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87" r:id="rId11"/>
    <p:sldId id="265" r:id="rId12"/>
    <p:sldId id="266" r:id="rId13"/>
    <p:sldId id="267" r:id="rId14"/>
    <p:sldId id="268" r:id="rId15"/>
    <p:sldId id="291" r:id="rId16"/>
    <p:sldId id="290" r:id="rId17"/>
    <p:sldId id="289" r:id="rId18"/>
    <p:sldId id="288" r:id="rId19"/>
    <p:sldId id="269" r:id="rId20"/>
    <p:sldId id="270" r:id="rId21"/>
  </p:sldIdLst>
  <p:sldSz cx="9144000" cy="5143500" type="screen16x9"/>
  <p:notesSz cx="6858000" cy="9144000"/>
  <p:embeddedFontLst>
    <p:embeddedFont>
      <p:font typeface="PT Sans Narrow" charset="0"/>
      <p:regular r:id="rId23"/>
      <p:bold r:id="rId24"/>
    </p:embeddedFont>
    <p:embeddedFont>
      <p:font typeface="Open Sans" charset="0"/>
      <p:regular r:id="rId25"/>
      <p:bold r:id="rId26"/>
      <p:italic r:id="rId27"/>
      <p:boldItalic r:id="rId28"/>
    </p:embeddedFont>
    <p:embeddedFont>
      <p:font typeface="Cambria" pitchFamily="18"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91" d="100"/>
          <a:sy n="91" d="100"/>
        </p:scale>
        <p:origin x="-786" y="-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font" Target="fonts/font10.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font" Target="fonts/font8.fntdata"/><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7622146a21_1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7622146a21_1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7622146a21_1_2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7622146a21_1_2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7622146a21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7622146a21_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7622146a21_1_6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7622146a21_1_6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7622146a21_1_6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7622146a21_1_6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7622146a21_1_9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7622146a21_1_9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7622146a21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7622146a21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622146a21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622146a21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7622146a21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7622146a21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7622146a21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7622146a21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7622146a21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7622146a21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7622146a21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7622146a21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7622146a21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7622146a21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7622146a21_1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7622146a21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2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Chapter </a:t>
            </a:r>
            <a:r>
              <a:rPr lang="en" dirty="0" smtClean="0"/>
              <a:t>Six</a:t>
            </a:r>
            <a:endParaRPr/>
          </a:p>
        </p:txBody>
      </p:sp>
      <p:sp>
        <p:nvSpPr>
          <p:cNvPr id="67" name="Google Shape;67;p13"/>
          <p:cNvSpPr txBox="1">
            <a:spLocks noGrp="1"/>
          </p:cNvSpPr>
          <p:nvPr>
            <p:ph type="subTitle" idx="1"/>
          </p:nvPr>
        </p:nvSpPr>
        <p:spPr>
          <a:xfrm>
            <a:off x="2137225" y="2850039"/>
            <a:ext cx="4870500" cy="1028278"/>
          </a:xfrm>
          <a:prstGeom prst="rect">
            <a:avLst/>
          </a:prstGeom>
        </p:spPr>
        <p:txBody>
          <a:bodyPr spcFirstLastPara="1" wrap="square" lIns="91425" tIns="91425" rIns="91425" bIns="91425" anchor="t" anchorCtr="0">
            <a:noAutofit/>
          </a:bodyPr>
          <a:lstStyle/>
          <a:p>
            <a:pPr marL="0" lvl="0" indent="0"/>
            <a:r>
              <a:rPr lang="en-US" sz="1800" b="1" dirty="0" smtClean="0"/>
              <a:t>ETHICS AND PROFESSIONALISM </a:t>
            </a:r>
          </a:p>
          <a:p>
            <a:pPr marL="0" lvl="0" indent="0"/>
            <a:r>
              <a:rPr lang="en-US" sz="1800" b="1" dirty="0" smtClean="0"/>
              <a:t>OF </a:t>
            </a:r>
          </a:p>
          <a:p>
            <a:pPr marL="0" lvl="0" indent="0"/>
            <a:r>
              <a:rPr lang="en-US" sz="1800" b="1" dirty="0" smtClean="0"/>
              <a:t>EMERGING TECHNOLOGIES </a:t>
            </a: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29415"/>
            <a:ext cx="1685266" cy="479882"/>
          </a:xfrm>
        </p:spPr>
        <p:txBody>
          <a:bodyPr/>
          <a:lstStyle/>
          <a:p>
            <a:r>
              <a:rPr lang="en-US" sz="2400" dirty="0" smtClean="0"/>
              <a:t>Contd..</a:t>
            </a:r>
            <a:endParaRPr lang="en-US" sz="2400" dirty="0"/>
          </a:p>
        </p:txBody>
      </p:sp>
      <p:sp>
        <p:nvSpPr>
          <p:cNvPr id="3" name="Text Placeholder 2"/>
          <p:cNvSpPr>
            <a:spLocks noGrp="1"/>
          </p:cNvSpPr>
          <p:nvPr>
            <p:ph type="body" idx="1"/>
          </p:nvPr>
        </p:nvSpPr>
        <p:spPr>
          <a:xfrm>
            <a:off x="59459" y="751317"/>
            <a:ext cx="8520600" cy="4251607"/>
          </a:xfrm>
        </p:spPr>
        <p:txBody>
          <a:bodyPr/>
          <a:lstStyle/>
          <a:p>
            <a:pPr>
              <a:lnSpc>
                <a:spcPct val="150000"/>
              </a:lnSpc>
            </a:pPr>
            <a:r>
              <a:rPr lang="en-US" b="1" dirty="0" smtClean="0">
                <a:solidFill>
                  <a:srgbClr val="002060"/>
                </a:solidFill>
              </a:rPr>
              <a:t>Information privacy : </a:t>
            </a:r>
            <a:r>
              <a:rPr lang="en-US" dirty="0" smtClean="0"/>
              <a:t>The notion that individuals </a:t>
            </a:r>
            <a:r>
              <a:rPr lang="en-US" dirty="0" smtClean="0"/>
              <a:t>should </a:t>
            </a:r>
            <a:r>
              <a:rPr lang="en-US" dirty="0" smtClean="0"/>
              <a:t>have the freedom, or right, to determine how their digital information, mainly that pertaining to personally identifiable information, is collected and used. </a:t>
            </a:r>
            <a:endParaRPr lang="en-US" b="1" dirty="0" smtClean="0">
              <a:solidFill>
                <a:srgbClr val="002060"/>
              </a:solidFill>
            </a:endParaRPr>
          </a:p>
          <a:p>
            <a:pPr>
              <a:lnSpc>
                <a:spcPct val="150000"/>
              </a:lnSpc>
            </a:pPr>
            <a:r>
              <a:rPr lang="en-US" b="1" dirty="0" smtClean="0">
                <a:solidFill>
                  <a:srgbClr val="002060"/>
                </a:solidFill>
              </a:rPr>
              <a:t>Communication privacy :</a:t>
            </a:r>
            <a:r>
              <a:rPr lang="en-US" dirty="0" smtClean="0"/>
              <a:t>The notion that individuals should have the freedom, or right, to communicate information digitally with the expectation that their communications are </a:t>
            </a:r>
            <a:r>
              <a:rPr lang="en-US" dirty="0" smtClean="0"/>
              <a:t>secure. </a:t>
            </a:r>
            <a:endParaRPr lang="en-US" b="1" dirty="0" smtClean="0">
              <a:solidFill>
                <a:srgbClr val="002060"/>
              </a:solidFill>
            </a:endParaRPr>
          </a:p>
          <a:p>
            <a:pPr>
              <a:lnSpc>
                <a:spcPct val="150000"/>
              </a:lnSpc>
            </a:pPr>
            <a:r>
              <a:rPr lang="en-US" b="1" dirty="0" smtClean="0">
                <a:solidFill>
                  <a:srgbClr val="002060"/>
                </a:solidFill>
              </a:rPr>
              <a:t>Individual privacy: </a:t>
            </a:r>
            <a:r>
              <a:rPr lang="en-US" dirty="0" smtClean="0"/>
              <a:t>The notion that individuals have </a:t>
            </a:r>
            <a:r>
              <a:rPr lang="en-US" dirty="0" smtClean="0"/>
              <a:t>a </a:t>
            </a:r>
            <a:r>
              <a:rPr lang="en-US" dirty="0" smtClean="0"/>
              <a:t>right to </a:t>
            </a:r>
            <a:endParaRPr lang="en-US" dirty="0" smtClean="0"/>
          </a:p>
          <a:p>
            <a:pPr>
              <a:lnSpc>
                <a:spcPct val="150000"/>
              </a:lnSpc>
            </a:pPr>
            <a:r>
              <a:rPr lang="en-US" dirty="0" smtClean="0"/>
              <a:t>exist </a:t>
            </a:r>
            <a:r>
              <a:rPr lang="en-US" dirty="0" smtClean="0"/>
              <a:t>freely on the internet, in that they can choose what types of information they are exposed to, and more importantly that </a:t>
            </a:r>
            <a:endParaRPr lang="en-US" dirty="0" smtClean="0"/>
          </a:p>
          <a:p>
            <a:pPr>
              <a:lnSpc>
                <a:spcPct val="150000"/>
              </a:lnSpc>
            </a:pPr>
            <a:r>
              <a:rPr lang="en-US" dirty="0" smtClean="0"/>
              <a:t>unwanted </a:t>
            </a:r>
            <a:r>
              <a:rPr lang="en-US" dirty="0" smtClean="0"/>
              <a:t>information should not interrupt </a:t>
            </a:r>
            <a:r>
              <a:rPr lang="en-US" dirty="0" smtClean="0"/>
              <a:t>them.</a:t>
            </a:r>
            <a:endParaRPr lang="en-US" dirty="0"/>
          </a:p>
        </p:txBody>
      </p:sp>
      <p:pic>
        <p:nvPicPr>
          <p:cNvPr id="7170" name="Picture 2" descr="C:\Users\hp\Desktop\6.jpg"/>
          <p:cNvPicPr>
            <a:picLocks noChangeAspect="1" noChangeArrowheads="1"/>
          </p:cNvPicPr>
          <p:nvPr/>
        </p:nvPicPr>
        <p:blipFill>
          <a:blip r:embed="rId2"/>
          <a:srcRect/>
          <a:stretch>
            <a:fillRect/>
          </a:stretch>
        </p:blipFill>
        <p:spPr bwMode="auto">
          <a:xfrm>
            <a:off x="7446249" y="178685"/>
            <a:ext cx="1582136" cy="767257"/>
          </a:xfrm>
          <a:prstGeom prst="rect">
            <a:avLst/>
          </a:prstGeom>
          <a:noFill/>
        </p:spPr>
      </p:pic>
      <p:pic>
        <p:nvPicPr>
          <p:cNvPr id="7171" name="Picture 3" descr="C:\Users\hp\Desktop\7.jpg"/>
          <p:cNvPicPr>
            <a:picLocks noChangeAspect="1" noChangeArrowheads="1"/>
          </p:cNvPicPr>
          <p:nvPr/>
        </p:nvPicPr>
        <p:blipFill>
          <a:blip r:embed="rId3"/>
          <a:srcRect/>
          <a:stretch>
            <a:fillRect/>
          </a:stretch>
        </p:blipFill>
        <p:spPr bwMode="auto">
          <a:xfrm>
            <a:off x="7448058" y="2467638"/>
            <a:ext cx="1559308" cy="832610"/>
          </a:xfrm>
          <a:prstGeom prst="rect">
            <a:avLst/>
          </a:prstGeom>
          <a:noFill/>
        </p:spPr>
      </p:pic>
      <p:pic>
        <p:nvPicPr>
          <p:cNvPr id="7172" name="Picture 4" descr="C:\Users\hp\Desktop\8.jpg"/>
          <p:cNvPicPr>
            <a:picLocks noChangeAspect="1" noChangeArrowheads="1"/>
          </p:cNvPicPr>
          <p:nvPr/>
        </p:nvPicPr>
        <p:blipFill>
          <a:blip r:embed="rId4"/>
          <a:srcRect/>
          <a:stretch>
            <a:fillRect/>
          </a:stretch>
        </p:blipFill>
        <p:spPr bwMode="auto">
          <a:xfrm>
            <a:off x="7577959" y="4204138"/>
            <a:ext cx="1436469" cy="77957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311700" y="445025"/>
            <a:ext cx="3514066" cy="707400"/>
          </a:xfrm>
          <a:prstGeom prst="rect">
            <a:avLst/>
          </a:prstGeom>
        </p:spPr>
        <p:txBody>
          <a:bodyPr spcFirstLastPara="1" wrap="square" lIns="91425" tIns="91425" rIns="91425" bIns="91425" anchor="t" anchorCtr="0">
            <a:noAutofit/>
          </a:bodyPr>
          <a:lstStyle/>
          <a:p>
            <a:pPr lvl="0"/>
            <a:r>
              <a:rPr lang="en-US" sz="2400" dirty="0" smtClean="0"/>
              <a:t>Some digital privacy principles </a:t>
            </a:r>
            <a:endParaRPr sz="2400"/>
          </a:p>
        </p:txBody>
      </p:sp>
      <p:sp>
        <p:nvSpPr>
          <p:cNvPr id="122" name="Google Shape;122;p22"/>
          <p:cNvSpPr txBox="1">
            <a:spLocks noGrp="1"/>
          </p:cNvSpPr>
          <p:nvPr>
            <p:ph type="body" idx="1"/>
          </p:nvPr>
        </p:nvSpPr>
        <p:spPr>
          <a:xfrm>
            <a:off x="227620" y="972035"/>
            <a:ext cx="8832300" cy="4041400"/>
          </a:xfrm>
          <a:prstGeom prst="rect">
            <a:avLst/>
          </a:prstGeom>
        </p:spPr>
        <p:txBody>
          <a:bodyPr spcFirstLastPara="1" wrap="square" lIns="91425" tIns="91425" rIns="91425" bIns="91425" anchor="t" anchorCtr="0">
            <a:noAutofit/>
          </a:bodyPr>
          <a:lstStyle/>
          <a:p>
            <a:pPr>
              <a:lnSpc>
                <a:spcPct val="150000"/>
              </a:lnSpc>
            </a:pPr>
            <a:r>
              <a:rPr lang="en-US" dirty="0" smtClean="0">
                <a:solidFill>
                  <a:srgbClr val="002060"/>
                </a:solidFill>
              </a:rPr>
              <a:t>Data Minimization</a:t>
            </a:r>
            <a:r>
              <a:rPr lang="en-US" dirty="0" smtClean="0"/>
              <a:t>: collect the minimal amount of </a:t>
            </a:r>
            <a:endParaRPr lang="en-US" dirty="0" smtClean="0"/>
          </a:p>
          <a:p>
            <a:pPr>
              <a:lnSpc>
                <a:spcPct val="150000"/>
              </a:lnSpc>
              <a:buNone/>
            </a:pPr>
            <a:r>
              <a:rPr lang="en-US" dirty="0" smtClean="0"/>
              <a:t> </a:t>
            </a:r>
            <a:r>
              <a:rPr lang="en-US" dirty="0" smtClean="0"/>
              <a:t>     </a:t>
            </a:r>
            <a:r>
              <a:rPr lang="en-US" dirty="0" smtClean="0"/>
              <a:t>information </a:t>
            </a:r>
            <a:r>
              <a:rPr lang="en-US" dirty="0" smtClean="0"/>
              <a:t>from individuals and businesses consistent with legal requirements. </a:t>
            </a:r>
          </a:p>
          <a:p>
            <a:pPr>
              <a:lnSpc>
                <a:spcPct val="150000"/>
              </a:lnSpc>
            </a:pPr>
            <a:r>
              <a:rPr lang="en-US" dirty="0" smtClean="0">
                <a:solidFill>
                  <a:srgbClr val="002060"/>
                </a:solidFill>
              </a:rPr>
              <a:t>Transparency</a:t>
            </a:r>
            <a:r>
              <a:rPr lang="en-US" dirty="0" smtClean="0"/>
              <a:t>: Collection and use of identifiable information will be provided in a clear manner and mandated by law. </a:t>
            </a:r>
          </a:p>
          <a:p>
            <a:pPr>
              <a:lnSpc>
                <a:spcPct val="150000"/>
              </a:lnSpc>
            </a:pPr>
            <a:r>
              <a:rPr lang="en-US" dirty="0" smtClean="0">
                <a:solidFill>
                  <a:srgbClr val="002060"/>
                </a:solidFill>
              </a:rPr>
              <a:t>Accuracy</a:t>
            </a:r>
            <a:r>
              <a:rPr lang="en-US" dirty="0" smtClean="0"/>
              <a:t>: Information collected will be maintained in a sufficiently accurate, timely, and complete manner. </a:t>
            </a:r>
          </a:p>
          <a:p>
            <a:pPr>
              <a:lnSpc>
                <a:spcPct val="150000"/>
              </a:lnSpc>
            </a:pPr>
            <a:r>
              <a:rPr lang="en-US" dirty="0" smtClean="0">
                <a:solidFill>
                  <a:srgbClr val="002060"/>
                </a:solidFill>
              </a:rPr>
              <a:t>Security</a:t>
            </a:r>
            <a:r>
              <a:rPr lang="en-US" dirty="0" smtClean="0"/>
              <a:t>: Adequate physical and IT security measures will be implemented to ensure that the collection, use, and maintenance of identifiable information.</a:t>
            </a:r>
          </a:p>
          <a:p>
            <a:pPr marL="0" lvl="0" indent="0" algn="l" rtl="0">
              <a:spcBef>
                <a:spcPts val="1600"/>
              </a:spcBef>
              <a:spcAft>
                <a:spcPts val="0"/>
              </a:spcAft>
              <a:buNone/>
            </a:pPr>
            <a:endParaRPr/>
          </a:p>
          <a:p>
            <a:pPr marL="0" lvl="0" indent="0" algn="l" rtl="0">
              <a:spcBef>
                <a:spcPts val="1600"/>
              </a:spcBef>
              <a:spcAft>
                <a:spcPts val="1600"/>
              </a:spcAft>
              <a:buNone/>
            </a:pPr>
            <a:endParaRPr/>
          </a:p>
        </p:txBody>
      </p:sp>
      <p:pic>
        <p:nvPicPr>
          <p:cNvPr id="8194" name="Picture 2" descr="C:\Users\hp\Desktop\9.png"/>
          <p:cNvPicPr>
            <a:picLocks noChangeAspect="1" noChangeArrowheads="1"/>
          </p:cNvPicPr>
          <p:nvPr/>
        </p:nvPicPr>
        <p:blipFill>
          <a:blip r:embed="rId3"/>
          <a:srcRect/>
          <a:stretch>
            <a:fillRect/>
          </a:stretch>
        </p:blipFill>
        <p:spPr bwMode="auto">
          <a:xfrm>
            <a:off x="6334125" y="0"/>
            <a:ext cx="2809875" cy="154502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3"/>
          <p:cNvSpPr txBox="1">
            <a:spLocks noGrp="1"/>
          </p:cNvSpPr>
          <p:nvPr>
            <p:ph type="title"/>
          </p:nvPr>
        </p:nvSpPr>
        <p:spPr>
          <a:xfrm>
            <a:off x="2844610" y="402985"/>
            <a:ext cx="3451003" cy="637541"/>
          </a:xfrm>
          <a:prstGeom prst="rect">
            <a:avLst/>
          </a:prstGeom>
        </p:spPr>
        <p:txBody>
          <a:bodyPr spcFirstLastPara="1" wrap="square" lIns="91425" tIns="91425" rIns="91425" bIns="91425" anchor="t" anchorCtr="0">
            <a:noAutofit/>
          </a:bodyPr>
          <a:lstStyle/>
          <a:p>
            <a:pPr lvl="0"/>
            <a:r>
              <a:rPr lang="en-US" sz="2800" dirty="0" smtClean="0"/>
              <a:t>Accountability and Trust </a:t>
            </a:r>
            <a:endParaRPr sz="2800"/>
          </a:p>
        </p:txBody>
      </p:sp>
      <p:sp>
        <p:nvSpPr>
          <p:cNvPr id="4" name="Rectangle 3"/>
          <p:cNvSpPr/>
          <p:nvPr/>
        </p:nvSpPr>
        <p:spPr>
          <a:xfrm>
            <a:off x="289035" y="1054173"/>
            <a:ext cx="8592206" cy="3416320"/>
          </a:xfrm>
          <a:prstGeom prst="rect">
            <a:avLst/>
          </a:prstGeom>
        </p:spPr>
        <p:txBody>
          <a:bodyPr wrap="square">
            <a:spAutoFit/>
          </a:bodyPr>
          <a:lstStyle/>
          <a:p>
            <a:pPr>
              <a:lnSpc>
                <a:spcPct val="150000"/>
              </a:lnSpc>
              <a:buFont typeface="Arial" pitchFamily="34" charset="0"/>
              <a:buChar char="•"/>
            </a:pPr>
            <a:r>
              <a:rPr lang="en-US" sz="1800" dirty="0" smtClean="0">
                <a:latin typeface="Open Sans" charset="0"/>
                <a:ea typeface="Open Sans" charset="0"/>
                <a:cs typeface="Open Sans" charset="0"/>
              </a:rPr>
              <a:t>  The challenge is exacerbated by the speed at which technological change is occurring and the breadth of its adoption – which is introducing new risks that demand new responses. </a:t>
            </a:r>
          </a:p>
          <a:p>
            <a:pPr>
              <a:lnSpc>
                <a:spcPct val="150000"/>
              </a:lnSpc>
            </a:pPr>
            <a:endParaRPr lang="en-US" sz="1800" dirty="0" smtClean="0">
              <a:latin typeface="Open Sans" charset="0"/>
              <a:ea typeface="Open Sans" charset="0"/>
              <a:cs typeface="Open Sans" charset="0"/>
            </a:endParaRPr>
          </a:p>
          <a:p>
            <a:pPr>
              <a:lnSpc>
                <a:spcPct val="150000"/>
              </a:lnSpc>
              <a:buFont typeface="Arial" pitchFamily="34" charset="0"/>
              <a:buChar char="•"/>
            </a:pPr>
            <a:r>
              <a:rPr lang="en-US" sz="1800" dirty="0" smtClean="0"/>
              <a:t>  </a:t>
            </a:r>
            <a:r>
              <a:rPr lang="en-US" sz="1800" dirty="0" smtClean="0">
                <a:latin typeface="Open Sans" charset="0"/>
                <a:ea typeface="Open Sans" charset="0"/>
                <a:cs typeface="Open Sans" charset="0"/>
              </a:rPr>
              <a:t>Emerging technologies can provide improved accuracy, better quality and cost efficiencies for businesses in every sector. They can enhance trust in the organization’s operations and financial processes, which is crucial for sustainable success.</a:t>
            </a:r>
            <a:endParaRPr lang="en-US" sz="1800" dirty="0">
              <a:latin typeface="Open Sans" charset="0"/>
              <a:ea typeface="Open Sans" charset="0"/>
              <a:cs typeface="Open Sans" charset="0"/>
            </a:endParaRPr>
          </a:p>
        </p:txBody>
      </p:sp>
      <p:pic>
        <p:nvPicPr>
          <p:cNvPr id="9218" name="Picture 2" descr="C:\Users\hp\Desktop\10.jpg"/>
          <p:cNvPicPr>
            <a:picLocks noChangeAspect="1" noChangeArrowheads="1"/>
          </p:cNvPicPr>
          <p:nvPr/>
        </p:nvPicPr>
        <p:blipFill>
          <a:blip r:embed="rId3"/>
          <a:srcRect/>
          <a:stretch>
            <a:fillRect/>
          </a:stretch>
        </p:blipFill>
        <p:spPr bwMode="auto">
          <a:xfrm>
            <a:off x="400229" y="153057"/>
            <a:ext cx="2216847" cy="940019"/>
          </a:xfrm>
          <a:prstGeom prst="rect">
            <a:avLst/>
          </a:prstGeom>
          <a:noFill/>
        </p:spPr>
      </p:pic>
      <p:pic>
        <p:nvPicPr>
          <p:cNvPr id="9219" name="Picture 3" descr="C:\Users\hp\Desktop\12.jpg"/>
          <p:cNvPicPr>
            <a:picLocks noChangeAspect="1" noChangeArrowheads="1"/>
          </p:cNvPicPr>
          <p:nvPr/>
        </p:nvPicPr>
        <p:blipFill>
          <a:blip r:embed="rId4"/>
          <a:srcRect/>
          <a:stretch>
            <a:fillRect/>
          </a:stretch>
        </p:blipFill>
        <p:spPr bwMode="auto">
          <a:xfrm>
            <a:off x="6432334" y="163567"/>
            <a:ext cx="2374683" cy="91899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txBox="1">
            <a:spLocks noGrp="1"/>
          </p:cNvSpPr>
          <p:nvPr>
            <p:ph type="title"/>
          </p:nvPr>
        </p:nvSpPr>
        <p:spPr>
          <a:xfrm>
            <a:off x="311700" y="276865"/>
            <a:ext cx="8520600" cy="707400"/>
          </a:xfrm>
          <a:prstGeom prst="rect">
            <a:avLst/>
          </a:prstGeom>
        </p:spPr>
        <p:txBody>
          <a:bodyPr spcFirstLastPara="1" wrap="square" lIns="91425" tIns="91425" rIns="91425" bIns="91425" anchor="t" anchorCtr="0">
            <a:noAutofit/>
          </a:bodyPr>
          <a:lstStyle/>
          <a:p>
            <a:pPr lvl="0"/>
            <a:r>
              <a:rPr lang="en-US" sz="2800" dirty="0" smtClean="0"/>
              <a:t>Threats and Challenges</a:t>
            </a:r>
            <a:endParaRPr sz="2800"/>
          </a:p>
        </p:txBody>
      </p:sp>
      <p:sp>
        <p:nvSpPr>
          <p:cNvPr id="135" name="Google Shape;135;p24"/>
          <p:cNvSpPr txBox="1">
            <a:spLocks noGrp="1"/>
          </p:cNvSpPr>
          <p:nvPr>
            <p:ph type="body" idx="1"/>
          </p:nvPr>
        </p:nvSpPr>
        <p:spPr>
          <a:xfrm>
            <a:off x="353741" y="845910"/>
            <a:ext cx="8520600" cy="4030889"/>
          </a:xfrm>
          <a:prstGeom prst="rect">
            <a:avLst/>
          </a:prstGeom>
        </p:spPr>
        <p:txBody>
          <a:bodyPr spcFirstLastPara="1" wrap="square" lIns="91425" tIns="91425" rIns="91425" bIns="91425" anchor="t" anchorCtr="0">
            <a:noAutofit/>
          </a:bodyPr>
          <a:lstStyle/>
          <a:p>
            <a:pPr marL="0" lvl="0" indent="0">
              <a:buNone/>
            </a:pPr>
            <a:r>
              <a:rPr lang="en-US" b="1" i="1" dirty="0" smtClean="0">
                <a:solidFill>
                  <a:srgbClr val="FF0000"/>
                </a:solidFill>
              </a:rPr>
              <a:t>Ethical and regulatory challenges: </a:t>
            </a:r>
          </a:p>
          <a:p>
            <a:endParaRPr lang="en-US" dirty="0" smtClean="0">
              <a:solidFill>
                <a:srgbClr val="FF0000"/>
              </a:solidFill>
            </a:endParaRPr>
          </a:p>
          <a:p>
            <a:pPr>
              <a:lnSpc>
                <a:spcPct val="150000"/>
              </a:lnSpc>
              <a:buNone/>
            </a:pPr>
            <a:r>
              <a:rPr lang="en-US" dirty="0" smtClean="0">
                <a:solidFill>
                  <a:srgbClr val="002060"/>
                </a:solidFill>
              </a:rPr>
              <a:t>1. Counter-terrorism and law enforcement informatics via predictive analytics and artificial intelligence. </a:t>
            </a:r>
          </a:p>
          <a:p>
            <a:pPr>
              <a:lnSpc>
                <a:spcPct val="150000"/>
              </a:lnSpc>
              <a:buNone/>
            </a:pPr>
            <a:r>
              <a:rPr lang="en-US" dirty="0" smtClean="0">
                <a:solidFill>
                  <a:srgbClr val="002060"/>
                </a:solidFill>
              </a:rPr>
              <a:t>2. Real-time horizon scanning and data mining for threats and information </a:t>
            </a:r>
            <a:r>
              <a:rPr lang="en-US" dirty="0" smtClean="0">
                <a:solidFill>
                  <a:srgbClr val="002060"/>
                </a:solidFill>
              </a:rPr>
              <a:t>sharing. </a:t>
            </a:r>
            <a:endParaRPr lang="en-US" dirty="0" smtClean="0">
              <a:solidFill>
                <a:srgbClr val="002060"/>
              </a:solidFill>
            </a:endParaRPr>
          </a:p>
          <a:p>
            <a:pPr>
              <a:lnSpc>
                <a:spcPct val="150000"/>
              </a:lnSpc>
              <a:buNone/>
            </a:pPr>
            <a:r>
              <a:rPr lang="en-US" dirty="0" smtClean="0">
                <a:solidFill>
                  <a:srgbClr val="002060"/>
                </a:solidFill>
              </a:rPr>
              <a:t>3. Automated </a:t>
            </a:r>
            <a:r>
              <a:rPr lang="en-US" dirty="0" smtClean="0">
                <a:solidFill>
                  <a:srgbClr val="002060"/>
                </a:solidFill>
              </a:rPr>
              <a:t>Cyber security</a:t>
            </a:r>
            <a:r>
              <a:rPr lang="en-US" dirty="0" smtClean="0">
                <a:solidFill>
                  <a:srgbClr val="002060"/>
                </a:solidFill>
              </a:rPr>
              <a:t> </a:t>
            </a:r>
            <a:r>
              <a:rPr lang="en-US" dirty="0" smtClean="0">
                <a:solidFill>
                  <a:srgbClr val="002060"/>
                </a:solidFill>
              </a:rPr>
              <a:t>and information </a:t>
            </a:r>
            <a:r>
              <a:rPr lang="en-US" dirty="0" smtClean="0">
                <a:solidFill>
                  <a:srgbClr val="002060"/>
                </a:solidFill>
              </a:rPr>
              <a:t>assurance. </a:t>
            </a:r>
            <a:endParaRPr lang="en-US" dirty="0" smtClean="0">
              <a:solidFill>
                <a:srgbClr val="002060"/>
              </a:solidFill>
            </a:endParaRPr>
          </a:p>
          <a:p>
            <a:pPr>
              <a:lnSpc>
                <a:spcPct val="150000"/>
              </a:lnSpc>
              <a:buNone/>
            </a:pPr>
            <a:r>
              <a:rPr lang="en-US" dirty="0" smtClean="0">
                <a:solidFill>
                  <a:srgbClr val="002060"/>
                </a:solidFill>
              </a:rPr>
              <a:t>4. Enhanced Surveillance (chemical and bio-detection sensors, cameras, drones, facial recognition, license plate readers</a:t>
            </a:r>
            <a:r>
              <a:rPr lang="en-US" dirty="0" smtClean="0">
                <a:solidFill>
                  <a:srgbClr val="002060"/>
                </a:solidFill>
              </a:rPr>
              <a:t>).</a:t>
            </a:r>
            <a:endParaRPr lang="en-US" dirty="0" smtClean="0">
              <a:solidFill>
                <a:srgbClr val="002060"/>
              </a:solidFill>
            </a:endParaRPr>
          </a:p>
          <a:p>
            <a:pPr>
              <a:lnSpc>
                <a:spcPct val="150000"/>
              </a:lnSpc>
              <a:buNone/>
            </a:pPr>
            <a:r>
              <a:rPr lang="en-US" dirty="0" smtClean="0">
                <a:solidFill>
                  <a:srgbClr val="002060"/>
                </a:solidFill>
              </a:rPr>
              <a:t>5. Simulation and augmented reality technologies for training and </a:t>
            </a:r>
            <a:r>
              <a:rPr lang="en-US" dirty="0" smtClean="0">
                <a:solidFill>
                  <a:srgbClr val="002060"/>
                </a:solidFill>
              </a:rPr>
              <a:t>modeling. </a:t>
            </a:r>
            <a:endParaRPr lang="en-US" dirty="0" smtClean="0">
              <a:solidFill>
                <a:srgbClr val="002060"/>
              </a:solidFill>
            </a:endParaRPr>
          </a:p>
          <a:p>
            <a:pPr marL="0" lvl="0" indent="0">
              <a:buNone/>
            </a:pPr>
            <a:endParaRPr i="1">
              <a:solidFill>
                <a:srgbClr val="002060"/>
              </a:solidFill>
            </a:endParaRPr>
          </a:p>
        </p:txBody>
      </p:sp>
      <p:pic>
        <p:nvPicPr>
          <p:cNvPr id="10242" name="Picture 2" descr="C:\Users\hp\Desktop\1.jpg"/>
          <p:cNvPicPr>
            <a:picLocks noChangeAspect="1" noChangeArrowheads="1"/>
          </p:cNvPicPr>
          <p:nvPr/>
        </p:nvPicPr>
        <p:blipFill>
          <a:blip r:embed="rId3"/>
          <a:srcRect/>
          <a:stretch>
            <a:fillRect/>
          </a:stretch>
        </p:blipFill>
        <p:spPr bwMode="auto">
          <a:xfrm>
            <a:off x="5987612" y="84080"/>
            <a:ext cx="2171700" cy="1502979"/>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5"/>
          <p:cNvSpPr txBox="1">
            <a:spLocks noGrp="1"/>
          </p:cNvSpPr>
          <p:nvPr>
            <p:ph type="title"/>
          </p:nvPr>
        </p:nvSpPr>
        <p:spPr>
          <a:xfrm>
            <a:off x="311700" y="-17415"/>
            <a:ext cx="8520600" cy="52191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800" dirty="0" smtClean="0"/>
              <a:t>Contd….</a:t>
            </a:r>
            <a:endParaRPr sz="2800"/>
          </a:p>
        </p:txBody>
      </p:sp>
      <p:sp>
        <p:nvSpPr>
          <p:cNvPr id="141" name="Google Shape;141;p25"/>
          <p:cNvSpPr txBox="1">
            <a:spLocks noGrp="1"/>
          </p:cNvSpPr>
          <p:nvPr>
            <p:ph type="body" idx="1"/>
          </p:nvPr>
        </p:nvSpPr>
        <p:spPr>
          <a:xfrm>
            <a:off x="322211" y="457044"/>
            <a:ext cx="8520600" cy="4686456"/>
          </a:xfrm>
          <a:prstGeom prst="rect">
            <a:avLst/>
          </a:prstGeom>
        </p:spPr>
        <p:txBody>
          <a:bodyPr spcFirstLastPara="1" wrap="square" lIns="91425" tIns="91425" rIns="91425" bIns="91425" anchor="t" anchorCtr="0">
            <a:noAutofit/>
          </a:bodyPr>
          <a:lstStyle/>
          <a:p>
            <a:pPr>
              <a:lnSpc>
                <a:spcPct val="150000"/>
              </a:lnSpc>
              <a:buNone/>
            </a:pPr>
            <a:r>
              <a:rPr lang="en-US" dirty="0" smtClean="0">
                <a:solidFill>
                  <a:srgbClr val="002060"/>
                </a:solidFill>
              </a:rPr>
              <a:t>6. Safety and security equipment (including bullet and bomb proof) made with lighter and stronger materials </a:t>
            </a:r>
          </a:p>
          <a:p>
            <a:pPr>
              <a:lnSpc>
                <a:spcPct val="150000"/>
              </a:lnSpc>
              <a:buNone/>
            </a:pPr>
            <a:r>
              <a:rPr lang="en-US" dirty="0" smtClean="0">
                <a:solidFill>
                  <a:srgbClr val="002060"/>
                </a:solidFill>
              </a:rPr>
              <a:t>7. Advanced forensics enabled by enhanced computing capabilities (including future quantum computing) </a:t>
            </a:r>
          </a:p>
          <a:p>
            <a:pPr>
              <a:lnSpc>
                <a:spcPct val="150000"/>
              </a:lnSpc>
              <a:buNone/>
            </a:pPr>
            <a:r>
              <a:rPr lang="en-US" dirty="0" smtClean="0">
                <a:solidFill>
                  <a:srgbClr val="002060"/>
                </a:solidFill>
              </a:rPr>
              <a:t>8. Situational awareness capabilities via GPS for disaster response and crisis response scenarios </a:t>
            </a:r>
          </a:p>
          <a:p>
            <a:pPr>
              <a:lnSpc>
                <a:spcPct val="150000"/>
              </a:lnSpc>
              <a:buNone/>
            </a:pPr>
            <a:r>
              <a:rPr lang="en-US" dirty="0" smtClean="0">
                <a:solidFill>
                  <a:srgbClr val="002060"/>
                </a:solidFill>
              </a:rPr>
              <a:t>9. Biometrics: assured identity security screening solutions by bio-signature: (every aspect of your physiology can be used as a bio-signature. Measure unique heart/pulse rates, electrocardiogram sensor, blood </a:t>
            </a:r>
            <a:r>
              <a:rPr lang="en-US" dirty="0" err="1" smtClean="0">
                <a:solidFill>
                  <a:srgbClr val="002060"/>
                </a:solidFill>
              </a:rPr>
              <a:t>oximetry</a:t>
            </a:r>
            <a:r>
              <a:rPr lang="en-US" dirty="0" smtClean="0">
                <a:solidFill>
                  <a:srgbClr val="002060"/>
                </a:solidFill>
              </a:rPr>
              <a:t>, skin temperature) </a:t>
            </a:r>
          </a:p>
          <a:p>
            <a:pPr>
              <a:lnSpc>
                <a:spcPct val="150000"/>
              </a:lnSpc>
              <a:buNone/>
            </a:pPr>
            <a:r>
              <a:rPr lang="en-US" dirty="0" smtClean="0">
                <a:solidFill>
                  <a:srgbClr val="002060"/>
                </a:solidFill>
              </a:rPr>
              <a:t>10. Robotic Policing (already happening in Dubai!) </a:t>
            </a:r>
          </a:p>
          <a:p>
            <a:pPr marL="457200" lvl="0" indent="0" algn="l"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0"/>
              </a:spcAft>
              <a:buNone/>
            </a:pPr>
            <a:endParaRPr/>
          </a:p>
          <a:p>
            <a:pPr marL="457200" lvl="0" indent="0" algn="l"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Challenges in using Artificial Intelligence </a:t>
            </a:r>
            <a:endParaRPr lang="en-US" sz="2800" dirty="0"/>
          </a:p>
        </p:txBody>
      </p:sp>
      <p:sp>
        <p:nvSpPr>
          <p:cNvPr id="3" name="Text Placeholder 2"/>
          <p:cNvSpPr>
            <a:spLocks noGrp="1"/>
          </p:cNvSpPr>
          <p:nvPr>
            <p:ph type="body" idx="1"/>
          </p:nvPr>
        </p:nvSpPr>
        <p:spPr>
          <a:xfrm>
            <a:off x="311700" y="1213767"/>
            <a:ext cx="8520600" cy="3421290"/>
          </a:xfrm>
        </p:spPr>
        <p:txBody>
          <a:bodyPr/>
          <a:lstStyle/>
          <a:p>
            <a:pPr>
              <a:lnSpc>
                <a:spcPct val="150000"/>
              </a:lnSpc>
            </a:pPr>
            <a:r>
              <a:rPr lang="en-US" dirty="0" smtClean="0"/>
              <a:t>AI is only as good as the data it is exposed to, </a:t>
            </a:r>
            <a:endParaRPr lang="en-US" dirty="0" smtClean="0"/>
          </a:p>
          <a:p>
            <a:pPr>
              <a:lnSpc>
                <a:spcPct val="150000"/>
              </a:lnSpc>
            </a:pPr>
            <a:r>
              <a:rPr lang="en-US" dirty="0" smtClean="0"/>
              <a:t>which </a:t>
            </a:r>
            <a:r>
              <a:rPr lang="en-US" dirty="0" smtClean="0"/>
              <a:t>is where certain challenges may present themselves. </a:t>
            </a:r>
          </a:p>
          <a:p>
            <a:pPr>
              <a:lnSpc>
                <a:spcPct val="150000"/>
              </a:lnSpc>
            </a:pPr>
            <a:r>
              <a:rPr lang="en-US" dirty="0" smtClean="0"/>
              <a:t>AI is its potential to replace human workers. As machines become more “intelligent” they could begin to replace experts in higher-level jobs. </a:t>
            </a:r>
          </a:p>
          <a:p>
            <a:pPr>
              <a:lnSpc>
                <a:spcPct val="150000"/>
              </a:lnSpc>
            </a:pPr>
            <a:r>
              <a:rPr lang="en-US" dirty="0" smtClean="0"/>
              <a:t>AI also has the potential to take the burden of laborious and time-consuming tasks from these people, freeing up their time and brainpower for other things.</a:t>
            </a:r>
            <a:endParaRPr lang="en-US" dirty="0"/>
          </a:p>
        </p:txBody>
      </p:sp>
      <p:pic>
        <p:nvPicPr>
          <p:cNvPr id="11266" name="Picture 2" descr="C:\Users\hp\Desktop\2.jpg"/>
          <p:cNvPicPr>
            <a:picLocks noChangeAspect="1" noChangeArrowheads="1"/>
          </p:cNvPicPr>
          <p:nvPr/>
        </p:nvPicPr>
        <p:blipFill>
          <a:blip r:embed="rId2"/>
          <a:srcRect/>
          <a:stretch>
            <a:fillRect/>
          </a:stretch>
        </p:blipFill>
        <p:spPr bwMode="auto">
          <a:xfrm>
            <a:off x="6310312" y="102643"/>
            <a:ext cx="2619375" cy="174307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500" y="445025"/>
            <a:ext cx="6372879" cy="707400"/>
          </a:xfrm>
        </p:spPr>
        <p:txBody>
          <a:bodyPr/>
          <a:lstStyle/>
          <a:p>
            <a:r>
              <a:rPr lang="en-US" sz="2800" dirty="0" smtClean="0"/>
              <a:t>Challenges in using Robotics in manufacturing </a:t>
            </a:r>
            <a:endParaRPr lang="en-US" sz="2800" dirty="0"/>
          </a:p>
        </p:txBody>
      </p:sp>
      <p:sp>
        <p:nvSpPr>
          <p:cNvPr id="3" name="Text Placeholder 2"/>
          <p:cNvSpPr>
            <a:spLocks noGrp="1"/>
          </p:cNvSpPr>
          <p:nvPr>
            <p:ph type="body" idx="1"/>
          </p:nvPr>
        </p:nvSpPr>
        <p:spPr>
          <a:xfrm>
            <a:off x="311700" y="1119184"/>
            <a:ext cx="8520600" cy="3877175"/>
          </a:xfrm>
        </p:spPr>
        <p:txBody>
          <a:bodyPr/>
          <a:lstStyle/>
          <a:p>
            <a:pPr>
              <a:lnSpc>
                <a:spcPct val="150000"/>
              </a:lnSpc>
            </a:pPr>
            <a:r>
              <a:rPr lang="en-US" dirty="0" smtClean="0"/>
              <a:t>With automation and robotics moving from </a:t>
            </a:r>
            <a:endParaRPr lang="en-US" dirty="0" smtClean="0"/>
          </a:p>
          <a:p>
            <a:pPr>
              <a:lnSpc>
                <a:spcPct val="150000"/>
              </a:lnSpc>
              <a:buNone/>
            </a:pPr>
            <a:r>
              <a:rPr lang="en-US" dirty="0" smtClean="0"/>
              <a:t> </a:t>
            </a:r>
            <a:r>
              <a:rPr lang="en-US" dirty="0" smtClean="0"/>
              <a:t>     </a:t>
            </a:r>
            <a:r>
              <a:rPr lang="en-US" dirty="0" smtClean="0"/>
              <a:t>production </a:t>
            </a:r>
            <a:r>
              <a:rPr lang="en-US" dirty="0" smtClean="0"/>
              <a:t>lines out into other areas of work and business, </a:t>
            </a:r>
            <a:endParaRPr lang="en-US" dirty="0" smtClean="0"/>
          </a:p>
          <a:p>
            <a:pPr>
              <a:lnSpc>
                <a:spcPct val="150000"/>
              </a:lnSpc>
              <a:buNone/>
            </a:pPr>
            <a:r>
              <a:rPr lang="en-US" dirty="0" smtClean="0"/>
              <a:t> </a:t>
            </a:r>
            <a:r>
              <a:rPr lang="en-US" dirty="0" smtClean="0"/>
              <a:t>      </a:t>
            </a:r>
            <a:r>
              <a:rPr lang="en-US" dirty="0" smtClean="0"/>
              <a:t>the </a:t>
            </a:r>
            <a:r>
              <a:rPr lang="en-US" dirty="0" smtClean="0"/>
              <a:t>potential for humans losing jobs is great here too. </a:t>
            </a:r>
          </a:p>
          <a:p>
            <a:pPr>
              <a:lnSpc>
                <a:spcPct val="150000"/>
              </a:lnSpc>
            </a:pPr>
            <a:r>
              <a:rPr lang="en-US" dirty="0" smtClean="0"/>
              <a:t>As automation technologies become more advanced, there will be a greater capability for automation to take over more and more complex jobs. </a:t>
            </a:r>
          </a:p>
          <a:p>
            <a:pPr>
              <a:lnSpc>
                <a:spcPct val="150000"/>
              </a:lnSpc>
            </a:pPr>
            <a:r>
              <a:rPr lang="en-US" dirty="0" smtClean="0"/>
              <a:t>As robots learn to teach each other and themselves, there is the potential for much greater productivity but this also raises ethical and </a:t>
            </a:r>
            <a:r>
              <a:rPr lang="en-US" dirty="0" err="1" smtClean="0"/>
              <a:t>cybersecurity</a:t>
            </a:r>
            <a:r>
              <a:rPr lang="en-US" dirty="0" smtClean="0"/>
              <a:t> concerns. </a:t>
            </a:r>
            <a:endParaRPr lang="en-US" dirty="0"/>
          </a:p>
        </p:txBody>
      </p:sp>
      <p:pic>
        <p:nvPicPr>
          <p:cNvPr id="12290" name="Picture 2" descr="C:\Users\hp\Desktop\3.jpg"/>
          <p:cNvPicPr>
            <a:picLocks noChangeAspect="1" noChangeArrowheads="1"/>
          </p:cNvPicPr>
          <p:nvPr/>
        </p:nvPicPr>
        <p:blipFill>
          <a:blip r:embed="rId2"/>
          <a:srcRect/>
          <a:stretch>
            <a:fillRect/>
          </a:stretch>
        </p:blipFill>
        <p:spPr bwMode="auto">
          <a:xfrm>
            <a:off x="6180083" y="204459"/>
            <a:ext cx="2830075" cy="147637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Challenges in using the Internet of Things </a:t>
            </a:r>
            <a:endParaRPr lang="en-US" sz="2800" dirty="0"/>
          </a:p>
        </p:txBody>
      </p:sp>
      <p:sp>
        <p:nvSpPr>
          <p:cNvPr id="3" name="Text Placeholder 2"/>
          <p:cNvSpPr>
            <a:spLocks noGrp="1"/>
          </p:cNvSpPr>
          <p:nvPr>
            <p:ph type="body" idx="1"/>
          </p:nvPr>
        </p:nvSpPr>
        <p:spPr>
          <a:xfrm>
            <a:off x="311700" y="1129691"/>
            <a:ext cx="8520600" cy="3302700"/>
          </a:xfrm>
        </p:spPr>
        <p:txBody>
          <a:bodyPr/>
          <a:lstStyle/>
          <a:p>
            <a:pPr>
              <a:lnSpc>
                <a:spcPct val="150000"/>
              </a:lnSpc>
            </a:pPr>
            <a:r>
              <a:rPr lang="en-US" dirty="0" smtClean="0"/>
              <a:t>As more and more connected devices </a:t>
            </a:r>
            <a:endParaRPr lang="en-US" dirty="0" smtClean="0"/>
          </a:p>
          <a:p>
            <a:pPr>
              <a:lnSpc>
                <a:spcPct val="150000"/>
              </a:lnSpc>
              <a:buNone/>
            </a:pPr>
            <a:r>
              <a:rPr lang="en-US" dirty="0" smtClean="0"/>
              <a:t> </a:t>
            </a:r>
            <a:r>
              <a:rPr lang="en-US" dirty="0" smtClean="0"/>
              <a:t>     </a:t>
            </a:r>
            <a:r>
              <a:rPr lang="en-US" dirty="0" smtClean="0"/>
              <a:t>(</a:t>
            </a:r>
            <a:r>
              <a:rPr lang="en-US" dirty="0" smtClean="0"/>
              <a:t>such as </a:t>
            </a:r>
            <a:r>
              <a:rPr lang="en-US" dirty="0" smtClean="0"/>
              <a:t>smart watches </a:t>
            </a:r>
            <a:r>
              <a:rPr lang="en-US" dirty="0" smtClean="0"/>
              <a:t>and fitness trackers) join the Internet of Things (</a:t>
            </a:r>
            <a:r>
              <a:rPr lang="en-US" dirty="0" err="1" smtClean="0"/>
              <a:t>IoT</a:t>
            </a:r>
            <a:r>
              <a:rPr lang="en-US" dirty="0" smtClean="0"/>
              <a:t>) the amount of data being generated is increasing. </a:t>
            </a:r>
          </a:p>
          <a:p>
            <a:pPr>
              <a:lnSpc>
                <a:spcPct val="150000"/>
              </a:lnSpc>
            </a:pPr>
            <a:r>
              <a:rPr lang="en-US" dirty="0" smtClean="0"/>
              <a:t>Companies will have to plan carefully how this will affect the customer-facing application and how to best utilize the masses of data being produced. </a:t>
            </a:r>
          </a:p>
          <a:p>
            <a:pPr>
              <a:lnSpc>
                <a:spcPct val="150000"/>
              </a:lnSpc>
            </a:pPr>
            <a:r>
              <a:rPr lang="en-US" dirty="0" smtClean="0"/>
              <a:t>There are also severe security implications of mass connectivity that need to be addressed. </a:t>
            </a:r>
            <a:endParaRPr lang="en-US" dirty="0"/>
          </a:p>
        </p:txBody>
      </p:sp>
      <p:pic>
        <p:nvPicPr>
          <p:cNvPr id="13314" name="Picture 2" descr="C:\Users\hp\Desktop\5.jpg"/>
          <p:cNvPicPr>
            <a:picLocks noChangeAspect="1" noChangeArrowheads="1"/>
          </p:cNvPicPr>
          <p:nvPr/>
        </p:nvPicPr>
        <p:blipFill>
          <a:blip r:embed="rId2"/>
          <a:srcRect/>
          <a:stretch>
            <a:fillRect/>
          </a:stretch>
        </p:blipFill>
        <p:spPr bwMode="auto">
          <a:xfrm>
            <a:off x="6023085" y="73570"/>
            <a:ext cx="2857500" cy="16002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Challenges in Big Data </a:t>
            </a:r>
            <a:endParaRPr lang="en-US" sz="2800" dirty="0"/>
          </a:p>
        </p:txBody>
      </p:sp>
      <p:sp>
        <p:nvSpPr>
          <p:cNvPr id="3" name="Text Placeholder 2"/>
          <p:cNvSpPr>
            <a:spLocks noGrp="1"/>
          </p:cNvSpPr>
          <p:nvPr>
            <p:ph type="body" idx="1"/>
          </p:nvPr>
        </p:nvSpPr>
        <p:spPr/>
        <p:txBody>
          <a:bodyPr/>
          <a:lstStyle/>
          <a:p>
            <a:pPr>
              <a:lnSpc>
                <a:spcPct val="150000"/>
              </a:lnSpc>
            </a:pPr>
            <a:r>
              <a:rPr lang="en-US" dirty="0" smtClean="0"/>
              <a:t>Almost all the technologies </a:t>
            </a:r>
            <a:r>
              <a:rPr lang="en-US" dirty="0" smtClean="0"/>
              <a:t>mentioned, </a:t>
            </a:r>
          </a:p>
          <a:p>
            <a:pPr>
              <a:lnSpc>
                <a:spcPct val="150000"/>
              </a:lnSpc>
              <a:buNone/>
            </a:pPr>
            <a:r>
              <a:rPr lang="en-US" dirty="0" smtClean="0"/>
              <a:t> </a:t>
            </a:r>
            <a:r>
              <a:rPr lang="en-US" dirty="0" smtClean="0"/>
              <a:t>     </a:t>
            </a:r>
            <a:r>
              <a:rPr lang="en-US" dirty="0" smtClean="0"/>
              <a:t>have </a:t>
            </a:r>
            <a:r>
              <a:rPr lang="en-US" dirty="0" smtClean="0"/>
              <a:t>some relation to Big Data. The huge amount of data being generated on a daily basis has the potential to provide businesses with better insight into their customers as well as their own business operations. </a:t>
            </a:r>
          </a:p>
          <a:p>
            <a:pPr>
              <a:lnSpc>
                <a:spcPct val="150000"/>
              </a:lnSpc>
            </a:pPr>
            <a:r>
              <a:rPr lang="en-US" dirty="0" smtClean="0"/>
              <a:t>Although data can be incredibly useful for spotting trends and analyzing impacts, surfacing all this data to humans in a way that they can understand can be challenging. AI will play a role here. </a:t>
            </a:r>
            <a:endParaRPr lang="en-US" dirty="0"/>
          </a:p>
        </p:txBody>
      </p:sp>
      <p:pic>
        <p:nvPicPr>
          <p:cNvPr id="14338" name="Picture 2" descr="C:\Users\hp\Desktop\6.jpg"/>
          <p:cNvPicPr>
            <a:picLocks noChangeAspect="1" noChangeArrowheads="1"/>
          </p:cNvPicPr>
          <p:nvPr/>
        </p:nvPicPr>
        <p:blipFill>
          <a:blip r:embed="rId2"/>
          <a:srcRect/>
          <a:stretch>
            <a:fillRect/>
          </a:stretch>
        </p:blipFill>
        <p:spPr bwMode="auto">
          <a:xfrm>
            <a:off x="5843752" y="134335"/>
            <a:ext cx="3020247" cy="1652424"/>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6"/>
          <p:cNvSpPr txBox="1">
            <a:spLocks noGrp="1"/>
          </p:cNvSpPr>
          <p:nvPr>
            <p:ph type="title"/>
          </p:nvPr>
        </p:nvSpPr>
        <p:spPr>
          <a:xfrm>
            <a:off x="311700" y="445025"/>
            <a:ext cx="5248272" cy="707400"/>
          </a:xfrm>
          <a:prstGeom prst="rect">
            <a:avLst/>
          </a:prstGeom>
        </p:spPr>
        <p:txBody>
          <a:bodyPr spcFirstLastPara="1" wrap="square" lIns="91425" tIns="91425" rIns="91425" bIns="91425" anchor="t" anchorCtr="0">
            <a:noAutofit/>
          </a:bodyPr>
          <a:lstStyle/>
          <a:p>
            <a:pPr lvl="0"/>
            <a:r>
              <a:rPr lang="en-US" sz="2800" dirty="0" smtClean="0"/>
              <a:t>Some risks of emerging </a:t>
            </a:r>
            <a:r>
              <a:rPr lang="en-US" sz="2800" dirty="0" smtClean="0"/>
              <a:t>technology:</a:t>
            </a:r>
            <a:endParaRPr sz="2800"/>
          </a:p>
        </p:txBody>
      </p:sp>
      <p:sp>
        <p:nvSpPr>
          <p:cNvPr id="147" name="Google Shape;147;p26"/>
          <p:cNvSpPr txBox="1">
            <a:spLocks noGrp="1"/>
          </p:cNvSpPr>
          <p:nvPr>
            <p:ph type="body" idx="1"/>
          </p:nvPr>
        </p:nvSpPr>
        <p:spPr>
          <a:xfrm>
            <a:off x="458844" y="1024574"/>
            <a:ext cx="8369845" cy="3011397"/>
          </a:xfrm>
          <a:prstGeom prst="rect">
            <a:avLst/>
          </a:prstGeom>
        </p:spPr>
        <p:txBody>
          <a:bodyPr spcFirstLastPara="1" wrap="square" lIns="91425" tIns="91425" rIns="91425" bIns="91425" anchor="t" anchorCtr="0">
            <a:noAutofit/>
          </a:bodyPr>
          <a:lstStyle/>
          <a:p>
            <a:pPr>
              <a:lnSpc>
                <a:spcPct val="150000"/>
              </a:lnSpc>
            </a:pPr>
            <a:r>
              <a:rPr lang="en-US" dirty="0" smtClean="0">
                <a:solidFill>
                  <a:srgbClr val="FF0000"/>
                </a:solidFill>
              </a:rPr>
              <a:t>Driverless </a:t>
            </a:r>
            <a:r>
              <a:rPr lang="en-US" dirty="0" smtClean="0">
                <a:solidFill>
                  <a:srgbClr val="FF0000"/>
                </a:solidFill>
              </a:rPr>
              <a:t>car: </a:t>
            </a:r>
            <a:r>
              <a:rPr lang="en-US" dirty="0" smtClean="0"/>
              <a:t>while a compelling option for future fleer cars, companies could crash and burn from claims related to bodily injury and property damage. </a:t>
            </a:r>
            <a:endParaRPr lang="en-US" dirty="0" smtClean="0"/>
          </a:p>
          <a:p>
            <a:pPr>
              <a:lnSpc>
                <a:spcPct val="150000"/>
              </a:lnSpc>
              <a:buNone/>
            </a:pPr>
            <a:endParaRPr lang="en-US" dirty="0" smtClean="0"/>
          </a:p>
          <a:p>
            <a:pPr>
              <a:lnSpc>
                <a:spcPct val="150000"/>
              </a:lnSpc>
            </a:pPr>
            <a:r>
              <a:rPr lang="en-US" dirty="0" err="1" smtClean="0">
                <a:solidFill>
                  <a:srgbClr val="FF0000"/>
                </a:solidFill>
              </a:rPr>
              <a:t>Wearables</a:t>
            </a:r>
            <a:r>
              <a:rPr lang="en-US" dirty="0" smtClean="0">
                <a:solidFill>
                  <a:srgbClr val="FF0000"/>
                </a:solidFill>
              </a:rPr>
              <a:t>:</a:t>
            </a:r>
            <a:r>
              <a:rPr lang="en-US" dirty="0" smtClean="0"/>
              <a:t> Google glass, </a:t>
            </a:r>
            <a:r>
              <a:rPr lang="en-US" dirty="0" err="1" smtClean="0"/>
              <a:t>Fitbit</a:t>
            </a:r>
            <a:r>
              <a:rPr lang="en-US" dirty="0" smtClean="0"/>
              <a:t> and other </a:t>
            </a:r>
            <a:r>
              <a:rPr lang="en-US" dirty="0" err="1" smtClean="0"/>
              <a:t>wearables</a:t>
            </a:r>
            <a:r>
              <a:rPr lang="en-US" dirty="0" smtClean="0"/>
              <a:t> can expose companies to the invasion of privacy claims that may not be covered by general liability or personal injury claims that weren’t foreseen. </a:t>
            </a:r>
          </a:p>
        </p:txBody>
      </p:sp>
      <p:pic>
        <p:nvPicPr>
          <p:cNvPr id="15362" name="Picture 2" descr="C:\Users\hp\Desktop\7.jpg"/>
          <p:cNvPicPr>
            <a:picLocks noChangeAspect="1" noChangeArrowheads="1"/>
          </p:cNvPicPr>
          <p:nvPr/>
        </p:nvPicPr>
        <p:blipFill>
          <a:blip r:embed="rId3"/>
          <a:srcRect/>
          <a:stretch>
            <a:fillRect/>
          </a:stretch>
        </p:blipFill>
        <p:spPr bwMode="auto">
          <a:xfrm>
            <a:off x="5692831" y="98045"/>
            <a:ext cx="3030755" cy="1079114"/>
          </a:xfrm>
          <a:prstGeom prst="rect">
            <a:avLst/>
          </a:prstGeom>
          <a:noFill/>
        </p:spPr>
      </p:pic>
      <p:pic>
        <p:nvPicPr>
          <p:cNvPr id="15363" name="Picture 3" descr="C:\Users\hp\Desktop\9.jpg"/>
          <p:cNvPicPr>
            <a:picLocks noChangeAspect="1" noChangeArrowheads="1"/>
          </p:cNvPicPr>
          <p:nvPr/>
        </p:nvPicPr>
        <p:blipFill>
          <a:blip r:embed="rId4"/>
          <a:srcRect/>
          <a:stretch>
            <a:fillRect/>
          </a:stretch>
        </p:blipFill>
        <p:spPr bwMode="auto">
          <a:xfrm>
            <a:off x="1732212" y="4225159"/>
            <a:ext cx="1631074" cy="764464"/>
          </a:xfrm>
          <a:prstGeom prst="rect">
            <a:avLst/>
          </a:prstGeom>
          <a:noFill/>
        </p:spPr>
      </p:pic>
      <p:pic>
        <p:nvPicPr>
          <p:cNvPr id="15364" name="Picture 4" descr="C:\Users\hp\Desktop\8.jpg"/>
          <p:cNvPicPr>
            <a:picLocks noChangeAspect="1" noChangeArrowheads="1"/>
          </p:cNvPicPr>
          <p:nvPr/>
        </p:nvPicPr>
        <p:blipFill>
          <a:blip r:embed="rId5"/>
          <a:srcRect/>
          <a:stretch>
            <a:fillRect/>
          </a:stretch>
        </p:blipFill>
        <p:spPr bwMode="auto">
          <a:xfrm>
            <a:off x="5276630" y="4183117"/>
            <a:ext cx="1008500" cy="816030"/>
          </a:xfrm>
          <a:prstGeom prst="rect">
            <a:avLst/>
          </a:prstGeom>
          <a:noFill/>
        </p:spPr>
      </p:pic>
      <p:pic>
        <p:nvPicPr>
          <p:cNvPr id="15365" name="Picture 5" descr="C:\Users\hp\Desktop\10.jpg"/>
          <p:cNvPicPr>
            <a:picLocks noChangeAspect="1" noChangeArrowheads="1"/>
          </p:cNvPicPr>
          <p:nvPr/>
        </p:nvPicPr>
        <p:blipFill>
          <a:blip r:embed="rId6"/>
          <a:srcRect/>
          <a:stretch>
            <a:fillRect/>
          </a:stretch>
        </p:blipFill>
        <p:spPr bwMode="auto">
          <a:xfrm>
            <a:off x="6632028" y="1950326"/>
            <a:ext cx="1996966" cy="92950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311700" y="445025"/>
            <a:ext cx="4365403"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800" dirty="0"/>
              <a:t>Learning outcomes</a:t>
            </a:r>
            <a:endParaRPr sz="2800"/>
          </a:p>
          <a:p>
            <a:pPr marL="0" lvl="0" indent="0" algn="l" rtl="0">
              <a:spcBef>
                <a:spcPts val="0"/>
              </a:spcBef>
              <a:spcAft>
                <a:spcPts val="0"/>
              </a:spcAft>
              <a:buNone/>
            </a:pPr>
            <a:endParaRPr/>
          </a:p>
        </p:txBody>
      </p:sp>
      <p:sp>
        <p:nvSpPr>
          <p:cNvPr id="73" name="Google Shape;73;p1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lnSpc>
                <a:spcPct val="70000"/>
              </a:lnSpc>
              <a:spcBef>
                <a:spcPts val="0"/>
              </a:spcBef>
              <a:spcAft>
                <a:spcPts val="0"/>
              </a:spcAft>
              <a:buNone/>
            </a:pPr>
            <a:r>
              <a:rPr lang="en" dirty="0"/>
              <a:t>After completing this lesson you should be able to </a:t>
            </a:r>
            <a:endParaRPr/>
          </a:p>
          <a:p>
            <a:pPr>
              <a:buNone/>
            </a:pPr>
            <a:endParaRPr lang="en-US" dirty="0" smtClean="0"/>
          </a:p>
          <a:p>
            <a:r>
              <a:rPr lang="en-US" dirty="0" smtClean="0"/>
              <a:t>Distinguish the link between ethics and technology. </a:t>
            </a:r>
          </a:p>
          <a:p>
            <a:r>
              <a:rPr lang="en-US" dirty="0" smtClean="0"/>
              <a:t>Understand general, professional and leadership ethical questions. </a:t>
            </a:r>
          </a:p>
          <a:p>
            <a:r>
              <a:rPr lang="en-US" dirty="0" smtClean="0"/>
              <a:t>Explain what digital privacy is, its components and why it is important. </a:t>
            </a:r>
          </a:p>
          <a:p>
            <a:r>
              <a:rPr lang="en-US" dirty="0" smtClean="0"/>
              <a:t>know the importance of accountability and trust in emerging technologies. </a:t>
            </a:r>
          </a:p>
          <a:p>
            <a:r>
              <a:rPr lang="en-US" dirty="0" smtClean="0"/>
              <a:t>Identify the threats and challenges we face in developing and utilizing emerging technologies. </a:t>
            </a:r>
          </a:p>
          <a:p>
            <a:pPr marL="914400" lvl="0" indent="0" algn="l" rtl="0">
              <a:lnSpc>
                <a:spcPct val="70000"/>
              </a:lnSpc>
              <a:spcBef>
                <a:spcPts val="800"/>
              </a:spcBef>
              <a:spcAft>
                <a:spcPts val="0"/>
              </a:spcAft>
              <a:buNone/>
            </a:pPr>
            <a:endParaRPr sz="3200">
              <a:solidFill>
                <a:srgbClr val="514A40"/>
              </a:solidFill>
              <a:latin typeface="Cambria"/>
              <a:ea typeface="Cambria"/>
              <a:cs typeface="Cambria"/>
              <a:sym typeface="Cambria"/>
            </a:endParaRPr>
          </a:p>
          <a:p>
            <a:pPr marL="0" lvl="0" indent="0" algn="l" rtl="0">
              <a:spcBef>
                <a:spcPts val="0"/>
              </a:spcBef>
              <a:spcAft>
                <a:spcPts val="1600"/>
              </a:spcAft>
              <a:buNone/>
            </a:pPr>
            <a:endParaRPr/>
          </a:p>
        </p:txBody>
      </p:sp>
      <p:pic>
        <p:nvPicPr>
          <p:cNvPr id="17410" name="Picture 2" descr="C:\Users\hp\Desktop\25.jpg"/>
          <p:cNvPicPr>
            <a:picLocks noChangeAspect="1" noChangeArrowheads="1"/>
          </p:cNvPicPr>
          <p:nvPr/>
        </p:nvPicPr>
        <p:blipFill>
          <a:blip r:embed="rId3"/>
          <a:srcRect/>
          <a:stretch>
            <a:fillRect/>
          </a:stretch>
        </p:blipFill>
        <p:spPr bwMode="auto">
          <a:xfrm>
            <a:off x="6026534" y="155192"/>
            <a:ext cx="2812666" cy="174307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311700" y="445025"/>
            <a:ext cx="4953983" cy="707400"/>
          </a:xfrm>
          <a:prstGeom prst="rect">
            <a:avLst/>
          </a:prstGeom>
        </p:spPr>
        <p:txBody>
          <a:bodyPr spcFirstLastPara="1" wrap="square" lIns="91425" tIns="91425" rIns="91425" bIns="91425" anchor="t" anchorCtr="0">
            <a:noAutofit/>
          </a:bodyPr>
          <a:lstStyle/>
          <a:p>
            <a:pPr lvl="0"/>
            <a:r>
              <a:rPr lang="en-US" sz="2800" dirty="0" smtClean="0"/>
              <a:t>Some risks of emerging </a:t>
            </a:r>
            <a:r>
              <a:rPr lang="en-US" sz="2800" dirty="0" smtClean="0"/>
              <a:t>technology:</a:t>
            </a:r>
            <a:endParaRPr sz="2800"/>
          </a:p>
        </p:txBody>
      </p:sp>
      <p:sp>
        <p:nvSpPr>
          <p:cNvPr id="154" name="Google Shape;154;p27"/>
          <p:cNvSpPr txBox="1">
            <a:spLocks noGrp="1"/>
          </p:cNvSpPr>
          <p:nvPr>
            <p:ph type="body" idx="1"/>
          </p:nvPr>
        </p:nvSpPr>
        <p:spPr>
          <a:xfrm>
            <a:off x="122520" y="1318874"/>
            <a:ext cx="8520600" cy="3358221"/>
          </a:xfrm>
          <a:prstGeom prst="rect">
            <a:avLst/>
          </a:prstGeom>
        </p:spPr>
        <p:txBody>
          <a:bodyPr spcFirstLastPara="1" wrap="square" lIns="91425" tIns="91425" rIns="91425" bIns="91425" anchor="t" anchorCtr="0">
            <a:noAutofit/>
          </a:bodyPr>
          <a:lstStyle/>
          <a:p>
            <a:pPr>
              <a:lnSpc>
                <a:spcPct val="150000"/>
              </a:lnSpc>
            </a:pPr>
            <a:r>
              <a:rPr lang="en-US" dirty="0" smtClean="0">
                <a:solidFill>
                  <a:srgbClr val="FF0000"/>
                </a:solidFill>
              </a:rPr>
              <a:t>Drones</a:t>
            </a:r>
            <a:r>
              <a:rPr lang="en-US" dirty="0" smtClean="0">
                <a:solidFill>
                  <a:srgbClr val="FF0000"/>
                </a:solidFill>
              </a:rPr>
              <a:t>:</a:t>
            </a:r>
            <a:r>
              <a:rPr lang="en-US" dirty="0" smtClean="0"/>
              <a:t> Turbulence is in the offing for </a:t>
            </a:r>
            <a:endParaRPr lang="en-US" dirty="0" smtClean="0"/>
          </a:p>
          <a:p>
            <a:pPr>
              <a:lnSpc>
                <a:spcPct val="150000"/>
              </a:lnSpc>
              <a:buNone/>
            </a:pPr>
            <a:r>
              <a:rPr lang="en-US" dirty="0" smtClean="0"/>
              <a:t> </a:t>
            </a:r>
            <a:r>
              <a:rPr lang="en-US" dirty="0" smtClean="0"/>
              <a:t>     </a:t>
            </a:r>
            <a:r>
              <a:rPr lang="en-US" dirty="0" smtClean="0"/>
              <a:t>manufacturers </a:t>
            </a:r>
            <a:r>
              <a:rPr lang="en-US" dirty="0" smtClean="0"/>
              <a:t>and organizations that </a:t>
            </a:r>
            <a:endParaRPr lang="en-US" dirty="0" smtClean="0"/>
          </a:p>
          <a:p>
            <a:pPr>
              <a:lnSpc>
                <a:spcPct val="150000"/>
              </a:lnSpc>
              <a:buNone/>
            </a:pPr>
            <a:r>
              <a:rPr lang="en-US" dirty="0" smtClean="0"/>
              <a:t> </a:t>
            </a:r>
            <a:r>
              <a:rPr lang="en-US" dirty="0" smtClean="0"/>
              <a:t>     </a:t>
            </a:r>
            <a:r>
              <a:rPr lang="en-US" dirty="0" smtClean="0"/>
              <a:t>fail </a:t>
            </a:r>
            <a:r>
              <a:rPr lang="en-US" dirty="0" smtClean="0"/>
              <a:t>to protect themselves for property damage and bodily injury, as well as errors and omissions. </a:t>
            </a:r>
            <a:endParaRPr lang="en-US" dirty="0" smtClean="0"/>
          </a:p>
          <a:p>
            <a:pPr>
              <a:lnSpc>
                <a:spcPct val="150000"/>
              </a:lnSpc>
              <a:buNone/>
            </a:pPr>
            <a:endParaRPr lang="en-US" dirty="0" smtClean="0"/>
          </a:p>
          <a:p>
            <a:pPr>
              <a:lnSpc>
                <a:spcPct val="150000"/>
              </a:lnSpc>
            </a:pPr>
            <a:r>
              <a:rPr lang="en-US" dirty="0" smtClean="0"/>
              <a:t> </a:t>
            </a:r>
            <a:r>
              <a:rPr lang="en-US" dirty="0" smtClean="0">
                <a:solidFill>
                  <a:srgbClr val="FF0000"/>
                </a:solidFill>
              </a:rPr>
              <a:t>Internet of things: </a:t>
            </a:r>
            <a:r>
              <a:rPr lang="en-US" dirty="0" smtClean="0"/>
              <a:t>The proliferation of sensors and cross-platform integration creates potential exposure from privacy invasion, bodily injury and property damage that may connect an organization to huge liabilities. </a:t>
            </a:r>
          </a:p>
          <a:p>
            <a:pPr marL="0" lvl="0" indent="0" algn="l"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pic>
        <p:nvPicPr>
          <p:cNvPr id="16386" name="Picture 2" descr="C:\Users\hp\Desktop\15.png"/>
          <p:cNvPicPr>
            <a:picLocks noChangeAspect="1" noChangeArrowheads="1"/>
          </p:cNvPicPr>
          <p:nvPr/>
        </p:nvPicPr>
        <p:blipFill>
          <a:blip r:embed="rId3"/>
          <a:srcRect/>
          <a:stretch>
            <a:fillRect/>
          </a:stretch>
        </p:blipFill>
        <p:spPr bwMode="auto">
          <a:xfrm>
            <a:off x="5402810" y="1"/>
            <a:ext cx="3215673" cy="2333296"/>
          </a:xfrm>
          <a:prstGeom prst="rect">
            <a:avLst/>
          </a:prstGeom>
          <a:noFill/>
        </p:spPr>
      </p:pic>
      <p:pic>
        <p:nvPicPr>
          <p:cNvPr id="16387" name="Picture 3" descr="C:\Users\hp\Desktop\20.jpg"/>
          <p:cNvPicPr>
            <a:picLocks noChangeAspect="1" noChangeArrowheads="1"/>
          </p:cNvPicPr>
          <p:nvPr/>
        </p:nvPicPr>
        <p:blipFill>
          <a:blip r:embed="rId4"/>
          <a:srcRect/>
          <a:stretch>
            <a:fillRect/>
          </a:stretch>
        </p:blipFill>
        <p:spPr bwMode="auto">
          <a:xfrm>
            <a:off x="6926810" y="2532993"/>
            <a:ext cx="1786265" cy="105776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0" y="3605"/>
            <a:ext cx="9091450" cy="448340"/>
          </a:xfrm>
          <a:prstGeom prst="rect">
            <a:avLst/>
          </a:prstGeom>
        </p:spPr>
        <p:txBody>
          <a:bodyPr spcFirstLastPara="1" wrap="square" lIns="91425" tIns="91425" rIns="91425" bIns="91425" anchor="t" anchorCtr="0">
            <a:noAutofit/>
          </a:bodyPr>
          <a:lstStyle/>
          <a:p>
            <a:r>
              <a:rPr lang="en-US" sz="2000" dirty="0" smtClean="0"/>
              <a:t>From </a:t>
            </a:r>
            <a:r>
              <a:rPr lang="en-US" sz="2000" dirty="0" smtClean="0"/>
              <a:t>your civic and ethical education course, what do you understand about the word ethics? </a:t>
            </a:r>
            <a:r>
              <a:rPr lang="en-US" dirty="0" smtClean="0"/>
              <a:t/>
            </a:r>
            <a:br>
              <a:rPr lang="en-US" dirty="0" smtClean="0"/>
            </a:br>
            <a:r>
              <a:rPr lang="en-US" dirty="0" smtClean="0"/>
              <a:t>	</a:t>
            </a:r>
          </a:p>
        </p:txBody>
      </p:sp>
      <p:sp>
        <p:nvSpPr>
          <p:cNvPr id="79" name="Google Shape;79;p15"/>
          <p:cNvSpPr txBox="1">
            <a:spLocks noGrp="1"/>
          </p:cNvSpPr>
          <p:nvPr>
            <p:ph type="body" idx="1"/>
          </p:nvPr>
        </p:nvSpPr>
        <p:spPr>
          <a:xfrm>
            <a:off x="194659" y="683155"/>
            <a:ext cx="8507907" cy="3563023"/>
          </a:xfrm>
          <a:prstGeom prst="rect">
            <a:avLst/>
          </a:prstGeom>
        </p:spPr>
        <p:txBody>
          <a:bodyPr spcFirstLastPara="1" wrap="square" lIns="91425" tIns="91425" rIns="91425" bIns="91425" anchor="t" anchorCtr="0">
            <a:noAutofit/>
          </a:bodyPr>
          <a:lstStyle/>
          <a:p>
            <a:pPr marL="0" lvl="0" indent="0">
              <a:buNone/>
            </a:pPr>
            <a:r>
              <a:rPr lang="en-US" dirty="0" smtClean="0"/>
              <a:t>Ethics is particularly important for the accountancy profession, with a code for professional ethics based on five basic principles </a:t>
            </a:r>
          </a:p>
          <a:p>
            <a:pPr marL="0" lvl="0" indent="0">
              <a:buNone/>
            </a:pPr>
            <a:endParaRPr lang="en-US" dirty="0" smtClean="0"/>
          </a:p>
          <a:p>
            <a:pPr marL="0" indent="0"/>
            <a:r>
              <a:rPr lang="en-US" dirty="0" smtClean="0"/>
              <a:t>	</a:t>
            </a:r>
            <a:r>
              <a:rPr lang="en-US" dirty="0" smtClean="0">
                <a:solidFill>
                  <a:srgbClr val="FF0000"/>
                </a:solidFill>
              </a:rPr>
              <a:t>Integrity </a:t>
            </a:r>
          </a:p>
          <a:p>
            <a:pPr marL="0" indent="0"/>
            <a:r>
              <a:rPr lang="en-US" dirty="0" smtClean="0">
                <a:solidFill>
                  <a:srgbClr val="FF0000"/>
                </a:solidFill>
              </a:rPr>
              <a:t>	Objectivity</a:t>
            </a:r>
          </a:p>
          <a:p>
            <a:pPr marL="0" indent="0"/>
            <a:r>
              <a:rPr lang="en-US" dirty="0" smtClean="0">
                <a:solidFill>
                  <a:srgbClr val="FF0000"/>
                </a:solidFill>
              </a:rPr>
              <a:t>	Competence and due care</a:t>
            </a:r>
          </a:p>
          <a:p>
            <a:pPr marL="0" indent="0"/>
            <a:r>
              <a:rPr lang="en-US" dirty="0" smtClean="0">
                <a:solidFill>
                  <a:srgbClr val="FF0000"/>
                </a:solidFill>
              </a:rPr>
              <a:t>	Confidentiality</a:t>
            </a:r>
          </a:p>
          <a:p>
            <a:pPr marL="0" indent="0"/>
            <a:r>
              <a:rPr lang="en-US" dirty="0" smtClean="0">
                <a:solidFill>
                  <a:srgbClr val="FF0000"/>
                </a:solidFill>
              </a:rPr>
              <a:t>	Professional behavior</a:t>
            </a:r>
            <a:endParaRPr>
              <a:solidFill>
                <a:srgbClr val="FF0000"/>
              </a:solidFill>
            </a:endParaRPr>
          </a:p>
        </p:txBody>
      </p:sp>
      <p:pic>
        <p:nvPicPr>
          <p:cNvPr id="3074" name="Picture 2" descr="C:\Users\hp\Desktop\3.jpg"/>
          <p:cNvPicPr>
            <a:picLocks noChangeAspect="1" noChangeArrowheads="1"/>
          </p:cNvPicPr>
          <p:nvPr/>
        </p:nvPicPr>
        <p:blipFill>
          <a:blip r:embed="rId3"/>
          <a:srcRect/>
          <a:stretch>
            <a:fillRect/>
          </a:stretch>
        </p:blipFill>
        <p:spPr bwMode="auto">
          <a:xfrm>
            <a:off x="4459341" y="1497233"/>
            <a:ext cx="3749237" cy="200271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txBox="1">
            <a:spLocks noGrp="1"/>
          </p:cNvSpPr>
          <p:nvPr>
            <p:ph type="title"/>
          </p:nvPr>
        </p:nvSpPr>
        <p:spPr>
          <a:xfrm>
            <a:off x="311699" y="445025"/>
            <a:ext cx="4911941" cy="707400"/>
          </a:xfrm>
          <a:prstGeom prst="rect">
            <a:avLst/>
          </a:prstGeom>
        </p:spPr>
        <p:txBody>
          <a:bodyPr spcFirstLastPara="1" wrap="square" lIns="91425" tIns="91425" rIns="91425" bIns="91425" anchor="t" anchorCtr="0">
            <a:noAutofit/>
          </a:bodyPr>
          <a:lstStyle/>
          <a:p>
            <a:pPr lvl="0"/>
            <a:r>
              <a:rPr lang="en-US" sz="2800" dirty="0" smtClean="0"/>
              <a:t>General ethical principles </a:t>
            </a:r>
            <a:endParaRPr sz="2800"/>
          </a:p>
        </p:txBody>
      </p:sp>
      <p:sp>
        <p:nvSpPr>
          <p:cNvPr id="86" name="Google Shape;86;p16"/>
          <p:cNvSpPr txBox="1">
            <a:spLocks noGrp="1"/>
          </p:cNvSpPr>
          <p:nvPr>
            <p:ph type="body" idx="1"/>
          </p:nvPr>
        </p:nvSpPr>
        <p:spPr>
          <a:xfrm>
            <a:off x="301190" y="1182240"/>
            <a:ext cx="8075555" cy="3768132"/>
          </a:xfrm>
          <a:prstGeom prst="rect">
            <a:avLst/>
          </a:prstGeom>
        </p:spPr>
        <p:txBody>
          <a:bodyPr spcFirstLastPara="1" wrap="square" lIns="91425" tIns="91425" rIns="91425" bIns="91425" anchor="t" anchorCtr="0">
            <a:noAutofit/>
          </a:bodyPr>
          <a:lstStyle/>
          <a:p>
            <a:pPr>
              <a:lnSpc>
                <a:spcPct val="150000"/>
              </a:lnSpc>
              <a:buNone/>
            </a:pPr>
            <a:r>
              <a:rPr lang="en-US" dirty="0" smtClean="0"/>
              <a:t>1.Contribute </a:t>
            </a:r>
            <a:r>
              <a:rPr lang="en-US" dirty="0" smtClean="0"/>
              <a:t>to society and to human well-being, </a:t>
            </a:r>
            <a:endParaRPr lang="en-US" dirty="0" smtClean="0"/>
          </a:p>
          <a:p>
            <a:pPr>
              <a:lnSpc>
                <a:spcPct val="150000"/>
              </a:lnSpc>
              <a:buNone/>
            </a:pPr>
            <a:r>
              <a:rPr lang="en-US" dirty="0" smtClean="0"/>
              <a:t> </a:t>
            </a:r>
            <a:r>
              <a:rPr lang="en-US" dirty="0" smtClean="0"/>
              <a:t>   </a:t>
            </a:r>
            <a:r>
              <a:rPr lang="en-US" dirty="0" smtClean="0"/>
              <a:t>acknowledging </a:t>
            </a:r>
            <a:r>
              <a:rPr lang="en-US" dirty="0" smtClean="0"/>
              <a:t>that all people are stakeholders in computing. </a:t>
            </a:r>
          </a:p>
          <a:p>
            <a:pPr>
              <a:lnSpc>
                <a:spcPct val="150000"/>
              </a:lnSpc>
              <a:buNone/>
            </a:pPr>
            <a:r>
              <a:rPr lang="en-US" dirty="0" smtClean="0"/>
              <a:t>2. Avoid harm. </a:t>
            </a:r>
          </a:p>
          <a:p>
            <a:pPr>
              <a:lnSpc>
                <a:spcPct val="150000"/>
              </a:lnSpc>
              <a:buNone/>
            </a:pPr>
            <a:r>
              <a:rPr lang="en-US" dirty="0" smtClean="0"/>
              <a:t>3. Be honest and trustworthy. </a:t>
            </a:r>
          </a:p>
          <a:p>
            <a:pPr>
              <a:lnSpc>
                <a:spcPct val="150000"/>
              </a:lnSpc>
              <a:buNone/>
            </a:pPr>
            <a:r>
              <a:rPr lang="en-US" dirty="0" smtClean="0"/>
              <a:t>4. Be fair and take action not to discriminate </a:t>
            </a:r>
          </a:p>
          <a:p>
            <a:pPr>
              <a:lnSpc>
                <a:spcPct val="150000"/>
              </a:lnSpc>
              <a:buNone/>
            </a:pPr>
            <a:r>
              <a:rPr lang="en-US" dirty="0" smtClean="0"/>
              <a:t>5. Respect the work required to produce new ideas, inventions, creative works, and computing artifacts. </a:t>
            </a:r>
          </a:p>
          <a:p>
            <a:pPr>
              <a:lnSpc>
                <a:spcPct val="150000"/>
              </a:lnSpc>
              <a:buNone/>
            </a:pPr>
            <a:r>
              <a:rPr lang="en-US" dirty="0" smtClean="0"/>
              <a:t>6. Respect privacy. </a:t>
            </a:r>
          </a:p>
          <a:p>
            <a:pPr>
              <a:lnSpc>
                <a:spcPct val="150000"/>
              </a:lnSpc>
              <a:buNone/>
            </a:pPr>
            <a:r>
              <a:rPr lang="en-US" dirty="0" smtClean="0"/>
              <a:t>7. Honor confidentiality </a:t>
            </a:r>
            <a:r>
              <a:rPr lang="en-US" dirty="0" smtClean="0"/>
              <a:t>.</a:t>
            </a:r>
            <a:endParaRPr lang="en-US" dirty="0" smtClean="0"/>
          </a:p>
          <a:p>
            <a:endParaRPr lang="en-US" dirty="0" smtClean="0"/>
          </a:p>
          <a:p>
            <a:pPr>
              <a:buNone/>
            </a:pPr>
            <a:r>
              <a:rPr lang="en-US" dirty="0" smtClean="0"/>
              <a:t>	</a:t>
            </a:r>
          </a:p>
        </p:txBody>
      </p:sp>
      <p:pic>
        <p:nvPicPr>
          <p:cNvPr id="2050" name="Picture 2" descr="C:\Users\hp\Desktop\2.jpg"/>
          <p:cNvPicPr>
            <a:picLocks noChangeAspect="1" noChangeArrowheads="1"/>
          </p:cNvPicPr>
          <p:nvPr/>
        </p:nvPicPr>
        <p:blipFill>
          <a:blip r:embed="rId3"/>
          <a:srcRect/>
          <a:stretch>
            <a:fillRect/>
          </a:stretch>
        </p:blipFill>
        <p:spPr bwMode="auto">
          <a:xfrm>
            <a:off x="5798094" y="149937"/>
            <a:ext cx="3181350" cy="14382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7"/>
          <p:cNvSpPr txBox="1">
            <a:spLocks noGrp="1"/>
          </p:cNvSpPr>
          <p:nvPr>
            <p:ph type="title"/>
          </p:nvPr>
        </p:nvSpPr>
        <p:spPr>
          <a:xfrm>
            <a:off x="311700" y="350435"/>
            <a:ext cx="4523059" cy="437844"/>
          </a:xfrm>
          <a:prstGeom prst="rect">
            <a:avLst/>
          </a:prstGeom>
        </p:spPr>
        <p:txBody>
          <a:bodyPr spcFirstLastPara="1" wrap="square" lIns="91425" tIns="91425" rIns="91425" bIns="91425" anchor="t" anchorCtr="0">
            <a:noAutofit/>
          </a:bodyPr>
          <a:lstStyle/>
          <a:p>
            <a:pPr lvl="0"/>
            <a:r>
              <a:rPr lang="en-US" sz="2800" dirty="0" smtClean="0"/>
              <a:t>Professional responsibilities </a:t>
            </a:r>
            <a:endParaRPr sz="2800"/>
          </a:p>
        </p:txBody>
      </p:sp>
      <p:sp>
        <p:nvSpPr>
          <p:cNvPr id="92" name="Google Shape;92;p17"/>
          <p:cNvSpPr txBox="1">
            <a:spLocks noGrp="1"/>
          </p:cNvSpPr>
          <p:nvPr>
            <p:ph type="body" idx="1"/>
          </p:nvPr>
        </p:nvSpPr>
        <p:spPr>
          <a:xfrm>
            <a:off x="301189" y="858138"/>
            <a:ext cx="8243721" cy="3911700"/>
          </a:xfrm>
          <a:prstGeom prst="rect">
            <a:avLst/>
          </a:prstGeom>
        </p:spPr>
        <p:txBody>
          <a:bodyPr spcFirstLastPara="1" wrap="square" lIns="91425" tIns="91425" rIns="91425" bIns="91425" anchor="t" anchorCtr="0">
            <a:noAutofit/>
          </a:bodyPr>
          <a:lstStyle/>
          <a:p>
            <a:pPr>
              <a:lnSpc>
                <a:spcPct val="150000"/>
              </a:lnSpc>
              <a:buAutoNum type="arabicPeriod"/>
            </a:pPr>
            <a:r>
              <a:rPr lang="en-US" dirty="0" smtClean="0"/>
              <a:t>Strive </a:t>
            </a:r>
            <a:r>
              <a:rPr lang="en-US" dirty="0" smtClean="0"/>
              <a:t>to achieve </a:t>
            </a:r>
            <a:r>
              <a:rPr lang="en-US" b="1" dirty="0" smtClean="0">
                <a:solidFill>
                  <a:srgbClr val="0070C0"/>
                </a:solidFill>
              </a:rPr>
              <a:t>high quality </a:t>
            </a:r>
            <a:r>
              <a:rPr lang="en-US" dirty="0" smtClean="0"/>
              <a:t>in both the processes and </a:t>
            </a:r>
            <a:r>
              <a:rPr lang="en-US" dirty="0" smtClean="0"/>
              <a:t>products</a:t>
            </a:r>
          </a:p>
          <a:p>
            <a:pPr>
              <a:lnSpc>
                <a:spcPct val="150000"/>
              </a:lnSpc>
              <a:buNone/>
            </a:pPr>
            <a:r>
              <a:rPr lang="en-US" dirty="0" smtClean="0"/>
              <a:t> </a:t>
            </a:r>
            <a:r>
              <a:rPr lang="en-US" dirty="0" smtClean="0"/>
              <a:t>of professional work. </a:t>
            </a:r>
          </a:p>
          <a:p>
            <a:pPr>
              <a:lnSpc>
                <a:spcPct val="150000"/>
              </a:lnSpc>
              <a:buNone/>
            </a:pPr>
            <a:r>
              <a:rPr lang="en-US" dirty="0" smtClean="0"/>
              <a:t>2. Maintain </a:t>
            </a:r>
            <a:r>
              <a:rPr lang="en-US" b="1" dirty="0" smtClean="0">
                <a:solidFill>
                  <a:srgbClr val="0070C0"/>
                </a:solidFill>
              </a:rPr>
              <a:t>high standards</a:t>
            </a:r>
            <a:r>
              <a:rPr lang="en-US" dirty="0" smtClean="0"/>
              <a:t> of professional competence, conduct, and ethical practice. </a:t>
            </a:r>
          </a:p>
          <a:p>
            <a:pPr>
              <a:lnSpc>
                <a:spcPct val="150000"/>
              </a:lnSpc>
              <a:buNone/>
            </a:pPr>
            <a:r>
              <a:rPr lang="en-US" dirty="0" smtClean="0"/>
              <a:t>3. Know and </a:t>
            </a:r>
            <a:r>
              <a:rPr lang="en-US" b="1" dirty="0" smtClean="0">
                <a:solidFill>
                  <a:srgbClr val="0070C0"/>
                </a:solidFill>
              </a:rPr>
              <a:t>respect existing rules </a:t>
            </a:r>
            <a:r>
              <a:rPr lang="en-US" dirty="0" smtClean="0"/>
              <a:t>pertaining to professional work. </a:t>
            </a:r>
          </a:p>
          <a:p>
            <a:pPr>
              <a:lnSpc>
                <a:spcPct val="150000"/>
              </a:lnSpc>
              <a:buNone/>
            </a:pPr>
            <a:r>
              <a:rPr lang="en-US" dirty="0" smtClean="0"/>
              <a:t>4. Accept and provide appropriate </a:t>
            </a:r>
            <a:r>
              <a:rPr lang="en-US" b="1" dirty="0" smtClean="0">
                <a:solidFill>
                  <a:srgbClr val="0070C0"/>
                </a:solidFill>
              </a:rPr>
              <a:t>professional review</a:t>
            </a:r>
            <a:r>
              <a:rPr lang="en-US" dirty="0" smtClean="0"/>
              <a:t>. </a:t>
            </a:r>
          </a:p>
          <a:p>
            <a:pPr>
              <a:lnSpc>
                <a:spcPct val="150000"/>
              </a:lnSpc>
              <a:buNone/>
            </a:pPr>
            <a:r>
              <a:rPr lang="en-US" dirty="0" smtClean="0"/>
              <a:t>5. Give comprehensive and thorough evaluations of </a:t>
            </a:r>
            <a:r>
              <a:rPr lang="en-US" b="1" dirty="0" smtClean="0">
                <a:solidFill>
                  <a:srgbClr val="0070C0"/>
                </a:solidFill>
              </a:rPr>
              <a:t>computer systems and their impacts</a:t>
            </a:r>
            <a:r>
              <a:rPr lang="en-US" dirty="0" smtClean="0"/>
              <a:t>, including analysis of possible risks. </a:t>
            </a:r>
          </a:p>
          <a:p>
            <a:pPr marL="0" lvl="0" indent="0" algn="just" rtl="0">
              <a:lnSpc>
                <a:spcPct val="150000"/>
              </a:lnSpc>
              <a:spcBef>
                <a:spcPts val="1000"/>
              </a:spcBef>
              <a:spcAft>
                <a:spcPts val="0"/>
              </a:spcAft>
              <a:buNone/>
            </a:pPr>
            <a:endParaRPr>
              <a:solidFill>
                <a:srgbClr val="514A40"/>
              </a:solidFill>
            </a:endParaRPr>
          </a:p>
          <a:p>
            <a:pPr marL="0" lvl="0" indent="0" algn="just" rtl="0">
              <a:lnSpc>
                <a:spcPct val="150000"/>
              </a:lnSpc>
              <a:spcBef>
                <a:spcPts val="1000"/>
              </a:spcBef>
              <a:spcAft>
                <a:spcPts val="0"/>
              </a:spcAft>
              <a:buNone/>
            </a:pPr>
            <a:endParaRPr>
              <a:solidFill>
                <a:srgbClr val="514A40"/>
              </a:solidFill>
            </a:endParaRPr>
          </a:p>
          <a:p>
            <a:pPr marL="0" lvl="0" indent="0" algn="l" rtl="0">
              <a:spcBef>
                <a:spcPts val="0"/>
              </a:spcBef>
              <a:spcAft>
                <a:spcPts val="1600"/>
              </a:spcAft>
              <a:buNone/>
            </a:pPr>
            <a:endParaRPr sz="1400"/>
          </a:p>
        </p:txBody>
      </p:sp>
      <p:pic>
        <p:nvPicPr>
          <p:cNvPr id="1026" name="Picture 2" descr="C:\Users\hp\Desktop\1.png"/>
          <p:cNvPicPr>
            <a:picLocks noChangeAspect="1" noChangeArrowheads="1"/>
          </p:cNvPicPr>
          <p:nvPr/>
        </p:nvPicPr>
        <p:blipFill>
          <a:blip r:embed="rId3"/>
          <a:srcRect/>
          <a:stretch>
            <a:fillRect/>
          </a:stretch>
        </p:blipFill>
        <p:spPr bwMode="auto">
          <a:xfrm>
            <a:off x="7098719" y="-126120"/>
            <a:ext cx="2045274" cy="154502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lvl="0"/>
            <a:r>
              <a:rPr lang="en-US" sz="2800" dirty="0" smtClean="0"/>
              <a:t>Professional responsibilities </a:t>
            </a:r>
            <a:endParaRPr sz="2800"/>
          </a:p>
        </p:txBody>
      </p:sp>
      <p:sp>
        <p:nvSpPr>
          <p:cNvPr id="98" name="Google Shape;98;p18"/>
          <p:cNvSpPr txBox="1">
            <a:spLocks noGrp="1"/>
          </p:cNvSpPr>
          <p:nvPr>
            <p:ph type="body" idx="1"/>
          </p:nvPr>
        </p:nvSpPr>
        <p:spPr>
          <a:xfrm>
            <a:off x="311700" y="1152425"/>
            <a:ext cx="8626800" cy="3198858"/>
          </a:xfrm>
          <a:prstGeom prst="rect">
            <a:avLst/>
          </a:prstGeom>
        </p:spPr>
        <p:txBody>
          <a:bodyPr spcFirstLastPara="1" wrap="square" lIns="91425" tIns="91425" rIns="91425" bIns="91425" anchor="t" anchorCtr="0">
            <a:noAutofit/>
          </a:bodyPr>
          <a:lstStyle/>
          <a:p>
            <a:pPr>
              <a:lnSpc>
                <a:spcPct val="150000"/>
              </a:lnSpc>
              <a:buNone/>
            </a:pPr>
            <a:r>
              <a:rPr lang="en-US" dirty="0" smtClean="0"/>
              <a:t>6. Perform work only in </a:t>
            </a:r>
            <a:r>
              <a:rPr lang="en-US" b="1" dirty="0" smtClean="0">
                <a:solidFill>
                  <a:srgbClr val="0070C0"/>
                </a:solidFill>
              </a:rPr>
              <a:t>areas of competence</a:t>
            </a:r>
            <a:r>
              <a:rPr lang="en-US" dirty="0" smtClean="0"/>
              <a:t>. </a:t>
            </a:r>
          </a:p>
          <a:p>
            <a:pPr>
              <a:lnSpc>
                <a:spcPct val="150000"/>
              </a:lnSpc>
              <a:buNone/>
            </a:pPr>
            <a:r>
              <a:rPr lang="en-US" dirty="0" smtClean="0"/>
              <a:t>7. Foster public awareness and understanding of </a:t>
            </a:r>
            <a:r>
              <a:rPr lang="en-US" b="1" dirty="0" smtClean="0">
                <a:solidFill>
                  <a:srgbClr val="0070C0"/>
                </a:solidFill>
              </a:rPr>
              <a:t>computing, related technologies</a:t>
            </a:r>
            <a:r>
              <a:rPr lang="en-US" dirty="0" smtClean="0"/>
              <a:t>, and their consequences. </a:t>
            </a:r>
          </a:p>
          <a:p>
            <a:pPr>
              <a:lnSpc>
                <a:spcPct val="150000"/>
              </a:lnSpc>
              <a:buNone/>
            </a:pPr>
            <a:r>
              <a:rPr lang="en-US" dirty="0" smtClean="0"/>
              <a:t>8. Access </a:t>
            </a:r>
            <a:r>
              <a:rPr lang="en-US" b="1" dirty="0" smtClean="0">
                <a:solidFill>
                  <a:srgbClr val="0070C0"/>
                </a:solidFill>
              </a:rPr>
              <a:t>computing and communication resources </a:t>
            </a:r>
            <a:r>
              <a:rPr lang="en-US" dirty="0" smtClean="0"/>
              <a:t>only when authorized or when compelled by the public good. </a:t>
            </a:r>
          </a:p>
          <a:p>
            <a:pPr>
              <a:lnSpc>
                <a:spcPct val="150000"/>
              </a:lnSpc>
              <a:buNone/>
            </a:pPr>
            <a:r>
              <a:rPr lang="en-US" dirty="0" smtClean="0"/>
              <a:t>9. Design and implement </a:t>
            </a:r>
            <a:r>
              <a:rPr lang="en-US" b="1" dirty="0" smtClean="0">
                <a:solidFill>
                  <a:srgbClr val="0070C0"/>
                </a:solidFill>
              </a:rPr>
              <a:t>systems that are robustly and usably secure</a:t>
            </a:r>
            <a:r>
              <a:rPr lang="en-US" dirty="0" smtClean="0"/>
              <a:t>. </a:t>
            </a:r>
          </a:p>
          <a:p>
            <a:pPr marL="0" lvl="0" indent="0" algn="just" rtl="0">
              <a:lnSpc>
                <a:spcPct val="150000"/>
              </a:lnSpc>
              <a:spcBef>
                <a:spcPts val="1000"/>
              </a:spcBef>
              <a:spcAft>
                <a:spcPts val="0"/>
              </a:spcAft>
              <a:buNone/>
            </a:pPr>
            <a:endParaRPr>
              <a:solidFill>
                <a:srgbClr val="514A40"/>
              </a:solidFill>
            </a:endParaRPr>
          </a:p>
          <a:p>
            <a:pPr marL="0" lvl="0" indent="0" algn="l" rtl="0">
              <a:spcBef>
                <a:spcPts val="0"/>
              </a:spcBef>
              <a:spcAft>
                <a:spcPts val="1600"/>
              </a:spcAft>
              <a:buNone/>
            </a:pPr>
            <a:endParaRPr sz="1400"/>
          </a:p>
        </p:txBody>
      </p:sp>
      <p:pic>
        <p:nvPicPr>
          <p:cNvPr id="4" name="Picture 2" descr="C:\Users\hp\Desktop\1.png"/>
          <p:cNvPicPr>
            <a:picLocks noChangeAspect="1" noChangeArrowheads="1"/>
          </p:cNvPicPr>
          <p:nvPr/>
        </p:nvPicPr>
        <p:blipFill>
          <a:blip r:embed="rId3"/>
          <a:srcRect/>
          <a:stretch>
            <a:fillRect/>
          </a:stretch>
        </p:blipFill>
        <p:spPr bwMode="auto">
          <a:xfrm>
            <a:off x="7088209" y="-10510"/>
            <a:ext cx="2045274" cy="154502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9"/>
          <p:cNvSpPr txBox="1">
            <a:spLocks noGrp="1"/>
          </p:cNvSpPr>
          <p:nvPr>
            <p:ph type="title"/>
          </p:nvPr>
        </p:nvSpPr>
        <p:spPr>
          <a:xfrm>
            <a:off x="311700" y="560635"/>
            <a:ext cx="4754286" cy="707400"/>
          </a:xfrm>
          <a:prstGeom prst="rect">
            <a:avLst/>
          </a:prstGeom>
        </p:spPr>
        <p:txBody>
          <a:bodyPr spcFirstLastPara="1" wrap="square" lIns="91425" tIns="91425" rIns="91425" bIns="91425" anchor="t" anchorCtr="0">
            <a:noAutofit/>
          </a:bodyPr>
          <a:lstStyle/>
          <a:p>
            <a:pPr lvl="0"/>
            <a:r>
              <a:rPr lang="en-US" sz="2800" dirty="0" smtClean="0"/>
              <a:t>Professional leadership principles</a:t>
            </a:r>
            <a:endParaRPr sz="2800"/>
          </a:p>
        </p:txBody>
      </p:sp>
      <p:sp>
        <p:nvSpPr>
          <p:cNvPr id="104" name="Google Shape;104;p19"/>
          <p:cNvSpPr txBox="1">
            <a:spLocks noGrp="1"/>
          </p:cNvSpPr>
          <p:nvPr>
            <p:ph type="body" idx="1"/>
          </p:nvPr>
        </p:nvSpPr>
        <p:spPr>
          <a:xfrm>
            <a:off x="311700" y="1550095"/>
            <a:ext cx="8520600" cy="3190061"/>
          </a:xfrm>
          <a:prstGeom prst="rect">
            <a:avLst/>
          </a:prstGeom>
        </p:spPr>
        <p:txBody>
          <a:bodyPr spcFirstLastPara="1" wrap="square" lIns="91425" tIns="91425" rIns="91425" bIns="91425" anchor="t" anchorCtr="0">
            <a:noAutofit/>
          </a:bodyPr>
          <a:lstStyle/>
          <a:p>
            <a:pPr>
              <a:lnSpc>
                <a:spcPct val="150000"/>
              </a:lnSpc>
              <a:buNone/>
            </a:pPr>
            <a:r>
              <a:rPr lang="en-US" dirty="0" smtClean="0"/>
              <a:t>1</a:t>
            </a:r>
            <a:r>
              <a:rPr lang="en-US" dirty="0" smtClean="0"/>
              <a:t>. Ensure that the public good is the central concern during all professional computing work. </a:t>
            </a:r>
          </a:p>
          <a:p>
            <a:pPr>
              <a:lnSpc>
                <a:spcPct val="150000"/>
              </a:lnSpc>
              <a:buNone/>
            </a:pPr>
            <a:r>
              <a:rPr lang="en-US" dirty="0" smtClean="0"/>
              <a:t>2. Articulate, encourage acceptance of and evaluate fulfillment of social responsibilities by members of the organization or group. </a:t>
            </a:r>
          </a:p>
          <a:p>
            <a:pPr>
              <a:lnSpc>
                <a:spcPct val="150000"/>
              </a:lnSpc>
              <a:buNone/>
            </a:pPr>
            <a:r>
              <a:rPr lang="en-US" dirty="0" smtClean="0"/>
              <a:t>3. Manage personnel and resources to enhance the quality of working life. </a:t>
            </a:r>
          </a:p>
          <a:p>
            <a:pPr>
              <a:lnSpc>
                <a:spcPct val="150000"/>
              </a:lnSpc>
              <a:buNone/>
            </a:pPr>
            <a:r>
              <a:rPr lang="en-US" dirty="0" smtClean="0"/>
              <a:t>4. Articulate, apply, and support policies and processes that reflect the principles of the Code. </a:t>
            </a:r>
          </a:p>
          <a:p>
            <a:pPr marL="0" lvl="0" indent="0" algn="l" rtl="0">
              <a:spcBef>
                <a:spcPts val="1600"/>
              </a:spcBef>
              <a:spcAft>
                <a:spcPts val="1600"/>
              </a:spcAft>
              <a:buNone/>
            </a:pPr>
            <a:endParaRPr/>
          </a:p>
        </p:txBody>
      </p:sp>
      <p:pic>
        <p:nvPicPr>
          <p:cNvPr id="4098" name="Picture 2" descr="C:\Users\hp\Desktop\4.jpg"/>
          <p:cNvPicPr>
            <a:picLocks noChangeAspect="1" noChangeArrowheads="1"/>
          </p:cNvPicPr>
          <p:nvPr/>
        </p:nvPicPr>
        <p:blipFill>
          <a:blip r:embed="rId3"/>
          <a:srcRect/>
          <a:stretch>
            <a:fillRect/>
          </a:stretch>
        </p:blipFill>
        <p:spPr bwMode="auto">
          <a:xfrm>
            <a:off x="6054615" y="163567"/>
            <a:ext cx="2857500" cy="16002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0"/>
          <p:cNvSpPr txBox="1">
            <a:spLocks noGrp="1"/>
          </p:cNvSpPr>
          <p:nvPr>
            <p:ph type="title"/>
          </p:nvPr>
        </p:nvSpPr>
        <p:spPr>
          <a:xfrm>
            <a:off x="311700" y="560635"/>
            <a:ext cx="4911941" cy="707400"/>
          </a:xfrm>
          <a:prstGeom prst="rect">
            <a:avLst/>
          </a:prstGeom>
        </p:spPr>
        <p:txBody>
          <a:bodyPr spcFirstLastPara="1" wrap="square" lIns="91425" tIns="91425" rIns="91425" bIns="91425" anchor="t" anchorCtr="0">
            <a:noAutofit/>
          </a:bodyPr>
          <a:lstStyle/>
          <a:p>
            <a:pPr lvl="0"/>
            <a:r>
              <a:rPr lang="en-US" sz="2800" dirty="0" smtClean="0"/>
              <a:t>Professional leadership principles</a:t>
            </a:r>
            <a:endParaRPr sz="2800"/>
          </a:p>
        </p:txBody>
      </p:sp>
      <p:sp>
        <p:nvSpPr>
          <p:cNvPr id="110" name="Google Shape;110;p2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endParaRPr lang="en-US" dirty="0" smtClean="0"/>
          </a:p>
          <a:p>
            <a:pPr>
              <a:lnSpc>
                <a:spcPct val="150000"/>
              </a:lnSpc>
              <a:buNone/>
            </a:pPr>
            <a:r>
              <a:rPr lang="en-US" dirty="0" smtClean="0"/>
              <a:t>5. Create opportunities for members of the organization or group to grow as professionals. </a:t>
            </a:r>
          </a:p>
          <a:p>
            <a:pPr>
              <a:lnSpc>
                <a:spcPct val="150000"/>
              </a:lnSpc>
              <a:buNone/>
            </a:pPr>
            <a:r>
              <a:rPr lang="en-US" dirty="0" smtClean="0"/>
              <a:t>6. Use care when modifying or retiring systems. Interface changes, the removal of features, and even software updates have an impact on the productivity of users and the quality of their work. </a:t>
            </a:r>
          </a:p>
          <a:p>
            <a:pPr>
              <a:lnSpc>
                <a:spcPct val="150000"/>
              </a:lnSpc>
              <a:buNone/>
            </a:pPr>
            <a:r>
              <a:rPr lang="en-US" dirty="0" smtClean="0"/>
              <a:t>7. Recognize and take special care of systems that become integrated into the infrastructure of society. </a:t>
            </a:r>
          </a:p>
          <a:p>
            <a:pPr marL="0" lvl="0" indent="0" algn="l" rtl="0">
              <a:spcBef>
                <a:spcPts val="0"/>
              </a:spcBef>
              <a:spcAft>
                <a:spcPts val="1600"/>
              </a:spcAft>
              <a:buNone/>
            </a:pPr>
            <a:endParaRPr/>
          </a:p>
        </p:txBody>
      </p:sp>
      <p:pic>
        <p:nvPicPr>
          <p:cNvPr id="5122" name="Picture 2" descr="C:\Users\hp\Desktop\4.jpg"/>
          <p:cNvPicPr>
            <a:picLocks noChangeAspect="1" noChangeArrowheads="1"/>
          </p:cNvPicPr>
          <p:nvPr/>
        </p:nvPicPr>
        <p:blipFill>
          <a:blip r:embed="rId3"/>
          <a:srcRect/>
          <a:stretch>
            <a:fillRect/>
          </a:stretch>
        </p:blipFill>
        <p:spPr bwMode="auto">
          <a:xfrm>
            <a:off x="6086149" y="153057"/>
            <a:ext cx="2857500" cy="1600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11700" y="445025"/>
            <a:ext cx="4291831" cy="707400"/>
          </a:xfrm>
          <a:prstGeom prst="rect">
            <a:avLst/>
          </a:prstGeom>
        </p:spPr>
        <p:txBody>
          <a:bodyPr spcFirstLastPara="1" wrap="square" lIns="91425" tIns="91425" rIns="91425" bIns="91425" anchor="t" anchorCtr="0">
            <a:noAutofit/>
          </a:bodyPr>
          <a:lstStyle/>
          <a:p>
            <a:pPr lvl="0"/>
            <a:r>
              <a:rPr lang="en-US" sz="2800" dirty="0" smtClean="0"/>
              <a:t>Digital privacy </a:t>
            </a:r>
            <a:endParaRPr sz="2800"/>
          </a:p>
        </p:txBody>
      </p:sp>
      <p:sp>
        <p:nvSpPr>
          <p:cNvPr id="116" name="Google Shape;116;p21"/>
          <p:cNvSpPr txBox="1">
            <a:spLocks noGrp="1"/>
          </p:cNvSpPr>
          <p:nvPr>
            <p:ph type="body" idx="1"/>
          </p:nvPr>
        </p:nvSpPr>
        <p:spPr>
          <a:xfrm>
            <a:off x="280169" y="1045608"/>
            <a:ext cx="8520600" cy="3715578"/>
          </a:xfrm>
          <a:prstGeom prst="rect">
            <a:avLst/>
          </a:prstGeom>
        </p:spPr>
        <p:txBody>
          <a:bodyPr spcFirstLastPara="1" wrap="square" lIns="91425" tIns="91425" rIns="91425" bIns="91425" anchor="t" anchorCtr="0">
            <a:noAutofit/>
          </a:bodyPr>
          <a:lstStyle/>
          <a:p>
            <a:pPr marL="0" lvl="0" indent="0">
              <a:lnSpc>
                <a:spcPct val="150000"/>
              </a:lnSpc>
              <a:buNone/>
            </a:pPr>
            <a:r>
              <a:rPr lang="en-US" dirty="0" smtClean="0"/>
              <a:t>Digital Privacy is the protection of personally </a:t>
            </a:r>
            <a:endParaRPr lang="en-US" dirty="0" smtClean="0"/>
          </a:p>
          <a:p>
            <a:pPr marL="0" lvl="0" indent="0">
              <a:lnSpc>
                <a:spcPct val="150000"/>
              </a:lnSpc>
              <a:buNone/>
            </a:pPr>
            <a:r>
              <a:rPr lang="en-US" dirty="0" smtClean="0"/>
              <a:t>identifiable </a:t>
            </a:r>
            <a:r>
              <a:rPr lang="en-US" dirty="0" smtClean="0"/>
              <a:t>or business identifiable information </a:t>
            </a:r>
            <a:endParaRPr lang="en-US" dirty="0" smtClean="0"/>
          </a:p>
          <a:p>
            <a:pPr marL="0" lvl="0" indent="0">
              <a:lnSpc>
                <a:spcPct val="150000"/>
              </a:lnSpc>
              <a:buNone/>
            </a:pPr>
            <a:r>
              <a:rPr lang="en-US" dirty="0" smtClean="0"/>
              <a:t>that </a:t>
            </a:r>
            <a:r>
              <a:rPr lang="en-US" dirty="0" smtClean="0"/>
              <a:t>is collected from respondents through information collection activities or from other sources. </a:t>
            </a:r>
          </a:p>
          <a:p>
            <a:pPr marL="0" lvl="0" indent="0">
              <a:lnSpc>
                <a:spcPct val="150000"/>
              </a:lnSpc>
              <a:buNone/>
            </a:pPr>
            <a:r>
              <a:rPr lang="en-US" b="1" dirty="0" smtClean="0">
                <a:solidFill>
                  <a:srgbClr val="0070C0"/>
                </a:solidFill>
              </a:rPr>
              <a:t>Three sub-related categories</a:t>
            </a:r>
          </a:p>
          <a:p>
            <a:pPr marL="457200" lvl="1" indent="0"/>
            <a:r>
              <a:rPr lang="en-US" sz="1600" b="1" dirty="0" smtClean="0">
                <a:solidFill>
                  <a:srgbClr val="FF0000"/>
                </a:solidFill>
              </a:rPr>
              <a:t>Information privacy</a:t>
            </a:r>
          </a:p>
          <a:p>
            <a:pPr marL="457200" lvl="1" indent="0"/>
            <a:r>
              <a:rPr lang="en-US" sz="1600" b="1" dirty="0" smtClean="0">
                <a:solidFill>
                  <a:srgbClr val="FF0000"/>
                </a:solidFill>
              </a:rPr>
              <a:t>Communication privacy </a:t>
            </a:r>
          </a:p>
          <a:p>
            <a:pPr marL="457200" lvl="1" indent="0"/>
            <a:r>
              <a:rPr lang="en-US" sz="1600" b="1" dirty="0" smtClean="0">
                <a:solidFill>
                  <a:srgbClr val="FF0000"/>
                </a:solidFill>
              </a:rPr>
              <a:t>Individual privacy </a:t>
            </a:r>
            <a:endParaRPr sz="1600" b="1">
              <a:solidFill>
                <a:srgbClr val="FF0000"/>
              </a:solidFill>
            </a:endParaRPr>
          </a:p>
        </p:txBody>
      </p:sp>
      <p:pic>
        <p:nvPicPr>
          <p:cNvPr id="6146" name="Picture 2" descr="C:\Users\hp\Desktop\5.jpg"/>
          <p:cNvPicPr>
            <a:picLocks noChangeAspect="1" noChangeArrowheads="1"/>
          </p:cNvPicPr>
          <p:nvPr/>
        </p:nvPicPr>
        <p:blipFill>
          <a:blip r:embed="rId3"/>
          <a:srcRect/>
          <a:stretch>
            <a:fillRect/>
          </a:stretch>
        </p:blipFill>
        <p:spPr bwMode="auto">
          <a:xfrm>
            <a:off x="6373375" y="144682"/>
            <a:ext cx="2619375" cy="1743075"/>
          </a:xfrm>
          <a:prstGeom prst="rect">
            <a:avLst/>
          </a:prstGeom>
          <a:noFill/>
        </p:spPr>
      </p:pic>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620</TotalTime>
  <Words>1418</Words>
  <PresentationFormat>On-screen Show (16:9)</PresentationFormat>
  <Paragraphs>128</Paragraphs>
  <Slides>20</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PT Sans Narrow</vt:lpstr>
      <vt:lpstr>Open Sans</vt:lpstr>
      <vt:lpstr>Cambria</vt:lpstr>
      <vt:lpstr>Tropic</vt:lpstr>
      <vt:lpstr>Chapter Six</vt:lpstr>
      <vt:lpstr>Learning outcomes </vt:lpstr>
      <vt:lpstr>From your civic and ethical education course, what do you understand about the word ethics?   </vt:lpstr>
      <vt:lpstr>General ethical principles </vt:lpstr>
      <vt:lpstr>Professional responsibilities </vt:lpstr>
      <vt:lpstr>Professional responsibilities </vt:lpstr>
      <vt:lpstr>Professional leadership principles</vt:lpstr>
      <vt:lpstr>Professional leadership principles</vt:lpstr>
      <vt:lpstr>Digital privacy </vt:lpstr>
      <vt:lpstr>Contd..</vt:lpstr>
      <vt:lpstr>Some digital privacy principles </vt:lpstr>
      <vt:lpstr>Accountability and Trust </vt:lpstr>
      <vt:lpstr>Threats and Challenges</vt:lpstr>
      <vt:lpstr>Contd….</vt:lpstr>
      <vt:lpstr>Challenges in using Artificial Intelligence </vt:lpstr>
      <vt:lpstr>Challenges in using Robotics in manufacturing </vt:lpstr>
      <vt:lpstr>Challenges in using the Internet of Things </vt:lpstr>
      <vt:lpstr>Challenges in Big Data </vt:lpstr>
      <vt:lpstr>Some risks of emerging technology:</vt:lpstr>
      <vt:lpstr>Some risks of emerging technology: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Four</dc:title>
  <cp:lastModifiedBy>hp</cp:lastModifiedBy>
  <cp:revision>37</cp:revision>
  <dcterms:modified xsi:type="dcterms:W3CDTF">2020-01-14T20:04:21Z</dcterms:modified>
</cp:coreProperties>
</file>