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7"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4662" autoAdjust="0"/>
  </p:normalViewPr>
  <p:slideViewPr>
    <p:cSldViewPr>
      <p:cViewPr>
        <p:scale>
          <a:sx n="70" d="100"/>
          <a:sy n="70" d="100"/>
        </p:scale>
        <p:origin x="-132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6CF712-650D-4CEA-AD24-A071F0C95261}" type="datetimeFigureOut">
              <a:rPr lang="en-US" smtClean="0"/>
              <a:t>6/7/2017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F452F3-2970-4DFA-A169-2C7A297C38B4}" type="slidenum">
              <a:rPr lang="en-US" smtClean="0"/>
              <a:t>‹#›</a:t>
            </a:fld>
            <a:endParaRPr lang="en-US"/>
          </a:p>
        </p:txBody>
      </p:sp>
    </p:spTree>
    <p:extLst>
      <p:ext uri="{BB962C8B-B14F-4D97-AF65-F5344CB8AC3E}">
        <p14:creationId xmlns:p14="http://schemas.microsoft.com/office/powerpoint/2010/main" val="978874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D402DE-FAC7-43A6-A0D9-5C8DB08624B2}" type="datetime1">
              <a:rPr lang="en-US" smtClean="0"/>
              <a:t>6/7/2017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37F63ED-0BB0-44F4-9CEE-92B23362FD0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6108CE-DD18-4A0A-BF34-78545D9538F8}" type="datetime1">
              <a:rPr lang="en-US" smtClean="0"/>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8C363B-7471-4CE4-9873-5C4EF910762F}" type="datetime1">
              <a:rPr lang="en-US" smtClean="0"/>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EA43C8-DEFC-449C-AD55-C7AD8C363948}" type="datetime1">
              <a:rPr lang="en-US" smtClean="0"/>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F43720-E178-499C-B8C4-472D97776240}" type="datetime1">
              <a:rPr lang="en-US" smtClean="0"/>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F63ED-0BB0-44F4-9CEE-92B23362FD0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4AB2178-4C64-4D9A-8F15-EDF43B59C255}" type="datetime1">
              <a:rPr lang="en-US" smtClean="0"/>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07E7E6-C626-412C-92BB-893D8F0C07BB}" type="datetime1">
              <a:rPr lang="en-US" smtClean="0"/>
              <a:t>6/7/2017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DA4C2C-FD8D-4D21-87F9-F236175A1B27}" type="datetime1">
              <a:rPr lang="en-US" smtClean="0"/>
              <a:t>6/7/2017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CF8A3-937E-4840-B405-211B5E3E33C1}" type="datetime1">
              <a:rPr lang="en-US" smtClean="0"/>
              <a:t>6/7/2017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A55860-53EA-4502-BCC6-76E57EF88710}" type="datetime1">
              <a:rPr lang="en-US" smtClean="0"/>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F63ED-0BB0-44F4-9CEE-92B23362FD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2D6A54-7D31-49C1-AD61-DDE74DB0CF0A}" type="datetime1">
              <a:rPr lang="en-US" smtClean="0"/>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37F63ED-0BB0-44F4-9CEE-92B23362FD0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4FC014C-9513-4BB0-A297-54218EDC0726}" type="datetime1">
              <a:rPr lang="en-US" smtClean="0"/>
              <a:t>6/7/2017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F63ED-0BB0-44F4-9CEE-92B23362FD0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microsoft.com/office/2007/relationships/hdphoto" Target="../media/hdphoto3.wdp"/></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Seven</a:t>
            </a:r>
            <a:endParaRPr lang="en-US" dirty="0"/>
          </a:p>
        </p:txBody>
      </p:sp>
      <p:sp>
        <p:nvSpPr>
          <p:cNvPr id="3" name="Subtitle 2"/>
          <p:cNvSpPr>
            <a:spLocks noGrp="1"/>
          </p:cNvSpPr>
          <p:nvPr>
            <p:ph type="subTitle" idx="1"/>
          </p:nvPr>
        </p:nvSpPr>
        <p:spPr/>
        <p:txBody>
          <a:bodyPr/>
          <a:lstStyle/>
          <a:p>
            <a:r>
              <a:rPr lang="en-US" sz="4400" dirty="0" smtClean="0"/>
              <a:t>Underground Cables</a:t>
            </a:r>
            <a:endParaRPr lang="en-US" sz="4400"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endParaRPr lang="en-US" dirty="0" smtClean="0"/>
          </a:p>
          <a:p>
            <a:endParaRPr lang="en-US" dirty="0"/>
          </a:p>
          <a:p>
            <a:pPr algn="just"/>
            <a:r>
              <a:rPr lang="en-US" dirty="0" smtClean="0"/>
              <a:t>Smaller ratios will result in unstable cable operation, in that the dielectric will tend to break down.</a:t>
            </a:r>
          </a:p>
          <a:p>
            <a:pPr algn="just"/>
            <a:r>
              <a:rPr lang="en-US" dirty="0" smtClean="0"/>
              <a:t>Any ratio exceeding 2.718 will result in satisfactory cable operation.</a:t>
            </a:r>
          </a:p>
          <a:p>
            <a:pPr algn="just"/>
            <a:r>
              <a:rPr lang="en-US" dirty="0" smtClean="0"/>
              <a:t>For economic reasons, however, it is best to maintain the ratio close to 2.718.</a:t>
            </a:r>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10</a:t>
            </a:fld>
            <a:endParaRPr lang="en-US"/>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3000"/>
                    </a14:imgEffect>
                    <a14:imgEffect>
                      <a14:brightnessContrast bright="-38000" contrast="74000"/>
                    </a14:imgEffect>
                  </a14:imgLayer>
                </a14:imgProps>
              </a:ext>
              <a:ext uri="{28A0092B-C50C-407E-A947-70E740481C1C}">
                <a14:useLocalDpi xmlns:a14="http://schemas.microsoft.com/office/drawing/2010/main" val="0"/>
              </a:ext>
            </a:extLst>
          </a:blip>
          <a:srcRect/>
          <a:stretch>
            <a:fillRect/>
          </a:stretch>
        </p:blipFill>
        <p:spPr bwMode="auto">
          <a:xfrm>
            <a:off x="2628900" y="831850"/>
            <a:ext cx="2933700" cy="2811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0677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Grading of Cables</a:t>
            </a:r>
            <a:endParaRPr lang="en-US" sz="4000" b="1" dirty="0"/>
          </a:p>
        </p:txBody>
      </p:sp>
      <p:sp>
        <p:nvSpPr>
          <p:cNvPr id="3" name="Content Placeholder 2"/>
          <p:cNvSpPr>
            <a:spLocks noGrp="1"/>
          </p:cNvSpPr>
          <p:nvPr>
            <p:ph idx="1"/>
          </p:nvPr>
        </p:nvSpPr>
        <p:spPr/>
        <p:txBody>
          <a:bodyPr/>
          <a:lstStyle/>
          <a:p>
            <a:pPr algn="just"/>
            <a:r>
              <a:rPr lang="en-US" dirty="0" smtClean="0"/>
              <a:t>In order to minimize the difference between the maximum and minimum electric field strengths in the cable, many cables contain several layers of dielectric material.</a:t>
            </a:r>
          </a:p>
          <a:p>
            <a:pPr algn="just"/>
            <a:r>
              <a:rPr lang="en-US" dirty="0" smtClean="0"/>
              <a:t>This process is known as grading, and two types of grading are commonly used. (Capacitance grading and inter-sheath grading)</a:t>
            </a:r>
          </a:p>
          <a:p>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11</a:t>
            </a:fld>
            <a:endParaRPr lang="en-US"/>
          </a:p>
        </p:txBody>
      </p:sp>
    </p:spTree>
    <p:extLst>
      <p:ext uri="{BB962C8B-B14F-4D97-AF65-F5344CB8AC3E}">
        <p14:creationId xmlns:p14="http://schemas.microsoft.com/office/powerpoint/2010/main" val="2783358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just"/>
                <a:r>
                  <a:rPr lang="en-US" dirty="0" smtClean="0"/>
                  <a:t>In capacitance grading two or more layers of different dielectrics are used to insulate a cable.</a:t>
                </a:r>
              </a:p>
              <a:p>
                <a:pPr algn="just"/>
                <a:r>
                  <a:rPr lang="en-US" dirty="0" smtClean="0"/>
                  <a:t>Two such layers are shown below and the </a:t>
                </a:r>
                <a:r>
                  <a:rPr lang="en-US" dirty="0" err="1" smtClean="0"/>
                  <a:t>permittivities</a:t>
                </a:r>
                <a:r>
                  <a:rPr lang="en-US" dirty="0" smtClean="0"/>
                  <a:t> of these layers are so chosen that the maximum field strength is the same in both regions. </a:t>
                </a:r>
              </a:p>
              <a:p>
                <a:pPr algn="just"/>
                <a:r>
                  <a:rPr lang="en-US" dirty="0" smtClean="0"/>
                  <a:t>For equal maximum field strengths, we must have:</a:t>
                </a:r>
              </a:p>
              <a:p>
                <a:pPr algn="just"/>
                <a:endParaRPr lang="en-US" dirty="0"/>
              </a:p>
              <a:p>
                <a:pPr algn="just"/>
                <a:r>
                  <a:rPr lang="en-US" dirty="0" smtClean="0"/>
                  <a:t>If </a:t>
                </a:r>
                <a14:m>
                  <m:oMath xmlns:m="http://schemas.openxmlformats.org/officeDocument/2006/math">
                    <m:sSub>
                      <m:sSubPr>
                        <m:ctrlPr>
                          <a:rPr lang="en-US" i="1" smtClean="0">
                            <a:latin typeface="Cambria Math"/>
                          </a:rPr>
                        </m:ctrlPr>
                      </m:sSubPr>
                      <m:e>
                        <m:r>
                          <a:rPr lang="en-US" b="0" i="1" smtClean="0">
                            <a:latin typeface="Cambria Math"/>
                          </a:rPr>
                          <m:t>𝐸</m:t>
                        </m:r>
                      </m:e>
                      <m:sub>
                        <m:r>
                          <a:rPr lang="en-US" b="0" i="1" smtClean="0">
                            <a:latin typeface="Cambria Math"/>
                          </a:rPr>
                          <m:t>𝑚𝑎𝑥</m:t>
                        </m:r>
                      </m:sub>
                    </m:sSub>
                  </m:oMath>
                </a14:m>
                <a:r>
                  <a:rPr lang="en-US" dirty="0" smtClean="0"/>
                  <a:t> is the maximum allowable </a:t>
                </a:r>
                <a:r>
                  <a:rPr lang="en-US" dirty="0"/>
                  <a:t>e</a:t>
                </a:r>
                <a:r>
                  <a:rPr lang="en-US" dirty="0" smtClean="0"/>
                  <a:t>lectric field strength, the operating voltage </a:t>
                </a:r>
                <a:r>
                  <a:rPr lang="en-US" i="1" dirty="0" smtClean="0"/>
                  <a:t>V</a:t>
                </a:r>
                <a:r>
                  <a:rPr lang="en-US" dirty="0" smtClean="0"/>
                  <a:t> of the cable is: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1111" r="-133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337F63ED-0BB0-44F4-9CEE-92B23362FD0D}" type="slidenum">
              <a:rPr lang="en-US" smtClean="0"/>
              <a:pPr/>
              <a:t>12</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2743200" y="4572000"/>
                <a:ext cx="2021515" cy="4924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600" i="1" smtClean="0">
                              <a:latin typeface="Cambria Math"/>
                            </a:rPr>
                          </m:ctrlPr>
                        </m:sSubPr>
                        <m:e>
                          <m:r>
                            <a:rPr lang="en-US" sz="2600" i="1" smtClean="0">
                              <a:latin typeface="Cambria Math"/>
                              <a:ea typeface="Cambria Math"/>
                            </a:rPr>
                            <m:t>𝜀</m:t>
                          </m:r>
                        </m:e>
                        <m:sub>
                          <m:r>
                            <a:rPr lang="en-US" sz="2600" b="0" i="1" smtClean="0">
                              <a:latin typeface="Cambria Math"/>
                            </a:rPr>
                            <m:t>1</m:t>
                          </m:r>
                        </m:sub>
                      </m:sSub>
                      <m:sSub>
                        <m:sSubPr>
                          <m:ctrlPr>
                            <a:rPr lang="en-US" sz="2600" i="1" smtClean="0">
                              <a:latin typeface="Cambria Math"/>
                            </a:rPr>
                          </m:ctrlPr>
                        </m:sSubPr>
                        <m:e>
                          <m:r>
                            <a:rPr lang="en-US" sz="2600" b="0" i="1" smtClean="0">
                              <a:latin typeface="Cambria Math"/>
                            </a:rPr>
                            <m:t>𝑅</m:t>
                          </m:r>
                        </m:e>
                        <m:sub>
                          <m:r>
                            <a:rPr lang="en-US" sz="2600" b="0" i="1" smtClean="0">
                              <a:latin typeface="Cambria Math"/>
                            </a:rPr>
                            <m:t>2</m:t>
                          </m:r>
                        </m:sub>
                      </m:sSub>
                      <m:r>
                        <a:rPr lang="en-US" sz="2600" b="0" i="1" smtClean="0">
                          <a:latin typeface="Cambria Math"/>
                        </a:rPr>
                        <m:t>=</m:t>
                      </m:r>
                      <m:sSub>
                        <m:sSubPr>
                          <m:ctrlPr>
                            <a:rPr lang="en-US" sz="2600" b="0" i="1" smtClean="0">
                              <a:latin typeface="Cambria Math"/>
                            </a:rPr>
                          </m:ctrlPr>
                        </m:sSubPr>
                        <m:e>
                          <m:r>
                            <a:rPr lang="en-US" sz="2600" b="0" i="1" smtClean="0">
                              <a:latin typeface="Cambria Math"/>
                              <a:ea typeface="Cambria Math"/>
                            </a:rPr>
                            <m:t>𝜀</m:t>
                          </m:r>
                        </m:e>
                        <m:sub>
                          <m:r>
                            <a:rPr lang="en-US" sz="2600" b="0" i="1" smtClean="0">
                              <a:latin typeface="Cambria Math"/>
                            </a:rPr>
                            <m:t>2</m:t>
                          </m:r>
                        </m:sub>
                      </m:sSub>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3</m:t>
                          </m:r>
                        </m:sub>
                      </m:sSub>
                    </m:oMath>
                  </m:oMathPara>
                </a14:m>
                <a:endParaRPr lang="en-US" sz="2600" dirty="0"/>
              </a:p>
            </p:txBody>
          </p:sp>
        </mc:Choice>
        <mc:Fallback xmlns="">
          <p:sp>
            <p:nvSpPr>
              <p:cNvPr id="5" name="TextBox 4"/>
              <p:cNvSpPr txBox="1">
                <a:spLocks noRot="1" noChangeAspect="1" noMove="1" noResize="1" noEditPoints="1" noAdjustHandles="1" noChangeArrowheads="1" noChangeShapeType="1" noTextEdit="1"/>
              </p:cNvSpPr>
              <p:nvPr/>
            </p:nvSpPr>
            <p:spPr>
              <a:xfrm>
                <a:off x="2743200" y="4572000"/>
                <a:ext cx="2021515" cy="492443"/>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1752600" y="5866638"/>
                <a:ext cx="4655890" cy="9913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600" b="0" i="1" smtClean="0">
                          <a:latin typeface="Cambria Math"/>
                        </a:rPr>
                        <m:t>𝑉</m:t>
                      </m:r>
                      <m:r>
                        <a:rPr lang="en-US" sz="2600" b="0" i="1" smtClean="0">
                          <a:latin typeface="Cambria Math"/>
                        </a:rPr>
                        <m:t>=</m:t>
                      </m:r>
                      <m:sSub>
                        <m:sSubPr>
                          <m:ctrlPr>
                            <a:rPr lang="en-US" sz="2600" b="0" i="1" smtClean="0">
                              <a:latin typeface="Cambria Math"/>
                            </a:rPr>
                          </m:ctrlPr>
                        </m:sSubPr>
                        <m:e>
                          <m:r>
                            <a:rPr lang="en-US" sz="2600" b="0" i="1" smtClean="0">
                              <a:latin typeface="Cambria Math"/>
                            </a:rPr>
                            <m:t>𝐸</m:t>
                          </m:r>
                        </m:e>
                        <m:sub>
                          <m:r>
                            <a:rPr lang="en-US" sz="2600" b="0" i="1" smtClean="0">
                              <a:latin typeface="Cambria Math"/>
                            </a:rPr>
                            <m:t>𝑚𝑎𝑥</m:t>
                          </m:r>
                        </m:sub>
                      </m:sSub>
                      <m:d>
                        <m:dPr>
                          <m:ctrlPr>
                            <a:rPr lang="en-US" sz="2600" b="0" i="1" smtClean="0">
                              <a:latin typeface="Cambria Math"/>
                            </a:rPr>
                          </m:ctrlPr>
                        </m:dPr>
                        <m:e>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3</m:t>
                              </m:r>
                            </m:sub>
                          </m:sSub>
                          <m:r>
                            <a:rPr lang="en-US" sz="2600" b="0" i="1" smtClean="0">
                              <a:latin typeface="Cambria Math"/>
                            </a:rPr>
                            <m:t>𝑙𝑛</m:t>
                          </m:r>
                          <m:f>
                            <m:fPr>
                              <m:ctrlPr>
                                <a:rPr lang="en-US" sz="2600" b="0" i="1" smtClean="0">
                                  <a:latin typeface="Cambria Math"/>
                                </a:rPr>
                              </m:ctrlPr>
                            </m:fPr>
                            <m:num>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2</m:t>
                                  </m:r>
                                </m:sub>
                              </m:sSub>
                            </m:num>
                            <m:den>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3</m:t>
                                  </m:r>
                                </m:sub>
                              </m:sSub>
                            </m:den>
                          </m:f>
                          <m:r>
                            <a:rPr lang="en-US" sz="2600" b="0" i="1" smtClean="0">
                              <a:latin typeface="Cambria Math"/>
                            </a:rPr>
                            <m:t>+</m:t>
                          </m:r>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2</m:t>
                              </m:r>
                            </m:sub>
                          </m:sSub>
                          <m:r>
                            <a:rPr lang="en-US" sz="2600" b="0" i="1" smtClean="0">
                              <a:latin typeface="Cambria Math"/>
                            </a:rPr>
                            <m:t>𝑙𝑛</m:t>
                          </m:r>
                          <m:f>
                            <m:fPr>
                              <m:ctrlPr>
                                <a:rPr lang="en-US" sz="2600" b="0" i="1" smtClean="0">
                                  <a:latin typeface="Cambria Math"/>
                                </a:rPr>
                              </m:ctrlPr>
                            </m:fPr>
                            <m:num>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1</m:t>
                                  </m:r>
                                </m:sub>
                              </m:sSub>
                            </m:num>
                            <m:den>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2</m:t>
                                  </m:r>
                                </m:sub>
                              </m:sSub>
                            </m:den>
                          </m:f>
                        </m:e>
                      </m:d>
                    </m:oMath>
                  </m:oMathPara>
                </a14:m>
                <a:endParaRPr lang="en-US" sz="2600" dirty="0"/>
              </a:p>
            </p:txBody>
          </p:sp>
        </mc:Choice>
        <mc:Fallback xmlns="">
          <p:sp>
            <p:nvSpPr>
              <p:cNvPr id="6" name="TextBox 5"/>
              <p:cNvSpPr txBox="1">
                <a:spLocks noRot="1" noChangeAspect="1" noMove="1" noResize="1" noEditPoints="1" noAdjustHandles="1" noChangeArrowheads="1" noChangeShapeType="1" noTextEdit="1"/>
              </p:cNvSpPr>
              <p:nvPr/>
            </p:nvSpPr>
            <p:spPr>
              <a:xfrm>
                <a:off x="1752600" y="5866638"/>
                <a:ext cx="4655890" cy="991362"/>
              </a:xfrm>
              <a:prstGeom prst="rect">
                <a:avLst/>
              </a:prstGeom>
              <a:blipFill rotWithShape="1">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02975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337F63ED-0BB0-44F4-9CEE-92B23362FD0D}" type="slidenum">
              <a:rPr lang="en-US" smtClean="0"/>
              <a:pPr/>
              <a:t>13</a:t>
            </a:fld>
            <a:endParaRPr lang="en-US"/>
          </a:p>
        </p:txBody>
      </p:sp>
      <p:pic>
        <p:nvPicPr>
          <p:cNvPr id="5" name="Picture 3"/>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3000"/>
                    </a14:imgEffect>
                    <a14:imgEffect>
                      <a14:brightnessContrast bright="-38000" contrast="72000"/>
                    </a14:imgEffect>
                  </a14:imgLayer>
                </a14:imgProps>
              </a:ext>
              <a:ext uri="{28A0092B-C50C-407E-A947-70E740481C1C}">
                <a14:useLocalDpi xmlns:a14="http://schemas.microsoft.com/office/drawing/2010/main" val="0"/>
              </a:ext>
            </a:extLst>
          </a:blip>
          <a:srcRect/>
          <a:stretch>
            <a:fillRect/>
          </a:stretch>
        </p:blipFill>
        <p:spPr bwMode="auto">
          <a:xfrm>
            <a:off x="685800" y="2209800"/>
            <a:ext cx="4225884"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399" y="2819400"/>
            <a:ext cx="3667125"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264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 inter-sheath grading, the cable contains several layers of a single dielectric material, separated by coaxial metallic sheaths that are inserted into the dielectric and maintained at predetermined voltages.</a:t>
            </a:r>
          </a:p>
          <a:p>
            <a:pPr algn="just"/>
            <a:r>
              <a:rPr lang="en-US" dirty="0" smtClean="0"/>
              <a:t>A cable with one such inter-sheath is shown below.</a:t>
            </a:r>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14</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5261548" y="4583668"/>
                <a:ext cx="2054217" cy="9089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2600" i="1" smtClean="0">
                              <a:latin typeface="Cambria Math"/>
                            </a:rPr>
                          </m:ctrlPr>
                        </m:fPr>
                        <m:num>
                          <m:sSub>
                            <m:sSubPr>
                              <m:ctrlPr>
                                <a:rPr lang="en-US" sz="2600" i="1" smtClean="0">
                                  <a:latin typeface="Cambria Math"/>
                                </a:rPr>
                              </m:ctrlPr>
                            </m:sSubPr>
                            <m:e>
                              <m:r>
                                <a:rPr lang="en-US" sz="2600" b="0" i="1" smtClean="0">
                                  <a:latin typeface="Cambria Math"/>
                                </a:rPr>
                                <m:t>𝑅</m:t>
                              </m:r>
                            </m:e>
                            <m:sub>
                              <m:r>
                                <a:rPr lang="en-US" sz="2600" b="0" i="1" smtClean="0">
                                  <a:latin typeface="Cambria Math"/>
                                </a:rPr>
                                <m:t>1</m:t>
                              </m:r>
                            </m:sub>
                          </m:sSub>
                        </m:num>
                        <m:den>
                          <m:sSub>
                            <m:sSubPr>
                              <m:ctrlPr>
                                <a:rPr lang="en-US" sz="2600" i="1" smtClean="0">
                                  <a:latin typeface="Cambria Math"/>
                                </a:rPr>
                              </m:ctrlPr>
                            </m:sSubPr>
                            <m:e>
                              <m:r>
                                <a:rPr lang="en-US" sz="2600" b="0" i="1" smtClean="0">
                                  <a:latin typeface="Cambria Math"/>
                                </a:rPr>
                                <m:t>𝑅</m:t>
                              </m:r>
                            </m:e>
                            <m:sub>
                              <m:r>
                                <a:rPr lang="en-US" sz="2600" b="0" i="1" smtClean="0">
                                  <a:latin typeface="Cambria Math"/>
                                </a:rPr>
                                <m:t>2</m:t>
                              </m:r>
                            </m:sub>
                          </m:sSub>
                        </m:den>
                      </m:f>
                      <m:r>
                        <a:rPr lang="en-US" sz="2600" b="0" i="1" smtClean="0">
                          <a:latin typeface="Cambria Math"/>
                        </a:rPr>
                        <m:t>=</m:t>
                      </m:r>
                      <m:f>
                        <m:fPr>
                          <m:ctrlPr>
                            <a:rPr lang="en-US" sz="2600" b="0" i="1" smtClean="0">
                              <a:latin typeface="Cambria Math"/>
                            </a:rPr>
                          </m:ctrlPr>
                        </m:fPr>
                        <m:num>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2</m:t>
                              </m:r>
                            </m:sub>
                          </m:sSub>
                        </m:num>
                        <m:den>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3</m:t>
                              </m:r>
                            </m:sub>
                          </m:sSub>
                        </m:den>
                      </m:f>
                      <m:r>
                        <a:rPr lang="en-US" sz="2600" b="0" i="1" smtClean="0">
                          <a:latin typeface="Cambria Math"/>
                        </a:rPr>
                        <m:t>=</m:t>
                      </m:r>
                      <m:r>
                        <a:rPr lang="en-US" sz="2600" b="0" i="1" smtClean="0">
                          <a:latin typeface="Cambria Math"/>
                        </a:rPr>
                        <m:t>𝑎</m:t>
                      </m:r>
                    </m:oMath>
                  </m:oMathPara>
                </a14:m>
                <a:endParaRPr lang="en-US" sz="2600" dirty="0"/>
              </a:p>
            </p:txBody>
          </p:sp>
        </mc:Choice>
        <mc:Fallback xmlns="">
          <p:sp>
            <p:nvSpPr>
              <p:cNvPr id="5" name="TextBox 4"/>
              <p:cNvSpPr txBox="1">
                <a:spLocks noRot="1" noChangeAspect="1" noMove="1" noResize="1" noEditPoints="1" noAdjustHandles="1" noChangeArrowheads="1" noChangeShapeType="1" noTextEdit="1"/>
              </p:cNvSpPr>
              <p:nvPr/>
            </p:nvSpPr>
            <p:spPr>
              <a:xfrm>
                <a:off x="5261548" y="4583668"/>
                <a:ext cx="2054217" cy="908967"/>
              </a:xfrm>
              <a:prstGeom prst="rect">
                <a:avLst/>
              </a:prstGeom>
              <a:blipFill rotWithShape="1">
                <a:blip r:embed="rId2"/>
                <a:stretch>
                  <a:fillRect/>
                </a:stretch>
              </a:blipFill>
            </p:spPr>
            <p:txBody>
              <a:bodyPr/>
              <a:lstStyle/>
              <a:p>
                <a:r>
                  <a:rPr lang="en-US">
                    <a:noFill/>
                  </a:rPr>
                  <a:t> </a:t>
                </a:r>
              </a:p>
            </p:txBody>
          </p:sp>
        </mc:Fallback>
      </mc:AlternateContent>
      <p:pic>
        <p:nvPicPr>
          <p:cNvPr id="6147" name="Picture 3"/>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3000"/>
                    </a14:imgEffect>
                    <a14:imgEffect>
                      <a14:brightnessContrast bright="-38000" contrast="72000"/>
                    </a14:imgEffect>
                  </a14:imgLayer>
                </a14:imgProps>
              </a:ext>
              <a:ext uri="{28A0092B-C50C-407E-A947-70E740481C1C}">
                <a14:useLocalDpi xmlns:a14="http://schemas.microsoft.com/office/drawing/2010/main" val="0"/>
              </a:ext>
            </a:extLst>
          </a:blip>
          <a:srcRect/>
          <a:stretch>
            <a:fillRect/>
          </a:stretch>
        </p:blipFill>
        <p:spPr bwMode="auto">
          <a:xfrm>
            <a:off x="1066801" y="4038600"/>
            <a:ext cx="3276599" cy="2764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8755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r>
                  <a:rPr lang="en-US" dirty="0" smtClean="0"/>
                  <a:t>If the inter-sheath is kept at voltage </a:t>
                </a:r>
                <a14:m>
                  <m:oMath xmlns:m="http://schemas.openxmlformats.org/officeDocument/2006/math">
                    <m:sSub>
                      <m:sSubPr>
                        <m:ctrlPr>
                          <a:rPr lang="en-US" i="1" smtClean="0">
                            <a:latin typeface="Cambria Math"/>
                          </a:rPr>
                        </m:ctrlPr>
                      </m:sSubPr>
                      <m:e>
                        <m:r>
                          <a:rPr lang="en-US" b="0" i="1" smtClean="0">
                            <a:latin typeface="Cambria Math"/>
                          </a:rPr>
                          <m:t>𝑉</m:t>
                        </m:r>
                      </m:e>
                      <m:sub>
                        <m:r>
                          <a:rPr lang="en-US" b="0" i="1" smtClean="0">
                            <a:latin typeface="Cambria Math"/>
                          </a:rPr>
                          <m:t>1</m:t>
                        </m:r>
                      </m:sub>
                    </m:sSub>
                  </m:oMath>
                </a14:m>
                <a:r>
                  <a:rPr lang="en-US" dirty="0" smtClean="0"/>
                  <a:t>, then at the surface of the conductor</a:t>
                </a:r>
              </a:p>
              <a:p>
                <a:endParaRPr lang="en-US" dirty="0"/>
              </a:p>
              <a:p>
                <a:endParaRPr lang="en-US" dirty="0" smtClean="0"/>
              </a:p>
              <a:p>
                <a:r>
                  <a:rPr lang="en-US" dirty="0" smtClean="0"/>
                  <a:t>At the surface of the inter-sheath, the maximum electric field is</a:t>
                </a:r>
              </a:p>
              <a:p>
                <a:endParaRPr lang="en-US" dirty="0" smtClean="0"/>
              </a:p>
              <a:p>
                <a:endParaRPr lang="en-US" dirty="0"/>
              </a:p>
              <a:p>
                <a:r>
                  <a:rPr lang="en-US" dirty="0" smtClean="0"/>
                  <a:t>For the maximum electric fields to be the same at these two surfaces, we must have</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208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337F63ED-0BB0-44F4-9CEE-92B23362FD0D}" type="slidenum">
              <a:rPr lang="en-US" smtClean="0"/>
              <a:pPr/>
              <a:t>15</a:t>
            </a:fld>
            <a:endParaRPr lang="en-US"/>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2450" y="6029325"/>
            <a:ext cx="2571750"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a14="http://schemas.microsoft.com/office/drawing/2010/main" Requires="a14">
          <p:sp>
            <p:nvSpPr>
              <p:cNvPr id="5" name="TextBox 4"/>
              <p:cNvSpPr txBox="1"/>
              <p:nvPr/>
            </p:nvSpPr>
            <p:spPr>
              <a:xfrm>
                <a:off x="2438400" y="2590800"/>
                <a:ext cx="4503861" cy="109440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a:rPr lang="en-US" sz="2400" b="0" i="1" smtClean="0">
                              <a:latin typeface="Cambria Math"/>
                            </a:rPr>
                            <m:t>𝐸</m:t>
                          </m:r>
                        </m:e>
                        <m:sub>
                          <m:r>
                            <a:rPr lang="en-US" sz="2400" b="0" i="1" smtClean="0">
                              <a:latin typeface="Cambria Math"/>
                            </a:rPr>
                            <m:t>3</m:t>
                          </m:r>
                          <m:r>
                            <a:rPr lang="en-US" sz="2400" b="0" i="1" smtClean="0">
                              <a:latin typeface="Cambria Math"/>
                            </a:rPr>
                            <m:t>𝑚𝑎𝑥</m:t>
                          </m:r>
                        </m:sub>
                      </m:sSub>
                      <m:r>
                        <a:rPr lang="en-US" sz="2400" b="0" i="1" smtClean="0">
                          <a:latin typeface="Cambria Math"/>
                        </a:rPr>
                        <m:t>=</m:t>
                      </m:r>
                      <m:f>
                        <m:fPr>
                          <m:ctrlPr>
                            <a:rPr lang="en-US" sz="2400" b="0" i="1" smtClean="0">
                              <a:latin typeface="Cambria Math"/>
                            </a:rPr>
                          </m:ctrlPr>
                        </m:fPr>
                        <m:num>
                          <m:r>
                            <a:rPr lang="en-US" sz="2400" b="0" i="1" smtClean="0">
                              <a:latin typeface="Cambria Math"/>
                            </a:rPr>
                            <m:t>𝑉</m:t>
                          </m:r>
                          <m:r>
                            <a:rPr lang="en-US" sz="2400" b="0" i="1" smtClean="0">
                              <a:latin typeface="Cambria Math"/>
                            </a:rPr>
                            <m:t>−</m:t>
                          </m:r>
                          <m:sSub>
                            <m:sSubPr>
                              <m:ctrlPr>
                                <a:rPr lang="en-US" sz="2400" b="0" i="1" smtClean="0">
                                  <a:latin typeface="Cambria Math"/>
                                </a:rPr>
                              </m:ctrlPr>
                            </m:sSubPr>
                            <m:e>
                              <m:r>
                                <a:rPr lang="en-US" sz="2400" b="0" i="1" smtClean="0">
                                  <a:latin typeface="Cambria Math"/>
                                </a:rPr>
                                <m:t>𝑉</m:t>
                              </m:r>
                            </m:e>
                            <m:sub>
                              <m:r>
                                <a:rPr lang="en-US" sz="2400" b="0" i="1" smtClean="0">
                                  <a:latin typeface="Cambria Math"/>
                                </a:rPr>
                                <m:t>1</m:t>
                              </m:r>
                            </m:sub>
                          </m:sSub>
                        </m:num>
                        <m:den>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3</m:t>
                              </m:r>
                            </m:sub>
                          </m:sSub>
                          <m:func>
                            <m:funcPr>
                              <m:ctrlPr>
                                <a:rPr lang="en-US" sz="2400" b="0" i="1" smtClean="0">
                                  <a:latin typeface="Cambria Math"/>
                                </a:rPr>
                              </m:ctrlPr>
                            </m:funcPr>
                            <m:fName>
                              <m:r>
                                <m:rPr>
                                  <m:sty m:val="p"/>
                                </m:rPr>
                                <a:rPr lang="en-US" sz="2400" b="0" i="0" smtClean="0">
                                  <a:latin typeface="Cambria Math"/>
                                </a:rPr>
                                <m:t>ln</m:t>
                              </m:r>
                            </m:fName>
                            <m:e>
                              <m:d>
                                <m:dPr>
                                  <m:ctrlPr>
                                    <a:rPr lang="en-US" sz="2400" b="0" i="1" smtClean="0">
                                      <a:latin typeface="Cambria Math"/>
                                    </a:rPr>
                                  </m:ctrlPr>
                                </m:dPr>
                                <m:e>
                                  <m:f>
                                    <m:fPr>
                                      <m:type m:val="skw"/>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2</m:t>
                                          </m:r>
                                        </m:sub>
                                      </m:sSub>
                                    </m:num>
                                    <m:den>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3</m:t>
                                          </m:r>
                                        </m:sub>
                                      </m:sSub>
                                    </m:den>
                                  </m:f>
                                </m:e>
                              </m:d>
                            </m:e>
                          </m:func>
                        </m:den>
                      </m:f>
                      <m:r>
                        <a:rPr lang="en-US" sz="2400" b="0" i="1" smtClean="0">
                          <a:latin typeface="Cambria Math"/>
                        </a:rPr>
                        <m:t>=</m:t>
                      </m:r>
                      <m:f>
                        <m:fPr>
                          <m:ctrlPr>
                            <a:rPr lang="en-US" sz="2400" b="0" i="1" smtClean="0">
                              <a:latin typeface="Cambria Math"/>
                            </a:rPr>
                          </m:ctrlPr>
                        </m:fPr>
                        <m:num>
                          <m:r>
                            <a:rPr lang="en-US" sz="2400" b="0" i="1" smtClean="0">
                              <a:latin typeface="Cambria Math"/>
                            </a:rPr>
                            <m:t>𝑉</m:t>
                          </m:r>
                          <m:r>
                            <a:rPr lang="en-US" sz="2400" b="0" i="1" smtClean="0">
                              <a:latin typeface="Cambria Math"/>
                            </a:rPr>
                            <m:t>−</m:t>
                          </m:r>
                          <m:sSub>
                            <m:sSubPr>
                              <m:ctrlPr>
                                <a:rPr lang="en-US" sz="2400" b="0" i="1" smtClean="0">
                                  <a:latin typeface="Cambria Math"/>
                                </a:rPr>
                              </m:ctrlPr>
                            </m:sSubPr>
                            <m:e>
                              <m:r>
                                <a:rPr lang="en-US" sz="2400" b="0" i="1" smtClean="0">
                                  <a:latin typeface="Cambria Math"/>
                                </a:rPr>
                                <m:t>𝑉</m:t>
                              </m:r>
                            </m:e>
                            <m:sub>
                              <m:r>
                                <a:rPr lang="en-US" sz="2400" b="0" i="1" smtClean="0">
                                  <a:latin typeface="Cambria Math"/>
                                </a:rPr>
                                <m:t>1</m:t>
                              </m:r>
                            </m:sub>
                          </m:sSub>
                        </m:num>
                        <m:den>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3</m:t>
                              </m:r>
                            </m:sub>
                          </m:sSub>
                          <m:r>
                            <a:rPr lang="en-US" sz="2400" b="0" i="1" smtClean="0">
                              <a:latin typeface="Cambria Math"/>
                            </a:rPr>
                            <m:t>𝑙𝑛𝑎</m:t>
                          </m:r>
                        </m:den>
                      </m:f>
                    </m:oMath>
                  </m:oMathPara>
                </a14:m>
                <a:endParaRPr lang="en-US" sz="2400" dirty="0"/>
              </a:p>
            </p:txBody>
          </p:sp>
        </mc:Choice>
        <mc:Fallback>
          <p:sp>
            <p:nvSpPr>
              <p:cNvPr id="5" name="TextBox 4"/>
              <p:cNvSpPr txBox="1">
                <a:spLocks noRot="1" noChangeAspect="1" noMove="1" noResize="1" noEditPoints="1" noAdjustHandles="1" noChangeArrowheads="1" noChangeShapeType="1" noTextEdit="1"/>
              </p:cNvSpPr>
              <p:nvPr/>
            </p:nvSpPr>
            <p:spPr>
              <a:xfrm>
                <a:off x="2438400" y="2590800"/>
                <a:ext cx="4503861" cy="109440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2506578" y="4114800"/>
                <a:ext cx="4427622" cy="1092543"/>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a:rPr lang="en-US" sz="2400" b="0" i="1" smtClean="0">
                              <a:latin typeface="Cambria Math"/>
                            </a:rPr>
                            <m:t>𝐸</m:t>
                          </m:r>
                        </m:e>
                        <m:sub>
                          <m:r>
                            <a:rPr lang="en-US" sz="2400" b="0" i="1" smtClean="0">
                              <a:latin typeface="Cambria Math"/>
                            </a:rPr>
                            <m:t>2</m:t>
                          </m:r>
                          <m:r>
                            <a:rPr lang="en-US" sz="2400" b="0" i="1" smtClean="0">
                              <a:latin typeface="Cambria Math"/>
                            </a:rPr>
                            <m:t>𝑚𝑎𝑥</m:t>
                          </m:r>
                        </m:sub>
                      </m:sSub>
                      <m:r>
                        <a:rPr lang="en-US" sz="2400" b="0" i="1" smtClean="0">
                          <a:latin typeface="Cambria Math"/>
                        </a:rPr>
                        <m:t>=</m:t>
                      </m:r>
                      <m:f>
                        <m:fPr>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𝑉</m:t>
                              </m:r>
                            </m:e>
                            <m:sub>
                              <m:r>
                                <a:rPr lang="en-US" sz="2400" b="0" i="1" smtClean="0">
                                  <a:latin typeface="Cambria Math"/>
                                </a:rPr>
                                <m:t>1</m:t>
                              </m:r>
                            </m:sub>
                          </m:sSub>
                        </m:num>
                        <m:den>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2</m:t>
                              </m:r>
                            </m:sub>
                          </m:sSub>
                          <m:func>
                            <m:funcPr>
                              <m:ctrlPr>
                                <a:rPr lang="en-US" sz="2400" b="0" i="1" smtClean="0">
                                  <a:latin typeface="Cambria Math"/>
                                </a:rPr>
                              </m:ctrlPr>
                            </m:funcPr>
                            <m:fName>
                              <m:r>
                                <m:rPr>
                                  <m:sty m:val="p"/>
                                </m:rPr>
                                <a:rPr lang="en-US" sz="2400" b="0" i="0" smtClean="0">
                                  <a:latin typeface="Cambria Math"/>
                                </a:rPr>
                                <m:t>ln</m:t>
                              </m:r>
                            </m:fName>
                            <m:e>
                              <m:d>
                                <m:dPr>
                                  <m:ctrlPr>
                                    <a:rPr lang="en-US" sz="2400" b="0" i="1" smtClean="0">
                                      <a:latin typeface="Cambria Math"/>
                                    </a:rPr>
                                  </m:ctrlPr>
                                </m:dPr>
                                <m:e>
                                  <m:f>
                                    <m:fPr>
                                      <m:type m:val="skw"/>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1</m:t>
                                          </m:r>
                                        </m:sub>
                                      </m:sSub>
                                    </m:num>
                                    <m:den>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2</m:t>
                                          </m:r>
                                        </m:sub>
                                      </m:sSub>
                                    </m:den>
                                  </m:f>
                                </m:e>
                              </m:d>
                            </m:e>
                          </m:func>
                        </m:den>
                      </m:f>
                      <m:r>
                        <a:rPr lang="en-US" sz="2400" b="0" i="1" smtClean="0">
                          <a:latin typeface="Cambria Math"/>
                        </a:rPr>
                        <m:t>=</m:t>
                      </m:r>
                      <m:f>
                        <m:fPr>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𝑉</m:t>
                              </m:r>
                            </m:e>
                            <m:sub>
                              <m:r>
                                <a:rPr lang="en-US" sz="2400" b="0" i="1" smtClean="0">
                                  <a:latin typeface="Cambria Math"/>
                                </a:rPr>
                                <m:t>1</m:t>
                              </m:r>
                            </m:sub>
                          </m:sSub>
                        </m:num>
                        <m:den>
                          <m:sSub>
                            <m:sSubPr>
                              <m:ctrlPr>
                                <a:rPr lang="en-US" sz="2400" b="0" i="1" smtClean="0">
                                  <a:latin typeface="Cambria Math"/>
                                </a:rPr>
                              </m:ctrlPr>
                            </m:sSubPr>
                            <m:e>
                              <m:r>
                                <a:rPr lang="en-US" sz="2400" b="0" i="1" smtClean="0">
                                  <a:latin typeface="Cambria Math"/>
                                </a:rPr>
                                <m:t>𝑅</m:t>
                              </m:r>
                            </m:e>
                            <m:sub>
                              <m:r>
                                <a:rPr lang="en-US" sz="2400" b="0" i="1" smtClean="0">
                                  <a:latin typeface="Cambria Math"/>
                                </a:rPr>
                                <m:t>2</m:t>
                              </m:r>
                            </m:sub>
                          </m:sSub>
                          <m:r>
                            <a:rPr lang="en-US" sz="2400" b="0" i="1" smtClean="0">
                              <a:latin typeface="Cambria Math"/>
                            </a:rPr>
                            <m:t>𝑙𝑛𝑎</m:t>
                          </m:r>
                        </m:den>
                      </m:f>
                    </m:oMath>
                  </m:oMathPara>
                </a14:m>
                <a:endParaRPr lang="en-US" sz="2400" dirty="0"/>
              </a:p>
            </p:txBody>
          </p:sp>
        </mc:Choice>
        <mc:Fallback>
          <p:sp>
            <p:nvSpPr>
              <p:cNvPr id="8" name="TextBox 7"/>
              <p:cNvSpPr txBox="1">
                <a:spLocks noRot="1" noChangeAspect="1" noMove="1" noResize="1" noEditPoints="1" noAdjustHandles="1" noChangeArrowheads="1" noChangeShapeType="1" noTextEdit="1"/>
              </p:cNvSpPr>
              <p:nvPr/>
            </p:nvSpPr>
            <p:spPr>
              <a:xfrm>
                <a:off x="2506578" y="4114800"/>
                <a:ext cx="4427622" cy="1092543"/>
              </a:xfrm>
              <a:prstGeom prst="rect">
                <a:avLst/>
              </a:prstGeom>
              <a:blipFill rotWithShape="1">
                <a:blip r:embed="rId5"/>
                <a:stretch>
                  <a:fillRect/>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4050" y="6105525"/>
            <a:ext cx="1581150"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6302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Cable Capacitance </a:t>
            </a:r>
            <a:endParaRPr lang="en-US" sz="4000" b="1" dirty="0"/>
          </a:p>
        </p:txBody>
      </p:sp>
      <p:sp>
        <p:nvSpPr>
          <p:cNvPr id="3" name="Content Placeholder 2"/>
          <p:cNvSpPr>
            <a:spLocks noGrp="1"/>
          </p:cNvSpPr>
          <p:nvPr>
            <p:ph idx="1"/>
          </p:nvPr>
        </p:nvSpPr>
        <p:spPr/>
        <p:txBody>
          <a:bodyPr/>
          <a:lstStyle/>
          <a:p>
            <a:r>
              <a:rPr lang="en-US" dirty="0" smtClean="0"/>
              <a:t>The capacitance per unit length of a single-conductor cable is given by:</a:t>
            </a:r>
          </a:p>
          <a:p>
            <a:endParaRPr lang="en-US" dirty="0"/>
          </a:p>
          <a:p>
            <a:endParaRPr lang="en-US" dirty="0" smtClean="0"/>
          </a:p>
          <a:p>
            <a:r>
              <a:rPr lang="en-US" dirty="0" smtClean="0"/>
              <a:t>In a three-conductor cable, the capacitances between pairs of conductors and between the conductors and the sheath are shown below, where equilateral spacing is assumed.</a:t>
            </a:r>
          </a:p>
          <a:p>
            <a:r>
              <a:rPr lang="en-US" dirty="0" smtClean="0"/>
              <a:t>To find the capacitance per phase, the delta connected capacitances are changed to their equivalent wye form.</a:t>
            </a:r>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16</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2438400" y="2819400"/>
                <a:ext cx="3592907" cy="829201"/>
              </a:xfrm>
              <a:prstGeom prst="rect">
                <a:avLst/>
              </a:prstGeom>
              <a:noFill/>
            </p:spPr>
            <p:txBody>
              <a:bodyPr wrap="none" rtlCol="0">
                <a:spAutoFit/>
              </a:bodyPr>
              <a:lstStyle/>
              <a:p>
                <a14:m>
                  <m:oMath xmlns:m="http://schemas.openxmlformats.org/officeDocument/2006/math">
                    <m:r>
                      <a:rPr lang="en-US" sz="2600" b="0" i="1" smtClean="0">
                        <a:latin typeface="Cambria Math"/>
                      </a:rPr>
                      <m:t>𝐶</m:t>
                    </m:r>
                    <m:r>
                      <a:rPr lang="en-US" sz="2600" b="0" i="1" smtClean="0">
                        <a:latin typeface="Cambria Math"/>
                      </a:rPr>
                      <m:t>=</m:t>
                    </m:r>
                    <m:f>
                      <m:fPr>
                        <m:ctrlPr>
                          <a:rPr lang="en-US" sz="2600" b="0" i="1" smtClean="0">
                            <a:latin typeface="Cambria Math"/>
                          </a:rPr>
                        </m:ctrlPr>
                      </m:fPr>
                      <m:num>
                        <m:r>
                          <a:rPr lang="en-US" sz="2600" b="0" i="1" smtClean="0">
                            <a:latin typeface="Cambria Math"/>
                          </a:rPr>
                          <m:t>𝑞</m:t>
                        </m:r>
                      </m:num>
                      <m:den>
                        <m:r>
                          <a:rPr lang="en-US" sz="2600" b="0" i="1" smtClean="0">
                            <a:latin typeface="Cambria Math"/>
                          </a:rPr>
                          <m:t>𝑉</m:t>
                        </m:r>
                      </m:den>
                    </m:f>
                    <m:r>
                      <a:rPr lang="en-US" sz="2600" b="0" i="1" smtClean="0">
                        <a:latin typeface="Cambria Math"/>
                      </a:rPr>
                      <m:t>=</m:t>
                    </m:r>
                    <m:f>
                      <m:fPr>
                        <m:ctrlPr>
                          <a:rPr lang="en-US" sz="2600" b="0" i="1" smtClean="0">
                            <a:latin typeface="Cambria Math"/>
                          </a:rPr>
                        </m:ctrlPr>
                      </m:fPr>
                      <m:num>
                        <m:r>
                          <a:rPr lang="en-US" sz="2600" b="0" i="1" smtClean="0">
                            <a:latin typeface="Cambria Math"/>
                          </a:rPr>
                          <m:t>2</m:t>
                        </m:r>
                        <m:r>
                          <a:rPr lang="en-US" sz="2600" b="0" i="1" smtClean="0">
                            <a:latin typeface="Cambria Math"/>
                            <a:ea typeface="Cambria Math"/>
                          </a:rPr>
                          <m:t>𝜋𝜀</m:t>
                        </m:r>
                      </m:num>
                      <m:den>
                        <m:func>
                          <m:funcPr>
                            <m:ctrlPr>
                              <a:rPr lang="en-US" sz="2600" b="0" i="1" smtClean="0">
                                <a:latin typeface="Cambria Math"/>
                              </a:rPr>
                            </m:ctrlPr>
                          </m:funcPr>
                          <m:fName>
                            <m:r>
                              <m:rPr>
                                <m:sty m:val="p"/>
                              </m:rPr>
                              <a:rPr lang="en-US" sz="2600" b="0" i="0" smtClean="0">
                                <a:latin typeface="Cambria Math"/>
                              </a:rPr>
                              <m:t>ln</m:t>
                            </m:r>
                          </m:fName>
                          <m:e>
                            <m:d>
                              <m:dPr>
                                <m:ctrlPr>
                                  <a:rPr lang="en-US" sz="2600" b="0" i="1" smtClean="0">
                                    <a:latin typeface="Cambria Math"/>
                                  </a:rPr>
                                </m:ctrlPr>
                              </m:dPr>
                              <m:e>
                                <m:f>
                                  <m:fPr>
                                    <m:type m:val="skw"/>
                                    <m:ctrlPr>
                                      <a:rPr lang="en-US" sz="2600" b="0" i="1" smtClean="0">
                                        <a:latin typeface="Cambria Math"/>
                                      </a:rPr>
                                    </m:ctrlPr>
                                  </m:fPr>
                                  <m:num>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1</m:t>
                                        </m:r>
                                      </m:sub>
                                    </m:sSub>
                                  </m:num>
                                  <m:den>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2</m:t>
                                        </m:r>
                                      </m:sub>
                                    </m:sSub>
                                  </m:den>
                                </m:f>
                              </m:e>
                            </m:d>
                          </m:e>
                        </m:func>
                      </m:den>
                    </m:f>
                  </m:oMath>
                </a14:m>
                <a:r>
                  <a:rPr lang="en-US" sz="2600" dirty="0" smtClean="0"/>
                  <a:t> in F/m</a:t>
                </a:r>
                <a:endParaRPr lang="en-US" sz="2600" dirty="0"/>
              </a:p>
            </p:txBody>
          </p:sp>
        </mc:Choice>
        <mc:Fallback>
          <p:sp>
            <p:nvSpPr>
              <p:cNvPr id="5" name="TextBox 4"/>
              <p:cNvSpPr txBox="1">
                <a:spLocks noRot="1" noChangeAspect="1" noMove="1" noResize="1" noEditPoints="1" noAdjustHandles="1" noChangeArrowheads="1" noChangeShapeType="1" noTextEdit="1"/>
              </p:cNvSpPr>
              <p:nvPr/>
            </p:nvSpPr>
            <p:spPr>
              <a:xfrm>
                <a:off x="2438400" y="2819400"/>
                <a:ext cx="3592907" cy="829201"/>
              </a:xfrm>
              <a:prstGeom prst="rect">
                <a:avLst/>
              </a:prstGeom>
              <a:blipFill rotWithShape="1">
                <a:blip r:embed="rId2"/>
                <a:stretch>
                  <a:fillRect r="-2207"/>
                </a:stretch>
              </a:blipFill>
            </p:spPr>
            <p:txBody>
              <a:bodyPr/>
              <a:lstStyle/>
              <a:p>
                <a:r>
                  <a:rPr lang="en-US">
                    <a:noFill/>
                  </a:rPr>
                  <a:t> </a:t>
                </a:r>
              </a:p>
            </p:txBody>
          </p:sp>
        </mc:Fallback>
      </mc:AlternateContent>
    </p:spTree>
    <p:extLst>
      <p:ext uri="{BB962C8B-B14F-4D97-AF65-F5344CB8AC3E}">
        <p14:creationId xmlns:p14="http://schemas.microsoft.com/office/powerpoint/2010/main" val="2388298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337F63ED-0BB0-44F4-9CEE-92B23362FD0D}" type="slidenum">
              <a:rPr lang="en-US" smtClean="0"/>
              <a:pPr/>
              <a:t>17</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14400"/>
            <a:ext cx="3181350" cy="316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5375" y="1143000"/>
            <a:ext cx="256222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343400"/>
            <a:ext cx="3019425"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2075" y="4438650"/>
            <a:ext cx="313372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6439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Cable Inductance</a:t>
            </a:r>
            <a:endParaRPr lang="en-US" sz="4000" b="1" dirty="0"/>
          </a:p>
        </p:txBody>
      </p:sp>
      <p:sp>
        <p:nvSpPr>
          <p:cNvPr id="3" name="Content Placeholder 2"/>
          <p:cNvSpPr>
            <a:spLocks noGrp="1"/>
          </p:cNvSpPr>
          <p:nvPr>
            <p:ph idx="1"/>
          </p:nvPr>
        </p:nvSpPr>
        <p:spPr/>
        <p:txBody>
          <a:bodyPr/>
          <a:lstStyle/>
          <a:p>
            <a:pPr algn="just"/>
            <a:r>
              <a:rPr lang="en-US" dirty="0" smtClean="0"/>
              <a:t>The inductance per unit length of a single conductor cable is given by:</a:t>
            </a:r>
          </a:p>
          <a:p>
            <a:pPr algn="just"/>
            <a:endParaRPr lang="en-US" dirty="0"/>
          </a:p>
          <a:p>
            <a:pPr algn="just"/>
            <a:endParaRPr lang="en-US" dirty="0" smtClean="0"/>
          </a:p>
          <a:p>
            <a:pPr algn="just"/>
            <a:r>
              <a:rPr lang="en-US" dirty="0" smtClean="0"/>
              <a:t>Analytical expressions leading to the per phase inductance of a three conductor cable are extremely cumbersome and are beyond the scope of this course.</a:t>
            </a:r>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18</a:t>
            </a:fld>
            <a:endParaRPr lang="en-US"/>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275" y="2819400"/>
            <a:ext cx="4394563"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9797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Dielectric Loss and Heating</a:t>
            </a:r>
            <a:endParaRPr lang="en-US" sz="4000" b="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lgn="just"/>
                <a:r>
                  <a:rPr lang="en-US" dirty="0" smtClean="0"/>
                  <a:t>In an underground cable, heat is generated through </a:t>
                </a:r>
                <a14:m>
                  <m:oMath xmlns:m="http://schemas.openxmlformats.org/officeDocument/2006/math">
                    <m:sSup>
                      <m:sSupPr>
                        <m:ctrlPr>
                          <a:rPr lang="en-US" i="1" smtClean="0">
                            <a:latin typeface="Cambria Math"/>
                          </a:rPr>
                        </m:ctrlPr>
                      </m:sSupPr>
                      <m:e>
                        <m:r>
                          <a:rPr lang="en-US" b="0" i="1" smtClean="0">
                            <a:latin typeface="Cambria Math"/>
                          </a:rPr>
                          <m:t>𝐼</m:t>
                        </m:r>
                      </m:e>
                      <m:sup>
                        <m:r>
                          <a:rPr lang="en-US" b="0" i="1" smtClean="0">
                            <a:latin typeface="Cambria Math"/>
                          </a:rPr>
                          <m:t>2</m:t>
                        </m:r>
                      </m:sup>
                    </m:sSup>
                    <m:r>
                      <a:rPr lang="en-US" b="0" i="1" smtClean="0">
                        <a:latin typeface="Cambria Math"/>
                      </a:rPr>
                      <m:t>𝑅</m:t>
                    </m:r>
                  </m:oMath>
                </a14:m>
                <a:r>
                  <a:rPr lang="en-US" dirty="0" smtClean="0"/>
                  <a:t> losses in the conductor and the sheath, and dielectric loss in the insulation.</a:t>
                </a:r>
              </a:p>
              <a:p>
                <a:pPr algn="just"/>
                <a:r>
                  <a:rPr lang="en-US" dirty="0" smtClean="0"/>
                  <a:t>The dielectric loss in the insulation of the cable occurs due to leakage currents.</a:t>
                </a:r>
              </a:p>
              <a:p>
                <a:pPr algn="just"/>
                <a:r>
                  <a:rPr lang="en-US" dirty="0" smtClean="0"/>
                  <a:t>In other words the capacitance of the cable may be considered to be </a:t>
                </a:r>
                <a:r>
                  <a:rPr lang="en-US" dirty="0" err="1" smtClean="0"/>
                  <a:t>lossy</a:t>
                </a:r>
                <a:r>
                  <a:rPr lang="en-US" dirty="0" smtClean="0"/>
                  <a:t>, having a resistance </a:t>
                </a:r>
                <a14:m>
                  <m:oMath xmlns:m="http://schemas.openxmlformats.org/officeDocument/2006/math">
                    <m:sSub>
                      <m:sSubPr>
                        <m:ctrlPr>
                          <a:rPr lang="en-US" i="1" smtClean="0">
                            <a:latin typeface="Cambria Math"/>
                          </a:rPr>
                        </m:ctrlPr>
                      </m:sSubPr>
                      <m:e>
                        <m:r>
                          <a:rPr lang="en-US" b="0" i="1" smtClean="0">
                            <a:latin typeface="Cambria Math"/>
                          </a:rPr>
                          <m:t>𝑅</m:t>
                        </m:r>
                      </m:e>
                      <m:sub>
                        <m:r>
                          <a:rPr lang="en-US" b="0" i="1" smtClean="0">
                            <a:latin typeface="Cambria Math"/>
                          </a:rPr>
                          <m:t>𝑖</m:t>
                        </m:r>
                      </m:sub>
                    </m:sSub>
                  </m:oMath>
                </a14:m>
                <a:r>
                  <a:rPr lang="en-US" dirty="0" smtClean="0"/>
                  <a:t> as shown below.</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1111" r="-133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337F63ED-0BB0-44F4-9CEE-92B23362FD0D}" type="slidenum">
              <a:rPr lang="en-US" smtClean="0"/>
              <a:pPr/>
              <a:t>19</a:t>
            </a:fld>
            <a:endParaRPr lang="en-US"/>
          </a:p>
        </p:txBody>
      </p:sp>
    </p:spTree>
    <p:extLst>
      <p:ext uri="{BB962C8B-B14F-4D97-AF65-F5344CB8AC3E}">
        <p14:creationId xmlns:p14="http://schemas.microsoft.com/office/powerpoint/2010/main" val="3008902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Introduction</a:t>
            </a:r>
            <a:endParaRPr lang="en-US" sz="4000" b="1" dirty="0"/>
          </a:p>
        </p:txBody>
      </p:sp>
      <p:sp>
        <p:nvSpPr>
          <p:cNvPr id="3" name="Content Placeholder 2"/>
          <p:cNvSpPr>
            <a:spLocks noGrp="1"/>
          </p:cNvSpPr>
          <p:nvPr>
            <p:ph idx="1"/>
          </p:nvPr>
        </p:nvSpPr>
        <p:spPr/>
        <p:txBody>
          <a:bodyPr>
            <a:normAutofit/>
          </a:bodyPr>
          <a:lstStyle/>
          <a:p>
            <a:pPr algn="just"/>
            <a:r>
              <a:rPr lang="en-US" dirty="0" smtClean="0"/>
              <a:t>Underground cables </a:t>
            </a:r>
            <a:r>
              <a:rPr lang="en-US" dirty="0"/>
              <a:t>have </a:t>
            </a:r>
            <a:r>
              <a:rPr lang="en-US" dirty="0" smtClean="0"/>
              <a:t>several </a:t>
            </a:r>
            <a:r>
              <a:rPr lang="en-US" dirty="0"/>
              <a:t>advantages such as less </a:t>
            </a:r>
            <a:r>
              <a:rPr lang="en-US" dirty="0" smtClean="0"/>
              <a:t>liable to </a:t>
            </a:r>
            <a:r>
              <a:rPr lang="en-US" dirty="0"/>
              <a:t>damage through storms or </a:t>
            </a:r>
            <a:r>
              <a:rPr lang="en-US" dirty="0" smtClean="0"/>
              <a:t>lightning, less </a:t>
            </a:r>
            <a:r>
              <a:rPr lang="en-US" dirty="0"/>
              <a:t>chances of faults, </a:t>
            </a:r>
            <a:r>
              <a:rPr lang="en-US" dirty="0" smtClean="0"/>
              <a:t>smaller voltage </a:t>
            </a:r>
            <a:r>
              <a:rPr lang="en-US" dirty="0"/>
              <a:t>drop and better general appearance.</a:t>
            </a:r>
          </a:p>
          <a:p>
            <a:pPr algn="just"/>
            <a:r>
              <a:rPr lang="en-US" dirty="0"/>
              <a:t>However, their major drawback is that they </a:t>
            </a:r>
            <a:r>
              <a:rPr lang="en-US" dirty="0" smtClean="0"/>
              <a:t>have greater </a:t>
            </a:r>
            <a:r>
              <a:rPr lang="en-US" dirty="0"/>
              <a:t>installation cost and introduce </a:t>
            </a:r>
            <a:r>
              <a:rPr lang="en-US" dirty="0" smtClean="0"/>
              <a:t>insulation problems </a:t>
            </a:r>
            <a:r>
              <a:rPr lang="en-US" dirty="0"/>
              <a:t>at high voltages compared with </a:t>
            </a:r>
            <a:r>
              <a:rPr lang="en-US" dirty="0" smtClean="0"/>
              <a:t>the equivalent </a:t>
            </a:r>
            <a:r>
              <a:rPr lang="en-US" dirty="0"/>
              <a:t>overhead system. </a:t>
            </a:r>
            <a:endParaRPr lang="en-US" dirty="0" smtClean="0"/>
          </a:p>
          <a:p>
            <a:pPr algn="just"/>
            <a:r>
              <a:rPr lang="en-US" dirty="0" smtClean="0"/>
              <a:t>For </a:t>
            </a:r>
            <a:r>
              <a:rPr lang="en-US" dirty="0"/>
              <a:t>this </a:t>
            </a:r>
            <a:r>
              <a:rPr lang="en-US" dirty="0" smtClean="0"/>
              <a:t>reason, underground </a:t>
            </a:r>
            <a:r>
              <a:rPr lang="en-US" dirty="0"/>
              <a:t>cables are employed where it </a:t>
            </a:r>
            <a:r>
              <a:rPr lang="en-US" dirty="0" smtClean="0"/>
              <a:t>is impracticable </a:t>
            </a:r>
            <a:r>
              <a:rPr lang="en-US" dirty="0"/>
              <a:t>to use overhead lines.</a:t>
            </a:r>
          </a:p>
        </p:txBody>
      </p:sp>
      <p:sp>
        <p:nvSpPr>
          <p:cNvPr id="4" name="Slide Number Placeholder 3"/>
          <p:cNvSpPr>
            <a:spLocks noGrp="1"/>
          </p:cNvSpPr>
          <p:nvPr>
            <p:ph type="sldNum" sz="quarter" idx="12"/>
          </p:nvPr>
        </p:nvSpPr>
        <p:spPr/>
        <p:txBody>
          <a:bodyPr/>
          <a:lstStyle/>
          <a:p>
            <a:fld id="{337F63ED-0BB0-44F4-9CEE-92B23362FD0D}" type="slidenum">
              <a:rPr lang="en-US" smtClean="0"/>
              <a:pPr/>
              <a:t>2</a:t>
            </a:fld>
            <a:endParaRPr lang="en-US"/>
          </a:p>
        </p:txBody>
      </p:sp>
    </p:spTree>
    <p:extLst>
      <p:ext uri="{BB962C8B-B14F-4D97-AF65-F5344CB8AC3E}">
        <p14:creationId xmlns:p14="http://schemas.microsoft.com/office/powerpoint/2010/main" val="3170908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The loss in </a:t>
                </a:r>
                <a14:m>
                  <m:oMath xmlns:m="http://schemas.openxmlformats.org/officeDocument/2006/math">
                    <m:sSub>
                      <m:sSubPr>
                        <m:ctrlPr>
                          <a:rPr lang="en-US" i="1">
                            <a:latin typeface="Cambria Math"/>
                          </a:rPr>
                        </m:ctrlPr>
                      </m:sSubPr>
                      <m:e>
                        <m:r>
                          <a:rPr lang="en-US" i="1">
                            <a:latin typeface="Cambria Math"/>
                          </a:rPr>
                          <m:t>𝑅</m:t>
                        </m:r>
                      </m:e>
                      <m:sub>
                        <m:r>
                          <a:rPr lang="en-US" i="1">
                            <a:latin typeface="Cambria Math"/>
                          </a:rPr>
                          <m:t>𝑖</m:t>
                        </m:r>
                      </m:sub>
                    </m:sSub>
                  </m:oMath>
                </a14:m>
                <a:endParaRPr lang="en-US" dirty="0" smtClean="0"/>
              </a:p>
              <a:p>
                <a:endParaRPr lang="en-US" dirty="0"/>
              </a:p>
              <a:p>
                <a:r>
                  <a:rPr lang="en-US" dirty="0" smtClean="0"/>
                  <a:t> In terms of the loss angle </a:t>
                </a:r>
                <a14:m>
                  <m:oMath xmlns:m="http://schemas.openxmlformats.org/officeDocument/2006/math">
                    <m:r>
                      <a:rPr lang="en-US" i="1" smtClean="0">
                        <a:latin typeface="Cambria Math"/>
                        <a:ea typeface="Cambria Math"/>
                      </a:rPr>
                      <m:t>𝛿</m:t>
                    </m:r>
                  </m:oMath>
                </a14:m>
                <a:r>
                  <a:rPr lang="en-US" dirty="0" smtClean="0"/>
                  <a:t>:</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11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337F63ED-0BB0-44F4-9CEE-92B23362FD0D}" type="slidenum">
              <a:rPr lang="en-US" smtClean="0"/>
              <a:pPr/>
              <a:t>20</a:t>
            </a:fld>
            <a:endParaRPr lang="en-US"/>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295400"/>
            <a:ext cx="2443943"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4371975"/>
            <a:ext cx="2438400" cy="225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2094345"/>
            <a:ext cx="1219200" cy="923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379" y="3512091"/>
            <a:ext cx="2516421" cy="859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30868" y="4524375"/>
            <a:ext cx="3550708"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61337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Overhead Lines versus Underground Cables</a:t>
            </a:r>
            <a:endParaRPr lang="en-US" sz="3600" b="1" dirty="0"/>
          </a:p>
        </p:txBody>
      </p:sp>
      <p:sp>
        <p:nvSpPr>
          <p:cNvPr id="3" name="Content Placeholder 2"/>
          <p:cNvSpPr>
            <a:spLocks noGrp="1"/>
          </p:cNvSpPr>
          <p:nvPr>
            <p:ph idx="1"/>
          </p:nvPr>
        </p:nvSpPr>
        <p:spPr/>
        <p:txBody>
          <a:bodyPr/>
          <a:lstStyle/>
          <a:p>
            <a:pPr algn="just"/>
            <a:r>
              <a:rPr lang="en-US" dirty="0" smtClean="0"/>
              <a:t>The inductance is more predominant in case of overhead lines whereas capacitance in the case of underground cables.</a:t>
            </a:r>
          </a:p>
          <a:p>
            <a:pPr algn="just"/>
            <a:r>
              <a:rPr lang="en-US" dirty="0" smtClean="0"/>
              <a:t>The large charging current on very high voltage cables limits the use of cables for long length transmission.</a:t>
            </a:r>
          </a:p>
          <a:p>
            <a:pPr algn="just"/>
            <a:r>
              <a:rPr lang="en-US" dirty="0" smtClean="0"/>
              <a:t>The conductor in the overhead line is less expensive than the underground cable. The size of the conductor for the same power transmission is smaller in case of overhead lines than the cables because of the better heat dissipation in overhead line.</a:t>
            </a:r>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21</a:t>
            </a:fld>
            <a:endParaRPr lang="en-US"/>
          </a:p>
        </p:txBody>
      </p:sp>
    </p:spTree>
    <p:extLst>
      <p:ext uri="{BB962C8B-B14F-4D97-AF65-F5344CB8AC3E}">
        <p14:creationId xmlns:p14="http://schemas.microsoft.com/office/powerpoint/2010/main" val="27151367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insulation cost is more in case of cables than overhead lines.</a:t>
            </a:r>
          </a:p>
          <a:p>
            <a:pPr algn="just"/>
            <a:r>
              <a:rPr lang="en-US" dirty="0" smtClean="0"/>
              <a:t>The erection cost of an overhead line is much less than the underground cable.</a:t>
            </a:r>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22</a:t>
            </a:fld>
            <a:endParaRPr lang="en-US"/>
          </a:p>
        </p:txBody>
      </p:sp>
    </p:spTree>
    <p:extLst>
      <p:ext uri="{BB962C8B-B14F-4D97-AF65-F5344CB8AC3E}">
        <p14:creationId xmlns:p14="http://schemas.microsoft.com/office/powerpoint/2010/main" val="1336185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An underground cable essentially consists of one or more conductors covered with suitable insulation and surrounded by a protecting cover.</a:t>
            </a:r>
          </a:p>
          <a:p>
            <a:pPr algn="just"/>
            <a:r>
              <a:rPr lang="en-US" dirty="0" smtClean="0"/>
              <a:t>Several </a:t>
            </a:r>
            <a:r>
              <a:rPr lang="en-US" dirty="0"/>
              <a:t>types of cables are </a:t>
            </a:r>
            <a:r>
              <a:rPr lang="en-US" dirty="0" smtClean="0"/>
              <a:t>available and </a:t>
            </a:r>
            <a:r>
              <a:rPr lang="en-US" dirty="0"/>
              <a:t>the type of cable to be used will depend upon </a:t>
            </a:r>
            <a:r>
              <a:rPr lang="en-US" dirty="0" smtClean="0"/>
              <a:t>the working </a:t>
            </a:r>
            <a:r>
              <a:rPr lang="en-US" dirty="0"/>
              <a:t>voltage and service requirements</a:t>
            </a:r>
            <a:r>
              <a:rPr lang="en-US" dirty="0" smtClean="0"/>
              <a:t>.</a:t>
            </a:r>
          </a:p>
          <a:p>
            <a:pPr algn="just"/>
            <a:r>
              <a:rPr lang="en-US" dirty="0" smtClean="0"/>
              <a:t>They may </a:t>
            </a:r>
            <a:r>
              <a:rPr lang="en-US" dirty="0"/>
              <a:t>be classified in two ways according to </a:t>
            </a:r>
            <a:r>
              <a:rPr lang="en-US" dirty="0" smtClean="0"/>
              <a:t>the </a:t>
            </a:r>
            <a:r>
              <a:rPr lang="en-US" dirty="0"/>
              <a:t>type of </a:t>
            </a:r>
            <a:r>
              <a:rPr lang="en-US" dirty="0" smtClean="0"/>
              <a:t>insulating material </a:t>
            </a:r>
            <a:r>
              <a:rPr lang="en-US" dirty="0"/>
              <a:t>used in their </a:t>
            </a:r>
            <a:r>
              <a:rPr lang="en-US" dirty="0" smtClean="0"/>
              <a:t>manufacturing or/and </a:t>
            </a:r>
            <a:r>
              <a:rPr lang="en-US" dirty="0"/>
              <a:t>the voltage for which they are manufactured.</a:t>
            </a:r>
          </a:p>
        </p:txBody>
      </p:sp>
      <p:sp>
        <p:nvSpPr>
          <p:cNvPr id="4" name="Slide Number Placeholder 3"/>
          <p:cNvSpPr>
            <a:spLocks noGrp="1"/>
          </p:cNvSpPr>
          <p:nvPr>
            <p:ph type="sldNum" sz="quarter" idx="12"/>
          </p:nvPr>
        </p:nvSpPr>
        <p:spPr/>
        <p:txBody>
          <a:bodyPr/>
          <a:lstStyle/>
          <a:p>
            <a:fld id="{337F63ED-0BB0-44F4-9CEE-92B23362FD0D}" type="slidenum">
              <a:rPr lang="en-US" smtClean="0"/>
              <a:pPr/>
              <a:t>3</a:t>
            </a:fld>
            <a:endParaRPr lang="en-US"/>
          </a:p>
        </p:txBody>
      </p:sp>
    </p:spTree>
    <p:extLst>
      <p:ext uri="{BB962C8B-B14F-4D97-AF65-F5344CB8AC3E}">
        <p14:creationId xmlns:p14="http://schemas.microsoft.com/office/powerpoint/2010/main" val="3442412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In general, </a:t>
            </a:r>
            <a:r>
              <a:rPr lang="en-US" dirty="0" smtClean="0"/>
              <a:t>an underground </a:t>
            </a:r>
            <a:r>
              <a:rPr lang="en-US" dirty="0"/>
              <a:t>cable must fulfil the following </a:t>
            </a:r>
            <a:r>
              <a:rPr lang="en-US" dirty="0" smtClean="0"/>
              <a:t>necessary requirements </a:t>
            </a:r>
            <a:r>
              <a:rPr lang="en-US" dirty="0"/>
              <a:t>:</a:t>
            </a:r>
          </a:p>
          <a:p>
            <a:pPr marL="514350" indent="-514350" algn="just">
              <a:buFont typeface="+mj-lt"/>
              <a:buAutoNum type="arabicPeriod"/>
            </a:pPr>
            <a:r>
              <a:rPr lang="en-US" dirty="0" smtClean="0"/>
              <a:t>The </a:t>
            </a:r>
            <a:r>
              <a:rPr lang="en-US" dirty="0"/>
              <a:t>conductor used </a:t>
            </a:r>
            <a:r>
              <a:rPr lang="en-US" dirty="0" smtClean="0"/>
              <a:t>should </a:t>
            </a:r>
            <a:r>
              <a:rPr lang="en-US" dirty="0"/>
              <a:t>be tinned stranded copper or </a:t>
            </a:r>
            <a:r>
              <a:rPr lang="en-US" dirty="0" err="1"/>
              <a:t>aluminium</a:t>
            </a:r>
            <a:r>
              <a:rPr lang="en-US" dirty="0"/>
              <a:t> of high </a:t>
            </a:r>
            <a:r>
              <a:rPr lang="en-US" dirty="0" smtClean="0"/>
              <a:t>conductivity. Stranding </a:t>
            </a:r>
            <a:r>
              <a:rPr lang="en-US" dirty="0"/>
              <a:t>is done so that conductor may become flexible and carry more current.</a:t>
            </a:r>
          </a:p>
          <a:p>
            <a:pPr marL="514350" indent="-514350" algn="just">
              <a:buFont typeface="+mj-lt"/>
              <a:buAutoNum type="arabicPeriod"/>
            </a:pPr>
            <a:r>
              <a:rPr lang="en-US" dirty="0" smtClean="0"/>
              <a:t>The </a:t>
            </a:r>
            <a:r>
              <a:rPr lang="en-US" dirty="0"/>
              <a:t>conductor size should be such that the cable carries the desired load current </a:t>
            </a:r>
            <a:r>
              <a:rPr lang="en-US" dirty="0" smtClean="0"/>
              <a:t>without overheating </a:t>
            </a:r>
            <a:r>
              <a:rPr lang="en-US" dirty="0"/>
              <a:t>and causes voltage drop within permissible limits.</a:t>
            </a:r>
          </a:p>
        </p:txBody>
      </p:sp>
      <p:sp>
        <p:nvSpPr>
          <p:cNvPr id="4" name="Slide Number Placeholder 3"/>
          <p:cNvSpPr>
            <a:spLocks noGrp="1"/>
          </p:cNvSpPr>
          <p:nvPr>
            <p:ph type="sldNum" sz="quarter" idx="12"/>
          </p:nvPr>
        </p:nvSpPr>
        <p:spPr/>
        <p:txBody>
          <a:bodyPr/>
          <a:lstStyle/>
          <a:p>
            <a:fld id="{337F63ED-0BB0-44F4-9CEE-92B23362FD0D}" type="slidenum">
              <a:rPr lang="en-US" smtClean="0"/>
              <a:pPr/>
              <a:t>4</a:t>
            </a:fld>
            <a:endParaRPr lang="en-US"/>
          </a:p>
        </p:txBody>
      </p:sp>
    </p:spTree>
    <p:extLst>
      <p:ext uri="{BB962C8B-B14F-4D97-AF65-F5344CB8AC3E}">
        <p14:creationId xmlns:p14="http://schemas.microsoft.com/office/powerpoint/2010/main" val="584677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lgn="just">
              <a:buFont typeface="+mj-lt"/>
              <a:buAutoNum type="arabicPeriod" startAt="3"/>
            </a:pPr>
            <a:r>
              <a:rPr lang="en-US" dirty="0"/>
              <a:t>The cable must have proper thickness of insulation in order to give high degree of safety </a:t>
            </a:r>
            <a:r>
              <a:rPr lang="en-US" dirty="0" smtClean="0"/>
              <a:t>and reliability </a:t>
            </a:r>
            <a:r>
              <a:rPr lang="en-US" dirty="0"/>
              <a:t>at the voltage for which it is designed.</a:t>
            </a:r>
          </a:p>
          <a:p>
            <a:pPr marL="514350" indent="-514350" algn="just">
              <a:buFont typeface="+mj-lt"/>
              <a:buAutoNum type="arabicPeriod" startAt="3"/>
            </a:pPr>
            <a:r>
              <a:rPr lang="en-US" dirty="0" smtClean="0"/>
              <a:t>The </a:t>
            </a:r>
            <a:r>
              <a:rPr lang="en-US" dirty="0"/>
              <a:t>cable must be provided with suitable mechanical protection so that it may withstand </a:t>
            </a:r>
            <a:r>
              <a:rPr lang="en-US" dirty="0" smtClean="0"/>
              <a:t>the rough </a:t>
            </a:r>
            <a:r>
              <a:rPr lang="en-US" dirty="0"/>
              <a:t>use in laying it.</a:t>
            </a:r>
          </a:p>
          <a:p>
            <a:pPr marL="514350" indent="-514350" algn="just">
              <a:buFont typeface="+mj-lt"/>
              <a:buAutoNum type="arabicPeriod" startAt="3"/>
            </a:pPr>
            <a:r>
              <a:rPr lang="en-US" dirty="0" smtClean="0"/>
              <a:t>The </a:t>
            </a:r>
            <a:r>
              <a:rPr lang="en-US" dirty="0"/>
              <a:t>materials used in the manufacture of cables should be such that there is complete </a:t>
            </a:r>
            <a:r>
              <a:rPr lang="en-US" dirty="0" smtClean="0"/>
              <a:t>chemical and </a:t>
            </a:r>
            <a:r>
              <a:rPr lang="en-US" dirty="0"/>
              <a:t>physical stability throughout.</a:t>
            </a:r>
          </a:p>
        </p:txBody>
      </p:sp>
      <p:sp>
        <p:nvSpPr>
          <p:cNvPr id="4" name="Slide Number Placeholder 3"/>
          <p:cNvSpPr>
            <a:spLocks noGrp="1"/>
          </p:cNvSpPr>
          <p:nvPr>
            <p:ph type="sldNum" sz="quarter" idx="12"/>
          </p:nvPr>
        </p:nvSpPr>
        <p:spPr/>
        <p:txBody>
          <a:bodyPr/>
          <a:lstStyle/>
          <a:p>
            <a:fld id="{337F63ED-0BB0-44F4-9CEE-92B23362FD0D}" type="slidenum">
              <a:rPr lang="en-US" smtClean="0"/>
              <a:pPr/>
              <a:t>5</a:t>
            </a:fld>
            <a:endParaRPr lang="en-US"/>
          </a:p>
        </p:txBody>
      </p:sp>
    </p:spTree>
    <p:extLst>
      <p:ext uri="{BB962C8B-B14F-4D97-AF65-F5344CB8AC3E}">
        <p14:creationId xmlns:p14="http://schemas.microsoft.com/office/powerpoint/2010/main" val="4015113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Insulating Materials for Cables</a:t>
            </a:r>
          </a:p>
        </p:txBody>
      </p:sp>
      <p:sp>
        <p:nvSpPr>
          <p:cNvPr id="3" name="Content Placeholder 2"/>
          <p:cNvSpPr>
            <a:spLocks noGrp="1"/>
          </p:cNvSpPr>
          <p:nvPr>
            <p:ph idx="1"/>
          </p:nvPr>
        </p:nvSpPr>
        <p:spPr/>
        <p:txBody>
          <a:bodyPr>
            <a:normAutofit/>
          </a:bodyPr>
          <a:lstStyle/>
          <a:p>
            <a:pPr algn="just"/>
            <a:r>
              <a:rPr lang="en-US" dirty="0"/>
              <a:t>In general, the insulating </a:t>
            </a:r>
            <a:r>
              <a:rPr lang="en-US" dirty="0" smtClean="0"/>
              <a:t>materials used </a:t>
            </a:r>
            <a:r>
              <a:rPr lang="en-US" dirty="0"/>
              <a:t>in cables should have the following properties </a:t>
            </a:r>
            <a:r>
              <a:rPr lang="en-US" dirty="0" smtClean="0"/>
              <a:t>:</a:t>
            </a:r>
          </a:p>
          <a:p>
            <a:pPr marL="514350" indent="-514350" algn="just">
              <a:buFont typeface="+mj-lt"/>
              <a:buAutoNum type="arabicPeriod"/>
            </a:pPr>
            <a:r>
              <a:rPr lang="en-US" dirty="0"/>
              <a:t>High insulation resistance to avoid leakage current.</a:t>
            </a:r>
          </a:p>
          <a:p>
            <a:pPr marL="514350" indent="-514350" algn="just">
              <a:buFont typeface="+mj-lt"/>
              <a:buAutoNum type="arabicPeriod"/>
            </a:pPr>
            <a:r>
              <a:rPr lang="en-US" dirty="0" smtClean="0"/>
              <a:t>High </a:t>
            </a:r>
            <a:r>
              <a:rPr lang="en-US" dirty="0"/>
              <a:t>dielectric strength to avoid electrical breakdown of the cable.</a:t>
            </a:r>
          </a:p>
          <a:p>
            <a:pPr marL="514350" indent="-514350" algn="just">
              <a:buFont typeface="+mj-lt"/>
              <a:buAutoNum type="arabicPeriod"/>
            </a:pPr>
            <a:r>
              <a:rPr lang="en-US" dirty="0" smtClean="0"/>
              <a:t>High </a:t>
            </a:r>
            <a:r>
              <a:rPr lang="en-US" dirty="0"/>
              <a:t>mechanical strength to withstand the mechanical </a:t>
            </a:r>
            <a:r>
              <a:rPr lang="en-US" dirty="0" smtClean="0"/>
              <a:t>load on the cables.</a:t>
            </a:r>
          </a:p>
          <a:p>
            <a:pPr marL="514350" indent="-514350" algn="just">
              <a:buFont typeface="+mj-lt"/>
              <a:buAutoNum type="arabicPeriod"/>
            </a:pPr>
            <a:r>
              <a:rPr lang="en-US" dirty="0"/>
              <a:t>Low cost so as to make the underground system a viable proposition</a:t>
            </a:r>
            <a:r>
              <a:rPr lang="en-US" dirty="0" smtClean="0"/>
              <a:t>.</a:t>
            </a:r>
          </a:p>
        </p:txBody>
      </p:sp>
      <p:sp>
        <p:nvSpPr>
          <p:cNvPr id="4" name="Slide Number Placeholder 3"/>
          <p:cNvSpPr>
            <a:spLocks noGrp="1"/>
          </p:cNvSpPr>
          <p:nvPr>
            <p:ph type="sldNum" sz="quarter" idx="12"/>
          </p:nvPr>
        </p:nvSpPr>
        <p:spPr/>
        <p:txBody>
          <a:bodyPr/>
          <a:lstStyle/>
          <a:p>
            <a:fld id="{337F63ED-0BB0-44F4-9CEE-92B23362FD0D}" type="slidenum">
              <a:rPr lang="en-US" smtClean="0"/>
              <a:pPr/>
              <a:t>6</a:t>
            </a:fld>
            <a:endParaRPr lang="en-US"/>
          </a:p>
        </p:txBody>
      </p:sp>
    </p:spTree>
    <p:extLst>
      <p:ext uri="{BB962C8B-B14F-4D97-AF65-F5344CB8AC3E}">
        <p14:creationId xmlns:p14="http://schemas.microsoft.com/office/powerpoint/2010/main" val="4126652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lgn="just">
              <a:buClr>
                <a:srgbClr val="0BD0D9"/>
              </a:buClr>
              <a:buFont typeface="+mj-lt"/>
              <a:buAutoNum type="arabicPeriod" startAt="5"/>
            </a:pPr>
            <a:r>
              <a:rPr lang="en-US" dirty="0" smtClean="0">
                <a:solidFill>
                  <a:prstClr val="black"/>
                </a:solidFill>
              </a:rPr>
              <a:t>Non-inflammable.</a:t>
            </a:r>
          </a:p>
          <a:p>
            <a:pPr marL="514350" lvl="0" indent="-514350" algn="just">
              <a:buClr>
                <a:srgbClr val="0BD0D9"/>
              </a:buClr>
              <a:buFont typeface="+mj-lt"/>
              <a:buAutoNum type="arabicPeriod" startAt="5"/>
            </a:pPr>
            <a:r>
              <a:rPr lang="en-US" dirty="0" smtClean="0"/>
              <a:t>Non-hygroscopic </a:t>
            </a:r>
            <a:r>
              <a:rPr lang="en-US" i="1" dirty="0"/>
              <a:t>i.e., </a:t>
            </a:r>
            <a:r>
              <a:rPr lang="en-US" dirty="0"/>
              <a:t>it should not absorb moisture from air or </a:t>
            </a:r>
            <a:r>
              <a:rPr lang="en-US" dirty="0" smtClean="0"/>
              <a:t>soil. The </a:t>
            </a:r>
            <a:r>
              <a:rPr lang="en-US" dirty="0"/>
              <a:t>moisture tends to decrease the insulation resistance and hastens </a:t>
            </a:r>
            <a:r>
              <a:rPr lang="en-US" dirty="0" smtClean="0"/>
              <a:t>the breakdown </a:t>
            </a:r>
            <a:r>
              <a:rPr lang="en-US" dirty="0"/>
              <a:t>of the cable. In case the insulating material </a:t>
            </a:r>
            <a:r>
              <a:rPr lang="en-US" dirty="0" smtClean="0"/>
              <a:t>is hygroscopic, it </a:t>
            </a:r>
            <a:r>
              <a:rPr lang="en-US" dirty="0"/>
              <a:t>must be enclosed in a waterproof covering like lead sheath</a:t>
            </a:r>
            <a:r>
              <a:rPr lang="en-US" dirty="0" smtClean="0"/>
              <a:t>.</a:t>
            </a:r>
          </a:p>
          <a:p>
            <a:pPr marL="514350" lvl="0" indent="-514350" algn="just">
              <a:buClr>
                <a:srgbClr val="0BD0D9"/>
              </a:buClr>
              <a:buFont typeface="+mj-lt"/>
              <a:buAutoNum type="arabicPeriod" startAt="5"/>
            </a:pPr>
            <a:r>
              <a:rPr lang="en-US" dirty="0"/>
              <a:t>Unaffected by acids and </a:t>
            </a:r>
            <a:r>
              <a:rPr lang="en-US" dirty="0" err="1"/>
              <a:t>alkalies</a:t>
            </a:r>
            <a:r>
              <a:rPr lang="en-US" dirty="0"/>
              <a:t> to avoid any chemical action.</a:t>
            </a:r>
            <a:endParaRPr lang="en-US" dirty="0">
              <a:solidFill>
                <a:prstClr val="black"/>
              </a:solidFill>
            </a:endParaRPr>
          </a:p>
          <a:p>
            <a:pPr algn="just"/>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7</a:t>
            </a:fld>
            <a:endParaRPr lang="en-US"/>
          </a:p>
        </p:txBody>
      </p:sp>
    </p:spTree>
    <p:extLst>
      <p:ext uri="{BB962C8B-B14F-4D97-AF65-F5344CB8AC3E}">
        <p14:creationId xmlns:p14="http://schemas.microsoft.com/office/powerpoint/2010/main" val="2872761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principal </a:t>
            </a:r>
            <a:r>
              <a:rPr lang="en-US" dirty="0"/>
              <a:t>insulating materials used in cables </a:t>
            </a:r>
            <a:r>
              <a:rPr lang="en-US" dirty="0" smtClean="0"/>
              <a:t>are:</a:t>
            </a:r>
          </a:p>
          <a:p>
            <a:pPr lvl="1" algn="just">
              <a:buFont typeface="Wingdings" panose="05000000000000000000" pitchFamily="2" charset="2"/>
              <a:buChar char="v"/>
            </a:pPr>
            <a:r>
              <a:rPr lang="en-US" sz="2600" dirty="0" smtClean="0"/>
              <a:t>Rubber</a:t>
            </a:r>
          </a:p>
          <a:p>
            <a:pPr lvl="1" algn="just">
              <a:buFont typeface="Wingdings" panose="05000000000000000000" pitchFamily="2" charset="2"/>
              <a:buChar char="v"/>
            </a:pPr>
            <a:r>
              <a:rPr lang="en-US" sz="2600" dirty="0" err="1"/>
              <a:t>V</a:t>
            </a:r>
            <a:r>
              <a:rPr lang="en-US" sz="2600" dirty="0" err="1" smtClean="0"/>
              <a:t>ulcanised</a:t>
            </a:r>
            <a:r>
              <a:rPr lang="en-US" sz="2600" dirty="0" smtClean="0"/>
              <a:t> </a:t>
            </a:r>
            <a:r>
              <a:rPr lang="en-US" sz="2600" dirty="0"/>
              <a:t>India </a:t>
            </a:r>
            <a:r>
              <a:rPr lang="en-US" sz="2600" dirty="0" smtClean="0"/>
              <a:t>Rubber</a:t>
            </a:r>
            <a:r>
              <a:rPr lang="en-US" sz="2600" dirty="0"/>
              <a:t> </a:t>
            </a:r>
            <a:r>
              <a:rPr lang="en-US" sz="2600" dirty="0" smtClean="0"/>
              <a:t>(VIR)</a:t>
            </a:r>
            <a:endParaRPr lang="en-US" sz="2600" dirty="0"/>
          </a:p>
          <a:p>
            <a:pPr lvl="1" algn="just">
              <a:buFont typeface="Wingdings" panose="05000000000000000000" pitchFamily="2" charset="2"/>
              <a:buChar char="v"/>
            </a:pPr>
            <a:r>
              <a:rPr lang="en-US" sz="2600" dirty="0" smtClean="0"/>
              <a:t>Impregnated Paper</a:t>
            </a:r>
          </a:p>
          <a:p>
            <a:pPr lvl="1" algn="just">
              <a:buFont typeface="Wingdings" panose="05000000000000000000" pitchFamily="2" charset="2"/>
              <a:buChar char="v"/>
            </a:pPr>
            <a:r>
              <a:rPr lang="en-US" sz="2600" dirty="0" smtClean="0"/>
              <a:t>Varnished Cambric </a:t>
            </a:r>
          </a:p>
          <a:p>
            <a:pPr lvl="1" algn="just">
              <a:buFont typeface="Wingdings" panose="05000000000000000000" pitchFamily="2" charset="2"/>
              <a:buChar char="v"/>
            </a:pPr>
            <a:r>
              <a:rPr lang="en-US" sz="2600" dirty="0" smtClean="0"/>
              <a:t>Polyvinyl Chloride</a:t>
            </a:r>
            <a:r>
              <a:rPr lang="en-US" sz="2600" dirty="0"/>
              <a:t> </a:t>
            </a:r>
            <a:r>
              <a:rPr lang="en-US" sz="2600" dirty="0" smtClean="0"/>
              <a:t>(PVC)</a:t>
            </a:r>
            <a:endParaRPr lang="en-US" sz="2600"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8</a:t>
            </a:fld>
            <a:endParaRPr lang="en-US"/>
          </a:p>
        </p:txBody>
      </p:sp>
    </p:spTree>
    <p:extLst>
      <p:ext uri="{BB962C8B-B14F-4D97-AF65-F5344CB8AC3E}">
        <p14:creationId xmlns:p14="http://schemas.microsoft.com/office/powerpoint/2010/main" val="193618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Electric Stress in a Single-Core Cable</a:t>
            </a:r>
            <a:endParaRPr lang="en-US" sz="4000" b="1" dirty="0"/>
          </a:p>
        </p:txBody>
      </p:sp>
      <p:sp>
        <p:nvSpPr>
          <p:cNvPr id="3" name="Content Placeholder 2"/>
          <p:cNvSpPr>
            <a:spLocks noGrp="1"/>
          </p:cNvSpPr>
          <p:nvPr>
            <p:ph idx="1"/>
          </p:nvPr>
        </p:nvSpPr>
        <p:spPr/>
        <p:txBody>
          <a:bodyPr/>
          <a:lstStyle/>
          <a:p>
            <a:pPr algn="just"/>
            <a:r>
              <a:rPr lang="en-US" dirty="0" smtClean="0"/>
              <a:t>If the dielectric strength of the insulating material is exceeded during the operation of the cable, the insulation will break down.</a:t>
            </a:r>
          </a:p>
          <a:p>
            <a:pPr algn="just"/>
            <a:r>
              <a:rPr lang="en-US" dirty="0" smtClean="0"/>
              <a:t>Hence, the cable must be designed so that the electric field strength, or the maximum electric stress, at the surface of the conductor does not exceed that required to break down the insulation.</a:t>
            </a:r>
          </a:p>
          <a:p>
            <a:pPr algn="just"/>
            <a:r>
              <a:rPr lang="en-US" dirty="0" smtClean="0"/>
              <a:t>It has been found that the optimal ratio of the radius of the cable to the radius of the conductor is given by:</a:t>
            </a:r>
            <a:endParaRPr lang="en-US" dirty="0"/>
          </a:p>
        </p:txBody>
      </p:sp>
      <p:sp>
        <p:nvSpPr>
          <p:cNvPr id="4" name="Slide Number Placeholder 3"/>
          <p:cNvSpPr>
            <a:spLocks noGrp="1"/>
          </p:cNvSpPr>
          <p:nvPr>
            <p:ph type="sldNum" sz="quarter" idx="12"/>
          </p:nvPr>
        </p:nvSpPr>
        <p:spPr/>
        <p:txBody>
          <a:bodyPr/>
          <a:lstStyle/>
          <a:p>
            <a:fld id="{337F63ED-0BB0-44F4-9CEE-92B23362FD0D}" type="slidenum">
              <a:rPr lang="en-US" smtClean="0"/>
              <a:pPr/>
              <a:t>9</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581400" y="5798685"/>
                <a:ext cx="1870384" cy="9069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2600" i="1" smtClean="0">
                              <a:latin typeface="Cambria Math"/>
                            </a:rPr>
                          </m:ctrlPr>
                        </m:fPr>
                        <m:num>
                          <m:sSub>
                            <m:sSubPr>
                              <m:ctrlPr>
                                <a:rPr lang="en-US" sz="2600" i="1" smtClean="0">
                                  <a:latin typeface="Cambria Math"/>
                                </a:rPr>
                              </m:ctrlPr>
                            </m:sSubPr>
                            <m:e>
                              <m:r>
                                <a:rPr lang="en-US" sz="2600" b="0" i="1" smtClean="0">
                                  <a:latin typeface="Cambria Math"/>
                                </a:rPr>
                                <m:t>𝑅</m:t>
                              </m:r>
                            </m:e>
                            <m:sub>
                              <m:r>
                                <a:rPr lang="en-US" sz="2600" b="0" i="1" smtClean="0">
                                  <a:latin typeface="Cambria Math"/>
                                </a:rPr>
                                <m:t>1</m:t>
                              </m:r>
                            </m:sub>
                          </m:sSub>
                        </m:num>
                        <m:den>
                          <m:sSub>
                            <m:sSubPr>
                              <m:ctrlPr>
                                <a:rPr lang="en-US" sz="2600" i="1" smtClean="0">
                                  <a:latin typeface="Cambria Math"/>
                                </a:rPr>
                              </m:ctrlPr>
                            </m:sSubPr>
                            <m:e>
                              <m:r>
                                <a:rPr lang="en-US" sz="2600" b="0" i="1" smtClean="0">
                                  <a:latin typeface="Cambria Math"/>
                                </a:rPr>
                                <m:t>𝑅</m:t>
                              </m:r>
                            </m:e>
                            <m:sub>
                              <m:r>
                                <a:rPr lang="en-US" sz="2600" b="0" i="1" smtClean="0">
                                  <a:latin typeface="Cambria Math"/>
                                </a:rPr>
                                <m:t>2</m:t>
                              </m:r>
                            </m:sub>
                          </m:sSub>
                        </m:den>
                      </m:f>
                      <m:r>
                        <a:rPr lang="en-US" sz="2600" b="0" i="1" smtClean="0">
                          <a:latin typeface="Cambria Math"/>
                        </a:rPr>
                        <m:t>=2.718</m:t>
                      </m:r>
                    </m:oMath>
                  </m:oMathPara>
                </a14:m>
                <a:endParaRPr lang="en-US" sz="2600" dirty="0"/>
              </a:p>
            </p:txBody>
          </p:sp>
        </mc:Choice>
        <mc:Fallback xmlns="">
          <p:sp>
            <p:nvSpPr>
              <p:cNvPr id="5" name="TextBox 4"/>
              <p:cNvSpPr txBox="1">
                <a:spLocks noRot="1" noChangeAspect="1" noMove="1" noResize="1" noEditPoints="1" noAdjustHandles="1" noChangeArrowheads="1" noChangeShapeType="1" noTextEdit="1"/>
              </p:cNvSpPr>
              <p:nvPr/>
            </p:nvSpPr>
            <p:spPr>
              <a:xfrm>
                <a:off x="3581400" y="5798685"/>
                <a:ext cx="1870384" cy="906915"/>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8031288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3024</TotalTime>
  <Words>1297</Words>
  <Application>Microsoft Office PowerPoint</Application>
  <PresentationFormat>On-screen Show (4:3)</PresentationFormat>
  <Paragraphs>112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Chapter Seven</vt:lpstr>
      <vt:lpstr>Introduction</vt:lpstr>
      <vt:lpstr>PowerPoint Presentation</vt:lpstr>
      <vt:lpstr>PowerPoint Presentation</vt:lpstr>
      <vt:lpstr>PowerPoint Presentation</vt:lpstr>
      <vt:lpstr>Insulating Materials for Cables</vt:lpstr>
      <vt:lpstr>PowerPoint Presentation</vt:lpstr>
      <vt:lpstr>PowerPoint Presentation</vt:lpstr>
      <vt:lpstr>Electric Stress in a Single-Core Cable</vt:lpstr>
      <vt:lpstr>PowerPoint Presentation</vt:lpstr>
      <vt:lpstr>Grading of Cables</vt:lpstr>
      <vt:lpstr>PowerPoint Presentation</vt:lpstr>
      <vt:lpstr>PowerPoint Presentation</vt:lpstr>
      <vt:lpstr>PowerPoint Presentation</vt:lpstr>
      <vt:lpstr>PowerPoint Presentation</vt:lpstr>
      <vt:lpstr>Cable Capacitance </vt:lpstr>
      <vt:lpstr>PowerPoint Presentation</vt:lpstr>
      <vt:lpstr>Cable Inductance</vt:lpstr>
      <vt:lpstr>Dielectric Loss and Heating</vt:lpstr>
      <vt:lpstr>PowerPoint Presentation</vt:lpstr>
      <vt:lpstr>Overhead Lines versus Underground Cables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dc:title>
  <dc:creator>user1</dc:creator>
  <cp:lastModifiedBy>Andinet Negash</cp:lastModifiedBy>
  <cp:revision>182</cp:revision>
  <dcterms:created xsi:type="dcterms:W3CDTF">2015-06-02T22:23:30Z</dcterms:created>
  <dcterms:modified xsi:type="dcterms:W3CDTF">2017-06-07T16:16:41Z</dcterms:modified>
</cp:coreProperties>
</file>