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5"/>
  </p:notesMasterIdLst>
  <p:sldIdLst>
    <p:sldId id="256" r:id="rId2"/>
    <p:sldId id="363" r:id="rId3"/>
    <p:sldId id="403" r:id="rId4"/>
    <p:sldId id="364" r:id="rId5"/>
    <p:sldId id="405" r:id="rId6"/>
    <p:sldId id="406" r:id="rId7"/>
    <p:sldId id="407" r:id="rId8"/>
    <p:sldId id="366" r:id="rId9"/>
    <p:sldId id="367" r:id="rId10"/>
    <p:sldId id="368" r:id="rId11"/>
    <p:sldId id="402" r:id="rId12"/>
    <p:sldId id="369" r:id="rId13"/>
    <p:sldId id="408" r:id="rId14"/>
    <p:sldId id="409" r:id="rId15"/>
    <p:sldId id="370" r:id="rId16"/>
    <p:sldId id="371" r:id="rId17"/>
    <p:sldId id="372" r:id="rId18"/>
    <p:sldId id="410" r:id="rId19"/>
    <p:sldId id="373" r:id="rId20"/>
    <p:sldId id="411" r:id="rId21"/>
    <p:sldId id="374" r:id="rId22"/>
    <p:sldId id="375" r:id="rId23"/>
    <p:sldId id="413" r:id="rId24"/>
    <p:sldId id="412" r:id="rId25"/>
    <p:sldId id="376" r:id="rId26"/>
    <p:sldId id="377" r:id="rId27"/>
    <p:sldId id="378" r:id="rId28"/>
    <p:sldId id="379" r:id="rId29"/>
    <p:sldId id="380" r:id="rId30"/>
    <p:sldId id="381" r:id="rId31"/>
    <p:sldId id="382" r:id="rId32"/>
    <p:sldId id="383" r:id="rId33"/>
    <p:sldId id="384" r:id="rId34"/>
    <p:sldId id="388" r:id="rId35"/>
    <p:sldId id="385" r:id="rId36"/>
    <p:sldId id="414" r:id="rId37"/>
    <p:sldId id="386" r:id="rId38"/>
    <p:sldId id="415" r:id="rId39"/>
    <p:sldId id="387" r:id="rId40"/>
    <p:sldId id="389" r:id="rId41"/>
    <p:sldId id="390" r:id="rId42"/>
    <p:sldId id="416" r:id="rId43"/>
    <p:sldId id="417" r:id="rId44"/>
    <p:sldId id="391" r:id="rId45"/>
    <p:sldId id="392" r:id="rId46"/>
    <p:sldId id="418" r:id="rId47"/>
    <p:sldId id="394" r:id="rId48"/>
    <p:sldId id="395" r:id="rId49"/>
    <p:sldId id="396" r:id="rId50"/>
    <p:sldId id="397" r:id="rId51"/>
    <p:sldId id="419" r:id="rId52"/>
    <p:sldId id="398" r:id="rId53"/>
    <p:sldId id="399" r:id="rId54"/>
    <p:sldId id="420" r:id="rId55"/>
    <p:sldId id="400" r:id="rId56"/>
    <p:sldId id="401" r:id="rId57"/>
    <p:sldId id="421" r:id="rId58"/>
    <p:sldId id="430" r:id="rId59"/>
    <p:sldId id="426" r:id="rId60"/>
    <p:sldId id="469" r:id="rId61"/>
    <p:sldId id="432" r:id="rId62"/>
    <p:sldId id="433" r:id="rId63"/>
    <p:sldId id="434" r:id="rId64"/>
    <p:sldId id="435" r:id="rId65"/>
    <p:sldId id="436" r:id="rId66"/>
    <p:sldId id="437" r:id="rId67"/>
    <p:sldId id="438" r:id="rId68"/>
    <p:sldId id="439" r:id="rId69"/>
    <p:sldId id="440" r:id="rId70"/>
    <p:sldId id="441" r:id="rId71"/>
    <p:sldId id="442" r:id="rId72"/>
    <p:sldId id="443" r:id="rId73"/>
    <p:sldId id="444" r:id="rId74"/>
    <p:sldId id="445" r:id="rId75"/>
    <p:sldId id="446" r:id="rId76"/>
    <p:sldId id="447" r:id="rId77"/>
    <p:sldId id="448" r:id="rId78"/>
    <p:sldId id="449" r:id="rId79"/>
    <p:sldId id="450" r:id="rId80"/>
    <p:sldId id="451" r:id="rId81"/>
    <p:sldId id="452" r:id="rId82"/>
    <p:sldId id="453" r:id="rId83"/>
    <p:sldId id="454" r:id="rId84"/>
    <p:sldId id="455" r:id="rId85"/>
    <p:sldId id="456" r:id="rId86"/>
    <p:sldId id="457" r:id="rId87"/>
    <p:sldId id="458" r:id="rId88"/>
    <p:sldId id="459" r:id="rId89"/>
    <p:sldId id="460" r:id="rId90"/>
    <p:sldId id="431" r:id="rId91"/>
    <p:sldId id="462" r:id="rId92"/>
    <p:sldId id="463" r:id="rId93"/>
    <p:sldId id="464" r:id="rId94"/>
    <p:sldId id="465" r:id="rId95"/>
    <p:sldId id="466" r:id="rId96"/>
    <p:sldId id="467" r:id="rId97"/>
    <p:sldId id="468" r:id="rId98"/>
    <p:sldId id="422" r:id="rId99"/>
    <p:sldId id="423" r:id="rId100"/>
    <p:sldId id="424" r:id="rId101"/>
    <p:sldId id="425" r:id="rId102"/>
    <p:sldId id="427" r:id="rId103"/>
    <p:sldId id="428" r:id="rId10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88155" autoAdjust="0"/>
  </p:normalViewPr>
  <p:slideViewPr>
    <p:cSldViewPr>
      <p:cViewPr varScale="1">
        <p:scale>
          <a:sx n="57" d="100"/>
          <a:sy n="57" d="100"/>
        </p:scale>
        <p:origin x="798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334F41-CE4E-47BE-9A96-656164E701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22BB61-BC2E-44EE-BFBF-D036AEC464F5}">
      <dgm:prSet custT="1"/>
      <dgm:spPr/>
      <dgm:t>
        <a:bodyPr/>
        <a:lstStyle/>
        <a:p>
          <a:pPr algn="l" rtl="0"/>
          <a:r>
            <a:rPr lang="en-US" sz="4000" dirty="0" smtClean="0"/>
            <a:t>Inverter supplied Induction motor</a:t>
          </a:r>
          <a:endParaRPr lang="en-US" sz="4000" dirty="0"/>
        </a:p>
      </dgm:t>
    </dgm:pt>
    <dgm:pt modelId="{0AA1479D-CC8F-4EC8-8FE3-3C2CFB911211}" type="parTrans" cxnId="{86602D9A-4E47-4637-A3FC-94F1A7523AB1}">
      <dgm:prSet/>
      <dgm:spPr/>
      <dgm:t>
        <a:bodyPr/>
        <a:lstStyle/>
        <a:p>
          <a:endParaRPr lang="en-US"/>
        </a:p>
      </dgm:t>
    </dgm:pt>
    <dgm:pt modelId="{991F264F-EB9B-46B8-AAD2-007F655C4478}" type="sibTrans" cxnId="{86602D9A-4E47-4637-A3FC-94F1A7523AB1}">
      <dgm:prSet/>
      <dgm:spPr/>
      <dgm:t>
        <a:bodyPr/>
        <a:lstStyle/>
        <a:p>
          <a:endParaRPr lang="en-US"/>
        </a:p>
      </dgm:t>
    </dgm:pt>
    <dgm:pt modelId="{947B01D2-2860-4437-90A8-F0800E492E9F}" type="pres">
      <dgm:prSet presAssocID="{AD334F41-CE4E-47BE-9A96-656164E701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82BE30-4812-4045-A7B8-A0AE86378BF5}" type="pres">
      <dgm:prSet presAssocID="{CB22BB61-BC2E-44EE-BFBF-D036AEC464F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93F51D-8792-4B75-A942-BA2E12CC30F3}" type="presOf" srcId="{CB22BB61-BC2E-44EE-BFBF-D036AEC464F5}" destId="{C482BE30-4812-4045-A7B8-A0AE86378BF5}" srcOrd="0" destOrd="0" presId="urn:microsoft.com/office/officeart/2005/8/layout/vList2"/>
    <dgm:cxn modelId="{0FD5F03F-D777-4800-A522-5DAA2F30C43D}" type="presOf" srcId="{AD334F41-CE4E-47BE-9A96-656164E70151}" destId="{947B01D2-2860-4437-90A8-F0800E492E9F}" srcOrd="0" destOrd="0" presId="urn:microsoft.com/office/officeart/2005/8/layout/vList2"/>
    <dgm:cxn modelId="{86602D9A-4E47-4637-A3FC-94F1A7523AB1}" srcId="{AD334F41-CE4E-47BE-9A96-656164E70151}" destId="{CB22BB61-BC2E-44EE-BFBF-D036AEC464F5}" srcOrd="0" destOrd="0" parTransId="{0AA1479D-CC8F-4EC8-8FE3-3C2CFB911211}" sibTransId="{991F264F-EB9B-46B8-AAD2-007F655C4478}"/>
    <dgm:cxn modelId="{0C775CE9-C427-4799-A63E-2F13C1E5F1F6}" type="presParOf" srcId="{947B01D2-2860-4437-90A8-F0800E492E9F}" destId="{C482BE30-4812-4045-A7B8-A0AE86378BF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2BE30-4812-4045-A7B8-A0AE86378BF5}">
      <dsp:nvSpPr>
        <dsp:cNvPr id="0" name=""/>
        <dsp:cNvSpPr/>
      </dsp:nvSpPr>
      <dsp:spPr>
        <a:xfrm>
          <a:off x="0" y="200"/>
          <a:ext cx="8686800" cy="7074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Inverter supplied Induction motor</a:t>
          </a:r>
          <a:endParaRPr lang="en-US" sz="4000" kern="1200" dirty="0"/>
        </a:p>
      </dsp:txBody>
      <dsp:txXfrm>
        <a:off x="34537" y="34737"/>
        <a:ext cx="8617726" cy="638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F409F-FB4B-4902-9F84-47551AA4C21D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8B0AA-8757-4BF8-9833-AE057FF2D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8B0AA-8757-4BF8-9833-AE057FF2DF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01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8B0AA-8757-4BF8-9833-AE057FF2DF3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94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8B0AA-8757-4BF8-9833-AE057FF2DF3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F296-A3D5-445C-8AD3-BE22A6B74B4E}" type="datetime1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6105-9069-4FDA-A2AC-4DD8341C605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ED242-B116-44F8-A262-87A9096FD13D}" type="datetime1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6105-9069-4FDA-A2AC-4DD8341C6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1E5CA-75E9-45E4-B70E-B70CC0C287A7}" type="datetime1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6105-9069-4FDA-A2AC-4DD8341C6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AA17-170B-4B38-9E5F-D677B892C660}" type="datetime1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6105-9069-4FDA-A2AC-4DD8341C605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A9F2-DD48-40EE-9728-68E6969CBB10}" type="datetime1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6105-9069-4FDA-A2AC-4DD8341C6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25B4E-9937-4AD4-B884-93D28FE9600F}" type="datetime1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6105-9069-4FDA-A2AC-4DD8341C605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D42A1-AE34-4D0E-9D98-F20DAF820E08}" type="datetime1">
              <a:rPr lang="en-US" smtClean="0"/>
              <a:t>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6105-9069-4FDA-A2AC-4DD8341C605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A12C-959D-448B-A47D-6DAAE38D03A9}" type="datetime1">
              <a:rPr lang="en-US" smtClean="0"/>
              <a:t>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6105-9069-4FDA-A2AC-4DD8341C6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1DD1-6B61-48EE-829B-D330377F5331}" type="datetime1">
              <a:rPr lang="en-US" smtClean="0"/>
              <a:t>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6105-9069-4FDA-A2AC-4DD8341C6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7E79-BDF7-4476-B6F2-9C6590B1080D}" type="datetime1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6105-9069-4FDA-A2AC-4DD8341C6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C1A9-50E1-4025-891C-344BAC1308D7}" type="datetime1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6105-9069-4FDA-A2AC-4DD8341C605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89C08A-95CF-4347-BD8B-D7CC6F216F4F}" type="datetime1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95C6105-9069-4FDA-A2AC-4DD8341C60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Addis Ababa University</a:t>
            </a:r>
          </a:p>
          <a:p>
            <a:pPr algn="ctr"/>
            <a:r>
              <a:rPr lang="en-US" sz="3600" dirty="0" smtClean="0"/>
              <a:t>Addis Ababa institute of Technology</a:t>
            </a:r>
          </a:p>
          <a:p>
            <a:pPr algn="ctr"/>
            <a:r>
              <a:rPr lang="en-US" sz="3600" dirty="0" smtClean="0"/>
              <a:t>SECE</a:t>
            </a:r>
          </a:p>
        </p:txBody>
      </p:sp>
      <p:sp>
        <p:nvSpPr>
          <p:cNvPr id="3" name="Rectangle 2"/>
          <p:cNvSpPr/>
          <p:nvPr/>
        </p:nvSpPr>
        <p:spPr>
          <a:xfrm>
            <a:off x="1447800" y="3886200"/>
            <a:ext cx="556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By    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Teshome.H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Dec, 2018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54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074" y="685800"/>
            <a:ext cx="9172074" cy="4452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324" y="5137801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Fig. 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Induction motor equivalent circuit when rotor is locked with rotor circuit referred to stator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45331"/>
            <a:ext cx="32640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Cont’d………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39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250000" y="0"/>
            <a:ext cx="46434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converter</a:t>
            </a:r>
          </a:p>
        </p:txBody>
      </p:sp>
      <p:pic>
        <p:nvPicPr>
          <p:cNvPr id="3" name="Picture 5" descr="CONVER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2047875"/>
            <a:ext cx="37052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6"/>
          <p:cNvSpPr>
            <a:spLocks/>
          </p:cNvSpPr>
          <p:nvPr/>
        </p:nvSpPr>
        <p:spPr bwMode="auto">
          <a:xfrm>
            <a:off x="541338" y="3114675"/>
            <a:ext cx="1524000" cy="996950"/>
          </a:xfrm>
          <a:custGeom>
            <a:avLst/>
            <a:gdLst>
              <a:gd name="T0" fmla="*/ 0 w 1920"/>
              <a:gd name="T1" fmla="*/ 536 h 1024"/>
              <a:gd name="T2" fmla="*/ 432 w 1920"/>
              <a:gd name="T3" fmla="*/ 56 h 1024"/>
              <a:gd name="T4" fmla="*/ 720 w 1920"/>
              <a:gd name="T5" fmla="*/ 200 h 1024"/>
              <a:gd name="T6" fmla="*/ 1200 w 1920"/>
              <a:gd name="T7" fmla="*/ 920 h 1024"/>
              <a:gd name="T8" fmla="*/ 1632 w 1920"/>
              <a:gd name="T9" fmla="*/ 824 h 1024"/>
              <a:gd name="T10" fmla="*/ 1920 w 1920"/>
              <a:gd name="T11" fmla="*/ 536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20" h="1024">
                <a:moveTo>
                  <a:pt x="0" y="536"/>
                </a:moveTo>
                <a:cubicBezTo>
                  <a:pt x="156" y="324"/>
                  <a:pt x="312" y="112"/>
                  <a:pt x="432" y="56"/>
                </a:cubicBezTo>
                <a:cubicBezTo>
                  <a:pt x="552" y="0"/>
                  <a:pt x="592" y="56"/>
                  <a:pt x="720" y="200"/>
                </a:cubicBezTo>
                <a:cubicBezTo>
                  <a:pt x="848" y="344"/>
                  <a:pt x="1048" y="816"/>
                  <a:pt x="1200" y="920"/>
                </a:cubicBezTo>
                <a:cubicBezTo>
                  <a:pt x="1352" y="1024"/>
                  <a:pt x="1512" y="888"/>
                  <a:pt x="1632" y="824"/>
                </a:cubicBezTo>
                <a:cubicBezTo>
                  <a:pt x="1752" y="760"/>
                  <a:pt x="1872" y="584"/>
                  <a:pt x="1920" y="536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6972300" y="3235325"/>
            <a:ext cx="1238250" cy="879475"/>
            <a:chOff x="4296" y="1978"/>
            <a:chExt cx="984" cy="650"/>
          </a:xfrm>
        </p:grpSpPr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4296" y="1978"/>
              <a:ext cx="492" cy="650"/>
            </a:xfrm>
            <a:custGeom>
              <a:avLst/>
              <a:gdLst>
                <a:gd name="T0" fmla="*/ 0 w 900"/>
                <a:gd name="T1" fmla="*/ 650 h 650"/>
                <a:gd name="T2" fmla="*/ 312 w 900"/>
                <a:gd name="T3" fmla="*/ 122 h 650"/>
                <a:gd name="T4" fmla="*/ 528 w 900"/>
                <a:gd name="T5" fmla="*/ 14 h 650"/>
                <a:gd name="T6" fmla="*/ 744 w 900"/>
                <a:gd name="T7" fmla="*/ 206 h 650"/>
                <a:gd name="T8" fmla="*/ 900 w 900"/>
                <a:gd name="T9" fmla="*/ 638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0" h="650">
                  <a:moveTo>
                    <a:pt x="0" y="650"/>
                  </a:moveTo>
                  <a:cubicBezTo>
                    <a:pt x="112" y="439"/>
                    <a:pt x="224" y="228"/>
                    <a:pt x="312" y="122"/>
                  </a:cubicBezTo>
                  <a:cubicBezTo>
                    <a:pt x="400" y="16"/>
                    <a:pt x="456" y="0"/>
                    <a:pt x="528" y="14"/>
                  </a:cubicBezTo>
                  <a:cubicBezTo>
                    <a:pt x="600" y="28"/>
                    <a:pt x="682" y="102"/>
                    <a:pt x="744" y="206"/>
                  </a:cubicBezTo>
                  <a:cubicBezTo>
                    <a:pt x="806" y="310"/>
                    <a:pt x="874" y="566"/>
                    <a:pt x="900" y="638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4776" y="1978"/>
              <a:ext cx="504" cy="638"/>
            </a:xfrm>
            <a:custGeom>
              <a:avLst/>
              <a:gdLst>
                <a:gd name="T0" fmla="*/ 0 w 900"/>
                <a:gd name="T1" fmla="*/ 650 h 650"/>
                <a:gd name="T2" fmla="*/ 312 w 900"/>
                <a:gd name="T3" fmla="*/ 122 h 650"/>
                <a:gd name="T4" fmla="*/ 528 w 900"/>
                <a:gd name="T5" fmla="*/ 14 h 650"/>
                <a:gd name="T6" fmla="*/ 744 w 900"/>
                <a:gd name="T7" fmla="*/ 206 h 650"/>
                <a:gd name="T8" fmla="*/ 900 w 900"/>
                <a:gd name="T9" fmla="*/ 638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0" h="650">
                  <a:moveTo>
                    <a:pt x="0" y="650"/>
                  </a:moveTo>
                  <a:cubicBezTo>
                    <a:pt x="112" y="439"/>
                    <a:pt x="224" y="228"/>
                    <a:pt x="312" y="122"/>
                  </a:cubicBezTo>
                  <a:cubicBezTo>
                    <a:pt x="400" y="16"/>
                    <a:pt x="456" y="0"/>
                    <a:pt x="528" y="14"/>
                  </a:cubicBezTo>
                  <a:cubicBezTo>
                    <a:pt x="600" y="28"/>
                    <a:pt x="682" y="102"/>
                    <a:pt x="744" y="206"/>
                  </a:cubicBezTo>
                  <a:cubicBezTo>
                    <a:pt x="806" y="310"/>
                    <a:pt x="874" y="566"/>
                    <a:pt x="900" y="638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516062" y="798443"/>
            <a:ext cx="386035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Converts AC power to DC power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605088" y="5653088"/>
            <a:ext cx="283122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000" dirty="0">
                <a:latin typeface="Bazooka" pitchFamily="2" charset="0"/>
              </a:rPr>
              <a:t>DC Bus = RMS x 1.414</a:t>
            </a:r>
          </a:p>
        </p:txBody>
      </p:sp>
    </p:spTree>
    <p:extLst>
      <p:ext uri="{BB962C8B-B14F-4D97-AF65-F5344CB8AC3E}">
        <p14:creationId xmlns:p14="http://schemas.microsoft.com/office/powerpoint/2010/main" val="24590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85738" y="620713"/>
            <a:ext cx="46434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i="1">
                <a:latin typeface="Bazooka" pitchFamily="2" charset="0"/>
              </a:rPr>
              <a:t>DC Bus</a:t>
            </a:r>
          </a:p>
        </p:txBody>
      </p:sp>
      <p:pic>
        <p:nvPicPr>
          <p:cNvPr id="3" name="Picture 5" descr="DC B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1811338"/>
            <a:ext cx="2571750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0"/>
          <p:cNvSpPr txBox="1">
            <a:spLocks noChangeArrowheads="1"/>
          </p:cNvSpPr>
          <p:nvPr/>
        </p:nvSpPr>
        <p:spPr>
          <a:xfrm>
            <a:off x="609600" y="1524000"/>
            <a:ext cx="4616450" cy="17526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Bazooka" pitchFamily="2" charset="0"/>
              </a:rPr>
              <a:t>FILTERS THE  VOLTAGE</a:t>
            </a:r>
          </a:p>
          <a:p>
            <a:r>
              <a:rPr lang="en-US" sz="3200" dirty="0" smtClean="0">
                <a:latin typeface="Bazooka" pitchFamily="2" charset="0"/>
              </a:rPr>
              <a:t>STORES POWER FOR LOAD</a:t>
            </a:r>
          </a:p>
          <a:p>
            <a:pPr>
              <a:buFontTx/>
              <a:buChar char="…"/>
            </a:pPr>
            <a:endParaRPr lang="en-US" sz="3200" dirty="0" smtClean="0">
              <a:latin typeface="Bazooka" pitchFamily="2" charset="0"/>
            </a:endParaRPr>
          </a:p>
          <a:p>
            <a:endParaRPr lang="en-US" dirty="0"/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>
          <a:xfrm>
            <a:off x="0" y="0"/>
            <a:ext cx="7772400" cy="6477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0" smtClean="0">
                <a:latin typeface="Abadi MT Condensed Extra Bold" pitchFamily="34" charset="0"/>
              </a:rPr>
              <a:t>VFC Sections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06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1390650"/>
            <a:ext cx="5835650" cy="226695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Bazooka" pitchFamily="2" charset="0"/>
              </a:rPr>
              <a:t>Inverts the DC Bus Voltage into a PWM AC sine wave</a:t>
            </a:r>
          </a:p>
          <a:p>
            <a:r>
              <a:rPr lang="en-US" sz="3200" dirty="0" smtClean="0">
                <a:latin typeface="Bazooka" pitchFamily="2" charset="0"/>
              </a:rPr>
              <a:t>Monitors the motor Back EMF to determine the load</a:t>
            </a:r>
          </a:p>
          <a:p>
            <a:r>
              <a:rPr lang="en-US" sz="3200" dirty="0" smtClean="0">
                <a:latin typeface="Bazooka" pitchFamily="2" charset="0"/>
              </a:rPr>
              <a:t>Is six set of IGBT or GTO or SCR which converts the dc to variable AC with control system.</a:t>
            </a:r>
          </a:p>
          <a:p>
            <a:r>
              <a:rPr lang="en-US" sz="3200" dirty="0" smtClean="0">
                <a:latin typeface="Bazooka" pitchFamily="2" charset="0"/>
              </a:rPr>
              <a:t>The control system maintain the constant ratio of voltage to frequency</a:t>
            </a:r>
          </a:p>
          <a:p>
            <a:pPr marL="45720" indent="0">
              <a:buNone/>
            </a:pPr>
            <a:endParaRPr lang="en-US" sz="3200" dirty="0">
              <a:latin typeface="Bazooka" pitchFamily="2" charset="0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0" y="0"/>
            <a:ext cx="7772400" cy="647700"/>
          </a:xfrm>
          <a:prstGeom prst="rect">
            <a:avLst/>
          </a:prstGeom>
          <a:noFill/>
          <a:ln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Cont’d…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85738" y="620713"/>
            <a:ext cx="46434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i="1">
                <a:latin typeface="Bazooka" pitchFamily="2" charset="0"/>
              </a:rPr>
              <a:t>Inverter</a:t>
            </a:r>
          </a:p>
        </p:txBody>
      </p:sp>
      <p:pic>
        <p:nvPicPr>
          <p:cNvPr id="5" name="Picture 6" descr="Inver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881063"/>
            <a:ext cx="2790825" cy="45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10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62185" y="1517506"/>
            <a:ext cx="5219700" cy="36195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start up the discharged caps look as a dead short to the AC line.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resistor allows the caps to charge softly and prevent fuse faults.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85738" y="620713"/>
            <a:ext cx="46434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4000" i="1" dirty="0">
                <a:latin typeface="Bazooka" pitchFamily="2" charset="0"/>
              </a:rPr>
              <a:t>Soft Charge Circuit</a:t>
            </a:r>
          </a:p>
        </p:txBody>
      </p:sp>
      <p:pic>
        <p:nvPicPr>
          <p:cNvPr id="4" name="Picture 5" descr="Soft Ch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1538288"/>
            <a:ext cx="206692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 rot="16200000">
            <a:off x="4506976" y="3505622"/>
            <a:ext cx="299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dirty="0">
                <a:latin typeface="Bazooka" pitchFamily="2" charset="0"/>
              </a:rPr>
              <a:t>Soft charge circuit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0" y="0"/>
            <a:ext cx="7772400" cy="647700"/>
          </a:xfrm>
          <a:prstGeom prst="rect">
            <a:avLst/>
          </a:prstGeom>
          <a:noFill/>
          <a:ln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>
                <a:latin typeface="Abadi MT Condensed Extra Bold" pitchFamily="34" charset="0"/>
              </a:rPr>
              <a:t>Cont’d…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6810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ig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60575"/>
            <a:ext cx="8135938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4643438" y="2781300"/>
            <a:ext cx="1944687" cy="3024188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 type="none" w="med" len="lg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419475" y="5445125"/>
            <a:ext cx="13668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3366FF"/>
                </a:solidFill>
                <a:miter lim="800000"/>
                <a:headEnd type="none" w="med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CA"/>
              <a:t>Actual rotor resistance</a:t>
            </a:r>
            <a:endParaRPr lang="en-US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227763" y="2133600"/>
            <a:ext cx="936625" cy="647700"/>
          </a:xfrm>
          <a:prstGeom prst="ellipse">
            <a:avLst/>
          </a:prstGeom>
          <a:noFill/>
          <a:ln w="12700" algn="ctr">
            <a:solidFill>
              <a:srgbClr val="3366FF"/>
            </a:solidFill>
            <a:round/>
            <a:headEnd type="non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7092950" y="3357563"/>
            <a:ext cx="1295400" cy="935037"/>
          </a:xfrm>
          <a:prstGeom prst="ellipse">
            <a:avLst/>
          </a:prstGeom>
          <a:noFill/>
          <a:ln w="12700" algn="ctr">
            <a:solidFill>
              <a:srgbClr val="3366FF"/>
            </a:solidFill>
            <a:round/>
            <a:headEnd type="non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7380288" y="4292600"/>
            <a:ext cx="431800" cy="144145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 type="none" w="med" len="lg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724525" y="5300663"/>
            <a:ext cx="19431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3366FF"/>
                </a:solidFill>
                <a:miter lim="800000"/>
                <a:headEnd type="none" w="med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CA"/>
              <a:t>Resistance equivalent to mechanical load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441362" y="304800"/>
                <a:ext cx="2741200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000" i="1" dirty="0" smtClean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000" i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362" y="304800"/>
                <a:ext cx="2741200" cy="553998"/>
              </a:xfrm>
              <a:prstGeom prst="rect">
                <a:avLst/>
              </a:prstGeom>
              <a:blipFill rotWithShape="0">
                <a:blip r:embed="rId3"/>
                <a:stretch>
                  <a:fillRect l="-5111" t="-13187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54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533400"/>
                <a:ext cx="9144000" cy="35154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sz="30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stator </a:t>
                </a:r>
                <a:r>
                  <a:rPr lang="en-US" sz="30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resistance, </a:t>
                </a:r>
                <a:endParaRPr lang="en-US" sz="3000" dirty="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</m:sub>
                    </m:sSub>
                  </m:oMath>
                </a14:m>
                <a:r>
                  <a:rPr lang="en-US" sz="3000" b="1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0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stator leakage reactance </a:t>
                </a:r>
                <a:endParaRPr lang="en-US" sz="3000" dirty="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marL="1257300" lvl="2" indent="-342900" algn="just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sz="3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represents </a:t>
                </a:r>
                <a:r>
                  <a:rPr lang="en-US" sz="30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flux which links the stator winding and does not </a:t>
                </a:r>
                <a:r>
                  <a:rPr lang="en-US" sz="3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link the </a:t>
                </a:r>
                <a:r>
                  <a:rPr lang="en-US" sz="30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rotor </a:t>
                </a:r>
                <a:r>
                  <a:rPr lang="en-US" sz="3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winding, </a:t>
                </a:r>
                <a:endParaRPr lang="en-US" sz="300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3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3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  rotor </a:t>
                </a:r>
                <a:r>
                  <a:rPr lang="en-US" sz="30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winding resistance referred to stator side, </a:t>
                </a:r>
                <a:endParaRPr lang="en-US" sz="3000" dirty="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400"/>
                <a:ext cx="9144000" cy="3515450"/>
              </a:xfrm>
              <a:prstGeom prst="rect">
                <a:avLst/>
              </a:prstGeom>
              <a:blipFill rotWithShape="0">
                <a:blip r:embed="rId2"/>
                <a:stretch>
                  <a:fillRect l="-1333" r="-1533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667000" y="-144006"/>
            <a:ext cx="22381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Cont’d…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83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151180"/>
                <a:ext cx="8915400" cy="62418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sz="3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3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rotor </a:t>
                </a:r>
                <a:r>
                  <a:rPr lang="en-US" sz="30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leakage reactance</a:t>
                </a:r>
              </a:p>
              <a:p>
                <a:pPr marL="1257300" lvl="2" indent="-342900" algn="just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sz="30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represents the flux which links the rotor winding and does not link </a:t>
                </a:r>
                <a:r>
                  <a:rPr lang="en-US" sz="3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the  </a:t>
                </a:r>
                <a:r>
                  <a:rPr lang="en-US" sz="30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stator winding referred to stator side, </a:t>
                </a:r>
              </a:p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sz="3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equivalent </a:t>
                </a:r>
                <a:r>
                  <a:rPr lang="en-US" sz="30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core loss resistance, </a:t>
                </a:r>
              </a:p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sz="3000" b="1" i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magnetic </a:t>
                </a:r>
                <a:r>
                  <a:rPr lang="en-US" sz="30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reactance </a:t>
                </a:r>
              </a:p>
              <a:p>
                <a:pPr marL="1257300" lvl="2" indent="-342900" algn="just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sz="30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represents the flux which links both the rotor and stator windings, </a:t>
                </a:r>
                <a:r>
                  <a:rPr lang="en-US" sz="3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and </a:t>
                </a:r>
                <a:r>
                  <a:rPr lang="en-US" sz="30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is usually called air-gap </a:t>
                </a:r>
                <a:r>
                  <a:rPr lang="en-US" sz="3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flux</a:t>
                </a:r>
                <a:endParaRPr lang="en-US" sz="300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1180"/>
                <a:ext cx="8915400" cy="6241837"/>
              </a:xfrm>
              <a:prstGeom prst="rect">
                <a:avLst/>
              </a:prstGeom>
              <a:blipFill rotWithShape="0">
                <a:blip r:embed="rId2"/>
                <a:stretch>
                  <a:fillRect l="-1367" r="-1504" b="-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396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262501" y="381000"/>
                <a:ext cx="6861109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000" b="1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3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sz="3000" b="1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</a:t>
                </a:r>
                <a:r>
                  <a:rPr lang="en-US" sz="3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stator </a:t>
                </a:r>
                <a:r>
                  <a:rPr lang="en-US" sz="30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terminal phase voltage</a:t>
                </a:r>
                <a:r>
                  <a:rPr lang="en-US" sz="3000" b="1" i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 </a:t>
                </a:r>
                <a:endParaRPr lang="en-US" sz="3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2501" y="381000"/>
                <a:ext cx="6861109" cy="784830"/>
              </a:xfrm>
              <a:prstGeom prst="rect">
                <a:avLst/>
              </a:prstGeom>
              <a:blipFill rotWithShape="0">
                <a:blip r:embed="rId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8600" y="1219200"/>
                <a:ext cx="8915400" cy="5102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3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stator is excited by rated voltage, with rotor locked, </a:t>
                </a:r>
              </a:p>
              <a:p>
                <a:pPr marL="800100" lvl="1" indent="-342900" algn="just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sz="3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rotor current can be obtained </a:t>
                </a:r>
                <a:r>
                  <a:rPr lang="en-US" sz="3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equation </a:t>
                </a:r>
                <a:r>
                  <a:rPr lang="en-US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en-US" sz="3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 </a:t>
                </a:r>
                <a:r>
                  <a:rPr lang="en-US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the rotor circuit is </a:t>
                </a:r>
                <a:r>
                  <a:rPr lang="en-US" sz="3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 </a:t>
                </a:r>
                <a:r>
                  <a:rPr lang="en-US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referred to stator in this case</a:t>
                </a:r>
                <a:r>
                  <a:rPr lang="en-US" sz="3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0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30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30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3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  <m:sup>
                                <m:r>
                                  <a:rPr lang="en-US" sz="3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3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30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𝑙𝑟</m:t>
                                </m:r>
                              </m:sub>
                              <m:sup>
                                <m:r>
                                  <a:rPr lang="en-US" sz="3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</m:den>
                    </m:f>
                    <m:r>
                      <a:rPr lang="en-US" sz="3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−−−−−−−−−−−−−−−−1</m:t>
                    </m:r>
                  </m:oMath>
                </a14:m>
                <a:r>
                  <a:rPr lang="en-US" sz="30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219200"/>
                <a:ext cx="8915400" cy="5102679"/>
              </a:xfrm>
              <a:prstGeom prst="rect">
                <a:avLst/>
              </a:prstGeom>
              <a:blipFill rotWithShape="0">
                <a:blip r:embed="rId3"/>
                <a:stretch>
                  <a:fillRect l="-1436" r="-1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835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76200"/>
            <a:ext cx="2544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122" y="2467928"/>
            <a:ext cx="8763000" cy="2779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Where </a:t>
            </a:r>
            <a:r>
              <a:rPr lang="en-US" sz="3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en-US" sz="3000" b="1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sz="3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is induced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e.m.f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. in rotor, 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0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sz="3000" b="1" i="1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  <a:r>
              <a:rPr lang="en-US" sz="3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is rotor current, </a:t>
            </a:r>
            <a:endParaRPr lang="en-US" sz="3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0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  <a:r>
              <a:rPr lang="en-US" sz="3000" b="1" i="1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  <a:r>
              <a:rPr lang="en-US" sz="30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rotor winding resistance, </a:t>
            </a:r>
            <a:endParaRPr lang="en-US" sz="3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0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sz="3000" b="1" i="1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lr</a:t>
            </a:r>
            <a:r>
              <a:rPr lang="en-US" sz="30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is rotor leakage inductance. </a:t>
            </a: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4122" y="990600"/>
                <a:ext cx="8522677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is result from the vector summation of 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𝑙𝑟</m:t>
                          </m:r>
                        </m:sub>
                      </m:sSub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22" y="990600"/>
                <a:ext cx="8522677" cy="1477328"/>
              </a:xfrm>
              <a:prstGeom prst="rect">
                <a:avLst/>
              </a:prstGeom>
              <a:blipFill rotWithShape="0">
                <a:blip r:embed="rId2"/>
                <a:stretch>
                  <a:fillRect l="-1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142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601" y="784086"/>
            <a:ext cx="8839200" cy="5547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The rotor circuit parameters and variables can be referred to stator circuit as shown in figure 1b. </a:t>
            </a:r>
            <a:endParaRPr lang="en-US" sz="3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371600" lvl="2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The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referred rotor current can also be expressed as in equation 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1. </a:t>
            </a:r>
          </a:p>
          <a:p>
            <a:pPr marL="1371600" lvl="2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The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apostrophe indicating referred parameters to stator circuit (functions of turn’s ratio between stator and rotor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 marL="1371600" lvl="2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3000" dirty="0"/>
          </a:p>
        </p:txBody>
      </p:sp>
      <p:sp>
        <p:nvSpPr>
          <p:cNvPr id="3" name="Rectangle 2"/>
          <p:cNvSpPr/>
          <p:nvPr/>
        </p:nvSpPr>
        <p:spPr>
          <a:xfrm>
            <a:off x="533400" y="76200"/>
            <a:ext cx="32640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Cont’d………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5105400"/>
            <a:ext cx="2842561" cy="145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76200"/>
            <a:ext cx="617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Rotor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Rotating With Slip 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s 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4800" y="990600"/>
                <a:ext cx="8839200" cy="5255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3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rotor is rotating at speed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marL="1257300" lvl="2" indent="-342900" algn="just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sz="3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 </a:t>
                </a:r>
                <a:r>
                  <a:rPr lang="en-US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air-gap rotates, </a:t>
                </a:r>
                <a:endParaRPr lang="en-US" sz="30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57300" lvl="2" indent="-342900" algn="just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sz="3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faster</a:t>
                </a:r>
                <a:r>
                  <a:rPr lang="en-US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at synchronous speed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with slip </a:t>
                </a:r>
                <a:r>
                  <a:rPr lang="en-US" sz="3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relative speed between the rotor conductors and the rotating air-gap field will </a:t>
                </a:r>
                <a:r>
                  <a:rPr lang="en-US" sz="3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be:</a:t>
                </a:r>
              </a:p>
              <a:p>
                <a:pPr marL="1257300" lvl="2" indent="-342900" algn="just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57300" lvl="2" indent="-342900" algn="just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Slip, </a:t>
                </a:r>
                <a:r>
                  <a:rPr lang="en-US" sz="3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defined as 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endParaRPr lang="en-US" sz="30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990600"/>
                <a:ext cx="8839200" cy="5255606"/>
              </a:xfrm>
              <a:prstGeom prst="rect">
                <a:avLst/>
              </a:prstGeom>
              <a:blipFill rotWithShape="0">
                <a:blip r:embed="rId2"/>
                <a:stretch>
                  <a:fillRect l="-1379" r="-1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438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66596"/>
            <a:ext cx="861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there will be induced voltage in the rotor winding whose frequency is only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Hz, </a:t>
            </a:r>
          </a:p>
          <a:p>
            <a:pPr marL="12573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Hence, the induced voltage in the rotor will be 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n-US" sz="30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reactance is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sx</a:t>
            </a:r>
            <a:r>
              <a:rPr lang="en-US" sz="3000" b="1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lr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151085"/>
            <a:ext cx="89154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 2, then, can be used to calculate rotor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current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assuming the induced voltage and reactance equal to the ones when the 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rotor is at stand still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(similar to transformer), and only the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rotor resistance changing with slip 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526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533400"/>
                <a:ext cx="8991600" cy="4986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sSubSup>
                          <m:sSubSupPr>
                            <m:ctrlPr>
                              <a:rPr lang="en-US" sz="3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3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sz="3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3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 ′</m:t>
                                </m:r>
                              </m:sup>
                            </m:sSubSup>
                            <m:r>
                              <a:rPr lang="en-US" sz="3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sz="3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𝑙𝑟</m:t>
                                </m:r>
                              </m:sub>
                              <m:sup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2′</m:t>
                                </m:r>
                              </m:sup>
                            </m:sSubSup>
                          </m:e>
                        </m:rad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3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sz="3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30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sz="3000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3000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sz="3000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en-US" sz="3000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r>
                                          <a:rPr lang="en-US" sz="30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𝑠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3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𝑙𝑟</m:t>
                                </m:r>
                              </m:sub>
                              <m:sup>
                                <m:r>
                                  <a:rPr lang="en-US" sz="3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2′</m:t>
                                </m:r>
                              </m:sup>
                            </m:sSubSup>
                          </m:e>
                        </m:rad>
                      </m:den>
                    </m:f>
                  </m:oMath>
                </a14:m>
                <a:r>
                  <a:rPr lang="en-US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----------------------</a:t>
                </a:r>
                <a:r>
                  <a:rPr lang="en-US" sz="30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rotor circuit parameters are indicated with apostrophe to show the </a:t>
                </a:r>
                <a:r>
                  <a:rPr lang="en-US" sz="3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turns’ ratio between stator and rotor windings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 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usually taken to be unit for simplicity.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400"/>
                <a:ext cx="8991600" cy="4986750"/>
              </a:xfrm>
              <a:prstGeom prst="rect">
                <a:avLst/>
              </a:prstGeom>
              <a:blipFill rotWithShape="0">
                <a:blip r:embed="rId2"/>
                <a:stretch>
                  <a:fillRect l="-1356" r="-1559" b="-1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33400" y="-112931"/>
            <a:ext cx="2544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01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876800" y="304799"/>
            <a:ext cx="4343400" cy="162799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304799"/>
            <a:ext cx="4876800" cy="16279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304799"/>
            <a:ext cx="4876800" cy="1627990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en-US" b="0" dirty="0" smtClean="0"/>
              <a:t>Addis Ababa institute of Technology</a:t>
            </a:r>
          </a:p>
          <a:p>
            <a:r>
              <a:rPr lang="en-US" b="0" dirty="0" smtClean="0"/>
              <a:t>School of electrical and computer engineering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723502" y="974531"/>
            <a:ext cx="4496698" cy="639762"/>
          </a:xfrm>
        </p:spPr>
        <p:txBody>
          <a:bodyPr/>
          <a:lstStyle/>
          <a:p>
            <a:r>
              <a:rPr lang="en-US" sz="3000" i="1" dirty="0" smtClean="0">
                <a:solidFill>
                  <a:srgbClr val="FF0000"/>
                </a:solidFill>
              </a:rPr>
              <a:t>Induction motor drives</a:t>
            </a:r>
          </a:p>
          <a:p>
            <a:endParaRPr lang="en-US" sz="3000" i="1" dirty="0"/>
          </a:p>
        </p:txBody>
      </p:sp>
      <p:sp>
        <p:nvSpPr>
          <p:cNvPr id="5" name="Rectangle 4"/>
          <p:cNvSpPr/>
          <p:nvPr/>
        </p:nvSpPr>
        <p:spPr>
          <a:xfrm>
            <a:off x="0" y="2274838"/>
            <a:ext cx="9144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Introduction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0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 electric motors are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generally:</a:t>
            </a:r>
          </a:p>
          <a:p>
            <a:pPr marL="12573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compact,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efficiency than their DC counterparts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Moreover; they are supplied from commercially available AC power while for DC motors, the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must be converted to DC at point of use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37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57200"/>
            <a:ext cx="6705600" cy="3276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6185" y="3886200"/>
            <a:ext cx="883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Figure 2 Induction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motor equivalent circuit when rotor is rotating at slip </a:t>
            </a:r>
            <a:r>
              <a:rPr lang="en-US" sz="3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s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3722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498" y="631909"/>
            <a:ext cx="8921262" cy="2779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Equivalent circuit of figure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approximated by figure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the voltage drop across stator winding resistance is neglected. 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76200"/>
            <a:ext cx="22381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Cont’d…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895600"/>
            <a:ext cx="5334000" cy="259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894" y="5674951"/>
            <a:ext cx="80710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3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 (IEEE) equivalent circuit of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induction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motor </a:t>
            </a:r>
          </a:p>
        </p:txBody>
      </p:sp>
      <p:sp>
        <p:nvSpPr>
          <p:cNvPr id="6" name="Rectangle 5"/>
          <p:cNvSpPr/>
          <p:nvPr/>
        </p:nvSpPr>
        <p:spPr>
          <a:xfrm rot="19672757">
            <a:off x="268196" y="4219939"/>
            <a:ext cx="2989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Institute of Electrical and Electronics Engineers</a:t>
            </a:r>
          </a:p>
        </p:txBody>
      </p:sp>
    </p:spTree>
    <p:extLst>
      <p:ext uri="{BB962C8B-B14F-4D97-AF65-F5344CB8AC3E}">
        <p14:creationId xmlns:p14="http://schemas.microsoft.com/office/powerpoint/2010/main" val="301908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845" y="0"/>
            <a:ext cx="70153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Flow in induction motor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698" y="914400"/>
                <a:ext cx="9144000" cy="4931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3000" b="1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air-gap power-</a:t>
                </a:r>
                <a:r>
                  <a:rPr lang="en-US" sz="3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power which crosses the air-gap to the rotor from the stator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1257300" lvl="2" indent="-342900" algn="just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sz="3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active component can be expressed as rotor circuit active power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lvl="2" algn="just">
                  <a:lnSpc>
                    <a:spcPct val="150000"/>
                  </a:lnSpc>
                </a:pPr>
                <a:r>
                  <a:rPr lang="en-US" sz="3000" dirty="0" smtClean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𝑎𝑔</m:t>
                        </m:r>
                      </m:sub>
                    </m:sSub>
                    <m:r>
                      <a:rPr lang="en-US" sz="30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3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3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′2</m:t>
                        </m:r>
                      </m:sup>
                    </m:sSubSup>
                    <m:f>
                      <m:fPr>
                        <m:ctrlPr>
                          <a:rPr lang="en-US" sz="3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0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30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en-US" sz="30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r>
                          <a:rPr lang="en-US" sz="3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3000" dirty="0" smtClean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per phase…….3</a:t>
                </a:r>
              </a:p>
              <a:p>
                <a:pPr lvl="2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𝑎𝑔</m:t>
                        </m:r>
                      </m:sub>
                    </m:sSub>
                    <m:r>
                      <a:rPr lang="en-US" sz="3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sSubSup>
                      <m:sSubSupPr>
                        <m:ctrlPr>
                          <a:rPr lang="en-US" sz="3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′2</m:t>
                        </m:r>
                      </m:sup>
                    </m:sSubSup>
                    <m:f>
                      <m:fPr>
                        <m:ctrlP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3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en-US" sz="3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3000" dirty="0" smtClean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---number of phase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" y="914400"/>
                <a:ext cx="9144000" cy="4931799"/>
              </a:xfrm>
              <a:prstGeom prst="rect">
                <a:avLst/>
              </a:prstGeom>
              <a:blipFill rotWithShape="0">
                <a:blip r:embed="rId2"/>
                <a:stretch>
                  <a:fillRect l="-1400" r="-1533" b="-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17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542" y="152400"/>
                <a:ext cx="8991600" cy="62588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57300" lvl="2" indent="-342900" algn="just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air-gap power is divided into two.</a:t>
                </a:r>
              </a:p>
              <a:p>
                <a:pPr marL="2286000" lvl="4" indent="-4572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Power due to rotor resistance (copper loss power)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𝑐𝑢</m:t>
                        </m:r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en-US" sz="3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′2</m:t>
                        </m:r>
                      </m:sup>
                    </m:sSubSup>
                    <m:sSubSup>
                      <m:sSubSupPr>
                        <m:ctrlPr>
                          <a:rPr lang="en-US" sz="3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Per phase</a:t>
                </a:r>
              </a:p>
              <a:p>
                <a:pPr lvl="4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𝑐𝑢</m:t>
                          </m:r>
                          <m:r>
                            <a:rPr lang="en-US" sz="3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3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30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sSubSup>
                        <m:sSubSupPr>
                          <m:ctrlPr>
                            <a:rPr lang="en-US" sz="3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3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3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′2</m:t>
                          </m:r>
                        </m:sup>
                      </m:sSubSup>
                      <m:sSubSup>
                        <m:sSubSupPr>
                          <m:ctrlPr>
                            <a:rPr lang="en-US" sz="3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3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3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86000" lvl="4" indent="-4572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Mechanical power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𝑚𝑒𝑐h</m:t>
                        </m:r>
                      </m:sub>
                    </m:sSub>
                  </m:oMath>
                </a14:m>
                <a:endParaRPr lang="en-US" sz="300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4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′2</m:t>
                        </m:r>
                      </m:sup>
                    </m:sSubSup>
                    <m:sSubSup>
                      <m:sSubSupPr>
                        <m:ctrlP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r>
                              <a:rPr lang="en-US" sz="3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US" sz="3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  <m:r>
                      <a:rPr lang="en-US" sz="3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𝑎𝑔</m:t>
                        </m:r>
                      </m:sub>
                    </m:sSub>
                    <m:r>
                      <a:rPr lang="en-US" sz="3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𝑐𝑢</m:t>
                        </m:r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chemeClr val="accent6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per phase</a:t>
                </a:r>
              </a:p>
              <a:p>
                <a:pPr lvl="4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𝑚𝑒𝑐h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3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3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′2</m:t>
                          </m:r>
                        </m:sup>
                      </m:sSubSup>
                      <m:sSubSup>
                        <m:sSubSupPr>
                          <m:ctrlPr>
                            <a:rPr lang="en-US" sz="3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3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3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sz="3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0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a:rPr lang="en-US" sz="30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US" sz="30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000" dirty="0">
                  <a:solidFill>
                    <a:schemeClr val="accent6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" y="152400"/>
                <a:ext cx="8991600" cy="6258893"/>
              </a:xfrm>
              <a:prstGeom prst="rect">
                <a:avLst/>
              </a:prstGeom>
              <a:blipFill rotWithShape="0">
                <a:blip r:embed="rId2"/>
                <a:stretch>
                  <a:fillRect r="-1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78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381000"/>
                <a:ext cx="9144000" cy="6497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𝑎𝑔</m:t>
                        </m:r>
                      </m:sub>
                    </m:sSub>
                    <m:r>
                      <a:rPr lang="en-US" sz="3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𝑐𝑢</m:t>
                        </m:r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en-US" sz="3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′2</m:t>
                        </m:r>
                      </m:sup>
                    </m:sSubSup>
                    <m:f>
                      <m:fPr>
                        <m:ctrlP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3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en-US" sz="3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  <m:r>
                      <a:rPr lang="en-US" sz="3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′2</m:t>
                        </m:r>
                      </m:sup>
                    </m:sSubSup>
                    <m:sSubSup>
                      <m:sSubSupPr>
                        <m:ctrlP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sz="30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′2</m:t>
                        </m:r>
                      </m:sup>
                    </m:sSubSup>
                    <m:sSubSup>
                      <m:sSubSupPr>
                        <m:ctrlP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r>
                              <a:rPr lang="en-US" sz="3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US" sz="3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…………4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000" smtClean="0">
                    <a:solidFill>
                      <a:schemeClr val="accent6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			</a:t>
                </a:r>
                <a14:m>
                  <m:oMath xmlns:m="http://schemas.openxmlformats.org/officeDocument/2006/math">
                    <m:r>
                      <a:rPr lang="en-US" sz="30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sSubSup>
                      <m:sSubSupPr>
                        <m:ctrlP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′2</m:t>
                        </m:r>
                      </m:sup>
                    </m:sSubSup>
                    <m:f>
                      <m:fPr>
                        <m:ctrlP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3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en-US" sz="3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  <m:r>
                      <a:rPr lang="en-US" sz="3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3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′2</m:t>
                        </m:r>
                      </m:sup>
                    </m:sSubSup>
                    <m:sSubSup>
                      <m:sSubSupPr>
                        <m:ctrlP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sz="3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sSubSup>
                      <m:sSubSupPr>
                        <m:ctrlP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′2</m:t>
                        </m:r>
                      </m:sup>
                    </m:sSubSup>
                    <m:sSubSup>
                      <m:sSubSupPr>
                        <m:ctrlP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3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r>
                              <a:rPr lang="en-US" sz="3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US" sz="3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</m:oMath>
                </a14:m>
                <a:endParaRPr lang="en-US" sz="3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three phase.</a:t>
                </a:r>
                <a:endParaRPr lang="en-US" sz="3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𝑎𝑔</m:t>
                        </m:r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sz="3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30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𝑚𝑒𝑐h</m:t>
                        </m:r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sz="3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n-US" sz="3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𝑙𝑜𝑠𝑠</m:t>
                        </m:r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</m:sub>
                    </m:sSub>
                    <m:r>
                      <a:rPr lang="en-US" sz="3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  1  :   1−</m:t>
                    </m:r>
                    <m:r>
                      <a:rPr lang="en-US" sz="3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3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:   </m:t>
                    </m:r>
                    <m:r>
                      <a:rPr lang="en-US" sz="3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endParaRPr lang="en-US" sz="30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shows that for a given air-gap power, copper loss is proportional motor slip while mechanical power is proportional to one minus slip. </a:t>
                </a:r>
                <a:endParaRPr lang="en-US" sz="30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57300" lvl="2" indent="-342900" algn="just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endParaRPr lang="en-US" sz="30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1000"/>
                <a:ext cx="9144000" cy="6497291"/>
              </a:xfrm>
              <a:prstGeom prst="rect">
                <a:avLst/>
              </a:prstGeom>
              <a:blipFill rotWithShape="0">
                <a:blip r:embed="rId2"/>
                <a:stretch>
                  <a:fillRect l="-1333" r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968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3446" y="152400"/>
            <a:ext cx="9091246" cy="400110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mechanical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power =  output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shaft power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+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mechanical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windage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and frictional losses.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2400" y="762000"/>
                <a:ext cx="8915400" cy="63942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mechanical losses are neglected, the torque that motor generates can be expressed as;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𝑚𝑒𝑐h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                                                  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den>
                                </m:f>
                              </m:e>
                            </m:d>
                          </m:sub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……………………..5</a:t>
                </a:r>
              </a:p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is number of poles</a:t>
                </a:r>
              </a:p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3 for three phase</a:t>
                </a:r>
              </a:p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﷮</m:t>
                    </m:r>
                    <m:r>
                      <a:rPr lang="en-US" sz="24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rotor speed in rad per sec.</a:t>
                </a:r>
              </a:p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can be rewritten as follows replacing rotor speed as a </a:t>
                </a:r>
                <a:endParaRPr lang="en-US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slip and synchronous speed.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sub>
                    </m:sSub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′2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f>
                          <m:f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………….6</a:t>
                </a:r>
                <a:endPara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762000"/>
                <a:ext cx="8915400" cy="6394251"/>
              </a:xfrm>
              <a:prstGeom prst="rect">
                <a:avLst/>
              </a:prstGeom>
              <a:blipFill rotWithShape="0">
                <a:blip r:embed="rId2"/>
                <a:stretch>
                  <a:fillRect l="-819" t="-66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5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915400" cy="6241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torque-speed characteristics of a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balanced three-phase induction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 can be derived from the equivalent circuit of the motor replacing the rotor current in equation 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terms of terminal voltage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simplified equivalent circuit given in Fig. 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rotor current estimation  </a:t>
            </a:r>
            <a:endParaRPr lang="en-US" sz="3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phase voltage can be written as equation 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simplified equivalent circuit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neglecting the magnetization current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61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14399" y="1544686"/>
                <a:ext cx="7080400" cy="22329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The stator phase current can be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𝑝h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8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  <m:r>
                                      <a:rPr lang="en-US" sz="2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2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sz="280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𝑙𝑠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n-US" sz="2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𝑙𝑟</m:t>
                                        </m:r>
                                      </m:sub>
                                      <m:sup>
                                        <m:r>
                                          <a:rPr lang="en-US" sz="2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--------------------------8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1544686"/>
                <a:ext cx="7080400" cy="2232919"/>
              </a:xfrm>
              <a:prstGeom prst="rect">
                <a:avLst/>
              </a:prstGeom>
              <a:blipFill rotWithShape="0">
                <a:blip r:embed="rId2"/>
                <a:stretch>
                  <a:fillRect l="-1464" t="-2725" r="-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4396" y="3429000"/>
                <a:ext cx="8991600" cy="3080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The air-gap power, </a:t>
                </a:r>
                <a:r>
                  <a:rPr lang="en-US" sz="26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P</a:t>
                </a:r>
                <a:r>
                  <a:rPr lang="en-US" sz="2600" i="1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ag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, power crossing the air-gap from stator </a:t>
                </a:r>
                <a:endParaRPr lang="en-US" sz="2600" dirty="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6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to 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rotor, can then be approximated to be;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6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from fig 3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𝑎𝑔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𝑝h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  <m:sup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𝑙𝑠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𝑙𝑟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---------9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96" y="3429000"/>
                <a:ext cx="8991600" cy="3080395"/>
              </a:xfrm>
              <a:prstGeom prst="rect">
                <a:avLst/>
              </a:prstGeom>
              <a:blipFill rotWithShape="0">
                <a:blip r:embed="rId3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-867698" y="0"/>
                <a:ext cx="10163694" cy="14337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𝑝h</m:t>
                          </m:r>
                        </m:sub>
                      </m:sSub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sSub>
                        <m:sSubPr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𝑙𝑠</m:t>
                          </m:r>
                        </m:sub>
                      </m:sSub>
                      <m:sSub>
                        <m:sSubPr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𝑙𝑟</m:t>
                          </m:r>
                        </m:sub>
                        <m:sup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−−−−−7</m:t>
                      </m:r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67698" y="0"/>
                <a:ext cx="10163694" cy="143379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965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991600" cy="1820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The mechanical power can be expressed as follows, </a:t>
            </a:r>
            <a:endParaRPr lang="en-US" sz="2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371600" lvl="2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with 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rotor current approximated by the terminal voltage divided by impedance. </a:t>
            </a:r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152400" y="3429000"/>
            <a:ext cx="8991600" cy="2420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The torque the motor generates is the mechanical power divided by the rotor speed,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w</a:t>
            </a:r>
            <a:r>
              <a:rPr lang="en-US" sz="2600" i="1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pPr marL="1371600" lvl="2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which can be written in terms of the electrical synchronous speed, 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</a:t>
            </a:r>
            <a:r>
              <a:rPr lang="en-US" sz="26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32388" y="2316749"/>
                <a:ext cx="7011728" cy="1164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𝑚𝑒𝑐h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𝑝h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sz="2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  <m:sup>
                                        <m:r>
                                          <a:rPr lang="en-US" sz="2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en-US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𝑙𝑠</m:t>
                                    </m:r>
                                  </m:sub>
                                </m:sSub>
                                <m:r>
                                  <a:rPr lang="en-US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𝑙𝑟</m:t>
                                    </m:r>
                                  </m:sub>
                                  <m:sup>
                                    <m:r>
                                      <a:rPr lang="en-US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en-US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d>
                          <m:dPr>
                            <m:ctrlPr>
                              <a:rPr lang="en-US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2600" dirty="0" smtClean="0"/>
                  <a:t>------------10</a:t>
                </a:r>
                <a:endParaRPr lang="en-US" sz="2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388" y="2316749"/>
                <a:ext cx="7011728" cy="1164421"/>
              </a:xfrm>
              <a:prstGeom prst="rect">
                <a:avLst/>
              </a:prstGeom>
              <a:blipFill rotWithShape="0">
                <a:blip r:embed="rId2"/>
                <a:stretch>
                  <a:fillRect r="-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86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72" y="1642464"/>
            <a:ext cx="8458200" cy="4191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945" y="5410200"/>
            <a:ext cx="4714853" cy="1219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46222" y="-304800"/>
                <a:ext cx="8490851" cy="1947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30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0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0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en-US" sz="30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  <m:f>
                      <m:fPr>
                        <m:ctrlPr>
                          <a:rPr lang="en-US" sz="3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30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3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0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0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30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𝑝h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3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0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0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30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sz="3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30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sz="30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0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30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  <m:sup>
                                        <m:r>
                                          <a:rPr lang="en-US" sz="30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en-US" sz="30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0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0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0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𝑙𝑠</m:t>
                                    </m:r>
                                  </m:sub>
                                </m:sSub>
                                <m:r>
                                  <a:rPr lang="en-US" sz="3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sz="30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0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0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𝑙𝑟</m:t>
                                    </m:r>
                                  </m:sub>
                                  <m:sup>
                                    <m:r>
                                      <a:rPr lang="en-US" sz="30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en-US" sz="3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sz="3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en-US" sz="3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30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----------------11</a:t>
                </a:r>
                <a:endParaRPr lang="en-US" sz="30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22" y="-304800"/>
                <a:ext cx="8490851" cy="1947264"/>
              </a:xfrm>
              <a:prstGeom prst="rect">
                <a:avLst/>
              </a:prstGeom>
              <a:blipFill rotWithShape="0">
                <a:blip r:embed="rId4"/>
                <a:stretch>
                  <a:fillRect r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992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612" y="1219200"/>
            <a:ext cx="8772787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AC machines are: </a:t>
            </a:r>
          </a:p>
          <a:p>
            <a:pPr marL="12573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either synchronous machines or</a:t>
            </a:r>
          </a:p>
          <a:p>
            <a:pPr marL="12573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asynchronous (induction) machines</a:t>
            </a:r>
            <a:endParaRPr lang="en-US" sz="30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/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machines have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stator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armature winding and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rotor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field winding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304800"/>
            <a:ext cx="22381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Cont’d…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81738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8600" y="228600"/>
                <a:ext cx="8763000" cy="8052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3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 the starting torque, peak torque and stable and unstable operating ranges on the torque-speed characteristics of induction motor. </a:t>
                </a:r>
              </a:p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3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peak torque </a:t>
                </a:r>
                <a:r>
                  <a:rPr lang="en-US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the </a:t>
                </a:r>
                <a:r>
                  <a:rPr lang="en-US" sz="3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slip</a:t>
                </a:r>
                <a:r>
                  <a:rPr lang="en-US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which it occurs can be obtained by differentiating the torque equation with </a:t>
                </a:r>
                <a:r>
                  <a:rPr lang="en-US" sz="3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respect to slip </a:t>
                </a:r>
                <a:r>
                  <a:rPr lang="en-US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equating the derivative to zero.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den>
                    </m:f>
                    <m:r>
                      <a:rPr lang="en-US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000" b="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gives us: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𝑙𝑠</m:t>
                            </m:r>
                          </m:sub>
                        </m:sSub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𝑙𝑟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000" b="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if  </a:t>
                </a:r>
                <a:r>
                  <a:rPr lang="en-US" sz="3000" b="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3000" b="0" baseline="-250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000" b="0" baseline="-250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is ignored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  <m:r>
                      <a:rPr lang="en-US" sz="3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3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𝑝h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3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n-US" sz="3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𝑙𝑠</m:t>
                                </m:r>
                              </m:sub>
                            </m:sSub>
                            <m:r>
                              <a:rPr lang="en-US" sz="3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𝑙𝑟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30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---------------------------------12</a:t>
                </a:r>
              </a:p>
              <a:p>
                <a:pPr algn="just">
                  <a:lnSpc>
                    <a:spcPct val="150000"/>
                  </a:lnSpc>
                </a:pPr>
                <a:endParaRPr lang="en-US" sz="3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763000" cy="8052269"/>
              </a:xfrm>
              <a:prstGeom prst="rect">
                <a:avLst/>
              </a:prstGeom>
              <a:blipFill rotWithShape="0">
                <a:blip r:embed="rId2"/>
                <a:stretch>
                  <a:fillRect l="-1461" r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99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4856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Similarly, the starting torque can be determined 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by:</a:t>
            </a:r>
          </a:p>
          <a:p>
            <a:pPr marL="1371600" lvl="2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equating the slip to be unity corresponding to zero speed. </a:t>
            </a:r>
            <a:endParaRPr lang="en-US" sz="3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Note in this equations that the peak torque is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not function of rotor resistance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while the slip at which the peak torque occurs is function of the rotor circuit resistance. </a:t>
            </a:r>
          </a:p>
        </p:txBody>
      </p:sp>
    </p:spTree>
    <p:extLst>
      <p:ext uri="{BB962C8B-B14F-4D97-AF65-F5344CB8AC3E}">
        <p14:creationId xmlns:p14="http://schemas.microsoft.com/office/powerpoint/2010/main" val="199642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04800"/>
            <a:ext cx="581761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3.2. Induction </a:t>
            </a:r>
            <a:r>
              <a:rPr lang="en-US" sz="3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motor Speed control </a:t>
            </a:r>
            <a:endParaRPr lang="en-US" sz="3000" dirty="0"/>
          </a:p>
        </p:txBody>
      </p:sp>
      <p:sp>
        <p:nvSpPr>
          <p:cNvPr id="3" name="Rectangle 2"/>
          <p:cNvSpPr/>
          <p:nvPr/>
        </p:nvSpPr>
        <p:spPr>
          <a:xfrm>
            <a:off x="119466" y="1066800"/>
            <a:ext cx="8872134" cy="6241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900" dirty="0">
                <a:solidFill>
                  <a:srgbClr val="000000"/>
                </a:solidFill>
                <a:latin typeface="Times New Roman" panose="02020603050405020304" pitchFamily="18" charset="0"/>
              </a:rPr>
              <a:t>The speed of induction motor can be controlled by </a:t>
            </a:r>
            <a:r>
              <a:rPr lang="en-US" sz="29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controlling:</a:t>
            </a:r>
          </a:p>
          <a:p>
            <a:pPr marL="12573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9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900" dirty="0">
                <a:solidFill>
                  <a:srgbClr val="000000"/>
                </a:solidFill>
                <a:latin typeface="Times New Roman" panose="02020603050405020304" pitchFamily="18" charset="0"/>
              </a:rPr>
              <a:t>external resistor in the rotor circuit (wound type motor only), </a:t>
            </a:r>
            <a:endParaRPr lang="en-US" sz="29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2573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9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phase </a:t>
            </a:r>
            <a:r>
              <a:rPr lang="en-US" sz="2900" dirty="0">
                <a:solidFill>
                  <a:srgbClr val="000000"/>
                </a:solidFill>
                <a:latin typeface="Times New Roman" panose="02020603050405020304" pitchFamily="18" charset="0"/>
              </a:rPr>
              <a:t>voltage, </a:t>
            </a:r>
            <a:endParaRPr lang="en-US" sz="29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2573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9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frequency </a:t>
            </a:r>
            <a:r>
              <a:rPr lang="en-US" sz="2900" dirty="0">
                <a:solidFill>
                  <a:srgbClr val="000000"/>
                </a:solidFill>
                <a:latin typeface="Times New Roman" panose="02020603050405020304" pitchFamily="18" charset="0"/>
              </a:rPr>
              <a:t>of supply voltage, </a:t>
            </a:r>
            <a:endParaRPr lang="en-US" sz="29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2573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9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number </a:t>
            </a:r>
            <a:r>
              <a:rPr lang="en-US" sz="2900" dirty="0">
                <a:solidFill>
                  <a:srgbClr val="000000"/>
                </a:solidFill>
                <a:latin typeface="Times New Roman" panose="02020603050405020304" pitchFamily="18" charset="0"/>
              </a:rPr>
              <a:t>of poles of the motor, </a:t>
            </a:r>
            <a:endParaRPr lang="en-US" sz="29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2573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9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simultaneous </a:t>
            </a:r>
            <a:r>
              <a:rPr lang="en-US" sz="2900" dirty="0">
                <a:solidFill>
                  <a:srgbClr val="000000"/>
                </a:solidFill>
                <a:latin typeface="Times New Roman" panose="02020603050405020304" pitchFamily="18" charset="0"/>
              </a:rPr>
              <a:t>voltage and frequency control. </a:t>
            </a:r>
            <a:endParaRPr lang="en-US" sz="29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2573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9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Small variation of slip.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337915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1780" y="152400"/>
            <a:ext cx="65802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3.2.1. Supply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Voltage Control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166" y="963805"/>
            <a:ext cx="8893233" cy="324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In equation for torque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pPr marL="12573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if slip is kept constant, 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2573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torque becomes proportional to voltage squared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12573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The supply voltage decrease results the torque-speed curve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as shown in figure below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787" y="4210015"/>
            <a:ext cx="5013989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2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2491"/>
            <a:ext cx="9144000" cy="4218709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5240"/>
            <a:ext cx="4724400" cy="156417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1084"/>
            <a:ext cx="2552701" cy="1561407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352800" y="6019800"/>
            <a:ext cx="38779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000000"/>
                </a:solidFill>
              </a:rPr>
              <a:t>(where </a:t>
            </a:r>
            <a:r>
              <a:rPr lang="en-US" sz="3000" dirty="0" err="1">
                <a:solidFill>
                  <a:srgbClr val="000000"/>
                </a:solidFill>
              </a:rPr>
              <a:t>V</a:t>
            </a:r>
            <a:r>
              <a:rPr lang="en-US" sz="3000" baseline="-25000" dirty="0" err="1">
                <a:solidFill>
                  <a:srgbClr val="000000"/>
                </a:solidFill>
              </a:rPr>
              <a:t>n</a:t>
            </a:r>
            <a:r>
              <a:rPr lang="en-US" sz="3000" dirty="0">
                <a:solidFill>
                  <a:srgbClr val="000000"/>
                </a:solidFill>
              </a:rPr>
              <a:t>&gt;V</a:t>
            </a:r>
            <a:r>
              <a:rPr lang="en-US" sz="3000" baseline="-25000" dirty="0">
                <a:solidFill>
                  <a:srgbClr val="000000"/>
                </a:solidFill>
              </a:rPr>
              <a:t>1</a:t>
            </a:r>
            <a:r>
              <a:rPr lang="en-US" sz="3000" dirty="0">
                <a:solidFill>
                  <a:srgbClr val="000000"/>
                </a:solidFill>
              </a:rPr>
              <a:t>&gt;V</a:t>
            </a:r>
            <a:r>
              <a:rPr lang="en-US" sz="3000" baseline="-25000" dirty="0">
                <a:solidFill>
                  <a:srgbClr val="000000"/>
                </a:solidFill>
              </a:rPr>
              <a:t>2</a:t>
            </a:r>
            <a:r>
              <a:rPr lang="en-US" sz="3000" dirty="0">
                <a:solidFill>
                  <a:srgbClr val="000000"/>
                </a:solidFill>
              </a:rPr>
              <a:t>&gt;V</a:t>
            </a:r>
            <a:r>
              <a:rPr lang="en-US" sz="3000" baseline="-25000" dirty="0">
                <a:solidFill>
                  <a:srgbClr val="000000"/>
                </a:solidFill>
              </a:rPr>
              <a:t>3</a:t>
            </a:r>
            <a:r>
              <a:rPr lang="en-US" sz="3000" dirty="0">
                <a:solidFill>
                  <a:srgbClr val="000000"/>
                </a:solidFill>
              </a:rPr>
              <a:t>) 	</a:t>
            </a:r>
          </a:p>
        </p:txBody>
      </p:sp>
    </p:spTree>
    <p:extLst>
      <p:ext uri="{BB962C8B-B14F-4D97-AF65-F5344CB8AC3E}">
        <p14:creationId xmlns:p14="http://schemas.microsoft.com/office/powerpoint/2010/main" val="275693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As the voltage decreases the torque decreases as square of the voltage as shown in the figure. </a:t>
            </a:r>
            <a:endParaRPr lang="en-US" sz="3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Disadvantage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of speed control by </a:t>
            </a:r>
            <a:r>
              <a:rPr lang="en-US" sz="3000" dirty="0">
                <a:solidFill>
                  <a:srgbClr val="7030A0"/>
                </a:solidFill>
                <a:latin typeface="Times New Roman" panose="02020603050405020304" pitchFamily="18" charset="0"/>
              </a:rPr>
              <a:t>supply voltage control are:- </a:t>
            </a:r>
          </a:p>
          <a:p>
            <a:pPr marL="1371600" lvl="2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Decrease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in peak torque as the square function of the voltage </a:t>
            </a:r>
            <a:endParaRPr lang="en-US" sz="3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371600" lvl="2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Decrease </a:t>
            </a:r>
            <a:r>
              <a:rPr lang="en-US" sz="3000" dirty="0">
                <a:solidFill>
                  <a:srgbClr val="00B0F0"/>
                </a:solidFill>
                <a:latin typeface="Times New Roman" panose="02020603050405020304" pitchFamily="18" charset="0"/>
              </a:rPr>
              <a:t>in stability of the motor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, for the same torque change the speed change is larger for low voltage than higher voltage. </a:t>
            </a:r>
            <a:endParaRPr lang="en-US" sz="3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2" algn="just">
              <a:lnSpc>
                <a:spcPct val="150000"/>
              </a:lnSpc>
            </a:pP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38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8600" y="-12469"/>
            <a:ext cx="8915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Decrease in starting torque as voltage decreases, </a:t>
            </a:r>
          </a:p>
          <a:p>
            <a:pPr marL="1371600" lvl="2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Difficulty of varying AC supply voltage </a:t>
            </a:r>
          </a:p>
          <a:p>
            <a:pPr marL="1371600" lvl="2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The speed adjustment range is limited to between rated and the speed at which the peak torque occurs. </a:t>
            </a:r>
          </a:p>
        </p:txBody>
      </p:sp>
    </p:spTree>
    <p:extLst>
      <p:ext uri="{BB962C8B-B14F-4D97-AF65-F5344CB8AC3E}">
        <p14:creationId xmlns:p14="http://schemas.microsoft.com/office/powerpoint/2010/main" val="49194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007" y="149710"/>
            <a:ext cx="9052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3.2.2. External 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Rotor resistance variation </a:t>
            </a:r>
            <a:endParaRPr lang="en-US" sz="4000" b="1" i="1" dirty="0"/>
          </a:p>
        </p:txBody>
      </p:sp>
      <p:sp>
        <p:nvSpPr>
          <p:cNvPr id="3" name="Rectangle 2"/>
          <p:cNvSpPr/>
          <p:nvPr/>
        </p:nvSpPr>
        <p:spPr>
          <a:xfrm>
            <a:off x="228600" y="838200"/>
            <a:ext cx="876299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Motor speed variation by external rotor resistance 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variation :</a:t>
            </a:r>
          </a:p>
          <a:p>
            <a:pPr marL="1371600" lvl="2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00B0F0"/>
                </a:solidFill>
                <a:latin typeface="Times New Roman" panose="02020603050405020304" pitchFamily="18" charset="0"/>
              </a:rPr>
              <a:t>possible only for wound type induction </a:t>
            </a:r>
            <a:r>
              <a:rPr lang="en-US" sz="3000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motors,</a:t>
            </a:r>
          </a:p>
          <a:p>
            <a:pPr marL="1371600" lvl="2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because the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rotor winding terminals are brought out </a:t>
            </a:r>
            <a:r>
              <a:rPr lang="en-US" sz="3000" dirty="0">
                <a:solidFill>
                  <a:srgbClr val="00B0F0"/>
                </a:solidFill>
                <a:latin typeface="Times New Roman" panose="02020603050405020304" pitchFamily="18" charset="0"/>
              </a:rPr>
              <a:t>through slip rings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for external resistor connection if required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267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22" y="0"/>
            <a:ext cx="89154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In cage type rotors, there is no access to the rotor winding for external resistance connection.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As the peak torque is independent of rotor resistance, it will also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independent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of external resistor</a:t>
            </a:r>
          </a:p>
        </p:txBody>
      </p:sp>
    </p:spTree>
    <p:extLst>
      <p:ext uri="{BB962C8B-B14F-4D97-AF65-F5344CB8AC3E}">
        <p14:creationId xmlns:p14="http://schemas.microsoft.com/office/powerpoint/2010/main" val="403786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152400"/>
                <a:ext cx="8610600" cy="28588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3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But the slip is </a:t>
                </a:r>
                <a:r>
                  <a:rPr lang="en-US" sz="3000" dirty="0">
                    <a:solidFill>
                      <a:srgbClr val="7030A0"/>
                    </a:solidFill>
                    <a:latin typeface="Times New Roman" panose="02020603050405020304" pitchFamily="18" charset="0"/>
                  </a:rPr>
                  <a:t>highly depend on external resistance </a:t>
                </a:r>
                <a:r>
                  <a:rPr lang="en-US" sz="30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to sped </a:t>
                </a:r>
                <a:r>
                  <a:rPr lang="en-US" sz="3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control: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3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0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en-US" sz="3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𝑒𝑥𝑡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0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3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𝑙𝑟</m:t>
                            </m:r>
                          </m:sub>
                          <m:sup>
                            <m:r>
                              <a:rPr lang="en-US" sz="3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3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,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  <m:f>
                      <m:f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3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𝑝h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𝑙𝑠</m:t>
                                </m:r>
                              </m:sub>
                            </m:sSub>
                            <m: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30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𝑙𝑟</m:t>
                                </m:r>
                              </m:sub>
                              <m:sup>
                                <m:r>
                                  <a:rPr lang="en-US" sz="3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den>
                    </m:f>
                  </m:oMath>
                </a14:m>
                <a:endParaRPr lang="en-US" sz="300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2400"/>
                <a:ext cx="8610600" cy="2858860"/>
              </a:xfrm>
              <a:prstGeom prst="rect">
                <a:avLst/>
              </a:prstGeom>
              <a:blipFill rotWithShape="0">
                <a:blip r:embed="rId2"/>
                <a:stretch>
                  <a:fillRect l="-1415" r="-1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28600" y="3105835"/>
            <a:ext cx="8915400" cy="1220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The resulting torque-speed curve as the rotor circuit resistance varies is drawn </a:t>
            </a: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716066"/>
            <a:ext cx="6477000" cy="314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915400" cy="6241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However; 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permanent magnet synchronous motors which don’t have winding on the rotor; 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instead the required field winding coming from the permanent magnets.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asynchronous (induction) machines, power is supplied only to the armature circuit; </a:t>
            </a:r>
          </a:p>
          <a:p>
            <a:pPr marL="1714500" lvl="3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rotor circuit is excited through induction.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304800"/>
            <a:ext cx="22381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Cont’d…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0485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42" y="228600"/>
            <a:ext cx="9138458" cy="6478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Advantage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of induction motor speed control by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</a:rPr>
              <a:t>external rotor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resistance variation are:- 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speed range can vary between zero speed and the rated speed 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starting torque increase 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The peak torque remains constant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On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the other hand, its main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disadvantages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are:- 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High power loss in the rotor circuit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as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the result of slip increase for low speeds 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Stability decrease as rotor external resistance increases </a:t>
            </a:r>
          </a:p>
        </p:txBody>
      </p:sp>
    </p:spTree>
    <p:extLst>
      <p:ext uri="{BB962C8B-B14F-4D97-AF65-F5344CB8AC3E}">
        <p14:creationId xmlns:p14="http://schemas.microsoft.com/office/powerpoint/2010/main" val="405813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52400"/>
            <a:ext cx="89915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3.2.3.Supply 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Voltage Frequency Control 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6288" y="1066800"/>
                <a:ext cx="8895311" cy="5295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3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speed of induction motor,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marL="1257300" lvl="2" indent="-342900" algn="just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sz="3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directly proportional to the supply power frequency, </a:t>
                </a:r>
                <a:r>
                  <a:rPr lang="en-US" sz="3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endParaRPr lang="en-US" sz="3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57300" lvl="2" indent="-342900" algn="just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3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3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f>
                          <m:fPr>
                            <m:type m:val="skw"/>
                            <m:ctrlPr>
                              <a:rPr lang="en-US" sz="3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en-US" sz="3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, P is number of poles</a:t>
                </a:r>
              </a:p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Therefore, if it is possible to control the supply frequency it is possible to control the motor speed 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directly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88" y="1066800"/>
                <a:ext cx="8895311" cy="5295360"/>
              </a:xfrm>
              <a:prstGeom prst="rect">
                <a:avLst/>
              </a:prstGeom>
              <a:blipFill rotWithShape="0">
                <a:blip r:embed="rId3"/>
                <a:stretch>
                  <a:fillRect l="-1439" r="-1576" b="-2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68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636" y="-26324"/>
            <a:ext cx="89569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method is not widely used. 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method is used where, only the induction motor is supplied by the generator (so that frequency can be easily changed by changing the speed of the prime mover) 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changing the frequency, we can control the speed above and below the rated speed.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offers high range of speed control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0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" y="304800"/>
            <a:ext cx="9144000" cy="434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5029200"/>
            <a:ext cx="8610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speed control by supply frequency control (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lang="en-US" sz="30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&gt;f</a:t>
            </a:r>
            <a:r>
              <a:rPr lang="en-US" sz="3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&gt;f</a:t>
            </a:r>
            <a:r>
              <a:rPr lang="en-US" sz="3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11862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76300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Advantages speed controls by supply frequency control are:- 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The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speed control range can extend from rated speed to zero 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speed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Main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disadvantage of frequency control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method: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the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stator current increases and 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results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overloading as the frequency decreases. </a:t>
            </a:r>
            <a:endParaRPr lang="en-US" sz="3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This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is the result of reactive impedance decrease as the frequency decreases. </a:t>
            </a:r>
            <a:endParaRPr lang="en-US" sz="3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7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" y="156957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3.2.4. Changing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number of poles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864843"/>
            <a:ext cx="891540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terminals of all the windings have to be brought out for proper connection using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 contactors or circuit breakers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pole adjustments are usually limited to two or three steps due to the complication and cost of switching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rotor is always cage type, which adjusts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self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automatically to stator number of poles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2" algn="just">
              <a:lnSpc>
                <a:spcPct val="150000"/>
              </a:lnSpc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98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542" y="533400"/>
                <a:ext cx="8534400" cy="32065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addition to the complex contactors requirement with associated maintenance, the speed adjustment is only stepwise as shown in table below.      </a:t>
                </a:r>
                <a:endParaRPr lang="en-US" sz="30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f>
                          <m:fPr>
                            <m:type m:val="skw"/>
                            <m:ctrlP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rad/sec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f>
                          <m:fPr>
                            <m:type m:val="skw"/>
                            <m:ctrlP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rpm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" y="533400"/>
                <a:ext cx="8534400" cy="3206583"/>
              </a:xfrm>
              <a:prstGeom prst="rect">
                <a:avLst/>
              </a:prstGeom>
              <a:blipFill rotWithShape="0">
                <a:blip r:embed="rId2"/>
                <a:stretch>
                  <a:fillRect l="-1714" r="-1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" y="3739983"/>
            <a:ext cx="9144000" cy="328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4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255" y="-228600"/>
            <a:ext cx="8991600" cy="6703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3.2.5. Speed 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Control by varying frequency and 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voltage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voltage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to frequency ratio is constant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Simultaneous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of voltage and frequency for constant ratio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two.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results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371600" lvl="2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 peak torque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1371600" lvl="2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roughly constant stability level,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marL="1371600" lvl="2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 speed control range. 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56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90800"/>
            <a:ext cx="8153400" cy="4038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12290" y="152400"/>
            <a:ext cx="8174510" cy="2086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 speed regulation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uses power electronics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circuit for frequency and  voltage controller</a:t>
            </a:r>
          </a:p>
        </p:txBody>
      </p:sp>
    </p:spTree>
    <p:extLst>
      <p:ext uri="{BB962C8B-B14F-4D97-AF65-F5344CB8AC3E}">
        <p14:creationId xmlns:p14="http://schemas.microsoft.com/office/powerpoint/2010/main" val="290985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0482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09478"/>
            <a:ext cx="8153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other hand for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permanent magnet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synchronous motors,</a:t>
            </a:r>
          </a:p>
          <a:p>
            <a:pPr marL="1714500" lvl="3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excitation is generally from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separate DC power supply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333194" y="0"/>
            <a:ext cx="22381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Cont’d…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1385" y="3200400"/>
            <a:ext cx="91426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makes induction </a:t>
            </a:r>
            <a:r>
              <a:rPr lang="en-US" sz="3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motors the most used in </a:t>
            </a:r>
            <a:r>
              <a:rPr lang="en-US" sz="30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industry?</a:t>
            </a:r>
            <a:endParaRPr lang="en-US" sz="3000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at zero speed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power supply requirement and maintenance free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</a:p>
        </p:txBody>
      </p:sp>
    </p:spTree>
    <p:extLst>
      <p:ext uri="{BB962C8B-B14F-4D97-AF65-F5344CB8AC3E}">
        <p14:creationId xmlns:p14="http://schemas.microsoft.com/office/powerpoint/2010/main" val="94830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897220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The induction motor speed control by simultaneous variation of voltage and frequency, </a:t>
            </a:r>
            <a:endParaRPr lang="en-US" sz="3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2573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keeping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the ratio of voltage to frequency constant is 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possible:</a:t>
            </a:r>
          </a:p>
          <a:p>
            <a:pPr marL="12573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if the motor is to be supplied by an inverter which can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control both the frequency and the magnitude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of the voltage output to the motor. </a:t>
            </a:r>
            <a:endParaRPr lang="en-US" sz="3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2573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this control the air gap flux is approximately kept constant. </a:t>
            </a:r>
            <a:endParaRPr lang="en-US" sz="3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2573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96830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-79653"/>
            <a:ext cx="87630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ASC</a:t>
            </a:r>
            <a:r>
              <a:rPr lang="en-US" sz="3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represents the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automatic speed controller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which can be any controller like:</a:t>
            </a:r>
          </a:p>
          <a:p>
            <a:pPr marL="12573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Proportional-Integral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sz="3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PI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),</a:t>
            </a:r>
          </a:p>
          <a:p>
            <a:pPr marL="12573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Proportional-Integral-Derivative (PID)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and the like.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54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16625"/>
            <a:ext cx="9220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The hyperbolic function represents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torque voltage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relation,</a:t>
            </a:r>
          </a:p>
          <a:p>
            <a:pPr marL="12573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Torque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being proportional to voltage squared for a constant slip as shown in equation below.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782035"/>
            <a:ext cx="6011154" cy="2000625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52400" y="3793744"/>
            <a:ext cx="8763000" cy="1687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Once the voltage is obtained from this relation, the frequency can be obtained from the constant voltage to frequency ratio at rated value.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5470366"/>
            <a:ext cx="4953000" cy="138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7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8763000" cy="1133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Where,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Vmn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and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are, respectively, rated voltage and rated frequency. 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56308" y="1371600"/>
            <a:ext cx="87352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Characteristics of constant voltage to frequency ratio control are: 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Constant peak torque, 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Constant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relative stability, 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Approximately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constant copper loss 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Wide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speed control range between zero and rated speed </a:t>
            </a:r>
          </a:p>
        </p:txBody>
      </p:sp>
    </p:spTree>
    <p:extLst>
      <p:ext uri="{BB962C8B-B14F-4D97-AF65-F5344CB8AC3E}">
        <p14:creationId xmlns:p14="http://schemas.microsoft.com/office/powerpoint/2010/main" val="311738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2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-27709"/>
            <a:ext cx="6324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3.2.6. Small 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slip torque-speed relation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96708"/>
            <a:ext cx="7391400" cy="4258247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14300" y="5486400"/>
            <a:ext cx="8648700" cy="1133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If load torque is proportional to speed squared as shown in figure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below,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the torque to slip ratio can be given as shown below.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970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610600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871094"/>
            <a:ext cx="6019800" cy="2982750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87829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18495675"/>
              </p:ext>
            </p:extLst>
          </p:nvPr>
        </p:nvGraphicFramePr>
        <p:xfrm>
          <a:off x="228600" y="152400"/>
          <a:ext cx="8686800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28600" y="3639362"/>
            <a:ext cx="838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pplies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to devices that control the speed of 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marL="1371600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either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the motor 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or</a:t>
            </a:r>
          </a:p>
          <a:p>
            <a:pPr marL="1371600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the equipment driven by the 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motor</a:t>
            </a:r>
          </a:p>
          <a:p>
            <a:pPr marL="2286000" lvl="4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(fan, pump, compressor, etc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.) </a:t>
            </a:r>
          </a:p>
        </p:txBody>
      </p:sp>
      <p:sp>
        <p:nvSpPr>
          <p:cNvPr id="2" name="Rectangle 1"/>
          <p:cNvSpPr/>
          <p:nvPr/>
        </p:nvSpPr>
        <p:spPr>
          <a:xfrm>
            <a:off x="1676400" y="914400"/>
            <a:ext cx="511101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000" b="1" dirty="0"/>
              <a:t>Variable Speed Drive (VSD) </a:t>
            </a:r>
            <a:endParaRPr lang="en-US" sz="3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0080" y="1468398"/>
            <a:ext cx="9033920" cy="217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 algn="just" eaLnBrk="0" hangingPunct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cs typeface="Times New Roman" panose="02020603050405020304" pitchFamily="18" charset="0"/>
              </a:rPr>
              <a:t>A variable frequency drive converts incoming </a:t>
            </a:r>
            <a:r>
              <a:rPr lang="en-US" sz="3000" dirty="0" smtClean="0">
                <a:cs typeface="Times New Roman" panose="02020603050405020304" pitchFamily="18" charset="0"/>
              </a:rPr>
              <a:t>50 </a:t>
            </a:r>
            <a:r>
              <a:rPr lang="en-US" sz="3000" dirty="0">
                <a:cs typeface="Times New Roman" panose="02020603050405020304" pitchFamily="18" charset="0"/>
              </a:rPr>
              <a:t>Hz </a:t>
            </a:r>
            <a:endParaRPr lang="en-US" sz="3000" dirty="0" smtClean="0"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sz="3000" dirty="0">
                <a:cs typeface="Times New Roman" panose="02020603050405020304" pitchFamily="18" charset="0"/>
              </a:rPr>
              <a:t>	</a:t>
            </a:r>
            <a:r>
              <a:rPr lang="en-US" sz="3000" dirty="0" smtClean="0">
                <a:cs typeface="Times New Roman" panose="02020603050405020304" pitchFamily="18" charset="0"/>
              </a:rPr>
              <a:t>utility power </a:t>
            </a:r>
            <a:r>
              <a:rPr lang="en-US" sz="3000" dirty="0">
                <a:cs typeface="Times New Roman" panose="02020603050405020304" pitchFamily="18" charset="0"/>
              </a:rPr>
              <a:t>into DC, then converts to a simulated </a:t>
            </a:r>
            <a:endParaRPr lang="en-US" sz="3000" dirty="0" smtClean="0"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sz="3000" dirty="0">
                <a:cs typeface="Times New Roman" panose="02020603050405020304" pitchFamily="18" charset="0"/>
              </a:rPr>
              <a:t>	</a:t>
            </a:r>
            <a:r>
              <a:rPr lang="en-US" sz="3000" dirty="0" smtClean="0">
                <a:cs typeface="Times New Roman" panose="02020603050405020304" pitchFamily="18" charset="0"/>
              </a:rPr>
              <a:t>variable voltage, variable </a:t>
            </a:r>
            <a:r>
              <a:rPr lang="en-US" sz="3000" dirty="0">
                <a:cs typeface="Times New Roman" panose="02020603050405020304" pitchFamily="18" charset="0"/>
              </a:rPr>
              <a:t>frequency </a:t>
            </a:r>
            <a:r>
              <a:rPr lang="en-US" sz="3000" dirty="0" smtClean="0">
                <a:cs typeface="Times New Roman" panose="02020603050405020304" pitchFamily="18" charset="0"/>
              </a:rPr>
              <a:t>output.</a:t>
            </a:r>
            <a:endParaRPr lang="en-US" sz="3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29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4"/>
          <p:cNvGrpSpPr>
            <a:grpSpLocks/>
          </p:cNvGrpSpPr>
          <p:nvPr/>
        </p:nvGrpSpPr>
        <p:grpSpPr bwMode="auto">
          <a:xfrm>
            <a:off x="4468941" y="4021661"/>
            <a:ext cx="1147762" cy="474663"/>
            <a:chOff x="1526" y="3123"/>
            <a:chExt cx="722" cy="298"/>
          </a:xfrm>
        </p:grpSpPr>
        <p:grpSp>
          <p:nvGrpSpPr>
            <p:cNvPr id="67" name="Group 5"/>
            <p:cNvGrpSpPr>
              <a:grpSpLocks/>
            </p:cNvGrpSpPr>
            <p:nvPr/>
          </p:nvGrpSpPr>
          <p:grpSpPr bwMode="auto">
            <a:xfrm>
              <a:off x="1526" y="3146"/>
              <a:ext cx="219" cy="271"/>
              <a:chOff x="1526" y="3146"/>
              <a:chExt cx="219" cy="271"/>
            </a:xfrm>
          </p:grpSpPr>
          <p:grpSp>
            <p:nvGrpSpPr>
              <p:cNvPr id="74" name="Group 6"/>
              <p:cNvGrpSpPr>
                <a:grpSpLocks/>
              </p:cNvGrpSpPr>
              <p:nvPr/>
            </p:nvGrpSpPr>
            <p:grpSpPr bwMode="auto">
              <a:xfrm>
                <a:off x="1526" y="3175"/>
                <a:ext cx="193" cy="242"/>
                <a:chOff x="1526" y="3175"/>
                <a:chExt cx="193" cy="242"/>
              </a:xfrm>
            </p:grpSpPr>
            <p:sp>
              <p:nvSpPr>
                <p:cNvPr id="76" name="Freeform 7"/>
                <p:cNvSpPr>
                  <a:spLocks/>
                </p:cNvSpPr>
                <p:nvPr/>
              </p:nvSpPr>
              <p:spPr bwMode="auto">
                <a:xfrm>
                  <a:off x="1526" y="3176"/>
                  <a:ext cx="17" cy="124"/>
                </a:xfrm>
                <a:custGeom>
                  <a:avLst/>
                  <a:gdLst>
                    <a:gd name="T0" fmla="*/ 0 w 17"/>
                    <a:gd name="T1" fmla="*/ 123 h 124"/>
                    <a:gd name="T2" fmla="*/ 9 w 17"/>
                    <a:gd name="T3" fmla="*/ 18 h 124"/>
                    <a:gd name="T4" fmla="*/ 10 w 17"/>
                    <a:gd name="T5" fmla="*/ 13 h 124"/>
                    <a:gd name="T6" fmla="*/ 10 w 17"/>
                    <a:gd name="T7" fmla="*/ 8 h 124"/>
                    <a:gd name="T8" fmla="*/ 11 w 17"/>
                    <a:gd name="T9" fmla="*/ 4 h 124"/>
                    <a:gd name="T10" fmla="*/ 13 w 17"/>
                    <a:gd name="T11" fmla="*/ 2 h 124"/>
                    <a:gd name="T12" fmla="*/ 16 w 17"/>
                    <a:gd name="T13" fmla="*/ 0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124">
                      <a:moveTo>
                        <a:pt x="0" y="123"/>
                      </a:moveTo>
                      <a:lnTo>
                        <a:pt x="9" y="18"/>
                      </a:lnTo>
                      <a:lnTo>
                        <a:pt x="10" y="13"/>
                      </a:lnTo>
                      <a:lnTo>
                        <a:pt x="10" y="8"/>
                      </a:lnTo>
                      <a:lnTo>
                        <a:pt x="11" y="4"/>
                      </a:lnTo>
                      <a:lnTo>
                        <a:pt x="13" y="2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CC33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Freeform 8"/>
                <p:cNvSpPr>
                  <a:spLocks/>
                </p:cNvSpPr>
                <p:nvPr/>
              </p:nvSpPr>
              <p:spPr bwMode="auto">
                <a:xfrm>
                  <a:off x="1541" y="3175"/>
                  <a:ext cx="59" cy="242"/>
                </a:xfrm>
                <a:custGeom>
                  <a:avLst/>
                  <a:gdLst>
                    <a:gd name="T0" fmla="*/ 0 w 59"/>
                    <a:gd name="T1" fmla="*/ 0 h 242"/>
                    <a:gd name="T2" fmla="*/ 3 w 59"/>
                    <a:gd name="T3" fmla="*/ 1 h 242"/>
                    <a:gd name="T4" fmla="*/ 5 w 59"/>
                    <a:gd name="T5" fmla="*/ 6 h 242"/>
                    <a:gd name="T6" fmla="*/ 6 w 59"/>
                    <a:gd name="T7" fmla="*/ 11 h 242"/>
                    <a:gd name="T8" fmla="*/ 7 w 59"/>
                    <a:gd name="T9" fmla="*/ 19 h 242"/>
                    <a:gd name="T10" fmla="*/ 19 w 59"/>
                    <a:gd name="T11" fmla="*/ 221 h 242"/>
                    <a:gd name="T12" fmla="*/ 20 w 59"/>
                    <a:gd name="T13" fmla="*/ 233 h 242"/>
                    <a:gd name="T14" fmla="*/ 21 w 59"/>
                    <a:gd name="T15" fmla="*/ 236 h 242"/>
                    <a:gd name="T16" fmla="*/ 24 w 59"/>
                    <a:gd name="T17" fmla="*/ 239 h 242"/>
                    <a:gd name="T18" fmla="*/ 26 w 59"/>
                    <a:gd name="T19" fmla="*/ 241 h 242"/>
                    <a:gd name="T20" fmla="*/ 29 w 59"/>
                    <a:gd name="T21" fmla="*/ 238 h 242"/>
                    <a:gd name="T22" fmla="*/ 31 w 59"/>
                    <a:gd name="T23" fmla="*/ 233 h 242"/>
                    <a:gd name="T24" fmla="*/ 52 w 59"/>
                    <a:gd name="T25" fmla="*/ 18 h 242"/>
                    <a:gd name="T26" fmla="*/ 53 w 59"/>
                    <a:gd name="T27" fmla="*/ 13 h 242"/>
                    <a:gd name="T28" fmla="*/ 53 w 59"/>
                    <a:gd name="T29" fmla="*/ 8 h 242"/>
                    <a:gd name="T30" fmla="*/ 54 w 59"/>
                    <a:gd name="T31" fmla="*/ 5 h 242"/>
                    <a:gd name="T32" fmla="*/ 55 w 59"/>
                    <a:gd name="T33" fmla="*/ 1 h 242"/>
                    <a:gd name="T34" fmla="*/ 58 w 59"/>
                    <a:gd name="T35" fmla="*/ 1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9" h="242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5" y="6"/>
                      </a:lnTo>
                      <a:lnTo>
                        <a:pt x="6" y="11"/>
                      </a:lnTo>
                      <a:lnTo>
                        <a:pt x="7" y="19"/>
                      </a:lnTo>
                      <a:lnTo>
                        <a:pt x="19" y="221"/>
                      </a:lnTo>
                      <a:lnTo>
                        <a:pt x="20" y="233"/>
                      </a:lnTo>
                      <a:lnTo>
                        <a:pt x="21" y="236"/>
                      </a:lnTo>
                      <a:lnTo>
                        <a:pt x="24" y="239"/>
                      </a:lnTo>
                      <a:lnTo>
                        <a:pt x="26" y="241"/>
                      </a:lnTo>
                      <a:lnTo>
                        <a:pt x="29" y="238"/>
                      </a:lnTo>
                      <a:lnTo>
                        <a:pt x="31" y="233"/>
                      </a:lnTo>
                      <a:lnTo>
                        <a:pt x="52" y="18"/>
                      </a:lnTo>
                      <a:lnTo>
                        <a:pt x="53" y="13"/>
                      </a:lnTo>
                      <a:lnTo>
                        <a:pt x="53" y="8"/>
                      </a:lnTo>
                      <a:lnTo>
                        <a:pt x="54" y="5"/>
                      </a:lnTo>
                      <a:lnTo>
                        <a:pt x="55" y="1"/>
                      </a:lnTo>
                      <a:lnTo>
                        <a:pt x="58" y="1"/>
                      </a:lnTo>
                    </a:path>
                  </a:pathLst>
                </a:custGeom>
                <a:noFill/>
                <a:ln w="12700" cap="rnd" cmpd="sng">
                  <a:solidFill>
                    <a:srgbClr val="CC33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Freeform 9"/>
                <p:cNvSpPr>
                  <a:spLocks/>
                </p:cNvSpPr>
                <p:nvPr/>
              </p:nvSpPr>
              <p:spPr bwMode="auto">
                <a:xfrm>
                  <a:off x="1601" y="3176"/>
                  <a:ext cx="58" cy="241"/>
                </a:xfrm>
                <a:custGeom>
                  <a:avLst/>
                  <a:gdLst>
                    <a:gd name="T0" fmla="*/ 0 w 58"/>
                    <a:gd name="T1" fmla="*/ 1 h 241"/>
                    <a:gd name="T2" fmla="*/ 1 w 58"/>
                    <a:gd name="T3" fmla="*/ 1 h 241"/>
                    <a:gd name="T4" fmla="*/ 3 w 58"/>
                    <a:gd name="T5" fmla="*/ 6 h 241"/>
                    <a:gd name="T6" fmla="*/ 4 w 58"/>
                    <a:gd name="T7" fmla="*/ 10 h 241"/>
                    <a:gd name="T8" fmla="*/ 5 w 58"/>
                    <a:gd name="T9" fmla="*/ 19 h 241"/>
                    <a:gd name="T10" fmla="*/ 17 w 58"/>
                    <a:gd name="T11" fmla="*/ 220 h 241"/>
                    <a:gd name="T12" fmla="*/ 19 w 58"/>
                    <a:gd name="T13" fmla="*/ 232 h 241"/>
                    <a:gd name="T14" fmla="*/ 20 w 58"/>
                    <a:gd name="T15" fmla="*/ 235 h 241"/>
                    <a:gd name="T16" fmla="*/ 22 w 58"/>
                    <a:gd name="T17" fmla="*/ 238 h 241"/>
                    <a:gd name="T18" fmla="*/ 24 w 58"/>
                    <a:gd name="T19" fmla="*/ 240 h 241"/>
                    <a:gd name="T20" fmla="*/ 28 w 58"/>
                    <a:gd name="T21" fmla="*/ 237 h 241"/>
                    <a:gd name="T22" fmla="*/ 29 w 58"/>
                    <a:gd name="T23" fmla="*/ 232 h 241"/>
                    <a:gd name="T24" fmla="*/ 51 w 58"/>
                    <a:gd name="T25" fmla="*/ 18 h 241"/>
                    <a:gd name="T26" fmla="*/ 51 w 58"/>
                    <a:gd name="T27" fmla="*/ 13 h 241"/>
                    <a:gd name="T28" fmla="*/ 52 w 58"/>
                    <a:gd name="T29" fmla="*/ 8 h 241"/>
                    <a:gd name="T30" fmla="*/ 53 w 58"/>
                    <a:gd name="T31" fmla="*/ 4 h 241"/>
                    <a:gd name="T32" fmla="*/ 54 w 58"/>
                    <a:gd name="T33" fmla="*/ 2 h 241"/>
                    <a:gd name="T34" fmla="*/ 57 w 58"/>
                    <a:gd name="T35" fmla="*/ 0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8" h="241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3" y="6"/>
                      </a:lnTo>
                      <a:lnTo>
                        <a:pt x="4" y="10"/>
                      </a:lnTo>
                      <a:lnTo>
                        <a:pt x="5" y="19"/>
                      </a:lnTo>
                      <a:lnTo>
                        <a:pt x="17" y="220"/>
                      </a:lnTo>
                      <a:lnTo>
                        <a:pt x="19" y="232"/>
                      </a:lnTo>
                      <a:lnTo>
                        <a:pt x="20" y="235"/>
                      </a:lnTo>
                      <a:lnTo>
                        <a:pt x="22" y="238"/>
                      </a:lnTo>
                      <a:lnTo>
                        <a:pt x="24" y="240"/>
                      </a:lnTo>
                      <a:lnTo>
                        <a:pt x="28" y="237"/>
                      </a:lnTo>
                      <a:lnTo>
                        <a:pt x="29" y="232"/>
                      </a:lnTo>
                      <a:lnTo>
                        <a:pt x="51" y="18"/>
                      </a:lnTo>
                      <a:lnTo>
                        <a:pt x="51" y="13"/>
                      </a:lnTo>
                      <a:lnTo>
                        <a:pt x="52" y="8"/>
                      </a:lnTo>
                      <a:lnTo>
                        <a:pt x="53" y="4"/>
                      </a:lnTo>
                      <a:lnTo>
                        <a:pt x="54" y="2"/>
                      </a:lnTo>
                      <a:lnTo>
                        <a:pt x="5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CC33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Freeform 10"/>
                <p:cNvSpPr>
                  <a:spLocks/>
                </p:cNvSpPr>
                <p:nvPr/>
              </p:nvSpPr>
              <p:spPr bwMode="auto">
                <a:xfrm>
                  <a:off x="1658" y="3175"/>
                  <a:ext cx="61" cy="242"/>
                </a:xfrm>
                <a:custGeom>
                  <a:avLst/>
                  <a:gdLst>
                    <a:gd name="T0" fmla="*/ 0 w 61"/>
                    <a:gd name="T1" fmla="*/ 0 h 242"/>
                    <a:gd name="T2" fmla="*/ 3 w 61"/>
                    <a:gd name="T3" fmla="*/ 1 h 242"/>
                    <a:gd name="T4" fmla="*/ 5 w 61"/>
                    <a:gd name="T5" fmla="*/ 6 h 242"/>
                    <a:gd name="T6" fmla="*/ 6 w 61"/>
                    <a:gd name="T7" fmla="*/ 11 h 242"/>
                    <a:gd name="T8" fmla="*/ 7 w 61"/>
                    <a:gd name="T9" fmla="*/ 19 h 242"/>
                    <a:gd name="T10" fmla="*/ 20 w 61"/>
                    <a:gd name="T11" fmla="*/ 221 h 242"/>
                    <a:gd name="T12" fmla="*/ 21 w 61"/>
                    <a:gd name="T13" fmla="*/ 233 h 242"/>
                    <a:gd name="T14" fmla="*/ 22 w 61"/>
                    <a:gd name="T15" fmla="*/ 236 h 242"/>
                    <a:gd name="T16" fmla="*/ 25 w 61"/>
                    <a:gd name="T17" fmla="*/ 239 h 242"/>
                    <a:gd name="T18" fmla="*/ 27 w 61"/>
                    <a:gd name="T19" fmla="*/ 241 h 242"/>
                    <a:gd name="T20" fmla="*/ 30 w 61"/>
                    <a:gd name="T21" fmla="*/ 238 h 242"/>
                    <a:gd name="T22" fmla="*/ 32 w 61"/>
                    <a:gd name="T23" fmla="*/ 233 h 242"/>
                    <a:gd name="T24" fmla="*/ 54 w 61"/>
                    <a:gd name="T25" fmla="*/ 18 h 242"/>
                    <a:gd name="T26" fmla="*/ 54 w 61"/>
                    <a:gd name="T27" fmla="*/ 13 h 242"/>
                    <a:gd name="T28" fmla="*/ 55 w 61"/>
                    <a:gd name="T29" fmla="*/ 8 h 242"/>
                    <a:gd name="T30" fmla="*/ 56 w 61"/>
                    <a:gd name="T31" fmla="*/ 5 h 242"/>
                    <a:gd name="T32" fmla="*/ 57 w 61"/>
                    <a:gd name="T33" fmla="*/ 1 h 242"/>
                    <a:gd name="T34" fmla="*/ 60 w 61"/>
                    <a:gd name="T35" fmla="*/ 1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1" h="242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5" y="6"/>
                      </a:lnTo>
                      <a:lnTo>
                        <a:pt x="6" y="11"/>
                      </a:lnTo>
                      <a:lnTo>
                        <a:pt x="7" y="19"/>
                      </a:lnTo>
                      <a:lnTo>
                        <a:pt x="20" y="221"/>
                      </a:lnTo>
                      <a:lnTo>
                        <a:pt x="21" y="233"/>
                      </a:lnTo>
                      <a:lnTo>
                        <a:pt x="22" y="236"/>
                      </a:lnTo>
                      <a:lnTo>
                        <a:pt x="25" y="239"/>
                      </a:lnTo>
                      <a:lnTo>
                        <a:pt x="27" y="241"/>
                      </a:lnTo>
                      <a:lnTo>
                        <a:pt x="30" y="238"/>
                      </a:lnTo>
                      <a:lnTo>
                        <a:pt x="32" y="233"/>
                      </a:lnTo>
                      <a:lnTo>
                        <a:pt x="54" y="18"/>
                      </a:lnTo>
                      <a:lnTo>
                        <a:pt x="54" y="13"/>
                      </a:lnTo>
                      <a:lnTo>
                        <a:pt x="55" y="8"/>
                      </a:lnTo>
                      <a:lnTo>
                        <a:pt x="56" y="5"/>
                      </a:lnTo>
                      <a:lnTo>
                        <a:pt x="57" y="1"/>
                      </a:lnTo>
                      <a:lnTo>
                        <a:pt x="60" y="1"/>
                      </a:lnTo>
                    </a:path>
                  </a:pathLst>
                </a:custGeom>
                <a:noFill/>
                <a:ln w="12700" cap="rnd" cmpd="sng">
                  <a:solidFill>
                    <a:srgbClr val="CC33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5" name="Rectangle 11"/>
              <p:cNvSpPr>
                <a:spLocks noChangeArrowheads="1"/>
              </p:cNvSpPr>
              <p:nvPr/>
            </p:nvSpPr>
            <p:spPr bwMode="auto">
              <a:xfrm>
                <a:off x="1688" y="3146"/>
                <a:ext cx="57" cy="1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8" name="Group 12"/>
            <p:cNvGrpSpPr>
              <a:grpSpLocks/>
            </p:cNvGrpSpPr>
            <p:nvPr/>
          </p:nvGrpSpPr>
          <p:grpSpPr bwMode="auto">
            <a:xfrm>
              <a:off x="1702" y="3179"/>
              <a:ext cx="472" cy="242"/>
              <a:chOff x="1702" y="3179"/>
              <a:chExt cx="472" cy="242"/>
            </a:xfrm>
          </p:grpSpPr>
          <p:sp>
            <p:nvSpPr>
              <p:cNvPr id="70" name="Freeform 13"/>
              <p:cNvSpPr>
                <a:spLocks/>
              </p:cNvSpPr>
              <p:nvPr/>
            </p:nvSpPr>
            <p:spPr bwMode="auto">
              <a:xfrm>
                <a:off x="1702" y="3180"/>
                <a:ext cx="36" cy="124"/>
              </a:xfrm>
              <a:custGeom>
                <a:avLst/>
                <a:gdLst>
                  <a:gd name="T0" fmla="*/ 0 w 36"/>
                  <a:gd name="T1" fmla="*/ 123 h 124"/>
                  <a:gd name="T2" fmla="*/ 21 w 36"/>
                  <a:gd name="T3" fmla="*/ 18 h 124"/>
                  <a:gd name="T4" fmla="*/ 23 w 36"/>
                  <a:gd name="T5" fmla="*/ 13 h 124"/>
                  <a:gd name="T6" fmla="*/ 23 w 36"/>
                  <a:gd name="T7" fmla="*/ 8 h 124"/>
                  <a:gd name="T8" fmla="*/ 26 w 36"/>
                  <a:gd name="T9" fmla="*/ 4 h 124"/>
                  <a:gd name="T10" fmla="*/ 30 w 36"/>
                  <a:gd name="T11" fmla="*/ 2 h 124"/>
                  <a:gd name="T12" fmla="*/ 35 w 36"/>
                  <a:gd name="T13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24">
                    <a:moveTo>
                      <a:pt x="0" y="123"/>
                    </a:moveTo>
                    <a:lnTo>
                      <a:pt x="21" y="18"/>
                    </a:lnTo>
                    <a:lnTo>
                      <a:pt x="23" y="13"/>
                    </a:lnTo>
                    <a:lnTo>
                      <a:pt x="23" y="8"/>
                    </a:lnTo>
                    <a:lnTo>
                      <a:pt x="26" y="4"/>
                    </a:lnTo>
                    <a:lnTo>
                      <a:pt x="30" y="2"/>
                    </a:lnTo>
                    <a:lnTo>
                      <a:pt x="35" y="0"/>
                    </a:lnTo>
                  </a:path>
                </a:pathLst>
              </a:custGeom>
              <a:noFill/>
              <a:ln w="127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14"/>
              <p:cNvSpPr>
                <a:spLocks/>
              </p:cNvSpPr>
              <p:nvPr/>
            </p:nvSpPr>
            <p:spPr bwMode="auto">
              <a:xfrm>
                <a:off x="1739" y="3179"/>
                <a:ext cx="144" cy="242"/>
              </a:xfrm>
              <a:custGeom>
                <a:avLst/>
                <a:gdLst>
                  <a:gd name="T0" fmla="*/ 0 w 144"/>
                  <a:gd name="T1" fmla="*/ 0 h 242"/>
                  <a:gd name="T2" fmla="*/ 7 w 144"/>
                  <a:gd name="T3" fmla="*/ 1 h 242"/>
                  <a:gd name="T4" fmla="*/ 13 w 144"/>
                  <a:gd name="T5" fmla="*/ 6 h 242"/>
                  <a:gd name="T6" fmla="*/ 16 w 144"/>
                  <a:gd name="T7" fmla="*/ 11 h 242"/>
                  <a:gd name="T8" fmla="*/ 17 w 144"/>
                  <a:gd name="T9" fmla="*/ 19 h 242"/>
                  <a:gd name="T10" fmla="*/ 48 w 144"/>
                  <a:gd name="T11" fmla="*/ 221 h 242"/>
                  <a:gd name="T12" fmla="*/ 51 w 144"/>
                  <a:gd name="T13" fmla="*/ 233 h 242"/>
                  <a:gd name="T14" fmla="*/ 53 w 144"/>
                  <a:gd name="T15" fmla="*/ 236 h 242"/>
                  <a:gd name="T16" fmla="*/ 59 w 144"/>
                  <a:gd name="T17" fmla="*/ 239 h 242"/>
                  <a:gd name="T18" fmla="*/ 65 w 144"/>
                  <a:gd name="T19" fmla="*/ 241 h 242"/>
                  <a:gd name="T20" fmla="*/ 72 w 144"/>
                  <a:gd name="T21" fmla="*/ 238 h 242"/>
                  <a:gd name="T22" fmla="*/ 76 w 144"/>
                  <a:gd name="T23" fmla="*/ 233 h 242"/>
                  <a:gd name="T24" fmla="*/ 129 w 144"/>
                  <a:gd name="T25" fmla="*/ 18 h 242"/>
                  <a:gd name="T26" fmla="*/ 130 w 144"/>
                  <a:gd name="T27" fmla="*/ 13 h 242"/>
                  <a:gd name="T28" fmla="*/ 131 w 144"/>
                  <a:gd name="T29" fmla="*/ 8 h 242"/>
                  <a:gd name="T30" fmla="*/ 133 w 144"/>
                  <a:gd name="T31" fmla="*/ 5 h 242"/>
                  <a:gd name="T32" fmla="*/ 137 w 144"/>
                  <a:gd name="T33" fmla="*/ 1 h 242"/>
                  <a:gd name="T34" fmla="*/ 143 w 144"/>
                  <a:gd name="T35" fmla="*/ 1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2">
                    <a:moveTo>
                      <a:pt x="0" y="0"/>
                    </a:moveTo>
                    <a:lnTo>
                      <a:pt x="7" y="1"/>
                    </a:lnTo>
                    <a:lnTo>
                      <a:pt x="13" y="6"/>
                    </a:lnTo>
                    <a:lnTo>
                      <a:pt x="16" y="11"/>
                    </a:lnTo>
                    <a:lnTo>
                      <a:pt x="17" y="19"/>
                    </a:lnTo>
                    <a:lnTo>
                      <a:pt x="48" y="221"/>
                    </a:lnTo>
                    <a:lnTo>
                      <a:pt x="51" y="233"/>
                    </a:lnTo>
                    <a:lnTo>
                      <a:pt x="53" y="236"/>
                    </a:lnTo>
                    <a:lnTo>
                      <a:pt x="59" y="239"/>
                    </a:lnTo>
                    <a:lnTo>
                      <a:pt x="65" y="241"/>
                    </a:lnTo>
                    <a:lnTo>
                      <a:pt x="72" y="238"/>
                    </a:lnTo>
                    <a:lnTo>
                      <a:pt x="76" y="233"/>
                    </a:lnTo>
                    <a:lnTo>
                      <a:pt x="129" y="18"/>
                    </a:lnTo>
                    <a:lnTo>
                      <a:pt x="130" y="13"/>
                    </a:lnTo>
                    <a:lnTo>
                      <a:pt x="131" y="8"/>
                    </a:lnTo>
                    <a:lnTo>
                      <a:pt x="133" y="5"/>
                    </a:lnTo>
                    <a:lnTo>
                      <a:pt x="137" y="1"/>
                    </a:lnTo>
                    <a:lnTo>
                      <a:pt x="143" y="1"/>
                    </a:lnTo>
                  </a:path>
                </a:pathLst>
              </a:custGeom>
              <a:noFill/>
              <a:ln w="127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15"/>
              <p:cNvSpPr>
                <a:spLocks/>
              </p:cNvSpPr>
              <p:nvPr/>
            </p:nvSpPr>
            <p:spPr bwMode="auto">
              <a:xfrm>
                <a:off x="1887" y="3180"/>
                <a:ext cx="140" cy="241"/>
              </a:xfrm>
              <a:custGeom>
                <a:avLst/>
                <a:gdLst>
                  <a:gd name="T0" fmla="*/ 0 w 140"/>
                  <a:gd name="T1" fmla="*/ 1 h 241"/>
                  <a:gd name="T2" fmla="*/ 4 w 140"/>
                  <a:gd name="T3" fmla="*/ 1 h 241"/>
                  <a:gd name="T4" fmla="*/ 9 w 140"/>
                  <a:gd name="T5" fmla="*/ 6 h 241"/>
                  <a:gd name="T6" fmla="*/ 10 w 140"/>
                  <a:gd name="T7" fmla="*/ 10 h 241"/>
                  <a:gd name="T8" fmla="*/ 12 w 140"/>
                  <a:gd name="T9" fmla="*/ 19 h 241"/>
                  <a:gd name="T10" fmla="*/ 43 w 140"/>
                  <a:gd name="T11" fmla="*/ 220 h 241"/>
                  <a:gd name="T12" fmla="*/ 46 w 140"/>
                  <a:gd name="T13" fmla="*/ 232 h 241"/>
                  <a:gd name="T14" fmla="*/ 49 w 140"/>
                  <a:gd name="T15" fmla="*/ 235 h 241"/>
                  <a:gd name="T16" fmla="*/ 55 w 140"/>
                  <a:gd name="T17" fmla="*/ 238 h 241"/>
                  <a:gd name="T18" fmla="*/ 60 w 140"/>
                  <a:gd name="T19" fmla="*/ 240 h 241"/>
                  <a:gd name="T20" fmla="*/ 68 w 140"/>
                  <a:gd name="T21" fmla="*/ 237 h 241"/>
                  <a:gd name="T22" fmla="*/ 72 w 140"/>
                  <a:gd name="T23" fmla="*/ 232 h 241"/>
                  <a:gd name="T24" fmla="*/ 125 w 140"/>
                  <a:gd name="T25" fmla="*/ 18 h 241"/>
                  <a:gd name="T26" fmla="*/ 126 w 140"/>
                  <a:gd name="T27" fmla="*/ 13 h 241"/>
                  <a:gd name="T28" fmla="*/ 127 w 140"/>
                  <a:gd name="T29" fmla="*/ 8 h 241"/>
                  <a:gd name="T30" fmla="*/ 129 w 140"/>
                  <a:gd name="T31" fmla="*/ 4 h 241"/>
                  <a:gd name="T32" fmla="*/ 133 w 140"/>
                  <a:gd name="T33" fmla="*/ 2 h 241"/>
                  <a:gd name="T34" fmla="*/ 139 w 140"/>
                  <a:gd name="T35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0" h="241">
                    <a:moveTo>
                      <a:pt x="0" y="1"/>
                    </a:moveTo>
                    <a:lnTo>
                      <a:pt x="4" y="1"/>
                    </a:lnTo>
                    <a:lnTo>
                      <a:pt x="9" y="6"/>
                    </a:lnTo>
                    <a:lnTo>
                      <a:pt x="10" y="10"/>
                    </a:lnTo>
                    <a:lnTo>
                      <a:pt x="12" y="19"/>
                    </a:lnTo>
                    <a:lnTo>
                      <a:pt x="43" y="220"/>
                    </a:lnTo>
                    <a:lnTo>
                      <a:pt x="46" y="232"/>
                    </a:lnTo>
                    <a:lnTo>
                      <a:pt x="49" y="235"/>
                    </a:lnTo>
                    <a:lnTo>
                      <a:pt x="55" y="238"/>
                    </a:lnTo>
                    <a:lnTo>
                      <a:pt x="60" y="240"/>
                    </a:lnTo>
                    <a:lnTo>
                      <a:pt x="68" y="237"/>
                    </a:lnTo>
                    <a:lnTo>
                      <a:pt x="72" y="232"/>
                    </a:lnTo>
                    <a:lnTo>
                      <a:pt x="125" y="18"/>
                    </a:lnTo>
                    <a:lnTo>
                      <a:pt x="126" y="13"/>
                    </a:lnTo>
                    <a:lnTo>
                      <a:pt x="127" y="8"/>
                    </a:lnTo>
                    <a:lnTo>
                      <a:pt x="129" y="4"/>
                    </a:lnTo>
                    <a:lnTo>
                      <a:pt x="133" y="2"/>
                    </a:lnTo>
                    <a:lnTo>
                      <a:pt x="139" y="0"/>
                    </a:lnTo>
                  </a:path>
                </a:pathLst>
              </a:custGeom>
              <a:noFill/>
              <a:ln w="127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16"/>
              <p:cNvSpPr>
                <a:spLocks/>
              </p:cNvSpPr>
              <p:nvPr/>
            </p:nvSpPr>
            <p:spPr bwMode="auto">
              <a:xfrm>
                <a:off x="2027" y="3179"/>
                <a:ext cx="147" cy="242"/>
              </a:xfrm>
              <a:custGeom>
                <a:avLst/>
                <a:gdLst>
                  <a:gd name="T0" fmla="*/ 0 w 147"/>
                  <a:gd name="T1" fmla="*/ 0 h 242"/>
                  <a:gd name="T2" fmla="*/ 7 w 147"/>
                  <a:gd name="T3" fmla="*/ 1 h 242"/>
                  <a:gd name="T4" fmla="*/ 14 w 147"/>
                  <a:gd name="T5" fmla="*/ 6 h 242"/>
                  <a:gd name="T6" fmla="*/ 15 w 147"/>
                  <a:gd name="T7" fmla="*/ 11 h 242"/>
                  <a:gd name="T8" fmla="*/ 17 w 147"/>
                  <a:gd name="T9" fmla="*/ 19 h 242"/>
                  <a:gd name="T10" fmla="*/ 49 w 147"/>
                  <a:gd name="T11" fmla="*/ 221 h 242"/>
                  <a:gd name="T12" fmla="*/ 52 w 147"/>
                  <a:gd name="T13" fmla="*/ 233 h 242"/>
                  <a:gd name="T14" fmla="*/ 55 w 147"/>
                  <a:gd name="T15" fmla="*/ 236 h 242"/>
                  <a:gd name="T16" fmla="*/ 60 w 147"/>
                  <a:gd name="T17" fmla="*/ 239 h 242"/>
                  <a:gd name="T18" fmla="*/ 67 w 147"/>
                  <a:gd name="T19" fmla="*/ 241 h 242"/>
                  <a:gd name="T20" fmla="*/ 73 w 147"/>
                  <a:gd name="T21" fmla="*/ 238 h 242"/>
                  <a:gd name="T22" fmla="*/ 78 w 147"/>
                  <a:gd name="T23" fmla="*/ 233 h 242"/>
                  <a:gd name="T24" fmla="*/ 131 w 147"/>
                  <a:gd name="T25" fmla="*/ 18 h 242"/>
                  <a:gd name="T26" fmla="*/ 133 w 147"/>
                  <a:gd name="T27" fmla="*/ 13 h 242"/>
                  <a:gd name="T28" fmla="*/ 134 w 147"/>
                  <a:gd name="T29" fmla="*/ 8 h 242"/>
                  <a:gd name="T30" fmla="*/ 136 w 147"/>
                  <a:gd name="T31" fmla="*/ 5 h 242"/>
                  <a:gd name="T32" fmla="*/ 140 w 147"/>
                  <a:gd name="T33" fmla="*/ 1 h 242"/>
                  <a:gd name="T34" fmla="*/ 146 w 147"/>
                  <a:gd name="T35" fmla="*/ 1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7" h="242">
                    <a:moveTo>
                      <a:pt x="0" y="0"/>
                    </a:moveTo>
                    <a:lnTo>
                      <a:pt x="7" y="1"/>
                    </a:lnTo>
                    <a:lnTo>
                      <a:pt x="14" y="6"/>
                    </a:lnTo>
                    <a:lnTo>
                      <a:pt x="15" y="11"/>
                    </a:lnTo>
                    <a:lnTo>
                      <a:pt x="17" y="19"/>
                    </a:lnTo>
                    <a:lnTo>
                      <a:pt x="49" y="221"/>
                    </a:lnTo>
                    <a:lnTo>
                      <a:pt x="52" y="233"/>
                    </a:lnTo>
                    <a:lnTo>
                      <a:pt x="55" y="236"/>
                    </a:lnTo>
                    <a:lnTo>
                      <a:pt x="60" y="239"/>
                    </a:lnTo>
                    <a:lnTo>
                      <a:pt x="67" y="241"/>
                    </a:lnTo>
                    <a:lnTo>
                      <a:pt x="73" y="238"/>
                    </a:lnTo>
                    <a:lnTo>
                      <a:pt x="78" y="233"/>
                    </a:lnTo>
                    <a:lnTo>
                      <a:pt x="131" y="18"/>
                    </a:lnTo>
                    <a:lnTo>
                      <a:pt x="133" y="13"/>
                    </a:lnTo>
                    <a:lnTo>
                      <a:pt x="134" y="8"/>
                    </a:lnTo>
                    <a:lnTo>
                      <a:pt x="136" y="5"/>
                    </a:lnTo>
                    <a:lnTo>
                      <a:pt x="140" y="1"/>
                    </a:lnTo>
                    <a:lnTo>
                      <a:pt x="146" y="1"/>
                    </a:lnTo>
                  </a:path>
                </a:pathLst>
              </a:custGeom>
              <a:noFill/>
              <a:ln w="127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" name="Rectangle 17"/>
            <p:cNvSpPr>
              <a:spLocks noChangeArrowheads="1"/>
            </p:cNvSpPr>
            <p:nvPr/>
          </p:nvSpPr>
          <p:spPr bwMode="auto">
            <a:xfrm>
              <a:off x="2143" y="3123"/>
              <a:ext cx="105" cy="20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" name="Freeform 18"/>
          <p:cNvSpPr>
            <a:spLocks/>
          </p:cNvSpPr>
          <p:nvPr/>
        </p:nvSpPr>
        <p:spPr bwMode="auto">
          <a:xfrm>
            <a:off x="2689353" y="3208861"/>
            <a:ext cx="938213" cy="427038"/>
          </a:xfrm>
          <a:custGeom>
            <a:avLst/>
            <a:gdLst>
              <a:gd name="T0" fmla="*/ 0 w 591"/>
              <a:gd name="T1" fmla="*/ 161 h 269"/>
              <a:gd name="T2" fmla="*/ 161 w 591"/>
              <a:gd name="T3" fmla="*/ 0 h 269"/>
              <a:gd name="T4" fmla="*/ 515 w 591"/>
              <a:gd name="T5" fmla="*/ 0 h 269"/>
              <a:gd name="T6" fmla="*/ 590 w 591"/>
              <a:gd name="T7" fmla="*/ 26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1" h="269">
                <a:moveTo>
                  <a:pt x="0" y="161"/>
                </a:moveTo>
                <a:lnTo>
                  <a:pt x="161" y="0"/>
                </a:lnTo>
                <a:lnTo>
                  <a:pt x="515" y="0"/>
                </a:lnTo>
                <a:lnTo>
                  <a:pt x="590" y="268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1" name="Group 19"/>
          <p:cNvGrpSpPr>
            <a:grpSpLocks/>
          </p:cNvGrpSpPr>
          <p:nvPr/>
        </p:nvGrpSpPr>
        <p:grpSpPr bwMode="auto">
          <a:xfrm>
            <a:off x="2802066" y="2945336"/>
            <a:ext cx="898525" cy="466725"/>
            <a:chOff x="475" y="2444"/>
            <a:chExt cx="566" cy="295"/>
          </a:xfrm>
        </p:grpSpPr>
        <p:grpSp>
          <p:nvGrpSpPr>
            <p:cNvPr id="82" name="Group 20"/>
            <p:cNvGrpSpPr>
              <a:grpSpLocks/>
            </p:cNvGrpSpPr>
            <p:nvPr/>
          </p:nvGrpSpPr>
          <p:grpSpPr bwMode="auto">
            <a:xfrm>
              <a:off x="503" y="2444"/>
              <a:ext cx="538" cy="295"/>
              <a:chOff x="503" y="2444"/>
              <a:chExt cx="538" cy="295"/>
            </a:xfrm>
          </p:grpSpPr>
          <p:grpSp>
            <p:nvGrpSpPr>
              <p:cNvPr id="84" name="Group 21"/>
              <p:cNvGrpSpPr>
                <a:grpSpLocks/>
              </p:cNvGrpSpPr>
              <p:nvPr/>
            </p:nvGrpSpPr>
            <p:grpSpPr bwMode="auto">
              <a:xfrm>
                <a:off x="503" y="2472"/>
                <a:ext cx="504" cy="267"/>
                <a:chOff x="503" y="2472"/>
                <a:chExt cx="504" cy="267"/>
              </a:xfrm>
            </p:grpSpPr>
            <p:sp>
              <p:nvSpPr>
                <p:cNvPr id="86" name="Freeform 22"/>
                <p:cNvSpPr>
                  <a:spLocks/>
                </p:cNvSpPr>
                <p:nvPr/>
              </p:nvSpPr>
              <p:spPr bwMode="auto">
                <a:xfrm>
                  <a:off x="503" y="2474"/>
                  <a:ext cx="18" cy="136"/>
                </a:xfrm>
                <a:custGeom>
                  <a:avLst/>
                  <a:gdLst>
                    <a:gd name="T0" fmla="*/ 0 w 18"/>
                    <a:gd name="T1" fmla="*/ 135 h 136"/>
                    <a:gd name="T2" fmla="*/ 10 w 18"/>
                    <a:gd name="T3" fmla="*/ 20 h 136"/>
                    <a:gd name="T4" fmla="*/ 11 w 18"/>
                    <a:gd name="T5" fmla="*/ 14 h 136"/>
                    <a:gd name="T6" fmla="*/ 11 w 18"/>
                    <a:gd name="T7" fmla="*/ 9 h 136"/>
                    <a:gd name="T8" fmla="*/ 12 w 18"/>
                    <a:gd name="T9" fmla="*/ 5 h 136"/>
                    <a:gd name="T10" fmla="*/ 14 w 18"/>
                    <a:gd name="T11" fmla="*/ 2 h 136"/>
                    <a:gd name="T12" fmla="*/ 17 w 18"/>
                    <a:gd name="T13" fmla="*/ 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136">
                      <a:moveTo>
                        <a:pt x="0" y="135"/>
                      </a:moveTo>
                      <a:lnTo>
                        <a:pt x="10" y="20"/>
                      </a:lnTo>
                      <a:lnTo>
                        <a:pt x="11" y="14"/>
                      </a:lnTo>
                      <a:lnTo>
                        <a:pt x="11" y="9"/>
                      </a:lnTo>
                      <a:lnTo>
                        <a:pt x="12" y="5"/>
                      </a:lnTo>
                      <a:lnTo>
                        <a:pt x="14" y="2"/>
                      </a:lnTo>
                      <a:lnTo>
                        <a:pt x="1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CC33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23"/>
                <p:cNvSpPr>
                  <a:spLocks/>
                </p:cNvSpPr>
                <p:nvPr/>
              </p:nvSpPr>
              <p:spPr bwMode="auto">
                <a:xfrm>
                  <a:off x="521" y="2473"/>
                  <a:ext cx="69" cy="266"/>
                </a:xfrm>
                <a:custGeom>
                  <a:avLst/>
                  <a:gdLst>
                    <a:gd name="T0" fmla="*/ 0 w 69"/>
                    <a:gd name="T1" fmla="*/ 0 h 266"/>
                    <a:gd name="T2" fmla="*/ 3 w 69"/>
                    <a:gd name="T3" fmla="*/ 1 h 266"/>
                    <a:gd name="T4" fmla="*/ 6 w 69"/>
                    <a:gd name="T5" fmla="*/ 6 h 266"/>
                    <a:gd name="T6" fmla="*/ 7 w 69"/>
                    <a:gd name="T7" fmla="*/ 12 h 266"/>
                    <a:gd name="T8" fmla="*/ 8 w 69"/>
                    <a:gd name="T9" fmla="*/ 21 h 266"/>
                    <a:gd name="T10" fmla="*/ 22 w 69"/>
                    <a:gd name="T11" fmla="*/ 243 h 266"/>
                    <a:gd name="T12" fmla="*/ 24 w 69"/>
                    <a:gd name="T13" fmla="*/ 256 h 266"/>
                    <a:gd name="T14" fmla="*/ 25 w 69"/>
                    <a:gd name="T15" fmla="*/ 260 h 266"/>
                    <a:gd name="T16" fmla="*/ 28 w 69"/>
                    <a:gd name="T17" fmla="*/ 263 h 266"/>
                    <a:gd name="T18" fmla="*/ 30 w 69"/>
                    <a:gd name="T19" fmla="*/ 265 h 266"/>
                    <a:gd name="T20" fmla="*/ 34 w 69"/>
                    <a:gd name="T21" fmla="*/ 261 h 266"/>
                    <a:gd name="T22" fmla="*/ 36 w 69"/>
                    <a:gd name="T23" fmla="*/ 256 h 266"/>
                    <a:gd name="T24" fmla="*/ 61 w 69"/>
                    <a:gd name="T25" fmla="*/ 20 h 266"/>
                    <a:gd name="T26" fmla="*/ 62 w 69"/>
                    <a:gd name="T27" fmla="*/ 14 h 266"/>
                    <a:gd name="T28" fmla="*/ 62 w 69"/>
                    <a:gd name="T29" fmla="*/ 9 h 266"/>
                    <a:gd name="T30" fmla="*/ 63 w 69"/>
                    <a:gd name="T31" fmla="*/ 6 h 266"/>
                    <a:gd name="T32" fmla="*/ 65 w 69"/>
                    <a:gd name="T33" fmla="*/ 1 h 266"/>
                    <a:gd name="T34" fmla="*/ 68 w 69"/>
                    <a:gd name="T35" fmla="*/ 1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9" h="266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6" y="6"/>
                      </a:lnTo>
                      <a:lnTo>
                        <a:pt x="7" y="12"/>
                      </a:lnTo>
                      <a:lnTo>
                        <a:pt x="8" y="21"/>
                      </a:lnTo>
                      <a:lnTo>
                        <a:pt x="22" y="243"/>
                      </a:lnTo>
                      <a:lnTo>
                        <a:pt x="24" y="256"/>
                      </a:lnTo>
                      <a:lnTo>
                        <a:pt x="25" y="260"/>
                      </a:lnTo>
                      <a:lnTo>
                        <a:pt x="28" y="263"/>
                      </a:lnTo>
                      <a:lnTo>
                        <a:pt x="30" y="265"/>
                      </a:lnTo>
                      <a:lnTo>
                        <a:pt x="34" y="261"/>
                      </a:lnTo>
                      <a:lnTo>
                        <a:pt x="36" y="256"/>
                      </a:lnTo>
                      <a:lnTo>
                        <a:pt x="61" y="20"/>
                      </a:lnTo>
                      <a:lnTo>
                        <a:pt x="62" y="14"/>
                      </a:lnTo>
                      <a:lnTo>
                        <a:pt x="62" y="9"/>
                      </a:lnTo>
                      <a:lnTo>
                        <a:pt x="63" y="6"/>
                      </a:lnTo>
                      <a:lnTo>
                        <a:pt x="65" y="1"/>
                      </a:lnTo>
                      <a:lnTo>
                        <a:pt x="68" y="1"/>
                      </a:lnTo>
                    </a:path>
                  </a:pathLst>
                </a:custGeom>
                <a:noFill/>
                <a:ln w="12700" cap="rnd" cmpd="sng">
                  <a:solidFill>
                    <a:srgbClr val="CC33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Freeform 24"/>
                <p:cNvSpPr>
                  <a:spLocks/>
                </p:cNvSpPr>
                <p:nvPr/>
              </p:nvSpPr>
              <p:spPr bwMode="auto">
                <a:xfrm>
                  <a:off x="592" y="2474"/>
                  <a:ext cx="67" cy="265"/>
                </a:xfrm>
                <a:custGeom>
                  <a:avLst/>
                  <a:gdLst>
                    <a:gd name="T0" fmla="*/ 0 w 67"/>
                    <a:gd name="T1" fmla="*/ 1 h 265"/>
                    <a:gd name="T2" fmla="*/ 2 w 67"/>
                    <a:gd name="T3" fmla="*/ 1 h 265"/>
                    <a:gd name="T4" fmla="*/ 4 w 67"/>
                    <a:gd name="T5" fmla="*/ 6 h 265"/>
                    <a:gd name="T6" fmla="*/ 5 w 67"/>
                    <a:gd name="T7" fmla="*/ 12 h 265"/>
                    <a:gd name="T8" fmla="*/ 5 w 67"/>
                    <a:gd name="T9" fmla="*/ 21 h 265"/>
                    <a:gd name="T10" fmla="*/ 20 w 67"/>
                    <a:gd name="T11" fmla="*/ 242 h 265"/>
                    <a:gd name="T12" fmla="*/ 22 w 67"/>
                    <a:gd name="T13" fmla="*/ 255 h 265"/>
                    <a:gd name="T14" fmla="*/ 23 w 67"/>
                    <a:gd name="T15" fmla="*/ 259 h 265"/>
                    <a:gd name="T16" fmla="*/ 26 w 67"/>
                    <a:gd name="T17" fmla="*/ 262 h 265"/>
                    <a:gd name="T18" fmla="*/ 28 w 67"/>
                    <a:gd name="T19" fmla="*/ 264 h 265"/>
                    <a:gd name="T20" fmla="*/ 32 w 67"/>
                    <a:gd name="T21" fmla="*/ 260 h 265"/>
                    <a:gd name="T22" fmla="*/ 34 w 67"/>
                    <a:gd name="T23" fmla="*/ 255 h 265"/>
                    <a:gd name="T24" fmla="*/ 59 w 67"/>
                    <a:gd name="T25" fmla="*/ 20 h 265"/>
                    <a:gd name="T26" fmla="*/ 60 w 67"/>
                    <a:gd name="T27" fmla="*/ 14 h 265"/>
                    <a:gd name="T28" fmla="*/ 60 w 67"/>
                    <a:gd name="T29" fmla="*/ 9 h 265"/>
                    <a:gd name="T30" fmla="*/ 61 w 67"/>
                    <a:gd name="T31" fmla="*/ 5 h 265"/>
                    <a:gd name="T32" fmla="*/ 63 w 67"/>
                    <a:gd name="T33" fmla="*/ 2 h 265"/>
                    <a:gd name="T34" fmla="*/ 66 w 67"/>
                    <a:gd name="T35" fmla="*/ 0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7" h="265">
                      <a:moveTo>
                        <a:pt x="0" y="1"/>
                      </a:moveTo>
                      <a:lnTo>
                        <a:pt x="2" y="1"/>
                      </a:lnTo>
                      <a:lnTo>
                        <a:pt x="4" y="6"/>
                      </a:lnTo>
                      <a:lnTo>
                        <a:pt x="5" y="12"/>
                      </a:lnTo>
                      <a:lnTo>
                        <a:pt x="5" y="21"/>
                      </a:lnTo>
                      <a:lnTo>
                        <a:pt x="20" y="242"/>
                      </a:lnTo>
                      <a:lnTo>
                        <a:pt x="22" y="255"/>
                      </a:lnTo>
                      <a:lnTo>
                        <a:pt x="23" y="259"/>
                      </a:lnTo>
                      <a:lnTo>
                        <a:pt x="26" y="262"/>
                      </a:lnTo>
                      <a:lnTo>
                        <a:pt x="28" y="264"/>
                      </a:lnTo>
                      <a:lnTo>
                        <a:pt x="32" y="260"/>
                      </a:lnTo>
                      <a:lnTo>
                        <a:pt x="34" y="255"/>
                      </a:lnTo>
                      <a:lnTo>
                        <a:pt x="59" y="20"/>
                      </a:lnTo>
                      <a:lnTo>
                        <a:pt x="60" y="14"/>
                      </a:lnTo>
                      <a:lnTo>
                        <a:pt x="60" y="9"/>
                      </a:lnTo>
                      <a:lnTo>
                        <a:pt x="61" y="5"/>
                      </a:lnTo>
                      <a:lnTo>
                        <a:pt x="63" y="2"/>
                      </a:lnTo>
                      <a:lnTo>
                        <a:pt x="6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CC33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Freeform 25"/>
                <p:cNvSpPr>
                  <a:spLocks/>
                </p:cNvSpPr>
                <p:nvPr/>
              </p:nvSpPr>
              <p:spPr bwMode="auto">
                <a:xfrm>
                  <a:off x="659" y="2473"/>
                  <a:ext cx="70" cy="266"/>
                </a:xfrm>
                <a:custGeom>
                  <a:avLst/>
                  <a:gdLst>
                    <a:gd name="T0" fmla="*/ 0 w 70"/>
                    <a:gd name="T1" fmla="*/ 0 h 266"/>
                    <a:gd name="T2" fmla="*/ 3 w 70"/>
                    <a:gd name="T3" fmla="*/ 1 h 266"/>
                    <a:gd name="T4" fmla="*/ 6 w 70"/>
                    <a:gd name="T5" fmla="*/ 6 h 266"/>
                    <a:gd name="T6" fmla="*/ 7 w 70"/>
                    <a:gd name="T7" fmla="*/ 12 h 266"/>
                    <a:gd name="T8" fmla="*/ 8 w 70"/>
                    <a:gd name="T9" fmla="*/ 21 h 266"/>
                    <a:gd name="T10" fmla="*/ 23 w 70"/>
                    <a:gd name="T11" fmla="*/ 243 h 266"/>
                    <a:gd name="T12" fmla="*/ 24 w 70"/>
                    <a:gd name="T13" fmla="*/ 256 h 266"/>
                    <a:gd name="T14" fmla="*/ 26 w 70"/>
                    <a:gd name="T15" fmla="*/ 260 h 266"/>
                    <a:gd name="T16" fmla="*/ 28 w 70"/>
                    <a:gd name="T17" fmla="*/ 263 h 266"/>
                    <a:gd name="T18" fmla="*/ 31 w 70"/>
                    <a:gd name="T19" fmla="*/ 265 h 266"/>
                    <a:gd name="T20" fmla="*/ 34 w 70"/>
                    <a:gd name="T21" fmla="*/ 261 h 266"/>
                    <a:gd name="T22" fmla="*/ 36 w 70"/>
                    <a:gd name="T23" fmla="*/ 256 h 266"/>
                    <a:gd name="T24" fmla="*/ 62 w 70"/>
                    <a:gd name="T25" fmla="*/ 20 h 266"/>
                    <a:gd name="T26" fmla="*/ 63 w 70"/>
                    <a:gd name="T27" fmla="*/ 14 h 266"/>
                    <a:gd name="T28" fmla="*/ 63 w 70"/>
                    <a:gd name="T29" fmla="*/ 9 h 266"/>
                    <a:gd name="T30" fmla="*/ 64 w 70"/>
                    <a:gd name="T31" fmla="*/ 6 h 266"/>
                    <a:gd name="T32" fmla="*/ 66 w 70"/>
                    <a:gd name="T33" fmla="*/ 1 h 266"/>
                    <a:gd name="T34" fmla="*/ 69 w 70"/>
                    <a:gd name="T35" fmla="*/ 1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0" h="266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6" y="6"/>
                      </a:lnTo>
                      <a:lnTo>
                        <a:pt x="7" y="12"/>
                      </a:lnTo>
                      <a:lnTo>
                        <a:pt x="8" y="21"/>
                      </a:lnTo>
                      <a:lnTo>
                        <a:pt x="23" y="243"/>
                      </a:lnTo>
                      <a:lnTo>
                        <a:pt x="24" y="256"/>
                      </a:lnTo>
                      <a:lnTo>
                        <a:pt x="26" y="260"/>
                      </a:lnTo>
                      <a:lnTo>
                        <a:pt x="28" y="263"/>
                      </a:lnTo>
                      <a:lnTo>
                        <a:pt x="31" y="265"/>
                      </a:lnTo>
                      <a:lnTo>
                        <a:pt x="34" y="261"/>
                      </a:lnTo>
                      <a:lnTo>
                        <a:pt x="36" y="256"/>
                      </a:lnTo>
                      <a:lnTo>
                        <a:pt x="62" y="20"/>
                      </a:lnTo>
                      <a:lnTo>
                        <a:pt x="63" y="14"/>
                      </a:lnTo>
                      <a:lnTo>
                        <a:pt x="63" y="9"/>
                      </a:lnTo>
                      <a:lnTo>
                        <a:pt x="64" y="6"/>
                      </a:lnTo>
                      <a:lnTo>
                        <a:pt x="66" y="1"/>
                      </a:lnTo>
                      <a:lnTo>
                        <a:pt x="69" y="1"/>
                      </a:lnTo>
                    </a:path>
                  </a:pathLst>
                </a:custGeom>
                <a:noFill/>
                <a:ln w="12700" cap="rnd" cmpd="sng">
                  <a:solidFill>
                    <a:srgbClr val="CC33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Freeform 26"/>
                <p:cNvSpPr>
                  <a:spLocks/>
                </p:cNvSpPr>
                <p:nvPr/>
              </p:nvSpPr>
              <p:spPr bwMode="auto">
                <a:xfrm>
                  <a:off x="732" y="2473"/>
                  <a:ext cx="68" cy="265"/>
                </a:xfrm>
                <a:custGeom>
                  <a:avLst/>
                  <a:gdLst>
                    <a:gd name="T0" fmla="*/ 0 w 68"/>
                    <a:gd name="T1" fmla="*/ 0 h 265"/>
                    <a:gd name="T2" fmla="*/ 1 w 68"/>
                    <a:gd name="T3" fmla="*/ 1 h 265"/>
                    <a:gd name="T4" fmla="*/ 4 w 68"/>
                    <a:gd name="T5" fmla="*/ 6 h 265"/>
                    <a:gd name="T6" fmla="*/ 5 w 68"/>
                    <a:gd name="T7" fmla="*/ 11 h 265"/>
                    <a:gd name="T8" fmla="*/ 5 w 68"/>
                    <a:gd name="T9" fmla="*/ 21 h 265"/>
                    <a:gd name="T10" fmla="*/ 20 w 68"/>
                    <a:gd name="T11" fmla="*/ 243 h 265"/>
                    <a:gd name="T12" fmla="*/ 22 w 68"/>
                    <a:gd name="T13" fmla="*/ 255 h 265"/>
                    <a:gd name="T14" fmla="*/ 24 w 68"/>
                    <a:gd name="T15" fmla="*/ 259 h 265"/>
                    <a:gd name="T16" fmla="*/ 26 w 68"/>
                    <a:gd name="T17" fmla="*/ 262 h 265"/>
                    <a:gd name="T18" fmla="*/ 29 w 68"/>
                    <a:gd name="T19" fmla="*/ 264 h 265"/>
                    <a:gd name="T20" fmla="*/ 32 w 68"/>
                    <a:gd name="T21" fmla="*/ 260 h 265"/>
                    <a:gd name="T22" fmla="*/ 34 w 68"/>
                    <a:gd name="T23" fmla="*/ 255 h 265"/>
                    <a:gd name="T24" fmla="*/ 60 w 68"/>
                    <a:gd name="T25" fmla="*/ 20 h 265"/>
                    <a:gd name="T26" fmla="*/ 61 w 68"/>
                    <a:gd name="T27" fmla="*/ 13 h 265"/>
                    <a:gd name="T28" fmla="*/ 61 w 68"/>
                    <a:gd name="T29" fmla="*/ 9 h 265"/>
                    <a:gd name="T30" fmla="*/ 62 w 68"/>
                    <a:gd name="T31" fmla="*/ 5 h 265"/>
                    <a:gd name="T32" fmla="*/ 64 w 68"/>
                    <a:gd name="T33" fmla="*/ 1 h 265"/>
                    <a:gd name="T34" fmla="*/ 67 w 68"/>
                    <a:gd name="T35" fmla="*/ 0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8" h="265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4" y="6"/>
                      </a:lnTo>
                      <a:lnTo>
                        <a:pt x="5" y="11"/>
                      </a:lnTo>
                      <a:lnTo>
                        <a:pt x="5" y="21"/>
                      </a:lnTo>
                      <a:lnTo>
                        <a:pt x="20" y="243"/>
                      </a:lnTo>
                      <a:lnTo>
                        <a:pt x="22" y="255"/>
                      </a:lnTo>
                      <a:lnTo>
                        <a:pt x="24" y="259"/>
                      </a:lnTo>
                      <a:lnTo>
                        <a:pt x="26" y="262"/>
                      </a:lnTo>
                      <a:lnTo>
                        <a:pt x="29" y="264"/>
                      </a:lnTo>
                      <a:lnTo>
                        <a:pt x="32" y="260"/>
                      </a:lnTo>
                      <a:lnTo>
                        <a:pt x="34" y="255"/>
                      </a:lnTo>
                      <a:lnTo>
                        <a:pt x="60" y="20"/>
                      </a:lnTo>
                      <a:lnTo>
                        <a:pt x="61" y="13"/>
                      </a:lnTo>
                      <a:lnTo>
                        <a:pt x="61" y="9"/>
                      </a:lnTo>
                      <a:lnTo>
                        <a:pt x="62" y="5"/>
                      </a:lnTo>
                      <a:lnTo>
                        <a:pt x="64" y="1"/>
                      </a:lnTo>
                      <a:lnTo>
                        <a:pt x="6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CC33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Freeform 27"/>
                <p:cNvSpPr>
                  <a:spLocks/>
                </p:cNvSpPr>
                <p:nvPr/>
              </p:nvSpPr>
              <p:spPr bwMode="auto">
                <a:xfrm>
                  <a:off x="799" y="2472"/>
                  <a:ext cx="70" cy="266"/>
                </a:xfrm>
                <a:custGeom>
                  <a:avLst/>
                  <a:gdLst>
                    <a:gd name="T0" fmla="*/ 0 w 70"/>
                    <a:gd name="T1" fmla="*/ 0 h 266"/>
                    <a:gd name="T2" fmla="*/ 3 w 70"/>
                    <a:gd name="T3" fmla="*/ 1 h 266"/>
                    <a:gd name="T4" fmla="*/ 6 w 70"/>
                    <a:gd name="T5" fmla="*/ 6 h 266"/>
                    <a:gd name="T6" fmla="*/ 7 w 70"/>
                    <a:gd name="T7" fmla="*/ 12 h 266"/>
                    <a:gd name="T8" fmla="*/ 8 w 70"/>
                    <a:gd name="T9" fmla="*/ 22 h 266"/>
                    <a:gd name="T10" fmla="*/ 23 w 70"/>
                    <a:gd name="T11" fmla="*/ 244 h 266"/>
                    <a:gd name="T12" fmla="*/ 24 w 70"/>
                    <a:gd name="T13" fmla="*/ 256 h 266"/>
                    <a:gd name="T14" fmla="*/ 25 w 70"/>
                    <a:gd name="T15" fmla="*/ 260 h 266"/>
                    <a:gd name="T16" fmla="*/ 28 w 70"/>
                    <a:gd name="T17" fmla="*/ 263 h 266"/>
                    <a:gd name="T18" fmla="*/ 31 w 70"/>
                    <a:gd name="T19" fmla="*/ 265 h 266"/>
                    <a:gd name="T20" fmla="*/ 35 w 70"/>
                    <a:gd name="T21" fmla="*/ 261 h 266"/>
                    <a:gd name="T22" fmla="*/ 36 w 70"/>
                    <a:gd name="T23" fmla="*/ 256 h 266"/>
                    <a:gd name="T24" fmla="*/ 62 w 70"/>
                    <a:gd name="T25" fmla="*/ 21 h 266"/>
                    <a:gd name="T26" fmla="*/ 63 w 70"/>
                    <a:gd name="T27" fmla="*/ 14 h 266"/>
                    <a:gd name="T28" fmla="*/ 63 w 70"/>
                    <a:gd name="T29" fmla="*/ 9 h 266"/>
                    <a:gd name="T30" fmla="*/ 64 w 70"/>
                    <a:gd name="T31" fmla="*/ 6 h 266"/>
                    <a:gd name="T32" fmla="*/ 66 w 70"/>
                    <a:gd name="T33" fmla="*/ 1 h 266"/>
                    <a:gd name="T34" fmla="*/ 69 w 70"/>
                    <a:gd name="T35" fmla="*/ 1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0" h="266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6" y="6"/>
                      </a:lnTo>
                      <a:lnTo>
                        <a:pt x="7" y="12"/>
                      </a:lnTo>
                      <a:lnTo>
                        <a:pt x="8" y="22"/>
                      </a:lnTo>
                      <a:lnTo>
                        <a:pt x="23" y="244"/>
                      </a:lnTo>
                      <a:lnTo>
                        <a:pt x="24" y="256"/>
                      </a:lnTo>
                      <a:lnTo>
                        <a:pt x="25" y="260"/>
                      </a:lnTo>
                      <a:lnTo>
                        <a:pt x="28" y="263"/>
                      </a:lnTo>
                      <a:lnTo>
                        <a:pt x="31" y="265"/>
                      </a:lnTo>
                      <a:lnTo>
                        <a:pt x="35" y="261"/>
                      </a:lnTo>
                      <a:lnTo>
                        <a:pt x="36" y="256"/>
                      </a:lnTo>
                      <a:lnTo>
                        <a:pt x="62" y="21"/>
                      </a:lnTo>
                      <a:lnTo>
                        <a:pt x="63" y="14"/>
                      </a:lnTo>
                      <a:lnTo>
                        <a:pt x="63" y="9"/>
                      </a:lnTo>
                      <a:lnTo>
                        <a:pt x="64" y="6"/>
                      </a:lnTo>
                      <a:lnTo>
                        <a:pt x="66" y="1"/>
                      </a:lnTo>
                      <a:lnTo>
                        <a:pt x="69" y="1"/>
                      </a:lnTo>
                    </a:path>
                  </a:pathLst>
                </a:custGeom>
                <a:noFill/>
                <a:ln w="12700" cap="rnd" cmpd="sng">
                  <a:solidFill>
                    <a:srgbClr val="CC33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Freeform 28"/>
                <p:cNvSpPr>
                  <a:spLocks/>
                </p:cNvSpPr>
                <p:nvPr/>
              </p:nvSpPr>
              <p:spPr bwMode="auto">
                <a:xfrm>
                  <a:off x="870" y="2473"/>
                  <a:ext cx="68" cy="265"/>
                </a:xfrm>
                <a:custGeom>
                  <a:avLst/>
                  <a:gdLst>
                    <a:gd name="T0" fmla="*/ 0 w 68"/>
                    <a:gd name="T1" fmla="*/ 0 h 265"/>
                    <a:gd name="T2" fmla="*/ 2 w 68"/>
                    <a:gd name="T3" fmla="*/ 1 h 265"/>
                    <a:gd name="T4" fmla="*/ 4 w 68"/>
                    <a:gd name="T5" fmla="*/ 6 h 265"/>
                    <a:gd name="T6" fmla="*/ 5 w 68"/>
                    <a:gd name="T7" fmla="*/ 11 h 265"/>
                    <a:gd name="T8" fmla="*/ 5 w 68"/>
                    <a:gd name="T9" fmla="*/ 21 h 265"/>
                    <a:gd name="T10" fmla="*/ 21 w 68"/>
                    <a:gd name="T11" fmla="*/ 243 h 265"/>
                    <a:gd name="T12" fmla="*/ 22 w 68"/>
                    <a:gd name="T13" fmla="*/ 255 h 265"/>
                    <a:gd name="T14" fmla="*/ 23 w 68"/>
                    <a:gd name="T15" fmla="*/ 259 h 265"/>
                    <a:gd name="T16" fmla="*/ 26 w 68"/>
                    <a:gd name="T17" fmla="*/ 262 h 265"/>
                    <a:gd name="T18" fmla="*/ 29 w 68"/>
                    <a:gd name="T19" fmla="*/ 264 h 265"/>
                    <a:gd name="T20" fmla="*/ 32 w 68"/>
                    <a:gd name="T21" fmla="*/ 260 h 265"/>
                    <a:gd name="T22" fmla="*/ 34 w 68"/>
                    <a:gd name="T23" fmla="*/ 255 h 265"/>
                    <a:gd name="T24" fmla="*/ 60 w 68"/>
                    <a:gd name="T25" fmla="*/ 20 h 265"/>
                    <a:gd name="T26" fmla="*/ 61 w 68"/>
                    <a:gd name="T27" fmla="*/ 13 h 265"/>
                    <a:gd name="T28" fmla="*/ 61 w 68"/>
                    <a:gd name="T29" fmla="*/ 9 h 265"/>
                    <a:gd name="T30" fmla="*/ 62 w 68"/>
                    <a:gd name="T31" fmla="*/ 5 h 265"/>
                    <a:gd name="T32" fmla="*/ 64 w 68"/>
                    <a:gd name="T33" fmla="*/ 1 h 265"/>
                    <a:gd name="T34" fmla="*/ 67 w 68"/>
                    <a:gd name="T35" fmla="*/ 0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8" h="265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4" y="6"/>
                      </a:lnTo>
                      <a:lnTo>
                        <a:pt x="5" y="11"/>
                      </a:lnTo>
                      <a:lnTo>
                        <a:pt x="5" y="21"/>
                      </a:lnTo>
                      <a:lnTo>
                        <a:pt x="21" y="243"/>
                      </a:lnTo>
                      <a:lnTo>
                        <a:pt x="22" y="255"/>
                      </a:lnTo>
                      <a:lnTo>
                        <a:pt x="23" y="259"/>
                      </a:lnTo>
                      <a:lnTo>
                        <a:pt x="26" y="262"/>
                      </a:lnTo>
                      <a:lnTo>
                        <a:pt x="29" y="264"/>
                      </a:lnTo>
                      <a:lnTo>
                        <a:pt x="32" y="260"/>
                      </a:lnTo>
                      <a:lnTo>
                        <a:pt x="34" y="255"/>
                      </a:lnTo>
                      <a:lnTo>
                        <a:pt x="60" y="20"/>
                      </a:lnTo>
                      <a:lnTo>
                        <a:pt x="61" y="13"/>
                      </a:lnTo>
                      <a:lnTo>
                        <a:pt x="61" y="9"/>
                      </a:lnTo>
                      <a:lnTo>
                        <a:pt x="62" y="5"/>
                      </a:lnTo>
                      <a:lnTo>
                        <a:pt x="64" y="1"/>
                      </a:lnTo>
                      <a:lnTo>
                        <a:pt x="6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CC33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Freeform 29"/>
                <p:cNvSpPr>
                  <a:spLocks/>
                </p:cNvSpPr>
                <p:nvPr/>
              </p:nvSpPr>
              <p:spPr bwMode="auto">
                <a:xfrm>
                  <a:off x="937" y="2472"/>
                  <a:ext cx="70" cy="266"/>
                </a:xfrm>
                <a:custGeom>
                  <a:avLst/>
                  <a:gdLst>
                    <a:gd name="T0" fmla="*/ 0 w 70"/>
                    <a:gd name="T1" fmla="*/ 0 h 266"/>
                    <a:gd name="T2" fmla="*/ 3 w 70"/>
                    <a:gd name="T3" fmla="*/ 1 h 266"/>
                    <a:gd name="T4" fmla="*/ 6 w 70"/>
                    <a:gd name="T5" fmla="*/ 6 h 266"/>
                    <a:gd name="T6" fmla="*/ 7 w 70"/>
                    <a:gd name="T7" fmla="*/ 12 h 266"/>
                    <a:gd name="T8" fmla="*/ 8 w 70"/>
                    <a:gd name="T9" fmla="*/ 22 h 266"/>
                    <a:gd name="T10" fmla="*/ 23 w 70"/>
                    <a:gd name="T11" fmla="*/ 244 h 266"/>
                    <a:gd name="T12" fmla="*/ 24 w 70"/>
                    <a:gd name="T13" fmla="*/ 256 h 266"/>
                    <a:gd name="T14" fmla="*/ 26 w 70"/>
                    <a:gd name="T15" fmla="*/ 260 h 266"/>
                    <a:gd name="T16" fmla="*/ 28 w 70"/>
                    <a:gd name="T17" fmla="*/ 263 h 266"/>
                    <a:gd name="T18" fmla="*/ 31 w 70"/>
                    <a:gd name="T19" fmla="*/ 265 h 266"/>
                    <a:gd name="T20" fmla="*/ 34 w 70"/>
                    <a:gd name="T21" fmla="*/ 261 h 266"/>
                    <a:gd name="T22" fmla="*/ 37 w 70"/>
                    <a:gd name="T23" fmla="*/ 256 h 266"/>
                    <a:gd name="T24" fmla="*/ 62 w 70"/>
                    <a:gd name="T25" fmla="*/ 21 h 266"/>
                    <a:gd name="T26" fmla="*/ 62 w 70"/>
                    <a:gd name="T27" fmla="*/ 14 h 266"/>
                    <a:gd name="T28" fmla="*/ 63 w 70"/>
                    <a:gd name="T29" fmla="*/ 9 h 266"/>
                    <a:gd name="T30" fmla="*/ 64 w 70"/>
                    <a:gd name="T31" fmla="*/ 6 h 266"/>
                    <a:gd name="T32" fmla="*/ 66 w 70"/>
                    <a:gd name="T33" fmla="*/ 1 h 266"/>
                    <a:gd name="T34" fmla="*/ 69 w 70"/>
                    <a:gd name="T35" fmla="*/ 1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0" h="266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6" y="6"/>
                      </a:lnTo>
                      <a:lnTo>
                        <a:pt x="7" y="12"/>
                      </a:lnTo>
                      <a:lnTo>
                        <a:pt x="8" y="22"/>
                      </a:lnTo>
                      <a:lnTo>
                        <a:pt x="23" y="244"/>
                      </a:lnTo>
                      <a:lnTo>
                        <a:pt x="24" y="256"/>
                      </a:lnTo>
                      <a:lnTo>
                        <a:pt x="26" y="260"/>
                      </a:lnTo>
                      <a:lnTo>
                        <a:pt x="28" y="263"/>
                      </a:lnTo>
                      <a:lnTo>
                        <a:pt x="31" y="265"/>
                      </a:lnTo>
                      <a:lnTo>
                        <a:pt x="34" y="261"/>
                      </a:lnTo>
                      <a:lnTo>
                        <a:pt x="37" y="256"/>
                      </a:lnTo>
                      <a:lnTo>
                        <a:pt x="62" y="21"/>
                      </a:lnTo>
                      <a:lnTo>
                        <a:pt x="62" y="14"/>
                      </a:lnTo>
                      <a:lnTo>
                        <a:pt x="63" y="9"/>
                      </a:lnTo>
                      <a:lnTo>
                        <a:pt x="64" y="6"/>
                      </a:lnTo>
                      <a:lnTo>
                        <a:pt x="66" y="1"/>
                      </a:lnTo>
                      <a:lnTo>
                        <a:pt x="69" y="1"/>
                      </a:lnTo>
                    </a:path>
                  </a:pathLst>
                </a:custGeom>
                <a:noFill/>
                <a:ln w="12700" cap="rnd" cmpd="sng">
                  <a:solidFill>
                    <a:srgbClr val="CC33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5" name="Rectangle 30"/>
              <p:cNvSpPr>
                <a:spLocks noChangeArrowheads="1"/>
              </p:cNvSpPr>
              <p:nvPr/>
            </p:nvSpPr>
            <p:spPr bwMode="auto">
              <a:xfrm>
                <a:off x="995" y="2444"/>
                <a:ext cx="46" cy="22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3" name="Line 31"/>
            <p:cNvSpPr>
              <a:spLocks noChangeShapeType="1"/>
            </p:cNvSpPr>
            <p:nvPr/>
          </p:nvSpPr>
          <p:spPr bwMode="auto">
            <a:xfrm>
              <a:off x="475" y="2614"/>
              <a:ext cx="5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" name="Rectangle 32"/>
          <p:cNvSpPr>
            <a:spLocks noChangeArrowheads="1"/>
          </p:cNvSpPr>
          <p:nvPr/>
        </p:nvSpPr>
        <p:spPr bwMode="auto">
          <a:xfrm>
            <a:off x="1426448" y="3093167"/>
            <a:ext cx="1243325" cy="30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1400" b="1" dirty="0" smtClean="0">
                <a:latin typeface="Arial" panose="020B0604020202020204" pitchFamily="34" charset="0"/>
              </a:rPr>
              <a:t>50 </a:t>
            </a:r>
            <a:r>
              <a:rPr lang="en-US" sz="1400" b="1" dirty="0">
                <a:latin typeface="Arial" panose="020B0604020202020204" pitchFamily="34" charset="0"/>
              </a:rPr>
              <a:t>Hz Power</a:t>
            </a:r>
          </a:p>
        </p:txBody>
      </p:sp>
      <p:sp>
        <p:nvSpPr>
          <p:cNvPr id="95" name="Rectangle 33"/>
          <p:cNvSpPr>
            <a:spLocks noChangeArrowheads="1"/>
          </p:cNvSpPr>
          <p:nvPr/>
        </p:nvSpPr>
        <p:spPr bwMode="auto">
          <a:xfrm>
            <a:off x="2754441" y="4875736"/>
            <a:ext cx="1323975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</a:rPr>
              <a:t>Electrical Energy</a:t>
            </a:r>
          </a:p>
        </p:txBody>
      </p:sp>
      <p:sp>
        <p:nvSpPr>
          <p:cNvPr id="96" name="AutoShape 34"/>
          <p:cNvSpPr>
            <a:spLocks noChangeArrowheads="1"/>
          </p:cNvSpPr>
          <p:nvPr/>
        </p:nvSpPr>
        <p:spPr bwMode="auto">
          <a:xfrm flipH="1">
            <a:off x="3460878" y="3656536"/>
            <a:ext cx="871538" cy="1265238"/>
          </a:xfrm>
          <a:prstGeom prst="cube">
            <a:avLst>
              <a:gd name="adj" fmla="val 24995"/>
            </a:avLst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path path="rect">
              <a:fillToRect r="100000" b="100000"/>
            </a:path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Rectangle 35"/>
          <p:cNvSpPr>
            <a:spLocks noChangeArrowheads="1"/>
          </p:cNvSpPr>
          <p:nvPr/>
        </p:nvSpPr>
        <p:spPr bwMode="auto">
          <a:xfrm>
            <a:off x="3697416" y="3888311"/>
            <a:ext cx="630237" cy="10271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Rectangle 36"/>
          <p:cNvSpPr>
            <a:spLocks noChangeArrowheads="1"/>
          </p:cNvSpPr>
          <p:nvPr/>
        </p:nvSpPr>
        <p:spPr bwMode="auto">
          <a:xfrm>
            <a:off x="3637091" y="3897836"/>
            <a:ext cx="293687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600" b="1" baseline="30000">
                <a:solidFill>
                  <a:srgbClr val="CC3300"/>
                </a:solidFill>
                <a:latin typeface="Arial" panose="020B0604020202020204" pitchFamily="34" charset="0"/>
              </a:rPr>
              <a:t>ABB</a:t>
            </a:r>
          </a:p>
        </p:txBody>
      </p:sp>
      <p:grpSp>
        <p:nvGrpSpPr>
          <p:cNvPr id="99" name="Group 37"/>
          <p:cNvGrpSpPr>
            <a:grpSpLocks/>
          </p:cNvGrpSpPr>
          <p:nvPr/>
        </p:nvGrpSpPr>
        <p:grpSpPr bwMode="auto">
          <a:xfrm>
            <a:off x="3900616" y="4056586"/>
            <a:ext cx="250825" cy="579438"/>
            <a:chOff x="1167" y="3142"/>
            <a:chExt cx="159" cy="366"/>
          </a:xfrm>
        </p:grpSpPr>
        <p:grpSp>
          <p:nvGrpSpPr>
            <p:cNvPr id="100" name="Group 38"/>
            <p:cNvGrpSpPr>
              <a:grpSpLocks/>
            </p:cNvGrpSpPr>
            <p:nvPr/>
          </p:nvGrpSpPr>
          <p:grpSpPr bwMode="auto">
            <a:xfrm>
              <a:off x="1180" y="3142"/>
              <a:ext cx="137" cy="250"/>
              <a:chOff x="1180" y="3142"/>
              <a:chExt cx="137" cy="250"/>
            </a:xfrm>
          </p:grpSpPr>
          <p:sp>
            <p:nvSpPr>
              <p:cNvPr id="106" name="Oval 39"/>
              <p:cNvSpPr>
                <a:spLocks noChangeArrowheads="1"/>
              </p:cNvSpPr>
              <p:nvPr/>
            </p:nvSpPr>
            <p:spPr bwMode="auto">
              <a:xfrm>
                <a:off x="1238" y="3142"/>
                <a:ext cx="19" cy="19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7" name="Group 40"/>
              <p:cNvGrpSpPr>
                <a:grpSpLocks/>
              </p:cNvGrpSpPr>
              <p:nvPr/>
            </p:nvGrpSpPr>
            <p:grpSpPr bwMode="auto">
              <a:xfrm>
                <a:off x="1180" y="3154"/>
                <a:ext cx="137" cy="238"/>
                <a:chOff x="1180" y="3154"/>
                <a:chExt cx="137" cy="238"/>
              </a:xfrm>
            </p:grpSpPr>
            <p:sp>
              <p:nvSpPr>
                <p:cNvPr id="108" name="Rectangle 41"/>
                <p:cNvSpPr>
                  <a:spLocks noChangeArrowheads="1"/>
                </p:cNvSpPr>
                <p:nvPr/>
              </p:nvSpPr>
              <p:spPr bwMode="auto">
                <a:xfrm>
                  <a:off x="1180" y="3154"/>
                  <a:ext cx="137" cy="238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" name="Rectangle 42"/>
                <p:cNvSpPr>
                  <a:spLocks noChangeArrowheads="1"/>
                </p:cNvSpPr>
                <p:nvPr/>
              </p:nvSpPr>
              <p:spPr bwMode="auto">
                <a:xfrm>
                  <a:off x="1183" y="3160"/>
                  <a:ext cx="130" cy="226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" name="Rectangle 43"/>
                <p:cNvSpPr>
                  <a:spLocks noChangeArrowheads="1"/>
                </p:cNvSpPr>
                <p:nvPr/>
              </p:nvSpPr>
              <p:spPr bwMode="auto">
                <a:xfrm>
                  <a:off x="1204" y="3220"/>
                  <a:ext cx="90" cy="33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1182" y="3200"/>
                  <a:ext cx="132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12" name="Group 45"/>
                <p:cNvGrpSpPr>
                  <a:grpSpLocks/>
                </p:cNvGrpSpPr>
                <p:nvPr/>
              </p:nvGrpSpPr>
              <p:grpSpPr bwMode="auto">
                <a:xfrm>
                  <a:off x="1200" y="3269"/>
                  <a:ext cx="10" cy="100"/>
                  <a:chOff x="1200" y="3269"/>
                  <a:chExt cx="10" cy="100"/>
                </a:xfrm>
              </p:grpSpPr>
              <p:sp>
                <p:nvSpPr>
                  <p:cNvPr id="125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3269"/>
                    <a:ext cx="10" cy="1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3299"/>
                    <a:ext cx="10" cy="1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3329"/>
                    <a:ext cx="10" cy="1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3359"/>
                    <a:ext cx="10" cy="1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" name="Group 50"/>
                <p:cNvGrpSpPr>
                  <a:grpSpLocks/>
                </p:cNvGrpSpPr>
                <p:nvPr/>
              </p:nvGrpSpPr>
              <p:grpSpPr bwMode="auto">
                <a:xfrm>
                  <a:off x="1230" y="3269"/>
                  <a:ext cx="10" cy="100"/>
                  <a:chOff x="1230" y="3269"/>
                  <a:chExt cx="10" cy="100"/>
                </a:xfrm>
              </p:grpSpPr>
              <p:sp>
                <p:nvSpPr>
                  <p:cNvPr id="121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1230" y="3269"/>
                    <a:ext cx="10" cy="1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1230" y="3299"/>
                    <a:ext cx="10" cy="1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1230" y="3329"/>
                    <a:ext cx="10" cy="1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1230" y="3359"/>
                    <a:ext cx="10" cy="1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4" name="Oval 55"/>
                <p:cNvSpPr>
                  <a:spLocks noChangeArrowheads="1"/>
                </p:cNvSpPr>
                <p:nvPr/>
              </p:nvSpPr>
              <p:spPr bwMode="auto">
                <a:xfrm>
                  <a:off x="1260" y="3299"/>
                  <a:ext cx="10" cy="1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" name="Oval 56"/>
                <p:cNvSpPr>
                  <a:spLocks noChangeArrowheads="1"/>
                </p:cNvSpPr>
                <p:nvPr/>
              </p:nvSpPr>
              <p:spPr bwMode="auto">
                <a:xfrm>
                  <a:off x="1260" y="3329"/>
                  <a:ext cx="10" cy="1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16" name="Group 57"/>
                <p:cNvGrpSpPr>
                  <a:grpSpLocks/>
                </p:cNvGrpSpPr>
                <p:nvPr/>
              </p:nvGrpSpPr>
              <p:grpSpPr bwMode="auto">
                <a:xfrm>
                  <a:off x="1290" y="3269"/>
                  <a:ext cx="10" cy="100"/>
                  <a:chOff x="1290" y="3269"/>
                  <a:chExt cx="10" cy="100"/>
                </a:xfrm>
              </p:grpSpPr>
              <p:sp>
                <p:nvSpPr>
                  <p:cNvPr id="117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1290" y="3269"/>
                    <a:ext cx="10" cy="1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1290" y="3299"/>
                    <a:ext cx="10" cy="1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1290" y="3329"/>
                    <a:ext cx="10" cy="1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1290" y="3359"/>
                    <a:ext cx="10" cy="1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01" name="Line 62"/>
            <p:cNvSpPr>
              <a:spLocks noChangeShapeType="1"/>
            </p:cNvSpPr>
            <p:nvPr/>
          </p:nvSpPr>
          <p:spPr bwMode="auto">
            <a:xfrm>
              <a:off x="1167" y="3412"/>
              <a:ext cx="15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63"/>
            <p:cNvSpPr>
              <a:spLocks noChangeShapeType="1"/>
            </p:cNvSpPr>
            <p:nvPr/>
          </p:nvSpPr>
          <p:spPr bwMode="auto">
            <a:xfrm>
              <a:off x="1167" y="3436"/>
              <a:ext cx="15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64"/>
            <p:cNvSpPr>
              <a:spLocks noChangeShapeType="1"/>
            </p:cNvSpPr>
            <p:nvPr/>
          </p:nvSpPr>
          <p:spPr bwMode="auto">
            <a:xfrm>
              <a:off x="1167" y="3460"/>
              <a:ext cx="15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65"/>
            <p:cNvSpPr>
              <a:spLocks noChangeShapeType="1"/>
            </p:cNvSpPr>
            <p:nvPr/>
          </p:nvSpPr>
          <p:spPr bwMode="auto">
            <a:xfrm>
              <a:off x="1167" y="3484"/>
              <a:ext cx="15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66"/>
            <p:cNvSpPr>
              <a:spLocks noChangeShapeType="1"/>
            </p:cNvSpPr>
            <p:nvPr/>
          </p:nvSpPr>
          <p:spPr bwMode="auto">
            <a:xfrm>
              <a:off x="1167" y="3508"/>
              <a:ext cx="15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9" name="Rectangle 67"/>
          <p:cNvSpPr>
            <a:spLocks noChangeArrowheads="1"/>
          </p:cNvSpPr>
          <p:nvPr/>
        </p:nvSpPr>
        <p:spPr bwMode="auto">
          <a:xfrm>
            <a:off x="4475291" y="4513786"/>
            <a:ext cx="1301034" cy="30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1400" b="1" dirty="0">
                <a:latin typeface="Arial" panose="020B0604020202020204" pitchFamily="34" charset="0"/>
              </a:rPr>
              <a:t>Zero - </a:t>
            </a:r>
            <a:r>
              <a:rPr lang="en-US" sz="1400" b="1" dirty="0" smtClean="0">
                <a:latin typeface="Arial" panose="020B0604020202020204" pitchFamily="34" charset="0"/>
              </a:rPr>
              <a:t>100 </a:t>
            </a:r>
            <a:r>
              <a:rPr lang="en-US" sz="1400" b="1" dirty="0">
                <a:latin typeface="Arial" panose="020B0604020202020204" pitchFamily="34" charset="0"/>
              </a:rPr>
              <a:t>Hz</a:t>
            </a:r>
          </a:p>
        </p:txBody>
      </p:sp>
      <p:sp>
        <p:nvSpPr>
          <p:cNvPr id="130" name="Line 68"/>
          <p:cNvSpPr>
            <a:spLocks noChangeShapeType="1"/>
          </p:cNvSpPr>
          <p:nvPr/>
        </p:nvSpPr>
        <p:spPr bwMode="auto">
          <a:xfrm>
            <a:off x="4340353" y="4313761"/>
            <a:ext cx="13779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Rectangle 69"/>
          <p:cNvSpPr>
            <a:spLocks noChangeArrowheads="1"/>
          </p:cNvSpPr>
          <p:nvPr/>
        </p:nvSpPr>
        <p:spPr bwMode="auto">
          <a:xfrm>
            <a:off x="5650041" y="4056586"/>
            <a:ext cx="67627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1400" b="1">
                <a:latin typeface="Arial" panose="020B0604020202020204" pitchFamily="34" charset="0"/>
              </a:rPr>
              <a:t>To </a:t>
            </a:r>
          </a:p>
          <a:p>
            <a:pPr eaLnBrk="0" hangingPunct="0"/>
            <a:r>
              <a:rPr lang="en-US" sz="1400" b="1">
                <a:latin typeface="Arial" panose="020B0604020202020204" pitchFamily="34" charset="0"/>
              </a:rPr>
              <a:t>Motor</a:t>
            </a:r>
          </a:p>
        </p:txBody>
      </p:sp>
      <p:sp>
        <p:nvSpPr>
          <p:cNvPr id="132" name="Rectangle 70"/>
          <p:cNvSpPr>
            <a:spLocks noChangeArrowheads="1"/>
          </p:cNvSpPr>
          <p:nvPr/>
        </p:nvSpPr>
        <p:spPr bwMode="auto">
          <a:xfrm>
            <a:off x="3721228" y="5009086"/>
            <a:ext cx="539750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1400" b="1">
                <a:latin typeface="Arial" panose="020B0604020202020204" pitchFamily="34" charset="0"/>
              </a:rPr>
              <a:t>VFD</a:t>
            </a:r>
          </a:p>
        </p:txBody>
      </p:sp>
      <p:grpSp>
        <p:nvGrpSpPr>
          <p:cNvPr id="133" name="Group 71"/>
          <p:cNvGrpSpPr>
            <a:grpSpLocks/>
          </p:cNvGrpSpPr>
          <p:nvPr/>
        </p:nvGrpSpPr>
        <p:grpSpPr bwMode="auto">
          <a:xfrm>
            <a:off x="2092210" y="1436688"/>
            <a:ext cx="901700" cy="469900"/>
            <a:chOff x="1696" y="2058"/>
            <a:chExt cx="566" cy="295"/>
          </a:xfrm>
        </p:grpSpPr>
        <p:grpSp>
          <p:nvGrpSpPr>
            <p:cNvPr id="134" name="Group 72"/>
            <p:cNvGrpSpPr>
              <a:grpSpLocks/>
            </p:cNvGrpSpPr>
            <p:nvPr/>
          </p:nvGrpSpPr>
          <p:grpSpPr bwMode="auto">
            <a:xfrm>
              <a:off x="1724" y="2058"/>
              <a:ext cx="538" cy="295"/>
              <a:chOff x="1724" y="2058"/>
              <a:chExt cx="538" cy="295"/>
            </a:xfrm>
          </p:grpSpPr>
          <p:grpSp>
            <p:nvGrpSpPr>
              <p:cNvPr id="136" name="Group 73"/>
              <p:cNvGrpSpPr>
                <a:grpSpLocks/>
              </p:cNvGrpSpPr>
              <p:nvPr/>
            </p:nvGrpSpPr>
            <p:grpSpPr bwMode="auto">
              <a:xfrm>
                <a:off x="1724" y="2086"/>
                <a:ext cx="504" cy="267"/>
                <a:chOff x="1724" y="2086"/>
                <a:chExt cx="504" cy="267"/>
              </a:xfrm>
            </p:grpSpPr>
            <p:sp>
              <p:nvSpPr>
                <p:cNvPr id="138" name="Freeform 74"/>
                <p:cNvSpPr>
                  <a:spLocks/>
                </p:cNvSpPr>
                <p:nvPr/>
              </p:nvSpPr>
              <p:spPr bwMode="auto">
                <a:xfrm>
                  <a:off x="1724" y="2088"/>
                  <a:ext cx="18" cy="136"/>
                </a:xfrm>
                <a:custGeom>
                  <a:avLst/>
                  <a:gdLst>
                    <a:gd name="T0" fmla="*/ 0 w 18"/>
                    <a:gd name="T1" fmla="*/ 135 h 136"/>
                    <a:gd name="T2" fmla="*/ 10 w 18"/>
                    <a:gd name="T3" fmla="*/ 20 h 136"/>
                    <a:gd name="T4" fmla="*/ 11 w 18"/>
                    <a:gd name="T5" fmla="*/ 14 h 136"/>
                    <a:gd name="T6" fmla="*/ 11 w 18"/>
                    <a:gd name="T7" fmla="*/ 9 h 136"/>
                    <a:gd name="T8" fmla="*/ 12 w 18"/>
                    <a:gd name="T9" fmla="*/ 5 h 136"/>
                    <a:gd name="T10" fmla="*/ 14 w 18"/>
                    <a:gd name="T11" fmla="*/ 2 h 136"/>
                    <a:gd name="T12" fmla="*/ 17 w 18"/>
                    <a:gd name="T13" fmla="*/ 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136">
                      <a:moveTo>
                        <a:pt x="0" y="135"/>
                      </a:moveTo>
                      <a:lnTo>
                        <a:pt x="10" y="20"/>
                      </a:lnTo>
                      <a:lnTo>
                        <a:pt x="11" y="14"/>
                      </a:lnTo>
                      <a:lnTo>
                        <a:pt x="11" y="9"/>
                      </a:lnTo>
                      <a:lnTo>
                        <a:pt x="12" y="5"/>
                      </a:lnTo>
                      <a:lnTo>
                        <a:pt x="14" y="2"/>
                      </a:lnTo>
                      <a:lnTo>
                        <a:pt x="1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CC33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Freeform 75"/>
                <p:cNvSpPr>
                  <a:spLocks/>
                </p:cNvSpPr>
                <p:nvPr/>
              </p:nvSpPr>
              <p:spPr bwMode="auto">
                <a:xfrm>
                  <a:off x="1742" y="2087"/>
                  <a:ext cx="69" cy="266"/>
                </a:xfrm>
                <a:custGeom>
                  <a:avLst/>
                  <a:gdLst>
                    <a:gd name="T0" fmla="*/ 0 w 69"/>
                    <a:gd name="T1" fmla="*/ 0 h 266"/>
                    <a:gd name="T2" fmla="*/ 3 w 69"/>
                    <a:gd name="T3" fmla="*/ 1 h 266"/>
                    <a:gd name="T4" fmla="*/ 6 w 69"/>
                    <a:gd name="T5" fmla="*/ 6 h 266"/>
                    <a:gd name="T6" fmla="*/ 7 w 69"/>
                    <a:gd name="T7" fmla="*/ 12 h 266"/>
                    <a:gd name="T8" fmla="*/ 8 w 69"/>
                    <a:gd name="T9" fmla="*/ 21 h 266"/>
                    <a:gd name="T10" fmla="*/ 22 w 69"/>
                    <a:gd name="T11" fmla="*/ 243 h 266"/>
                    <a:gd name="T12" fmla="*/ 24 w 69"/>
                    <a:gd name="T13" fmla="*/ 256 h 266"/>
                    <a:gd name="T14" fmla="*/ 25 w 69"/>
                    <a:gd name="T15" fmla="*/ 260 h 266"/>
                    <a:gd name="T16" fmla="*/ 28 w 69"/>
                    <a:gd name="T17" fmla="*/ 263 h 266"/>
                    <a:gd name="T18" fmla="*/ 30 w 69"/>
                    <a:gd name="T19" fmla="*/ 265 h 266"/>
                    <a:gd name="T20" fmla="*/ 34 w 69"/>
                    <a:gd name="T21" fmla="*/ 261 h 266"/>
                    <a:gd name="T22" fmla="*/ 36 w 69"/>
                    <a:gd name="T23" fmla="*/ 256 h 266"/>
                    <a:gd name="T24" fmla="*/ 61 w 69"/>
                    <a:gd name="T25" fmla="*/ 20 h 266"/>
                    <a:gd name="T26" fmla="*/ 62 w 69"/>
                    <a:gd name="T27" fmla="*/ 14 h 266"/>
                    <a:gd name="T28" fmla="*/ 62 w 69"/>
                    <a:gd name="T29" fmla="*/ 9 h 266"/>
                    <a:gd name="T30" fmla="*/ 63 w 69"/>
                    <a:gd name="T31" fmla="*/ 6 h 266"/>
                    <a:gd name="T32" fmla="*/ 65 w 69"/>
                    <a:gd name="T33" fmla="*/ 1 h 266"/>
                    <a:gd name="T34" fmla="*/ 68 w 69"/>
                    <a:gd name="T35" fmla="*/ 1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9" h="266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6" y="6"/>
                      </a:lnTo>
                      <a:lnTo>
                        <a:pt x="7" y="12"/>
                      </a:lnTo>
                      <a:lnTo>
                        <a:pt x="8" y="21"/>
                      </a:lnTo>
                      <a:lnTo>
                        <a:pt x="22" y="243"/>
                      </a:lnTo>
                      <a:lnTo>
                        <a:pt x="24" y="256"/>
                      </a:lnTo>
                      <a:lnTo>
                        <a:pt x="25" y="260"/>
                      </a:lnTo>
                      <a:lnTo>
                        <a:pt x="28" y="263"/>
                      </a:lnTo>
                      <a:lnTo>
                        <a:pt x="30" y="265"/>
                      </a:lnTo>
                      <a:lnTo>
                        <a:pt x="34" y="261"/>
                      </a:lnTo>
                      <a:lnTo>
                        <a:pt x="36" y="256"/>
                      </a:lnTo>
                      <a:lnTo>
                        <a:pt x="61" y="20"/>
                      </a:lnTo>
                      <a:lnTo>
                        <a:pt x="62" y="14"/>
                      </a:lnTo>
                      <a:lnTo>
                        <a:pt x="62" y="9"/>
                      </a:lnTo>
                      <a:lnTo>
                        <a:pt x="63" y="6"/>
                      </a:lnTo>
                      <a:lnTo>
                        <a:pt x="65" y="1"/>
                      </a:lnTo>
                      <a:lnTo>
                        <a:pt x="68" y="1"/>
                      </a:lnTo>
                    </a:path>
                  </a:pathLst>
                </a:custGeom>
                <a:noFill/>
                <a:ln w="12700" cap="rnd" cmpd="sng">
                  <a:solidFill>
                    <a:srgbClr val="CC33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Freeform 76"/>
                <p:cNvSpPr>
                  <a:spLocks/>
                </p:cNvSpPr>
                <p:nvPr/>
              </p:nvSpPr>
              <p:spPr bwMode="auto">
                <a:xfrm>
                  <a:off x="1813" y="2088"/>
                  <a:ext cx="67" cy="265"/>
                </a:xfrm>
                <a:custGeom>
                  <a:avLst/>
                  <a:gdLst>
                    <a:gd name="T0" fmla="*/ 0 w 67"/>
                    <a:gd name="T1" fmla="*/ 1 h 265"/>
                    <a:gd name="T2" fmla="*/ 2 w 67"/>
                    <a:gd name="T3" fmla="*/ 1 h 265"/>
                    <a:gd name="T4" fmla="*/ 4 w 67"/>
                    <a:gd name="T5" fmla="*/ 6 h 265"/>
                    <a:gd name="T6" fmla="*/ 5 w 67"/>
                    <a:gd name="T7" fmla="*/ 12 h 265"/>
                    <a:gd name="T8" fmla="*/ 5 w 67"/>
                    <a:gd name="T9" fmla="*/ 21 h 265"/>
                    <a:gd name="T10" fmla="*/ 20 w 67"/>
                    <a:gd name="T11" fmla="*/ 242 h 265"/>
                    <a:gd name="T12" fmla="*/ 22 w 67"/>
                    <a:gd name="T13" fmla="*/ 255 h 265"/>
                    <a:gd name="T14" fmla="*/ 23 w 67"/>
                    <a:gd name="T15" fmla="*/ 259 h 265"/>
                    <a:gd name="T16" fmla="*/ 26 w 67"/>
                    <a:gd name="T17" fmla="*/ 262 h 265"/>
                    <a:gd name="T18" fmla="*/ 28 w 67"/>
                    <a:gd name="T19" fmla="*/ 264 h 265"/>
                    <a:gd name="T20" fmla="*/ 32 w 67"/>
                    <a:gd name="T21" fmla="*/ 260 h 265"/>
                    <a:gd name="T22" fmla="*/ 34 w 67"/>
                    <a:gd name="T23" fmla="*/ 255 h 265"/>
                    <a:gd name="T24" fmla="*/ 59 w 67"/>
                    <a:gd name="T25" fmla="*/ 20 h 265"/>
                    <a:gd name="T26" fmla="*/ 60 w 67"/>
                    <a:gd name="T27" fmla="*/ 14 h 265"/>
                    <a:gd name="T28" fmla="*/ 60 w 67"/>
                    <a:gd name="T29" fmla="*/ 9 h 265"/>
                    <a:gd name="T30" fmla="*/ 61 w 67"/>
                    <a:gd name="T31" fmla="*/ 5 h 265"/>
                    <a:gd name="T32" fmla="*/ 63 w 67"/>
                    <a:gd name="T33" fmla="*/ 2 h 265"/>
                    <a:gd name="T34" fmla="*/ 66 w 67"/>
                    <a:gd name="T35" fmla="*/ 0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7" h="265">
                      <a:moveTo>
                        <a:pt x="0" y="1"/>
                      </a:moveTo>
                      <a:lnTo>
                        <a:pt x="2" y="1"/>
                      </a:lnTo>
                      <a:lnTo>
                        <a:pt x="4" y="6"/>
                      </a:lnTo>
                      <a:lnTo>
                        <a:pt x="5" y="12"/>
                      </a:lnTo>
                      <a:lnTo>
                        <a:pt x="5" y="21"/>
                      </a:lnTo>
                      <a:lnTo>
                        <a:pt x="20" y="242"/>
                      </a:lnTo>
                      <a:lnTo>
                        <a:pt x="22" y="255"/>
                      </a:lnTo>
                      <a:lnTo>
                        <a:pt x="23" y="259"/>
                      </a:lnTo>
                      <a:lnTo>
                        <a:pt x="26" y="262"/>
                      </a:lnTo>
                      <a:lnTo>
                        <a:pt x="28" y="264"/>
                      </a:lnTo>
                      <a:lnTo>
                        <a:pt x="32" y="260"/>
                      </a:lnTo>
                      <a:lnTo>
                        <a:pt x="34" y="255"/>
                      </a:lnTo>
                      <a:lnTo>
                        <a:pt x="59" y="20"/>
                      </a:lnTo>
                      <a:lnTo>
                        <a:pt x="60" y="14"/>
                      </a:lnTo>
                      <a:lnTo>
                        <a:pt x="60" y="9"/>
                      </a:lnTo>
                      <a:lnTo>
                        <a:pt x="61" y="5"/>
                      </a:lnTo>
                      <a:lnTo>
                        <a:pt x="63" y="2"/>
                      </a:lnTo>
                      <a:lnTo>
                        <a:pt x="6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CC33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Freeform 77"/>
                <p:cNvSpPr>
                  <a:spLocks/>
                </p:cNvSpPr>
                <p:nvPr/>
              </p:nvSpPr>
              <p:spPr bwMode="auto">
                <a:xfrm>
                  <a:off x="1880" y="2087"/>
                  <a:ext cx="70" cy="266"/>
                </a:xfrm>
                <a:custGeom>
                  <a:avLst/>
                  <a:gdLst>
                    <a:gd name="T0" fmla="*/ 0 w 70"/>
                    <a:gd name="T1" fmla="*/ 0 h 266"/>
                    <a:gd name="T2" fmla="*/ 3 w 70"/>
                    <a:gd name="T3" fmla="*/ 1 h 266"/>
                    <a:gd name="T4" fmla="*/ 6 w 70"/>
                    <a:gd name="T5" fmla="*/ 6 h 266"/>
                    <a:gd name="T6" fmla="*/ 7 w 70"/>
                    <a:gd name="T7" fmla="*/ 12 h 266"/>
                    <a:gd name="T8" fmla="*/ 8 w 70"/>
                    <a:gd name="T9" fmla="*/ 21 h 266"/>
                    <a:gd name="T10" fmla="*/ 23 w 70"/>
                    <a:gd name="T11" fmla="*/ 243 h 266"/>
                    <a:gd name="T12" fmla="*/ 24 w 70"/>
                    <a:gd name="T13" fmla="*/ 256 h 266"/>
                    <a:gd name="T14" fmla="*/ 26 w 70"/>
                    <a:gd name="T15" fmla="*/ 260 h 266"/>
                    <a:gd name="T16" fmla="*/ 28 w 70"/>
                    <a:gd name="T17" fmla="*/ 263 h 266"/>
                    <a:gd name="T18" fmla="*/ 31 w 70"/>
                    <a:gd name="T19" fmla="*/ 265 h 266"/>
                    <a:gd name="T20" fmla="*/ 34 w 70"/>
                    <a:gd name="T21" fmla="*/ 261 h 266"/>
                    <a:gd name="T22" fmla="*/ 36 w 70"/>
                    <a:gd name="T23" fmla="*/ 256 h 266"/>
                    <a:gd name="T24" fmla="*/ 62 w 70"/>
                    <a:gd name="T25" fmla="*/ 20 h 266"/>
                    <a:gd name="T26" fmla="*/ 63 w 70"/>
                    <a:gd name="T27" fmla="*/ 14 h 266"/>
                    <a:gd name="T28" fmla="*/ 63 w 70"/>
                    <a:gd name="T29" fmla="*/ 9 h 266"/>
                    <a:gd name="T30" fmla="*/ 64 w 70"/>
                    <a:gd name="T31" fmla="*/ 6 h 266"/>
                    <a:gd name="T32" fmla="*/ 66 w 70"/>
                    <a:gd name="T33" fmla="*/ 1 h 266"/>
                    <a:gd name="T34" fmla="*/ 69 w 70"/>
                    <a:gd name="T35" fmla="*/ 1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0" h="266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6" y="6"/>
                      </a:lnTo>
                      <a:lnTo>
                        <a:pt x="7" y="12"/>
                      </a:lnTo>
                      <a:lnTo>
                        <a:pt x="8" y="21"/>
                      </a:lnTo>
                      <a:lnTo>
                        <a:pt x="23" y="243"/>
                      </a:lnTo>
                      <a:lnTo>
                        <a:pt x="24" y="256"/>
                      </a:lnTo>
                      <a:lnTo>
                        <a:pt x="26" y="260"/>
                      </a:lnTo>
                      <a:lnTo>
                        <a:pt x="28" y="263"/>
                      </a:lnTo>
                      <a:lnTo>
                        <a:pt x="31" y="265"/>
                      </a:lnTo>
                      <a:lnTo>
                        <a:pt x="34" y="261"/>
                      </a:lnTo>
                      <a:lnTo>
                        <a:pt x="36" y="256"/>
                      </a:lnTo>
                      <a:lnTo>
                        <a:pt x="62" y="20"/>
                      </a:lnTo>
                      <a:lnTo>
                        <a:pt x="63" y="14"/>
                      </a:lnTo>
                      <a:lnTo>
                        <a:pt x="63" y="9"/>
                      </a:lnTo>
                      <a:lnTo>
                        <a:pt x="64" y="6"/>
                      </a:lnTo>
                      <a:lnTo>
                        <a:pt x="66" y="1"/>
                      </a:lnTo>
                      <a:lnTo>
                        <a:pt x="69" y="1"/>
                      </a:lnTo>
                    </a:path>
                  </a:pathLst>
                </a:custGeom>
                <a:noFill/>
                <a:ln w="12700" cap="rnd" cmpd="sng">
                  <a:solidFill>
                    <a:srgbClr val="CC33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Freeform 78"/>
                <p:cNvSpPr>
                  <a:spLocks/>
                </p:cNvSpPr>
                <p:nvPr/>
              </p:nvSpPr>
              <p:spPr bwMode="auto">
                <a:xfrm>
                  <a:off x="1953" y="2087"/>
                  <a:ext cx="68" cy="265"/>
                </a:xfrm>
                <a:custGeom>
                  <a:avLst/>
                  <a:gdLst>
                    <a:gd name="T0" fmla="*/ 0 w 68"/>
                    <a:gd name="T1" fmla="*/ 0 h 265"/>
                    <a:gd name="T2" fmla="*/ 1 w 68"/>
                    <a:gd name="T3" fmla="*/ 1 h 265"/>
                    <a:gd name="T4" fmla="*/ 4 w 68"/>
                    <a:gd name="T5" fmla="*/ 6 h 265"/>
                    <a:gd name="T6" fmla="*/ 5 w 68"/>
                    <a:gd name="T7" fmla="*/ 11 h 265"/>
                    <a:gd name="T8" fmla="*/ 5 w 68"/>
                    <a:gd name="T9" fmla="*/ 21 h 265"/>
                    <a:gd name="T10" fmla="*/ 20 w 68"/>
                    <a:gd name="T11" fmla="*/ 243 h 265"/>
                    <a:gd name="T12" fmla="*/ 22 w 68"/>
                    <a:gd name="T13" fmla="*/ 255 h 265"/>
                    <a:gd name="T14" fmla="*/ 24 w 68"/>
                    <a:gd name="T15" fmla="*/ 259 h 265"/>
                    <a:gd name="T16" fmla="*/ 26 w 68"/>
                    <a:gd name="T17" fmla="*/ 262 h 265"/>
                    <a:gd name="T18" fmla="*/ 29 w 68"/>
                    <a:gd name="T19" fmla="*/ 264 h 265"/>
                    <a:gd name="T20" fmla="*/ 32 w 68"/>
                    <a:gd name="T21" fmla="*/ 260 h 265"/>
                    <a:gd name="T22" fmla="*/ 34 w 68"/>
                    <a:gd name="T23" fmla="*/ 255 h 265"/>
                    <a:gd name="T24" fmla="*/ 60 w 68"/>
                    <a:gd name="T25" fmla="*/ 20 h 265"/>
                    <a:gd name="T26" fmla="*/ 61 w 68"/>
                    <a:gd name="T27" fmla="*/ 13 h 265"/>
                    <a:gd name="T28" fmla="*/ 61 w 68"/>
                    <a:gd name="T29" fmla="*/ 9 h 265"/>
                    <a:gd name="T30" fmla="*/ 62 w 68"/>
                    <a:gd name="T31" fmla="*/ 5 h 265"/>
                    <a:gd name="T32" fmla="*/ 64 w 68"/>
                    <a:gd name="T33" fmla="*/ 1 h 265"/>
                    <a:gd name="T34" fmla="*/ 67 w 68"/>
                    <a:gd name="T35" fmla="*/ 0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8" h="265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4" y="6"/>
                      </a:lnTo>
                      <a:lnTo>
                        <a:pt x="5" y="11"/>
                      </a:lnTo>
                      <a:lnTo>
                        <a:pt x="5" y="21"/>
                      </a:lnTo>
                      <a:lnTo>
                        <a:pt x="20" y="243"/>
                      </a:lnTo>
                      <a:lnTo>
                        <a:pt x="22" y="255"/>
                      </a:lnTo>
                      <a:lnTo>
                        <a:pt x="24" y="259"/>
                      </a:lnTo>
                      <a:lnTo>
                        <a:pt x="26" y="262"/>
                      </a:lnTo>
                      <a:lnTo>
                        <a:pt x="29" y="264"/>
                      </a:lnTo>
                      <a:lnTo>
                        <a:pt x="32" y="260"/>
                      </a:lnTo>
                      <a:lnTo>
                        <a:pt x="34" y="255"/>
                      </a:lnTo>
                      <a:lnTo>
                        <a:pt x="60" y="20"/>
                      </a:lnTo>
                      <a:lnTo>
                        <a:pt x="61" y="13"/>
                      </a:lnTo>
                      <a:lnTo>
                        <a:pt x="61" y="9"/>
                      </a:lnTo>
                      <a:lnTo>
                        <a:pt x="62" y="5"/>
                      </a:lnTo>
                      <a:lnTo>
                        <a:pt x="64" y="1"/>
                      </a:lnTo>
                      <a:lnTo>
                        <a:pt x="6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CC33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Freeform 79"/>
                <p:cNvSpPr>
                  <a:spLocks/>
                </p:cNvSpPr>
                <p:nvPr/>
              </p:nvSpPr>
              <p:spPr bwMode="auto">
                <a:xfrm>
                  <a:off x="2020" y="2086"/>
                  <a:ext cx="70" cy="266"/>
                </a:xfrm>
                <a:custGeom>
                  <a:avLst/>
                  <a:gdLst>
                    <a:gd name="T0" fmla="*/ 0 w 70"/>
                    <a:gd name="T1" fmla="*/ 0 h 266"/>
                    <a:gd name="T2" fmla="*/ 3 w 70"/>
                    <a:gd name="T3" fmla="*/ 1 h 266"/>
                    <a:gd name="T4" fmla="*/ 6 w 70"/>
                    <a:gd name="T5" fmla="*/ 6 h 266"/>
                    <a:gd name="T6" fmla="*/ 7 w 70"/>
                    <a:gd name="T7" fmla="*/ 12 h 266"/>
                    <a:gd name="T8" fmla="*/ 8 w 70"/>
                    <a:gd name="T9" fmla="*/ 22 h 266"/>
                    <a:gd name="T10" fmla="*/ 23 w 70"/>
                    <a:gd name="T11" fmla="*/ 244 h 266"/>
                    <a:gd name="T12" fmla="*/ 24 w 70"/>
                    <a:gd name="T13" fmla="*/ 256 h 266"/>
                    <a:gd name="T14" fmla="*/ 25 w 70"/>
                    <a:gd name="T15" fmla="*/ 260 h 266"/>
                    <a:gd name="T16" fmla="*/ 28 w 70"/>
                    <a:gd name="T17" fmla="*/ 263 h 266"/>
                    <a:gd name="T18" fmla="*/ 31 w 70"/>
                    <a:gd name="T19" fmla="*/ 265 h 266"/>
                    <a:gd name="T20" fmla="*/ 35 w 70"/>
                    <a:gd name="T21" fmla="*/ 261 h 266"/>
                    <a:gd name="T22" fmla="*/ 36 w 70"/>
                    <a:gd name="T23" fmla="*/ 256 h 266"/>
                    <a:gd name="T24" fmla="*/ 62 w 70"/>
                    <a:gd name="T25" fmla="*/ 21 h 266"/>
                    <a:gd name="T26" fmla="*/ 63 w 70"/>
                    <a:gd name="T27" fmla="*/ 14 h 266"/>
                    <a:gd name="T28" fmla="*/ 63 w 70"/>
                    <a:gd name="T29" fmla="*/ 9 h 266"/>
                    <a:gd name="T30" fmla="*/ 64 w 70"/>
                    <a:gd name="T31" fmla="*/ 6 h 266"/>
                    <a:gd name="T32" fmla="*/ 66 w 70"/>
                    <a:gd name="T33" fmla="*/ 1 h 266"/>
                    <a:gd name="T34" fmla="*/ 69 w 70"/>
                    <a:gd name="T35" fmla="*/ 1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0" h="266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6" y="6"/>
                      </a:lnTo>
                      <a:lnTo>
                        <a:pt x="7" y="12"/>
                      </a:lnTo>
                      <a:lnTo>
                        <a:pt x="8" y="22"/>
                      </a:lnTo>
                      <a:lnTo>
                        <a:pt x="23" y="244"/>
                      </a:lnTo>
                      <a:lnTo>
                        <a:pt x="24" y="256"/>
                      </a:lnTo>
                      <a:lnTo>
                        <a:pt x="25" y="260"/>
                      </a:lnTo>
                      <a:lnTo>
                        <a:pt x="28" y="263"/>
                      </a:lnTo>
                      <a:lnTo>
                        <a:pt x="31" y="265"/>
                      </a:lnTo>
                      <a:lnTo>
                        <a:pt x="35" y="261"/>
                      </a:lnTo>
                      <a:lnTo>
                        <a:pt x="36" y="256"/>
                      </a:lnTo>
                      <a:lnTo>
                        <a:pt x="62" y="21"/>
                      </a:lnTo>
                      <a:lnTo>
                        <a:pt x="63" y="14"/>
                      </a:lnTo>
                      <a:lnTo>
                        <a:pt x="63" y="9"/>
                      </a:lnTo>
                      <a:lnTo>
                        <a:pt x="64" y="6"/>
                      </a:lnTo>
                      <a:lnTo>
                        <a:pt x="66" y="1"/>
                      </a:lnTo>
                      <a:lnTo>
                        <a:pt x="69" y="1"/>
                      </a:lnTo>
                    </a:path>
                  </a:pathLst>
                </a:custGeom>
                <a:noFill/>
                <a:ln w="12700" cap="rnd" cmpd="sng">
                  <a:solidFill>
                    <a:srgbClr val="CC33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Freeform 80"/>
                <p:cNvSpPr>
                  <a:spLocks/>
                </p:cNvSpPr>
                <p:nvPr/>
              </p:nvSpPr>
              <p:spPr bwMode="auto">
                <a:xfrm>
                  <a:off x="2091" y="2087"/>
                  <a:ext cx="68" cy="265"/>
                </a:xfrm>
                <a:custGeom>
                  <a:avLst/>
                  <a:gdLst>
                    <a:gd name="T0" fmla="*/ 0 w 68"/>
                    <a:gd name="T1" fmla="*/ 0 h 265"/>
                    <a:gd name="T2" fmla="*/ 2 w 68"/>
                    <a:gd name="T3" fmla="*/ 1 h 265"/>
                    <a:gd name="T4" fmla="*/ 4 w 68"/>
                    <a:gd name="T5" fmla="*/ 6 h 265"/>
                    <a:gd name="T6" fmla="*/ 5 w 68"/>
                    <a:gd name="T7" fmla="*/ 11 h 265"/>
                    <a:gd name="T8" fmla="*/ 5 w 68"/>
                    <a:gd name="T9" fmla="*/ 21 h 265"/>
                    <a:gd name="T10" fmla="*/ 21 w 68"/>
                    <a:gd name="T11" fmla="*/ 243 h 265"/>
                    <a:gd name="T12" fmla="*/ 22 w 68"/>
                    <a:gd name="T13" fmla="*/ 255 h 265"/>
                    <a:gd name="T14" fmla="*/ 23 w 68"/>
                    <a:gd name="T15" fmla="*/ 259 h 265"/>
                    <a:gd name="T16" fmla="*/ 26 w 68"/>
                    <a:gd name="T17" fmla="*/ 262 h 265"/>
                    <a:gd name="T18" fmla="*/ 29 w 68"/>
                    <a:gd name="T19" fmla="*/ 264 h 265"/>
                    <a:gd name="T20" fmla="*/ 32 w 68"/>
                    <a:gd name="T21" fmla="*/ 260 h 265"/>
                    <a:gd name="T22" fmla="*/ 34 w 68"/>
                    <a:gd name="T23" fmla="*/ 255 h 265"/>
                    <a:gd name="T24" fmla="*/ 60 w 68"/>
                    <a:gd name="T25" fmla="*/ 20 h 265"/>
                    <a:gd name="T26" fmla="*/ 61 w 68"/>
                    <a:gd name="T27" fmla="*/ 13 h 265"/>
                    <a:gd name="T28" fmla="*/ 61 w 68"/>
                    <a:gd name="T29" fmla="*/ 9 h 265"/>
                    <a:gd name="T30" fmla="*/ 62 w 68"/>
                    <a:gd name="T31" fmla="*/ 5 h 265"/>
                    <a:gd name="T32" fmla="*/ 64 w 68"/>
                    <a:gd name="T33" fmla="*/ 1 h 265"/>
                    <a:gd name="T34" fmla="*/ 67 w 68"/>
                    <a:gd name="T35" fmla="*/ 0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8" h="265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4" y="6"/>
                      </a:lnTo>
                      <a:lnTo>
                        <a:pt x="5" y="11"/>
                      </a:lnTo>
                      <a:lnTo>
                        <a:pt x="5" y="21"/>
                      </a:lnTo>
                      <a:lnTo>
                        <a:pt x="21" y="243"/>
                      </a:lnTo>
                      <a:lnTo>
                        <a:pt x="22" y="255"/>
                      </a:lnTo>
                      <a:lnTo>
                        <a:pt x="23" y="259"/>
                      </a:lnTo>
                      <a:lnTo>
                        <a:pt x="26" y="262"/>
                      </a:lnTo>
                      <a:lnTo>
                        <a:pt x="29" y="264"/>
                      </a:lnTo>
                      <a:lnTo>
                        <a:pt x="32" y="260"/>
                      </a:lnTo>
                      <a:lnTo>
                        <a:pt x="34" y="255"/>
                      </a:lnTo>
                      <a:lnTo>
                        <a:pt x="60" y="20"/>
                      </a:lnTo>
                      <a:lnTo>
                        <a:pt x="61" y="13"/>
                      </a:lnTo>
                      <a:lnTo>
                        <a:pt x="61" y="9"/>
                      </a:lnTo>
                      <a:lnTo>
                        <a:pt x="62" y="5"/>
                      </a:lnTo>
                      <a:lnTo>
                        <a:pt x="64" y="1"/>
                      </a:lnTo>
                      <a:lnTo>
                        <a:pt x="6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CC33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Freeform 81"/>
                <p:cNvSpPr>
                  <a:spLocks/>
                </p:cNvSpPr>
                <p:nvPr/>
              </p:nvSpPr>
              <p:spPr bwMode="auto">
                <a:xfrm>
                  <a:off x="2158" y="2086"/>
                  <a:ext cx="70" cy="266"/>
                </a:xfrm>
                <a:custGeom>
                  <a:avLst/>
                  <a:gdLst>
                    <a:gd name="T0" fmla="*/ 0 w 70"/>
                    <a:gd name="T1" fmla="*/ 0 h 266"/>
                    <a:gd name="T2" fmla="*/ 3 w 70"/>
                    <a:gd name="T3" fmla="*/ 1 h 266"/>
                    <a:gd name="T4" fmla="*/ 6 w 70"/>
                    <a:gd name="T5" fmla="*/ 6 h 266"/>
                    <a:gd name="T6" fmla="*/ 7 w 70"/>
                    <a:gd name="T7" fmla="*/ 12 h 266"/>
                    <a:gd name="T8" fmla="*/ 8 w 70"/>
                    <a:gd name="T9" fmla="*/ 22 h 266"/>
                    <a:gd name="T10" fmla="*/ 23 w 70"/>
                    <a:gd name="T11" fmla="*/ 244 h 266"/>
                    <a:gd name="T12" fmla="*/ 24 w 70"/>
                    <a:gd name="T13" fmla="*/ 256 h 266"/>
                    <a:gd name="T14" fmla="*/ 26 w 70"/>
                    <a:gd name="T15" fmla="*/ 260 h 266"/>
                    <a:gd name="T16" fmla="*/ 28 w 70"/>
                    <a:gd name="T17" fmla="*/ 263 h 266"/>
                    <a:gd name="T18" fmla="*/ 31 w 70"/>
                    <a:gd name="T19" fmla="*/ 265 h 266"/>
                    <a:gd name="T20" fmla="*/ 34 w 70"/>
                    <a:gd name="T21" fmla="*/ 261 h 266"/>
                    <a:gd name="T22" fmla="*/ 37 w 70"/>
                    <a:gd name="T23" fmla="*/ 256 h 266"/>
                    <a:gd name="T24" fmla="*/ 62 w 70"/>
                    <a:gd name="T25" fmla="*/ 21 h 266"/>
                    <a:gd name="T26" fmla="*/ 62 w 70"/>
                    <a:gd name="T27" fmla="*/ 14 h 266"/>
                    <a:gd name="T28" fmla="*/ 63 w 70"/>
                    <a:gd name="T29" fmla="*/ 9 h 266"/>
                    <a:gd name="T30" fmla="*/ 64 w 70"/>
                    <a:gd name="T31" fmla="*/ 6 h 266"/>
                    <a:gd name="T32" fmla="*/ 66 w 70"/>
                    <a:gd name="T33" fmla="*/ 1 h 266"/>
                    <a:gd name="T34" fmla="*/ 69 w 70"/>
                    <a:gd name="T35" fmla="*/ 1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0" h="266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6" y="6"/>
                      </a:lnTo>
                      <a:lnTo>
                        <a:pt x="7" y="12"/>
                      </a:lnTo>
                      <a:lnTo>
                        <a:pt x="8" y="22"/>
                      </a:lnTo>
                      <a:lnTo>
                        <a:pt x="23" y="244"/>
                      </a:lnTo>
                      <a:lnTo>
                        <a:pt x="24" y="256"/>
                      </a:lnTo>
                      <a:lnTo>
                        <a:pt x="26" y="260"/>
                      </a:lnTo>
                      <a:lnTo>
                        <a:pt x="28" y="263"/>
                      </a:lnTo>
                      <a:lnTo>
                        <a:pt x="31" y="265"/>
                      </a:lnTo>
                      <a:lnTo>
                        <a:pt x="34" y="261"/>
                      </a:lnTo>
                      <a:lnTo>
                        <a:pt x="37" y="256"/>
                      </a:lnTo>
                      <a:lnTo>
                        <a:pt x="62" y="21"/>
                      </a:lnTo>
                      <a:lnTo>
                        <a:pt x="62" y="14"/>
                      </a:lnTo>
                      <a:lnTo>
                        <a:pt x="63" y="9"/>
                      </a:lnTo>
                      <a:lnTo>
                        <a:pt x="64" y="6"/>
                      </a:lnTo>
                      <a:lnTo>
                        <a:pt x="66" y="1"/>
                      </a:lnTo>
                      <a:lnTo>
                        <a:pt x="69" y="1"/>
                      </a:lnTo>
                    </a:path>
                  </a:pathLst>
                </a:custGeom>
                <a:noFill/>
                <a:ln w="12700" cap="rnd" cmpd="sng">
                  <a:solidFill>
                    <a:srgbClr val="CC33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7" name="Rectangle 82"/>
              <p:cNvSpPr>
                <a:spLocks noChangeArrowheads="1"/>
              </p:cNvSpPr>
              <p:nvPr/>
            </p:nvSpPr>
            <p:spPr bwMode="auto">
              <a:xfrm>
                <a:off x="2216" y="2058"/>
                <a:ext cx="46" cy="22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5" name="Line 83"/>
            <p:cNvSpPr>
              <a:spLocks noChangeShapeType="1"/>
            </p:cNvSpPr>
            <p:nvPr/>
          </p:nvSpPr>
          <p:spPr bwMode="auto">
            <a:xfrm>
              <a:off x="1696" y="2228"/>
              <a:ext cx="5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6" name="Line 84"/>
          <p:cNvSpPr>
            <a:spLocks noChangeShapeType="1"/>
          </p:cNvSpPr>
          <p:nvPr/>
        </p:nvSpPr>
        <p:spPr bwMode="auto">
          <a:xfrm flipH="1">
            <a:off x="2016010" y="1684338"/>
            <a:ext cx="11557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" name="AutoShape 85"/>
          <p:cNvSpPr>
            <a:spLocks noChangeArrowheads="1"/>
          </p:cNvSpPr>
          <p:nvPr/>
        </p:nvSpPr>
        <p:spPr bwMode="auto">
          <a:xfrm>
            <a:off x="3162185" y="1047750"/>
            <a:ext cx="1162050" cy="1174750"/>
          </a:xfrm>
          <a:prstGeom prst="cube">
            <a:avLst>
              <a:gd name="adj" fmla="val 24995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" name="Rectangle 86"/>
          <p:cNvSpPr>
            <a:spLocks noChangeArrowheads="1"/>
          </p:cNvSpPr>
          <p:nvPr/>
        </p:nvSpPr>
        <p:spPr bwMode="auto">
          <a:xfrm>
            <a:off x="3233622" y="1603375"/>
            <a:ext cx="7874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900" b="1">
                <a:latin typeface="Arial" panose="020B0604020202020204" pitchFamily="34" charset="0"/>
              </a:rPr>
              <a:t>RECTIFIER</a:t>
            </a:r>
          </a:p>
          <a:p>
            <a:pPr algn="ctr" eaLnBrk="0" hangingPunct="0"/>
            <a:r>
              <a:rPr lang="en-US" sz="900" b="1">
                <a:latin typeface="Arial" panose="020B0604020202020204" pitchFamily="34" charset="0"/>
              </a:rPr>
              <a:t>(AC - DC)</a:t>
            </a:r>
          </a:p>
        </p:txBody>
      </p:sp>
      <p:sp>
        <p:nvSpPr>
          <p:cNvPr id="149" name="Line 87"/>
          <p:cNvSpPr>
            <a:spLocks noChangeShapeType="1"/>
          </p:cNvSpPr>
          <p:nvPr/>
        </p:nvSpPr>
        <p:spPr bwMode="auto">
          <a:xfrm>
            <a:off x="4176597" y="1668463"/>
            <a:ext cx="5778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" name="AutoShape 88"/>
          <p:cNvSpPr>
            <a:spLocks noChangeArrowheads="1"/>
          </p:cNvSpPr>
          <p:nvPr/>
        </p:nvSpPr>
        <p:spPr bwMode="auto">
          <a:xfrm>
            <a:off x="4743335" y="1047750"/>
            <a:ext cx="1158875" cy="1174750"/>
          </a:xfrm>
          <a:prstGeom prst="cube">
            <a:avLst>
              <a:gd name="adj" fmla="val 24995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Rectangle 89"/>
          <p:cNvSpPr>
            <a:spLocks noChangeArrowheads="1"/>
          </p:cNvSpPr>
          <p:nvPr/>
        </p:nvSpPr>
        <p:spPr bwMode="auto">
          <a:xfrm>
            <a:off x="4814772" y="1603375"/>
            <a:ext cx="7620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900" b="1">
                <a:latin typeface="Arial" panose="020B0604020202020204" pitchFamily="34" charset="0"/>
              </a:rPr>
              <a:t>INVERTER</a:t>
            </a:r>
          </a:p>
          <a:p>
            <a:pPr algn="ctr" eaLnBrk="0" hangingPunct="0"/>
            <a:r>
              <a:rPr lang="en-US" sz="900" b="1">
                <a:latin typeface="Arial" panose="020B0604020202020204" pitchFamily="34" charset="0"/>
              </a:rPr>
              <a:t>(DC - AC)</a:t>
            </a:r>
          </a:p>
        </p:txBody>
      </p:sp>
      <p:grpSp>
        <p:nvGrpSpPr>
          <p:cNvPr id="152" name="Group 90"/>
          <p:cNvGrpSpPr>
            <a:grpSpLocks/>
          </p:cNvGrpSpPr>
          <p:nvPr/>
        </p:nvGrpSpPr>
        <p:grpSpPr bwMode="auto">
          <a:xfrm>
            <a:off x="5954597" y="1393825"/>
            <a:ext cx="1146175" cy="473075"/>
            <a:chOff x="4128" y="2030"/>
            <a:chExt cx="722" cy="298"/>
          </a:xfrm>
        </p:grpSpPr>
        <p:grpSp>
          <p:nvGrpSpPr>
            <p:cNvPr id="153" name="Group 91"/>
            <p:cNvGrpSpPr>
              <a:grpSpLocks/>
            </p:cNvGrpSpPr>
            <p:nvPr/>
          </p:nvGrpSpPr>
          <p:grpSpPr bwMode="auto">
            <a:xfrm>
              <a:off x="4128" y="2053"/>
              <a:ext cx="219" cy="271"/>
              <a:chOff x="4128" y="2053"/>
              <a:chExt cx="219" cy="271"/>
            </a:xfrm>
          </p:grpSpPr>
          <p:grpSp>
            <p:nvGrpSpPr>
              <p:cNvPr id="160" name="Group 92"/>
              <p:cNvGrpSpPr>
                <a:grpSpLocks/>
              </p:cNvGrpSpPr>
              <p:nvPr/>
            </p:nvGrpSpPr>
            <p:grpSpPr bwMode="auto">
              <a:xfrm>
                <a:off x="4128" y="2082"/>
                <a:ext cx="193" cy="242"/>
                <a:chOff x="4128" y="2082"/>
                <a:chExt cx="193" cy="242"/>
              </a:xfrm>
            </p:grpSpPr>
            <p:sp>
              <p:nvSpPr>
                <p:cNvPr id="162" name="Freeform 93"/>
                <p:cNvSpPr>
                  <a:spLocks/>
                </p:cNvSpPr>
                <p:nvPr/>
              </p:nvSpPr>
              <p:spPr bwMode="auto">
                <a:xfrm>
                  <a:off x="4128" y="2083"/>
                  <a:ext cx="17" cy="124"/>
                </a:xfrm>
                <a:custGeom>
                  <a:avLst/>
                  <a:gdLst>
                    <a:gd name="T0" fmla="*/ 0 w 17"/>
                    <a:gd name="T1" fmla="*/ 123 h 124"/>
                    <a:gd name="T2" fmla="*/ 9 w 17"/>
                    <a:gd name="T3" fmla="*/ 18 h 124"/>
                    <a:gd name="T4" fmla="*/ 10 w 17"/>
                    <a:gd name="T5" fmla="*/ 13 h 124"/>
                    <a:gd name="T6" fmla="*/ 10 w 17"/>
                    <a:gd name="T7" fmla="*/ 8 h 124"/>
                    <a:gd name="T8" fmla="*/ 11 w 17"/>
                    <a:gd name="T9" fmla="*/ 4 h 124"/>
                    <a:gd name="T10" fmla="*/ 13 w 17"/>
                    <a:gd name="T11" fmla="*/ 2 h 124"/>
                    <a:gd name="T12" fmla="*/ 16 w 17"/>
                    <a:gd name="T13" fmla="*/ 0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124">
                      <a:moveTo>
                        <a:pt x="0" y="123"/>
                      </a:moveTo>
                      <a:lnTo>
                        <a:pt x="9" y="18"/>
                      </a:lnTo>
                      <a:lnTo>
                        <a:pt x="10" y="13"/>
                      </a:lnTo>
                      <a:lnTo>
                        <a:pt x="10" y="8"/>
                      </a:lnTo>
                      <a:lnTo>
                        <a:pt x="11" y="4"/>
                      </a:lnTo>
                      <a:lnTo>
                        <a:pt x="13" y="2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CC33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Freeform 94"/>
                <p:cNvSpPr>
                  <a:spLocks/>
                </p:cNvSpPr>
                <p:nvPr/>
              </p:nvSpPr>
              <p:spPr bwMode="auto">
                <a:xfrm>
                  <a:off x="4143" y="2082"/>
                  <a:ext cx="59" cy="242"/>
                </a:xfrm>
                <a:custGeom>
                  <a:avLst/>
                  <a:gdLst>
                    <a:gd name="T0" fmla="*/ 0 w 59"/>
                    <a:gd name="T1" fmla="*/ 0 h 242"/>
                    <a:gd name="T2" fmla="*/ 3 w 59"/>
                    <a:gd name="T3" fmla="*/ 1 h 242"/>
                    <a:gd name="T4" fmla="*/ 5 w 59"/>
                    <a:gd name="T5" fmla="*/ 6 h 242"/>
                    <a:gd name="T6" fmla="*/ 6 w 59"/>
                    <a:gd name="T7" fmla="*/ 11 h 242"/>
                    <a:gd name="T8" fmla="*/ 7 w 59"/>
                    <a:gd name="T9" fmla="*/ 19 h 242"/>
                    <a:gd name="T10" fmla="*/ 19 w 59"/>
                    <a:gd name="T11" fmla="*/ 221 h 242"/>
                    <a:gd name="T12" fmla="*/ 20 w 59"/>
                    <a:gd name="T13" fmla="*/ 233 h 242"/>
                    <a:gd name="T14" fmla="*/ 21 w 59"/>
                    <a:gd name="T15" fmla="*/ 236 h 242"/>
                    <a:gd name="T16" fmla="*/ 24 w 59"/>
                    <a:gd name="T17" fmla="*/ 239 h 242"/>
                    <a:gd name="T18" fmla="*/ 26 w 59"/>
                    <a:gd name="T19" fmla="*/ 241 h 242"/>
                    <a:gd name="T20" fmla="*/ 29 w 59"/>
                    <a:gd name="T21" fmla="*/ 238 h 242"/>
                    <a:gd name="T22" fmla="*/ 31 w 59"/>
                    <a:gd name="T23" fmla="*/ 233 h 242"/>
                    <a:gd name="T24" fmla="*/ 52 w 59"/>
                    <a:gd name="T25" fmla="*/ 18 h 242"/>
                    <a:gd name="T26" fmla="*/ 53 w 59"/>
                    <a:gd name="T27" fmla="*/ 13 h 242"/>
                    <a:gd name="T28" fmla="*/ 53 w 59"/>
                    <a:gd name="T29" fmla="*/ 8 h 242"/>
                    <a:gd name="T30" fmla="*/ 54 w 59"/>
                    <a:gd name="T31" fmla="*/ 5 h 242"/>
                    <a:gd name="T32" fmla="*/ 55 w 59"/>
                    <a:gd name="T33" fmla="*/ 1 h 242"/>
                    <a:gd name="T34" fmla="*/ 58 w 59"/>
                    <a:gd name="T35" fmla="*/ 1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9" h="242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5" y="6"/>
                      </a:lnTo>
                      <a:lnTo>
                        <a:pt x="6" y="11"/>
                      </a:lnTo>
                      <a:lnTo>
                        <a:pt x="7" y="19"/>
                      </a:lnTo>
                      <a:lnTo>
                        <a:pt x="19" y="221"/>
                      </a:lnTo>
                      <a:lnTo>
                        <a:pt x="20" y="233"/>
                      </a:lnTo>
                      <a:lnTo>
                        <a:pt x="21" y="236"/>
                      </a:lnTo>
                      <a:lnTo>
                        <a:pt x="24" y="239"/>
                      </a:lnTo>
                      <a:lnTo>
                        <a:pt x="26" y="241"/>
                      </a:lnTo>
                      <a:lnTo>
                        <a:pt x="29" y="238"/>
                      </a:lnTo>
                      <a:lnTo>
                        <a:pt x="31" y="233"/>
                      </a:lnTo>
                      <a:lnTo>
                        <a:pt x="52" y="18"/>
                      </a:lnTo>
                      <a:lnTo>
                        <a:pt x="53" y="13"/>
                      </a:lnTo>
                      <a:lnTo>
                        <a:pt x="53" y="8"/>
                      </a:lnTo>
                      <a:lnTo>
                        <a:pt x="54" y="5"/>
                      </a:lnTo>
                      <a:lnTo>
                        <a:pt x="55" y="1"/>
                      </a:lnTo>
                      <a:lnTo>
                        <a:pt x="58" y="1"/>
                      </a:lnTo>
                    </a:path>
                  </a:pathLst>
                </a:custGeom>
                <a:noFill/>
                <a:ln w="12700" cap="rnd" cmpd="sng">
                  <a:solidFill>
                    <a:srgbClr val="CC33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Freeform 95"/>
                <p:cNvSpPr>
                  <a:spLocks/>
                </p:cNvSpPr>
                <p:nvPr/>
              </p:nvSpPr>
              <p:spPr bwMode="auto">
                <a:xfrm>
                  <a:off x="4203" y="2083"/>
                  <a:ext cx="58" cy="241"/>
                </a:xfrm>
                <a:custGeom>
                  <a:avLst/>
                  <a:gdLst>
                    <a:gd name="T0" fmla="*/ 0 w 58"/>
                    <a:gd name="T1" fmla="*/ 1 h 241"/>
                    <a:gd name="T2" fmla="*/ 1 w 58"/>
                    <a:gd name="T3" fmla="*/ 1 h 241"/>
                    <a:gd name="T4" fmla="*/ 3 w 58"/>
                    <a:gd name="T5" fmla="*/ 6 h 241"/>
                    <a:gd name="T6" fmla="*/ 4 w 58"/>
                    <a:gd name="T7" fmla="*/ 10 h 241"/>
                    <a:gd name="T8" fmla="*/ 5 w 58"/>
                    <a:gd name="T9" fmla="*/ 19 h 241"/>
                    <a:gd name="T10" fmla="*/ 17 w 58"/>
                    <a:gd name="T11" fmla="*/ 220 h 241"/>
                    <a:gd name="T12" fmla="*/ 19 w 58"/>
                    <a:gd name="T13" fmla="*/ 232 h 241"/>
                    <a:gd name="T14" fmla="*/ 20 w 58"/>
                    <a:gd name="T15" fmla="*/ 235 h 241"/>
                    <a:gd name="T16" fmla="*/ 22 w 58"/>
                    <a:gd name="T17" fmla="*/ 238 h 241"/>
                    <a:gd name="T18" fmla="*/ 24 w 58"/>
                    <a:gd name="T19" fmla="*/ 240 h 241"/>
                    <a:gd name="T20" fmla="*/ 28 w 58"/>
                    <a:gd name="T21" fmla="*/ 237 h 241"/>
                    <a:gd name="T22" fmla="*/ 29 w 58"/>
                    <a:gd name="T23" fmla="*/ 232 h 241"/>
                    <a:gd name="T24" fmla="*/ 51 w 58"/>
                    <a:gd name="T25" fmla="*/ 18 h 241"/>
                    <a:gd name="T26" fmla="*/ 51 w 58"/>
                    <a:gd name="T27" fmla="*/ 13 h 241"/>
                    <a:gd name="T28" fmla="*/ 52 w 58"/>
                    <a:gd name="T29" fmla="*/ 8 h 241"/>
                    <a:gd name="T30" fmla="*/ 53 w 58"/>
                    <a:gd name="T31" fmla="*/ 4 h 241"/>
                    <a:gd name="T32" fmla="*/ 54 w 58"/>
                    <a:gd name="T33" fmla="*/ 2 h 241"/>
                    <a:gd name="T34" fmla="*/ 57 w 58"/>
                    <a:gd name="T35" fmla="*/ 0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8" h="241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3" y="6"/>
                      </a:lnTo>
                      <a:lnTo>
                        <a:pt x="4" y="10"/>
                      </a:lnTo>
                      <a:lnTo>
                        <a:pt x="5" y="19"/>
                      </a:lnTo>
                      <a:lnTo>
                        <a:pt x="17" y="220"/>
                      </a:lnTo>
                      <a:lnTo>
                        <a:pt x="19" y="232"/>
                      </a:lnTo>
                      <a:lnTo>
                        <a:pt x="20" y="235"/>
                      </a:lnTo>
                      <a:lnTo>
                        <a:pt x="22" y="238"/>
                      </a:lnTo>
                      <a:lnTo>
                        <a:pt x="24" y="240"/>
                      </a:lnTo>
                      <a:lnTo>
                        <a:pt x="28" y="237"/>
                      </a:lnTo>
                      <a:lnTo>
                        <a:pt x="29" y="232"/>
                      </a:lnTo>
                      <a:lnTo>
                        <a:pt x="51" y="18"/>
                      </a:lnTo>
                      <a:lnTo>
                        <a:pt x="51" y="13"/>
                      </a:lnTo>
                      <a:lnTo>
                        <a:pt x="52" y="8"/>
                      </a:lnTo>
                      <a:lnTo>
                        <a:pt x="53" y="4"/>
                      </a:lnTo>
                      <a:lnTo>
                        <a:pt x="54" y="2"/>
                      </a:lnTo>
                      <a:lnTo>
                        <a:pt x="5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CC33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Freeform 96"/>
                <p:cNvSpPr>
                  <a:spLocks/>
                </p:cNvSpPr>
                <p:nvPr/>
              </p:nvSpPr>
              <p:spPr bwMode="auto">
                <a:xfrm>
                  <a:off x="4260" y="2082"/>
                  <a:ext cx="61" cy="242"/>
                </a:xfrm>
                <a:custGeom>
                  <a:avLst/>
                  <a:gdLst>
                    <a:gd name="T0" fmla="*/ 0 w 61"/>
                    <a:gd name="T1" fmla="*/ 0 h 242"/>
                    <a:gd name="T2" fmla="*/ 3 w 61"/>
                    <a:gd name="T3" fmla="*/ 1 h 242"/>
                    <a:gd name="T4" fmla="*/ 5 w 61"/>
                    <a:gd name="T5" fmla="*/ 6 h 242"/>
                    <a:gd name="T6" fmla="*/ 6 w 61"/>
                    <a:gd name="T7" fmla="*/ 11 h 242"/>
                    <a:gd name="T8" fmla="*/ 7 w 61"/>
                    <a:gd name="T9" fmla="*/ 19 h 242"/>
                    <a:gd name="T10" fmla="*/ 20 w 61"/>
                    <a:gd name="T11" fmla="*/ 221 h 242"/>
                    <a:gd name="T12" fmla="*/ 21 w 61"/>
                    <a:gd name="T13" fmla="*/ 233 h 242"/>
                    <a:gd name="T14" fmla="*/ 22 w 61"/>
                    <a:gd name="T15" fmla="*/ 236 h 242"/>
                    <a:gd name="T16" fmla="*/ 25 w 61"/>
                    <a:gd name="T17" fmla="*/ 239 h 242"/>
                    <a:gd name="T18" fmla="*/ 27 w 61"/>
                    <a:gd name="T19" fmla="*/ 241 h 242"/>
                    <a:gd name="T20" fmla="*/ 30 w 61"/>
                    <a:gd name="T21" fmla="*/ 238 h 242"/>
                    <a:gd name="T22" fmla="*/ 32 w 61"/>
                    <a:gd name="T23" fmla="*/ 233 h 242"/>
                    <a:gd name="T24" fmla="*/ 54 w 61"/>
                    <a:gd name="T25" fmla="*/ 18 h 242"/>
                    <a:gd name="T26" fmla="*/ 54 w 61"/>
                    <a:gd name="T27" fmla="*/ 13 h 242"/>
                    <a:gd name="T28" fmla="*/ 55 w 61"/>
                    <a:gd name="T29" fmla="*/ 8 h 242"/>
                    <a:gd name="T30" fmla="*/ 56 w 61"/>
                    <a:gd name="T31" fmla="*/ 5 h 242"/>
                    <a:gd name="T32" fmla="*/ 57 w 61"/>
                    <a:gd name="T33" fmla="*/ 1 h 242"/>
                    <a:gd name="T34" fmla="*/ 60 w 61"/>
                    <a:gd name="T35" fmla="*/ 1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1" h="242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5" y="6"/>
                      </a:lnTo>
                      <a:lnTo>
                        <a:pt x="6" y="11"/>
                      </a:lnTo>
                      <a:lnTo>
                        <a:pt x="7" y="19"/>
                      </a:lnTo>
                      <a:lnTo>
                        <a:pt x="20" y="221"/>
                      </a:lnTo>
                      <a:lnTo>
                        <a:pt x="21" y="233"/>
                      </a:lnTo>
                      <a:lnTo>
                        <a:pt x="22" y="236"/>
                      </a:lnTo>
                      <a:lnTo>
                        <a:pt x="25" y="239"/>
                      </a:lnTo>
                      <a:lnTo>
                        <a:pt x="27" y="241"/>
                      </a:lnTo>
                      <a:lnTo>
                        <a:pt x="30" y="238"/>
                      </a:lnTo>
                      <a:lnTo>
                        <a:pt x="32" y="233"/>
                      </a:lnTo>
                      <a:lnTo>
                        <a:pt x="54" y="18"/>
                      </a:lnTo>
                      <a:lnTo>
                        <a:pt x="54" y="13"/>
                      </a:lnTo>
                      <a:lnTo>
                        <a:pt x="55" y="8"/>
                      </a:lnTo>
                      <a:lnTo>
                        <a:pt x="56" y="5"/>
                      </a:lnTo>
                      <a:lnTo>
                        <a:pt x="57" y="1"/>
                      </a:lnTo>
                      <a:lnTo>
                        <a:pt x="60" y="1"/>
                      </a:lnTo>
                    </a:path>
                  </a:pathLst>
                </a:custGeom>
                <a:noFill/>
                <a:ln w="12700" cap="rnd" cmpd="sng">
                  <a:solidFill>
                    <a:srgbClr val="CC33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1" name="Rectangle 97"/>
              <p:cNvSpPr>
                <a:spLocks noChangeArrowheads="1"/>
              </p:cNvSpPr>
              <p:nvPr/>
            </p:nvSpPr>
            <p:spPr bwMode="auto">
              <a:xfrm>
                <a:off x="4290" y="2053"/>
                <a:ext cx="57" cy="1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" name="Group 98"/>
            <p:cNvGrpSpPr>
              <a:grpSpLocks/>
            </p:cNvGrpSpPr>
            <p:nvPr/>
          </p:nvGrpSpPr>
          <p:grpSpPr bwMode="auto">
            <a:xfrm>
              <a:off x="4304" y="2086"/>
              <a:ext cx="472" cy="242"/>
              <a:chOff x="4304" y="2086"/>
              <a:chExt cx="472" cy="242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4304" y="2087"/>
                <a:ext cx="36" cy="124"/>
              </a:xfrm>
              <a:custGeom>
                <a:avLst/>
                <a:gdLst>
                  <a:gd name="T0" fmla="*/ 0 w 36"/>
                  <a:gd name="T1" fmla="*/ 123 h 124"/>
                  <a:gd name="T2" fmla="*/ 21 w 36"/>
                  <a:gd name="T3" fmla="*/ 18 h 124"/>
                  <a:gd name="T4" fmla="*/ 23 w 36"/>
                  <a:gd name="T5" fmla="*/ 13 h 124"/>
                  <a:gd name="T6" fmla="*/ 23 w 36"/>
                  <a:gd name="T7" fmla="*/ 8 h 124"/>
                  <a:gd name="T8" fmla="*/ 26 w 36"/>
                  <a:gd name="T9" fmla="*/ 4 h 124"/>
                  <a:gd name="T10" fmla="*/ 30 w 36"/>
                  <a:gd name="T11" fmla="*/ 2 h 124"/>
                  <a:gd name="T12" fmla="*/ 35 w 36"/>
                  <a:gd name="T13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24">
                    <a:moveTo>
                      <a:pt x="0" y="123"/>
                    </a:moveTo>
                    <a:lnTo>
                      <a:pt x="21" y="18"/>
                    </a:lnTo>
                    <a:lnTo>
                      <a:pt x="23" y="13"/>
                    </a:lnTo>
                    <a:lnTo>
                      <a:pt x="23" y="8"/>
                    </a:lnTo>
                    <a:lnTo>
                      <a:pt x="26" y="4"/>
                    </a:lnTo>
                    <a:lnTo>
                      <a:pt x="30" y="2"/>
                    </a:lnTo>
                    <a:lnTo>
                      <a:pt x="35" y="0"/>
                    </a:lnTo>
                  </a:path>
                </a:pathLst>
              </a:custGeom>
              <a:noFill/>
              <a:ln w="127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4341" y="2086"/>
                <a:ext cx="144" cy="242"/>
              </a:xfrm>
              <a:custGeom>
                <a:avLst/>
                <a:gdLst>
                  <a:gd name="T0" fmla="*/ 0 w 144"/>
                  <a:gd name="T1" fmla="*/ 0 h 242"/>
                  <a:gd name="T2" fmla="*/ 7 w 144"/>
                  <a:gd name="T3" fmla="*/ 1 h 242"/>
                  <a:gd name="T4" fmla="*/ 13 w 144"/>
                  <a:gd name="T5" fmla="*/ 6 h 242"/>
                  <a:gd name="T6" fmla="*/ 16 w 144"/>
                  <a:gd name="T7" fmla="*/ 11 h 242"/>
                  <a:gd name="T8" fmla="*/ 17 w 144"/>
                  <a:gd name="T9" fmla="*/ 19 h 242"/>
                  <a:gd name="T10" fmla="*/ 48 w 144"/>
                  <a:gd name="T11" fmla="*/ 221 h 242"/>
                  <a:gd name="T12" fmla="*/ 51 w 144"/>
                  <a:gd name="T13" fmla="*/ 233 h 242"/>
                  <a:gd name="T14" fmla="*/ 53 w 144"/>
                  <a:gd name="T15" fmla="*/ 236 h 242"/>
                  <a:gd name="T16" fmla="*/ 59 w 144"/>
                  <a:gd name="T17" fmla="*/ 239 h 242"/>
                  <a:gd name="T18" fmla="*/ 65 w 144"/>
                  <a:gd name="T19" fmla="*/ 241 h 242"/>
                  <a:gd name="T20" fmla="*/ 72 w 144"/>
                  <a:gd name="T21" fmla="*/ 238 h 242"/>
                  <a:gd name="T22" fmla="*/ 76 w 144"/>
                  <a:gd name="T23" fmla="*/ 233 h 242"/>
                  <a:gd name="T24" fmla="*/ 129 w 144"/>
                  <a:gd name="T25" fmla="*/ 18 h 242"/>
                  <a:gd name="T26" fmla="*/ 130 w 144"/>
                  <a:gd name="T27" fmla="*/ 13 h 242"/>
                  <a:gd name="T28" fmla="*/ 131 w 144"/>
                  <a:gd name="T29" fmla="*/ 8 h 242"/>
                  <a:gd name="T30" fmla="*/ 133 w 144"/>
                  <a:gd name="T31" fmla="*/ 5 h 242"/>
                  <a:gd name="T32" fmla="*/ 137 w 144"/>
                  <a:gd name="T33" fmla="*/ 1 h 242"/>
                  <a:gd name="T34" fmla="*/ 143 w 144"/>
                  <a:gd name="T35" fmla="*/ 1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2">
                    <a:moveTo>
                      <a:pt x="0" y="0"/>
                    </a:moveTo>
                    <a:lnTo>
                      <a:pt x="7" y="1"/>
                    </a:lnTo>
                    <a:lnTo>
                      <a:pt x="13" y="6"/>
                    </a:lnTo>
                    <a:lnTo>
                      <a:pt x="16" y="11"/>
                    </a:lnTo>
                    <a:lnTo>
                      <a:pt x="17" y="19"/>
                    </a:lnTo>
                    <a:lnTo>
                      <a:pt x="48" y="221"/>
                    </a:lnTo>
                    <a:lnTo>
                      <a:pt x="51" y="233"/>
                    </a:lnTo>
                    <a:lnTo>
                      <a:pt x="53" y="236"/>
                    </a:lnTo>
                    <a:lnTo>
                      <a:pt x="59" y="239"/>
                    </a:lnTo>
                    <a:lnTo>
                      <a:pt x="65" y="241"/>
                    </a:lnTo>
                    <a:lnTo>
                      <a:pt x="72" y="238"/>
                    </a:lnTo>
                    <a:lnTo>
                      <a:pt x="76" y="233"/>
                    </a:lnTo>
                    <a:lnTo>
                      <a:pt x="129" y="18"/>
                    </a:lnTo>
                    <a:lnTo>
                      <a:pt x="130" y="13"/>
                    </a:lnTo>
                    <a:lnTo>
                      <a:pt x="131" y="8"/>
                    </a:lnTo>
                    <a:lnTo>
                      <a:pt x="133" y="5"/>
                    </a:lnTo>
                    <a:lnTo>
                      <a:pt x="137" y="1"/>
                    </a:lnTo>
                    <a:lnTo>
                      <a:pt x="143" y="1"/>
                    </a:lnTo>
                  </a:path>
                </a:pathLst>
              </a:custGeom>
              <a:noFill/>
              <a:ln w="127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4489" y="2087"/>
                <a:ext cx="140" cy="241"/>
              </a:xfrm>
              <a:custGeom>
                <a:avLst/>
                <a:gdLst>
                  <a:gd name="T0" fmla="*/ 0 w 140"/>
                  <a:gd name="T1" fmla="*/ 1 h 241"/>
                  <a:gd name="T2" fmla="*/ 4 w 140"/>
                  <a:gd name="T3" fmla="*/ 1 h 241"/>
                  <a:gd name="T4" fmla="*/ 9 w 140"/>
                  <a:gd name="T5" fmla="*/ 6 h 241"/>
                  <a:gd name="T6" fmla="*/ 10 w 140"/>
                  <a:gd name="T7" fmla="*/ 10 h 241"/>
                  <a:gd name="T8" fmla="*/ 12 w 140"/>
                  <a:gd name="T9" fmla="*/ 19 h 241"/>
                  <a:gd name="T10" fmla="*/ 43 w 140"/>
                  <a:gd name="T11" fmla="*/ 220 h 241"/>
                  <a:gd name="T12" fmla="*/ 46 w 140"/>
                  <a:gd name="T13" fmla="*/ 232 h 241"/>
                  <a:gd name="T14" fmla="*/ 49 w 140"/>
                  <a:gd name="T15" fmla="*/ 235 h 241"/>
                  <a:gd name="T16" fmla="*/ 55 w 140"/>
                  <a:gd name="T17" fmla="*/ 238 h 241"/>
                  <a:gd name="T18" fmla="*/ 60 w 140"/>
                  <a:gd name="T19" fmla="*/ 240 h 241"/>
                  <a:gd name="T20" fmla="*/ 68 w 140"/>
                  <a:gd name="T21" fmla="*/ 237 h 241"/>
                  <a:gd name="T22" fmla="*/ 72 w 140"/>
                  <a:gd name="T23" fmla="*/ 232 h 241"/>
                  <a:gd name="T24" fmla="*/ 125 w 140"/>
                  <a:gd name="T25" fmla="*/ 18 h 241"/>
                  <a:gd name="T26" fmla="*/ 126 w 140"/>
                  <a:gd name="T27" fmla="*/ 13 h 241"/>
                  <a:gd name="T28" fmla="*/ 127 w 140"/>
                  <a:gd name="T29" fmla="*/ 8 h 241"/>
                  <a:gd name="T30" fmla="*/ 129 w 140"/>
                  <a:gd name="T31" fmla="*/ 4 h 241"/>
                  <a:gd name="T32" fmla="*/ 133 w 140"/>
                  <a:gd name="T33" fmla="*/ 2 h 241"/>
                  <a:gd name="T34" fmla="*/ 139 w 140"/>
                  <a:gd name="T35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0" h="241">
                    <a:moveTo>
                      <a:pt x="0" y="1"/>
                    </a:moveTo>
                    <a:lnTo>
                      <a:pt x="4" y="1"/>
                    </a:lnTo>
                    <a:lnTo>
                      <a:pt x="9" y="6"/>
                    </a:lnTo>
                    <a:lnTo>
                      <a:pt x="10" y="10"/>
                    </a:lnTo>
                    <a:lnTo>
                      <a:pt x="12" y="19"/>
                    </a:lnTo>
                    <a:lnTo>
                      <a:pt x="43" y="220"/>
                    </a:lnTo>
                    <a:lnTo>
                      <a:pt x="46" y="232"/>
                    </a:lnTo>
                    <a:lnTo>
                      <a:pt x="49" y="235"/>
                    </a:lnTo>
                    <a:lnTo>
                      <a:pt x="55" y="238"/>
                    </a:lnTo>
                    <a:lnTo>
                      <a:pt x="60" y="240"/>
                    </a:lnTo>
                    <a:lnTo>
                      <a:pt x="68" y="237"/>
                    </a:lnTo>
                    <a:lnTo>
                      <a:pt x="72" y="232"/>
                    </a:lnTo>
                    <a:lnTo>
                      <a:pt x="125" y="18"/>
                    </a:lnTo>
                    <a:lnTo>
                      <a:pt x="126" y="13"/>
                    </a:lnTo>
                    <a:lnTo>
                      <a:pt x="127" y="8"/>
                    </a:lnTo>
                    <a:lnTo>
                      <a:pt x="129" y="4"/>
                    </a:lnTo>
                    <a:lnTo>
                      <a:pt x="133" y="2"/>
                    </a:lnTo>
                    <a:lnTo>
                      <a:pt x="139" y="0"/>
                    </a:lnTo>
                  </a:path>
                </a:pathLst>
              </a:custGeom>
              <a:noFill/>
              <a:ln w="127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4629" y="2086"/>
                <a:ext cx="147" cy="242"/>
              </a:xfrm>
              <a:custGeom>
                <a:avLst/>
                <a:gdLst>
                  <a:gd name="T0" fmla="*/ 0 w 147"/>
                  <a:gd name="T1" fmla="*/ 0 h 242"/>
                  <a:gd name="T2" fmla="*/ 7 w 147"/>
                  <a:gd name="T3" fmla="*/ 1 h 242"/>
                  <a:gd name="T4" fmla="*/ 14 w 147"/>
                  <a:gd name="T5" fmla="*/ 6 h 242"/>
                  <a:gd name="T6" fmla="*/ 15 w 147"/>
                  <a:gd name="T7" fmla="*/ 11 h 242"/>
                  <a:gd name="T8" fmla="*/ 17 w 147"/>
                  <a:gd name="T9" fmla="*/ 19 h 242"/>
                  <a:gd name="T10" fmla="*/ 49 w 147"/>
                  <a:gd name="T11" fmla="*/ 221 h 242"/>
                  <a:gd name="T12" fmla="*/ 52 w 147"/>
                  <a:gd name="T13" fmla="*/ 233 h 242"/>
                  <a:gd name="T14" fmla="*/ 55 w 147"/>
                  <a:gd name="T15" fmla="*/ 236 h 242"/>
                  <a:gd name="T16" fmla="*/ 60 w 147"/>
                  <a:gd name="T17" fmla="*/ 239 h 242"/>
                  <a:gd name="T18" fmla="*/ 67 w 147"/>
                  <a:gd name="T19" fmla="*/ 241 h 242"/>
                  <a:gd name="T20" fmla="*/ 73 w 147"/>
                  <a:gd name="T21" fmla="*/ 238 h 242"/>
                  <a:gd name="T22" fmla="*/ 78 w 147"/>
                  <a:gd name="T23" fmla="*/ 233 h 242"/>
                  <a:gd name="T24" fmla="*/ 131 w 147"/>
                  <a:gd name="T25" fmla="*/ 18 h 242"/>
                  <a:gd name="T26" fmla="*/ 133 w 147"/>
                  <a:gd name="T27" fmla="*/ 13 h 242"/>
                  <a:gd name="T28" fmla="*/ 134 w 147"/>
                  <a:gd name="T29" fmla="*/ 8 h 242"/>
                  <a:gd name="T30" fmla="*/ 136 w 147"/>
                  <a:gd name="T31" fmla="*/ 5 h 242"/>
                  <a:gd name="T32" fmla="*/ 140 w 147"/>
                  <a:gd name="T33" fmla="*/ 1 h 242"/>
                  <a:gd name="T34" fmla="*/ 146 w 147"/>
                  <a:gd name="T35" fmla="*/ 1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7" h="242">
                    <a:moveTo>
                      <a:pt x="0" y="0"/>
                    </a:moveTo>
                    <a:lnTo>
                      <a:pt x="7" y="1"/>
                    </a:lnTo>
                    <a:lnTo>
                      <a:pt x="14" y="6"/>
                    </a:lnTo>
                    <a:lnTo>
                      <a:pt x="15" y="11"/>
                    </a:lnTo>
                    <a:lnTo>
                      <a:pt x="17" y="19"/>
                    </a:lnTo>
                    <a:lnTo>
                      <a:pt x="49" y="221"/>
                    </a:lnTo>
                    <a:lnTo>
                      <a:pt x="52" y="233"/>
                    </a:lnTo>
                    <a:lnTo>
                      <a:pt x="55" y="236"/>
                    </a:lnTo>
                    <a:lnTo>
                      <a:pt x="60" y="239"/>
                    </a:lnTo>
                    <a:lnTo>
                      <a:pt x="67" y="241"/>
                    </a:lnTo>
                    <a:lnTo>
                      <a:pt x="73" y="238"/>
                    </a:lnTo>
                    <a:lnTo>
                      <a:pt x="78" y="233"/>
                    </a:lnTo>
                    <a:lnTo>
                      <a:pt x="131" y="18"/>
                    </a:lnTo>
                    <a:lnTo>
                      <a:pt x="133" y="13"/>
                    </a:lnTo>
                    <a:lnTo>
                      <a:pt x="134" y="8"/>
                    </a:lnTo>
                    <a:lnTo>
                      <a:pt x="136" y="5"/>
                    </a:lnTo>
                    <a:lnTo>
                      <a:pt x="140" y="1"/>
                    </a:lnTo>
                    <a:lnTo>
                      <a:pt x="146" y="1"/>
                    </a:lnTo>
                  </a:path>
                </a:pathLst>
              </a:custGeom>
              <a:noFill/>
              <a:ln w="127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5" name="Rectangle 103"/>
            <p:cNvSpPr>
              <a:spLocks noChangeArrowheads="1"/>
            </p:cNvSpPr>
            <p:nvPr/>
          </p:nvSpPr>
          <p:spPr bwMode="auto">
            <a:xfrm>
              <a:off x="4745" y="2030"/>
              <a:ext cx="105" cy="20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6" name="Line 104"/>
          <p:cNvSpPr>
            <a:spLocks noChangeShapeType="1"/>
          </p:cNvSpPr>
          <p:nvPr/>
        </p:nvSpPr>
        <p:spPr bwMode="auto">
          <a:xfrm>
            <a:off x="5775210" y="1668463"/>
            <a:ext cx="14287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" name="Line 105"/>
          <p:cNvSpPr>
            <a:spLocks noChangeShapeType="1"/>
          </p:cNvSpPr>
          <p:nvPr/>
        </p:nvSpPr>
        <p:spPr bwMode="auto">
          <a:xfrm flipV="1">
            <a:off x="4244860" y="1562100"/>
            <a:ext cx="488950" cy="3175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" name="Rectangle 106"/>
          <p:cNvSpPr>
            <a:spLocks noChangeArrowheads="1"/>
          </p:cNvSpPr>
          <p:nvPr/>
        </p:nvSpPr>
        <p:spPr bwMode="auto">
          <a:xfrm>
            <a:off x="2298585" y="525463"/>
            <a:ext cx="4413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1400" b="1" u="sng">
                <a:latin typeface="Arial" panose="020B0604020202020204" pitchFamily="34" charset="0"/>
              </a:rPr>
              <a:t>AC</a:t>
            </a:r>
          </a:p>
        </p:txBody>
      </p:sp>
      <p:sp>
        <p:nvSpPr>
          <p:cNvPr id="169" name="Rectangle 107"/>
          <p:cNvSpPr>
            <a:spLocks noChangeArrowheads="1"/>
          </p:cNvSpPr>
          <p:nvPr/>
        </p:nvSpPr>
        <p:spPr bwMode="auto">
          <a:xfrm>
            <a:off x="4355985" y="525463"/>
            <a:ext cx="4413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1400" b="1" u="sng">
                <a:latin typeface="Arial" panose="020B0604020202020204" pitchFamily="34" charset="0"/>
              </a:rPr>
              <a:t>DC</a:t>
            </a:r>
          </a:p>
        </p:txBody>
      </p:sp>
      <p:sp>
        <p:nvSpPr>
          <p:cNvPr id="170" name="Rectangle 108"/>
          <p:cNvSpPr>
            <a:spLocks noChangeArrowheads="1"/>
          </p:cNvSpPr>
          <p:nvPr/>
        </p:nvSpPr>
        <p:spPr bwMode="auto">
          <a:xfrm>
            <a:off x="6260985" y="525463"/>
            <a:ext cx="4413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1400" b="1" u="sng">
                <a:latin typeface="Arial" panose="020B0604020202020204" pitchFamily="34" charset="0"/>
              </a:rPr>
              <a:t>AC</a:t>
            </a:r>
          </a:p>
        </p:txBody>
      </p:sp>
      <p:sp>
        <p:nvSpPr>
          <p:cNvPr id="171" name="Line 109"/>
          <p:cNvSpPr>
            <a:spLocks noChangeShapeType="1"/>
          </p:cNvSpPr>
          <p:nvPr/>
        </p:nvSpPr>
        <p:spPr bwMode="auto">
          <a:xfrm>
            <a:off x="2490672" y="788988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" name="Line 110"/>
          <p:cNvSpPr>
            <a:spLocks noChangeShapeType="1"/>
          </p:cNvSpPr>
          <p:nvPr/>
        </p:nvSpPr>
        <p:spPr bwMode="auto">
          <a:xfrm>
            <a:off x="4548072" y="788988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" name="Line 111"/>
          <p:cNvSpPr>
            <a:spLocks noChangeShapeType="1"/>
          </p:cNvSpPr>
          <p:nvPr/>
        </p:nvSpPr>
        <p:spPr bwMode="auto">
          <a:xfrm>
            <a:off x="6500697" y="788988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" name="AutoShape 112"/>
          <p:cNvSpPr>
            <a:spLocks noChangeArrowheads="1"/>
          </p:cNvSpPr>
          <p:nvPr/>
        </p:nvSpPr>
        <p:spPr bwMode="auto">
          <a:xfrm>
            <a:off x="1666760" y="304800"/>
            <a:ext cx="5770562" cy="2335213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" name="Rectangle 113"/>
          <p:cNvSpPr>
            <a:spLocks noChangeArrowheads="1"/>
          </p:cNvSpPr>
          <p:nvPr/>
        </p:nvSpPr>
        <p:spPr bwMode="auto">
          <a:xfrm>
            <a:off x="4112958" y="2793206"/>
            <a:ext cx="6413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1800" b="1" dirty="0">
                <a:latin typeface="Arial" panose="020B0604020202020204" pitchFamily="34" charset="0"/>
              </a:rPr>
              <a:t>VFD</a:t>
            </a:r>
          </a:p>
        </p:txBody>
      </p:sp>
      <p:sp>
        <p:nvSpPr>
          <p:cNvPr id="176" name="Rectangle 114"/>
          <p:cNvSpPr>
            <a:spLocks noChangeArrowheads="1"/>
          </p:cNvSpPr>
          <p:nvPr/>
        </p:nvSpPr>
        <p:spPr bwMode="auto">
          <a:xfrm>
            <a:off x="5978410" y="1917700"/>
            <a:ext cx="1301034" cy="30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1400" b="1" dirty="0">
                <a:latin typeface="Arial" panose="020B0604020202020204" pitchFamily="34" charset="0"/>
              </a:rPr>
              <a:t>Zero - </a:t>
            </a:r>
            <a:r>
              <a:rPr lang="en-US" sz="1400" b="1" dirty="0" smtClean="0">
                <a:latin typeface="Arial" panose="020B0604020202020204" pitchFamily="34" charset="0"/>
              </a:rPr>
              <a:t>100 </a:t>
            </a:r>
            <a:r>
              <a:rPr lang="en-US" sz="1400" b="1" dirty="0">
                <a:latin typeface="Arial" panose="020B0604020202020204" pitchFamily="34" charset="0"/>
              </a:rPr>
              <a:t>Hz</a:t>
            </a:r>
          </a:p>
        </p:txBody>
      </p:sp>
      <p:sp>
        <p:nvSpPr>
          <p:cNvPr id="177" name="Rectangle 115"/>
          <p:cNvSpPr>
            <a:spLocks noChangeArrowheads="1"/>
          </p:cNvSpPr>
          <p:nvPr/>
        </p:nvSpPr>
        <p:spPr bwMode="auto">
          <a:xfrm>
            <a:off x="2166822" y="1933575"/>
            <a:ext cx="655023" cy="30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1400" b="1" dirty="0" smtClean="0">
                <a:latin typeface="Arial" panose="020B0604020202020204" pitchFamily="34" charset="0"/>
              </a:rPr>
              <a:t>50 </a:t>
            </a:r>
            <a:r>
              <a:rPr lang="en-US" sz="1400" b="1" dirty="0">
                <a:latin typeface="Arial" panose="020B0604020202020204" pitchFamily="34" charset="0"/>
              </a:rPr>
              <a:t>Hz</a:t>
            </a:r>
          </a:p>
        </p:txBody>
      </p:sp>
      <p:sp>
        <p:nvSpPr>
          <p:cNvPr id="3" name="Rectangle 2"/>
          <p:cNvSpPr/>
          <p:nvPr/>
        </p:nvSpPr>
        <p:spPr>
          <a:xfrm>
            <a:off x="423163" y="5410200"/>
            <a:ext cx="4636206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VFD consists of the following stages: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rectifier stage 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Inverter stages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      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70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6106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differences between a variable frequency drive (VFD) and a variable speed drive (VSD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variable frequency drive (VFD) refers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to:</a:t>
            </a:r>
          </a:p>
          <a:p>
            <a:pPr marL="1828800" lvl="3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 drives only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marL="1828800" lvl="3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vary the speed of an AC motor by varying the frequency to the motor.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 speed drive (VSD) refers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to:</a:t>
            </a:r>
          </a:p>
          <a:p>
            <a:pPr marL="1828800" lvl="3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either AC Drives or DC Drives.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3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VSDs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referring to DC motors vary the speed by varying the voltage to the motor.</a:t>
            </a:r>
          </a:p>
        </p:txBody>
      </p:sp>
    </p:spTree>
    <p:extLst>
      <p:ext uri="{BB962C8B-B14F-4D97-AF65-F5344CB8AC3E}">
        <p14:creationId xmlns:p14="http://schemas.microsoft.com/office/powerpoint/2010/main" val="350039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609600"/>
            <a:ext cx="8429625" cy="4748212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Induction motor types: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Squirrel cage type:</a:t>
            </a:r>
          </a:p>
          <a:p>
            <a:pPr lvl="2"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Rotor winding is composed of copper bars embedded in the rotor slots and </a:t>
            </a:r>
            <a:r>
              <a:rPr lang="en-US" sz="29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shorted at both end by end rings</a:t>
            </a:r>
          </a:p>
          <a:p>
            <a:pPr lvl="2"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9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Simple, low cost, robust, low maintenance</a:t>
            </a:r>
          </a:p>
          <a:p>
            <a:pPr marL="45720" indent="0" algn="just">
              <a:lnSpc>
                <a:spcPct val="90000"/>
              </a:lnSpc>
              <a:buNone/>
              <a:defRPr/>
            </a:pPr>
            <a:endParaRPr lang="en-U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47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04624" y="228601"/>
            <a:ext cx="8134576" cy="609600"/>
          </a:xfrm>
        </p:spPr>
        <p:txBody>
          <a:bodyPr/>
          <a:lstStyle/>
          <a:p>
            <a:r>
              <a:rPr lang="en-US" sz="3500" dirty="0" smtClean="0"/>
              <a:t>VFDs are of threes:</a:t>
            </a:r>
            <a:br>
              <a:rPr lang="en-US" sz="3500" dirty="0" smtClean="0"/>
            </a:br>
            <a:endParaRPr lang="en-US" sz="35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7800" y="1143000"/>
            <a:ext cx="5637010" cy="16342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 </a:t>
            </a:r>
            <a:r>
              <a:rPr lang="en-US" sz="2800" dirty="0"/>
              <a:t>current source inverter (</a:t>
            </a:r>
            <a:r>
              <a:rPr lang="en-US" sz="2800" dirty="0" smtClean="0"/>
              <a:t>CSI)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Voltage </a:t>
            </a:r>
            <a:r>
              <a:rPr lang="en-US" sz="2800" dirty="0"/>
              <a:t>source </a:t>
            </a:r>
            <a:r>
              <a:rPr lang="en-US" sz="2800" dirty="0" smtClean="0"/>
              <a:t>Inverter(VSI)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pulse width modulation (PWM)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81000" y="2768160"/>
            <a:ext cx="8914107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source inverter (CSI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of large and expensive inductor so to gives smooth current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3922322"/>
            <a:ext cx="3948966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 startAt="2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Voltage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Inverter(VSI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poor power factor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028" y="5076484"/>
            <a:ext cx="8339142" cy="10905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lnSpc>
                <a:spcPct val="150000"/>
              </a:lnSpc>
              <a:buAutoNum type="arabicPeriod" startAt="3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pulse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width modulation (PWM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most widely used, because of good power factor and less cost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03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2024063" y="2293938"/>
            <a:ext cx="2117725" cy="2154237"/>
            <a:chOff x="1274" y="1445"/>
            <a:chExt cx="1335" cy="1357"/>
          </a:xfrm>
        </p:grpSpPr>
        <p:grpSp>
          <p:nvGrpSpPr>
            <p:cNvPr id="7171" name="Group 3"/>
            <p:cNvGrpSpPr>
              <a:grpSpLocks/>
            </p:cNvGrpSpPr>
            <p:nvPr/>
          </p:nvGrpSpPr>
          <p:grpSpPr bwMode="auto">
            <a:xfrm>
              <a:off x="1274" y="1445"/>
              <a:ext cx="688" cy="411"/>
              <a:chOff x="1274" y="1445"/>
              <a:chExt cx="688" cy="411"/>
            </a:xfrm>
          </p:grpSpPr>
          <p:sp>
            <p:nvSpPr>
              <p:cNvPr id="7172" name="Line 4"/>
              <p:cNvSpPr>
                <a:spLocks noChangeShapeType="1"/>
              </p:cNvSpPr>
              <p:nvPr/>
            </p:nvSpPr>
            <p:spPr bwMode="auto">
              <a:xfrm>
                <a:off x="1933" y="1445"/>
                <a:ext cx="0" cy="384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3" name="Oval 5"/>
              <p:cNvSpPr>
                <a:spLocks noChangeArrowheads="1"/>
              </p:cNvSpPr>
              <p:nvPr/>
            </p:nvSpPr>
            <p:spPr bwMode="auto">
              <a:xfrm>
                <a:off x="1907" y="1801"/>
                <a:ext cx="55" cy="55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4" name="Line 6"/>
              <p:cNvSpPr>
                <a:spLocks noChangeShapeType="1"/>
              </p:cNvSpPr>
              <p:nvPr/>
            </p:nvSpPr>
            <p:spPr bwMode="auto">
              <a:xfrm flipH="1">
                <a:off x="1274" y="1461"/>
                <a:ext cx="672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75" name="Group 7"/>
            <p:cNvGrpSpPr>
              <a:grpSpLocks/>
            </p:cNvGrpSpPr>
            <p:nvPr/>
          </p:nvGrpSpPr>
          <p:grpSpPr bwMode="auto">
            <a:xfrm>
              <a:off x="1274" y="2391"/>
              <a:ext cx="688" cy="411"/>
              <a:chOff x="1274" y="2391"/>
              <a:chExt cx="688" cy="411"/>
            </a:xfrm>
          </p:grpSpPr>
          <p:sp>
            <p:nvSpPr>
              <p:cNvPr id="7176" name="Line 8"/>
              <p:cNvSpPr>
                <a:spLocks noChangeShapeType="1"/>
              </p:cNvSpPr>
              <p:nvPr/>
            </p:nvSpPr>
            <p:spPr bwMode="auto">
              <a:xfrm flipV="1">
                <a:off x="1933" y="2418"/>
                <a:ext cx="0" cy="384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7" name="Oval 9"/>
              <p:cNvSpPr>
                <a:spLocks noChangeArrowheads="1"/>
              </p:cNvSpPr>
              <p:nvPr/>
            </p:nvSpPr>
            <p:spPr bwMode="auto">
              <a:xfrm>
                <a:off x="1907" y="2391"/>
                <a:ext cx="55" cy="55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8" name="Line 10"/>
              <p:cNvSpPr>
                <a:spLocks noChangeShapeType="1"/>
              </p:cNvSpPr>
              <p:nvPr/>
            </p:nvSpPr>
            <p:spPr bwMode="auto">
              <a:xfrm flipH="1">
                <a:off x="1274" y="2786"/>
                <a:ext cx="672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79" name="Group 11"/>
            <p:cNvGrpSpPr>
              <a:grpSpLocks/>
            </p:cNvGrpSpPr>
            <p:nvPr/>
          </p:nvGrpSpPr>
          <p:grpSpPr bwMode="auto">
            <a:xfrm>
              <a:off x="1871" y="2081"/>
              <a:ext cx="738" cy="55"/>
              <a:chOff x="1871" y="2081"/>
              <a:chExt cx="738" cy="55"/>
            </a:xfrm>
          </p:grpSpPr>
          <p:sp>
            <p:nvSpPr>
              <p:cNvPr id="7180" name="Oval 12"/>
              <p:cNvSpPr>
                <a:spLocks noChangeArrowheads="1"/>
              </p:cNvSpPr>
              <p:nvPr/>
            </p:nvSpPr>
            <p:spPr bwMode="auto">
              <a:xfrm>
                <a:off x="2554" y="2081"/>
                <a:ext cx="55" cy="55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1" name="Line 13"/>
              <p:cNvSpPr>
                <a:spLocks noChangeShapeType="1"/>
              </p:cNvSpPr>
              <p:nvPr/>
            </p:nvSpPr>
            <p:spPr bwMode="auto">
              <a:xfrm>
                <a:off x="1871" y="2113"/>
                <a:ext cx="672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4589463" y="3360738"/>
            <a:ext cx="476250" cy="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4144963" y="3360738"/>
            <a:ext cx="3522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938213" y="1819275"/>
            <a:ext cx="1466850" cy="308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963613" y="4918075"/>
            <a:ext cx="13239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RECTIFIER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1122363" y="2162175"/>
            <a:ext cx="7683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Positive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1166813" y="4114800"/>
            <a:ext cx="8175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Negative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1844675" y="1947863"/>
            <a:ext cx="3317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2000" b="1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1911350" y="3937000"/>
            <a:ext cx="2857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b="1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2533650" y="1817688"/>
            <a:ext cx="1468438" cy="3082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2654300" y="4913313"/>
            <a:ext cx="12763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INVERTER</a:t>
            </a:r>
          </a:p>
        </p:txBody>
      </p:sp>
    </p:spTree>
    <p:extLst>
      <p:ext uri="{BB962C8B-B14F-4D97-AF65-F5344CB8AC3E}">
        <p14:creationId xmlns:p14="http://schemas.microsoft.com/office/powerpoint/2010/main" val="76468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2024063" y="2293938"/>
            <a:ext cx="1090612" cy="654050"/>
            <a:chOff x="1274" y="1445"/>
            <a:chExt cx="688" cy="411"/>
          </a:xfrm>
        </p:grpSpPr>
        <p:sp>
          <p:nvSpPr>
            <p:cNvPr id="8195" name="Line 3"/>
            <p:cNvSpPr>
              <a:spLocks noChangeShapeType="1"/>
            </p:cNvSpPr>
            <p:nvPr/>
          </p:nvSpPr>
          <p:spPr bwMode="auto">
            <a:xfrm>
              <a:off x="1933" y="1445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6" name="Oval 4"/>
            <p:cNvSpPr>
              <a:spLocks noChangeArrowheads="1"/>
            </p:cNvSpPr>
            <p:nvPr/>
          </p:nvSpPr>
          <p:spPr bwMode="auto">
            <a:xfrm>
              <a:off x="1907" y="180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" name="Line 5"/>
            <p:cNvSpPr>
              <a:spLocks noChangeShapeType="1"/>
            </p:cNvSpPr>
            <p:nvPr/>
          </p:nvSpPr>
          <p:spPr bwMode="auto">
            <a:xfrm flipH="1">
              <a:off x="1274" y="1461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2024063" y="3794125"/>
            <a:ext cx="1090612" cy="654050"/>
            <a:chOff x="1274" y="2391"/>
            <a:chExt cx="688" cy="411"/>
          </a:xfrm>
        </p:grpSpPr>
        <p:sp>
          <p:nvSpPr>
            <p:cNvPr id="8199" name="Line 7"/>
            <p:cNvSpPr>
              <a:spLocks noChangeShapeType="1"/>
            </p:cNvSpPr>
            <p:nvPr/>
          </p:nvSpPr>
          <p:spPr bwMode="auto">
            <a:xfrm flipV="1">
              <a:off x="1933" y="2418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Oval 8"/>
            <p:cNvSpPr>
              <a:spLocks noChangeArrowheads="1"/>
            </p:cNvSpPr>
            <p:nvPr/>
          </p:nvSpPr>
          <p:spPr bwMode="auto">
            <a:xfrm>
              <a:off x="1907" y="239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" name="Line 9"/>
            <p:cNvSpPr>
              <a:spLocks noChangeShapeType="1"/>
            </p:cNvSpPr>
            <p:nvPr/>
          </p:nvSpPr>
          <p:spPr bwMode="auto">
            <a:xfrm flipH="1">
              <a:off x="1274" y="2786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4056063" y="3305175"/>
            <a:ext cx="85725" cy="8572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2981325" y="2955925"/>
            <a:ext cx="1057275" cy="4000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4589463" y="3360738"/>
            <a:ext cx="476250" cy="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Freeform 13"/>
          <p:cNvSpPr>
            <a:spLocks/>
          </p:cNvSpPr>
          <p:nvPr/>
        </p:nvSpPr>
        <p:spPr bwMode="auto">
          <a:xfrm>
            <a:off x="5054600" y="2047875"/>
            <a:ext cx="709613" cy="1312863"/>
          </a:xfrm>
          <a:custGeom>
            <a:avLst/>
            <a:gdLst>
              <a:gd name="T0" fmla="*/ 0 w 448"/>
              <a:gd name="T1" fmla="*/ 825 h 826"/>
              <a:gd name="T2" fmla="*/ 0 w 448"/>
              <a:gd name="T3" fmla="*/ 3 h 826"/>
              <a:gd name="T4" fmla="*/ 447 w 448"/>
              <a:gd name="T5" fmla="*/ 3 h 826"/>
              <a:gd name="T6" fmla="*/ 441 w 44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8" h="826">
                <a:moveTo>
                  <a:pt x="0" y="825"/>
                </a:moveTo>
                <a:lnTo>
                  <a:pt x="0" y="3"/>
                </a:lnTo>
                <a:lnTo>
                  <a:pt x="447" y="3"/>
                </a:lnTo>
                <a:lnTo>
                  <a:pt x="441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4144963" y="3360738"/>
            <a:ext cx="3522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938213" y="1819275"/>
            <a:ext cx="1466850" cy="308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963613" y="4918075"/>
            <a:ext cx="13239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RECTIFIER</a:t>
            </a: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1122363" y="2162175"/>
            <a:ext cx="7683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Positive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1166813" y="4114800"/>
            <a:ext cx="8175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Negative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1844675" y="1947863"/>
            <a:ext cx="3317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2000" b="1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1911350" y="3937000"/>
            <a:ext cx="2857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b="1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2533650" y="1817688"/>
            <a:ext cx="1468438" cy="3082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2654300" y="4913313"/>
            <a:ext cx="12763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INVERTER</a:t>
            </a:r>
          </a:p>
        </p:txBody>
      </p:sp>
    </p:spTree>
    <p:extLst>
      <p:ext uri="{BB962C8B-B14F-4D97-AF65-F5344CB8AC3E}">
        <p14:creationId xmlns:p14="http://schemas.microsoft.com/office/powerpoint/2010/main" val="47607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4589463" y="3360738"/>
            <a:ext cx="476250" cy="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" name="Freeform 3"/>
          <p:cNvSpPr>
            <a:spLocks/>
          </p:cNvSpPr>
          <p:nvPr/>
        </p:nvSpPr>
        <p:spPr bwMode="auto">
          <a:xfrm>
            <a:off x="5054600" y="2047875"/>
            <a:ext cx="709613" cy="1312863"/>
          </a:xfrm>
          <a:custGeom>
            <a:avLst/>
            <a:gdLst>
              <a:gd name="T0" fmla="*/ 0 w 448"/>
              <a:gd name="T1" fmla="*/ 825 h 826"/>
              <a:gd name="T2" fmla="*/ 0 w 448"/>
              <a:gd name="T3" fmla="*/ 3 h 826"/>
              <a:gd name="T4" fmla="*/ 447 w 448"/>
              <a:gd name="T5" fmla="*/ 3 h 826"/>
              <a:gd name="T6" fmla="*/ 441 w 44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8" h="826">
                <a:moveTo>
                  <a:pt x="0" y="825"/>
                </a:moveTo>
                <a:lnTo>
                  <a:pt x="0" y="3"/>
                </a:lnTo>
                <a:lnTo>
                  <a:pt x="447" y="3"/>
                </a:lnTo>
                <a:lnTo>
                  <a:pt x="441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2024063" y="2293938"/>
            <a:ext cx="1090612" cy="654050"/>
            <a:chOff x="1274" y="1445"/>
            <a:chExt cx="688" cy="411"/>
          </a:xfrm>
        </p:grpSpPr>
        <p:sp>
          <p:nvSpPr>
            <p:cNvPr id="9221" name="Line 5"/>
            <p:cNvSpPr>
              <a:spLocks noChangeShapeType="1"/>
            </p:cNvSpPr>
            <p:nvPr/>
          </p:nvSpPr>
          <p:spPr bwMode="auto">
            <a:xfrm>
              <a:off x="1933" y="1445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2" name="Oval 6"/>
            <p:cNvSpPr>
              <a:spLocks noChangeArrowheads="1"/>
            </p:cNvSpPr>
            <p:nvPr/>
          </p:nvSpPr>
          <p:spPr bwMode="auto">
            <a:xfrm>
              <a:off x="1907" y="180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" name="Line 7"/>
            <p:cNvSpPr>
              <a:spLocks noChangeShapeType="1"/>
            </p:cNvSpPr>
            <p:nvPr/>
          </p:nvSpPr>
          <p:spPr bwMode="auto">
            <a:xfrm flipH="1">
              <a:off x="1274" y="1461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24" name="Group 8"/>
          <p:cNvGrpSpPr>
            <a:grpSpLocks/>
          </p:cNvGrpSpPr>
          <p:nvPr/>
        </p:nvGrpSpPr>
        <p:grpSpPr bwMode="auto">
          <a:xfrm>
            <a:off x="2024063" y="3794125"/>
            <a:ext cx="1090612" cy="654050"/>
            <a:chOff x="1274" y="2391"/>
            <a:chExt cx="688" cy="411"/>
          </a:xfrm>
        </p:grpSpPr>
        <p:sp>
          <p:nvSpPr>
            <p:cNvPr id="9225" name="Line 9"/>
            <p:cNvSpPr>
              <a:spLocks noChangeShapeType="1"/>
            </p:cNvSpPr>
            <p:nvPr/>
          </p:nvSpPr>
          <p:spPr bwMode="auto">
            <a:xfrm flipV="1">
              <a:off x="1933" y="2418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Oval 10"/>
            <p:cNvSpPr>
              <a:spLocks noChangeArrowheads="1"/>
            </p:cNvSpPr>
            <p:nvPr/>
          </p:nvSpPr>
          <p:spPr bwMode="auto">
            <a:xfrm>
              <a:off x="1907" y="239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Line 11"/>
            <p:cNvSpPr>
              <a:spLocks noChangeShapeType="1"/>
            </p:cNvSpPr>
            <p:nvPr/>
          </p:nvSpPr>
          <p:spPr bwMode="auto">
            <a:xfrm flipH="1">
              <a:off x="1274" y="2786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28" name="Group 12"/>
          <p:cNvGrpSpPr>
            <a:grpSpLocks/>
          </p:cNvGrpSpPr>
          <p:nvPr/>
        </p:nvGrpSpPr>
        <p:grpSpPr bwMode="auto">
          <a:xfrm>
            <a:off x="2970213" y="3305175"/>
            <a:ext cx="1171575" cy="85725"/>
            <a:chOff x="1871" y="2081"/>
            <a:chExt cx="738" cy="55"/>
          </a:xfrm>
        </p:grpSpPr>
        <p:sp>
          <p:nvSpPr>
            <p:cNvPr id="9229" name="Oval 13"/>
            <p:cNvSpPr>
              <a:spLocks noChangeArrowheads="1"/>
            </p:cNvSpPr>
            <p:nvPr/>
          </p:nvSpPr>
          <p:spPr bwMode="auto">
            <a:xfrm>
              <a:off x="2554" y="208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" name="Line 14"/>
            <p:cNvSpPr>
              <a:spLocks noChangeShapeType="1"/>
            </p:cNvSpPr>
            <p:nvPr/>
          </p:nvSpPr>
          <p:spPr bwMode="auto">
            <a:xfrm>
              <a:off x="1871" y="2113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31" name="Freeform 15"/>
          <p:cNvSpPr>
            <a:spLocks/>
          </p:cNvSpPr>
          <p:nvPr/>
        </p:nvSpPr>
        <p:spPr bwMode="auto">
          <a:xfrm>
            <a:off x="5762625" y="2047875"/>
            <a:ext cx="85725" cy="1317625"/>
          </a:xfrm>
          <a:custGeom>
            <a:avLst/>
            <a:gdLst>
              <a:gd name="T0" fmla="*/ 0 w 54"/>
              <a:gd name="T1" fmla="*/ 0 h 829"/>
              <a:gd name="T2" fmla="*/ 0 w 54"/>
              <a:gd name="T3" fmla="*/ 825 h 829"/>
              <a:gd name="T4" fmla="*/ 52 w 54"/>
              <a:gd name="T5" fmla="*/ 825 h 829"/>
              <a:gd name="T6" fmla="*/ 53 w 54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" h="829">
                <a:moveTo>
                  <a:pt x="0" y="0"/>
                </a:moveTo>
                <a:lnTo>
                  <a:pt x="0" y="825"/>
                </a:lnTo>
                <a:lnTo>
                  <a:pt x="52" y="825"/>
                </a:lnTo>
                <a:lnTo>
                  <a:pt x="53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4144963" y="3360738"/>
            <a:ext cx="3522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938213" y="1819275"/>
            <a:ext cx="1466850" cy="308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963613" y="4918075"/>
            <a:ext cx="13239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RECTIFIER</a:t>
            </a: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1122363" y="2162175"/>
            <a:ext cx="7683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Positive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1166813" y="4114800"/>
            <a:ext cx="8175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Negative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1844675" y="1947863"/>
            <a:ext cx="3317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2000" b="1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1911350" y="3937000"/>
            <a:ext cx="2857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b="1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2533650" y="1817688"/>
            <a:ext cx="1468438" cy="3082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2654300" y="4913313"/>
            <a:ext cx="12763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INVERTER</a:t>
            </a:r>
          </a:p>
        </p:txBody>
      </p:sp>
    </p:spTree>
    <p:extLst>
      <p:ext uri="{BB962C8B-B14F-4D97-AF65-F5344CB8AC3E}">
        <p14:creationId xmlns:p14="http://schemas.microsoft.com/office/powerpoint/2010/main" val="354203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4144963" y="3360738"/>
            <a:ext cx="3522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4589463" y="3360738"/>
            <a:ext cx="476250" cy="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Freeform 4"/>
          <p:cNvSpPr>
            <a:spLocks/>
          </p:cNvSpPr>
          <p:nvPr/>
        </p:nvSpPr>
        <p:spPr bwMode="auto">
          <a:xfrm>
            <a:off x="5054600" y="2047875"/>
            <a:ext cx="709613" cy="1312863"/>
          </a:xfrm>
          <a:custGeom>
            <a:avLst/>
            <a:gdLst>
              <a:gd name="T0" fmla="*/ 0 w 448"/>
              <a:gd name="T1" fmla="*/ 825 h 826"/>
              <a:gd name="T2" fmla="*/ 0 w 448"/>
              <a:gd name="T3" fmla="*/ 3 h 826"/>
              <a:gd name="T4" fmla="*/ 447 w 448"/>
              <a:gd name="T5" fmla="*/ 3 h 826"/>
              <a:gd name="T6" fmla="*/ 441 w 44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8" h="826">
                <a:moveTo>
                  <a:pt x="0" y="825"/>
                </a:moveTo>
                <a:lnTo>
                  <a:pt x="0" y="3"/>
                </a:lnTo>
                <a:lnTo>
                  <a:pt x="447" y="3"/>
                </a:lnTo>
                <a:lnTo>
                  <a:pt x="441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Freeform 5"/>
          <p:cNvSpPr>
            <a:spLocks/>
          </p:cNvSpPr>
          <p:nvPr/>
        </p:nvSpPr>
        <p:spPr bwMode="auto">
          <a:xfrm>
            <a:off x="5762625" y="2047875"/>
            <a:ext cx="85725" cy="1317625"/>
          </a:xfrm>
          <a:custGeom>
            <a:avLst/>
            <a:gdLst>
              <a:gd name="T0" fmla="*/ 0 w 54"/>
              <a:gd name="T1" fmla="*/ 0 h 829"/>
              <a:gd name="T2" fmla="*/ 0 w 54"/>
              <a:gd name="T3" fmla="*/ 825 h 829"/>
              <a:gd name="T4" fmla="*/ 52 w 54"/>
              <a:gd name="T5" fmla="*/ 825 h 829"/>
              <a:gd name="T6" fmla="*/ 53 w 54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" h="829">
                <a:moveTo>
                  <a:pt x="0" y="0"/>
                </a:moveTo>
                <a:lnTo>
                  <a:pt x="0" y="825"/>
                </a:lnTo>
                <a:lnTo>
                  <a:pt x="52" y="825"/>
                </a:lnTo>
                <a:lnTo>
                  <a:pt x="53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46" name="Group 6"/>
          <p:cNvGrpSpPr>
            <a:grpSpLocks/>
          </p:cNvGrpSpPr>
          <p:nvPr/>
        </p:nvGrpSpPr>
        <p:grpSpPr bwMode="auto">
          <a:xfrm>
            <a:off x="2024063" y="2293938"/>
            <a:ext cx="1090612" cy="654050"/>
            <a:chOff x="1274" y="1445"/>
            <a:chExt cx="688" cy="411"/>
          </a:xfrm>
        </p:grpSpPr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>
              <a:off x="1933" y="1445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Oval 8"/>
            <p:cNvSpPr>
              <a:spLocks noChangeArrowheads="1"/>
            </p:cNvSpPr>
            <p:nvPr/>
          </p:nvSpPr>
          <p:spPr bwMode="auto">
            <a:xfrm>
              <a:off x="1907" y="180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 flipH="1">
              <a:off x="1274" y="1461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50" name="Group 10"/>
          <p:cNvGrpSpPr>
            <a:grpSpLocks/>
          </p:cNvGrpSpPr>
          <p:nvPr/>
        </p:nvGrpSpPr>
        <p:grpSpPr bwMode="auto">
          <a:xfrm>
            <a:off x="2024063" y="3794125"/>
            <a:ext cx="1090612" cy="654050"/>
            <a:chOff x="1274" y="2391"/>
            <a:chExt cx="688" cy="411"/>
          </a:xfrm>
        </p:grpSpPr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 flipV="1">
              <a:off x="1933" y="2418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Oval 12"/>
            <p:cNvSpPr>
              <a:spLocks noChangeArrowheads="1"/>
            </p:cNvSpPr>
            <p:nvPr/>
          </p:nvSpPr>
          <p:spPr bwMode="auto">
            <a:xfrm>
              <a:off x="1907" y="239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 flipH="1">
              <a:off x="1274" y="2786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4056063" y="3305175"/>
            <a:ext cx="85725" cy="8572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 flipH="1">
            <a:off x="3000375" y="3379788"/>
            <a:ext cx="1055688" cy="3952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Freeform 16"/>
          <p:cNvSpPr>
            <a:spLocks/>
          </p:cNvSpPr>
          <p:nvPr/>
        </p:nvSpPr>
        <p:spPr bwMode="auto">
          <a:xfrm>
            <a:off x="5867400" y="3371850"/>
            <a:ext cx="712788" cy="1312863"/>
          </a:xfrm>
          <a:custGeom>
            <a:avLst/>
            <a:gdLst>
              <a:gd name="T0" fmla="*/ 0 w 448"/>
              <a:gd name="T1" fmla="*/ 0 h 826"/>
              <a:gd name="T2" fmla="*/ 0 w 448"/>
              <a:gd name="T3" fmla="*/ 822 h 826"/>
              <a:gd name="T4" fmla="*/ 447 w 448"/>
              <a:gd name="T5" fmla="*/ 822 h 826"/>
              <a:gd name="T6" fmla="*/ 441 w 448"/>
              <a:gd name="T7" fmla="*/ 825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8" h="826">
                <a:moveTo>
                  <a:pt x="0" y="0"/>
                </a:moveTo>
                <a:lnTo>
                  <a:pt x="0" y="822"/>
                </a:lnTo>
                <a:lnTo>
                  <a:pt x="447" y="822"/>
                </a:lnTo>
                <a:lnTo>
                  <a:pt x="441" y="825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938213" y="1819275"/>
            <a:ext cx="1466850" cy="308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963613" y="4918075"/>
            <a:ext cx="13239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RECTIFIER</a:t>
            </a:r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1122363" y="2162175"/>
            <a:ext cx="7683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Positive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1166813" y="4114800"/>
            <a:ext cx="8175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Negative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1844675" y="1947863"/>
            <a:ext cx="3317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2000" b="1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1911350" y="3937000"/>
            <a:ext cx="2857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b="1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2533650" y="1817688"/>
            <a:ext cx="1468438" cy="3082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2654300" y="4913313"/>
            <a:ext cx="12763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INVERTER</a:t>
            </a:r>
          </a:p>
        </p:txBody>
      </p:sp>
    </p:spTree>
    <p:extLst>
      <p:ext uri="{BB962C8B-B14F-4D97-AF65-F5344CB8AC3E}">
        <p14:creationId xmlns:p14="http://schemas.microsoft.com/office/powerpoint/2010/main" val="419570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4144963" y="3360738"/>
            <a:ext cx="3522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4589463" y="3360738"/>
            <a:ext cx="476250" cy="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Freeform 4"/>
          <p:cNvSpPr>
            <a:spLocks/>
          </p:cNvSpPr>
          <p:nvPr/>
        </p:nvSpPr>
        <p:spPr bwMode="auto">
          <a:xfrm>
            <a:off x="5054600" y="2047875"/>
            <a:ext cx="709613" cy="1312863"/>
          </a:xfrm>
          <a:custGeom>
            <a:avLst/>
            <a:gdLst>
              <a:gd name="T0" fmla="*/ 0 w 448"/>
              <a:gd name="T1" fmla="*/ 825 h 826"/>
              <a:gd name="T2" fmla="*/ 0 w 448"/>
              <a:gd name="T3" fmla="*/ 3 h 826"/>
              <a:gd name="T4" fmla="*/ 447 w 448"/>
              <a:gd name="T5" fmla="*/ 3 h 826"/>
              <a:gd name="T6" fmla="*/ 441 w 44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8" h="826">
                <a:moveTo>
                  <a:pt x="0" y="825"/>
                </a:moveTo>
                <a:lnTo>
                  <a:pt x="0" y="3"/>
                </a:lnTo>
                <a:lnTo>
                  <a:pt x="447" y="3"/>
                </a:lnTo>
                <a:lnTo>
                  <a:pt x="441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Freeform 5"/>
          <p:cNvSpPr>
            <a:spLocks/>
          </p:cNvSpPr>
          <p:nvPr/>
        </p:nvSpPr>
        <p:spPr bwMode="auto">
          <a:xfrm>
            <a:off x="5762625" y="2047875"/>
            <a:ext cx="85725" cy="1317625"/>
          </a:xfrm>
          <a:custGeom>
            <a:avLst/>
            <a:gdLst>
              <a:gd name="T0" fmla="*/ 0 w 54"/>
              <a:gd name="T1" fmla="*/ 0 h 829"/>
              <a:gd name="T2" fmla="*/ 0 w 54"/>
              <a:gd name="T3" fmla="*/ 825 h 829"/>
              <a:gd name="T4" fmla="*/ 52 w 54"/>
              <a:gd name="T5" fmla="*/ 825 h 829"/>
              <a:gd name="T6" fmla="*/ 53 w 54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" h="829">
                <a:moveTo>
                  <a:pt x="0" y="0"/>
                </a:moveTo>
                <a:lnTo>
                  <a:pt x="0" y="825"/>
                </a:lnTo>
                <a:lnTo>
                  <a:pt x="52" y="825"/>
                </a:lnTo>
                <a:lnTo>
                  <a:pt x="53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70" name="Group 6"/>
          <p:cNvGrpSpPr>
            <a:grpSpLocks/>
          </p:cNvGrpSpPr>
          <p:nvPr/>
        </p:nvGrpSpPr>
        <p:grpSpPr bwMode="auto">
          <a:xfrm>
            <a:off x="2024063" y="2293938"/>
            <a:ext cx="1090612" cy="654050"/>
            <a:chOff x="1274" y="1445"/>
            <a:chExt cx="688" cy="411"/>
          </a:xfrm>
        </p:grpSpPr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>
              <a:off x="1933" y="1445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Oval 8"/>
            <p:cNvSpPr>
              <a:spLocks noChangeArrowheads="1"/>
            </p:cNvSpPr>
            <p:nvPr/>
          </p:nvSpPr>
          <p:spPr bwMode="auto">
            <a:xfrm>
              <a:off x="1907" y="180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3" name="Line 9"/>
            <p:cNvSpPr>
              <a:spLocks noChangeShapeType="1"/>
            </p:cNvSpPr>
            <p:nvPr/>
          </p:nvSpPr>
          <p:spPr bwMode="auto">
            <a:xfrm flipH="1">
              <a:off x="1274" y="1461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74" name="Group 10"/>
          <p:cNvGrpSpPr>
            <a:grpSpLocks/>
          </p:cNvGrpSpPr>
          <p:nvPr/>
        </p:nvGrpSpPr>
        <p:grpSpPr bwMode="auto">
          <a:xfrm>
            <a:off x="2024063" y="3794125"/>
            <a:ext cx="1090612" cy="654050"/>
            <a:chOff x="1274" y="2391"/>
            <a:chExt cx="688" cy="411"/>
          </a:xfrm>
        </p:grpSpPr>
        <p:sp>
          <p:nvSpPr>
            <p:cNvPr id="11275" name="Line 11"/>
            <p:cNvSpPr>
              <a:spLocks noChangeShapeType="1"/>
            </p:cNvSpPr>
            <p:nvPr/>
          </p:nvSpPr>
          <p:spPr bwMode="auto">
            <a:xfrm flipV="1">
              <a:off x="1933" y="2418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Oval 12"/>
            <p:cNvSpPr>
              <a:spLocks noChangeArrowheads="1"/>
            </p:cNvSpPr>
            <p:nvPr/>
          </p:nvSpPr>
          <p:spPr bwMode="auto">
            <a:xfrm>
              <a:off x="1907" y="239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7" name="Line 13"/>
            <p:cNvSpPr>
              <a:spLocks noChangeShapeType="1"/>
            </p:cNvSpPr>
            <p:nvPr/>
          </p:nvSpPr>
          <p:spPr bwMode="auto">
            <a:xfrm flipH="1">
              <a:off x="1274" y="2786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8" name="Oval 14"/>
          <p:cNvSpPr>
            <a:spLocks noChangeArrowheads="1"/>
          </p:cNvSpPr>
          <p:nvPr/>
        </p:nvSpPr>
        <p:spPr bwMode="auto">
          <a:xfrm>
            <a:off x="4056063" y="3305175"/>
            <a:ext cx="85725" cy="8572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Freeform 15"/>
          <p:cNvSpPr>
            <a:spLocks/>
          </p:cNvSpPr>
          <p:nvPr/>
        </p:nvSpPr>
        <p:spPr bwMode="auto">
          <a:xfrm>
            <a:off x="5867400" y="3371850"/>
            <a:ext cx="712788" cy="1312863"/>
          </a:xfrm>
          <a:custGeom>
            <a:avLst/>
            <a:gdLst>
              <a:gd name="T0" fmla="*/ 0 w 448"/>
              <a:gd name="T1" fmla="*/ 0 h 826"/>
              <a:gd name="T2" fmla="*/ 0 w 448"/>
              <a:gd name="T3" fmla="*/ 822 h 826"/>
              <a:gd name="T4" fmla="*/ 447 w 448"/>
              <a:gd name="T5" fmla="*/ 822 h 826"/>
              <a:gd name="T6" fmla="*/ 441 w 448"/>
              <a:gd name="T7" fmla="*/ 825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8" h="826">
                <a:moveTo>
                  <a:pt x="0" y="0"/>
                </a:moveTo>
                <a:lnTo>
                  <a:pt x="0" y="822"/>
                </a:lnTo>
                <a:lnTo>
                  <a:pt x="447" y="822"/>
                </a:lnTo>
                <a:lnTo>
                  <a:pt x="441" y="825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Oval 16"/>
          <p:cNvSpPr>
            <a:spLocks noChangeArrowheads="1"/>
          </p:cNvSpPr>
          <p:nvPr/>
        </p:nvSpPr>
        <p:spPr bwMode="auto">
          <a:xfrm>
            <a:off x="4056063" y="3305175"/>
            <a:ext cx="85725" cy="8572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2970213" y="3355975"/>
            <a:ext cx="106838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>
            <a:off x="6586538" y="3362325"/>
            <a:ext cx="206375" cy="1314450"/>
          </a:xfrm>
          <a:custGeom>
            <a:avLst/>
            <a:gdLst>
              <a:gd name="T0" fmla="*/ 0 w 130"/>
              <a:gd name="T1" fmla="*/ 828 h 829"/>
              <a:gd name="T2" fmla="*/ 0 w 130"/>
              <a:gd name="T3" fmla="*/ 0 h 829"/>
              <a:gd name="T4" fmla="*/ 129 w 130"/>
              <a:gd name="T5" fmla="*/ 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0" h="829">
                <a:moveTo>
                  <a:pt x="0" y="828"/>
                </a:moveTo>
                <a:lnTo>
                  <a:pt x="0" y="0"/>
                </a:lnTo>
                <a:lnTo>
                  <a:pt x="129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938213" y="1819275"/>
            <a:ext cx="1466850" cy="308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963613" y="4918075"/>
            <a:ext cx="13239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RECTIFIER</a:t>
            </a:r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1122363" y="2162175"/>
            <a:ext cx="7683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Positive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1166813" y="4114800"/>
            <a:ext cx="8175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Negative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1844675" y="1947863"/>
            <a:ext cx="3317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2000" b="1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1911350" y="3937000"/>
            <a:ext cx="2857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b="1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2533650" y="1817688"/>
            <a:ext cx="1468438" cy="3082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2654300" y="4913313"/>
            <a:ext cx="12763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INVERTER</a:t>
            </a:r>
          </a:p>
        </p:txBody>
      </p:sp>
    </p:spTree>
    <p:extLst>
      <p:ext uri="{BB962C8B-B14F-4D97-AF65-F5344CB8AC3E}">
        <p14:creationId xmlns:p14="http://schemas.microsoft.com/office/powerpoint/2010/main" val="110802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1409700" y="2293938"/>
            <a:ext cx="1090613" cy="654050"/>
            <a:chOff x="888" y="1445"/>
            <a:chExt cx="688" cy="411"/>
          </a:xfrm>
        </p:grpSpPr>
        <p:sp>
          <p:nvSpPr>
            <p:cNvPr id="12291" name="Line 3"/>
            <p:cNvSpPr>
              <a:spLocks noChangeShapeType="1"/>
            </p:cNvSpPr>
            <p:nvPr/>
          </p:nvSpPr>
          <p:spPr bwMode="auto">
            <a:xfrm>
              <a:off x="1547" y="1445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2" name="Oval 4"/>
            <p:cNvSpPr>
              <a:spLocks noChangeArrowheads="1"/>
            </p:cNvSpPr>
            <p:nvPr/>
          </p:nvSpPr>
          <p:spPr bwMode="auto">
            <a:xfrm>
              <a:off x="1521" y="180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3" name="Line 5"/>
            <p:cNvSpPr>
              <a:spLocks noChangeShapeType="1"/>
            </p:cNvSpPr>
            <p:nvPr/>
          </p:nvSpPr>
          <p:spPr bwMode="auto">
            <a:xfrm flipH="1">
              <a:off x="888" y="1461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4" name="Group 6"/>
          <p:cNvGrpSpPr>
            <a:grpSpLocks/>
          </p:cNvGrpSpPr>
          <p:nvPr/>
        </p:nvGrpSpPr>
        <p:grpSpPr bwMode="auto">
          <a:xfrm>
            <a:off x="1409700" y="3794125"/>
            <a:ext cx="1090613" cy="654050"/>
            <a:chOff x="888" y="2391"/>
            <a:chExt cx="688" cy="411"/>
          </a:xfrm>
        </p:grpSpPr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 flipV="1">
              <a:off x="1547" y="2418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Oval 8"/>
            <p:cNvSpPr>
              <a:spLocks noChangeArrowheads="1"/>
            </p:cNvSpPr>
            <p:nvPr/>
          </p:nvSpPr>
          <p:spPr bwMode="auto">
            <a:xfrm>
              <a:off x="1521" y="239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7" name="Line 9"/>
            <p:cNvSpPr>
              <a:spLocks noChangeShapeType="1"/>
            </p:cNvSpPr>
            <p:nvPr/>
          </p:nvSpPr>
          <p:spPr bwMode="auto">
            <a:xfrm flipH="1">
              <a:off x="888" y="2786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3611563" y="3360738"/>
            <a:ext cx="185737" cy="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3533775" y="3360738"/>
            <a:ext cx="391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Oval 12"/>
          <p:cNvSpPr>
            <a:spLocks noChangeArrowheads="1"/>
          </p:cNvSpPr>
          <p:nvPr/>
        </p:nvSpPr>
        <p:spPr bwMode="auto">
          <a:xfrm>
            <a:off x="3441700" y="3305175"/>
            <a:ext cx="88900" cy="8572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623888" y="1819275"/>
            <a:ext cx="1466850" cy="308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649288" y="4918075"/>
            <a:ext cx="13239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RECTIFIER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598488" y="2162175"/>
            <a:ext cx="7683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Positive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644525" y="4114800"/>
            <a:ext cx="8175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Negative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1320800" y="1947863"/>
            <a:ext cx="3317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2000" b="1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389063" y="3937000"/>
            <a:ext cx="2857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b="1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2220913" y="1817688"/>
            <a:ext cx="1468437" cy="3082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2338388" y="4913313"/>
            <a:ext cx="12763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INVERTER</a:t>
            </a:r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2351088" y="3355975"/>
            <a:ext cx="1066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8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1409700" y="2293938"/>
            <a:ext cx="1090613" cy="654050"/>
            <a:chOff x="888" y="1445"/>
            <a:chExt cx="688" cy="411"/>
          </a:xfrm>
        </p:grpSpPr>
        <p:sp>
          <p:nvSpPr>
            <p:cNvPr id="13315" name="Line 3"/>
            <p:cNvSpPr>
              <a:spLocks noChangeShapeType="1"/>
            </p:cNvSpPr>
            <p:nvPr/>
          </p:nvSpPr>
          <p:spPr bwMode="auto">
            <a:xfrm>
              <a:off x="1547" y="1445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6" name="Oval 4"/>
            <p:cNvSpPr>
              <a:spLocks noChangeArrowheads="1"/>
            </p:cNvSpPr>
            <p:nvPr/>
          </p:nvSpPr>
          <p:spPr bwMode="auto">
            <a:xfrm>
              <a:off x="1521" y="180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 flipH="1">
              <a:off x="888" y="1461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1409700" y="3794125"/>
            <a:ext cx="1090613" cy="654050"/>
            <a:chOff x="888" y="2391"/>
            <a:chExt cx="688" cy="411"/>
          </a:xfrm>
        </p:grpSpPr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 flipV="1">
              <a:off x="1547" y="2418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0" name="Oval 8"/>
            <p:cNvSpPr>
              <a:spLocks noChangeArrowheads="1"/>
            </p:cNvSpPr>
            <p:nvPr/>
          </p:nvSpPr>
          <p:spPr bwMode="auto">
            <a:xfrm>
              <a:off x="1521" y="239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 flipH="1">
              <a:off x="888" y="2786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3611563" y="3360738"/>
            <a:ext cx="185737" cy="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3533775" y="3360738"/>
            <a:ext cx="391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Freeform 12"/>
          <p:cNvSpPr>
            <a:spLocks/>
          </p:cNvSpPr>
          <p:nvPr/>
        </p:nvSpPr>
        <p:spPr bwMode="auto">
          <a:xfrm>
            <a:off x="3829050" y="2047875"/>
            <a:ext cx="60325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3441700" y="3305175"/>
            <a:ext cx="88900" cy="8572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623888" y="1819275"/>
            <a:ext cx="1466850" cy="308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649288" y="4918075"/>
            <a:ext cx="13239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RECTIFIER</a:t>
            </a: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598488" y="2162175"/>
            <a:ext cx="7683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Positive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644525" y="4114800"/>
            <a:ext cx="8175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Negative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1320800" y="1947863"/>
            <a:ext cx="3317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2000" b="1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1389063" y="3937000"/>
            <a:ext cx="2857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b="1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2220913" y="1817688"/>
            <a:ext cx="1468437" cy="3082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2338388" y="4913313"/>
            <a:ext cx="12763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INVERTER</a:t>
            </a:r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2371725" y="2955925"/>
            <a:ext cx="1055688" cy="4000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2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2"/>
          <p:cNvSpPr>
            <a:spLocks/>
          </p:cNvSpPr>
          <p:nvPr/>
        </p:nvSpPr>
        <p:spPr bwMode="auto">
          <a:xfrm>
            <a:off x="3897313" y="2051050"/>
            <a:ext cx="66675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1409700" y="2293938"/>
            <a:ext cx="1090613" cy="654050"/>
            <a:chOff x="888" y="1445"/>
            <a:chExt cx="688" cy="411"/>
          </a:xfrm>
        </p:grpSpPr>
        <p:sp>
          <p:nvSpPr>
            <p:cNvPr id="14340" name="Line 4"/>
            <p:cNvSpPr>
              <a:spLocks noChangeShapeType="1"/>
            </p:cNvSpPr>
            <p:nvPr/>
          </p:nvSpPr>
          <p:spPr bwMode="auto">
            <a:xfrm>
              <a:off x="1547" y="1445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1" name="Oval 5"/>
            <p:cNvSpPr>
              <a:spLocks noChangeArrowheads="1"/>
            </p:cNvSpPr>
            <p:nvPr/>
          </p:nvSpPr>
          <p:spPr bwMode="auto">
            <a:xfrm>
              <a:off x="1521" y="180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2" name="Line 6"/>
            <p:cNvSpPr>
              <a:spLocks noChangeShapeType="1"/>
            </p:cNvSpPr>
            <p:nvPr/>
          </p:nvSpPr>
          <p:spPr bwMode="auto">
            <a:xfrm flipH="1">
              <a:off x="888" y="1461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1409700" y="3794125"/>
            <a:ext cx="1090613" cy="654050"/>
            <a:chOff x="888" y="2391"/>
            <a:chExt cx="688" cy="411"/>
          </a:xfrm>
        </p:grpSpPr>
        <p:sp>
          <p:nvSpPr>
            <p:cNvPr id="14344" name="Line 8"/>
            <p:cNvSpPr>
              <a:spLocks noChangeShapeType="1"/>
            </p:cNvSpPr>
            <p:nvPr/>
          </p:nvSpPr>
          <p:spPr bwMode="auto">
            <a:xfrm flipV="1">
              <a:off x="1547" y="2418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Oval 9"/>
            <p:cNvSpPr>
              <a:spLocks noChangeArrowheads="1"/>
            </p:cNvSpPr>
            <p:nvPr/>
          </p:nvSpPr>
          <p:spPr bwMode="auto">
            <a:xfrm>
              <a:off x="1521" y="239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 flipH="1">
              <a:off x="888" y="2786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3611563" y="3360738"/>
            <a:ext cx="185737" cy="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3533775" y="3360738"/>
            <a:ext cx="391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Freeform 13"/>
          <p:cNvSpPr>
            <a:spLocks/>
          </p:cNvSpPr>
          <p:nvPr/>
        </p:nvSpPr>
        <p:spPr bwMode="auto">
          <a:xfrm>
            <a:off x="3829050" y="2047875"/>
            <a:ext cx="60325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3441700" y="3305175"/>
            <a:ext cx="88900" cy="8572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623888" y="1819275"/>
            <a:ext cx="1466850" cy="308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649288" y="4918075"/>
            <a:ext cx="13239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RECTIFIER</a:t>
            </a: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598488" y="2162175"/>
            <a:ext cx="7683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Positive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644525" y="4114800"/>
            <a:ext cx="8175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Negative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1320800" y="1947863"/>
            <a:ext cx="3317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2000" b="1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1389063" y="3937000"/>
            <a:ext cx="2857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b="1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220913" y="1817688"/>
            <a:ext cx="1468437" cy="3082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338388" y="4913313"/>
            <a:ext cx="12763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INVERTER</a:t>
            </a:r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>
            <a:off x="2351088" y="3355975"/>
            <a:ext cx="1066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1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2"/>
          <p:cNvSpPr>
            <a:spLocks/>
          </p:cNvSpPr>
          <p:nvPr/>
        </p:nvSpPr>
        <p:spPr bwMode="auto">
          <a:xfrm>
            <a:off x="3897313" y="2051050"/>
            <a:ext cx="66675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1409700" y="2293938"/>
            <a:ext cx="1090613" cy="654050"/>
            <a:chOff x="888" y="1445"/>
            <a:chExt cx="688" cy="411"/>
          </a:xfrm>
        </p:grpSpPr>
        <p:sp>
          <p:nvSpPr>
            <p:cNvPr id="15364" name="Line 4"/>
            <p:cNvSpPr>
              <a:spLocks noChangeShapeType="1"/>
            </p:cNvSpPr>
            <p:nvPr/>
          </p:nvSpPr>
          <p:spPr bwMode="auto">
            <a:xfrm>
              <a:off x="1547" y="1445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5" name="Oval 5"/>
            <p:cNvSpPr>
              <a:spLocks noChangeArrowheads="1"/>
            </p:cNvSpPr>
            <p:nvPr/>
          </p:nvSpPr>
          <p:spPr bwMode="auto">
            <a:xfrm>
              <a:off x="1521" y="180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6" name="Line 6"/>
            <p:cNvSpPr>
              <a:spLocks noChangeShapeType="1"/>
            </p:cNvSpPr>
            <p:nvPr/>
          </p:nvSpPr>
          <p:spPr bwMode="auto">
            <a:xfrm flipH="1">
              <a:off x="888" y="1461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67" name="Group 7"/>
          <p:cNvGrpSpPr>
            <a:grpSpLocks/>
          </p:cNvGrpSpPr>
          <p:nvPr/>
        </p:nvGrpSpPr>
        <p:grpSpPr bwMode="auto">
          <a:xfrm>
            <a:off x="1409700" y="3794125"/>
            <a:ext cx="1090613" cy="654050"/>
            <a:chOff x="888" y="2391"/>
            <a:chExt cx="688" cy="411"/>
          </a:xfrm>
        </p:grpSpPr>
        <p:sp>
          <p:nvSpPr>
            <p:cNvPr id="15368" name="Line 8"/>
            <p:cNvSpPr>
              <a:spLocks noChangeShapeType="1"/>
            </p:cNvSpPr>
            <p:nvPr/>
          </p:nvSpPr>
          <p:spPr bwMode="auto">
            <a:xfrm flipV="1">
              <a:off x="1547" y="2418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Oval 9"/>
            <p:cNvSpPr>
              <a:spLocks noChangeArrowheads="1"/>
            </p:cNvSpPr>
            <p:nvPr/>
          </p:nvSpPr>
          <p:spPr bwMode="auto">
            <a:xfrm>
              <a:off x="1521" y="239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 flipH="1">
              <a:off x="888" y="2786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3611563" y="3360738"/>
            <a:ext cx="185737" cy="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3533775" y="3360738"/>
            <a:ext cx="391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Freeform 13"/>
          <p:cNvSpPr>
            <a:spLocks/>
          </p:cNvSpPr>
          <p:nvPr/>
        </p:nvSpPr>
        <p:spPr bwMode="auto">
          <a:xfrm>
            <a:off x="3829050" y="2047875"/>
            <a:ext cx="60325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Oval 14"/>
          <p:cNvSpPr>
            <a:spLocks noChangeArrowheads="1"/>
          </p:cNvSpPr>
          <p:nvPr/>
        </p:nvSpPr>
        <p:spPr bwMode="auto">
          <a:xfrm>
            <a:off x="3441700" y="3305175"/>
            <a:ext cx="88900" cy="8572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Freeform 15"/>
          <p:cNvSpPr>
            <a:spLocks/>
          </p:cNvSpPr>
          <p:nvPr/>
        </p:nvSpPr>
        <p:spPr bwMode="auto">
          <a:xfrm>
            <a:off x="3965575" y="2047875"/>
            <a:ext cx="60325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623888" y="1819275"/>
            <a:ext cx="1466850" cy="308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649288" y="4918075"/>
            <a:ext cx="13239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RECTIFIER</a:t>
            </a: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598488" y="2162175"/>
            <a:ext cx="7683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Positive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644525" y="4114800"/>
            <a:ext cx="8175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Negative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1320800" y="1947863"/>
            <a:ext cx="3317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2000" b="1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1389063" y="3937000"/>
            <a:ext cx="2857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b="1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2220913" y="1817688"/>
            <a:ext cx="1468437" cy="3082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2338388" y="4913313"/>
            <a:ext cx="12763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INVERTER</a:t>
            </a:r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>
            <a:off x="2371725" y="2955925"/>
            <a:ext cx="1055688" cy="4000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0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716" y="228600"/>
            <a:ext cx="883920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lnSpc>
                <a:spcPct val="150000"/>
              </a:lnSpc>
              <a:buFont typeface="Wingdings" pitchFamily="2" charset="2"/>
              <a:buNone/>
              <a:defRPr/>
            </a:pP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Wound rotor type:</a:t>
            </a:r>
          </a:p>
          <a:p>
            <a:pPr lvl="2"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9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Rotor winding is wound by wires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winding terminals can be connected to external circuits through slip rings and brushes.</a:t>
            </a:r>
          </a:p>
          <a:p>
            <a:pPr lvl="2"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9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 to control speed, more expensive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376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2"/>
          <p:cNvSpPr>
            <a:spLocks/>
          </p:cNvSpPr>
          <p:nvPr/>
        </p:nvSpPr>
        <p:spPr bwMode="auto">
          <a:xfrm>
            <a:off x="3897313" y="2051050"/>
            <a:ext cx="66675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1409700" y="2293938"/>
            <a:ext cx="1090613" cy="654050"/>
            <a:chOff x="888" y="1445"/>
            <a:chExt cx="688" cy="411"/>
          </a:xfrm>
        </p:grpSpPr>
        <p:sp>
          <p:nvSpPr>
            <p:cNvPr id="16388" name="Line 4"/>
            <p:cNvSpPr>
              <a:spLocks noChangeShapeType="1"/>
            </p:cNvSpPr>
            <p:nvPr/>
          </p:nvSpPr>
          <p:spPr bwMode="auto">
            <a:xfrm>
              <a:off x="1547" y="1445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" name="Oval 5"/>
            <p:cNvSpPr>
              <a:spLocks noChangeArrowheads="1"/>
            </p:cNvSpPr>
            <p:nvPr/>
          </p:nvSpPr>
          <p:spPr bwMode="auto">
            <a:xfrm>
              <a:off x="1521" y="180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0" name="Line 6"/>
            <p:cNvSpPr>
              <a:spLocks noChangeShapeType="1"/>
            </p:cNvSpPr>
            <p:nvPr/>
          </p:nvSpPr>
          <p:spPr bwMode="auto">
            <a:xfrm flipH="1">
              <a:off x="888" y="1461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91" name="Group 7"/>
          <p:cNvGrpSpPr>
            <a:grpSpLocks/>
          </p:cNvGrpSpPr>
          <p:nvPr/>
        </p:nvGrpSpPr>
        <p:grpSpPr bwMode="auto">
          <a:xfrm>
            <a:off x="1409700" y="3794125"/>
            <a:ext cx="1090613" cy="654050"/>
            <a:chOff x="888" y="2391"/>
            <a:chExt cx="688" cy="411"/>
          </a:xfrm>
        </p:grpSpPr>
        <p:sp>
          <p:nvSpPr>
            <p:cNvPr id="16392" name="Line 8"/>
            <p:cNvSpPr>
              <a:spLocks noChangeShapeType="1"/>
            </p:cNvSpPr>
            <p:nvPr/>
          </p:nvSpPr>
          <p:spPr bwMode="auto">
            <a:xfrm flipV="1">
              <a:off x="1547" y="2418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Oval 9"/>
            <p:cNvSpPr>
              <a:spLocks noChangeArrowheads="1"/>
            </p:cNvSpPr>
            <p:nvPr/>
          </p:nvSpPr>
          <p:spPr bwMode="auto">
            <a:xfrm>
              <a:off x="1521" y="239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4" name="Line 10"/>
            <p:cNvSpPr>
              <a:spLocks noChangeShapeType="1"/>
            </p:cNvSpPr>
            <p:nvPr/>
          </p:nvSpPr>
          <p:spPr bwMode="auto">
            <a:xfrm flipH="1">
              <a:off x="888" y="2786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3611563" y="3360738"/>
            <a:ext cx="185737" cy="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3533775" y="3360738"/>
            <a:ext cx="391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Freeform 13"/>
          <p:cNvSpPr>
            <a:spLocks/>
          </p:cNvSpPr>
          <p:nvPr/>
        </p:nvSpPr>
        <p:spPr bwMode="auto">
          <a:xfrm>
            <a:off x="3829050" y="2047875"/>
            <a:ext cx="60325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Oval 14"/>
          <p:cNvSpPr>
            <a:spLocks noChangeArrowheads="1"/>
          </p:cNvSpPr>
          <p:nvPr/>
        </p:nvSpPr>
        <p:spPr bwMode="auto">
          <a:xfrm>
            <a:off x="3441700" y="3305175"/>
            <a:ext cx="88900" cy="8572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Freeform 15"/>
          <p:cNvSpPr>
            <a:spLocks/>
          </p:cNvSpPr>
          <p:nvPr/>
        </p:nvSpPr>
        <p:spPr bwMode="auto">
          <a:xfrm>
            <a:off x="4037013" y="2051050"/>
            <a:ext cx="66675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Freeform 16"/>
          <p:cNvSpPr>
            <a:spLocks/>
          </p:cNvSpPr>
          <p:nvPr/>
        </p:nvSpPr>
        <p:spPr bwMode="auto">
          <a:xfrm>
            <a:off x="3965575" y="2047875"/>
            <a:ext cx="60325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623888" y="1819275"/>
            <a:ext cx="1466850" cy="308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649288" y="4918075"/>
            <a:ext cx="13239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RECTIFIER</a:t>
            </a: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598488" y="2162175"/>
            <a:ext cx="7683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Positive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644525" y="4114800"/>
            <a:ext cx="8175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Negative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1320800" y="1947863"/>
            <a:ext cx="3317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2000" b="1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1389063" y="3937000"/>
            <a:ext cx="2857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b="1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2220913" y="1817688"/>
            <a:ext cx="1468437" cy="3082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2338388" y="4913313"/>
            <a:ext cx="12763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INVERTER</a:t>
            </a:r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>
            <a:off x="2351088" y="3355975"/>
            <a:ext cx="1066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5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2"/>
          <p:cNvSpPr>
            <a:spLocks/>
          </p:cNvSpPr>
          <p:nvPr/>
        </p:nvSpPr>
        <p:spPr bwMode="auto">
          <a:xfrm>
            <a:off x="3897313" y="2051050"/>
            <a:ext cx="66675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1409700" y="2293938"/>
            <a:ext cx="1090613" cy="654050"/>
            <a:chOff x="888" y="1445"/>
            <a:chExt cx="688" cy="411"/>
          </a:xfrm>
        </p:grpSpPr>
        <p:sp>
          <p:nvSpPr>
            <p:cNvPr id="17412" name="Line 4"/>
            <p:cNvSpPr>
              <a:spLocks noChangeShapeType="1"/>
            </p:cNvSpPr>
            <p:nvPr/>
          </p:nvSpPr>
          <p:spPr bwMode="auto">
            <a:xfrm>
              <a:off x="1547" y="1445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3" name="Oval 5"/>
            <p:cNvSpPr>
              <a:spLocks noChangeArrowheads="1"/>
            </p:cNvSpPr>
            <p:nvPr/>
          </p:nvSpPr>
          <p:spPr bwMode="auto">
            <a:xfrm>
              <a:off x="1521" y="180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4" name="Line 6"/>
            <p:cNvSpPr>
              <a:spLocks noChangeShapeType="1"/>
            </p:cNvSpPr>
            <p:nvPr/>
          </p:nvSpPr>
          <p:spPr bwMode="auto">
            <a:xfrm flipH="1">
              <a:off x="888" y="1461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15" name="Group 7"/>
          <p:cNvGrpSpPr>
            <a:grpSpLocks/>
          </p:cNvGrpSpPr>
          <p:nvPr/>
        </p:nvGrpSpPr>
        <p:grpSpPr bwMode="auto">
          <a:xfrm>
            <a:off x="1409700" y="3794125"/>
            <a:ext cx="1090613" cy="654050"/>
            <a:chOff x="888" y="2391"/>
            <a:chExt cx="688" cy="411"/>
          </a:xfrm>
        </p:grpSpPr>
        <p:sp>
          <p:nvSpPr>
            <p:cNvPr id="17416" name="Line 8"/>
            <p:cNvSpPr>
              <a:spLocks noChangeShapeType="1"/>
            </p:cNvSpPr>
            <p:nvPr/>
          </p:nvSpPr>
          <p:spPr bwMode="auto">
            <a:xfrm flipV="1">
              <a:off x="1547" y="2418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7" name="Oval 9"/>
            <p:cNvSpPr>
              <a:spLocks noChangeArrowheads="1"/>
            </p:cNvSpPr>
            <p:nvPr/>
          </p:nvSpPr>
          <p:spPr bwMode="auto">
            <a:xfrm>
              <a:off x="1521" y="239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Line 10"/>
            <p:cNvSpPr>
              <a:spLocks noChangeShapeType="1"/>
            </p:cNvSpPr>
            <p:nvPr/>
          </p:nvSpPr>
          <p:spPr bwMode="auto">
            <a:xfrm flipH="1">
              <a:off x="888" y="2786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3611563" y="3360738"/>
            <a:ext cx="185737" cy="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3533775" y="3360738"/>
            <a:ext cx="391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Freeform 13"/>
          <p:cNvSpPr>
            <a:spLocks/>
          </p:cNvSpPr>
          <p:nvPr/>
        </p:nvSpPr>
        <p:spPr bwMode="auto">
          <a:xfrm>
            <a:off x="3829050" y="2047875"/>
            <a:ext cx="60325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Oval 14"/>
          <p:cNvSpPr>
            <a:spLocks noChangeArrowheads="1"/>
          </p:cNvSpPr>
          <p:nvPr/>
        </p:nvSpPr>
        <p:spPr bwMode="auto">
          <a:xfrm>
            <a:off x="3441700" y="3305175"/>
            <a:ext cx="88900" cy="8572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Freeform 15"/>
          <p:cNvSpPr>
            <a:spLocks/>
          </p:cNvSpPr>
          <p:nvPr/>
        </p:nvSpPr>
        <p:spPr bwMode="auto">
          <a:xfrm>
            <a:off x="4037013" y="2051050"/>
            <a:ext cx="66675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Freeform 16"/>
          <p:cNvSpPr>
            <a:spLocks/>
          </p:cNvSpPr>
          <p:nvPr/>
        </p:nvSpPr>
        <p:spPr bwMode="auto">
          <a:xfrm>
            <a:off x="3965575" y="2047875"/>
            <a:ext cx="60325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Freeform 17"/>
          <p:cNvSpPr>
            <a:spLocks/>
          </p:cNvSpPr>
          <p:nvPr/>
        </p:nvSpPr>
        <p:spPr bwMode="auto">
          <a:xfrm>
            <a:off x="4105275" y="2047875"/>
            <a:ext cx="61913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623888" y="1819275"/>
            <a:ext cx="1466850" cy="308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649288" y="4918075"/>
            <a:ext cx="13239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RECTIFIER</a:t>
            </a:r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598488" y="2162175"/>
            <a:ext cx="7683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Positive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644525" y="4114800"/>
            <a:ext cx="8175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Negative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1320800" y="1947863"/>
            <a:ext cx="3317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2000" b="1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1389063" y="3937000"/>
            <a:ext cx="2857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b="1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2220913" y="1817688"/>
            <a:ext cx="1468437" cy="3082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2338388" y="4913313"/>
            <a:ext cx="12763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INVERTER</a:t>
            </a:r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>
            <a:off x="2371725" y="2955925"/>
            <a:ext cx="1055688" cy="4000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4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reeform 2"/>
          <p:cNvSpPr>
            <a:spLocks/>
          </p:cNvSpPr>
          <p:nvPr/>
        </p:nvSpPr>
        <p:spPr bwMode="auto">
          <a:xfrm>
            <a:off x="3897313" y="2051050"/>
            <a:ext cx="66675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1409700" y="2293938"/>
            <a:ext cx="1090613" cy="654050"/>
            <a:chOff x="888" y="1445"/>
            <a:chExt cx="688" cy="411"/>
          </a:xfrm>
        </p:grpSpPr>
        <p:sp>
          <p:nvSpPr>
            <p:cNvPr id="18436" name="Line 4"/>
            <p:cNvSpPr>
              <a:spLocks noChangeShapeType="1"/>
            </p:cNvSpPr>
            <p:nvPr/>
          </p:nvSpPr>
          <p:spPr bwMode="auto">
            <a:xfrm>
              <a:off x="1547" y="1445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7" name="Oval 5"/>
            <p:cNvSpPr>
              <a:spLocks noChangeArrowheads="1"/>
            </p:cNvSpPr>
            <p:nvPr/>
          </p:nvSpPr>
          <p:spPr bwMode="auto">
            <a:xfrm>
              <a:off x="1521" y="180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8" name="Line 6"/>
            <p:cNvSpPr>
              <a:spLocks noChangeShapeType="1"/>
            </p:cNvSpPr>
            <p:nvPr/>
          </p:nvSpPr>
          <p:spPr bwMode="auto">
            <a:xfrm flipH="1">
              <a:off x="888" y="1461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39" name="Group 7"/>
          <p:cNvGrpSpPr>
            <a:grpSpLocks/>
          </p:cNvGrpSpPr>
          <p:nvPr/>
        </p:nvGrpSpPr>
        <p:grpSpPr bwMode="auto">
          <a:xfrm>
            <a:off x="1409700" y="3794125"/>
            <a:ext cx="1090613" cy="654050"/>
            <a:chOff x="888" y="2391"/>
            <a:chExt cx="688" cy="411"/>
          </a:xfrm>
        </p:grpSpPr>
        <p:sp>
          <p:nvSpPr>
            <p:cNvPr id="18440" name="Line 8"/>
            <p:cNvSpPr>
              <a:spLocks noChangeShapeType="1"/>
            </p:cNvSpPr>
            <p:nvPr/>
          </p:nvSpPr>
          <p:spPr bwMode="auto">
            <a:xfrm flipV="1">
              <a:off x="1547" y="2418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Oval 9"/>
            <p:cNvSpPr>
              <a:spLocks noChangeArrowheads="1"/>
            </p:cNvSpPr>
            <p:nvPr/>
          </p:nvSpPr>
          <p:spPr bwMode="auto">
            <a:xfrm>
              <a:off x="1521" y="239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Line 10"/>
            <p:cNvSpPr>
              <a:spLocks noChangeShapeType="1"/>
            </p:cNvSpPr>
            <p:nvPr/>
          </p:nvSpPr>
          <p:spPr bwMode="auto">
            <a:xfrm flipH="1">
              <a:off x="888" y="2786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3611563" y="3360738"/>
            <a:ext cx="185737" cy="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3533775" y="3360738"/>
            <a:ext cx="391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Freeform 13"/>
          <p:cNvSpPr>
            <a:spLocks/>
          </p:cNvSpPr>
          <p:nvPr/>
        </p:nvSpPr>
        <p:spPr bwMode="auto">
          <a:xfrm>
            <a:off x="3829050" y="2047875"/>
            <a:ext cx="60325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3441700" y="3305175"/>
            <a:ext cx="88900" cy="8572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Freeform 15"/>
          <p:cNvSpPr>
            <a:spLocks/>
          </p:cNvSpPr>
          <p:nvPr/>
        </p:nvSpPr>
        <p:spPr bwMode="auto">
          <a:xfrm>
            <a:off x="4037013" y="2051050"/>
            <a:ext cx="66675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Freeform 16"/>
          <p:cNvSpPr>
            <a:spLocks/>
          </p:cNvSpPr>
          <p:nvPr/>
        </p:nvSpPr>
        <p:spPr bwMode="auto">
          <a:xfrm>
            <a:off x="3965575" y="2047875"/>
            <a:ext cx="60325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Freeform 17"/>
          <p:cNvSpPr>
            <a:spLocks/>
          </p:cNvSpPr>
          <p:nvPr/>
        </p:nvSpPr>
        <p:spPr bwMode="auto">
          <a:xfrm>
            <a:off x="4173538" y="2051050"/>
            <a:ext cx="68262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Freeform 18"/>
          <p:cNvSpPr>
            <a:spLocks/>
          </p:cNvSpPr>
          <p:nvPr/>
        </p:nvSpPr>
        <p:spPr bwMode="auto">
          <a:xfrm>
            <a:off x="4105275" y="2047875"/>
            <a:ext cx="61913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623888" y="1819275"/>
            <a:ext cx="1466850" cy="308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649288" y="4918075"/>
            <a:ext cx="13239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RECTIFIER</a:t>
            </a: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598488" y="2162175"/>
            <a:ext cx="7683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Positive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644525" y="4114800"/>
            <a:ext cx="8175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Negative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1320800" y="1947863"/>
            <a:ext cx="3317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2000" b="1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1389063" y="3937000"/>
            <a:ext cx="2857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b="1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2220913" y="1817688"/>
            <a:ext cx="1468437" cy="3082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2338388" y="4913313"/>
            <a:ext cx="12763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INVERTER</a:t>
            </a:r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2351088" y="3355975"/>
            <a:ext cx="1066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3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2"/>
          <p:cNvSpPr>
            <a:spLocks/>
          </p:cNvSpPr>
          <p:nvPr/>
        </p:nvSpPr>
        <p:spPr bwMode="auto">
          <a:xfrm>
            <a:off x="3897313" y="2051050"/>
            <a:ext cx="66675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1409700" y="2293938"/>
            <a:ext cx="1090613" cy="654050"/>
            <a:chOff x="888" y="1445"/>
            <a:chExt cx="688" cy="411"/>
          </a:xfrm>
        </p:grpSpPr>
        <p:sp>
          <p:nvSpPr>
            <p:cNvPr id="19460" name="Line 4"/>
            <p:cNvSpPr>
              <a:spLocks noChangeShapeType="1"/>
            </p:cNvSpPr>
            <p:nvPr/>
          </p:nvSpPr>
          <p:spPr bwMode="auto">
            <a:xfrm>
              <a:off x="1547" y="1445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1" name="Oval 5"/>
            <p:cNvSpPr>
              <a:spLocks noChangeArrowheads="1"/>
            </p:cNvSpPr>
            <p:nvPr/>
          </p:nvSpPr>
          <p:spPr bwMode="auto">
            <a:xfrm>
              <a:off x="1521" y="180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2" name="Line 6"/>
            <p:cNvSpPr>
              <a:spLocks noChangeShapeType="1"/>
            </p:cNvSpPr>
            <p:nvPr/>
          </p:nvSpPr>
          <p:spPr bwMode="auto">
            <a:xfrm flipH="1">
              <a:off x="888" y="1461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63" name="Group 7"/>
          <p:cNvGrpSpPr>
            <a:grpSpLocks/>
          </p:cNvGrpSpPr>
          <p:nvPr/>
        </p:nvGrpSpPr>
        <p:grpSpPr bwMode="auto">
          <a:xfrm>
            <a:off x="1409700" y="3794125"/>
            <a:ext cx="1090613" cy="654050"/>
            <a:chOff x="888" y="2391"/>
            <a:chExt cx="688" cy="411"/>
          </a:xfrm>
        </p:grpSpPr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 flipV="1">
              <a:off x="1547" y="2418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Oval 9"/>
            <p:cNvSpPr>
              <a:spLocks noChangeArrowheads="1"/>
            </p:cNvSpPr>
            <p:nvPr/>
          </p:nvSpPr>
          <p:spPr bwMode="auto">
            <a:xfrm>
              <a:off x="1521" y="239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6" name="Line 10"/>
            <p:cNvSpPr>
              <a:spLocks noChangeShapeType="1"/>
            </p:cNvSpPr>
            <p:nvPr/>
          </p:nvSpPr>
          <p:spPr bwMode="auto">
            <a:xfrm flipH="1">
              <a:off x="888" y="2786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3611563" y="3360738"/>
            <a:ext cx="185737" cy="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3533775" y="3360738"/>
            <a:ext cx="391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Freeform 13"/>
          <p:cNvSpPr>
            <a:spLocks/>
          </p:cNvSpPr>
          <p:nvPr/>
        </p:nvSpPr>
        <p:spPr bwMode="auto">
          <a:xfrm>
            <a:off x="3829050" y="2047875"/>
            <a:ext cx="60325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Oval 14"/>
          <p:cNvSpPr>
            <a:spLocks noChangeArrowheads="1"/>
          </p:cNvSpPr>
          <p:nvPr/>
        </p:nvSpPr>
        <p:spPr bwMode="auto">
          <a:xfrm>
            <a:off x="3441700" y="3305175"/>
            <a:ext cx="88900" cy="8572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Freeform 15"/>
          <p:cNvSpPr>
            <a:spLocks/>
          </p:cNvSpPr>
          <p:nvPr/>
        </p:nvSpPr>
        <p:spPr bwMode="auto">
          <a:xfrm>
            <a:off x="4037013" y="2051050"/>
            <a:ext cx="66675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Freeform 16"/>
          <p:cNvSpPr>
            <a:spLocks/>
          </p:cNvSpPr>
          <p:nvPr/>
        </p:nvSpPr>
        <p:spPr bwMode="auto">
          <a:xfrm>
            <a:off x="3965575" y="2047875"/>
            <a:ext cx="60325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Freeform 17"/>
          <p:cNvSpPr>
            <a:spLocks/>
          </p:cNvSpPr>
          <p:nvPr/>
        </p:nvSpPr>
        <p:spPr bwMode="auto">
          <a:xfrm>
            <a:off x="4173538" y="2051050"/>
            <a:ext cx="68262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4" name="Freeform 18"/>
          <p:cNvSpPr>
            <a:spLocks/>
          </p:cNvSpPr>
          <p:nvPr/>
        </p:nvSpPr>
        <p:spPr bwMode="auto">
          <a:xfrm>
            <a:off x="4105275" y="2047875"/>
            <a:ext cx="61913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Freeform 19"/>
          <p:cNvSpPr>
            <a:spLocks/>
          </p:cNvSpPr>
          <p:nvPr/>
        </p:nvSpPr>
        <p:spPr bwMode="auto">
          <a:xfrm>
            <a:off x="4243388" y="2047875"/>
            <a:ext cx="98425" cy="1312863"/>
          </a:xfrm>
          <a:custGeom>
            <a:avLst/>
            <a:gdLst>
              <a:gd name="T0" fmla="*/ 0 w 62"/>
              <a:gd name="T1" fmla="*/ 825 h 826"/>
              <a:gd name="T2" fmla="*/ 0 w 62"/>
              <a:gd name="T3" fmla="*/ 3 h 826"/>
              <a:gd name="T4" fmla="*/ 61 w 62"/>
              <a:gd name="T5" fmla="*/ 3 h 826"/>
              <a:gd name="T6" fmla="*/ 60 w 62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" h="826">
                <a:moveTo>
                  <a:pt x="0" y="825"/>
                </a:moveTo>
                <a:lnTo>
                  <a:pt x="0" y="3"/>
                </a:lnTo>
                <a:lnTo>
                  <a:pt x="61" y="3"/>
                </a:lnTo>
                <a:lnTo>
                  <a:pt x="60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623888" y="1819275"/>
            <a:ext cx="1466850" cy="308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649288" y="4918075"/>
            <a:ext cx="13239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RECTIFIER</a:t>
            </a: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598488" y="2162175"/>
            <a:ext cx="7683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Positive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644525" y="4114800"/>
            <a:ext cx="8175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Negative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1320800" y="1947863"/>
            <a:ext cx="3317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2000" b="1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1389063" y="3937000"/>
            <a:ext cx="2857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b="1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2220913" y="1817688"/>
            <a:ext cx="1468437" cy="3082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Rectangle 28"/>
          <p:cNvSpPr>
            <a:spLocks noChangeArrowheads="1"/>
          </p:cNvSpPr>
          <p:nvPr/>
        </p:nvSpPr>
        <p:spPr bwMode="auto">
          <a:xfrm>
            <a:off x="2338388" y="4913313"/>
            <a:ext cx="12763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INVERTER</a:t>
            </a:r>
          </a:p>
        </p:txBody>
      </p:sp>
      <p:sp>
        <p:nvSpPr>
          <p:cNvPr id="19485" name="Line 29"/>
          <p:cNvSpPr>
            <a:spLocks noChangeShapeType="1"/>
          </p:cNvSpPr>
          <p:nvPr/>
        </p:nvSpPr>
        <p:spPr bwMode="auto">
          <a:xfrm>
            <a:off x="2371725" y="2955925"/>
            <a:ext cx="1055688" cy="4000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2"/>
          <p:cNvSpPr>
            <a:spLocks/>
          </p:cNvSpPr>
          <p:nvPr/>
        </p:nvSpPr>
        <p:spPr bwMode="auto">
          <a:xfrm>
            <a:off x="3897313" y="2051050"/>
            <a:ext cx="66675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1409700" y="2293938"/>
            <a:ext cx="1090613" cy="654050"/>
            <a:chOff x="888" y="1445"/>
            <a:chExt cx="688" cy="411"/>
          </a:xfrm>
        </p:grpSpPr>
        <p:sp>
          <p:nvSpPr>
            <p:cNvPr id="20484" name="Line 4"/>
            <p:cNvSpPr>
              <a:spLocks noChangeShapeType="1"/>
            </p:cNvSpPr>
            <p:nvPr/>
          </p:nvSpPr>
          <p:spPr bwMode="auto">
            <a:xfrm>
              <a:off x="1547" y="1445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" name="Oval 5"/>
            <p:cNvSpPr>
              <a:spLocks noChangeArrowheads="1"/>
            </p:cNvSpPr>
            <p:nvPr/>
          </p:nvSpPr>
          <p:spPr bwMode="auto">
            <a:xfrm>
              <a:off x="1521" y="180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 flipH="1">
              <a:off x="888" y="1461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7" name="Group 7"/>
          <p:cNvGrpSpPr>
            <a:grpSpLocks/>
          </p:cNvGrpSpPr>
          <p:nvPr/>
        </p:nvGrpSpPr>
        <p:grpSpPr bwMode="auto">
          <a:xfrm>
            <a:off x="1409700" y="3794125"/>
            <a:ext cx="1090613" cy="654050"/>
            <a:chOff x="888" y="2391"/>
            <a:chExt cx="688" cy="411"/>
          </a:xfrm>
        </p:grpSpPr>
        <p:sp>
          <p:nvSpPr>
            <p:cNvPr id="20488" name="Line 8"/>
            <p:cNvSpPr>
              <a:spLocks noChangeShapeType="1"/>
            </p:cNvSpPr>
            <p:nvPr/>
          </p:nvSpPr>
          <p:spPr bwMode="auto">
            <a:xfrm flipV="1">
              <a:off x="1547" y="2418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9" name="Oval 9"/>
            <p:cNvSpPr>
              <a:spLocks noChangeArrowheads="1"/>
            </p:cNvSpPr>
            <p:nvPr/>
          </p:nvSpPr>
          <p:spPr bwMode="auto">
            <a:xfrm>
              <a:off x="1521" y="239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0" name="Line 10"/>
            <p:cNvSpPr>
              <a:spLocks noChangeShapeType="1"/>
            </p:cNvSpPr>
            <p:nvPr/>
          </p:nvSpPr>
          <p:spPr bwMode="auto">
            <a:xfrm flipH="1">
              <a:off x="888" y="2786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3611563" y="3360738"/>
            <a:ext cx="185737" cy="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3533775" y="3360738"/>
            <a:ext cx="391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Freeform 13"/>
          <p:cNvSpPr>
            <a:spLocks/>
          </p:cNvSpPr>
          <p:nvPr/>
        </p:nvSpPr>
        <p:spPr bwMode="auto">
          <a:xfrm>
            <a:off x="3829050" y="2047875"/>
            <a:ext cx="60325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Oval 14"/>
          <p:cNvSpPr>
            <a:spLocks noChangeArrowheads="1"/>
          </p:cNvSpPr>
          <p:nvPr/>
        </p:nvSpPr>
        <p:spPr bwMode="auto">
          <a:xfrm>
            <a:off x="3441700" y="3305175"/>
            <a:ext cx="88900" cy="8572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Freeform 15"/>
          <p:cNvSpPr>
            <a:spLocks/>
          </p:cNvSpPr>
          <p:nvPr/>
        </p:nvSpPr>
        <p:spPr bwMode="auto">
          <a:xfrm>
            <a:off x="4037013" y="2051050"/>
            <a:ext cx="66675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6" name="Freeform 16"/>
          <p:cNvSpPr>
            <a:spLocks/>
          </p:cNvSpPr>
          <p:nvPr/>
        </p:nvSpPr>
        <p:spPr bwMode="auto">
          <a:xfrm>
            <a:off x="3965575" y="2047875"/>
            <a:ext cx="60325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7" name="Freeform 17"/>
          <p:cNvSpPr>
            <a:spLocks/>
          </p:cNvSpPr>
          <p:nvPr/>
        </p:nvSpPr>
        <p:spPr bwMode="auto">
          <a:xfrm>
            <a:off x="4173538" y="2051050"/>
            <a:ext cx="68262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8" name="Freeform 18"/>
          <p:cNvSpPr>
            <a:spLocks/>
          </p:cNvSpPr>
          <p:nvPr/>
        </p:nvSpPr>
        <p:spPr bwMode="auto">
          <a:xfrm>
            <a:off x="4105275" y="2047875"/>
            <a:ext cx="61913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9" name="Freeform 19"/>
          <p:cNvSpPr>
            <a:spLocks/>
          </p:cNvSpPr>
          <p:nvPr/>
        </p:nvSpPr>
        <p:spPr bwMode="auto">
          <a:xfrm>
            <a:off x="4343400" y="2051050"/>
            <a:ext cx="71438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0" name="Freeform 20"/>
          <p:cNvSpPr>
            <a:spLocks/>
          </p:cNvSpPr>
          <p:nvPr/>
        </p:nvSpPr>
        <p:spPr bwMode="auto">
          <a:xfrm>
            <a:off x="4243388" y="2047875"/>
            <a:ext cx="98425" cy="1312863"/>
          </a:xfrm>
          <a:custGeom>
            <a:avLst/>
            <a:gdLst>
              <a:gd name="T0" fmla="*/ 0 w 62"/>
              <a:gd name="T1" fmla="*/ 825 h 826"/>
              <a:gd name="T2" fmla="*/ 0 w 62"/>
              <a:gd name="T3" fmla="*/ 3 h 826"/>
              <a:gd name="T4" fmla="*/ 61 w 62"/>
              <a:gd name="T5" fmla="*/ 3 h 826"/>
              <a:gd name="T6" fmla="*/ 60 w 62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" h="826">
                <a:moveTo>
                  <a:pt x="0" y="825"/>
                </a:moveTo>
                <a:lnTo>
                  <a:pt x="0" y="3"/>
                </a:lnTo>
                <a:lnTo>
                  <a:pt x="61" y="3"/>
                </a:lnTo>
                <a:lnTo>
                  <a:pt x="60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623888" y="1819275"/>
            <a:ext cx="1466850" cy="308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649288" y="4918075"/>
            <a:ext cx="13239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RECTIFIER</a:t>
            </a: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598488" y="2162175"/>
            <a:ext cx="7683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Positive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644525" y="4114800"/>
            <a:ext cx="8175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Negative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1320800" y="1947863"/>
            <a:ext cx="3317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2000" b="1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1389063" y="3937000"/>
            <a:ext cx="2857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b="1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2220913" y="1817688"/>
            <a:ext cx="1468437" cy="3082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2338388" y="4913313"/>
            <a:ext cx="12763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INVERTER</a:t>
            </a:r>
          </a:p>
        </p:txBody>
      </p:sp>
      <p:sp>
        <p:nvSpPr>
          <p:cNvPr id="20510" name="Line 30"/>
          <p:cNvSpPr>
            <a:spLocks noChangeShapeType="1"/>
          </p:cNvSpPr>
          <p:nvPr/>
        </p:nvSpPr>
        <p:spPr bwMode="auto">
          <a:xfrm>
            <a:off x="2351088" y="3355975"/>
            <a:ext cx="1066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5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2"/>
          <p:cNvSpPr>
            <a:spLocks/>
          </p:cNvSpPr>
          <p:nvPr/>
        </p:nvSpPr>
        <p:spPr bwMode="auto">
          <a:xfrm>
            <a:off x="3897313" y="2051050"/>
            <a:ext cx="66675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1409700" y="2293938"/>
            <a:ext cx="1090613" cy="654050"/>
            <a:chOff x="888" y="1445"/>
            <a:chExt cx="688" cy="411"/>
          </a:xfrm>
        </p:grpSpPr>
        <p:sp>
          <p:nvSpPr>
            <p:cNvPr id="21508" name="Line 4"/>
            <p:cNvSpPr>
              <a:spLocks noChangeShapeType="1"/>
            </p:cNvSpPr>
            <p:nvPr/>
          </p:nvSpPr>
          <p:spPr bwMode="auto">
            <a:xfrm>
              <a:off x="1547" y="1445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9" name="Oval 5"/>
            <p:cNvSpPr>
              <a:spLocks noChangeArrowheads="1"/>
            </p:cNvSpPr>
            <p:nvPr/>
          </p:nvSpPr>
          <p:spPr bwMode="auto">
            <a:xfrm>
              <a:off x="1521" y="180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0" name="Line 6"/>
            <p:cNvSpPr>
              <a:spLocks noChangeShapeType="1"/>
            </p:cNvSpPr>
            <p:nvPr/>
          </p:nvSpPr>
          <p:spPr bwMode="auto">
            <a:xfrm flipH="1">
              <a:off x="888" y="1461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1409700" y="3794125"/>
            <a:ext cx="1090613" cy="654050"/>
            <a:chOff x="888" y="2391"/>
            <a:chExt cx="688" cy="411"/>
          </a:xfrm>
        </p:grpSpPr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 flipV="1">
              <a:off x="1547" y="2418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Oval 9"/>
            <p:cNvSpPr>
              <a:spLocks noChangeArrowheads="1"/>
            </p:cNvSpPr>
            <p:nvPr/>
          </p:nvSpPr>
          <p:spPr bwMode="auto">
            <a:xfrm>
              <a:off x="1521" y="239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4" name="Line 10"/>
            <p:cNvSpPr>
              <a:spLocks noChangeShapeType="1"/>
            </p:cNvSpPr>
            <p:nvPr/>
          </p:nvSpPr>
          <p:spPr bwMode="auto">
            <a:xfrm flipH="1">
              <a:off x="888" y="2786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3611563" y="3360738"/>
            <a:ext cx="185737" cy="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3533775" y="3360738"/>
            <a:ext cx="391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Freeform 13"/>
          <p:cNvSpPr>
            <a:spLocks/>
          </p:cNvSpPr>
          <p:nvPr/>
        </p:nvSpPr>
        <p:spPr bwMode="auto">
          <a:xfrm>
            <a:off x="3829050" y="2047875"/>
            <a:ext cx="60325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Oval 14"/>
          <p:cNvSpPr>
            <a:spLocks noChangeArrowheads="1"/>
          </p:cNvSpPr>
          <p:nvPr/>
        </p:nvSpPr>
        <p:spPr bwMode="auto">
          <a:xfrm>
            <a:off x="3441700" y="3305175"/>
            <a:ext cx="88900" cy="8572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Freeform 15"/>
          <p:cNvSpPr>
            <a:spLocks/>
          </p:cNvSpPr>
          <p:nvPr/>
        </p:nvSpPr>
        <p:spPr bwMode="auto">
          <a:xfrm>
            <a:off x="4037013" y="2051050"/>
            <a:ext cx="66675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Freeform 16"/>
          <p:cNvSpPr>
            <a:spLocks/>
          </p:cNvSpPr>
          <p:nvPr/>
        </p:nvSpPr>
        <p:spPr bwMode="auto">
          <a:xfrm>
            <a:off x="3965575" y="2047875"/>
            <a:ext cx="60325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Freeform 17"/>
          <p:cNvSpPr>
            <a:spLocks/>
          </p:cNvSpPr>
          <p:nvPr/>
        </p:nvSpPr>
        <p:spPr bwMode="auto">
          <a:xfrm>
            <a:off x="4173538" y="2051050"/>
            <a:ext cx="68262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2" name="Freeform 18"/>
          <p:cNvSpPr>
            <a:spLocks/>
          </p:cNvSpPr>
          <p:nvPr/>
        </p:nvSpPr>
        <p:spPr bwMode="auto">
          <a:xfrm>
            <a:off x="4105275" y="2047875"/>
            <a:ext cx="61913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Freeform 19"/>
          <p:cNvSpPr>
            <a:spLocks/>
          </p:cNvSpPr>
          <p:nvPr/>
        </p:nvSpPr>
        <p:spPr bwMode="auto">
          <a:xfrm>
            <a:off x="4343400" y="2051050"/>
            <a:ext cx="71438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4" name="Freeform 20"/>
          <p:cNvSpPr>
            <a:spLocks/>
          </p:cNvSpPr>
          <p:nvPr/>
        </p:nvSpPr>
        <p:spPr bwMode="auto">
          <a:xfrm>
            <a:off x="4243388" y="2047875"/>
            <a:ext cx="98425" cy="1312863"/>
          </a:xfrm>
          <a:custGeom>
            <a:avLst/>
            <a:gdLst>
              <a:gd name="T0" fmla="*/ 0 w 62"/>
              <a:gd name="T1" fmla="*/ 825 h 826"/>
              <a:gd name="T2" fmla="*/ 0 w 62"/>
              <a:gd name="T3" fmla="*/ 3 h 826"/>
              <a:gd name="T4" fmla="*/ 61 w 62"/>
              <a:gd name="T5" fmla="*/ 3 h 826"/>
              <a:gd name="T6" fmla="*/ 60 w 62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" h="826">
                <a:moveTo>
                  <a:pt x="0" y="825"/>
                </a:moveTo>
                <a:lnTo>
                  <a:pt x="0" y="3"/>
                </a:lnTo>
                <a:lnTo>
                  <a:pt x="61" y="3"/>
                </a:lnTo>
                <a:lnTo>
                  <a:pt x="60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5" name="Freeform 21"/>
          <p:cNvSpPr>
            <a:spLocks/>
          </p:cNvSpPr>
          <p:nvPr/>
        </p:nvSpPr>
        <p:spPr bwMode="auto">
          <a:xfrm>
            <a:off x="4438650" y="2043113"/>
            <a:ext cx="96838" cy="1312862"/>
          </a:xfrm>
          <a:custGeom>
            <a:avLst/>
            <a:gdLst>
              <a:gd name="T0" fmla="*/ 0 w 62"/>
              <a:gd name="T1" fmla="*/ 825 h 826"/>
              <a:gd name="T2" fmla="*/ 0 w 62"/>
              <a:gd name="T3" fmla="*/ 3 h 826"/>
              <a:gd name="T4" fmla="*/ 61 w 62"/>
              <a:gd name="T5" fmla="*/ 3 h 826"/>
              <a:gd name="T6" fmla="*/ 60 w 62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" h="826">
                <a:moveTo>
                  <a:pt x="0" y="825"/>
                </a:moveTo>
                <a:lnTo>
                  <a:pt x="0" y="3"/>
                </a:lnTo>
                <a:lnTo>
                  <a:pt x="61" y="3"/>
                </a:lnTo>
                <a:lnTo>
                  <a:pt x="60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623888" y="1819275"/>
            <a:ext cx="1466850" cy="308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649288" y="4918075"/>
            <a:ext cx="13239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RECTIFIER</a:t>
            </a:r>
          </a:p>
        </p:txBody>
      </p:sp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598488" y="2162175"/>
            <a:ext cx="7683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Positive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644525" y="4114800"/>
            <a:ext cx="8175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Negative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1320800" y="1947863"/>
            <a:ext cx="3317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2000" b="1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21532" name="Rectangle 28"/>
          <p:cNvSpPr>
            <a:spLocks noChangeArrowheads="1"/>
          </p:cNvSpPr>
          <p:nvPr/>
        </p:nvSpPr>
        <p:spPr bwMode="auto">
          <a:xfrm>
            <a:off x="1389063" y="3937000"/>
            <a:ext cx="2857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b="1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21533" name="Rectangle 29"/>
          <p:cNvSpPr>
            <a:spLocks noChangeArrowheads="1"/>
          </p:cNvSpPr>
          <p:nvPr/>
        </p:nvSpPr>
        <p:spPr bwMode="auto">
          <a:xfrm>
            <a:off x="2220913" y="1817688"/>
            <a:ext cx="1468437" cy="3082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Rectangle 30"/>
          <p:cNvSpPr>
            <a:spLocks noChangeArrowheads="1"/>
          </p:cNvSpPr>
          <p:nvPr/>
        </p:nvSpPr>
        <p:spPr bwMode="auto">
          <a:xfrm>
            <a:off x="2338388" y="4913313"/>
            <a:ext cx="12763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INVERTER</a:t>
            </a:r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>
            <a:off x="2371725" y="2955925"/>
            <a:ext cx="1055688" cy="4000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2"/>
          <p:cNvSpPr>
            <a:spLocks/>
          </p:cNvSpPr>
          <p:nvPr/>
        </p:nvSpPr>
        <p:spPr bwMode="auto">
          <a:xfrm>
            <a:off x="3897313" y="2051050"/>
            <a:ext cx="66675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1409700" y="2293938"/>
            <a:ext cx="1090613" cy="654050"/>
            <a:chOff x="888" y="1445"/>
            <a:chExt cx="688" cy="411"/>
          </a:xfrm>
        </p:grpSpPr>
        <p:sp>
          <p:nvSpPr>
            <p:cNvPr id="22532" name="Line 4"/>
            <p:cNvSpPr>
              <a:spLocks noChangeShapeType="1"/>
            </p:cNvSpPr>
            <p:nvPr/>
          </p:nvSpPr>
          <p:spPr bwMode="auto">
            <a:xfrm>
              <a:off x="1547" y="1445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3" name="Oval 5"/>
            <p:cNvSpPr>
              <a:spLocks noChangeArrowheads="1"/>
            </p:cNvSpPr>
            <p:nvPr/>
          </p:nvSpPr>
          <p:spPr bwMode="auto">
            <a:xfrm>
              <a:off x="1521" y="180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4" name="Line 6"/>
            <p:cNvSpPr>
              <a:spLocks noChangeShapeType="1"/>
            </p:cNvSpPr>
            <p:nvPr/>
          </p:nvSpPr>
          <p:spPr bwMode="auto">
            <a:xfrm flipH="1">
              <a:off x="888" y="1461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5" name="Group 7"/>
          <p:cNvGrpSpPr>
            <a:grpSpLocks/>
          </p:cNvGrpSpPr>
          <p:nvPr/>
        </p:nvGrpSpPr>
        <p:grpSpPr bwMode="auto">
          <a:xfrm>
            <a:off x="1409700" y="3794125"/>
            <a:ext cx="1090613" cy="654050"/>
            <a:chOff x="888" y="2391"/>
            <a:chExt cx="688" cy="411"/>
          </a:xfrm>
        </p:grpSpPr>
        <p:sp>
          <p:nvSpPr>
            <p:cNvPr id="22536" name="Line 8"/>
            <p:cNvSpPr>
              <a:spLocks noChangeShapeType="1"/>
            </p:cNvSpPr>
            <p:nvPr/>
          </p:nvSpPr>
          <p:spPr bwMode="auto">
            <a:xfrm flipV="1">
              <a:off x="1547" y="2418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7" name="Oval 9"/>
            <p:cNvSpPr>
              <a:spLocks noChangeArrowheads="1"/>
            </p:cNvSpPr>
            <p:nvPr/>
          </p:nvSpPr>
          <p:spPr bwMode="auto">
            <a:xfrm>
              <a:off x="1521" y="239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8" name="Line 10"/>
            <p:cNvSpPr>
              <a:spLocks noChangeShapeType="1"/>
            </p:cNvSpPr>
            <p:nvPr/>
          </p:nvSpPr>
          <p:spPr bwMode="auto">
            <a:xfrm flipH="1">
              <a:off x="888" y="2786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3611563" y="3360738"/>
            <a:ext cx="185737" cy="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3533775" y="3360738"/>
            <a:ext cx="391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Freeform 13"/>
          <p:cNvSpPr>
            <a:spLocks/>
          </p:cNvSpPr>
          <p:nvPr/>
        </p:nvSpPr>
        <p:spPr bwMode="auto">
          <a:xfrm>
            <a:off x="3829050" y="2047875"/>
            <a:ext cx="60325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Oval 14"/>
          <p:cNvSpPr>
            <a:spLocks noChangeArrowheads="1"/>
          </p:cNvSpPr>
          <p:nvPr/>
        </p:nvSpPr>
        <p:spPr bwMode="auto">
          <a:xfrm>
            <a:off x="3441700" y="3305175"/>
            <a:ext cx="88900" cy="8572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Freeform 15"/>
          <p:cNvSpPr>
            <a:spLocks/>
          </p:cNvSpPr>
          <p:nvPr/>
        </p:nvSpPr>
        <p:spPr bwMode="auto">
          <a:xfrm>
            <a:off x="4037013" y="2051050"/>
            <a:ext cx="66675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4" name="Freeform 16"/>
          <p:cNvSpPr>
            <a:spLocks/>
          </p:cNvSpPr>
          <p:nvPr/>
        </p:nvSpPr>
        <p:spPr bwMode="auto">
          <a:xfrm>
            <a:off x="3965575" y="2047875"/>
            <a:ext cx="60325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5" name="Freeform 17"/>
          <p:cNvSpPr>
            <a:spLocks/>
          </p:cNvSpPr>
          <p:nvPr/>
        </p:nvSpPr>
        <p:spPr bwMode="auto">
          <a:xfrm>
            <a:off x="4173538" y="2051050"/>
            <a:ext cx="68262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6" name="Freeform 18"/>
          <p:cNvSpPr>
            <a:spLocks/>
          </p:cNvSpPr>
          <p:nvPr/>
        </p:nvSpPr>
        <p:spPr bwMode="auto">
          <a:xfrm>
            <a:off x="4105275" y="2047875"/>
            <a:ext cx="61913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7" name="Freeform 19"/>
          <p:cNvSpPr>
            <a:spLocks/>
          </p:cNvSpPr>
          <p:nvPr/>
        </p:nvSpPr>
        <p:spPr bwMode="auto">
          <a:xfrm>
            <a:off x="4343400" y="2051050"/>
            <a:ext cx="71438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8" name="Freeform 20"/>
          <p:cNvSpPr>
            <a:spLocks/>
          </p:cNvSpPr>
          <p:nvPr/>
        </p:nvSpPr>
        <p:spPr bwMode="auto">
          <a:xfrm>
            <a:off x="4243388" y="2047875"/>
            <a:ext cx="98425" cy="1312863"/>
          </a:xfrm>
          <a:custGeom>
            <a:avLst/>
            <a:gdLst>
              <a:gd name="T0" fmla="*/ 0 w 62"/>
              <a:gd name="T1" fmla="*/ 825 h 826"/>
              <a:gd name="T2" fmla="*/ 0 w 62"/>
              <a:gd name="T3" fmla="*/ 3 h 826"/>
              <a:gd name="T4" fmla="*/ 61 w 62"/>
              <a:gd name="T5" fmla="*/ 3 h 826"/>
              <a:gd name="T6" fmla="*/ 60 w 62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" h="826">
                <a:moveTo>
                  <a:pt x="0" y="825"/>
                </a:moveTo>
                <a:lnTo>
                  <a:pt x="0" y="3"/>
                </a:lnTo>
                <a:lnTo>
                  <a:pt x="61" y="3"/>
                </a:lnTo>
                <a:lnTo>
                  <a:pt x="60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9" name="Freeform 21"/>
          <p:cNvSpPr>
            <a:spLocks/>
          </p:cNvSpPr>
          <p:nvPr/>
        </p:nvSpPr>
        <p:spPr bwMode="auto">
          <a:xfrm>
            <a:off x="4541838" y="2047875"/>
            <a:ext cx="68262" cy="1317625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0" name="Freeform 22"/>
          <p:cNvSpPr>
            <a:spLocks/>
          </p:cNvSpPr>
          <p:nvPr/>
        </p:nvSpPr>
        <p:spPr bwMode="auto">
          <a:xfrm>
            <a:off x="4438650" y="2043113"/>
            <a:ext cx="96838" cy="1312862"/>
          </a:xfrm>
          <a:custGeom>
            <a:avLst/>
            <a:gdLst>
              <a:gd name="T0" fmla="*/ 0 w 62"/>
              <a:gd name="T1" fmla="*/ 825 h 826"/>
              <a:gd name="T2" fmla="*/ 0 w 62"/>
              <a:gd name="T3" fmla="*/ 3 h 826"/>
              <a:gd name="T4" fmla="*/ 61 w 62"/>
              <a:gd name="T5" fmla="*/ 3 h 826"/>
              <a:gd name="T6" fmla="*/ 60 w 62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" h="826">
                <a:moveTo>
                  <a:pt x="0" y="825"/>
                </a:moveTo>
                <a:lnTo>
                  <a:pt x="0" y="3"/>
                </a:lnTo>
                <a:lnTo>
                  <a:pt x="61" y="3"/>
                </a:lnTo>
                <a:lnTo>
                  <a:pt x="60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623888" y="1819275"/>
            <a:ext cx="1466850" cy="308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649288" y="4918075"/>
            <a:ext cx="13239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RECTIFIER</a:t>
            </a:r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598488" y="2162175"/>
            <a:ext cx="7683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Positive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644525" y="4114800"/>
            <a:ext cx="8175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Negative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22556" name="Rectangle 28"/>
          <p:cNvSpPr>
            <a:spLocks noChangeArrowheads="1"/>
          </p:cNvSpPr>
          <p:nvPr/>
        </p:nvSpPr>
        <p:spPr bwMode="auto">
          <a:xfrm>
            <a:off x="1320800" y="1947863"/>
            <a:ext cx="3317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2000" b="1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1389063" y="3937000"/>
            <a:ext cx="2857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b="1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2220913" y="1817688"/>
            <a:ext cx="1468437" cy="3082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2338388" y="4913313"/>
            <a:ext cx="12763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INVERTER</a:t>
            </a:r>
          </a:p>
        </p:txBody>
      </p:sp>
      <p:sp>
        <p:nvSpPr>
          <p:cNvPr id="22560" name="Line 32"/>
          <p:cNvSpPr>
            <a:spLocks noChangeShapeType="1"/>
          </p:cNvSpPr>
          <p:nvPr/>
        </p:nvSpPr>
        <p:spPr bwMode="auto">
          <a:xfrm>
            <a:off x="2351088" y="3355975"/>
            <a:ext cx="1066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3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"/>
          <p:cNvSpPr>
            <a:spLocks/>
          </p:cNvSpPr>
          <p:nvPr/>
        </p:nvSpPr>
        <p:spPr bwMode="auto">
          <a:xfrm>
            <a:off x="3897313" y="2051050"/>
            <a:ext cx="66675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1409700" y="2293938"/>
            <a:ext cx="1090613" cy="654050"/>
            <a:chOff x="888" y="1445"/>
            <a:chExt cx="688" cy="411"/>
          </a:xfrm>
        </p:grpSpPr>
        <p:sp>
          <p:nvSpPr>
            <p:cNvPr id="23556" name="Line 4"/>
            <p:cNvSpPr>
              <a:spLocks noChangeShapeType="1"/>
            </p:cNvSpPr>
            <p:nvPr/>
          </p:nvSpPr>
          <p:spPr bwMode="auto">
            <a:xfrm>
              <a:off x="1547" y="1445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7" name="Oval 5"/>
            <p:cNvSpPr>
              <a:spLocks noChangeArrowheads="1"/>
            </p:cNvSpPr>
            <p:nvPr/>
          </p:nvSpPr>
          <p:spPr bwMode="auto">
            <a:xfrm>
              <a:off x="1521" y="180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8" name="Line 6"/>
            <p:cNvSpPr>
              <a:spLocks noChangeShapeType="1"/>
            </p:cNvSpPr>
            <p:nvPr/>
          </p:nvSpPr>
          <p:spPr bwMode="auto">
            <a:xfrm flipH="1">
              <a:off x="888" y="1461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59" name="Group 7"/>
          <p:cNvGrpSpPr>
            <a:grpSpLocks/>
          </p:cNvGrpSpPr>
          <p:nvPr/>
        </p:nvGrpSpPr>
        <p:grpSpPr bwMode="auto">
          <a:xfrm>
            <a:off x="1409700" y="3794125"/>
            <a:ext cx="1090613" cy="654050"/>
            <a:chOff x="888" y="2391"/>
            <a:chExt cx="688" cy="411"/>
          </a:xfrm>
        </p:grpSpPr>
        <p:sp>
          <p:nvSpPr>
            <p:cNvPr id="23560" name="Line 8"/>
            <p:cNvSpPr>
              <a:spLocks noChangeShapeType="1"/>
            </p:cNvSpPr>
            <p:nvPr/>
          </p:nvSpPr>
          <p:spPr bwMode="auto">
            <a:xfrm flipV="1">
              <a:off x="1547" y="2418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Oval 9"/>
            <p:cNvSpPr>
              <a:spLocks noChangeArrowheads="1"/>
            </p:cNvSpPr>
            <p:nvPr/>
          </p:nvSpPr>
          <p:spPr bwMode="auto">
            <a:xfrm>
              <a:off x="1521" y="239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2" name="Line 10"/>
            <p:cNvSpPr>
              <a:spLocks noChangeShapeType="1"/>
            </p:cNvSpPr>
            <p:nvPr/>
          </p:nvSpPr>
          <p:spPr bwMode="auto">
            <a:xfrm flipH="1">
              <a:off x="888" y="2786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3611563" y="3360738"/>
            <a:ext cx="185737" cy="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3533775" y="3360738"/>
            <a:ext cx="391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Freeform 13"/>
          <p:cNvSpPr>
            <a:spLocks/>
          </p:cNvSpPr>
          <p:nvPr/>
        </p:nvSpPr>
        <p:spPr bwMode="auto">
          <a:xfrm>
            <a:off x="3829050" y="2047875"/>
            <a:ext cx="60325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6" name="Oval 14"/>
          <p:cNvSpPr>
            <a:spLocks noChangeArrowheads="1"/>
          </p:cNvSpPr>
          <p:nvPr/>
        </p:nvSpPr>
        <p:spPr bwMode="auto">
          <a:xfrm>
            <a:off x="3441700" y="3305175"/>
            <a:ext cx="88900" cy="8572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Freeform 15"/>
          <p:cNvSpPr>
            <a:spLocks/>
          </p:cNvSpPr>
          <p:nvPr/>
        </p:nvSpPr>
        <p:spPr bwMode="auto">
          <a:xfrm>
            <a:off x="4037013" y="2051050"/>
            <a:ext cx="66675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Freeform 16"/>
          <p:cNvSpPr>
            <a:spLocks/>
          </p:cNvSpPr>
          <p:nvPr/>
        </p:nvSpPr>
        <p:spPr bwMode="auto">
          <a:xfrm>
            <a:off x="3965575" y="2047875"/>
            <a:ext cx="60325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9" name="Freeform 17"/>
          <p:cNvSpPr>
            <a:spLocks/>
          </p:cNvSpPr>
          <p:nvPr/>
        </p:nvSpPr>
        <p:spPr bwMode="auto">
          <a:xfrm>
            <a:off x="4173538" y="2051050"/>
            <a:ext cx="68262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0" name="Freeform 18"/>
          <p:cNvSpPr>
            <a:spLocks/>
          </p:cNvSpPr>
          <p:nvPr/>
        </p:nvSpPr>
        <p:spPr bwMode="auto">
          <a:xfrm>
            <a:off x="4105275" y="2047875"/>
            <a:ext cx="61913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1" name="Freeform 19"/>
          <p:cNvSpPr>
            <a:spLocks/>
          </p:cNvSpPr>
          <p:nvPr/>
        </p:nvSpPr>
        <p:spPr bwMode="auto">
          <a:xfrm>
            <a:off x="4343400" y="2051050"/>
            <a:ext cx="71438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2" name="Freeform 20"/>
          <p:cNvSpPr>
            <a:spLocks/>
          </p:cNvSpPr>
          <p:nvPr/>
        </p:nvSpPr>
        <p:spPr bwMode="auto">
          <a:xfrm>
            <a:off x="4243388" y="2047875"/>
            <a:ext cx="98425" cy="1312863"/>
          </a:xfrm>
          <a:custGeom>
            <a:avLst/>
            <a:gdLst>
              <a:gd name="T0" fmla="*/ 0 w 62"/>
              <a:gd name="T1" fmla="*/ 825 h 826"/>
              <a:gd name="T2" fmla="*/ 0 w 62"/>
              <a:gd name="T3" fmla="*/ 3 h 826"/>
              <a:gd name="T4" fmla="*/ 61 w 62"/>
              <a:gd name="T5" fmla="*/ 3 h 826"/>
              <a:gd name="T6" fmla="*/ 60 w 62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" h="826">
                <a:moveTo>
                  <a:pt x="0" y="825"/>
                </a:moveTo>
                <a:lnTo>
                  <a:pt x="0" y="3"/>
                </a:lnTo>
                <a:lnTo>
                  <a:pt x="61" y="3"/>
                </a:lnTo>
                <a:lnTo>
                  <a:pt x="60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4541838" y="2047875"/>
            <a:ext cx="68262" cy="1317625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4" name="Freeform 22"/>
          <p:cNvSpPr>
            <a:spLocks/>
          </p:cNvSpPr>
          <p:nvPr/>
        </p:nvSpPr>
        <p:spPr bwMode="auto">
          <a:xfrm>
            <a:off x="4438650" y="2043113"/>
            <a:ext cx="96838" cy="1312862"/>
          </a:xfrm>
          <a:custGeom>
            <a:avLst/>
            <a:gdLst>
              <a:gd name="T0" fmla="*/ 0 w 62"/>
              <a:gd name="T1" fmla="*/ 825 h 826"/>
              <a:gd name="T2" fmla="*/ 0 w 62"/>
              <a:gd name="T3" fmla="*/ 3 h 826"/>
              <a:gd name="T4" fmla="*/ 61 w 62"/>
              <a:gd name="T5" fmla="*/ 3 h 826"/>
              <a:gd name="T6" fmla="*/ 60 w 62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" h="826">
                <a:moveTo>
                  <a:pt x="0" y="825"/>
                </a:moveTo>
                <a:lnTo>
                  <a:pt x="0" y="3"/>
                </a:lnTo>
                <a:lnTo>
                  <a:pt x="61" y="3"/>
                </a:lnTo>
                <a:lnTo>
                  <a:pt x="60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5" name="Freeform 23"/>
          <p:cNvSpPr>
            <a:spLocks/>
          </p:cNvSpPr>
          <p:nvPr/>
        </p:nvSpPr>
        <p:spPr bwMode="auto">
          <a:xfrm>
            <a:off x="4633913" y="2043113"/>
            <a:ext cx="212725" cy="1312862"/>
          </a:xfrm>
          <a:custGeom>
            <a:avLst/>
            <a:gdLst>
              <a:gd name="T0" fmla="*/ 0 w 134"/>
              <a:gd name="T1" fmla="*/ 825 h 826"/>
              <a:gd name="T2" fmla="*/ 0 w 134"/>
              <a:gd name="T3" fmla="*/ 3 h 826"/>
              <a:gd name="T4" fmla="*/ 133 w 134"/>
              <a:gd name="T5" fmla="*/ 3 h 826"/>
              <a:gd name="T6" fmla="*/ 131 w 134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" h="826">
                <a:moveTo>
                  <a:pt x="0" y="825"/>
                </a:moveTo>
                <a:lnTo>
                  <a:pt x="0" y="3"/>
                </a:lnTo>
                <a:lnTo>
                  <a:pt x="133" y="3"/>
                </a:lnTo>
                <a:lnTo>
                  <a:pt x="131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623888" y="1819275"/>
            <a:ext cx="1466850" cy="308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649288" y="4918075"/>
            <a:ext cx="13239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RECTIFIER</a:t>
            </a: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598488" y="2162175"/>
            <a:ext cx="7683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Positive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644525" y="4114800"/>
            <a:ext cx="8175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Negative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1320800" y="1947863"/>
            <a:ext cx="3317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2000" b="1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1389063" y="3937000"/>
            <a:ext cx="2857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b="1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2220913" y="1817688"/>
            <a:ext cx="1468437" cy="3082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2338388" y="4913313"/>
            <a:ext cx="12763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INVERTER</a:t>
            </a:r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>
            <a:off x="2371725" y="2955925"/>
            <a:ext cx="1055688" cy="4000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2"/>
          <p:cNvSpPr>
            <a:spLocks/>
          </p:cNvSpPr>
          <p:nvPr/>
        </p:nvSpPr>
        <p:spPr bwMode="auto">
          <a:xfrm>
            <a:off x="3897313" y="2051050"/>
            <a:ext cx="66675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1409700" y="2293938"/>
            <a:ext cx="1090613" cy="654050"/>
            <a:chOff x="888" y="1445"/>
            <a:chExt cx="688" cy="411"/>
          </a:xfrm>
        </p:grpSpPr>
        <p:sp>
          <p:nvSpPr>
            <p:cNvPr id="24580" name="Line 4"/>
            <p:cNvSpPr>
              <a:spLocks noChangeShapeType="1"/>
            </p:cNvSpPr>
            <p:nvPr/>
          </p:nvSpPr>
          <p:spPr bwMode="auto">
            <a:xfrm>
              <a:off x="1547" y="1445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1" name="Oval 5"/>
            <p:cNvSpPr>
              <a:spLocks noChangeArrowheads="1"/>
            </p:cNvSpPr>
            <p:nvPr/>
          </p:nvSpPr>
          <p:spPr bwMode="auto">
            <a:xfrm>
              <a:off x="1521" y="180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2" name="Line 6"/>
            <p:cNvSpPr>
              <a:spLocks noChangeShapeType="1"/>
            </p:cNvSpPr>
            <p:nvPr/>
          </p:nvSpPr>
          <p:spPr bwMode="auto">
            <a:xfrm flipH="1">
              <a:off x="888" y="1461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83" name="Group 7"/>
          <p:cNvGrpSpPr>
            <a:grpSpLocks/>
          </p:cNvGrpSpPr>
          <p:nvPr/>
        </p:nvGrpSpPr>
        <p:grpSpPr bwMode="auto">
          <a:xfrm>
            <a:off x="1409700" y="3794125"/>
            <a:ext cx="1090613" cy="654050"/>
            <a:chOff x="888" y="2391"/>
            <a:chExt cx="688" cy="411"/>
          </a:xfrm>
        </p:grpSpPr>
        <p:sp>
          <p:nvSpPr>
            <p:cNvPr id="24584" name="Line 8"/>
            <p:cNvSpPr>
              <a:spLocks noChangeShapeType="1"/>
            </p:cNvSpPr>
            <p:nvPr/>
          </p:nvSpPr>
          <p:spPr bwMode="auto">
            <a:xfrm flipV="1">
              <a:off x="1547" y="2418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5" name="Oval 9"/>
            <p:cNvSpPr>
              <a:spLocks noChangeArrowheads="1"/>
            </p:cNvSpPr>
            <p:nvPr/>
          </p:nvSpPr>
          <p:spPr bwMode="auto">
            <a:xfrm>
              <a:off x="1521" y="239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Line 10"/>
            <p:cNvSpPr>
              <a:spLocks noChangeShapeType="1"/>
            </p:cNvSpPr>
            <p:nvPr/>
          </p:nvSpPr>
          <p:spPr bwMode="auto">
            <a:xfrm flipH="1">
              <a:off x="888" y="2786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3611563" y="3360738"/>
            <a:ext cx="185737" cy="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3533775" y="3360738"/>
            <a:ext cx="391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Freeform 13"/>
          <p:cNvSpPr>
            <a:spLocks/>
          </p:cNvSpPr>
          <p:nvPr/>
        </p:nvSpPr>
        <p:spPr bwMode="auto">
          <a:xfrm>
            <a:off x="3829050" y="2047875"/>
            <a:ext cx="60325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Oval 14"/>
          <p:cNvSpPr>
            <a:spLocks noChangeArrowheads="1"/>
          </p:cNvSpPr>
          <p:nvPr/>
        </p:nvSpPr>
        <p:spPr bwMode="auto">
          <a:xfrm>
            <a:off x="3441700" y="3305175"/>
            <a:ext cx="88900" cy="8572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Freeform 15"/>
          <p:cNvSpPr>
            <a:spLocks/>
          </p:cNvSpPr>
          <p:nvPr/>
        </p:nvSpPr>
        <p:spPr bwMode="auto">
          <a:xfrm>
            <a:off x="4037013" y="2051050"/>
            <a:ext cx="66675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Freeform 16"/>
          <p:cNvSpPr>
            <a:spLocks/>
          </p:cNvSpPr>
          <p:nvPr/>
        </p:nvSpPr>
        <p:spPr bwMode="auto">
          <a:xfrm>
            <a:off x="3965575" y="2047875"/>
            <a:ext cx="60325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Freeform 17"/>
          <p:cNvSpPr>
            <a:spLocks/>
          </p:cNvSpPr>
          <p:nvPr/>
        </p:nvSpPr>
        <p:spPr bwMode="auto">
          <a:xfrm>
            <a:off x="4173538" y="2051050"/>
            <a:ext cx="68262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Freeform 18"/>
          <p:cNvSpPr>
            <a:spLocks/>
          </p:cNvSpPr>
          <p:nvPr/>
        </p:nvSpPr>
        <p:spPr bwMode="auto">
          <a:xfrm>
            <a:off x="4105275" y="2047875"/>
            <a:ext cx="61913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5" name="Freeform 19"/>
          <p:cNvSpPr>
            <a:spLocks/>
          </p:cNvSpPr>
          <p:nvPr/>
        </p:nvSpPr>
        <p:spPr bwMode="auto">
          <a:xfrm>
            <a:off x="4343400" y="2051050"/>
            <a:ext cx="71438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6" name="Freeform 20"/>
          <p:cNvSpPr>
            <a:spLocks/>
          </p:cNvSpPr>
          <p:nvPr/>
        </p:nvSpPr>
        <p:spPr bwMode="auto">
          <a:xfrm>
            <a:off x="4243388" y="2047875"/>
            <a:ext cx="98425" cy="1312863"/>
          </a:xfrm>
          <a:custGeom>
            <a:avLst/>
            <a:gdLst>
              <a:gd name="T0" fmla="*/ 0 w 62"/>
              <a:gd name="T1" fmla="*/ 825 h 826"/>
              <a:gd name="T2" fmla="*/ 0 w 62"/>
              <a:gd name="T3" fmla="*/ 3 h 826"/>
              <a:gd name="T4" fmla="*/ 61 w 62"/>
              <a:gd name="T5" fmla="*/ 3 h 826"/>
              <a:gd name="T6" fmla="*/ 60 w 62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" h="826">
                <a:moveTo>
                  <a:pt x="0" y="825"/>
                </a:moveTo>
                <a:lnTo>
                  <a:pt x="0" y="3"/>
                </a:lnTo>
                <a:lnTo>
                  <a:pt x="61" y="3"/>
                </a:lnTo>
                <a:lnTo>
                  <a:pt x="60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7" name="Freeform 21"/>
          <p:cNvSpPr>
            <a:spLocks/>
          </p:cNvSpPr>
          <p:nvPr/>
        </p:nvSpPr>
        <p:spPr bwMode="auto">
          <a:xfrm>
            <a:off x="4541838" y="2047875"/>
            <a:ext cx="68262" cy="1317625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8" name="Freeform 22"/>
          <p:cNvSpPr>
            <a:spLocks/>
          </p:cNvSpPr>
          <p:nvPr/>
        </p:nvSpPr>
        <p:spPr bwMode="auto">
          <a:xfrm>
            <a:off x="4438650" y="2043113"/>
            <a:ext cx="96838" cy="1312862"/>
          </a:xfrm>
          <a:custGeom>
            <a:avLst/>
            <a:gdLst>
              <a:gd name="T0" fmla="*/ 0 w 62"/>
              <a:gd name="T1" fmla="*/ 825 h 826"/>
              <a:gd name="T2" fmla="*/ 0 w 62"/>
              <a:gd name="T3" fmla="*/ 3 h 826"/>
              <a:gd name="T4" fmla="*/ 61 w 62"/>
              <a:gd name="T5" fmla="*/ 3 h 826"/>
              <a:gd name="T6" fmla="*/ 60 w 62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" h="826">
                <a:moveTo>
                  <a:pt x="0" y="825"/>
                </a:moveTo>
                <a:lnTo>
                  <a:pt x="0" y="3"/>
                </a:lnTo>
                <a:lnTo>
                  <a:pt x="61" y="3"/>
                </a:lnTo>
                <a:lnTo>
                  <a:pt x="60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9" name="Freeform 23"/>
          <p:cNvSpPr>
            <a:spLocks/>
          </p:cNvSpPr>
          <p:nvPr/>
        </p:nvSpPr>
        <p:spPr bwMode="auto">
          <a:xfrm>
            <a:off x="4849813" y="2047875"/>
            <a:ext cx="66675" cy="1317625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0" name="Freeform 24"/>
          <p:cNvSpPr>
            <a:spLocks/>
          </p:cNvSpPr>
          <p:nvPr/>
        </p:nvSpPr>
        <p:spPr bwMode="auto">
          <a:xfrm>
            <a:off x="4633913" y="2043113"/>
            <a:ext cx="212725" cy="1312862"/>
          </a:xfrm>
          <a:custGeom>
            <a:avLst/>
            <a:gdLst>
              <a:gd name="T0" fmla="*/ 0 w 134"/>
              <a:gd name="T1" fmla="*/ 825 h 826"/>
              <a:gd name="T2" fmla="*/ 0 w 134"/>
              <a:gd name="T3" fmla="*/ 3 h 826"/>
              <a:gd name="T4" fmla="*/ 133 w 134"/>
              <a:gd name="T5" fmla="*/ 3 h 826"/>
              <a:gd name="T6" fmla="*/ 131 w 134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" h="826">
                <a:moveTo>
                  <a:pt x="0" y="825"/>
                </a:moveTo>
                <a:lnTo>
                  <a:pt x="0" y="3"/>
                </a:lnTo>
                <a:lnTo>
                  <a:pt x="133" y="3"/>
                </a:lnTo>
                <a:lnTo>
                  <a:pt x="131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623888" y="1819275"/>
            <a:ext cx="1466850" cy="308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649288" y="4918075"/>
            <a:ext cx="13239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RECTIFIER</a:t>
            </a: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598488" y="2162175"/>
            <a:ext cx="7683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Positive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644525" y="4114800"/>
            <a:ext cx="8175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Negative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24606" name="Rectangle 30"/>
          <p:cNvSpPr>
            <a:spLocks noChangeArrowheads="1"/>
          </p:cNvSpPr>
          <p:nvPr/>
        </p:nvSpPr>
        <p:spPr bwMode="auto">
          <a:xfrm>
            <a:off x="1320800" y="1947863"/>
            <a:ext cx="3317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2000" b="1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1389063" y="3937000"/>
            <a:ext cx="2857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b="1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2220913" y="1817688"/>
            <a:ext cx="1468437" cy="3082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Rectangle 33"/>
          <p:cNvSpPr>
            <a:spLocks noChangeArrowheads="1"/>
          </p:cNvSpPr>
          <p:nvPr/>
        </p:nvSpPr>
        <p:spPr bwMode="auto">
          <a:xfrm>
            <a:off x="2338388" y="4913313"/>
            <a:ext cx="12763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INVERTER</a:t>
            </a:r>
          </a:p>
        </p:txBody>
      </p:sp>
      <p:sp>
        <p:nvSpPr>
          <p:cNvPr id="24610" name="Line 34"/>
          <p:cNvSpPr>
            <a:spLocks noChangeShapeType="1"/>
          </p:cNvSpPr>
          <p:nvPr/>
        </p:nvSpPr>
        <p:spPr bwMode="auto">
          <a:xfrm>
            <a:off x="2351088" y="3355975"/>
            <a:ext cx="1066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6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2"/>
          <p:cNvSpPr>
            <a:spLocks/>
          </p:cNvSpPr>
          <p:nvPr/>
        </p:nvSpPr>
        <p:spPr bwMode="auto">
          <a:xfrm>
            <a:off x="3897313" y="2051050"/>
            <a:ext cx="66675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1409700" y="2293938"/>
            <a:ext cx="1090613" cy="654050"/>
            <a:chOff x="888" y="1445"/>
            <a:chExt cx="688" cy="411"/>
          </a:xfrm>
        </p:grpSpPr>
        <p:sp>
          <p:nvSpPr>
            <p:cNvPr id="25604" name="Line 4"/>
            <p:cNvSpPr>
              <a:spLocks noChangeShapeType="1"/>
            </p:cNvSpPr>
            <p:nvPr/>
          </p:nvSpPr>
          <p:spPr bwMode="auto">
            <a:xfrm>
              <a:off x="1547" y="1445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5" name="Oval 5"/>
            <p:cNvSpPr>
              <a:spLocks noChangeArrowheads="1"/>
            </p:cNvSpPr>
            <p:nvPr/>
          </p:nvSpPr>
          <p:spPr bwMode="auto">
            <a:xfrm>
              <a:off x="1521" y="180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6" name="Line 6"/>
            <p:cNvSpPr>
              <a:spLocks noChangeShapeType="1"/>
            </p:cNvSpPr>
            <p:nvPr/>
          </p:nvSpPr>
          <p:spPr bwMode="auto">
            <a:xfrm flipH="1">
              <a:off x="888" y="1461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7" name="Group 7"/>
          <p:cNvGrpSpPr>
            <a:grpSpLocks/>
          </p:cNvGrpSpPr>
          <p:nvPr/>
        </p:nvGrpSpPr>
        <p:grpSpPr bwMode="auto">
          <a:xfrm>
            <a:off x="1409700" y="3794125"/>
            <a:ext cx="1090613" cy="654050"/>
            <a:chOff x="888" y="2391"/>
            <a:chExt cx="688" cy="411"/>
          </a:xfrm>
        </p:grpSpPr>
        <p:sp>
          <p:nvSpPr>
            <p:cNvPr id="25608" name="Line 8"/>
            <p:cNvSpPr>
              <a:spLocks noChangeShapeType="1"/>
            </p:cNvSpPr>
            <p:nvPr/>
          </p:nvSpPr>
          <p:spPr bwMode="auto">
            <a:xfrm flipV="1">
              <a:off x="1547" y="2418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Oval 9"/>
            <p:cNvSpPr>
              <a:spLocks noChangeArrowheads="1"/>
            </p:cNvSpPr>
            <p:nvPr/>
          </p:nvSpPr>
          <p:spPr bwMode="auto">
            <a:xfrm>
              <a:off x="1521" y="239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" name="Line 10"/>
            <p:cNvSpPr>
              <a:spLocks noChangeShapeType="1"/>
            </p:cNvSpPr>
            <p:nvPr/>
          </p:nvSpPr>
          <p:spPr bwMode="auto">
            <a:xfrm flipH="1">
              <a:off x="888" y="2786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3611563" y="3360738"/>
            <a:ext cx="185737" cy="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3533775" y="3360738"/>
            <a:ext cx="391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Freeform 13"/>
          <p:cNvSpPr>
            <a:spLocks/>
          </p:cNvSpPr>
          <p:nvPr/>
        </p:nvSpPr>
        <p:spPr bwMode="auto">
          <a:xfrm>
            <a:off x="3829050" y="2047875"/>
            <a:ext cx="60325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3441700" y="3305175"/>
            <a:ext cx="88900" cy="8572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Freeform 15"/>
          <p:cNvSpPr>
            <a:spLocks/>
          </p:cNvSpPr>
          <p:nvPr/>
        </p:nvSpPr>
        <p:spPr bwMode="auto">
          <a:xfrm>
            <a:off x="4037013" y="2051050"/>
            <a:ext cx="66675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Freeform 16"/>
          <p:cNvSpPr>
            <a:spLocks/>
          </p:cNvSpPr>
          <p:nvPr/>
        </p:nvSpPr>
        <p:spPr bwMode="auto">
          <a:xfrm>
            <a:off x="3965575" y="2047875"/>
            <a:ext cx="60325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Freeform 17"/>
          <p:cNvSpPr>
            <a:spLocks/>
          </p:cNvSpPr>
          <p:nvPr/>
        </p:nvSpPr>
        <p:spPr bwMode="auto">
          <a:xfrm>
            <a:off x="4173538" y="2051050"/>
            <a:ext cx="68262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8" name="Freeform 18"/>
          <p:cNvSpPr>
            <a:spLocks/>
          </p:cNvSpPr>
          <p:nvPr/>
        </p:nvSpPr>
        <p:spPr bwMode="auto">
          <a:xfrm>
            <a:off x="4105275" y="2047875"/>
            <a:ext cx="61913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Freeform 19"/>
          <p:cNvSpPr>
            <a:spLocks/>
          </p:cNvSpPr>
          <p:nvPr/>
        </p:nvSpPr>
        <p:spPr bwMode="auto">
          <a:xfrm>
            <a:off x="4343400" y="2051050"/>
            <a:ext cx="71438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0" name="Freeform 20"/>
          <p:cNvSpPr>
            <a:spLocks/>
          </p:cNvSpPr>
          <p:nvPr/>
        </p:nvSpPr>
        <p:spPr bwMode="auto">
          <a:xfrm>
            <a:off x="4243388" y="2047875"/>
            <a:ext cx="98425" cy="1312863"/>
          </a:xfrm>
          <a:custGeom>
            <a:avLst/>
            <a:gdLst>
              <a:gd name="T0" fmla="*/ 0 w 62"/>
              <a:gd name="T1" fmla="*/ 825 h 826"/>
              <a:gd name="T2" fmla="*/ 0 w 62"/>
              <a:gd name="T3" fmla="*/ 3 h 826"/>
              <a:gd name="T4" fmla="*/ 61 w 62"/>
              <a:gd name="T5" fmla="*/ 3 h 826"/>
              <a:gd name="T6" fmla="*/ 60 w 62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" h="826">
                <a:moveTo>
                  <a:pt x="0" y="825"/>
                </a:moveTo>
                <a:lnTo>
                  <a:pt x="0" y="3"/>
                </a:lnTo>
                <a:lnTo>
                  <a:pt x="61" y="3"/>
                </a:lnTo>
                <a:lnTo>
                  <a:pt x="60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1" name="Freeform 21"/>
          <p:cNvSpPr>
            <a:spLocks/>
          </p:cNvSpPr>
          <p:nvPr/>
        </p:nvSpPr>
        <p:spPr bwMode="auto">
          <a:xfrm>
            <a:off x="4541838" y="2047875"/>
            <a:ext cx="68262" cy="1317625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2" name="Freeform 22"/>
          <p:cNvSpPr>
            <a:spLocks/>
          </p:cNvSpPr>
          <p:nvPr/>
        </p:nvSpPr>
        <p:spPr bwMode="auto">
          <a:xfrm>
            <a:off x="4438650" y="2043113"/>
            <a:ext cx="96838" cy="1312862"/>
          </a:xfrm>
          <a:custGeom>
            <a:avLst/>
            <a:gdLst>
              <a:gd name="T0" fmla="*/ 0 w 62"/>
              <a:gd name="T1" fmla="*/ 825 h 826"/>
              <a:gd name="T2" fmla="*/ 0 w 62"/>
              <a:gd name="T3" fmla="*/ 3 h 826"/>
              <a:gd name="T4" fmla="*/ 61 w 62"/>
              <a:gd name="T5" fmla="*/ 3 h 826"/>
              <a:gd name="T6" fmla="*/ 60 w 62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" h="826">
                <a:moveTo>
                  <a:pt x="0" y="825"/>
                </a:moveTo>
                <a:lnTo>
                  <a:pt x="0" y="3"/>
                </a:lnTo>
                <a:lnTo>
                  <a:pt x="61" y="3"/>
                </a:lnTo>
                <a:lnTo>
                  <a:pt x="60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3" name="Freeform 23"/>
          <p:cNvSpPr>
            <a:spLocks/>
          </p:cNvSpPr>
          <p:nvPr/>
        </p:nvSpPr>
        <p:spPr bwMode="auto">
          <a:xfrm>
            <a:off x="4849813" y="2047875"/>
            <a:ext cx="66675" cy="1317625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4" name="Freeform 24"/>
          <p:cNvSpPr>
            <a:spLocks/>
          </p:cNvSpPr>
          <p:nvPr/>
        </p:nvSpPr>
        <p:spPr bwMode="auto">
          <a:xfrm>
            <a:off x="4633913" y="2043113"/>
            <a:ext cx="212725" cy="1312862"/>
          </a:xfrm>
          <a:custGeom>
            <a:avLst/>
            <a:gdLst>
              <a:gd name="T0" fmla="*/ 0 w 134"/>
              <a:gd name="T1" fmla="*/ 825 h 826"/>
              <a:gd name="T2" fmla="*/ 0 w 134"/>
              <a:gd name="T3" fmla="*/ 3 h 826"/>
              <a:gd name="T4" fmla="*/ 133 w 134"/>
              <a:gd name="T5" fmla="*/ 3 h 826"/>
              <a:gd name="T6" fmla="*/ 131 w 134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" h="826">
                <a:moveTo>
                  <a:pt x="0" y="825"/>
                </a:moveTo>
                <a:lnTo>
                  <a:pt x="0" y="3"/>
                </a:lnTo>
                <a:lnTo>
                  <a:pt x="133" y="3"/>
                </a:lnTo>
                <a:lnTo>
                  <a:pt x="131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5" name="Freeform 25"/>
          <p:cNvSpPr>
            <a:spLocks/>
          </p:cNvSpPr>
          <p:nvPr/>
        </p:nvSpPr>
        <p:spPr bwMode="auto">
          <a:xfrm>
            <a:off x="4945063" y="2043113"/>
            <a:ext cx="95250" cy="1312862"/>
          </a:xfrm>
          <a:custGeom>
            <a:avLst/>
            <a:gdLst>
              <a:gd name="T0" fmla="*/ 0 w 62"/>
              <a:gd name="T1" fmla="*/ 825 h 826"/>
              <a:gd name="T2" fmla="*/ 0 w 62"/>
              <a:gd name="T3" fmla="*/ 3 h 826"/>
              <a:gd name="T4" fmla="*/ 61 w 62"/>
              <a:gd name="T5" fmla="*/ 3 h 826"/>
              <a:gd name="T6" fmla="*/ 60 w 62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" h="826">
                <a:moveTo>
                  <a:pt x="0" y="825"/>
                </a:moveTo>
                <a:lnTo>
                  <a:pt x="0" y="3"/>
                </a:lnTo>
                <a:lnTo>
                  <a:pt x="61" y="3"/>
                </a:lnTo>
                <a:lnTo>
                  <a:pt x="60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623888" y="1819275"/>
            <a:ext cx="1466850" cy="308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649288" y="4918075"/>
            <a:ext cx="13239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RECTIFIER</a:t>
            </a: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598488" y="2162175"/>
            <a:ext cx="7683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Positive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644525" y="4114800"/>
            <a:ext cx="8175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Negative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1320800" y="1947863"/>
            <a:ext cx="3317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2000" b="1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1389063" y="3937000"/>
            <a:ext cx="2857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b="1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25633" name="Rectangle 33"/>
          <p:cNvSpPr>
            <a:spLocks noChangeArrowheads="1"/>
          </p:cNvSpPr>
          <p:nvPr/>
        </p:nvSpPr>
        <p:spPr bwMode="auto">
          <a:xfrm>
            <a:off x="2220913" y="1817688"/>
            <a:ext cx="1468437" cy="3082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4" name="Rectangle 34"/>
          <p:cNvSpPr>
            <a:spLocks noChangeArrowheads="1"/>
          </p:cNvSpPr>
          <p:nvPr/>
        </p:nvSpPr>
        <p:spPr bwMode="auto">
          <a:xfrm>
            <a:off x="2338388" y="4913313"/>
            <a:ext cx="12763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INVERTER</a:t>
            </a:r>
          </a:p>
        </p:txBody>
      </p:sp>
      <p:sp>
        <p:nvSpPr>
          <p:cNvPr id="25635" name="Line 35"/>
          <p:cNvSpPr>
            <a:spLocks noChangeShapeType="1"/>
          </p:cNvSpPr>
          <p:nvPr/>
        </p:nvSpPr>
        <p:spPr bwMode="auto">
          <a:xfrm>
            <a:off x="2371725" y="2955925"/>
            <a:ext cx="1055688" cy="4000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5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76400"/>
            <a:ext cx="8915400" cy="4164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The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equivalent circuit development can be seen in two steps. </a:t>
            </a:r>
            <a:endParaRPr lang="en-US" sz="3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The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first step is looking the rotor not to rotate so that the induction machine is like a transformer with air-gap in the magnetic circuit. </a:t>
            </a:r>
            <a:endParaRPr lang="en-US" sz="3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The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second step is allowing the rotor to rotate. </a:t>
            </a:r>
            <a:endParaRPr lang="en-US" sz="3000" dirty="0"/>
          </a:p>
        </p:txBody>
      </p:sp>
      <p:sp>
        <p:nvSpPr>
          <p:cNvPr id="6" name="Rectangle 5"/>
          <p:cNvSpPr/>
          <p:nvPr/>
        </p:nvSpPr>
        <p:spPr>
          <a:xfrm>
            <a:off x="457200" y="0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3.1. Induction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motor equivalent circuit 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	and the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torque-speed curve </a:t>
            </a:r>
          </a:p>
        </p:txBody>
      </p:sp>
    </p:spTree>
    <p:extLst>
      <p:ext uri="{BB962C8B-B14F-4D97-AF65-F5344CB8AC3E}">
        <p14:creationId xmlns:p14="http://schemas.microsoft.com/office/powerpoint/2010/main" val="250569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reeform 2"/>
          <p:cNvSpPr>
            <a:spLocks/>
          </p:cNvSpPr>
          <p:nvPr/>
        </p:nvSpPr>
        <p:spPr bwMode="auto">
          <a:xfrm>
            <a:off x="3897313" y="2051050"/>
            <a:ext cx="66675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1409700" y="2293938"/>
            <a:ext cx="1090613" cy="654050"/>
            <a:chOff x="888" y="1445"/>
            <a:chExt cx="688" cy="411"/>
          </a:xfrm>
        </p:grpSpPr>
        <p:sp>
          <p:nvSpPr>
            <p:cNvPr id="26628" name="Line 4"/>
            <p:cNvSpPr>
              <a:spLocks noChangeShapeType="1"/>
            </p:cNvSpPr>
            <p:nvPr/>
          </p:nvSpPr>
          <p:spPr bwMode="auto">
            <a:xfrm>
              <a:off x="1547" y="1445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9" name="Oval 5"/>
            <p:cNvSpPr>
              <a:spLocks noChangeArrowheads="1"/>
            </p:cNvSpPr>
            <p:nvPr/>
          </p:nvSpPr>
          <p:spPr bwMode="auto">
            <a:xfrm>
              <a:off x="1521" y="180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0" name="Line 6"/>
            <p:cNvSpPr>
              <a:spLocks noChangeShapeType="1"/>
            </p:cNvSpPr>
            <p:nvPr/>
          </p:nvSpPr>
          <p:spPr bwMode="auto">
            <a:xfrm flipH="1">
              <a:off x="888" y="1461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31" name="Group 7"/>
          <p:cNvGrpSpPr>
            <a:grpSpLocks/>
          </p:cNvGrpSpPr>
          <p:nvPr/>
        </p:nvGrpSpPr>
        <p:grpSpPr bwMode="auto">
          <a:xfrm>
            <a:off x="1409700" y="3794125"/>
            <a:ext cx="1090613" cy="654050"/>
            <a:chOff x="888" y="2391"/>
            <a:chExt cx="688" cy="411"/>
          </a:xfrm>
        </p:grpSpPr>
        <p:sp>
          <p:nvSpPr>
            <p:cNvPr id="26632" name="Line 8"/>
            <p:cNvSpPr>
              <a:spLocks noChangeShapeType="1"/>
            </p:cNvSpPr>
            <p:nvPr/>
          </p:nvSpPr>
          <p:spPr bwMode="auto">
            <a:xfrm flipV="1">
              <a:off x="1547" y="2418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3" name="Oval 9"/>
            <p:cNvSpPr>
              <a:spLocks noChangeArrowheads="1"/>
            </p:cNvSpPr>
            <p:nvPr/>
          </p:nvSpPr>
          <p:spPr bwMode="auto">
            <a:xfrm>
              <a:off x="1521" y="239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" name="Line 10"/>
            <p:cNvSpPr>
              <a:spLocks noChangeShapeType="1"/>
            </p:cNvSpPr>
            <p:nvPr/>
          </p:nvSpPr>
          <p:spPr bwMode="auto">
            <a:xfrm flipH="1">
              <a:off x="888" y="2786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3611563" y="3360738"/>
            <a:ext cx="185737" cy="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3533775" y="3360738"/>
            <a:ext cx="391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7" name="Freeform 13"/>
          <p:cNvSpPr>
            <a:spLocks/>
          </p:cNvSpPr>
          <p:nvPr/>
        </p:nvSpPr>
        <p:spPr bwMode="auto">
          <a:xfrm>
            <a:off x="3829050" y="2047875"/>
            <a:ext cx="60325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8" name="Oval 14"/>
          <p:cNvSpPr>
            <a:spLocks noChangeArrowheads="1"/>
          </p:cNvSpPr>
          <p:nvPr/>
        </p:nvSpPr>
        <p:spPr bwMode="auto">
          <a:xfrm>
            <a:off x="3441700" y="3305175"/>
            <a:ext cx="88900" cy="8572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Freeform 15"/>
          <p:cNvSpPr>
            <a:spLocks/>
          </p:cNvSpPr>
          <p:nvPr/>
        </p:nvSpPr>
        <p:spPr bwMode="auto">
          <a:xfrm>
            <a:off x="4037013" y="2051050"/>
            <a:ext cx="66675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0" name="Freeform 16"/>
          <p:cNvSpPr>
            <a:spLocks/>
          </p:cNvSpPr>
          <p:nvPr/>
        </p:nvSpPr>
        <p:spPr bwMode="auto">
          <a:xfrm>
            <a:off x="3965575" y="2047875"/>
            <a:ext cx="60325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1" name="Freeform 17"/>
          <p:cNvSpPr>
            <a:spLocks/>
          </p:cNvSpPr>
          <p:nvPr/>
        </p:nvSpPr>
        <p:spPr bwMode="auto">
          <a:xfrm>
            <a:off x="4173538" y="2051050"/>
            <a:ext cx="68262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2" name="Freeform 18"/>
          <p:cNvSpPr>
            <a:spLocks/>
          </p:cNvSpPr>
          <p:nvPr/>
        </p:nvSpPr>
        <p:spPr bwMode="auto">
          <a:xfrm>
            <a:off x="4105275" y="2047875"/>
            <a:ext cx="61913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3" name="Freeform 19"/>
          <p:cNvSpPr>
            <a:spLocks/>
          </p:cNvSpPr>
          <p:nvPr/>
        </p:nvSpPr>
        <p:spPr bwMode="auto">
          <a:xfrm>
            <a:off x="4343400" y="2051050"/>
            <a:ext cx="71438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4" name="Freeform 20"/>
          <p:cNvSpPr>
            <a:spLocks/>
          </p:cNvSpPr>
          <p:nvPr/>
        </p:nvSpPr>
        <p:spPr bwMode="auto">
          <a:xfrm>
            <a:off x="4243388" y="2047875"/>
            <a:ext cx="98425" cy="1312863"/>
          </a:xfrm>
          <a:custGeom>
            <a:avLst/>
            <a:gdLst>
              <a:gd name="T0" fmla="*/ 0 w 62"/>
              <a:gd name="T1" fmla="*/ 825 h 826"/>
              <a:gd name="T2" fmla="*/ 0 w 62"/>
              <a:gd name="T3" fmla="*/ 3 h 826"/>
              <a:gd name="T4" fmla="*/ 61 w 62"/>
              <a:gd name="T5" fmla="*/ 3 h 826"/>
              <a:gd name="T6" fmla="*/ 60 w 62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" h="826">
                <a:moveTo>
                  <a:pt x="0" y="825"/>
                </a:moveTo>
                <a:lnTo>
                  <a:pt x="0" y="3"/>
                </a:lnTo>
                <a:lnTo>
                  <a:pt x="61" y="3"/>
                </a:lnTo>
                <a:lnTo>
                  <a:pt x="60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5" name="Freeform 21"/>
          <p:cNvSpPr>
            <a:spLocks/>
          </p:cNvSpPr>
          <p:nvPr/>
        </p:nvSpPr>
        <p:spPr bwMode="auto">
          <a:xfrm>
            <a:off x="4541838" y="2047875"/>
            <a:ext cx="68262" cy="1317625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6" name="Freeform 22"/>
          <p:cNvSpPr>
            <a:spLocks/>
          </p:cNvSpPr>
          <p:nvPr/>
        </p:nvSpPr>
        <p:spPr bwMode="auto">
          <a:xfrm>
            <a:off x="4438650" y="2043113"/>
            <a:ext cx="96838" cy="1312862"/>
          </a:xfrm>
          <a:custGeom>
            <a:avLst/>
            <a:gdLst>
              <a:gd name="T0" fmla="*/ 0 w 62"/>
              <a:gd name="T1" fmla="*/ 825 h 826"/>
              <a:gd name="T2" fmla="*/ 0 w 62"/>
              <a:gd name="T3" fmla="*/ 3 h 826"/>
              <a:gd name="T4" fmla="*/ 61 w 62"/>
              <a:gd name="T5" fmla="*/ 3 h 826"/>
              <a:gd name="T6" fmla="*/ 60 w 62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" h="826">
                <a:moveTo>
                  <a:pt x="0" y="825"/>
                </a:moveTo>
                <a:lnTo>
                  <a:pt x="0" y="3"/>
                </a:lnTo>
                <a:lnTo>
                  <a:pt x="61" y="3"/>
                </a:lnTo>
                <a:lnTo>
                  <a:pt x="60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7" name="Freeform 23"/>
          <p:cNvSpPr>
            <a:spLocks/>
          </p:cNvSpPr>
          <p:nvPr/>
        </p:nvSpPr>
        <p:spPr bwMode="auto">
          <a:xfrm>
            <a:off x="4849813" y="2047875"/>
            <a:ext cx="66675" cy="1317625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8" name="Freeform 24"/>
          <p:cNvSpPr>
            <a:spLocks/>
          </p:cNvSpPr>
          <p:nvPr/>
        </p:nvSpPr>
        <p:spPr bwMode="auto">
          <a:xfrm>
            <a:off x="4633913" y="2043113"/>
            <a:ext cx="212725" cy="1312862"/>
          </a:xfrm>
          <a:custGeom>
            <a:avLst/>
            <a:gdLst>
              <a:gd name="T0" fmla="*/ 0 w 134"/>
              <a:gd name="T1" fmla="*/ 825 h 826"/>
              <a:gd name="T2" fmla="*/ 0 w 134"/>
              <a:gd name="T3" fmla="*/ 3 h 826"/>
              <a:gd name="T4" fmla="*/ 133 w 134"/>
              <a:gd name="T5" fmla="*/ 3 h 826"/>
              <a:gd name="T6" fmla="*/ 131 w 134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" h="826">
                <a:moveTo>
                  <a:pt x="0" y="825"/>
                </a:moveTo>
                <a:lnTo>
                  <a:pt x="0" y="3"/>
                </a:lnTo>
                <a:lnTo>
                  <a:pt x="133" y="3"/>
                </a:lnTo>
                <a:lnTo>
                  <a:pt x="131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9" name="Freeform 25"/>
          <p:cNvSpPr>
            <a:spLocks/>
          </p:cNvSpPr>
          <p:nvPr/>
        </p:nvSpPr>
        <p:spPr bwMode="auto">
          <a:xfrm>
            <a:off x="4945063" y="2043113"/>
            <a:ext cx="95250" cy="1312862"/>
          </a:xfrm>
          <a:custGeom>
            <a:avLst/>
            <a:gdLst>
              <a:gd name="T0" fmla="*/ 0 w 62"/>
              <a:gd name="T1" fmla="*/ 825 h 826"/>
              <a:gd name="T2" fmla="*/ 0 w 62"/>
              <a:gd name="T3" fmla="*/ 3 h 826"/>
              <a:gd name="T4" fmla="*/ 61 w 62"/>
              <a:gd name="T5" fmla="*/ 3 h 826"/>
              <a:gd name="T6" fmla="*/ 60 w 62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" h="826">
                <a:moveTo>
                  <a:pt x="0" y="825"/>
                </a:moveTo>
                <a:lnTo>
                  <a:pt x="0" y="3"/>
                </a:lnTo>
                <a:lnTo>
                  <a:pt x="61" y="3"/>
                </a:lnTo>
                <a:lnTo>
                  <a:pt x="60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0" name="Freeform 26"/>
          <p:cNvSpPr>
            <a:spLocks/>
          </p:cNvSpPr>
          <p:nvPr/>
        </p:nvSpPr>
        <p:spPr bwMode="auto">
          <a:xfrm>
            <a:off x="5040313" y="2047875"/>
            <a:ext cx="66675" cy="1317625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2" name="Rectangle 28"/>
          <p:cNvSpPr>
            <a:spLocks noChangeArrowheads="1"/>
          </p:cNvSpPr>
          <p:nvPr/>
        </p:nvSpPr>
        <p:spPr bwMode="auto">
          <a:xfrm>
            <a:off x="623888" y="1819275"/>
            <a:ext cx="1466850" cy="308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649288" y="4918075"/>
            <a:ext cx="13239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RECTIFIER</a:t>
            </a:r>
          </a:p>
        </p:txBody>
      </p:sp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598488" y="2162175"/>
            <a:ext cx="7683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Positive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26655" name="Rectangle 31"/>
          <p:cNvSpPr>
            <a:spLocks noChangeArrowheads="1"/>
          </p:cNvSpPr>
          <p:nvPr/>
        </p:nvSpPr>
        <p:spPr bwMode="auto">
          <a:xfrm>
            <a:off x="644525" y="4114800"/>
            <a:ext cx="8175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Negative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26656" name="Rectangle 32"/>
          <p:cNvSpPr>
            <a:spLocks noChangeArrowheads="1"/>
          </p:cNvSpPr>
          <p:nvPr/>
        </p:nvSpPr>
        <p:spPr bwMode="auto">
          <a:xfrm>
            <a:off x="1320800" y="1947863"/>
            <a:ext cx="3317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2000" b="1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26657" name="Rectangle 33"/>
          <p:cNvSpPr>
            <a:spLocks noChangeArrowheads="1"/>
          </p:cNvSpPr>
          <p:nvPr/>
        </p:nvSpPr>
        <p:spPr bwMode="auto">
          <a:xfrm>
            <a:off x="1389063" y="3937000"/>
            <a:ext cx="2857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b="1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26658" name="Rectangle 34"/>
          <p:cNvSpPr>
            <a:spLocks noChangeArrowheads="1"/>
          </p:cNvSpPr>
          <p:nvPr/>
        </p:nvSpPr>
        <p:spPr bwMode="auto">
          <a:xfrm>
            <a:off x="2220913" y="1817688"/>
            <a:ext cx="1468437" cy="3082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9" name="Rectangle 35"/>
          <p:cNvSpPr>
            <a:spLocks noChangeArrowheads="1"/>
          </p:cNvSpPr>
          <p:nvPr/>
        </p:nvSpPr>
        <p:spPr bwMode="auto">
          <a:xfrm>
            <a:off x="2338388" y="4913313"/>
            <a:ext cx="12763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INVERTER</a:t>
            </a:r>
          </a:p>
        </p:txBody>
      </p:sp>
      <p:sp>
        <p:nvSpPr>
          <p:cNvPr id="26660" name="Line 36"/>
          <p:cNvSpPr>
            <a:spLocks noChangeShapeType="1"/>
          </p:cNvSpPr>
          <p:nvPr/>
        </p:nvSpPr>
        <p:spPr bwMode="auto">
          <a:xfrm>
            <a:off x="2351088" y="3355975"/>
            <a:ext cx="1066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6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3897313" y="2051050"/>
            <a:ext cx="66675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1409700" y="2293938"/>
            <a:ext cx="1090613" cy="654050"/>
            <a:chOff x="888" y="1445"/>
            <a:chExt cx="688" cy="411"/>
          </a:xfrm>
        </p:grpSpPr>
        <p:sp>
          <p:nvSpPr>
            <p:cNvPr id="27652" name="Line 4"/>
            <p:cNvSpPr>
              <a:spLocks noChangeShapeType="1"/>
            </p:cNvSpPr>
            <p:nvPr/>
          </p:nvSpPr>
          <p:spPr bwMode="auto">
            <a:xfrm>
              <a:off x="1547" y="1445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3" name="Oval 5"/>
            <p:cNvSpPr>
              <a:spLocks noChangeArrowheads="1"/>
            </p:cNvSpPr>
            <p:nvPr/>
          </p:nvSpPr>
          <p:spPr bwMode="auto">
            <a:xfrm>
              <a:off x="1521" y="180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4" name="Line 6"/>
            <p:cNvSpPr>
              <a:spLocks noChangeShapeType="1"/>
            </p:cNvSpPr>
            <p:nvPr/>
          </p:nvSpPr>
          <p:spPr bwMode="auto">
            <a:xfrm flipH="1">
              <a:off x="888" y="1461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55" name="Group 7"/>
          <p:cNvGrpSpPr>
            <a:grpSpLocks/>
          </p:cNvGrpSpPr>
          <p:nvPr/>
        </p:nvGrpSpPr>
        <p:grpSpPr bwMode="auto">
          <a:xfrm>
            <a:off x="1409700" y="3794125"/>
            <a:ext cx="1090613" cy="654050"/>
            <a:chOff x="888" y="2391"/>
            <a:chExt cx="688" cy="411"/>
          </a:xfrm>
        </p:grpSpPr>
        <p:sp>
          <p:nvSpPr>
            <p:cNvPr id="27656" name="Line 8"/>
            <p:cNvSpPr>
              <a:spLocks noChangeShapeType="1"/>
            </p:cNvSpPr>
            <p:nvPr/>
          </p:nvSpPr>
          <p:spPr bwMode="auto">
            <a:xfrm flipV="1">
              <a:off x="1547" y="2418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Oval 9"/>
            <p:cNvSpPr>
              <a:spLocks noChangeArrowheads="1"/>
            </p:cNvSpPr>
            <p:nvPr/>
          </p:nvSpPr>
          <p:spPr bwMode="auto">
            <a:xfrm>
              <a:off x="1521" y="239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8" name="Line 10"/>
            <p:cNvSpPr>
              <a:spLocks noChangeShapeType="1"/>
            </p:cNvSpPr>
            <p:nvPr/>
          </p:nvSpPr>
          <p:spPr bwMode="auto">
            <a:xfrm flipH="1">
              <a:off x="888" y="2786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3611563" y="3360738"/>
            <a:ext cx="185737" cy="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3533775" y="3360738"/>
            <a:ext cx="391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Freeform 13"/>
          <p:cNvSpPr>
            <a:spLocks/>
          </p:cNvSpPr>
          <p:nvPr/>
        </p:nvSpPr>
        <p:spPr bwMode="auto">
          <a:xfrm>
            <a:off x="3829050" y="2047875"/>
            <a:ext cx="60325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2" name="Oval 14"/>
          <p:cNvSpPr>
            <a:spLocks noChangeArrowheads="1"/>
          </p:cNvSpPr>
          <p:nvPr/>
        </p:nvSpPr>
        <p:spPr bwMode="auto">
          <a:xfrm>
            <a:off x="3441700" y="3305175"/>
            <a:ext cx="88900" cy="8572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Freeform 15"/>
          <p:cNvSpPr>
            <a:spLocks/>
          </p:cNvSpPr>
          <p:nvPr/>
        </p:nvSpPr>
        <p:spPr bwMode="auto">
          <a:xfrm>
            <a:off x="4037013" y="2051050"/>
            <a:ext cx="66675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Freeform 16"/>
          <p:cNvSpPr>
            <a:spLocks/>
          </p:cNvSpPr>
          <p:nvPr/>
        </p:nvSpPr>
        <p:spPr bwMode="auto">
          <a:xfrm>
            <a:off x="3965575" y="2047875"/>
            <a:ext cx="60325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5" name="Freeform 17"/>
          <p:cNvSpPr>
            <a:spLocks/>
          </p:cNvSpPr>
          <p:nvPr/>
        </p:nvSpPr>
        <p:spPr bwMode="auto">
          <a:xfrm>
            <a:off x="4173538" y="2051050"/>
            <a:ext cx="68262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6" name="Freeform 18"/>
          <p:cNvSpPr>
            <a:spLocks/>
          </p:cNvSpPr>
          <p:nvPr/>
        </p:nvSpPr>
        <p:spPr bwMode="auto">
          <a:xfrm>
            <a:off x="4105275" y="2047875"/>
            <a:ext cx="61913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Freeform 19"/>
          <p:cNvSpPr>
            <a:spLocks/>
          </p:cNvSpPr>
          <p:nvPr/>
        </p:nvSpPr>
        <p:spPr bwMode="auto">
          <a:xfrm>
            <a:off x="4343400" y="2051050"/>
            <a:ext cx="71438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8" name="Freeform 20"/>
          <p:cNvSpPr>
            <a:spLocks/>
          </p:cNvSpPr>
          <p:nvPr/>
        </p:nvSpPr>
        <p:spPr bwMode="auto">
          <a:xfrm>
            <a:off x="4243388" y="2047875"/>
            <a:ext cx="98425" cy="1312863"/>
          </a:xfrm>
          <a:custGeom>
            <a:avLst/>
            <a:gdLst>
              <a:gd name="T0" fmla="*/ 0 w 62"/>
              <a:gd name="T1" fmla="*/ 825 h 826"/>
              <a:gd name="T2" fmla="*/ 0 w 62"/>
              <a:gd name="T3" fmla="*/ 3 h 826"/>
              <a:gd name="T4" fmla="*/ 61 w 62"/>
              <a:gd name="T5" fmla="*/ 3 h 826"/>
              <a:gd name="T6" fmla="*/ 60 w 62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" h="826">
                <a:moveTo>
                  <a:pt x="0" y="825"/>
                </a:moveTo>
                <a:lnTo>
                  <a:pt x="0" y="3"/>
                </a:lnTo>
                <a:lnTo>
                  <a:pt x="61" y="3"/>
                </a:lnTo>
                <a:lnTo>
                  <a:pt x="60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9" name="Freeform 21"/>
          <p:cNvSpPr>
            <a:spLocks/>
          </p:cNvSpPr>
          <p:nvPr/>
        </p:nvSpPr>
        <p:spPr bwMode="auto">
          <a:xfrm>
            <a:off x="4541838" y="2047875"/>
            <a:ext cx="68262" cy="1317625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0" name="Freeform 22"/>
          <p:cNvSpPr>
            <a:spLocks/>
          </p:cNvSpPr>
          <p:nvPr/>
        </p:nvSpPr>
        <p:spPr bwMode="auto">
          <a:xfrm>
            <a:off x="4438650" y="2043113"/>
            <a:ext cx="96838" cy="1312862"/>
          </a:xfrm>
          <a:custGeom>
            <a:avLst/>
            <a:gdLst>
              <a:gd name="T0" fmla="*/ 0 w 62"/>
              <a:gd name="T1" fmla="*/ 825 h 826"/>
              <a:gd name="T2" fmla="*/ 0 w 62"/>
              <a:gd name="T3" fmla="*/ 3 h 826"/>
              <a:gd name="T4" fmla="*/ 61 w 62"/>
              <a:gd name="T5" fmla="*/ 3 h 826"/>
              <a:gd name="T6" fmla="*/ 60 w 62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" h="826">
                <a:moveTo>
                  <a:pt x="0" y="825"/>
                </a:moveTo>
                <a:lnTo>
                  <a:pt x="0" y="3"/>
                </a:lnTo>
                <a:lnTo>
                  <a:pt x="61" y="3"/>
                </a:lnTo>
                <a:lnTo>
                  <a:pt x="60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1" name="Freeform 23"/>
          <p:cNvSpPr>
            <a:spLocks/>
          </p:cNvSpPr>
          <p:nvPr/>
        </p:nvSpPr>
        <p:spPr bwMode="auto">
          <a:xfrm>
            <a:off x="4849813" y="2047875"/>
            <a:ext cx="66675" cy="1317625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2" name="Freeform 24"/>
          <p:cNvSpPr>
            <a:spLocks/>
          </p:cNvSpPr>
          <p:nvPr/>
        </p:nvSpPr>
        <p:spPr bwMode="auto">
          <a:xfrm>
            <a:off x="4633913" y="2043113"/>
            <a:ext cx="212725" cy="1312862"/>
          </a:xfrm>
          <a:custGeom>
            <a:avLst/>
            <a:gdLst>
              <a:gd name="T0" fmla="*/ 0 w 134"/>
              <a:gd name="T1" fmla="*/ 825 h 826"/>
              <a:gd name="T2" fmla="*/ 0 w 134"/>
              <a:gd name="T3" fmla="*/ 3 h 826"/>
              <a:gd name="T4" fmla="*/ 133 w 134"/>
              <a:gd name="T5" fmla="*/ 3 h 826"/>
              <a:gd name="T6" fmla="*/ 131 w 134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" h="826">
                <a:moveTo>
                  <a:pt x="0" y="825"/>
                </a:moveTo>
                <a:lnTo>
                  <a:pt x="0" y="3"/>
                </a:lnTo>
                <a:lnTo>
                  <a:pt x="133" y="3"/>
                </a:lnTo>
                <a:lnTo>
                  <a:pt x="131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3" name="Freeform 25"/>
          <p:cNvSpPr>
            <a:spLocks/>
          </p:cNvSpPr>
          <p:nvPr/>
        </p:nvSpPr>
        <p:spPr bwMode="auto">
          <a:xfrm>
            <a:off x="4945063" y="2043113"/>
            <a:ext cx="95250" cy="1312862"/>
          </a:xfrm>
          <a:custGeom>
            <a:avLst/>
            <a:gdLst>
              <a:gd name="T0" fmla="*/ 0 w 62"/>
              <a:gd name="T1" fmla="*/ 825 h 826"/>
              <a:gd name="T2" fmla="*/ 0 w 62"/>
              <a:gd name="T3" fmla="*/ 3 h 826"/>
              <a:gd name="T4" fmla="*/ 61 w 62"/>
              <a:gd name="T5" fmla="*/ 3 h 826"/>
              <a:gd name="T6" fmla="*/ 60 w 62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" h="826">
                <a:moveTo>
                  <a:pt x="0" y="825"/>
                </a:moveTo>
                <a:lnTo>
                  <a:pt x="0" y="3"/>
                </a:lnTo>
                <a:lnTo>
                  <a:pt x="61" y="3"/>
                </a:lnTo>
                <a:lnTo>
                  <a:pt x="60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4" name="Freeform 26"/>
          <p:cNvSpPr>
            <a:spLocks/>
          </p:cNvSpPr>
          <p:nvPr/>
        </p:nvSpPr>
        <p:spPr bwMode="auto">
          <a:xfrm>
            <a:off x="5040313" y="2047875"/>
            <a:ext cx="66675" cy="1317625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5" name="Freeform 27"/>
          <p:cNvSpPr>
            <a:spLocks/>
          </p:cNvSpPr>
          <p:nvPr/>
        </p:nvSpPr>
        <p:spPr bwMode="auto">
          <a:xfrm>
            <a:off x="5135563" y="2043113"/>
            <a:ext cx="95250" cy="1312862"/>
          </a:xfrm>
          <a:custGeom>
            <a:avLst/>
            <a:gdLst>
              <a:gd name="T0" fmla="*/ 0 w 62"/>
              <a:gd name="T1" fmla="*/ 825 h 826"/>
              <a:gd name="T2" fmla="*/ 0 w 62"/>
              <a:gd name="T3" fmla="*/ 3 h 826"/>
              <a:gd name="T4" fmla="*/ 61 w 62"/>
              <a:gd name="T5" fmla="*/ 3 h 826"/>
              <a:gd name="T6" fmla="*/ 60 w 62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" h="826">
                <a:moveTo>
                  <a:pt x="0" y="825"/>
                </a:moveTo>
                <a:lnTo>
                  <a:pt x="0" y="3"/>
                </a:lnTo>
                <a:lnTo>
                  <a:pt x="61" y="3"/>
                </a:lnTo>
                <a:lnTo>
                  <a:pt x="60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623888" y="1819275"/>
            <a:ext cx="1466850" cy="308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8" name="Rectangle 30"/>
          <p:cNvSpPr>
            <a:spLocks noChangeArrowheads="1"/>
          </p:cNvSpPr>
          <p:nvPr/>
        </p:nvSpPr>
        <p:spPr bwMode="auto">
          <a:xfrm>
            <a:off x="649288" y="4918075"/>
            <a:ext cx="13239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RECTIFIER</a:t>
            </a:r>
          </a:p>
        </p:txBody>
      </p:sp>
      <p:sp>
        <p:nvSpPr>
          <p:cNvPr id="27679" name="Rectangle 31"/>
          <p:cNvSpPr>
            <a:spLocks noChangeArrowheads="1"/>
          </p:cNvSpPr>
          <p:nvPr/>
        </p:nvSpPr>
        <p:spPr bwMode="auto">
          <a:xfrm>
            <a:off x="598488" y="2162175"/>
            <a:ext cx="7683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Positive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644525" y="4114800"/>
            <a:ext cx="8175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Negative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27681" name="Rectangle 33"/>
          <p:cNvSpPr>
            <a:spLocks noChangeArrowheads="1"/>
          </p:cNvSpPr>
          <p:nvPr/>
        </p:nvSpPr>
        <p:spPr bwMode="auto">
          <a:xfrm>
            <a:off x="1320800" y="1947863"/>
            <a:ext cx="3317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2000" b="1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27682" name="Rectangle 34"/>
          <p:cNvSpPr>
            <a:spLocks noChangeArrowheads="1"/>
          </p:cNvSpPr>
          <p:nvPr/>
        </p:nvSpPr>
        <p:spPr bwMode="auto">
          <a:xfrm>
            <a:off x="1389063" y="3937000"/>
            <a:ext cx="2857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b="1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27683" name="Rectangle 35"/>
          <p:cNvSpPr>
            <a:spLocks noChangeArrowheads="1"/>
          </p:cNvSpPr>
          <p:nvPr/>
        </p:nvSpPr>
        <p:spPr bwMode="auto">
          <a:xfrm>
            <a:off x="2220913" y="1817688"/>
            <a:ext cx="1468437" cy="3082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4" name="Rectangle 36"/>
          <p:cNvSpPr>
            <a:spLocks noChangeArrowheads="1"/>
          </p:cNvSpPr>
          <p:nvPr/>
        </p:nvSpPr>
        <p:spPr bwMode="auto">
          <a:xfrm>
            <a:off x="2338388" y="4913313"/>
            <a:ext cx="12763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INVERTER</a:t>
            </a:r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>
            <a:off x="2371725" y="2955925"/>
            <a:ext cx="1055688" cy="4000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8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reeform 2"/>
          <p:cNvSpPr>
            <a:spLocks/>
          </p:cNvSpPr>
          <p:nvPr/>
        </p:nvSpPr>
        <p:spPr bwMode="auto">
          <a:xfrm>
            <a:off x="3897313" y="2051050"/>
            <a:ext cx="66675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1409700" y="2293938"/>
            <a:ext cx="1090613" cy="654050"/>
            <a:chOff x="888" y="1445"/>
            <a:chExt cx="688" cy="411"/>
          </a:xfrm>
        </p:grpSpPr>
        <p:sp>
          <p:nvSpPr>
            <p:cNvPr id="28676" name="Line 4"/>
            <p:cNvSpPr>
              <a:spLocks noChangeShapeType="1"/>
            </p:cNvSpPr>
            <p:nvPr/>
          </p:nvSpPr>
          <p:spPr bwMode="auto">
            <a:xfrm>
              <a:off x="1547" y="1445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77" name="Oval 5"/>
            <p:cNvSpPr>
              <a:spLocks noChangeArrowheads="1"/>
            </p:cNvSpPr>
            <p:nvPr/>
          </p:nvSpPr>
          <p:spPr bwMode="auto">
            <a:xfrm>
              <a:off x="1521" y="180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8" name="Line 6"/>
            <p:cNvSpPr>
              <a:spLocks noChangeShapeType="1"/>
            </p:cNvSpPr>
            <p:nvPr/>
          </p:nvSpPr>
          <p:spPr bwMode="auto">
            <a:xfrm flipH="1">
              <a:off x="888" y="1461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79" name="Group 7"/>
          <p:cNvGrpSpPr>
            <a:grpSpLocks/>
          </p:cNvGrpSpPr>
          <p:nvPr/>
        </p:nvGrpSpPr>
        <p:grpSpPr bwMode="auto">
          <a:xfrm>
            <a:off x="1409700" y="3794125"/>
            <a:ext cx="1090613" cy="654050"/>
            <a:chOff x="888" y="2391"/>
            <a:chExt cx="688" cy="411"/>
          </a:xfrm>
        </p:grpSpPr>
        <p:sp>
          <p:nvSpPr>
            <p:cNvPr id="28680" name="Line 8"/>
            <p:cNvSpPr>
              <a:spLocks noChangeShapeType="1"/>
            </p:cNvSpPr>
            <p:nvPr/>
          </p:nvSpPr>
          <p:spPr bwMode="auto">
            <a:xfrm flipV="1">
              <a:off x="1547" y="2418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1" name="Oval 9"/>
            <p:cNvSpPr>
              <a:spLocks noChangeArrowheads="1"/>
            </p:cNvSpPr>
            <p:nvPr/>
          </p:nvSpPr>
          <p:spPr bwMode="auto">
            <a:xfrm>
              <a:off x="1521" y="239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2" name="Line 10"/>
            <p:cNvSpPr>
              <a:spLocks noChangeShapeType="1"/>
            </p:cNvSpPr>
            <p:nvPr/>
          </p:nvSpPr>
          <p:spPr bwMode="auto">
            <a:xfrm flipH="1">
              <a:off x="888" y="2786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3611563" y="3360738"/>
            <a:ext cx="185737" cy="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3533775" y="3360738"/>
            <a:ext cx="391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Freeform 13"/>
          <p:cNvSpPr>
            <a:spLocks/>
          </p:cNvSpPr>
          <p:nvPr/>
        </p:nvSpPr>
        <p:spPr bwMode="auto">
          <a:xfrm>
            <a:off x="3829050" y="2047875"/>
            <a:ext cx="60325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3441700" y="3305175"/>
            <a:ext cx="88900" cy="8572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Freeform 15"/>
          <p:cNvSpPr>
            <a:spLocks/>
          </p:cNvSpPr>
          <p:nvPr/>
        </p:nvSpPr>
        <p:spPr bwMode="auto">
          <a:xfrm>
            <a:off x="4037013" y="2051050"/>
            <a:ext cx="66675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Freeform 16"/>
          <p:cNvSpPr>
            <a:spLocks/>
          </p:cNvSpPr>
          <p:nvPr/>
        </p:nvSpPr>
        <p:spPr bwMode="auto">
          <a:xfrm>
            <a:off x="3965575" y="2047875"/>
            <a:ext cx="60325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9" name="Freeform 17"/>
          <p:cNvSpPr>
            <a:spLocks/>
          </p:cNvSpPr>
          <p:nvPr/>
        </p:nvSpPr>
        <p:spPr bwMode="auto">
          <a:xfrm>
            <a:off x="4173538" y="2051050"/>
            <a:ext cx="68262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0" name="Freeform 18"/>
          <p:cNvSpPr>
            <a:spLocks/>
          </p:cNvSpPr>
          <p:nvPr/>
        </p:nvSpPr>
        <p:spPr bwMode="auto">
          <a:xfrm>
            <a:off x="4105275" y="2047875"/>
            <a:ext cx="61913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1" name="Freeform 19"/>
          <p:cNvSpPr>
            <a:spLocks/>
          </p:cNvSpPr>
          <p:nvPr/>
        </p:nvSpPr>
        <p:spPr bwMode="auto">
          <a:xfrm>
            <a:off x="4343400" y="2051050"/>
            <a:ext cx="71438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2" name="Freeform 20"/>
          <p:cNvSpPr>
            <a:spLocks/>
          </p:cNvSpPr>
          <p:nvPr/>
        </p:nvSpPr>
        <p:spPr bwMode="auto">
          <a:xfrm>
            <a:off x="4243388" y="2047875"/>
            <a:ext cx="98425" cy="1312863"/>
          </a:xfrm>
          <a:custGeom>
            <a:avLst/>
            <a:gdLst>
              <a:gd name="T0" fmla="*/ 0 w 62"/>
              <a:gd name="T1" fmla="*/ 825 h 826"/>
              <a:gd name="T2" fmla="*/ 0 w 62"/>
              <a:gd name="T3" fmla="*/ 3 h 826"/>
              <a:gd name="T4" fmla="*/ 61 w 62"/>
              <a:gd name="T5" fmla="*/ 3 h 826"/>
              <a:gd name="T6" fmla="*/ 60 w 62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" h="826">
                <a:moveTo>
                  <a:pt x="0" y="825"/>
                </a:moveTo>
                <a:lnTo>
                  <a:pt x="0" y="3"/>
                </a:lnTo>
                <a:lnTo>
                  <a:pt x="61" y="3"/>
                </a:lnTo>
                <a:lnTo>
                  <a:pt x="60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3" name="Freeform 21"/>
          <p:cNvSpPr>
            <a:spLocks/>
          </p:cNvSpPr>
          <p:nvPr/>
        </p:nvSpPr>
        <p:spPr bwMode="auto">
          <a:xfrm>
            <a:off x="4541838" y="2047875"/>
            <a:ext cx="68262" cy="1317625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4" name="Freeform 22"/>
          <p:cNvSpPr>
            <a:spLocks/>
          </p:cNvSpPr>
          <p:nvPr/>
        </p:nvSpPr>
        <p:spPr bwMode="auto">
          <a:xfrm>
            <a:off x="4438650" y="2043113"/>
            <a:ext cx="96838" cy="1312862"/>
          </a:xfrm>
          <a:custGeom>
            <a:avLst/>
            <a:gdLst>
              <a:gd name="T0" fmla="*/ 0 w 62"/>
              <a:gd name="T1" fmla="*/ 825 h 826"/>
              <a:gd name="T2" fmla="*/ 0 w 62"/>
              <a:gd name="T3" fmla="*/ 3 h 826"/>
              <a:gd name="T4" fmla="*/ 61 w 62"/>
              <a:gd name="T5" fmla="*/ 3 h 826"/>
              <a:gd name="T6" fmla="*/ 60 w 62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" h="826">
                <a:moveTo>
                  <a:pt x="0" y="825"/>
                </a:moveTo>
                <a:lnTo>
                  <a:pt x="0" y="3"/>
                </a:lnTo>
                <a:lnTo>
                  <a:pt x="61" y="3"/>
                </a:lnTo>
                <a:lnTo>
                  <a:pt x="60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5" name="Freeform 23"/>
          <p:cNvSpPr>
            <a:spLocks/>
          </p:cNvSpPr>
          <p:nvPr/>
        </p:nvSpPr>
        <p:spPr bwMode="auto">
          <a:xfrm>
            <a:off x="4849813" y="2047875"/>
            <a:ext cx="66675" cy="1317625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6" name="Freeform 24"/>
          <p:cNvSpPr>
            <a:spLocks/>
          </p:cNvSpPr>
          <p:nvPr/>
        </p:nvSpPr>
        <p:spPr bwMode="auto">
          <a:xfrm>
            <a:off x="4633913" y="2043113"/>
            <a:ext cx="212725" cy="1312862"/>
          </a:xfrm>
          <a:custGeom>
            <a:avLst/>
            <a:gdLst>
              <a:gd name="T0" fmla="*/ 0 w 134"/>
              <a:gd name="T1" fmla="*/ 825 h 826"/>
              <a:gd name="T2" fmla="*/ 0 w 134"/>
              <a:gd name="T3" fmla="*/ 3 h 826"/>
              <a:gd name="T4" fmla="*/ 133 w 134"/>
              <a:gd name="T5" fmla="*/ 3 h 826"/>
              <a:gd name="T6" fmla="*/ 131 w 134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" h="826">
                <a:moveTo>
                  <a:pt x="0" y="825"/>
                </a:moveTo>
                <a:lnTo>
                  <a:pt x="0" y="3"/>
                </a:lnTo>
                <a:lnTo>
                  <a:pt x="133" y="3"/>
                </a:lnTo>
                <a:lnTo>
                  <a:pt x="131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7" name="Freeform 25"/>
          <p:cNvSpPr>
            <a:spLocks/>
          </p:cNvSpPr>
          <p:nvPr/>
        </p:nvSpPr>
        <p:spPr bwMode="auto">
          <a:xfrm>
            <a:off x="4945063" y="2043113"/>
            <a:ext cx="95250" cy="1312862"/>
          </a:xfrm>
          <a:custGeom>
            <a:avLst/>
            <a:gdLst>
              <a:gd name="T0" fmla="*/ 0 w 62"/>
              <a:gd name="T1" fmla="*/ 825 h 826"/>
              <a:gd name="T2" fmla="*/ 0 w 62"/>
              <a:gd name="T3" fmla="*/ 3 h 826"/>
              <a:gd name="T4" fmla="*/ 61 w 62"/>
              <a:gd name="T5" fmla="*/ 3 h 826"/>
              <a:gd name="T6" fmla="*/ 60 w 62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" h="826">
                <a:moveTo>
                  <a:pt x="0" y="825"/>
                </a:moveTo>
                <a:lnTo>
                  <a:pt x="0" y="3"/>
                </a:lnTo>
                <a:lnTo>
                  <a:pt x="61" y="3"/>
                </a:lnTo>
                <a:lnTo>
                  <a:pt x="60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8" name="Freeform 26"/>
          <p:cNvSpPr>
            <a:spLocks/>
          </p:cNvSpPr>
          <p:nvPr/>
        </p:nvSpPr>
        <p:spPr bwMode="auto">
          <a:xfrm>
            <a:off x="5040313" y="2047875"/>
            <a:ext cx="66675" cy="1317625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9" name="Freeform 27"/>
          <p:cNvSpPr>
            <a:spLocks/>
          </p:cNvSpPr>
          <p:nvPr/>
        </p:nvSpPr>
        <p:spPr bwMode="auto">
          <a:xfrm>
            <a:off x="5135563" y="2043113"/>
            <a:ext cx="95250" cy="1312862"/>
          </a:xfrm>
          <a:custGeom>
            <a:avLst/>
            <a:gdLst>
              <a:gd name="T0" fmla="*/ 0 w 62"/>
              <a:gd name="T1" fmla="*/ 825 h 826"/>
              <a:gd name="T2" fmla="*/ 0 w 62"/>
              <a:gd name="T3" fmla="*/ 3 h 826"/>
              <a:gd name="T4" fmla="*/ 61 w 62"/>
              <a:gd name="T5" fmla="*/ 3 h 826"/>
              <a:gd name="T6" fmla="*/ 60 w 62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" h="826">
                <a:moveTo>
                  <a:pt x="0" y="825"/>
                </a:moveTo>
                <a:lnTo>
                  <a:pt x="0" y="3"/>
                </a:lnTo>
                <a:lnTo>
                  <a:pt x="61" y="3"/>
                </a:lnTo>
                <a:lnTo>
                  <a:pt x="60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0" name="Freeform 28"/>
          <p:cNvSpPr>
            <a:spLocks/>
          </p:cNvSpPr>
          <p:nvPr/>
        </p:nvSpPr>
        <p:spPr bwMode="auto">
          <a:xfrm>
            <a:off x="5226050" y="2047875"/>
            <a:ext cx="68263" cy="1317625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623888" y="1819275"/>
            <a:ext cx="1466850" cy="308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3" name="Rectangle 31"/>
          <p:cNvSpPr>
            <a:spLocks noChangeArrowheads="1"/>
          </p:cNvSpPr>
          <p:nvPr/>
        </p:nvSpPr>
        <p:spPr bwMode="auto">
          <a:xfrm>
            <a:off x="649288" y="4918075"/>
            <a:ext cx="13239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RECTIFIER</a:t>
            </a:r>
          </a:p>
        </p:txBody>
      </p: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598488" y="2162175"/>
            <a:ext cx="7683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Positive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28705" name="Rectangle 33"/>
          <p:cNvSpPr>
            <a:spLocks noChangeArrowheads="1"/>
          </p:cNvSpPr>
          <p:nvPr/>
        </p:nvSpPr>
        <p:spPr bwMode="auto">
          <a:xfrm>
            <a:off x="644525" y="4114800"/>
            <a:ext cx="8175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Negative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28706" name="Rectangle 34"/>
          <p:cNvSpPr>
            <a:spLocks noChangeArrowheads="1"/>
          </p:cNvSpPr>
          <p:nvPr/>
        </p:nvSpPr>
        <p:spPr bwMode="auto">
          <a:xfrm>
            <a:off x="1320800" y="1947863"/>
            <a:ext cx="3317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2000" b="1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28707" name="Rectangle 35"/>
          <p:cNvSpPr>
            <a:spLocks noChangeArrowheads="1"/>
          </p:cNvSpPr>
          <p:nvPr/>
        </p:nvSpPr>
        <p:spPr bwMode="auto">
          <a:xfrm>
            <a:off x="1389063" y="3937000"/>
            <a:ext cx="2857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b="1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2220913" y="1817688"/>
            <a:ext cx="1468437" cy="3082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9" name="Rectangle 37"/>
          <p:cNvSpPr>
            <a:spLocks noChangeArrowheads="1"/>
          </p:cNvSpPr>
          <p:nvPr/>
        </p:nvSpPr>
        <p:spPr bwMode="auto">
          <a:xfrm>
            <a:off x="2338388" y="4913313"/>
            <a:ext cx="12763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INVERTER</a:t>
            </a:r>
          </a:p>
        </p:txBody>
      </p:sp>
      <p:sp>
        <p:nvSpPr>
          <p:cNvPr id="28710" name="Line 38"/>
          <p:cNvSpPr>
            <a:spLocks noChangeShapeType="1"/>
          </p:cNvSpPr>
          <p:nvPr/>
        </p:nvSpPr>
        <p:spPr bwMode="auto">
          <a:xfrm>
            <a:off x="2351088" y="3355975"/>
            <a:ext cx="1066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reeform 2"/>
          <p:cNvSpPr>
            <a:spLocks/>
          </p:cNvSpPr>
          <p:nvPr/>
        </p:nvSpPr>
        <p:spPr bwMode="auto">
          <a:xfrm>
            <a:off x="3897313" y="2051050"/>
            <a:ext cx="66675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699" name="Group 3"/>
          <p:cNvGrpSpPr>
            <a:grpSpLocks/>
          </p:cNvGrpSpPr>
          <p:nvPr/>
        </p:nvGrpSpPr>
        <p:grpSpPr bwMode="auto">
          <a:xfrm>
            <a:off x="1409700" y="2293938"/>
            <a:ext cx="1090613" cy="654050"/>
            <a:chOff x="888" y="1445"/>
            <a:chExt cx="688" cy="411"/>
          </a:xfrm>
        </p:grpSpPr>
        <p:sp>
          <p:nvSpPr>
            <p:cNvPr id="29700" name="Line 4"/>
            <p:cNvSpPr>
              <a:spLocks noChangeShapeType="1"/>
            </p:cNvSpPr>
            <p:nvPr/>
          </p:nvSpPr>
          <p:spPr bwMode="auto">
            <a:xfrm>
              <a:off x="1547" y="1445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1" name="Oval 5"/>
            <p:cNvSpPr>
              <a:spLocks noChangeArrowheads="1"/>
            </p:cNvSpPr>
            <p:nvPr/>
          </p:nvSpPr>
          <p:spPr bwMode="auto">
            <a:xfrm>
              <a:off x="1521" y="180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Line 6"/>
            <p:cNvSpPr>
              <a:spLocks noChangeShapeType="1"/>
            </p:cNvSpPr>
            <p:nvPr/>
          </p:nvSpPr>
          <p:spPr bwMode="auto">
            <a:xfrm flipH="1">
              <a:off x="888" y="1461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1409700" y="3794125"/>
            <a:ext cx="1090613" cy="654050"/>
            <a:chOff x="888" y="2391"/>
            <a:chExt cx="688" cy="411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V="1">
              <a:off x="1547" y="2418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Oval 9"/>
            <p:cNvSpPr>
              <a:spLocks noChangeArrowheads="1"/>
            </p:cNvSpPr>
            <p:nvPr/>
          </p:nvSpPr>
          <p:spPr bwMode="auto">
            <a:xfrm>
              <a:off x="1521" y="239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6" name="Line 10"/>
            <p:cNvSpPr>
              <a:spLocks noChangeShapeType="1"/>
            </p:cNvSpPr>
            <p:nvPr/>
          </p:nvSpPr>
          <p:spPr bwMode="auto">
            <a:xfrm flipH="1">
              <a:off x="888" y="2786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3611563" y="3360738"/>
            <a:ext cx="185737" cy="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3533775" y="3360738"/>
            <a:ext cx="391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Freeform 13"/>
          <p:cNvSpPr>
            <a:spLocks/>
          </p:cNvSpPr>
          <p:nvPr/>
        </p:nvSpPr>
        <p:spPr bwMode="auto">
          <a:xfrm>
            <a:off x="3829050" y="2047875"/>
            <a:ext cx="60325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Oval 14"/>
          <p:cNvSpPr>
            <a:spLocks noChangeArrowheads="1"/>
          </p:cNvSpPr>
          <p:nvPr/>
        </p:nvSpPr>
        <p:spPr bwMode="auto">
          <a:xfrm>
            <a:off x="3441700" y="3305175"/>
            <a:ext cx="88900" cy="8572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Freeform 15"/>
          <p:cNvSpPr>
            <a:spLocks/>
          </p:cNvSpPr>
          <p:nvPr/>
        </p:nvSpPr>
        <p:spPr bwMode="auto">
          <a:xfrm>
            <a:off x="4037013" y="2051050"/>
            <a:ext cx="66675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Freeform 16"/>
          <p:cNvSpPr>
            <a:spLocks/>
          </p:cNvSpPr>
          <p:nvPr/>
        </p:nvSpPr>
        <p:spPr bwMode="auto">
          <a:xfrm>
            <a:off x="3965575" y="2047875"/>
            <a:ext cx="60325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3" name="Freeform 17"/>
          <p:cNvSpPr>
            <a:spLocks/>
          </p:cNvSpPr>
          <p:nvPr/>
        </p:nvSpPr>
        <p:spPr bwMode="auto">
          <a:xfrm>
            <a:off x="4173538" y="2051050"/>
            <a:ext cx="68262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4" name="Freeform 18"/>
          <p:cNvSpPr>
            <a:spLocks/>
          </p:cNvSpPr>
          <p:nvPr/>
        </p:nvSpPr>
        <p:spPr bwMode="auto">
          <a:xfrm>
            <a:off x="4105275" y="2047875"/>
            <a:ext cx="61913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5" name="Freeform 19"/>
          <p:cNvSpPr>
            <a:spLocks/>
          </p:cNvSpPr>
          <p:nvPr/>
        </p:nvSpPr>
        <p:spPr bwMode="auto">
          <a:xfrm>
            <a:off x="4343400" y="2051050"/>
            <a:ext cx="71438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6" name="Freeform 20"/>
          <p:cNvSpPr>
            <a:spLocks/>
          </p:cNvSpPr>
          <p:nvPr/>
        </p:nvSpPr>
        <p:spPr bwMode="auto">
          <a:xfrm>
            <a:off x="4243388" y="2047875"/>
            <a:ext cx="98425" cy="1312863"/>
          </a:xfrm>
          <a:custGeom>
            <a:avLst/>
            <a:gdLst>
              <a:gd name="T0" fmla="*/ 0 w 62"/>
              <a:gd name="T1" fmla="*/ 825 h 826"/>
              <a:gd name="T2" fmla="*/ 0 w 62"/>
              <a:gd name="T3" fmla="*/ 3 h 826"/>
              <a:gd name="T4" fmla="*/ 61 w 62"/>
              <a:gd name="T5" fmla="*/ 3 h 826"/>
              <a:gd name="T6" fmla="*/ 60 w 62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" h="826">
                <a:moveTo>
                  <a:pt x="0" y="825"/>
                </a:moveTo>
                <a:lnTo>
                  <a:pt x="0" y="3"/>
                </a:lnTo>
                <a:lnTo>
                  <a:pt x="61" y="3"/>
                </a:lnTo>
                <a:lnTo>
                  <a:pt x="60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7" name="Freeform 21"/>
          <p:cNvSpPr>
            <a:spLocks/>
          </p:cNvSpPr>
          <p:nvPr/>
        </p:nvSpPr>
        <p:spPr bwMode="auto">
          <a:xfrm>
            <a:off x="4541838" y="2047875"/>
            <a:ext cx="68262" cy="1317625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8" name="Freeform 22"/>
          <p:cNvSpPr>
            <a:spLocks/>
          </p:cNvSpPr>
          <p:nvPr/>
        </p:nvSpPr>
        <p:spPr bwMode="auto">
          <a:xfrm>
            <a:off x="4438650" y="2043113"/>
            <a:ext cx="96838" cy="1312862"/>
          </a:xfrm>
          <a:custGeom>
            <a:avLst/>
            <a:gdLst>
              <a:gd name="T0" fmla="*/ 0 w 62"/>
              <a:gd name="T1" fmla="*/ 825 h 826"/>
              <a:gd name="T2" fmla="*/ 0 w 62"/>
              <a:gd name="T3" fmla="*/ 3 h 826"/>
              <a:gd name="T4" fmla="*/ 61 w 62"/>
              <a:gd name="T5" fmla="*/ 3 h 826"/>
              <a:gd name="T6" fmla="*/ 60 w 62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" h="826">
                <a:moveTo>
                  <a:pt x="0" y="825"/>
                </a:moveTo>
                <a:lnTo>
                  <a:pt x="0" y="3"/>
                </a:lnTo>
                <a:lnTo>
                  <a:pt x="61" y="3"/>
                </a:lnTo>
                <a:lnTo>
                  <a:pt x="60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9" name="Freeform 23"/>
          <p:cNvSpPr>
            <a:spLocks/>
          </p:cNvSpPr>
          <p:nvPr/>
        </p:nvSpPr>
        <p:spPr bwMode="auto">
          <a:xfrm>
            <a:off x="4849813" y="2047875"/>
            <a:ext cx="66675" cy="1317625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0" name="Freeform 24"/>
          <p:cNvSpPr>
            <a:spLocks/>
          </p:cNvSpPr>
          <p:nvPr/>
        </p:nvSpPr>
        <p:spPr bwMode="auto">
          <a:xfrm>
            <a:off x="4633913" y="2043113"/>
            <a:ext cx="212725" cy="1312862"/>
          </a:xfrm>
          <a:custGeom>
            <a:avLst/>
            <a:gdLst>
              <a:gd name="T0" fmla="*/ 0 w 134"/>
              <a:gd name="T1" fmla="*/ 825 h 826"/>
              <a:gd name="T2" fmla="*/ 0 w 134"/>
              <a:gd name="T3" fmla="*/ 3 h 826"/>
              <a:gd name="T4" fmla="*/ 133 w 134"/>
              <a:gd name="T5" fmla="*/ 3 h 826"/>
              <a:gd name="T6" fmla="*/ 131 w 134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" h="826">
                <a:moveTo>
                  <a:pt x="0" y="825"/>
                </a:moveTo>
                <a:lnTo>
                  <a:pt x="0" y="3"/>
                </a:lnTo>
                <a:lnTo>
                  <a:pt x="133" y="3"/>
                </a:lnTo>
                <a:lnTo>
                  <a:pt x="131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1" name="Freeform 25"/>
          <p:cNvSpPr>
            <a:spLocks/>
          </p:cNvSpPr>
          <p:nvPr/>
        </p:nvSpPr>
        <p:spPr bwMode="auto">
          <a:xfrm>
            <a:off x="4945063" y="2043113"/>
            <a:ext cx="95250" cy="1312862"/>
          </a:xfrm>
          <a:custGeom>
            <a:avLst/>
            <a:gdLst>
              <a:gd name="T0" fmla="*/ 0 w 62"/>
              <a:gd name="T1" fmla="*/ 825 h 826"/>
              <a:gd name="T2" fmla="*/ 0 w 62"/>
              <a:gd name="T3" fmla="*/ 3 h 826"/>
              <a:gd name="T4" fmla="*/ 61 w 62"/>
              <a:gd name="T5" fmla="*/ 3 h 826"/>
              <a:gd name="T6" fmla="*/ 60 w 62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" h="826">
                <a:moveTo>
                  <a:pt x="0" y="825"/>
                </a:moveTo>
                <a:lnTo>
                  <a:pt x="0" y="3"/>
                </a:lnTo>
                <a:lnTo>
                  <a:pt x="61" y="3"/>
                </a:lnTo>
                <a:lnTo>
                  <a:pt x="60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2" name="Freeform 26"/>
          <p:cNvSpPr>
            <a:spLocks/>
          </p:cNvSpPr>
          <p:nvPr/>
        </p:nvSpPr>
        <p:spPr bwMode="auto">
          <a:xfrm>
            <a:off x="5040313" y="2047875"/>
            <a:ext cx="66675" cy="1317625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3" name="Freeform 27"/>
          <p:cNvSpPr>
            <a:spLocks/>
          </p:cNvSpPr>
          <p:nvPr/>
        </p:nvSpPr>
        <p:spPr bwMode="auto">
          <a:xfrm>
            <a:off x="5135563" y="2043113"/>
            <a:ext cx="95250" cy="1312862"/>
          </a:xfrm>
          <a:custGeom>
            <a:avLst/>
            <a:gdLst>
              <a:gd name="T0" fmla="*/ 0 w 62"/>
              <a:gd name="T1" fmla="*/ 825 h 826"/>
              <a:gd name="T2" fmla="*/ 0 w 62"/>
              <a:gd name="T3" fmla="*/ 3 h 826"/>
              <a:gd name="T4" fmla="*/ 61 w 62"/>
              <a:gd name="T5" fmla="*/ 3 h 826"/>
              <a:gd name="T6" fmla="*/ 60 w 62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" h="826">
                <a:moveTo>
                  <a:pt x="0" y="825"/>
                </a:moveTo>
                <a:lnTo>
                  <a:pt x="0" y="3"/>
                </a:lnTo>
                <a:lnTo>
                  <a:pt x="61" y="3"/>
                </a:lnTo>
                <a:lnTo>
                  <a:pt x="60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4" name="Freeform 28"/>
          <p:cNvSpPr>
            <a:spLocks/>
          </p:cNvSpPr>
          <p:nvPr/>
        </p:nvSpPr>
        <p:spPr bwMode="auto">
          <a:xfrm>
            <a:off x="5226050" y="2047875"/>
            <a:ext cx="68263" cy="1317625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5" name="Freeform 29"/>
          <p:cNvSpPr>
            <a:spLocks/>
          </p:cNvSpPr>
          <p:nvPr/>
        </p:nvSpPr>
        <p:spPr bwMode="auto">
          <a:xfrm>
            <a:off x="5294313" y="2038350"/>
            <a:ext cx="61912" cy="1314450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623888" y="1819275"/>
            <a:ext cx="1466850" cy="308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649288" y="4918075"/>
            <a:ext cx="13239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RECTIFIER</a:t>
            </a:r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598488" y="2162175"/>
            <a:ext cx="7683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Positive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644525" y="4114800"/>
            <a:ext cx="8175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Negative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1320800" y="1947863"/>
            <a:ext cx="3317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2000" b="1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29732" name="Rectangle 36"/>
          <p:cNvSpPr>
            <a:spLocks noChangeArrowheads="1"/>
          </p:cNvSpPr>
          <p:nvPr/>
        </p:nvSpPr>
        <p:spPr bwMode="auto">
          <a:xfrm>
            <a:off x="1389063" y="3937000"/>
            <a:ext cx="2857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b="1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29733" name="Rectangle 37"/>
          <p:cNvSpPr>
            <a:spLocks noChangeArrowheads="1"/>
          </p:cNvSpPr>
          <p:nvPr/>
        </p:nvSpPr>
        <p:spPr bwMode="auto">
          <a:xfrm>
            <a:off x="2220913" y="1817688"/>
            <a:ext cx="1468437" cy="3082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4" name="Rectangle 38"/>
          <p:cNvSpPr>
            <a:spLocks noChangeArrowheads="1"/>
          </p:cNvSpPr>
          <p:nvPr/>
        </p:nvSpPr>
        <p:spPr bwMode="auto">
          <a:xfrm>
            <a:off x="2338388" y="4913313"/>
            <a:ext cx="12763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INVERTER</a:t>
            </a:r>
          </a:p>
        </p:txBody>
      </p:sp>
      <p:sp>
        <p:nvSpPr>
          <p:cNvPr id="29735" name="Line 39"/>
          <p:cNvSpPr>
            <a:spLocks noChangeShapeType="1"/>
          </p:cNvSpPr>
          <p:nvPr/>
        </p:nvSpPr>
        <p:spPr bwMode="auto">
          <a:xfrm>
            <a:off x="2371725" y="2955925"/>
            <a:ext cx="1055688" cy="4000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7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reeform 2"/>
          <p:cNvSpPr>
            <a:spLocks/>
          </p:cNvSpPr>
          <p:nvPr/>
        </p:nvSpPr>
        <p:spPr bwMode="auto">
          <a:xfrm>
            <a:off x="3897313" y="2051050"/>
            <a:ext cx="66675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1409700" y="2293938"/>
            <a:ext cx="1090613" cy="654050"/>
            <a:chOff x="888" y="1445"/>
            <a:chExt cx="688" cy="411"/>
          </a:xfrm>
        </p:grpSpPr>
        <p:sp>
          <p:nvSpPr>
            <p:cNvPr id="30724" name="Line 4"/>
            <p:cNvSpPr>
              <a:spLocks noChangeShapeType="1"/>
            </p:cNvSpPr>
            <p:nvPr/>
          </p:nvSpPr>
          <p:spPr bwMode="auto">
            <a:xfrm>
              <a:off x="1547" y="1445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5" name="Oval 5"/>
            <p:cNvSpPr>
              <a:spLocks noChangeArrowheads="1"/>
            </p:cNvSpPr>
            <p:nvPr/>
          </p:nvSpPr>
          <p:spPr bwMode="auto">
            <a:xfrm>
              <a:off x="1521" y="180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6" name="Line 6"/>
            <p:cNvSpPr>
              <a:spLocks noChangeShapeType="1"/>
            </p:cNvSpPr>
            <p:nvPr/>
          </p:nvSpPr>
          <p:spPr bwMode="auto">
            <a:xfrm flipH="1">
              <a:off x="888" y="1461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27" name="Group 7"/>
          <p:cNvGrpSpPr>
            <a:grpSpLocks/>
          </p:cNvGrpSpPr>
          <p:nvPr/>
        </p:nvGrpSpPr>
        <p:grpSpPr bwMode="auto">
          <a:xfrm>
            <a:off x="1409700" y="3794125"/>
            <a:ext cx="1090613" cy="654050"/>
            <a:chOff x="888" y="2391"/>
            <a:chExt cx="688" cy="411"/>
          </a:xfrm>
        </p:grpSpPr>
        <p:sp>
          <p:nvSpPr>
            <p:cNvPr id="30728" name="Line 8"/>
            <p:cNvSpPr>
              <a:spLocks noChangeShapeType="1"/>
            </p:cNvSpPr>
            <p:nvPr/>
          </p:nvSpPr>
          <p:spPr bwMode="auto">
            <a:xfrm flipV="1">
              <a:off x="1547" y="2418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9" name="Oval 9"/>
            <p:cNvSpPr>
              <a:spLocks noChangeArrowheads="1"/>
            </p:cNvSpPr>
            <p:nvPr/>
          </p:nvSpPr>
          <p:spPr bwMode="auto">
            <a:xfrm>
              <a:off x="1521" y="239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0" name="Line 10"/>
            <p:cNvSpPr>
              <a:spLocks noChangeShapeType="1"/>
            </p:cNvSpPr>
            <p:nvPr/>
          </p:nvSpPr>
          <p:spPr bwMode="auto">
            <a:xfrm flipH="1">
              <a:off x="888" y="2786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3611563" y="3360738"/>
            <a:ext cx="185737" cy="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3533775" y="3360738"/>
            <a:ext cx="391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3" name="Freeform 13"/>
          <p:cNvSpPr>
            <a:spLocks/>
          </p:cNvSpPr>
          <p:nvPr/>
        </p:nvSpPr>
        <p:spPr bwMode="auto">
          <a:xfrm>
            <a:off x="3829050" y="2047875"/>
            <a:ext cx="60325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4" name="Oval 14"/>
          <p:cNvSpPr>
            <a:spLocks noChangeArrowheads="1"/>
          </p:cNvSpPr>
          <p:nvPr/>
        </p:nvSpPr>
        <p:spPr bwMode="auto">
          <a:xfrm>
            <a:off x="3441700" y="3305175"/>
            <a:ext cx="88900" cy="8572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Freeform 15"/>
          <p:cNvSpPr>
            <a:spLocks/>
          </p:cNvSpPr>
          <p:nvPr/>
        </p:nvSpPr>
        <p:spPr bwMode="auto">
          <a:xfrm>
            <a:off x="4037013" y="2051050"/>
            <a:ext cx="66675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6" name="Freeform 16"/>
          <p:cNvSpPr>
            <a:spLocks/>
          </p:cNvSpPr>
          <p:nvPr/>
        </p:nvSpPr>
        <p:spPr bwMode="auto">
          <a:xfrm>
            <a:off x="3965575" y="2047875"/>
            <a:ext cx="60325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7" name="Freeform 17"/>
          <p:cNvSpPr>
            <a:spLocks/>
          </p:cNvSpPr>
          <p:nvPr/>
        </p:nvSpPr>
        <p:spPr bwMode="auto">
          <a:xfrm>
            <a:off x="4173538" y="2051050"/>
            <a:ext cx="68262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8" name="Freeform 18"/>
          <p:cNvSpPr>
            <a:spLocks/>
          </p:cNvSpPr>
          <p:nvPr/>
        </p:nvSpPr>
        <p:spPr bwMode="auto">
          <a:xfrm>
            <a:off x="4105275" y="2047875"/>
            <a:ext cx="61913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9" name="Freeform 19"/>
          <p:cNvSpPr>
            <a:spLocks/>
          </p:cNvSpPr>
          <p:nvPr/>
        </p:nvSpPr>
        <p:spPr bwMode="auto">
          <a:xfrm>
            <a:off x="4343400" y="2051050"/>
            <a:ext cx="71438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0" name="Freeform 20"/>
          <p:cNvSpPr>
            <a:spLocks/>
          </p:cNvSpPr>
          <p:nvPr/>
        </p:nvSpPr>
        <p:spPr bwMode="auto">
          <a:xfrm>
            <a:off x="4243388" y="2047875"/>
            <a:ext cx="98425" cy="1312863"/>
          </a:xfrm>
          <a:custGeom>
            <a:avLst/>
            <a:gdLst>
              <a:gd name="T0" fmla="*/ 0 w 62"/>
              <a:gd name="T1" fmla="*/ 825 h 826"/>
              <a:gd name="T2" fmla="*/ 0 w 62"/>
              <a:gd name="T3" fmla="*/ 3 h 826"/>
              <a:gd name="T4" fmla="*/ 61 w 62"/>
              <a:gd name="T5" fmla="*/ 3 h 826"/>
              <a:gd name="T6" fmla="*/ 60 w 62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" h="826">
                <a:moveTo>
                  <a:pt x="0" y="825"/>
                </a:moveTo>
                <a:lnTo>
                  <a:pt x="0" y="3"/>
                </a:lnTo>
                <a:lnTo>
                  <a:pt x="61" y="3"/>
                </a:lnTo>
                <a:lnTo>
                  <a:pt x="60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1" name="Freeform 21"/>
          <p:cNvSpPr>
            <a:spLocks/>
          </p:cNvSpPr>
          <p:nvPr/>
        </p:nvSpPr>
        <p:spPr bwMode="auto">
          <a:xfrm>
            <a:off x="4541838" y="2047875"/>
            <a:ext cx="68262" cy="1317625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2" name="Freeform 22"/>
          <p:cNvSpPr>
            <a:spLocks/>
          </p:cNvSpPr>
          <p:nvPr/>
        </p:nvSpPr>
        <p:spPr bwMode="auto">
          <a:xfrm>
            <a:off x="4438650" y="2043113"/>
            <a:ext cx="96838" cy="1312862"/>
          </a:xfrm>
          <a:custGeom>
            <a:avLst/>
            <a:gdLst>
              <a:gd name="T0" fmla="*/ 0 w 62"/>
              <a:gd name="T1" fmla="*/ 825 h 826"/>
              <a:gd name="T2" fmla="*/ 0 w 62"/>
              <a:gd name="T3" fmla="*/ 3 h 826"/>
              <a:gd name="T4" fmla="*/ 61 w 62"/>
              <a:gd name="T5" fmla="*/ 3 h 826"/>
              <a:gd name="T6" fmla="*/ 60 w 62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" h="826">
                <a:moveTo>
                  <a:pt x="0" y="825"/>
                </a:moveTo>
                <a:lnTo>
                  <a:pt x="0" y="3"/>
                </a:lnTo>
                <a:lnTo>
                  <a:pt x="61" y="3"/>
                </a:lnTo>
                <a:lnTo>
                  <a:pt x="60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3" name="Freeform 23"/>
          <p:cNvSpPr>
            <a:spLocks/>
          </p:cNvSpPr>
          <p:nvPr/>
        </p:nvSpPr>
        <p:spPr bwMode="auto">
          <a:xfrm>
            <a:off x="4849813" y="2047875"/>
            <a:ext cx="66675" cy="1317625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4" name="Freeform 24"/>
          <p:cNvSpPr>
            <a:spLocks/>
          </p:cNvSpPr>
          <p:nvPr/>
        </p:nvSpPr>
        <p:spPr bwMode="auto">
          <a:xfrm>
            <a:off x="4633913" y="2043113"/>
            <a:ext cx="212725" cy="1312862"/>
          </a:xfrm>
          <a:custGeom>
            <a:avLst/>
            <a:gdLst>
              <a:gd name="T0" fmla="*/ 0 w 134"/>
              <a:gd name="T1" fmla="*/ 825 h 826"/>
              <a:gd name="T2" fmla="*/ 0 w 134"/>
              <a:gd name="T3" fmla="*/ 3 h 826"/>
              <a:gd name="T4" fmla="*/ 133 w 134"/>
              <a:gd name="T5" fmla="*/ 3 h 826"/>
              <a:gd name="T6" fmla="*/ 131 w 134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" h="826">
                <a:moveTo>
                  <a:pt x="0" y="825"/>
                </a:moveTo>
                <a:lnTo>
                  <a:pt x="0" y="3"/>
                </a:lnTo>
                <a:lnTo>
                  <a:pt x="133" y="3"/>
                </a:lnTo>
                <a:lnTo>
                  <a:pt x="131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5" name="Freeform 25"/>
          <p:cNvSpPr>
            <a:spLocks/>
          </p:cNvSpPr>
          <p:nvPr/>
        </p:nvSpPr>
        <p:spPr bwMode="auto">
          <a:xfrm>
            <a:off x="4945063" y="2043113"/>
            <a:ext cx="95250" cy="1312862"/>
          </a:xfrm>
          <a:custGeom>
            <a:avLst/>
            <a:gdLst>
              <a:gd name="T0" fmla="*/ 0 w 62"/>
              <a:gd name="T1" fmla="*/ 825 h 826"/>
              <a:gd name="T2" fmla="*/ 0 w 62"/>
              <a:gd name="T3" fmla="*/ 3 h 826"/>
              <a:gd name="T4" fmla="*/ 61 w 62"/>
              <a:gd name="T5" fmla="*/ 3 h 826"/>
              <a:gd name="T6" fmla="*/ 60 w 62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" h="826">
                <a:moveTo>
                  <a:pt x="0" y="825"/>
                </a:moveTo>
                <a:lnTo>
                  <a:pt x="0" y="3"/>
                </a:lnTo>
                <a:lnTo>
                  <a:pt x="61" y="3"/>
                </a:lnTo>
                <a:lnTo>
                  <a:pt x="60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6" name="Freeform 26"/>
          <p:cNvSpPr>
            <a:spLocks/>
          </p:cNvSpPr>
          <p:nvPr/>
        </p:nvSpPr>
        <p:spPr bwMode="auto">
          <a:xfrm>
            <a:off x="5040313" y="2047875"/>
            <a:ext cx="66675" cy="1317625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7" name="Freeform 27"/>
          <p:cNvSpPr>
            <a:spLocks/>
          </p:cNvSpPr>
          <p:nvPr/>
        </p:nvSpPr>
        <p:spPr bwMode="auto">
          <a:xfrm>
            <a:off x="5135563" y="2043113"/>
            <a:ext cx="95250" cy="1312862"/>
          </a:xfrm>
          <a:custGeom>
            <a:avLst/>
            <a:gdLst>
              <a:gd name="T0" fmla="*/ 0 w 62"/>
              <a:gd name="T1" fmla="*/ 825 h 826"/>
              <a:gd name="T2" fmla="*/ 0 w 62"/>
              <a:gd name="T3" fmla="*/ 3 h 826"/>
              <a:gd name="T4" fmla="*/ 61 w 62"/>
              <a:gd name="T5" fmla="*/ 3 h 826"/>
              <a:gd name="T6" fmla="*/ 60 w 62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" h="826">
                <a:moveTo>
                  <a:pt x="0" y="825"/>
                </a:moveTo>
                <a:lnTo>
                  <a:pt x="0" y="3"/>
                </a:lnTo>
                <a:lnTo>
                  <a:pt x="61" y="3"/>
                </a:lnTo>
                <a:lnTo>
                  <a:pt x="60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8" name="Freeform 28"/>
          <p:cNvSpPr>
            <a:spLocks/>
          </p:cNvSpPr>
          <p:nvPr/>
        </p:nvSpPr>
        <p:spPr bwMode="auto">
          <a:xfrm>
            <a:off x="5226050" y="2047875"/>
            <a:ext cx="68263" cy="1317625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9" name="Freeform 29"/>
          <p:cNvSpPr>
            <a:spLocks/>
          </p:cNvSpPr>
          <p:nvPr/>
        </p:nvSpPr>
        <p:spPr bwMode="auto">
          <a:xfrm>
            <a:off x="5294313" y="2038350"/>
            <a:ext cx="61912" cy="1314450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0" name="Freeform 30"/>
          <p:cNvSpPr>
            <a:spLocks/>
          </p:cNvSpPr>
          <p:nvPr/>
        </p:nvSpPr>
        <p:spPr bwMode="auto">
          <a:xfrm>
            <a:off x="5370513" y="2047875"/>
            <a:ext cx="66675" cy="1317625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623888" y="1819275"/>
            <a:ext cx="1466850" cy="308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3" name="Rectangle 33"/>
          <p:cNvSpPr>
            <a:spLocks noChangeArrowheads="1"/>
          </p:cNvSpPr>
          <p:nvPr/>
        </p:nvSpPr>
        <p:spPr bwMode="auto">
          <a:xfrm>
            <a:off x="649288" y="4918075"/>
            <a:ext cx="13239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RECTIFIER</a:t>
            </a:r>
          </a:p>
        </p:txBody>
      </p:sp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598488" y="2162175"/>
            <a:ext cx="7683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Positive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auto">
          <a:xfrm>
            <a:off x="644525" y="4114800"/>
            <a:ext cx="8175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Negative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30756" name="Rectangle 36"/>
          <p:cNvSpPr>
            <a:spLocks noChangeArrowheads="1"/>
          </p:cNvSpPr>
          <p:nvPr/>
        </p:nvSpPr>
        <p:spPr bwMode="auto">
          <a:xfrm>
            <a:off x="1320800" y="1947863"/>
            <a:ext cx="3317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2000" b="1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1389063" y="3937000"/>
            <a:ext cx="2857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b="1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30758" name="Rectangle 38"/>
          <p:cNvSpPr>
            <a:spLocks noChangeArrowheads="1"/>
          </p:cNvSpPr>
          <p:nvPr/>
        </p:nvSpPr>
        <p:spPr bwMode="auto">
          <a:xfrm>
            <a:off x="2220913" y="1817688"/>
            <a:ext cx="1468437" cy="3082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2338388" y="4913313"/>
            <a:ext cx="12763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INVERTER</a:t>
            </a:r>
          </a:p>
        </p:txBody>
      </p:sp>
      <p:sp>
        <p:nvSpPr>
          <p:cNvPr id="30760" name="Line 40"/>
          <p:cNvSpPr>
            <a:spLocks noChangeShapeType="1"/>
          </p:cNvSpPr>
          <p:nvPr/>
        </p:nvSpPr>
        <p:spPr bwMode="auto">
          <a:xfrm>
            <a:off x="2351088" y="3355975"/>
            <a:ext cx="1066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0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2"/>
          <p:cNvSpPr>
            <a:spLocks/>
          </p:cNvSpPr>
          <p:nvPr/>
        </p:nvSpPr>
        <p:spPr bwMode="auto">
          <a:xfrm>
            <a:off x="3897313" y="2051050"/>
            <a:ext cx="66675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1409700" y="2293938"/>
            <a:ext cx="1090613" cy="654050"/>
            <a:chOff x="888" y="1445"/>
            <a:chExt cx="688" cy="411"/>
          </a:xfrm>
        </p:grpSpPr>
        <p:sp>
          <p:nvSpPr>
            <p:cNvPr id="32772" name="Line 4"/>
            <p:cNvSpPr>
              <a:spLocks noChangeShapeType="1"/>
            </p:cNvSpPr>
            <p:nvPr/>
          </p:nvSpPr>
          <p:spPr bwMode="auto">
            <a:xfrm>
              <a:off x="1547" y="1445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3" name="Oval 5"/>
            <p:cNvSpPr>
              <a:spLocks noChangeArrowheads="1"/>
            </p:cNvSpPr>
            <p:nvPr/>
          </p:nvSpPr>
          <p:spPr bwMode="auto">
            <a:xfrm>
              <a:off x="1521" y="180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4" name="Line 6"/>
            <p:cNvSpPr>
              <a:spLocks noChangeShapeType="1"/>
            </p:cNvSpPr>
            <p:nvPr/>
          </p:nvSpPr>
          <p:spPr bwMode="auto">
            <a:xfrm flipH="1">
              <a:off x="888" y="1461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75" name="Group 7"/>
          <p:cNvGrpSpPr>
            <a:grpSpLocks/>
          </p:cNvGrpSpPr>
          <p:nvPr/>
        </p:nvGrpSpPr>
        <p:grpSpPr bwMode="auto">
          <a:xfrm>
            <a:off x="1409700" y="3794125"/>
            <a:ext cx="1090613" cy="654050"/>
            <a:chOff x="888" y="2391"/>
            <a:chExt cx="688" cy="411"/>
          </a:xfrm>
        </p:grpSpPr>
        <p:sp>
          <p:nvSpPr>
            <p:cNvPr id="32776" name="Line 8"/>
            <p:cNvSpPr>
              <a:spLocks noChangeShapeType="1"/>
            </p:cNvSpPr>
            <p:nvPr/>
          </p:nvSpPr>
          <p:spPr bwMode="auto">
            <a:xfrm flipV="1">
              <a:off x="1547" y="2418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7" name="Oval 9"/>
            <p:cNvSpPr>
              <a:spLocks noChangeArrowheads="1"/>
            </p:cNvSpPr>
            <p:nvPr/>
          </p:nvSpPr>
          <p:spPr bwMode="auto">
            <a:xfrm>
              <a:off x="1521" y="239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8" name="Line 10"/>
            <p:cNvSpPr>
              <a:spLocks noChangeShapeType="1"/>
            </p:cNvSpPr>
            <p:nvPr/>
          </p:nvSpPr>
          <p:spPr bwMode="auto">
            <a:xfrm flipH="1">
              <a:off x="888" y="2786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3611563" y="3360738"/>
            <a:ext cx="185737" cy="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3533775" y="3360738"/>
            <a:ext cx="391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Freeform 13"/>
          <p:cNvSpPr>
            <a:spLocks/>
          </p:cNvSpPr>
          <p:nvPr/>
        </p:nvSpPr>
        <p:spPr bwMode="auto">
          <a:xfrm>
            <a:off x="3829050" y="2047875"/>
            <a:ext cx="60325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Oval 14"/>
          <p:cNvSpPr>
            <a:spLocks noChangeArrowheads="1"/>
          </p:cNvSpPr>
          <p:nvPr/>
        </p:nvSpPr>
        <p:spPr bwMode="auto">
          <a:xfrm>
            <a:off x="3441700" y="3305175"/>
            <a:ext cx="88900" cy="8572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Freeform 15"/>
          <p:cNvSpPr>
            <a:spLocks/>
          </p:cNvSpPr>
          <p:nvPr/>
        </p:nvSpPr>
        <p:spPr bwMode="auto">
          <a:xfrm>
            <a:off x="4037013" y="2051050"/>
            <a:ext cx="66675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Freeform 16"/>
          <p:cNvSpPr>
            <a:spLocks/>
          </p:cNvSpPr>
          <p:nvPr/>
        </p:nvSpPr>
        <p:spPr bwMode="auto">
          <a:xfrm>
            <a:off x="3965575" y="2047875"/>
            <a:ext cx="60325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5" name="Freeform 17"/>
          <p:cNvSpPr>
            <a:spLocks/>
          </p:cNvSpPr>
          <p:nvPr/>
        </p:nvSpPr>
        <p:spPr bwMode="auto">
          <a:xfrm>
            <a:off x="4173538" y="2051050"/>
            <a:ext cx="68262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6" name="Freeform 18"/>
          <p:cNvSpPr>
            <a:spLocks/>
          </p:cNvSpPr>
          <p:nvPr/>
        </p:nvSpPr>
        <p:spPr bwMode="auto">
          <a:xfrm>
            <a:off x="4105275" y="2047875"/>
            <a:ext cx="61913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7" name="Freeform 19"/>
          <p:cNvSpPr>
            <a:spLocks/>
          </p:cNvSpPr>
          <p:nvPr/>
        </p:nvSpPr>
        <p:spPr bwMode="auto">
          <a:xfrm>
            <a:off x="4343400" y="2051050"/>
            <a:ext cx="71438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Freeform 20"/>
          <p:cNvSpPr>
            <a:spLocks/>
          </p:cNvSpPr>
          <p:nvPr/>
        </p:nvSpPr>
        <p:spPr bwMode="auto">
          <a:xfrm>
            <a:off x="4243388" y="2047875"/>
            <a:ext cx="98425" cy="1312863"/>
          </a:xfrm>
          <a:custGeom>
            <a:avLst/>
            <a:gdLst>
              <a:gd name="T0" fmla="*/ 0 w 62"/>
              <a:gd name="T1" fmla="*/ 825 h 826"/>
              <a:gd name="T2" fmla="*/ 0 w 62"/>
              <a:gd name="T3" fmla="*/ 3 h 826"/>
              <a:gd name="T4" fmla="*/ 61 w 62"/>
              <a:gd name="T5" fmla="*/ 3 h 826"/>
              <a:gd name="T6" fmla="*/ 60 w 62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" h="826">
                <a:moveTo>
                  <a:pt x="0" y="825"/>
                </a:moveTo>
                <a:lnTo>
                  <a:pt x="0" y="3"/>
                </a:lnTo>
                <a:lnTo>
                  <a:pt x="61" y="3"/>
                </a:lnTo>
                <a:lnTo>
                  <a:pt x="60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9" name="Freeform 21"/>
          <p:cNvSpPr>
            <a:spLocks/>
          </p:cNvSpPr>
          <p:nvPr/>
        </p:nvSpPr>
        <p:spPr bwMode="auto">
          <a:xfrm>
            <a:off x="4541838" y="2047875"/>
            <a:ext cx="68262" cy="1317625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0" name="Freeform 22"/>
          <p:cNvSpPr>
            <a:spLocks/>
          </p:cNvSpPr>
          <p:nvPr/>
        </p:nvSpPr>
        <p:spPr bwMode="auto">
          <a:xfrm>
            <a:off x="4438650" y="2043113"/>
            <a:ext cx="96838" cy="1312862"/>
          </a:xfrm>
          <a:custGeom>
            <a:avLst/>
            <a:gdLst>
              <a:gd name="T0" fmla="*/ 0 w 62"/>
              <a:gd name="T1" fmla="*/ 825 h 826"/>
              <a:gd name="T2" fmla="*/ 0 w 62"/>
              <a:gd name="T3" fmla="*/ 3 h 826"/>
              <a:gd name="T4" fmla="*/ 61 w 62"/>
              <a:gd name="T5" fmla="*/ 3 h 826"/>
              <a:gd name="T6" fmla="*/ 60 w 62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" h="826">
                <a:moveTo>
                  <a:pt x="0" y="825"/>
                </a:moveTo>
                <a:lnTo>
                  <a:pt x="0" y="3"/>
                </a:lnTo>
                <a:lnTo>
                  <a:pt x="61" y="3"/>
                </a:lnTo>
                <a:lnTo>
                  <a:pt x="60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1" name="Freeform 23"/>
          <p:cNvSpPr>
            <a:spLocks/>
          </p:cNvSpPr>
          <p:nvPr/>
        </p:nvSpPr>
        <p:spPr bwMode="auto">
          <a:xfrm>
            <a:off x="4849813" y="2047875"/>
            <a:ext cx="66675" cy="1317625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2" name="Freeform 24"/>
          <p:cNvSpPr>
            <a:spLocks/>
          </p:cNvSpPr>
          <p:nvPr/>
        </p:nvSpPr>
        <p:spPr bwMode="auto">
          <a:xfrm>
            <a:off x="4633913" y="2043113"/>
            <a:ext cx="212725" cy="1312862"/>
          </a:xfrm>
          <a:custGeom>
            <a:avLst/>
            <a:gdLst>
              <a:gd name="T0" fmla="*/ 0 w 134"/>
              <a:gd name="T1" fmla="*/ 825 h 826"/>
              <a:gd name="T2" fmla="*/ 0 w 134"/>
              <a:gd name="T3" fmla="*/ 3 h 826"/>
              <a:gd name="T4" fmla="*/ 133 w 134"/>
              <a:gd name="T5" fmla="*/ 3 h 826"/>
              <a:gd name="T6" fmla="*/ 131 w 134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" h="826">
                <a:moveTo>
                  <a:pt x="0" y="825"/>
                </a:moveTo>
                <a:lnTo>
                  <a:pt x="0" y="3"/>
                </a:lnTo>
                <a:lnTo>
                  <a:pt x="133" y="3"/>
                </a:lnTo>
                <a:lnTo>
                  <a:pt x="131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3" name="Freeform 25"/>
          <p:cNvSpPr>
            <a:spLocks/>
          </p:cNvSpPr>
          <p:nvPr/>
        </p:nvSpPr>
        <p:spPr bwMode="auto">
          <a:xfrm>
            <a:off x="4945063" y="2043113"/>
            <a:ext cx="95250" cy="1312862"/>
          </a:xfrm>
          <a:custGeom>
            <a:avLst/>
            <a:gdLst>
              <a:gd name="T0" fmla="*/ 0 w 62"/>
              <a:gd name="T1" fmla="*/ 825 h 826"/>
              <a:gd name="T2" fmla="*/ 0 w 62"/>
              <a:gd name="T3" fmla="*/ 3 h 826"/>
              <a:gd name="T4" fmla="*/ 61 w 62"/>
              <a:gd name="T5" fmla="*/ 3 h 826"/>
              <a:gd name="T6" fmla="*/ 60 w 62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" h="826">
                <a:moveTo>
                  <a:pt x="0" y="825"/>
                </a:moveTo>
                <a:lnTo>
                  <a:pt x="0" y="3"/>
                </a:lnTo>
                <a:lnTo>
                  <a:pt x="61" y="3"/>
                </a:lnTo>
                <a:lnTo>
                  <a:pt x="60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4" name="Freeform 26"/>
          <p:cNvSpPr>
            <a:spLocks/>
          </p:cNvSpPr>
          <p:nvPr/>
        </p:nvSpPr>
        <p:spPr bwMode="auto">
          <a:xfrm>
            <a:off x="5040313" y="2047875"/>
            <a:ext cx="66675" cy="1317625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5" name="Freeform 27"/>
          <p:cNvSpPr>
            <a:spLocks/>
          </p:cNvSpPr>
          <p:nvPr/>
        </p:nvSpPr>
        <p:spPr bwMode="auto">
          <a:xfrm>
            <a:off x="5135563" y="2043113"/>
            <a:ext cx="95250" cy="1312862"/>
          </a:xfrm>
          <a:custGeom>
            <a:avLst/>
            <a:gdLst>
              <a:gd name="T0" fmla="*/ 0 w 62"/>
              <a:gd name="T1" fmla="*/ 825 h 826"/>
              <a:gd name="T2" fmla="*/ 0 w 62"/>
              <a:gd name="T3" fmla="*/ 3 h 826"/>
              <a:gd name="T4" fmla="*/ 61 w 62"/>
              <a:gd name="T5" fmla="*/ 3 h 826"/>
              <a:gd name="T6" fmla="*/ 60 w 62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" h="826">
                <a:moveTo>
                  <a:pt x="0" y="825"/>
                </a:moveTo>
                <a:lnTo>
                  <a:pt x="0" y="3"/>
                </a:lnTo>
                <a:lnTo>
                  <a:pt x="61" y="3"/>
                </a:lnTo>
                <a:lnTo>
                  <a:pt x="60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6" name="Freeform 28"/>
          <p:cNvSpPr>
            <a:spLocks/>
          </p:cNvSpPr>
          <p:nvPr/>
        </p:nvSpPr>
        <p:spPr bwMode="auto">
          <a:xfrm>
            <a:off x="5226050" y="2047875"/>
            <a:ext cx="68263" cy="1317625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7" name="Freeform 29"/>
          <p:cNvSpPr>
            <a:spLocks/>
          </p:cNvSpPr>
          <p:nvPr/>
        </p:nvSpPr>
        <p:spPr bwMode="auto">
          <a:xfrm>
            <a:off x="5294313" y="2038350"/>
            <a:ext cx="61912" cy="1314450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8" name="Freeform 30"/>
          <p:cNvSpPr>
            <a:spLocks/>
          </p:cNvSpPr>
          <p:nvPr/>
        </p:nvSpPr>
        <p:spPr bwMode="auto">
          <a:xfrm>
            <a:off x="5370513" y="2047875"/>
            <a:ext cx="66675" cy="1317625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9" name="Freeform 31"/>
          <p:cNvSpPr>
            <a:spLocks/>
          </p:cNvSpPr>
          <p:nvPr/>
        </p:nvSpPr>
        <p:spPr bwMode="auto">
          <a:xfrm>
            <a:off x="5438775" y="2038350"/>
            <a:ext cx="61913" cy="1314450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0" name="Freeform 32"/>
          <p:cNvSpPr>
            <a:spLocks/>
          </p:cNvSpPr>
          <p:nvPr/>
        </p:nvSpPr>
        <p:spPr bwMode="auto">
          <a:xfrm>
            <a:off x="5511800" y="2043113"/>
            <a:ext cx="68263" cy="1317625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2" name="Rectangle 34"/>
          <p:cNvSpPr>
            <a:spLocks noChangeArrowheads="1"/>
          </p:cNvSpPr>
          <p:nvPr/>
        </p:nvSpPr>
        <p:spPr bwMode="auto">
          <a:xfrm>
            <a:off x="623888" y="1819275"/>
            <a:ext cx="1466850" cy="308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3" name="Rectangle 35"/>
          <p:cNvSpPr>
            <a:spLocks noChangeArrowheads="1"/>
          </p:cNvSpPr>
          <p:nvPr/>
        </p:nvSpPr>
        <p:spPr bwMode="auto">
          <a:xfrm>
            <a:off x="649288" y="4918075"/>
            <a:ext cx="13239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RECTIFIER</a:t>
            </a:r>
          </a:p>
        </p:txBody>
      </p:sp>
      <p:sp>
        <p:nvSpPr>
          <p:cNvPr id="32804" name="Rectangle 36"/>
          <p:cNvSpPr>
            <a:spLocks noChangeArrowheads="1"/>
          </p:cNvSpPr>
          <p:nvPr/>
        </p:nvSpPr>
        <p:spPr bwMode="auto">
          <a:xfrm>
            <a:off x="598488" y="2162175"/>
            <a:ext cx="7683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Positive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32805" name="Rectangle 37"/>
          <p:cNvSpPr>
            <a:spLocks noChangeArrowheads="1"/>
          </p:cNvSpPr>
          <p:nvPr/>
        </p:nvSpPr>
        <p:spPr bwMode="auto">
          <a:xfrm>
            <a:off x="644525" y="4114800"/>
            <a:ext cx="8175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Negative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32806" name="Rectangle 38"/>
          <p:cNvSpPr>
            <a:spLocks noChangeArrowheads="1"/>
          </p:cNvSpPr>
          <p:nvPr/>
        </p:nvSpPr>
        <p:spPr bwMode="auto">
          <a:xfrm>
            <a:off x="1320800" y="1947863"/>
            <a:ext cx="3317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2000" b="1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32807" name="Rectangle 39"/>
          <p:cNvSpPr>
            <a:spLocks noChangeArrowheads="1"/>
          </p:cNvSpPr>
          <p:nvPr/>
        </p:nvSpPr>
        <p:spPr bwMode="auto">
          <a:xfrm>
            <a:off x="1389063" y="3937000"/>
            <a:ext cx="2857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b="1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32808" name="Rectangle 40"/>
          <p:cNvSpPr>
            <a:spLocks noChangeArrowheads="1"/>
          </p:cNvSpPr>
          <p:nvPr/>
        </p:nvSpPr>
        <p:spPr bwMode="auto">
          <a:xfrm>
            <a:off x="2220913" y="1817688"/>
            <a:ext cx="1468437" cy="3082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9" name="Rectangle 41"/>
          <p:cNvSpPr>
            <a:spLocks noChangeArrowheads="1"/>
          </p:cNvSpPr>
          <p:nvPr/>
        </p:nvSpPr>
        <p:spPr bwMode="auto">
          <a:xfrm>
            <a:off x="2338388" y="4913313"/>
            <a:ext cx="12763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INVERTER</a:t>
            </a:r>
          </a:p>
        </p:txBody>
      </p:sp>
      <p:sp>
        <p:nvSpPr>
          <p:cNvPr id="32810" name="Line 42"/>
          <p:cNvSpPr>
            <a:spLocks noChangeShapeType="1"/>
          </p:cNvSpPr>
          <p:nvPr/>
        </p:nvSpPr>
        <p:spPr bwMode="auto">
          <a:xfrm>
            <a:off x="2351088" y="3355975"/>
            <a:ext cx="1066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3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reeform 2"/>
          <p:cNvSpPr>
            <a:spLocks/>
          </p:cNvSpPr>
          <p:nvPr/>
        </p:nvSpPr>
        <p:spPr bwMode="auto">
          <a:xfrm>
            <a:off x="3897313" y="2051050"/>
            <a:ext cx="66675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1409700" y="2293938"/>
            <a:ext cx="1090613" cy="654050"/>
            <a:chOff x="888" y="1445"/>
            <a:chExt cx="688" cy="411"/>
          </a:xfrm>
        </p:grpSpPr>
        <p:sp>
          <p:nvSpPr>
            <p:cNvPr id="33796" name="Line 4"/>
            <p:cNvSpPr>
              <a:spLocks noChangeShapeType="1"/>
            </p:cNvSpPr>
            <p:nvPr/>
          </p:nvSpPr>
          <p:spPr bwMode="auto">
            <a:xfrm>
              <a:off x="1547" y="1445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7" name="Oval 5"/>
            <p:cNvSpPr>
              <a:spLocks noChangeArrowheads="1"/>
            </p:cNvSpPr>
            <p:nvPr/>
          </p:nvSpPr>
          <p:spPr bwMode="auto">
            <a:xfrm>
              <a:off x="1521" y="180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8" name="Line 6"/>
            <p:cNvSpPr>
              <a:spLocks noChangeShapeType="1"/>
            </p:cNvSpPr>
            <p:nvPr/>
          </p:nvSpPr>
          <p:spPr bwMode="auto">
            <a:xfrm flipH="1">
              <a:off x="888" y="1461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799" name="Group 7"/>
          <p:cNvGrpSpPr>
            <a:grpSpLocks/>
          </p:cNvGrpSpPr>
          <p:nvPr/>
        </p:nvGrpSpPr>
        <p:grpSpPr bwMode="auto">
          <a:xfrm>
            <a:off x="1409700" y="3794125"/>
            <a:ext cx="1090613" cy="654050"/>
            <a:chOff x="888" y="2391"/>
            <a:chExt cx="688" cy="411"/>
          </a:xfrm>
        </p:grpSpPr>
        <p:sp>
          <p:nvSpPr>
            <p:cNvPr id="33800" name="Line 8"/>
            <p:cNvSpPr>
              <a:spLocks noChangeShapeType="1"/>
            </p:cNvSpPr>
            <p:nvPr/>
          </p:nvSpPr>
          <p:spPr bwMode="auto">
            <a:xfrm flipV="1">
              <a:off x="1547" y="2418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1" name="Oval 9"/>
            <p:cNvSpPr>
              <a:spLocks noChangeArrowheads="1"/>
            </p:cNvSpPr>
            <p:nvPr/>
          </p:nvSpPr>
          <p:spPr bwMode="auto">
            <a:xfrm>
              <a:off x="1521" y="239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2" name="Line 10"/>
            <p:cNvSpPr>
              <a:spLocks noChangeShapeType="1"/>
            </p:cNvSpPr>
            <p:nvPr/>
          </p:nvSpPr>
          <p:spPr bwMode="auto">
            <a:xfrm flipH="1">
              <a:off x="888" y="2786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3611563" y="3360738"/>
            <a:ext cx="185737" cy="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3533775" y="3360738"/>
            <a:ext cx="391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5" name="Freeform 13"/>
          <p:cNvSpPr>
            <a:spLocks/>
          </p:cNvSpPr>
          <p:nvPr/>
        </p:nvSpPr>
        <p:spPr bwMode="auto">
          <a:xfrm>
            <a:off x="3829050" y="2047875"/>
            <a:ext cx="60325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" name="Oval 14"/>
          <p:cNvSpPr>
            <a:spLocks noChangeArrowheads="1"/>
          </p:cNvSpPr>
          <p:nvPr/>
        </p:nvSpPr>
        <p:spPr bwMode="auto">
          <a:xfrm>
            <a:off x="3441700" y="3305175"/>
            <a:ext cx="88900" cy="8572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Freeform 15"/>
          <p:cNvSpPr>
            <a:spLocks/>
          </p:cNvSpPr>
          <p:nvPr/>
        </p:nvSpPr>
        <p:spPr bwMode="auto">
          <a:xfrm>
            <a:off x="4037013" y="2051050"/>
            <a:ext cx="66675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" name="Freeform 16"/>
          <p:cNvSpPr>
            <a:spLocks/>
          </p:cNvSpPr>
          <p:nvPr/>
        </p:nvSpPr>
        <p:spPr bwMode="auto">
          <a:xfrm>
            <a:off x="3965575" y="2047875"/>
            <a:ext cx="60325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Freeform 17"/>
          <p:cNvSpPr>
            <a:spLocks/>
          </p:cNvSpPr>
          <p:nvPr/>
        </p:nvSpPr>
        <p:spPr bwMode="auto">
          <a:xfrm>
            <a:off x="4173538" y="2051050"/>
            <a:ext cx="68262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0" name="Freeform 18"/>
          <p:cNvSpPr>
            <a:spLocks/>
          </p:cNvSpPr>
          <p:nvPr/>
        </p:nvSpPr>
        <p:spPr bwMode="auto">
          <a:xfrm>
            <a:off x="4105275" y="2047875"/>
            <a:ext cx="61913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1" name="Freeform 19"/>
          <p:cNvSpPr>
            <a:spLocks/>
          </p:cNvSpPr>
          <p:nvPr/>
        </p:nvSpPr>
        <p:spPr bwMode="auto">
          <a:xfrm>
            <a:off x="4343400" y="2051050"/>
            <a:ext cx="71438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2" name="Freeform 20"/>
          <p:cNvSpPr>
            <a:spLocks/>
          </p:cNvSpPr>
          <p:nvPr/>
        </p:nvSpPr>
        <p:spPr bwMode="auto">
          <a:xfrm>
            <a:off x="4243388" y="2047875"/>
            <a:ext cx="98425" cy="1312863"/>
          </a:xfrm>
          <a:custGeom>
            <a:avLst/>
            <a:gdLst>
              <a:gd name="T0" fmla="*/ 0 w 62"/>
              <a:gd name="T1" fmla="*/ 825 h 826"/>
              <a:gd name="T2" fmla="*/ 0 w 62"/>
              <a:gd name="T3" fmla="*/ 3 h 826"/>
              <a:gd name="T4" fmla="*/ 61 w 62"/>
              <a:gd name="T5" fmla="*/ 3 h 826"/>
              <a:gd name="T6" fmla="*/ 60 w 62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" h="826">
                <a:moveTo>
                  <a:pt x="0" y="825"/>
                </a:moveTo>
                <a:lnTo>
                  <a:pt x="0" y="3"/>
                </a:lnTo>
                <a:lnTo>
                  <a:pt x="61" y="3"/>
                </a:lnTo>
                <a:lnTo>
                  <a:pt x="60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3" name="Freeform 21"/>
          <p:cNvSpPr>
            <a:spLocks/>
          </p:cNvSpPr>
          <p:nvPr/>
        </p:nvSpPr>
        <p:spPr bwMode="auto">
          <a:xfrm>
            <a:off x="4541838" y="2047875"/>
            <a:ext cx="68262" cy="1317625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4" name="Freeform 22"/>
          <p:cNvSpPr>
            <a:spLocks/>
          </p:cNvSpPr>
          <p:nvPr/>
        </p:nvSpPr>
        <p:spPr bwMode="auto">
          <a:xfrm>
            <a:off x="4438650" y="2043113"/>
            <a:ext cx="96838" cy="1312862"/>
          </a:xfrm>
          <a:custGeom>
            <a:avLst/>
            <a:gdLst>
              <a:gd name="T0" fmla="*/ 0 w 62"/>
              <a:gd name="T1" fmla="*/ 825 h 826"/>
              <a:gd name="T2" fmla="*/ 0 w 62"/>
              <a:gd name="T3" fmla="*/ 3 h 826"/>
              <a:gd name="T4" fmla="*/ 61 w 62"/>
              <a:gd name="T5" fmla="*/ 3 h 826"/>
              <a:gd name="T6" fmla="*/ 60 w 62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" h="826">
                <a:moveTo>
                  <a:pt x="0" y="825"/>
                </a:moveTo>
                <a:lnTo>
                  <a:pt x="0" y="3"/>
                </a:lnTo>
                <a:lnTo>
                  <a:pt x="61" y="3"/>
                </a:lnTo>
                <a:lnTo>
                  <a:pt x="60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5" name="Freeform 23"/>
          <p:cNvSpPr>
            <a:spLocks/>
          </p:cNvSpPr>
          <p:nvPr/>
        </p:nvSpPr>
        <p:spPr bwMode="auto">
          <a:xfrm>
            <a:off x="4849813" y="2047875"/>
            <a:ext cx="66675" cy="1317625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6" name="Freeform 24"/>
          <p:cNvSpPr>
            <a:spLocks/>
          </p:cNvSpPr>
          <p:nvPr/>
        </p:nvSpPr>
        <p:spPr bwMode="auto">
          <a:xfrm>
            <a:off x="4633913" y="2043113"/>
            <a:ext cx="212725" cy="1312862"/>
          </a:xfrm>
          <a:custGeom>
            <a:avLst/>
            <a:gdLst>
              <a:gd name="T0" fmla="*/ 0 w 134"/>
              <a:gd name="T1" fmla="*/ 825 h 826"/>
              <a:gd name="T2" fmla="*/ 0 w 134"/>
              <a:gd name="T3" fmla="*/ 3 h 826"/>
              <a:gd name="T4" fmla="*/ 133 w 134"/>
              <a:gd name="T5" fmla="*/ 3 h 826"/>
              <a:gd name="T6" fmla="*/ 131 w 134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" h="826">
                <a:moveTo>
                  <a:pt x="0" y="825"/>
                </a:moveTo>
                <a:lnTo>
                  <a:pt x="0" y="3"/>
                </a:lnTo>
                <a:lnTo>
                  <a:pt x="133" y="3"/>
                </a:lnTo>
                <a:lnTo>
                  <a:pt x="131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7" name="Freeform 25"/>
          <p:cNvSpPr>
            <a:spLocks/>
          </p:cNvSpPr>
          <p:nvPr/>
        </p:nvSpPr>
        <p:spPr bwMode="auto">
          <a:xfrm>
            <a:off x="4945063" y="2043113"/>
            <a:ext cx="95250" cy="1312862"/>
          </a:xfrm>
          <a:custGeom>
            <a:avLst/>
            <a:gdLst>
              <a:gd name="T0" fmla="*/ 0 w 62"/>
              <a:gd name="T1" fmla="*/ 825 h 826"/>
              <a:gd name="T2" fmla="*/ 0 w 62"/>
              <a:gd name="T3" fmla="*/ 3 h 826"/>
              <a:gd name="T4" fmla="*/ 61 w 62"/>
              <a:gd name="T5" fmla="*/ 3 h 826"/>
              <a:gd name="T6" fmla="*/ 60 w 62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" h="826">
                <a:moveTo>
                  <a:pt x="0" y="825"/>
                </a:moveTo>
                <a:lnTo>
                  <a:pt x="0" y="3"/>
                </a:lnTo>
                <a:lnTo>
                  <a:pt x="61" y="3"/>
                </a:lnTo>
                <a:lnTo>
                  <a:pt x="60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8" name="Freeform 26"/>
          <p:cNvSpPr>
            <a:spLocks/>
          </p:cNvSpPr>
          <p:nvPr/>
        </p:nvSpPr>
        <p:spPr bwMode="auto">
          <a:xfrm>
            <a:off x="5040313" y="2047875"/>
            <a:ext cx="66675" cy="1317625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9" name="Freeform 27"/>
          <p:cNvSpPr>
            <a:spLocks/>
          </p:cNvSpPr>
          <p:nvPr/>
        </p:nvSpPr>
        <p:spPr bwMode="auto">
          <a:xfrm>
            <a:off x="5135563" y="2043113"/>
            <a:ext cx="95250" cy="1312862"/>
          </a:xfrm>
          <a:custGeom>
            <a:avLst/>
            <a:gdLst>
              <a:gd name="T0" fmla="*/ 0 w 62"/>
              <a:gd name="T1" fmla="*/ 825 h 826"/>
              <a:gd name="T2" fmla="*/ 0 w 62"/>
              <a:gd name="T3" fmla="*/ 3 h 826"/>
              <a:gd name="T4" fmla="*/ 61 w 62"/>
              <a:gd name="T5" fmla="*/ 3 h 826"/>
              <a:gd name="T6" fmla="*/ 60 w 62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" h="826">
                <a:moveTo>
                  <a:pt x="0" y="825"/>
                </a:moveTo>
                <a:lnTo>
                  <a:pt x="0" y="3"/>
                </a:lnTo>
                <a:lnTo>
                  <a:pt x="61" y="3"/>
                </a:lnTo>
                <a:lnTo>
                  <a:pt x="60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0" name="Freeform 28"/>
          <p:cNvSpPr>
            <a:spLocks/>
          </p:cNvSpPr>
          <p:nvPr/>
        </p:nvSpPr>
        <p:spPr bwMode="auto">
          <a:xfrm>
            <a:off x="5226050" y="2047875"/>
            <a:ext cx="68263" cy="1317625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1" name="Freeform 29"/>
          <p:cNvSpPr>
            <a:spLocks/>
          </p:cNvSpPr>
          <p:nvPr/>
        </p:nvSpPr>
        <p:spPr bwMode="auto">
          <a:xfrm>
            <a:off x="5294313" y="2038350"/>
            <a:ext cx="61912" cy="1314450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2" name="Freeform 30"/>
          <p:cNvSpPr>
            <a:spLocks/>
          </p:cNvSpPr>
          <p:nvPr/>
        </p:nvSpPr>
        <p:spPr bwMode="auto">
          <a:xfrm>
            <a:off x="5370513" y="2047875"/>
            <a:ext cx="66675" cy="1317625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3" name="Freeform 31"/>
          <p:cNvSpPr>
            <a:spLocks/>
          </p:cNvSpPr>
          <p:nvPr/>
        </p:nvSpPr>
        <p:spPr bwMode="auto">
          <a:xfrm>
            <a:off x="5438775" y="2038350"/>
            <a:ext cx="61913" cy="1314450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4" name="Freeform 32"/>
          <p:cNvSpPr>
            <a:spLocks/>
          </p:cNvSpPr>
          <p:nvPr/>
        </p:nvSpPr>
        <p:spPr bwMode="auto">
          <a:xfrm>
            <a:off x="5511800" y="2043113"/>
            <a:ext cx="68263" cy="1317625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5" name="Freeform 33"/>
          <p:cNvSpPr>
            <a:spLocks/>
          </p:cNvSpPr>
          <p:nvPr/>
        </p:nvSpPr>
        <p:spPr bwMode="auto">
          <a:xfrm>
            <a:off x="5581650" y="2038350"/>
            <a:ext cx="61913" cy="1314450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623888" y="1819275"/>
            <a:ext cx="1466850" cy="308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649288" y="4918075"/>
            <a:ext cx="13239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RECTIFIER</a:t>
            </a: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598488" y="2162175"/>
            <a:ext cx="7683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Positive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644525" y="4114800"/>
            <a:ext cx="8175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Negative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1320800" y="1947863"/>
            <a:ext cx="3317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2000" b="1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1389063" y="3937000"/>
            <a:ext cx="2857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b="1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2220913" y="1817688"/>
            <a:ext cx="1468437" cy="3082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2338388" y="4913313"/>
            <a:ext cx="12763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INVERTER</a:t>
            </a:r>
          </a:p>
        </p:txBody>
      </p:sp>
      <p:sp>
        <p:nvSpPr>
          <p:cNvPr id="33835" name="Line 43"/>
          <p:cNvSpPr>
            <a:spLocks noChangeShapeType="1"/>
          </p:cNvSpPr>
          <p:nvPr/>
        </p:nvSpPr>
        <p:spPr bwMode="auto">
          <a:xfrm>
            <a:off x="2371725" y="2955925"/>
            <a:ext cx="1055688" cy="4000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1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reeform 2"/>
          <p:cNvSpPr>
            <a:spLocks/>
          </p:cNvSpPr>
          <p:nvPr/>
        </p:nvSpPr>
        <p:spPr bwMode="auto">
          <a:xfrm>
            <a:off x="3897313" y="2051050"/>
            <a:ext cx="66675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1409700" y="2293938"/>
            <a:ext cx="1090613" cy="654050"/>
            <a:chOff x="888" y="1445"/>
            <a:chExt cx="688" cy="411"/>
          </a:xfrm>
        </p:grpSpPr>
        <p:sp>
          <p:nvSpPr>
            <p:cNvPr id="34820" name="Line 4"/>
            <p:cNvSpPr>
              <a:spLocks noChangeShapeType="1"/>
            </p:cNvSpPr>
            <p:nvPr/>
          </p:nvSpPr>
          <p:spPr bwMode="auto">
            <a:xfrm>
              <a:off x="1547" y="1445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1" name="Oval 5"/>
            <p:cNvSpPr>
              <a:spLocks noChangeArrowheads="1"/>
            </p:cNvSpPr>
            <p:nvPr/>
          </p:nvSpPr>
          <p:spPr bwMode="auto">
            <a:xfrm>
              <a:off x="1521" y="180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2" name="Line 6"/>
            <p:cNvSpPr>
              <a:spLocks noChangeShapeType="1"/>
            </p:cNvSpPr>
            <p:nvPr/>
          </p:nvSpPr>
          <p:spPr bwMode="auto">
            <a:xfrm flipH="1">
              <a:off x="888" y="1461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23" name="Group 7"/>
          <p:cNvGrpSpPr>
            <a:grpSpLocks/>
          </p:cNvGrpSpPr>
          <p:nvPr/>
        </p:nvGrpSpPr>
        <p:grpSpPr bwMode="auto">
          <a:xfrm>
            <a:off x="1409700" y="3794125"/>
            <a:ext cx="1090613" cy="654050"/>
            <a:chOff x="888" y="2391"/>
            <a:chExt cx="688" cy="411"/>
          </a:xfrm>
        </p:grpSpPr>
        <p:sp>
          <p:nvSpPr>
            <p:cNvPr id="34824" name="Line 8"/>
            <p:cNvSpPr>
              <a:spLocks noChangeShapeType="1"/>
            </p:cNvSpPr>
            <p:nvPr/>
          </p:nvSpPr>
          <p:spPr bwMode="auto">
            <a:xfrm flipV="1">
              <a:off x="1547" y="2418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5" name="Oval 9"/>
            <p:cNvSpPr>
              <a:spLocks noChangeArrowheads="1"/>
            </p:cNvSpPr>
            <p:nvPr/>
          </p:nvSpPr>
          <p:spPr bwMode="auto">
            <a:xfrm>
              <a:off x="1521" y="239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6" name="Line 10"/>
            <p:cNvSpPr>
              <a:spLocks noChangeShapeType="1"/>
            </p:cNvSpPr>
            <p:nvPr/>
          </p:nvSpPr>
          <p:spPr bwMode="auto">
            <a:xfrm flipH="1">
              <a:off x="888" y="2786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3611563" y="3360738"/>
            <a:ext cx="185737" cy="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3533775" y="3360738"/>
            <a:ext cx="391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9" name="Freeform 13"/>
          <p:cNvSpPr>
            <a:spLocks/>
          </p:cNvSpPr>
          <p:nvPr/>
        </p:nvSpPr>
        <p:spPr bwMode="auto">
          <a:xfrm>
            <a:off x="3829050" y="2047875"/>
            <a:ext cx="60325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0" name="Oval 14"/>
          <p:cNvSpPr>
            <a:spLocks noChangeArrowheads="1"/>
          </p:cNvSpPr>
          <p:nvPr/>
        </p:nvSpPr>
        <p:spPr bwMode="auto">
          <a:xfrm>
            <a:off x="3441700" y="3305175"/>
            <a:ext cx="88900" cy="8572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Freeform 15"/>
          <p:cNvSpPr>
            <a:spLocks/>
          </p:cNvSpPr>
          <p:nvPr/>
        </p:nvSpPr>
        <p:spPr bwMode="auto">
          <a:xfrm>
            <a:off x="4037013" y="2051050"/>
            <a:ext cx="66675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2" name="Freeform 16"/>
          <p:cNvSpPr>
            <a:spLocks/>
          </p:cNvSpPr>
          <p:nvPr/>
        </p:nvSpPr>
        <p:spPr bwMode="auto">
          <a:xfrm>
            <a:off x="3965575" y="2047875"/>
            <a:ext cx="60325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3" name="Freeform 17"/>
          <p:cNvSpPr>
            <a:spLocks/>
          </p:cNvSpPr>
          <p:nvPr/>
        </p:nvSpPr>
        <p:spPr bwMode="auto">
          <a:xfrm>
            <a:off x="4173538" y="2051050"/>
            <a:ext cx="68262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4" name="Freeform 18"/>
          <p:cNvSpPr>
            <a:spLocks/>
          </p:cNvSpPr>
          <p:nvPr/>
        </p:nvSpPr>
        <p:spPr bwMode="auto">
          <a:xfrm>
            <a:off x="4105275" y="2047875"/>
            <a:ext cx="61913" cy="1312863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5" name="Freeform 19"/>
          <p:cNvSpPr>
            <a:spLocks/>
          </p:cNvSpPr>
          <p:nvPr/>
        </p:nvSpPr>
        <p:spPr bwMode="auto">
          <a:xfrm>
            <a:off x="4343400" y="2051050"/>
            <a:ext cx="71438" cy="1319213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6" name="Freeform 20"/>
          <p:cNvSpPr>
            <a:spLocks/>
          </p:cNvSpPr>
          <p:nvPr/>
        </p:nvSpPr>
        <p:spPr bwMode="auto">
          <a:xfrm>
            <a:off x="4243388" y="2047875"/>
            <a:ext cx="98425" cy="1312863"/>
          </a:xfrm>
          <a:custGeom>
            <a:avLst/>
            <a:gdLst>
              <a:gd name="T0" fmla="*/ 0 w 62"/>
              <a:gd name="T1" fmla="*/ 825 h 826"/>
              <a:gd name="T2" fmla="*/ 0 w 62"/>
              <a:gd name="T3" fmla="*/ 3 h 826"/>
              <a:gd name="T4" fmla="*/ 61 w 62"/>
              <a:gd name="T5" fmla="*/ 3 h 826"/>
              <a:gd name="T6" fmla="*/ 60 w 62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" h="826">
                <a:moveTo>
                  <a:pt x="0" y="825"/>
                </a:moveTo>
                <a:lnTo>
                  <a:pt x="0" y="3"/>
                </a:lnTo>
                <a:lnTo>
                  <a:pt x="61" y="3"/>
                </a:lnTo>
                <a:lnTo>
                  <a:pt x="60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7" name="Freeform 21"/>
          <p:cNvSpPr>
            <a:spLocks/>
          </p:cNvSpPr>
          <p:nvPr/>
        </p:nvSpPr>
        <p:spPr bwMode="auto">
          <a:xfrm>
            <a:off x="4541838" y="2047875"/>
            <a:ext cx="68262" cy="1317625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8" name="Freeform 22"/>
          <p:cNvSpPr>
            <a:spLocks/>
          </p:cNvSpPr>
          <p:nvPr/>
        </p:nvSpPr>
        <p:spPr bwMode="auto">
          <a:xfrm>
            <a:off x="4438650" y="2043113"/>
            <a:ext cx="96838" cy="1312862"/>
          </a:xfrm>
          <a:custGeom>
            <a:avLst/>
            <a:gdLst>
              <a:gd name="T0" fmla="*/ 0 w 62"/>
              <a:gd name="T1" fmla="*/ 825 h 826"/>
              <a:gd name="T2" fmla="*/ 0 w 62"/>
              <a:gd name="T3" fmla="*/ 3 h 826"/>
              <a:gd name="T4" fmla="*/ 61 w 62"/>
              <a:gd name="T5" fmla="*/ 3 h 826"/>
              <a:gd name="T6" fmla="*/ 60 w 62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" h="826">
                <a:moveTo>
                  <a:pt x="0" y="825"/>
                </a:moveTo>
                <a:lnTo>
                  <a:pt x="0" y="3"/>
                </a:lnTo>
                <a:lnTo>
                  <a:pt x="61" y="3"/>
                </a:lnTo>
                <a:lnTo>
                  <a:pt x="60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9" name="Freeform 23"/>
          <p:cNvSpPr>
            <a:spLocks/>
          </p:cNvSpPr>
          <p:nvPr/>
        </p:nvSpPr>
        <p:spPr bwMode="auto">
          <a:xfrm>
            <a:off x="4849813" y="2047875"/>
            <a:ext cx="66675" cy="1317625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0" name="Freeform 24"/>
          <p:cNvSpPr>
            <a:spLocks/>
          </p:cNvSpPr>
          <p:nvPr/>
        </p:nvSpPr>
        <p:spPr bwMode="auto">
          <a:xfrm>
            <a:off x="4633913" y="2043113"/>
            <a:ext cx="212725" cy="1312862"/>
          </a:xfrm>
          <a:custGeom>
            <a:avLst/>
            <a:gdLst>
              <a:gd name="T0" fmla="*/ 0 w 134"/>
              <a:gd name="T1" fmla="*/ 825 h 826"/>
              <a:gd name="T2" fmla="*/ 0 w 134"/>
              <a:gd name="T3" fmla="*/ 3 h 826"/>
              <a:gd name="T4" fmla="*/ 133 w 134"/>
              <a:gd name="T5" fmla="*/ 3 h 826"/>
              <a:gd name="T6" fmla="*/ 131 w 134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" h="826">
                <a:moveTo>
                  <a:pt x="0" y="825"/>
                </a:moveTo>
                <a:lnTo>
                  <a:pt x="0" y="3"/>
                </a:lnTo>
                <a:lnTo>
                  <a:pt x="133" y="3"/>
                </a:lnTo>
                <a:lnTo>
                  <a:pt x="131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1" name="Freeform 25"/>
          <p:cNvSpPr>
            <a:spLocks/>
          </p:cNvSpPr>
          <p:nvPr/>
        </p:nvSpPr>
        <p:spPr bwMode="auto">
          <a:xfrm>
            <a:off x="4945063" y="2043113"/>
            <a:ext cx="95250" cy="1312862"/>
          </a:xfrm>
          <a:custGeom>
            <a:avLst/>
            <a:gdLst>
              <a:gd name="T0" fmla="*/ 0 w 62"/>
              <a:gd name="T1" fmla="*/ 825 h 826"/>
              <a:gd name="T2" fmla="*/ 0 w 62"/>
              <a:gd name="T3" fmla="*/ 3 h 826"/>
              <a:gd name="T4" fmla="*/ 61 w 62"/>
              <a:gd name="T5" fmla="*/ 3 h 826"/>
              <a:gd name="T6" fmla="*/ 60 w 62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" h="826">
                <a:moveTo>
                  <a:pt x="0" y="825"/>
                </a:moveTo>
                <a:lnTo>
                  <a:pt x="0" y="3"/>
                </a:lnTo>
                <a:lnTo>
                  <a:pt x="61" y="3"/>
                </a:lnTo>
                <a:lnTo>
                  <a:pt x="60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2" name="Freeform 26"/>
          <p:cNvSpPr>
            <a:spLocks/>
          </p:cNvSpPr>
          <p:nvPr/>
        </p:nvSpPr>
        <p:spPr bwMode="auto">
          <a:xfrm>
            <a:off x="5040313" y="2047875"/>
            <a:ext cx="66675" cy="1317625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3" name="Freeform 27"/>
          <p:cNvSpPr>
            <a:spLocks/>
          </p:cNvSpPr>
          <p:nvPr/>
        </p:nvSpPr>
        <p:spPr bwMode="auto">
          <a:xfrm>
            <a:off x="5135563" y="2043113"/>
            <a:ext cx="95250" cy="1312862"/>
          </a:xfrm>
          <a:custGeom>
            <a:avLst/>
            <a:gdLst>
              <a:gd name="T0" fmla="*/ 0 w 62"/>
              <a:gd name="T1" fmla="*/ 825 h 826"/>
              <a:gd name="T2" fmla="*/ 0 w 62"/>
              <a:gd name="T3" fmla="*/ 3 h 826"/>
              <a:gd name="T4" fmla="*/ 61 w 62"/>
              <a:gd name="T5" fmla="*/ 3 h 826"/>
              <a:gd name="T6" fmla="*/ 60 w 62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" h="826">
                <a:moveTo>
                  <a:pt x="0" y="825"/>
                </a:moveTo>
                <a:lnTo>
                  <a:pt x="0" y="3"/>
                </a:lnTo>
                <a:lnTo>
                  <a:pt x="61" y="3"/>
                </a:lnTo>
                <a:lnTo>
                  <a:pt x="60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4" name="Freeform 28"/>
          <p:cNvSpPr>
            <a:spLocks/>
          </p:cNvSpPr>
          <p:nvPr/>
        </p:nvSpPr>
        <p:spPr bwMode="auto">
          <a:xfrm>
            <a:off x="5226050" y="2047875"/>
            <a:ext cx="68263" cy="1317625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5" name="Freeform 29"/>
          <p:cNvSpPr>
            <a:spLocks/>
          </p:cNvSpPr>
          <p:nvPr/>
        </p:nvSpPr>
        <p:spPr bwMode="auto">
          <a:xfrm>
            <a:off x="5294313" y="2038350"/>
            <a:ext cx="61912" cy="1314450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6" name="Freeform 30"/>
          <p:cNvSpPr>
            <a:spLocks/>
          </p:cNvSpPr>
          <p:nvPr/>
        </p:nvSpPr>
        <p:spPr bwMode="auto">
          <a:xfrm>
            <a:off x="5370513" y="2047875"/>
            <a:ext cx="66675" cy="1317625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7" name="Freeform 31"/>
          <p:cNvSpPr>
            <a:spLocks/>
          </p:cNvSpPr>
          <p:nvPr/>
        </p:nvSpPr>
        <p:spPr bwMode="auto">
          <a:xfrm>
            <a:off x="5438775" y="2038350"/>
            <a:ext cx="61913" cy="1314450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8" name="Freeform 32"/>
          <p:cNvSpPr>
            <a:spLocks/>
          </p:cNvSpPr>
          <p:nvPr/>
        </p:nvSpPr>
        <p:spPr bwMode="auto">
          <a:xfrm>
            <a:off x="5511800" y="2043113"/>
            <a:ext cx="68263" cy="1317625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9" name="Freeform 33"/>
          <p:cNvSpPr>
            <a:spLocks/>
          </p:cNvSpPr>
          <p:nvPr/>
        </p:nvSpPr>
        <p:spPr bwMode="auto">
          <a:xfrm>
            <a:off x="5581650" y="2038350"/>
            <a:ext cx="61913" cy="1314450"/>
          </a:xfrm>
          <a:custGeom>
            <a:avLst/>
            <a:gdLst>
              <a:gd name="T0" fmla="*/ 0 w 38"/>
              <a:gd name="T1" fmla="*/ 825 h 826"/>
              <a:gd name="T2" fmla="*/ 0 w 38"/>
              <a:gd name="T3" fmla="*/ 3 h 826"/>
              <a:gd name="T4" fmla="*/ 37 w 38"/>
              <a:gd name="T5" fmla="*/ 3 h 826"/>
              <a:gd name="T6" fmla="*/ 36 w 38"/>
              <a:gd name="T7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26">
                <a:moveTo>
                  <a:pt x="0" y="825"/>
                </a:moveTo>
                <a:lnTo>
                  <a:pt x="0" y="3"/>
                </a:lnTo>
                <a:lnTo>
                  <a:pt x="37" y="3"/>
                </a:lnTo>
                <a:lnTo>
                  <a:pt x="36" y="0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0" name="Freeform 34"/>
          <p:cNvSpPr>
            <a:spLocks/>
          </p:cNvSpPr>
          <p:nvPr/>
        </p:nvSpPr>
        <p:spPr bwMode="auto">
          <a:xfrm>
            <a:off x="5654675" y="2043113"/>
            <a:ext cx="68263" cy="1317625"/>
          </a:xfrm>
          <a:custGeom>
            <a:avLst/>
            <a:gdLst>
              <a:gd name="T0" fmla="*/ 0 w 43"/>
              <a:gd name="T1" fmla="*/ 0 h 829"/>
              <a:gd name="T2" fmla="*/ 0 w 43"/>
              <a:gd name="T3" fmla="*/ 825 h 829"/>
              <a:gd name="T4" fmla="*/ 41 w 43"/>
              <a:gd name="T5" fmla="*/ 825 h 829"/>
              <a:gd name="T6" fmla="*/ 42 w 43"/>
              <a:gd name="T7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829">
                <a:moveTo>
                  <a:pt x="0" y="0"/>
                </a:moveTo>
                <a:lnTo>
                  <a:pt x="0" y="825"/>
                </a:lnTo>
                <a:lnTo>
                  <a:pt x="41" y="825"/>
                </a:lnTo>
                <a:lnTo>
                  <a:pt x="42" y="828"/>
                </a:lnTo>
              </a:path>
            </a:pathLst>
          </a:custGeom>
          <a:noFill/>
          <a:ln w="50800" cap="rnd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2" name="Rectangle 36"/>
          <p:cNvSpPr>
            <a:spLocks noChangeArrowheads="1"/>
          </p:cNvSpPr>
          <p:nvPr/>
        </p:nvSpPr>
        <p:spPr bwMode="auto">
          <a:xfrm>
            <a:off x="623888" y="1819275"/>
            <a:ext cx="1466850" cy="308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3" name="Rectangle 37"/>
          <p:cNvSpPr>
            <a:spLocks noChangeArrowheads="1"/>
          </p:cNvSpPr>
          <p:nvPr/>
        </p:nvSpPr>
        <p:spPr bwMode="auto">
          <a:xfrm>
            <a:off x="649288" y="4918075"/>
            <a:ext cx="13239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RECTIFIER</a:t>
            </a:r>
          </a:p>
        </p:txBody>
      </p:sp>
      <p:sp>
        <p:nvSpPr>
          <p:cNvPr id="34854" name="Rectangle 38"/>
          <p:cNvSpPr>
            <a:spLocks noChangeArrowheads="1"/>
          </p:cNvSpPr>
          <p:nvPr/>
        </p:nvSpPr>
        <p:spPr bwMode="auto">
          <a:xfrm>
            <a:off x="598488" y="2162175"/>
            <a:ext cx="7683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Positive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34855" name="Rectangle 39"/>
          <p:cNvSpPr>
            <a:spLocks noChangeArrowheads="1"/>
          </p:cNvSpPr>
          <p:nvPr/>
        </p:nvSpPr>
        <p:spPr bwMode="auto">
          <a:xfrm>
            <a:off x="644525" y="4114800"/>
            <a:ext cx="8175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Negative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34856" name="Rectangle 40"/>
          <p:cNvSpPr>
            <a:spLocks noChangeArrowheads="1"/>
          </p:cNvSpPr>
          <p:nvPr/>
        </p:nvSpPr>
        <p:spPr bwMode="auto">
          <a:xfrm>
            <a:off x="1320800" y="1947863"/>
            <a:ext cx="3317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2000" b="1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34857" name="Rectangle 41"/>
          <p:cNvSpPr>
            <a:spLocks noChangeArrowheads="1"/>
          </p:cNvSpPr>
          <p:nvPr/>
        </p:nvSpPr>
        <p:spPr bwMode="auto">
          <a:xfrm>
            <a:off x="1389063" y="3937000"/>
            <a:ext cx="2857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b="1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34858" name="Rectangle 42"/>
          <p:cNvSpPr>
            <a:spLocks noChangeArrowheads="1"/>
          </p:cNvSpPr>
          <p:nvPr/>
        </p:nvSpPr>
        <p:spPr bwMode="auto">
          <a:xfrm>
            <a:off x="2220913" y="1817688"/>
            <a:ext cx="1468437" cy="3082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9" name="Rectangle 43"/>
          <p:cNvSpPr>
            <a:spLocks noChangeArrowheads="1"/>
          </p:cNvSpPr>
          <p:nvPr/>
        </p:nvSpPr>
        <p:spPr bwMode="auto">
          <a:xfrm>
            <a:off x="2338388" y="4913313"/>
            <a:ext cx="12763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INVERTER</a:t>
            </a:r>
          </a:p>
        </p:txBody>
      </p:sp>
      <p:sp>
        <p:nvSpPr>
          <p:cNvPr id="34860" name="Line 44"/>
          <p:cNvSpPr>
            <a:spLocks noChangeShapeType="1"/>
          </p:cNvSpPr>
          <p:nvPr/>
        </p:nvSpPr>
        <p:spPr bwMode="auto">
          <a:xfrm>
            <a:off x="2351088" y="3355975"/>
            <a:ext cx="1066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0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reeform 2"/>
          <p:cNvSpPr>
            <a:spLocks/>
          </p:cNvSpPr>
          <p:nvPr/>
        </p:nvSpPr>
        <p:spPr bwMode="auto">
          <a:xfrm>
            <a:off x="2360613" y="3394075"/>
            <a:ext cx="1074737" cy="395288"/>
          </a:xfrm>
          <a:custGeom>
            <a:avLst/>
            <a:gdLst>
              <a:gd name="T0" fmla="*/ 0 w 676"/>
              <a:gd name="T1" fmla="*/ 0 h 247"/>
              <a:gd name="T2" fmla="*/ 675 w 676"/>
              <a:gd name="T3" fmla="*/ 0 h 247"/>
              <a:gd name="T4" fmla="*/ 21 w 676"/>
              <a:gd name="T5" fmla="*/ 246 h 247"/>
              <a:gd name="T6" fmla="*/ 0 w 676"/>
              <a:gd name="T7" fmla="*/ 0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6" h="247">
                <a:moveTo>
                  <a:pt x="0" y="0"/>
                </a:moveTo>
                <a:lnTo>
                  <a:pt x="675" y="0"/>
                </a:lnTo>
                <a:lnTo>
                  <a:pt x="21" y="246"/>
                </a:lnTo>
                <a:lnTo>
                  <a:pt x="0" y="0"/>
                </a:lnTo>
              </a:path>
            </a:pathLst>
          </a:custGeom>
          <a:pattFill prst="narHorz">
            <a:fgClr>
              <a:schemeClr val="bg2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1409700" y="2293938"/>
            <a:ext cx="1090613" cy="654050"/>
            <a:chOff x="888" y="1445"/>
            <a:chExt cx="688" cy="411"/>
          </a:xfrm>
        </p:grpSpPr>
        <p:sp>
          <p:nvSpPr>
            <p:cNvPr id="35844" name="Line 4"/>
            <p:cNvSpPr>
              <a:spLocks noChangeShapeType="1"/>
            </p:cNvSpPr>
            <p:nvPr/>
          </p:nvSpPr>
          <p:spPr bwMode="auto">
            <a:xfrm>
              <a:off x="1547" y="1445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5" name="Oval 5"/>
            <p:cNvSpPr>
              <a:spLocks noChangeArrowheads="1"/>
            </p:cNvSpPr>
            <p:nvPr/>
          </p:nvSpPr>
          <p:spPr bwMode="auto">
            <a:xfrm>
              <a:off x="1521" y="180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6" name="Line 6"/>
            <p:cNvSpPr>
              <a:spLocks noChangeShapeType="1"/>
            </p:cNvSpPr>
            <p:nvPr/>
          </p:nvSpPr>
          <p:spPr bwMode="auto">
            <a:xfrm flipH="1">
              <a:off x="888" y="1461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47" name="Group 7"/>
          <p:cNvGrpSpPr>
            <a:grpSpLocks/>
          </p:cNvGrpSpPr>
          <p:nvPr/>
        </p:nvGrpSpPr>
        <p:grpSpPr bwMode="auto">
          <a:xfrm>
            <a:off x="1409700" y="3794125"/>
            <a:ext cx="1090613" cy="654050"/>
            <a:chOff x="888" y="2391"/>
            <a:chExt cx="688" cy="411"/>
          </a:xfrm>
        </p:grpSpPr>
        <p:sp>
          <p:nvSpPr>
            <p:cNvPr id="35848" name="Line 8"/>
            <p:cNvSpPr>
              <a:spLocks noChangeShapeType="1"/>
            </p:cNvSpPr>
            <p:nvPr/>
          </p:nvSpPr>
          <p:spPr bwMode="auto">
            <a:xfrm flipV="1">
              <a:off x="1547" y="2418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9" name="Oval 9"/>
            <p:cNvSpPr>
              <a:spLocks noChangeArrowheads="1"/>
            </p:cNvSpPr>
            <p:nvPr/>
          </p:nvSpPr>
          <p:spPr bwMode="auto">
            <a:xfrm>
              <a:off x="1521" y="239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Line 10"/>
            <p:cNvSpPr>
              <a:spLocks noChangeShapeType="1"/>
            </p:cNvSpPr>
            <p:nvPr/>
          </p:nvSpPr>
          <p:spPr bwMode="auto">
            <a:xfrm flipH="1">
              <a:off x="888" y="2786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3533775" y="3360738"/>
            <a:ext cx="391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2" name="Oval 12"/>
          <p:cNvSpPr>
            <a:spLocks noChangeArrowheads="1"/>
          </p:cNvSpPr>
          <p:nvPr/>
        </p:nvSpPr>
        <p:spPr bwMode="auto">
          <a:xfrm>
            <a:off x="3441700" y="3305175"/>
            <a:ext cx="88900" cy="8572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853" name="Group 13"/>
          <p:cNvGrpSpPr>
            <a:grpSpLocks/>
          </p:cNvGrpSpPr>
          <p:nvPr/>
        </p:nvGrpSpPr>
        <p:grpSpPr bwMode="auto">
          <a:xfrm>
            <a:off x="3611563" y="2038350"/>
            <a:ext cx="2111375" cy="1331913"/>
            <a:chOff x="2274" y="1284"/>
            <a:chExt cx="1331" cy="838"/>
          </a:xfrm>
        </p:grpSpPr>
        <p:sp>
          <p:nvSpPr>
            <p:cNvPr id="35854" name="Freeform 14"/>
            <p:cNvSpPr>
              <a:spLocks/>
            </p:cNvSpPr>
            <p:nvPr/>
          </p:nvSpPr>
          <p:spPr bwMode="auto">
            <a:xfrm>
              <a:off x="2455" y="1293"/>
              <a:ext cx="43" cy="829"/>
            </a:xfrm>
            <a:custGeom>
              <a:avLst/>
              <a:gdLst>
                <a:gd name="T0" fmla="*/ 0 w 43"/>
                <a:gd name="T1" fmla="*/ 0 h 829"/>
                <a:gd name="T2" fmla="*/ 0 w 43"/>
                <a:gd name="T3" fmla="*/ 825 h 829"/>
                <a:gd name="T4" fmla="*/ 41 w 43"/>
                <a:gd name="T5" fmla="*/ 825 h 829"/>
                <a:gd name="T6" fmla="*/ 42 w 43"/>
                <a:gd name="T7" fmla="*/ 828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29">
                  <a:moveTo>
                    <a:pt x="0" y="0"/>
                  </a:moveTo>
                  <a:lnTo>
                    <a:pt x="0" y="825"/>
                  </a:lnTo>
                  <a:lnTo>
                    <a:pt x="41" y="825"/>
                  </a:lnTo>
                  <a:lnTo>
                    <a:pt x="42" y="828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5" name="Line 15"/>
            <p:cNvSpPr>
              <a:spLocks noChangeShapeType="1"/>
            </p:cNvSpPr>
            <p:nvPr/>
          </p:nvSpPr>
          <p:spPr bwMode="auto">
            <a:xfrm>
              <a:off x="2274" y="2117"/>
              <a:ext cx="118" cy="0"/>
            </a:xfrm>
            <a:prstGeom prst="line">
              <a:avLst/>
            </a:prstGeom>
            <a:noFill/>
            <a:ln w="50800">
              <a:solidFill>
                <a:srgbClr val="CC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6" name="Freeform 16"/>
            <p:cNvSpPr>
              <a:spLocks/>
            </p:cNvSpPr>
            <p:nvPr/>
          </p:nvSpPr>
          <p:spPr bwMode="auto">
            <a:xfrm>
              <a:off x="2412" y="1290"/>
              <a:ext cx="38" cy="826"/>
            </a:xfrm>
            <a:custGeom>
              <a:avLst/>
              <a:gdLst>
                <a:gd name="T0" fmla="*/ 0 w 38"/>
                <a:gd name="T1" fmla="*/ 825 h 826"/>
                <a:gd name="T2" fmla="*/ 0 w 38"/>
                <a:gd name="T3" fmla="*/ 3 h 826"/>
                <a:gd name="T4" fmla="*/ 37 w 38"/>
                <a:gd name="T5" fmla="*/ 3 h 826"/>
                <a:gd name="T6" fmla="*/ 36 w 38"/>
                <a:gd name="T7" fmla="*/ 0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826">
                  <a:moveTo>
                    <a:pt x="0" y="825"/>
                  </a:moveTo>
                  <a:lnTo>
                    <a:pt x="0" y="3"/>
                  </a:lnTo>
                  <a:lnTo>
                    <a:pt x="37" y="3"/>
                  </a:lnTo>
                  <a:lnTo>
                    <a:pt x="36" y="0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7" name="Freeform 17"/>
            <p:cNvSpPr>
              <a:spLocks/>
            </p:cNvSpPr>
            <p:nvPr/>
          </p:nvSpPr>
          <p:spPr bwMode="auto">
            <a:xfrm>
              <a:off x="2542" y="1293"/>
              <a:ext cx="43" cy="829"/>
            </a:xfrm>
            <a:custGeom>
              <a:avLst/>
              <a:gdLst>
                <a:gd name="T0" fmla="*/ 0 w 43"/>
                <a:gd name="T1" fmla="*/ 0 h 829"/>
                <a:gd name="T2" fmla="*/ 0 w 43"/>
                <a:gd name="T3" fmla="*/ 825 h 829"/>
                <a:gd name="T4" fmla="*/ 41 w 43"/>
                <a:gd name="T5" fmla="*/ 825 h 829"/>
                <a:gd name="T6" fmla="*/ 42 w 43"/>
                <a:gd name="T7" fmla="*/ 828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29">
                  <a:moveTo>
                    <a:pt x="0" y="0"/>
                  </a:moveTo>
                  <a:lnTo>
                    <a:pt x="0" y="825"/>
                  </a:lnTo>
                  <a:lnTo>
                    <a:pt x="41" y="825"/>
                  </a:lnTo>
                  <a:lnTo>
                    <a:pt x="42" y="828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8" name="Freeform 18"/>
            <p:cNvSpPr>
              <a:spLocks/>
            </p:cNvSpPr>
            <p:nvPr/>
          </p:nvSpPr>
          <p:spPr bwMode="auto">
            <a:xfrm>
              <a:off x="2499" y="1290"/>
              <a:ext cx="38" cy="826"/>
            </a:xfrm>
            <a:custGeom>
              <a:avLst/>
              <a:gdLst>
                <a:gd name="T0" fmla="*/ 0 w 38"/>
                <a:gd name="T1" fmla="*/ 825 h 826"/>
                <a:gd name="T2" fmla="*/ 0 w 38"/>
                <a:gd name="T3" fmla="*/ 3 h 826"/>
                <a:gd name="T4" fmla="*/ 37 w 38"/>
                <a:gd name="T5" fmla="*/ 3 h 826"/>
                <a:gd name="T6" fmla="*/ 36 w 38"/>
                <a:gd name="T7" fmla="*/ 0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826">
                  <a:moveTo>
                    <a:pt x="0" y="825"/>
                  </a:moveTo>
                  <a:lnTo>
                    <a:pt x="0" y="3"/>
                  </a:lnTo>
                  <a:lnTo>
                    <a:pt x="37" y="3"/>
                  </a:lnTo>
                  <a:lnTo>
                    <a:pt x="36" y="0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9" name="Freeform 19"/>
            <p:cNvSpPr>
              <a:spLocks/>
            </p:cNvSpPr>
            <p:nvPr/>
          </p:nvSpPr>
          <p:spPr bwMode="auto">
            <a:xfrm>
              <a:off x="2629" y="1293"/>
              <a:ext cx="43" cy="829"/>
            </a:xfrm>
            <a:custGeom>
              <a:avLst/>
              <a:gdLst>
                <a:gd name="T0" fmla="*/ 0 w 43"/>
                <a:gd name="T1" fmla="*/ 0 h 829"/>
                <a:gd name="T2" fmla="*/ 0 w 43"/>
                <a:gd name="T3" fmla="*/ 825 h 829"/>
                <a:gd name="T4" fmla="*/ 41 w 43"/>
                <a:gd name="T5" fmla="*/ 825 h 829"/>
                <a:gd name="T6" fmla="*/ 42 w 43"/>
                <a:gd name="T7" fmla="*/ 828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29">
                  <a:moveTo>
                    <a:pt x="0" y="0"/>
                  </a:moveTo>
                  <a:lnTo>
                    <a:pt x="0" y="825"/>
                  </a:lnTo>
                  <a:lnTo>
                    <a:pt x="41" y="825"/>
                  </a:lnTo>
                  <a:lnTo>
                    <a:pt x="42" y="828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Freeform 20"/>
            <p:cNvSpPr>
              <a:spLocks/>
            </p:cNvSpPr>
            <p:nvPr/>
          </p:nvSpPr>
          <p:spPr bwMode="auto">
            <a:xfrm>
              <a:off x="2586" y="1290"/>
              <a:ext cx="38" cy="826"/>
            </a:xfrm>
            <a:custGeom>
              <a:avLst/>
              <a:gdLst>
                <a:gd name="T0" fmla="*/ 0 w 38"/>
                <a:gd name="T1" fmla="*/ 825 h 826"/>
                <a:gd name="T2" fmla="*/ 0 w 38"/>
                <a:gd name="T3" fmla="*/ 3 h 826"/>
                <a:gd name="T4" fmla="*/ 37 w 38"/>
                <a:gd name="T5" fmla="*/ 3 h 826"/>
                <a:gd name="T6" fmla="*/ 36 w 38"/>
                <a:gd name="T7" fmla="*/ 0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826">
                  <a:moveTo>
                    <a:pt x="0" y="825"/>
                  </a:moveTo>
                  <a:lnTo>
                    <a:pt x="0" y="3"/>
                  </a:lnTo>
                  <a:lnTo>
                    <a:pt x="37" y="3"/>
                  </a:lnTo>
                  <a:lnTo>
                    <a:pt x="36" y="0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Freeform 21"/>
            <p:cNvSpPr>
              <a:spLocks/>
            </p:cNvSpPr>
            <p:nvPr/>
          </p:nvSpPr>
          <p:spPr bwMode="auto">
            <a:xfrm>
              <a:off x="2737" y="1293"/>
              <a:ext cx="43" cy="829"/>
            </a:xfrm>
            <a:custGeom>
              <a:avLst/>
              <a:gdLst>
                <a:gd name="T0" fmla="*/ 0 w 43"/>
                <a:gd name="T1" fmla="*/ 0 h 829"/>
                <a:gd name="T2" fmla="*/ 0 w 43"/>
                <a:gd name="T3" fmla="*/ 825 h 829"/>
                <a:gd name="T4" fmla="*/ 41 w 43"/>
                <a:gd name="T5" fmla="*/ 825 h 829"/>
                <a:gd name="T6" fmla="*/ 42 w 43"/>
                <a:gd name="T7" fmla="*/ 828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29">
                  <a:moveTo>
                    <a:pt x="0" y="0"/>
                  </a:moveTo>
                  <a:lnTo>
                    <a:pt x="0" y="825"/>
                  </a:lnTo>
                  <a:lnTo>
                    <a:pt x="41" y="825"/>
                  </a:lnTo>
                  <a:lnTo>
                    <a:pt x="42" y="828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2" name="Freeform 22"/>
            <p:cNvSpPr>
              <a:spLocks/>
            </p:cNvSpPr>
            <p:nvPr/>
          </p:nvSpPr>
          <p:spPr bwMode="auto">
            <a:xfrm>
              <a:off x="2673" y="1290"/>
              <a:ext cx="62" cy="826"/>
            </a:xfrm>
            <a:custGeom>
              <a:avLst/>
              <a:gdLst>
                <a:gd name="T0" fmla="*/ 0 w 62"/>
                <a:gd name="T1" fmla="*/ 825 h 826"/>
                <a:gd name="T2" fmla="*/ 0 w 62"/>
                <a:gd name="T3" fmla="*/ 3 h 826"/>
                <a:gd name="T4" fmla="*/ 61 w 62"/>
                <a:gd name="T5" fmla="*/ 3 h 826"/>
                <a:gd name="T6" fmla="*/ 60 w 62"/>
                <a:gd name="T7" fmla="*/ 0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826">
                  <a:moveTo>
                    <a:pt x="0" y="825"/>
                  </a:moveTo>
                  <a:lnTo>
                    <a:pt x="0" y="3"/>
                  </a:lnTo>
                  <a:lnTo>
                    <a:pt x="61" y="3"/>
                  </a:lnTo>
                  <a:lnTo>
                    <a:pt x="60" y="0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3" name="Freeform 23"/>
            <p:cNvSpPr>
              <a:spLocks/>
            </p:cNvSpPr>
            <p:nvPr/>
          </p:nvSpPr>
          <p:spPr bwMode="auto">
            <a:xfrm>
              <a:off x="2860" y="1290"/>
              <a:ext cx="43" cy="829"/>
            </a:xfrm>
            <a:custGeom>
              <a:avLst/>
              <a:gdLst>
                <a:gd name="T0" fmla="*/ 0 w 43"/>
                <a:gd name="T1" fmla="*/ 0 h 829"/>
                <a:gd name="T2" fmla="*/ 0 w 43"/>
                <a:gd name="T3" fmla="*/ 825 h 829"/>
                <a:gd name="T4" fmla="*/ 41 w 43"/>
                <a:gd name="T5" fmla="*/ 825 h 829"/>
                <a:gd name="T6" fmla="*/ 42 w 43"/>
                <a:gd name="T7" fmla="*/ 828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29">
                  <a:moveTo>
                    <a:pt x="0" y="0"/>
                  </a:moveTo>
                  <a:lnTo>
                    <a:pt x="0" y="825"/>
                  </a:lnTo>
                  <a:lnTo>
                    <a:pt x="41" y="825"/>
                  </a:lnTo>
                  <a:lnTo>
                    <a:pt x="42" y="828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4" name="Freeform 24"/>
            <p:cNvSpPr>
              <a:spLocks/>
            </p:cNvSpPr>
            <p:nvPr/>
          </p:nvSpPr>
          <p:spPr bwMode="auto">
            <a:xfrm>
              <a:off x="2796" y="1287"/>
              <a:ext cx="62" cy="826"/>
            </a:xfrm>
            <a:custGeom>
              <a:avLst/>
              <a:gdLst>
                <a:gd name="T0" fmla="*/ 0 w 62"/>
                <a:gd name="T1" fmla="*/ 825 h 826"/>
                <a:gd name="T2" fmla="*/ 0 w 62"/>
                <a:gd name="T3" fmla="*/ 3 h 826"/>
                <a:gd name="T4" fmla="*/ 61 w 62"/>
                <a:gd name="T5" fmla="*/ 3 h 826"/>
                <a:gd name="T6" fmla="*/ 60 w 62"/>
                <a:gd name="T7" fmla="*/ 0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826">
                  <a:moveTo>
                    <a:pt x="0" y="825"/>
                  </a:moveTo>
                  <a:lnTo>
                    <a:pt x="0" y="3"/>
                  </a:lnTo>
                  <a:lnTo>
                    <a:pt x="61" y="3"/>
                  </a:lnTo>
                  <a:lnTo>
                    <a:pt x="60" y="0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5" name="Freeform 25"/>
            <p:cNvSpPr>
              <a:spLocks/>
            </p:cNvSpPr>
            <p:nvPr/>
          </p:nvSpPr>
          <p:spPr bwMode="auto">
            <a:xfrm>
              <a:off x="3055" y="1290"/>
              <a:ext cx="43" cy="829"/>
            </a:xfrm>
            <a:custGeom>
              <a:avLst/>
              <a:gdLst>
                <a:gd name="T0" fmla="*/ 0 w 43"/>
                <a:gd name="T1" fmla="*/ 0 h 829"/>
                <a:gd name="T2" fmla="*/ 0 w 43"/>
                <a:gd name="T3" fmla="*/ 825 h 829"/>
                <a:gd name="T4" fmla="*/ 41 w 43"/>
                <a:gd name="T5" fmla="*/ 825 h 829"/>
                <a:gd name="T6" fmla="*/ 42 w 43"/>
                <a:gd name="T7" fmla="*/ 828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29">
                  <a:moveTo>
                    <a:pt x="0" y="0"/>
                  </a:moveTo>
                  <a:lnTo>
                    <a:pt x="0" y="825"/>
                  </a:lnTo>
                  <a:lnTo>
                    <a:pt x="41" y="825"/>
                  </a:lnTo>
                  <a:lnTo>
                    <a:pt x="42" y="828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6" name="Freeform 26"/>
            <p:cNvSpPr>
              <a:spLocks/>
            </p:cNvSpPr>
            <p:nvPr/>
          </p:nvSpPr>
          <p:spPr bwMode="auto">
            <a:xfrm>
              <a:off x="2919" y="1287"/>
              <a:ext cx="134" cy="826"/>
            </a:xfrm>
            <a:custGeom>
              <a:avLst/>
              <a:gdLst>
                <a:gd name="T0" fmla="*/ 0 w 134"/>
                <a:gd name="T1" fmla="*/ 825 h 826"/>
                <a:gd name="T2" fmla="*/ 0 w 134"/>
                <a:gd name="T3" fmla="*/ 3 h 826"/>
                <a:gd name="T4" fmla="*/ 133 w 134"/>
                <a:gd name="T5" fmla="*/ 3 h 826"/>
                <a:gd name="T6" fmla="*/ 131 w 134"/>
                <a:gd name="T7" fmla="*/ 0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826">
                  <a:moveTo>
                    <a:pt x="0" y="825"/>
                  </a:moveTo>
                  <a:lnTo>
                    <a:pt x="0" y="3"/>
                  </a:lnTo>
                  <a:lnTo>
                    <a:pt x="133" y="3"/>
                  </a:lnTo>
                  <a:lnTo>
                    <a:pt x="131" y="0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7" name="Freeform 27"/>
            <p:cNvSpPr>
              <a:spLocks/>
            </p:cNvSpPr>
            <p:nvPr/>
          </p:nvSpPr>
          <p:spPr bwMode="auto">
            <a:xfrm>
              <a:off x="3114" y="1287"/>
              <a:ext cx="62" cy="826"/>
            </a:xfrm>
            <a:custGeom>
              <a:avLst/>
              <a:gdLst>
                <a:gd name="T0" fmla="*/ 0 w 62"/>
                <a:gd name="T1" fmla="*/ 825 h 826"/>
                <a:gd name="T2" fmla="*/ 0 w 62"/>
                <a:gd name="T3" fmla="*/ 3 h 826"/>
                <a:gd name="T4" fmla="*/ 61 w 62"/>
                <a:gd name="T5" fmla="*/ 3 h 826"/>
                <a:gd name="T6" fmla="*/ 60 w 62"/>
                <a:gd name="T7" fmla="*/ 0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826">
                  <a:moveTo>
                    <a:pt x="0" y="825"/>
                  </a:moveTo>
                  <a:lnTo>
                    <a:pt x="0" y="3"/>
                  </a:lnTo>
                  <a:lnTo>
                    <a:pt x="61" y="3"/>
                  </a:lnTo>
                  <a:lnTo>
                    <a:pt x="60" y="0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8" name="Freeform 28"/>
            <p:cNvSpPr>
              <a:spLocks/>
            </p:cNvSpPr>
            <p:nvPr/>
          </p:nvSpPr>
          <p:spPr bwMode="auto">
            <a:xfrm>
              <a:off x="3175" y="1290"/>
              <a:ext cx="43" cy="829"/>
            </a:xfrm>
            <a:custGeom>
              <a:avLst/>
              <a:gdLst>
                <a:gd name="T0" fmla="*/ 0 w 43"/>
                <a:gd name="T1" fmla="*/ 0 h 829"/>
                <a:gd name="T2" fmla="*/ 0 w 43"/>
                <a:gd name="T3" fmla="*/ 825 h 829"/>
                <a:gd name="T4" fmla="*/ 41 w 43"/>
                <a:gd name="T5" fmla="*/ 825 h 829"/>
                <a:gd name="T6" fmla="*/ 42 w 43"/>
                <a:gd name="T7" fmla="*/ 828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29">
                  <a:moveTo>
                    <a:pt x="0" y="0"/>
                  </a:moveTo>
                  <a:lnTo>
                    <a:pt x="0" y="825"/>
                  </a:lnTo>
                  <a:lnTo>
                    <a:pt x="41" y="825"/>
                  </a:lnTo>
                  <a:lnTo>
                    <a:pt x="42" y="828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9" name="Freeform 29"/>
            <p:cNvSpPr>
              <a:spLocks/>
            </p:cNvSpPr>
            <p:nvPr/>
          </p:nvSpPr>
          <p:spPr bwMode="auto">
            <a:xfrm>
              <a:off x="3234" y="1287"/>
              <a:ext cx="62" cy="826"/>
            </a:xfrm>
            <a:custGeom>
              <a:avLst/>
              <a:gdLst>
                <a:gd name="T0" fmla="*/ 0 w 62"/>
                <a:gd name="T1" fmla="*/ 825 h 826"/>
                <a:gd name="T2" fmla="*/ 0 w 62"/>
                <a:gd name="T3" fmla="*/ 3 h 826"/>
                <a:gd name="T4" fmla="*/ 61 w 62"/>
                <a:gd name="T5" fmla="*/ 3 h 826"/>
                <a:gd name="T6" fmla="*/ 60 w 62"/>
                <a:gd name="T7" fmla="*/ 0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826">
                  <a:moveTo>
                    <a:pt x="0" y="825"/>
                  </a:moveTo>
                  <a:lnTo>
                    <a:pt x="0" y="3"/>
                  </a:lnTo>
                  <a:lnTo>
                    <a:pt x="61" y="3"/>
                  </a:lnTo>
                  <a:lnTo>
                    <a:pt x="60" y="0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0" name="Freeform 30"/>
            <p:cNvSpPr>
              <a:spLocks/>
            </p:cNvSpPr>
            <p:nvPr/>
          </p:nvSpPr>
          <p:spPr bwMode="auto">
            <a:xfrm>
              <a:off x="3292" y="1290"/>
              <a:ext cx="43" cy="829"/>
            </a:xfrm>
            <a:custGeom>
              <a:avLst/>
              <a:gdLst>
                <a:gd name="T0" fmla="*/ 0 w 43"/>
                <a:gd name="T1" fmla="*/ 0 h 829"/>
                <a:gd name="T2" fmla="*/ 0 w 43"/>
                <a:gd name="T3" fmla="*/ 825 h 829"/>
                <a:gd name="T4" fmla="*/ 41 w 43"/>
                <a:gd name="T5" fmla="*/ 825 h 829"/>
                <a:gd name="T6" fmla="*/ 42 w 43"/>
                <a:gd name="T7" fmla="*/ 828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29">
                  <a:moveTo>
                    <a:pt x="0" y="0"/>
                  </a:moveTo>
                  <a:lnTo>
                    <a:pt x="0" y="825"/>
                  </a:lnTo>
                  <a:lnTo>
                    <a:pt x="41" y="825"/>
                  </a:lnTo>
                  <a:lnTo>
                    <a:pt x="42" y="828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1" name="Freeform 31"/>
            <p:cNvSpPr>
              <a:spLocks/>
            </p:cNvSpPr>
            <p:nvPr/>
          </p:nvSpPr>
          <p:spPr bwMode="auto">
            <a:xfrm>
              <a:off x="3336" y="1284"/>
              <a:ext cx="38" cy="826"/>
            </a:xfrm>
            <a:custGeom>
              <a:avLst/>
              <a:gdLst>
                <a:gd name="T0" fmla="*/ 0 w 38"/>
                <a:gd name="T1" fmla="*/ 825 h 826"/>
                <a:gd name="T2" fmla="*/ 0 w 38"/>
                <a:gd name="T3" fmla="*/ 3 h 826"/>
                <a:gd name="T4" fmla="*/ 37 w 38"/>
                <a:gd name="T5" fmla="*/ 3 h 826"/>
                <a:gd name="T6" fmla="*/ 36 w 38"/>
                <a:gd name="T7" fmla="*/ 0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826">
                  <a:moveTo>
                    <a:pt x="0" y="825"/>
                  </a:moveTo>
                  <a:lnTo>
                    <a:pt x="0" y="3"/>
                  </a:lnTo>
                  <a:lnTo>
                    <a:pt x="37" y="3"/>
                  </a:lnTo>
                  <a:lnTo>
                    <a:pt x="36" y="0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2" name="Freeform 32"/>
            <p:cNvSpPr>
              <a:spLocks/>
            </p:cNvSpPr>
            <p:nvPr/>
          </p:nvSpPr>
          <p:spPr bwMode="auto">
            <a:xfrm>
              <a:off x="3382" y="1290"/>
              <a:ext cx="43" cy="829"/>
            </a:xfrm>
            <a:custGeom>
              <a:avLst/>
              <a:gdLst>
                <a:gd name="T0" fmla="*/ 0 w 43"/>
                <a:gd name="T1" fmla="*/ 0 h 829"/>
                <a:gd name="T2" fmla="*/ 0 w 43"/>
                <a:gd name="T3" fmla="*/ 825 h 829"/>
                <a:gd name="T4" fmla="*/ 41 w 43"/>
                <a:gd name="T5" fmla="*/ 825 h 829"/>
                <a:gd name="T6" fmla="*/ 42 w 43"/>
                <a:gd name="T7" fmla="*/ 828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29">
                  <a:moveTo>
                    <a:pt x="0" y="0"/>
                  </a:moveTo>
                  <a:lnTo>
                    <a:pt x="0" y="825"/>
                  </a:lnTo>
                  <a:lnTo>
                    <a:pt x="41" y="825"/>
                  </a:lnTo>
                  <a:lnTo>
                    <a:pt x="42" y="828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3" name="Freeform 33"/>
            <p:cNvSpPr>
              <a:spLocks/>
            </p:cNvSpPr>
            <p:nvPr/>
          </p:nvSpPr>
          <p:spPr bwMode="auto">
            <a:xfrm>
              <a:off x="3426" y="1284"/>
              <a:ext cx="38" cy="826"/>
            </a:xfrm>
            <a:custGeom>
              <a:avLst/>
              <a:gdLst>
                <a:gd name="T0" fmla="*/ 0 w 38"/>
                <a:gd name="T1" fmla="*/ 825 h 826"/>
                <a:gd name="T2" fmla="*/ 0 w 38"/>
                <a:gd name="T3" fmla="*/ 3 h 826"/>
                <a:gd name="T4" fmla="*/ 37 w 38"/>
                <a:gd name="T5" fmla="*/ 3 h 826"/>
                <a:gd name="T6" fmla="*/ 36 w 38"/>
                <a:gd name="T7" fmla="*/ 0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826">
                  <a:moveTo>
                    <a:pt x="0" y="825"/>
                  </a:moveTo>
                  <a:lnTo>
                    <a:pt x="0" y="3"/>
                  </a:lnTo>
                  <a:lnTo>
                    <a:pt x="37" y="3"/>
                  </a:lnTo>
                  <a:lnTo>
                    <a:pt x="36" y="0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4" name="Freeform 34"/>
            <p:cNvSpPr>
              <a:spLocks/>
            </p:cNvSpPr>
            <p:nvPr/>
          </p:nvSpPr>
          <p:spPr bwMode="auto">
            <a:xfrm>
              <a:off x="3472" y="1287"/>
              <a:ext cx="43" cy="829"/>
            </a:xfrm>
            <a:custGeom>
              <a:avLst/>
              <a:gdLst>
                <a:gd name="T0" fmla="*/ 0 w 43"/>
                <a:gd name="T1" fmla="*/ 0 h 829"/>
                <a:gd name="T2" fmla="*/ 0 w 43"/>
                <a:gd name="T3" fmla="*/ 825 h 829"/>
                <a:gd name="T4" fmla="*/ 41 w 43"/>
                <a:gd name="T5" fmla="*/ 825 h 829"/>
                <a:gd name="T6" fmla="*/ 42 w 43"/>
                <a:gd name="T7" fmla="*/ 828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29">
                  <a:moveTo>
                    <a:pt x="0" y="0"/>
                  </a:moveTo>
                  <a:lnTo>
                    <a:pt x="0" y="825"/>
                  </a:lnTo>
                  <a:lnTo>
                    <a:pt x="41" y="825"/>
                  </a:lnTo>
                  <a:lnTo>
                    <a:pt x="42" y="828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5" name="Freeform 35"/>
            <p:cNvSpPr>
              <a:spLocks/>
            </p:cNvSpPr>
            <p:nvPr/>
          </p:nvSpPr>
          <p:spPr bwMode="auto">
            <a:xfrm>
              <a:off x="3516" y="1284"/>
              <a:ext cx="38" cy="826"/>
            </a:xfrm>
            <a:custGeom>
              <a:avLst/>
              <a:gdLst>
                <a:gd name="T0" fmla="*/ 0 w 38"/>
                <a:gd name="T1" fmla="*/ 825 h 826"/>
                <a:gd name="T2" fmla="*/ 0 w 38"/>
                <a:gd name="T3" fmla="*/ 3 h 826"/>
                <a:gd name="T4" fmla="*/ 37 w 38"/>
                <a:gd name="T5" fmla="*/ 3 h 826"/>
                <a:gd name="T6" fmla="*/ 36 w 38"/>
                <a:gd name="T7" fmla="*/ 0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826">
                  <a:moveTo>
                    <a:pt x="0" y="825"/>
                  </a:moveTo>
                  <a:lnTo>
                    <a:pt x="0" y="3"/>
                  </a:lnTo>
                  <a:lnTo>
                    <a:pt x="37" y="3"/>
                  </a:lnTo>
                  <a:lnTo>
                    <a:pt x="36" y="0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6" name="Freeform 36"/>
            <p:cNvSpPr>
              <a:spLocks/>
            </p:cNvSpPr>
            <p:nvPr/>
          </p:nvSpPr>
          <p:spPr bwMode="auto">
            <a:xfrm>
              <a:off x="3562" y="1287"/>
              <a:ext cx="43" cy="829"/>
            </a:xfrm>
            <a:custGeom>
              <a:avLst/>
              <a:gdLst>
                <a:gd name="T0" fmla="*/ 0 w 43"/>
                <a:gd name="T1" fmla="*/ 0 h 829"/>
                <a:gd name="T2" fmla="*/ 0 w 43"/>
                <a:gd name="T3" fmla="*/ 825 h 829"/>
                <a:gd name="T4" fmla="*/ 41 w 43"/>
                <a:gd name="T5" fmla="*/ 825 h 829"/>
                <a:gd name="T6" fmla="*/ 42 w 43"/>
                <a:gd name="T7" fmla="*/ 828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29">
                  <a:moveTo>
                    <a:pt x="0" y="0"/>
                  </a:moveTo>
                  <a:lnTo>
                    <a:pt x="0" y="825"/>
                  </a:lnTo>
                  <a:lnTo>
                    <a:pt x="41" y="825"/>
                  </a:lnTo>
                  <a:lnTo>
                    <a:pt x="42" y="828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78" name="Rectangle 38"/>
          <p:cNvSpPr>
            <a:spLocks noChangeArrowheads="1"/>
          </p:cNvSpPr>
          <p:nvPr/>
        </p:nvSpPr>
        <p:spPr bwMode="auto">
          <a:xfrm>
            <a:off x="623888" y="1819275"/>
            <a:ext cx="1466850" cy="308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9" name="Rectangle 39"/>
          <p:cNvSpPr>
            <a:spLocks noChangeArrowheads="1"/>
          </p:cNvSpPr>
          <p:nvPr/>
        </p:nvSpPr>
        <p:spPr bwMode="auto">
          <a:xfrm>
            <a:off x="649288" y="4918075"/>
            <a:ext cx="13239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RECTIFIER</a:t>
            </a:r>
          </a:p>
        </p:txBody>
      </p:sp>
      <p:sp>
        <p:nvSpPr>
          <p:cNvPr id="35880" name="Rectangle 40"/>
          <p:cNvSpPr>
            <a:spLocks noChangeArrowheads="1"/>
          </p:cNvSpPr>
          <p:nvPr/>
        </p:nvSpPr>
        <p:spPr bwMode="auto">
          <a:xfrm>
            <a:off x="598488" y="2162175"/>
            <a:ext cx="7683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Positive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35881" name="Rectangle 41"/>
          <p:cNvSpPr>
            <a:spLocks noChangeArrowheads="1"/>
          </p:cNvSpPr>
          <p:nvPr/>
        </p:nvSpPr>
        <p:spPr bwMode="auto">
          <a:xfrm>
            <a:off x="644525" y="4114800"/>
            <a:ext cx="8175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Negative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35882" name="Rectangle 42"/>
          <p:cNvSpPr>
            <a:spLocks noChangeArrowheads="1"/>
          </p:cNvSpPr>
          <p:nvPr/>
        </p:nvSpPr>
        <p:spPr bwMode="auto">
          <a:xfrm>
            <a:off x="1320800" y="1947863"/>
            <a:ext cx="3317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2000" b="1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35883" name="Rectangle 43"/>
          <p:cNvSpPr>
            <a:spLocks noChangeArrowheads="1"/>
          </p:cNvSpPr>
          <p:nvPr/>
        </p:nvSpPr>
        <p:spPr bwMode="auto">
          <a:xfrm>
            <a:off x="1389063" y="3937000"/>
            <a:ext cx="2857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b="1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35884" name="Rectangle 44"/>
          <p:cNvSpPr>
            <a:spLocks noChangeArrowheads="1"/>
          </p:cNvSpPr>
          <p:nvPr/>
        </p:nvSpPr>
        <p:spPr bwMode="auto">
          <a:xfrm>
            <a:off x="2220913" y="1817688"/>
            <a:ext cx="1468437" cy="3082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5" name="Rectangle 45"/>
          <p:cNvSpPr>
            <a:spLocks noChangeArrowheads="1"/>
          </p:cNvSpPr>
          <p:nvPr/>
        </p:nvSpPr>
        <p:spPr bwMode="auto">
          <a:xfrm>
            <a:off x="2338388" y="4913313"/>
            <a:ext cx="12763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INVERTER</a:t>
            </a:r>
          </a:p>
        </p:txBody>
      </p:sp>
      <p:grpSp>
        <p:nvGrpSpPr>
          <p:cNvPr id="35886" name="Group 46"/>
          <p:cNvGrpSpPr>
            <a:grpSpLocks/>
          </p:cNvGrpSpPr>
          <p:nvPr/>
        </p:nvGrpSpPr>
        <p:grpSpPr bwMode="auto">
          <a:xfrm>
            <a:off x="5686425" y="3348038"/>
            <a:ext cx="2111375" cy="1327150"/>
            <a:chOff x="3581" y="2108"/>
            <a:chExt cx="1331" cy="838"/>
          </a:xfrm>
        </p:grpSpPr>
        <p:sp>
          <p:nvSpPr>
            <p:cNvPr id="35887" name="Freeform 47"/>
            <p:cNvSpPr>
              <a:spLocks/>
            </p:cNvSpPr>
            <p:nvPr/>
          </p:nvSpPr>
          <p:spPr bwMode="auto">
            <a:xfrm>
              <a:off x="3762" y="2108"/>
              <a:ext cx="43" cy="829"/>
            </a:xfrm>
            <a:custGeom>
              <a:avLst/>
              <a:gdLst>
                <a:gd name="T0" fmla="*/ 0 w 43"/>
                <a:gd name="T1" fmla="*/ 828 h 829"/>
                <a:gd name="T2" fmla="*/ 0 w 43"/>
                <a:gd name="T3" fmla="*/ 3 h 829"/>
                <a:gd name="T4" fmla="*/ 41 w 43"/>
                <a:gd name="T5" fmla="*/ 3 h 829"/>
                <a:gd name="T6" fmla="*/ 42 w 43"/>
                <a:gd name="T7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29">
                  <a:moveTo>
                    <a:pt x="0" y="828"/>
                  </a:moveTo>
                  <a:lnTo>
                    <a:pt x="0" y="3"/>
                  </a:lnTo>
                  <a:lnTo>
                    <a:pt x="41" y="3"/>
                  </a:lnTo>
                  <a:lnTo>
                    <a:pt x="42" y="0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8" name="Line 48"/>
            <p:cNvSpPr>
              <a:spLocks noChangeShapeType="1"/>
            </p:cNvSpPr>
            <p:nvPr/>
          </p:nvSpPr>
          <p:spPr bwMode="auto">
            <a:xfrm>
              <a:off x="3581" y="2112"/>
              <a:ext cx="118" cy="0"/>
            </a:xfrm>
            <a:prstGeom prst="line">
              <a:avLst/>
            </a:prstGeom>
            <a:noFill/>
            <a:ln w="50800">
              <a:solidFill>
                <a:srgbClr val="CC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9" name="Freeform 49"/>
            <p:cNvSpPr>
              <a:spLocks/>
            </p:cNvSpPr>
            <p:nvPr/>
          </p:nvSpPr>
          <p:spPr bwMode="auto">
            <a:xfrm>
              <a:off x="3719" y="2114"/>
              <a:ext cx="38" cy="826"/>
            </a:xfrm>
            <a:custGeom>
              <a:avLst/>
              <a:gdLst>
                <a:gd name="T0" fmla="*/ 0 w 38"/>
                <a:gd name="T1" fmla="*/ 0 h 826"/>
                <a:gd name="T2" fmla="*/ 0 w 38"/>
                <a:gd name="T3" fmla="*/ 822 h 826"/>
                <a:gd name="T4" fmla="*/ 37 w 38"/>
                <a:gd name="T5" fmla="*/ 822 h 826"/>
                <a:gd name="T6" fmla="*/ 36 w 38"/>
                <a:gd name="T7" fmla="*/ 825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826">
                  <a:moveTo>
                    <a:pt x="0" y="0"/>
                  </a:moveTo>
                  <a:lnTo>
                    <a:pt x="0" y="822"/>
                  </a:lnTo>
                  <a:lnTo>
                    <a:pt x="37" y="822"/>
                  </a:lnTo>
                  <a:lnTo>
                    <a:pt x="36" y="825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0" name="Freeform 50"/>
            <p:cNvSpPr>
              <a:spLocks/>
            </p:cNvSpPr>
            <p:nvPr/>
          </p:nvSpPr>
          <p:spPr bwMode="auto">
            <a:xfrm>
              <a:off x="3849" y="2108"/>
              <a:ext cx="43" cy="829"/>
            </a:xfrm>
            <a:custGeom>
              <a:avLst/>
              <a:gdLst>
                <a:gd name="T0" fmla="*/ 0 w 43"/>
                <a:gd name="T1" fmla="*/ 828 h 829"/>
                <a:gd name="T2" fmla="*/ 0 w 43"/>
                <a:gd name="T3" fmla="*/ 3 h 829"/>
                <a:gd name="T4" fmla="*/ 41 w 43"/>
                <a:gd name="T5" fmla="*/ 3 h 829"/>
                <a:gd name="T6" fmla="*/ 42 w 43"/>
                <a:gd name="T7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29">
                  <a:moveTo>
                    <a:pt x="0" y="828"/>
                  </a:moveTo>
                  <a:lnTo>
                    <a:pt x="0" y="3"/>
                  </a:lnTo>
                  <a:lnTo>
                    <a:pt x="41" y="3"/>
                  </a:lnTo>
                  <a:lnTo>
                    <a:pt x="42" y="0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1" name="Freeform 51"/>
            <p:cNvSpPr>
              <a:spLocks/>
            </p:cNvSpPr>
            <p:nvPr/>
          </p:nvSpPr>
          <p:spPr bwMode="auto">
            <a:xfrm>
              <a:off x="3806" y="2114"/>
              <a:ext cx="38" cy="826"/>
            </a:xfrm>
            <a:custGeom>
              <a:avLst/>
              <a:gdLst>
                <a:gd name="T0" fmla="*/ 0 w 38"/>
                <a:gd name="T1" fmla="*/ 0 h 826"/>
                <a:gd name="T2" fmla="*/ 0 w 38"/>
                <a:gd name="T3" fmla="*/ 822 h 826"/>
                <a:gd name="T4" fmla="*/ 37 w 38"/>
                <a:gd name="T5" fmla="*/ 822 h 826"/>
                <a:gd name="T6" fmla="*/ 36 w 38"/>
                <a:gd name="T7" fmla="*/ 825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826">
                  <a:moveTo>
                    <a:pt x="0" y="0"/>
                  </a:moveTo>
                  <a:lnTo>
                    <a:pt x="0" y="822"/>
                  </a:lnTo>
                  <a:lnTo>
                    <a:pt x="37" y="822"/>
                  </a:lnTo>
                  <a:lnTo>
                    <a:pt x="36" y="825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2" name="Freeform 52"/>
            <p:cNvSpPr>
              <a:spLocks/>
            </p:cNvSpPr>
            <p:nvPr/>
          </p:nvSpPr>
          <p:spPr bwMode="auto">
            <a:xfrm>
              <a:off x="3936" y="2108"/>
              <a:ext cx="43" cy="829"/>
            </a:xfrm>
            <a:custGeom>
              <a:avLst/>
              <a:gdLst>
                <a:gd name="T0" fmla="*/ 0 w 43"/>
                <a:gd name="T1" fmla="*/ 828 h 829"/>
                <a:gd name="T2" fmla="*/ 0 w 43"/>
                <a:gd name="T3" fmla="*/ 3 h 829"/>
                <a:gd name="T4" fmla="*/ 41 w 43"/>
                <a:gd name="T5" fmla="*/ 3 h 829"/>
                <a:gd name="T6" fmla="*/ 42 w 43"/>
                <a:gd name="T7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29">
                  <a:moveTo>
                    <a:pt x="0" y="828"/>
                  </a:moveTo>
                  <a:lnTo>
                    <a:pt x="0" y="3"/>
                  </a:lnTo>
                  <a:lnTo>
                    <a:pt x="41" y="3"/>
                  </a:lnTo>
                  <a:lnTo>
                    <a:pt x="42" y="0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3" name="Freeform 53"/>
            <p:cNvSpPr>
              <a:spLocks/>
            </p:cNvSpPr>
            <p:nvPr/>
          </p:nvSpPr>
          <p:spPr bwMode="auto">
            <a:xfrm>
              <a:off x="3893" y="2114"/>
              <a:ext cx="38" cy="826"/>
            </a:xfrm>
            <a:custGeom>
              <a:avLst/>
              <a:gdLst>
                <a:gd name="T0" fmla="*/ 0 w 38"/>
                <a:gd name="T1" fmla="*/ 0 h 826"/>
                <a:gd name="T2" fmla="*/ 0 w 38"/>
                <a:gd name="T3" fmla="*/ 822 h 826"/>
                <a:gd name="T4" fmla="*/ 37 w 38"/>
                <a:gd name="T5" fmla="*/ 822 h 826"/>
                <a:gd name="T6" fmla="*/ 36 w 38"/>
                <a:gd name="T7" fmla="*/ 825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826">
                  <a:moveTo>
                    <a:pt x="0" y="0"/>
                  </a:moveTo>
                  <a:lnTo>
                    <a:pt x="0" y="822"/>
                  </a:lnTo>
                  <a:lnTo>
                    <a:pt x="37" y="822"/>
                  </a:lnTo>
                  <a:lnTo>
                    <a:pt x="36" y="825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4" name="Freeform 54"/>
            <p:cNvSpPr>
              <a:spLocks/>
            </p:cNvSpPr>
            <p:nvPr/>
          </p:nvSpPr>
          <p:spPr bwMode="auto">
            <a:xfrm>
              <a:off x="4044" y="2108"/>
              <a:ext cx="43" cy="829"/>
            </a:xfrm>
            <a:custGeom>
              <a:avLst/>
              <a:gdLst>
                <a:gd name="T0" fmla="*/ 0 w 43"/>
                <a:gd name="T1" fmla="*/ 828 h 829"/>
                <a:gd name="T2" fmla="*/ 0 w 43"/>
                <a:gd name="T3" fmla="*/ 3 h 829"/>
                <a:gd name="T4" fmla="*/ 41 w 43"/>
                <a:gd name="T5" fmla="*/ 3 h 829"/>
                <a:gd name="T6" fmla="*/ 42 w 43"/>
                <a:gd name="T7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29">
                  <a:moveTo>
                    <a:pt x="0" y="828"/>
                  </a:moveTo>
                  <a:lnTo>
                    <a:pt x="0" y="3"/>
                  </a:lnTo>
                  <a:lnTo>
                    <a:pt x="41" y="3"/>
                  </a:lnTo>
                  <a:lnTo>
                    <a:pt x="42" y="0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5" name="Freeform 55"/>
            <p:cNvSpPr>
              <a:spLocks/>
            </p:cNvSpPr>
            <p:nvPr/>
          </p:nvSpPr>
          <p:spPr bwMode="auto">
            <a:xfrm>
              <a:off x="3980" y="2114"/>
              <a:ext cx="62" cy="826"/>
            </a:xfrm>
            <a:custGeom>
              <a:avLst/>
              <a:gdLst>
                <a:gd name="T0" fmla="*/ 0 w 62"/>
                <a:gd name="T1" fmla="*/ 0 h 826"/>
                <a:gd name="T2" fmla="*/ 0 w 62"/>
                <a:gd name="T3" fmla="*/ 822 h 826"/>
                <a:gd name="T4" fmla="*/ 61 w 62"/>
                <a:gd name="T5" fmla="*/ 822 h 826"/>
                <a:gd name="T6" fmla="*/ 60 w 62"/>
                <a:gd name="T7" fmla="*/ 825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826">
                  <a:moveTo>
                    <a:pt x="0" y="0"/>
                  </a:moveTo>
                  <a:lnTo>
                    <a:pt x="0" y="822"/>
                  </a:lnTo>
                  <a:lnTo>
                    <a:pt x="61" y="822"/>
                  </a:lnTo>
                  <a:lnTo>
                    <a:pt x="60" y="825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6" name="Freeform 56"/>
            <p:cNvSpPr>
              <a:spLocks/>
            </p:cNvSpPr>
            <p:nvPr/>
          </p:nvSpPr>
          <p:spPr bwMode="auto">
            <a:xfrm>
              <a:off x="4167" y="2111"/>
              <a:ext cx="43" cy="829"/>
            </a:xfrm>
            <a:custGeom>
              <a:avLst/>
              <a:gdLst>
                <a:gd name="T0" fmla="*/ 0 w 43"/>
                <a:gd name="T1" fmla="*/ 828 h 829"/>
                <a:gd name="T2" fmla="*/ 0 w 43"/>
                <a:gd name="T3" fmla="*/ 3 h 829"/>
                <a:gd name="T4" fmla="*/ 41 w 43"/>
                <a:gd name="T5" fmla="*/ 3 h 829"/>
                <a:gd name="T6" fmla="*/ 42 w 43"/>
                <a:gd name="T7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29">
                  <a:moveTo>
                    <a:pt x="0" y="828"/>
                  </a:moveTo>
                  <a:lnTo>
                    <a:pt x="0" y="3"/>
                  </a:lnTo>
                  <a:lnTo>
                    <a:pt x="41" y="3"/>
                  </a:lnTo>
                  <a:lnTo>
                    <a:pt x="42" y="0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7" name="Freeform 57"/>
            <p:cNvSpPr>
              <a:spLocks/>
            </p:cNvSpPr>
            <p:nvPr/>
          </p:nvSpPr>
          <p:spPr bwMode="auto">
            <a:xfrm>
              <a:off x="4103" y="2117"/>
              <a:ext cx="62" cy="826"/>
            </a:xfrm>
            <a:custGeom>
              <a:avLst/>
              <a:gdLst>
                <a:gd name="T0" fmla="*/ 0 w 62"/>
                <a:gd name="T1" fmla="*/ 0 h 826"/>
                <a:gd name="T2" fmla="*/ 0 w 62"/>
                <a:gd name="T3" fmla="*/ 822 h 826"/>
                <a:gd name="T4" fmla="*/ 61 w 62"/>
                <a:gd name="T5" fmla="*/ 822 h 826"/>
                <a:gd name="T6" fmla="*/ 60 w 62"/>
                <a:gd name="T7" fmla="*/ 825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826">
                  <a:moveTo>
                    <a:pt x="0" y="0"/>
                  </a:moveTo>
                  <a:lnTo>
                    <a:pt x="0" y="822"/>
                  </a:lnTo>
                  <a:lnTo>
                    <a:pt x="61" y="822"/>
                  </a:lnTo>
                  <a:lnTo>
                    <a:pt x="60" y="825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8" name="Freeform 58"/>
            <p:cNvSpPr>
              <a:spLocks/>
            </p:cNvSpPr>
            <p:nvPr/>
          </p:nvSpPr>
          <p:spPr bwMode="auto">
            <a:xfrm>
              <a:off x="4362" y="2111"/>
              <a:ext cx="43" cy="829"/>
            </a:xfrm>
            <a:custGeom>
              <a:avLst/>
              <a:gdLst>
                <a:gd name="T0" fmla="*/ 0 w 43"/>
                <a:gd name="T1" fmla="*/ 828 h 829"/>
                <a:gd name="T2" fmla="*/ 0 w 43"/>
                <a:gd name="T3" fmla="*/ 3 h 829"/>
                <a:gd name="T4" fmla="*/ 41 w 43"/>
                <a:gd name="T5" fmla="*/ 3 h 829"/>
                <a:gd name="T6" fmla="*/ 42 w 43"/>
                <a:gd name="T7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29">
                  <a:moveTo>
                    <a:pt x="0" y="828"/>
                  </a:moveTo>
                  <a:lnTo>
                    <a:pt x="0" y="3"/>
                  </a:lnTo>
                  <a:lnTo>
                    <a:pt x="41" y="3"/>
                  </a:lnTo>
                  <a:lnTo>
                    <a:pt x="42" y="0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9" name="Freeform 59"/>
            <p:cNvSpPr>
              <a:spLocks/>
            </p:cNvSpPr>
            <p:nvPr/>
          </p:nvSpPr>
          <p:spPr bwMode="auto">
            <a:xfrm>
              <a:off x="4226" y="2117"/>
              <a:ext cx="134" cy="826"/>
            </a:xfrm>
            <a:custGeom>
              <a:avLst/>
              <a:gdLst>
                <a:gd name="T0" fmla="*/ 0 w 134"/>
                <a:gd name="T1" fmla="*/ 0 h 826"/>
                <a:gd name="T2" fmla="*/ 0 w 134"/>
                <a:gd name="T3" fmla="*/ 822 h 826"/>
                <a:gd name="T4" fmla="*/ 133 w 134"/>
                <a:gd name="T5" fmla="*/ 822 h 826"/>
                <a:gd name="T6" fmla="*/ 131 w 134"/>
                <a:gd name="T7" fmla="*/ 825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826">
                  <a:moveTo>
                    <a:pt x="0" y="0"/>
                  </a:moveTo>
                  <a:lnTo>
                    <a:pt x="0" y="822"/>
                  </a:lnTo>
                  <a:lnTo>
                    <a:pt x="133" y="822"/>
                  </a:lnTo>
                  <a:lnTo>
                    <a:pt x="131" y="825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0" name="Freeform 60"/>
            <p:cNvSpPr>
              <a:spLocks/>
            </p:cNvSpPr>
            <p:nvPr/>
          </p:nvSpPr>
          <p:spPr bwMode="auto">
            <a:xfrm>
              <a:off x="4421" y="2117"/>
              <a:ext cx="62" cy="826"/>
            </a:xfrm>
            <a:custGeom>
              <a:avLst/>
              <a:gdLst>
                <a:gd name="T0" fmla="*/ 0 w 62"/>
                <a:gd name="T1" fmla="*/ 0 h 826"/>
                <a:gd name="T2" fmla="*/ 0 w 62"/>
                <a:gd name="T3" fmla="*/ 822 h 826"/>
                <a:gd name="T4" fmla="*/ 61 w 62"/>
                <a:gd name="T5" fmla="*/ 822 h 826"/>
                <a:gd name="T6" fmla="*/ 60 w 62"/>
                <a:gd name="T7" fmla="*/ 825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826">
                  <a:moveTo>
                    <a:pt x="0" y="0"/>
                  </a:moveTo>
                  <a:lnTo>
                    <a:pt x="0" y="822"/>
                  </a:lnTo>
                  <a:lnTo>
                    <a:pt x="61" y="822"/>
                  </a:lnTo>
                  <a:lnTo>
                    <a:pt x="60" y="825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1" name="Freeform 61"/>
            <p:cNvSpPr>
              <a:spLocks/>
            </p:cNvSpPr>
            <p:nvPr/>
          </p:nvSpPr>
          <p:spPr bwMode="auto">
            <a:xfrm>
              <a:off x="4482" y="2111"/>
              <a:ext cx="43" cy="829"/>
            </a:xfrm>
            <a:custGeom>
              <a:avLst/>
              <a:gdLst>
                <a:gd name="T0" fmla="*/ 0 w 43"/>
                <a:gd name="T1" fmla="*/ 828 h 829"/>
                <a:gd name="T2" fmla="*/ 0 w 43"/>
                <a:gd name="T3" fmla="*/ 3 h 829"/>
                <a:gd name="T4" fmla="*/ 41 w 43"/>
                <a:gd name="T5" fmla="*/ 3 h 829"/>
                <a:gd name="T6" fmla="*/ 42 w 43"/>
                <a:gd name="T7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29">
                  <a:moveTo>
                    <a:pt x="0" y="828"/>
                  </a:moveTo>
                  <a:lnTo>
                    <a:pt x="0" y="3"/>
                  </a:lnTo>
                  <a:lnTo>
                    <a:pt x="41" y="3"/>
                  </a:lnTo>
                  <a:lnTo>
                    <a:pt x="42" y="0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2" name="Freeform 62"/>
            <p:cNvSpPr>
              <a:spLocks/>
            </p:cNvSpPr>
            <p:nvPr/>
          </p:nvSpPr>
          <p:spPr bwMode="auto">
            <a:xfrm>
              <a:off x="4541" y="2117"/>
              <a:ext cx="62" cy="826"/>
            </a:xfrm>
            <a:custGeom>
              <a:avLst/>
              <a:gdLst>
                <a:gd name="T0" fmla="*/ 0 w 62"/>
                <a:gd name="T1" fmla="*/ 0 h 826"/>
                <a:gd name="T2" fmla="*/ 0 w 62"/>
                <a:gd name="T3" fmla="*/ 822 h 826"/>
                <a:gd name="T4" fmla="*/ 61 w 62"/>
                <a:gd name="T5" fmla="*/ 822 h 826"/>
                <a:gd name="T6" fmla="*/ 60 w 62"/>
                <a:gd name="T7" fmla="*/ 825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826">
                  <a:moveTo>
                    <a:pt x="0" y="0"/>
                  </a:moveTo>
                  <a:lnTo>
                    <a:pt x="0" y="822"/>
                  </a:lnTo>
                  <a:lnTo>
                    <a:pt x="61" y="822"/>
                  </a:lnTo>
                  <a:lnTo>
                    <a:pt x="60" y="825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3" name="Freeform 63"/>
            <p:cNvSpPr>
              <a:spLocks/>
            </p:cNvSpPr>
            <p:nvPr/>
          </p:nvSpPr>
          <p:spPr bwMode="auto">
            <a:xfrm>
              <a:off x="4599" y="2111"/>
              <a:ext cx="43" cy="829"/>
            </a:xfrm>
            <a:custGeom>
              <a:avLst/>
              <a:gdLst>
                <a:gd name="T0" fmla="*/ 0 w 43"/>
                <a:gd name="T1" fmla="*/ 828 h 829"/>
                <a:gd name="T2" fmla="*/ 0 w 43"/>
                <a:gd name="T3" fmla="*/ 3 h 829"/>
                <a:gd name="T4" fmla="*/ 41 w 43"/>
                <a:gd name="T5" fmla="*/ 3 h 829"/>
                <a:gd name="T6" fmla="*/ 42 w 43"/>
                <a:gd name="T7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29">
                  <a:moveTo>
                    <a:pt x="0" y="828"/>
                  </a:moveTo>
                  <a:lnTo>
                    <a:pt x="0" y="3"/>
                  </a:lnTo>
                  <a:lnTo>
                    <a:pt x="41" y="3"/>
                  </a:lnTo>
                  <a:lnTo>
                    <a:pt x="42" y="0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4" name="Freeform 64"/>
            <p:cNvSpPr>
              <a:spLocks/>
            </p:cNvSpPr>
            <p:nvPr/>
          </p:nvSpPr>
          <p:spPr bwMode="auto">
            <a:xfrm>
              <a:off x="4643" y="2120"/>
              <a:ext cx="38" cy="826"/>
            </a:xfrm>
            <a:custGeom>
              <a:avLst/>
              <a:gdLst>
                <a:gd name="T0" fmla="*/ 0 w 38"/>
                <a:gd name="T1" fmla="*/ 0 h 826"/>
                <a:gd name="T2" fmla="*/ 0 w 38"/>
                <a:gd name="T3" fmla="*/ 822 h 826"/>
                <a:gd name="T4" fmla="*/ 37 w 38"/>
                <a:gd name="T5" fmla="*/ 822 h 826"/>
                <a:gd name="T6" fmla="*/ 36 w 38"/>
                <a:gd name="T7" fmla="*/ 825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826">
                  <a:moveTo>
                    <a:pt x="0" y="0"/>
                  </a:moveTo>
                  <a:lnTo>
                    <a:pt x="0" y="822"/>
                  </a:lnTo>
                  <a:lnTo>
                    <a:pt x="37" y="822"/>
                  </a:lnTo>
                  <a:lnTo>
                    <a:pt x="36" y="825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5" name="Freeform 65"/>
            <p:cNvSpPr>
              <a:spLocks/>
            </p:cNvSpPr>
            <p:nvPr/>
          </p:nvSpPr>
          <p:spPr bwMode="auto">
            <a:xfrm>
              <a:off x="4689" y="2111"/>
              <a:ext cx="43" cy="829"/>
            </a:xfrm>
            <a:custGeom>
              <a:avLst/>
              <a:gdLst>
                <a:gd name="T0" fmla="*/ 0 w 43"/>
                <a:gd name="T1" fmla="*/ 828 h 829"/>
                <a:gd name="T2" fmla="*/ 0 w 43"/>
                <a:gd name="T3" fmla="*/ 3 h 829"/>
                <a:gd name="T4" fmla="*/ 41 w 43"/>
                <a:gd name="T5" fmla="*/ 3 h 829"/>
                <a:gd name="T6" fmla="*/ 42 w 43"/>
                <a:gd name="T7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29">
                  <a:moveTo>
                    <a:pt x="0" y="828"/>
                  </a:moveTo>
                  <a:lnTo>
                    <a:pt x="0" y="3"/>
                  </a:lnTo>
                  <a:lnTo>
                    <a:pt x="41" y="3"/>
                  </a:lnTo>
                  <a:lnTo>
                    <a:pt x="42" y="0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6" name="Freeform 66"/>
            <p:cNvSpPr>
              <a:spLocks/>
            </p:cNvSpPr>
            <p:nvPr/>
          </p:nvSpPr>
          <p:spPr bwMode="auto">
            <a:xfrm>
              <a:off x="4733" y="2120"/>
              <a:ext cx="38" cy="826"/>
            </a:xfrm>
            <a:custGeom>
              <a:avLst/>
              <a:gdLst>
                <a:gd name="T0" fmla="*/ 0 w 38"/>
                <a:gd name="T1" fmla="*/ 0 h 826"/>
                <a:gd name="T2" fmla="*/ 0 w 38"/>
                <a:gd name="T3" fmla="*/ 822 h 826"/>
                <a:gd name="T4" fmla="*/ 37 w 38"/>
                <a:gd name="T5" fmla="*/ 822 h 826"/>
                <a:gd name="T6" fmla="*/ 36 w 38"/>
                <a:gd name="T7" fmla="*/ 825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826">
                  <a:moveTo>
                    <a:pt x="0" y="0"/>
                  </a:moveTo>
                  <a:lnTo>
                    <a:pt x="0" y="822"/>
                  </a:lnTo>
                  <a:lnTo>
                    <a:pt x="37" y="822"/>
                  </a:lnTo>
                  <a:lnTo>
                    <a:pt x="36" y="825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7" name="Freeform 67"/>
            <p:cNvSpPr>
              <a:spLocks/>
            </p:cNvSpPr>
            <p:nvPr/>
          </p:nvSpPr>
          <p:spPr bwMode="auto">
            <a:xfrm>
              <a:off x="4779" y="2114"/>
              <a:ext cx="43" cy="829"/>
            </a:xfrm>
            <a:custGeom>
              <a:avLst/>
              <a:gdLst>
                <a:gd name="T0" fmla="*/ 0 w 43"/>
                <a:gd name="T1" fmla="*/ 828 h 829"/>
                <a:gd name="T2" fmla="*/ 0 w 43"/>
                <a:gd name="T3" fmla="*/ 3 h 829"/>
                <a:gd name="T4" fmla="*/ 41 w 43"/>
                <a:gd name="T5" fmla="*/ 3 h 829"/>
                <a:gd name="T6" fmla="*/ 42 w 43"/>
                <a:gd name="T7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29">
                  <a:moveTo>
                    <a:pt x="0" y="828"/>
                  </a:moveTo>
                  <a:lnTo>
                    <a:pt x="0" y="3"/>
                  </a:lnTo>
                  <a:lnTo>
                    <a:pt x="41" y="3"/>
                  </a:lnTo>
                  <a:lnTo>
                    <a:pt x="42" y="0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8" name="Freeform 68"/>
            <p:cNvSpPr>
              <a:spLocks/>
            </p:cNvSpPr>
            <p:nvPr/>
          </p:nvSpPr>
          <p:spPr bwMode="auto">
            <a:xfrm>
              <a:off x="4823" y="2120"/>
              <a:ext cx="38" cy="826"/>
            </a:xfrm>
            <a:custGeom>
              <a:avLst/>
              <a:gdLst>
                <a:gd name="T0" fmla="*/ 0 w 38"/>
                <a:gd name="T1" fmla="*/ 0 h 826"/>
                <a:gd name="T2" fmla="*/ 0 w 38"/>
                <a:gd name="T3" fmla="*/ 822 h 826"/>
                <a:gd name="T4" fmla="*/ 37 w 38"/>
                <a:gd name="T5" fmla="*/ 822 h 826"/>
                <a:gd name="T6" fmla="*/ 36 w 38"/>
                <a:gd name="T7" fmla="*/ 825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826">
                  <a:moveTo>
                    <a:pt x="0" y="0"/>
                  </a:moveTo>
                  <a:lnTo>
                    <a:pt x="0" y="822"/>
                  </a:lnTo>
                  <a:lnTo>
                    <a:pt x="37" y="822"/>
                  </a:lnTo>
                  <a:lnTo>
                    <a:pt x="36" y="825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9" name="Freeform 69"/>
            <p:cNvSpPr>
              <a:spLocks/>
            </p:cNvSpPr>
            <p:nvPr/>
          </p:nvSpPr>
          <p:spPr bwMode="auto">
            <a:xfrm>
              <a:off x="4869" y="2114"/>
              <a:ext cx="43" cy="829"/>
            </a:xfrm>
            <a:custGeom>
              <a:avLst/>
              <a:gdLst>
                <a:gd name="T0" fmla="*/ 0 w 43"/>
                <a:gd name="T1" fmla="*/ 828 h 829"/>
                <a:gd name="T2" fmla="*/ 0 w 43"/>
                <a:gd name="T3" fmla="*/ 3 h 829"/>
                <a:gd name="T4" fmla="*/ 41 w 43"/>
                <a:gd name="T5" fmla="*/ 3 h 829"/>
                <a:gd name="T6" fmla="*/ 42 w 43"/>
                <a:gd name="T7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29">
                  <a:moveTo>
                    <a:pt x="0" y="828"/>
                  </a:moveTo>
                  <a:lnTo>
                    <a:pt x="0" y="3"/>
                  </a:lnTo>
                  <a:lnTo>
                    <a:pt x="41" y="3"/>
                  </a:lnTo>
                  <a:lnTo>
                    <a:pt x="42" y="0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910" name="Line 70"/>
          <p:cNvSpPr>
            <a:spLocks noChangeShapeType="1"/>
          </p:cNvSpPr>
          <p:nvPr/>
        </p:nvSpPr>
        <p:spPr bwMode="auto">
          <a:xfrm>
            <a:off x="2351088" y="3355975"/>
            <a:ext cx="1066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11" name="Line 71"/>
          <p:cNvSpPr>
            <a:spLocks noChangeShapeType="1"/>
          </p:cNvSpPr>
          <p:nvPr/>
        </p:nvSpPr>
        <p:spPr bwMode="auto">
          <a:xfrm flipH="1">
            <a:off x="2371725" y="3394075"/>
            <a:ext cx="1055688" cy="3968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7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reeform 2"/>
          <p:cNvSpPr>
            <a:spLocks/>
          </p:cNvSpPr>
          <p:nvPr/>
        </p:nvSpPr>
        <p:spPr bwMode="auto">
          <a:xfrm>
            <a:off x="2354263" y="2973388"/>
            <a:ext cx="1073150" cy="392112"/>
          </a:xfrm>
          <a:custGeom>
            <a:avLst/>
            <a:gdLst>
              <a:gd name="T0" fmla="*/ 0 w 676"/>
              <a:gd name="T1" fmla="*/ 246 h 247"/>
              <a:gd name="T2" fmla="*/ 675 w 676"/>
              <a:gd name="T3" fmla="*/ 246 h 247"/>
              <a:gd name="T4" fmla="*/ 22 w 676"/>
              <a:gd name="T5" fmla="*/ 0 h 247"/>
              <a:gd name="T6" fmla="*/ 0 w 676"/>
              <a:gd name="T7" fmla="*/ 246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6" h="247">
                <a:moveTo>
                  <a:pt x="0" y="246"/>
                </a:moveTo>
                <a:lnTo>
                  <a:pt x="675" y="246"/>
                </a:lnTo>
                <a:lnTo>
                  <a:pt x="22" y="0"/>
                </a:lnTo>
                <a:lnTo>
                  <a:pt x="0" y="246"/>
                </a:lnTo>
              </a:path>
            </a:pathLst>
          </a:custGeom>
          <a:pattFill prst="narHorz">
            <a:fgClr>
              <a:schemeClr val="bg2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7" name="Freeform 3"/>
          <p:cNvSpPr>
            <a:spLocks/>
          </p:cNvSpPr>
          <p:nvPr/>
        </p:nvSpPr>
        <p:spPr bwMode="auto">
          <a:xfrm>
            <a:off x="2360613" y="3394075"/>
            <a:ext cx="1074737" cy="395288"/>
          </a:xfrm>
          <a:custGeom>
            <a:avLst/>
            <a:gdLst>
              <a:gd name="T0" fmla="*/ 0 w 676"/>
              <a:gd name="T1" fmla="*/ 0 h 247"/>
              <a:gd name="T2" fmla="*/ 675 w 676"/>
              <a:gd name="T3" fmla="*/ 0 h 247"/>
              <a:gd name="T4" fmla="*/ 21 w 676"/>
              <a:gd name="T5" fmla="*/ 246 h 247"/>
              <a:gd name="T6" fmla="*/ 0 w 676"/>
              <a:gd name="T7" fmla="*/ 0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6" h="247">
                <a:moveTo>
                  <a:pt x="0" y="0"/>
                </a:moveTo>
                <a:lnTo>
                  <a:pt x="675" y="0"/>
                </a:lnTo>
                <a:lnTo>
                  <a:pt x="21" y="246"/>
                </a:lnTo>
                <a:lnTo>
                  <a:pt x="0" y="0"/>
                </a:lnTo>
              </a:path>
            </a:pathLst>
          </a:custGeom>
          <a:pattFill prst="narHorz">
            <a:fgClr>
              <a:schemeClr val="bg2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1409700" y="2293938"/>
            <a:ext cx="1090613" cy="654050"/>
            <a:chOff x="888" y="1445"/>
            <a:chExt cx="688" cy="411"/>
          </a:xfrm>
        </p:grpSpPr>
        <p:sp>
          <p:nvSpPr>
            <p:cNvPr id="36869" name="Line 5"/>
            <p:cNvSpPr>
              <a:spLocks noChangeShapeType="1"/>
            </p:cNvSpPr>
            <p:nvPr/>
          </p:nvSpPr>
          <p:spPr bwMode="auto">
            <a:xfrm>
              <a:off x="1547" y="1445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0" name="Oval 6"/>
            <p:cNvSpPr>
              <a:spLocks noChangeArrowheads="1"/>
            </p:cNvSpPr>
            <p:nvPr/>
          </p:nvSpPr>
          <p:spPr bwMode="auto">
            <a:xfrm>
              <a:off x="1521" y="180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1" name="Line 7"/>
            <p:cNvSpPr>
              <a:spLocks noChangeShapeType="1"/>
            </p:cNvSpPr>
            <p:nvPr/>
          </p:nvSpPr>
          <p:spPr bwMode="auto">
            <a:xfrm flipH="1">
              <a:off x="888" y="1461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72" name="Group 8"/>
          <p:cNvGrpSpPr>
            <a:grpSpLocks/>
          </p:cNvGrpSpPr>
          <p:nvPr/>
        </p:nvGrpSpPr>
        <p:grpSpPr bwMode="auto">
          <a:xfrm>
            <a:off x="1409700" y="3794125"/>
            <a:ext cx="1090613" cy="654050"/>
            <a:chOff x="888" y="2391"/>
            <a:chExt cx="688" cy="411"/>
          </a:xfrm>
        </p:grpSpPr>
        <p:sp>
          <p:nvSpPr>
            <p:cNvPr id="36873" name="Line 9"/>
            <p:cNvSpPr>
              <a:spLocks noChangeShapeType="1"/>
            </p:cNvSpPr>
            <p:nvPr/>
          </p:nvSpPr>
          <p:spPr bwMode="auto">
            <a:xfrm flipV="1">
              <a:off x="1547" y="2418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4" name="Oval 10"/>
            <p:cNvSpPr>
              <a:spLocks noChangeArrowheads="1"/>
            </p:cNvSpPr>
            <p:nvPr/>
          </p:nvSpPr>
          <p:spPr bwMode="auto">
            <a:xfrm>
              <a:off x="1521" y="239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5" name="Line 11"/>
            <p:cNvSpPr>
              <a:spLocks noChangeShapeType="1"/>
            </p:cNvSpPr>
            <p:nvPr/>
          </p:nvSpPr>
          <p:spPr bwMode="auto">
            <a:xfrm flipH="1">
              <a:off x="888" y="2786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3533775" y="3360738"/>
            <a:ext cx="391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7" name="Oval 13"/>
          <p:cNvSpPr>
            <a:spLocks noChangeArrowheads="1"/>
          </p:cNvSpPr>
          <p:nvPr/>
        </p:nvSpPr>
        <p:spPr bwMode="auto">
          <a:xfrm>
            <a:off x="3441700" y="3305175"/>
            <a:ext cx="88900" cy="8572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78" name="Group 14"/>
          <p:cNvGrpSpPr>
            <a:grpSpLocks/>
          </p:cNvGrpSpPr>
          <p:nvPr/>
        </p:nvGrpSpPr>
        <p:grpSpPr bwMode="auto">
          <a:xfrm>
            <a:off x="3611563" y="2038350"/>
            <a:ext cx="2111375" cy="1331913"/>
            <a:chOff x="2274" y="1284"/>
            <a:chExt cx="1331" cy="838"/>
          </a:xfrm>
        </p:grpSpPr>
        <p:sp>
          <p:nvSpPr>
            <p:cNvPr id="36879" name="Freeform 15"/>
            <p:cNvSpPr>
              <a:spLocks/>
            </p:cNvSpPr>
            <p:nvPr/>
          </p:nvSpPr>
          <p:spPr bwMode="auto">
            <a:xfrm>
              <a:off x="2455" y="1293"/>
              <a:ext cx="43" cy="829"/>
            </a:xfrm>
            <a:custGeom>
              <a:avLst/>
              <a:gdLst>
                <a:gd name="T0" fmla="*/ 0 w 43"/>
                <a:gd name="T1" fmla="*/ 0 h 829"/>
                <a:gd name="T2" fmla="*/ 0 w 43"/>
                <a:gd name="T3" fmla="*/ 825 h 829"/>
                <a:gd name="T4" fmla="*/ 41 w 43"/>
                <a:gd name="T5" fmla="*/ 825 h 829"/>
                <a:gd name="T6" fmla="*/ 42 w 43"/>
                <a:gd name="T7" fmla="*/ 828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29">
                  <a:moveTo>
                    <a:pt x="0" y="0"/>
                  </a:moveTo>
                  <a:lnTo>
                    <a:pt x="0" y="825"/>
                  </a:lnTo>
                  <a:lnTo>
                    <a:pt x="41" y="825"/>
                  </a:lnTo>
                  <a:lnTo>
                    <a:pt x="42" y="828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0" name="Line 16"/>
            <p:cNvSpPr>
              <a:spLocks noChangeShapeType="1"/>
            </p:cNvSpPr>
            <p:nvPr/>
          </p:nvSpPr>
          <p:spPr bwMode="auto">
            <a:xfrm>
              <a:off x="2274" y="2117"/>
              <a:ext cx="118" cy="0"/>
            </a:xfrm>
            <a:prstGeom prst="line">
              <a:avLst/>
            </a:prstGeom>
            <a:noFill/>
            <a:ln w="50800">
              <a:solidFill>
                <a:srgbClr val="CC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1" name="Freeform 17"/>
            <p:cNvSpPr>
              <a:spLocks/>
            </p:cNvSpPr>
            <p:nvPr/>
          </p:nvSpPr>
          <p:spPr bwMode="auto">
            <a:xfrm>
              <a:off x="2412" y="1290"/>
              <a:ext cx="38" cy="826"/>
            </a:xfrm>
            <a:custGeom>
              <a:avLst/>
              <a:gdLst>
                <a:gd name="T0" fmla="*/ 0 w 38"/>
                <a:gd name="T1" fmla="*/ 825 h 826"/>
                <a:gd name="T2" fmla="*/ 0 w 38"/>
                <a:gd name="T3" fmla="*/ 3 h 826"/>
                <a:gd name="T4" fmla="*/ 37 w 38"/>
                <a:gd name="T5" fmla="*/ 3 h 826"/>
                <a:gd name="T6" fmla="*/ 36 w 38"/>
                <a:gd name="T7" fmla="*/ 0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826">
                  <a:moveTo>
                    <a:pt x="0" y="825"/>
                  </a:moveTo>
                  <a:lnTo>
                    <a:pt x="0" y="3"/>
                  </a:lnTo>
                  <a:lnTo>
                    <a:pt x="37" y="3"/>
                  </a:lnTo>
                  <a:lnTo>
                    <a:pt x="36" y="0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2" name="Freeform 18"/>
            <p:cNvSpPr>
              <a:spLocks/>
            </p:cNvSpPr>
            <p:nvPr/>
          </p:nvSpPr>
          <p:spPr bwMode="auto">
            <a:xfrm>
              <a:off x="2542" y="1293"/>
              <a:ext cx="43" cy="829"/>
            </a:xfrm>
            <a:custGeom>
              <a:avLst/>
              <a:gdLst>
                <a:gd name="T0" fmla="*/ 0 w 43"/>
                <a:gd name="T1" fmla="*/ 0 h 829"/>
                <a:gd name="T2" fmla="*/ 0 w 43"/>
                <a:gd name="T3" fmla="*/ 825 h 829"/>
                <a:gd name="T4" fmla="*/ 41 w 43"/>
                <a:gd name="T5" fmla="*/ 825 h 829"/>
                <a:gd name="T6" fmla="*/ 42 w 43"/>
                <a:gd name="T7" fmla="*/ 828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29">
                  <a:moveTo>
                    <a:pt x="0" y="0"/>
                  </a:moveTo>
                  <a:lnTo>
                    <a:pt x="0" y="825"/>
                  </a:lnTo>
                  <a:lnTo>
                    <a:pt x="41" y="825"/>
                  </a:lnTo>
                  <a:lnTo>
                    <a:pt x="42" y="828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3" name="Freeform 19"/>
            <p:cNvSpPr>
              <a:spLocks/>
            </p:cNvSpPr>
            <p:nvPr/>
          </p:nvSpPr>
          <p:spPr bwMode="auto">
            <a:xfrm>
              <a:off x="2499" y="1290"/>
              <a:ext cx="38" cy="826"/>
            </a:xfrm>
            <a:custGeom>
              <a:avLst/>
              <a:gdLst>
                <a:gd name="T0" fmla="*/ 0 w 38"/>
                <a:gd name="T1" fmla="*/ 825 h 826"/>
                <a:gd name="T2" fmla="*/ 0 w 38"/>
                <a:gd name="T3" fmla="*/ 3 h 826"/>
                <a:gd name="T4" fmla="*/ 37 w 38"/>
                <a:gd name="T5" fmla="*/ 3 h 826"/>
                <a:gd name="T6" fmla="*/ 36 w 38"/>
                <a:gd name="T7" fmla="*/ 0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826">
                  <a:moveTo>
                    <a:pt x="0" y="825"/>
                  </a:moveTo>
                  <a:lnTo>
                    <a:pt x="0" y="3"/>
                  </a:lnTo>
                  <a:lnTo>
                    <a:pt x="37" y="3"/>
                  </a:lnTo>
                  <a:lnTo>
                    <a:pt x="36" y="0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4" name="Freeform 20"/>
            <p:cNvSpPr>
              <a:spLocks/>
            </p:cNvSpPr>
            <p:nvPr/>
          </p:nvSpPr>
          <p:spPr bwMode="auto">
            <a:xfrm>
              <a:off x="2629" y="1293"/>
              <a:ext cx="43" cy="829"/>
            </a:xfrm>
            <a:custGeom>
              <a:avLst/>
              <a:gdLst>
                <a:gd name="T0" fmla="*/ 0 w 43"/>
                <a:gd name="T1" fmla="*/ 0 h 829"/>
                <a:gd name="T2" fmla="*/ 0 w 43"/>
                <a:gd name="T3" fmla="*/ 825 h 829"/>
                <a:gd name="T4" fmla="*/ 41 w 43"/>
                <a:gd name="T5" fmla="*/ 825 h 829"/>
                <a:gd name="T6" fmla="*/ 42 w 43"/>
                <a:gd name="T7" fmla="*/ 828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29">
                  <a:moveTo>
                    <a:pt x="0" y="0"/>
                  </a:moveTo>
                  <a:lnTo>
                    <a:pt x="0" y="825"/>
                  </a:lnTo>
                  <a:lnTo>
                    <a:pt x="41" y="825"/>
                  </a:lnTo>
                  <a:lnTo>
                    <a:pt x="42" y="828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5" name="Freeform 21"/>
            <p:cNvSpPr>
              <a:spLocks/>
            </p:cNvSpPr>
            <p:nvPr/>
          </p:nvSpPr>
          <p:spPr bwMode="auto">
            <a:xfrm>
              <a:off x="2586" y="1290"/>
              <a:ext cx="38" cy="826"/>
            </a:xfrm>
            <a:custGeom>
              <a:avLst/>
              <a:gdLst>
                <a:gd name="T0" fmla="*/ 0 w 38"/>
                <a:gd name="T1" fmla="*/ 825 h 826"/>
                <a:gd name="T2" fmla="*/ 0 w 38"/>
                <a:gd name="T3" fmla="*/ 3 h 826"/>
                <a:gd name="T4" fmla="*/ 37 w 38"/>
                <a:gd name="T5" fmla="*/ 3 h 826"/>
                <a:gd name="T6" fmla="*/ 36 w 38"/>
                <a:gd name="T7" fmla="*/ 0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826">
                  <a:moveTo>
                    <a:pt x="0" y="825"/>
                  </a:moveTo>
                  <a:lnTo>
                    <a:pt x="0" y="3"/>
                  </a:lnTo>
                  <a:lnTo>
                    <a:pt x="37" y="3"/>
                  </a:lnTo>
                  <a:lnTo>
                    <a:pt x="36" y="0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6" name="Freeform 22"/>
            <p:cNvSpPr>
              <a:spLocks/>
            </p:cNvSpPr>
            <p:nvPr/>
          </p:nvSpPr>
          <p:spPr bwMode="auto">
            <a:xfrm>
              <a:off x="2737" y="1293"/>
              <a:ext cx="43" cy="829"/>
            </a:xfrm>
            <a:custGeom>
              <a:avLst/>
              <a:gdLst>
                <a:gd name="T0" fmla="*/ 0 w 43"/>
                <a:gd name="T1" fmla="*/ 0 h 829"/>
                <a:gd name="T2" fmla="*/ 0 w 43"/>
                <a:gd name="T3" fmla="*/ 825 h 829"/>
                <a:gd name="T4" fmla="*/ 41 w 43"/>
                <a:gd name="T5" fmla="*/ 825 h 829"/>
                <a:gd name="T6" fmla="*/ 42 w 43"/>
                <a:gd name="T7" fmla="*/ 828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29">
                  <a:moveTo>
                    <a:pt x="0" y="0"/>
                  </a:moveTo>
                  <a:lnTo>
                    <a:pt x="0" y="825"/>
                  </a:lnTo>
                  <a:lnTo>
                    <a:pt x="41" y="825"/>
                  </a:lnTo>
                  <a:lnTo>
                    <a:pt x="42" y="828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7" name="Freeform 23"/>
            <p:cNvSpPr>
              <a:spLocks/>
            </p:cNvSpPr>
            <p:nvPr/>
          </p:nvSpPr>
          <p:spPr bwMode="auto">
            <a:xfrm>
              <a:off x="2673" y="1290"/>
              <a:ext cx="62" cy="826"/>
            </a:xfrm>
            <a:custGeom>
              <a:avLst/>
              <a:gdLst>
                <a:gd name="T0" fmla="*/ 0 w 62"/>
                <a:gd name="T1" fmla="*/ 825 h 826"/>
                <a:gd name="T2" fmla="*/ 0 w 62"/>
                <a:gd name="T3" fmla="*/ 3 h 826"/>
                <a:gd name="T4" fmla="*/ 61 w 62"/>
                <a:gd name="T5" fmla="*/ 3 h 826"/>
                <a:gd name="T6" fmla="*/ 60 w 62"/>
                <a:gd name="T7" fmla="*/ 0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826">
                  <a:moveTo>
                    <a:pt x="0" y="825"/>
                  </a:moveTo>
                  <a:lnTo>
                    <a:pt x="0" y="3"/>
                  </a:lnTo>
                  <a:lnTo>
                    <a:pt x="61" y="3"/>
                  </a:lnTo>
                  <a:lnTo>
                    <a:pt x="60" y="0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8" name="Freeform 24"/>
            <p:cNvSpPr>
              <a:spLocks/>
            </p:cNvSpPr>
            <p:nvPr/>
          </p:nvSpPr>
          <p:spPr bwMode="auto">
            <a:xfrm>
              <a:off x="2860" y="1290"/>
              <a:ext cx="43" cy="829"/>
            </a:xfrm>
            <a:custGeom>
              <a:avLst/>
              <a:gdLst>
                <a:gd name="T0" fmla="*/ 0 w 43"/>
                <a:gd name="T1" fmla="*/ 0 h 829"/>
                <a:gd name="T2" fmla="*/ 0 w 43"/>
                <a:gd name="T3" fmla="*/ 825 h 829"/>
                <a:gd name="T4" fmla="*/ 41 w 43"/>
                <a:gd name="T5" fmla="*/ 825 h 829"/>
                <a:gd name="T6" fmla="*/ 42 w 43"/>
                <a:gd name="T7" fmla="*/ 828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29">
                  <a:moveTo>
                    <a:pt x="0" y="0"/>
                  </a:moveTo>
                  <a:lnTo>
                    <a:pt x="0" y="825"/>
                  </a:lnTo>
                  <a:lnTo>
                    <a:pt x="41" y="825"/>
                  </a:lnTo>
                  <a:lnTo>
                    <a:pt x="42" y="828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9" name="Freeform 25"/>
            <p:cNvSpPr>
              <a:spLocks/>
            </p:cNvSpPr>
            <p:nvPr/>
          </p:nvSpPr>
          <p:spPr bwMode="auto">
            <a:xfrm>
              <a:off x="2796" y="1287"/>
              <a:ext cx="62" cy="826"/>
            </a:xfrm>
            <a:custGeom>
              <a:avLst/>
              <a:gdLst>
                <a:gd name="T0" fmla="*/ 0 w 62"/>
                <a:gd name="T1" fmla="*/ 825 h 826"/>
                <a:gd name="T2" fmla="*/ 0 w 62"/>
                <a:gd name="T3" fmla="*/ 3 h 826"/>
                <a:gd name="T4" fmla="*/ 61 w 62"/>
                <a:gd name="T5" fmla="*/ 3 h 826"/>
                <a:gd name="T6" fmla="*/ 60 w 62"/>
                <a:gd name="T7" fmla="*/ 0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826">
                  <a:moveTo>
                    <a:pt x="0" y="825"/>
                  </a:moveTo>
                  <a:lnTo>
                    <a:pt x="0" y="3"/>
                  </a:lnTo>
                  <a:lnTo>
                    <a:pt x="61" y="3"/>
                  </a:lnTo>
                  <a:lnTo>
                    <a:pt x="60" y="0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0" name="Freeform 26"/>
            <p:cNvSpPr>
              <a:spLocks/>
            </p:cNvSpPr>
            <p:nvPr/>
          </p:nvSpPr>
          <p:spPr bwMode="auto">
            <a:xfrm>
              <a:off x="3055" y="1290"/>
              <a:ext cx="43" cy="829"/>
            </a:xfrm>
            <a:custGeom>
              <a:avLst/>
              <a:gdLst>
                <a:gd name="T0" fmla="*/ 0 w 43"/>
                <a:gd name="T1" fmla="*/ 0 h 829"/>
                <a:gd name="T2" fmla="*/ 0 w 43"/>
                <a:gd name="T3" fmla="*/ 825 h 829"/>
                <a:gd name="T4" fmla="*/ 41 w 43"/>
                <a:gd name="T5" fmla="*/ 825 h 829"/>
                <a:gd name="T6" fmla="*/ 42 w 43"/>
                <a:gd name="T7" fmla="*/ 828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29">
                  <a:moveTo>
                    <a:pt x="0" y="0"/>
                  </a:moveTo>
                  <a:lnTo>
                    <a:pt x="0" y="825"/>
                  </a:lnTo>
                  <a:lnTo>
                    <a:pt x="41" y="825"/>
                  </a:lnTo>
                  <a:lnTo>
                    <a:pt x="42" y="828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1" name="Freeform 27"/>
            <p:cNvSpPr>
              <a:spLocks/>
            </p:cNvSpPr>
            <p:nvPr/>
          </p:nvSpPr>
          <p:spPr bwMode="auto">
            <a:xfrm>
              <a:off x="2919" y="1287"/>
              <a:ext cx="134" cy="826"/>
            </a:xfrm>
            <a:custGeom>
              <a:avLst/>
              <a:gdLst>
                <a:gd name="T0" fmla="*/ 0 w 134"/>
                <a:gd name="T1" fmla="*/ 825 h 826"/>
                <a:gd name="T2" fmla="*/ 0 w 134"/>
                <a:gd name="T3" fmla="*/ 3 h 826"/>
                <a:gd name="T4" fmla="*/ 133 w 134"/>
                <a:gd name="T5" fmla="*/ 3 h 826"/>
                <a:gd name="T6" fmla="*/ 131 w 134"/>
                <a:gd name="T7" fmla="*/ 0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826">
                  <a:moveTo>
                    <a:pt x="0" y="825"/>
                  </a:moveTo>
                  <a:lnTo>
                    <a:pt x="0" y="3"/>
                  </a:lnTo>
                  <a:lnTo>
                    <a:pt x="133" y="3"/>
                  </a:lnTo>
                  <a:lnTo>
                    <a:pt x="131" y="0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2" name="Freeform 28"/>
            <p:cNvSpPr>
              <a:spLocks/>
            </p:cNvSpPr>
            <p:nvPr/>
          </p:nvSpPr>
          <p:spPr bwMode="auto">
            <a:xfrm>
              <a:off x="3114" y="1287"/>
              <a:ext cx="62" cy="826"/>
            </a:xfrm>
            <a:custGeom>
              <a:avLst/>
              <a:gdLst>
                <a:gd name="T0" fmla="*/ 0 w 62"/>
                <a:gd name="T1" fmla="*/ 825 h 826"/>
                <a:gd name="T2" fmla="*/ 0 w 62"/>
                <a:gd name="T3" fmla="*/ 3 h 826"/>
                <a:gd name="T4" fmla="*/ 61 w 62"/>
                <a:gd name="T5" fmla="*/ 3 h 826"/>
                <a:gd name="T6" fmla="*/ 60 w 62"/>
                <a:gd name="T7" fmla="*/ 0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826">
                  <a:moveTo>
                    <a:pt x="0" y="825"/>
                  </a:moveTo>
                  <a:lnTo>
                    <a:pt x="0" y="3"/>
                  </a:lnTo>
                  <a:lnTo>
                    <a:pt x="61" y="3"/>
                  </a:lnTo>
                  <a:lnTo>
                    <a:pt x="60" y="0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3" name="Freeform 29"/>
            <p:cNvSpPr>
              <a:spLocks/>
            </p:cNvSpPr>
            <p:nvPr/>
          </p:nvSpPr>
          <p:spPr bwMode="auto">
            <a:xfrm>
              <a:off x="3175" y="1290"/>
              <a:ext cx="43" cy="829"/>
            </a:xfrm>
            <a:custGeom>
              <a:avLst/>
              <a:gdLst>
                <a:gd name="T0" fmla="*/ 0 w 43"/>
                <a:gd name="T1" fmla="*/ 0 h 829"/>
                <a:gd name="T2" fmla="*/ 0 w 43"/>
                <a:gd name="T3" fmla="*/ 825 h 829"/>
                <a:gd name="T4" fmla="*/ 41 w 43"/>
                <a:gd name="T5" fmla="*/ 825 h 829"/>
                <a:gd name="T6" fmla="*/ 42 w 43"/>
                <a:gd name="T7" fmla="*/ 828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29">
                  <a:moveTo>
                    <a:pt x="0" y="0"/>
                  </a:moveTo>
                  <a:lnTo>
                    <a:pt x="0" y="825"/>
                  </a:lnTo>
                  <a:lnTo>
                    <a:pt x="41" y="825"/>
                  </a:lnTo>
                  <a:lnTo>
                    <a:pt x="42" y="828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4" name="Freeform 30"/>
            <p:cNvSpPr>
              <a:spLocks/>
            </p:cNvSpPr>
            <p:nvPr/>
          </p:nvSpPr>
          <p:spPr bwMode="auto">
            <a:xfrm>
              <a:off x="3234" y="1287"/>
              <a:ext cx="62" cy="826"/>
            </a:xfrm>
            <a:custGeom>
              <a:avLst/>
              <a:gdLst>
                <a:gd name="T0" fmla="*/ 0 w 62"/>
                <a:gd name="T1" fmla="*/ 825 h 826"/>
                <a:gd name="T2" fmla="*/ 0 w 62"/>
                <a:gd name="T3" fmla="*/ 3 h 826"/>
                <a:gd name="T4" fmla="*/ 61 w 62"/>
                <a:gd name="T5" fmla="*/ 3 h 826"/>
                <a:gd name="T6" fmla="*/ 60 w 62"/>
                <a:gd name="T7" fmla="*/ 0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826">
                  <a:moveTo>
                    <a:pt x="0" y="825"/>
                  </a:moveTo>
                  <a:lnTo>
                    <a:pt x="0" y="3"/>
                  </a:lnTo>
                  <a:lnTo>
                    <a:pt x="61" y="3"/>
                  </a:lnTo>
                  <a:lnTo>
                    <a:pt x="60" y="0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5" name="Freeform 31"/>
            <p:cNvSpPr>
              <a:spLocks/>
            </p:cNvSpPr>
            <p:nvPr/>
          </p:nvSpPr>
          <p:spPr bwMode="auto">
            <a:xfrm>
              <a:off x="3292" y="1290"/>
              <a:ext cx="43" cy="829"/>
            </a:xfrm>
            <a:custGeom>
              <a:avLst/>
              <a:gdLst>
                <a:gd name="T0" fmla="*/ 0 w 43"/>
                <a:gd name="T1" fmla="*/ 0 h 829"/>
                <a:gd name="T2" fmla="*/ 0 w 43"/>
                <a:gd name="T3" fmla="*/ 825 h 829"/>
                <a:gd name="T4" fmla="*/ 41 w 43"/>
                <a:gd name="T5" fmla="*/ 825 h 829"/>
                <a:gd name="T6" fmla="*/ 42 w 43"/>
                <a:gd name="T7" fmla="*/ 828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29">
                  <a:moveTo>
                    <a:pt x="0" y="0"/>
                  </a:moveTo>
                  <a:lnTo>
                    <a:pt x="0" y="825"/>
                  </a:lnTo>
                  <a:lnTo>
                    <a:pt x="41" y="825"/>
                  </a:lnTo>
                  <a:lnTo>
                    <a:pt x="42" y="828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6" name="Freeform 32"/>
            <p:cNvSpPr>
              <a:spLocks/>
            </p:cNvSpPr>
            <p:nvPr/>
          </p:nvSpPr>
          <p:spPr bwMode="auto">
            <a:xfrm>
              <a:off x="3336" y="1284"/>
              <a:ext cx="38" cy="826"/>
            </a:xfrm>
            <a:custGeom>
              <a:avLst/>
              <a:gdLst>
                <a:gd name="T0" fmla="*/ 0 w 38"/>
                <a:gd name="T1" fmla="*/ 825 h 826"/>
                <a:gd name="T2" fmla="*/ 0 w 38"/>
                <a:gd name="T3" fmla="*/ 3 h 826"/>
                <a:gd name="T4" fmla="*/ 37 w 38"/>
                <a:gd name="T5" fmla="*/ 3 h 826"/>
                <a:gd name="T6" fmla="*/ 36 w 38"/>
                <a:gd name="T7" fmla="*/ 0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826">
                  <a:moveTo>
                    <a:pt x="0" y="825"/>
                  </a:moveTo>
                  <a:lnTo>
                    <a:pt x="0" y="3"/>
                  </a:lnTo>
                  <a:lnTo>
                    <a:pt x="37" y="3"/>
                  </a:lnTo>
                  <a:lnTo>
                    <a:pt x="36" y="0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7" name="Freeform 33"/>
            <p:cNvSpPr>
              <a:spLocks/>
            </p:cNvSpPr>
            <p:nvPr/>
          </p:nvSpPr>
          <p:spPr bwMode="auto">
            <a:xfrm>
              <a:off x="3382" y="1290"/>
              <a:ext cx="43" cy="829"/>
            </a:xfrm>
            <a:custGeom>
              <a:avLst/>
              <a:gdLst>
                <a:gd name="T0" fmla="*/ 0 w 43"/>
                <a:gd name="T1" fmla="*/ 0 h 829"/>
                <a:gd name="T2" fmla="*/ 0 w 43"/>
                <a:gd name="T3" fmla="*/ 825 h 829"/>
                <a:gd name="T4" fmla="*/ 41 w 43"/>
                <a:gd name="T5" fmla="*/ 825 h 829"/>
                <a:gd name="T6" fmla="*/ 42 w 43"/>
                <a:gd name="T7" fmla="*/ 828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29">
                  <a:moveTo>
                    <a:pt x="0" y="0"/>
                  </a:moveTo>
                  <a:lnTo>
                    <a:pt x="0" y="825"/>
                  </a:lnTo>
                  <a:lnTo>
                    <a:pt x="41" y="825"/>
                  </a:lnTo>
                  <a:lnTo>
                    <a:pt x="42" y="828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8" name="Freeform 34"/>
            <p:cNvSpPr>
              <a:spLocks/>
            </p:cNvSpPr>
            <p:nvPr/>
          </p:nvSpPr>
          <p:spPr bwMode="auto">
            <a:xfrm>
              <a:off x="3426" y="1284"/>
              <a:ext cx="38" cy="826"/>
            </a:xfrm>
            <a:custGeom>
              <a:avLst/>
              <a:gdLst>
                <a:gd name="T0" fmla="*/ 0 w 38"/>
                <a:gd name="T1" fmla="*/ 825 h 826"/>
                <a:gd name="T2" fmla="*/ 0 w 38"/>
                <a:gd name="T3" fmla="*/ 3 h 826"/>
                <a:gd name="T4" fmla="*/ 37 w 38"/>
                <a:gd name="T5" fmla="*/ 3 h 826"/>
                <a:gd name="T6" fmla="*/ 36 w 38"/>
                <a:gd name="T7" fmla="*/ 0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826">
                  <a:moveTo>
                    <a:pt x="0" y="825"/>
                  </a:moveTo>
                  <a:lnTo>
                    <a:pt x="0" y="3"/>
                  </a:lnTo>
                  <a:lnTo>
                    <a:pt x="37" y="3"/>
                  </a:lnTo>
                  <a:lnTo>
                    <a:pt x="36" y="0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9" name="Freeform 35"/>
            <p:cNvSpPr>
              <a:spLocks/>
            </p:cNvSpPr>
            <p:nvPr/>
          </p:nvSpPr>
          <p:spPr bwMode="auto">
            <a:xfrm>
              <a:off x="3472" y="1287"/>
              <a:ext cx="43" cy="829"/>
            </a:xfrm>
            <a:custGeom>
              <a:avLst/>
              <a:gdLst>
                <a:gd name="T0" fmla="*/ 0 w 43"/>
                <a:gd name="T1" fmla="*/ 0 h 829"/>
                <a:gd name="T2" fmla="*/ 0 w 43"/>
                <a:gd name="T3" fmla="*/ 825 h 829"/>
                <a:gd name="T4" fmla="*/ 41 w 43"/>
                <a:gd name="T5" fmla="*/ 825 h 829"/>
                <a:gd name="T6" fmla="*/ 42 w 43"/>
                <a:gd name="T7" fmla="*/ 828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29">
                  <a:moveTo>
                    <a:pt x="0" y="0"/>
                  </a:moveTo>
                  <a:lnTo>
                    <a:pt x="0" y="825"/>
                  </a:lnTo>
                  <a:lnTo>
                    <a:pt x="41" y="825"/>
                  </a:lnTo>
                  <a:lnTo>
                    <a:pt x="42" y="828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0" name="Freeform 36"/>
            <p:cNvSpPr>
              <a:spLocks/>
            </p:cNvSpPr>
            <p:nvPr/>
          </p:nvSpPr>
          <p:spPr bwMode="auto">
            <a:xfrm>
              <a:off x="3516" y="1284"/>
              <a:ext cx="38" cy="826"/>
            </a:xfrm>
            <a:custGeom>
              <a:avLst/>
              <a:gdLst>
                <a:gd name="T0" fmla="*/ 0 w 38"/>
                <a:gd name="T1" fmla="*/ 825 h 826"/>
                <a:gd name="T2" fmla="*/ 0 w 38"/>
                <a:gd name="T3" fmla="*/ 3 h 826"/>
                <a:gd name="T4" fmla="*/ 37 w 38"/>
                <a:gd name="T5" fmla="*/ 3 h 826"/>
                <a:gd name="T6" fmla="*/ 36 w 38"/>
                <a:gd name="T7" fmla="*/ 0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826">
                  <a:moveTo>
                    <a:pt x="0" y="825"/>
                  </a:moveTo>
                  <a:lnTo>
                    <a:pt x="0" y="3"/>
                  </a:lnTo>
                  <a:lnTo>
                    <a:pt x="37" y="3"/>
                  </a:lnTo>
                  <a:lnTo>
                    <a:pt x="36" y="0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1" name="Freeform 37"/>
            <p:cNvSpPr>
              <a:spLocks/>
            </p:cNvSpPr>
            <p:nvPr/>
          </p:nvSpPr>
          <p:spPr bwMode="auto">
            <a:xfrm>
              <a:off x="3562" y="1287"/>
              <a:ext cx="43" cy="829"/>
            </a:xfrm>
            <a:custGeom>
              <a:avLst/>
              <a:gdLst>
                <a:gd name="T0" fmla="*/ 0 w 43"/>
                <a:gd name="T1" fmla="*/ 0 h 829"/>
                <a:gd name="T2" fmla="*/ 0 w 43"/>
                <a:gd name="T3" fmla="*/ 825 h 829"/>
                <a:gd name="T4" fmla="*/ 41 w 43"/>
                <a:gd name="T5" fmla="*/ 825 h 829"/>
                <a:gd name="T6" fmla="*/ 42 w 43"/>
                <a:gd name="T7" fmla="*/ 828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29">
                  <a:moveTo>
                    <a:pt x="0" y="0"/>
                  </a:moveTo>
                  <a:lnTo>
                    <a:pt x="0" y="825"/>
                  </a:lnTo>
                  <a:lnTo>
                    <a:pt x="41" y="825"/>
                  </a:lnTo>
                  <a:lnTo>
                    <a:pt x="42" y="828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903" name="Rectangle 39"/>
          <p:cNvSpPr>
            <a:spLocks noChangeArrowheads="1"/>
          </p:cNvSpPr>
          <p:nvPr/>
        </p:nvSpPr>
        <p:spPr bwMode="auto">
          <a:xfrm>
            <a:off x="623888" y="1819275"/>
            <a:ext cx="1466850" cy="308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4" name="Rectangle 40"/>
          <p:cNvSpPr>
            <a:spLocks noChangeArrowheads="1"/>
          </p:cNvSpPr>
          <p:nvPr/>
        </p:nvSpPr>
        <p:spPr bwMode="auto">
          <a:xfrm>
            <a:off x="649288" y="4918075"/>
            <a:ext cx="13239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RECTIFIER</a:t>
            </a:r>
          </a:p>
        </p:txBody>
      </p:sp>
      <p:sp>
        <p:nvSpPr>
          <p:cNvPr id="36905" name="Rectangle 41"/>
          <p:cNvSpPr>
            <a:spLocks noChangeArrowheads="1"/>
          </p:cNvSpPr>
          <p:nvPr/>
        </p:nvSpPr>
        <p:spPr bwMode="auto">
          <a:xfrm>
            <a:off x="598488" y="2162175"/>
            <a:ext cx="7683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Positive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36906" name="Rectangle 42"/>
          <p:cNvSpPr>
            <a:spLocks noChangeArrowheads="1"/>
          </p:cNvSpPr>
          <p:nvPr/>
        </p:nvSpPr>
        <p:spPr bwMode="auto">
          <a:xfrm>
            <a:off x="644525" y="4114800"/>
            <a:ext cx="8175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Negative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36907" name="Rectangle 43"/>
          <p:cNvSpPr>
            <a:spLocks noChangeArrowheads="1"/>
          </p:cNvSpPr>
          <p:nvPr/>
        </p:nvSpPr>
        <p:spPr bwMode="auto">
          <a:xfrm>
            <a:off x="1320800" y="1947863"/>
            <a:ext cx="3317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2000" b="1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36908" name="Rectangle 44"/>
          <p:cNvSpPr>
            <a:spLocks noChangeArrowheads="1"/>
          </p:cNvSpPr>
          <p:nvPr/>
        </p:nvSpPr>
        <p:spPr bwMode="auto">
          <a:xfrm>
            <a:off x="1389063" y="3937000"/>
            <a:ext cx="2857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b="1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36909" name="Rectangle 45"/>
          <p:cNvSpPr>
            <a:spLocks noChangeArrowheads="1"/>
          </p:cNvSpPr>
          <p:nvPr/>
        </p:nvSpPr>
        <p:spPr bwMode="auto">
          <a:xfrm>
            <a:off x="2220913" y="1817688"/>
            <a:ext cx="1468437" cy="3082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0" name="Rectangle 46"/>
          <p:cNvSpPr>
            <a:spLocks noChangeArrowheads="1"/>
          </p:cNvSpPr>
          <p:nvPr/>
        </p:nvSpPr>
        <p:spPr bwMode="auto">
          <a:xfrm>
            <a:off x="2338388" y="4913313"/>
            <a:ext cx="12763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INVERTER</a:t>
            </a:r>
          </a:p>
        </p:txBody>
      </p:sp>
      <p:grpSp>
        <p:nvGrpSpPr>
          <p:cNvPr id="36911" name="Group 47"/>
          <p:cNvGrpSpPr>
            <a:grpSpLocks/>
          </p:cNvGrpSpPr>
          <p:nvPr/>
        </p:nvGrpSpPr>
        <p:grpSpPr bwMode="auto">
          <a:xfrm>
            <a:off x="5686425" y="3348038"/>
            <a:ext cx="2111375" cy="1327150"/>
            <a:chOff x="3581" y="2108"/>
            <a:chExt cx="1331" cy="838"/>
          </a:xfrm>
        </p:grpSpPr>
        <p:sp>
          <p:nvSpPr>
            <p:cNvPr id="36912" name="Freeform 48"/>
            <p:cNvSpPr>
              <a:spLocks/>
            </p:cNvSpPr>
            <p:nvPr/>
          </p:nvSpPr>
          <p:spPr bwMode="auto">
            <a:xfrm>
              <a:off x="3762" y="2108"/>
              <a:ext cx="43" cy="829"/>
            </a:xfrm>
            <a:custGeom>
              <a:avLst/>
              <a:gdLst>
                <a:gd name="T0" fmla="*/ 0 w 43"/>
                <a:gd name="T1" fmla="*/ 828 h 829"/>
                <a:gd name="T2" fmla="*/ 0 w 43"/>
                <a:gd name="T3" fmla="*/ 3 h 829"/>
                <a:gd name="T4" fmla="*/ 41 w 43"/>
                <a:gd name="T5" fmla="*/ 3 h 829"/>
                <a:gd name="T6" fmla="*/ 42 w 43"/>
                <a:gd name="T7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29">
                  <a:moveTo>
                    <a:pt x="0" y="828"/>
                  </a:moveTo>
                  <a:lnTo>
                    <a:pt x="0" y="3"/>
                  </a:lnTo>
                  <a:lnTo>
                    <a:pt x="41" y="3"/>
                  </a:lnTo>
                  <a:lnTo>
                    <a:pt x="42" y="0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3" name="Line 49"/>
            <p:cNvSpPr>
              <a:spLocks noChangeShapeType="1"/>
            </p:cNvSpPr>
            <p:nvPr/>
          </p:nvSpPr>
          <p:spPr bwMode="auto">
            <a:xfrm>
              <a:off x="3581" y="2112"/>
              <a:ext cx="118" cy="0"/>
            </a:xfrm>
            <a:prstGeom prst="line">
              <a:avLst/>
            </a:prstGeom>
            <a:noFill/>
            <a:ln w="50800">
              <a:solidFill>
                <a:srgbClr val="CC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4" name="Freeform 50"/>
            <p:cNvSpPr>
              <a:spLocks/>
            </p:cNvSpPr>
            <p:nvPr/>
          </p:nvSpPr>
          <p:spPr bwMode="auto">
            <a:xfrm>
              <a:off x="3719" y="2114"/>
              <a:ext cx="38" cy="826"/>
            </a:xfrm>
            <a:custGeom>
              <a:avLst/>
              <a:gdLst>
                <a:gd name="T0" fmla="*/ 0 w 38"/>
                <a:gd name="T1" fmla="*/ 0 h 826"/>
                <a:gd name="T2" fmla="*/ 0 w 38"/>
                <a:gd name="T3" fmla="*/ 822 h 826"/>
                <a:gd name="T4" fmla="*/ 37 w 38"/>
                <a:gd name="T5" fmla="*/ 822 h 826"/>
                <a:gd name="T6" fmla="*/ 36 w 38"/>
                <a:gd name="T7" fmla="*/ 825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826">
                  <a:moveTo>
                    <a:pt x="0" y="0"/>
                  </a:moveTo>
                  <a:lnTo>
                    <a:pt x="0" y="822"/>
                  </a:lnTo>
                  <a:lnTo>
                    <a:pt x="37" y="822"/>
                  </a:lnTo>
                  <a:lnTo>
                    <a:pt x="36" y="825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5" name="Freeform 51"/>
            <p:cNvSpPr>
              <a:spLocks/>
            </p:cNvSpPr>
            <p:nvPr/>
          </p:nvSpPr>
          <p:spPr bwMode="auto">
            <a:xfrm>
              <a:off x="3849" y="2108"/>
              <a:ext cx="43" cy="829"/>
            </a:xfrm>
            <a:custGeom>
              <a:avLst/>
              <a:gdLst>
                <a:gd name="T0" fmla="*/ 0 w 43"/>
                <a:gd name="T1" fmla="*/ 828 h 829"/>
                <a:gd name="T2" fmla="*/ 0 w 43"/>
                <a:gd name="T3" fmla="*/ 3 h 829"/>
                <a:gd name="T4" fmla="*/ 41 w 43"/>
                <a:gd name="T5" fmla="*/ 3 h 829"/>
                <a:gd name="T6" fmla="*/ 42 w 43"/>
                <a:gd name="T7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29">
                  <a:moveTo>
                    <a:pt x="0" y="828"/>
                  </a:moveTo>
                  <a:lnTo>
                    <a:pt x="0" y="3"/>
                  </a:lnTo>
                  <a:lnTo>
                    <a:pt x="41" y="3"/>
                  </a:lnTo>
                  <a:lnTo>
                    <a:pt x="42" y="0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6" name="Freeform 52"/>
            <p:cNvSpPr>
              <a:spLocks/>
            </p:cNvSpPr>
            <p:nvPr/>
          </p:nvSpPr>
          <p:spPr bwMode="auto">
            <a:xfrm>
              <a:off x="3806" y="2114"/>
              <a:ext cx="38" cy="826"/>
            </a:xfrm>
            <a:custGeom>
              <a:avLst/>
              <a:gdLst>
                <a:gd name="T0" fmla="*/ 0 w 38"/>
                <a:gd name="T1" fmla="*/ 0 h 826"/>
                <a:gd name="T2" fmla="*/ 0 w 38"/>
                <a:gd name="T3" fmla="*/ 822 h 826"/>
                <a:gd name="T4" fmla="*/ 37 w 38"/>
                <a:gd name="T5" fmla="*/ 822 h 826"/>
                <a:gd name="T6" fmla="*/ 36 w 38"/>
                <a:gd name="T7" fmla="*/ 825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826">
                  <a:moveTo>
                    <a:pt x="0" y="0"/>
                  </a:moveTo>
                  <a:lnTo>
                    <a:pt x="0" y="822"/>
                  </a:lnTo>
                  <a:lnTo>
                    <a:pt x="37" y="822"/>
                  </a:lnTo>
                  <a:lnTo>
                    <a:pt x="36" y="825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7" name="Freeform 53"/>
            <p:cNvSpPr>
              <a:spLocks/>
            </p:cNvSpPr>
            <p:nvPr/>
          </p:nvSpPr>
          <p:spPr bwMode="auto">
            <a:xfrm>
              <a:off x="3936" y="2108"/>
              <a:ext cx="43" cy="829"/>
            </a:xfrm>
            <a:custGeom>
              <a:avLst/>
              <a:gdLst>
                <a:gd name="T0" fmla="*/ 0 w 43"/>
                <a:gd name="T1" fmla="*/ 828 h 829"/>
                <a:gd name="T2" fmla="*/ 0 w 43"/>
                <a:gd name="T3" fmla="*/ 3 h 829"/>
                <a:gd name="T4" fmla="*/ 41 w 43"/>
                <a:gd name="T5" fmla="*/ 3 h 829"/>
                <a:gd name="T6" fmla="*/ 42 w 43"/>
                <a:gd name="T7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29">
                  <a:moveTo>
                    <a:pt x="0" y="828"/>
                  </a:moveTo>
                  <a:lnTo>
                    <a:pt x="0" y="3"/>
                  </a:lnTo>
                  <a:lnTo>
                    <a:pt x="41" y="3"/>
                  </a:lnTo>
                  <a:lnTo>
                    <a:pt x="42" y="0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8" name="Freeform 54"/>
            <p:cNvSpPr>
              <a:spLocks/>
            </p:cNvSpPr>
            <p:nvPr/>
          </p:nvSpPr>
          <p:spPr bwMode="auto">
            <a:xfrm>
              <a:off x="3893" y="2114"/>
              <a:ext cx="38" cy="826"/>
            </a:xfrm>
            <a:custGeom>
              <a:avLst/>
              <a:gdLst>
                <a:gd name="T0" fmla="*/ 0 w 38"/>
                <a:gd name="T1" fmla="*/ 0 h 826"/>
                <a:gd name="T2" fmla="*/ 0 w 38"/>
                <a:gd name="T3" fmla="*/ 822 h 826"/>
                <a:gd name="T4" fmla="*/ 37 w 38"/>
                <a:gd name="T5" fmla="*/ 822 h 826"/>
                <a:gd name="T6" fmla="*/ 36 w 38"/>
                <a:gd name="T7" fmla="*/ 825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826">
                  <a:moveTo>
                    <a:pt x="0" y="0"/>
                  </a:moveTo>
                  <a:lnTo>
                    <a:pt x="0" y="822"/>
                  </a:lnTo>
                  <a:lnTo>
                    <a:pt x="37" y="822"/>
                  </a:lnTo>
                  <a:lnTo>
                    <a:pt x="36" y="825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9" name="Freeform 55"/>
            <p:cNvSpPr>
              <a:spLocks/>
            </p:cNvSpPr>
            <p:nvPr/>
          </p:nvSpPr>
          <p:spPr bwMode="auto">
            <a:xfrm>
              <a:off x="4044" y="2108"/>
              <a:ext cx="43" cy="829"/>
            </a:xfrm>
            <a:custGeom>
              <a:avLst/>
              <a:gdLst>
                <a:gd name="T0" fmla="*/ 0 w 43"/>
                <a:gd name="T1" fmla="*/ 828 h 829"/>
                <a:gd name="T2" fmla="*/ 0 w 43"/>
                <a:gd name="T3" fmla="*/ 3 h 829"/>
                <a:gd name="T4" fmla="*/ 41 w 43"/>
                <a:gd name="T5" fmla="*/ 3 h 829"/>
                <a:gd name="T6" fmla="*/ 42 w 43"/>
                <a:gd name="T7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29">
                  <a:moveTo>
                    <a:pt x="0" y="828"/>
                  </a:moveTo>
                  <a:lnTo>
                    <a:pt x="0" y="3"/>
                  </a:lnTo>
                  <a:lnTo>
                    <a:pt x="41" y="3"/>
                  </a:lnTo>
                  <a:lnTo>
                    <a:pt x="42" y="0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0" name="Freeform 56"/>
            <p:cNvSpPr>
              <a:spLocks/>
            </p:cNvSpPr>
            <p:nvPr/>
          </p:nvSpPr>
          <p:spPr bwMode="auto">
            <a:xfrm>
              <a:off x="3980" y="2114"/>
              <a:ext cx="62" cy="826"/>
            </a:xfrm>
            <a:custGeom>
              <a:avLst/>
              <a:gdLst>
                <a:gd name="T0" fmla="*/ 0 w 62"/>
                <a:gd name="T1" fmla="*/ 0 h 826"/>
                <a:gd name="T2" fmla="*/ 0 w 62"/>
                <a:gd name="T3" fmla="*/ 822 h 826"/>
                <a:gd name="T4" fmla="*/ 61 w 62"/>
                <a:gd name="T5" fmla="*/ 822 h 826"/>
                <a:gd name="T6" fmla="*/ 60 w 62"/>
                <a:gd name="T7" fmla="*/ 825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826">
                  <a:moveTo>
                    <a:pt x="0" y="0"/>
                  </a:moveTo>
                  <a:lnTo>
                    <a:pt x="0" y="822"/>
                  </a:lnTo>
                  <a:lnTo>
                    <a:pt x="61" y="822"/>
                  </a:lnTo>
                  <a:lnTo>
                    <a:pt x="60" y="825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1" name="Freeform 57"/>
            <p:cNvSpPr>
              <a:spLocks/>
            </p:cNvSpPr>
            <p:nvPr/>
          </p:nvSpPr>
          <p:spPr bwMode="auto">
            <a:xfrm>
              <a:off x="4167" y="2111"/>
              <a:ext cx="43" cy="829"/>
            </a:xfrm>
            <a:custGeom>
              <a:avLst/>
              <a:gdLst>
                <a:gd name="T0" fmla="*/ 0 w 43"/>
                <a:gd name="T1" fmla="*/ 828 h 829"/>
                <a:gd name="T2" fmla="*/ 0 w 43"/>
                <a:gd name="T3" fmla="*/ 3 h 829"/>
                <a:gd name="T4" fmla="*/ 41 w 43"/>
                <a:gd name="T5" fmla="*/ 3 h 829"/>
                <a:gd name="T6" fmla="*/ 42 w 43"/>
                <a:gd name="T7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29">
                  <a:moveTo>
                    <a:pt x="0" y="828"/>
                  </a:moveTo>
                  <a:lnTo>
                    <a:pt x="0" y="3"/>
                  </a:lnTo>
                  <a:lnTo>
                    <a:pt x="41" y="3"/>
                  </a:lnTo>
                  <a:lnTo>
                    <a:pt x="42" y="0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2" name="Freeform 58"/>
            <p:cNvSpPr>
              <a:spLocks/>
            </p:cNvSpPr>
            <p:nvPr/>
          </p:nvSpPr>
          <p:spPr bwMode="auto">
            <a:xfrm>
              <a:off x="4103" y="2117"/>
              <a:ext cx="62" cy="826"/>
            </a:xfrm>
            <a:custGeom>
              <a:avLst/>
              <a:gdLst>
                <a:gd name="T0" fmla="*/ 0 w 62"/>
                <a:gd name="T1" fmla="*/ 0 h 826"/>
                <a:gd name="T2" fmla="*/ 0 w 62"/>
                <a:gd name="T3" fmla="*/ 822 h 826"/>
                <a:gd name="T4" fmla="*/ 61 w 62"/>
                <a:gd name="T5" fmla="*/ 822 h 826"/>
                <a:gd name="T6" fmla="*/ 60 w 62"/>
                <a:gd name="T7" fmla="*/ 825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826">
                  <a:moveTo>
                    <a:pt x="0" y="0"/>
                  </a:moveTo>
                  <a:lnTo>
                    <a:pt x="0" y="822"/>
                  </a:lnTo>
                  <a:lnTo>
                    <a:pt x="61" y="822"/>
                  </a:lnTo>
                  <a:lnTo>
                    <a:pt x="60" y="825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3" name="Freeform 59"/>
            <p:cNvSpPr>
              <a:spLocks/>
            </p:cNvSpPr>
            <p:nvPr/>
          </p:nvSpPr>
          <p:spPr bwMode="auto">
            <a:xfrm>
              <a:off x="4362" y="2111"/>
              <a:ext cx="43" cy="829"/>
            </a:xfrm>
            <a:custGeom>
              <a:avLst/>
              <a:gdLst>
                <a:gd name="T0" fmla="*/ 0 w 43"/>
                <a:gd name="T1" fmla="*/ 828 h 829"/>
                <a:gd name="T2" fmla="*/ 0 w 43"/>
                <a:gd name="T3" fmla="*/ 3 h 829"/>
                <a:gd name="T4" fmla="*/ 41 w 43"/>
                <a:gd name="T5" fmla="*/ 3 h 829"/>
                <a:gd name="T6" fmla="*/ 42 w 43"/>
                <a:gd name="T7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29">
                  <a:moveTo>
                    <a:pt x="0" y="828"/>
                  </a:moveTo>
                  <a:lnTo>
                    <a:pt x="0" y="3"/>
                  </a:lnTo>
                  <a:lnTo>
                    <a:pt x="41" y="3"/>
                  </a:lnTo>
                  <a:lnTo>
                    <a:pt x="42" y="0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4" name="Freeform 60"/>
            <p:cNvSpPr>
              <a:spLocks/>
            </p:cNvSpPr>
            <p:nvPr/>
          </p:nvSpPr>
          <p:spPr bwMode="auto">
            <a:xfrm>
              <a:off x="4226" y="2117"/>
              <a:ext cx="134" cy="826"/>
            </a:xfrm>
            <a:custGeom>
              <a:avLst/>
              <a:gdLst>
                <a:gd name="T0" fmla="*/ 0 w 134"/>
                <a:gd name="T1" fmla="*/ 0 h 826"/>
                <a:gd name="T2" fmla="*/ 0 w 134"/>
                <a:gd name="T3" fmla="*/ 822 h 826"/>
                <a:gd name="T4" fmla="*/ 133 w 134"/>
                <a:gd name="T5" fmla="*/ 822 h 826"/>
                <a:gd name="T6" fmla="*/ 131 w 134"/>
                <a:gd name="T7" fmla="*/ 825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826">
                  <a:moveTo>
                    <a:pt x="0" y="0"/>
                  </a:moveTo>
                  <a:lnTo>
                    <a:pt x="0" y="822"/>
                  </a:lnTo>
                  <a:lnTo>
                    <a:pt x="133" y="822"/>
                  </a:lnTo>
                  <a:lnTo>
                    <a:pt x="131" y="825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5" name="Freeform 61"/>
            <p:cNvSpPr>
              <a:spLocks/>
            </p:cNvSpPr>
            <p:nvPr/>
          </p:nvSpPr>
          <p:spPr bwMode="auto">
            <a:xfrm>
              <a:off x="4421" y="2117"/>
              <a:ext cx="62" cy="826"/>
            </a:xfrm>
            <a:custGeom>
              <a:avLst/>
              <a:gdLst>
                <a:gd name="T0" fmla="*/ 0 w 62"/>
                <a:gd name="T1" fmla="*/ 0 h 826"/>
                <a:gd name="T2" fmla="*/ 0 w 62"/>
                <a:gd name="T3" fmla="*/ 822 h 826"/>
                <a:gd name="T4" fmla="*/ 61 w 62"/>
                <a:gd name="T5" fmla="*/ 822 h 826"/>
                <a:gd name="T6" fmla="*/ 60 w 62"/>
                <a:gd name="T7" fmla="*/ 825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826">
                  <a:moveTo>
                    <a:pt x="0" y="0"/>
                  </a:moveTo>
                  <a:lnTo>
                    <a:pt x="0" y="822"/>
                  </a:lnTo>
                  <a:lnTo>
                    <a:pt x="61" y="822"/>
                  </a:lnTo>
                  <a:lnTo>
                    <a:pt x="60" y="825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6" name="Freeform 62"/>
            <p:cNvSpPr>
              <a:spLocks/>
            </p:cNvSpPr>
            <p:nvPr/>
          </p:nvSpPr>
          <p:spPr bwMode="auto">
            <a:xfrm>
              <a:off x="4482" y="2111"/>
              <a:ext cx="43" cy="829"/>
            </a:xfrm>
            <a:custGeom>
              <a:avLst/>
              <a:gdLst>
                <a:gd name="T0" fmla="*/ 0 w 43"/>
                <a:gd name="T1" fmla="*/ 828 h 829"/>
                <a:gd name="T2" fmla="*/ 0 w 43"/>
                <a:gd name="T3" fmla="*/ 3 h 829"/>
                <a:gd name="T4" fmla="*/ 41 w 43"/>
                <a:gd name="T5" fmla="*/ 3 h 829"/>
                <a:gd name="T6" fmla="*/ 42 w 43"/>
                <a:gd name="T7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29">
                  <a:moveTo>
                    <a:pt x="0" y="828"/>
                  </a:moveTo>
                  <a:lnTo>
                    <a:pt x="0" y="3"/>
                  </a:lnTo>
                  <a:lnTo>
                    <a:pt x="41" y="3"/>
                  </a:lnTo>
                  <a:lnTo>
                    <a:pt x="42" y="0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7" name="Freeform 63"/>
            <p:cNvSpPr>
              <a:spLocks/>
            </p:cNvSpPr>
            <p:nvPr/>
          </p:nvSpPr>
          <p:spPr bwMode="auto">
            <a:xfrm>
              <a:off x="4541" y="2117"/>
              <a:ext cx="62" cy="826"/>
            </a:xfrm>
            <a:custGeom>
              <a:avLst/>
              <a:gdLst>
                <a:gd name="T0" fmla="*/ 0 w 62"/>
                <a:gd name="T1" fmla="*/ 0 h 826"/>
                <a:gd name="T2" fmla="*/ 0 w 62"/>
                <a:gd name="T3" fmla="*/ 822 h 826"/>
                <a:gd name="T4" fmla="*/ 61 w 62"/>
                <a:gd name="T5" fmla="*/ 822 h 826"/>
                <a:gd name="T6" fmla="*/ 60 w 62"/>
                <a:gd name="T7" fmla="*/ 825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826">
                  <a:moveTo>
                    <a:pt x="0" y="0"/>
                  </a:moveTo>
                  <a:lnTo>
                    <a:pt x="0" y="822"/>
                  </a:lnTo>
                  <a:lnTo>
                    <a:pt x="61" y="822"/>
                  </a:lnTo>
                  <a:lnTo>
                    <a:pt x="60" y="825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8" name="Freeform 64"/>
            <p:cNvSpPr>
              <a:spLocks/>
            </p:cNvSpPr>
            <p:nvPr/>
          </p:nvSpPr>
          <p:spPr bwMode="auto">
            <a:xfrm>
              <a:off x="4599" y="2111"/>
              <a:ext cx="43" cy="829"/>
            </a:xfrm>
            <a:custGeom>
              <a:avLst/>
              <a:gdLst>
                <a:gd name="T0" fmla="*/ 0 w 43"/>
                <a:gd name="T1" fmla="*/ 828 h 829"/>
                <a:gd name="T2" fmla="*/ 0 w 43"/>
                <a:gd name="T3" fmla="*/ 3 h 829"/>
                <a:gd name="T4" fmla="*/ 41 w 43"/>
                <a:gd name="T5" fmla="*/ 3 h 829"/>
                <a:gd name="T6" fmla="*/ 42 w 43"/>
                <a:gd name="T7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29">
                  <a:moveTo>
                    <a:pt x="0" y="828"/>
                  </a:moveTo>
                  <a:lnTo>
                    <a:pt x="0" y="3"/>
                  </a:lnTo>
                  <a:lnTo>
                    <a:pt x="41" y="3"/>
                  </a:lnTo>
                  <a:lnTo>
                    <a:pt x="42" y="0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9" name="Freeform 65"/>
            <p:cNvSpPr>
              <a:spLocks/>
            </p:cNvSpPr>
            <p:nvPr/>
          </p:nvSpPr>
          <p:spPr bwMode="auto">
            <a:xfrm>
              <a:off x="4643" y="2120"/>
              <a:ext cx="38" cy="826"/>
            </a:xfrm>
            <a:custGeom>
              <a:avLst/>
              <a:gdLst>
                <a:gd name="T0" fmla="*/ 0 w 38"/>
                <a:gd name="T1" fmla="*/ 0 h 826"/>
                <a:gd name="T2" fmla="*/ 0 w 38"/>
                <a:gd name="T3" fmla="*/ 822 h 826"/>
                <a:gd name="T4" fmla="*/ 37 w 38"/>
                <a:gd name="T5" fmla="*/ 822 h 826"/>
                <a:gd name="T6" fmla="*/ 36 w 38"/>
                <a:gd name="T7" fmla="*/ 825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826">
                  <a:moveTo>
                    <a:pt x="0" y="0"/>
                  </a:moveTo>
                  <a:lnTo>
                    <a:pt x="0" y="822"/>
                  </a:lnTo>
                  <a:lnTo>
                    <a:pt x="37" y="822"/>
                  </a:lnTo>
                  <a:lnTo>
                    <a:pt x="36" y="825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0" name="Freeform 66"/>
            <p:cNvSpPr>
              <a:spLocks/>
            </p:cNvSpPr>
            <p:nvPr/>
          </p:nvSpPr>
          <p:spPr bwMode="auto">
            <a:xfrm>
              <a:off x="4689" y="2111"/>
              <a:ext cx="43" cy="829"/>
            </a:xfrm>
            <a:custGeom>
              <a:avLst/>
              <a:gdLst>
                <a:gd name="T0" fmla="*/ 0 w 43"/>
                <a:gd name="T1" fmla="*/ 828 h 829"/>
                <a:gd name="T2" fmla="*/ 0 w 43"/>
                <a:gd name="T3" fmla="*/ 3 h 829"/>
                <a:gd name="T4" fmla="*/ 41 w 43"/>
                <a:gd name="T5" fmla="*/ 3 h 829"/>
                <a:gd name="T6" fmla="*/ 42 w 43"/>
                <a:gd name="T7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29">
                  <a:moveTo>
                    <a:pt x="0" y="828"/>
                  </a:moveTo>
                  <a:lnTo>
                    <a:pt x="0" y="3"/>
                  </a:lnTo>
                  <a:lnTo>
                    <a:pt x="41" y="3"/>
                  </a:lnTo>
                  <a:lnTo>
                    <a:pt x="42" y="0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1" name="Freeform 67"/>
            <p:cNvSpPr>
              <a:spLocks/>
            </p:cNvSpPr>
            <p:nvPr/>
          </p:nvSpPr>
          <p:spPr bwMode="auto">
            <a:xfrm>
              <a:off x="4733" y="2120"/>
              <a:ext cx="38" cy="826"/>
            </a:xfrm>
            <a:custGeom>
              <a:avLst/>
              <a:gdLst>
                <a:gd name="T0" fmla="*/ 0 w 38"/>
                <a:gd name="T1" fmla="*/ 0 h 826"/>
                <a:gd name="T2" fmla="*/ 0 w 38"/>
                <a:gd name="T3" fmla="*/ 822 h 826"/>
                <a:gd name="T4" fmla="*/ 37 w 38"/>
                <a:gd name="T5" fmla="*/ 822 h 826"/>
                <a:gd name="T6" fmla="*/ 36 w 38"/>
                <a:gd name="T7" fmla="*/ 825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826">
                  <a:moveTo>
                    <a:pt x="0" y="0"/>
                  </a:moveTo>
                  <a:lnTo>
                    <a:pt x="0" y="822"/>
                  </a:lnTo>
                  <a:lnTo>
                    <a:pt x="37" y="822"/>
                  </a:lnTo>
                  <a:lnTo>
                    <a:pt x="36" y="825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2" name="Freeform 68"/>
            <p:cNvSpPr>
              <a:spLocks/>
            </p:cNvSpPr>
            <p:nvPr/>
          </p:nvSpPr>
          <p:spPr bwMode="auto">
            <a:xfrm>
              <a:off x="4779" y="2114"/>
              <a:ext cx="43" cy="829"/>
            </a:xfrm>
            <a:custGeom>
              <a:avLst/>
              <a:gdLst>
                <a:gd name="T0" fmla="*/ 0 w 43"/>
                <a:gd name="T1" fmla="*/ 828 h 829"/>
                <a:gd name="T2" fmla="*/ 0 w 43"/>
                <a:gd name="T3" fmla="*/ 3 h 829"/>
                <a:gd name="T4" fmla="*/ 41 w 43"/>
                <a:gd name="T5" fmla="*/ 3 h 829"/>
                <a:gd name="T6" fmla="*/ 42 w 43"/>
                <a:gd name="T7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29">
                  <a:moveTo>
                    <a:pt x="0" y="828"/>
                  </a:moveTo>
                  <a:lnTo>
                    <a:pt x="0" y="3"/>
                  </a:lnTo>
                  <a:lnTo>
                    <a:pt x="41" y="3"/>
                  </a:lnTo>
                  <a:lnTo>
                    <a:pt x="42" y="0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3" name="Freeform 69"/>
            <p:cNvSpPr>
              <a:spLocks/>
            </p:cNvSpPr>
            <p:nvPr/>
          </p:nvSpPr>
          <p:spPr bwMode="auto">
            <a:xfrm>
              <a:off x="4823" y="2120"/>
              <a:ext cx="38" cy="826"/>
            </a:xfrm>
            <a:custGeom>
              <a:avLst/>
              <a:gdLst>
                <a:gd name="T0" fmla="*/ 0 w 38"/>
                <a:gd name="T1" fmla="*/ 0 h 826"/>
                <a:gd name="T2" fmla="*/ 0 w 38"/>
                <a:gd name="T3" fmla="*/ 822 h 826"/>
                <a:gd name="T4" fmla="*/ 37 w 38"/>
                <a:gd name="T5" fmla="*/ 822 h 826"/>
                <a:gd name="T6" fmla="*/ 36 w 38"/>
                <a:gd name="T7" fmla="*/ 825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826">
                  <a:moveTo>
                    <a:pt x="0" y="0"/>
                  </a:moveTo>
                  <a:lnTo>
                    <a:pt x="0" y="822"/>
                  </a:lnTo>
                  <a:lnTo>
                    <a:pt x="37" y="822"/>
                  </a:lnTo>
                  <a:lnTo>
                    <a:pt x="36" y="825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4" name="Freeform 70"/>
            <p:cNvSpPr>
              <a:spLocks/>
            </p:cNvSpPr>
            <p:nvPr/>
          </p:nvSpPr>
          <p:spPr bwMode="auto">
            <a:xfrm>
              <a:off x="4869" y="2114"/>
              <a:ext cx="43" cy="829"/>
            </a:xfrm>
            <a:custGeom>
              <a:avLst/>
              <a:gdLst>
                <a:gd name="T0" fmla="*/ 0 w 43"/>
                <a:gd name="T1" fmla="*/ 828 h 829"/>
                <a:gd name="T2" fmla="*/ 0 w 43"/>
                <a:gd name="T3" fmla="*/ 3 h 829"/>
                <a:gd name="T4" fmla="*/ 41 w 43"/>
                <a:gd name="T5" fmla="*/ 3 h 829"/>
                <a:gd name="T6" fmla="*/ 42 w 43"/>
                <a:gd name="T7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29">
                  <a:moveTo>
                    <a:pt x="0" y="828"/>
                  </a:moveTo>
                  <a:lnTo>
                    <a:pt x="0" y="3"/>
                  </a:lnTo>
                  <a:lnTo>
                    <a:pt x="41" y="3"/>
                  </a:lnTo>
                  <a:lnTo>
                    <a:pt x="42" y="0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935" name="Line 71"/>
          <p:cNvSpPr>
            <a:spLocks noChangeShapeType="1"/>
          </p:cNvSpPr>
          <p:nvPr/>
        </p:nvSpPr>
        <p:spPr bwMode="auto">
          <a:xfrm>
            <a:off x="2351088" y="3355975"/>
            <a:ext cx="1066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36" name="Line 72"/>
          <p:cNvSpPr>
            <a:spLocks noChangeShapeType="1"/>
          </p:cNvSpPr>
          <p:nvPr/>
        </p:nvSpPr>
        <p:spPr bwMode="auto">
          <a:xfrm flipH="1">
            <a:off x="2371725" y="3394075"/>
            <a:ext cx="1055688" cy="3968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937" name="Group 73"/>
          <p:cNvGrpSpPr>
            <a:grpSpLocks/>
          </p:cNvGrpSpPr>
          <p:nvPr/>
        </p:nvGrpSpPr>
        <p:grpSpPr bwMode="auto">
          <a:xfrm>
            <a:off x="3843338" y="2032000"/>
            <a:ext cx="1816100" cy="1330325"/>
            <a:chOff x="2420" y="1280"/>
            <a:chExt cx="1146" cy="838"/>
          </a:xfrm>
        </p:grpSpPr>
        <p:sp>
          <p:nvSpPr>
            <p:cNvPr id="36938" name="Arc 74"/>
            <p:cNvSpPr>
              <a:spLocks/>
            </p:cNvSpPr>
            <p:nvPr/>
          </p:nvSpPr>
          <p:spPr bwMode="auto">
            <a:xfrm>
              <a:off x="2420" y="1283"/>
              <a:ext cx="557" cy="83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61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85"/>
                    <a:pt x="9646" y="21"/>
                    <a:pt x="21561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5"/>
                    <a:pt x="9646" y="21"/>
                    <a:pt x="21561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9" name="Arc 75"/>
            <p:cNvSpPr>
              <a:spLocks/>
            </p:cNvSpPr>
            <p:nvPr/>
          </p:nvSpPr>
          <p:spPr bwMode="auto">
            <a:xfrm>
              <a:off x="3009" y="1280"/>
              <a:ext cx="557" cy="83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940" name="Group 76"/>
          <p:cNvGrpSpPr>
            <a:grpSpLocks/>
          </p:cNvGrpSpPr>
          <p:nvPr/>
        </p:nvGrpSpPr>
        <p:grpSpPr bwMode="auto">
          <a:xfrm>
            <a:off x="5927725" y="3375025"/>
            <a:ext cx="1825625" cy="1331913"/>
            <a:chOff x="3734" y="2127"/>
            <a:chExt cx="1149" cy="838"/>
          </a:xfrm>
        </p:grpSpPr>
        <p:sp>
          <p:nvSpPr>
            <p:cNvPr id="36941" name="Arc 77"/>
            <p:cNvSpPr>
              <a:spLocks/>
            </p:cNvSpPr>
            <p:nvPr/>
          </p:nvSpPr>
          <p:spPr bwMode="auto">
            <a:xfrm rot="10800000">
              <a:off x="3734" y="2127"/>
              <a:ext cx="558" cy="835"/>
            </a:xfrm>
            <a:custGeom>
              <a:avLst/>
              <a:gdLst>
                <a:gd name="G0" fmla="+- 39 0 0"/>
                <a:gd name="G1" fmla="+- 21600 0 0"/>
                <a:gd name="G2" fmla="+- 21600 0 0"/>
                <a:gd name="T0" fmla="*/ 0 w 21639"/>
                <a:gd name="T1" fmla="*/ 0 h 21600"/>
                <a:gd name="T2" fmla="*/ 21639 w 21639"/>
                <a:gd name="T3" fmla="*/ 21600 h 21600"/>
                <a:gd name="T4" fmla="*/ 39 w 2163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39" h="21600" fill="none" extrusionOk="0">
                  <a:moveTo>
                    <a:pt x="0" y="0"/>
                  </a:moveTo>
                  <a:cubicBezTo>
                    <a:pt x="13" y="0"/>
                    <a:pt x="26" y="0"/>
                    <a:pt x="39" y="0"/>
                  </a:cubicBezTo>
                  <a:cubicBezTo>
                    <a:pt x="11968" y="0"/>
                    <a:pt x="21639" y="9670"/>
                    <a:pt x="21639" y="21600"/>
                  </a:cubicBezTo>
                </a:path>
                <a:path w="21639" h="21600" stroke="0" extrusionOk="0">
                  <a:moveTo>
                    <a:pt x="0" y="0"/>
                  </a:moveTo>
                  <a:cubicBezTo>
                    <a:pt x="13" y="0"/>
                    <a:pt x="26" y="0"/>
                    <a:pt x="39" y="0"/>
                  </a:cubicBezTo>
                  <a:cubicBezTo>
                    <a:pt x="11968" y="0"/>
                    <a:pt x="21639" y="9670"/>
                    <a:pt x="21639" y="21600"/>
                  </a:cubicBezTo>
                  <a:lnTo>
                    <a:pt x="39" y="2160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2" name="Arc 78"/>
            <p:cNvSpPr>
              <a:spLocks/>
            </p:cNvSpPr>
            <p:nvPr/>
          </p:nvSpPr>
          <p:spPr bwMode="auto">
            <a:xfrm rot="10800000">
              <a:off x="4326" y="2130"/>
              <a:ext cx="557" cy="83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61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85"/>
                    <a:pt x="9646" y="21"/>
                    <a:pt x="21561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5"/>
                    <a:pt x="9646" y="21"/>
                    <a:pt x="21561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943" name="Line 79"/>
          <p:cNvSpPr>
            <a:spLocks noChangeShapeType="1"/>
          </p:cNvSpPr>
          <p:nvPr/>
        </p:nvSpPr>
        <p:spPr bwMode="auto">
          <a:xfrm>
            <a:off x="2371725" y="2955925"/>
            <a:ext cx="1055688" cy="4000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44" name="Rectangle 80"/>
          <p:cNvSpPr>
            <a:spLocks noChangeArrowheads="1"/>
          </p:cNvSpPr>
          <p:nvPr/>
        </p:nvSpPr>
        <p:spPr bwMode="auto">
          <a:xfrm>
            <a:off x="5106988" y="1144588"/>
            <a:ext cx="38512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1400" b="1">
                <a:latin typeface="Arial" panose="020B0604020202020204" pitchFamily="34" charset="0"/>
              </a:rPr>
              <a:t>Area Under The </a:t>
            </a:r>
            <a:r>
              <a:rPr lang="en-US" sz="1400" b="1">
                <a:solidFill>
                  <a:srgbClr val="CC3300"/>
                </a:solidFill>
                <a:latin typeface="Arial" panose="020B0604020202020204" pitchFamily="34" charset="0"/>
              </a:rPr>
              <a:t>Square-Wave Pulses</a:t>
            </a:r>
            <a:endParaRPr lang="en-US" sz="1400" b="1">
              <a:latin typeface="Arial" panose="020B0604020202020204" pitchFamily="34" charset="0"/>
            </a:endParaRPr>
          </a:p>
          <a:p>
            <a:pPr eaLnBrk="0" hangingPunct="0"/>
            <a:r>
              <a:rPr lang="en-US" sz="1400" b="1">
                <a:latin typeface="Arial" panose="020B0604020202020204" pitchFamily="34" charset="0"/>
              </a:rPr>
              <a:t>Approximates The Area Under A </a:t>
            </a:r>
            <a:r>
              <a:rPr lang="en-US" sz="1400" b="1">
                <a:solidFill>
                  <a:schemeClr val="accent2"/>
                </a:solidFill>
                <a:latin typeface="Arial" panose="020B0604020202020204" pitchFamily="34" charset="0"/>
              </a:rPr>
              <a:t>Sine Wave</a:t>
            </a:r>
          </a:p>
        </p:txBody>
      </p:sp>
      <p:sp>
        <p:nvSpPr>
          <p:cNvPr id="36945" name="Freeform 81"/>
          <p:cNvSpPr>
            <a:spLocks/>
          </p:cNvSpPr>
          <p:nvPr/>
        </p:nvSpPr>
        <p:spPr bwMode="auto">
          <a:xfrm>
            <a:off x="5743575" y="2000250"/>
            <a:ext cx="157163" cy="1287463"/>
          </a:xfrm>
          <a:custGeom>
            <a:avLst/>
            <a:gdLst>
              <a:gd name="T0" fmla="*/ 0 w 98"/>
              <a:gd name="T1" fmla="*/ 0 h 811"/>
              <a:gd name="T2" fmla="*/ 97 w 98"/>
              <a:gd name="T3" fmla="*/ 0 h 811"/>
              <a:gd name="T4" fmla="*/ 97 w 98"/>
              <a:gd name="T5" fmla="*/ 810 h 811"/>
              <a:gd name="T6" fmla="*/ 6 w 98"/>
              <a:gd name="T7" fmla="*/ 810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811">
                <a:moveTo>
                  <a:pt x="0" y="0"/>
                </a:moveTo>
                <a:lnTo>
                  <a:pt x="97" y="0"/>
                </a:lnTo>
                <a:lnTo>
                  <a:pt x="97" y="810"/>
                </a:lnTo>
                <a:lnTo>
                  <a:pt x="6" y="81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46" name="Line 82"/>
          <p:cNvSpPr>
            <a:spLocks noChangeShapeType="1"/>
          </p:cNvSpPr>
          <p:nvPr/>
        </p:nvSpPr>
        <p:spPr bwMode="auto">
          <a:xfrm>
            <a:off x="8143875" y="1965325"/>
            <a:ext cx="0" cy="273843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47" name="Line 83"/>
          <p:cNvSpPr>
            <a:spLocks noChangeShapeType="1"/>
          </p:cNvSpPr>
          <p:nvPr/>
        </p:nvSpPr>
        <p:spPr bwMode="auto">
          <a:xfrm>
            <a:off x="3824288" y="5180013"/>
            <a:ext cx="3962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48" name="Rectangle 84"/>
          <p:cNvSpPr>
            <a:spLocks noChangeArrowheads="1"/>
          </p:cNvSpPr>
          <p:nvPr/>
        </p:nvSpPr>
        <p:spPr bwMode="auto">
          <a:xfrm>
            <a:off x="5062799" y="4908544"/>
            <a:ext cx="1485378" cy="4012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2000" b="1" dirty="0">
                <a:latin typeface="Arial" panose="020B0604020202020204" pitchFamily="34" charset="0"/>
              </a:rPr>
              <a:t>Frequency</a:t>
            </a:r>
          </a:p>
        </p:txBody>
      </p:sp>
      <p:sp>
        <p:nvSpPr>
          <p:cNvPr id="36949" name="Rectangle 85"/>
          <p:cNvSpPr>
            <a:spLocks noChangeArrowheads="1"/>
          </p:cNvSpPr>
          <p:nvPr/>
        </p:nvSpPr>
        <p:spPr bwMode="auto">
          <a:xfrm rot="16200000">
            <a:off x="7715250" y="3186113"/>
            <a:ext cx="812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1400" b="1">
                <a:latin typeface="Arial" panose="020B0604020202020204" pitchFamily="34" charset="0"/>
              </a:rPr>
              <a:t>Voltage</a:t>
            </a:r>
          </a:p>
        </p:txBody>
      </p:sp>
      <p:sp>
        <p:nvSpPr>
          <p:cNvPr id="36950" name="Freeform 86"/>
          <p:cNvSpPr>
            <a:spLocks/>
          </p:cNvSpPr>
          <p:nvPr/>
        </p:nvSpPr>
        <p:spPr bwMode="auto">
          <a:xfrm>
            <a:off x="4878388" y="1304925"/>
            <a:ext cx="2006600" cy="1274763"/>
          </a:xfrm>
          <a:custGeom>
            <a:avLst/>
            <a:gdLst>
              <a:gd name="T0" fmla="*/ 150 w 1265"/>
              <a:gd name="T1" fmla="*/ 0 h 804"/>
              <a:gd name="T2" fmla="*/ 0 w 1265"/>
              <a:gd name="T3" fmla="*/ 0 h 804"/>
              <a:gd name="T4" fmla="*/ 150 w 1265"/>
              <a:gd name="T5" fmla="*/ 311 h 804"/>
              <a:gd name="T6" fmla="*/ 1264 w 1265"/>
              <a:gd name="T7" fmla="*/ 311 h 804"/>
              <a:gd name="T8" fmla="*/ 1264 w 1265"/>
              <a:gd name="T9" fmla="*/ 803 h 804"/>
              <a:gd name="T10" fmla="*/ 643 w 1265"/>
              <a:gd name="T11" fmla="*/ 803 h 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65" h="804">
                <a:moveTo>
                  <a:pt x="150" y="0"/>
                </a:moveTo>
                <a:lnTo>
                  <a:pt x="0" y="0"/>
                </a:lnTo>
                <a:lnTo>
                  <a:pt x="150" y="311"/>
                </a:lnTo>
                <a:lnTo>
                  <a:pt x="1264" y="311"/>
                </a:lnTo>
                <a:lnTo>
                  <a:pt x="1264" y="803"/>
                </a:lnTo>
                <a:lnTo>
                  <a:pt x="643" y="803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7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9438" y="152400"/>
            <a:ext cx="8381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Locked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Rotor (Rotor does not rotate) 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6877" y="1676400"/>
            <a:ext cx="8927123" cy="2779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If the rotor of an induction motor is locked (not to rotate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),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its equivalent circuit is similar to that of a three phase balanced transformer as shown in figure 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3892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08100" y="1169988"/>
            <a:ext cx="4484688" cy="2481262"/>
            <a:chOff x="823" y="736"/>
            <a:chExt cx="2826" cy="1565"/>
          </a:xfrm>
        </p:grpSpPr>
        <p:sp>
          <p:nvSpPr>
            <p:cNvPr id="3" name="Line 3"/>
            <p:cNvSpPr>
              <a:spLocks noChangeShapeType="1"/>
            </p:cNvSpPr>
            <p:nvPr/>
          </p:nvSpPr>
          <p:spPr bwMode="auto">
            <a:xfrm>
              <a:off x="823" y="1513"/>
              <a:ext cx="25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874" y="740"/>
              <a:ext cx="1399" cy="778"/>
              <a:chOff x="874" y="740"/>
              <a:chExt cx="1399" cy="778"/>
            </a:xfrm>
          </p:grpSpPr>
          <p:sp>
            <p:nvSpPr>
              <p:cNvPr id="35" name="Freeform 5"/>
              <p:cNvSpPr>
                <a:spLocks/>
              </p:cNvSpPr>
              <p:nvPr/>
            </p:nvSpPr>
            <p:spPr bwMode="auto">
              <a:xfrm>
                <a:off x="1064" y="748"/>
                <a:ext cx="45" cy="770"/>
              </a:xfrm>
              <a:custGeom>
                <a:avLst/>
                <a:gdLst>
                  <a:gd name="T0" fmla="*/ 0 w 45"/>
                  <a:gd name="T1" fmla="*/ 0 h 770"/>
                  <a:gd name="T2" fmla="*/ 0 w 45"/>
                  <a:gd name="T3" fmla="*/ 766 h 770"/>
                  <a:gd name="T4" fmla="*/ 43 w 45"/>
                  <a:gd name="T5" fmla="*/ 766 h 770"/>
                  <a:gd name="T6" fmla="*/ 44 w 45"/>
                  <a:gd name="T7" fmla="*/ 769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770">
                    <a:moveTo>
                      <a:pt x="0" y="0"/>
                    </a:moveTo>
                    <a:lnTo>
                      <a:pt x="0" y="766"/>
                    </a:lnTo>
                    <a:lnTo>
                      <a:pt x="43" y="766"/>
                    </a:lnTo>
                    <a:lnTo>
                      <a:pt x="44" y="769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6"/>
              <p:cNvSpPr>
                <a:spLocks noChangeShapeType="1"/>
              </p:cNvSpPr>
              <p:nvPr/>
            </p:nvSpPr>
            <p:spPr bwMode="auto">
              <a:xfrm>
                <a:off x="874" y="1513"/>
                <a:ext cx="124" cy="0"/>
              </a:xfrm>
              <a:prstGeom prst="line">
                <a:avLst/>
              </a:prstGeom>
              <a:noFill/>
              <a:ln w="50800">
                <a:solidFill>
                  <a:srgbClr val="CC33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7"/>
              <p:cNvSpPr>
                <a:spLocks/>
              </p:cNvSpPr>
              <p:nvPr/>
            </p:nvSpPr>
            <p:spPr bwMode="auto">
              <a:xfrm>
                <a:off x="1019" y="745"/>
                <a:ext cx="40" cy="767"/>
              </a:xfrm>
              <a:custGeom>
                <a:avLst/>
                <a:gdLst>
                  <a:gd name="T0" fmla="*/ 0 w 40"/>
                  <a:gd name="T1" fmla="*/ 766 h 767"/>
                  <a:gd name="T2" fmla="*/ 0 w 40"/>
                  <a:gd name="T3" fmla="*/ 2 h 767"/>
                  <a:gd name="T4" fmla="*/ 39 w 40"/>
                  <a:gd name="T5" fmla="*/ 2 h 767"/>
                  <a:gd name="T6" fmla="*/ 38 w 40"/>
                  <a:gd name="T7" fmla="*/ 0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767">
                    <a:moveTo>
                      <a:pt x="0" y="766"/>
                    </a:moveTo>
                    <a:lnTo>
                      <a:pt x="0" y="2"/>
                    </a:lnTo>
                    <a:lnTo>
                      <a:pt x="39" y="2"/>
                    </a:lnTo>
                    <a:lnTo>
                      <a:pt x="38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8"/>
              <p:cNvSpPr>
                <a:spLocks/>
              </p:cNvSpPr>
              <p:nvPr/>
            </p:nvSpPr>
            <p:spPr bwMode="auto">
              <a:xfrm>
                <a:off x="1156" y="748"/>
                <a:ext cx="45" cy="770"/>
              </a:xfrm>
              <a:custGeom>
                <a:avLst/>
                <a:gdLst>
                  <a:gd name="T0" fmla="*/ 0 w 45"/>
                  <a:gd name="T1" fmla="*/ 0 h 770"/>
                  <a:gd name="T2" fmla="*/ 0 w 45"/>
                  <a:gd name="T3" fmla="*/ 766 h 770"/>
                  <a:gd name="T4" fmla="*/ 43 w 45"/>
                  <a:gd name="T5" fmla="*/ 766 h 770"/>
                  <a:gd name="T6" fmla="*/ 44 w 45"/>
                  <a:gd name="T7" fmla="*/ 769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770">
                    <a:moveTo>
                      <a:pt x="0" y="0"/>
                    </a:moveTo>
                    <a:lnTo>
                      <a:pt x="0" y="766"/>
                    </a:lnTo>
                    <a:lnTo>
                      <a:pt x="43" y="766"/>
                    </a:lnTo>
                    <a:lnTo>
                      <a:pt x="44" y="769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9"/>
              <p:cNvSpPr>
                <a:spLocks/>
              </p:cNvSpPr>
              <p:nvPr/>
            </p:nvSpPr>
            <p:spPr bwMode="auto">
              <a:xfrm>
                <a:off x="1110" y="745"/>
                <a:ext cx="39" cy="767"/>
              </a:xfrm>
              <a:custGeom>
                <a:avLst/>
                <a:gdLst>
                  <a:gd name="T0" fmla="*/ 0 w 39"/>
                  <a:gd name="T1" fmla="*/ 766 h 767"/>
                  <a:gd name="T2" fmla="*/ 0 w 39"/>
                  <a:gd name="T3" fmla="*/ 2 h 767"/>
                  <a:gd name="T4" fmla="*/ 38 w 39"/>
                  <a:gd name="T5" fmla="*/ 2 h 767"/>
                  <a:gd name="T6" fmla="*/ 37 w 39"/>
                  <a:gd name="T7" fmla="*/ 0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767">
                    <a:moveTo>
                      <a:pt x="0" y="766"/>
                    </a:moveTo>
                    <a:lnTo>
                      <a:pt x="0" y="2"/>
                    </a:lnTo>
                    <a:lnTo>
                      <a:pt x="38" y="2"/>
                    </a:lnTo>
                    <a:lnTo>
                      <a:pt x="37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10"/>
              <p:cNvSpPr>
                <a:spLocks/>
              </p:cNvSpPr>
              <p:nvPr/>
            </p:nvSpPr>
            <p:spPr bwMode="auto">
              <a:xfrm>
                <a:off x="1247" y="748"/>
                <a:ext cx="45" cy="770"/>
              </a:xfrm>
              <a:custGeom>
                <a:avLst/>
                <a:gdLst>
                  <a:gd name="T0" fmla="*/ 0 w 45"/>
                  <a:gd name="T1" fmla="*/ 0 h 770"/>
                  <a:gd name="T2" fmla="*/ 0 w 45"/>
                  <a:gd name="T3" fmla="*/ 766 h 770"/>
                  <a:gd name="T4" fmla="*/ 43 w 45"/>
                  <a:gd name="T5" fmla="*/ 766 h 770"/>
                  <a:gd name="T6" fmla="*/ 44 w 45"/>
                  <a:gd name="T7" fmla="*/ 769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770">
                    <a:moveTo>
                      <a:pt x="0" y="0"/>
                    </a:moveTo>
                    <a:lnTo>
                      <a:pt x="0" y="766"/>
                    </a:lnTo>
                    <a:lnTo>
                      <a:pt x="43" y="766"/>
                    </a:lnTo>
                    <a:lnTo>
                      <a:pt x="44" y="769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11"/>
              <p:cNvSpPr>
                <a:spLocks/>
              </p:cNvSpPr>
              <p:nvPr/>
            </p:nvSpPr>
            <p:spPr bwMode="auto">
              <a:xfrm>
                <a:off x="1202" y="745"/>
                <a:ext cx="40" cy="767"/>
              </a:xfrm>
              <a:custGeom>
                <a:avLst/>
                <a:gdLst>
                  <a:gd name="T0" fmla="*/ 0 w 40"/>
                  <a:gd name="T1" fmla="*/ 766 h 767"/>
                  <a:gd name="T2" fmla="*/ 0 w 40"/>
                  <a:gd name="T3" fmla="*/ 2 h 767"/>
                  <a:gd name="T4" fmla="*/ 39 w 40"/>
                  <a:gd name="T5" fmla="*/ 2 h 767"/>
                  <a:gd name="T6" fmla="*/ 38 w 40"/>
                  <a:gd name="T7" fmla="*/ 0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767">
                    <a:moveTo>
                      <a:pt x="0" y="766"/>
                    </a:moveTo>
                    <a:lnTo>
                      <a:pt x="0" y="2"/>
                    </a:lnTo>
                    <a:lnTo>
                      <a:pt x="39" y="2"/>
                    </a:lnTo>
                    <a:lnTo>
                      <a:pt x="38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12"/>
              <p:cNvSpPr>
                <a:spLocks/>
              </p:cNvSpPr>
              <p:nvPr/>
            </p:nvSpPr>
            <p:spPr bwMode="auto">
              <a:xfrm>
                <a:off x="1361" y="748"/>
                <a:ext cx="45" cy="770"/>
              </a:xfrm>
              <a:custGeom>
                <a:avLst/>
                <a:gdLst>
                  <a:gd name="T0" fmla="*/ 0 w 45"/>
                  <a:gd name="T1" fmla="*/ 0 h 770"/>
                  <a:gd name="T2" fmla="*/ 0 w 45"/>
                  <a:gd name="T3" fmla="*/ 766 h 770"/>
                  <a:gd name="T4" fmla="*/ 43 w 45"/>
                  <a:gd name="T5" fmla="*/ 766 h 770"/>
                  <a:gd name="T6" fmla="*/ 44 w 45"/>
                  <a:gd name="T7" fmla="*/ 769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770">
                    <a:moveTo>
                      <a:pt x="0" y="0"/>
                    </a:moveTo>
                    <a:lnTo>
                      <a:pt x="0" y="766"/>
                    </a:lnTo>
                    <a:lnTo>
                      <a:pt x="43" y="766"/>
                    </a:lnTo>
                    <a:lnTo>
                      <a:pt x="44" y="769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13"/>
              <p:cNvSpPr>
                <a:spLocks/>
              </p:cNvSpPr>
              <p:nvPr/>
            </p:nvSpPr>
            <p:spPr bwMode="auto">
              <a:xfrm>
                <a:off x="1293" y="745"/>
                <a:ext cx="66" cy="767"/>
              </a:xfrm>
              <a:custGeom>
                <a:avLst/>
                <a:gdLst>
                  <a:gd name="T0" fmla="*/ 0 w 66"/>
                  <a:gd name="T1" fmla="*/ 766 h 767"/>
                  <a:gd name="T2" fmla="*/ 0 w 66"/>
                  <a:gd name="T3" fmla="*/ 2 h 767"/>
                  <a:gd name="T4" fmla="*/ 65 w 66"/>
                  <a:gd name="T5" fmla="*/ 2 h 767"/>
                  <a:gd name="T6" fmla="*/ 64 w 66"/>
                  <a:gd name="T7" fmla="*/ 0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767">
                    <a:moveTo>
                      <a:pt x="0" y="766"/>
                    </a:moveTo>
                    <a:lnTo>
                      <a:pt x="0" y="2"/>
                    </a:lnTo>
                    <a:lnTo>
                      <a:pt x="65" y="2"/>
                    </a:lnTo>
                    <a:lnTo>
                      <a:pt x="64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4"/>
              <p:cNvSpPr>
                <a:spLocks/>
              </p:cNvSpPr>
              <p:nvPr/>
            </p:nvSpPr>
            <p:spPr bwMode="auto">
              <a:xfrm>
                <a:off x="1490" y="745"/>
                <a:ext cx="46" cy="770"/>
              </a:xfrm>
              <a:custGeom>
                <a:avLst/>
                <a:gdLst>
                  <a:gd name="T0" fmla="*/ 0 w 46"/>
                  <a:gd name="T1" fmla="*/ 0 h 770"/>
                  <a:gd name="T2" fmla="*/ 0 w 46"/>
                  <a:gd name="T3" fmla="*/ 766 h 770"/>
                  <a:gd name="T4" fmla="*/ 44 w 46"/>
                  <a:gd name="T5" fmla="*/ 766 h 770"/>
                  <a:gd name="T6" fmla="*/ 45 w 46"/>
                  <a:gd name="T7" fmla="*/ 769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770">
                    <a:moveTo>
                      <a:pt x="0" y="0"/>
                    </a:moveTo>
                    <a:lnTo>
                      <a:pt x="0" y="766"/>
                    </a:lnTo>
                    <a:lnTo>
                      <a:pt x="44" y="766"/>
                    </a:lnTo>
                    <a:lnTo>
                      <a:pt x="45" y="769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5"/>
              <p:cNvSpPr>
                <a:spLocks/>
              </p:cNvSpPr>
              <p:nvPr/>
            </p:nvSpPr>
            <p:spPr bwMode="auto">
              <a:xfrm>
                <a:off x="1423" y="742"/>
                <a:ext cx="65" cy="768"/>
              </a:xfrm>
              <a:custGeom>
                <a:avLst/>
                <a:gdLst>
                  <a:gd name="T0" fmla="*/ 0 w 65"/>
                  <a:gd name="T1" fmla="*/ 767 h 768"/>
                  <a:gd name="T2" fmla="*/ 0 w 65"/>
                  <a:gd name="T3" fmla="*/ 2 h 768"/>
                  <a:gd name="T4" fmla="*/ 64 w 65"/>
                  <a:gd name="T5" fmla="*/ 2 h 768"/>
                  <a:gd name="T6" fmla="*/ 63 w 65"/>
                  <a:gd name="T7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768">
                    <a:moveTo>
                      <a:pt x="0" y="767"/>
                    </a:moveTo>
                    <a:lnTo>
                      <a:pt x="0" y="2"/>
                    </a:lnTo>
                    <a:lnTo>
                      <a:pt x="64" y="2"/>
                    </a:lnTo>
                    <a:lnTo>
                      <a:pt x="63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6"/>
              <p:cNvSpPr>
                <a:spLocks/>
              </p:cNvSpPr>
              <p:nvPr/>
            </p:nvSpPr>
            <p:spPr bwMode="auto">
              <a:xfrm>
                <a:off x="1696" y="745"/>
                <a:ext cx="44" cy="770"/>
              </a:xfrm>
              <a:custGeom>
                <a:avLst/>
                <a:gdLst>
                  <a:gd name="T0" fmla="*/ 0 w 44"/>
                  <a:gd name="T1" fmla="*/ 0 h 770"/>
                  <a:gd name="T2" fmla="*/ 0 w 44"/>
                  <a:gd name="T3" fmla="*/ 766 h 770"/>
                  <a:gd name="T4" fmla="*/ 42 w 44"/>
                  <a:gd name="T5" fmla="*/ 766 h 770"/>
                  <a:gd name="T6" fmla="*/ 43 w 44"/>
                  <a:gd name="T7" fmla="*/ 769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770">
                    <a:moveTo>
                      <a:pt x="0" y="0"/>
                    </a:moveTo>
                    <a:lnTo>
                      <a:pt x="0" y="766"/>
                    </a:lnTo>
                    <a:lnTo>
                      <a:pt x="42" y="766"/>
                    </a:lnTo>
                    <a:lnTo>
                      <a:pt x="43" y="769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7"/>
              <p:cNvSpPr>
                <a:spLocks/>
              </p:cNvSpPr>
              <p:nvPr/>
            </p:nvSpPr>
            <p:spPr bwMode="auto">
              <a:xfrm>
                <a:off x="1552" y="742"/>
                <a:ext cx="140" cy="768"/>
              </a:xfrm>
              <a:custGeom>
                <a:avLst/>
                <a:gdLst>
                  <a:gd name="T0" fmla="*/ 0 w 140"/>
                  <a:gd name="T1" fmla="*/ 767 h 768"/>
                  <a:gd name="T2" fmla="*/ 0 w 140"/>
                  <a:gd name="T3" fmla="*/ 2 h 768"/>
                  <a:gd name="T4" fmla="*/ 139 w 140"/>
                  <a:gd name="T5" fmla="*/ 2 h 768"/>
                  <a:gd name="T6" fmla="*/ 137 w 140"/>
                  <a:gd name="T7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768">
                    <a:moveTo>
                      <a:pt x="0" y="767"/>
                    </a:moveTo>
                    <a:lnTo>
                      <a:pt x="0" y="2"/>
                    </a:lnTo>
                    <a:lnTo>
                      <a:pt x="139" y="2"/>
                    </a:lnTo>
                    <a:lnTo>
                      <a:pt x="137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8"/>
              <p:cNvSpPr>
                <a:spLocks/>
              </p:cNvSpPr>
              <p:nvPr/>
            </p:nvSpPr>
            <p:spPr bwMode="auto">
              <a:xfrm>
                <a:off x="1758" y="742"/>
                <a:ext cx="65" cy="768"/>
              </a:xfrm>
              <a:custGeom>
                <a:avLst/>
                <a:gdLst>
                  <a:gd name="T0" fmla="*/ 0 w 65"/>
                  <a:gd name="T1" fmla="*/ 767 h 768"/>
                  <a:gd name="T2" fmla="*/ 0 w 65"/>
                  <a:gd name="T3" fmla="*/ 2 h 768"/>
                  <a:gd name="T4" fmla="*/ 64 w 65"/>
                  <a:gd name="T5" fmla="*/ 2 h 768"/>
                  <a:gd name="T6" fmla="*/ 63 w 65"/>
                  <a:gd name="T7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768">
                    <a:moveTo>
                      <a:pt x="0" y="767"/>
                    </a:moveTo>
                    <a:lnTo>
                      <a:pt x="0" y="2"/>
                    </a:lnTo>
                    <a:lnTo>
                      <a:pt x="64" y="2"/>
                    </a:lnTo>
                    <a:lnTo>
                      <a:pt x="63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9"/>
              <p:cNvSpPr>
                <a:spLocks/>
              </p:cNvSpPr>
              <p:nvPr/>
            </p:nvSpPr>
            <p:spPr bwMode="auto">
              <a:xfrm>
                <a:off x="1822" y="745"/>
                <a:ext cx="44" cy="770"/>
              </a:xfrm>
              <a:custGeom>
                <a:avLst/>
                <a:gdLst>
                  <a:gd name="T0" fmla="*/ 0 w 44"/>
                  <a:gd name="T1" fmla="*/ 0 h 770"/>
                  <a:gd name="T2" fmla="*/ 0 w 44"/>
                  <a:gd name="T3" fmla="*/ 766 h 770"/>
                  <a:gd name="T4" fmla="*/ 42 w 44"/>
                  <a:gd name="T5" fmla="*/ 766 h 770"/>
                  <a:gd name="T6" fmla="*/ 43 w 44"/>
                  <a:gd name="T7" fmla="*/ 769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770">
                    <a:moveTo>
                      <a:pt x="0" y="0"/>
                    </a:moveTo>
                    <a:lnTo>
                      <a:pt x="0" y="766"/>
                    </a:lnTo>
                    <a:lnTo>
                      <a:pt x="42" y="766"/>
                    </a:lnTo>
                    <a:lnTo>
                      <a:pt x="43" y="769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1884" y="742"/>
                <a:ext cx="65" cy="768"/>
              </a:xfrm>
              <a:custGeom>
                <a:avLst/>
                <a:gdLst>
                  <a:gd name="T0" fmla="*/ 0 w 65"/>
                  <a:gd name="T1" fmla="*/ 767 h 768"/>
                  <a:gd name="T2" fmla="*/ 0 w 65"/>
                  <a:gd name="T3" fmla="*/ 2 h 768"/>
                  <a:gd name="T4" fmla="*/ 64 w 65"/>
                  <a:gd name="T5" fmla="*/ 2 h 768"/>
                  <a:gd name="T6" fmla="*/ 63 w 65"/>
                  <a:gd name="T7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768">
                    <a:moveTo>
                      <a:pt x="0" y="767"/>
                    </a:moveTo>
                    <a:lnTo>
                      <a:pt x="0" y="2"/>
                    </a:lnTo>
                    <a:lnTo>
                      <a:pt x="64" y="2"/>
                    </a:lnTo>
                    <a:lnTo>
                      <a:pt x="63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21"/>
              <p:cNvSpPr>
                <a:spLocks/>
              </p:cNvSpPr>
              <p:nvPr/>
            </p:nvSpPr>
            <p:spPr bwMode="auto">
              <a:xfrm>
                <a:off x="1945" y="745"/>
                <a:ext cx="44" cy="770"/>
              </a:xfrm>
              <a:custGeom>
                <a:avLst/>
                <a:gdLst>
                  <a:gd name="T0" fmla="*/ 0 w 44"/>
                  <a:gd name="T1" fmla="*/ 0 h 770"/>
                  <a:gd name="T2" fmla="*/ 0 w 44"/>
                  <a:gd name="T3" fmla="*/ 766 h 770"/>
                  <a:gd name="T4" fmla="*/ 42 w 44"/>
                  <a:gd name="T5" fmla="*/ 766 h 770"/>
                  <a:gd name="T6" fmla="*/ 43 w 44"/>
                  <a:gd name="T7" fmla="*/ 769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770">
                    <a:moveTo>
                      <a:pt x="0" y="0"/>
                    </a:moveTo>
                    <a:lnTo>
                      <a:pt x="0" y="766"/>
                    </a:lnTo>
                    <a:lnTo>
                      <a:pt x="42" y="766"/>
                    </a:lnTo>
                    <a:lnTo>
                      <a:pt x="43" y="769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22"/>
              <p:cNvSpPr>
                <a:spLocks/>
              </p:cNvSpPr>
              <p:nvPr/>
            </p:nvSpPr>
            <p:spPr bwMode="auto">
              <a:xfrm>
                <a:off x="1990" y="740"/>
                <a:ext cx="41" cy="767"/>
              </a:xfrm>
              <a:custGeom>
                <a:avLst/>
                <a:gdLst>
                  <a:gd name="T0" fmla="*/ 0 w 41"/>
                  <a:gd name="T1" fmla="*/ 766 h 767"/>
                  <a:gd name="T2" fmla="*/ 0 w 41"/>
                  <a:gd name="T3" fmla="*/ 2 h 767"/>
                  <a:gd name="T4" fmla="*/ 40 w 41"/>
                  <a:gd name="T5" fmla="*/ 2 h 767"/>
                  <a:gd name="T6" fmla="*/ 39 w 41"/>
                  <a:gd name="T7" fmla="*/ 0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767">
                    <a:moveTo>
                      <a:pt x="0" y="766"/>
                    </a:moveTo>
                    <a:lnTo>
                      <a:pt x="0" y="2"/>
                    </a:lnTo>
                    <a:lnTo>
                      <a:pt x="40" y="2"/>
                    </a:lnTo>
                    <a:lnTo>
                      <a:pt x="39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23"/>
              <p:cNvSpPr>
                <a:spLocks/>
              </p:cNvSpPr>
              <p:nvPr/>
            </p:nvSpPr>
            <p:spPr bwMode="auto">
              <a:xfrm>
                <a:off x="2039" y="745"/>
                <a:ext cx="46" cy="770"/>
              </a:xfrm>
              <a:custGeom>
                <a:avLst/>
                <a:gdLst>
                  <a:gd name="T0" fmla="*/ 0 w 46"/>
                  <a:gd name="T1" fmla="*/ 0 h 770"/>
                  <a:gd name="T2" fmla="*/ 0 w 46"/>
                  <a:gd name="T3" fmla="*/ 766 h 770"/>
                  <a:gd name="T4" fmla="*/ 44 w 46"/>
                  <a:gd name="T5" fmla="*/ 766 h 770"/>
                  <a:gd name="T6" fmla="*/ 45 w 46"/>
                  <a:gd name="T7" fmla="*/ 769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770">
                    <a:moveTo>
                      <a:pt x="0" y="0"/>
                    </a:moveTo>
                    <a:lnTo>
                      <a:pt x="0" y="766"/>
                    </a:lnTo>
                    <a:lnTo>
                      <a:pt x="44" y="766"/>
                    </a:lnTo>
                    <a:lnTo>
                      <a:pt x="45" y="769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24"/>
              <p:cNvSpPr>
                <a:spLocks/>
              </p:cNvSpPr>
              <p:nvPr/>
            </p:nvSpPr>
            <p:spPr bwMode="auto">
              <a:xfrm>
                <a:off x="2086" y="740"/>
                <a:ext cx="40" cy="767"/>
              </a:xfrm>
              <a:custGeom>
                <a:avLst/>
                <a:gdLst>
                  <a:gd name="T0" fmla="*/ 0 w 40"/>
                  <a:gd name="T1" fmla="*/ 766 h 767"/>
                  <a:gd name="T2" fmla="*/ 0 w 40"/>
                  <a:gd name="T3" fmla="*/ 2 h 767"/>
                  <a:gd name="T4" fmla="*/ 39 w 40"/>
                  <a:gd name="T5" fmla="*/ 2 h 767"/>
                  <a:gd name="T6" fmla="*/ 38 w 40"/>
                  <a:gd name="T7" fmla="*/ 0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767">
                    <a:moveTo>
                      <a:pt x="0" y="766"/>
                    </a:moveTo>
                    <a:lnTo>
                      <a:pt x="0" y="2"/>
                    </a:lnTo>
                    <a:lnTo>
                      <a:pt x="39" y="2"/>
                    </a:lnTo>
                    <a:lnTo>
                      <a:pt x="38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25"/>
              <p:cNvSpPr>
                <a:spLocks/>
              </p:cNvSpPr>
              <p:nvPr/>
            </p:nvSpPr>
            <p:spPr bwMode="auto">
              <a:xfrm>
                <a:off x="2134" y="742"/>
                <a:ext cx="46" cy="770"/>
              </a:xfrm>
              <a:custGeom>
                <a:avLst/>
                <a:gdLst>
                  <a:gd name="T0" fmla="*/ 0 w 46"/>
                  <a:gd name="T1" fmla="*/ 0 h 770"/>
                  <a:gd name="T2" fmla="*/ 0 w 46"/>
                  <a:gd name="T3" fmla="*/ 766 h 770"/>
                  <a:gd name="T4" fmla="*/ 44 w 46"/>
                  <a:gd name="T5" fmla="*/ 766 h 770"/>
                  <a:gd name="T6" fmla="*/ 45 w 46"/>
                  <a:gd name="T7" fmla="*/ 769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770">
                    <a:moveTo>
                      <a:pt x="0" y="0"/>
                    </a:moveTo>
                    <a:lnTo>
                      <a:pt x="0" y="766"/>
                    </a:lnTo>
                    <a:lnTo>
                      <a:pt x="44" y="766"/>
                    </a:lnTo>
                    <a:lnTo>
                      <a:pt x="45" y="769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26"/>
              <p:cNvSpPr>
                <a:spLocks/>
              </p:cNvSpPr>
              <p:nvPr/>
            </p:nvSpPr>
            <p:spPr bwMode="auto">
              <a:xfrm>
                <a:off x="2181" y="740"/>
                <a:ext cx="39" cy="767"/>
              </a:xfrm>
              <a:custGeom>
                <a:avLst/>
                <a:gdLst>
                  <a:gd name="T0" fmla="*/ 0 w 39"/>
                  <a:gd name="T1" fmla="*/ 766 h 767"/>
                  <a:gd name="T2" fmla="*/ 0 w 39"/>
                  <a:gd name="T3" fmla="*/ 2 h 767"/>
                  <a:gd name="T4" fmla="*/ 38 w 39"/>
                  <a:gd name="T5" fmla="*/ 2 h 767"/>
                  <a:gd name="T6" fmla="*/ 37 w 39"/>
                  <a:gd name="T7" fmla="*/ 0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767">
                    <a:moveTo>
                      <a:pt x="0" y="766"/>
                    </a:moveTo>
                    <a:lnTo>
                      <a:pt x="0" y="2"/>
                    </a:lnTo>
                    <a:lnTo>
                      <a:pt x="38" y="2"/>
                    </a:lnTo>
                    <a:lnTo>
                      <a:pt x="37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27"/>
              <p:cNvSpPr>
                <a:spLocks/>
              </p:cNvSpPr>
              <p:nvPr/>
            </p:nvSpPr>
            <p:spPr bwMode="auto">
              <a:xfrm>
                <a:off x="2228" y="742"/>
                <a:ext cx="45" cy="770"/>
              </a:xfrm>
              <a:custGeom>
                <a:avLst/>
                <a:gdLst>
                  <a:gd name="T0" fmla="*/ 0 w 45"/>
                  <a:gd name="T1" fmla="*/ 0 h 770"/>
                  <a:gd name="T2" fmla="*/ 0 w 45"/>
                  <a:gd name="T3" fmla="*/ 766 h 770"/>
                  <a:gd name="T4" fmla="*/ 43 w 45"/>
                  <a:gd name="T5" fmla="*/ 766 h 770"/>
                  <a:gd name="T6" fmla="*/ 44 w 45"/>
                  <a:gd name="T7" fmla="*/ 769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770">
                    <a:moveTo>
                      <a:pt x="0" y="0"/>
                    </a:moveTo>
                    <a:lnTo>
                      <a:pt x="0" y="766"/>
                    </a:lnTo>
                    <a:lnTo>
                      <a:pt x="43" y="766"/>
                    </a:lnTo>
                    <a:lnTo>
                      <a:pt x="44" y="769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2249" y="1505"/>
              <a:ext cx="1400" cy="778"/>
              <a:chOff x="2249" y="1505"/>
              <a:chExt cx="1400" cy="778"/>
            </a:xfrm>
          </p:grpSpPr>
          <p:sp>
            <p:nvSpPr>
              <p:cNvPr id="12" name="Freeform 29"/>
              <p:cNvSpPr>
                <a:spLocks/>
              </p:cNvSpPr>
              <p:nvPr/>
            </p:nvSpPr>
            <p:spPr bwMode="auto">
              <a:xfrm>
                <a:off x="2440" y="1505"/>
                <a:ext cx="45" cy="770"/>
              </a:xfrm>
              <a:custGeom>
                <a:avLst/>
                <a:gdLst>
                  <a:gd name="T0" fmla="*/ 0 w 45"/>
                  <a:gd name="T1" fmla="*/ 769 h 770"/>
                  <a:gd name="T2" fmla="*/ 0 w 45"/>
                  <a:gd name="T3" fmla="*/ 2 h 770"/>
                  <a:gd name="T4" fmla="*/ 42 w 45"/>
                  <a:gd name="T5" fmla="*/ 2 h 770"/>
                  <a:gd name="T6" fmla="*/ 44 w 45"/>
                  <a:gd name="T7" fmla="*/ 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770">
                    <a:moveTo>
                      <a:pt x="0" y="769"/>
                    </a:moveTo>
                    <a:lnTo>
                      <a:pt x="0" y="2"/>
                    </a:lnTo>
                    <a:lnTo>
                      <a:pt x="42" y="2"/>
                    </a:lnTo>
                    <a:lnTo>
                      <a:pt x="44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30"/>
              <p:cNvSpPr>
                <a:spLocks noChangeShapeType="1"/>
              </p:cNvSpPr>
              <p:nvPr/>
            </p:nvSpPr>
            <p:spPr bwMode="auto">
              <a:xfrm>
                <a:off x="2249" y="1509"/>
                <a:ext cx="124" cy="0"/>
              </a:xfrm>
              <a:prstGeom prst="line">
                <a:avLst/>
              </a:prstGeom>
              <a:noFill/>
              <a:ln w="50800">
                <a:solidFill>
                  <a:srgbClr val="CC33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31"/>
              <p:cNvSpPr>
                <a:spLocks/>
              </p:cNvSpPr>
              <p:nvPr/>
            </p:nvSpPr>
            <p:spPr bwMode="auto">
              <a:xfrm>
                <a:off x="2393" y="1510"/>
                <a:ext cx="41" cy="768"/>
              </a:xfrm>
              <a:custGeom>
                <a:avLst/>
                <a:gdLst>
                  <a:gd name="T0" fmla="*/ 0 w 41"/>
                  <a:gd name="T1" fmla="*/ 0 h 768"/>
                  <a:gd name="T2" fmla="*/ 0 w 41"/>
                  <a:gd name="T3" fmla="*/ 764 h 768"/>
                  <a:gd name="T4" fmla="*/ 40 w 41"/>
                  <a:gd name="T5" fmla="*/ 764 h 768"/>
                  <a:gd name="T6" fmla="*/ 38 w 41"/>
                  <a:gd name="T7" fmla="*/ 767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768">
                    <a:moveTo>
                      <a:pt x="0" y="0"/>
                    </a:moveTo>
                    <a:lnTo>
                      <a:pt x="0" y="764"/>
                    </a:lnTo>
                    <a:lnTo>
                      <a:pt x="40" y="764"/>
                    </a:lnTo>
                    <a:lnTo>
                      <a:pt x="38" y="767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32"/>
              <p:cNvSpPr>
                <a:spLocks/>
              </p:cNvSpPr>
              <p:nvPr/>
            </p:nvSpPr>
            <p:spPr bwMode="auto">
              <a:xfrm>
                <a:off x="2530" y="1505"/>
                <a:ext cx="45" cy="770"/>
              </a:xfrm>
              <a:custGeom>
                <a:avLst/>
                <a:gdLst>
                  <a:gd name="T0" fmla="*/ 0 w 45"/>
                  <a:gd name="T1" fmla="*/ 769 h 770"/>
                  <a:gd name="T2" fmla="*/ 0 w 45"/>
                  <a:gd name="T3" fmla="*/ 2 h 770"/>
                  <a:gd name="T4" fmla="*/ 42 w 45"/>
                  <a:gd name="T5" fmla="*/ 2 h 770"/>
                  <a:gd name="T6" fmla="*/ 44 w 45"/>
                  <a:gd name="T7" fmla="*/ 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770">
                    <a:moveTo>
                      <a:pt x="0" y="769"/>
                    </a:moveTo>
                    <a:lnTo>
                      <a:pt x="0" y="2"/>
                    </a:lnTo>
                    <a:lnTo>
                      <a:pt x="42" y="2"/>
                    </a:lnTo>
                    <a:lnTo>
                      <a:pt x="44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33"/>
              <p:cNvSpPr>
                <a:spLocks/>
              </p:cNvSpPr>
              <p:nvPr/>
            </p:nvSpPr>
            <p:spPr bwMode="auto">
              <a:xfrm>
                <a:off x="2486" y="1510"/>
                <a:ext cx="39" cy="768"/>
              </a:xfrm>
              <a:custGeom>
                <a:avLst/>
                <a:gdLst>
                  <a:gd name="T0" fmla="*/ 0 w 39"/>
                  <a:gd name="T1" fmla="*/ 0 h 768"/>
                  <a:gd name="T2" fmla="*/ 0 w 39"/>
                  <a:gd name="T3" fmla="*/ 764 h 768"/>
                  <a:gd name="T4" fmla="*/ 38 w 39"/>
                  <a:gd name="T5" fmla="*/ 764 h 768"/>
                  <a:gd name="T6" fmla="*/ 36 w 39"/>
                  <a:gd name="T7" fmla="*/ 767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768">
                    <a:moveTo>
                      <a:pt x="0" y="0"/>
                    </a:moveTo>
                    <a:lnTo>
                      <a:pt x="0" y="764"/>
                    </a:lnTo>
                    <a:lnTo>
                      <a:pt x="38" y="764"/>
                    </a:lnTo>
                    <a:lnTo>
                      <a:pt x="36" y="767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34"/>
              <p:cNvSpPr>
                <a:spLocks/>
              </p:cNvSpPr>
              <p:nvPr/>
            </p:nvSpPr>
            <p:spPr bwMode="auto">
              <a:xfrm>
                <a:off x="2622" y="1505"/>
                <a:ext cx="46" cy="770"/>
              </a:xfrm>
              <a:custGeom>
                <a:avLst/>
                <a:gdLst>
                  <a:gd name="T0" fmla="*/ 0 w 46"/>
                  <a:gd name="T1" fmla="*/ 769 h 770"/>
                  <a:gd name="T2" fmla="*/ 0 w 46"/>
                  <a:gd name="T3" fmla="*/ 2 h 770"/>
                  <a:gd name="T4" fmla="*/ 43 w 46"/>
                  <a:gd name="T5" fmla="*/ 2 h 770"/>
                  <a:gd name="T6" fmla="*/ 45 w 46"/>
                  <a:gd name="T7" fmla="*/ 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770">
                    <a:moveTo>
                      <a:pt x="0" y="769"/>
                    </a:moveTo>
                    <a:lnTo>
                      <a:pt x="0" y="2"/>
                    </a:lnTo>
                    <a:lnTo>
                      <a:pt x="43" y="2"/>
                    </a:lnTo>
                    <a:lnTo>
                      <a:pt x="45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35"/>
              <p:cNvSpPr>
                <a:spLocks/>
              </p:cNvSpPr>
              <p:nvPr/>
            </p:nvSpPr>
            <p:spPr bwMode="auto">
              <a:xfrm>
                <a:off x="2577" y="1510"/>
                <a:ext cx="40" cy="768"/>
              </a:xfrm>
              <a:custGeom>
                <a:avLst/>
                <a:gdLst>
                  <a:gd name="T0" fmla="*/ 0 w 40"/>
                  <a:gd name="T1" fmla="*/ 0 h 768"/>
                  <a:gd name="T2" fmla="*/ 0 w 40"/>
                  <a:gd name="T3" fmla="*/ 764 h 768"/>
                  <a:gd name="T4" fmla="*/ 39 w 40"/>
                  <a:gd name="T5" fmla="*/ 764 h 768"/>
                  <a:gd name="T6" fmla="*/ 37 w 40"/>
                  <a:gd name="T7" fmla="*/ 767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768">
                    <a:moveTo>
                      <a:pt x="0" y="0"/>
                    </a:moveTo>
                    <a:lnTo>
                      <a:pt x="0" y="764"/>
                    </a:lnTo>
                    <a:lnTo>
                      <a:pt x="39" y="764"/>
                    </a:lnTo>
                    <a:lnTo>
                      <a:pt x="37" y="767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36"/>
              <p:cNvSpPr>
                <a:spLocks/>
              </p:cNvSpPr>
              <p:nvPr/>
            </p:nvSpPr>
            <p:spPr bwMode="auto">
              <a:xfrm>
                <a:off x="2736" y="1505"/>
                <a:ext cx="46" cy="770"/>
              </a:xfrm>
              <a:custGeom>
                <a:avLst/>
                <a:gdLst>
                  <a:gd name="T0" fmla="*/ 0 w 46"/>
                  <a:gd name="T1" fmla="*/ 769 h 770"/>
                  <a:gd name="T2" fmla="*/ 0 w 46"/>
                  <a:gd name="T3" fmla="*/ 2 h 770"/>
                  <a:gd name="T4" fmla="*/ 43 w 46"/>
                  <a:gd name="T5" fmla="*/ 2 h 770"/>
                  <a:gd name="T6" fmla="*/ 45 w 46"/>
                  <a:gd name="T7" fmla="*/ 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770">
                    <a:moveTo>
                      <a:pt x="0" y="769"/>
                    </a:moveTo>
                    <a:lnTo>
                      <a:pt x="0" y="2"/>
                    </a:lnTo>
                    <a:lnTo>
                      <a:pt x="43" y="2"/>
                    </a:lnTo>
                    <a:lnTo>
                      <a:pt x="45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37"/>
              <p:cNvSpPr>
                <a:spLocks/>
              </p:cNvSpPr>
              <p:nvPr/>
            </p:nvSpPr>
            <p:spPr bwMode="auto">
              <a:xfrm>
                <a:off x="2669" y="1510"/>
                <a:ext cx="65" cy="768"/>
              </a:xfrm>
              <a:custGeom>
                <a:avLst/>
                <a:gdLst>
                  <a:gd name="T0" fmla="*/ 0 w 65"/>
                  <a:gd name="T1" fmla="*/ 0 h 768"/>
                  <a:gd name="T2" fmla="*/ 0 w 65"/>
                  <a:gd name="T3" fmla="*/ 764 h 768"/>
                  <a:gd name="T4" fmla="*/ 64 w 65"/>
                  <a:gd name="T5" fmla="*/ 764 h 768"/>
                  <a:gd name="T6" fmla="*/ 62 w 65"/>
                  <a:gd name="T7" fmla="*/ 767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768">
                    <a:moveTo>
                      <a:pt x="0" y="0"/>
                    </a:moveTo>
                    <a:lnTo>
                      <a:pt x="0" y="764"/>
                    </a:lnTo>
                    <a:lnTo>
                      <a:pt x="64" y="764"/>
                    </a:lnTo>
                    <a:lnTo>
                      <a:pt x="62" y="767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38"/>
              <p:cNvSpPr>
                <a:spLocks/>
              </p:cNvSpPr>
              <p:nvPr/>
            </p:nvSpPr>
            <p:spPr bwMode="auto">
              <a:xfrm>
                <a:off x="2865" y="1508"/>
                <a:ext cx="46" cy="770"/>
              </a:xfrm>
              <a:custGeom>
                <a:avLst/>
                <a:gdLst>
                  <a:gd name="T0" fmla="*/ 0 w 46"/>
                  <a:gd name="T1" fmla="*/ 769 h 770"/>
                  <a:gd name="T2" fmla="*/ 0 w 46"/>
                  <a:gd name="T3" fmla="*/ 2 h 770"/>
                  <a:gd name="T4" fmla="*/ 43 w 46"/>
                  <a:gd name="T5" fmla="*/ 2 h 770"/>
                  <a:gd name="T6" fmla="*/ 45 w 46"/>
                  <a:gd name="T7" fmla="*/ 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770">
                    <a:moveTo>
                      <a:pt x="0" y="769"/>
                    </a:moveTo>
                    <a:lnTo>
                      <a:pt x="0" y="2"/>
                    </a:lnTo>
                    <a:lnTo>
                      <a:pt x="43" y="2"/>
                    </a:lnTo>
                    <a:lnTo>
                      <a:pt x="45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39"/>
              <p:cNvSpPr>
                <a:spLocks/>
              </p:cNvSpPr>
              <p:nvPr/>
            </p:nvSpPr>
            <p:spPr bwMode="auto">
              <a:xfrm>
                <a:off x="2798" y="1513"/>
                <a:ext cx="65" cy="767"/>
              </a:xfrm>
              <a:custGeom>
                <a:avLst/>
                <a:gdLst>
                  <a:gd name="T0" fmla="*/ 0 w 65"/>
                  <a:gd name="T1" fmla="*/ 0 h 767"/>
                  <a:gd name="T2" fmla="*/ 0 w 65"/>
                  <a:gd name="T3" fmla="*/ 763 h 767"/>
                  <a:gd name="T4" fmla="*/ 64 w 65"/>
                  <a:gd name="T5" fmla="*/ 763 h 767"/>
                  <a:gd name="T6" fmla="*/ 62 w 65"/>
                  <a:gd name="T7" fmla="*/ 766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767">
                    <a:moveTo>
                      <a:pt x="0" y="0"/>
                    </a:moveTo>
                    <a:lnTo>
                      <a:pt x="0" y="763"/>
                    </a:lnTo>
                    <a:lnTo>
                      <a:pt x="64" y="763"/>
                    </a:lnTo>
                    <a:lnTo>
                      <a:pt x="62" y="76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40"/>
              <p:cNvSpPr>
                <a:spLocks/>
              </p:cNvSpPr>
              <p:nvPr/>
            </p:nvSpPr>
            <p:spPr bwMode="auto">
              <a:xfrm>
                <a:off x="3070" y="1508"/>
                <a:ext cx="45" cy="770"/>
              </a:xfrm>
              <a:custGeom>
                <a:avLst/>
                <a:gdLst>
                  <a:gd name="T0" fmla="*/ 0 w 45"/>
                  <a:gd name="T1" fmla="*/ 769 h 770"/>
                  <a:gd name="T2" fmla="*/ 0 w 45"/>
                  <a:gd name="T3" fmla="*/ 2 h 770"/>
                  <a:gd name="T4" fmla="*/ 42 w 45"/>
                  <a:gd name="T5" fmla="*/ 2 h 770"/>
                  <a:gd name="T6" fmla="*/ 44 w 45"/>
                  <a:gd name="T7" fmla="*/ 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770">
                    <a:moveTo>
                      <a:pt x="0" y="769"/>
                    </a:moveTo>
                    <a:lnTo>
                      <a:pt x="0" y="2"/>
                    </a:lnTo>
                    <a:lnTo>
                      <a:pt x="42" y="2"/>
                    </a:lnTo>
                    <a:lnTo>
                      <a:pt x="44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41"/>
              <p:cNvSpPr>
                <a:spLocks/>
              </p:cNvSpPr>
              <p:nvPr/>
            </p:nvSpPr>
            <p:spPr bwMode="auto">
              <a:xfrm>
                <a:off x="2927" y="1513"/>
                <a:ext cx="141" cy="767"/>
              </a:xfrm>
              <a:custGeom>
                <a:avLst/>
                <a:gdLst>
                  <a:gd name="T0" fmla="*/ 0 w 141"/>
                  <a:gd name="T1" fmla="*/ 0 h 767"/>
                  <a:gd name="T2" fmla="*/ 0 w 141"/>
                  <a:gd name="T3" fmla="*/ 763 h 767"/>
                  <a:gd name="T4" fmla="*/ 140 w 141"/>
                  <a:gd name="T5" fmla="*/ 763 h 767"/>
                  <a:gd name="T6" fmla="*/ 137 w 141"/>
                  <a:gd name="T7" fmla="*/ 766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" h="767">
                    <a:moveTo>
                      <a:pt x="0" y="0"/>
                    </a:moveTo>
                    <a:lnTo>
                      <a:pt x="0" y="763"/>
                    </a:lnTo>
                    <a:lnTo>
                      <a:pt x="140" y="763"/>
                    </a:lnTo>
                    <a:lnTo>
                      <a:pt x="137" y="76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42"/>
              <p:cNvSpPr>
                <a:spLocks/>
              </p:cNvSpPr>
              <p:nvPr/>
            </p:nvSpPr>
            <p:spPr bwMode="auto">
              <a:xfrm>
                <a:off x="3132" y="1513"/>
                <a:ext cx="65" cy="767"/>
              </a:xfrm>
              <a:custGeom>
                <a:avLst/>
                <a:gdLst>
                  <a:gd name="T0" fmla="*/ 0 w 65"/>
                  <a:gd name="T1" fmla="*/ 0 h 767"/>
                  <a:gd name="T2" fmla="*/ 0 w 65"/>
                  <a:gd name="T3" fmla="*/ 763 h 767"/>
                  <a:gd name="T4" fmla="*/ 64 w 65"/>
                  <a:gd name="T5" fmla="*/ 763 h 767"/>
                  <a:gd name="T6" fmla="*/ 62 w 65"/>
                  <a:gd name="T7" fmla="*/ 766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767">
                    <a:moveTo>
                      <a:pt x="0" y="0"/>
                    </a:moveTo>
                    <a:lnTo>
                      <a:pt x="0" y="763"/>
                    </a:lnTo>
                    <a:lnTo>
                      <a:pt x="64" y="763"/>
                    </a:lnTo>
                    <a:lnTo>
                      <a:pt x="62" y="76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43"/>
              <p:cNvSpPr>
                <a:spLocks/>
              </p:cNvSpPr>
              <p:nvPr/>
            </p:nvSpPr>
            <p:spPr bwMode="auto">
              <a:xfrm>
                <a:off x="3196" y="1508"/>
                <a:ext cx="46" cy="770"/>
              </a:xfrm>
              <a:custGeom>
                <a:avLst/>
                <a:gdLst>
                  <a:gd name="T0" fmla="*/ 0 w 46"/>
                  <a:gd name="T1" fmla="*/ 769 h 770"/>
                  <a:gd name="T2" fmla="*/ 0 w 46"/>
                  <a:gd name="T3" fmla="*/ 2 h 770"/>
                  <a:gd name="T4" fmla="*/ 43 w 46"/>
                  <a:gd name="T5" fmla="*/ 2 h 770"/>
                  <a:gd name="T6" fmla="*/ 45 w 46"/>
                  <a:gd name="T7" fmla="*/ 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770">
                    <a:moveTo>
                      <a:pt x="0" y="769"/>
                    </a:moveTo>
                    <a:lnTo>
                      <a:pt x="0" y="2"/>
                    </a:lnTo>
                    <a:lnTo>
                      <a:pt x="43" y="2"/>
                    </a:lnTo>
                    <a:lnTo>
                      <a:pt x="45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44"/>
              <p:cNvSpPr>
                <a:spLocks/>
              </p:cNvSpPr>
              <p:nvPr/>
            </p:nvSpPr>
            <p:spPr bwMode="auto">
              <a:xfrm>
                <a:off x="3260" y="1513"/>
                <a:ext cx="65" cy="767"/>
              </a:xfrm>
              <a:custGeom>
                <a:avLst/>
                <a:gdLst>
                  <a:gd name="T0" fmla="*/ 0 w 65"/>
                  <a:gd name="T1" fmla="*/ 0 h 767"/>
                  <a:gd name="T2" fmla="*/ 0 w 65"/>
                  <a:gd name="T3" fmla="*/ 763 h 767"/>
                  <a:gd name="T4" fmla="*/ 64 w 65"/>
                  <a:gd name="T5" fmla="*/ 763 h 767"/>
                  <a:gd name="T6" fmla="*/ 62 w 65"/>
                  <a:gd name="T7" fmla="*/ 766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767">
                    <a:moveTo>
                      <a:pt x="0" y="0"/>
                    </a:moveTo>
                    <a:lnTo>
                      <a:pt x="0" y="763"/>
                    </a:lnTo>
                    <a:lnTo>
                      <a:pt x="64" y="763"/>
                    </a:lnTo>
                    <a:lnTo>
                      <a:pt x="62" y="76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45"/>
              <p:cNvSpPr>
                <a:spLocks/>
              </p:cNvSpPr>
              <p:nvPr/>
            </p:nvSpPr>
            <p:spPr bwMode="auto">
              <a:xfrm>
                <a:off x="3321" y="1508"/>
                <a:ext cx="44" cy="770"/>
              </a:xfrm>
              <a:custGeom>
                <a:avLst/>
                <a:gdLst>
                  <a:gd name="T0" fmla="*/ 0 w 44"/>
                  <a:gd name="T1" fmla="*/ 769 h 770"/>
                  <a:gd name="T2" fmla="*/ 0 w 44"/>
                  <a:gd name="T3" fmla="*/ 2 h 770"/>
                  <a:gd name="T4" fmla="*/ 41 w 44"/>
                  <a:gd name="T5" fmla="*/ 2 h 770"/>
                  <a:gd name="T6" fmla="*/ 43 w 44"/>
                  <a:gd name="T7" fmla="*/ 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770">
                    <a:moveTo>
                      <a:pt x="0" y="769"/>
                    </a:moveTo>
                    <a:lnTo>
                      <a:pt x="0" y="2"/>
                    </a:lnTo>
                    <a:lnTo>
                      <a:pt x="41" y="2"/>
                    </a:lnTo>
                    <a:lnTo>
                      <a:pt x="43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46"/>
              <p:cNvSpPr>
                <a:spLocks/>
              </p:cNvSpPr>
              <p:nvPr/>
            </p:nvSpPr>
            <p:spPr bwMode="auto">
              <a:xfrm>
                <a:off x="3366" y="1516"/>
                <a:ext cx="40" cy="767"/>
              </a:xfrm>
              <a:custGeom>
                <a:avLst/>
                <a:gdLst>
                  <a:gd name="T0" fmla="*/ 0 w 40"/>
                  <a:gd name="T1" fmla="*/ 0 h 767"/>
                  <a:gd name="T2" fmla="*/ 0 w 40"/>
                  <a:gd name="T3" fmla="*/ 763 h 767"/>
                  <a:gd name="T4" fmla="*/ 39 w 40"/>
                  <a:gd name="T5" fmla="*/ 763 h 767"/>
                  <a:gd name="T6" fmla="*/ 37 w 40"/>
                  <a:gd name="T7" fmla="*/ 766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767">
                    <a:moveTo>
                      <a:pt x="0" y="0"/>
                    </a:moveTo>
                    <a:lnTo>
                      <a:pt x="0" y="763"/>
                    </a:lnTo>
                    <a:lnTo>
                      <a:pt x="39" y="763"/>
                    </a:lnTo>
                    <a:lnTo>
                      <a:pt x="37" y="76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47"/>
              <p:cNvSpPr>
                <a:spLocks/>
              </p:cNvSpPr>
              <p:nvPr/>
            </p:nvSpPr>
            <p:spPr bwMode="auto">
              <a:xfrm>
                <a:off x="3414" y="1508"/>
                <a:ext cx="46" cy="770"/>
              </a:xfrm>
              <a:custGeom>
                <a:avLst/>
                <a:gdLst>
                  <a:gd name="T0" fmla="*/ 0 w 46"/>
                  <a:gd name="T1" fmla="*/ 769 h 770"/>
                  <a:gd name="T2" fmla="*/ 0 w 46"/>
                  <a:gd name="T3" fmla="*/ 2 h 770"/>
                  <a:gd name="T4" fmla="*/ 43 w 46"/>
                  <a:gd name="T5" fmla="*/ 2 h 770"/>
                  <a:gd name="T6" fmla="*/ 45 w 46"/>
                  <a:gd name="T7" fmla="*/ 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770">
                    <a:moveTo>
                      <a:pt x="0" y="769"/>
                    </a:moveTo>
                    <a:lnTo>
                      <a:pt x="0" y="2"/>
                    </a:lnTo>
                    <a:lnTo>
                      <a:pt x="43" y="2"/>
                    </a:lnTo>
                    <a:lnTo>
                      <a:pt x="45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48"/>
              <p:cNvSpPr>
                <a:spLocks/>
              </p:cNvSpPr>
              <p:nvPr/>
            </p:nvSpPr>
            <p:spPr bwMode="auto">
              <a:xfrm>
                <a:off x="3461" y="1516"/>
                <a:ext cx="41" cy="767"/>
              </a:xfrm>
              <a:custGeom>
                <a:avLst/>
                <a:gdLst>
                  <a:gd name="T0" fmla="*/ 0 w 41"/>
                  <a:gd name="T1" fmla="*/ 0 h 767"/>
                  <a:gd name="T2" fmla="*/ 0 w 41"/>
                  <a:gd name="T3" fmla="*/ 763 h 767"/>
                  <a:gd name="T4" fmla="*/ 40 w 41"/>
                  <a:gd name="T5" fmla="*/ 763 h 767"/>
                  <a:gd name="T6" fmla="*/ 38 w 41"/>
                  <a:gd name="T7" fmla="*/ 766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767">
                    <a:moveTo>
                      <a:pt x="0" y="0"/>
                    </a:moveTo>
                    <a:lnTo>
                      <a:pt x="0" y="763"/>
                    </a:lnTo>
                    <a:lnTo>
                      <a:pt x="40" y="763"/>
                    </a:lnTo>
                    <a:lnTo>
                      <a:pt x="38" y="76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49"/>
              <p:cNvSpPr>
                <a:spLocks/>
              </p:cNvSpPr>
              <p:nvPr/>
            </p:nvSpPr>
            <p:spPr bwMode="auto">
              <a:xfrm>
                <a:off x="3509" y="1510"/>
                <a:ext cx="45" cy="770"/>
              </a:xfrm>
              <a:custGeom>
                <a:avLst/>
                <a:gdLst>
                  <a:gd name="T0" fmla="*/ 0 w 45"/>
                  <a:gd name="T1" fmla="*/ 769 h 770"/>
                  <a:gd name="T2" fmla="*/ 0 w 45"/>
                  <a:gd name="T3" fmla="*/ 2 h 770"/>
                  <a:gd name="T4" fmla="*/ 42 w 45"/>
                  <a:gd name="T5" fmla="*/ 2 h 770"/>
                  <a:gd name="T6" fmla="*/ 44 w 45"/>
                  <a:gd name="T7" fmla="*/ 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770">
                    <a:moveTo>
                      <a:pt x="0" y="769"/>
                    </a:moveTo>
                    <a:lnTo>
                      <a:pt x="0" y="2"/>
                    </a:lnTo>
                    <a:lnTo>
                      <a:pt x="42" y="2"/>
                    </a:lnTo>
                    <a:lnTo>
                      <a:pt x="44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50"/>
              <p:cNvSpPr>
                <a:spLocks/>
              </p:cNvSpPr>
              <p:nvPr/>
            </p:nvSpPr>
            <p:spPr bwMode="auto">
              <a:xfrm>
                <a:off x="3555" y="1516"/>
                <a:ext cx="40" cy="767"/>
              </a:xfrm>
              <a:custGeom>
                <a:avLst/>
                <a:gdLst>
                  <a:gd name="T0" fmla="*/ 0 w 40"/>
                  <a:gd name="T1" fmla="*/ 0 h 767"/>
                  <a:gd name="T2" fmla="*/ 0 w 40"/>
                  <a:gd name="T3" fmla="*/ 763 h 767"/>
                  <a:gd name="T4" fmla="*/ 39 w 40"/>
                  <a:gd name="T5" fmla="*/ 763 h 767"/>
                  <a:gd name="T6" fmla="*/ 37 w 40"/>
                  <a:gd name="T7" fmla="*/ 766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767">
                    <a:moveTo>
                      <a:pt x="0" y="0"/>
                    </a:moveTo>
                    <a:lnTo>
                      <a:pt x="0" y="763"/>
                    </a:lnTo>
                    <a:lnTo>
                      <a:pt x="39" y="763"/>
                    </a:lnTo>
                    <a:lnTo>
                      <a:pt x="37" y="76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51"/>
              <p:cNvSpPr>
                <a:spLocks/>
              </p:cNvSpPr>
              <p:nvPr/>
            </p:nvSpPr>
            <p:spPr bwMode="auto">
              <a:xfrm>
                <a:off x="3604" y="1510"/>
                <a:ext cx="45" cy="770"/>
              </a:xfrm>
              <a:custGeom>
                <a:avLst/>
                <a:gdLst>
                  <a:gd name="T0" fmla="*/ 0 w 45"/>
                  <a:gd name="T1" fmla="*/ 769 h 770"/>
                  <a:gd name="T2" fmla="*/ 0 w 45"/>
                  <a:gd name="T3" fmla="*/ 2 h 770"/>
                  <a:gd name="T4" fmla="*/ 42 w 45"/>
                  <a:gd name="T5" fmla="*/ 2 h 770"/>
                  <a:gd name="T6" fmla="*/ 44 w 45"/>
                  <a:gd name="T7" fmla="*/ 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770">
                    <a:moveTo>
                      <a:pt x="0" y="769"/>
                    </a:moveTo>
                    <a:lnTo>
                      <a:pt x="0" y="2"/>
                    </a:lnTo>
                    <a:lnTo>
                      <a:pt x="42" y="2"/>
                    </a:lnTo>
                    <a:lnTo>
                      <a:pt x="44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52"/>
            <p:cNvGrpSpPr>
              <a:grpSpLocks/>
            </p:cNvGrpSpPr>
            <p:nvPr/>
          </p:nvGrpSpPr>
          <p:grpSpPr bwMode="auto">
            <a:xfrm>
              <a:off x="1026" y="736"/>
              <a:ext cx="1207" cy="778"/>
              <a:chOff x="1026" y="736"/>
              <a:chExt cx="1207" cy="778"/>
            </a:xfrm>
          </p:grpSpPr>
          <p:sp>
            <p:nvSpPr>
              <p:cNvPr id="10" name="Arc 53"/>
              <p:cNvSpPr>
                <a:spLocks/>
              </p:cNvSpPr>
              <p:nvPr/>
            </p:nvSpPr>
            <p:spPr bwMode="auto">
              <a:xfrm>
                <a:off x="1026" y="738"/>
                <a:ext cx="587" cy="776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572 h 21600"/>
                  <a:gd name="T2" fmla="*/ 21563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572"/>
                    </a:moveTo>
                    <a:cubicBezTo>
                      <a:pt x="15" y="9668"/>
                      <a:pt x="9659" y="20"/>
                      <a:pt x="21563" y="0"/>
                    </a:cubicBezTo>
                  </a:path>
                  <a:path w="21600" h="21600" stroke="0" extrusionOk="0">
                    <a:moveTo>
                      <a:pt x="0" y="21572"/>
                    </a:moveTo>
                    <a:cubicBezTo>
                      <a:pt x="15" y="9668"/>
                      <a:pt x="9659" y="20"/>
                      <a:pt x="21563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Arc 54"/>
              <p:cNvSpPr>
                <a:spLocks/>
              </p:cNvSpPr>
              <p:nvPr/>
            </p:nvSpPr>
            <p:spPr bwMode="auto">
              <a:xfrm>
                <a:off x="1646" y="736"/>
                <a:ext cx="587" cy="776"/>
              </a:xfrm>
              <a:custGeom>
                <a:avLst/>
                <a:gdLst>
                  <a:gd name="G0" fmla="+- 37 0 0"/>
                  <a:gd name="G1" fmla="+- 21600 0 0"/>
                  <a:gd name="G2" fmla="+- 21600 0 0"/>
                  <a:gd name="T0" fmla="*/ 0 w 21637"/>
                  <a:gd name="T1" fmla="*/ 0 h 21600"/>
                  <a:gd name="T2" fmla="*/ 21637 w 21637"/>
                  <a:gd name="T3" fmla="*/ 21572 h 21600"/>
                  <a:gd name="T4" fmla="*/ 37 w 2163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37" h="21600" fill="none" extrusionOk="0">
                    <a:moveTo>
                      <a:pt x="0" y="0"/>
                    </a:moveTo>
                    <a:cubicBezTo>
                      <a:pt x="12" y="0"/>
                      <a:pt x="24" y="0"/>
                      <a:pt x="37" y="0"/>
                    </a:cubicBezTo>
                    <a:cubicBezTo>
                      <a:pt x="11955" y="0"/>
                      <a:pt x="21621" y="9653"/>
                      <a:pt x="21636" y="21572"/>
                    </a:cubicBezTo>
                  </a:path>
                  <a:path w="21637" h="21600" stroke="0" extrusionOk="0">
                    <a:moveTo>
                      <a:pt x="0" y="0"/>
                    </a:moveTo>
                    <a:cubicBezTo>
                      <a:pt x="12" y="0"/>
                      <a:pt x="24" y="0"/>
                      <a:pt x="37" y="0"/>
                    </a:cubicBezTo>
                    <a:cubicBezTo>
                      <a:pt x="11955" y="0"/>
                      <a:pt x="21621" y="9653"/>
                      <a:pt x="21636" y="21572"/>
                    </a:cubicBezTo>
                    <a:lnTo>
                      <a:pt x="37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2410" y="1523"/>
              <a:ext cx="1209" cy="778"/>
              <a:chOff x="2410" y="1523"/>
              <a:chExt cx="1209" cy="778"/>
            </a:xfrm>
          </p:grpSpPr>
          <p:sp>
            <p:nvSpPr>
              <p:cNvPr id="8" name="Arc 56"/>
              <p:cNvSpPr>
                <a:spLocks/>
              </p:cNvSpPr>
              <p:nvPr/>
            </p:nvSpPr>
            <p:spPr bwMode="auto">
              <a:xfrm rot="10800000">
                <a:off x="2410" y="1523"/>
                <a:ext cx="587" cy="776"/>
              </a:xfrm>
              <a:custGeom>
                <a:avLst/>
                <a:gdLst>
                  <a:gd name="G0" fmla="+- 37 0 0"/>
                  <a:gd name="G1" fmla="+- 21600 0 0"/>
                  <a:gd name="G2" fmla="+- 21600 0 0"/>
                  <a:gd name="T0" fmla="*/ 0 w 21637"/>
                  <a:gd name="T1" fmla="*/ 0 h 21600"/>
                  <a:gd name="T2" fmla="*/ 21637 w 21637"/>
                  <a:gd name="T3" fmla="*/ 21572 h 21600"/>
                  <a:gd name="T4" fmla="*/ 37 w 2163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37" h="21600" fill="none" extrusionOk="0">
                    <a:moveTo>
                      <a:pt x="0" y="0"/>
                    </a:moveTo>
                    <a:cubicBezTo>
                      <a:pt x="12" y="0"/>
                      <a:pt x="24" y="0"/>
                      <a:pt x="37" y="0"/>
                    </a:cubicBezTo>
                    <a:cubicBezTo>
                      <a:pt x="11955" y="0"/>
                      <a:pt x="21621" y="9653"/>
                      <a:pt x="21636" y="21572"/>
                    </a:cubicBezTo>
                  </a:path>
                  <a:path w="21637" h="21600" stroke="0" extrusionOk="0">
                    <a:moveTo>
                      <a:pt x="0" y="0"/>
                    </a:moveTo>
                    <a:cubicBezTo>
                      <a:pt x="12" y="0"/>
                      <a:pt x="24" y="0"/>
                      <a:pt x="37" y="0"/>
                    </a:cubicBezTo>
                    <a:cubicBezTo>
                      <a:pt x="11955" y="0"/>
                      <a:pt x="21621" y="9653"/>
                      <a:pt x="21636" y="21572"/>
                    </a:cubicBezTo>
                    <a:lnTo>
                      <a:pt x="37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Arc 57"/>
              <p:cNvSpPr>
                <a:spLocks/>
              </p:cNvSpPr>
              <p:nvPr/>
            </p:nvSpPr>
            <p:spPr bwMode="auto">
              <a:xfrm rot="10800000">
                <a:off x="3032" y="1525"/>
                <a:ext cx="587" cy="776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572 h 21600"/>
                  <a:gd name="T2" fmla="*/ 21563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572"/>
                    </a:moveTo>
                    <a:cubicBezTo>
                      <a:pt x="15" y="9668"/>
                      <a:pt x="9659" y="20"/>
                      <a:pt x="21563" y="0"/>
                    </a:cubicBezTo>
                  </a:path>
                  <a:path w="21600" h="21600" stroke="0" extrusionOk="0">
                    <a:moveTo>
                      <a:pt x="0" y="21572"/>
                    </a:moveTo>
                    <a:cubicBezTo>
                      <a:pt x="15" y="9668"/>
                      <a:pt x="9659" y="20"/>
                      <a:pt x="21563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8" name="Group 59"/>
          <p:cNvGrpSpPr>
            <a:grpSpLocks/>
          </p:cNvGrpSpPr>
          <p:nvPr/>
        </p:nvGrpSpPr>
        <p:grpSpPr bwMode="auto">
          <a:xfrm>
            <a:off x="1471613" y="3857625"/>
            <a:ext cx="2235200" cy="2484438"/>
            <a:chOff x="927" y="2431"/>
            <a:chExt cx="1408" cy="1565"/>
          </a:xfrm>
        </p:grpSpPr>
        <p:sp>
          <p:nvSpPr>
            <p:cNvPr id="59" name="Line 60"/>
            <p:cNvSpPr>
              <a:spLocks noChangeShapeType="1"/>
            </p:cNvSpPr>
            <p:nvPr/>
          </p:nvSpPr>
          <p:spPr bwMode="auto">
            <a:xfrm>
              <a:off x="927" y="3208"/>
              <a:ext cx="129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" name="Group 61"/>
            <p:cNvGrpSpPr>
              <a:grpSpLocks/>
            </p:cNvGrpSpPr>
            <p:nvPr/>
          </p:nvGrpSpPr>
          <p:grpSpPr bwMode="auto">
            <a:xfrm>
              <a:off x="952" y="2435"/>
              <a:ext cx="698" cy="778"/>
              <a:chOff x="952" y="2435"/>
              <a:chExt cx="698" cy="778"/>
            </a:xfrm>
          </p:grpSpPr>
          <p:sp>
            <p:nvSpPr>
              <p:cNvPr id="91" name="Freeform 62"/>
              <p:cNvSpPr>
                <a:spLocks/>
              </p:cNvSpPr>
              <p:nvPr/>
            </p:nvSpPr>
            <p:spPr bwMode="auto">
              <a:xfrm>
                <a:off x="1047" y="2443"/>
                <a:ext cx="23" cy="770"/>
              </a:xfrm>
              <a:custGeom>
                <a:avLst/>
                <a:gdLst>
                  <a:gd name="T0" fmla="*/ 0 w 23"/>
                  <a:gd name="T1" fmla="*/ 0 h 770"/>
                  <a:gd name="T2" fmla="*/ 0 w 23"/>
                  <a:gd name="T3" fmla="*/ 766 h 770"/>
                  <a:gd name="T4" fmla="*/ 21 w 23"/>
                  <a:gd name="T5" fmla="*/ 766 h 770"/>
                  <a:gd name="T6" fmla="*/ 22 w 23"/>
                  <a:gd name="T7" fmla="*/ 769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770">
                    <a:moveTo>
                      <a:pt x="0" y="0"/>
                    </a:moveTo>
                    <a:lnTo>
                      <a:pt x="0" y="766"/>
                    </a:lnTo>
                    <a:lnTo>
                      <a:pt x="21" y="766"/>
                    </a:lnTo>
                    <a:lnTo>
                      <a:pt x="22" y="769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63"/>
              <p:cNvSpPr>
                <a:spLocks noChangeShapeType="1"/>
              </p:cNvSpPr>
              <p:nvPr/>
            </p:nvSpPr>
            <p:spPr bwMode="auto">
              <a:xfrm>
                <a:off x="952" y="3208"/>
                <a:ext cx="62" cy="0"/>
              </a:xfrm>
              <a:prstGeom prst="line">
                <a:avLst/>
              </a:prstGeom>
              <a:noFill/>
              <a:ln w="50800">
                <a:solidFill>
                  <a:srgbClr val="CC33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64"/>
              <p:cNvSpPr>
                <a:spLocks/>
              </p:cNvSpPr>
              <p:nvPr/>
            </p:nvSpPr>
            <p:spPr bwMode="auto">
              <a:xfrm>
                <a:off x="1024" y="2440"/>
                <a:ext cx="21" cy="767"/>
              </a:xfrm>
              <a:custGeom>
                <a:avLst/>
                <a:gdLst>
                  <a:gd name="T0" fmla="*/ 0 w 21"/>
                  <a:gd name="T1" fmla="*/ 766 h 767"/>
                  <a:gd name="T2" fmla="*/ 0 w 21"/>
                  <a:gd name="T3" fmla="*/ 2 h 767"/>
                  <a:gd name="T4" fmla="*/ 20 w 21"/>
                  <a:gd name="T5" fmla="*/ 2 h 767"/>
                  <a:gd name="T6" fmla="*/ 19 w 21"/>
                  <a:gd name="T7" fmla="*/ 0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767">
                    <a:moveTo>
                      <a:pt x="0" y="766"/>
                    </a:moveTo>
                    <a:lnTo>
                      <a:pt x="0" y="2"/>
                    </a:lnTo>
                    <a:lnTo>
                      <a:pt x="20" y="2"/>
                    </a:lnTo>
                    <a:lnTo>
                      <a:pt x="19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65"/>
              <p:cNvSpPr>
                <a:spLocks/>
              </p:cNvSpPr>
              <p:nvPr/>
            </p:nvSpPr>
            <p:spPr bwMode="auto">
              <a:xfrm>
                <a:off x="1093" y="2443"/>
                <a:ext cx="23" cy="770"/>
              </a:xfrm>
              <a:custGeom>
                <a:avLst/>
                <a:gdLst>
                  <a:gd name="T0" fmla="*/ 0 w 23"/>
                  <a:gd name="T1" fmla="*/ 0 h 770"/>
                  <a:gd name="T2" fmla="*/ 0 w 23"/>
                  <a:gd name="T3" fmla="*/ 766 h 770"/>
                  <a:gd name="T4" fmla="*/ 21 w 23"/>
                  <a:gd name="T5" fmla="*/ 766 h 770"/>
                  <a:gd name="T6" fmla="*/ 22 w 23"/>
                  <a:gd name="T7" fmla="*/ 769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770">
                    <a:moveTo>
                      <a:pt x="0" y="0"/>
                    </a:moveTo>
                    <a:lnTo>
                      <a:pt x="0" y="766"/>
                    </a:lnTo>
                    <a:lnTo>
                      <a:pt x="21" y="766"/>
                    </a:lnTo>
                    <a:lnTo>
                      <a:pt x="22" y="769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66"/>
              <p:cNvSpPr>
                <a:spLocks/>
              </p:cNvSpPr>
              <p:nvPr/>
            </p:nvSpPr>
            <p:spPr bwMode="auto">
              <a:xfrm>
                <a:off x="1070" y="2440"/>
                <a:ext cx="20" cy="767"/>
              </a:xfrm>
              <a:custGeom>
                <a:avLst/>
                <a:gdLst>
                  <a:gd name="T0" fmla="*/ 0 w 20"/>
                  <a:gd name="T1" fmla="*/ 766 h 767"/>
                  <a:gd name="T2" fmla="*/ 0 w 20"/>
                  <a:gd name="T3" fmla="*/ 2 h 767"/>
                  <a:gd name="T4" fmla="*/ 19 w 20"/>
                  <a:gd name="T5" fmla="*/ 2 h 767"/>
                  <a:gd name="T6" fmla="*/ 18 w 20"/>
                  <a:gd name="T7" fmla="*/ 0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767">
                    <a:moveTo>
                      <a:pt x="0" y="766"/>
                    </a:moveTo>
                    <a:lnTo>
                      <a:pt x="0" y="2"/>
                    </a:lnTo>
                    <a:lnTo>
                      <a:pt x="19" y="2"/>
                    </a:lnTo>
                    <a:lnTo>
                      <a:pt x="18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67"/>
              <p:cNvSpPr>
                <a:spLocks/>
              </p:cNvSpPr>
              <p:nvPr/>
            </p:nvSpPr>
            <p:spPr bwMode="auto">
              <a:xfrm>
                <a:off x="1138" y="2443"/>
                <a:ext cx="23" cy="770"/>
              </a:xfrm>
              <a:custGeom>
                <a:avLst/>
                <a:gdLst>
                  <a:gd name="T0" fmla="*/ 0 w 23"/>
                  <a:gd name="T1" fmla="*/ 0 h 770"/>
                  <a:gd name="T2" fmla="*/ 0 w 23"/>
                  <a:gd name="T3" fmla="*/ 766 h 770"/>
                  <a:gd name="T4" fmla="*/ 21 w 23"/>
                  <a:gd name="T5" fmla="*/ 766 h 770"/>
                  <a:gd name="T6" fmla="*/ 22 w 23"/>
                  <a:gd name="T7" fmla="*/ 769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770">
                    <a:moveTo>
                      <a:pt x="0" y="0"/>
                    </a:moveTo>
                    <a:lnTo>
                      <a:pt x="0" y="766"/>
                    </a:lnTo>
                    <a:lnTo>
                      <a:pt x="21" y="766"/>
                    </a:lnTo>
                    <a:lnTo>
                      <a:pt x="22" y="769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68"/>
              <p:cNvSpPr>
                <a:spLocks/>
              </p:cNvSpPr>
              <p:nvPr/>
            </p:nvSpPr>
            <p:spPr bwMode="auto">
              <a:xfrm>
                <a:off x="1116" y="2440"/>
                <a:ext cx="20" cy="767"/>
              </a:xfrm>
              <a:custGeom>
                <a:avLst/>
                <a:gdLst>
                  <a:gd name="T0" fmla="*/ 0 w 20"/>
                  <a:gd name="T1" fmla="*/ 766 h 767"/>
                  <a:gd name="T2" fmla="*/ 0 w 20"/>
                  <a:gd name="T3" fmla="*/ 2 h 767"/>
                  <a:gd name="T4" fmla="*/ 19 w 20"/>
                  <a:gd name="T5" fmla="*/ 2 h 767"/>
                  <a:gd name="T6" fmla="*/ 18 w 20"/>
                  <a:gd name="T7" fmla="*/ 0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767">
                    <a:moveTo>
                      <a:pt x="0" y="766"/>
                    </a:moveTo>
                    <a:lnTo>
                      <a:pt x="0" y="2"/>
                    </a:lnTo>
                    <a:lnTo>
                      <a:pt x="19" y="2"/>
                    </a:lnTo>
                    <a:lnTo>
                      <a:pt x="18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69"/>
              <p:cNvSpPr>
                <a:spLocks/>
              </p:cNvSpPr>
              <p:nvPr/>
            </p:nvSpPr>
            <p:spPr bwMode="auto">
              <a:xfrm>
                <a:off x="1195" y="2443"/>
                <a:ext cx="23" cy="770"/>
              </a:xfrm>
              <a:custGeom>
                <a:avLst/>
                <a:gdLst>
                  <a:gd name="T0" fmla="*/ 0 w 23"/>
                  <a:gd name="T1" fmla="*/ 0 h 770"/>
                  <a:gd name="T2" fmla="*/ 0 w 23"/>
                  <a:gd name="T3" fmla="*/ 766 h 770"/>
                  <a:gd name="T4" fmla="*/ 21 w 23"/>
                  <a:gd name="T5" fmla="*/ 766 h 770"/>
                  <a:gd name="T6" fmla="*/ 22 w 23"/>
                  <a:gd name="T7" fmla="*/ 769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770">
                    <a:moveTo>
                      <a:pt x="0" y="0"/>
                    </a:moveTo>
                    <a:lnTo>
                      <a:pt x="0" y="766"/>
                    </a:lnTo>
                    <a:lnTo>
                      <a:pt x="21" y="766"/>
                    </a:lnTo>
                    <a:lnTo>
                      <a:pt x="22" y="769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70"/>
              <p:cNvSpPr>
                <a:spLocks/>
              </p:cNvSpPr>
              <p:nvPr/>
            </p:nvSpPr>
            <p:spPr bwMode="auto">
              <a:xfrm>
                <a:off x="1161" y="2440"/>
                <a:ext cx="33" cy="767"/>
              </a:xfrm>
              <a:custGeom>
                <a:avLst/>
                <a:gdLst>
                  <a:gd name="T0" fmla="*/ 0 w 33"/>
                  <a:gd name="T1" fmla="*/ 766 h 767"/>
                  <a:gd name="T2" fmla="*/ 0 w 33"/>
                  <a:gd name="T3" fmla="*/ 2 h 767"/>
                  <a:gd name="T4" fmla="*/ 32 w 33"/>
                  <a:gd name="T5" fmla="*/ 2 h 767"/>
                  <a:gd name="T6" fmla="*/ 31 w 33"/>
                  <a:gd name="T7" fmla="*/ 0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767">
                    <a:moveTo>
                      <a:pt x="0" y="766"/>
                    </a:moveTo>
                    <a:lnTo>
                      <a:pt x="0" y="2"/>
                    </a:lnTo>
                    <a:lnTo>
                      <a:pt x="32" y="2"/>
                    </a:lnTo>
                    <a:lnTo>
                      <a:pt x="31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71"/>
              <p:cNvSpPr>
                <a:spLocks/>
              </p:cNvSpPr>
              <p:nvPr/>
            </p:nvSpPr>
            <p:spPr bwMode="auto">
              <a:xfrm>
                <a:off x="1259" y="2440"/>
                <a:ext cx="23" cy="770"/>
              </a:xfrm>
              <a:custGeom>
                <a:avLst/>
                <a:gdLst>
                  <a:gd name="T0" fmla="*/ 0 w 23"/>
                  <a:gd name="T1" fmla="*/ 0 h 770"/>
                  <a:gd name="T2" fmla="*/ 0 w 23"/>
                  <a:gd name="T3" fmla="*/ 766 h 770"/>
                  <a:gd name="T4" fmla="*/ 21 w 23"/>
                  <a:gd name="T5" fmla="*/ 766 h 770"/>
                  <a:gd name="T6" fmla="*/ 22 w 23"/>
                  <a:gd name="T7" fmla="*/ 769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770">
                    <a:moveTo>
                      <a:pt x="0" y="0"/>
                    </a:moveTo>
                    <a:lnTo>
                      <a:pt x="0" y="766"/>
                    </a:lnTo>
                    <a:lnTo>
                      <a:pt x="21" y="766"/>
                    </a:lnTo>
                    <a:lnTo>
                      <a:pt x="22" y="769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72"/>
              <p:cNvSpPr>
                <a:spLocks/>
              </p:cNvSpPr>
              <p:nvPr/>
            </p:nvSpPr>
            <p:spPr bwMode="auto">
              <a:xfrm>
                <a:off x="1226" y="2437"/>
                <a:ext cx="33" cy="768"/>
              </a:xfrm>
              <a:custGeom>
                <a:avLst/>
                <a:gdLst>
                  <a:gd name="T0" fmla="*/ 0 w 33"/>
                  <a:gd name="T1" fmla="*/ 767 h 768"/>
                  <a:gd name="T2" fmla="*/ 0 w 33"/>
                  <a:gd name="T3" fmla="*/ 2 h 768"/>
                  <a:gd name="T4" fmla="*/ 32 w 33"/>
                  <a:gd name="T5" fmla="*/ 2 h 768"/>
                  <a:gd name="T6" fmla="*/ 31 w 33"/>
                  <a:gd name="T7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768">
                    <a:moveTo>
                      <a:pt x="0" y="767"/>
                    </a:moveTo>
                    <a:lnTo>
                      <a:pt x="0" y="2"/>
                    </a:lnTo>
                    <a:lnTo>
                      <a:pt x="32" y="2"/>
                    </a:lnTo>
                    <a:lnTo>
                      <a:pt x="31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73"/>
              <p:cNvSpPr>
                <a:spLocks/>
              </p:cNvSpPr>
              <p:nvPr/>
            </p:nvSpPr>
            <p:spPr bwMode="auto">
              <a:xfrm>
                <a:off x="1361" y="2440"/>
                <a:ext cx="23" cy="770"/>
              </a:xfrm>
              <a:custGeom>
                <a:avLst/>
                <a:gdLst>
                  <a:gd name="T0" fmla="*/ 0 w 23"/>
                  <a:gd name="T1" fmla="*/ 0 h 770"/>
                  <a:gd name="T2" fmla="*/ 0 w 23"/>
                  <a:gd name="T3" fmla="*/ 766 h 770"/>
                  <a:gd name="T4" fmla="*/ 21 w 23"/>
                  <a:gd name="T5" fmla="*/ 766 h 770"/>
                  <a:gd name="T6" fmla="*/ 22 w 23"/>
                  <a:gd name="T7" fmla="*/ 769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770">
                    <a:moveTo>
                      <a:pt x="0" y="0"/>
                    </a:moveTo>
                    <a:lnTo>
                      <a:pt x="0" y="766"/>
                    </a:lnTo>
                    <a:lnTo>
                      <a:pt x="21" y="766"/>
                    </a:lnTo>
                    <a:lnTo>
                      <a:pt x="22" y="769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74"/>
              <p:cNvSpPr>
                <a:spLocks/>
              </p:cNvSpPr>
              <p:nvPr/>
            </p:nvSpPr>
            <p:spPr bwMode="auto">
              <a:xfrm>
                <a:off x="1290" y="2437"/>
                <a:ext cx="71" cy="768"/>
              </a:xfrm>
              <a:custGeom>
                <a:avLst/>
                <a:gdLst>
                  <a:gd name="T0" fmla="*/ 0 w 71"/>
                  <a:gd name="T1" fmla="*/ 767 h 768"/>
                  <a:gd name="T2" fmla="*/ 0 w 71"/>
                  <a:gd name="T3" fmla="*/ 2 h 768"/>
                  <a:gd name="T4" fmla="*/ 70 w 71"/>
                  <a:gd name="T5" fmla="*/ 2 h 768"/>
                  <a:gd name="T6" fmla="*/ 69 w 71"/>
                  <a:gd name="T7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768">
                    <a:moveTo>
                      <a:pt x="0" y="767"/>
                    </a:moveTo>
                    <a:lnTo>
                      <a:pt x="0" y="2"/>
                    </a:lnTo>
                    <a:lnTo>
                      <a:pt x="70" y="2"/>
                    </a:lnTo>
                    <a:lnTo>
                      <a:pt x="69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75"/>
              <p:cNvSpPr>
                <a:spLocks/>
              </p:cNvSpPr>
              <p:nvPr/>
            </p:nvSpPr>
            <p:spPr bwMode="auto">
              <a:xfrm>
                <a:off x="1392" y="2437"/>
                <a:ext cx="33" cy="768"/>
              </a:xfrm>
              <a:custGeom>
                <a:avLst/>
                <a:gdLst>
                  <a:gd name="T0" fmla="*/ 0 w 33"/>
                  <a:gd name="T1" fmla="*/ 767 h 768"/>
                  <a:gd name="T2" fmla="*/ 0 w 33"/>
                  <a:gd name="T3" fmla="*/ 2 h 768"/>
                  <a:gd name="T4" fmla="*/ 32 w 33"/>
                  <a:gd name="T5" fmla="*/ 2 h 768"/>
                  <a:gd name="T6" fmla="*/ 31 w 33"/>
                  <a:gd name="T7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768">
                    <a:moveTo>
                      <a:pt x="0" y="767"/>
                    </a:moveTo>
                    <a:lnTo>
                      <a:pt x="0" y="2"/>
                    </a:lnTo>
                    <a:lnTo>
                      <a:pt x="32" y="2"/>
                    </a:lnTo>
                    <a:lnTo>
                      <a:pt x="31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76"/>
              <p:cNvSpPr>
                <a:spLocks/>
              </p:cNvSpPr>
              <p:nvPr/>
            </p:nvSpPr>
            <p:spPr bwMode="auto">
              <a:xfrm>
                <a:off x="1424" y="2440"/>
                <a:ext cx="23" cy="770"/>
              </a:xfrm>
              <a:custGeom>
                <a:avLst/>
                <a:gdLst>
                  <a:gd name="T0" fmla="*/ 0 w 23"/>
                  <a:gd name="T1" fmla="*/ 0 h 770"/>
                  <a:gd name="T2" fmla="*/ 0 w 23"/>
                  <a:gd name="T3" fmla="*/ 766 h 770"/>
                  <a:gd name="T4" fmla="*/ 21 w 23"/>
                  <a:gd name="T5" fmla="*/ 766 h 770"/>
                  <a:gd name="T6" fmla="*/ 22 w 23"/>
                  <a:gd name="T7" fmla="*/ 769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770">
                    <a:moveTo>
                      <a:pt x="0" y="0"/>
                    </a:moveTo>
                    <a:lnTo>
                      <a:pt x="0" y="766"/>
                    </a:lnTo>
                    <a:lnTo>
                      <a:pt x="21" y="766"/>
                    </a:lnTo>
                    <a:lnTo>
                      <a:pt x="22" y="769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77"/>
              <p:cNvSpPr>
                <a:spLocks/>
              </p:cNvSpPr>
              <p:nvPr/>
            </p:nvSpPr>
            <p:spPr bwMode="auto">
              <a:xfrm>
                <a:off x="1455" y="2437"/>
                <a:ext cx="33" cy="768"/>
              </a:xfrm>
              <a:custGeom>
                <a:avLst/>
                <a:gdLst>
                  <a:gd name="T0" fmla="*/ 0 w 33"/>
                  <a:gd name="T1" fmla="*/ 767 h 768"/>
                  <a:gd name="T2" fmla="*/ 0 w 33"/>
                  <a:gd name="T3" fmla="*/ 2 h 768"/>
                  <a:gd name="T4" fmla="*/ 32 w 33"/>
                  <a:gd name="T5" fmla="*/ 2 h 768"/>
                  <a:gd name="T6" fmla="*/ 31 w 33"/>
                  <a:gd name="T7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768">
                    <a:moveTo>
                      <a:pt x="0" y="767"/>
                    </a:moveTo>
                    <a:lnTo>
                      <a:pt x="0" y="2"/>
                    </a:lnTo>
                    <a:lnTo>
                      <a:pt x="32" y="2"/>
                    </a:lnTo>
                    <a:lnTo>
                      <a:pt x="31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78"/>
              <p:cNvSpPr>
                <a:spLocks/>
              </p:cNvSpPr>
              <p:nvPr/>
            </p:nvSpPr>
            <p:spPr bwMode="auto">
              <a:xfrm>
                <a:off x="1486" y="2440"/>
                <a:ext cx="23" cy="770"/>
              </a:xfrm>
              <a:custGeom>
                <a:avLst/>
                <a:gdLst>
                  <a:gd name="T0" fmla="*/ 0 w 23"/>
                  <a:gd name="T1" fmla="*/ 0 h 770"/>
                  <a:gd name="T2" fmla="*/ 0 w 23"/>
                  <a:gd name="T3" fmla="*/ 766 h 770"/>
                  <a:gd name="T4" fmla="*/ 21 w 23"/>
                  <a:gd name="T5" fmla="*/ 766 h 770"/>
                  <a:gd name="T6" fmla="*/ 22 w 23"/>
                  <a:gd name="T7" fmla="*/ 769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770">
                    <a:moveTo>
                      <a:pt x="0" y="0"/>
                    </a:moveTo>
                    <a:lnTo>
                      <a:pt x="0" y="766"/>
                    </a:lnTo>
                    <a:lnTo>
                      <a:pt x="21" y="766"/>
                    </a:lnTo>
                    <a:lnTo>
                      <a:pt x="22" y="769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79"/>
              <p:cNvSpPr>
                <a:spLocks/>
              </p:cNvSpPr>
              <p:nvPr/>
            </p:nvSpPr>
            <p:spPr bwMode="auto">
              <a:xfrm>
                <a:off x="1509" y="2435"/>
                <a:ext cx="20" cy="767"/>
              </a:xfrm>
              <a:custGeom>
                <a:avLst/>
                <a:gdLst>
                  <a:gd name="T0" fmla="*/ 0 w 20"/>
                  <a:gd name="T1" fmla="*/ 766 h 767"/>
                  <a:gd name="T2" fmla="*/ 0 w 20"/>
                  <a:gd name="T3" fmla="*/ 2 h 767"/>
                  <a:gd name="T4" fmla="*/ 19 w 20"/>
                  <a:gd name="T5" fmla="*/ 2 h 767"/>
                  <a:gd name="T6" fmla="*/ 18 w 20"/>
                  <a:gd name="T7" fmla="*/ 0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767">
                    <a:moveTo>
                      <a:pt x="0" y="766"/>
                    </a:moveTo>
                    <a:lnTo>
                      <a:pt x="0" y="2"/>
                    </a:lnTo>
                    <a:lnTo>
                      <a:pt x="19" y="2"/>
                    </a:lnTo>
                    <a:lnTo>
                      <a:pt x="18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80"/>
              <p:cNvSpPr>
                <a:spLocks/>
              </p:cNvSpPr>
              <p:nvPr/>
            </p:nvSpPr>
            <p:spPr bwMode="auto">
              <a:xfrm>
                <a:off x="1533" y="2440"/>
                <a:ext cx="23" cy="770"/>
              </a:xfrm>
              <a:custGeom>
                <a:avLst/>
                <a:gdLst>
                  <a:gd name="T0" fmla="*/ 0 w 23"/>
                  <a:gd name="T1" fmla="*/ 0 h 770"/>
                  <a:gd name="T2" fmla="*/ 0 w 23"/>
                  <a:gd name="T3" fmla="*/ 766 h 770"/>
                  <a:gd name="T4" fmla="*/ 21 w 23"/>
                  <a:gd name="T5" fmla="*/ 766 h 770"/>
                  <a:gd name="T6" fmla="*/ 22 w 23"/>
                  <a:gd name="T7" fmla="*/ 769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770">
                    <a:moveTo>
                      <a:pt x="0" y="0"/>
                    </a:moveTo>
                    <a:lnTo>
                      <a:pt x="0" y="766"/>
                    </a:lnTo>
                    <a:lnTo>
                      <a:pt x="21" y="766"/>
                    </a:lnTo>
                    <a:lnTo>
                      <a:pt x="22" y="769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81"/>
              <p:cNvSpPr>
                <a:spLocks/>
              </p:cNvSpPr>
              <p:nvPr/>
            </p:nvSpPr>
            <p:spPr bwMode="auto">
              <a:xfrm>
                <a:off x="1556" y="2435"/>
                <a:ext cx="20" cy="767"/>
              </a:xfrm>
              <a:custGeom>
                <a:avLst/>
                <a:gdLst>
                  <a:gd name="T0" fmla="*/ 0 w 20"/>
                  <a:gd name="T1" fmla="*/ 766 h 767"/>
                  <a:gd name="T2" fmla="*/ 0 w 20"/>
                  <a:gd name="T3" fmla="*/ 2 h 767"/>
                  <a:gd name="T4" fmla="*/ 19 w 20"/>
                  <a:gd name="T5" fmla="*/ 2 h 767"/>
                  <a:gd name="T6" fmla="*/ 18 w 20"/>
                  <a:gd name="T7" fmla="*/ 0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767">
                    <a:moveTo>
                      <a:pt x="0" y="766"/>
                    </a:moveTo>
                    <a:lnTo>
                      <a:pt x="0" y="2"/>
                    </a:lnTo>
                    <a:lnTo>
                      <a:pt x="19" y="2"/>
                    </a:lnTo>
                    <a:lnTo>
                      <a:pt x="18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82"/>
              <p:cNvSpPr>
                <a:spLocks/>
              </p:cNvSpPr>
              <p:nvPr/>
            </p:nvSpPr>
            <p:spPr bwMode="auto">
              <a:xfrm>
                <a:off x="1580" y="2437"/>
                <a:ext cx="23" cy="770"/>
              </a:xfrm>
              <a:custGeom>
                <a:avLst/>
                <a:gdLst>
                  <a:gd name="T0" fmla="*/ 0 w 23"/>
                  <a:gd name="T1" fmla="*/ 0 h 770"/>
                  <a:gd name="T2" fmla="*/ 0 w 23"/>
                  <a:gd name="T3" fmla="*/ 766 h 770"/>
                  <a:gd name="T4" fmla="*/ 21 w 23"/>
                  <a:gd name="T5" fmla="*/ 766 h 770"/>
                  <a:gd name="T6" fmla="*/ 22 w 23"/>
                  <a:gd name="T7" fmla="*/ 769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770">
                    <a:moveTo>
                      <a:pt x="0" y="0"/>
                    </a:moveTo>
                    <a:lnTo>
                      <a:pt x="0" y="766"/>
                    </a:lnTo>
                    <a:lnTo>
                      <a:pt x="21" y="766"/>
                    </a:lnTo>
                    <a:lnTo>
                      <a:pt x="22" y="769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83"/>
              <p:cNvSpPr>
                <a:spLocks/>
              </p:cNvSpPr>
              <p:nvPr/>
            </p:nvSpPr>
            <p:spPr bwMode="auto">
              <a:xfrm>
                <a:off x="1603" y="2435"/>
                <a:ext cx="20" cy="767"/>
              </a:xfrm>
              <a:custGeom>
                <a:avLst/>
                <a:gdLst>
                  <a:gd name="T0" fmla="*/ 0 w 20"/>
                  <a:gd name="T1" fmla="*/ 766 h 767"/>
                  <a:gd name="T2" fmla="*/ 0 w 20"/>
                  <a:gd name="T3" fmla="*/ 2 h 767"/>
                  <a:gd name="T4" fmla="*/ 19 w 20"/>
                  <a:gd name="T5" fmla="*/ 2 h 767"/>
                  <a:gd name="T6" fmla="*/ 18 w 20"/>
                  <a:gd name="T7" fmla="*/ 0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767">
                    <a:moveTo>
                      <a:pt x="0" y="766"/>
                    </a:moveTo>
                    <a:lnTo>
                      <a:pt x="0" y="2"/>
                    </a:lnTo>
                    <a:lnTo>
                      <a:pt x="19" y="2"/>
                    </a:lnTo>
                    <a:lnTo>
                      <a:pt x="18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84"/>
              <p:cNvSpPr>
                <a:spLocks/>
              </p:cNvSpPr>
              <p:nvPr/>
            </p:nvSpPr>
            <p:spPr bwMode="auto">
              <a:xfrm>
                <a:off x="1627" y="2437"/>
                <a:ext cx="23" cy="770"/>
              </a:xfrm>
              <a:custGeom>
                <a:avLst/>
                <a:gdLst>
                  <a:gd name="T0" fmla="*/ 0 w 23"/>
                  <a:gd name="T1" fmla="*/ 0 h 770"/>
                  <a:gd name="T2" fmla="*/ 0 w 23"/>
                  <a:gd name="T3" fmla="*/ 766 h 770"/>
                  <a:gd name="T4" fmla="*/ 21 w 23"/>
                  <a:gd name="T5" fmla="*/ 766 h 770"/>
                  <a:gd name="T6" fmla="*/ 22 w 23"/>
                  <a:gd name="T7" fmla="*/ 769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770">
                    <a:moveTo>
                      <a:pt x="0" y="0"/>
                    </a:moveTo>
                    <a:lnTo>
                      <a:pt x="0" y="766"/>
                    </a:lnTo>
                    <a:lnTo>
                      <a:pt x="21" y="766"/>
                    </a:lnTo>
                    <a:lnTo>
                      <a:pt x="22" y="769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" name="Group 85"/>
            <p:cNvGrpSpPr>
              <a:grpSpLocks/>
            </p:cNvGrpSpPr>
            <p:nvPr/>
          </p:nvGrpSpPr>
          <p:grpSpPr bwMode="auto">
            <a:xfrm>
              <a:off x="1637" y="3200"/>
              <a:ext cx="698" cy="778"/>
              <a:chOff x="1637" y="3200"/>
              <a:chExt cx="698" cy="778"/>
            </a:xfrm>
          </p:grpSpPr>
          <p:sp>
            <p:nvSpPr>
              <p:cNvPr id="68" name="Freeform 86"/>
              <p:cNvSpPr>
                <a:spLocks/>
              </p:cNvSpPr>
              <p:nvPr/>
            </p:nvSpPr>
            <p:spPr bwMode="auto">
              <a:xfrm>
                <a:off x="1732" y="3200"/>
                <a:ext cx="23" cy="770"/>
              </a:xfrm>
              <a:custGeom>
                <a:avLst/>
                <a:gdLst>
                  <a:gd name="T0" fmla="*/ 0 w 23"/>
                  <a:gd name="T1" fmla="*/ 769 h 770"/>
                  <a:gd name="T2" fmla="*/ 0 w 23"/>
                  <a:gd name="T3" fmla="*/ 2 h 770"/>
                  <a:gd name="T4" fmla="*/ 21 w 23"/>
                  <a:gd name="T5" fmla="*/ 2 h 770"/>
                  <a:gd name="T6" fmla="*/ 22 w 23"/>
                  <a:gd name="T7" fmla="*/ 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770">
                    <a:moveTo>
                      <a:pt x="0" y="769"/>
                    </a:moveTo>
                    <a:lnTo>
                      <a:pt x="0" y="2"/>
                    </a:lnTo>
                    <a:lnTo>
                      <a:pt x="21" y="2"/>
                    </a:lnTo>
                    <a:lnTo>
                      <a:pt x="22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87"/>
              <p:cNvSpPr>
                <a:spLocks noChangeShapeType="1"/>
              </p:cNvSpPr>
              <p:nvPr/>
            </p:nvSpPr>
            <p:spPr bwMode="auto">
              <a:xfrm>
                <a:off x="1637" y="3204"/>
                <a:ext cx="62" cy="0"/>
              </a:xfrm>
              <a:prstGeom prst="line">
                <a:avLst/>
              </a:prstGeom>
              <a:noFill/>
              <a:ln w="50800">
                <a:solidFill>
                  <a:srgbClr val="CC33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88"/>
              <p:cNvSpPr>
                <a:spLocks/>
              </p:cNvSpPr>
              <p:nvPr/>
            </p:nvSpPr>
            <p:spPr bwMode="auto">
              <a:xfrm>
                <a:off x="1709" y="3205"/>
                <a:ext cx="21" cy="768"/>
              </a:xfrm>
              <a:custGeom>
                <a:avLst/>
                <a:gdLst>
                  <a:gd name="T0" fmla="*/ 0 w 21"/>
                  <a:gd name="T1" fmla="*/ 0 h 768"/>
                  <a:gd name="T2" fmla="*/ 0 w 21"/>
                  <a:gd name="T3" fmla="*/ 764 h 768"/>
                  <a:gd name="T4" fmla="*/ 20 w 21"/>
                  <a:gd name="T5" fmla="*/ 764 h 768"/>
                  <a:gd name="T6" fmla="*/ 19 w 21"/>
                  <a:gd name="T7" fmla="*/ 767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768">
                    <a:moveTo>
                      <a:pt x="0" y="0"/>
                    </a:moveTo>
                    <a:lnTo>
                      <a:pt x="0" y="764"/>
                    </a:lnTo>
                    <a:lnTo>
                      <a:pt x="20" y="764"/>
                    </a:lnTo>
                    <a:lnTo>
                      <a:pt x="19" y="767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89"/>
              <p:cNvSpPr>
                <a:spLocks/>
              </p:cNvSpPr>
              <p:nvPr/>
            </p:nvSpPr>
            <p:spPr bwMode="auto">
              <a:xfrm>
                <a:off x="1777" y="3200"/>
                <a:ext cx="23" cy="770"/>
              </a:xfrm>
              <a:custGeom>
                <a:avLst/>
                <a:gdLst>
                  <a:gd name="T0" fmla="*/ 0 w 23"/>
                  <a:gd name="T1" fmla="*/ 769 h 770"/>
                  <a:gd name="T2" fmla="*/ 0 w 23"/>
                  <a:gd name="T3" fmla="*/ 2 h 770"/>
                  <a:gd name="T4" fmla="*/ 21 w 23"/>
                  <a:gd name="T5" fmla="*/ 2 h 770"/>
                  <a:gd name="T6" fmla="*/ 22 w 23"/>
                  <a:gd name="T7" fmla="*/ 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770">
                    <a:moveTo>
                      <a:pt x="0" y="769"/>
                    </a:moveTo>
                    <a:lnTo>
                      <a:pt x="0" y="2"/>
                    </a:lnTo>
                    <a:lnTo>
                      <a:pt x="21" y="2"/>
                    </a:lnTo>
                    <a:lnTo>
                      <a:pt x="22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90"/>
              <p:cNvSpPr>
                <a:spLocks/>
              </p:cNvSpPr>
              <p:nvPr/>
            </p:nvSpPr>
            <p:spPr bwMode="auto">
              <a:xfrm>
                <a:off x="1755" y="3205"/>
                <a:ext cx="20" cy="768"/>
              </a:xfrm>
              <a:custGeom>
                <a:avLst/>
                <a:gdLst>
                  <a:gd name="T0" fmla="*/ 0 w 20"/>
                  <a:gd name="T1" fmla="*/ 0 h 768"/>
                  <a:gd name="T2" fmla="*/ 0 w 20"/>
                  <a:gd name="T3" fmla="*/ 764 h 768"/>
                  <a:gd name="T4" fmla="*/ 19 w 20"/>
                  <a:gd name="T5" fmla="*/ 764 h 768"/>
                  <a:gd name="T6" fmla="*/ 18 w 20"/>
                  <a:gd name="T7" fmla="*/ 767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768">
                    <a:moveTo>
                      <a:pt x="0" y="0"/>
                    </a:moveTo>
                    <a:lnTo>
                      <a:pt x="0" y="764"/>
                    </a:lnTo>
                    <a:lnTo>
                      <a:pt x="19" y="764"/>
                    </a:lnTo>
                    <a:lnTo>
                      <a:pt x="18" y="767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91"/>
              <p:cNvSpPr>
                <a:spLocks/>
              </p:cNvSpPr>
              <p:nvPr/>
            </p:nvSpPr>
            <p:spPr bwMode="auto">
              <a:xfrm>
                <a:off x="1823" y="3200"/>
                <a:ext cx="23" cy="770"/>
              </a:xfrm>
              <a:custGeom>
                <a:avLst/>
                <a:gdLst>
                  <a:gd name="T0" fmla="*/ 0 w 23"/>
                  <a:gd name="T1" fmla="*/ 769 h 770"/>
                  <a:gd name="T2" fmla="*/ 0 w 23"/>
                  <a:gd name="T3" fmla="*/ 2 h 770"/>
                  <a:gd name="T4" fmla="*/ 21 w 23"/>
                  <a:gd name="T5" fmla="*/ 2 h 770"/>
                  <a:gd name="T6" fmla="*/ 22 w 23"/>
                  <a:gd name="T7" fmla="*/ 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770">
                    <a:moveTo>
                      <a:pt x="0" y="769"/>
                    </a:moveTo>
                    <a:lnTo>
                      <a:pt x="0" y="2"/>
                    </a:lnTo>
                    <a:lnTo>
                      <a:pt x="21" y="2"/>
                    </a:lnTo>
                    <a:lnTo>
                      <a:pt x="22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92"/>
              <p:cNvSpPr>
                <a:spLocks/>
              </p:cNvSpPr>
              <p:nvPr/>
            </p:nvSpPr>
            <p:spPr bwMode="auto">
              <a:xfrm>
                <a:off x="1801" y="3205"/>
                <a:ext cx="20" cy="768"/>
              </a:xfrm>
              <a:custGeom>
                <a:avLst/>
                <a:gdLst>
                  <a:gd name="T0" fmla="*/ 0 w 20"/>
                  <a:gd name="T1" fmla="*/ 0 h 768"/>
                  <a:gd name="T2" fmla="*/ 0 w 20"/>
                  <a:gd name="T3" fmla="*/ 764 h 768"/>
                  <a:gd name="T4" fmla="*/ 19 w 20"/>
                  <a:gd name="T5" fmla="*/ 764 h 768"/>
                  <a:gd name="T6" fmla="*/ 18 w 20"/>
                  <a:gd name="T7" fmla="*/ 767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768">
                    <a:moveTo>
                      <a:pt x="0" y="0"/>
                    </a:moveTo>
                    <a:lnTo>
                      <a:pt x="0" y="764"/>
                    </a:lnTo>
                    <a:lnTo>
                      <a:pt x="19" y="764"/>
                    </a:lnTo>
                    <a:lnTo>
                      <a:pt x="18" y="767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93"/>
              <p:cNvSpPr>
                <a:spLocks/>
              </p:cNvSpPr>
              <p:nvPr/>
            </p:nvSpPr>
            <p:spPr bwMode="auto">
              <a:xfrm>
                <a:off x="1880" y="3200"/>
                <a:ext cx="23" cy="770"/>
              </a:xfrm>
              <a:custGeom>
                <a:avLst/>
                <a:gdLst>
                  <a:gd name="T0" fmla="*/ 0 w 23"/>
                  <a:gd name="T1" fmla="*/ 769 h 770"/>
                  <a:gd name="T2" fmla="*/ 0 w 23"/>
                  <a:gd name="T3" fmla="*/ 2 h 770"/>
                  <a:gd name="T4" fmla="*/ 21 w 23"/>
                  <a:gd name="T5" fmla="*/ 2 h 770"/>
                  <a:gd name="T6" fmla="*/ 22 w 23"/>
                  <a:gd name="T7" fmla="*/ 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770">
                    <a:moveTo>
                      <a:pt x="0" y="769"/>
                    </a:moveTo>
                    <a:lnTo>
                      <a:pt x="0" y="2"/>
                    </a:lnTo>
                    <a:lnTo>
                      <a:pt x="21" y="2"/>
                    </a:lnTo>
                    <a:lnTo>
                      <a:pt x="22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94"/>
              <p:cNvSpPr>
                <a:spLocks/>
              </p:cNvSpPr>
              <p:nvPr/>
            </p:nvSpPr>
            <p:spPr bwMode="auto">
              <a:xfrm>
                <a:off x="1846" y="3205"/>
                <a:ext cx="33" cy="768"/>
              </a:xfrm>
              <a:custGeom>
                <a:avLst/>
                <a:gdLst>
                  <a:gd name="T0" fmla="*/ 0 w 33"/>
                  <a:gd name="T1" fmla="*/ 0 h 768"/>
                  <a:gd name="T2" fmla="*/ 0 w 33"/>
                  <a:gd name="T3" fmla="*/ 764 h 768"/>
                  <a:gd name="T4" fmla="*/ 32 w 33"/>
                  <a:gd name="T5" fmla="*/ 764 h 768"/>
                  <a:gd name="T6" fmla="*/ 31 w 33"/>
                  <a:gd name="T7" fmla="*/ 767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768">
                    <a:moveTo>
                      <a:pt x="0" y="0"/>
                    </a:moveTo>
                    <a:lnTo>
                      <a:pt x="0" y="764"/>
                    </a:lnTo>
                    <a:lnTo>
                      <a:pt x="32" y="764"/>
                    </a:lnTo>
                    <a:lnTo>
                      <a:pt x="31" y="767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95"/>
              <p:cNvSpPr>
                <a:spLocks/>
              </p:cNvSpPr>
              <p:nvPr/>
            </p:nvSpPr>
            <p:spPr bwMode="auto">
              <a:xfrm>
                <a:off x="1944" y="3203"/>
                <a:ext cx="23" cy="770"/>
              </a:xfrm>
              <a:custGeom>
                <a:avLst/>
                <a:gdLst>
                  <a:gd name="T0" fmla="*/ 0 w 23"/>
                  <a:gd name="T1" fmla="*/ 769 h 770"/>
                  <a:gd name="T2" fmla="*/ 0 w 23"/>
                  <a:gd name="T3" fmla="*/ 2 h 770"/>
                  <a:gd name="T4" fmla="*/ 21 w 23"/>
                  <a:gd name="T5" fmla="*/ 2 h 770"/>
                  <a:gd name="T6" fmla="*/ 22 w 23"/>
                  <a:gd name="T7" fmla="*/ 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770">
                    <a:moveTo>
                      <a:pt x="0" y="769"/>
                    </a:moveTo>
                    <a:lnTo>
                      <a:pt x="0" y="2"/>
                    </a:lnTo>
                    <a:lnTo>
                      <a:pt x="21" y="2"/>
                    </a:lnTo>
                    <a:lnTo>
                      <a:pt x="22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96"/>
              <p:cNvSpPr>
                <a:spLocks/>
              </p:cNvSpPr>
              <p:nvPr/>
            </p:nvSpPr>
            <p:spPr bwMode="auto">
              <a:xfrm>
                <a:off x="1911" y="3208"/>
                <a:ext cx="33" cy="767"/>
              </a:xfrm>
              <a:custGeom>
                <a:avLst/>
                <a:gdLst>
                  <a:gd name="T0" fmla="*/ 0 w 33"/>
                  <a:gd name="T1" fmla="*/ 0 h 767"/>
                  <a:gd name="T2" fmla="*/ 0 w 33"/>
                  <a:gd name="T3" fmla="*/ 763 h 767"/>
                  <a:gd name="T4" fmla="*/ 32 w 33"/>
                  <a:gd name="T5" fmla="*/ 763 h 767"/>
                  <a:gd name="T6" fmla="*/ 31 w 33"/>
                  <a:gd name="T7" fmla="*/ 766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767">
                    <a:moveTo>
                      <a:pt x="0" y="0"/>
                    </a:moveTo>
                    <a:lnTo>
                      <a:pt x="0" y="763"/>
                    </a:lnTo>
                    <a:lnTo>
                      <a:pt x="32" y="763"/>
                    </a:lnTo>
                    <a:lnTo>
                      <a:pt x="31" y="76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97"/>
              <p:cNvSpPr>
                <a:spLocks/>
              </p:cNvSpPr>
              <p:nvPr/>
            </p:nvSpPr>
            <p:spPr bwMode="auto">
              <a:xfrm>
                <a:off x="2046" y="3203"/>
                <a:ext cx="23" cy="770"/>
              </a:xfrm>
              <a:custGeom>
                <a:avLst/>
                <a:gdLst>
                  <a:gd name="T0" fmla="*/ 0 w 23"/>
                  <a:gd name="T1" fmla="*/ 769 h 770"/>
                  <a:gd name="T2" fmla="*/ 0 w 23"/>
                  <a:gd name="T3" fmla="*/ 2 h 770"/>
                  <a:gd name="T4" fmla="*/ 21 w 23"/>
                  <a:gd name="T5" fmla="*/ 2 h 770"/>
                  <a:gd name="T6" fmla="*/ 22 w 23"/>
                  <a:gd name="T7" fmla="*/ 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770">
                    <a:moveTo>
                      <a:pt x="0" y="769"/>
                    </a:moveTo>
                    <a:lnTo>
                      <a:pt x="0" y="2"/>
                    </a:lnTo>
                    <a:lnTo>
                      <a:pt x="21" y="2"/>
                    </a:lnTo>
                    <a:lnTo>
                      <a:pt x="22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98"/>
              <p:cNvSpPr>
                <a:spLocks/>
              </p:cNvSpPr>
              <p:nvPr/>
            </p:nvSpPr>
            <p:spPr bwMode="auto">
              <a:xfrm>
                <a:off x="1975" y="3208"/>
                <a:ext cx="71" cy="767"/>
              </a:xfrm>
              <a:custGeom>
                <a:avLst/>
                <a:gdLst>
                  <a:gd name="T0" fmla="*/ 0 w 71"/>
                  <a:gd name="T1" fmla="*/ 0 h 767"/>
                  <a:gd name="T2" fmla="*/ 0 w 71"/>
                  <a:gd name="T3" fmla="*/ 763 h 767"/>
                  <a:gd name="T4" fmla="*/ 70 w 71"/>
                  <a:gd name="T5" fmla="*/ 763 h 767"/>
                  <a:gd name="T6" fmla="*/ 68 w 71"/>
                  <a:gd name="T7" fmla="*/ 766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767">
                    <a:moveTo>
                      <a:pt x="0" y="0"/>
                    </a:moveTo>
                    <a:lnTo>
                      <a:pt x="0" y="763"/>
                    </a:lnTo>
                    <a:lnTo>
                      <a:pt x="70" y="763"/>
                    </a:lnTo>
                    <a:lnTo>
                      <a:pt x="68" y="76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99"/>
              <p:cNvSpPr>
                <a:spLocks/>
              </p:cNvSpPr>
              <p:nvPr/>
            </p:nvSpPr>
            <p:spPr bwMode="auto">
              <a:xfrm>
                <a:off x="2077" y="3208"/>
                <a:ext cx="33" cy="767"/>
              </a:xfrm>
              <a:custGeom>
                <a:avLst/>
                <a:gdLst>
                  <a:gd name="T0" fmla="*/ 0 w 33"/>
                  <a:gd name="T1" fmla="*/ 0 h 767"/>
                  <a:gd name="T2" fmla="*/ 0 w 33"/>
                  <a:gd name="T3" fmla="*/ 763 h 767"/>
                  <a:gd name="T4" fmla="*/ 32 w 33"/>
                  <a:gd name="T5" fmla="*/ 763 h 767"/>
                  <a:gd name="T6" fmla="*/ 31 w 33"/>
                  <a:gd name="T7" fmla="*/ 766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767">
                    <a:moveTo>
                      <a:pt x="0" y="0"/>
                    </a:moveTo>
                    <a:lnTo>
                      <a:pt x="0" y="763"/>
                    </a:lnTo>
                    <a:lnTo>
                      <a:pt x="32" y="763"/>
                    </a:lnTo>
                    <a:lnTo>
                      <a:pt x="31" y="76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100"/>
              <p:cNvSpPr>
                <a:spLocks/>
              </p:cNvSpPr>
              <p:nvPr/>
            </p:nvSpPr>
            <p:spPr bwMode="auto">
              <a:xfrm>
                <a:off x="2109" y="3203"/>
                <a:ext cx="23" cy="770"/>
              </a:xfrm>
              <a:custGeom>
                <a:avLst/>
                <a:gdLst>
                  <a:gd name="T0" fmla="*/ 0 w 23"/>
                  <a:gd name="T1" fmla="*/ 769 h 770"/>
                  <a:gd name="T2" fmla="*/ 0 w 23"/>
                  <a:gd name="T3" fmla="*/ 2 h 770"/>
                  <a:gd name="T4" fmla="*/ 21 w 23"/>
                  <a:gd name="T5" fmla="*/ 2 h 770"/>
                  <a:gd name="T6" fmla="*/ 22 w 23"/>
                  <a:gd name="T7" fmla="*/ 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770">
                    <a:moveTo>
                      <a:pt x="0" y="769"/>
                    </a:moveTo>
                    <a:lnTo>
                      <a:pt x="0" y="2"/>
                    </a:lnTo>
                    <a:lnTo>
                      <a:pt x="21" y="2"/>
                    </a:lnTo>
                    <a:lnTo>
                      <a:pt x="22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101"/>
              <p:cNvSpPr>
                <a:spLocks/>
              </p:cNvSpPr>
              <p:nvPr/>
            </p:nvSpPr>
            <p:spPr bwMode="auto">
              <a:xfrm>
                <a:off x="2140" y="3208"/>
                <a:ext cx="33" cy="767"/>
              </a:xfrm>
              <a:custGeom>
                <a:avLst/>
                <a:gdLst>
                  <a:gd name="T0" fmla="*/ 0 w 33"/>
                  <a:gd name="T1" fmla="*/ 0 h 767"/>
                  <a:gd name="T2" fmla="*/ 0 w 33"/>
                  <a:gd name="T3" fmla="*/ 763 h 767"/>
                  <a:gd name="T4" fmla="*/ 32 w 33"/>
                  <a:gd name="T5" fmla="*/ 763 h 767"/>
                  <a:gd name="T6" fmla="*/ 31 w 33"/>
                  <a:gd name="T7" fmla="*/ 766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767">
                    <a:moveTo>
                      <a:pt x="0" y="0"/>
                    </a:moveTo>
                    <a:lnTo>
                      <a:pt x="0" y="763"/>
                    </a:lnTo>
                    <a:lnTo>
                      <a:pt x="32" y="763"/>
                    </a:lnTo>
                    <a:lnTo>
                      <a:pt x="31" y="76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102"/>
              <p:cNvSpPr>
                <a:spLocks/>
              </p:cNvSpPr>
              <p:nvPr/>
            </p:nvSpPr>
            <p:spPr bwMode="auto">
              <a:xfrm>
                <a:off x="2171" y="3203"/>
                <a:ext cx="23" cy="770"/>
              </a:xfrm>
              <a:custGeom>
                <a:avLst/>
                <a:gdLst>
                  <a:gd name="T0" fmla="*/ 0 w 23"/>
                  <a:gd name="T1" fmla="*/ 769 h 770"/>
                  <a:gd name="T2" fmla="*/ 0 w 23"/>
                  <a:gd name="T3" fmla="*/ 2 h 770"/>
                  <a:gd name="T4" fmla="*/ 21 w 23"/>
                  <a:gd name="T5" fmla="*/ 2 h 770"/>
                  <a:gd name="T6" fmla="*/ 22 w 23"/>
                  <a:gd name="T7" fmla="*/ 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770">
                    <a:moveTo>
                      <a:pt x="0" y="769"/>
                    </a:moveTo>
                    <a:lnTo>
                      <a:pt x="0" y="2"/>
                    </a:lnTo>
                    <a:lnTo>
                      <a:pt x="21" y="2"/>
                    </a:lnTo>
                    <a:lnTo>
                      <a:pt x="22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103"/>
              <p:cNvSpPr>
                <a:spLocks/>
              </p:cNvSpPr>
              <p:nvPr/>
            </p:nvSpPr>
            <p:spPr bwMode="auto">
              <a:xfrm>
                <a:off x="2194" y="3211"/>
                <a:ext cx="20" cy="767"/>
              </a:xfrm>
              <a:custGeom>
                <a:avLst/>
                <a:gdLst>
                  <a:gd name="T0" fmla="*/ 0 w 20"/>
                  <a:gd name="T1" fmla="*/ 0 h 767"/>
                  <a:gd name="T2" fmla="*/ 0 w 20"/>
                  <a:gd name="T3" fmla="*/ 763 h 767"/>
                  <a:gd name="T4" fmla="*/ 19 w 20"/>
                  <a:gd name="T5" fmla="*/ 763 h 767"/>
                  <a:gd name="T6" fmla="*/ 18 w 20"/>
                  <a:gd name="T7" fmla="*/ 766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767">
                    <a:moveTo>
                      <a:pt x="0" y="0"/>
                    </a:moveTo>
                    <a:lnTo>
                      <a:pt x="0" y="763"/>
                    </a:lnTo>
                    <a:lnTo>
                      <a:pt x="19" y="763"/>
                    </a:lnTo>
                    <a:lnTo>
                      <a:pt x="18" y="76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104"/>
              <p:cNvSpPr>
                <a:spLocks/>
              </p:cNvSpPr>
              <p:nvPr/>
            </p:nvSpPr>
            <p:spPr bwMode="auto">
              <a:xfrm>
                <a:off x="2218" y="3203"/>
                <a:ext cx="23" cy="770"/>
              </a:xfrm>
              <a:custGeom>
                <a:avLst/>
                <a:gdLst>
                  <a:gd name="T0" fmla="*/ 0 w 23"/>
                  <a:gd name="T1" fmla="*/ 769 h 770"/>
                  <a:gd name="T2" fmla="*/ 0 w 23"/>
                  <a:gd name="T3" fmla="*/ 2 h 770"/>
                  <a:gd name="T4" fmla="*/ 21 w 23"/>
                  <a:gd name="T5" fmla="*/ 2 h 770"/>
                  <a:gd name="T6" fmla="*/ 22 w 23"/>
                  <a:gd name="T7" fmla="*/ 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770">
                    <a:moveTo>
                      <a:pt x="0" y="769"/>
                    </a:moveTo>
                    <a:lnTo>
                      <a:pt x="0" y="2"/>
                    </a:lnTo>
                    <a:lnTo>
                      <a:pt x="21" y="2"/>
                    </a:lnTo>
                    <a:lnTo>
                      <a:pt x="22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105"/>
              <p:cNvSpPr>
                <a:spLocks/>
              </p:cNvSpPr>
              <p:nvPr/>
            </p:nvSpPr>
            <p:spPr bwMode="auto">
              <a:xfrm>
                <a:off x="2241" y="3211"/>
                <a:ext cx="20" cy="767"/>
              </a:xfrm>
              <a:custGeom>
                <a:avLst/>
                <a:gdLst>
                  <a:gd name="T0" fmla="*/ 0 w 20"/>
                  <a:gd name="T1" fmla="*/ 0 h 767"/>
                  <a:gd name="T2" fmla="*/ 0 w 20"/>
                  <a:gd name="T3" fmla="*/ 763 h 767"/>
                  <a:gd name="T4" fmla="*/ 19 w 20"/>
                  <a:gd name="T5" fmla="*/ 763 h 767"/>
                  <a:gd name="T6" fmla="*/ 18 w 20"/>
                  <a:gd name="T7" fmla="*/ 766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767">
                    <a:moveTo>
                      <a:pt x="0" y="0"/>
                    </a:moveTo>
                    <a:lnTo>
                      <a:pt x="0" y="763"/>
                    </a:lnTo>
                    <a:lnTo>
                      <a:pt x="19" y="763"/>
                    </a:lnTo>
                    <a:lnTo>
                      <a:pt x="18" y="76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106"/>
              <p:cNvSpPr>
                <a:spLocks/>
              </p:cNvSpPr>
              <p:nvPr/>
            </p:nvSpPr>
            <p:spPr bwMode="auto">
              <a:xfrm>
                <a:off x="2265" y="3205"/>
                <a:ext cx="23" cy="770"/>
              </a:xfrm>
              <a:custGeom>
                <a:avLst/>
                <a:gdLst>
                  <a:gd name="T0" fmla="*/ 0 w 23"/>
                  <a:gd name="T1" fmla="*/ 769 h 770"/>
                  <a:gd name="T2" fmla="*/ 0 w 23"/>
                  <a:gd name="T3" fmla="*/ 2 h 770"/>
                  <a:gd name="T4" fmla="*/ 21 w 23"/>
                  <a:gd name="T5" fmla="*/ 2 h 770"/>
                  <a:gd name="T6" fmla="*/ 22 w 23"/>
                  <a:gd name="T7" fmla="*/ 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770">
                    <a:moveTo>
                      <a:pt x="0" y="769"/>
                    </a:moveTo>
                    <a:lnTo>
                      <a:pt x="0" y="2"/>
                    </a:lnTo>
                    <a:lnTo>
                      <a:pt x="21" y="2"/>
                    </a:lnTo>
                    <a:lnTo>
                      <a:pt x="22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107"/>
              <p:cNvSpPr>
                <a:spLocks/>
              </p:cNvSpPr>
              <p:nvPr/>
            </p:nvSpPr>
            <p:spPr bwMode="auto">
              <a:xfrm>
                <a:off x="2288" y="3211"/>
                <a:ext cx="20" cy="767"/>
              </a:xfrm>
              <a:custGeom>
                <a:avLst/>
                <a:gdLst>
                  <a:gd name="T0" fmla="*/ 0 w 20"/>
                  <a:gd name="T1" fmla="*/ 0 h 767"/>
                  <a:gd name="T2" fmla="*/ 0 w 20"/>
                  <a:gd name="T3" fmla="*/ 763 h 767"/>
                  <a:gd name="T4" fmla="*/ 19 w 20"/>
                  <a:gd name="T5" fmla="*/ 763 h 767"/>
                  <a:gd name="T6" fmla="*/ 18 w 20"/>
                  <a:gd name="T7" fmla="*/ 766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767">
                    <a:moveTo>
                      <a:pt x="0" y="0"/>
                    </a:moveTo>
                    <a:lnTo>
                      <a:pt x="0" y="763"/>
                    </a:lnTo>
                    <a:lnTo>
                      <a:pt x="19" y="763"/>
                    </a:lnTo>
                    <a:lnTo>
                      <a:pt x="18" y="76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108"/>
              <p:cNvSpPr>
                <a:spLocks/>
              </p:cNvSpPr>
              <p:nvPr/>
            </p:nvSpPr>
            <p:spPr bwMode="auto">
              <a:xfrm>
                <a:off x="2312" y="3205"/>
                <a:ext cx="23" cy="770"/>
              </a:xfrm>
              <a:custGeom>
                <a:avLst/>
                <a:gdLst>
                  <a:gd name="T0" fmla="*/ 0 w 23"/>
                  <a:gd name="T1" fmla="*/ 769 h 770"/>
                  <a:gd name="T2" fmla="*/ 0 w 23"/>
                  <a:gd name="T3" fmla="*/ 2 h 770"/>
                  <a:gd name="T4" fmla="*/ 21 w 23"/>
                  <a:gd name="T5" fmla="*/ 2 h 770"/>
                  <a:gd name="T6" fmla="*/ 22 w 23"/>
                  <a:gd name="T7" fmla="*/ 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770">
                    <a:moveTo>
                      <a:pt x="0" y="769"/>
                    </a:moveTo>
                    <a:lnTo>
                      <a:pt x="0" y="2"/>
                    </a:lnTo>
                    <a:lnTo>
                      <a:pt x="21" y="2"/>
                    </a:lnTo>
                    <a:lnTo>
                      <a:pt x="22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" name="Group 109"/>
            <p:cNvGrpSpPr>
              <a:grpSpLocks/>
            </p:cNvGrpSpPr>
            <p:nvPr/>
          </p:nvGrpSpPr>
          <p:grpSpPr bwMode="auto">
            <a:xfrm>
              <a:off x="1029" y="2431"/>
              <a:ext cx="600" cy="779"/>
              <a:chOff x="1029" y="2431"/>
              <a:chExt cx="600" cy="779"/>
            </a:xfrm>
          </p:grpSpPr>
          <p:sp>
            <p:nvSpPr>
              <p:cNvPr id="66" name="Arc 110"/>
              <p:cNvSpPr>
                <a:spLocks/>
              </p:cNvSpPr>
              <p:nvPr/>
            </p:nvSpPr>
            <p:spPr bwMode="auto">
              <a:xfrm>
                <a:off x="1029" y="2434"/>
                <a:ext cx="292" cy="776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572 h 21600"/>
                  <a:gd name="T2" fmla="*/ 21526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572"/>
                    </a:moveTo>
                    <a:cubicBezTo>
                      <a:pt x="15" y="9682"/>
                      <a:pt x="9636" y="40"/>
                      <a:pt x="21526" y="0"/>
                    </a:cubicBezTo>
                  </a:path>
                  <a:path w="21600" h="21600" stroke="0" extrusionOk="0">
                    <a:moveTo>
                      <a:pt x="0" y="21572"/>
                    </a:moveTo>
                    <a:cubicBezTo>
                      <a:pt x="15" y="9682"/>
                      <a:pt x="9636" y="40"/>
                      <a:pt x="21526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Arc 111"/>
              <p:cNvSpPr>
                <a:spLocks/>
              </p:cNvSpPr>
              <p:nvPr/>
            </p:nvSpPr>
            <p:spPr bwMode="auto">
              <a:xfrm>
                <a:off x="1337" y="2431"/>
                <a:ext cx="292" cy="77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572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18" y="0"/>
                      <a:pt x="21584" y="9653"/>
                      <a:pt x="21599" y="21572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18" y="0"/>
                      <a:pt x="21584" y="9653"/>
                      <a:pt x="21599" y="2157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" name="Group 112"/>
            <p:cNvGrpSpPr>
              <a:grpSpLocks/>
            </p:cNvGrpSpPr>
            <p:nvPr/>
          </p:nvGrpSpPr>
          <p:grpSpPr bwMode="auto">
            <a:xfrm>
              <a:off x="1717" y="3218"/>
              <a:ext cx="603" cy="778"/>
              <a:chOff x="1717" y="3218"/>
              <a:chExt cx="603" cy="778"/>
            </a:xfrm>
          </p:grpSpPr>
          <p:sp>
            <p:nvSpPr>
              <p:cNvPr id="64" name="Arc 113"/>
              <p:cNvSpPr>
                <a:spLocks/>
              </p:cNvSpPr>
              <p:nvPr/>
            </p:nvSpPr>
            <p:spPr bwMode="auto">
              <a:xfrm rot="10800000">
                <a:off x="1717" y="3218"/>
                <a:ext cx="293" cy="776"/>
              </a:xfrm>
              <a:custGeom>
                <a:avLst/>
                <a:gdLst>
                  <a:gd name="G0" fmla="+- 74 0 0"/>
                  <a:gd name="G1" fmla="+- 21600 0 0"/>
                  <a:gd name="G2" fmla="+- 21600 0 0"/>
                  <a:gd name="T0" fmla="*/ 0 w 21674"/>
                  <a:gd name="T1" fmla="*/ 0 h 21600"/>
                  <a:gd name="T2" fmla="*/ 21674 w 21674"/>
                  <a:gd name="T3" fmla="*/ 21572 h 21600"/>
                  <a:gd name="T4" fmla="*/ 74 w 2167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74" h="21600" fill="none" extrusionOk="0">
                    <a:moveTo>
                      <a:pt x="0" y="0"/>
                    </a:moveTo>
                    <a:cubicBezTo>
                      <a:pt x="24" y="0"/>
                      <a:pt x="49" y="0"/>
                      <a:pt x="74" y="0"/>
                    </a:cubicBezTo>
                    <a:cubicBezTo>
                      <a:pt x="11992" y="0"/>
                      <a:pt x="21658" y="9653"/>
                      <a:pt x="21673" y="21572"/>
                    </a:cubicBezTo>
                  </a:path>
                  <a:path w="21674" h="21600" stroke="0" extrusionOk="0">
                    <a:moveTo>
                      <a:pt x="0" y="0"/>
                    </a:moveTo>
                    <a:cubicBezTo>
                      <a:pt x="24" y="0"/>
                      <a:pt x="49" y="0"/>
                      <a:pt x="74" y="0"/>
                    </a:cubicBezTo>
                    <a:cubicBezTo>
                      <a:pt x="11992" y="0"/>
                      <a:pt x="21658" y="9653"/>
                      <a:pt x="21673" y="21572"/>
                    </a:cubicBezTo>
                    <a:lnTo>
                      <a:pt x="74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Arc 114"/>
              <p:cNvSpPr>
                <a:spLocks/>
              </p:cNvSpPr>
              <p:nvPr/>
            </p:nvSpPr>
            <p:spPr bwMode="auto">
              <a:xfrm rot="10800000">
                <a:off x="2028" y="3220"/>
                <a:ext cx="292" cy="776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572 h 21600"/>
                  <a:gd name="T2" fmla="*/ 21526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572"/>
                    </a:moveTo>
                    <a:cubicBezTo>
                      <a:pt x="15" y="9682"/>
                      <a:pt x="9636" y="40"/>
                      <a:pt x="21526" y="0"/>
                    </a:cubicBezTo>
                  </a:path>
                  <a:path w="21600" h="21600" stroke="0" extrusionOk="0">
                    <a:moveTo>
                      <a:pt x="0" y="21572"/>
                    </a:moveTo>
                    <a:cubicBezTo>
                      <a:pt x="15" y="9682"/>
                      <a:pt x="9636" y="40"/>
                      <a:pt x="21526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4" name="Group 115"/>
          <p:cNvGrpSpPr>
            <a:grpSpLocks/>
          </p:cNvGrpSpPr>
          <p:nvPr/>
        </p:nvGrpSpPr>
        <p:grpSpPr bwMode="auto">
          <a:xfrm>
            <a:off x="3579813" y="3841750"/>
            <a:ext cx="2236787" cy="2484438"/>
            <a:chOff x="2255" y="2420"/>
            <a:chExt cx="1408" cy="1565"/>
          </a:xfrm>
        </p:grpSpPr>
        <p:sp>
          <p:nvSpPr>
            <p:cNvPr id="115" name="Line 116"/>
            <p:cNvSpPr>
              <a:spLocks noChangeShapeType="1"/>
            </p:cNvSpPr>
            <p:nvPr/>
          </p:nvSpPr>
          <p:spPr bwMode="auto">
            <a:xfrm>
              <a:off x="2255" y="3197"/>
              <a:ext cx="129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" name="Group 117"/>
            <p:cNvGrpSpPr>
              <a:grpSpLocks/>
            </p:cNvGrpSpPr>
            <p:nvPr/>
          </p:nvGrpSpPr>
          <p:grpSpPr bwMode="auto">
            <a:xfrm>
              <a:off x="2280" y="2424"/>
              <a:ext cx="698" cy="778"/>
              <a:chOff x="2280" y="2424"/>
              <a:chExt cx="698" cy="778"/>
            </a:xfrm>
          </p:grpSpPr>
          <p:sp>
            <p:nvSpPr>
              <p:cNvPr id="147" name="Freeform 118"/>
              <p:cNvSpPr>
                <a:spLocks/>
              </p:cNvSpPr>
              <p:nvPr/>
            </p:nvSpPr>
            <p:spPr bwMode="auto">
              <a:xfrm>
                <a:off x="2375" y="2432"/>
                <a:ext cx="23" cy="770"/>
              </a:xfrm>
              <a:custGeom>
                <a:avLst/>
                <a:gdLst>
                  <a:gd name="T0" fmla="*/ 0 w 23"/>
                  <a:gd name="T1" fmla="*/ 0 h 770"/>
                  <a:gd name="T2" fmla="*/ 0 w 23"/>
                  <a:gd name="T3" fmla="*/ 766 h 770"/>
                  <a:gd name="T4" fmla="*/ 21 w 23"/>
                  <a:gd name="T5" fmla="*/ 766 h 770"/>
                  <a:gd name="T6" fmla="*/ 22 w 23"/>
                  <a:gd name="T7" fmla="*/ 769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770">
                    <a:moveTo>
                      <a:pt x="0" y="0"/>
                    </a:moveTo>
                    <a:lnTo>
                      <a:pt x="0" y="766"/>
                    </a:lnTo>
                    <a:lnTo>
                      <a:pt x="21" y="766"/>
                    </a:lnTo>
                    <a:lnTo>
                      <a:pt x="22" y="769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119"/>
              <p:cNvSpPr>
                <a:spLocks noChangeShapeType="1"/>
              </p:cNvSpPr>
              <p:nvPr/>
            </p:nvSpPr>
            <p:spPr bwMode="auto">
              <a:xfrm>
                <a:off x="2280" y="3197"/>
                <a:ext cx="62" cy="0"/>
              </a:xfrm>
              <a:prstGeom prst="line">
                <a:avLst/>
              </a:prstGeom>
              <a:noFill/>
              <a:ln w="50800">
                <a:solidFill>
                  <a:srgbClr val="CC33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20"/>
              <p:cNvSpPr>
                <a:spLocks/>
              </p:cNvSpPr>
              <p:nvPr/>
            </p:nvSpPr>
            <p:spPr bwMode="auto">
              <a:xfrm>
                <a:off x="2352" y="2429"/>
                <a:ext cx="21" cy="767"/>
              </a:xfrm>
              <a:custGeom>
                <a:avLst/>
                <a:gdLst>
                  <a:gd name="T0" fmla="*/ 0 w 21"/>
                  <a:gd name="T1" fmla="*/ 766 h 767"/>
                  <a:gd name="T2" fmla="*/ 0 w 21"/>
                  <a:gd name="T3" fmla="*/ 2 h 767"/>
                  <a:gd name="T4" fmla="*/ 20 w 21"/>
                  <a:gd name="T5" fmla="*/ 2 h 767"/>
                  <a:gd name="T6" fmla="*/ 19 w 21"/>
                  <a:gd name="T7" fmla="*/ 0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767">
                    <a:moveTo>
                      <a:pt x="0" y="766"/>
                    </a:moveTo>
                    <a:lnTo>
                      <a:pt x="0" y="2"/>
                    </a:lnTo>
                    <a:lnTo>
                      <a:pt x="20" y="2"/>
                    </a:lnTo>
                    <a:lnTo>
                      <a:pt x="19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21"/>
              <p:cNvSpPr>
                <a:spLocks/>
              </p:cNvSpPr>
              <p:nvPr/>
            </p:nvSpPr>
            <p:spPr bwMode="auto">
              <a:xfrm>
                <a:off x="2421" y="2432"/>
                <a:ext cx="23" cy="770"/>
              </a:xfrm>
              <a:custGeom>
                <a:avLst/>
                <a:gdLst>
                  <a:gd name="T0" fmla="*/ 0 w 23"/>
                  <a:gd name="T1" fmla="*/ 0 h 770"/>
                  <a:gd name="T2" fmla="*/ 0 w 23"/>
                  <a:gd name="T3" fmla="*/ 766 h 770"/>
                  <a:gd name="T4" fmla="*/ 21 w 23"/>
                  <a:gd name="T5" fmla="*/ 766 h 770"/>
                  <a:gd name="T6" fmla="*/ 22 w 23"/>
                  <a:gd name="T7" fmla="*/ 769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770">
                    <a:moveTo>
                      <a:pt x="0" y="0"/>
                    </a:moveTo>
                    <a:lnTo>
                      <a:pt x="0" y="766"/>
                    </a:lnTo>
                    <a:lnTo>
                      <a:pt x="21" y="766"/>
                    </a:lnTo>
                    <a:lnTo>
                      <a:pt x="22" y="769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22"/>
              <p:cNvSpPr>
                <a:spLocks/>
              </p:cNvSpPr>
              <p:nvPr/>
            </p:nvSpPr>
            <p:spPr bwMode="auto">
              <a:xfrm>
                <a:off x="2398" y="2429"/>
                <a:ext cx="20" cy="767"/>
              </a:xfrm>
              <a:custGeom>
                <a:avLst/>
                <a:gdLst>
                  <a:gd name="T0" fmla="*/ 0 w 20"/>
                  <a:gd name="T1" fmla="*/ 766 h 767"/>
                  <a:gd name="T2" fmla="*/ 0 w 20"/>
                  <a:gd name="T3" fmla="*/ 2 h 767"/>
                  <a:gd name="T4" fmla="*/ 19 w 20"/>
                  <a:gd name="T5" fmla="*/ 2 h 767"/>
                  <a:gd name="T6" fmla="*/ 18 w 20"/>
                  <a:gd name="T7" fmla="*/ 0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767">
                    <a:moveTo>
                      <a:pt x="0" y="766"/>
                    </a:moveTo>
                    <a:lnTo>
                      <a:pt x="0" y="2"/>
                    </a:lnTo>
                    <a:lnTo>
                      <a:pt x="19" y="2"/>
                    </a:lnTo>
                    <a:lnTo>
                      <a:pt x="18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23"/>
              <p:cNvSpPr>
                <a:spLocks/>
              </p:cNvSpPr>
              <p:nvPr/>
            </p:nvSpPr>
            <p:spPr bwMode="auto">
              <a:xfrm>
                <a:off x="2466" y="2432"/>
                <a:ext cx="23" cy="770"/>
              </a:xfrm>
              <a:custGeom>
                <a:avLst/>
                <a:gdLst>
                  <a:gd name="T0" fmla="*/ 0 w 23"/>
                  <a:gd name="T1" fmla="*/ 0 h 770"/>
                  <a:gd name="T2" fmla="*/ 0 w 23"/>
                  <a:gd name="T3" fmla="*/ 766 h 770"/>
                  <a:gd name="T4" fmla="*/ 21 w 23"/>
                  <a:gd name="T5" fmla="*/ 766 h 770"/>
                  <a:gd name="T6" fmla="*/ 22 w 23"/>
                  <a:gd name="T7" fmla="*/ 769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770">
                    <a:moveTo>
                      <a:pt x="0" y="0"/>
                    </a:moveTo>
                    <a:lnTo>
                      <a:pt x="0" y="766"/>
                    </a:lnTo>
                    <a:lnTo>
                      <a:pt x="21" y="766"/>
                    </a:lnTo>
                    <a:lnTo>
                      <a:pt x="22" y="769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24"/>
              <p:cNvSpPr>
                <a:spLocks/>
              </p:cNvSpPr>
              <p:nvPr/>
            </p:nvSpPr>
            <p:spPr bwMode="auto">
              <a:xfrm>
                <a:off x="2444" y="2429"/>
                <a:ext cx="20" cy="767"/>
              </a:xfrm>
              <a:custGeom>
                <a:avLst/>
                <a:gdLst>
                  <a:gd name="T0" fmla="*/ 0 w 20"/>
                  <a:gd name="T1" fmla="*/ 766 h 767"/>
                  <a:gd name="T2" fmla="*/ 0 w 20"/>
                  <a:gd name="T3" fmla="*/ 2 h 767"/>
                  <a:gd name="T4" fmla="*/ 19 w 20"/>
                  <a:gd name="T5" fmla="*/ 2 h 767"/>
                  <a:gd name="T6" fmla="*/ 18 w 20"/>
                  <a:gd name="T7" fmla="*/ 0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767">
                    <a:moveTo>
                      <a:pt x="0" y="766"/>
                    </a:moveTo>
                    <a:lnTo>
                      <a:pt x="0" y="2"/>
                    </a:lnTo>
                    <a:lnTo>
                      <a:pt x="19" y="2"/>
                    </a:lnTo>
                    <a:lnTo>
                      <a:pt x="18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25"/>
              <p:cNvSpPr>
                <a:spLocks/>
              </p:cNvSpPr>
              <p:nvPr/>
            </p:nvSpPr>
            <p:spPr bwMode="auto">
              <a:xfrm>
                <a:off x="2523" y="2432"/>
                <a:ext cx="23" cy="770"/>
              </a:xfrm>
              <a:custGeom>
                <a:avLst/>
                <a:gdLst>
                  <a:gd name="T0" fmla="*/ 0 w 23"/>
                  <a:gd name="T1" fmla="*/ 0 h 770"/>
                  <a:gd name="T2" fmla="*/ 0 w 23"/>
                  <a:gd name="T3" fmla="*/ 766 h 770"/>
                  <a:gd name="T4" fmla="*/ 21 w 23"/>
                  <a:gd name="T5" fmla="*/ 766 h 770"/>
                  <a:gd name="T6" fmla="*/ 22 w 23"/>
                  <a:gd name="T7" fmla="*/ 769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770">
                    <a:moveTo>
                      <a:pt x="0" y="0"/>
                    </a:moveTo>
                    <a:lnTo>
                      <a:pt x="0" y="766"/>
                    </a:lnTo>
                    <a:lnTo>
                      <a:pt x="21" y="766"/>
                    </a:lnTo>
                    <a:lnTo>
                      <a:pt x="22" y="769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126"/>
              <p:cNvSpPr>
                <a:spLocks/>
              </p:cNvSpPr>
              <p:nvPr/>
            </p:nvSpPr>
            <p:spPr bwMode="auto">
              <a:xfrm>
                <a:off x="2489" y="2429"/>
                <a:ext cx="33" cy="767"/>
              </a:xfrm>
              <a:custGeom>
                <a:avLst/>
                <a:gdLst>
                  <a:gd name="T0" fmla="*/ 0 w 33"/>
                  <a:gd name="T1" fmla="*/ 766 h 767"/>
                  <a:gd name="T2" fmla="*/ 0 w 33"/>
                  <a:gd name="T3" fmla="*/ 2 h 767"/>
                  <a:gd name="T4" fmla="*/ 32 w 33"/>
                  <a:gd name="T5" fmla="*/ 2 h 767"/>
                  <a:gd name="T6" fmla="*/ 31 w 33"/>
                  <a:gd name="T7" fmla="*/ 0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767">
                    <a:moveTo>
                      <a:pt x="0" y="766"/>
                    </a:moveTo>
                    <a:lnTo>
                      <a:pt x="0" y="2"/>
                    </a:lnTo>
                    <a:lnTo>
                      <a:pt x="32" y="2"/>
                    </a:lnTo>
                    <a:lnTo>
                      <a:pt x="31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127"/>
              <p:cNvSpPr>
                <a:spLocks/>
              </p:cNvSpPr>
              <p:nvPr/>
            </p:nvSpPr>
            <p:spPr bwMode="auto">
              <a:xfrm>
                <a:off x="2587" y="2429"/>
                <a:ext cx="23" cy="770"/>
              </a:xfrm>
              <a:custGeom>
                <a:avLst/>
                <a:gdLst>
                  <a:gd name="T0" fmla="*/ 0 w 23"/>
                  <a:gd name="T1" fmla="*/ 0 h 770"/>
                  <a:gd name="T2" fmla="*/ 0 w 23"/>
                  <a:gd name="T3" fmla="*/ 766 h 770"/>
                  <a:gd name="T4" fmla="*/ 21 w 23"/>
                  <a:gd name="T5" fmla="*/ 766 h 770"/>
                  <a:gd name="T6" fmla="*/ 22 w 23"/>
                  <a:gd name="T7" fmla="*/ 769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770">
                    <a:moveTo>
                      <a:pt x="0" y="0"/>
                    </a:moveTo>
                    <a:lnTo>
                      <a:pt x="0" y="766"/>
                    </a:lnTo>
                    <a:lnTo>
                      <a:pt x="21" y="766"/>
                    </a:lnTo>
                    <a:lnTo>
                      <a:pt x="22" y="769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128"/>
              <p:cNvSpPr>
                <a:spLocks/>
              </p:cNvSpPr>
              <p:nvPr/>
            </p:nvSpPr>
            <p:spPr bwMode="auto">
              <a:xfrm>
                <a:off x="2554" y="2426"/>
                <a:ext cx="33" cy="768"/>
              </a:xfrm>
              <a:custGeom>
                <a:avLst/>
                <a:gdLst>
                  <a:gd name="T0" fmla="*/ 0 w 33"/>
                  <a:gd name="T1" fmla="*/ 767 h 768"/>
                  <a:gd name="T2" fmla="*/ 0 w 33"/>
                  <a:gd name="T3" fmla="*/ 2 h 768"/>
                  <a:gd name="T4" fmla="*/ 32 w 33"/>
                  <a:gd name="T5" fmla="*/ 2 h 768"/>
                  <a:gd name="T6" fmla="*/ 31 w 33"/>
                  <a:gd name="T7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768">
                    <a:moveTo>
                      <a:pt x="0" y="767"/>
                    </a:moveTo>
                    <a:lnTo>
                      <a:pt x="0" y="2"/>
                    </a:lnTo>
                    <a:lnTo>
                      <a:pt x="32" y="2"/>
                    </a:lnTo>
                    <a:lnTo>
                      <a:pt x="31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129"/>
              <p:cNvSpPr>
                <a:spLocks/>
              </p:cNvSpPr>
              <p:nvPr/>
            </p:nvSpPr>
            <p:spPr bwMode="auto">
              <a:xfrm>
                <a:off x="2689" y="2429"/>
                <a:ext cx="23" cy="770"/>
              </a:xfrm>
              <a:custGeom>
                <a:avLst/>
                <a:gdLst>
                  <a:gd name="T0" fmla="*/ 0 w 23"/>
                  <a:gd name="T1" fmla="*/ 0 h 770"/>
                  <a:gd name="T2" fmla="*/ 0 w 23"/>
                  <a:gd name="T3" fmla="*/ 766 h 770"/>
                  <a:gd name="T4" fmla="*/ 21 w 23"/>
                  <a:gd name="T5" fmla="*/ 766 h 770"/>
                  <a:gd name="T6" fmla="*/ 22 w 23"/>
                  <a:gd name="T7" fmla="*/ 769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770">
                    <a:moveTo>
                      <a:pt x="0" y="0"/>
                    </a:moveTo>
                    <a:lnTo>
                      <a:pt x="0" y="766"/>
                    </a:lnTo>
                    <a:lnTo>
                      <a:pt x="21" y="766"/>
                    </a:lnTo>
                    <a:lnTo>
                      <a:pt x="22" y="769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130"/>
              <p:cNvSpPr>
                <a:spLocks/>
              </p:cNvSpPr>
              <p:nvPr/>
            </p:nvSpPr>
            <p:spPr bwMode="auto">
              <a:xfrm>
                <a:off x="2618" y="2426"/>
                <a:ext cx="71" cy="768"/>
              </a:xfrm>
              <a:custGeom>
                <a:avLst/>
                <a:gdLst>
                  <a:gd name="T0" fmla="*/ 0 w 71"/>
                  <a:gd name="T1" fmla="*/ 767 h 768"/>
                  <a:gd name="T2" fmla="*/ 0 w 71"/>
                  <a:gd name="T3" fmla="*/ 2 h 768"/>
                  <a:gd name="T4" fmla="*/ 70 w 71"/>
                  <a:gd name="T5" fmla="*/ 2 h 768"/>
                  <a:gd name="T6" fmla="*/ 69 w 71"/>
                  <a:gd name="T7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768">
                    <a:moveTo>
                      <a:pt x="0" y="767"/>
                    </a:moveTo>
                    <a:lnTo>
                      <a:pt x="0" y="2"/>
                    </a:lnTo>
                    <a:lnTo>
                      <a:pt x="70" y="2"/>
                    </a:lnTo>
                    <a:lnTo>
                      <a:pt x="69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131"/>
              <p:cNvSpPr>
                <a:spLocks/>
              </p:cNvSpPr>
              <p:nvPr/>
            </p:nvSpPr>
            <p:spPr bwMode="auto">
              <a:xfrm>
                <a:off x="2720" y="2426"/>
                <a:ext cx="33" cy="768"/>
              </a:xfrm>
              <a:custGeom>
                <a:avLst/>
                <a:gdLst>
                  <a:gd name="T0" fmla="*/ 0 w 33"/>
                  <a:gd name="T1" fmla="*/ 767 h 768"/>
                  <a:gd name="T2" fmla="*/ 0 w 33"/>
                  <a:gd name="T3" fmla="*/ 2 h 768"/>
                  <a:gd name="T4" fmla="*/ 32 w 33"/>
                  <a:gd name="T5" fmla="*/ 2 h 768"/>
                  <a:gd name="T6" fmla="*/ 31 w 33"/>
                  <a:gd name="T7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768">
                    <a:moveTo>
                      <a:pt x="0" y="767"/>
                    </a:moveTo>
                    <a:lnTo>
                      <a:pt x="0" y="2"/>
                    </a:lnTo>
                    <a:lnTo>
                      <a:pt x="32" y="2"/>
                    </a:lnTo>
                    <a:lnTo>
                      <a:pt x="31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132"/>
              <p:cNvSpPr>
                <a:spLocks/>
              </p:cNvSpPr>
              <p:nvPr/>
            </p:nvSpPr>
            <p:spPr bwMode="auto">
              <a:xfrm>
                <a:off x="2752" y="2429"/>
                <a:ext cx="23" cy="770"/>
              </a:xfrm>
              <a:custGeom>
                <a:avLst/>
                <a:gdLst>
                  <a:gd name="T0" fmla="*/ 0 w 23"/>
                  <a:gd name="T1" fmla="*/ 0 h 770"/>
                  <a:gd name="T2" fmla="*/ 0 w 23"/>
                  <a:gd name="T3" fmla="*/ 766 h 770"/>
                  <a:gd name="T4" fmla="*/ 21 w 23"/>
                  <a:gd name="T5" fmla="*/ 766 h 770"/>
                  <a:gd name="T6" fmla="*/ 22 w 23"/>
                  <a:gd name="T7" fmla="*/ 769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770">
                    <a:moveTo>
                      <a:pt x="0" y="0"/>
                    </a:moveTo>
                    <a:lnTo>
                      <a:pt x="0" y="766"/>
                    </a:lnTo>
                    <a:lnTo>
                      <a:pt x="21" y="766"/>
                    </a:lnTo>
                    <a:lnTo>
                      <a:pt x="22" y="769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133"/>
              <p:cNvSpPr>
                <a:spLocks/>
              </p:cNvSpPr>
              <p:nvPr/>
            </p:nvSpPr>
            <p:spPr bwMode="auto">
              <a:xfrm>
                <a:off x="2783" y="2426"/>
                <a:ext cx="33" cy="768"/>
              </a:xfrm>
              <a:custGeom>
                <a:avLst/>
                <a:gdLst>
                  <a:gd name="T0" fmla="*/ 0 w 33"/>
                  <a:gd name="T1" fmla="*/ 767 h 768"/>
                  <a:gd name="T2" fmla="*/ 0 w 33"/>
                  <a:gd name="T3" fmla="*/ 2 h 768"/>
                  <a:gd name="T4" fmla="*/ 32 w 33"/>
                  <a:gd name="T5" fmla="*/ 2 h 768"/>
                  <a:gd name="T6" fmla="*/ 31 w 33"/>
                  <a:gd name="T7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768">
                    <a:moveTo>
                      <a:pt x="0" y="767"/>
                    </a:moveTo>
                    <a:lnTo>
                      <a:pt x="0" y="2"/>
                    </a:lnTo>
                    <a:lnTo>
                      <a:pt x="32" y="2"/>
                    </a:lnTo>
                    <a:lnTo>
                      <a:pt x="31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134"/>
              <p:cNvSpPr>
                <a:spLocks/>
              </p:cNvSpPr>
              <p:nvPr/>
            </p:nvSpPr>
            <p:spPr bwMode="auto">
              <a:xfrm>
                <a:off x="2814" y="2429"/>
                <a:ext cx="23" cy="770"/>
              </a:xfrm>
              <a:custGeom>
                <a:avLst/>
                <a:gdLst>
                  <a:gd name="T0" fmla="*/ 0 w 23"/>
                  <a:gd name="T1" fmla="*/ 0 h 770"/>
                  <a:gd name="T2" fmla="*/ 0 w 23"/>
                  <a:gd name="T3" fmla="*/ 766 h 770"/>
                  <a:gd name="T4" fmla="*/ 21 w 23"/>
                  <a:gd name="T5" fmla="*/ 766 h 770"/>
                  <a:gd name="T6" fmla="*/ 22 w 23"/>
                  <a:gd name="T7" fmla="*/ 769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770">
                    <a:moveTo>
                      <a:pt x="0" y="0"/>
                    </a:moveTo>
                    <a:lnTo>
                      <a:pt x="0" y="766"/>
                    </a:lnTo>
                    <a:lnTo>
                      <a:pt x="21" y="766"/>
                    </a:lnTo>
                    <a:lnTo>
                      <a:pt x="22" y="769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135"/>
              <p:cNvSpPr>
                <a:spLocks/>
              </p:cNvSpPr>
              <p:nvPr/>
            </p:nvSpPr>
            <p:spPr bwMode="auto">
              <a:xfrm>
                <a:off x="2837" y="2424"/>
                <a:ext cx="20" cy="767"/>
              </a:xfrm>
              <a:custGeom>
                <a:avLst/>
                <a:gdLst>
                  <a:gd name="T0" fmla="*/ 0 w 20"/>
                  <a:gd name="T1" fmla="*/ 766 h 767"/>
                  <a:gd name="T2" fmla="*/ 0 w 20"/>
                  <a:gd name="T3" fmla="*/ 2 h 767"/>
                  <a:gd name="T4" fmla="*/ 19 w 20"/>
                  <a:gd name="T5" fmla="*/ 2 h 767"/>
                  <a:gd name="T6" fmla="*/ 18 w 20"/>
                  <a:gd name="T7" fmla="*/ 0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767">
                    <a:moveTo>
                      <a:pt x="0" y="766"/>
                    </a:moveTo>
                    <a:lnTo>
                      <a:pt x="0" y="2"/>
                    </a:lnTo>
                    <a:lnTo>
                      <a:pt x="19" y="2"/>
                    </a:lnTo>
                    <a:lnTo>
                      <a:pt x="18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36"/>
              <p:cNvSpPr>
                <a:spLocks/>
              </p:cNvSpPr>
              <p:nvPr/>
            </p:nvSpPr>
            <p:spPr bwMode="auto">
              <a:xfrm>
                <a:off x="2861" y="2429"/>
                <a:ext cx="23" cy="770"/>
              </a:xfrm>
              <a:custGeom>
                <a:avLst/>
                <a:gdLst>
                  <a:gd name="T0" fmla="*/ 0 w 23"/>
                  <a:gd name="T1" fmla="*/ 0 h 770"/>
                  <a:gd name="T2" fmla="*/ 0 w 23"/>
                  <a:gd name="T3" fmla="*/ 766 h 770"/>
                  <a:gd name="T4" fmla="*/ 21 w 23"/>
                  <a:gd name="T5" fmla="*/ 766 h 770"/>
                  <a:gd name="T6" fmla="*/ 22 w 23"/>
                  <a:gd name="T7" fmla="*/ 769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770">
                    <a:moveTo>
                      <a:pt x="0" y="0"/>
                    </a:moveTo>
                    <a:lnTo>
                      <a:pt x="0" y="766"/>
                    </a:lnTo>
                    <a:lnTo>
                      <a:pt x="21" y="766"/>
                    </a:lnTo>
                    <a:lnTo>
                      <a:pt x="22" y="769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37"/>
              <p:cNvSpPr>
                <a:spLocks/>
              </p:cNvSpPr>
              <p:nvPr/>
            </p:nvSpPr>
            <p:spPr bwMode="auto">
              <a:xfrm>
                <a:off x="2884" y="2424"/>
                <a:ext cx="20" cy="767"/>
              </a:xfrm>
              <a:custGeom>
                <a:avLst/>
                <a:gdLst>
                  <a:gd name="T0" fmla="*/ 0 w 20"/>
                  <a:gd name="T1" fmla="*/ 766 h 767"/>
                  <a:gd name="T2" fmla="*/ 0 w 20"/>
                  <a:gd name="T3" fmla="*/ 2 h 767"/>
                  <a:gd name="T4" fmla="*/ 19 w 20"/>
                  <a:gd name="T5" fmla="*/ 2 h 767"/>
                  <a:gd name="T6" fmla="*/ 18 w 20"/>
                  <a:gd name="T7" fmla="*/ 0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767">
                    <a:moveTo>
                      <a:pt x="0" y="766"/>
                    </a:moveTo>
                    <a:lnTo>
                      <a:pt x="0" y="2"/>
                    </a:lnTo>
                    <a:lnTo>
                      <a:pt x="19" y="2"/>
                    </a:lnTo>
                    <a:lnTo>
                      <a:pt x="18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38"/>
              <p:cNvSpPr>
                <a:spLocks/>
              </p:cNvSpPr>
              <p:nvPr/>
            </p:nvSpPr>
            <p:spPr bwMode="auto">
              <a:xfrm>
                <a:off x="2908" y="2426"/>
                <a:ext cx="23" cy="770"/>
              </a:xfrm>
              <a:custGeom>
                <a:avLst/>
                <a:gdLst>
                  <a:gd name="T0" fmla="*/ 0 w 23"/>
                  <a:gd name="T1" fmla="*/ 0 h 770"/>
                  <a:gd name="T2" fmla="*/ 0 w 23"/>
                  <a:gd name="T3" fmla="*/ 766 h 770"/>
                  <a:gd name="T4" fmla="*/ 21 w 23"/>
                  <a:gd name="T5" fmla="*/ 766 h 770"/>
                  <a:gd name="T6" fmla="*/ 22 w 23"/>
                  <a:gd name="T7" fmla="*/ 769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770">
                    <a:moveTo>
                      <a:pt x="0" y="0"/>
                    </a:moveTo>
                    <a:lnTo>
                      <a:pt x="0" y="766"/>
                    </a:lnTo>
                    <a:lnTo>
                      <a:pt x="21" y="766"/>
                    </a:lnTo>
                    <a:lnTo>
                      <a:pt x="22" y="769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39"/>
              <p:cNvSpPr>
                <a:spLocks/>
              </p:cNvSpPr>
              <p:nvPr/>
            </p:nvSpPr>
            <p:spPr bwMode="auto">
              <a:xfrm>
                <a:off x="2931" y="2424"/>
                <a:ext cx="20" cy="767"/>
              </a:xfrm>
              <a:custGeom>
                <a:avLst/>
                <a:gdLst>
                  <a:gd name="T0" fmla="*/ 0 w 20"/>
                  <a:gd name="T1" fmla="*/ 766 h 767"/>
                  <a:gd name="T2" fmla="*/ 0 w 20"/>
                  <a:gd name="T3" fmla="*/ 2 h 767"/>
                  <a:gd name="T4" fmla="*/ 19 w 20"/>
                  <a:gd name="T5" fmla="*/ 2 h 767"/>
                  <a:gd name="T6" fmla="*/ 18 w 20"/>
                  <a:gd name="T7" fmla="*/ 0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767">
                    <a:moveTo>
                      <a:pt x="0" y="766"/>
                    </a:moveTo>
                    <a:lnTo>
                      <a:pt x="0" y="2"/>
                    </a:lnTo>
                    <a:lnTo>
                      <a:pt x="19" y="2"/>
                    </a:lnTo>
                    <a:lnTo>
                      <a:pt x="18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40"/>
              <p:cNvSpPr>
                <a:spLocks/>
              </p:cNvSpPr>
              <p:nvPr/>
            </p:nvSpPr>
            <p:spPr bwMode="auto">
              <a:xfrm>
                <a:off x="2955" y="2426"/>
                <a:ext cx="23" cy="770"/>
              </a:xfrm>
              <a:custGeom>
                <a:avLst/>
                <a:gdLst>
                  <a:gd name="T0" fmla="*/ 0 w 23"/>
                  <a:gd name="T1" fmla="*/ 0 h 770"/>
                  <a:gd name="T2" fmla="*/ 0 w 23"/>
                  <a:gd name="T3" fmla="*/ 766 h 770"/>
                  <a:gd name="T4" fmla="*/ 21 w 23"/>
                  <a:gd name="T5" fmla="*/ 766 h 770"/>
                  <a:gd name="T6" fmla="*/ 22 w 23"/>
                  <a:gd name="T7" fmla="*/ 769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770">
                    <a:moveTo>
                      <a:pt x="0" y="0"/>
                    </a:moveTo>
                    <a:lnTo>
                      <a:pt x="0" y="766"/>
                    </a:lnTo>
                    <a:lnTo>
                      <a:pt x="21" y="766"/>
                    </a:lnTo>
                    <a:lnTo>
                      <a:pt x="22" y="769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7" name="Group 141"/>
            <p:cNvGrpSpPr>
              <a:grpSpLocks/>
            </p:cNvGrpSpPr>
            <p:nvPr/>
          </p:nvGrpSpPr>
          <p:grpSpPr bwMode="auto">
            <a:xfrm>
              <a:off x="2965" y="3189"/>
              <a:ext cx="698" cy="778"/>
              <a:chOff x="2965" y="3189"/>
              <a:chExt cx="698" cy="778"/>
            </a:xfrm>
          </p:grpSpPr>
          <p:sp>
            <p:nvSpPr>
              <p:cNvPr id="124" name="Freeform 142"/>
              <p:cNvSpPr>
                <a:spLocks/>
              </p:cNvSpPr>
              <p:nvPr/>
            </p:nvSpPr>
            <p:spPr bwMode="auto">
              <a:xfrm>
                <a:off x="3060" y="3189"/>
                <a:ext cx="23" cy="770"/>
              </a:xfrm>
              <a:custGeom>
                <a:avLst/>
                <a:gdLst>
                  <a:gd name="T0" fmla="*/ 0 w 23"/>
                  <a:gd name="T1" fmla="*/ 769 h 770"/>
                  <a:gd name="T2" fmla="*/ 0 w 23"/>
                  <a:gd name="T3" fmla="*/ 2 h 770"/>
                  <a:gd name="T4" fmla="*/ 21 w 23"/>
                  <a:gd name="T5" fmla="*/ 2 h 770"/>
                  <a:gd name="T6" fmla="*/ 22 w 23"/>
                  <a:gd name="T7" fmla="*/ 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770">
                    <a:moveTo>
                      <a:pt x="0" y="769"/>
                    </a:moveTo>
                    <a:lnTo>
                      <a:pt x="0" y="2"/>
                    </a:lnTo>
                    <a:lnTo>
                      <a:pt x="21" y="2"/>
                    </a:lnTo>
                    <a:lnTo>
                      <a:pt x="22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Line 143"/>
              <p:cNvSpPr>
                <a:spLocks noChangeShapeType="1"/>
              </p:cNvSpPr>
              <p:nvPr/>
            </p:nvSpPr>
            <p:spPr bwMode="auto">
              <a:xfrm>
                <a:off x="2965" y="3193"/>
                <a:ext cx="62" cy="0"/>
              </a:xfrm>
              <a:prstGeom prst="line">
                <a:avLst/>
              </a:prstGeom>
              <a:noFill/>
              <a:ln w="50800">
                <a:solidFill>
                  <a:srgbClr val="CC33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144"/>
              <p:cNvSpPr>
                <a:spLocks/>
              </p:cNvSpPr>
              <p:nvPr/>
            </p:nvSpPr>
            <p:spPr bwMode="auto">
              <a:xfrm>
                <a:off x="3037" y="3194"/>
                <a:ext cx="21" cy="768"/>
              </a:xfrm>
              <a:custGeom>
                <a:avLst/>
                <a:gdLst>
                  <a:gd name="T0" fmla="*/ 0 w 21"/>
                  <a:gd name="T1" fmla="*/ 0 h 768"/>
                  <a:gd name="T2" fmla="*/ 0 w 21"/>
                  <a:gd name="T3" fmla="*/ 764 h 768"/>
                  <a:gd name="T4" fmla="*/ 20 w 21"/>
                  <a:gd name="T5" fmla="*/ 764 h 768"/>
                  <a:gd name="T6" fmla="*/ 19 w 21"/>
                  <a:gd name="T7" fmla="*/ 767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768">
                    <a:moveTo>
                      <a:pt x="0" y="0"/>
                    </a:moveTo>
                    <a:lnTo>
                      <a:pt x="0" y="764"/>
                    </a:lnTo>
                    <a:lnTo>
                      <a:pt x="20" y="764"/>
                    </a:lnTo>
                    <a:lnTo>
                      <a:pt x="19" y="767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145"/>
              <p:cNvSpPr>
                <a:spLocks/>
              </p:cNvSpPr>
              <p:nvPr/>
            </p:nvSpPr>
            <p:spPr bwMode="auto">
              <a:xfrm>
                <a:off x="3105" y="3189"/>
                <a:ext cx="23" cy="770"/>
              </a:xfrm>
              <a:custGeom>
                <a:avLst/>
                <a:gdLst>
                  <a:gd name="T0" fmla="*/ 0 w 23"/>
                  <a:gd name="T1" fmla="*/ 769 h 770"/>
                  <a:gd name="T2" fmla="*/ 0 w 23"/>
                  <a:gd name="T3" fmla="*/ 2 h 770"/>
                  <a:gd name="T4" fmla="*/ 21 w 23"/>
                  <a:gd name="T5" fmla="*/ 2 h 770"/>
                  <a:gd name="T6" fmla="*/ 22 w 23"/>
                  <a:gd name="T7" fmla="*/ 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770">
                    <a:moveTo>
                      <a:pt x="0" y="769"/>
                    </a:moveTo>
                    <a:lnTo>
                      <a:pt x="0" y="2"/>
                    </a:lnTo>
                    <a:lnTo>
                      <a:pt x="21" y="2"/>
                    </a:lnTo>
                    <a:lnTo>
                      <a:pt x="22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46"/>
              <p:cNvSpPr>
                <a:spLocks/>
              </p:cNvSpPr>
              <p:nvPr/>
            </p:nvSpPr>
            <p:spPr bwMode="auto">
              <a:xfrm>
                <a:off x="3083" y="3194"/>
                <a:ext cx="20" cy="768"/>
              </a:xfrm>
              <a:custGeom>
                <a:avLst/>
                <a:gdLst>
                  <a:gd name="T0" fmla="*/ 0 w 20"/>
                  <a:gd name="T1" fmla="*/ 0 h 768"/>
                  <a:gd name="T2" fmla="*/ 0 w 20"/>
                  <a:gd name="T3" fmla="*/ 764 h 768"/>
                  <a:gd name="T4" fmla="*/ 19 w 20"/>
                  <a:gd name="T5" fmla="*/ 764 h 768"/>
                  <a:gd name="T6" fmla="*/ 18 w 20"/>
                  <a:gd name="T7" fmla="*/ 767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768">
                    <a:moveTo>
                      <a:pt x="0" y="0"/>
                    </a:moveTo>
                    <a:lnTo>
                      <a:pt x="0" y="764"/>
                    </a:lnTo>
                    <a:lnTo>
                      <a:pt x="19" y="764"/>
                    </a:lnTo>
                    <a:lnTo>
                      <a:pt x="18" y="767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47"/>
              <p:cNvSpPr>
                <a:spLocks/>
              </p:cNvSpPr>
              <p:nvPr/>
            </p:nvSpPr>
            <p:spPr bwMode="auto">
              <a:xfrm>
                <a:off x="3151" y="3189"/>
                <a:ext cx="23" cy="770"/>
              </a:xfrm>
              <a:custGeom>
                <a:avLst/>
                <a:gdLst>
                  <a:gd name="T0" fmla="*/ 0 w 23"/>
                  <a:gd name="T1" fmla="*/ 769 h 770"/>
                  <a:gd name="T2" fmla="*/ 0 w 23"/>
                  <a:gd name="T3" fmla="*/ 2 h 770"/>
                  <a:gd name="T4" fmla="*/ 21 w 23"/>
                  <a:gd name="T5" fmla="*/ 2 h 770"/>
                  <a:gd name="T6" fmla="*/ 22 w 23"/>
                  <a:gd name="T7" fmla="*/ 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770">
                    <a:moveTo>
                      <a:pt x="0" y="769"/>
                    </a:moveTo>
                    <a:lnTo>
                      <a:pt x="0" y="2"/>
                    </a:lnTo>
                    <a:lnTo>
                      <a:pt x="21" y="2"/>
                    </a:lnTo>
                    <a:lnTo>
                      <a:pt x="22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48"/>
              <p:cNvSpPr>
                <a:spLocks/>
              </p:cNvSpPr>
              <p:nvPr/>
            </p:nvSpPr>
            <p:spPr bwMode="auto">
              <a:xfrm>
                <a:off x="3129" y="3194"/>
                <a:ext cx="20" cy="768"/>
              </a:xfrm>
              <a:custGeom>
                <a:avLst/>
                <a:gdLst>
                  <a:gd name="T0" fmla="*/ 0 w 20"/>
                  <a:gd name="T1" fmla="*/ 0 h 768"/>
                  <a:gd name="T2" fmla="*/ 0 w 20"/>
                  <a:gd name="T3" fmla="*/ 764 h 768"/>
                  <a:gd name="T4" fmla="*/ 19 w 20"/>
                  <a:gd name="T5" fmla="*/ 764 h 768"/>
                  <a:gd name="T6" fmla="*/ 18 w 20"/>
                  <a:gd name="T7" fmla="*/ 767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768">
                    <a:moveTo>
                      <a:pt x="0" y="0"/>
                    </a:moveTo>
                    <a:lnTo>
                      <a:pt x="0" y="764"/>
                    </a:lnTo>
                    <a:lnTo>
                      <a:pt x="19" y="764"/>
                    </a:lnTo>
                    <a:lnTo>
                      <a:pt x="18" y="767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49"/>
              <p:cNvSpPr>
                <a:spLocks/>
              </p:cNvSpPr>
              <p:nvPr/>
            </p:nvSpPr>
            <p:spPr bwMode="auto">
              <a:xfrm>
                <a:off x="3208" y="3189"/>
                <a:ext cx="23" cy="770"/>
              </a:xfrm>
              <a:custGeom>
                <a:avLst/>
                <a:gdLst>
                  <a:gd name="T0" fmla="*/ 0 w 23"/>
                  <a:gd name="T1" fmla="*/ 769 h 770"/>
                  <a:gd name="T2" fmla="*/ 0 w 23"/>
                  <a:gd name="T3" fmla="*/ 2 h 770"/>
                  <a:gd name="T4" fmla="*/ 21 w 23"/>
                  <a:gd name="T5" fmla="*/ 2 h 770"/>
                  <a:gd name="T6" fmla="*/ 22 w 23"/>
                  <a:gd name="T7" fmla="*/ 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770">
                    <a:moveTo>
                      <a:pt x="0" y="769"/>
                    </a:moveTo>
                    <a:lnTo>
                      <a:pt x="0" y="2"/>
                    </a:lnTo>
                    <a:lnTo>
                      <a:pt x="21" y="2"/>
                    </a:lnTo>
                    <a:lnTo>
                      <a:pt x="22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50"/>
              <p:cNvSpPr>
                <a:spLocks/>
              </p:cNvSpPr>
              <p:nvPr/>
            </p:nvSpPr>
            <p:spPr bwMode="auto">
              <a:xfrm>
                <a:off x="3174" y="3194"/>
                <a:ext cx="33" cy="768"/>
              </a:xfrm>
              <a:custGeom>
                <a:avLst/>
                <a:gdLst>
                  <a:gd name="T0" fmla="*/ 0 w 33"/>
                  <a:gd name="T1" fmla="*/ 0 h 768"/>
                  <a:gd name="T2" fmla="*/ 0 w 33"/>
                  <a:gd name="T3" fmla="*/ 764 h 768"/>
                  <a:gd name="T4" fmla="*/ 32 w 33"/>
                  <a:gd name="T5" fmla="*/ 764 h 768"/>
                  <a:gd name="T6" fmla="*/ 31 w 33"/>
                  <a:gd name="T7" fmla="*/ 767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768">
                    <a:moveTo>
                      <a:pt x="0" y="0"/>
                    </a:moveTo>
                    <a:lnTo>
                      <a:pt x="0" y="764"/>
                    </a:lnTo>
                    <a:lnTo>
                      <a:pt x="32" y="764"/>
                    </a:lnTo>
                    <a:lnTo>
                      <a:pt x="31" y="767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51"/>
              <p:cNvSpPr>
                <a:spLocks/>
              </p:cNvSpPr>
              <p:nvPr/>
            </p:nvSpPr>
            <p:spPr bwMode="auto">
              <a:xfrm>
                <a:off x="3272" y="3192"/>
                <a:ext cx="23" cy="770"/>
              </a:xfrm>
              <a:custGeom>
                <a:avLst/>
                <a:gdLst>
                  <a:gd name="T0" fmla="*/ 0 w 23"/>
                  <a:gd name="T1" fmla="*/ 769 h 770"/>
                  <a:gd name="T2" fmla="*/ 0 w 23"/>
                  <a:gd name="T3" fmla="*/ 2 h 770"/>
                  <a:gd name="T4" fmla="*/ 21 w 23"/>
                  <a:gd name="T5" fmla="*/ 2 h 770"/>
                  <a:gd name="T6" fmla="*/ 22 w 23"/>
                  <a:gd name="T7" fmla="*/ 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770">
                    <a:moveTo>
                      <a:pt x="0" y="769"/>
                    </a:moveTo>
                    <a:lnTo>
                      <a:pt x="0" y="2"/>
                    </a:lnTo>
                    <a:lnTo>
                      <a:pt x="21" y="2"/>
                    </a:lnTo>
                    <a:lnTo>
                      <a:pt x="22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52"/>
              <p:cNvSpPr>
                <a:spLocks/>
              </p:cNvSpPr>
              <p:nvPr/>
            </p:nvSpPr>
            <p:spPr bwMode="auto">
              <a:xfrm>
                <a:off x="3239" y="3197"/>
                <a:ext cx="33" cy="767"/>
              </a:xfrm>
              <a:custGeom>
                <a:avLst/>
                <a:gdLst>
                  <a:gd name="T0" fmla="*/ 0 w 33"/>
                  <a:gd name="T1" fmla="*/ 0 h 767"/>
                  <a:gd name="T2" fmla="*/ 0 w 33"/>
                  <a:gd name="T3" fmla="*/ 763 h 767"/>
                  <a:gd name="T4" fmla="*/ 32 w 33"/>
                  <a:gd name="T5" fmla="*/ 763 h 767"/>
                  <a:gd name="T6" fmla="*/ 31 w 33"/>
                  <a:gd name="T7" fmla="*/ 766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767">
                    <a:moveTo>
                      <a:pt x="0" y="0"/>
                    </a:moveTo>
                    <a:lnTo>
                      <a:pt x="0" y="763"/>
                    </a:lnTo>
                    <a:lnTo>
                      <a:pt x="32" y="763"/>
                    </a:lnTo>
                    <a:lnTo>
                      <a:pt x="31" y="76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53"/>
              <p:cNvSpPr>
                <a:spLocks/>
              </p:cNvSpPr>
              <p:nvPr/>
            </p:nvSpPr>
            <p:spPr bwMode="auto">
              <a:xfrm>
                <a:off x="3374" y="3192"/>
                <a:ext cx="23" cy="770"/>
              </a:xfrm>
              <a:custGeom>
                <a:avLst/>
                <a:gdLst>
                  <a:gd name="T0" fmla="*/ 0 w 23"/>
                  <a:gd name="T1" fmla="*/ 769 h 770"/>
                  <a:gd name="T2" fmla="*/ 0 w 23"/>
                  <a:gd name="T3" fmla="*/ 2 h 770"/>
                  <a:gd name="T4" fmla="*/ 21 w 23"/>
                  <a:gd name="T5" fmla="*/ 2 h 770"/>
                  <a:gd name="T6" fmla="*/ 22 w 23"/>
                  <a:gd name="T7" fmla="*/ 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770">
                    <a:moveTo>
                      <a:pt x="0" y="769"/>
                    </a:moveTo>
                    <a:lnTo>
                      <a:pt x="0" y="2"/>
                    </a:lnTo>
                    <a:lnTo>
                      <a:pt x="21" y="2"/>
                    </a:lnTo>
                    <a:lnTo>
                      <a:pt x="22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154"/>
              <p:cNvSpPr>
                <a:spLocks/>
              </p:cNvSpPr>
              <p:nvPr/>
            </p:nvSpPr>
            <p:spPr bwMode="auto">
              <a:xfrm>
                <a:off x="3303" y="3197"/>
                <a:ext cx="71" cy="767"/>
              </a:xfrm>
              <a:custGeom>
                <a:avLst/>
                <a:gdLst>
                  <a:gd name="T0" fmla="*/ 0 w 71"/>
                  <a:gd name="T1" fmla="*/ 0 h 767"/>
                  <a:gd name="T2" fmla="*/ 0 w 71"/>
                  <a:gd name="T3" fmla="*/ 763 h 767"/>
                  <a:gd name="T4" fmla="*/ 70 w 71"/>
                  <a:gd name="T5" fmla="*/ 763 h 767"/>
                  <a:gd name="T6" fmla="*/ 68 w 71"/>
                  <a:gd name="T7" fmla="*/ 766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767">
                    <a:moveTo>
                      <a:pt x="0" y="0"/>
                    </a:moveTo>
                    <a:lnTo>
                      <a:pt x="0" y="763"/>
                    </a:lnTo>
                    <a:lnTo>
                      <a:pt x="70" y="763"/>
                    </a:lnTo>
                    <a:lnTo>
                      <a:pt x="68" y="76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55"/>
              <p:cNvSpPr>
                <a:spLocks/>
              </p:cNvSpPr>
              <p:nvPr/>
            </p:nvSpPr>
            <p:spPr bwMode="auto">
              <a:xfrm>
                <a:off x="3405" y="3197"/>
                <a:ext cx="33" cy="767"/>
              </a:xfrm>
              <a:custGeom>
                <a:avLst/>
                <a:gdLst>
                  <a:gd name="T0" fmla="*/ 0 w 33"/>
                  <a:gd name="T1" fmla="*/ 0 h 767"/>
                  <a:gd name="T2" fmla="*/ 0 w 33"/>
                  <a:gd name="T3" fmla="*/ 763 h 767"/>
                  <a:gd name="T4" fmla="*/ 32 w 33"/>
                  <a:gd name="T5" fmla="*/ 763 h 767"/>
                  <a:gd name="T6" fmla="*/ 31 w 33"/>
                  <a:gd name="T7" fmla="*/ 766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767">
                    <a:moveTo>
                      <a:pt x="0" y="0"/>
                    </a:moveTo>
                    <a:lnTo>
                      <a:pt x="0" y="763"/>
                    </a:lnTo>
                    <a:lnTo>
                      <a:pt x="32" y="763"/>
                    </a:lnTo>
                    <a:lnTo>
                      <a:pt x="31" y="76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56"/>
              <p:cNvSpPr>
                <a:spLocks/>
              </p:cNvSpPr>
              <p:nvPr/>
            </p:nvSpPr>
            <p:spPr bwMode="auto">
              <a:xfrm>
                <a:off x="3437" y="3192"/>
                <a:ext cx="23" cy="770"/>
              </a:xfrm>
              <a:custGeom>
                <a:avLst/>
                <a:gdLst>
                  <a:gd name="T0" fmla="*/ 0 w 23"/>
                  <a:gd name="T1" fmla="*/ 769 h 770"/>
                  <a:gd name="T2" fmla="*/ 0 w 23"/>
                  <a:gd name="T3" fmla="*/ 2 h 770"/>
                  <a:gd name="T4" fmla="*/ 21 w 23"/>
                  <a:gd name="T5" fmla="*/ 2 h 770"/>
                  <a:gd name="T6" fmla="*/ 22 w 23"/>
                  <a:gd name="T7" fmla="*/ 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770">
                    <a:moveTo>
                      <a:pt x="0" y="769"/>
                    </a:moveTo>
                    <a:lnTo>
                      <a:pt x="0" y="2"/>
                    </a:lnTo>
                    <a:lnTo>
                      <a:pt x="21" y="2"/>
                    </a:lnTo>
                    <a:lnTo>
                      <a:pt x="22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57"/>
              <p:cNvSpPr>
                <a:spLocks/>
              </p:cNvSpPr>
              <p:nvPr/>
            </p:nvSpPr>
            <p:spPr bwMode="auto">
              <a:xfrm>
                <a:off x="3468" y="3197"/>
                <a:ext cx="33" cy="767"/>
              </a:xfrm>
              <a:custGeom>
                <a:avLst/>
                <a:gdLst>
                  <a:gd name="T0" fmla="*/ 0 w 33"/>
                  <a:gd name="T1" fmla="*/ 0 h 767"/>
                  <a:gd name="T2" fmla="*/ 0 w 33"/>
                  <a:gd name="T3" fmla="*/ 763 h 767"/>
                  <a:gd name="T4" fmla="*/ 32 w 33"/>
                  <a:gd name="T5" fmla="*/ 763 h 767"/>
                  <a:gd name="T6" fmla="*/ 31 w 33"/>
                  <a:gd name="T7" fmla="*/ 766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767">
                    <a:moveTo>
                      <a:pt x="0" y="0"/>
                    </a:moveTo>
                    <a:lnTo>
                      <a:pt x="0" y="763"/>
                    </a:lnTo>
                    <a:lnTo>
                      <a:pt x="32" y="763"/>
                    </a:lnTo>
                    <a:lnTo>
                      <a:pt x="31" y="76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58"/>
              <p:cNvSpPr>
                <a:spLocks/>
              </p:cNvSpPr>
              <p:nvPr/>
            </p:nvSpPr>
            <p:spPr bwMode="auto">
              <a:xfrm>
                <a:off x="3499" y="3192"/>
                <a:ext cx="23" cy="770"/>
              </a:xfrm>
              <a:custGeom>
                <a:avLst/>
                <a:gdLst>
                  <a:gd name="T0" fmla="*/ 0 w 23"/>
                  <a:gd name="T1" fmla="*/ 769 h 770"/>
                  <a:gd name="T2" fmla="*/ 0 w 23"/>
                  <a:gd name="T3" fmla="*/ 2 h 770"/>
                  <a:gd name="T4" fmla="*/ 21 w 23"/>
                  <a:gd name="T5" fmla="*/ 2 h 770"/>
                  <a:gd name="T6" fmla="*/ 22 w 23"/>
                  <a:gd name="T7" fmla="*/ 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770">
                    <a:moveTo>
                      <a:pt x="0" y="769"/>
                    </a:moveTo>
                    <a:lnTo>
                      <a:pt x="0" y="2"/>
                    </a:lnTo>
                    <a:lnTo>
                      <a:pt x="21" y="2"/>
                    </a:lnTo>
                    <a:lnTo>
                      <a:pt x="22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159"/>
              <p:cNvSpPr>
                <a:spLocks/>
              </p:cNvSpPr>
              <p:nvPr/>
            </p:nvSpPr>
            <p:spPr bwMode="auto">
              <a:xfrm>
                <a:off x="3522" y="3200"/>
                <a:ext cx="20" cy="767"/>
              </a:xfrm>
              <a:custGeom>
                <a:avLst/>
                <a:gdLst>
                  <a:gd name="T0" fmla="*/ 0 w 20"/>
                  <a:gd name="T1" fmla="*/ 0 h 767"/>
                  <a:gd name="T2" fmla="*/ 0 w 20"/>
                  <a:gd name="T3" fmla="*/ 763 h 767"/>
                  <a:gd name="T4" fmla="*/ 19 w 20"/>
                  <a:gd name="T5" fmla="*/ 763 h 767"/>
                  <a:gd name="T6" fmla="*/ 18 w 20"/>
                  <a:gd name="T7" fmla="*/ 766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767">
                    <a:moveTo>
                      <a:pt x="0" y="0"/>
                    </a:moveTo>
                    <a:lnTo>
                      <a:pt x="0" y="763"/>
                    </a:lnTo>
                    <a:lnTo>
                      <a:pt x="19" y="763"/>
                    </a:lnTo>
                    <a:lnTo>
                      <a:pt x="18" y="76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160"/>
              <p:cNvSpPr>
                <a:spLocks/>
              </p:cNvSpPr>
              <p:nvPr/>
            </p:nvSpPr>
            <p:spPr bwMode="auto">
              <a:xfrm>
                <a:off x="3546" y="3192"/>
                <a:ext cx="23" cy="770"/>
              </a:xfrm>
              <a:custGeom>
                <a:avLst/>
                <a:gdLst>
                  <a:gd name="T0" fmla="*/ 0 w 23"/>
                  <a:gd name="T1" fmla="*/ 769 h 770"/>
                  <a:gd name="T2" fmla="*/ 0 w 23"/>
                  <a:gd name="T3" fmla="*/ 2 h 770"/>
                  <a:gd name="T4" fmla="*/ 21 w 23"/>
                  <a:gd name="T5" fmla="*/ 2 h 770"/>
                  <a:gd name="T6" fmla="*/ 22 w 23"/>
                  <a:gd name="T7" fmla="*/ 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770">
                    <a:moveTo>
                      <a:pt x="0" y="769"/>
                    </a:moveTo>
                    <a:lnTo>
                      <a:pt x="0" y="2"/>
                    </a:lnTo>
                    <a:lnTo>
                      <a:pt x="21" y="2"/>
                    </a:lnTo>
                    <a:lnTo>
                      <a:pt x="22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161"/>
              <p:cNvSpPr>
                <a:spLocks/>
              </p:cNvSpPr>
              <p:nvPr/>
            </p:nvSpPr>
            <p:spPr bwMode="auto">
              <a:xfrm>
                <a:off x="3569" y="3200"/>
                <a:ext cx="20" cy="767"/>
              </a:xfrm>
              <a:custGeom>
                <a:avLst/>
                <a:gdLst>
                  <a:gd name="T0" fmla="*/ 0 w 20"/>
                  <a:gd name="T1" fmla="*/ 0 h 767"/>
                  <a:gd name="T2" fmla="*/ 0 w 20"/>
                  <a:gd name="T3" fmla="*/ 763 h 767"/>
                  <a:gd name="T4" fmla="*/ 19 w 20"/>
                  <a:gd name="T5" fmla="*/ 763 h 767"/>
                  <a:gd name="T6" fmla="*/ 18 w 20"/>
                  <a:gd name="T7" fmla="*/ 766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767">
                    <a:moveTo>
                      <a:pt x="0" y="0"/>
                    </a:moveTo>
                    <a:lnTo>
                      <a:pt x="0" y="763"/>
                    </a:lnTo>
                    <a:lnTo>
                      <a:pt x="19" y="763"/>
                    </a:lnTo>
                    <a:lnTo>
                      <a:pt x="18" y="76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162"/>
              <p:cNvSpPr>
                <a:spLocks/>
              </p:cNvSpPr>
              <p:nvPr/>
            </p:nvSpPr>
            <p:spPr bwMode="auto">
              <a:xfrm>
                <a:off x="3593" y="3194"/>
                <a:ext cx="23" cy="770"/>
              </a:xfrm>
              <a:custGeom>
                <a:avLst/>
                <a:gdLst>
                  <a:gd name="T0" fmla="*/ 0 w 23"/>
                  <a:gd name="T1" fmla="*/ 769 h 770"/>
                  <a:gd name="T2" fmla="*/ 0 w 23"/>
                  <a:gd name="T3" fmla="*/ 2 h 770"/>
                  <a:gd name="T4" fmla="*/ 21 w 23"/>
                  <a:gd name="T5" fmla="*/ 2 h 770"/>
                  <a:gd name="T6" fmla="*/ 22 w 23"/>
                  <a:gd name="T7" fmla="*/ 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770">
                    <a:moveTo>
                      <a:pt x="0" y="769"/>
                    </a:moveTo>
                    <a:lnTo>
                      <a:pt x="0" y="2"/>
                    </a:lnTo>
                    <a:lnTo>
                      <a:pt x="21" y="2"/>
                    </a:lnTo>
                    <a:lnTo>
                      <a:pt x="22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163"/>
              <p:cNvSpPr>
                <a:spLocks/>
              </p:cNvSpPr>
              <p:nvPr/>
            </p:nvSpPr>
            <p:spPr bwMode="auto">
              <a:xfrm>
                <a:off x="3616" y="3200"/>
                <a:ext cx="20" cy="767"/>
              </a:xfrm>
              <a:custGeom>
                <a:avLst/>
                <a:gdLst>
                  <a:gd name="T0" fmla="*/ 0 w 20"/>
                  <a:gd name="T1" fmla="*/ 0 h 767"/>
                  <a:gd name="T2" fmla="*/ 0 w 20"/>
                  <a:gd name="T3" fmla="*/ 763 h 767"/>
                  <a:gd name="T4" fmla="*/ 19 w 20"/>
                  <a:gd name="T5" fmla="*/ 763 h 767"/>
                  <a:gd name="T6" fmla="*/ 18 w 20"/>
                  <a:gd name="T7" fmla="*/ 766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767">
                    <a:moveTo>
                      <a:pt x="0" y="0"/>
                    </a:moveTo>
                    <a:lnTo>
                      <a:pt x="0" y="763"/>
                    </a:lnTo>
                    <a:lnTo>
                      <a:pt x="19" y="763"/>
                    </a:lnTo>
                    <a:lnTo>
                      <a:pt x="18" y="76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164"/>
              <p:cNvSpPr>
                <a:spLocks/>
              </p:cNvSpPr>
              <p:nvPr/>
            </p:nvSpPr>
            <p:spPr bwMode="auto">
              <a:xfrm>
                <a:off x="3640" y="3194"/>
                <a:ext cx="23" cy="770"/>
              </a:xfrm>
              <a:custGeom>
                <a:avLst/>
                <a:gdLst>
                  <a:gd name="T0" fmla="*/ 0 w 23"/>
                  <a:gd name="T1" fmla="*/ 769 h 770"/>
                  <a:gd name="T2" fmla="*/ 0 w 23"/>
                  <a:gd name="T3" fmla="*/ 2 h 770"/>
                  <a:gd name="T4" fmla="*/ 21 w 23"/>
                  <a:gd name="T5" fmla="*/ 2 h 770"/>
                  <a:gd name="T6" fmla="*/ 22 w 23"/>
                  <a:gd name="T7" fmla="*/ 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770">
                    <a:moveTo>
                      <a:pt x="0" y="769"/>
                    </a:moveTo>
                    <a:lnTo>
                      <a:pt x="0" y="2"/>
                    </a:lnTo>
                    <a:lnTo>
                      <a:pt x="21" y="2"/>
                    </a:lnTo>
                    <a:lnTo>
                      <a:pt x="22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8" name="Group 165"/>
            <p:cNvGrpSpPr>
              <a:grpSpLocks/>
            </p:cNvGrpSpPr>
            <p:nvPr/>
          </p:nvGrpSpPr>
          <p:grpSpPr bwMode="auto">
            <a:xfrm>
              <a:off x="2357" y="2420"/>
              <a:ext cx="600" cy="779"/>
              <a:chOff x="2357" y="2420"/>
              <a:chExt cx="600" cy="779"/>
            </a:xfrm>
          </p:grpSpPr>
          <p:sp>
            <p:nvSpPr>
              <p:cNvPr id="122" name="Arc 166"/>
              <p:cNvSpPr>
                <a:spLocks/>
              </p:cNvSpPr>
              <p:nvPr/>
            </p:nvSpPr>
            <p:spPr bwMode="auto">
              <a:xfrm>
                <a:off x="2357" y="2423"/>
                <a:ext cx="292" cy="776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572 h 21600"/>
                  <a:gd name="T2" fmla="*/ 21526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572"/>
                    </a:moveTo>
                    <a:cubicBezTo>
                      <a:pt x="15" y="9682"/>
                      <a:pt x="9636" y="40"/>
                      <a:pt x="21526" y="0"/>
                    </a:cubicBezTo>
                  </a:path>
                  <a:path w="21600" h="21600" stroke="0" extrusionOk="0">
                    <a:moveTo>
                      <a:pt x="0" y="21572"/>
                    </a:moveTo>
                    <a:cubicBezTo>
                      <a:pt x="15" y="9682"/>
                      <a:pt x="9636" y="40"/>
                      <a:pt x="21526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Arc 167"/>
              <p:cNvSpPr>
                <a:spLocks/>
              </p:cNvSpPr>
              <p:nvPr/>
            </p:nvSpPr>
            <p:spPr bwMode="auto">
              <a:xfrm>
                <a:off x="2665" y="2420"/>
                <a:ext cx="292" cy="77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572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18" y="0"/>
                      <a:pt x="21584" y="9653"/>
                      <a:pt x="21599" y="21572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18" y="0"/>
                      <a:pt x="21584" y="9653"/>
                      <a:pt x="21599" y="2157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9" name="Group 168"/>
            <p:cNvGrpSpPr>
              <a:grpSpLocks/>
            </p:cNvGrpSpPr>
            <p:nvPr/>
          </p:nvGrpSpPr>
          <p:grpSpPr bwMode="auto">
            <a:xfrm>
              <a:off x="3045" y="3207"/>
              <a:ext cx="603" cy="778"/>
              <a:chOff x="3045" y="3207"/>
              <a:chExt cx="603" cy="778"/>
            </a:xfrm>
          </p:grpSpPr>
          <p:sp>
            <p:nvSpPr>
              <p:cNvPr id="120" name="Arc 169"/>
              <p:cNvSpPr>
                <a:spLocks/>
              </p:cNvSpPr>
              <p:nvPr/>
            </p:nvSpPr>
            <p:spPr bwMode="auto">
              <a:xfrm rot="10800000">
                <a:off x="3045" y="3207"/>
                <a:ext cx="293" cy="776"/>
              </a:xfrm>
              <a:custGeom>
                <a:avLst/>
                <a:gdLst>
                  <a:gd name="G0" fmla="+- 74 0 0"/>
                  <a:gd name="G1" fmla="+- 21600 0 0"/>
                  <a:gd name="G2" fmla="+- 21600 0 0"/>
                  <a:gd name="T0" fmla="*/ 0 w 21674"/>
                  <a:gd name="T1" fmla="*/ 0 h 21600"/>
                  <a:gd name="T2" fmla="*/ 21674 w 21674"/>
                  <a:gd name="T3" fmla="*/ 21572 h 21600"/>
                  <a:gd name="T4" fmla="*/ 74 w 2167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74" h="21600" fill="none" extrusionOk="0">
                    <a:moveTo>
                      <a:pt x="0" y="0"/>
                    </a:moveTo>
                    <a:cubicBezTo>
                      <a:pt x="24" y="0"/>
                      <a:pt x="49" y="0"/>
                      <a:pt x="74" y="0"/>
                    </a:cubicBezTo>
                    <a:cubicBezTo>
                      <a:pt x="11992" y="0"/>
                      <a:pt x="21658" y="9653"/>
                      <a:pt x="21673" y="21572"/>
                    </a:cubicBezTo>
                  </a:path>
                  <a:path w="21674" h="21600" stroke="0" extrusionOk="0">
                    <a:moveTo>
                      <a:pt x="0" y="0"/>
                    </a:moveTo>
                    <a:cubicBezTo>
                      <a:pt x="24" y="0"/>
                      <a:pt x="49" y="0"/>
                      <a:pt x="74" y="0"/>
                    </a:cubicBezTo>
                    <a:cubicBezTo>
                      <a:pt x="11992" y="0"/>
                      <a:pt x="21658" y="9653"/>
                      <a:pt x="21673" y="21572"/>
                    </a:cubicBezTo>
                    <a:lnTo>
                      <a:pt x="74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Arc 170"/>
              <p:cNvSpPr>
                <a:spLocks/>
              </p:cNvSpPr>
              <p:nvPr/>
            </p:nvSpPr>
            <p:spPr bwMode="auto">
              <a:xfrm rot="10800000">
                <a:off x="3356" y="3209"/>
                <a:ext cx="292" cy="776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572 h 21600"/>
                  <a:gd name="T2" fmla="*/ 21526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572"/>
                    </a:moveTo>
                    <a:cubicBezTo>
                      <a:pt x="15" y="9682"/>
                      <a:pt x="9636" y="40"/>
                      <a:pt x="21526" y="0"/>
                    </a:cubicBezTo>
                  </a:path>
                  <a:path w="21600" h="21600" stroke="0" extrusionOk="0">
                    <a:moveTo>
                      <a:pt x="0" y="21572"/>
                    </a:moveTo>
                    <a:cubicBezTo>
                      <a:pt x="15" y="9682"/>
                      <a:pt x="9636" y="40"/>
                      <a:pt x="21526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70" name="Group 173"/>
          <p:cNvGrpSpPr>
            <a:grpSpLocks/>
          </p:cNvGrpSpPr>
          <p:nvPr/>
        </p:nvGrpSpPr>
        <p:grpSpPr bwMode="auto">
          <a:xfrm>
            <a:off x="6096000" y="2208213"/>
            <a:ext cx="2698750" cy="346075"/>
            <a:chOff x="3840" y="1391"/>
            <a:chExt cx="1700" cy="218"/>
          </a:xfrm>
        </p:grpSpPr>
        <p:sp>
          <p:nvSpPr>
            <p:cNvPr id="171" name="Rectangle 174"/>
            <p:cNvSpPr>
              <a:spLocks noChangeArrowheads="1"/>
            </p:cNvSpPr>
            <p:nvPr/>
          </p:nvSpPr>
          <p:spPr bwMode="auto">
            <a:xfrm>
              <a:off x="4262" y="1391"/>
              <a:ext cx="1278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569" tIns="46284" rIns="92569" bIns="46284">
              <a:spAutoFit/>
            </a:bodyPr>
            <a:lstStyle>
              <a:lvl1pPr defTabSz="920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60375" defTabSz="920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920750" defTabSz="920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379538" defTabSz="920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838325" defTabSz="920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295525" defTabSz="920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752725" defTabSz="920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209925" defTabSz="920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667125" defTabSz="920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r>
                <a:rPr lang="en-US" sz="1700" b="1">
                  <a:latin typeface="Arial" panose="020B0604020202020204" pitchFamily="34" charset="0"/>
                </a:rPr>
                <a:t>Frequency = 30Hz</a:t>
              </a:r>
            </a:p>
          </p:txBody>
        </p:sp>
        <p:sp>
          <p:nvSpPr>
            <p:cNvPr id="172" name="Line 175"/>
            <p:cNvSpPr>
              <a:spLocks noChangeShapeType="1"/>
            </p:cNvSpPr>
            <p:nvPr/>
          </p:nvSpPr>
          <p:spPr bwMode="auto">
            <a:xfrm flipH="1">
              <a:off x="3840" y="1488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569" tIns="46284" rIns="92569" bIns="46284">
              <a:spAutoFit/>
            </a:bodyPr>
            <a:lstStyle/>
            <a:p>
              <a:endParaRPr lang="en-US"/>
            </a:p>
          </p:txBody>
        </p:sp>
      </p:grpSp>
      <p:grpSp>
        <p:nvGrpSpPr>
          <p:cNvPr id="173" name="Group 176"/>
          <p:cNvGrpSpPr>
            <a:grpSpLocks/>
          </p:cNvGrpSpPr>
          <p:nvPr/>
        </p:nvGrpSpPr>
        <p:grpSpPr bwMode="auto">
          <a:xfrm>
            <a:off x="6096000" y="4951413"/>
            <a:ext cx="2698750" cy="346075"/>
            <a:chOff x="3840" y="3119"/>
            <a:chExt cx="1700" cy="218"/>
          </a:xfrm>
        </p:grpSpPr>
        <p:sp>
          <p:nvSpPr>
            <p:cNvPr id="174" name="Rectangle 177"/>
            <p:cNvSpPr>
              <a:spLocks noChangeArrowheads="1"/>
            </p:cNvSpPr>
            <p:nvPr/>
          </p:nvSpPr>
          <p:spPr bwMode="auto">
            <a:xfrm>
              <a:off x="4262" y="3119"/>
              <a:ext cx="1278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569" tIns="46284" rIns="92569" bIns="46284">
              <a:spAutoFit/>
            </a:bodyPr>
            <a:lstStyle>
              <a:lvl1pPr defTabSz="920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60375" defTabSz="920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920750" defTabSz="920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379538" defTabSz="920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838325" defTabSz="920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295525" defTabSz="920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752725" defTabSz="920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209925" defTabSz="920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667125" defTabSz="920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r>
                <a:rPr lang="en-US" sz="1700" b="1">
                  <a:latin typeface="Arial" panose="020B0604020202020204" pitchFamily="34" charset="0"/>
                </a:rPr>
                <a:t>Frequency = 60Hz</a:t>
              </a:r>
            </a:p>
          </p:txBody>
        </p:sp>
        <p:sp>
          <p:nvSpPr>
            <p:cNvPr id="175" name="Line 178"/>
            <p:cNvSpPr>
              <a:spLocks noChangeShapeType="1"/>
            </p:cNvSpPr>
            <p:nvPr/>
          </p:nvSpPr>
          <p:spPr bwMode="auto">
            <a:xfrm flipH="1">
              <a:off x="3840" y="3216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569" tIns="46284" rIns="92569" bIns="46284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622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623888" y="1819275"/>
            <a:ext cx="1466850" cy="308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666750" y="1535113"/>
            <a:ext cx="13239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RECTIFIER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598488" y="2162175"/>
            <a:ext cx="7683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Positive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644525" y="4114800"/>
            <a:ext cx="8175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Negative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1320800" y="1947863"/>
            <a:ext cx="3317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2000" b="1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1389063" y="3937000"/>
            <a:ext cx="2857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b="1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2220913" y="1817688"/>
            <a:ext cx="4452937" cy="3082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2203450" y="1531938"/>
            <a:ext cx="1276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INVERTER</a:t>
            </a:r>
          </a:p>
        </p:txBody>
      </p:sp>
      <p:grpSp>
        <p:nvGrpSpPr>
          <p:cNvPr id="40971" name="Group 11"/>
          <p:cNvGrpSpPr>
            <a:grpSpLocks/>
          </p:cNvGrpSpPr>
          <p:nvPr/>
        </p:nvGrpSpPr>
        <p:grpSpPr bwMode="auto">
          <a:xfrm>
            <a:off x="1409700" y="2293938"/>
            <a:ext cx="1090613" cy="654050"/>
            <a:chOff x="888" y="1445"/>
            <a:chExt cx="688" cy="411"/>
          </a:xfrm>
        </p:grpSpPr>
        <p:sp>
          <p:nvSpPr>
            <p:cNvPr id="40972" name="Line 12"/>
            <p:cNvSpPr>
              <a:spLocks noChangeShapeType="1"/>
            </p:cNvSpPr>
            <p:nvPr/>
          </p:nvSpPr>
          <p:spPr bwMode="auto">
            <a:xfrm>
              <a:off x="1547" y="1445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Oval 13"/>
            <p:cNvSpPr>
              <a:spLocks noChangeArrowheads="1"/>
            </p:cNvSpPr>
            <p:nvPr/>
          </p:nvSpPr>
          <p:spPr bwMode="auto">
            <a:xfrm>
              <a:off x="1521" y="180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4" name="Line 14"/>
            <p:cNvSpPr>
              <a:spLocks noChangeShapeType="1"/>
            </p:cNvSpPr>
            <p:nvPr/>
          </p:nvSpPr>
          <p:spPr bwMode="auto">
            <a:xfrm flipH="1">
              <a:off x="888" y="1461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75" name="Group 15"/>
          <p:cNvGrpSpPr>
            <a:grpSpLocks/>
          </p:cNvGrpSpPr>
          <p:nvPr/>
        </p:nvGrpSpPr>
        <p:grpSpPr bwMode="auto">
          <a:xfrm>
            <a:off x="1409700" y="3813175"/>
            <a:ext cx="1090613" cy="652463"/>
            <a:chOff x="888" y="2402"/>
            <a:chExt cx="688" cy="411"/>
          </a:xfrm>
        </p:grpSpPr>
        <p:sp>
          <p:nvSpPr>
            <p:cNvPr id="40976" name="Line 16"/>
            <p:cNvSpPr>
              <a:spLocks noChangeShapeType="1"/>
            </p:cNvSpPr>
            <p:nvPr/>
          </p:nvSpPr>
          <p:spPr bwMode="auto">
            <a:xfrm flipV="1">
              <a:off x="1547" y="2429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7" name="Oval 17"/>
            <p:cNvSpPr>
              <a:spLocks noChangeArrowheads="1"/>
            </p:cNvSpPr>
            <p:nvPr/>
          </p:nvSpPr>
          <p:spPr bwMode="auto">
            <a:xfrm>
              <a:off x="1521" y="2402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8" name="Line 18"/>
            <p:cNvSpPr>
              <a:spLocks noChangeShapeType="1"/>
            </p:cNvSpPr>
            <p:nvPr/>
          </p:nvSpPr>
          <p:spPr bwMode="auto">
            <a:xfrm flipH="1">
              <a:off x="888" y="2797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79" name="Oval 19"/>
          <p:cNvSpPr>
            <a:spLocks noChangeArrowheads="1"/>
          </p:cNvSpPr>
          <p:nvPr/>
        </p:nvSpPr>
        <p:spPr bwMode="auto">
          <a:xfrm>
            <a:off x="3055938" y="3305175"/>
            <a:ext cx="90487" cy="8572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>
            <a:off x="2351088" y="3355975"/>
            <a:ext cx="673100" cy="47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981" name="Group 21"/>
          <p:cNvGrpSpPr>
            <a:grpSpLocks/>
          </p:cNvGrpSpPr>
          <p:nvPr/>
        </p:nvGrpSpPr>
        <p:grpSpPr bwMode="auto">
          <a:xfrm>
            <a:off x="6873875" y="2895600"/>
            <a:ext cx="2055813" cy="1308100"/>
            <a:chOff x="4330" y="1823"/>
            <a:chExt cx="1294" cy="826"/>
          </a:xfrm>
        </p:grpSpPr>
        <p:grpSp>
          <p:nvGrpSpPr>
            <p:cNvPr id="40982" name="Group 22"/>
            <p:cNvGrpSpPr>
              <a:grpSpLocks/>
            </p:cNvGrpSpPr>
            <p:nvPr/>
          </p:nvGrpSpPr>
          <p:grpSpPr bwMode="auto">
            <a:xfrm>
              <a:off x="4330" y="1825"/>
              <a:ext cx="653" cy="411"/>
              <a:chOff x="4330" y="1825"/>
              <a:chExt cx="653" cy="411"/>
            </a:xfrm>
          </p:grpSpPr>
          <p:sp>
            <p:nvSpPr>
              <p:cNvPr id="40983" name="Freeform 23"/>
              <p:cNvSpPr>
                <a:spLocks/>
              </p:cNvSpPr>
              <p:nvPr/>
            </p:nvSpPr>
            <p:spPr bwMode="auto">
              <a:xfrm>
                <a:off x="4418" y="1829"/>
                <a:ext cx="22" cy="407"/>
              </a:xfrm>
              <a:custGeom>
                <a:avLst/>
                <a:gdLst>
                  <a:gd name="T0" fmla="*/ 0 w 22"/>
                  <a:gd name="T1" fmla="*/ 0 h 407"/>
                  <a:gd name="T2" fmla="*/ 0 w 22"/>
                  <a:gd name="T3" fmla="*/ 404 h 407"/>
                  <a:gd name="T4" fmla="*/ 20 w 22"/>
                  <a:gd name="T5" fmla="*/ 404 h 407"/>
                  <a:gd name="T6" fmla="*/ 21 w 22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0"/>
                    </a:moveTo>
                    <a:lnTo>
                      <a:pt x="0" y="404"/>
                    </a:lnTo>
                    <a:lnTo>
                      <a:pt x="20" y="404"/>
                    </a:lnTo>
                    <a:lnTo>
                      <a:pt x="21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4" name="Line 24"/>
              <p:cNvSpPr>
                <a:spLocks noChangeShapeType="1"/>
              </p:cNvSpPr>
              <p:nvPr/>
            </p:nvSpPr>
            <p:spPr bwMode="auto">
              <a:xfrm>
                <a:off x="4330" y="2233"/>
                <a:ext cx="58" cy="0"/>
              </a:xfrm>
              <a:prstGeom prst="line">
                <a:avLst/>
              </a:prstGeom>
              <a:noFill/>
              <a:ln w="50800">
                <a:solidFill>
                  <a:srgbClr val="CC33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5" name="Freeform 25"/>
              <p:cNvSpPr>
                <a:spLocks/>
              </p:cNvSpPr>
              <p:nvPr/>
            </p:nvSpPr>
            <p:spPr bwMode="auto">
              <a:xfrm>
                <a:off x="4398" y="1828"/>
                <a:ext cx="19" cy="404"/>
              </a:xfrm>
              <a:custGeom>
                <a:avLst/>
                <a:gdLst>
                  <a:gd name="T0" fmla="*/ 0 w 19"/>
                  <a:gd name="T1" fmla="*/ 403 h 404"/>
                  <a:gd name="T2" fmla="*/ 0 w 19"/>
                  <a:gd name="T3" fmla="*/ 1 h 404"/>
                  <a:gd name="T4" fmla="*/ 18 w 19"/>
                  <a:gd name="T5" fmla="*/ 1 h 404"/>
                  <a:gd name="T6" fmla="*/ 17 w 19"/>
                  <a:gd name="T7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04">
                    <a:moveTo>
                      <a:pt x="0" y="403"/>
                    </a:moveTo>
                    <a:lnTo>
                      <a:pt x="0" y="1"/>
                    </a:lnTo>
                    <a:lnTo>
                      <a:pt x="18" y="1"/>
                    </a:lnTo>
                    <a:lnTo>
                      <a:pt x="17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6" name="Freeform 26"/>
              <p:cNvSpPr>
                <a:spLocks/>
              </p:cNvSpPr>
              <p:nvPr/>
            </p:nvSpPr>
            <p:spPr bwMode="auto">
              <a:xfrm>
                <a:off x="4462" y="1829"/>
                <a:ext cx="21" cy="407"/>
              </a:xfrm>
              <a:custGeom>
                <a:avLst/>
                <a:gdLst>
                  <a:gd name="T0" fmla="*/ 0 w 21"/>
                  <a:gd name="T1" fmla="*/ 0 h 407"/>
                  <a:gd name="T2" fmla="*/ 0 w 21"/>
                  <a:gd name="T3" fmla="*/ 404 h 407"/>
                  <a:gd name="T4" fmla="*/ 19 w 21"/>
                  <a:gd name="T5" fmla="*/ 404 h 407"/>
                  <a:gd name="T6" fmla="*/ 20 w 21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0"/>
                    </a:moveTo>
                    <a:lnTo>
                      <a:pt x="0" y="404"/>
                    </a:lnTo>
                    <a:lnTo>
                      <a:pt x="19" y="404"/>
                    </a:lnTo>
                    <a:lnTo>
                      <a:pt x="20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7" name="Freeform 27"/>
              <p:cNvSpPr>
                <a:spLocks/>
              </p:cNvSpPr>
              <p:nvPr/>
            </p:nvSpPr>
            <p:spPr bwMode="auto">
              <a:xfrm>
                <a:off x="4441" y="1828"/>
                <a:ext cx="18" cy="404"/>
              </a:xfrm>
              <a:custGeom>
                <a:avLst/>
                <a:gdLst>
                  <a:gd name="T0" fmla="*/ 0 w 18"/>
                  <a:gd name="T1" fmla="*/ 403 h 404"/>
                  <a:gd name="T2" fmla="*/ 0 w 18"/>
                  <a:gd name="T3" fmla="*/ 1 h 404"/>
                  <a:gd name="T4" fmla="*/ 17 w 18"/>
                  <a:gd name="T5" fmla="*/ 1 h 404"/>
                  <a:gd name="T6" fmla="*/ 16 w 18"/>
                  <a:gd name="T7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04">
                    <a:moveTo>
                      <a:pt x="0" y="403"/>
                    </a:moveTo>
                    <a:lnTo>
                      <a:pt x="0" y="1"/>
                    </a:lnTo>
                    <a:lnTo>
                      <a:pt x="17" y="1"/>
                    </a:lnTo>
                    <a:lnTo>
                      <a:pt x="16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8" name="Freeform 28"/>
              <p:cNvSpPr>
                <a:spLocks/>
              </p:cNvSpPr>
              <p:nvPr/>
            </p:nvSpPr>
            <p:spPr bwMode="auto">
              <a:xfrm>
                <a:off x="4504" y="1829"/>
                <a:ext cx="22" cy="407"/>
              </a:xfrm>
              <a:custGeom>
                <a:avLst/>
                <a:gdLst>
                  <a:gd name="T0" fmla="*/ 0 w 22"/>
                  <a:gd name="T1" fmla="*/ 0 h 407"/>
                  <a:gd name="T2" fmla="*/ 0 w 22"/>
                  <a:gd name="T3" fmla="*/ 404 h 407"/>
                  <a:gd name="T4" fmla="*/ 20 w 22"/>
                  <a:gd name="T5" fmla="*/ 404 h 407"/>
                  <a:gd name="T6" fmla="*/ 21 w 22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0"/>
                    </a:moveTo>
                    <a:lnTo>
                      <a:pt x="0" y="404"/>
                    </a:lnTo>
                    <a:lnTo>
                      <a:pt x="20" y="404"/>
                    </a:lnTo>
                    <a:lnTo>
                      <a:pt x="21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9" name="Freeform 29"/>
              <p:cNvSpPr>
                <a:spLocks/>
              </p:cNvSpPr>
              <p:nvPr/>
            </p:nvSpPr>
            <p:spPr bwMode="auto">
              <a:xfrm>
                <a:off x="4483" y="1828"/>
                <a:ext cx="19" cy="404"/>
              </a:xfrm>
              <a:custGeom>
                <a:avLst/>
                <a:gdLst>
                  <a:gd name="T0" fmla="*/ 0 w 19"/>
                  <a:gd name="T1" fmla="*/ 403 h 404"/>
                  <a:gd name="T2" fmla="*/ 0 w 19"/>
                  <a:gd name="T3" fmla="*/ 1 h 404"/>
                  <a:gd name="T4" fmla="*/ 18 w 19"/>
                  <a:gd name="T5" fmla="*/ 1 h 404"/>
                  <a:gd name="T6" fmla="*/ 17 w 19"/>
                  <a:gd name="T7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04">
                    <a:moveTo>
                      <a:pt x="0" y="403"/>
                    </a:moveTo>
                    <a:lnTo>
                      <a:pt x="0" y="1"/>
                    </a:lnTo>
                    <a:lnTo>
                      <a:pt x="18" y="1"/>
                    </a:lnTo>
                    <a:lnTo>
                      <a:pt x="17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0" name="Freeform 30"/>
              <p:cNvSpPr>
                <a:spLocks/>
              </p:cNvSpPr>
              <p:nvPr/>
            </p:nvSpPr>
            <p:spPr bwMode="auto">
              <a:xfrm>
                <a:off x="4557" y="1829"/>
                <a:ext cx="22" cy="407"/>
              </a:xfrm>
              <a:custGeom>
                <a:avLst/>
                <a:gdLst>
                  <a:gd name="T0" fmla="*/ 0 w 22"/>
                  <a:gd name="T1" fmla="*/ 0 h 407"/>
                  <a:gd name="T2" fmla="*/ 0 w 22"/>
                  <a:gd name="T3" fmla="*/ 404 h 407"/>
                  <a:gd name="T4" fmla="*/ 20 w 22"/>
                  <a:gd name="T5" fmla="*/ 404 h 407"/>
                  <a:gd name="T6" fmla="*/ 21 w 22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0"/>
                    </a:moveTo>
                    <a:lnTo>
                      <a:pt x="0" y="404"/>
                    </a:lnTo>
                    <a:lnTo>
                      <a:pt x="20" y="404"/>
                    </a:lnTo>
                    <a:lnTo>
                      <a:pt x="21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1" name="Freeform 31"/>
              <p:cNvSpPr>
                <a:spLocks/>
              </p:cNvSpPr>
              <p:nvPr/>
            </p:nvSpPr>
            <p:spPr bwMode="auto">
              <a:xfrm>
                <a:off x="4525" y="1828"/>
                <a:ext cx="32" cy="404"/>
              </a:xfrm>
              <a:custGeom>
                <a:avLst/>
                <a:gdLst>
                  <a:gd name="T0" fmla="*/ 0 w 32"/>
                  <a:gd name="T1" fmla="*/ 403 h 404"/>
                  <a:gd name="T2" fmla="*/ 0 w 32"/>
                  <a:gd name="T3" fmla="*/ 1 h 404"/>
                  <a:gd name="T4" fmla="*/ 31 w 32"/>
                  <a:gd name="T5" fmla="*/ 1 h 404"/>
                  <a:gd name="T6" fmla="*/ 30 w 32"/>
                  <a:gd name="T7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04">
                    <a:moveTo>
                      <a:pt x="0" y="403"/>
                    </a:moveTo>
                    <a:lnTo>
                      <a:pt x="0" y="1"/>
                    </a:lnTo>
                    <a:lnTo>
                      <a:pt x="31" y="1"/>
                    </a:lnTo>
                    <a:lnTo>
                      <a:pt x="3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2" name="Freeform 32"/>
              <p:cNvSpPr>
                <a:spLocks/>
              </p:cNvSpPr>
              <p:nvPr/>
            </p:nvSpPr>
            <p:spPr bwMode="auto">
              <a:xfrm>
                <a:off x="4617" y="1827"/>
                <a:ext cx="22" cy="407"/>
              </a:xfrm>
              <a:custGeom>
                <a:avLst/>
                <a:gdLst>
                  <a:gd name="T0" fmla="*/ 0 w 22"/>
                  <a:gd name="T1" fmla="*/ 0 h 407"/>
                  <a:gd name="T2" fmla="*/ 0 w 22"/>
                  <a:gd name="T3" fmla="*/ 404 h 407"/>
                  <a:gd name="T4" fmla="*/ 20 w 22"/>
                  <a:gd name="T5" fmla="*/ 404 h 407"/>
                  <a:gd name="T6" fmla="*/ 21 w 22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0"/>
                    </a:moveTo>
                    <a:lnTo>
                      <a:pt x="0" y="404"/>
                    </a:lnTo>
                    <a:lnTo>
                      <a:pt x="20" y="404"/>
                    </a:lnTo>
                    <a:lnTo>
                      <a:pt x="21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3" name="Freeform 33"/>
              <p:cNvSpPr>
                <a:spLocks/>
              </p:cNvSpPr>
              <p:nvPr/>
            </p:nvSpPr>
            <p:spPr bwMode="auto">
              <a:xfrm>
                <a:off x="4586" y="1826"/>
                <a:ext cx="31" cy="405"/>
              </a:xfrm>
              <a:custGeom>
                <a:avLst/>
                <a:gdLst>
                  <a:gd name="T0" fmla="*/ 0 w 31"/>
                  <a:gd name="T1" fmla="*/ 404 h 405"/>
                  <a:gd name="T2" fmla="*/ 0 w 31"/>
                  <a:gd name="T3" fmla="*/ 1 h 405"/>
                  <a:gd name="T4" fmla="*/ 30 w 31"/>
                  <a:gd name="T5" fmla="*/ 1 h 405"/>
                  <a:gd name="T6" fmla="*/ 29 w 31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5">
                    <a:moveTo>
                      <a:pt x="0" y="404"/>
                    </a:moveTo>
                    <a:lnTo>
                      <a:pt x="0" y="1"/>
                    </a:lnTo>
                    <a:lnTo>
                      <a:pt x="30" y="1"/>
                    </a:lnTo>
                    <a:lnTo>
                      <a:pt x="29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4" name="Freeform 34"/>
              <p:cNvSpPr>
                <a:spLocks/>
              </p:cNvSpPr>
              <p:nvPr/>
            </p:nvSpPr>
            <p:spPr bwMode="auto">
              <a:xfrm>
                <a:off x="4713" y="1827"/>
                <a:ext cx="21" cy="407"/>
              </a:xfrm>
              <a:custGeom>
                <a:avLst/>
                <a:gdLst>
                  <a:gd name="T0" fmla="*/ 0 w 21"/>
                  <a:gd name="T1" fmla="*/ 0 h 407"/>
                  <a:gd name="T2" fmla="*/ 0 w 21"/>
                  <a:gd name="T3" fmla="*/ 404 h 407"/>
                  <a:gd name="T4" fmla="*/ 19 w 21"/>
                  <a:gd name="T5" fmla="*/ 404 h 407"/>
                  <a:gd name="T6" fmla="*/ 20 w 21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0"/>
                    </a:moveTo>
                    <a:lnTo>
                      <a:pt x="0" y="404"/>
                    </a:lnTo>
                    <a:lnTo>
                      <a:pt x="19" y="404"/>
                    </a:lnTo>
                    <a:lnTo>
                      <a:pt x="20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5" name="Freeform 35"/>
              <p:cNvSpPr>
                <a:spLocks/>
              </p:cNvSpPr>
              <p:nvPr/>
            </p:nvSpPr>
            <p:spPr bwMode="auto">
              <a:xfrm>
                <a:off x="4647" y="1826"/>
                <a:ext cx="66" cy="405"/>
              </a:xfrm>
              <a:custGeom>
                <a:avLst/>
                <a:gdLst>
                  <a:gd name="T0" fmla="*/ 0 w 66"/>
                  <a:gd name="T1" fmla="*/ 404 h 405"/>
                  <a:gd name="T2" fmla="*/ 0 w 66"/>
                  <a:gd name="T3" fmla="*/ 1 h 405"/>
                  <a:gd name="T4" fmla="*/ 65 w 66"/>
                  <a:gd name="T5" fmla="*/ 1 h 405"/>
                  <a:gd name="T6" fmla="*/ 64 w 66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405">
                    <a:moveTo>
                      <a:pt x="0" y="404"/>
                    </a:moveTo>
                    <a:lnTo>
                      <a:pt x="0" y="1"/>
                    </a:lnTo>
                    <a:lnTo>
                      <a:pt x="65" y="1"/>
                    </a:lnTo>
                    <a:lnTo>
                      <a:pt x="64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6" name="Freeform 36"/>
              <p:cNvSpPr>
                <a:spLocks/>
              </p:cNvSpPr>
              <p:nvPr/>
            </p:nvSpPr>
            <p:spPr bwMode="auto">
              <a:xfrm>
                <a:off x="4742" y="1826"/>
                <a:ext cx="31" cy="405"/>
              </a:xfrm>
              <a:custGeom>
                <a:avLst/>
                <a:gdLst>
                  <a:gd name="T0" fmla="*/ 0 w 31"/>
                  <a:gd name="T1" fmla="*/ 404 h 405"/>
                  <a:gd name="T2" fmla="*/ 0 w 31"/>
                  <a:gd name="T3" fmla="*/ 1 h 405"/>
                  <a:gd name="T4" fmla="*/ 30 w 31"/>
                  <a:gd name="T5" fmla="*/ 1 h 405"/>
                  <a:gd name="T6" fmla="*/ 29 w 31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5">
                    <a:moveTo>
                      <a:pt x="0" y="404"/>
                    </a:moveTo>
                    <a:lnTo>
                      <a:pt x="0" y="1"/>
                    </a:lnTo>
                    <a:lnTo>
                      <a:pt x="30" y="1"/>
                    </a:lnTo>
                    <a:lnTo>
                      <a:pt x="29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7" name="Freeform 37"/>
              <p:cNvSpPr>
                <a:spLocks/>
              </p:cNvSpPr>
              <p:nvPr/>
            </p:nvSpPr>
            <p:spPr bwMode="auto">
              <a:xfrm>
                <a:off x="4772" y="1827"/>
                <a:ext cx="21" cy="407"/>
              </a:xfrm>
              <a:custGeom>
                <a:avLst/>
                <a:gdLst>
                  <a:gd name="T0" fmla="*/ 0 w 21"/>
                  <a:gd name="T1" fmla="*/ 0 h 407"/>
                  <a:gd name="T2" fmla="*/ 0 w 21"/>
                  <a:gd name="T3" fmla="*/ 404 h 407"/>
                  <a:gd name="T4" fmla="*/ 19 w 21"/>
                  <a:gd name="T5" fmla="*/ 404 h 407"/>
                  <a:gd name="T6" fmla="*/ 20 w 21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0"/>
                    </a:moveTo>
                    <a:lnTo>
                      <a:pt x="0" y="404"/>
                    </a:lnTo>
                    <a:lnTo>
                      <a:pt x="19" y="404"/>
                    </a:lnTo>
                    <a:lnTo>
                      <a:pt x="20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8" name="Freeform 38"/>
              <p:cNvSpPr>
                <a:spLocks/>
              </p:cNvSpPr>
              <p:nvPr/>
            </p:nvSpPr>
            <p:spPr bwMode="auto">
              <a:xfrm>
                <a:off x="4801" y="1826"/>
                <a:ext cx="31" cy="405"/>
              </a:xfrm>
              <a:custGeom>
                <a:avLst/>
                <a:gdLst>
                  <a:gd name="T0" fmla="*/ 0 w 31"/>
                  <a:gd name="T1" fmla="*/ 404 h 405"/>
                  <a:gd name="T2" fmla="*/ 0 w 31"/>
                  <a:gd name="T3" fmla="*/ 1 h 405"/>
                  <a:gd name="T4" fmla="*/ 30 w 31"/>
                  <a:gd name="T5" fmla="*/ 1 h 405"/>
                  <a:gd name="T6" fmla="*/ 29 w 31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5">
                    <a:moveTo>
                      <a:pt x="0" y="404"/>
                    </a:moveTo>
                    <a:lnTo>
                      <a:pt x="0" y="1"/>
                    </a:lnTo>
                    <a:lnTo>
                      <a:pt x="30" y="1"/>
                    </a:lnTo>
                    <a:lnTo>
                      <a:pt x="29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9" name="Freeform 39"/>
              <p:cNvSpPr>
                <a:spLocks/>
              </p:cNvSpPr>
              <p:nvPr/>
            </p:nvSpPr>
            <p:spPr bwMode="auto">
              <a:xfrm>
                <a:off x="4829" y="1827"/>
                <a:ext cx="22" cy="407"/>
              </a:xfrm>
              <a:custGeom>
                <a:avLst/>
                <a:gdLst>
                  <a:gd name="T0" fmla="*/ 0 w 22"/>
                  <a:gd name="T1" fmla="*/ 0 h 407"/>
                  <a:gd name="T2" fmla="*/ 0 w 22"/>
                  <a:gd name="T3" fmla="*/ 404 h 407"/>
                  <a:gd name="T4" fmla="*/ 20 w 22"/>
                  <a:gd name="T5" fmla="*/ 404 h 407"/>
                  <a:gd name="T6" fmla="*/ 21 w 22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0"/>
                    </a:moveTo>
                    <a:lnTo>
                      <a:pt x="0" y="404"/>
                    </a:lnTo>
                    <a:lnTo>
                      <a:pt x="20" y="404"/>
                    </a:lnTo>
                    <a:lnTo>
                      <a:pt x="21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0" name="Freeform 40"/>
              <p:cNvSpPr>
                <a:spLocks/>
              </p:cNvSpPr>
              <p:nvPr/>
            </p:nvSpPr>
            <p:spPr bwMode="auto">
              <a:xfrm>
                <a:off x="4850" y="1825"/>
                <a:ext cx="20" cy="405"/>
              </a:xfrm>
              <a:custGeom>
                <a:avLst/>
                <a:gdLst>
                  <a:gd name="T0" fmla="*/ 0 w 20"/>
                  <a:gd name="T1" fmla="*/ 404 h 405"/>
                  <a:gd name="T2" fmla="*/ 0 w 20"/>
                  <a:gd name="T3" fmla="*/ 1 h 405"/>
                  <a:gd name="T4" fmla="*/ 19 w 20"/>
                  <a:gd name="T5" fmla="*/ 1 h 405"/>
                  <a:gd name="T6" fmla="*/ 18 w 20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405">
                    <a:moveTo>
                      <a:pt x="0" y="404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18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1" name="Freeform 41"/>
              <p:cNvSpPr>
                <a:spLocks/>
              </p:cNvSpPr>
              <p:nvPr/>
            </p:nvSpPr>
            <p:spPr bwMode="auto">
              <a:xfrm>
                <a:off x="4874" y="1827"/>
                <a:ext cx="21" cy="407"/>
              </a:xfrm>
              <a:custGeom>
                <a:avLst/>
                <a:gdLst>
                  <a:gd name="T0" fmla="*/ 0 w 21"/>
                  <a:gd name="T1" fmla="*/ 0 h 407"/>
                  <a:gd name="T2" fmla="*/ 0 w 21"/>
                  <a:gd name="T3" fmla="*/ 404 h 407"/>
                  <a:gd name="T4" fmla="*/ 19 w 21"/>
                  <a:gd name="T5" fmla="*/ 404 h 407"/>
                  <a:gd name="T6" fmla="*/ 20 w 21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0"/>
                    </a:moveTo>
                    <a:lnTo>
                      <a:pt x="0" y="404"/>
                    </a:lnTo>
                    <a:lnTo>
                      <a:pt x="19" y="404"/>
                    </a:lnTo>
                    <a:lnTo>
                      <a:pt x="20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2" name="Freeform 42"/>
              <p:cNvSpPr>
                <a:spLocks/>
              </p:cNvSpPr>
              <p:nvPr/>
            </p:nvSpPr>
            <p:spPr bwMode="auto">
              <a:xfrm>
                <a:off x="4895" y="1825"/>
                <a:ext cx="19" cy="405"/>
              </a:xfrm>
              <a:custGeom>
                <a:avLst/>
                <a:gdLst>
                  <a:gd name="T0" fmla="*/ 0 w 19"/>
                  <a:gd name="T1" fmla="*/ 404 h 405"/>
                  <a:gd name="T2" fmla="*/ 0 w 19"/>
                  <a:gd name="T3" fmla="*/ 1 h 405"/>
                  <a:gd name="T4" fmla="*/ 18 w 19"/>
                  <a:gd name="T5" fmla="*/ 1 h 405"/>
                  <a:gd name="T6" fmla="*/ 17 w 19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05">
                    <a:moveTo>
                      <a:pt x="0" y="404"/>
                    </a:moveTo>
                    <a:lnTo>
                      <a:pt x="0" y="1"/>
                    </a:lnTo>
                    <a:lnTo>
                      <a:pt x="18" y="1"/>
                    </a:lnTo>
                    <a:lnTo>
                      <a:pt x="17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3" name="Freeform 43"/>
              <p:cNvSpPr>
                <a:spLocks/>
              </p:cNvSpPr>
              <p:nvPr/>
            </p:nvSpPr>
            <p:spPr bwMode="auto">
              <a:xfrm>
                <a:off x="4918" y="1825"/>
                <a:ext cx="21" cy="407"/>
              </a:xfrm>
              <a:custGeom>
                <a:avLst/>
                <a:gdLst>
                  <a:gd name="T0" fmla="*/ 0 w 21"/>
                  <a:gd name="T1" fmla="*/ 0 h 407"/>
                  <a:gd name="T2" fmla="*/ 0 w 21"/>
                  <a:gd name="T3" fmla="*/ 404 h 407"/>
                  <a:gd name="T4" fmla="*/ 19 w 21"/>
                  <a:gd name="T5" fmla="*/ 404 h 407"/>
                  <a:gd name="T6" fmla="*/ 20 w 21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0"/>
                    </a:moveTo>
                    <a:lnTo>
                      <a:pt x="0" y="404"/>
                    </a:lnTo>
                    <a:lnTo>
                      <a:pt x="19" y="404"/>
                    </a:lnTo>
                    <a:lnTo>
                      <a:pt x="20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4" name="Freeform 44"/>
              <p:cNvSpPr>
                <a:spLocks/>
              </p:cNvSpPr>
              <p:nvPr/>
            </p:nvSpPr>
            <p:spPr bwMode="auto">
              <a:xfrm>
                <a:off x="4939" y="1825"/>
                <a:ext cx="19" cy="405"/>
              </a:xfrm>
              <a:custGeom>
                <a:avLst/>
                <a:gdLst>
                  <a:gd name="T0" fmla="*/ 0 w 19"/>
                  <a:gd name="T1" fmla="*/ 404 h 405"/>
                  <a:gd name="T2" fmla="*/ 0 w 19"/>
                  <a:gd name="T3" fmla="*/ 1 h 405"/>
                  <a:gd name="T4" fmla="*/ 18 w 19"/>
                  <a:gd name="T5" fmla="*/ 1 h 405"/>
                  <a:gd name="T6" fmla="*/ 17 w 19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05">
                    <a:moveTo>
                      <a:pt x="0" y="404"/>
                    </a:moveTo>
                    <a:lnTo>
                      <a:pt x="0" y="1"/>
                    </a:lnTo>
                    <a:lnTo>
                      <a:pt x="18" y="1"/>
                    </a:lnTo>
                    <a:lnTo>
                      <a:pt x="17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5" name="Freeform 45"/>
              <p:cNvSpPr>
                <a:spLocks/>
              </p:cNvSpPr>
              <p:nvPr/>
            </p:nvSpPr>
            <p:spPr bwMode="auto">
              <a:xfrm>
                <a:off x="4962" y="1825"/>
                <a:ext cx="21" cy="407"/>
              </a:xfrm>
              <a:custGeom>
                <a:avLst/>
                <a:gdLst>
                  <a:gd name="T0" fmla="*/ 0 w 21"/>
                  <a:gd name="T1" fmla="*/ 0 h 407"/>
                  <a:gd name="T2" fmla="*/ 0 w 21"/>
                  <a:gd name="T3" fmla="*/ 404 h 407"/>
                  <a:gd name="T4" fmla="*/ 19 w 21"/>
                  <a:gd name="T5" fmla="*/ 404 h 407"/>
                  <a:gd name="T6" fmla="*/ 20 w 21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0"/>
                    </a:moveTo>
                    <a:lnTo>
                      <a:pt x="0" y="404"/>
                    </a:lnTo>
                    <a:lnTo>
                      <a:pt x="19" y="404"/>
                    </a:lnTo>
                    <a:lnTo>
                      <a:pt x="20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06" name="Group 46"/>
            <p:cNvGrpSpPr>
              <a:grpSpLocks/>
            </p:cNvGrpSpPr>
            <p:nvPr/>
          </p:nvGrpSpPr>
          <p:grpSpPr bwMode="auto">
            <a:xfrm>
              <a:off x="4971" y="2228"/>
              <a:ext cx="653" cy="411"/>
              <a:chOff x="4971" y="2228"/>
              <a:chExt cx="653" cy="411"/>
            </a:xfrm>
          </p:grpSpPr>
          <p:sp>
            <p:nvSpPr>
              <p:cNvPr id="41007" name="Freeform 47"/>
              <p:cNvSpPr>
                <a:spLocks/>
              </p:cNvSpPr>
              <p:nvPr/>
            </p:nvSpPr>
            <p:spPr bwMode="auto">
              <a:xfrm>
                <a:off x="5060" y="2228"/>
                <a:ext cx="21" cy="407"/>
              </a:xfrm>
              <a:custGeom>
                <a:avLst/>
                <a:gdLst>
                  <a:gd name="T0" fmla="*/ 0 w 21"/>
                  <a:gd name="T1" fmla="*/ 406 h 407"/>
                  <a:gd name="T2" fmla="*/ 0 w 21"/>
                  <a:gd name="T3" fmla="*/ 1 h 407"/>
                  <a:gd name="T4" fmla="*/ 19 w 21"/>
                  <a:gd name="T5" fmla="*/ 1 h 407"/>
                  <a:gd name="T6" fmla="*/ 20 w 21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406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2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8" name="Line 48"/>
              <p:cNvSpPr>
                <a:spLocks noChangeShapeType="1"/>
              </p:cNvSpPr>
              <p:nvPr/>
            </p:nvSpPr>
            <p:spPr bwMode="auto">
              <a:xfrm>
                <a:off x="4971" y="2230"/>
                <a:ext cx="58" cy="0"/>
              </a:xfrm>
              <a:prstGeom prst="line">
                <a:avLst/>
              </a:prstGeom>
              <a:noFill/>
              <a:ln w="50800">
                <a:solidFill>
                  <a:srgbClr val="CC33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9" name="Freeform 49"/>
              <p:cNvSpPr>
                <a:spLocks/>
              </p:cNvSpPr>
              <p:nvPr/>
            </p:nvSpPr>
            <p:spPr bwMode="auto">
              <a:xfrm>
                <a:off x="5039" y="2231"/>
                <a:ext cx="18" cy="405"/>
              </a:xfrm>
              <a:custGeom>
                <a:avLst/>
                <a:gdLst>
                  <a:gd name="T0" fmla="*/ 0 w 18"/>
                  <a:gd name="T1" fmla="*/ 0 h 405"/>
                  <a:gd name="T2" fmla="*/ 0 w 18"/>
                  <a:gd name="T3" fmla="*/ 402 h 405"/>
                  <a:gd name="T4" fmla="*/ 17 w 18"/>
                  <a:gd name="T5" fmla="*/ 402 h 405"/>
                  <a:gd name="T6" fmla="*/ 16 w 18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05">
                    <a:moveTo>
                      <a:pt x="0" y="0"/>
                    </a:moveTo>
                    <a:lnTo>
                      <a:pt x="0" y="402"/>
                    </a:lnTo>
                    <a:lnTo>
                      <a:pt x="17" y="402"/>
                    </a:lnTo>
                    <a:lnTo>
                      <a:pt x="16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10" name="Freeform 50"/>
              <p:cNvSpPr>
                <a:spLocks/>
              </p:cNvSpPr>
              <p:nvPr/>
            </p:nvSpPr>
            <p:spPr bwMode="auto">
              <a:xfrm>
                <a:off x="5103" y="2228"/>
                <a:ext cx="21" cy="407"/>
              </a:xfrm>
              <a:custGeom>
                <a:avLst/>
                <a:gdLst>
                  <a:gd name="T0" fmla="*/ 0 w 21"/>
                  <a:gd name="T1" fmla="*/ 406 h 407"/>
                  <a:gd name="T2" fmla="*/ 0 w 21"/>
                  <a:gd name="T3" fmla="*/ 1 h 407"/>
                  <a:gd name="T4" fmla="*/ 19 w 21"/>
                  <a:gd name="T5" fmla="*/ 1 h 407"/>
                  <a:gd name="T6" fmla="*/ 20 w 21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406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2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11" name="Freeform 51"/>
              <p:cNvSpPr>
                <a:spLocks/>
              </p:cNvSpPr>
              <p:nvPr/>
            </p:nvSpPr>
            <p:spPr bwMode="auto">
              <a:xfrm>
                <a:off x="5081" y="2231"/>
                <a:ext cx="19" cy="405"/>
              </a:xfrm>
              <a:custGeom>
                <a:avLst/>
                <a:gdLst>
                  <a:gd name="T0" fmla="*/ 0 w 19"/>
                  <a:gd name="T1" fmla="*/ 0 h 405"/>
                  <a:gd name="T2" fmla="*/ 0 w 19"/>
                  <a:gd name="T3" fmla="*/ 402 h 405"/>
                  <a:gd name="T4" fmla="*/ 18 w 19"/>
                  <a:gd name="T5" fmla="*/ 402 h 405"/>
                  <a:gd name="T6" fmla="*/ 17 w 19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05">
                    <a:moveTo>
                      <a:pt x="0" y="0"/>
                    </a:moveTo>
                    <a:lnTo>
                      <a:pt x="0" y="402"/>
                    </a:lnTo>
                    <a:lnTo>
                      <a:pt x="18" y="402"/>
                    </a:lnTo>
                    <a:lnTo>
                      <a:pt x="17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12" name="Freeform 52"/>
              <p:cNvSpPr>
                <a:spLocks/>
              </p:cNvSpPr>
              <p:nvPr/>
            </p:nvSpPr>
            <p:spPr bwMode="auto">
              <a:xfrm>
                <a:off x="5145" y="2228"/>
                <a:ext cx="22" cy="407"/>
              </a:xfrm>
              <a:custGeom>
                <a:avLst/>
                <a:gdLst>
                  <a:gd name="T0" fmla="*/ 0 w 22"/>
                  <a:gd name="T1" fmla="*/ 406 h 407"/>
                  <a:gd name="T2" fmla="*/ 0 w 22"/>
                  <a:gd name="T3" fmla="*/ 1 h 407"/>
                  <a:gd name="T4" fmla="*/ 20 w 22"/>
                  <a:gd name="T5" fmla="*/ 1 h 407"/>
                  <a:gd name="T6" fmla="*/ 21 w 22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406"/>
                    </a:moveTo>
                    <a:lnTo>
                      <a:pt x="0" y="1"/>
                    </a:lnTo>
                    <a:lnTo>
                      <a:pt x="20" y="1"/>
                    </a:lnTo>
                    <a:lnTo>
                      <a:pt x="21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13" name="Freeform 53"/>
              <p:cNvSpPr>
                <a:spLocks/>
              </p:cNvSpPr>
              <p:nvPr/>
            </p:nvSpPr>
            <p:spPr bwMode="auto">
              <a:xfrm>
                <a:off x="5124" y="2231"/>
                <a:ext cx="19" cy="405"/>
              </a:xfrm>
              <a:custGeom>
                <a:avLst/>
                <a:gdLst>
                  <a:gd name="T0" fmla="*/ 0 w 19"/>
                  <a:gd name="T1" fmla="*/ 0 h 405"/>
                  <a:gd name="T2" fmla="*/ 0 w 19"/>
                  <a:gd name="T3" fmla="*/ 402 h 405"/>
                  <a:gd name="T4" fmla="*/ 18 w 19"/>
                  <a:gd name="T5" fmla="*/ 402 h 405"/>
                  <a:gd name="T6" fmla="*/ 17 w 19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05">
                    <a:moveTo>
                      <a:pt x="0" y="0"/>
                    </a:moveTo>
                    <a:lnTo>
                      <a:pt x="0" y="402"/>
                    </a:lnTo>
                    <a:lnTo>
                      <a:pt x="18" y="402"/>
                    </a:lnTo>
                    <a:lnTo>
                      <a:pt x="17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14" name="Freeform 54"/>
              <p:cNvSpPr>
                <a:spLocks/>
              </p:cNvSpPr>
              <p:nvPr/>
            </p:nvSpPr>
            <p:spPr bwMode="auto">
              <a:xfrm>
                <a:off x="5198" y="2228"/>
                <a:ext cx="21" cy="407"/>
              </a:xfrm>
              <a:custGeom>
                <a:avLst/>
                <a:gdLst>
                  <a:gd name="T0" fmla="*/ 0 w 21"/>
                  <a:gd name="T1" fmla="*/ 406 h 407"/>
                  <a:gd name="T2" fmla="*/ 0 w 21"/>
                  <a:gd name="T3" fmla="*/ 1 h 407"/>
                  <a:gd name="T4" fmla="*/ 19 w 21"/>
                  <a:gd name="T5" fmla="*/ 1 h 407"/>
                  <a:gd name="T6" fmla="*/ 20 w 21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406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2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15" name="Freeform 55"/>
              <p:cNvSpPr>
                <a:spLocks/>
              </p:cNvSpPr>
              <p:nvPr/>
            </p:nvSpPr>
            <p:spPr bwMode="auto">
              <a:xfrm>
                <a:off x="5166" y="2231"/>
                <a:ext cx="31" cy="405"/>
              </a:xfrm>
              <a:custGeom>
                <a:avLst/>
                <a:gdLst>
                  <a:gd name="T0" fmla="*/ 0 w 31"/>
                  <a:gd name="T1" fmla="*/ 0 h 405"/>
                  <a:gd name="T2" fmla="*/ 0 w 31"/>
                  <a:gd name="T3" fmla="*/ 402 h 405"/>
                  <a:gd name="T4" fmla="*/ 30 w 31"/>
                  <a:gd name="T5" fmla="*/ 402 h 405"/>
                  <a:gd name="T6" fmla="*/ 29 w 31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5">
                    <a:moveTo>
                      <a:pt x="0" y="0"/>
                    </a:moveTo>
                    <a:lnTo>
                      <a:pt x="0" y="402"/>
                    </a:lnTo>
                    <a:lnTo>
                      <a:pt x="30" y="402"/>
                    </a:lnTo>
                    <a:lnTo>
                      <a:pt x="29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16" name="Freeform 56"/>
              <p:cNvSpPr>
                <a:spLocks/>
              </p:cNvSpPr>
              <p:nvPr/>
            </p:nvSpPr>
            <p:spPr bwMode="auto">
              <a:xfrm>
                <a:off x="5258" y="2229"/>
                <a:ext cx="22" cy="407"/>
              </a:xfrm>
              <a:custGeom>
                <a:avLst/>
                <a:gdLst>
                  <a:gd name="T0" fmla="*/ 0 w 22"/>
                  <a:gd name="T1" fmla="*/ 406 h 407"/>
                  <a:gd name="T2" fmla="*/ 0 w 22"/>
                  <a:gd name="T3" fmla="*/ 1 h 407"/>
                  <a:gd name="T4" fmla="*/ 20 w 22"/>
                  <a:gd name="T5" fmla="*/ 1 h 407"/>
                  <a:gd name="T6" fmla="*/ 21 w 22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406"/>
                    </a:moveTo>
                    <a:lnTo>
                      <a:pt x="0" y="1"/>
                    </a:lnTo>
                    <a:lnTo>
                      <a:pt x="20" y="1"/>
                    </a:lnTo>
                    <a:lnTo>
                      <a:pt x="21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17" name="Freeform 57"/>
              <p:cNvSpPr>
                <a:spLocks/>
              </p:cNvSpPr>
              <p:nvPr/>
            </p:nvSpPr>
            <p:spPr bwMode="auto">
              <a:xfrm>
                <a:off x="5227" y="2233"/>
                <a:ext cx="31" cy="405"/>
              </a:xfrm>
              <a:custGeom>
                <a:avLst/>
                <a:gdLst>
                  <a:gd name="T0" fmla="*/ 0 w 31"/>
                  <a:gd name="T1" fmla="*/ 0 h 405"/>
                  <a:gd name="T2" fmla="*/ 0 w 31"/>
                  <a:gd name="T3" fmla="*/ 402 h 405"/>
                  <a:gd name="T4" fmla="*/ 30 w 31"/>
                  <a:gd name="T5" fmla="*/ 402 h 405"/>
                  <a:gd name="T6" fmla="*/ 29 w 31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5">
                    <a:moveTo>
                      <a:pt x="0" y="0"/>
                    </a:moveTo>
                    <a:lnTo>
                      <a:pt x="0" y="402"/>
                    </a:lnTo>
                    <a:lnTo>
                      <a:pt x="30" y="402"/>
                    </a:lnTo>
                    <a:lnTo>
                      <a:pt x="29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18" name="Freeform 58"/>
              <p:cNvSpPr>
                <a:spLocks/>
              </p:cNvSpPr>
              <p:nvPr/>
            </p:nvSpPr>
            <p:spPr bwMode="auto">
              <a:xfrm>
                <a:off x="5354" y="2229"/>
                <a:ext cx="21" cy="407"/>
              </a:xfrm>
              <a:custGeom>
                <a:avLst/>
                <a:gdLst>
                  <a:gd name="T0" fmla="*/ 0 w 21"/>
                  <a:gd name="T1" fmla="*/ 406 h 407"/>
                  <a:gd name="T2" fmla="*/ 0 w 21"/>
                  <a:gd name="T3" fmla="*/ 1 h 407"/>
                  <a:gd name="T4" fmla="*/ 19 w 21"/>
                  <a:gd name="T5" fmla="*/ 1 h 407"/>
                  <a:gd name="T6" fmla="*/ 20 w 21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406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2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19" name="Freeform 59"/>
              <p:cNvSpPr>
                <a:spLocks/>
              </p:cNvSpPr>
              <p:nvPr/>
            </p:nvSpPr>
            <p:spPr bwMode="auto">
              <a:xfrm>
                <a:off x="5287" y="2233"/>
                <a:ext cx="67" cy="405"/>
              </a:xfrm>
              <a:custGeom>
                <a:avLst/>
                <a:gdLst>
                  <a:gd name="T0" fmla="*/ 0 w 67"/>
                  <a:gd name="T1" fmla="*/ 0 h 405"/>
                  <a:gd name="T2" fmla="*/ 0 w 67"/>
                  <a:gd name="T3" fmla="*/ 402 h 405"/>
                  <a:gd name="T4" fmla="*/ 66 w 67"/>
                  <a:gd name="T5" fmla="*/ 402 h 405"/>
                  <a:gd name="T6" fmla="*/ 65 w 67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405">
                    <a:moveTo>
                      <a:pt x="0" y="0"/>
                    </a:moveTo>
                    <a:lnTo>
                      <a:pt x="0" y="402"/>
                    </a:lnTo>
                    <a:lnTo>
                      <a:pt x="66" y="402"/>
                    </a:lnTo>
                    <a:lnTo>
                      <a:pt x="65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0" name="Freeform 60"/>
              <p:cNvSpPr>
                <a:spLocks/>
              </p:cNvSpPr>
              <p:nvPr/>
            </p:nvSpPr>
            <p:spPr bwMode="auto">
              <a:xfrm>
                <a:off x="5383" y="2233"/>
                <a:ext cx="31" cy="405"/>
              </a:xfrm>
              <a:custGeom>
                <a:avLst/>
                <a:gdLst>
                  <a:gd name="T0" fmla="*/ 0 w 31"/>
                  <a:gd name="T1" fmla="*/ 0 h 405"/>
                  <a:gd name="T2" fmla="*/ 0 w 31"/>
                  <a:gd name="T3" fmla="*/ 402 h 405"/>
                  <a:gd name="T4" fmla="*/ 30 w 31"/>
                  <a:gd name="T5" fmla="*/ 402 h 405"/>
                  <a:gd name="T6" fmla="*/ 29 w 31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5">
                    <a:moveTo>
                      <a:pt x="0" y="0"/>
                    </a:moveTo>
                    <a:lnTo>
                      <a:pt x="0" y="402"/>
                    </a:lnTo>
                    <a:lnTo>
                      <a:pt x="30" y="402"/>
                    </a:lnTo>
                    <a:lnTo>
                      <a:pt x="29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1" name="Freeform 61"/>
              <p:cNvSpPr>
                <a:spLocks/>
              </p:cNvSpPr>
              <p:nvPr/>
            </p:nvSpPr>
            <p:spPr bwMode="auto">
              <a:xfrm>
                <a:off x="5413" y="2229"/>
                <a:ext cx="21" cy="407"/>
              </a:xfrm>
              <a:custGeom>
                <a:avLst/>
                <a:gdLst>
                  <a:gd name="T0" fmla="*/ 0 w 21"/>
                  <a:gd name="T1" fmla="*/ 406 h 407"/>
                  <a:gd name="T2" fmla="*/ 0 w 21"/>
                  <a:gd name="T3" fmla="*/ 1 h 407"/>
                  <a:gd name="T4" fmla="*/ 19 w 21"/>
                  <a:gd name="T5" fmla="*/ 1 h 407"/>
                  <a:gd name="T6" fmla="*/ 20 w 21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406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2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2" name="Freeform 62"/>
              <p:cNvSpPr>
                <a:spLocks/>
              </p:cNvSpPr>
              <p:nvPr/>
            </p:nvSpPr>
            <p:spPr bwMode="auto">
              <a:xfrm>
                <a:off x="5442" y="2233"/>
                <a:ext cx="31" cy="405"/>
              </a:xfrm>
              <a:custGeom>
                <a:avLst/>
                <a:gdLst>
                  <a:gd name="T0" fmla="*/ 0 w 31"/>
                  <a:gd name="T1" fmla="*/ 0 h 405"/>
                  <a:gd name="T2" fmla="*/ 0 w 31"/>
                  <a:gd name="T3" fmla="*/ 402 h 405"/>
                  <a:gd name="T4" fmla="*/ 30 w 31"/>
                  <a:gd name="T5" fmla="*/ 402 h 405"/>
                  <a:gd name="T6" fmla="*/ 29 w 31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5">
                    <a:moveTo>
                      <a:pt x="0" y="0"/>
                    </a:moveTo>
                    <a:lnTo>
                      <a:pt x="0" y="402"/>
                    </a:lnTo>
                    <a:lnTo>
                      <a:pt x="30" y="402"/>
                    </a:lnTo>
                    <a:lnTo>
                      <a:pt x="29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3" name="Freeform 63"/>
              <p:cNvSpPr>
                <a:spLocks/>
              </p:cNvSpPr>
              <p:nvPr/>
            </p:nvSpPr>
            <p:spPr bwMode="auto">
              <a:xfrm>
                <a:off x="5470" y="2229"/>
                <a:ext cx="22" cy="407"/>
              </a:xfrm>
              <a:custGeom>
                <a:avLst/>
                <a:gdLst>
                  <a:gd name="T0" fmla="*/ 0 w 22"/>
                  <a:gd name="T1" fmla="*/ 406 h 407"/>
                  <a:gd name="T2" fmla="*/ 0 w 22"/>
                  <a:gd name="T3" fmla="*/ 1 h 407"/>
                  <a:gd name="T4" fmla="*/ 20 w 22"/>
                  <a:gd name="T5" fmla="*/ 1 h 407"/>
                  <a:gd name="T6" fmla="*/ 21 w 22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406"/>
                    </a:moveTo>
                    <a:lnTo>
                      <a:pt x="0" y="1"/>
                    </a:lnTo>
                    <a:lnTo>
                      <a:pt x="20" y="1"/>
                    </a:lnTo>
                    <a:lnTo>
                      <a:pt x="21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4" name="Freeform 64"/>
              <p:cNvSpPr>
                <a:spLocks/>
              </p:cNvSpPr>
              <p:nvPr/>
            </p:nvSpPr>
            <p:spPr bwMode="auto">
              <a:xfrm>
                <a:off x="5491" y="2234"/>
                <a:ext cx="20" cy="405"/>
              </a:xfrm>
              <a:custGeom>
                <a:avLst/>
                <a:gdLst>
                  <a:gd name="T0" fmla="*/ 0 w 20"/>
                  <a:gd name="T1" fmla="*/ 0 h 405"/>
                  <a:gd name="T2" fmla="*/ 0 w 20"/>
                  <a:gd name="T3" fmla="*/ 402 h 405"/>
                  <a:gd name="T4" fmla="*/ 19 w 20"/>
                  <a:gd name="T5" fmla="*/ 402 h 405"/>
                  <a:gd name="T6" fmla="*/ 18 w 20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405">
                    <a:moveTo>
                      <a:pt x="0" y="0"/>
                    </a:moveTo>
                    <a:lnTo>
                      <a:pt x="0" y="402"/>
                    </a:lnTo>
                    <a:lnTo>
                      <a:pt x="19" y="402"/>
                    </a:lnTo>
                    <a:lnTo>
                      <a:pt x="18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5" name="Freeform 65"/>
              <p:cNvSpPr>
                <a:spLocks/>
              </p:cNvSpPr>
              <p:nvPr/>
            </p:nvSpPr>
            <p:spPr bwMode="auto">
              <a:xfrm>
                <a:off x="5514" y="2229"/>
                <a:ext cx="22" cy="407"/>
              </a:xfrm>
              <a:custGeom>
                <a:avLst/>
                <a:gdLst>
                  <a:gd name="T0" fmla="*/ 0 w 22"/>
                  <a:gd name="T1" fmla="*/ 406 h 407"/>
                  <a:gd name="T2" fmla="*/ 0 w 22"/>
                  <a:gd name="T3" fmla="*/ 1 h 407"/>
                  <a:gd name="T4" fmla="*/ 20 w 22"/>
                  <a:gd name="T5" fmla="*/ 1 h 407"/>
                  <a:gd name="T6" fmla="*/ 21 w 22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406"/>
                    </a:moveTo>
                    <a:lnTo>
                      <a:pt x="0" y="1"/>
                    </a:lnTo>
                    <a:lnTo>
                      <a:pt x="20" y="1"/>
                    </a:lnTo>
                    <a:lnTo>
                      <a:pt x="21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6" name="Freeform 66"/>
              <p:cNvSpPr>
                <a:spLocks/>
              </p:cNvSpPr>
              <p:nvPr/>
            </p:nvSpPr>
            <p:spPr bwMode="auto">
              <a:xfrm>
                <a:off x="5535" y="2234"/>
                <a:ext cx="20" cy="405"/>
              </a:xfrm>
              <a:custGeom>
                <a:avLst/>
                <a:gdLst>
                  <a:gd name="T0" fmla="*/ 0 w 20"/>
                  <a:gd name="T1" fmla="*/ 0 h 405"/>
                  <a:gd name="T2" fmla="*/ 0 w 20"/>
                  <a:gd name="T3" fmla="*/ 402 h 405"/>
                  <a:gd name="T4" fmla="*/ 19 w 20"/>
                  <a:gd name="T5" fmla="*/ 402 h 405"/>
                  <a:gd name="T6" fmla="*/ 18 w 20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405">
                    <a:moveTo>
                      <a:pt x="0" y="0"/>
                    </a:moveTo>
                    <a:lnTo>
                      <a:pt x="0" y="402"/>
                    </a:lnTo>
                    <a:lnTo>
                      <a:pt x="19" y="402"/>
                    </a:lnTo>
                    <a:lnTo>
                      <a:pt x="18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7" name="Freeform 67"/>
              <p:cNvSpPr>
                <a:spLocks/>
              </p:cNvSpPr>
              <p:nvPr/>
            </p:nvSpPr>
            <p:spPr bwMode="auto">
              <a:xfrm>
                <a:off x="5559" y="2231"/>
                <a:ext cx="21" cy="407"/>
              </a:xfrm>
              <a:custGeom>
                <a:avLst/>
                <a:gdLst>
                  <a:gd name="T0" fmla="*/ 0 w 21"/>
                  <a:gd name="T1" fmla="*/ 406 h 407"/>
                  <a:gd name="T2" fmla="*/ 0 w 21"/>
                  <a:gd name="T3" fmla="*/ 1 h 407"/>
                  <a:gd name="T4" fmla="*/ 19 w 21"/>
                  <a:gd name="T5" fmla="*/ 1 h 407"/>
                  <a:gd name="T6" fmla="*/ 20 w 21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406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2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8" name="Freeform 68"/>
              <p:cNvSpPr>
                <a:spLocks/>
              </p:cNvSpPr>
              <p:nvPr/>
            </p:nvSpPr>
            <p:spPr bwMode="auto">
              <a:xfrm>
                <a:off x="5580" y="2234"/>
                <a:ext cx="19" cy="405"/>
              </a:xfrm>
              <a:custGeom>
                <a:avLst/>
                <a:gdLst>
                  <a:gd name="T0" fmla="*/ 0 w 19"/>
                  <a:gd name="T1" fmla="*/ 0 h 405"/>
                  <a:gd name="T2" fmla="*/ 0 w 19"/>
                  <a:gd name="T3" fmla="*/ 402 h 405"/>
                  <a:gd name="T4" fmla="*/ 18 w 19"/>
                  <a:gd name="T5" fmla="*/ 402 h 405"/>
                  <a:gd name="T6" fmla="*/ 17 w 19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05">
                    <a:moveTo>
                      <a:pt x="0" y="0"/>
                    </a:moveTo>
                    <a:lnTo>
                      <a:pt x="0" y="402"/>
                    </a:lnTo>
                    <a:lnTo>
                      <a:pt x="18" y="402"/>
                    </a:lnTo>
                    <a:lnTo>
                      <a:pt x="17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9" name="Freeform 69"/>
              <p:cNvSpPr>
                <a:spLocks/>
              </p:cNvSpPr>
              <p:nvPr/>
            </p:nvSpPr>
            <p:spPr bwMode="auto">
              <a:xfrm>
                <a:off x="5603" y="2231"/>
                <a:ext cx="21" cy="407"/>
              </a:xfrm>
              <a:custGeom>
                <a:avLst/>
                <a:gdLst>
                  <a:gd name="T0" fmla="*/ 0 w 21"/>
                  <a:gd name="T1" fmla="*/ 406 h 407"/>
                  <a:gd name="T2" fmla="*/ 0 w 21"/>
                  <a:gd name="T3" fmla="*/ 1 h 407"/>
                  <a:gd name="T4" fmla="*/ 19 w 21"/>
                  <a:gd name="T5" fmla="*/ 1 h 407"/>
                  <a:gd name="T6" fmla="*/ 20 w 21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406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2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30" name="Group 70"/>
            <p:cNvGrpSpPr>
              <a:grpSpLocks/>
            </p:cNvGrpSpPr>
            <p:nvPr/>
          </p:nvGrpSpPr>
          <p:grpSpPr bwMode="auto">
            <a:xfrm>
              <a:off x="4401" y="1823"/>
              <a:ext cx="562" cy="410"/>
              <a:chOff x="4401" y="1823"/>
              <a:chExt cx="562" cy="410"/>
            </a:xfrm>
          </p:grpSpPr>
          <p:sp>
            <p:nvSpPr>
              <p:cNvPr id="41031" name="Arc 71"/>
              <p:cNvSpPr>
                <a:spLocks/>
              </p:cNvSpPr>
              <p:nvPr/>
            </p:nvSpPr>
            <p:spPr bwMode="auto">
              <a:xfrm>
                <a:off x="4401" y="1823"/>
                <a:ext cx="273" cy="41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600 h 21600"/>
                  <a:gd name="T2" fmla="*/ 21521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701"/>
                      <a:pt x="9622" y="43"/>
                      <a:pt x="21521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701"/>
                      <a:pt x="9622" y="43"/>
                      <a:pt x="21521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2" name="Arc 72"/>
              <p:cNvSpPr>
                <a:spLocks/>
              </p:cNvSpPr>
              <p:nvPr/>
            </p:nvSpPr>
            <p:spPr bwMode="auto">
              <a:xfrm>
                <a:off x="4691" y="1823"/>
                <a:ext cx="272" cy="40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33" name="Group 73"/>
            <p:cNvGrpSpPr>
              <a:grpSpLocks/>
            </p:cNvGrpSpPr>
            <p:nvPr/>
          </p:nvGrpSpPr>
          <p:grpSpPr bwMode="auto">
            <a:xfrm>
              <a:off x="5047" y="2238"/>
              <a:ext cx="563" cy="411"/>
              <a:chOff x="5047" y="2238"/>
              <a:chExt cx="563" cy="411"/>
            </a:xfrm>
          </p:grpSpPr>
          <p:sp>
            <p:nvSpPr>
              <p:cNvPr id="41034" name="Arc 74"/>
              <p:cNvSpPr>
                <a:spLocks/>
              </p:cNvSpPr>
              <p:nvPr/>
            </p:nvSpPr>
            <p:spPr bwMode="auto">
              <a:xfrm rot="10800000">
                <a:off x="5047" y="2238"/>
                <a:ext cx="274" cy="409"/>
              </a:xfrm>
              <a:custGeom>
                <a:avLst/>
                <a:gdLst>
                  <a:gd name="G0" fmla="+- 79 0 0"/>
                  <a:gd name="G1" fmla="+- 21600 0 0"/>
                  <a:gd name="G2" fmla="+- 21600 0 0"/>
                  <a:gd name="T0" fmla="*/ 0 w 21679"/>
                  <a:gd name="T1" fmla="*/ 0 h 21600"/>
                  <a:gd name="T2" fmla="*/ 21679 w 21679"/>
                  <a:gd name="T3" fmla="*/ 21600 h 21600"/>
                  <a:gd name="T4" fmla="*/ 79 w 2167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79" h="21600" fill="none" extrusionOk="0">
                    <a:moveTo>
                      <a:pt x="0" y="0"/>
                    </a:moveTo>
                    <a:cubicBezTo>
                      <a:pt x="26" y="0"/>
                      <a:pt x="52" y="0"/>
                      <a:pt x="79" y="0"/>
                    </a:cubicBezTo>
                    <a:cubicBezTo>
                      <a:pt x="12008" y="0"/>
                      <a:pt x="21679" y="9670"/>
                      <a:pt x="21679" y="21600"/>
                    </a:cubicBezTo>
                  </a:path>
                  <a:path w="21679" h="21600" stroke="0" extrusionOk="0">
                    <a:moveTo>
                      <a:pt x="0" y="0"/>
                    </a:moveTo>
                    <a:cubicBezTo>
                      <a:pt x="26" y="0"/>
                      <a:pt x="52" y="0"/>
                      <a:pt x="79" y="0"/>
                    </a:cubicBezTo>
                    <a:cubicBezTo>
                      <a:pt x="12008" y="0"/>
                      <a:pt x="21679" y="9670"/>
                      <a:pt x="21679" y="21600"/>
                    </a:cubicBezTo>
                    <a:lnTo>
                      <a:pt x="79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5" name="Arc 75"/>
              <p:cNvSpPr>
                <a:spLocks/>
              </p:cNvSpPr>
              <p:nvPr/>
            </p:nvSpPr>
            <p:spPr bwMode="auto">
              <a:xfrm rot="10800000">
                <a:off x="5337" y="2239"/>
                <a:ext cx="273" cy="41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600 h 21600"/>
                  <a:gd name="T2" fmla="*/ 21521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701"/>
                      <a:pt x="9622" y="43"/>
                      <a:pt x="21521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701"/>
                      <a:pt x="9622" y="43"/>
                      <a:pt x="21521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1036" name="Group 76"/>
          <p:cNvGrpSpPr>
            <a:grpSpLocks/>
          </p:cNvGrpSpPr>
          <p:nvPr/>
        </p:nvGrpSpPr>
        <p:grpSpPr bwMode="auto">
          <a:xfrm>
            <a:off x="2960688" y="2306638"/>
            <a:ext cx="1090612" cy="654050"/>
            <a:chOff x="1864" y="1453"/>
            <a:chExt cx="688" cy="411"/>
          </a:xfrm>
        </p:grpSpPr>
        <p:sp>
          <p:nvSpPr>
            <p:cNvPr id="41037" name="Line 77"/>
            <p:cNvSpPr>
              <a:spLocks noChangeShapeType="1"/>
            </p:cNvSpPr>
            <p:nvPr/>
          </p:nvSpPr>
          <p:spPr bwMode="auto">
            <a:xfrm>
              <a:off x="2523" y="1453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8" name="Oval 78"/>
            <p:cNvSpPr>
              <a:spLocks noChangeArrowheads="1"/>
            </p:cNvSpPr>
            <p:nvPr/>
          </p:nvSpPr>
          <p:spPr bwMode="auto">
            <a:xfrm>
              <a:off x="2497" y="1809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9" name="Line 79"/>
            <p:cNvSpPr>
              <a:spLocks noChangeShapeType="1"/>
            </p:cNvSpPr>
            <p:nvPr/>
          </p:nvSpPr>
          <p:spPr bwMode="auto">
            <a:xfrm flipH="1">
              <a:off x="1864" y="1469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40" name="Group 80"/>
          <p:cNvGrpSpPr>
            <a:grpSpLocks/>
          </p:cNvGrpSpPr>
          <p:nvPr/>
        </p:nvGrpSpPr>
        <p:grpSpPr bwMode="auto">
          <a:xfrm>
            <a:off x="2960688" y="3808413"/>
            <a:ext cx="1090612" cy="652462"/>
            <a:chOff x="1864" y="2399"/>
            <a:chExt cx="688" cy="411"/>
          </a:xfrm>
        </p:grpSpPr>
        <p:sp>
          <p:nvSpPr>
            <p:cNvPr id="41041" name="Line 81"/>
            <p:cNvSpPr>
              <a:spLocks noChangeShapeType="1"/>
            </p:cNvSpPr>
            <p:nvPr/>
          </p:nvSpPr>
          <p:spPr bwMode="auto">
            <a:xfrm flipV="1">
              <a:off x="2523" y="2426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2" name="Oval 82"/>
            <p:cNvSpPr>
              <a:spLocks noChangeArrowheads="1"/>
            </p:cNvSpPr>
            <p:nvPr/>
          </p:nvSpPr>
          <p:spPr bwMode="auto">
            <a:xfrm>
              <a:off x="2497" y="2399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3" name="Line 83"/>
            <p:cNvSpPr>
              <a:spLocks noChangeShapeType="1"/>
            </p:cNvSpPr>
            <p:nvPr/>
          </p:nvSpPr>
          <p:spPr bwMode="auto">
            <a:xfrm flipH="1">
              <a:off x="1864" y="2794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44" name="Oval 84"/>
          <p:cNvSpPr>
            <a:spLocks noChangeArrowheads="1"/>
          </p:cNvSpPr>
          <p:nvPr/>
        </p:nvSpPr>
        <p:spPr bwMode="auto">
          <a:xfrm>
            <a:off x="4608513" y="3316288"/>
            <a:ext cx="84137" cy="8731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5" name="Line 85"/>
          <p:cNvSpPr>
            <a:spLocks noChangeShapeType="1"/>
          </p:cNvSpPr>
          <p:nvPr/>
        </p:nvSpPr>
        <p:spPr bwMode="auto">
          <a:xfrm>
            <a:off x="3919538" y="2952750"/>
            <a:ext cx="700087" cy="4191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046" name="Group 86"/>
          <p:cNvGrpSpPr>
            <a:grpSpLocks/>
          </p:cNvGrpSpPr>
          <p:nvPr/>
        </p:nvGrpSpPr>
        <p:grpSpPr bwMode="auto">
          <a:xfrm>
            <a:off x="4456113" y="2305050"/>
            <a:ext cx="1092200" cy="649288"/>
            <a:chOff x="2807" y="1450"/>
            <a:chExt cx="688" cy="411"/>
          </a:xfrm>
        </p:grpSpPr>
        <p:sp>
          <p:nvSpPr>
            <p:cNvPr id="41047" name="Line 87"/>
            <p:cNvSpPr>
              <a:spLocks noChangeShapeType="1"/>
            </p:cNvSpPr>
            <p:nvPr/>
          </p:nvSpPr>
          <p:spPr bwMode="auto">
            <a:xfrm>
              <a:off x="3466" y="1450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8" name="Oval 88"/>
            <p:cNvSpPr>
              <a:spLocks noChangeArrowheads="1"/>
            </p:cNvSpPr>
            <p:nvPr/>
          </p:nvSpPr>
          <p:spPr bwMode="auto">
            <a:xfrm>
              <a:off x="3440" y="1806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9" name="Line 89"/>
            <p:cNvSpPr>
              <a:spLocks noChangeShapeType="1"/>
            </p:cNvSpPr>
            <p:nvPr/>
          </p:nvSpPr>
          <p:spPr bwMode="auto">
            <a:xfrm flipH="1">
              <a:off x="2807" y="1466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50" name="Group 90"/>
          <p:cNvGrpSpPr>
            <a:grpSpLocks/>
          </p:cNvGrpSpPr>
          <p:nvPr/>
        </p:nvGrpSpPr>
        <p:grpSpPr bwMode="auto">
          <a:xfrm>
            <a:off x="4456113" y="3805238"/>
            <a:ext cx="1092200" cy="649287"/>
            <a:chOff x="2807" y="2396"/>
            <a:chExt cx="688" cy="411"/>
          </a:xfrm>
        </p:grpSpPr>
        <p:sp>
          <p:nvSpPr>
            <p:cNvPr id="41051" name="Line 91"/>
            <p:cNvSpPr>
              <a:spLocks noChangeShapeType="1"/>
            </p:cNvSpPr>
            <p:nvPr/>
          </p:nvSpPr>
          <p:spPr bwMode="auto">
            <a:xfrm flipV="1">
              <a:off x="3466" y="2423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52" name="Oval 92"/>
            <p:cNvSpPr>
              <a:spLocks noChangeArrowheads="1"/>
            </p:cNvSpPr>
            <p:nvPr/>
          </p:nvSpPr>
          <p:spPr bwMode="auto">
            <a:xfrm>
              <a:off x="3440" y="2396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3" name="Line 93"/>
            <p:cNvSpPr>
              <a:spLocks noChangeShapeType="1"/>
            </p:cNvSpPr>
            <p:nvPr/>
          </p:nvSpPr>
          <p:spPr bwMode="auto">
            <a:xfrm flipH="1">
              <a:off x="2807" y="2791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54" name="Oval 94"/>
          <p:cNvSpPr>
            <a:spLocks noChangeArrowheads="1"/>
          </p:cNvSpPr>
          <p:nvPr/>
        </p:nvSpPr>
        <p:spPr bwMode="auto">
          <a:xfrm>
            <a:off x="6103938" y="3313113"/>
            <a:ext cx="88900" cy="8572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5" name="Line 95"/>
          <p:cNvSpPr>
            <a:spLocks noChangeShapeType="1"/>
          </p:cNvSpPr>
          <p:nvPr/>
        </p:nvSpPr>
        <p:spPr bwMode="auto">
          <a:xfrm flipV="1">
            <a:off x="5421313" y="3357563"/>
            <a:ext cx="682625" cy="4270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6" name="Line 96"/>
          <p:cNvSpPr>
            <a:spLocks noChangeShapeType="1"/>
          </p:cNvSpPr>
          <p:nvPr/>
        </p:nvSpPr>
        <p:spPr bwMode="auto">
          <a:xfrm>
            <a:off x="2327275" y="2324100"/>
            <a:ext cx="23304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7" name="Line 97"/>
          <p:cNvSpPr>
            <a:spLocks noChangeShapeType="1"/>
          </p:cNvSpPr>
          <p:nvPr/>
        </p:nvSpPr>
        <p:spPr bwMode="auto">
          <a:xfrm>
            <a:off x="2157413" y="4429125"/>
            <a:ext cx="28035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058" name="Group 98"/>
          <p:cNvGrpSpPr>
            <a:grpSpLocks/>
          </p:cNvGrpSpPr>
          <p:nvPr/>
        </p:nvGrpSpPr>
        <p:grpSpPr bwMode="auto">
          <a:xfrm>
            <a:off x="4343400" y="5307013"/>
            <a:ext cx="1106488" cy="1106487"/>
            <a:chOff x="2737" y="3343"/>
            <a:chExt cx="696" cy="697"/>
          </a:xfrm>
        </p:grpSpPr>
        <p:sp>
          <p:nvSpPr>
            <p:cNvPr id="41059" name="Oval 99"/>
            <p:cNvSpPr>
              <a:spLocks noChangeArrowheads="1"/>
            </p:cNvSpPr>
            <p:nvPr/>
          </p:nvSpPr>
          <p:spPr bwMode="auto">
            <a:xfrm>
              <a:off x="2737" y="3343"/>
              <a:ext cx="696" cy="697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569" tIns="46284" rIns="92569" bIns="46284">
              <a:spAutoFit/>
            </a:bodyPr>
            <a:lstStyle/>
            <a:p>
              <a:endParaRPr lang="en-US"/>
            </a:p>
          </p:txBody>
        </p:sp>
        <p:sp>
          <p:nvSpPr>
            <p:cNvPr id="41060" name="Rectangle 100"/>
            <p:cNvSpPr>
              <a:spLocks noChangeArrowheads="1"/>
            </p:cNvSpPr>
            <p:nvPr/>
          </p:nvSpPr>
          <p:spPr bwMode="auto">
            <a:xfrm>
              <a:off x="2801" y="3562"/>
              <a:ext cx="559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569" tIns="46284" rIns="92569" bIns="46284">
              <a:spAutoFit/>
            </a:bodyPr>
            <a:lstStyle>
              <a:lvl1pPr defTabSz="920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60375" defTabSz="920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920750" defTabSz="920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379538" defTabSz="920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838325" defTabSz="920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295525" defTabSz="920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752725" defTabSz="920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209925" defTabSz="920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667125" defTabSz="920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r>
                <a:rPr lang="en-US" sz="2000" b="1">
                  <a:latin typeface="Arial" panose="020B0604020202020204" pitchFamily="34" charset="0"/>
                </a:rPr>
                <a:t>Motor</a:t>
              </a:r>
            </a:p>
          </p:txBody>
        </p:sp>
      </p:grpSp>
      <p:sp>
        <p:nvSpPr>
          <p:cNvPr id="41061" name="Freeform 101"/>
          <p:cNvSpPr>
            <a:spLocks/>
          </p:cNvSpPr>
          <p:nvPr/>
        </p:nvSpPr>
        <p:spPr bwMode="auto">
          <a:xfrm>
            <a:off x="4706938" y="3379788"/>
            <a:ext cx="174625" cy="1919287"/>
          </a:xfrm>
          <a:custGeom>
            <a:avLst/>
            <a:gdLst>
              <a:gd name="T0" fmla="*/ 0 w 108"/>
              <a:gd name="T1" fmla="*/ 0 h 1211"/>
              <a:gd name="T2" fmla="*/ 107 w 108"/>
              <a:gd name="T3" fmla="*/ 0 h 1211"/>
              <a:gd name="T4" fmla="*/ 107 w 108"/>
              <a:gd name="T5" fmla="*/ 1210 h 1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8" h="1211">
                <a:moveTo>
                  <a:pt x="0" y="0"/>
                </a:moveTo>
                <a:lnTo>
                  <a:pt x="107" y="0"/>
                </a:lnTo>
                <a:lnTo>
                  <a:pt x="107" y="121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2" name="Freeform 102"/>
          <p:cNvSpPr>
            <a:spLocks/>
          </p:cNvSpPr>
          <p:nvPr/>
        </p:nvSpPr>
        <p:spPr bwMode="auto">
          <a:xfrm>
            <a:off x="5103813" y="3354388"/>
            <a:ext cx="1298575" cy="1981200"/>
          </a:xfrm>
          <a:custGeom>
            <a:avLst/>
            <a:gdLst>
              <a:gd name="T0" fmla="*/ 672 w 817"/>
              <a:gd name="T1" fmla="*/ 0 h 1249"/>
              <a:gd name="T2" fmla="*/ 816 w 817"/>
              <a:gd name="T3" fmla="*/ 0 h 1249"/>
              <a:gd name="T4" fmla="*/ 816 w 817"/>
              <a:gd name="T5" fmla="*/ 1152 h 1249"/>
              <a:gd name="T6" fmla="*/ 0 w 817"/>
              <a:gd name="T7" fmla="*/ 1152 h 1249"/>
              <a:gd name="T8" fmla="*/ 0 w 817"/>
              <a:gd name="T9" fmla="*/ 1248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7" h="1249">
                <a:moveTo>
                  <a:pt x="672" y="0"/>
                </a:moveTo>
                <a:lnTo>
                  <a:pt x="816" y="0"/>
                </a:lnTo>
                <a:lnTo>
                  <a:pt x="816" y="1152"/>
                </a:lnTo>
                <a:lnTo>
                  <a:pt x="0" y="1152"/>
                </a:lnTo>
                <a:lnTo>
                  <a:pt x="0" y="1248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3" name="Freeform 103"/>
          <p:cNvSpPr>
            <a:spLocks/>
          </p:cNvSpPr>
          <p:nvPr/>
        </p:nvSpPr>
        <p:spPr bwMode="auto">
          <a:xfrm>
            <a:off x="3124200" y="3354388"/>
            <a:ext cx="1636713" cy="1981200"/>
          </a:xfrm>
          <a:custGeom>
            <a:avLst/>
            <a:gdLst>
              <a:gd name="T0" fmla="*/ 0 w 1031"/>
              <a:gd name="T1" fmla="*/ 0 h 1249"/>
              <a:gd name="T2" fmla="*/ 144 w 1031"/>
              <a:gd name="T3" fmla="*/ 0 h 1249"/>
              <a:gd name="T4" fmla="*/ 144 w 1031"/>
              <a:gd name="T5" fmla="*/ 1152 h 1249"/>
              <a:gd name="T6" fmla="*/ 1008 w 1031"/>
              <a:gd name="T7" fmla="*/ 1152 h 1249"/>
              <a:gd name="T8" fmla="*/ 1008 w 1031"/>
              <a:gd name="T9" fmla="*/ 1248 h 1249"/>
              <a:gd name="T10" fmla="*/ 1030 w 1031"/>
              <a:gd name="T11" fmla="*/ 1226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31" h="1249">
                <a:moveTo>
                  <a:pt x="0" y="0"/>
                </a:moveTo>
                <a:lnTo>
                  <a:pt x="144" y="0"/>
                </a:lnTo>
                <a:lnTo>
                  <a:pt x="144" y="1152"/>
                </a:lnTo>
                <a:lnTo>
                  <a:pt x="1008" y="1152"/>
                </a:lnTo>
                <a:lnTo>
                  <a:pt x="1008" y="1248"/>
                </a:lnTo>
                <a:lnTo>
                  <a:pt x="1030" y="1226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8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623888" y="1819275"/>
            <a:ext cx="1466850" cy="308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666750" y="1535113"/>
            <a:ext cx="13239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RECTIFIER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598488" y="2162175"/>
            <a:ext cx="7683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Positive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44525" y="4114800"/>
            <a:ext cx="8175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Negative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1320800" y="1947863"/>
            <a:ext cx="3317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2000" b="1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1389063" y="3937000"/>
            <a:ext cx="2857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b="1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2220913" y="1817688"/>
            <a:ext cx="4452937" cy="3082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2203450" y="1531938"/>
            <a:ext cx="1276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INVERTER</a:t>
            </a:r>
          </a:p>
        </p:txBody>
      </p:sp>
      <p:grpSp>
        <p:nvGrpSpPr>
          <p:cNvPr id="41995" name="Group 11"/>
          <p:cNvGrpSpPr>
            <a:grpSpLocks/>
          </p:cNvGrpSpPr>
          <p:nvPr/>
        </p:nvGrpSpPr>
        <p:grpSpPr bwMode="auto">
          <a:xfrm>
            <a:off x="1409700" y="2293938"/>
            <a:ext cx="1090613" cy="654050"/>
            <a:chOff x="888" y="1445"/>
            <a:chExt cx="688" cy="411"/>
          </a:xfrm>
        </p:grpSpPr>
        <p:sp>
          <p:nvSpPr>
            <p:cNvPr id="41996" name="Line 12"/>
            <p:cNvSpPr>
              <a:spLocks noChangeShapeType="1"/>
            </p:cNvSpPr>
            <p:nvPr/>
          </p:nvSpPr>
          <p:spPr bwMode="auto">
            <a:xfrm>
              <a:off x="1547" y="1445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7" name="Oval 13"/>
            <p:cNvSpPr>
              <a:spLocks noChangeArrowheads="1"/>
            </p:cNvSpPr>
            <p:nvPr/>
          </p:nvSpPr>
          <p:spPr bwMode="auto">
            <a:xfrm>
              <a:off x="1521" y="180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8" name="Line 14"/>
            <p:cNvSpPr>
              <a:spLocks noChangeShapeType="1"/>
            </p:cNvSpPr>
            <p:nvPr/>
          </p:nvSpPr>
          <p:spPr bwMode="auto">
            <a:xfrm flipH="1">
              <a:off x="888" y="1461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999" name="Group 15"/>
          <p:cNvGrpSpPr>
            <a:grpSpLocks/>
          </p:cNvGrpSpPr>
          <p:nvPr/>
        </p:nvGrpSpPr>
        <p:grpSpPr bwMode="auto">
          <a:xfrm>
            <a:off x="1409700" y="3813175"/>
            <a:ext cx="1090613" cy="652463"/>
            <a:chOff x="888" y="2402"/>
            <a:chExt cx="688" cy="411"/>
          </a:xfrm>
        </p:grpSpPr>
        <p:sp>
          <p:nvSpPr>
            <p:cNvPr id="42000" name="Line 16"/>
            <p:cNvSpPr>
              <a:spLocks noChangeShapeType="1"/>
            </p:cNvSpPr>
            <p:nvPr/>
          </p:nvSpPr>
          <p:spPr bwMode="auto">
            <a:xfrm flipV="1">
              <a:off x="1547" y="2429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1" name="Oval 17"/>
            <p:cNvSpPr>
              <a:spLocks noChangeArrowheads="1"/>
            </p:cNvSpPr>
            <p:nvPr/>
          </p:nvSpPr>
          <p:spPr bwMode="auto">
            <a:xfrm>
              <a:off x="1521" y="2402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2" name="Line 18"/>
            <p:cNvSpPr>
              <a:spLocks noChangeShapeType="1"/>
            </p:cNvSpPr>
            <p:nvPr/>
          </p:nvSpPr>
          <p:spPr bwMode="auto">
            <a:xfrm flipH="1">
              <a:off x="888" y="2797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03" name="Oval 19"/>
          <p:cNvSpPr>
            <a:spLocks noChangeArrowheads="1"/>
          </p:cNvSpPr>
          <p:nvPr/>
        </p:nvSpPr>
        <p:spPr bwMode="auto">
          <a:xfrm>
            <a:off x="3055938" y="3305175"/>
            <a:ext cx="90487" cy="8572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3937000" y="3355975"/>
            <a:ext cx="674688" cy="47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2005" name="Group 21"/>
          <p:cNvGrpSpPr>
            <a:grpSpLocks/>
          </p:cNvGrpSpPr>
          <p:nvPr/>
        </p:nvGrpSpPr>
        <p:grpSpPr bwMode="auto">
          <a:xfrm>
            <a:off x="6873875" y="2895600"/>
            <a:ext cx="2055813" cy="1308100"/>
            <a:chOff x="4330" y="1823"/>
            <a:chExt cx="1294" cy="826"/>
          </a:xfrm>
        </p:grpSpPr>
        <p:grpSp>
          <p:nvGrpSpPr>
            <p:cNvPr id="42006" name="Group 22"/>
            <p:cNvGrpSpPr>
              <a:grpSpLocks/>
            </p:cNvGrpSpPr>
            <p:nvPr/>
          </p:nvGrpSpPr>
          <p:grpSpPr bwMode="auto">
            <a:xfrm>
              <a:off x="4330" y="1825"/>
              <a:ext cx="653" cy="411"/>
              <a:chOff x="4330" y="1825"/>
              <a:chExt cx="653" cy="411"/>
            </a:xfrm>
          </p:grpSpPr>
          <p:sp>
            <p:nvSpPr>
              <p:cNvPr id="42007" name="Freeform 23"/>
              <p:cNvSpPr>
                <a:spLocks/>
              </p:cNvSpPr>
              <p:nvPr/>
            </p:nvSpPr>
            <p:spPr bwMode="auto">
              <a:xfrm>
                <a:off x="4418" y="1829"/>
                <a:ext cx="22" cy="407"/>
              </a:xfrm>
              <a:custGeom>
                <a:avLst/>
                <a:gdLst>
                  <a:gd name="T0" fmla="*/ 0 w 22"/>
                  <a:gd name="T1" fmla="*/ 0 h 407"/>
                  <a:gd name="T2" fmla="*/ 0 w 22"/>
                  <a:gd name="T3" fmla="*/ 404 h 407"/>
                  <a:gd name="T4" fmla="*/ 20 w 22"/>
                  <a:gd name="T5" fmla="*/ 404 h 407"/>
                  <a:gd name="T6" fmla="*/ 21 w 22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0"/>
                    </a:moveTo>
                    <a:lnTo>
                      <a:pt x="0" y="404"/>
                    </a:lnTo>
                    <a:lnTo>
                      <a:pt x="20" y="404"/>
                    </a:lnTo>
                    <a:lnTo>
                      <a:pt x="21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8" name="Line 24"/>
              <p:cNvSpPr>
                <a:spLocks noChangeShapeType="1"/>
              </p:cNvSpPr>
              <p:nvPr/>
            </p:nvSpPr>
            <p:spPr bwMode="auto">
              <a:xfrm>
                <a:off x="4330" y="2233"/>
                <a:ext cx="58" cy="0"/>
              </a:xfrm>
              <a:prstGeom prst="line">
                <a:avLst/>
              </a:prstGeom>
              <a:noFill/>
              <a:ln w="50800">
                <a:solidFill>
                  <a:srgbClr val="CC33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9" name="Freeform 25"/>
              <p:cNvSpPr>
                <a:spLocks/>
              </p:cNvSpPr>
              <p:nvPr/>
            </p:nvSpPr>
            <p:spPr bwMode="auto">
              <a:xfrm>
                <a:off x="4398" y="1828"/>
                <a:ext cx="19" cy="404"/>
              </a:xfrm>
              <a:custGeom>
                <a:avLst/>
                <a:gdLst>
                  <a:gd name="T0" fmla="*/ 0 w 19"/>
                  <a:gd name="T1" fmla="*/ 403 h 404"/>
                  <a:gd name="T2" fmla="*/ 0 w 19"/>
                  <a:gd name="T3" fmla="*/ 1 h 404"/>
                  <a:gd name="T4" fmla="*/ 18 w 19"/>
                  <a:gd name="T5" fmla="*/ 1 h 404"/>
                  <a:gd name="T6" fmla="*/ 17 w 19"/>
                  <a:gd name="T7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04">
                    <a:moveTo>
                      <a:pt x="0" y="403"/>
                    </a:moveTo>
                    <a:lnTo>
                      <a:pt x="0" y="1"/>
                    </a:lnTo>
                    <a:lnTo>
                      <a:pt x="18" y="1"/>
                    </a:lnTo>
                    <a:lnTo>
                      <a:pt x="17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0" name="Freeform 26"/>
              <p:cNvSpPr>
                <a:spLocks/>
              </p:cNvSpPr>
              <p:nvPr/>
            </p:nvSpPr>
            <p:spPr bwMode="auto">
              <a:xfrm>
                <a:off x="4462" y="1829"/>
                <a:ext cx="21" cy="407"/>
              </a:xfrm>
              <a:custGeom>
                <a:avLst/>
                <a:gdLst>
                  <a:gd name="T0" fmla="*/ 0 w 21"/>
                  <a:gd name="T1" fmla="*/ 0 h 407"/>
                  <a:gd name="T2" fmla="*/ 0 w 21"/>
                  <a:gd name="T3" fmla="*/ 404 h 407"/>
                  <a:gd name="T4" fmla="*/ 19 w 21"/>
                  <a:gd name="T5" fmla="*/ 404 h 407"/>
                  <a:gd name="T6" fmla="*/ 20 w 21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0"/>
                    </a:moveTo>
                    <a:lnTo>
                      <a:pt x="0" y="404"/>
                    </a:lnTo>
                    <a:lnTo>
                      <a:pt x="19" y="404"/>
                    </a:lnTo>
                    <a:lnTo>
                      <a:pt x="20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1" name="Freeform 27"/>
              <p:cNvSpPr>
                <a:spLocks/>
              </p:cNvSpPr>
              <p:nvPr/>
            </p:nvSpPr>
            <p:spPr bwMode="auto">
              <a:xfrm>
                <a:off x="4441" y="1828"/>
                <a:ext cx="18" cy="404"/>
              </a:xfrm>
              <a:custGeom>
                <a:avLst/>
                <a:gdLst>
                  <a:gd name="T0" fmla="*/ 0 w 18"/>
                  <a:gd name="T1" fmla="*/ 403 h 404"/>
                  <a:gd name="T2" fmla="*/ 0 w 18"/>
                  <a:gd name="T3" fmla="*/ 1 h 404"/>
                  <a:gd name="T4" fmla="*/ 17 w 18"/>
                  <a:gd name="T5" fmla="*/ 1 h 404"/>
                  <a:gd name="T6" fmla="*/ 16 w 18"/>
                  <a:gd name="T7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04">
                    <a:moveTo>
                      <a:pt x="0" y="403"/>
                    </a:moveTo>
                    <a:lnTo>
                      <a:pt x="0" y="1"/>
                    </a:lnTo>
                    <a:lnTo>
                      <a:pt x="17" y="1"/>
                    </a:lnTo>
                    <a:lnTo>
                      <a:pt x="16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2" name="Freeform 28"/>
              <p:cNvSpPr>
                <a:spLocks/>
              </p:cNvSpPr>
              <p:nvPr/>
            </p:nvSpPr>
            <p:spPr bwMode="auto">
              <a:xfrm>
                <a:off x="4504" y="1829"/>
                <a:ext cx="22" cy="407"/>
              </a:xfrm>
              <a:custGeom>
                <a:avLst/>
                <a:gdLst>
                  <a:gd name="T0" fmla="*/ 0 w 22"/>
                  <a:gd name="T1" fmla="*/ 0 h 407"/>
                  <a:gd name="T2" fmla="*/ 0 w 22"/>
                  <a:gd name="T3" fmla="*/ 404 h 407"/>
                  <a:gd name="T4" fmla="*/ 20 w 22"/>
                  <a:gd name="T5" fmla="*/ 404 h 407"/>
                  <a:gd name="T6" fmla="*/ 21 w 22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0"/>
                    </a:moveTo>
                    <a:lnTo>
                      <a:pt x="0" y="404"/>
                    </a:lnTo>
                    <a:lnTo>
                      <a:pt x="20" y="404"/>
                    </a:lnTo>
                    <a:lnTo>
                      <a:pt x="21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3" name="Freeform 29"/>
              <p:cNvSpPr>
                <a:spLocks/>
              </p:cNvSpPr>
              <p:nvPr/>
            </p:nvSpPr>
            <p:spPr bwMode="auto">
              <a:xfrm>
                <a:off x="4483" y="1828"/>
                <a:ext cx="19" cy="404"/>
              </a:xfrm>
              <a:custGeom>
                <a:avLst/>
                <a:gdLst>
                  <a:gd name="T0" fmla="*/ 0 w 19"/>
                  <a:gd name="T1" fmla="*/ 403 h 404"/>
                  <a:gd name="T2" fmla="*/ 0 w 19"/>
                  <a:gd name="T3" fmla="*/ 1 h 404"/>
                  <a:gd name="T4" fmla="*/ 18 w 19"/>
                  <a:gd name="T5" fmla="*/ 1 h 404"/>
                  <a:gd name="T6" fmla="*/ 17 w 19"/>
                  <a:gd name="T7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04">
                    <a:moveTo>
                      <a:pt x="0" y="403"/>
                    </a:moveTo>
                    <a:lnTo>
                      <a:pt x="0" y="1"/>
                    </a:lnTo>
                    <a:lnTo>
                      <a:pt x="18" y="1"/>
                    </a:lnTo>
                    <a:lnTo>
                      <a:pt x="17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4" name="Freeform 30"/>
              <p:cNvSpPr>
                <a:spLocks/>
              </p:cNvSpPr>
              <p:nvPr/>
            </p:nvSpPr>
            <p:spPr bwMode="auto">
              <a:xfrm>
                <a:off x="4557" y="1829"/>
                <a:ext cx="22" cy="407"/>
              </a:xfrm>
              <a:custGeom>
                <a:avLst/>
                <a:gdLst>
                  <a:gd name="T0" fmla="*/ 0 w 22"/>
                  <a:gd name="T1" fmla="*/ 0 h 407"/>
                  <a:gd name="T2" fmla="*/ 0 w 22"/>
                  <a:gd name="T3" fmla="*/ 404 h 407"/>
                  <a:gd name="T4" fmla="*/ 20 w 22"/>
                  <a:gd name="T5" fmla="*/ 404 h 407"/>
                  <a:gd name="T6" fmla="*/ 21 w 22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0"/>
                    </a:moveTo>
                    <a:lnTo>
                      <a:pt x="0" y="404"/>
                    </a:lnTo>
                    <a:lnTo>
                      <a:pt x="20" y="404"/>
                    </a:lnTo>
                    <a:lnTo>
                      <a:pt x="21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5" name="Freeform 31"/>
              <p:cNvSpPr>
                <a:spLocks/>
              </p:cNvSpPr>
              <p:nvPr/>
            </p:nvSpPr>
            <p:spPr bwMode="auto">
              <a:xfrm>
                <a:off x="4525" y="1828"/>
                <a:ext cx="32" cy="404"/>
              </a:xfrm>
              <a:custGeom>
                <a:avLst/>
                <a:gdLst>
                  <a:gd name="T0" fmla="*/ 0 w 32"/>
                  <a:gd name="T1" fmla="*/ 403 h 404"/>
                  <a:gd name="T2" fmla="*/ 0 w 32"/>
                  <a:gd name="T3" fmla="*/ 1 h 404"/>
                  <a:gd name="T4" fmla="*/ 31 w 32"/>
                  <a:gd name="T5" fmla="*/ 1 h 404"/>
                  <a:gd name="T6" fmla="*/ 30 w 32"/>
                  <a:gd name="T7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04">
                    <a:moveTo>
                      <a:pt x="0" y="403"/>
                    </a:moveTo>
                    <a:lnTo>
                      <a:pt x="0" y="1"/>
                    </a:lnTo>
                    <a:lnTo>
                      <a:pt x="31" y="1"/>
                    </a:lnTo>
                    <a:lnTo>
                      <a:pt x="3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6" name="Freeform 32"/>
              <p:cNvSpPr>
                <a:spLocks/>
              </p:cNvSpPr>
              <p:nvPr/>
            </p:nvSpPr>
            <p:spPr bwMode="auto">
              <a:xfrm>
                <a:off x="4617" y="1827"/>
                <a:ext cx="22" cy="407"/>
              </a:xfrm>
              <a:custGeom>
                <a:avLst/>
                <a:gdLst>
                  <a:gd name="T0" fmla="*/ 0 w 22"/>
                  <a:gd name="T1" fmla="*/ 0 h 407"/>
                  <a:gd name="T2" fmla="*/ 0 w 22"/>
                  <a:gd name="T3" fmla="*/ 404 h 407"/>
                  <a:gd name="T4" fmla="*/ 20 w 22"/>
                  <a:gd name="T5" fmla="*/ 404 h 407"/>
                  <a:gd name="T6" fmla="*/ 21 w 22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0"/>
                    </a:moveTo>
                    <a:lnTo>
                      <a:pt x="0" y="404"/>
                    </a:lnTo>
                    <a:lnTo>
                      <a:pt x="20" y="404"/>
                    </a:lnTo>
                    <a:lnTo>
                      <a:pt x="21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7" name="Freeform 33"/>
              <p:cNvSpPr>
                <a:spLocks/>
              </p:cNvSpPr>
              <p:nvPr/>
            </p:nvSpPr>
            <p:spPr bwMode="auto">
              <a:xfrm>
                <a:off x="4586" y="1826"/>
                <a:ext cx="31" cy="405"/>
              </a:xfrm>
              <a:custGeom>
                <a:avLst/>
                <a:gdLst>
                  <a:gd name="T0" fmla="*/ 0 w 31"/>
                  <a:gd name="T1" fmla="*/ 404 h 405"/>
                  <a:gd name="T2" fmla="*/ 0 w 31"/>
                  <a:gd name="T3" fmla="*/ 1 h 405"/>
                  <a:gd name="T4" fmla="*/ 30 w 31"/>
                  <a:gd name="T5" fmla="*/ 1 h 405"/>
                  <a:gd name="T6" fmla="*/ 29 w 31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5">
                    <a:moveTo>
                      <a:pt x="0" y="404"/>
                    </a:moveTo>
                    <a:lnTo>
                      <a:pt x="0" y="1"/>
                    </a:lnTo>
                    <a:lnTo>
                      <a:pt x="30" y="1"/>
                    </a:lnTo>
                    <a:lnTo>
                      <a:pt x="29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8" name="Freeform 34"/>
              <p:cNvSpPr>
                <a:spLocks/>
              </p:cNvSpPr>
              <p:nvPr/>
            </p:nvSpPr>
            <p:spPr bwMode="auto">
              <a:xfrm>
                <a:off x="4713" y="1827"/>
                <a:ext cx="21" cy="407"/>
              </a:xfrm>
              <a:custGeom>
                <a:avLst/>
                <a:gdLst>
                  <a:gd name="T0" fmla="*/ 0 w 21"/>
                  <a:gd name="T1" fmla="*/ 0 h 407"/>
                  <a:gd name="T2" fmla="*/ 0 w 21"/>
                  <a:gd name="T3" fmla="*/ 404 h 407"/>
                  <a:gd name="T4" fmla="*/ 19 w 21"/>
                  <a:gd name="T5" fmla="*/ 404 h 407"/>
                  <a:gd name="T6" fmla="*/ 20 w 21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0"/>
                    </a:moveTo>
                    <a:lnTo>
                      <a:pt x="0" y="404"/>
                    </a:lnTo>
                    <a:lnTo>
                      <a:pt x="19" y="404"/>
                    </a:lnTo>
                    <a:lnTo>
                      <a:pt x="20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9" name="Freeform 35"/>
              <p:cNvSpPr>
                <a:spLocks/>
              </p:cNvSpPr>
              <p:nvPr/>
            </p:nvSpPr>
            <p:spPr bwMode="auto">
              <a:xfrm>
                <a:off x="4647" y="1826"/>
                <a:ext cx="66" cy="405"/>
              </a:xfrm>
              <a:custGeom>
                <a:avLst/>
                <a:gdLst>
                  <a:gd name="T0" fmla="*/ 0 w 66"/>
                  <a:gd name="T1" fmla="*/ 404 h 405"/>
                  <a:gd name="T2" fmla="*/ 0 w 66"/>
                  <a:gd name="T3" fmla="*/ 1 h 405"/>
                  <a:gd name="T4" fmla="*/ 65 w 66"/>
                  <a:gd name="T5" fmla="*/ 1 h 405"/>
                  <a:gd name="T6" fmla="*/ 64 w 66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405">
                    <a:moveTo>
                      <a:pt x="0" y="404"/>
                    </a:moveTo>
                    <a:lnTo>
                      <a:pt x="0" y="1"/>
                    </a:lnTo>
                    <a:lnTo>
                      <a:pt x="65" y="1"/>
                    </a:lnTo>
                    <a:lnTo>
                      <a:pt x="64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0" name="Freeform 36"/>
              <p:cNvSpPr>
                <a:spLocks/>
              </p:cNvSpPr>
              <p:nvPr/>
            </p:nvSpPr>
            <p:spPr bwMode="auto">
              <a:xfrm>
                <a:off x="4742" y="1826"/>
                <a:ext cx="31" cy="405"/>
              </a:xfrm>
              <a:custGeom>
                <a:avLst/>
                <a:gdLst>
                  <a:gd name="T0" fmla="*/ 0 w 31"/>
                  <a:gd name="T1" fmla="*/ 404 h 405"/>
                  <a:gd name="T2" fmla="*/ 0 w 31"/>
                  <a:gd name="T3" fmla="*/ 1 h 405"/>
                  <a:gd name="T4" fmla="*/ 30 w 31"/>
                  <a:gd name="T5" fmla="*/ 1 h 405"/>
                  <a:gd name="T6" fmla="*/ 29 w 31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5">
                    <a:moveTo>
                      <a:pt x="0" y="404"/>
                    </a:moveTo>
                    <a:lnTo>
                      <a:pt x="0" y="1"/>
                    </a:lnTo>
                    <a:lnTo>
                      <a:pt x="30" y="1"/>
                    </a:lnTo>
                    <a:lnTo>
                      <a:pt x="29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1" name="Freeform 37"/>
              <p:cNvSpPr>
                <a:spLocks/>
              </p:cNvSpPr>
              <p:nvPr/>
            </p:nvSpPr>
            <p:spPr bwMode="auto">
              <a:xfrm>
                <a:off x="4772" y="1827"/>
                <a:ext cx="21" cy="407"/>
              </a:xfrm>
              <a:custGeom>
                <a:avLst/>
                <a:gdLst>
                  <a:gd name="T0" fmla="*/ 0 w 21"/>
                  <a:gd name="T1" fmla="*/ 0 h 407"/>
                  <a:gd name="T2" fmla="*/ 0 w 21"/>
                  <a:gd name="T3" fmla="*/ 404 h 407"/>
                  <a:gd name="T4" fmla="*/ 19 w 21"/>
                  <a:gd name="T5" fmla="*/ 404 h 407"/>
                  <a:gd name="T6" fmla="*/ 20 w 21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0"/>
                    </a:moveTo>
                    <a:lnTo>
                      <a:pt x="0" y="404"/>
                    </a:lnTo>
                    <a:lnTo>
                      <a:pt x="19" y="404"/>
                    </a:lnTo>
                    <a:lnTo>
                      <a:pt x="20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2" name="Freeform 38"/>
              <p:cNvSpPr>
                <a:spLocks/>
              </p:cNvSpPr>
              <p:nvPr/>
            </p:nvSpPr>
            <p:spPr bwMode="auto">
              <a:xfrm>
                <a:off x="4801" y="1826"/>
                <a:ext cx="31" cy="405"/>
              </a:xfrm>
              <a:custGeom>
                <a:avLst/>
                <a:gdLst>
                  <a:gd name="T0" fmla="*/ 0 w 31"/>
                  <a:gd name="T1" fmla="*/ 404 h 405"/>
                  <a:gd name="T2" fmla="*/ 0 w 31"/>
                  <a:gd name="T3" fmla="*/ 1 h 405"/>
                  <a:gd name="T4" fmla="*/ 30 w 31"/>
                  <a:gd name="T5" fmla="*/ 1 h 405"/>
                  <a:gd name="T6" fmla="*/ 29 w 31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5">
                    <a:moveTo>
                      <a:pt x="0" y="404"/>
                    </a:moveTo>
                    <a:lnTo>
                      <a:pt x="0" y="1"/>
                    </a:lnTo>
                    <a:lnTo>
                      <a:pt x="30" y="1"/>
                    </a:lnTo>
                    <a:lnTo>
                      <a:pt x="29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3" name="Freeform 39"/>
              <p:cNvSpPr>
                <a:spLocks/>
              </p:cNvSpPr>
              <p:nvPr/>
            </p:nvSpPr>
            <p:spPr bwMode="auto">
              <a:xfrm>
                <a:off x="4829" y="1827"/>
                <a:ext cx="22" cy="407"/>
              </a:xfrm>
              <a:custGeom>
                <a:avLst/>
                <a:gdLst>
                  <a:gd name="T0" fmla="*/ 0 w 22"/>
                  <a:gd name="T1" fmla="*/ 0 h 407"/>
                  <a:gd name="T2" fmla="*/ 0 w 22"/>
                  <a:gd name="T3" fmla="*/ 404 h 407"/>
                  <a:gd name="T4" fmla="*/ 20 w 22"/>
                  <a:gd name="T5" fmla="*/ 404 h 407"/>
                  <a:gd name="T6" fmla="*/ 21 w 22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0"/>
                    </a:moveTo>
                    <a:lnTo>
                      <a:pt x="0" y="404"/>
                    </a:lnTo>
                    <a:lnTo>
                      <a:pt x="20" y="404"/>
                    </a:lnTo>
                    <a:lnTo>
                      <a:pt x="21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4" name="Freeform 40"/>
              <p:cNvSpPr>
                <a:spLocks/>
              </p:cNvSpPr>
              <p:nvPr/>
            </p:nvSpPr>
            <p:spPr bwMode="auto">
              <a:xfrm>
                <a:off x="4850" y="1825"/>
                <a:ext cx="20" cy="405"/>
              </a:xfrm>
              <a:custGeom>
                <a:avLst/>
                <a:gdLst>
                  <a:gd name="T0" fmla="*/ 0 w 20"/>
                  <a:gd name="T1" fmla="*/ 404 h 405"/>
                  <a:gd name="T2" fmla="*/ 0 w 20"/>
                  <a:gd name="T3" fmla="*/ 1 h 405"/>
                  <a:gd name="T4" fmla="*/ 19 w 20"/>
                  <a:gd name="T5" fmla="*/ 1 h 405"/>
                  <a:gd name="T6" fmla="*/ 18 w 20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405">
                    <a:moveTo>
                      <a:pt x="0" y="404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18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5" name="Freeform 41"/>
              <p:cNvSpPr>
                <a:spLocks/>
              </p:cNvSpPr>
              <p:nvPr/>
            </p:nvSpPr>
            <p:spPr bwMode="auto">
              <a:xfrm>
                <a:off x="4874" y="1827"/>
                <a:ext cx="21" cy="407"/>
              </a:xfrm>
              <a:custGeom>
                <a:avLst/>
                <a:gdLst>
                  <a:gd name="T0" fmla="*/ 0 w 21"/>
                  <a:gd name="T1" fmla="*/ 0 h 407"/>
                  <a:gd name="T2" fmla="*/ 0 w 21"/>
                  <a:gd name="T3" fmla="*/ 404 h 407"/>
                  <a:gd name="T4" fmla="*/ 19 w 21"/>
                  <a:gd name="T5" fmla="*/ 404 h 407"/>
                  <a:gd name="T6" fmla="*/ 20 w 21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0"/>
                    </a:moveTo>
                    <a:lnTo>
                      <a:pt x="0" y="404"/>
                    </a:lnTo>
                    <a:lnTo>
                      <a:pt x="19" y="404"/>
                    </a:lnTo>
                    <a:lnTo>
                      <a:pt x="20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6" name="Freeform 42"/>
              <p:cNvSpPr>
                <a:spLocks/>
              </p:cNvSpPr>
              <p:nvPr/>
            </p:nvSpPr>
            <p:spPr bwMode="auto">
              <a:xfrm>
                <a:off x="4895" y="1825"/>
                <a:ext cx="19" cy="405"/>
              </a:xfrm>
              <a:custGeom>
                <a:avLst/>
                <a:gdLst>
                  <a:gd name="T0" fmla="*/ 0 w 19"/>
                  <a:gd name="T1" fmla="*/ 404 h 405"/>
                  <a:gd name="T2" fmla="*/ 0 w 19"/>
                  <a:gd name="T3" fmla="*/ 1 h 405"/>
                  <a:gd name="T4" fmla="*/ 18 w 19"/>
                  <a:gd name="T5" fmla="*/ 1 h 405"/>
                  <a:gd name="T6" fmla="*/ 17 w 19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05">
                    <a:moveTo>
                      <a:pt x="0" y="404"/>
                    </a:moveTo>
                    <a:lnTo>
                      <a:pt x="0" y="1"/>
                    </a:lnTo>
                    <a:lnTo>
                      <a:pt x="18" y="1"/>
                    </a:lnTo>
                    <a:lnTo>
                      <a:pt x="17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7" name="Freeform 43"/>
              <p:cNvSpPr>
                <a:spLocks/>
              </p:cNvSpPr>
              <p:nvPr/>
            </p:nvSpPr>
            <p:spPr bwMode="auto">
              <a:xfrm>
                <a:off x="4918" y="1825"/>
                <a:ext cx="21" cy="407"/>
              </a:xfrm>
              <a:custGeom>
                <a:avLst/>
                <a:gdLst>
                  <a:gd name="T0" fmla="*/ 0 w 21"/>
                  <a:gd name="T1" fmla="*/ 0 h 407"/>
                  <a:gd name="T2" fmla="*/ 0 w 21"/>
                  <a:gd name="T3" fmla="*/ 404 h 407"/>
                  <a:gd name="T4" fmla="*/ 19 w 21"/>
                  <a:gd name="T5" fmla="*/ 404 h 407"/>
                  <a:gd name="T6" fmla="*/ 20 w 21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0"/>
                    </a:moveTo>
                    <a:lnTo>
                      <a:pt x="0" y="404"/>
                    </a:lnTo>
                    <a:lnTo>
                      <a:pt x="19" y="404"/>
                    </a:lnTo>
                    <a:lnTo>
                      <a:pt x="20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8" name="Freeform 44"/>
              <p:cNvSpPr>
                <a:spLocks/>
              </p:cNvSpPr>
              <p:nvPr/>
            </p:nvSpPr>
            <p:spPr bwMode="auto">
              <a:xfrm>
                <a:off x="4939" y="1825"/>
                <a:ext cx="19" cy="405"/>
              </a:xfrm>
              <a:custGeom>
                <a:avLst/>
                <a:gdLst>
                  <a:gd name="T0" fmla="*/ 0 w 19"/>
                  <a:gd name="T1" fmla="*/ 404 h 405"/>
                  <a:gd name="T2" fmla="*/ 0 w 19"/>
                  <a:gd name="T3" fmla="*/ 1 h 405"/>
                  <a:gd name="T4" fmla="*/ 18 w 19"/>
                  <a:gd name="T5" fmla="*/ 1 h 405"/>
                  <a:gd name="T6" fmla="*/ 17 w 19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05">
                    <a:moveTo>
                      <a:pt x="0" y="404"/>
                    </a:moveTo>
                    <a:lnTo>
                      <a:pt x="0" y="1"/>
                    </a:lnTo>
                    <a:lnTo>
                      <a:pt x="18" y="1"/>
                    </a:lnTo>
                    <a:lnTo>
                      <a:pt x="17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9" name="Freeform 45"/>
              <p:cNvSpPr>
                <a:spLocks/>
              </p:cNvSpPr>
              <p:nvPr/>
            </p:nvSpPr>
            <p:spPr bwMode="auto">
              <a:xfrm>
                <a:off x="4962" y="1825"/>
                <a:ext cx="21" cy="407"/>
              </a:xfrm>
              <a:custGeom>
                <a:avLst/>
                <a:gdLst>
                  <a:gd name="T0" fmla="*/ 0 w 21"/>
                  <a:gd name="T1" fmla="*/ 0 h 407"/>
                  <a:gd name="T2" fmla="*/ 0 w 21"/>
                  <a:gd name="T3" fmla="*/ 404 h 407"/>
                  <a:gd name="T4" fmla="*/ 19 w 21"/>
                  <a:gd name="T5" fmla="*/ 404 h 407"/>
                  <a:gd name="T6" fmla="*/ 20 w 21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0"/>
                    </a:moveTo>
                    <a:lnTo>
                      <a:pt x="0" y="404"/>
                    </a:lnTo>
                    <a:lnTo>
                      <a:pt x="19" y="404"/>
                    </a:lnTo>
                    <a:lnTo>
                      <a:pt x="20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030" name="Group 46"/>
            <p:cNvGrpSpPr>
              <a:grpSpLocks/>
            </p:cNvGrpSpPr>
            <p:nvPr/>
          </p:nvGrpSpPr>
          <p:grpSpPr bwMode="auto">
            <a:xfrm>
              <a:off x="4971" y="2228"/>
              <a:ext cx="653" cy="411"/>
              <a:chOff x="4971" y="2228"/>
              <a:chExt cx="653" cy="411"/>
            </a:xfrm>
          </p:grpSpPr>
          <p:sp>
            <p:nvSpPr>
              <p:cNvPr id="42031" name="Freeform 47"/>
              <p:cNvSpPr>
                <a:spLocks/>
              </p:cNvSpPr>
              <p:nvPr/>
            </p:nvSpPr>
            <p:spPr bwMode="auto">
              <a:xfrm>
                <a:off x="5060" y="2228"/>
                <a:ext cx="21" cy="407"/>
              </a:xfrm>
              <a:custGeom>
                <a:avLst/>
                <a:gdLst>
                  <a:gd name="T0" fmla="*/ 0 w 21"/>
                  <a:gd name="T1" fmla="*/ 406 h 407"/>
                  <a:gd name="T2" fmla="*/ 0 w 21"/>
                  <a:gd name="T3" fmla="*/ 1 h 407"/>
                  <a:gd name="T4" fmla="*/ 19 w 21"/>
                  <a:gd name="T5" fmla="*/ 1 h 407"/>
                  <a:gd name="T6" fmla="*/ 20 w 21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406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2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2" name="Line 48"/>
              <p:cNvSpPr>
                <a:spLocks noChangeShapeType="1"/>
              </p:cNvSpPr>
              <p:nvPr/>
            </p:nvSpPr>
            <p:spPr bwMode="auto">
              <a:xfrm>
                <a:off x="4971" y="2230"/>
                <a:ext cx="58" cy="0"/>
              </a:xfrm>
              <a:prstGeom prst="line">
                <a:avLst/>
              </a:prstGeom>
              <a:noFill/>
              <a:ln w="50800">
                <a:solidFill>
                  <a:srgbClr val="CC33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3" name="Freeform 49"/>
              <p:cNvSpPr>
                <a:spLocks/>
              </p:cNvSpPr>
              <p:nvPr/>
            </p:nvSpPr>
            <p:spPr bwMode="auto">
              <a:xfrm>
                <a:off x="5039" y="2231"/>
                <a:ext cx="18" cy="405"/>
              </a:xfrm>
              <a:custGeom>
                <a:avLst/>
                <a:gdLst>
                  <a:gd name="T0" fmla="*/ 0 w 18"/>
                  <a:gd name="T1" fmla="*/ 0 h 405"/>
                  <a:gd name="T2" fmla="*/ 0 w 18"/>
                  <a:gd name="T3" fmla="*/ 402 h 405"/>
                  <a:gd name="T4" fmla="*/ 17 w 18"/>
                  <a:gd name="T5" fmla="*/ 402 h 405"/>
                  <a:gd name="T6" fmla="*/ 16 w 18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05">
                    <a:moveTo>
                      <a:pt x="0" y="0"/>
                    </a:moveTo>
                    <a:lnTo>
                      <a:pt x="0" y="402"/>
                    </a:lnTo>
                    <a:lnTo>
                      <a:pt x="17" y="402"/>
                    </a:lnTo>
                    <a:lnTo>
                      <a:pt x="16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4" name="Freeform 50"/>
              <p:cNvSpPr>
                <a:spLocks/>
              </p:cNvSpPr>
              <p:nvPr/>
            </p:nvSpPr>
            <p:spPr bwMode="auto">
              <a:xfrm>
                <a:off x="5103" y="2228"/>
                <a:ext cx="21" cy="407"/>
              </a:xfrm>
              <a:custGeom>
                <a:avLst/>
                <a:gdLst>
                  <a:gd name="T0" fmla="*/ 0 w 21"/>
                  <a:gd name="T1" fmla="*/ 406 h 407"/>
                  <a:gd name="T2" fmla="*/ 0 w 21"/>
                  <a:gd name="T3" fmla="*/ 1 h 407"/>
                  <a:gd name="T4" fmla="*/ 19 w 21"/>
                  <a:gd name="T5" fmla="*/ 1 h 407"/>
                  <a:gd name="T6" fmla="*/ 20 w 21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406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2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5" name="Freeform 51"/>
              <p:cNvSpPr>
                <a:spLocks/>
              </p:cNvSpPr>
              <p:nvPr/>
            </p:nvSpPr>
            <p:spPr bwMode="auto">
              <a:xfrm>
                <a:off x="5081" y="2231"/>
                <a:ext cx="19" cy="405"/>
              </a:xfrm>
              <a:custGeom>
                <a:avLst/>
                <a:gdLst>
                  <a:gd name="T0" fmla="*/ 0 w 19"/>
                  <a:gd name="T1" fmla="*/ 0 h 405"/>
                  <a:gd name="T2" fmla="*/ 0 w 19"/>
                  <a:gd name="T3" fmla="*/ 402 h 405"/>
                  <a:gd name="T4" fmla="*/ 18 w 19"/>
                  <a:gd name="T5" fmla="*/ 402 h 405"/>
                  <a:gd name="T6" fmla="*/ 17 w 19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05">
                    <a:moveTo>
                      <a:pt x="0" y="0"/>
                    </a:moveTo>
                    <a:lnTo>
                      <a:pt x="0" y="402"/>
                    </a:lnTo>
                    <a:lnTo>
                      <a:pt x="18" y="402"/>
                    </a:lnTo>
                    <a:lnTo>
                      <a:pt x="17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6" name="Freeform 52"/>
              <p:cNvSpPr>
                <a:spLocks/>
              </p:cNvSpPr>
              <p:nvPr/>
            </p:nvSpPr>
            <p:spPr bwMode="auto">
              <a:xfrm>
                <a:off x="5145" y="2228"/>
                <a:ext cx="22" cy="407"/>
              </a:xfrm>
              <a:custGeom>
                <a:avLst/>
                <a:gdLst>
                  <a:gd name="T0" fmla="*/ 0 w 22"/>
                  <a:gd name="T1" fmla="*/ 406 h 407"/>
                  <a:gd name="T2" fmla="*/ 0 w 22"/>
                  <a:gd name="T3" fmla="*/ 1 h 407"/>
                  <a:gd name="T4" fmla="*/ 20 w 22"/>
                  <a:gd name="T5" fmla="*/ 1 h 407"/>
                  <a:gd name="T6" fmla="*/ 21 w 22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406"/>
                    </a:moveTo>
                    <a:lnTo>
                      <a:pt x="0" y="1"/>
                    </a:lnTo>
                    <a:lnTo>
                      <a:pt x="20" y="1"/>
                    </a:lnTo>
                    <a:lnTo>
                      <a:pt x="21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7" name="Freeform 53"/>
              <p:cNvSpPr>
                <a:spLocks/>
              </p:cNvSpPr>
              <p:nvPr/>
            </p:nvSpPr>
            <p:spPr bwMode="auto">
              <a:xfrm>
                <a:off x="5124" y="2231"/>
                <a:ext cx="19" cy="405"/>
              </a:xfrm>
              <a:custGeom>
                <a:avLst/>
                <a:gdLst>
                  <a:gd name="T0" fmla="*/ 0 w 19"/>
                  <a:gd name="T1" fmla="*/ 0 h 405"/>
                  <a:gd name="T2" fmla="*/ 0 w 19"/>
                  <a:gd name="T3" fmla="*/ 402 h 405"/>
                  <a:gd name="T4" fmla="*/ 18 w 19"/>
                  <a:gd name="T5" fmla="*/ 402 h 405"/>
                  <a:gd name="T6" fmla="*/ 17 w 19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05">
                    <a:moveTo>
                      <a:pt x="0" y="0"/>
                    </a:moveTo>
                    <a:lnTo>
                      <a:pt x="0" y="402"/>
                    </a:lnTo>
                    <a:lnTo>
                      <a:pt x="18" y="402"/>
                    </a:lnTo>
                    <a:lnTo>
                      <a:pt x="17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8" name="Freeform 54"/>
              <p:cNvSpPr>
                <a:spLocks/>
              </p:cNvSpPr>
              <p:nvPr/>
            </p:nvSpPr>
            <p:spPr bwMode="auto">
              <a:xfrm>
                <a:off x="5198" y="2228"/>
                <a:ext cx="21" cy="407"/>
              </a:xfrm>
              <a:custGeom>
                <a:avLst/>
                <a:gdLst>
                  <a:gd name="T0" fmla="*/ 0 w 21"/>
                  <a:gd name="T1" fmla="*/ 406 h 407"/>
                  <a:gd name="T2" fmla="*/ 0 w 21"/>
                  <a:gd name="T3" fmla="*/ 1 h 407"/>
                  <a:gd name="T4" fmla="*/ 19 w 21"/>
                  <a:gd name="T5" fmla="*/ 1 h 407"/>
                  <a:gd name="T6" fmla="*/ 20 w 21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406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2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9" name="Freeform 55"/>
              <p:cNvSpPr>
                <a:spLocks/>
              </p:cNvSpPr>
              <p:nvPr/>
            </p:nvSpPr>
            <p:spPr bwMode="auto">
              <a:xfrm>
                <a:off x="5166" y="2231"/>
                <a:ext cx="31" cy="405"/>
              </a:xfrm>
              <a:custGeom>
                <a:avLst/>
                <a:gdLst>
                  <a:gd name="T0" fmla="*/ 0 w 31"/>
                  <a:gd name="T1" fmla="*/ 0 h 405"/>
                  <a:gd name="T2" fmla="*/ 0 w 31"/>
                  <a:gd name="T3" fmla="*/ 402 h 405"/>
                  <a:gd name="T4" fmla="*/ 30 w 31"/>
                  <a:gd name="T5" fmla="*/ 402 h 405"/>
                  <a:gd name="T6" fmla="*/ 29 w 31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5">
                    <a:moveTo>
                      <a:pt x="0" y="0"/>
                    </a:moveTo>
                    <a:lnTo>
                      <a:pt x="0" y="402"/>
                    </a:lnTo>
                    <a:lnTo>
                      <a:pt x="30" y="402"/>
                    </a:lnTo>
                    <a:lnTo>
                      <a:pt x="29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0" name="Freeform 56"/>
              <p:cNvSpPr>
                <a:spLocks/>
              </p:cNvSpPr>
              <p:nvPr/>
            </p:nvSpPr>
            <p:spPr bwMode="auto">
              <a:xfrm>
                <a:off x="5258" y="2229"/>
                <a:ext cx="22" cy="407"/>
              </a:xfrm>
              <a:custGeom>
                <a:avLst/>
                <a:gdLst>
                  <a:gd name="T0" fmla="*/ 0 w 22"/>
                  <a:gd name="T1" fmla="*/ 406 h 407"/>
                  <a:gd name="T2" fmla="*/ 0 w 22"/>
                  <a:gd name="T3" fmla="*/ 1 h 407"/>
                  <a:gd name="T4" fmla="*/ 20 w 22"/>
                  <a:gd name="T5" fmla="*/ 1 h 407"/>
                  <a:gd name="T6" fmla="*/ 21 w 22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406"/>
                    </a:moveTo>
                    <a:lnTo>
                      <a:pt x="0" y="1"/>
                    </a:lnTo>
                    <a:lnTo>
                      <a:pt x="20" y="1"/>
                    </a:lnTo>
                    <a:lnTo>
                      <a:pt x="21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1" name="Freeform 57"/>
              <p:cNvSpPr>
                <a:spLocks/>
              </p:cNvSpPr>
              <p:nvPr/>
            </p:nvSpPr>
            <p:spPr bwMode="auto">
              <a:xfrm>
                <a:off x="5227" y="2233"/>
                <a:ext cx="31" cy="405"/>
              </a:xfrm>
              <a:custGeom>
                <a:avLst/>
                <a:gdLst>
                  <a:gd name="T0" fmla="*/ 0 w 31"/>
                  <a:gd name="T1" fmla="*/ 0 h 405"/>
                  <a:gd name="T2" fmla="*/ 0 w 31"/>
                  <a:gd name="T3" fmla="*/ 402 h 405"/>
                  <a:gd name="T4" fmla="*/ 30 w 31"/>
                  <a:gd name="T5" fmla="*/ 402 h 405"/>
                  <a:gd name="T6" fmla="*/ 29 w 31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5">
                    <a:moveTo>
                      <a:pt x="0" y="0"/>
                    </a:moveTo>
                    <a:lnTo>
                      <a:pt x="0" y="402"/>
                    </a:lnTo>
                    <a:lnTo>
                      <a:pt x="30" y="402"/>
                    </a:lnTo>
                    <a:lnTo>
                      <a:pt x="29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2" name="Freeform 58"/>
              <p:cNvSpPr>
                <a:spLocks/>
              </p:cNvSpPr>
              <p:nvPr/>
            </p:nvSpPr>
            <p:spPr bwMode="auto">
              <a:xfrm>
                <a:off x="5354" y="2229"/>
                <a:ext cx="21" cy="407"/>
              </a:xfrm>
              <a:custGeom>
                <a:avLst/>
                <a:gdLst>
                  <a:gd name="T0" fmla="*/ 0 w 21"/>
                  <a:gd name="T1" fmla="*/ 406 h 407"/>
                  <a:gd name="T2" fmla="*/ 0 w 21"/>
                  <a:gd name="T3" fmla="*/ 1 h 407"/>
                  <a:gd name="T4" fmla="*/ 19 w 21"/>
                  <a:gd name="T5" fmla="*/ 1 h 407"/>
                  <a:gd name="T6" fmla="*/ 20 w 21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406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2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3" name="Freeform 59"/>
              <p:cNvSpPr>
                <a:spLocks/>
              </p:cNvSpPr>
              <p:nvPr/>
            </p:nvSpPr>
            <p:spPr bwMode="auto">
              <a:xfrm>
                <a:off x="5287" y="2233"/>
                <a:ext cx="67" cy="405"/>
              </a:xfrm>
              <a:custGeom>
                <a:avLst/>
                <a:gdLst>
                  <a:gd name="T0" fmla="*/ 0 w 67"/>
                  <a:gd name="T1" fmla="*/ 0 h 405"/>
                  <a:gd name="T2" fmla="*/ 0 w 67"/>
                  <a:gd name="T3" fmla="*/ 402 h 405"/>
                  <a:gd name="T4" fmla="*/ 66 w 67"/>
                  <a:gd name="T5" fmla="*/ 402 h 405"/>
                  <a:gd name="T6" fmla="*/ 65 w 67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405">
                    <a:moveTo>
                      <a:pt x="0" y="0"/>
                    </a:moveTo>
                    <a:lnTo>
                      <a:pt x="0" y="402"/>
                    </a:lnTo>
                    <a:lnTo>
                      <a:pt x="66" y="402"/>
                    </a:lnTo>
                    <a:lnTo>
                      <a:pt x="65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4" name="Freeform 60"/>
              <p:cNvSpPr>
                <a:spLocks/>
              </p:cNvSpPr>
              <p:nvPr/>
            </p:nvSpPr>
            <p:spPr bwMode="auto">
              <a:xfrm>
                <a:off x="5383" y="2233"/>
                <a:ext cx="31" cy="405"/>
              </a:xfrm>
              <a:custGeom>
                <a:avLst/>
                <a:gdLst>
                  <a:gd name="T0" fmla="*/ 0 w 31"/>
                  <a:gd name="T1" fmla="*/ 0 h 405"/>
                  <a:gd name="T2" fmla="*/ 0 w 31"/>
                  <a:gd name="T3" fmla="*/ 402 h 405"/>
                  <a:gd name="T4" fmla="*/ 30 w 31"/>
                  <a:gd name="T5" fmla="*/ 402 h 405"/>
                  <a:gd name="T6" fmla="*/ 29 w 31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5">
                    <a:moveTo>
                      <a:pt x="0" y="0"/>
                    </a:moveTo>
                    <a:lnTo>
                      <a:pt x="0" y="402"/>
                    </a:lnTo>
                    <a:lnTo>
                      <a:pt x="30" y="402"/>
                    </a:lnTo>
                    <a:lnTo>
                      <a:pt x="29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5" name="Freeform 61"/>
              <p:cNvSpPr>
                <a:spLocks/>
              </p:cNvSpPr>
              <p:nvPr/>
            </p:nvSpPr>
            <p:spPr bwMode="auto">
              <a:xfrm>
                <a:off x="5413" y="2229"/>
                <a:ext cx="21" cy="407"/>
              </a:xfrm>
              <a:custGeom>
                <a:avLst/>
                <a:gdLst>
                  <a:gd name="T0" fmla="*/ 0 w 21"/>
                  <a:gd name="T1" fmla="*/ 406 h 407"/>
                  <a:gd name="T2" fmla="*/ 0 w 21"/>
                  <a:gd name="T3" fmla="*/ 1 h 407"/>
                  <a:gd name="T4" fmla="*/ 19 w 21"/>
                  <a:gd name="T5" fmla="*/ 1 h 407"/>
                  <a:gd name="T6" fmla="*/ 20 w 21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406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2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6" name="Freeform 62"/>
              <p:cNvSpPr>
                <a:spLocks/>
              </p:cNvSpPr>
              <p:nvPr/>
            </p:nvSpPr>
            <p:spPr bwMode="auto">
              <a:xfrm>
                <a:off x="5442" y="2233"/>
                <a:ext cx="31" cy="405"/>
              </a:xfrm>
              <a:custGeom>
                <a:avLst/>
                <a:gdLst>
                  <a:gd name="T0" fmla="*/ 0 w 31"/>
                  <a:gd name="T1" fmla="*/ 0 h 405"/>
                  <a:gd name="T2" fmla="*/ 0 w 31"/>
                  <a:gd name="T3" fmla="*/ 402 h 405"/>
                  <a:gd name="T4" fmla="*/ 30 w 31"/>
                  <a:gd name="T5" fmla="*/ 402 h 405"/>
                  <a:gd name="T6" fmla="*/ 29 w 31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5">
                    <a:moveTo>
                      <a:pt x="0" y="0"/>
                    </a:moveTo>
                    <a:lnTo>
                      <a:pt x="0" y="402"/>
                    </a:lnTo>
                    <a:lnTo>
                      <a:pt x="30" y="402"/>
                    </a:lnTo>
                    <a:lnTo>
                      <a:pt x="29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7" name="Freeform 63"/>
              <p:cNvSpPr>
                <a:spLocks/>
              </p:cNvSpPr>
              <p:nvPr/>
            </p:nvSpPr>
            <p:spPr bwMode="auto">
              <a:xfrm>
                <a:off x="5470" y="2229"/>
                <a:ext cx="22" cy="407"/>
              </a:xfrm>
              <a:custGeom>
                <a:avLst/>
                <a:gdLst>
                  <a:gd name="T0" fmla="*/ 0 w 22"/>
                  <a:gd name="T1" fmla="*/ 406 h 407"/>
                  <a:gd name="T2" fmla="*/ 0 w 22"/>
                  <a:gd name="T3" fmla="*/ 1 h 407"/>
                  <a:gd name="T4" fmla="*/ 20 w 22"/>
                  <a:gd name="T5" fmla="*/ 1 h 407"/>
                  <a:gd name="T6" fmla="*/ 21 w 22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406"/>
                    </a:moveTo>
                    <a:lnTo>
                      <a:pt x="0" y="1"/>
                    </a:lnTo>
                    <a:lnTo>
                      <a:pt x="20" y="1"/>
                    </a:lnTo>
                    <a:lnTo>
                      <a:pt x="21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8" name="Freeform 64"/>
              <p:cNvSpPr>
                <a:spLocks/>
              </p:cNvSpPr>
              <p:nvPr/>
            </p:nvSpPr>
            <p:spPr bwMode="auto">
              <a:xfrm>
                <a:off x="5491" y="2234"/>
                <a:ext cx="20" cy="405"/>
              </a:xfrm>
              <a:custGeom>
                <a:avLst/>
                <a:gdLst>
                  <a:gd name="T0" fmla="*/ 0 w 20"/>
                  <a:gd name="T1" fmla="*/ 0 h 405"/>
                  <a:gd name="T2" fmla="*/ 0 w 20"/>
                  <a:gd name="T3" fmla="*/ 402 h 405"/>
                  <a:gd name="T4" fmla="*/ 19 w 20"/>
                  <a:gd name="T5" fmla="*/ 402 h 405"/>
                  <a:gd name="T6" fmla="*/ 18 w 20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405">
                    <a:moveTo>
                      <a:pt x="0" y="0"/>
                    </a:moveTo>
                    <a:lnTo>
                      <a:pt x="0" y="402"/>
                    </a:lnTo>
                    <a:lnTo>
                      <a:pt x="19" y="402"/>
                    </a:lnTo>
                    <a:lnTo>
                      <a:pt x="18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9" name="Freeform 65"/>
              <p:cNvSpPr>
                <a:spLocks/>
              </p:cNvSpPr>
              <p:nvPr/>
            </p:nvSpPr>
            <p:spPr bwMode="auto">
              <a:xfrm>
                <a:off x="5514" y="2229"/>
                <a:ext cx="22" cy="407"/>
              </a:xfrm>
              <a:custGeom>
                <a:avLst/>
                <a:gdLst>
                  <a:gd name="T0" fmla="*/ 0 w 22"/>
                  <a:gd name="T1" fmla="*/ 406 h 407"/>
                  <a:gd name="T2" fmla="*/ 0 w 22"/>
                  <a:gd name="T3" fmla="*/ 1 h 407"/>
                  <a:gd name="T4" fmla="*/ 20 w 22"/>
                  <a:gd name="T5" fmla="*/ 1 h 407"/>
                  <a:gd name="T6" fmla="*/ 21 w 22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406"/>
                    </a:moveTo>
                    <a:lnTo>
                      <a:pt x="0" y="1"/>
                    </a:lnTo>
                    <a:lnTo>
                      <a:pt x="20" y="1"/>
                    </a:lnTo>
                    <a:lnTo>
                      <a:pt x="21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0" name="Freeform 66"/>
              <p:cNvSpPr>
                <a:spLocks/>
              </p:cNvSpPr>
              <p:nvPr/>
            </p:nvSpPr>
            <p:spPr bwMode="auto">
              <a:xfrm>
                <a:off x="5535" y="2234"/>
                <a:ext cx="20" cy="405"/>
              </a:xfrm>
              <a:custGeom>
                <a:avLst/>
                <a:gdLst>
                  <a:gd name="T0" fmla="*/ 0 w 20"/>
                  <a:gd name="T1" fmla="*/ 0 h 405"/>
                  <a:gd name="T2" fmla="*/ 0 w 20"/>
                  <a:gd name="T3" fmla="*/ 402 h 405"/>
                  <a:gd name="T4" fmla="*/ 19 w 20"/>
                  <a:gd name="T5" fmla="*/ 402 h 405"/>
                  <a:gd name="T6" fmla="*/ 18 w 20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405">
                    <a:moveTo>
                      <a:pt x="0" y="0"/>
                    </a:moveTo>
                    <a:lnTo>
                      <a:pt x="0" y="402"/>
                    </a:lnTo>
                    <a:lnTo>
                      <a:pt x="19" y="402"/>
                    </a:lnTo>
                    <a:lnTo>
                      <a:pt x="18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1" name="Freeform 67"/>
              <p:cNvSpPr>
                <a:spLocks/>
              </p:cNvSpPr>
              <p:nvPr/>
            </p:nvSpPr>
            <p:spPr bwMode="auto">
              <a:xfrm>
                <a:off x="5559" y="2231"/>
                <a:ext cx="21" cy="407"/>
              </a:xfrm>
              <a:custGeom>
                <a:avLst/>
                <a:gdLst>
                  <a:gd name="T0" fmla="*/ 0 w 21"/>
                  <a:gd name="T1" fmla="*/ 406 h 407"/>
                  <a:gd name="T2" fmla="*/ 0 w 21"/>
                  <a:gd name="T3" fmla="*/ 1 h 407"/>
                  <a:gd name="T4" fmla="*/ 19 w 21"/>
                  <a:gd name="T5" fmla="*/ 1 h 407"/>
                  <a:gd name="T6" fmla="*/ 20 w 21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406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2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2" name="Freeform 68"/>
              <p:cNvSpPr>
                <a:spLocks/>
              </p:cNvSpPr>
              <p:nvPr/>
            </p:nvSpPr>
            <p:spPr bwMode="auto">
              <a:xfrm>
                <a:off x="5580" y="2234"/>
                <a:ext cx="19" cy="405"/>
              </a:xfrm>
              <a:custGeom>
                <a:avLst/>
                <a:gdLst>
                  <a:gd name="T0" fmla="*/ 0 w 19"/>
                  <a:gd name="T1" fmla="*/ 0 h 405"/>
                  <a:gd name="T2" fmla="*/ 0 w 19"/>
                  <a:gd name="T3" fmla="*/ 402 h 405"/>
                  <a:gd name="T4" fmla="*/ 18 w 19"/>
                  <a:gd name="T5" fmla="*/ 402 h 405"/>
                  <a:gd name="T6" fmla="*/ 17 w 19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05">
                    <a:moveTo>
                      <a:pt x="0" y="0"/>
                    </a:moveTo>
                    <a:lnTo>
                      <a:pt x="0" y="402"/>
                    </a:lnTo>
                    <a:lnTo>
                      <a:pt x="18" y="402"/>
                    </a:lnTo>
                    <a:lnTo>
                      <a:pt x="17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3" name="Freeform 69"/>
              <p:cNvSpPr>
                <a:spLocks/>
              </p:cNvSpPr>
              <p:nvPr/>
            </p:nvSpPr>
            <p:spPr bwMode="auto">
              <a:xfrm>
                <a:off x="5603" y="2231"/>
                <a:ext cx="21" cy="407"/>
              </a:xfrm>
              <a:custGeom>
                <a:avLst/>
                <a:gdLst>
                  <a:gd name="T0" fmla="*/ 0 w 21"/>
                  <a:gd name="T1" fmla="*/ 406 h 407"/>
                  <a:gd name="T2" fmla="*/ 0 w 21"/>
                  <a:gd name="T3" fmla="*/ 1 h 407"/>
                  <a:gd name="T4" fmla="*/ 19 w 21"/>
                  <a:gd name="T5" fmla="*/ 1 h 407"/>
                  <a:gd name="T6" fmla="*/ 20 w 21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406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2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054" name="Group 70"/>
            <p:cNvGrpSpPr>
              <a:grpSpLocks/>
            </p:cNvGrpSpPr>
            <p:nvPr/>
          </p:nvGrpSpPr>
          <p:grpSpPr bwMode="auto">
            <a:xfrm>
              <a:off x="4401" y="1823"/>
              <a:ext cx="562" cy="410"/>
              <a:chOff x="4401" y="1823"/>
              <a:chExt cx="562" cy="410"/>
            </a:xfrm>
          </p:grpSpPr>
          <p:sp>
            <p:nvSpPr>
              <p:cNvPr id="42055" name="Arc 71"/>
              <p:cNvSpPr>
                <a:spLocks/>
              </p:cNvSpPr>
              <p:nvPr/>
            </p:nvSpPr>
            <p:spPr bwMode="auto">
              <a:xfrm>
                <a:off x="4401" y="1823"/>
                <a:ext cx="273" cy="41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600 h 21600"/>
                  <a:gd name="T2" fmla="*/ 21521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701"/>
                      <a:pt x="9622" y="43"/>
                      <a:pt x="21521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701"/>
                      <a:pt x="9622" y="43"/>
                      <a:pt x="21521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6" name="Arc 72"/>
              <p:cNvSpPr>
                <a:spLocks/>
              </p:cNvSpPr>
              <p:nvPr/>
            </p:nvSpPr>
            <p:spPr bwMode="auto">
              <a:xfrm>
                <a:off x="4691" y="1823"/>
                <a:ext cx="272" cy="40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057" name="Group 73"/>
            <p:cNvGrpSpPr>
              <a:grpSpLocks/>
            </p:cNvGrpSpPr>
            <p:nvPr/>
          </p:nvGrpSpPr>
          <p:grpSpPr bwMode="auto">
            <a:xfrm>
              <a:off x="5047" y="2238"/>
              <a:ext cx="563" cy="411"/>
              <a:chOff x="5047" y="2238"/>
              <a:chExt cx="563" cy="411"/>
            </a:xfrm>
          </p:grpSpPr>
          <p:sp>
            <p:nvSpPr>
              <p:cNvPr id="42058" name="Arc 74"/>
              <p:cNvSpPr>
                <a:spLocks/>
              </p:cNvSpPr>
              <p:nvPr/>
            </p:nvSpPr>
            <p:spPr bwMode="auto">
              <a:xfrm rot="10800000">
                <a:off x="5047" y="2238"/>
                <a:ext cx="274" cy="409"/>
              </a:xfrm>
              <a:custGeom>
                <a:avLst/>
                <a:gdLst>
                  <a:gd name="G0" fmla="+- 79 0 0"/>
                  <a:gd name="G1" fmla="+- 21600 0 0"/>
                  <a:gd name="G2" fmla="+- 21600 0 0"/>
                  <a:gd name="T0" fmla="*/ 0 w 21679"/>
                  <a:gd name="T1" fmla="*/ 0 h 21600"/>
                  <a:gd name="T2" fmla="*/ 21679 w 21679"/>
                  <a:gd name="T3" fmla="*/ 21600 h 21600"/>
                  <a:gd name="T4" fmla="*/ 79 w 2167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79" h="21600" fill="none" extrusionOk="0">
                    <a:moveTo>
                      <a:pt x="0" y="0"/>
                    </a:moveTo>
                    <a:cubicBezTo>
                      <a:pt x="26" y="0"/>
                      <a:pt x="52" y="0"/>
                      <a:pt x="79" y="0"/>
                    </a:cubicBezTo>
                    <a:cubicBezTo>
                      <a:pt x="12008" y="0"/>
                      <a:pt x="21679" y="9670"/>
                      <a:pt x="21679" y="21600"/>
                    </a:cubicBezTo>
                  </a:path>
                  <a:path w="21679" h="21600" stroke="0" extrusionOk="0">
                    <a:moveTo>
                      <a:pt x="0" y="0"/>
                    </a:moveTo>
                    <a:cubicBezTo>
                      <a:pt x="26" y="0"/>
                      <a:pt x="52" y="0"/>
                      <a:pt x="79" y="0"/>
                    </a:cubicBezTo>
                    <a:cubicBezTo>
                      <a:pt x="12008" y="0"/>
                      <a:pt x="21679" y="9670"/>
                      <a:pt x="21679" y="21600"/>
                    </a:cubicBezTo>
                    <a:lnTo>
                      <a:pt x="79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9" name="Arc 75"/>
              <p:cNvSpPr>
                <a:spLocks/>
              </p:cNvSpPr>
              <p:nvPr/>
            </p:nvSpPr>
            <p:spPr bwMode="auto">
              <a:xfrm rot="10800000">
                <a:off x="5337" y="2239"/>
                <a:ext cx="273" cy="41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600 h 21600"/>
                  <a:gd name="T2" fmla="*/ 21521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701"/>
                      <a:pt x="9622" y="43"/>
                      <a:pt x="21521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701"/>
                      <a:pt x="9622" y="43"/>
                      <a:pt x="21521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2060" name="Group 76"/>
          <p:cNvGrpSpPr>
            <a:grpSpLocks/>
          </p:cNvGrpSpPr>
          <p:nvPr/>
        </p:nvGrpSpPr>
        <p:grpSpPr bwMode="auto">
          <a:xfrm>
            <a:off x="2960688" y="2306638"/>
            <a:ext cx="1090612" cy="654050"/>
            <a:chOff x="1864" y="1453"/>
            <a:chExt cx="688" cy="411"/>
          </a:xfrm>
        </p:grpSpPr>
        <p:sp>
          <p:nvSpPr>
            <p:cNvPr id="42061" name="Line 77"/>
            <p:cNvSpPr>
              <a:spLocks noChangeShapeType="1"/>
            </p:cNvSpPr>
            <p:nvPr/>
          </p:nvSpPr>
          <p:spPr bwMode="auto">
            <a:xfrm>
              <a:off x="2523" y="1453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2" name="Oval 78"/>
            <p:cNvSpPr>
              <a:spLocks noChangeArrowheads="1"/>
            </p:cNvSpPr>
            <p:nvPr/>
          </p:nvSpPr>
          <p:spPr bwMode="auto">
            <a:xfrm>
              <a:off x="2497" y="1809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3" name="Line 79"/>
            <p:cNvSpPr>
              <a:spLocks noChangeShapeType="1"/>
            </p:cNvSpPr>
            <p:nvPr/>
          </p:nvSpPr>
          <p:spPr bwMode="auto">
            <a:xfrm flipH="1">
              <a:off x="1864" y="1469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64" name="Group 80"/>
          <p:cNvGrpSpPr>
            <a:grpSpLocks/>
          </p:cNvGrpSpPr>
          <p:nvPr/>
        </p:nvGrpSpPr>
        <p:grpSpPr bwMode="auto">
          <a:xfrm>
            <a:off x="2960688" y="3808413"/>
            <a:ext cx="1090612" cy="652462"/>
            <a:chOff x="1864" y="2399"/>
            <a:chExt cx="688" cy="411"/>
          </a:xfrm>
        </p:grpSpPr>
        <p:sp>
          <p:nvSpPr>
            <p:cNvPr id="42065" name="Line 81"/>
            <p:cNvSpPr>
              <a:spLocks noChangeShapeType="1"/>
            </p:cNvSpPr>
            <p:nvPr/>
          </p:nvSpPr>
          <p:spPr bwMode="auto">
            <a:xfrm flipV="1">
              <a:off x="2523" y="2426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6" name="Oval 82"/>
            <p:cNvSpPr>
              <a:spLocks noChangeArrowheads="1"/>
            </p:cNvSpPr>
            <p:nvPr/>
          </p:nvSpPr>
          <p:spPr bwMode="auto">
            <a:xfrm>
              <a:off x="2497" y="2399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7" name="Line 83"/>
            <p:cNvSpPr>
              <a:spLocks noChangeShapeType="1"/>
            </p:cNvSpPr>
            <p:nvPr/>
          </p:nvSpPr>
          <p:spPr bwMode="auto">
            <a:xfrm flipH="1">
              <a:off x="1864" y="2794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68" name="Oval 84"/>
          <p:cNvSpPr>
            <a:spLocks noChangeArrowheads="1"/>
          </p:cNvSpPr>
          <p:nvPr/>
        </p:nvSpPr>
        <p:spPr bwMode="auto">
          <a:xfrm>
            <a:off x="4608513" y="3316288"/>
            <a:ext cx="84137" cy="8731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69" name="Line 85"/>
          <p:cNvSpPr>
            <a:spLocks noChangeShapeType="1"/>
          </p:cNvSpPr>
          <p:nvPr/>
        </p:nvSpPr>
        <p:spPr bwMode="auto">
          <a:xfrm>
            <a:off x="2366963" y="2947988"/>
            <a:ext cx="700087" cy="4175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2070" name="Group 86"/>
          <p:cNvGrpSpPr>
            <a:grpSpLocks/>
          </p:cNvGrpSpPr>
          <p:nvPr/>
        </p:nvGrpSpPr>
        <p:grpSpPr bwMode="auto">
          <a:xfrm>
            <a:off x="4456113" y="2305050"/>
            <a:ext cx="1092200" cy="649288"/>
            <a:chOff x="2807" y="1450"/>
            <a:chExt cx="688" cy="411"/>
          </a:xfrm>
        </p:grpSpPr>
        <p:sp>
          <p:nvSpPr>
            <p:cNvPr id="42071" name="Line 87"/>
            <p:cNvSpPr>
              <a:spLocks noChangeShapeType="1"/>
            </p:cNvSpPr>
            <p:nvPr/>
          </p:nvSpPr>
          <p:spPr bwMode="auto">
            <a:xfrm>
              <a:off x="3466" y="1450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2" name="Oval 88"/>
            <p:cNvSpPr>
              <a:spLocks noChangeArrowheads="1"/>
            </p:cNvSpPr>
            <p:nvPr/>
          </p:nvSpPr>
          <p:spPr bwMode="auto">
            <a:xfrm>
              <a:off x="3440" y="1806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73" name="Line 89"/>
            <p:cNvSpPr>
              <a:spLocks noChangeShapeType="1"/>
            </p:cNvSpPr>
            <p:nvPr/>
          </p:nvSpPr>
          <p:spPr bwMode="auto">
            <a:xfrm flipH="1">
              <a:off x="2807" y="1466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74" name="Group 90"/>
          <p:cNvGrpSpPr>
            <a:grpSpLocks/>
          </p:cNvGrpSpPr>
          <p:nvPr/>
        </p:nvGrpSpPr>
        <p:grpSpPr bwMode="auto">
          <a:xfrm>
            <a:off x="4456113" y="3805238"/>
            <a:ext cx="1092200" cy="649287"/>
            <a:chOff x="2807" y="2396"/>
            <a:chExt cx="688" cy="411"/>
          </a:xfrm>
        </p:grpSpPr>
        <p:sp>
          <p:nvSpPr>
            <p:cNvPr id="42075" name="Line 91"/>
            <p:cNvSpPr>
              <a:spLocks noChangeShapeType="1"/>
            </p:cNvSpPr>
            <p:nvPr/>
          </p:nvSpPr>
          <p:spPr bwMode="auto">
            <a:xfrm flipV="1">
              <a:off x="3466" y="2423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6" name="Oval 92"/>
            <p:cNvSpPr>
              <a:spLocks noChangeArrowheads="1"/>
            </p:cNvSpPr>
            <p:nvPr/>
          </p:nvSpPr>
          <p:spPr bwMode="auto">
            <a:xfrm>
              <a:off x="3440" y="2396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77" name="Line 93"/>
            <p:cNvSpPr>
              <a:spLocks noChangeShapeType="1"/>
            </p:cNvSpPr>
            <p:nvPr/>
          </p:nvSpPr>
          <p:spPr bwMode="auto">
            <a:xfrm flipH="1">
              <a:off x="2807" y="2791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78" name="Oval 94"/>
          <p:cNvSpPr>
            <a:spLocks noChangeArrowheads="1"/>
          </p:cNvSpPr>
          <p:nvPr/>
        </p:nvSpPr>
        <p:spPr bwMode="auto">
          <a:xfrm>
            <a:off x="6103938" y="3313113"/>
            <a:ext cx="88900" cy="8572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79" name="Line 95"/>
          <p:cNvSpPr>
            <a:spLocks noChangeShapeType="1"/>
          </p:cNvSpPr>
          <p:nvPr/>
        </p:nvSpPr>
        <p:spPr bwMode="auto">
          <a:xfrm>
            <a:off x="2327275" y="2324100"/>
            <a:ext cx="23304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80" name="Line 96"/>
          <p:cNvSpPr>
            <a:spLocks noChangeShapeType="1"/>
          </p:cNvSpPr>
          <p:nvPr/>
        </p:nvSpPr>
        <p:spPr bwMode="auto">
          <a:xfrm>
            <a:off x="2157413" y="4429125"/>
            <a:ext cx="28035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2081" name="Group 97"/>
          <p:cNvGrpSpPr>
            <a:grpSpLocks/>
          </p:cNvGrpSpPr>
          <p:nvPr/>
        </p:nvGrpSpPr>
        <p:grpSpPr bwMode="auto">
          <a:xfrm>
            <a:off x="4343400" y="5307013"/>
            <a:ext cx="1106488" cy="1106487"/>
            <a:chOff x="2737" y="3343"/>
            <a:chExt cx="696" cy="697"/>
          </a:xfrm>
        </p:grpSpPr>
        <p:sp>
          <p:nvSpPr>
            <p:cNvPr id="42082" name="Oval 98"/>
            <p:cNvSpPr>
              <a:spLocks noChangeArrowheads="1"/>
            </p:cNvSpPr>
            <p:nvPr/>
          </p:nvSpPr>
          <p:spPr bwMode="auto">
            <a:xfrm>
              <a:off x="2737" y="3343"/>
              <a:ext cx="696" cy="697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569" tIns="46284" rIns="92569" bIns="46284">
              <a:spAutoFit/>
            </a:bodyPr>
            <a:lstStyle/>
            <a:p>
              <a:endParaRPr lang="en-US"/>
            </a:p>
          </p:txBody>
        </p:sp>
        <p:sp>
          <p:nvSpPr>
            <p:cNvPr id="42083" name="Rectangle 99"/>
            <p:cNvSpPr>
              <a:spLocks noChangeArrowheads="1"/>
            </p:cNvSpPr>
            <p:nvPr/>
          </p:nvSpPr>
          <p:spPr bwMode="auto">
            <a:xfrm>
              <a:off x="2801" y="3562"/>
              <a:ext cx="559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569" tIns="46284" rIns="92569" bIns="46284">
              <a:spAutoFit/>
            </a:bodyPr>
            <a:lstStyle>
              <a:lvl1pPr defTabSz="920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60375" defTabSz="920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920750" defTabSz="920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379538" defTabSz="920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838325" defTabSz="920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295525" defTabSz="920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752725" defTabSz="920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209925" defTabSz="920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667125" defTabSz="920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r>
                <a:rPr lang="en-US" sz="2000" b="1">
                  <a:latin typeface="Arial" panose="020B0604020202020204" pitchFamily="34" charset="0"/>
                </a:rPr>
                <a:t>Motor</a:t>
              </a:r>
            </a:p>
          </p:txBody>
        </p:sp>
      </p:grpSp>
      <p:sp>
        <p:nvSpPr>
          <p:cNvPr id="42084" name="Freeform 100"/>
          <p:cNvSpPr>
            <a:spLocks/>
          </p:cNvSpPr>
          <p:nvPr/>
        </p:nvSpPr>
        <p:spPr bwMode="auto">
          <a:xfrm>
            <a:off x="4706938" y="3379788"/>
            <a:ext cx="174625" cy="1919287"/>
          </a:xfrm>
          <a:custGeom>
            <a:avLst/>
            <a:gdLst>
              <a:gd name="T0" fmla="*/ 0 w 108"/>
              <a:gd name="T1" fmla="*/ 0 h 1211"/>
              <a:gd name="T2" fmla="*/ 107 w 108"/>
              <a:gd name="T3" fmla="*/ 0 h 1211"/>
              <a:gd name="T4" fmla="*/ 107 w 108"/>
              <a:gd name="T5" fmla="*/ 1210 h 1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8" h="1211">
                <a:moveTo>
                  <a:pt x="0" y="0"/>
                </a:moveTo>
                <a:lnTo>
                  <a:pt x="107" y="0"/>
                </a:lnTo>
                <a:lnTo>
                  <a:pt x="107" y="121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85" name="Freeform 101"/>
          <p:cNvSpPr>
            <a:spLocks/>
          </p:cNvSpPr>
          <p:nvPr/>
        </p:nvSpPr>
        <p:spPr bwMode="auto">
          <a:xfrm>
            <a:off x="5103813" y="3354388"/>
            <a:ext cx="1298575" cy="1981200"/>
          </a:xfrm>
          <a:custGeom>
            <a:avLst/>
            <a:gdLst>
              <a:gd name="T0" fmla="*/ 672 w 817"/>
              <a:gd name="T1" fmla="*/ 0 h 1249"/>
              <a:gd name="T2" fmla="*/ 816 w 817"/>
              <a:gd name="T3" fmla="*/ 0 h 1249"/>
              <a:gd name="T4" fmla="*/ 816 w 817"/>
              <a:gd name="T5" fmla="*/ 1152 h 1249"/>
              <a:gd name="T6" fmla="*/ 0 w 817"/>
              <a:gd name="T7" fmla="*/ 1152 h 1249"/>
              <a:gd name="T8" fmla="*/ 0 w 817"/>
              <a:gd name="T9" fmla="*/ 1248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7" h="1249">
                <a:moveTo>
                  <a:pt x="672" y="0"/>
                </a:moveTo>
                <a:lnTo>
                  <a:pt x="816" y="0"/>
                </a:lnTo>
                <a:lnTo>
                  <a:pt x="816" y="1152"/>
                </a:lnTo>
                <a:lnTo>
                  <a:pt x="0" y="1152"/>
                </a:lnTo>
                <a:lnTo>
                  <a:pt x="0" y="1248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86" name="Freeform 102"/>
          <p:cNvSpPr>
            <a:spLocks/>
          </p:cNvSpPr>
          <p:nvPr/>
        </p:nvSpPr>
        <p:spPr bwMode="auto">
          <a:xfrm>
            <a:off x="3124200" y="3354388"/>
            <a:ext cx="1636713" cy="1981200"/>
          </a:xfrm>
          <a:custGeom>
            <a:avLst/>
            <a:gdLst>
              <a:gd name="T0" fmla="*/ 0 w 1031"/>
              <a:gd name="T1" fmla="*/ 0 h 1249"/>
              <a:gd name="T2" fmla="*/ 144 w 1031"/>
              <a:gd name="T3" fmla="*/ 0 h 1249"/>
              <a:gd name="T4" fmla="*/ 144 w 1031"/>
              <a:gd name="T5" fmla="*/ 1152 h 1249"/>
              <a:gd name="T6" fmla="*/ 1008 w 1031"/>
              <a:gd name="T7" fmla="*/ 1152 h 1249"/>
              <a:gd name="T8" fmla="*/ 1008 w 1031"/>
              <a:gd name="T9" fmla="*/ 1248 h 1249"/>
              <a:gd name="T10" fmla="*/ 1030 w 1031"/>
              <a:gd name="T11" fmla="*/ 1226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31" h="1249">
                <a:moveTo>
                  <a:pt x="0" y="0"/>
                </a:moveTo>
                <a:lnTo>
                  <a:pt x="144" y="0"/>
                </a:lnTo>
                <a:lnTo>
                  <a:pt x="144" y="1152"/>
                </a:lnTo>
                <a:lnTo>
                  <a:pt x="1008" y="1152"/>
                </a:lnTo>
                <a:lnTo>
                  <a:pt x="1008" y="1248"/>
                </a:lnTo>
                <a:lnTo>
                  <a:pt x="1030" y="1226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87" name="Line 103"/>
          <p:cNvSpPr>
            <a:spLocks noChangeShapeType="1"/>
          </p:cNvSpPr>
          <p:nvPr/>
        </p:nvSpPr>
        <p:spPr bwMode="auto">
          <a:xfrm>
            <a:off x="5413375" y="3355975"/>
            <a:ext cx="674688" cy="47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623888" y="1819275"/>
            <a:ext cx="1466850" cy="308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666750" y="1535113"/>
            <a:ext cx="13239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RECTIFIER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598488" y="2162175"/>
            <a:ext cx="7683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Positive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644525" y="4114800"/>
            <a:ext cx="8175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Negative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1320800" y="1947863"/>
            <a:ext cx="3317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2000" b="1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1389063" y="3937000"/>
            <a:ext cx="2857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b="1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2220913" y="1817688"/>
            <a:ext cx="4452937" cy="3082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2203450" y="1531938"/>
            <a:ext cx="1276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INVERTER</a:t>
            </a:r>
          </a:p>
        </p:txBody>
      </p:sp>
      <p:grpSp>
        <p:nvGrpSpPr>
          <p:cNvPr id="43019" name="Group 11"/>
          <p:cNvGrpSpPr>
            <a:grpSpLocks/>
          </p:cNvGrpSpPr>
          <p:nvPr/>
        </p:nvGrpSpPr>
        <p:grpSpPr bwMode="auto">
          <a:xfrm>
            <a:off x="1409700" y="2293938"/>
            <a:ext cx="1090613" cy="654050"/>
            <a:chOff x="888" y="1445"/>
            <a:chExt cx="688" cy="411"/>
          </a:xfrm>
        </p:grpSpPr>
        <p:sp>
          <p:nvSpPr>
            <p:cNvPr id="43020" name="Line 12"/>
            <p:cNvSpPr>
              <a:spLocks noChangeShapeType="1"/>
            </p:cNvSpPr>
            <p:nvPr/>
          </p:nvSpPr>
          <p:spPr bwMode="auto">
            <a:xfrm>
              <a:off x="1547" y="1445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1" name="Oval 13"/>
            <p:cNvSpPr>
              <a:spLocks noChangeArrowheads="1"/>
            </p:cNvSpPr>
            <p:nvPr/>
          </p:nvSpPr>
          <p:spPr bwMode="auto">
            <a:xfrm>
              <a:off x="1521" y="180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2" name="Line 14"/>
            <p:cNvSpPr>
              <a:spLocks noChangeShapeType="1"/>
            </p:cNvSpPr>
            <p:nvPr/>
          </p:nvSpPr>
          <p:spPr bwMode="auto">
            <a:xfrm flipH="1">
              <a:off x="888" y="1461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23" name="Group 15"/>
          <p:cNvGrpSpPr>
            <a:grpSpLocks/>
          </p:cNvGrpSpPr>
          <p:nvPr/>
        </p:nvGrpSpPr>
        <p:grpSpPr bwMode="auto">
          <a:xfrm>
            <a:off x="1409700" y="3813175"/>
            <a:ext cx="1090613" cy="652463"/>
            <a:chOff x="888" y="2402"/>
            <a:chExt cx="688" cy="411"/>
          </a:xfrm>
        </p:grpSpPr>
        <p:sp>
          <p:nvSpPr>
            <p:cNvPr id="43024" name="Line 16"/>
            <p:cNvSpPr>
              <a:spLocks noChangeShapeType="1"/>
            </p:cNvSpPr>
            <p:nvPr/>
          </p:nvSpPr>
          <p:spPr bwMode="auto">
            <a:xfrm flipV="1">
              <a:off x="1547" y="2429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5" name="Oval 17"/>
            <p:cNvSpPr>
              <a:spLocks noChangeArrowheads="1"/>
            </p:cNvSpPr>
            <p:nvPr/>
          </p:nvSpPr>
          <p:spPr bwMode="auto">
            <a:xfrm>
              <a:off x="1521" y="2402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6" name="Line 18"/>
            <p:cNvSpPr>
              <a:spLocks noChangeShapeType="1"/>
            </p:cNvSpPr>
            <p:nvPr/>
          </p:nvSpPr>
          <p:spPr bwMode="auto">
            <a:xfrm flipH="1">
              <a:off x="888" y="2797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27" name="Oval 19"/>
          <p:cNvSpPr>
            <a:spLocks noChangeArrowheads="1"/>
          </p:cNvSpPr>
          <p:nvPr/>
        </p:nvSpPr>
        <p:spPr bwMode="auto">
          <a:xfrm>
            <a:off x="3055938" y="3305175"/>
            <a:ext cx="90487" cy="8572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28" name="Group 20"/>
          <p:cNvGrpSpPr>
            <a:grpSpLocks/>
          </p:cNvGrpSpPr>
          <p:nvPr/>
        </p:nvGrpSpPr>
        <p:grpSpPr bwMode="auto">
          <a:xfrm>
            <a:off x="6873875" y="2895600"/>
            <a:ext cx="2055813" cy="1308100"/>
            <a:chOff x="4330" y="1823"/>
            <a:chExt cx="1294" cy="826"/>
          </a:xfrm>
        </p:grpSpPr>
        <p:grpSp>
          <p:nvGrpSpPr>
            <p:cNvPr id="43029" name="Group 21"/>
            <p:cNvGrpSpPr>
              <a:grpSpLocks/>
            </p:cNvGrpSpPr>
            <p:nvPr/>
          </p:nvGrpSpPr>
          <p:grpSpPr bwMode="auto">
            <a:xfrm>
              <a:off x="4330" y="1825"/>
              <a:ext cx="653" cy="411"/>
              <a:chOff x="4330" y="1825"/>
              <a:chExt cx="653" cy="411"/>
            </a:xfrm>
          </p:grpSpPr>
          <p:sp>
            <p:nvSpPr>
              <p:cNvPr id="43030" name="Freeform 22"/>
              <p:cNvSpPr>
                <a:spLocks/>
              </p:cNvSpPr>
              <p:nvPr/>
            </p:nvSpPr>
            <p:spPr bwMode="auto">
              <a:xfrm>
                <a:off x="4418" y="1829"/>
                <a:ext cx="22" cy="407"/>
              </a:xfrm>
              <a:custGeom>
                <a:avLst/>
                <a:gdLst>
                  <a:gd name="T0" fmla="*/ 0 w 22"/>
                  <a:gd name="T1" fmla="*/ 0 h 407"/>
                  <a:gd name="T2" fmla="*/ 0 w 22"/>
                  <a:gd name="T3" fmla="*/ 404 h 407"/>
                  <a:gd name="T4" fmla="*/ 20 w 22"/>
                  <a:gd name="T5" fmla="*/ 404 h 407"/>
                  <a:gd name="T6" fmla="*/ 21 w 22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0"/>
                    </a:moveTo>
                    <a:lnTo>
                      <a:pt x="0" y="404"/>
                    </a:lnTo>
                    <a:lnTo>
                      <a:pt x="20" y="404"/>
                    </a:lnTo>
                    <a:lnTo>
                      <a:pt x="21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1" name="Line 23"/>
              <p:cNvSpPr>
                <a:spLocks noChangeShapeType="1"/>
              </p:cNvSpPr>
              <p:nvPr/>
            </p:nvSpPr>
            <p:spPr bwMode="auto">
              <a:xfrm>
                <a:off x="4330" y="2233"/>
                <a:ext cx="58" cy="0"/>
              </a:xfrm>
              <a:prstGeom prst="line">
                <a:avLst/>
              </a:prstGeom>
              <a:noFill/>
              <a:ln w="50800">
                <a:solidFill>
                  <a:srgbClr val="CC33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2" name="Freeform 24"/>
              <p:cNvSpPr>
                <a:spLocks/>
              </p:cNvSpPr>
              <p:nvPr/>
            </p:nvSpPr>
            <p:spPr bwMode="auto">
              <a:xfrm>
                <a:off x="4398" y="1828"/>
                <a:ext cx="19" cy="404"/>
              </a:xfrm>
              <a:custGeom>
                <a:avLst/>
                <a:gdLst>
                  <a:gd name="T0" fmla="*/ 0 w 19"/>
                  <a:gd name="T1" fmla="*/ 403 h 404"/>
                  <a:gd name="T2" fmla="*/ 0 w 19"/>
                  <a:gd name="T3" fmla="*/ 1 h 404"/>
                  <a:gd name="T4" fmla="*/ 18 w 19"/>
                  <a:gd name="T5" fmla="*/ 1 h 404"/>
                  <a:gd name="T6" fmla="*/ 17 w 19"/>
                  <a:gd name="T7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04">
                    <a:moveTo>
                      <a:pt x="0" y="403"/>
                    </a:moveTo>
                    <a:lnTo>
                      <a:pt x="0" y="1"/>
                    </a:lnTo>
                    <a:lnTo>
                      <a:pt x="18" y="1"/>
                    </a:lnTo>
                    <a:lnTo>
                      <a:pt x="17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3" name="Freeform 25"/>
              <p:cNvSpPr>
                <a:spLocks/>
              </p:cNvSpPr>
              <p:nvPr/>
            </p:nvSpPr>
            <p:spPr bwMode="auto">
              <a:xfrm>
                <a:off x="4462" y="1829"/>
                <a:ext cx="21" cy="407"/>
              </a:xfrm>
              <a:custGeom>
                <a:avLst/>
                <a:gdLst>
                  <a:gd name="T0" fmla="*/ 0 w 21"/>
                  <a:gd name="T1" fmla="*/ 0 h 407"/>
                  <a:gd name="T2" fmla="*/ 0 w 21"/>
                  <a:gd name="T3" fmla="*/ 404 h 407"/>
                  <a:gd name="T4" fmla="*/ 19 w 21"/>
                  <a:gd name="T5" fmla="*/ 404 h 407"/>
                  <a:gd name="T6" fmla="*/ 20 w 21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0"/>
                    </a:moveTo>
                    <a:lnTo>
                      <a:pt x="0" y="404"/>
                    </a:lnTo>
                    <a:lnTo>
                      <a:pt x="19" y="404"/>
                    </a:lnTo>
                    <a:lnTo>
                      <a:pt x="20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4" name="Freeform 26"/>
              <p:cNvSpPr>
                <a:spLocks/>
              </p:cNvSpPr>
              <p:nvPr/>
            </p:nvSpPr>
            <p:spPr bwMode="auto">
              <a:xfrm>
                <a:off x="4441" y="1828"/>
                <a:ext cx="18" cy="404"/>
              </a:xfrm>
              <a:custGeom>
                <a:avLst/>
                <a:gdLst>
                  <a:gd name="T0" fmla="*/ 0 w 18"/>
                  <a:gd name="T1" fmla="*/ 403 h 404"/>
                  <a:gd name="T2" fmla="*/ 0 w 18"/>
                  <a:gd name="T3" fmla="*/ 1 h 404"/>
                  <a:gd name="T4" fmla="*/ 17 w 18"/>
                  <a:gd name="T5" fmla="*/ 1 h 404"/>
                  <a:gd name="T6" fmla="*/ 16 w 18"/>
                  <a:gd name="T7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04">
                    <a:moveTo>
                      <a:pt x="0" y="403"/>
                    </a:moveTo>
                    <a:lnTo>
                      <a:pt x="0" y="1"/>
                    </a:lnTo>
                    <a:lnTo>
                      <a:pt x="17" y="1"/>
                    </a:lnTo>
                    <a:lnTo>
                      <a:pt x="16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5" name="Freeform 27"/>
              <p:cNvSpPr>
                <a:spLocks/>
              </p:cNvSpPr>
              <p:nvPr/>
            </p:nvSpPr>
            <p:spPr bwMode="auto">
              <a:xfrm>
                <a:off x="4504" y="1829"/>
                <a:ext cx="22" cy="407"/>
              </a:xfrm>
              <a:custGeom>
                <a:avLst/>
                <a:gdLst>
                  <a:gd name="T0" fmla="*/ 0 w 22"/>
                  <a:gd name="T1" fmla="*/ 0 h 407"/>
                  <a:gd name="T2" fmla="*/ 0 w 22"/>
                  <a:gd name="T3" fmla="*/ 404 h 407"/>
                  <a:gd name="T4" fmla="*/ 20 w 22"/>
                  <a:gd name="T5" fmla="*/ 404 h 407"/>
                  <a:gd name="T6" fmla="*/ 21 w 22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0"/>
                    </a:moveTo>
                    <a:lnTo>
                      <a:pt x="0" y="404"/>
                    </a:lnTo>
                    <a:lnTo>
                      <a:pt x="20" y="404"/>
                    </a:lnTo>
                    <a:lnTo>
                      <a:pt x="21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6" name="Freeform 28"/>
              <p:cNvSpPr>
                <a:spLocks/>
              </p:cNvSpPr>
              <p:nvPr/>
            </p:nvSpPr>
            <p:spPr bwMode="auto">
              <a:xfrm>
                <a:off x="4483" y="1828"/>
                <a:ext cx="19" cy="404"/>
              </a:xfrm>
              <a:custGeom>
                <a:avLst/>
                <a:gdLst>
                  <a:gd name="T0" fmla="*/ 0 w 19"/>
                  <a:gd name="T1" fmla="*/ 403 h 404"/>
                  <a:gd name="T2" fmla="*/ 0 w 19"/>
                  <a:gd name="T3" fmla="*/ 1 h 404"/>
                  <a:gd name="T4" fmla="*/ 18 w 19"/>
                  <a:gd name="T5" fmla="*/ 1 h 404"/>
                  <a:gd name="T6" fmla="*/ 17 w 19"/>
                  <a:gd name="T7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04">
                    <a:moveTo>
                      <a:pt x="0" y="403"/>
                    </a:moveTo>
                    <a:lnTo>
                      <a:pt x="0" y="1"/>
                    </a:lnTo>
                    <a:lnTo>
                      <a:pt x="18" y="1"/>
                    </a:lnTo>
                    <a:lnTo>
                      <a:pt x="17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7" name="Freeform 29"/>
              <p:cNvSpPr>
                <a:spLocks/>
              </p:cNvSpPr>
              <p:nvPr/>
            </p:nvSpPr>
            <p:spPr bwMode="auto">
              <a:xfrm>
                <a:off x="4557" y="1829"/>
                <a:ext cx="22" cy="407"/>
              </a:xfrm>
              <a:custGeom>
                <a:avLst/>
                <a:gdLst>
                  <a:gd name="T0" fmla="*/ 0 w 22"/>
                  <a:gd name="T1" fmla="*/ 0 h 407"/>
                  <a:gd name="T2" fmla="*/ 0 w 22"/>
                  <a:gd name="T3" fmla="*/ 404 h 407"/>
                  <a:gd name="T4" fmla="*/ 20 w 22"/>
                  <a:gd name="T5" fmla="*/ 404 h 407"/>
                  <a:gd name="T6" fmla="*/ 21 w 22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0"/>
                    </a:moveTo>
                    <a:lnTo>
                      <a:pt x="0" y="404"/>
                    </a:lnTo>
                    <a:lnTo>
                      <a:pt x="20" y="404"/>
                    </a:lnTo>
                    <a:lnTo>
                      <a:pt x="21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8" name="Freeform 30"/>
              <p:cNvSpPr>
                <a:spLocks/>
              </p:cNvSpPr>
              <p:nvPr/>
            </p:nvSpPr>
            <p:spPr bwMode="auto">
              <a:xfrm>
                <a:off x="4525" y="1828"/>
                <a:ext cx="32" cy="404"/>
              </a:xfrm>
              <a:custGeom>
                <a:avLst/>
                <a:gdLst>
                  <a:gd name="T0" fmla="*/ 0 w 32"/>
                  <a:gd name="T1" fmla="*/ 403 h 404"/>
                  <a:gd name="T2" fmla="*/ 0 w 32"/>
                  <a:gd name="T3" fmla="*/ 1 h 404"/>
                  <a:gd name="T4" fmla="*/ 31 w 32"/>
                  <a:gd name="T5" fmla="*/ 1 h 404"/>
                  <a:gd name="T6" fmla="*/ 30 w 32"/>
                  <a:gd name="T7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04">
                    <a:moveTo>
                      <a:pt x="0" y="403"/>
                    </a:moveTo>
                    <a:lnTo>
                      <a:pt x="0" y="1"/>
                    </a:lnTo>
                    <a:lnTo>
                      <a:pt x="31" y="1"/>
                    </a:lnTo>
                    <a:lnTo>
                      <a:pt x="3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9" name="Freeform 31"/>
              <p:cNvSpPr>
                <a:spLocks/>
              </p:cNvSpPr>
              <p:nvPr/>
            </p:nvSpPr>
            <p:spPr bwMode="auto">
              <a:xfrm>
                <a:off x="4617" y="1827"/>
                <a:ext cx="22" cy="407"/>
              </a:xfrm>
              <a:custGeom>
                <a:avLst/>
                <a:gdLst>
                  <a:gd name="T0" fmla="*/ 0 w 22"/>
                  <a:gd name="T1" fmla="*/ 0 h 407"/>
                  <a:gd name="T2" fmla="*/ 0 w 22"/>
                  <a:gd name="T3" fmla="*/ 404 h 407"/>
                  <a:gd name="T4" fmla="*/ 20 w 22"/>
                  <a:gd name="T5" fmla="*/ 404 h 407"/>
                  <a:gd name="T6" fmla="*/ 21 w 22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0"/>
                    </a:moveTo>
                    <a:lnTo>
                      <a:pt x="0" y="404"/>
                    </a:lnTo>
                    <a:lnTo>
                      <a:pt x="20" y="404"/>
                    </a:lnTo>
                    <a:lnTo>
                      <a:pt x="21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0" name="Freeform 32"/>
              <p:cNvSpPr>
                <a:spLocks/>
              </p:cNvSpPr>
              <p:nvPr/>
            </p:nvSpPr>
            <p:spPr bwMode="auto">
              <a:xfrm>
                <a:off x="4586" y="1826"/>
                <a:ext cx="31" cy="405"/>
              </a:xfrm>
              <a:custGeom>
                <a:avLst/>
                <a:gdLst>
                  <a:gd name="T0" fmla="*/ 0 w 31"/>
                  <a:gd name="T1" fmla="*/ 404 h 405"/>
                  <a:gd name="T2" fmla="*/ 0 w 31"/>
                  <a:gd name="T3" fmla="*/ 1 h 405"/>
                  <a:gd name="T4" fmla="*/ 30 w 31"/>
                  <a:gd name="T5" fmla="*/ 1 h 405"/>
                  <a:gd name="T6" fmla="*/ 29 w 31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5">
                    <a:moveTo>
                      <a:pt x="0" y="404"/>
                    </a:moveTo>
                    <a:lnTo>
                      <a:pt x="0" y="1"/>
                    </a:lnTo>
                    <a:lnTo>
                      <a:pt x="30" y="1"/>
                    </a:lnTo>
                    <a:lnTo>
                      <a:pt x="29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1" name="Freeform 33"/>
              <p:cNvSpPr>
                <a:spLocks/>
              </p:cNvSpPr>
              <p:nvPr/>
            </p:nvSpPr>
            <p:spPr bwMode="auto">
              <a:xfrm>
                <a:off x="4713" y="1827"/>
                <a:ext cx="21" cy="407"/>
              </a:xfrm>
              <a:custGeom>
                <a:avLst/>
                <a:gdLst>
                  <a:gd name="T0" fmla="*/ 0 w 21"/>
                  <a:gd name="T1" fmla="*/ 0 h 407"/>
                  <a:gd name="T2" fmla="*/ 0 w 21"/>
                  <a:gd name="T3" fmla="*/ 404 h 407"/>
                  <a:gd name="T4" fmla="*/ 19 w 21"/>
                  <a:gd name="T5" fmla="*/ 404 h 407"/>
                  <a:gd name="T6" fmla="*/ 20 w 21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0"/>
                    </a:moveTo>
                    <a:lnTo>
                      <a:pt x="0" y="404"/>
                    </a:lnTo>
                    <a:lnTo>
                      <a:pt x="19" y="404"/>
                    </a:lnTo>
                    <a:lnTo>
                      <a:pt x="20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2" name="Freeform 34"/>
              <p:cNvSpPr>
                <a:spLocks/>
              </p:cNvSpPr>
              <p:nvPr/>
            </p:nvSpPr>
            <p:spPr bwMode="auto">
              <a:xfrm>
                <a:off x="4647" y="1826"/>
                <a:ext cx="66" cy="405"/>
              </a:xfrm>
              <a:custGeom>
                <a:avLst/>
                <a:gdLst>
                  <a:gd name="T0" fmla="*/ 0 w 66"/>
                  <a:gd name="T1" fmla="*/ 404 h 405"/>
                  <a:gd name="T2" fmla="*/ 0 w 66"/>
                  <a:gd name="T3" fmla="*/ 1 h 405"/>
                  <a:gd name="T4" fmla="*/ 65 w 66"/>
                  <a:gd name="T5" fmla="*/ 1 h 405"/>
                  <a:gd name="T6" fmla="*/ 64 w 66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405">
                    <a:moveTo>
                      <a:pt x="0" y="404"/>
                    </a:moveTo>
                    <a:lnTo>
                      <a:pt x="0" y="1"/>
                    </a:lnTo>
                    <a:lnTo>
                      <a:pt x="65" y="1"/>
                    </a:lnTo>
                    <a:lnTo>
                      <a:pt x="64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3" name="Freeform 35"/>
              <p:cNvSpPr>
                <a:spLocks/>
              </p:cNvSpPr>
              <p:nvPr/>
            </p:nvSpPr>
            <p:spPr bwMode="auto">
              <a:xfrm>
                <a:off x="4742" y="1826"/>
                <a:ext cx="31" cy="405"/>
              </a:xfrm>
              <a:custGeom>
                <a:avLst/>
                <a:gdLst>
                  <a:gd name="T0" fmla="*/ 0 w 31"/>
                  <a:gd name="T1" fmla="*/ 404 h 405"/>
                  <a:gd name="T2" fmla="*/ 0 w 31"/>
                  <a:gd name="T3" fmla="*/ 1 h 405"/>
                  <a:gd name="T4" fmla="*/ 30 w 31"/>
                  <a:gd name="T5" fmla="*/ 1 h 405"/>
                  <a:gd name="T6" fmla="*/ 29 w 31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5">
                    <a:moveTo>
                      <a:pt x="0" y="404"/>
                    </a:moveTo>
                    <a:lnTo>
                      <a:pt x="0" y="1"/>
                    </a:lnTo>
                    <a:lnTo>
                      <a:pt x="30" y="1"/>
                    </a:lnTo>
                    <a:lnTo>
                      <a:pt x="29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4" name="Freeform 36"/>
              <p:cNvSpPr>
                <a:spLocks/>
              </p:cNvSpPr>
              <p:nvPr/>
            </p:nvSpPr>
            <p:spPr bwMode="auto">
              <a:xfrm>
                <a:off x="4772" y="1827"/>
                <a:ext cx="21" cy="407"/>
              </a:xfrm>
              <a:custGeom>
                <a:avLst/>
                <a:gdLst>
                  <a:gd name="T0" fmla="*/ 0 w 21"/>
                  <a:gd name="T1" fmla="*/ 0 h 407"/>
                  <a:gd name="T2" fmla="*/ 0 w 21"/>
                  <a:gd name="T3" fmla="*/ 404 h 407"/>
                  <a:gd name="T4" fmla="*/ 19 w 21"/>
                  <a:gd name="T5" fmla="*/ 404 h 407"/>
                  <a:gd name="T6" fmla="*/ 20 w 21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0"/>
                    </a:moveTo>
                    <a:lnTo>
                      <a:pt x="0" y="404"/>
                    </a:lnTo>
                    <a:lnTo>
                      <a:pt x="19" y="404"/>
                    </a:lnTo>
                    <a:lnTo>
                      <a:pt x="20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5" name="Freeform 37"/>
              <p:cNvSpPr>
                <a:spLocks/>
              </p:cNvSpPr>
              <p:nvPr/>
            </p:nvSpPr>
            <p:spPr bwMode="auto">
              <a:xfrm>
                <a:off x="4801" y="1826"/>
                <a:ext cx="31" cy="405"/>
              </a:xfrm>
              <a:custGeom>
                <a:avLst/>
                <a:gdLst>
                  <a:gd name="T0" fmla="*/ 0 w 31"/>
                  <a:gd name="T1" fmla="*/ 404 h 405"/>
                  <a:gd name="T2" fmla="*/ 0 w 31"/>
                  <a:gd name="T3" fmla="*/ 1 h 405"/>
                  <a:gd name="T4" fmla="*/ 30 w 31"/>
                  <a:gd name="T5" fmla="*/ 1 h 405"/>
                  <a:gd name="T6" fmla="*/ 29 w 31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5">
                    <a:moveTo>
                      <a:pt x="0" y="404"/>
                    </a:moveTo>
                    <a:lnTo>
                      <a:pt x="0" y="1"/>
                    </a:lnTo>
                    <a:lnTo>
                      <a:pt x="30" y="1"/>
                    </a:lnTo>
                    <a:lnTo>
                      <a:pt x="29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6" name="Freeform 38"/>
              <p:cNvSpPr>
                <a:spLocks/>
              </p:cNvSpPr>
              <p:nvPr/>
            </p:nvSpPr>
            <p:spPr bwMode="auto">
              <a:xfrm>
                <a:off x="4829" y="1827"/>
                <a:ext cx="22" cy="407"/>
              </a:xfrm>
              <a:custGeom>
                <a:avLst/>
                <a:gdLst>
                  <a:gd name="T0" fmla="*/ 0 w 22"/>
                  <a:gd name="T1" fmla="*/ 0 h 407"/>
                  <a:gd name="T2" fmla="*/ 0 w 22"/>
                  <a:gd name="T3" fmla="*/ 404 h 407"/>
                  <a:gd name="T4" fmla="*/ 20 w 22"/>
                  <a:gd name="T5" fmla="*/ 404 h 407"/>
                  <a:gd name="T6" fmla="*/ 21 w 22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0"/>
                    </a:moveTo>
                    <a:lnTo>
                      <a:pt x="0" y="404"/>
                    </a:lnTo>
                    <a:lnTo>
                      <a:pt x="20" y="404"/>
                    </a:lnTo>
                    <a:lnTo>
                      <a:pt x="21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7" name="Freeform 39"/>
              <p:cNvSpPr>
                <a:spLocks/>
              </p:cNvSpPr>
              <p:nvPr/>
            </p:nvSpPr>
            <p:spPr bwMode="auto">
              <a:xfrm>
                <a:off x="4850" y="1825"/>
                <a:ext cx="20" cy="405"/>
              </a:xfrm>
              <a:custGeom>
                <a:avLst/>
                <a:gdLst>
                  <a:gd name="T0" fmla="*/ 0 w 20"/>
                  <a:gd name="T1" fmla="*/ 404 h 405"/>
                  <a:gd name="T2" fmla="*/ 0 w 20"/>
                  <a:gd name="T3" fmla="*/ 1 h 405"/>
                  <a:gd name="T4" fmla="*/ 19 w 20"/>
                  <a:gd name="T5" fmla="*/ 1 h 405"/>
                  <a:gd name="T6" fmla="*/ 18 w 20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405">
                    <a:moveTo>
                      <a:pt x="0" y="404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18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8" name="Freeform 40"/>
              <p:cNvSpPr>
                <a:spLocks/>
              </p:cNvSpPr>
              <p:nvPr/>
            </p:nvSpPr>
            <p:spPr bwMode="auto">
              <a:xfrm>
                <a:off x="4874" y="1827"/>
                <a:ext cx="21" cy="407"/>
              </a:xfrm>
              <a:custGeom>
                <a:avLst/>
                <a:gdLst>
                  <a:gd name="T0" fmla="*/ 0 w 21"/>
                  <a:gd name="T1" fmla="*/ 0 h 407"/>
                  <a:gd name="T2" fmla="*/ 0 w 21"/>
                  <a:gd name="T3" fmla="*/ 404 h 407"/>
                  <a:gd name="T4" fmla="*/ 19 w 21"/>
                  <a:gd name="T5" fmla="*/ 404 h 407"/>
                  <a:gd name="T6" fmla="*/ 20 w 21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0"/>
                    </a:moveTo>
                    <a:lnTo>
                      <a:pt x="0" y="404"/>
                    </a:lnTo>
                    <a:lnTo>
                      <a:pt x="19" y="404"/>
                    </a:lnTo>
                    <a:lnTo>
                      <a:pt x="20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auto">
              <a:xfrm>
                <a:off x="4895" y="1825"/>
                <a:ext cx="19" cy="405"/>
              </a:xfrm>
              <a:custGeom>
                <a:avLst/>
                <a:gdLst>
                  <a:gd name="T0" fmla="*/ 0 w 19"/>
                  <a:gd name="T1" fmla="*/ 404 h 405"/>
                  <a:gd name="T2" fmla="*/ 0 w 19"/>
                  <a:gd name="T3" fmla="*/ 1 h 405"/>
                  <a:gd name="T4" fmla="*/ 18 w 19"/>
                  <a:gd name="T5" fmla="*/ 1 h 405"/>
                  <a:gd name="T6" fmla="*/ 17 w 19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05">
                    <a:moveTo>
                      <a:pt x="0" y="404"/>
                    </a:moveTo>
                    <a:lnTo>
                      <a:pt x="0" y="1"/>
                    </a:lnTo>
                    <a:lnTo>
                      <a:pt x="18" y="1"/>
                    </a:lnTo>
                    <a:lnTo>
                      <a:pt x="17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0" name="Freeform 42"/>
              <p:cNvSpPr>
                <a:spLocks/>
              </p:cNvSpPr>
              <p:nvPr/>
            </p:nvSpPr>
            <p:spPr bwMode="auto">
              <a:xfrm>
                <a:off x="4918" y="1825"/>
                <a:ext cx="21" cy="407"/>
              </a:xfrm>
              <a:custGeom>
                <a:avLst/>
                <a:gdLst>
                  <a:gd name="T0" fmla="*/ 0 w 21"/>
                  <a:gd name="T1" fmla="*/ 0 h 407"/>
                  <a:gd name="T2" fmla="*/ 0 w 21"/>
                  <a:gd name="T3" fmla="*/ 404 h 407"/>
                  <a:gd name="T4" fmla="*/ 19 w 21"/>
                  <a:gd name="T5" fmla="*/ 404 h 407"/>
                  <a:gd name="T6" fmla="*/ 20 w 21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0"/>
                    </a:moveTo>
                    <a:lnTo>
                      <a:pt x="0" y="404"/>
                    </a:lnTo>
                    <a:lnTo>
                      <a:pt x="19" y="404"/>
                    </a:lnTo>
                    <a:lnTo>
                      <a:pt x="20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1" name="Freeform 43"/>
              <p:cNvSpPr>
                <a:spLocks/>
              </p:cNvSpPr>
              <p:nvPr/>
            </p:nvSpPr>
            <p:spPr bwMode="auto">
              <a:xfrm>
                <a:off x="4939" y="1825"/>
                <a:ext cx="19" cy="405"/>
              </a:xfrm>
              <a:custGeom>
                <a:avLst/>
                <a:gdLst>
                  <a:gd name="T0" fmla="*/ 0 w 19"/>
                  <a:gd name="T1" fmla="*/ 404 h 405"/>
                  <a:gd name="T2" fmla="*/ 0 w 19"/>
                  <a:gd name="T3" fmla="*/ 1 h 405"/>
                  <a:gd name="T4" fmla="*/ 18 w 19"/>
                  <a:gd name="T5" fmla="*/ 1 h 405"/>
                  <a:gd name="T6" fmla="*/ 17 w 19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05">
                    <a:moveTo>
                      <a:pt x="0" y="404"/>
                    </a:moveTo>
                    <a:lnTo>
                      <a:pt x="0" y="1"/>
                    </a:lnTo>
                    <a:lnTo>
                      <a:pt x="18" y="1"/>
                    </a:lnTo>
                    <a:lnTo>
                      <a:pt x="17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2" name="Freeform 44"/>
              <p:cNvSpPr>
                <a:spLocks/>
              </p:cNvSpPr>
              <p:nvPr/>
            </p:nvSpPr>
            <p:spPr bwMode="auto">
              <a:xfrm>
                <a:off x="4962" y="1825"/>
                <a:ext cx="21" cy="407"/>
              </a:xfrm>
              <a:custGeom>
                <a:avLst/>
                <a:gdLst>
                  <a:gd name="T0" fmla="*/ 0 w 21"/>
                  <a:gd name="T1" fmla="*/ 0 h 407"/>
                  <a:gd name="T2" fmla="*/ 0 w 21"/>
                  <a:gd name="T3" fmla="*/ 404 h 407"/>
                  <a:gd name="T4" fmla="*/ 19 w 21"/>
                  <a:gd name="T5" fmla="*/ 404 h 407"/>
                  <a:gd name="T6" fmla="*/ 20 w 21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0"/>
                    </a:moveTo>
                    <a:lnTo>
                      <a:pt x="0" y="404"/>
                    </a:lnTo>
                    <a:lnTo>
                      <a:pt x="19" y="404"/>
                    </a:lnTo>
                    <a:lnTo>
                      <a:pt x="20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053" name="Group 45"/>
            <p:cNvGrpSpPr>
              <a:grpSpLocks/>
            </p:cNvGrpSpPr>
            <p:nvPr/>
          </p:nvGrpSpPr>
          <p:grpSpPr bwMode="auto">
            <a:xfrm>
              <a:off x="4971" y="2228"/>
              <a:ext cx="653" cy="411"/>
              <a:chOff x="4971" y="2228"/>
              <a:chExt cx="653" cy="411"/>
            </a:xfrm>
          </p:grpSpPr>
          <p:sp>
            <p:nvSpPr>
              <p:cNvPr id="43054" name="Freeform 46"/>
              <p:cNvSpPr>
                <a:spLocks/>
              </p:cNvSpPr>
              <p:nvPr/>
            </p:nvSpPr>
            <p:spPr bwMode="auto">
              <a:xfrm>
                <a:off x="5060" y="2228"/>
                <a:ext cx="21" cy="407"/>
              </a:xfrm>
              <a:custGeom>
                <a:avLst/>
                <a:gdLst>
                  <a:gd name="T0" fmla="*/ 0 w 21"/>
                  <a:gd name="T1" fmla="*/ 406 h 407"/>
                  <a:gd name="T2" fmla="*/ 0 w 21"/>
                  <a:gd name="T3" fmla="*/ 1 h 407"/>
                  <a:gd name="T4" fmla="*/ 19 w 21"/>
                  <a:gd name="T5" fmla="*/ 1 h 407"/>
                  <a:gd name="T6" fmla="*/ 20 w 21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406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2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5" name="Line 47"/>
              <p:cNvSpPr>
                <a:spLocks noChangeShapeType="1"/>
              </p:cNvSpPr>
              <p:nvPr/>
            </p:nvSpPr>
            <p:spPr bwMode="auto">
              <a:xfrm>
                <a:off x="4971" y="2230"/>
                <a:ext cx="58" cy="0"/>
              </a:xfrm>
              <a:prstGeom prst="line">
                <a:avLst/>
              </a:prstGeom>
              <a:noFill/>
              <a:ln w="50800">
                <a:solidFill>
                  <a:srgbClr val="CC33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6" name="Freeform 48"/>
              <p:cNvSpPr>
                <a:spLocks/>
              </p:cNvSpPr>
              <p:nvPr/>
            </p:nvSpPr>
            <p:spPr bwMode="auto">
              <a:xfrm>
                <a:off x="5039" y="2231"/>
                <a:ext cx="18" cy="405"/>
              </a:xfrm>
              <a:custGeom>
                <a:avLst/>
                <a:gdLst>
                  <a:gd name="T0" fmla="*/ 0 w 18"/>
                  <a:gd name="T1" fmla="*/ 0 h 405"/>
                  <a:gd name="T2" fmla="*/ 0 w 18"/>
                  <a:gd name="T3" fmla="*/ 402 h 405"/>
                  <a:gd name="T4" fmla="*/ 17 w 18"/>
                  <a:gd name="T5" fmla="*/ 402 h 405"/>
                  <a:gd name="T6" fmla="*/ 16 w 18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05">
                    <a:moveTo>
                      <a:pt x="0" y="0"/>
                    </a:moveTo>
                    <a:lnTo>
                      <a:pt x="0" y="402"/>
                    </a:lnTo>
                    <a:lnTo>
                      <a:pt x="17" y="402"/>
                    </a:lnTo>
                    <a:lnTo>
                      <a:pt x="16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7" name="Freeform 49"/>
              <p:cNvSpPr>
                <a:spLocks/>
              </p:cNvSpPr>
              <p:nvPr/>
            </p:nvSpPr>
            <p:spPr bwMode="auto">
              <a:xfrm>
                <a:off x="5103" y="2228"/>
                <a:ext cx="21" cy="407"/>
              </a:xfrm>
              <a:custGeom>
                <a:avLst/>
                <a:gdLst>
                  <a:gd name="T0" fmla="*/ 0 w 21"/>
                  <a:gd name="T1" fmla="*/ 406 h 407"/>
                  <a:gd name="T2" fmla="*/ 0 w 21"/>
                  <a:gd name="T3" fmla="*/ 1 h 407"/>
                  <a:gd name="T4" fmla="*/ 19 w 21"/>
                  <a:gd name="T5" fmla="*/ 1 h 407"/>
                  <a:gd name="T6" fmla="*/ 20 w 21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406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2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8" name="Freeform 50"/>
              <p:cNvSpPr>
                <a:spLocks/>
              </p:cNvSpPr>
              <p:nvPr/>
            </p:nvSpPr>
            <p:spPr bwMode="auto">
              <a:xfrm>
                <a:off x="5081" y="2231"/>
                <a:ext cx="19" cy="405"/>
              </a:xfrm>
              <a:custGeom>
                <a:avLst/>
                <a:gdLst>
                  <a:gd name="T0" fmla="*/ 0 w 19"/>
                  <a:gd name="T1" fmla="*/ 0 h 405"/>
                  <a:gd name="T2" fmla="*/ 0 w 19"/>
                  <a:gd name="T3" fmla="*/ 402 h 405"/>
                  <a:gd name="T4" fmla="*/ 18 w 19"/>
                  <a:gd name="T5" fmla="*/ 402 h 405"/>
                  <a:gd name="T6" fmla="*/ 17 w 19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05">
                    <a:moveTo>
                      <a:pt x="0" y="0"/>
                    </a:moveTo>
                    <a:lnTo>
                      <a:pt x="0" y="402"/>
                    </a:lnTo>
                    <a:lnTo>
                      <a:pt x="18" y="402"/>
                    </a:lnTo>
                    <a:lnTo>
                      <a:pt x="17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9" name="Freeform 51"/>
              <p:cNvSpPr>
                <a:spLocks/>
              </p:cNvSpPr>
              <p:nvPr/>
            </p:nvSpPr>
            <p:spPr bwMode="auto">
              <a:xfrm>
                <a:off x="5145" y="2228"/>
                <a:ext cx="22" cy="407"/>
              </a:xfrm>
              <a:custGeom>
                <a:avLst/>
                <a:gdLst>
                  <a:gd name="T0" fmla="*/ 0 w 22"/>
                  <a:gd name="T1" fmla="*/ 406 h 407"/>
                  <a:gd name="T2" fmla="*/ 0 w 22"/>
                  <a:gd name="T3" fmla="*/ 1 h 407"/>
                  <a:gd name="T4" fmla="*/ 20 w 22"/>
                  <a:gd name="T5" fmla="*/ 1 h 407"/>
                  <a:gd name="T6" fmla="*/ 21 w 22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406"/>
                    </a:moveTo>
                    <a:lnTo>
                      <a:pt x="0" y="1"/>
                    </a:lnTo>
                    <a:lnTo>
                      <a:pt x="20" y="1"/>
                    </a:lnTo>
                    <a:lnTo>
                      <a:pt x="21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0" name="Freeform 52"/>
              <p:cNvSpPr>
                <a:spLocks/>
              </p:cNvSpPr>
              <p:nvPr/>
            </p:nvSpPr>
            <p:spPr bwMode="auto">
              <a:xfrm>
                <a:off x="5124" y="2231"/>
                <a:ext cx="19" cy="405"/>
              </a:xfrm>
              <a:custGeom>
                <a:avLst/>
                <a:gdLst>
                  <a:gd name="T0" fmla="*/ 0 w 19"/>
                  <a:gd name="T1" fmla="*/ 0 h 405"/>
                  <a:gd name="T2" fmla="*/ 0 w 19"/>
                  <a:gd name="T3" fmla="*/ 402 h 405"/>
                  <a:gd name="T4" fmla="*/ 18 w 19"/>
                  <a:gd name="T5" fmla="*/ 402 h 405"/>
                  <a:gd name="T6" fmla="*/ 17 w 19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05">
                    <a:moveTo>
                      <a:pt x="0" y="0"/>
                    </a:moveTo>
                    <a:lnTo>
                      <a:pt x="0" y="402"/>
                    </a:lnTo>
                    <a:lnTo>
                      <a:pt x="18" y="402"/>
                    </a:lnTo>
                    <a:lnTo>
                      <a:pt x="17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1" name="Freeform 53"/>
              <p:cNvSpPr>
                <a:spLocks/>
              </p:cNvSpPr>
              <p:nvPr/>
            </p:nvSpPr>
            <p:spPr bwMode="auto">
              <a:xfrm>
                <a:off x="5198" y="2228"/>
                <a:ext cx="21" cy="407"/>
              </a:xfrm>
              <a:custGeom>
                <a:avLst/>
                <a:gdLst>
                  <a:gd name="T0" fmla="*/ 0 w 21"/>
                  <a:gd name="T1" fmla="*/ 406 h 407"/>
                  <a:gd name="T2" fmla="*/ 0 w 21"/>
                  <a:gd name="T3" fmla="*/ 1 h 407"/>
                  <a:gd name="T4" fmla="*/ 19 w 21"/>
                  <a:gd name="T5" fmla="*/ 1 h 407"/>
                  <a:gd name="T6" fmla="*/ 20 w 21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406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2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2" name="Freeform 54"/>
              <p:cNvSpPr>
                <a:spLocks/>
              </p:cNvSpPr>
              <p:nvPr/>
            </p:nvSpPr>
            <p:spPr bwMode="auto">
              <a:xfrm>
                <a:off x="5166" y="2231"/>
                <a:ext cx="31" cy="405"/>
              </a:xfrm>
              <a:custGeom>
                <a:avLst/>
                <a:gdLst>
                  <a:gd name="T0" fmla="*/ 0 w 31"/>
                  <a:gd name="T1" fmla="*/ 0 h 405"/>
                  <a:gd name="T2" fmla="*/ 0 w 31"/>
                  <a:gd name="T3" fmla="*/ 402 h 405"/>
                  <a:gd name="T4" fmla="*/ 30 w 31"/>
                  <a:gd name="T5" fmla="*/ 402 h 405"/>
                  <a:gd name="T6" fmla="*/ 29 w 31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5">
                    <a:moveTo>
                      <a:pt x="0" y="0"/>
                    </a:moveTo>
                    <a:lnTo>
                      <a:pt x="0" y="402"/>
                    </a:lnTo>
                    <a:lnTo>
                      <a:pt x="30" y="402"/>
                    </a:lnTo>
                    <a:lnTo>
                      <a:pt x="29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3" name="Freeform 55"/>
              <p:cNvSpPr>
                <a:spLocks/>
              </p:cNvSpPr>
              <p:nvPr/>
            </p:nvSpPr>
            <p:spPr bwMode="auto">
              <a:xfrm>
                <a:off x="5258" y="2229"/>
                <a:ext cx="22" cy="407"/>
              </a:xfrm>
              <a:custGeom>
                <a:avLst/>
                <a:gdLst>
                  <a:gd name="T0" fmla="*/ 0 w 22"/>
                  <a:gd name="T1" fmla="*/ 406 h 407"/>
                  <a:gd name="T2" fmla="*/ 0 w 22"/>
                  <a:gd name="T3" fmla="*/ 1 h 407"/>
                  <a:gd name="T4" fmla="*/ 20 w 22"/>
                  <a:gd name="T5" fmla="*/ 1 h 407"/>
                  <a:gd name="T6" fmla="*/ 21 w 22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406"/>
                    </a:moveTo>
                    <a:lnTo>
                      <a:pt x="0" y="1"/>
                    </a:lnTo>
                    <a:lnTo>
                      <a:pt x="20" y="1"/>
                    </a:lnTo>
                    <a:lnTo>
                      <a:pt x="21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4" name="Freeform 56"/>
              <p:cNvSpPr>
                <a:spLocks/>
              </p:cNvSpPr>
              <p:nvPr/>
            </p:nvSpPr>
            <p:spPr bwMode="auto">
              <a:xfrm>
                <a:off x="5227" y="2233"/>
                <a:ext cx="31" cy="405"/>
              </a:xfrm>
              <a:custGeom>
                <a:avLst/>
                <a:gdLst>
                  <a:gd name="T0" fmla="*/ 0 w 31"/>
                  <a:gd name="T1" fmla="*/ 0 h 405"/>
                  <a:gd name="T2" fmla="*/ 0 w 31"/>
                  <a:gd name="T3" fmla="*/ 402 h 405"/>
                  <a:gd name="T4" fmla="*/ 30 w 31"/>
                  <a:gd name="T5" fmla="*/ 402 h 405"/>
                  <a:gd name="T6" fmla="*/ 29 w 31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5">
                    <a:moveTo>
                      <a:pt x="0" y="0"/>
                    </a:moveTo>
                    <a:lnTo>
                      <a:pt x="0" y="402"/>
                    </a:lnTo>
                    <a:lnTo>
                      <a:pt x="30" y="402"/>
                    </a:lnTo>
                    <a:lnTo>
                      <a:pt x="29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5" name="Freeform 57"/>
              <p:cNvSpPr>
                <a:spLocks/>
              </p:cNvSpPr>
              <p:nvPr/>
            </p:nvSpPr>
            <p:spPr bwMode="auto">
              <a:xfrm>
                <a:off x="5354" y="2229"/>
                <a:ext cx="21" cy="407"/>
              </a:xfrm>
              <a:custGeom>
                <a:avLst/>
                <a:gdLst>
                  <a:gd name="T0" fmla="*/ 0 w 21"/>
                  <a:gd name="T1" fmla="*/ 406 h 407"/>
                  <a:gd name="T2" fmla="*/ 0 w 21"/>
                  <a:gd name="T3" fmla="*/ 1 h 407"/>
                  <a:gd name="T4" fmla="*/ 19 w 21"/>
                  <a:gd name="T5" fmla="*/ 1 h 407"/>
                  <a:gd name="T6" fmla="*/ 20 w 21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406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2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6" name="Freeform 58"/>
              <p:cNvSpPr>
                <a:spLocks/>
              </p:cNvSpPr>
              <p:nvPr/>
            </p:nvSpPr>
            <p:spPr bwMode="auto">
              <a:xfrm>
                <a:off x="5287" y="2233"/>
                <a:ext cx="67" cy="405"/>
              </a:xfrm>
              <a:custGeom>
                <a:avLst/>
                <a:gdLst>
                  <a:gd name="T0" fmla="*/ 0 w 67"/>
                  <a:gd name="T1" fmla="*/ 0 h 405"/>
                  <a:gd name="T2" fmla="*/ 0 w 67"/>
                  <a:gd name="T3" fmla="*/ 402 h 405"/>
                  <a:gd name="T4" fmla="*/ 66 w 67"/>
                  <a:gd name="T5" fmla="*/ 402 h 405"/>
                  <a:gd name="T6" fmla="*/ 65 w 67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405">
                    <a:moveTo>
                      <a:pt x="0" y="0"/>
                    </a:moveTo>
                    <a:lnTo>
                      <a:pt x="0" y="402"/>
                    </a:lnTo>
                    <a:lnTo>
                      <a:pt x="66" y="402"/>
                    </a:lnTo>
                    <a:lnTo>
                      <a:pt x="65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7" name="Freeform 59"/>
              <p:cNvSpPr>
                <a:spLocks/>
              </p:cNvSpPr>
              <p:nvPr/>
            </p:nvSpPr>
            <p:spPr bwMode="auto">
              <a:xfrm>
                <a:off x="5383" y="2233"/>
                <a:ext cx="31" cy="405"/>
              </a:xfrm>
              <a:custGeom>
                <a:avLst/>
                <a:gdLst>
                  <a:gd name="T0" fmla="*/ 0 w 31"/>
                  <a:gd name="T1" fmla="*/ 0 h 405"/>
                  <a:gd name="T2" fmla="*/ 0 w 31"/>
                  <a:gd name="T3" fmla="*/ 402 h 405"/>
                  <a:gd name="T4" fmla="*/ 30 w 31"/>
                  <a:gd name="T5" fmla="*/ 402 h 405"/>
                  <a:gd name="T6" fmla="*/ 29 w 31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5">
                    <a:moveTo>
                      <a:pt x="0" y="0"/>
                    </a:moveTo>
                    <a:lnTo>
                      <a:pt x="0" y="402"/>
                    </a:lnTo>
                    <a:lnTo>
                      <a:pt x="30" y="402"/>
                    </a:lnTo>
                    <a:lnTo>
                      <a:pt x="29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8" name="Freeform 60"/>
              <p:cNvSpPr>
                <a:spLocks/>
              </p:cNvSpPr>
              <p:nvPr/>
            </p:nvSpPr>
            <p:spPr bwMode="auto">
              <a:xfrm>
                <a:off x="5413" y="2229"/>
                <a:ext cx="21" cy="407"/>
              </a:xfrm>
              <a:custGeom>
                <a:avLst/>
                <a:gdLst>
                  <a:gd name="T0" fmla="*/ 0 w 21"/>
                  <a:gd name="T1" fmla="*/ 406 h 407"/>
                  <a:gd name="T2" fmla="*/ 0 w 21"/>
                  <a:gd name="T3" fmla="*/ 1 h 407"/>
                  <a:gd name="T4" fmla="*/ 19 w 21"/>
                  <a:gd name="T5" fmla="*/ 1 h 407"/>
                  <a:gd name="T6" fmla="*/ 20 w 21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406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2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9" name="Freeform 61"/>
              <p:cNvSpPr>
                <a:spLocks/>
              </p:cNvSpPr>
              <p:nvPr/>
            </p:nvSpPr>
            <p:spPr bwMode="auto">
              <a:xfrm>
                <a:off x="5442" y="2233"/>
                <a:ext cx="31" cy="405"/>
              </a:xfrm>
              <a:custGeom>
                <a:avLst/>
                <a:gdLst>
                  <a:gd name="T0" fmla="*/ 0 w 31"/>
                  <a:gd name="T1" fmla="*/ 0 h 405"/>
                  <a:gd name="T2" fmla="*/ 0 w 31"/>
                  <a:gd name="T3" fmla="*/ 402 h 405"/>
                  <a:gd name="T4" fmla="*/ 30 w 31"/>
                  <a:gd name="T5" fmla="*/ 402 h 405"/>
                  <a:gd name="T6" fmla="*/ 29 w 31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5">
                    <a:moveTo>
                      <a:pt x="0" y="0"/>
                    </a:moveTo>
                    <a:lnTo>
                      <a:pt x="0" y="402"/>
                    </a:lnTo>
                    <a:lnTo>
                      <a:pt x="30" y="402"/>
                    </a:lnTo>
                    <a:lnTo>
                      <a:pt x="29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0" name="Freeform 62"/>
              <p:cNvSpPr>
                <a:spLocks/>
              </p:cNvSpPr>
              <p:nvPr/>
            </p:nvSpPr>
            <p:spPr bwMode="auto">
              <a:xfrm>
                <a:off x="5470" y="2229"/>
                <a:ext cx="22" cy="407"/>
              </a:xfrm>
              <a:custGeom>
                <a:avLst/>
                <a:gdLst>
                  <a:gd name="T0" fmla="*/ 0 w 22"/>
                  <a:gd name="T1" fmla="*/ 406 h 407"/>
                  <a:gd name="T2" fmla="*/ 0 w 22"/>
                  <a:gd name="T3" fmla="*/ 1 h 407"/>
                  <a:gd name="T4" fmla="*/ 20 w 22"/>
                  <a:gd name="T5" fmla="*/ 1 h 407"/>
                  <a:gd name="T6" fmla="*/ 21 w 22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406"/>
                    </a:moveTo>
                    <a:lnTo>
                      <a:pt x="0" y="1"/>
                    </a:lnTo>
                    <a:lnTo>
                      <a:pt x="20" y="1"/>
                    </a:lnTo>
                    <a:lnTo>
                      <a:pt x="21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1" name="Freeform 63"/>
              <p:cNvSpPr>
                <a:spLocks/>
              </p:cNvSpPr>
              <p:nvPr/>
            </p:nvSpPr>
            <p:spPr bwMode="auto">
              <a:xfrm>
                <a:off x="5491" y="2234"/>
                <a:ext cx="20" cy="405"/>
              </a:xfrm>
              <a:custGeom>
                <a:avLst/>
                <a:gdLst>
                  <a:gd name="T0" fmla="*/ 0 w 20"/>
                  <a:gd name="T1" fmla="*/ 0 h 405"/>
                  <a:gd name="T2" fmla="*/ 0 w 20"/>
                  <a:gd name="T3" fmla="*/ 402 h 405"/>
                  <a:gd name="T4" fmla="*/ 19 w 20"/>
                  <a:gd name="T5" fmla="*/ 402 h 405"/>
                  <a:gd name="T6" fmla="*/ 18 w 20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405">
                    <a:moveTo>
                      <a:pt x="0" y="0"/>
                    </a:moveTo>
                    <a:lnTo>
                      <a:pt x="0" y="402"/>
                    </a:lnTo>
                    <a:lnTo>
                      <a:pt x="19" y="402"/>
                    </a:lnTo>
                    <a:lnTo>
                      <a:pt x="18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2" name="Freeform 64"/>
              <p:cNvSpPr>
                <a:spLocks/>
              </p:cNvSpPr>
              <p:nvPr/>
            </p:nvSpPr>
            <p:spPr bwMode="auto">
              <a:xfrm>
                <a:off x="5514" y="2229"/>
                <a:ext cx="22" cy="407"/>
              </a:xfrm>
              <a:custGeom>
                <a:avLst/>
                <a:gdLst>
                  <a:gd name="T0" fmla="*/ 0 w 22"/>
                  <a:gd name="T1" fmla="*/ 406 h 407"/>
                  <a:gd name="T2" fmla="*/ 0 w 22"/>
                  <a:gd name="T3" fmla="*/ 1 h 407"/>
                  <a:gd name="T4" fmla="*/ 20 w 22"/>
                  <a:gd name="T5" fmla="*/ 1 h 407"/>
                  <a:gd name="T6" fmla="*/ 21 w 22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406"/>
                    </a:moveTo>
                    <a:lnTo>
                      <a:pt x="0" y="1"/>
                    </a:lnTo>
                    <a:lnTo>
                      <a:pt x="20" y="1"/>
                    </a:lnTo>
                    <a:lnTo>
                      <a:pt x="21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3" name="Freeform 65"/>
              <p:cNvSpPr>
                <a:spLocks/>
              </p:cNvSpPr>
              <p:nvPr/>
            </p:nvSpPr>
            <p:spPr bwMode="auto">
              <a:xfrm>
                <a:off x="5535" y="2234"/>
                <a:ext cx="20" cy="405"/>
              </a:xfrm>
              <a:custGeom>
                <a:avLst/>
                <a:gdLst>
                  <a:gd name="T0" fmla="*/ 0 w 20"/>
                  <a:gd name="T1" fmla="*/ 0 h 405"/>
                  <a:gd name="T2" fmla="*/ 0 w 20"/>
                  <a:gd name="T3" fmla="*/ 402 h 405"/>
                  <a:gd name="T4" fmla="*/ 19 w 20"/>
                  <a:gd name="T5" fmla="*/ 402 h 405"/>
                  <a:gd name="T6" fmla="*/ 18 w 20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405">
                    <a:moveTo>
                      <a:pt x="0" y="0"/>
                    </a:moveTo>
                    <a:lnTo>
                      <a:pt x="0" y="402"/>
                    </a:lnTo>
                    <a:lnTo>
                      <a:pt x="19" y="402"/>
                    </a:lnTo>
                    <a:lnTo>
                      <a:pt x="18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4" name="Freeform 66"/>
              <p:cNvSpPr>
                <a:spLocks/>
              </p:cNvSpPr>
              <p:nvPr/>
            </p:nvSpPr>
            <p:spPr bwMode="auto">
              <a:xfrm>
                <a:off x="5559" y="2231"/>
                <a:ext cx="21" cy="407"/>
              </a:xfrm>
              <a:custGeom>
                <a:avLst/>
                <a:gdLst>
                  <a:gd name="T0" fmla="*/ 0 w 21"/>
                  <a:gd name="T1" fmla="*/ 406 h 407"/>
                  <a:gd name="T2" fmla="*/ 0 w 21"/>
                  <a:gd name="T3" fmla="*/ 1 h 407"/>
                  <a:gd name="T4" fmla="*/ 19 w 21"/>
                  <a:gd name="T5" fmla="*/ 1 h 407"/>
                  <a:gd name="T6" fmla="*/ 20 w 21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406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2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5" name="Freeform 67"/>
              <p:cNvSpPr>
                <a:spLocks/>
              </p:cNvSpPr>
              <p:nvPr/>
            </p:nvSpPr>
            <p:spPr bwMode="auto">
              <a:xfrm>
                <a:off x="5580" y="2234"/>
                <a:ext cx="19" cy="405"/>
              </a:xfrm>
              <a:custGeom>
                <a:avLst/>
                <a:gdLst>
                  <a:gd name="T0" fmla="*/ 0 w 19"/>
                  <a:gd name="T1" fmla="*/ 0 h 405"/>
                  <a:gd name="T2" fmla="*/ 0 w 19"/>
                  <a:gd name="T3" fmla="*/ 402 h 405"/>
                  <a:gd name="T4" fmla="*/ 18 w 19"/>
                  <a:gd name="T5" fmla="*/ 402 h 405"/>
                  <a:gd name="T6" fmla="*/ 17 w 19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05">
                    <a:moveTo>
                      <a:pt x="0" y="0"/>
                    </a:moveTo>
                    <a:lnTo>
                      <a:pt x="0" y="402"/>
                    </a:lnTo>
                    <a:lnTo>
                      <a:pt x="18" y="402"/>
                    </a:lnTo>
                    <a:lnTo>
                      <a:pt x="17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6" name="Freeform 68"/>
              <p:cNvSpPr>
                <a:spLocks/>
              </p:cNvSpPr>
              <p:nvPr/>
            </p:nvSpPr>
            <p:spPr bwMode="auto">
              <a:xfrm>
                <a:off x="5603" y="2231"/>
                <a:ext cx="21" cy="407"/>
              </a:xfrm>
              <a:custGeom>
                <a:avLst/>
                <a:gdLst>
                  <a:gd name="T0" fmla="*/ 0 w 21"/>
                  <a:gd name="T1" fmla="*/ 406 h 407"/>
                  <a:gd name="T2" fmla="*/ 0 w 21"/>
                  <a:gd name="T3" fmla="*/ 1 h 407"/>
                  <a:gd name="T4" fmla="*/ 19 w 21"/>
                  <a:gd name="T5" fmla="*/ 1 h 407"/>
                  <a:gd name="T6" fmla="*/ 20 w 21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406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2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077" name="Group 69"/>
            <p:cNvGrpSpPr>
              <a:grpSpLocks/>
            </p:cNvGrpSpPr>
            <p:nvPr/>
          </p:nvGrpSpPr>
          <p:grpSpPr bwMode="auto">
            <a:xfrm>
              <a:off x="4401" y="1823"/>
              <a:ext cx="562" cy="410"/>
              <a:chOff x="4401" y="1823"/>
              <a:chExt cx="562" cy="410"/>
            </a:xfrm>
          </p:grpSpPr>
          <p:sp>
            <p:nvSpPr>
              <p:cNvPr id="43078" name="Arc 70"/>
              <p:cNvSpPr>
                <a:spLocks/>
              </p:cNvSpPr>
              <p:nvPr/>
            </p:nvSpPr>
            <p:spPr bwMode="auto">
              <a:xfrm>
                <a:off x="4401" y="1823"/>
                <a:ext cx="273" cy="41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600 h 21600"/>
                  <a:gd name="T2" fmla="*/ 21521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701"/>
                      <a:pt x="9622" y="43"/>
                      <a:pt x="21521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701"/>
                      <a:pt x="9622" y="43"/>
                      <a:pt x="21521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9" name="Arc 71"/>
              <p:cNvSpPr>
                <a:spLocks/>
              </p:cNvSpPr>
              <p:nvPr/>
            </p:nvSpPr>
            <p:spPr bwMode="auto">
              <a:xfrm>
                <a:off x="4691" y="1823"/>
                <a:ext cx="272" cy="40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080" name="Group 72"/>
            <p:cNvGrpSpPr>
              <a:grpSpLocks/>
            </p:cNvGrpSpPr>
            <p:nvPr/>
          </p:nvGrpSpPr>
          <p:grpSpPr bwMode="auto">
            <a:xfrm>
              <a:off x="5047" y="2238"/>
              <a:ext cx="563" cy="411"/>
              <a:chOff x="5047" y="2238"/>
              <a:chExt cx="563" cy="411"/>
            </a:xfrm>
          </p:grpSpPr>
          <p:sp>
            <p:nvSpPr>
              <p:cNvPr id="43081" name="Arc 73"/>
              <p:cNvSpPr>
                <a:spLocks/>
              </p:cNvSpPr>
              <p:nvPr/>
            </p:nvSpPr>
            <p:spPr bwMode="auto">
              <a:xfrm rot="10800000">
                <a:off x="5047" y="2238"/>
                <a:ext cx="274" cy="409"/>
              </a:xfrm>
              <a:custGeom>
                <a:avLst/>
                <a:gdLst>
                  <a:gd name="G0" fmla="+- 79 0 0"/>
                  <a:gd name="G1" fmla="+- 21600 0 0"/>
                  <a:gd name="G2" fmla="+- 21600 0 0"/>
                  <a:gd name="T0" fmla="*/ 0 w 21679"/>
                  <a:gd name="T1" fmla="*/ 0 h 21600"/>
                  <a:gd name="T2" fmla="*/ 21679 w 21679"/>
                  <a:gd name="T3" fmla="*/ 21600 h 21600"/>
                  <a:gd name="T4" fmla="*/ 79 w 2167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79" h="21600" fill="none" extrusionOk="0">
                    <a:moveTo>
                      <a:pt x="0" y="0"/>
                    </a:moveTo>
                    <a:cubicBezTo>
                      <a:pt x="26" y="0"/>
                      <a:pt x="52" y="0"/>
                      <a:pt x="79" y="0"/>
                    </a:cubicBezTo>
                    <a:cubicBezTo>
                      <a:pt x="12008" y="0"/>
                      <a:pt x="21679" y="9670"/>
                      <a:pt x="21679" y="21600"/>
                    </a:cubicBezTo>
                  </a:path>
                  <a:path w="21679" h="21600" stroke="0" extrusionOk="0">
                    <a:moveTo>
                      <a:pt x="0" y="0"/>
                    </a:moveTo>
                    <a:cubicBezTo>
                      <a:pt x="26" y="0"/>
                      <a:pt x="52" y="0"/>
                      <a:pt x="79" y="0"/>
                    </a:cubicBezTo>
                    <a:cubicBezTo>
                      <a:pt x="12008" y="0"/>
                      <a:pt x="21679" y="9670"/>
                      <a:pt x="21679" y="21600"/>
                    </a:cubicBezTo>
                    <a:lnTo>
                      <a:pt x="79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2" name="Arc 74"/>
              <p:cNvSpPr>
                <a:spLocks/>
              </p:cNvSpPr>
              <p:nvPr/>
            </p:nvSpPr>
            <p:spPr bwMode="auto">
              <a:xfrm rot="10800000">
                <a:off x="5337" y="2239"/>
                <a:ext cx="273" cy="41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600 h 21600"/>
                  <a:gd name="T2" fmla="*/ 21521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701"/>
                      <a:pt x="9622" y="43"/>
                      <a:pt x="21521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701"/>
                      <a:pt x="9622" y="43"/>
                      <a:pt x="21521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3083" name="Group 75"/>
          <p:cNvGrpSpPr>
            <a:grpSpLocks/>
          </p:cNvGrpSpPr>
          <p:nvPr/>
        </p:nvGrpSpPr>
        <p:grpSpPr bwMode="auto">
          <a:xfrm>
            <a:off x="2960688" y="2306638"/>
            <a:ext cx="1090612" cy="654050"/>
            <a:chOff x="1864" y="1453"/>
            <a:chExt cx="688" cy="411"/>
          </a:xfrm>
        </p:grpSpPr>
        <p:sp>
          <p:nvSpPr>
            <p:cNvPr id="43084" name="Line 76"/>
            <p:cNvSpPr>
              <a:spLocks noChangeShapeType="1"/>
            </p:cNvSpPr>
            <p:nvPr/>
          </p:nvSpPr>
          <p:spPr bwMode="auto">
            <a:xfrm>
              <a:off x="2523" y="1453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5" name="Oval 77"/>
            <p:cNvSpPr>
              <a:spLocks noChangeArrowheads="1"/>
            </p:cNvSpPr>
            <p:nvPr/>
          </p:nvSpPr>
          <p:spPr bwMode="auto">
            <a:xfrm>
              <a:off x="2497" y="1809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86" name="Line 78"/>
            <p:cNvSpPr>
              <a:spLocks noChangeShapeType="1"/>
            </p:cNvSpPr>
            <p:nvPr/>
          </p:nvSpPr>
          <p:spPr bwMode="auto">
            <a:xfrm flipH="1">
              <a:off x="1864" y="1469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87" name="Group 79"/>
          <p:cNvGrpSpPr>
            <a:grpSpLocks/>
          </p:cNvGrpSpPr>
          <p:nvPr/>
        </p:nvGrpSpPr>
        <p:grpSpPr bwMode="auto">
          <a:xfrm>
            <a:off x="2960688" y="3808413"/>
            <a:ext cx="1090612" cy="652462"/>
            <a:chOff x="1864" y="2399"/>
            <a:chExt cx="688" cy="411"/>
          </a:xfrm>
        </p:grpSpPr>
        <p:sp>
          <p:nvSpPr>
            <p:cNvPr id="43088" name="Line 80"/>
            <p:cNvSpPr>
              <a:spLocks noChangeShapeType="1"/>
            </p:cNvSpPr>
            <p:nvPr/>
          </p:nvSpPr>
          <p:spPr bwMode="auto">
            <a:xfrm flipV="1">
              <a:off x="2523" y="2426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9" name="Oval 81"/>
            <p:cNvSpPr>
              <a:spLocks noChangeArrowheads="1"/>
            </p:cNvSpPr>
            <p:nvPr/>
          </p:nvSpPr>
          <p:spPr bwMode="auto">
            <a:xfrm>
              <a:off x="2497" y="2399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90" name="Line 82"/>
            <p:cNvSpPr>
              <a:spLocks noChangeShapeType="1"/>
            </p:cNvSpPr>
            <p:nvPr/>
          </p:nvSpPr>
          <p:spPr bwMode="auto">
            <a:xfrm flipH="1">
              <a:off x="1864" y="2794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91" name="Oval 83"/>
          <p:cNvSpPr>
            <a:spLocks noChangeArrowheads="1"/>
          </p:cNvSpPr>
          <p:nvPr/>
        </p:nvSpPr>
        <p:spPr bwMode="auto">
          <a:xfrm>
            <a:off x="4608513" y="3316288"/>
            <a:ext cx="84137" cy="8731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92" name="Line 84"/>
          <p:cNvSpPr>
            <a:spLocks noChangeShapeType="1"/>
          </p:cNvSpPr>
          <p:nvPr/>
        </p:nvSpPr>
        <p:spPr bwMode="auto">
          <a:xfrm>
            <a:off x="5405438" y="2947988"/>
            <a:ext cx="698500" cy="4175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3093" name="Group 85"/>
          <p:cNvGrpSpPr>
            <a:grpSpLocks/>
          </p:cNvGrpSpPr>
          <p:nvPr/>
        </p:nvGrpSpPr>
        <p:grpSpPr bwMode="auto">
          <a:xfrm>
            <a:off x="4456113" y="2305050"/>
            <a:ext cx="1092200" cy="649288"/>
            <a:chOff x="2807" y="1450"/>
            <a:chExt cx="688" cy="411"/>
          </a:xfrm>
        </p:grpSpPr>
        <p:sp>
          <p:nvSpPr>
            <p:cNvPr id="43094" name="Line 86"/>
            <p:cNvSpPr>
              <a:spLocks noChangeShapeType="1"/>
            </p:cNvSpPr>
            <p:nvPr/>
          </p:nvSpPr>
          <p:spPr bwMode="auto">
            <a:xfrm>
              <a:off x="3466" y="1450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5" name="Oval 87"/>
            <p:cNvSpPr>
              <a:spLocks noChangeArrowheads="1"/>
            </p:cNvSpPr>
            <p:nvPr/>
          </p:nvSpPr>
          <p:spPr bwMode="auto">
            <a:xfrm>
              <a:off x="3440" y="1806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96" name="Line 88"/>
            <p:cNvSpPr>
              <a:spLocks noChangeShapeType="1"/>
            </p:cNvSpPr>
            <p:nvPr/>
          </p:nvSpPr>
          <p:spPr bwMode="auto">
            <a:xfrm flipH="1">
              <a:off x="2807" y="1466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97" name="Group 89"/>
          <p:cNvGrpSpPr>
            <a:grpSpLocks/>
          </p:cNvGrpSpPr>
          <p:nvPr/>
        </p:nvGrpSpPr>
        <p:grpSpPr bwMode="auto">
          <a:xfrm>
            <a:off x="4456113" y="3805238"/>
            <a:ext cx="1092200" cy="649287"/>
            <a:chOff x="2807" y="2396"/>
            <a:chExt cx="688" cy="411"/>
          </a:xfrm>
        </p:grpSpPr>
        <p:sp>
          <p:nvSpPr>
            <p:cNvPr id="43098" name="Line 90"/>
            <p:cNvSpPr>
              <a:spLocks noChangeShapeType="1"/>
            </p:cNvSpPr>
            <p:nvPr/>
          </p:nvSpPr>
          <p:spPr bwMode="auto">
            <a:xfrm flipV="1">
              <a:off x="3466" y="2423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9" name="Oval 91"/>
            <p:cNvSpPr>
              <a:spLocks noChangeArrowheads="1"/>
            </p:cNvSpPr>
            <p:nvPr/>
          </p:nvSpPr>
          <p:spPr bwMode="auto">
            <a:xfrm>
              <a:off x="3440" y="2396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00" name="Line 92"/>
            <p:cNvSpPr>
              <a:spLocks noChangeShapeType="1"/>
            </p:cNvSpPr>
            <p:nvPr/>
          </p:nvSpPr>
          <p:spPr bwMode="auto">
            <a:xfrm flipH="1">
              <a:off x="2807" y="2791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101" name="Oval 93"/>
          <p:cNvSpPr>
            <a:spLocks noChangeArrowheads="1"/>
          </p:cNvSpPr>
          <p:nvPr/>
        </p:nvSpPr>
        <p:spPr bwMode="auto">
          <a:xfrm>
            <a:off x="6103938" y="3313113"/>
            <a:ext cx="88900" cy="8572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102" name="Line 94"/>
          <p:cNvSpPr>
            <a:spLocks noChangeShapeType="1"/>
          </p:cNvSpPr>
          <p:nvPr/>
        </p:nvSpPr>
        <p:spPr bwMode="auto">
          <a:xfrm>
            <a:off x="2327275" y="2324100"/>
            <a:ext cx="23304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03" name="Line 95"/>
          <p:cNvSpPr>
            <a:spLocks noChangeShapeType="1"/>
          </p:cNvSpPr>
          <p:nvPr/>
        </p:nvSpPr>
        <p:spPr bwMode="auto">
          <a:xfrm>
            <a:off x="2157413" y="4429125"/>
            <a:ext cx="28035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3104" name="Group 96"/>
          <p:cNvGrpSpPr>
            <a:grpSpLocks/>
          </p:cNvGrpSpPr>
          <p:nvPr/>
        </p:nvGrpSpPr>
        <p:grpSpPr bwMode="auto">
          <a:xfrm>
            <a:off x="4343400" y="5307013"/>
            <a:ext cx="1106488" cy="1106487"/>
            <a:chOff x="2737" y="3343"/>
            <a:chExt cx="696" cy="697"/>
          </a:xfrm>
        </p:grpSpPr>
        <p:sp>
          <p:nvSpPr>
            <p:cNvPr id="43105" name="Oval 97"/>
            <p:cNvSpPr>
              <a:spLocks noChangeArrowheads="1"/>
            </p:cNvSpPr>
            <p:nvPr/>
          </p:nvSpPr>
          <p:spPr bwMode="auto">
            <a:xfrm>
              <a:off x="2737" y="3343"/>
              <a:ext cx="696" cy="697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569" tIns="46284" rIns="92569" bIns="46284">
              <a:spAutoFit/>
            </a:bodyPr>
            <a:lstStyle/>
            <a:p>
              <a:endParaRPr lang="en-US"/>
            </a:p>
          </p:txBody>
        </p:sp>
        <p:sp>
          <p:nvSpPr>
            <p:cNvPr id="43106" name="Rectangle 98"/>
            <p:cNvSpPr>
              <a:spLocks noChangeArrowheads="1"/>
            </p:cNvSpPr>
            <p:nvPr/>
          </p:nvSpPr>
          <p:spPr bwMode="auto">
            <a:xfrm>
              <a:off x="2801" y="3562"/>
              <a:ext cx="559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569" tIns="46284" rIns="92569" bIns="46284">
              <a:spAutoFit/>
            </a:bodyPr>
            <a:lstStyle>
              <a:lvl1pPr defTabSz="920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60375" defTabSz="920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920750" defTabSz="920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379538" defTabSz="920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838325" defTabSz="920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295525" defTabSz="920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752725" defTabSz="920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209925" defTabSz="920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667125" defTabSz="920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r>
                <a:rPr lang="en-US" sz="2000" b="1">
                  <a:latin typeface="Arial" panose="020B0604020202020204" pitchFamily="34" charset="0"/>
                </a:rPr>
                <a:t>Motor</a:t>
              </a:r>
            </a:p>
          </p:txBody>
        </p:sp>
      </p:grpSp>
      <p:sp>
        <p:nvSpPr>
          <p:cNvPr id="43107" name="Freeform 99"/>
          <p:cNvSpPr>
            <a:spLocks/>
          </p:cNvSpPr>
          <p:nvPr/>
        </p:nvSpPr>
        <p:spPr bwMode="auto">
          <a:xfrm>
            <a:off x="4706938" y="3379788"/>
            <a:ext cx="174625" cy="1919287"/>
          </a:xfrm>
          <a:custGeom>
            <a:avLst/>
            <a:gdLst>
              <a:gd name="T0" fmla="*/ 0 w 108"/>
              <a:gd name="T1" fmla="*/ 0 h 1211"/>
              <a:gd name="T2" fmla="*/ 107 w 108"/>
              <a:gd name="T3" fmla="*/ 0 h 1211"/>
              <a:gd name="T4" fmla="*/ 107 w 108"/>
              <a:gd name="T5" fmla="*/ 1210 h 1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8" h="1211">
                <a:moveTo>
                  <a:pt x="0" y="0"/>
                </a:moveTo>
                <a:lnTo>
                  <a:pt x="107" y="0"/>
                </a:lnTo>
                <a:lnTo>
                  <a:pt x="107" y="121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08" name="Freeform 100"/>
          <p:cNvSpPr>
            <a:spLocks/>
          </p:cNvSpPr>
          <p:nvPr/>
        </p:nvSpPr>
        <p:spPr bwMode="auto">
          <a:xfrm>
            <a:off x="5103813" y="3354388"/>
            <a:ext cx="1298575" cy="1981200"/>
          </a:xfrm>
          <a:custGeom>
            <a:avLst/>
            <a:gdLst>
              <a:gd name="T0" fmla="*/ 672 w 817"/>
              <a:gd name="T1" fmla="*/ 0 h 1249"/>
              <a:gd name="T2" fmla="*/ 816 w 817"/>
              <a:gd name="T3" fmla="*/ 0 h 1249"/>
              <a:gd name="T4" fmla="*/ 816 w 817"/>
              <a:gd name="T5" fmla="*/ 1152 h 1249"/>
              <a:gd name="T6" fmla="*/ 0 w 817"/>
              <a:gd name="T7" fmla="*/ 1152 h 1249"/>
              <a:gd name="T8" fmla="*/ 0 w 817"/>
              <a:gd name="T9" fmla="*/ 1248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7" h="1249">
                <a:moveTo>
                  <a:pt x="672" y="0"/>
                </a:moveTo>
                <a:lnTo>
                  <a:pt x="816" y="0"/>
                </a:lnTo>
                <a:lnTo>
                  <a:pt x="816" y="1152"/>
                </a:lnTo>
                <a:lnTo>
                  <a:pt x="0" y="1152"/>
                </a:lnTo>
                <a:lnTo>
                  <a:pt x="0" y="1248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09" name="Freeform 101"/>
          <p:cNvSpPr>
            <a:spLocks/>
          </p:cNvSpPr>
          <p:nvPr/>
        </p:nvSpPr>
        <p:spPr bwMode="auto">
          <a:xfrm>
            <a:off x="3124200" y="3354388"/>
            <a:ext cx="1636713" cy="1981200"/>
          </a:xfrm>
          <a:custGeom>
            <a:avLst/>
            <a:gdLst>
              <a:gd name="T0" fmla="*/ 0 w 1031"/>
              <a:gd name="T1" fmla="*/ 0 h 1249"/>
              <a:gd name="T2" fmla="*/ 144 w 1031"/>
              <a:gd name="T3" fmla="*/ 0 h 1249"/>
              <a:gd name="T4" fmla="*/ 144 w 1031"/>
              <a:gd name="T5" fmla="*/ 1152 h 1249"/>
              <a:gd name="T6" fmla="*/ 1008 w 1031"/>
              <a:gd name="T7" fmla="*/ 1152 h 1249"/>
              <a:gd name="T8" fmla="*/ 1008 w 1031"/>
              <a:gd name="T9" fmla="*/ 1248 h 1249"/>
              <a:gd name="T10" fmla="*/ 1030 w 1031"/>
              <a:gd name="T11" fmla="*/ 1226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31" h="1249">
                <a:moveTo>
                  <a:pt x="0" y="0"/>
                </a:moveTo>
                <a:lnTo>
                  <a:pt x="144" y="0"/>
                </a:lnTo>
                <a:lnTo>
                  <a:pt x="144" y="1152"/>
                </a:lnTo>
                <a:lnTo>
                  <a:pt x="1008" y="1152"/>
                </a:lnTo>
                <a:lnTo>
                  <a:pt x="1008" y="1248"/>
                </a:lnTo>
                <a:lnTo>
                  <a:pt x="1030" y="1226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10" name="Line 102"/>
          <p:cNvSpPr>
            <a:spLocks noChangeShapeType="1"/>
          </p:cNvSpPr>
          <p:nvPr/>
        </p:nvSpPr>
        <p:spPr bwMode="auto">
          <a:xfrm flipV="1">
            <a:off x="3921125" y="3357563"/>
            <a:ext cx="684213" cy="4270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11" name="Line 103"/>
          <p:cNvSpPr>
            <a:spLocks noChangeShapeType="1"/>
          </p:cNvSpPr>
          <p:nvPr/>
        </p:nvSpPr>
        <p:spPr bwMode="auto">
          <a:xfrm flipV="1">
            <a:off x="2397125" y="3335338"/>
            <a:ext cx="684213" cy="4286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623888" y="1819275"/>
            <a:ext cx="1466850" cy="308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66750" y="1535113"/>
            <a:ext cx="13239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RECTIFIER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598488" y="2162175"/>
            <a:ext cx="7683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Positive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644525" y="4114800"/>
            <a:ext cx="8175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Negative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1320800" y="1947863"/>
            <a:ext cx="3317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2000" b="1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1389063" y="3937000"/>
            <a:ext cx="2857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b="1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2220913" y="1817688"/>
            <a:ext cx="4452937" cy="3082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2203450" y="1531938"/>
            <a:ext cx="1276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INVERTER</a:t>
            </a:r>
          </a:p>
        </p:txBody>
      </p:sp>
      <p:grpSp>
        <p:nvGrpSpPr>
          <p:cNvPr id="44043" name="Group 11"/>
          <p:cNvGrpSpPr>
            <a:grpSpLocks/>
          </p:cNvGrpSpPr>
          <p:nvPr/>
        </p:nvGrpSpPr>
        <p:grpSpPr bwMode="auto">
          <a:xfrm>
            <a:off x="1409700" y="2293938"/>
            <a:ext cx="1090613" cy="654050"/>
            <a:chOff x="888" y="1445"/>
            <a:chExt cx="688" cy="411"/>
          </a:xfrm>
        </p:grpSpPr>
        <p:sp>
          <p:nvSpPr>
            <p:cNvPr id="44044" name="Line 12"/>
            <p:cNvSpPr>
              <a:spLocks noChangeShapeType="1"/>
            </p:cNvSpPr>
            <p:nvPr/>
          </p:nvSpPr>
          <p:spPr bwMode="auto">
            <a:xfrm>
              <a:off x="1547" y="1445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5" name="Oval 13"/>
            <p:cNvSpPr>
              <a:spLocks noChangeArrowheads="1"/>
            </p:cNvSpPr>
            <p:nvPr/>
          </p:nvSpPr>
          <p:spPr bwMode="auto">
            <a:xfrm>
              <a:off x="1521" y="180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6" name="Line 14"/>
            <p:cNvSpPr>
              <a:spLocks noChangeShapeType="1"/>
            </p:cNvSpPr>
            <p:nvPr/>
          </p:nvSpPr>
          <p:spPr bwMode="auto">
            <a:xfrm flipH="1">
              <a:off x="888" y="1461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47" name="Group 15"/>
          <p:cNvGrpSpPr>
            <a:grpSpLocks/>
          </p:cNvGrpSpPr>
          <p:nvPr/>
        </p:nvGrpSpPr>
        <p:grpSpPr bwMode="auto">
          <a:xfrm>
            <a:off x="1409700" y="3813175"/>
            <a:ext cx="1090613" cy="652463"/>
            <a:chOff x="888" y="2402"/>
            <a:chExt cx="688" cy="411"/>
          </a:xfrm>
        </p:grpSpPr>
        <p:sp>
          <p:nvSpPr>
            <p:cNvPr id="44048" name="Line 16"/>
            <p:cNvSpPr>
              <a:spLocks noChangeShapeType="1"/>
            </p:cNvSpPr>
            <p:nvPr/>
          </p:nvSpPr>
          <p:spPr bwMode="auto">
            <a:xfrm flipV="1">
              <a:off x="1547" y="2429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9" name="Oval 17"/>
            <p:cNvSpPr>
              <a:spLocks noChangeArrowheads="1"/>
            </p:cNvSpPr>
            <p:nvPr/>
          </p:nvSpPr>
          <p:spPr bwMode="auto">
            <a:xfrm>
              <a:off x="1521" y="2402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0" name="Line 18"/>
            <p:cNvSpPr>
              <a:spLocks noChangeShapeType="1"/>
            </p:cNvSpPr>
            <p:nvPr/>
          </p:nvSpPr>
          <p:spPr bwMode="auto">
            <a:xfrm flipH="1">
              <a:off x="888" y="2797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51" name="Oval 19"/>
          <p:cNvSpPr>
            <a:spLocks noChangeArrowheads="1"/>
          </p:cNvSpPr>
          <p:nvPr/>
        </p:nvSpPr>
        <p:spPr bwMode="auto">
          <a:xfrm>
            <a:off x="3055938" y="3305175"/>
            <a:ext cx="90487" cy="8572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52" name="Group 20"/>
          <p:cNvGrpSpPr>
            <a:grpSpLocks/>
          </p:cNvGrpSpPr>
          <p:nvPr/>
        </p:nvGrpSpPr>
        <p:grpSpPr bwMode="auto">
          <a:xfrm>
            <a:off x="6873875" y="2895600"/>
            <a:ext cx="2055813" cy="1308100"/>
            <a:chOff x="4330" y="1823"/>
            <a:chExt cx="1294" cy="826"/>
          </a:xfrm>
        </p:grpSpPr>
        <p:grpSp>
          <p:nvGrpSpPr>
            <p:cNvPr id="44053" name="Group 21"/>
            <p:cNvGrpSpPr>
              <a:grpSpLocks/>
            </p:cNvGrpSpPr>
            <p:nvPr/>
          </p:nvGrpSpPr>
          <p:grpSpPr bwMode="auto">
            <a:xfrm>
              <a:off x="4330" y="1825"/>
              <a:ext cx="653" cy="411"/>
              <a:chOff x="4330" y="1825"/>
              <a:chExt cx="653" cy="411"/>
            </a:xfrm>
          </p:grpSpPr>
          <p:sp>
            <p:nvSpPr>
              <p:cNvPr id="44054" name="Freeform 22"/>
              <p:cNvSpPr>
                <a:spLocks/>
              </p:cNvSpPr>
              <p:nvPr/>
            </p:nvSpPr>
            <p:spPr bwMode="auto">
              <a:xfrm>
                <a:off x="4418" y="1829"/>
                <a:ext cx="22" cy="407"/>
              </a:xfrm>
              <a:custGeom>
                <a:avLst/>
                <a:gdLst>
                  <a:gd name="T0" fmla="*/ 0 w 22"/>
                  <a:gd name="T1" fmla="*/ 0 h 407"/>
                  <a:gd name="T2" fmla="*/ 0 w 22"/>
                  <a:gd name="T3" fmla="*/ 404 h 407"/>
                  <a:gd name="T4" fmla="*/ 20 w 22"/>
                  <a:gd name="T5" fmla="*/ 404 h 407"/>
                  <a:gd name="T6" fmla="*/ 21 w 22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0"/>
                    </a:moveTo>
                    <a:lnTo>
                      <a:pt x="0" y="404"/>
                    </a:lnTo>
                    <a:lnTo>
                      <a:pt x="20" y="404"/>
                    </a:lnTo>
                    <a:lnTo>
                      <a:pt x="21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5" name="Line 23"/>
              <p:cNvSpPr>
                <a:spLocks noChangeShapeType="1"/>
              </p:cNvSpPr>
              <p:nvPr/>
            </p:nvSpPr>
            <p:spPr bwMode="auto">
              <a:xfrm>
                <a:off x="4330" y="2233"/>
                <a:ext cx="58" cy="0"/>
              </a:xfrm>
              <a:prstGeom prst="line">
                <a:avLst/>
              </a:prstGeom>
              <a:noFill/>
              <a:ln w="50800">
                <a:solidFill>
                  <a:srgbClr val="CC33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6" name="Freeform 24"/>
              <p:cNvSpPr>
                <a:spLocks/>
              </p:cNvSpPr>
              <p:nvPr/>
            </p:nvSpPr>
            <p:spPr bwMode="auto">
              <a:xfrm>
                <a:off x="4398" y="1828"/>
                <a:ext cx="19" cy="404"/>
              </a:xfrm>
              <a:custGeom>
                <a:avLst/>
                <a:gdLst>
                  <a:gd name="T0" fmla="*/ 0 w 19"/>
                  <a:gd name="T1" fmla="*/ 403 h 404"/>
                  <a:gd name="T2" fmla="*/ 0 w 19"/>
                  <a:gd name="T3" fmla="*/ 1 h 404"/>
                  <a:gd name="T4" fmla="*/ 18 w 19"/>
                  <a:gd name="T5" fmla="*/ 1 h 404"/>
                  <a:gd name="T6" fmla="*/ 17 w 19"/>
                  <a:gd name="T7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04">
                    <a:moveTo>
                      <a:pt x="0" y="403"/>
                    </a:moveTo>
                    <a:lnTo>
                      <a:pt x="0" y="1"/>
                    </a:lnTo>
                    <a:lnTo>
                      <a:pt x="18" y="1"/>
                    </a:lnTo>
                    <a:lnTo>
                      <a:pt x="17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7" name="Freeform 25"/>
              <p:cNvSpPr>
                <a:spLocks/>
              </p:cNvSpPr>
              <p:nvPr/>
            </p:nvSpPr>
            <p:spPr bwMode="auto">
              <a:xfrm>
                <a:off x="4462" y="1829"/>
                <a:ext cx="21" cy="407"/>
              </a:xfrm>
              <a:custGeom>
                <a:avLst/>
                <a:gdLst>
                  <a:gd name="T0" fmla="*/ 0 w 21"/>
                  <a:gd name="T1" fmla="*/ 0 h 407"/>
                  <a:gd name="T2" fmla="*/ 0 w 21"/>
                  <a:gd name="T3" fmla="*/ 404 h 407"/>
                  <a:gd name="T4" fmla="*/ 19 w 21"/>
                  <a:gd name="T5" fmla="*/ 404 h 407"/>
                  <a:gd name="T6" fmla="*/ 20 w 21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0"/>
                    </a:moveTo>
                    <a:lnTo>
                      <a:pt x="0" y="404"/>
                    </a:lnTo>
                    <a:lnTo>
                      <a:pt x="19" y="404"/>
                    </a:lnTo>
                    <a:lnTo>
                      <a:pt x="20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8" name="Freeform 26"/>
              <p:cNvSpPr>
                <a:spLocks/>
              </p:cNvSpPr>
              <p:nvPr/>
            </p:nvSpPr>
            <p:spPr bwMode="auto">
              <a:xfrm>
                <a:off x="4441" y="1828"/>
                <a:ext cx="18" cy="404"/>
              </a:xfrm>
              <a:custGeom>
                <a:avLst/>
                <a:gdLst>
                  <a:gd name="T0" fmla="*/ 0 w 18"/>
                  <a:gd name="T1" fmla="*/ 403 h 404"/>
                  <a:gd name="T2" fmla="*/ 0 w 18"/>
                  <a:gd name="T3" fmla="*/ 1 h 404"/>
                  <a:gd name="T4" fmla="*/ 17 w 18"/>
                  <a:gd name="T5" fmla="*/ 1 h 404"/>
                  <a:gd name="T6" fmla="*/ 16 w 18"/>
                  <a:gd name="T7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04">
                    <a:moveTo>
                      <a:pt x="0" y="403"/>
                    </a:moveTo>
                    <a:lnTo>
                      <a:pt x="0" y="1"/>
                    </a:lnTo>
                    <a:lnTo>
                      <a:pt x="17" y="1"/>
                    </a:lnTo>
                    <a:lnTo>
                      <a:pt x="16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9" name="Freeform 27"/>
              <p:cNvSpPr>
                <a:spLocks/>
              </p:cNvSpPr>
              <p:nvPr/>
            </p:nvSpPr>
            <p:spPr bwMode="auto">
              <a:xfrm>
                <a:off x="4504" y="1829"/>
                <a:ext cx="22" cy="407"/>
              </a:xfrm>
              <a:custGeom>
                <a:avLst/>
                <a:gdLst>
                  <a:gd name="T0" fmla="*/ 0 w 22"/>
                  <a:gd name="T1" fmla="*/ 0 h 407"/>
                  <a:gd name="T2" fmla="*/ 0 w 22"/>
                  <a:gd name="T3" fmla="*/ 404 h 407"/>
                  <a:gd name="T4" fmla="*/ 20 w 22"/>
                  <a:gd name="T5" fmla="*/ 404 h 407"/>
                  <a:gd name="T6" fmla="*/ 21 w 22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0"/>
                    </a:moveTo>
                    <a:lnTo>
                      <a:pt x="0" y="404"/>
                    </a:lnTo>
                    <a:lnTo>
                      <a:pt x="20" y="404"/>
                    </a:lnTo>
                    <a:lnTo>
                      <a:pt x="21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0" name="Freeform 28"/>
              <p:cNvSpPr>
                <a:spLocks/>
              </p:cNvSpPr>
              <p:nvPr/>
            </p:nvSpPr>
            <p:spPr bwMode="auto">
              <a:xfrm>
                <a:off x="4483" y="1828"/>
                <a:ext cx="19" cy="404"/>
              </a:xfrm>
              <a:custGeom>
                <a:avLst/>
                <a:gdLst>
                  <a:gd name="T0" fmla="*/ 0 w 19"/>
                  <a:gd name="T1" fmla="*/ 403 h 404"/>
                  <a:gd name="T2" fmla="*/ 0 w 19"/>
                  <a:gd name="T3" fmla="*/ 1 h 404"/>
                  <a:gd name="T4" fmla="*/ 18 w 19"/>
                  <a:gd name="T5" fmla="*/ 1 h 404"/>
                  <a:gd name="T6" fmla="*/ 17 w 19"/>
                  <a:gd name="T7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04">
                    <a:moveTo>
                      <a:pt x="0" y="403"/>
                    </a:moveTo>
                    <a:lnTo>
                      <a:pt x="0" y="1"/>
                    </a:lnTo>
                    <a:lnTo>
                      <a:pt x="18" y="1"/>
                    </a:lnTo>
                    <a:lnTo>
                      <a:pt x="17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1" name="Freeform 29"/>
              <p:cNvSpPr>
                <a:spLocks/>
              </p:cNvSpPr>
              <p:nvPr/>
            </p:nvSpPr>
            <p:spPr bwMode="auto">
              <a:xfrm>
                <a:off x="4557" y="1829"/>
                <a:ext cx="22" cy="407"/>
              </a:xfrm>
              <a:custGeom>
                <a:avLst/>
                <a:gdLst>
                  <a:gd name="T0" fmla="*/ 0 w 22"/>
                  <a:gd name="T1" fmla="*/ 0 h 407"/>
                  <a:gd name="T2" fmla="*/ 0 w 22"/>
                  <a:gd name="T3" fmla="*/ 404 h 407"/>
                  <a:gd name="T4" fmla="*/ 20 w 22"/>
                  <a:gd name="T5" fmla="*/ 404 h 407"/>
                  <a:gd name="T6" fmla="*/ 21 w 22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0"/>
                    </a:moveTo>
                    <a:lnTo>
                      <a:pt x="0" y="404"/>
                    </a:lnTo>
                    <a:lnTo>
                      <a:pt x="20" y="404"/>
                    </a:lnTo>
                    <a:lnTo>
                      <a:pt x="21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2" name="Freeform 30"/>
              <p:cNvSpPr>
                <a:spLocks/>
              </p:cNvSpPr>
              <p:nvPr/>
            </p:nvSpPr>
            <p:spPr bwMode="auto">
              <a:xfrm>
                <a:off x="4525" y="1828"/>
                <a:ext cx="32" cy="404"/>
              </a:xfrm>
              <a:custGeom>
                <a:avLst/>
                <a:gdLst>
                  <a:gd name="T0" fmla="*/ 0 w 32"/>
                  <a:gd name="T1" fmla="*/ 403 h 404"/>
                  <a:gd name="T2" fmla="*/ 0 w 32"/>
                  <a:gd name="T3" fmla="*/ 1 h 404"/>
                  <a:gd name="T4" fmla="*/ 31 w 32"/>
                  <a:gd name="T5" fmla="*/ 1 h 404"/>
                  <a:gd name="T6" fmla="*/ 30 w 32"/>
                  <a:gd name="T7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04">
                    <a:moveTo>
                      <a:pt x="0" y="403"/>
                    </a:moveTo>
                    <a:lnTo>
                      <a:pt x="0" y="1"/>
                    </a:lnTo>
                    <a:lnTo>
                      <a:pt x="31" y="1"/>
                    </a:lnTo>
                    <a:lnTo>
                      <a:pt x="3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3" name="Freeform 31"/>
              <p:cNvSpPr>
                <a:spLocks/>
              </p:cNvSpPr>
              <p:nvPr/>
            </p:nvSpPr>
            <p:spPr bwMode="auto">
              <a:xfrm>
                <a:off x="4617" y="1827"/>
                <a:ext cx="22" cy="407"/>
              </a:xfrm>
              <a:custGeom>
                <a:avLst/>
                <a:gdLst>
                  <a:gd name="T0" fmla="*/ 0 w 22"/>
                  <a:gd name="T1" fmla="*/ 0 h 407"/>
                  <a:gd name="T2" fmla="*/ 0 w 22"/>
                  <a:gd name="T3" fmla="*/ 404 h 407"/>
                  <a:gd name="T4" fmla="*/ 20 w 22"/>
                  <a:gd name="T5" fmla="*/ 404 h 407"/>
                  <a:gd name="T6" fmla="*/ 21 w 22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0"/>
                    </a:moveTo>
                    <a:lnTo>
                      <a:pt x="0" y="404"/>
                    </a:lnTo>
                    <a:lnTo>
                      <a:pt x="20" y="404"/>
                    </a:lnTo>
                    <a:lnTo>
                      <a:pt x="21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4" name="Freeform 32"/>
              <p:cNvSpPr>
                <a:spLocks/>
              </p:cNvSpPr>
              <p:nvPr/>
            </p:nvSpPr>
            <p:spPr bwMode="auto">
              <a:xfrm>
                <a:off x="4586" y="1826"/>
                <a:ext cx="31" cy="405"/>
              </a:xfrm>
              <a:custGeom>
                <a:avLst/>
                <a:gdLst>
                  <a:gd name="T0" fmla="*/ 0 w 31"/>
                  <a:gd name="T1" fmla="*/ 404 h 405"/>
                  <a:gd name="T2" fmla="*/ 0 w 31"/>
                  <a:gd name="T3" fmla="*/ 1 h 405"/>
                  <a:gd name="T4" fmla="*/ 30 w 31"/>
                  <a:gd name="T5" fmla="*/ 1 h 405"/>
                  <a:gd name="T6" fmla="*/ 29 w 31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5">
                    <a:moveTo>
                      <a:pt x="0" y="404"/>
                    </a:moveTo>
                    <a:lnTo>
                      <a:pt x="0" y="1"/>
                    </a:lnTo>
                    <a:lnTo>
                      <a:pt x="30" y="1"/>
                    </a:lnTo>
                    <a:lnTo>
                      <a:pt x="29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5" name="Freeform 33"/>
              <p:cNvSpPr>
                <a:spLocks/>
              </p:cNvSpPr>
              <p:nvPr/>
            </p:nvSpPr>
            <p:spPr bwMode="auto">
              <a:xfrm>
                <a:off x="4713" y="1827"/>
                <a:ext cx="21" cy="407"/>
              </a:xfrm>
              <a:custGeom>
                <a:avLst/>
                <a:gdLst>
                  <a:gd name="T0" fmla="*/ 0 w 21"/>
                  <a:gd name="T1" fmla="*/ 0 h 407"/>
                  <a:gd name="T2" fmla="*/ 0 w 21"/>
                  <a:gd name="T3" fmla="*/ 404 h 407"/>
                  <a:gd name="T4" fmla="*/ 19 w 21"/>
                  <a:gd name="T5" fmla="*/ 404 h 407"/>
                  <a:gd name="T6" fmla="*/ 20 w 21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0"/>
                    </a:moveTo>
                    <a:lnTo>
                      <a:pt x="0" y="404"/>
                    </a:lnTo>
                    <a:lnTo>
                      <a:pt x="19" y="404"/>
                    </a:lnTo>
                    <a:lnTo>
                      <a:pt x="20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6" name="Freeform 34"/>
              <p:cNvSpPr>
                <a:spLocks/>
              </p:cNvSpPr>
              <p:nvPr/>
            </p:nvSpPr>
            <p:spPr bwMode="auto">
              <a:xfrm>
                <a:off x="4647" y="1826"/>
                <a:ext cx="66" cy="405"/>
              </a:xfrm>
              <a:custGeom>
                <a:avLst/>
                <a:gdLst>
                  <a:gd name="T0" fmla="*/ 0 w 66"/>
                  <a:gd name="T1" fmla="*/ 404 h 405"/>
                  <a:gd name="T2" fmla="*/ 0 w 66"/>
                  <a:gd name="T3" fmla="*/ 1 h 405"/>
                  <a:gd name="T4" fmla="*/ 65 w 66"/>
                  <a:gd name="T5" fmla="*/ 1 h 405"/>
                  <a:gd name="T6" fmla="*/ 64 w 66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405">
                    <a:moveTo>
                      <a:pt x="0" y="404"/>
                    </a:moveTo>
                    <a:lnTo>
                      <a:pt x="0" y="1"/>
                    </a:lnTo>
                    <a:lnTo>
                      <a:pt x="65" y="1"/>
                    </a:lnTo>
                    <a:lnTo>
                      <a:pt x="64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7" name="Freeform 35"/>
              <p:cNvSpPr>
                <a:spLocks/>
              </p:cNvSpPr>
              <p:nvPr/>
            </p:nvSpPr>
            <p:spPr bwMode="auto">
              <a:xfrm>
                <a:off x="4742" y="1826"/>
                <a:ext cx="31" cy="405"/>
              </a:xfrm>
              <a:custGeom>
                <a:avLst/>
                <a:gdLst>
                  <a:gd name="T0" fmla="*/ 0 w 31"/>
                  <a:gd name="T1" fmla="*/ 404 h 405"/>
                  <a:gd name="T2" fmla="*/ 0 w 31"/>
                  <a:gd name="T3" fmla="*/ 1 h 405"/>
                  <a:gd name="T4" fmla="*/ 30 w 31"/>
                  <a:gd name="T5" fmla="*/ 1 h 405"/>
                  <a:gd name="T6" fmla="*/ 29 w 31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5">
                    <a:moveTo>
                      <a:pt x="0" y="404"/>
                    </a:moveTo>
                    <a:lnTo>
                      <a:pt x="0" y="1"/>
                    </a:lnTo>
                    <a:lnTo>
                      <a:pt x="30" y="1"/>
                    </a:lnTo>
                    <a:lnTo>
                      <a:pt x="29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8" name="Freeform 36"/>
              <p:cNvSpPr>
                <a:spLocks/>
              </p:cNvSpPr>
              <p:nvPr/>
            </p:nvSpPr>
            <p:spPr bwMode="auto">
              <a:xfrm>
                <a:off x="4772" y="1827"/>
                <a:ext cx="21" cy="407"/>
              </a:xfrm>
              <a:custGeom>
                <a:avLst/>
                <a:gdLst>
                  <a:gd name="T0" fmla="*/ 0 w 21"/>
                  <a:gd name="T1" fmla="*/ 0 h 407"/>
                  <a:gd name="T2" fmla="*/ 0 w 21"/>
                  <a:gd name="T3" fmla="*/ 404 h 407"/>
                  <a:gd name="T4" fmla="*/ 19 w 21"/>
                  <a:gd name="T5" fmla="*/ 404 h 407"/>
                  <a:gd name="T6" fmla="*/ 20 w 21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0"/>
                    </a:moveTo>
                    <a:lnTo>
                      <a:pt x="0" y="404"/>
                    </a:lnTo>
                    <a:lnTo>
                      <a:pt x="19" y="404"/>
                    </a:lnTo>
                    <a:lnTo>
                      <a:pt x="20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9" name="Freeform 37"/>
              <p:cNvSpPr>
                <a:spLocks/>
              </p:cNvSpPr>
              <p:nvPr/>
            </p:nvSpPr>
            <p:spPr bwMode="auto">
              <a:xfrm>
                <a:off x="4801" y="1826"/>
                <a:ext cx="31" cy="405"/>
              </a:xfrm>
              <a:custGeom>
                <a:avLst/>
                <a:gdLst>
                  <a:gd name="T0" fmla="*/ 0 w 31"/>
                  <a:gd name="T1" fmla="*/ 404 h 405"/>
                  <a:gd name="T2" fmla="*/ 0 w 31"/>
                  <a:gd name="T3" fmla="*/ 1 h 405"/>
                  <a:gd name="T4" fmla="*/ 30 w 31"/>
                  <a:gd name="T5" fmla="*/ 1 h 405"/>
                  <a:gd name="T6" fmla="*/ 29 w 31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5">
                    <a:moveTo>
                      <a:pt x="0" y="404"/>
                    </a:moveTo>
                    <a:lnTo>
                      <a:pt x="0" y="1"/>
                    </a:lnTo>
                    <a:lnTo>
                      <a:pt x="30" y="1"/>
                    </a:lnTo>
                    <a:lnTo>
                      <a:pt x="29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0" name="Freeform 38"/>
              <p:cNvSpPr>
                <a:spLocks/>
              </p:cNvSpPr>
              <p:nvPr/>
            </p:nvSpPr>
            <p:spPr bwMode="auto">
              <a:xfrm>
                <a:off x="4829" y="1827"/>
                <a:ext cx="22" cy="407"/>
              </a:xfrm>
              <a:custGeom>
                <a:avLst/>
                <a:gdLst>
                  <a:gd name="T0" fmla="*/ 0 w 22"/>
                  <a:gd name="T1" fmla="*/ 0 h 407"/>
                  <a:gd name="T2" fmla="*/ 0 w 22"/>
                  <a:gd name="T3" fmla="*/ 404 h 407"/>
                  <a:gd name="T4" fmla="*/ 20 w 22"/>
                  <a:gd name="T5" fmla="*/ 404 h 407"/>
                  <a:gd name="T6" fmla="*/ 21 w 22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0"/>
                    </a:moveTo>
                    <a:lnTo>
                      <a:pt x="0" y="404"/>
                    </a:lnTo>
                    <a:lnTo>
                      <a:pt x="20" y="404"/>
                    </a:lnTo>
                    <a:lnTo>
                      <a:pt x="21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1" name="Freeform 39"/>
              <p:cNvSpPr>
                <a:spLocks/>
              </p:cNvSpPr>
              <p:nvPr/>
            </p:nvSpPr>
            <p:spPr bwMode="auto">
              <a:xfrm>
                <a:off x="4850" y="1825"/>
                <a:ext cx="20" cy="405"/>
              </a:xfrm>
              <a:custGeom>
                <a:avLst/>
                <a:gdLst>
                  <a:gd name="T0" fmla="*/ 0 w 20"/>
                  <a:gd name="T1" fmla="*/ 404 h 405"/>
                  <a:gd name="T2" fmla="*/ 0 w 20"/>
                  <a:gd name="T3" fmla="*/ 1 h 405"/>
                  <a:gd name="T4" fmla="*/ 19 w 20"/>
                  <a:gd name="T5" fmla="*/ 1 h 405"/>
                  <a:gd name="T6" fmla="*/ 18 w 20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405">
                    <a:moveTo>
                      <a:pt x="0" y="404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18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2" name="Freeform 40"/>
              <p:cNvSpPr>
                <a:spLocks/>
              </p:cNvSpPr>
              <p:nvPr/>
            </p:nvSpPr>
            <p:spPr bwMode="auto">
              <a:xfrm>
                <a:off x="4874" y="1827"/>
                <a:ext cx="21" cy="407"/>
              </a:xfrm>
              <a:custGeom>
                <a:avLst/>
                <a:gdLst>
                  <a:gd name="T0" fmla="*/ 0 w 21"/>
                  <a:gd name="T1" fmla="*/ 0 h 407"/>
                  <a:gd name="T2" fmla="*/ 0 w 21"/>
                  <a:gd name="T3" fmla="*/ 404 h 407"/>
                  <a:gd name="T4" fmla="*/ 19 w 21"/>
                  <a:gd name="T5" fmla="*/ 404 h 407"/>
                  <a:gd name="T6" fmla="*/ 20 w 21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0"/>
                    </a:moveTo>
                    <a:lnTo>
                      <a:pt x="0" y="404"/>
                    </a:lnTo>
                    <a:lnTo>
                      <a:pt x="19" y="404"/>
                    </a:lnTo>
                    <a:lnTo>
                      <a:pt x="20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3" name="Freeform 41"/>
              <p:cNvSpPr>
                <a:spLocks/>
              </p:cNvSpPr>
              <p:nvPr/>
            </p:nvSpPr>
            <p:spPr bwMode="auto">
              <a:xfrm>
                <a:off x="4895" y="1825"/>
                <a:ext cx="19" cy="405"/>
              </a:xfrm>
              <a:custGeom>
                <a:avLst/>
                <a:gdLst>
                  <a:gd name="T0" fmla="*/ 0 w 19"/>
                  <a:gd name="T1" fmla="*/ 404 h 405"/>
                  <a:gd name="T2" fmla="*/ 0 w 19"/>
                  <a:gd name="T3" fmla="*/ 1 h 405"/>
                  <a:gd name="T4" fmla="*/ 18 w 19"/>
                  <a:gd name="T5" fmla="*/ 1 h 405"/>
                  <a:gd name="T6" fmla="*/ 17 w 19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05">
                    <a:moveTo>
                      <a:pt x="0" y="404"/>
                    </a:moveTo>
                    <a:lnTo>
                      <a:pt x="0" y="1"/>
                    </a:lnTo>
                    <a:lnTo>
                      <a:pt x="18" y="1"/>
                    </a:lnTo>
                    <a:lnTo>
                      <a:pt x="17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4" name="Freeform 42"/>
              <p:cNvSpPr>
                <a:spLocks/>
              </p:cNvSpPr>
              <p:nvPr/>
            </p:nvSpPr>
            <p:spPr bwMode="auto">
              <a:xfrm>
                <a:off x="4918" y="1825"/>
                <a:ext cx="21" cy="407"/>
              </a:xfrm>
              <a:custGeom>
                <a:avLst/>
                <a:gdLst>
                  <a:gd name="T0" fmla="*/ 0 w 21"/>
                  <a:gd name="T1" fmla="*/ 0 h 407"/>
                  <a:gd name="T2" fmla="*/ 0 w 21"/>
                  <a:gd name="T3" fmla="*/ 404 h 407"/>
                  <a:gd name="T4" fmla="*/ 19 w 21"/>
                  <a:gd name="T5" fmla="*/ 404 h 407"/>
                  <a:gd name="T6" fmla="*/ 20 w 21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0"/>
                    </a:moveTo>
                    <a:lnTo>
                      <a:pt x="0" y="404"/>
                    </a:lnTo>
                    <a:lnTo>
                      <a:pt x="19" y="404"/>
                    </a:lnTo>
                    <a:lnTo>
                      <a:pt x="20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5" name="Freeform 43"/>
              <p:cNvSpPr>
                <a:spLocks/>
              </p:cNvSpPr>
              <p:nvPr/>
            </p:nvSpPr>
            <p:spPr bwMode="auto">
              <a:xfrm>
                <a:off x="4939" y="1825"/>
                <a:ext cx="19" cy="405"/>
              </a:xfrm>
              <a:custGeom>
                <a:avLst/>
                <a:gdLst>
                  <a:gd name="T0" fmla="*/ 0 w 19"/>
                  <a:gd name="T1" fmla="*/ 404 h 405"/>
                  <a:gd name="T2" fmla="*/ 0 w 19"/>
                  <a:gd name="T3" fmla="*/ 1 h 405"/>
                  <a:gd name="T4" fmla="*/ 18 w 19"/>
                  <a:gd name="T5" fmla="*/ 1 h 405"/>
                  <a:gd name="T6" fmla="*/ 17 w 19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05">
                    <a:moveTo>
                      <a:pt x="0" y="404"/>
                    </a:moveTo>
                    <a:lnTo>
                      <a:pt x="0" y="1"/>
                    </a:lnTo>
                    <a:lnTo>
                      <a:pt x="18" y="1"/>
                    </a:lnTo>
                    <a:lnTo>
                      <a:pt x="17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6" name="Freeform 44"/>
              <p:cNvSpPr>
                <a:spLocks/>
              </p:cNvSpPr>
              <p:nvPr/>
            </p:nvSpPr>
            <p:spPr bwMode="auto">
              <a:xfrm>
                <a:off x="4962" y="1825"/>
                <a:ext cx="21" cy="407"/>
              </a:xfrm>
              <a:custGeom>
                <a:avLst/>
                <a:gdLst>
                  <a:gd name="T0" fmla="*/ 0 w 21"/>
                  <a:gd name="T1" fmla="*/ 0 h 407"/>
                  <a:gd name="T2" fmla="*/ 0 w 21"/>
                  <a:gd name="T3" fmla="*/ 404 h 407"/>
                  <a:gd name="T4" fmla="*/ 19 w 21"/>
                  <a:gd name="T5" fmla="*/ 404 h 407"/>
                  <a:gd name="T6" fmla="*/ 20 w 21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0"/>
                    </a:moveTo>
                    <a:lnTo>
                      <a:pt x="0" y="404"/>
                    </a:lnTo>
                    <a:lnTo>
                      <a:pt x="19" y="404"/>
                    </a:lnTo>
                    <a:lnTo>
                      <a:pt x="20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77" name="Group 45"/>
            <p:cNvGrpSpPr>
              <a:grpSpLocks/>
            </p:cNvGrpSpPr>
            <p:nvPr/>
          </p:nvGrpSpPr>
          <p:grpSpPr bwMode="auto">
            <a:xfrm>
              <a:off x="4971" y="2228"/>
              <a:ext cx="653" cy="411"/>
              <a:chOff x="4971" y="2228"/>
              <a:chExt cx="653" cy="411"/>
            </a:xfrm>
          </p:grpSpPr>
          <p:sp>
            <p:nvSpPr>
              <p:cNvPr id="44078" name="Freeform 46"/>
              <p:cNvSpPr>
                <a:spLocks/>
              </p:cNvSpPr>
              <p:nvPr/>
            </p:nvSpPr>
            <p:spPr bwMode="auto">
              <a:xfrm>
                <a:off x="5060" y="2228"/>
                <a:ext cx="21" cy="407"/>
              </a:xfrm>
              <a:custGeom>
                <a:avLst/>
                <a:gdLst>
                  <a:gd name="T0" fmla="*/ 0 w 21"/>
                  <a:gd name="T1" fmla="*/ 406 h 407"/>
                  <a:gd name="T2" fmla="*/ 0 w 21"/>
                  <a:gd name="T3" fmla="*/ 1 h 407"/>
                  <a:gd name="T4" fmla="*/ 19 w 21"/>
                  <a:gd name="T5" fmla="*/ 1 h 407"/>
                  <a:gd name="T6" fmla="*/ 20 w 21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406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2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9" name="Line 47"/>
              <p:cNvSpPr>
                <a:spLocks noChangeShapeType="1"/>
              </p:cNvSpPr>
              <p:nvPr/>
            </p:nvSpPr>
            <p:spPr bwMode="auto">
              <a:xfrm>
                <a:off x="4971" y="2230"/>
                <a:ext cx="58" cy="0"/>
              </a:xfrm>
              <a:prstGeom prst="line">
                <a:avLst/>
              </a:prstGeom>
              <a:noFill/>
              <a:ln w="50800">
                <a:solidFill>
                  <a:srgbClr val="CC33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0" name="Freeform 48"/>
              <p:cNvSpPr>
                <a:spLocks/>
              </p:cNvSpPr>
              <p:nvPr/>
            </p:nvSpPr>
            <p:spPr bwMode="auto">
              <a:xfrm>
                <a:off x="5039" y="2231"/>
                <a:ext cx="18" cy="405"/>
              </a:xfrm>
              <a:custGeom>
                <a:avLst/>
                <a:gdLst>
                  <a:gd name="T0" fmla="*/ 0 w 18"/>
                  <a:gd name="T1" fmla="*/ 0 h 405"/>
                  <a:gd name="T2" fmla="*/ 0 w 18"/>
                  <a:gd name="T3" fmla="*/ 402 h 405"/>
                  <a:gd name="T4" fmla="*/ 17 w 18"/>
                  <a:gd name="T5" fmla="*/ 402 h 405"/>
                  <a:gd name="T6" fmla="*/ 16 w 18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05">
                    <a:moveTo>
                      <a:pt x="0" y="0"/>
                    </a:moveTo>
                    <a:lnTo>
                      <a:pt x="0" y="402"/>
                    </a:lnTo>
                    <a:lnTo>
                      <a:pt x="17" y="402"/>
                    </a:lnTo>
                    <a:lnTo>
                      <a:pt x="16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1" name="Freeform 49"/>
              <p:cNvSpPr>
                <a:spLocks/>
              </p:cNvSpPr>
              <p:nvPr/>
            </p:nvSpPr>
            <p:spPr bwMode="auto">
              <a:xfrm>
                <a:off x="5103" y="2228"/>
                <a:ext cx="21" cy="407"/>
              </a:xfrm>
              <a:custGeom>
                <a:avLst/>
                <a:gdLst>
                  <a:gd name="T0" fmla="*/ 0 w 21"/>
                  <a:gd name="T1" fmla="*/ 406 h 407"/>
                  <a:gd name="T2" fmla="*/ 0 w 21"/>
                  <a:gd name="T3" fmla="*/ 1 h 407"/>
                  <a:gd name="T4" fmla="*/ 19 w 21"/>
                  <a:gd name="T5" fmla="*/ 1 h 407"/>
                  <a:gd name="T6" fmla="*/ 20 w 21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406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2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2" name="Freeform 50"/>
              <p:cNvSpPr>
                <a:spLocks/>
              </p:cNvSpPr>
              <p:nvPr/>
            </p:nvSpPr>
            <p:spPr bwMode="auto">
              <a:xfrm>
                <a:off x="5081" y="2231"/>
                <a:ext cx="19" cy="405"/>
              </a:xfrm>
              <a:custGeom>
                <a:avLst/>
                <a:gdLst>
                  <a:gd name="T0" fmla="*/ 0 w 19"/>
                  <a:gd name="T1" fmla="*/ 0 h 405"/>
                  <a:gd name="T2" fmla="*/ 0 w 19"/>
                  <a:gd name="T3" fmla="*/ 402 h 405"/>
                  <a:gd name="T4" fmla="*/ 18 w 19"/>
                  <a:gd name="T5" fmla="*/ 402 h 405"/>
                  <a:gd name="T6" fmla="*/ 17 w 19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05">
                    <a:moveTo>
                      <a:pt x="0" y="0"/>
                    </a:moveTo>
                    <a:lnTo>
                      <a:pt x="0" y="402"/>
                    </a:lnTo>
                    <a:lnTo>
                      <a:pt x="18" y="402"/>
                    </a:lnTo>
                    <a:lnTo>
                      <a:pt x="17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3" name="Freeform 51"/>
              <p:cNvSpPr>
                <a:spLocks/>
              </p:cNvSpPr>
              <p:nvPr/>
            </p:nvSpPr>
            <p:spPr bwMode="auto">
              <a:xfrm>
                <a:off x="5145" y="2228"/>
                <a:ext cx="22" cy="407"/>
              </a:xfrm>
              <a:custGeom>
                <a:avLst/>
                <a:gdLst>
                  <a:gd name="T0" fmla="*/ 0 w 22"/>
                  <a:gd name="T1" fmla="*/ 406 h 407"/>
                  <a:gd name="T2" fmla="*/ 0 w 22"/>
                  <a:gd name="T3" fmla="*/ 1 h 407"/>
                  <a:gd name="T4" fmla="*/ 20 w 22"/>
                  <a:gd name="T5" fmla="*/ 1 h 407"/>
                  <a:gd name="T6" fmla="*/ 21 w 22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406"/>
                    </a:moveTo>
                    <a:lnTo>
                      <a:pt x="0" y="1"/>
                    </a:lnTo>
                    <a:lnTo>
                      <a:pt x="20" y="1"/>
                    </a:lnTo>
                    <a:lnTo>
                      <a:pt x="21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4" name="Freeform 52"/>
              <p:cNvSpPr>
                <a:spLocks/>
              </p:cNvSpPr>
              <p:nvPr/>
            </p:nvSpPr>
            <p:spPr bwMode="auto">
              <a:xfrm>
                <a:off x="5124" y="2231"/>
                <a:ext cx="19" cy="405"/>
              </a:xfrm>
              <a:custGeom>
                <a:avLst/>
                <a:gdLst>
                  <a:gd name="T0" fmla="*/ 0 w 19"/>
                  <a:gd name="T1" fmla="*/ 0 h 405"/>
                  <a:gd name="T2" fmla="*/ 0 w 19"/>
                  <a:gd name="T3" fmla="*/ 402 h 405"/>
                  <a:gd name="T4" fmla="*/ 18 w 19"/>
                  <a:gd name="T5" fmla="*/ 402 h 405"/>
                  <a:gd name="T6" fmla="*/ 17 w 19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05">
                    <a:moveTo>
                      <a:pt x="0" y="0"/>
                    </a:moveTo>
                    <a:lnTo>
                      <a:pt x="0" y="402"/>
                    </a:lnTo>
                    <a:lnTo>
                      <a:pt x="18" y="402"/>
                    </a:lnTo>
                    <a:lnTo>
                      <a:pt x="17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5" name="Freeform 53"/>
              <p:cNvSpPr>
                <a:spLocks/>
              </p:cNvSpPr>
              <p:nvPr/>
            </p:nvSpPr>
            <p:spPr bwMode="auto">
              <a:xfrm>
                <a:off x="5198" y="2228"/>
                <a:ext cx="21" cy="407"/>
              </a:xfrm>
              <a:custGeom>
                <a:avLst/>
                <a:gdLst>
                  <a:gd name="T0" fmla="*/ 0 w 21"/>
                  <a:gd name="T1" fmla="*/ 406 h 407"/>
                  <a:gd name="T2" fmla="*/ 0 w 21"/>
                  <a:gd name="T3" fmla="*/ 1 h 407"/>
                  <a:gd name="T4" fmla="*/ 19 w 21"/>
                  <a:gd name="T5" fmla="*/ 1 h 407"/>
                  <a:gd name="T6" fmla="*/ 20 w 21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406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2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6" name="Freeform 54"/>
              <p:cNvSpPr>
                <a:spLocks/>
              </p:cNvSpPr>
              <p:nvPr/>
            </p:nvSpPr>
            <p:spPr bwMode="auto">
              <a:xfrm>
                <a:off x="5166" y="2231"/>
                <a:ext cx="31" cy="405"/>
              </a:xfrm>
              <a:custGeom>
                <a:avLst/>
                <a:gdLst>
                  <a:gd name="T0" fmla="*/ 0 w 31"/>
                  <a:gd name="T1" fmla="*/ 0 h 405"/>
                  <a:gd name="T2" fmla="*/ 0 w 31"/>
                  <a:gd name="T3" fmla="*/ 402 h 405"/>
                  <a:gd name="T4" fmla="*/ 30 w 31"/>
                  <a:gd name="T5" fmla="*/ 402 h 405"/>
                  <a:gd name="T6" fmla="*/ 29 w 31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5">
                    <a:moveTo>
                      <a:pt x="0" y="0"/>
                    </a:moveTo>
                    <a:lnTo>
                      <a:pt x="0" y="402"/>
                    </a:lnTo>
                    <a:lnTo>
                      <a:pt x="30" y="402"/>
                    </a:lnTo>
                    <a:lnTo>
                      <a:pt x="29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7" name="Freeform 55"/>
              <p:cNvSpPr>
                <a:spLocks/>
              </p:cNvSpPr>
              <p:nvPr/>
            </p:nvSpPr>
            <p:spPr bwMode="auto">
              <a:xfrm>
                <a:off x="5258" y="2229"/>
                <a:ext cx="22" cy="407"/>
              </a:xfrm>
              <a:custGeom>
                <a:avLst/>
                <a:gdLst>
                  <a:gd name="T0" fmla="*/ 0 w 22"/>
                  <a:gd name="T1" fmla="*/ 406 h 407"/>
                  <a:gd name="T2" fmla="*/ 0 w 22"/>
                  <a:gd name="T3" fmla="*/ 1 h 407"/>
                  <a:gd name="T4" fmla="*/ 20 w 22"/>
                  <a:gd name="T5" fmla="*/ 1 h 407"/>
                  <a:gd name="T6" fmla="*/ 21 w 22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406"/>
                    </a:moveTo>
                    <a:lnTo>
                      <a:pt x="0" y="1"/>
                    </a:lnTo>
                    <a:lnTo>
                      <a:pt x="20" y="1"/>
                    </a:lnTo>
                    <a:lnTo>
                      <a:pt x="21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8" name="Freeform 56"/>
              <p:cNvSpPr>
                <a:spLocks/>
              </p:cNvSpPr>
              <p:nvPr/>
            </p:nvSpPr>
            <p:spPr bwMode="auto">
              <a:xfrm>
                <a:off x="5227" y="2233"/>
                <a:ext cx="31" cy="405"/>
              </a:xfrm>
              <a:custGeom>
                <a:avLst/>
                <a:gdLst>
                  <a:gd name="T0" fmla="*/ 0 w 31"/>
                  <a:gd name="T1" fmla="*/ 0 h 405"/>
                  <a:gd name="T2" fmla="*/ 0 w 31"/>
                  <a:gd name="T3" fmla="*/ 402 h 405"/>
                  <a:gd name="T4" fmla="*/ 30 w 31"/>
                  <a:gd name="T5" fmla="*/ 402 h 405"/>
                  <a:gd name="T6" fmla="*/ 29 w 31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5">
                    <a:moveTo>
                      <a:pt x="0" y="0"/>
                    </a:moveTo>
                    <a:lnTo>
                      <a:pt x="0" y="402"/>
                    </a:lnTo>
                    <a:lnTo>
                      <a:pt x="30" y="402"/>
                    </a:lnTo>
                    <a:lnTo>
                      <a:pt x="29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9" name="Freeform 57"/>
              <p:cNvSpPr>
                <a:spLocks/>
              </p:cNvSpPr>
              <p:nvPr/>
            </p:nvSpPr>
            <p:spPr bwMode="auto">
              <a:xfrm>
                <a:off x="5354" y="2229"/>
                <a:ext cx="21" cy="407"/>
              </a:xfrm>
              <a:custGeom>
                <a:avLst/>
                <a:gdLst>
                  <a:gd name="T0" fmla="*/ 0 w 21"/>
                  <a:gd name="T1" fmla="*/ 406 h 407"/>
                  <a:gd name="T2" fmla="*/ 0 w 21"/>
                  <a:gd name="T3" fmla="*/ 1 h 407"/>
                  <a:gd name="T4" fmla="*/ 19 w 21"/>
                  <a:gd name="T5" fmla="*/ 1 h 407"/>
                  <a:gd name="T6" fmla="*/ 20 w 21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406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2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0" name="Freeform 58"/>
              <p:cNvSpPr>
                <a:spLocks/>
              </p:cNvSpPr>
              <p:nvPr/>
            </p:nvSpPr>
            <p:spPr bwMode="auto">
              <a:xfrm>
                <a:off x="5287" y="2233"/>
                <a:ext cx="67" cy="405"/>
              </a:xfrm>
              <a:custGeom>
                <a:avLst/>
                <a:gdLst>
                  <a:gd name="T0" fmla="*/ 0 w 67"/>
                  <a:gd name="T1" fmla="*/ 0 h 405"/>
                  <a:gd name="T2" fmla="*/ 0 w 67"/>
                  <a:gd name="T3" fmla="*/ 402 h 405"/>
                  <a:gd name="T4" fmla="*/ 66 w 67"/>
                  <a:gd name="T5" fmla="*/ 402 h 405"/>
                  <a:gd name="T6" fmla="*/ 65 w 67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405">
                    <a:moveTo>
                      <a:pt x="0" y="0"/>
                    </a:moveTo>
                    <a:lnTo>
                      <a:pt x="0" y="402"/>
                    </a:lnTo>
                    <a:lnTo>
                      <a:pt x="66" y="402"/>
                    </a:lnTo>
                    <a:lnTo>
                      <a:pt x="65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1" name="Freeform 59"/>
              <p:cNvSpPr>
                <a:spLocks/>
              </p:cNvSpPr>
              <p:nvPr/>
            </p:nvSpPr>
            <p:spPr bwMode="auto">
              <a:xfrm>
                <a:off x="5383" y="2233"/>
                <a:ext cx="31" cy="405"/>
              </a:xfrm>
              <a:custGeom>
                <a:avLst/>
                <a:gdLst>
                  <a:gd name="T0" fmla="*/ 0 w 31"/>
                  <a:gd name="T1" fmla="*/ 0 h 405"/>
                  <a:gd name="T2" fmla="*/ 0 w 31"/>
                  <a:gd name="T3" fmla="*/ 402 h 405"/>
                  <a:gd name="T4" fmla="*/ 30 w 31"/>
                  <a:gd name="T5" fmla="*/ 402 h 405"/>
                  <a:gd name="T6" fmla="*/ 29 w 31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5">
                    <a:moveTo>
                      <a:pt x="0" y="0"/>
                    </a:moveTo>
                    <a:lnTo>
                      <a:pt x="0" y="402"/>
                    </a:lnTo>
                    <a:lnTo>
                      <a:pt x="30" y="402"/>
                    </a:lnTo>
                    <a:lnTo>
                      <a:pt x="29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2" name="Freeform 60"/>
              <p:cNvSpPr>
                <a:spLocks/>
              </p:cNvSpPr>
              <p:nvPr/>
            </p:nvSpPr>
            <p:spPr bwMode="auto">
              <a:xfrm>
                <a:off x="5413" y="2229"/>
                <a:ext cx="21" cy="407"/>
              </a:xfrm>
              <a:custGeom>
                <a:avLst/>
                <a:gdLst>
                  <a:gd name="T0" fmla="*/ 0 w 21"/>
                  <a:gd name="T1" fmla="*/ 406 h 407"/>
                  <a:gd name="T2" fmla="*/ 0 w 21"/>
                  <a:gd name="T3" fmla="*/ 1 h 407"/>
                  <a:gd name="T4" fmla="*/ 19 w 21"/>
                  <a:gd name="T5" fmla="*/ 1 h 407"/>
                  <a:gd name="T6" fmla="*/ 20 w 21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406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2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3" name="Freeform 61"/>
              <p:cNvSpPr>
                <a:spLocks/>
              </p:cNvSpPr>
              <p:nvPr/>
            </p:nvSpPr>
            <p:spPr bwMode="auto">
              <a:xfrm>
                <a:off x="5442" y="2233"/>
                <a:ext cx="31" cy="405"/>
              </a:xfrm>
              <a:custGeom>
                <a:avLst/>
                <a:gdLst>
                  <a:gd name="T0" fmla="*/ 0 w 31"/>
                  <a:gd name="T1" fmla="*/ 0 h 405"/>
                  <a:gd name="T2" fmla="*/ 0 w 31"/>
                  <a:gd name="T3" fmla="*/ 402 h 405"/>
                  <a:gd name="T4" fmla="*/ 30 w 31"/>
                  <a:gd name="T5" fmla="*/ 402 h 405"/>
                  <a:gd name="T6" fmla="*/ 29 w 31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5">
                    <a:moveTo>
                      <a:pt x="0" y="0"/>
                    </a:moveTo>
                    <a:lnTo>
                      <a:pt x="0" y="402"/>
                    </a:lnTo>
                    <a:lnTo>
                      <a:pt x="30" y="402"/>
                    </a:lnTo>
                    <a:lnTo>
                      <a:pt x="29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4" name="Freeform 62"/>
              <p:cNvSpPr>
                <a:spLocks/>
              </p:cNvSpPr>
              <p:nvPr/>
            </p:nvSpPr>
            <p:spPr bwMode="auto">
              <a:xfrm>
                <a:off x="5470" y="2229"/>
                <a:ext cx="22" cy="407"/>
              </a:xfrm>
              <a:custGeom>
                <a:avLst/>
                <a:gdLst>
                  <a:gd name="T0" fmla="*/ 0 w 22"/>
                  <a:gd name="T1" fmla="*/ 406 h 407"/>
                  <a:gd name="T2" fmla="*/ 0 w 22"/>
                  <a:gd name="T3" fmla="*/ 1 h 407"/>
                  <a:gd name="T4" fmla="*/ 20 w 22"/>
                  <a:gd name="T5" fmla="*/ 1 h 407"/>
                  <a:gd name="T6" fmla="*/ 21 w 22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406"/>
                    </a:moveTo>
                    <a:lnTo>
                      <a:pt x="0" y="1"/>
                    </a:lnTo>
                    <a:lnTo>
                      <a:pt x="20" y="1"/>
                    </a:lnTo>
                    <a:lnTo>
                      <a:pt x="21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5" name="Freeform 63"/>
              <p:cNvSpPr>
                <a:spLocks/>
              </p:cNvSpPr>
              <p:nvPr/>
            </p:nvSpPr>
            <p:spPr bwMode="auto">
              <a:xfrm>
                <a:off x="5491" y="2234"/>
                <a:ext cx="20" cy="405"/>
              </a:xfrm>
              <a:custGeom>
                <a:avLst/>
                <a:gdLst>
                  <a:gd name="T0" fmla="*/ 0 w 20"/>
                  <a:gd name="T1" fmla="*/ 0 h 405"/>
                  <a:gd name="T2" fmla="*/ 0 w 20"/>
                  <a:gd name="T3" fmla="*/ 402 h 405"/>
                  <a:gd name="T4" fmla="*/ 19 w 20"/>
                  <a:gd name="T5" fmla="*/ 402 h 405"/>
                  <a:gd name="T6" fmla="*/ 18 w 20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405">
                    <a:moveTo>
                      <a:pt x="0" y="0"/>
                    </a:moveTo>
                    <a:lnTo>
                      <a:pt x="0" y="402"/>
                    </a:lnTo>
                    <a:lnTo>
                      <a:pt x="19" y="402"/>
                    </a:lnTo>
                    <a:lnTo>
                      <a:pt x="18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6" name="Freeform 64"/>
              <p:cNvSpPr>
                <a:spLocks/>
              </p:cNvSpPr>
              <p:nvPr/>
            </p:nvSpPr>
            <p:spPr bwMode="auto">
              <a:xfrm>
                <a:off x="5514" y="2229"/>
                <a:ext cx="22" cy="407"/>
              </a:xfrm>
              <a:custGeom>
                <a:avLst/>
                <a:gdLst>
                  <a:gd name="T0" fmla="*/ 0 w 22"/>
                  <a:gd name="T1" fmla="*/ 406 h 407"/>
                  <a:gd name="T2" fmla="*/ 0 w 22"/>
                  <a:gd name="T3" fmla="*/ 1 h 407"/>
                  <a:gd name="T4" fmla="*/ 20 w 22"/>
                  <a:gd name="T5" fmla="*/ 1 h 407"/>
                  <a:gd name="T6" fmla="*/ 21 w 22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406"/>
                    </a:moveTo>
                    <a:lnTo>
                      <a:pt x="0" y="1"/>
                    </a:lnTo>
                    <a:lnTo>
                      <a:pt x="20" y="1"/>
                    </a:lnTo>
                    <a:lnTo>
                      <a:pt x="21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7" name="Freeform 65"/>
              <p:cNvSpPr>
                <a:spLocks/>
              </p:cNvSpPr>
              <p:nvPr/>
            </p:nvSpPr>
            <p:spPr bwMode="auto">
              <a:xfrm>
                <a:off x="5535" y="2234"/>
                <a:ext cx="20" cy="405"/>
              </a:xfrm>
              <a:custGeom>
                <a:avLst/>
                <a:gdLst>
                  <a:gd name="T0" fmla="*/ 0 w 20"/>
                  <a:gd name="T1" fmla="*/ 0 h 405"/>
                  <a:gd name="T2" fmla="*/ 0 w 20"/>
                  <a:gd name="T3" fmla="*/ 402 h 405"/>
                  <a:gd name="T4" fmla="*/ 19 w 20"/>
                  <a:gd name="T5" fmla="*/ 402 h 405"/>
                  <a:gd name="T6" fmla="*/ 18 w 20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405">
                    <a:moveTo>
                      <a:pt x="0" y="0"/>
                    </a:moveTo>
                    <a:lnTo>
                      <a:pt x="0" y="402"/>
                    </a:lnTo>
                    <a:lnTo>
                      <a:pt x="19" y="402"/>
                    </a:lnTo>
                    <a:lnTo>
                      <a:pt x="18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8" name="Freeform 66"/>
              <p:cNvSpPr>
                <a:spLocks/>
              </p:cNvSpPr>
              <p:nvPr/>
            </p:nvSpPr>
            <p:spPr bwMode="auto">
              <a:xfrm>
                <a:off x="5559" y="2231"/>
                <a:ext cx="21" cy="407"/>
              </a:xfrm>
              <a:custGeom>
                <a:avLst/>
                <a:gdLst>
                  <a:gd name="T0" fmla="*/ 0 w 21"/>
                  <a:gd name="T1" fmla="*/ 406 h 407"/>
                  <a:gd name="T2" fmla="*/ 0 w 21"/>
                  <a:gd name="T3" fmla="*/ 1 h 407"/>
                  <a:gd name="T4" fmla="*/ 19 w 21"/>
                  <a:gd name="T5" fmla="*/ 1 h 407"/>
                  <a:gd name="T6" fmla="*/ 20 w 21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406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2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9" name="Freeform 67"/>
              <p:cNvSpPr>
                <a:spLocks/>
              </p:cNvSpPr>
              <p:nvPr/>
            </p:nvSpPr>
            <p:spPr bwMode="auto">
              <a:xfrm>
                <a:off x="5580" y="2234"/>
                <a:ext cx="19" cy="405"/>
              </a:xfrm>
              <a:custGeom>
                <a:avLst/>
                <a:gdLst>
                  <a:gd name="T0" fmla="*/ 0 w 19"/>
                  <a:gd name="T1" fmla="*/ 0 h 405"/>
                  <a:gd name="T2" fmla="*/ 0 w 19"/>
                  <a:gd name="T3" fmla="*/ 402 h 405"/>
                  <a:gd name="T4" fmla="*/ 18 w 19"/>
                  <a:gd name="T5" fmla="*/ 402 h 405"/>
                  <a:gd name="T6" fmla="*/ 17 w 19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05">
                    <a:moveTo>
                      <a:pt x="0" y="0"/>
                    </a:moveTo>
                    <a:lnTo>
                      <a:pt x="0" y="402"/>
                    </a:lnTo>
                    <a:lnTo>
                      <a:pt x="18" y="402"/>
                    </a:lnTo>
                    <a:lnTo>
                      <a:pt x="17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0" name="Freeform 68"/>
              <p:cNvSpPr>
                <a:spLocks/>
              </p:cNvSpPr>
              <p:nvPr/>
            </p:nvSpPr>
            <p:spPr bwMode="auto">
              <a:xfrm>
                <a:off x="5603" y="2231"/>
                <a:ext cx="21" cy="407"/>
              </a:xfrm>
              <a:custGeom>
                <a:avLst/>
                <a:gdLst>
                  <a:gd name="T0" fmla="*/ 0 w 21"/>
                  <a:gd name="T1" fmla="*/ 406 h 407"/>
                  <a:gd name="T2" fmla="*/ 0 w 21"/>
                  <a:gd name="T3" fmla="*/ 1 h 407"/>
                  <a:gd name="T4" fmla="*/ 19 w 21"/>
                  <a:gd name="T5" fmla="*/ 1 h 407"/>
                  <a:gd name="T6" fmla="*/ 20 w 21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406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2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101" name="Group 69"/>
            <p:cNvGrpSpPr>
              <a:grpSpLocks/>
            </p:cNvGrpSpPr>
            <p:nvPr/>
          </p:nvGrpSpPr>
          <p:grpSpPr bwMode="auto">
            <a:xfrm>
              <a:off x="4401" y="1823"/>
              <a:ext cx="562" cy="410"/>
              <a:chOff x="4401" y="1823"/>
              <a:chExt cx="562" cy="410"/>
            </a:xfrm>
          </p:grpSpPr>
          <p:sp>
            <p:nvSpPr>
              <p:cNvPr id="44102" name="Arc 70"/>
              <p:cNvSpPr>
                <a:spLocks/>
              </p:cNvSpPr>
              <p:nvPr/>
            </p:nvSpPr>
            <p:spPr bwMode="auto">
              <a:xfrm>
                <a:off x="4401" y="1823"/>
                <a:ext cx="273" cy="41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600 h 21600"/>
                  <a:gd name="T2" fmla="*/ 21521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701"/>
                      <a:pt x="9622" y="43"/>
                      <a:pt x="21521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701"/>
                      <a:pt x="9622" y="43"/>
                      <a:pt x="21521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3" name="Arc 71"/>
              <p:cNvSpPr>
                <a:spLocks/>
              </p:cNvSpPr>
              <p:nvPr/>
            </p:nvSpPr>
            <p:spPr bwMode="auto">
              <a:xfrm>
                <a:off x="4691" y="1823"/>
                <a:ext cx="272" cy="40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104" name="Group 72"/>
            <p:cNvGrpSpPr>
              <a:grpSpLocks/>
            </p:cNvGrpSpPr>
            <p:nvPr/>
          </p:nvGrpSpPr>
          <p:grpSpPr bwMode="auto">
            <a:xfrm>
              <a:off x="5047" y="2238"/>
              <a:ext cx="563" cy="411"/>
              <a:chOff x="5047" y="2238"/>
              <a:chExt cx="563" cy="411"/>
            </a:xfrm>
          </p:grpSpPr>
          <p:sp>
            <p:nvSpPr>
              <p:cNvPr id="44105" name="Arc 73"/>
              <p:cNvSpPr>
                <a:spLocks/>
              </p:cNvSpPr>
              <p:nvPr/>
            </p:nvSpPr>
            <p:spPr bwMode="auto">
              <a:xfrm rot="10800000">
                <a:off x="5047" y="2238"/>
                <a:ext cx="274" cy="409"/>
              </a:xfrm>
              <a:custGeom>
                <a:avLst/>
                <a:gdLst>
                  <a:gd name="G0" fmla="+- 79 0 0"/>
                  <a:gd name="G1" fmla="+- 21600 0 0"/>
                  <a:gd name="G2" fmla="+- 21600 0 0"/>
                  <a:gd name="T0" fmla="*/ 0 w 21679"/>
                  <a:gd name="T1" fmla="*/ 0 h 21600"/>
                  <a:gd name="T2" fmla="*/ 21679 w 21679"/>
                  <a:gd name="T3" fmla="*/ 21600 h 21600"/>
                  <a:gd name="T4" fmla="*/ 79 w 2167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79" h="21600" fill="none" extrusionOk="0">
                    <a:moveTo>
                      <a:pt x="0" y="0"/>
                    </a:moveTo>
                    <a:cubicBezTo>
                      <a:pt x="26" y="0"/>
                      <a:pt x="52" y="0"/>
                      <a:pt x="79" y="0"/>
                    </a:cubicBezTo>
                    <a:cubicBezTo>
                      <a:pt x="12008" y="0"/>
                      <a:pt x="21679" y="9670"/>
                      <a:pt x="21679" y="21600"/>
                    </a:cubicBezTo>
                  </a:path>
                  <a:path w="21679" h="21600" stroke="0" extrusionOk="0">
                    <a:moveTo>
                      <a:pt x="0" y="0"/>
                    </a:moveTo>
                    <a:cubicBezTo>
                      <a:pt x="26" y="0"/>
                      <a:pt x="52" y="0"/>
                      <a:pt x="79" y="0"/>
                    </a:cubicBezTo>
                    <a:cubicBezTo>
                      <a:pt x="12008" y="0"/>
                      <a:pt x="21679" y="9670"/>
                      <a:pt x="21679" y="21600"/>
                    </a:cubicBezTo>
                    <a:lnTo>
                      <a:pt x="79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6" name="Arc 74"/>
              <p:cNvSpPr>
                <a:spLocks/>
              </p:cNvSpPr>
              <p:nvPr/>
            </p:nvSpPr>
            <p:spPr bwMode="auto">
              <a:xfrm rot="10800000">
                <a:off x="5337" y="2239"/>
                <a:ext cx="273" cy="41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600 h 21600"/>
                  <a:gd name="T2" fmla="*/ 21521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701"/>
                      <a:pt x="9622" y="43"/>
                      <a:pt x="21521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701"/>
                      <a:pt x="9622" y="43"/>
                      <a:pt x="21521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4107" name="Group 75"/>
          <p:cNvGrpSpPr>
            <a:grpSpLocks/>
          </p:cNvGrpSpPr>
          <p:nvPr/>
        </p:nvGrpSpPr>
        <p:grpSpPr bwMode="auto">
          <a:xfrm>
            <a:off x="2960688" y="2306638"/>
            <a:ext cx="1090612" cy="654050"/>
            <a:chOff x="1864" y="1453"/>
            <a:chExt cx="688" cy="411"/>
          </a:xfrm>
        </p:grpSpPr>
        <p:sp>
          <p:nvSpPr>
            <p:cNvPr id="44108" name="Line 76"/>
            <p:cNvSpPr>
              <a:spLocks noChangeShapeType="1"/>
            </p:cNvSpPr>
            <p:nvPr/>
          </p:nvSpPr>
          <p:spPr bwMode="auto">
            <a:xfrm>
              <a:off x="2523" y="1453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9" name="Oval 77"/>
            <p:cNvSpPr>
              <a:spLocks noChangeArrowheads="1"/>
            </p:cNvSpPr>
            <p:nvPr/>
          </p:nvSpPr>
          <p:spPr bwMode="auto">
            <a:xfrm>
              <a:off x="2497" y="1809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0" name="Line 78"/>
            <p:cNvSpPr>
              <a:spLocks noChangeShapeType="1"/>
            </p:cNvSpPr>
            <p:nvPr/>
          </p:nvSpPr>
          <p:spPr bwMode="auto">
            <a:xfrm flipH="1">
              <a:off x="1864" y="1469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111" name="Group 79"/>
          <p:cNvGrpSpPr>
            <a:grpSpLocks/>
          </p:cNvGrpSpPr>
          <p:nvPr/>
        </p:nvGrpSpPr>
        <p:grpSpPr bwMode="auto">
          <a:xfrm>
            <a:off x="2960688" y="3808413"/>
            <a:ext cx="1090612" cy="652462"/>
            <a:chOff x="1864" y="2399"/>
            <a:chExt cx="688" cy="411"/>
          </a:xfrm>
        </p:grpSpPr>
        <p:sp>
          <p:nvSpPr>
            <p:cNvPr id="44112" name="Line 80"/>
            <p:cNvSpPr>
              <a:spLocks noChangeShapeType="1"/>
            </p:cNvSpPr>
            <p:nvPr/>
          </p:nvSpPr>
          <p:spPr bwMode="auto">
            <a:xfrm flipV="1">
              <a:off x="2523" y="2426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3" name="Oval 81"/>
            <p:cNvSpPr>
              <a:spLocks noChangeArrowheads="1"/>
            </p:cNvSpPr>
            <p:nvPr/>
          </p:nvSpPr>
          <p:spPr bwMode="auto">
            <a:xfrm>
              <a:off x="2497" y="2399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4" name="Line 82"/>
            <p:cNvSpPr>
              <a:spLocks noChangeShapeType="1"/>
            </p:cNvSpPr>
            <p:nvPr/>
          </p:nvSpPr>
          <p:spPr bwMode="auto">
            <a:xfrm flipH="1">
              <a:off x="1864" y="2794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115" name="Oval 83"/>
          <p:cNvSpPr>
            <a:spLocks noChangeArrowheads="1"/>
          </p:cNvSpPr>
          <p:nvPr/>
        </p:nvSpPr>
        <p:spPr bwMode="auto">
          <a:xfrm>
            <a:off x="4608513" y="3316288"/>
            <a:ext cx="84137" cy="8731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116" name="Group 84"/>
          <p:cNvGrpSpPr>
            <a:grpSpLocks/>
          </p:cNvGrpSpPr>
          <p:nvPr/>
        </p:nvGrpSpPr>
        <p:grpSpPr bwMode="auto">
          <a:xfrm>
            <a:off x="4456113" y="2305050"/>
            <a:ext cx="1092200" cy="649288"/>
            <a:chOff x="2807" y="1450"/>
            <a:chExt cx="688" cy="411"/>
          </a:xfrm>
        </p:grpSpPr>
        <p:sp>
          <p:nvSpPr>
            <p:cNvPr id="44117" name="Line 85"/>
            <p:cNvSpPr>
              <a:spLocks noChangeShapeType="1"/>
            </p:cNvSpPr>
            <p:nvPr/>
          </p:nvSpPr>
          <p:spPr bwMode="auto">
            <a:xfrm>
              <a:off x="3466" y="1450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8" name="Oval 86"/>
            <p:cNvSpPr>
              <a:spLocks noChangeArrowheads="1"/>
            </p:cNvSpPr>
            <p:nvPr/>
          </p:nvSpPr>
          <p:spPr bwMode="auto">
            <a:xfrm>
              <a:off x="3440" y="1806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9" name="Line 87"/>
            <p:cNvSpPr>
              <a:spLocks noChangeShapeType="1"/>
            </p:cNvSpPr>
            <p:nvPr/>
          </p:nvSpPr>
          <p:spPr bwMode="auto">
            <a:xfrm flipH="1">
              <a:off x="2807" y="1466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120" name="Group 88"/>
          <p:cNvGrpSpPr>
            <a:grpSpLocks/>
          </p:cNvGrpSpPr>
          <p:nvPr/>
        </p:nvGrpSpPr>
        <p:grpSpPr bwMode="auto">
          <a:xfrm>
            <a:off x="4456113" y="3805238"/>
            <a:ext cx="1092200" cy="649287"/>
            <a:chOff x="2807" y="2396"/>
            <a:chExt cx="688" cy="411"/>
          </a:xfrm>
        </p:grpSpPr>
        <p:sp>
          <p:nvSpPr>
            <p:cNvPr id="44121" name="Line 89"/>
            <p:cNvSpPr>
              <a:spLocks noChangeShapeType="1"/>
            </p:cNvSpPr>
            <p:nvPr/>
          </p:nvSpPr>
          <p:spPr bwMode="auto">
            <a:xfrm flipV="1">
              <a:off x="3466" y="2423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2" name="Oval 90"/>
            <p:cNvSpPr>
              <a:spLocks noChangeArrowheads="1"/>
            </p:cNvSpPr>
            <p:nvPr/>
          </p:nvSpPr>
          <p:spPr bwMode="auto">
            <a:xfrm>
              <a:off x="3440" y="2396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23" name="Line 91"/>
            <p:cNvSpPr>
              <a:spLocks noChangeShapeType="1"/>
            </p:cNvSpPr>
            <p:nvPr/>
          </p:nvSpPr>
          <p:spPr bwMode="auto">
            <a:xfrm flipH="1">
              <a:off x="2807" y="2791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124" name="Oval 92"/>
          <p:cNvSpPr>
            <a:spLocks noChangeArrowheads="1"/>
          </p:cNvSpPr>
          <p:nvPr/>
        </p:nvSpPr>
        <p:spPr bwMode="auto">
          <a:xfrm>
            <a:off x="6103938" y="3313113"/>
            <a:ext cx="88900" cy="8572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125" name="Line 93"/>
          <p:cNvSpPr>
            <a:spLocks noChangeShapeType="1"/>
          </p:cNvSpPr>
          <p:nvPr/>
        </p:nvSpPr>
        <p:spPr bwMode="auto">
          <a:xfrm>
            <a:off x="2327275" y="2324100"/>
            <a:ext cx="23304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26" name="Line 94"/>
          <p:cNvSpPr>
            <a:spLocks noChangeShapeType="1"/>
          </p:cNvSpPr>
          <p:nvPr/>
        </p:nvSpPr>
        <p:spPr bwMode="auto">
          <a:xfrm>
            <a:off x="2157413" y="4429125"/>
            <a:ext cx="28035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127" name="Group 95"/>
          <p:cNvGrpSpPr>
            <a:grpSpLocks/>
          </p:cNvGrpSpPr>
          <p:nvPr/>
        </p:nvGrpSpPr>
        <p:grpSpPr bwMode="auto">
          <a:xfrm>
            <a:off x="4343400" y="5307013"/>
            <a:ext cx="1106488" cy="1106487"/>
            <a:chOff x="2737" y="3343"/>
            <a:chExt cx="696" cy="697"/>
          </a:xfrm>
        </p:grpSpPr>
        <p:sp>
          <p:nvSpPr>
            <p:cNvPr id="44128" name="Oval 96"/>
            <p:cNvSpPr>
              <a:spLocks noChangeArrowheads="1"/>
            </p:cNvSpPr>
            <p:nvPr/>
          </p:nvSpPr>
          <p:spPr bwMode="auto">
            <a:xfrm>
              <a:off x="2737" y="3343"/>
              <a:ext cx="696" cy="697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569" tIns="46284" rIns="92569" bIns="46284">
              <a:spAutoFit/>
            </a:bodyPr>
            <a:lstStyle/>
            <a:p>
              <a:endParaRPr lang="en-US"/>
            </a:p>
          </p:txBody>
        </p:sp>
        <p:sp>
          <p:nvSpPr>
            <p:cNvPr id="44129" name="Rectangle 97"/>
            <p:cNvSpPr>
              <a:spLocks noChangeArrowheads="1"/>
            </p:cNvSpPr>
            <p:nvPr/>
          </p:nvSpPr>
          <p:spPr bwMode="auto">
            <a:xfrm>
              <a:off x="2801" y="3562"/>
              <a:ext cx="559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569" tIns="46284" rIns="92569" bIns="46284">
              <a:spAutoFit/>
            </a:bodyPr>
            <a:lstStyle>
              <a:lvl1pPr defTabSz="920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60375" defTabSz="920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920750" defTabSz="920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379538" defTabSz="920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838325" defTabSz="920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295525" defTabSz="920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752725" defTabSz="920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209925" defTabSz="920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667125" defTabSz="920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r>
                <a:rPr lang="en-US" sz="2000" b="1">
                  <a:latin typeface="Arial" panose="020B0604020202020204" pitchFamily="34" charset="0"/>
                </a:rPr>
                <a:t>Motor</a:t>
              </a:r>
            </a:p>
          </p:txBody>
        </p:sp>
      </p:grpSp>
      <p:sp>
        <p:nvSpPr>
          <p:cNvPr id="44130" name="Freeform 98"/>
          <p:cNvSpPr>
            <a:spLocks/>
          </p:cNvSpPr>
          <p:nvPr/>
        </p:nvSpPr>
        <p:spPr bwMode="auto">
          <a:xfrm>
            <a:off x="4706938" y="3379788"/>
            <a:ext cx="174625" cy="1919287"/>
          </a:xfrm>
          <a:custGeom>
            <a:avLst/>
            <a:gdLst>
              <a:gd name="T0" fmla="*/ 0 w 108"/>
              <a:gd name="T1" fmla="*/ 0 h 1211"/>
              <a:gd name="T2" fmla="*/ 107 w 108"/>
              <a:gd name="T3" fmla="*/ 0 h 1211"/>
              <a:gd name="T4" fmla="*/ 107 w 108"/>
              <a:gd name="T5" fmla="*/ 1210 h 1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8" h="1211">
                <a:moveTo>
                  <a:pt x="0" y="0"/>
                </a:moveTo>
                <a:lnTo>
                  <a:pt x="107" y="0"/>
                </a:lnTo>
                <a:lnTo>
                  <a:pt x="107" y="121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31" name="Freeform 99"/>
          <p:cNvSpPr>
            <a:spLocks/>
          </p:cNvSpPr>
          <p:nvPr/>
        </p:nvSpPr>
        <p:spPr bwMode="auto">
          <a:xfrm>
            <a:off x="5103813" y="3354388"/>
            <a:ext cx="1298575" cy="1981200"/>
          </a:xfrm>
          <a:custGeom>
            <a:avLst/>
            <a:gdLst>
              <a:gd name="T0" fmla="*/ 672 w 817"/>
              <a:gd name="T1" fmla="*/ 0 h 1249"/>
              <a:gd name="T2" fmla="*/ 816 w 817"/>
              <a:gd name="T3" fmla="*/ 0 h 1249"/>
              <a:gd name="T4" fmla="*/ 816 w 817"/>
              <a:gd name="T5" fmla="*/ 1152 h 1249"/>
              <a:gd name="T6" fmla="*/ 0 w 817"/>
              <a:gd name="T7" fmla="*/ 1152 h 1249"/>
              <a:gd name="T8" fmla="*/ 0 w 817"/>
              <a:gd name="T9" fmla="*/ 1248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7" h="1249">
                <a:moveTo>
                  <a:pt x="672" y="0"/>
                </a:moveTo>
                <a:lnTo>
                  <a:pt x="816" y="0"/>
                </a:lnTo>
                <a:lnTo>
                  <a:pt x="816" y="1152"/>
                </a:lnTo>
                <a:lnTo>
                  <a:pt x="0" y="1152"/>
                </a:lnTo>
                <a:lnTo>
                  <a:pt x="0" y="1248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32" name="Freeform 100"/>
          <p:cNvSpPr>
            <a:spLocks/>
          </p:cNvSpPr>
          <p:nvPr/>
        </p:nvSpPr>
        <p:spPr bwMode="auto">
          <a:xfrm>
            <a:off x="3124200" y="3354388"/>
            <a:ext cx="1636713" cy="1981200"/>
          </a:xfrm>
          <a:custGeom>
            <a:avLst/>
            <a:gdLst>
              <a:gd name="T0" fmla="*/ 0 w 1031"/>
              <a:gd name="T1" fmla="*/ 0 h 1249"/>
              <a:gd name="T2" fmla="*/ 144 w 1031"/>
              <a:gd name="T3" fmla="*/ 0 h 1249"/>
              <a:gd name="T4" fmla="*/ 144 w 1031"/>
              <a:gd name="T5" fmla="*/ 1152 h 1249"/>
              <a:gd name="T6" fmla="*/ 1008 w 1031"/>
              <a:gd name="T7" fmla="*/ 1152 h 1249"/>
              <a:gd name="T8" fmla="*/ 1008 w 1031"/>
              <a:gd name="T9" fmla="*/ 1248 h 1249"/>
              <a:gd name="T10" fmla="*/ 1030 w 1031"/>
              <a:gd name="T11" fmla="*/ 1226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31" h="1249">
                <a:moveTo>
                  <a:pt x="0" y="0"/>
                </a:moveTo>
                <a:lnTo>
                  <a:pt x="144" y="0"/>
                </a:lnTo>
                <a:lnTo>
                  <a:pt x="144" y="1152"/>
                </a:lnTo>
                <a:lnTo>
                  <a:pt x="1008" y="1152"/>
                </a:lnTo>
                <a:lnTo>
                  <a:pt x="1008" y="1248"/>
                </a:lnTo>
                <a:lnTo>
                  <a:pt x="1030" y="1226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33" name="Line 101"/>
          <p:cNvSpPr>
            <a:spLocks noChangeShapeType="1"/>
          </p:cNvSpPr>
          <p:nvPr/>
        </p:nvSpPr>
        <p:spPr bwMode="auto">
          <a:xfrm>
            <a:off x="3937000" y="3355975"/>
            <a:ext cx="674688" cy="47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34" name="Line 102"/>
          <p:cNvSpPr>
            <a:spLocks noChangeShapeType="1"/>
          </p:cNvSpPr>
          <p:nvPr/>
        </p:nvSpPr>
        <p:spPr bwMode="auto">
          <a:xfrm>
            <a:off x="2351088" y="3355975"/>
            <a:ext cx="673100" cy="47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35" name="Line 103"/>
          <p:cNvSpPr>
            <a:spLocks noChangeShapeType="1"/>
          </p:cNvSpPr>
          <p:nvPr/>
        </p:nvSpPr>
        <p:spPr bwMode="auto">
          <a:xfrm flipV="1">
            <a:off x="5421313" y="3357563"/>
            <a:ext cx="682625" cy="4270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0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623888" y="1819275"/>
            <a:ext cx="1466850" cy="308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666750" y="1535113"/>
            <a:ext cx="13239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RECTIFIER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598488" y="2162175"/>
            <a:ext cx="7683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Positive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644525" y="4114800"/>
            <a:ext cx="8175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Negative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1320800" y="1947863"/>
            <a:ext cx="3317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2000" b="1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1389063" y="3937000"/>
            <a:ext cx="2857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b="1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2220913" y="1817688"/>
            <a:ext cx="4452937" cy="3082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2203450" y="1531938"/>
            <a:ext cx="1276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INVERTER</a:t>
            </a:r>
          </a:p>
        </p:txBody>
      </p:sp>
      <p:grpSp>
        <p:nvGrpSpPr>
          <p:cNvPr id="45067" name="Group 11"/>
          <p:cNvGrpSpPr>
            <a:grpSpLocks/>
          </p:cNvGrpSpPr>
          <p:nvPr/>
        </p:nvGrpSpPr>
        <p:grpSpPr bwMode="auto">
          <a:xfrm>
            <a:off x="1409700" y="2293938"/>
            <a:ext cx="1090613" cy="654050"/>
            <a:chOff x="888" y="1445"/>
            <a:chExt cx="688" cy="411"/>
          </a:xfrm>
        </p:grpSpPr>
        <p:sp>
          <p:nvSpPr>
            <p:cNvPr id="45068" name="Line 12"/>
            <p:cNvSpPr>
              <a:spLocks noChangeShapeType="1"/>
            </p:cNvSpPr>
            <p:nvPr/>
          </p:nvSpPr>
          <p:spPr bwMode="auto">
            <a:xfrm>
              <a:off x="1547" y="1445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9" name="Oval 13"/>
            <p:cNvSpPr>
              <a:spLocks noChangeArrowheads="1"/>
            </p:cNvSpPr>
            <p:nvPr/>
          </p:nvSpPr>
          <p:spPr bwMode="auto">
            <a:xfrm>
              <a:off x="1521" y="180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0" name="Line 14"/>
            <p:cNvSpPr>
              <a:spLocks noChangeShapeType="1"/>
            </p:cNvSpPr>
            <p:nvPr/>
          </p:nvSpPr>
          <p:spPr bwMode="auto">
            <a:xfrm flipH="1">
              <a:off x="888" y="1461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71" name="Group 15"/>
          <p:cNvGrpSpPr>
            <a:grpSpLocks/>
          </p:cNvGrpSpPr>
          <p:nvPr/>
        </p:nvGrpSpPr>
        <p:grpSpPr bwMode="auto">
          <a:xfrm>
            <a:off x="1409700" y="3813175"/>
            <a:ext cx="1090613" cy="652463"/>
            <a:chOff x="888" y="2402"/>
            <a:chExt cx="688" cy="411"/>
          </a:xfrm>
        </p:grpSpPr>
        <p:sp>
          <p:nvSpPr>
            <p:cNvPr id="45072" name="Line 16"/>
            <p:cNvSpPr>
              <a:spLocks noChangeShapeType="1"/>
            </p:cNvSpPr>
            <p:nvPr/>
          </p:nvSpPr>
          <p:spPr bwMode="auto">
            <a:xfrm flipV="1">
              <a:off x="1547" y="2429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3" name="Oval 17"/>
            <p:cNvSpPr>
              <a:spLocks noChangeArrowheads="1"/>
            </p:cNvSpPr>
            <p:nvPr/>
          </p:nvSpPr>
          <p:spPr bwMode="auto">
            <a:xfrm>
              <a:off x="1521" y="2402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4" name="Line 18"/>
            <p:cNvSpPr>
              <a:spLocks noChangeShapeType="1"/>
            </p:cNvSpPr>
            <p:nvPr/>
          </p:nvSpPr>
          <p:spPr bwMode="auto">
            <a:xfrm flipH="1">
              <a:off x="888" y="2797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75" name="Oval 19"/>
          <p:cNvSpPr>
            <a:spLocks noChangeArrowheads="1"/>
          </p:cNvSpPr>
          <p:nvPr/>
        </p:nvSpPr>
        <p:spPr bwMode="auto">
          <a:xfrm>
            <a:off x="3055938" y="3305175"/>
            <a:ext cx="90487" cy="8572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6" name="Line 20"/>
          <p:cNvSpPr>
            <a:spLocks noChangeShapeType="1"/>
          </p:cNvSpPr>
          <p:nvPr/>
        </p:nvSpPr>
        <p:spPr bwMode="auto">
          <a:xfrm>
            <a:off x="2351088" y="3355975"/>
            <a:ext cx="673100" cy="47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77" name="Group 21"/>
          <p:cNvGrpSpPr>
            <a:grpSpLocks/>
          </p:cNvGrpSpPr>
          <p:nvPr/>
        </p:nvGrpSpPr>
        <p:grpSpPr bwMode="auto">
          <a:xfrm>
            <a:off x="6873875" y="2895600"/>
            <a:ext cx="2055813" cy="1308100"/>
            <a:chOff x="4330" y="1823"/>
            <a:chExt cx="1294" cy="826"/>
          </a:xfrm>
        </p:grpSpPr>
        <p:grpSp>
          <p:nvGrpSpPr>
            <p:cNvPr id="45078" name="Group 22"/>
            <p:cNvGrpSpPr>
              <a:grpSpLocks/>
            </p:cNvGrpSpPr>
            <p:nvPr/>
          </p:nvGrpSpPr>
          <p:grpSpPr bwMode="auto">
            <a:xfrm>
              <a:off x="4330" y="1825"/>
              <a:ext cx="653" cy="411"/>
              <a:chOff x="4330" y="1825"/>
              <a:chExt cx="653" cy="411"/>
            </a:xfrm>
          </p:grpSpPr>
          <p:sp>
            <p:nvSpPr>
              <p:cNvPr id="45079" name="Freeform 23"/>
              <p:cNvSpPr>
                <a:spLocks/>
              </p:cNvSpPr>
              <p:nvPr/>
            </p:nvSpPr>
            <p:spPr bwMode="auto">
              <a:xfrm>
                <a:off x="4418" y="1829"/>
                <a:ext cx="22" cy="407"/>
              </a:xfrm>
              <a:custGeom>
                <a:avLst/>
                <a:gdLst>
                  <a:gd name="T0" fmla="*/ 0 w 22"/>
                  <a:gd name="T1" fmla="*/ 0 h 407"/>
                  <a:gd name="T2" fmla="*/ 0 w 22"/>
                  <a:gd name="T3" fmla="*/ 404 h 407"/>
                  <a:gd name="T4" fmla="*/ 20 w 22"/>
                  <a:gd name="T5" fmla="*/ 404 h 407"/>
                  <a:gd name="T6" fmla="*/ 21 w 22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0"/>
                    </a:moveTo>
                    <a:lnTo>
                      <a:pt x="0" y="404"/>
                    </a:lnTo>
                    <a:lnTo>
                      <a:pt x="20" y="404"/>
                    </a:lnTo>
                    <a:lnTo>
                      <a:pt x="21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0" name="Line 24"/>
              <p:cNvSpPr>
                <a:spLocks noChangeShapeType="1"/>
              </p:cNvSpPr>
              <p:nvPr/>
            </p:nvSpPr>
            <p:spPr bwMode="auto">
              <a:xfrm>
                <a:off x="4330" y="2233"/>
                <a:ext cx="58" cy="0"/>
              </a:xfrm>
              <a:prstGeom prst="line">
                <a:avLst/>
              </a:prstGeom>
              <a:noFill/>
              <a:ln w="50800">
                <a:solidFill>
                  <a:srgbClr val="CC33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1" name="Freeform 25"/>
              <p:cNvSpPr>
                <a:spLocks/>
              </p:cNvSpPr>
              <p:nvPr/>
            </p:nvSpPr>
            <p:spPr bwMode="auto">
              <a:xfrm>
                <a:off x="4398" y="1828"/>
                <a:ext cx="19" cy="404"/>
              </a:xfrm>
              <a:custGeom>
                <a:avLst/>
                <a:gdLst>
                  <a:gd name="T0" fmla="*/ 0 w 19"/>
                  <a:gd name="T1" fmla="*/ 403 h 404"/>
                  <a:gd name="T2" fmla="*/ 0 w 19"/>
                  <a:gd name="T3" fmla="*/ 1 h 404"/>
                  <a:gd name="T4" fmla="*/ 18 w 19"/>
                  <a:gd name="T5" fmla="*/ 1 h 404"/>
                  <a:gd name="T6" fmla="*/ 17 w 19"/>
                  <a:gd name="T7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04">
                    <a:moveTo>
                      <a:pt x="0" y="403"/>
                    </a:moveTo>
                    <a:lnTo>
                      <a:pt x="0" y="1"/>
                    </a:lnTo>
                    <a:lnTo>
                      <a:pt x="18" y="1"/>
                    </a:lnTo>
                    <a:lnTo>
                      <a:pt x="17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2" name="Freeform 26"/>
              <p:cNvSpPr>
                <a:spLocks/>
              </p:cNvSpPr>
              <p:nvPr/>
            </p:nvSpPr>
            <p:spPr bwMode="auto">
              <a:xfrm>
                <a:off x="4462" y="1829"/>
                <a:ext cx="21" cy="407"/>
              </a:xfrm>
              <a:custGeom>
                <a:avLst/>
                <a:gdLst>
                  <a:gd name="T0" fmla="*/ 0 w 21"/>
                  <a:gd name="T1" fmla="*/ 0 h 407"/>
                  <a:gd name="T2" fmla="*/ 0 w 21"/>
                  <a:gd name="T3" fmla="*/ 404 h 407"/>
                  <a:gd name="T4" fmla="*/ 19 w 21"/>
                  <a:gd name="T5" fmla="*/ 404 h 407"/>
                  <a:gd name="T6" fmla="*/ 20 w 21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0"/>
                    </a:moveTo>
                    <a:lnTo>
                      <a:pt x="0" y="404"/>
                    </a:lnTo>
                    <a:lnTo>
                      <a:pt x="19" y="404"/>
                    </a:lnTo>
                    <a:lnTo>
                      <a:pt x="20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3" name="Freeform 27"/>
              <p:cNvSpPr>
                <a:spLocks/>
              </p:cNvSpPr>
              <p:nvPr/>
            </p:nvSpPr>
            <p:spPr bwMode="auto">
              <a:xfrm>
                <a:off x="4441" y="1828"/>
                <a:ext cx="18" cy="404"/>
              </a:xfrm>
              <a:custGeom>
                <a:avLst/>
                <a:gdLst>
                  <a:gd name="T0" fmla="*/ 0 w 18"/>
                  <a:gd name="T1" fmla="*/ 403 h 404"/>
                  <a:gd name="T2" fmla="*/ 0 w 18"/>
                  <a:gd name="T3" fmla="*/ 1 h 404"/>
                  <a:gd name="T4" fmla="*/ 17 w 18"/>
                  <a:gd name="T5" fmla="*/ 1 h 404"/>
                  <a:gd name="T6" fmla="*/ 16 w 18"/>
                  <a:gd name="T7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04">
                    <a:moveTo>
                      <a:pt x="0" y="403"/>
                    </a:moveTo>
                    <a:lnTo>
                      <a:pt x="0" y="1"/>
                    </a:lnTo>
                    <a:lnTo>
                      <a:pt x="17" y="1"/>
                    </a:lnTo>
                    <a:lnTo>
                      <a:pt x="16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4" name="Freeform 28"/>
              <p:cNvSpPr>
                <a:spLocks/>
              </p:cNvSpPr>
              <p:nvPr/>
            </p:nvSpPr>
            <p:spPr bwMode="auto">
              <a:xfrm>
                <a:off x="4504" y="1829"/>
                <a:ext cx="22" cy="407"/>
              </a:xfrm>
              <a:custGeom>
                <a:avLst/>
                <a:gdLst>
                  <a:gd name="T0" fmla="*/ 0 w 22"/>
                  <a:gd name="T1" fmla="*/ 0 h 407"/>
                  <a:gd name="T2" fmla="*/ 0 w 22"/>
                  <a:gd name="T3" fmla="*/ 404 h 407"/>
                  <a:gd name="T4" fmla="*/ 20 w 22"/>
                  <a:gd name="T5" fmla="*/ 404 h 407"/>
                  <a:gd name="T6" fmla="*/ 21 w 22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0"/>
                    </a:moveTo>
                    <a:lnTo>
                      <a:pt x="0" y="404"/>
                    </a:lnTo>
                    <a:lnTo>
                      <a:pt x="20" y="404"/>
                    </a:lnTo>
                    <a:lnTo>
                      <a:pt x="21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5" name="Freeform 29"/>
              <p:cNvSpPr>
                <a:spLocks/>
              </p:cNvSpPr>
              <p:nvPr/>
            </p:nvSpPr>
            <p:spPr bwMode="auto">
              <a:xfrm>
                <a:off x="4483" y="1828"/>
                <a:ext cx="19" cy="404"/>
              </a:xfrm>
              <a:custGeom>
                <a:avLst/>
                <a:gdLst>
                  <a:gd name="T0" fmla="*/ 0 w 19"/>
                  <a:gd name="T1" fmla="*/ 403 h 404"/>
                  <a:gd name="T2" fmla="*/ 0 w 19"/>
                  <a:gd name="T3" fmla="*/ 1 h 404"/>
                  <a:gd name="T4" fmla="*/ 18 w 19"/>
                  <a:gd name="T5" fmla="*/ 1 h 404"/>
                  <a:gd name="T6" fmla="*/ 17 w 19"/>
                  <a:gd name="T7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04">
                    <a:moveTo>
                      <a:pt x="0" y="403"/>
                    </a:moveTo>
                    <a:lnTo>
                      <a:pt x="0" y="1"/>
                    </a:lnTo>
                    <a:lnTo>
                      <a:pt x="18" y="1"/>
                    </a:lnTo>
                    <a:lnTo>
                      <a:pt x="17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6" name="Freeform 30"/>
              <p:cNvSpPr>
                <a:spLocks/>
              </p:cNvSpPr>
              <p:nvPr/>
            </p:nvSpPr>
            <p:spPr bwMode="auto">
              <a:xfrm>
                <a:off x="4557" y="1829"/>
                <a:ext cx="22" cy="407"/>
              </a:xfrm>
              <a:custGeom>
                <a:avLst/>
                <a:gdLst>
                  <a:gd name="T0" fmla="*/ 0 w 22"/>
                  <a:gd name="T1" fmla="*/ 0 h 407"/>
                  <a:gd name="T2" fmla="*/ 0 w 22"/>
                  <a:gd name="T3" fmla="*/ 404 h 407"/>
                  <a:gd name="T4" fmla="*/ 20 w 22"/>
                  <a:gd name="T5" fmla="*/ 404 h 407"/>
                  <a:gd name="T6" fmla="*/ 21 w 22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0"/>
                    </a:moveTo>
                    <a:lnTo>
                      <a:pt x="0" y="404"/>
                    </a:lnTo>
                    <a:lnTo>
                      <a:pt x="20" y="404"/>
                    </a:lnTo>
                    <a:lnTo>
                      <a:pt x="21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7" name="Freeform 31"/>
              <p:cNvSpPr>
                <a:spLocks/>
              </p:cNvSpPr>
              <p:nvPr/>
            </p:nvSpPr>
            <p:spPr bwMode="auto">
              <a:xfrm>
                <a:off x="4525" y="1828"/>
                <a:ext cx="32" cy="404"/>
              </a:xfrm>
              <a:custGeom>
                <a:avLst/>
                <a:gdLst>
                  <a:gd name="T0" fmla="*/ 0 w 32"/>
                  <a:gd name="T1" fmla="*/ 403 h 404"/>
                  <a:gd name="T2" fmla="*/ 0 w 32"/>
                  <a:gd name="T3" fmla="*/ 1 h 404"/>
                  <a:gd name="T4" fmla="*/ 31 w 32"/>
                  <a:gd name="T5" fmla="*/ 1 h 404"/>
                  <a:gd name="T6" fmla="*/ 30 w 32"/>
                  <a:gd name="T7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04">
                    <a:moveTo>
                      <a:pt x="0" y="403"/>
                    </a:moveTo>
                    <a:lnTo>
                      <a:pt x="0" y="1"/>
                    </a:lnTo>
                    <a:lnTo>
                      <a:pt x="31" y="1"/>
                    </a:lnTo>
                    <a:lnTo>
                      <a:pt x="3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8" name="Freeform 32"/>
              <p:cNvSpPr>
                <a:spLocks/>
              </p:cNvSpPr>
              <p:nvPr/>
            </p:nvSpPr>
            <p:spPr bwMode="auto">
              <a:xfrm>
                <a:off x="4617" y="1827"/>
                <a:ext cx="22" cy="407"/>
              </a:xfrm>
              <a:custGeom>
                <a:avLst/>
                <a:gdLst>
                  <a:gd name="T0" fmla="*/ 0 w 22"/>
                  <a:gd name="T1" fmla="*/ 0 h 407"/>
                  <a:gd name="T2" fmla="*/ 0 w 22"/>
                  <a:gd name="T3" fmla="*/ 404 h 407"/>
                  <a:gd name="T4" fmla="*/ 20 w 22"/>
                  <a:gd name="T5" fmla="*/ 404 h 407"/>
                  <a:gd name="T6" fmla="*/ 21 w 22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0"/>
                    </a:moveTo>
                    <a:lnTo>
                      <a:pt x="0" y="404"/>
                    </a:lnTo>
                    <a:lnTo>
                      <a:pt x="20" y="404"/>
                    </a:lnTo>
                    <a:lnTo>
                      <a:pt x="21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9" name="Freeform 33"/>
              <p:cNvSpPr>
                <a:spLocks/>
              </p:cNvSpPr>
              <p:nvPr/>
            </p:nvSpPr>
            <p:spPr bwMode="auto">
              <a:xfrm>
                <a:off x="4586" y="1826"/>
                <a:ext cx="31" cy="405"/>
              </a:xfrm>
              <a:custGeom>
                <a:avLst/>
                <a:gdLst>
                  <a:gd name="T0" fmla="*/ 0 w 31"/>
                  <a:gd name="T1" fmla="*/ 404 h 405"/>
                  <a:gd name="T2" fmla="*/ 0 w 31"/>
                  <a:gd name="T3" fmla="*/ 1 h 405"/>
                  <a:gd name="T4" fmla="*/ 30 w 31"/>
                  <a:gd name="T5" fmla="*/ 1 h 405"/>
                  <a:gd name="T6" fmla="*/ 29 w 31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5">
                    <a:moveTo>
                      <a:pt x="0" y="404"/>
                    </a:moveTo>
                    <a:lnTo>
                      <a:pt x="0" y="1"/>
                    </a:lnTo>
                    <a:lnTo>
                      <a:pt x="30" y="1"/>
                    </a:lnTo>
                    <a:lnTo>
                      <a:pt x="29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0" name="Freeform 34"/>
              <p:cNvSpPr>
                <a:spLocks/>
              </p:cNvSpPr>
              <p:nvPr/>
            </p:nvSpPr>
            <p:spPr bwMode="auto">
              <a:xfrm>
                <a:off x="4713" y="1827"/>
                <a:ext cx="21" cy="407"/>
              </a:xfrm>
              <a:custGeom>
                <a:avLst/>
                <a:gdLst>
                  <a:gd name="T0" fmla="*/ 0 w 21"/>
                  <a:gd name="T1" fmla="*/ 0 h 407"/>
                  <a:gd name="T2" fmla="*/ 0 w 21"/>
                  <a:gd name="T3" fmla="*/ 404 h 407"/>
                  <a:gd name="T4" fmla="*/ 19 w 21"/>
                  <a:gd name="T5" fmla="*/ 404 h 407"/>
                  <a:gd name="T6" fmla="*/ 20 w 21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0"/>
                    </a:moveTo>
                    <a:lnTo>
                      <a:pt x="0" y="404"/>
                    </a:lnTo>
                    <a:lnTo>
                      <a:pt x="19" y="404"/>
                    </a:lnTo>
                    <a:lnTo>
                      <a:pt x="20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1" name="Freeform 35"/>
              <p:cNvSpPr>
                <a:spLocks/>
              </p:cNvSpPr>
              <p:nvPr/>
            </p:nvSpPr>
            <p:spPr bwMode="auto">
              <a:xfrm>
                <a:off x="4647" y="1826"/>
                <a:ext cx="66" cy="405"/>
              </a:xfrm>
              <a:custGeom>
                <a:avLst/>
                <a:gdLst>
                  <a:gd name="T0" fmla="*/ 0 w 66"/>
                  <a:gd name="T1" fmla="*/ 404 h 405"/>
                  <a:gd name="T2" fmla="*/ 0 w 66"/>
                  <a:gd name="T3" fmla="*/ 1 h 405"/>
                  <a:gd name="T4" fmla="*/ 65 w 66"/>
                  <a:gd name="T5" fmla="*/ 1 h 405"/>
                  <a:gd name="T6" fmla="*/ 64 w 66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405">
                    <a:moveTo>
                      <a:pt x="0" y="404"/>
                    </a:moveTo>
                    <a:lnTo>
                      <a:pt x="0" y="1"/>
                    </a:lnTo>
                    <a:lnTo>
                      <a:pt x="65" y="1"/>
                    </a:lnTo>
                    <a:lnTo>
                      <a:pt x="64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2" name="Freeform 36"/>
              <p:cNvSpPr>
                <a:spLocks/>
              </p:cNvSpPr>
              <p:nvPr/>
            </p:nvSpPr>
            <p:spPr bwMode="auto">
              <a:xfrm>
                <a:off x="4742" y="1826"/>
                <a:ext cx="31" cy="405"/>
              </a:xfrm>
              <a:custGeom>
                <a:avLst/>
                <a:gdLst>
                  <a:gd name="T0" fmla="*/ 0 w 31"/>
                  <a:gd name="T1" fmla="*/ 404 h 405"/>
                  <a:gd name="T2" fmla="*/ 0 w 31"/>
                  <a:gd name="T3" fmla="*/ 1 h 405"/>
                  <a:gd name="T4" fmla="*/ 30 w 31"/>
                  <a:gd name="T5" fmla="*/ 1 h 405"/>
                  <a:gd name="T6" fmla="*/ 29 w 31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5">
                    <a:moveTo>
                      <a:pt x="0" y="404"/>
                    </a:moveTo>
                    <a:lnTo>
                      <a:pt x="0" y="1"/>
                    </a:lnTo>
                    <a:lnTo>
                      <a:pt x="30" y="1"/>
                    </a:lnTo>
                    <a:lnTo>
                      <a:pt x="29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3" name="Freeform 37"/>
              <p:cNvSpPr>
                <a:spLocks/>
              </p:cNvSpPr>
              <p:nvPr/>
            </p:nvSpPr>
            <p:spPr bwMode="auto">
              <a:xfrm>
                <a:off x="4772" y="1827"/>
                <a:ext cx="21" cy="407"/>
              </a:xfrm>
              <a:custGeom>
                <a:avLst/>
                <a:gdLst>
                  <a:gd name="T0" fmla="*/ 0 w 21"/>
                  <a:gd name="T1" fmla="*/ 0 h 407"/>
                  <a:gd name="T2" fmla="*/ 0 w 21"/>
                  <a:gd name="T3" fmla="*/ 404 h 407"/>
                  <a:gd name="T4" fmla="*/ 19 w 21"/>
                  <a:gd name="T5" fmla="*/ 404 h 407"/>
                  <a:gd name="T6" fmla="*/ 20 w 21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0"/>
                    </a:moveTo>
                    <a:lnTo>
                      <a:pt x="0" y="404"/>
                    </a:lnTo>
                    <a:lnTo>
                      <a:pt x="19" y="404"/>
                    </a:lnTo>
                    <a:lnTo>
                      <a:pt x="20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4" name="Freeform 38"/>
              <p:cNvSpPr>
                <a:spLocks/>
              </p:cNvSpPr>
              <p:nvPr/>
            </p:nvSpPr>
            <p:spPr bwMode="auto">
              <a:xfrm>
                <a:off x="4801" y="1826"/>
                <a:ext cx="31" cy="405"/>
              </a:xfrm>
              <a:custGeom>
                <a:avLst/>
                <a:gdLst>
                  <a:gd name="T0" fmla="*/ 0 w 31"/>
                  <a:gd name="T1" fmla="*/ 404 h 405"/>
                  <a:gd name="T2" fmla="*/ 0 w 31"/>
                  <a:gd name="T3" fmla="*/ 1 h 405"/>
                  <a:gd name="T4" fmla="*/ 30 w 31"/>
                  <a:gd name="T5" fmla="*/ 1 h 405"/>
                  <a:gd name="T6" fmla="*/ 29 w 31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5">
                    <a:moveTo>
                      <a:pt x="0" y="404"/>
                    </a:moveTo>
                    <a:lnTo>
                      <a:pt x="0" y="1"/>
                    </a:lnTo>
                    <a:lnTo>
                      <a:pt x="30" y="1"/>
                    </a:lnTo>
                    <a:lnTo>
                      <a:pt x="29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5" name="Freeform 39"/>
              <p:cNvSpPr>
                <a:spLocks/>
              </p:cNvSpPr>
              <p:nvPr/>
            </p:nvSpPr>
            <p:spPr bwMode="auto">
              <a:xfrm>
                <a:off x="4829" y="1827"/>
                <a:ext cx="22" cy="407"/>
              </a:xfrm>
              <a:custGeom>
                <a:avLst/>
                <a:gdLst>
                  <a:gd name="T0" fmla="*/ 0 w 22"/>
                  <a:gd name="T1" fmla="*/ 0 h 407"/>
                  <a:gd name="T2" fmla="*/ 0 w 22"/>
                  <a:gd name="T3" fmla="*/ 404 h 407"/>
                  <a:gd name="T4" fmla="*/ 20 w 22"/>
                  <a:gd name="T5" fmla="*/ 404 h 407"/>
                  <a:gd name="T6" fmla="*/ 21 w 22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0"/>
                    </a:moveTo>
                    <a:lnTo>
                      <a:pt x="0" y="404"/>
                    </a:lnTo>
                    <a:lnTo>
                      <a:pt x="20" y="404"/>
                    </a:lnTo>
                    <a:lnTo>
                      <a:pt x="21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6" name="Freeform 40"/>
              <p:cNvSpPr>
                <a:spLocks/>
              </p:cNvSpPr>
              <p:nvPr/>
            </p:nvSpPr>
            <p:spPr bwMode="auto">
              <a:xfrm>
                <a:off x="4850" y="1825"/>
                <a:ext cx="20" cy="405"/>
              </a:xfrm>
              <a:custGeom>
                <a:avLst/>
                <a:gdLst>
                  <a:gd name="T0" fmla="*/ 0 w 20"/>
                  <a:gd name="T1" fmla="*/ 404 h 405"/>
                  <a:gd name="T2" fmla="*/ 0 w 20"/>
                  <a:gd name="T3" fmla="*/ 1 h 405"/>
                  <a:gd name="T4" fmla="*/ 19 w 20"/>
                  <a:gd name="T5" fmla="*/ 1 h 405"/>
                  <a:gd name="T6" fmla="*/ 18 w 20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405">
                    <a:moveTo>
                      <a:pt x="0" y="404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18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7" name="Freeform 41"/>
              <p:cNvSpPr>
                <a:spLocks/>
              </p:cNvSpPr>
              <p:nvPr/>
            </p:nvSpPr>
            <p:spPr bwMode="auto">
              <a:xfrm>
                <a:off x="4874" y="1827"/>
                <a:ext cx="21" cy="407"/>
              </a:xfrm>
              <a:custGeom>
                <a:avLst/>
                <a:gdLst>
                  <a:gd name="T0" fmla="*/ 0 w 21"/>
                  <a:gd name="T1" fmla="*/ 0 h 407"/>
                  <a:gd name="T2" fmla="*/ 0 w 21"/>
                  <a:gd name="T3" fmla="*/ 404 h 407"/>
                  <a:gd name="T4" fmla="*/ 19 w 21"/>
                  <a:gd name="T5" fmla="*/ 404 h 407"/>
                  <a:gd name="T6" fmla="*/ 20 w 21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0"/>
                    </a:moveTo>
                    <a:lnTo>
                      <a:pt x="0" y="404"/>
                    </a:lnTo>
                    <a:lnTo>
                      <a:pt x="19" y="404"/>
                    </a:lnTo>
                    <a:lnTo>
                      <a:pt x="20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8" name="Freeform 42"/>
              <p:cNvSpPr>
                <a:spLocks/>
              </p:cNvSpPr>
              <p:nvPr/>
            </p:nvSpPr>
            <p:spPr bwMode="auto">
              <a:xfrm>
                <a:off x="4895" y="1825"/>
                <a:ext cx="19" cy="405"/>
              </a:xfrm>
              <a:custGeom>
                <a:avLst/>
                <a:gdLst>
                  <a:gd name="T0" fmla="*/ 0 w 19"/>
                  <a:gd name="T1" fmla="*/ 404 h 405"/>
                  <a:gd name="T2" fmla="*/ 0 w 19"/>
                  <a:gd name="T3" fmla="*/ 1 h 405"/>
                  <a:gd name="T4" fmla="*/ 18 w 19"/>
                  <a:gd name="T5" fmla="*/ 1 h 405"/>
                  <a:gd name="T6" fmla="*/ 17 w 19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05">
                    <a:moveTo>
                      <a:pt x="0" y="404"/>
                    </a:moveTo>
                    <a:lnTo>
                      <a:pt x="0" y="1"/>
                    </a:lnTo>
                    <a:lnTo>
                      <a:pt x="18" y="1"/>
                    </a:lnTo>
                    <a:lnTo>
                      <a:pt x="17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9" name="Freeform 43"/>
              <p:cNvSpPr>
                <a:spLocks/>
              </p:cNvSpPr>
              <p:nvPr/>
            </p:nvSpPr>
            <p:spPr bwMode="auto">
              <a:xfrm>
                <a:off x="4918" y="1825"/>
                <a:ext cx="21" cy="407"/>
              </a:xfrm>
              <a:custGeom>
                <a:avLst/>
                <a:gdLst>
                  <a:gd name="T0" fmla="*/ 0 w 21"/>
                  <a:gd name="T1" fmla="*/ 0 h 407"/>
                  <a:gd name="T2" fmla="*/ 0 w 21"/>
                  <a:gd name="T3" fmla="*/ 404 h 407"/>
                  <a:gd name="T4" fmla="*/ 19 w 21"/>
                  <a:gd name="T5" fmla="*/ 404 h 407"/>
                  <a:gd name="T6" fmla="*/ 20 w 21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0"/>
                    </a:moveTo>
                    <a:lnTo>
                      <a:pt x="0" y="404"/>
                    </a:lnTo>
                    <a:lnTo>
                      <a:pt x="19" y="404"/>
                    </a:lnTo>
                    <a:lnTo>
                      <a:pt x="20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0" name="Freeform 44"/>
              <p:cNvSpPr>
                <a:spLocks/>
              </p:cNvSpPr>
              <p:nvPr/>
            </p:nvSpPr>
            <p:spPr bwMode="auto">
              <a:xfrm>
                <a:off x="4939" y="1825"/>
                <a:ext cx="19" cy="405"/>
              </a:xfrm>
              <a:custGeom>
                <a:avLst/>
                <a:gdLst>
                  <a:gd name="T0" fmla="*/ 0 w 19"/>
                  <a:gd name="T1" fmla="*/ 404 h 405"/>
                  <a:gd name="T2" fmla="*/ 0 w 19"/>
                  <a:gd name="T3" fmla="*/ 1 h 405"/>
                  <a:gd name="T4" fmla="*/ 18 w 19"/>
                  <a:gd name="T5" fmla="*/ 1 h 405"/>
                  <a:gd name="T6" fmla="*/ 17 w 19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05">
                    <a:moveTo>
                      <a:pt x="0" y="404"/>
                    </a:moveTo>
                    <a:lnTo>
                      <a:pt x="0" y="1"/>
                    </a:lnTo>
                    <a:lnTo>
                      <a:pt x="18" y="1"/>
                    </a:lnTo>
                    <a:lnTo>
                      <a:pt x="17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1" name="Freeform 45"/>
              <p:cNvSpPr>
                <a:spLocks/>
              </p:cNvSpPr>
              <p:nvPr/>
            </p:nvSpPr>
            <p:spPr bwMode="auto">
              <a:xfrm>
                <a:off x="4962" y="1825"/>
                <a:ext cx="21" cy="407"/>
              </a:xfrm>
              <a:custGeom>
                <a:avLst/>
                <a:gdLst>
                  <a:gd name="T0" fmla="*/ 0 w 21"/>
                  <a:gd name="T1" fmla="*/ 0 h 407"/>
                  <a:gd name="T2" fmla="*/ 0 w 21"/>
                  <a:gd name="T3" fmla="*/ 404 h 407"/>
                  <a:gd name="T4" fmla="*/ 19 w 21"/>
                  <a:gd name="T5" fmla="*/ 404 h 407"/>
                  <a:gd name="T6" fmla="*/ 20 w 21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0"/>
                    </a:moveTo>
                    <a:lnTo>
                      <a:pt x="0" y="404"/>
                    </a:lnTo>
                    <a:lnTo>
                      <a:pt x="19" y="404"/>
                    </a:lnTo>
                    <a:lnTo>
                      <a:pt x="20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102" name="Group 46"/>
            <p:cNvGrpSpPr>
              <a:grpSpLocks/>
            </p:cNvGrpSpPr>
            <p:nvPr/>
          </p:nvGrpSpPr>
          <p:grpSpPr bwMode="auto">
            <a:xfrm>
              <a:off x="4971" y="2228"/>
              <a:ext cx="653" cy="411"/>
              <a:chOff x="4971" y="2228"/>
              <a:chExt cx="653" cy="411"/>
            </a:xfrm>
          </p:grpSpPr>
          <p:sp>
            <p:nvSpPr>
              <p:cNvPr id="45103" name="Freeform 47"/>
              <p:cNvSpPr>
                <a:spLocks/>
              </p:cNvSpPr>
              <p:nvPr/>
            </p:nvSpPr>
            <p:spPr bwMode="auto">
              <a:xfrm>
                <a:off x="5060" y="2228"/>
                <a:ext cx="21" cy="407"/>
              </a:xfrm>
              <a:custGeom>
                <a:avLst/>
                <a:gdLst>
                  <a:gd name="T0" fmla="*/ 0 w 21"/>
                  <a:gd name="T1" fmla="*/ 406 h 407"/>
                  <a:gd name="T2" fmla="*/ 0 w 21"/>
                  <a:gd name="T3" fmla="*/ 1 h 407"/>
                  <a:gd name="T4" fmla="*/ 19 w 21"/>
                  <a:gd name="T5" fmla="*/ 1 h 407"/>
                  <a:gd name="T6" fmla="*/ 20 w 21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406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2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4" name="Line 48"/>
              <p:cNvSpPr>
                <a:spLocks noChangeShapeType="1"/>
              </p:cNvSpPr>
              <p:nvPr/>
            </p:nvSpPr>
            <p:spPr bwMode="auto">
              <a:xfrm>
                <a:off x="4971" y="2230"/>
                <a:ext cx="58" cy="0"/>
              </a:xfrm>
              <a:prstGeom prst="line">
                <a:avLst/>
              </a:prstGeom>
              <a:noFill/>
              <a:ln w="50800">
                <a:solidFill>
                  <a:srgbClr val="CC33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5" name="Freeform 49"/>
              <p:cNvSpPr>
                <a:spLocks/>
              </p:cNvSpPr>
              <p:nvPr/>
            </p:nvSpPr>
            <p:spPr bwMode="auto">
              <a:xfrm>
                <a:off x="5039" y="2231"/>
                <a:ext cx="18" cy="405"/>
              </a:xfrm>
              <a:custGeom>
                <a:avLst/>
                <a:gdLst>
                  <a:gd name="T0" fmla="*/ 0 w 18"/>
                  <a:gd name="T1" fmla="*/ 0 h 405"/>
                  <a:gd name="T2" fmla="*/ 0 w 18"/>
                  <a:gd name="T3" fmla="*/ 402 h 405"/>
                  <a:gd name="T4" fmla="*/ 17 w 18"/>
                  <a:gd name="T5" fmla="*/ 402 h 405"/>
                  <a:gd name="T6" fmla="*/ 16 w 18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05">
                    <a:moveTo>
                      <a:pt x="0" y="0"/>
                    </a:moveTo>
                    <a:lnTo>
                      <a:pt x="0" y="402"/>
                    </a:lnTo>
                    <a:lnTo>
                      <a:pt x="17" y="402"/>
                    </a:lnTo>
                    <a:lnTo>
                      <a:pt x="16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6" name="Freeform 50"/>
              <p:cNvSpPr>
                <a:spLocks/>
              </p:cNvSpPr>
              <p:nvPr/>
            </p:nvSpPr>
            <p:spPr bwMode="auto">
              <a:xfrm>
                <a:off x="5103" y="2228"/>
                <a:ext cx="21" cy="407"/>
              </a:xfrm>
              <a:custGeom>
                <a:avLst/>
                <a:gdLst>
                  <a:gd name="T0" fmla="*/ 0 w 21"/>
                  <a:gd name="T1" fmla="*/ 406 h 407"/>
                  <a:gd name="T2" fmla="*/ 0 w 21"/>
                  <a:gd name="T3" fmla="*/ 1 h 407"/>
                  <a:gd name="T4" fmla="*/ 19 w 21"/>
                  <a:gd name="T5" fmla="*/ 1 h 407"/>
                  <a:gd name="T6" fmla="*/ 20 w 21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406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2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7" name="Freeform 51"/>
              <p:cNvSpPr>
                <a:spLocks/>
              </p:cNvSpPr>
              <p:nvPr/>
            </p:nvSpPr>
            <p:spPr bwMode="auto">
              <a:xfrm>
                <a:off x="5081" y="2231"/>
                <a:ext cx="19" cy="405"/>
              </a:xfrm>
              <a:custGeom>
                <a:avLst/>
                <a:gdLst>
                  <a:gd name="T0" fmla="*/ 0 w 19"/>
                  <a:gd name="T1" fmla="*/ 0 h 405"/>
                  <a:gd name="T2" fmla="*/ 0 w 19"/>
                  <a:gd name="T3" fmla="*/ 402 h 405"/>
                  <a:gd name="T4" fmla="*/ 18 w 19"/>
                  <a:gd name="T5" fmla="*/ 402 h 405"/>
                  <a:gd name="T6" fmla="*/ 17 w 19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05">
                    <a:moveTo>
                      <a:pt x="0" y="0"/>
                    </a:moveTo>
                    <a:lnTo>
                      <a:pt x="0" y="402"/>
                    </a:lnTo>
                    <a:lnTo>
                      <a:pt x="18" y="402"/>
                    </a:lnTo>
                    <a:lnTo>
                      <a:pt x="17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8" name="Freeform 52"/>
              <p:cNvSpPr>
                <a:spLocks/>
              </p:cNvSpPr>
              <p:nvPr/>
            </p:nvSpPr>
            <p:spPr bwMode="auto">
              <a:xfrm>
                <a:off x="5145" y="2228"/>
                <a:ext cx="22" cy="407"/>
              </a:xfrm>
              <a:custGeom>
                <a:avLst/>
                <a:gdLst>
                  <a:gd name="T0" fmla="*/ 0 w 22"/>
                  <a:gd name="T1" fmla="*/ 406 h 407"/>
                  <a:gd name="T2" fmla="*/ 0 w 22"/>
                  <a:gd name="T3" fmla="*/ 1 h 407"/>
                  <a:gd name="T4" fmla="*/ 20 w 22"/>
                  <a:gd name="T5" fmla="*/ 1 h 407"/>
                  <a:gd name="T6" fmla="*/ 21 w 22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406"/>
                    </a:moveTo>
                    <a:lnTo>
                      <a:pt x="0" y="1"/>
                    </a:lnTo>
                    <a:lnTo>
                      <a:pt x="20" y="1"/>
                    </a:lnTo>
                    <a:lnTo>
                      <a:pt x="21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9" name="Freeform 53"/>
              <p:cNvSpPr>
                <a:spLocks/>
              </p:cNvSpPr>
              <p:nvPr/>
            </p:nvSpPr>
            <p:spPr bwMode="auto">
              <a:xfrm>
                <a:off x="5124" y="2231"/>
                <a:ext cx="19" cy="405"/>
              </a:xfrm>
              <a:custGeom>
                <a:avLst/>
                <a:gdLst>
                  <a:gd name="T0" fmla="*/ 0 w 19"/>
                  <a:gd name="T1" fmla="*/ 0 h 405"/>
                  <a:gd name="T2" fmla="*/ 0 w 19"/>
                  <a:gd name="T3" fmla="*/ 402 h 405"/>
                  <a:gd name="T4" fmla="*/ 18 w 19"/>
                  <a:gd name="T5" fmla="*/ 402 h 405"/>
                  <a:gd name="T6" fmla="*/ 17 w 19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05">
                    <a:moveTo>
                      <a:pt x="0" y="0"/>
                    </a:moveTo>
                    <a:lnTo>
                      <a:pt x="0" y="402"/>
                    </a:lnTo>
                    <a:lnTo>
                      <a:pt x="18" y="402"/>
                    </a:lnTo>
                    <a:lnTo>
                      <a:pt x="17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0" name="Freeform 54"/>
              <p:cNvSpPr>
                <a:spLocks/>
              </p:cNvSpPr>
              <p:nvPr/>
            </p:nvSpPr>
            <p:spPr bwMode="auto">
              <a:xfrm>
                <a:off x="5198" y="2228"/>
                <a:ext cx="21" cy="407"/>
              </a:xfrm>
              <a:custGeom>
                <a:avLst/>
                <a:gdLst>
                  <a:gd name="T0" fmla="*/ 0 w 21"/>
                  <a:gd name="T1" fmla="*/ 406 h 407"/>
                  <a:gd name="T2" fmla="*/ 0 w 21"/>
                  <a:gd name="T3" fmla="*/ 1 h 407"/>
                  <a:gd name="T4" fmla="*/ 19 w 21"/>
                  <a:gd name="T5" fmla="*/ 1 h 407"/>
                  <a:gd name="T6" fmla="*/ 20 w 21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406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2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1" name="Freeform 55"/>
              <p:cNvSpPr>
                <a:spLocks/>
              </p:cNvSpPr>
              <p:nvPr/>
            </p:nvSpPr>
            <p:spPr bwMode="auto">
              <a:xfrm>
                <a:off x="5166" y="2231"/>
                <a:ext cx="31" cy="405"/>
              </a:xfrm>
              <a:custGeom>
                <a:avLst/>
                <a:gdLst>
                  <a:gd name="T0" fmla="*/ 0 w 31"/>
                  <a:gd name="T1" fmla="*/ 0 h 405"/>
                  <a:gd name="T2" fmla="*/ 0 w 31"/>
                  <a:gd name="T3" fmla="*/ 402 h 405"/>
                  <a:gd name="T4" fmla="*/ 30 w 31"/>
                  <a:gd name="T5" fmla="*/ 402 h 405"/>
                  <a:gd name="T6" fmla="*/ 29 w 31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5">
                    <a:moveTo>
                      <a:pt x="0" y="0"/>
                    </a:moveTo>
                    <a:lnTo>
                      <a:pt x="0" y="402"/>
                    </a:lnTo>
                    <a:lnTo>
                      <a:pt x="30" y="402"/>
                    </a:lnTo>
                    <a:lnTo>
                      <a:pt x="29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2" name="Freeform 56"/>
              <p:cNvSpPr>
                <a:spLocks/>
              </p:cNvSpPr>
              <p:nvPr/>
            </p:nvSpPr>
            <p:spPr bwMode="auto">
              <a:xfrm>
                <a:off x="5258" y="2229"/>
                <a:ext cx="22" cy="407"/>
              </a:xfrm>
              <a:custGeom>
                <a:avLst/>
                <a:gdLst>
                  <a:gd name="T0" fmla="*/ 0 w 22"/>
                  <a:gd name="T1" fmla="*/ 406 h 407"/>
                  <a:gd name="T2" fmla="*/ 0 w 22"/>
                  <a:gd name="T3" fmla="*/ 1 h 407"/>
                  <a:gd name="T4" fmla="*/ 20 w 22"/>
                  <a:gd name="T5" fmla="*/ 1 h 407"/>
                  <a:gd name="T6" fmla="*/ 21 w 22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406"/>
                    </a:moveTo>
                    <a:lnTo>
                      <a:pt x="0" y="1"/>
                    </a:lnTo>
                    <a:lnTo>
                      <a:pt x="20" y="1"/>
                    </a:lnTo>
                    <a:lnTo>
                      <a:pt x="21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3" name="Freeform 57"/>
              <p:cNvSpPr>
                <a:spLocks/>
              </p:cNvSpPr>
              <p:nvPr/>
            </p:nvSpPr>
            <p:spPr bwMode="auto">
              <a:xfrm>
                <a:off x="5227" y="2233"/>
                <a:ext cx="31" cy="405"/>
              </a:xfrm>
              <a:custGeom>
                <a:avLst/>
                <a:gdLst>
                  <a:gd name="T0" fmla="*/ 0 w 31"/>
                  <a:gd name="T1" fmla="*/ 0 h 405"/>
                  <a:gd name="T2" fmla="*/ 0 w 31"/>
                  <a:gd name="T3" fmla="*/ 402 h 405"/>
                  <a:gd name="T4" fmla="*/ 30 w 31"/>
                  <a:gd name="T5" fmla="*/ 402 h 405"/>
                  <a:gd name="T6" fmla="*/ 29 w 31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5">
                    <a:moveTo>
                      <a:pt x="0" y="0"/>
                    </a:moveTo>
                    <a:lnTo>
                      <a:pt x="0" y="402"/>
                    </a:lnTo>
                    <a:lnTo>
                      <a:pt x="30" y="402"/>
                    </a:lnTo>
                    <a:lnTo>
                      <a:pt x="29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4" name="Freeform 58"/>
              <p:cNvSpPr>
                <a:spLocks/>
              </p:cNvSpPr>
              <p:nvPr/>
            </p:nvSpPr>
            <p:spPr bwMode="auto">
              <a:xfrm>
                <a:off x="5354" y="2229"/>
                <a:ext cx="21" cy="407"/>
              </a:xfrm>
              <a:custGeom>
                <a:avLst/>
                <a:gdLst>
                  <a:gd name="T0" fmla="*/ 0 w 21"/>
                  <a:gd name="T1" fmla="*/ 406 h 407"/>
                  <a:gd name="T2" fmla="*/ 0 w 21"/>
                  <a:gd name="T3" fmla="*/ 1 h 407"/>
                  <a:gd name="T4" fmla="*/ 19 w 21"/>
                  <a:gd name="T5" fmla="*/ 1 h 407"/>
                  <a:gd name="T6" fmla="*/ 20 w 21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406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2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5" name="Freeform 59"/>
              <p:cNvSpPr>
                <a:spLocks/>
              </p:cNvSpPr>
              <p:nvPr/>
            </p:nvSpPr>
            <p:spPr bwMode="auto">
              <a:xfrm>
                <a:off x="5287" y="2233"/>
                <a:ext cx="67" cy="405"/>
              </a:xfrm>
              <a:custGeom>
                <a:avLst/>
                <a:gdLst>
                  <a:gd name="T0" fmla="*/ 0 w 67"/>
                  <a:gd name="T1" fmla="*/ 0 h 405"/>
                  <a:gd name="T2" fmla="*/ 0 w 67"/>
                  <a:gd name="T3" fmla="*/ 402 h 405"/>
                  <a:gd name="T4" fmla="*/ 66 w 67"/>
                  <a:gd name="T5" fmla="*/ 402 h 405"/>
                  <a:gd name="T6" fmla="*/ 65 w 67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405">
                    <a:moveTo>
                      <a:pt x="0" y="0"/>
                    </a:moveTo>
                    <a:lnTo>
                      <a:pt x="0" y="402"/>
                    </a:lnTo>
                    <a:lnTo>
                      <a:pt x="66" y="402"/>
                    </a:lnTo>
                    <a:lnTo>
                      <a:pt x="65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6" name="Freeform 60"/>
              <p:cNvSpPr>
                <a:spLocks/>
              </p:cNvSpPr>
              <p:nvPr/>
            </p:nvSpPr>
            <p:spPr bwMode="auto">
              <a:xfrm>
                <a:off x="5383" y="2233"/>
                <a:ext cx="31" cy="405"/>
              </a:xfrm>
              <a:custGeom>
                <a:avLst/>
                <a:gdLst>
                  <a:gd name="T0" fmla="*/ 0 w 31"/>
                  <a:gd name="T1" fmla="*/ 0 h 405"/>
                  <a:gd name="T2" fmla="*/ 0 w 31"/>
                  <a:gd name="T3" fmla="*/ 402 h 405"/>
                  <a:gd name="T4" fmla="*/ 30 w 31"/>
                  <a:gd name="T5" fmla="*/ 402 h 405"/>
                  <a:gd name="T6" fmla="*/ 29 w 31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5">
                    <a:moveTo>
                      <a:pt x="0" y="0"/>
                    </a:moveTo>
                    <a:lnTo>
                      <a:pt x="0" y="402"/>
                    </a:lnTo>
                    <a:lnTo>
                      <a:pt x="30" y="402"/>
                    </a:lnTo>
                    <a:lnTo>
                      <a:pt x="29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7" name="Freeform 61"/>
              <p:cNvSpPr>
                <a:spLocks/>
              </p:cNvSpPr>
              <p:nvPr/>
            </p:nvSpPr>
            <p:spPr bwMode="auto">
              <a:xfrm>
                <a:off x="5413" y="2229"/>
                <a:ext cx="21" cy="407"/>
              </a:xfrm>
              <a:custGeom>
                <a:avLst/>
                <a:gdLst>
                  <a:gd name="T0" fmla="*/ 0 w 21"/>
                  <a:gd name="T1" fmla="*/ 406 h 407"/>
                  <a:gd name="T2" fmla="*/ 0 w 21"/>
                  <a:gd name="T3" fmla="*/ 1 h 407"/>
                  <a:gd name="T4" fmla="*/ 19 w 21"/>
                  <a:gd name="T5" fmla="*/ 1 h 407"/>
                  <a:gd name="T6" fmla="*/ 20 w 21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406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2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8" name="Freeform 62"/>
              <p:cNvSpPr>
                <a:spLocks/>
              </p:cNvSpPr>
              <p:nvPr/>
            </p:nvSpPr>
            <p:spPr bwMode="auto">
              <a:xfrm>
                <a:off x="5442" y="2233"/>
                <a:ext cx="31" cy="405"/>
              </a:xfrm>
              <a:custGeom>
                <a:avLst/>
                <a:gdLst>
                  <a:gd name="T0" fmla="*/ 0 w 31"/>
                  <a:gd name="T1" fmla="*/ 0 h 405"/>
                  <a:gd name="T2" fmla="*/ 0 w 31"/>
                  <a:gd name="T3" fmla="*/ 402 h 405"/>
                  <a:gd name="T4" fmla="*/ 30 w 31"/>
                  <a:gd name="T5" fmla="*/ 402 h 405"/>
                  <a:gd name="T6" fmla="*/ 29 w 31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5">
                    <a:moveTo>
                      <a:pt x="0" y="0"/>
                    </a:moveTo>
                    <a:lnTo>
                      <a:pt x="0" y="402"/>
                    </a:lnTo>
                    <a:lnTo>
                      <a:pt x="30" y="402"/>
                    </a:lnTo>
                    <a:lnTo>
                      <a:pt x="29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9" name="Freeform 63"/>
              <p:cNvSpPr>
                <a:spLocks/>
              </p:cNvSpPr>
              <p:nvPr/>
            </p:nvSpPr>
            <p:spPr bwMode="auto">
              <a:xfrm>
                <a:off x="5470" y="2229"/>
                <a:ext cx="22" cy="407"/>
              </a:xfrm>
              <a:custGeom>
                <a:avLst/>
                <a:gdLst>
                  <a:gd name="T0" fmla="*/ 0 w 22"/>
                  <a:gd name="T1" fmla="*/ 406 h 407"/>
                  <a:gd name="T2" fmla="*/ 0 w 22"/>
                  <a:gd name="T3" fmla="*/ 1 h 407"/>
                  <a:gd name="T4" fmla="*/ 20 w 22"/>
                  <a:gd name="T5" fmla="*/ 1 h 407"/>
                  <a:gd name="T6" fmla="*/ 21 w 22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406"/>
                    </a:moveTo>
                    <a:lnTo>
                      <a:pt x="0" y="1"/>
                    </a:lnTo>
                    <a:lnTo>
                      <a:pt x="20" y="1"/>
                    </a:lnTo>
                    <a:lnTo>
                      <a:pt x="21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20" name="Freeform 64"/>
              <p:cNvSpPr>
                <a:spLocks/>
              </p:cNvSpPr>
              <p:nvPr/>
            </p:nvSpPr>
            <p:spPr bwMode="auto">
              <a:xfrm>
                <a:off x="5491" y="2234"/>
                <a:ext cx="20" cy="405"/>
              </a:xfrm>
              <a:custGeom>
                <a:avLst/>
                <a:gdLst>
                  <a:gd name="T0" fmla="*/ 0 w 20"/>
                  <a:gd name="T1" fmla="*/ 0 h 405"/>
                  <a:gd name="T2" fmla="*/ 0 w 20"/>
                  <a:gd name="T3" fmla="*/ 402 h 405"/>
                  <a:gd name="T4" fmla="*/ 19 w 20"/>
                  <a:gd name="T5" fmla="*/ 402 h 405"/>
                  <a:gd name="T6" fmla="*/ 18 w 20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405">
                    <a:moveTo>
                      <a:pt x="0" y="0"/>
                    </a:moveTo>
                    <a:lnTo>
                      <a:pt x="0" y="402"/>
                    </a:lnTo>
                    <a:lnTo>
                      <a:pt x="19" y="402"/>
                    </a:lnTo>
                    <a:lnTo>
                      <a:pt x="18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21" name="Freeform 65"/>
              <p:cNvSpPr>
                <a:spLocks/>
              </p:cNvSpPr>
              <p:nvPr/>
            </p:nvSpPr>
            <p:spPr bwMode="auto">
              <a:xfrm>
                <a:off x="5514" y="2229"/>
                <a:ext cx="22" cy="407"/>
              </a:xfrm>
              <a:custGeom>
                <a:avLst/>
                <a:gdLst>
                  <a:gd name="T0" fmla="*/ 0 w 22"/>
                  <a:gd name="T1" fmla="*/ 406 h 407"/>
                  <a:gd name="T2" fmla="*/ 0 w 22"/>
                  <a:gd name="T3" fmla="*/ 1 h 407"/>
                  <a:gd name="T4" fmla="*/ 20 w 22"/>
                  <a:gd name="T5" fmla="*/ 1 h 407"/>
                  <a:gd name="T6" fmla="*/ 21 w 22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406"/>
                    </a:moveTo>
                    <a:lnTo>
                      <a:pt x="0" y="1"/>
                    </a:lnTo>
                    <a:lnTo>
                      <a:pt x="20" y="1"/>
                    </a:lnTo>
                    <a:lnTo>
                      <a:pt x="21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22" name="Freeform 66"/>
              <p:cNvSpPr>
                <a:spLocks/>
              </p:cNvSpPr>
              <p:nvPr/>
            </p:nvSpPr>
            <p:spPr bwMode="auto">
              <a:xfrm>
                <a:off x="5535" y="2234"/>
                <a:ext cx="20" cy="405"/>
              </a:xfrm>
              <a:custGeom>
                <a:avLst/>
                <a:gdLst>
                  <a:gd name="T0" fmla="*/ 0 w 20"/>
                  <a:gd name="T1" fmla="*/ 0 h 405"/>
                  <a:gd name="T2" fmla="*/ 0 w 20"/>
                  <a:gd name="T3" fmla="*/ 402 h 405"/>
                  <a:gd name="T4" fmla="*/ 19 w 20"/>
                  <a:gd name="T5" fmla="*/ 402 h 405"/>
                  <a:gd name="T6" fmla="*/ 18 w 20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405">
                    <a:moveTo>
                      <a:pt x="0" y="0"/>
                    </a:moveTo>
                    <a:lnTo>
                      <a:pt x="0" y="402"/>
                    </a:lnTo>
                    <a:lnTo>
                      <a:pt x="19" y="402"/>
                    </a:lnTo>
                    <a:lnTo>
                      <a:pt x="18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23" name="Freeform 67"/>
              <p:cNvSpPr>
                <a:spLocks/>
              </p:cNvSpPr>
              <p:nvPr/>
            </p:nvSpPr>
            <p:spPr bwMode="auto">
              <a:xfrm>
                <a:off x="5559" y="2231"/>
                <a:ext cx="21" cy="407"/>
              </a:xfrm>
              <a:custGeom>
                <a:avLst/>
                <a:gdLst>
                  <a:gd name="T0" fmla="*/ 0 w 21"/>
                  <a:gd name="T1" fmla="*/ 406 h 407"/>
                  <a:gd name="T2" fmla="*/ 0 w 21"/>
                  <a:gd name="T3" fmla="*/ 1 h 407"/>
                  <a:gd name="T4" fmla="*/ 19 w 21"/>
                  <a:gd name="T5" fmla="*/ 1 h 407"/>
                  <a:gd name="T6" fmla="*/ 20 w 21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406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2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24" name="Freeform 68"/>
              <p:cNvSpPr>
                <a:spLocks/>
              </p:cNvSpPr>
              <p:nvPr/>
            </p:nvSpPr>
            <p:spPr bwMode="auto">
              <a:xfrm>
                <a:off x="5580" y="2234"/>
                <a:ext cx="19" cy="405"/>
              </a:xfrm>
              <a:custGeom>
                <a:avLst/>
                <a:gdLst>
                  <a:gd name="T0" fmla="*/ 0 w 19"/>
                  <a:gd name="T1" fmla="*/ 0 h 405"/>
                  <a:gd name="T2" fmla="*/ 0 w 19"/>
                  <a:gd name="T3" fmla="*/ 402 h 405"/>
                  <a:gd name="T4" fmla="*/ 18 w 19"/>
                  <a:gd name="T5" fmla="*/ 402 h 405"/>
                  <a:gd name="T6" fmla="*/ 17 w 19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05">
                    <a:moveTo>
                      <a:pt x="0" y="0"/>
                    </a:moveTo>
                    <a:lnTo>
                      <a:pt x="0" y="402"/>
                    </a:lnTo>
                    <a:lnTo>
                      <a:pt x="18" y="402"/>
                    </a:lnTo>
                    <a:lnTo>
                      <a:pt x="17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25" name="Freeform 69"/>
              <p:cNvSpPr>
                <a:spLocks/>
              </p:cNvSpPr>
              <p:nvPr/>
            </p:nvSpPr>
            <p:spPr bwMode="auto">
              <a:xfrm>
                <a:off x="5603" y="2231"/>
                <a:ext cx="21" cy="407"/>
              </a:xfrm>
              <a:custGeom>
                <a:avLst/>
                <a:gdLst>
                  <a:gd name="T0" fmla="*/ 0 w 21"/>
                  <a:gd name="T1" fmla="*/ 406 h 407"/>
                  <a:gd name="T2" fmla="*/ 0 w 21"/>
                  <a:gd name="T3" fmla="*/ 1 h 407"/>
                  <a:gd name="T4" fmla="*/ 19 w 21"/>
                  <a:gd name="T5" fmla="*/ 1 h 407"/>
                  <a:gd name="T6" fmla="*/ 20 w 21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406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2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126" name="Group 70"/>
            <p:cNvGrpSpPr>
              <a:grpSpLocks/>
            </p:cNvGrpSpPr>
            <p:nvPr/>
          </p:nvGrpSpPr>
          <p:grpSpPr bwMode="auto">
            <a:xfrm>
              <a:off x="4401" y="1823"/>
              <a:ext cx="562" cy="410"/>
              <a:chOff x="4401" y="1823"/>
              <a:chExt cx="562" cy="410"/>
            </a:xfrm>
          </p:grpSpPr>
          <p:sp>
            <p:nvSpPr>
              <p:cNvPr id="45127" name="Arc 71"/>
              <p:cNvSpPr>
                <a:spLocks/>
              </p:cNvSpPr>
              <p:nvPr/>
            </p:nvSpPr>
            <p:spPr bwMode="auto">
              <a:xfrm>
                <a:off x="4401" y="1823"/>
                <a:ext cx="273" cy="41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600 h 21600"/>
                  <a:gd name="T2" fmla="*/ 21521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701"/>
                      <a:pt x="9622" y="43"/>
                      <a:pt x="21521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701"/>
                      <a:pt x="9622" y="43"/>
                      <a:pt x="21521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28" name="Arc 72"/>
              <p:cNvSpPr>
                <a:spLocks/>
              </p:cNvSpPr>
              <p:nvPr/>
            </p:nvSpPr>
            <p:spPr bwMode="auto">
              <a:xfrm>
                <a:off x="4691" y="1823"/>
                <a:ext cx="272" cy="40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129" name="Group 73"/>
            <p:cNvGrpSpPr>
              <a:grpSpLocks/>
            </p:cNvGrpSpPr>
            <p:nvPr/>
          </p:nvGrpSpPr>
          <p:grpSpPr bwMode="auto">
            <a:xfrm>
              <a:off x="5047" y="2238"/>
              <a:ext cx="563" cy="411"/>
              <a:chOff x="5047" y="2238"/>
              <a:chExt cx="563" cy="411"/>
            </a:xfrm>
          </p:grpSpPr>
          <p:sp>
            <p:nvSpPr>
              <p:cNvPr id="45130" name="Arc 74"/>
              <p:cNvSpPr>
                <a:spLocks/>
              </p:cNvSpPr>
              <p:nvPr/>
            </p:nvSpPr>
            <p:spPr bwMode="auto">
              <a:xfrm rot="10800000">
                <a:off x="5047" y="2238"/>
                <a:ext cx="274" cy="409"/>
              </a:xfrm>
              <a:custGeom>
                <a:avLst/>
                <a:gdLst>
                  <a:gd name="G0" fmla="+- 79 0 0"/>
                  <a:gd name="G1" fmla="+- 21600 0 0"/>
                  <a:gd name="G2" fmla="+- 21600 0 0"/>
                  <a:gd name="T0" fmla="*/ 0 w 21679"/>
                  <a:gd name="T1" fmla="*/ 0 h 21600"/>
                  <a:gd name="T2" fmla="*/ 21679 w 21679"/>
                  <a:gd name="T3" fmla="*/ 21600 h 21600"/>
                  <a:gd name="T4" fmla="*/ 79 w 2167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79" h="21600" fill="none" extrusionOk="0">
                    <a:moveTo>
                      <a:pt x="0" y="0"/>
                    </a:moveTo>
                    <a:cubicBezTo>
                      <a:pt x="26" y="0"/>
                      <a:pt x="52" y="0"/>
                      <a:pt x="79" y="0"/>
                    </a:cubicBezTo>
                    <a:cubicBezTo>
                      <a:pt x="12008" y="0"/>
                      <a:pt x="21679" y="9670"/>
                      <a:pt x="21679" y="21600"/>
                    </a:cubicBezTo>
                  </a:path>
                  <a:path w="21679" h="21600" stroke="0" extrusionOk="0">
                    <a:moveTo>
                      <a:pt x="0" y="0"/>
                    </a:moveTo>
                    <a:cubicBezTo>
                      <a:pt x="26" y="0"/>
                      <a:pt x="52" y="0"/>
                      <a:pt x="79" y="0"/>
                    </a:cubicBezTo>
                    <a:cubicBezTo>
                      <a:pt x="12008" y="0"/>
                      <a:pt x="21679" y="9670"/>
                      <a:pt x="21679" y="21600"/>
                    </a:cubicBezTo>
                    <a:lnTo>
                      <a:pt x="79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31" name="Arc 75"/>
              <p:cNvSpPr>
                <a:spLocks/>
              </p:cNvSpPr>
              <p:nvPr/>
            </p:nvSpPr>
            <p:spPr bwMode="auto">
              <a:xfrm rot="10800000">
                <a:off x="5337" y="2239"/>
                <a:ext cx="273" cy="41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600 h 21600"/>
                  <a:gd name="T2" fmla="*/ 21521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701"/>
                      <a:pt x="9622" y="43"/>
                      <a:pt x="21521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701"/>
                      <a:pt x="9622" y="43"/>
                      <a:pt x="21521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5132" name="Group 76"/>
          <p:cNvGrpSpPr>
            <a:grpSpLocks/>
          </p:cNvGrpSpPr>
          <p:nvPr/>
        </p:nvGrpSpPr>
        <p:grpSpPr bwMode="auto">
          <a:xfrm>
            <a:off x="2960688" y="2306638"/>
            <a:ext cx="1090612" cy="654050"/>
            <a:chOff x="1864" y="1453"/>
            <a:chExt cx="688" cy="411"/>
          </a:xfrm>
        </p:grpSpPr>
        <p:sp>
          <p:nvSpPr>
            <p:cNvPr id="45133" name="Line 77"/>
            <p:cNvSpPr>
              <a:spLocks noChangeShapeType="1"/>
            </p:cNvSpPr>
            <p:nvPr/>
          </p:nvSpPr>
          <p:spPr bwMode="auto">
            <a:xfrm>
              <a:off x="2523" y="1453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4" name="Oval 78"/>
            <p:cNvSpPr>
              <a:spLocks noChangeArrowheads="1"/>
            </p:cNvSpPr>
            <p:nvPr/>
          </p:nvSpPr>
          <p:spPr bwMode="auto">
            <a:xfrm>
              <a:off x="2497" y="1809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5" name="Line 79"/>
            <p:cNvSpPr>
              <a:spLocks noChangeShapeType="1"/>
            </p:cNvSpPr>
            <p:nvPr/>
          </p:nvSpPr>
          <p:spPr bwMode="auto">
            <a:xfrm flipH="1">
              <a:off x="1864" y="1469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136" name="Group 80"/>
          <p:cNvGrpSpPr>
            <a:grpSpLocks/>
          </p:cNvGrpSpPr>
          <p:nvPr/>
        </p:nvGrpSpPr>
        <p:grpSpPr bwMode="auto">
          <a:xfrm>
            <a:off x="2960688" y="3808413"/>
            <a:ext cx="1090612" cy="652462"/>
            <a:chOff x="1864" y="2399"/>
            <a:chExt cx="688" cy="411"/>
          </a:xfrm>
        </p:grpSpPr>
        <p:sp>
          <p:nvSpPr>
            <p:cNvPr id="45137" name="Line 81"/>
            <p:cNvSpPr>
              <a:spLocks noChangeShapeType="1"/>
            </p:cNvSpPr>
            <p:nvPr/>
          </p:nvSpPr>
          <p:spPr bwMode="auto">
            <a:xfrm flipV="1">
              <a:off x="2523" y="2426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8" name="Oval 82"/>
            <p:cNvSpPr>
              <a:spLocks noChangeArrowheads="1"/>
            </p:cNvSpPr>
            <p:nvPr/>
          </p:nvSpPr>
          <p:spPr bwMode="auto">
            <a:xfrm>
              <a:off x="2497" y="2399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9" name="Line 83"/>
            <p:cNvSpPr>
              <a:spLocks noChangeShapeType="1"/>
            </p:cNvSpPr>
            <p:nvPr/>
          </p:nvSpPr>
          <p:spPr bwMode="auto">
            <a:xfrm flipH="1">
              <a:off x="1864" y="2794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140" name="Oval 84"/>
          <p:cNvSpPr>
            <a:spLocks noChangeArrowheads="1"/>
          </p:cNvSpPr>
          <p:nvPr/>
        </p:nvSpPr>
        <p:spPr bwMode="auto">
          <a:xfrm>
            <a:off x="4608513" y="3316288"/>
            <a:ext cx="84137" cy="8731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41" name="Line 85"/>
          <p:cNvSpPr>
            <a:spLocks noChangeShapeType="1"/>
          </p:cNvSpPr>
          <p:nvPr/>
        </p:nvSpPr>
        <p:spPr bwMode="auto">
          <a:xfrm>
            <a:off x="3919538" y="2952750"/>
            <a:ext cx="700087" cy="4191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142" name="Group 86"/>
          <p:cNvGrpSpPr>
            <a:grpSpLocks/>
          </p:cNvGrpSpPr>
          <p:nvPr/>
        </p:nvGrpSpPr>
        <p:grpSpPr bwMode="auto">
          <a:xfrm>
            <a:off x="4456113" y="2305050"/>
            <a:ext cx="1092200" cy="649288"/>
            <a:chOff x="2807" y="1450"/>
            <a:chExt cx="688" cy="411"/>
          </a:xfrm>
        </p:grpSpPr>
        <p:sp>
          <p:nvSpPr>
            <p:cNvPr id="45143" name="Line 87"/>
            <p:cNvSpPr>
              <a:spLocks noChangeShapeType="1"/>
            </p:cNvSpPr>
            <p:nvPr/>
          </p:nvSpPr>
          <p:spPr bwMode="auto">
            <a:xfrm>
              <a:off x="3466" y="1450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4" name="Oval 88"/>
            <p:cNvSpPr>
              <a:spLocks noChangeArrowheads="1"/>
            </p:cNvSpPr>
            <p:nvPr/>
          </p:nvSpPr>
          <p:spPr bwMode="auto">
            <a:xfrm>
              <a:off x="3440" y="1806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45" name="Line 89"/>
            <p:cNvSpPr>
              <a:spLocks noChangeShapeType="1"/>
            </p:cNvSpPr>
            <p:nvPr/>
          </p:nvSpPr>
          <p:spPr bwMode="auto">
            <a:xfrm flipH="1">
              <a:off x="2807" y="1466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146" name="Group 90"/>
          <p:cNvGrpSpPr>
            <a:grpSpLocks/>
          </p:cNvGrpSpPr>
          <p:nvPr/>
        </p:nvGrpSpPr>
        <p:grpSpPr bwMode="auto">
          <a:xfrm>
            <a:off x="4456113" y="3805238"/>
            <a:ext cx="1092200" cy="649287"/>
            <a:chOff x="2807" y="2396"/>
            <a:chExt cx="688" cy="411"/>
          </a:xfrm>
        </p:grpSpPr>
        <p:sp>
          <p:nvSpPr>
            <p:cNvPr id="45147" name="Line 91"/>
            <p:cNvSpPr>
              <a:spLocks noChangeShapeType="1"/>
            </p:cNvSpPr>
            <p:nvPr/>
          </p:nvSpPr>
          <p:spPr bwMode="auto">
            <a:xfrm flipV="1">
              <a:off x="3466" y="2423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8" name="Oval 92"/>
            <p:cNvSpPr>
              <a:spLocks noChangeArrowheads="1"/>
            </p:cNvSpPr>
            <p:nvPr/>
          </p:nvSpPr>
          <p:spPr bwMode="auto">
            <a:xfrm>
              <a:off x="3440" y="2396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49" name="Line 93"/>
            <p:cNvSpPr>
              <a:spLocks noChangeShapeType="1"/>
            </p:cNvSpPr>
            <p:nvPr/>
          </p:nvSpPr>
          <p:spPr bwMode="auto">
            <a:xfrm flipH="1">
              <a:off x="2807" y="2791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150" name="Oval 94"/>
          <p:cNvSpPr>
            <a:spLocks noChangeArrowheads="1"/>
          </p:cNvSpPr>
          <p:nvPr/>
        </p:nvSpPr>
        <p:spPr bwMode="auto">
          <a:xfrm>
            <a:off x="6103938" y="3313113"/>
            <a:ext cx="88900" cy="8572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51" name="Line 95"/>
          <p:cNvSpPr>
            <a:spLocks noChangeShapeType="1"/>
          </p:cNvSpPr>
          <p:nvPr/>
        </p:nvSpPr>
        <p:spPr bwMode="auto">
          <a:xfrm flipV="1">
            <a:off x="5421313" y="3357563"/>
            <a:ext cx="682625" cy="4270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52" name="Line 96"/>
          <p:cNvSpPr>
            <a:spLocks noChangeShapeType="1"/>
          </p:cNvSpPr>
          <p:nvPr/>
        </p:nvSpPr>
        <p:spPr bwMode="auto">
          <a:xfrm>
            <a:off x="2327275" y="2324100"/>
            <a:ext cx="23304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53" name="Line 97"/>
          <p:cNvSpPr>
            <a:spLocks noChangeShapeType="1"/>
          </p:cNvSpPr>
          <p:nvPr/>
        </p:nvSpPr>
        <p:spPr bwMode="auto">
          <a:xfrm>
            <a:off x="2157413" y="4429125"/>
            <a:ext cx="28035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154" name="Group 98"/>
          <p:cNvGrpSpPr>
            <a:grpSpLocks/>
          </p:cNvGrpSpPr>
          <p:nvPr/>
        </p:nvGrpSpPr>
        <p:grpSpPr bwMode="auto">
          <a:xfrm>
            <a:off x="4343400" y="5307013"/>
            <a:ext cx="1106488" cy="1106487"/>
            <a:chOff x="2737" y="3343"/>
            <a:chExt cx="696" cy="697"/>
          </a:xfrm>
        </p:grpSpPr>
        <p:sp>
          <p:nvSpPr>
            <p:cNvPr id="45155" name="Oval 99"/>
            <p:cNvSpPr>
              <a:spLocks noChangeArrowheads="1"/>
            </p:cNvSpPr>
            <p:nvPr/>
          </p:nvSpPr>
          <p:spPr bwMode="auto">
            <a:xfrm>
              <a:off x="2737" y="3343"/>
              <a:ext cx="696" cy="697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569" tIns="46284" rIns="92569" bIns="46284">
              <a:spAutoFit/>
            </a:bodyPr>
            <a:lstStyle/>
            <a:p>
              <a:endParaRPr lang="en-US"/>
            </a:p>
          </p:txBody>
        </p:sp>
        <p:sp>
          <p:nvSpPr>
            <p:cNvPr id="45156" name="Rectangle 100"/>
            <p:cNvSpPr>
              <a:spLocks noChangeArrowheads="1"/>
            </p:cNvSpPr>
            <p:nvPr/>
          </p:nvSpPr>
          <p:spPr bwMode="auto">
            <a:xfrm>
              <a:off x="2801" y="3562"/>
              <a:ext cx="559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569" tIns="46284" rIns="92569" bIns="46284">
              <a:spAutoFit/>
            </a:bodyPr>
            <a:lstStyle>
              <a:lvl1pPr defTabSz="920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60375" defTabSz="920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920750" defTabSz="920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379538" defTabSz="920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838325" defTabSz="920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295525" defTabSz="920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752725" defTabSz="920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209925" defTabSz="920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667125" defTabSz="920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r>
                <a:rPr lang="en-US" sz="2000" b="1">
                  <a:latin typeface="Arial" panose="020B0604020202020204" pitchFamily="34" charset="0"/>
                </a:rPr>
                <a:t>Motor</a:t>
              </a:r>
            </a:p>
          </p:txBody>
        </p:sp>
      </p:grpSp>
      <p:sp>
        <p:nvSpPr>
          <p:cNvPr id="45157" name="Freeform 101"/>
          <p:cNvSpPr>
            <a:spLocks/>
          </p:cNvSpPr>
          <p:nvPr/>
        </p:nvSpPr>
        <p:spPr bwMode="auto">
          <a:xfrm>
            <a:off x="4706938" y="3379788"/>
            <a:ext cx="174625" cy="1919287"/>
          </a:xfrm>
          <a:custGeom>
            <a:avLst/>
            <a:gdLst>
              <a:gd name="T0" fmla="*/ 0 w 108"/>
              <a:gd name="T1" fmla="*/ 0 h 1211"/>
              <a:gd name="T2" fmla="*/ 107 w 108"/>
              <a:gd name="T3" fmla="*/ 0 h 1211"/>
              <a:gd name="T4" fmla="*/ 107 w 108"/>
              <a:gd name="T5" fmla="*/ 1210 h 1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8" h="1211">
                <a:moveTo>
                  <a:pt x="0" y="0"/>
                </a:moveTo>
                <a:lnTo>
                  <a:pt x="107" y="0"/>
                </a:lnTo>
                <a:lnTo>
                  <a:pt x="107" y="121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58" name="Freeform 102"/>
          <p:cNvSpPr>
            <a:spLocks/>
          </p:cNvSpPr>
          <p:nvPr/>
        </p:nvSpPr>
        <p:spPr bwMode="auto">
          <a:xfrm>
            <a:off x="5103813" y="3354388"/>
            <a:ext cx="1298575" cy="1981200"/>
          </a:xfrm>
          <a:custGeom>
            <a:avLst/>
            <a:gdLst>
              <a:gd name="T0" fmla="*/ 672 w 817"/>
              <a:gd name="T1" fmla="*/ 0 h 1249"/>
              <a:gd name="T2" fmla="*/ 816 w 817"/>
              <a:gd name="T3" fmla="*/ 0 h 1249"/>
              <a:gd name="T4" fmla="*/ 816 w 817"/>
              <a:gd name="T5" fmla="*/ 1152 h 1249"/>
              <a:gd name="T6" fmla="*/ 0 w 817"/>
              <a:gd name="T7" fmla="*/ 1152 h 1249"/>
              <a:gd name="T8" fmla="*/ 0 w 817"/>
              <a:gd name="T9" fmla="*/ 1248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7" h="1249">
                <a:moveTo>
                  <a:pt x="672" y="0"/>
                </a:moveTo>
                <a:lnTo>
                  <a:pt x="816" y="0"/>
                </a:lnTo>
                <a:lnTo>
                  <a:pt x="816" y="1152"/>
                </a:lnTo>
                <a:lnTo>
                  <a:pt x="0" y="1152"/>
                </a:lnTo>
                <a:lnTo>
                  <a:pt x="0" y="1248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59" name="Freeform 103"/>
          <p:cNvSpPr>
            <a:spLocks/>
          </p:cNvSpPr>
          <p:nvPr/>
        </p:nvSpPr>
        <p:spPr bwMode="auto">
          <a:xfrm>
            <a:off x="3124200" y="3354388"/>
            <a:ext cx="1636713" cy="1981200"/>
          </a:xfrm>
          <a:custGeom>
            <a:avLst/>
            <a:gdLst>
              <a:gd name="T0" fmla="*/ 0 w 1031"/>
              <a:gd name="T1" fmla="*/ 0 h 1249"/>
              <a:gd name="T2" fmla="*/ 144 w 1031"/>
              <a:gd name="T3" fmla="*/ 0 h 1249"/>
              <a:gd name="T4" fmla="*/ 144 w 1031"/>
              <a:gd name="T5" fmla="*/ 1152 h 1249"/>
              <a:gd name="T6" fmla="*/ 1008 w 1031"/>
              <a:gd name="T7" fmla="*/ 1152 h 1249"/>
              <a:gd name="T8" fmla="*/ 1008 w 1031"/>
              <a:gd name="T9" fmla="*/ 1248 h 1249"/>
              <a:gd name="T10" fmla="*/ 1030 w 1031"/>
              <a:gd name="T11" fmla="*/ 1226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31" h="1249">
                <a:moveTo>
                  <a:pt x="0" y="0"/>
                </a:moveTo>
                <a:lnTo>
                  <a:pt x="144" y="0"/>
                </a:lnTo>
                <a:lnTo>
                  <a:pt x="144" y="1152"/>
                </a:lnTo>
                <a:lnTo>
                  <a:pt x="1008" y="1152"/>
                </a:lnTo>
                <a:lnTo>
                  <a:pt x="1008" y="1248"/>
                </a:lnTo>
                <a:lnTo>
                  <a:pt x="1030" y="1226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9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623888" y="1819275"/>
            <a:ext cx="1466850" cy="308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666750" y="1535113"/>
            <a:ext cx="13239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RECTIFIER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598488" y="2162175"/>
            <a:ext cx="7683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Positive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644525" y="4114800"/>
            <a:ext cx="8175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Negative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1320800" y="1947863"/>
            <a:ext cx="3317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2000" b="1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389063" y="3937000"/>
            <a:ext cx="2857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b="1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2220913" y="1817688"/>
            <a:ext cx="4452937" cy="3082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2203450" y="1531938"/>
            <a:ext cx="1276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INVERTER</a:t>
            </a:r>
          </a:p>
        </p:txBody>
      </p:sp>
      <p:grpSp>
        <p:nvGrpSpPr>
          <p:cNvPr id="46091" name="Group 11"/>
          <p:cNvGrpSpPr>
            <a:grpSpLocks/>
          </p:cNvGrpSpPr>
          <p:nvPr/>
        </p:nvGrpSpPr>
        <p:grpSpPr bwMode="auto">
          <a:xfrm>
            <a:off x="1409700" y="2293938"/>
            <a:ext cx="1090613" cy="654050"/>
            <a:chOff x="888" y="1445"/>
            <a:chExt cx="688" cy="411"/>
          </a:xfrm>
        </p:grpSpPr>
        <p:sp>
          <p:nvSpPr>
            <p:cNvPr id="46092" name="Line 12"/>
            <p:cNvSpPr>
              <a:spLocks noChangeShapeType="1"/>
            </p:cNvSpPr>
            <p:nvPr/>
          </p:nvSpPr>
          <p:spPr bwMode="auto">
            <a:xfrm>
              <a:off x="1547" y="1445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3" name="Oval 13"/>
            <p:cNvSpPr>
              <a:spLocks noChangeArrowheads="1"/>
            </p:cNvSpPr>
            <p:nvPr/>
          </p:nvSpPr>
          <p:spPr bwMode="auto">
            <a:xfrm>
              <a:off x="1521" y="180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4" name="Line 14"/>
            <p:cNvSpPr>
              <a:spLocks noChangeShapeType="1"/>
            </p:cNvSpPr>
            <p:nvPr/>
          </p:nvSpPr>
          <p:spPr bwMode="auto">
            <a:xfrm flipH="1">
              <a:off x="888" y="1461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095" name="Group 15"/>
          <p:cNvGrpSpPr>
            <a:grpSpLocks/>
          </p:cNvGrpSpPr>
          <p:nvPr/>
        </p:nvGrpSpPr>
        <p:grpSpPr bwMode="auto">
          <a:xfrm>
            <a:off x="1409700" y="3813175"/>
            <a:ext cx="1090613" cy="652463"/>
            <a:chOff x="888" y="2402"/>
            <a:chExt cx="688" cy="411"/>
          </a:xfrm>
        </p:grpSpPr>
        <p:sp>
          <p:nvSpPr>
            <p:cNvPr id="46096" name="Line 16"/>
            <p:cNvSpPr>
              <a:spLocks noChangeShapeType="1"/>
            </p:cNvSpPr>
            <p:nvPr/>
          </p:nvSpPr>
          <p:spPr bwMode="auto">
            <a:xfrm flipV="1">
              <a:off x="1547" y="2429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7" name="Oval 17"/>
            <p:cNvSpPr>
              <a:spLocks noChangeArrowheads="1"/>
            </p:cNvSpPr>
            <p:nvPr/>
          </p:nvSpPr>
          <p:spPr bwMode="auto">
            <a:xfrm>
              <a:off x="1521" y="2402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8" name="Line 18"/>
            <p:cNvSpPr>
              <a:spLocks noChangeShapeType="1"/>
            </p:cNvSpPr>
            <p:nvPr/>
          </p:nvSpPr>
          <p:spPr bwMode="auto">
            <a:xfrm flipH="1">
              <a:off x="888" y="2797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99" name="Oval 19"/>
          <p:cNvSpPr>
            <a:spLocks noChangeArrowheads="1"/>
          </p:cNvSpPr>
          <p:nvPr/>
        </p:nvSpPr>
        <p:spPr bwMode="auto">
          <a:xfrm>
            <a:off x="3055938" y="3305175"/>
            <a:ext cx="90487" cy="8572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0" name="Line 20"/>
          <p:cNvSpPr>
            <a:spLocks noChangeShapeType="1"/>
          </p:cNvSpPr>
          <p:nvPr/>
        </p:nvSpPr>
        <p:spPr bwMode="auto">
          <a:xfrm>
            <a:off x="3937000" y="3355975"/>
            <a:ext cx="674688" cy="47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101" name="Group 21"/>
          <p:cNvGrpSpPr>
            <a:grpSpLocks/>
          </p:cNvGrpSpPr>
          <p:nvPr/>
        </p:nvGrpSpPr>
        <p:grpSpPr bwMode="auto">
          <a:xfrm>
            <a:off x="6873875" y="2895600"/>
            <a:ext cx="2055813" cy="1308100"/>
            <a:chOff x="4330" y="1823"/>
            <a:chExt cx="1294" cy="826"/>
          </a:xfrm>
        </p:grpSpPr>
        <p:grpSp>
          <p:nvGrpSpPr>
            <p:cNvPr id="46102" name="Group 22"/>
            <p:cNvGrpSpPr>
              <a:grpSpLocks/>
            </p:cNvGrpSpPr>
            <p:nvPr/>
          </p:nvGrpSpPr>
          <p:grpSpPr bwMode="auto">
            <a:xfrm>
              <a:off x="4330" y="1825"/>
              <a:ext cx="653" cy="411"/>
              <a:chOff x="4330" y="1825"/>
              <a:chExt cx="653" cy="411"/>
            </a:xfrm>
          </p:grpSpPr>
          <p:sp>
            <p:nvSpPr>
              <p:cNvPr id="46103" name="Freeform 23"/>
              <p:cNvSpPr>
                <a:spLocks/>
              </p:cNvSpPr>
              <p:nvPr/>
            </p:nvSpPr>
            <p:spPr bwMode="auto">
              <a:xfrm>
                <a:off x="4418" y="1829"/>
                <a:ext cx="22" cy="407"/>
              </a:xfrm>
              <a:custGeom>
                <a:avLst/>
                <a:gdLst>
                  <a:gd name="T0" fmla="*/ 0 w 22"/>
                  <a:gd name="T1" fmla="*/ 0 h 407"/>
                  <a:gd name="T2" fmla="*/ 0 w 22"/>
                  <a:gd name="T3" fmla="*/ 404 h 407"/>
                  <a:gd name="T4" fmla="*/ 20 w 22"/>
                  <a:gd name="T5" fmla="*/ 404 h 407"/>
                  <a:gd name="T6" fmla="*/ 21 w 22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0"/>
                    </a:moveTo>
                    <a:lnTo>
                      <a:pt x="0" y="404"/>
                    </a:lnTo>
                    <a:lnTo>
                      <a:pt x="20" y="404"/>
                    </a:lnTo>
                    <a:lnTo>
                      <a:pt x="21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4" name="Line 24"/>
              <p:cNvSpPr>
                <a:spLocks noChangeShapeType="1"/>
              </p:cNvSpPr>
              <p:nvPr/>
            </p:nvSpPr>
            <p:spPr bwMode="auto">
              <a:xfrm>
                <a:off x="4330" y="2233"/>
                <a:ext cx="58" cy="0"/>
              </a:xfrm>
              <a:prstGeom prst="line">
                <a:avLst/>
              </a:prstGeom>
              <a:noFill/>
              <a:ln w="50800">
                <a:solidFill>
                  <a:srgbClr val="CC33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5" name="Freeform 25"/>
              <p:cNvSpPr>
                <a:spLocks/>
              </p:cNvSpPr>
              <p:nvPr/>
            </p:nvSpPr>
            <p:spPr bwMode="auto">
              <a:xfrm>
                <a:off x="4398" y="1828"/>
                <a:ext cx="19" cy="404"/>
              </a:xfrm>
              <a:custGeom>
                <a:avLst/>
                <a:gdLst>
                  <a:gd name="T0" fmla="*/ 0 w 19"/>
                  <a:gd name="T1" fmla="*/ 403 h 404"/>
                  <a:gd name="T2" fmla="*/ 0 w 19"/>
                  <a:gd name="T3" fmla="*/ 1 h 404"/>
                  <a:gd name="T4" fmla="*/ 18 w 19"/>
                  <a:gd name="T5" fmla="*/ 1 h 404"/>
                  <a:gd name="T6" fmla="*/ 17 w 19"/>
                  <a:gd name="T7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04">
                    <a:moveTo>
                      <a:pt x="0" y="403"/>
                    </a:moveTo>
                    <a:lnTo>
                      <a:pt x="0" y="1"/>
                    </a:lnTo>
                    <a:lnTo>
                      <a:pt x="18" y="1"/>
                    </a:lnTo>
                    <a:lnTo>
                      <a:pt x="17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6" name="Freeform 26"/>
              <p:cNvSpPr>
                <a:spLocks/>
              </p:cNvSpPr>
              <p:nvPr/>
            </p:nvSpPr>
            <p:spPr bwMode="auto">
              <a:xfrm>
                <a:off x="4462" y="1829"/>
                <a:ext cx="21" cy="407"/>
              </a:xfrm>
              <a:custGeom>
                <a:avLst/>
                <a:gdLst>
                  <a:gd name="T0" fmla="*/ 0 w 21"/>
                  <a:gd name="T1" fmla="*/ 0 h 407"/>
                  <a:gd name="T2" fmla="*/ 0 w 21"/>
                  <a:gd name="T3" fmla="*/ 404 h 407"/>
                  <a:gd name="T4" fmla="*/ 19 w 21"/>
                  <a:gd name="T5" fmla="*/ 404 h 407"/>
                  <a:gd name="T6" fmla="*/ 20 w 21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0"/>
                    </a:moveTo>
                    <a:lnTo>
                      <a:pt x="0" y="404"/>
                    </a:lnTo>
                    <a:lnTo>
                      <a:pt x="19" y="404"/>
                    </a:lnTo>
                    <a:lnTo>
                      <a:pt x="20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7" name="Freeform 27"/>
              <p:cNvSpPr>
                <a:spLocks/>
              </p:cNvSpPr>
              <p:nvPr/>
            </p:nvSpPr>
            <p:spPr bwMode="auto">
              <a:xfrm>
                <a:off x="4441" y="1828"/>
                <a:ext cx="18" cy="404"/>
              </a:xfrm>
              <a:custGeom>
                <a:avLst/>
                <a:gdLst>
                  <a:gd name="T0" fmla="*/ 0 w 18"/>
                  <a:gd name="T1" fmla="*/ 403 h 404"/>
                  <a:gd name="T2" fmla="*/ 0 w 18"/>
                  <a:gd name="T3" fmla="*/ 1 h 404"/>
                  <a:gd name="T4" fmla="*/ 17 w 18"/>
                  <a:gd name="T5" fmla="*/ 1 h 404"/>
                  <a:gd name="T6" fmla="*/ 16 w 18"/>
                  <a:gd name="T7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04">
                    <a:moveTo>
                      <a:pt x="0" y="403"/>
                    </a:moveTo>
                    <a:lnTo>
                      <a:pt x="0" y="1"/>
                    </a:lnTo>
                    <a:lnTo>
                      <a:pt x="17" y="1"/>
                    </a:lnTo>
                    <a:lnTo>
                      <a:pt x="16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8" name="Freeform 28"/>
              <p:cNvSpPr>
                <a:spLocks/>
              </p:cNvSpPr>
              <p:nvPr/>
            </p:nvSpPr>
            <p:spPr bwMode="auto">
              <a:xfrm>
                <a:off x="4504" y="1829"/>
                <a:ext cx="22" cy="407"/>
              </a:xfrm>
              <a:custGeom>
                <a:avLst/>
                <a:gdLst>
                  <a:gd name="T0" fmla="*/ 0 w 22"/>
                  <a:gd name="T1" fmla="*/ 0 h 407"/>
                  <a:gd name="T2" fmla="*/ 0 w 22"/>
                  <a:gd name="T3" fmla="*/ 404 h 407"/>
                  <a:gd name="T4" fmla="*/ 20 w 22"/>
                  <a:gd name="T5" fmla="*/ 404 h 407"/>
                  <a:gd name="T6" fmla="*/ 21 w 22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0"/>
                    </a:moveTo>
                    <a:lnTo>
                      <a:pt x="0" y="404"/>
                    </a:lnTo>
                    <a:lnTo>
                      <a:pt x="20" y="404"/>
                    </a:lnTo>
                    <a:lnTo>
                      <a:pt x="21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9" name="Freeform 29"/>
              <p:cNvSpPr>
                <a:spLocks/>
              </p:cNvSpPr>
              <p:nvPr/>
            </p:nvSpPr>
            <p:spPr bwMode="auto">
              <a:xfrm>
                <a:off x="4483" y="1828"/>
                <a:ext cx="19" cy="404"/>
              </a:xfrm>
              <a:custGeom>
                <a:avLst/>
                <a:gdLst>
                  <a:gd name="T0" fmla="*/ 0 w 19"/>
                  <a:gd name="T1" fmla="*/ 403 h 404"/>
                  <a:gd name="T2" fmla="*/ 0 w 19"/>
                  <a:gd name="T3" fmla="*/ 1 h 404"/>
                  <a:gd name="T4" fmla="*/ 18 w 19"/>
                  <a:gd name="T5" fmla="*/ 1 h 404"/>
                  <a:gd name="T6" fmla="*/ 17 w 19"/>
                  <a:gd name="T7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04">
                    <a:moveTo>
                      <a:pt x="0" y="403"/>
                    </a:moveTo>
                    <a:lnTo>
                      <a:pt x="0" y="1"/>
                    </a:lnTo>
                    <a:lnTo>
                      <a:pt x="18" y="1"/>
                    </a:lnTo>
                    <a:lnTo>
                      <a:pt x="17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0" name="Freeform 30"/>
              <p:cNvSpPr>
                <a:spLocks/>
              </p:cNvSpPr>
              <p:nvPr/>
            </p:nvSpPr>
            <p:spPr bwMode="auto">
              <a:xfrm>
                <a:off x="4557" y="1829"/>
                <a:ext cx="22" cy="407"/>
              </a:xfrm>
              <a:custGeom>
                <a:avLst/>
                <a:gdLst>
                  <a:gd name="T0" fmla="*/ 0 w 22"/>
                  <a:gd name="T1" fmla="*/ 0 h 407"/>
                  <a:gd name="T2" fmla="*/ 0 w 22"/>
                  <a:gd name="T3" fmla="*/ 404 h 407"/>
                  <a:gd name="T4" fmla="*/ 20 w 22"/>
                  <a:gd name="T5" fmla="*/ 404 h 407"/>
                  <a:gd name="T6" fmla="*/ 21 w 22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0"/>
                    </a:moveTo>
                    <a:lnTo>
                      <a:pt x="0" y="404"/>
                    </a:lnTo>
                    <a:lnTo>
                      <a:pt x="20" y="404"/>
                    </a:lnTo>
                    <a:lnTo>
                      <a:pt x="21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1" name="Freeform 31"/>
              <p:cNvSpPr>
                <a:spLocks/>
              </p:cNvSpPr>
              <p:nvPr/>
            </p:nvSpPr>
            <p:spPr bwMode="auto">
              <a:xfrm>
                <a:off x="4525" y="1828"/>
                <a:ext cx="32" cy="404"/>
              </a:xfrm>
              <a:custGeom>
                <a:avLst/>
                <a:gdLst>
                  <a:gd name="T0" fmla="*/ 0 w 32"/>
                  <a:gd name="T1" fmla="*/ 403 h 404"/>
                  <a:gd name="T2" fmla="*/ 0 w 32"/>
                  <a:gd name="T3" fmla="*/ 1 h 404"/>
                  <a:gd name="T4" fmla="*/ 31 w 32"/>
                  <a:gd name="T5" fmla="*/ 1 h 404"/>
                  <a:gd name="T6" fmla="*/ 30 w 32"/>
                  <a:gd name="T7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04">
                    <a:moveTo>
                      <a:pt x="0" y="403"/>
                    </a:moveTo>
                    <a:lnTo>
                      <a:pt x="0" y="1"/>
                    </a:lnTo>
                    <a:lnTo>
                      <a:pt x="31" y="1"/>
                    </a:lnTo>
                    <a:lnTo>
                      <a:pt x="3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2" name="Freeform 32"/>
              <p:cNvSpPr>
                <a:spLocks/>
              </p:cNvSpPr>
              <p:nvPr/>
            </p:nvSpPr>
            <p:spPr bwMode="auto">
              <a:xfrm>
                <a:off x="4617" y="1827"/>
                <a:ext cx="22" cy="407"/>
              </a:xfrm>
              <a:custGeom>
                <a:avLst/>
                <a:gdLst>
                  <a:gd name="T0" fmla="*/ 0 w 22"/>
                  <a:gd name="T1" fmla="*/ 0 h 407"/>
                  <a:gd name="T2" fmla="*/ 0 w 22"/>
                  <a:gd name="T3" fmla="*/ 404 h 407"/>
                  <a:gd name="T4" fmla="*/ 20 w 22"/>
                  <a:gd name="T5" fmla="*/ 404 h 407"/>
                  <a:gd name="T6" fmla="*/ 21 w 22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0"/>
                    </a:moveTo>
                    <a:lnTo>
                      <a:pt x="0" y="404"/>
                    </a:lnTo>
                    <a:lnTo>
                      <a:pt x="20" y="404"/>
                    </a:lnTo>
                    <a:lnTo>
                      <a:pt x="21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3" name="Freeform 33"/>
              <p:cNvSpPr>
                <a:spLocks/>
              </p:cNvSpPr>
              <p:nvPr/>
            </p:nvSpPr>
            <p:spPr bwMode="auto">
              <a:xfrm>
                <a:off x="4586" y="1826"/>
                <a:ext cx="31" cy="405"/>
              </a:xfrm>
              <a:custGeom>
                <a:avLst/>
                <a:gdLst>
                  <a:gd name="T0" fmla="*/ 0 w 31"/>
                  <a:gd name="T1" fmla="*/ 404 h 405"/>
                  <a:gd name="T2" fmla="*/ 0 w 31"/>
                  <a:gd name="T3" fmla="*/ 1 h 405"/>
                  <a:gd name="T4" fmla="*/ 30 w 31"/>
                  <a:gd name="T5" fmla="*/ 1 h 405"/>
                  <a:gd name="T6" fmla="*/ 29 w 31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5">
                    <a:moveTo>
                      <a:pt x="0" y="404"/>
                    </a:moveTo>
                    <a:lnTo>
                      <a:pt x="0" y="1"/>
                    </a:lnTo>
                    <a:lnTo>
                      <a:pt x="30" y="1"/>
                    </a:lnTo>
                    <a:lnTo>
                      <a:pt x="29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4" name="Freeform 34"/>
              <p:cNvSpPr>
                <a:spLocks/>
              </p:cNvSpPr>
              <p:nvPr/>
            </p:nvSpPr>
            <p:spPr bwMode="auto">
              <a:xfrm>
                <a:off x="4713" y="1827"/>
                <a:ext cx="21" cy="407"/>
              </a:xfrm>
              <a:custGeom>
                <a:avLst/>
                <a:gdLst>
                  <a:gd name="T0" fmla="*/ 0 w 21"/>
                  <a:gd name="T1" fmla="*/ 0 h 407"/>
                  <a:gd name="T2" fmla="*/ 0 w 21"/>
                  <a:gd name="T3" fmla="*/ 404 h 407"/>
                  <a:gd name="T4" fmla="*/ 19 w 21"/>
                  <a:gd name="T5" fmla="*/ 404 h 407"/>
                  <a:gd name="T6" fmla="*/ 20 w 21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0"/>
                    </a:moveTo>
                    <a:lnTo>
                      <a:pt x="0" y="404"/>
                    </a:lnTo>
                    <a:lnTo>
                      <a:pt x="19" y="404"/>
                    </a:lnTo>
                    <a:lnTo>
                      <a:pt x="20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5" name="Freeform 35"/>
              <p:cNvSpPr>
                <a:spLocks/>
              </p:cNvSpPr>
              <p:nvPr/>
            </p:nvSpPr>
            <p:spPr bwMode="auto">
              <a:xfrm>
                <a:off x="4647" y="1826"/>
                <a:ext cx="66" cy="405"/>
              </a:xfrm>
              <a:custGeom>
                <a:avLst/>
                <a:gdLst>
                  <a:gd name="T0" fmla="*/ 0 w 66"/>
                  <a:gd name="T1" fmla="*/ 404 h 405"/>
                  <a:gd name="T2" fmla="*/ 0 w 66"/>
                  <a:gd name="T3" fmla="*/ 1 h 405"/>
                  <a:gd name="T4" fmla="*/ 65 w 66"/>
                  <a:gd name="T5" fmla="*/ 1 h 405"/>
                  <a:gd name="T6" fmla="*/ 64 w 66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405">
                    <a:moveTo>
                      <a:pt x="0" y="404"/>
                    </a:moveTo>
                    <a:lnTo>
                      <a:pt x="0" y="1"/>
                    </a:lnTo>
                    <a:lnTo>
                      <a:pt x="65" y="1"/>
                    </a:lnTo>
                    <a:lnTo>
                      <a:pt x="64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6" name="Freeform 36"/>
              <p:cNvSpPr>
                <a:spLocks/>
              </p:cNvSpPr>
              <p:nvPr/>
            </p:nvSpPr>
            <p:spPr bwMode="auto">
              <a:xfrm>
                <a:off x="4742" y="1826"/>
                <a:ext cx="31" cy="405"/>
              </a:xfrm>
              <a:custGeom>
                <a:avLst/>
                <a:gdLst>
                  <a:gd name="T0" fmla="*/ 0 w 31"/>
                  <a:gd name="T1" fmla="*/ 404 h 405"/>
                  <a:gd name="T2" fmla="*/ 0 w 31"/>
                  <a:gd name="T3" fmla="*/ 1 h 405"/>
                  <a:gd name="T4" fmla="*/ 30 w 31"/>
                  <a:gd name="T5" fmla="*/ 1 h 405"/>
                  <a:gd name="T6" fmla="*/ 29 w 31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5">
                    <a:moveTo>
                      <a:pt x="0" y="404"/>
                    </a:moveTo>
                    <a:lnTo>
                      <a:pt x="0" y="1"/>
                    </a:lnTo>
                    <a:lnTo>
                      <a:pt x="30" y="1"/>
                    </a:lnTo>
                    <a:lnTo>
                      <a:pt x="29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7" name="Freeform 37"/>
              <p:cNvSpPr>
                <a:spLocks/>
              </p:cNvSpPr>
              <p:nvPr/>
            </p:nvSpPr>
            <p:spPr bwMode="auto">
              <a:xfrm>
                <a:off x="4772" y="1827"/>
                <a:ext cx="21" cy="407"/>
              </a:xfrm>
              <a:custGeom>
                <a:avLst/>
                <a:gdLst>
                  <a:gd name="T0" fmla="*/ 0 w 21"/>
                  <a:gd name="T1" fmla="*/ 0 h 407"/>
                  <a:gd name="T2" fmla="*/ 0 w 21"/>
                  <a:gd name="T3" fmla="*/ 404 h 407"/>
                  <a:gd name="T4" fmla="*/ 19 w 21"/>
                  <a:gd name="T5" fmla="*/ 404 h 407"/>
                  <a:gd name="T6" fmla="*/ 20 w 21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0"/>
                    </a:moveTo>
                    <a:lnTo>
                      <a:pt x="0" y="404"/>
                    </a:lnTo>
                    <a:lnTo>
                      <a:pt x="19" y="404"/>
                    </a:lnTo>
                    <a:lnTo>
                      <a:pt x="20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8" name="Freeform 38"/>
              <p:cNvSpPr>
                <a:spLocks/>
              </p:cNvSpPr>
              <p:nvPr/>
            </p:nvSpPr>
            <p:spPr bwMode="auto">
              <a:xfrm>
                <a:off x="4801" y="1826"/>
                <a:ext cx="31" cy="405"/>
              </a:xfrm>
              <a:custGeom>
                <a:avLst/>
                <a:gdLst>
                  <a:gd name="T0" fmla="*/ 0 w 31"/>
                  <a:gd name="T1" fmla="*/ 404 h 405"/>
                  <a:gd name="T2" fmla="*/ 0 w 31"/>
                  <a:gd name="T3" fmla="*/ 1 h 405"/>
                  <a:gd name="T4" fmla="*/ 30 w 31"/>
                  <a:gd name="T5" fmla="*/ 1 h 405"/>
                  <a:gd name="T6" fmla="*/ 29 w 31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5">
                    <a:moveTo>
                      <a:pt x="0" y="404"/>
                    </a:moveTo>
                    <a:lnTo>
                      <a:pt x="0" y="1"/>
                    </a:lnTo>
                    <a:lnTo>
                      <a:pt x="30" y="1"/>
                    </a:lnTo>
                    <a:lnTo>
                      <a:pt x="29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9" name="Freeform 39"/>
              <p:cNvSpPr>
                <a:spLocks/>
              </p:cNvSpPr>
              <p:nvPr/>
            </p:nvSpPr>
            <p:spPr bwMode="auto">
              <a:xfrm>
                <a:off x="4829" y="1827"/>
                <a:ext cx="22" cy="407"/>
              </a:xfrm>
              <a:custGeom>
                <a:avLst/>
                <a:gdLst>
                  <a:gd name="T0" fmla="*/ 0 w 22"/>
                  <a:gd name="T1" fmla="*/ 0 h 407"/>
                  <a:gd name="T2" fmla="*/ 0 w 22"/>
                  <a:gd name="T3" fmla="*/ 404 h 407"/>
                  <a:gd name="T4" fmla="*/ 20 w 22"/>
                  <a:gd name="T5" fmla="*/ 404 h 407"/>
                  <a:gd name="T6" fmla="*/ 21 w 22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0"/>
                    </a:moveTo>
                    <a:lnTo>
                      <a:pt x="0" y="404"/>
                    </a:lnTo>
                    <a:lnTo>
                      <a:pt x="20" y="404"/>
                    </a:lnTo>
                    <a:lnTo>
                      <a:pt x="21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0" name="Freeform 40"/>
              <p:cNvSpPr>
                <a:spLocks/>
              </p:cNvSpPr>
              <p:nvPr/>
            </p:nvSpPr>
            <p:spPr bwMode="auto">
              <a:xfrm>
                <a:off x="4850" y="1825"/>
                <a:ext cx="20" cy="405"/>
              </a:xfrm>
              <a:custGeom>
                <a:avLst/>
                <a:gdLst>
                  <a:gd name="T0" fmla="*/ 0 w 20"/>
                  <a:gd name="T1" fmla="*/ 404 h 405"/>
                  <a:gd name="T2" fmla="*/ 0 w 20"/>
                  <a:gd name="T3" fmla="*/ 1 h 405"/>
                  <a:gd name="T4" fmla="*/ 19 w 20"/>
                  <a:gd name="T5" fmla="*/ 1 h 405"/>
                  <a:gd name="T6" fmla="*/ 18 w 20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405">
                    <a:moveTo>
                      <a:pt x="0" y="404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18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1" name="Freeform 41"/>
              <p:cNvSpPr>
                <a:spLocks/>
              </p:cNvSpPr>
              <p:nvPr/>
            </p:nvSpPr>
            <p:spPr bwMode="auto">
              <a:xfrm>
                <a:off x="4874" y="1827"/>
                <a:ext cx="21" cy="407"/>
              </a:xfrm>
              <a:custGeom>
                <a:avLst/>
                <a:gdLst>
                  <a:gd name="T0" fmla="*/ 0 w 21"/>
                  <a:gd name="T1" fmla="*/ 0 h 407"/>
                  <a:gd name="T2" fmla="*/ 0 w 21"/>
                  <a:gd name="T3" fmla="*/ 404 h 407"/>
                  <a:gd name="T4" fmla="*/ 19 w 21"/>
                  <a:gd name="T5" fmla="*/ 404 h 407"/>
                  <a:gd name="T6" fmla="*/ 20 w 21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0"/>
                    </a:moveTo>
                    <a:lnTo>
                      <a:pt x="0" y="404"/>
                    </a:lnTo>
                    <a:lnTo>
                      <a:pt x="19" y="404"/>
                    </a:lnTo>
                    <a:lnTo>
                      <a:pt x="20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2" name="Freeform 42"/>
              <p:cNvSpPr>
                <a:spLocks/>
              </p:cNvSpPr>
              <p:nvPr/>
            </p:nvSpPr>
            <p:spPr bwMode="auto">
              <a:xfrm>
                <a:off x="4895" y="1825"/>
                <a:ext cx="19" cy="405"/>
              </a:xfrm>
              <a:custGeom>
                <a:avLst/>
                <a:gdLst>
                  <a:gd name="T0" fmla="*/ 0 w 19"/>
                  <a:gd name="T1" fmla="*/ 404 h 405"/>
                  <a:gd name="T2" fmla="*/ 0 w 19"/>
                  <a:gd name="T3" fmla="*/ 1 h 405"/>
                  <a:gd name="T4" fmla="*/ 18 w 19"/>
                  <a:gd name="T5" fmla="*/ 1 h 405"/>
                  <a:gd name="T6" fmla="*/ 17 w 19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05">
                    <a:moveTo>
                      <a:pt x="0" y="404"/>
                    </a:moveTo>
                    <a:lnTo>
                      <a:pt x="0" y="1"/>
                    </a:lnTo>
                    <a:lnTo>
                      <a:pt x="18" y="1"/>
                    </a:lnTo>
                    <a:lnTo>
                      <a:pt x="17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3" name="Freeform 43"/>
              <p:cNvSpPr>
                <a:spLocks/>
              </p:cNvSpPr>
              <p:nvPr/>
            </p:nvSpPr>
            <p:spPr bwMode="auto">
              <a:xfrm>
                <a:off x="4918" y="1825"/>
                <a:ext cx="21" cy="407"/>
              </a:xfrm>
              <a:custGeom>
                <a:avLst/>
                <a:gdLst>
                  <a:gd name="T0" fmla="*/ 0 w 21"/>
                  <a:gd name="T1" fmla="*/ 0 h 407"/>
                  <a:gd name="T2" fmla="*/ 0 w 21"/>
                  <a:gd name="T3" fmla="*/ 404 h 407"/>
                  <a:gd name="T4" fmla="*/ 19 w 21"/>
                  <a:gd name="T5" fmla="*/ 404 h 407"/>
                  <a:gd name="T6" fmla="*/ 20 w 21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0"/>
                    </a:moveTo>
                    <a:lnTo>
                      <a:pt x="0" y="404"/>
                    </a:lnTo>
                    <a:lnTo>
                      <a:pt x="19" y="404"/>
                    </a:lnTo>
                    <a:lnTo>
                      <a:pt x="20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4" name="Freeform 44"/>
              <p:cNvSpPr>
                <a:spLocks/>
              </p:cNvSpPr>
              <p:nvPr/>
            </p:nvSpPr>
            <p:spPr bwMode="auto">
              <a:xfrm>
                <a:off x="4939" y="1825"/>
                <a:ext cx="19" cy="405"/>
              </a:xfrm>
              <a:custGeom>
                <a:avLst/>
                <a:gdLst>
                  <a:gd name="T0" fmla="*/ 0 w 19"/>
                  <a:gd name="T1" fmla="*/ 404 h 405"/>
                  <a:gd name="T2" fmla="*/ 0 w 19"/>
                  <a:gd name="T3" fmla="*/ 1 h 405"/>
                  <a:gd name="T4" fmla="*/ 18 w 19"/>
                  <a:gd name="T5" fmla="*/ 1 h 405"/>
                  <a:gd name="T6" fmla="*/ 17 w 19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05">
                    <a:moveTo>
                      <a:pt x="0" y="404"/>
                    </a:moveTo>
                    <a:lnTo>
                      <a:pt x="0" y="1"/>
                    </a:lnTo>
                    <a:lnTo>
                      <a:pt x="18" y="1"/>
                    </a:lnTo>
                    <a:lnTo>
                      <a:pt x="17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5" name="Freeform 45"/>
              <p:cNvSpPr>
                <a:spLocks/>
              </p:cNvSpPr>
              <p:nvPr/>
            </p:nvSpPr>
            <p:spPr bwMode="auto">
              <a:xfrm>
                <a:off x="4962" y="1825"/>
                <a:ext cx="21" cy="407"/>
              </a:xfrm>
              <a:custGeom>
                <a:avLst/>
                <a:gdLst>
                  <a:gd name="T0" fmla="*/ 0 w 21"/>
                  <a:gd name="T1" fmla="*/ 0 h 407"/>
                  <a:gd name="T2" fmla="*/ 0 w 21"/>
                  <a:gd name="T3" fmla="*/ 404 h 407"/>
                  <a:gd name="T4" fmla="*/ 19 w 21"/>
                  <a:gd name="T5" fmla="*/ 404 h 407"/>
                  <a:gd name="T6" fmla="*/ 20 w 21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0"/>
                    </a:moveTo>
                    <a:lnTo>
                      <a:pt x="0" y="404"/>
                    </a:lnTo>
                    <a:lnTo>
                      <a:pt x="19" y="404"/>
                    </a:lnTo>
                    <a:lnTo>
                      <a:pt x="20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126" name="Group 46"/>
            <p:cNvGrpSpPr>
              <a:grpSpLocks/>
            </p:cNvGrpSpPr>
            <p:nvPr/>
          </p:nvGrpSpPr>
          <p:grpSpPr bwMode="auto">
            <a:xfrm>
              <a:off x="4971" y="2228"/>
              <a:ext cx="653" cy="411"/>
              <a:chOff x="4971" y="2228"/>
              <a:chExt cx="653" cy="411"/>
            </a:xfrm>
          </p:grpSpPr>
          <p:sp>
            <p:nvSpPr>
              <p:cNvPr id="46127" name="Freeform 47"/>
              <p:cNvSpPr>
                <a:spLocks/>
              </p:cNvSpPr>
              <p:nvPr/>
            </p:nvSpPr>
            <p:spPr bwMode="auto">
              <a:xfrm>
                <a:off x="5060" y="2228"/>
                <a:ext cx="21" cy="407"/>
              </a:xfrm>
              <a:custGeom>
                <a:avLst/>
                <a:gdLst>
                  <a:gd name="T0" fmla="*/ 0 w 21"/>
                  <a:gd name="T1" fmla="*/ 406 h 407"/>
                  <a:gd name="T2" fmla="*/ 0 w 21"/>
                  <a:gd name="T3" fmla="*/ 1 h 407"/>
                  <a:gd name="T4" fmla="*/ 19 w 21"/>
                  <a:gd name="T5" fmla="*/ 1 h 407"/>
                  <a:gd name="T6" fmla="*/ 20 w 21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406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2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8" name="Line 48"/>
              <p:cNvSpPr>
                <a:spLocks noChangeShapeType="1"/>
              </p:cNvSpPr>
              <p:nvPr/>
            </p:nvSpPr>
            <p:spPr bwMode="auto">
              <a:xfrm>
                <a:off x="4971" y="2230"/>
                <a:ext cx="58" cy="0"/>
              </a:xfrm>
              <a:prstGeom prst="line">
                <a:avLst/>
              </a:prstGeom>
              <a:noFill/>
              <a:ln w="50800">
                <a:solidFill>
                  <a:srgbClr val="CC33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9" name="Freeform 49"/>
              <p:cNvSpPr>
                <a:spLocks/>
              </p:cNvSpPr>
              <p:nvPr/>
            </p:nvSpPr>
            <p:spPr bwMode="auto">
              <a:xfrm>
                <a:off x="5039" y="2231"/>
                <a:ext cx="18" cy="405"/>
              </a:xfrm>
              <a:custGeom>
                <a:avLst/>
                <a:gdLst>
                  <a:gd name="T0" fmla="*/ 0 w 18"/>
                  <a:gd name="T1" fmla="*/ 0 h 405"/>
                  <a:gd name="T2" fmla="*/ 0 w 18"/>
                  <a:gd name="T3" fmla="*/ 402 h 405"/>
                  <a:gd name="T4" fmla="*/ 17 w 18"/>
                  <a:gd name="T5" fmla="*/ 402 h 405"/>
                  <a:gd name="T6" fmla="*/ 16 w 18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05">
                    <a:moveTo>
                      <a:pt x="0" y="0"/>
                    </a:moveTo>
                    <a:lnTo>
                      <a:pt x="0" y="402"/>
                    </a:lnTo>
                    <a:lnTo>
                      <a:pt x="17" y="402"/>
                    </a:lnTo>
                    <a:lnTo>
                      <a:pt x="16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30" name="Freeform 50"/>
              <p:cNvSpPr>
                <a:spLocks/>
              </p:cNvSpPr>
              <p:nvPr/>
            </p:nvSpPr>
            <p:spPr bwMode="auto">
              <a:xfrm>
                <a:off x="5103" y="2228"/>
                <a:ext cx="21" cy="407"/>
              </a:xfrm>
              <a:custGeom>
                <a:avLst/>
                <a:gdLst>
                  <a:gd name="T0" fmla="*/ 0 w 21"/>
                  <a:gd name="T1" fmla="*/ 406 h 407"/>
                  <a:gd name="T2" fmla="*/ 0 w 21"/>
                  <a:gd name="T3" fmla="*/ 1 h 407"/>
                  <a:gd name="T4" fmla="*/ 19 w 21"/>
                  <a:gd name="T5" fmla="*/ 1 h 407"/>
                  <a:gd name="T6" fmla="*/ 20 w 21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406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2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31" name="Freeform 51"/>
              <p:cNvSpPr>
                <a:spLocks/>
              </p:cNvSpPr>
              <p:nvPr/>
            </p:nvSpPr>
            <p:spPr bwMode="auto">
              <a:xfrm>
                <a:off x="5081" y="2231"/>
                <a:ext cx="19" cy="405"/>
              </a:xfrm>
              <a:custGeom>
                <a:avLst/>
                <a:gdLst>
                  <a:gd name="T0" fmla="*/ 0 w 19"/>
                  <a:gd name="T1" fmla="*/ 0 h 405"/>
                  <a:gd name="T2" fmla="*/ 0 w 19"/>
                  <a:gd name="T3" fmla="*/ 402 h 405"/>
                  <a:gd name="T4" fmla="*/ 18 w 19"/>
                  <a:gd name="T5" fmla="*/ 402 h 405"/>
                  <a:gd name="T6" fmla="*/ 17 w 19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05">
                    <a:moveTo>
                      <a:pt x="0" y="0"/>
                    </a:moveTo>
                    <a:lnTo>
                      <a:pt x="0" y="402"/>
                    </a:lnTo>
                    <a:lnTo>
                      <a:pt x="18" y="402"/>
                    </a:lnTo>
                    <a:lnTo>
                      <a:pt x="17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32" name="Freeform 52"/>
              <p:cNvSpPr>
                <a:spLocks/>
              </p:cNvSpPr>
              <p:nvPr/>
            </p:nvSpPr>
            <p:spPr bwMode="auto">
              <a:xfrm>
                <a:off x="5145" y="2228"/>
                <a:ext cx="22" cy="407"/>
              </a:xfrm>
              <a:custGeom>
                <a:avLst/>
                <a:gdLst>
                  <a:gd name="T0" fmla="*/ 0 w 22"/>
                  <a:gd name="T1" fmla="*/ 406 h 407"/>
                  <a:gd name="T2" fmla="*/ 0 w 22"/>
                  <a:gd name="T3" fmla="*/ 1 h 407"/>
                  <a:gd name="T4" fmla="*/ 20 w 22"/>
                  <a:gd name="T5" fmla="*/ 1 h 407"/>
                  <a:gd name="T6" fmla="*/ 21 w 22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406"/>
                    </a:moveTo>
                    <a:lnTo>
                      <a:pt x="0" y="1"/>
                    </a:lnTo>
                    <a:lnTo>
                      <a:pt x="20" y="1"/>
                    </a:lnTo>
                    <a:lnTo>
                      <a:pt x="21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33" name="Freeform 53"/>
              <p:cNvSpPr>
                <a:spLocks/>
              </p:cNvSpPr>
              <p:nvPr/>
            </p:nvSpPr>
            <p:spPr bwMode="auto">
              <a:xfrm>
                <a:off x="5124" y="2231"/>
                <a:ext cx="19" cy="405"/>
              </a:xfrm>
              <a:custGeom>
                <a:avLst/>
                <a:gdLst>
                  <a:gd name="T0" fmla="*/ 0 w 19"/>
                  <a:gd name="T1" fmla="*/ 0 h 405"/>
                  <a:gd name="T2" fmla="*/ 0 w 19"/>
                  <a:gd name="T3" fmla="*/ 402 h 405"/>
                  <a:gd name="T4" fmla="*/ 18 w 19"/>
                  <a:gd name="T5" fmla="*/ 402 h 405"/>
                  <a:gd name="T6" fmla="*/ 17 w 19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05">
                    <a:moveTo>
                      <a:pt x="0" y="0"/>
                    </a:moveTo>
                    <a:lnTo>
                      <a:pt x="0" y="402"/>
                    </a:lnTo>
                    <a:lnTo>
                      <a:pt x="18" y="402"/>
                    </a:lnTo>
                    <a:lnTo>
                      <a:pt x="17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34" name="Freeform 54"/>
              <p:cNvSpPr>
                <a:spLocks/>
              </p:cNvSpPr>
              <p:nvPr/>
            </p:nvSpPr>
            <p:spPr bwMode="auto">
              <a:xfrm>
                <a:off x="5198" y="2228"/>
                <a:ext cx="21" cy="407"/>
              </a:xfrm>
              <a:custGeom>
                <a:avLst/>
                <a:gdLst>
                  <a:gd name="T0" fmla="*/ 0 w 21"/>
                  <a:gd name="T1" fmla="*/ 406 h 407"/>
                  <a:gd name="T2" fmla="*/ 0 w 21"/>
                  <a:gd name="T3" fmla="*/ 1 h 407"/>
                  <a:gd name="T4" fmla="*/ 19 w 21"/>
                  <a:gd name="T5" fmla="*/ 1 h 407"/>
                  <a:gd name="T6" fmla="*/ 20 w 21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406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2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35" name="Freeform 55"/>
              <p:cNvSpPr>
                <a:spLocks/>
              </p:cNvSpPr>
              <p:nvPr/>
            </p:nvSpPr>
            <p:spPr bwMode="auto">
              <a:xfrm>
                <a:off x="5166" y="2231"/>
                <a:ext cx="31" cy="405"/>
              </a:xfrm>
              <a:custGeom>
                <a:avLst/>
                <a:gdLst>
                  <a:gd name="T0" fmla="*/ 0 w 31"/>
                  <a:gd name="T1" fmla="*/ 0 h 405"/>
                  <a:gd name="T2" fmla="*/ 0 w 31"/>
                  <a:gd name="T3" fmla="*/ 402 h 405"/>
                  <a:gd name="T4" fmla="*/ 30 w 31"/>
                  <a:gd name="T5" fmla="*/ 402 h 405"/>
                  <a:gd name="T6" fmla="*/ 29 w 31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5">
                    <a:moveTo>
                      <a:pt x="0" y="0"/>
                    </a:moveTo>
                    <a:lnTo>
                      <a:pt x="0" y="402"/>
                    </a:lnTo>
                    <a:lnTo>
                      <a:pt x="30" y="402"/>
                    </a:lnTo>
                    <a:lnTo>
                      <a:pt x="29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36" name="Freeform 56"/>
              <p:cNvSpPr>
                <a:spLocks/>
              </p:cNvSpPr>
              <p:nvPr/>
            </p:nvSpPr>
            <p:spPr bwMode="auto">
              <a:xfrm>
                <a:off x="5258" y="2229"/>
                <a:ext cx="22" cy="407"/>
              </a:xfrm>
              <a:custGeom>
                <a:avLst/>
                <a:gdLst>
                  <a:gd name="T0" fmla="*/ 0 w 22"/>
                  <a:gd name="T1" fmla="*/ 406 h 407"/>
                  <a:gd name="T2" fmla="*/ 0 w 22"/>
                  <a:gd name="T3" fmla="*/ 1 h 407"/>
                  <a:gd name="T4" fmla="*/ 20 w 22"/>
                  <a:gd name="T5" fmla="*/ 1 h 407"/>
                  <a:gd name="T6" fmla="*/ 21 w 22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406"/>
                    </a:moveTo>
                    <a:lnTo>
                      <a:pt x="0" y="1"/>
                    </a:lnTo>
                    <a:lnTo>
                      <a:pt x="20" y="1"/>
                    </a:lnTo>
                    <a:lnTo>
                      <a:pt x="21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37" name="Freeform 57"/>
              <p:cNvSpPr>
                <a:spLocks/>
              </p:cNvSpPr>
              <p:nvPr/>
            </p:nvSpPr>
            <p:spPr bwMode="auto">
              <a:xfrm>
                <a:off x="5227" y="2233"/>
                <a:ext cx="31" cy="405"/>
              </a:xfrm>
              <a:custGeom>
                <a:avLst/>
                <a:gdLst>
                  <a:gd name="T0" fmla="*/ 0 w 31"/>
                  <a:gd name="T1" fmla="*/ 0 h 405"/>
                  <a:gd name="T2" fmla="*/ 0 w 31"/>
                  <a:gd name="T3" fmla="*/ 402 h 405"/>
                  <a:gd name="T4" fmla="*/ 30 w 31"/>
                  <a:gd name="T5" fmla="*/ 402 h 405"/>
                  <a:gd name="T6" fmla="*/ 29 w 31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5">
                    <a:moveTo>
                      <a:pt x="0" y="0"/>
                    </a:moveTo>
                    <a:lnTo>
                      <a:pt x="0" y="402"/>
                    </a:lnTo>
                    <a:lnTo>
                      <a:pt x="30" y="402"/>
                    </a:lnTo>
                    <a:lnTo>
                      <a:pt x="29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38" name="Freeform 58"/>
              <p:cNvSpPr>
                <a:spLocks/>
              </p:cNvSpPr>
              <p:nvPr/>
            </p:nvSpPr>
            <p:spPr bwMode="auto">
              <a:xfrm>
                <a:off x="5354" y="2229"/>
                <a:ext cx="21" cy="407"/>
              </a:xfrm>
              <a:custGeom>
                <a:avLst/>
                <a:gdLst>
                  <a:gd name="T0" fmla="*/ 0 w 21"/>
                  <a:gd name="T1" fmla="*/ 406 h 407"/>
                  <a:gd name="T2" fmla="*/ 0 w 21"/>
                  <a:gd name="T3" fmla="*/ 1 h 407"/>
                  <a:gd name="T4" fmla="*/ 19 w 21"/>
                  <a:gd name="T5" fmla="*/ 1 h 407"/>
                  <a:gd name="T6" fmla="*/ 20 w 21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406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2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39" name="Freeform 59"/>
              <p:cNvSpPr>
                <a:spLocks/>
              </p:cNvSpPr>
              <p:nvPr/>
            </p:nvSpPr>
            <p:spPr bwMode="auto">
              <a:xfrm>
                <a:off x="5287" y="2233"/>
                <a:ext cx="67" cy="405"/>
              </a:xfrm>
              <a:custGeom>
                <a:avLst/>
                <a:gdLst>
                  <a:gd name="T0" fmla="*/ 0 w 67"/>
                  <a:gd name="T1" fmla="*/ 0 h 405"/>
                  <a:gd name="T2" fmla="*/ 0 w 67"/>
                  <a:gd name="T3" fmla="*/ 402 h 405"/>
                  <a:gd name="T4" fmla="*/ 66 w 67"/>
                  <a:gd name="T5" fmla="*/ 402 h 405"/>
                  <a:gd name="T6" fmla="*/ 65 w 67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405">
                    <a:moveTo>
                      <a:pt x="0" y="0"/>
                    </a:moveTo>
                    <a:lnTo>
                      <a:pt x="0" y="402"/>
                    </a:lnTo>
                    <a:lnTo>
                      <a:pt x="66" y="402"/>
                    </a:lnTo>
                    <a:lnTo>
                      <a:pt x="65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40" name="Freeform 60"/>
              <p:cNvSpPr>
                <a:spLocks/>
              </p:cNvSpPr>
              <p:nvPr/>
            </p:nvSpPr>
            <p:spPr bwMode="auto">
              <a:xfrm>
                <a:off x="5383" y="2233"/>
                <a:ext cx="31" cy="405"/>
              </a:xfrm>
              <a:custGeom>
                <a:avLst/>
                <a:gdLst>
                  <a:gd name="T0" fmla="*/ 0 w 31"/>
                  <a:gd name="T1" fmla="*/ 0 h 405"/>
                  <a:gd name="T2" fmla="*/ 0 w 31"/>
                  <a:gd name="T3" fmla="*/ 402 h 405"/>
                  <a:gd name="T4" fmla="*/ 30 w 31"/>
                  <a:gd name="T5" fmla="*/ 402 h 405"/>
                  <a:gd name="T6" fmla="*/ 29 w 31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5">
                    <a:moveTo>
                      <a:pt x="0" y="0"/>
                    </a:moveTo>
                    <a:lnTo>
                      <a:pt x="0" y="402"/>
                    </a:lnTo>
                    <a:lnTo>
                      <a:pt x="30" y="402"/>
                    </a:lnTo>
                    <a:lnTo>
                      <a:pt x="29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41" name="Freeform 61"/>
              <p:cNvSpPr>
                <a:spLocks/>
              </p:cNvSpPr>
              <p:nvPr/>
            </p:nvSpPr>
            <p:spPr bwMode="auto">
              <a:xfrm>
                <a:off x="5413" y="2229"/>
                <a:ext cx="21" cy="407"/>
              </a:xfrm>
              <a:custGeom>
                <a:avLst/>
                <a:gdLst>
                  <a:gd name="T0" fmla="*/ 0 w 21"/>
                  <a:gd name="T1" fmla="*/ 406 h 407"/>
                  <a:gd name="T2" fmla="*/ 0 w 21"/>
                  <a:gd name="T3" fmla="*/ 1 h 407"/>
                  <a:gd name="T4" fmla="*/ 19 w 21"/>
                  <a:gd name="T5" fmla="*/ 1 h 407"/>
                  <a:gd name="T6" fmla="*/ 20 w 21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406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2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42" name="Freeform 62"/>
              <p:cNvSpPr>
                <a:spLocks/>
              </p:cNvSpPr>
              <p:nvPr/>
            </p:nvSpPr>
            <p:spPr bwMode="auto">
              <a:xfrm>
                <a:off x="5442" y="2233"/>
                <a:ext cx="31" cy="405"/>
              </a:xfrm>
              <a:custGeom>
                <a:avLst/>
                <a:gdLst>
                  <a:gd name="T0" fmla="*/ 0 w 31"/>
                  <a:gd name="T1" fmla="*/ 0 h 405"/>
                  <a:gd name="T2" fmla="*/ 0 w 31"/>
                  <a:gd name="T3" fmla="*/ 402 h 405"/>
                  <a:gd name="T4" fmla="*/ 30 w 31"/>
                  <a:gd name="T5" fmla="*/ 402 h 405"/>
                  <a:gd name="T6" fmla="*/ 29 w 31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5">
                    <a:moveTo>
                      <a:pt x="0" y="0"/>
                    </a:moveTo>
                    <a:lnTo>
                      <a:pt x="0" y="402"/>
                    </a:lnTo>
                    <a:lnTo>
                      <a:pt x="30" y="402"/>
                    </a:lnTo>
                    <a:lnTo>
                      <a:pt x="29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43" name="Freeform 63"/>
              <p:cNvSpPr>
                <a:spLocks/>
              </p:cNvSpPr>
              <p:nvPr/>
            </p:nvSpPr>
            <p:spPr bwMode="auto">
              <a:xfrm>
                <a:off x="5470" y="2229"/>
                <a:ext cx="22" cy="407"/>
              </a:xfrm>
              <a:custGeom>
                <a:avLst/>
                <a:gdLst>
                  <a:gd name="T0" fmla="*/ 0 w 22"/>
                  <a:gd name="T1" fmla="*/ 406 h 407"/>
                  <a:gd name="T2" fmla="*/ 0 w 22"/>
                  <a:gd name="T3" fmla="*/ 1 h 407"/>
                  <a:gd name="T4" fmla="*/ 20 w 22"/>
                  <a:gd name="T5" fmla="*/ 1 h 407"/>
                  <a:gd name="T6" fmla="*/ 21 w 22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406"/>
                    </a:moveTo>
                    <a:lnTo>
                      <a:pt x="0" y="1"/>
                    </a:lnTo>
                    <a:lnTo>
                      <a:pt x="20" y="1"/>
                    </a:lnTo>
                    <a:lnTo>
                      <a:pt x="21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44" name="Freeform 64"/>
              <p:cNvSpPr>
                <a:spLocks/>
              </p:cNvSpPr>
              <p:nvPr/>
            </p:nvSpPr>
            <p:spPr bwMode="auto">
              <a:xfrm>
                <a:off x="5491" y="2234"/>
                <a:ext cx="20" cy="405"/>
              </a:xfrm>
              <a:custGeom>
                <a:avLst/>
                <a:gdLst>
                  <a:gd name="T0" fmla="*/ 0 w 20"/>
                  <a:gd name="T1" fmla="*/ 0 h 405"/>
                  <a:gd name="T2" fmla="*/ 0 w 20"/>
                  <a:gd name="T3" fmla="*/ 402 h 405"/>
                  <a:gd name="T4" fmla="*/ 19 w 20"/>
                  <a:gd name="T5" fmla="*/ 402 h 405"/>
                  <a:gd name="T6" fmla="*/ 18 w 20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405">
                    <a:moveTo>
                      <a:pt x="0" y="0"/>
                    </a:moveTo>
                    <a:lnTo>
                      <a:pt x="0" y="402"/>
                    </a:lnTo>
                    <a:lnTo>
                      <a:pt x="19" y="402"/>
                    </a:lnTo>
                    <a:lnTo>
                      <a:pt x="18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45" name="Freeform 65"/>
              <p:cNvSpPr>
                <a:spLocks/>
              </p:cNvSpPr>
              <p:nvPr/>
            </p:nvSpPr>
            <p:spPr bwMode="auto">
              <a:xfrm>
                <a:off x="5514" y="2229"/>
                <a:ext cx="22" cy="407"/>
              </a:xfrm>
              <a:custGeom>
                <a:avLst/>
                <a:gdLst>
                  <a:gd name="T0" fmla="*/ 0 w 22"/>
                  <a:gd name="T1" fmla="*/ 406 h 407"/>
                  <a:gd name="T2" fmla="*/ 0 w 22"/>
                  <a:gd name="T3" fmla="*/ 1 h 407"/>
                  <a:gd name="T4" fmla="*/ 20 w 22"/>
                  <a:gd name="T5" fmla="*/ 1 h 407"/>
                  <a:gd name="T6" fmla="*/ 21 w 22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406"/>
                    </a:moveTo>
                    <a:lnTo>
                      <a:pt x="0" y="1"/>
                    </a:lnTo>
                    <a:lnTo>
                      <a:pt x="20" y="1"/>
                    </a:lnTo>
                    <a:lnTo>
                      <a:pt x="21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46" name="Freeform 66"/>
              <p:cNvSpPr>
                <a:spLocks/>
              </p:cNvSpPr>
              <p:nvPr/>
            </p:nvSpPr>
            <p:spPr bwMode="auto">
              <a:xfrm>
                <a:off x="5535" y="2234"/>
                <a:ext cx="20" cy="405"/>
              </a:xfrm>
              <a:custGeom>
                <a:avLst/>
                <a:gdLst>
                  <a:gd name="T0" fmla="*/ 0 w 20"/>
                  <a:gd name="T1" fmla="*/ 0 h 405"/>
                  <a:gd name="T2" fmla="*/ 0 w 20"/>
                  <a:gd name="T3" fmla="*/ 402 h 405"/>
                  <a:gd name="T4" fmla="*/ 19 w 20"/>
                  <a:gd name="T5" fmla="*/ 402 h 405"/>
                  <a:gd name="T6" fmla="*/ 18 w 20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405">
                    <a:moveTo>
                      <a:pt x="0" y="0"/>
                    </a:moveTo>
                    <a:lnTo>
                      <a:pt x="0" y="402"/>
                    </a:lnTo>
                    <a:lnTo>
                      <a:pt x="19" y="402"/>
                    </a:lnTo>
                    <a:lnTo>
                      <a:pt x="18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47" name="Freeform 67"/>
              <p:cNvSpPr>
                <a:spLocks/>
              </p:cNvSpPr>
              <p:nvPr/>
            </p:nvSpPr>
            <p:spPr bwMode="auto">
              <a:xfrm>
                <a:off x="5559" y="2231"/>
                <a:ext cx="21" cy="407"/>
              </a:xfrm>
              <a:custGeom>
                <a:avLst/>
                <a:gdLst>
                  <a:gd name="T0" fmla="*/ 0 w 21"/>
                  <a:gd name="T1" fmla="*/ 406 h 407"/>
                  <a:gd name="T2" fmla="*/ 0 w 21"/>
                  <a:gd name="T3" fmla="*/ 1 h 407"/>
                  <a:gd name="T4" fmla="*/ 19 w 21"/>
                  <a:gd name="T5" fmla="*/ 1 h 407"/>
                  <a:gd name="T6" fmla="*/ 20 w 21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406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2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48" name="Freeform 68"/>
              <p:cNvSpPr>
                <a:spLocks/>
              </p:cNvSpPr>
              <p:nvPr/>
            </p:nvSpPr>
            <p:spPr bwMode="auto">
              <a:xfrm>
                <a:off x="5580" y="2234"/>
                <a:ext cx="19" cy="405"/>
              </a:xfrm>
              <a:custGeom>
                <a:avLst/>
                <a:gdLst>
                  <a:gd name="T0" fmla="*/ 0 w 19"/>
                  <a:gd name="T1" fmla="*/ 0 h 405"/>
                  <a:gd name="T2" fmla="*/ 0 w 19"/>
                  <a:gd name="T3" fmla="*/ 402 h 405"/>
                  <a:gd name="T4" fmla="*/ 18 w 19"/>
                  <a:gd name="T5" fmla="*/ 402 h 405"/>
                  <a:gd name="T6" fmla="*/ 17 w 19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05">
                    <a:moveTo>
                      <a:pt x="0" y="0"/>
                    </a:moveTo>
                    <a:lnTo>
                      <a:pt x="0" y="402"/>
                    </a:lnTo>
                    <a:lnTo>
                      <a:pt x="18" y="402"/>
                    </a:lnTo>
                    <a:lnTo>
                      <a:pt x="17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49" name="Freeform 69"/>
              <p:cNvSpPr>
                <a:spLocks/>
              </p:cNvSpPr>
              <p:nvPr/>
            </p:nvSpPr>
            <p:spPr bwMode="auto">
              <a:xfrm>
                <a:off x="5603" y="2231"/>
                <a:ext cx="21" cy="407"/>
              </a:xfrm>
              <a:custGeom>
                <a:avLst/>
                <a:gdLst>
                  <a:gd name="T0" fmla="*/ 0 w 21"/>
                  <a:gd name="T1" fmla="*/ 406 h 407"/>
                  <a:gd name="T2" fmla="*/ 0 w 21"/>
                  <a:gd name="T3" fmla="*/ 1 h 407"/>
                  <a:gd name="T4" fmla="*/ 19 w 21"/>
                  <a:gd name="T5" fmla="*/ 1 h 407"/>
                  <a:gd name="T6" fmla="*/ 20 w 21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406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2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150" name="Group 70"/>
            <p:cNvGrpSpPr>
              <a:grpSpLocks/>
            </p:cNvGrpSpPr>
            <p:nvPr/>
          </p:nvGrpSpPr>
          <p:grpSpPr bwMode="auto">
            <a:xfrm>
              <a:off x="4401" y="1823"/>
              <a:ext cx="562" cy="410"/>
              <a:chOff x="4401" y="1823"/>
              <a:chExt cx="562" cy="410"/>
            </a:xfrm>
          </p:grpSpPr>
          <p:sp>
            <p:nvSpPr>
              <p:cNvPr id="46151" name="Arc 71"/>
              <p:cNvSpPr>
                <a:spLocks/>
              </p:cNvSpPr>
              <p:nvPr/>
            </p:nvSpPr>
            <p:spPr bwMode="auto">
              <a:xfrm>
                <a:off x="4401" y="1823"/>
                <a:ext cx="273" cy="41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600 h 21600"/>
                  <a:gd name="T2" fmla="*/ 21521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701"/>
                      <a:pt x="9622" y="43"/>
                      <a:pt x="21521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701"/>
                      <a:pt x="9622" y="43"/>
                      <a:pt x="21521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52" name="Arc 72"/>
              <p:cNvSpPr>
                <a:spLocks/>
              </p:cNvSpPr>
              <p:nvPr/>
            </p:nvSpPr>
            <p:spPr bwMode="auto">
              <a:xfrm>
                <a:off x="4691" y="1823"/>
                <a:ext cx="272" cy="40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153" name="Group 73"/>
            <p:cNvGrpSpPr>
              <a:grpSpLocks/>
            </p:cNvGrpSpPr>
            <p:nvPr/>
          </p:nvGrpSpPr>
          <p:grpSpPr bwMode="auto">
            <a:xfrm>
              <a:off x="5047" y="2238"/>
              <a:ext cx="563" cy="411"/>
              <a:chOff x="5047" y="2238"/>
              <a:chExt cx="563" cy="411"/>
            </a:xfrm>
          </p:grpSpPr>
          <p:sp>
            <p:nvSpPr>
              <p:cNvPr id="46154" name="Arc 74"/>
              <p:cNvSpPr>
                <a:spLocks/>
              </p:cNvSpPr>
              <p:nvPr/>
            </p:nvSpPr>
            <p:spPr bwMode="auto">
              <a:xfrm rot="10800000">
                <a:off x="5047" y="2238"/>
                <a:ext cx="274" cy="409"/>
              </a:xfrm>
              <a:custGeom>
                <a:avLst/>
                <a:gdLst>
                  <a:gd name="G0" fmla="+- 79 0 0"/>
                  <a:gd name="G1" fmla="+- 21600 0 0"/>
                  <a:gd name="G2" fmla="+- 21600 0 0"/>
                  <a:gd name="T0" fmla="*/ 0 w 21679"/>
                  <a:gd name="T1" fmla="*/ 0 h 21600"/>
                  <a:gd name="T2" fmla="*/ 21679 w 21679"/>
                  <a:gd name="T3" fmla="*/ 21600 h 21600"/>
                  <a:gd name="T4" fmla="*/ 79 w 2167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79" h="21600" fill="none" extrusionOk="0">
                    <a:moveTo>
                      <a:pt x="0" y="0"/>
                    </a:moveTo>
                    <a:cubicBezTo>
                      <a:pt x="26" y="0"/>
                      <a:pt x="52" y="0"/>
                      <a:pt x="79" y="0"/>
                    </a:cubicBezTo>
                    <a:cubicBezTo>
                      <a:pt x="12008" y="0"/>
                      <a:pt x="21679" y="9670"/>
                      <a:pt x="21679" y="21600"/>
                    </a:cubicBezTo>
                  </a:path>
                  <a:path w="21679" h="21600" stroke="0" extrusionOk="0">
                    <a:moveTo>
                      <a:pt x="0" y="0"/>
                    </a:moveTo>
                    <a:cubicBezTo>
                      <a:pt x="26" y="0"/>
                      <a:pt x="52" y="0"/>
                      <a:pt x="79" y="0"/>
                    </a:cubicBezTo>
                    <a:cubicBezTo>
                      <a:pt x="12008" y="0"/>
                      <a:pt x="21679" y="9670"/>
                      <a:pt x="21679" y="21600"/>
                    </a:cubicBezTo>
                    <a:lnTo>
                      <a:pt x="79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55" name="Arc 75"/>
              <p:cNvSpPr>
                <a:spLocks/>
              </p:cNvSpPr>
              <p:nvPr/>
            </p:nvSpPr>
            <p:spPr bwMode="auto">
              <a:xfrm rot="10800000">
                <a:off x="5337" y="2239"/>
                <a:ext cx="273" cy="41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600 h 21600"/>
                  <a:gd name="T2" fmla="*/ 21521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701"/>
                      <a:pt x="9622" y="43"/>
                      <a:pt x="21521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701"/>
                      <a:pt x="9622" y="43"/>
                      <a:pt x="21521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6156" name="Group 76"/>
          <p:cNvGrpSpPr>
            <a:grpSpLocks/>
          </p:cNvGrpSpPr>
          <p:nvPr/>
        </p:nvGrpSpPr>
        <p:grpSpPr bwMode="auto">
          <a:xfrm>
            <a:off x="2960688" y="2306638"/>
            <a:ext cx="1090612" cy="654050"/>
            <a:chOff x="1864" y="1453"/>
            <a:chExt cx="688" cy="411"/>
          </a:xfrm>
        </p:grpSpPr>
        <p:sp>
          <p:nvSpPr>
            <p:cNvPr id="46157" name="Line 77"/>
            <p:cNvSpPr>
              <a:spLocks noChangeShapeType="1"/>
            </p:cNvSpPr>
            <p:nvPr/>
          </p:nvSpPr>
          <p:spPr bwMode="auto">
            <a:xfrm>
              <a:off x="2523" y="1453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8" name="Oval 78"/>
            <p:cNvSpPr>
              <a:spLocks noChangeArrowheads="1"/>
            </p:cNvSpPr>
            <p:nvPr/>
          </p:nvSpPr>
          <p:spPr bwMode="auto">
            <a:xfrm>
              <a:off x="2497" y="1809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9" name="Line 79"/>
            <p:cNvSpPr>
              <a:spLocks noChangeShapeType="1"/>
            </p:cNvSpPr>
            <p:nvPr/>
          </p:nvSpPr>
          <p:spPr bwMode="auto">
            <a:xfrm flipH="1">
              <a:off x="1864" y="1469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60" name="Group 80"/>
          <p:cNvGrpSpPr>
            <a:grpSpLocks/>
          </p:cNvGrpSpPr>
          <p:nvPr/>
        </p:nvGrpSpPr>
        <p:grpSpPr bwMode="auto">
          <a:xfrm>
            <a:off x="2960688" y="3808413"/>
            <a:ext cx="1090612" cy="652462"/>
            <a:chOff x="1864" y="2399"/>
            <a:chExt cx="688" cy="411"/>
          </a:xfrm>
        </p:grpSpPr>
        <p:sp>
          <p:nvSpPr>
            <p:cNvPr id="46161" name="Line 81"/>
            <p:cNvSpPr>
              <a:spLocks noChangeShapeType="1"/>
            </p:cNvSpPr>
            <p:nvPr/>
          </p:nvSpPr>
          <p:spPr bwMode="auto">
            <a:xfrm flipV="1">
              <a:off x="2523" y="2426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2" name="Oval 82"/>
            <p:cNvSpPr>
              <a:spLocks noChangeArrowheads="1"/>
            </p:cNvSpPr>
            <p:nvPr/>
          </p:nvSpPr>
          <p:spPr bwMode="auto">
            <a:xfrm>
              <a:off x="2497" y="2399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3" name="Line 83"/>
            <p:cNvSpPr>
              <a:spLocks noChangeShapeType="1"/>
            </p:cNvSpPr>
            <p:nvPr/>
          </p:nvSpPr>
          <p:spPr bwMode="auto">
            <a:xfrm flipH="1">
              <a:off x="1864" y="2794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64" name="Oval 84"/>
          <p:cNvSpPr>
            <a:spLocks noChangeArrowheads="1"/>
          </p:cNvSpPr>
          <p:nvPr/>
        </p:nvSpPr>
        <p:spPr bwMode="auto">
          <a:xfrm>
            <a:off x="4608513" y="3316288"/>
            <a:ext cx="84137" cy="8731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65" name="Line 85"/>
          <p:cNvSpPr>
            <a:spLocks noChangeShapeType="1"/>
          </p:cNvSpPr>
          <p:nvPr/>
        </p:nvSpPr>
        <p:spPr bwMode="auto">
          <a:xfrm>
            <a:off x="2366963" y="2947988"/>
            <a:ext cx="700087" cy="4175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166" name="Group 86"/>
          <p:cNvGrpSpPr>
            <a:grpSpLocks/>
          </p:cNvGrpSpPr>
          <p:nvPr/>
        </p:nvGrpSpPr>
        <p:grpSpPr bwMode="auto">
          <a:xfrm>
            <a:off x="4456113" y="2305050"/>
            <a:ext cx="1092200" cy="649288"/>
            <a:chOff x="2807" y="1450"/>
            <a:chExt cx="688" cy="411"/>
          </a:xfrm>
        </p:grpSpPr>
        <p:sp>
          <p:nvSpPr>
            <p:cNvPr id="46167" name="Line 87"/>
            <p:cNvSpPr>
              <a:spLocks noChangeShapeType="1"/>
            </p:cNvSpPr>
            <p:nvPr/>
          </p:nvSpPr>
          <p:spPr bwMode="auto">
            <a:xfrm>
              <a:off x="3466" y="1450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8" name="Oval 88"/>
            <p:cNvSpPr>
              <a:spLocks noChangeArrowheads="1"/>
            </p:cNvSpPr>
            <p:nvPr/>
          </p:nvSpPr>
          <p:spPr bwMode="auto">
            <a:xfrm>
              <a:off x="3440" y="1806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9" name="Line 89"/>
            <p:cNvSpPr>
              <a:spLocks noChangeShapeType="1"/>
            </p:cNvSpPr>
            <p:nvPr/>
          </p:nvSpPr>
          <p:spPr bwMode="auto">
            <a:xfrm flipH="1">
              <a:off x="2807" y="1466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70" name="Group 90"/>
          <p:cNvGrpSpPr>
            <a:grpSpLocks/>
          </p:cNvGrpSpPr>
          <p:nvPr/>
        </p:nvGrpSpPr>
        <p:grpSpPr bwMode="auto">
          <a:xfrm>
            <a:off x="4456113" y="3805238"/>
            <a:ext cx="1092200" cy="649287"/>
            <a:chOff x="2807" y="2396"/>
            <a:chExt cx="688" cy="411"/>
          </a:xfrm>
        </p:grpSpPr>
        <p:sp>
          <p:nvSpPr>
            <p:cNvPr id="46171" name="Line 91"/>
            <p:cNvSpPr>
              <a:spLocks noChangeShapeType="1"/>
            </p:cNvSpPr>
            <p:nvPr/>
          </p:nvSpPr>
          <p:spPr bwMode="auto">
            <a:xfrm flipV="1">
              <a:off x="3466" y="2423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2" name="Oval 92"/>
            <p:cNvSpPr>
              <a:spLocks noChangeArrowheads="1"/>
            </p:cNvSpPr>
            <p:nvPr/>
          </p:nvSpPr>
          <p:spPr bwMode="auto">
            <a:xfrm>
              <a:off x="3440" y="2396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73" name="Line 93"/>
            <p:cNvSpPr>
              <a:spLocks noChangeShapeType="1"/>
            </p:cNvSpPr>
            <p:nvPr/>
          </p:nvSpPr>
          <p:spPr bwMode="auto">
            <a:xfrm flipH="1">
              <a:off x="2807" y="2791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74" name="Oval 94"/>
          <p:cNvSpPr>
            <a:spLocks noChangeArrowheads="1"/>
          </p:cNvSpPr>
          <p:nvPr/>
        </p:nvSpPr>
        <p:spPr bwMode="auto">
          <a:xfrm>
            <a:off x="6103938" y="3313113"/>
            <a:ext cx="88900" cy="8572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75" name="Line 95"/>
          <p:cNvSpPr>
            <a:spLocks noChangeShapeType="1"/>
          </p:cNvSpPr>
          <p:nvPr/>
        </p:nvSpPr>
        <p:spPr bwMode="auto">
          <a:xfrm>
            <a:off x="2327275" y="2324100"/>
            <a:ext cx="23304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76" name="Line 96"/>
          <p:cNvSpPr>
            <a:spLocks noChangeShapeType="1"/>
          </p:cNvSpPr>
          <p:nvPr/>
        </p:nvSpPr>
        <p:spPr bwMode="auto">
          <a:xfrm>
            <a:off x="2157413" y="4429125"/>
            <a:ext cx="28035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177" name="Group 97"/>
          <p:cNvGrpSpPr>
            <a:grpSpLocks/>
          </p:cNvGrpSpPr>
          <p:nvPr/>
        </p:nvGrpSpPr>
        <p:grpSpPr bwMode="auto">
          <a:xfrm>
            <a:off x="4343400" y="5307013"/>
            <a:ext cx="1106488" cy="1106487"/>
            <a:chOff x="2737" y="3343"/>
            <a:chExt cx="696" cy="697"/>
          </a:xfrm>
        </p:grpSpPr>
        <p:sp>
          <p:nvSpPr>
            <p:cNvPr id="46178" name="Oval 98"/>
            <p:cNvSpPr>
              <a:spLocks noChangeArrowheads="1"/>
            </p:cNvSpPr>
            <p:nvPr/>
          </p:nvSpPr>
          <p:spPr bwMode="auto">
            <a:xfrm>
              <a:off x="2737" y="3343"/>
              <a:ext cx="696" cy="697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569" tIns="46284" rIns="92569" bIns="46284">
              <a:spAutoFit/>
            </a:bodyPr>
            <a:lstStyle/>
            <a:p>
              <a:endParaRPr lang="en-US"/>
            </a:p>
          </p:txBody>
        </p:sp>
        <p:sp>
          <p:nvSpPr>
            <p:cNvPr id="46179" name="Rectangle 99"/>
            <p:cNvSpPr>
              <a:spLocks noChangeArrowheads="1"/>
            </p:cNvSpPr>
            <p:nvPr/>
          </p:nvSpPr>
          <p:spPr bwMode="auto">
            <a:xfrm>
              <a:off x="2801" y="3562"/>
              <a:ext cx="559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569" tIns="46284" rIns="92569" bIns="46284">
              <a:spAutoFit/>
            </a:bodyPr>
            <a:lstStyle>
              <a:lvl1pPr defTabSz="920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60375" defTabSz="920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920750" defTabSz="920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379538" defTabSz="920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838325" defTabSz="920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295525" defTabSz="920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752725" defTabSz="920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209925" defTabSz="920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667125" defTabSz="920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r>
                <a:rPr lang="en-US" sz="2000" b="1">
                  <a:latin typeface="Arial" panose="020B0604020202020204" pitchFamily="34" charset="0"/>
                </a:rPr>
                <a:t>Motor</a:t>
              </a:r>
            </a:p>
          </p:txBody>
        </p:sp>
      </p:grpSp>
      <p:sp>
        <p:nvSpPr>
          <p:cNvPr id="46180" name="Freeform 100"/>
          <p:cNvSpPr>
            <a:spLocks/>
          </p:cNvSpPr>
          <p:nvPr/>
        </p:nvSpPr>
        <p:spPr bwMode="auto">
          <a:xfrm>
            <a:off x="4706938" y="3379788"/>
            <a:ext cx="174625" cy="1919287"/>
          </a:xfrm>
          <a:custGeom>
            <a:avLst/>
            <a:gdLst>
              <a:gd name="T0" fmla="*/ 0 w 108"/>
              <a:gd name="T1" fmla="*/ 0 h 1211"/>
              <a:gd name="T2" fmla="*/ 107 w 108"/>
              <a:gd name="T3" fmla="*/ 0 h 1211"/>
              <a:gd name="T4" fmla="*/ 107 w 108"/>
              <a:gd name="T5" fmla="*/ 1210 h 1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8" h="1211">
                <a:moveTo>
                  <a:pt x="0" y="0"/>
                </a:moveTo>
                <a:lnTo>
                  <a:pt x="107" y="0"/>
                </a:lnTo>
                <a:lnTo>
                  <a:pt x="107" y="121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81" name="Freeform 101"/>
          <p:cNvSpPr>
            <a:spLocks/>
          </p:cNvSpPr>
          <p:nvPr/>
        </p:nvSpPr>
        <p:spPr bwMode="auto">
          <a:xfrm>
            <a:off x="5103813" y="3354388"/>
            <a:ext cx="1298575" cy="1981200"/>
          </a:xfrm>
          <a:custGeom>
            <a:avLst/>
            <a:gdLst>
              <a:gd name="T0" fmla="*/ 672 w 817"/>
              <a:gd name="T1" fmla="*/ 0 h 1249"/>
              <a:gd name="T2" fmla="*/ 816 w 817"/>
              <a:gd name="T3" fmla="*/ 0 h 1249"/>
              <a:gd name="T4" fmla="*/ 816 w 817"/>
              <a:gd name="T5" fmla="*/ 1152 h 1249"/>
              <a:gd name="T6" fmla="*/ 0 w 817"/>
              <a:gd name="T7" fmla="*/ 1152 h 1249"/>
              <a:gd name="T8" fmla="*/ 0 w 817"/>
              <a:gd name="T9" fmla="*/ 1248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7" h="1249">
                <a:moveTo>
                  <a:pt x="672" y="0"/>
                </a:moveTo>
                <a:lnTo>
                  <a:pt x="816" y="0"/>
                </a:lnTo>
                <a:lnTo>
                  <a:pt x="816" y="1152"/>
                </a:lnTo>
                <a:lnTo>
                  <a:pt x="0" y="1152"/>
                </a:lnTo>
                <a:lnTo>
                  <a:pt x="0" y="1248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82" name="Freeform 102"/>
          <p:cNvSpPr>
            <a:spLocks/>
          </p:cNvSpPr>
          <p:nvPr/>
        </p:nvSpPr>
        <p:spPr bwMode="auto">
          <a:xfrm>
            <a:off x="3124200" y="3354388"/>
            <a:ext cx="1636713" cy="1981200"/>
          </a:xfrm>
          <a:custGeom>
            <a:avLst/>
            <a:gdLst>
              <a:gd name="T0" fmla="*/ 0 w 1031"/>
              <a:gd name="T1" fmla="*/ 0 h 1249"/>
              <a:gd name="T2" fmla="*/ 144 w 1031"/>
              <a:gd name="T3" fmla="*/ 0 h 1249"/>
              <a:gd name="T4" fmla="*/ 144 w 1031"/>
              <a:gd name="T5" fmla="*/ 1152 h 1249"/>
              <a:gd name="T6" fmla="*/ 1008 w 1031"/>
              <a:gd name="T7" fmla="*/ 1152 h 1249"/>
              <a:gd name="T8" fmla="*/ 1008 w 1031"/>
              <a:gd name="T9" fmla="*/ 1248 h 1249"/>
              <a:gd name="T10" fmla="*/ 1030 w 1031"/>
              <a:gd name="T11" fmla="*/ 1226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31" h="1249">
                <a:moveTo>
                  <a:pt x="0" y="0"/>
                </a:moveTo>
                <a:lnTo>
                  <a:pt x="144" y="0"/>
                </a:lnTo>
                <a:lnTo>
                  <a:pt x="144" y="1152"/>
                </a:lnTo>
                <a:lnTo>
                  <a:pt x="1008" y="1152"/>
                </a:lnTo>
                <a:lnTo>
                  <a:pt x="1008" y="1248"/>
                </a:lnTo>
                <a:lnTo>
                  <a:pt x="1030" y="1226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83" name="Line 103"/>
          <p:cNvSpPr>
            <a:spLocks noChangeShapeType="1"/>
          </p:cNvSpPr>
          <p:nvPr/>
        </p:nvSpPr>
        <p:spPr bwMode="auto">
          <a:xfrm>
            <a:off x="5413375" y="3355975"/>
            <a:ext cx="674688" cy="47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4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623888" y="1819275"/>
            <a:ext cx="1466850" cy="308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666750" y="1535113"/>
            <a:ext cx="13239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RECTIFIER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598488" y="2162175"/>
            <a:ext cx="7683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Positive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644525" y="4114800"/>
            <a:ext cx="8175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Negative</a:t>
            </a:r>
          </a:p>
          <a:p>
            <a:pPr algn="ctr" eaLnBrk="0" hangingPunct="0"/>
            <a:r>
              <a:rPr lang="en-US" sz="1200" b="1">
                <a:latin typeface="Arial" panose="020B0604020202020204" pitchFamily="34" charset="0"/>
              </a:rPr>
              <a:t>DC Bus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1320800" y="1947863"/>
            <a:ext cx="3317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sz="2000" b="1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1389063" y="3937000"/>
            <a:ext cx="2857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b="1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2220913" y="1817688"/>
            <a:ext cx="4452937" cy="3082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2203450" y="1531938"/>
            <a:ext cx="1276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69" tIns="46284" rIns="92569" bIns="4628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8325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55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27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99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7125" defTabSz="920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sz="1700" b="1">
                <a:latin typeface="Arial" panose="020B0604020202020204" pitchFamily="34" charset="0"/>
              </a:rPr>
              <a:t>INVERTER</a:t>
            </a:r>
          </a:p>
        </p:txBody>
      </p:sp>
      <p:grpSp>
        <p:nvGrpSpPr>
          <p:cNvPr id="47115" name="Group 11"/>
          <p:cNvGrpSpPr>
            <a:grpSpLocks/>
          </p:cNvGrpSpPr>
          <p:nvPr/>
        </p:nvGrpSpPr>
        <p:grpSpPr bwMode="auto">
          <a:xfrm>
            <a:off x="1409700" y="2293938"/>
            <a:ext cx="1090613" cy="654050"/>
            <a:chOff x="888" y="1445"/>
            <a:chExt cx="688" cy="411"/>
          </a:xfrm>
        </p:grpSpPr>
        <p:sp>
          <p:nvSpPr>
            <p:cNvPr id="47116" name="Line 12"/>
            <p:cNvSpPr>
              <a:spLocks noChangeShapeType="1"/>
            </p:cNvSpPr>
            <p:nvPr/>
          </p:nvSpPr>
          <p:spPr bwMode="auto">
            <a:xfrm>
              <a:off x="1547" y="1445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7" name="Oval 13"/>
            <p:cNvSpPr>
              <a:spLocks noChangeArrowheads="1"/>
            </p:cNvSpPr>
            <p:nvPr/>
          </p:nvSpPr>
          <p:spPr bwMode="auto">
            <a:xfrm>
              <a:off x="1521" y="1801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8" name="Line 14"/>
            <p:cNvSpPr>
              <a:spLocks noChangeShapeType="1"/>
            </p:cNvSpPr>
            <p:nvPr/>
          </p:nvSpPr>
          <p:spPr bwMode="auto">
            <a:xfrm flipH="1">
              <a:off x="888" y="1461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119" name="Group 15"/>
          <p:cNvGrpSpPr>
            <a:grpSpLocks/>
          </p:cNvGrpSpPr>
          <p:nvPr/>
        </p:nvGrpSpPr>
        <p:grpSpPr bwMode="auto">
          <a:xfrm>
            <a:off x="1409700" y="3813175"/>
            <a:ext cx="1090613" cy="652463"/>
            <a:chOff x="888" y="2402"/>
            <a:chExt cx="688" cy="411"/>
          </a:xfrm>
        </p:grpSpPr>
        <p:sp>
          <p:nvSpPr>
            <p:cNvPr id="47120" name="Line 16"/>
            <p:cNvSpPr>
              <a:spLocks noChangeShapeType="1"/>
            </p:cNvSpPr>
            <p:nvPr/>
          </p:nvSpPr>
          <p:spPr bwMode="auto">
            <a:xfrm flipV="1">
              <a:off x="1547" y="2429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Oval 17"/>
            <p:cNvSpPr>
              <a:spLocks noChangeArrowheads="1"/>
            </p:cNvSpPr>
            <p:nvPr/>
          </p:nvSpPr>
          <p:spPr bwMode="auto">
            <a:xfrm>
              <a:off x="1521" y="2402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2" name="Line 18"/>
            <p:cNvSpPr>
              <a:spLocks noChangeShapeType="1"/>
            </p:cNvSpPr>
            <p:nvPr/>
          </p:nvSpPr>
          <p:spPr bwMode="auto">
            <a:xfrm flipH="1">
              <a:off x="888" y="2797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23" name="Oval 19"/>
          <p:cNvSpPr>
            <a:spLocks noChangeArrowheads="1"/>
          </p:cNvSpPr>
          <p:nvPr/>
        </p:nvSpPr>
        <p:spPr bwMode="auto">
          <a:xfrm>
            <a:off x="3055938" y="3305175"/>
            <a:ext cx="90487" cy="8572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124" name="Group 20"/>
          <p:cNvGrpSpPr>
            <a:grpSpLocks/>
          </p:cNvGrpSpPr>
          <p:nvPr/>
        </p:nvGrpSpPr>
        <p:grpSpPr bwMode="auto">
          <a:xfrm>
            <a:off x="6873875" y="2895600"/>
            <a:ext cx="2055813" cy="1308100"/>
            <a:chOff x="4330" y="1823"/>
            <a:chExt cx="1294" cy="826"/>
          </a:xfrm>
        </p:grpSpPr>
        <p:grpSp>
          <p:nvGrpSpPr>
            <p:cNvPr id="47125" name="Group 21"/>
            <p:cNvGrpSpPr>
              <a:grpSpLocks/>
            </p:cNvGrpSpPr>
            <p:nvPr/>
          </p:nvGrpSpPr>
          <p:grpSpPr bwMode="auto">
            <a:xfrm>
              <a:off x="4330" y="1825"/>
              <a:ext cx="653" cy="411"/>
              <a:chOff x="4330" y="1825"/>
              <a:chExt cx="653" cy="411"/>
            </a:xfrm>
          </p:grpSpPr>
          <p:sp>
            <p:nvSpPr>
              <p:cNvPr id="47126" name="Freeform 22"/>
              <p:cNvSpPr>
                <a:spLocks/>
              </p:cNvSpPr>
              <p:nvPr/>
            </p:nvSpPr>
            <p:spPr bwMode="auto">
              <a:xfrm>
                <a:off x="4418" y="1829"/>
                <a:ext cx="22" cy="407"/>
              </a:xfrm>
              <a:custGeom>
                <a:avLst/>
                <a:gdLst>
                  <a:gd name="T0" fmla="*/ 0 w 22"/>
                  <a:gd name="T1" fmla="*/ 0 h 407"/>
                  <a:gd name="T2" fmla="*/ 0 w 22"/>
                  <a:gd name="T3" fmla="*/ 404 h 407"/>
                  <a:gd name="T4" fmla="*/ 20 w 22"/>
                  <a:gd name="T5" fmla="*/ 404 h 407"/>
                  <a:gd name="T6" fmla="*/ 21 w 22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0"/>
                    </a:moveTo>
                    <a:lnTo>
                      <a:pt x="0" y="404"/>
                    </a:lnTo>
                    <a:lnTo>
                      <a:pt x="20" y="404"/>
                    </a:lnTo>
                    <a:lnTo>
                      <a:pt x="21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7" name="Line 23"/>
              <p:cNvSpPr>
                <a:spLocks noChangeShapeType="1"/>
              </p:cNvSpPr>
              <p:nvPr/>
            </p:nvSpPr>
            <p:spPr bwMode="auto">
              <a:xfrm>
                <a:off x="4330" y="2233"/>
                <a:ext cx="58" cy="0"/>
              </a:xfrm>
              <a:prstGeom prst="line">
                <a:avLst/>
              </a:prstGeom>
              <a:noFill/>
              <a:ln w="50800">
                <a:solidFill>
                  <a:srgbClr val="CC33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8" name="Freeform 24"/>
              <p:cNvSpPr>
                <a:spLocks/>
              </p:cNvSpPr>
              <p:nvPr/>
            </p:nvSpPr>
            <p:spPr bwMode="auto">
              <a:xfrm>
                <a:off x="4398" y="1828"/>
                <a:ext cx="19" cy="404"/>
              </a:xfrm>
              <a:custGeom>
                <a:avLst/>
                <a:gdLst>
                  <a:gd name="T0" fmla="*/ 0 w 19"/>
                  <a:gd name="T1" fmla="*/ 403 h 404"/>
                  <a:gd name="T2" fmla="*/ 0 w 19"/>
                  <a:gd name="T3" fmla="*/ 1 h 404"/>
                  <a:gd name="T4" fmla="*/ 18 w 19"/>
                  <a:gd name="T5" fmla="*/ 1 h 404"/>
                  <a:gd name="T6" fmla="*/ 17 w 19"/>
                  <a:gd name="T7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04">
                    <a:moveTo>
                      <a:pt x="0" y="403"/>
                    </a:moveTo>
                    <a:lnTo>
                      <a:pt x="0" y="1"/>
                    </a:lnTo>
                    <a:lnTo>
                      <a:pt x="18" y="1"/>
                    </a:lnTo>
                    <a:lnTo>
                      <a:pt x="17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9" name="Freeform 25"/>
              <p:cNvSpPr>
                <a:spLocks/>
              </p:cNvSpPr>
              <p:nvPr/>
            </p:nvSpPr>
            <p:spPr bwMode="auto">
              <a:xfrm>
                <a:off x="4462" y="1829"/>
                <a:ext cx="21" cy="407"/>
              </a:xfrm>
              <a:custGeom>
                <a:avLst/>
                <a:gdLst>
                  <a:gd name="T0" fmla="*/ 0 w 21"/>
                  <a:gd name="T1" fmla="*/ 0 h 407"/>
                  <a:gd name="T2" fmla="*/ 0 w 21"/>
                  <a:gd name="T3" fmla="*/ 404 h 407"/>
                  <a:gd name="T4" fmla="*/ 19 w 21"/>
                  <a:gd name="T5" fmla="*/ 404 h 407"/>
                  <a:gd name="T6" fmla="*/ 20 w 21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0"/>
                    </a:moveTo>
                    <a:lnTo>
                      <a:pt x="0" y="404"/>
                    </a:lnTo>
                    <a:lnTo>
                      <a:pt x="19" y="404"/>
                    </a:lnTo>
                    <a:lnTo>
                      <a:pt x="20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0" name="Freeform 26"/>
              <p:cNvSpPr>
                <a:spLocks/>
              </p:cNvSpPr>
              <p:nvPr/>
            </p:nvSpPr>
            <p:spPr bwMode="auto">
              <a:xfrm>
                <a:off x="4441" y="1828"/>
                <a:ext cx="18" cy="404"/>
              </a:xfrm>
              <a:custGeom>
                <a:avLst/>
                <a:gdLst>
                  <a:gd name="T0" fmla="*/ 0 w 18"/>
                  <a:gd name="T1" fmla="*/ 403 h 404"/>
                  <a:gd name="T2" fmla="*/ 0 w 18"/>
                  <a:gd name="T3" fmla="*/ 1 h 404"/>
                  <a:gd name="T4" fmla="*/ 17 w 18"/>
                  <a:gd name="T5" fmla="*/ 1 h 404"/>
                  <a:gd name="T6" fmla="*/ 16 w 18"/>
                  <a:gd name="T7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04">
                    <a:moveTo>
                      <a:pt x="0" y="403"/>
                    </a:moveTo>
                    <a:lnTo>
                      <a:pt x="0" y="1"/>
                    </a:lnTo>
                    <a:lnTo>
                      <a:pt x="17" y="1"/>
                    </a:lnTo>
                    <a:lnTo>
                      <a:pt x="16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1" name="Freeform 27"/>
              <p:cNvSpPr>
                <a:spLocks/>
              </p:cNvSpPr>
              <p:nvPr/>
            </p:nvSpPr>
            <p:spPr bwMode="auto">
              <a:xfrm>
                <a:off x="4504" y="1829"/>
                <a:ext cx="22" cy="407"/>
              </a:xfrm>
              <a:custGeom>
                <a:avLst/>
                <a:gdLst>
                  <a:gd name="T0" fmla="*/ 0 w 22"/>
                  <a:gd name="T1" fmla="*/ 0 h 407"/>
                  <a:gd name="T2" fmla="*/ 0 w 22"/>
                  <a:gd name="T3" fmla="*/ 404 h 407"/>
                  <a:gd name="T4" fmla="*/ 20 w 22"/>
                  <a:gd name="T5" fmla="*/ 404 h 407"/>
                  <a:gd name="T6" fmla="*/ 21 w 22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0"/>
                    </a:moveTo>
                    <a:lnTo>
                      <a:pt x="0" y="404"/>
                    </a:lnTo>
                    <a:lnTo>
                      <a:pt x="20" y="404"/>
                    </a:lnTo>
                    <a:lnTo>
                      <a:pt x="21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2" name="Freeform 28"/>
              <p:cNvSpPr>
                <a:spLocks/>
              </p:cNvSpPr>
              <p:nvPr/>
            </p:nvSpPr>
            <p:spPr bwMode="auto">
              <a:xfrm>
                <a:off x="4483" y="1828"/>
                <a:ext cx="19" cy="404"/>
              </a:xfrm>
              <a:custGeom>
                <a:avLst/>
                <a:gdLst>
                  <a:gd name="T0" fmla="*/ 0 w 19"/>
                  <a:gd name="T1" fmla="*/ 403 h 404"/>
                  <a:gd name="T2" fmla="*/ 0 w 19"/>
                  <a:gd name="T3" fmla="*/ 1 h 404"/>
                  <a:gd name="T4" fmla="*/ 18 w 19"/>
                  <a:gd name="T5" fmla="*/ 1 h 404"/>
                  <a:gd name="T6" fmla="*/ 17 w 19"/>
                  <a:gd name="T7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04">
                    <a:moveTo>
                      <a:pt x="0" y="403"/>
                    </a:moveTo>
                    <a:lnTo>
                      <a:pt x="0" y="1"/>
                    </a:lnTo>
                    <a:lnTo>
                      <a:pt x="18" y="1"/>
                    </a:lnTo>
                    <a:lnTo>
                      <a:pt x="17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3" name="Freeform 29"/>
              <p:cNvSpPr>
                <a:spLocks/>
              </p:cNvSpPr>
              <p:nvPr/>
            </p:nvSpPr>
            <p:spPr bwMode="auto">
              <a:xfrm>
                <a:off x="4557" y="1829"/>
                <a:ext cx="22" cy="407"/>
              </a:xfrm>
              <a:custGeom>
                <a:avLst/>
                <a:gdLst>
                  <a:gd name="T0" fmla="*/ 0 w 22"/>
                  <a:gd name="T1" fmla="*/ 0 h 407"/>
                  <a:gd name="T2" fmla="*/ 0 w 22"/>
                  <a:gd name="T3" fmla="*/ 404 h 407"/>
                  <a:gd name="T4" fmla="*/ 20 w 22"/>
                  <a:gd name="T5" fmla="*/ 404 h 407"/>
                  <a:gd name="T6" fmla="*/ 21 w 22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0"/>
                    </a:moveTo>
                    <a:lnTo>
                      <a:pt x="0" y="404"/>
                    </a:lnTo>
                    <a:lnTo>
                      <a:pt x="20" y="404"/>
                    </a:lnTo>
                    <a:lnTo>
                      <a:pt x="21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4" name="Freeform 30"/>
              <p:cNvSpPr>
                <a:spLocks/>
              </p:cNvSpPr>
              <p:nvPr/>
            </p:nvSpPr>
            <p:spPr bwMode="auto">
              <a:xfrm>
                <a:off x="4525" y="1828"/>
                <a:ext cx="32" cy="404"/>
              </a:xfrm>
              <a:custGeom>
                <a:avLst/>
                <a:gdLst>
                  <a:gd name="T0" fmla="*/ 0 w 32"/>
                  <a:gd name="T1" fmla="*/ 403 h 404"/>
                  <a:gd name="T2" fmla="*/ 0 w 32"/>
                  <a:gd name="T3" fmla="*/ 1 h 404"/>
                  <a:gd name="T4" fmla="*/ 31 w 32"/>
                  <a:gd name="T5" fmla="*/ 1 h 404"/>
                  <a:gd name="T6" fmla="*/ 30 w 32"/>
                  <a:gd name="T7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04">
                    <a:moveTo>
                      <a:pt x="0" y="403"/>
                    </a:moveTo>
                    <a:lnTo>
                      <a:pt x="0" y="1"/>
                    </a:lnTo>
                    <a:lnTo>
                      <a:pt x="31" y="1"/>
                    </a:lnTo>
                    <a:lnTo>
                      <a:pt x="3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5" name="Freeform 31"/>
              <p:cNvSpPr>
                <a:spLocks/>
              </p:cNvSpPr>
              <p:nvPr/>
            </p:nvSpPr>
            <p:spPr bwMode="auto">
              <a:xfrm>
                <a:off x="4617" y="1827"/>
                <a:ext cx="22" cy="407"/>
              </a:xfrm>
              <a:custGeom>
                <a:avLst/>
                <a:gdLst>
                  <a:gd name="T0" fmla="*/ 0 w 22"/>
                  <a:gd name="T1" fmla="*/ 0 h 407"/>
                  <a:gd name="T2" fmla="*/ 0 w 22"/>
                  <a:gd name="T3" fmla="*/ 404 h 407"/>
                  <a:gd name="T4" fmla="*/ 20 w 22"/>
                  <a:gd name="T5" fmla="*/ 404 h 407"/>
                  <a:gd name="T6" fmla="*/ 21 w 22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0"/>
                    </a:moveTo>
                    <a:lnTo>
                      <a:pt x="0" y="404"/>
                    </a:lnTo>
                    <a:lnTo>
                      <a:pt x="20" y="404"/>
                    </a:lnTo>
                    <a:lnTo>
                      <a:pt x="21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6" name="Freeform 32"/>
              <p:cNvSpPr>
                <a:spLocks/>
              </p:cNvSpPr>
              <p:nvPr/>
            </p:nvSpPr>
            <p:spPr bwMode="auto">
              <a:xfrm>
                <a:off x="4586" y="1826"/>
                <a:ext cx="31" cy="405"/>
              </a:xfrm>
              <a:custGeom>
                <a:avLst/>
                <a:gdLst>
                  <a:gd name="T0" fmla="*/ 0 w 31"/>
                  <a:gd name="T1" fmla="*/ 404 h 405"/>
                  <a:gd name="T2" fmla="*/ 0 w 31"/>
                  <a:gd name="T3" fmla="*/ 1 h 405"/>
                  <a:gd name="T4" fmla="*/ 30 w 31"/>
                  <a:gd name="T5" fmla="*/ 1 h 405"/>
                  <a:gd name="T6" fmla="*/ 29 w 31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5">
                    <a:moveTo>
                      <a:pt x="0" y="404"/>
                    </a:moveTo>
                    <a:lnTo>
                      <a:pt x="0" y="1"/>
                    </a:lnTo>
                    <a:lnTo>
                      <a:pt x="30" y="1"/>
                    </a:lnTo>
                    <a:lnTo>
                      <a:pt x="29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7" name="Freeform 33"/>
              <p:cNvSpPr>
                <a:spLocks/>
              </p:cNvSpPr>
              <p:nvPr/>
            </p:nvSpPr>
            <p:spPr bwMode="auto">
              <a:xfrm>
                <a:off x="4713" y="1827"/>
                <a:ext cx="21" cy="407"/>
              </a:xfrm>
              <a:custGeom>
                <a:avLst/>
                <a:gdLst>
                  <a:gd name="T0" fmla="*/ 0 w 21"/>
                  <a:gd name="T1" fmla="*/ 0 h 407"/>
                  <a:gd name="T2" fmla="*/ 0 w 21"/>
                  <a:gd name="T3" fmla="*/ 404 h 407"/>
                  <a:gd name="T4" fmla="*/ 19 w 21"/>
                  <a:gd name="T5" fmla="*/ 404 h 407"/>
                  <a:gd name="T6" fmla="*/ 20 w 21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0"/>
                    </a:moveTo>
                    <a:lnTo>
                      <a:pt x="0" y="404"/>
                    </a:lnTo>
                    <a:lnTo>
                      <a:pt x="19" y="404"/>
                    </a:lnTo>
                    <a:lnTo>
                      <a:pt x="20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8" name="Freeform 34"/>
              <p:cNvSpPr>
                <a:spLocks/>
              </p:cNvSpPr>
              <p:nvPr/>
            </p:nvSpPr>
            <p:spPr bwMode="auto">
              <a:xfrm>
                <a:off x="4647" y="1826"/>
                <a:ext cx="66" cy="405"/>
              </a:xfrm>
              <a:custGeom>
                <a:avLst/>
                <a:gdLst>
                  <a:gd name="T0" fmla="*/ 0 w 66"/>
                  <a:gd name="T1" fmla="*/ 404 h 405"/>
                  <a:gd name="T2" fmla="*/ 0 w 66"/>
                  <a:gd name="T3" fmla="*/ 1 h 405"/>
                  <a:gd name="T4" fmla="*/ 65 w 66"/>
                  <a:gd name="T5" fmla="*/ 1 h 405"/>
                  <a:gd name="T6" fmla="*/ 64 w 66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405">
                    <a:moveTo>
                      <a:pt x="0" y="404"/>
                    </a:moveTo>
                    <a:lnTo>
                      <a:pt x="0" y="1"/>
                    </a:lnTo>
                    <a:lnTo>
                      <a:pt x="65" y="1"/>
                    </a:lnTo>
                    <a:lnTo>
                      <a:pt x="64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9" name="Freeform 35"/>
              <p:cNvSpPr>
                <a:spLocks/>
              </p:cNvSpPr>
              <p:nvPr/>
            </p:nvSpPr>
            <p:spPr bwMode="auto">
              <a:xfrm>
                <a:off x="4742" y="1826"/>
                <a:ext cx="31" cy="405"/>
              </a:xfrm>
              <a:custGeom>
                <a:avLst/>
                <a:gdLst>
                  <a:gd name="T0" fmla="*/ 0 w 31"/>
                  <a:gd name="T1" fmla="*/ 404 h 405"/>
                  <a:gd name="T2" fmla="*/ 0 w 31"/>
                  <a:gd name="T3" fmla="*/ 1 h 405"/>
                  <a:gd name="T4" fmla="*/ 30 w 31"/>
                  <a:gd name="T5" fmla="*/ 1 h 405"/>
                  <a:gd name="T6" fmla="*/ 29 w 31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5">
                    <a:moveTo>
                      <a:pt x="0" y="404"/>
                    </a:moveTo>
                    <a:lnTo>
                      <a:pt x="0" y="1"/>
                    </a:lnTo>
                    <a:lnTo>
                      <a:pt x="30" y="1"/>
                    </a:lnTo>
                    <a:lnTo>
                      <a:pt x="29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0" name="Freeform 36"/>
              <p:cNvSpPr>
                <a:spLocks/>
              </p:cNvSpPr>
              <p:nvPr/>
            </p:nvSpPr>
            <p:spPr bwMode="auto">
              <a:xfrm>
                <a:off x="4772" y="1827"/>
                <a:ext cx="21" cy="407"/>
              </a:xfrm>
              <a:custGeom>
                <a:avLst/>
                <a:gdLst>
                  <a:gd name="T0" fmla="*/ 0 w 21"/>
                  <a:gd name="T1" fmla="*/ 0 h 407"/>
                  <a:gd name="T2" fmla="*/ 0 w 21"/>
                  <a:gd name="T3" fmla="*/ 404 h 407"/>
                  <a:gd name="T4" fmla="*/ 19 w 21"/>
                  <a:gd name="T5" fmla="*/ 404 h 407"/>
                  <a:gd name="T6" fmla="*/ 20 w 21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0"/>
                    </a:moveTo>
                    <a:lnTo>
                      <a:pt x="0" y="404"/>
                    </a:lnTo>
                    <a:lnTo>
                      <a:pt x="19" y="404"/>
                    </a:lnTo>
                    <a:lnTo>
                      <a:pt x="20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1" name="Freeform 37"/>
              <p:cNvSpPr>
                <a:spLocks/>
              </p:cNvSpPr>
              <p:nvPr/>
            </p:nvSpPr>
            <p:spPr bwMode="auto">
              <a:xfrm>
                <a:off x="4801" y="1826"/>
                <a:ext cx="31" cy="405"/>
              </a:xfrm>
              <a:custGeom>
                <a:avLst/>
                <a:gdLst>
                  <a:gd name="T0" fmla="*/ 0 w 31"/>
                  <a:gd name="T1" fmla="*/ 404 h 405"/>
                  <a:gd name="T2" fmla="*/ 0 w 31"/>
                  <a:gd name="T3" fmla="*/ 1 h 405"/>
                  <a:gd name="T4" fmla="*/ 30 w 31"/>
                  <a:gd name="T5" fmla="*/ 1 h 405"/>
                  <a:gd name="T6" fmla="*/ 29 w 31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5">
                    <a:moveTo>
                      <a:pt x="0" y="404"/>
                    </a:moveTo>
                    <a:lnTo>
                      <a:pt x="0" y="1"/>
                    </a:lnTo>
                    <a:lnTo>
                      <a:pt x="30" y="1"/>
                    </a:lnTo>
                    <a:lnTo>
                      <a:pt x="29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2" name="Freeform 38"/>
              <p:cNvSpPr>
                <a:spLocks/>
              </p:cNvSpPr>
              <p:nvPr/>
            </p:nvSpPr>
            <p:spPr bwMode="auto">
              <a:xfrm>
                <a:off x="4829" y="1827"/>
                <a:ext cx="22" cy="407"/>
              </a:xfrm>
              <a:custGeom>
                <a:avLst/>
                <a:gdLst>
                  <a:gd name="T0" fmla="*/ 0 w 22"/>
                  <a:gd name="T1" fmla="*/ 0 h 407"/>
                  <a:gd name="T2" fmla="*/ 0 w 22"/>
                  <a:gd name="T3" fmla="*/ 404 h 407"/>
                  <a:gd name="T4" fmla="*/ 20 w 22"/>
                  <a:gd name="T5" fmla="*/ 404 h 407"/>
                  <a:gd name="T6" fmla="*/ 21 w 22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0"/>
                    </a:moveTo>
                    <a:lnTo>
                      <a:pt x="0" y="404"/>
                    </a:lnTo>
                    <a:lnTo>
                      <a:pt x="20" y="404"/>
                    </a:lnTo>
                    <a:lnTo>
                      <a:pt x="21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3" name="Freeform 39"/>
              <p:cNvSpPr>
                <a:spLocks/>
              </p:cNvSpPr>
              <p:nvPr/>
            </p:nvSpPr>
            <p:spPr bwMode="auto">
              <a:xfrm>
                <a:off x="4850" y="1825"/>
                <a:ext cx="20" cy="405"/>
              </a:xfrm>
              <a:custGeom>
                <a:avLst/>
                <a:gdLst>
                  <a:gd name="T0" fmla="*/ 0 w 20"/>
                  <a:gd name="T1" fmla="*/ 404 h 405"/>
                  <a:gd name="T2" fmla="*/ 0 w 20"/>
                  <a:gd name="T3" fmla="*/ 1 h 405"/>
                  <a:gd name="T4" fmla="*/ 19 w 20"/>
                  <a:gd name="T5" fmla="*/ 1 h 405"/>
                  <a:gd name="T6" fmla="*/ 18 w 20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405">
                    <a:moveTo>
                      <a:pt x="0" y="404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18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4" name="Freeform 40"/>
              <p:cNvSpPr>
                <a:spLocks/>
              </p:cNvSpPr>
              <p:nvPr/>
            </p:nvSpPr>
            <p:spPr bwMode="auto">
              <a:xfrm>
                <a:off x="4874" y="1827"/>
                <a:ext cx="21" cy="407"/>
              </a:xfrm>
              <a:custGeom>
                <a:avLst/>
                <a:gdLst>
                  <a:gd name="T0" fmla="*/ 0 w 21"/>
                  <a:gd name="T1" fmla="*/ 0 h 407"/>
                  <a:gd name="T2" fmla="*/ 0 w 21"/>
                  <a:gd name="T3" fmla="*/ 404 h 407"/>
                  <a:gd name="T4" fmla="*/ 19 w 21"/>
                  <a:gd name="T5" fmla="*/ 404 h 407"/>
                  <a:gd name="T6" fmla="*/ 20 w 21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0"/>
                    </a:moveTo>
                    <a:lnTo>
                      <a:pt x="0" y="404"/>
                    </a:lnTo>
                    <a:lnTo>
                      <a:pt x="19" y="404"/>
                    </a:lnTo>
                    <a:lnTo>
                      <a:pt x="20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5" name="Freeform 41"/>
              <p:cNvSpPr>
                <a:spLocks/>
              </p:cNvSpPr>
              <p:nvPr/>
            </p:nvSpPr>
            <p:spPr bwMode="auto">
              <a:xfrm>
                <a:off x="4895" y="1825"/>
                <a:ext cx="19" cy="405"/>
              </a:xfrm>
              <a:custGeom>
                <a:avLst/>
                <a:gdLst>
                  <a:gd name="T0" fmla="*/ 0 w 19"/>
                  <a:gd name="T1" fmla="*/ 404 h 405"/>
                  <a:gd name="T2" fmla="*/ 0 w 19"/>
                  <a:gd name="T3" fmla="*/ 1 h 405"/>
                  <a:gd name="T4" fmla="*/ 18 w 19"/>
                  <a:gd name="T5" fmla="*/ 1 h 405"/>
                  <a:gd name="T6" fmla="*/ 17 w 19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05">
                    <a:moveTo>
                      <a:pt x="0" y="404"/>
                    </a:moveTo>
                    <a:lnTo>
                      <a:pt x="0" y="1"/>
                    </a:lnTo>
                    <a:lnTo>
                      <a:pt x="18" y="1"/>
                    </a:lnTo>
                    <a:lnTo>
                      <a:pt x="17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6" name="Freeform 42"/>
              <p:cNvSpPr>
                <a:spLocks/>
              </p:cNvSpPr>
              <p:nvPr/>
            </p:nvSpPr>
            <p:spPr bwMode="auto">
              <a:xfrm>
                <a:off x="4918" y="1825"/>
                <a:ext cx="21" cy="407"/>
              </a:xfrm>
              <a:custGeom>
                <a:avLst/>
                <a:gdLst>
                  <a:gd name="T0" fmla="*/ 0 w 21"/>
                  <a:gd name="T1" fmla="*/ 0 h 407"/>
                  <a:gd name="T2" fmla="*/ 0 w 21"/>
                  <a:gd name="T3" fmla="*/ 404 h 407"/>
                  <a:gd name="T4" fmla="*/ 19 w 21"/>
                  <a:gd name="T5" fmla="*/ 404 h 407"/>
                  <a:gd name="T6" fmla="*/ 20 w 21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0"/>
                    </a:moveTo>
                    <a:lnTo>
                      <a:pt x="0" y="404"/>
                    </a:lnTo>
                    <a:lnTo>
                      <a:pt x="19" y="404"/>
                    </a:lnTo>
                    <a:lnTo>
                      <a:pt x="20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7" name="Freeform 43"/>
              <p:cNvSpPr>
                <a:spLocks/>
              </p:cNvSpPr>
              <p:nvPr/>
            </p:nvSpPr>
            <p:spPr bwMode="auto">
              <a:xfrm>
                <a:off x="4939" y="1825"/>
                <a:ext cx="19" cy="405"/>
              </a:xfrm>
              <a:custGeom>
                <a:avLst/>
                <a:gdLst>
                  <a:gd name="T0" fmla="*/ 0 w 19"/>
                  <a:gd name="T1" fmla="*/ 404 h 405"/>
                  <a:gd name="T2" fmla="*/ 0 w 19"/>
                  <a:gd name="T3" fmla="*/ 1 h 405"/>
                  <a:gd name="T4" fmla="*/ 18 w 19"/>
                  <a:gd name="T5" fmla="*/ 1 h 405"/>
                  <a:gd name="T6" fmla="*/ 17 w 19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05">
                    <a:moveTo>
                      <a:pt x="0" y="404"/>
                    </a:moveTo>
                    <a:lnTo>
                      <a:pt x="0" y="1"/>
                    </a:lnTo>
                    <a:lnTo>
                      <a:pt x="18" y="1"/>
                    </a:lnTo>
                    <a:lnTo>
                      <a:pt x="17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8" name="Freeform 44"/>
              <p:cNvSpPr>
                <a:spLocks/>
              </p:cNvSpPr>
              <p:nvPr/>
            </p:nvSpPr>
            <p:spPr bwMode="auto">
              <a:xfrm>
                <a:off x="4962" y="1825"/>
                <a:ext cx="21" cy="407"/>
              </a:xfrm>
              <a:custGeom>
                <a:avLst/>
                <a:gdLst>
                  <a:gd name="T0" fmla="*/ 0 w 21"/>
                  <a:gd name="T1" fmla="*/ 0 h 407"/>
                  <a:gd name="T2" fmla="*/ 0 w 21"/>
                  <a:gd name="T3" fmla="*/ 404 h 407"/>
                  <a:gd name="T4" fmla="*/ 19 w 21"/>
                  <a:gd name="T5" fmla="*/ 404 h 407"/>
                  <a:gd name="T6" fmla="*/ 20 w 21"/>
                  <a:gd name="T7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0"/>
                    </a:moveTo>
                    <a:lnTo>
                      <a:pt x="0" y="404"/>
                    </a:lnTo>
                    <a:lnTo>
                      <a:pt x="19" y="404"/>
                    </a:lnTo>
                    <a:lnTo>
                      <a:pt x="20" y="406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149" name="Group 45"/>
            <p:cNvGrpSpPr>
              <a:grpSpLocks/>
            </p:cNvGrpSpPr>
            <p:nvPr/>
          </p:nvGrpSpPr>
          <p:grpSpPr bwMode="auto">
            <a:xfrm>
              <a:off x="4971" y="2228"/>
              <a:ext cx="653" cy="411"/>
              <a:chOff x="4971" y="2228"/>
              <a:chExt cx="653" cy="411"/>
            </a:xfrm>
          </p:grpSpPr>
          <p:sp>
            <p:nvSpPr>
              <p:cNvPr id="47150" name="Freeform 46"/>
              <p:cNvSpPr>
                <a:spLocks/>
              </p:cNvSpPr>
              <p:nvPr/>
            </p:nvSpPr>
            <p:spPr bwMode="auto">
              <a:xfrm>
                <a:off x="5060" y="2228"/>
                <a:ext cx="21" cy="407"/>
              </a:xfrm>
              <a:custGeom>
                <a:avLst/>
                <a:gdLst>
                  <a:gd name="T0" fmla="*/ 0 w 21"/>
                  <a:gd name="T1" fmla="*/ 406 h 407"/>
                  <a:gd name="T2" fmla="*/ 0 w 21"/>
                  <a:gd name="T3" fmla="*/ 1 h 407"/>
                  <a:gd name="T4" fmla="*/ 19 w 21"/>
                  <a:gd name="T5" fmla="*/ 1 h 407"/>
                  <a:gd name="T6" fmla="*/ 20 w 21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406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2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1" name="Line 47"/>
              <p:cNvSpPr>
                <a:spLocks noChangeShapeType="1"/>
              </p:cNvSpPr>
              <p:nvPr/>
            </p:nvSpPr>
            <p:spPr bwMode="auto">
              <a:xfrm>
                <a:off x="4971" y="2230"/>
                <a:ext cx="58" cy="0"/>
              </a:xfrm>
              <a:prstGeom prst="line">
                <a:avLst/>
              </a:prstGeom>
              <a:noFill/>
              <a:ln w="50800">
                <a:solidFill>
                  <a:srgbClr val="CC33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2" name="Freeform 48"/>
              <p:cNvSpPr>
                <a:spLocks/>
              </p:cNvSpPr>
              <p:nvPr/>
            </p:nvSpPr>
            <p:spPr bwMode="auto">
              <a:xfrm>
                <a:off x="5039" y="2231"/>
                <a:ext cx="18" cy="405"/>
              </a:xfrm>
              <a:custGeom>
                <a:avLst/>
                <a:gdLst>
                  <a:gd name="T0" fmla="*/ 0 w 18"/>
                  <a:gd name="T1" fmla="*/ 0 h 405"/>
                  <a:gd name="T2" fmla="*/ 0 w 18"/>
                  <a:gd name="T3" fmla="*/ 402 h 405"/>
                  <a:gd name="T4" fmla="*/ 17 w 18"/>
                  <a:gd name="T5" fmla="*/ 402 h 405"/>
                  <a:gd name="T6" fmla="*/ 16 w 18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05">
                    <a:moveTo>
                      <a:pt x="0" y="0"/>
                    </a:moveTo>
                    <a:lnTo>
                      <a:pt x="0" y="402"/>
                    </a:lnTo>
                    <a:lnTo>
                      <a:pt x="17" y="402"/>
                    </a:lnTo>
                    <a:lnTo>
                      <a:pt x="16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3" name="Freeform 49"/>
              <p:cNvSpPr>
                <a:spLocks/>
              </p:cNvSpPr>
              <p:nvPr/>
            </p:nvSpPr>
            <p:spPr bwMode="auto">
              <a:xfrm>
                <a:off x="5103" y="2228"/>
                <a:ext cx="21" cy="407"/>
              </a:xfrm>
              <a:custGeom>
                <a:avLst/>
                <a:gdLst>
                  <a:gd name="T0" fmla="*/ 0 w 21"/>
                  <a:gd name="T1" fmla="*/ 406 h 407"/>
                  <a:gd name="T2" fmla="*/ 0 w 21"/>
                  <a:gd name="T3" fmla="*/ 1 h 407"/>
                  <a:gd name="T4" fmla="*/ 19 w 21"/>
                  <a:gd name="T5" fmla="*/ 1 h 407"/>
                  <a:gd name="T6" fmla="*/ 20 w 21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406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2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4" name="Freeform 50"/>
              <p:cNvSpPr>
                <a:spLocks/>
              </p:cNvSpPr>
              <p:nvPr/>
            </p:nvSpPr>
            <p:spPr bwMode="auto">
              <a:xfrm>
                <a:off x="5081" y="2231"/>
                <a:ext cx="19" cy="405"/>
              </a:xfrm>
              <a:custGeom>
                <a:avLst/>
                <a:gdLst>
                  <a:gd name="T0" fmla="*/ 0 w 19"/>
                  <a:gd name="T1" fmla="*/ 0 h 405"/>
                  <a:gd name="T2" fmla="*/ 0 w 19"/>
                  <a:gd name="T3" fmla="*/ 402 h 405"/>
                  <a:gd name="T4" fmla="*/ 18 w 19"/>
                  <a:gd name="T5" fmla="*/ 402 h 405"/>
                  <a:gd name="T6" fmla="*/ 17 w 19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05">
                    <a:moveTo>
                      <a:pt x="0" y="0"/>
                    </a:moveTo>
                    <a:lnTo>
                      <a:pt x="0" y="402"/>
                    </a:lnTo>
                    <a:lnTo>
                      <a:pt x="18" y="402"/>
                    </a:lnTo>
                    <a:lnTo>
                      <a:pt x="17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5" name="Freeform 51"/>
              <p:cNvSpPr>
                <a:spLocks/>
              </p:cNvSpPr>
              <p:nvPr/>
            </p:nvSpPr>
            <p:spPr bwMode="auto">
              <a:xfrm>
                <a:off x="5145" y="2228"/>
                <a:ext cx="22" cy="407"/>
              </a:xfrm>
              <a:custGeom>
                <a:avLst/>
                <a:gdLst>
                  <a:gd name="T0" fmla="*/ 0 w 22"/>
                  <a:gd name="T1" fmla="*/ 406 h 407"/>
                  <a:gd name="T2" fmla="*/ 0 w 22"/>
                  <a:gd name="T3" fmla="*/ 1 h 407"/>
                  <a:gd name="T4" fmla="*/ 20 w 22"/>
                  <a:gd name="T5" fmla="*/ 1 h 407"/>
                  <a:gd name="T6" fmla="*/ 21 w 22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406"/>
                    </a:moveTo>
                    <a:lnTo>
                      <a:pt x="0" y="1"/>
                    </a:lnTo>
                    <a:lnTo>
                      <a:pt x="20" y="1"/>
                    </a:lnTo>
                    <a:lnTo>
                      <a:pt x="21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6" name="Freeform 52"/>
              <p:cNvSpPr>
                <a:spLocks/>
              </p:cNvSpPr>
              <p:nvPr/>
            </p:nvSpPr>
            <p:spPr bwMode="auto">
              <a:xfrm>
                <a:off x="5124" y="2231"/>
                <a:ext cx="19" cy="405"/>
              </a:xfrm>
              <a:custGeom>
                <a:avLst/>
                <a:gdLst>
                  <a:gd name="T0" fmla="*/ 0 w 19"/>
                  <a:gd name="T1" fmla="*/ 0 h 405"/>
                  <a:gd name="T2" fmla="*/ 0 w 19"/>
                  <a:gd name="T3" fmla="*/ 402 h 405"/>
                  <a:gd name="T4" fmla="*/ 18 w 19"/>
                  <a:gd name="T5" fmla="*/ 402 h 405"/>
                  <a:gd name="T6" fmla="*/ 17 w 19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05">
                    <a:moveTo>
                      <a:pt x="0" y="0"/>
                    </a:moveTo>
                    <a:lnTo>
                      <a:pt x="0" y="402"/>
                    </a:lnTo>
                    <a:lnTo>
                      <a:pt x="18" y="402"/>
                    </a:lnTo>
                    <a:lnTo>
                      <a:pt x="17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7" name="Freeform 53"/>
              <p:cNvSpPr>
                <a:spLocks/>
              </p:cNvSpPr>
              <p:nvPr/>
            </p:nvSpPr>
            <p:spPr bwMode="auto">
              <a:xfrm>
                <a:off x="5198" y="2228"/>
                <a:ext cx="21" cy="407"/>
              </a:xfrm>
              <a:custGeom>
                <a:avLst/>
                <a:gdLst>
                  <a:gd name="T0" fmla="*/ 0 w 21"/>
                  <a:gd name="T1" fmla="*/ 406 h 407"/>
                  <a:gd name="T2" fmla="*/ 0 w 21"/>
                  <a:gd name="T3" fmla="*/ 1 h 407"/>
                  <a:gd name="T4" fmla="*/ 19 w 21"/>
                  <a:gd name="T5" fmla="*/ 1 h 407"/>
                  <a:gd name="T6" fmla="*/ 20 w 21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406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2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8" name="Freeform 54"/>
              <p:cNvSpPr>
                <a:spLocks/>
              </p:cNvSpPr>
              <p:nvPr/>
            </p:nvSpPr>
            <p:spPr bwMode="auto">
              <a:xfrm>
                <a:off x="5166" y="2231"/>
                <a:ext cx="31" cy="405"/>
              </a:xfrm>
              <a:custGeom>
                <a:avLst/>
                <a:gdLst>
                  <a:gd name="T0" fmla="*/ 0 w 31"/>
                  <a:gd name="T1" fmla="*/ 0 h 405"/>
                  <a:gd name="T2" fmla="*/ 0 w 31"/>
                  <a:gd name="T3" fmla="*/ 402 h 405"/>
                  <a:gd name="T4" fmla="*/ 30 w 31"/>
                  <a:gd name="T5" fmla="*/ 402 h 405"/>
                  <a:gd name="T6" fmla="*/ 29 w 31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5">
                    <a:moveTo>
                      <a:pt x="0" y="0"/>
                    </a:moveTo>
                    <a:lnTo>
                      <a:pt x="0" y="402"/>
                    </a:lnTo>
                    <a:lnTo>
                      <a:pt x="30" y="402"/>
                    </a:lnTo>
                    <a:lnTo>
                      <a:pt x="29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9" name="Freeform 55"/>
              <p:cNvSpPr>
                <a:spLocks/>
              </p:cNvSpPr>
              <p:nvPr/>
            </p:nvSpPr>
            <p:spPr bwMode="auto">
              <a:xfrm>
                <a:off x="5258" y="2229"/>
                <a:ext cx="22" cy="407"/>
              </a:xfrm>
              <a:custGeom>
                <a:avLst/>
                <a:gdLst>
                  <a:gd name="T0" fmla="*/ 0 w 22"/>
                  <a:gd name="T1" fmla="*/ 406 h 407"/>
                  <a:gd name="T2" fmla="*/ 0 w 22"/>
                  <a:gd name="T3" fmla="*/ 1 h 407"/>
                  <a:gd name="T4" fmla="*/ 20 w 22"/>
                  <a:gd name="T5" fmla="*/ 1 h 407"/>
                  <a:gd name="T6" fmla="*/ 21 w 22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406"/>
                    </a:moveTo>
                    <a:lnTo>
                      <a:pt x="0" y="1"/>
                    </a:lnTo>
                    <a:lnTo>
                      <a:pt x="20" y="1"/>
                    </a:lnTo>
                    <a:lnTo>
                      <a:pt x="21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0" name="Freeform 56"/>
              <p:cNvSpPr>
                <a:spLocks/>
              </p:cNvSpPr>
              <p:nvPr/>
            </p:nvSpPr>
            <p:spPr bwMode="auto">
              <a:xfrm>
                <a:off x="5227" y="2233"/>
                <a:ext cx="31" cy="405"/>
              </a:xfrm>
              <a:custGeom>
                <a:avLst/>
                <a:gdLst>
                  <a:gd name="T0" fmla="*/ 0 w 31"/>
                  <a:gd name="T1" fmla="*/ 0 h 405"/>
                  <a:gd name="T2" fmla="*/ 0 w 31"/>
                  <a:gd name="T3" fmla="*/ 402 h 405"/>
                  <a:gd name="T4" fmla="*/ 30 w 31"/>
                  <a:gd name="T5" fmla="*/ 402 h 405"/>
                  <a:gd name="T6" fmla="*/ 29 w 31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5">
                    <a:moveTo>
                      <a:pt x="0" y="0"/>
                    </a:moveTo>
                    <a:lnTo>
                      <a:pt x="0" y="402"/>
                    </a:lnTo>
                    <a:lnTo>
                      <a:pt x="30" y="402"/>
                    </a:lnTo>
                    <a:lnTo>
                      <a:pt x="29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1" name="Freeform 57"/>
              <p:cNvSpPr>
                <a:spLocks/>
              </p:cNvSpPr>
              <p:nvPr/>
            </p:nvSpPr>
            <p:spPr bwMode="auto">
              <a:xfrm>
                <a:off x="5354" y="2229"/>
                <a:ext cx="21" cy="407"/>
              </a:xfrm>
              <a:custGeom>
                <a:avLst/>
                <a:gdLst>
                  <a:gd name="T0" fmla="*/ 0 w 21"/>
                  <a:gd name="T1" fmla="*/ 406 h 407"/>
                  <a:gd name="T2" fmla="*/ 0 w 21"/>
                  <a:gd name="T3" fmla="*/ 1 h 407"/>
                  <a:gd name="T4" fmla="*/ 19 w 21"/>
                  <a:gd name="T5" fmla="*/ 1 h 407"/>
                  <a:gd name="T6" fmla="*/ 20 w 21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406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2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2" name="Freeform 58"/>
              <p:cNvSpPr>
                <a:spLocks/>
              </p:cNvSpPr>
              <p:nvPr/>
            </p:nvSpPr>
            <p:spPr bwMode="auto">
              <a:xfrm>
                <a:off x="5287" y="2233"/>
                <a:ext cx="67" cy="405"/>
              </a:xfrm>
              <a:custGeom>
                <a:avLst/>
                <a:gdLst>
                  <a:gd name="T0" fmla="*/ 0 w 67"/>
                  <a:gd name="T1" fmla="*/ 0 h 405"/>
                  <a:gd name="T2" fmla="*/ 0 w 67"/>
                  <a:gd name="T3" fmla="*/ 402 h 405"/>
                  <a:gd name="T4" fmla="*/ 66 w 67"/>
                  <a:gd name="T5" fmla="*/ 402 h 405"/>
                  <a:gd name="T6" fmla="*/ 65 w 67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405">
                    <a:moveTo>
                      <a:pt x="0" y="0"/>
                    </a:moveTo>
                    <a:lnTo>
                      <a:pt x="0" y="402"/>
                    </a:lnTo>
                    <a:lnTo>
                      <a:pt x="66" y="402"/>
                    </a:lnTo>
                    <a:lnTo>
                      <a:pt x="65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3" name="Freeform 59"/>
              <p:cNvSpPr>
                <a:spLocks/>
              </p:cNvSpPr>
              <p:nvPr/>
            </p:nvSpPr>
            <p:spPr bwMode="auto">
              <a:xfrm>
                <a:off x="5383" y="2233"/>
                <a:ext cx="31" cy="405"/>
              </a:xfrm>
              <a:custGeom>
                <a:avLst/>
                <a:gdLst>
                  <a:gd name="T0" fmla="*/ 0 w 31"/>
                  <a:gd name="T1" fmla="*/ 0 h 405"/>
                  <a:gd name="T2" fmla="*/ 0 w 31"/>
                  <a:gd name="T3" fmla="*/ 402 h 405"/>
                  <a:gd name="T4" fmla="*/ 30 w 31"/>
                  <a:gd name="T5" fmla="*/ 402 h 405"/>
                  <a:gd name="T6" fmla="*/ 29 w 31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5">
                    <a:moveTo>
                      <a:pt x="0" y="0"/>
                    </a:moveTo>
                    <a:lnTo>
                      <a:pt x="0" y="402"/>
                    </a:lnTo>
                    <a:lnTo>
                      <a:pt x="30" y="402"/>
                    </a:lnTo>
                    <a:lnTo>
                      <a:pt x="29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4" name="Freeform 60"/>
              <p:cNvSpPr>
                <a:spLocks/>
              </p:cNvSpPr>
              <p:nvPr/>
            </p:nvSpPr>
            <p:spPr bwMode="auto">
              <a:xfrm>
                <a:off x="5413" y="2229"/>
                <a:ext cx="21" cy="407"/>
              </a:xfrm>
              <a:custGeom>
                <a:avLst/>
                <a:gdLst>
                  <a:gd name="T0" fmla="*/ 0 w 21"/>
                  <a:gd name="T1" fmla="*/ 406 h 407"/>
                  <a:gd name="T2" fmla="*/ 0 w 21"/>
                  <a:gd name="T3" fmla="*/ 1 h 407"/>
                  <a:gd name="T4" fmla="*/ 19 w 21"/>
                  <a:gd name="T5" fmla="*/ 1 h 407"/>
                  <a:gd name="T6" fmla="*/ 20 w 21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406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2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5" name="Freeform 61"/>
              <p:cNvSpPr>
                <a:spLocks/>
              </p:cNvSpPr>
              <p:nvPr/>
            </p:nvSpPr>
            <p:spPr bwMode="auto">
              <a:xfrm>
                <a:off x="5442" y="2233"/>
                <a:ext cx="31" cy="405"/>
              </a:xfrm>
              <a:custGeom>
                <a:avLst/>
                <a:gdLst>
                  <a:gd name="T0" fmla="*/ 0 w 31"/>
                  <a:gd name="T1" fmla="*/ 0 h 405"/>
                  <a:gd name="T2" fmla="*/ 0 w 31"/>
                  <a:gd name="T3" fmla="*/ 402 h 405"/>
                  <a:gd name="T4" fmla="*/ 30 w 31"/>
                  <a:gd name="T5" fmla="*/ 402 h 405"/>
                  <a:gd name="T6" fmla="*/ 29 w 31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5">
                    <a:moveTo>
                      <a:pt x="0" y="0"/>
                    </a:moveTo>
                    <a:lnTo>
                      <a:pt x="0" y="402"/>
                    </a:lnTo>
                    <a:lnTo>
                      <a:pt x="30" y="402"/>
                    </a:lnTo>
                    <a:lnTo>
                      <a:pt x="29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6" name="Freeform 62"/>
              <p:cNvSpPr>
                <a:spLocks/>
              </p:cNvSpPr>
              <p:nvPr/>
            </p:nvSpPr>
            <p:spPr bwMode="auto">
              <a:xfrm>
                <a:off x="5470" y="2229"/>
                <a:ext cx="22" cy="407"/>
              </a:xfrm>
              <a:custGeom>
                <a:avLst/>
                <a:gdLst>
                  <a:gd name="T0" fmla="*/ 0 w 22"/>
                  <a:gd name="T1" fmla="*/ 406 h 407"/>
                  <a:gd name="T2" fmla="*/ 0 w 22"/>
                  <a:gd name="T3" fmla="*/ 1 h 407"/>
                  <a:gd name="T4" fmla="*/ 20 w 22"/>
                  <a:gd name="T5" fmla="*/ 1 h 407"/>
                  <a:gd name="T6" fmla="*/ 21 w 22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406"/>
                    </a:moveTo>
                    <a:lnTo>
                      <a:pt x="0" y="1"/>
                    </a:lnTo>
                    <a:lnTo>
                      <a:pt x="20" y="1"/>
                    </a:lnTo>
                    <a:lnTo>
                      <a:pt x="21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7" name="Freeform 63"/>
              <p:cNvSpPr>
                <a:spLocks/>
              </p:cNvSpPr>
              <p:nvPr/>
            </p:nvSpPr>
            <p:spPr bwMode="auto">
              <a:xfrm>
                <a:off x="5491" y="2234"/>
                <a:ext cx="20" cy="405"/>
              </a:xfrm>
              <a:custGeom>
                <a:avLst/>
                <a:gdLst>
                  <a:gd name="T0" fmla="*/ 0 w 20"/>
                  <a:gd name="T1" fmla="*/ 0 h 405"/>
                  <a:gd name="T2" fmla="*/ 0 w 20"/>
                  <a:gd name="T3" fmla="*/ 402 h 405"/>
                  <a:gd name="T4" fmla="*/ 19 w 20"/>
                  <a:gd name="T5" fmla="*/ 402 h 405"/>
                  <a:gd name="T6" fmla="*/ 18 w 20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405">
                    <a:moveTo>
                      <a:pt x="0" y="0"/>
                    </a:moveTo>
                    <a:lnTo>
                      <a:pt x="0" y="402"/>
                    </a:lnTo>
                    <a:lnTo>
                      <a:pt x="19" y="402"/>
                    </a:lnTo>
                    <a:lnTo>
                      <a:pt x="18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8" name="Freeform 64"/>
              <p:cNvSpPr>
                <a:spLocks/>
              </p:cNvSpPr>
              <p:nvPr/>
            </p:nvSpPr>
            <p:spPr bwMode="auto">
              <a:xfrm>
                <a:off x="5514" y="2229"/>
                <a:ext cx="22" cy="407"/>
              </a:xfrm>
              <a:custGeom>
                <a:avLst/>
                <a:gdLst>
                  <a:gd name="T0" fmla="*/ 0 w 22"/>
                  <a:gd name="T1" fmla="*/ 406 h 407"/>
                  <a:gd name="T2" fmla="*/ 0 w 22"/>
                  <a:gd name="T3" fmla="*/ 1 h 407"/>
                  <a:gd name="T4" fmla="*/ 20 w 22"/>
                  <a:gd name="T5" fmla="*/ 1 h 407"/>
                  <a:gd name="T6" fmla="*/ 21 w 22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7">
                    <a:moveTo>
                      <a:pt x="0" y="406"/>
                    </a:moveTo>
                    <a:lnTo>
                      <a:pt x="0" y="1"/>
                    </a:lnTo>
                    <a:lnTo>
                      <a:pt x="20" y="1"/>
                    </a:lnTo>
                    <a:lnTo>
                      <a:pt x="21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9" name="Freeform 65"/>
              <p:cNvSpPr>
                <a:spLocks/>
              </p:cNvSpPr>
              <p:nvPr/>
            </p:nvSpPr>
            <p:spPr bwMode="auto">
              <a:xfrm>
                <a:off x="5535" y="2234"/>
                <a:ext cx="20" cy="405"/>
              </a:xfrm>
              <a:custGeom>
                <a:avLst/>
                <a:gdLst>
                  <a:gd name="T0" fmla="*/ 0 w 20"/>
                  <a:gd name="T1" fmla="*/ 0 h 405"/>
                  <a:gd name="T2" fmla="*/ 0 w 20"/>
                  <a:gd name="T3" fmla="*/ 402 h 405"/>
                  <a:gd name="T4" fmla="*/ 19 w 20"/>
                  <a:gd name="T5" fmla="*/ 402 h 405"/>
                  <a:gd name="T6" fmla="*/ 18 w 20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405">
                    <a:moveTo>
                      <a:pt x="0" y="0"/>
                    </a:moveTo>
                    <a:lnTo>
                      <a:pt x="0" y="402"/>
                    </a:lnTo>
                    <a:lnTo>
                      <a:pt x="19" y="402"/>
                    </a:lnTo>
                    <a:lnTo>
                      <a:pt x="18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0" name="Freeform 66"/>
              <p:cNvSpPr>
                <a:spLocks/>
              </p:cNvSpPr>
              <p:nvPr/>
            </p:nvSpPr>
            <p:spPr bwMode="auto">
              <a:xfrm>
                <a:off x="5559" y="2231"/>
                <a:ext cx="21" cy="407"/>
              </a:xfrm>
              <a:custGeom>
                <a:avLst/>
                <a:gdLst>
                  <a:gd name="T0" fmla="*/ 0 w 21"/>
                  <a:gd name="T1" fmla="*/ 406 h 407"/>
                  <a:gd name="T2" fmla="*/ 0 w 21"/>
                  <a:gd name="T3" fmla="*/ 1 h 407"/>
                  <a:gd name="T4" fmla="*/ 19 w 21"/>
                  <a:gd name="T5" fmla="*/ 1 h 407"/>
                  <a:gd name="T6" fmla="*/ 20 w 21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406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2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1" name="Freeform 67"/>
              <p:cNvSpPr>
                <a:spLocks/>
              </p:cNvSpPr>
              <p:nvPr/>
            </p:nvSpPr>
            <p:spPr bwMode="auto">
              <a:xfrm>
                <a:off x="5580" y="2234"/>
                <a:ext cx="19" cy="405"/>
              </a:xfrm>
              <a:custGeom>
                <a:avLst/>
                <a:gdLst>
                  <a:gd name="T0" fmla="*/ 0 w 19"/>
                  <a:gd name="T1" fmla="*/ 0 h 405"/>
                  <a:gd name="T2" fmla="*/ 0 w 19"/>
                  <a:gd name="T3" fmla="*/ 402 h 405"/>
                  <a:gd name="T4" fmla="*/ 18 w 19"/>
                  <a:gd name="T5" fmla="*/ 402 h 405"/>
                  <a:gd name="T6" fmla="*/ 17 w 19"/>
                  <a:gd name="T7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05">
                    <a:moveTo>
                      <a:pt x="0" y="0"/>
                    </a:moveTo>
                    <a:lnTo>
                      <a:pt x="0" y="402"/>
                    </a:lnTo>
                    <a:lnTo>
                      <a:pt x="18" y="402"/>
                    </a:lnTo>
                    <a:lnTo>
                      <a:pt x="17" y="404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2" name="Freeform 68"/>
              <p:cNvSpPr>
                <a:spLocks/>
              </p:cNvSpPr>
              <p:nvPr/>
            </p:nvSpPr>
            <p:spPr bwMode="auto">
              <a:xfrm>
                <a:off x="5603" y="2231"/>
                <a:ext cx="21" cy="407"/>
              </a:xfrm>
              <a:custGeom>
                <a:avLst/>
                <a:gdLst>
                  <a:gd name="T0" fmla="*/ 0 w 21"/>
                  <a:gd name="T1" fmla="*/ 406 h 407"/>
                  <a:gd name="T2" fmla="*/ 0 w 21"/>
                  <a:gd name="T3" fmla="*/ 1 h 407"/>
                  <a:gd name="T4" fmla="*/ 19 w 21"/>
                  <a:gd name="T5" fmla="*/ 1 h 407"/>
                  <a:gd name="T6" fmla="*/ 20 w 21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7">
                    <a:moveTo>
                      <a:pt x="0" y="406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20" y="0"/>
                    </a:lnTo>
                  </a:path>
                </a:pathLst>
              </a:custGeom>
              <a:noFill/>
              <a:ln w="50800" cap="rnd" cmpd="sng">
                <a:solidFill>
                  <a:srgbClr val="CC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173" name="Group 69"/>
            <p:cNvGrpSpPr>
              <a:grpSpLocks/>
            </p:cNvGrpSpPr>
            <p:nvPr/>
          </p:nvGrpSpPr>
          <p:grpSpPr bwMode="auto">
            <a:xfrm>
              <a:off x="4401" y="1823"/>
              <a:ext cx="562" cy="410"/>
              <a:chOff x="4401" y="1823"/>
              <a:chExt cx="562" cy="410"/>
            </a:xfrm>
          </p:grpSpPr>
          <p:sp>
            <p:nvSpPr>
              <p:cNvPr id="47174" name="Arc 70"/>
              <p:cNvSpPr>
                <a:spLocks/>
              </p:cNvSpPr>
              <p:nvPr/>
            </p:nvSpPr>
            <p:spPr bwMode="auto">
              <a:xfrm>
                <a:off x="4401" y="1823"/>
                <a:ext cx="273" cy="41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600 h 21600"/>
                  <a:gd name="T2" fmla="*/ 21521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701"/>
                      <a:pt x="9622" y="43"/>
                      <a:pt x="21521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701"/>
                      <a:pt x="9622" y="43"/>
                      <a:pt x="21521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5" name="Arc 71"/>
              <p:cNvSpPr>
                <a:spLocks/>
              </p:cNvSpPr>
              <p:nvPr/>
            </p:nvSpPr>
            <p:spPr bwMode="auto">
              <a:xfrm>
                <a:off x="4691" y="1823"/>
                <a:ext cx="272" cy="40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176" name="Group 72"/>
            <p:cNvGrpSpPr>
              <a:grpSpLocks/>
            </p:cNvGrpSpPr>
            <p:nvPr/>
          </p:nvGrpSpPr>
          <p:grpSpPr bwMode="auto">
            <a:xfrm>
              <a:off x="5047" y="2238"/>
              <a:ext cx="563" cy="411"/>
              <a:chOff x="5047" y="2238"/>
              <a:chExt cx="563" cy="411"/>
            </a:xfrm>
          </p:grpSpPr>
          <p:sp>
            <p:nvSpPr>
              <p:cNvPr id="47177" name="Arc 73"/>
              <p:cNvSpPr>
                <a:spLocks/>
              </p:cNvSpPr>
              <p:nvPr/>
            </p:nvSpPr>
            <p:spPr bwMode="auto">
              <a:xfrm rot="10800000">
                <a:off x="5047" y="2238"/>
                <a:ext cx="274" cy="409"/>
              </a:xfrm>
              <a:custGeom>
                <a:avLst/>
                <a:gdLst>
                  <a:gd name="G0" fmla="+- 79 0 0"/>
                  <a:gd name="G1" fmla="+- 21600 0 0"/>
                  <a:gd name="G2" fmla="+- 21600 0 0"/>
                  <a:gd name="T0" fmla="*/ 0 w 21679"/>
                  <a:gd name="T1" fmla="*/ 0 h 21600"/>
                  <a:gd name="T2" fmla="*/ 21679 w 21679"/>
                  <a:gd name="T3" fmla="*/ 21600 h 21600"/>
                  <a:gd name="T4" fmla="*/ 79 w 2167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79" h="21600" fill="none" extrusionOk="0">
                    <a:moveTo>
                      <a:pt x="0" y="0"/>
                    </a:moveTo>
                    <a:cubicBezTo>
                      <a:pt x="26" y="0"/>
                      <a:pt x="52" y="0"/>
                      <a:pt x="79" y="0"/>
                    </a:cubicBezTo>
                    <a:cubicBezTo>
                      <a:pt x="12008" y="0"/>
                      <a:pt x="21679" y="9670"/>
                      <a:pt x="21679" y="21600"/>
                    </a:cubicBezTo>
                  </a:path>
                  <a:path w="21679" h="21600" stroke="0" extrusionOk="0">
                    <a:moveTo>
                      <a:pt x="0" y="0"/>
                    </a:moveTo>
                    <a:cubicBezTo>
                      <a:pt x="26" y="0"/>
                      <a:pt x="52" y="0"/>
                      <a:pt x="79" y="0"/>
                    </a:cubicBezTo>
                    <a:cubicBezTo>
                      <a:pt x="12008" y="0"/>
                      <a:pt x="21679" y="9670"/>
                      <a:pt x="21679" y="21600"/>
                    </a:cubicBezTo>
                    <a:lnTo>
                      <a:pt x="79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8" name="Arc 74"/>
              <p:cNvSpPr>
                <a:spLocks/>
              </p:cNvSpPr>
              <p:nvPr/>
            </p:nvSpPr>
            <p:spPr bwMode="auto">
              <a:xfrm rot="10800000">
                <a:off x="5337" y="2239"/>
                <a:ext cx="273" cy="41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600 h 21600"/>
                  <a:gd name="T2" fmla="*/ 21521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701"/>
                      <a:pt x="9622" y="43"/>
                      <a:pt x="21521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701"/>
                      <a:pt x="9622" y="43"/>
                      <a:pt x="21521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7179" name="Group 75"/>
          <p:cNvGrpSpPr>
            <a:grpSpLocks/>
          </p:cNvGrpSpPr>
          <p:nvPr/>
        </p:nvGrpSpPr>
        <p:grpSpPr bwMode="auto">
          <a:xfrm>
            <a:off x="2960688" y="2306638"/>
            <a:ext cx="1090612" cy="654050"/>
            <a:chOff x="1864" y="1453"/>
            <a:chExt cx="688" cy="411"/>
          </a:xfrm>
        </p:grpSpPr>
        <p:sp>
          <p:nvSpPr>
            <p:cNvPr id="47180" name="Line 76"/>
            <p:cNvSpPr>
              <a:spLocks noChangeShapeType="1"/>
            </p:cNvSpPr>
            <p:nvPr/>
          </p:nvSpPr>
          <p:spPr bwMode="auto">
            <a:xfrm>
              <a:off x="2523" y="1453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81" name="Oval 77"/>
            <p:cNvSpPr>
              <a:spLocks noChangeArrowheads="1"/>
            </p:cNvSpPr>
            <p:nvPr/>
          </p:nvSpPr>
          <p:spPr bwMode="auto">
            <a:xfrm>
              <a:off x="2497" y="1809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82" name="Line 78"/>
            <p:cNvSpPr>
              <a:spLocks noChangeShapeType="1"/>
            </p:cNvSpPr>
            <p:nvPr/>
          </p:nvSpPr>
          <p:spPr bwMode="auto">
            <a:xfrm flipH="1">
              <a:off x="1864" y="1469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183" name="Group 79"/>
          <p:cNvGrpSpPr>
            <a:grpSpLocks/>
          </p:cNvGrpSpPr>
          <p:nvPr/>
        </p:nvGrpSpPr>
        <p:grpSpPr bwMode="auto">
          <a:xfrm>
            <a:off x="2960688" y="3808413"/>
            <a:ext cx="1090612" cy="652462"/>
            <a:chOff x="1864" y="2399"/>
            <a:chExt cx="688" cy="411"/>
          </a:xfrm>
        </p:grpSpPr>
        <p:sp>
          <p:nvSpPr>
            <p:cNvPr id="47184" name="Line 80"/>
            <p:cNvSpPr>
              <a:spLocks noChangeShapeType="1"/>
            </p:cNvSpPr>
            <p:nvPr/>
          </p:nvSpPr>
          <p:spPr bwMode="auto">
            <a:xfrm flipV="1">
              <a:off x="2523" y="2426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85" name="Oval 81"/>
            <p:cNvSpPr>
              <a:spLocks noChangeArrowheads="1"/>
            </p:cNvSpPr>
            <p:nvPr/>
          </p:nvSpPr>
          <p:spPr bwMode="auto">
            <a:xfrm>
              <a:off x="2497" y="2399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86" name="Line 82"/>
            <p:cNvSpPr>
              <a:spLocks noChangeShapeType="1"/>
            </p:cNvSpPr>
            <p:nvPr/>
          </p:nvSpPr>
          <p:spPr bwMode="auto">
            <a:xfrm flipH="1">
              <a:off x="1864" y="2794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87" name="Oval 83"/>
          <p:cNvSpPr>
            <a:spLocks noChangeArrowheads="1"/>
          </p:cNvSpPr>
          <p:nvPr/>
        </p:nvSpPr>
        <p:spPr bwMode="auto">
          <a:xfrm>
            <a:off x="4608513" y="3316288"/>
            <a:ext cx="84137" cy="8731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88" name="Line 84"/>
          <p:cNvSpPr>
            <a:spLocks noChangeShapeType="1"/>
          </p:cNvSpPr>
          <p:nvPr/>
        </p:nvSpPr>
        <p:spPr bwMode="auto">
          <a:xfrm>
            <a:off x="5405438" y="2947988"/>
            <a:ext cx="698500" cy="4175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89" name="Group 85"/>
          <p:cNvGrpSpPr>
            <a:grpSpLocks/>
          </p:cNvGrpSpPr>
          <p:nvPr/>
        </p:nvGrpSpPr>
        <p:grpSpPr bwMode="auto">
          <a:xfrm>
            <a:off x="4456113" y="2305050"/>
            <a:ext cx="1092200" cy="649288"/>
            <a:chOff x="2807" y="1450"/>
            <a:chExt cx="688" cy="411"/>
          </a:xfrm>
        </p:grpSpPr>
        <p:sp>
          <p:nvSpPr>
            <p:cNvPr id="47190" name="Line 86"/>
            <p:cNvSpPr>
              <a:spLocks noChangeShapeType="1"/>
            </p:cNvSpPr>
            <p:nvPr/>
          </p:nvSpPr>
          <p:spPr bwMode="auto">
            <a:xfrm>
              <a:off x="3466" y="1450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91" name="Oval 87"/>
            <p:cNvSpPr>
              <a:spLocks noChangeArrowheads="1"/>
            </p:cNvSpPr>
            <p:nvPr/>
          </p:nvSpPr>
          <p:spPr bwMode="auto">
            <a:xfrm>
              <a:off x="3440" y="1806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92" name="Line 88"/>
            <p:cNvSpPr>
              <a:spLocks noChangeShapeType="1"/>
            </p:cNvSpPr>
            <p:nvPr/>
          </p:nvSpPr>
          <p:spPr bwMode="auto">
            <a:xfrm flipH="1">
              <a:off x="2807" y="1466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193" name="Group 89"/>
          <p:cNvGrpSpPr>
            <a:grpSpLocks/>
          </p:cNvGrpSpPr>
          <p:nvPr/>
        </p:nvGrpSpPr>
        <p:grpSpPr bwMode="auto">
          <a:xfrm>
            <a:off x="4456113" y="3805238"/>
            <a:ext cx="1092200" cy="649287"/>
            <a:chOff x="2807" y="2396"/>
            <a:chExt cx="688" cy="411"/>
          </a:xfrm>
        </p:grpSpPr>
        <p:sp>
          <p:nvSpPr>
            <p:cNvPr id="47194" name="Line 90"/>
            <p:cNvSpPr>
              <a:spLocks noChangeShapeType="1"/>
            </p:cNvSpPr>
            <p:nvPr/>
          </p:nvSpPr>
          <p:spPr bwMode="auto">
            <a:xfrm flipV="1">
              <a:off x="3466" y="2423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95" name="Oval 91"/>
            <p:cNvSpPr>
              <a:spLocks noChangeArrowheads="1"/>
            </p:cNvSpPr>
            <p:nvPr/>
          </p:nvSpPr>
          <p:spPr bwMode="auto">
            <a:xfrm>
              <a:off x="3440" y="2396"/>
              <a:ext cx="55" cy="5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96" name="Line 92"/>
            <p:cNvSpPr>
              <a:spLocks noChangeShapeType="1"/>
            </p:cNvSpPr>
            <p:nvPr/>
          </p:nvSpPr>
          <p:spPr bwMode="auto">
            <a:xfrm flipH="1">
              <a:off x="2807" y="2791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97" name="Oval 93"/>
          <p:cNvSpPr>
            <a:spLocks noChangeArrowheads="1"/>
          </p:cNvSpPr>
          <p:nvPr/>
        </p:nvSpPr>
        <p:spPr bwMode="auto">
          <a:xfrm>
            <a:off x="6103938" y="3313113"/>
            <a:ext cx="88900" cy="8572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98" name="Line 94"/>
          <p:cNvSpPr>
            <a:spLocks noChangeShapeType="1"/>
          </p:cNvSpPr>
          <p:nvPr/>
        </p:nvSpPr>
        <p:spPr bwMode="auto">
          <a:xfrm>
            <a:off x="2327275" y="2324100"/>
            <a:ext cx="23304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99" name="Line 95"/>
          <p:cNvSpPr>
            <a:spLocks noChangeShapeType="1"/>
          </p:cNvSpPr>
          <p:nvPr/>
        </p:nvSpPr>
        <p:spPr bwMode="auto">
          <a:xfrm>
            <a:off x="2157413" y="4429125"/>
            <a:ext cx="28035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200" name="Group 96"/>
          <p:cNvGrpSpPr>
            <a:grpSpLocks/>
          </p:cNvGrpSpPr>
          <p:nvPr/>
        </p:nvGrpSpPr>
        <p:grpSpPr bwMode="auto">
          <a:xfrm>
            <a:off x="4343400" y="5307013"/>
            <a:ext cx="1106488" cy="1106487"/>
            <a:chOff x="2737" y="3343"/>
            <a:chExt cx="696" cy="697"/>
          </a:xfrm>
        </p:grpSpPr>
        <p:sp>
          <p:nvSpPr>
            <p:cNvPr id="47201" name="Oval 97"/>
            <p:cNvSpPr>
              <a:spLocks noChangeArrowheads="1"/>
            </p:cNvSpPr>
            <p:nvPr/>
          </p:nvSpPr>
          <p:spPr bwMode="auto">
            <a:xfrm>
              <a:off x="2737" y="3343"/>
              <a:ext cx="696" cy="697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569" tIns="46284" rIns="92569" bIns="46284">
              <a:spAutoFit/>
            </a:bodyPr>
            <a:lstStyle/>
            <a:p>
              <a:endParaRPr lang="en-US"/>
            </a:p>
          </p:txBody>
        </p:sp>
        <p:sp>
          <p:nvSpPr>
            <p:cNvPr id="47202" name="Rectangle 98"/>
            <p:cNvSpPr>
              <a:spLocks noChangeArrowheads="1"/>
            </p:cNvSpPr>
            <p:nvPr/>
          </p:nvSpPr>
          <p:spPr bwMode="auto">
            <a:xfrm>
              <a:off x="2801" y="3562"/>
              <a:ext cx="559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569" tIns="46284" rIns="92569" bIns="46284">
              <a:spAutoFit/>
            </a:bodyPr>
            <a:lstStyle>
              <a:lvl1pPr defTabSz="920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60375" defTabSz="920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920750" defTabSz="920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379538" defTabSz="920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838325" defTabSz="920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295525" defTabSz="920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752725" defTabSz="920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209925" defTabSz="920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667125" defTabSz="920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r>
                <a:rPr lang="en-US" sz="2000" b="1">
                  <a:latin typeface="Arial" panose="020B0604020202020204" pitchFamily="34" charset="0"/>
                </a:rPr>
                <a:t>Motor</a:t>
              </a:r>
            </a:p>
          </p:txBody>
        </p:sp>
      </p:grpSp>
      <p:sp>
        <p:nvSpPr>
          <p:cNvPr id="47203" name="Freeform 99"/>
          <p:cNvSpPr>
            <a:spLocks/>
          </p:cNvSpPr>
          <p:nvPr/>
        </p:nvSpPr>
        <p:spPr bwMode="auto">
          <a:xfrm>
            <a:off x="4706938" y="3379788"/>
            <a:ext cx="174625" cy="1919287"/>
          </a:xfrm>
          <a:custGeom>
            <a:avLst/>
            <a:gdLst>
              <a:gd name="T0" fmla="*/ 0 w 108"/>
              <a:gd name="T1" fmla="*/ 0 h 1211"/>
              <a:gd name="T2" fmla="*/ 107 w 108"/>
              <a:gd name="T3" fmla="*/ 0 h 1211"/>
              <a:gd name="T4" fmla="*/ 107 w 108"/>
              <a:gd name="T5" fmla="*/ 1210 h 1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8" h="1211">
                <a:moveTo>
                  <a:pt x="0" y="0"/>
                </a:moveTo>
                <a:lnTo>
                  <a:pt x="107" y="0"/>
                </a:lnTo>
                <a:lnTo>
                  <a:pt x="107" y="121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4" name="Freeform 100"/>
          <p:cNvSpPr>
            <a:spLocks/>
          </p:cNvSpPr>
          <p:nvPr/>
        </p:nvSpPr>
        <p:spPr bwMode="auto">
          <a:xfrm>
            <a:off x="5103813" y="3354388"/>
            <a:ext cx="1298575" cy="1981200"/>
          </a:xfrm>
          <a:custGeom>
            <a:avLst/>
            <a:gdLst>
              <a:gd name="T0" fmla="*/ 672 w 817"/>
              <a:gd name="T1" fmla="*/ 0 h 1249"/>
              <a:gd name="T2" fmla="*/ 816 w 817"/>
              <a:gd name="T3" fmla="*/ 0 h 1249"/>
              <a:gd name="T4" fmla="*/ 816 w 817"/>
              <a:gd name="T5" fmla="*/ 1152 h 1249"/>
              <a:gd name="T6" fmla="*/ 0 w 817"/>
              <a:gd name="T7" fmla="*/ 1152 h 1249"/>
              <a:gd name="T8" fmla="*/ 0 w 817"/>
              <a:gd name="T9" fmla="*/ 1248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7" h="1249">
                <a:moveTo>
                  <a:pt x="672" y="0"/>
                </a:moveTo>
                <a:lnTo>
                  <a:pt x="816" y="0"/>
                </a:lnTo>
                <a:lnTo>
                  <a:pt x="816" y="1152"/>
                </a:lnTo>
                <a:lnTo>
                  <a:pt x="0" y="1152"/>
                </a:lnTo>
                <a:lnTo>
                  <a:pt x="0" y="1248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5" name="Freeform 101"/>
          <p:cNvSpPr>
            <a:spLocks/>
          </p:cNvSpPr>
          <p:nvPr/>
        </p:nvSpPr>
        <p:spPr bwMode="auto">
          <a:xfrm>
            <a:off x="3124200" y="3354388"/>
            <a:ext cx="1636713" cy="1981200"/>
          </a:xfrm>
          <a:custGeom>
            <a:avLst/>
            <a:gdLst>
              <a:gd name="T0" fmla="*/ 0 w 1031"/>
              <a:gd name="T1" fmla="*/ 0 h 1249"/>
              <a:gd name="T2" fmla="*/ 144 w 1031"/>
              <a:gd name="T3" fmla="*/ 0 h 1249"/>
              <a:gd name="T4" fmla="*/ 144 w 1031"/>
              <a:gd name="T5" fmla="*/ 1152 h 1249"/>
              <a:gd name="T6" fmla="*/ 1008 w 1031"/>
              <a:gd name="T7" fmla="*/ 1152 h 1249"/>
              <a:gd name="T8" fmla="*/ 1008 w 1031"/>
              <a:gd name="T9" fmla="*/ 1248 h 1249"/>
              <a:gd name="T10" fmla="*/ 1030 w 1031"/>
              <a:gd name="T11" fmla="*/ 1226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31" h="1249">
                <a:moveTo>
                  <a:pt x="0" y="0"/>
                </a:moveTo>
                <a:lnTo>
                  <a:pt x="144" y="0"/>
                </a:lnTo>
                <a:lnTo>
                  <a:pt x="144" y="1152"/>
                </a:lnTo>
                <a:lnTo>
                  <a:pt x="1008" y="1152"/>
                </a:lnTo>
                <a:lnTo>
                  <a:pt x="1008" y="1248"/>
                </a:lnTo>
                <a:lnTo>
                  <a:pt x="1030" y="1226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6" name="Line 102"/>
          <p:cNvSpPr>
            <a:spLocks noChangeShapeType="1"/>
          </p:cNvSpPr>
          <p:nvPr/>
        </p:nvSpPr>
        <p:spPr bwMode="auto">
          <a:xfrm flipV="1">
            <a:off x="3921125" y="3357563"/>
            <a:ext cx="684213" cy="4270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7" name="Line 103"/>
          <p:cNvSpPr>
            <a:spLocks noChangeShapeType="1"/>
          </p:cNvSpPr>
          <p:nvPr/>
        </p:nvSpPr>
        <p:spPr bwMode="auto">
          <a:xfrm flipV="1">
            <a:off x="2397125" y="3335338"/>
            <a:ext cx="684213" cy="4286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0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2714625" y="5291138"/>
            <a:ext cx="3752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1695450" y="3546475"/>
            <a:ext cx="4438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924050" y="2611438"/>
            <a:ext cx="4438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738313" y="2466975"/>
            <a:ext cx="1809750" cy="1206500"/>
          </a:xfrm>
          <a:prstGeom prst="rect">
            <a:avLst/>
          </a:prstGeom>
          <a:solidFill>
            <a:schemeClr val="hlink"/>
          </a:solidFill>
          <a:ln w="57150" cmpd="tri">
            <a:solidFill>
              <a:srgbClr val="F35B1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r>
              <a:rPr lang="en-US" sz="2400"/>
              <a:t>Converter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591175" y="2466975"/>
            <a:ext cx="1809750" cy="1206500"/>
          </a:xfrm>
          <a:prstGeom prst="rect">
            <a:avLst/>
          </a:prstGeom>
          <a:solidFill>
            <a:srgbClr val="51DC00"/>
          </a:solidFill>
          <a:ln w="5715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r>
              <a:rPr lang="en-US" sz="2400"/>
              <a:t>Inverter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686175" y="4713288"/>
            <a:ext cx="1809750" cy="1206500"/>
          </a:xfrm>
          <a:prstGeom prst="rect">
            <a:avLst/>
          </a:prstGeom>
          <a:solidFill>
            <a:srgbClr val="FAFD00"/>
          </a:solidFill>
          <a:ln w="5715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r>
              <a:rPr lang="en-US" sz="2400"/>
              <a:t>Control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590550" y="2611438"/>
            <a:ext cx="1085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609600" y="3078163"/>
            <a:ext cx="1085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628650" y="3546475"/>
            <a:ext cx="1085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7391400" y="2593975"/>
            <a:ext cx="1085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7391400" y="3062288"/>
            <a:ext cx="1085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7391400" y="3529013"/>
            <a:ext cx="1085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V="1">
            <a:off x="6477000" y="3681413"/>
            <a:ext cx="0" cy="160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V="1">
            <a:off x="2686050" y="3681413"/>
            <a:ext cx="0" cy="160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4057650" y="2011363"/>
            <a:ext cx="1008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2000" b="1"/>
              <a:t>DC LINK</a:t>
            </a: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598488" y="1706563"/>
            <a:ext cx="9953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/>
              <a:t>AC LINE</a:t>
            </a:r>
          </a:p>
          <a:p>
            <a:r>
              <a:rPr lang="en-US" sz="2000" b="1"/>
              <a:t>POWER</a:t>
            </a: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7385050" y="1439863"/>
            <a:ext cx="15176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/>
              <a:t>VARIABLE</a:t>
            </a:r>
          </a:p>
          <a:p>
            <a:r>
              <a:rPr lang="en-US" sz="2000" b="1"/>
              <a:t>FREQUENCY</a:t>
            </a:r>
          </a:p>
          <a:p>
            <a:r>
              <a:rPr lang="en-US" sz="2000" b="1"/>
              <a:t>AC VOLTAGE</a:t>
            </a:r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136524" y="4941167"/>
            <a:ext cx="22574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dirty="0"/>
              <a:t>CONVERTS 50/60 HZ</a:t>
            </a:r>
          </a:p>
          <a:p>
            <a:r>
              <a:rPr lang="en-US" sz="2000" b="1" dirty="0"/>
              <a:t>LINE POWER</a:t>
            </a:r>
          </a:p>
          <a:p>
            <a:r>
              <a:rPr lang="en-US" sz="2000" b="1" dirty="0"/>
              <a:t>INTO DC</a:t>
            </a:r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6134100" y="5333711"/>
            <a:ext cx="27003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/>
              <a:t>INVERTS DC POWER</a:t>
            </a:r>
          </a:p>
          <a:p>
            <a:r>
              <a:rPr lang="en-US" sz="2000" b="1"/>
              <a:t>INTO ADJUSTABLE</a:t>
            </a:r>
          </a:p>
          <a:p>
            <a:r>
              <a:rPr lang="en-US" sz="2000" b="1"/>
              <a:t>FREQUENCY AC POWER</a:t>
            </a: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 flipV="1">
            <a:off x="1447800" y="3714750"/>
            <a:ext cx="838200" cy="1200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 flipH="1" flipV="1">
            <a:off x="6991350" y="3695699"/>
            <a:ext cx="393700" cy="163801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37"/>
          <p:cNvSpPr>
            <a:spLocks noChangeArrowheads="1"/>
          </p:cNvSpPr>
          <p:nvPr/>
        </p:nvSpPr>
        <p:spPr bwMode="auto">
          <a:xfrm>
            <a:off x="185738" y="620713"/>
            <a:ext cx="83486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600" i="1" dirty="0">
                <a:latin typeface="Bazooka" pitchFamily="2" charset="0"/>
              </a:rPr>
              <a:t>BLOCK </a:t>
            </a:r>
            <a:r>
              <a:rPr lang="en-US" sz="3600" i="1" dirty="0" smtClean="0">
                <a:latin typeface="Bazooka" pitchFamily="2" charset="0"/>
              </a:rPr>
              <a:t>DIAGRAM  OF VARIABLE FREQUENCY DRIVE</a:t>
            </a:r>
            <a:endParaRPr lang="en-US" sz="3600" i="1" dirty="0">
              <a:latin typeface="Bazook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34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NVERTER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334375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1106487" y="4244975"/>
            <a:ext cx="1404938" cy="355600"/>
          </a:xfrm>
          <a:prstGeom prst="wedgeRectCallout">
            <a:avLst>
              <a:gd name="adj1" fmla="val 14634"/>
              <a:gd name="adj2" fmla="val -163838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>
                <a:latin typeface="Bazooka" pitchFamily="2" charset="0"/>
              </a:rPr>
              <a:t>CONVERTER</a:t>
            </a: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1568450" y="1125537"/>
            <a:ext cx="0" cy="26416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1568450" y="3767137"/>
            <a:ext cx="112553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flipV="1">
            <a:off x="2693987" y="1127125"/>
            <a:ext cx="0" cy="26543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1568450" y="1138237"/>
            <a:ext cx="112553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3424237" y="4314825"/>
            <a:ext cx="1849438" cy="355600"/>
          </a:xfrm>
          <a:prstGeom prst="wedgeRectCallout">
            <a:avLst>
              <a:gd name="adj1" fmla="val 10431"/>
              <a:gd name="adj2" fmla="val -179912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>
                <a:latin typeface="Bazooka" pitchFamily="2" charset="0"/>
              </a:rPr>
              <a:t>Dc capacitors</a:t>
            </a: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3981450" y="1214437"/>
            <a:ext cx="0" cy="26416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3981450" y="3856037"/>
            <a:ext cx="112553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 flipV="1">
            <a:off x="5106987" y="1216025"/>
            <a:ext cx="0" cy="26543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>
            <a:off x="3981450" y="1227137"/>
            <a:ext cx="112553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25"/>
          <p:cNvSpPr>
            <a:spLocks noChangeArrowheads="1"/>
          </p:cNvSpPr>
          <p:nvPr/>
        </p:nvSpPr>
        <p:spPr bwMode="auto">
          <a:xfrm>
            <a:off x="7100887" y="314325"/>
            <a:ext cx="1201738" cy="355600"/>
          </a:xfrm>
          <a:prstGeom prst="wedgeRectCallout">
            <a:avLst>
              <a:gd name="adj1" fmla="val -7199"/>
              <a:gd name="adj2" fmla="val 205806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>
                <a:latin typeface="Bazooka" pitchFamily="2" charset="0"/>
              </a:rPr>
              <a:t>INVERTER</a:t>
            </a:r>
          </a:p>
        </p:txBody>
      </p:sp>
      <p:sp>
        <p:nvSpPr>
          <p:cNvPr id="14" name="Line 26"/>
          <p:cNvSpPr>
            <a:spLocks noChangeShapeType="1"/>
          </p:cNvSpPr>
          <p:nvPr/>
        </p:nvSpPr>
        <p:spPr bwMode="auto">
          <a:xfrm>
            <a:off x="6496050" y="1227137"/>
            <a:ext cx="0" cy="25273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>
            <a:off x="6496050" y="3754437"/>
            <a:ext cx="192563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28"/>
          <p:cNvSpPr>
            <a:spLocks noChangeShapeType="1"/>
          </p:cNvSpPr>
          <p:nvPr/>
        </p:nvSpPr>
        <p:spPr bwMode="auto">
          <a:xfrm flipV="1">
            <a:off x="8434387" y="1228725"/>
            <a:ext cx="0" cy="25304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29"/>
          <p:cNvSpPr>
            <a:spLocks noChangeShapeType="1"/>
          </p:cNvSpPr>
          <p:nvPr/>
        </p:nvSpPr>
        <p:spPr bwMode="auto">
          <a:xfrm>
            <a:off x="6496050" y="1239837"/>
            <a:ext cx="193833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3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3583</TotalTime>
  <Words>2655</Words>
  <Application>Microsoft Office PowerPoint</Application>
  <PresentationFormat>On-screen Show (4:3)</PresentationFormat>
  <Paragraphs>621</Paragraphs>
  <Slides>103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15" baseType="lpstr">
      <vt:lpstr>Abadi MT Condensed Extra Bold</vt:lpstr>
      <vt:lpstr>Arabic Typesetting</vt:lpstr>
      <vt:lpstr>Arial</vt:lpstr>
      <vt:lpstr>Bazooka</vt:lpstr>
      <vt:lpstr>Calibri</vt:lpstr>
      <vt:lpstr>Cambria Math</vt:lpstr>
      <vt:lpstr>Courier New</vt:lpstr>
      <vt:lpstr>Georgia</vt:lpstr>
      <vt:lpstr>Times New Roman</vt:lpstr>
      <vt:lpstr>Trebuchet MS</vt:lpstr>
      <vt:lpstr>Wingdings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VFDs are of threes: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499</cp:revision>
  <dcterms:created xsi:type="dcterms:W3CDTF">2017-06-18T23:49:57Z</dcterms:created>
  <dcterms:modified xsi:type="dcterms:W3CDTF">2019-01-10T22:16:04Z</dcterms:modified>
</cp:coreProperties>
</file>