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6" r:id="rId2"/>
    <p:sldId id="257" r:id="rId3"/>
    <p:sldId id="290" r:id="rId4"/>
    <p:sldId id="259" r:id="rId5"/>
    <p:sldId id="258" r:id="rId6"/>
    <p:sldId id="286" r:id="rId7"/>
    <p:sldId id="287" r:id="rId8"/>
    <p:sldId id="288" r:id="rId9"/>
    <p:sldId id="289" r:id="rId10"/>
    <p:sldId id="260" r:id="rId11"/>
    <p:sldId id="261" r:id="rId12"/>
    <p:sldId id="265" r:id="rId13"/>
    <p:sldId id="263" r:id="rId14"/>
    <p:sldId id="266" r:id="rId15"/>
    <p:sldId id="284" r:id="rId16"/>
    <p:sldId id="285" r:id="rId17"/>
    <p:sldId id="267" r:id="rId18"/>
    <p:sldId id="269" r:id="rId19"/>
    <p:sldId id="270" r:id="rId20"/>
    <p:sldId id="272" r:id="rId21"/>
    <p:sldId id="294" r:id="rId22"/>
    <p:sldId id="295" r:id="rId23"/>
    <p:sldId id="291" r:id="rId24"/>
    <p:sldId id="308" r:id="rId25"/>
    <p:sldId id="309" r:id="rId26"/>
    <p:sldId id="310" r:id="rId27"/>
    <p:sldId id="311" r:id="rId28"/>
    <p:sldId id="312" r:id="rId29"/>
    <p:sldId id="313" r:id="rId30"/>
    <p:sldId id="314" r:id="rId31"/>
    <p:sldId id="315" r:id="rId32"/>
    <p:sldId id="316" r:id="rId33"/>
    <p:sldId id="317" r:id="rId34"/>
    <p:sldId id="318" r:id="rId35"/>
    <p:sldId id="31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560D95-758D-4D8B-A547-677EDE5A2B0D}" type="datetimeFigureOut">
              <a:rPr lang="en-US" smtClean="0"/>
              <a:t>5/6/2019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16FEA4-9C5F-4FE0-AD81-33EED2AC0C52}" type="slidenum">
              <a:rPr lang="en-US" smtClean="0"/>
              <a:t>‹#›</a:t>
            </a:fld>
            <a:endParaRPr lang="en-US"/>
          </a:p>
        </p:txBody>
      </p:sp>
    </p:spTree>
    <p:extLst>
      <p:ext uri="{BB962C8B-B14F-4D97-AF65-F5344CB8AC3E}">
        <p14:creationId xmlns:p14="http://schemas.microsoft.com/office/powerpoint/2010/main" val="1102835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a:t>
            </a:fld>
            <a:endParaRPr lang="en-US"/>
          </a:p>
        </p:txBody>
      </p:sp>
    </p:spTree>
    <p:extLst>
      <p:ext uri="{BB962C8B-B14F-4D97-AF65-F5344CB8AC3E}">
        <p14:creationId xmlns:p14="http://schemas.microsoft.com/office/powerpoint/2010/main" val="12452568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10</a:t>
            </a:fld>
            <a:endParaRPr lang="en-US"/>
          </a:p>
        </p:txBody>
      </p:sp>
    </p:spTree>
    <p:extLst>
      <p:ext uri="{BB962C8B-B14F-4D97-AF65-F5344CB8AC3E}">
        <p14:creationId xmlns:p14="http://schemas.microsoft.com/office/powerpoint/2010/main" val="1595387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11</a:t>
            </a:fld>
            <a:endParaRPr lang="en-US"/>
          </a:p>
        </p:txBody>
      </p:sp>
    </p:spTree>
    <p:extLst>
      <p:ext uri="{BB962C8B-B14F-4D97-AF65-F5344CB8AC3E}">
        <p14:creationId xmlns:p14="http://schemas.microsoft.com/office/powerpoint/2010/main" val="11875881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12</a:t>
            </a:fld>
            <a:endParaRPr lang="en-US"/>
          </a:p>
        </p:txBody>
      </p:sp>
    </p:spTree>
    <p:extLst>
      <p:ext uri="{BB962C8B-B14F-4D97-AF65-F5344CB8AC3E}">
        <p14:creationId xmlns:p14="http://schemas.microsoft.com/office/powerpoint/2010/main" val="23952786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13</a:t>
            </a:fld>
            <a:endParaRPr lang="en-US"/>
          </a:p>
        </p:txBody>
      </p:sp>
    </p:spTree>
    <p:extLst>
      <p:ext uri="{BB962C8B-B14F-4D97-AF65-F5344CB8AC3E}">
        <p14:creationId xmlns:p14="http://schemas.microsoft.com/office/powerpoint/2010/main" val="28349408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14</a:t>
            </a:fld>
            <a:endParaRPr lang="en-US"/>
          </a:p>
        </p:txBody>
      </p:sp>
    </p:spTree>
    <p:extLst>
      <p:ext uri="{BB962C8B-B14F-4D97-AF65-F5344CB8AC3E}">
        <p14:creationId xmlns:p14="http://schemas.microsoft.com/office/powerpoint/2010/main" val="28163047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15</a:t>
            </a:fld>
            <a:endParaRPr lang="en-US"/>
          </a:p>
        </p:txBody>
      </p:sp>
    </p:spTree>
    <p:extLst>
      <p:ext uri="{BB962C8B-B14F-4D97-AF65-F5344CB8AC3E}">
        <p14:creationId xmlns:p14="http://schemas.microsoft.com/office/powerpoint/2010/main" val="22229027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16</a:t>
            </a:fld>
            <a:endParaRPr lang="en-US"/>
          </a:p>
        </p:txBody>
      </p:sp>
    </p:spTree>
    <p:extLst>
      <p:ext uri="{BB962C8B-B14F-4D97-AF65-F5344CB8AC3E}">
        <p14:creationId xmlns:p14="http://schemas.microsoft.com/office/powerpoint/2010/main" val="3263106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17</a:t>
            </a:fld>
            <a:endParaRPr lang="en-US"/>
          </a:p>
        </p:txBody>
      </p:sp>
    </p:spTree>
    <p:extLst>
      <p:ext uri="{BB962C8B-B14F-4D97-AF65-F5344CB8AC3E}">
        <p14:creationId xmlns:p14="http://schemas.microsoft.com/office/powerpoint/2010/main" val="1466062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18</a:t>
            </a:fld>
            <a:endParaRPr lang="en-US"/>
          </a:p>
        </p:txBody>
      </p:sp>
    </p:spTree>
    <p:extLst>
      <p:ext uri="{BB962C8B-B14F-4D97-AF65-F5344CB8AC3E}">
        <p14:creationId xmlns:p14="http://schemas.microsoft.com/office/powerpoint/2010/main" val="21104812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19</a:t>
            </a:fld>
            <a:endParaRPr lang="en-US"/>
          </a:p>
        </p:txBody>
      </p:sp>
    </p:spTree>
    <p:extLst>
      <p:ext uri="{BB962C8B-B14F-4D97-AF65-F5344CB8AC3E}">
        <p14:creationId xmlns:p14="http://schemas.microsoft.com/office/powerpoint/2010/main" val="1794917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a:t>
            </a:fld>
            <a:endParaRPr lang="en-US"/>
          </a:p>
        </p:txBody>
      </p:sp>
    </p:spTree>
    <p:extLst>
      <p:ext uri="{BB962C8B-B14F-4D97-AF65-F5344CB8AC3E}">
        <p14:creationId xmlns:p14="http://schemas.microsoft.com/office/powerpoint/2010/main" val="23183648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20</a:t>
            </a:fld>
            <a:endParaRPr lang="en-US"/>
          </a:p>
        </p:txBody>
      </p:sp>
    </p:spTree>
    <p:extLst>
      <p:ext uri="{BB962C8B-B14F-4D97-AF65-F5344CB8AC3E}">
        <p14:creationId xmlns:p14="http://schemas.microsoft.com/office/powerpoint/2010/main" val="34422417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21</a:t>
            </a:fld>
            <a:endParaRPr lang="en-US"/>
          </a:p>
        </p:txBody>
      </p:sp>
    </p:spTree>
    <p:extLst>
      <p:ext uri="{BB962C8B-B14F-4D97-AF65-F5344CB8AC3E}">
        <p14:creationId xmlns:p14="http://schemas.microsoft.com/office/powerpoint/2010/main" val="9450565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22</a:t>
            </a:fld>
            <a:endParaRPr lang="en-US"/>
          </a:p>
        </p:txBody>
      </p:sp>
    </p:spTree>
    <p:extLst>
      <p:ext uri="{BB962C8B-B14F-4D97-AF65-F5344CB8AC3E}">
        <p14:creationId xmlns:p14="http://schemas.microsoft.com/office/powerpoint/2010/main" val="11718032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23</a:t>
            </a:fld>
            <a:endParaRPr lang="en-US"/>
          </a:p>
        </p:txBody>
      </p:sp>
    </p:spTree>
    <p:extLst>
      <p:ext uri="{BB962C8B-B14F-4D97-AF65-F5344CB8AC3E}">
        <p14:creationId xmlns:p14="http://schemas.microsoft.com/office/powerpoint/2010/main" val="17210278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24</a:t>
            </a:fld>
            <a:endParaRPr lang="en-US"/>
          </a:p>
        </p:txBody>
      </p:sp>
    </p:spTree>
    <p:extLst>
      <p:ext uri="{BB962C8B-B14F-4D97-AF65-F5344CB8AC3E}">
        <p14:creationId xmlns:p14="http://schemas.microsoft.com/office/powerpoint/2010/main" val="12022061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16FEA4-9C5F-4FE0-AD81-33EED2AC0C52}" type="slidenum">
              <a:rPr lang="en-US" smtClean="0"/>
              <a:t>25</a:t>
            </a:fld>
            <a:endParaRPr lang="en-US"/>
          </a:p>
        </p:txBody>
      </p:sp>
    </p:spTree>
    <p:extLst>
      <p:ext uri="{BB962C8B-B14F-4D97-AF65-F5344CB8AC3E}">
        <p14:creationId xmlns:p14="http://schemas.microsoft.com/office/powerpoint/2010/main" val="23988696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26</a:t>
            </a:fld>
            <a:endParaRPr lang="en-US"/>
          </a:p>
        </p:txBody>
      </p:sp>
    </p:spTree>
    <p:extLst>
      <p:ext uri="{BB962C8B-B14F-4D97-AF65-F5344CB8AC3E}">
        <p14:creationId xmlns:p14="http://schemas.microsoft.com/office/powerpoint/2010/main" val="20856899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27</a:t>
            </a:fld>
            <a:endParaRPr lang="en-US"/>
          </a:p>
        </p:txBody>
      </p:sp>
    </p:spTree>
    <p:extLst>
      <p:ext uri="{BB962C8B-B14F-4D97-AF65-F5344CB8AC3E}">
        <p14:creationId xmlns:p14="http://schemas.microsoft.com/office/powerpoint/2010/main" val="2725115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28</a:t>
            </a:fld>
            <a:endParaRPr lang="en-US"/>
          </a:p>
        </p:txBody>
      </p:sp>
    </p:spTree>
    <p:extLst>
      <p:ext uri="{BB962C8B-B14F-4D97-AF65-F5344CB8AC3E}">
        <p14:creationId xmlns:p14="http://schemas.microsoft.com/office/powerpoint/2010/main" val="10275424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29</a:t>
            </a:fld>
            <a:endParaRPr lang="en-US"/>
          </a:p>
        </p:txBody>
      </p:sp>
    </p:spTree>
    <p:extLst>
      <p:ext uri="{BB962C8B-B14F-4D97-AF65-F5344CB8AC3E}">
        <p14:creationId xmlns:p14="http://schemas.microsoft.com/office/powerpoint/2010/main" val="4148700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3</a:t>
            </a:fld>
            <a:endParaRPr lang="en-US"/>
          </a:p>
        </p:txBody>
      </p:sp>
    </p:spTree>
    <p:extLst>
      <p:ext uri="{BB962C8B-B14F-4D97-AF65-F5344CB8AC3E}">
        <p14:creationId xmlns:p14="http://schemas.microsoft.com/office/powerpoint/2010/main" val="9243907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30</a:t>
            </a:fld>
            <a:endParaRPr lang="en-US"/>
          </a:p>
        </p:txBody>
      </p:sp>
    </p:spTree>
    <p:extLst>
      <p:ext uri="{BB962C8B-B14F-4D97-AF65-F5344CB8AC3E}">
        <p14:creationId xmlns:p14="http://schemas.microsoft.com/office/powerpoint/2010/main" val="34409468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t>31</a:t>
            </a:fld>
            <a:endParaRPr lang="en-US"/>
          </a:p>
        </p:txBody>
      </p:sp>
    </p:spTree>
    <p:extLst>
      <p:ext uri="{BB962C8B-B14F-4D97-AF65-F5344CB8AC3E}">
        <p14:creationId xmlns:p14="http://schemas.microsoft.com/office/powerpoint/2010/main" val="33106611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32</a:t>
            </a:fld>
            <a:endParaRPr lang="en-US"/>
          </a:p>
        </p:txBody>
      </p:sp>
    </p:spTree>
    <p:extLst>
      <p:ext uri="{BB962C8B-B14F-4D97-AF65-F5344CB8AC3E}">
        <p14:creationId xmlns:p14="http://schemas.microsoft.com/office/powerpoint/2010/main" val="10700692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t>33</a:t>
            </a:fld>
            <a:endParaRPr lang="en-US"/>
          </a:p>
        </p:txBody>
      </p:sp>
    </p:spTree>
    <p:extLst>
      <p:ext uri="{BB962C8B-B14F-4D97-AF65-F5344CB8AC3E}">
        <p14:creationId xmlns:p14="http://schemas.microsoft.com/office/powerpoint/2010/main" val="8226764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t>34</a:t>
            </a:fld>
            <a:endParaRPr lang="en-US"/>
          </a:p>
        </p:txBody>
      </p:sp>
    </p:spTree>
    <p:extLst>
      <p:ext uri="{BB962C8B-B14F-4D97-AF65-F5344CB8AC3E}">
        <p14:creationId xmlns:p14="http://schemas.microsoft.com/office/powerpoint/2010/main" val="19219379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4E08DAD-AB0D-413C-9BC3-7B6D0AF156A6}" type="slidenum">
              <a:rPr lang="en-US" smtClean="0"/>
              <a:t>35</a:t>
            </a:fld>
            <a:endParaRPr lang="en-US"/>
          </a:p>
        </p:txBody>
      </p:sp>
    </p:spTree>
    <p:extLst>
      <p:ext uri="{BB962C8B-B14F-4D97-AF65-F5344CB8AC3E}">
        <p14:creationId xmlns:p14="http://schemas.microsoft.com/office/powerpoint/2010/main" val="2205262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4</a:t>
            </a:fld>
            <a:endParaRPr lang="en-US"/>
          </a:p>
        </p:txBody>
      </p:sp>
    </p:spTree>
    <p:extLst>
      <p:ext uri="{BB962C8B-B14F-4D97-AF65-F5344CB8AC3E}">
        <p14:creationId xmlns:p14="http://schemas.microsoft.com/office/powerpoint/2010/main" val="3058285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5</a:t>
            </a:fld>
            <a:endParaRPr lang="en-US"/>
          </a:p>
        </p:txBody>
      </p:sp>
    </p:spTree>
    <p:extLst>
      <p:ext uri="{BB962C8B-B14F-4D97-AF65-F5344CB8AC3E}">
        <p14:creationId xmlns:p14="http://schemas.microsoft.com/office/powerpoint/2010/main" val="24932210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6</a:t>
            </a:fld>
            <a:endParaRPr lang="en-US"/>
          </a:p>
        </p:txBody>
      </p:sp>
    </p:spTree>
    <p:extLst>
      <p:ext uri="{BB962C8B-B14F-4D97-AF65-F5344CB8AC3E}">
        <p14:creationId xmlns:p14="http://schemas.microsoft.com/office/powerpoint/2010/main" val="15873274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7</a:t>
            </a:fld>
            <a:endParaRPr lang="en-US"/>
          </a:p>
        </p:txBody>
      </p:sp>
    </p:spTree>
    <p:extLst>
      <p:ext uri="{BB962C8B-B14F-4D97-AF65-F5344CB8AC3E}">
        <p14:creationId xmlns:p14="http://schemas.microsoft.com/office/powerpoint/2010/main" val="25866005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8</a:t>
            </a:fld>
            <a:endParaRPr lang="en-US"/>
          </a:p>
        </p:txBody>
      </p:sp>
    </p:spTree>
    <p:extLst>
      <p:ext uri="{BB962C8B-B14F-4D97-AF65-F5344CB8AC3E}">
        <p14:creationId xmlns:p14="http://schemas.microsoft.com/office/powerpoint/2010/main" val="33044211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A16FEA4-9C5F-4FE0-AD81-33EED2AC0C52}" type="slidenum">
              <a:rPr lang="en-US" smtClean="0"/>
              <a:t>9</a:t>
            </a:fld>
            <a:endParaRPr lang="en-US"/>
          </a:p>
        </p:txBody>
      </p:sp>
    </p:spTree>
    <p:extLst>
      <p:ext uri="{BB962C8B-B14F-4D97-AF65-F5344CB8AC3E}">
        <p14:creationId xmlns:p14="http://schemas.microsoft.com/office/powerpoint/2010/main" val="676594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8C1BC2-1374-41E2-9B79-E866062E1EF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781603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C1BC2-1374-41E2-9B79-E866062E1EF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1545756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C1BC2-1374-41E2-9B79-E866062E1EF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1967216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8C1BC2-1374-41E2-9B79-E866062E1EF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4294769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8C1BC2-1374-41E2-9B79-E866062E1EFB}" type="datetimeFigureOut">
              <a:rPr lang="en-US" smtClean="0"/>
              <a:t>5/6/2019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3541429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8C1BC2-1374-41E2-9B79-E866062E1EFB}"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1489260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8C1BC2-1374-41E2-9B79-E866062E1EFB}" type="datetimeFigureOut">
              <a:rPr lang="en-US" smtClean="0"/>
              <a:t>5/6/2019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9935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8C1BC2-1374-41E2-9B79-E866062E1EFB}" type="datetimeFigureOut">
              <a:rPr lang="en-US" smtClean="0"/>
              <a:t>5/6/2019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2539546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8C1BC2-1374-41E2-9B79-E866062E1EFB}" type="datetimeFigureOut">
              <a:rPr lang="en-US" smtClean="0"/>
              <a:t>5/6/2019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528695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C1BC2-1374-41E2-9B79-E866062E1EFB}"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286794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8C1BC2-1374-41E2-9B79-E866062E1EFB}" type="datetimeFigureOut">
              <a:rPr lang="en-US" smtClean="0"/>
              <a:t>5/6/2019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4BE5EF-4E1A-4A47-BEA0-B3DA8E2954C1}" type="slidenum">
              <a:rPr lang="en-US" smtClean="0"/>
              <a:t>‹#›</a:t>
            </a:fld>
            <a:endParaRPr lang="en-US"/>
          </a:p>
        </p:txBody>
      </p:sp>
    </p:spTree>
    <p:extLst>
      <p:ext uri="{BB962C8B-B14F-4D97-AF65-F5344CB8AC3E}">
        <p14:creationId xmlns:p14="http://schemas.microsoft.com/office/powerpoint/2010/main" val="911744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8C1BC2-1374-41E2-9B79-E866062E1EFB}" type="datetimeFigureOut">
              <a:rPr lang="en-US" smtClean="0"/>
              <a:t>5/6/2019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4BE5EF-4E1A-4A47-BEA0-B3DA8E2954C1}" type="slidenum">
              <a:rPr lang="en-US" smtClean="0"/>
              <a:t>‹#›</a:t>
            </a:fld>
            <a:endParaRPr lang="en-US"/>
          </a:p>
        </p:txBody>
      </p:sp>
    </p:spTree>
    <p:extLst>
      <p:ext uri="{BB962C8B-B14F-4D97-AF65-F5344CB8AC3E}">
        <p14:creationId xmlns:p14="http://schemas.microsoft.com/office/powerpoint/2010/main" val="802748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Models of disability</a:t>
            </a:r>
            <a:endParaRPr lang="en-US" dirty="0"/>
          </a:p>
        </p:txBody>
      </p:sp>
      <p:sp>
        <p:nvSpPr>
          <p:cNvPr id="3" name="Subtitle 2"/>
          <p:cNvSpPr>
            <a:spLocks noGrp="1"/>
          </p:cNvSpPr>
          <p:nvPr>
            <p:ph type="subTitle" idx="1"/>
          </p:nvPr>
        </p:nvSpPr>
        <p:spPr/>
        <p:txBody>
          <a:bodyPr/>
          <a:lstStyle/>
          <a:p>
            <a:r>
              <a:rPr lang="en-US" dirty="0" smtClean="0"/>
              <a:t>Moral/Religious, Medical, and Social Models of Disability </a:t>
            </a:r>
            <a:endParaRPr lang="en-US" dirty="0"/>
          </a:p>
        </p:txBody>
      </p:sp>
    </p:spTree>
    <p:extLst>
      <p:ext uri="{BB962C8B-B14F-4D97-AF65-F5344CB8AC3E}">
        <p14:creationId xmlns:p14="http://schemas.microsoft.com/office/powerpoint/2010/main" val="449375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Medical/Individual Model</a:t>
            </a:r>
            <a:endParaRPr lang="en-US" dirty="0"/>
          </a:p>
        </p:txBody>
      </p:sp>
      <p:sp>
        <p:nvSpPr>
          <p:cNvPr id="3" name="Content Placeholder 2"/>
          <p:cNvSpPr>
            <a:spLocks noGrp="1"/>
          </p:cNvSpPr>
          <p:nvPr>
            <p:ph idx="1"/>
          </p:nvPr>
        </p:nvSpPr>
        <p:spPr/>
        <p:txBody>
          <a:bodyPr>
            <a:normAutofit lnSpcReduction="10000"/>
          </a:bodyPr>
          <a:lstStyle/>
          <a:p>
            <a:r>
              <a:rPr lang="en-US" dirty="0" smtClean="0"/>
              <a:t>Commonly </a:t>
            </a:r>
            <a:r>
              <a:rPr lang="en-US" dirty="0"/>
              <a:t>referred to as either the medical model or the individual model of </a:t>
            </a:r>
            <a:r>
              <a:rPr lang="en-US" dirty="0" smtClean="0"/>
              <a:t>disability, this model is </a:t>
            </a:r>
            <a:r>
              <a:rPr lang="en-US" dirty="0"/>
              <a:t>the most well-known understanding of disability both by the general public and professionals throughout the modern history of </a:t>
            </a:r>
            <a:r>
              <a:rPr lang="en-US" dirty="0" smtClean="0"/>
              <a:t>societies</a:t>
            </a:r>
          </a:p>
          <a:p>
            <a:r>
              <a:rPr lang="en-US" dirty="0" smtClean="0"/>
              <a:t>This model is rooted </a:t>
            </a:r>
            <a:r>
              <a:rPr lang="en-US" dirty="0"/>
              <a:t>in the scientific method </a:t>
            </a:r>
            <a:r>
              <a:rPr lang="en-US" dirty="0" smtClean="0"/>
              <a:t>of </a:t>
            </a:r>
            <a:r>
              <a:rPr lang="en-US" dirty="0"/>
              <a:t>medical science with a belief that science could solve any </a:t>
            </a:r>
            <a:r>
              <a:rPr lang="en-US" dirty="0" smtClean="0"/>
              <a:t>problem.</a:t>
            </a:r>
          </a:p>
        </p:txBody>
      </p:sp>
    </p:spTree>
    <p:extLst>
      <p:ext uri="{BB962C8B-B14F-4D97-AF65-F5344CB8AC3E}">
        <p14:creationId xmlns:p14="http://schemas.microsoft.com/office/powerpoint/2010/main" val="13939266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Characteristics of the Medical Model </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focus of the problem of disability </a:t>
            </a:r>
            <a:r>
              <a:rPr lang="en-US" dirty="0" smtClean="0"/>
              <a:t>exclusively </a:t>
            </a:r>
            <a:r>
              <a:rPr lang="en-US" dirty="0"/>
              <a:t>centers on the individual with the disability; not on the </a:t>
            </a:r>
            <a:r>
              <a:rPr lang="en-US" dirty="0" smtClean="0"/>
              <a:t>environment</a:t>
            </a:r>
          </a:p>
          <a:p>
            <a:r>
              <a:rPr lang="en-US" dirty="0" smtClean="0"/>
              <a:t>Biological impairment is the fundamental </a:t>
            </a:r>
            <a:r>
              <a:rPr lang="en-US" dirty="0"/>
              <a:t>starting point and </a:t>
            </a:r>
            <a:r>
              <a:rPr lang="en-US" dirty="0" smtClean="0"/>
              <a:t>disability is interpreted according </a:t>
            </a:r>
            <a:r>
              <a:rPr lang="en-US" dirty="0"/>
              <a:t>to an epidemiological </a:t>
            </a:r>
            <a:r>
              <a:rPr lang="en-US" dirty="0" smtClean="0"/>
              <a:t>standpoint</a:t>
            </a:r>
          </a:p>
          <a:p>
            <a:r>
              <a:rPr lang="en-US" dirty="0"/>
              <a:t>Profound reliance on the knowledge and skills of professionals for solutions and intervention to </a:t>
            </a:r>
            <a:r>
              <a:rPr lang="en-US" dirty="0" smtClean="0"/>
              <a:t>problems</a:t>
            </a:r>
          </a:p>
        </p:txBody>
      </p:sp>
    </p:spTree>
    <p:extLst>
      <p:ext uri="{BB962C8B-B14F-4D97-AF65-F5344CB8AC3E}">
        <p14:creationId xmlns:p14="http://schemas.microsoft.com/office/powerpoint/2010/main" val="11294129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Characteristics of the Medical Model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Making its focus on functional limitations and their effects on daily living activities, the medical model seeks preventing, curing, perfecting, eradicating the physical or mental dysfunction, normalizing the abnormal through treatment, or when these goals fail to achieve, caring for disabled people. </a:t>
            </a:r>
            <a:endParaRPr lang="en-US" dirty="0"/>
          </a:p>
        </p:txBody>
      </p:sp>
    </p:spTree>
    <p:extLst>
      <p:ext uri="{BB962C8B-B14F-4D97-AF65-F5344CB8AC3E}">
        <p14:creationId xmlns:p14="http://schemas.microsoft.com/office/powerpoint/2010/main" val="13404110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Characteristics of the Medical Model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In sum, the medical model regards disability as a problem of the person, directly caused by disease, illness, injury, or other forms of health issues, which require interventions/treatments provided by medical and other professionals with the aim of curing, or bringing about behavior change or one’s adjustment to the environment.</a:t>
            </a:r>
            <a:endParaRPr lang="en-US" dirty="0"/>
          </a:p>
        </p:txBody>
      </p:sp>
    </p:spTree>
    <p:extLst>
      <p:ext uri="{BB962C8B-B14F-4D97-AF65-F5344CB8AC3E}">
        <p14:creationId xmlns:p14="http://schemas.microsoft.com/office/powerpoint/2010/main" val="36072684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Criticisms</a:t>
            </a:r>
            <a:endParaRPr lang="en-US" dirty="0"/>
          </a:p>
        </p:txBody>
      </p:sp>
      <p:sp>
        <p:nvSpPr>
          <p:cNvPr id="3" name="Content Placeholder 2"/>
          <p:cNvSpPr>
            <a:spLocks noGrp="1"/>
          </p:cNvSpPr>
          <p:nvPr>
            <p:ph idx="1"/>
          </p:nvPr>
        </p:nvSpPr>
        <p:spPr/>
        <p:txBody>
          <a:bodyPr/>
          <a:lstStyle/>
          <a:p>
            <a:r>
              <a:rPr lang="en-US" dirty="0" smtClean="0"/>
              <a:t>For </a:t>
            </a:r>
            <a:r>
              <a:rPr lang="en-US" dirty="0"/>
              <a:t>their “individualization”, “medicalization”, “professionalization”, and “objectification” of disability, the individual perspectives  are severely critiqued by scholars and activists in the field of </a:t>
            </a:r>
            <a:r>
              <a:rPr lang="en-US" dirty="0" smtClean="0"/>
              <a:t>disability.</a:t>
            </a:r>
          </a:p>
        </p:txBody>
      </p:sp>
    </p:spTree>
    <p:extLst>
      <p:ext uri="{BB962C8B-B14F-4D97-AF65-F5344CB8AC3E}">
        <p14:creationId xmlns:p14="http://schemas.microsoft.com/office/powerpoint/2010/main" val="26469347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Consequences of the Moral/Religious and Medical Models</a:t>
            </a:r>
            <a:endParaRPr lang="en-US" dirty="0"/>
          </a:p>
        </p:txBody>
      </p:sp>
      <p:sp>
        <p:nvSpPr>
          <p:cNvPr id="3" name="Content Placeholder 2"/>
          <p:cNvSpPr>
            <a:spLocks noGrp="1"/>
          </p:cNvSpPr>
          <p:nvPr>
            <p:ph idx="1"/>
          </p:nvPr>
        </p:nvSpPr>
        <p:spPr/>
        <p:txBody>
          <a:bodyPr>
            <a:normAutofit lnSpcReduction="10000"/>
          </a:bodyPr>
          <a:lstStyle/>
          <a:p>
            <a:r>
              <a:rPr lang="en-US" dirty="0" smtClean="0"/>
              <a:t>Manifestations </a:t>
            </a:r>
            <a:r>
              <a:rPr lang="en-US" dirty="0"/>
              <a:t>of </a:t>
            </a:r>
            <a:r>
              <a:rPr lang="en-US" dirty="0" smtClean="0"/>
              <a:t>the disadvantages of the moral/religious and medical models</a:t>
            </a:r>
          </a:p>
          <a:p>
            <a:pPr lvl="1"/>
            <a:r>
              <a:rPr lang="en-US" dirty="0"/>
              <a:t>Containment—limiting the choices, exposure, and life experiences of disabled persons, as well as the opportunities for disabled persons to fully participate in society, and may </a:t>
            </a:r>
            <a:r>
              <a:rPr lang="en-US" dirty="0" smtClean="0"/>
              <a:t>be geographical, psychological, or social;</a:t>
            </a:r>
          </a:p>
          <a:p>
            <a:pPr lvl="1"/>
            <a:r>
              <a:rPr lang="en-US" dirty="0"/>
              <a:t>Expendability—the feeling that the lives of people with disabilities are </a:t>
            </a:r>
            <a:r>
              <a:rPr lang="en-US" dirty="0" smtClean="0"/>
              <a:t>expendable (they are better of dead);</a:t>
            </a:r>
          </a:p>
        </p:txBody>
      </p:sp>
    </p:spTree>
    <p:extLst>
      <p:ext uri="{BB962C8B-B14F-4D97-AF65-F5344CB8AC3E}">
        <p14:creationId xmlns:p14="http://schemas.microsoft.com/office/powerpoint/2010/main" val="19907913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Consequences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pPr lvl="1"/>
            <a:r>
              <a:rPr lang="en-US" dirty="0" smtClean="0"/>
              <a:t>Compartmentalization </a:t>
            </a:r>
            <a:r>
              <a:rPr lang="en-US" dirty="0"/>
              <a:t>(the stereotyping of PWDs, or placing them in predetermined categories);</a:t>
            </a:r>
          </a:p>
          <a:p>
            <a:pPr lvl="1"/>
            <a:r>
              <a:rPr lang="en-US" dirty="0"/>
              <a:t>Blaming the victim (believing lives of PWDs are limited because of their disabilities or lack of pluck); and</a:t>
            </a:r>
          </a:p>
          <a:p>
            <a:pPr lvl="1"/>
            <a:r>
              <a:rPr lang="en-US" dirty="0"/>
              <a:t>Denial of disability (either PWDs pretend as they were not disabled or redefined obvious disabled attributes in a nondisabled fashion</a:t>
            </a:r>
            <a:r>
              <a:rPr lang="en-US" dirty="0" smtClean="0"/>
              <a:t>). </a:t>
            </a:r>
            <a:endParaRPr lang="en-US" dirty="0"/>
          </a:p>
        </p:txBody>
      </p:sp>
    </p:spTree>
    <p:extLst>
      <p:ext uri="{BB962C8B-B14F-4D97-AF65-F5344CB8AC3E}">
        <p14:creationId xmlns:p14="http://schemas.microsoft.com/office/powerpoint/2010/main" val="30288570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Model of Disability</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root of the social model of disability is traced in the political action of disability rights movements in the UK in the 1960s through the </a:t>
            </a:r>
            <a:r>
              <a:rPr lang="en-US" dirty="0" smtClean="0"/>
              <a:t>1990s and </a:t>
            </a:r>
            <a:r>
              <a:rPr lang="en-US" dirty="0"/>
              <a:t>civil rights movements in the US in the 1960s and </a:t>
            </a:r>
            <a:r>
              <a:rPr lang="en-US" dirty="0" smtClean="0"/>
              <a:t>1970s.</a:t>
            </a:r>
          </a:p>
          <a:p>
            <a:r>
              <a:rPr lang="en-US" dirty="0" smtClean="0"/>
              <a:t>However</a:t>
            </a:r>
            <a:r>
              <a:rPr lang="en-US" dirty="0"/>
              <a:t>, this model is often referred to as the “minority group” model in the US and caused the independent living and civil rights movements of PWDs </a:t>
            </a:r>
            <a:r>
              <a:rPr lang="en-US" dirty="0" smtClean="0"/>
              <a:t>there.</a:t>
            </a:r>
            <a:endParaRPr lang="en-US" dirty="0"/>
          </a:p>
        </p:txBody>
      </p:sp>
    </p:spTree>
    <p:extLst>
      <p:ext uri="{BB962C8B-B14F-4D97-AF65-F5344CB8AC3E}">
        <p14:creationId xmlns:p14="http://schemas.microsoft.com/office/powerpoint/2010/main" val="25827875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UPIAS</a:t>
            </a:r>
            <a:endParaRPr lang="en-US" dirty="0"/>
          </a:p>
        </p:txBody>
      </p:sp>
      <p:sp>
        <p:nvSpPr>
          <p:cNvPr id="3" name="Content Placeholder 2"/>
          <p:cNvSpPr>
            <a:spLocks noGrp="1"/>
          </p:cNvSpPr>
          <p:nvPr>
            <p:ph idx="1"/>
          </p:nvPr>
        </p:nvSpPr>
        <p:spPr/>
        <p:txBody>
          <a:bodyPr>
            <a:normAutofit lnSpcReduction="10000"/>
          </a:bodyPr>
          <a:lstStyle/>
          <a:p>
            <a:r>
              <a:rPr lang="en-US" dirty="0" smtClean="0"/>
              <a:t>In 1976, the British Union of the Physically Impaired against Segregation (UPIAS) published its manifesto under a title “Fundamental Principles of Disability” from which the social model of disability had originated.</a:t>
            </a:r>
          </a:p>
          <a:p>
            <a:r>
              <a:rPr lang="en-US" dirty="0" smtClean="0"/>
              <a:t>In 1983, Mike Oliver introduced the term “social model” and added a research perspective on what UPIAS proposed. </a:t>
            </a:r>
            <a:endParaRPr lang="en-US" dirty="0"/>
          </a:p>
        </p:txBody>
      </p:sp>
    </p:spTree>
    <p:extLst>
      <p:ext uri="{BB962C8B-B14F-4D97-AF65-F5344CB8AC3E}">
        <p14:creationId xmlns:p14="http://schemas.microsoft.com/office/powerpoint/2010/main" val="15978597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Social Model</a:t>
            </a:r>
            <a:endParaRPr lang="en-US" dirty="0"/>
          </a:p>
        </p:txBody>
      </p:sp>
      <p:sp>
        <p:nvSpPr>
          <p:cNvPr id="3" name="Content Placeholder 2"/>
          <p:cNvSpPr>
            <a:spLocks noGrp="1"/>
          </p:cNvSpPr>
          <p:nvPr>
            <p:ph idx="1"/>
          </p:nvPr>
        </p:nvSpPr>
        <p:spPr>
          <a:xfrm>
            <a:off x="457200" y="1722437"/>
            <a:ext cx="8229600" cy="4525963"/>
          </a:xfrm>
        </p:spPr>
        <p:txBody>
          <a:bodyPr>
            <a:normAutofit fontScale="92500" lnSpcReduction="10000"/>
          </a:bodyPr>
          <a:lstStyle/>
          <a:p>
            <a:r>
              <a:rPr lang="en-US" dirty="0" smtClean="0"/>
              <a:t>Interprets disability is all the things that impose restrictions on disabled people (through individual prejudice, institutional discrimination, inaccessible public buildings, unusable transport systems, segregated education, and excluding work arrangements)</a:t>
            </a:r>
          </a:p>
          <a:p>
            <a:r>
              <a:rPr lang="en-US" dirty="0" smtClean="0"/>
              <a:t>therefore, claims that disability is a particular form of social oppression that takes place in a disabling society, and the disabled constitute amongst the group of oppressed population</a:t>
            </a:r>
          </a:p>
        </p:txBody>
      </p:sp>
    </p:spTree>
    <p:extLst>
      <p:ext uri="{BB962C8B-B14F-4D97-AF65-F5344CB8AC3E}">
        <p14:creationId xmlns:p14="http://schemas.microsoft.com/office/powerpoint/2010/main" val="893400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Impairment </a:t>
            </a:r>
            <a:endParaRPr lang="en-US" dirty="0"/>
          </a:p>
        </p:txBody>
      </p:sp>
      <p:sp>
        <p:nvSpPr>
          <p:cNvPr id="3" name="Content Placeholder 2"/>
          <p:cNvSpPr>
            <a:spLocks noGrp="1"/>
          </p:cNvSpPr>
          <p:nvPr>
            <p:ph idx="1"/>
          </p:nvPr>
        </p:nvSpPr>
        <p:spPr>
          <a:xfrm>
            <a:off x="457200" y="1371600"/>
            <a:ext cx="8229600" cy="4525963"/>
          </a:xfrm>
        </p:spPr>
        <p:txBody>
          <a:bodyPr>
            <a:normAutofit/>
          </a:bodyPr>
          <a:lstStyle/>
          <a:p>
            <a:pPr lvl="0"/>
            <a:r>
              <a:rPr lang="en-US" dirty="0" smtClean="0"/>
              <a:t>Impairment</a:t>
            </a:r>
          </a:p>
          <a:p>
            <a:pPr lvl="1"/>
            <a:r>
              <a:rPr lang="en-US" i="1" dirty="0" smtClean="0"/>
              <a:t>is </a:t>
            </a:r>
            <a:r>
              <a:rPr lang="en-US" i="1" dirty="0"/>
              <a:t>“</a:t>
            </a:r>
            <a:r>
              <a:rPr lang="en-US" dirty="0"/>
              <a:t>lacking all or part of a limb, or having a defective limb, organ or mechanism of the body (UPIAS, </a:t>
            </a:r>
            <a:r>
              <a:rPr lang="en-US" dirty="0" smtClean="0"/>
              <a:t>1976).</a:t>
            </a:r>
            <a:endParaRPr lang="en-US" dirty="0"/>
          </a:p>
          <a:p>
            <a:pPr lvl="1"/>
            <a:r>
              <a:rPr lang="en-US" dirty="0" smtClean="0"/>
              <a:t>refers </a:t>
            </a:r>
            <a:r>
              <a:rPr lang="en-US" dirty="0"/>
              <a:t>to "any loss or abnormality of psychological, physiological or anatomical structure or function" (WHO, </a:t>
            </a:r>
            <a:r>
              <a:rPr lang="en-US" dirty="0" smtClean="0"/>
              <a:t>1980). </a:t>
            </a:r>
          </a:p>
        </p:txBody>
      </p:sp>
    </p:spTree>
    <p:extLst>
      <p:ext uri="{BB962C8B-B14F-4D97-AF65-F5344CB8AC3E}">
        <p14:creationId xmlns:p14="http://schemas.microsoft.com/office/powerpoint/2010/main" val="9373595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Social Model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smtClean="0"/>
              <a:t>hence, take disability not to be something wrong with an individual, rather, disability is something wrong with society</a:t>
            </a:r>
          </a:p>
          <a:p>
            <a:r>
              <a:rPr lang="en-US" dirty="0" smtClean="0"/>
              <a:t>consequently, call for social reform or change in the hostile socio-political environment which is disabling people with impairments.</a:t>
            </a:r>
            <a:endParaRPr lang="en-US" dirty="0"/>
          </a:p>
        </p:txBody>
      </p:sp>
    </p:spTree>
    <p:extLst>
      <p:ext uri="{BB962C8B-B14F-4D97-AF65-F5344CB8AC3E}">
        <p14:creationId xmlns:p14="http://schemas.microsoft.com/office/powerpoint/2010/main" val="17081680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Impairment and Disability in the Social Model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 </a:t>
            </a:r>
            <a:r>
              <a:rPr lang="en-US" dirty="0"/>
              <a:t>inability to walk is an impairment, whereas an inability to enter a building because the entrance is up a flight of steps is a disability. An inability to speak is an impairment but an inability to communicate because appropriate technical aids are not made available is a disability. An inability to move one’s body is an impairment but an inability to get out of bed because appropriate physical help is not available is a disability (</a:t>
            </a:r>
            <a:r>
              <a:rPr lang="en-US" dirty="0" smtClean="0"/>
              <a:t>Morris, 1993, as cited in Barnes</a:t>
            </a:r>
            <a:r>
              <a:rPr lang="en-US" dirty="0"/>
              <a:t>, 2003, p.17</a:t>
            </a:r>
            <a:r>
              <a:rPr lang="en-US" dirty="0" smtClean="0"/>
              <a:t>).</a:t>
            </a:r>
            <a:endParaRPr lang="en-US" dirty="0"/>
          </a:p>
        </p:txBody>
      </p:sp>
    </p:spTree>
    <p:extLst>
      <p:ext uri="{BB962C8B-B14F-4D97-AF65-F5344CB8AC3E}">
        <p14:creationId xmlns:p14="http://schemas.microsoft.com/office/powerpoint/2010/main" val="33141246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Impacts of the Social Model</a:t>
            </a:r>
            <a:endParaRPr lang="en-US" dirty="0"/>
          </a:p>
        </p:txBody>
      </p:sp>
      <p:sp>
        <p:nvSpPr>
          <p:cNvPr id="3" name="Content Placeholder 2"/>
          <p:cNvSpPr>
            <a:spLocks noGrp="1"/>
          </p:cNvSpPr>
          <p:nvPr>
            <p:ph idx="1"/>
          </p:nvPr>
        </p:nvSpPr>
        <p:spPr/>
        <p:txBody>
          <a:bodyPr>
            <a:normAutofit lnSpcReduction="10000"/>
          </a:bodyPr>
          <a:lstStyle/>
          <a:p>
            <a:r>
              <a:rPr lang="en-US" dirty="0" smtClean="0"/>
              <a:t>Adoption </a:t>
            </a:r>
            <a:r>
              <a:rPr lang="en-US" dirty="0"/>
              <a:t>of various international declarations and conventions which are concerned with the issues of the </a:t>
            </a:r>
            <a:r>
              <a:rPr lang="en-US" dirty="0" smtClean="0"/>
              <a:t>disabled</a:t>
            </a:r>
          </a:p>
          <a:p>
            <a:r>
              <a:rPr lang="en-US" dirty="0" smtClean="0"/>
              <a:t>The </a:t>
            </a:r>
            <a:r>
              <a:rPr lang="en-US" dirty="0"/>
              <a:t>global expansion of community-based rehabilitation </a:t>
            </a:r>
            <a:r>
              <a:rPr lang="en-US" dirty="0" smtClean="0"/>
              <a:t>programs</a:t>
            </a:r>
          </a:p>
          <a:p>
            <a:r>
              <a:rPr lang="en-US" dirty="0" smtClean="0"/>
              <a:t>The </a:t>
            </a:r>
            <a:r>
              <a:rPr lang="en-US" dirty="0"/>
              <a:t>introduction of a number of anti-discrimination laws at national levels throughout many countries in the </a:t>
            </a:r>
            <a:r>
              <a:rPr lang="en-US" dirty="0" smtClean="0"/>
              <a:t>world</a:t>
            </a:r>
          </a:p>
          <a:p>
            <a:r>
              <a:rPr lang="en-US" dirty="0" smtClean="0"/>
              <a:t>The </a:t>
            </a:r>
            <a:r>
              <a:rPr lang="en-US" dirty="0"/>
              <a:t>worldwide push for inclusive </a:t>
            </a:r>
            <a:r>
              <a:rPr lang="en-US" dirty="0" smtClean="0"/>
              <a:t>education</a:t>
            </a:r>
            <a:endParaRPr lang="en-US" dirty="0"/>
          </a:p>
        </p:txBody>
      </p:sp>
    </p:spTree>
    <p:extLst>
      <p:ext uri="{BB962C8B-B14F-4D97-AF65-F5344CB8AC3E}">
        <p14:creationId xmlns:p14="http://schemas.microsoft.com/office/powerpoint/2010/main" val="2651223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Critiques of the Social Model</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Focusing </a:t>
            </a:r>
            <a:r>
              <a:rPr lang="en-US" dirty="0"/>
              <a:t>too much on persons with physical </a:t>
            </a:r>
            <a:r>
              <a:rPr lang="en-US" dirty="0" smtClean="0"/>
              <a:t>disabilities</a:t>
            </a:r>
          </a:p>
          <a:p>
            <a:r>
              <a:rPr lang="en-US" dirty="0" smtClean="0"/>
              <a:t>Neglecting </a:t>
            </a:r>
            <a:r>
              <a:rPr lang="en-US" dirty="0"/>
              <a:t>of impairment as an important aspect of many disabled people's </a:t>
            </a:r>
            <a:r>
              <a:rPr lang="en-US" dirty="0" smtClean="0"/>
              <a:t>lives and underemphasizing </a:t>
            </a:r>
            <a:r>
              <a:rPr lang="en-US" dirty="0"/>
              <a:t>problems related to medical or clinical </a:t>
            </a:r>
            <a:r>
              <a:rPr lang="en-US" dirty="0" smtClean="0"/>
              <a:t>conditions</a:t>
            </a:r>
          </a:p>
          <a:p>
            <a:r>
              <a:rPr lang="en-US" dirty="0" smtClean="0"/>
              <a:t>The analogy of disability with gender and racial oppressions</a:t>
            </a:r>
          </a:p>
          <a:p>
            <a:r>
              <a:rPr lang="en-US" dirty="0" smtClean="0"/>
              <a:t>The social </a:t>
            </a:r>
            <a:r>
              <a:rPr lang="en-US" dirty="0"/>
              <a:t>model is an urban model of disability</a:t>
            </a:r>
            <a:endParaRPr lang="en-US" dirty="0" smtClean="0"/>
          </a:p>
          <a:p>
            <a:r>
              <a:rPr lang="en-US" dirty="0" smtClean="0"/>
              <a:t>The concept </a:t>
            </a:r>
            <a:r>
              <a:rPr lang="en-US" dirty="0"/>
              <a:t>of the barrier-free </a:t>
            </a:r>
            <a:r>
              <a:rPr lang="en-US" dirty="0" smtClean="0"/>
              <a:t>utopia </a:t>
            </a:r>
          </a:p>
        </p:txBody>
      </p:sp>
    </p:spTree>
    <p:extLst>
      <p:ext uri="{BB962C8B-B14F-4D97-AF65-F5344CB8AC3E}">
        <p14:creationId xmlns:p14="http://schemas.microsoft.com/office/powerpoint/2010/main" val="24924480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ICF</a:t>
            </a:r>
            <a:endParaRPr lang="en-US" dirty="0"/>
          </a:p>
        </p:txBody>
      </p:sp>
      <p:sp>
        <p:nvSpPr>
          <p:cNvPr id="3" name="Content Placeholder 2"/>
          <p:cNvSpPr>
            <a:spLocks noGrp="1"/>
          </p:cNvSpPr>
          <p:nvPr>
            <p:ph idx="1"/>
          </p:nvPr>
        </p:nvSpPr>
        <p:spPr/>
        <p:txBody>
          <a:bodyPr>
            <a:normAutofit lnSpcReduction="10000"/>
          </a:bodyPr>
          <a:lstStyle/>
          <a:p>
            <a:r>
              <a:rPr lang="en-US" dirty="0" smtClean="0"/>
              <a:t>On </a:t>
            </a:r>
            <a:r>
              <a:rPr lang="en-US" dirty="0"/>
              <a:t>their own, </a:t>
            </a:r>
            <a:r>
              <a:rPr lang="en-US" dirty="0" smtClean="0"/>
              <a:t>neither the medical/individual model nor social model is adequate.</a:t>
            </a:r>
          </a:p>
          <a:p>
            <a:r>
              <a:rPr lang="en-US" dirty="0" smtClean="0"/>
              <a:t>Both </a:t>
            </a:r>
            <a:r>
              <a:rPr lang="en-US" dirty="0"/>
              <a:t>are partially </a:t>
            </a:r>
            <a:r>
              <a:rPr lang="en-US" dirty="0" smtClean="0"/>
              <a:t>valid and hence, we </a:t>
            </a:r>
            <a:r>
              <a:rPr lang="en-US" dirty="0"/>
              <a:t>cannot wholly reject either kind of </a:t>
            </a:r>
            <a:r>
              <a:rPr lang="en-US" dirty="0" smtClean="0"/>
              <a:t>intervention.</a:t>
            </a:r>
          </a:p>
          <a:p>
            <a:r>
              <a:rPr lang="en-US" dirty="0" smtClean="0"/>
              <a:t>ICF thus is a </a:t>
            </a:r>
            <a:r>
              <a:rPr lang="en-US" i="1" dirty="0" smtClean="0"/>
              <a:t>bio psychosocial model-</a:t>
            </a:r>
            <a:r>
              <a:rPr lang="en-US" dirty="0" smtClean="0"/>
              <a:t>an integration of </a:t>
            </a:r>
            <a:r>
              <a:rPr lang="en-US" dirty="0" smtClean="0">
                <a:solidFill>
                  <a:srgbClr val="FF0000"/>
                </a:solidFill>
              </a:rPr>
              <a:t>medical and social models</a:t>
            </a:r>
            <a:r>
              <a:rPr lang="en-US" dirty="0" smtClean="0"/>
              <a:t>.</a:t>
            </a:r>
          </a:p>
          <a:p>
            <a:r>
              <a:rPr lang="en-US" dirty="0" smtClean="0"/>
              <a:t>Disability </a:t>
            </a:r>
            <a:r>
              <a:rPr lang="en-US" dirty="0"/>
              <a:t>is a complex phenomena that is both a problem at the level of </a:t>
            </a:r>
            <a:r>
              <a:rPr lang="en-US" dirty="0" smtClean="0"/>
              <a:t>a person's </a:t>
            </a:r>
            <a:r>
              <a:rPr lang="en-US" dirty="0"/>
              <a:t>body, and a complex and primarily social </a:t>
            </a:r>
            <a:r>
              <a:rPr lang="en-US" dirty="0" smtClean="0"/>
              <a:t>phenomena.</a:t>
            </a:r>
          </a:p>
        </p:txBody>
      </p:sp>
    </p:spTree>
    <p:extLst>
      <p:ext uri="{BB962C8B-B14F-4D97-AF65-F5344CB8AC3E}">
        <p14:creationId xmlns:p14="http://schemas.microsoft.com/office/powerpoint/2010/main" val="11380909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Functioning and Disability</a:t>
            </a:r>
            <a:endParaRPr lang="en-US" dirty="0"/>
          </a:p>
        </p:txBody>
      </p:sp>
      <p:sp>
        <p:nvSpPr>
          <p:cNvPr id="3" name="Content Placeholder 2"/>
          <p:cNvSpPr>
            <a:spLocks noGrp="1"/>
          </p:cNvSpPr>
          <p:nvPr>
            <p:ph idx="1"/>
          </p:nvPr>
        </p:nvSpPr>
        <p:spPr>
          <a:xfrm>
            <a:off x="457200" y="1646237"/>
            <a:ext cx="8229600" cy="4525963"/>
          </a:xfrm>
        </p:spPr>
        <p:txBody>
          <a:bodyPr>
            <a:normAutofit/>
          </a:bodyPr>
          <a:lstStyle/>
          <a:p>
            <a:r>
              <a:rPr lang="en-US" dirty="0"/>
              <a:t>In ICF, disability and functioning are viewed as outcomes of interactions between </a:t>
            </a:r>
            <a:r>
              <a:rPr lang="en-US" b="1" i="1" dirty="0"/>
              <a:t>health conditions </a:t>
            </a:r>
            <a:r>
              <a:rPr lang="en-US" dirty="0"/>
              <a:t>(diseases, disorders and injuries) and </a:t>
            </a:r>
            <a:r>
              <a:rPr lang="en-US" b="1" i="1" dirty="0"/>
              <a:t>contextual </a:t>
            </a:r>
            <a:r>
              <a:rPr lang="en-US" b="1" i="1" dirty="0" smtClean="0"/>
              <a:t>factors.</a:t>
            </a:r>
          </a:p>
          <a:p>
            <a:r>
              <a:rPr lang="en-US" dirty="0" smtClean="0"/>
              <a:t>Disability </a:t>
            </a:r>
            <a:r>
              <a:rPr lang="en-US" dirty="0"/>
              <a:t>is always an interaction between features of the person </a:t>
            </a:r>
            <a:r>
              <a:rPr lang="en-US" dirty="0" smtClean="0"/>
              <a:t>(the person with a certain health condition) and </a:t>
            </a:r>
            <a:r>
              <a:rPr lang="en-US" dirty="0"/>
              <a:t>features of the overall context in which the person lives</a:t>
            </a:r>
            <a:r>
              <a:rPr lang="en-US" dirty="0" smtClean="0"/>
              <a:t>. </a:t>
            </a:r>
          </a:p>
        </p:txBody>
      </p:sp>
    </p:spTree>
    <p:extLst>
      <p:ext uri="{BB962C8B-B14F-4D97-AF65-F5344CB8AC3E}">
        <p14:creationId xmlns:p14="http://schemas.microsoft.com/office/powerpoint/2010/main" val="16496503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Functioning and Disability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Functioning </a:t>
            </a:r>
            <a:r>
              <a:rPr lang="en-US" dirty="0"/>
              <a:t>is an umbrella term for body functions, body structures, activities and participation. It denotes the positive aspects of the interaction between an individual (with a health condition) and that individual's contextual factors (environmental and personal factors</a:t>
            </a:r>
            <a:r>
              <a:rPr lang="en-US" dirty="0" smtClean="0"/>
              <a:t>).</a:t>
            </a:r>
          </a:p>
          <a:p>
            <a:r>
              <a:rPr lang="en-US" dirty="0" smtClean="0"/>
              <a:t>Disability </a:t>
            </a:r>
            <a:r>
              <a:rPr lang="en-US" dirty="0"/>
              <a:t>is an umbrella term for impairments, activity limitations and participation restrictions. It denotes the negative aspects of the interaction between an individual </a:t>
            </a:r>
            <a:r>
              <a:rPr lang="en-US" dirty="0" smtClean="0"/>
              <a:t>and his/her contextual factors     </a:t>
            </a:r>
            <a:endParaRPr lang="en-US" dirty="0"/>
          </a:p>
        </p:txBody>
      </p:sp>
    </p:spTree>
    <p:extLst>
      <p:ext uri="{BB962C8B-B14F-4D97-AF65-F5344CB8AC3E}">
        <p14:creationId xmlns:p14="http://schemas.microsoft.com/office/powerpoint/2010/main" val="224463721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Body Function, Body Structure, Impairment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Body </a:t>
            </a:r>
            <a:r>
              <a:rPr lang="en-US" dirty="0"/>
              <a:t>functions are the physiological functions of body systems, including psychological functions. “Body” refers to the human organism as a whole, and thus includes the </a:t>
            </a:r>
            <a:r>
              <a:rPr lang="en-US" dirty="0" smtClean="0"/>
              <a:t>brain.</a:t>
            </a:r>
          </a:p>
          <a:p>
            <a:r>
              <a:rPr lang="en-US" dirty="0" smtClean="0"/>
              <a:t>Body </a:t>
            </a:r>
            <a:r>
              <a:rPr lang="en-US" dirty="0"/>
              <a:t>structures </a:t>
            </a:r>
            <a:r>
              <a:rPr lang="en-US" i="1" dirty="0"/>
              <a:t>a</a:t>
            </a:r>
            <a:r>
              <a:rPr lang="en-US" dirty="0"/>
              <a:t>re the structural or anatomical parts of the body such as organs, limbs and their components classified according to body </a:t>
            </a:r>
            <a:r>
              <a:rPr lang="en-US" dirty="0" smtClean="0"/>
              <a:t>systems.</a:t>
            </a:r>
          </a:p>
          <a:p>
            <a:r>
              <a:rPr lang="en-US" dirty="0" smtClean="0"/>
              <a:t>Impairment </a:t>
            </a:r>
            <a:r>
              <a:rPr lang="en-US" dirty="0"/>
              <a:t>is a loss or abnormality in body structure or physiological function (including mental functions</a:t>
            </a:r>
            <a:r>
              <a:rPr lang="en-US" dirty="0" smtClean="0"/>
              <a:t>).</a:t>
            </a:r>
            <a:endParaRPr lang="en-US" dirty="0"/>
          </a:p>
        </p:txBody>
      </p:sp>
    </p:spTree>
    <p:extLst>
      <p:ext uri="{BB962C8B-B14F-4D97-AF65-F5344CB8AC3E}">
        <p14:creationId xmlns:p14="http://schemas.microsoft.com/office/powerpoint/2010/main" val="33797026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and Activity Limitation</a:t>
            </a:r>
            <a:endParaRPr lang="en-US" dirty="0"/>
          </a:p>
        </p:txBody>
      </p:sp>
      <p:sp>
        <p:nvSpPr>
          <p:cNvPr id="3" name="Content Placeholder 2"/>
          <p:cNvSpPr>
            <a:spLocks noGrp="1"/>
          </p:cNvSpPr>
          <p:nvPr>
            <p:ph idx="1"/>
          </p:nvPr>
        </p:nvSpPr>
        <p:spPr>
          <a:xfrm>
            <a:off x="457200" y="1524000"/>
            <a:ext cx="8229600" cy="4525963"/>
          </a:xfrm>
        </p:spPr>
        <p:txBody>
          <a:bodyPr>
            <a:normAutofit/>
          </a:bodyPr>
          <a:lstStyle/>
          <a:p>
            <a:r>
              <a:rPr lang="en-US" dirty="0" smtClean="0"/>
              <a:t>Activity </a:t>
            </a:r>
            <a:r>
              <a:rPr lang="en-US" dirty="0"/>
              <a:t>is the execution of a task or action by an </a:t>
            </a:r>
            <a:r>
              <a:rPr lang="en-US" dirty="0" smtClean="0"/>
              <a:t>individual.</a:t>
            </a:r>
          </a:p>
          <a:p>
            <a:r>
              <a:rPr lang="en-US" dirty="0" smtClean="0"/>
              <a:t>Activity </a:t>
            </a:r>
            <a:r>
              <a:rPr lang="en-US" dirty="0"/>
              <a:t>limitations are difficulties an individual may have in executing activities. An activity limitation may range from a slight to a severe </a:t>
            </a:r>
            <a:r>
              <a:rPr lang="en-US" dirty="0" smtClean="0"/>
              <a:t>deviation.</a:t>
            </a:r>
            <a:endParaRPr lang="en-US" dirty="0"/>
          </a:p>
        </p:txBody>
      </p:sp>
    </p:spTree>
    <p:extLst>
      <p:ext uri="{BB962C8B-B14F-4D97-AF65-F5344CB8AC3E}">
        <p14:creationId xmlns:p14="http://schemas.microsoft.com/office/powerpoint/2010/main" val="177115350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Participation and Participation Restriction</a:t>
            </a:r>
            <a:endParaRPr lang="en-US" dirty="0"/>
          </a:p>
        </p:txBody>
      </p:sp>
      <p:sp>
        <p:nvSpPr>
          <p:cNvPr id="3" name="Content Placeholder 2"/>
          <p:cNvSpPr>
            <a:spLocks noGrp="1"/>
          </p:cNvSpPr>
          <p:nvPr>
            <p:ph idx="1"/>
          </p:nvPr>
        </p:nvSpPr>
        <p:spPr/>
        <p:txBody>
          <a:bodyPr>
            <a:normAutofit/>
          </a:bodyPr>
          <a:lstStyle/>
          <a:p>
            <a:r>
              <a:rPr lang="en-US" dirty="0" smtClean="0"/>
              <a:t>Participation </a:t>
            </a:r>
            <a:r>
              <a:rPr lang="en-US" dirty="0"/>
              <a:t>is a person's involvement in a life situation. It represents the societal perspective of </a:t>
            </a:r>
            <a:r>
              <a:rPr lang="en-US" dirty="0" smtClean="0"/>
              <a:t>functioning.</a:t>
            </a:r>
          </a:p>
          <a:p>
            <a:r>
              <a:rPr lang="en-US" dirty="0" smtClean="0"/>
              <a:t>Participation </a:t>
            </a:r>
            <a:r>
              <a:rPr lang="en-US" dirty="0"/>
              <a:t>restrictions are problems an individual may experience in involvement in life </a:t>
            </a:r>
            <a:r>
              <a:rPr lang="en-US" dirty="0" smtClean="0"/>
              <a:t>situations.</a:t>
            </a:r>
          </a:p>
        </p:txBody>
      </p:sp>
    </p:spTree>
    <p:extLst>
      <p:ext uri="{BB962C8B-B14F-4D97-AF65-F5344CB8AC3E}">
        <p14:creationId xmlns:p14="http://schemas.microsoft.com/office/powerpoint/2010/main" val="4016524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Disability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Disability is “any </a:t>
            </a:r>
            <a:r>
              <a:rPr lang="en-US" dirty="0"/>
              <a:t>restriction or lack (resulting from an impairment) of ability to perform an activity in the manner or within the range considered normal for a human </a:t>
            </a:r>
            <a:r>
              <a:rPr lang="en-US" dirty="0" smtClean="0"/>
              <a:t>being” (WHO, 1980)</a:t>
            </a:r>
          </a:p>
          <a:p>
            <a:r>
              <a:rPr lang="en-US" dirty="0" smtClean="0"/>
              <a:t>Disability is “the </a:t>
            </a:r>
            <a:r>
              <a:rPr lang="en-US" dirty="0"/>
              <a:t>disadvantage or restriction of activity caused by a contemporary social </a:t>
            </a:r>
            <a:r>
              <a:rPr lang="en-US" dirty="0" smtClean="0"/>
              <a:t>organization </a:t>
            </a:r>
            <a:r>
              <a:rPr lang="en-US" dirty="0"/>
              <a:t>which takes no or little account of people who have physical impairments and thus excludes them from participation in the mainstream of social </a:t>
            </a:r>
            <a:r>
              <a:rPr lang="en-US" dirty="0" smtClean="0"/>
              <a:t>activities” </a:t>
            </a:r>
            <a:r>
              <a:rPr lang="en-US" dirty="0"/>
              <a:t>(UPIAS, </a:t>
            </a:r>
            <a:r>
              <a:rPr lang="en-US" dirty="0" smtClean="0"/>
              <a:t>1976). </a:t>
            </a:r>
            <a:endParaRPr lang="en-US" dirty="0"/>
          </a:p>
        </p:txBody>
      </p:sp>
    </p:spTree>
    <p:extLst>
      <p:ext uri="{BB962C8B-B14F-4D97-AF65-F5344CB8AC3E}">
        <p14:creationId xmlns:p14="http://schemas.microsoft.com/office/powerpoint/2010/main" val="5072879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Contextual Factors</a:t>
            </a:r>
            <a:endParaRPr lang="en-US" dirty="0"/>
          </a:p>
        </p:txBody>
      </p:sp>
      <p:sp>
        <p:nvSpPr>
          <p:cNvPr id="3" name="Content Placeholder 2"/>
          <p:cNvSpPr>
            <a:spLocks noGrp="1"/>
          </p:cNvSpPr>
          <p:nvPr>
            <p:ph idx="1"/>
          </p:nvPr>
        </p:nvSpPr>
        <p:spPr/>
        <p:txBody>
          <a:bodyPr>
            <a:normAutofit fontScale="92500" lnSpcReduction="20000"/>
          </a:bodyPr>
          <a:lstStyle/>
          <a:p>
            <a:r>
              <a:rPr lang="en-US" dirty="0"/>
              <a:t>Contextual factors </a:t>
            </a:r>
            <a:r>
              <a:rPr lang="en-US" dirty="0" smtClean="0"/>
              <a:t>(personal and environmental factors) are </a:t>
            </a:r>
            <a:r>
              <a:rPr lang="en-US" dirty="0"/>
              <a:t>the factors that together constitute the complete context of an individual’s </a:t>
            </a:r>
            <a:r>
              <a:rPr lang="en-US" dirty="0" smtClean="0"/>
              <a:t>life.</a:t>
            </a:r>
          </a:p>
          <a:p>
            <a:r>
              <a:rPr lang="en-US" dirty="0" smtClean="0"/>
              <a:t>Environmental </a:t>
            </a:r>
            <a:r>
              <a:rPr lang="en-US" dirty="0"/>
              <a:t>factors constitute a component of ICF, and refer to all aspects of the external or extrinsic world that form the context of an individual’s life and, as such, have an impact on that person's </a:t>
            </a:r>
            <a:r>
              <a:rPr lang="en-US" dirty="0" smtClean="0"/>
              <a:t>functioning.</a:t>
            </a:r>
          </a:p>
          <a:p>
            <a:r>
              <a:rPr lang="en-US" dirty="0" smtClean="0"/>
              <a:t>Personal factors are </a:t>
            </a:r>
            <a:r>
              <a:rPr lang="en-US" dirty="0"/>
              <a:t>contextual factors that relate to the individual such as age, gender, social status, life experiences and so </a:t>
            </a:r>
            <a:r>
              <a:rPr lang="en-US" dirty="0" smtClean="0"/>
              <a:t>on.  </a:t>
            </a:r>
            <a:endParaRPr lang="en-US" dirty="0"/>
          </a:p>
        </p:txBody>
      </p:sp>
    </p:spTree>
    <p:extLst>
      <p:ext uri="{BB962C8B-B14F-4D97-AF65-F5344CB8AC3E}">
        <p14:creationId xmlns:p14="http://schemas.microsoft.com/office/powerpoint/2010/main" val="35808962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ICF</a:t>
            </a:r>
            <a:endParaRPr lang="en-US" dirty="0"/>
          </a:p>
        </p:txBody>
      </p:sp>
      <p:sp>
        <p:nvSpPr>
          <p:cNvPr id="3" name="Content Placeholder 2"/>
          <p:cNvSpPr>
            <a:spLocks noGrp="1"/>
          </p:cNvSpPr>
          <p:nvPr>
            <p:ph idx="1"/>
          </p:nvPr>
        </p:nvSpPr>
        <p:spPr>
          <a:xfrm>
            <a:off x="457200" y="1575486"/>
            <a:ext cx="8229600" cy="4525963"/>
          </a:xfrm>
        </p:spPr>
        <p:txBody>
          <a:bodyPr>
            <a:normAutofit fontScale="92500" lnSpcReduction="20000"/>
          </a:bodyPr>
          <a:lstStyle/>
          <a:p>
            <a:r>
              <a:rPr lang="en-US" smtClean="0"/>
              <a:t>to </a:t>
            </a:r>
            <a:r>
              <a:rPr lang="en-US" dirty="0"/>
              <a:t>provide a scientific basis for understanding and studying health and health-related states, outcomes and determinants;</a:t>
            </a:r>
          </a:p>
          <a:p>
            <a:r>
              <a:rPr lang="en-US" dirty="0" smtClean="0"/>
              <a:t>to </a:t>
            </a:r>
            <a:r>
              <a:rPr lang="en-US" dirty="0"/>
              <a:t>establish a common language for describing health and health-related states in order to improve communication between different users, such as health care workers, researchers, policy-makers and the public, including people with disabilities;</a:t>
            </a:r>
          </a:p>
          <a:p>
            <a:r>
              <a:rPr lang="en-US" dirty="0" smtClean="0"/>
              <a:t>to </a:t>
            </a:r>
            <a:r>
              <a:rPr lang="en-US" dirty="0"/>
              <a:t>permit comparison of data across countries, health care disciplines, services and </a:t>
            </a:r>
            <a:r>
              <a:rPr lang="en-US" dirty="0" smtClean="0"/>
              <a:t>time</a:t>
            </a:r>
            <a:endParaRPr lang="en-US" dirty="0"/>
          </a:p>
        </p:txBody>
      </p:sp>
    </p:spTree>
    <p:extLst>
      <p:ext uri="{BB962C8B-B14F-4D97-AF65-F5344CB8AC3E}">
        <p14:creationId xmlns:p14="http://schemas.microsoft.com/office/powerpoint/2010/main" val="4630166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Strengths and Limitations of ICF</a:t>
            </a:r>
            <a:endParaRPr lang="en-US" dirty="0"/>
          </a:p>
        </p:txBody>
      </p:sp>
      <p:sp>
        <p:nvSpPr>
          <p:cNvPr id="3" name="Content Placeholder 2"/>
          <p:cNvSpPr>
            <a:spLocks noGrp="1"/>
          </p:cNvSpPr>
          <p:nvPr>
            <p:ph idx="1"/>
          </p:nvPr>
        </p:nvSpPr>
        <p:spPr/>
        <p:txBody>
          <a:bodyPr>
            <a:normAutofit lnSpcReduction="10000"/>
          </a:bodyPr>
          <a:lstStyle/>
          <a:p>
            <a:r>
              <a:rPr lang="en-US" dirty="0" smtClean="0"/>
              <a:t>Strength:</a:t>
            </a:r>
          </a:p>
          <a:p>
            <a:pPr lvl="1"/>
            <a:r>
              <a:rPr lang="en-US" dirty="0" smtClean="0"/>
              <a:t>Non-reductive </a:t>
            </a:r>
            <a:r>
              <a:rPr lang="en-US" dirty="0"/>
              <a:t>in theorizing </a:t>
            </a:r>
            <a:r>
              <a:rPr lang="en-US" dirty="0" smtClean="0"/>
              <a:t>disability</a:t>
            </a:r>
          </a:p>
          <a:p>
            <a:pPr lvl="1"/>
            <a:r>
              <a:rPr lang="en-US" dirty="0" smtClean="0"/>
              <a:t>Universality-ICF </a:t>
            </a:r>
            <a:r>
              <a:rPr lang="en-US" dirty="0"/>
              <a:t>is about all of </a:t>
            </a:r>
            <a:r>
              <a:rPr lang="en-US" dirty="0" smtClean="0"/>
              <a:t>humanity; it is not a classification for or about </a:t>
            </a:r>
            <a:r>
              <a:rPr lang="en-US" dirty="0"/>
              <a:t>a particular group of </a:t>
            </a:r>
            <a:r>
              <a:rPr lang="en-US" dirty="0" smtClean="0"/>
              <a:t>people</a:t>
            </a:r>
          </a:p>
          <a:p>
            <a:r>
              <a:rPr lang="en-US" dirty="0" smtClean="0"/>
              <a:t>Limitations:</a:t>
            </a:r>
          </a:p>
          <a:p>
            <a:pPr lvl="1"/>
            <a:r>
              <a:rPr lang="en-US" dirty="0" smtClean="0"/>
              <a:t>Lack </a:t>
            </a:r>
            <a:r>
              <a:rPr lang="en-US" dirty="0"/>
              <a:t>of specificity and clarity to what activity and participation </a:t>
            </a:r>
            <a:r>
              <a:rPr lang="en-US" dirty="0" smtClean="0"/>
              <a:t>constitute.</a:t>
            </a:r>
          </a:p>
          <a:p>
            <a:pPr lvl="1"/>
            <a:r>
              <a:rPr lang="en-US" dirty="0" smtClean="0"/>
              <a:t>Offers </a:t>
            </a:r>
            <a:r>
              <a:rPr lang="en-US" dirty="0"/>
              <a:t>no account of how or </a:t>
            </a:r>
            <a:r>
              <a:rPr lang="en-US" i="1" dirty="0"/>
              <a:t>why </a:t>
            </a:r>
            <a:r>
              <a:rPr lang="en-US" dirty="0"/>
              <a:t>disability comes </a:t>
            </a:r>
            <a:r>
              <a:rPr lang="en-US" dirty="0" smtClean="0"/>
              <a:t>about</a:t>
            </a:r>
            <a:endParaRPr lang="en-US" dirty="0"/>
          </a:p>
        </p:txBody>
      </p:sp>
    </p:spTree>
    <p:extLst>
      <p:ext uri="{BB962C8B-B14F-4D97-AF65-F5344CB8AC3E}">
        <p14:creationId xmlns:p14="http://schemas.microsoft.com/office/powerpoint/2010/main" val="23227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smtClean="0"/>
              <a:t>Social Constructionist Version of Disability</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t>
            </a:r>
            <a:r>
              <a:rPr lang="en-US" dirty="0"/>
              <a:t>is no inherent meaning of disability other than ones assigned by a </a:t>
            </a:r>
            <a:r>
              <a:rPr lang="en-US" dirty="0" smtClean="0"/>
              <a:t>community.</a:t>
            </a:r>
          </a:p>
          <a:p>
            <a:r>
              <a:rPr lang="en-US" dirty="0" smtClean="0"/>
              <a:t>Thus, disability </a:t>
            </a:r>
            <a:r>
              <a:rPr lang="en-US" dirty="0"/>
              <a:t>only emerges once it has been </a:t>
            </a:r>
            <a:r>
              <a:rPr lang="en-US" dirty="0" smtClean="0"/>
              <a:t>interpreted.</a:t>
            </a:r>
          </a:p>
          <a:p>
            <a:r>
              <a:rPr lang="en-US" dirty="0" smtClean="0"/>
              <a:t>even </a:t>
            </a:r>
            <a:r>
              <a:rPr lang="en-US" dirty="0"/>
              <a:t>the most observable disorders such as visual impairment, are no more than cultural and linguistic expressions which do not have existence by their own and independent of culture and </a:t>
            </a:r>
            <a:r>
              <a:rPr lang="en-US" dirty="0" smtClean="0"/>
              <a:t>society. </a:t>
            </a:r>
          </a:p>
        </p:txBody>
      </p:sp>
    </p:spTree>
    <p:extLst>
      <p:ext uri="{BB962C8B-B14F-4D97-AF65-F5344CB8AC3E}">
        <p14:creationId xmlns:p14="http://schemas.microsoft.com/office/powerpoint/2010/main" val="19788731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Social Constructionist Version (</a:t>
            </a:r>
            <a:r>
              <a:rPr lang="en-US" dirty="0" err="1" smtClean="0"/>
              <a:t>cont</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a:t>Disability is an elastic social category which is formed and reformed by public policy and professional practice, and under­lying them, by societal arrangements and cultural values</a:t>
            </a:r>
            <a:r>
              <a:rPr lang="en-US" dirty="0" smtClean="0"/>
              <a:t>.</a:t>
            </a:r>
            <a:endParaRPr lang="en-US" dirty="0"/>
          </a:p>
          <a:p>
            <a:r>
              <a:rPr lang="en-US" dirty="0" smtClean="0"/>
              <a:t>Consequently</a:t>
            </a:r>
            <a:r>
              <a:rPr lang="en-US" dirty="0"/>
              <a:t>, the attributes of disability varies across cultures ranging from negative discrimination, acceptance, and to positive attribution of supernatural powers and hence, disability is hardly a unitary concept</a:t>
            </a:r>
            <a:r>
              <a:rPr lang="en-US" dirty="0" smtClean="0"/>
              <a:t>.  </a:t>
            </a:r>
          </a:p>
        </p:txBody>
      </p:sp>
    </p:spTree>
    <p:extLst>
      <p:ext uri="{BB962C8B-B14F-4D97-AF65-F5344CB8AC3E}">
        <p14:creationId xmlns:p14="http://schemas.microsoft.com/office/powerpoint/2010/main" val="29966401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Critiques</a:t>
            </a:r>
            <a:endParaRPr lang="en-US" dirty="0"/>
          </a:p>
        </p:txBody>
      </p:sp>
      <p:sp>
        <p:nvSpPr>
          <p:cNvPr id="3" name="Content Placeholder 2"/>
          <p:cNvSpPr>
            <a:spLocks noGrp="1"/>
          </p:cNvSpPr>
          <p:nvPr>
            <p:ph idx="1"/>
          </p:nvPr>
        </p:nvSpPr>
        <p:spPr/>
        <p:txBody>
          <a:bodyPr>
            <a:normAutofit lnSpcReduction="10000"/>
          </a:bodyPr>
          <a:lstStyle/>
          <a:p>
            <a:r>
              <a:rPr lang="en-US" dirty="0" smtClean="0"/>
              <a:t>Critiques </a:t>
            </a:r>
            <a:r>
              <a:rPr lang="en-US" dirty="0"/>
              <a:t>argue that social constructionist version of disability is by far divorced from reality because of which has brought no meaningful effect in the lives of </a:t>
            </a:r>
            <a:r>
              <a:rPr lang="en-US" dirty="0" smtClean="0"/>
              <a:t>PWDs.</a:t>
            </a:r>
          </a:p>
          <a:p>
            <a:r>
              <a:rPr lang="en-US" dirty="0" smtClean="0"/>
              <a:t>Moreover</a:t>
            </a:r>
            <a:r>
              <a:rPr lang="en-US" dirty="0"/>
              <a:t>, as critiques argue, it is not at all useful for advocacy strategy as well as service provisions for </a:t>
            </a:r>
            <a:r>
              <a:rPr lang="en-US" dirty="0" smtClean="0"/>
              <a:t>PWDs facing </a:t>
            </a:r>
            <a:r>
              <a:rPr lang="en-US" dirty="0"/>
              <a:t>barriers and discrimination and who </a:t>
            </a:r>
            <a:r>
              <a:rPr lang="en-US" dirty="0" smtClean="0"/>
              <a:t>are in </a:t>
            </a:r>
            <a:r>
              <a:rPr lang="en-US" dirty="0"/>
              <a:t>need of our </a:t>
            </a:r>
            <a:r>
              <a:rPr lang="en-US" dirty="0" smtClean="0"/>
              <a:t>intervention</a:t>
            </a:r>
          </a:p>
        </p:txBody>
      </p:sp>
    </p:spTree>
    <p:extLst>
      <p:ext uri="{BB962C8B-B14F-4D97-AF65-F5344CB8AC3E}">
        <p14:creationId xmlns:p14="http://schemas.microsoft.com/office/powerpoint/2010/main" val="3019805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Labelling</a:t>
            </a:r>
            <a:endParaRPr lang="en-US" dirty="0"/>
          </a:p>
        </p:txBody>
      </p:sp>
      <p:sp>
        <p:nvSpPr>
          <p:cNvPr id="3" name="Content Placeholder 2"/>
          <p:cNvSpPr>
            <a:spLocks noGrp="1"/>
          </p:cNvSpPr>
          <p:nvPr>
            <p:ph idx="1"/>
          </p:nvPr>
        </p:nvSpPr>
        <p:spPr/>
        <p:txBody>
          <a:bodyPr>
            <a:normAutofit/>
          </a:bodyPr>
          <a:lstStyle/>
          <a:p>
            <a:r>
              <a:rPr lang="en-US" dirty="0" smtClean="0"/>
              <a:t>Those </a:t>
            </a:r>
            <a:r>
              <a:rPr lang="en-US" dirty="0"/>
              <a:t>who are in favor of the principle of ‘people/person-first’ language </a:t>
            </a:r>
            <a:r>
              <a:rPr lang="en-US" dirty="0" smtClean="0"/>
              <a:t>(those who support the phrase “persons with disabilities”) argue that it </a:t>
            </a:r>
            <a:r>
              <a:rPr lang="en-US" dirty="0"/>
              <a:t>is essential to </a:t>
            </a:r>
            <a:r>
              <a:rPr lang="en-US" dirty="0" smtClean="0"/>
              <a:t>recognize </a:t>
            </a:r>
            <a:r>
              <a:rPr lang="en-US" dirty="0"/>
              <a:t>that individuals are people </a:t>
            </a:r>
            <a:r>
              <a:rPr lang="en-US" i="1" dirty="0"/>
              <a:t>first</a:t>
            </a:r>
            <a:r>
              <a:rPr lang="en-US" dirty="0"/>
              <a:t>, and that disability may be just one of a person’s characteristics, not the overriding </a:t>
            </a:r>
            <a:r>
              <a:rPr lang="en-US" dirty="0" smtClean="0"/>
              <a:t>characteristic of the individuals.  </a:t>
            </a:r>
          </a:p>
        </p:txBody>
      </p:sp>
    </p:spTree>
    <p:extLst>
      <p:ext uri="{BB962C8B-B14F-4D97-AF65-F5344CB8AC3E}">
        <p14:creationId xmlns:p14="http://schemas.microsoft.com/office/powerpoint/2010/main" val="20521318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Labelling</a:t>
            </a:r>
            <a:r>
              <a:rPr lang="en-US" dirty="0" smtClean="0"/>
              <a:t>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a:t>However, many scholars in disability studies in the UK assert that person-first language implies that disability is located within individuals rather than a societal construction.</a:t>
            </a:r>
          </a:p>
          <a:p>
            <a:r>
              <a:rPr lang="en-US" dirty="0" smtClean="0"/>
              <a:t>Such </a:t>
            </a:r>
            <a:r>
              <a:rPr lang="en-US" dirty="0"/>
              <a:t>scholars contend that disabled people “are not people ‘with’ disabilities, rather, they are people who are disabled (disadvantaged) by society’s response to their differences</a:t>
            </a:r>
            <a:r>
              <a:rPr lang="en-US" dirty="0" smtClean="0"/>
              <a:t>”.</a:t>
            </a:r>
          </a:p>
          <a:p>
            <a:r>
              <a:rPr lang="en-US" dirty="0" smtClean="0"/>
              <a:t>Thus, they use “disabled persons” in referring to these group of people.</a:t>
            </a:r>
            <a:endParaRPr lang="en-US" dirty="0"/>
          </a:p>
        </p:txBody>
      </p:sp>
    </p:spTree>
    <p:extLst>
      <p:ext uri="{BB962C8B-B14F-4D97-AF65-F5344CB8AC3E}">
        <p14:creationId xmlns:p14="http://schemas.microsoft.com/office/powerpoint/2010/main" val="29360276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Moral/Religious Model</a:t>
            </a:r>
            <a:endParaRPr lang="en-US" dirty="0"/>
          </a:p>
        </p:txBody>
      </p:sp>
      <p:sp>
        <p:nvSpPr>
          <p:cNvPr id="3" name="Content Placeholder 2"/>
          <p:cNvSpPr>
            <a:spLocks noGrp="1"/>
          </p:cNvSpPr>
          <p:nvPr>
            <p:ph idx="1"/>
          </p:nvPr>
        </p:nvSpPr>
        <p:spPr/>
        <p:txBody>
          <a:bodyPr>
            <a:normAutofit fontScale="92500"/>
          </a:bodyPr>
          <a:lstStyle/>
          <a:p>
            <a:r>
              <a:rPr lang="en-US" dirty="0" smtClean="0"/>
              <a:t>The </a:t>
            </a:r>
            <a:r>
              <a:rPr lang="en-US" dirty="0"/>
              <a:t>moral/religious model represents the oldest and also the most pervasive framework for understanding </a:t>
            </a:r>
            <a:r>
              <a:rPr lang="en-US" dirty="0" smtClean="0"/>
              <a:t>disability.</a:t>
            </a:r>
          </a:p>
          <a:p>
            <a:r>
              <a:rPr lang="en-US" dirty="0" smtClean="0"/>
              <a:t>By </a:t>
            </a:r>
            <a:r>
              <a:rPr lang="en-US" dirty="0"/>
              <a:t>promulgating the belief that impairments are the result of sin, witchcraft, the evil eye, the wrath and judgment of God/gods or an ancestor’s </a:t>
            </a:r>
            <a:r>
              <a:rPr lang="en-US" dirty="0" smtClean="0"/>
              <a:t>anger, religions </a:t>
            </a:r>
            <a:r>
              <a:rPr lang="en-US" dirty="0"/>
              <a:t>have sought to regulate and control the </a:t>
            </a:r>
            <a:r>
              <a:rPr lang="en-US" dirty="0" smtClean="0"/>
              <a:t>behavior </a:t>
            </a:r>
            <a:r>
              <a:rPr lang="en-US" dirty="0"/>
              <a:t>of their adherents through fear and the threat of supernatural punishment</a:t>
            </a:r>
            <a:r>
              <a:rPr lang="en-US" dirty="0" smtClean="0"/>
              <a:t>.</a:t>
            </a:r>
            <a:endParaRPr lang="en-US" dirty="0"/>
          </a:p>
        </p:txBody>
      </p:sp>
    </p:spTree>
    <p:extLst>
      <p:ext uri="{BB962C8B-B14F-4D97-AF65-F5344CB8AC3E}">
        <p14:creationId xmlns:p14="http://schemas.microsoft.com/office/powerpoint/2010/main" val="3545187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Moral/Religious Model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lnSpcReduction="10000"/>
          </a:bodyPr>
          <a:lstStyle/>
          <a:p>
            <a:r>
              <a:rPr lang="en-US" dirty="0" smtClean="0"/>
              <a:t>Shared </a:t>
            </a:r>
            <a:r>
              <a:rPr lang="en-US" dirty="0"/>
              <a:t>by most cultures throughout the world, this model is evident in all the major </a:t>
            </a:r>
            <a:r>
              <a:rPr lang="en-US" dirty="0" smtClean="0"/>
              <a:t>religions.</a:t>
            </a:r>
          </a:p>
          <a:p>
            <a:r>
              <a:rPr lang="en-US" dirty="0" smtClean="0"/>
              <a:t>In </a:t>
            </a:r>
            <a:r>
              <a:rPr lang="en-US" dirty="0"/>
              <a:t>the Old Testament, disabled people were regarded as ‘unclean</a:t>
            </a:r>
            <a:r>
              <a:rPr lang="en-US" dirty="0" smtClean="0"/>
              <a:t>’.</a:t>
            </a:r>
          </a:p>
          <a:p>
            <a:r>
              <a:rPr lang="en-US" dirty="0" smtClean="0"/>
              <a:t>Characteristics </a:t>
            </a:r>
            <a:r>
              <a:rPr lang="en-US" dirty="0"/>
              <a:t>that would keep a priest from the temple included being blind, being lame, having a malformed foot or a misshaped hand, being a </a:t>
            </a:r>
            <a:r>
              <a:rPr lang="en-US" dirty="0" smtClean="0"/>
              <a:t>dwarf, or </a:t>
            </a:r>
            <a:r>
              <a:rPr lang="en-US" dirty="0"/>
              <a:t>having a broken bone</a:t>
            </a:r>
            <a:r>
              <a:rPr lang="en-US" dirty="0" smtClean="0"/>
              <a:t>.</a:t>
            </a:r>
            <a:endParaRPr lang="en-US" dirty="0"/>
          </a:p>
        </p:txBody>
      </p:sp>
    </p:spTree>
    <p:extLst>
      <p:ext uri="{BB962C8B-B14F-4D97-AF65-F5344CB8AC3E}">
        <p14:creationId xmlns:p14="http://schemas.microsoft.com/office/powerpoint/2010/main" val="1197002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Disability in Hinduism and Buddhism</a:t>
            </a:r>
            <a:endParaRPr lang="en-US" dirty="0"/>
          </a:p>
        </p:txBody>
      </p:sp>
      <p:sp>
        <p:nvSpPr>
          <p:cNvPr id="3" name="Content Placeholder 2"/>
          <p:cNvSpPr>
            <a:spLocks noGrp="1"/>
          </p:cNvSpPr>
          <p:nvPr>
            <p:ph idx="1"/>
          </p:nvPr>
        </p:nvSpPr>
        <p:spPr/>
        <p:txBody>
          <a:bodyPr>
            <a:normAutofit/>
          </a:bodyPr>
          <a:lstStyle/>
          <a:p>
            <a:r>
              <a:rPr lang="en-US" dirty="0" smtClean="0"/>
              <a:t>Hindu </a:t>
            </a:r>
            <a:r>
              <a:rPr lang="en-US" dirty="0"/>
              <a:t>mythology portrays impairments in extremely negative terms: as flaws or deficiencies that must be endured to repay past sin; associating impairment with deceit, mischief and evil.</a:t>
            </a:r>
          </a:p>
          <a:p>
            <a:r>
              <a:rPr lang="en-US" dirty="0"/>
              <a:t>Buddhism teaches that impairments constitute a form of ‘educational rebirth’ for wrong conduct in previous incarnations</a:t>
            </a:r>
            <a:r>
              <a:rPr lang="en-US" dirty="0" smtClean="0"/>
              <a:t>. </a:t>
            </a:r>
            <a:endParaRPr lang="en-US" dirty="0"/>
          </a:p>
        </p:txBody>
      </p:sp>
    </p:spTree>
    <p:extLst>
      <p:ext uri="{BB962C8B-B14F-4D97-AF65-F5344CB8AC3E}">
        <p14:creationId xmlns:p14="http://schemas.microsoft.com/office/powerpoint/2010/main" val="17055469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Implications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Judeo-Christian </a:t>
            </a:r>
            <a:r>
              <a:rPr lang="en-US" dirty="0"/>
              <a:t>religious tradition offers many lessons on the dignity and worth of persons with disabilities.</a:t>
            </a:r>
          </a:p>
          <a:p>
            <a:r>
              <a:rPr lang="en-US" dirty="0"/>
              <a:t>Moses had a significant speech </a:t>
            </a:r>
            <a:r>
              <a:rPr lang="en-US" dirty="0" smtClean="0"/>
              <a:t>impairment.</a:t>
            </a:r>
          </a:p>
          <a:p>
            <a:r>
              <a:rPr lang="en-US" dirty="0" smtClean="0"/>
              <a:t>God </a:t>
            </a:r>
            <a:r>
              <a:rPr lang="en-US" dirty="0"/>
              <a:t>implied, in choosing Moses as a leader, that some people with disabilities are worthy and capable of </a:t>
            </a:r>
            <a:r>
              <a:rPr lang="en-US" dirty="0" smtClean="0"/>
              <a:t>leadership.</a:t>
            </a:r>
          </a:p>
          <a:p>
            <a:r>
              <a:rPr lang="en-US" dirty="0" smtClean="0"/>
              <a:t>When </a:t>
            </a:r>
            <a:r>
              <a:rPr lang="en-US" dirty="0"/>
              <a:t>Moses remained unconvinced, God provided what we might today term "reasonable accommodation" in Aaron to help Moses speak to his people</a:t>
            </a:r>
            <a:r>
              <a:rPr lang="en-US" dirty="0" smtClean="0"/>
              <a:t>. </a:t>
            </a:r>
            <a:endParaRPr lang="en-US" dirty="0"/>
          </a:p>
        </p:txBody>
      </p:sp>
    </p:spTree>
    <p:extLst>
      <p:ext uri="{BB962C8B-B14F-4D97-AF65-F5344CB8AC3E}">
        <p14:creationId xmlns:p14="http://schemas.microsoft.com/office/powerpoint/2010/main" val="3651972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562</TotalTime>
  <Words>2239</Words>
  <Application>Microsoft Office PowerPoint</Application>
  <PresentationFormat>On-screen Show (4:3)</PresentationFormat>
  <Paragraphs>157</Paragraphs>
  <Slides>35</Slides>
  <Notes>35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Models of disability</vt:lpstr>
      <vt:lpstr>Impairment </vt:lpstr>
      <vt:lpstr>Disability</vt:lpstr>
      <vt:lpstr>Labelling</vt:lpstr>
      <vt:lpstr>Labelling (cont)</vt:lpstr>
      <vt:lpstr>Moral/Religious Model</vt:lpstr>
      <vt:lpstr>Moral/Religious Model (cont)</vt:lpstr>
      <vt:lpstr>Disability in Hinduism and Buddhism</vt:lpstr>
      <vt:lpstr>Positive Implications</vt:lpstr>
      <vt:lpstr>Medical/Individual Model</vt:lpstr>
      <vt:lpstr>Basic Characteristics of the Medical Model </vt:lpstr>
      <vt:lpstr>Basic Characteristics of the Medical Model (cont)</vt:lpstr>
      <vt:lpstr>Basic Characteristics of the Medical Model (cont)</vt:lpstr>
      <vt:lpstr>Criticisms</vt:lpstr>
      <vt:lpstr>Consequences of the Moral/Religious and Medical Models</vt:lpstr>
      <vt:lpstr>Consequences (cont)</vt:lpstr>
      <vt:lpstr>Social Model of Disability</vt:lpstr>
      <vt:lpstr>UPIAS</vt:lpstr>
      <vt:lpstr>The Social Model</vt:lpstr>
      <vt:lpstr>The Social Model (cont)</vt:lpstr>
      <vt:lpstr>Impairment and Disability in the Social Model </vt:lpstr>
      <vt:lpstr>Impacts of the Social Model</vt:lpstr>
      <vt:lpstr>Critiques of the Social Model</vt:lpstr>
      <vt:lpstr>ICF</vt:lpstr>
      <vt:lpstr>Functioning and Disability</vt:lpstr>
      <vt:lpstr>Functioning and Disability (cont)</vt:lpstr>
      <vt:lpstr>Body Function, Body Structure, Impairment</vt:lpstr>
      <vt:lpstr>Activity and Activity Limitation</vt:lpstr>
      <vt:lpstr>Participation and Participation Restriction</vt:lpstr>
      <vt:lpstr>Contextual Factors</vt:lpstr>
      <vt:lpstr>Aims of ICF</vt:lpstr>
      <vt:lpstr>Strengths and Limitations of ICF</vt:lpstr>
      <vt:lpstr>Social Constructionist Version of Disability</vt:lpstr>
      <vt:lpstr>Social Constructionist Version (cont) </vt:lpstr>
      <vt:lpstr>Critiques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user</cp:lastModifiedBy>
  <cp:revision>111</cp:revision>
  <dcterms:created xsi:type="dcterms:W3CDTF">2012-03-06T02:26:51Z</dcterms:created>
  <dcterms:modified xsi:type="dcterms:W3CDTF">2019-05-06T21:21:46Z</dcterms:modified>
</cp:coreProperties>
</file>