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65" r:id="rId5"/>
    <p:sldId id="266" r:id="rId6"/>
    <p:sldId id="261" r:id="rId7"/>
    <p:sldId id="264" r:id="rId8"/>
    <p:sldId id="267" r:id="rId9"/>
    <p:sldId id="268" r:id="rId10"/>
    <p:sldId id="269" r:id="rId11"/>
    <p:sldId id="270" r:id="rId12"/>
    <p:sldId id="271" r:id="rId13"/>
    <p:sldId id="272" r:id="rId14"/>
    <p:sldId id="273" r:id="rId15"/>
    <p:sldId id="274" r:id="rId16"/>
    <p:sldId id="276" r:id="rId17"/>
    <p:sldId id="277" r:id="rId18"/>
    <p:sldId id="278" r:id="rId19"/>
    <p:sldId id="279" r:id="rId20"/>
    <p:sldId id="28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BB6B15-CAB1-40BF-9E7F-F8B60812A113}" type="datetimeFigureOut">
              <a:rPr lang="en-US" smtClean="0"/>
              <a:t>6/6/2017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ED91BB-3C7C-4621-8404-80BD252516AC}" type="slidenum">
              <a:rPr lang="en-US" smtClean="0"/>
              <a:t>‹#›</a:t>
            </a:fld>
            <a:endParaRPr lang="en-US"/>
          </a:p>
        </p:txBody>
      </p:sp>
    </p:spTree>
    <p:extLst>
      <p:ext uri="{BB962C8B-B14F-4D97-AF65-F5344CB8AC3E}">
        <p14:creationId xmlns:p14="http://schemas.microsoft.com/office/powerpoint/2010/main" val="877297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1</a:t>
            </a:fld>
            <a:endParaRPr lang="en-US"/>
          </a:p>
        </p:txBody>
      </p:sp>
    </p:spTree>
    <p:extLst>
      <p:ext uri="{BB962C8B-B14F-4D97-AF65-F5344CB8AC3E}">
        <p14:creationId xmlns:p14="http://schemas.microsoft.com/office/powerpoint/2010/main" val="32787898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10</a:t>
            </a:fld>
            <a:endParaRPr lang="en-US"/>
          </a:p>
        </p:txBody>
      </p:sp>
    </p:spTree>
    <p:extLst>
      <p:ext uri="{BB962C8B-B14F-4D97-AF65-F5344CB8AC3E}">
        <p14:creationId xmlns:p14="http://schemas.microsoft.com/office/powerpoint/2010/main" val="1154204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11</a:t>
            </a:fld>
            <a:endParaRPr lang="en-US"/>
          </a:p>
        </p:txBody>
      </p:sp>
    </p:spTree>
    <p:extLst>
      <p:ext uri="{BB962C8B-B14F-4D97-AF65-F5344CB8AC3E}">
        <p14:creationId xmlns:p14="http://schemas.microsoft.com/office/powerpoint/2010/main" val="1286141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12</a:t>
            </a:fld>
            <a:endParaRPr lang="en-US"/>
          </a:p>
        </p:txBody>
      </p:sp>
    </p:spTree>
    <p:extLst>
      <p:ext uri="{BB962C8B-B14F-4D97-AF65-F5344CB8AC3E}">
        <p14:creationId xmlns:p14="http://schemas.microsoft.com/office/powerpoint/2010/main" val="2978295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FD1C9-DEA6-4C04-B216-9A1CC74A374C}" type="slidenum">
              <a:rPr lang="en-US" smtClean="0"/>
              <a:t>13</a:t>
            </a:fld>
            <a:endParaRPr lang="en-US"/>
          </a:p>
        </p:txBody>
      </p:sp>
    </p:spTree>
    <p:extLst>
      <p:ext uri="{BB962C8B-B14F-4D97-AF65-F5344CB8AC3E}">
        <p14:creationId xmlns:p14="http://schemas.microsoft.com/office/powerpoint/2010/main" val="361130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14</a:t>
            </a:fld>
            <a:endParaRPr lang="en-US"/>
          </a:p>
        </p:txBody>
      </p:sp>
    </p:spTree>
    <p:extLst>
      <p:ext uri="{BB962C8B-B14F-4D97-AF65-F5344CB8AC3E}">
        <p14:creationId xmlns:p14="http://schemas.microsoft.com/office/powerpoint/2010/main" val="33901428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15</a:t>
            </a:fld>
            <a:endParaRPr lang="en-US"/>
          </a:p>
        </p:txBody>
      </p:sp>
    </p:spTree>
    <p:extLst>
      <p:ext uri="{BB962C8B-B14F-4D97-AF65-F5344CB8AC3E}">
        <p14:creationId xmlns:p14="http://schemas.microsoft.com/office/powerpoint/2010/main" val="626523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16</a:t>
            </a:fld>
            <a:endParaRPr lang="en-US"/>
          </a:p>
        </p:txBody>
      </p:sp>
    </p:spTree>
    <p:extLst>
      <p:ext uri="{BB962C8B-B14F-4D97-AF65-F5344CB8AC3E}">
        <p14:creationId xmlns:p14="http://schemas.microsoft.com/office/powerpoint/2010/main" val="422241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17</a:t>
            </a:fld>
            <a:endParaRPr lang="en-US"/>
          </a:p>
        </p:txBody>
      </p:sp>
    </p:spTree>
    <p:extLst>
      <p:ext uri="{BB962C8B-B14F-4D97-AF65-F5344CB8AC3E}">
        <p14:creationId xmlns:p14="http://schemas.microsoft.com/office/powerpoint/2010/main" val="19110646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18</a:t>
            </a:fld>
            <a:endParaRPr lang="en-US"/>
          </a:p>
        </p:txBody>
      </p:sp>
    </p:spTree>
    <p:extLst>
      <p:ext uri="{BB962C8B-B14F-4D97-AF65-F5344CB8AC3E}">
        <p14:creationId xmlns:p14="http://schemas.microsoft.com/office/powerpoint/2010/main" val="30160400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19</a:t>
            </a:fld>
            <a:endParaRPr lang="en-US"/>
          </a:p>
        </p:txBody>
      </p:sp>
    </p:spTree>
    <p:extLst>
      <p:ext uri="{BB962C8B-B14F-4D97-AF65-F5344CB8AC3E}">
        <p14:creationId xmlns:p14="http://schemas.microsoft.com/office/powerpoint/2010/main" val="3583795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2</a:t>
            </a:fld>
            <a:endParaRPr lang="en-US"/>
          </a:p>
        </p:txBody>
      </p:sp>
    </p:spTree>
    <p:extLst>
      <p:ext uri="{BB962C8B-B14F-4D97-AF65-F5344CB8AC3E}">
        <p14:creationId xmlns:p14="http://schemas.microsoft.com/office/powerpoint/2010/main" val="7822197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20</a:t>
            </a:fld>
            <a:endParaRPr lang="en-US"/>
          </a:p>
        </p:txBody>
      </p:sp>
    </p:spTree>
    <p:extLst>
      <p:ext uri="{BB962C8B-B14F-4D97-AF65-F5344CB8AC3E}">
        <p14:creationId xmlns:p14="http://schemas.microsoft.com/office/powerpoint/2010/main" val="2779232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3</a:t>
            </a:fld>
            <a:endParaRPr lang="en-US"/>
          </a:p>
        </p:txBody>
      </p:sp>
    </p:spTree>
    <p:extLst>
      <p:ext uri="{BB962C8B-B14F-4D97-AF65-F5344CB8AC3E}">
        <p14:creationId xmlns:p14="http://schemas.microsoft.com/office/powerpoint/2010/main" val="136519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4</a:t>
            </a:fld>
            <a:endParaRPr lang="en-US"/>
          </a:p>
        </p:txBody>
      </p:sp>
    </p:spTree>
    <p:extLst>
      <p:ext uri="{BB962C8B-B14F-4D97-AF65-F5344CB8AC3E}">
        <p14:creationId xmlns:p14="http://schemas.microsoft.com/office/powerpoint/2010/main" val="182354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5</a:t>
            </a:fld>
            <a:endParaRPr lang="en-US"/>
          </a:p>
        </p:txBody>
      </p:sp>
    </p:spTree>
    <p:extLst>
      <p:ext uri="{BB962C8B-B14F-4D97-AF65-F5344CB8AC3E}">
        <p14:creationId xmlns:p14="http://schemas.microsoft.com/office/powerpoint/2010/main" val="2937765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6</a:t>
            </a:fld>
            <a:endParaRPr lang="en-US"/>
          </a:p>
        </p:txBody>
      </p:sp>
    </p:spTree>
    <p:extLst>
      <p:ext uri="{BB962C8B-B14F-4D97-AF65-F5344CB8AC3E}">
        <p14:creationId xmlns:p14="http://schemas.microsoft.com/office/powerpoint/2010/main" val="90392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7</a:t>
            </a:fld>
            <a:endParaRPr lang="en-US"/>
          </a:p>
        </p:txBody>
      </p:sp>
    </p:spTree>
    <p:extLst>
      <p:ext uri="{BB962C8B-B14F-4D97-AF65-F5344CB8AC3E}">
        <p14:creationId xmlns:p14="http://schemas.microsoft.com/office/powerpoint/2010/main" val="2013042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8</a:t>
            </a:fld>
            <a:endParaRPr lang="en-US"/>
          </a:p>
        </p:txBody>
      </p:sp>
    </p:spTree>
    <p:extLst>
      <p:ext uri="{BB962C8B-B14F-4D97-AF65-F5344CB8AC3E}">
        <p14:creationId xmlns:p14="http://schemas.microsoft.com/office/powerpoint/2010/main" val="41271193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D91BB-3C7C-4621-8404-80BD252516AC}" type="slidenum">
              <a:rPr lang="en-US" smtClean="0"/>
              <a:t>9</a:t>
            </a:fld>
            <a:endParaRPr lang="en-US"/>
          </a:p>
        </p:txBody>
      </p:sp>
    </p:spTree>
    <p:extLst>
      <p:ext uri="{BB962C8B-B14F-4D97-AF65-F5344CB8AC3E}">
        <p14:creationId xmlns:p14="http://schemas.microsoft.com/office/powerpoint/2010/main" val="610271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9A0627-5F4F-4D65-BCA8-00FD4EE8FB23}"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27C7A-29F4-43A9-8F34-1426AE3F16B5}" type="slidenum">
              <a:rPr lang="en-US" smtClean="0"/>
              <a:t>‹#›</a:t>
            </a:fld>
            <a:endParaRPr lang="en-US"/>
          </a:p>
        </p:txBody>
      </p:sp>
    </p:spTree>
    <p:extLst>
      <p:ext uri="{BB962C8B-B14F-4D97-AF65-F5344CB8AC3E}">
        <p14:creationId xmlns:p14="http://schemas.microsoft.com/office/powerpoint/2010/main" val="2095616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9A0627-5F4F-4D65-BCA8-00FD4EE8FB23}"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27C7A-29F4-43A9-8F34-1426AE3F16B5}" type="slidenum">
              <a:rPr lang="en-US" smtClean="0"/>
              <a:t>‹#›</a:t>
            </a:fld>
            <a:endParaRPr lang="en-US"/>
          </a:p>
        </p:txBody>
      </p:sp>
    </p:spTree>
    <p:extLst>
      <p:ext uri="{BB962C8B-B14F-4D97-AF65-F5344CB8AC3E}">
        <p14:creationId xmlns:p14="http://schemas.microsoft.com/office/powerpoint/2010/main" val="4088170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9A0627-5F4F-4D65-BCA8-00FD4EE8FB23}"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27C7A-29F4-43A9-8F34-1426AE3F16B5}" type="slidenum">
              <a:rPr lang="en-US" smtClean="0"/>
              <a:t>‹#›</a:t>
            </a:fld>
            <a:endParaRPr lang="en-US"/>
          </a:p>
        </p:txBody>
      </p:sp>
    </p:spTree>
    <p:extLst>
      <p:ext uri="{BB962C8B-B14F-4D97-AF65-F5344CB8AC3E}">
        <p14:creationId xmlns:p14="http://schemas.microsoft.com/office/powerpoint/2010/main" val="1450003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9A0627-5F4F-4D65-BCA8-00FD4EE8FB23}"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27C7A-29F4-43A9-8F34-1426AE3F16B5}" type="slidenum">
              <a:rPr lang="en-US" smtClean="0"/>
              <a:t>‹#›</a:t>
            </a:fld>
            <a:endParaRPr lang="en-US"/>
          </a:p>
        </p:txBody>
      </p:sp>
    </p:spTree>
    <p:extLst>
      <p:ext uri="{BB962C8B-B14F-4D97-AF65-F5344CB8AC3E}">
        <p14:creationId xmlns:p14="http://schemas.microsoft.com/office/powerpoint/2010/main" val="776107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9A0627-5F4F-4D65-BCA8-00FD4EE8FB23}"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27C7A-29F4-43A9-8F34-1426AE3F16B5}" type="slidenum">
              <a:rPr lang="en-US" smtClean="0"/>
              <a:t>‹#›</a:t>
            </a:fld>
            <a:endParaRPr lang="en-US"/>
          </a:p>
        </p:txBody>
      </p:sp>
    </p:spTree>
    <p:extLst>
      <p:ext uri="{BB962C8B-B14F-4D97-AF65-F5344CB8AC3E}">
        <p14:creationId xmlns:p14="http://schemas.microsoft.com/office/powerpoint/2010/main" val="2424585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9A0627-5F4F-4D65-BCA8-00FD4EE8FB23}" type="datetimeFigureOut">
              <a:rPr lang="en-US" smtClean="0"/>
              <a:t>6/6/2017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B27C7A-29F4-43A9-8F34-1426AE3F16B5}" type="slidenum">
              <a:rPr lang="en-US" smtClean="0"/>
              <a:t>‹#›</a:t>
            </a:fld>
            <a:endParaRPr lang="en-US"/>
          </a:p>
        </p:txBody>
      </p:sp>
    </p:spTree>
    <p:extLst>
      <p:ext uri="{BB962C8B-B14F-4D97-AF65-F5344CB8AC3E}">
        <p14:creationId xmlns:p14="http://schemas.microsoft.com/office/powerpoint/2010/main" val="1713032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9A0627-5F4F-4D65-BCA8-00FD4EE8FB23}" type="datetimeFigureOut">
              <a:rPr lang="en-US" smtClean="0"/>
              <a:t>6/6/2017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B27C7A-29F4-43A9-8F34-1426AE3F16B5}" type="slidenum">
              <a:rPr lang="en-US" smtClean="0"/>
              <a:t>‹#›</a:t>
            </a:fld>
            <a:endParaRPr lang="en-US"/>
          </a:p>
        </p:txBody>
      </p:sp>
    </p:spTree>
    <p:extLst>
      <p:ext uri="{BB962C8B-B14F-4D97-AF65-F5344CB8AC3E}">
        <p14:creationId xmlns:p14="http://schemas.microsoft.com/office/powerpoint/2010/main" val="2822370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9A0627-5F4F-4D65-BCA8-00FD4EE8FB23}" type="datetimeFigureOut">
              <a:rPr lang="en-US" smtClean="0"/>
              <a:t>6/6/2017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B27C7A-29F4-43A9-8F34-1426AE3F16B5}" type="slidenum">
              <a:rPr lang="en-US" smtClean="0"/>
              <a:t>‹#›</a:t>
            </a:fld>
            <a:endParaRPr lang="en-US"/>
          </a:p>
        </p:txBody>
      </p:sp>
    </p:spTree>
    <p:extLst>
      <p:ext uri="{BB962C8B-B14F-4D97-AF65-F5344CB8AC3E}">
        <p14:creationId xmlns:p14="http://schemas.microsoft.com/office/powerpoint/2010/main" val="1300107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9A0627-5F4F-4D65-BCA8-00FD4EE8FB23}" type="datetimeFigureOut">
              <a:rPr lang="en-US" smtClean="0"/>
              <a:t>6/6/2017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B27C7A-29F4-43A9-8F34-1426AE3F16B5}" type="slidenum">
              <a:rPr lang="en-US" smtClean="0"/>
              <a:t>‹#›</a:t>
            </a:fld>
            <a:endParaRPr lang="en-US"/>
          </a:p>
        </p:txBody>
      </p:sp>
    </p:spTree>
    <p:extLst>
      <p:ext uri="{BB962C8B-B14F-4D97-AF65-F5344CB8AC3E}">
        <p14:creationId xmlns:p14="http://schemas.microsoft.com/office/powerpoint/2010/main" val="3355924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9A0627-5F4F-4D65-BCA8-00FD4EE8FB23}" type="datetimeFigureOut">
              <a:rPr lang="en-US" smtClean="0"/>
              <a:t>6/6/2017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B27C7A-29F4-43A9-8F34-1426AE3F16B5}" type="slidenum">
              <a:rPr lang="en-US" smtClean="0"/>
              <a:t>‹#›</a:t>
            </a:fld>
            <a:endParaRPr lang="en-US"/>
          </a:p>
        </p:txBody>
      </p:sp>
    </p:spTree>
    <p:extLst>
      <p:ext uri="{BB962C8B-B14F-4D97-AF65-F5344CB8AC3E}">
        <p14:creationId xmlns:p14="http://schemas.microsoft.com/office/powerpoint/2010/main" val="1559368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9A0627-5F4F-4D65-BCA8-00FD4EE8FB23}" type="datetimeFigureOut">
              <a:rPr lang="en-US" smtClean="0"/>
              <a:t>6/6/2017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B27C7A-29F4-43A9-8F34-1426AE3F16B5}" type="slidenum">
              <a:rPr lang="en-US" smtClean="0"/>
              <a:t>‹#›</a:t>
            </a:fld>
            <a:endParaRPr lang="en-US"/>
          </a:p>
        </p:txBody>
      </p:sp>
    </p:spTree>
    <p:extLst>
      <p:ext uri="{BB962C8B-B14F-4D97-AF65-F5344CB8AC3E}">
        <p14:creationId xmlns:p14="http://schemas.microsoft.com/office/powerpoint/2010/main" val="2813270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9A0627-5F4F-4D65-BCA8-00FD4EE8FB23}" type="datetimeFigureOut">
              <a:rPr lang="en-US" smtClean="0"/>
              <a:t>6/6/2017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27C7A-29F4-43A9-8F34-1426AE3F16B5}" type="slidenum">
              <a:rPr lang="en-US" smtClean="0"/>
              <a:t>‹#›</a:t>
            </a:fld>
            <a:endParaRPr lang="en-US"/>
          </a:p>
        </p:txBody>
      </p:sp>
    </p:spTree>
    <p:extLst>
      <p:ext uri="{BB962C8B-B14F-4D97-AF65-F5344CB8AC3E}">
        <p14:creationId xmlns:p14="http://schemas.microsoft.com/office/powerpoint/2010/main" val="411380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Rehabilitation</a:t>
            </a:r>
            <a:endParaRPr lang="en-US" dirty="0"/>
          </a:p>
        </p:txBody>
      </p:sp>
      <p:sp>
        <p:nvSpPr>
          <p:cNvPr id="3" name="Subtitle 2"/>
          <p:cNvSpPr>
            <a:spLocks noGrp="1"/>
          </p:cNvSpPr>
          <p:nvPr>
            <p:ph type="subTitle" idx="1"/>
          </p:nvPr>
        </p:nvSpPr>
        <p:spPr>
          <a:xfrm>
            <a:off x="1371600" y="3933056"/>
            <a:ext cx="6400800" cy="1752600"/>
          </a:xfrm>
        </p:spPr>
        <p:txBody>
          <a:bodyPr/>
          <a:lstStyle/>
          <a:p>
            <a:r>
              <a:rPr lang="en-US" dirty="0" smtClean="0"/>
              <a:t>Introduction </a:t>
            </a:r>
            <a:endParaRPr lang="en-US" dirty="0"/>
          </a:p>
        </p:txBody>
      </p:sp>
    </p:spTree>
    <p:extLst>
      <p:ext uri="{BB962C8B-B14F-4D97-AF65-F5344CB8AC3E}">
        <p14:creationId xmlns:p14="http://schemas.microsoft.com/office/powerpoint/2010/main" val="20605299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IBR </a:t>
            </a:r>
            <a:endParaRPr lang="en-US" dirty="0"/>
          </a:p>
        </p:txBody>
      </p:sp>
      <p:sp>
        <p:nvSpPr>
          <p:cNvPr id="3" name="Content Placeholder 2"/>
          <p:cNvSpPr>
            <a:spLocks noGrp="1"/>
          </p:cNvSpPr>
          <p:nvPr>
            <p:ph idx="1"/>
          </p:nvPr>
        </p:nvSpPr>
        <p:spPr/>
        <p:txBody>
          <a:bodyPr>
            <a:normAutofit lnSpcReduction="10000"/>
          </a:bodyPr>
          <a:lstStyle/>
          <a:p>
            <a:r>
              <a:rPr lang="en-US" dirty="0" smtClean="0"/>
              <a:t>Institution based rehabilitation services are primarily individual focused, medically oriented and institutional in nature, where disabled persons receive services passively.</a:t>
            </a:r>
          </a:p>
          <a:p>
            <a:r>
              <a:rPr lang="en-US" dirty="0" smtClean="0"/>
              <a:t>Many of the institutions are located in urban areas with scarce distribution in rural areas.</a:t>
            </a:r>
          </a:p>
          <a:p>
            <a:r>
              <a:rPr lang="en-US" dirty="0" smtClean="0"/>
              <a:t>Theoretically it produces rehabilitation services of excellent quality, even though for only a small group of peoples.</a:t>
            </a:r>
          </a:p>
        </p:txBody>
      </p:sp>
    </p:spTree>
    <p:extLst>
      <p:ext uri="{BB962C8B-B14F-4D97-AF65-F5344CB8AC3E}">
        <p14:creationId xmlns:p14="http://schemas.microsoft.com/office/powerpoint/2010/main" val="3745308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IBR (cont.)  </a:t>
            </a:r>
            <a:endParaRPr lang="en-US" dirty="0"/>
          </a:p>
        </p:txBody>
      </p:sp>
      <p:sp>
        <p:nvSpPr>
          <p:cNvPr id="3" name="Content Placeholder 2"/>
          <p:cNvSpPr>
            <a:spLocks noGrp="1"/>
          </p:cNvSpPr>
          <p:nvPr>
            <p:ph idx="1"/>
          </p:nvPr>
        </p:nvSpPr>
        <p:spPr/>
        <p:txBody>
          <a:bodyPr>
            <a:normAutofit/>
          </a:bodyPr>
          <a:lstStyle/>
          <a:p>
            <a:r>
              <a:rPr lang="en-US" dirty="0" smtClean="0"/>
              <a:t>The locus of control is found in the institution.</a:t>
            </a:r>
          </a:p>
          <a:p>
            <a:r>
              <a:rPr lang="en-US" dirty="0" smtClean="0"/>
              <a:t>There is an apparent lack of contact with the family and the community.</a:t>
            </a:r>
          </a:p>
          <a:p>
            <a:r>
              <a:rPr lang="en-US" dirty="0" smtClean="0"/>
              <a:t>Finance and services are often costly.</a:t>
            </a:r>
          </a:p>
          <a:p>
            <a:r>
              <a:rPr lang="en-US" dirty="0" smtClean="0"/>
              <a:t>Institutionalizing children with disabilities over long period of time affects negatively their social skills and other psychosocial development. </a:t>
            </a:r>
            <a:endParaRPr lang="en-US" dirty="0"/>
          </a:p>
        </p:txBody>
      </p:sp>
    </p:spTree>
    <p:extLst>
      <p:ext uri="{BB962C8B-B14F-4D97-AF65-F5344CB8AC3E}">
        <p14:creationId xmlns:p14="http://schemas.microsoft.com/office/powerpoint/2010/main" val="1807982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CBR</a:t>
            </a:r>
            <a:endParaRPr lang="en-US" dirty="0"/>
          </a:p>
        </p:txBody>
      </p:sp>
      <p:sp>
        <p:nvSpPr>
          <p:cNvPr id="3" name="Content Placeholder 2"/>
          <p:cNvSpPr>
            <a:spLocks noGrp="1"/>
          </p:cNvSpPr>
          <p:nvPr>
            <p:ph idx="1"/>
          </p:nvPr>
        </p:nvSpPr>
        <p:spPr/>
        <p:txBody>
          <a:bodyPr>
            <a:normAutofit fontScale="92500" lnSpcReduction="20000"/>
          </a:bodyPr>
          <a:lstStyle/>
          <a:p>
            <a:r>
              <a:rPr lang="en-US" dirty="0"/>
              <a:t>Community-based rehabilitation (CBR) is broadly defined as rehabilitation efforts occurring outside medical or institutional contexts.</a:t>
            </a:r>
          </a:p>
          <a:p>
            <a:r>
              <a:rPr lang="en-US" dirty="0" smtClean="0"/>
              <a:t>CBR </a:t>
            </a:r>
            <a:r>
              <a:rPr lang="en-US" dirty="0"/>
              <a:t>is a strategy that can address the need of peoples with disabilities with in their community which can be implemented through the combined efforts of peoples with disabilities themselves, their families, organizations and communities, governmental and non-governmental organizations, health, education, vocational, social and other </a:t>
            </a:r>
            <a:r>
              <a:rPr lang="en-US" dirty="0" smtClean="0"/>
              <a:t>services.  </a:t>
            </a:r>
          </a:p>
        </p:txBody>
      </p:sp>
    </p:spTree>
    <p:extLst>
      <p:ext uri="{BB962C8B-B14F-4D97-AF65-F5344CB8AC3E}">
        <p14:creationId xmlns:p14="http://schemas.microsoft.com/office/powerpoint/2010/main" val="3548845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In </a:t>
            </a:r>
            <a:r>
              <a:rPr lang="en-US" dirty="0"/>
              <a:t>this approach, The locus of control should be with in the </a:t>
            </a:r>
            <a:r>
              <a:rPr lang="en-US" dirty="0" smtClean="0"/>
              <a:t>community.</a:t>
            </a:r>
          </a:p>
          <a:p>
            <a:r>
              <a:rPr lang="en-US" dirty="0" smtClean="0"/>
              <a:t>PWDs, family </a:t>
            </a:r>
            <a:r>
              <a:rPr lang="en-US" dirty="0"/>
              <a:t>and community members decide what their primitives are, and then work together with local organizations, government and institutions in order to access the relevant and appropriate </a:t>
            </a:r>
            <a:r>
              <a:rPr lang="en-US" dirty="0" smtClean="0"/>
              <a:t>services.</a:t>
            </a:r>
          </a:p>
          <a:p>
            <a:r>
              <a:rPr lang="en-US" dirty="0" smtClean="0"/>
              <a:t>It’s </a:t>
            </a:r>
            <a:r>
              <a:rPr lang="en-US" dirty="0"/>
              <a:t>starting point is in the community, with referral services being </a:t>
            </a:r>
            <a:r>
              <a:rPr lang="en-US" dirty="0" smtClean="0"/>
              <a:t>complementary. </a:t>
            </a:r>
          </a:p>
        </p:txBody>
      </p:sp>
    </p:spTree>
    <p:extLst>
      <p:ext uri="{BB962C8B-B14F-4D97-AF65-F5344CB8AC3E}">
        <p14:creationId xmlns:p14="http://schemas.microsoft.com/office/powerpoint/2010/main" val="3178516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Objectives of CBR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1.To </a:t>
            </a:r>
            <a:r>
              <a:rPr lang="en-US" dirty="0"/>
              <a:t>ensure that people with disabilities are able to </a:t>
            </a:r>
            <a:r>
              <a:rPr lang="en-US" dirty="0" smtClean="0"/>
              <a:t>maximize </a:t>
            </a:r>
            <a:r>
              <a:rPr lang="en-US" dirty="0"/>
              <a:t>their physical and mental abilities, to access regular </a:t>
            </a:r>
            <a:r>
              <a:rPr lang="en-US" dirty="0" smtClean="0"/>
              <a:t>services and </a:t>
            </a:r>
            <a:r>
              <a:rPr lang="en-US" dirty="0"/>
              <a:t>opportunities, and to become active contributors to the community and society at </a:t>
            </a:r>
            <a:r>
              <a:rPr lang="en-US" dirty="0" smtClean="0"/>
              <a:t>large.</a:t>
            </a:r>
          </a:p>
          <a:p>
            <a:r>
              <a:rPr lang="en-US" dirty="0" smtClean="0"/>
              <a:t>2.To </a:t>
            </a:r>
            <a:r>
              <a:rPr lang="en-US" dirty="0"/>
              <a:t>activate communities to promote and protect the human rights of people with disabilities through changes within the community, for example, by removing barriers to participation.</a:t>
            </a:r>
          </a:p>
        </p:txBody>
      </p:sp>
    </p:spTree>
    <p:extLst>
      <p:ext uri="{BB962C8B-B14F-4D97-AF65-F5344CB8AC3E}">
        <p14:creationId xmlns:p14="http://schemas.microsoft.com/office/powerpoint/2010/main" val="329475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Stakeholders in CBR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CBR </a:t>
            </a:r>
            <a:r>
              <a:rPr lang="en-US" dirty="0"/>
              <a:t>is implemented through the combined efforts of people with disabilities themselves, their families, organizations and communities, and the relevant governmental and non-governmental health, education, vocational, social and other services.</a:t>
            </a:r>
          </a:p>
          <a:p>
            <a:r>
              <a:rPr lang="en-US" dirty="0"/>
              <a:t>CBR promotes collaboration among community leaders, people with disabilities, their families, and other concerned citizens to provide equal opportunities for all people with disabilities in the community</a:t>
            </a:r>
            <a:r>
              <a:rPr lang="en-US" dirty="0" smtClean="0"/>
              <a:t>.</a:t>
            </a:r>
            <a:endParaRPr lang="en-US" dirty="0"/>
          </a:p>
        </p:txBody>
      </p:sp>
    </p:spTree>
    <p:extLst>
      <p:ext uri="{BB962C8B-B14F-4D97-AF65-F5344CB8AC3E}">
        <p14:creationId xmlns:p14="http://schemas.microsoft.com/office/powerpoint/2010/main" val="3808636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CBR Characteristics</a:t>
            </a:r>
            <a:endParaRPr lang="en-US" dirty="0"/>
          </a:p>
        </p:txBody>
      </p:sp>
      <p:sp>
        <p:nvSpPr>
          <p:cNvPr id="3" name="Content Placeholder 2"/>
          <p:cNvSpPr>
            <a:spLocks noGrp="1"/>
          </p:cNvSpPr>
          <p:nvPr>
            <p:ph idx="1"/>
          </p:nvPr>
        </p:nvSpPr>
        <p:spPr/>
        <p:txBody>
          <a:bodyPr>
            <a:normAutofit lnSpcReduction="10000"/>
          </a:bodyPr>
          <a:lstStyle/>
          <a:p>
            <a:r>
              <a:rPr lang="en-US" dirty="0" smtClean="0"/>
              <a:t>CBR </a:t>
            </a:r>
            <a:r>
              <a:rPr lang="en-US" dirty="0"/>
              <a:t>must take a rights-based approach, empowering disabled people and their </a:t>
            </a:r>
            <a:r>
              <a:rPr lang="en-US" dirty="0" smtClean="0"/>
              <a:t>families.</a:t>
            </a:r>
          </a:p>
          <a:p>
            <a:r>
              <a:rPr lang="en-US" dirty="0" smtClean="0"/>
              <a:t>CBR </a:t>
            </a:r>
            <a:r>
              <a:rPr lang="en-US" dirty="0"/>
              <a:t>must involve disabled people, parents and their </a:t>
            </a:r>
            <a:r>
              <a:rPr lang="en-US" dirty="0" smtClean="0"/>
              <a:t>organizations </a:t>
            </a:r>
            <a:r>
              <a:rPr lang="en-US" dirty="0"/>
              <a:t>from the </a:t>
            </a:r>
            <a:r>
              <a:rPr lang="en-US" dirty="0" smtClean="0"/>
              <a:t>start.</a:t>
            </a:r>
          </a:p>
          <a:p>
            <a:r>
              <a:rPr lang="en-US" dirty="0" smtClean="0"/>
              <a:t>CBR </a:t>
            </a:r>
            <a:r>
              <a:rPr lang="en-US" dirty="0"/>
              <a:t>must enable key stakeholders to access information on all </a:t>
            </a:r>
            <a:r>
              <a:rPr lang="en-US" dirty="0" smtClean="0"/>
              <a:t>issues.</a:t>
            </a:r>
          </a:p>
          <a:p>
            <a:r>
              <a:rPr lang="en-US" dirty="0" smtClean="0"/>
              <a:t>CBR </a:t>
            </a:r>
            <a:r>
              <a:rPr lang="en-US" dirty="0"/>
              <a:t>must be holistic; it must look at people with disabilities in </a:t>
            </a:r>
            <a:r>
              <a:rPr lang="en-US" dirty="0" smtClean="0"/>
              <a:t>totality.</a:t>
            </a:r>
          </a:p>
        </p:txBody>
      </p:sp>
    </p:spTree>
    <p:extLst>
      <p:ext uri="{BB962C8B-B14F-4D97-AF65-F5344CB8AC3E}">
        <p14:creationId xmlns:p14="http://schemas.microsoft.com/office/powerpoint/2010/main" val="1483325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a:t>
            </a:r>
            <a:r>
              <a:rPr lang="en-US" dirty="0"/>
              <a:t>CBR </a:t>
            </a:r>
            <a:r>
              <a:rPr lang="en-US" dirty="0" smtClean="0"/>
              <a:t>Characteristics (cont.)  </a:t>
            </a:r>
            <a:endParaRPr lang="en-US" dirty="0"/>
          </a:p>
        </p:txBody>
      </p:sp>
      <p:sp>
        <p:nvSpPr>
          <p:cNvPr id="3" name="Content Placeholder 2"/>
          <p:cNvSpPr>
            <a:spLocks noGrp="1"/>
          </p:cNvSpPr>
          <p:nvPr>
            <p:ph idx="1"/>
          </p:nvPr>
        </p:nvSpPr>
        <p:spPr/>
        <p:txBody>
          <a:bodyPr/>
          <a:lstStyle/>
          <a:p>
            <a:r>
              <a:rPr lang="en-US" dirty="0" smtClean="0"/>
              <a:t>CBR </a:t>
            </a:r>
            <a:r>
              <a:rPr lang="en-US" dirty="0"/>
              <a:t>must advocate for appropriate legislation and </a:t>
            </a:r>
            <a:r>
              <a:rPr lang="en-US" dirty="0" smtClean="0"/>
              <a:t>policies.</a:t>
            </a:r>
          </a:p>
          <a:p>
            <a:r>
              <a:rPr lang="en-US" dirty="0" smtClean="0"/>
              <a:t>CBR </a:t>
            </a:r>
            <a:r>
              <a:rPr lang="en-US" dirty="0"/>
              <a:t>must enhance self-advocacy of disabled </a:t>
            </a:r>
            <a:r>
              <a:rPr lang="en-US" dirty="0" smtClean="0"/>
              <a:t>persons.</a:t>
            </a:r>
          </a:p>
          <a:p>
            <a:r>
              <a:rPr lang="en-US" dirty="0" smtClean="0"/>
              <a:t>CBR </a:t>
            </a:r>
            <a:r>
              <a:rPr lang="en-US" dirty="0"/>
              <a:t>must develop long term and short-term plans together with all </a:t>
            </a:r>
            <a:r>
              <a:rPr lang="en-US" dirty="0" smtClean="0"/>
              <a:t>stakeholders.</a:t>
            </a:r>
          </a:p>
          <a:p>
            <a:r>
              <a:rPr lang="en-US" dirty="0" smtClean="0"/>
              <a:t>CBR </a:t>
            </a:r>
            <a:r>
              <a:rPr lang="en-US" dirty="0"/>
              <a:t>must ensure inclusion of disability issues in all development </a:t>
            </a:r>
            <a:r>
              <a:rPr lang="en-US" dirty="0" err="1" smtClean="0"/>
              <a:t>programes</a:t>
            </a:r>
            <a:r>
              <a:rPr lang="en-US" dirty="0" smtClean="0"/>
              <a:t>. </a:t>
            </a:r>
            <a:endParaRPr lang="en-US" dirty="0"/>
          </a:p>
        </p:txBody>
      </p:sp>
    </p:spTree>
    <p:extLst>
      <p:ext uri="{BB962C8B-B14F-4D97-AF65-F5344CB8AC3E}">
        <p14:creationId xmlns:p14="http://schemas.microsoft.com/office/powerpoint/2010/main" val="4271980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a:t>
            </a:r>
            <a:r>
              <a:rPr lang="en-US" dirty="0"/>
              <a:t>CBR </a:t>
            </a:r>
            <a:r>
              <a:rPr lang="en-US" dirty="0" smtClean="0"/>
              <a:t>Characteristics (cont.)  </a:t>
            </a:r>
            <a:endParaRPr lang="en-US" dirty="0"/>
          </a:p>
        </p:txBody>
      </p:sp>
      <p:sp>
        <p:nvSpPr>
          <p:cNvPr id="3" name="Content Placeholder 2"/>
          <p:cNvSpPr>
            <a:spLocks noGrp="1"/>
          </p:cNvSpPr>
          <p:nvPr>
            <p:ph idx="1"/>
          </p:nvPr>
        </p:nvSpPr>
        <p:spPr/>
        <p:txBody>
          <a:bodyPr/>
          <a:lstStyle/>
          <a:p>
            <a:r>
              <a:rPr lang="en-US" dirty="0" smtClean="0"/>
              <a:t>CBR </a:t>
            </a:r>
            <a:r>
              <a:rPr lang="en-US" dirty="0"/>
              <a:t>must take into consideration local cultures, utilization of local resources and </a:t>
            </a:r>
            <a:r>
              <a:rPr lang="en-US" dirty="0" smtClean="0"/>
              <a:t>practices.</a:t>
            </a:r>
          </a:p>
          <a:p>
            <a:r>
              <a:rPr lang="en-US" dirty="0" smtClean="0"/>
              <a:t>CBR </a:t>
            </a:r>
            <a:r>
              <a:rPr lang="en-US" dirty="0"/>
              <a:t>must address issues of poverty among disabled people and their </a:t>
            </a:r>
            <a:r>
              <a:rPr lang="en-US" dirty="0" smtClean="0"/>
              <a:t>families.</a:t>
            </a:r>
          </a:p>
          <a:p>
            <a:r>
              <a:rPr lang="en-US" dirty="0" smtClean="0"/>
              <a:t>CBR </a:t>
            </a:r>
            <a:r>
              <a:rPr lang="en-US" dirty="0"/>
              <a:t>must create sense of community ownership of the program</a:t>
            </a:r>
            <a:r>
              <a:rPr lang="en-US" dirty="0" smtClean="0"/>
              <a:t>.</a:t>
            </a:r>
            <a:endParaRPr lang="en-US" dirty="0"/>
          </a:p>
        </p:txBody>
      </p:sp>
    </p:spTree>
    <p:extLst>
      <p:ext uri="{BB962C8B-B14F-4D97-AF65-F5344CB8AC3E}">
        <p14:creationId xmlns:p14="http://schemas.microsoft.com/office/powerpoint/2010/main" val="2121760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Management Cycle of CBR </a:t>
            </a:r>
            <a:endParaRPr lang="en-US" dirty="0"/>
          </a:p>
        </p:txBody>
      </p:sp>
      <p:sp>
        <p:nvSpPr>
          <p:cNvPr id="3" name="Content Placeholder 2"/>
          <p:cNvSpPr>
            <a:spLocks noGrp="1"/>
          </p:cNvSpPr>
          <p:nvPr>
            <p:ph idx="1"/>
          </p:nvPr>
        </p:nvSpPr>
        <p:spPr>
          <a:xfrm>
            <a:off x="457200" y="1711349"/>
            <a:ext cx="8229600" cy="4525963"/>
          </a:xfrm>
        </p:spPr>
        <p:txBody>
          <a:bodyPr>
            <a:noAutofit/>
          </a:bodyPr>
          <a:lstStyle/>
          <a:p>
            <a:r>
              <a:rPr lang="en-US" dirty="0" smtClean="0"/>
              <a:t>Situation </a:t>
            </a:r>
            <a:r>
              <a:rPr lang="en-US" dirty="0"/>
              <a:t>analysis (Stage </a:t>
            </a:r>
            <a:r>
              <a:rPr lang="en-US" dirty="0" smtClean="0"/>
              <a:t>1)</a:t>
            </a:r>
          </a:p>
          <a:p>
            <a:pPr lvl="1"/>
            <a:r>
              <a:rPr lang="en-US" dirty="0" smtClean="0"/>
              <a:t>looking </a:t>
            </a:r>
            <a:r>
              <a:rPr lang="en-US" dirty="0"/>
              <a:t>at the current situation </a:t>
            </a:r>
            <a:r>
              <a:rPr lang="en-US" dirty="0" smtClean="0"/>
              <a:t>of people with disabilities </a:t>
            </a:r>
            <a:r>
              <a:rPr lang="en-US" dirty="0"/>
              <a:t>and their </a:t>
            </a:r>
            <a:r>
              <a:rPr lang="en-US" dirty="0" smtClean="0"/>
              <a:t>families, and </a:t>
            </a:r>
            <a:r>
              <a:rPr lang="en-US" dirty="0"/>
              <a:t>identifies the </a:t>
            </a:r>
            <a:r>
              <a:rPr lang="en-US" dirty="0" smtClean="0"/>
              <a:t>problems and </a:t>
            </a:r>
            <a:r>
              <a:rPr lang="en-US" dirty="0"/>
              <a:t>issues that need to </a:t>
            </a:r>
            <a:r>
              <a:rPr lang="en-US" dirty="0" smtClean="0"/>
              <a:t>be addressed</a:t>
            </a:r>
          </a:p>
          <a:p>
            <a:pPr lvl="1"/>
            <a:r>
              <a:rPr lang="en-US" dirty="0" smtClean="0"/>
              <a:t>Major tasks involve collecting facts and figures, and conduct problem, stakeholder, objective, and resource analysis.</a:t>
            </a:r>
          </a:p>
          <a:p>
            <a:r>
              <a:rPr lang="en-US" dirty="0" smtClean="0"/>
              <a:t>Planning </a:t>
            </a:r>
            <a:r>
              <a:rPr lang="en-US" dirty="0"/>
              <a:t>and </a:t>
            </a:r>
            <a:r>
              <a:rPr lang="en-US" dirty="0" smtClean="0"/>
              <a:t>design (Stage 2</a:t>
            </a:r>
            <a:r>
              <a:rPr lang="en-US" dirty="0"/>
              <a:t>) (</a:t>
            </a:r>
            <a:r>
              <a:rPr lang="en-US" dirty="0" smtClean="0"/>
              <a:t>deciding what </a:t>
            </a:r>
            <a:r>
              <a:rPr lang="en-US" dirty="0"/>
              <a:t>the CBR </a:t>
            </a:r>
            <a:r>
              <a:rPr lang="en-US" dirty="0" smtClean="0"/>
              <a:t>program should </a:t>
            </a:r>
            <a:r>
              <a:rPr lang="en-US" dirty="0"/>
              <a:t>do to address </a:t>
            </a:r>
            <a:r>
              <a:rPr lang="en-US" dirty="0" smtClean="0"/>
              <a:t>these problems </a:t>
            </a:r>
            <a:r>
              <a:rPr lang="en-US" dirty="0"/>
              <a:t>and issues, and </a:t>
            </a:r>
            <a:r>
              <a:rPr lang="en-US" dirty="0" smtClean="0"/>
              <a:t>planning </a:t>
            </a:r>
            <a:r>
              <a:rPr lang="en-US" dirty="0"/>
              <a:t>how to do </a:t>
            </a:r>
            <a:r>
              <a:rPr lang="en-US" dirty="0" smtClean="0"/>
              <a:t>it);  </a:t>
            </a:r>
          </a:p>
        </p:txBody>
      </p:sp>
    </p:spTree>
    <p:extLst>
      <p:ext uri="{BB962C8B-B14F-4D97-AF65-F5344CB8AC3E}">
        <p14:creationId xmlns:p14="http://schemas.microsoft.com/office/powerpoint/2010/main" val="622434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Concept of Rehabilitation</a:t>
            </a:r>
            <a:endParaRPr lang="en-US" dirty="0"/>
          </a:p>
        </p:txBody>
      </p:sp>
      <p:sp>
        <p:nvSpPr>
          <p:cNvPr id="3" name="Content Placeholder 2"/>
          <p:cNvSpPr>
            <a:spLocks noGrp="1"/>
          </p:cNvSpPr>
          <p:nvPr>
            <p:ph idx="1"/>
          </p:nvPr>
        </p:nvSpPr>
        <p:spPr/>
        <p:txBody>
          <a:bodyPr/>
          <a:lstStyle/>
          <a:p>
            <a:r>
              <a:rPr lang="en-US" dirty="0" smtClean="0"/>
              <a:t>Rehabilitation is a robust concept, used in diverse contexts, referring to the restoration of persons, places, or things.</a:t>
            </a:r>
          </a:p>
          <a:p>
            <a:r>
              <a:rPr lang="en-US" dirty="0" smtClean="0"/>
              <a:t>In each of these varied contexts, there is an implied connotation of a return to a state of health or useful and constructive activity.</a:t>
            </a:r>
            <a:endParaRPr lang="en-US" dirty="0"/>
          </a:p>
        </p:txBody>
      </p:sp>
    </p:spTree>
    <p:extLst>
      <p:ext uri="{BB962C8B-B14F-4D97-AF65-F5344CB8AC3E}">
        <p14:creationId xmlns:p14="http://schemas.microsoft.com/office/powerpoint/2010/main" val="3626116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a:t>
            </a:r>
            <a:r>
              <a:rPr lang="en-US" dirty="0"/>
              <a:t>Management Cycle </a:t>
            </a:r>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Implementation </a:t>
            </a:r>
            <a:r>
              <a:rPr lang="en-US" dirty="0"/>
              <a:t>and monitoring (Stage 3) (carrying out, the </a:t>
            </a:r>
            <a:r>
              <a:rPr lang="en-US" dirty="0" smtClean="0"/>
              <a:t>program </a:t>
            </a:r>
            <a:r>
              <a:rPr lang="en-US" dirty="0"/>
              <a:t>with regular monitoring and review to ensure it is on the right track); and</a:t>
            </a:r>
          </a:p>
          <a:p>
            <a:r>
              <a:rPr lang="en-US" dirty="0"/>
              <a:t>Evaluation (Stage </a:t>
            </a:r>
            <a:r>
              <a:rPr lang="en-US" dirty="0" smtClean="0"/>
              <a:t>4)</a:t>
            </a:r>
          </a:p>
          <a:p>
            <a:pPr lvl="1"/>
            <a:r>
              <a:rPr lang="en-US" dirty="0" smtClean="0"/>
              <a:t>measuring </a:t>
            </a:r>
            <a:r>
              <a:rPr lang="en-US" dirty="0"/>
              <a:t>the </a:t>
            </a:r>
            <a:r>
              <a:rPr lang="en-US" dirty="0" smtClean="0"/>
              <a:t>program </a:t>
            </a:r>
            <a:r>
              <a:rPr lang="en-US" dirty="0"/>
              <a:t>against its outcomes to see whether and how the outcomes have been met and assess the overall impact of the </a:t>
            </a:r>
            <a:r>
              <a:rPr lang="en-US" dirty="0" smtClean="0"/>
              <a:t>program, </a:t>
            </a:r>
            <a:r>
              <a:rPr lang="en-US" dirty="0"/>
              <a:t>e.g. what changes have occurred as a result of the </a:t>
            </a:r>
            <a:r>
              <a:rPr lang="en-US" dirty="0" smtClean="0"/>
              <a:t>program</a:t>
            </a:r>
          </a:p>
          <a:p>
            <a:pPr lvl="1"/>
            <a:r>
              <a:rPr lang="en-US" dirty="0" smtClean="0"/>
              <a:t>In particular, conduct evaluation of the program’s relevance, efficiency, effectiveness, impact, and sustainability.</a:t>
            </a:r>
            <a:endParaRPr lang="en-US" dirty="0"/>
          </a:p>
        </p:txBody>
      </p:sp>
    </p:spTree>
    <p:extLst>
      <p:ext uri="{BB962C8B-B14F-4D97-AF65-F5344CB8AC3E}">
        <p14:creationId xmlns:p14="http://schemas.microsoft.com/office/powerpoint/2010/main" val="2713606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Rehabilitation of the Disabled</a:t>
            </a:r>
            <a:endParaRPr lang="en-US" dirty="0"/>
          </a:p>
        </p:txBody>
      </p:sp>
      <p:sp>
        <p:nvSpPr>
          <p:cNvPr id="3" name="Content Placeholder 2"/>
          <p:cNvSpPr>
            <a:spLocks noGrp="1"/>
          </p:cNvSpPr>
          <p:nvPr>
            <p:ph idx="1"/>
          </p:nvPr>
        </p:nvSpPr>
        <p:spPr/>
        <p:txBody>
          <a:bodyPr/>
          <a:lstStyle/>
          <a:p>
            <a:r>
              <a:rPr lang="en-US" dirty="0" smtClean="0"/>
              <a:t>Rehabilitation</a:t>
            </a:r>
            <a:r>
              <a:rPr lang="en-US" dirty="0"/>
              <a:t>, within the context of disability, can be defined as </a:t>
            </a:r>
            <a:r>
              <a:rPr lang="en-US" b="1" dirty="0"/>
              <a:t>a holistic and integrated program </a:t>
            </a:r>
            <a:r>
              <a:rPr lang="en-US" dirty="0"/>
              <a:t>of medical, physical, psychosocial, and vocational interventions that empower a person with disability to achieve a personally fulfilling, socially meaningful, and functionally effective interaction with the world</a:t>
            </a:r>
            <a:r>
              <a:rPr lang="en-US" dirty="0" smtClean="0"/>
              <a:t>.</a:t>
            </a:r>
            <a:endParaRPr lang="en-US" dirty="0"/>
          </a:p>
        </p:txBody>
      </p:sp>
    </p:spTree>
    <p:extLst>
      <p:ext uri="{BB962C8B-B14F-4D97-AF65-F5344CB8AC3E}">
        <p14:creationId xmlns:p14="http://schemas.microsoft.com/office/powerpoint/2010/main" val="157608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628" y="269776"/>
            <a:ext cx="8229600" cy="1143000"/>
          </a:xfrm>
        </p:spPr>
        <p:txBody>
          <a:bodyPr>
            <a:normAutofit fontScale="90000"/>
          </a:bodyPr>
          <a:lstStyle/>
          <a:p>
            <a:r>
              <a:rPr lang="en-US" dirty="0" smtClean="0"/>
              <a:t>Key Elements in the Definition of Rehabilitation   </a:t>
            </a:r>
            <a:endParaRPr lang="en-US" dirty="0"/>
          </a:p>
        </p:txBody>
      </p:sp>
      <p:sp>
        <p:nvSpPr>
          <p:cNvPr id="3" name="Content Placeholder 2"/>
          <p:cNvSpPr>
            <a:spLocks noGrp="1"/>
          </p:cNvSpPr>
          <p:nvPr>
            <p:ph idx="1"/>
          </p:nvPr>
        </p:nvSpPr>
        <p:spPr/>
        <p:txBody>
          <a:bodyPr>
            <a:normAutofit/>
          </a:bodyPr>
          <a:lstStyle/>
          <a:p>
            <a:r>
              <a:rPr lang="en-US" dirty="0" smtClean="0"/>
              <a:t>It </a:t>
            </a:r>
            <a:r>
              <a:rPr lang="en-US" dirty="0"/>
              <a:t>is comprehensive in scope and holistic in </a:t>
            </a:r>
            <a:r>
              <a:rPr lang="en-US" dirty="0" smtClean="0"/>
              <a:t>nature;</a:t>
            </a:r>
          </a:p>
          <a:p>
            <a:r>
              <a:rPr lang="en-US" dirty="0" smtClean="0"/>
              <a:t>is </a:t>
            </a:r>
            <a:r>
              <a:rPr lang="en-US" dirty="0"/>
              <a:t>an individualized </a:t>
            </a:r>
            <a:r>
              <a:rPr lang="en-US" dirty="0" smtClean="0"/>
              <a:t>process;</a:t>
            </a:r>
          </a:p>
          <a:p>
            <a:r>
              <a:rPr lang="en-US" dirty="0" smtClean="0"/>
              <a:t>functions </a:t>
            </a:r>
            <a:r>
              <a:rPr lang="en-US" dirty="0"/>
              <a:t>to develop or acquire skills and functions previously not attained, or restore or reacquire skills and functions </a:t>
            </a:r>
            <a:r>
              <a:rPr lang="en-US" dirty="0" smtClean="0"/>
              <a:t>lost;</a:t>
            </a:r>
          </a:p>
          <a:p>
            <a:r>
              <a:rPr lang="en-US" dirty="0" smtClean="0"/>
              <a:t>should begin </a:t>
            </a:r>
            <a:r>
              <a:rPr lang="en-US" dirty="0"/>
              <a:t>at the earliest possible </a:t>
            </a:r>
            <a:r>
              <a:rPr lang="en-US" dirty="0" smtClean="0"/>
              <a:t>stage</a:t>
            </a:r>
          </a:p>
        </p:txBody>
      </p:sp>
    </p:spTree>
    <p:extLst>
      <p:ext uri="{BB962C8B-B14F-4D97-AF65-F5344CB8AC3E}">
        <p14:creationId xmlns:p14="http://schemas.microsoft.com/office/powerpoint/2010/main" val="3799502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Elements in the Definition of Rehabilitation (cont.) </a:t>
            </a:r>
            <a:endParaRPr lang="en-US" dirty="0"/>
          </a:p>
        </p:txBody>
      </p:sp>
      <p:sp>
        <p:nvSpPr>
          <p:cNvPr id="3" name="Content Placeholder 2"/>
          <p:cNvSpPr>
            <a:spLocks noGrp="1"/>
          </p:cNvSpPr>
          <p:nvPr>
            <p:ph idx="1"/>
          </p:nvPr>
        </p:nvSpPr>
        <p:spPr/>
        <p:txBody>
          <a:bodyPr/>
          <a:lstStyle/>
          <a:p>
            <a:r>
              <a:rPr lang="en-US" dirty="0" smtClean="0"/>
              <a:t>should </a:t>
            </a:r>
            <a:r>
              <a:rPr lang="en-US" dirty="0"/>
              <a:t>be based on the multidisciplinary assessment of individual needs and strengths;</a:t>
            </a:r>
          </a:p>
          <a:p>
            <a:r>
              <a:rPr lang="en-US" dirty="0"/>
              <a:t>supports participation and inclusion in the community and all aspects of </a:t>
            </a:r>
            <a:r>
              <a:rPr lang="en-US" dirty="0" smtClean="0"/>
              <a:t>society;</a:t>
            </a:r>
          </a:p>
          <a:p>
            <a:r>
              <a:rPr lang="en-US" dirty="0" smtClean="0"/>
              <a:t>its </a:t>
            </a:r>
            <a:r>
              <a:rPr lang="en-US" dirty="0"/>
              <a:t>goal is functional independence and </a:t>
            </a:r>
            <a:r>
              <a:rPr lang="en-US" dirty="0" smtClean="0"/>
              <a:t>improving quality of life.  </a:t>
            </a:r>
            <a:endParaRPr lang="en-US" dirty="0"/>
          </a:p>
        </p:txBody>
      </p:sp>
    </p:spTree>
    <p:extLst>
      <p:ext uri="{BB962C8B-B14F-4D97-AF65-F5344CB8AC3E}">
        <p14:creationId xmlns:p14="http://schemas.microsoft.com/office/powerpoint/2010/main" val="1597032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Paradigm Shifts in Rehabilitation</a:t>
            </a:r>
            <a:endParaRPr lang="en-US" dirty="0"/>
          </a:p>
        </p:txBody>
      </p:sp>
      <p:sp>
        <p:nvSpPr>
          <p:cNvPr id="3" name="Content Placeholder 2"/>
          <p:cNvSpPr>
            <a:spLocks noGrp="1"/>
          </p:cNvSpPr>
          <p:nvPr>
            <p:ph idx="1"/>
          </p:nvPr>
        </p:nvSpPr>
        <p:spPr/>
        <p:txBody>
          <a:bodyPr>
            <a:normAutofit fontScale="92500"/>
          </a:bodyPr>
          <a:lstStyle/>
          <a:p>
            <a:r>
              <a:rPr lang="en-US" dirty="0" smtClean="0"/>
              <a:t>Contemporary </a:t>
            </a:r>
            <a:r>
              <a:rPr lang="en-US" dirty="0"/>
              <a:t>rehabilitation philosophy is </a:t>
            </a:r>
            <a:r>
              <a:rPr lang="en-US" dirty="0" smtClean="0"/>
              <a:t>reflected </a:t>
            </a:r>
            <a:r>
              <a:rPr lang="en-US" dirty="0"/>
              <a:t>in several paradigm shifts, which </a:t>
            </a:r>
            <a:r>
              <a:rPr lang="en-US" dirty="0" smtClean="0"/>
              <a:t>include</a:t>
            </a:r>
          </a:p>
          <a:p>
            <a:pPr lvl="1"/>
            <a:r>
              <a:rPr lang="en-US" dirty="0" smtClean="0"/>
              <a:t>a </a:t>
            </a:r>
            <a:r>
              <a:rPr lang="en-US" dirty="0"/>
              <a:t>movement from an individual problem-solving approach </a:t>
            </a:r>
            <a:r>
              <a:rPr lang="en-US" dirty="0" smtClean="0"/>
              <a:t>and a </a:t>
            </a:r>
            <a:r>
              <a:rPr lang="en-US" dirty="0"/>
              <a:t>medical model with an illness and pathology focus to an ecological </a:t>
            </a:r>
            <a:r>
              <a:rPr lang="en-US" dirty="0" smtClean="0"/>
              <a:t>framework;</a:t>
            </a:r>
          </a:p>
          <a:p>
            <a:pPr lvl="1"/>
            <a:r>
              <a:rPr lang="en-US" dirty="0" smtClean="0"/>
              <a:t>from </a:t>
            </a:r>
            <a:r>
              <a:rPr lang="en-US" dirty="0"/>
              <a:t>institutionalization to community participation</a:t>
            </a:r>
            <a:r>
              <a:rPr lang="en-US" dirty="0" smtClean="0"/>
              <a:t>,;</a:t>
            </a:r>
          </a:p>
          <a:p>
            <a:pPr lvl="1"/>
            <a:r>
              <a:rPr lang="en-US" dirty="0" smtClean="0"/>
              <a:t>from </a:t>
            </a:r>
            <a:r>
              <a:rPr lang="en-US" dirty="0"/>
              <a:t>charity to civil </a:t>
            </a:r>
            <a:r>
              <a:rPr lang="en-US" dirty="0" smtClean="0"/>
              <a:t>rights;</a:t>
            </a:r>
          </a:p>
          <a:p>
            <a:pPr lvl="1"/>
            <a:r>
              <a:rPr lang="en-US" dirty="0" smtClean="0"/>
              <a:t>from </a:t>
            </a:r>
            <a:r>
              <a:rPr lang="en-US" dirty="0"/>
              <a:t>segregated vocational training models to community-integrated or community-supported employment and independent living </a:t>
            </a:r>
            <a:r>
              <a:rPr lang="en-US" dirty="0" smtClean="0"/>
              <a:t>models.</a:t>
            </a:r>
            <a:endParaRPr lang="en-US" dirty="0"/>
          </a:p>
        </p:txBody>
      </p:sp>
    </p:spTree>
    <p:extLst>
      <p:ext uri="{BB962C8B-B14F-4D97-AF65-F5344CB8AC3E}">
        <p14:creationId xmlns:p14="http://schemas.microsoft.com/office/powerpoint/2010/main" val="33169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Contemporary Rehabilitation Philosophy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Thus, the contemporary philosophy </a:t>
            </a:r>
            <a:r>
              <a:rPr lang="en-US" dirty="0"/>
              <a:t>of </a:t>
            </a:r>
            <a:r>
              <a:rPr lang="en-US" dirty="0" smtClean="0"/>
              <a:t>rehabilitation</a:t>
            </a:r>
          </a:p>
          <a:p>
            <a:pPr lvl="1"/>
            <a:r>
              <a:rPr lang="en-US" dirty="0" smtClean="0"/>
              <a:t>is </a:t>
            </a:r>
            <a:r>
              <a:rPr lang="en-US" dirty="0"/>
              <a:t>premised by a belief in the dignity and worth of all </a:t>
            </a:r>
            <a:r>
              <a:rPr lang="en-US" dirty="0" smtClean="0"/>
              <a:t>people;</a:t>
            </a:r>
          </a:p>
          <a:p>
            <a:pPr lvl="1"/>
            <a:r>
              <a:rPr lang="en-US" dirty="0" smtClean="0"/>
              <a:t>values </a:t>
            </a:r>
            <a:r>
              <a:rPr lang="en-US" dirty="0"/>
              <a:t>independence, integration, and the inclusion of </a:t>
            </a:r>
            <a:r>
              <a:rPr lang="en-US" dirty="0" smtClean="0"/>
              <a:t>PWDs </a:t>
            </a:r>
            <a:r>
              <a:rPr lang="en-US" dirty="0"/>
              <a:t>in employment and in their </a:t>
            </a:r>
            <a:r>
              <a:rPr lang="en-US" dirty="0" smtClean="0"/>
              <a:t>communities;</a:t>
            </a:r>
          </a:p>
          <a:p>
            <a:pPr lvl="1"/>
            <a:r>
              <a:rPr lang="en-US" dirty="0" smtClean="0"/>
              <a:t>contains </a:t>
            </a:r>
            <a:r>
              <a:rPr lang="en-US" dirty="0"/>
              <a:t>a commitment to supporting </a:t>
            </a:r>
            <a:r>
              <a:rPr lang="en-US" dirty="0" smtClean="0"/>
              <a:t>PWDs in </a:t>
            </a:r>
            <a:r>
              <a:rPr lang="en-US" dirty="0"/>
              <a:t>advocacy activities, in order to enable them to achieve independence and thus further empower </a:t>
            </a:r>
            <a:r>
              <a:rPr lang="en-US" dirty="0" smtClean="0"/>
              <a:t>themselves;</a:t>
            </a:r>
          </a:p>
          <a:p>
            <a:pPr lvl="1"/>
            <a:r>
              <a:rPr lang="en-US" dirty="0" smtClean="0"/>
              <a:t>is </a:t>
            </a:r>
            <a:r>
              <a:rPr lang="en-US" dirty="0"/>
              <a:t>solution focused and stresses the assets of the person and the resources of their </a:t>
            </a:r>
            <a:r>
              <a:rPr lang="en-US" dirty="0" smtClean="0"/>
              <a:t>environment. </a:t>
            </a:r>
            <a:endParaRPr lang="en-US" dirty="0"/>
          </a:p>
        </p:txBody>
      </p:sp>
    </p:spTree>
    <p:extLst>
      <p:ext uri="{BB962C8B-B14F-4D97-AF65-F5344CB8AC3E}">
        <p14:creationId xmlns:p14="http://schemas.microsoft.com/office/powerpoint/2010/main" val="621983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Tripartite Model </a:t>
            </a:r>
            <a:r>
              <a:rPr lang="en-US" dirty="0"/>
              <a:t>of </a:t>
            </a:r>
            <a:r>
              <a:rPr lang="en-US" dirty="0" smtClean="0"/>
              <a:t>Rehabilitation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tripartite </a:t>
            </a:r>
            <a:r>
              <a:rPr lang="en-US" dirty="0"/>
              <a:t>model of </a:t>
            </a:r>
            <a:r>
              <a:rPr lang="en-US" dirty="0" smtClean="0"/>
              <a:t>intervention </a:t>
            </a:r>
            <a:r>
              <a:rPr lang="en-US" dirty="0"/>
              <a:t>identifies three components of rehabilitation </a:t>
            </a:r>
            <a:r>
              <a:rPr lang="en-US" dirty="0" smtClean="0"/>
              <a:t>intervention:</a:t>
            </a:r>
          </a:p>
          <a:p>
            <a:pPr lvl="1"/>
            <a:r>
              <a:rPr lang="en-US" dirty="0" smtClean="0"/>
              <a:t>1</a:t>
            </a:r>
            <a:r>
              <a:rPr lang="en-US" dirty="0"/>
              <a:t>) disability minimization, as an effort to reduce its impact upon life </a:t>
            </a:r>
            <a:r>
              <a:rPr lang="en-US" dirty="0" smtClean="0"/>
              <a:t>activities;</a:t>
            </a:r>
          </a:p>
          <a:p>
            <a:pPr lvl="1"/>
            <a:r>
              <a:rPr lang="en-US" dirty="0" smtClean="0"/>
              <a:t>2</a:t>
            </a:r>
            <a:r>
              <a:rPr lang="en-US" dirty="0"/>
              <a:t>) </a:t>
            </a:r>
            <a:r>
              <a:rPr lang="en-US" dirty="0" smtClean="0"/>
              <a:t>skill development, acquiring </a:t>
            </a:r>
            <a:r>
              <a:rPr lang="en-US" dirty="0"/>
              <a:t>new strategies and skills through which the impact of the disability could be </a:t>
            </a:r>
            <a:r>
              <a:rPr lang="en-US" dirty="0" smtClean="0"/>
              <a:t>minimized, as </a:t>
            </a:r>
            <a:r>
              <a:rPr lang="en-US" dirty="0"/>
              <a:t>an attempt to compensate for limitations caused by permanent losses; </a:t>
            </a:r>
            <a:r>
              <a:rPr lang="en-US" dirty="0" smtClean="0"/>
              <a:t>and</a:t>
            </a:r>
          </a:p>
          <a:p>
            <a:pPr lvl="1"/>
            <a:r>
              <a:rPr lang="en-US" dirty="0" smtClean="0"/>
              <a:t>3</a:t>
            </a:r>
            <a:r>
              <a:rPr lang="en-US" dirty="0"/>
              <a:t>) environmental </a:t>
            </a:r>
            <a:r>
              <a:rPr lang="en-US" dirty="0" smtClean="0"/>
              <a:t>alteration/modification, to </a:t>
            </a:r>
            <a:r>
              <a:rPr lang="en-US" dirty="0"/>
              <a:t>promote </a:t>
            </a:r>
            <a:r>
              <a:rPr lang="en-US" dirty="0" smtClean="0"/>
              <a:t>inclusion and physical</a:t>
            </a:r>
            <a:r>
              <a:rPr lang="en-US" dirty="0"/>
              <a:t>, psychosocial, and social-attitudinal accessibility</a:t>
            </a:r>
            <a:r>
              <a:rPr lang="en-US" dirty="0" smtClean="0"/>
              <a:t>.</a:t>
            </a:r>
            <a:endParaRPr lang="en-US" dirty="0"/>
          </a:p>
        </p:txBody>
      </p:sp>
    </p:spTree>
    <p:extLst>
      <p:ext uri="{BB962C8B-B14F-4D97-AF65-F5344CB8AC3E}">
        <p14:creationId xmlns:p14="http://schemas.microsoft.com/office/powerpoint/2010/main" val="3793265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Rehabilitation Approaches</a:t>
            </a:r>
            <a:endParaRPr lang="en-US" dirty="0"/>
          </a:p>
        </p:txBody>
      </p:sp>
      <p:sp>
        <p:nvSpPr>
          <p:cNvPr id="3" name="Subtitle 2"/>
          <p:cNvSpPr>
            <a:spLocks noGrp="1"/>
          </p:cNvSpPr>
          <p:nvPr>
            <p:ph type="subTitle" idx="1"/>
          </p:nvPr>
        </p:nvSpPr>
        <p:spPr/>
        <p:txBody>
          <a:bodyPr/>
          <a:lstStyle/>
          <a:p>
            <a:r>
              <a:rPr lang="en-US" dirty="0" smtClean="0"/>
              <a:t>Institution-based Rehabilitation</a:t>
            </a:r>
          </a:p>
          <a:p>
            <a:r>
              <a:rPr lang="en-US" dirty="0" smtClean="0"/>
              <a:t>And</a:t>
            </a:r>
          </a:p>
          <a:p>
            <a:r>
              <a:rPr lang="en-US" dirty="0" smtClean="0"/>
              <a:t>Community-based Rehabilitation  </a:t>
            </a:r>
            <a:endParaRPr lang="en-US" dirty="0"/>
          </a:p>
        </p:txBody>
      </p:sp>
    </p:spTree>
    <p:extLst>
      <p:ext uri="{BB962C8B-B14F-4D97-AF65-F5344CB8AC3E}">
        <p14:creationId xmlns:p14="http://schemas.microsoft.com/office/powerpoint/2010/main" val="16197924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1182</Words>
  <Application>Microsoft Office PowerPoint</Application>
  <PresentationFormat>On-screen Show (4:3)</PresentationFormat>
  <Paragraphs>102</Paragraphs>
  <Slides>20</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Rehabilitation</vt:lpstr>
      <vt:lpstr>The Concept of Rehabilitation</vt:lpstr>
      <vt:lpstr>Rehabilitation of the Disabled</vt:lpstr>
      <vt:lpstr>Key Elements in the Definition of Rehabilitation   </vt:lpstr>
      <vt:lpstr>Key Elements in the Definition of Rehabilitation (cont.) </vt:lpstr>
      <vt:lpstr>Paradigm Shifts in Rehabilitation</vt:lpstr>
      <vt:lpstr>Contemporary Rehabilitation Philosophy </vt:lpstr>
      <vt:lpstr>Tripartite Model of Rehabilitation</vt:lpstr>
      <vt:lpstr>Rehabilitation Approaches</vt:lpstr>
      <vt:lpstr>IBR </vt:lpstr>
      <vt:lpstr>IBR (cont.)  </vt:lpstr>
      <vt:lpstr>Defining CBR</vt:lpstr>
      <vt:lpstr>PowerPoint Presentation</vt:lpstr>
      <vt:lpstr>Major Objectives of CBR</vt:lpstr>
      <vt:lpstr>Stakeholders in CBR</vt:lpstr>
      <vt:lpstr>Key CBR Characteristics</vt:lpstr>
      <vt:lpstr>Key CBR Characteristics (cont.)  </vt:lpstr>
      <vt:lpstr>Key CBR Characteristics (cont.)  </vt:lpstr>
      <vt:lpstr>The Management Cycle of CBR </vt:lpstr>
      <vt:lpstr>The Management Cycle (cont.)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Rehabilitation</dc:title>
  <dc:creator>Mindahun Eshetie</dc:creator>
  <cp:lastModifiedBy>Adisu</cp:lastModifiedBy>
  <cp:revision>42</cp:revision>
  <dcterms:created xsi:type="dcterms:W3CDTF">2014-05-11T21:11:07Z</dcterms:created>
  <dcterms:modified xsi:type="dcterms:W3CDTF">2017-06-06T07:33:22Z</dcterms:modified>
</cp:coreProperties>
</file>