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8" r:id="rId12"/>
    <p:sldId id="269" r:id="rId13"/>
    <p:sldId id="270" r:id="rId14"/>
    <p:sldId id="271" r:id="rId15"/>
    <p:sldId id="27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B2D857-C888-4B4A-88B3-D3597FB9B764}" type="datetimeFigureOut">
              <a:rPr lang="en-US" smtClean="0"/>
              <a:t>6/6/2017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00D0CB-8ABF-43F8-93E8-58AF560662B9}" type="slidenum">
              <a:rPr lang="en-US" smtClean="0"/>
              <a:t>‹#›</a:t>
            </a:fld>
            <a:endParaRPr lang="en-US"/>
          </a:p>
        </p:txBody>
      </p:sp>
    </p:spTree>
    <p:extLst>
      <p:ext uri="{BB962C8B-B14F-4D97-AF65-F5344CB8AC3E}">
        <p14:creationId xmlns:p14="http://schemas.microsoft.com/office/powerpoint/2010/main" val="3672701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1</a:t>
            </a:fld>
            <a:endParaRPr lang="en-US"/>
          </a:p>
        </p:txBody>
      </p:sp>
    </p:spTree>
    <p:extLst>
      <p:ext uri="{BB962C8B-B14F-4D97-AF65-F5344CB8AC3E}">
        <p14:creationId xmlns:p14="http://schemas.microsoft.com/office/powerpoint/2010/main" val="4239782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10</a:t>
            </a:fld>
            <a:endParaRPr lang="en-US"/>
          </a:p>
        </p:txBody>
      </p:sp>
    </p:spTree>
    <p:extLst>
      <p:ext uri="{BB962C8B-B14F-4D97-AF65-F5344CB8AC3E}">
        <p14:creationId xmlns:p14="http://schemas.microsoft.com/office/powerpoint/2010/main" val="3490295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11</a:t>
            </a:fld>
            <a:endParaRPr lang="en-US"/>
          </a:p>
        </p:txBody>
      </p:sp>
    </p:spTree>
    <p:extLst>
      <p:ext uri="{BB962C8B-B14F-4D97-AF65-F5344CB8AC3E}">
        <p14:creationId xmlns:p14="http://schemas.microsoft.com/office/powerpoint/2010/main" val="26539805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12</a:t>
            </a:fld>
            <a:endParaRPr lang="en-US"/>
          </a:p>
        </p:txBody>
      </p:sp>
    </p:spTree>
    <p:extLst>
      <p:ext uri="{BB962C8B-B14F-4D97-AF65-F5344CB8AC3E}">
        <p14:creationId xmlns:p14="http://schemas.microsoft.com/office/powerpoint/2010/main" val="2481179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13</a:t>
            </a:fld>
            <a:endParaRPr lang="en-US"/>
          </a:p>
        </p:txBody>
      </p:sp>
    </p:spTree>
    <p:extLst>
      <p:ext uri="{BB962C8B-B14F-4D97-AF65-F5344CB8AC3E}">
        <p14:creationId xmlns:p14="http://schemas.microsoft.com/office/powerpoint/2010/main" val="5091685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14</a:t>
            </a:fld>
            <a:endParaRPr lang="en-US"/>
          </a:p>
        </p:txBody>
      </p:sp>
    </p:spTree>
    <p:extLst>
      <p:ext uri="{BB962C8B-B14F-4D97-AF65-F5344CB8AC3E}">
        <p14:creationId xmlns:p14="http://schemas.microsoft.com/office/powerpoint/2010/main" val="2733490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15</a:t>
            </a:fld>
            <a:endParaRPr lang="en-US"/>
          </a:p>
        </p:txBody>
      </p:sp>
    </p:spTree>
    <p:extLst>
      <p:ext uri="{BB962C8B-B14F-4D97-AF65-F5344CB8AC3E}">
        <p14:creationId xmlns:p14="http://schemas.microsoft.com/office/powerpoint/2010/main" val="6674443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2</a:t>
            </a:fld>
            <a:endParaRPr lang="en-US"/>
          </a:p>
        </p:txBody>
      </p:sp>
    </p:spTree>
    <p:extLst>
      <p:ext uri="{BB962C8B-B14F-4D97-AF65-F5344CB8AC3E}">
        <p14:creationId xmlns:p14="http://schemas.microsoft.com/office/powerpoint/2010/main" val="1793104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3</a:t>
            </a:fld>
            <a:endParaRPr lang="en-US"/>
          </a:p>
        </p:txBody>
      </p:sp>
    </p:spTree>
    <p:extLst>
      <p:ext uri="{BB962C8B-B14F-4D97-AF65-F5344CB8AC3E}">
        <p14:creationId xmlns:p14="http://schemas.microsoft.com/office/powerpoint/2010/main" val="34630132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4</a:t>
            </a:fld>
            <a:endParaRPr lang="en-US"/>
          </a:p>
        </p:txBody>
      </p:sp>
    </p:spTree>
    <p:extLst>
      <p:ext uri="{BB962C8B-B14F-4D97-AF65-F5344CB8AC3E}">
        <p14:creationId xmlns:p14="http://schemas.microsoft.com/office/powerpoint/2010/main" val="1499709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5</a:t>
            </a:fld>
            <a:endParaRPr lang="en-US"/>
          </a:p>
        </p:txBody>
      </p:sp>
    </p:spTree>
    <p:extLst>
      <p:ext uri="{BB962C8B-B14F-4D97-AF65-F5344CB8AC3E}">
        <p14:creationId xmlns:p14="http://schemas.microsoft.com/office/powerpoint/2010/main" val="35677776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6</a:t>
            </a:fld>
            <a:endParaRPr lang="en-US"/>
          </a:p>
        </p:txBody>
      </p:sp>
    </p:spTree>
    <p:extLst>
      <p:ext uri="{BB962C8B-B14F-4D97-AF65-F5344CB8AC3E}">
        <p14:creationId xmlns:p14="http://schemas.microsoft.com/office/powerpoint/2010/main" val="5431585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7</a:t>
            </a:fld>
            <a:endParaRPr lang="en-US"/>
          </a:p>
        </p:txBody>
      </p:sp>
    </p:spTree>
    <p:extLst>
      <p:ext uri="{BB962C8B-B14F-4D97-AF65-F5344CB8AC3E}">
        <p14:creationId xmlns:p14="http://schemas.microsoft.com/office/powerpoint/2010/main" val="11368148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8</a:t>
            </a:fld>
            <a:endParaRPr lang="en-US"/>
          </a:p>
        </p:txBody>
      </p:sp>
    </p:spTree>
    <p:extLst>
      <p:ext uri="{BB962C8B-B14F-4D97-AF65-F5344CB8AC3E}">
        <p14:creationId xmlns:p14="http://schemas.microsoft.com/office/powerpoint/2010/main" val="136906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E00D0CB-8ABF-43F8-93E8-58AF560662B9}" type="slidenum">
              <a:rPr lang="en-US" smtClean="0"/>
              <a:t>9</a:t>
            </a:fld>
            <a:endParaRPr lang="en-US"/>
          </a:p>
        </p:txBody>
      </p:sp>
    </p:spTree>
    <p:extLst>
      <p:ext uri="{BB962C8B-B14F-4D97-AF65-F5344CB8AC3E}">
        <p14:creationId xmlns:p14="http://schemas.microsoft.com/office/powerpoint/2010/main" val="3150740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0EAA5F3-E029-41B8-B7D6-6A929F63EAFD}"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1513739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EAA5F3-E029-41B8-B7D6-6A929F63EAFD}"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1322654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EAA5F3-E029-41B8-B7D6-6A929F63EAFD}"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3047550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EAA5F3-E029-41B8-B7D6-6A929F63EAFD}"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2316774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0EAA5F3-E029-41B8-B7D6-6A929F63EAFD}" type="datetimeFigureOut">
              <a:rPr lang="en-US" smtClean="0"/>
              <a:t>6/6/2017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371271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0EAA5F3-E029-41B8-B7D6-6A929F63EAFD}"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910137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0EAA5F3-E029-41B8-B7D6-6A929F63EAFD}" type="datetimeFigureOut">
              <a:rPr lang="en-US" smtClean="0"/>
              <a:t>6/6/2017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2379348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EAA5F3-E029-41B8-B7D6-6A929F63EAFD}" type="datetimeFigureOut">
              <a:rPr lang="en-US" smtClean="0"/>
              <a:t>6/6/2017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1237079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0EAA5F3-E029-41B8-B7D6-6A929F63EAFD}" type="datetimeFigureOut">
              <a:rPr lang="en-US" smtClean="0"/>
              <a:t>6/6/2017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41340427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EAA5F3-E029-41B8-B7D6-6A929F63EAFD}"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1532805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0EAA5F3-E029-41B8-B7D6-6A929F63EAFD}" type="datetimeFigureOut">
              <a:rPr lang="en-US" smtClean="0"/>
              <a:t>6/6/2017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B92116-5D10-4D9A-8EBF-63781799936A}" type="slidenum">
              <a:rPr lang="en-US" smtClean="0"/>
              <a:t>‹#›</a:t>
            </a:fld>
            <a:endParaRPr lang="en-US"/>
          </a:p>
        </p:txBody>
      </p:sp>
    </p:spTree>
    <p:extLst>
      <p:ext uri="{BB962C8B-B14F-4D97-AF65-F5344CB8AC3E}">
        <p14:creationId xmlns:p14="http://schemas.microsoft.com/office/powerpoint/2010/main" val="846801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EAA5F3-E029-41B8-B7D6-6A929F63EAFD}" type="datetimeFigureOut">
              <a:rPr lang="en-US" smtClean="0"/>
              <a:t>6/6/2017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B92116-5D10-4D9A-8EBF-63781799936A}" type="slidenum">
              <a:rPr lang="en-US" smtClean="0"/>
              <a:t>‹#›</a:t>
            </a:fld>
            <a:endParaRPr lang="en-US"/>
          </a:p>
        </p:txBody>
      </p:sp>
    </p:spTree>
    <p:extLst>
      <p:ext uri="{BB962C8B-B14F-4D97-AF65-F5344CB8AC3E}">
        <p14:creationId xmlns:p14="http://schemas.microsoft.com/office/powerpoint/2010/main" val="10271840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Rehabilitation Counseling</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690067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Functions/Tasks of Rehabilitation Counselors (</a:t>
            </a:r>
            <a:r>
              <a:rPr lang="en-US" dirty="0" smtClean="0"/>
              <a:t>cont.)</a:t>
            </a:r>
            <a:endParaRPr lang="en-US" dirty="0"/>
          </a:p>
        </p:txBody>
      </p:sp>
      <p:sp>
        <p:nvSpPr>
          <p:cNvPr id="3" name="Content Placeholder 2"/>
          <p:cNvSpPr>
            <a:spLocks noGrp="1"/>
          </p:cNvSpPr>
          <p:nvPr>
            <p:ph idx="1"/>
          </p:nvPr>
        </p:nvSpPr>
        <p:spPr/>
        <p:txBody>
          <a:bodyPr/>
          <a:lstStyle/>
          <a:p>
            <a:r>
              <a:rPr lang="en-US" b="1" dirty="0" smtClean="0"/>
              <a:t>Program evaluation: </a:t>
            </a:r>
            <a:r>
              <a:rPr lang="en-US" dirty="0" smtClean="0"/>
              <a:t>The effort to determine what changes occur as a result of a planned program, by comparing actual changes (results) with desired changes (stated goals), and by identifying the degree to which the activity (planned program) is responsible for those changes.</a:t>
            </a:r>
            <a:endParaRPr lang="en-US" dirty="0"/>
          </a:p>
        </p:txBody>
      </p:sp>
    </p:spTree>
    <p:extLst>
      <p:ext uri="{BB962C8B-B14F-4D97-AF65-F5344CB8AC3E}">
        <p14:creationId xmlns:p14="http://schemas.microsoft.com/office/powerpoint/2010/main" val="2392496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Vocational Rehabilitation (Definition)</a:t>
            </a:r>
            <a:endParaRPr lang="en-US" dirty="0"/>
          </a:p>
        </p:txBody>
      </p:sp>
      <p:sp>
        <p:nvSpPr>
          <p:cNvPr id="3" name="Content Placeholder 2"/>
          <p:cNvSpPr>
            <a:spLocks noGrp="1"/>
          </p:cNvSpPr>
          <p:nvPr>
            <p:ph idx="1"/>
          </p:nvPr>
        </p:nvSpPr>
        <p:spPr/>
        <p:txBody>
          <a:bodyPr>
            <a:normAutofit lnSpcReduction="10000"/>
          </a:bodyPr>
          <a:lstStyle/>
          <a:p>
            <a:r>
              <a:rPr lang="en-US" dirty="0" smtClean="0"/>
              <a:t>Vocational Rehabilitation is a process of preparing people with disabilities for </a:t>
            </a:r>
            <a:r>
              <a:rPr lang="en-US" b="1" dirty="0" smtClean="0"/>
              <a:t>employment, placing them in jobs, </a:t>
            </a:r>
            <a:r>
              <a:rPr lang="en-US" dirty="0" smtClean="0"/>
              <a:t>and helping them cope effectively with their environment and to function as independently as possible.</a:t>
            </a:r>
          </a:p>
          <a:p>
            <a:r>
              <a:rPr lang="en-US" dirty="0" smtClean="0"/>
              <a:t>The major goal of vocational rehabilitation program is to assist persons who have disabilities become employed.   </a:t>
            </a:r>
          </a:p>
        </p:txBody>
      </p:sp>
    </p:spTree>
    <p:extLst>
      <p:ext uri="{BB962C8B-B14F-4D97-AF65-F5344CB8AC3E}">
        <p14:creationId xmlns:p14="http://schemas.microsoft.com/office/powerpoint/2010/main" val="372755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normAutofit fontScale="90000"/>
          </a:bodyPr>
          <a:lstStyle/>
          <a:p>
            <a:r>
              <a:rPr lang="en-US" dirty="0" smtClean="0"/>
              <a:t>Services of Vocational Rehabilitation</a:t>
            </a:r>
            <a:endParaRPr lang="en-US" dirty="0"/>
          </a:p>
        </p:txBody>
      </p:sp>
      <p:sp>
        <p:nvSpPr>
          <p:cNvPr id="3" name="Content Placeholder 2"/>
          <p:cNvSpPr>
            <a:spLocks noGrp="1"/>
          </p:cNvSpPr>
          <p:nvPr>
            <p:ph idx="1"/>
          </p:nvPr>
        </p:nvSpPr>
        <p:spPr/>
        <p:txBody>
          <a:bodyPr/>
          <a:lstStyle/>
          <a:p>
            <a:r>
              <a:rPr lang="en-US" dirty="0" smtClean="0"/>
              <a:t>Some of the most common services in vocational rehabilitation include vocational assessment/evaluation, career guidance and counseling, training/education, and job placement.  </a:t>
            </a:r>
            <a:endParaRPr lang="en-US" dirty="0"/>
          </a:p>
        </p:txBody>
      </p:sp>
    </p:spTree>
    <p:extLst>
      <p:ext uri="{BB962C8B-B14F-4D97-AF65-F5344CB8AC3E}">
        <p14:creationId xmlns:p14="http://schemas.microsoft.com/office/powerpoint/2010/main" val="133335124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43000"/>
          </a:xfrm>
        </p:spPr>
        <p:txBody>
          <a:bodyPr>
            <a:normAutofit/>
          </a:bodyPr>
          <a:lstStyle/>
          <a:p>
            <a:r>
              <a:rPr lang="en-US" dirty="0" smtClean="0"/>
              <a:t>Vocational Assessment/Evaluation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People who suffer unexpected physical and mental disabilities often need to change their occupations. The expertise of vocational evaluators in vocational rehabilitation is important in making the change and transition. These professionals measure and evaluate skills in a variety of job areas.</a:t>
            </a:r>
          </a:p>
          <a:p>
            <a:r>
              <a:rPr lang="en-US" dirty="0" smtClean="0"/>
              <a:t>Vocational evaluators measure and assess the vocational interests, knowledge, and skills of individuals seeking to perform certain jobs.</a:t>
            </a:r>
            <a:endParaRPr lang="en-US" dirty="0"/>
          </a:p>
        </p:txBody>
      </p:sp>
    </p:spTree>
    <p:extLst>
      <p:ext uri="{BB962C8B-B14F-4D97-AF65-F5344CB8AC3E}">
        <p14:creationId xmlns:p14="http://schemas.microsoft.com/office/powerpoint/2010/main" val="23542371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Career Guidance/Counseling</a:t>
            </a:r>
            <a:endParaRPr lang="en-US" dirty="0"/>
          </a:p>
        </p:txBody>
      </p:sp>
      <p:sp>
        <p:nvSpPr>
          <p:cNvPr id="3" name="Content Placeholder 2"/>
          <p:cNvSpPr>
            <a:spLocks noGrp="1"/>
          </p:cNvSpPr>
          <p:nvPr>
            <p:ph idx="1"/>
          </p:nvPr>
        </p:nvSpPr>
        <p:spPr/>
        <p:txBody>
          <a:bodyPr>
            <a:normAutofit/>
          </a:bodyPr>
          <a:lstStyle/>
          <a:p>
            <a:r>
              <a:rPr lang="en-US" dirty="0" smtClean="0"/>
              <a:t>Career guidance/counseling is </a:t>
            </a:r>
            <a:r>
              <a:rPr lang="en-US" dirty="0"/>
              <a:t>the process through which an individual is helped to choose a suitable occupation, make the necessary preparations for it (such as enrolling in a training </a:t>
            </a:r>
            <a:r>
              <a:rPr lang="en-US" dirty="0" smtClean="0"/>
              <a:t>program), </a:t>
            </a:r>
            <a:r>
              <a:rPr lang="en-US" dirty="0"/>
              <a:t>enter into it, and develop in </a:t>
            </a:r>
            <a:r>
              <a:rPr lang="en-US" dirty="0" smtClean="0"/>
              <a:t>it. </a:t>
            </a:r>
          </a:p>
        </p:txBody>
      </p:sp>
    </p:spTree>
    <p:extLst>
      <p:ext uri="{BB962C8B-B14F-4D97-AF65-F5344CB8AC3E}">
        <p14:creationId xmlns:p14="http://schemas.microsoft.com/office/powerpoint/2010/main" val="4123545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Placement</a:t>
            </a:r>
            <a:endParaRPr lang="en-US" dirty="0"/>
          </a:p>
        </p:txBody>
      </p:sp>
      <p:sp>
        <p:nvSpPr>
          <p:cNvPr id="3" name="Content Placeholder 2"/>
          <p:cNvSpPr>
            <a:spLocks noGrp="1"/>
          </p:cNvSpPr>
          <p:nvPr>
            <p:ph idx="1"/>
          </p:nvPr>
        </p:nvSpPr>
        <p:spPr/>
        <p:txBody>
          <a:bodyPr>
            <a:normAutofit/>
          </a:bodyPr>
          <a:lstStyle/>
          <a:p>
            <a:r>
              <a:rPr lang="en-US" dirty="0" smtClean="0"/>
              <a:t>The practice of placement generally includes:</a:t>
            </a:r>
          </a:p>
          <a:p>
            <a:pPr lvl="1"/>
            <a:r>
              <a:rPr lang="en-US" dirty="0" smtClean="0"/>
              <a:t>contacting and developing ongoing relationships with employers;</a:t>
            </a:r>
          </a:p>
          <a:p>
            <a:pPr lvl="1"/>
            <a:r>
              <a:rPr lang="en-US" dirty="0" smtClean="0"/>
              <a:t>educating clients regarding job seeking, resume writing, interviewing, and job selecting;</a:t>
            </a:r>
          </a:p>
          <a:p>
            <a:pPr lvl="1"/>
            <a:r>
              <a:rPr lang="en-US" dirty="0" smtClean="0"/>
              <a:t>collaborating with clients and employers to make workplace accommodations; and</a:t>
            </a:r>
          </a:p>
          <a:p>
            <a:pPr lvl="1"/>
            <a:r>
              <a:rPr lang="en-US" dirty="0" smtClean="0"/>
              <a:t>following clients to ensure satisfaction with placements.</a:t>
            </a:r>
            <a:endParaRPr lang="en-US" dirty="0"/>
          </a:p>
        </p:txBody>
      </p:sp>
    </p:spTree>
    <p:extLst>
      <p:ext uri="{BB962C8B-B14F-4D97-AF65-F5344CB8AC3E}">
        <p14:creationId xmlns:p14="http://schemas.microsoft.com/office/powerpoint/2010/main" val="1313825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Defining Rehabilitation Counseling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Rehabilitation counseling  is a specialty within the rehabilitation professions, with counseling at its core, and is differentiated from other related counseling fields.</a:t>
            </a:r>
          </a:p>
          <a:p>
            <a:r>
              <a:rPr lang="en-US" dirty="0" smtClean="0"/>
              <a:t>Rehabilitation counseling is a systematic process that assists persons with physical, mental, developmental, cognitive, and emotional disabilities to achieve their personal, career, and independent-living goals in the most integrated setting possible, through the application of the counseling process.</a:t>
            </a:r>
            <a:endParaRPr lang="en-US" dirty="0"/>
          </a:p>
        </p:txBody>
      </p:sp>
    </p:spTree>
    <p:extLst>
      <p:ext uri="{BB962C8B-B14F-4D97-AF65-F5344CB8AC3E}">
        <p14:creationId xmlns:p14="http://schemas.microsoft.com/office/powerpoint/2010/main" val="1997082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Defining Rehabilitation Counseling (cont.)</a:t>
            </a:r>
            <a:endParaRPr lang="en-US" dirty="0"/>
          </a:p>
        </p:txBody>
      </p:sp>
      <p:sp>
        <p:nvSpPr>
          <p:cNvPr id="3" name="Content Placeholder 2"/>
          <p:cNvSpPr>
            <a:spLocks noGrp="1"/>
          </p:cNvSpPr>
          <p:nvPr>
            <p:ph idx="1"/>
          </p:nvPr>
        </p:nvSpPr>
        <p:spPr/>
        <p:txBody>
          <a:bodyPr/>
          <a:lstStyle/>
          <a:p>
            <a:r>
              <a:rPr lang="en-US" dirty="0" smtClean="0"/>
              <a:t>Rehabilitation counseling is also defined as a profession that assists persons with disabilities in adapting to the environment, assists environments in accommodating the needs of the individual, and works toward full participation of persons with disabilities in all aspects of society, especially work.</a:t>
            </a:r>
            <a:endParaRPr lang="en-US" dirty="0"/>
          </a:p>
        </p:txBody>
      </p:sp>
    </p:spTree>
    <p:extLst>
      <p:ext uri="{BB962C8B-B14F-4D97-AF65-F5344CB8AC3E}">
        <p14:creationId xmlns:p14="http://schemas.microsoft.com/office/powerpoint/2010/main" val="2729169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Defining Rehabilitation Counseling (cont.)</a:t>
            </a:r>
            <a:endParaRPr lang="en-US" dirty="0"/>
          </a:p>
        </p:txBody>
      </p:sp>
      <p:sp>
        <p:nvSpPr>
          <p:cNvPr id="3" name="Content Placeholder 2"/>
          <p:cNvSpPr>
            <a:spLocks noGrp="1"/>
          </p:cNvSpPr>
          <p:nvPr>
            <p:ph idx="1"/>
          </p:nvPr>
        </p:nvSpPr>
        <p:spPr/>
        <p:txBody>
          <a:bodyPr/>
          <a:lstStyle/>
          <a:p>
            <a:r>
              <a:rPr lang="en-US" dirty="0" smtClean="0"/>
              <a:t>Rehabilitation within the context of the rehabilitation counseling process is therefore, a comprehensive sequence of services, </a:t>
            </a:r>
            <a:r>
              <a:rPr lang="en-US" b="1" dirty="0" smtClean="0"/>
              <a:t>mutually planned by the client and rehabilitation counselor</a:t>
            </a:r>
            <a:r>
              <a:rPr lang="en-US" dirty="0" smtClean="0"/>
              <a:t>, to maximize employability, independence, integration, and participation of persons with disabilities in the workplace and the community.</a:t>
            </a:r>
            <a:endParaRPr lang="en-US" dirty="0"/>
          </a:p>
        </p:txBody>
      </p:sp>
    </p:spTree>
    <p:extLst>
      <p:ext uri="{BB962C8B-B14F-4D97-AF65-F5344CB8AC3E}">
        <p14:creationId xmlns:p14="http://schemas.microsoft.com/office/powerpoint/2010/main" val="2117543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143000"/>
          </a:xfrm>
        </p:spPr>
        <p:txBody>
          <a:bodyPr>
            <a:normAutofit fontScale="90000"/>
          </a:bodyPr>
          <a:lstStyle/>
          <a:p>
            <a:r>
              <a:rPr lang="en-US" dirty="0" smtClean="0"/>
              <a:t>Functions/Tasks of Rehabilitation Counselors </a:t>
            </a:r>
            <a:endParaRPr lang="en-US" dirty="0"/>
          </a:p>
        </p:txBody>
      </p:sp>
      <p:sp>
        <p:nvSpPr>
          <p:cNvPr id="3" name="Content Placeholder 2"/>
          <p:cNvSpPr>
            <a:spLocks noGrp="1"/>
          </p:cNvSpPr>
          <p:nvPr>
            <p:ph idx="1"/>
          </p:nvPr>
        </p:nvSpPr>
        <p:spPr/>
        <p:txBody>
          <a:bodyPr>
            <a:normAutofit lnSpcReduction="10000"/>
          </a:bodyPr>
          <a:lstStyle/>
          <a:p>
            <a:r>
              <a:rPr lang="en-US" b="1" dirty="0" smtClean="0"/>
              <a:t>Assessment and appraisal</a:t>
            </a:r>
            <a:r>
              <a:rPr lang="en-US" dirty="0" smtClean="0"/>
              <a:t>: Selecting, administering, scoring, and interpreting instruments designed to assess an individual’s attitudes, abilities, achievements, interests, personal characteristics, disabilities, and mental, emotional, or behavioral disorders, as well as the use of methods and techniques for understanding human behavior in relation to coping with, adapting to, or changing life situations.</a:t>
            </a:r>
          </a:p>
        </p:txBody>
      </p:sp>
    </p:spTree>
    <p:extLst>
      <p:ext uri="{BB962C8B-B14F-4D97-AF65-F5344CB8AC3E}">
        <p14:creationId xmlns:p14="http://schemas.microsoft.com/office/powerpoint/2010/main" val="3951869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Functions/Tasks of Rehabilitation </a:t>
            </a:r>
            <a:r>
              <a:rPr lang="en-US" dirty="0" smtClean="0"/>
              <a:t>Counselors (cont.)</a:t>
            </a:r>
            <a:endParaRPr lang="en-US" dirty="0"/>
          </a:p>
        </p:txBody>
      </p:sp>
      <p:sp>
        <p:nvSpPr>
          <p:cNvPr id="3" name="Content Placeholder 2"/>
          <p:cNvSpPr>
            <a:spLocks noGrp="1"/>
          </p:cNvSpPr>
          <p:nvPr>
            <p:ph idx="1"/>
          </p:nvPr>
        </p:nvSpPr>
        <p:spPr/>
        <p:txBody>
          <a:bodyPr/>
          <a:lstStyle/>
          <a:p>
            <a:r>
              <a:rPr lang="en-US" b="1" dirty="0" smtClean="0"/>
              <a:t>Treatment planning</a:t>
            </a:r>
            <a:r>
              <a:rPr lang="en-US" dirty="0" smtClean="0"/>
              <a:t>: Analyzing and providing diagnostic descriptions of mental, emotional, or behavioral conditions or disabilities; exploring possible solutions; and developing and implementing a treatment plan for mental, emotional, and psychosocial adjustment or development.</a:t>
            </a:r>
            <a:endParaRPr lang="en-US" dirty="0"/>
          </a:p>
        </p:txBody>
      </p:sp>
    </p:spTree>
    <p:extLst>
      <p:ext uri="{BB962C8B-B14F-4D97-AF65-F5344CB8AC3E}">
        <p14:creationId xmlns:p14="http://schemas.microsoft.com/office/powerpoint/2010/main" val="20480671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Functions/Tasks of Rehabilitation Counselors (</a:t>
            </a:r>
            <a:r>
              <a:rPr lang="en-US" dirty="0" smtClean="0"/>
              <a:t>cont.)</a:t>
            </a:r>
            <a:endParaRPr lang="en-US" dirty="0"/>
          </a:p>
        </p:txBody>
      </p:sp>
      <p:sp>
        <p:nvSpPr>
          <p:cNvPr id="3" name="Content Placeholder 2"/>
          <p:cNvSpPr>
            <a:spLocks noGrp="1"/>
          </p:cNvSpPr>
          <p:nvPr>
            <p:ph idx="1"/>
          </p:nvPr>
        </p:nvSpPr>
        <p:spPr/>
        <p:txBody>
          <a:bodyPr/>
          <a:lstStyle/>
          <a:p>
            <a:r>
              <a:rPr lang="en-US" b="1" dirty="0" smtClean="0"/>
              <a:t>Counseling treatment intervention</a:t>
            </a:r>
            <a:r>
              <a:rPr lang="en-US" dirty="0" smtClean="0"/>
              <a:t>: The application of cognitive, affective, behavioral, and systemic counseling strategies, that include family counseling, group counseling and sibling counseling.</a:t>
            </a:r>
          </a:p>
        </p:txBody>
      </p:sp>
    </p:spTree>
    <p:extLst>
      <p:ext uri="{BB962C8B-B14F-4D97-AF65-F5344CB8AC3E}">
        <p14:creationId xmlns:p14="http://schemas.microsoft.com/office/powerpoint/2010/main" val="3483184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Functions/Tasks of Rehabilitation Counselors (</a:t>
            </a:r>
            <a:r>
              <a:rPr lang="en-US" dirty="0" smtClean="0"/>
              <a:t>cont.)</a:t>
            </a:r>
            <a:endParaRPr lang="en-US" dirty="0"/>
          </a:p>
        </p:txBody>
      </p:sp>
      <p:sp>
        <p:nvSpPr>
          <p:cNvPr id="3" name="Content Placeholder 2"/>
          <p:cNvSpPr>
            <a:spLocks noGrp="1"/>
          </p:cNvSpPr>
          <p:nvPr>
            <p:ph idx="1"/>
          </p:nvPr>
        </p:nvSpPr>
        <p:spPr/>
        <p:txBody>
          <a:bodyPr/>
          <a:lstStyle/>
          <a:p>
            <a:r>
              <a:rPr lang="en-US" b="1" dirty="0" smtClean="0"/>
              <a:t>Referral: </a:t>
            </a:r>
            <a:r>
              <a:rPr lang="en-US" dirty="0" smtClean="0"/>
              <a:t>Evaluating and identifying the needs of a counselee to determine the advisability of referrals to other specialists, advising the counselee of such judgments, and communicating as requested or deemed appropriate to such referral sources.</a:t>
            </a:r>
            <a:endParaRPr lang="en-US" dirty="0"/>
          </a:p>
        </p:txBody>
      </p:sp>
    </p:spTree>
    <p:extLst>
      <p:ext uri="{BB962C8B-B14F-4D97-AF65-F5344CB8AC3E}">
        <p14:creationId xmlns:p14="http://schemas.microsoft.com/office/powerpoint/2010/main" val="4062183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Functions/Tasks </a:t>
            </a:r>
            <a:r>
              <a:rPr lang="en-US" dirty="0"/>
              <a:t>of Rehabilitation Counselors (</a:t>
            </a:r>
            <a:r>
              <a:rPr lang="en-US" dirty="0" smtClean="0"/>
              <a:t>cont.) </a:t>
            </a:r>
            <a:endParaRPr lang="en-US" dirty="0"/>
          </a:p>
        </p:txBody>
      </p:sp>
      <p:sp>
        <p:nvSpPr>
          <p:cNvPr id="3" name="Content Placeholder 2"/>
          <p:cNvSpPr>
            <a:spLocks noGrp="1"/>
          </p:cNvSpPr>
          <p:nvPr>
            <p:ph idx="1"/>
          </p:nvPr>
        </p:nvSpPr>
        <p:spPr/>
        <p:txBody>
          <a:bodyPr>
            <a:normAutofit/>
          </a:bodyPr>
          <a:lstStyle/>
          <a:p>
            <a:r>
              <a:rPr lang="en-US" b="1" dirty="0" smtClean="0"/>
              <a:t>Case management and service coordination</a:t>
            </a:r>
            <a:r>
              <a:rPr lang="en-US" dirty="0" smtClean="0"/>
              <a:t>: A systematic process merging counseling and managerial concepts and skills, through the application of techniques derived from intuitive and researched methods, thereby advancing efficient and effective decision making for functional control of self, client, setting, and other relevant factors for anchoring a proactive practice.</a:t>
            </a:r>
          </a:p>
        </p:txBody>
      </p:sp>
    </p:spTree>
    <p:extLst>
      <p:ext uri="{BB962C8B-B14F-4D97-AF65-F5344CB8AC3E}">
        <p14:creationId xmlns:p14="http://schemas.microsoft.com/office/powerpoint/2010/main" val="3036006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TotalTime>
  <Words>766</Words>
  <Application>Microsoft Office PowerPoint</Application>
  <PresentationFormat>On-screen Show (4:3)</PresentationFormat>
  <Paragraphs>51</Paragraphs>
  <Slides>15</Slides>
  <Notes>15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Calibri</vt:lpstr>
      <vt:lpstr>Office Theme</vt:lpstr>
      <vt:lpstr>Rehabilitation Counseling</vt:lpstr>
      <vt:lpstr>Defining Rehabilitation Counseling </vt:lpstr>
      <vt:lpstr>Defining Rehabilitation Counseling (cont.)</vt:lpstr>
      <vt:lpstr> Defining Rehabilitation Counseling (cont.)</vt:lpstr>
      <vt:lpstr>Functions/Tasks of Rehabilitation Counselors </vt:lpstr>
      <vt:lpstr>Functions/Tasks of Rehabilitation Counselors (cont.)</vt:lpstr>
      <vt:lpstr>Functions/Tasks of Rehabilitation Counselors (cont.)</vt:lpstr>
      <vt:lpstr>Functions/Tasks of Rehabilitation Counselors (cont.)</vt:lpstr>
      <vt:lpstr>Functions/Tasks of Rehabilitation Counselors (cont.) </vt:lpstr>
      <vt:lpstr>Functions/Tasks of Rehabilitation Counselors (cont.)</vt:lpstr>
      <vt:lpstr>Vocational Rehabilitation (Definition)</vt:lpstr>
      <vt:lpstr>Services of Vocational Rehabilitation</vt:lpstr>
      <vt:lpstr>Vocational Assessment/Evaluation</vt:lpstr>
      <vt:lpstr>Career Guidance/Counseling</vt:lpstr>
      <vt:lpstr>Placement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Rehabilitation Counseling</dc:title>
  <dc:creator>Mindahun Eshetie</dc:creator>
  <cp:lastModifiedBy>Adisu</cp:lastModifiedBy>
  <cp:revision>29</cp:revision>
  <dcterms:created xsi:type="dcterms:W3CDTF">2014-05-11T23:28:52Z</dcterms:created>
  <dcterms:modified xsi:type="dcterms:W3CDTF">2017-06-06T08:23:01Z</dcterms:modified>
</cp:coreProperties>
</file>