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61" r:id="rId3"/>
    <p:sldId id="263" r:id="rId4"/>
    <p:sldId id="264" r:id="rId5"/>
    <p:sldId id="265" r:id="rId6"/>
    <p:sldId id="266" r:id="rId7"/>
    <p:sldId id="267" r:id="rId8"/>
    <p:sldId id="270" r:id="rId9"/>
    <p:sldId id="269" r:id="rId10"/>
    <p:sldId id="271" r:id="rId11"/>
    <p:sldId id="297" r:id="rId12"/>
    <p:sldId id="298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81" r:id="rId21"/>
    <p:sldId id="279" r:id="rId22"/>
    <p:sldId id="280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C38CE9-FB40-4116-B4B1-49F3840B43F3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7B64D9-5286-416D-BDB9-541A63D43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94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360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409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575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8543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921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740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742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429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7914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100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886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996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707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CA056-A709-4F2F-B738-3057398EE25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547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CA056-A709-4F2F-B738-3057398EE25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569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CA056-A709-4F2F-B738-3057398EE25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143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CA056-A709-4F2F-B738-3057398EE25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692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CA056-A709-4F2F-B738-3057398EE25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687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CA056-A709-4F2F-B738-3057398EE25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8815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CA056-A709-4F2F-B738-3057398EE25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2577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CA056-A709-4F2F-B738-3057398EE25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7362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CA056-A709-4F2F-B738-3057398EE254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34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8352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CA056-A709-4F2F-B738-3057398EE25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9520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5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507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425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562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84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864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B64D9-5286-416D-BDB9-541A63D4369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28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4BBD-A046-4E13-8D52-9CFFC5D9887A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FA83-6304-460C-B237-59FC09E22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6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4BBD-A046-4E13-8D52-9CFFC5D9887A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FA83-6304-460C-B237-59FC09E22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38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4BBD-A046-4E13-8D52-9CFFC5D9887A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FA83-6304-460C-B237-59FC09E22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42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4BBD-A046-4E13-8D52-9CFFC5D9887A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FA83-6304-460C-B237-59FC09E22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75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4BBD-A046-4E13-8D52-9CFFC5D9887A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FA83-6304-460C-B237-59FC09E22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4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4BBD-A046-4E13-8D52-9CFFC5D9887A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FA83-6304-460C-B237-59FC09E22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02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4BBD-A046-4E13-8D52-9CFFC5D9887A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FA83-6304-460C-B237-59FC09E22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318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4BBD-A046-4E13-8D52-9CFFC5D9887A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FA83-6304-460C-B237-59FC09E22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4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4BBD-A046-4E13-8D52-9CFFC5D9887A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FA83-6304-460C-B237-59FC09E22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4BBD-A046-4E13-8D52-9CFFC5D9887A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FA83-6304-460C-B237-59FC09E22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868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04BBD-A046-4E13-8D52-9CFFC5D9887A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9FA83-6304-460C-B237-59FC09E22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1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04BBD-A046-4E13-8D52-9CFFC5D9887A}" type="datetimeFigureOut">
              <a:rPr lang="en-US" smtClean="0"/>
              <a:t>4/10/2019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9FA83-6304-460C-B237-59FC09E22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83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Types of Disabilities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Developmental, Cognitive, and Mental Health Disabilities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65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term </a:t>
            </a:r>
            <a:r>
              <a:rPr lang="en-US" i="1" dirty="0" smtClean="0"/>
              <a:t>learning disabilities </a:t>
            </a:r>
            <a:r>
              <a:rPr lang="en-US" dirty="0" smtClean="0"/>
              <a:t>refers to a group of neurological disorders that impact one or more of the brain’s basic functions used to understand and interpret language, symbols, and gestures</a:t>
            </a:r>
          </a:p>
          <a:p>
            <a:r>
              <a:rPr lang="en-US" dirty="0" smtClean="0"/>
              <a:t>The </a:t>
            </a:r>
            <a:r>
              <a:rPr lang="en-US" dirty="0"/>
              <a:t>manifestation of these neurologically based conditions can be observed in an individual’s difficulty with reading, writing, listening, speaking, completing mathematical functions, fine motor skills, and even interpreting social cues and </a:t>
            </a:r>
            <a:r>
              <a:rPr lang="en-US" dirty="0" smtClean="0"/>
              <a:t>gestures. </a:t>
            </a:r>
          </a:p>
        </p:txBody>
      </p:sp>
    </p:spTree>
    <p:extLst>
      <p:ext uri="{BB962C8B-B14F-4D97-AF65-F5344CB8AC3E}">
        <p14:creationId xmlns:p14="http://schemas.microsoft.com/office/powerpoint/2010/main" val="19399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Difficulty in discriminating </a:t>
            </a:r>
            <a:r>
              <a:rPr lang="en-US" dirty="0"/>
              <a:t>fine differences in auditory, visual, and/or tactile </a:t>
            </a:r>
            <a:r>
              <a:rPr lang="en-US" dirty="0" smtClean="0"/>
              <a:t>input;</a:t>
            </a:r>
          </a:p>
          <a:p>
            <a:r>
              <a:rPr lang="en-US" dirty="0"/>
              <a:t>decreased ability to retain and recall discriminating sounds and forms both in the short term and the long </a:t>
            </a:r>
            <a:r>
              <a:rPr lang="en-US" dirty="0" smtClean="0"/>
              <a:t>term;</a:t>
            </a:r>
          </a:p>
          <a:p>
            <a:r>
              <a:rPr lang="en-US" dirty="0"/>
              <a:t>difficulty remembering the correct sequence of steps necessary to complete a </a:t>
            </a:r>
            <a:r>
              <a:rPr lang="en-US" dirty="0" smtClean="0"/>
              <a:t>task;</a:t>
            </a:r>
          </a:p>
          <a:p>
            <a:r>
              <a:rPr lang="en-US" dirty="0"/>
              <a:t>difficulty with figure-background relationships and distinguishing which is </a:t>
            </a:r>
            <a:r>
              <a:rPr lang="en-US" dirty="0" smtClean="0"/>
              <a:t>which;</a:t>
            </a:r>
          </a:p>
          <a:p>
            <a:r>
              <a:rPr lang="en-US" dirty="0"/>
              <a:t>difficulties with time and space orientation</a:t>
            </a:r>
          </a:p>
        </p:txBody>
      </p:sp>
    </p:spTree>
    <p:extLst>
      <p:ext uri="{BB962C8B-B14F-4D97-AF65-F5344CB8AC3E}">
        <p14:creationId xmlns:p14="http://schemas.microsoft.com/office/powerpoint/2010/main" val="1434664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LD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Difficulty </a:t>
            </a:r>
            <a:r>
              <a:rPr lang="en-US" dirty="0"/>
              <a:t>bringing closure to either a concept or a physical </a:t>
            </a:r>
            <a:r>
              <a:rPr lang="en-US" dirty="0" smtClean="0"/>
              <a:t>form;</a:t>
            </a:r>
          </a:p>
          <a:p>
            <a:r>
              <a:rPr lang="en-US" dirty="0"/>
              <a:t>difficulties integrating input from two or more </a:t>
            </a:r>
            <a:r>
              <a:rPr lang="en-US" dirty="0" smtClean="0"/>
              <a:t>senses;</a:t>
            </a:r>
          </a:p>
          <a:p>
            <a:r>
              <a:rPr lang="en-US" dirty="0"/>
              <a:t>difficulty judging the energy requirements of performing a specific </a:t>
            </a:r>
            <a:r>
              <a:rPr lang="en-US" dirty="0" smtClean="0"/>
              <a:t>task;</a:t>
            </a:r>
          </a:p>
          <a:p>
            <a:r>
              <a:rPr lang="en-US" dirty="0"/>
              <a:t>difficulty viewing specifics in relation to the </a:t>
            </a:r>
            <a:r>
              <a:rPr lang="en-US" dirty="0" smtClean="0"/>
              <a:t>whole; and</a:t>
            </a:r>
          </a:p>
          <a:p>
            <a:r>
              <a:rPr lang="en-US"/>
              <a:t>attention disturbances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226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Learning 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 smtClean="0"/>
              <a:t>Dyslexia: </a:t>
            </a:r>
            <a:r>
              <a:rPr lang="en-US" dirty="0" smtClean="0"/>
              <a:t>difficulty in understanding </a:t>
            </a:r>
            <a:r>
              <a:rPr lang="en-US" dirty="0"/>
              <a:t>language and using various language-related </a:t>
            </a:r>
            <a:r>
              <a:rPr lang="en-US" dirty="0" smtClean="0"/>
              <a:t>skills</a:t>
            </a:r>
          </a:p>
          <a:p>
            <a:r>
              <a:rPr lang="en-US" i="1" dirty="0" smtClean="0"/>
              <a:t>Dyscalculia: difficulty in </a:t>
            </a:r>
            <a:r>
              <a:rPr lang="en-US" dirty="0" smtClean="0"/>
              <a:t>learning </a:t>
            </a:r>
            <a:r>
              <a:rPr lang="en-US" dirty="0"/>
              <a:t>and understanding </a:t>
            </a:r>
            <a:r>
              <a:rPr lang="en-US" dirty="0" smtClean="0"/>
              <a:t>mathematical </a:t>
            </a:r>
            <a:r>
              <a:rPr lang="en-US" dirty="0"/>
              <a:t>concepts and </a:t>
            </a:r>
            <a:r>
              <a:rPr lang="en-US" dirty="0" smtClean="0"/>
              <a:t>operations.</a:t>
            </a:r>
          </a:p>
          <a:p>
            <a:r>
              <a:rPr lang="en-US" dirty="0" smtClean="0"/>
              <a:t>Dysgraphia: difficulty in developing and using written language</a:t>
            </a:r>
          </a:p>
          <a:p>
            <a:r>
              <a:rPr lang="en-US" dirty="0" err="1" smtClean="0"/>
              <a:t>Dysnomia</a:t>
            </a:r>
            <a:r>
              <a:rPr lang="en-US" dirty="0" smtClean="0"/>
              <a:t>: difficulty in recollection </a:t>
            </a:r>
            <a:r>
              <a:rPr lang="en-US" dirty="0"/>
              <a:t>of names, places, or specific object </a:t>
            </a:r>
            <a:r>
              <a:rPr lang="en-US" dirty="0" smtClean="0"/>
              <a:t>words.</a:t>
            </a:r>
          </a:p>
          <a:p>
            <a:r>
              <a:rPr lang="en-US" dirty="0" smtClean="0"/>
              <a:t>Dyspraxia: difficulty in manipulation </a:t>
            </a:r>
            <a:r>
              <a:rPr lang="en-US" dirty="0"/>
              <a:t>of fine motor </a:t>
            </a:r>
            <a:r>
              <a:rPr lang="en-US" dirty="0" smtClean="0"/>
              <a:t>skills</a:t>
            </a:r>
          </a:p>
        </p:txBody>
      </p:sp>
    </p:spTree>
    <p:extLst>
      <p:ext uri="{BB962C8B-B14F-4D97-AF65-F5344CB8AC3E}">
        <p14:creationId xmlns:p14="http://schemas.microsoft.com/office/powerpoint/2010/main" val="220866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Treatment/Provisions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Teaching different skills</a:t>
            </a:r>
          </a:p>
          <a:p>
            <a:r>
              <a:rPr lang="en-US" dirty="0" smtClean="0"/>
              <a:t>Teaching </a:t>
            </a:r>
            <a:r>
              <a:rPr lang="en-US" dirty="0"/>
              <a:t>the use of multiple learning </a:t>
            </a:r>
            <a:r>
              <a:rPr lang="en-US" dirty="0" smtClean="0"/>
              <a:t>modalities—visual</a:t>
            </a:r>
            <a:r>
              <a:rPr lang="en-US" dirty="0"/>
              <a:t>, tactile, </a:t>
            </a:r>
            <a:r>
              <a:rPr lang="en-US" dirty="0" smtClean="0"/>
              <a:t>auditory</a:t>
            </a:r>
          </a:p>
          <a:p>
            <a:r>
              <a:rPr lang="en-US" dirty="0" smtClean="0"/>
              <a:t>Providing tutors</a:t>
            </a:r>
            <a:r>
              <a:rPr lang="en-US" dirty="0"/>
              <a:t>, note takers, extra time for testing, alternative format versions of textbooks, </a:t>
            </a:r>
            <a:r>
              <a:rPr lang="en-US" dirty="0" smtClean="0"/>
              <a:t>and environmental </a:t>
            </a:r>
            <a:r>
              <a:rPr lang="en-US" dirty="0"/>
              <a:t>arrangements such as areas with reduced distraction for work and </a:t>
            </a:r>
            <a:r>
              <a:rPr lang="en-US" dirty="0" smtClean="0"/>
              <a:t>testing.</a:t>
            </a:r>
          </a:p>
          <a:p>
            <a:r>
              <a:rPr lang="en-US" dirty="0" smtClean="0"/>
              <a:t>Providing technological </a:t>
            </a:r>
            <a:r>
              <a:rPr lang="en-US" dirty="0"/>
              <a:t>devices </a:t>
            </a:r>
            <a:r>
              <a:rPr lang="en-US" dirty="0" smtClean="0"/>
              <a:t>such </a:t>
            </a:r>
            <a:r>
              <a:rPr lang="en-US" dirty="0"/>
              <a:t>as tape recorders, calculators and word processing </a:t>
            </a:r>
            <a:r>
              <a:rPr lang="en-US" dirty="0" smtClean="0"/>
              <a:t>software, speech </a:t>
            </a:r>
            <a:r>
              <a:rPr lang="en-US" dirty="0"/>
              <a:t>synthesizers, voice recognition software and talking dictionaries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3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Autism affects the social, emotional, and behavioral development of </a:t>
            </a:r>
            <a:r>
              <a:rPr lang="en-US" dirty="0" smtClean="0"/>
              <a:t>children. Thus, autism is defined upon three </a:t>
            </a:r>
            <a:r>
              <a:rPr lang="en-US" dirty="0"/>
              <a:t>symptoms </a:t>
            </a:r>
            <a:r>
              <a:rPr lang="en-US" dirty="0" smtClean="0"/>
              <a:t>areas: social </a:t>
            </a:r>
            <a:r>
              <a:rPr lang="en-US" dirty="0"/>
              <a:t>difficulties, </a:t>
            </a:r>
            <a:r>
              <a:rPr lang="en-US" dirty="0" smtClean="0"/>
              <a:t>communication </a:t>
            </a:r>
            <a:r>
              <a:rPr lang="en-US" dirty="0"/>
              <a:t>difficulties, and </a:t>
            </a:r>
            <a:r>
              <a:rPr lang="en-US" dirty="0" smtClean="0"/>
              <a:t>restrictive </a:t>
            </a:r>
            <a:r>
              <a:rPr lang="en-US" dirty="0"/>
              <a:t>interests or repetitive </a:t>
            </a:r>
            <a:r>
              <a:rPr lang="en-US" dirty="0" smtClean="0"/>
              <a:t>behaviors.</a:t>
            </a:r>
          </a:p>
          <a:p>
            <a:r>
              <a:rPr lang="en-US" dirty="0" smtClean="0"/>
              <a:t>The </a:t>
            </a:r>
            <a:r>
              <a:rPr lang="en-US" dirty="0"/>
              <a:t>autism spectrum ranges from highly verbal, high-functioning </a:t>
            </a:r>
            <a:r>
              <a:rPr lang="en-US" dirty="0" smtClean="0"/>
              <a:t>individuals </a:t>
            </a:r>
            <a:r>
              <a:rPr lang="en-US" dirty="0"/>
              <a:t>with superior intelligence, to nonverbal persons with low </a:t>
            </a:r>
            <a:r>
              <a:rPr lang="en-US" dirty="0" smtClean="0"/>
              <a:t>IQs. </a:t>
            </a:r>
          </a:p>
        </p:txBody>
      </p:sp>
    </p:spTree>
    <p:extLst>
      <p:ext uri="{BB962C8B-B14F-4D97-AF65-F5344CB8AC3E}">
        <p14:creationId xmlns:p14="http://schemas.microsoft.com/office/powerpoint/2010/main" val="150852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Hyperactivity and impulsivity</a:t>
            </a:r>
            <a:r>
              <a:rPr lang="en-US" dirty="0"/>
              <a:t>, </a:t>
            </a:r>
            <a:r>
              <a:rPr lang="en-US" dirty="0" smtClean="0"/>
              <a:t>extreme anger and aggressiveness</a:t>
            </a:r>
            <a:r>
              <a:rPr lang="en-US" dirty="0"/>
              <a:t>, self-injurious </a:t>
            </a:r>
            <a:r>
              <a:rPr lang="en-US" dirty="0" smtClean="0"/>
              <a:t>behaviors</a:t>
            </a:r>
          </a:p>
          <a:p>
            <a:r>
              <a:rPr lang="en-US" dirty="0"/>
              <a:t>insist on doing things in exactly the same way or on following the same routine </a:t>
            </a:r>
            <a:r>
              <a:rPr lang="en-US" dirty="0" smtClean="0"/>
              <a:t>and may </a:t>
            </a:r>
            <a:r>
              <a:rPr lang="en-US" dirty="0"/>
              <a:t>become very upset in response to a minor </a:t>
            </a:r>
            <a:r>
              <a:rPr lang="en-US" dirty="0" smtClean="0"/>
              <a:t>change in the routine,</a:t>
            </a:r>
          </a:p>
          <a:p>
            <a:r>
              <a:rPr lang="en-US" dirty="0" smtClean="0"/>
              <a:t>serious difficulty in interacting and communicating with other people,</a:t>
            </a:r>
          </a:p>
          <a:p>
            <a:r>
              <a:rPr lang="en-US" dirty="0" smtClean="0"/>
              <a:t>constantly </a:t>
            </a:r>
            <a:r>
              <a:rPr lang="en-US" dirty="0"/>
              <a:t>repeating certain actions or behaviors, or having intense interests restricted to only particular things or topics</a:t>
            </a:r>
            <a:r>
              <a:rPr lang="en-US" dirty="0" smtClean="0"/>
              <a:t>.   </a:t>
            </a:r>
          </a:p>
        </p:txBody>
      </p:sp>
    </p:spTree>
    <p:extLst>
      <p:ext uri="{BB962C8B-B14F-4D97-AF65-F5344CB8AC3E}">
        <p14:creationId xmlns:p14="http://schemas.microsoft.com/office/powerpoint/2010/main" val="291875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and 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Genetic causes, brain abnormalities, infections </a:t>
            </a:r>
            <a:r>
              <a:rPr lang="en-US" dirty="0"/>
              <a:t>and </a:t>
            </a:r>
            <a:r>
              <a:rPr lang="en-US" dirty="0" smtClean="0"/>
              <a:t>drugs taken by pregnant mothers.</a:t>
            </a:r>
          </a:p>
          <a:p>
            <a:r>
              <a:rPr lang="en-US" dirty="0" smtClean="0"/>
              <a:t>Treatment </a:t>
            </a:r>
            <a:r>
              <a:rPr lang="en-US" dirty="0"/>
              <a:t>includes the use of individualized education, communication tools, behavioral management, and </a:t>
            </a:r>
            <a:r>
              <a:rPr lang="en-US" dirty="0" smtClean="0"/>
              <a:t>medication, play sessions, therapy </a:t>
            </a:r>
            <a:r>
              <a:rPr lang="en-US" dirty="0"/>
              <a:t>and </a:t>
            </a:r>
            <a:r>
              <a:rPr lang="en-US" dirty="0" smtClean="0"/>
              <a:t>training approaches.</a:t>
            </a:r>
          </a:p>
          <a:p>
            <a:r>
              <a:rPr lang="en-US" dirty="0" smtClean="0"/>
              <a:t>Parents</a:t>
            </a:r>
            <a:r>
              <a:rPr lang="en-US" dirty="0"/>
              <a:t>, teachers, and therapists need to work together to help a child gain new skills and </a:t>
            </a:r>
            <a:r>
              <a:rPr lang="en-US" dirty="0" smtClean="0"/>
              <a:t>abilities.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64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Attention-Deficit Hyperactivity Disorder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Attention-Deficit </a:t>
            </a:r>
            <a:r>
              <a:rPr lang="en-US" dirty="0"/>
              <a:t>Hyperactivity Disorder </a:t>
            </a:r>
            <a:r>
              <a:rPr lang="en-US" dirty="0" smtClean="0"/>
              <a:t>(</a:t>
            </a:r>
            <a:r>
              <a:rPr lang="en-US" dirty="0"/>
              <a:t>ADHD</a:t>
            </a:r>
            <a:r>
              <a:rPr lang="en-US" dirty="0" smtClean="0"/>
              <a:t>), beginning </a:t>
            </a:r>
            <a:r>
              <a:rPr lang="en-US" dirty="0"/>
              <a:t>in childhood, </a:t>
            </a:r>
            <a:r>
              <a:rPr lang="en-US" dirty="0" smtClean="0"/>
              <a:t>is characterized </a:t>
            </a:r>
            <a:r>
              <a:rPr lang="en-US" dirty="0"/>
              <a:t>by a persistent inability to sit still, focus attention on specific tasks, and control </a:t>
            </a:r>
            <a:r>
              <a:rPr lang="en-US" dirty="0" smtClean="0"/>
              <a:t>impulses.</a:t>
            </a:r>
          </a:p>
          <a:p>
            <a:r>
              <a:rPr lang="en-US" dirty="0" smtClean="0"/>
              <a:t>A </a:t>
            </a:r>
            <a:r>
              <a:rPr lang="en-US" dirty="0"/>
              <a:t>person with ADHD may have difficulty with school, work, friendships, or family </a:t>
            </a:r>
            <a:r>
              <a:rPr lang="en-US" dirty="0" smtClean="0"/>
              <a:t>life.</a:t>
            </a:r>
          </a:p>
          <a:p>
            <a:r>
              <a:rPr lang="en-US" dirty="0"/>
              <a:t>Children and adults with ADHD consistently show various degrees of inattention, hyperactivity, and impulsiveness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98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Hyperactivity/Impulsivity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Hyperactivity and impulsivity: constant </a:t>
            </a:r>
            <a:r>
              <a:rPr lang="en-US" dirty="0"/>
              <a:t>motion, as if driven by a </a:t>
            </a:r>
            <a:r>
              <a:rPr lang="en-US" dirty="0" smtClean="0"/>
              <a:t>motor; children </a:t>
            </a:r>
            <a:r>
              <a:rPr lang="en-US" dirty="0"/>
              <a:t>may squirm and fidget at their desks in school, get up often to roam around the room, constantly touch things, disturb other people, tap pencils, and talk </a:t>
            </a:r>
            <a:r>
              <a:rPr lang="en-US" dirty="0" smtClean="0"/>
              <a:t>constantly, act </a:t>
            </a:r>
            <a:r>
              <a:rPr lang="en-US" dirty="0"/>
              <a:t>before thinking, may run into the street without looking, blurt out inappropriate comments in class, interrupt conversations, and be unusually clumsy or accident-prone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63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Developmental 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i="1" dirty="0" smtClean="0"/>
              <a:t>Developmental </a:t>
            </a:r>
            <a:r>
              <a:rPr lang="en-US" i="1" dirty="0"/>
              <a:t>disabilities </a:t>
            </a:r>
            <a:r>
              <a:rPr lang="en-US" dirty="0"/>
              <a:t>(DD) is an umbrella term for multiple conditions emerging from anomalies in </a:t>
            </a:r>
            <a:r>
              <a:rPr lang="en-US" dirty="0" smtClean="0"/>
              <a:t>development.</a:t>
            </a:r>
          </a:p>
          <a:p>
            <a:r>
              <a:rPr lang="en-US" dirty="0" smtClean="0"/>
              <a:t>The </a:t>
            </a:r>
            <a:r>
              <a:rPr lang="en-US" dirty="0"/>
              <a:t>essential feature of DD is onset prior to adulthood and the need for significant, life­long </a:t>
            </a:r>
            <a:r>
              <a:rPr lang="en-US" dirty="0" smtClean="0"/>
              <a:t>supports.</a:t>
            </a:r>
          </a:p>
          <a:p>
            <a:r>
              <a:rPr lang="en-US" dirty="0" smtClean="0"/>
              <a:t>Conditions </a:t>
            </a:r>
            <a:r>
              <a:rPr lang="en-US" dirty="0"/>
              <a:t>commonly encompassed under </a:t>
            </a:r>
            <a:r>
              <a:rPr lang="en-US" dirty="0" smtClean="0"/>
              <a:t>DD are </a:t>
            </a:r>
            <a:r>
              <a:rPr lang="en-US" dirty="0"/>
              <a:t>intellectual disability, autism, </a:t>
            </a:r>
            <a:r>
              <a:rPr lang="en-US" dirty="0" smtClean="0"/>
              <a:t>down syndrome, cerebral </a:t>
            </a:r>
            <a:r>
              <a:rPr lang="en-US" dirty="0"/>
              <a:t>palsy, epilepsy, </a:t>
            </a:r>
            <a:r>
              <a:rPr lang="en-US" dirty="0" smtClean="0"/>
              <a:t>among </a:t>
            </a:r>
            <a:r>
              <a:rPr lang="en-US" dirty="0"/>
              <a:t>others</a:t>
            </a:r>
            <a:r>
              <a:rPr lang="en-US" dirty="0" smtClean="0"/>
              <a:t>.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Inattention; Types of ADHD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Inattention: people with ADHD have difficulty keeping their minds on one thing; may get bored with homework or other tasks after a few minutes, make careless mistakes, have trouble </a:t>
            </a:r>
            <a:r>
              <a:rPr lang="en-US" dirty="0" smtClean="0"/>
              <a:t>in listening.</a:t>
            </a:r>
          </a:p>
          <a:p>
            <a:r>
              <a:rPr lang="en-US" dirty="0" smtClean="0"/>
              <a:t>There </a:t>
            </a:r>
            <a:r>
              <a:rPr lang="en-US" dirty="0"/>
              <a:t>are three predominant types of ADHD: inattentive, hyperactive/impulsive, and </a:t>
            </a:r>
            <a:r>
              <a:rPr lang="en-US" dirty="0" smtClean="0"/>
              <a:t>combined.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96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of People with ADHD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Children with ADHD:</a:t>
            </a:r>
          </a:p>
          <a:p>
            <a:pPr lvl="1"/>
            <a:r>
              <a:rPr lang="en-US" dirty="0" smtClean="0"/>
              <a:t>have learning </a:t>
            </a:r>
            <a:r>
              <a:rPr lang="en-US" dirty="0"/>
              <a:t>problems because of </a:t>
            </a:r>
            <a:r>
              <a:rPr lang="en-US" dirty="0" smtClean="0"/>
              <a:t>difficulties </a:t>
            </a:r>
            <a:r>
              <a:rPr lang="en-US" dirty="0"/>
              <a:t>in paying attention, following instructions, and completing </a:t>
            </a:r>
            <a:r>
              <a:rPr lang="en-US" dirty="0" smtClean="0"/>
              <a:t>tasks; become unpopular with peers because of disruptive and demanding behavior; receive </a:t>
            </a:r>
            <a:r>
              <a:rPr lang="en-US" dirty="0"/>
              <a:t>constant criticism and correction from teachers and parents, who believe the behavior is </a:t>
            </a:r>
            <a:r>
              <a:rPr lang="en-US" dirty="0" smtClean="0"/>
              <a:t>intentional; and subsequently develop low self-esteem and other emotional problems</a:t>
            </a:r>
          </a:p>
          <a:p>
            <a:r>
              <a:rPr lang="en-US" dirty="0" smtClean="0"/>
              <a:t>Adults with ADHD:</a:t>
            </a:r>
          </a:p>
          <a:p>
            <a:pPr lvl="1"/>
            <a:r>
              <a:rPr lang="en-US" dirty="0" smtClean="0"/>
              <a:t>become impatient and restless and bored before finishing a task; fail to organize their time; have difficulty in maintaining friendships and other relationships; are more likely to develop other mental illnesses such as anxiety, depression, and substance-related problems.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263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and Treatments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Genetic factors, </a:t>
            </a:r>
            <a:r>
              <a:rPr lang="en-US" dirty="0"/>
              <a:t>trauma to the brain, damage to the fetus by substance abuse, </a:t>
            </a:r>
            <a:r>
              <a:rPr lang="en-US" dirty="0" smtClean="0"/>
              <a:t>premature birth, and other biological </a:t>
            </a:r>
            <a:r>
              <a:rPr lang="en-US" dirty="0"/>
              <a:t>disorder </a:t>
            </a:r>
            <a:r>
              <a:rPr lang="en-US" dirty="0" smtClean="0"/>
              <a:t>resulted from abnormalities </a:t>
            </a:r>
            <a:r>
              <a:rPr lang="en-US" dirty="0"/>
              <a:t>in the </a:t>
            </a:r>
            <a:r>
              <a:rPr lang="en-US" dirty="0" smtClean="0"/>
              <a:t>brain cause ADHD.</a:t>
            </a:r>
          </a:p>
          <a:p>
            <a:r>
              <a:rPr lang="en-US" dirty="0" smtClean="0"/>
              <a:t>Treatment may include medication</a:t>
            </a:r>
            <a:r>
              <a:rPr lang="en-US" dirty="0"/>
              <a:t>, counseling, social skills training, </a:t>
            </a:r>
            <a:r>
              <a:rPr lang="en-US" dirty="0" smtClean="0"/>
              <a:t>special academic tutors, and parental skills training.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92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Health and Mental Illness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Mental </a:t>
            </a:r>
            <a:r>
              <a:rPr lang="en-US" i="1" dirty="0"/>
              <a:t>health </a:t>
            </a:r>
            <a:r>
              <a:rPr lang="en-US" dirty="0"/>
              <a:t>is the state of relative psychological and emotional well-being whereby an individual can make acceptably rational decisions, cope adequately with personal and external stresses, and maintain satisfactory adjustment to </a:t>
            </a:r>
            <a:r>
              <a:rPr lang="en-US" dirty="0" smtClean="0"/>
              <a:t>society.</a:t>
            </a:r>
          </a:p>
          <a:p>
            <a:r>
              <a:rPr lang="en-US" i="1" dirty="0" smtClean="0"/>
              <a:t>Mental </a:t>
            </a:r>
            <a:r>
              <a:rPr lang="en-US" i="1" dirty="0"/>
              <a:t>illness </a:t>
            </a:r>
            <a:r>
              <a:rPr lang="en-US" dirty="0"/>
              <a:t>is any of a wide range of psychological, emotional, or cognitive disorders that impair a person's ability to function </a:t>
            </a:r>
            <a:r>
              <a:rPr lang="en-US" dirty="0" smtClean="0"/>
              <a:t>effectively.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06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and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Causes </a:t>
            </a:r>
            <a:r>
              <a:rPr lang="en-US" dirty="0"/>
              <a:t>may be </a:t>
            </a:r>
            <a:r>
              <a:rPr lang="en-US" dirty="0" smtClean="0"/>
              <a:t>biological</a:t>
            </a:r>
            <a:r>
              <a:rPr lang="en-US" dirty="0"/>
              <a:t>, </a:t>
            </a:r>
            <a:r>
              <a:rPr lang="en-US" dirty="0" smtClean="0"/>
              <a:t>physiological</a:t>
            </a:r>
            <a:r>
              <a:rPr lang="en-US" dirty="0"/>
              <a:t>, genetic, psychological, or </a:t>
            </a:r>
            <a:r>
              <a:rPr lang="en-US" dirty="0" smtClean="0"/>
              <a:t>social.</a:t>
            </a:r>
          </a:p>
          <a:p>
            <a:r>
              <a:rPr lang="en-US" dirty="0" smtClean="0"/>
              <a:t>Primary </a:t>
            </a:r>
            <a:r>
              <a:rPr lang="en-US" dirty="0"/>
              <a:t>symptoms of mental illness include extreme anxiety, disturbed thinking processes, perceptual distortions, extreme mood variations, and other difficulties in </a:t>
            </a:r>
            <a:r>
              <a:rPr lang="en-US" dirty="0" smtClean="0"/>
              <a:t>thinking.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64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Psychiatric 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schizophrenia </a:t>
            </a:r>
            <a:r>
              <a:rPr lang="en-US" dirty="0"/>
              <a:t>and other psychotic disorders, mood disorders, anxiety disorders, </a:t>
            </a:r>
            <a:r>
              <a:rPr lang="en-US" dirty="0" smtClean="0"/>
              <a:t>personality disorders, impulse control disorders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58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Schizophrenia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Schizophrenia </a:t>
            </a:r>
            <a:r>
              <a:rPr lang="en-US" dirty="0"/>
              <a:t>is a severe mental disturbance characterized by delusions; hallucinations; confused, incoherent speech; bizarre behavior; </a:t>
            </a:r>
            <a:r>
              <a:rPr lang="en-US" dirty="0" smtClean="0"/>
              <a:t>short</a:t>
            </a:r>
            <a:r>
              <a:rPr lang="en-US" dirty="0"/>
              <a:t>, empty verbal responses that lack attentiveness; and inability to participate in goal-directed </a:t>
            </a:r>
            <a:r>
              <a:rPr lang="en-US" dirty="0" smtClean="0"/>
              <a:t>activities.  </a:t>
            </a:r>
          </a:p>
        </p:txBody>
      </p:sp>
    </p:spTree>
    <p:extLst>
      <p:ext uri="{BB962C8B-B14F-4D97-AF65-F5344CB8AC3E}">
        <p14:creationId xmlns:p14="http://schemas.microsoft.com/office/powerpoint/2010/main" val="226499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Mood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Mood </a:t>
            </a:r>
            <a:r>
              <a:rPr lang="en-US" dirty="0"/>
              <a:t>disorders are mental disorders involving extreme disturbances in a person's </a:t>
            </a:r>
            <a:r>
              <a:rPr lang="en-US" dirty="0" smtClean="0"/>
              <a:t>mood.</a:t>
            </a:r>
          </a:p>
          <a:p>
            <a:r>
              <a:rPr lang="en-US" dirty="0" smtClean="0"/>
              <a:t>Specific </a:t>
            </a:r>
            <a:r>
              <a:rPr lang="en-US" dirty="0"/>
              <a:t>diagnostic classifications </a:t>
            </a:r>
            <a:r>
              <a:rPr lang="en-US" dirty="0" smtClean="0"/>
              <a:t>of mood disorders include </a:t>
            </a:r>
            <a:r>
              <a:rPr lang="en-US" dirty="0"/>
              <a:t>depressive disorders and bipolar disorders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2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Depressive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Depressive </a:t>
            </a:r>
            <a:r>
              <a:rPr lang="en-US" dirty="0"/>
              <a:t>disorders </a:t>
            </a:r>
            <a:r>
              <a:rPr lang="en-US" dirty="0" smtClean="0"/>
              <a:t>are </a:t>
            </a:r>
            <a:r>
              <a:rPr lang="en-US" dirty="0"/>
              <a:t>characterized by </a:t>
            </a:r>
            <a:r>
              <a:rPr lang="en-US" dirty="0" smtClean="0"/>
              <a:t>unhappiness</a:t>
            </a:r>
            <a:r>
              <a:rPr lang="en-US" dirty="0"/>
              <a:t>, lack of interest in daily activities, inability to experience pleasure, pessimism, significant weight loss </a:t>
            </a:r>
            <a:r>
              <a:rPr lang="en-US" dirty="0" smtClean="0"/>
              <a:t>or weight gain not </a:t>
            </a:r>
            <a:r>
              <a:rPr lang="en-US" dirty="0"/>
              <a:t>related to </a:t>
            </a:r>
            <a:r>
              <a:rPr lang="en-US" dirty="0" smtClean="0"/>
              <a:t>dieting, </a:t>
            </a:r>
            <a:r>
              <a:rPr lang="en-US" dirty="0"/>
              <a:t>insomnia, </a:t>
            </a:r>
            <a:r>
              <a:rPr lang="en-US" dirty="0" smtClean="0"/>
              <a:t>feelings </a:t>
            </a:r>
            <a:r>
              <a:rPr lang="en-US" dirty="0"/>
              <a:t>of hopelessness and worthlessness, decreased capacity to focus and make decisions, and preoccupation with thoughts of suicide and </a:t>
            </a:r>
            <a:r>
              <a:rPr lang="en-US" dirty="0" smtClean="0"/>
              <a:t>death.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80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Bipolar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Bipolar disorder (also known as manic-depressive disorder) involves </a:t>
            </a:r>
            <a:r>
              <a:rPr lang="en-US" dirty="0"/>
              <a:t>mixed </a:t>
            </a:r>
            <a:r>
              <a:rPr lang="en-US" dirty="0" smtClean="0"/>
              <a:t>or extreme mood </a:t>
            </a:r>
            <a:r>
              <a:rPr lang="en-US" dirty="0"/>
              <a:t>swings resulting in abrupt changes from manic to depressive </a:t>
            </a:r>
            <a:r>
              <a:rPr lang="en-US" dirty="0" smtClean="0"/>
              <a:t>episodes.</a:t>
            </a:r>
          </a:p>
          <a:p>
            <a:r>
              <a:rPr lang="en-US" dirty="0" smtClean="0"/>
              <a:t>With bipolar </a:t>
            </a:r>
            <a:r>
              <a:rPr lang="en-US" dirty="0"/>
              <a:t>disorders, people </a:t>
            </a:r>
            <a:r>
              <a:rPr lang="en-US" dirty="0" smtClean="0"/>
              <a:t>may experience </a:t>
            </a:r>
            <a:r>
              <a:rPr lang="en-US" dirty="0"/>
              <a:t>primarily </a:t>
            </a:r>
            <a:r>
              <a:rPr lang="en-US" i="1" dirty="0"/>
              <a:t>manic </a:t>
            </a:r>
            <a:r>
              <a:rPr lang="en-US" dirty="0"/>
              <a:t>episodes characterized by abnormally elevated affect, feelings of euphoria, </a:t>
            </a:r>
            <a:r>
              <a:rPr lang="en-US" dirty="0" smtClean="0"/>
              <a:t>and excessive </a:t>
            </a:r>
            <a:r>
              <a:rPr lang="en-US" dirty="0"/>
              <a:t>movement or </a:t>
            </a:r>
            <a:r>
              <a:rPr lang="en-US" dirty="0" smtClean="0"/>
              <a:t>talk.</a:t>
            </a:r>
          </a:p>
          <a:p>
            <a:r>
              <a:rPr lang="en-US" dirty="0" smtClean="0"/>
              <a:t>With </a:t>
            </a:r>
            <a:r>
              <a:rPr lang="en-US" dirty="0"/>
              <a:t>other bipolar disorders, people </a:t>
            </a:r>
            <a:r>
              <a:rPr lang="en-US" dirty="0" smtClean="0"/>
              <a:t>may experience </a:t>
            </a:r>
            <a:r>
              <a:rPr lang="en-US" dirty="0"/>
              <a:t>primarily periods of depression and at least one </a:t>
            </a:r>
            <a:r>
              <a:rPr lang="en-US" i="1" dirty="0"/>
              <a:t>hypo-manic </a:t>
            </a:r>
            <a:r>
              <a:rPr lang="en-US" dirty="0" smtClean="0"/>
              <a:t>episode.        </a:t>
            </a:r>
          </a:p>
        </p:txBody>
      </p:sp>
    </p:spTree>
    <p:extLst>
      <p:ext uri="{BB962C8B-B14F-4D97-AF65-F5344CB8AC3E}">
        <p14:creationId xmlns:p14="http://schemas.microsoft.com/office/powerpoint/2010/main" val="111683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Cognitive 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Cognitive </a:t>
            </a:r>
            <a:r>
              <a:rPr lang="en-US" dirty="0"/>
              <a:t>disabilities </a:t>
            </a:r>
            <a:r>
              <a:rPr lang="en-US" dirty="0" smtClean="0"/>
              <a:t>are disabilities </a:t>
            </a:r>
            <a:r>
              <a:rPr lang="en-US" dirty="0"/>
              <a:t>that affect an individual's ability to comprehend what he or she sees and hears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For </a:t>
            </a:r>
            <a:r>
              <a:rPr lang="en-US" dirty="0"/>
              <a:t>people with cognitive </a:t>
            </a:r>
            <a:r>
              <a:rPr lang="en-US" dirty="0" smtClean="0"/>
              <a:t>disabilities</a:t>
            </a:r>
            <a:r>
              <a:rPr lang="en-US" dirty="0"/>
              <a:t>, learning </a:t>
            </a:r>
            <a:r>
              <a:rPr lang="en-US" dirty="0" smtClean="0"/>
              <a:t>ability, reasoning, judgment, social skills  develop </a:t>
            </a:r>
            <a:r>
              <a:rPr lang="en-US" dirty="0"/>
              <a:t>at a slower-than-average </a:t>
            </a:r>
            <a:r>
              <a:rPr lang="en-US" dirty="0" smtClean="0"/>
              <a:t>pace.</a:t>
            </a:r>
          </a:p>
          <a:p>
            <a:r>
              <a:rPr lang="en-US" dirty="0" smtClean="0"/>
              <a:t>Individuals </a:t>
            </a:r>
            <a:r>
              <a:rPr lang="en-US" dirty="0"/>
              <a:t>with cognitive disabilities may have difficulty learning new things, generalizing from specifics, and using language for expression in both oral and written </a:t>
            </a:r>
            <a:r>
              <a:rPr lang="en-US" dirty="0" smtClean="0"/>
              <a:t>form.</a:t>
            </a:r>
          </a:p>
          <a:p>
            <a:r>
              <a:rPr lang="en-US" dirty="0"/>
              <a:t>Cognitive disabilities </a:t>
            </a:r>
            <a:r>
              <a:rPr lang="en-US" dirty="0" smtClean="0"/>
              <a:t>include </a:t>
            </a:r>
            <a:r>
              <a:rPr lang="en-US" dirty="0"/>
              <a:t>learning disabilities, intellectual disabilities, </a:t>
            </a:r>
            <a:r>
              <a:rPr lang="en-US" dirty="0" smtClean="0"/>
              <a:t>traumatic </a:t>
            </a:r>
            <a:r>
              <a:rPr lang="en-US" dirty="0"/>
              <a:t>brain injury, autism, and Down syndrome. 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529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Anxiety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Anxiety </a:t>
            </a:r>
            <a:r>
              <a:rPr lang="en-US" dirty="0"/>
              <a:t>disorders are persistent or periodic states of extreme anxiety characterized by excessive fear, </a:t>
            </a:r>
            <a:r>
              <a:rPr lang="en-US" dirty="0" smtClean="0"/>
              <a:t>panic, worry</a:t>
            </a:r>
            <a:r>
              <a:rPr lang="en-US" dirty="0"/>
              <a:t>, apprehensiveness, and dread of the </a:t>
            </a:r>
            <a:r>
              <a:rPr lang="en-US" dirty="0" smtClean="0"/>
              <a:t>future.</a:t>
            </a:r>
          </a:p>
          <a:p>
            <a:r>
              <a:rPr lang="en-US" dirty="0" smtClean="0"/>
              <a:t>Physical </a:t>
            </a:r>
            <a:r>
              <a:rPr lang="en-US" dirty="0"/>
              <a:t>symptoms include a rapid pulse, dizziness, perspiration, cold hands or feet, and rapid </a:t>
            </a:r>
            <a:r>
              <a:rPr lang="en-US" dirty="0" smtClean="0"/>
              <a:t>breathing.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12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Personality Disorders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Personality </a:t>
            </a:r>
            <a:r>
              <a:rPr lang="en-US" dirty="0"/>
              <a:t>disorders reflect long-term patterns of behavior, emotions, and views of self and the world that strikingly diverge from cultural expectations, cause considerable stress, and result in problematic social </a:t>
            </a:r>
            <a:r>
              <a:rPr lang="en-US" dirty="0" smtClean="0"/>
              <a:t>interactions.</a:t>
            </a:r>
          </a:p>
          <a:p>
            <a:r>
              <a:rPr lang="en-US" dirty="0" smtClean="0"/>
              <a:t>The most </a:t>
            </a:r>
            <a:r>
              <a:rPr lang="en-US" dirty="0"/>
              <a:t>common personality </a:t>
            </a:r>
            <a:r>
              <a:rPr lang="en-US" dirty="0" smtClean="0"/>
              <a:t>disorders include paranoid, antisocial, narcissistic, avoidant, dependent, and obsessive-compulsive. </a:t>
            </a:r>
          </a:p>
        </p:txBody>
      </p:sp>
    </p:spTree>
    <p:extLst>
      <p:ext uri="{BB962C8B-B14F-4D97-AF65-F5344CB8AC3E}">
        <p14:creationId xmlns:p14="http://schemas.microsoft.com/office/powerpoint/2010/main" val="135220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Impulse Control Disorder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Impulse </a:t>
            </a:r>
            <a:r>
              <a:rPr lang="en-US" dirty="0"/>
              <a:t>control disorders are conditions in which people are unable to resist the temptation to participate in some activity that causes them or others harm or </a:t>
            </a:r>
            <a:r>
              <a:rPr lang="en-US" dirty="0" smtClean="0"/>
              <a:t>regret.</a:t>
            </a:r>
          </a:p>
          <a:p>
            <a:r>
              <a:rPr lang="en-US" dirty="0" smtClean="0"/>
              <a:t>Usually</a:t>
            </a:r>
            <a:r>
              <a:rPr lang="en-US" dirty="0"/>
              <a:t>, people with such disorders follow a cycle of succumbing to extreme temptation, participating in the activity, getting a real </a:t>
            </a:r>
            <a:r>
              <a:rPr lang="en-US" dirty="0" smtClean="0"/>
              <a:t>high </a:t>
            </a:r>
            <a:r>
              <a:rPr lang="en-US" dirty="0"/>
              <a:t>during the activity, and suffering extreme remorse and guilt afterward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965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Treatment/Intervention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Drug therapy; psychotherapy (including psychodynamic therapy, humanistic therapy, behavioral therapy, cognitive therapy, play therapy, group and family therapy); rehabilitation and skill training programs; advocacy; and psychosurgery.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98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Intellectual 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Intellectual disability is a situation in </a:t>
            </a:r>
            <a:r>
              <a:rPr lang="en-US" dirty="0"/>
              <a:t>which a person’s overall intellectual functioning is well below average, with an intelligence quotient (IQ) around 70 or </a:t>
            </a:r>
            <a:r>
              <a:rPr lang="en-US" dirty="0" smtClean="0"/>
              <a:t>less.</a:t>
            </a:r>
          </a:p>
          <a:p>
            <a:r>
              <a:rPr lang="en-US" dirty="0" smtClean="0"/>
              <a:t>Individuals </a:t>
            </a:r>
            <a:r>
              <a:rPr lang="en-US" dirty="0"/>
              <a:t>with </a:t>
            </a:r>
            <a:r>
              <a:rPr lang="en-US" dirty="0" smtClean="0"/>
              <a:t>intellectual disability have </a:t>
            </a:r>
            <a:r>
              <a:rPr lang="en-US" dirty="0"/>
              <a:t>a significantly impaired ability to cope with common life demands and lack some daily living skills expected of people in their age group and culture </a:t>
            </a:r>
            <a:r>
              <a:rPr lang="en-US" dirty="0" smtClean="0"/>
              <a:t>(significant impairment in the areas of learning</a:t>
            </a:r>
            <a:r>
              <a:rPr lang="en-US" dirty="0"/>
              <a:t>, communication, self-care, independent living, social interaction, play, work, and safety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862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Degree of </a:t>
            </a:r>
            <a:r>
              <a:rPr lang="en-US" dirty="0" err="1" smtClean="0"/>
              <a:t>Severety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Four </a:t>
            </a:r>
            <a:r>
              <a:rPr lang="en-US" dirty="0"/>
              <a:t>degrees of severity of </a:t>
            </a:r>
            <a:r>
              <a:rPr lang="en-US" dirty="0" smtClean="0"/>
              <a:t>intellectual disability based </a:t>
            </a:r>
            <a:r>
              <a:rPr lang="en-US" dirty="0"/>
              <a:t>on IQ </a:t>
            </a:r>
            <a:r>
              <a:rPr lang="en-US" dirty="0" smtClean="0"/>
              <a:t>score are:</a:t>
            </a:r>
          </a:p>
          <a:p>
            <a:pPr lvl="1"/>
            <a:r>
              <a:rPr lang="en-US" dirty="0" smtClean="0"/>
              <a:t>mild (</a:t>
            </a:r>
            <a:r>
              <a:rPr lang="en-US" dirty="0"/>
              <a:t>IQ range 50-55 to about </a:t>
            </a:r>
            <a:r>
              <a:rPr lang="en-US" dirty="0" smtClean="0"/>
              <a:t>70)</a:t>
            </a:r>
          </a:p>
          <a:p>
            <a:pPr lvl="1"/>
            <a:r>
              <a:rPr lang="en-US" dirty="0" smtClean="0"/>
              <a:t>moderate </a:t>
            </a:r>
            <a:r>
              <a:rPr lang="en-US" dirty="0"/>
              <a:t>(IQ range 35-40 to </a:t>
            </a:r>
            <a:r>
              <a:rPr lang="en-US" dirty="0" smtClean="0"/>
              <a:t>50-55)</a:t>
            </a:r>
          </a:p>
          <a:p>
            <a:pPr lvl="1"/>
            <a:r>
              <a:rPr lang="en-US" dirty="0" smtClean="0"/>
              <a:t>severe </a:t>
            </a:r>
            <a:r>
              <a:rPr lang="en-US" dirty="0"/>
              <a:t>(IQ range 20-25 to </a:t>
            </a:r>
            <a:r>
              <a:rPr lang="en-US" dirty="0" smtClean="0"/>
              <a:t>35-40)</a:t>
            </a:r>
          </a:p>
          <a:p>
            <a:pPr lvl="1"/>
            <a:r>
              <a:rPr lang="en-US" dirty="0" smtClean="0"/>
              <a:t>profound </a:t>
            </a:r>
            <a:r>
              <a:rPr lang="en-US" dirty="0"/>
              <a:t>(IQ level below 20-25</a:t>
            </a:r>
            <a:r>
              <a:rPr lang="en-US" dirty="0" smtClean="0"/>
              <a:t>).</a:t>
            </a:r>
          </a:p>
          <a:p>
            <a:r>
              <a:rPr lang="en-US" dirty="0" smtClean="0"/>
              <a:t>People </a:t>
            </a:r>
            <a:r>
              <a:rPr lang="en-US" dirty="0"/>
              <a:t>of average intelligence score from about 90 to 110 on IQ tests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43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People with Mild and </a:t>
            </a:r>
            <a:r>
              <a:rPr lang="en-US" dirty="0" smtClean="0"/>
              <a:t>Moderate </a:t>
            </a:r>
            <a:r>
              <a:rPr lang="en-US" dirty="0" smtClean="0"/>
              <a:t>Intellectual 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People with mild intellectual disability could </a:t>
            </a:r>
            <a:r>
              <a:rPr lang="en-US" dirty="0"/>
              <a:t>achieve employment on a semi-skilled or unskilled </a:t>
            </a:r>
            <a:r>
              <a:rPr lang="en-US" dirty="0" smtClean="0"/>
              <a:t>level, function </a:t>
            </a:r>
            <a:r>
              <a:rPr lang="en-US" dirty="0"/>
              <a:t>independently, </a:t>
            </a:r>
            <a:r>
              <a:rPr lang="en-US" dirty="0" smtClean="0"/>
              <a:t>may own </a:t>
            </a:r>
            <a:r>
              <a:rPr lang="en-US" dirty="0"/>
              <a:t>their own </a:t>
            </a:r>
            <a:r>
              <a:rPr lang="en-US" dirty="0" smtClean="0"/>
              <a:t>homes, </a:t>
            </a:r>
            <a:r>
              <a:rPr lang="en-US" dirty="0"/>
              <a:t>and generally </a:t>
            </a:r>
            <a:r>
              <a:rPr lang="en-US" dirty="0" smtClean="0"/>
              <a:t>lead familial life.</a:t>
            </a:r>
          </a:p>
          <a:p>
            <a:r>
              <a:rPr lang="en-US" dirty="0" smtClean="0"/>
              <a:t>People with moderate intellectual disability might </a:t>
            </a:r>
            <a:r>
              <a:rPr lang="en-US" dirty="0"/>
              <a:t>achieve self-maintenance in unskilled or semi-skilled work, sometimes under accommodated work environments, including sheltered conditions and supported </a:t>
            </a:r>
            <a:r>
              <a:rPr lang="en-US" dirty="0" smtClean="0"/>
              <a:t>employment. </a:t>
            </a:r>
          </a:p>
        </p:txBody>
      </p:sp>
    </p:spTree>
    <p:extLst>
      <p:ext uri="{BB962C8B-B14F-4D97-AF65-F5344CB8AC3E}">
        <p14:creationId xmlns:p14="http://schemas.microsoft.com/office/powerpoint/2010/main" val="258574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People with Severe and Profound Intellectual Disability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</a:t>
            </a:r>
            <a:r>
              <a:rPr lang="en-US" dirty="0"/>
              <a:t>with severe intellectual disability might help in their own maintenance but generally require supervision in work and living environments.</a:t>
            </a:r>
          </a:p>
          <a:p>
            <a:r>
              <a:rPr lang="en-US" dirty="0"/>
              <a:t>People with profound intellectual disability have limited motor and speech skills, might achieve limited self-care and needed extensive attendant or nursing care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62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Intellectual 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Causes of intellectual disability include </a:t>
            </a:r>
            <a:r>
              <a:rPr lang="en-US" dirty="0"/>
              <a:t>genetic </a:t>
            </a:r>
            <a:r>
              <a:rPr lang="en-US" dirty="0" smtClean="0"/>
              <a:t>conditions (disorders </a:t>
            </a:r>
            <a:r>
              <a:rPr lang="en-US" dirty="0"/>
              <a:t>that occur as a fetus develops during </a:t>
            </a:r>
            <a:r>
              <a:rPr lang="en-US" dirty="0" smtClean="0"/>
              <a:t>pregnancy including chromosomal disorders such as Down syndrome);</a:t>
            </a:r>
          </a:p>
          <a:p>
            <a:r>
              <a:rPr lang="en-US" dirty="0" smtClean="0"/>
              <a:t>fetal </a:t>
            </a:r>
            <a:r>
              <a:rPr lang="en-US" dirty="0"/>
              <a:t>alcohol </a:t>
            </a:r>
            <a:r>
              <a:rPr lang="en-US" dirty="0" smtClean="0"/>
              <a:t>syndrome; malnutrition</a:t>
            </a:r>
            <a:r>
              <a:rPr lang="en-US" dirty="0"/>
              <a:t>; a mother’s use of alcohol or </a:t>
            </a:r>
            <a:r>
              <a:rPr lang="en-US" dirty="0" smtClean="0"/>
              <a:t>drugs; </a:t>
            </a:r>
            <a:r>
              <a:rPr lang="en-US" dirty="0"/>
              <a:t>viral </a:t>
            </a:r>
            <a:r>
              <a:rPr lang="en-US" dirty="0" smtClean="0"/>
              <a:t>infections; </a:t>
            </a:r>
            <a:r>
              <a:rPr lang="en-US" dirty="0"/>
              <a:t>premature </a:t>
            </a:r>
            <a:r>
              <a:rPr lang="en-US" dirty="0" smtClean="0"/>
              <a:t>birth; infectious </a:t>
            </a:r>
            <a:r>
              <a:rPr lang="en-US" dirty="0"/>
              <a:t>diseases </a:t>
            </a:r>
            <a:r>
              <a:rPr lang="en-US" dirty="0" smtClean="0"/>
              <a:t>which could be easily prevented through immunization during childhood; brain damage;  and other problems </a:t>
            </a:r>
            <a:r>
              <a:rPr lang="en-US" dirty="0"/>
              <a:t>during or after </a:t>
            </a:r>
            <a:r>
              <a:rPr lang="en-US" dirty="0" smtClean="0"/>
              <a:t>birth. </a:t>
            </a:r>
          </a:p>
        </p:txBody>
      </p:sp>
    </p:spTree>
    <p:extLst>
      <p:ext uri="{BB962C8B-B14F-4D97-AF65-F5344CB8AC3E}">
        <p14:creationId xmlns:p14="http://schemas.microsoft.com/office/powerpoint/2010/main" val="158704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Treatment/Provision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Professionals </a:t>
            </a:r>
            <a:r>
              <a:rPr lang="en-US" dirty="0"/>
              <a:t>can help people with intellectual disabilities and their families understand their rights, maximize their potential, and develop resources</a:t>
            </a:r>
            <a:r>
              <a:rPr lang="en-US" dirty="0" smtClean="0"/>
              <a:t>.</a:t>
            </a:r>
          </a:p>
          <a:p>
            <a:r>
              <a:rPr lang="en-US" dirty="0"/>
              <a:t>In order to achieve their potential, </a:t>
            </a:r>
            <a:r>
              <a:rPr lang="en-US" dirty="0" smtClean="0"/>
              <a:t>children with intellectual disabilities may need </a:t>
            </a:r>
            <a:r>
              <a:rPr lang="en-US" dirty="0"/>
              <a:t>special education and training, which ideally begins in infancy and continues until they establish an adult </a:t>
            </a:r>
            <a:r>
              <a:rPr lang="en-US" dirty="0" smtClean="0"/>
              <a:t>role.</a:t>
            </a:r>
          </a:p>
          <a:p>
            <a:r>
              <a:rPr lang="en-US" dirty="0" smtClean="0"/>
              <a:t>Job coaching in employment and </a:t>
            </a:r>
            <a:r>
              <a:rPr lang="en-US" dirty="0" err="1" smtClean="0"/>
              <a:t>shelterd</a:t>
            </a:r>
            <a:r>
              <a:rPr lang="en-US" dirty="0" smtClean="0"/>
              <a:t> workshop facilities may be also provided.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02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2013</Words>
  <Application>Microsoft Office PowerPoint</Application>
  <PresentationFormat>On-screen Show (4:3)</PresentationFormat>
  <Paragraphs>150</Paragraphs>
  <Slides>33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Types of Disabilities</vt:lpstr>
      <vt:lpstr>Developmental Disabilities</vt:lpstr>
      <vt:lpstr>Cognitive Disabilities</vt:lpstr>
      <vt:lpstr>Intellectual Disability</vt:lpstr>
      <vt:lpstr>Degree of Severety</vt:lpstr>
      <vt:lpstr>People with Mild and Moderate Intellectual Disability</vt:lpstr>
      <vt:lpstr>People with Severe and Profound Intellectual Disability</vt:lpstr>
      <vt:lpstr>Causes of Intellectual Disabilities</vt:lpstr>
      <vt:lpstr>Treatment/Provision   </vt:lpstr>
      <vt:lpstr>Learning Disabilities</vt:lpstr>
      <vt:lpstr>Characteristics of LD</vt:lpstr>
      <vt:lpstr>Characteristics of LD (cont)</vt:lpstr>
      <vt:lpstr>Types of Learning Disabilities</vt:lpstr>
      <vt:lpstr>Treatment/Provisions</vt:lpstr>
      <vt:lpstr>Autism</vt:lpstr>
      <vt:lpstr>Symptoms</vt:lpstr>
      <vt:lpstr>Causes and Treatment</vt:lpstr>
      <vt:lpstr>Attention-Deficit Hyperactivity Disorder </vt:lpstr>
      <vt:lpstr>Hyperactivity/Impulsivity</vt:lpstr>
      <vt:lpstr>Inattention; Types of ADHD  </vt:lpstr>
      <vt:lpstr>Problems of People with ADHD </vt:lpstr>
      <vt:lpstr>Causes and Treatments</vt:lpstr>
      <vt:lpstr>Mental Health and Mental Illness</vt:lpstr>
      <vt:lpstr>Causes and Symptoms</vt:lpstr>
      <vt:lpstr>Types of Psychiatric Disabilities</vt:lpstr>
      <vt:lpstr>Schizophrenia</vt:lpstr>
      <vt:lpstr>Mood Disorders</vt:lpstr>
      <vt:lpstr>Depressive Disorders</vt:lpstr>
      <vt:lpstr>Bipolar Disorder</vt:lpstr>
      <vt:lpstr>Anxiety Disorders</vt:lpstr>
      <vt:lpstr>Personality Disorders</vt:lpstr>
      <vt:lpstr>Impulse Control Disorder</vt:lpstr>
      <vt:lpstr>Treatment/Intervention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Disabilities</dc:title>
  <dc:creator>hp</dc:creator>
  <cp:lastModifiedBy>user</cp:lastModifiedBy>
  <cp:revision>163</cp:revision>
  <dcterms:created xsi:type="dcterms:W3CDTF">2012-04-02T21:02:54Z</dcterms:created>
  <dcterms:modified xsi:type="dcterms:W3CDTF">2019-04-10T19:34:20Z</dcterms:modified>
</cp:coreProperties>
</file>