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notesSlides/notesSlide105.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85.xml" ContentType="application/vnd.openxmlformats-officedocument.presentationml.notesSlide+xml"/>
  <Override PartName="/ppt/notesSlides/notesSlide96.xml" ContentType="application/vnd.openxmlformats-officedocument.presentationml.notes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74.xml" ContentType="application/vnd.openxmlformats-officedocument.presentationml.notesSlide+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63.xml" ContentType="application/vnd.openxmlformats-officedocument.presentationml.notesSlide+xml"/>
  <Override PartName="/ppt/tableStyles.xml" ContentType="application/vnd.openxmlformats-officedocument.presentationml.tableStyles+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30.xml" ContentType="application/vnd.openxmlformats-officedocument.presentationml.notesSlide+xml"/>
  <Override PartName="/ppt/slides/slide99.xml" ContentType="application/vnd.openxmlformats-officedocument.presentationml.slide+xml"/>
  <Override PartName="/ppt/notesSlides/notesSlide7.xml" ContentType="application/vnd.openxmlformats-officedocument.presentationml.notesSlide+xml"/>
  <Override PartName="/ppt/slides/slide77.xml" ContentType="application/vnd.openxmlformats-officedocument.presentationml.slide+xml"/>
  <Override PartName="/ppt/slides/slide88.xml" ContentType="application/vnd.openxmlformats-officedocument.presentationml.slide+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68.xml" ContentType="application/vnd.openxmlformats-officedocument.presentationml.notesSlide+xml"/>
  <Override PartName="/ppt/notesSlides/notesSlide79.xml" ContentType="application/vnd.openxmlformats-officedocument.presentationml.notesSlide+xml"/>
  <Override PartName="/ppt/slides/slide55.xml" ContentType="application/vnd.openxmlformats-officedocument.presentationml.slide+xml"/>
  <Override PartName="/ppt/theme/theme2.xml" ContentType="application/vnd.openxmlformats-officedocument.theme+xml"/>
  <Override PartName="/ppt/notesSlides/notesSlide57.xml" ContentType="application/vnd.openxmlformats-officedocument.presentationml.notesSlide+xml"/>
  <Override PartName="/ppt/notesSlides/notesSlide102.xml" ContentType="application/vnd.openxmlformats-officedocument.presentationml.notesSlide+xml"/>
  <Override PartName="/ppt/notesSlides/notesSlide113.xml" ContentType="application/vnd.openxmlformats-officedocument.presentationml.notesSlide+xml"/>
  <Override PartName="/ppt/slides/slide33.xml" ContentType="application/vnd.openxmlformats-officedocument.presentationml.slide+xml"/>
  <Override PartName="/ppt/slides/slide44.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notesSlides/notesSlide46.xml" ContentType="application/vnd.openxmlformats-officedocument.presentationml.notesSlide+xml"/>
  <Override PartName="/ppt/notesSlides/notesSlide93.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ppt/notesSlides/notesSlide71.xml" ContentType="application/vnd.openxmlformats-officedocument.presentationml.notesSlide+xml"/>
  <Override PartName="/ppt/notesSlides/notesSlide82.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Default Extension="wdp" ContentType="image/vnd.ms-photo"/>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slides/slide89.xml" ContentType="application/vnd.openxmlformats-officedocument.presentationml.slide+xml"/>
  <Override PartName="/ppt/slides/slide108.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notesSlides/notesSlide4.xml" ContentType="application/vnd.openxmlformats-officedocument.presentationml.notesSlide+xml"/>
  <Override PartName="/ppt/notesSlides/notesSlide107.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notesSlides/notesSlide69.xml" ContentType="application/vnd.openxmlformats-officedocument.presentationml.notesSlide+xml"/>
  <Override PartName="/ppt/notesSlides/notesSlide87.xml" ContentType="application/vnd.openxmlformats-officedocument.presentationml.notesSlide+xml"/>
  <Override PartName="/ppt/notesSlides/notesSlide98.xml" ContentType="application/vnd.openxmlformats-officedocument.presentationml.notes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notesSlides/notesSlide76.xml" ContentType="application/vnd.openxmlformats-officedocument.presentationml.notesSlide+xml"/>
  <Override PartName="/ppt/notesSlides/notesSlide94.xml" ContentType="application/vnd.openxmlformats-officedocument.presentationml.notesSlide+xml"/>
  <Override PartName="/ppt/notesSlides/notesSlide103.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Override PartName="/ppt/notesSlides/notesSlide83.xml" ContentType="application/vnd.openxmlformats-officedocument.presentationml.notesSlide+xml"/>
  <Override PartName="/ppt/notesSlides/notesSlide110.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72.xml" ContentType="application/vnd.openxmlformats-officedocument.presentationml.notesSlide+xml"/>
  <Override PartName="/ppt/notesSlides/notesSlide90.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slides/slide79.xml" ContentType="application/vnd.openxmlformats-officedocument.presentationml.slide+xml"/>
  <Override PartName="/ppt/slides/slide109.xml" ContentType="application/vnd.openxmlformats-officedocument.presentationml.slide+xml"/>
  <Override PartName="/ppt/notesSlides/notesSlide10.xml" ContentType="application/vnd.openxmlformats-officedocument.presentationml.notesSlide+xml"/>
  <Override PartName="/ppt/notesSlides/notesSlide108.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notesSlides/notesSlide99.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notesSlides/notesSlide88.xml" ContentType="application/vnd.openxmlformats-officedocument.presentationml.notesSlide+xml"/>
  <Override PartName="/ppt/notesSlides/notesSlide104.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notesSlides/notesSlide77.xml" ContentType="application/vnd.openxmlformats-officedocument.presentationml.notesSlide+xml"/>
  <Override PartName="/ppt/notesSlides/notesSlide95.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notesSlides/notesSlide37.xml" ContentType="application/vnd.openxmlformats-officedocument.presentationml.notesSlide+xml"/>
  <Override PartName="/ppt/notesSlides/notesSlide55.xml" ContentType="application/vnd.openxmlformats-officedocument.presentationml.notesSlide+xml"/>
  <Override PartName="/ppt/notesSlides/notesSlide84.xml" ContentType="application/vnd.openxmlformats-officedocument.presentationml.notesSlide+xml"/>
  <Override PartName="/ppt/notesSlides/notesSlide100.xml" ContentType="application/vnd.openxmlformats-officedocument.presentationml.notesSlide+xml"/>
  <Override PartName="/ppt/notesSlides/notesSlide111.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notesSlides/notesSlide91.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notesSlides/notesSlide80.xml" ContentType="application/vnd.openxmlformats-officedocument.presentationml.notesSlid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slides/slide98.xml" ContentType="application/vnd.openxmlformats-officedocument.presentationml.slide+xml"/>
  <Override PartName="/ppt/notesSlides/notesSlide6.xml" ContentType="application/vnd.openxmlformats-officedocument.presentationml.notesSlide+xml"/>
  <Override PartName="/ppt/notesSlides/notesSlide109.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notesSlides/notesSlide89.xml" ContentType="application/vnd.openxmlformats-officedocument.presentationml.notes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notesSlides/notesSlide78.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notesSlides/notesSlide67.xml" ContentType="application/vnd.openxmlformats-officedocument.presentationml.notesSlide+xml"/>
  <Override PartName="/ppt/notesSlides/notesSlide112.xml" ContentType="application/vnd.openxmlformats-officedocument.presentationml.notesSlide+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notesSlides/notesSlide45.xml" ContentType="application/vnd.openxmlformats-officedocument.presentationml.notesSlide+xml"/>
  <Override PartName="/ppt/notesSlides/notesSlide56.xml" ContentType="application/vnd.openxmlformats-officedocument.presentationml.notesSlide+xml"/>
  <Override PartName="/ppt/notesSlides/notesSlide92.xml" ContentType="application/vnd.openxmlformats-officedocument.presentationml.notesSlide+xml"/>
  <Override PartName="/ppt/notesSlides/notesSlide101.xml" ContentType="application/vnd.openxmlformats-officedocument.presentationml.notesSlide+xml"/>
  <Override PartName="/ppt/slides/slide32.xml" ContentType="application/vnd.openxmlformats-officedocument.presentationml.slide+xml"/>
  <Override PartName="/ppt/notesSlides/notesSlide34.xml" ContentType="application/vnd.openxmlformats-officedocument.presentationml.notesSlide+xml"/>
  <Override PartName="/ppt/notesSlides/notesSlide81.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notesSlides/notesSlide23.xml" ContentType="application/vnd.openxmlformats-officedocument.presentationml.notesSlide+xml"/>
  <Override PartName="/ppt/notesSlides/notesSlide70.xml" ContentType="application/vnd.openxmlformats-officedocument.presentationml.notesSlide+xml"/>
  <Override PartName="/ppt/notesSlides/notesSlide12.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notesSlides/notesSlide106.xml" ContentType="application/vnd.openxmlformats-officedocument.presentationml.notesSlide+xml"/>
  <Override PartName="/ppt/slides/slide48.xml" ContentType="application/vnd.openxmlformats-officedocument.presentationml.slide+xml"/>
  <Override PartName="/ppt/slides/slide95.xml" ContentType="application/vnd.openxmlformats-officedocument.presentationml.slide+xml"/>
  <Override PartName="/ppt/notesSlides/notesSlide3.xml" ContentType="application/vnd.openxmlformats-officedocument.presentationml.notesSlide+xml"/>
  <Override PartName="/ppt/notesSlides/notesSlide97.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notesSlides/notesSlide39.xml" ContentType="application/vnd.openxmlformats-officedocument.presentationml.notesSlide+xml"/>
  <Override PartName="/ppt/notesSlides/notesSlide86.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64.xml" ContentType="application/vnd.openxmlformats-officedocument.presentationml.notesSlide+xml"/>
  <Override PartName="/ppt/notesSlides/notesSlide7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8"/>
  </p:notesMasterIdLst>
  <p:sldIdLst>
    <p:sldId id="256" r:id="rId2"/>
    <p:sldId id="258" r:id="rId3"/>
    <p:sldId id="264" r:id="rId4"/>
    <p:sldId id="261" r:id="rId5"/>
    <p:sldId id="262" r:id="rId6"/>
    <p:sldId id="263" r:id="rId7"/>
    <p:sldId id="265" r:id="rId8"/>
    <p:sldId id="266" r:id="rId9"/>
    <p:sldId id="267" r:id="rId10"/>
    <p:sldId id="269" r:id="rId11"/>
    <p:sldId id="273" r:id="rId12"/>
    <p:sldId id="272" r:id="rId13"/>
    <p:sldId id="274" r:id="rId14"/>
    <p:sldId id="275" r:id="rId15"/>
    <p:sldId id="276" r:id="rId16"/>
    <p:sldId id="277" r:id="rId17"/>
    <p:sldId id="278" r:id="rId18"/>
    <p:sldId id="279" r:id="rId19"/>
    <p:sldId id="280" r:id="rId20"/>
    <p:sldId id="281" r:id="rId21"/>
    <p:sldId id="282" r:id="rId22"/>
    <p:sldId id="283" r:id="rId23"/>
    <p:sldId id="284" r:id="rId24"/>
    <p:sldId id="285" r:id="rId25"/>
    <p:sldId id="286" r:id="rId26"/>
    <p:sldId id="287" r:id="rId27"/>
    <p:sldId id="288" r:id="rId28"/>
    <p:sldId id="289" r:id="rId29"/>
    <p:sldId id="290" r:id="rId30"/>
    <p:sldId id="291" r:id="rId31"/>
    <p:sldId id="292" r:id="rId32"/>
    <p:sldId id="293" r:id="rId33"/>
    <p:sldId id="294" r:id="rId34"/>
    <p:sldId id="295" r:id="rId35"/>
    <p:sldId id="296" r:id="rId36"/>
    <p:sldId id="297" r:id="rId37"/>
    <p:sldId id="298" r:id="rId38"/>
    <p:sldId id="299" r:id="rId39"/>
    <p:sldId id="300" r:id="rId40"/>
    <p:sldId id="301" r:id="rId41"/>
    <p:sldId id="302" r:id="rId42"/>
    <p:sldId id="303" r:id="rId43"/>
    <p:sldId id="304" r:id="rId44"/>
    <p:sldId id="305" r:id="rId45"/>
    <p:sldId id="306" r:id="rId46"/>
    <p:sldId id="307" r:id="rId47"/>
    <p:sldId id="308" r:id="rId48"/>
    <p:sldId id="309" r:id="rId49"/>
    <p:sldId id="310" r:id="rId50"/>
    <p:sldId id="311" r:id="rId51"/>
    <p:sldId id="312" r:id="rId52"/>
    <p:sldId id="313" r:id="rId53"/>
    <p:sldId id="314" r:id="rId54"/>
    <p:sldId id="315" r:id="rId55"/>
    <p:sldId id="316" r:id="rId56"/>
    <p:sldId id="317" r:id="rId57"/>
    <p:sldId id="318" r:id="rId58"/>
    <p:sldId id="319" r:id="rId59"/>
    <p:sldId id="320" r:id="rId60"/>
    <p:sldId id="321" r:id="rId61"/>
    <p:sldId id="322" r:id="rId62"/>
    <p:sldId id="323" r:id="rId63"/>
    <p:sldId id="324" r:id="rId64"/>
    <p:sldId id="325" r:id="rId65"/>
    <p:sldId id="326" r:id="rId66"/>
    <p:sldId id="327" r:id="rId67"/>
    <p:sldId id="328" r:id="rId68"/>
    <p:sldId id="329" r:id="rId69"/>
    <p:sldId id="330" r:id="rId70"/>
    <p:sldId id="331" r:id="rId71"/>
    <p:sldId id="332" r:id="rId72"/>
    <p:sldId id="333" r:id="rId73"/>
    <p:sldId id="334" r:id="rId74"/>
    <p:sldId id="335" r:id="rId75"/>
    <p:sldId id="336" r:id="rId76"/>
    <p:sldId id="337" r:id="rId77"/>
    <p:sldId id="338" r:id="rId78"/>
    <p:sldId id="339" r:id="rId79"/>
    <p:sldId id="340" r:id="rId80"/>
    <p:sldId id="341" r:id="rId81"/>
    <p:sldId id="342" r:id="rId82"/>
    <p:sldId id="343" r:id="rId83"/>
    <p:sldId id="344" r:id="rId84"/>
    <p:sldId id="345" r:id="rId85"/>
    <p:sldId id="346" r:id="rId86"/>
    <p:sldId id="347" r:id="rId87"/>
    <p:sldId id="348" r:id="rId88"/>
    <p:sldId id="349" r:id="rId89"/>
    <p:sldId id="350" r:id="rId90"/>
    <p:sldId id="351" r:id="rId91"/>
    <p:sldId id="352" r:id="rId92"/>
    <p:sldId id="353" r:id="rId93"/>
    <p:sldId id="354" r:id="rId94"/>
    <p:sldId id="355" r:id="rId95"/>
    <p:sldId id="356" r:id="rId96"/>
    <p:sldId id="357" r:id="rId97"/>
    <p:sldId id="358" r:id="rId98"/>
    <p:sldId id="359" r:id="rId99"/>
    <p:sldId id="360" r:id="rId100"/>
    <p:sldId id="361" r:id="rId101"/>
    <p:sldId id="362" r:id="rId102"/>
    <p:sldId id="363" r:id="rId103"/>
    <p:sldId id="364" r:id="rId104"/>
    <p:sldId id="365" r:id="rId105"/>
    <p:sldId id="366" r:id="rId106"/>
    <p:sldId id="367" r:id="rId107"/>
    <p:sldId id="368" r:id="rId108"/>
    <p:sldId id="369" r:id="rId109"/>
    <p:sldId id="370" r:id="rId110"/>
    <p:sldId id="371" r:id="rId111"/>
    <p:sldId id="372" r:id="rId112"/>
    <p:sldId id="373" r:id="rId113"/>
    <p:sldId id="374" r:id="rId114"/>
    <p:sldId id="375" r:id="rId115"/>
    <p:sldId id="376" r:id="rId116"/>
    <p:sldId id="377" r:id="rId1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0C4D8F0E-DCE9-49D6-9FA5-C2F274A6CCA5}" type="datetimeFigureOut">
              <a:rPr lang="en-US"/>
              <a:pPr>
                <a:defRPr/>
              </a:pPr>
              <a:t>5/3/2014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7A1FA92C-C18E-42C1-B20E-2C91D621374A}" type="slidenum">
              <a:rPr lang="en-US"/>
              <a:pPr>
                <a:defRPr/>
              </a:pPr>
              <a:t>‹#›</a:t>
            </a:fld>
            <a:endParaRPr lang="en-US"/>
          </a:p>
        </p:txBody>
      </p:sp>
    </p:spTree>
    <p:extLst>
      <p:ext uri="{BB962C8B-B14F-4D97-AF65-F5344CB8AC3E}">
        <p14:creationId xmlns:p14="http://schemas.microsoft.com/office/powerpoint/2010/main" xmlns="" val="397734472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4E04A21A-69AF-4470-82B9-B06567CF858C}" type="slidenum">
              <a:rPr lang="en-US"/>
              <a:pPr fontAlgn="base">
                <a:spcBef>
                  <a:spcPct val="0"/>
                </a:spcBef>
                <a:spcAft>
                  <a:spcPct val="0"/>
                </a:spcAft>
              </a:pPr>
              <a:t>1</a:t>
            </a:fld>
            <a:endParaRPr lang="en-US"/>
          </a:p>
        </p:txBody>
      </p:sp>
    </p:spTree>
    <p:extLst>
      <p:ext uri="{BB962C8B-B14F-4D97-AF65-F5344CB8AC3E}">
        <p14:creationId xmlns:p14="http://schemas.microsoft.com/office/powerpoint/2010/main" xmlns="" val="34499147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A1806141-D335-4E22-AF35-BF78BEAE1B78}" type="slidenum">
              <a:rPr lang="en-US"/>
              <a:pPr fontAlgn="base">
                <a:spcBef>
                  <a:spcPct val="0"/>
                </a:spcBef>
                <a:spcAft>
                  <a:spcPct val="0"/>
                </a:spcAft>
              </a:pPr>
              <a:t>10</a:t>
            </a:fld>
            <a:endParaRPr lang="en-US"/>
          </a:p>
        </p:txBody>
      </p:sp>
    </p:spTree>
    <p:extLst>
      <p:ext uri="{BB962C8B-B14F-4D97-AF65-F5344CB8AC3E}">
        <p14:creationId xmlns:p14="http://schemas.microsoft.com/office/powerpoint/2010/main" xmlns="" val="1428117293"/>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pPr/>
              <a:t>102</a:t>
            </a:fld>
            <a:endParaRPr lang="en-US"/>
          </a:p>
        </p:txBody>
      </p:sp>
    </p:spTree>
    <p:extLst>
      <p:ext uri="{BB962C8B-B14F-4D97-AF65-F5344CB8AC3E}">
        <p14:creationId xmlns:p14="http://schemas.microsoft.com/office/powerpoint/2010/main" xmlns="" val="396937327"/>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pPr/>
              <a:t>103</a:t>
            </a:fld>
            <a:endParaRPr lang="en-US"/>
          </a:p>
        </p:txBody>
      </p:sp>
    </p:spTree>
    <p:extLst>
      <p:ext uri="{BB962C8B-B14F-4D97-AF65-F5344CB8AC3E}">
        <p14:creationId xmlns:p14="http://schemas.microsoft.com/office/powerpoint/2010/main" xmlns="" val="2544889288"/>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pPr/>
              <a:t>104</a:t>
            </a:fld>
            <a:endParaRPr lang="en-US"/>
          </a:p>
        </p:txBody>
      </p:sp>
    </p:spTree>
    <p:extLst>
      <p:ext uri="{BB962C8B-B14F-4D97-AF65-F5344CB8AC3E}">
        <p14:creationId xmlns:p14="http://schemas.microsoft.com/office/powerpoint/2010/main" xmlns="" val="1668099575"/>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pPr/>
              <a:t>105</a:t>
            </a:fld>
            <a:endParaRPr lang="en-US"/>
          </a:p>
        </p:txBody>
      </p:sp>
    </p:spTree>
    <p:extLst>
      <p:ext uri="{BB962C8B-B14F-4D97-AF65-F5344CB8AC3E}">
        <p14:creationId xmlns:p14="http://schemas.microsoft.com/office/powerpoint/2010/main" xmlns="" val="2277069338"/>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pPr/>
              <a:t>106</a:t>
            </a:fld>
            <a:endParaRPr lang="en-US"/>
          </a:p>
        </p:txBody>
      </p:sp>
    </p:spTree>
    <p:extLst>
      <p:ext uri="{BB962C8B-B14F-4D97-AF65-F5344CB8AC3E}">
        <p14:creationId xmlns:p14="http://schemas.microsoft.com/office/powerpoint/2010/main" xmlns="" val="4045949484"/>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pPr/>
              <a:t>108</a:t>
            </a:fld>
            <a:endParaRPr lang="en-US"/>
          </a:p>
        </p:txBody>
      </p:sp>
    </p:spTree>
    <p:extLst>
      <p:ext uri="{BB962C8B-B14F-4D97-AF65-F5344CB8AC3E}">
        <p14:creationId xmlns:p14="http://schemas.microsoft.com/office/powerpoint/2010/main" xmlns="" val="1233494844"/>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pPr/>
              <a:t>109</a:t>
            </a:fld>
            <a:endParaRPr lang="en-US"/>
          </a:p>
        </p:txBody>
      </p:sp>
    </p:spTree>
    <p:extLst>
      <p:ext uri="{BB962C8B-B14F-4D97-AF65-F5344CB8AC3E}">
        <p14:creationId xmlns:p14="http://schemas.microsoft.com/office/powerpoint/2010/main" xmlns="" val="165613030"/>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pPr/>
              <a:t>110</a:t>
            </a:fld>
            <a:endParaRPr lang="en-US"/>
          </a:p>
        </p:txBody>
      </p:sp>
    </p:spTree>
    <p:extLst>
      <p:ext uri="{BB962C8B-B14F-4D97-AF65-F5344CB8AC3E}">
        <p14:creationId xmlns:p14="http://schemas.microsoft.com/office/powerpoint/2010/main" xmlns="" val="1879130288"/>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pPr/>
              <a:t>111</a:t>
            </a:fld>
            <a:endParaRPr lang="en-US"/>
          </a:p>
        </p:txBody>
      </p:sp>
    </p:spTree>
    <p:extLst>
      <p:ext uri="{BB962C8B-B14F-4D97-AF65-F5344CB8AC3E}">
        <p14:creationId xmlns:p14="http://schemas.microsoft.com/office/powerpoint/2010/main" xmlns="" val="3739629846"/>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pPr/>
              <a:t>112</a:t>
            </a:fld>
            <a:endParaRPr lang="en-US"/>
          </a:p>
        </p:txBody>
      </p:sp>
    </p:spTree>
    <p:extLst>
      <p:ext uri="{BB962C8B-B14F-4D97-AF65-F5344CB8AC3E}">
        <p14:creationId xmlns:p14="http://schemas.microsoft.com/office/powerpoint/2010/main" xmlns="" val="36031540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EA077234-BDDC-4559-ADC2-0F9275C677BD}" type="slidenum">
              <a:rPr lang="en-US"/>
              <a:pPr fontAlgn="base">
                <a:spcBef>
                  <a:spcPct val="0"/>
                </a:spcBef>
                <a:spcAft>
                  <a:spcPct val="0"/>
                </a:spcAft>
              </a:pPr>
              <a:t>11</a:t>
            </a:fld>
            <a:endParaRPr lang="en-US"/>
          </a:p>
        </p:txBody>
      </p:sp>
    </p:spTree>
    <p:extLst>
      <p:ext uri="{BB962C8B-B14F-4D97-AF65-F5344CB8AC3E}">
        <p14:creationId xmlns:p14="http://schemas.microsoft.com/office/powerpoint/2010/main" xmlns="" val="2758230602"/>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pPr/>
              <a:t>113</a:t>
            </a:fld>
            <a:endParaRPr lang="en-US"/>
          </a:p>
        </p:txBody>
      </p:sp>
    </p:spTree>
    <p:extLst>
      <p:ext uri="{BB962C8B-B14F-4D97-AF65-F5344CB8AC3E}">
        <p14:creationId xmlns:p14="http://schemas.microsoft.com/office/powerpoint/2010/main" xmlns="" val="3507170674"/>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pPr/>
              <a:t>114</a:t>
            </a:fld>
            <a:endParaRPr lang="en-US"/>
          </a:p>
        </p:txBody>
      </p:sp>
    </p:spTree>
    <p:extLst>
      <p:ext uri="{BB962C8B-B14F-4D97-AF65-F5344CB8AC3E}">
        <p14:creationId xmlns:p14="http://schemas.microsoft.com/office/powerpoint/2010/main" xmlns="" val="2383525165"/>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pPr/>
              <a:t>115</a:t>
            </a:fld>
            <a:endParaRPr lang="en-US"/>
          </a:p>
        </p:txBody>
      </p:sp>
    </p:spTree>
    <p:extLst>
      <p:ext uri="{BB962C8B-B14F-4D97-AF65-F5344CB8AC3E}">
        <p14:creationId xmlns:p14="http://schemas.microsoft.com/office/powerpoint/2010/main" xmlns="" val="3046587341"/>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pPr/>
              <a:t>116</a:t>
            </a:fld>
            <a:endParaRPr lang="en-US"/>
          </a:p>
        </p:txBody>
      </p:sp>
    </p:spTree>
    <p:extLst>
      <p:ext uri="{BB962C8B-B14F-4D97-AF65-F5344CB8AC3E}">
        <p14:creationId xmlns:p14="http://schemas.microsoft.com/office/powerpoint/2010/main" xmlns="" val="2236405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F575C430-87A4-40C2-AAFD-8EAEC3C33F8E}" type="slidenum">
              <a:rPr lang="en-US"/>
              <a:pPr fontAlgn="base">
                <a:spcBef>
                  <a:spcPct val="0"/>
                </a:spcBef>
                <a:spcAft>
                  <a:spcPct val="0"/>
                </a:spcAft>
              </a:pPr>
              <a:t>12</a:t>
            </a:fld>
            <a:endParaRPr lang="en-US"/>
          </a:p>
        </p:txBody>
      </p:sp>
    </p:spTree>
    <p:extLst>
      <p:ext uri="{BB962C8B-B14F-4D97-AF65-F5344CB8AC3E}">
        <p14:creationId xmlns:p14="http://schemas.microsoft.com/office/powerpoint/2010/main" xmlns="" val="1009265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4FE6058E-05A2-469E-B8CF-AB99C0D7A3F2}" type="slidenum">
              <a:rPr lang="en-US"/>
              <a:pPr fontAlgn="base">
                <a:spcBef>
                  <a:spcPct val="0"/>
                </a:spcBef>
                <a:spcAft>
                  <a:spcPct val="0"/>
                </a:spcAft>
              </a:pPr>
              <a:t>13</a:t>
            </a:fld>
            <a:endParaRPr lang="en-US"/>
          </a:p>
        </p:txBody>
      </p:sp>
    </p:spTree>
    <p:extLst>
      <p:ext uri="{BB962C8B-B14F-4D97-AF65-F5344CB8AC3E}">
        <p14:creationId xmlns:p14="http://schemas.microsoft.com/office/powerpoint/2010/main" xmlns="" val="9161056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A1FA92C-C18E-42C1-B20E-2C91D621374A}" type="slidenum">
              <a:rPr lang="en-US" smtClean="0"/>
              <a:pPr>
                <a:defRPr/>
              </a:pPr>
              <a:t>14</a:t>
            </a:fld>
            <a:endParaRPr lang="en-US"/>
          </a:p>
        </p:txBody>
      </p:sp>
    </p:spTree>
    <p:extLst>
      <p:ext uri="{BB962C8B-B14F-4D97-AF65-F5344CB8AC3E}">
        <p14:creationId xmlns:p14="http://schemas.microsoft.com/office/powerpoint/2010/main" xmlns="" val="34016850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pPr/>
              <a:t>15</a:t>
            </a:fld>
            <a:endParaRPr lang="en-US"/>
          </a:p>
        </p:txBody>
      </p:sp>
    </p:spTree>
    <p:extLst>
      <p:ext uri="{BB962C8B-B14F-4D97-AF65-F5344CB8AC3E}">
        <p14:creationId xmlns:p14="http://schemas.microsoft.com/office/powerpoint/2010/main" xmlns="" val="6980641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16FEA4-9C5F-4FE0-AD81-33EED2AC0C52}" type="slidenum">
              <a:rPr lang="en-US" smtClean="0"/>
              <a:pPr/>
              <a:t>16</a:t>
            </a:fld>
            <a:endParaRPr lang="en-US"/>
          </a:p>
        </p:txBody>
      </p:sp>
    </p:spTree>
    <p:extLst>
      <p:ext uri="{BB962C8B-B14F-4D97-AF65-F5344CB8AC3E}">
        <p14:creationId xmlns:p14="http://schemas.microsoft.com/office/powerpoint/2010/main" xmlns="" val="41714049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pPr/>
              <a:t>17</a:t>
            </a:fld>
            <a:endParaRPr lang="en-US"/>
          </a:p>
        </p:txBody>
      </p:sp>
    </p:spTree>
    <p:extLst>
      <p:ext uri="{BB962C8B-B14F-4D97-AF65-F5344CB8AC3E}">
        <p14:creationId xmlns:p14="http://schemas.microsoft.com/office/powerpoint/2010/main" xmlns="" val="27513209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pPr/>
              <a:t>18</a:t>
            </a:fld>
            <a:endParaRPr lang="en-US"/>
          </a:p>
        </p:txBody>
      </p:sp>
    </p:spTree>
    <p:extLst>
      <p:ext uri="{BB962C8B-B14F-4D97-AF65-F5344CB8AC3E}">
        <p14:creationId xmlns:p14="http://schemas.microsoft.com/office/powerpoint/2010/main" xmlns="" val="17084320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16FEA4-9C5F-4FE0-AD81-33EED2AC0C52}" type="slidenum">
              <a:rPr lang="en-US" smtClean="0"/>
              <a:pPr/>
              <a:t>19</a:t>
            </a:fld>
            <a:endParaRPr lang="en-US"/>
          </a:p>
        </p:txBody>
      </p:sp>
    </p:spTree>
    <p:extLst>
      <p:ext uri="{BB962C8B-B14F-4D97-AF65-F5344CB8AC3E}">
        <p14:creationId xmlns:p14="http://schemas.microsoft.com/office/powerpoint/2010/main" xmlns="" val="14013916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64075C50-3C74-4A1F-931F-B58486FC7926}" type="slidenum">
              <a:rPr lang="en-US"/>
              <a:pPr fontAlgn="base">
                <a:spcBef>
                  <a:spcPct val="0"/>
                </a:spcBef>
                <a:spcAft>
                  <a:spcPct val="0"/>
                </a:spcAft>
              </a:pPr>
              <a:t>2</a:t>
            </a:fld>
            <a:endParaRPr lang="en-US"/>
          </a:p>
        </p:txBody>
      </p:sp>
    </p:spTree>
    <p:extLst>
      <p:ext uri="{BB962C8B-B14F-4D97-AF65-F5344CB8AC3E}">
        <p14:creationId xmlns:p14="http://schemas.microsoft.com/office/powerpoint/2010/main" xmlns="" val="25851633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pPr/>
              <a:t>20</a:t>
            </a:fld>
            <a:endParaRPr lang="en-US"/>
          </a:p>
        </p:txBody>
      </p:sp>
    </p:spTree>
    <p:extLst>
      <p:ext uri="{BB962C8B-B14F-4D97-AF65-F5344CB8AC3E}">
        <p14:creationId xmlns:p14="http://schemas.microsoft.com/office/powerpoint/2010/main" xmlns="" val="20724872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pPr/>
              <a:t>21</a:t>
            </a:fld>
            <a:endParaRPr lang="en-US"/>
          </a:p>
        </p:txBody>
      </p:sp>
    </p:spTree>
    <p:extLst>
      <p:ext uri="{BB962C8B-B14F-4D97-AF65-F5344CB8AC3E}">
        <p14:creationId xmlns:p14="http://schemas.microsoft.com/office/powerpoint/2010/main" xmlns="" val="15892824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pPr/>
              <a:t>22</a:t>
            </a:fld>
            <a:endParaRPr lang="en-US"/>
          </a:p>
        </p:txBody>
      </p:sp>
    </p:spTree>
    <p:extLst>
      <p:ext uri="{BB962C8B-B14F-4D97-AF65-F5344CB8AC3E}">
        <p14:creationId xmlns:p14="http://schemas.microsoft.com/office/powerpoint/2010/main" xmlns="" val="35587869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pPr/>
              <a:t>23</a:t>
            </a:fld>
            <a:endParaRPr lang="en-US"/>
          </a:p>
        </p:txBody>
      </p:sp>
    </p:spTree>
    <p:extLst>
      <p:ext uri="{BB962C8B-B14F-4D97-AF65-F5344CB8AC3E}">
        <p14:creationId xmlns:p14="http://schemas.microsoft.com/office/powerpoint/2010/main" xmlns="" val="10213094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16FEA4-9C5F-4FE0-AD81-33EED2AC0C52}" type="slidenum">
              <a:rPr lang="en-US" smtClean="0"/>
              <a:pPr/>
              <a:t>24</a:t>
            </a:fld>
            <a:endParaRPr lang="en-US"/>
          </a:p>
        </p:txBody>
      </p:sp>
    </p:spTree>
    <p:extLst>
      <p:ext uri="{BB962C8B-B14F-4D97-AF65-F5344CB8AC3E}">
        <p14:creationId xmlns:p14="http://schemas.microsoft.com/office/powerpoint/2010/main" xmlns="" val="37924157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16FEA4-9C5F-4FE0-AD81-33EED2AC0C52}" type="slidenum">
              <a:rPr lang="en-US" smtClean="0"/>
              <a:pPr/>
              <a:t>25</a:t>
            </a:fld>
            <a:endParaRPr lang="en-US"/>
          </a:p>
        </p:txBody>
      </p:sp>
    </p:spTree>
    <p:extLst>
      <p:ext uri="{BB962C8B-B14F-4D97-AF65-F5344CB8AC3E}">
        <p14:creationId xmlns:p14="http://schemas.microsoft.com/office/powerpoint/2010/main" xmlns="" val="169518039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pPr/>
              <a:t>26</a:t>
            </a:fld>
            <a:endParaRPr lang="en-US"/>
          </a:p>
        </p:txBody>
      </p:sp>
    </p:spTree>
    <p:extLst>
      <p:ext uri="{BB962C8B-B14F-4D97-AF65-F5344CB8AC3E}">
        <p14:creationId xmlns:p14="http://schemas.microsoft.com/office/powerpoint/2010/main" xmlns="" val="227447335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pPr/>
              <a:t>27</a:t>
            </a:fld>
            <a:endParaRPr lang="en-US"/>
          </a:p>
        </p:txBody>
      </p:sp>
    </p:spTree>
    <p:extLst>
      <p:ext uri="{BB962C8B-B14F-4D97-AF65-F5344CB8AC3E}">
        <p14:creationId xmlns:p14="http://schemas.microsoft.com/office/powerpoint/2010/main" xmlns="" val="28004564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pPr/>
              <a:t>28</a:t>
            </a:fld>
            <a:endParaRPr lang="en-US"/>
          </a:p>
        </p:txBody>
      </p:sp>
    </p:spTree>
    <p:extLst>
      <p:ext uri="{BB962C8B-B14F-4D97-AF65-F5344CB8AC3E}">
        <p14:creationId xmlns:p14="http://schemas.microsoft.com/office/powerpoint/2010/main" xmlns="" val="6963521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pPr/>
              <a:t>29</a:t>
            </a:fld>
            <a:endParaRPr lang="en-US"/>
          </a:p>
        </p:txBody>
      </p:sp>
    </p:spTree>
    <p:extLst>
      <p:ext uri="{BB962C8B-B14F-4D97-AF65-F5344CB8AC3E}">
        <p14:creationId xmlns:p14="http://schemas.microsoft.com/office/powerpoint/2010/main" xmlns="" val="25096602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710F5E79-F95A-4074-88A2-1F59D1B738D0}" type="slidenum">
              <a:rPr lang="en-US"/>
              <a:pPr fontAlgn="base">
                <a:spcBef>
                  <a:spcPct val="0"/>
                </a:spcBef>
                <a:spcAft>
                  <a:spcPct val="0"/>
                </a:spcAft>
              </a:pPr>
              <a:t>3</a:t>
            </a:fld>
            <a:endParaRPr lang="en-US"/>
          </a:p>
        </p:txBody>
      </p:sp>
    </p:spTree>
    <p:extLst>
      <p:ext uri="{BB962C8B-B14F-4D97-AF65-F5344CB8AC3E}">
        <p14:creationId xmlns:p14="http://schemas.microsoft.com/office/powerpoint/2010/main" xmlns="" val="354581154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16FEA4-9C5F-4FE0-AD81-33EED2AC0C52}" type="slidenum">
              <a:rPr lang="en-US" smtClean="0"/>
              <a:pPr/>
              <a:t>30</a:t>
            </a:fld>
            <a:endParaRPr lang="en-US"/>
          </a:p>
        </p:txBody>
      </p:sp>
    </p:spTree>
    <p:extLst>
      <p:ext uri="{BB962C8B-B14F-4D97-AF65-F5344CB8AC3E}">
        <p14:creationId xmlns:p14="http://schemas.microsoft.com/office/powerpoint/2010/main" xmlns="" val="152947138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4E08DAD-AB0D-413C-9BC3-7B6D0AF156A6}" type="slidenum">
              <a:rPr lang="en-US" smtClean="0"/>
              <a:pPr/>
              <a:t>31</a:t>
            </a:fld>
            <a:endParaRPr lang="en-US"/>
          </a:p>
        </p:txBody>
      </p:sp>
    </p:spTree>
    <p:extLst>
      <p:ext uri="{BB962C8B-B14F-4D97-AF65-F5344CB8AC3E}">
        <p14:creationId xmlns:p14="http://schemas.microsoft.com/office/powerpoint/2010/main" xmlns="" val="416848042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4E08DAD-AB0D-413C-9BC3-7B6D0AF156A6}" type="slidenum">
              <a:rPr lang="en-US" smtClean="0"/>
              <a:pPr/>
              <a:t>32</a:t>
            </a:fld>
            <a:endParaRPr lang="en-US"/>
          </a:p>
        </p:txBody>
      </p:sp>
    </p:spTree>
    <p:extLst>
      <p:ext uri="{BB962C8B-B14F-4D97-AF65-F5344CB8AC3E}">
        <p14:creationId xmlns:p14="http://schemas.microsoft.com/office/powerpoint/2010/main" xmlns="" val="418028074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4E08DAD-AB0D-413C-9BC3-7B6D0AF156A6}" type="slidenum">
              <a:rPr lang="en-US" smtClean="0"/>
              <a:pPr/>
              <a:t>33</a:t>
            </a:fld>
            <a:endParaRPr lang="en-US"/>
          </a:p>
        </p:txBody>
      </p:sp>
    </p:spTree>
    <p:extLst>
      <p:ext uri="{BB962C8B-B14F-4D97-AF65-F5344CB8AC3E}">
        <p14:creationId xmlns:p14="http://schemas.microsoft.com/office/powerpoint/2010/main" xmlns="" val="72551543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4E08DAD-AB0D-413C-9BC3-7B6D0AF156A6}" type="slidenum">
              <a:rPr lang="en-US" smtClean="0"/>
              <a:pPr/>
              <a:t>34</a:t>
            </a:fld>
            <a:endParaRPr lang="en-US"/>
          </a:p>
        </p:txBody>
      </p:sp>
    </p:spTree>
    <p:extLst>
      <p:ext uri="{BB962C8B-B14F-4D97-AF65-F5344CB8AC3E}">
        <p14:creationId xmlns:p14="http://schemas.microsoft.com/office/powerpoint/2010/main" xmlns="" val="325640699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4E08DAD-AB0D-413C-9BC3-7B6D0AF156A6}" type="slidenum">
              <a:rPr lang="en-US" smtClean="0"/>
              <a:pPr/>
              <a:t>35</a:t>
            </a:fld>
            <a:endParaRPr lang="en-US"/>
          </a:p>
        </p:txBody>
      </p:sp>
    </p:spTree>
    <p:extLst>
      <p:ext uri="{BB962C8B-B14F-4D97-AF65-F5344CB8AC3E}">
        <p14:creationId xmlns:p14="http://schemas.microsoft.com/office/powerpoint/2010/main" xmlns="" val="265717452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4E08DAD-AB0D-413C-9BC3-7B6D0AF156A6}" type="slidenum">
              <a:rPr lang="en-US" smtClean="0"/>
              <a:pPr/>
              <a:t>36</a:t>
            </a:fld>
            <a:endParaRPr lang="en-US"/>
          </a:p>
        </p:txBody>
      </p:sp>
    </p:spTree>
    <p:extLst>
      <p:ext uri="{BB962C8B-B14F-4D97-AF65-F5344CB8AC3E}">
        <p14:creationId xmlns:p14="http://schemas.microsoft.com/office/powerpoint/2010/main" xmlns="" val="292523742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4E08DAD-AB0D-413C-9BC3-7B6D0AF156A6}" type="slidenum">
              <a:rPr lang="en-US" smtClean="0"/>
              <a:pPr/>
              <a:t>37</a:t>
            </a:fld>
            <a:endParaRPr lang="en-US"/>
          </a:p>
        </p:txBody>
      </p:sp>
    </p:spTree>
    <p:extLst>
      <p:ext uri="{BB962C8B-B14F-4D97-AF65-F5344CB8AC3E}">
        <p14:creationId xmlns:p14="http://schemas.microsoft.com/office/powerpoint/2010/main" xmlns="" val="369285099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4E08DAD-AB0D-413C-9BC3-7B6D0AF156A6}" type="slidenum">
              <a:rPr lang="en-US" smtClean="0"/>
              <a:pPr/>
              <a:t>38</a:t>
            </a:fld>
            <a:endParaRPr lang="en-US"/>
          </a:p>
        </p:txBody>
      </p:sp>
    </p:spTree>
    <p:extLst>
      <p:ext uri="{BB962C8B-B14F-4D97-AF65-F5344CB8AC3E}">
        <p14:creationId xmlns:p14="http://schemas.microsoft.com/office/powerpoint/2010/main" xmlns="" val="217275182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pPr/>
              <a:t>39</a:t>
            </a:fld>
            <a:endParaRPr lang="en-US"/>
          </a:p>
        </p:txBody>
      </p:sp>
    </p:spTree>
    <p:extLst>
      <p:ext uri="{BB962C8B-B14F-4D97-AF65-F5344CB8AC3E}">
        <p14:creationId xmlns:p14="http://schemas.microsoft.com/office/powerpoint/2010/main" xmlns="" val="4974053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3F3557D9-A63C-4E0C-A188-EC52E13F65F5}" type="slidenum">
              <a:rPr lang="en-US"/>
              <a:pPr fontAlgn="base">
                <a:spcBef>
                  <a:spcPct val="0"/>
                </a:spcBef>
                <a:spcAft>
                  <a:spcPct val="0"/>
                </a:spcAft>
              </a:pPr>
              <a:t>4</a:t>
            </a:fld>
            <a:endParaRPr lang="en-US"/>
          </a:p>
        </p:txBody>
      </p:sp>
    </p:spTree>
    <p:extLst>
      <p:ext uri="{BB962C8B-B14F-4D97-AF65-F5344CB8AC3E}">
        <p14:creationId xmlns:p14="http://schemas.microsoft.com/office/powerpoint/2010/main" xmlns="" val="351390757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16FEA4-9C5F-4FE0-AD81-33EED2AC0C52}" type="slidenum">
              <a:rPr lang="en-US" smtClean="0"/>
              <a:pPr/>
              <a:t>40</a:t>
            </a:fld>
            <a:endParaRPr lang="en-US"/>
          </a:p>
        </p:txBody>
      </p:sp>
    </p:spTree>
    <p:extLst>
      <p:ext uri="{BB962C8B-B14F-4D97-AF65-F5344CB8AC3E}">
        <p14:creationId xmlns:p14="http://schemas.microsoft.com/office/powerpoint/2010/main" xmlns="" val="26742944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pPr/>
              <a:t>41</a:t>
            </a:fld>
            <a:endParaRPr lang="en-US"/>
          </a:p>
        </p:txBody>
      </p:sp>
    </p:spTree>
    <p:extLst>
      <p:ext uri="{BB962C8B-B14F-4D97-AF65-F5344CB8AC3E}">
        <p14:creationId xmlns:p14="http://schemas.microsoft.com/office/powerpoint/2010/main" xmlns="" val="138964837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pPr/>
              <a:t>42</a:t>
            </a:fld>
            <a:endParaRPr lang="en-US"/>
          </a:p>
        </p:txBody>
      </p:sp>
    </p:spTree>
    <p:extLst>
      <p:ext uri="{BB962C8B-B14F-4D97-AF65-F5344CB8AC3E}">
        <p14:creationId xmlns:p14="http://schemas.microsoft.com/office/powerpoint/2010/main" xmlns="" val="297696178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pPr/>
              <a:t>43</a:t>
            </a:fld>
            <a:endParaRPr lang="en-US"/>
          </a:p>
        </p:txBody>
      </p:sp>
    </p:spTree>
    <p:extLst>
      <p:ext uri="{BB962C8B-B14F-4D97-AF65-F5344CB8AC3E}">
        <p14:creationId xmlns:p14="http://schemas.microsoft.com/office/powerpoint/2010/main" xmlns="" val="305055184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pPr/>
              <a:t>44</a:t>
            </a:fld>
            <a:endParaRPr lang="en-US"/>
          </a:p>
        </p:txBody>
      </p:sp>
    </p:spTree>
    <p:extLst>
      <p:ext uri="{BB962C8B-B14F-4D97-AF65-F5344CB8AC3E}">
        <p14:creationId xmlns:p14="http://schemas.microsoft.com/office/powerpoint/2010/main" xmlns="" val="373895056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pPr/>
              <a:t>45</a:t>
            </a:fld>
            <a:endParaRPr lang="en-US"/>
          </a:p>
        </p:txBody>
      </p:sp>
    </p:spTree>
    <p:extLst>
      <p:ext uri="{BB962C8B-B14F-4D97-AF65-F5344CB8AC3E}">
        <p14:creationId xmlns:p14="http://schemas.microsoft.com/office/powerpoint/2010/main" xmlns="" val="328796430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pPr/>
              <a:t>46</a:t>
            </a:fld>
            <a:endParaRPr lang="en-US"/>
          </a:p>
        </p:txBody>
      </p:sp>
    </p:spTree>
    <p:extLst>
      <p:ext uri="{BB962C8B-B14F-4D97-AF65-F5344CB8AC3E}">
        <p14:creationId xmlns:p14="http://schemas.microsoft.com/office/powerpoint/2010/main" xmlns="" val="37178471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4E08DAD-AB0D-413C-9BC3-7B6D0AF156A6}" type="slidenum">
              <a:rPr lang="en-US" smtClean="0"/>
              <a:pPr/>
              <a:t>47</a:t>
            </a:fld>
            <a:endParaRPr lang="en-US"/>
          </a:p>
        </p:txBody>
      </p:sp>
    </p:spTree>
    <p:extLst>
      <p:ext uri="{BB962C8B-B14F-4D97-AF65-F5344CB8AC3E}">
        <p14:creationId xmlns:p14="http://schemas.microsoft.com/office/powerpoint/2010/main" xmlns="" val="140500562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4E08DAD-AB0D-413C-9BC3-7B6D0AF156A6}" type="slidenum">
              <a:rPr lang="en-US" smtClean="0"/>
              <a:pPr/>
              <a:t>48</a:t>
            </a:fld>
            <a:endParaRPr lang="en-US"/>
          </a:p>
        </p:txBody>
      </p:sp>
    </p:spTree>
    <p:extLst>
      <p:ext uri="{BB962C8B-B14F-4D97-AF65-F5344CB8AC3E}">
        <p14:creationId xmlns:p14="http://schemas.microsoft.com/office/powerpoint/2010/main" xmlns="" val="5964839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4E08DAD-AB0D-413C-9BC3-7B6D0AF156A6}" type="slidenum">
              <a:rPr lang="en-US" smtClean="0"/>
              <a:pPr/>
              <a:t>49</a:t>
            </a:fld>
            <a:endParaRPr lang="en-US"/>
          </a:p>
        </p:txBody>
      </p:sp>
    </p:spTree>
    <p:extLst>
      <p:ext uri="{BB962C8B-B14F-4D97-AF65-F5344CB8AC3E}">
        <p14:creationId xmlns:p14="http://schemas.microsoft.com/office/powerpoint/2010/main" xmlns="" val="3756799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8D35D817-9640-49EF-A227-24006E71BB7F}" type="slidenum">
              <a:rPr lang="en-US"/>
              <a:pPr fontAlgn="base">
                <a:spcBef>
                  <a:spcPct val="0"/>
                </a:spcBef>
                <a:spcAft>
                  <a:spcPct val="0"/>
                </a:spcAft>
              </a:pPr>
              <a:t>5</a:t>
            </a:fld>
            <a:endParaRPr lang="en-US"/>
          </a:p>
        </p:txBody>
      </p:sp>
    </p:spTree>
    <p:extLst>
      <p:ext uri="{BB962C8B-B14F-4D97-AF65-F5344CB8AC3E}">
        <p14:creationId xmlns:p14="http://schemas.microsoft.com/office/powerpoint/2010/main" xmlns="" val="328504726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6951AD-A916-4DE3-8659-37143FE436F0}" type="slidenum">
              <a:rPr lang="en-US" smtClean="0"/>
              <a:pPr/>
              <a:t>50</a:t>
            </a:fld>
            <a:endParaRPr lang="en-US"/>
          </a:p>
        </p:txBody>
      </p:sp>
    </p:spTree>
    <p:extLst>
      <p:ext uri="{BB962C8B-B14F-4D97-AF65-F5344CB8AC3E}">
        <p14:creationId xmlns:p14="http://schemas.microsoft.com/office/powerpoint/2010/main" xmlns="" val="4419961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6951AD-A916-4DE3-8659-37143FE436F0}" type="slidenum">
              <a:rPr lang="en-US" smtClean="0"/>
              <a:pPr/>
              <a:t>51</a:t>
            </a:fld>
            <a:endParaRPr lang="en-US"/>
          </a:p>
        </p:txBody>
      </p:sp>
    </p:spTree>
    <p:extLst>
      <p:ext uri="{BB962C8B-B14F-4D97-AF65-F5344CB8AC3E}">
        <p14:creationId xmlns:p14="http://schemas.microsoft.com/office/powerpoint/2010/main" xmlns="" val="354388296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6951AD-A916-4DE3-8659-37143FE436F0}" type="slidenum">
              <a:rPr lang="en-US" smtClean="0"/>
              <a:pPr/>
              <a:t>52</a:t>
            </a:fld>
            <a:endParaRPr lang="en-US"/>
          </a:p>
        </p:txBody>
      </p:sp>
    </p:spTree>
    <p:extLst>
      <p:ext uri="{BB962C8B-B14F-4D97-AF65-F5344CB8AC3E}">
        <p14:creationId xmlns:p14="http://schemas.microsoft.com/office/powerpoint/2010/main" xmlns="" val="76622204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6951AD-A916-4DE3-8659-37143FE436F0}" type="slidenum">
              <a:rPr lang="en-US" smtClean="0"/>
              <a:pPr/>
              <a:t>53</a:t>
            </a:fld>
            <a:endParaRPr lang="en-US"/>
          </a:p>
        </p:txBody>
      </p:sp>
    </p:spTree>
    <p:extLst>
      <p:ext uri="{BB962C8B-B14F-4D97-AF65-F5344CB8AC3E}">
        <p14:creationId xmlns:p14="http://schemas.microsoft.com/office/powerpoint/2010/main" xmlns="" val="31474667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6951AD-A916-4DE3-8659-37143FE436F0}" type="slidenum">
              <a:rPr lang="en-US" smtClean="0"/>
              <a:pPr/>
              <a:t>54</a:t>
            </a:fld>
            <a:endParaRPr lang="en-US"/>
          </a:p>
        </p:txBody>
      </p:sp>
    </p:spTree>
    <p:extLst>
      <p:ext uri="{BB962C8B-B14F-4D97-AF65-F5344CB8AC3E}">
        <p14:creationId xmlns:p14="http://schemas.microsoft.com/office/powerpoint/2010/main" xmlns="" val="1653078870"/>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6951AD-A916-4DE3-8659-37143FE436F0}" type="slidenum">
              <a:rPr lang="en-US" smtClean="0"/>
              <a:pPr/>
              <a:t>55</a:t>
            </a:fld>
            <a:endParaRPr lang="en-US"/>
          </a:p>
        </p:txBody>
      </p:sp>
    </p:spTree>
    <p:extLst>
      <p:ext uri="{BB962C8B-B14F-4D97-AF65-F5344CB8AC3E}">
        <p14:creationId xmlns:p14="http://schemas.microsoft.com/office/powerpoint/2010/main" xmlns="" val="75132614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6951AD-A916-4DE3-8659-37143FE436F0}" type="slidenum">
              <a:rPr lang="en-US" smtClean="0"/>
              <a:pPr/>
              <a:t>56</a:t>
            </a:fld>
            <a:endParaRPr lang="en-US"/>
          </a:p>
        </p:txBody>
      </p:sp>
    </p:spTree>
    <p:extLst>
      <p:ext uri="{BB962C8B-B14F-4D97-AF65-F5344CB8AC3E}">
        <p14:creationId xmlns:p14="http://schemas.microsoft.com/office/powerpoint/2010/main" xmlns="" val="202075776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6951AD-A916-4DE3-8659-37143FE436F0}" type="slidenum">
              <a:rPr lang="en-US" smtClean="0"/>
              <a:pPr/>
              <a:t>57</a:t>
            </a:fld>
            <a:endParaRPr lang="en-US"/>
          </a:p>
        </p:txBody>
      </p:sp>
    </p:spTree>
    <p:extLst>
      <p:ext uri="{BB962C8B-B14F-4D97-AF65-F5344CB8AC3E}">
        <p14:creationId xmlns:p14="http://schemas.microsoft.com/office/powerpoint/2010/main" xmlns="" val="166526669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6951AD-A916-4DE3-8659-37143FE436F0}" type="slidenum">
              <a:rPr lang="en-US" smtClean="0"/>
              <a:pPr/>
              <a:t>58</a:t>
            </a:fld>
            <a:endParaRPr lang="en-US"/>
          </a:p>
        </p:txBody>
      </p:sp>
    </p:spTree>
    <p:extLst>
      <p:ext uri="{BB962C8B-B14F-4D97-AF65-F5344CB8AC3E}">
        <p14:creationId xmlns:p14="http://schemas.microsoft.com/office/powerpoint/2010/main" xmlns="" val="176613170"/>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6951AD-A916-4DE3-8659-37143FE436F0}" type="slidenum">
              <a:rPr lang="en-US" smtClean="0"/>
              <a:pPr/>
              <a:t>59</a:t>
            </a:fld>
            <a:endParaRPr lang="en-US"/>
          </a:p>
        </p:txBody>
      </p:sp>
    </p:spTree>
    <p:extLst>
      <p:ext uri="{BB962C8B-B14F-4D97-AF65-F5344CB8AC3E}">
        <p14:creationId xmlns:p14="http://schemas.microsoft.com/office/powerpoint/2010/main" xmlns="" val="9647525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52826E44-86CC-4777-8A43-CF25A9EC7939}" type="slidenum">
              <a:rPr lang="en-US"/>
              <a:pPr fontAlgn="base">
                <a:spcBef>
                  <a:spcPct val="0"/>
                </a:spcBef>
                <a:spcAft>
                  <a:spcPct val="0"/>
                </a:spcAft>
              </a:pPr>
              <a:t>6</a:t>
            </a:fld>
            <a:endParaRPr lang="en-US"/>
          </a:p>
        </p:txBody>
      </p:sp>
    </p:spTree>
    <p:extLst>
      <p:ext uri="{BB962C8B-B14F-4D97-AF65-F5344CB8AC3E}">
        <p14:creationId xmlns:p14="http://schemas.microsoft.com/office/powerpoint/2010/main" xmlns="" val="1079594554"/>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7B64D9-5286-416D-BDB9-541A63D4369E}" type="slidenum">
              <a:rPr lang="en-US" smtClean="0"/>
              <a:pPr/>
              <a:t>60</a:t>
            </a:fld>
            <a:endParaRPr lang="en-US"/>
          </a:p>
        </p:txBody>
      </p:sp>
    </p:spTree>
    <p:extLst>
      <p:ext uri="{BB962C8B-B14F-4D97-AF65-F5344CB8AC3E}">
        <p14:creationId xmlns:p14="http://schemas.microsoft.com/office/powerpoint/2010/main" xmlns="" val="2289486048"/>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7B64D9-5286-416D-BDB9-541A63D4369E}" type="slidenum">
              <a:rPr lang="en-US" smtClean="0"/>
              <a:pPr/>
              <a:t>61</a:t>
            </a:fld>
            <a:endParaRPr lang="en-US"/>
          </a:p>
        </p:txBody>
      </p:sp>
    </p:spTree>
    <p:extLst>
      <p:ext uri="{BB962C8B-B14F-4D97-AF65-F5344CB8AC3E}">
        <p14:creationId xmlns:p14="http://schemas.microsoft.com/office/powerpoint/2010/main" xmlns="" val="292782258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7B64D9-5286-416D-BDB9-541A63D4369E}" type="slidenum">
              <a:rPr lang="en-US" smtClean="0"/>
              <a:pPr/>
              <a:t>62</a:t>
            </a:fld>
            <a:endParaRPr lang="en-US"/>
          </a:p>
        </p:txBody>
      </p:sp>
    </p:spTree>
    <p:extLst>
      <p:ext uri="{BB962C8B-B14F-4D97-AF65-F5344CB8AC3E}">
        <p14:creationId xmlns:p14="http://schemas.microsoft.com/office/powerpoint/2010/main" xmlns="" val="1051381047"/>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7B64D9-5286-416D-BDB9-541A63D4369E}" type="slidenum">
              <a:rPr lang="en-US" smtClean="0"/>
              <a:pPr/>
              <a:t>63</a:t>
            </a:fld>
            <a:endParaRPr lang="en-US"/>
          </a:p>
        </p:txBody>
      </p:sp>
    </p:spTree>
    <p:extLst>
      <p:ext uri="{BB962C8B-B14F-4D97-AF65-F5344CB8AC3E}">
        <p14:creationId xmlns:p14="http://schemas.microsoft.com/office/powerpoint/2010/main" xmlns="" val="3103323860"/>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7B64D9-5286-416D-BDB9-541A63D4369E}" type="slidenum">
              <a:rPr lang="en-US" smtClean="0"/>
              <a:pPr/>
              <a:t>64</a:t>
            </a:fld>
            <a:endParaRPr lang="en-US"/>
          </a:p>
        </p:txBody>
      </p:sp>
    </p:spTree>
    <p:extLst>
      <p:ext uri="{BB962C8B-B14F-4D97-AF65-F5344CB8AC3E}">
        <p14:creationId xmlns:p14="http://schemas.microsoft.com/office/powerpoint/2010/main" xmlns="" val="2033320300"/>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7B64D9-5286-416D-BDB9-541A63D4369E}" type="slidenum">
              <a:rPr lang="en-US" smtClean="0"/>
              <a:pPr/>
              <a:t>65</a:t>
            </a:fld>
            <a:endParaRPr lang="en-US"/>
          </a:p>
        </p:txBody>
      </p:sp>
    </p:spTree>
    <p:extLst>
      <p:ext uri="{BB962C8B-B14F-4D97-AF65-F5344CB8AC3E}">
        <p14:creationId xmlns:p14="http://schemas.microsoft.com/office/powerpoint/2010/main" xmlns="" val="4139756892"/>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7B64D9-5286-416D-BDB9-541A63D4369E}" type="slidenum">
              <a:rPr lang="en-US" smtClean="0"/>
              <a:pPr/>
              <a:t>66</a:t>
            </a:fld>
            <a:endParaRPr lang="en-US"/>
          </a:p>
        </p:txBody>
      </p:sp>
    </p:spTree>
    <p:extLst>
      <p:ext uri="{BB962C8B-B14F-4D97-AF65-F5344CB8AC3E}">
        <p14:creationId xmlns:p14="http://schemas.microsoft.com/office/powerpoint/2010/main" xmlns="" val="138870120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7B64D9-5286-416D-BDB9-541A63D4369E}" type="slidenum">
              <a:rPr lang="en-US" smtClean="0"/>
              <a:pPr/>
              <a:t>67</a:t>
            </a:fld>
            <a:endParaRPr lang="en-US"/>
          </a:p>
        </p:txBody>
      </p:sp>
    </p:spTree>
    <p:extLst>
      <p:ext uri="{BB962C8B-B14F-4D97-AF65-F5344CB8AC3E}">
        <p14:creationId xmlns:p14="http://schemas.microsoft.com/office/powerpoint/2010/main" xmlns="" val="231070332"/>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7B64D9-5286-416D-BDB9-541A63D4369E}" type="slidenum">
              <a:rPr lang="en-US" smtClean="0"/>
              <a:pPr/>
              <a:t>68</a:t>
            </a:fld>
            <a:endParaRPr lang="en-US"/>
          </a:p>
        </p:txBody>
      </p:sp>
    </p:spTree>
    <p:extLst>
      <p:ext uri="{BB962C8B-B14F-4D97-AF65-F5344CB8AC3E}">
        <p14:creationId xmlns:p14="http://schemas.microsoft.com/office/powerpoint/2010/main" xmlns="" val="1907324871"/>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7B64D9-5286-416D-BDB9-541A63D4369E}" type="slidenum">
              <a:rPr lang="en-US" smtClean="0"/>
              <a:pPr/>
              <a:t>69</a:t>
            </a:fld>
            <a:endParaRPr lang="en-US"/>
          </a:p>
        </p:txBody>
      </p:sp>
    </p:spTree>
    <p:extLst>
      <p:ext uri="{BB962C8B-B14F-4D97-AF65-F5344CB8AC3E}">
        <p14:creationId xmlns:p14="http://schemas.microsoft.com/office/powerpoint/2010/main" xmlns="" val="38243996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F20D5A70-F46F-4A45-91D4-0C7121C4675F}" type="slidenum">
              <a:rPr lang="en-US"/>
              <a:pPr fontAlgn="base">
                <a:spcBef>
                  <a:spcPct val="0"/>
                </a:spcBef>
                <a:spcAft>
                  <a:spcPct val="0"/>
                </a:spcAft>
              </a:pPr>
              <a:t>7</a:t>
            </a:fld>
            <a:endParaRPr lang="en-US"/>
          </a:p>
        </p:txBody>
      </p:sp>
    </p:spTree>
    <p:extLst>
      <p:ext uri="{BB962C8B-B14F-4D97-AF65-F5344CB8AC3E}">
        <p14:creationId xmlns:p14="http://schemas.microsoft.com/office/powerpoint/2010/main" xmlns="" val="2391272773"/>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7B64D9-5286-416D-BDB9-541A63D4369E}" type="slidenum">
              <a:rPr lang="en-US" smtClean="0"/>
              <a:pPr/>
              <a:t>72</a:t>
            </a:fld>
            <a:endParaRPr lang="en-US"/>
          </a:p>
        </p:txBody>
      </p:sp>
    </p:spTree>
    <p:extLst>
      <p:ext uri="{BB962C8B-B14F-4D97-AF65-F5344CB8AC3E}">
        <p14:creationId xmlns:p14="http://schemas.microsoft.com/office/powerpoint/2010/main" xmlns="" val="774230210"/>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7B64D9-5286-416D-BDB9-541A63D4369E}" type="slidenum">
              <a:rPr lang="en-US" smtClean="0"/>
              <a:pPr/>
              <a:t>73</a:t>
            </a:fld>
            <a:endParaRPr lang="en-US"/>
          </a:p>
        </p:txBody>
      </p:sp>
    </p:spTree>
    <p:extLst>
      <p:ext uri="{BB962C8B-B14F-4D97-AF65-F5344CB8AC3E}">
        <p14:creationId xmlns:p14="http://schemas.microsoft.com/office/powerpoint/2010/main" xmlns="" val="127929684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7B64D9-5286-416D-BDB9-541A63D4369E}" type="slidenum">
              <a:rPr lang="en-US" smtClean="0"/>
              <a:pPr/>
              <a:t>74</a:t>
            </a:fld>
            <a:endParaRPr lang="en-US"/>
          </a:p>
        </p:txBody>
      </p:sp>
    </p:spTree>
    <p:extLst>
      <p:ext uri="{BB962C8B-B14F-4D97-AF65-F5344CB8AC3E}">
        <p14:creationId xmlns:p14="http://schemas.microsoft.com/office/powerpoint/2010/main" xmlns="" val="2290424629"/>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7B64D9-5286-416D-BDB9-541A63D4369E}" type="slidenum">
              <a:rPr lang="en-US" smtClean="0"/>
              <a:pPr/>
              <a:t>75</a:t>
            </a:fld>
            <a:endParaRPr lang="en-US"/>
          </a:p>
        </p:txBody>
      </p:sp>
    </p:spTree>
    <p:extLst>
      <p:ext uri="{BB962C8B-B14F-4D97-AF65-F5344CB8AC3E}">
        <p14:creationId xmlns:p14="http://schemas.microsoft.com/office/powerpoint/2010/main" xmlns="" val="2970855162"/>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7B64D9-5286-416D-BDB9-541A63D4369E}" type="slidenum">
              <a:rPr lang="en-US" smtClean="0"/>
              <a:pPr/>
              <a:t>76</a:t>
            </a:fld>
            <a:endParaRPr lang="en-US"/>
          </a:p>
        </p:txBody>
      </p:sp>
    </p:spTree>
    <p:extLst>
      <p:ext uri="{BB962C8B-B14F-4D97-AF65-F5344CB8AC3E}">
        <p14:creationId xmlns:p14="http://schemas.microsoft.com/office/powerpoint/2010/main" xmlns="" val="2860121208"/>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7B64D9-5286-416D-BDB9-541A63D4369E}" type="slidenum">
              <a:rPr lang="en-US" smtClean="0"/>
              <a:pPr/>
              <a:t>77</a:t>
            </a:fld>
            <a:endParaRPr lang="en-US"/>
          </a:p>
        </p:txBody>
      </p:sp>
    </p:spTree>
    <p:extLst>
      <p:ext uri="{BB962C8B-B14F-4D97-AF65-F5344CB8AC3E}">
        <p14:creationId xmlns:p14="http://schemas.microsoft.com/office/powerpoint/2010/main" xmlns="" val="1793247208"/>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7B64D9-5286-416D-BDB9-541A63D4369E}" type="slidenum">
              <a:rPr lang="en-US" smtClean="0"/>
              <a:pPr/>
              <a:t>78</a:t>
            </a:fld>
            <a:endParaRPr lang="en-US"/>
          </a:p>
        </p:txBody>
      </p:sp>
    </p:spTree>
    <p:extLst>
      <p:ext uri="{BB962C8B-B14F-4D97-AF65-F5344CB8AC3E}">
        <p14:creationId xmlns:p14="http://schemas.microsoft.com/office/powerpoint/2010/main" xmlns="" val="2269060712"/>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7B64D9-5286-416D-BDB9-541A63D4369E}" type="slidenum">
              <a:rPr lang="en-US" smtClean="0"/>
              <a:pPr/>
              <a:t>79</a:t>
            </a:fld>
            <a:endParaRPr lang="en-US"/>
          </a:p>
        </p:txBody>
      </p:sp>
    </p:spTree>
    <p:extLst>
      <p:ext uri="{BB962C8B-B14F-4D97-AF65-F5344CB8AC3E}">
        <p14:creationId xmlns:p14="http://schemas.microsoft.com/office/powerpoint/2010/main" xmlns="" val="131921727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7B64D9-5286-416D-BDB9-541A63D4369E}" type="slidenum">
              <a:rPr lang="en-US" smtClean="0"/>
              <a:pPr/>
              <a:t>80</a:t>
            </a:fld>
            <a:endParaRPr lang="en-US"/>
          </a:p>
        </p:txBody>
      </p:sp>
    </p:spTree>
    <p:extLst>
      <p:ext uri="{BB962C8B-B14F-4D97-AF65-F5344CB8AC3E}">
        <p14:creationId xmlns:p14="http://schemas.microsoft.com/office/powerpoint/2010/main" xmlns="" val="3679384832"/>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7B64D9-5286-416D-BDB9-541A63D4369E}" type="slidenum">
              <a:rPr lang="en-US" smtClean="0"/>
              <a:pPr/>
              <a:t>81</a:t>
            </a:fld>
            <a:endParaRPr lang="en-US"/>
          </a:p>
        </p:txBody>
      </p:sp>
    </p:spTree>
    <p:extLst>
      <p:ext uri="{BB962C8B-B14F-4D97-AF65-F5344CB8AC3E}">
        <p14:creationId xmlns:p14="http://schemas.microsoft.com/office/powerpoint/2010/main" xmlns="" val="9057335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B53C8B6D-BF08-4F11-BE4A-86EF7A318E08}" type="slidenum">
              <a:rPr lang="en-US"/>
              <a:pPr fontAlgn="base">
                <a:spcBef>
                  <a:spcPct val="0"/>
                </a:spcBef>
                <a:spcAft>
                  <a:spcPct val="0"/>
                </a:spcAft>
              </a:pPr>
              <a:t>8</a:t>
            </a:fld>
            <a:endParaRPr lang="en-US"/>
          </a:p>
        </p:txBody>
      </p:sp>
    </p:spTree>
    <p:extLst>
      <p:ext uri="{BB962C8B-B14F-4D97-AF65-F5344CB8AC3E}">
        <p14:creationId xmlns:p14="http://schemas.microsoft.com/office/powerpoint/2010/main" xmlns="" val="1095264682"/>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FCA056-A709-4F2F-B738-3057398EE254}" type="slidenum">
              <a:rPr lang="en-US" smtClean="0"/>
              <a:pPr/>
              <a:t>82</a:t>
            </a:fld>
            <a:endParaRPr lang="en-US"/>
          </a:p>
        </p:txBody>
      </p:sp>
    </p:spTree>
    <p:extLst>
      <p:ext uri="{BB962C8B-B14F-4D97-AF65-F5344CB8AC3E}">
        <p14:creationId xmlns:p14="http://schemas.microsoft.com/office/powerpoint/2010/main" xmlns="" val="993437538"/>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FCA056-A709-4F2F-B738-3057398EE254}" type="slidenum">
              <a:rPr lang="en-US" smtClean="0"/>
              <a:pPr/>
              <a:t>83</a:t>
            </a:fld>
            <a:endParaRPr lang="en-US"/>
          </a:p>
        </p:txBody>
      </p:sp>
    </p:spTree>
    <p:extLst>
      <p:ext uri="{BB962C8B-B14F-4D97-AF65-F5344CB8AC3E}">
        <p14:creationId xmlns:p14="http://schemas.microsoft.com/office/powerpoint/2010/main" xmlns="" val="393662670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FCA056-A709-4F2F-B738-3057398EE254}" type="slidenum">
              <a:rPr lang="en-US" smtClean="0"/>
              <a:pPr/>
              <a:t>84</a:t>
            </a:fld>
            <a:endParaRPr lang="en-US"/>
          </a:p>
        </p:txBody>
      </p:sp>
    </p:spTree>
    <p:extLst>
      <p:ext uri="{BB962C8B-B14F-4D97-AF65-F5344CB8AC3E}">
        <p14:creationId xmlns:p14="http://schemas.microsoft.com/office/powerpoint/2010/main" xmlns="" val="3444134963"/>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FCA056-A709-4F2F-B738-3057398EE254}" type="slidenum">
              <a:rPr lang="en-US" smtClean="0"/>
              <a:pPr/>
              <a:t>85</a:t>
            </a:fld>
            <a:endParaRPr lang="en-US"/>
          </a:p>
        </p:txBody>
      </p:sp>
    </p:spTree>
    <p:extLst>
      <p:ext uri="{BB962C8B-B14F-4D97-AF65-F5344CB8AC3E}">
        <p14:creationId xmlns:p14="http://schemas.microsoft.com/office/powerpoint/2010/main" xmlns="" val="1332243456"/>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FCA056-A709-4F2F-B738-3057398EE254}" type="slidenum">
              <a:rPr lang="en-US" smtClean="0"/>
              <a:pPr/>
              <a:t>86</a:t>
            </a:fld>
            <a:endParaRPr lang="en-US"/>
          </a:p>
        </p:txBody>
      </p:sp>
    </p:spTree>
    <p:extLst>
      <p:ext uri="{BB962C8B-B14F-4D97-AF65-F5344CB8AC3E}">
        <p14:creationId xmlns:p14="http://schemas.microsoft.com/office/powerpoint/2010/main" xmlns="" val="259892681"/>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FCA056-A709-4F2F-B738-3057398EE254}" type="slidenum">
              <a:rPr lang="en-US" smtClean="0"/>
              <a:pPr/>
              <a:t>87</a:t>
            </a:fld>
            <a:endParaRPr lang="en-US"/>
          </a:p>
        </p:txBody>
      </p:sp>
    </p:spTree>
    <p:extLst>
      <p:ext uri="{BB962C8B-B14F-4D97-AF65-F5344CB8AC3E}">
        <p14:creationId xmlns:p14="http://schemas.microsoft.com/office/powerpoint/2010/main" xmlns="" val="2226838997"/>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FCA056-A709-4F2F-B738-3057398EE254}" type="slidenum">
              <a:rPr lang="en-US" smtClean="0"/>
              <a:pPr/>
              <a:t>88</a:t>
            </a:fld>
            <a:endParaRPr lang="en-US"/>
          </a:p>
        </p:txBody>
      </p:sp>
    </p:spTree>
    <p:extLst>
      <p:ext uri="{BB962C8B-B14F-4D97-AF65-F5344CB8AC3E}">
        <p14:creationId xmlns:p14="http://schemas.microsoft.com/office/powerpoint/2010/main" xmlns="" val="226076343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FCA056-A709-4F2F-B738-3057398EE254}" type="slidenum">
              <a:rPr lang="en-US" smtClean="0"/>
              <a:pPr/>
              <a:t>89</a:t>
            </a:fld>
            <a:endParaRPr lang="en-US"/>
          </a:p>
        </p:txBody>
      </p:sp>
    </p:spTree>
    <p:extLst>
      <p:ext uri="{BB962C8B-B14F-4D97-AF65-F5344CB8AC3E}">
        <p14:creationId xmlns:p14="http://schemas.microsoft.com/office/powerpoint/2010/main" xmlns="" val="2517854996"/>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FCA056-A709-4F2F-B738-3057398EE254}" type="slidenum">
              <a:rPr lang="en-US" smtClean="0"/>
              <a:pPr/>
              <a:t>90</a:t>
            </a:fld>
            <a:endParaRPr lang="en-US"/>
          </a:p>
        </p:txBody>
      </p:sp>
    </p:spTree>
    <p:extLst>
      <p:ext uri="{BB962C8B-B14F-4D97-AF65-F5344CB8AC3E}">
        <p14:creationId xmlns:p14="http://schemas.microsoft.com/office/powerpoint/2010/main" xmlns="" val="3616536956"/>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FCA056-A709-4F2F-B738-3057398EE254}" type="slidenum">
              <a:rPr lang="en-US" smtClean="0"/>
              <a:pPr/>
              <a:t>91</a:t>
            </a:fld>
            <a:endParaRPr lang="en-US"/>
          </a:p>
        </p:txBody>
      </p:sp>
    </p:spTree>
    <p:extLst>
      <p:ext uri="{BB962C8B-B14F-4D97-AF65-F5344CB8AC3E}">
        <p14:creationId xmlns:p14="http://schemas.microsoft.com/office/powerpoint/2010/main" xmlns="" val="17194167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F6B6FC1A-26A6-4611-85FE-707B4E24C4F1}" type="slidenum">
              <a:rPr lang="en-US"/>
              <a:pPr fontAlgn="base">
                <a:spcBef>
                  <a:spcPct val="0"/>
                </a:spcBef>
                <a:spcAft>
                  <a:spcPct val="0"/>
                </a:spcAft>
              </a:pPr>
              <a:t>9</a:t>
            </a:fld>
            <a:endParaRPr lang="en-US"/>
          </a:p>
        </p:txBody>
      </p:sp>
    </p:spTree>
    <p:extLst>
      <p:ext uri="{BB962C8B-B14F-4D97-AF65-F5344CB8AC3E}">
        <p14:creationId xmlns:p14="http://schemas.microsoft.com/office/powerpoint/2010/main" xmlns="" val="29503305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7B64D9-5286-416D-BDB9-541A63D4369E}" type="slidenum">
              <a:rPr lang="en-US" smtClean="0"/>
              <a:pPr/>
              <a:t>92</a:t>
            </a:fld>
            <a:endParaRPr lang="en-US"/>
          </a:p>
        </p:txBody>
      </p:sp>
    </p:spTree>
    <p:extLst>
      <p:ext uri="{BB962C8B-B14F-4D97-AF65-F5344CB8AC3E}">
        <p14:creationId xmlns:p14="http://schemas.microsoft.com/office/powerpoint/2010/main" xmlns="" val="682690813"/>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pPr/>
              <a:t>93</a:t>
            </a:fld>
            <a:endParaRPr lang="en-US"/>
          </a:p>
        </p:txBody>
      </p:sp>
    </p:spTree>
    <p:extLst>
      <p:ext uri="{BB962C8B-B14F-4D97-AF65-F5344CB8AC3E}">
        <p14:creationId xmlns:p14="http://schemas.microsoft.com/office/powerpoint/2010/main" xmlns="" val="320908886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pPr/>
              <a:t>94</a:t>
            </a:fld>
            <a:endParaRPr lang="en-US"/>
          </a:p>
        </p:txBody>
      </p:sp>
    </p:spTree>
    <p:extLst>
      <p:ext uri="{BB962C8B-B14F-4D97-AF65-F5344CB8AC3E}">
        <p14:creationId xmlns:p14="http://schemas.microsoft.com/office/powerpoint/2010/main" xmlns="" val="4056504323"/>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pPr/>
              <a:t>95</a:t>
            </a:fld>
            <a:endParaRPr lang="en-US"/>
          </a:p>
        </p:txBody>
      </p:sp>
    </p:spTree>
    <p:extLst>
      <p:ext uri="{BB962C8B-B14F-4D97-AF65-F5344CB8AC3E}">
        <p14:creationId xmlns:p14="http://schemas.microsoft.com/office/powerpoint/2010/main" xmlns="" val="720165369"/>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pPr/>
              <a:t>96</a:t>
            </a:fld>
            <a:endParaRPr lang="en-US"/>
          </a:p>
        </p:txBody>
      </p:sp>
    </p:spTree>
    <p:extLst>
      <p:ext uri="{BB962C8B-B14F-4D97-AF65-F5344CB8AC3E}">
        <p14:creationId xmlns:p14="http://schemas.microsoft.com/office/powerpoint/2010/main" xmlns="" val="3052008337"/>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pPr/>
              <a:t>97</a:t>
            </a:fld>
            <a:endParaRPr lang="en-US"/>
          </a:p>
        </p:txBody>
      </p:sp>
    </p:spTree>
    <p:extLst>
      <p:ext uri="{BB962C8B-B14F-4D97-AF65-F5344CB8AC3E}">
        <p14:creationId xmlns:p14="http://schemas.microsoft.com/office/powerpoint/2010/main" xmlns="" val="508875730"/>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pPr/>
              <a:t>98</a:t>
            </a:fld>
            <a:endParaRPr lang="en-US"/>
          </a:p>
        </p:txBody>
      </p:sp>
    </p:spTree>
    <p:extLst>
      <p:ext uri="{BB962C8B-B14F-4D97-AF65-F5344CB8AC3E}">
        <p14:creationId xmlns:p14="http://schemas.microsoft.com/office/powerpoint/2010/main" xmlns="" val="1690950723"/>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pPr/>
              <a:t>99</a:t>
            </a:fld>
            <a:endParaRPr lang="en-US"/>
          </a:p>
        </p:txBody>
      </p:sp>
    </p:spTree>
    <p:extLst>
      <p:ext uri="{BB962C8B-B14F-4D97-AF65-F5344CB8AC3E}">
        <p14:creationId xmlns:p14="http://schemas.microsoft.com/office/powerpoint/2010/main" xmlns="" val="3415238104"/>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pPr/>
              <a:t>100</a:t>
            </a:fld>
            <a:endParaRPr lang="en-US"/>
          </a:p>
        </p:txBody>
      </p:sp>
    </p:spTree>
    <p:extLst>
      <p:ext uri="{BB962C8B-B14F-4D97-AF65-F5344CB8AC3E}">
        <p14:creationId xmlns:p14="http://schemas.microsoft.com/office/powerpoint/2010/main" xmlns="" val="481780090"/>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5C215-1709-465D-B908-CAC5F5999402}" type="slidenum">
              <a:rPr lang="en-US" smtClean="0"/>
              <a:pPr/>
              <a:t>101</a:t>
            </a:fld>
            <a:endParaRPr lang="en-US"/>
          </a:p>
        </p:txBody>
      </p:sp>
    </p:spTree>
    <p:extLst>
      <p:ext uri="{BB962C8B-B14F-4D97-AF65-F5344CB8AC3E}">
        <p14:creationId xmlns:p14="http://schemas.microsoft.com/office/powerpoint/2010/main" xmlns="" val="3484106217"/>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5800" y="1346947"/>
            <a:ext cx="7772400" cy="80683"/>
          </a:xfrm>
          <a:prstGeom prst="rect">
            <a:avLst/>
          </a:prstGeom>
          <a:blipFill dpi="0" rotWithShape="1">
            <a:blip r:embed="rId2" cstate="print">
              <a:alphaModFix amt="80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5800" y="4282763"/>
            <a:ext cx="7772400" cy="80683"/>
          </a:xfrm>
          <a:prstGeom prst="rect">
            <a:avLst/>
          </a:prstGeom>
          <a:blipFill dpi="0" rotWithShape="1">
            <a:blip r:embed="rId2" cstate="print">
              <a:alphaModFix amt="80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685800" y="1484779"/>
            <a:ext cx="7772400" cy="2743200"/>
          </a:xfrm>
          <a:prstGeom prst="rect">
            <a:avLst/>
          </a:prstGeom>
          <a:blipFill dpi="0" rotWithShape="1">
            <a:blip r:embed="rId2" cstate="print">
              <a:alphaModFix amt="80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a:grpSpLocks noChangeAspect="1"/>
          </p:cNvGrpSpPr>
          <p:nvPr/>
        </p:nvGrpSpPr>
        <p:grpSpPr>
          <a:xfrm>
            <a:off x="7234780" y="4107023"/>
            <a:ext cx="914400" cy="914400"/>
            <a:chOff x="9685338" y="4460675"/>
            <a:chExt cx="1080904" cy="1080902"/>
          </a:xfrm>
        </p:grpSpPr>
        <p:sp>
          <p:nvSpPr>
            <p:cNvPr id="11" name="Oval 10"/>
            <p:cNvSpPr/>
            <p:nvPr/>
          </p:nvSpPr>
          <p:spPr>
            <a:xfrm>
              <a:off x="9685338" y="4460675"/>
              <a:ext cx="1080904" cy="1080902"/>
            </a:xfrm>
            <a:prstGeom prst="ellipse">
              <a:avLst/>
            </a:prstGeom>
            <a:blipFill dpi="0" rotWithShape="1">
              <a:blip r:embed="rId4" cstate="print">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788670" y="1432223"/>
            <a:ext cx="7593330" cy="3035808"/>
          </a:xfrm>
        </p:spPr>
        <p:txBody>
          <a:bodyPr anchor="ctr">
            <a:noAutofit/>
          </a:bodyPr>
          <a:lstStyle>
            <a:lvl1pPr algn="l">
              <a:lnSpc>
                <a:spcPct val="80000"/>
              </a:lnSpc>
              <a:defRPr sz="6400" b="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fld id="{82CE99B2-E4CD-470C-B7D9-E8490AD1DD62}" type="datetimeFigureOut">
              <a:rPr lang="en-US" smtClean="0"/>
              <a:pPr>
                <a:defRPr/>
              </a:pPr>
              <a:t>5/3/2014</a:t>
            </a:fld>
            <a:endParaRPr lang="en-US"/>
          </a:p>
        </p:txBody>
      </p:sp>
      <p:sp>
        <p:nvSpPr>
          <p:cNvPr id="5" name="Footer Placeholder 4"/>
          <p:cNvSpPr>
            <a:spLocks noGrp="1"/>
          </p:cNvSpPr>
          <p:nvPr>
            <p:ph type="ftr" sz="quarter" idx="11"/>
          </p:nvPr>
        </p:nvSpPr>
        <p:spPr>
          <a:xfrm>
            <a:off x="812805" y="6272785"/>
            <a:ext cx="4745736" cy="365125"/>
          </a:xfrm>
        </p:spPr>
        <p:txBody>
          <a:bodyPr/>
          <a:lstStyle/>
          <a:p>
            <a:pPr>
              <a:defRPr/>
            </a:pPr>
            <a:endParaRPr lang="en-US"/>
          </a:p>
        </p:txBody>
      </p:sp>
      <p:sp>
        <p:nvSpPr>
          <p:cNvPr id="6" name="Slide Number Placeholder 5"/>
          <p:cNvSpPr>
            <a:spLocks noGrp="1"/>
          </p:cNvSpPr>
          <p:nvPr>
            <p:ph type="sldNum" sz="quarter" idx="12"/>
          </p:nvPr>
        </p:nvSpPr>
        <p:spPr>
          <a:xfrm>
            <a:off x="7244280" y="4227195"/>
            <a:ext cx="895401" cy="640080"/>
          </a:xfrm>
        </p:spPr>
        <p:txBody>
          <a:bodyPr/>
          <a:lstStyle>
            <a:lvl1pPr>
              <a:defRPr sz="2800" b="1"/>
            </a:lvl1pPr>
          </a:lstStyle>
          <a:p>
            <a:pPr>
              <a:defRPr/>
            </a:pPr>
            <a:fld id="{3574AD00-6FF4-4348-AF87-BD5E522AF480}" type="slidenum">
              <a:rPr lang="en-US" smtClean="0"/>
              <a:pPr>
                <a:defRPr/>
              </a:pPr>
              <a:t>‹#›</a:t>
            </a:fld>
            <a:endParaRPr lang="en-US"/>
          </a:p>
        </p:txBody>
      </p:sp>
    </p:spTree>
    <p:extLst>
      <p:ext uri="{BB962C8B-B14F-4D97-AF65-F5344CB8AC3E}">
        <p14:creationId xmlns:p14="http://schemas.microsoft.com/office/powerpoint/2010/main" xmlns="" val="2394572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fld id="{6CED5567-BA1E-444C-A5CD-F02F357D791A}" type="datetimeFigureOut">
              <a:rPr lang="en-US" smtClean="0"/>
              <a:pPr>
                <a:defRPr/>
              </a:pPr>
              <a:t>5/3/2014</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0136088B-628E-4471-82E1-07DE8710AE0D}" type="slidenum">
              <a:rPr lang="en-US" smtClean="0"/>
              <a:pPr>
                <a:defRPr/>
              </a:pPr>
              <a:t>‹#›</a:t>
            </a:fld>
            <a:endParaRPr lang="en-US"/>
          </a:p>
        </p:txBody>
      </p:sp>
    </p:spTree>
    <p:extLst>
      <p:ext uri="{BB962C8B-B14F-4D97-AF65-F5344CB8AC3E}">
        <p14:creationId xmlns:p14="http://schemas.microsoft.com/office/powerpoint/2010/main" xmlns="" val="2457937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lvl1pPr>
              <a:defRPr b="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fld id="{18B09D57-560D-4BDE-B029-1D7A4B22A6B2}" type="datetimeFigureOut">
              <a:rPr lang="en-US" smtClean="0"/>
              <a:pPr>
                <a:defRPr/>
              </a:pPr>
              <a:t>5/3/2014</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8F7E0958-22DC-4008-9894-AE75DDD69737}" type="slidenum">
              <a:rPr lang="en-US" smtClean="0"/>
              <a:pPr>
                <a:defRPr/>
              </a:pPr>
              <a:t>‹#›</a:t>
            </a:fld>
            <a:endParaRPr lang="en-US"/>
          </a:p>
        </p:txBody>
      </p:sp>
    </p:spTree>
    <p:extLst>
      <p:ext uri="{BB962C8B-B14F-4D97-AF65-F5344CB8AC3E}">
        <p14:creationId xmlns:p14="http://schemas.microsoft.com/office/powerpoint/2010/main" xmlns="" val="3859422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fld id="{BA2114E8-B370-4C0A-AC0B-F3C98BB5A471}" type="datetimeFigureOut">
              <a:rPr lang="en-US" smtClean="0"/>
              <a:pPr>
                <a:defRPr/>
              </a:pPr>
              <a:t>5/3/2014</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B0709196-A473-43B4-95D2-1CB5D74B05E4}" type="slidenum">
              <a:rPr lang="en-US" smtClean="0"/>
              <a:pPr>
                <a:defRPr/>
              </a:pPr>
              <a:t>‹#›</a:t>
            </a:fld>
            <a:endParaRPr lang="en-US"/>
          </a:p>
        </p:txBody>
      </p:sp>
    </p:spTree>
    <p:extLst>
      <p:ext uri="{BB962C8B-B14F-4D97-AF65-F5344CB8AC3E}">
        <p14:creationId xmlns:p14="http://schemas.microsoft.com/office/powerpoint/2010/main" xmlns="" val="834345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9144000" cy="1940010"/>
          </a:xfrm>
          <a:prstGeom prst="rect">
            <a:avLst/>
          </a:prstGeom>
          <a:blipFill dpi="0" rotWithShape="1">
            <a:blip r:embed="rId2" cstate="print">
              <a:alphaModFix amt="80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5346" y="1225296"/>
            <a:ext cx="6960870" cy="3520440"/>
          </a:xfrm>
        </p:spPr>
        <p:txBody>
          <a:bodyPr anchor="ctr">
            <a:normAutofit/>
          </a:bodyPr>
          <a:lstStyle>
            <a:lvl1pPr>
              <a:lnSpc>
                <a:spcPct val="80000"/>
              </a:lnSpc>
              <a:defRPr sz="6400" b="0"/>
            </a:lvl1pPr>
          </a:lstStyle>
          <a:p>
            <a:r>
              <a:rPr lang="en-US" smtClean="0"/>
              <a:t>Click to edit Master title style</a:t>
            </a:r>
            <a:endParaRPr lang="en-US" dirty="0"/>
          </a:p>
        </p:txBody>
      </p:sp>
      <p:sp>
        <p:nvSpPr>
          <p:cNvPr id="3" name="Text Placeholder 2"/>
          <p:cNvSpPr>
            <a:spLocks noGrp="1"/>
          </p:cNvSpPr>
          <p:nvPr>
            <p:ph type="body" idx="1"/>
          </p:nvPr>
        </p:nvSpPr>
        <p:spPr>
          <a:xfrm>
            <a:off x="1624330" y="5020056"/>
            <a:ext cx="6789420" cy="1066800"/>
          </a:xfrm>
        </p:spPr>
        <p:txBody>
          <a:bodyPr anchor="t">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445251" y="6272785"/>
            <a:ext cx="1983232" cy="365125"/>
          </a:xfrm>
        </p:spPr>
        <p:txBody>
          <a:bodyPr/>
          <a:lstStyle>
            <a:lvl1pPr>
              <a:defRPr>
                <a:solidFill>
                  <a:schemeClr val="accent1">
                    <a:lumMod val="50000"/>
                  </a:schemeClr>
                </a:solidFill>
              </a:defRPr>
            </a:lvl1pPr>
          </a:lstStyle>
          <a:p>
            <a:pPr>
              <a:defRPr/>
            </a:pPr>
            <a:fld id="{3A96A28B-A21F-4B5C-AB6D-FCB34F923BFB}" type="datetimeFigureOut">
              <a:rPr lang="en-US" smtClean="0"/>
              <a:pPr>
                <a:defRPr/>
              </a:pPr>
              <a:t>5/3/2014</a:t>
            </a:fld>
            <a:endParaRPr lang="en-US"/>
          </a:p>
        </p:txBody>
      </p:sp>
      <p:sp>
        <p:nvSpPr>
          <p:cNvPr id="5" name="Footer Placeholder 4"/>
          <p:cNvSpPr>
            <a:spLocks noGrp="1"/>
          </p:cNvSpPr>
          <p:nvPr>
            <p:ph type="ftr" sz="quarter" idx="11"/>
          </p:nvPr>
        </p:nvSpPr>
        <p:spPr>
          <a:xfrm>
            <a:off x="1636099" y="6272784"/>
            <a:ext cx="4745736" cy="365125"/>
          </a:xfrm>
        </p:spPr>
        <p:txBody>
          <a:bodyPr/>
          <a:lstStyle>
            <a:lvl1pPr>
              <a:defRPr>
                <a:solidFill>
                  <a:schemeClr val="accent1">
                    <a:lumMod val="50000"/>
                  </a:schemeClr>
                </a:solidFill>
              </a:defRPr>
            </a:lvl1pPr>
          </a:lstStyle>
          <a:p>
            <a:pPr>
              <a:defRPr/>
            </a:pPr>
            <a:endParaRPr lang="en-US"/>
          </a:p>
        </p:txBody>
      </p:sp>
      <p:grpSp>
        <p:nvGrpSpPr>
          <p:cNvPr id="8" name="Group 7"/>
          <p:cNvGrpSpPr>
            <a:grpSpLocks noChangeAspect="1"/>
          </p:cNvGrpSpPr>
          <p:nvPr/>
        </p:nvGrpSpPr>
        <p:grpSpPr>
          <a:xfrm>
            <a:off x="633862" y="2430623"/>
            <a:ext cx="914400" cy="914400"/>
            <a:chOff x="9685338" y="4460675"/>
            <a:chExt cx="1080904" cy="1080902"/>
          </a:xfrm>
        </p:grpSpPr>
        <p:sp>
          <p:nvSpPr>
            <p:cNvPr id="9" name="Oval 8"/>
            <p:cNvSpPr/>
            <p:nvPr/>
          </p:nvSpPr>
          <p:spPr>
            <a:xfrm>
              <a:off x="9685338" y="4460675"/>
              <a:ext cx="1080904" cy="1080902"/>
            </a:xfrm>
            <a:prstGeom prst="ellipse">
              <a:avLst/>
            </a:prstGeom>
            <a:blipFill dpi="0" rotWithShape="1">
              <a:blip r:embed="rId4" cstate="print">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645450" y="2508607"/>
            <a:ext cx="891224" cy="720332"/>
          </a:xfrm>
        </p:spPr>
        <p:txBody>
          <a:bodyPr/>
          <a:lstStyle>
            <a:lvl1pPr>
              <a:defRPr sz="2800"/>
            </a:lvl1pPr>
          </a:lstStyle>
          <a:p>
            <a:pPr>
              <a:defRPr/>
            </a:pPr>
            <a:fld id="{55F9DE38-E11B-4215-9820-C9387E7BEEFE}" type="slidenum">
              <a:rPr lang="en-US" smtClean="0"/>
              <a:pPr>
                <a:defRPr/>
              </a:pPr>
              <a:t>‹#›</a:t>
            </a:fld>
            <a:endParaRPr lang="en-US"/>
          </a:p>
        </p:txBody>
      </p:sp>
    </p:spTree>
    <p:extLst>
      <p:ext uri="{BB962C8B-B14F-4D97-AF65-F5344CB8AC3E}">
        <p14:creationId xmlns:p14="http://schemas.microsoft.com/office/powerpoint/2010/main" xmlns="" val="4217165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fld id="{7D606C1F-0451-46C4-AE1A-531F8952D1F6}" type="datetimeFigureOut">
              <a:rPr lang="en-US" smtClean="0"/>
              <a:pPr>
                <a:defRPr/>
              </a:pPr>
              <a:t>5/3/2014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03FB1AC-7F80-401C-A4DF-C146DC4C50BC}" type="slidenum">
              <a:rPr lang="en-US" smtClean="0"/>
              <a:pPr>
                <a:defRPr/>
              </a:pPr>
              <a:t>‹#›</a:t>
            </a:fld>
            <a:endParaRPr lang="en-US"/>
          </a:p>
        </p:txBody>
      </p:sp>
    </p:spTree>
    <p:extLst>
      <p:ext uri="{BB962C8B-B14F-4D97-AF65-F5344CB8AC3E}">
        <p14:creationId xmlns:p14="http://schemas.microsoft.com/office/powerpoint/2010/main" xmlns="" val="1267896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fld id="{F1145921-4C28-4E35-B315-70D32800DF18}" type="datetimeFigureOut">
              <a:rPr lang="en-US" smtClean="0"/>
              <a:pPr>
                <a:defRPr/>
              </a:pPr>
              <a:t>5/3/2014</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96ECC66F-767E-4E03-8F00-17D3A7ECBD34}" type="slidenum">
              <a:rPr lang="en-US" smtClean="0"/>
              <a:pPr>
                <a:defRPr/>
              </a:pPr>
              <a:t>‹#›</a:t>
            </a:fld>
            <a:endParaRPr lang="en-US"/>
          </a:p>
        </p:txBody>
      </p:sp>
    </p:spTree>
    <p:extLst>
      <p:ext uri="{BB962C8B-B14F-4D97-AF65-F5344CB8AC3E}">
        <p14:creationId xmlns:p14="http://schemas.microsoft.com/office/powerpoint/2010/main" xmlns="" val="1216410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lvl1pPr>
              <a:defRPr>
                <a:solidFill>
                  <a:schemeClr val="accent1">
                    <a:lumMod val="50000"/>
                  </a:schemeClr>
                </a:solidFill>
              </a:defRPr>
            </a:lvl1pPr>
          </a:lstStyle>
          <a:p>
            <a:pPr>
              <a:defRPr/>
            </a:pPr>
            <a:fld id="{CB4B97A5-E615-464E-8D12-BC0FF8C5F7AF}" type="datetimeFigureOut">
              <a:rPr lang="en-US" smtClean="0"/>
              <a:pPr>
                <a:defRPr/>
              </a:pPr>
              <a:t>5/3/2014</a:t>
            </a:fld>
            <a:endParaRPr lang="en-US"/>
          </a:p>
        </p:txBody>
      </p:sp>
      <p:sp>
        <p:nvSpPr>
          <p:cNvPr id="4" name="Footer Placeholder 3"/>
          <p:cNvSpPr>
            <a:spLocks noGrp="1"/>
          </p:cNvSpPr>
          <p:nvPr>
            <p:ph type="ftr" sz="quarter" idx="11"/>
          </p:nvPr>
        </p:nvSpPr>
        <p:spPr/>
        <p:txBody>
          <a:bodyPr/>
          <a:lstStyle>
            <a:lvl1pPr>
              <a:defRPr>
                <a:solidFill>
                  <a:schemeClr val="accent1">
                    <a:lumMod val="50000"/>
                  </a:schemeClr>
                </a:solidFill>
              </a:defRPr>
            </a:lvl1pPr>
          </a:lstStyle>
          <a:p>
            <a:pPr>
              <a:defRPr/>
            </a:pPr>
            <a:endParaRPr lang="en-US"/>
          </a:p>
        </p:txBody>
      </p:sp>
      <p:sp>
        <p:nvSpPr>
          <p:cNvPr id="5" name="Slide Number Placeholder 4"/>
          <p:cNvSpPr>
            <a:spLocks noGrp="1"/>
          </p:cNvSpPr>
          <p:nvPr>
            <p:ph type="sldNum" sz="quarter" idx="12"/>
          </p:nvPr>
        </p:nvSpPr>
        <p:spPr/>
        <p:txBody>
          <a:bodyPr/>
          <a:lstStyle/>
          <a:p>
            <a:pPr>
              <a:defRPr/>
            </a:pPr>
            <a:fld id="{A4A389DD-A23A-47BA-B27C-C353C51FBD98}" type="slidenum">
              <a:rPr lang="en-US" smtClean="0"/>
              <a:pPr>
                <a:defRPr/>
              </a:pPr>
              <a:t>‹#›</a:t>
            </a:fld>
            <a:endParaRPr lang="en-US"/>
          </a:p>
        </p:txBody>
      </p:sp>
    </p:spTree>
    <p:extLst>
      <p:ext uri="{BB962C8B-B14F-4D97-AF65-F5344CB8AC3E}">
        <p14:creationId xmlns:p14="http://schemas.microsoft.com/office/powerpoint/2010/main" xmlns="" val="2862437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AA345C90-C4ED-42E4-8E31-82B70BF02D80}" type="datetimeFigureOut">
              <a:rPr lang="en-US" smtClean="0"/>
              <a:pPr>
                <a:defRPr/>
              </a:pPr>
              <a:t>5/3/2014</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00306996-2E2E-4677-ACF6-ED971A58732D}" type="slidenum">
              <a:rPr lang="en-US" smtClean="0"/>
              <a:pPr>
                <a:defRPr/>
              </a:pPr>
              <a:t>‹#›</a:t>
            </a:fld>
            <a:endParaRPr lang="en-US"/>
          </a:p>
        </p:txBody>
      </p:sp>
    </p:spTree>
    <p:extLst>
      <p:ext uri="{BB962C8B-B14F-4D97-AF65-F5344CB8AC3E}">
        <p14:creationId xmlns:p14="http://schemas.microsoft.com/office/powerpoint/2010/main" xmlns="" val="2592653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6227806" y="1"/>
            <a:ext cx="2916194" cy="6857999"/>
          </a:xfrm>
          <a:prstGeom prst="rect">
            <a:avLst/>
          </a:prstGeom>
          <a:blipFill dpi="0" rotWithShape="1">
            <a:blip r:embed="rId2" cstate="print">
              <a:alphaModFix amt="60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cstate="print">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9" name="Date Placeholder 8"/>
          <p:cNvSpPr>
            <a:spLocks noGrp="1"/>
          </p:cNvSpPr>
          <p:nvPr>
            <p:ph type="dt" sz="half" idx="10"/>
          </p:nvPr>
        </p:nvSpPr>
        <p:spPr/>
        <p:txBody>
          <a:bodyPr/>
          <a:lstStyle/>
          <a:p>
            <a:pPr>
              <a:defRPr/>
            </a:pPr>
            <a:fld id="{1D5307F8-97F5-44EB-8131-69E3A8E51ED8}" type="datetimeFigureOut">
              <a:rPr lang="en-US" smtClean="0"/>
              <a:pPr>
                <a:defRPr/>
              </a:pPr>
              <a:t>5/3/2014</a:t>
            </a:fld>
            <a:endParaRPr lang="en-US"/>
          </a:p>
        </p:txBody>
      </p:sp>
      <p:sp>
        <p:nvSpPr>
          <p:cNvPr id="10" name="Footer Placeholder 9"/>
          <p:cNvSpPr>
            <a:spLocks noGrp="1"/>
          </p:cNvSpPr>
          <p:nvPr>
            <p:ph type="ftr" sz="quarter" idx="11"/>
          </p:nvPr>
        </p:nvSpPr>
        <p:spPr/>
        <p:txBody>
          <a:bodyPr/>
          <a:lstStyle/>
          <a:p>
            <a:pPr>
              <a:defRPr/>
            </a:pPr>
            <a:endParaRPr lang="en-US"/>
          </a:p>
        </p:txBody>
      </p:sp>
      <p:sp>
        <p:nvSpPr>
          <p:cNvPr id="11" name="Slide Number Placeholder 10"/>
          <p:cNvSpPr>
            <a:spLocks noGrp="1"/>
          </p:cNvSpPr>
          <p:nvPr>
            <p:ph type="sldNum" sz="quarter" idx="12"/>
          </p:nvPr>
        </p:nvSpPr>
        <p:spPr/>
        <p:txBody>
          <a:bodyPr/>
          <a:lstStyle/>
          <a:p>
            <a:pPr>
              <a:defRPr/>
            </a:pPr>
            <a:fld id="{3C21F0FD-C24B-4C82-970F-B5E23D704A3C}" type="slidenum">
              <a:rPr lang="en-US" smtClean="0"/>
              <a:pPr>
                <a:defRPr/>
              </a:pPr>
              <a:t>‹#›</a:t>
            </a:fld>
            <a:endParaRPr lang="en-US"/>
          </a:p>
        </p:txBody>
      </p:sp>
    </p:spTree>
    <p:extLst>
      <p:ext uri="{BB962C8B-B14F-4D97-AF65-F5344CB8AC3E}">
        <p14:creationId xmlns:p14="http://schemas.microsoft.com/office/powerpoint/2010/main" xmlns="" val="2610000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6227806" y="1"/>
            <a:ext cx="2916194" cy="6857999"/>
          </a:xfrm>
          <a:prstGeom prst="rect">
            <a:avLst/>
          </a:prstGeom>
          <a:blipFill dpi="0" rotWithShape="1">
            <a:blip r:embed="rId2" cstate="print">
              <a:alphaModFix amt="60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6227805"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cstate="print">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8" name="Date Placeholder 7"/>
          <p:cNvSpPr>
            <a:spLocks noGrp="1"/>
          </p:cNvSpPr>
          <p:nvPr>
            <p:ph type="dt" sz="half" idx="10"/>
          </p:nvPr>
        </p:nvSpPr>
        <p:spPr/>
        <p:txBody>
          <a:bodyPr/>
          <a:lstStyle/>
          <a:p>
            <a:pPr>
              <a:defRPr/>
            </a:pPr>
            <a:fld id="{BBCB8C2F-72CA-4C2B-90DF-8E485D7E343B}" type="datetimeFigureOut">
              <a:rPr lang="en-US" smtClean="0"/>
              <a:pPr>
                <a:defRPr/>
              </a:pPr>
              <a:t>5/3/2014</a:t>
            </a:fld>
            <a:endParaRPr lang="en-US"/>
          </a:p>
        </p:txBody>
      </p:sp>
      <p:sp>
        <p:nvSpPr>
          <p:cNvPr id="10" name="Slide Number Placeholder 9"/>
          <p:cNvSpPr>
            <a:spLocks noGrp="1"/>
          </p:cNvSpPr>
          <p:nvPr>
            <p:ph type="sldNum" sz="quarter" idx="12"/>
          </p:nvPr>
        </p:nvSpPr>
        <p:spPr/>
        <p:txBody>
          <a:bodyPr/>
          <a:lstStyle/>
          <a:p>
            <a:pPr>
              <a:defRPr/>
            </a:pPr>
            <a:fld id="{6F76CCB5-B69C-4639-964E-633EA7BB7C3F}" type="slidenum">
              <a:rPr lang="en-US" smtClean="0"/>
              <a:pPr>
                <a:defRPr/>
              </a:pPr>
              <a:t>‹#›</a:t>
            </a:fld>
            <a:endParaRPr lang="en-US"/>
          </a:p>
        </p:txBody>
      </p:sp>
    </p:spTree>
    <p:extLst>
      <p:ext uri="{BB962C8B-B14F-4D97-AF65-F5344CB8AC3E}">
        <p14:creationId xmlns:p14="http://schemas.microsoft.com/office/powerpoint/2010/main" xmlns="" val="2594188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8522664" y="6255258"/>
            <a:ext cx="393192" cy="393192"/>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3" cstate="print">
                <a:duotone>
                  <a:schemeClr val="accent1">
                    <a:shade val="45000"/>
                    <a:satMod val="135000"/>
                  </a:schemeClr>
                  <a:prstClr val="white"/>
                </a:duotone>
                <a:extLst>
                  <a:ext uri="{BEBA8EAE-BF5A-486C-A8C5-ECC9F3942E4B}">
                    <a14:imgProps xmlns:a14="http://schemas.microsoft.com/office/drawing/2010/main" xmlns="">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2" name="Title Placeholder 1"/>
          <p:cNvSpPr>
            <a:spLocks noGrp="1"/>
          </p:cNvSpPr>
          <p:nvPr>
            <p:ph type="title"/>
          </p:nvPr>
        </p:nvSpPr>
        <p:spPr>
          <a:xfrm>
            <a:off x="685800" y="484632"/>
            <a:ext cx="7772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21408"/>
            <a:ext cx="7772400" cy="405079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2368" y="6272785"/>
            <a:ext cx="2455164" cy="365125"/>
          </a:xfrm>
          <a:prstGeom prst="rect">
            <a:avLst/>
          </a:prstGeom>
        </p:spPr>
        <p:txBody>
          <a:bodyPr vert="horz" lIns="91440" tIns="45720" rIns="91440" bIns="45720" rtlCol="0" anchor="ctr"/>
          <a:lstStyle>
            <a:lvl1pPr algn="r">
              <a:defRPr sz="1000">
                <a:solidFill>
                  <a:schemeClr val="accent1">
                    <a:lumMod val="50000"/>
                  </a:schemeClr>
                </a:solidFill>
              </a:defRPr>
            </a:lvl1pPr>
          </a:lstStyle>
          <a:p>
            <a:pPr>
              <a:defRPr/>
            </a:pPr>
            <a:fld id="{858743F5-28C9-426F-89B5-B0DBCA05867E}" type="datetimeFigureOut">
              <a:rPr lang="en-US" smtClean="0"/>
              <a:pPr>
                <a:defRPr/>
              </a:pPr>
              <a:t>5/3/2014</a:t>
            </a:fld>
            <a:endParaRPr lang="en-US"/>
          </a:p>
        </p:txBody>
      </p:sp>
      <p:sp>
        <p:nvSpPr>
          <p:cNvPr id="5"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a:solidFill>
                  <a:schemeClr val="accent1">
                    <a:lumMod val="50000"/>
                  </a:schemeClr>
                </a:solidFill>
              </a:defRPr>
            </a:lvl1pPr>
          </a:lstStyle>
          <a:p>
            <a:pPr>
              <a:defRPr/>
            </a:pPr>
            <a:endParaRPr lang="en-US"/>
          </a:p>
        </p:txBody>
      </p:sp>
      <p:sp>
        <p:nvSpPr>
          <p:cNvPr id="6" name="Slide Number Placeholder 5"/>
          <p:cNvSpPr>
            <a:spLocks noGrp="1"/>
          </p:cNvSpPr>
          <p:nvPr>
            <p:ph type="sldNum" sz="quarter" idx="4"/>
          </p:nvPr>
        </p:nvSpPr>
        <p:spPr>
          <a:xfrm>
            <a:off x="8483346" y="6272785"/>
            <a:ext cx="480060" cy="365125"/>
          </a:xfrm>
          <a:prstGeom prst="rect">
            <a:avLst/>
          </a:prstGeom>
        </p:spPr>
        <p:txBody>
          <a:bodyPr vert="horz" lIns="91440" tIns="45720" rIns="91440" bIns="45720" rtlCol="0" anchor="ctr"/>
          <a:lstStyle>
            <a:lvl1pPr algn="ctr">
              <a:defRPr sz="1100" b="1" spc="-70" baseline="0">
                <a:solidFill>
                  <a:srgbClr val="FFFFFF"/>
                </a:solidFill>
                <a:latin typeface="+mn-lt"/>
              </a:defRPr>
            </a:lvl1pPr>
          </a:lstStyle>
          <a:p>
            <a:pPr>
              <a:defRPr/>
            </a:pPr>
            <a:fld id="{FBB2DEEF-F802-4529-9D9B-DE96E600C296}" type="slidenum">
              <a:rPr lang="en-US" smtClean="0"/>
              <a:pPr>
                <a:defRPr/>
              </a:pPr>
              <a:t>‹#›</a:t>
            </a:fld>
            <a:endParaRPr lang="en-US"/>
          </a:p>
        </p:txBody>
      </p:sp>
    </p:spTree>
    <p:extLst>
      <p:ext uri="{BB962C8B-B14F-4D97-AF65-F5344CB8AC3E}">
        <p14:creationId xmlns:p14="http://schemas.microsoft.com/office/powerpoint/2010/main" xmlns="" val="39882364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200" b="0" kern="1200" cap="all" baseline="0">
          <a:blipFill>
            <a:blip r:embed="rId15">
              <a:extLst>
                <a:ext uri="{28A0092B-C50C-407E-A947-70E740481C1C}">
                  <a14:useLocalDpi xmlns:a14="http://schemas.microsoft.com/office/drawing/2010/main" xmlns=""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r>
              <a:rPr lang="en-US" smtClean="0"/>
              <a:t>Rehabilitation services and disability</a:t>
            </a:r>
          </a:p>
        </p:txBody>
      </p:sp>
      <p:sp>
        <p:nvSpPr>
          <p:cNvPr id="3" name="Subtitle 2"/>
          <p:cNvSpPr>
            <a:spLocks noGrp="1"/>
          </p:cNvSpPr>
          <p:nvPr>
            <p:ph type="subTitle" idx="1"/>
          </p:nvPr>
        </p:nvSpPr>
        <p:spPr/>
        <p:txBody>
          <a:bodyPr rtlCol="0">
            <a:normAutofit/>
          </a:bodyPr>
          <a:lstStyle/>
          <a:p>
            <a:pPr fontAlgn="auto">
              <a:spcAft>
                <a:spcPts val="0"/>
              </a:spcAft>
              <a:buFont typeface="Arial" pitchFamily="34" charset="0"/>
              <a:buNone/>
              <a:defRPr/>
            </a:pPr>
            <a:r>
              <a:rPr lang="en-US" b="1" dirty="0" smtClean="0"/>
              <a:t>Disability in History</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algn="ctr"/>
            <a:r>
              <a:rPr lang="en-US" dirty="0" smtClean="0"/>
              <a:t>The Two World Wars</a:t>
            </a:r>
          </a:p>
        </p:txBody>
      </p:sp>
      <p:sp>
        <p:nvSpPr>
          <p:cNvPr id="3" name="Content Placeholder 2"/>
          <p:cNvSpPr>
            <a:spLocks noGrp="1"/>
          </p:cNvSpPr>
          <p:nvPr>
            <p:ph idx="1"/>
          </p:nvPr>
        </p:nvSpPr>
        <p:spPr>
          <a:xfrm>
            <a:off x="685800" y="1600200"/>
            <a:ext cx="7772400" cy="5029200"/>
          </a:xfrm>
        </p:spPr>
        <p:txBody>
          <a:bodyPr rtlCol="0">
            <a:normAutofit/>
          </a:bodyPr>
          <a:lstStyle/>
          <a:p>
            <a:pPr fontAlgn="auto">
              <a:spcAft>
                <a:spcPts val="0"/>
              </a:spcAft>
              <a:buFont typeface="Arial" pitchFamily="34" charset="0"/>
              <a:buChar char="•"/>
              <a:defRPr/>
            </a:pPr>
            <a:r>
              <a:rPr lang="en-US" sz="2800" dirty="0" smtClean="0"/>
              <a:t>The </a:t>
            </a:r>
            <a:r>
              <a:rPr lang="en-US" sz="2800" dirty="0"/>
              <a:t>First World War brought about the need to cater for large number of disabled ex-servicemen that led to the development of different sheltered-workshop schemes in the belligerent </a:t>
            </a:r>
            <a:r>
              <a:rPr lang="en-US" sz="2800" dirty="0" smtClean="0"/>
              <a:t>countries.</a:t>
            </a:r>
          </a:p>
          <a:p>
            <a:pPr fontAlgn="auto">
              <a:spcAft>
                <a:spcPts val="0"/>
              </a:spcAft>
              <a:buFont typeface="Arial" pitchFamily="34" charset="0"/>
              <a:buChar char="•"/>
              <a:defRPr/>
            </a:pPr>
            <a:r>
              <a:rPr lang="en-US" sz="2800" dirty="0" smtClean="0"/>
              <a:t>The </a:t>
            </a:r>
            <a:r>
              <a:rPr lang="en-US" sz="2800" dirty="0"/>
              <a:t>Second World War </a:t>
            </a:r>
            <a:r>
              <a:rPr lang="en-US" sz="2800" dirty="0" smtClean="0"/>
              <a:t>also </a:t>
            </a:r>
          </a:p>
          <a:p>
            <a:pPr lvl="1" fontAlgn="auto">
              <a:spcAft>
                <a:spcPts val="0"/>
              </a:spcAft>
              <a:buFont typeface="Arial" pitchFamily="34" charset="0"/>
              <a:buChar char="–"/>
              <a:defRPr/>
            </a:pPr>
            <a:r>
              <a:rPr lang="en-US" sz="2400" dirty="0" smtClean="0"/>
              <a:t>provided </a:t>
            </a:r>
            <a:r>
              <a:rPr lang="en-US" sz="2400" dirty="0"/>
              <a:t>temporary employment opportunities for the disabled in replacement of persons taken in to the armed-forces in the occupations that had never been previously considered suitable for PWDs and imagined they could </a:t>
            </a:r>
            <a:r>
              <a:rPr lang="en-US" sz="2400" dirty="0" smtClean="0"/>
              <a:t>perform</a:t>
            </a:r>
          </a:p>
          <a:p>
            <a:pPr lvl="1" fontAlgn="auto">
              <a:spcAft>
                <a:spcPts val="0"/>
              </a:spcAft>
              <a:buFont typeface="Arial" pitchFamily="34" charset="0"/>
              <a:buChar char="–"/>
              <a:defRPr/>
            </a:pPr>
            <a:r>
              <a:rPr lang="en-US" sz="2400" dirty="0" smtClean="0"/>
              <a:t>realized </a:t>
            </a:r>
            <a:r>
              <a:rPr lang="en-US" sz="2400" dirty="0"/>
              <a:t>that full physical fitness is not required for the majority of </a:t>
            </a:r>
            <a:r>
              <a:rPr lang="en-US" sz="2400" dirty="0" smtClean="0"/>
              <a:t>occupations.</a:t>
            </a:r>
            <a:endParaRPr lang="en-US" sz="2400" dirty="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Universal Design</a:t>
            </a:r>
            <a:endParaRPr lang="en-US" dirty="0"/>
          </a:p>
        </p:txBody>
      </p:sp>
      <p:sp>
        <p:nvSpPr>
          <p:cNvPr id="3" name="Content Placeholder 2"/>
          <p:cNvSpPr>
            <a:spLocks noGrp="1"/>
          </p:cNvSpPr>
          <p:nvPr>
            <p:ph idx="1"/>
          </p:nvPr>
        </p:nvSpPr>
        <p:spPr/>
        <p:txBody>
          <a:bodyPr>
            <a:normAutofit/>
          </a:bodyPr>
          <a:lstStyle/>
          <a:p>
            <a:r>
              <a:rPr lang="en-US" sz="2400" dirty="0" smtClean="0"/>
              <a:t>Universal design is the </a:t>
            </a:r>
            <a:r>
              <a:rPr lang="en-US" sz="2400" dirty="0"/>
              <a:t>design of products, environments, </a:t>
            </a:r>
            <a:r>
              <a:rPr lang="en-US" sz="2400" dirty="0" err="1"/>
              <a:t>programmes</a:t>
            </a:r>
            <a:r>
              <a:rPr lang="en-US" sz="2400" dirty="0"/>
              <a:t> and services to be usable by all people, to the greatest extent possible, without the need for adaptation or specialized </a:t>
            </a:r>
            <a:r>
              <a:rPr lang="en-US" sz="2400" dirty="0" smtClean="0"/>
              <a:t>design.</a:t>
            </a:r>
          </a:p>
          <a:p>
            <a:r>
              <a:rPr lang="en-US" sz="2400" dirty="0" smtClean="0"/>
              <a:t>The </a:t>
            </a:r>
            <a:r>
              <a:rPr lang="en-US" sz="2400" dirty="0"/>
              <a:t>intent of universal design is to simplify life for everyone by making products, communications, and the built environment more usable by as many people as possible at little or no extra </a:t>
            </a:r>
            <a:r>
              <a:rPr lang="en-US" sz="2400" dirty="0" smtClean="0"/>
              <a:t>cost. </a:t>
            </a:r>
            <a:endParaRPr lang="en-US" sz="2400" dirty="0"/>
          </a:p>
        </p:txBody>
      </p:sp>
    </p:spTree>
    <p:extLst>
      <p:ext uri="{BB962C8B-B14F-4D97-AF65-F5344CB8AC3E}">
        <p14:creationId xmlns:p14="http://schemas.microsoft.com/office/powerpoint/2010/main" xmlns="" val="3775907822"/>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Inclusion</a:t>
            </a:r>
            <a:endParaRPr lang="en-US" dirty="0"/>
          </a:p>
        </p:txBody>
      </p:sp>
      <p:sp>
        <p:nvSpPr>
          <p:cNvPr id="3" name="Content Placeholder 2"/>
          <p:cNvSpPr>
            <a:spLocks noGrp="1"/>
          </p:cNvSpPr>
          <p:nvPr>
            <p:ph idx="1"/>
          </p:nvPr>
        </p:nvSpPr>
        <p:spPr>
          <a:xfrm>
            <a:off x="685800" y="1676400"/>
            <a:ext cx="7772400" cy="4495800"/>
          </a:xfrm>
        </p:spPr>
        <p:txBody>
          <a:bodyPr>
            <a:normAutofit/>
          </a:bodyPr>
          <a:lstStyle/>
          <a:p>
            <a:r>
              <a:rPr lang="en-US" sz="2400" dirty="0" smtClean="0"/>
              <a:t>Inclusion </a:t>
            </a:r>
            <a:r>
              <a:rPr lang="en-US" sz="2400" dirty="0"/>
              <a:t>is about </a:t>
            </a:r>
            <a:r>
              <a:rPr lang="en-US" sz="2400" dirty="0" smtClean="0"/>
              <a:t>participation </a:t>
            </a:r>
            <a:r>
              <a:rPr lang="en-US" sz="2400" dirty="0"/>
              <a:t>at all levels of society and societies’ efforts to ensure that each of its members has an equal opportunity for </a:t>
            </a:r>
            <a:r>
              <a:rPr lang="en-US" sz="2400" dirty="0" smtClean="0"/>
              <a:t>participation.</a:t>
            </a:r>
          </a:p>
          <a:p>
            <a:r>
              <a:rPr lang="en-US" sz="2400" dirty="0" smtClean="0"/>
              <a:t>Inclusion is </a:t>
            </a:r>
            <a:r>
              <a:rPr lang="en-US" sz="2400" dirty="0"/>
              <a:t>not concerned about particular oppressed or excluded groups, nor is it about making people </a:t>
            </a:r>
            <a:r>
              <a:rPr lang="en-US" sz="2400" dirty="0" smtClean="0"/>
              <a:t>‘normal’.</a:t>
            </a:r>
          </a:p>
          <a:p>
            <a:r>
              <a:rPr lang="en-US" sz="2400" dirty="0" smtClean="0"/>
              <a:t>Inclusion </a:t>
            </a:r>
            <a:r>
              <a:rPr lang="en-US" sz="2400" dirty="0"/>
              <a:t>in a society means changing the values, priorities and policies that support and continue exclusion and </a:t>
            </a:r>
            <a:r>
              <a:rPr lang="en-US" sz="2400" dirty="0" smtClean="0"/>
              <a:t>discrimination.</a:t>
            </a:r>
          </a:p>
        </p:txBody>
      </p:sp>
    </p:spTree>
    <p:extLst>
      <p:ext uri="{BB962C8B-B14F-4D97-AF65-F5344CB8AC3E}">
        <p14:creationId xmlns:p14="http://schemas.microsoft.com/office/powerpoint/2010/main" xmlns="" val="807663636"/>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Education</a:t>
            </a:r>
            <a:endParaRPr lang="en-US" dirty="0"/>
          </a:p>
        </p:txBody>
      </p:sp>
      <p:sp>
        <p:nvSpPr>
          <p:cNvPr id="3" name="Content Placeholder 2"/>
          <p:cNvSpPr>
            <a:spLocks noGrp="1"/>
          </p:cNvSpPr>
          <p:nvPr>
            <p:ph idx="1"/>
          </p:nvPr>
        </p:nvSpPr>
        <p:spPr/>
        <p:txBody>
          <a:bodyPr>
            <a:normAutofit/>
          </a:bodyPr>
          <a:lstStyle/>
          <a:p>
            <a:r>
              <a:rPr lang="en-US" sz="3200" dirty="0" smtClean="0"/>
              <a:t>Segregated/special schools are special placements </a:t>
            </a:r>
            <a:r>
              <a:rPr lang="en-US" sz="3200" dirty="0"/>
              <a:t>in which students </a:t>
            </a:r>
            <a:r>
              <a:rPr lang="en-US" sz="3200" dirty="0" smtClean="0"/>
              <a:t>with disabilities are </a:t>
            </a:r>
            <a:r>
              <a:rPr lang="en-US" sz="3200" dirty="0"/>
              <a:t>removed to a </a:t>
            </a:r>
            <a:r>
              <a:rPr lang="en-US" sz="3200" dirty="0" smtClean="0"/>
              <a:t>separate </a:t>
            </a:r>
            <a:r>
              <a:rPr lang="en-US" sz="3200" dirty="0"/>
              <a:t>school </a:t>
            </a:r>
            <a:r>
              <a:rPr lang="en-US" sz="3200" dirty="0" smtClean="0"/>
              <a:t>where </a:t>
            </a:r>
            <a:r>
              <a:rPr lang="en-US" sz="3200" dirty="0"/>
              <a:t>they are no longer exposed to </a:t>
            </a:r>
            <a:r>
              <a:rPr lang="en-US" sz="3200" dirty="0" smtClean="0"/>
              <a:t>non-disabled students.</a:t>
            </a:r>
          </a:p>
        </p:txBody>
      </p:sp>
    </p:spTree>
    <p:extLst>
      <p:ext uri="{BB962C8B-B14F-4D97-AF65-F5344CB8AC3E}">
        <p14:creationId xmlns:p14="http://schemas.microsoft.com/office/powerpoint/2010/main" xmlns="" val="252077085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Integration</a:t>
            </a:r>
            <a:endParaRPr lang="en-US" dirty="0"/>
          </a:p>
        </p:txBody>
      </p:sp>
      <p:sp>
        <p:nvSpPr>
          <p:cNvPr id="3" name="Content Placeholder 2"/>
          <p:cNvSpPr>
            <a:spLocks noGrp="1"/>
          </p:cNvSpPr>
          <p:nvPr>
            <p:ph idx="1"/>
          </p:nvPr>
        </p:nvSpPr>
        <p:spPr/>
        <p:txBody>
          <a:bodyPr>
            <a:noAutofit/>
          </a:bodyPr>
          <a:lstStyle/>
          <a:p>
            <a:r>
              <a:rPr lang="en-US" sz="2400" dirty="0" smtClean="0"/>
              <a:t>Views </a:t>
            </a:r>
            <a:r>
              <a:rPr lang="en-US" sz="2400" dirty="0"/>
              <a:t>of integration range from location of a special class </a:t>
            </a:r>
            <a:r>
              <a:rPr lang="en-US" sz="2400" dirty="0" smtClean="0"/>
              <a:t>in </a:t>
            </a:r>
            <a:r>
              <a:rPr lang="en-US" sz="2400" dirty="0"/>
              <a:t>a regular school campus to the individual student as a full-time member of a regular </a:t>
            </a:r>
            <a:r>
              <a:rPr lang="en-US" sz="2400" dirty="0" smtClean="0"/>
              <a:t>class. In </a:t>
            </a:r>
            <a:r>
              <a:rPr lang="en-US" sz="2400" dirty="0"/>
              <a:t>between, integration has also been used to describe as little as half a day a week in the regular </a:t>
            </a:r>
            <a:r>
              <a:rPr lang="en-US" sz="2400" dirty="0" smtClean="0"/>
              <a:t>class.</a:t>
            </a:r>
          </a:p>
          <a:p>
            <a:r>
              <a:rPr lang="en-US" sz="2400" dirty="0" smtClean="0"/>
              <a:t>integration may be also enrolment </a:t>
            </a:r>
            <a:r>
              <a:rPr lang="en-US" sz="2400" dirty="0"/>
              <a:t>in a regular class, with perhaps minimum withdrawal for therapy or special instructional needs that cannot be met without difficulty or considerable disruption to the regular class</a:t>
            </a:r>
            <a:r>
              <a:rPr lang="en-US" sz="2400" dirty="0" smtClean="0"/>
              <a:t>. </a:t>
            </a:r>
            <a:endParaRPr lang="en-US" sz="2400" dirty="0"/>
          </a:p>
        </p:txBody>
      </p:sp>
    </p:spTree>
    <p:extLst>
      <p:ext uri="{BB962C8B-B14F-4D97-AF65-F5344CB8AC3E}">
        <p14:creationId xmlns:p14="http://schemas.microsoft.com/office/powerpoint/2010/main" xmlns="" val="333374250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Education for All</a:t>
            </a:r>
            <a:endParaRPr lang="en-US" dirty="0"/>
          </a:p>
        </p:txBody>
      </p:sp>
      <p:sp>
        <p:nvSpPr>
          <p:cNvPr id="3" name="Content Placeholder 2"/>
          <p:cNvSpPr>
            <a:spLocks noGrp="1"/>
          </p:cNvSpPr>
          <p:nvPr>
            <p:ph idx="1"/>
          </p:nvPr>
        </p:nvSpPr>
        <p:spPr/>
        <p:txBody>
          <a:bodyPr>
            <a:normAutofit/>
          </a:bodyPr>
          <a:lstStyle/>
          <a:p>
            <a:r>
              <a:rPr lang="en-US" sz="2800" dirty="0" smtClean="0"/>
              <a:t>“</a:t>
            </a:r>
            <a:r>
              <a:rPr lang="en-US" sz="2800" dirty="0"/>
              <a:t>E</a:t>
            </a:r>
            <a:r>
              <a:rPr lang="en-US" sz="2800" dirty="0" smtClean="0"/>
              <a:t>ducation </a:t>
            </a:r>
            <a:r>
              <a:rPr lang="en-US" sz="2800" dirty="0"/>
              <a:t>for all” (EFA), which means that every child, regardless of status, is entitled to an </a:t>
            </a:r>
            <a:r>
              <a:rPr lang="en-US" sz="2800" dirty="0" smtClean="0"/>
              <a:t>education.</a:t>
            </a:r>
          </a:p>
          <a:p>
            <a:r>
              <a:rPr lang="en-US" sz="2800" dirty="0" smtClean="0"/>
              <a:t>Every </a:t>
            </a:r>
            <a:r>
              <a:rPr lang="en-US" sz="2800" dirty="0"/>
              <a:t>child has a fundamental right to an education, and schools should develop a child-centered philosophy to </a:t>
            </a:r>
            <a:r>
              <a:rPr lang="en-US" sz="2800" dirty="0" smtClean="0"/>
              <a:t>accommodate </a:t>
            </a:r>
            <a:r>
              <a:rPr lang="en-US" sz="2800" dirty="0"/>
              <a:t>the needs of all </a:t>
            </a:r>
            <a:r>
              <a:rPr lang="en-US" sz="2800" dirty="0" smtClean="0"/>
              <a:t>children.</a:t>
            </a:r>
            <a:endParaRPr lang="en-US" sz="2800" dirty="0"/>
          </a:p>
        </p:txBody>
      </p:sp>
    </p:spTree>
    <p:extLst>
      <p:ext uri="{BB962C8B-B14F-4D97-AF65-F5344CB8AC3E}">
        <p14:creationId xmlns:p14="http://schemas.microsoft.com/office/powerpoint/2010/main" xmlns="" val="150464329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Inclusive Education</a:t>
            </a:r>
            <a:endParaRPr lang="en-US" dirty="0"/>
          </a:p>
        </p:txBody>
      </p:sp>
      <p:sp>
        <p:nvSpPr>
          <p:cNvPr id="3" name="Content Placeholder 2"/>
          <p:cNvSpPr>
            <a:spLocks noGrp="1"/>
          </p:cNvSpPr>
          <p:nvPr>
            <p:ph idx="1"/>
          </p:nvPr>
        </p:nvSpPr>
        <p:spPr/>
        <p:txBody>
          <a:bodyPr>
            <a:noAutofit/>
          </a:bodyPr>
          <a:lstStyle/>
          <a:p>
            <a:r>
              <a:rPr lang="en-US" sz="2400" dirty="0" smtClean="0"/>
              <a:t>According to the philosophy of inclusive education, schools </a:t>
            </a:r>
            <a:r>
              <a:rPr lang="en-US" sz="2400" dirty="0"/>
              <a:t>should accommodate </a:t>
            </a:r>
            <a:r>
              <a:rPr lang="en-US" sz="2400" b="1" dirty="0"/>
              <a:t>all children </a:t>
            </a:r>
            <a:r>
              <a:rPr lang="en-US" sz="2400" dirty="0"/>
              <a:t>regardless of their physical, intellectual, social, emotional, linguistic or other </a:t>
            </a:r>
            <a:r>
              <a:rPr lang="en-US" sz="2400" dirty="0" smtClean="0"/>
              <a:t>conditions.</a:t>
            </a:r>
          </a:p>
          <a:p>
            <a:r>
              <a:rPr lang="en-US" sz="2400" dirty="0" smtClean="0"/>
              <a:t>This </a:t>
            </a:r>
            <a:r>
              <a:rPr lang="en-US" sz="2400" dirty="0"/>
              <a:t>should include disabled and gifted children, street and working children, children from remote or nomadic populations, children from linguistic, ethnic or cultural minorities and children from other disadvantaged or marginalized areas or </a:t>
            </a:r>
            <a:r>
              <a:rPr lang="en-US" sz="2400" dirty="0" smtClean="0"/>
              <a:t>groups.</a:t>
            </a:r>
            <a:endParaRPr lang="en-US" sz="2400" dirty="0"/>
          </a:p>
        </p:txBody>
      </p:sp>
    </p:spTree>
    <p:extLst>
      <p:ext uri="{BB962C8B-B14F-4D97-AF65-F5344CB8AC3E}">
        <p14:creationId xmlns:p14="http://schemas.microsoft.com/office/powerpoint/2010/main" xmlns="" val="184927983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Inclusive Education (</a:t>
            </a:r>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a:bodyPr>
          <a:lstStyle/>
          <a:p>
            <a:r>
              <a:rPr lang="en-US" sz="3200" dirty="0" smtClean="0"/>
              <a:t>Inclusion </a:t>
            </a:r>
            <a:r>
              <a:rPr lang="en-US" sz="3200" dirty="0"/>
              <a:t>requires the restructuring of the physical environment, the </a:t>
            </a:r>
            <a:r>
              <a:rPr lang="en-US" sz="3200" dirty="0" smtClean="0"/>
              <a:t>broadening </a:t>
            </a:r>
            <a:r>
              <a:rPr lang="en-US" sz="3200" dirty="0"/>
              <a:t>of instructional strategies and curricula, and changes in the social and psychological attitudes of teachers, administrators, and students</a:t>
            </a:r>
            <a:r>
              <a:rPr lang="en-US" sz="3200" dirty="0" smtClean="0"/>
              <a:t>. </a:t>
            </a:r>
            <a:endParaRPr lang="en-US" sz="3200" dirty="0"/>
          </a:p>
        </p:txBody>
      </p:sp>
    </p:spTree>
    <p:extLst>
      <p:ext uri="{BB962C8B-B14F-4D97-AF65-F5344CB8AC3E}">
        <p14:creationId xmlns:p14="http://schemas.microsoft.com/office/powerpoint/2010/main" xmlns="" val="390688191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Justifications for Inclusive Education</a:t>
            </a:r>
            <a:endParaRPr lang="en-US" dirty="0"/>
          </a:p>
        </p:txBody>
      </p:sp>
      <p:sp>
        <p:nvSpPr>
          <p:cNvPr id="3" name="Content Placeholder 2"/>
          <p:cNvSpPr>
            <a:spLocks noGrp="1"/>
          </p:cNvSpPr>
          <p:nvPr>
            <p:ph idx="1"/>
          </p:nvPr>
        </p:nvSpPr>
        <p:spPr>
          <a:xfrm>
            <a:off x="457200" y="1905000"/>
            <a:ext cx="8229600" cy="4191000"/>
          </a:xfrm>
        </p:spPr>
        <p:txBody>
          <a:bodyPr>
            <a:normAutofit/>
          </a:bodyPr>
          <a:lstStyle/>
          <a:p>
            <a:r>
              <a:rPr lang="en-US" sz="3200" dirty="0" smtClean="0"/>
              <a:t>Educational justification</a:t>
            </a:r>
          </a:p>
          <a:p>
            <a:r>
              <a:rPr lang="en-US" sz="3200" dirty="0" smtClean="0"/>
              <a:t>social justification</a:t>
            </a:r>
          </a:p>
          <a:p>
            <a:r>
              <a:rPr lang="en-US" sz="3200" dirty="0" smtClean="0"/>
              <a:t>economic justification</a:t>
            </a:r>
            <a:endParaRPr lang="en-US" sz="3200" dirty="0"/>
          </a:p>
        </p:txBody>
      </p:sp>
    </p:spTree>
    <p:extLst>
      <p:ext uri="{BB962C8B-B14F-4D97-AF65-F5344CB8AC3E}">
        <p14:creationId xmlns:p14="http://schemas.microsoft.com/office/powerpoint/2010/main" xmlns="" val="1373445785"/>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84632"/>
            <a:ext cx="7772400" cy="1191768"/>
          </a:xfrm>
        </p:spPr>
        <p:txBody>
          <a:bodyPr/>
          <a:lstStyle/>
          <a:p>
            <a:pPr algn="ctr"/>
            <a:r>
              <a:rPr lang="en-US" dirty="0" smtClean="0"/>
              <a:t>A Continuum Model</a:t>
            </a:r>
            <a:endParaRPr lang="en-US" dirty="0"/>
          </a:p>
        </p:txBody>
      </p:sp>
      <p:sp>
        <p:nvSpPr>
          <p:cNvPr id="3" name="Content Placeholder 2"/>
          <p:cNvSpPr>
            <a:spLocks noGrp="1"/>
          </p:cNvSpPr>
          <p:nvPr>
            <p:ph idx="1"/>
          </p:nvPr>
        </p:nvSpPr>
        <p:spPr>
          <a:xfrm>
            <a:off x="457200" y="1524000"/>
            <a:ext cx="8001000" cy="4953000"/>
          </a:xfrm>
        </p:spPr>
        <p:txBody>
          <a:bodyPr>
            <a:normAutofit/>
          </a:bodyPr>
          <a:lstStyle/>
          <a:p>
            <a:r>
              <a:rPr lang="en-US" sz="2400" dirty="0" smtClean="0"/>
              <a:t>A continuum </a:t>
            </a:r>
            <a:r>
              <a:rPr lang="en-US" sz="2400" dirty="0"/>
              <a:t>model</a:t>
            </a:r>
            <a:r>
              <a:rPr lang="en-US" sz="2400" dirty="0" smtClean="0"/>
              <a:t>, </a:t>
            </a:r>
            <a:r>
              <a:rPr lang="en-US" sz="2400" dirty="0"/>
              <a:t>under which school districts must have available a range of educational options so that students can receive the most appropriate educational </a:t>
            </a:r>
            <a:r>
              <a:rPr lang="en-US" sz="2400" dirty="0" smtClean="0"/>
              <a:t>program.</a:t>
            </a:r>
          </a:p>
          <a:p>
            <a:r>
              <a:rPr lang="en-US" sz="2400" dirty="0" smtClean="0"/>
              <a:t>Then</a:t>
            </a:r>
            <a:r>
              <a:rPr lang="en-US" sz="2400" dirty="0"/>
              <a:t>, parents and school districts can choose a segregated or integrated option depending on what is more appropriate for an individual </a:t>
            </a:r>
            <a:r>
              <a:rPr lang="en-US" sz="2400" dirty="0" smtClean="0"/>
              <a:t>child.</a:t>
            </a:r>
          </a:p>
          <a:p>
            <a:r>
              <a:rPr lang="en-US" sz="2400" dirty="0" smtClean="0"/>
              <a:t>The </a:t>
            </a:r>
            <a:r>
              <a:rPr lang="en-US" sz="2400" dirty="0"/>
              <a:t>appropriate educational environment should be considered on an individual basis without a presumption in favor of or against </a:t>
            </a:r>
            <a:r>
              <a:rPr lang="en-US" sz="2400" dirty="0" smtClean="0"/>
              <a:t>integration.</a:t>
            </a:r>
            <a:endParaRPr lang="en-US" sz="2400" dirty="0"/>
          </a:p>
        </p:txBody>
      </p:sp>
    </p:spTree>
    <p:extLst>
      <p:ext uri="{BB962C8B-B14F-4D97-AF65-F5344CB8AC3E}">
        <p14:creationId xmlns:p14="http://schemas.microsoft.com/office/powerpoint/2010/main" xmlns="" val="290533285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Employment Policies</a:t>
            </a:r>
            <a:endParaRPr lang="en-US" dirty="0"/>
          </a:p>
        </p:txBody>
      </p:sp>
      <p:sp>
        <p:nvSpPr>
          <p:cNvPr id="3" name="Content Placeholder 2"/>
          <p:cNvSpPr>
            <a:spLocks noGrp="1"/>
          </p:cNvSpPr>
          <p:nvPr>
            <p:ph idx="1"/>
          </p:nvPr>
        </p:nvSpPr>
        <p:spPr/>
        <p:txBody>
          <a:bodyPr>
            <a:normAutofit/>
          </a:bodyPr>
          <a:lstStyle/>
          <a:p>
            <a:r>
              <a:rPr lang="en-US" sz="2800" dirty="0" smtClean="0"/>
              <a:t>Non-Discrimination laws and quota schemes are the two most frequent policies found in the legislation of many countries in ensuring the right of PWDs to employment.</a:t>
            </a:r>
          </a:p>
          <a:p>
            <a:r>
              <a:rPr lang="en-US" sz="2800" dirty="0" smtClean="0"/>
              <a:t>Other employment related policies may also include designated employment, job retention laws, social security schemes, and sheltered workshops.    </a:t>
            </a:r>
            <a:endParaRPr lang="en-US" sz="2800" dirty="0"/>
          </a:p>
        </p:txBody>
      </p:sp>
    </p:spTree>
    <p:extLst>
      <p:ext uri="{BB962C8B-B14F-4D97-AF65-F5344CB8AC3E}">
        <p14:creationId xmlns:p14="http://schemas.microsoft.com/office/powerpoint/2010/main" xmlns="" val="4016686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algn="ctr" fontAlgn="auto">
              <a:spcAft>
                <a:spcPts val="0"/>
              </a:spcAft>
              <a:defRPr/>
            </a:pPr>
            <a:r>
              <a:rPr lang="en-US" dirty="0" smtClean="0"/>
              <a:t>Independent Living Movement</a:t>
            </a:r>
            <a:endParaRPr lang="en-US" dirty="0"/>
          </a:p>
        </p:txBody>
      </p:sp>
      <p:sp>
        <p:nvSpPr>
          <p:cNvPr id="3" name="Content Placeholder 2"/>
          <p:cNvSpPr>
            <a:spLocks noGrp="1"/>
          </p:cNvSpPr>
          <p:nvPr>
            <p:ph idx="1"/>
          </p:nvPr>
        </p:nvSpPr>
        <p:spPr>
          <a:xfrm>
            <a:off x="685800" y="1676400"/>
            <a:ext cx="7772400" cy="5029200"/>
          </a:xfrm>
        </p:spPr>
        <p:txBody>
          <a:bodyPr rtlCol="0">
            <a:noAutofit/>
          </a:bodyPr>
          <a:lstStyle/>
          <a:p>
            <a:pPr fontAlgn="auto">
              <a:spcAft>
                <a:spcPts val="0"/>
              </a:spcAft>
              <a:buFont typeface="Arial" pitchFamily="34" charset="0"/>
              <a:buChar char="•"/>
              <a:defRPr/>
            </a:pPr>
            <a:r>
              <a:rPr lang="en-US" sz="2800" dirty="0" smtClean="0"/>
              <a:t>The independent living movement</a:t>
            </a:r>
          </a:p>
          <a:p>
            <a:pPr lvl="1" fontAlgn="auto">
              <a:spcAft>
                <a:spcPts val="0"/>
              </a:spcAft>
              <a:buFont typeface="Arial" pitchFamily="34" charset="0"/>
              <a:buChar char="–"/>
              <a:defRPr/>
            </a:pPr>
            <a:r>
              <a:rPr lang="en-US" sz="2400" dirty="0" smtClean="0"/>
              <a:t>redefined the nature of disability and the problems PWDs confront to be primarily a social, rather than a medical, issue</a:t>
            </a:r>
          </a:p>
          <a:p>
            <a:pPr lvl="1" fontAlgn="auto">
              <a:spcAft>
                <a:spcPts val="0"/>
              </a:spcAft>
              <a:buFont typeface="Arial" pitchFamily="34" charset="0"/>
              <a:buChar char="–"/>
              <a:defRPr/>
            </a:pPr>
            <a:r>
              <a:rPr lang="en-US" sz="2400" dirty="0" smtClean="0"/>
              <a:t>attributed the causes of the limitations PWDs confront to inaccessibility in the built environment, inappropriate public policies, domination of disabled people by bureaucrats and professionals, prejudice in the culture, and institutionalized discrimination and segregation rather than to individual physiological conditions</a:t>
            </a:r>
          </a:p>
          <a:p>
            <a:pPr lvl="1" fontAlgn="auto">
              <a:spcAft>
                <a:spcPts val="0"/>
              </a:spcAft>
              <a:buFont typeface="Arial" pitchFamily="34" charset="0"/>
              <a:buChar char="–"/>
              <a:defRPr/>
            </a:pPr>
            <a:r>
              <a:rPr lang="en-US" sz="2400" dirty="0" smtClean="0"/>
              <a:t>looked for social and political solutions and called for the shift in priorities from correcting individuals to reforming society.</a:t>
            </a:r>
            <a:endParaRPr lang="en-US" sz="2400" dirty="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pPr algn="ctr"/>
            <a:r>
              <a:rPr lang="en-US" dirty="0" smtClean="0"/>
              <a:t>Direct and Indirect Discrimination</a:t>
            </a:r>
            <a:endParaRPr lang="en-US" dirty="0"/>
          </a:p>
        </p:txBody>
      </p:sp>
      <p:sp>
        <p:nvSpPr>
          <p:cNvPr id="3" name="Content Placeholder 2"/>
          <p:cNvSpPr>
            <a:spLocks noGrp="1"/>
          </p:cNvSpPr>
          <p:nvPr>
            <p:ph idx="1"/>
          </p:nvPr>
        </p:nvSpPr>
        <p:spPr/>
        <p:txBody>
          <a:bodyPr>
            <a:noAutofit/>
          </a:bodyPr>
          <a:lstStyle/>
          <a:p>
            <a:r>
              <a:rPr lang="en-US" sz="2800" dirty="0" smtClean="0"/>
              <a:t>Direct </a:t>
            </a:r>
            <a:r>
              <a:rPr lang="en-US" sz="2800" dirty="0"/>
              <a:t>discrimination takes place when regulations, laws and policies explicitly exclude or disadvantage workers or job seekers on the basis of their </a:t>
            </a:r>
            <a:r>
              <a:rPr lang="en-US" sz="2800" dirty="0" smtClean="0"/>
              <a:t>disability.</a:t>
            </a:r>
          </a:p>
          <a:p>
            <a:r>
              <a:rPr lang="en-US" sz="2800" dirty="0" smtClean="0"/>
              <a:t>Indirect discrimination sets </a:t>
            </a:r>
            <a:r>
              <a:rPr lang="en-US" sz="2800" dirty="0"/>
              <a:t>criteria that appear neutral at the first instance but results in excluding disabled workers or putting them at disadvantage compared to other workers without disabilities during applying the </a:t>
            </a:r>
            <a:r>
              <a:rPr lang="en-US" sz="2800" dirty="0" smtClean="0"/>
              <a:t>criteria.</a:t>
            </a:r>
            <a:endParaRPr lang="en-US" sz="2800" dirty="0"/>
          </a:p>
        </p:txBody>
      </p:sp>
    </p:spTree>
    <p:extLst>
      <p:ext uri="{BB962C8B-B14F-4D97-AF65-F5344CB8AC3E}">
        <p14:creationId xmlns:p14="http://schemas.microsoft.com/office/powerpoint/2010/main" xmlns="" val="1733237217"/>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The Concept of Equality</a:t>
            </a:r>
            <a:endParaRPr lang="en-US" dirty="0"/>
          </a:p>
        </p:txBody>
      </p:sp>
      <p:sp>
        <p:nvSpPr>
          <p:cNvPr id="3" name="Content Placeholder 2"/>
          <p:cNvSpPr>
            <a:spLocks noGrp="1"/>
          </p:cNvSpPr>
          <p:nvPr>
            <p:ph idx="1"/>
          </p:nvPr>
        </p:nvSpPr>
        <p:spPr/>
        <p:txBody>
          <a:bodyPr>
            <a:normAutofit/>
          </a:bodyPr>
          <a:lstStyle/>
          <a:p>
            <a:r>
              <a:rPr lang="en-US" sz="2400" dirty="0" smtClean="0"/>
              <a:t>Judicial/formal equality which </a:t>
            </a:r>
            <a:r>
              <a:rPr lang="en-US" sz="2400" dirty="0"/>
              <a:t>makes direct discrimination </a:t>
            </a:r>
            <a:r>
              <a:rPr lang="en-US" sz="2400" dirty="0" smtClean="0"/>
              <a:t>illegal;</a:t>
            </a:r>
          </a:p>
          <a:p>
            <a:r>
              <a:rPr lang="en-US" sz="2400" dirty="0" smtClean="0"/>
              <a:t>Equality </a:t>
            </a:r>
            <a:r>
              <a:rPr lang="en-US" sz="2400" dirty="0"/>
              <a:t>of </a:t>
            </a:r>
            <a:r>
              <a:rPr lang="en-US" sz="2400" dirty="0" smtClean="0"/>
              <a:t>results which aims </a:t>
            </a:r>
            <a:r>
              <a:rPr lang="en-US" sz="2400" dirty="0"/>
              <a:t>at achieving the same results for disabled persons as for persons without disabilities and takes due account of the existing differences between the </a:t>
            </a:r>
            <a:r>
              <a:rPr lang="en-US" sz="2400" dirty="0" smtClean="0"/>
              <a:t>two; and</a:t>
            </a:r>
          </a:p>
          <a:p>
            <a:r>
              <a:rPr lang="en-US" sz="2400" dirty="0" smtClean="0"/>
              <a:t>Equality </a:t>
            </a:r>
            <a:r>
              <a:rPr lang="en-US" sz="2400" dirty="0"/>
              <a:t>of </a:t>
            </a:r>
            <a:r>
              <a:rPr lang="en-US" sz="2400" dirty="0" smtClean="0"/>
              <a:t>opportunities which implies </a:t>
            </a:r>
            <a:r>
              <a:rPr lang="en-US" sz="2400" dirty="0"/>
              <a:t>that all human beings are to be granted equal chances and in order to do so; the external social and environmental barriers that constitute obstacle to the disabled are to be </a:t>
            </a:r>
            <a:r>
              <a:rPr lang="en-US" sz="2400" dirty="0" smtClean="0"/>
              <a:t>eliminated.</a:t>
            </a:r>
          </a:p>
        </p:txBody>
      </p:sp>
    </p:spTree>
    <p:extLst>
      <p:ext uri="{BB962C8B-B14F-4D97-AF65-F5344CB8AC3E}">
        <p14:creationId xmlns:p14="http://schemas.microsoft.com/office/powerpoint/2010/main" xmlns="" val="382488995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Non-Discrimination Laws</a:t>
            </a:r>
            <a:endParaRPr lang="en-US" dirty="0"/>
          </a:p>
        </p:txBody>
      </p:sp>
      <p:sp>
        <p:nvSpPr>
          <p:cNvPr id="3" name="Content Placeholder 2"/>
          <p:cNvSpPr>
            <a:spLocks noGrp="1"/>
          </p:cNvSpPr>
          <p:nvPr>
            <p:ph idx="1"/>
          </p:nvPr>
        </p:nvSpPr>
        <p:spPr>
          <a:xfrm>
            <a:off x="685800" y="1600200"/>
            <a:ext cx="7772400" cy="4876800"/>
          </a:xfrm>
        </p:spPr>
        <p:txBody>
          <a:bodyPr>
            <a:noAutofit/>
          </a:bodyPr>
          <a:lstStyle/>
          <a:p>
            <a:r>
              <a:rPr lang="en-US" sz="2800" dirty="0" smtClean="0"/>
              <a:t>Non-Discrimination </a:t>
            </a:r>
            <a:r>
              <a:rPr lang="en-US" sz="2800" dirty="0"/>
              <a:t>Laws </a:t>
            </a:r>
            <a:r>
              <a:rPr lang="en-US" sz="2800" dirty="0" smtClean="0"/>
              <a:t>make </a:t>
            </a:r>
            <a:r>
              <a:rPr lang="en-US" sz="2800" dirty="0"/>
              <a:t>it unlawful for employers to discriminate on the basis of disability in recruitment, promotion, dismissal and other aspects of employment </a:t>
            </a:r>
            <a:r>
              <a:rPr lang="en-US" sz="2800" dirty="0" smtClean="0"/>
              <a:t>…</a:t>
            </a:r>
          </a:p>
          <a:p>
            <a:r>
              <a:rPr lang="en-US" sz="2800" dirty="0"/>
              <a:t>These laws are adopted to ban any discrimination on the basis of disability, promote and protect the right of PWDs to employment in the open labor market.</a:t>
            </a:r>
          </a:p>
          <a:p>
            <a:r>
              <a:rPr lang="en-US" sz="2800" dirty="0" smtClean="0"/>
              <a:t>These </a:t>
            </a:r>
            <a:r>
              <a:rPr lang="en-US" sz="2800" dirty="0"/>
              <a:t>laws generally require employers </a:t>
            </a:r>
            <a:r>
              <a:rPr lang="en-US" sz="2800" dirty="0" smtClean="0"/>
              <a:t>to </a:t>
            </a:r>
            <a:r>
              <a:rPr lang="en-US" sz="2800" dirty="0"/>
              <a:t>make reasonable </a:t>
            </a:r>
            <a:r>
              <a:rPr lang="en-US" sz="2800" dirty="0" smtClean="0"/>
              <a:t>accommodation. </a:t>
            </a:r>
          </a:p>
        </p:txBody>
      </p:sp>
    </p:spTree>
    <p:extLst>
      <p:ext uri="{BB962C8B-B14F-4D97-AF65-F5344CB8AC3E}">
        <p14:creationId xmlns:p14="http://schemas.microsoft.com/office/powerpoint/2010/main" xmlns="" val="449748186"/>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Reasonable Accommodation</a:t>
            </a:r>
            <a:endParaRPr lang="en-US" dirty="0"/>
          </a:p>
        </p:txBody>
      </p:sp>
      <p:sp>
        <p:nvSpPr>
          <p:cNvPr id="3" name="Content Placeholder 2"/>
          <p:cNvSpPr>
            <a:spLocks noGrp="1"/>
          </p:cNvSpPr>
          <p:nvPr>
            <p:ph idx="1"/>
          </p:nvPr>
        </p:nvSpPr>
        <p:spPr/>
        <p:txBody>
          <a:bodyPr>
            <a:normAutofit/>
          </a:bodyPr>
          <a:lstStyle/>
          <a:p>
            <a:r>
              <a:rPr lang="en-US" sz="2800" dirty="0" smtClean="0"/>
              <a:t>Reasonable accommodation refers to “necessary </a:t>
            </a:r>
            <a:r>
              <a:rPr lang="en-US" sz="2800" dirty="0"/>
              <a:t>and appropriate modification and adjustments not imposing a disproportionate or undue burden, where needed in a particular case, to ensure to persons with disabilities the enjoyment or exercise on an equal basis with others of all human rights and fundamental </a:t>
            </a:r>
            <a:r>
              <a:rPr lang="en-US" sz="2800" dirty="0" smtClean="0"/>
              <a:t>freedoms” (CRPWD, art.2).</a:t>
            </a:r>
            <a:endParaRPr lang="en-US" sz="2800" dirty="0"/>
          </a:p>
        </p:txBody>
      </p:sp>
    </p:spTree>
    <p:extLst>
      <p:ext uri="{BB962C8B-B14F-4D97-AF65-F5344CB8AC3E}">
        <p14:creationId xmlns:p14="http://schemas.microsoft.com/office/powerpoint/2010/main" xmlns="" val="101952049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Essential Functions and Undue Hardship</a:t>
            </a:r>
            <a:endParaRPr lang="en-US" dirty="0"/>
          </a:p>
        </p:txBody>
      </p:sp>
      <p:sp>
        <p:nvSpPr>
          <p:cNvPr id="3" name="Content Placeholder 2"/>
          <p:cNvSpPr>
            <a:spLocks noGrp="1"/>
          </p:cNvSpPr>
          <p:nvPr>
            <p:ph idx="1"/>
          </p:nvPr>
        </p:nvSpPr>
        <p:spPr>
          <a:xfrm>
            <a:off x="685800" y="1828800"/>
            <a:ext cx="7772400" cy="4343400"/>
          </a:xfrm>
        </p:spPr>
        <p:txBody>
          <a:bodyPr>
            <a:noAutofit/>
          </a:bodyPr>
          <a:lstStyle/>
          <a:p>
            <a:r>
              <a:rPr lang="en-US" sz="2400" dirty="0" smtClean="0"/>
              <a:t>Essential </a:t>
            </a:r>
            <a:r>
              <a:rPr lang="en-US" sz="2400" dirty="0"/>
              <a:t>functions of a position are the basic tasks that a person must be able to perform in order to fulfill the purpose of the position. They have to do with the purpose and intended results of a position rather than with how the job is typically </a:t>
            </a:r>
            <a:r>
              <a:rPr lang="en-US" sz="2400" dirty="0" smtClean="0"/>
              <a:t>performed.</a:t>
            </a:r>
          </a:p>
          <a:p>
            <a:r>
              <a:rPr lang="en-US" sz="2400" dirty="0" smtClean="0"/>
              <a:t>Undue </a:t>
            </a:r>
            <a:r>
              <a:rPr lang="en-US" sz="2400" dirty="0"/>
              <a:t>hardship means significant difficulty or expense on the part of the employer in order to accommodate the disabled person. This is determined generally through a comparison of the cost of an accommodation to the overall fiscal resources of the employment organization, and the total number of employees hired by the </a:t>
            </a:r>
            <a:r>
              <a:rPr lang="en-US" sz="2400" dirty="0" smtClean="0"/>
              <a:t>company.</a:t>
            </a:r>
            <a:endParaRPr lang="en-US" sz="2400" dirty="0"/>
          </a:p>
        </p:txBody>
      </p:sp>
    </p:spTree>
    <p:extLst>
      <p:ext uri="{BB962C8B-B14F-4D97-AF65-F5344CB8AC3E}">
        <p14:creationId xmlns:p14="http://schemas.microsoft.com/office/powerpoint/2010/main" xmlns="" val="192671078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Quota Schemes</a:t>
            </a:r>
            <a:endParaRPr lang="en-US" dirty="0"/>
          </a:p>
        </p:txBody>
      </p:sp>
      <p:sp>
        <p:nvSpPr>
          <p:cNvPr id="3" name="Content Placeholder 2"/>
          <p:cNvSpPr>
            <a:spLocks noGrp="1"/>
          </p:cNvSpPr>
          <p:nvPr>
            <p:ph idx="1"/>
          </p:nvPr>
        </p:nvSpPr>
        <p:spPr>
          <a:xfrm>
            <a:off x="685800" y="1676400"/>
            <a:ext cx="7772400" cy="4953000"/>
          </a:xfrm>
        </p:spPr>
        <p:txBody>
          <a:bodyPr>
            <a:noAutofit/>
          </a:bodyPr>
          <a:lstStyle/>
          <a:p>
            <a:r>
              <a:rPr lang="en-US" sz="2800" dirty="0" smtClean="0"/>
              <a:t>Quota </a:t>
            </a:r>
            <a:r>
              <a:rPr lang="en-US" sz="2800" dirty="0"/>
              <a:t>schemes, which are frequently used as affirmative action measures, require employers to set aside a certain percentage of jobs for the </a:t>
            </a:r>
            <a:r>
              <a:rPr lang="en-US" sz="2800" dirty="0" smtClean="0"/>
              <a:t>disabled.</a:t>
            </a:r>
          </a:p>
          <a:p>
            <a:r>
              <a:rPr lang="en-US" sz="2800" dirty="0" smtClean="0"/>
              <a:t>Non-compliance </a:t>
            </a:r>
            <a:r>
              <a:rPr lang="en-US" sz="2800" dirty="0"/>
              <a:t>of employers to such quota legislation is often penalized by fines, which may be used either to finance various activities aimed at promoting accessibility of workplaces for PWDs, or to provide employers with financial incentives and subsidize to offset the real or estimated cost of employing a disabled </a:t>
            </a:r>
            <a:r>
              <a:rPr lang="en-US" sz="2800" dirty="0" smtClean="0"/>
              <a:t>person.</a:t>
            </a:r>
            <a:endParaRPr lang="en-US" sz="2800" dirty="0"/>
          </a:p>
        </p:txBody>
      </p:sp>
    </p:spTree>
    <p:extLst>
      <p:ext uri="{BB962C8B-B14F-4D97-AF65-F5344CB8AC3E}">
        <p14:creationId xmlns:p14="http://schemas.microsoft.com/office/powerpoint/2010/main" xmlns="" val="340277999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Sheltered Workshops, Job Retention, and Social Security  </a:t>
            </a:r>
            <a:endParaRPr lang="en-US" dirty="0"/>
          </a:p>
        </p:txBody>
      </p:sp>
      <p:sp>
        <p:nvSpPr>
          <p:cNvPr id="3" name="Content Placeholder 2"/>
          <p:cNvSpPr>
            <a:spLocks noGrp="1"/>
          </p:cNvSpPr>
          <p:nvPr>
            <p:ph idx="1"/>
          </p:nvPr>
        </p:nvSpPr>
        <p:spPr/>
        <p:txBody>
          <a:bodyPr>
            <a:normAutofit/>
          </a:bodyPr>
          <a:lstStyle/>
          <a:p>
            <a:r>
              <a:rPr lang="en-US" sz="2800" dirty="0" smtClean="0"/>
              <a:t>Sheltered workshops: provide </a:t>
            </a:r>
            <a:r>
              <a:rPr lang="en-US" sz="2800" dirty="0"/>
              <a:t>protected </a:t>
            </a:r>
            <a:r>
              <a:rPr lang="en-US" sz="2800" dirty="0" smtClean="0"/>
              <a:t>employment </a:t>
            </a:r>
            <a:r>
              <a:rPr lang="en-US" sz="2800" dirty="0"/>
              <a:t>for some </a:t>
            </a:r>
            <a:r>
              <a:rPr lang="en-US" sz="2800" dirty="0" smtClean="0"/>
              <a:t>PWDs</a:t>
            </a:r>
          </a:p>
          <a:p>
            <a:r>
              <a:rPr lang="en-US" sz="2800" b="1" i="1" dirty="0"/>
              <a:t>Job retention </a:t>
            </a:r>
            <a:r>
              <a:rPr lang="en-US" sz="2800" b="1" i="1" dirty="0" smtClean="0"/>
              <a:t>are laws </a:t>
            </a:r>
            <a:r>
              <a:rPr lang="en-US" sz="2800" dirty="0"/>
              <a:t>oblige employers to retain a worker who acquires a disability while in </a:t>
            </a:r>
            <a:r>
              <a:rPr lang="en-US" sz="2800" dirty="0" smtClean="0"/>
              <a:t>employment</a:t>
            </a:r>
          </a:p>
          <a:p>
            <a:r>
              <a:rPr lang="en-US" sz="2800" dirty="0"/>
              <a:t>Social </a:t>
            </a:r>
            <a:r>
              <a:rPr lang="en-US" sz="2800" dirty="0" smtClean="0"/>
              <a:t>Security includes public programs designed </a:t>
            </a:r>
            <a:r>
              <a:rPr lang="en-US" sz="2800" dirty="0"/>
              <a:t>to provide income and services to individuals in the event of retirement, sickness, disability, death, or unemployment</a:t>
            </a:r>
            <a:r>
              <a:rPr lang="en-US" sz="2800" dirty="0" smtClean="0"/>
              <a:t>.</a:t>
            </a:r>
            <a:endParaRPr lang="en-US" sz="2800" dirty="0"/>
          </a:p>
        </p:txBody>
      </p:sp>
    </p:spTree>
    <p:extLst>
      <p:ext uri="{BB962C8B-B14F-4D97-AF65-F5344CB8AC3E}">
        <p14:creationId xmlns:p14="http://schemas.microsoft.com/office/powerpoint/2010/main" xmlns="" val="14854819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algn="ctr"/>
            <a:r>
              <a:rPr lang="en-US" dirty="0" smtClean="0"/>
              <a:t>International Efforts </a:t>
            </a:r>
          </a:p>
        </p:txBody>
      </p:sp>
      <p:sp>
        <p:nvSpPr>
          <p:cNvPr id="3" name="Content Placeholder 2"/>
          <p:cNvSpPr>
            <a:spLocks noGrp="1"/>
          </p:cNvSpPr>
          <p:nvPr>
            <p:ph idx="1"/>
          </p:nvPr>
        </p:nvSpPr>
        <p:spPr>
          <a:xfrm>
            <a:off x="685800" y="1752600"/>
            <a:ext cx="7772400" cy="4800600"/>
          </a:xfrm>
        </p:spPr>
        <p:txBody>
          <a:bodyPr rtlCol="0">
            <a:noAutofit/>
          </a:bodyPr>
          <a:lstStyle/>
          <a:p>
            <a:pPr fontAlgn="auto">
              <a:spcAft>
                <a:spcPts val="0"/>
              </a:spcAft>
              <a:buFont typeface="Arial" pitchFamily="34" charset="0"/>
              <a:buChar char="•"/>
              <a:defRPr/>
            </a:pPr>
            <a:r>
              <a:rPr lang="en-US" sz="2800" dirty="0" smtClean="0"/>
              <a:t>At international level</a:t>
            </a:r>
          </a:p>
          <a:p>
            <a:pPr lvl="1" fontAlgn="auto">
              <a:spcAft>
                <a:spcPts val="0"/>
              </a:spcAft>
              <a:buFont typeface="Arial" pitchFamily="34" charset="0"/>
              <a:buChar char="–"/>
              <a:defRPr/>
            </a:pPr>
            <a:r>
              <a:rPr lang="en-US" sz="2400" dirty="0" smtClean="0"/>
              <a:t>The </a:t>
            </a:r>
            <a:r>
              <a:rPr lang="en-US" sz="2400" dirty="0"/>
              <a:t>1971 Declaration of the Rights of Mentally Retarded </a:t>
            </a:r>
            <a:r>
              <a:rPr lang="en-US" sz="2400" dirty="0" smtClean="0"/>
              <a:t>Persons</a:t>
            </a:r>
          </a:p>
          <a:p>
            <a:pPr lvl="1" fontAlgn="auto">
              <a:spcAft>
                <a:spcPts val="0"/>
              </a:spcAft>
              <a:buFont typeface="Arial" pitchFamily="34" charset="0"/>
              <a:buChar char="–"/>
              <a:defRPr/>
            </a:pPr>
            <a:r>
              <a:rPr lang="en-US" sz="2400" dirty="0" smtClean="0"/>
              <a:t>the </a:t>
            </a:r>
            <a:r>
              <a:rPr lang="en-US" sz="2400" dirty="0"/>
              <a:t>1975 Declaration of the Rights of Disabled </a:t>
            </a:r>
            <a:r>
              <a:rPr lang="en-US" sz="2400" dirty="0" smtClean="0"/>
              <a:t>Persons</a:t>
            </a:r>
          </a:p>
          <a:p>
            <a:pPr lvl="1" fontAlgn="auto">
              <a:spcAft>
                <a:spcPts val="0"/>
              </a:spcAft>
              <a:buFont typeface="Arial" pitchFamily="34" charset="0"/>
              <a:buChar char="–"/>
              <a:defRPr/>
            </a:pPr>
            <a:r>
              <a:rPr lang="en-US" sz="2400" dirty="0" smtClean="0"/>
              <a:t>the </a:t>
            </a:r>
            <a:r>
              <a:rPr lang="en-US" sz="2400" dirty="0"/>
              <a:t>1981 UN's International Year of Disabled </a:t>
            </a:r>
            <a:r>
              <a:rPr lang="en-US" sz="2400" dirty="0" smtClean="0"/>
              <a:t>People</a:t>
            </a:r>
          </a:p>
          <a:p>
            <a:pPr lvl="1" fontAlgn="auto">
              <a:spcAft>
                <a:spcPts val="0"/>
              </a:spcAft>
              <a:buFont typeface="Arial" pitchFamily="34" charset="0"/>
              <a:buChar char="–"/>
              <a:defRPr/>
            </a:pPr>
            <a:r>
              <a:rPr lang="en-US" sz="2400" dirty="0" smtClean="0"/>
              <a:t>the </a:t>
            </a:r>
            <a:r>
              <a:rPr lang="en-US" sz="2400" dirty="0"/>
              <a:t>1982 World </a:t>
            </a:r>
            <a:r>
              <a:rPr lang="en-US" sz="2400" dirty="0" err="1"/>
              <a:t>Programme</a:t>
            </a:r>
            <a:r>
              <a:rPr lang="en-US" sz="2400" dirty="0"/>
              <a:t> of Action Concerning Disabled Persons and the subsequent ten years </a:t>
            </a:r>
            <a:r>
              <a:rPr lang="en-US" sz="2400" dirty="0" smtClean="0"/>
              <a:t>of The </a:t>
            </a:r>
            <a:r>
              <a:rPr lang="en-US" sz="2400" dirty="0"/>
              <a:t>UN Decade of Disabled </a:t>
            </a:r>
            <a:r>
              <a:rPr lang="en-US" sz="2400" dirty="0" smtClean="0"/>
              <a:t>Persons</a:t>
            </a:r>
          </a:p>
          <a:p>
            <a:pPr lvl="1" fontAlgn="auto">
              <a:spcAft>
                <a:spcPts val="0"/>
              </a:spcAft>
              <a:buFont typeface="Arial" pitchFamily="34" charset="0"/>
              <a:buChar char="–"/>
              <a:defRPr/>
            </a:pPr>
            <a:r>
              <a:rPr lang="en-US" sz="2400" dirty="0" smtClean="0"/>
              <a:t>the </a:t>
            </a:r>
            <a:r>
              <a:rPr lang="en-US" sz="2400" dirty="0"/>
              <a:t>1994 UN Standard Rules on the Equalization of Opportunities for Persons with </a:t>
            </a:r>
            <a:r>
              <a:rPr lang="en-US" sz="2400" dirty="0" smtClean="0"/>
              <a:t>Disabilities and</a:t>
            </a:r>
          </a:p>
          <a:p>
            <a:pPr lvl="1" fontAlgn="auto">
              <a:spcAft>
                <a:spcPts val="0"/>
              </a:spcAft>
              <a:buFont typeface="Arial" pitchFamily="34" charset="0"/>
              <a:buChar char="–"/>
              <a:defRPr/>
            </a:pPr>
            <a:r>
              <a:rPr lang="en-US" sz="2400" dirty="0" smtClean="0"/>
              <a:t>the </a:t>
            </a:r>
            <a:r>
              <a:rPr lang="en-US" sz="2400" dirty="0"/>
              <a:t>2006 UN Convention on the Rights of People with </a:t>
            </a:r>
            <a:r>
              <a:rPr lang="en-US" sz="2400" dirty="0" smtClean="0"/>
              <a:t>Disabilities </a:t>
            </a:r>
            <a:endParaRPr lang="en-US"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algn="ctr"/>
            <a:r>
              <a:rPr lang="en-US" dirty="0" smtClean="0"/>
              <a:t>Disability Studies</a:t>
            </a:r>
          </a:p>
        </p:txBody>
      </p:sp>
      <p:sp>
        <p:nvSpPr>
          <p:cNvPr id="3" name="Content Placeholder 2"/>
          <p:cNvSpPr>
            <a:spLocks noGrp="1"/>
          </p:cNvSpPr>
          <p:nvPr>
            <p:ph idx="1"/>
          </p:nvPr>
        </p:nvSpPr>
        <p:spPr>
          <a:xfrm>
            <a:off x="685800" y="1676400"/>
            <a:ext cx="7772400" cy="4495800"/>
          </a:xfrm>
        </p:spPr>
        <p:txBody>
          <a:bodyPr rtlCol="0">
            <a:normAutofit/>
          </a:bodyPr>
          <a:lstStyle/>
          <a:p>
            <a:pPr fontAlgn="auto">
              <a:spcAft>
                <a:spcPts val="0"/>
              </a:spcAft>
              <a:buFont typeface="Arial" pitchFamily="34" charset="0"/>
              <a:buChar char="•"/>
              <a:defRPr/>
            </a:pPr>
            <a:r>
              <a:rPr lang="en-US" sz="2400" dirty="0" smtClean="0"/>
              <a:t>disability </a:t>
            </a:r>
            <a:r>
              <a:rPr lang="en-US" sz="2400" dirty="0"/>
              <a:t>studies, by transcending looking variations in terms of human behavior, appearance, functioning, sensory acuity, and cognitive processing, it more crucially scrutinizes the meaning we make of those </a:t>
            </a:r>
            <a:r>
              <a:rPr lang="en-US" sz="2400" dirty="0" smtClean="0"/>
              <a:t>variations.</a:t>
            </a:r>
          </a:p>
          <a:p>
            <a:pPr fontAlgn="auto">
              <a:spcAft>
                <a:spcPts val="0"/>
              </a:spcAft>
              <a:buFont typeface="Arial" pitchFamily="34" charset="0"/>
              <a:buChar char="•"/>
              <a:defRPr/>
            </a:pPr>
            <a:r>
              <a:rPr lang="en-US" sz="2400" dirty="0" smtClean="0"/>
              <a:t>Disability studies draws </a:t>
            </a:r>
            <a:r>
              <a:rPr lang="en-US" sz="2400" dirty="0"/>
              <a:t>on the tools of various disciplines to examine how social, literary, and institutional discourses produce and represent a conception of disability and views disability as emerging out of a complex product of social, institutional, environmental and biological </a:t>
            </a:r>
            <a:r>
              <a:rPr lang="en-US" sz="2400" dirty="0" smtClean="0"/>
              <a:t>discourses.</a:t>
            </a:r>
            <a:endParaRPr lang="en-US"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Gaps</a:t>
            </a:r>
            <a:endParaRPr lang="en-US" dirty="0"/>
          </a:p>
        </p:txBody>
      </p:sp>
      <p:sp>
        <p:nvSpPr>
          <p:cNvPr id="3" name="Content Placeholder 2"/>
          <p:cNvSpPr>
            <a:spLocks noGrp="1"/>
          </p:cNvSpPr>
          <p:nvPr>
            <p:ph idx="1"/>
          </p:nvPr>
        </p:nvSpPr>
        <p:spPr>
          <a:xfrm>
            <a:off x="685800" y="1524000"/>
            <a:ext cx="7772400" cy="4876800"/>
          </a:xfrm>
        </p:spPr>
        <p:txBody>
          <a:bodyPr>
            <a:normAutofit/>
          </a:bodyPr>
          <a:lstStyle/>
          <a:p>
            <a:r>
              <a:rPr lang="en-US" sz="3200" dirty="0" smtClean="0"/>
              <a:t>Lack of primary sources</a:t>
            </a:r>
          </a:p>
          <a:p>
            <a:r>
              <a:rPr lang="en-US" sz="3200" dirty="0" smtClean="0"/>
              <a:t>lack of precision on who </a:t>
            </a:r>
            <a:r>
              <a:rPr lang="en-US" sz="3200" dirty="0"/>
              <a:t>constituted the disabled </a:t>
            </a:r>
            <a:r>
              <a:rPr lang="en-US" sz="3200" dirty="0" smtClean="0"/>
              <a:t>population</a:t>
            </a:r>
          </a:p>
          <a:p>
            <a:r>
              <a:rPr lang="en-US" sz="3200" dirty="0" smtClean="0"/>
              <a:t>Conflicting records</a:t>
            </a:r>
          </a:p>
          <a:p>
            <a:r>
              <a:rPr lang="en-US" sz="3200" dirty="0" smtClean="0"/>
              <a:t>Applying contemporary </a:t>
            </a:r>
            <a:r>
              <a:rPr lang="en-US" sz="3200" dirty="0"/>
              <a:t>contempt for </a:t>
            </a:r>
            <a:r>
              <a:rPr lang="en-US" sz="3200" dirty="0" smtClean="0"/>
              <a:t>studying disabilities </a:t>
            </a:r>
            <a:r>
              <a:rPr lang="en-US" sz="3200" dirty="0"/>
              <a:t>to </a:t>
            </a:r>
            <a:r>
              <a:rPr lang="en-US" sz="3200" dirty="0" smtClean="0"/>
              <a:t>the </a:t>
            </a:r>
            <a:r>
              <a:rPr lang="en-US" sz="3200" dirty="0"/>
              <a:t>assessment of the ancient </a:t>
            </a:r>
            <a:r>
              <a:rPr lang="en-US" sz="3200" dirty="0" smtClean="0"/>
              <a:t>world  </a:t>
            </a:r>
            <a:endParaRPr lang="en-US" sz="3200" dirty="0"/>
          </a:p>
        </p:txBody>
      </p:sp>
    </p:spTree>
    <p:extLst>
      <p:ext uri="{BB962C8B-B14F-4D97-AF65-F5344CB8AC3E}">
        <p14:creationId xmlns:p14="http://schemas.microsoft.com/office/powerpoint/2010/main" xmlns="" val="42924400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63775"/>
            <a:ext cx="7772400" cy="1470025"/>
          </a:xfrm>
        </p:spPr>
        <p:txBody>
          <a:bodyPr/>
          <a:lstStyle/>
          <a:p>
            <a:r>
              <a:rPr lang="en-US" dirty="0" smtClean="0"/>
              <a:t>Models of disability</a:t>
            </a:r>
            <a:endParaRPr lang="en-US" dirty="0"/>
          </a:p>
        </p:txBody>
      </p:sp>
      <p:sp>
        <p:nvSpPr>
          <p:cNvPr id="3" name="Subtitle 2"/>
          <p:cNvSpPr>
            <a:spLocks noGrp="1"/>
          </p:cNvSpPr>
          <p:nvPr>
            <p:ph type="subTitle" idx="1"/>
          </p:nvPr>
        </p:nvSpPr>
        <p:spPr>
          <a:xfrm>
            <a:off x="1385455" y="3886200"/>
            <a:ext cx="6400800" cy="1752600"/>
          </a:xfrm>
        </p:spPr>
        <p:txBody>
          <a:bodyPr/>
          <a:lstStyle/>
          <a:p>
            <a:r>
              <a:rPr lang="en-US" dirty="0" smtClean="0"/>
              <a:t>Moral/Religious, Charity, and Medical Models of Disability  </a:t>
            </a:r>
            <a:endParaRPr lang="en-US" dirty="0"/>
          </a:p>
        </p:txBody>
      </p:sp>
    </p:spTree>
    <p:extLst>
      <p:ext uri="{BB962C8B-B14F-4D97-AF65-F5344CB8AC3E}">
        <p14:creationId xmlns:p14="http://schemas.microsoft.com/office/powerpoint/2010/main" xmlns="" val="1212577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Labelling</a:t>
            </a:r>
            <a:endParaRPr lang="en-US" dirty="0"/>
          </a:p>
        </p:txBody>
      </p:sp>
      <p:sp>
        <p:nvSpPr>
          <p:cNvPr id="3" name="Content Placeholder 2"/>
          <p:cNvSpPr>
            <a:spLocks noGrp="1"/>
          </p:cNvSpPr>
          <p:nvPr>
            <p:ph idx="1"/>
          </p:nvPr>
        </p:nvSpPr>
        <p:spPr>
          <a:xfrm>
            <a:off x="685800" y="1600200"/>
            <a:ext cx="7772400" cy="4572000"/>
          </a:xfrm>
        </p:spPr>
        <p:txBody>
          <a:bodyPr>
            <a:normAutofit/>
          </a:bodyPr>
          <a:lstStyle/>
          <a:p>
            <a:r>
              <a:rPr lang="en-US" sz="3600" dirty="0" smtClean="0"/>
              <a:t>Those </a:t>
            </a:r>
            <a:r>
              <a:rPr lang="en-US" sz="3600" dirty="0"/>
              <a:t>who are in favor of the principle of ‘people/person-first’ language </a:t>
            </a:r>
            <a:r>
              <a:rPr lang="en-US" sz="3600" dirty="0" smtClean="0"/>
              <a:t>argue that it </a:t>
            </a:r>
            <a:r>
              <a:rPr lang="en-US" sz="3600" dirty="0"/>
              <a:t>is essential to </a:t>
            </a:r>
            <a:r>
              <a:rPr lang="en-US" sz="3600" dirty="0" err="1"/>
              <a:t>recognise</a:t>
            </a:r>
            <a:r>
              <a:rPr lang="en-US" sz="3600" dirty="0"/>
              <a:t> that individuals are people </a:t>
            </a:r>
            <a:r>
              <a:rPr lang="en-US" sz="3600" i="1" dirty="0"/>
              <a:t>first</a:t>
            </a:r>
            <a:r>
              <a:rPr lang="en-US" sz="3600" dirty="0"/>
              <a:t>, and that disability may be just one of a person’s characteristics, not the overriding </a:t>
            </a:r>
            <a:r>
              <a:rPr lang="en-US" sz="3600" dirty="0" smtClean="0"/>
              <a:t>characteristic of the individuals. </a:t>
            </a:r>
          </a:p>
        </p:txBody>
      </p:sp>
    </p:spTree>
    <p:extLst>
      <p:ext uri="{BB962C8B-B14F-4D97-AF65-F5344CB8AC3E}">
        <p14:creationId xmlns:p14="http://schemas.microsoft.com/office/powerpoint/2010/main" xmlns="" val="30723939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Labelling</a:t>
            </a:r>
            <a:r>
              <a:rPr lang="en-US" dirty="0" smtClean="0"/>
              <a:t> (</a:t>
            </a:r>
            <a:r>
              <a:rPr lang="en-US" dirty="0" err="1" smtClean="0"/>
              <a:t>cont</a:t>
            </a:r>
            <a:r>
              <a:rPr lang="en-US" dirty="0" smtClean="0"/>
              <a:t>)</a:t>
            </a:r>
            <a:endParaRPr lang="en-US" dirty="0"/>
          </a:p>
        </p:txBody>
      </p:sp>
      <p:sp>
        <p:nvSpPr>
          <p:cNvPr id="3" name="Content Placeholder 2"/>
          <p:cNvSpPr>
            <a:spLocks noGrp="1"/>
          </p:cNvSpPr>
          <p:nvPr>
            <p:ph idx="1"/>
          </p:nvPr>
        </p:nvSpPr>
        <p:spPr>
          <a:xfrm>
            <a:off x="685800" y="1752600"/>
            <a:ext cx="7772400" cy="4800600"/>
          </a:xfrm>
        </p:spPr>
        <p:txBody>
          <a:bodyPr>
            <a:noAutofit/>
          </a:bodyPr>
          <a:lstStyle/>
          <a:p>
            <a:r>
              <a:rPr lang="en-US" sz="2800" dirty="0"/>
              <a:t>However, many scholars in disability studies </a:t>
            </a:r>
            <a:r>
              <a:rPr lang="en-US" sz="2800" dirty="0" smtClean="0"/>
              <a:t>who adopt the social model assert </a:t>
            </a:r>
            <a:r>
              <a:rPr lang="en-US" sz="2800" dirty="0"/>
              <a:t>that person-first language implies that disability is located within individuals rather than a societal construction.</a:t>
            </a:r>
          </a:p>
          <a:p>
            <a:r>
              <a:rPr lang="en-US" sz="2800" dirty="0" smtClean="0"/>
              <a:t>Such </a:t>
            </a:r>
            <a:r>
              <a:rPr lang="en-US" sz="2800" dirty="0"/>
              <a:t>scholars contend that disabled people “are not people ‘with’ disabilities, rather, they are</a:t>
            </a:r>
            <a:r>
              <a:rPr lang="en-US" sz="3200" dirty="0"/>
              <a:t> </a:t>
            </a:r>
            <a:r>
              <a:rPr lang="en-US" sz="2800" dirty="0"/>
              <a:t>people who are disabled (disadvantaged) by society’s response to their differences</a:t>
            </a:r>
            <a:r>
              <a:rPr lang="en-US" sz="2800" dirty="0" smtClean="0"/>
              <a:t>”.  </a:t>
            </a:r>
            <a:endParaRPr lang="en-US" sz="2800" dirty="0"/>
          </a:p>
        </p:txBody>
      </p:sp>
    </p:spTree>
    <p:extLst>
      <p:ext uri="{BB962C8B-B14F-4D97-AF65-F5344CB8AC3E}">
        <p14:creationId xmlns:p14="http://schemas.microsoft.com/office/powerpoint/2010/main" xmlns="" val="13639610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Labelling</a:t>
            </a:r>
            <a:r>
              <a:rPr lang="en-US" dirty="0" smtClean="0"/>
              <a:t> (</a:t>
            </a:r>
            <a:r>
              <a:rPr lang="en-US" dirty="0" err="1" smtClean="0"/>
              <a:t>cont</a:t>
            </a:r>
            <a:r>
              <a:rPr lang="en-US" dirty="0" smtClean="0"/>
              <a:t>)</a:t>
            </a:r>
            <a:endParaRPr lang="en-US" dirty="0"/>
          </a:p>
        </p:txBody>
      </p:sp>
      <p:sp>
        <p:nvSpPr>
          <p:cNvPr id="3" name="Content Placeholder 2"/>
          <p:cNvSpPr>
            <a:spLocks noGrp="1"/>
          </p:cNvSpPr>
          <p:nvPr>
            <p:ph idx="1"/>
          </p:nvPr>
        </p:nvSpPr>
        <p:spPr>
          <a:xfrm>
            <a:off x="685800" y="1600200"/>
            <a:ext cx="7772400" cy="5029200"/>
          </a:xfrm>
        </p:spPr>
        <p:txBody>
          <a:bodyPr>
            <a:noAutofit/>
          </a:bodyPr>
          <a:lstStyle/>
          <a:p>
            <a:r>
              <a:rPr lang="en-US" sz="2800" dirty="0" smtClean="0"/>
              <a:t>Some scholars also argue that it is inappropriate to use </a:t>
            </a:r>
            <a:r>
              <a:rPr lang="en-US" sz="2800" dirty="0"/>
              <a:t>the term ‘able-bodied’ as a binary opposite to ‘disabled’ and call for using the term ‘non-disabled’ in referring to people who are assumed to “have no” </a:t>
            </a:r>
            <a:r>
              <a:rPr lang="en-US" sz="2800" dirty="0" smtClean="0"/>
              <a:t>disability.</a:t>
            </a:r>
          </a:p>
          <a:p>
            <a:r>
              <a:rPr lang="en-US" sz="2800" dirty="0" smtClean="0"/>
              <a:t>Still other authors dissent </a:t>
            </a:r>
            <a:r>
              <a:rPr lang="en-US" sz="2800" dirty="0"/>
              <a:t>the proposition of the phrase “non-disabled”, claiming that the terms people without disabilities, with no disability, including non-disabled, are no longer acceptable and </a:t>
            </a:r>
            <a:r>
              <a:rPr lang="en-US" sz="2800" dirty="0" smtClean="0"/>
              <a:t>propose people </a:t>
            </a:r>
            <a:r>
              <a:rPr lang="en-US" sz="2800" dirty="0"/>
              <a:t>with no reportable disability</a:t>
            </a:r>
            <a:r>
              <a:rPr lang="en-US" sz="2800" dirty="0" smtClean="0"/>
              <a:t>. </a:t>
            </a:r>
            <a:endParaRPr lang="en-US" sz="2800" dirty="0"/>
          </a:p>
        </p:txBody>
      </p:sp>
    </p:spTree>
    <p:extLst>
      <p:ext uri="{BB962C8B-B14F-4D97-AF65-F5344CB8AC3E}">
        <p14:creationId xmlns:p14="http://schemas.microsoft.com/office/powerpoint/2010/main" xmlns="" val="15739927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Models</a:t>
            </a:r>
            <a:endParaRPr lang="en-US" dirty="0"/>
          </a:p>
        </p:txBody>
      </p:sp>
      <p:sp>
        <p:nvSpPr>
          <p:cNvPr id="3" name="Content Placeholder 2"/>
          <p:cNvSpPr>
            <a:spLocks noGrp="1"/>
          </p:cNvSpPr>
          <p:nvPr>
            <p:ph idx="1"/>
          </p:nvPr>
        </p:nvSpPr>
        <p:spPr>
          <a:xfrm>
            <a:off x="685800" y="1447800"/>
            <a:ext cx="7772400" cy="5105400"/>
          </a:xfrm>
        </p:spPr>
        <p:txBody>
          <a:bodyPr>
            <a:normAutofit/>
          </a:bodyPr>
          <a:lstStyle/>
          <a:p>
            <a:r>
              <a:rPr lang="en-US" sz="3200" dirty="0" smtClean="0"/>
              <a:t>Models attempt </a:t>
            </a:r>
            <a:r>
              <a:rPr lang="en-US" sz="3200" dirty="0"/>
              <a:t>to provide a conceptual framework with which we approach the complete phenomena of disability</a:t>
            </a:r>
            <a:r>
              <a:rPr lang="en-US" sz="3200" dirty="0" smtClean="0"/>
              <a:t>.</a:t>
            </a:r>
          </a:p>
          <a:p>
            <a:r>
              <a:rPr lang="en-US" sz="3200" dirty="0" smtClean="0"/>
              <a:t>Different models of </a:t>
            </a:r>
            <a:r>
              <a:rPr lang="en-US" sz="3200" dirty="0"/>
              <a:t>disability </a:t>
            </a:r>
            <a:r>
              <a:rPr lang="en-US" sz="3200" dirty="0" smtClean="0"/>
              <a:t>vary in their emphasis with regard to what should be included in the definition of concepts (the relationship </a:t>
            </a:r>
            <a:r>
              <a:rPr lang="en-US" sz="3200" dirty="0"/>
              <a:t>between health, functioning, context, and the dynamics of conditions that go into the process of </a:t>
            </a:r>
            <a:r>
              <a:rPr lang="en-US" sz="3200" dirty="0" smtClean="0"/>
              <a:t>disability).</a:t>
            </a:r>
            <a:endParaRPr lang="en-US" sz="3200" dirty="0"/>
          </a:p>
        </p:txBody>
      </p:sp>
    </p:spTree>
    <p:extLst>
      <p:ext uri="{BB962C8B-B14F-4D97-AF65-F5344CB8AC3E}">
        <p14:creationId xmlns:p14="http://schemas.microsoft.com/office/powerpoint/2010/main" xmlns="" val="28861260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algn="ctr" fontAlgn="auto">
              <a:spcAft>
                <a:spcPts val="0"/>
              </a:spcAft>
              <a:defRPr/>
            </a:pPr>
            <a:r>
              <a:rPr lang="en-US" dirty="0" smtClean="0"/>
              <a:t>Disability in Ancient Greece and Rome </a:t>
            </a:r>
            <a:endParaRPr lang="en-US" dirty="0"/>
          </a:p>
        </p:txBody>
      </p:sp>
      <p:sp>
        <p:nvSpPr>
          <p:cNvPr id="3" name="Content Placeholder 2"/>
          <p:cNvSpPr>
            <a:spLocks noGrp="1"/>
          </p:cNvSpPr>
          <p:nvPr>
            <p:ph idx="1"/>
          </p:nvPr>
        </p:nvSpPr>
        <p:spPr/>
        <p:txBody>
          <a:bodyPr rtlCol="0">
            <a:normAutofit/>
          </a:bodyPr>
          <a:lstStyle/>
          <a:p>
            <a:pPr fontAlgn="auto">
              <a:spcAft>
                <a:spcPts val="0"/>
              </a:spcAft>
              <a:buFont typeface="Arial" pitchFamily="34" charset="0"/>
              <a:buChar char="•"/>
              <a:defRPr/>
            </a:pPr>
            <a:r>
              <a:rPr lang="en-US" sz="2400" dirty="0" smtClean="0"/>
              <a:t>The </a:t>
            </a:r>
            <a:r>
              <a:rPr lang="en-US" sz="2400" dirty="0"/>
              <a:t>Spartan </a:t>
            </a:r>
            <a:r>
              <a:rPr lang="en-US" sz="2400" dirty="0" smtClean="0"/>
              <a:t>Laws of Lycurgus mandated </a:t>
            </a:r>
            <a:r>
              <a:rPr lang="en-US" sz="2400" dirty="0"/>
              <a:t>the practice of killing </a:t>
            </a:r>
            <a:r>
              <a:rPr lang="en-US" sz="2400" dirty="0" smtClean="0"/>
              <a:t>infants born </a:t>
            </a:r>
            <a:r>
              <a:rPr lang="en-US" sz="2400" dirty="0"/>
              <a:t>with </a:t>
            </a:r>
            <a:r>
              <a:rPr lang="en-US" sz="2400" dirty="0" smtClean="0"/>
              <a:t>“deformities”.</a:t>
            </a:r>
          </a:p>
          <a:p>
            <a:pPr fontAlgn="auto">
              <a:spcAft>
                <a:spcPts val="0"/>
              </a:spcAft>
              <a:buFont typeface="Arial" pitchFamily="34" charset="0"/>
              <a:buChar char="•"/>
              <a:defRPr/>
            </a:pPr>
            <a:r>
              <a:rPr lang="en-US" sz="2400" dirty="0" smtClean="0"/>
              <a:t>In </a:t>
            </a:r>
            <a:r>
              <a:rPr lang="en-US" sz="2400" dirty="0"/>
              <a:t>the Ancient </a:t>
            </a:r>
            <a:r>
              <a:rPr lang="en-US" sz="2400" dirty="0" smtClean="0"/>
              <a:t>Greece, infants </a:t>
            </a:r>
            <a:r>
              <a:rPr lang="en-US" sz="2400" dirty="0"/>
              <a:t>with </a:t>
            </a:r>
            <a:r>
              <a:rPr lang="en-US" sz="2400" dirty="0" smtClean="0"/>
              <a:t>impairments were perceived as </a:t>
            </a:r>
            <a:r>
              <a:rPr lang="en-US" sz="2400" dirty="0"/>
              <a:t>representing the anger of the gods and </a:t>
            </a:r>
            <a:r>
              <a:rPr lang="en-US" sz="2400" dirty="0" smtClean="0"/>
              <a:t>thus </a:t>
            </a:r>
            <a:r>
              <a:rPr lang="en-US" sz="2400" dirty="0"/>
              <a:t>infanticide </a:t>
            </a:r>
            <a:r>
              <a:rPr lang="en-US" sz="2400" dirty="0" smtClean="0"/>
              <a:t>was </a:t>
            </a:r>
            <a:r>
              <a:rPr lang="en-US" sz="2400" dirty="0" err="1" smtClean="0"/>
              <a:t>practised</a:t>
            </a:r>
            <a:r>
              <a:rPr lang="en-US" sz="2400" dirty="0" smtClean="0"/>
              <a:t> in order to mollify </a:t>
            </a:r>
            <a:r>
              <a:rPr lang="en-US" sz="2400" dirty="0"/>
              <a:t>the </a:t>
            </a:r>
            <a:r>
              <a:rPr lang="en-US" sz="2400" dirty="0" smtClean="0"/>
              <a:t>gods.</a:t>
            </a:r>
          </a:p>
          <a:p>
            <a:pPr fontAlgn="auto">
              <a:spcAft>
                <a:spcPts val="0"/>
              </a:spcAft>
              <a:buFont typeface="Arial" pitchFamily="34" charset="0"/>
              <a:buChar char="•"/>
              <a:defRPr/>
            </a:pPr>
            <a:r>
              <a:rPr lang="en-US" sz="2400" dirty="0"/>
              <a:t>The Ancient Romans also used to believe that infants with disabilities were not fully human and as a result abandoned them to </a:t>
            </a:r>
            <a:r>
              <a:rPr lang="en-US" sz="2400" dirty="0" smtClean="0"/>
              <a:t>die.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Moral/Religious Model</a:t>
            </a:r>
            <a:endParaRPr lang="en-US" dirty="0"/>
          </a:p>
        </p:txBody>
      </p:sp>
      <p:sp>
        <p:nvSpPr>
          <p:cNvPr id="3" name="Content Placeholder 2"/>
          <p:cNvSpPr>
            <a:spLocks noGrp="1"/>
          </p:cNvSpPr>
          <p:nvPr>
            <p:ph idx="1"/>
          </p:nvPr>
        </p:nvSpPr>
        <p:spPr>
          <a:xfrm>
            <a:off x="685800" y="1752600"/>
            <a:ext cx="7772400" cy="4419600"/>
          </a:xfrm>
        </p:spPr>
        <p:txBody>
          <a:bodyPr>
            <a:noAutofit/>
          </a:bodyPr>
          <a:lstStyle/>
          <a:p>
            <a:r>
              <a:rPr lang="en-US" sz="2800" dirty="0" smtClean="0"/>
              <a:t>The </a:t>
            </a:r>
            <a:r>
              <a:rPr lang="en-US" sz="2800" dirty="0"/>
              <a:t>moral/religious model represents the oldest and also the most pervasive framework for understanding </a:t>
            </a:r>
            <a:r>
              <a:rPr lang="en-US" sz="2800" dirty="0" smtClean="0"/>
              <a:t>disability.</a:t>
            </a:r>
          </a:p>
          <a:p>
            <a:r>
              <a:rPr lang="en-US" sz="2800" dirty="0" smtClean="0"/>
              <a:t>By </a:t>
            </a:r>
            <a:r>
              <a:rPr lang="en-US" sz="2800" dirty="0"/>
              <a:t>promulgating the belief that impairments are the result of sin, witchcraft, the evil eye, the wrath and judgment of God/gods or an ancestor’s </a:t>
            </a:r>
            <a:r>
              <a:rPr lang="en-US" sz="2800" dirty="0" smtClean="0"/>
              <a:t>anger, religions </a:t>
            </a:r>
            <a:r>
              <a:rPr lang="en-US" sz="2800" dirty="0"/>
              <a:t>have sought to regulate and control the </a:t>
            </a:r>
            <a:r>
              <a:rPr lang="en-US" sz="2800" dirty="0" err="1"/>
              <a:t>behaviour</a:t>
            </a:r>
            <a:r>
              <a:rPr lang="en-US" sz="2800" dirty="0"/>
              <a:t> of their adherents through fear and the threat of supernatural punishment</a:t>
            </a:r>
            <a:r>
              <a:rPr lang="en-US" sz="2800" dirty="0" smtClean="0"/>
              <a:t>.</a:t>
            </a:r>
            <a:endParaRPr lang="en-US" sz="2800" dirty="0"/>
          </a:p>
        </p:txBody>
      </p:sp>
    </p:spTree>
    <p:extLst>
      <p:ext uri="{BB962C8B-B14F-4D97-AF65-F5344CB8AC3E}">
        <p14:creationId xmlns:p14="http://schemas.microsoft.com/office/powerpoint/2010/main" xmlns="" val="26792857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Moral/Religious Model (</a:t>
            </a:r>
            <a:r>
              <a:rPr lang="en-US" dirty="0" err="1" smtClean="0"/>
              <a:t>cont</a:t>
            </a:r>
            <a:r>
              <a:rPr lang="en-US" dirty="0" smtClean="0"/>
              <a:t>)</a:t>
            </a:r>
            <a:endParaRPr lang="en-US" dirty="0"/>
          </a:p>
        </p:txBody>
      </p:sp>
      <p:sp>
        <p:nvSpPr>
          <p:cNvPr id="3" name="Content Placeholder 2"/>
          <p:cNvSpPr>
            <a:spLocks noGrp="1"/>
          </p:cNvSpPr>
          <p:nvPr>
            <p:ph idx="1"/>
          </p:nvPr>
        </p:nvSpPr>
        <p:spPr/>
        <p:txBody>
          <a:bodyPr>
            <a:noAutofit/>
          </a:bodyPr>
          <a:lstStyle/>
          <a:p>
            <a:r>
              <a:rPr lang="en-US" sz="2800" dirty="0" smtClean="0"/>
              <a:t>Shared </a:t>
            </a:r>
            <a:r>
              <a:rPr lang="en-US" sz="2800" dirty="0"/>
              <a:t>by most cultures throughout the world, this model is evident in all the major </a:t>
            </a:r>
            <a:r>
              <a:rPr lang="en-US" sz="2800" dirty="0" smtClean="0"/>
              <a:t>religions.</a:t>
            </a:r>
          </a:p>
          <a:p>
            <a:r>
              <a:rPr lang="en-US" sz="2800" dirty="0" smtClean="0"/>
              <a:t>In </a:t>
            </a:r>
            <a:r>
              <a:rPr lang="en-US" sz="2800" dirty="0"/>
              <a:t>the Old Testament, disabled people were regarded as ‘unclean</a:t>
            </a:r>
            <a:r>
              <a:rPr lang="en-US" sz="2800" dirty="0" smtClean="0"/>
              <a:t>’.</a:t>
            </a:r>
          </a:p>
          <a:p>
            <a:r>
              <a:rPr lang="en-US" sz="2800" dirty="0" smtClean="0"/>
              <a:t>Characteristics </a:t>
            </a:r>
            <a:r>
              <a:rPr lang="en-US" sz="2800" dirty="0"/>
              <a:t>that would keep a priest from the temple included being blind, being lame, having a malformed foot or a misshaped hand, being a </a:t>
            </a:r>
            <a:r>
              <a:rPr lang="en-US" sz="2800" dirty="0" smtClean="0"/>
              <a:t>dwarf, or </a:t>
            </a:r>
            <a:r>
              <a:rPr lang="en-US" sz="2800" dirty="0"/>
              <a:t>having a broken bone</a:t>
            </a:r>
            <a:r>
              <a:rPr lang="en-US" sz="2800" dirty="0" smtClean="0"/>
              <a:t>.</a:t>
            </a:r>
            <a:endParaRPr lang="en-US" sz="2800" dirty="0"/>
          </a:p>
        </p:txBody>
      </p:sp>
    </p:spTree>
    <p:extLst>
      <p:ext uri="{BB962C8B-B14F-4D97-AF65-F5344CB8AC3E}">
        <p14:creationId xmlns:p14="http://schemas.microsoft.com/office/powerpoint/2010/main" xmlns="" val="40449812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Hinduism and Buddhism</a:t>
            </a:r>
            <a:endParaRPr lang="en-US" dirty="0"/>
          </a:p>
        </p:txBody>
      </p:sp>
      <p:sp>
        <p:nvSpPr>
          <p:cNvPr id="3" name="Content Placeholder 2"/>
          <p:cNvSpPr>
            <a:spLocks noGrp="1"/>
          </p:cNvSpPr>
          <p:nvPr>
            <p:ph idx="1"/>
          </p:nvPr>
        </p:nvSpPr>
        <p:spPr/>
        <p:txBody>
          <a:bodyPr>
            <a:normAutofit/>
          </a:bodyPr>
          <a:lstStyle/>
          <a:p>
            <a:r>
              <a:rPr lang="en-US" dirty="0" smtClean="0"/>
              <a:t>Hinduism portrays impairments: </a:t>
            </a:r>
            <a:r>
              <a:rPr lang="en-US" dirty="0"/>
              <a:t>as flaws or deficiencies that must be endured to repay past sin; associating impairment with deceit, mischief and evil.</a:t>
            </a:r>
          </a:p>
          <a:p>
            <a:r>
              <a:rPr lang="en-US" dirty="0"/>
              <a:t>Buddhism teaches that impairments constitute a form of ‘educational rebirth’ for wrong conduct in previous incarnations</a:t>
            </a:r>
            <a:r>
              <a:rPr lang="en-US" dirty="0" smtClean="0"/>
              <a:t>.</a:t>
            </a:r>
          </a:p>
          <a:p>
            <a:r>
              <a:rPr lang="en-US" dirty="0" smtClean="0"/>
              <a:t>Karma: our </a:t>
            </a:r>
            <a:r>
              <a:rPr lang="en-US" dirty="0"/>
              <a:t>present condition in life is the consequence of the actions of our previous lives. The choices we have made in the past directly affect our condition in this life, and the choices we make today and thereafter will have consequences for our future </a:t>
            </a:r>
            <a:r>
              <a:rPr lang="en-US" dirty="0" smtClean="0"/>
              <a:t>lives.  </a:t>
            </a:r>
          </a:p>
        </p:txBody>
      </p:sp>
    </p:spTree>
    <p:extLst>
      <p:ext uri="{BB962C8B-B14F-4D97-AF65-F5344CB8AC3E}">
        <p14:creationId xmlns:p14="http://schemas.microsoft.com/office/powerpoint/2010/main" xmlns="" val="7668977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 Charity Model</a:t>
            </a:r>
            <a:endParaRPr lang="en-US" dirty="0"/>
          </a:p>
        </p:txBody>
      </p:sp>
      <p:sp>
        <p:nvSpPr>
          <p:cNvPr id="3" name="Content Placeholder 2"/>
          <p:cNvSpPr>
            <a:spLocks noGrp="1"/>
          </p:cNvSpPr>
          <p:nvPr>
            <p:ph idx="1"/>
          </p:nvPr>
        </p:nvSpPr>
        <p:spPr/>
        <p:txBody>
          <a:bodyPr>
            <a:normAutofit/>
          </a:bodyPr>
          <a:lstStyle/>
          <a:p>
            <a:r>
              <a:rPr lang="en-US" sz="3200" dirty="0" smtClean="0"/>
              <a:t>The </a:t>
            </a:r>
            <a:r>
              <a:rPr lang="en-US" sz="3200" dirty="0"/>
              <a:t>charity disability </a:t>
            </a:r>
            <a:r>
              <a:rPr lang="en-US" sz="3200" dirty="0" smtClean="0"/>
              <a:t>model</a:t>
            </a:r>
          </a:p>
          <a:p>
            <a:pPr lvl="1"/>
            <a:r>
              <a:rPr lang="en-US" sz="2800" dirty="0"/>
              <a:t>is based upon persons providing what they consider benevolent help to PWDs;</a:t>
            </a:r>
          </a:p>
          <a:p>
            <a:pPr lvl="1"/>
            <a:r>
              <a:rPr lang="en-US" sz="2800" dirty="0"/>
              <a:t>displays PWDs as helpless, incapable, destitute;</a:t>
            </a:r>
          </a:p>
          <a:p>
            <a:pPr lvl="1"/>
            <a:r>
              <a:rPr lang="en-US" sz="2800" dirty="0"/>
              <a:t>develops feelings of</a:t>
            </a:r>
          </a:p>
          <a:p>
            <a:pPr lvl="2"/>
            <a:r>
              <a:rPr lang="en-US" sz="2400" dirty="0"/>
              <a:t>sympathy</a:t>
            </a:r>
          </a:p>
          <a:p>
            <a:pPr lvl="2"/>
            <a:r>
              <a:rPr lang="en-US" sz="2400" dirty="0"/>
              <a:t>devaluation of the lives of those persons targeted for </a:t>
            </a:r>
            <a:r>
              <a:rPr lang="en-US" sz="2400" dirty="0" smtClean="0"/>
              <a:t>help</a:t>
            </a:r>
            <a:endParaRPr lang="en-US" sz="2400" dirty="0"/>
          </a:p>
        </p:txBody>
      </p:sp>
    </p:spTree>
    <p:extLst>
      <p:ext uri="{BB962C8B-B14F-4D97-AF65-F5344CB8AC3E}">
        <p14:creationId xmlns:p14="http://schemas.microsoft.com/office/powerpoint/2010/main" xmlns="" val="25970059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Medical/Individual Model</a:t>
            </a:r>
            <a:endParaRPr lang="en-US" dirty="0"/>
          </a:p>
        </p:txBody>
      </p:sp>
      <p:sp>
        <p:nvSpPr>
          <p:cNvPr id="3" name="Content Placeholder 2"/>
          <p:cNvSpPr>
            <a:spLocks noGrp="1"/>
          </p:cNvSpPr>
          <p:nvPr>
            <p:ph idx="1"/>
          </p:nvPr>
        </p:nvSpPr>
        <p:spPr>
          <a:xfrm>
            <a:off x="685800" y="1676400"/>
            <a:ext cx="7772400" cy="4495800"/>
          </a:xfrm>
        </p:spPr>
        <p:txBody>
          <a:bodyPr>
            <a:normAutofit/>
          </a:bodyPr>
          <a:lstStyle/>
          <a:p>
            <a:r>
              <a:rPr lang="en-US" sz="2800" dirty="0" smtClean="0"/>
              <a:t>Commonly </a:t>
            </a:r>
            <a:r>
              <a:rPr lang="en-US" sz="2800" dirty="0"/>
              <a:t>referred to as either the medical model or the individual model of </a:t>
            </a:r>
            <a:r>
              <a:rPr lang="en-US" sz="2800" dirty="0" smtClean="0"/>
              <a:t>disability, this model is </a:t>
            </a:r>
            <a:r>
              <a:rPr lang="en-US" sz="2800" dirty="0"/>
              <a:t>the most well-known understanding of disability both by the general public and professionals throughout the modern history of </a:t>
            </a:r>
            <a:r>
              <a:rPr lang="en-US" sz="2800" dirty="0" smtClean="0"/>
              <a:t>societies</a:t>
            </a:r>
          </a:p>
          <a:p>
            <a:r>
              <a:rPr lang="en-US" sz="2800" dirty="0" smtClean="0"/>
              <a:t>This model is rooted </a:t>
            </a:r>
            <a:r>
              <a:rPr lang="en-US" sz="2800" dirty="0"/>
              <a:t>in the scientific method </a:t>
            </a:r>
            <a:r>
              <a:rPr lang="en-US" sz="2800" dirty="0" smtClean="0"/>
              <a:t>of </a:t>
            </a:r>
            <a:r>
              <a:rPr lang="en-US" sz="2800" dirty="0"/>
              <a:t>medical science with a belief that science could solve any </a:t>
            </a:r>
            <a:r>
              <a:rPr lang="en-US" sz="2800" dirty="0" smtClean="0"/>
              <a:t>problem.</a:t>
            </a:r>
          </a:p>
        </p:txBody>
      </p:sp>
    </p:spTree>
    <p:extLst>
      <p:ext uri="{BB962C8B-B14F-4D97-AF65-F5344CB8AC3E}">
        <p14:creationId xmlns:p14="http://schemas.microsoft.com/office/powerpoint/2010/main" xmlns="" val="954810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772400" cy="963168"/>
          </a:xfrm>
        </p:spPr>
        <p:txBody>
          <a:bodyPr/>
          <a:lstStyle/>
          <a:p>
            <a:pPr algn="ctr"/>
            <a:r>
              <a:rPr lang="en-US" dirty="0" smtClean="0"/>
              <a:t>Definitions </a:t>
            </a:r>
            <a:endParaRPr lang="en-US" dirty="0"/>
          </a:p>
        </p:txBody>
      </p:sp>
      <p:sp>
        <p:nvSpPr>
          <p:cNvPr id="3" name="Content Placeholder 2"/>
          <p:cNvSpPr>
            <a:spLocks noGrp="1"/>
          </p:cNvSpPr>
          <p:nvPr>
            <p:ph idx="1"/>
          </p:nvPr>
        </p:nvSpPr>
        <p:spPr>
          <a:xfrm>
            <a:off x="381000" y="1143000"/>
            <a:ext cx="8534400" cy="5562600"/>
          </a:xfrm>
        </p:spPr>
        <p:txBody>
          <a:bodyPr>
            <a:noAutofit/>
          </a:bodyPr>
          <a:lstStyle/>
          <a:p>
            <a:pPr marL="0" indent="-400050"/>
            <a:r>
              <a:rPr lang="en-US" sz="2800" dirty="0" smtClean="0"/>
              <a:t>Impairment refers </a:t>
            </a:r>
            <a:r>
              <a:rPr lang="en-US" sz="2800" dirty="0"/>
              <a:t>to "any loss or abnormality of psychological, physiological or anatomical structure or function" (WHO, 1980</a:t>
            </a:r>
            <a:r>
              <a:rPr lang="en-US" sz="2800" dirty="0" smtClean="0"/>
              <a:t>).</a:t>
            </a:r>
          </a:p>
          <a:p>
            <a:pPr marL="0" indent="-400050"/>
            <a:r>
              <a:rPr lang="en-US" sz="2800" dirty="0" smtClean="0"/>
              <a:t>Disability is </a:t>
            </a:r>
            <a:r>
              <a:rPr lang="en-US" sz="2800" dirty="0"/>
              <a:t>“any restriction or lack (resulting from an impairment) of ability to perform an activity in the manner or within the range considered normal for a human being” (WHO, 1980</a:t>
            </a:r>
            <a:r>
              <a:rPr lang="en-US" sz="2800" dirty="0" smtClean="0"/>
              <a:t>).</a:t>
            </a:r>
          </a:p>
          <a:p>
            <a:pPr marL="0" indent="-400050"/>
            <a:r>
              <a:rPr lang="en-US" sz="2800" dirty="0" smtClean="0"/>
              <a:t>Handicap refers </a:t>
            </a:r>
            <a:r>
              <a:rPr lang="en-US" sz="2800" dirty="0"/>
              <a:t>to "a disadvantage for a given individual resulting  from  an  impairment or  disability that  limits  or prevents  the fulfillment of a role that is normal [depending on age, sex and social and cultural factors] for that individual</a:t>
            </a:r>
            <a:r>
              <a:rPr lang="en-US" sz="2800" dirty="0" smtClean="0"/>
              <a:t>."</a:t>
            </a:r>
            <a:endParaRPr lang="en-US" sz="2800" dirty="0"/>
          </a:p>
        </p:txBody>
      </p:sp>
    </p:spTree>
    <p:extLst>
      <p:ext uri="{BB962C8B-B14F-4D97-AF65-F5344CB8AC3E}">
        <p14:creationId xmlns:p14="http://schemas.microsoft.com/office/powerpoint/2010/main" xmlns="" val="28694551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Basic Characteristics of the Medical Model </a:t>
            </a:r>
            <a:endParaRPr lang="en-US" dirty="0"/>
          </a:p>
        </p:txBody>
      </p:sp>
      <p:sp>
        <p:nvSpPr>
          <p:cNvPr id="3" name="Content Placeholder 2"/>
          <p:cNvSpPr>
            <a:spLocks noGrp="1"/>
          </p:cNvSpPr>
          <p:nvPr>
            <p:ph idx="1"/>
          </p:nvPr>
        </p:nvSpPr>
        <p:spPr/>
        <p:txBody>
          <a:bodyPr>
            <a:normAutofit/>
          </a:bodyPr>
          <a:lstStyle/>
          <a:p>
            <a:r>
              <a:rPr lang="en-US" sz="2800" dirty="0" smtClean="0"/>
              <a:t>The </a:t>
            </a:r>
            <a:r>
              <a:rPr lang="en-US" sz="2800" dirty="0"/>
              <a:t>focus of the problem of disability </a:t>
            </a:r>
            <a:r>
              <a:rPr lang="en-US" sz="2800" dirty="0" smtClean="0"/>
              <a:t>exclusively </a:t>
            </a:r>
            <a:r>
              <a:rPr lang="en-US" sz="2800" dirty="0"/>
              <a:t>centers on the individual with the disability; not on the </a:t>
            </a:r>
            <a:r>
              <a:rPr lang="en-US" sz="2800" dirty="0" smtClean="0"/>
              <a:t>environment</a:t>
            </a:r>
          </a:p>
          <a:p>
            <a:r>
              <a:rPr lang="en-US" sz="2800" dirty="0" smtClean="0"/>
              <a:t>Biological impairment is the fundamental </a:t>
            </a:r>
            <a:r>
              <a:rPr lang="en-US" sz="2800" dirty="0"/>
              <a:t>starting point and </a:t>
            </a:r>
            <a:r>
              <a:rPr lang="en-US" sz="2800" dirty="0" smtClean="0"/>
              <a:t>disability is interpreted according </a:t>
            </a:r>
            <a:r>
              <a:rPr lang="en-US" sz="2800" dirty="0"/>
              <a:t>to an epidemiological </a:t>
            </a:r>
            <a:r>
              <a:rPr lang="en-US" sz="2800" dirty="0" smtClean="0"/>
              <a:t>standpoint</a:t>
            </a:r>
          </a:p>
          <a:p>
            <a:r>
              <a:rPr lang="en-US" sz="2800" dirty="0"/>
              <a:t>Profound reliance on the knowledge and skills of professionals for solutions and intervention to </a:t>
            </a:r>
            <a:r>
              <a:rPr lang="en-US" sz="2800" dirty="0" smtClean="0"/>
              <a:t>problems</a:t>
            </a:r>
          </a:p>
        </p:txBody>
      </p:sp>
    </p:spTree>
    <p:extLst>
      <p:ext uri="{BB962C8B-B14F-4D97-AF65-F5344CB8AC3E}">
        <p14:creationId xmlns:p14="http://schemas.microsoft.com/office/powerpoint/2010/main" xmlns="" val="29159096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Basic Characteristics of the Medical Model (</a:t>
            </a:r>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a:bodyPr>
          <a:lstStyle/>
          <a:p>
            <a:r>
              <a:rPr lang="en-US" sz="2800" dirty="0" smtClean="0"/>
              <a:t>Making its focus on functional limitations and their effects on daily living activities, the medical model seeks preventing, curing, perfecting, eradicating the physical or mental dysfunction, normalizing the abnormal through treatment, and modifying or reforming health related policies at the political and macro levels, or when these goals fail to achieve, caring for disabled people.</a:t>
            </a:r>
            <a:endParaRPr lang="en-US" sz="2800" dirty="0"/>
          </a:p>
        </p:txBody>
      </p:sp>
    </p:spTree>
    <p:extLst>
      <p:ext uri="{BB962C8B-B14F-4D97-AF65-F5344CB8AC3E}">
        <p14:creationId xmlns:p14="http://schemas.microsoft.com/office/powerpoint/2010/main" xmlns="" val="219131483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Criticisms</a:t>
            </a:r>
            <a:endParaRPr lang="en-US" dirty="0"/>
          </a:p>
        </p:txBody>
      </p:sp>
      <p:sp>
        <p:nvSpPr>
          <p:cNvPr id="3" name="Content Placeholder 2"/>
          <p:cNvSpPr>
            <a:spLocks noGrp="1"/>
          </p:cNvSpPr>
          <p:nvPr>
            <p:ph idx="1"/>
          </p:nvPr>
        </p:nvSpPr>
        <p:spPr/>
        <p:txBody>
          <a:bodyPr>
            <a:normAutofit/>
          </a:bodyPr>
          <a:lstStyle/>
          <a:p>
            <a:r>
              <a:rPr lang="en-US" sz="3200" dirty="0" smtClean="0"/>
              <a:t>For </a:t>
            </a:r>
            <a:r>
              <a:rPr lang="en-US" sz="3200" dirty="0"/>
              <a:t>their “individualization”, “medicalization”, “professionalization”, and “objectification” of disability, the individual perspectives  are severely critiqued by scholars and activists in the field of </a:t>
            </a:r>
            <a:r>
              <a:rPr lang="en-US" sz="3200" dirty="0" smtClean="0"/>
              <a:t>disability.</a:t>
            </a:r>
          </a:p>
        </p:txBody>
      </p:sp>
    </p:spTree>
    <p:extLst>
      <p:ext uri="{BB962C8B-B14F-4D97-AF65-F5344CB8AC3E}">
        <p14:creationId xmlns:p14="http://schemas.microsoft.com/office/powerpoint/2010/main" xmlns="" val="11949153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Consequences of the Moral/Religious and Medical Models</a:t>
            </a:r>
            <a:endParaRPr lang="en-US" dirty="0"/>
          </a:p>
        </p:txBody>
      </p:sp>
      <p:sp>
        <p:nvSpPr>
          <p:cNvPr id="3" name="Content Placeholder 2"/>
          <p:cNvSpPr>
            <a:spLocks noGrp="1"/>
          </p:cNvSpPr>
          <p:nvPr>
            <p:ph idx="1"/>
          </p:nvPr>
        </p:nvSpPr>
        <p:spPr/>
        <p:txBody>
          <a:bodyPr>
            <a:normAutofit/>
          </a:bodyPr>
          <a:lstStyle/>
          <a:p>
            <a:r>
              <a:rPr lang="en-US" sz="2800" dirty="0" smtClean="0"/>
              <a:t>Manifestations </a:t>
            </a:r>
            <a:r>
              <a:rPr lang="en-US" sz="2800" dirty="0"/>
              <a:t>of </a:t>
            </a:r>
            <a:r>
              <a:rPr lang="en-US" sz="2800" dirty="0" smtClean="0"/>
              <a:t>the disadvantages of the moral/religious and medical models</a:t>
            </a:r>
          </a:p>
          <a:p>
            <a:pPr lvl="1"/>
            <a:r>
              <a:rPr lang="en-US" sz="2400" dirty="0" smtClean="0"/>
              <a:t>Containment (</a:t>
            </a:r>
            <a:r>
              <a:rPr lang="en-US" sz="2400" dirty="0"/>
              <a:t>limiting the choices, exposure, and life experiences of disabled persons, as well as the opportunities for disabled persons to fully participate in society, and may </a:t>
            </a:r>
            <a:r>
              <a:rPr lang="en-US" sz="2400" dirty="0" smtClean="0"/>
              <a:t>be geographical, psychological, or social);</a:t>
            </a:r>
          </a:p>
          <a:p>
            <a:pPr lvl="1"/>
            <a:r>
              <a:rPr lang="en-US" sz="2400" dirty="0"/>
              <a:t>Expendability </a:t>
            </a:r>
            <a:r>
              <a:rPr lang="en-US" sz="2400" dirty="0" smtClean="0"/>
              <a:t>(the </a:t>
            </a:r>
            <a:r>
              <a:rPr lang="en-US" sz="2400" dirty="0"/>
              <a:t>feeling that the lives of people with disabilities are </a:t>
            </a:r>
            <a:r>
              <a:rPr lang="en-US" sz="2400" dirty="0" smtClean="0"/>
              <a:t>expendable);   </a:t>
            </a:r>
          </a:p>
        </p:txBody>
      </p:sp>
    </p:spTree>
    <p:extLst>
      <p:ext uri="{BB962C8B-B14F-4D97-AF65-F5344CB8AC3E}">
        <p14:creationId xmlns:p14="http://schemas.microsoft.com/office/powerpoint/2010/main" xmlns="" val="23709797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1143000"/>
          </a:xfrm>
        </p:spPr>
        <p:txBody>
          <a:bodyPr rtlCol="0">
            <a:normAutofit fontScale="90000"/>
          </a:bodyPr>
          <a:lstStyle/>
          <a:p>
            <a:pPr algn="ctr" fontAlgn="auto">
              <a:spcAft>
                <a:spcPts val="0"/>
              </a:spcAft>
              <a:defRPr/>
            </a:pPr>
            <a:r>
              <a:rPr lang="en-US" dirty="0" smtClean="0"/>
              <a:t>Disability </a:t>
            </a:r>
            <a:r>
              <a:rPr lang="en-US" dirty="0"/>
              <a:t>in Ancient Greece and </a:t>
            </a:r>
            <a:r>
              <a:rPr lang="en-US" dirty="0" smtClean="0"/>
              <a:t>Rome (</a:t>
            </a:r>
            <a:r>
              <a:rPr lang="en-US" dirty="0" err="1" smtClean="0"/>
              <a:t>cont</a:t>
            </a:r>
            <a:r>
              <a:rPr lang="en-US" dirty="0" smtClean="0"/>
              <a:t>)</a:t>
            </a:r>
            <a:endParaRPr lang="en-US" dirty="0"/>
          </a:p>
        </p:txBody>
      </p:sp>
      <p:sp>
        <p:nvSpPr>
          <p:cNvPr id="5123" name="Content Placeholder 2"/>
          <p:cNvSpPr>
            <a:spLocks noGrp="1"/>
          </p:cNvSpPr>
          <p:nvPr>
            <p:ph idx="1"/>
          </p:nvPr>
        </p:nvSpPr>
        <p:spPr/>
        <p:txBody>
          <a:bodyPr/>
          <a:lstStyle/>
          <a:p>
            <a:r>
              <a:rPr lang="en-US" sz="3200" dirty="0" smtClean="0"/>
              <a:t>However, parental solicitude, undetected congenital conditions, the activities of certain religious and political officials prevented infanticide to be universally applicable in Ancient Greece and Rome. </a:t>
            </a:r>
          </a:p>
          <a:p>
            <a:endParaRPr lang="en-US"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Consequences (</a:t>
            </a:r>
            <a:r>
              <a:rPr lang="en-US" dirty="0" err="1" smtClean="0"/>
              <a:t>cont</a:t>
            </a:r>
            <a:r>
              <a:rPr lang="en-US" dirty="0" smtClean="0"/>
              <a:t>)</a:t>
            </a:r>
            <a:endParaRPr lang="en-US" dirty="0"/>
          </a:p>
        </p:txBody>
      </p:sp>
      <p:sp>
        <p:nvSpPr>
          <p:cNvPr id="3" name="Content Placeholder 2"/>
          <p:cNvSpPr>
            <a:spLocks noGrp="1"/>
          </p:cNvSpPr>
          <p:nvPr>
            <p:ph idx="1"/>
          </p:nvPr>
        </p:nvSpPr>
        <p:spPr/>
        <p:txBody>
          <a:bodyPr>
            <a:noAutofit/>
          </a:bodyPr>
          <a:lstStyle/>
          <a:p>
            <a:pPr lvl="1"/>
            <a:r>
              <a:rPr lang="en-US" sz="2800" dirty="0" smtClean="0"/>
              <a:t>Compartmentalization </a:t>
            </a:r>
            <a:r>
              <a:rPr lang="en-US" sz="2800" dirty="0"/>
              <a:t>(the stereotyping of PWDs, or placing them in predetermined categories);</a:t>
            </a:r>
          </a:p>
          <a:p>
            <a:pPr lvl="1"/>
            <a:r>
              <a:rPr lang="en-US" sz="2800" dirty="0"/>
              <a:t>Blaming the victim (believing lives of PWDs are limited because of their disabilities or lack of pluck); and</a:t>
            </a:r>
          </a:p>
          <a:p>
            <a:pPr lvl="1"/>
            <a:r>
              <a:rPr lang="en-US" sz="2800" dirty="0"/>
              <a:t>Denial of disability (either PWDs pretend as they were not disabled or redefined obvious disabled attributes in a nondisabled fashion</a:t>
            </a:r>
            <a:r>
              <a:rPr lang="en-US" sz="2800" dirty="0" smtClean="0"/>
              <a:t>). </a:t>
            </a:r>
            <a:endParaRPr lang="en-US" sz="2800" dirty="0"/>
          </a:p>
        </p:txBody>
      </p:sp>
    </p:spTree>
    <p:extLst>
      <p:ext uri="{BB962C8B-B14F-4D97-AF65-F5344CB8AC3E}">
        <p14:creationId xmlns:p14="http://schemas.microsoft.com/office/powerpoint/2010/main" xmlns="" val="133068609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Disability Models</a:t>
            </a:r>
            <a:endParaRPr lang="en-US" dirty="0"/>
          </a:p>
        </p:txBody>
      </p:sp>
      <p:sp>
        <p:nvSpPr>
          <p:cNvPr id="3" name="Subtitle 2"/>
          <p:cNvSpPr>
            <a:spLocks noGrp="1"/>
          </p:cNvSpPr>
          <p:nvPr>
            <p:ph type="subTitle" idx="1"/>
          </p:nvPr>
        </p:nvSpPr>
        <p:spPr/>
        <p:txBody>
          <a:bodyPr/>
          <a:lstStyle/>
          <a:p>
            <a:r>
              <a:rPr lang="en-US" dirty="0" smtClean="0"/>
              <a:t>Social Model, ICF, and Social Constructionism</a:t>
            </a:r>
            <a:endParaRPr lang="en-US" dirty="0"/>
          </a:p>
        </p:txBody>
      </p:sp>
    </p:spTree>
    <p:extLst>
      <p:ext uri="{BB962C8B-B14F-4D97-AF65-F5344CB8AC3E}">
        <p14:creationId xmlns:p14="http://schemas.microsoft.com/office/powerpoint/2010/main" xmlns="" val="188232764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Historical Development (Social Model)</a:t>
            </a:r>
            <a:endParaRPr lang="en-US" dirty="0"/>
          </a:p>
        </p:txBody>
      </p:sp>
      <p:sp>
        <p:nvSpPr>
          <p:cNvPr id="3" name="Content Placeholder 2"/>
          <p:cNvSpPr>
            <a:spLocks noGrp="1"/>
          </p:cNvSpPr>
          <p:nvPr>
            <p:ph idx="1"/>
          </p:nvPr>
        </p:nvSpPr>
        <p:spPr>
          <a:xfrm>
            <a:off x="685800" y="1828800"/>
            <a:ext cx="7772400" cy="4343400"/>
          </a:xfrm>
        </p:spPr>
        <p:txBody>
          <a:bodyPr>
            <a:normAutofit/>
          </a:bodyPr>
          <a:lstStyle/>
          <a:p>
            <a:r>
              <a:rPr lang="en-US" sz="2800" dirty="0" smtClean="0"/>
              <a:t>The root of the social model of disability is traced in the political action of disability rights movements in the UK in the 1960s through the 1990s and civil rights movements in the US in the 1960s and 1970s.</a:t>
            </a:r>
          </a:p>
          <a:p>
            <a:r>
              <a:rPr lang="en-US" sz="2800" dirty="0" smtClean="0"/>
              <a:t>However, this model is often referred to as the “minority group” model in the US and caused the independent living and civil rights movements of PWDs there.</a:t>
            </a:r>
            <a:endParaRPr lang="en-US" sz="2800" dirty="0"/>
          </a:p>
        </p:txBody>
      </p:sp>
    </p:spTree>
    <p:extLst>
      <p:ext uri="{BB962C8B-B14F-4D97-AF65-F5344CB8AC3E}">
        <p14:creationId xmlns:p14="http://schemas.microsoft.com/office/powerpoint/2010/main" xmlns="" val="33252409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Definitions</a:t>
            </a:r>
            <a:endParaRPr lang="en-US" dirty="0"/>
          </a:p>
        </p:txBody>
      </p:sp>
      <p:sp>
        <p:nvSpPr>
          <p:cNvPr id="3" name="Content Placeholder 2"/>
          <p:cNvSpPr>
            <a:spLocks noGrp="1"/>
          </p:cNvSpPr>
          <p:nvPr>
            <p:ph idx="1"/>
          </p:nvPr>
        </p:nvSpPr>
        <p:spPr/>
        <p:txBody>
          <a:bodyPr>
            <a:noAutofit/>
          </a:bodyPr>
          <a:lstStyle/>
          <a:p>
            <a:r>
              <a:rPr lang="en-US" sz="2800" dirty="0" smtClean="0"/>
              <a:t>Impairment is </a:t>
            </a:r>
            <a:r>
              <a:rPr lang="en-US" sz="2800" dirty="0"/>
              <a:t>“lacking all or part of a limb, or having a defective limb, organ or mechanism of the </a:t>
            </a:r>
            <a:r>
              <a:rPr lang="en-US" sz="2800" dirty="0" smtClean="0"/>
              <a:t>body” </a:t>
            </a:r>
            <a:r>
              <a:rPr lang="en-US" sz="2800" dirty="0"/>
              <a:t>(UPIAS, 1976</a:t>
            </a:r>
            <a:r>
              <a:rPr lang="en-US" sz="2800" dirty="0" smtClean="0"/>
              <a:t>).</a:t>
            </a:r>
          </a:p>
          <a:p>
            <a:r>
              <a:rPr lang="en-US" sz="2800" dirty="0" smtClean="0"/>
              <a:t>Disability </a:t>
            </a:r>
            <a:r>
              <a:rPr lang="en-US" sz="2800" dirty="0"/>
              <a:t>is “the disadvantage or restriction of activity caused by a contemporary social </a:t>
            </a:r>
            <a:r>
              <a:rPr lang="en-US" sz="2800" dirty="0" err="1"/>
              <a:t>organisation</a:t>
            </a:r>
            <a:r>
              <a:rPr lang="en-US" sz="2800" dirty="0"/>
              <a:t> which takes no or little account of people </a:t>
            </a:r>
            <a:r>
              <a:rPr lang="en-US" sz="2800" dirty="0" smtClean="0"/>
              <a:t>who have </a:t>
            </a:r>
            <a:r>
              <a:rPr lang="en-US" sz="2800" dirty="0"/>
              <a:t>physical impairments and thus excludes them from participation in the mainstream of social activities” (UPIAS, 1976</a:t>
            </a:r>
            <a:r>
              <a:rPr lang="en-US" sz="2800" dirty="0" smtClean="0"/>
              <a:t>).</a:t>
            </a:r>
            <a:endParaRPr lang="en-US" sz="2800" dirty="0"/>
          </a:p>
        </p:txBody>
      </p:sp>
    </p:spTree>
    <p:extLst>
      <p:ext uri="{BB962C8B-B14F-4D97-AF65-F5344CB8AC3E}">
        <p14:creationId xmlns:p14="http://schemas.microsoft.com/office/powerpoint/2010/main" xmlns="" val="48209293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Basic Tenets</a:t>
            </a:r>
            <a:endParaRPr lang="en-US" dirty="0"/>
          </a:p>
        </p:txBody>
      </p:sp>
      <p:sp>
        <p:nvSpPr>
          <p:cNvPr id="3" name="Content Placeholder 2"/>
          <p:cNvSpPr>
            <a:spLocks noGrp="1"/>
          </p:cNvSpPr>
          <p:nvPr>
            <p:ph idx="1"/>
          </p:nvPr>
        </p:nvSpPr>
        <p:spPr>
          <a:xfrm>
            <a:off x="685800" y="1752600"/>
            <a:ext cx="7772400" cy="4876800"/>
          </a:xfrm>
        </p:spPr>
        <p:txBody>
          <a:bodyPr>
            <a:noAutofit/>
          </a:bodyPr>
          <a:lstStyle/>
          <a:p>
            <a:r>
              <a:rPr lang="en-US" sz="2800" dirty="0" smtClean="0"/>
              <a:t>Interprets disability is all the things that impose restrictions on disabled people (through individual prejudice, institutional discrimination, inaccessible public buildings, unusable transport systems, segregated education, and excluding work arrangements)</a:t>
            </a:r>
          </a:p>
          <a:p>
            <a:r>
              <a:rPr lang="en-US" sz="2800" dirty="0" smtClean="0"/>
              <a:t>therefore, claims that disability is a particular form of social oppression that takes place in a disabling society, and the disabled constitute amongst the group of oppressed population</a:t>
            </a:r>
            <a:endParaRPr lang="en-US" sz="2800" dirty="0"/>
          </a:p>
        </p:txBody>
      </p:sp>
    </p:spTree>
    <p:extLst>
      <p:ext uri="{BB962C8B-B14F-4D97-AF65-F5344CB8AC3E}">
        <p14:creationId xmlns:p14="http://schemas.microsoft.com/office/powerpoint/2010/main" xmlns="" val="44074191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Basic Tenets (</a:t>
            </a:r>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r>
              <a:rPr lang="en-US" dirty="0" smtClean="0"/>
              <a:t>hence, take disability not to be something wrong with an individual, rather, disability is something wrong with society</a:t>
            </a:r>
          </a:p>
          <a:p>
            <a:r>
              <a:rPr lang="en-US" dirty="0" smtClean="0"/>
              <a:t>consequently, call for social reform or change in the hostile socio-political environment which is disabling people with impairments.</a:t>
            </a:r>
            <a:endParaRPr lang="en-US" dirty="0"/>
          </a:p>
        </p:txBody>
      </p:sp>
    </p:spTree>
    <p:extLst>
      <p:ext uri="{BB962C8B-B14F-4D97-AF65-F5344CB8AC3E}">
        <p14:creationId xmlns:p14="http://schemas.microsoft.com/office/powerpoint/2010/main" xmlns="" val="258733870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Impacts of the Social Model</a:t>
            </a:r>
            <a:endParaRPr lang="en-US" dirty="0"/>
          </a:p>
        </p:txBody>
      </p:sp>
      <p:sp>
        <p:nvSpPr>
          <p:cNvPr id="3" name="Content Placeholder 2"/>
          <p:cNvSpPr>
            <a:spLocks noGrp="1"/>
          </p:cNvSpPr>
          <p:nvPr>
            <p:ph idx="1"/>
          </p:nvPr>
        </p:nvSpPr>
        <p:spPr/>
        <p:txBody>
          <a:bodyPr>
            <a:normAutofit/>
          </a:bodyPr>
          <a:lstStyle/>
          <a:p>
            <a:r>
              <a:rPr lang="en-US" dirty="0" smtClean="0"/>
              <a:t>Adoption of various international declarations and conventions which are concerned with the issues of the disabled</a:t>
            </a:r>
          </a:p>
          <a:p>
            <a:r>
              <a:rPr lang="en-US" dirty="0" smtClean="0"/>
              <a:t>The global expansion of community-based rehabilitation </a:t>
            </a:r>
            <a:r>
              <a:rPr lang="en-US" dirty="0" err="1" smtClean="0"/>
              <a:t>programmes</a:t>
            </a:r>
            <a:endParaRPr lang="en-US" dirty="0" smtClean="0"/>
          </a:p>
          <a:p>
            <a:r>
              <a:rPr lang="en-US" dirty="0" smtClean="0"/>
              <a:t>The introduction of a number of anti-discrimination laws at national levels throughout many countries in the world</a:t>
            </a:r>
          </a:p>
          <a:p>
            <a:r>
              <a:rPr lang="en-US" dirty="0" smtClean="0"/>
              <a:t>The worldwide push for inclusive education</a:t>
            </a:r>
          </a:p>
          <a:p>
            <a:r>
              <a:rPr lang="en-US" dirty="0" smtClean="0"/>
              <a:t>Growing </a:t>
            </a:r>
            <a:r>
              <a:rPr lang="en-US" dirty="0"/>
              <a:t>number of Disability Studies degrees in universities</a:t>
            </a:r>
          </a:p>
        </p:txBody>
      </p:sp>
    </p:spTree>
    <p:extLst>
      <p:ext uri="{BB962C8B-B14F-4D97-AF65-F5344CB8AC3E}">
        <p14:creationId xmlns:p14="http://schemas.microsoft.com/office/powerpoint/2010/main" xmlns="" val="111596379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Critiques of the Social Model </a:t>
            </a:r>
            <a:endParaRPr lang="en-US" dirty="0"/>
          </a:p>
        </p:txBody>
      </p:sp>
      <p:sp>
        <p:nvSpPr>
          <p:cNvPr id="3" name="Content Placeholder 2"/>
          <p:cNvSpPr>
            <a:spLocks noGrp="1"/>
          </p:cNvSpPr>
          <p:nvPr>
            <p:ph idx="1"/>
          </p:nvPr>
        </p:nvSpPr>
        <p:spPr/>
        <p:txBody>
          <a:bodyPr>
            <a:normAutofit/>
          </a:bodyPr>
          <a:lstStyle/>
          <a:p>
            <a:r>
              <a:rPr lang="en-US" sz="2800" dirty="0" smtClean="0"/>
              <a:t>Focusing too much on persons with physical disabilities</a:t>
            </a:r>
          </a:p>
          <a:p>
            <a:r>
              <a:rPr lang="en-US" sz="2800" dirty="0" smtClean="0"/>
              <a:t>Neglecting of impairment as an important aspect of many disabled people's lives and underemphasizing problems related to medical or clinical conditions</a:t>
            </a:r>
          </a:p>
          <a:p>
            <a:r>
              <a:rPr lang="en-US" sz="2800" dirty="0" smtClean="0"/>
              <a:t>The analogy of disability with gender and racial oppressions</a:t>
            </a:r>
          </a:p>
        </p:txBody>
      </p:sp>
    </p:spTree>
    <p:extLst>
      <p:ext uri="{BB962C8B-B14F-4D97-AF65-F5344CB8AC3E}">
        <p14:creationId xmlns:p14="http://schemas.microsoft.com/office/powerpoint/2010/main" xmlns="" val="289411670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Critiques </a:t>
            </a:r>
            <a:r>
              <a:rPr lang="en-US" dirty="0"/>
              <a:t>of the Social </a:t>
            </a:r>
            <a:r>
              <a:rPr lang="en-US" dirty="0" smtClean="0"/>
              <a:t>Model (</a:t>
            </a:r>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a:bodyPr>
          <a:lstStyle/>
          <a:p>
            <a:r>
              <a:rPr lang="en-US" sz="3200" dirty="0" smtClean="0"/>
              <a:t>The </a:t>
            </a:r>
            <a:r>
              <a:rPr lang="en-US" sz="3200" dirty="0"/>
              <a:t>social model is an urban model of disability</a:t>
            </a:r>
          </a:p>
          <a:p>
            <a:r>
              <a:rPr lang="en-US" sz="3200" dirty="0"/>
              <a:t>Problems of identity and universalism</a:t>
            </a:r>
          </a:p>
          <a:p>
            <a:r>
              <a:rPr lang="en-US" sz="3200" dirty="0"/>
              <a:t>The concept of the barrier-free </a:t>
            </a:r>
            <a:r>
              <a:rPr lang="en-US" sz="3200" dirty="0" smtClean="0"/>
              <a:t>utopia</a:t>
            </a:r>
            <a:endParaRPr lang="en-US" sz="3200" dirty="0"/>
          </a:p>
        </p:txBody>
      </p:sp>
    </p:spTree>
    <p:extLst>
      <p:ext uri="{BB962C8B-B14F-4D97-AF65-F5344CB8AC3E}">
        <p14:creationId xmlns:p14="http://schemas.microsoft.com/office/powerpoint/2010/main" xmlns="" val="24193557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ICF</a:t>
            </a:r>
            <a:endParaRPr lang="en-US" dirty="0"/>
          </a:p>
        </p:txBody>
      </p:sp>
      <p:sp>
        <p:nvSpPr>
          <p:cNvPr id="3" name="Content Placeholder 2"/>
          <p:cNvSpPr>
            <a:spLocks noGrp="1"/>
          </p:cNvSpPr>
          <p:nvPr>
            <p:ph idx="1"/>
          </p:nvPr>
        </p:nvSpPr>
        <p:spPr/>
        <p:txBody>
          <a:bodyPr>
            <a:normAutofit/>
          </a:bodyPr>
          <a:lstStyle/>
          <a:p>
            <a:r>
              <a:rPr lang="en-US" sz="2400" dirty="0" smtClean="0"/>
              <a:t>On </a:t>
            </a:r>
            <a:r>
              <a:rPr lang="en-US" sz="2400" dirty="0"/>
              <a:t>their own, </a:t>
            </a:r>
            <a:r>
              <a:rPr lang="en-US" sz="2400" dirty="0" smtClean="0"/>
              <a:t>neither the medical/individual model nor social model is adequate.</a:t>
            </a:r>
          </a:p>
          <a:p>
            <a:r>
              <a:rPr lang="en-US" sz="2400" dirty="0" smtClean="0"/>
              <a:t>Both </a:t>
            </a:r>
            <a:r>
              <a:rPr lang="en-US" sz="2400" dirty="0"/>
              <a:t>are partially </a:t>
            </a:r>
            <a:r>
              <a:rPr lang="en-US" sz="2400" dirty="0" smtClean="0"/>
              <a:t>valid and hence, we </a:t>
            </a:r>
            <a:r>
              <a:rPr lang="en-US" sz="2400" dirty="0"/>
              <a:t>cannot wholly reject either kind of </a:t>
            </a:r>
            <a:r>
              <a:rPr lang="en-US" sz="2400" dirty="0" smtClean="0"/>
              <a:t>intervention.</a:t>
            </a:r>
          </a:p>
          <a:p>
            <a:r>
              <a:rPr lang="en-US" sz="2400" dirty="0" smtClean="0"/>
              <a:t>ICF thus is a </a:t>
            </a:r>
            <a:r>
              <a:rPr lang="en-US" sz="2400" i="1" dirty="0" err="1" smtClean="0"/>
              <a:t>biopsychosocial</a:t>
            </a:r>
            <a:r>
              <a:rPr lang="en-US" sz="2400" i="1" dirty="0" smtClean="0"/>
              <a:t> model-</a:t>
            </a:r>
            <a:r>
              <a:rPr lang="en-US" sz="2400" dirty="0" smtClean="0"/>
              <a:t>an integration of medical and social models.</a:t>
            </a:r>
          </a:p>
          <a:p>
            <a:r>
              <a:rPr lang="en-US" sz="2400" dirty="0" smtClean="0"/>
              <a:t>Disability </a:t>
            </a:r>
            <a:r>
              <a:rPr lang="en-US" sz="2400" dirty="0"/>
              <a:t>is a complex phenomena that is both a problem at the level of </a:t>
            </a:r>
            <a:r>
              <a:rPr lang="en-US" sz="2400" dirty="0" smtClean="0"/>
              <a:t>a person's </a:t>
            </a:r>
            <a:r>
              <a:rPr lang="en-US" sz="2400" dirty="0"/>
              <a:t>body, and a complex and primarily social </a:t>
            </a:r>
            <a:r>
              <a:rPr lang="en-US" sz="2400" dirty="0" smtClean="0"/>
              <a:t>phenomena.</a:t>
            </a:r>
          </a:p>
        </p:txBody>
      </p:sp>
    </p:spTree>
    <p:extLst>
      <p:ext uri="{BB962C8B-B14F-4D97-AF65-F5344CB8AC3E}">
        <p14:creationId xmlns:p14="http://schemas.microsoft.com/office/powerpoint/2010/main" xmlns="" val="41051941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ctr"/>
            <a:r>
              <a:rPr lang="en-US" dirty="0" smtClean="0"/>
              <a:t>Hippocrates and Galen</a:t>
            </a:r>
          </a:p>
        </p:txBody>
      </p:sp>
      <p:sp>
        <p:nvSpPr>
          <p:cNvPr id="3" name="Content Placeholder 2"/>
          <p:cNvSpPr>
            <a:spLocks noGrp="1"/>
          </p:cNvSpPr>
          <p:nvPr>
            <p:ph idx="1"/>
          </p:nvPr>
        </p:nvSpPr>
        <p:spPr/>
        <p:txBody>
          <a:bodyPr rtlCol="0">
            <a:normAutofit/>
          </a:bodyPr>
          <a:lstStyle/>
          <a:p>
            <a:pPr fontAlgn="auto">
              <a:spcAft>
                <a:spcPts val="0"/>
              </a:spcAft>
              <a:buFont typeface="Arial" pitchFamily="34" charset="0"/>
              <a:buChar char="•"/>
              <a:defRPr/>
            </a:pPr>
            <a:r>
              <a:rPr lang="en-US" sz="2800" dirty="0" smtClean="0"/>
              <a:t>Physicians</a:t>
            </a:r>
            <a:r>
              <a:rPr lang="en-US" sz="2800" dirty="0"/>
              <a:t>, beginning with </a:t>
            </a:r>
            <a:r>
              <a:rPr lang="en-US" sz="2800" dirty="0" smtClean="0"/>
              <a:t>Hippocrates </a:t>
            </a:r>
            <a:r>
              <a:rPr lang="en-US" sz="2800" dirty="0"/>
              <a:t>(</a:t>
            </a:r>
            <a:r>
              <a:rPr lang="en-US" sz="2800" dirty="0" smtClean="0"/>
              <a:t>460-377 BC) firstly questioned </a:t>
            </a:r>
            <a:r>
              <a:rPr lang="en-US" sz="2800" dirty="0"/>
              <a:t>the notion that mental and other forms of disabilities were caused by evil spirits and </a:t>
            </a:r>
            <a:r>
              <a:rPr lang="en-US" sz="2800" dirty="0" smtClean="0"/>
              <a:t>demons.</a:t>
            </a:r>
          </a:p>
          <a:p>
            <a:pPr fontAlgn="auto">
              <a:spcAft>
                <a:spcPts val="0"/>
              </a:spcAft>
              <a:buFont typeface="Arial" pitchFamily="34" charset="0"/>
              <a:buChar char="•"/>
              <a:defRPr/>
            </a:pPr>
            <a:r>
              <a:rPr lang="en-US" sz="2800" dirty="0" smtClean="0"/>
              <a:t>By </a:t>
            </a:r>
            <a:r>
              <a:rPr lang="en-US" sz="2800" dirty="0"/>
              <a:t>further extending </a:t>
            </a:r>
            <a:r>
              <a:rPr lang="en-US" sz="2800" dirty="0" smtClean="0"/>
              <a:t>Hippocrates’s theory</a:t>
            </a:r>
            <a:r>
              <a:rPr lang="en-US" sz="2800" dirty="0"/>
              <a:t>, Galen </a:t>
            </a:r>
            <a:r>
              <a:rPr lang="en-US" sz="2800" dirty="0" smtClean="0"/>
              <a:t>(AD 130-200</a:t>
            </a:r>
            <a:r>
              <a:rPr lang="en-US" sz="2800" dirty="0"/>
              <a:t>) </a:t>
            </a:r>
            <a:r>
              <a:rPr lang="en-US" sz="2800" dirty="0" smtClean="0"/>
              <a:t>rejected </a:t>
            </a:r>
            <a:r>
              <a:rPr lang="en-US" sz="2800" dirty="0"/>
              <a:t>supernatural explanations of mental disorder and viewed the disabling conditions in essentially physiological </a:t>
            </a:r>
            <a:r>
              <a:rPr lang="en-US" sz="2800" dirty="0" smtClean="0"/>
              <a:t>terms.      </a:t>
            </a:r>
            <a:endParaRPr lang="en-US" sz="28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Functioning and Disability</a:t>
            </a:r>
            <a:endParaRPr lang="en-US" dirty="0"/>
          </a:p>
        </p:txBody>
      </p:sp>
      <p:sp>
        <p:nvSpPr>
          <p:cNvPr id="3" name="Content Placeholder 2"/>
          <p:cNvSpPr>
            <a:spLocks noGrp="1"/>
          </p:cNvSpPr>
          <p:nvPr>
            <p:ph idx="1"/>
          </p:nvPr>
        </p:nvSpPr>
        <p:spPr>
          <a:xfrm>
            <a:off x="685800" y="1905000"/>
            <a:ext cx="7772400" cy="4267200"/>
          </a:xfrm>
        </p:spPr>
        <p:txBody>
          <a:bodyPr>
            <a:normAutofit/>
          </a:bodyPr>
          <a:lstStyle/>
          <a:p>
            <a:r>
              <a:rPr lang="en-US" sz="2800" dirty="0"/>
              <a:t>In ICF, disability and functioning are viewed as outcomes of interactions between </a:t>
            </a:r>
            <a:r>
              <a:rPr lang="en-US" sz="2800" b="1" i="1" dirty="0"/>
              <a:t>health conditions </a:t>
            </a:r>
            <a:r>
              <a:rPr lang="en-US" sz="2800" dirty="0"/>
              <a:t>(diseases, disorders and injuries) and </a:t>
            </a:r>
            <a:r>
              <a:rPr lang="en-US" sz="2800" b="1" i="1" dirty="0"/>
              <a:t>contextual </a:t>
            </a:r>
            <a:r>
              <a:rPr lang="en-US" sz="2800" b="1" i="1" dirty="0" smtClean="0"/>
              <a:t>factors.</a:t>
            </a:r>
          </a:p>
          <a:p>
            <a:r>
              <a:rPr lang="en-US" sz="2800" dirty="0" smtClean="0"/>
              <a:t>Disability </a:t>
            </a:r>
            <a:r>
              <a:rPr lang="en-US" sz="2800" dirty="0"/>
              <a:t>is always an interaction between features of the person and features of the overall context in which the person lives</a:t>
            </a:r>
            <a:r>
              <a:rPr lang="en-US" sz="2800" dirty="0" smtClean="0"/>
              <a:t>.</a:t>
            </a:r>
          </a:p>
        </p:txBody>
      </p:sp>
    </p:spTree>
    <p:extLst>
      <p:ext uri="{BB962C8B-B14F-4D97-AF65-F5344CB8AC3E}">
        <p14:creationId xmlns:p14="http://schemas.microsoft.com/office/powerpoint/2010/main" xmlns="" val="69866404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pPr algn="ctr"/>
            <a:r>
              <a:rPr lang="en-US" dirty="0" smtClean="0"/>
              <a:t>Functioning and Disability (</a:t>
            </a:r>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Functioning </a:t>
            </a:r>
            <a:r>
              <a:rPr lang="en-US" dirty="0"/>
              <a:t>is an umbrella term for body functions, body structures, activities and participation. It denotes the positive aspects of the interaction between an individual (with a health condition) and that individual's contextual factors (environmental and personal factors</a:t>
            </a:r>
            <a:r>
              <a:rPr lang="en-US" dirty="0" smtClean="0"/>
              <a:t>).</a:t>
            </a:r>
          </a:p>
          <a:p>
            <a:r>
              <a:rPr lang="en-US" dirty="0" smtClean="0"/>
              <a:t>Disability </a:t>
            </a:r>
            <a:r>
              <a:rPr lang="en-US" dirty="0"/>
              <a:t>is an umbrella term for impairments, activity limitations and participation restrictions. It denotes the negative aspects of the interaction between an individual </a:t>
            </a:r>
            <a:r>
              <a:rPr lang="en-US" dirty="0" smtClean="0"/>
              <a:t>and his/her contextual factors     </a:t>
            </a:r>
            <a:endParaRPr lang="en-US" dirty="0"/>
          </a:p>
        </p:txBody>
      </p:sp>
    </p:spTree>
    <p:extLst>
      <p:ext uri="{BB962C8B-B14F-4D97-AF65-F5344CB8AC3E}">
        <p14:creationId xmlns:p14="http://schemas.microsoft.com/office/powerpoint/2010/main" xmlns="" val="198318900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Body Function, Body Structure, Impairment</a:t>
            </a:r>
            <a:endParaRPr lang="en-US" dirty="0"/>
          </a:p>
        </p:txBody>
      </p:sp>
      <p:sp>
        <p:nvSpPr>
          <p:cNvPr id="3" name="Content Placeholder 2"/>
          <p:cNvSpPr>
            <a:spLocks noGrp="1"/>
          </p:cNvSpPr>
          <p:nvPr>
            <p:ph idx="1"/>
          </p:nvPr>
        </p:nvSpPr>
        <p:spPr>
          <a:xfrm>
            <a:off x="685800" y="1905000"/>
            <a:ext cx="7772400" cy="4267200"/>
          </a:xfrm>
        </p:spPr>
        <p:txBody>
          <a:bodyPr>
            <a:normAutofit/>
          </a:bodyPr>
          <a:lstStyle/>
          <a:p>
            <a:r>
              <a:rPr lang="en-US" sz="2400" dirty="0" smtClean="0"/>
              <a:t>Body </a:t>
            </a:r>
            <a:r>
              <a:rPr lang="en-US" sz="2400" dirty="0"/>
              <a:t>functions are the physiological functions of body systems, including psychological functions. “Body” refers to the human organism as a whole, and thus includes the </a:t>
            </a:r>
            <a:r>
              <a:rPr lang="en-US" sz="2400" dirty="0" smtClean="0"/>
              <a:t>brain.</a:t>
            </a:r>
          </a:p>
          <a:p>
            <a:r>
              <a:rPr lang="en-US" sz="2400" dirty="0" smtClean="0"/>
              <a:t>Body </a:t>
            </a:r>
            <a:r>
              <a:rPr lang="en-US" sz="2400" dirty="0"/>
              <a:t>structures </a:t>
            </a:r>
            <a:r>
              <a:rPr lang="en-US" sz="2400" i="1" dirty="0"/>
              <a:t>a</a:t>
            </a:r>
            <a:r>
              <a:rPr lang="en-US" sz="2400" dirty="0"/>
              <a:t>re the structural or anatomical parts of the body such as organs, limbs and their components classified according to body </a:t>
            </a:r>
            <a:r>
              <a:rPr lang="en-US" sz="2400" dirty="0" smtClean="0"/>
              <a:t>systems.</a:t>
            </a:r>
          </a:p>
          <a:p>
            <a:r>
              <a:rPr lang="en-US" sz="2400" dirty="0" smtClean="0"/>
              <a:t>Impairment </a:t>
            </a:r>
            <a:r>
              <a:rPr lang="en-US" sz="2400" dirty="0"/>
              <a:t>is a loss or abnormality in body structure or physiological function (including mental functions</a:t>
            </a:r>
            <a:r>
              <a:rPr lang="en-US" sz="2400" dirty="0" smtClean="0"/>
              <a:t>).</a:t>
            </a:r>
            <a:endParaRPr lang="en-US" sz="2400" dirty="0"/>
          </a:p>
        </p:txBody>
      </p:sp>
    </p:spTree>
    <p:extLst>
      <p:ext uri="{BB962C8B-B14F-4D97-AF65-F5344CB8AC3E}">
        <p14:creationId xmlns:p14="http://schemas.microsoft.com/office/powerpoint/2010/main" xmlns="" val="68063611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Activity and Activity Limitation</a:t>
            </a:r>
            <a:endParaRPr lang="en-US" dirty="0"/>
          </a:p>
        </p:txBody>
      </p:sp>
      <p:sp>
        <p:nvSpPr>
          <p:cNvPr id="3" name="Content Placeholder 2"/>
          <p:cNvSpPr>
            <a:spLocks noGrp="1"/>
          </p:cNvSpPr>
          <p:nvPr>
            <p:ph idx="1"/>
          </p:nvPr>
        </p:nvSpPr>
        <p:spPr>
          <a:xfrm>
            <a:off x="457200" y="1524000"/>
            <a:ext cx="8229600" cy="4525963"/>
          </a:xfrm>
        </p:spPr>
        <p:txBody>
          <a:bodyPr>
            <a:normAutofit/>
          </a:bodyPr>
          <a:lstStyle/>
          <a:p>
            <a:r>
              <a:rPr lang="en-US" sz="3200" dirty="0" smtClean="0"/>
              <a:t>Activity </a:t>
            </a:r>
            <a:r>
              <a:rPr lang="en-US" sz="3200" dirty="0"/>
              <a:t>is the execution of a task or action by an </a:t>
            </a:r>
            <a:r>
              <a:rPr lang="en-US" sz="3200" dirty="0" smtClean="0"/>
              <a:t>individual.</a:t>
            </a:r>
          </a:p>
          <a:p>
            <a:r>
              <a:rPr lang="en-US" sz="3200" dirty="0" smtClean="0"/>
              <a:t>Activity </a:t>
            </a:r>
            <a:r>
              <a:rPr lang="en-US" sz="3200" dirty="0"/>
              <a:t>limitations are difficulties an individual may have in executing activities. An activity limitation may range from a slight to a severe </a:t>
            </a:r>
            <a:r>
              <a:rPr lang="en-US" sz="3200" dirty="0" smtClean="0"/>
              <a:t>deviation.</a:t>
            </a:r>
            <a:endParaRPr lang="en-US" sz="3200" dirty="0"/>
          </a:p>
        </p:txBody>
      </p:sp>
    </p:spTree>
    <p:extLst>
      <p:ext uri="{BB962C8B-B14F-4D97-AF65-F5344CB8AC3E}">
        <p14:creationId xmlns:p14="http://schemas.microsoft.com/office/powerpoint/2010/main" xmlns="" val="194553219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Participation and Participation Restriction</a:t>
            </a:r>
            <a:endParaRPr lang="en-US" dirty="0"/>
          </a:p>
        </p:txBody>
      </p:sp>
      <p:sp>
        <p:nvSpPr>
          <p:cNvPr id="3" name="Content Placeholder 2"/>
          <p:cNvSpPr>
            <a:spLocks noGrp="1"/>
          </p:cNvSpPr>
          <p:nvPr>
            <p:ph idx="1"/>
          </p:nvPr>
        </p:nvSpPr>
        <p:spPr/>
        <p:txBody>
          <a:bodyPr>
            <a:normAutofit/>
          </a:bodyPr>
          <a:lstStyle/>
          <a:p>
            <a:r>
              <a:rPr lang="en-US" sz="2800" dirty="0" smtClean="0"/>
              <a:t>Participation </a:t>
            </a:r>
            <a:r>
              <a:rPr lang="en-US" sz="2800" dirty="0"/>
              <a:t>is a person's involvement in a life situation. It represents the societal perspective of </a:t>
            </a:r>
            <a:r>
              <a:rPr lang="en-US" sz="2800" dirty="0" smtClean="0"/>
              <a:t>functioning.</a:t>
            </a:r>
          </a:p>
          <a:p>
            <a:r>
              <a:rPr lang="en-US" sz="2800" dirty="0" smtClean="0"/>
              <a:t>Participation </a:t>
            </a:r>
            <a:r>
              <a:rPr lang="en-US" sz="2800" dirty="0"/>
              <a:t>restrictions are problems an individual may experience in involvement in life </a:t>
            </a:r>
            <a:r>
              <a:rPr lang="en-US" sz="2800" dirty="0" smtClean="0"/>
              <a:t>situations.</a:t>
            </a:r>
          </a:p>
        </p:txBody>
      </p:sp>
    </p:spTree>
    <p:extLst>
      <p:ext uri="{BB962C8B-B14F-4D97-AF65-F5344CB8AC3E}">
        <p14:creationId xmlns:p14="http://schemas.microsoft.com/office/powerpoint/2010/main" xmlns="" val="171166244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Contextual Factors</a:t>
            </a:r>
            <a:endParaRPr lang="en-US" dirty="0"/>
          </a:p>
        </p:txBody>
      </p:sp>
      <p:sp>
        <p:nvSpPr>
          <p:cNvPr id="3" name="Content Placeholder 2"/>
          <p:cNvSpPr>
            <a:spLocks noGrp="1"/>
          </p:cNvSpPr>
          <p:nvPr>
            <p:ph idx="1"/>
          </p:nvPr>
        </p:nvSpPr>
        <p:spPr>
          <a:xfrm>
            <a:off x="685800" y="1828800"/>
            <a:ext cx="7772400" cy="4343400"/>
          </a:xfrm>
        </p:spPr>
        <p:txBody>
          <a:bodyPr>
            <a:normAutofit/>
          </a:bodyPr>
          <a:lstStyle/>
          <a:p>
            <a:r>
              <a:rPr lang="en-US" sz="2400" dirty="0"/>
              <a:t>Contextual factors are the factors that together constitute the complete context of an individual’s </a:t>
            </a:r>
            <a:r>
              <a:rPr lang="en-US" sz="2400" dirty="0" smtClean="0"/>
              <a:t>life.</a:t>
            </a:r>
          </a:p>
          <a:p>
            <a:r>
              <a:rPr lang="en-US" sz="2400" dirty="0" smtClean="0"/>
              <a:t>Environmental </a:t>
            </a:r>
            <a:r>
              <a:rPr lang="en-US" sz="2400" dirty="0"/>
              <a:t>factors constitute a component of ICF, and refer to all aspects of the external or extrinsic world that form the context of an individual’s life and, as such, have an impact on that person's </a:t>
            </a:r>
            <a:r>
              <a:rPr lang="en-US" sz="2400" dirty="0" smtClean="0"/>
              <a:t>functioning.</a:t>
            </a:r>
          </a:p>
          <a:p>
            <a:r>
              <a:rPr lang="en-US" sz="2400" dirty="0" smtClean="0"/>
              <a:t>Personal factors are </a:t>
            </a:r>
            <a:r>
              <a:rPr lang="en-US" sz="2400" dirty="0"/>
              <a:t>contextual factors that relate to the individual such as age, gender, social status, life experiences and so </a:t>
            </a:r>
            <a:r>
              <a:rPr lang="en-US" sz="2400" dirty="0" smtClean="0"/>
              <a:t>on. </a:t>
            </a:r>
            <a:endParaRPr lang="en-US" sz="2400" dirty="0"/>
          </a:p>
        </p:txBody>
      </p:sp>
    </p:spTree>
    <p:extLst>
      <p:ext uri="{BB962C8B-B14F-4D97-AF65-F5344CB8AC3E}">
        <p14:creationId xmlns:p14="http://schemas.microsoft.com/office/powerpoint/2010/main" xmlns="" val="274280052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Strengths and Limitations of ICF</a:t>
            </a:r>
            <a:endParaRPr lang="en-US" dirty="0"/>
          </a:p>
        </p:txBody>
      </p:sp>
      <p:sp>
        <p:nvSpPr>
          <p:cNvPr id="3" name="Content Placeholder 2"/>
          <p:cNvSpPr>
            <a:spLocks noGrp="1"/>
          </p:cNvSpPr>
          <p:nvPr>
            <p:ph idx="1"/>
          </p:nvPr>
        </p:nvSpPr>
        <p:spPr/>
        <p:txBody>
          <a:bodyPr>
            <a:normAutofit/>
          </a:bodyPr>
          <a:lstStyle/>
          <a:p>
            <a:r>
              <a:rPr lang="en-US" sz="2800" dirty="0" smtClean="0"/>
              <a:t>Strength:</a:t>
            </a:r>
          </a:p>
          <a:p>
            <a:pPr lvl="1"/>
            <a:r>
              <a:rPr lang="en-US" sz="2400" dirty="0" err="1" smtClean="0"/>
              <a:t>Nonreductive</a:t>
            </a:r>
            <a:r>
              <a:rPr lang="en-US" sz="2400" dirty="0" smtClean="0"/>
              <a:t> </a:t>
            </a:r>
            <a:r>
              <a:rPr lang="en-US" sz="2400" dirty="0"/>
              <a:t>in theorizing </a:t>
            </a:r>
            <a:r>
              <a:rPr lang="en-US" sz="2400" dirty="0" smtClean="0"/>
              <a:t>disability</a:t>
            </a:r>
          </a:p>
          <a:p>
            <a:pPr lvl="1"/>
            <a:r>
              <a:rPr lang="en-US" sz="2400" dirty="0" smtClean="0"/>
              <a:t>Universality-ICF </a:t>
            </a:r>
            <a:r>
              <a:rPr lang="en-US" sz="2400" dirty="0"/>
              <a:t>is about all of </a:t>
            </a:r>
            <a:r>
              <a:rPr lang="en-US" sz="2400" dirty="0" smtClean="0"/>
              <a:t>humanity; it is not a classification for or about </a:t>
            </a:r>
            <a:r>
              <a:rPr lang="en-US" sz="2400" dirty="0"/>
              <a:t>a particular group of </a:t>
            </a:r>
            <a:r>
              <a:rPr lang="en-US" sz="2400" dirty="0" smtClean="0"/>
              <a:t>people</a:t>
            </a:r>
          </a:p>
          <a:p>
            <a:r>
              <a:rPr lang="en-US" sz="2800" dirty="0" smtClean="0"/>
              <a:t>Limitations:</a:t>
            </a:r>
          </a:p>
          <a:p>
            <a:pPr lvl="1"/>
            <a:r>
              <a:rPr lang="en-US" sz="2400" dirty="0" smtClean="0"/>
              <a:t>Lack </a:t>
            </a:r>
            <a:r>
              <a:rPr lang="en-US" sz="2400" dirty="0"/>
              <a:t>of specificity and clarity to what activity and participation </a:t>
            </a:r>
            <a:r>
              <a:rPr lang="en-US" sz="2400" dirty="0" smtClean="0"/>
              <a:t>constitute.</a:t>
            </a:r>
          </a:p>
          <a:p>
            <a:pPr lvl="1"/>
            <a:r>
              <a:rPr lang="en-US" sz="2400" dirty="0" smtClean="0"/>
              <a:t>Offers </a:t>
            </a:r>
            <a:r>
              <a:rPr lang="en-US" sz="2400" dirty="0"/>
              <a:t>no account of how or </a:t>
            </a:r>
            <a:r>
              <a:rPr lang="en-US" sz="2400" i="1" dirty="0"/>
              <a:t>why </a:t>
            </a:r>
            <a:r>
              <a:rPr lang="en-US" sz="2400" dirty="0"/>
              <a:t>disability comes </a:t>
            </a:r>
            <a:r>
              <a:rPr lang="en-US" sz="2400" dirty="0" smtClean="0"/>
              <a:t>about</a:t>
            </a:r>
            <a:endParaRPr lang="en-US" sz="2400" dirty="0"/>
          </a:p>
        </p:txBody>
      </p:sp>
    </p:spTree>
    <p:extLst>
      <p:ext uri="{BB962C8B-B14F-4D97-AF65-F5344CB8AC3E}">
        <p14:creationId xmlns:p14="http://schemas.microsoft.com/office/powerpoint/2010/main" xmlns="" val="4945068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pPr algn="ctr"/>
            <a:r>
              <a:rPr lang="en-US" dirty="0" smtClean="0"/>
              <a:t>Social Constructionist Version of Disability</a:t>
            </a:r>
            <a:endParaRPr lang="en-US" dirty="0"/>
          </a:p>
        </p:txBody>
      </p:sp>
      <p:sp>
        <p:nvSpPr>
          <p:cNvPr id="3" name="Content Placeholder 2"/>
          <p:cNvSpPr>
            <a:spLocks noGrp="1"/>
          </p:cNvSpPr>
          <p:nvPr>
            <p:ph idx="1"/>
          </p:nvPr>
        </p:nvSpPr>
        <p:spPr/>
        <p:txBody>
          <a:bodyPr>
            <a:normAutofit/>
          </a:bodyPr>
          <a:lstStyle/>
          <a:p>
            <a:r>
              <a:rPr lang="en-US" sz="2800" dirty="0" smtClean="0"/>
              <a:t>There </a:t>
            </a:r>
            <a:r>
              <a:rPr lang="en-US" sz="2800" dirty="0"/>
              <a:t>is no inherent meaning of disability other than ones assigned by a </a:t>
            </a:r>
            <a:r>
              <a:rPr lang="en-US" sz="2800" dirty="0" smtClean="0"/>
              <a:t>community.</a:t>
            </a:r>
          </a:p>
          <a:p>
            <a:r>
              <a:rPr lang="en-US" sz="2800" dirty="0" smtClean="0"/>
              <a:t>Thus, disability </a:t>
            </a:r>
            <a:r>
              <a:rPr lang="en-US" sz="2800" dirty="0"/>
              <a:t>only emerges once it has been </a:t>
            </a:r>
            <a:r>
              <a:rPr lang="en-US" sz="2800" dirty="0" smtClean="0"/>
              <a:t>interpreted.</a:t>
            </a:r>
          </a:p>
          <a:p>
            <a:r>
              <a:rPr lang="en-US" sz="2800" dirty="0" smtClean="0"/>
              <a:t>even </a:t>
            </a:r>
            <a:r>
              <a:rPr lang="en-US" sz="2800" dirty="0"/>
              <a:t>the most observable disorders such as visual impairment, are no more than cultural and linguistic expressions which do not have existence by their own and independent of culture and </a:t>
            </a:r>
            <a:r>
              <a:rPr lang="en-US" sz="2800" dirty="0" smtClean="0"/>
              <a:t>society. </a:t>
            </a:r>
          </a:p>
        </p:txBody>
      </p:sp>
    </p:spTree>
    <p:extLst>
      <p:ext uri="{BB962C8B-B14F-4D97-AF65-F5344CB8AC3E}">
        <p14:creationId xmlns:p14="http://schemas.microsoft.com/office/powerpoint/2010/main" xmlns="" val="193164985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Social Constructionist Version (</a:t>
            </a:r>
            <a:r>
              <a:rPr lang="en-US" dirty="0" err="1" smtClean="0"/>
              <a:t>cont</a:t>
            </a:r>
            <a:r>
              <a:rPr lang="en-US" dirty="0" smtClean="0"/>
              <a:t>) </a:t>
            </a:r>
            <a:endParaRPr lang="en-US" dirty="0"/>
          </a:p>
        </p:txBody>
      </p:sp>
      <p:sp>
        <p:nvSpPr>
          <p:cNvPr id="3" name="Content Placeholder 2"/>
          <p:cNvSpPr>
            <a:spLocks noGrp="1"/>
          </p:cNvSpPr>
          <p:nvPr>
            <p:ph idx="1"/>
          </p:nvPr>
        </p:nvSpPr>
        <p:spPr/>
        <p:txBody>
          <a:bodyPr>
            <a:normAutofit/>
          </a:bodyPr>
          <a:lstStyle/>
          <a:p>
            <a:r>
              <a:rPr lang="en-US" sz="2800" dirty="0"/>
              <a:t>Disability is an elastic social category which is formed and reformed by public policy and professional practice, and under­lying them, by societal arrangements and cultural values</a:t>
            </a:r>
            <a:r>
              <a:rPr lang="en-US" sz="2800" dirty="0" smtClean="0"/>
              <a:t>.</a:t>
            </a:r>
            <a:endParaRPr lang="en-US" sz="2800" dirty="0"/>
          </a:p>
          <a:p>
            <a:r>
              <a:rPr lang="en-US" sz="2800" dirty="0" smtClean="0"/>
              <a:t>Consequently</a:t>
            </a:r>
            <a:r>
              <a:rPr lang="en-US" sz="2800" dirty="0"/>
              <a:t>, the attributes of disability varies across cultures ranging from negative discrimination, acceptance, and to positive attribution of supernatural powers and hence, disability is hardly a unitary concept</a:t>
            </a:r>
            <a:r>
              <a:rPr lang="en-US" sz="2800" dirty="0" smtClean="0"/>
              <a:t>.  </a:t>
            </a:r>
          </a:p>
        </p:txBody>
      </p:sp>
    </p:spTree>
    <p:extLst>
      <p:ext uri="{BB962C8B-B14F-4D97-AF65-F5344CB8AC3E}">
        <p14:creationId xmlns:p14="http://schemas.microsoft.com/office/powerpoint/2010/main" xmlns="" val="226218620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Critiques</a:t>
            </a:r>
            <a:endParaRPr lang="en-US" dirty="0"/>
          </a:p>
        </p:txBody>
      </p:sp>
      <p:sp>
        <p:nvSpPr>
          <p:cNvPr id="3" name="Content Placeholder 2"/>
          <p:cNvSpPr>
            <a:spLocks noGrp="1"/>
          </p:cNvSpPr>
          <p:nvPr>
            <p:ph idx="1"/>
          </p:nvPr>
        </p:nvSpPr>
        <p:spPr/>
        <p:txBody>
          <a:bodyPr>
            <a:normAutofit/>
          </a:bodyPr>
          <a:lstStyle/>
          <a:p>
            <a:r>
              <a:rPr lang="en-US" sz="2800" dirty="0" smtClean="0"/>
              <a:t>Critiques argue that social constructionist version of disability is by far divorced from reality because of which has brought no meaningful effect in the lives of PWDs.</a:t>
            </a:r>
          </a:p>
          <a:p>
            <a:r>
              <a:rPr lang="en-US" sz="2800" dirty="0" smtClean="0"/>
              <a:t>Moreover</a:t>
            </a:r>
            <a:r>
              <a:rPr lang="en-US" sz="2800" dirty="0"/>
              <a:t>, as </a:t>
            </a:r>
            <a:r>
              <a:rPr lang="en-US" sz="2800" dirty="0" smtClean="0"/>
              <a:t>critiques argue, it is not at all useful for advocacy strategy as well as service provisions for PWDs facing barriers and discrimination and who are in need of our intervention</a:t>
            </a:r>
          </a:p>
        </p:txBody>
      </p:sp>
    </p:spTree>
    <p:extLst>
      <p:ext uri="{BB962C8B-B14F-4D97-AF65-F5344CB8AC3E}">
        <p14:creationId xmlns:p14="http://schemas.microsoft.com/office/powerpoint/2010/main" xmlns="" val="2454318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algn="ctr"/>
            <a:r>
              <a:rPr lang="en-US" dirty="0" smtClean="0"/>
              <a:t>The Medieval Period</a:t>
            </a:r>
          </a:p>
        </p:txBody>
      </p:sp>
      <p:sp>
        <p:nvSpPr>
          <p:cNvPr id="3" name="Content Placeholder 2"/>
          <p:cNvSpPr>
            <a:spLocks noGrp="1"/>
          </p:cNvSpPr>
          <p:nvPr>
            <p:ph idx="1"/>
          </p:nvPr>
        </p:nvSpPr>
        <p:spPr/>
        <p:txBody>
          <a:bodyPr rtlCol="0">
            <a:noAutofit/>
          </a:bodyPr>
          <a:lstStyle/>
          <a:p>
            <a:pPr lvl="1" fontAlgn="auto">
              <a:spcAft>
                <a:spcPts val="0"/>
              </a:spcAft>
              <a:buFont typeface="Arial" pitchFamily="34" charset="0"/>
              <a:buChar char="–"/>
              <a:defRPr/>
            </a:pPr>
            <a:r>
              <a:rPr lang="en-US" sz="2000" dirty="0" smtClean="0"/>
              <a:t>Establishments </a:t>
            </a:r>
            <a:r>
              <a:rPr lang="en-US" sz="2000" dirty="0"/>
              <a:t>of monastically inspired hospices for the blind in today’s Turkey, Syria and France in the fourth to sixth </a:t>
            </a:r>
            <a:r>
              <a:rPr lang="en-US" sz="2000" dirty="0" smtClean="0"/>
              <a:t>centuries</a:t>
            </a:r>
          </a:p>
          <a:p>
            <a:pPr lvl="1" fontAlgn="auto">
              <a:spcAft>
                <a:spcPts val="0"/>
              </a:spcAft>
              <a:buFont typeface="Arial" pitchFamily="34" charset="0"/>
              <a:buChar char="–"/>
              <a:defRPr/>
            </a:pPr>
            <a:r>
              <a:rPr lang="en-US" sz="2000" dirty="0" smtClean="0"/>
              <a:t>Initiatives </a:t>
            </a:r>
            <a:r>
              <a:rPr lang="en-US" sz="2000" dirty="0"/>
              <a:t>in Belgium to support persons with mental disabilities in family care settings in the thirteenth </a:t>
            </a:r>
            <a:r>
              <a:rPr lang="en-US" sz="2000" dirty="0" smtClean="0"/>
              <a:t>century</a:t>
            </a:r>
          </a:p>
          <a:p>
            <a:pPr lvl="1" fontAlgn="auto">
              <a:spcAft>
                <a:spcPts val="0"/>
              </a:spcAft>
              <a:buFont typeface="Arial" pitchFamily="34" charset="0"/>
              <a:buChar char="–"/>
              <a:defRPr/>
            </a:pPr>
            <a:r>
              <a:rPr lang="en-US" sz="2000" dirty="0" smtClean="0"/>
              <a:t>Charities organized </a:t>
            </a:r>
            <a:r>
              <a:rPr lang="en-US" sz="2000" dirty="0"/>
              <a:t>in the form of almshouses, hospitals, clothes, food, money, and goods dispensed at church </a:t>
            </a:r>
            <a:r>
              <a:rPr lang="en-US" sz="2000" dirty="0" smtClean="0"/>
              <a:t>doors)</a:t>
            </a:r>
          </a:p>
          <a:p>
            <a:pPr lvl="1" fontAlgn="auto">
              <a:spcAft>
                <a:spcPts val="0"/>
              </a:spcAft>
              <a:buFont typeface="Arial" pitchFamily="34" charset="0"/>
              <a:buChar char="–"/>
              <a:defRPr/>
            </a:pPr>
            <a:r>
              <a:rPr lang="en-US" sz="2000" dirty="0" smtClean="0"/>
              <a:t>Emergence </a:t>
            </a:r>
            <a:r>
              <a:rPr lang="en-US" sz="2000" dirty="0"/>
              <a:t>of residential institutions for the mentally disabled, visually impaired, persons with hearing impairment, lepers in Spain, England, France, Germany and other Arab </a:t>
            </a:r>
            <a:r>
              <a:rPr lang="en-US" sz="2000" dirty="0" smtClean="0"/>
              <a:t>countries.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Types of Disabilities</a:t>
            </a:r>
            <a:endParaRPr lang="en-US"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xmlns="" val="252372041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Physical Disabilities</a:t>
            </a:r>
            <a:endParaRPr lang="en-US" dirty="0"/>
          </a:p>
        </p:txBody>
      </p:sp>
      <p:sp>
        <p:nvSpPr>
          <p:cNvPr id="3" name="Content Placeholder 2"/>
          <p:cNvSpPr>
            <a:spLocks noGrp="1"/>
          </p:cNvSpPr>
          <p:nvPr>
            <p:ph idx="1"/>
          </p:nvPr>
        </p:nvSpPr>
        <p:spPr/>
        <p:txBody>
          <a:bodyPr>
            <a:normAutofit/>
          </a:bodyPr>
          <a:lstStyle/>
          <a:p>
            <a:r>
              <a:rPr lang="en-US" dirty="0" smtClean="0"/>
              <a:t>Physical disabilities include disorders </a:t>
            </a:r>
            <a:r>
              <a:rPr lang="en-US" dirty="0"/>
              <a:t>of bones and joints and associated muscles, </a:t>
            </a:r>
            <a:r>
              <a:rPr lang="en-US" dirty="0" smtClean="0"/>
              <a:t>ligaments </a:t>
            </a:r>
            <a:r>
              <a:rPr lang="en-US" dirty="0"/>
              <a:t>and </a:t>
            </a:r>
            <a:r>
              <a:rPr lang="en-US" dirty="0" err="1"/>
              <a:t>neuromotor</a:t>
            </a:r>
            <a:r>
              <a:rPr lang="en-US" dirty="0"/>
              <a:t> impairment (involving the central nervous system and affecting </a:t>
            </a:r>
            <a:r>
              <a:rPr lang="en-US" dirty="0" smtClean="0"/>
              <a:t>one’s </a:t>
            </a:r>
            <a:r>
              <a:rPr lang="en-US" dirty="0"/>
              <a:t>ability to use, feel, control and move certain parts of the body</a:t>
            </a:r>
            <a:r>
              <a:rPr lang="en-US" dirty="0" smtClean="0"/>
              <a:t>). Often referred to as:</a:t>
            </a:r>
            <a:endParaRPr lang="en-US" dirty="0"/>
          </a:p>
          <a:p>
            <a:r>
              <a:rPr lang="en-US" dirty="0" smtClean="0"/>
              <a:t>Mobility disabilities</a:t>
            </a:r>
          </a:p>
          <a:p>
            <a:r>
              <a:rPr lang="en-US" dirty="0" err="1" smtClean="0"/>
              <a:t>Orthopaedic</a:t>
            </a:r>
            <a:r>
              <a:rPr lang="en-US" dirty="0" smtClean="0"/>
              <a:t> </a:t>
            </a:r>
            <a:r>
              <a:rPr lang="en-US" dirty="0"/>
              <a:t>impairment and motor disorder</a:t>
            </a:r>
          </a:p>
          <a:p>
            <a:r>
              <a:rPr lang="en-US" dirty="0" smtClean="0"/>
              <a:t>In UK: Physical </a:t>
            </a:r>
            <a:r>
              <a:rPr lang="en-US" dirty="0"/>
              <a:t>disability</a:t>
            </a:r>
          </a:p>
          <a:p>
            <a:r>
              <a:rPr lang="en-US" dirty="0" smtClean="0"/>
              <a:t>In USA: </a:t>
            </a:r>
            <a:r>
              <a:rPr lang="en-US" dirty="0" err="1" smtClean="0"/>
              <a:t>Orthopaedically</a:t>
            </a:r>
            <a:r>
              <a:rPr lang="en-US" dirty="0" smtClean="0"/>
              <a:t> Impaired      </a:t>
            </a:r>
            <a:endParaRPr lang="en-US" dirty="0"/>
          </a:p>
        </p:txBody>
      </p:sp>
    </p:spTree>
    <p:extLst>
      <p:ext uri="{BB962C8B-B14F-4D97-AF65-F5344CB8AC3E}">
        <p14:creationId xmlns:p14="http://schemas.microsoft.com/office/powerpoint/2010/main" xmlns="" val="113814493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Two Categories of Physical Disabilities</a:t>
            </a:r>
            <a:endParaRPr lang="en-US" dirty="0"/>
          </a:p>
        </p:txBody>
      </p:sp>
      <p:sp>
        <p:nvSpPr>
          <p:cNvPr id="3" name="Content Placeholder 2"/>
          <p:cNvSpPr>
            <a:spLocks noGrp="1"/>
          </p:cNvSpPr>
          <p:nvPr>
            <p:ph idx="1"/>
          </p:nvPr>
        </p:nvSpPr>
        <p:spPr>
          <a:xfrm>
            <a:off x="685800" y="2121408"/>
            <a:ext cx="7772400" cy="4203192"/>
          </a:xfrm>
        </p:spPr>
        <p:txBody>
          <a:bodyPr>
            <a:noAutofit/>
          </a:bodyPr>
          <a:lstStyle/>
          <a:p>
            <a:r>
              <a:rPr lang="en-US" sz="2800" dirty="0"/>
              <a:t>congenital </a:t>
            </a:r>
            <a:r>
              <a:rPr lang="en-US" sz="2800" dirty="0" smtClean="0"/>
              <a:t>disabilities: physical </a:t>
            </a:r>
            <a:r>
              <a:rPr lang="en-US" sz="2800" dirty="0"/>
              <a:t>characteristics affecting mobility acquired before, during, or immediately after birth such </a:t>
            </a:r>
            <a:r>
              <a:rPr lang="en-US" sz="2800" dirty="0" smtClean="0"/>
              <a:t>as, cerebral </a:t>
            </a:r>
            <a:r>
              <a:rPr lang="en-US" sz="2800" dirty="0"/>
              <a:t>palsy, </a:t>
            </a:r>
            <a:r>
              <a:rPr lang="en-US" sz="2800" dirty="0" err="1"/>
              <a:t>spina</a:t>
            </a:r>
            <a:r>
              <a:rPr lang="en-US" sz="2800" dirty="0"/>
              <a:t> bifida, dwarfism, and congenital </a:t>
            </a:r>
            <a:r>
              <a:rPr lang="en-US" sz="2800" dirty="0" smtClean="0"/>
              <a:t>amputations.</a:t>
            </a:r>
          </a:p>
          <a:p>
            <a:r>
              <a:rPr lang="en-US" sz="2800" cap="small" dirty="0"/>
              <a:t>Acquired </a:t>
            </a:r>
            <a:r>
              <a:rPr lang="en-US" sz="2800" cap="small" dirty="0" smtClean="0"/>
              <a:t>physical disabilities: </a:t>
            </a:r>
            <a:r>
              <a:rPr lang="en-US" sz="2800" dirty="0" smtClean="0"/>
              <a:t>physical </a:t>
            </a:r>
            <a:r>
              <a:rPr lang="en-US" sz="2800" dirty="0"/>
              <a:t>characteristics affecting mobility acquired later in life, usually during or after </a:t>
            </a:r>
            <a:r>
              <a:rPr lang="en-US" sz="2800" dirty="0" smtClean="0"/>
              <a:t>childhood such as, stroke</a:t>
            </a:r>
            <a:r>
              <a:rPr lang="en-US" sz="2800" dirty="0"/>
              <a:t>, amputations, </a:t>
            </a:r>
            <a:r>
              <a:rPr lang="en-US" sz="2800" dirty="0" smtClean="0"/>
              <a:t>spinal </a:t>
            </a:r>
            <a:r>
              <a:rPr lang="en-US" sz="2800" dirty="0"/>
              <a:t>cord injury, and </a:t>
            </a:r>
            <a:r>
              <a:rPr lang="en-US" sz="2800" dirty="0" smtClean="0"/>
              <a:t>poliomyelitis.    </a:t>
            </a:r>
            <a:endParaRPr lang="en-US" sz="2800" dirty="0"/>
          </a:p>
        </p:txBody>
      </p:sp>
    </p:spTree>
    <p:extLst>
      <p:ext uri="{BB962C8B-B14F-4D97-AF65-F5344CB8AC3E}">
        <p14:creationId xmlns:p14="http://schemas.microsoft.com/office/powerpoint/2010/main" xmlns="" val="242018342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Common Types </a:t>
            </a:r>
            <a:r>
              <a:rPr lang="en-US" dirty="0"/>
              <a:t>of </a:t>
            </a:r>
            <a:r>
              <a:rPr lang="en-US" dirty="0" smtClean="0"/>
              <a:t>Physical Disabilities</a:t>
            </a:r>
            <a:endParaRPr lang="en-US" dirty="0"/>
          </a:p>
        </p:txBody>
      </p:sp>
      <p:sp>
        <p:nvSpPr>
          <p:cNvPr id="3" name="Content Placeholder 2"/>
          <p:cNvSpPr>
            <a:spLocks noGrp="1"/>
          </p:cNvSpPr>
          <p:nvPr>
            <p:ph idx="1"/>
          </p:nvPr>
        </p:nvSpPr>
        <p:spPr>
          <a:xfrm>
            <a:off x="457200" y="1874837"/>
            <a:ext cx="8229600" cy="4525963"/>
          </a:xfrm>
        </p:spPr>
        <p:txBody>
          <a:bodyPr>
            <a:noAutofit/>
          </a:bodyPr>
          <a:lstStyle/>
          <a:p>
            <a:r>
              <a:rPr lang="en-US" sz="2800" dirty="0" smtClean="0"/>
              <a:t>Amputation </a:t>
            </a:r>
            <a:r>
              <a:rPr lang="en-US" sz="2800" dirty="0"/>
              <a:t>or Short </a:t>
            </a:r>
            <a:r>
              <a:rPr lang="en-US" sz="2800" dirty="0" smtClean="0"/>
              <a:t>Limbs or missing limbs commonly caused by </a:t>
            </a:r>
            <a:r>
              <a:rPr lang="en-US" sz="2800" dirty="0"/>
              <a:t>automobile, machinery or explosive accidents or treatment of health </a:t>
            </a:r>
            <a:r>
              <a:rPr lang="en-US" sz="2800" dirty="0" smtClean="0"/>
              <a:t>conditions.</a:t>
            </a:r>
          </a:p>
          <a:p>
            <a:r>
              <a:rPr lang="en-US" sz="2800" dirty="0" smtClean="0"/>
              <a:t>Arthritis (joints become </a:t>
            </a:r>
            <a:r>
              <a:rPr lang="en-US" sz="2800" dirty="0"/>
              <a:t>inflamed, enlarged and </a:t>
            </a:r>
            <a:r>
              <a:rPr lang="en-US" sz="2800" dirty="0" smtClean="0"/>
              <a:t>painful </a:t>
            </a:r>
            <a:r>
              <a:rPr lang="en-US" sz="2800" dirty="0"/>
              <a:t>to move, causing reduced range of motion</a:t>
            </a:r>
            <a:r>
              <a:rPr lang="en-US" sz="2800" dirty="0" smtClean="0"/>
              <a:t>).</a:t>
            </a:r>
          </a:p>
          <a:p>
            <a:r>
              <a:rPr lang="en-US" sz="2800" dirty="0"/>
              <a:t>Cerebral </a:t>
            </a:r>
            <a:r>
              <a:rPr lang="en-US" sz="2800" dirty="0" smtClean="0"/>
              <a:t>Palsy (</a:t>
            </a:r>
            <a:r>
              <a:rPr lang="en-US" sz="2800" dirty="0"/>
              <a:t>A neurological disorder resulting from damage to the brain before, during or just after birth, </a:t>
            </a:r>
            <a:r>
              <a:rPr lang="en-US" sz="2800" dirty="0" smtClean="0"/>
              <a:t>and affects </a:t>
            </a:r>
            <a:r>
              <a:rPr lang="en-US" sz="2800" dirty="0"/>
              <a:t>muscle </a:t>
            </a:r>
            <a:r>
              <a:rPr lang="en-US" sz="2800" dirty="0" smtClean="0"/>
              <a:t>control).</a:t>
            </a:r>
          </a:p>
        </p:txBody>
      </p:sp>
    </p:spTree>
    <p:extLst>
      <p:ext uri="{BB962C8B-B14F-4D97-AF65-F5344CB8AC3E}">
        <p14:creationId xmlns:p14="http://schemas.microsoft.com/office/powerpoint/2010/main" xmlns="" val="126916704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Common Types of Physical Disabilities (</a:t>
            </a:r>
            <a:r>
              <a:rPr lang="en-US" dirty="0" err="1" smtClean="0"/>
              <a:t>cont</a:t>
            </a:r>
            <a:r>
              <a:rPr lang="en-US" dirty="0" smtClean="0"/>
              <a:t>)</a:t>
            </a:r>
            <a:endParaRPr lang="en-US" dirty="0"/>
          </a:p>
        </p:txBody>
      </p:sp>
      <p:sp>
        <p:nvSpPr>
          <p:cNvPr id="3" name="Content Placeholder 2"/>
          <p:cNvSpPr>
            <a:spLocks noGrp="1"/>
          </p:cNvSpPr>
          <p:nvPr>
            <p:ph idx="1"/>
          </p:nvPr>
        </p:nvSpPr>
        <p:spPr>
          <a:xfrm>
            <a:off x="685800" y="1905000"/>
            <a:ext cx="7772400" cy="4572000"/>
          </a:xfrm>
        </p:spPr>
        <p:txBody>
          <a:bodyPr>
            <a:noAutofit/>
          </a:bodyPr>
          <a:lstStyle/>
          <a:p>
            <a:r>
              <a:rPr lang="en-US" sz="2800" dirty="0" smtClean="0"/>
              <a:t>Poliomyelitis (caused by a </a:t>
            </a:r>
            <a:r>
              <a:rPr lang="en-US" sz="2800" dirty="0"/>
              <a:t>virus that affects motor cells in the spinal </a:t>
            </a:r>
            <a:r>
              <a:rPr lang="en-US" sz="2800" dirty="0" smtClean="0"/>
              <a:t>cord and the virus </a:t>
            </a:r>
            <a:r>
              <a:rPr lang="en-US" sz="2800" dirty="0"/>
              <a:t>destroys the nerve </a:t>
            </a:r>
            <a:r>
              <a:rPr lang="en-US" sz="2800" dirty="0" smtClean="0"/>
              <a:t>impulses </a:t>
            </a:r>
            <a:r>
              <a:rPr lang="en-US" sz="2800" dirty="0"/>
              <a:t>in certain </a:t>
            </a:r>
            <a:r>
              <a:rPr lang="en-US" sz="2800" dirty="0" smtClean="0"/>
              <a:t>muscles).</a:t>
            </a:r>
            <a:endParaRPr lang="en-US" sz="2800" dirty="0"/>
          </a:p>
          <a:p>
            <a:r>
              <a:rPr lang="en-US" sz="2800" dirty="0" err="1"/>
              <a:t>Spina</a:t>
            </a:r>
            <a:r>
              <a:rPr lang="en-US" sz="2800" dirty="0"/>
              <a:t> Bifida (a condition in which one or more spinal vertebrae fail to close properly, exposing the nerves)</a:t>
            </a:r>
          </a:p>
          <a:p>
            <a:r>
              <a:rPr lang="en-US" sz="2800" dirty="0"/>
              <a:t>Spinal Cord </a:t>
            </a:r>
            <a:r>
              <a:rPr lang="en-US" sz="2800" dirty="0" smtClean="0"/>
              <a:t>Injuries (sensory </a:t>
            </a:r>
            <a:r>
              <a:rPr lang="en-US" sz="2800" dirty="0"/>
              <a:t>and motor nerves are not able to send impulses below the level of the injury when the spinal cord is damaged or </a:t>
            </a:r>
            <a:r>
              <a:rPr lang="en-US" sz="2800" dirty="0" smtClean="0"/>
              <a:t>severed).</a:t>
            </a:r>
          </a:p>
        </p:txBody>
      </p:sp>
    </p:spTree>
    <p:extLst>
      <p:ext uri="{BB962C8B-B14F-4D97-AF65-F5344CB8AC3E}">
        <p14:creationId xmlns:p14="http://schemas.microsoft.com/office/powerpoint/2010/main" xmlns="" val="79879382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Provisions/Adaptations</a:t>
            </a:r>
            <a:endParaRPr lang="en-US" dirty="0"/>
          </a:p>
        </p:txBody>
      </p:sp>
      <p:sp>
        <p:nvSpPr>
          <p:cNvPr id="3" name="Content Placeholder 2"/>
          <p:cNvSpPr>
            <a:spLocks noGrp="1"/>
          </p:cNvSpPr>
          <p:nvPr>
            <p:ph idx="1"/>
          </p:nvPr>
        </p:nvSpPr>
        <p:spPr/>
        <p:txBody>
          <a:bodyPr>
            <a:normAutofit/>
          </a:bodyPr>
          <a:lstStyle/>
          <a:p>
            <a:r>
              <a:rPr lang="en-US" dirty="0" smtClean="0"/>
              <a:t>Wheelchairs (manual and power wheelchairs)</a:t>
            </a:r>
          </a:p>
          <a:p>
            <a:r>
              <a:rPr lang="en-US" dirty="0" smtClean="0"/>
              <a:t>Crutches</a:t>
            </a:r>
          </a:p>
          <a:p>
            <a:r>
              <a:rPr lang="en-US" dirty="0" smtClean="0"/>
              <a:t>Ramps (including portable ramps)</a:t>
            </a:r>
          </a:p>
          <a:p>
            <a:r>
              <a:rPr lang="en-US" dirty="0"/>
              <a:t>adaptive (orthotic) </a:t>
            </a:r>
            <a:r>
              <a:rPr lang="en-US" dirty="0" smtClean="0"/>
              <a:t>shoes</a:t>
            </a:r>
          </a:p>
          <a:p>
            <a:r>
              <a:rPr lang="en-US" dirty="0" smtClean="0"/>
              <a:t>Handrails</a:t>
            </a:r>
          </a:p>
          <a:p>
            <a:r>
              <a:rPr lang="en-US" dirty="0" smtClean="0"/>
              <a:t>shower chairs</a:t>
            </a:r>
          </a:p>
          <a:p>
            <a:r>
              <a:rPr lang="en-US" dirty="0" smtClean="0"/>
              <a:t>accessible </a:t>
            </a:r>
            <a:r>
              <a:rPr lang="en-US" dirty="0"/>
              <a:t>toilet </a:t>
            </a:r>
            <a:r>
              <a:rPr lang="en-US" dirty="0" smtClean="0"/>
              <a:t>facilities (</a:t>
            </a:r>
            <a:r>
              <a:rPr lang="en-US" dirty="0"/>
              <a:t>portable </a:t>
            </a:r>
            <a:r>
              <a:rPr lang="en-US" dirty="0" smtClean="0"/>
              <a:t>commode, and adult </a:t>
            </a:r>
            <a:r>
              <a:rPr lang="en-US" dirty="0"/>
              <a:t>sanitary protection</a:t>
            </a:r>
            <a:r>
              <a:rPr lang="en-US" dirty="0" smtClean="0"/>
              <a:t>)</a:t>
            </a:r>
          </a:p>
          <a:p>
            <a:r>
              <a:rPr lang="en-US" dirty="0" smtClean="0"/>
              <a:t>personal attendants   </a:t>
            </a:r>
            <a:endParaRPr lang="en-US" dirty="0"/>
          </a:p>
        </p:txBody>
      </p:sp>
    </p:spTree>
    <p:extLst>
      <p:ext uri="{BB962C8B-B14F-4D97-AF65-F5344CB8AC3E}">
        <p14:creationId xmlns:p14="http://schemas.microsoft.com/office/powerpoint/2010/main" xmlns="" val="345064478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Blindness and Visual Disabilities</a:t>
            </a:r>
            <a:r>
              <a:rPr lang="en-US" dirty="0"/>
              <a:t/>
            </a:r>
            <a:br>
              <a:rPr lang="en-US" dirty="0"/>
            </a:br>
            <a:endParaRPr lang="en-US" dirty="0"/>
          </a:p>
        </p:txBody>
      </p:sp>
      <p:sp>
        <p:nvSpPr>
          <p:cNvPr id="3" name="Content Placeholder 2"/>
          <p:cNvSpPr>
            <a:spLocks noGrp="1"/>
          </p:cNvSpPr>
          <p:nvPr>
            <p:ph idx="1"/>
          </p:nvPr>
        </p:nvSpPr>
        <p:spPr>
          <a:xfrm>
            <a:off x="457200" y="1722437"/>
            <a:ext cx="8229600" cy="4525963"/>
          </a:xfrm>
        </p:spPr>
        <p:txBody>
          <a:bodyPr>
            <a:normAutofit/>
          </a:bodyPr>
          <a:lstStyle/>
          <a:p>
            <a:r>
              <a:rPr lang="en-US" sz="3200" dirty="0" smtClean="0"/>
              <a:t>People </a:t>
            </a:r>
            <a:r>
              <a:rPr lang="en-US" sz="3200" dirty="0"/>
              <a:t>with visual disabilities experience many types and degrees of visual impairment</a:t>
            </a:r>
            <a:r>
              <a:rPr lang="en-US" sz="3200" dirty="0" smtClean="0"/>
              <a:t>.</a:t>
            </a:r>
            <a:endParaRPr lang="en-US" sz="3200" dirty="0"/>
          </a:p>
        </p:txBody>
      </p:sp>
    </p:spTree>
    <p:extLst>
      <p:ext uri="{BB962C8B-B14F-4D97-AF65-F5344CB8AC3E}">
        <p14:creationId xmlns:p14="http://schemas.microsoft.com/office/powerpoint/2010/main" xmlns="" val="68139398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Provisions/Adaptations</a:t>
            </a:r>
            <a:endParaRPr lang="en-US" dirty="0"/>
          </a:p>
        </p:txBody>
      </p:sp>
      <p:sp>
        <p:nvSpPr>
          <p:cNvPr id="3" name="Content Placeholder 2"/>
          <p:cNvSpPr>
            <a:spLocks noGrp="1"/>
          </p:cNvSpPr>
          <p:nvPr>
            <p:ph idx="1"/>
          </p:nvPr>
        </p:nvSpPr>
        <p:spPr/>
        <p:txBody>
          <a:bodyPr>
            <a:normAutofit/>
          </a:bodyPr>
          <a:lstStyle/>
          <a:p>
            <a:r>
              <a:rPr lang="en-US" sz="3200" dirty="0" smtClean="0"/>
              <a:t>Technological adaptations: audiocassette Tapes, braille, large prints, and electronic adaptations</a:t>
            </a:r>
          </a:p>
          <a:p>
            <a:r>
              <a:rPr lang="en-US" sz="3200" dirty="0" smtClean="0"/>
              <a:t>Mobility adaptations:</a:t>
            </a:r>
          </a:p>
          <a:p>
            <a:r>
              <a:rPr lang="en-US" sz="3200" dirty="0" smtClean="0"/>
              <a:t>White canes, service dogs, and sighted guides</a:t>
            </a:r>
          </a:p>
          <a:p>
            <a:r>
              <a:rPr lang="en-US" sz="3200" dirty="0" smtClean="0"/>
              <a:t>policy adaptations</a:t>
            </a:r>
          </a:p>
        </p:txBody>
      </p:sp>
    </p:spTree>
    <p:extLst>
      <p:ext uri="{BB962C8B-B14F-4D97-AF65-F5344CB8AC3E}">
        <p14:creationId xmlns:p14="http://schemas.microsoft.com/office/powerpoint/2010/main" xmlns="" val="229560274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Deafness and Hard of Hearing</a:t>
            </a:r>
            <a:endParaRPr lang="en-US" dirty="0"/>
          </a:p>
        </p:txBody>
      </p:sp>
      <p:sp>
        <p:nvSpPr>
          <p:cNvPr id="3" name="Content Placeholder 2"/>
          <p:cNvSpPr>
            <a:spLocks noGrp="1"/>
          </p:cNvSpPr>
          <p:nvPr>
            <p:ph idx="1"/>
          </p:nvPr>
        </p:nvSpPr>
        <p:spPr>
          <a:xfrm>
            <a:off x="685800" y="1905000"/>
            <a:ext cx="7772400" cy="4419600"/>
          </a:xfrm>
        </p:spPr>
        <p:txBody>
          <a:bodyPr>
            <a:noAutofit/>
          </a:bodyPr>
          <a:lstStyle/>
          <a:p>
            <a:r>
              <a:rPr lang="en-US" sz="2800" dirty="0" err="1" smtClean="0"/>
              <a:t>Prelingual</a:t>
            </a:r>
            <a:r>
              <a:rPr lang="en-US" sz="2800" dirty="0" smtClean="0"/>
              <a:t> </a:t>
            </a:r>
            <a:r>
              <a:rPr lang="en-US" sz="2800" dirty="0"/>
              <a:t>and </a:t>
            </a:r>
            <a:r>
              <a:rPr lang="en-US" sz="2800" dirty="0" err="1"/>
              <a:t>postlingual</a:t>
            </a:r>
            <a:r>
              <a:rPr lang="en-US" sz="2800" dirty="0"/>
              <a:t> hearing loss are age-based terms that have to do with the acquisition of spoken </a:t>
            </a:r>
            <a:r>
              <a:rPr lang="en-US" sz="2800" dirty="0" smtClean="0"/>
              <a:t>language</a:t>
            </a:r>
          </a:p>
          <a:p>
            <a:r>
              <a:rPr lang="en-US" sz="2800" i="1" dirty="0" err="1" smtClean="0"/>
              <a:t>Prelingual</a:t>
            </a:r>
            <a:r>
              <a:rPr lang="en-US" sz="2800" i="1" dirty="0" smtClean="0"/>
              <a:t> </a:t>
            </a:r>
            <a:r>
              <a:rPr lang="en-US" sz="2800" dirty="0"/>
              <a:t>deafness is deafness that occurs prior to three years of age, the usual age of language </a:t>
            </a:r>
            <a:r>
              <a:rPr lang="en-US" sz="2800" dirty="0" smtClean="0"/>
              <a:t>acquisition.</a:t>
            </a:r>
          </a:p>
          <a:p>
            <a:r>
              <a:rPr lang="en-US" sz="2800" i="1" dirty="0" smtClean="0"/>
              <a:t>Post-</a:t>
            </a:r>
            <a:r>
              <a:rPr lang="en-US" sz="2800" i="1" dirty="0" err="1" smtClean="0"/>
              <a:t>lingually</a:t>
            </a:r>
            <a:r>
              <a:rPr lang="en-US" sz="2800" i="1" dirty="0" smtClean="0"/>
              <a:t> </a:t>
            </a:r>
            <a:r>
              <a:rPr lang="en-US" sz="2800" dirty="0"/>
              <a:t>deafened individuals experience hearing loss after acquiring spoken language, usually at three years of age or </a:t>
            </a:r>
            <a:r>
              <a:rPr lang="en-US" sz="2800" dirty="0" smtClean="0"/>
              <a:t>later.</a:t>
            </a:r>
            <a:endParaRPr lang="en-US" sz="2800" dirty="0"/>
          </a:p>
        </p:txBody>
      </p:sp>
    </p:spTree>
    <p:extLst>
      <p:ext uri="{BB962C8B-B14F-4D97-AF65-F5344CB8AC3E}">
        <p14:creationId xmlns:p14="http://schemas.microsoft.com/office/powerpoint/2010/main" xmlns="" val="309383047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Provisions/Adaptations</a:t>
            </a:r>
            <a:endParaRPr lang="en-US" dirty="0"/>
          </a:p>
        </p:txBody>
      </p:sp>
      <p:sp>
        <p:nvSpPr>
          <p:cNvPr id="3" name="Content Placeholder 2"/>
          <p:cNvSpPr>
            <a:spLocks noGrp="1"/>
          </p:cNvSpPr>
          <p:nvPr>
            <p:ph idx="1"/>
          </p:nvPr>
        </p:nvSpPr>
        <p:spPr/>
        <p:txBody>
          <a:bodyPr>
            <a:normAutofit/>
          </a:bodyPr>
          <a:lstStyle/>
          <a:p>
            <a:r>
              <a:rPr lang="en-US" sz="3200" dirty="0" smtClean="0"/>
              <a:t>Interpreter</a:t>
            </a:r>
          </a:p>
          <a:p>
            <a:r>
              <a:rPr lang="en-US" sz="3200" dirty="0" smtClean="0"/>
              <a:t>Hearing aids</a:t>
            </a:r>
          </a:p>
          <a:p>
            <a:r>
              <a:rPr lang="en-US" sz="3200" dirty="0" smtClean="0"/>
              <a:t>Technological adaptations including</a:t>
            </a:r>
          </a:p>
          <a:p>
            <a:pPr lvl="1"/>
            <a:r>
              <a:rPr lang="en-US" sz="2800" dirty="0" smtClean="0"/>
              <a:t>e-mail</a:t>
            </a:r>
            <a:r>
              <a:rPr lang="en-US" sz="2800" dirty="0"/>
              <a:t>, instant messaging, phone text messages, the Internet, and captioned television programming is providing new </a:t>
            </a:r>
            <a:r>
              <a:rPr lang="en-US" sz="2800" dirty="0" smtClean="0"/>
              <a:t>opportunities.</a:t>
            </a:r>
          </a:p>
        </p:txBody>
      </p:sp>
    </p:spTree>
    <p:extLst>
      <p:ext uri="{BB962C8B-B14F-4D97-AF65-F5344CB8AC3E}">
        <p14:creationId xmlns:p14="http://schemas.microsoft.com/office/powerpoint/2010/main" xmlns="" val="2520387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algn="ctr"/>
            <a:r>
              <a:rPr lang="en-US" dirty="0" smtClean="0"/>
              <a:t>Early Modern Period </a:t>
            </a:r>
          </a:p>
        </p:txBody>
      </p:sp>
      <p:sp>
        <p:nvSpPr>
          <p:cNvPr id="9219" name="Content Placeholder 2"/>
          <p:cNvSpPr>
            <a:spLocks noGrp="1"/>
          </p:cNvSpPr>
          <p:nvPr>
            <p:ph idx="1"/>
          </p:nvPr>
        </p:nvSpPr>
        <p:spPr>
          <a:xfrm>
            <a:off x="457200" y="1646237"/>
            <a:ext cx="8229600" cy="4525963"/>
          </a:xfrm>
        </p:spPr>
        <p:txBody>
          <a:bodyPr>
            <a:normAutofit/>
          </a:bodyPr>
          <a:lstStyle/>
          <a:p>
            <a:r>
              <a:rPr lang="en-US" sz="3200" dirty="0" smtClean="0"/>
              <a:t>Due to developments in science, philosophy, and medicine, and the rise and the increasing legitimacy of scientific method during the Renaissance and the Enlightenment periods, the early modern period in the west (1500 through the eighteenth century) marked significant and far-reaching change in the life of PWDs. </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Types of Disabilities</a:t>
            </a:r>
            <a:endParaRPr lang="en-US" dirty="0"/>
          </a:p>
        </p:txBody>
      </p:sp>
      <p:sp>
        <p:nvSpPr>
          <p:cNvPr id="3" name="Subtitle 2"/>
          <p:cNvSpPr>
            <a:spLocks noGrp="1"/>
          </p:cNvSpPr>
          <p:nvPr>
            <p:ph type="subTitle" idx="1"/>
          </p:nvPr>
        </p:nvSpPr>
        <p:spPr/>
        <p:txBody>
          <a:bodyPr/>
          <a:lstStyle/>
          <a:p>
            <a:r>
              <a:rPr lang="en-US" dirty="0" smtClean="0"/>
              <a:t>Developmental, Cognitive, and Mental Health Disabilities</a:t>
            </a:r>
            <a:endParaRPr lang="en-US" dirty="0"/>
          </a:p>
        </p:txBody>
      </p:sp>
    </p:spTree>
    <p:extLst>
      <p:ext uri="{BB962C8B-B14F-4D97-AF65-F5344CB8AC3E}">
        <p14:creationId xmlns:p14="http://schemas.microsoft.com/office/powerpoint/2010/main" xmlns="" val="35211639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Developmental Disabilities</a:t>
            </a:r>
            <a:endParaRPr lang="en-US" dirty="0"/>
          </a:p>
        </p:txBody>
      </p:sp>
      <p:sp>
        <p:nvSpPr>
          <p:cNvPr id="3" name="Content Placeholder 2"/>
          <p:cNvSpPr>
            <a:spLocks noGrp="1"/>
          </p:cNvSpPr>
          <p:nvPr>
            <p:ph idx="1"/>
          </p:nvPr>
        </p:nvSpPr>
        <p:spPr>
          <a:xfrm>
            <a:off x="685800" y="1676400"/>
            <a:ext cx="7772400" cy="4724400"/>
          </a:xfrm>
        </p:spPr>
        <p:txBody>
          <a:bodyPr>
            <a:normAutofit/>
          </a:bodyPr>
          <a:lstStyle/>
          <a:p>
            <a:r>
              <a:rPr lang="en-US" sz="2800" i="1" dirty="0" smtClean="0"/>
              <a:t>Developmental </a:t>
            </a:r>
            <a:r>
              <a:rPr lang="en-US" sz="2800" i="1" dirty="0"/>
              <a:t>disabilities </a:t>
            </a:r>
            <a:r>
              <a:rPr lang="en-US" sz="2800" dirty="0"/>
              <a:t>(DD) is an umbrella term for multiple conditions emerging from anomalies in </a:t>
            </a:r>
            <a:r>
              <a:rPr lang="en-US" sz="2800" dirty="0" smtClean="0"/>
              <a:t>development.</a:t>
            </a:r>
          </a:p>
          <a:p>
            <a:r>
              <a:rPr lang="en-US" sz="2800" dirty="0" smtClean="0"/>
              <a:t>The </a:t>
            </a:r>
            <a:r>
              <a:rPr lang="en-US" sz="2800" dirty="0"/>
              <a:t>essential feature of DD is onset prior to adulthood and the need for significant, life­long </a:t>
            </a:r>
            <a:r>
              <a:rPr lang="en-US" sz="2800" dirty="0" smtClean="0"/>
              <a:t>supports.</a:t>
            </a:r>
          </a:p>
          <a:p>
            <a:r>
              <a:rPr lang="en-US" sz="2800" dirty="0" smtClean="0"/>
              <a:t>Conditions </a:t>
            </a:r>
            <a:r>
              <a:rPr lang="en-US" sz="2800" dirty="0"/>
              <a:t>commonly encompassed under </a:t>
            </a:r>
            <a:r>
              <a:rPr lang="en-US" sz="2800" dirty="0" smtClean="0"/>
              <a:t>DD are </a:t>
            </a:r>
            <a:r>
              <a:rPr lang="en-US" sz="2800" dirty="0"/>
              <a:t>intellectual disability, autism, </a:t>
            </a:r>
            <a:r>
              <a:rPr lang="en-US" sz="2800" dirty="0" smtClean="0"/>
              <a:t>down syndrome, cerebral </a:t>
            </a:r>
            <a:r>
              <a:rPr lang="en-US" sz="2800" dirty="0"/>
              <a:t>palsy, epilepsy, </a:t>
            </a:r>
            <a:r>
              <a:rPr lang="en-US" sz="2800" dirty="0" smtClean="0"/>
              <a:t>among </a:t>
            </a:r>
            <a:r>
              <a:rPr lang="en-US" sz="2800" dirty="0"/>
              <a:t>others</a:t>
            </a:r>
            <a:r>
              <a:rPr lang="en-US" sz="2800" dirty="0" smtClean="0"/>
              <a:t>.    </a:t>
            </a:r>
            <a:endParaRPr lang="en-US" sz="2800" dirty="0"/>
          </a:p>
        </p:txBody>
      </p:sp>
    </p:spTree>
    <p:extLst>
      <p:ext uri="{BB962C8B-B14F-4D97-AF65-F5344CB8AC3E}">
        <p14:creationId xmlns:p14="http://schemas.microsoft.com/office/powerpoint/2010/main" xmlns="" val="65261954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Cognitive Disabilities</a:t>
            </a:r>
            <a:endParaRPr lang="en-US" dirty="0"/>
          </a:p>
        </p:txBody>
      </p:sp>
      <p:sp>
        <p:nvSpPr>
          <p:cNvPr id="3" name="Content Placeholder 2"/>
          <p:cNvSpPr>
            <a:spLocks noGrp="1"/>
          </p:cNvSpPr>
          <p:nvPr>
            <p:ph idx="1"/>
          </p:nvPr>
        </p:nvSpPr>
        <p:spPr/>
        <p:txBody>
          <a:bodyPr>
            <a:normAutofit/>
          </a:bodyPr>
          <a:lstStyle/>
          <a:p>
            <a:r>
              <a:rPr lang="en-US" dirty="0" smtClean="0"/>
              <a:t>Cognitive </a:t>
            </a:r>
            <a:r>
              <a:rPr lang="en-US" dirty="0"/>
              <a:t>disabilities </a:t>
            </a:r>
            <a:r>
              <a:rPr lang="en-US" dirty="0" smtClean="0"/>
              <a:t>are disabilities </a:t>
            </a:r>
            <a:r>
              <a:rPr lang="en-US" dirty="0"/>
              <a:t>that affect an individual's ability to comprehend what he or she sees and hears</a:t>
            </a:r>
            <a:r>
              <a:rPr lang="en-US" dirty="0" smtClean="0"/>
              <a:t>.</a:t>
            </a:r>
            <a:endParaRPr lang="en-US" dirty="0"/>
          </a:p>
          <a:p>
            <a:r>
              <a:rPr lang="en-US" dirty="0" smtClean="0"/>
              <a:t>For </a:t>
            </a:r>
            <a:r>
              <a:rPr lang="en-US" dirty="0"/>
              <a:t>people with cognitive </a:t>
            </a:r>
            <a:r>
              <a:rPr lang="en-US" dirty="0" smtClean="0"/>
              <a:t>disabilities</a:t>
            </a:r>
            <a:r>
              <a:rPr lang="en-US" dirty="0"/>
              <a:t>, learning </a:t>
            </a:r>
            <a:r>
              <a:rPr lang="en-US" dirty="0" smtClean="0"/>
              <a:t>ability, reasoning, judgment, social skills  develop </a:t>
            </a:r>
            <a:r>
              <a:rPr lang="en-US" dirty="0"/>
              <a:t>at a slower-than-average </a:t>
            </a:r>
            <a:r>
              <a:rPr lang="en-US" dirty="0" smtClean="0"/>
              <a:t>pace.</a:t>
            </a:r>
          </a:p>
          <a:p>
            <a:r>
              <a:rPr lang="en-US" dirty="0" smtClean="0"/>
              <a:t>Individuals </a:t>
            </a:r>
            <a:r>
              <a:rPr lang="en-US" dirty="0"/>
              <a:t>with cognitive disabilities may have difficulty learning new things, generalizing from specifics, and using language for expression in both oral and written </a:t>
            </a:r>
            <a:r>
              <a:rPr lang="en-US" dirty="0" smtClean="0"/>
              <a:t>form.</a:t>
            </a:r>
          </a:p>
          <a:p>
            <a:r>
              <a:rPr lang="en-US" dirty="0"/>
              <a:t>Cognitive disabilities </a:t>
            </a:r>
            <a:r>
              <a:rPr lang="en-US" dirty="0" smtClean="0"/>
              <a:t>include </a:t>
            </a:r>
            <a:r>
              <a:rPr lang="en-US" dirty="0"/>
              <a:t>learning disabilities, intellectual disabilities, </a:t>
            </a:r>
            <a:r>
              <a:rPr lang="en-US" dirty="0" smtClean="0"/>
              <a:t>traumatic </a:t>
            </a:r>
            <a:r>
              <a:rPr lang="en-US" dirty="0"/>
              <a:t>brain injury, autism, and Down syndrome. </a:t>
            </a:r>
            <a:r>
              <a:rPr lang="en-US" dirty="0" smtClean="0"/>
              <a:t> </a:t>
            </a:r>
          </a:p>
        </p:txBody>
      </p:sp>
    </p:spTree>
    <p:extLst>
      <p:ext uri="{BB962C8B-B14F-4D97-AF65-F5344CB8AC3E}">
        <p14:creationId xmlns:p14="http://schemas.microsoft.com/office/powerpoint/2010/main" xmlns="" val="223872813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Intellectual Disability</a:t>
            </a:r>
            <a:endParaRPr lang="en-US" dirty="0"/>
          </a:p>
        </p:txBody>
      </p:sp>
      <p:sp>
        <p:nvSpPr>
          <p:cNvPr id="3" name="Content Placeholder 2"/>
          <p:cNvSpPr>
            <a:spLocks noGrp="1"/>
          </p:cNvSpPr>
          <p:nvPr>
            <p:ph idx="1"/>
          </p:nvPr>
        </p:nvSpPr>
        <p:spPr/>
        <p:txBody>
          <a:bodyPr>
            <a:normAutofit/>
          </a:bodyPr>
          <a:lstStyle/>
          <a:p>
            <a:r>
              <a:rPr lang="en-US" dirty="0" smtClean="0"/>
              <a:t>Intellectual disability is a situation in </a:t>
            </a:r>
            <a:r>
              <a:rPr lang="en-US" dirty="0"/>
              <a:t>which a person’s overall intellectual functioning is well below average, with an intelligence quotient (IQ) around 70 or </a:t>
            </a:r>
            <a:r>
              <a:rPr lang="en-US" dirty="0" smtClean="0"/>
              <a:t>less.</a:t>
            </a:r>
          </a:p>
          <a:p>
            <a:r>
              <a:rPr lang="en-US" dirty="0" smtClean="0"/>
              <a:t>Individuals </a:t>
            </a:r>
            <a:r>
              <a:rPr lang="en-US" dirty="0"/>
              <a:t>with </a:t>
            </a:r>
            <a:r>
              <a:rPr lang="en-US" dirty="0" smtClean="0"/>
              <a:t>intellectual disability have </a:t>
            </a:r>
            <a:r>
              <a:rPr lang="en-US" dirty="0"/>
              <a:t>a significantly impaired ability to cope with common life demands and lack some daily living skills expected of people in their age group and culture </a:t>
            </a:r>
            <a:r>
              <a:rPr lang="en-US" dirty="0" smtClean="0"/>
              <a:t>(significant impairment in the areas of learning</a:t>
            </a:r>
            <a:r>
              <a:rPr lang="en-US" dirty="0"/>
              <a:t>, communication, self-care, independent living, social interaction, play, work, and safety</a:t>
            </a:r>
            <a:r>
              <a:rPr lang="en-US" dirty="0" smtClean="0"/>
              <a:t>).</a:t>
            </a:r>
          </a:p>
        </p:txBody>
      </p:sp>
    </p:spTree>
    <p:extLst>
      <p:ext uri="{BB962C8B-B14F-4D97-AF65-F5344CB8AC3E}">
        <p14:creationId xmlns:p14="http://schemas.microsoft.com/office/powerpoint/2010/main" xmlns="" val="319631000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Degree of </a:t>
            </a:r>
            <a:r>
              <a:rPr lang="en-US" dirty="0" err="1" smtClean="0"/>
              <a:t>Severety</a:t>
            </a:r>
            <a:endParaRPr lang="en-US" dirty="0"/>
          </a:p>
        </p:txBody>
      </p:sp>
      <p:sp>
        <p:nvSpPr>
          <p:cNvPr id="3" name="Content Placeholder 2"/>
          <p:cNvSpPr>
            <a:spLocks noGrp="1"/>
          </p:cNvSpPr>
          <p:nvPr>
            <p:ph idx="1"/>
          </p:nvPr>
        </p:nvSpPr>
        <p:spPr/>
        <p:txBody>
          <a:bodyPr>
            <a:normAutofit/>
          </a:bodyPr>
          <a:lstStyle/>
          <a:p>
            <a:r>
              <a:rPr lang="en-US" sz="2800" dirty="0" smtClean="0"/>
              <a:t>Four </a:t>
            </a:r>
            <a:r>
              <a:rPr lang="en-US" sz="2800" dirty="0"/>
              <a:t>degrees of severity of </a:t>
            </a:r>
            <a:r>
              <a:rPr lang="en-US" sz="2800" dirty="0" smtClean="0"/>
              <a:t>intellectual disability based </a:t>
            </a:r>
            <a:r>
              <a:rPr lang="en-US" sz="2800" dirty="0"/>
              <a:t>on IQ </a:t>
            </a:r>
            <a:r>
              <a:rPr lang="en-US" sz="2800" dirty="0" smtClean="0"/>
              <a:t>score are:</a:t>
            </a:r>
          </a:p>
          <a:p>
            <a:pPr lvl="1"/>
            <a:r>
              <a:rPr lang="en-US" sz="2400" dirty="0" smtClean="0"/>
              <a:t>mild (</a:t>
            </a:r>
            <a:r>
              <a:rPr lang="en-US" sz="2400" dirty="0"/>
              <a:t>IQ range 50-55 to about </a:t>
            </a:r>
            <a:r>
              <a:rPr lang="en-US" sz="2400" dirty="0" smtClean="0"/>
              <a:t>70)</a:t>
            </a:r>
          </a:p>
          <a:p>
            <a:pPr lvl="1"/>
            <a:r>
              <a:rPr lang="en-US" sz="2400" dirty="0" smtClean="0"/>
              <a:t>moderate </a:t>
            </a:r>
            <a:r>
              <a:rPr lang="en-US" sz="2400" dirty="0"/>
              <a:t>(IQ range 35-40 to </a:t>
            </a:r>
            <a:r>
              <a:rPr lang="en-US" sz="2400" dirty="0" smtClean="0"/>
              <a:t>50-55)</a:t>
            </a:r>
          </a:p>
          <a:p>
            <a:pPr lvl="1"/>
            <a:r>
              <a:rPr lang="en-US" sz="2400" dirty="0" smtClean="0"/>
              <a:t>severe </a:t>
            </a:r>
            <a:r>
              <a:rPr lang="en-US" sz="2400" dirty="0"/>
              <a:t>(IQ range 20-25 to </a:t>
            </a:r>
            <a:r>
              <a:rPr lang="en-US" sz="2400" dirty="0" smtClean="0"/>
              <a:t>35-40)</a:t>
            </a:r>
          </a:p>
          <a:p>
            <a:pPr lvl="1"/>
            <a:r>
              <a:rPr lang="en-US" sz="2400" dirty="0" smtClean="0"/>
              <a:t>profound </a:t>
            </a:r>
            <a:r>
              <a:rPr lang="en-US" sz="2400" dirty="0"/>
              <a:t>(IQ level below 20-25</a:t>
            </a:r>
            <a:r>
              <a:rPr lang="en-US" sz="2400" dirty="0" smtClean="0"/>
              <a:t>).</a:t>
            </a:r>
          </a:p>
          <a:p>
            <a:r>
              <a:rPr lang="en-US" sz="2800" dirty="0" smtClean="0"/>
              <a:t>People </a:t>
            </a:r>
            <a:r>
              <a:rPr lang="en-US" sz="2800" dirty="0"/>
              <a:t>of average intelligence score from about 90 to 110 on IQ tests</a:t>
            </a:r>
            <a:r>
              <a:rPr lang="en-US" sz="2800" dirty="0" smtClean="0"/>
              <a:t>. </a:t>
            </a:r>
            <a:endParaRPr lang="en-US" sz="2800" dirty="0"/>
          </a:p>
        </p:txBody>
      </p:sp>
    </p:spTree>
    <p:extLst>
      <p:ext uri="{BB962C8B-B14F-4D97-AF65-F5344CB8AC3E}">
        <p14:creationId xmlns:p14="http://schemas.microsoft.com/office/powerpoint/2010/main" xmlns="" val="4397817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People with Mild and </a:t>
            </a:r>
            <a:r>
              <a:rPr lang="en-US" dirty="0" err="1" smtClean="0"/>
              <a:t>Moderat</a:t>
            </a:r>
            <a:r>
              <a:rPr lang="en-US" dirty="0" smtClean="0"/>
              <a:t> Intellectual Disability</a:t>
            </a:r>
            <a:endParaRPr lang="en-US" dirty="0"/>
          </a:p>
        </p:txBody>
      </p:sp>
      <p:sp>
        <p:nvSpPr>
          <p:cNvPr id="3" name="Content Placeholder 2"/>
          <p:cNvSpPr>
            <a:spLocks noGrp="1"/>
          </p:cNvSpPr>
          <p:nvPr>
            <p:ph idx="1"/>
          </p:nvPr>
        </p:nvSpPr>
        <p:spPr>
          <a:xfrm>
            <a:off x="685800" y="1905000"/>
            <a:ext cx="7772400" cy="4572000"/>
          </a:xfrm>
        </p:spPr>
        <p:txBody>
          <a:bodyPr>
            <a:noAutofit/>
          </a:bodyPr>
          <a:lstStyle/>
          <a:p>
            <a:r>
              <a:rPr lang="en-US" sz="2800" dirty="0" smtClean="0"/>
              <a:t>People with mild intellectual disability could </a:t>
            </a:r>
            <a:r>
              <a:rPr lang="en-US" sz="2800" dirty="0"/>
              <a:t>achieve employment on a semi-skilled or unskilled </a:t>
            </a:r>
            <a:r>
              <a:rPr lang="en-US" sz="2800" dirty="0" smtClean="0"/>
              <a:t>level, function </a:t>
            </a:r>
            <a:r>
              <a:rPr lang="en-US" sz="2800" dirty="0"/>
              <a:t>independently, </a:t>
            </a:r>
            <a:r>
              <a:rPr lang="en-US" sz="2800" dirty="0" smtClean="0"/>
              <a:t>may own </a:t>
            </a:r>
            <a:r>
              <a:rPr lang="en-US" sz="2800" dirty="0"/>
              <a:t>their own </a:t>
            </a:r>
            <a:r>
              <a:rPr lang="en-US" sz="2800" dirty="0" smtClean="0"/>
              <a:t>homes, </a:t>
            </a:r>
            <a:r>
              <a:rPr lang="en-US" sz="2800" dirty="0"/>
              <a:t>and generally </a:t>
            </a:r>
            <a:r>
              <a:rPr lang="en-US" sz="2800" dirty="0" smtClean="0"/>
              <a:t>lead familial life.</a:t>
            </a:r>
          </a:p>
          <a:p>
            <a:r>
              <a:rPr lang="en-US" sz="2800" dirty="0" smtClean="0"/>
              <a:t>People with moderate intellectual disability might </a:t>
            </a:r>
            <a:r>
              <a:rPr lang="en-US" sz="2800" dirty="0"/>
              <a:t>achieve self-maintenance in unskilled or semi-skilled work, sometimes under accommodated work environments, including sheltered conditions and supported </a:t>
            </a:r>
            <a:r>
              <a:rPr lang="en-US" sz="2800" dirty="0" smtClean="0"/>
              <a:t>employment. </a:t>
            </a:r>
          </a:p>
        </p:txBody>
      </p:sp>
    </p:spTree>
    <p:extLst>
      <p:ext uri="{BB962C8B-B14F-4D97-AF65-F5344CB8AC3E}">
        <p14:creationId xmlns:p14="http://schemas.microsoft.com/office/powerpoint/2010/main" xmlns="" val="162812717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People with Severe and Profound Intellectual Disability</a:t>
            </a:r>
            <a:endParaRPr lang="en-US" dirty="0"/>
          </a:p>
        </p:txBody>
      </p:sp>
      <p:sp>
        <p:nvSpPr>
          <p:cNvPr id="3" name="Content Placeholder 2"/>
          <p:cNvSpPr>
            <a:spLocks noGrp="1"/>
          </p:cNvSpPr>
          <p:nvPr>
            <p:ph idx="1"/>
          </p:nvPr>
        </p:nvSpPr>
        <p:spPr/>
        <p:txBody>
          <a:bodyPr>
            <a:normAutofit/>
          </a:bodyPr>
          <a:lstStyle/>
          <a:p>
            <a:r>
              <a:rPr lang="en-US" sz="2800" dirty="0" smtClean="0"/>
              <a:t>People </a:t>
            </a:r>
            <a:r>
              <a:rPr lang="en-US" sz="2800" dirty="0"/>
              <a:t>with severe intellectual disability might help in their own maintenance but generally require supervision in work and living environments.</a:t>
            </a:r>
          </a:p>
          <a:p>
            <a:r>
              <a:rPr lang="en-US" sz="2800" dirty="0"/>
              <a:t>People with profound intellectual disability have limited motor and speech skills, might achieve limited self-care and needed extensive attendant or nursing care</a:t>
            </a:r>
            <a:r>
              <a:rPr lang="en-US" sz="2800" dirty="0" smtClean="0"/>
              <a:t>.</a:t>
            </a:r>
            <a:endParaRPr lang="en-US" sz="2800" dirty="0"/>
          </a:p>
        </p:txBody>
      </p:sp>
    </p:spTree>
    <p:extLst>
      <p:ext uri="{BB962C8B-B14F-4D97-AF65-F5344CB8AC3E}">
        <p14:creationId xmlns:p14="http://schemas.microsoft.com/office/powerpoint/2010/main" xmlns="" val="413430076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Causes of Intellectual Disabilities</a:t>
            </a:r>
            <a:endParaRPr lang="en-US" dirty="0"/>
          </a:p>
        </p:txBody>
      </p:sp>
      <p:sp>
        <p:nvSpPr>
          <p:cNvPr id="3" name="Content Placeholder 2"/>
          <p:cNvSpPr>
            <a:spLocks noGrp="1"/>
          </p:cNvSpPr>
          <p:nvPr>
            <p:ph idx="1"/>
          </p:nvPr>
        </p:nvSpPr>
        <p:spPr>
          <a:xfrm>
            <a:off x="665922" y="1676400"/>
            <a:ext cx="7772400" cy="4800600"/>
          </a:xfrm>
        </p:spPr>
        <p:txBody>
          <a:bodyPr>
            <a:noAutofit/>
          </a:bodyPr>
          <a:lstStyle/>
          <a:p>
            <a:r>
              <a:rPr lang="en-US" sz="2800" dirty="0" smtClean="0"/>
              <a:t>Causes of intellectual disability include </a:t>
            </a:r>
            <a:r>
              <a:rPr lang="en-US" sz="2800" dirty="0"/>
              <a:t>genetic </a:t>
            </a:r>
            <a:r>
              <a:rPr lang="en-US" sz="2800" dirty="0" smtClean="0"/>
              <a:t>conditions (disorders </a:t>
            </a:r>
            <a:r>
              <a:rPr lang="en-US" sz="2800" dirty="0"/>
              <a:t>that occur as a fetus develops during </a:t>
            </a:r>
            <a:r>
              <a:rPr lang="en-US" sz="2800" dirty="0" smtClean="0"/>
              <a:t>pregnancy including chromosomal disorders such as Down syndrome);</a:t>
            </a:r>
          </a:p>
          <a:p>
            <a:r>
              <a:rPr lang="en-US" sz="2800" dirty="0" smtClean="0"/>
              <a:t>fetal </a:t>
            </a:r>
            <a:r>
              <a:rPr lang="en-US" sz="2800" dirty="0"/>
              <a:t>alcohol </a:t>
            </a:r>
            <a:r>
              <a:rPr lang="en-US" sz="2800" dirty="0" smtClean="0"/>
              <a:t>syndrome; malnutrition</a:t>
            </a:r>
            <a:r>
              <a:rPr lang="en-US" sz="2800" dirty="0"/>
              <a:t>; a mother’s use of alcohol or </a:t>
            </a:r>
            <a:r>
              <a:rPr lang="en-US" sz="2800" dirty="0" smtClean="0"/>
              <a:t>drugs; </a:t>
            </a:r>
            <a:r>
              <a:rPr lang="en-US" sz="2800" dirty="0"/>
              <a:t>viral </a:t>
            </a:r>
            <a:r>
              <a:rPr lang="en-US" sz="2800" dirty="0" smtClean="0"/>
              <a:t>infections; </a:t>
            </a:r>
            <a:r>
              <a:rPr lang="en-US" sz="2800" dirty="0"/>
              <a:t>premature </a:t>
            </a:r>
            <a:r>
              <a:rPr lang="en-US" sz="2800" dirty="0" smtClean="0"/>
              <a:t>birth; infectious </a:t>
            </a:r>
            <a:r>
              <a:rPr lang="en-US" sz="2800" dirty="0"/>
              <a:t>diseases </a:t>
            </a:r>
            <a:r>
              <a:rPr lang="en-US" sz="2800" dirty="0" smtClean="0"/>
              <a:t>which could be easily prevented through immunization during childhood; brain damage;  and other problems </a:t>
            </a:r>
            <a:r>
              <a:rPr lang="en-US" sz="2800" dirty="0"/>
              <a:t>during or after </a:t>
            </a:r>
            <a:r>
              <a:rPr lang="en-US" sz="2800" dirty="0" smtClean="0"/>
              <a:t>birth. </a:t>
            </a:r>
          </a:p>
        </p:txBody>
      </p:sp>
    </p:spTree>
    <p:extLst>
      <p:ext uri="{BB962C8B-B14F-4D97-AF65-F5344CB8AC3E}">
        <p14:creationId xmlns:p14="http://schemas.microsoft.com/office/powerpoint/2010/main" xmlns="" val="114834828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Treatment/Provision   </a:t>
            </a:r>
            <a:endParaRPr lang="en-US" dirty="0"/>
          </a:p>
        </p:txBody>
      </p:sp>
      <p:sp>
        <p:nvSpPr>
          <p:cNvPr id="3" name="Content Placeholder 2"/>
          <p:cNvSpPr>
            <a:spLocks noGrp="1"/>
          </p:cNvSpPr>
          <p:nvPr>
            <p:ph idx="1"/>
          </p:nvPr>
        </p:nvSpPr>
        <p:spPr>
          <a:xfrm>
            <a:off x="457200" y="1722437"/>
            <a:ext cx="8229600" cy="4754563"/>
          </a:xfrm>
        </p:spPr>
        <p:txBody>
          <a:bodyPr>
            <a:noAutofit/>
          </a:bodyPr>
          <a:lstStyle/>
          <a:p>
            <a:r>
              <a:rPr lang="en-US" sz="2800" dirty="0" smtClean="0"/>
              <a:t>Professionals </a:t>
            </a:r>
            <a:r>
              <a:rPr lang="en-US" sz="2800" dirty="0"/>
              <a:t>can help people with intellectual disabilities and their families understand their rights, maximize their potential, and develop resources</a:t>
            </a:r>
            <a:r>
              <a:rPr lang="en-US" sz="2800" dirty="0" smtClean="0"/>
              <a:t>.</a:t>
            </a:r>
          </a:p>
          <a:p>
            <a:r>
              <a:rPr lang="en-US" sz="2800" dirty="0"/>
              <a:t>In order to achieve their potential, </a:t>
            </a:r>
            <a:r>
              <a:rPr lang="en-US" sz="2800" dirty="0" smtClean="0"/>
              <a:t>children with intellectual disabilities may need </a:t>
            </a:r>
            <a:r>
              <a:rPr lang="en-US" sz="2800" dirty="0"/>
              <a:t>special education and training, which ideally begins in infancy and continues until they establish an adult </a:t>
            </a:r>
            <a:r>
              <a:rPr lang="en-US" sz="2800" dirty="0" smtClean="0"/>
              <a:t>role.</a:t>
            </a:r>
          </a:p>
          <a:p>
            <a:r>
              <a:rPr lang="en-US" sz="2800" dirty="0" smtClean="0"/>
              <a:t>Job coaching in employment and </a:t>
            </a:r>
            <a:r>
              <a:rPr lang="en-US" sz="2800" dirty="0" err="1" smtClean="0"/>
              <a:t>shelterd</a:t>
            </a:r>
            <a:r>
              <a:rPr lang="en-US" sz="2800" dirty="0" smtClean="0"/>
              <a:t> workshop facilities may be also provided.</a:t>
            </a:r>
            <a:endParaRPr lang="en-US" sz="2800" dirty="0"/>
          </a:p>
        </p:txBody>
      </p:sp>
    </p:spTree>
    <p:extLst>
      <p:ext uri="{BB962C8B-B14F-4D97-AF65-F5344CB8AC3E}">
        <p14:creationId xmlns:p14="http://schemas.microsoft.com/office/powerpoint/2010/main" xmlns="" val="349817766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Learning Disabilities</a:t>
            </a:r>
            <a:endParaRPr lang="en-US" dirty="0"/>
          </a:p>
        </p:txBody>
      </p:sp>
      <p:sp>
        <p:nvSpPr>
          <p:cNvPr id="3" name="Content Placeholder 2"/>
          <p:cNvSpPr>
            <a:spLocks noGrp="1"/>
          </p:cNvSpPr>
          <p:nvPr>
            <p:ph idx="1"/>
          </p:nvPr>
        </p:nvSpPr>
        <p:spPr>
          <a:xfrm>
            <a:off x="685800" y="1600200"/>
            <a:ext cx="7772400" cy="4572000"/>
          </a:xfrm>
        </p:spPr>
        <p:txBody>
          <a:bodyPr>
            <a:noAutofit/>
          </a:bodyPr>
          <a:lstStyle/>
          <a:p>
            <a:r>
              <a:rPr lang="en-US" sz="2800" dirty="0" smtClean="0"/>
              <a:t>The term </a:t>
            </a:r>
            <a:r>
              <a:rPr lang="en-US" sz="2800" i="1" dirty="0" smtClean="0"/>
              <a:t>learning disabilities </a:t>
            </a:r>
            <a:r>
              <a:rPr lang="en-US" sz="2800" dirty="0" smtClean="0"/>
              <a:t>refers to a group of neurological disorders that impact one or more of the brain’s basic functions used to understand and interpret language, symbols, and gestures</a:t>
            </a:r>
          </a:p>
          <a:p>
            <a:r>
              <a:rPr lang="en-US" sz="2800" dirty="0" smtClean="0"/>
              <a:t>The </a:t>
            </a:r>
            <a:r>
              <a:rPr lang="en-US" sz="2800" dirty="0"/>
              <a:t>manifestation of these neurologically based conditions can be observed in an individual’s difficulty with reading, writing, listening, speaking, completing mathematical functions, fine motor skills, and even interpreting social cues and </a:t>
            </a:r>
            <a:r>
              <a:rPr lang="en-US" sz="2800" dirty="0" smtClean="0"/>
              <a:t>gestures. </a:t>
            </a:r>
          </a:p>
        </p:txBody>
      </p:sp>
    </p:spTree>
    <p:extLst>
      <p:ext uri="{BB962C8B-B14F-4D97-AF65-F5344CB8AC3E}">
        <p14:creationId xmlns:p14="http://schemas.microsoft.com/office/powerpoint/2010/main" xmlns="" val="22603436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algn="ctr" fontAlgn="auto">
              <a:spcAft>
                <a:spcPts val="0"/>
              </a:spcAft>
              <a:defRPr/>
            </a:pPr>
            <a:r>
              <a:rPr lang="en-US" dirty="0" smtClean="0"/>
              <a:t>Education and the Nineteenth Century </a:t>
            </a:r>
            <a:endParaRPr lang="en-US" dirty="0"/>
          </a:p>
        </p:txBody>
      </p:sp>
      <p:sp>
        <p:nvSpPr>
          <p:cNvPr id="3" name="Content Placeholder 2"/>
          <p:cNvSpPr>
            <a:spLocks noGrp="1"/>
          </p:cNvSpPr>
          <p:nvPr>
            <p:ph idx="1"/>
          </p:nvPr>
        </p:nvSpPr>
        <p:spPr/>
        <p:txBody>
          <a:bodyPr rtlCol="0">
            <a:noAutofit/>
          </a:bodyPr>
          <a:lstStyle/>
          <a:p>
            <a:pPr fontAlgn="auto">
              <a:spcAft>
                <a:spcPts val="0"/>
              </a:spcAft>
              <a:buFont typeface="Arial" pitchFamily="34" charset="0"/>
              <a:buChar char="•"/>
              <a:defRPr/>
            </a:pPr>
            <a:r>
              <a:rPr lang="en-US" sz="2800" dirty="0" smtClean="0"/>
              <a:t>Education of the deaf was first started in Spain, followed by The </a:t>
            </a:r>
            <a:r>
              <a:rPr lang="en-US" sz="2800" dirty="0"/>
              <a:t>education of the </a:t>
            </a:r>
            <a:r>
              <a:rPr lang="en-US" sz="2800" dirty="0" smtClean="0"/>
              <a:t>blind and</a:t>
            </a:r>
            <a:r>
              <a:rPr lang="en-US" sz="2800" dirty="0"/>
              <a:t>, much more tardily, education of </a:t>
            </a:r>
            <a:r>
              <a:rPr lang="en-US" sz="2800" dirty="0" smtClean="0"/>
              <a:t>children with intellectual disability and physical disabilities.</a:t>
            </a:r>
          </a:p>
          <a:p>
            <a:pPr fontAlgn="auto">
              <a:spcAft>
                <a:spcPts val="0"/>
              </a:spcAft>
              <a:buFont typeface="Arial" pitchFamily="34" charset="0"/>
              <a:buChar char="•"/>
              <a:defRPr/>
            </a:pPr>
            <a:r>
              <a:rPr lang="en-US" sz="2800" dirty="0" smtClean="0"/>
              <a:t>Residential </a:t>
            </a:r>
            <a:r>
              <a:rPr lang="en-US" sz="2800" dirty="0"/>
              <a:t>schools for deaf and blind students and institutionalized segregation of people with mental illness and intellectual disability grew rapidly during the nineteenth </a:t>
            </a:r>
            <a:r>
              <a:rPr lang="en-US" sz="2800" dirty="0" smtClean="0"/>
              <a:t>century.  </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Characteristics of LD</a:t>
            </a:r>
            <a:endParaRPr lang="en-US" dirty="0"/>
          </a:p>
        </p:txBody>
      </p:sp>
      <p:sp>
        <p:nvSpPr>
          <p:cNvPr id="3" name="Content Placeholder 2"/>
          <p:cNvSpPr>
            <a:spLocks noGrp="1"/>
          </p:cNvSpPr>
          <p:nvPr>
            <p:ph idx="1"/>
          </p:nvPr>
        </p:nvSpPr>
        <p:spPr/>
        <p:txBody>
          <a:bodyPr>
            <a:normAutofit/>
          </a:bodyPr>
          <a:lstStyle/>
          <a:p>
            <a:r>
              <a:rPr lang="en-US" dirty="0" smtClean="0"/>
              <a:t>Difficulty in discriminating </a:t>
            </a:r>
            <a:r>
              <a:rPr lang="en-US" dirty="0"/>
              <a:t>fine differences in auditory, visual, and/or tactile </a:t>
            </a:r>
            <a:r>
              <a:rPr lang="en-US" dirty="0" smtClean="0"/>
              <a:t>input;</a:t>
            </a:r>
          </a:p>
          <a:p>
            <a:r>
              <a:rPr lang="en-US" dirty="0"/>
              <a:t>decreased ability to retain and recall discriminating sounds and forms both in the short term and the long </a:t>
            </a:r>
            <a:r>
              <a:rPr lang="en-US" dirty="0" smtClean="0"/>
              <a:t>term;</a:t>
            </a:r>
          </a:p>
          <a:p>
            <a:r>
              <a:rPr lang="en-US" dirty="0"/>
              <a:t>difficulty remembering the correct sequence of steps necessary to complete a </a:t>
            </a:r>
            <a:r>
              <a:rPr lang="en-US" dirty="0" smtClean="0"/>
              <a:t>task;</a:t>
            </a:r>
          </a:p>
          <a:p>
            <a:r>
              <a:rPr lang="en-US" dirty="0"/>
              <a:t>difficulty with figure-background relationships and distinguishing which is </a:t>
            </a:r>
            <a:r>
              <a:rPr lang="en-US" dirty="0" smtClean="0"/>
              <a:t>which;</a:t>
            </a:r>
          </a:p>
          <a:p>
            <a:r>
              <a:rPr lang="en-US" dirty="0"/>
              <a:t>difficulties with time and space orientation</a:t>
            </a:r>
          </a:p>
        </p:txBody>
      </p:sp>
    </p:spTree>
    <p:extLst>
      <p:ext uri="{BB962C8B-B14F-4D97-AF65-F5344CB8AC3E}">
        <p14:creationId xmlns:p14="http://schemas.microsoft.com/office/powerpoint/2010/main" xmlns="" val="37753227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Characteristics of LD (</a:t>
            </a:r>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a:bodyPr>
          <a:lstStyle/>
          <a:p>
            <a:r>
              <a:rPr lang="en-US" sz="2400" dirty="0" smtClean="0"/>
              <a:t>Difficulty </a:t>
            </a:r>
            <a:r>
              <a:rPr lang="en-US" sz="2400" dirty="0"/>
              <a:t>bringing closure to either a concept or a physical </a:t>
            </a:r>
            <a:r>
              <a:rPr lang="en-US" sz="2400" dirty="0" smtClean="0"/>
              <a:t>form;</a:t>
            </a:r>
          </a:p>
          <a:p>
            <a:r>
              <a:rPr lang="en-US" sz="2400" dirty="0"/>
              <a:t>difficulties integrating input from two or more </a:t>
            </a:r>
            <a:r>
              <a:rPr lang="en-US" sz="2400" dirty="0" smtClean="0"/>
              <a:t>senses;</a:t>
            </a:r>
          </a:p>
          <a:p>
            <a:r>
              <a:rPr lang="en-US" sz="2400" dirty="0"/>
              <a:t>difficulty judging the energy requirements of performing a specific </a:t>
            </a:r>
            <a:r>
              <a:rPr lang="en-US" sz="2400" dirty="0" smtClean="0"/>
              <a:t>task;</a:t>
            </a:r>
          </a:p>
          <a:p>
            <a:r>
              <a:rPr lang="en-US" sz="2400" dirty="0"/>
              <a:t>difficulty viewing specifics in relation to the </a:t>
            </a:r>
            <a:r>
              <a:rPr lang="en-US" sz="2400" dirty="0" smtClean="0"/>
              <a:t>whole; and</a:t>
            </a:r>
          </a:p>
          <a:p>
            <a:r>
              <a:rPr lang="en-US" sz="2400" dirty="0"/>
              <a:t>attention disturbances</a:t>
            </a:r>
          </a:p>
        </p:txBody>
      </p:sp>
    </p:spTree>
    <p:extLst>
      <p:ext uri="{BB962C8B-B14F-4D97-AF65-F5344CB8AC3E}">
        <p14:creationId xmlns:p14="http://schemas.microsoft.com/office/powerpoint/2010/main" xmlns="" val="78961906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Learning Disabilities</a:t>
            </a:r>
            <a:endParaRPr lang="en-US" dirty="0"/>
          </a:p>
        </p:txBody>
      </p:sp>
      <p:sp>
        <p:nvSpPr>
          <p:cNvPr id="3" name="Content Placeholder 2"/>
          <p:cNvSpPr>
            <a:spLocks noGrp="1"/>
          </p:cNvSpPr>
          <p:nvPr>
            <p:ph idx="1"/>
          </p:nvPr>
        </p:nvSpPr>
        <p:spPr>
          <a:xfrm>
            <a:off x="457200" y="1524000"/>
            <a:ext cx="8229600" cy="4830763"/>
          </a:xfrm>
        </p:spPr>
        <p:txBody>
          <a:bodyPr>
            <a:noAutofit/>
          </a:bodyPr>
          <a:lstStyle/>
          <a:p>
            <a:r>
              <a:rPr lang="en-US" sz="2800" i="1" dirty="0" smtClean="0"/>
              <a:t>Dyslexia: </a:t>
            </a:r>
            <a:r>
              <a:rPr lang="en-US" sz="2800" dirty="0" smtClean="0"/>
              <a:t>difficulty in understanding </a:t>
            </a:r>
            <a:r>
              <a:rPr lang="en-US" sz="2800" dirty="0"/>
              <a:t>language and using various language-related </a:t>
            </a:r>
            <a:r>
              <a:rPr lang="en-US" sz="2800" dirty="0" smtClean="0"/>
              <a:t>skills</a:t>
            </a:r>
          </a:p>
          <a:p>
            <a:r>
              <a:rPr lang="en-US" sz="2800" i="1" dirty="0" smtClean="0"/>
              <a:t>Dyscalculia: difficulty in </a:t>
            </a:r>
            <a:r>
              <a:rPr lang="en-US" sz="2800" dirty="0" smtClean="0"/>
              <a:t>learning </a:t>
            </a:r>
            <a:r>
              <a:rPr lang="en-US" sz="2800" dirty="0"/>
              <a:t>and understanding </a:t>
            </a:r>
            <a:r>
              <a:rPr lang="en-US" sz="2800" dirty="0" smtClean="0"/>
              <a:t>mathematical </a:t>
            </a:r>
            <a:r>
              <a:rPr lang="en-US" sz="2800" dirty="0"/>
              <a:t>concepts and </a:t>
            </a:r>
            <a:r>
              <a:rPr lang="en-US" sz="2800" dirty="0" smtClean="0"/>
              <a:t>operations.</a:t>
            </a:r>
          </a:p>
          <a:p>
            <a:r>
              <a:rPr lang="en-US" sz="2800" dirty="0" smtClean="0"/>
              <a:t>Dysgraphia: difficulty in developing and using written language</a:t>
            </a:r>
          </a:p>
          <a:p>
            <a:r>
              <a:rPr lang="en-US" sz="2800" dirty="0" err="1" smtClean="0"/>
              <a:t>Dysnomia</a:t>
            </a:r>
            <a:r>
              <a:rPr lang="en-US" sz="2800" dirty="0" smtClean="0"/>
              <a:t>: difficulty in recollection </a:t>
            </a:r>
            <a:r>
              <a:rPr lang="en-US" sz="2800" dirty="0"/>
              <a:t>of names, places, or specific object </a:t>
            </a:r>
            <a:r>
              <a:rPr lang="en-US" sz="2800" dirty="0" smtClean="0"/>
              <a:t>words.</a:t>
            </a:r>
          </a:p>
          <a:p>
            <a:r>
              <a:rPr lang="en-US" sz="2800" dirty="0" smtClean="0"/>
              <a:t>Dyspraxia: difficulty in manipulation </a:t>
            </a:r>
            <a:r>
              <a:rPr lang="en-US" sz="2800" dirty="0"/>
              <a:t>of fine motor </a:t>
            </a:r>
            <a:r>
              <a:rPr lang="en-US" sz="2800" dirty="0" smtClean="0"/>
              <a:t>skills</a:t>
            </a:r>
          </a:p>
        </p:txBody>
      </p:sp>
    </p:spTree>
    <p:extLst>
      <p:ext uri="{BB962C8B-B14F-4D97-AF65-F5344CB8AC3E}">
        <p14:creationId xmlns:p14="http://schemas.microsoft.com/office/powerpoint/2010/main" xmlns="" val="4177443346"/>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Treatment/Provisions</a:t>
            </a:r>
            <a:endParaRPr lang="en-US" dirty="0"/>
          </a:p>
        </p:txBody>
      </p:sp>
      <p:sp>
        <p:nvSpPr>
          <p:cNvPr id="3" name="Content Placeholder 2"/>
          <p:cNvSpPr>
            <a:spLocks noGrp="1"/>
          </p:cNvSpPr>
          <p:nvPr>
            <p:ph idx="1"/>
          </p:nvPr>
        </p:nvSpPr>
        <p:spPr/>
        <p:txBody>
          <a:bodyPr>
            <a:normAutofit/>
          </a:bodyPr>
          <a:lstStyle/>
          <a:p>
            <a:r>
              <a:rPr lang="en-US" dirty="0" smtClean="0"/>
              <a:t>Teaching different skills</a:t>
            </a:r>
          </a:p>
          <a:p>
            <a:r>
              <a:rPr lang="en-US" dirty="0" smtClean="0"/>
              <a:t>Teaching </a:t>
            </a:r>
            <a:r>
              <a:rPr lang="en-US" dirty="0"/>
              <a:t>the use of multiple learning </a:t>
            </a:r>
            <a:r>
              <a:rPr lang="en-US" dirty="0" smtClean="0"/>
              <a:t>modalities—visual</a:t>
            </a:r>
            <a:r>
              <a:rPr lang="en-US" dirty="0"/>
              <a:t>, tactile, </a:t>
            </a:r>
            <a:r>
              <a:rPr lang="en-US" dirty="0" smtClean="0"/>
              <a:t>auditory</a:t>
            </a:r>
          </a:p>
          <a:p>
            <a:r>
              <a:rPr lang="en-US" dirty="0" smtClean="0"/>
              <a:t>Providing tutors</a:t>
            </a:r>
            <a:r>
              <a:rPr lang="en-US" dirty="0"/>
              <a:t>, note takers, extra time for testing, alternative format versions of textbooks, </a:t>
            </a:r>
            <a:r>
              <a:rPr lang="en-US" dirty="0" smtClean="0"/>
              <a:t>and environmental </a:t>
            </a:r>
            <a:r>
              <a:rPr lang="en-US" dirty="0"/>
              <a:t>arrangements such as areas with reduced distraction for work and </a:t>
            </a:r>
            <a:r>
              <a:rPr lang="en-US" dirty="0" smtClean="0"/>
              <a:t>testing.</a:t>
            </a:r>
          </a:p>
          <a:p>
            <a:r>
              <a:rPr lang="en-US" dirty="0" smtClean="0"/>
              <a:t>Providing technological </a:t>
            </a:r>
            <a:r>
              <a:rPr lang="en-US" dirty="0"/>
              <a:t>devices </a:t>
            </a:r>
            <a:r>
              <a:rPr lang="en-US" dirty="0" smtClean="0"/>
              <a:t>such </a:t>
            </a:r>
            <a:r>
              <a:rPr lang="en-US" dirty="0"/>
              <a:t>as tape recorders, calculators and word processing </a:t>
            </a:r>
            <a:r>
              <a:rPr lang="en-US" dirty="0" smtClean="0"/>
              <a:t>software, speech </a:t>
            </a:r>
            <a:r>
              <a:rPr lang="en-US" dirty="0"/>
              <a:t>synthesizers, voice recognition software and talking dictionaries</a:t>
            </a:r>
            <a:r>
              <a:rPr lang="en-US" dirty="0" smtClean="0"/>
              <a:t>. </a:t>
            </a:r>
            <a:endParaRPr lang="en-US" dirty="0"/>
          </a:p>
        </p:txBody>
      </p:sp>
    </p:spTree>
    <p:extLst>
      <p:ext uri="{BB962C8B-B14F-4D97-AF65-F5344CB8AC3E}">
        <p14:creationId xmlns:p14="http://schemas.microsoft.com/office/powerpoint/2010/main" xmlns="" val="27381427"/>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Autism</a:t>
            </a:r>
            <a:endParaRPr lang="en-US" dirty="0"/>
          </a:p>
        </p:txBody>
      </p:sp>
      <p:sp>
        <p:nvSpPr>
          <p:cNvPr id="3" name="Content Placeholder 2"/>
          <p:cNvSpPr>
            <a:spLocks noGrp="1"/>
          </p:cNvSpPr>
          <p:nvPr>
            <p:ph idx="1"/>
          </p:nvPr>
        </p:nvSpPr>
        <p:spPr>
          <a:xfrm>
            <a:off x="685800" y="1828800"/>
            <a:ext cx="7772400" cy="4343400"/>
          </a:xfrm>
        </p:spPr>
        <p:txBody>
          <a:bodyPr>
            <a:noAutofit/>
          </a:bodyPr>
          <a:lstStyle/>
          <a:p>
            <a:r>
              <a:rPr lang="en-US" sz="2800" dirty="0"/>
              <a:t>Autism affects the social, emotional, and behavioral development of </a:t>
            </a:r>
            <a:r>
              <a:rPr lang="en-US" sz="2800" dirty="0" smtClean="0"/>
              <a:t>children. Thus, autism is defined upon three </a:t>
            </a:r>
            <a:r>
              <a:rPr lang="en-US" sz="2800" dirty="0"/>
              <a:t>symptoms </a:t>
            </a:r>
            <a:r>
              <a:rPr lang="en-US" sz="2800" dirty="0" smtClean="0"/>
              <a:t>areas: social </a:t>
            </a:r>
            <a:r>
              <a:rPr lang="en-US" sz="2800" dirty="0"/>
              <a:t>difficulties, </a:t>
            </a:r>
            <a:r>
              <a:rPr lang="en-US" sz="2800" dirty="0" smtClean="0"/>
              <a:t>communication </a:t>
            </a:r>
            <a:r>
              <a:rPr lang="en-US" sz="2800" dirty="0"/>
              <a:t>difficulties, and </a:t>
            </a:r>
            <a:r>
              <a:rPr lang="en-US" sz="2800" dirty="0" smtClean="0"/>
              <a:t>restrictive </a:t>
            </a:r>
            <a:r>
              <a:rPr lang="en-US" sz="2800" dirty="0"/>
              <a:t>interests or repetitive </a:t>
            </a:r>
            <a:r>
              <a:rPr lang="en-US" sz="2800" dirty="0" smtClean="0"/>
              <a:t>behaviors.</a:t>
            </a:r>
          </a:p>
          <a:p>
            <a:r>
              <a:rPr lang="en-US" sz="2800" dirty="0" smtClean="0"/>
              <a:t>The </a:t>
            </a:r>
            <a:r>
              <a:rPr lang="en-US" sz="2800" dirty="0"/>
              <a:t>autism spectrum ranges from highly verbal, high-functioning </a:t>
            </a:r>
            <a:r>
              <a:rPr lang="en-US" sz="2800" dirty="0" smtClean="0"/>
              <a:t>individuals </a:t>
            </a:r>
            <a:r>
              <a:rPr lang="en-US" sz="2800" dirty="0"/>
              <a:t>with superior intelligence, to nonverbal persons with low </a:t>
            </a:r>
            <a:r>
              <a:rPr lang="en-US" sz="2800" dirty="0" smtClean="0"/>
              <a:t>IQs. </a:t>
            </a:r>
          </a:p>
        </p:txBody>
      </p:sp>
    </p:spTree>
    <p:extLst>
      <p:ext uri="{BB962C8B-B14F-4D97-AF65-F5344CB8AC3E}">
        <p14:creationId xmlns:p14="http://schemas.microsoft.com/office/powerpoint/2010/main" xmlns="" val="150721942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Symptoms</a:t>
            </a:r>
            <a:endParaRPr lang="en-US" dirty="0"/>
          </a:p>
        </p:txBody>
      </p:sp>
      <p:sp>
        <p:nvSpPr>
          <p:cNvPr id="3" name="Content Placeholder 2"/>
          <p:cNvSpPr>
            <a:spLocks noGrp="1"/>
          </p:cNvSpPr>
          <p:nvPr>
            <p:ph idx="1"/>
          </p:nvPr>
        </p:nvSpPr>
        <p:spPr>
          <a:xfrm>
            <a:off x="685800" y="1524000"/>
            <a:ext cx="7772400" cy="4648200"/>
          </a:xfrm>
        </p:spPr>
        <p:txBody>
          <a:bodyPr>
            <a:normAutofit/>
          </a:bodyPr>
          <a:lstStyle/>
          <a:p>
            <a:r>
              <a:rPr lang="en-US" sz="2400" dirty="0" smtClean="0"/>
              <a:t>Hyperactivity and impulsivity</a:t>
            </a:r>
            <a:r>
              <a:rPr lang="en-US" sz="2400" dirty="0"/>
              <a:t>, </a:t>
            </a:r>
            <a:r>
              <a:rPr lang="en-US" sz="2400" dirty="0" smtClean="0"/>
              <a:t>extreme anger and aggressiveness</a:t>
            </a:r>
            <a:r>
              <a:rPr lang="en-US" sz="2400" dirty="0"/>
              <a:t>, self-injurious </a:t>
            </a:r>
            <a:r>
              <a:rPr lang="en-US" sz="2400" dirty="0" smtClean="0"/>
              <a:t>behaviors</a:t>
            </a:r>
          </a:p>
          <a:p>
            <a:r>
              <a:rPr lang="en-US" sz="2400" dirty="0"/>
              <a:t>insist on doing things in exactly the same way or on following the same routine </a:t>
            </a:r>
            <a:r>
              <a:rPr lang="en-US" sz="2400" dirty="0" smtClean="0"/>
              <a:t>and may </a:t>
            </a:r>
            <a:r>
              <a:rPr lang="en-US" sz="2400" dirty="0"/>
              <a:t>become very upset in response to a minor </a:t>
            </a:r>
            <a:r>
              <a:rPr lang="en-US" sz="2400" dirty="0" smtClean="0"/>
              <a:t>change in the routine,</a:t>
            </a:r>
          </a:p>
          <a:p>
            <a:r>
              <a:rPr lang="en-US" sz="2400" dirty="0" smtClean="0"/>
              <a:t>serious difficulty in interacting and communicating with other people,</a:t>
            </a:r>
          </a:p>
          <a:p>
            <a:r>
              <a:rPr lang="en-US" sz="2400" dirty="0" smtClean="0"/>
              <a:t>constantly </a:t>
            </a:r>
            <a:r>
              <a:rPr lang="en-US" sz="2400" dirty="0"/>
              <a:t>repeating certain actions or behaviors, or having intense interests restricted to only particular things or topics</a:t>
            </a:r>
            <a:r>
              <a:rPr lang="en-US" sz="2400" dirty="0" smtClean="0"/>
              <a:t>.   </a:t>
            </a:r>
          </a:p>
        </p:txBody>
      </p:sp>
    </p:spTree>
    <p:extLst>
      <p:ext uri="{BB962C8B-B14F-4D97-AF65-F5344CB8AC3E}">
        <p14:creationId xmlns:p14="http://schemas.microsoft.com/office/powerpoint/2010/main" xmlns="" val="4223900033"/>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Causes and Treatment</a:t>
            </a:r>
            <a:endParaRPr lang="en-US" dirty="0"/>
          </a:p>
        </p:txBody>
      </p:sp>
      <p:sp>
        <p:nvSpPr>
          <p:cNvPr id="3" name="Content Placeholder 2"/>
          <p:cNvSpPr>
            <a:spLocks noGrp="1"/>
          </p:cNvSpPr>
          <p:nvPr>
            <p:ph idx="1"/>
          </p:nvPr>
        </p:nvSpPr>
        <p:spPr>
          <a:xfrm>
            <a:off x="685800" y="1752600"/>
            <a:ext cx="7772400" cy="4419600"/>
          </a:xfrm>
        </p:spPr>
        <p:txBody>
          <a:bodyPr>
            <a:noAutofit/>
          </a:bodyPr>
          <a:lstStyle/>
          <a:p>
            <a:r>
              <a:rPr lang="en-US" sz="2800" dirty="0" smtClean="0"/>
              <a:t>Genetic causes, brain abnormalities, infections </a:t>
            </a:r>
            <a:r>
              <a:rPr lang="en-US" sz="2800" dirty="0"/>
              <a:t>and </a:t>
            </a:r>
            <a:r>
              <a:rPr lang="en-US" sz="2800" dirty="0" smtClean="0"/>
              <a:t>drugs taken by pregnant mothers.</a:t>
            </a:r>
          </a:p>
          <a:p>
            <a:r>
              <a:rPr lang="en-US" sz="2800" dirty="0" smtClean="0"/>
              <a:t>Treatment </a:t>
            </a:r>
            <a:r>
              <a:rPr lang="en-US" sz="2800" dirty="0"/>
              <a:t>includes the use of individualized education, communication tools, behavioral management, and </a:t>
            </a:r>
            <a:r>
              <a:rPr lang="en-US" sz="2800" dirty="0" smtClean="0"/>
              <a:t>medication, play sessions, therapy </a:t>
            </a:r>
            <a:r>
              <a:rPr lang="en-US" sz="2800" dirty="0"/>
              <a:t>and </a:t>
            </a:r>
            <a:r>
              <a:rPr lang="en-US" sz="2800" dirty="0" smtClean="0"/>
              <a:t>training approaches.</a:t>
            </a:r>
          </a:p>
          <a:p>
            <a:r>
              <a:rPr lang="en-US" sz="2800" dirty="0" smtClean="0"/>
              <a:t>Parents</a:t>
            </a:r>
            <a:r>
              <a:rPr lang="en-US" sz="2800" dirty="0"/>
              <a:t>, teachers, and therapists need to work together to help a child gain new skills and </a:t>
            </a:r>
            <a:r>
              <a:rPr lang="en-US" sz="2800" dirty="0" smtClean="0"/>
              <a:t>abilities.  </a:t>
            </a:r>
            <a:endParaRPr lang="en-US" sz="2800" dirty="0"/>
          </a:p>
        </p:txBody>
      </p:sp>
    </p:spTree>
    <p:extLst>
      <p:ext uri="{BB962C8B-B14F-4D97-AF65-F5344CB8AC3E}">
        <p14:creationId xmlns:p14="http://schemas.microsoft.com/office/powerpoint/2010/main" xmlns="" val="1235566367"/>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Attention-Deficit Hyperactivity Disorder </a:t>
            </a:r>
            <a:endParaRPr lang="en-US" dirty="0"/>
          </a:p>
        </p:txBody>
      </p:sp>
      <p:sp>
        <p:nvSpPr>
          <p:cNvPr id="3" name="Content Placeholder 2"/>
          <p:cNvSpPr>
            <a:spLocks noGrp="1"/>
          </p:cNvSpPr>
          <p:nvPr>
            <p:ph idx="1"/>
          </p:nvPr>
        </p:nvSpPr>
        <p:spPr>
          <a:xfrm>
            <a:off x="685800" y="1905000"/>
            <a:ext cx="7772400" cy="4267200"/>
          </a:xfrm>
        </p:spPr>
        <p:txBody>
          <a:bodyPr>
            <a:normAutofit/>
          </a:bodyPr>
          <a:lstStyle/>
          <a:p>
            <a:r>
              <a:rPr lang="en-US" sz="2400" dirty="0" smtClean="0"/>
              <a:t>Attention-Deficit </a:t>
            </a:r>
            <a:r>
              <a:rPr lang="en-US" sz="2400" dirty="0"/>
              <a:t>Hyperactivity Disorder </a:t>
            </a:r>
            <a:r>
              <a:rPr lang="en-US" sz="2400" dirty="0" smtClean="0"/>
              <a:t>(</a:t>
            </a:r>
            <a:r>
              <a:rPr lang="en-US" sz="2400" dirty="0"/>
              <a:t>ADHD</a:t>
            </a:r>
            <a:r>
              <a:rPr lang="en-US" sz="2400" dirty="0" smtClean="0"/>
              <a:t>), beginning </a:t>
            </a:r>
            <a:r>
              <a:rPr lang="en-US" sz="2400" dirty="0"/>
              <a:t>in childhood, </a:t>
            </a:r>
            <a:r>
              <a:rPr lang="en-US" sz="2400" dirty="0" smtClean="0"/>
              <a:t>is characterized </a:t>
            </a:r>
            <a:r>
              <a:rPr lang="en-US" sz="2400" dirty="0"/>
              <a:t>by a persistent inability to sit still, focus attention on specific tasks, and control </a:t>
            </a:r>
            <a:r>
              <a:rPr lang="en-US" sz="2400" dirty="0" smtClean="0"/>
              <a:t>impulses.</a:t>
            </a:r>
          </a:p>
          <a:p>
            <a:r>
              <a:rPr lang="en-US" sz="2400" dirty="0" smtClean="0"/>
              <a:t>A </a:t>
            </a:r>
            <a:r>
              <a:rPr lang="en-US" sz="2400" dirty="0"/>
              <a:t>person with ADHD may have difficulty with school, work, friendships, or family </a:t>
            </a:r>
            <a:r>
              <a:rPr lang="en-US" sz="2400" dirty="0" smtClean="0"/>
              <a:t>life.</a:t>
            </a:r>
          </a:p>
          <a:p>
            <a:r>
              <a:rPr lang="en-US" sz="2400" dirty="0"/>
              <a:t>Children and adults with ADHD consistently show various degrees of inattention, hyperactivity, and impulsiveness</a:t>
            </a:r>
            <a:r>
              <a:rPr lang="en-US" sz="2400" dirty="0" smtClean="0"/>
              <a:t>.</a:t>
            </a:r>
            <a:endParaRPr lang="en-US" sz="2400" dirty="0"/>
          </a:p>
        </p:txBody>
      </p:sp>
    </p:spTree>
    <p:extLst>
      <p:ext uri="{BB962C8B-B14F-4D97-AF65-F5344CB8AC3E}">
        <p14:creationId xmlns:p14="http://schemas.microsoft.com/office/powerpoint/2010/main" xmlns="" val="699327509"/>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Hyperactivity/Impulsivity</a:t>
            </a:r>
            <a:endParaRPr lang="en-US" dirty="0"/>
          </a:p>
        </p:txBody>
      </p:sp>
      <p:sp>
        <p:nvSpPr>
          <p:cNvPr id="3" name="Content Placeholder 2"/>
          <p:cNvSpPr>
            <a:spLocks noGrp="1"/>
          </p:cNvSpPr>
          <p:nvPr>
            <p:ph idx="1"/>
          </p:nvPr>
        </p:nvSpPr>
        <p:spPr>
          <a:xfrm>
            <a:off x="457200" y="1722437"/>
            <a:ext cx="8229600" cy="4525963"/>
          </a:xfrm>
        </p:spPr>
        <p:txBody>
          <a:bodyPr>
            <a:normAutofit/>
          </a:bodyPr>
          <a:lstStyle/>
          <a:p>
            <a:r>
              <a:rPr lang="en-US" sz="2800" dirty="0" smtClean="0"/>
              <a:t>Hyperactivity and impulsivity: constant </a:t>
            </a:r>
            <a:r>
              <a:rPr lang="en-US" sz="2800" dirty="0"/>
              <a:t>motion, as if driven by a </a:t>
            </a:r>
            <a:r>
              <a:rPr lang="en-US" sz="2800" dirty="0" smtClean="0"/>
              <a:t>motor; children </a:t>
            </a:r>
            <a:r>
              <a:rPr lang="en-US" sz="2800" dirty="0"/>
              <a:t>may squirm and fidget at their desks in school, get up often to roam around the room, constantly touch things, disturb other people, tap pencils, and talk </a:t>
            </a:r>
            <a:r>
              <a:rPr lang="en-US" sz="2800" dirty="0" smtClean="0"/>
              <a:t>constantly, act </a:t>
            </a:r>
            <a:r>
              <a:rPr lang="en-US" sz="2800" dirty="0"/>
              <a:t>before thinking, may run into the street without looking, blurt out inappropriate comments in class, interrupt conversations, and be unusually clumsy or accident-prone</a:t>
            </a:r>
            <a:r>
              <a:rPr lang="en-US" dirty="0" smtClean="0"/>
              <a:t>.</a:t>
            </a:r>
          </a:p>
        </p:txBody>
      </p:sp>
    </p:spTree>
    <p:extLst>
      <p:ext uri="{BB962C8B-B14F-4D97-AF65-F5344CB8AC3E}">
        <p14:creationId xmlns:p14="http://schemas.microsoft.com/office/powerpoint/2010/main" xmlns="" val="329080104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Inattention; Types of ADHD  </a:t>
            </a:r>
            <a:endParaRPr lang="en-US" dirty="0"/>
          </a:p>
        </p:txBody>
      </p:sp>
      <p:sp>
        <p:nvSpPr>
          <p:cNvPr id="3" name="Content Placeholder 2"/>
          <p:cNvSpPr>
            <a:spLocks noGrp="1"/>
          </p:cNvSpPr>
          <p:nvPr>
            <p:ph idx="1"/>
          </p:nvPr>
        </p:nvSpPr>
        <p:spPr/>
        <p:txBody>
          <a:bodyPr>
            <a:normAutofit/>
          </a:bodyPr>
          <a:lstStyle/>
          <a:p>
            <a:r>
              <a:rPr lang="en-US" sz="2800" dirty="0"/>
              <a:t>Inattention: people with ADHD have difficulty keeping their minds on one thing; may get bored with homework or other tasks after a few minutes, make careless mistakes, have trouble </a:t>
            </a:r>
            <a:r>
              <a:rPr lang="en-US" sz="2800" dirty="0" smtClean="0"/>
              <a:t>in listening.</a:t>
            </a:r>
          </a:p>
          <a:p>
            <a:r>
              <a:rPr lang="en-US" sz="2800" dirty="0" smtClean="0"/>
              <a:t>There </a:t>
            </a:r>
            <a:r>
              <a:rPr lang="en-US" sz="2800" dirty="0"/>
              <a:t>are three predominant types of ADHD: inattentive, hyperactive/impulsive, and </a:t>
            </a:r>
            <a:r>
              <a:rPr lang="en-US" sz="2800" dirty="0" smtClean="0"/>
              <a:t>combined.   </a:t>
            </a:r>
            <a:endParaRPr lang="en-US" sz="2800" dirty="0"/>
          </a:p>
        </p:txBody>
      </p:sp>
    </p:spTree>
    <p:extLst>
      <p:ext uri="{BB962C8B-B14F-4D97-AF65-F5344CB8AC3E}">
        <p14:creationId xmlns:p14="http://schemas.microsoft.com/office/powerpoint/2010/main" xmlns="" val="37788402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algn="ctr"/>
            <a:r>
              <a:rPr lang="en-US" dirty="0" smtClean="0"/>
              <a:t>Eugenics </a:t>
            </a:r>
          </a:p>
        </p:txBody>
      </p:sp>
      <p:sp>
        <p:nvSpPr>
          <p:cNvPr id="3" name="Content Placeholder 2"/>
          <p:cNvSpPr>
            <a:spLocks noGrp="1"/>
          </p:cNvSpPr>
          <p:nvPr>
            <p:ph idx="1"/>
          </p:nvPr>
        </p:nvSpPr>
        <p:spPr>
          <a:xfrm>
            <a:off x="685800" y="1600200"/>
            <a:ext cx="7772400" cy="4724400"/>
          </a:xfrm>
        </p:spPr>
        <p:txBody>
          <a:bodyPr rtlCol="0">
            <a:noAutofit/>
          </a:bodyPr>
          <a:lstStyle/>
          <a:p>
            <a:pPr fontAlgn="auto">
              <a:spcAft>
                <a:spcPts val="0"/>
              </a:spcAft>
              <a:buFont typeface="Arial" pitchFamily="34" charset="0"/>
              <a:buChar char="•"/>
              <a:defRPr/>
            </a:pPr>
            <a:r>
              <a:rPr lang="en-US" sz="2800" dirty="0" smtClean="0"/>
              <a:t>“Society </a:t>
            </a:r>
            <a:r>
              <a:rPr lang="en-US" sz="2800" dirty="0"/>
              <a:t>brings on its own ruin by allowing the less intelligent to out-reproduce the more intelligent</a:t>
            </a:r>
            <a:r>
              <a:rPr lang="en-US" sz="2800" dirty="0" smtClean="0"/>
              <a:t>” (Francis Galton, 1822-1911).</a:t>
            </a:r>
            <a:endParaRPr lang="en-US" sz="2800" dirty="0"/>
          </a:p>
          <a:p>
            <a:pPr fontAlgn="auto">
              <a:spcAft>
                <a:spcPts val="0"/>
              </a:spcAft>
              <a:buFont typeface="Arial" pitchFamily="34" charset="0"/>
              <a:buChar char="•"/>
              <a:defRPr/>
            </a:pPr>
            <a:r>
              <a:rPr lang="en-US" sz="2800" dirty="0" smtClean="0"/>
              <a:t>By </a:t>
            </a:r>
            <a:r>
              <a:rPr lang="en-US" sz="2800" dirty="0"/>
              <a:t>the end of the 19th century and in the early twentieth century, the philosophy of social Darwinism and eugenics came to </a:t>
            </a:r>
            <a:r>
              <a:rPr lang="en-US" sz="2800" dirty="0" smtClean="0"/>
              <a:t>prominence.</a:t>
            </a:r>
          </a:p>
          <a:p>
            <a:pPr fontAlgn="auto">
              <a:spcAft>
                <a:spcPts val="0"/>
              </a:spcAft>
              <a:buFont typeface="Arial" pitchFamily="34" charset="0"/>
              <a:buChar char="•"/>
              <a:defRPr/>
            </a:pPr>
            <a:r>
              <a:rPr lang="en-US" sz="2800" dirty="0" smtClean="0"/>
              <a:t>Francis </a:t>
            </a:r>
            <a:r>
              <a:rPr lang="en-US" sz="2800" dirty="0"/>
              <a:t>Galton, </a:t>
            </a:r>
            <a:r>
              <a:rPr lang="en-US" sz="2800" dirty="0" smtClean="0"/>
              <a:t>a </a:t>
            </a:r>
            <a:r>
              <a:rPr lang="en-US" sz="2800" dirty="0"/>
              <a:t>cousin of Darwin, in the late nineteenth century, </a:t>
            </a:r>
            <a:r>
              <a:rPr lang="en-US" sz="2800" dirty="0" smtClean="0"/>
              <a:t>coined eugenics </a:t>
            </a:r>
            <a:r>
              <a:rPr lang="en-US" sz="2800" dirty="0" err="1" smtClean="0"/>
              <a:t>refering</a:t>
            </a:r>
            <a:r>
              <a:rPr lang="en-US" sz="2800" dirty="0" smtClean="0"/>
              <a:t> </a:t>
            </a:r>
            <a:r>
              <a:rPr lang="en-US" sz="2800" dirty="0"/>
              <a:t>to</a:t>
            </a:r>
            <a:r>
              <a:rPr lang="en-US" sz="2800" i="1" dirty="0"/>
              <a:t> </a:t>
            </a:r>
            <a:r>
              <a:rPr lang="en-US" sz="2800" dirty="0"/>
              <a:t>the </a:t>
            </a:r>
            <a:r>
              <a:rPr lang="en-US" sz="2800" dirty="0" smtClean="0"/>
              <a:t>“science </a:t>
            </a:r>
            <a:r>
              <a:rPr lang="en-US" sz="2800" dirty="0"/>
              <a:t>of the improvement of the human race by better </a:t>
            </a:r>
            <a:r>
              <a:rPr lang="en-US" sz="2800" dirty="0" smtClean="0"/>
              <a:t>breeding”.</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of People with ADHD </a:t>
            </a:r>
            <a:endParaRPr lang="en-US" dirty="0"/>
          </a:p>
        </p:txBody>
      </p:sp>
      <p:sp>
        <p:nvSpPr>
          <p:cNvPr id="3" name="Content Placeholder 2"/>
          <p:cNvSpPr>
            <a:spLocks noGrp="1"/>
          </p:cNvSpPr>
          <p:nvPr>
            <p:ph idx="1"/>
          </p:nvPr>
        </p:nvSpPr>
        <p:spPr/>
        <p:txBody>
          <a:bodyPr>
            <a:normAutofit/>
          </a:bodyPr>
          <a:lstStyle/>
          <a:p>
            <a:r>
              <a:rPr lang="en-US" dirty="0" smtClean="0"/>
              <a:t>Children with ADHD:</a:t>
            </a:r>
          </a:p>
          <a:p>
            <a:pPr lvl="1"/>
            <a:r>
              <a:rPr lang="en-US" dirty="0" smtClean="0"/>
              <a:t>have learning </a:t>
            </a:r>
            <a:r>
              <a:rPr lang="en-US" dirty="0"/>
              <a:t>problems because of </a:t>
            </a:r>
            <a:r>
              <a:rPr lang="en-US" dirty="0" smtClean="0"/>
              <a:t>difficulties </a:t>
            </a:r>
            <a:r>
              <a:rPr lang="en-US" dirty="0"/>
              <a:t>in paying attention, following instructions, and completing </a:t>
            </a:r>
            <a:r>
              <a:rPr lang="en-US" dirty="0" smtClean="0"/>
              <a:t>tasks; become unpopular with peers because of disruptive and demanding behavior; receive </a:t>
            </a:r>
            <a:r>
              <a:rPr lang="en-US" dirty="0"/>
              <a:t>constant criticism and correction from teachers and parents, who believe the behavior is </a:t>
            </a:r>
            <a:r>
              <a:rPr lang="en-US" dirty="0" smtClean="0"/>
              <a:t>intentional; and subsequently develop low self-esteem and other emotional problems</a:t>
            </a:r>
          </a:p>
          <a:p>
            <a:r>
              <a:rPr lang="en-US" dirty="0" smtClean="0"/>
              <a:t>Adults with ADHD:</a:t>
            </a:r>
          </a:p>
          <a:p>
            <a:pPr lvl="1"/>
            <a:r>
              <a:rPr lang="en-US" dirty="0" smtClean="0"/>
              <a:t>become impatient and restless and bored before finishing a task; fail to organize their time; have difficulty in maintaining friendships and other relationships; are more likely to develop other mental illnesses such as anxiety, depression, and substance-related problems.   </a:t>
            </a:r>
            <a:endParaRPr lang="en-US" dirty="0"/>
          </a:p>
        </p:txBody>
      </p:sp>
    </p:spTree>
    <p:extLst>
      <p:ext uri="{BB962C8B-B14F-4D97-AF65-F5344CB8AC3E}">
        <p14:creationId xmlns:p14="http://schemas.microsoft.com/office/powerpoint/2010/main" xmlns="" val="212280518"/>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Causes and Treatments</a:t>
            </a:r>
            <a:endParaRPr lang="en-US" dirty="0"/>
          </a:p>
        </p:txBody>
      </p:sp>
      <p:sp>
        <p:nvSpPr>
          <p:cNvPr id="3" name="Content Placeholder 2"/>
          <p:cNvSpPr>
            <a:spLocks noGrp="1"/>
          </p:cNvSpPr>
          <p:nvPr>
            <p:ph idx="1"/>
          </p:nvPr>
        </p:nvSpPr>
        <p:spPr/>
        <p:txBody>
          <a:bodyPr>
            <a:normAutofit/>
          </a:bodyPr>
          <a:lstStyle/>
          <a:p>
            <a:r>
              <a:rPr lang="en-US" sz="2800" dirty="0" smtClean="0"/>
              <a:t>Genetic factors, </a:t>
            </a:r>
            <a:r>
              <a:rPr lang="en-US" sz="2800" dirty="0"/>
              <a:t>trauma to the brain, damage to the fetus by substance abuse, </a:t>
            </a:r>
            <a:r>
              <a:rPr lang="en-US" sz="2800" dirty="0" smtClean="0"/>
              <a:t>premature birth, and other biological </a:t>
            </a:r>
            <a:r>
              <a:rPr lang="en-US" sz="2800" dirty="0"/>
              <a:t>disorder </a:t>
            </a:r>
            <a:r>
              <a:rPr lang="en-US" sz="2800" dirty="0" smtClean="0"/>
              <a:t>resulted from abnormalities </a:t>
            </a:r>
            <a:r>
              <a:rPr lang="en-US" sz="2800" dirty="0"/>
              <a:t>in the </a:t>
            </a:r>
            <a:r>
              <a:rPr lang="en-US" sz="2800" dirty="0" smtClean="0"/>
              <a:t>brain cause ADHD.</a:t>
            </a:r>
          </a:p>
          <a:p>
            <a:r>
              <a:rPr lang="en-US" sz="2800" dirty="0" smtClean="0"/>
              <a:t>Treatment may include medication</a:t>
            </a:r>
            <a:r>
              <a:rPr lang="en-US" sz="2800" dirty="0"/>
              <a:t>, counseling, social skills training, </a:t>
            </a:r>
            <a:r>
              <a:rPr lang="en-US" sz="2800" dirty="0" smtClean="0"/>
              <a:t>special academic tutors, and parental skills training.  </a:t>
            </a:r>
            <a:endParaRPr lang="en-US" sz="2800" dirty="0"/>
          </a:p>
        </p:txBody>
      </p:sp>
    </p:spTree>
    <p:extLst>
      <p:ext uri="{BB962C8B-B14F-4D97-AF65-F5344CB8AC3E}">
        <p14:creationId xmlns:p14="http://schemas.microsoft.com/office/powerpoint/2010/main" xmlns="" val="2915179603"/>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Mental Health and Mental Illness</a:t>
            </a:r>
            <a:endParaRPr lang="en-US" dirty="0"/>
          </a:p>
        </p:txBody>
      </p:sp>
      <p:sp>
        <p:nvSpPr>
          <p:cNvPr id="3" name="Content Placeholder 2"/>
          <p:cNvSpPr>
            <a:spLocks noGrp="1"/>
          </p:cNvSpPr>
          <p:nvPr>
            <p:ph idx="1"/>
          </p:nvPr>
        </p:nvSpPr>
        <p:spPr/>
        <p:txBody>
          <a:bodyPr>
            <a:noAutofit/>
          </a:bodyPr>
          <a:lstStyle/>
          <a:p>
            <a:r>
              <a:rPr lang="en-US" sz="2800" i="1" dirty="0" smtClean="0"/>
              <a:t>Mental </a:t>
            </a:r>
            <a:r>
              <a:rPr lang="en-US" sz="2800" i="1" dirty="0"/>
              <a:t>health </a:t>
            </a:r>
            <a:r>
              <a:rPr lang="en-US" sz="2800" dirty="0"/>
              <a:t>is the state of relative psychological and emotional well-being whereby an individual can make acceptably rational decisions, cope adequately with personal and external stresses, and maintain satisfactory adjustment to </a:t>
            </a:r>
            <a:r>
              <a:rPr lang="en-US" sz="2800" dirty="0" smtClean="0"/>
              <a:t>society.</a:t>
            </a:r>
          </a:p>
          <a:p>
            <a:r>
              <a:rPr lang="en-US" sz="2800" i="1" dirty="0" smtClean="0"/>
              <a:t>Mental </a:t>
            </a:r>
            <a:r>
              <a:rPr lang="en-US" sz="2800" i="1" dirty="0"/>
              <a:t>illness </a:t>
            </a:r>
            <a:r>
              <a:rPr lang="en-US" sz="2800" dirty="0"/>
              <a:t>is any of a wide range of psychological, emotional, or cognitive disorders that impair a person's ability to function </a:t>
            </a:r>
            <a:r>
              <a:rPr lang="en-US" sz="2800" dirty="0" smtClean="0"/>
              <a:t>effectively.</a:t>
            </a:r>
            <a:endParaRPr lang="en-US" sz="2800" dirty="0"/>
          </a:p>
        </p:txBody>
      </p:sp>
    </p:spTree>
    <p:extLst>
      <p:ext uri="{BB962C8B-B14F-4D97-AF65-F5344CB8AC3E}">
        <p14:creationId xmlns:p14="http://schemas.microsoft.com/office/powerpoint/2010/main" xmlns="" val="1833018452"/>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Causes and Symptoms</a:t>
            </a:r>
            <a:endParaRPr lang="en-US" dirty="0"/>
          </a:p>
        </p:txBody>
      </p:sp>
      <p:sp>
        <p:nvSpPr>
          <p:cNvPr id="3" name="Content Placeholder 2"/>
          <p:cNvSpPr>
            <a:spLocks noGrp="1"/>
          </p:cNvSpPr>
          <p:nvPr>
            <p:ph idx="1"/>
          </p:nvPr>
        </p:nvSpPr>
        <p:spPr/>
        <p:txBody>
          <a:bodyPr>
            <a:normAutofit/>
          </a:bodyPr>
          <a:lstStyle/>
          <a:p>
            <a:r>
              <a:rPr lang="en-US" sz="3200" dirty="0" smtClean="0"/>
              <a:t>Causes </a:t>
            </a:r>
            <a:r>
              <a:rPr lang="en-US" sz="3200" dirty="0"/>
              <a:t>may be </a:t>
            </a:r>
            <a:r>
              <a:rPr lang="en-US" sz="3200" dirty="0" smtClean="0"/>
              <a:t>biological</a:t>
            </a:r>
            <a:r>
              <a:rPr lang="en-US" sz="3200" dirty="0"/>
              <a:t>, </a:t>
            </a:r>
            <a:r>
              <a:rPr lang="en-US" sz="3200" dirty="0" smtClean="0"/>
              <a:t>physiological</a:t>
            </a:r>
            <a:r>
              <a:rPr lang="en-US" sz="3200" dirty="0"/>
              <a:t>, genetic, psychological, or </a:t>
            </a:r>
            <a:r>
              <a:rPr lang="en-US" sz="3200" dirty="0" smtClean="0"/>
              <a:t>social.</a:t>
            </a:r>
          </a:p>
          <a:p>
            <a:r>
              <a:rPr lang="en-US" sz="3200" dirty="0" smtClean="0"/>
              <a:t>Primary </a:t>
            </a:r>
            <a:r>
              <a:rPr lang="en-US" sz="3200" dirty="0"/>
              <a:t>symptoms of mental illness include extreme anxiety, disturbed thinking processes, perceptual distortions, extreme mood variations, and other difficulties in </a:t>
            </a:r>
            <a:r>
              <a:rPr lang="en-US" sz="3200" dirty="0" smtClean="0"/>
              <a:t>thinking. </a:t>
            </a:r>
            <a:endParaRPr lang="en-US" sz="3200" dirty="0"/>
          </a:p>
        </p:txBody>
      </p:sp>
    </p:spTree>
    <p:extLst>
      <p:ext uri="{BB962C8B-B14F-4D97-AF65-F5344CB8AC3E}">
        <p14:creationId xmlns:p14="http://schemas.microsoft.com/office/powerpoint/2010/main" xmlns="" val="388488731"/>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Types of Psychiatric Disabilities</a:t>
            </a:r>
            <a:endParaRPr lang="en-US" dirty="0"/>
          </a:p>
        </p:txBody>
      </p:sp>
      <p:sp>
        <p:nvSpPr>
          <p:cNvPr id="3" name="Content Placeholder 2"/>
          <p:cNvSpPr>
            <a:spLocks noGrp="1"/>
          </p:cNvSpPr>
          <p:nvPr>
            <p:ph idx="1"/>
          </p:nvPr>
        </p:nvSpPr>
        <p:spPr/>
        <p:txBody>
          <a:bodyPr>
            <a:normAutofit/>
          </a:bodyPr>
          <a:lstStyle/>
          <a:p>
            <a:r>
              <a:rPr lang="en-US" sz="3600" dirty="0" smtClean="0"/>
              <a:t>schizophrenia </a:t>
            </a:r>
            <a:r>
              <a:rPr lang="en-US" sz="3600" dirty="0"/>
              <a:t>and other psychotic disorders, mood disorders, anxiety disorders, </a:t>
            </a:r>
            <a:r>
              <a:rPr lang="en-US" sz="3600" dirty="0" smtClean="0"/>
              <a:t>personality disorders, impulse control disorders</a:t>
            </a:r>
            <a:endParaRPr lang="en-US" sz="3600" dirty="0"/>
          </a:p>
        </p:txBody>
      </p:sp>
    </p:spTree>
    <p:extLst>
      <p:ext uri="{BB962C8B-B14F-4D97-AF65-F5344CB8AC3E}">
        <p14:creationId xmlns:p14="http://schemas.microsoft.com/office/powerpoint/2010/main" xmlns="" val="141788521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Schizophrenia</a:t>
            </a:r>
            <a:endParaRPr lang="en-US" dirty="0"/>
          </a:p>
        </p:txBody>
      </p:sp>
      <p:sp>
        <p:nvSpPr>
          <p:cNvPr id="3" name="Content Placeholder 2"/>
          <p:cNvSpPr>
            <a:spLocks noGrp="1"/>
          </p:cNvSpPr>
          <p:nvPr>
            <p:ph idx="1"/>
          </p:nvPr>
        </p:nvSpPr>
        <p:spPr/>
        <p:txBody>
          <a:bodyPr>
            <a:normAutofit/>
          </a:bodyPr>
          <a:lstStyle/>
          <a:p>
            <a:r>
              <a:rPr lang="en-US" sz="3200" dirty="0" smtClean="0"/>
              <a:t>Schizophrenia </a:t>
            </a:r>
            <a:r>
              <a:rPr lang="en-US" sz="3200" dirty="0"/>
              <a:t>is a severe mental disturbance characterized by delusions; hallucinations; confused, incoherent speech; bizarre behavior; </a:t>
            </a:r>
            <a:r>
              <a:rPr lang="en-US" sz="3200" dirty="0" smtClean="0"/>
              <a:t>short</a:t>
            </a:r>
            <a:r>
              <a:rPr lang="en-US" sz="3200" dirty="0"/>
              <a:t>, empty verbal responses that lack attentiveness; and inability to participate in goal-directed </a:t>
            </a:r>
            <a:r>
              <a:rPr lang="en-US" sz="3200" dirty="0" smtClean="0"/>
              <a:t>activities.  </a:t>
            </a:r>
          </a:p>
        </p:txBody>
      </p:sp>
    </p:spTree>
    <p:extLst>
      <p:ext uri="{BB962C8B-B14F-4D97-AF65-F5344CB8AC3E}">
        <p14:creationId xmlns:p14="http://schemas.microsoft.com/office/powerpoint/2010/main" xmlns="" val="3627422211"/>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Mood Disorders</a:t>
            </a:r>
            <a:endParaRPr lang="en-US" dirty="0"/>
          </a:p>
        </p:txBody>
      </p:sp>
      <p:sp>
        <p:nvSpPr>
          <p:cNvPr id="3" name="Content Placeholder 2"/>
          <p:cNvSpPr>
            <a:spLocks noGrp="1"/>
          </p:cNvSpPr>
          <p:nvPr>
            <p:ph idx="1"/>
          </p:nvPr>
        </p:nvSpPr>
        <p:spPr/>
        <p:txBody>
          <a:bodyPr>
            <a:normAutofit/>
          </a:bodyPr>
          <a:lstStyle/>
          <a:p>
            <a:r>
              <a:rPr lang="en-US" sz="3200" dirty="0" smtClean="0"/>
              <a:t>Mood </a:t>
            </a:r>
            <a:r>
              <a:rPr lang="en-US" sz="3200" dirty="0"/>
              <a:t>disorders are mental disorders involving extreme disturbances in a person's </a:t>
            </a:r>
            <a:r>
              <a:rPr lang="en-US" sz="3200" dirty="0" smtClean="0"/>
              <a:t>mood.</a:t>
            </a:r>
          </a:p>
          <a:p>
            <a:r>
              <a:rPr lang="en-US" sz="3200" dirty="0" smtClean="0"/>
              <a:t>Specific </a:t>
            </a:r>
            <a:r>
              <a:rPr lang="en-US" sz="3200" dirty="0"/>
              <a:t>diagnostic classifications </a:t>
            </a:r>
            <a:r>
              <a:rPr lang="en-US" sz="3200" dirty="0" smtClean="0"/>
              <a:t>of mood disorders include </a:t>
            </a:r>
            <a:r>
              <a:rPr lang="en-US" sz="3200" dirty="0"/>
              <a:t>depressive disorders and bipolar disorders</a:t>
            </a:r>
            <a:r>
              <a:rPr lang="en-US" sz="3200" dirty="0" smtClean="0"/>
              <a:t>. </a:t>
            </a:r>
            <a:endParaRPr lang="en-US" sz="3200" dirty="0"/>
          </a:p>
        </p:txBody>
      </p:sp>
    </p:spTree>
    <p:extLst>
      <p:ext uri="{BB962C8B-B14F-4D97-AF65-F5344CB8AC3E}">
        <p14:creationId xmlns:p14="http://schemas.microsoft.com/office/powerpoint/2010/main" xmlns="" val="2007003625"/>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Depressive Disorders</a:t>
            </a:r>
            <a:endParaRPr lang="en-US" dirty="0"/>
          </a:p>
        </p:txBody>
      </p:sp>
      <p:sp>
        <p:nvSpPr>
          <p:cNvPr id="3" name="Content Placeholder 2"/>
          <p:cNvSpPr>
            <a:spLocks noGrp="1"/>
          </p:cNvSpPr>
          <p:nvPr>
            <p:ph idx="1"/>
          </p:nvPr>
        </p:nvSpPr>
        <p:spPr/>
        <p:txBody>
          <a:bodyPr>
            <a:normAutofit/>
          </a:bodyPr>
          <a:lstStyle/>
          <a:p>
            <a:r>
              <a:rPr lang="en-US" sz="2800" dirty="0" smtClean="0"/>
              <a:t>Depressive </a:t>
            </a:r>
            <a:r>
              <a:rPr lang="en-US" sz="2800" dirty="0"/>
              <a:t>disorders </a:t>
            </a:r>
            <a:r>
              <a:rPr lang="en-US" sz="2800" dirty="0" smtClean="0"/>
              <a:t>are </a:t>
            </a:r>
            <a:r>
              <a:rPr lang="en-US" sz="2800" dirty="0"/>
              <a:t>characterized by </a:t>
            </a:r>
            <a:r>
              <a:rPr lang="en-US" sz="2800" dirty="0" smtClean="0"/>
              <a:t>unhappiness</a:t>
            </a:r>
            <a:r>
              <a:rPr lang="en-US" sz="2800" dirty="0"/>
              <a:t>, lack of interest in daily activities, inability to experience pleasure, pessimism, significant weight loss </a:t>
            </a:r>
            <a:r>
              <a:rPr lang="en-US" sz="2800" dirty="0" smtClean="0"/>
              <a:t>or weight gain not </a:t>
            </a:r>
            <a:r>
              <a:rPr lang="en-US" sz="2800" dirty="0"/>
              <a:t>related to </a:t>
            </a:r>
            <a:r>
              <a:rPr lang="en-US" sz="2800" dirty="0" smtClean="0"/>
              <a:t>dieting, </a:t>
            </a:r>
            <a:r>
              <a:rPr lang="en-US" sz="2800" dirty="0"/>
              <a:t>insomnia, </a:t>
            </a:r>
            <a:r>
              <a:rPr lang="en-US" sz="2800" dirty="0" smtClean="0"/>
              <a:t>feelings </a:t>
            </a:r>
            <a:r>
              <a:rPr lang="en-US" sz="2800" dirty="0"/>
              <a:t>of hopelessness and worthlessness, decreased capacity to focus and make decisions, and preoccupation with thoughts of suicide and </a:t>
            </a:r>
            <a:r>
              <a:rPr lang="en-US" sz="2800" dirty="0" smtClean="0"/>
              <a:t>death. </a:t>
            </a:r>
            <a:endParaRPr lang="en-US" sz="2800" dirty="0"/>
          </a:p>
        </p:txBody>
      </p:sp>
    </p:spTree>
    <p:extLst>
      <p:ext uri="{BB962C8B-B14F-4D97-AF65-F5344CB8AC3E}">
        <p14:creationId xmlns:p14="http://schemas.microsoft.com/office/powerpoint/2010/main" xmlns="" val="4030599475"/>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Bipolar Disorder</a:t>
            </a:r>
            <a:endParaRPr lang="en-US" dirty="0"/>
          </a:p>
        </p:txBody>
      </p:sp>
      <p:sp>
        <p:nvSpPr>
          <p:cNvPr id="3" name="Content Placeholder 2"/>
          <p:cNvSpPr>
            <a:spLocks noGrp="1"/>
          </p:cNvSpPr>
          <p:nvPr>
            <p:ph idx="1"/>
          </p:nvPr>
        </p:nvSpPr>
        <p:spPr>
          <a:xfrm>
            <a:off x="685800" y="2121408"/>
            <a:ext cx="7772400" cy="4203192"/>
          </a:xfrm>
        </p:spPr>
        <p:txBody>
          <a:bodyPr>
            <a:normAutofit/>
          </a:bodyPr>
          <a:lstStyle/>
          <a:p>
            <a:r>
              <a:rPr lang="en-US" sz="2400" dirty="0" smtClean="0"/>
              <a:t>Bipolar disorder (also known as manic-depressive disorder) involves </a:t>
            </a:r>
            <a:r>
              <a:rPr lang="en-US" sz="2400" dirty="0"/>
              <a:t>mixed </a:t>
            </a:r>
            <a:r>
              <a:rPr lang="en-US" sz="2400" dirty="0" smtClean="0"/>
              <a:t>or extreme mood </a:t>
            </a:r>
            <a:r>
              <a:rPr lang="en-US" sz="2400" dirty="0"/>
              <a:t>swings resulting in abrupt changes from manic to depressive </a:t>
            </a:r>
            <a:r>
              <a:rPr lang="en-US" sz="2400" dirty="0" smtClean="0"/>
              <a:t>episodes.</a:t>
            </a:r>
          </a:p>
          <a:p>
            <a:r>
              <a:rPr lang="en-US" sz="2400" dirty="0" smtClean="0"/>
              <a:t>With bipolar </a:t>
            </a:r>
            <a:r>
              <a:rPr lang="en-US" sz="2400" dirty="0"/>
              <a:t>disorders, people </a:t>
            </a:r>
            <a:r>
              <a:rPr lang="en-US" sz="2400" dirty="0" smtClean="0"/>
              <a:t>may experience </a:t>
            </a:r>
            <a:r>
              <a:rPr lang="en-US" sz="2400" dirty="0"/>
              <a:t>primarily </a:t>
            </a:r>
            <a:r>
              <a:rPr lang="en-US" sz="2400" i="1" dirty="0"/>
              <a:t>manic </a:t>
            </a:r>
            <a:r>
              <a:rPr lang="en-US" sz="2400" dirty="0"/>
              <a:t>episodes characterized by abnormally elevated affect, feelings of euphoria, </a:t>
            </a:r>
            <a:r>
              <a:rPr lang="en-US" sz="2400" dirty="0" smtClean="0"/>
              <a:t>and excessive </a:t>
            </a:r>
            <a:r>
              <a:rPr lang="en-US" sz="2400" dirty="0"/>
              <a:t>movement or </a:t>
            </a:r>
            <a:r>
              <a:rPr lang="en-US" sz="2400" dirty="0" smtClean="0"/>
              <a:t>talk.</a:t>
            </a:r>
          </a:p>
          <a:p>
            <a:r>
              <a:rPr lang="en-US" sz="2400" dirty="0" smtClean="0"/>
              <a:t>With </a:t>
            </a:r>
            <a:r>
              <a:rPr lang="en-US" sz="2400" dirty="0"/>
              <a:t>other bipolar disorders, people </a:t>
            </a:r>
            <a:r>
              <a:rPr lang="en-US" sz="2400" dirty="0" smtClean="0"/>
              <a:t>may experience </a:t>
            </a:r>
            <a:r>
              <a:rPr lang="en-US" sz="2400" dirty="0"/>
              <a:t>primarily periods of depression and at least one </a:t>
            </a:r>
            <a:r>
              <a:rPr lang="en-US" sz="2400" i="1" dirty="0"/>
              <a:t>hypo-manic </a:t>
            </a:r>
            <a:r>
              <a:rPr lang="en-US" sz="2400" dirty="0" smtClean="0"/>
              <a:t>episode.        </a:t>
            </a:r>
          </a:p>
        </p:txBody>
      </p:sp>
    </p:spTree>
    <p:extLst>
      <p:ext uri="{BB962C8B-B14F-4D97-AF65-F5344CB8AC3E}">
        <p14:creationId xmlns:p14="http://schemas.microsoft.com/office/powerpoint/2010/main" xmlns="" val="2991448713"/>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Anxiety Disorders</a:t>
            </a:r>
            <a:endParaRPr lang="en-US" dirty="0"/>
          </a:p>
        </p:txBody>
      </p:sp>
      <p:sp>
        <p:nvSpPr>
          <p:cNvPr id="3" name="Content Placeholder 2"/>
          <p:cNvSpPr>
            <a:spLocks noGrp="1"/>
          </p:cNvSpPr>
          <p:nvPr>
            <p:ph idx="1"/>
          </p:nvPr>
        </p:nvSpPr>
        <p:spPr/>
        <p:txBody>
          <a:bodyPr>
            <a:normAutofit/>
          </a:bodyPr>
          <a:lstStyle/>
          <a:p>
            <a:r>
              <a:rPr lang="en-US" sz="3200" dirty="0" smtClean="0"/>
              <a:t>Anxiety </a:t>
            </a:r>
            <a:r>
              <a:rPr lang="en-US" sz="3200" dirty="0"/>
              <a:t>disorders are persistent or periodic states of extreme anxiety characterized by excessive fear, </a:t>
            </a:r>
            <a:r>
              <a:rPr lang="en-US" sz="3200" dirty="0" smtClean="0"/>
              <a:t>panic, worry</a:t>
            </a:r>
            <a:r>
              <a:rPr lang="en-US" sz="3200" dirty="0"/>
              <a:t>, apprehensiveness, and dread of the </a:t>
            </a:r>
            <a:r>
              <a:rPr lang="en-US" sz="3200" dirty="0" smtClean="0"/>
              <a:t>future.</a:t>
            </a:r>
          </a:p>
          <a:p>
            <a:r>
              <a:rPr lang="en-US" sz="3200" dirty="0" smtClean="0"/>
              <a:t>Physical </a:t>
            </a:r>
            <a:r>
              <a:rPr lang="en-US" sz="3200" dirty="0"/>
              <a:t>symptoms include a rapid pulse, dizziness, perspiration, cold hands or feet, and rapid </a:t>
            </a:r>
            <a:r>
              <a:rPr lang="en-US" sz="3200" dirty="0" smtClean="0"/>
              <a:t>breathing.   </a:t>
            </a:r>
            <a:endParaRPr lang="en-US" sz="3200" dirty="0"/>
          </a:p>
        </p:txBody>
      </p:sp>
    </p:spTree>
    <p:extLst>
      <p:ext uri="{BB962C8B-B14F-4D97-AF65-F5344CB8AC3E}">
        <p14:creationId xmlns:p14="http://schemas.microsoft.com/office/powerpoint/2010/main" xmlns="" val="16276046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algn="ctr"/>
            <a:r>
              <a:rPr lang="en-US" dirty="0" smtClean="0"/>
              <a:t>Positive and Negative Eugenics</a:t>
            </a:r>
          </a:p>
        </p:txBody>
      </p:sp>
      <p:sp>
        <p:nvSpPr>
          <p:cNvPr id="3" name="Content Placeholder 2"/>
          <p:cNvSpPr>
            <a:spLocks noGrp="1"/>
          </p:cNvSpPr>
          <p:nvPr>
            <p:ph idx="1"/>
          </p:nvPr>
        </p:nvSpPr>
        <p:spPr>
          <a:xfrm>
            <a:off x="685800" y="1676400"/>
            <a:ext cx="7772400" cy="4724400"/>
          </a:xfrm>
        </p:spPr>
        <p:txBody>
          <a:bodyPr rtlCol="0">
            <a:noAutofit/>
          </a:bodyPr>
          <a:lstStyle/>
          <a:p>
            <a:pPr fontAlgn="auto">
              <a:spcAft>
                <a:spcPts val="0"/>
              </a:spcAft>
              <a:buFont typeface="Arial" pitchFamily="34" charset="0"/>
              <a:buChar char="•"/>
              <a:defRPr/>
            </a:pPr>
            <a:r>
              <a:rPr lang="en-US" sz="2800" dirty="0" smtClean="0"/>
              <a:t>Positive </a:t>
            </a:r>
            <a:r>
              <a:rPr lang="en-US" sz="2800" dirty="0"/>
              <a:t>eugenics encouraged people with “good genes” </a:t>
            </a:r>
            <a:r>
              <a:rPr lang="en-US" sz="2800" dirty="0" smtClean="0"/>
              <a:t>to be reproduced for the </a:t>
            </a:r>
            <a:r>
              <a:rPr lang="en-US" sz="2800" dirty="0"/>
              <a:t>proliferation of healthy elements in the society by providing them with </a:t>
            </a:r>
            <a:r>
              <a:rPr lang="en-US" sz="2800" dirty="0" smtClean="0"/>
              <a:t>incentives.</a:t>
            </a:r>
          </a:p>
          <a:p>
            <a:pPr fontAlgn="auto">
              <a:spcAft>
                <a:spcPts val="0"/>
              </a:spcAft>
              <a:buFont typeface="Arial" pitchFamily="34" charset="0"/>
              <a:buChar char="•"/>
              <a:defRPr/>
            </a:pPr>
            <a:r>
              <a:rPr lang="en-US" sz="2800" dirty="0" smtClean="0"/>
              <a:t>Negative </a:t>
            </a:r>
            <a:r>
              <a:rPr lang="en-US" sz="2800" dirty="0"/>
              <a:t>eugenics was based on systematic constraints and coercion to discourage reproduction of people with “inferior hereditary qualities</a:t>
            </a:r>
            <a:r>
              <a:rPr lang="en-US" sz="2800" dirty="0" smtClean="0"/>
              <a:t>”.</a:t>
            </a:r>
          </a:p>
          <a:p>
            <a:pPr fontAlgn="auto">
              <a:spcAft>
                <a:spcPts val="0"/>
              </a:spcAft>
              <a:buFont typeface="Arial" pitchFamily="34" charset="0"/>
              <a:buChar char="•"/>
              <a:defRPr/>
            </a:pPr>
            <a:r>
              <a:rPr lang="en-US" sz="2800" dirty="0" smtClean="0"/>
              <a:t>Sterilization </a:t>
            </a:r>
            <a:r>
              <a:rPr lang="en-US" sz="2800" dirty="0"/>
              <a:t>was the most favorite solution proposed to prevent social problems by the </a:t>
            </a:r>
            <a:r>
              <a:rPr lang="en-US" sz="2800" dirty="0" smtClean="0"/>
              <a:t>eugenicists.  </a:t>
            </a:r>
            <a:endParaRPr lang="en-US" sz="2800"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Personality Disorders</a:t>
            </a:r>
            <a:endParaRPr lang="en-US" dirty="0"/>
          </a:p>
        </p:txBody>
      </p:sp>
      <p:sp>
        <p:nvSpPr>
          <p:cNvPr id="3" name="Content Placeholder 2"/>
          <p:cNvSpPr>
            <a:spLocks noGrp="1"/>
          </p:cNvSpPr>
          <p:nvPr>
            <p:ph idx="1"/>
          </p:nvPr>
        </p:nvSpPr>
        <p:spPr/>
        <p:txBody>
          <a:bodyPr>
            <a:noAutofit/>
          </a:bodyPr>
          <a:lstStyle/>
          <a:p>
            <a:r>
              <a:rPr lang="en-US" sz="2800" dirty="0" smtClean="0"/>
              <a:t>Personality </a:t>
            </a:r>
            <a:r>
              <a:rPr lang="en-US" sz="2800" dirty="0"/>
              <a:t>disorders reflect long-term patterns of behavior, emotions, and views of self and the world that strikingly diverge from cultural expectations, cause considerable stress, and result in problematic social </a:t>
            </a:r>
            <a:r>
              <a:rPr lang="en-US" sz="2800" dirty="0" smtClean="0"/>
              <a:t>interactions.</a:t>
            </a:r>
          </a:p>
          <a:p>
            <a:r>
              <a:rPr lang="en-US" sz="2800" dirty="0" smtClean="0"/>
              <a:t>The most </a:t>
            </a:r>
            <a:r>
              <a:rPr lang="en-US" sz="2800" dirty="0"/>
              <a:t>common personality </a:t>
            </a:r>
            <a:r>
              <a:rPr lang="en-US" sz="2800" dirty="0" smtClean="0"/>
              <a:t>disorders include paranoid, antisocial, narcissistic, avoidant, dependent, and obsessive-compulsive. </a:t>
            </a:r>
          </a:p>
        </p:txBody>
      </p:sp>
    </p:spTree>
    <p:extLst>
      <p:ext uri="{BB962C8B-B14F-4D97-AF65-F5344CB8AC3E}">
        <p14:creationId xmlns:p14="http://schemas.microsoft.com/office/powerpoint/2010/main" xmlns="" val="509399646"/>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Impulse Control Disorder</a:t>
            </a:r>
            <a:endParaRPr lang="en-US" dirty="0"/>
          </a:p>
        </p:txBody>
      </p:sp>
      <p:sp>
        <p:nvSpPr>
          <p:cNvPr id="3" name="Content Placeholder 2"/>
          <p:cNvSpPr>
            <a:spLocks noGrp="1"/>
          </p:cNvSpPr>
          <p:nvPr>
            <p:ph idx="1"/>
          </p:nvPr>
        </p:nvSpPr>
        <p:spPr/>
        <p:txBody>
          <a:bodyPr>
            <a:normAutofit/>
          </a:bodyPr>
          <a:lstStyle/>
          <a:p>
            <a:r>
              <a:rPr lang="en-US" sz="2800" dirty="0" smtClean="0"/>
              <a:t>Impulse </a:t>
            </a:r>
            <a:r>
              <a:rPr lang="en-US" sz="2800" dirty="0"/>
              <a:t>control disorders are conditions in which people are unable to resist the temptation to participate in some activity that causes them or others harm or </a:t>
            </a:r>
            <a:r>
              <a:rPr lang="en-US" sz="2800" dirty="0" smtClean="0"/>
              <a:t>regret.</a:t>
            </a:r>
          </a:p>
          <a:p>
            <a:r>
              <a:rPr lang="en-US" sz="2800" dirty="0" smtClean="0"/>
              <a:t>Usually</a:t>
            </a:r>
            <a:r>
              <a:rPr lang="en-US" sz="2800" dirty="0"/>
              <a:t>, people with such disorders follow a cycle of succumbing to extreme temptation, participating in the activity, getting a real </a:t>
            </a:r>
            <a:r>
              <a:rPr lang="en-US" sz="2800" dirty="0" smtClean="0"/>
              <a:t>high </a:t>
            </a:r>
            <a:r>
              <a:rPr lang="en-US" sz="2800" dirty="0"/>
              <a:t>during the activity, and suffering extreme remorse and guilt afterward</a:t>
            </a:r>
            <a:r>
              <a:rPr lang="en-US" sz="2800" dirty="0" smtClean="0"/>
              <a:t>.</a:t>
            </a:r>
            <a:endParaRPr lang="en-US" sz="2800" dirty="0"/>
          </a:p>
        </p:txBody>
      </p:sp>
    </p:spTree>
    <p:extLst>
      <p:ext uri="{BB962C8B-B14F-4D97-AF65-F5344CB8AC3E}">
        <p14:creationId xmlns:p14="http://schemas.microsoft.com/office/powerpoint/2010/main" xmlns="" val="4198395258"/>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Treatment/Intervention </a:t>
            </a:r>
            <a:endParaRPr lang="en-US" dirty="0"/>
          </a:p>
        </p:txBody>
      </p:sp>
      <p:sp>
        <p:nvSpPr>
          <p:cNvPr id="3" name="Content Placeholder 2"/>
          <p:cNvSpPr>
            <a:spLocks noGrp="1"/>
          </p:cNvSpPr>
          <p:nvPr>
            <p:ph idx="1"/>
          </p:nvPr>
        </p:nvSpPr>
        <p:spPr/>
        <p:txBody>
          <a:bodyPr>
            <a:normAutofit/>
          </a:bodyPr>
          <a:lstStyle/>
          <a:p>
            <a:r>
              <a:rPr lang="en-US" sz="3200" dirty="0" smtClean="0"/>
              <a:t> Drug therapy; psychotherapy (including psychodynamic therapy, humanistic therapy, behavioral therapy, cognitive therapy, play therapy, group and family therapy); rehabilitation and skill training programs; advocacy; and psychosurgery. </a:t>
            </a:r>
            <a:endParaRPr lang="en-US" sz="3200" dirty="0"/>
          </a:p>
        </p:txBody>
      </p:sp>
    </p:spTree>
    <p:extLst>
      <p:ext uri="{BB962C8B-B14F-4D97-AF65-F5344CB8AC3E}">
        <p14:creationId xmlns:p14="http://schemas.microsoft.com/office/powerpoint/2010/main" xmlns="" val="375420751"/>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Disability Policies and Legislation </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xmlns="" val="480910219"/>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Approaches to Disability Policies  </a:t>
            </a:r>
            <a:endParaRPr lang="en-US" dirty="0"/>
          </a:p>
        </p:txBody>
      </p:sp>
      <p:sp>
        <p:nvSpPr>
          <p:cNvPr id="3" name="Content Placeholder 2"/>
          <p:cNvSpPr>
            <a:spLocks noGrp="1"/>
          </p:cNvSpPr>
          <p:nvPr>
            <p:ph idx="1"/>
          </p:nvPr>
        </p:nvSpPr>
        <p:spPr/>
        <p:txBody>
          <a:bodyPr>
            <a:normAutofit/>
          </a:bodyPr>
          <a:lstStyle/>
          <a:p>
            <a:r>
              <a:rPr lang="en-US" sz="2400" dirty="0" smtClean="0"/>
              <a:t>Broad-spectrum general laws/policies </a:t>
            </a:r>
            <a:r>
              <a:rPr lang="en-US" sz="2400" dirty="0"/>
              <a:t>that promote </a:t>
            </a:r>
            <a:r>
              <a:rPr lang="en-US" sz="2400" dirty="0" smtClean="0"/>
              <a:t>participation </a:t>
            </a:r>
            <a:r>
              <a:rPr lang="en-US" sz="2400" dirty="0"/>
              <a:t>and rights of people in </a:t>
            </a:r>
            <a:r>
              <a:rPr lang="en-US" sz="2400" dirty="0" smtClean="0"/>
              <a:t>general including </a:t>
            </a:r>
            <a:r>
              <a:rPr lang="en-US" sz="2400" dirty="0"/>
              <a:t>those with </a:t>
            </a:r>
            <a:r>
              <a:rPr lang="en-US" sz="2400" dirty="0" smtClean="0"/>
              <a:t>disabilities.</a:t>
            </a:r>
          </a:p>
          <a:p>
            <a:r>
              <a:rPr lang="en-US" sz="2400" dirty="0" smtClean="0"/>
              <a:t>Laws/policies </a:t>
            </a:r>
            <a:r>
              <a:rPr lang="en-US" sz="2400" dirty="0"/>
              <a:t>that are specifically designed for disabled people and </a:t>
            </a:r>
            <a:r>
              <a:rPr lang="en-US" sz="2400" dirty="0" smtClean="0"/>
              <a:t>groups.</a:t>
            </a:r>
          </a:p>
          <a:p>
            <a:r>
              <a:rPr lang="en-US" sz="2400" dirty="0"/>
              <a:t>The </a:t>
            </a:r>
            <a:r>
              <a:rPr lang="en-US" sz="2400" dirty="0" smtClean="0"/>
              <a:t>twin-track </a:t>
            </a:r>
            <a:r>
              <a:rPr lang="en-US" sz="2400" dirty="0"/>
              <a:t>approach </a:t>
            </a:r>
            <a:r>
              <a:rPr lang="en-US" sz="2400" dirty="0" smtClean="0"/>
              <a:t>aims at mainstreaming </a:t>
            </a:r>
            <a:r>
              <a:rPr lang="en-US" sz="2400" dirty="0"/>
              <a:t>disability into every sector and every development action </a:t>
            </a:r>
            <a:r>
              <a:rPr lang="en-US" sz="2400" dirty="0" smtClean="0"/>
              <a:t>as well as may develop programs/policies specifically target PWDs.</a:t>
            </a:r>
            <a:endParaRPr lang="en-US" sz="2400" dirty="0"/>
          </a:p>
        </p:txBody>
      </p:sp>
    </p:spTree>
    <p:extLst>
      <p:ext uri="{BB962C8B-B14F-4D97-AF65-F5344CB8AC3E}">
        <p14:creationId xmlns:p14="http://schemas.microsoft.com/office/powerpoint/2010/main" xmlns="" val="4135839850"/>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DRMRP, DRDP, IYDP</a:t>
            </a:r>
            <a:endParaRPr lang="en-US" dirty="0"/>
          </a:p>
        </p:txBody>
      </p:sp>
      <p:sp>
        <p:nvSpPr>
          <p:cNvPr id="3" name="Content Placeholder 2"/>
          <p:cNvSpPr>
            <a:spLocks noGrp="1"/>
          </p:cNvSpPr>
          <p:nvPr>
            <p:ph idx="1"/>
          </p:nvPr>
        </p:nvSpPr>
        <p:spPr>
          <a:xfrm>
            <a:off x="685800" y="2121408"/>
            <a:ext cx="7772400" cy="4431792"/>
          </a:xfrm>
        </p:spPr>
        <p:txBody>
          <a:bodyPr>
            <a:noAutofit/>
          </a:bodyPr>
          <a:lstStyle/>
          <a:p>
            <a:r>
              <a:rPr lang="en-US" sz="2800" dirty="0" smtClean="0"/>
              <a:t>The Declaration </a:t>
            </a:r>
            <a:r>
              <a:rPr lang="en-US" sz="2800" dirty="0"/>
              <a:t>on the Rights of Mentally Retarded </a:t>
            </a:r>
            <a:r>
              <a:rPr lang="en-US" sz="2800" dirty="0" smtClean="0"/>
              <a:t>Persons (1971), the Declaration </a:t>
            </a:r>
            <a:r>
              <a:rPr lang="en-US" sz="2800" dirty="0"/>
              <a:t>on the Rights of Disabled </a:t>
            </a:r>
            <a:r>
              <a:rPr lang="en-US" sz="2800" dirty="0" smtClean="0"/>
              <a:t>Persons (1975),</a:t>
            </a:r>
            <a:r>
              <a:rPr lang="en-US" sz="2800" b="1" dirty="0" smtClean="0"/>
              <a:t> and the International Year of Disabled Persons (1981) </a:t>
            </a:r>
            <a:r>
              <a:rPr lang="en-US" sz="2800" dirty="0" smtClean="0"/>
              <a:t>provided the </a:t>
            </a:r>
            <a:r>
              <a:rPr lang="en-US" sz="2800" dirty="0"/>
              <a:t>right of persons with disabilities to take </a:t>
            </a:r>
            <a:r>
              <a:rPr lang="en-US" sz="2800" dirty="0" smtClean="0"/>
              <a:t>part </a:t>
            </a:r>
            <a:r>
              <a:rPr lang="en-US" sz="2800" dirty="0"/>
              <a:t>fully in the life and development of their societies, enjoy living conditions equal to those of other citizens, and have an equal share in improved conditions resulting from socio-economic development</a:t>
            </a:r>
            <a:r>
              <a:rPr lang="en-US" sz="2800" dirty="0" smtClean="0"/>
              <a:t>.</a:t>
            </a:r>
            <a:endParaRPr lang="en-US" sz="2800" dirty="0"/>
          </a:p>
        </p:txBody>
      </p:sp>
    </p:spTree>
    <p:extLst>
      <p:ext uri="{BB962C8B-B14F-4D97-AF65-F5344CB8AC3E}">
        <p14:creationId xmlns:p14="http://schemas.microsoft.com/office/powerpoint/2010/main" xmlns="" val="391546447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84632"/>
            <a:ext cx="7772400" cy="1039368"/>
          </a:xfrm>
        </p:spPr>
        <p:txBody>
          <a:bodyPr>
            <a:normAutofit fontScale="90000"/>
          </a:bodyPr>
          <a:lstStyle/>
          <a:p>
            <a:pPr algn="ctr"/>
            <a:r>
              <a:rPr lang="en-US" dirty="0" smtClean="0"/>
              <a:t>World Program of Action Concerning Disabled Persons (WPA)</a:t>
            </a:r>
            <a:endParaRPr lang="en-US" dirty="0"/>
          </a:p>
        </p:txBody>
      </p:sp>
      <p:sp>
        <p:nvSpPr>
          <p:cNvPr id="3" name="Content Placeholder 2"/>
          <p:cNvSpPr>
            <a:spLocks noGrp="1"/>
          </p:cNvSpPr>
          <p:nvPr>
            <p:ph idx="1"/>
          </p:nvPr>
        </p:nvSpPr>
        <p:spPr>
          <a:xfrm>
            <a:off x="152400" y="1524000"/>
            <a:ext cx="8839200" cy="5181600"/>
          </a:xfrm>
        </p:spPr>
        <p:txBody>
          <a:bodyPr>
            <a:normAutofit/>
          </a:bodyPr>
          <a:lstStyle/>
          <a:p>
            <a:r>
              <a:rPr lang="en-US" dirty="0" smtClean="0"/>
              <a:t>WPA </a:t>
            </a:r>
            <a:r>
              <a:rPr lang="en-US" dirty="0"/>
              <a:t>is a global strategy to enhance disability prevention, </a:t>
            </a:r>
            <a:r>
              <a:rPr lang="en-US" dirty="0" smtClean="0"/>
              <a:t>rehabilitation, </a:t>
            </a:r>
            <a:r>
              <a:rPr lang="en-US" dirty="0"/>
              <a:t>and equalization of </a:t>
            </a:r>
            <a:r>
              <a:rPr lang="en-US" dirty="0" smtClean="0"/>
              <a:t>opportunities.</a:t>
            </a:r>
          </a:p>
          <a:p>
            <a:pPr lvl="0"/>
            <a:r>
              <a:rPr lang="en-US" dirty="0" smtClean="0"/>
              <a:t>Early detection, diagnosis and intervention; medical care and treatment; social</a:t>
            </a:r>
            <a:r>
              <a:rPr lang="en-US" dirty="0"/>
              <a:t>, psychological and other types of </a:t>
            </a:r>
            <a:r>
              <a:rPr lang="en-US" dirty="0" err="1"/>
              <a:t>counselling</a:t>
            </a:r>
            <a:r>
              <a:rPr lang="en-US" dirty="0"/>
              <a:t> and </a:t>
            </a:r>
            <a:r>
              <a:rPr lang="en-US" dirty="0" smtClean="0"/>
              <a:t>assistance; training </a:t>
            </a:r>
            <a:r>
              <a:rPr lang="en-US" dirty="0"/>
              <a:t>in self-care activities, including mobility, communication and daily living skills, with special provisions as needed, e g., for the hearing impaired, the visually impaired and the mentally </a:t>
            </a:r>
            <a:r>
              <a:rPr lang="en-US" dirty="0" smtClean="0"/>
              <a:t>retarded; provision </a:t>
            </a:r>
            <a:r>
              <a:rPr lang="en-US" dirty="0"/>
              <a:t>of technical and mobility aids and other </a:t>
            </a:r>
            <a:r>
              <a:rPr lang="en-US" dirty="0" smtClean="0"/>
              <a:t>devices; specialized </a:t>
            </a:r>
            <a:r>
              <a:rPr lang="en-US" dirty="0"/>
              <a:t>education </a:t>
            </a:r>
            <a:r>
              <a:rPr lang="en-US" dirty="0" smtClean="0"/>
              <a:t>services; vocational </a:t>
            </a:r>
            <a:r>
              <a:rPr lang="en-US" dirty="0"/>
              <a:t>rehabilitation services (including vocational guidance), vocational training, placement in open or sheltered </a:t>
            </a:r>
            <a:r>
              <a:rPr lang="en-US" dirty="0" smtClean="0"/>
              <a:t>employment; and follow-up.</a:t>
            </a:r>
          </a:p>
          <a:p>
            <a:pPr lvl="0"/>
            <a:r>
              <a:rPr lang="en-US" dirty="0" smtClean="0"/>
              <a:t>"Equalization </a:t>
            </a:r>
            <a:r>
              <a:rPr lang="en-US" dirty="0"/>
              <a:t>of opportunities" is a central theme of the </a:t>
            </a:r>
            <a:r>
              <a:rPr lang="en-US" dirty="0" smtClean="0"/>
              <a:t>WPA and refers to “the </a:t>
            </a:r>
            <a:r>
              <a:rPr lang="en-US" dirty="0"/>
              <a:t>process through which the general system of society, such as the physical and cultural environment, housing and transportation, social and health services, educational and work opportunities, cultural and social life, including sports and recreational facilities, are made accessible to all</a:t>
            </a:r>
            <a:r>
              <a:rPr lang="en-US" dirty="0" smtClean="0"/>
              <a:t>. </a:t>
            </a:r>
          </a:p>
        </p:txBody>
      </p:sp>
    </p:spTree>
    <p:extLst>
      <p:ext uri="{BB962C8B-B14F-4D97-AF65-F5344CB8AC3E}">
        <p14:creationId xmlns:p14="http://schemas.microsoft.com/office/powerpoint/2010/main" xmlns="" val="700540343"/>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The Standard Rules on the Equalization of Opportunities for PWDs</a:t>
            </a:r>
            <a:endParaRPr lang="en-US" dirty="0"/>
          </a:p>
        </p:txBody>
      </p:sp>
      <p:sp>
        <p:nvSpPr>
          <p:cNvPr id="3" name="Content Placeholder 2"/>
          <p:cNvSpPr>
            <a:spLocks noGrp="1"/>
          </p:cNvSpPr>
          <p:nvPr>
            <p:ph idx="1"/>
          </p:nvPr>
        </p:nvSpPr>
        <p:spPr/>
        <p:txBody>
          <a:bodyPr>
            <a:normAutofit/>
          </a:bodyPr>
          <a:lstStyle/>
          <a:p>
            <a:r>
              <a:rPr lang="en-US" dirty="0" smtClean="0"/>
              <a:t>Preconditions </a:t>
            </a:r>
            <a:r>
              <a:rPr lang="en-US" dirty="0"/>
              <a:t>for equal participation: awareness-raising, medical care, rehabilitation and support </a:t>
            </a:r>
            <a:r>
              <a:rPr lang="en-US" dirty="0" smtClean="0"/>
              <a:t>services (rules 1-4);</a:t>
            </a:r>
            <a:endParaRPr lang="en-US" dirty="0"/>
          </a:p>
          <a:p>
            <a:r>
              <a:rPr lang="en-US" dirty="0" smtClean="0"/>
              <a:t>target </a:t>
            </a:r>
            <a:r>
              <a:rPr lang="en-US" dirty="0"/>
              <a:t>areas for equal participation: accessibility, education, employment, income maintenance and social security, family life and personal integrity, culture, recreation and sports, and </a:t>
            </a:r>
            <a:r>
              <a:rPr lang="en-US" dirty="0" smtClean="0"/>
              <a:t>religion (rules 5-12);</a:t>
            </a:r>
            <a:endParaRPr lang="en-US" dirty="0"/>
          </a:p>
          <a:p>
            <a:r>
              <a:rPr lang="en-US" dirty="0" smtClean="0"/>
              <a:t>implementation </a:t>
            </a:r>
            <a:r>
              <a:rPr lang="en-US" dirty="0"/>
              <a:t>measures: information and research, policy-making and planning, legislation, economic policies, co-ordination of work, </a:t>
            </a:r>
            <a:r>
              <a:rPr lang="en-US" dirty="0" err="1"/>
              <a:t>organisations</a:t>
            </a:r>
            <a:r>
              <a:rPr lang="en-US" dirty="0"/>
              <a:t> </a:t>
            </a:r>
            <a:r>
              <a:rPr lang="en-US" dirty="0" smtClean="0"/>
              <a:t>of PWDs, </a:t>
            </a:r>
            <a:r>
              <a:rPr lang="en-US" dirty="0"/>
              <a:t>personnel training, national monitoring and evaluation of disability </a:t>
            </a:r>
            <a:r>
              <a:rPr lang="en-US" dirty="0" err="1"/>
              <a:t>programmes</a:t>
            </a:r>
            <a:r>
              <a:rPr lang="en-US" dirty="0"/>
              <a:t> in the implementation of the Standard Rules, technical and economic co-operation, and international </a:t>
            </a:r>
            <a:r>
              <a:rPr lang="en-US" dirty="0" smtClean="0"/>
              <a:t>co-operation (rules 13-22). </a:t>
            </a:r>
            <a:endParaRPr lang="en-US" dirty="0"/>
          </a:p>
        </p:txBody>
      </p:sp>
    </p:spTree>
    <p:extLst>
      <p:ext uri="{BB962C8B-B14F-4D97-AF65-F5344CB8AC3E}">
        <p14:creationId xmlns:p14="http://schemas.microsoft.com/office/powerpoint/2010/main" xmlns="" val="3900541456"/>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UN CRPWD </a:t>
            </a:r>
            <a:endParaRPr lang="en-US" dirty="0"/>
          </a:p>
        </p:txBody>
      </p:sp>
      <p:sp>
        <p:nvSpPr>
          <p:cNvPr id="3" name="Content Placeholder 2"/>
          <p:cNvSpPr>
            <a:spLocks noGrp="1"/>
          </p:cNvSpPr>
          <p:nvPr>
            <p:ph idx="1"/>
          </p:nvPr>
        </p:nvSpPr>
        <p:spPr/>
        <p:txBody>
          <a:bodyPr>
            <a:normAutofit/>
          </a:bodyPr>
          <a:lstStyle/>
          <a:p>
            <a:r>
              <a:rPr lang="en-US" dirty="0" smtClean="0"/>
              <a:t>“The </a:t>
            </a:r>
            <a:r>
              <a:rPr lang="en-US" dirty="0"/>
              <a:t>purpose of the present Convention is to promote, protect and ensure the full and equal enjoyment of all human rights and fundamental freedoms by all persons with disabilities, and to promote respect for their inherent </a:t>
            </a:r>
            <a:r>
              <a:rPr lang="en-US" dirty="0" smtClean="0"/>
              <a:t>dignity” (UN CRPWD, 2006, art.1).</a:t>
            </a:r>
          </a:p>
          <a:p>
            <a:r>
              <a:rPr lang="en-US" dirty="0" smtClean="0"/>
              <a:t>The provisions of the convention include about women and children with disabilities, awareness raising, accessibility, the right to life, the right to movement and nationality, freedom of expression and opinion and access to information, liberty and security, respect to privacy, habilitation and rehabilitation, adequate living standard, education, health, work and employment, equality before the law, and other social, cultural, political, and human right issues.   </a:t>
            </a:r>
          </a:p>
        </p:txBody>
      </p:sp>
    </p:spTree>
    <p:extLst>
      <p:ext uri="{BB962C8B-B14F-4D97-AF65-F5344CB8AC3E}">
        <p14:creationId xmlns:p14="http://schemas.microsoft.com/office/powerpoint/2010/main" xmlns="" val="4088489372"/>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Accessibility</a:t>
            </a:r>
            <a:endParaRPr lang="en-US" dirty="0"/>
          </a:p>
        </p:txBody>
      </p:sp>
      <p:sp>
        <p:nvSpPr>
          <p:cNvPr id="3" name="Content Placeholder 2"/>
          <p:cNvSpPr>
            <a:spLocks noGrp="1"/>
          </p:cNvSpPr>
          <p:nvPr>
            <p:ph idx="1"/>
          </p:nvPr>
        </p:nvSpPr>
        <p:spPr/>
        <p:txBody>
          <a:bodyPr>
            <a:normAutofit/>
          </a:bodyPr>
          <a:lstStyle/>
          <a:p>
            <a:r>
              <a:rPr lang="en-US" dirty="0" smtClean="0"/>
              <a:t>Accessibility </a:t>
            </a:r>
            <a:r>
              <a:rPr lang="en-US" dirty="0"/>
              <a:t>for persons with disabilities </a:t>
            </a:r>
            <a:r>
              <a:rPr lang="en-US" dirty="0" smtClean="0"/>
              <a:t>refers to having </a:t>
            </a:r>
            <a:r>
              <a:rPr lang="en-US" dirty="0"/>
              <a:t>the same opportunities </a:t>
            </a:r>
            <a:r>
              <a:rPr lang="en-US" dirty="0" smtClean="0"/>
              <a:t>to premises, goods, and services as </a:t>
            </a:r>
            <a:r>
              <a:rPr lang="en-US" dirty="0"/>
              <a:t>others through </a:t>
            </a:r>
            <a:r>
              <a:rPr lang="en-US" dirty="0" smtClean="0"/>
              <a:t>accommodation and assistive </a:t>
            </a:r>
            <a:r>
              <a:rPr lang="en-US" dirty="0"/>
              <a:t>technology, and, most </a:t>
            </a:r>
            <a:r>
              <a:rPr lang="en-US" dirty="0" smtClean="0"/>
              <a:t>importantly, </a:t>
            </a:r>
            <a:r>
              <a:rPr lang="en-US" dirty="0"/>
              <a:t>through the </a:t>
            </a:r>
            <a:r>
              <a:rPr lang="en-US" dirty="0" smtClean="0"/>
              <a:t>removing barriers and elimination </a:t>
            </a:r>
            <a:r>
              <a:rPr lang="en-US" dirty="0"/>
              <a:t>of discriminatory practices</a:t>
            </a:r>
            <a:r>
              <a:rPr lang="en-US" dirty="0" smtClean="0"/>
              <a:t>.</a:t>
            </a:r>
          </a:p>
          <a:p>
            <a:r>
              <a:rPr lang="en-US" dirty="0" smtClean="0"/>
              <a:t>“To </a:t>
            </a:r>
            <a:r>
              <a:rPr lang="en-US" dirty="0"/>
              <a:t>enable persons with disabilities to live independently and </a:t>
            </a:r>
            <a:r>
              <a:rPr lang="en-US" dirty="0" smtClean="0"/>
              <a:t>participate fully </a:t>
            </a:r>
            <a:r>
              <a:rPr lang="en-US" dirty="0"/>
              <a:t>in all aspects of life, States </a:t>
            </a:r>
            <a:r>
              <a:rPr lang="en-US" dirty="0" smtClean="0"/>
              <a:t>Parties </a:t>
            </a:r>
            <a:r>
              <a:rPr lang="en-US" dirty="0"/>
              <a:t>shall take appropriate measures </a:t>
            </a:r>
            <a:r>
              <a:rPr lang="en-US" dirty="0" smtClean="0"/>
              <a:t>to ensure </a:t>
            </a:r>
            <a:r>
              <a:rPr lang="en-US" dirty="0"/>
              <a:t>to persons with disabilities access, on an equal basis with others, to </a:t>
            </a:r>
            <a:r>
              <a:rPr lang="en-US" dirty="0" smtClean="0"/>
              <a:t>the physical </a:t>
            </a:r>
            <a:r>
              <a:rPr lang="en-US" dirty="0"/>
              <a:t>environment, to transportation, to information and </a:t>
            </a:r>
            <a:r>
              <a:rPr lang="en-US" dirty="0" smtClean="0"/>
              <a:t>communications, including </a:t>
            </a:r>
            <a:r>
              <a:rPr lang="en-US" dirty="0"/>
              <a:t>information and communications technologies and systems, and </a:t>
            </a:r>
            <a:r>
              <a:rPr lang="en-US" dirty="0" smtClean="0"/>
              <a:t>to other </a:t>
            </a:r>
            <a:r>
              <a:rPr lang="en-US" dirty="0"/>
              <a:t>facilities and services open or provided to the </a:t>
            </a:r>
            <a:r>
              <a:rPr lang="en-US" dirty="0" smtClean="0"/>
              <a:t>public” (UN CRPWD, art.9[1]).   </a:t>
            </a:r>
          </a:p>
        </p:txBody>
      </p:sp>
    </p:spTree>
    <p:extLst>
      <p:ext uri="{BB962C8B-B14F-4D97-AF65-F5344CB8AC3E}">
        <p14:creationId xmlns:p14="http://schemas.microsoft.com/office/powerpoint/2010/main" xmlns="" val="318408451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xmlns=""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TC103090434[[fn=Wood Type]]</Template>
  <TotalTime>370</TotalTime>
  <Words>7354</Words>
  <Application>Microsoft Office PowerPoint</Application>
  <PresentationFormat>On-screen Show (4:3)</PresentationFormat>
  <Paragraphs>529</Paragraphs>
  <Slides>116</Slides>
  <Notes>113</Notes>
  <HiddenSlides>0</HiddenSlides>
  <MMClips>0</MMClips>
  <ScaleCrop>false</ScaleCrop>
  <HeadingPairs>
    <vt:vector size="4" baseType="variant">
      <vt:variant>
        <vt:lpstr>Theme</vt:lpstr>
      </vt:variant>
      <vt:variant>
        <vt:i4>1</vt:i4>
      </vt:variant>
      <vt:variant>
        <vt:lpstr>Slide Titles</vt:lpstr>
      </vt:variant>
      <vt:variant>
        <vt:i4>116</vt:i4>
      </vt:variant>
    </vt:vector>
  </HeadingPairs>
  <TitlesOfParts>
    <vt:vector size="117" baseType="lpstr">
      <vt:lpstr>Wood Type</vt:lpstr>
      <vt:lpstr>Rehabilitation services and disability</vt:lpstr>
      <vt:lpstr>Disability in Ancient Greece and Rome </vt:lpstr>
      <vt:lpstr>Disability in Ancient Greece and Rome (cont)</vt:lpstr>
      <vt:lpstr>Hippocrates and Galen</vt:lpstr>
      <vt:lpstr>The Medieval Period</vt:lpstr>
      <vt:lpstr>Early Modern Period </vt:lpstr>
      <vt:lpstr>Education and the Nineteenth Century </vt:lpstr>
      <vt:lpstr>Eugenics </vt:lpstr>
      <vt:lpstr>Positive and Negative Eugenics</vt:lpstr>
      <vt:lpstr>The Two World Wars</vt:lpstr>
      <vt:lpstr>Independent Living Movement</vt:lpstr>
      <vt:lpstr>International Efforts </vt:lpstr>
      <vt:lpstr>Disability Studies</vt:lpstr>
      <vt:lpstr>Gaps</vt:lpstr>
      <vt:lpstr>Models of disability</vt:lpstr>
      <vt:lpstr>Labelling</vt:lpstr>
      <vt:lpstr>Labelling (cont)</vt:lpstr>
      <vt:lpstr>Labelling (cont)</vt:lpstr>
      <vt:lpstr>Models</vt:lpstr>
      <vt:lpstr>Moral/Religious Model</vt:lpstr>
      <vt:lpstr>Moral/Religious Model (cont)</vt:lpstr>
      <vt:lpstr>Hinduism and Buddhism</vt:lpstr>
      <vt:lpstr> Charity Model</vt:lpstr>
      <vt:lpstr>Medical/Individual Model</vt:lpstr>
      <vt:lpstr>Definitions </vt:lpstr>
      <vt:lpstr>Basic Characteristics of the Medical Model </vt:lpstr>
      <vt:lpstr>Basic Characteristics of the Medical Model (cont)</vt:lpstr>
      <vt:lpstr>Criticisms</vt:lpstr>
      <vt:lpstr>Consequences of the Moral/Religious and Medical Models</vt:lpstr>
      <vt:lpstr>Consequences (cont)</vt:lpstr>
      <vt:lpstr>Disability Models</vt:lpstr>
      <vt:lpstr>Historical Development (Social Model)</vt:lpstr>
      <vt:lpstr>Definitions</vt:lpstr>
      <vt:lpstr>Basic Tenets</vt:lpstr>
      <vt:lpstr>Basic Tenets (cont)</vt:lpstr>
      <vt:lpstr>Impacts of the Social Model</vt:lpstr>
      <vt:lpstr>Critiques of the Social Model </vt:lpstr>
      <vt:lpstr>Critiques of the Social Model (cont)</vt:lpstr>
      <vt:lpstr>ICF</vt:lpstr>
      <vt:lpstr>Functioning and Disability</vt:lpstr>
      <vt:lpstr>Functioning and Disability (cont)</vt:lpstr>
      <vt:lpstr>Body Function, Body Structure, Impairment</vt:lpstr>
      <vt:lpstr>Activity and Activity Limitation</vt:lpstr>
      <vt:lpstr>Participation and Participation Restriction</vt:lpstr>
      <vt:lpstr>Contextual Factors</vt:lpstr>
      <vt:lpstr>Strengths and Limitations of ICF</vt:lpstr>
      <vt:lpstr>Social Constructionist Version of Disability</vt:lpstr>
      <vt:lpstr>Social Constructionist Version (cont) </vt:lpstr>
      <vt:lpstr>Critiques</vt:lpstr>
      <vt:lpstr>Types of Disabilities</vt:lpstr>
      <vt:lpstr>Physical Disabilities</vt:lpstr>
      <vt:lpstr>Two Categories of Physical Disabilities</vt:lpstr>
      <vt:lpstr>Common Types of Physical Disabilities</vt:lpstr>
      <vt:lpstr>Common Types of Physical Disabilities (cont)</vt:lpstr>
      <vt:lpstr>Provisions/Adaptations</vt:lpstr>
      <vt:lpstr>Blindness and Visual Disabilities </vt:lpstr>
      <vt:lpstr>Provisions/Adaptations</vt:lpstr>
      <vt:lpstr>Deafness and Hard of Hearing</vt:lpstr>
      <vt:lpstr>Provisions/Adaptations</vt:lpstr>
      <vt:lpstr>Types of Disabilities</vt:lpstr>
      <vt:lpstr>Developmental Disabilities</vt:lpstr>
      <vt:lpstr>Cognitive Disabilities</vt:lpstr>
      <vt:lpstr>Intellectual Disability</vt:lpstr>
      <vt:lpstr>Degree of Severety</vt:lpstr>
      <vt:lpstr>People with Mild and Moderat Intellectual Disability</vt:lpstr>
      <vt:lpstr>People with Severe and Profound Intellectual Disability</vt:lpstr>
      <vt:lpstr>Causes of Intellectual Disabilities</vt:lpstr>
      <vt:lpstr>Treatment/Provision   </vt:lpstr>
      <vt:lpstr>Learning Disabilities</vt:lpstr>
      <vt:lpstr>Characteristics of LD</vt:lpstr>
      <vt:lpstr>Characteristics of LD (cont)</vt:lpstr>
      <vt:lpstr>Types of Learning Disabilities</vt:lpstr>
      <vt:lpstr>Treatment/Provisions</vt:lpstr>
      <vt:lpstr>Autism</vt:lpstr>
      <vt:lpstr>Symptoms</vt:lpstr>
      <vt:lpstr>Causes and Treatment</vt:lpstr>
      <vt:lpstr>Attention-Deficit Hyperactivity Disorder </vt:lpstr>
      <vt:lpstr>Hyperactivity/Impulsivity</vt:lpstr>
      <vt:lpstr>Inattention; Types of ADHD  </vt:lpstr>
      <vt:lpstr>Problems of People with ADHD </vt:lpstr>
      <vt:lpstr>Causes and Treatments</vt:lpstr>
      <vt:lpstr>Mental Health and Mental Illness</vt:lpstr>
      <vt:lpstr>Causes and Symptoms</vt:lpstr>
      <vt:lpstr>Types of Psychiatric Disabilities</vt:lpstr>
      <vt:lpstr>Schizophrenia</vt:lpstr>
      <vt:lpstr>Mood Disorders</vt:lpstr>
      <vt:lpstr>Depressive Disorders</vt:lpstr>
      <vt:lpstr>Bipolar Disorder</vt:lpstr>
      <vt:lpstr>Anxiety Disorders</vt:lpstr>
      <vt:lpstr>Personality Disorders</vt:lpstr>
      <vt:lpstr>Impulse Control Disorder</vt:lpstr>
      <vt:lpstr>Treatment/Intervention </vt:lpstr>
      <vt:lpstr>Disability Policies and Legislation </vt:lpstr>
      <vt:lpstr>Approaches to Disability Policies  </vt:lpstr>
      <vt:lpstr>DRMRP, DRDP, IYDP</vt:lpstr>
      <vt:lpstr>World Program of Action Concerning Disabled Persons (WPA)</vt:lpstr>
      <vt:lpstr>The Standard Rules on the Equalization of Opportunities for PWDs</vt:lpstr>
      <vt:lpstr>UN CRPWD </vt:lpstr>
      <vt:lpstr>Accessibility</vt:lpstr>
      <vt:lpstr>Universal Design</vt:lpstr>
      <vt:lpstr>Inclusion</vt:lpstr>
      <vt:lpstr>Education</vt:lpstr>
      <vt:lpstr>Integration</vt:lpstr>
      <vt:lpstr>Education for All</vt:lpstr>
      <vt:lpstr>Inclusive Education</vt:lpstr>
      <vt:lpstr>Inclusive Education (cont)</vt:lpstr>
      <vt:lpstr>Justifications for Inclusive Education</vt:lpstr>
      <vt:lpstr>A Continuum Model</vt:lpstr>
      <vt:lpstr>Employment Policies</vt:lpstr>
      <vt:lpstr>Direct and Indirect Discrimination</vt:lpstr>
      <vt:lpstr>The Concept of Equality</vt:lpstr>
      <vt:lpstr>Non-Discrimination Laws</vt:lpstr>
      <vt:lpstr>Reasonable Accommodation</vt:lpstr>
      <vt:lpstr>Essential Functions and Undue Hardship</vt:lpstr>
      <vt:lpstr>Quota Schemes</vt:lpstr>
      <vt:lpstr>Sheltered Workshops, Job Retention, and Social Security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Moshe</cp:lastModifiedBy>
  <cp:revision>88</cp:revision>
  <dcterms:created xsi:type="dcterms:W3CDTF">2012-02-21T03:09:24Z</dcterms:created>
  <dcterms:modified xsi:type="dcterms:W3CDTF">2014-05-03T15:12:47Z</dcterms:modified>
</cp:coreProperties>
</file>