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6" r:id="rId3"/>
    <p:sldId id="264" r:id="rId4"/>
    <p:sldId id="297" r:id="rId5"/>
    <p:sldId id="262" r:id="rId6"/>
    <p:sldId id="298" r:id="rId7"/>
    <p:sldId id="299" r:id="rId8"/>
    <p:sldId id="290" r:id="rId9"/>
    <p:sldId id="300" r:id="rId10"/>
    <p:sldId id="301" r:id="rId11"/>
    <p:sldId id="302" r:id="rId12"/>
    <p:sldId id="303" r:id="rId13"/>
    <p:sldId id="304" r:id="rId14"/>
    <p:sldId id="305" r:id="rId15"/>
    <p:sldId id="306" r:id="rId16"/>
    <p:sldId id="308" r:id="rId17"/>
    <p:sldId id="309" r:id="rId18"/>
    <p:sldId id="310" r:id="rId19"/>
    <p:sldId id="292" r:id="rId20"/>
    <p:sldId id="311" r:id="rId21"/>
    <p:sldId id="312" r:id="rId22"/>
    <p:sldId id="274" r:id="rId23"/>
    <p:sldId id="275" r:id="rId24"/>
    <p:sldId id="278" r:id="rId25"/>
    <p:sldId id="280" r:id="rId26"/>
    <p:sldId id="279" r:id="rId27"/>
    <p:sldId id="284" r:id="rId28"/>
    <p:sldId id="276" r:id="rId29"/>
    <p:sldId id="272" r:id="rId30"/>
    <p:sldId id="267" r:id="rId31"/>
    <p:sldId id="271" r:id="rId32"/>
    <p:sldId id="268" r:id="rId33"/>
    <p:sldId id="269" r:id="rId34"/>
    <p:sldId id="283" r:id="rId35"/>
    <p:sldId id="270" r:id="rId36"/>
    <p:sldId id="282" r:id="rId37"/>
    <p:sldId id="28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BD8154-7F2C-4170-A3A8-187EF2729D6F}" type="datetimeFigureOut">
              <a:rPr lang="en-US" smtClean="0"/>
              <a:t>6/6/2017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5C215-1709-465D-B908-CAC5F5999402}" type="slidenum">
              <a:rPr lang="en-US" smtClean="0"/>
              <a:t>‹#›</a:t>
            </a:fld>
            <a:endParaRPr lang="en-US"/>
          </a:p>
        </p:txBody>
      </p:sp>
    </p:spTree>
    <p:extLst>
      <p:ext uri="{BB962C8B-B14F-4D97-AF65-F5344CB8AC3E}">
        <p14:creationId xmlns:p14="http://schemas.microsoft.com/office/powerpoint/2010/main" val="1729806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a:t>
            </a:fld>
            <a:endParaRPr lang="en-US"/>
          </a:p>
        </p:txBody>
      </p:sp>
    </p:spTree>
    <p:extLst>
      <p:ext uri="{BB962C8B-B14F-4D97-AF65-F5344CB8AC3E}">
        <p14:creationId xmlns:p14="http://schemas.microsoft.com/office/powerpoint/2010/main" val="1837678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10</a:t>
            </a:fld>
            <a:endParaRPr lang="en-US"/>
          </a:p>
        </p:txBody>
      </p:sp>
    </p:spTree>
    <p:extLst>
      <p:ext uri="{BB962C8B-B14F-4D97-AF65-F5344CB8AC3E}">
        <p14:creationId xmlns:p14="http://schemas.microsoft.com/office/powerpoint/2010/main" val="3951658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11</a:t>
            </a:fld>
            <a:endParaRPr lang="en-US"/>
          </a:p>
        </p:txBody>
      </p:sp>
    </p:spTree>
    <p:extLst>
      <p:ext uri="{BB962C8B-B14F-4D97-AF65-F5344CB8AC3E}">
        <p14:creationId xmlns:p14="http://schemas.microsoft.com/office/powerpoint/2010/main" val="102142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12</a:t>
            </a:fld>
            <a:endParaRPr lang="en-US"/>
          </a:p>
        </p:txBody>
      </p:sp>
    </p:spTree>
    <p:extLst>
      <p:ext uri="{BB962C8B-B14F-4D97-AF65-F5344CB8AC3E}">
        <p14:creationId xmlns:p14="http://schemas.microsoft.com/office/powerpoint/2010/main" val="115993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13</a:t>
            </a:fld>
            <a:endParaRPr lang="en-US"/>
          </a:p>
        </p:txBody>
      </p:sp>
    </p:spTree>
    <p:extLst>
      <p:ext uri="{BB962C8B-B14F-4D97-AF65-F5344CB8AC3E}">
        <p14:creationId xmlns:p14="http://schemas.microsoft.com/office/powerpoint/2010/main" val="25929721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14</a:t>
            </a:fld>
            <a:endParaRPr lang="en-US"/>
          </a:p>
        </p:txBody>
      </p:sp>
    </p:spTree>
    <p:extLst>
      <p:ext uri="{BB962C8B-B14F-4D97-AF65-F5344CB8AC3E}">
        <p14:creationId xmlns:p14="http://schemas.microsoft.com/office/powerpoint/2010/main" val="421379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15</a:t>
            </a:fld>
            <a:endParaRPr lang="en-US"/>
          </a:p>
        </p:txBody>
      </p:sp>
    </p:spTree>
    <p:extLst>
      <p:ext uri="{BB962C8B-B14F-4D97-AF65-F5344CB8AC3E}">
        <p14:creationId xmlns:p14="http://schemas.microsoft.com/office/powerpoint/2010/main" val="3899090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16</a:t>
            </a:fld>
            <a:endParaRPr lang="en-US"/>
          </a:p>
        </p:txBody>
      </p:sp>
    </p:spTree>
    <p:extLst>
      <p:ext uri="{BB962C8B-B14F-4D97-AF65-F5344CB8AC3E}">
        <p14:creationId xmlns:p14="http://schemas.microsoft.com/office/powerpoint/2010/main" val="2568144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17</a:t>
            </a:fld>
            <a:endParaRPr lang="en-US"/>
          </a:p>
        </p:txBody>
      </p:sp>
    </p:spTree>
    <p:extLst>
      <p:ext uri="{BB962C8B-B14F-4D97-AF65-F5344CB8AC3E}">
        <p14:creationId xmlns:p14="http://schemas.microsoft.com/office/powerpoint/2010/main" val="522998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18</a:t>
            </a:fld>
            <a:endParaRPr lang="en-US"/>
          </a:p>
        </p:txBody>
      </p:sp>
    </p:spTree>
    <p:extLst>
      <p:ext uri="{BB962C8B-B14F-4D97-AF65-F5344CB8AC3E}">
        <p14:creationId xmlns:p14="http://schemas.microsoft.com/office/powerpoint/2010/main" val="27295463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F5C215-1709-465D-B908-CAC5F5999402}" type="slidenum">
              <a:rPr lang="en-US" smtClean="0"/>
              <a:t>19</a:t>
            </a:fld>
            <a:endParaRPr lang="en-US"/>
          </a:p>
        </p:txBody>
      </p:sp>
    </p:spTree>
    <p:extLst>
      <p:ext uri="{BB962C8B-B14F-4D97-AF65-F5344CB8AC3E}">
        <p14:creationId xmlns:p14="http://schemas.microsoft.com/office/powerpoint/2010/main" val="1305399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a:t>
            </a:fld>
            <a:endParaRPr lang="en-US"/>
          </a:p>
        </p:txBody>
      </p:sp>
    </p:spTree>
    <p:extLst>
      <p:ext uri="{BB962C8B-B14F-4D97-AF65-F5344CB8AC3E}">
        <p14:creationId xmlns:p14="http://schemas.microsoft.com/office/powerpoint/2010/main" val="1543742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20</a:t>
            </a:fld>
            <a:endParaRPr lang="en-US"/>
          </a:p>
        </p:txBody>
      </p:sp>
    </p:spTree>
    <p:extLst>
      <p:ext uri="{BB962C8B-B14F-4D97-AF65-F5344CB8AC3E}">
        <p14:creationId xmlns:p14="http://schemas.microsoft.com/office/powerpoint/2010/main" val="30876791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21</a:t>
            </a:fld>
            <a:endParaRPr lang="en-US"/>
          </a:p>
        </p:txBody>
      </p:sp>
    </p:spTree>
    <p:extLst>
      <p:ext uri="{BB962C8B-B14F-4D97-AF65-F5344CB8AC3E}">
        <p14:creationId xmlns:p14="http://schemas.microsoft.com/office/powerpoint/2010/main" val="24960845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22</a:t>
            </a:fld>
            <a:endParaRPr lang="en-US"/>
          </a:p>
        </p:txBody>
      </p:sp>
    </p:spTree>
    <p:extLst>
      <p:ext uri="{BB962C8B-B14F-4D97-AF65-F5344CB8AC3E}">
        <p14:creationId xmlns:p14="http://schemas.microsoft.com/office/powerpoint/2010/main" val="14736548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23</a:t>
            </a:fld>
            <a:endParaRPr lang="en-US"/>
          </a:p>
        </p:txBody>
      </p:sp>
    </p:spTree>
    <p:extLst>
      <p:ext uri="{BB962C8B-B14F-4D97-AF65-F5344CB8AC3E}">
        <p14:creationId xmlns:p14="http://schemas.microsoft.com/office/powerpoint/2010/main" val="7510003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24</a:t>
            </a:fld>
            <a:endParaRPr lang="en-US"/>
          </a:p>
        </p:txBody>
      </p:sp>
    </p:spTree>
    <p:extLst>
      <p:ext uri="{BB962C8B-B14F-4D97-AF65-F5344CB8AC3E}">
        <p14:creationId xmlns:p14="http://schemas.microsoft.com/office/powerpoint/2010/main" val="14931415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25</a:t>
            </a:fld>
            <a:endParaRPr lang="en-US"/>
          </a:p>
        </p:txBody>
      </p:sp>
    </p:spTree>
    <p:extLst>
      <p:ext uri="{BB962C8B-B14F-4D97-AF65-F5344CB8AC3E}">
        <p14:creationId xmlns:p14="http://schemas.microsoft.com/office/powerpoint/2010/main" val="4523179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26</a:t>
            </a:fld>
            <a:endParaRPr lang="en-US"/>
          </a:p>
        </p:txBody>
      </p:sp>
    </p:spTree>
    <p:extLst>
      <p:ext uri="{BB962C8B-B14F-4D97-AF65-F5344CB8AC3E}">
        <p14:creationId xmlns:p14="http://schemas.microsoft.com/office/powerpoint/2010/main" val="31307158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27</a:t>
            </a:fld>
            <a:endParaRPr lang="en-US"/>
          </a:p>
        </p:txBody>
      </p:sp>
    </p:spTree>
    <p:extLst>
      <p:ext uri="{BB962C8B-B14F-4D97-AF65-F5344CB8AC3E}">
        <p14:creationId xmlns:p14="http://schemas.microsoft.com/office/powerpoint/2010/main" val="16784596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28</a:t>
            </a:fld>
            <a:endParaRPr lang="en-US"/>
          </a:p>
        </p:txBody>
      </p:sp>
    </p:spTree>
    <p:extLst>
      <p:ext uri="{BB962C8B-B14F-4D97-AF65-F5344CB8AC3E}">
        <p14:creationId xmlns:p14="http://schemas.microsoft.com/office/powerpoint/2010/main" val="229543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29</a:t>
            </a:fld>
            <a:endParaRPr lang="en-US"/>
          </a:p>
        </p:txBody>
      </p:sp>
    </p:spTree>
    <p:extLst>
      <p:ext uri="{BB962C8B-B14F-4D97-AF65-F5344CB8AC3E}">
        <p14:creationId xmlns:p14="http://schemas.microsoft.com/office/powerpoint/2010/main" val="3071217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a:t>
            </a:fld>
            <a:endParaRPr lang="en-US"/>
          </a:p>
        </p:txBody>
      </p:sp>
    </p:spTree>
    <p:extLst>
      <p:ext uri="{BB962C8B-B14F-4D97-AF65-F5344CB8AC3E}">
        <p14:creationId xmlns:p14="http://schemas.microsoft.com/office/powerpoint/2010/main" val="36700638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30</a:t>
            </a:fld>
            <a:endParaRPr lang="en-US"/>
          </a:p>
        </p:txBody>
      </p:sp>
    </p:spTree>
    <p:extLst>
      <p:ext uri="{BB962C8B-B14F-4D97-AF65-F5344CB8AC3E}">
        <p14:creationId xmlns:p14="http://schemas.microsoft.com/office/powerpoint/2010/main" val="12934227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31</a:t>
            </a:fld>
            <a:endParaRPr lang="en-US"/>
          </a:p>
        </p:txBody>
      </p:sp>
    </p:spTree>
    <p:extLst>
      <p:ext uri="{BB962C8B-B14F-4D97-AF65-F5344CB8AC3E}">
        <p14:creationId xmlns:p14="http://schemas.microsoft.com/office/powerpoint/2010/main" val="6646329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32</a:t>
            </a:fld>
            <a:endParaRPr lang="en-US"/>
          </a:p>
        </p:txBody>
      </p:sp>
    </p:spTree>
    <p:extLst>
      <p:ext uri="{BB962C8B-B14F-4D97-AF65-F5344CB8AC3E}">
        <p14:creationId xmlns:p14="http://schemas.microsoft.com/office/powerpoint/2010/main" val="23907619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33</a:t>
            </a:fld>
            <a:endParaRPr lang="en-US"/>
          </a:p>
        </p:txBody>
      </p:sp>
    </p:spTree>
    <p:extLst>
      <p:ext uri="{BB962C8B-B14F-4D97-AF65-F5344CB8AC3E}">
        <p14:creationId xmlns:p14="http://schemas.microsoft.com/office/powerpoint/2010/main" val="8983958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34</a:t>
            </a:fld>
            <a:endParaRPr lang="en-US"/>
          </a:p>
        </p:txBody>
      </p:sp>
    </p:spTree>
    <p:extLst>
      <p:ext uri="{BB962C8B-B14F-4D97-AF65-F5344CB8AC3E}">
        <p14:creationId xmlns:p14="http://schemas.microsoft.com/office/powerpoint/2010/main" val="38238478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35</a:t>
            </a:fld>
            <a:endParaRPr lang="en-US"/>
          </a:p>
        </p:txBody>
      </p:sp>
    </p:spTree>
    <p:extLst>
      <p:ext uri="{BB962C8B-B14F-4D97-AF65-F5344CB8AC3E}">
        <p14:creationId xmlns:p14="http://schemas.microsoft.com/office/powerpoint/2010/main" val="40299981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36</a:t>
            </a:fld>
            <a:endParaRPr lang="en-US"/>
          </a:p>
        </p:txBody>
      </p:sp>
    </p:spTree>
    <p:extLst>
      <p:ext uri="{BB962C8B-B14F-4D97-AF65-F5344CB8AC3E}">
        <p14:creationId xmlns:p14="http://schemas.microsoft.com/office/powerpoint/2010/main" val="18808427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37</a:t>
            </a:fld>
            <a:endParaRPr lang="en-US"/>
          </a:p>
        </p:txBody>
      </p:sp>
    </p:spTree>
    <p:extLst>
      <p:ext uri="{BB962C8B-B14F-4D97-AF65-F5344CB8AC3E}">
        <p14:creationId xmlns:p14="http://schemas.microsoft.com/office/powerpoint/2010/main" val="2129293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4</a:t>
            </a:fld>
            <a:endParaRPr lang="en-US"/>
          </a:p>
        </p:txBody>
      </p:sp>
    </p:spTree>
    <p:extLst>
      <p:ext uri="{BB962C8B-B14F-4D97-AF65-F5344CB8AC3E}">
        <p14:creationId xmlns:p14="http://schemas.microsoft.com/office/powerpoint/2010/main" val="1300093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5</a:t>
            </a:fld>
            <a:endParaRPr lang="en-US"/>
          </a:p>
        </p:txBody>
      </p:sp>
    </p:spTree>
    <p:extLst>
      <p:ext uri="{BB962C8B-B14F-4D97-AF65-F5344CB8AC3E}">
        <p14:creationId xmlns:p14="http://schemas.microsoft.com/office/powerpoint/2010/main" val="4167418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6</a:t>
            </a:fld>
            <a:endParaRPr lang="en-US"/>
          </a:p>
        </p:txBody>
      </p:sp>
    </p:spTree>
    <p:extLst>
      <p:ext uri="{BB962C8B-B14F-4D97-AF65-F5344CB8AC3E}">
        <p14:creationId xmlns:p14="http://schemas.microsoft.com/office/powerpoint/2010/main" val="915431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7</a:t>
            </a:fld>
            <a:endParaRPr lang="en-US"/>
          </a:p>
        </p:txBody>
      </p:sp>
    </p:spTree>
    <p:extLst>
      <p:ext uri="{BB962C8B-B14F-4D97-AF65-F5344CB8AC3E}">
        <p14:creationId xmlns:p14="http://schemas.microsoft.com/office/powerpoint/2010/main" val="3481222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8</a:t>
            </a:fld>
            <a:endParaRPr lang="en-US"/>
          </a:p>
        </p:txBody>
      </p:sp>
    </p:spTree>
    <p:extLst>
      <p:ext uri="{BB962C8B-B14F-4D97-AF65-F5344CB8AC3E}">
        <p14:creationId xmlns:p14="http://schemas.microsoft.com/office/powerpoint/2010/main" val="3835296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t>9</a:t>
            </a:fld>
            <a:endParaRPr lang="en-US"/>
          </a:p>
        </p:txBody>
      </p:sp>
    </p:spTree>
    <p:extLst>
      <p:ext uri="{BB962C8B-B14F-4D97-AF65-F5344CB8AC3E}">
        <p14:creationId xmlns:p14="http://schemas.microsoft.com/office/powerpoint/2010/main" val="158739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908FAF-CA92-480A-B840-0BB4460EF274}"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402063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08FAF-CA92-480A-B840-0BB4460EF274}"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997476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08FAF-CA92-480A-B840-0BB4460EF274}"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129987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08FAF-CA92-480A-B840-0BB4460EF274}"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1157058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908FAF-CA92-480A-B840-0BB4460EF274}"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2019396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908FAF-CA92-480A-B840-0BB4460EF274}"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2055215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908FAF-CA92-480A-B840-0BB4460EF274}" type="datetimeFigureOut">
              <a:rPr lang="en-US" smtClean="0"/>
              <a:t>6/6/2017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287204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908FAF-CA92-480A-B840-0BB4460EF274}" type="datetimeFigureOut">
              <a:rPr lang="en-US" smtClean="0"/>
              <a:t>6/6/2017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2015545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908FAF-CA92-480A-B840-0BB4460EF274}" type="datetimeFigureOut">
              <a:rPr lang="en-US" smtClean="0"/>
              <a:t>6/6/2017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3818773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08FAF-CA92-480A-B840-0BB4460EF274}"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410193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08FAF-CA92-480A-B840-0BB4460EF274}"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036345-578C-4B65-BBF1-3E1345B940E9}" type="slidenum">
              <a:rPr lang="en-US" smtClean="0"/>
              <a:t>‹#›</a:t>
            </a:fld>
            <a:endParaRPr lang="en-US"/>
          </a:p>
        </p:txBody>
      </p:sp>
    </p:spTree>
    <p:extLst>
      <p:ext uri="{BB962C8B-B14F-4D97-AF65-F5344CB8AC3E}">
        <p14:creationId xmlns:p14="http://schemas.microsoft.com/office/powerpoint/2010/main" val="3702447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08FAF-CA92-480A-B840-0BB4460EF274}" type="datetimeFigureOut">
              <a:rPr lang="en-US" smtClean="0"/>
              <a:t>6/6/2017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36345-578C-4B65-BBF1-3E1345B940E9}" type="slidenum">
              <a:rPr lang="en-US" smtClean="0"/>
              <a:t>‹#›</a:t>
            </a:fld>
            <a:endParaRPr lang="en-US"/>
          </a:p>
        </p:txBody>
      </p:sp>
    </p:spTree>
    <p:extLst>
      <p:ext uri="{BB962C8B-B14F-4D97-AF65-F5344CB8AC3E}">
        <p14:creationId xmlns:p14="http://schemas.microsoft.com/office/powerpoint/2010/main" val="1212854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Disability Policies and Legislation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4745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elements of DID</a:t>
            </a:r>
            <a:endParaRPr lang="en-US" dirty="0"/>
          </a:p>
        </p:txBody>
      </p:sp>
      <p:sp>
        <p:nvSpPr>
          <p:cNvPr id="3" name="Content Placeholder 2"/>
          <p:cNvSpPr>
            <a:spLocks noGrp="1"/>
          </p:cNvSpPr>
          <p:nvPr>
            <p:ph idx="1"/>
          </p:nvPr>
        </p:nvSpPr>
        <p:spPr/>
        <p:txBody>
          <a:bodyPr>
            <a:normAutofit/>
          </a:bodyPr>
          <a:lstStyle/>
          <a:p>
            <a:r>
              <a:rPr lang="en-US" dirty="0"/>
              <a:t>Core elements of </a:t>
            </a:r>
            <a:r>
              <a:rPr lang="en-US" dirty="0" smtClean="0"/>
              <a:t>DID, through which we can include PWDs in a development effort, are:</a:t>
            </a:r>
            <a:endParaRPr lang="en-US" dirty="0"/>
          </a:p>
          <a:p>
            <a:pPr lvl="1"/>
            <a:r>
              <a:rPr lang="en-US" dirty="0" smtClean="0"/>
              <a:t>Participation</a:t>
            </a:r>
            <a:endParaRPr lang="en-US" dirty="0"/>
          </a:p>
          <a:p>
            <a:pPr lvl="1"/>
            <a:r>
              <a:rPr lang="en-US" dirty="0" smtClean="0"/>
              <a:t>Accessibility</a:t>
            </a:r>
          </a:p>
          <a:p>
            <a:pPr lvl="1"/>
            <a:r>
              <a:rPr lang="en-US" dirty="0" smtClean="0"/>
              <a:t>Universal </a:t>
            </a:r>
            <a:r>
              <a:rPr lang="en-US" dirty="0"/>
              <a:t>Design</a:t>
            </a:r>
          </a:p>
          <a:p>
            <a:pPr lvl="1"/>
            <a:r>
              <a:rPr lang="en-US" dirty="0"/>
              <a:t>Twin-track approach</a:t>
            </a:r>
          </a:p>
          <a:p>
            <a:pPr lvl="1"/>
            <a:r>
              <a:rPr lang="en-US" dirty="0" smtClean="0"/>
              <a:t>Awareness</a:t>
            </a:r>
            <a:endParaRPr lang="en-US" dirty="0"/>
          </a:p>
          <a:p>
            <a:pPr lvl="1"/>
            <a:r>
              <a:rPr lang="en-US" dirty="0" smtClean="0"/>
              <a:t>Empowerment </a:t>
            </a:r>
            <a:endParaRPr lang="en-US" dirty="0"/>
          </a:p>
        </p:txBody>
      </p:sp>
    </p:spTree>
    <p:extLst>
      <p:ext uri="{BB962C8B-B14F-4D97-AF65-F5344CB8AC3E}">
        <p14:creationId xmlns:p14="http://schemas.microsoft.com/office/powerpoint/2010/main" val="373806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a:t>
            </a:r>
            <a:endParaRPr lang="en-US" dirty="0"/>
          </a:p>
        </p:txBody>
      </p:sp>
      <p:sp>
        <p:nvSpPr>
          <p:cNvPr id="3" name="Content Placeholder 2"/>
          <p:cNvSpPr>
            <a:spLocks noGrp="1"/>
          </p:cNvSpPr>
          <p:nvPr>
            <p:ph idx="1"/>
          </p:nvPr>
        </p:nvSpPr>
        <p:spPr/>
        <p:txBody>
          <a:bodyPr/>
          <a:lstStyle/>
          <a:p>
            <a:r>
              <a:rPr lang="en-US" dirty="0"/>
              <a:t>A core principle of inclusive development is participation of all </a:t>
            </a:r>
            <a:r>
              <a:rPr lang="en-US" dirty="0" smtClean="0"/>
              <a:t>marginalized groups.</a:t>
            </a:r>
          </a:p>
          <a:p>
            <a:r>
              <a:rPr lang="en-US" dirty="0" smtClean="0"/>
              <a:t>The </a:t>
            </a:r>
            <a:r>
              <a:rPr lang="en-US" dirty="0"/>
              <a:t>participation of </a:t>
            </a:r>
            <a:r>
              <a:rPr lang="en-US" dirty="0" smtClean="0"/>
              <a:t>PWDs in </a:t>
            </a:r>
            <a:r>
              <a:rPr lang="en-US" dirty="0"/>
              <a:t>how society is governed, including the design and development of policies and infrastructures, is a core principle of disability-inclusive development and is also a core principle of </a:t>
            </a:r>
            <a:r>
              <a:rPr lang="en-US" dirty="0" smtClean="0"/>
              <a:t>the UN CRPD.</a:t>
            </a:r>
            <a:endParaRPr lang="en-US" dirty="0"/>
          </a:p>
        </p:txBody>
      </p:sp>
    </p:spTree>
    <p:extLst>
      <p:ext uri="{BB962C8B-B14F-4D97-AF65-F5344CB8AC3E}">
        <p14:creationId xmlns:p14="http://schemas.microsoft.com/office/powerpoint/2010/main" val="3322240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Accessibility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Accessibility </a:t>
            </a:r>
            <a:r>
              <a:rPr lang="en-US" dirty="0"/>
              <a:t>for persons with disabilities </a:t>
            </a:r>
            <a:r>
              <a:rPr lang="en-US" dirty="0" smtClean="0"/>
              <a:t>refers to having </a:t>
            </a:r>
            <a:r>
              <a:rPr lang="en-US" dirty="0"/>
              <a:t>the same opportunities </a:t>
            </a:r>
            <a:r>
              <a:rPr lang="en-US" dirty="0" smtClean="0"/>
              <a:t>to premises, goods, and services as </a:t>
            </a:r>
            <a:r>
              <a:rPr lang="en-US" dirty="0"/>
              <a:t>others through </a:t>
            </a:r>
            <a:r>
              <a:rPr lang="en-US" dirty="0" smtClean="0"/>
              <a:t>accommodation and assistive </a:t>
            </a:r>
            <a:r>
              <a:rPr lang="en-US" dirty="0"/>
              <a:t>technology, and, most </a:t>
            </a:r>
            <a:r>
              <a:rPr lang="en-US" dirty="0" smtClean="0"/>
              <a:t>importantly, </a:t>
            </a:r>
            <a:r>
              <a:rPr lang="en-US" dirty="0"/>
              <a:t>through the </a:t>
            </a:r>
            <a:r>
              <a:rPr lang="en-US" dirty="0" smtClean="0"/>
              <a:t>removing barriers and elimination </a:t>
            </a:r>
            <a:r>
              <a:rPr lang="en-US" dirty="0"/>
              <a:t>of discriminatory practices</a:t>
            </a:r>
            <a:r>
              <a:rPr lang="en-US" dirty="0" smtClean="0"/>
              <a:t>.</a:t>
            </a:r>
          </a:p>
          <a:p>
            <a:r>
              <a:rPr lang="en-US" dirty="0" smtClean="0"/>
              <a:t>Thus, identifying and removing barriers is fundamental in ensuring accessibility.</a:t>
            </a:r>
          </a:p>
          <a:p>
            <a:r>
              <a:rPr lang="en-US" dirty="0" smtClean="0"/>
              <a:t>“To </a:t>
            </a:r>
            <a:r>
              <a:rPr lang="en-US" dirty="0"/>
              <a:t>enable persons with disabilities to live independently and </a:t>
            </a:r>
            <a:r>
              <a:rPr lang="en-US" dirty="0" smtClean="0"/>
              <a:t>participate fully </a:t>
            </a:r>
            <a:r>
              <a:rPr lang="en-US" dirty="0"/>
              <a:t>in all aspects of life, States </a:t>
            </a:r>
            <a:r>
              <a:rPr lang="en-US" dirty="0" smtClean="0"/>
              <a:t>Parties </a:t>
            </a:r>
            <a:r>
              <a:rPr lang="en-US" dirty="0"/>
              <a:t>shall take appropriate measures </a:t>
            </a:r>
            <a:r>
              <a:rPr lang="en-US" dirty="0" smtClean="0"/>
              <a:t>to ensure </a:t>
            </a:r>
            <a:r>
              <a:rPr lang="en-US" dirty="0"/>
              <a:t>to persons with disabilities access, on an equal basis with others, to </a:t>
            </a:r>
            <a:r>
              <a:rPr lang="en-US" dirty="0" smtClean="0"/>
              <a:t>the physical </a:t>
            </a:r>
            <a:r>
              <a:rPr lang="en-US" dirty="0"/>
              <a:t>environment, to transportation, to information and </a:t>
            </a:r>
            <a:r>
              <a:rPr lang="en-US" dirty="0" smtClean="0"/>
              <a:t>communications, including </a:t>
            </a:r>
            <a:r>
              <a:rPr lang="en-US" dirty="0"/>
              <a:t>information and communications technologies and systems, and </a:t>
            </a:r>
            <a:r>
              <a:rPr lang="en-US" dirty="0" smtClean="0"/>
              <a:t>to other </a:t>
            </a:r>
            <a:r>
              <a:rPr lang="en-US" dirty="0"/>
              <a:t>facilities and services open or provided to the </a:t>
            </a:r>
            <a:r>
              <a:rPr lang="en-US" dirty="0" smtClean="0"/>
              <a:t>public” (UN CRPWD, art.9[1]).    </a:t>
            </a:r>
          </a:p>
        </p:txBody>
      </p:sp>
    </p:spTree>
    <p:extLst>
      <p:ext uri="{BB962C8B-B14F-4D97-AF65-F5344CB8AC3E}">
        <p14:creationId xmlns:p14="http://schemas.microsoft.com/office/powerpoint/2010/main" val="1287961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Physical </a:t>
            </a:r>
            <a:r>
              <a:rPr lang="en-US" dirty="0"/>
              <a:t>or environmental barriers - buildings, schools, clinics, water pumps, transport, roads, paths etc.</a:t>
            </a:r>
          </a:p>
          <a:p>
            <a:r>
              <a:rPr lang="en-US" dirty="0" smtClean="0"/>
              <a:t>Communication </a:t>
            </a:r>
            <a:r>
              <a:rPr lang="en-US" dirty="0"/>
              <a:t>barriers - written and spoken information including media, flyers, internet, community meetings etc</a:t>
            </a:r>
            <a:r>
              <a:rPr lang="en-US" dirty="0" smtClean="0"/>
              <a:t>.</a:t>
            </a:r>
          </a:p>
          <a:p>
            <a:r>
              <a:rPr lang="en-US" dirty="0" smtClean="0"/>
              <a:t>Policy </a:t>
            </a:r>
            <a:r>
              <a:rPr lang="en-US" dirty="0"/>
              <a:t>barriers - including both legislation that discriminates against people with </a:t>
            </a:r>
            <a:r>
              <a:rPr lang="en-US" dirty="0" smtClean="0"/>
              <a:t>disability</a:t>
            </a:r>
            <a:r>
              <a:rPr lang="en-US" dirty="0"/>
              <a:t>, and/or an absence of legislation that might otherwise provide an enabling </a:t>
            </a:r>
            <a:r>
              <a:rPr lang="en-US" dirty="0" smtClean="0"/>
              <a:t>framework.</a:t>
            </a:r>
          </a:p>
          <a:p>
            <a:r>
              <a:rPr lang="en-US" dirty="0" smtClean="0"/>
              <a:t>Attitudinal </a:t>
            </a:r>
            <a:r>
              <a:rPr lang="en-US" dirty="0"/>
              <a:t>barriers - including negative stereotyping of people with </a:t>
            </a:r>
            <a:r>
              <a:rPr lang="en-US" dirty="0" smtClean="0"/>
              <a:t>disability</a:t>
            </a:r>
            <a:r>
              <a:rPr lang="en-US" dirty="0"/>
              <a:t>, social stigma and other forms of overt </a:t>
            </a:r>
            <a:r>
              <a:rPr lang="en-US" dirty="0" smtClean="0"/>
              <a:t>discrimination.</a:t>
            </a:r>
          </a:p>
        </p:txBody>
      </p:sp>
    </p:spTree>
    <p:extLst>
      <p:ext uri="{BB962C8B-B14F-4D97-AF65-F5344CB8AC3E}">
        <p14:creationId xmlns:p14="http://schemas.microsoft.com/office/powerpoint/2010/main" val="1597479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accessibility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Based on the types of barriers, accessibility therefore has the following dimensions:</a:t>
            </a:r>
          </a:p>
          <a:p>
            <a:pPr lvl="1"/>
            <a:r>
              <a:rPr lang="en-US" dirty="0" smtClean="0"/>
              <a:t>Social/attitudinal </a:t>
            </a:r>
            <a:r>
              <a:rPr lang="en-US" dirty="0"/>
              <a:t>accessibility: removing the stigma and other negative </a:t>
            </a:r>
            <a:r>
              <a:rPr lang="en-US" dirty="0" smtClean="0"/>
              <a:t>behavior </a:t>
            </a:r>
            <a:r>
              <a:rPr lang="en-US" dirty="0"/>
              <a:t>against persons with disabilities and their families/caretakers</a:t>
            </a:r>
          </a:p>
          <a:p>
            <a:pPr lvl="1"/>
            <a:r>
              <a:rPr lang="en-US" dirty="0" smtClean="0"/>
              <a:t>Intellectual </a:t>
            </a:r>
            <a:r>
              <a:rPr lang="en-US" dirty="0"/>
              <a:t>accessibility: providing reading formats and speaking in a way that is accessible to people with intellectual/learning impairments</a:t>
            </a:r>
          </a:p>
          <a:p>
            <a:pPr lvl="1"/>
            <a:r>
              <a:rPr lang="en-US" dirty="0" smtClean="0"/>
              <a:t>Communication </a:t>
            </a:r>
            <a:r>
              <a:rPr lang="en-US" dirty="0"/>
              <a:t>accessibility: ensure accessible formats in alternative modes and means of </a:t>
            </a:r>
            <a:r>
              <a:rPr lang="en-US" dirty="0" smtClean="0"/>
              <a:t>communication. </a:t>
            </a:r>
          </a:p>
        </p:txBody>
      </p:sp>
    </p:spTree>
    <p:extLst>
      <p:ext uri="{BB962C8B-B14F-4D97-AF65-F5344CB8AC3E}">
        <p14:creationId xmlns:p14="http://schemas.microsoft.com/office/powerpoint/2010/main" val="3696926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accessibility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Institutional </a:t>
            </a:r>
            <a:r>
              <a:rPr lang="en-US" dirty="0"/>
              <a:t>accessibility: ensuring that legislation, policies and particularly practice do not contribute to the exclusion and discrimination of persons with </a:t>
            </a:r>
            <a:r>
              <a:rPr lang="en-US" dirty="0" smtClean="0"/>
              <a:t>disabilities.</a:t>
            </a:r>
          </a:p>
          <a:p>
            <a:pPr lvl="1"/>
            <a:r>
              <a:rPr lang="en-US" dirty="0" smtClean="0"/>
              <a:t>Physical </a:t>
            </a:r>
            <a:r>
              <a:rPr lang="en-US" dirty="0"/>
              <a:t>accessibility: the removal of barriers in the physical environment</a:t>
            </a:r>
          </a:p>
          <a:p>
            <a:pPr lvl="1"/>
            <a:r>
              <a:rPr lang="en-US" dirty="0" smtClean="0"/>
              <a:t>Economic </a:t>
            </a:r>
            <a:r>
              <a:rPr lang="en-US" dirty="0"/>
              <a:t>accessibility: also referred to as “affordability”, this aspect of “accessibility” has been established as part of the core requirements of social and economic </a:t>
            </a:r>
            <a:r>
              <a:rPr lang="en-US" dirty="0" smtClean="0"/>
              <a:t>rights </a:t>
            </a:r>
            <a:endParaRPr lang="en-US" dirty="0"/>
          </a:p>
        </p:txBody>
      </p:sp>
    </p:spTree>
    <p:extLst>
      <p:ext uri="{BB962C8B-B14F-4D97-AF65-F5344CB8AC3E}">
        <p14:creationId xmlns:p14="http://schemas.microsoft.com/office/powerpoint/2010/main" val="66922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Design</a:t>
            </a:r>
            <a:endParaRPr lang="en-US" dirty="0"/>
          </a:p>
        </p:txBody>
      </p:sp>
      <p:sp>
        <p:nvSpPr>
          <p:cNvPr id="3" name="Content Placeholder 2"/>
          <p:cNvSpPr>
            <a:spLocks noGrp="1"/>
          </p:cNvSpPr>
          <p:nvPr>
            <p:ph idx="1"/>
          </p:nvPr>
        </p:nvSpPr>
        <p:spPr/>
        <p:txBody>
          <a:bodyPr>
            <a:normAutofit fontScale="92500"/>
          </a:bodyPr>
          <a:lstStyle/>
          <a:p>
            <a:r>
              <a:rPr lang="en-US" dirty="0" smtClean="0"/>
              <a:t>Universal design is the </a:t>
            </a:r>
            <a:r>
              <a:rPr lang="en-US" dirty="0"/>
              <a:t>design of products, environments, </a:t>
            </a:r>
            <a:r>
              <a:rPr lang="en-US" dirty="0" err="1" smtClean="0"/>
              <a:t>programms</a:t>
            </a:r>
            <a:r>
              <a:rPr lang="en-US" dirty="0" smtClean="0"/>
              <a:t> </a:t>
            </a:r>
            <a:r>
              <a:rPr lang="en-US" dirty="0"/>
              <a:t>and services to be usable by all people, to the greatest extent possible, without the need for adaptation or specialized </a:t>
            </a:r>
            <a:r>
              <a:rPr lang="en-US" dirty="0" smtClean="0"/>
              <a:t>design.</a:t>
            </a:r>
          </a:p>
          <a:p>
            <a:r>
              <a:rPr lang="en-US" dirty="0" smtClean="0"/>
              <a:t>The </a:t>
            </a:r>
            <a:r>
              <a:rPr lang="en-US" dirty="0"/>
              <a:t>intent of universal design is to simplify life for everyone by making products, communications, and the built environment more usable by as many people as possible at little or no extra </a:t>
            </a:r>
            <a:r>
              <a:rPr lang="en-US" dirty="0" smtClean="0"/>
              <a:t>cost. </a:t>
            </a:r>
            <a:endParaRPr lang="en-US" dirty="0"/>
          </a:p>
        </p:txBody>
      </p:sp>
    </p:spTree>
    <p:extLst>
      <p:ext uri="{BB962C8B-B14F-4D97-AF65-F5344CB8AC3E}">
        <p14:creationId xmlns:p14="http://schemas.microsoft.com/office/powerpoint/2010/main" val="2236395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universal design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 Equitable </a:t>
            </a:r>
            <a:r>
              <a:rPr lang="en-US" dirty="0"/>
              <a:t>Use: The design does not disadvantage or stigmatize any group of </a:t>
            </a:r>
            <a:r>
              <a:rPr lang="en-US" dirty="0" smtClean="0"/>
              <a:t>users.</a:t>
            </a:r>
          </a:p>
          <a:p>
            <a:r>
              <a:rPr lang="en-US" dirty="0" smtClean="0"/>
              <a:t>2. Flexibility </a:t>
            </a:r>
            <a:r>
              <a:rPr lang="en-US" dirty="0"/>
              <a:t>in Use: The design accommodates a wide range of individual preferences and abilities.</a:t>
            </a:r>
          </a:p>
          <a:p>
            <a:r>
              <a:rPr lang="en-US" dirty="0" smtClean="0"/>
              <a:t>3. Simple</a:t>
            </a:r>
            <a:r>
              <a:rPr lang="en-US" dirty="0"/>
              <a:t>, Intuitive Use: Use of the design is easy to understand, regardless of the user’s experience, knowledge, language skills, or current concentration level</a:t>
            </a:r>
            <a:r>
              <a:rPr lang="en-US" dirty="0" smtClean="0"/>
              <a:t>.</a:t>
            </a:r>
          </a:p>
          <a:p>
            <a:r>
              <a:rPr lang="en-US" dirty="0"/>
              <a:t>4. Perceptible Information: The design communicates necessary information effectively to the user, regardless of ambient conditions or the user’s sensory abilities</a:t>
            </a:r>
            <a:r>
              <a:rPr lang="en-US" dirty="0" smtClean="0"/>
              <a:t>.</a:t>
            </a:r>
            <a:endParaRPr lang="en-US" dirty="0"/>
          </a:p>
        </p:txBody>
      </p:sp>
    </p:spTree>
    <p:extLst>
      <p:ext uri="{BB962C8B-B14F-4D97-AF65-F5344CB8AC3E}">
        <p14:creationId xmlns:p14="http://schemas.microsoft.com/office/powerpoint/2010/main" val="587922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a:t>
            </a:r>
            <a:r>
              <a:rPr lang="en-US" dirty="0"/>
              <a:t>of universal </a:t>
            </a:r>
            <a:r>
              <a:rPr lang="en-US" dirty="0" smtClean="0"/>
              <a:t>design (</a:t>
            </a:r>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5. Tolerance </a:t>
            </a:r>
            <a:r>
              <a:rPr lang="en-US" dirty="0"/>
              <a:t>for Error: The design minimizes hazards and the adverse consequences of accidental or unintended actions.</a:t>
            </a:r>
          </a:p>
          <a:p>
            <a:r>
              <a:rPr lang="en-US" dirty="0" smtClean="0"/>
              <a:t>6. Low </a:t>
            </a:r>
            <a:r>
              <a:rPr lang="en-US" dirty="0"/>
              <a:t>Physical Effort: The design can be used efficiently and comfortably, and with a minimum of fatigue.</a:t>
            </a:r>
          </a:p>
          <a:p>
            <a:r>
              <a:rPr lang="en-US" dirty="0" smtClean="0"/>
              <a:t>7. Size </a:t>
            </a:r>
            <a:r>
              <a:rPr lang="en-US" dirty="0"/>
              <a:t>and Space for Approach and Use: Appropriate size and space are provided for approach, reach, manipulation, and use, regardless of the user’s body size, posture, or mobility</a:t>
            </a:r>
            <a:r>
              <a:rPr lang="en-US" dirty="0" smtClean="0"/>
              <a:t>.</a:t>
            </a:r>
            <a:endParaRPr lang="en-US" dirty="0"/>
          </a:p>
        </p:txBody>
      </p:sp>
    </p:spTree>
    <p:extLst>
      <p:ext uri="{BB962C8B-B14F-4D97-AF65-F5344CB8AC3E}">
        <p14:creationId xmlns:p14="http://schemas.microsoft.com/office/powerpoint/2010/main" val="3676192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Twin-track approach</a:t>
            </a:r>
            <a:endParaRPr lang="en-US" dirty="0"/>
          </a:p>
        </p:txBody>
      </p:sp>
      <p:sp>
        <p:nvSpPr>
          <p:cNvPr id="3" name="Content Placeholder 2"/>
          <p:cNvSpPr>
            <a:spLocks noGrp="1"/>
          </p:cNvSpPr>
          <p:nvPr>
            <p:ph idx="1"/>
          </p:nvPr>
        </p:nvSpPr>
        <p:spPr>
          <a:xfrm>
            <a:off x="457200" y="1570037"/>
            <a:ext cx="8229600" cy="4525963"/>
          </a:xfrm>
        </p:spPr>
        <p:txBody>
          <a:bodyPr>
            <a:normAutofit fontScale="92500" lnSpcReduction="20000"/>
          </a:bodyPr>
          <a:lstStyle/>
          <a:p>
            <a:r>
              <a:rPr lang="en-US" dirty="0"/>
              <a:t>The twin-track approach aims at mainstreaming disability into every sector and every development action as well as </a:t>
            </a:r>
            <a:r>
              <a:rPr lang="en-US" dirty="0" smtClean="0"/>
              <a:t>many </a:t>
            </a:r>
            <a:r>
              <a:rPr lang="en-US" dirty="0"/>
              <a:t>develop programs/policies specifically target </a:t>
            </a:r>
            <a:r>
              <a:rPr lang="en-US" dirty="0" smtClean="0"/>
              <a:t>PWDs.</a:t>
            </a:r>
          </a:p>
          <a:p>
            <a:r>
              <a:rPr lang="en-US" dirty="0" smtClean="0"/>
              <a:t>The twin-track approach thus demands states to prepare</a:t>
            </a:r>
          </a:p>
          <a:p>
            <a:pPr lvl="1"/>
            <a:r>
              <a:rPr lang="en-US" dirty="0" smtClean="0"/>
              <a:t>Broad-spectrum general laws/policies </a:t>
            </a:r>
            <a:r>
              <a:rPr lang="en-US" dirty="0"/>
              <a:t>that promote </a:t>
            </a:r>
            <a:r>
              <a:rPr lang="en-US" dirty="0" smtClean="0"/>
              <a:t>participation </a:t>
            </a:r>
            <a:r>
              <a:rPr lang="en-US" dirty="0"/>
              <a:t>and rights of people in </a:t>
            </a:r>
            <a:r>
              <a:rPr lang="en-US" dirty="0" smtClean="0"/>
              <a:t>general including </a:t>
            </a:r>
            <a:r>
              <a:rPr lang="en-US" dirty="0"/>
              <a:t>those with </a:t>
            </a:r>
            <a:r>
              <a:rPr lang="en-US" dirty="0" smtClean="0"/>
              <a:t>disabilities; and</a:t>
            </a:r>
          </a:p>
          <a:p>
            <a:pPr lvl="1"/>
            <a:r>
              <a:rPr lang="en-US" dirty="0" smtClean="0"/>
              <a:t>Laws/policies </a:t>
            </a:r>
            <a:r>
              <a:rPr lang="en-US" dirty="0"/>
              <a:t>that are specifically designed for disabled people and </a:t>
            </a:r>
            <a:r>
              <a:rPr lang="en-US" dirty="0" smtClean="0"/>
              <a:t>groups. </a:t>
            </a:r>
          </a:p>
        </p:txBody>
      </p:sp>
    </p:spTree>
    <p:extLst>
      <p:ext uri="{BB962C8B-B14F-4D97-AF65-F5344CB8AC3E}">
        <p14:creationId xmlns:p14="http://schemas.microsoft.com/office/powerpoint/2010/main" val="3449712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World Program of Action Concerning Disabled Persons (WPA)</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WPA </a:t>
            </a:r>
            <a:r>
              <a:rPr lang="en-US" dirty="0"/>
              <a:t>is a global strategy to enhance disability prevention, </a:t>
            </a:r>
            <a:r>
              <a:rPr lang="en-US" dirty="0" smtClean="0"/>
              <a:t>rehabilitation, </a:t>
            </a:r>
            <a:r>
              <a:rPr lang="en-US" dirty="0"/>
              <a:t>and equalization of </a:t>
            </a:r>
            <a:r>
              <a:rPr lang="en-US" dirty="0" smtClean="0"/>
              <a:t>opportunities.</a:t>
            </a:r>
          </a:p>
          <a:p>
            <a:pPr lvl="0"/>
            <a:r>
              <a:rPr lang="en-US" dirty="0" smtClean="0"/>
              <a:t>Early detection, diagnosis and intervention; medical care and treatment; social</a:t>
            </a:r>
            <a:r>
              <a:rPr lang="en-US" dirty="0"/>
              <a:t>, psychological and other types of counselling and </a:t>
            </a:r>
            <a:r>
              <a:rPr lang="en-US" dirty="0" smtClean="0"/>
              <a:t>assistance; training </a:t>
            </a:r>
            <a:r>
              <a:rPr lang="en-US" dirty="0"/>
              <a:t>in self-care activities, including mobility, communication and daily living skills, with special provisions as needed, e g., for the hearing impaired, the visually impaired and the mentally </a:t>
            </a:r>
            <a:r>
              <a:rPr lang="en-US" dirty="0" smtClean="0"/>
              <a:t>retarded; provision </a:t>
            </a:r>
            <a:r>
              <a:rPr lang="en-US" dirty="0"/>
              <a:t>of technical and mobility aids and other </a:t>
            </a:r>
            <a:r>
              <a:rPr lang="en-US" dirty="0" smtClean="0"/>
              <a:t>devices; specialized </a:t>
            </a:r>
            <a:r>
              <a:rPr lang="en-US" dirty="0"/>
              <a:t>education </a:t>
            </a:r>
            <a:r>
              <a:rPr lang="en-US" dirty="0" smtClean="0"/>
              <a:t>services; vocational </a:t>
            </a:r>
            <a:r>
              <a:rPr lang="en-US" dirty="0"/>
              <a:t>rehabilitation services (including vocational guidance), vocational training, placement in open or sheltered </a:t>
            </a:r>
            <a:r>
              <a:rPr lang="en-US" dirty="0" smtClean="0"/>
              <a:t>employment; and follow-up.</a:t>
            </a:r>
          </a:p>
          <a:p>
            <a:pPr lvl="0"/>
            <a:r>
              <a:rPr lang="en-US" dirty="0" smtClean="0"/>
              <a:t>"Equalization </a:t>
            </a:r>
            <a:r>
              <a:rPr lang="en-US" dirty="0"/>
              <a:t>of opportunities" is a central theme of the </a:t>
            </a:r>
            <a:r>
              <a:rPr lang="en-US" dirty="0" smtClean="0"/>
              <a:t>WPA and refers to “the </a:t>
            </a:r>
            <a:r>
              <a:rPr lang="en-US" dirty="0"/>
              <a:t>process through which the general system of society, such as the physical and cultural environment, housing and transportation, social and health services, educational and work opportunities, cultural and social life, including sports and recreational facilities, are made accessible to all</a:t>
            </a:r>
            <a:r>
              <a:rPr lang="en-US" dirty="0" smtClean="0"/>
              <a:t>. </a:t>
            </a:r>
          </a:p>
        </p:txBody>
      </p:sp>
    </p:spTree>
    <p:extLst>
      <p:ext uri="{BB962C8B-B14F-4D97-AF65-F5344CB8AC3E}">
        <p14:creationId xmlns:p14="http://schemas.microsoft.com/office/powerpoint/2010/main" val="2197272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SDGs and disability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Out </a:t>
            </a:r>
            <a:r>
              <a:rPr lang="en-US" dirty="0"/>
              <a:t>of 17 Goals, 13 are particularly related to persons with disabilities, but only </a:t>
            </a:r>
            <a:r>
              <a:rPr lang="en-US" dirty="0" smtClean="0"/>
              <a:t>7 </a:t>
            </a:r>
            <a:r>
              <a:rPr lang="en-US" dirty="0"/>
              <a:t>targets </a:t>
            </a:r>
            <a:r>
              <a:rPr lang="en-US" dirty="0" smtClean="0"/>
              <a:t>found in the following 5 goals have </a:t>
            </a:r>
            <a:r>
              <a:rPr lang="en-US" dirty="0"/>
              <a:t>an explicit </a:t>
            </a:r>
            <a:r>
              <a:rPr lang="en-US" dirty="0" smtClean="0"/>
              <a:t>reference of PWDs.</a:t>
            </a:r>
          </a:p>
          <a:p>
            <a:pPr marL="0" indent="0">
              <a:buNone/>
            </a:pPr>
            <a:r>
              <a:rPr lang="en-US" dirty="0"/>
              <a:t>SDG 4: Guaranteeing equal and accessible education by building inclusive learning environments and providing assistance for PWDs</a:t>
            </a:r>
          </a:p>
          <a:p>
            <a:pPr marL="0" indent="0">
              <a:buNone/>
            </a:pPr>
            <a:r>
              <a:rPr lang="en-US" dirty="0"/>
              <a:t>SDG 8: Promoting inclusive economic growth, including full and productive employment allowing PWDs to access the job </a:t>
            </a:r>
            <a:r>
              <a:rPr lang="en-US" dirty="0" smtClean="0"/>
              <a:t>market</a:t>
            </a:r>
            <a:endParaRPr lang="en-US" dirty="0"/>
          </a:p>
        </p:txBody>
      </p:sp>
    </p:spTree>
    <p:extLst>
      <p:ext uri="{BB962C8B-B14F-4D97-AF65-F5344CB8AC3E}">
        <p14:creationId xmlns:p14="http://schemas.microsoft.com/office/powerpoint/2010/main" val="2690965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SDGs and disability (</a:t>
            </a:r>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SDG 10: </a:t>
            </a:r>
            <a:r>
              <a:rPr lang="en-US" dirty="0" smtClean="0"/>
              <a:t>Emphasizing </a:t>
            </a:r>
            <a:r>
              <a:rPr lang="en-US" dirty="0"/>
              <a:t>on reducing inequalities among and within countries, promotes the social, economic and political inclusion of PWDs</a:t>
            </a:r>
          </a:p>
          <a:p>
            <a:r>
              <a:rPr lang="en-US" dirty="0"/>
              <a:t>SDG 11: Creating accessible cities and water resources, affordable and sustainable transportation systems, providing universal access to safe, inclusive, accessible and green public spaces</a:t>
            </a:r>
          </a:p>
          <a:p>
            <a:r>
              <a:rPr lang="en-US" dirty="0"/>
              <a:t>SDG 17: Emphasizing the importance of data collection and monitoring of the disability-related SDGs</a:t>
            </a:r>
          </a:p>
        </p:txBody>
      </p:sp>
    </p:spTree>
    <p:extLst>
      <p:ext uri="{BB962C8B-B14F-4D97-AF65-F5344CB8AC3E}">
        <p14:creationId xmlns:p14="http://schemas.microsoft.com/office/powerpoint/2010/main" val="1326339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Schools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Segregated/special schools</a:t>
            </a:r>
          </a:p>
          <a:p>
            <a:pPr lvl="1"/>
            <a:r>
              <a:rPr lang="en-US" dirty="0" smtClean="0"/>
              <a:t>Are special placements </a:t>
            </a:r>
            <a:r>
              <a:rPr lang="en-US" dirty="0"/>
              <a:t>in which students </a:t>
            </a:r>
            <a:r>
              <a:rPr lang="en-US" dirty="0" smtClean="0"/>
              <a:t>with disabilities are </a:t>
            </a:r>
            <a:r>
              <a:rPr lang="en-US" dirty="0"/>
              <a:t>removed to a </a:t>
            </a:r>
            <a:r>
              <a:rPr lang="en-US" dirty="0" smtClean="0"/>
              <a:t>separate </a:t>
            </a:r>
            <a:r>
              <a:rPr lang="en-US" dirty="0"/>
              <a:t>school </a:t>
            </a:r>
            <a:r>
              <a:rPr lang="en-US" dirty="0" smtClean="0"/>
              <a:t>where </a:t>
            </a:r>
            <a:r>
              <a:rPr lang="en-US" dirty="0"/>
              <a:t>they are no longer exposed to </a:t>
            </a:r>
            <a:r>
              <a:rPr lang="en-US" dirty="0" smtClean="0"/>
              <a:t>non-disabled students</a:t>
            </a:r>
          </a:p>
          <a:p>
            <a:pPr lvl="1"/>
            <a:r>
              <a:rPr lang="en-US" dirty="0" smtClean="0"/>
              <a:t>evolved </a:t>
            </a:r>
            <a:r>
              <a:rPr lang="en-US" dirty="0"/>
              <a:t>as a separate system of education for disabled children outside the ‘mainstream’, based on the assumption that disabled children had needs which could not be addressed within mainstream </a:t>
            </a:r>
            <a:r>
              <a:rPr lang="en-US" dirty="0" smtClean="0"/>
              <a:t>schools</a:t>
            </a:r>
          </a:p>
          <a:p>
            <a:pPr lvl="1"/>
            <a:r>
              <a:rPr lang="en-US" dirty="0" smtClean="0"/>
              <a:t>are </a:t>
            </a:r>
            <a:r>
              <a:rPr lang="en-US" dirty="0"/>
              <a:t>usually </a:t>
            </a:r>
            <a:r>
              <a:rPr lang="en-US" dirty="0" smtClean="0"/>
              <a:t>organized </a:t>
            </a:r>
            <a:r>
              <a:rPr lang="en-US" dirty="0"/>
              <a:t>according to impairment categories, such as schools for blind or deaf children, for children with learning difficulties, </a:t>
            </a:r>
            <a:r>
              <a:rPr lang="en-US" dirty="0" smtClean="0"/>
              <a:t>behavior </a:t>
            </a:r>
            <a:r>
              <a:rPr lang="en-US" dirty="0"/>
              <a:t>problems, physical and multiple </a:t>
            </a:r>
            <a:r>
              <a:rPr lang="en-US" dirty="0" smtClean="0"/>
              <a:t>impairments</a:t>
            </a:r>
          </a:p>
          <a:p>
            <a:pPr lvl="1"/>
            <a:r>
              <a:rPr lang="en-US" dirty="0" smtClean="0"/>
              <a:t>Concentrate in urban centers</a:t>
            </a:r>
          </a:p>
          <a:p>
            <a:pPr lvl="1"/>
            <a:r>
              <a:rPr lang="en-US" dirty="0" smtClean="0"/>
              <a:t>have resulted </a:t>
            </a:r>
            <a:r>
              <a:rPr lang="en-US" dirty="0"/>
              <a:t>in separate cultures and identities of disabled people, and isolation from their homes and communities</a:t>
            </a:r>
            <a:r>
              <a:rPr lang="en-US" dirty="0" smtClean="0"/>
              <a:t>. </a:t>
            </a:r>
          </a:p>
        </p:txBody>
      </p:sp>
    </p:spTree>
    <p:extLst>
      <p:ext uri="{BB962C8B-B14F-4D97-AF65-F5344CB8AC3E}">
        <p14:creationId xmlns:p14="http://schemas.microsoft.com/office/powerpoint/2010/main" val="289506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Views </a:t>
            </a:r>
            <a:r>
              <a:rPr lang="en-US" dirty="0"/>
              <a:t>of integration range from location of a special class </a:t>
            </a:r>
            <a:r>
              <a:rPr lang="en-US" dirty="0" smtClean="0"/>
              <a:t>in </a:t>
            </a:r>
            <a:r>
              <a:rPr lang="en-US" dirty="0"/>
              <a:t>a regular school campus to the individual student as a full-time member of a regular </a:t>
            </a:r>
            <a:r>
              <a:rPr lang="en-US" dirty="0" smtClean="0"/>
              <a:t>class. In </a:t>
            </a:r>
            <a:r>
              <a:rPr lang="en-US" dirty="0"/>
              <a:t>between, integration has also been used to describe as little as half a day a week in the regular </a:t>
            </a:r>
            <a:r>
              <a:rPr lang="en-US" dirty="0" smtClean="0"/>
              <a:t>class.</a:t>
            </a:r>
          </a:p>
          <a:p>
            <a:r>
              <a:rPr lang="en-US" dirty="0" smtClean="0"/>
              <a:t>integration may be also enrolment </a:t>
            </a:r>
            <a:r>
              <a:rPr lang="en-US" dirty="0"/>
              <a:t>in a regular class, with perhaps minimum withdrawal for therapy or special instructional needs that cannot be met without difficulty or considerable disruption to the regular class</a:t>
            </a:r>
            <a:r>
              <a:rPr lang="en-US" dirty="0" smtClean="0"/>
              <a:t>. </a:t>
            </a:r>
            <a:endParaRPr lang="en-US" dirty="0"/>
          </a:p>
        </p:txBody>
      </p:sp>
    </p:spTree>
    <p:extLst>
      <p:ext uri="{BB962C8B-B14F-4D97-AF65-F5344CB8AC3E}">
        <p14:creationId xmlns:p14="http://schemas.microsoft.com/office/powerpoint/2010/main" val="1723822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for All</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a:t>E</a:t>
            </a:r>
            <a:r>
              <a:rPr lang="en-US" dirty="0" smtClean="0"/>
              <a:t>ducation </a:t>
            </a:r>
            <a:r>
              <a:rPr lang="en-US" dirty="0"/>
              <a:t>for all” (EFA), which means that every child, regardless of status, is entitled to an </a:t>
            </a:r>
            <a:r>
              <a:rPr lang="en-US" dirty="0" smtClean="0"/>
              <a:t>education.</a:t>
            </a:r>
          </a:p>
          <a:p>
            <a:r>
              <a:rPr lang="en-US" dirty="0" smtClean="0"/>
              <a:t>Every </a:t>
            </a:r>
            <a:r>
              <a:rPr lang="en-US" dirty="0"/>
              <a:t>child has a fundamental right to an education, and schools should develop a child-centered philosophy to </a:t>
            </a:r>
            <a:r>
              <a:rPr lang="en-US" dirty="0" smtClean="0"/>
              <a:t>accommodate </a:t>
            </a:r>
            <a:r>
              <a:rPr lang="en-US" dirty="0"/>
              <a:t>the needs of all </a:t>
            </a:r>
            <a:r>
              <a:rPr lang="en-US" dirty="0" smtClean="0"/>
              <a:t>children.</a:t>
            </a:r>
            <a:endParaRPr lang="en-US" dirty="0"/>
          </a:p>
        </p:txBody>
      </p:sp>
    </p:spTree>
    <p:extLst>
      <p:ext uri="{BB962C8B-B14F-4D97-AF65-F5344CB8AC3E}">
        <p14:creationId xmlns:p14="http://schemas.microsoft.com/office/powerpoint/2010/main" val="1168812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Inclusive Education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According to the philosophy of inclusive education, schools </a:t>
            </a:r>
            <a:r>
              <a:rPr lang="en-US" dirty="0"/>
              <a:t>should accommodate </a:t>
            </a:r>
            <a:r>
              <a:rPr lang="en-US" b="1" dirty="0"/>
              <a:t>all children </a:t>
            </a:r>
            <a:r>
              <a:rPr lang="en-US" dirty="0"/>
              <a:t>regardless of their physical, intellectual, social, emotional, linguistic or other </a:t>
            </a:r>
            <a:r>
              <a:rPr lang="en-US" dirty="0" smtClean="0"/>
              <a:t>conditions.</a:t>
            </a:r>
          </a:p>
          <a:p>
            <a:r>
              <a:rPr lang="en-US" dirty="0" smtClean="0"/>
              <a:t>This </a:t>
            </a:r>
            <a:r>
              <a:rPr lang="en-US" dirty="0"/>
              <a:t>should include disabled and gifted children, street and working children, children from remote or nomadic populations, children from linguistic, ethnic or cultural minorities and children from other disadvantaged or marginalized areas or </a:t>
            </a:r>
            <a:r>
              <a:rPr lang="en-US" dirty="0" smtClean="0"/>
              <a:t>groups.</a:t>
            </a:r>
            <a:endParaRPr lang="en-US" dirty="0"/>
          </a:p>
        </p:txBody>
      </p:sp>
    </p:spTree>
    <p:extLst>
      <p:ext uri="{BB962C8B-B14F-4D97-AF65-F5344CB8AC3E}">
        <p14:creationId xmlns:p14="http://schemas.microsoft.com/office/powerpoint/2010/main" val="1418075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Inclusive Education (</a:t>
            </a:r>
            <a:r>
              <a:rPr lang="en-US" dirty="0" smtClean="0"/>
              <a:t>cont.) </a:t>
            </a:r>
            <a:endParaRPr lang="en-US" dirty="0"/>
          </a:p>
        </p:txBody>
      </p:sp>
      <p:sp>
        <p:nvSpPr>
          <p:cNvPr id="3" name="Content Placeholder 2"/>
          <p:cNvSpPr>
            <a:spLocks noGrp="1"/>
          </p:cNvSpPr>
          <p:nvPr>
            <p:ph idx="1"/>
          </p:nvPr>
        </p:nvSpPr>
        <p:spPr/>
        <p:txBody>
          <a:bodyPr>
            <a:normAutofit/>
          </a:bodyPr>
          <a:lstStyle/>
          <a:p>
            <a:r>
              <a:rPr lang="en-US" dirty="0" smtClean="0"/>
              <a:t>Inclusion </a:t>
            </a:r>
            <a:r>
              <a:rPr lang="en-US" dirty="0"/>
              <a:t>requires the restructuring of the physical environment, the </a:t>
            </a:r>
            <a:r>
              <a:rPr lang="en-US" dirty="0" smtClean="0"/>
              <a:t>broadening </a:t>
            </a:r>
            <a:r>
              <a:rPr lang="en-US" dirty="0"/>
              <a:t>of instructional strategies and curricula, and changes in the social and psychological attitudes of teachers, administrators, and students</a:t>
            </a:r>
            <a:r>
              <a:rPr lang="en-US" dirty="0" smtClean="0"/>
              <a:t>. </a:t>
            </a:r>
            <a:endParaRPr lang="en-US" dirty="0"/>
          </a:p>
        </p:txBody>
      </p:sp>
    </p:spTree>
    <p:extLst>
      <p:ext uri="{BB962C8B-B14F-4D97-AF65-F5344CB8AC3E}">
        <p14:creationId xmlns:p14="http://schemas.microsoft.com/office/powerpoint/2010/main" val="2682813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Justifications for Inclusive Education</a:t>
            </a:r>
            <a:endParaRPr lang="en-US" dirty="0"/>
          </a:p>
        </p:txBody>
      </p:sp>
      <p:sp>
        <p:nvSpPr>
          <p:cNvPr id="3" name="Content Placeholder 2"/>
          <p:cNvSpPr>
            <a:spLocks noGrp="1"/>
          </p:cNvSpPr>
          <p:nvPr>
            <p:ph idx="1"/>
          </p:nvPr>
        </p:nvSpPr>
        <p:spPr>
          <a:xfrm>
            <a:off x="457200" y="1570037"/>
            <a:ext cx="8229600" cy="4525963"/>
          </a:xfrm>
        </p:spPr>
        <p:txBody>
          <a:bodyPr>
            <a:normAutofit fontScale="77500" lnSpcReduction="20000"/>
          </a:bodyPr>
          <a:lstStyle/>
          <a:p>
            <a:r>
              <a:rPr lang="en-US" b="1" dirty="0" smtClean="0"/>
              <a:t>Educational justification</a:t>
            </a:r>
            <a:r>
              <a:rPr lang="en-US" b="1" dirty="0"/>
              <a:t>:</a:t>
            </a:r>
            <a:r>
              <a:rPr lang="en-US" dirty="0" smtClean="0"/>
              <a:t> </a:t>
            </a:r>
            <a:r>
              <a:rPr lang="en-US" dirty="0"/>
              <a:t>the requirement for inclusive schools to educate all children together means that they have to develop ways of teaching that respond to individual differences and thus benefit all children.</a:t>
            </a:r>
            <a:endParaRPr lang="en-US" dirty="0" smtClean="0"/>
          </a:p>
          <a:p>
            <a:r>
              <a:rPr lang="en-US" b="1" dirty="0" smtClean="0"/>
              <a:t>social justification</a:t>
            </a:r>
            <a:r>
              <a:rPr lang="en-US" b="1" dirty="0"/>
              <a:t>:</a:t>
            </a:r>
            <a:r>
              <a:rPr lang="en-US" dirty="0" smtClean="0"/>
              <a:t> </a:t>
            </a:r>
            <a:r>
              <a:rPr lang="en-US" dirty="0"/>
              <a:t>inclusive schools are able to change attitudes to difference by educating all children together and form the basis for a just and non-discriminatory society.</a:t>
            </a:r>
            <a:endParaRPr lang="en-US" dirty="0" smtClean="0"/>
          </a:p>
          <a:p>
            <a:r>
              <a:rPr lang="en-US" b="1" dirty="0" smtClean="0"/>
              <a:t>economic justification</a:t>
            </a:r>
            <a:r>
              <a:rPr lang="en-US" b="1" dirty="0"/>
              <a:t>:</a:t>
            </a:r>
            <a:r>
              <a:rPr lang="en-US" dirty="0" smtClean="0"/>
              <a:t> </a:t>
            </a:r>
            <a:r>
              <a:rPr lang="en-US" dirty="0"/>
              <a:t>it is likely to be less costly to establish and maintain schools which educate all children together than to set up a complex system of different types of school </a:t>
            </a:r>
            <a:r>
              <a:rPr lang="en-US" dirty="0" smtClean="0"/>
              <a:t>specializing </a:t>
            </a:r>
            <a:r>
              <a:rPr lang="en-US" dirty="0"/>
              <a:t>in different groups of </a:t>
            </a:r>
            <a:r>
              <a:rPr lang="en-US" dirty="0" smtClean="0"/>
              <a:t>children.  </a:t>
            </a:r>
          </a:p>
        </p:txBody>
      </p:sp>
    </p:spTree>
    <p:extLst>
      <p:ext uri="{BB962C8B-B14F-4D97-AF65-F5344CB8AC3E}">
        <p14:creationId xmlns:p14="http://schemas.microsoft.com/office/powerpoint/2010/main" val="4232080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Continuum Model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continuum </a:t>
            </a:r>
            <a:r>
              <a:rPr lang="en-US" dirty="0"/>
              <a:t>model</a:t>
            </a:r>
            <a:r>
              <a:rPr lang="en-US" dirty="0" smtClean="0"/>
              <a:t>, </a:t>
            </a:r>
            <a:r>
              <a:rPr lang="en-US" dirty="0"/>
              <a:t>under which school districts must have available a range of educational options so that students can receive the most appropriate educational </a:t>
            </a:r>
            <a:r>
              <a:rPr lang="en-US" dirty="0" smtClean="0"/>
              <a:t>program.</a:t>
            </a:r>
          </a:p>
          <a:p>
            <a:r>
              <a:rPr lang="en-US" dirty="0" smtClean="0"/>
              <a:t>Then</a:t>
            </a:r>
            <a:r>
              <a:rPr lang="en-US" dirty="0"/>
              <a:t>, parents and school districts can choose a segregated or integrated option depending on what is more appropriate for an individual </a:t>
            </a:r>
            <a:r>
              <a:rPr lang="en-US" dirty="0" smtClean="0"/>
              <a:t>child.</a:t>
            </a:r>
          </a:p>
          <a:p>
            <a:r>
              <a:rPr lang="en-US" dirty="0" smtClean="0"/>
              <a:t>The </a:t>
            </a:r>
            <a:r>
              <a:rPr lang="en-US" dirty="0"/>
              <a:t>appropriate educational environment should be considered on an individual basis without a presumption in favor of or against </a:t>
            </a:r>
            <a:r>
              <a:rPr lang="en-US" dirty="0" smtClean="0"/>
              <a:t>integration.</a:t>
            </a:r>
            <a:endParaRPr lang="en-US" dirty="0"/>
          </a:p>
        </p:txBody>
      </p:sp>
    </p:spTree>
    <p:extLst>
      <p:ext uri="{BB962C8B-B14F-4D97-AF65-F5344CB8AC3E}">
        <p14:creationId xmlns:p14="http://schemas.microsoft.com/office/powerpoint/2010/main" val="1566538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Employment Policies</a:t>
            </a:r>
            <a:endParaRPr lang="en-US" dirty="0"/>
          </a:p>
        </p:txBody>
      </p:sp>
      <p:sp>
        <p:nvSpPr>
          <p:cNvPr id="3" name="Content Placeholder 2"/>
          <p:cNvSpPr>
            <a:spLocks noGrp="1"/>
          </p:cNvSpPr>
          <p:nvPr>
            <p:ph idx="1"/>
          </p:nvPr>
        </p:nvSpPr>
        <p:spPr/>
        <p:txBody>
          <a:bodyPr>
            <a:normAutofit/>
          </a:bodyPr>
          <a:lstStyle/>
          <a:p>
            <a:r>
              <a:rPr lang="en-US" dirty="0" smtClean="0"/>
              <a:t>Non-Discrimination laws and quota schemes are the two most frequent policies found in the legislation of many countries in ensuring the right of PWDs to employment.</a:t>
            </a:r>
          </a:p>
          <a:p>
            <a:r>
              <a:rPr lang="en-US" dirty="0" smtClean="0"/>
              <a:t>Other employment related policies may also include designated employment, job retention laws, social security schemes, and sheltered workshops.    </a:t>
            </a:r>
            <a:endParaRPr lang="en-US" dirty="0"/>
          </a:p>
        </p:txBody>
      </p:sp>
    </p:spTree>
    <p:extLst>
      <p:ext uri="{BB962C8B-B14F-4D97-AF65-F5344CB8AC3E}">
        <p14:creationId xmlns:p14="http://schemas.microsoft.com/office/powerpoint/2010/main" val="2535299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Standard Rules on the Equalization of Opportunities for PWDs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Preconditions </a:t>
            </a:r>
            <a:r>
              <a:rPr lang="en-US" dirty="0"/>
              <a:t>for equal participation: awareness-raising, medical care, rehabilitation and support </a:t>
            </a:r>
            <a:r>
              <a:rPr lang="en-US" dirty="0" smtClean="0"/>
              <a:t>services (rules 1-4);</a:t>
            </a:r>
            <a:endParaRPr lang="en-US" dirty="0"/>
          </a:p>
          <a:p>
            <a:r>
              <a:rPr lang="en-US" dirty="0" smtClean="0"/>
              <a:t>target </a:t>
            </a:r>
            <a:r>
              <a:rPr lang="en-US" dirty="0"/>
              <a:t>areas for equal participation: accessibility, education, employment, income maintenance and social security, family life and personal integrity, culture, recreation and sports, and </a:t>
            </a:r>
            <a:r>
              <a:rPr lang="en-US" dirty="0" smtClean="0"/>
              <a:t>religion (rules 5-12);</a:t>
            </a:r>
            <a:endParaRPr lang="en-US" dirty="0"/>
          </a:p>
          <a:p>
            <a:r>
              <a:rPr lang="en-US" dirty="0" smtClean="0"/>
              <a:t>implementation </a:t>
            </a:r>
            <a:r>
              <a:rPr lang="en-US" dirty="0"/>
              <a:t>measures: information and research, policy-making and planning, legislation, economic policies, co-ordination of work, </a:t>
            </a:r>
            <a:r>
              <a:rPr lang="en-US" dirty="0" err="1"/>
              <a:t>organisations</a:t>
            </a:r>
            <a:r>
              <a:rPr lang="en-US" dirty="0"/>
              <a:t> </a:t>
            </a:r>
            <a:r>
              <a:rPr lang="en-US" dirty="0" smtClean="0"/>
              <a:t>of PWDs, </a:t>
            </a:r>
            <a:r>
              <a:rPr lang="en-US" dirty="0"/>
              <a:t>personnel training, national monitoring and evaluation of disability </a:t>
            </a:r>
            <a:r>
              <a:rPr lang="en-US" dirty="0" err="1"/>
              <a:t>programmes</a:t>
            </a:r>
            <a:r>
              <a:rPr lang="en-US" dirty="0"/>
              <a:t> in the implementation of the Standard Rules, technical and economic co-operation, and international </a:t>
            </a:r>
            <a:r>
              <a:rPr lang="en-US" dirty="0" smtClean="0"/>
              <a:t>co-operation (rules 13-22). </a:t>
            </a:r>
            <a:endParaRPr lang="en-US" dirty="0"/>
          </a:p>
        </p:txBody>
      </p:sp>
    </p:spTree>
    <p:extLst>
      <p:ext uri="{BB962C8B-B14F-4D97-AF65-F5344CB8AC3E}">
        <p14:creationId xmlns:p14="http://schemas.microsoft.com/office/powerpoint/2010/main" val="15960209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Direct and Indirect Discrimination</a:t>
            </a:r>
            <a:endParaRPr lang="en-US" dirty="0"/>
          </a:p>
        </p:txBody>
      </p:sp>
      <p:sp>
        <p:nvSpPr>
          <p:cNvPr id="3" name="Content Placeholder 2"/>
          <p:cNvSpPr>
            <a:spLocks noGrp="1"/>
          </p:cNvSpPr>
          <p:nvPr>
            <p:ph idx="1"/>
          </p:nvPr>
        </p:nvSpPr>
        <p:spPr/>
        <p:txBody>
          <a:bodyPr>
            <a:normAutofit fontScale="92500"/>
          </a:bodyPr>
          <a:lstStyle/>
          <a:p>
            <a:r>
              <a:rPr lang="en-US" b="1" dirty="0" smtClean="0"/>
              <a:t>Direct </a:t>
            </a:r>
            <a:r>
              <a:rPr lang="en-US" b="1" dirty="0"/>
              <a:t>discrimination </a:t>
            </a:r>
            <a:r>
              <a:rPr lang="en-US" dirty="0"/>
              <a:t>takes place when regulations, laws and policies explicitly exclude or disadvantage workers or job seekers on the basis of their </a:t>
            </a:r>
            <a:r>
              <a:rPr lang="en-US" dirty="0" smtClean="0"/>
              <a:t>disability.</a:t>
            </a:r>
          </a:p>
          <a:p>
            <a:r>
              <a:rPr lang="en-US" b="1" dirty="0" smtClean="0"/>
              <a:t>Indirect discrimination </a:t>
            </a:r>
            <a:r>
              <a:rPr lang="en-US" dirty="0" smtClean="0"/>
              <a:t>sets </a:t>
            </a:r>
            <a:r>
              <a:rPr lang="en-US" dirty="0"/>
              <a:t>criteria that appear neutral at the first instance but results in excluding disabled workers or putting them at disadvantage compared to other workers without disabilities during applying the </a:t>
            </a:r>
            <a:r>
              <a:rPr lang="en-US" dirty="0" smtClean="0"/>
              <a:t>criteria.</a:t>
            </a:r>
            <a:endParaRPr lang="en-US" dirty="0"/>
          </a:p>
        </p:txBody>
      </p:sp>
    </p:spTree>
    <p:extLst>
      <p:ext uri="{BB962C8B-B14F-4D97-AF65-F5344CB8AC3E}">
        <p14:creationId xmlns:p14="http://schemas.microsoft.com/office/powerpoint/2010/main" val="1187969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Concept of Equality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Judicial/formal equality which </a:t>
            </a:r>
            <a:r>
              <a:rPr lang="en-US" dirty="0"/>
              <a:t>makes direct discrimination </a:t>
            </a:r>
            <a:r>
              <a:rPr lang="en-US" dirty="0" smtClean="0"/>
              <a:t>illegal;</a:t>
            </a:r>
          </a:p>
          <a:p>
            <a:r>
              <a:rPr lang="en-US" dirty="0" smtClean="0"/>
              <a:t>Equality </a:t>
            </a:r>
            <a:r>
              <a:rPr lang="en-US" dirty="0"/>
              <a:t>of </a:t>
            </a:r>
            <a:r>
              <a:rPr lang="en-US" dirty="0" smtClean="0"/>
              <a:t>results which aims </a:t>
            </a:r>
            <a:r>
              <a:rPr lang="en-US" dirty="0"/>
              <a:t>at achieving the same results for disabled persons as for persons without disabilities and takes due account of the existing differences between the </a:t>
            </a:r>
            <a:r>
              <a:rPr lang="en-US" dirty="0" smtClean="0"/>
              <a:t>two; and</a:t>
            </a:r>
          </a:p>
          <a:p>
            <a:r>
              <a:rPr lang="en-US" dirty="0" smtClean="0"/>
              <a:t>Equality </a:t>
            </a:r>
            <a:r>
              <a:rPr lang="en-US" dirty="0"/>
              <a:t>of </a:t>
            </a:r>
            <a:r>
              <a:rPr lang="en-US" dirty="0" smtClean="0"/>
              <a:t>opportunities which implies </a:t>
            </a:r>
            <a:r>
              <a:rPr lang="en-US" dirty="0"/>
              <a:t>that all human beings are to be granted equal chances and in order to do so; the external social and environmental barriers that constitute obstacle to the disabled are to be </a:t>
            </a:r>
            <a:r>
              <a:rPr lang="en-US" dirty="0" smtClean="0"/>
              <a:t>eliminated.</a:t>
            </a:r>
          </a:p>
        </p:txBody>
      </p:sp>
    </p:spTree>
    <p:extLst>
      <p:ext uri="{BB962C8B-B14F-4D97-AF65-F5344CB8AC3E}">
        <p14:creationId xmlns:p14="http://schemas.microsoft.com/office/powerpoint/2010/main" val="4019403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Non-Discrimination Laws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Non-Discrimination </a:t>
            </a:r>
            <a:r>
              <a:rPr lang="en-US" dirty="0"/>
              <a:t>Laws </a:t>
            </a:r>
            <a:r>
              <a:rPr lang="en-US" dirty="0" smtClean="0"/>
              <a:t>make </a:t>
            </a:r>
            <a:r>
              <a:rPr lang="en-US" dirty="0"/>
              <a:t>it unlawful for employers to discriminate on the basis of disability in recruitment, promotion, dismissal and other aspects of employment </a:t>
            </a:r>
            <a:r>
              <a:rPr lang="en-US" dirty="0" smtClean="0"/>
              <a:t>…</a:t>
            </a:r>
          </a:p>
          <a:p>
            <a:r>
              <a:rPr lang="en-US" dirty="0"/>
              <a:t>These laws are adopted to ban any discrimination on the basis of disability, promote and protect the right of PWDs to employment in the open labor market.</a:t>
            </a:r>
          </a:p>
          <a:p>
            <a:r>
              <a:rPr lang="en-US" dirty="0" smtClean="0"/>
              <a:t>These </a:t>
            </a:r>
            <a:r>
              <a:rPr lang="en-US" dirty="0"/>
              <a:t>laws generally require employers </a:t>
            </a:r>
            <a:r>
              <a:rPr lang="en-US" dirty="0" smtClean="0"/>
              <a:t>to </a:t>
            </a:r>
            <a:r>
              <a:rPr lang="en-US" dirty="0"/>
              <a:t>make reasonable </a:t>
            </a:r>
            <a:r>
              <a:rPr lang="en-US" dirty="0" smtClean="0"/>
              <a:t>accommodation. </a:t>
            </a:r>
          </a:p>
        </p:txBody>
      </p:sp>
    </p:spTree>
    <p:extLst>
      <p:ext uri="{BB962C8B-B14F-4D97-AF65-F5344CB8AC3E}">
        <p14:creationId xmlns:p14="http://schemas.microsoft.com/office/powerpoint/2010/main" val="39536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Accommodation</a:t>
            </a:r>
            <a:endParaRPr lang="en-US" dirty="0"/>
          </a:p>
        </p:txBody>
      </p:sp>
      <p:sp>
        <p:nvSpPr>
          <p:cNvPr id="3" name="Content Placeholder 2"/>
          <p:cNvSpPr>
            <a:spLocks noGrp="1"/>
          </p:cNvSpPr>
          <p:nvPr>
            <p:ph idx="1"/>
          </p:nvPr>
        </p:nvSpPr>
        <p:spPr/>
        <p:txBody>
          <a:bodyPr/>
          <a:lstStyle/>
          <a:p>
            <a:r>
              <a:rPr lang="en-US" dirty="0" smtClean="0"/>
              <a:t>Reasonable accommodation refers to “necessary </a:t>
            </a:r>
            <a:r>
              <a:rPr lang="en-US" dirty="0"/>
              <a:t>and appropriate modification and adjustments not imposing a disproportionate or undue burden, where needed in a particular case, to ensure to persons with disabilities the enjoyment or exercise on an equal basis with others of all human rights and fundamental </a:t>
            </a:r>
            <a:r>
              <a:rPr lang="en-US" dirty="0" smtClean="0"/>
              <a:t>freedoms” (CRPWD, art.2).</a:t>
            </a:r>
            <a:endParaRPr lang="en-US" dirty="0"/>
          </a:p>
        </p:txBody>
      </p:sp>
    </p:spTree>
    <p:extLst>
      <p:ext uri="{BB962C8B-B14F-4D97-AF65-F5344CB8AC3E}">
        <p14:creationId xmlns:p14="http://schemas.microsoft.com/office/powerpoint/2010/main" val="4169604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 Functions and Undue Hardship</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Essential </a:t>
            </a:r>
            <a:r>
              <a:rPr lang="en-US" dirty="0"/>
              <a:t>functions of a position are the basic tasks that a person must be able to perform in order to fulfill the purpose of the position. They have to do with the purpose and intended results of a position rather than with how the job is typically </a:t>
            </a:r>
            <a:r>
              <a:rPr lang="en-US" dirty="0" smtClean="0"/>
              <a:t>performed.</a:t>
            </a:r>
          </a:p>
          <a:p>
            <a:r>
              <a:rPr lang="en-US" dirty="0" smtClean="0"/>
              <a:t>Undue </a:t>
            </a:r>
            <a:r>
              <a:rPr lang="en-US" dirty="0"/>
              <a:t>hardship means significant difficulty or expense on the part of the employer in order to accommodate the disabled person. This is determined generally through a comparison of the cost of an accommodation to the overall fiscal resources of the employment organization, and the total number of employees hired by the </a:t>
            </a:r>
            <a:r>
              <a:rPr lang="en-US" dirty="0" smtClean="0"/>
              <a:t>company.</a:t>
            </a:r>
            <a:endParaRPr lang="en-US" dirty="0"/>
          </a:p>
        </p:txBody>
      </p:sp>
    </p:spTree>
    <p:extLst>
      <p:ext uri="{BB962C8B-B14F-4D97-AF65-F5344CB8AC3E}">
        <p14:creationId xmlns:p14="http://schemas.microsoft.com/office/powerpoint/2010/main" val="2956682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Quota Schemes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Quota </a:t>
            </a:r>
            <a:r>
              <a:rPr lang="en-US" dirty="0"/>
              <a:t>schemes, which are frequently used as affirmative action measures, require employers to set aside a certain percentage of jobs for the </a:t>
            </a:r>
            <a:r>
              <a:rPr lang="en-US" dirty="0" smtClean="0"/>
              <a:t>disabled.</a:t>
            </a:r>
          </a:p>
          <a:p>
            <a:r>
              <a:rPr lang="en-US" dirty="0" smtClean="0"/>
              <a:t>Non-compliance </a:t>
            </a:r>
            <a:r>
              <a:rPr lang="en-US" dirty="0"/>
              <a:t>of employers to such quota legislation is often penalized by fines, which may be used either to finance various activities aimed at promoting accessibility of workplaces for PWDs, or to provide employers with financial incentives and subsidize to offset the real or estimated cost of employing a disabled </a:t>
            </a:r>
            <a:r>
              <a:rPr lang="en-US" dirty="0" smtClean="0"/>
              <a:t>person.</a:t>
            </a:r>
            <a:endParaRPr lang="en-US" dirty="0"/>
          </a:p>
        </p:txBody>
      </p:sp>
    </p:spTree>
    <p:extLst>
      <p:ext uri="{BB962C8B-B14F-4D97-AF65-F5344CB8AC3E}">
        <p14:creationId xmlns:p14="http://schemas.microsoft.com/office/powerpoint/2010/main" val="11361080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Sheltered Workshops, Job Retention, and Social Security  </a:t>
            </a:r>
            <a:endParaRPr lang="en-US" dirty="0"/>
          </a:p>
        </p:txBody>
      </p:sp>
      <p:sp>
        <p:nvSpPr>
          <p:cNvPr id="3" name="Content Placeholder 2"/>
          <p:cNvSpPr>
            <a:spLocks noGrp="1"/>
          </p:cNvSpPr>
          <p:nvPr>
            <p:ph idx="1"/>
          </p:nvPr>
        </p:nvSpPr>
        <p:spPr/>
        <p:txBody>
          <a:bodyPr>
            <a:normAutofit lnSpcReduction="10000"/>
          </a:bodyPr>
          <a:lstStyle/>
          <a:p>
            <a:r>
              <a:rPr lang="en-US" dirty="0" smtClean="0"/>
              <a:t>Sheltered workshops: provide </a:t>
            </a:r>
            <a:r>
              <a:rPr lang="en-US" dirty="0"/>
              <a:t>protected </a:t>
            </a:r>
            <a:r>
              <a:rPr lang="en-US" dirty="0" smtClean="0"/>
              <a:t>employment </a:t>
            </a:r>
            <a:r>
              <a:rPr lang="en-US" dirty="0"/>
              <a:t>for some </a:t>
            </a:r>
            <a:r>
              <a:rPr lang="en-US" dirty="0" smtClean="0"/>
              <a:t>PWDs</a:t>
            </a:r>
          </a:p>
          <a:p>
            <a:r>
              <a:rPr lang="en-US" b="1" i="1" dirty="0"/>
              <a:t>Job retention </a:t>
            </a:r>
            <a:r>
              <a:rPr lang="en-US" b="1" i="1" dirty="0" smtClean="0"/>
              <a:t>are laws </a:t>
            </a:r>
            <a:r>
              <a:rPr lang="en-US" dirty="0"/>
              <a:t>oblige employers to retain a worker who acquires a disability while in </a:t>
            </a:r>
            <a:r>
              <a:rPr lang="en-US" dirty="0" smtClean="0"/>
              <a:t>employment</a:t>
            </a:r>
          </a:p>
          <a:p>
            <a:r>
              <a:rPr lang="en-US" dirty="0"/>
              <a:t>Social </a:t>
            </a:r>
            <a:r>
              <a:rPr lang="en-US" dirty="0" smtClean="0"/>
              <a:t>Security includes public programs designed </a:t>
            </a:r>
            <a:r>
              <a:rPr lang="en-US" dirty="0"/>
              <a:t>to provide income and services to individuals in the event of retirement, sickness, disability, death, or unemployment</a:t>
            </a:r>
            <a:r>
              <a:rPr lang="en-US" dirty="0" smtClean="0"/>
              <a:t>.</a:t>
            </a:r>
            <a:endParaRPr lang="en-US" dirty="0"/>
          </a:p>
        </p:txBody>
      </p:sp>
    </p:spTree>
    <p:extLst>
      <p:ext uri="{BB962C8B-B14F-4D97-AF65-F5344CB8AC3E}">
        <p14:creationId xmlns:p14="http://schemas.microsoft.com/office/powerpoint/2010/main" val="2875133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Disability</a:t>
            </a:r>
            <a:r>
              <a:rPr lang="en-US" dirty="0"/>
              <a:t>, since the 1970s, has been viewed increasingly as an issue of human rights, citizenship and equality rather than one of care and rehabilitation.</a:t>
            </a:r>
          </a:p>
          <a:p>
            <a:r>
              <a:rPr lang="en-US" dirty="0" smtClean="0"/>
              <a:t>The </a:t>
            </a:r>
            <a:r>
              <a:rPr lang="en-US" dirty="0"/>
              <a:t>claims and voices of the disabled people’s movement have been instrumental in bringing about this change.</a:t>
            </a:r>
          </a:p>
          <a:p>
            <a:r>
              <a:rPr lang="en-US" dirty="0" smtClean="0"/>
              <a:t>More </a:t>
            </a:r>
            <a:r>
              <a:rPr lang="en-US" dirty="0"/>
              <a:t>countries have introduced policies to counter disability discrimination, based on civil and human rights, but legislation alone is insufficient to guarantee full equality.</a:t>
            </a:r>
          </a:p>
        </p:txBody>
      </p:sp>
    </p:spTree>
    <p:extLst>
      <p:ext uri="{BB962C8B-B14F-4D97-AF65-F5344CB8AC3E}">
        <p14:creationId xmlns:p14="http://schemas.microsoft.com/office/powerpoint/2010/main" val="3205150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CRPD</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Convention is an international treaty that articulates the rights of persons with </a:t>
            </a:r>
            <a:r>
              <a:rPr lang="en-US" dirty="0" smtClean="0"/>
              <a:t>disabilities and has binding effect.</a:t>
            </a:r>
          </a:p>
          <a:p>
            <a:r>
              <a:rPr lang="en-US" dirty="0" smtClean="0"/>
              <a:t>States </a:t>
            </a:r>
            <a:r>
              <a:rPr lang="en-US" dirty="0"/>
              <a:t>that become parties to the Convention agree to promote, protect and ensure the full and equal enjoyment of all human rights and fundamental freedoms by all persons with disabilities, and to promote respect for their inherent dignity</a:t>
            </a:r>
            <a:r>
              <a:rPr lang="en-US" dirty="0" smtClean="0"/>
              <a:t>.</a:t>
            </a:r>
            <a:endParaRPr lang="en-US" dirty="0"/>
          </a:p>
        </p:txBody>
      </p:sp>
    </p:spTree>
    <p:extLst>
      <p:ext uri="{BB962C8B-B14F-4D97-AF65-F5344CB8AC3E}">
        <p14:creationId xmlns:p14="http://schemas.microsoft.com/office/powerpoint/2010/main" val="2490292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UN CRPD (</a:t>
            </a:r>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Convention is comprehensive, and States parties are obliged to ensure and promote the full realization of all civil, cultural, economic, political and social rights of persons with </a:t>
            </a:r>
            <a:r>
              <a:rPr lang="en-US" dirty="0" smtClean="0"/>
              <a:t>disabilities.</a:t>
            </a:r>
          </a:p>
          <a:p>
            <a:r>
              <a:rPr lang="en-US" dirty="0" smtClean="0"/>
              <a:t>The </a:t>
            </a:r>
            <a:r>
              <a:rPr lang="en-US" dirty="0"/>
              <a:t>Convention is a paradigm shift in approaches to disability, moving from a model where persons with disabilities are treated as objects of medical treatment, charity and social protection to a model where persons with disabilities are recognized as subjects of human </a:t>
            </a:r>
            <a:r>
              <a:rPr lang="en-US" dirty="0" smtClean="0"/>
              <a:t>rights.</a:t>
            </a:r>
          </a:p>
        </p:txBody>
      </p:sp>
    </p:spTree>
    <p:extLst>
      <p:ext uri="{BB962C8B-B14F-4D97-AF65-F5344CB8AC3E}">
        <p14:creationId xmlns:p14="http://schemas.microsoft.com/office/powerpoint/2010/main" val="445363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CRPD (</a:t>
            </a:r>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Though all of the international human rights treaties extend to persons with disabilities, this large group of persons continues to suffer from discrimination and often does not enjoy respect for their human rights on an equal basis with others. This Convention:</a:t>
            </a:r>
          </a:p>
          <a:p>
            <a:pPr lvl="1"/>
            <a:r>
              <a:rPr lang="en-US" dirty="0" smtClean="0"/>
              <a:t>Explicitly </a:t>
            </a:r>
            <a:r>
              <a:rPr lang="en-US" dirty="0"/>
              <a:t>defines and applies existing human rights principles to persons with disabilities;</a:t>
            </a:r>
          </a:p>
          <a:p>
            <a:pPr lvl="1"/>
            <a:r>
              <a:rPr lang="en-US" dirty="0" smtClean="0"/>
              <a:t>Provides </a:t>
            </a:r>
            <a:r>
              <a:rPr lang="en-US" dirty="0"/>
              <a:t>an authoritative, internationally agreed basis for the development of domestic law and policy;</a:t>
            </a:r>
          </a:p>
          <a:p>
            <a:pPr lvl="1"/>
            <a:r>
              <a:rPr lang="en-US" dirty="0" smtClean="0"/>
              <a:t>Establishes </a:t>
            </a:r>
            <a:r>
              <a:rPr lang="en-US" dirty="0"/>
              <a:t>national and international mechanisms for more effective monitoring of the rights of persons with </a:t>
            </a:r>
            <a:r>
              <a:rPr lang="en-US" dirty="0" smtClean="0"/>
              <a:t>disabilities</a:t>
            </a:r>
          </a:p>
          <a:p>
            <a:pPr lvl="1"/>
            <a:r>
              <a:rPr lang="en-US" dirty="0" smtClean="0"/>
              <a:t>Recognizes </a:t>
            </a:r>
            <a:r>
              <a:rPr lang="en-US" dirty="0"/>
              <a:t>the especially vulnerable circumstances of children and women with disabilities</a:t>
            </a:r>
            <a:r>
              <a:rPr lang="en-US" dirty="0" smtClean="0"/>
              <a:t>.</a:t>
            </a:r>
            <a:endParaRPr lang="en-US" dirty="0"/>
          </a:p>
        </p:txBody>
      </p:sp>
    </p:spTree>
    <p:extLst>
      <p:ext uri="{BB962C8B-B14F-4D97-AF65-F5344CB8AC3E}">
        <p14:creationId xmlns:p14="http://schemas.microsoft.com/office/powerpoint/2010/main" val="260027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Principles of UN CRPD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a:t>principles of the </a:t>
            </a:r>
            <a:r>
              <a:rPr lang="en-US" dirty="0" smtClean="0"/>
              <a:t>Convention (as stated under article 3) are:</a:t>
            </a:r>
            <a:endParaRPr lang="en-US" dirty="0"/>
          </a:p>
          <a:p>
            <a:pPr lvl="1"/>
            <a:r>
              <a:rPr lang="en-US" dirty="0" smtClean="0"/>
              <a:t>Respect </a:t>
            </a:r>
            <a:r>
              <a:rPr lang="en-US" dirty="0"/>
              <a:t>for inherent dignity, individual autonomy including the freedom to make one's own choices, and independence of persons;</a:t>
            </a:r>
          </a:p>
          <a:p>
            <a:pPr lvl="1"/>
            <a:r>
              <a:rPr lang="en-US" dirty="0" smtClean="0"/>
              <a:t>Non-discrimination</a:t>
            </a:r>
            <a:r>
              <a:rPr lang="en-US" dirty="0"/>
              <a:t>;</a:t>
            </a:r>
          </a:p>
          <a:p>
            <a:pPr lvl="1"/>
            <a:r>
              <a:rPr lang="en-US" dirty="0" smtClean="0"/>
              <a:t>Full </a:t>
            </a:r>
            <a:r>
              <a:rPr lang="en-US" dirty="0"/>
              <a:t>and effective participation and inclusion in society;</a:t>
            </a:r>
          </a:p>
          <a:p>
            <a:pPr lvl="1"/>
            <a:r>
              <a:rPr lang="en-US" dirty="0" smtClean="0"/>
              <a:t>Respect </a:t>
            </a:r>
            <a:r>
              <a:rPr lang="en-US" dirty="0"/>
              <a:t>for difference and acceptance of persons with disabilities as part of human diversity and humanity;</a:t>
            </a:r>
          </a:p>
          <a:p>
            <a:pPr lvl="1"/>
            <a:r>
              <a:rPr lang="en-US" dirty="0" smtClean="0"/>
              <a:t>Equality </a:t>
            </a:r>
            <a:r>
              <a:rPr lang="en-US" dirty="0"/>
              <a:t>of opportunity;</a:t>
            </a:r>
          </a:p>
          <a:p>
            <a:pPr lvl="1"/>
            <a:r>
              <a:rPr lang="en-US" dirty="0" smtClean="0"/>
              <a:t>Accessibility</a:t>
            </a:r>
            <a:r>
              <a:rPr lang="en-US" dirty="0"/>
              <a:t>;</a:t>
            </a:r>
          </a:p>
          <a:p>
            <a:pPr lvl="1"/>
            <a:r>
              <a:rPr lang="en-US" dirty="0" smtClean="0"/>
              <a:t>Equality </a:t>
            </a:r>
            <a:r>
              <a:rPr lang="en-US" dirty="0"/>
              <a:t>between men and women;</a:t>
            </a:r>
          </a:p>
          <a:p>
            <a:pPr lvl="1"/>
            <a:r>
              <a:rPr lang="en-US" dirty="0" smtClean="0"/>
              <a:t>Respect </a:t>
            </a:r>
            <a:r>
              <a:rPr lang="en-US" dirty="0"/>
              <a:t>for the evolving capacities of children with </a:t>
            </a:r>
            <a:r>
              <a:rPr lang="en-US" dirty="0" smtClean="0"/>
              <a:t>disabilities and </a:t>
            </a:r>
            <a:r>
              <a:rPr lang="en-US" dirty="0"/>
              <a:t>respect for the right of children with disabilities to preserve </a:t>
            </a:r>
            <a:r>
              <a:rPr lang="en-US" dirty="0" smtClean="0"/>
              <a:t>their identities.</a:t>
            </a:r>
            <a:endParaRPr lang="en-US" dirty="0"/>
          </a:p>
        </p:txBody>
      </p:sp>
    </p:spTree>
    <p:extLst>
      <p:ext uri="{BB962C8B-B14F-4D97-AF65-F5344CB8AC3E}">
        <p14:creationId xmlns:p14="http://schemas.microsoft.com/office/powerpoint/2010/main" val="3433538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Inclusive development</a:t>
            </a:r>
            <a:endParaRPr lang="en-US" dirty="0"/>
          </a:p>
        </p:txBody>
      </p:sp>
      <p:sp>
        <p:nvSpPr>
          <p:cNvPr id="3" name="Content Placeholder 2"/>
          <p:cNvSpPr>
            <a:spLocks noGrp="1"/>
          </p:cNvSpPr>
          <p:nvPr>
            <p:ph idx="1"/>
          </p:nvPr>
        </p:nvSpPr>
        <p:spPr/>
        <p:txBody>
          <a:bodyPr>
            <a:normAutofit lnSpcReduction="10000"/>
          </a:bodyPr>
          <a:lstStyle/>
          <a:p>
            <a:r>
              <a:rPr lang="en-US" dirty="0" smtClean="0"/>
              <a:t>Inclusive development is </a:t>
            </a:r>
            <a:r>
              <a:rPr lang="en-US" dirty="0"/>
              <a:t>the design and effective </a:t>
            </a:r>
            <a:r>
              <a:rPr lang="en-US" dirty="0" smtClean="0"/>
              <a:t>implementation </a:t>
            </a:r>
            <a:r>
              <a:rPr lang="en-US" dirty="0"/>
              <a:t>of public policies and actions that bring about socio-economic and </a:t>
            </a:r>
            <a:r>
              <a:rPr lang="en-US" dirty="0" smtClean="0"/>
              <a:t>human </a:t>
            </a:r>
            <a:r>
              <a:rPr lang="en-US" dirty="0"/>
              <a:t>development, in a way that promotes the capacities and equal </a:t>
            </a:r>
            <a:r>
              <a:rPr lang="en-US" dirty="0" smtClean="0"/>
              <a:t>opportunities </a:t>
            </a:r>
            <a:r>
              <a:rPr lang="en-US" dirty="0"/>
              <a:t>and rights of all people, regardless of their social condition, gender, age, physical or mental condition, ethnicity, </a:t>
            </a:r>
            <a:r>
              <a:rPr lang="en-US" dirty="0" smtClean="0"/>
              <a:t>religion, etc</a:t>
            </a:r>
            <a:r>
              <a:rPr lang="en-US" dirty="0"/>
              <a:t>., in </a:t>
            </a:r>
            <a:r>
              <a:rPr lang="en-US" dirty="0" smtClean="0"/>
              <a:t>sustainable </a:t>
            </a:r>
            <a:r>
              <a:rPr lang="en-US" dirty="0"/>
              <a:t>harmony with the </a:t>
            </a:r>
            <a:r>
              <a:rPr lang="en-US" dirty="0" smtClean="0"/>
              <a:t>environment. </a:t>
            </a:r>
            <a:endParaRPr lang="en-US" dirty="0"/>
          </a:p>
        </p:txBody>
      </p:sp>
    </p:spTree>
    <p:extLst>
      <p:ext uri="{BB962C8B-B14F-4D97-AF65-F5344CB8AC3E}">
        <p14:creationId xmlns:p14="http://schemas.microsoft.com/office/powerpoint/2010/main" val="129487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Disability-inclusive development (DID)</a:t>
            </a:r>
            <a:endParaRPr lang="en-US"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r>
              <a:rPr lang="en-US" dirty="0" smtClean="0"/>
              <a:t>Disability-inclusive </a:t>
            </a:r>
            <a:r>
              <a:rPr lang="en-US" dirty="0"/>
              <a:t>development </a:t>
            </a:r>
            <a:r>
              <a:rPr lang="en-US" dirty="0" smtClean="0"/>
              <a:t>(DID) sets </a:t>
            </a:r>
            <a:r>
              <a:rPr lang="en-US" dirty="0"/>
              <a:t>out to achieve equality of human rights for </a:t>
            </a:r>
            <a:r>
              <a:rPr lang="en-US" dirty="0" smtClean="0"/>
              <a:t>PWDs as </a:t>
            </a:r>
            <a:r>
              <a:rPr lang="en-US" dirty="0"/>
              <a:t>well as full participation in, and access to, all aspects of </a:t>
            </a:r>
            <a:r>
              <a:rPr lang="en-US" dirty="0" smtClean="0"/>
              <a:t>society.</a:t>
            </a:r>
          </a:p>
          <a:p>
            <a:r>
              <a:rPr lang="en-US" dirty="0" smtClean="0"/>
              <a:t>It </a:t>
            </a:r>
            <a:r>
              <a:rPr lang="en-US" dirty="0"/>
              <a:t>actively seeks to ensure the full participation of people with disabilities as empowered self-advocates </a:t>
            </a:r>
            <a:r>
              <a:rPr lang="en-US" dirty="0" smtClean="0"/>
              <a:t>in all </a:t>
            </a:r>
            <a:r>
              <a:rPr lang="en-US" dirty="0"/>
              <a:t>development processes and emergency responses and works to address the barriers which hinder their access and participation</a:t>
            </a:r>
            <a:r>
              <a:rPr lang="en-US" dirty="0" smtClean="0"/>
              <a:t>. </a:t>
            </a:r>
            <a:endParaRPr lang="en-US" dirty="0"/>
          </a:p>
        </p:txBody>
      </p:sp>
    </p:spTree>
    <p:extLst>
      <p:ext uri="{BB962C8B-B14F-4D97-AF65-F5344CB8AC3E}">
        <p14:creationId xmlns:p14="http://schemas.microsoft.com/office/powerpoint/2010/main" val="1440160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906</TotalTime>
  <Words>2926</Words>
  <Application>Microsoft Office PowerPoint</Application>
  <PresentationFormat>On-screen Show (4:3)</PresentationFormat>
  <Paragraphs>183</Paragraphs>
  <Slides>37</Slides>
  <Notes>37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Office Theme</vt:lpstr>
      <vt:lpstr>Disability Policies and Legislation </vt:lpstr>
      <vt:lpstr>World Program of Action Concerning Disabled Persons (WPA)</vt:lpstr>
      <vt:lpstr>The Standard Rules on the Equalization of Opportunities for PWDs</vt:lpstr>
      <vt:lpstr>UN CRPD</vt:lpstr>
      <vt:lpstr>UN CRPD (cont.)</vt:lpstr>
      <vt:lpstr>UN CRPD (cont.)</vt:lpstr>
      <vt:lpstr>Principles of UN CRPD</vt:lpstr>
      <vt:lpstr>Inclusive development</vt:lpstr>
      <vt:lpstr>Disability-inclusive development (DID)</vt:lpstr>
      <vt:lpstr>Core elements of DID</vt:lpstr>
      <vt:lpstr>Participation</vt:lpstr>
      <vt:lpstr>Accessibility</vt:lpstr>
      <vt:lpstr>Barriers</vt:lpstr>
      <vt:lpstr>Dimensions of accessibility</vt:lpstr>
      <vt:lpstr>Dimensions of accessibility (cont)</vt:lpstr>
      <vt:lpstr>Universal Design</vt:lpstr>
      <vt:lpstr>Principle's of universal design </vt:lpstr>
      <vt:lpstr>Principle's of universal design (cont) </vt:lpstr>
      <vt:lpstr>Twin-track approach</vt:lpstr>
      <vt:lpstr>UN SDGs and disability</vt:lpstr>
      <vt:lpstr>UN SDGs and disability (cont.)</vt:lpstr>
      <vt:lpstr>Special Schools</vt:lpstr>
      <vt:lpstr>Integration</vt:lpstr>
      <vt:lpstr>Education for All</vt:lpstr>
      <vt:lpstr>Inclusive Education</vt:lpstr>
      <vt:lpstr>Inclusive Education (cont.) </vt:lpstr>
      <vt:lpstr>Justifications for Inclusive Education</vt:lpstr>
      <vt:lpstr>A Continuum Model</vt:lpstr>
      <vt:lpstr>Employment Policies</vt:lpstr>
      <vt:lpstr>Direct and Indirect Discrimination</vt:lpstr>
      <vt:lpstr>The Concept of Equality</vt:lpstr>
      <vt:lpstr>Non-Discrimination Laws</vt:lpstr>
      <vt:lpstr>Reasonable Accommodation</vt:lpstr>
      <vt:lpstr>Essential Functions and Undue Hardship</vt:lpstr>
      <vt:lpstr>Quota Schemes</vt:lpstr>
      <vt:lpstr>Sheltered Workshops, Job Retention, and Social Security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Adisu</cp:lastModifiedBy>
  <cp:revision>155</cp:revision>
  <dcterms:created xsi:type="dcterms:W3CDTF">2012-04-23T18:06:24Z</dcterms:created>
  <dcterms:modified xsi:type="dcterms:W3CDTF">2017-06-07T01:25:34Z</dcterms:modified>
</cp:coreProperties>
</file>