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7" r:id="rId3"/>
    <p:sldId id="256" r:id="rId4"/>
    <p:sldId id="258" r:id="rId5"/>
    <p:sldId id="259" r:id="rId6"/>
    <p:sldId id="260" r:id="rId7"/>
    <p:sldId id="268" r:id="rId8"/>
    <p:sldId id="269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A0B97-B86F-4AC6-B056-BB1737B6C4C1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BF586-3FF9-4BAA-9A0C-F6D4583F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4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BF586-3FF9-4BAA-9A0C-F6D4583FA02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3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1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5343-CE78-490D-A5D9-548DCC3B675C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65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130D-983C-4C46-9868-C7539A45456E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546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1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1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AF82-7DBE-46DA-B171-286BB03B928C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285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D34D5-8E34-48FD-9FAB-4278C0E45CAB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3561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3429002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2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05B9-EE03-4BFC-9361-DE62436931C2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197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FD89-7686-4D8A-9C80-A2C20860BF0B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194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1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D3B1-254B-4645-A2F6-852668546F7B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264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1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720A-9CE1-416B-B87F-46B61AFE6D4C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2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29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1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3E2D-570C-4452-9820-BEA086C29DCA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57550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7B1D-F9EB-4827-B205-A8C0A43036E9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90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1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CC1E-2A56-41B4-A4E4-D83587608159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2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29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1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BE3D50B-4F19-44FA-9FB1-0D90DEEABCBB}" type="datetime1">
              <a:rPr lang="en-US" smtClean="0">
                <a:solidFill>
                  <a:srgbClr val="073E87"/>
                </a:solidFill>
              </a:rPr>
              <a:pPr/>
              <a:t>4/16/2020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3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79480"/>
            <a:ext cx="8610600" cy="52578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Addis Ababa University</a:t>
            </a:r>
            <a:r>
              <a:rPr lang="en-US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/>
            </a:r>
            <a:br>
              <a:rPr lang="en-US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Addis Ababa Institute of Technology</a:t>
            </a:r>
            <a:b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School of Mechanical and Industrial </a:t>
            </a:r>
            <a:r>
              <a:rPr lang="en-US" sz="3600" i="1" dirty="0" smtClean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Engineering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b="1" dirty="0" smtClean="0"/>
              <a:t>CHAPTER-2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1200" b="1" dirty="0"/>
              <a:t> 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3200" b="1" dirty="0"/>
              <a:t>ROOTS OF EQUATIONS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Georgia" panose="02040502050405020303" pitchFamily="18" charset="0"/>
              </a:rPr>
              <a:t/>
            </a:r>
            <a:br>
              <a:rPr lang="en-US" sz="4000" b="1" dirty="0">
                <a:latin typeface="Georgia" panose="02040502050405020303" pitchFamily="18" charset="0"/>
              </a:rPr>
            </a:b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06128"/>
            <a:ext cx="1174752" cy="11746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2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Fixed Point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Iteration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Iterative techniques are used to find roots of equations, solutions of linear and nonlinear systems of equations and solutions of differential equations.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rule or function g(x) for computing successive terms is needed and it can be found by rearranging the function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f(x) = 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 that x is on the left side of the equation.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g(x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Moreover a starting value P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also required and the sequence of values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obtained using the iterative rule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x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g(x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sequence has the pattern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 descr="Image result for fixed point iteration  Method  for roots of equation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93510" y="4003039"/>
            <a:ext cx="2514600" cy="261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3244" y="4174192"/>
            <a:ext cx="472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A fixed point of a function g(x) is a number P such that P = g(P) but not a root of the  equation g(x) = 0.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-Geometrically, the fixed points of a function g(x) are the points of intersection of the curve y = g(x) and the line y = x.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0" name="Picture 6" descr="Image result for fixed point iteration formula for roots of equation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6137"/>
          <a:stretch/>
        </p:blipFill>
        <p:spPr bwMode="auto">
          <a:xfrm>
            <a:off x="7179544" y="4207996"/>
            <a:ext cx="1723156" cy="2209799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83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Newton-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Raphson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Method 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f(x) and f’(x) are continuous near a root P, then this extra information regarding the nature of f(x) can be used to develop algorithms that will produce sequences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{x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converge faster to P than either the bisection or false position method.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Newton-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Raphson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(or simply Newton's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method is one of the most useful and best known algorithms that relies on the continuity of f(x) and f’(x). 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initial guess at the root is 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 tangent can be extended from the point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)]. The point where this tangent crosses the x-axis usually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represents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improved estimate of the root and the Newton-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Raphson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derived based on the basis of this geometrical interpretation and is expressed by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iteration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143935"/>
            <a:ext cx="41243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88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Newton-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Raphson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Method 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28048"/>
            <a:ext cx="7151249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823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3218"/>
            <a:ext cx="8763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Secant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Method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secant method does not need a formula for the derivative and it can be coded so that only one new function evaluation is required per iteration. 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formula for the secant method is the same one that was used in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regula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falsi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method, except that the logical decisions regarding how to define each succeeding term are different and is expressed as: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233914"/>
            <a:ext cx="4681538" cy="72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0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57199"/>
            <a:ext cx="838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roots or zeros of equations can be simply defined as the values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makes f(x)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many ways to solve for roots of equations. For some cases, the roots can be found easily by solving the equations directly.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there are also other cases where solving the equations directly or analytically is not so possible, there will be approximate solution techniques.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several techniques of such type and some of them will be discussed in this chapter.</a:t>
            </a:r>
          </a:p>
          <a:p>
            <a:pPr marL="1257300" lvl="2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Graphical Method</a:t>
            </a:r>
          </a:p>
          <a:p>
            <a:pPr marL="1257300" lvl="2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Bisection Method</a:t>
            </a:r>
          </a:p>
          <a:p>
            <a:pPr marL="1257300" lvl="2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False position Method</a:t>
            </a:r>
          </a:p>
          <a:p>
            <a:pPr marL="1257300" lvl="2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Fixed Point Iteration Method</a:t>
            </a:r>
          </a:p>
          <a:p>
            <a:pPr marL="1257300" lvl="2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Newton-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Raphson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 marL="1257300" lvl="2" indent="-34290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Secant Method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9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763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Graphical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lvl="1" algn="ctr"/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alternative to obtain an approximate solution is to plot the function and determine where it crosses the x-axis.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point, which represents the x-value for which f(x) =0 is the root.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Graphical techniques are of limited practical value because they are not precise.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graphical methods can be utilized to obtain rough estimates of the roots.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estimates can be employed as starting guesses for numerical methods which will be discussed in the next sections.</a:t>
            </a:r>
          </a:p>
        </p:txBody>
      </p:sp>
    </p:spTree>
    <p:extLst>
      <p:ext uri="{BB962C8B-B14F-4D97-AF65-F5344CB8AC3E}">
        <p14:creationId xmlns:p14="http://schemas.microsoft.com/office/powerpoint/2010/main" val="418026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57200"/>
            <a:ext cx="8763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1"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Graphical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lvl="1" algn="ctr"/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3" t="45174" r="34478" b="9749"/>
          <a:stretch/>
        </p:blipFill>
        <p:spPr bwMode="auto">
          <a:xfrm>
            <a:off x="381000" y="1674658"/>
            <a:ext cx="591569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Image result for graphical Method for roots of equation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92" t="8889" r="4130"/>
          <a:stretch/>
        </p:blipFill>
        <p:spPr bwMode="auto">
          <a:xfrm>
            <a:off x="6933063" y="184050"/>
            <a:ext cx="1601336" cy="652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2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3218"/>
            <a:ext cx="8763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Bisection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method</a:t>
            </a:r>
            <a:endParaRPr lang="en-US" sz="3600" dirty="0"/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function f is real and continuous in an interval from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f(a)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f(b)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have opposite signs then there exists at least one real root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between a and b such that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f(r)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Procedure for Bisection method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Choose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lower 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upper 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guesses for the root such that the function changes sign over the interval. This can be done by evaluating the function at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by plotting the graph of the function.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 the root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</a:t>
            </a:r>
          </a:p>
          <a:p>
            <a:pPr marL="457200" lvl="0" indent="-457200" algn="just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following evaluations to determine the interval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root lies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f(a)f(c)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&lt; 0 ,the root lies in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subinterval. Therefore, set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b=c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return to step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f(a)f(c)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&gt; 0 ,the root lies in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upper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subinterval. Therefore, set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a=c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return to step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f(a)f(c)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0 , the root equals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; terminate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computation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805" y="3276600"/>
            <a:ext cx="127859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2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Bisection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method</a:t>
            </a:r>
          </a:p>
          <a:p>
            <a:pPr algn="ctr"/>
            <a:endParaRPr lang="en-US" sz="36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143000" y="2546866"/>
            <a:ext cx="6781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950485" y="1120436"/>
            <a:ext cx="0" cy="3352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2600" y="6858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685800" y="1281267"/>
            <a:ext cx="7082051" cy="2816709"/>
          </a:xfrm>
          <a:custGeom>
            <a:avLst/>
            <a:gdLst>
              <a:gd name="connsiteX0" fmla="*/ 0 w 6701051"/>
              <a:gd name="connsiteY0" fmla="*/ 2470245 h 2720970"/>
              <a:gd name="connsiteX1" fmla="*/ 2579427 w 6701051"/>
              <a:gd name="connsiteY1" fmla="*/ 2538484 h 2720970"/>
              <a:gd name="connsiteX2" fmla="*/ 4353636 w 6701051"/>
              <a:gd name="connsiteY2" fmla="*/ 423081 h 2720970"/>
              <a:gd name="connsiteX3" fmla="*/ 6701051 w 6701051"/>
              <a:gd name="connsiteY3" fmla="*/ 0 h 2720970"/>
              <a:gd name="connsiteX0" fmla="*/ 0 w 6701051"/>
              <a:gd name="connsiteY0" fmla="*/ 2470245 h 2732889"/>
              <a:gd name="connsiteX1" fmla="*/ 2579427 w 6701051"/>
              <a:gd name="connsiteY1" fmla="*/ 2538484 h 2732889"/>
              <a:gd name="connsiteX2" fmla="*/ 4353636 w 6701051"/>
              <a:gd name="connsiteY2" fmla="*/ 423081 h 2732889"/>
              <a:gd name="connsiteX3" fmla="*/ 6701051 w 6701051"/>
              <a:gd name="connsiteY3" fmla="*/ 0 h 2732889"/>
              <a:gd name="connsiteX0" fmla="*/ 0 w 7082051"/>
              <a:gd name="connsiteY0" fmla="*/ 2554065 h 2816709"/>
              <a:gd name="connsiteX1" fmla="*/ 2579427 w 7082051"/>
              <a:gd name="connsiteY1" fmla="*/ 2622304 h 2816709"/>
              <a:gd name="connsiteX2" fmla="*/ 4353636 w 7082051"/>
              <a:gd name="connsiteY2" fmla="*/ 506901 h 2816709"/>
              <a:gd name="connsiteX3" fmla="*/ 7082051 w 7082051"/>
              <a:gd name="connsiteY3" fmla="*/ 0 h 2816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2051" h="2816709">
                <a:moveTo>
                  <a:pt x="0" y="2554065"/>
                </a:moveTo>
                <a:cubicBezTo>
                  <a:pt x="926910" y="2758781"/>
                  <a:pt x="1621809" y="2990794"/>
                  <a:pt x="2579427" y="2622304"/>
                </a:cubicBezTo>
                <a:cubicBezTo>
                  <a:pt x="3537045" y="2253814"/>
                  <a:pt x="3603199" y="943952"/>
                  <a:pt x="4353636" y="506901"/>
                </a:cubicBezTo>
                <a:cubicBezTo>
                  <a:pt x="5104073" y="69850"/>
                  <a:pt x="6579359" y="145576"/>
                  <a:pt x="7082051" y="0"/>
                </a:cubicBezTo>
              </a:path>
            </a:pathLst>
          </a:custGeom>
          <a:ln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731514" y="1069896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(x)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971800" y="1600200"/>
            <a:ext cx="0" cy="4343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086600" y="1239798"/>
            <a:ext cx="0" cy="470380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24800" y="23622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43200" y="242771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57999" y="2428006"/>
            <a:ext cx="38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98989" y="1070192"/>
            <a:ext cx="4796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f(b)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514600" y="3728644"/>
            <a:ext cx="624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f(a)</a:t>
            </a:r>
            <a:endParaRPr lang="en-US" sz="16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953000" y="1120436"/>
            <a:ext cx="0" cy="4343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920488" y="2427504"/>
            <a:ext cx="332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 smtClean="0"/>
              <a:t>1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1281267"/>
            <a:ext cx="63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f(c</a:t>
            </a:r>
            <a:r>
              <a:rPr lang="en-US" sz="1050" dirty="0" smtClean="0"/>
              <a:t>1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4038600" y="1600200"/>
            <a:ext cx="0" cy="304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39015" y="2427504"/>
            <a:ext cx="332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/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54473" y="3107470"/>
            <a:ext cx="636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f(c</a:t>
            </a:r>
            <a:r>
              <a:rPr lang="en-US" sz="1100" dirty="0"/>
              <a:t>2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2971800" y="5943600"/>
            <a:ext cx="4114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971800" y="5334000"/>
            <a:ext cx="1981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038600" y="4485936"/>
            <a:ext cx="914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521200" y="1485900"/>
            <a:ext cx="0" cy="27051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414014" y="2439990"/>
            <a:ext cx="3321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 smtClean="0"/>
              <a:t>3</a:t>
            </a:r>
            <a:endParaRPr lang="en-US" sz="105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038600" y="4097976"/>
            <a:ext cx="4953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281170" y="1638300"/>
            <a:ext cx="0" cy="225962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268490" y="3810000"/>
            <a:ext cx="26541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030410" y="2439989"/>
            <a:ext cx="32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 smtClean="0"/>
              <a:t>4</a:t>
            </a:r>
            <a:endParaRPr lang="en-US" sz="105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4412744" y="1600200"/>
            <a:ext cx="0" cy="184582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253085" y="2514835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</a:t>
            </a:r>
            <a:r>
              <a:rPr lang="en-US" sz="1000" dirty="0"/>
              <a:t>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87862" y="1981200"/>
            <a:ext cx="63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f(c</a:t>
            </a:r>
            <a:r>
              <a:rPr lang="en-US" sz="1050" dirty="0"/>
              <a:t>3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4008747" y="2824317"/>
            <a:ext cx="636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f(c</a:t>
            </a:r>
            <a:r>
              <a:rPr lang="en-US" sz="1050" dirty="0"/>
              <a:t>4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55" name="Oval 54"/>
          <p:cNvSpPr/>
          <p:nvPr/>
        </p:nvSpPr>
        <p:spPr>
          <a:xfrm>
            <a:off x="2948940" y="252311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2948940" y="3962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015740" y="252733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008747" y="3200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253085" y="252311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495800" y="252406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4263390" y="27508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930140" y="1828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931092" y="252215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7063740" y="135508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058386" y="252692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4746156" y="5635823"/>
            <a:ext cx="819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 smtClean="0"/>
              <a:t>1=(</a:t>
            </a:r>
            <a:r>
              <a:rPr lang="en-US" sz="1050" dirty="0" err="1" smtClean="0"/>
              <a:t>a+b</a:t>
            </a:r>
            <a:r>
              <a:rPr lang="en-US" sz="1050" dirty="0" smtClean="0"/>
              <a:t>)/2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3387959" y="5026223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/>
              <a:t>2</a:t>
            </a:r>
            <a:r>
              <a:rPr lang="en-US" sz="1050" dirty="0" smtClean="0"/>
              <a:t>=(a+c1)/2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4108931" y="4194232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/>
              <a:t>3</a:t>
            </a:r>
            <a:r>
              <a:rPr lang="en-US" sz="1050" dirty="0" smtClean="0"/>
              <a:t>=(c2+c1)/2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3233733" y="3944087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/>
              <a:t>4</a:t>
            </a:r>
            <a:r>
              <a:rPr lang="en-US" sz="1050" dirty="0" smtClean="0"/>
              <a:t>=(c2+c3)/2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4500398" y="3636310"/>
            <a:ext cx="938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r>
              <a:rPr lang="en-US" sz="1050" dirty="0"/>
              <a:t>5</a:t>
            </a:r>
            <a:r>
              <a:rPr lang="en-US" sz="1050" dirty="0" smtClean="0"/>
              <a:t>=(c4+c3)/2</a:t>
            </a:r>
            <a:endParaRPr lang="en-US" sz="1050" dirty="0"/>
          </a:p>
        </p:txBody>
      </p:sp>
      <p:sp>
        <p:nvSpPr>
          <p:cNvPr id="84" name="Oval 83"/>
          <p:cNvSpPr/>
          <p:nvPr/>
        </p:nvSpPr>
        <p:spPr>
          <a:xfrm>
            <a:off x="4384225" y="252311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498340" y="233934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4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3" grpId="0"/>
      <p:bldP spid="24" grpId="0"/>
      <p:bldP spid="25" grpId="0"/>
      <p:bldP spid="26" grpId="0"/>
      <p:bldP spid="30" grpId="0"/>
      <p:bldP spid="31" grpId="0"/>
      <p:bldP spid="35" grpId="0"/>
      <p:bldP spid="36" grpId="0"/>
      <p:bldP spid="49" grpId="0"/>
      <p:bldP spid="59" grpId="0"/>
      <p:bldP spid="62" grpId="0"/>
      <p:bldP spid="63" grpId="0"/>
      <p:bldP spid="64" grpId="0"/>
      <p:bldP spid="5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/>
      <p:bldP spid="78" grpId="0"/>
      <p:bldP spid="79" grpId="0"/>
      <p:bldP spid="80" grpId="0"/>
      <p:bldP spid="84" grpId="0" animBg="1"/>
      <p:bldP spid="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Bisection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93510" y="612448"/>
                <a:ext cx="8763000" cy="67199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Example </a:t>
                </a:r>
              </a:p>
              <a:p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Find the roots for a function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1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16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r>
                      <a:rPr lang="en-US" sz="1600" b="1" i="1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1600" b="1" i="1"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sz="1600" b="1" i="1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1600" b="1" i="1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1600" b="1" i="1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1" i="1">
                        <a:latin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 by using Bisection </a:t>
                </a:r>
                <a:r>
                  <a:rPr lang="en-US" sz="1600" b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ethod</a:t>
                </a:r>
                <a:endParaRPr lang="en-US" sz="16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 (do some iterations until you get approximation error &lt;= 0.1%) between the interval of </a:t>
                </a:r>
              </a:p>
              <a:p>
                <a:pPr marL="342900" indent="-342900">
                  <a:buFont typeface="+mj-lt"/>
                  <a:buAutoNum type="alphaLcParenR"/>
                </a:pPr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a= 0 and b =2.</a:t>
                </a:r>
              </a:p>
              <a:p>
                <a:pPr marL="342900" indent="-342900">
                  <a:buFont typeface="+mj-lt"/>
                  <a:buAutoNum type="alphaLcParenR"/>
                </a:pPr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a= -1 and b = 0</a:t>
                </a:r>
              </a:p>
              <a:p>
                <a:endParaRPr lang="en-US" sz="16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Solution a)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 a=0 and b=2  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f(0)= -1 and f(2)=1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1000" b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= (</a:t>
                </a:r>
                <a:r>
                  <a:rPr lang="en-US" sz="1400" b="1" dirty="0" err="1" smtClean="0">
                    <a:latin typeface="Times New Roman" pitchFamily="18" charset="0"/>
                    <a:cs typeface="Times New Roman" pitchFamily="18" charset="0"/>
                  </a:rPr>
                  <a:t>a+b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)/2=(0+2)/2=1  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f(c</a:t>
                </a:r>
                <a:r>
                  <a:rPr lang="en-US" sz="1000" b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1400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  <m:r>
                      <a:rPr lang="en-US" sz="1400" b="1" i="1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1400" b="1" i="1" smtClean="0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1400" b="1" i="1"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sz="1400" b="1" i="1"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sz="1400" b="1" i="1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= -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1   ,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 </a:t>
                </a:r>
              </a:p>
              <a:p>
                <a:r>
                  <a:rPr lang="en-US" sz="1600" b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1050" b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1000" b="1" dirty="0" smtClean="0"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+b)/2 = 1.5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  <a:sym typeface="SuperFrench"/>
                  </a:rPr>
                  <a:t></a:t>
                </a:r>
                <a:r>
                  <a:rPr lang="en-US" sz="1400" b="1" dirty="0" smtClean="0">
                    <a:latin typeface="Times New Roman"/>
                    <a:cs typeface="Times New Roman"/>
                    <a:sym typeface="SuperFrench"/>
                  </a:rPr>
                  <a:t>  f(c2) = -0.25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US,  ea1 =  |c2-c1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/c1*100% = 50%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C3=(c2+b)/2=1.75  f(c3)= 0.3125, LS,  ea2 = 16.67% 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C4=(c2+c3)/2=1.625  f(c4)= 0.015625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LS, ea3 = 7.14%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C5=(c3+c4)/2=1.575  f(c5)= -0.094375, US, ea4 = 3.07%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C6=(c5+c4)/2=1.6  f(c6) = -0.04 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US, ea5 = 1.59%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C7=(c6+c4)/2=1.6125 f(c7)= -0.01234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  ea6 = 0.781%  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C8=(c7+c4)/2=1.61875  f(c8) = 0.001601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LS  ea7 = 0.388%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C9=(c8+c7)/2=1.615625 f(c9) = -0.005784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 ea8=0.193%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C10=(c9+c8)/2= 1.61719  f(c10) = -0.00189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  ea9=0.212%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C11=(c10+c9)/2 = 1.61797  f(c11) = -0.000143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  ea10 = 0.048% </a:t>
                </a: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So the approximation solution is </a:t>
                </a:r>
                <a:r>
                  <a:rPr lang="en-US" sz="1400" b="1" dirty="0" err="1" smtClean="0">
                    <a:latin typeface="Times New Roman" pitchFamily="18" charset="0"/>
                    <a:cs typeface="Times New Roman" pitchFamily="18" charset="0"/>
                  </a:rPr>
                  <a:t>ca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=1.61797</a:t>
                </a:r>
              </a:p>
              <a:p>
                <a:endParaRPr lang="en-US" sz="1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But the exact solution is </a:t>
                </a:r>
                <a:r>
                  <a:rPr lang="en-US" sz="1400" b="1" dirty="0" err="1" smtClean="0">
                    <a:latin typeface="Times New Roman" pitchFamily="18" charset="0"/>
                    <a:cs typeface="Times New Roman" pitchFamily="18" charset="0"/>
                  </a:rPr>
                  <a:t>ce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 =1.618033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Exact error = (</a:t>
                </a:r>
                <a:r>
                  <a:rPr lang="en-US" sz="1400" b="1" dirty="0" err="1" smtClean="0">
                    <a:latin typeface="Times New Roman" pitchFamily="18" charset="0"/>
                    <a:cs typeface="Times New Roman" pitchFamily="18" charset="0"/>
                  </a:rPr>
                  <a:t>ce-ca</a:t>
                </a:r>
                <a:r>
                  <a:rPr lang="en-US" sz="1400" b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/</a:t>
                </a:r>
                <a:r>
                  <a:rPr lang="en-US" sz="1400" b="1" dirty="0" err="1" smtClean="0">
                    <a:latin typeface="Times New Roman" pitchFamily="18" charset="0"/>
                    <a:cs typeface="Times New Roman" pitchFamily="18" charset="0"/>
                  </a:rPr>
                  <a:t>ce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*100% = 0.0039% </a:t>
                </a:r>
                <a:endParaRPr lang="en-US" sz="14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1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US==Upper Subinterval   LS==Lower Subinterval    </a:t>
                </a:r>
                <a:r>
                  <a:rPr lang="en-US" sz="1400" b="1" dirty="0" err="1" smtClean="0">
                    <a:latin typeface="Times New Roman" pitchFamily="18" charset="0"/>
                    <a:cs typeface="Times New Roman" pitchFamily="18" charset="0"/>
                  </a:rPr>
                  <a:t>ea</a:t>
                </a:r>
                <a:r>
                  <a:rPr lang="en-US" sz="1400" b="1" dirty="0" smtClean="0">
                    <a:latin typeface="Times New Roman" pitchFamily="18" charset="0"/>
                    <a:cs typeface="Times New Roman" pitchFamily="18" charset="0"/>
                  </a:rPr>
                  <a:t>== approximation error</a:t>
                </a:r>
              </a:p>
              <a:p>
                <a:endParaRPr lang="en-US" sz="28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8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10" y="612448"/>
                <a:ext cx="8763000" cy="6719917"/>
              </a:xfrm>
              <a:prstGeom prst="rect">
                <a:avLst/>
              </a:prstGeom>
              <a:blipFill rotWithShape="1">
                <a:blip r:embed="rId2"/>
                <a:stretch>
                  <a:fillRect l="-1461" t="-725" b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Arrow Connector 60"/>
          <p:cNvCxnSpPr/>
          <p:nvPr/>
        </p:nvCxnSpPr>
        <p:spPr>
          <a:xfrm>
            <a:off x="4775010" y="2590800"/>
            <a:ext cx="406419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582495" y="1981200"/>
            <a:ext cx="0" cy="3429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610600" y="1981200"/>
            <a:ext cx="0" cy="32766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434858" y="2406134"/>
            <a:ext cx="2455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</a:t>
            </a:r>
            <a:endParaRPr lang="en-US" sz="1000" dirty="0"/>
          </a:p>
        </p:txBody>
      </p:sp>
      <p:sp>
        <p:nvSpPr>
          <p:cNvPr id="83" name="TextBox 82"/>
          <p:cNvSpPr txBox="1"/>
          <p:nvPr/>
        </p:nvSpPr>
        <p:spPr>
          <a:xfrm>
            <a:off x="8462963" y="2406134"/>
            <a:ext cx="2519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5582495" y="4953000"/>
            <a:ext cx="302810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010400" y="1981200"/>
            <a:ext cx="0" cy="2819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814186" y="2467688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c1</a:t>
            </a:r>
            <a:endParaRPr lang="en-US" sz="10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7772400" y="1981200"/>
            <a:ext cx="0" cy="2438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7619954" y="2467689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c2</a:t>
            </a:r>
            <a:endParaRPr lang="en-US" sz="1000" dirty="0"/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7010400" y="4724400"/>
            <a:ext cx="16297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206286" y="1981200"/>
            <a:ext cx="0" cy="2057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7772400" y="4419600"/>
            <a:ext cx="8677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8053840" y="2484118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c3</a:t>
            </a:r>
            <a:endParaRPr lang="en-US" sz="1000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7989297" y="1981200"/>
            <a:ext cx="0" cy="22631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7828709" y="2458164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c4</a:t>
            </a:r>
            <a:endParaRPr lang="en-US" sz="10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7772354" y="3962400"/>
            <a:ext cx="43388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901394" y="1981200"/>
            <a:ext cx="0" cy="14478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7748948" y="2667000"/>
            <a:ext cx="3048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c5</a:t>
            </a:r>
            <a:endParaRPr lang="en-US" sz="1000" dirty="0"/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7751329" y="3661647"/>
            <a:ext cx="24034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55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5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5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2000"/>
                                        <p:tgtEl>
                                          <p:spTgt spid="5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5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5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2000"/>
                                        <p:tgtEl>
                                          <p:spTgt spid="5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2000"/>
                                        <p:tgtEl>
                                          <p:spTgt spid="5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2000"/>
                                        <p:tgtEl>
                                          <p:spTgt spid="5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8" grpId="0"/>
      <p:bldP spid="90" grpId="0"/>
      <p:bldP spid="94" grpId="0"/>
      <p:bldP spid="96" grpId="0"/>
      <p:bldP spid="10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False position or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Regula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Falsi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method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method works by connecting the point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f(a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f(b)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a straight line and the intersection of this line with the x-axis represents an improved estimate of the root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Using similarity of triangles, the intersection point of the line with the x-axis can be estimated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Rearranging and solving for c we have 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represents a sequence of points generated by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Regual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Falsi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process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will converge to zero at x = r.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2362201"/>
            <a:ext cx="1252537" cy="536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456076"/>
            <a:ext cx="2743200" cy="96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48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510" y="43218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False position or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Regula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Falsi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method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0" t="9414" r="14581" b="18704"/>
          <a:stretch/>
        </p:blipFill>
        <p:spPr bwMode="auto">
          <a:xfrm>
            <a:off x="1066800" y="848814"/>
            <a:ext cx="6793519" cy="5221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2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734</Words>
  <Application>Microsoft Office PowerPoint</Application>
  <PresentationFormat>On-screen Show (4:3)</PresentationFormat>
  <Paragraphs>118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Waveform</vt:lpstr>
      <vt:lpstr> Addis Ababa University Addis Ababa Institute of Technology School of Mechanical and Industrial Engineering  CHAPTER-2   ROOTS OF EQUATIONS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Addis Ababa University Addis Ababa Institute of Technology School of Mechanical and Industrial Engineering CHAPTER-2   ROOTS OF EQUATIONS                                                 </dc:title>
  <dc:creator>Bil</dc:creator>
  <cp:lastModifiedBy>Bil</cp:lastModifiedBy>
  <cp:revision>112</cp:revision>
  <dcterms:created xsi:type="dcterms:W3CDTF">2006-08-16T00:00:00Z</dcterms:created>
  <dcterms:modified xsi:type="dcterms:W3CDTF">2020-04-16T15:01:58Z</dcterms:modified>
</cp:coreProperties>
</file>