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BD5E-88FC-42FC-9724-A77F804A0B69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1092C-A700-478A-80D0-42F8E9F7E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1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1092C-A700-478A-80D0-42F8E9F7EC1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1092C-A700-478A-80D0-42F8E9F7EC1F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1092C-A700-478A-80D0-42F8E9F7EC1F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16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18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19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20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5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Forma libre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5 Forma libre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18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20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fld id="{E4613653-E474-4B6A-AE4C-6FC08A99619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fld id="{A09A7E48-8269-4982-AB2E-4B35A9AD6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6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-groups.dcs.st-and.ac.uk/~history/Mathematicians/Jordan.html" TargetMode="External"/><Relationship Id="rId2" Type="http://schemas.openxmlformats.org/officeDocument/2006/relationships/hyperlink" Target="http://www-groups.dcs.st-and.ac.uk/~history/Mathematicians/Gauss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http://math.fullerton.edu/mathews/n2003/gaussjordan/GaussianJordanMod/Images/GaussianJordanMod_gr_49.gif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http://math.fullerton.edu/mathews/n2003/gaussjordan/GaussianJordanMod/Images/GaussianJordanMod_gr_62.gif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9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7.png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8.bin"/><Relationship Id="rId4" Type="http://schemas.openxmlformats.org/officeDocument/2006/relationships/image" Target="http://math.fullerton.edu/mathews/n2003/lufactorization/LUFactorMod/Images/LUFactorMod_gr_8.gif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-groups.dcs.st-and.ac.uk/~history/Mathematicians/Seidel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55.wmf"/><Relationship Id="rId4" Type="http://schemas.openxmlformats.org/officeDocument/2006/relationships/oleObject" Target="../embeddings/oleObject3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5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46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57600"/>
            <a:ext cx="7772400" cy="1981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CHAPTER -</a:t>
            </a:r>
            <a:r>
              <a:rPr lang="en-US" b="1" dirty="0" smtClean="0"/>
              <a:t>III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LINEAR </a:t>
            </a:r>
            <a:r>
              <a:rPr lang="en-US" b="1" dirty="0"/>
              <a:t>ALGEBRAIC EQUATIONS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000" b="1" dirty="0"/>
              <a:t>Description of the </a:t>
            </a:r>
            <a:r>
              <a:rPr lang="en-US" sz="3000" b="1" dirty="0" smtClean="0"/>
              <a:t>method</a:t>
            </a:r>
          </a:p>
          <a:p>
            <a:pPr>
              <a:buNone/>
            </a:pPr>
            <a:endParaRPr lang="en-US" sz="1000" dirty="0"/>
          </a:p>
          <a:p>
            <a:r>
              <a:rPr lang="en-US" dirty="0"/>
              <a:t>The approach is designed </a:t>
            </a:r>
            <a:r>
              <a:rPr lang="en-US" dirty="0">
                <a:solidFill>
                  <a:srgbClr val="7030A0"/>
                </a:solidFill>
              </a:rPr>
              <a:t>to solve a general set of  equations: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1. Gauss </a:t>
            </a:r>
            <a:r>
              <a:rPr lang="en-US" sz="3600" b="1" dirty="0"/>
              <a:t>Elimination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326905"/>
              </p:ext>
            </p:extLst>
          </p:nvPr>
        </p:nvGraphicFramePr>
        <p:xfrm>
          <a:off x="1752600" y="3505200"/>
          <a:ext cx="4343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1765080" imgH="228600" progId="Equation.3">
                  <p:embed/>
                </p:oleObj>
              </mc:Choice>
              <mc:Fallback>
                <p:oleObj name="Equation" r:id="rId3" imgW="17650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05200"/>
                        <a:ext cx="4343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527551"/>
              </p:ext>
            </p:extLst>
          </p:nvPr>
        </p:nvGraphicFramePr>
        <p:xfrm>
          <a:off x="1828800" y="4267200"/>
          <a:ext cx="441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1841400" imgH="228600" progId="Equation.3">
                  <p:embed/>
                </p:oleObj>
              </mc:Choice>
              <mc:Fallback>
                <p:oleObj name="Equation" r:id="rId5" imgW="18414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67200"/>
                        <a:ext cx="4419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154942"/>
              </p:ext>
            </p:extLst>
          </p:nvPr>
        </p:nvGraphicFramePr>
        <p:xfrm>
          <a:off x="1752600" y="5562600"/>
          <a:ext cx="449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7" imgW="1803240" imgH="228600" progId="Equation.3">
                  <p:embed/>
                </p:oleObj>
              </mc:Choice>
              <mc:Fallback>
                <p:oleObj name="Equation" r:id="rId7" imgW="180324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562600"/>
                        <a:ext cx="4495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895600" y="5029200"/>
            <a:ext cx="60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....</a:t>
            </a:r>
          </a:p>
        </p:txBody>
      </p:sp>
      <p:sp>
        <p:nvSpPr>
          <p:cNvPr id="9" name="Rectangle 8"/>
          <p:cNvSpPr/>
          <p:nvPr/>
        </p:nvSpPr>
        <p:spPr>
          <a:xfrm>
            <a:off x="7326086" y="3629608"/>
            <a:ext cx="72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(3.5a)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26086" y="4343400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(3.5b)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50131" y="5613975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(3.5c)</a:t>
            </a:r>
          </a:p>
        </p:txBody>
      </p:sp>
    </p:spTree>
    <p:extLst>
      <p:ext uri="{BB962C8B-B14F-4D97-AF65-F5344CB8AC3E}">
        <p14:creationId xmlns:p14="http://schemas.microsoft.com/office/powerpoint/2010/main" val="49173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82000" cy="55165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naive Gauss elimination</a:t>
            </a:r>
            <a:r>
              <a:rPr lang="en-US" dirty="0"/>
              <a:t> method </a:t>
            </a:r>
            <a:r>
              <a:rPr lang="en-US" b="1" dirty="0">
                <a:solidFill>
                  <a:srgbClr val="7030A0"/>
                </a:solidFill>
              </a:rPr>
              <a:t>consists of two phases</a:t>
            </a:r>
            <a:r>
              <a:rPr lang="en-US" b="1" dirty="0" smtClean="0">
                <a:solidFill>
                  <a:srgbClr val="7030A0"/>
                </a:solidFill>
              </a:rPr>
              <a:t>:</a:t>
            </a:r>
          </a:p>
          <a:p>
            <a:endParaRPr lang="en-US" sz="1000" dirty="0"/>
          </a:p>
          <a:p>
            <a:pPr marL="514350" lvl="0" indent="-514350" algn="just">
              <a:buNone/>
            </a:pPr>
            <a:r>
              <a:rPr lang="en-US" b="1" i="1" dirty="0" smtClean="0"/>
              <a:t>1. Forward Elimination </a:t>
            </a:r>
            <a:r>
              <a:rPr lang="en-US" b="1" dirty="0" smtClean="0"/>
              <a:t>: </a:t>
            </a:r>
            <a:r>
              <a:rPr lang="en-US" dirty="0"/>
              <a:t>The first step is designed </a:t>
            </a:r>
            <a:r>
              <a:rPr lang="en-US" dirty="0">
                <a:solidFill>
                  <a:srgbClr val="0070C0"/>
                </a:solidFill>
              </a:rPr>
              <a:t>to reduce the set of equations to an upper triangular system. </a:t>
            </a:r>
            <a:endParaRPr lang="en-US" dirty="0" smtClean="0">
              <a:solidFill>
                <a:srgbClr val="0070C0"/>
              </a:solidFill>
            </a:endParaRPr>
          </a:p>
          <a:p>
            <a:pPr marL="857250" lvl="1" indent="-457200" algn="just">
              <a:buNone/>
            </a:pPr>
            <a:endParaRPr lang="en-US" dirty="0" smtClean="0"/>
          </a:p>
          <a:p>
            <a:pPr marL="857250" lvl="1" indent="-457200" algn="just"/>
            <a:r>
              <a:rPr lang="en-US" dirty="0" smtClean="0"/>
              <a:t>The </a:t>
            </a:r>
            <a:r>
              <a:rPr lang="en-US" dirty="0"/>
              <a:t>initial step will be </a:t>
            </a:r>
            <a:r>
              <a:rPr lang="en-US" dirty="0">
                <a:solidFill>
                  <a:srgbClr val="7030A0"/>
                </a:solidFill>
              </a:rPr>
              <a:t>to eliminate the first </a:t>
            </a:r>
            <a:r>
              <a:rPr lang="en-US" dirty="0" smtClean="0">
                <a:solidFill>
                  <a:srgbClr val="7030A0"/>
                </a:solidFill>
              </a:rPr>
              <a:t>unknown x1</a:t>
            </a:r>
            <a:r>
              <a:rPr lang="en-US" dirty="0" smtClean="0"/>
              <a:t>, </a:t>
            </a:r>
            <a:r>
              <a:rPr lang="en-US" dirty="0"/>
              <a:t>from the second through </a:t>
            </a:r>
            <a:r>
              <a:rPr lang="en-US" dirty="0" smtClean="0"/>
              <a:t>the n</a:t>
            </a:r>
            <a:r>
              <a:rPr lang="en-US" baseline="30000" dirty="0" smtClean="0"/>
              <a:t>th</a:t>
            </a:r>
            <a:r>
              <a:rPr lang="en-US" dirty="0" smtClean="0"/>
              <a:t>   </a:t>
            </a:r>
            <a:r>
              <a:rPr lang="en-US" dirty="0"/>
              <a:t>equations. To do this, multiply Eq. (</a:t>
            </a:r>
            <a:r>
              <a:rPr lang="en-US" dirty="0" smtClean="0"/>
              <a:t>3.5a) by a</a:t>
            </a:r>
            <a:r>
              <a:rPr lang="en-US" sz="2400" baseline="-25000" dirty="0" smtClean="0"/>
              <a:t>21</a:t>
            </a:r>
            <a:r>
              <a:rPr lang="en-US" dirty="0" smtClean="0"/>
              <a:t>/a</a:t>
            </a:r>
            <a:r>
              <a:rPr lang="en-US" sz="2400" baseline="-25000" dirty="0" smtClean="0"/>
              <a:t>11</a:t>
            </a:r>
            <a:r>
              <a:rPr lang="en-US" sz="2400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give: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275147"/>
              </p:ext>
            </p:extLst>
          </p:nvPr>
        </p:nvGraphicFramePr>
        <p:xfrm>
          <a:off x="990600" y="5029200"/>
          <a:ext cx="6934200" cy="105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2489200" imgH="444500" progId="Equation.3">
                  <p:embed/>
                </p:oleObj>
              </mc:Choice>
              <mc:Fallback>
                <p:oleObj name="Equation" r:id="rId3" imgW="2489200" imgH="4445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029200"/>
                        <a:ext cx="6934200" cy="105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8229600" y="5486400"/>
            <a:ext cx="665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(3.6)</a:t>
            </a:r>
          </a:p>
        </p:txBody>
      </p:sp>
    </p:spTree>
    <p:extLst>
      <p:ext uri="{BB962C8B-B14F-4D97-AF65-F5344CB8AC3E}">
        <p14:creationId xmlns:p14="http://schemas.microsoft.com/office/powerpoint/2010/main" val="574793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3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Now this equation can be subtracted from Eq. 3.5b to give: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Or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sz="1000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7030A0"/>
                </a:solidFill>
              </a:rPr>
              <a:t>prime indicates </a:t>
            </a:r>
            <a:r>
              <a:rPr lang="en-US" dirty="0" smtClean="0"/>
              <a:t>that the elements have been </a:t>
            </a:r>
            <a:r>
              <a:rPr lang="en-US" dirty="0" smtClean="0">
                <a:solidFill>
                  <a:srgbClr val="0070C0"/>
                </a:solidFill>
              </a:rPr>
              <a:t>changed from their original values</a:t>
            </a:r>
            <a:r>
              <a:rPr lang="en-US" dirty="0" smtClean="0"/>
              <a:t>. </a:t>
            </a:r>
          </a:p>
          <a:p>
            <a:endParaRPr lang="en-US" sz="1000" dirty="0" smtClean="0"/>
          </a:p>
          <a:p>
            <a:pPr algn="just"/>
            <a:r>
              <a:rPr lang="en-US" dirty="0" smtClean="0"/>
              <a:t>The procedure is then </a:t>
            </a:r>
            <a:r>
              <a:rPr lang="en-US" dirty="0" smtClean="0">
                <a:solidFill>
                  <a:srgbClr val="002060"/>
                </a:solidFill>
              </a:rPr>
              <a:t>repeated for the remaining equations. 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1295400" y="1600200"/>
          <a:ext cx="6705600" cy="1044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Equation" r:id="rId3" imgW="3276600" imgH="482600" progId="Equation.DSMT4">
                  <p:embed/>
                </p:oleObj>
              </mc:Choice>
              <mc:Fallback>
                <p:oleObj name="Equation" r:id="rId3" imgW="3276600" imgH="482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0200"/>
                        <a:ext cx="6705600" cy="10446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752600" y="3200400"/>
          <a:ext cx="4419600" cy="609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Equation" r:id="rId5" imgW="1460500" imgH="228600" progId="Equation.DSMT4">
                  <p:embed/>
                </p:oleObj>
              </mc:Choice>
              <mc:Fallback>
                <p:oleObj name="Equation" r:id="rId5" imgW="14605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00400"/>
                        <a:ext cx="4419600" cy="6095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pPr algn="just"/>
            <a:r>
              <a:rPr lang="en-US" dirty="0" smtClean="0"/>
              <a:t>For instance, Eq. (3.5a) can be multiplied by a</a:t>
            </a:r>
            <a:r>
              <a:rPr lang="en-US" sz="1700" dirty="0" smtClean="0"/>
              <a:t>31</a:t>
            </a:r>
            <a:r>
              <a:rPr lang="en-US" dirty="0" smtClean="0"/>
              <a:t>/a</a:t>
            </a:r>
            <a:r>
              <a:rPr lang="en-US" sz="1700" dirty="0" smtClean="0"/>
              <a:t>11</a:t>
            </a:r>
            <a:r>
              <a:rPr lang="en-US" dirty="0" smtClean="0"/>
              <a:t>  and the result subtracted from the third equation.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Repeating the procedure for the remaining equations</a:t>
            </a:r>
            <a:r>
              <a:rPr lang="en-US" dirty="0" smtClean="0"/>
              <a:t> results in the following modified system:</a:t>
            </a:r>
          </a:p>
          <a:p>
            <a:pPr algn="just"/>
            <a:endParaRPr lang="en-US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1600200" y="4114800"/>
          <a:ext cx="510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3" imgW="2247900" imgH="228600" progId="Equation.DSMT4">
                  <p:embed/>
                </p:oleObj>
              </mc:Choice>
              <mc:Fallback>
                <p:oleObj name="Equation" r:id="rId3" imgW="22479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14800"/>
                        <a:ext cx="5105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438400" y="4648200"/>
          <a:ext cx="426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5" imgW="1854200" imgH="228600" progId="Equation.DSMT4">
                  <p:embed/>
                </p:oleObj>
              </mc:Choice>
              <mc:Fallback>
                <p:oleObj name="Equation" r:id="rId5" imgW="1854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648200"/>
                        <a:ext cx="426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2514600" y="5105400"/>
          <a:ext cx="421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7" imgW="1841500" imgH="228600" progId="Equation.DSMT4">
                  <p:embed/>
                </p:oleObj>
              </mc:Choice>
              <mc:Fallback>
                <p:oleObj name="Equation" r:id="rId7" imgW="18415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105400"/>
                        <a:ext cx="4216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038600" y="5486400"/>
            <a:ext cx="762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.....</a:t>
            </a:r>
            <a:endParaRPr lang="en-US" sz="2500" dirty="0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2514600" y="5943600"/>
          <a:ext cx="4191000" cy="42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tion" r:id="rId9" imgW="1866900" imgH="228600" progId="Equation.DSMT4">
                  <p:embed/>
                </p:oleObj>
              </mc:Choice>
              <mc:Fallback>
                <p:oleObj name="Equation" r:id="rId9" imgW="18669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943600"/>
                        <a:ext cx="4191000" cy="429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7391400" y="4191000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(3.7a)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391400" y="464820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(3.7b)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391400" y="5105400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(3.7c)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391400" y="601980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(3.7d)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305800" cy="5397500"/>
          </a:xfrm>
        </p:spPr>
        <p:txBody>
          <a:bodyPr/>
          <a:lstStyle/>
          <a:p>
            <a:r>
              <a:rPr lang="en-US" dirty="0" smtClean="0"/>
              <a:t>For the foregoing steps, Eq.(3.5a) is called </a:t>
            </a:r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i="1" dirty="0" smtClean="0">
                <a:solidFill>
                  <a:srgbClr val="0070C0"/>
                </a:solidFill>
              </a:rPr>
              <a:t>pivot equation</a:t>
            </a:r>
            <a:r>
              <a:rPr lang="en-US" dirty="0" smtClean="0"/>
              <a:t>, and a</a:t>
            </a:r>
            <a:r>
              <a:rPr lang="en-US" sz="1800" dirty="0" smtClean="0"/>
              <a:t>11</a:t>
            </a:r>
            <a:r>
              <a:rPr lang="en-US" dirty="0" smtClean="0"/>
              <a:t>  is </a:t>
            </a:r>
            <a:r>
              <a:rPr lang="en-US" dirty="0" smtClean="0">
                <a:solidFill>
                  <a:srgbClr val="7030A0"/>
                </a:solidFill>
              </a:rPr>
              <a:t>the </a:t>
            </a:r>
            <a:r>
              <a:rPr lang="en-US" i="1" dirty="0" smtClean="0">
                <a:solidFill>
                  <a:srgbClr val="7030A0"/>
                </a:solidFill>
              </a:rPr>
              <a:t>pivot coefficient</a:t>
            </a:r>
            <a:r>
              <a:rPr lang="en-US" dirty="0" smtClean="0">
                <a:solidFill>
                  <a:srgbClr val="7030A0"/>
                </a:solidFill>
              </a:rPr>
              <a:t>  or </a:t>
            </a:r>
            <a:r>
              <a:rPr lang="en-US" i="1" dirty="0" smtClean="0">
                <a:solidFill>
                  <a:srgbClr val="7030A0"/>
                </a:solidFill>
              </a:rPr>
              <a:t>element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</a:p>
          <a:p>
            <a:endParaRPr lang="en-US" sz="1000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</a:rPr>
              <a:t>Now repeat the above to eliminate the second unknown from Eq. (3.7c) through Eq. (3.7d).</a:t>
            </a:r>
          </a:p>
          <a:p>
            <a:endParaRPr lang="en-US" sz="1000" dirty="0" smtClean="0"/>
          </a:p>
          <a:p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362200" y="3581400"/>
          <a:ext cx="52228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3" imgW="2235200" imgH="228600" progId="Equation.DSMT4">
                  <p:embed/>
                </p:oleObj>
              </mc:Choice>
              <mc:Fallback>
                <p:oleObj name="Equation" r:id="rId3" imgW="22352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581400"/>
                        <a:ext cx="52228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352800" y="4267200"/>
          <a:ext cx="4267200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Equation" r:id="rId5" imgW="1828800" imgH="228600" progId="Equation.DSMT4">
                  <p:embed/>
                </p:oleObj>
              </mc:Choice>
              <mc:Fallback>
                <p:oleObj name="Equation" r:id="rId5" imgW="18288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67200"/>
                        <a:ext cx="4267200" cy="5333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4191000" y="4876800"/>
          <a:ext cx="355092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Equation" r:id="rId7" imgW="1384300" imgH="228600" progId="Equation.DSMT4">
                  <p:embed/>
                </p:oleObj>
              </mc:Choice>
              <mc:Fallback>
                <p:oleObj name="Equation" r:id="rId7" imgW="13843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76800"/>
                        <a:ext cx="355092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5486400" y="5486400"/>
            <a:ext cx="685800" cy="3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.....</a:t>
            </a:r>
            <a:endParaRPr lang="en-US" b="1" dirty="0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4343400" y="5943600"/>
          <a:ext cx="3307081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5" name="Equation" r:id="rId9" imgW="1384300" imgH="228600" progId="Equation.DSMT4">
                  <p:embed/>
                </p:oleObj>
              </mc:Choice>
              <mc:Fallback>
                <p:oleObj name="Equation" r:id="rId9" imgW="13843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943600"/>
                        <a:ext cx="3307081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3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7030A0"/>
                </a:solidFill>
              </a:rPr>
              <a:t>double prime indicates </a:t>
            </a:r>
            <a:r>
              <a:rPr lang="en-US" dirty="0" smtClean="0"/>
              <a:t>that the </a:t>
            </a:r>
            <a:r>
              <a:rPr lang="en-US" dirty="0" smtClean="0">
                <a:solidFill>
                  <a:srgbClr val="0070C0"/>
                </a:solidFill>
              </a:rPr>
              <a:t>elements have been modified twice.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solidFill>
                <a:srgbClr val="0070C0"/>
              </a:solidFill>
            </a:endParaRPr>
          </a:p>
          <a:p>
            <a:pPr algn="just"/>
            <a:r>
              <a:rPr lang="en-US" dirty="0" smtClean="0"/>
              <a:t>The procedure can be continued </a:t>
            </a:r>
            <a:r>
              <a:rPr lang="en-US" dirty="0" smtClean="0">
                <a:solidFill>
                  <a:srgbClr val="7030A0"/>
                </a:solidFill>
              </a:rPr>
              <a:t>using the remaining pivot equations.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The final manipulation in the sequence </a:t>
            </a:r>
            <a:r>
              <a:rPr lang="en-US" dirty="0" smtClean="0">
                <a:solidFill>
                  <a:srgbClr val="7030A0"/>
                </a:solidFill>
              </a:rPr>
              <a:t>is to use the (n-1)th equation</a:t>
            </a:r>
            <a:r>
              <a:rPr lang="en-US" dirty="0" smtClean="0"/>
              <a:t> to eliminate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baseline="-25000" dirty="0" smtClean="0">
                <a:solidFill>
                  <a:srgbClr val="0070C0"/>
                </a:solidFill>
              </a:rPr>
              <a:t>n-1</a:t>
            </a:r>
            <a:r>
              <a:rPr lang="en-US" dirty="0" smtClean="0">
                <a:solidFill>
                  <a:srgbClr val="0070C0"/>
                </a:solidFill>
              </a:rPr>
              <a:t>the  term from the </a:t>
            </a:r>
            <a:r>
              <a:rPr lang="en-US" i="1" dirty="0" smtClean="0">
                <a:solidFill>
                  <a:srgbClr val="0070C0"/>
                </a:solidFill>
              </a:rPr>
              <a:t>n </a:t>
            </a:r>
            <a:r>
              <a:rPr lang="en-US" dirty="0" smtClean="0">
                <a:solidFill>
                  <a:srgbClr val="0070C0"/>
                </a:solidFill>
              </a:rPr>
              <a:t>th equation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At this point, the system will have been transformed to </a:t>
            </a:r>
            <a:r>
              <a:rPr lang="en-US" dirty="0" smtClean="0">
                <a:solidFill>
                  <a:srgbClr val="0070C0"/>
                </a:solidFill>
              </a:rPr>
              <a:t>an upper triangular system: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i="1" dirty="0" smtClean="0"/>
          </a:p>
          <a:p>
            <a:pPr lvl="0"/>
            <a:endParaRPr lang="en-US" i="1" dirty="0" smtClean="0"/>
          </a:p>
          <a:p>
            <a:pPr lvl="0"/>
            <a:endParaRPr lang="en-US" i="1" dirty="0" smtClean="0"/>
          </a:p>
          <a:p>
            <a:pPr lvl="0"/>
            <a:endParaRPr lang="en-US" i="1" dirty="0" smtClean="0"/>
          </a:p>
          <a:p>
            <a:pPr lvl="0"/>
            <a:endParaRPr lang="en-US" i="1" dirty="0" smtClean="0"/>
          </a:p>
          <a:p>
            <a:pPr lvl="0"/>
            <a:endParaRPr lang="en-US" i="1" dirty="0" smtClean="0"/>
          </a:p>
          <a:p>
            <a:pPr lvl="0">
              <a:buNone/>
            </a:pPr>
            <a:r>
              <a:rPr lang="en-US" sz="2800" b="1" i="1" dirty="0" smtClean="0"/>
              <a:t>2. Back Substitution </a:t>
            </a:r>
            <a:r>
              <a:rPr lang="en-US" sz="2800" b="1" dirty="0" smtClean="0"/>
              <a:t>: </a:t>
            </a:r>
            <a:r>
              <a:rPr lang="en-US" dirty="0" smtClean="0"/>
              <a:t>Eq. (3.8d) can now be solved for x</a:t>
            </a:r>
            <a:r>
              <a:rPr lang="en-US" baseline="-25000" dirty="0" smtClean="0"/>
              <a:t>n</a:t>
            </a:r>
            <a:r>
              <a:rPr lang="en-US" dirty="0" smtClean="0"/>
              <a:t> :</a:t>
            </a:r>
          </a:p>
          <a:p>
            <a:endParaRPr lang="en-US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905000" y="1066800"/>
          <a:ext cx="4591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Equation" r:id="rId3" imgW="2298700" imgH="228600" progId="Equation.DSMT4">
                  <p:embed/>
                </p:oleObj>
              </mc:Choice>
              <mc:Fallback>
                <p:oleObj name="Equation" r:id="rId3" imgW="22987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066800"/>
                        <a:ext cx="45910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743200" y="1600200"/>
          <a:ext cx="3733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Equation" r:id="rId5" imgW="1854200" imgH="228600" progId="Equation.DSMT4">
                  <p:embed/>
                </p:oleObj>
              </mc:Choice>
              <mc:Fallback>
                <p:oleObj name="Equation" r:id="rId5" imgW="1854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600200"/>
                        <a:ext cx="3733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657600" y="2133600"/>
          <a:ext cx="2895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1" name="Equation" r:id="rId7" imgW="1384300" imgH="228600" progId="Equation.DSMT4">
                  <p:embed/>
                </p:oleObj>
              </mc:Choice>
              <mc:Fallback>
                <p:oleObj name="Equation" r:id="rId7" imgW="13843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133600"/>
                        <a:ext cx="2895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4800600" y="3505200"/>
          <a:ext cx="220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name="Equation" r:id="rId9" imgW="939392" imgH="241195" progId="Equation.DSMT4">
                  <p:embed/>
                </p:oleObj>
              </mc:Choice>
              <mc:Fallback>
                <p:oleObj name="Equation" r:id="rId9" imgW="939392" imgH="241195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505200"/>
                        <a:ext cx="2209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4038600" y="2514600"/>
            <a:ext cx="3352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.	  		</a:t>
            </a:r>
          </a:p>
          <a:p>
            <a:r>
              <a:rPr lang="en-US" dirty="0" smtClean="0"/>
              <a:t>     .       			.</a:t>
            </a:r>
            <a:endParaRPr lang="en-US" dirty="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3657599" y="5486400"/>
          <a:ext cx="189114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name="Equation" r:id="rId11" imgW="685800" imgH="457200" progId="Equation.DSMT4">
                  <p:embed/>
                </p:oleObj>
              </mc:Choice>
              <mc:Fallback>
                <p:oleObj name="Equation" r:id="rId11" imgW="6858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599" y="5486400"/>
                        <a:ext cx="189114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7620000" y="990600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(3.8a)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20000" y="144780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(3.8b)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696200" y="2057400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(3.8c)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0" y="350520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(3.8d)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300"/>
          </a:xfrm>
        </p:spPr>
        <p:txBody>
          <a:bodyPr/>
          <a:lstStyle/>
          <a:p>
            <a:pPr algn="just"/>
            <a:r>
              <a:rPr lang="en-US" dirty="0" smtClean="0"/>
              <a:t>This result can be </a:t>
            </a:r>
            <a:r>
              <a:rPr lang="en-US" dirty="0" smtClean="0">
                <a:solidFill>
                  <a:srgbClr val="0070C0"/>
                </a:solidFill>
              </a:rPr>
              <a:t>back substituted into the (n-1)th equation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7030A0"/>
                </a:solidFill>
              </a:rPr>
              <a:t>solve for x</a:t>
            </a:r>
            <a:r>
              <a:rPr lang="en-US" baseline="-25000" dirty="0" smtClean="0">
                <a:solidFill>
                  <a:srgbClr val="7030A0"/>
                </a:solidFill>
              </a:rPr>
              <a:t>n-1</a:t>
            </a:r>
            <a:r>
              <a:rPr lang="en-US" dirty="0" smtClean="0"/>
              <a:t> 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procedure, which is repeated to evaluate the remaining x's, can be represented by the following formula:</a:t>
            </a:r>
          </a:p>
          <a:p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3" name="Object 1"/>
          <p:cNvGraphicFramePr>
            <a:graphicFrameLocks noChangeAspect="1"/>
          </p:cNvGraphicFramePr>
          <p:nvPr/>
        </p:nvGraphicFramePr>
        <p:xfrm>
          <a:off x="1066800" y="3505200"/>
          <a:ext cx="5334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Equation" r:id="rId3" imgW="1422400" imgH="673100" progId="Equation.DSMT4">
                  <p:embed/>
                </p:oleObj>
              </mc:Choice>
              <mc:Fallback>
                <p:oleObj name="Equation" r:id="rId3" imgW="1422400" imgH="6731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05200"/>
                        <a:ext cx="53340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6254750" y="4284663"/>
          <a:ext cx="250190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Equation" r:id="rId5" imgW="685800" imgH="126720" progId="Equation.DSMT4">
                  <p:embed/>
                </p:oleObj>
              </mc:Choice>
              <mc:Fallback>
                <p:oleObj name="Equation" r:id="rId5" imgW="685800" imgH="126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4284663"/>
                        <a:ext cx="2501900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8641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There are </a:t>
            </a:r>
            <a:r>
              <a:rPr lang="en-US" dirty="0" smtClean="0">
                <a:solidFill>
                  <a:srgbClr val="7030A0"/>
                </a:solidFill>
              </a:rPr>
              <a:t>some pitfalls that must be explored </a:t>
            </a:r>
            <a:r>
              <a:rPr lang="en-US" dirty="0" smtClean="0"/>
              <a:t>before </a:t>
            </a:r>
            <a:r>
              <a:rPr lang="en-US" dirty="0" smtClean="0">
                <a:solidFill>
                  <a:srgbClr val="0070C0"/>
                </a:solidFill>
              </a:rPr>
              <a:t>writing general computer program </a:t>
            </a:r>
            <a:r>
              <a:rPr lang="en-US" dirty="0" smtClean="0"/>
              <a:t>to implement the method.</a:t>
            </a:r>
          </a:p>
          <a:p>
            <a:pPr algn="just"/>
            <a:endParaRPr lang="en-US" sz="1500" dirty="0" smtClean="0"/>
          </a:p>
          <a:p>
            <a:pPr algn="just">
              <a:buNone/>
            </a:pPr>
            <a:r>
              <a:rPr lang="en-US" b="1" i="1" dirty="0" smtClean="0"/>
              <a:t>i, Division by Zero</a:t>
            </a:r>
            <a:endParaRPr lang="en-US" dirty="0" smtClean="0"/>
          </a:p>
          <a:p>
            <a:pPr algn="just"/>
            <a:endParaRPr lang="en-US" sz="1500" dirty="0" smtClean="0"/>
          </a:p>
          <a:p>
            <a:r>
              <a:rPr lang="en-US" dirty="0" smtClean="0"/>
              <a:t>During both elimination and back-substitution phases, it is possible that a division by zero can occur.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Problems also arise when the coefficient is very close to zero.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39762"/>
          </a:xfrm>
        </p:spPr>
        <p:txBody>
          <a:bodyPr>
            <a:normAutofit/>
          </a:bodyPr>
          <a:lstStyle/>
          <a:p>
            <a:pPr lvl="2"/>
            <a:r>
              <a:rPr lang="en-US" sz="3200" dirty="0" smtClean="0"/>
              <a:t>Pitfalls of Gauss Elimination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technique of </a:t>
            </a:r>
            <a:r>
              <a:rPr lang="en-US" i="1" dirty="0" smtClean="0">
                <a:solidFill>
                  <a:srgbClr val="0070C0"/>
                </a:solidFill>
              </a:rPr>
              <a:t>pivoting</a:t>
            </a:r>
            <a:r>
              <a:rPr lang="en-US" dirty="0" smtClean="0"/>
              <a:t> (to be discussed later) has been </a:t>
            </a:r>
            <a:r>
              <a:rPr lang="en-US" dirty="0" smtClean="0">
                <a:solidFill>
                  <a:srgbClr val="0070C0"/>
                </a:solidFill>
              </a:rPr>
              <a:t>developed to partially avoid these problems. </a:t>
            </a:r>
          </a:p>
          <a:p>
            <a:pPr>
              <a:buNone/>
            </a:pPr>
            <a:endParaRPr lang="en-US" sz="1500" b="1" i="1" dirty="0" smtClean="0"/>
          </a:p>
          <a:p>
            <a:pPr>
              <a:buNone/>
            </a:pPr>
            <a:r>
              <a:rPr lang="en-US" b="1" i="1" dirty="0" smtClean="0"/>
              <a:t>ii, Round-off Errors</a:t>
            </a:r>
          </a:p>
          <a:p>
            <a:pPr>
              <a:buNone/>
            </a:pPr>
            <a:endParaRPr lang="en-US" sz="1000" b="1" i="1" dirty="0" smtClean="0"/>
          </a:p>
          <a:p>
            <a:pPr algn="just">
              <a:buNone/>
            </a:pPr>
            <a:r>
              <a:rPr lang="en-US" dirty="0" smtClean="0"/>
              <a:t>  The problem of </a:t>
            </a:r>
            <a:r>
              <a:rPr lang="en-US" dirty="0" smtClean="0">
                <a:solidFill>
                  <a:srgbClr val="7030A0"/>
                </a:solidFill>
              </a:rPr>
              <a:t>round-off errors</a:t>
            </a:r>
            <a:r>
              <a:rPr lang="en-US" dirty="0" smtClean="0"/>
              <a:t> can become particularly</a:t>
            </a:r>
            <a:r>
              <a:rPr lang="en-US" dirty="0" smtClean="0">
                <a:solidFill>
                  <a:srgbClr val="0070C0"/>
                </a:solidFill>
              </a:rPr>
              <a:t> important when large numbers of equations are to be solved. </a:t>
            </a:r>
          </a:p>
          <a:p>
            <a:pPr>
              <a:buNone/>
            </a:pPr>
            <a:endParaRPr lang="en-US" sz="1500" dirty="0" smtClean="0"/>
          </a:p>
          <a:p>
            <a:pPr algn="just">
              <a:buNone/>
            </a:pPr>
            <a:r>
              <a:rPr lang="en-US" dirty="0" smtClean="0"/>
              <a:t>  In any event, </a:t>
            </a:r>
            <a:r>
              <a:rPr lang="en-US" dirty="0" smtClean="0">
                <a:solidFill>
                  <a:srgbClr val="7030A0"/>
                </a:solidFill>
              </a:rPr>
              <a:t>one should always substitute the answers back into the original equations </a:t>
            </a:r>
            <a:r>
              <a:rPr lang="en-US" dirty="0" smtClean="0"/>
              <a:t>to check whether a substantial error has occurred.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059363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In this chapter, we will deal with the case of determining the values </a:t>
            </a:r>
            <a:r>
              <a:rPr lang="en-US" sz="2800" dirty="0" smtClean="0"/>
              <a:t>of 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  , x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   ,...,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n</a:t>
            </a:r>
            <a:r>
              <a:rPr lang="en-US" sz="2800" i="1" dirty="0" smtClean="0"/>
              <a:t>  </a:t>
            </a:r>
            <a:r>
              <a:rPr lang="en-US" sz="2800" dirty="0"/>
              <a:t>that </a:t>
            </a:r>
            <a:r>
              <a:rPr lang="en-US" sz="2800" dirty="0">
                <a:solidFill>
                  <a:srgbClr val="7030A0"/>
                </a:solidFill>
              </a:rPr>
              <a:t>simultaneously satisfy the set of equations: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000" b="1" dirty="0" smtClean="0"/>
              <a:t>Introduction</a:t>
            </a:r>
            <a:endParaRPr lang="en-US" sz="3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965655"/>
              </p:ext>
            </p:extLst>
          </p:nvPr>
        </p:nvGraphicFramePr>
        <p:xfrm>
          <a:off x="3124200" y="2895600"/>
          <a:ext cx="32766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3" imgW="1219200" imgH="914400" progId="Equation.3">
                  <p:embed/>
                </p:oleObj>
              </mc:Choice>
              <mc:Fallback>
                <p:oleObj name="Equation" r:id="rId3" imgW="1219200" imgH="914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32766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7315200" y="3962400"/>
            <a:ext cx="9906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</a:t>
            </a:r>
            <a:r>
              <a:rPr lang="en-US" sz="2300" b="1" dirty="0" smtClean="0"/>
              <a:t>3.1)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760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i="1" dirty="0" smtClean="0"/>
              <a:t>iii,  ill conditioned Systems</a:t>
            </a:r>
          </a:p>
          <a:p>
            <a:pPr>
              <a:buNone/>
            </a:pPr>
            <a:endParaRPr lang="en-US" b="1" i="1" dirty="0" smtClean="0"/>
          </a:p>
          <a:p>
            <a:pPr algn="just"/>
            <a:r>
              <a:rPr lang="en-US" dirty="0" smtClean="0"/>
              <a:t>  Ill-conditioned systems are those</a:t>
            </a:r>
            <a:r>
              <a:rPr lang="en-US" dirty="0" smtClean="0">
                <a:solidFill>
                  <a:srgbClr val="7030A0"/>
                </a:solidFill>
              </a:rPr>
              <a:t> where a small change in coefficients</a:t>
            </a:r>
            <a:r>
              <a:rPr lang="en-US" dirty="0" smtClean="0"/>
              <a:t> results in </a:t>
            </a:r>
            <a:r>
              <a:rPr lang="en-US" dirty="0" smtClean="0">
                <a:solidFill>
                  <a:srgbClr val="0070C0"/>
                </a:solidFill>
              </a:rPr>
              <a:t>large changes in the solution. </a:t>
            </a:r>
          </a:p>
          <a:p>
            <a:pPr algn="just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just"/>
            <a:r>
              <a:rPr lang="en-US" dirty="0" smtClean="0"/>
              <a:t>  An alternative interpretation of </a:t>
            </a:r>
            <a:r>
              <a:rPr lang="en-US" b="1" dirty="0" smtClean="0"/>
              <a:t>ill-conditioning</a:t>
            </a:r>
            <a:r>
              <a:rPr lang="en-US" dirty="0" smtClean="0">
                <a:solidFill>
                  <a:srgbClr val="0070C0"/>
                </a:solidFill>
              </a:rPr>
              <a:t> is that a wide range of answers can approximately satisfy the equations. 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 An ill-conditioned system is </a:t>
            </a:r>
            <a:r>
              <a:rPr lang="en-US" dirty="0" smtClean="0">
                <a:solidFill>
                  <a:srgbClr val="7030A0"/>
                </a:solidFill>
              </a:rPr>
              <a:t>one with a determinant of the coefficient matrix </a:t>
            </a:r>
            <a:r>
              <a:rPr lang="en-US" dirty="0" smtClean="0"/>
              <a:t>close to zero.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89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iv, Singular Systems</a:t>
            </a:r>
          </a:p>
          <a:p>
            <a:pPr>
              <a:buNone/>
            </a:pPr>
            <a:endParaRPr lang="en-US" sz="1000" b="1" i="1" dirty="0" smtClean="0"/>
          </a:p>
          <a:p>
            <a:pPr algn="just"/>
            <a:r>
              <a:rPr lang="en-US" dirty="0" smtClean="0"/>
              <a:t>The system is </a:t>
            </a:r>
            <a:r>
              <a:rPr lang="en-US" b="1" dirty="0" smtClean="0"/>
              <a:t>singular </a:t>
            </a:r>
            <a:r>
              <a:rPr lang="en-US" dirty="0" smtClean="0"/>
              <a:t>when </a:t>
            </a:r>
            <a:r>
              <a:rPr lang="en-US" dirty="0" smtClean="0">
                <a:solidFill>
                  <a:srgbClr val="7030A0"/>
                </a:solidFill>
              </a:rPr>
              <a:t>at least two of the equations are identical. </a:t>
            </a:r>
          </a:p>
          <a:p>
            <a:pPr algn="just"/>
            <a:endParaRPr lang="en-US" sz="500" dirty="0" smtClean="0">
              <a:solidFill>
                <a:srgbClr val="7030A0"/>
              </a:solidFill>
            </a:endParaRPr>
          </a:p>
          <a:p>
            <a:pPr algn="just"/>
            <a:r>
              <a:rPr lang="en-US" dirty="0" smtClean="0"/>
              <a:t>In such cases, we would </a:t>
            </a:r>
            <a:r>
              <a:rPr lang="en-US" dirty="0" smtClean="0">
                <a:solidFill>
                  <a:srgbClr val="0070C0"/>
                </a:solidFill>
              </a:rPr>
              <a:t>lose one degree of freedom, </a:t>
            </a:r>
            <a:r>
              <a:rPr lang="en-US" dirty="0" smtClean="0"/>
              <a:t>and would be dealing with impossible case of </a:t>
            </a:r>
            <a:r>
              <a:rPr lang="en-US" dirty="0" smtClean="0">
                <a:solidFill>
                  <a:srgbClr val="7030A0"/>
                </a:solidFill>
              </a:rPr>
              <a:t>n-1 equations in n  unknowns. </a:t>
            </a:r>
          </a:p>
          <a:p>
            <a:pPr algn="just"/>
            <a:endParaRPr lang="en-US" sz="500" dirty="0" smtClean="0">
              <a:solidFill>
                <a:srgbClr val="7030A0"/>
              </a:solidFill>
            </a:endParaRPr>
          </a:p>
          <a:p>
            <a:pPr algn="just"/>
            <a:r>
              <a:rPr lang="en-US" dirty="0" smtClean="0"/>
              <a:t>Such cases might not be </a:t>
            </a:r>
            <a:r>
              <a:rPr lang="en-US" dirty="0" smtClean="0">
                <a:solidFill>
                  <a:srgbClr val="0070C0"/>
                </a:solidFill>
              </a:rPr>
              <a:t>obvious particularly when dealing with large equation sets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sz="500" dirty="0" smtClean="0"/>
          </a:p>
          <a:p>
            <a:pPr algn="just"/>
            <a:r>
              <a:rPr lang="en-US" dirty="0" smtClean="0"/>
              <a:t> Consequently, it would be nice to have some way of </a:t>
            </a:r>
            <a:r>
              <a:rPr lang="en-US" dirty="0" smtClean="0">
                <a:solidFill>
                  <a:srgbClr val="0070C0"/>
                </a:solidFill>
              </a:rPr>
              <a:t>automatically detecting singularity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0927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answer to this problem is neatly offered by the fact that </a:t>
            </a:r>
            <a:r>
              <a:rPr lang="en-US" dirty="0" smtClean="0">
                <a:solidFill>
                  <a:srgbClr val="7030A0"/>
                </a:solidFill>
              </a:rPr>
              <a:t>the determinant of a singular system is zero.</a:t>
            </a:r>
          </a:p>
          <a:p>
            <a:endParaRPr lang="en-US" sz="1500" dirty="0" smtClean="0"/>
          </a:p>
          <a:p>
            <a:pPr algn="just"/>
            <a:r>
              <a:rPr lang="en-US" dirty="0" smtClean="0"/>
              <a:t>This idea can, in turn, be connected to Gauss elimination by recognizing that </a:t>
            </a:r>
            <a:r>
              <a:rPr lang="en-US" dirty="0" smtClean="0">
                <a:solidFill>
                  <a:srgbClr val="0070C0"/>
                </a:solidFill>
              </a:rPr>
              <a:t>after the elimination step, the determinant can be evaluated as the product of the diagonal elements. </a:t>
            </a:r>
          </a:p>
          <a:p>
            <a:pPr algn="just"/>
            <a:endParaRPr lang="en-US" sz="1500" dirty="0" smtClean="0"/>
          </a:p>
          <a:p>
            <a:pPr algn="just"/>
            <a:r>
              <a:rPr lang="en-US" dirty="0" smtClean="0"/>
              <a:t>Thus, a computer algorithm can test to </a:t>
            </a:r>
            <a:r>
              <a:rPr lang="en-US" dirty="0" smtClean="0">
                <a:solidFill>
                  <a:srgbClr val="7030A0"/>
                </a:solidFill>
              </a:rPr>
              <a:t>detect whether a zero diagonal element is created during the elimination stage.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100"/>
          </a:xfrm>
        </p:spPr>
        <p:txBody>
          <a:bodyPr/>
          <a:lstStyle/>
          <a:p>
            <a:pPr lvl="0">
              <a:lnSpc>
                <a:spcPct val="150000"/>
              </a:lnSpc>
              <a:buNone/>
            </a:pPr>
            <a:r>
              <a:rPr lang="en-US" dirty="0" smtClean="0"/>
              <a:t>1. Use of </a:t>
            </a:r>
            <a:r>
              <a:rPr lang="en-US" dirty="0" smtClean="0">
                <a:solidFill>
                  <a:srgbClr val="7030A0"/>
                </a:solidFill>
              </a:rPr>
              <a:t>more significant figures</a:t>
            </a:r>
            <a:r>
              <a:rPr lang="en-US" dirty="0" smtClean="0"/>
              <a:t>.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2. </a:t>
            </a:r>
            <a:r>
              <a:rPr lang="en-US" b="1" i="1" dirty="0" smtClean="0"/>
              <a:t>Pivoting</a:t>
            </a:r>
            <a:r>
              <a:rPr lang="en-US" dirty="0" smtClean="0"/>
              <a:t>: can be </a:t>
            </a:r>
            <a:r>
              <a:rPr lang="en-US" dirty="0" smtClean="0">
                <a:solidFill>
                  <a:srgbClr val="0070C0"/>
                </a:solidFill>
              </a:rPr>
              <a:t>partial or complete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3. </a:t>
            </a:r>
            <a:r>
              <a:rPr lang="en-US" b="1" i="1" dirty="0" smtClean="0"/>
              <a:t>Scaling</a:t>
            </a:r>
            <a:r>
              <a:rPr lang="en-US" dirty="0" smtClean="0"/>
              <a:t>: Scaling is the process by which the </a:t>
            </a:r>
            <a:r>
              <a:rPr lang="en-US" dirty="0" smtClean="0">
                <a:solidFill>
                  <a:srgbClr val="7030A0"/>
                </a:solidFill>
              </a:rPr>
              <a:t>maximum element in a row is made to be 1</a:t>
            </a:r>
            <a:r>
              <a:rPr lang="en-US" dirty="0" smtClean="0"/>
              <a:t> by dividing the equation by the largest coefficient.</a:t>
            </a:r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lvl="2"/>
            <a:r>
              <a:rPr lang="en-US" sz="3000" dirty="0" smtClean="0"/>
              <a:t>Techniques for Improving Solutions</a:t>
            </a:r>
            <a:endParaRPr lang="en-US" sz="3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Gauss-Jordan</a:t>
            </a:r>
            <a:r>
              <a:rPr lang="en-US" dirty="0" smtClean="0"/>
              <a:t> is a variation of the Gauss elimination.</a:t>
            </a:r>
          </a:p>
          <a:p>
            <a:pPr algn="just">
              <a:buNone/>
            </a:pPr>
            <a:endParaRPr lang="en-US" sz="1000" dirty="0" smtClean="0"/>
          </a:p>
          <a:p>
            <a:pPr algn="just">
              <a:buNone/>
            </a:pPr>
            <a:r>
              <a:rPr lang="en-US" dirty="0" smtClean="0"/>
              <a:t>The major difference is that:</a:t>
            </a:r>
          </a:p>
          <a:p>
            <a:pPr algn="just"/>
            <a:endParaRPr lang="en-US" sz="1000" dirty="0" smtClean="0"/>
          </a:p>
          <a:p>
            <a:pPr algn="just">
              <a:buNone/>
            </a:pPr>
            <a:r>
              <a:rPr lang="en-US" dirty="0" smtClean="0"/>
              <a:t> I. </a:t>
            </a:r>
            <a:r>
              <a:rPr lang="en-US" dirty="0" smtClean="0">
                <a:solidFill>
                  <a:srgbClr val="7030A0"/>
                </a:solidFill>
              </a:rPr>
              <a:t>when an unknown is eliminated </a:t>
            </a:r>
            <a:r>
              <a:rPr lang="en-US" sz="2500" b="1" dirty="0" smtClean="0"/>
              <a:t>in the Gauss-Jordan method</a:t>
            </a:r>
            <a:r>
              <a:rPr lang="en-US" dirty="0" smtClean="0"/>
              <a:t>, it is eliminated from </a:t>
            </a:r>
            <a:r>
              <a:rPr lang="en-US" dirty="0" smtClean="0">
                <a:solidFill>
                  <a:srgbClr val="0070C0"/>
                </a:solidFill>
              </a:rPr>
              <a:t>all other equations rather than just the subsequent ones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sz="1000" dirty="0" smtClean="0"/>
          </a:p>
          <a:p>
            <a:pPr algn="just">
              <a:buNone/>
            </a:pPr>
            <a:r>
              <a:rPr lang="en-US" dirty="0" smtClean="0"/>
              <a:t>II. In addition, </a:t>
            </a:r>
            <a:r>
              <a:rPr lang="en-US" dirty="0" smtClean="0">
                <a:solidFill>
                  <a:srgbClr val="0070C0"/>
                </a:solidFill>
              </a:rPr>
              <a:t>all rows are normalized </a:t>
            </a:r>
            <a:r>
              <a:rPr lang="en-US" dirty="0" smtClean="0"/>
              <a:t>by </a:t>
            </a:r>
            <a:r>
              <a:rPr lang="en-US" dirty="0" smtClean="0">
                <a:solidFill>
                  <a:srgbClr val="7030A0"/>
                </a:solidFill>
              </a:rPr>
              <a:t>dividing them by their pivot elements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 smtClean="0"/>
              <a:t>2. Gauss-Jordan Elimination</a:t>
            </a:r>
            <a:endParaRPr lang="en-US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algn="just"/>
            <a:r>
              <a:rPr lang="en-US" dirty="0" smtClean="0"/>
              <a:t>Thus, </a:t>
            </a:r>
            <a:r>
              <a:rPr lang="en-US" dirty="0" smtClean="0">
                <a:solidFill>
                  <a:srgbClr val="7030A0"/>
                </a:solidFill>
              </a:rPr>
              <a:t>the elimination step results </a:t>
            </a:r>
            <a:r>
              <a:rPr lang="en-US" dirty="0" smtClean="0"/>
              <a:t>in an </a:t>
            </a:r>
            <a:r>
              <a:rPr lang="en-US" dirty="0" smtClean="0">
                <a:solidFill>
                  <a:srgbClr val="0070C0"/>
                </a:solidFill>
              </a:rPr>
              <a:t>identity matrix </a:t>
            </a:r>
            <a:r>
              <a:rPr lang="en-US" dirty="0" smtClean="0"/>
              <a:t>rather than a </a:t>
            </a:r>
            <a:r>
              <a:rPr lang="en-US" dirty="0" smtClean="0">
                <a:solidFill>
                  <a:srgbClr val="7030A0"/>
                </a:solidFill>
              </a:rPr>
              <a:t>triangular matrix.</a:t>
            </a:r>
            <a:r>
              <a:rPr lang="en-US" dirty="0" smtClean="0"/>
              <a:t> Thus, </a:t>
            </a:r>
            <a:r>
              <a:rPr lang="en-US" b="1" dirty="0" smtClean="0"/>
              <a:t>back-substitution is not necessary.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dirty="0" smtClean="0"/>
              <a:t>The method is attributed to </a:t>
            </a:r>
            <a:r>
              <a:rPr lang="en-US" u="sng" dirty="0" smtClean="0">
                <a:hlinkClick r:id="rId2"/>
              </a:rPr>
              <a:t>Johann Carl Friedrich Gauss</a:t>
            </a:r>
            <a:r>
              <a:rPr lang="en-US" dirty="0" smtClean="0"/>
              <a:t> (1777-1855) and </a:t>
            </a:r>
            <a:r>
              <a:rPr lang="en-US" u="sng" dirty="0" smtClean="0">
                <a:hlinkClick r:id="rId3"/>
              </a:rPr>
              <a:t>Wilhelm Jordan</a:t>
            </a:r>
            <a:r>
              <a:rPr lang="en-US" dirty="0" smtClean="0"/>
              <a:t> (1842 to 1899).</a:t>
            </a:r>
          </a:p>
          <a:p>
            <a:pPr algn="just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Example : </a:t>
            </a:r>
            <a:r>
              <a:rPr lang="en-US" dirty="0" smtClean="0"/>
              <a:t>Use the Gauss-Jordan elimination method to solve the linear system  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First form the augmented matrix  </a:t>
            </a:r>
            <a:r>
              <a:rPr lang="en-US" b="1" dirty="0" smtClean="0"/>
              <a:t>M = [A , B]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Then perform Gauss-Jordan elimination.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pPr algn="just">
              <a:buNone/>
            </a:pPr>
            <a:endParaRPr lang="en-US" dirty="0"/>
          </a:p>
        </p:txBody>
      </p:sp>
      <p:pic>
        <p:nvPicPr>
          <p:cNvPr id="45058" name="Picture 2" descr="[Graphics:Images/GaussianJordanMod_gr_49.gif]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981200" y="2209800"/>
            <a:ext cx="406590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 descr="[Graphics:../Images/GaussianJordanMod_gr_54.gif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191000"/>
            <a:ext cx="2804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3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Hence, the solution is</a:t>
            </a:r>
            <a:endParaRPr lang="en-US" dirty="0"/>
          </a:p>
        </p:txBody>
      </p:sp>
      <p:pic>
        <p:nvPicPr>
          <p:cNvPr id="46082" name="Picture 2" descr="[Graphics:../Images/GaussianJordanMod_gr_56.gif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399" y="457200"/>
            <a:ext cx="233341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 descr="[Graphics:../Images/GaussianJordanMod_gr_57.gif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600200"/>
            <a:ext cx="2209800" cy="101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4" descr="[Graphics:../Images/GaussianJordanMod_gr_58.gif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2819400"/>
            <a:ext cx="215730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 descr="[Graphics:../Images/GaussianJordanMod_gr_59.gif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4114800"/>
            <a:ext cx="213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6" descr="[Graphics:../Images/GaussianJordanMod_gr_62.gif]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4876800" y="5029200"/>
            <a:ext cx="286850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algn="just"/>
            <a:r>
              <a:rPr lang="en-US" dirty="0" smtClean="0"/>
              <a:t>Gauss elimination is a sound way to solve systems of algebraic equations of the form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However, it </a:t>
            </a:r>
            <a:r>
              <a:rPr lang="en-US" dirty="0" smtClean="0">
                <a:solidFill>
                  <a:srgbClr val="7030A0"/>
                </a:solidFill>
              </a:rPr>
              <a:t>becomes inefficient </a:t>
            </a:r>
            <a:r>
              <a:rPr lang="en-US" dirty="0" smtClean="0"/>
              <a:t>when solving equations </a:t>
            </a:r>
            <a:r>
              <a:rPr lang="en-US" dirty="0" smtClean="0">
                <a:solidFill>
                  <a:srgbClr val="7030A0"/>
                </a:solidFill>
              </a:rPr>
              <a:t>with the same coefficients </a:t>
            </a:r>
            <a:r>
              <a:rPr lang="en-US" dirty="0" smtClean="0"/>
              <a:t>, but with </a:t>
            </a:r>
            <a:r>
              <a:rPr lang="en-US" dirty="0" smtClean="0">
                <a:solidFill>
                  <a:srgbClr val="0070C0"/>
                </a:solidFill>
              </a:rPr>
              <a:t>different right-hand side constants</a:t>
            </a:r>
            <a:r>
              <a:rPr lang="en-US" dirty="0" smtClean="0"/>
              <a:t>.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i="1" dirty="0" smtClean="0"/>
              <a:t>LU decomposition methods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separate the time-consuming elimination</a:t>
            </a:r>
            <a:r>
              <a:rPr lang="en-US" dirty="0" smtClean="0"/>
              <a:t> of the matrix [A]  from the </a:t>
            </a:r>
            <a:r>
              <a:rPr lang="en-US" dirty="0" smtClean="0">
                <a:solidFill>
                  <a:srgbClr val="7030A0"/>
                </a:solidFill>
              </a:rPr>
              <a:t>manipulations of the right-hand side {B} 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4400" dirty="0" smtClean="0"/>
              <a:t>2. LU-Decomposition</a:t>
            </a:r>
            <a:endParaRPr lang="en-US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2667000" y="2362200"/>
          <a:ext cx="2133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7" name="Equation" r:id="rId4" imgW="799753" imgH="215806" progId="Equation.DSMT4">
                  <p:embed/>
                </p:oleObj>
              </mc:Choice>
              <mc:Fallback>
                <p:oleObj name="Equation" r:id="rId4" imgW="799753" imgH="215806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362200"/>
                        <a:ext cx="2133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934200" y="2362200"/>
            <a:ext cx="6858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(1)</a:t>
            </a:r>
            <a:endParaRPr lang="en-US" sz="25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500"/>
          </a:xfrm>
        </p:spPr>
        <p:txBody>
          <a:bodyPr/>
          <a:lstStyle/>
          <a:p>
            <a:pPr algn="just"/>
            <a:r>
              <a:rPr lang="en-US" dirty="0" smtClean="0"/>
              <a:t>Thus, once  has been "</a:t>
            </a:r>
            <a:r>
              <a:rPr lang="en-US" b="1" dirty="0" smtClean="0">
                <a:solidFill>
                  <a:srgbClr val="7030A0"/>
                </a:solidFill>
              </a:rPr>
              <a:t>decomposed</a:t>
            </a:r>
            <a:r>
              <a:rPr lang="en-US" dirty="0" smtClean="0"/>
              <a:t>", </a:t>
            </a:r>
            <a:r>
              <a:rPr lang="en-US" dirty="0" smtClean="0">
                <a:solidFill>
                  <a:srgbClr val="0070C0"/>
                </a:solidFill>
              </a:rPr>
              <a:t>multiple right-hand side vectors</a:t>
            </a:r>
            <a:r>
              <a:rPr lang="en-US" dirty="0" smtClean="0"/>
              <a:t> can be evaluated in </a:t>
            </a:r>
            <a:r>
              <a:rPr lang="en-US" dirty="0" smtClean="0">
                <a:solidFill>
                  <a:srgbClr val="7030A0"/>
                </a:solidFill>
              </a:rPr>
              <a:t>an efficient manner</a:t>
            </a:r>
            <a:r>
              <a:rPr lang="en-US" dirty="0" smtClean="0"/>
              <a:t>.</a:t>
            </a:r>
          </a:p>
          <a:p>
            <a:pPr marL="365125" lvl="2" indent="-255588" algn="just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en-US" sz="2400" b="1" dirty="0" smtClean="0"/>
          </a:p>
          <a:p>
            <a:pPr marL="365125" lvl="2" indent="-255588" algn="just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en-US" sz="2400" b="1" dirty="0" smtClean="0"/>
              <a:t>Derivation of LU Decomposition Method</a:t>
            </a:r>
            <a:endParaRPr lang="en-US" sz="2400" dirty="0" smtClean="0"/>
          </a:p>
          <a:p>
            <a:pPr algn="just">
              <a:buNone/>
            </a:pPr>
            <a:r>
              <a:rPr lang="en-US" dirty="0" smtClean="0"/>
              <a:t>Eq. (1) can be rearranged to give: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Suppose that </a:t>
            </a:r>
            <a:r>
              <a:rPr lang="en-US" b="1" dirty="0" smtClean="0"/>
              <a:t>Eq. (2) </a:t>
            </a:r>
            <a:r>
              <a:rPr lang="en-US" dirty="0" smtClean="0"/>
              <a:t>could be expressed as an </a:t>
            </a:r>
            <a:r>
              <a:rPr lang="en-US" b="1" dirty="0" smtClean="0"/>
              <a:t>upper triangular system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2286000" y="3609226"/>
          <a:ext cx="2667000" cy="810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Equation" r:id="rId3" imgW="507960" imgH="152280" progId="Equation.DSMT4">
                  <p:embed/>
                </p:oleObj>
              </mc:Choice>
              <mc:Fallback>
                <p:oleObj name="Equation" r:id="rId3" imgW="507960" imgH="1522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609226"/>
                        <a:ext cx="2667000" cy="8103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781800" y="3810000"/>
            <a:ext cx="762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(2 )</a:t>
            </a:r>
            <a:endParaRPr lang="en-US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/>
          </a:bodyPr>
          <a:lstStyle/>
          <a:p>
            <a:r>
              <a:rPr lang="en-US" sz="2700" dirty="0"/>
              <a:t>In particular we will consider </a:t>
            </a:r>
            <a:r>
              <a:rPr lang="en-US" sz="2700" i="1" dirty="0">
                <a:solidFill>
                  <a:srgbClr val="0070C0"/>
                </a:solidFill>
              </a:rPr>
              <a:t>linear algebraic equations</a:t>
            </a:r>
            <a:r>
              <a:rPr lang="en-US" sz="2700" dirty="0"/>
              <a:t> which are of the form</a:t>
            </a:r>
            <a:r>
              <a:rPr lang="en-US" sz="2700" dirty="0" smtClean="0"/>
              <a:t>:</a:t>
            </a:r>
          </a:p>
          <a:p>
            <a:endParaRPr lang="en-US" sz="2500" dirty="0"/>
          </a:p>
          <a:p>
            <a:endParaRPr lang="en-US" sz="2500" dirty="0" smtClean="0"/>
          </a:p>
          <a:p>
            <a:endParaRPr lang="en-US" sz="2500" dirty="0"/>
          </a:p>
          <a:p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pPr algn="just"/>
            <a:r>
              <a:rPr lang="en-US" sz="2800" dirty="0" smtClean="0"/>
              <a:t>where </a:t>
            </a:r>
            <a:r>
              <a:rPr lang="en-US" sz="2800" dirty="0"/>
              <a:t>the </a:t>
            </a:r>
            <a:r>
              <a:rPr lang="en-US" sz="2800" dirty="0" smtClean="0"/>
              <a:t>a's </a:t>
            </a:r>
            <a:r>
              <a:rPr lang="en-US" sz="2800" dirty="0"/>
              <a:t>are </a:t>
            </a:r>
            <a:r>
              <a:rPr lang="en-US" sz="2800" dirty="0">
                <a:solidFill>
                  <a:schemeClr val="accent3"/>
                </a:solidFill>
              </a:rPr>
              <a:t>constant coefficients</a:t>
            </a:r>
            <a:r>
              <a:rPr lang="en-US" sz="2800" dirty="0"/>
              <a:t>, the </a:t>
            </a:r>
            <a:r>
              <a:rPr lang="en-US" sz="2800" dirty="0" smtClean="0"/>
              <a:t>b's </a:t>
            </a:r>
            <a:r>
              <a:rPr lang="en-US" sz="2800" dirty="0"/>
              <a:t>are </a:t>
            </a:r>
            <a:r>
              <a:rPr lang="en-US" sz="2800" dirty="0">
                <a:solidFill>
                  <a:srgbClr val="0070C0"/>
                </a:solidFill>
              </a:rPr>
              <a:t>constants, </a:t>
            </a:r>
            <a:r>
              <a:rPr lang="en-US" sz="2800" dirty="0"/>
              <a:t>and </a:t>
            </a:r>
            <a:r>
              <a:rPr lang="en-US" sz="2800" dirty="0" smtClean="0"/>
              <a:t> n </a:t>
            </a:r>
            <a:r>
              <a:rPr lang="en-US" sz="2800" dirty="0"/>
              <a:t>is the </a:t>
            </a:r>
            <a:r>
              <a:rPr lang="en-US" sz="2800" dirty="0">
                <a:solidFill>
                  <a:schemeClr val="accent3"/>
                </a:solidFill>
              </a:rPr>
              <a:t>number of equations. </a:t>
            </a:r>
            <a:endParaRPr lang="en-US" sz="2800" dirty="0" smtClean="0">
              <a:solidFill>
                <a:schemeClr val="accent3"/>
              </a:solidFill>
            </a:endParaRPr>
          </a:p>
          <a:p>
            <a:pPr algn="just">
              <a:buNone/>
            </a:pPr>
            <a:r>
              <a:rPr lang="en-US" sz="1000" dirty="0"/>
              <a:t> </a:t>
            </a:r>
          </a:p>
          <a:p>
            <a:r>
              <a:rPr lang="en-US" sz="2800" dirty="0"/>
              <a:t>The above system of linear equations may </a:t>
            </a:r>
            <a:r>
              <a:rPr lang="en-US" sz="2800" dirty="0">
                <a:solidFill>
                  <a:srgbClr val="0070C0"/>
                </a:solidFill>
              </a:rPr>
              <a:t>also be written in matrix form </a:t>
            </a:r>
            <a:r>
              <a:rPr lang="en-US" sz="2800" dirty="0"/>
              <a:t>as:</a:t>
            </a:r>
          </a:p>
          <a:p>
            <a:endParaRPr lang="en-US" sz="2800" dirty="0"/>
          </a:p>
          <a:p>
            <a:endParaRPr lang="en-US" sz="25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943154"/>
              </p:ext>
            </p:extLst>
          </p:nvPr>
        </p:nvGraphicFramePr>
        <p:xfrm>
          <a:off x="2286000" y="1676400"/>
          <a:ext cx="4343399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1917700" imgH="914400" progId="Equation.3">
                  <p:embed/>
                </p:oleObj>
              </mc:Choice>
              <mc:Fallback>
                <p:oleObj name="Equation" r:id="rId3" imgW="1917700" imgH="9144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76400"/>
                        <a:ext cx="4343399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33545"/>
              </p:ext>
            </p:extLst>
          </p:nvPr>
        </p:nvGraphicFramePr>
        <p:xfrm>
          <a:off x="3886200" y="6172200"/>
          <a:ext cx="2316144" cy="446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" imgW="799753" imgH="215806" progId="Equation.3">
                  <p:embed/>
                </p:oleObj>
              </mc:Choice>
              <mc:Fallback>
                <p:oleObj name="Equation" r:id="rId5" imgW="799753" imgH="215806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6172200"/>
                        <a:ext cx="2316144" cy="4462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7391400" y="6096000"/>
            <a:ext cx="9906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(3.3)</a:t>
            </a:r>
          </a:p>
        </p:txBody>
      </p:sp>
      <p:sp>
        <p:nvSpPr>
          <p:cNvPr id="8" name="Rectangle 7"/>
          <p:cNvSpPr/>
          <p:nvPr/>
        </p:nvSpPr>
        <p:spPr>
          <a:xfrm>
            <a:off x="7391400" y="2209800"/>
            <a:ext cx="9906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(</a:t>
            </a:r>
            <a:r>
              <a:rPr lang="en-US" sz="2300" b="1" dirty="0" smtClean="0"/>
              <a:t>3.2)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2044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89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Eq. (3) </a:t>
            </a:r>
            <a:r>
              <a:rPr lang="en-US" dirty="0" smtClean="0"/>
              <a:t>can also be </a:t>
            </a:r>
            <a:r>
              <a:rPr lang="en-US" dirty="0" smtClean="0">
                <a:solidFill>
                  <a:srgbClr val="7030A0"/>
                </a:solidFill>
              </a:rPr>
              <a:t>expressed in matrix notation and rearranged </a:t>
            </a:r>
            <a:r>
              <a:rPr lang="en-US" dirty="0" smtClean="0"/>
              <a:t>to give: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Now, assume that there is a </a:t>
            </a:r>
            <a:r>
              <a:rPr lang="en-US" dirty="0" smtClean="0">
                <a:solidFill>
                  <a:srgbClr val="0070C0"/>
                </a:solidFill>
              </a:rPr>
              <a:t>lower diagonal matrix</a:t>
            </a:r>
            <a:r>
              <a:rPr lang="en-US" dirty="0" smtClean="0"/>
              <a:t> with 1's on the diagonal,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1676400" y="381000"/>
          <a:ext cx="42021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1" name="Equation" r:id="rId3" imgW="1790700" imgH="711200" progId="Equation.DSMT4">
                  <p:embed/>
                </p:oleObj>
              </mc:Choice>
              <mc:Fallback>
                <p:oleObj name="Equation" r:id="rId3" imgW="1790700" imgH="711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1000"/>
                        <a:ext cx="4202176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2438400" y="3263642"/>
          <a:ext cx="2590800" cy="536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2" name="Equation" r:id="rId5" imgW="1053643" imgH="215806" progId="Equation.DSMT4">
                  <p:embed/>
                </p:oleObj>
              </mc:Choice>
              <mc:Fallback>
                <p:oleObj name="Equation" r:id="rId5" imgW="1053643" imgH="215806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263642"/>
                        <a:ext cx="2590800" cy="5368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3276600" y="5029200"/>
          <a:ext cx="2590800" cy="157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Equation" r:id="rId7" imgW="1168400" imgH="711200" progId="Equation.DSMT4">
                  <p:embed/>
                </p:oleObj>
              </mc:Choice>
              <mc:Fallback>
                <p:oleObj name="Equation" r:id="rId7" imgW="1168400" imgH="71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29200"/>
                        <a:ext cx="2590800" cy="1579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7391400" y="914400"/>
            <a:ext cx="595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(3) 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467600" y="3200400"/>
            <a:ext cx="595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(4) </a:t>
            </a:r>
            <a:endParaRPr lang="en-US" sz="2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8900"/>
          </a:xfrm>
        </p:spPr>
        <p:txBody>
          <a:bodyPr/>
          <a:lstStyle/>
          <a:p>
            <a:pPr algn="just"/>
            <a:r>
              <a:rPr lang="en-US" dirty="0" smtClean="0"/>
              <a:t>that has </a:t>
            </a:r>
            <a:r>
              <a:rPr lang="en-US" dirty="0" smtClean="0">
                <a:solidFill>
                  <a:srgbClr val="0070C0"/>
                </a:solidFill>
              </a:rPr>
              <a:t>the property that when Eq. (4) is premultiplied by it</a:t>
            </a:r>
            <a:r>
              <a:rPr lang="en-US" dirty="0" smtClean="0"/>
              <a:t>, Eq. (2) is the result. That is,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If this equation holds</a:t>
            </a:r>
            <a:r>
              <a:rPr lang="en-US" dirty="0" smtClean="0"/>
              <a:t>, it follows that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			    and</a:t>
            </a:r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41" name="Object 1"/>
          <p:cNvGraphicFramePr>
            <a:graphicFrameLocks noChangeAspect="1"/>
          </p:cNvGraphicFramePr>
          <p:nvPr/>
        </p:nvGraphicFramePr>
        <p:xfrm>
          <a:off x="1981200" y="1981200"/>
          <a:ext cx="6060323" cy="838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9" name="Equation" r:id="rId3" imgW="1079280" imgH="177480" progId="Equation.DSMT4">
                  <p:embed/>
                </p:oleObj>
              </mc:Choice>
              <mc:Fallback>
                <p:oleObj name="Equation" r:id="rId3" imgW="1079280" imgH="177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81200"/>
                        <a:ext cx="6060323" cy="8382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2286000" y="3581399"/>
          <a:ext cx="1828800" cy="468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0" name="Equation" r:id="rId5" imgW="736280" imgH="215806" progId="Equation.DSMT4">
                  <p:embed/>
                </p:oleObj>
              </mc:Choice>
              <mc:Fallback>
                <p:oleObj name="Equation" r:id="rId5" imgW="736280" imgH="215806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81399"/>
                        <a:ext cx="1828800" cy="4682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2286000" y="4495800"/>
          <a:ext cx="2222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1" name="Equation" r:id="rId7" imgW="787058" imgH="215806" progId="Equation.DSMT4">
                  <p:embed/>
                </p:oleObj>
              </mc:Choice>
              <mc:Fallback>
                <p:oleObj name="Equation" r:id="rId7" imgW="787058" imgH="215806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495800"/>
                        <a:ext cx="2222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6553200" y="3657600"/>
            <a:ext cx="595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(6) 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6553200" y="4572000"/>
            <a:ext cx="595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(7) 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8548965" y="2133600"/>
            <a:ext cx="595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(5) </a:t>
            </a:r>
            <a:endParaRPr lang="en-US" sz="20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89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A two-step strategy </a:t>
            </a:r>
            <a:r>
              <a:rPr lang="en-US" dirty="0" smtClean="0"/>
              <a:t>(see Figure 3.1) </a:t>
            </a:r>
            <a:r>
              <a:rPr lang="en-US" dirty="0" smtClean="0">
                <a:solidFill>
                  <a:srgbClr val="0070C0"/>
                </a:solidFill>
              </a:rPr>
              <a:t>for obtaining solutions </a:t>
            </a:r>
            <a:r>
              <a:rPr lang="en-US" dirty="0" smtClean="0"/>
              <a:t>can be based on </a:t>
            </a:r>
            <a:r>
              <a:rPr lang="en-US" dirty="0" err="1" smtClean="0"/>
              <a:t>Eqs</a:t>
            </a:r>
            <a:r>
              <a:rPr lang="en-US" dirty="0" smtClean="0"/>
              <a:t>. (4), (6) and (7): </a:t>
            </a:r>
          </a:p>
          <a:p>
            <a:pPr algn="just">
              <a:buNone/>
            </a:pPr>
            <a:endParaRPr lang="en-US" dirty="0" smtClean="0"/>
          </a:p>
          <a:p>
            <a:pPr marL="623887" lvl="0" indent="-514350" algn="just">
              <a:buAutoNum type="arabicPeriod"/>
            </a:pPr>
            <a:r>
              <a:rPr lang="en-US" b="1" i="1" dirty="0" smtClean="0"/>
              <a:t>LU decomposition step:</a:t>
            </a:r>
            <a:r>
              <a:rPr lang="en-US" dirty="0" smtClean="0"/>
              <a:t> </a:t>
            </a:r>
            <a:r>
              <a:rPr lang="en-US" i="1" dirty="0" smtClean="0"/>
              <a:t>[A]</a:t>
            </a:r>
            <a:r>
              <a:rPr lang="en-US" dirty="0" smtClean="0"/>
              <a:t>  is factored or </a:t>
            </a:r>
            <a:r>
              <a:rPr lang="en-US" dirty="0" smtClean="0">
                <a:solidFill>
                  <a:srgbClr val="7030A0"/>
                </a:solidFill>
              </a:rPr>
              <a:t>decomposed into the lower </a:t>
            </a:r>
            <a:r>
              <a:rPr lang="en-US" i="1" dirty="0" smtClean="0">
                <a:solidFill>
                  <a:srgbClr val="7030A0"/>
                </a:solidFill>
              </a:rPr>
              <a:t>[L]</a:t>
            </a:r>
            <a:r>
              <a:rPr lang="en-US" dirty="0" smtClean="0">
                <a:solidFill>
                  <a:srgbClr val="7030A0"/>
                </a:solidFill>
              </a:rPr>
              <a:t>  and upper </a:t>
            </a:r>
            <a:r>
              <a:rPr lang="en-US" i="1" dirty="0" smtClean="0">
                <a:solidFill>
                  <a:srgbClr val="7030A0"/>
                </a:solidFill>
              </a:rPr>
              <a:t>[U]  </a:t>
            </a:r>
            <a:r>
              <a:rPr lang="en-US" dirty="0" smtClean="0">
                <a:solidFill>
                  <a:srgbClr val="7030A0"/>
                </a:solidFill>
              </a:rPr>
              <a:t>triangular matrices.</a:t>
            </a:r>
          </a:p>
          <a:p>
            <a:pPr marL="623887" lvl="0" indent="-514350" algn="just">
              <a:buAutoNum type="arabicPeriod"/>
            </a:pPr>
            <a:endParaRPr lang="en-US" dirty="0" smtClean="0"/>
          </a:p>
          <a:p>
            <a:pPr marL="623887" indent="-514350" algn="just">
              <a:buFont typeface="Wingdings 3" pitchFamily="18" charset="2"/>
              <a:buAutoNum type="arabicPeriod"/>
            </a:pPr>
            <a:r>
              <a:rPr lang="en-US" dirty="0" smtClean="0"/>
              <a:t> </a:t>
            </a:r>
            <a:r>
              <a:rPr lang="en-US" b="1" i="1" dirty="0" smtClean="0"/>
              <a:t>Substitution step: </a:t>
            </a:r>
            <a:r>
              <a:rPr lang="en-US" i="1" dirty="0" smtClean="0">
                <a:solidFill>
                  <a:srgbClr val="0070C0"/>
                </a:solidFill>
              </a:rPr>
              <a:t>[L]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i="1" dirty="0" smtClean="0">
                <a:solidFill>
                  <a:srgbClr val="0070C0"/>
                </a:solidFill>
              </a:rPr>
              <a:t>[U] </a:t>
            </a:r>
            <a:r>
              <a:rPr lang="en-US" dirty="0" smtClean="0">
                <a:solidFill>
                  <a:srgbClr val="0070C0"/>
                </a:solidFill>
              </a:rPr>
              <a:t>are used to determine a solution  for a right-hand side </a:t>
            </a:r>
            <a:r>
              <a:rPr lang="en-US" dirty="0" smtClean="0"/>
              <a:t>. This step itself consists of two steps. 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8900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 First, </a:t>
            </a:r>
            <a:r>
              <a:rPr lang="en-US" dirty="0" smtClean="0">
                <a:solidFill>
                  <a:srgbClr val="0070C0"/>
                </a:solidFill>
              </a:rPr>
              <a:t>Eq. (7)</a:t>
            </a:r>
            <a:r>
              <a:rPr lang="en-US" dirty="0" smtClean="0"/>
              <a:t> is used </a:t>
            </a:r>
            <a:r>
              <a:rPr lang="en-US" dirty="0" smtClean="0">
                <a:solidFill>
                  <a:srgbClr val="7030A0"/>
                </a:solidFill>
              </a:rPr>
              <a:t>to generate an intermediate vector</a:t>
            </a:r>
            <a:r>
              <a:rPr lang="en-US" dirty="0" smtClean="0"/>
              <a:t> by </a:t>
            </a:r>
            <a:r>
              <a:rPr lang="en-US" b="1" dirty="0" smtClean="0">
                <a:solidFill>
                  <a:srgbClr val="0070C0"/>
                </a:solidFill>
              </a:rPr>
              <a:t>forward substitution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Then, </a:t>
            </a:r>
            <a:r>
              <a:rPr lang="en-US" dirty="0" smtClean="0">
                <a:solidFill>
                  <a:srgbClr val="0070C0"/>
                </a:solidFill>
              </a:rPr>
              <a:t>the result is substituted into Eq. (4)</a:t>
            </a:r>
            <a:r>
              <a:rPr lang="en-US" dirty="0" smtClean="0"/>
              <a:t> which can be solved by </a:t>
            </a:r>
            <a:r>
              <a:rPr lang="en-US" b="1" dirty="0" smtClean="0">
                <a:solidFill>
                  <a:srgbClr val="7030A0"/>
                </a:solidFill>
              </a:rPr>
              <a:t>back substitution </a:t>
            </a:r>
            <a:r>
              <a:rPr lang="en-US" dirty="0" smtClean="0"/>
              <a:t>for </a:t>
            </a:r>
            <a:r>
              <a:rPr lang="en-US" i="1" dirty="0" smtClean="0"/>
              <a:t>{X} 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nagit_PPT6E67" descr="PPT6E6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2" name="Rectangle 51"/>
          <p:cNvSpPr/>
          <p:nvPr/>
        </p:nvSpPr>
        <p:spPr>
          <a:xfrm>
            <a:off x="3505200" y="6457890"/>
            <a:ext cx="2209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 smtClean="0"/>
              <a:t>Figure 3.1</a:t>
            </a:r>
            <a:endParaRPr lang="en-US" sz="23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3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Example   </a:t>
            </a:r>
            <a:r>
              <a:rPr lang="en-US" dirty="0" smtClean="0"/>
              <a:t>Given                                             </a:t>
            </a:r>
          </a:p>
          <a:p>
            <a:endParaRPr lang="en-US" dirty="0" smtClean="0"/>
          </a:p>
          <a:p>
            <a:r>
              <a:rPr lang="en-US" dirty="0" smtClean="0"/>
              <a:t> Find matrices </a:t>
            </a:r>
            <a:r>
              <a:rPr lang="en-US" b="1" dirty="0" smtClean="0"/>
              <a:t>L</a:t>
            </a:r>
            <a:r>
              <a:rPr lang="en-US" dirty="0" smtClean="0"/>
              <a:t> and </a:t>
            </a:r>
            <a:r>
              <a:rPr lang="en-US" b="1" dirty="0" smtClean="0"/>
              <a:t>U</a:t>
            </a:r>
            <a:r>
              <a:rPr lang="en-US" dirty="0" smtClean="0"/>
              <a:t> so that </a:t>
            </a:r>
            <a:r>
              <a:rPr lang="en-US" b="1" dirty="0" smtClean="0"/>
              <a:t>LU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  <a:r>
              <a:rPr lang="en-US" dirty="0" smtClean="0"/>
              <a:t>.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Find the solution if </a:t>
            </a:r>
            <a:endParaRPr lang="en-US" dirty="0"/>
          </a:p>
        </p:txBody>
      </p:sp>
      <p:pic>
        <p:nvPicPr>
          <p:cNvPr id="65538" name="Picture 2" descr="[Graphics:Images/LUFactorMod_gr_8.gif]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3657600" y="304800"/>
            <a:ext cx="2526878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191000" y="1981200"/>
          <a:ext cx="1143000" cy="1282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Equation" r:id="rId5" imgW="304560" imgH="342720" progId="Equation.DSMT4">
                  <p:embed/>
                </p:oleObj>
              </mc:Choice>
              <mc:Fallback>
                <p:oleObj name="Equation" r:id="rId5" imgW="304560" imgH="342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981200"/>
                        <a:ext cx="1143000" cy="12826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5540" name="Picture 4" descr="[Graphics:../Images/LUFactorMod_gr_11.gif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6400" y="3581399"/>
            <a:ext cx="5257800" cy="105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5" descr="[Graphics:../Images/LUFactorMod_gr_12.gif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52600" y="5029200"/>
            <a:ext cx="532311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Hence,</a:t>
            </a:r>
          </a:p>
          <a:p>
            <a:endParaRPr lang="en-US" dirty="0"/>
          </a:p>
        </p:txBody>
      </p:sp>
      <p:pic>
        <p:nvPicPr>
          <p:cNvPr id="6" name="Picture 3" descr="[Graphics:../Images/LUFactorMod_gr_14.gif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743200"/>
            <a:ext cx="610005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[Graphics:../Images/LUFactorMod_gr_13.gif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762000"/>
            <a:ext cx="5648731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6" name="Picture 2" descr="[Graphics:../Images/LUFactorMod_gr_16.gif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4876800"/>
            <a:ext cx="223529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7" name="Picture 3" descr="[Graphics:../Images/LUFactorMod_gr_17.gif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4800600"/>
            <a:ext cx="20940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4" descr="[Graphics:../Images/LUFactorMod_gr_18.gif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68459" y="4800600"/>
            <a:ext cx="207554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458200" cy="4876800"/>
          </a:xfrm>
        </p:spPr>
        <p:txBody>
          <a:bodyPr/>
          <a:lstStyle/>
          <a:p>
            <a:r>
              <a:rPr lang="en-US" dirty="0" smtClean="0"/>
              <a:t>From [L]{D} = {b} we get d</a:t>
            </a:r>
            <a:r>
              <a:rPr lang="en-US" baseline="-25000" dirty="0" smtClean="0"/>
              <a:t>1</a:t>
            </a:r>
            <a:r>
              <a:rPr lang="en-US" dirty="0" smtClean="0"/>
              <a:t> = -4, d</a:t>
            </a:r>
            <a:r>
              <a:rPr lang="en-US" baseline="-25000" dirty="0" smtClean="0"/>
              <a:t>2</a:t>
            </a:r>
            <a:r>
              <a:rPr lang="en-US" dirty="0" smtClean="0"/>
              <a:t>=1 and </a:t>
            </a:r>
          </a:p>
          <a:p>
            <a:pPr>
              <a:buNone/>
            </a:pPr>
            <a:r>
              <a:rPr lang="en-US" dirty="0" smtClean="0"/>
              <a:t>     d</a:t>
            </a:r>
            <a:r>
              <a:rPr lang="en-US" baseline="-25000" dirty="0" smtClean="0"/>
              <a:t>3</a:t>
            </a:r>
            <a:r>
              <a:rPr lang="en-US" dirty="0" smtClean="0"/>
              <a:t>= 2.8</a:t>
            </a:r>
          </a:p>
          <a:p>
            <a:pPr>
              <a:buNone/>
            </a:pPr>
            <a:endParaRPr lang="en-US" sz="500" dirty="0" smtClean="0"/>
          </a:p>
          <a:p>
            <a:r>
              <a:rPr lang="en-US" dirty="0" smtClean="0"/>
              <a:t>From [U]{x}={d} we get x</a:t>
            </a:r>
            <a:r>
              <a:rPr lang="en-US" baseline="-25000" dirty="0" smtClean="0"/>
              <a:t>1</a:t>
            </a:r>
            <a:r>
              <a:rPr lang="en-US" dirty="0" smtClean="0"/>
              <a:t> = -0.5, x</a:t>
            </a:r>
            <a:r>
              <a:rPr lang="en-US" baseline="-25000" dirty="0" smtClean="0"/>
              <a:t>2</a:t>
            </a:r>
            <a:r>
              <a:rPr lang="en-US" dirty="0" smtClean="0"/>
              <a:t> = 2.55 and x</a:t>
            </a:r>
            <a:r>
              <a:rPr lang="en-US" baseline="-25000" dirty="0" smtClean="0"/>
              <a:t>3</a:t>
            </a:r>
            <a:r>
              <a:rPr lang="en-US" dirty="0" smtClean="0"/>
              <a:t> = -0.7</a:t>
            </a:r>
          </a:p>
          <a:p>
            <a:endParaRPr lang="en-US" sz="2000" dirty="0" smtClean="0"/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en-US" sz="2800" b="1" dirty="0" smtClean="0"/>
              <a:t>Gauss-Seidel Method</a:t>
            </a:r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endParaRPr lang="en-US" sz="500" b="1" dirty="0" smtClean="0"/>
          </a:p>
          <a:p>
            <a:pPr marL="365125" lvl="1" indent="-255588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en-US" sz="2400" dirty="0" smtClean="0"/>
              <a:t> Iteration is a </a:t>
            </a:r>
            <a:r>
              <a:rPr lang="en-US" sz="2400" dirty="0" smtClean="0">
                <a:solidFill>
                  <a:srgbClr val="0070C0"/>
                </a:solidFill>
              </a:rPr>
              <a:t>popular technique for finding roots of equations.  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endParaRPr lang="en-US" sz="2400" dirty="0" smtClean="0"/>
          </a:p>
          <a:p>
            <a:pPr marL="365125" lvl="1" indent="-255588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en-US" sz="2400" dirty="0" smtClean="0"/>
              <a:t>Generalization of </a:t>
            </a:r>
            <a:r>
              <a:rPr lang="en-US" sz="2400" dirty="0" smtClean="0">
                <a:solidFill>
                  <a:srgbClr val="7030A0"/>
                </a:solidFill>
              </a:rPr>
              <a:t>fixed point iteration can be applied to systems of linear equations</a:t>
            </a:r>
            <a:r>
              <a:rPr lang="en-US" sz="2400" dirty="0" smtClean="0"/>
              <a:t> to produce accurate results.  </a:t>
            </a:r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/>
          <a:lstStyle/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2400" dirty="0" smtClean="0"/>
              <a:t>The Gauss-Seidel method is </a:t>
            </a:r>
            <a:r>
              <a:rPr lang="en-US" sz="2400" dirty="0" smtClean="0">
                <a:solidFill>
                  <a:srgbClr val="7030A0"/>
                </a:solidFill>
              </a:rPr>
              <a:t>the most common iterative method</a:t>
            </a:r>
            <a:r>
              <a:rPr lang="en-US" sz="2400" dirty="0" smtClean="0"/>
              <a:t> and is attributed to  </a:t>
            </a:r>
            <a:r>
              <a:rPr lang="en-US" sz="2400" u="sng" dirty="0" smtClean="0">
                <a:hlinkClick r:id="rId3"/>
              </a:rPr>
              <a:t>Philipp Ludwig von Seidel</a:t>
            </a:r>
            <a:r>
              <a:rPr lang="en-US" sz="2400" dirty="0" smtClean="0"/>
              <a:t> (1821-1896).</a:t>
            </a:r>
          </a:p>
          <a:p>
            <a:pPr marL="365125" lvl="1" indent="-255588" algn="just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endParaRPr lang="en-US" sz="2400" dirty="0" smtClean="0"/>
          </a:p>
          <a:p>
            <a:pPr algn="just"/>
            <a:r>
              <a:rPr lang="en-US" dirty="0" smtClean="0"/>
              <a:t>For the purpose of </a:t>
            </a:r>
            <a:r>
              <a:rPr lang="en-US" dirty="0" smtClean="0">
                <a:solidFill>
                  <a:srgbClr val="0070C0"/>
                </a:solidFill>
              </a:rPr>
              <a:t>hand calculation let’s see 3 set of linear equations </a:t>
            </a:r>
            <a:r>
              <a:rPr lang="en-US" dirty="0" smtClean="0"/>
              <a:t>containing 3 unknowns.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2286000" y="3962400"/>
          <a:ext cx="373379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1" name="Equation" r:id="rId4" imgW="1600200" imgH="685800" progId="Equation.DSMT4">
                  <p:embed/>
                </p:oleObj>
              </mc:Choice>
              <mc:Fallback>
                <p:oleObj name="Equation" r:id="rId4" imgW="1600200" imgH="6858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962400"/>
                        <a:ext cx="373379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81200" y="2514600"/>
          <a:ext cx="3352801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3" imgW="583920" imgH="228600" progId="Equation.DSMT4">
                  <p:embed/>
                </p:oleObj>
              </mc:Choice>
              <mc:Fallback>
                <p:oleObj name="Equation" r:id="rId3" imgW="58392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14600"/>
                        <a:ext cx="3352801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1981200" y="3886200"/>
          <a:ext cx="3247578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Equation" r:id="rId5" imgW="609480" imgH="228600" progId="Equation.DSMT4">
                  <p:embed/>
                </p:oleObj>
              </mc:Choice>
              <mc:Fallback>
                <p:oleObj name="Equation" r:id="rId5" imgW="6094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3247578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2209800" y="5029200"/>
          <a:ext cx="2971800" cy="114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1" name="Equation" r:id="rId7" imgW="596880" imgH="228600" progId="Equation.DSMT4">
                  <p:embed/>
                </p:oleObj>
              </mc:Choice>
              <mc:Fallback>
                <p:oleObj name="Equation" r:id="rId7" imgW="5968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029200"/>
                        <a:ext cx="2971800" cy="114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7162800" y="3124200"/>
            <a:ext cx="60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7162800" y="4343400"/>
            <a:ext cx="60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7162800" y="5334000"/>
            <a:ext cx="60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(c)</a:t>
            </a:r>
            <a:endParaRPr lang="en-US" sz="2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2"/>
          </a:xfrm>
        </p:spPr>
        <p:txBody>
          <a:bodyPr/>
          <a:lstStyle/>
          <a:p>
            <a:pPr algn="just"/>
            <a:r>
              <a:rPr lang="en-US" dirty="0" smtClean="0"/>
              <a:t>If the diagonal elements are all nonzero, the first equation can be solved for x1, the second for x2 and the third x3 for  to yield: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Where [A] is an n by n </a:t>
            </a:r>
            <a:r>
              <a:rPr lang="en-US" dirty="0">
                <a:solidFill>
                  <a:srgbClr val="0070C0"/>
                </a:solidFill>
              </a:rPr>
              <a:t>square matrix </a:t>
            </a:r>
            <a:r>
              <a:rPr lang="en-US" dirty="0" smtClean="0">
                <a:solidFill>
                  <a:srgbClr val="0070C0"/>
                </a:solidFill>
              </a:rPr>
              <a:t>of coefficients</a:t>
            </a:r>
            <a:r>
              <a:rPr lang="en-US" dirty="0" smtClean="0"/>
              <a:t> </a:t>
            </a:r>
            <a:r>
              <a:rPr lang="en-US" dirty="0"/>
              <a:t>(called the </a:t>
            </a:r>
            <a:r>
              <a:rPr lang="en-US" i="1" dirty="0">
                <a:solidFill>
                  <a:srgbClr val="7030A0"/>
                </a:solidFill>
              </a:rPr>
              <a:t>coefficient matrix</a:t>
            </a:r>
            <a:r>
              <a:rPr lang="en-US" dirty="0" smtClean="0"/>
              <a:t>),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{B} </a:t>
            </a:r>
            <a:r>
              <a:rPr lang="en-US" dirty="0"/>
              <a:t>is </a:t>
            </a:r>
            <a:r>
              <a:rPr lang="en-US" dirty="0" smtClean="0"/>
              <a:t>an n by </a:t>
            </a:r>
            <a:r>
              <a:rPr lang="en-US" dirty="0"/>
              <a:t>1 </a:t>
            </a:r>
            <a:r>
              <a:rPr lang="en-US" dirty="0">
                <a:solidFill>
                  <a:srgbClr val="0070C0"/>
                </a:solidFill>
              </a:rPr>
              <a:t>column vector of constants</a:t>
            </a:r>
            <a:r>
              <a:rPr lang="en-US" dirty="0" smtClean="0"/>
              <a:t>,</a:t>
            </a:r>
          </a:p>
          <a:p>
            <a:endParaRPr lang="en-US" dirty="0"/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  and {X} </a:t>
            </a:r>
            <a:r>
              <a:rPr lang="en-US" dirty="0"/>
              <a:t>is an </a:t>
            </a:r>
            <a:r>
              <a:rPr lang="en-US" dirty="0" smtClean="0"/>
              <a:t>n </a:t>
            </a:r>
            <a:r>
              <a:rPr lang="en-US" dirty="0"/>
              <a:t>by 1 </a:t>
            </a:r>
            <a:r>
              <a:rPr lang="en-US" dirty="0">
                <a:solidFill>
                  <a:srgbClr val="7030A0"/>
                </a:solidFill>
              </a:rPr>
              <a:t>row vector of unknowns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503087"/>
              </p:ext>
            </p:extLst>
          </p:nvPr>
        </p:nvGraphicFramePr>
        <p:xfrm>
          <a:off x="2209800" y="1532021"/>
          <a:ext cx="3200400" cy="185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4" imgW="1625600" imgH="939800" progId="Equation.3">
                  <p:embed/>
                </p:oleObj>
              </mc:Choice>
              <mc:Fallback>
                <p:oleObj name="Equation" r:id="rId4" imgW="1625600" imgH="9398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32021"/>
                        <a:ext cx="3200400" cy="185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935116"/>
              </p:ext>
            </p:extLst>
          </p:nvPr>
        </p:nvGraphicFramePr>
        <p:xfrm>
          <a:off x="2285999" y="4191000"/>
          <a:ext cx="361244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6" imgW="1524000" imgH="254000" progId="Equation.3">
                  <p:embed/>
                </p:oleObj>
              </mc:Choice>
              <mc:Fallback>
                <p:oleObj name="Equation" r:id="rId6" imgW="1524000" imgH="2540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4191000"/>
                        <a:ext cx="361244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191636"/>
              </p:ext>
            </p:extLst>
          </p:nvPr>
        </p:nvGraphicFramePr>
        <p:xfrm>
          <a:off x="2701925" y="5715000"/>
          <a:ext cx="34893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8" imgW="1498600" imgH="228600" progId="Equation.3">
                  <p:embed/>
                </p:oleObj>
              </mc:Choice>
              <mc:Fallback>
                <p:oleObj name="Equation" r:id="rId8" imgW="1498600" imgH="228600" progId="Equation.3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925" y="5715000"/>
                        <a:ext cx="34893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14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01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2484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1800" b="1" i="1" dirty="0" smtClean="0"/>
              <a:t>Steps to be followed</a:t>
            </a:r>
            <a:endParaRPr lang="en-US" sz="1800" b="1" dirty="0" smtClean="0"/>
          </a:p>
          <a:p>
            <a:pPr>
              <a:lnSpc>
                <a:spcPct val="150000"/>
              </a:lnSpc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i . 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Using the initial guess x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= x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= 0.0 solve for 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from (a)</a:t>
            </a:r>
          </a:p>
          <a:p>
            <a:pPr>
              <a:lnSpc>
                <a:spcPct val="150000"/>
              </a:lnSpc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ii</a:t>
            </a:r>
            <a:r>
              <a:rPr lang="en-US" sz="1800" dirty="0" smtClean="0">
                <a:solidFill>
                  <a:srgbClr val="FF0000"/>
                </a:solidFill>
              </a:rPr>
              <a:t> .  </a:t>
            </a:r>
            <a:r>
              <a:rPr lang="en-US" sz="1800" dirty="0" smtClean="0"/>
              <a:t>Using the values of 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from step </a:t>
            </a:r>
            <a:r>
              <a:rPr lang="en-US" sz="1800" i="1" dirty="0" smtClean="0"/>
              <a:t>i</a:t>
            </a:r>
            <a:r>
              <a:rPr lang="en-US" sz="1800" dirty="0" smtClean="0"/>
              <a:t> and x</a:t>
            </a:r>
            <a:r>
              <a:rPr lang="en-US" sz="1800" baseline="-25000" dirty="0" smtClean="0"/>
              <a:t>3 </a:t>
            </a:r>
            <a:r>
              <a:rPr lang="en-US" sz="1800" dirty="0" smtClean="0"/>
              <a:t>= 0.0 solve for x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from (b)</a:t>
            </a:r>
          </a:p>
          <a:p>
            <a:pPr>
              <a:lnSpc>
                <a:spcPct val="150000"/>
              </a:lnSpc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iii.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Using the value of 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from step </a:t>
            </a:r>
            <a:r>
              <a:rPr lang="en-US" sz="1800" i="1" dirty="0" smtClean="0"/>
              <a:t>i</a:t>
            </a:r>
            <a:r>
              <a:rPr lang="en-US" sz="1800" dirty="0" smtClean="0"/>
              <a:t> and that of x</a:t>
            </a:r>
            <a:r>
              <a:rPr lang="en-US" sz="1800" baseline="-25000" dirty="0" smtClean="0"/>
              <a:t>2 </a:t>
            </a:r>
            <a:r>
              <a:rPr lang="en-US" sz="1800" dirty="0" smtClean="0"/>
              <a:t>from step </a:t>
            </a:r>
            <a:r>
              <a:rPr lang="en-US" sz="1800" i="1" dirty="0" smtClean="0"/>
              <a:t>ii</a:t>
            </a:r>
            <a:r>
              <a:rPr lang="en-US" sz="1800" dirty="0" smtClean="0"/>
              <a:t> solve for x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 from (c)</a:t>
            </a:r>
          </a:p>
          <a:p>
            <a:pPr>
              <a:lnSpc>
                <a:spcPct val="150000"/>
              </a:lnSpc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iv.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Using the value of x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from step </a:t>
            </a:r>
            <a:r>
              <a:rPr lang="en-US" sz="1800" i="1" dirty="0" smtClean="0"/>
              <a:t>ii</a:t>
            </a:r>
            <a:r>
              <a:rPr lang="en-US" sz="1800" dirty="0" smtClean="0"/>
              <a:t> and that of x</a:t>
            </a:r>
            <a:r>
              <a:rPr lang="en-US" sz="1800" baseline="-25000" dirty="0" smtClean="0"/>
              <a:t>3 </a:t>
            </a:r>
            <a:r>
              <a:rPr lang="en-US" sz="1800" dirty="0" smtClean="0"/>
              <a:t>from step </a:t>
            </a:r>
            <a:r>
              <a:rPr lang="en-US" sz="1800" i="1" dirty="0" smtClean="0"/>
              <a:t>iii</a:t>
            </a:r>
            <a:r>
              <a:rPr lang="en-US" sz="1800" dirty="0" smtClean="0"/>
              <a:t> solve for 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from (a)</a:t>
            </a:r>
          </a:p>
          <a:p>
            <a:pPr>
              <a:lnSpc>
                <a:spcPct val="150000"/>
              </a:lnSpc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v.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Using the value of 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from step</a:t>
            </a:r>
            <a:r>
              <a:rPr lang="en-US" sz="1800" i="1" dirty="0" smtClean="0"/>
              <a:t> iv</a:t>
            </a:r>
            <a:r>
              <a:rPr lang="en-US" sz="1800" dirty="0" smtClean="0"/>
              <a:t> and that of x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 from step</a:t>
            </a:r>
            <a:r>
              <a:rPr lang="en-US" sz="1800" i="1" dirty="0" smtClean="0"/>
              <a:t> iii</a:t>
            </a:r>
            <a:r>
              <a:rPr lang="en-US" sz="1800" dirty="0" smtClean="0"/>
              <a:t> solve for x</a:t>
            </a:r>
            <a:r>
              <a:rPr lang="en-US" sz="1800" baseline="-25000" dirty="0" smtClean="0"/>
              <a:t>2  </a:t>
            </a:r>
            <a:r>
              <a:rPr lang="en-US" sz="1800" dirty="0" smtClean="0"/>
              <a:t>from (b)</a:t>
            </a:r>
          </a:p>
          <a:p>
            <a:pPr>
              <a:lnSpc>
                <a:spcPct val="150000"/>
              </a:lnSpc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vi</a:t>
            </a:r>
            <a:r>
              <a:rPr lang="en-US" sz="1800" dirty="0" smtClean="0">
                <a:solidFill>
                  <a:srgbClr val="FF0000"/>
                </a:solidFill>
              </a:rPr>
              <a:t> . </a:t>
            </a:r>
            <a:r>
              <a:rPr lang="en-US" sz="1800" dirty="0" smtClean="0"/>
              <a:t>Using the value of 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from step </a:t>
            </a:r>
            <a:r>
              <a:rPr lang="en-US" sz="1800" i="1" dirty="0" smtClean="0"/>
              <a:t>iv</a:t>
            </a:r>
            <a:r>
              <a:rPr lang="en-US" sz="1800" dirty="0" smtClean="0"/>
              <a:t> and that of x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from step </a:t>
            </a:r>
            <a:r>
              <a:rPr lang="en-US" sz="1800" i="1" dirty="0" smtClean="0"/>
              <a:t>v </a:t>
            </a:r>
            <a:r>
              <a:rPr lang="en-US" sz="1800" dirty="0" smtClean="0"/>
              <a:t>solve for x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from(c) </a:t>
            </a:r>
          </a:p>
          <a:p>
            <a:pPr>
              <a:lnSpc>
                <a:spcPct val="150000"/>
              </a:lnSpc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vii</a:t>
            </a:r>
            <a:r>
              <a:rPr lang="en-US" sz="1800" dirty="0" smtClean="0">
                <a:solidFill>
                  <a:srgbClr val="FF0000"/>
                </a:solidFill>
              </a:rPr>
              <a:t> . </a:t>
            </a:r>
            <a:r>
              <a:rPr lang="en-US" sz="1800" dirty="0" smtClean="0"/>
              <a:t>Repeat the process until the required accuracy is achieved.</a:t>
            </a:r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63246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Example 2  </a:t>
            </a:r>
            <a:r>
              <a:rPr lang="en-US" dirty="0" smtClean="0"/>
              <a:t>Use the Gauss-Seidel method to obtain the solution of the following system of linear equations.  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Solving for:   x</a:t>
            </a:r>
            <a:r>
              <a:rPr lang="en-US" sz="2400" baseline="-25000" dirty="0" smtClean="0"/>
              <a:t>1</a:t>
            </a:r>
            <a:r>
              <a:rPr lang="en-US" dirty="0" smtClean="0"/>
              <a:t>   from eq1</a:t>
            </a:r>
          </a:p>
          <a:p>
            <a:pPr algn="just">
              <a:buNone/>
            </a:pPr>
            <a:r>
              <a:rPr lang="en-US" dirty="0" smtClean="0"/>
              <a:t>                     </a:t>
            </a:r>
          </a:p>
          <a:p>
            <a:pPr algn="just">
              <a:buNone/>
            </a:pPr>
            <a:r>
              <a:rPr lang="en-US" dirty="0" smtClean="0"/>
              <a:t>                     x</a:t>
            </a:r>
            <a:r>
              <a:rPr lang="en-US" sz="2400" baseline="-25000" dirty="0" smtClean="0"/>
              <a:t>2</a:t>
            </a:r>
            <a:r>
              <a:rPr lang="en-US" dirty="0" smtClean="0"/>
              <a:t>   from eq2</a:t>
            </a:r>
          </a:p>
          <a:p>
            <a:pPr algn="just"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                   x</a:t>
            </a:r>
            <a:r>
              <a:rPr lang="en-US" sz="2400" baseline="-25000" dirty="0" smtClean="0"/>
              <a:t>2</a:t>
            </a:r>
            <a:r>
              <a:rPr lang="en-US" dirty="0" smtClean="0"/>
              <a:t>   from eq3</a:t>
            </a:r>
            <a:endParaRPr lang="en-US" dirty="0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29" name="Object 1"/>
          <p:cNvGraphicFramePr>
            <a:graphicFrameLocks noChangeAspect="1"/>
          </p:cNvGraphicFramePr>
          <p:nvPr/>
        </p:nvGraphicFramePr>
        <p:xfrm>
          <a:off x="2724965" y="2133600"/>
          <a:ext cx="3294835" cy="168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Equation" r:id="rId3" imgW="1181100" imgH="685800" progId="Equation.DSMT4">
                  <p:embed/>
                </p:oleObj>
              </mc:Choice>
              <mc:Fallback>
                <p:oleObj name="Equation" r:id="rId3" imgW="1181100" imgH="6858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965" y="2133600"/>
                        <a:ext cx="3294835" cy="168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5181600" y="3810000"/>
          <a:ext cx="249555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Equation" r:id="rId5" imgW="444240" imgH="215640" progId="Equation.DSMT4">
                  <p:embed/>
                </p:oleObj>
              </mc:Choice>
              <mc:Fallback>
                <p:oleObj name="Equation" r:id="rId5" imgW="444240" imgH="215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10000"/>
                        <a:ext cx="2495551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5257800" y="4800600"/>
          <a:ext cx="2495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1" name="Equation" r:id="rId7" imgW="444240" imgH="215640" progId="Equation.DSMT4">
                  <p:embed/>
                </p:oleObj>
              </mc:Choice>
              <mc:Fallback>
                <p:oleObj name="Equation" r:id="rId7" imgW="444240" imgH="215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24955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5410200" y="5817265"/>
          <a:ext cx="2438400" cy="1040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Equation" r:id="rId9" imgW="444240" imgH="215640" progId="Equation.DSMT4">
                  <p:embed/>
                </p:oleObj>
              </mc:Choice>
              <mc:Fallback>
                <p:oleObj name="Equation" r:id="rId9" imgW="444240" imgH="215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17265"/>
                        <a:ext cx="2438400" cy="10407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100"/>
          </a:xfrm>
        </p:spPr>
        <p:txBody>
          <a:bodyPr/>
          <a:lstStyle/>
          <a:p>
            <a:r>
              <a:rPr lang="en-US" dirty="0" smtClean="0"/>
              <a:t>Executing the above steps, we will have the following result.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981200"/>
            <a:ext cx="4686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500"/>
          </a:xfrm>
        </p:spPr>
        <p:txBody>
          <a:bodyPr/>
          <a:lstStyle/>
          <a:p>
            <a:pPr algn="just"/>
            <a:r>
              <a:rPr lang="en-US" dirty="0" smtClean="0"/>
              <a:t>As we can see the values start to repeat after the 8</a:t>
            </a:r>
            <a:r>
              <a:rPr lang="en-US" baseline="30000" dirty="0" smtClean="0"/>
              <a:t>th</a:t>
            </a:r>
            <a:r>
              <a:rPr lang="en-US" dirty="0" smtClean="0"/>
              <a:t> iteration hence we can stop the calculation and take the final values as the solution of the linear system of equations.</a:t>
            </a:r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dirty="0" smtClean="0"/>
              <a:t>          Hence,   x</a:t>
            </a:r>
            <a:r>
              <a:rPr lang="en-US" baseline="-25000" dirty="0" smtClean="0"/>
              <a:t>1</a:t>
            </a:r>
            <a:r>
              <a:rPr lang="en-US" dirty="0" smtClean="0"/>
              <a:t>  = 0.65625     </a:t>
            </a:r>
          </a:p>
          <a:p>
            <a:pPr>
              <a:buNone/>
            </a:pPr>
            <a:r>
              <a:rPr lang="en-US" dirty="0" smtClean="0"/>
              <a:t>                        x</a:t>
            </a:r>
            <a:r>
              <a:rPr lang="en-US" baseline="-25000" dirty="0" smtClean="0"/>
              <a:t>2</a:t>
            </a:r>
            <a:r>
              <a:rPr lang="en-US" dirty="0" smtClean="0"/>
              <a:t>  = 0.15625</a:t>
            </a:r>
          </a:p>
          <a:p>
            <a:pPr>
              <a:buNone/>
            </a:pPr>
            <a:r>
              <a:rPr lang="en-US" dirty="0" smtClean="0"/>
              <a:t>                        x</a:t>
            </a:r>
            <a:r>
              <a:rPr lang="en-US" baseline="-25000" dirty="0" smtClean="0"/>
              <a:t>3</a:t>
            </a:r>
            <a:r>
              <a:rPr lang="en-US" dirty="0" smtClean="0"/>
              <a:t>  = 0.875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940300"/>
          </a:xfrm>
        </p:spPr>
        <p:txBody>
          <a:bodyPr/>
          <a:lstStyle/>
          <a:p>
            <a:pPr algn="just"/>
            <a:r>
              <a:rPr lang="en-US" sz="2500" dirty="0" smtClean="0"/>
              <a:t>The </a:t>
            </a:r>
            <a:r>
              <a:rPr lang="en-US" sz="2500" dirty="0" smtClean="0">
                <a:solidFill>
                  <a:srgbClr val="0070C0"/>
                </a:solidFill>
              </a:rPr>
              <a:t>Gauss-</a:t>
            </a:r>
            <a:r>
              <a:rPr lang="en-US" sz="2500" dirty="0" err="1" smtClean="0">
                <a:solidFill>
                  <a:srgbClr val="0070C0"/>
                </a:solidFill>
              </a:rPr>
              <a:t>Seidal</a:t>
            </a:r>
            <a:r>
              <a:rPr lang="en-US" sz="2500" dirty="0" smtClean="0">
                <a:solidFill>
                  <a:srgbClr val="0070C0"/>
                </a:solidFill>
              </a:rPr>
              <a:t> method is applicable to predominantly diagonal systems. </a:t>
            </a:r>
            <a:r>
              <a:rPr lang="en-US" sz="2500" dirty="0" smtClean="0"/>
              <a:t>A predominantly diagonal system has large diagonal elements.</a:t>
            </a:r>
          </a:p>
          <a:p>
            <a:pPr algn="just"/>
            <a:endParaRPr lang="en-US" sz="2500" dirty="0" smtClean="0"/>
          </a:p>
          <a:p>
            <a:pPr algn="just"/>
            <a:r>
              <a:rPr lang="en-US" sz="2500" dirty="0" smtClean="0">
                <a:solidFill>
                  <a:srgbClr val="0070C0"/>
                </a:solidFill>
              </a:rPr>
              <a:t>The absolute value of the diagonal element </a:t>
            </a:r>
            <a:r>
              <a:rPr lang="en-US" sz="2500" dirty="0" smtClean="0"/>
              <a:t>in each case is </a:t>
            </a:r>
            <a:r>
              <a:rPr lang="en-US" sz="2500" dirty="0" smtClean="0">
                <a:solidFill>
                  <a:srgbClr val="7030A0"/>
                </a:solidFill>
              </a:rPr>
              <a:t>larger than</a:t>
            </a:r>
            <a:r>
              <a:rPr lang="en-US" sz="2500" dirty="0" smtClean="0"/>
              <a:t> the sum of the </a:t>
            </a:r>
            <a:r>
              <a:rPr lang="en-US" sz="2500" dirty="0" smtClean="0">
                <a:solidFill>
                  <a:srgbClr val="0070C0"/>
                </a:solidFill>
              </a:rPr>
              <a:t>absolute values of the other elements in that row </a:t>
            </a:r>
            <a:r>
              <a:rPr lang="en-US" sz="2500" dirty="0" smtClean="0"/>
              <a:t>of the matrix A. </a:t>
            </a:r>
          </a:p>
          <a:p>
            <a:pPr algn="just"/>
            <a:endParaRPr lang="en-US" sz="2500" dirty="0" smtClean="0"/>
          </a:p>
          <a:p>
            <a:pPr algn="just"/>
            <a:r>
              <a:rPr lang="en-US" sz="2500" dirty="0" smtClean="0"/>
              <a:t>For such </a:t>
            </a:r>
            <a:r>
              <a:rPr lang="en-US" sz="2500" dirty="0" smtClean="0">
                <a:solidFill>
                  <a:srgbClr val="7030A0"/>
                </a:solidFill>
              </a:rPr>
              <a:t>predominantly diagonal systems, the Gauss-</a:t>
            </a:r>
            <a:r>
              <a:rPr lang="en-US" sz="2500" dirty="0" err="1" smtClean="0">
                <a:solidFill>
                  <a:srgbClr val="7030A0"/>
                </a:solidFill>
              </a:rPr>
              <a:t>Seidal</a:t>
            </a:r>
            <a:r>
              <a:rPr lang="en-US" sz="2500" dirty="0" smtClean="0">
                <a:solidFill>
                  <a:srgbClr val="7030A0"/>
                </a:solidFill>
              </a:rPr>
              <a:t> method always converges </a:t>
            </a:r>
            <a:r>
              <a:rPr lang="en-US" sz="2500" dirty="0" smtClean="0"/>
              <a:t>to the correct solution</a:t>
            </a:r>
            <a:endParaRPr lang="en-US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There are some </a:t>
            </a:r>
            <a:r>
              <a:rPr lang="en-US" dirty="0">
                <a:solidFill>
                  <a:srgbClr val="7030A0"/>
                </a:solidFill>
              </a:rPr>
              <a:t>non-computer methods </a:t>
            </a:r>
            <a:r>
              <a:rPr lang="en-US" dirty="0"/>
              <a:t>which are </a:t>
            </a:r>
            <a:r>
              <a:rPr lang="en-US" dirty="0">
                <a:solidFill>
                  <a:srgbClr val="0070C0"/>
                </a:solidFill>
              </a:rPr>
              <a:t>used to solve small </a:t>
            </a:r>
            <a:r>
              <a:rPr lang="en-US" dirty="0" smtClean="0">
                <a:solidFill>
                  <a:srgbClr val="0070C0"/>
                </a:solidFill>
              </a:rPr>
              <a:t>(n≤3 </a:t>
            </a:r>
            <a:r>
              <a:rPr lang="en-US" dirty="0">
                <a:solidFill>
                  <a:srgbClr val="0070C0"/>
                </a:solidFill>
              </a:rPr>
              <a:t>) sets of simultaneous equations </a:t>
            </a:r>
            <a:r>
              <a:rPr lang="en-US" dirty="0"/>
              <a:t>that do not require a computer. </a:t>
            </a:r>
            <a:endParaRPr lang="en-US" dirty="0" smtClean="0"/>
          </a:p>
          <a:p>
            <a:pPr algn="just"/>
            <a:endParaRPr lang="en-US" sz="1000" dirty="0" smtClean="0"/>
          </a:p>
          <a:p>
            <a:pPr marL="0" indent="0">
              <a:buNone/>
            </a:pPr>
            <a:r>
              <a:rPr lang="en-US" b="1" dirty="0" smtClean="0"/>
              <a:t>1. The </a:t>
            </a:r>
            <a:r>
              <a:rPr lang="en-US" b="1" dirty="0"/>
              <a:t>Graphical </a:t>
            </a:r>
            <a:r>
              <a:rPr lang="en-US" b="1" dirty="0" smtClean="0"/>
              <a:t>Method</a:t>
            </a:r>
            <a:r>
              <a:rPr lang="en-US" b="1" i="1" dirty="0"/>
              <a:t> 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70C0"/>
                </a:solidFill>
              </a:rPr>
              <a:t>Plotting the graphs (straight lines)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7030A0"/>
                </a:solidFill>
              </a:rPr>
              <a:t>finding </a:t>
            </a:r>
            <a:r>
              <a:rPr lang="en-US" dirty="0">
                <a:solidFill>
                  <a:srgbClr val="7030A0"/>
                </a:solidFill>
              </a:rPr>
              <a:t>the point of intersection</a:t>
            </a:r>
            <a:r>
              <a:rPr lang="en-US" dirty="0"/>
              <a:t> of the graphs. 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E.g </a:t>
            </a:r>
            <a:r>
              <a:rPr lang="en-US" dirty="0" smtClean="0"/>
              <a:t>Use the graphical method to solve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       3x</a:t>
            </a:r>
            <a:r>
              <a:rPr lang="en-US" baseline="-25000" dirty="0" smtClean="0"/>
              <a:t>1</a:t>
            </a:r>
            <a:r>
              <a:rPr lang="en-US" dirty="0" smtClean="0"/>
              <a:t>+2x</a:t>
            </a:r>
            <a:r>
              <a:rPr lang="en-US" baseline="-25000" dirty="0" smtClean="0"/>
              <a:t>2</a:t>
            </a:r>
            <a:r>
              <a:rPr lang="en-US" dirty="0" smtClean="0"/>
              <a:t>=18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        -x</a:t>
            </a:r>
            <a:r>
              <a:rPr lang="en-US" baseline="-25000" dirty="0" smtClean="0"/>
              <a:t>1</a:t>
            </a:r>
            <a:r>
              <a:rPr lang="en-US" dirty="0" smtClean="0"/>
              <a:t>+2x</a:t>
            </a:r>
            <a:r>
              <a:rPr lang="en-US" baseline="-25000" dirty="0" smtClean="0"/>
              <a:t>2</a:t>
            </a:r>
            <a:r>
              <a:rPr lang="en-US" dirty="0" smtClean="0"/>
              <a:t>=2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b="1" dirty="0"/>
              <a:t>Non - Computer methods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7094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5516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 smtClean="0"/>
              <a:t> 2. Cramer's Rule</a:t>
            </a:r>
          </a:p>
          <a:p>
            <a:pPr algn="just">
              <a:lnSpc>
                <a:spcPct val="160000"/>
              </a:lnSpc>
            </a:pPr>
            <a:r>
              <a:rPr lang="en-US" sz="2800" b="1" dirty="0" smtClean="0">
                <a:solidFill>
                  <a:srgbClr val="7030A0"/>
                </a:solidFill>
              </a:rPr>
              <a:t>Cramer's </a:t>
            </a:r>
            <a:r>
              <a:rPr lang="en-US" sz="2800" b="1" dirty="0">
                <a:solidFill>
                  <a:srgbClr val="7030A0"/>
                </a:solidFill>
              </a:rPr>
              <a:t>rule </a:t>
            </a:r>
            <a:r>
              <a:rPr lang="en-US" sz="2800" dirty="0"/>
              <a:t>states that the solution of a set of linear equations given in Eq. 3.3 can be give as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algn="just"/>
            <a:r>
              <a:rPr lang="en-US" sz="2800" dirty="0"/>
              <a:t>where </a:t>
            </a:r>
            <a:r>
              <a:rPr lang="en-US" sz="2800" dirty="0" smtClean="0"/>
              <a:t>D </a:t>
            </a:r>
            <a:r>
              <a:rPr lang="en-US" sz="2800" dirty="0"/>
              <a:t>is the </a:t>
            </a:r>
            <a:r>
              <a:rPr lang="en-US" sz="2800" dirty="0">
                <a:solidFill>
                  <a:srgbClr val="0070C0"/>
                </a:solidFill>
              </a:rPr>
              <a:t>determinant of the coefficient </a:t>
            </a:r>
            <a:r>
              <a:rPr lang="en-US" sz="2800" dirty="0" smtClean="0">
                <a:solidFill>
                  <a:srgbClr val="0070C0"/>
                </a:solidFill>
              </a:rPr>
              <a:t>matrix</a:t>
            </a:r>
            <a:r>
              <a:rPr lang="en-US" sz="2800" dirty="0" smtClean="0"/>
              <a:t> [A] </a:t>
            </a:r>
            <a:r>
              <a:rPr lang="en-US" sz="2800" dirty="0"/>
              <a:t>, </a:t>
            </a:r>
            <a:r>
              <a:rPr lang="en-US" sz="2800" dirty="0" smtClean="0"/>
              <a:t>and D</a:t>
            </a:r>
            <a:r>
              <a:rPr lang="en-US" sz="2000" i="1" dirty="0" smtClean="0"/>
              <a:t>i</a:t>
            </a:r>
            <a:r>
              <a:rPr lang="en-US" sz="2800" dirty="0" smtClean="0"/>
              <a:t>  </a:t>
            </a:r>
            <a:r>
              <a:rPr lang="en-US" sz="2800" dirty="0"/>
              <a:t>is the determinant of the matrix obtained by </a:t>
            </a:r>
            <a:r>
              <a:rPr lang="en-US" sz="2800" dirty="0">
                <a:solidFill>
                  <a:srgbClr val="0070C0"/>
                </a:solidFill>
              </a:rPr>
              <a:t>replacing the coefficients of the unknown </a:t>
            </a:r>
            <a:r>
              <a:rPr lang="en-US" sz="2800" i="1" dirty="0" smtClean="0">
                <a:solidFill>
                  <a:srgbClr val="0070C0"/>
                </a:solidFill>
              </a:rPr>
              <a:t>x</a:t>
            </a:r>
            <a:r>
              <a:rPr lang="en-US" sz="2800" i="1" baseline="-25000" dirty="0" smtClean="0">
                <a:solidFill>
                  <a:srgbClr val="0070C0"/>
                </a:solidFill>
              </a:rPr>
              <a:t>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in the coefficient matrix by the constants</a:t>
            </a:r>
            <a:r>
              <a:rPr lang="en-US" sz="2800" dirty="0"/>
              <a:t> </a:t>
            </a:r>
            <a:r>
              <a:rPr lang="en-US" sz="2800" dirty="0" smtClean="0"/>
              <a:t> b</a:t>
            </a:r>
            <a:r>
              <a:rPr lang="en-US" sz="1700" dirty="0" smtClean="0"/>
              <a:t>1</a:t>
            </a:r>
            <a:r>
              <a:rPr lang="en-US" sz="2800" dirty="0" smtClean="0"/>
              <a:t>,b</a:t>
            </a:r>
            <a:r>
              <a:rPr lang="en-US" sz="17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, </a:t>
            </a:r>
            <a:r>
              <a:rPr lang="en-US" sz="2800" dirty="0" smtClean="0"/>
              <a:t>...,b</a:t>
            </a:r>
            <a:r>
              <a:rPr lang="en-US" sz="2200" dirty="0" smtClean="0"/>
              <a:t>n</a:t>
            </a:r>
            <a:r>
              <a:rPr lang="en-US" sz="2800" dirty="0" smtClean="0"/>
              <a:t> </a:t>
            </a:r>
            <a:r>
              <a:rPr lang="en-US" sz="2800" dirty="0"/>
              <a:t>. </a:t>
            </a:r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485950"/>
              </p:ext>
            </p:extLst>
          </p:nvPr>
        </p:nvGraphicFramePr>
        <p:xfrm>
          <a:off x="2971800" y="2514600"/>
          <a:ext cx="1438204" cy="1000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520474" imgH="406224" progId="Equation.3">
                  <p:embed/>
                </p:oleObj>
              </mc:Choice>
              <mc:Fallback>
                <p:oleObj name="Equation" r:id="rId3" imgW="520474" imgH="406224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14600"/>
                        <a:ext cx="1438204" cy="10008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629400" y="2819400"/>
            <a:ext cx="9906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/>
              <a:t>(3.4)</a:t>
            </a:r>
          </a:p>
        </p:txBody>
      </p:sp>
    </p:spTree>
    <p:extLst>
      <p:ext uri="{BB962C8B-B14F-4D97-AF65-F5344CB8AC3E}">
        <p14:creationId xmlns:p14="http://schemas.microsoft.com/office/powerpoint/2010/main" val="20849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example,  </a:t>
            </a:r>
            <a:r>
              <a:rPr lang="en-US" i="1" dirty="0" smtClean="0"/>
              <a:t>x</a:t>
            </a:r>
            <a:r>
              <a:rPr lang="en-US" sz="1600" dirty="0" smtClean="0"/>
              <a:t>1</a:t>
            </a:r>
            <a:r>
              <a:rPr lang="en-US" dirty="0" smtClean="0"/>
              <a:t> can be obtained as: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sz="2900" dirty="0"/>
              <a:t>For </a:t>
            </a:r>
            <a:r>
              <a:rPr lang="en-US" sz="2900" dirty="0">
                <a:solidFill>
                  <a:srgbClr val="0070C0"/>
                </a:solidFill>
              </a:rPr>
              <a:t>more than three equations</a:t>
            </a:r>
            <a:r>
              <a:rPr lang="en-US" sz="2900" dirty="0"/>
              <a:t>, Cramer's rule becomes </a:t>
            </a:r>
            <a:r>
              <a:rPr lang="en-US" sz="2900" dirty="0">
                <a:solidFill>
                  <a:srgbClr val="002060"/>
                </a:solidFill>
              </a:rPr>
              <a:t>impractical</a:t>
            </a:r>
            <a:r>
              <a:rPr lang="en-US" sz="2900" dirty="0"/>
              <a:t> because, as the </a:t>
            </a:r>
            <a:r>
              <a:rPr lang="en-US" sz="2900" dirty="0">
                <a:solidFill>
                  <a:srgbClr val="7030A0"/>
                </a:solidFill>
              </a:rPr>
              <a:t>number of equations increase, the determinants are time-consuming to evaluate by </a:t>
            </a:r>
            <a:r>
              <a:rPr lang="en-US" sz="2900" dirty="0" smtClean="0">
                <a:solidFill>
                  <a:srgbClr val="7030A0"/>
                </a:solidFill>
              </a:rPr>
              <a:t>hand</a:t>
            </a:r>
            <a:r>
              <a:rPr lang="en-US" sz="2900" dirty="0" smtClean="0"/>
              <a:t>. </a:t>
            </a:r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smtClean="0"/>
              <a:t>Consequently</a:t>
            </a:r>
            <a:r>
              <a:rPr lang="en-US" sz="3000" dirty="0"/>
              <a:t>, more efficient alternatives are used. 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381163"/>
              </p:ext>
            </p:extLst>
          </p:nvPr>
        </p:nvGraphicFramePr>
        <p:xfrm>
          <a:off x="2438400" y="1066800"/>
          <a:ext cx="3810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1218960" imgH="914400" progId="Equation.3">
                  <p:embed/>
                </p:oleObj>
              </mc:Choice>
              <mc:Fallback>
                <p:oleObj name="Equation" r:id="rId3" imgW="1218960" imgH="914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066800"/>
                        <a:ext cx="38100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00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 smtClean="0"/>
              <a:t>3. Elimination of Unknowns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500" dirty="0"/>
              <a:t>The </a:t>
            </a:r>
            <a:r>
              <a:rPr lang="en-US" sz="2500" dirty="0">
                <a:solidFill>
                  <a:srgbClr val="7030A0"/>
                </a:solidFill>
              </a:rPr>
              <a:t>basic strategy is to multiply the equations by constants</a:t>
            </a:r>
            <a:r>
              <a:rPr lang="en-US" sz="2500" dirty="0"/>
              <a:t> so that </a:t>
            </a:r>
            <a:r>
              <a:rPr lang="en-US" sz="2500" dirty="0">
                <a:solidFill>
                  <a:srgbClr val="0070C0"/>
                </a:solidFill>
              </a:rPr>
              <a:t>one of the unknowns will be eliminated </a:t>
            </a:r>
            <a:r>
              <a:rPr lang="en-US" sz="2500" dirty="0"/>
              <a:t>when the equations are combined. </a:t>
            </a:r>
            <a:endParaRPr lang="en-US" sz="25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11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500" dirty="0" smtClean="0">
                <a:solidFill>
                  <a:srgbClr val="7030A0"/>
                </a:solidFill>
              </a:rPr>
              <a:t>The </a:t>
            </a:r>
            <a:r>
              <a:rPr lang="en-US" sz="2500" dirty="0">
                <a:solidFill>
                  <a:srgbClr val="7030A0"/>
                </a:solidFill>
              </a:rPr>
              <a:t>result is a single equation </a:t>
            </a:r>
            <a:r>
              <a:rPr lang="en-US" sz="2500" dirty="0"/>
              <a:t>that can be solved for the remaining unknown. This can then be </a:t>
            </a:r>
            <a:r>
              <a:rPr lang="en-US" sz="2500" dirty="0">
                <a:solidFill>
                  <a:srgbClr val="7030A0"/>
                </a:solidFill>
              </a:rPr>
              <a:t>substituted into either of the original equations </a:t>
            </a:r>
            <a:r>
              <a:rPr lang="en-US" sz="2500" dirty="0"/>
              <a:t>to compute </a:t>
            </a:r>
            <a:r>
              <a:rPr lang="en-US" sz="2500" dirty="0">
                <a:solidFill>
                  <a:srgbClr val="7030A0"/>
                </a:solidFill>
              </a:rPr>
              <a:t>the other variable</a:t>
            </a:r>
            <a:r>
              <a:rPr lang="en-US" sz="2500" dirty="0" smtClean="0">
                <a:solidFill>
                  <a:srgbClr val="7030A0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11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/>
              <a:t>The elimination of unknowns can be </a:t>
            </a:r>
            <a:r>
              <a:rPr lang="en-US" sz="2800" dirty="0">
                <a:solidFill>
                  <a:srgbClr val="7030A0"/>
                </a:solidFill>
              </a:rPr>
              <a:t>extended to systems with more than two or three equations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 algn="just">
              <a:buNone/>
            </a:pPr>
            <a:endParaRPr lang="en-US" sz="25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3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However, the </a:t>
            </a:r>
            <a:r>
              <a:rPr lang="en-US" dirty="0">
                <a:solidFill>
                  <a:srgbClr val="7030A0"/>
                </a:solidFill>
              </a:rPr>
              <a:t>numerous calculations that are required </a:t>
            </a:r>
            <a:r>
              <a:rPr lang="en-US" dirty="0"/>
              <a:t>for larger systems make the method </a:t>
            </a:r>
            <a:r>
              <a:rPr lang="en-US" dirty="0">
                <a:solidFill>
                  <a:srgbClr val="0070C0"/>
                </a:solidFill>
              </a:rPr>
              <a:t>extremely tedious to implement by hand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the technique can be formalized and readily programmed for the computer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14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o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o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3.xml><?xml version="1.0" encoding="utf-8"?>
<a:themeOverride xmlns:a="http://schemas.openxmlformats.org/drawingml/2006/main">
  <a:clrScheme name="Urbano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4.xml><?xml version="1.0" encoding="utf-8"?>
<a:themeOverride xmlns:a="http://schemas.openxmlformats.org/drawingml/2006/main">
  <a:clrScheme name="Urbano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845</TotalTime>
  <Words>2023</Words>
  <Application>Microsoft Office PowerPoint</Application>
  <PresentationFormat>On-screen Show (4:3)</PresentationFormat>
  <Paragraphs>306</Paragraphs>
  <Slides>44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Theme1</vt:lpstr>
      <vt:lpstr>Equation</vt:lpstr>
      <vt:lpstr>CHAPTER -III   LINEAR ALGEBRAIC EQUATIONS   </vt:lpstr>
      <vt:lpstr>Introduction</vt:lpstr>
      <vt:lpstr>PowerPoint Presentation</vt:lpstr>
      <vt:lpstr>PowerPoint Presentation</vt:lpstr>
      <vt:lpstr>Non - Computer methods</vt:lpstr>
      <vt:lpstr>PowerPoint Presentation</vt:lpstr>
      <vt:lpstr>PowerPoint Presentation</vt:lpstr>
      <vt:lpstr>PowerPoint Presentation</vt:lpstr>
      <vt:lpstr>PowerPoint Presentation</vt:lpstr>
      <vt:lpstr>1. Gauss Elimination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Pitfalls of Gauss Elimination</vt:lpstr>
      <vt:lpstr>PowerPoint Presentation</vt:lpstr>
      <vt:lpstr>PowerPoint Presentation</vt:lpstr>
      <vt:lpstr>PowerPoint Presentation</vt:lpstr>
      <vt:lpstr>PowerPoint Presentation</vt:lpstr>
      <vt:lpstr>Techniques for Improving Solutions</vt:lpstr>
      <vt:lpstr>2. Gauss-Jordan Elimination</vt:lpstr>
      <vt:lpstr>PowerPoint Presentation</vt:lpstr>
      <vt:lpstr>PowerPoint Presentation</vt:lpstr>
      <vt:lpstr>PowerPoint Presentation</vt:lpstr>
      <vt:lpstr>2. LU-Decomposition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-III  LINEAR ALGEBRAIC EQUATIONS</dc:title>
  <dc:creator>yesufe</dc:creator>
  <cp:lastModifiedBy>Bil</cp:lastModifiedBy>
  <cp:revision>77</cp:revision>
  <dcterms:created xsi:type="dcterms:W3CDTF">2016-04-14T05:23:24Z</dcterms:created>
  <dcterms:modified xsi:type="dcterms:W3CDTF">2020-05-01T09:42:25Z</dcterms:modified>
</cp:coreProperties>
</file>