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73"/>
  </p:handoutMasterIdLst>
  <p:sldIdLst>
    <p:sldId id="256" r:id="rId2"/>
    <p:sldId id="257" r:id="rId3"/>
    <p:sldId id="258" r:id="rId4"/>
    <p:sldId id="259" r:id="rId5"/>
    <p:sldId id="260" r:id="rId6"/>
    <p:sldId id="261" r:id="rId7"/>
    <p:sldId id="262" r:id="rId8"/>
    <p:sldId id="263" r:id="rId9"/>
    <p:sldId id="300" r:id="rId10"/>
    <p:sldId id="268" r:id="rId11"/>
    <p:sldId id="270" r:id="rId12"/>
    <p:sldId id="271" r:id="rId13"/>
    <p:sldId id="327" r:id="rId14"/>
    <p:sldId id="328" r:id="rId15"/>
    <p:sldId id="329" r:id="rId16"/>
    <p:sldId id="330" r:id="rId17"/>
    <p:sldId id="33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6"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95.wmf"/><Relationship Id="rId1" Type="http://schemas.openxmlformats.org/officeDocument/2006/relationships/image" Target="../media/image94.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124.wmf"/><Relationship Id="rId1" Type="http://schemas.openxmlformats.org/officeDocument/2006/relationships/image" Target="../media/image123.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27.wmf"/><Relationship Id="rId2" Type="http://schemas.openxmlformats.org/officeDocument/2006/relationships/image" Target="../media/image126.wmf"/><Relationship Id="rId1" Type="http://schemas.openxmlformats.org/officeDocument/2006/relationships/image" Target="../media/image125.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3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140.wmf"/><Relationship Id="rId1" Type="http://schemas.openxmlformats.org/officeDocument/2006/relationships/image" Target="../media/image139.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41.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4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50543E-9D17-4066-81F2-EF95DA3C0EBA}" type="datetimeFigureOut">
              <a:rPr lang="en-US" smtClean="0"/>
              <a:pPr/>
              <a:t>5/1/2020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377EAE-637D-4311-A1E9-A43BA98A8C89}" type="slidenum">
              <a:rPr lang="en-US" smtClean="0"/>
              <a:pPr/>
              <a:t>‹#›</a:t>
            </a:fld>
            <a:endParaRPr lang="en-US"/>
          </a:p>
        </p:txBody>
      </p:sp>
    </p:spTree>
    <p:extLst>
      <p:ext uri="{BB962C8B-B14F-4D97-AF65-F5344CB8AC3E}">
        <p14:creationId xmlns:p14="http://schemas.microsoft.com/office/powerpoint/2010/main" val="285427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EC2883B-5EDC-420A-94D2-34643303BF5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C2883B-5EDC-420A-94D2-34643303BF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C2883B-5EDC-420A-94D2-34643303BF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C2883B-5EDC-420A-94D2-34643303BF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C2883B-5EDC-420A-94D2-34643303BF5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C2883B-5EDC-420A-94D2-34643303BF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EC2883B-5EDC-420A-94D2-34643303BF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EC2883B-5EDC-420A-94D2-34643303BF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EC2883B-5EDC-420A-94D2-34643303BF5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C2883B-5EDC-420A-94D2-34643303BF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ED1DAAD-BEBC-4259-89B5-31C8D2D1F0EE}" type="datetimeFigureOut">
              <a:rPr lang="en-US" smtClean="0"/>
              <a:pPr/>
              <a:t>5/1/2020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C2883B-5EDC-420A-94D2-34643303BF5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ED1DAAD-BEBC-4259-89B5-31C8D2D1F0EE}" type="datetimeFigureOut">
              <a:rPr lang="en-US" smtClean="0"/>
              <a:pPr/>
              <a:t>5/1/2020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EC2883B-5EDC-420A-94D2-34643303BF5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http://math.fullerton.edu/mathews/n2003/leastsquaresline/LeastSqLineMod/Images/LeastSqLineMod_gr_34.gif" TargetMode="External"/><Relationship Id="rId13" Type="http://schemas.openxmlformats.org/officeDocument/2006/relationships/image" Target="http://math.fullerton.edu/mathews/n2003/leastsquaresline/LeastSqLineMod/Images/LeastSqLineMod_gr_36.gif" TargetMode="External"/><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0.png"/><Relationship Id="rId17" Type="http://schemas.openxmlformats.org/officeDocument/2006/relationships/image" Target="http://math.fullerton.edu/mathews/n2003/leastsquaresline/LeastSqLineMod/Images/LeastSqLineMod_gr_40.gif" TargetMode="External"/><Relationship Id="rId2" Type="http://schemas.openxmlformats.org/officeDocument/2006/relationships/image" Target="../media/image11.png"/><Relationship Id="rId16"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19.png"/><Relationship Id="rId5" Type="http://schemas.openxmlformats.org/officeDocument/2006/relationships/image" Target="../media/image14.png"/><Relationship Id="rId15" Type="http://schemas.openxmlformats.org/officeDocument/2006/relationships/image" Target="http://math.fullerton.edu/mathews/n2003/leastsquaresline/LeastSqLineMod/Images/LeastSqLineMod_gr_38.gif" TargetMode="External"/><Relationship Id="rId10" Type="http://schemas.openxmlformats.org/officeDocument/2006/relationships/image" Target="../media/image18.png"/><Relationship Id="rId4" Type="http://schemas.openxmlformats.org/officeDocument/2006/relationships/image" Target="../media/image13.png"/><Relationship Id="rId9" Type="http://schemas.openxmlformats.org/officeDocument/2006/relationships/image" Target="../media/image17.png"/><Relationship Id="rId1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1.wmf"/><Relationship Id="rId5" Type="http://schemas.openxmlformats.org/officeDocument/2006/relationships/oleObject" Target="../embeddings/oleObject12.bin"/><Relationship Id="rId4" Type="http://schemas.openxmlformats.org/officeDocument/2006/relationships/image" Target="../media/image30.wmf"/></Relationships>
</file>

<file path=ppt/slides/_rels/slide16.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3.wmf"/><Relationship Id="rId5" Type="http://schemas.openxmlformats.org/officeDocument/2006/relationships/oleObject" Target="../embeddings/oleObject14.bin"/><Relationship Id="rId4" Type="http://schemas.openxmlformats.org/officeDocument/2006/relationships/image" Target="../media/image3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6.wmf"/><Relationship Id="rId5" Type="http://schemas.openxmlformats.org/officeDocument/2006/relationships/oleObject" Target="../embeddings/oleObject17.bin"/><Relationship Id="rId4" Type="http://schemas.openxmlformats.org/officeDocument/2006/relationships/image" Target="../media/image3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7.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8.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0.wmf"/><Relationship Id="rId5" Type="http://schemas.openxmlformats.org/officeDocument/2006/relationships/oleObject" Target="../embeddings/oleObject21.bin"/><Relationship Id="rId4" Type="http://schemas.openxmlformats.org/officeDocument/2006/relationships/image" Target="../media/image39.wmf"/></Relationships>
</file>

<file path=ppt/slides/_rels/slide2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1.wmf"/><Relationship Id="rId5" Type="http://schemas.openxmlformats.org/officeDocument/2006/relationships/oleObject" Target="../embeddings/oleObject22.bin"/><Relationship Id="rId4" Type="http://schemas.openxmlformats.org/officeDocument/2006/relationships/image" Target="../media/image43.png"/></Relationships>
</file>

<file path=ppt/slides/_rels/slide24.xml.rels><?xml version="1.0" encoding="UTF-8" standalone="yes"?>
<Relationships xmlns="http://schemas.openxmlformats.org/package/2006/relationships"><Relationship Id="rId3" Type="http://schemas.openxmlformats.org/officeDocument/2006/relationships/image" Target="../media/image45.png"/><Relationship Id="rId7" Type="http://schemas.openxmlformats.org/officeDocument/2006/relationships/image" Target="../media/image49.png"/><Relationship Id="rId2" Type="http://schemas.openxmlformats.org/officeDocument/2006/relationships/image" Target="../media/image44.png"/><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25.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51.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53.wmf"/><Relationship Id="rId5" Type="http://schemas.openxmlformats.org/officeDocument/2006/relationships/oleObject" Target="../embeddings/oleObject25.bin"/><Relationship Id="rId4" Type="http://schemas.openxmlformats.org/officeDocument/2006/relationships/image" Target="../media/image52.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55.wmf"/><Relationship Id="rId5" Type="http://schemas.openxmlformats.org/officeDocument/2006/relationships/oleObject" Target="../embeddings/oleObject27.bin"/><Relationship Id="rId4" Type="http://schemas.openxmlformats.org/officeDocument/2006/relationships/image" Target="../media/image54.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5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57.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58.wmf"/></Relationships>
</file>

<file path=ppt/slides/_rels/slide32.x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60.wmf"/><Relationship Id="rId5" Type="http://schemas.openxmlformats.org/officeDocument/2006/relationships/oleObject" Target="../embeddings/oleObject32.bin"/><Relationship Id="rId4" Type="http://schemas.openxmlformats.org/officeDocument/2006/relationships/image" Target="../media/image59.wmf"/></Relationships>
</file>

<file path=ppt/slides/_rels/slide33.x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63.wmf"/><Relationship Id="rId5" Type="http://schemas.openxmlformats.org/officeDocument/2006/relationships/oleObject" Target="../embeddings/oleObject35.bin"/><Relationship Id="rId4" Type="http://schemas.openxmlformats.org/officeDocument/2006/relationships/image" Target="../media/image62.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66.wmf"/><Relationship Id="rId5" Type="http://schemas.openxmlformats.org/officeDocument/2006/relationships/oleObject" Target="../embeddings/oleObject38.bin"/><Relationship Id="rId4" Type="http://schemas.openxmlformats.org/officeDocument/2006/relationships/image" Target="../media/image65.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67.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68.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69.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71.wmf"/><Relationship Id="rId5" Type="http://schemas.openxmlformats.org/officeDocument/2006/relationships/oleObject" Target="../embeddings/oleObject43.bin"/><Relationship Id="rId4" Type="http://schemas.openxmlformats.org/officeDocument/2006/relationships/image" Target="../media/image70.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http://math.fullerton.edu/mathews/n2003/newtonpoly/NewtonPolyMod/Images/NewtonPolyMod_gr_116.gif" TargetMode="External"/><Relationship Id="rId3" Type="http://schemas.openxmlformats.org/officeDocument/2006/relationships/image" Target="../media/image73.png"/><Relationship Id="rId7" Type="http://schemas.openxmlformats.org/officeDocument/2006/relationships/image" Target="../media/image76.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http://math.fullerton.edu/mathews/n2003/newtonpoly/NewtonPolyMod/Images/NewtonPolyMod_gr_115.gif" TargetMode="External"/><Relationship Id="rId5" Type="http://schemas.openxmlformats.org/officeDocument/2006/relationships/image" Target="../media/image75.png"/><Relationship Id="rId10" Type="http://schemas.openxmlformats.org/officeDocument/2006/relationships/image" Target="http://math.fullerton.edu/mathews/n2003/newtonpoly/NewtonPolyMod/Images/NewtonPolyMod_gr_117.gif" TargetMode="External"/><Relationship Id="rId4" Type="http://schemas.openxmlformats.org/officeDocument/2006/relationships/image" Target="../media/image74.png"/><Relationship Id="rId9" Type="http://schemas.openxmlformats.org/officeDocument/2006/relationships/image" Target="../media/image77.png"/></Relationships>
</file>

<file path=ppt/slides/_rels/slide45.xml.rels><?xml version="1.0" encoding="UTF-8" standalone="yes"?>
<Relationships xmlns="http://schemas.openxmlformats.org/package/2006/relationships"><Relationship Id="rId8" Type="http://schemas.openxmlformats.org/officeDocument/2006/relationships/image" Target="../media/image81.png"/><Relationship Id="rId13" Type="http://schemas.openxmlformats.org/officeDocument/2006/relationships/image" Target="http://math.fullerton.edu/mathews/n2003/newtonpoly/NewtonPolyMod/Images/NewtonPolyMod_gr_150.gif" TargetMode="External"/><Relationship Id="rId3" Type="http://schemas.openxmlformats.org/officeDocument/2006/relationships/image" Target="http://math.fullerton.edu/mathews/n2003/newtonpoly/NewtonPolyMod/Images/NewtonPolyMod_gr_129.gif" TargetMode="External"/><Relationship Id="rId7" Type="http://schemas.openxmlformats.org/officeDocument/2006/relationships/image" Target="http://math.fullerton.edu/mathews/n2003/newtonpoly/NewtonPolyMod/Images/NewtonPolyMod_gr_131.gif" TargetMode="External"/><Relationship Id="rId12" Type="http://schemas.openxmlformats.org/officeDocument/2006/relationships/image" Target="../media/image83.png"/><Relationship Id="rId17" Type="http://schemas.openxmlformats.org/officeDocument/2006/relationships/image" Target="http://math.fullerton.edu/mathews/n2003/newtonpoly/NewtonPolyMod/Images/NewtonPolyMod_gr_152.gif" TargetMode="External"/><Relationship Id="rId2" Type="http://schemas.openxmlformats.org/officeDocument/2006/relationships/image" Target="../media/image78.png"/><Relationship Id="rId16" Type="http://schemas.openxmlformats.org/officeDocument/2006/relationships/image" Target="../media/image85.png"/><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image" Target="http://math.fullerton.edu/mathews/n2003/newtonpoly/NewtonPolyMod/Images/NewtonPolyMod_gr_149.gif" TargetMode="External"/><Relationship Id="rId5" Type="http://schemas.openxmlformats.org/officeDocument/2006/relationships/image" Target="http://math.fullerton.edu/mathews/n2003/newtonpoly/NewtonPolyMod/Images/NewtonPolyMod_gr_130.gif" TargetMode="External"/><Relationship Id="rId15" Type="http://schemas.openxmlformats.org/officeDocument/2006/relationships/image" Target="http://math.fullerton.edu/mathews/n2003/newtonpoly/NewtonPolyMod/Images/NewtonPolyMod_gr_151.gif" TargetMode="External"/><Relationship Id="rId10" Type="http://schemas.openxmlformats.org/officeDocument/2006/relationships/image" Target="../media/image82.png"/><Relationship Id="rId4" Type="http://schemas.openxmlformats.org/officeDocument/2006/relationships/image" Target="../media/image79.png"/><Relationship Id="rId9" Type="http://schemas.openxmlformats.org/officeDocument/2006/relationships/image" Target="http://math.fullerton.edu/mathews/n2003/newtonpoly/NewtonPolyMod/Images/NewtonPolyMod_gr_132.gif" TargetMode="External"/><Relationship Id="rId14" Type="http://schemas.openxmlformats.org/officeDocument/2006/relationships/image" Target="../media/image84.png"/></Relationships>
</file>

<file path=ppt/slides/_rels/slide46.xml.rels><?xml version="1.0" encoding="UTF-8" standalone="yes"?>
<Relationships xmlns="http://schemas.openxmlformats.org/package/2006/relationships"><Relationship Id="rId8" Type="http://schemas.openxmlformats.org/officeDocument/2006/relationships/image" Target="../media/image89.png"/><Relationship Id="rId13" Type="http://schemas.openxmlformats.org/officeDocument/2006/relationships/image" Target="../media/image91.png"/><Relationship Id="rId3" Type="http://schemas.openxmlformats.org/officeDocument/2006/relationships/image" Target="http://math.fullerton.edu/mathews/n2003/newtonpoly/NewtonPolyMod/Images/NewtonPolyMod_gr_170.gif" TargetMode="External"/><Relationship Id="rId7" Type="http://schemas.openxmlformats.org/officeDocument/2006/relationships/image" Target="http://math.fullerton.edu/mathews/n2003/newtonpoly/NewtonPolyMod/Images/NewtonPolyMod_gr_172.gif" TargetMode="External"/><Relationship Id="rId12" Type="http://schemas.openxmlformats.org/officeDocument/2006/relationships/image" Target="http://math.fullerton.edu/mathews/n2003/newtonpoly/NewtonPolyMod/Images/NewtonPolyMod_gr_193.gif" TargetMode="External"/><Relationship Id="rId2" Type="http://schemas.openxmlformats.org/officeDocument/2006/relationships/image" Target="../media/image86.png"/><Relationship Id="rId1" Type="http://schemas.openxmlformats.org/officeDocument/2006/relationships/slideLayout" Target="../slideLayouts/slideLayout2.xml"/><Relationship Id="rId6" Type="http://schemas.openxmlformats.org/officeDocument/2006/relationships/image" Target="../media/image88.png"/><Relationship Id="rId11" Type="http://schemas.openxmlformats.org/officeDocument/2006/relationships/image" Target="http://math.fullerton.edu/mathews/n2003/newtonpoly/NewtonPolyMod/Images/NewtonPolyMod_gr_192.gif" TargetMode="External"/><Relationship Id="rId5" Type="http://schemas.openxmlformats.org/officeDocument/2006/relationships/image" Target="http://math.fullerton.edu/mathews/n2003/newtonpoly/NewtonPolyMod/Images/NewtonPolyMod_gr_171.gif" TargetMode="External"/><Relationship Id="rId10" Type="http://schemas.openxmlformats.org/officeDocument/2006/relationships/image" Target="../media/image90.png"/><Relationship Id="rId4" Type="http://schemas.openxmlformats.org/officeDocument/2006/relationships/image" Target="../media/image87.png"/><Relationship Id="rId9" Type="http://schemas.openxmlformats.org/officeDocument/2006/relationships/image" Target="http://math.fullerton.edu/mathews/n2003/newtonpoly/NewtonPolyMod/Images/NewtonPolyMod_gr_173.gif" TargetMode="External"/><Relationship Id="rId14" Type="http://schemas.openxmlformats.org/officeDocument/2006/relationships/image" Target="http://math.fullerton.edu/mathews/n2003/newtonpoly/NewtonPolyMod/Images/NewtonPolyMod_gr_195.gif" TargetMode="External"/></Relationships>
</file>

<file path=ppt/slides/_rels/slide47.xml.rels><?xml version="1.0" encoding="UTF-8" standalone="yes"?>
<Relationships xmlns="http://schemas.openxmlformats.org/package/2006/relationships"><Relationship Id="rId8" Type="http://schemas.openxmlformats.org/officeDocument/2006/relationships/image" Target="http://math.fullerton.edu/mathews/n2003/newtonpoly/NewtonPolyMod/Images/NewtonPolyMod_gr_173.gif" TargetMode="External"/><Relationship Id="rId3" Type="http://schemas.openxmlformats.org/officeDocument/2006/relationships/image" Target="../media/image93.png"/><Relationship Id="rId7" Type="http://schemas.openxmlformats.org/officeDocument/2006/relationships/image" Target="../media/image89.png"/><Relationship Id="rId2" Type="http://schemas.openxmlformats.org/officeDocument/2006/relationships/image" Target="../media/image92.png"/><Relationship Id="rId1" Type="http://schemas.openxmlformats.org/officeDocument/2006/relationships/slideLayout" Target="../slideLayouts/slideLayout2.xml"/><Relationship Id="rId6" Type="http://schemas.openxmlformats.org/officeDocument/2006/relationships/image" Target="../media/image84.png"/><Relationship Id="rId5" Type="http://schemas.openxmlformats.org/officeDocument/2006/relationships/image" Target="../media/image80.png"/><Relationship Id="rId10" Type="http://schemas.openxmlformats.org/officeDocument/2006/relationships/image" Target="http://math.fullerton.edu/mathews/n2003/newtonpoly/NewtonPolyMod/Images/NewtonPolyMod_gr_195.gif" TargetMode="External"/><Relationship Id="rId4" Type="http://schemas.openxmlformats.org/officeDocument/2006/relationships/image" Target="../media/image77.png"/><Relationship Id="rId9" Type="http://schemas.openxmlformats.org/officeDocument/2006/relationships/image" Target="../media/image9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95.wmf"/><Relationship Id="rId5" Type="http://schemas.openxmlformats.org/officeDocument/2006/relationships/oleObject" Target="../embeddings/oleObject45.bin"/><Relationship Id="rId4" Type="http://schemas.openxmlformats.org/officeDocument/2006/relationships/image" Target="../media/image9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7.png"/><Relationship Id="rId7" Type="http://schemas.openxmlformats.org/officeDocument/2006/relationships/image" Target="../media/image101.png"/><Relationship Id="rId2" Type="http://schemas.openxmlformats.org/officeDocument/2006/relationships/image" Target="../media/image96.png"/><Relationship Id="rId1" Type="http://schemas.openxmlformats.org/officeDocument/2006/relationships/slideLayout" Target="../slideLayouts/slideLayout2.xml"/><Relationship Id="rId6" Type="http://schemas.openxmlformats.org/officeDocument/2006/relationships/image" Target="../media/image100.png"/><Relationship Id="rId5" Type="http://schemas.openxmlformats.org/officeDocument/2006/relationships/image" Target="../media/image99.png"/><Relationship Id="rId4" Type="http://schemas.openxmlformats.org/officeDocument/2006/relationships/image" Target="../media/image98.png"/></Relationships>
</file>

<file path=ppt/slides/_rels/slide52.xml.rels><?xml version="1.0" encoding="UTF-8" standalone="yes"?>
<Relationships xmlns="http://schemas.openxmlformats.org/package/2006/relationships"><Relationship Id="rId8" Type="http://schemas.openxmlformats.org/officeDocument/2006/relationships/image" Target="../media/image105.gif"/><Relationship Id="rId3" Type="http://schemas.openxmlformats.org/officeDocument/2006/relationships/image" Target="http://math.fullerton.edu/mathews/n2003/newtonpoly/NewtonPolyMod/Images/NewtonPolyMod_gr_257.gif" TargetMode="External"/><Relationship Id="rId7" Type="http://schemas.openxmlformats.org/officeDocument/2006/relationships/image" Target="http://math.fullerton.edu/mathews/n2003/newtonpoly/NewtonPolyMod/Images/NewtonPolyMod_gr_260.gif" TargetMode="External"/><Relationship Id="rId12" Type="http://schemas.openxmlformats.org/officeDocument/2006/relationships/image" Target="../media/image107.png"/><Relationship Id="rId2" Type="http://schemas.openxmlformats.org/officeDocument/2006/relationships/image" Target="../media/image102.gif"/><Relationship Id="rId1" Type="http://schemas.openxmlformats.org/officeDocument/2006/relationships/slideLayout" Target="../slideLayouts/slideLayout2.xml"/><Relationship Id="rId6" Type="http://schemas.openxmlformats.org/officeDocument/2006/relationships/image" Target="../media/image104.gif"/><Relationship Id="rId11" Type="http://schemas.openxmlformats.org/officeDocument/2006/relationships/image" Target="http://math.fullerton.edu/mathews/n2003/newtonpoly/NewtonPolyMod/Images/NewtonPolyMod_gr_262.gif" TargetMode="External"/><Relationship Id="rId5" Type="http://schemas.openxmlformats.org/officeDocument/2006/relationships/image" Target="http://math.fullerton.edu/mathews/n2003/newtonpoly/NewtonPolyMod/Images/NewtonPolyMod_gr_259.gif" TargetMode="External"/><Relationship Id="rId10" Type="http://schemas.openxmlformats.org/officeDocument/2006/relationships/image" Target="../media/image106.gif"/><Relationship Id="rId4" Type="http://schemas.openxmlformats.org/officeDocument/2006/relationships/image" Target="../media/image103.gif"/><Relationship Id="rId9" Type="http://schemas.openxmlformats.org/officeDocument/2006/relationships/image" Target="http://math.fullerton.edu/mathews/n2003/newtonpoly/NewtonPolyMod/Images/NewtonPolyMod_gr_261.gif" TargetMode="External"/></Relationships>
</file>

<file path=ppt/slides/_rels/slide53.xml.rels><?xml version="1.0" encoding="UTF-8" standalone="yes"?>
<Relationships xmlns="http://schemas.openxmlformats.org/package/2006/relationships"><Relationship Id="rId8" Type="http://schemas.openxmlformats.org/officeDocument/2006/relationships/image" Target="../media/image110.gif"/><Relationship Id="rId3" Type="http://schemas.openxmlformats.org/officeDocument/2006/relationships/image" Target="http://math.fullerton.edu/mathews/n2003/newtonpoly/NewtonPolyMod/Images/NewtonPolyMod_gr_279.gif" TargetMode="External"/><Relationship Id="rId7" Type="http://schemas.openxmlformats.org/officeDocument/2006/relationships/image" Target="http://math.fullerton.edu/mathews/n2003/newtonpoly/NewtonPolyMod/Images/NewtonPolyMod_gr_282.gif" TargetMode="External"/><Relationship Id="rId12" Type="http://schemas.openxmlformats.org/officeDocument/2006/relationships/image" Target="../media/image112.png"/><Relationship Id="rId2" Type="http://schemas.openxmlformats.org/officeDocument/2006/relationships/image" Target="../media/image102.gif"/><Relationship Id="rId1" Type="http://schemas.openxmlformats.org/officeDocument/2006/relationships/slideLayout" Target="../slideLayouts/slideLayout2.xml"/><Relationship Id="rId6" Type="http://schemas.openxmlformats.org/officeDocument/2006/relationships/image" Target="../media/image109.gif"/><Relationship Id="rId11" Type="http://schemas.openxmlformats.org/officeDocument/2006/relationships/image" Target="http://math.fullerton.edu/mathews/n2003/newtonpoly/NewtonPolyMod/Images/NewtonPolyMod_gr_284.gif" TargetMode="External"/><Relationship Id="rId5" Type="http://schemas.openxmlformats.org/officeDocument/2006/relationships/image" Target="http://math.fullerton.edu/mathews/n2003/newtonpoly/NewtonPolyMod/Images/NewtonPolyMod_gr_281.gif" TargetMode="External"/><Relationship Id="rId10" Type="http://schemas.openxmlformats.org/officeDocument/2006/relationships/image" Target="../media/image111.gif"/><Relationship Id="rId4" Type="http://schemas.openxmlformats.org/officeDocument/2006/relationships/image" Target="../media/image108.gif"/><Relationship Id="rId9" Type="http://schemas.openxmlformats.org/officeDocument/2006/relationships/image" Target="http://math.fullerton.edu/mathews/n2003/newtonpoly/NewtonPolyMod/Images/NewtonPolyMod_gr_283.gif" TargetMode="External"/></Relationships>
</file>

<file path=ppt/slides/_rels/slide54.xml.rels><?xml version="1.0" encoding="UTF-8" standalone="yes"?>
<Relationships xmlns="http://schemas.openxmlformats.org/package/2006/relationships"><Relationship Id="rId8" Type="http://schemas.openxmlformats.org/officeDocument/2006/relationships/image" Target="../media/image115.gif"/><Relationship Id="rId13" Type="http://schemas.openxmlformats.org/officeDocument/2006/relationships/image" Target="http://math.fullerton.edu/mathews/n2003/newtonpoly/NewtonPolyMod/Images/NewtonPolyMod_gr_300.gif" TargetMode="External"/><Relationship Id="rId3" Type="http://schemas.openxmlformats.org/officeDocument/2006/relationships/image" Target="http://math.fullerton.edu/mathews/n2003/newtonpoly/NewtonPolyMod/Images/NewtonPolyMod_gr_301.gif" TargetMode="External"/><Relationship Id="rId7" Type="http://schemas.openxmlformats.org/officeDocument/2006/relationships/image" Target="http://math.fullerton.edu/mathews/n2003/newtonpoly/NewtonPolyMod/Images/NewtonPolyMod_gr_304.gif" TargetMode="External"/><Relationship Id="rId12" Type="http://schemas.openxmlformats.org/officeDocument/2006/relationships/image" Target="../media/image117.png"/><Relationship Id="rId2" Type="http://schemas.openxmlformats.org/officeDocument/2006/relationships/image" Target="../media/image102.gif"/><Relationship Id="rId1" Type="http://schemas.openxmlformats.org/officeDocument/2006/relationships/slideLayout" Target="../slideLayouts/slideLayout2.xml"/><Relationship Id="rId6" Type="http://schemas.openxmlformats.org/officeDocument/2006/relationships/image" Target="../media/image114.gif"/><Relationship Id="rId11" Type="http://schemas.openxmlformats.org/officeDocument/2006/relationships/image" Target="http://math.fullerton.edu/mathews/n2003/newtonpoly/NewtonPolyMod/Images/NewtonPolyMod_gr_306.gif" TargetMode="External"/><Relationship Id="rId5" Type="http://schemas.openxmlformats.org/officeDocument/2006/relationships/image" Target="http://math.fullerton.edu/mathews/n2003/newtonpoly/NewtonPolyMod/Images/NewtonPolyMod_gr_303.gif" TargetMode="External"/><Relationship Id="rId10" Type="http://schemas.openxmlformats.org/officeDocument/2006/relationships/image" Target="../media/image116.gif"/><Relationship Id="rId4" Type="http://schemas.openxmlformats.org/officeDocument/2006/relationships/image" Target="../media/image113.gif"/><Relationship Id="rId9" Type="http://schemas.openxmlformats.org/officeDocument/2006/relationships/image" Target="http://math.fullerton.edu/mathews/n2003/newtonpoly/NewtonPolyMod/Images/NewtonPolyMod_gr_305.gif" TargetMode="External"/></Relationships>
</file>

<file path=ppt/slides/_rels/slide55.xml.rels><?xml version="1.0" encoding="UTF-8" standalone="yes"?>
<Relationships xmlns="http://schemas.openxmlformats.org/package/2006/relationships"><Relationship Id="rId8" Type="http://schemas.openxmlformats.org/officeDocument/2006/relationships/image" Target="../media/image120.gif"/><Relationship Id="rId3" Type="http://schemas.openxmlformats.org/officeDocument/2006/relationships/image" Target="http://math.fullerton.edu/mathews/n2003/newtonpoly/NewtonPolyMod/Images/NewtonPolyMod_gr_323.gif" TargetMode="External"/><Relationship Id="rId7" Type="http://schemas.openxmlformats.org/officeDocument/2006/relationships/image" Target="http://math.fullerton.edu/mathews/n2003/newtonpoly/NewtonPolyMod/Images/NewtonPolyMod_gr_326.gif" TargetMode="External"/><Relationship Id="rId12" Type="http://schemas.openxmlformats.org/officeDocument/2006/relationships/image" Target="../media/image122.png"/><Relationship Id="rId2" Type="http://schemas.openxmlformats.org/officeDocument/2006/relationships/image" Target="../media/image102.gif"/><Relationship Id="rId1" Type="http://schemas.openxmlformats.org/officeDocument/2006/relationships/slideLayout" Target="../slideLayouts/slideLayout2.xml"/><Relationship Id="rId6" Type="http://schemas.openxmlformats.org/officeDocument/2006/relationships/image" Target="../media/image119.gif"/><Relationship Id="rId11" Type="http://schemas.openxmlformats.org/officeDocument/2006/relationships/image" Target="http://math.fullerton.edu/mathews/n2003/newtonpoly/NewtonPolyMod/Images/NewtonPolyMod_gr_328.gif" TargetMode="External"/><Relationship Id="rId5" Type="http://schemas.openxmlformats.org/officeDocument/2006/relationships/image" Target="http://math.fullerton.edu/mathews/n2003/newtonpoly/NewtonPolyMod/Images/NewtonPolyMod_gr_325.gif" TargetMode="External"/><Relationship Id="rId10" Type="http://schemas.openxmlformats.org/officeDocument/2006/relationships/image" Target="../media/image121.gif"/><Relationship Id="rId4" Type="http://schemas.openxmlformats.org/officeDocument/2006/relationships/image" Target="../media/image118.gif"/><Relationship Id="rId9" Type="http://schemas.openxmlformats.org/officeDocument/2006/relationships/image" Target="http://math.fullerton.edu/mathews/n2003/newtonpoly/NewtonPolyMod/Images/NewtonPolyMod_gr_327.gif" TargetMode="Externa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124.wmf"/><Relationship Id="rId5" Type="http://schemas.openxmlformats.org/officeDocument/2006/relationships/oleObject" Target="../embeddings/oleObject47.bin"/><Relationship Id="rId4" Type="http://schemas.openxmlformats.org/officeDocument/2006/relationships/image" Target="../media/image123.wmf"/></Relationships>
</file>

<file path=ppt/slides/_rels/slide57.xml.rels><?xml version="1.0" encoding="UTF-8" standalone="yes"?>
<Relationships xmlns="http://schemas.openxmlformats.org/package/2006/relationships"><Relationship Id="rId8" Type="http://schemas.openxmlformats.org/officeDocument/2006/relationships/image" Target="../media/image127.wmf"/><Relationship Id="rId3" Type="http://schemas.openxmlformats.org/officeDocument/2006/relationships/oleObject" Target="../embeddings/oleObject48.bin"/><Relationship Id="rId7"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126.wmf"/><Relationship Id="rId5" Type="http://schemas.openxmlformats.org/officeDocument/2006/relationships/oleObject" Target="../embeddings/oleObject49.bin"/><Relationship Id="rId4" Type="http://schemas.openxmlformats.org/officeDocument/2006/relationships/image" Target="../media/image125.wmf"/></Relationships>
</file>

<file path=ppt/slides/_rels/slide58.xml.rels><?xml version="1.0" encoding="UTF-8" standalone="yes"?>
<Relationships xmlns="http://schemas.openxmlformats.org/package/2006/relationships"><Relationship Id="rId8" Type="http://schemas.openxmlformats.org/officeDocument/2006/relationships/image" Target="../media/image130.gif"/><Relationship Id="rId3" Type="http://schemas.openxmlformats.org/officeDocument/2006/relationships/image" Target="http://math.fullerton.edu/mathews/n2003/lagrangepoly/LagrangePolyMod/Images/LagrangePolyMod_gr_106.gif" TargetMode="External"/><Relationship Id="rId7" Type="http://schemas.openxmlformats.org/officeDocument/2006/relationships/image" Target="http://math.fullerton.edu/mathews/n2003/lagrangepoly/LagrangePolyMod/Images/LagrangePolyMod_gr_109.gif" TargetMode="External"/><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129.gif"/><Relationship Id="rId5" Type="http://schemas.openxmlformats.org/officeDocument/2006/relationships/image" Target="http://math.fullerton.edu/mathews/n2003/lagrangepoly/LagrangePolyMod/Images/LagrangePolyMod_gr_108.gif" TargetMode="External"/><Relationship Id="rId4" Type="http://schemas.openxmlformats.org/officeDocument/2006/relationships/image" Target="../media/image128.gif"/><Relationship Id="rId9" Type="http://schemas.openxmlformats.org/officeDocument/2006/relationships/image" Target="http://math.fullerton.edu/mathews/n2003/lagrangepoly/LagrangePolyMod/Images/LagrangePolyMod_gr_110.gif" TargetMode="External"/></Relationships>
</file>

<file path=ppt/slides/_rels/slide59.xml.rels><?xml version="1.0" encoding="UTF-8" standalone="yes"?>
<Relationships xmlns="http://schemas.openxmlformats.org/package/2006/relationships"><Relationship Id="rId8" Type="http://schemas.openxmlformats.org/officeDocument/2006/relationships/image" Target="http://math.fullerton.edu/mathews/n2003/lagrangepoly/LagrangePolyMod/Images/LagrangePolyMod_gr_129.gif" TargetMode="External"/><Relationship Id="rId13" Type="http://schemas.openxmlformats.org/officeDocument/2006/relationships/image" Target="http://math.fullerton.edu/mathews/n2003/lagrangepoly/LagrangePolyMod/Images/LagrangePolyMod_gr_120.gif" TargetMode="External"/><Relationship Id="rId3" Type="http://schemas.openxmlformats.org/officeDocument/2006/relationships/image" Target="http://math.fullerton.edu/mathews/n2003/lagrangepoly/LagrangePolyMod/Images/LagrangePolyMod_gr_118.gif" TargetMode="External"/><Relationship Id="rId7" Type="http://schemas.openxmlformats.org/officeDocument/2006/relationships/image" Target="../media/image133.gif"/><Relationship Id="rId12" Type="http://schemas.openxmlformats.org/officeDocument/2006/relationships/image" Target="../media/image135.gif"/><Relationship Id="rId17" Type="http://schemas.openxmlformats.org/officeDocument/2006/relationships/image" Target="http://math.fullerton.edu/mathews/n2003/lagrangepoly/LagrangePolyMod/Images/LagrangePolyMod_gr_140.gif" TargetMode="External"/><Relationship Id="rId2" Type="http://schemas.openxmlformats.org/officeDocument/2006/relationships/image" Target="../media/image131.gif"/><Relationship Id="rId16" Type="http://schemas.openxmlformats.org/officeDocument/2006/relationships/image" Target="../media/image137.png"/><Relationship Id="rId1" Type="http://schemas.openxmlformats.org/officeDocument/2006/relationships/slideLayout" Target="../slideLayouts/slideLayout2.xml"/><Relationship Id="rId6" Type="http://schemas.openxmlformats.org/officeDocument/2006/relationships/image" Target="http://math.fullerton.edu/mathews/n2003/lagrangepoly/LagrangePolyMod/Images/LagrangePolyMod_gr_128.gif" TargetMode="External"/><Relationship Id="rId11" Type="http://schemas.openxmlformats.org/officeDocument/2006/relationships/image" Target="http://math.fullerton.edu/mathews/n2003/lagrangepoly/LagrangePolyMod/Images/LagrangePolyMod_gr_139.gif" TargetMode="External"/><Relationship Id="rId5" Type="http://schemas.openxmlformats.org/officeDocument/2006/relationships/image" Target="http://math.fullerton.edu/mathews/n2003/lagrangepoly/LagrangePolyMod/Images/LagrangePolyMod_gr_119.gif" TargetMode="External"/><Relationship Id="rId15" Type="http://schemas.openxmlformats.org/officeDocument/2006/relationships/image" Target="http://math.fullerton.edu/mathews/n2003/lagrangepoly/LagrangePolyMod/Images/LagrangePolyMod_gr_130.gif" TargetMode="External"/><Relationship Id="rId10" Type="http://schemas.openxmlformats.org/officeDocument/2006/relationships/image" Target="../media/image134.gif"/><Relationship Id="rId4" Type="http://schemas.openxmlformats.org/officeDocument/2006/relationships/image" Target="../media/image132.gif"/><Relationship Id="rId9" Type="http://schemas.openxmlformats.org/officeDocument/2006/relationships/image" Target="http://math.fullerton.edu/mathews/n2003/lagrangepoly/LagrangePolyMod/Images/LagrangePolyMod_gr_138.gif" TargetMode="External"/><Relationship Id="rId14" Type="http://schemas.openxmlformats.org/officeDocument/2006/relationships/image" Target="../media/image136.gi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60.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image" Target="../media/image138.w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140.wmf"/><Relationship Id="rId5" Type="http://schemas.openxmlformats.org/officeDocument/2006/relationships/oleObject" Target="../embeddings/oleObject53.bin"/><Relationship Id="rId4" Type="http://schemas.openxmlformats.org/officeDocument/2006/relationships/image" Target="../media/image139.wmf"/></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141.wmf"/></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32.vml"/><Relationship Id="rId4" Type="http://schemas.openxmlformats.org/officeDocument/2006/relationships/image" Target="../media/image142.wmf"/></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70.xml.rels><?xml version="1.0" encoding="UTF-8" standalone="yes"?>
<Relationships xmlns="http://schemas.openxmlformats.org/package/2006/relationships"><Relationship Id="rId3" Type="http://schemas.openxmlformats.org/officeDocument/2006/relationships/image" Target="../media/image144.png"/><Relationship Id="rId2" Type="http://schemas.openxmlformats.org/officeDocument/2006/relationships/image" Target="../media/image14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46.png"/><Relationship Id="rId2" Type="http://schemas.openxmlformats.org/officeDocument/2006/relationships/image" Target="../media/image145.png"/><Relationship Id="rId1" Type="http://schemas.openxmlformats.org/officeDocument/2006/relationships/slideLayout" Target="../slideLayouts/slideLayout2.xml"/><Relationship Id="rId5" Type="http://schemas.openxmlformats.org/officeDocument/2006/relationships/image" Target="../media/image148.png"/><Relationship Id="rId4" Type="http://schemas.openxmlformats.org/officeDocument/2006/relationships/image" Target="../media/image147.png"/></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33600"/>
            <a:ext cx="5562600" cy="1904999"/>
          </a:xfrm>
        </p:spPr>
        <p:txBody>
          <a:bodyPr>
            <a:noAutofit/>
          </a:bodyPr>
          <a:lstStyle/>
          <a:p>
            <a:r>
              <a:rPr lang="en-US" sz="4500" b="1" dirty="0" smtClean="0">
                <a:solidFill>
                  <a:srgbClr val="0070C0"/>
                </a:solidFill>
                <a:latin typeface="Cambria" pitchFamily="18" charset="0"/>
              </a:rPr>
              <a:t>    CHAPTER-IV</a:t>
            </a:r>
            <a:r>
              <a:rPr lang="en-US" sz="4500" dirty="0">
                <a:solidFill>
                  <a:srgbClr val="0070C0"/>
                </a:solidFill>
                <a:latin typeface="Cambria" pitchFamily="18" charset="0"/>
              </a:rPr>
              <a:t/>
            </a:r>
            <a:br>
              <a:rPr lang="en-US" sz="4500" dirty="0">
                <a:solidFill>
                  <a:srgbClr val="0070C0"/>
                </a:solidFill>
                <a:latin typeface="Cambria" pitchFamily="18" charset="0"/>
              </a:rPr>
            </a:br>
            <a:r>
              <a:rPr lang="en-US" sz="4500" b="1" dirty="0">
                <a:solidFill>
                  <a:srgbClr val="0070C0"/>
                </a:solidFill>
                <a:latin typeface="Cambria" pitchFamily="18" charset="0"/>
              </a:rPr>
              <a:t> </a:t>
            </a:r>
            <a:r>
              <a:rPr lang="en-US" sz="4500" dirty="0">
                <a:solidFill>
                  <a:srgbClr val="0070C0"/>
                </a:solidFill>
                <a:latin typeface="Cambria" pitchFamily="18" charset="0"/>
              </a:rPr>
              <a:t/>
            </a:r>
            <a:br>
              <a:rPr lang="en-US" sz="4500" dirty="0">
                <a:solidFill>
                  <a:srgbClr val="0070C0"/>
                </a:solidFill>
                <a:latin typeface="Cambria" pitchFamily="18" charset="0"/>
              </a:rPr>
            </a:br>
            <a:endParaRPr lang="en-US" sz="4500" dirty="0">
              <a:solidFill>
                <a:srgbClr val="7030A0"/>
              </a:solidFill>
              <a:latin typeface="Cambria" pitchFamily="18" charset="0"/>
            </a:endParaRPr>
          </a:p>
        </p:txBody>
      </p:sp>
      <p:sp>
        <p:nvSpPr>
          <p:cNvPr id="4" name="Rectangle 3"/>
          <p:cNvSpPr/>
          <p:nvPr/>
        </p:nvSpPr>
        <p:spPr>
          <a:xfrm>
            <a:off x="2003508" y="2967335"/>
            <a:ext cx="5136984" cy="923330"/>
          </a:xfrm>
          <a:prstGeom prst="rect">
            <a:avLst/>
          </a:prstGeom>
          <a:noFill/>
        </p:spPr>
        <p:txBody>
          <a:bodyPr wrap="none" lIns="91440" tIns="45720" rIns="91440" bIns="45720">
            <a:spAutoFit/>
          </a:bodyPr>
          <a:lstStyle/>
          <a:p>
            <a:pPr algn="ct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ambria" pitchFamily="18" charset="0"/>
              </a:rPr>
              <a:t>CURVE FITTING</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2003508" y="2967335"/>
            <a:ext cx="5136984" cy="923330"/>
          </a:xfrm>
          <a:prstGeom prst="rect">
            <a:avLst/>
          </a:prstGeom>
          <a:noFill/>
        </p:spPr>
        <p:txBody>
          <a:bodyPr wrap="none" lIns="91440" tIns="45720" rIns="91440" bIns="45720">
            <a:spAutoFit/>
          </a:bodyPr>
          <a:lstStyle/>
          <a:p>
            <a:pPr algn="ct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mbria" pitchFamily="18" charset="0"/>
              </a:rPr>
              <a:t>CURVE FITTING</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2003508" y="2967335"/>
            <a:ext cx="5136984" cy="923330"/>
          </a:xfrm>
          <a:prstGeom prst="rect">
            <a:avLst/>
          </a:prstGeom>
          <a:noFill/>
        </p:spPr>
        <p:txBody>
          <a:bodyPr wrap="none" lIns="91440" tIns="45720" rIns="91440" bIns="45720">
            <a:spAutoFit/>
          </a:bodyPr>
          <a:lstStyle/>
          <a:p>
            <a:pPr algn="ctr"/>
            <a:r>
              <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mbria" pitchFamily="18" charset="0"/>
              </a:rPr>
              <a:t>CURVE FITTING</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09600"/>
            <a:ext cx="7696200" cy="5516563"/>
          </a:xfrm>
        </p:spPr>
        <p:txBody>
          <a:bodyPr/>
          <a:lstStyle/>
          <a:p>
            <a:pPr algn="just">
              <a:buNone/>
            </a:pPr>
            <a:r>
              <a:rPr lang="en-US" sz="3400" b="1" dirty="0" smtClean="0"/>
              <a:t>Example</a:t>
            </a:r>
            <a:r>
              <a:rPr lang="en-US" b="1" dirty="0" smtClean="0"/>
              <a:t> </a:t>
            </a:r>
            <a:r>
              <a:rPr lang="en-US" dirty="0"/>
              <a:t>  Find the standard "least squares </a:t>
            </a:r>
            <a:r>
              <a:rPr lang="en-US" dirty="0" smtClean="0"/>
              <a:t>  	      line                  </a:t>
            </a:r>
            <a:r>
              <a:rPr lang="en-US" dirty="0"/>
              <a:t>  for the data points</a:t>
            </a:r>
          </a:p>
        </p:txBody>
      </p:sp>
      <p:pic>
        <p:nvPicPr>
          <p:cNvPr id="25602" name="Picture 2" descr="[Graphics:Images/LeastSqLineMod_gr_7.gif]"/>
          <p:cNvPicPr>
            <a:picLocks noChangeAspect="1" noChangeArrowheads="1"/>
          </p:cNvPicPr>
          <p:nvPr/>
        </p:nvPicPr>
        <p:blipFill>
          <a:blip r:embed="rId2"/>
          <a:srcRect/>
          <a:stretch>
            <a:fillRect/>
          </a:stretch>
        </p:blipFill>
        <p:spPr bwMode="auto">
          <a:xfrm>
            <a:off x="3352800" y="1143000"/>
            <a:ext cx="1939826" cy="492125"/>
          </a:xfrm>
          <a:prstGeom prst="rect">
            <a:avLst/>
          </a:prstGeom>
          <a:noFill/>
          <a:ln w="9525">
            <a:noFill/>
            <a:miter lim="800000"/>
            <a:headEnd/>
            <a:tailEnd/>
          </a:ln>
        </p:spPr>
      </p:pic>
      <p:pic>
        <p:nvPicPr>
          <p:cNvPr id="25603" name="Picture 3" descr="[Graphics:Images/LeastSqLineMod_gr_8.gif]"/>
          <p:cNvPicPr>
            <a:picLocks noChangeAspect="1" noChangeArrowheads="1"/>
          </p:cNvPicPr>
          <p:nvPr/>
        </p:nvPicPr>
        <p:blipFill>
          <a:blip r:embed="rId3"/>
          <a:srcRect/>
          <a:stretch>
            <a:fillRect/>
          </a:stretch>
        </p:blipFill>
        <p:spPr bwMode="auto">
          <a:xfrm>
            <a:off x="1447800" y="1905000"/>
            <a:ext cx="7467601" cy="533400"/>
          </a:xfrm>
          <a:prstGeom prst="rect">
            <a:avLst/>
          </a:prstGeom>
          <a:noFill/>
          <a:ln w="9525">
            <a:noFill/>
            <a:miter lim="800000"/>
            <a:headEnd/>
            <a:tailEnd/>
          </a:ln>
        </p:spPr>
      </p:pic>
      <p:sp>
        <p:nvSpPr>
          <p:cNvPr id="5" name="Rectangle 4"/>
          <p:cNvSpPr/>
          <p:nvPr/>
        </p:nvSpPr>
        <p:spPr>
          <a:xfrm>
            <a:off x="1524000" y="2667000"/>
            <a:ext cx="1828800" cy="523220"/>
          </a:xfrm>
          <a:prstGeom prst="rect">
            <a:avLst/>
          </a:prstGeom>
        </p:spPr>
        <p:txBody>
          <a:bodyPr wrap="square">
            <a:spAutoFit/>
          </a:bodyPr>
          <a:lstStyle/>
          <a:p>
            <a:r>
              <a:rPr lang="en-US" sz="2800" b="1" i="1" dirty="0" smtClean="0">
                <a:latin typeface="Aharoni" pitchFamily="2" charset="-79"/>
                <a:cs typeface="Aharoni" pitchFamily="2" charset="-79"/>
              </a:rPr>
              <a:t> Solution</a:t>
            </a:r>
            <a:endParaRPr lang="en-US" sz="2800" dirty="0">
              <a:latin typeface="Aharoni" pitchFamily="2" charset="-79"/>
              <a:cs typeface="Aharoni" pitchFamily="2" charset="-79"/>
            </a:endParaRPr>
          </a:p>
        </p:txBody>
      </p:sp>
      <p:pic>
        <p:nvPicPr>
          <p:cNvPr id="6" name="Picture 2" descr="[Graphics:../Images/LeastSqLineMod_gr_27.gif]"/>
          <p:cNvPicPr>
            <a:picLocks noChangeAspect="1" noChangeArrowheads="1"/>
          </p:cNvPicPr>
          <p:nvPr/>
        </p:nvPicPr>
        <p:blipFill>
          <a:blip r:embed="rId4"/>
          <a:srcRect/>
          <a:stretch>
            <a:fillRect/>
          </a:stretch>
        </p:blipFill>
        <p:spPr bwMode="auto">
          <a:xfrm>
            <a:off x="1371600" y="3048000"/>
            <a:ext cx="7032184" cy="577141"/>
          </a:xfrm>
          <a:prstGeom prst="rect">
            <a:avLst/>
          </a:prstGeom>
          <a:noFill/>
          <a:ln w="9525">
            <a:noFill/>
            <a:miter lim="800000"/>
            <a:headEnd/>
            <a:tailEnd/>
          </a:ln>
        </p:spPr>
      </p:pic>
      <p:pic>
        <p:nvPicPr>
          <p:cNvPr id="7" name="Picture 3" descr="[Graphics:../Images/LeastSqLineMod_gr_29.gif]"/>
          <p:cNvPicPr>
            <a:picLocks noChangeAspect="1" noChangeArrowheads="1"/>
          </p:cNvPicPr>
          <p:nvPr/>
        </p:nvPicPr>
        <p:blipFill>
          <a:blip r:embed="rId5"/>
          <a:srcRect/>
          <a:stretch>
            <a:fillRect/>
          </a:stretch>
        </p:blipFill>
        <p:spPr bwMode="auto">
          <a:xfrm>
            <a:off x="1447800" y="3733800"/>
            <a:ext cx="7155180" cy="421306"/>
          </a:xfrm>
          <a:prstGeom prst="rect">
            <a:avLst/>
          </a:prstGeom>
          <a:noFill/>
          <a:ln w="9525">
            <a:noFill/>
            <a:miter lim="800000"/>
            <a:headEnd/>
            <a:tailEnd/>
          </a:ln>
        </p:spPr>
      </p:pic>
      <p:pic>
        <p:nvPicPr>
          <p:cNvPr id="8" name="Picture 4" descr="[Graphics:../Images/LeastSqLineMod_gr_33.gif]"/>
          <p:cNvPicPr>
            <a:picLocks noChangeAspect="1" noChangeArrowheads="1"/>
          </p:cNvPicPr>
          <p:nvPr/>
        </p:nvPicPr>
        <p:blipFill>
          <a:blip r:embed="rId6"/>
          <a:srcRect/>
          <a:stretch>
            <a:fillRect/>
          </a:stretch>
        </p:blipFill>
        <p:spPr bwMode="auto">
          <a:xfrm>
            <a:off x="1600200" y="4495800"/>
            <a:ext cx="1276865" cy="914400"/>
          </a:xfrm>
          <a:prstGeom prst="rect">
            <a:avLst/>
          </a:prstGeom>
          <a:noFill/>
          <a:ln w="9525">
            <a:noFill/>
            <a:miter lim="800000"/>
            <a:headEnd/>
            <a:tailEnd/>
          </a:ln>
        </p:spPr>
      </p:pic>
      <p:pic>
        <p:nvPicPr>
          <p:cNvPr id="9" name="Picture 5" descr="[Graphics:../Images/LeastSqLineMod_gr_34.gif]"/>
          <p:cNvPicPr>
            <a:picLocks noChangeAspect="1" noChangeArrowheads="1"/>
          </p:cNvPicPr>
          <p:nvPr/>
        </p:nvPicPr>
        <p:blipFill>
          <a:blip r:embed="rId7" r:link="rId8"/>
          <a:srcRect/>
          <a:stretch>
            <a:fillRect/>
          </a:stretch>
        </p:blipFill>
        <p:spPr bwMode="auto">
          <a:xfrm>
            <a:off x="3581400" y="4572000"/>
            <a:ext cx="762000" cy="719667"/>
          </a:xfrm>
          <a:prstGeom prst="rect">
            <a:avLst/>
          </a:prstGeom>
          <a:noFill/>
          <a:ln w="9525">
            <a:noFill/>
            <a:miter lim="800000"/>
            <a:headEnd/>
            <a:tailEnd/>
          </a:ln>
        </p:spPr>
      </p:pic>
      <p:pic>
        <p:nvPicPr>
          <p:cNvPr id="10" name="Picture 6" descr="[Graphics:../Images/LeastSqLineMod_gr_35.gif]"/>
          <p:cNvPicPr>
            <a:picLocks noChangeAspect="1" noChangeArrowheads="1"/>
          </p:cNvPicPr>
          <p:nvPr/>
        </p:nvPicPr>
        <p:blipFill>
          <a:blip r:embed="rId9"/>
          <a:srcRect/>
          <a:stretch>
            <a:fillRect/>
          </a:stretch>
        </p:blipFill>
        <p:spPr bwMode="auto">
          <a:xfrm>
            <a:off x="1524000" y="5638800"/>
            <a:ext cx="1295400" cy="923496"/>
          </a:xfrm>
          <a:prstGeom prst="rect">
            <a:avLst/>
          </a:prstGeom>
          <a:noFill/>
          <a:ln w="9525">
            <a:noFill/>
            <a:miter lim="800000"/>
            <a:headEnd/>
            <a:tailEnd/>
          </a:ln>
        </p:spPr>
      </p:pic>
      <p:pic>
        <p:nvPicPr>
          <p:cNvPr id="11" name="Picture 7" descr="[Graphics:../Images/LeastSqLineMod_gr_37.gif]"/>
          <p:cNvPicPr>
            <a:picLocks noChangeAspect="1" noChangeArrowheads="1"/>
          </p:cNvPicPr>
          <p:nvPr/>
        </p:nvPicPr>
        <p:blipFill>
          <a:blip r:embed="rId10"/>
          <a:srcRect/>
          <a:stretch>
            <a:fillRect/>
          </a:stretch>
        </p:blipFill>
        <p:spPr bwMode="auto">
          <a:xfrm>
            <a:off x="5562600" y="4419600"/>
            <a:ext cx="1949112" cy="1042988"/>
          </a:xfrm>
          <a:prstGeom prst="rect">
            <a:avLst/>
          </a:prstGeom>
          <a:noFill/>
          <a:ln w="9525">
            <a:noFill/>
            <a:miter lim="800000"/>
            <a:headEnd/>
            <a:tailEnd/>
          </a:ln>
        </p:spPr>
      </p:pic>
      <p:pic>
        <p:nvPicPr>
          <p:cNvPr id="12" name="Picture 8" descr="[Graphics:../Images/LeastSqLineMod_gr_39.gif]"/>
          <p:cNvPicPr>
            <a:picLocks noChangeAspect="1" noChangeArrowheads="1"/>
          </p:cNvPicPr>
          <p:nvPr/>
        </p:nvPicPr>
        <p:blipFill>
          <a:blip r:embed="rId11"/>
          <a:srcRect/>
          <a:stretch>
            <a:fillRect/>
          </a:stretch>
        </p:blipFill>
        <p:spPr bwMode="auto">
          <a:xfrm>
            <a:off x="5486400" y="5562600"/>
            <a:ext cx="2204311" cy="990601"/>
          </a:xfrm>
          <a:prstGeom prst="rect">
            <a:avLst/>
          </a:prstGeom>
          <a:noFill/>
          <a:ln w="9525">
            <a:noFill/>
            <a:miter lim="800000"/>
            <a:headEnd/>
            <a:tailEnd/>
          </a:ln>
        </p:spPr>
      </p:pic>
      <p:pic>
        <p:nvPicPr>
          <p:cNvPr id="13" name="Picture 9" descr="[Graphics:../Images/LeastSqLineMod_gr_36.gif]"/>
          <p:cNvPicPr>
            <a:picLocks noChangeAspect="1" noChangeArrowheads="1"/>
          </p:cNvPicPr>
          <p:nvPr/>
        </p:nvPicPr>
        <p:blipFill>
          <a:blip r:embed="rId12" r:link="rId13"/>
          <a:srcRect/>
          <a:stretch>
            <a:fillRect/>
          </a:stretch>
        </p:blipFill>
        <p:spPr bwMode="auto">
          <a:xfrm>
            <a:off x="3581400" y="5638800"/>
            <a:ext cx="838200" cy="791633"/>
          </a:xfrm>
          <a:prstGeom prst="rect">
            <a:avLst/>
          </a:prstGeom>
          <a:noFill/>
          <a:ln w="9525">
            <a:noFill/>
            <a:miter lim="800000"/>
            <a:headEnd/>
            <a:tailEnd/>
          </a:ln>
        </p:spPr>
      </p:pic>
      <p:pic>
        <p:nvPicPr>
          <p:cNvPr id="14" name="Picture 10" descr="[Graphics:../Images/LeastSqLineMod_gr_38.gif]"/>
          <p:cNvPicPr>
            <a:picLocks noChangeAspect="1" noChangeArrowheads="1"/>
          </p:cNvPicPr>
          <p:nvPr/>
        </p:nvPicPr>
        <p:blipFill>
          <a:blip r:embed="rId14" r:link="rId15"/>
          <a:srcRect/>
          <a:stretch>
            <a:fillRect/>
          </a:stretch>
        </p:blipFill>
        <p:spPr bwMode="auto">
          <a:xfrm>
            <a:off x="7924800" y="4495800"/>
            <a:ext cx="921124" cy="869950"/>
          </a:xfrm>
          <a:prstGeom prst="rect">
            <a:avLst/>
          </a:prstGeom>
          <a:noFill/>
          <a:ln w="9525">
            <a:noFill/>
            <a:miter lim="800000"/>
            <a:headEnd/>
            <a:tailEnd/>
          </a:ln>
        </p:spPr>
      </p:pic>
      <p:pic>
        <p:nvPicPr>
          <p:cNvPr id="15" name="Picture 11" descr="[Graphics:../Images/LeastSqLineMod_gr_40.gif]"/>
          <p:cNvPicPr>
            <a:picLocks noChangeAspect="1" noChangeArrowheads="1"/>
          </p:cNvPicPr>
          <p:nvPr/>
        </p:nvPicPr>
        <p:blipFill>
          <a:blip r:embed="rId16" r:link="rId17"/>
          <a:srcRect/>
          <a:stretch>
            <a:fillRect/>
          </a:stretch>
        </p:blipFill>
        <p:spPr bwMode="auto">
          <a:xfrm>
            <a:off x="7924800" y="5486400"/>
            <a:ext cx="968188"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38200"/>
            <a:ext cx="7543800" cy="5562600"/>
          </a:xfrm>
        </p:spPr>
        <p:txBody>
          <a:bodyPr/>
          <a:lstStyle/>
          <a:p>
            <a:r>
              <a:rPr lang="en-US" dirty="0" smtClean="0"/>
              <a:t>The normal eqns for finding the coefficients a and b are:</a:t>
            </a:r>
          </a:p>
          <a:p>
            <a:endParaRPr lang="en-US" dirty="0" smtClean="0"/>
          </a:p>
          <a:p>
            <a:endParaRPr lang="en-US" dirty="0"/>
          </a:p>
          <a:p>
            <a:endParaRPr lang="en-US" sz="1000" dirty="0" smtClean="0"/>
          </a:p>
          <a:p>
            <a:r>
              <a:rPr lang="en-US" dirty="0" smtClean="0"/>
              <a:t>The solution is </a:t>
            </a:r>
            <a:endParaRPr lang="en-US" dirty="0"/>
          </a:p>
        </p:txBody>
      </p:sp>
      <p:pic>
        <p:nvPicPr>
          <p:cNvPr id="27651" name="Picture 3" descr="[Graphics:../Images/LeastSqLineMod_gr_44.gif]"/>
          <p:cNvPicPr>
            <a:picLocks noChangeAspect="1" noChangeArrowheads="1"/>
          </p:cNvPicPr>
          <p:nvPr/>
        </p:nvPicPr>
        <p:blipFill>
          <a:blip r:embed="rId2"/>
          <a:srcRect/>
          <a:stretch>
            <a:fillRect/>
          </a:stretch>
        </p:blipFill>
        <p:spPr bwMode="auto">
          <a:xfrm>
            <a:off x="1600200" y="2209800"/>
            <a:ext cx="4790707" cy="990600"/>
          </a:xfrm>
          <a:prstGeom prst="rect">
            <a:avLst/>
          </a:prstGeom>
          <a:noFill/>
          <a:ln w="9525">
            <a:noFill/>
            <a:miter lim="800000"/>
            <a:headEnd/>
            <a:tailEnd/>
          </a:ln>
        </p:spPr>
      </p:pic>
      <p:pic>
        <p:nvPicPr>
          <p:cNvPr id="27652" name="Picture 4" descr="[Graphics:../Images/LeastSqLineMod_gr_46.gif]"/>
          <p:cNvPicPr>
            <a:picLocks noChangeAspect="1" noChangeArrowheads="1"/>
          </p:cNvPicPr>
          <p:nvPr/>
        </p:nvPicPr>
        <p:blipFill>
          <a:blip r:embed="rId3"/>
          <a:srcRect/>
          <a:stretch>
            <a:fillRect/>
          </a:stretch>
        </p:blipFill>
        <p:spPr bwMode="auto">
          <a:xfrm>
            <a:off x="1981200" y="3733800"/>
            <a:ext cx="3048000" cy="1219200"/>
          </a:xfrm>
          <a:prstGeom prst="rect">
            <a:avLst/>
          </a:prstGeom>
          <a:noFill/>
          <a:ln w="9525">
            <a:noFill/>
            <a:miter lim="800000"/>
            <a:headEnd/>
            <a:tailEnd/>
          </a:ln>
        </p:spPr>
      </p:pic>
      <p:pic>
        <p:nvPicPr>
          <p:cNvPr id="27653" name="Picture 5" descr="[Graphics:../Images/LeastSqLineMod_gr_47.gif]"/>
          <p:cNvPicPr>
            <a:picLocks noChangeAspect="1" noChangeArrowheads="1"/>
          </p:cNvPicPr>
          <p:nvPr/>
        </p:nvPicPr>
        <p:blipFill>
          <a:blip r:embed="rId4"/>
          <a:srcRect/>
          <a:stretch>
            <a:fillRect/>
          </a:stretch>
        </p:blipFill>
        <p:spPr bwMode="auto">
          <a:xfrm>
            <a:off x="1905000" y="5376746"/>
            <a:ext cx="1600200" cy="767577"/>
          </a:xfrm>
          <a:prstGeom prst="rect">
            <a:avLst/>
          </a:prstGeom>
          <a:noFill/>
          <a:ln w="9525">
            <a:noFill/>
            <a:miter lim="800000"/>
            <a:headEnd/>
            <a:tailEnd/>
          </a:ln>
        </p:spPr>
      </p:pic>
      <p:pic>
        <p:nvPicPr>
          <p:cNvPr id="27654" name="Picture 6" descr="[Graphics:../Images/LeastSqLineMod_gr_48.gif]"/>
          <p:cNvPicPr>
            <a:picLocks noChangeAspect="1" noChangeArrowheads="1"/>
          </p:cNvPicPr>
          <p:nvPr/>
        </p:nvPicPr>
        <p:blipFill>
          <a:blip r:embed="rId5"/>
          <a:srcRect/>
          <a:stretch>
            <a:fillRect/>
          </a:stretch>
        </p:blipFill>
        <p:spPr bwMode="auto">
          <a:xfrm>
            <a:off x="3886200" y="5334000"/>
            <a:ext cx="1747438"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7696200" cy="5440363"/>
          </a:xfrm>
        </p:spPr>
        <p:txBody>
          <a:bodyPr/>
          <a:lstStyle/>
          <a:p>
            <a:r>
              <a:rPr lang="en-US" dirty="0" smtClean="0"/>
              <a:t>The least square line is</a:t>
            </a:r>
          </a:p>
          <a:p>
            <a:endParaRPr lang="en-US" dirty="0"/>
          </a:p>
          <a:p>
            <a:endParaRPr lang="en-US" dirty="0" smtClean="0"/>
          </a:p>
          <a:p>
            <a:r>
              <a:rPr lang="en-US" dirty="0"/>
              <a:t>And the graph will look like:</a:t>
            </a:r>
          </a:p>
          <a:p>
            <a:endParaRPr lang="en-US" dirty="0"/>
          </a:p>
        </p:txBody>
      </p:sp>
      <p:pic>
        <p:nvPicPr>
          <p:cNvPr id="28674" name="Picture 2" descr="[Graphics:../Images/LeastSqLineMod_gr_51.gif]"/>
          <p:cNvPicPr>
            <a:picLocks noChangeAspect="1" noChangeArrowheads="1"/>
          </p:cNvPicPr>
          <p:nvPr/>
        </p:nvPicPr>
        <p:blipFill>
          <a:blip r:embed="rId2"/>
          <a:srcRect/>
          <a:stretch>
            <a:fillRect/>
          </a:stretch>
        </p:blipFill>
        <p:spPr bwMode="auto">
          <a:xfrm>
            <a:off x="1447799" y="1447800"/>
            <a:ext cx="6354293" cy="762000"/>
          </a:xfrm>
          <a:prstGeom prst="rect">
            <a:avLst/>
          </a:prstGeom>
          <a:noFill/>
          <a:ln w="9525">
            <a:noFill/>
            <a:miter lim="800000"/>
            <a:headEnd/>
            <a:tailEnd/>
          </a:ln>
        </p:spPr>
      </p:pic>
      <p:pic>
        <p:nvPicPr>
          <p:cNvPr id="28675" name="Picture 3" descr="[Graphics:../Images/LeastSqLineMod_gr_53.gif]"/>
          <p:cNvPicPr>
            <a:picLocks noChangeAspect="1" noChangeArrowheads="1"/>
          </p:cNvPicPr>
          <p:nvPr/>
        </p:nvPicPr>
        <p:blipFill>
          <a:blip r:embed="rId3"/>
          <a:srcRect/>
          <a:stretch>
            <a:fillRect/>
          </a:stretch>
        </p:blipFill>
        <p:spPr bwMode="auto">
          <a:xfrm>
            <a:off x="1828800" y="2938068"/>
            <a:ext cx="6324600" cy="33865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3400"/>
            <a:ext cx="7620000" cy="6324600"/>
          </a:xfrm>
        </p:spPr>
        <p:txBody>
          <a:bodyPr>
            <a:normAutofit lnSpcReduction="10000"/>
          </a:bodyPr>
          <a:lstStyle/>
          <a:p>
            <a:pPr>
              <a:buNone/>
            </a:pPr>
            <a:r>
              <a:rPr lang="en-US" sz="3600" b="1" i="1" dirty="0">
                <a:solidFill>
                  <a:srgbClr val="7030A0"/>
                </a:solidFill>
              </a:rPr>
              <a:t>Linearization of non-linear </a:t>
            </a:r>
            <a:r>
              <a:rPr lang="en-US" sz="3600" b="1" i="1" dirty="0" smtClean="0">
                <a:solidFill>
                  <a:srgbClr val="7030A0"/>
                </a:solidFill>
              </a:rPr>
              <a:t>relationships</a:t>
            </a:r>
          </a:p>
          <a:p>
            <a:pPr>
              <a:buNone/>
            </a:pPr>
            <a:endParaRPr lang="en-US" sz="1100" i="1" dirty="0"/>
          </a:p>
          <a:p>
            <a:pPr algn="just">
              <a:buFont typeface="Wingdings" pitchFamily="2" charset="2"/>
              <a:buChar char="ü"/>
            </a:pPr>
            <a:r>
              <a:rPr lang="en-US" b="1" i="1" dirty="0"/>
              <a:t>Linear regression </a:t>
            </a:r>
            <a:r>
              <a:rPr lang="en-US" dirty="0"/>
              <a:t>provides a </a:t>
            </a:r>
            <a:r>
              <a:rPr lang="en-US" dirty="0">
                <a:solidFill>
                  <a:srgbClr val="FF0000"/>
                </a:solidFill>
              </a:rPr>
              <a:t>powerful </a:t>
            </a:r>
            <a:r>
              <a:rPr lang="en-US" dirty="0"/>
              <a:t>technique for fitting </a:t>
            </a:r>
            <a:r>
              <a:rPr lang="en-US" dirty="0">
                <a:solidFill>
                  <a:srgbClr val="7030A0"/>
                </a:solidFill>
              </a:rPr>
              <a:t>a “best” line to a data</a:t>
            </a:r>
            <a:r>
              <a:rPr lang="en-US" dirty="0" smtClean="0"/>
              <a:t>.</a:t>
            </a:r>
          </a:p>
          <a:p>
            <a:pPr algn="just">
              <a:buFont typeface="Wingdings" pitchFamily="2" charset="2"/>
              <a:buChar char="ü"/>
            </a:pPr>
            <a:endParaRPr lang="en-US" sz="1000" dirty="0" smtClean="0"/>
          </a:p>
          <a:p>
            <a:pPr algn="just">
              <a:buFont typeface="Wingdings" pitchFamily="2" charset="2"/>
              <a:buChar char="ü"/>
            </a:pPr>
            <a:r>
              <a:rPr lang="en-US" dirty="0" smtClean="0"/>
              <a:t> </a:t>
            </a:r>
            <a:r>
              <a:rPr lang="en-US" dirty="0"/>
              <a:t>However it is predicated on the fact that the </a:t>
            </a:r>
            <a:r>
              <a:rPr lang="en-US" dirty="0">
                <a:solidFill>
                  <a:srgbClr val="0070C0"/>
                </a:solidFill>
              </a:rPr>
              <a:t>relationship</a:t>
            </a:r>
            <a:r>
              <a:rPr lang="en-US" dirty="0"/>
              <a:t> between the </a:t>
            </a:r>
            <a:r>
              <a:rPr lang="en-US" dirty="0">
                <a:solidFill>
                  <a:srgbClr val="FF0000"/>
                </a:solidFill>
              </a:rPr>
              <a:t>independent and dependent</a:t>
            </a:r>
            <a:r>
              <a:rPr lang="en-US" dirty="0"/>
              <a:t> variables is </a:t>
            </a:r>
            <a:r>
              <a:rPr lang="en-US" b="1" i="1" dirty="0"/>
              <a:t>linear</a:t>
            </a:r>
            <a:r>
              <a:rPr lang="en-US" dirty="0"/>
              <a:t>. </a:t>
            </a:r>
            <a:endParaRPr lang="en-US" dirty="0" smtClean="0"/>
          </a:p>
          <a:p>
            <a:pPr algn="just">
              <a:buFont typeface="Wingdings" pitchFamily="2" charset="2"/>
              <a:buChar char="ü"/>
            </a:pPr>
            <a:endParaRPr lang="en-US" sz="1000" dirty="0" smtClean="0"/>
          </a:p>
          <a:p>
            <a:pPr algn="just">
              <a:buFont typeface="Wingdings" pitchFamily="2" charset="2"/>
              <a:buChar char="ü"/>
            </a:pPr>
            <a:r>
              <a:rPr lang="en-US" dirty="0" smtClean="0"/>
              <a:t>But </a:t>
            </a:r>
            <a:r>
              <a:rPr lang="en-US" dirty="0"/>
              <a:t>usually this is not the case. Visual inspection of the plot of the data will provide useful information whether linear regression is acceptable.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85800"/>
            <a:ext cx="7620000" cy="5791200"/>
          </a:xfrm>
        </p:spPr>
        <p:txBody>
          <a:bodyPr>
            <a:normAutofit fontScale="92500" lnSpcReduction="20000"/>
          </a:bodyPr>
          <a:lstStyle/>
          <a:p>
            <a:pPr algn="just"/>
            <a:r>
              <a:rPr lang="en-US" sz="3500" dirty="0"/>
              <a:t>In situations where </a:t>
            </a:r>
            <a:r>
              <a:rPr lang="en-US" sz="3500" dirty="0">
                <a:solidFill>
                  <a:srgbClr val="0070C0"/>
                </a:solidFill>
              </a:rPr>
              <a:t>linear regression is inadequate</a:t>
            </a:r>
            <a:r>
              <a:rPr lang="en-US" sz="3500" dirty="0"/>
              <a:t> other methods such as </a:t>
            </a:r>
            <a:r>
              <a:rPr lang="en-US" sz="3500" dirty="0">
                <a:solidFill>
                  <a:srgbClr val="7030A0"/>
                </a:solidFill>
              </a:rPr>
              <a:t>polynomial regression are appropriate. </a:t>
            </a:r>
            <a:endParaRPr lang="en-US" sz="3500" dirty="0" smtClean="0">
              <a:solidFill>
                <a:srgbClr val="7030A0"/>
              </a:solidFill>
            </a:endParaRPr>
          </a:p>
          <a:p>
            <a:pPr algn="just">
              <a:buNone/>
            </a:pPr>
            <a:endParaRPr lang="en-US" sz="1000" dirty="0" smtClean="0"/>
          </a:p>
          <a:p>
            <a:pPr algn="just"/>
            <a:r>
              <a:rPr lang="en-US" sz="3500" dirty="0" smtClean="0"/>
              <a:t>For </a:t>
            </a:r>
            <a:r>
              <a:rPr lang="en-US" sz="3500" dirty="0"/>
              <a:t>others, </a:t>
            </a:r>
            <a:r>
              <a:rPr lang="en-US" sz="3500" dirty="0">
                <a:solidFill>
                  <a:srgbClr val="0070C0"/>
                </a:solidFill>
              </a:rPr>
              <a:t>transformations</a:t>
            </a:r>
            <a:r>
              <a:rPr lang="en-US" sz="3500" dirty="0"/>
              <a:t> can be used to express the data in a form that is </a:t>
            </a:r>
            <a:r>
              <a:rPr lang="en-US" sz="3500" dirty="0">
                <a:solidFill>
                  <a:srgbClr val="FF0000"/>
                </a:solidFill>
              </a:rPr>
              <a:t>compatible with linear regression</a:t>
            </a:r>
            <a:r>
              <a:rPr lang="en-US" sz="3500" dirty="0" smtClean="0">
                <a:solidFill>
                  <a:srgbClr val="FF0000"/>
                </a:solidFill>
              </a:rPr>
              <a:t>.</a:t>
            </a:r>
          </a:p>
          <a:p>
            <a:pPr algn="just">
              <a:buNone/>
            </a:pPr>
            <a:endParaRPr lang="en-US" sz="1000" dirty="0"/>
          </a:p>
          <a:p>
            <a:pPr algn="just">
              <a:buFont typeface="Wingdings" pitchFamily="2" charset="2"/>
              <a:buChar char="Ø"/>
            </a:pPr>
            <a:r>
              <a:rPr lang="en-US" sz="3500" dirty="0"/>
              <a:t>The followings are examples of </a:t>
            </a:r>
            <a:r>
              <a:rPr lang="en-US" sz="3500" dirty="0">
                <a:solidFill>
                  <a:srgbClr val="0070C0"/>
                </a:solidFill>
              </a:rPr>
              <a:t>functions which can be </a:t>
            </a:r>
            <a:r>
              <a:rPr lang="en-US" sz="3500" dirty="0" smtClean="0">
                <a:solidFill>
                  <a:srgbClr val="0070C0"/>
                </a:solidFill>
              </a:rPr>
              <a:t>linearized</a:t>
            </a:r>
            <a:endParaRPr lang="en-US" sz="3500" dirty="0">
              <a:solidFill>
                <a:srgbClr val="0070C0"/>
              </a:solidFill>
            </a:endParaRPr>
          </a:p>
          <a:p>
            <a:pPr>
              <a:buNone/>
            </a:pPr>
            <a:r>
              <a:rPr lang="en-US" sz="3500" b="1" i="1" dirty="0"/>
              <a:t>i</a:t>
            </a:r>
            <a:r>
              <a:rPr lang="en-US" sz="3500" b="1" dirty="0"/>
              <a:t>  Exponential </a:t>
            </a:r>
            <a:r>
              <a:rPr lang="en-US" sz="3500" b="1" dirty="0" smtClean="0"/>
              <a:t>functions</a:t>
            </a:r>
          </a:p>
          <a:p>
            <a:pPr>
              <a:buNone/>
            </a:pPr>
            <a:endParaRPr lang="en-US" dirty="0" smtClean="0"/>
          </a:p>
          <a:p>
            <a:pPr>
              <a:buNone/>
            </a:pPr>
            <a:endParaRPr lang="en-US" dirty="0"/>
          </a:p>
          <a:p>
            <a:pPr>
              <a:buNone/>
            </a:pPr>
            <a:r>
              <a:rPr lang="en-US" sz="3500" dirty="0" smtClean="0"/>
              <a:t>where </a:t>
            </a:r>
            <a:r>
              <a:rPr lang="en-US" sz="3500" dirty="0"/>
              <a:t>a</a:t>
            </a:r>
            <a:r>
              <a:rPr lang="en-US" sz="3500" baseline="-25000" dirty="0"/>
              <a:t>1</a:t>
            </a:r>
            <a:r>
              <a:rPr lang="en-US" sz="3500" dirty="0"/>
              <a:t> and b</a:t>
            </a:r>
            <a:r>
              <a:rPr lang="en-US" sz="3500" baseline="-25000" dirty="0"/>
              <a:t>1</a:t>
            </a:r>
            <a:r>
              <a:rPr lang="en-US" sz="3500" dirty="0"/>
              <a:t> are constants</a:t>
            </a:r>
          </a:p>
          <a:p>
            <a:pPr>
              <a:buNone/>
            </a:pPr>
            <a:endParaRPr lang="en-US" dirty="0"/>
          </a:p>
          <a:p>
            <a:endParaRPr lang="en-US"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05" name="Object 1"/>
          <p:cNvGraphicFramePr>
            <a:graphicFrameLocks noChangeAspect="1"/>
          </p:cNvGraphicFramePr>
          <p:nvPr/>
        </p:nvGraphicFramePr>
        <p:xfrm>
          <a:off x="3200400" y="4800600"/>
          <a:ext cx="2667000" cy="990600"/>
        </p:xfrm>
        <a:graphic>
          <a:graphicData uri="http://schemas.openxmlformats.org/presentationml/2006/ole">
            <mc:AlternateContent xmlns:mc="http://schemas.openxmlformats.org/markup-compatibility/2006">
              <mc:Choice xmlns:v="urn:schemas-microsoft-com:vml" Requires="v">
                <p:oleObj spid="_x0000_s106499" name="Equation" r:id="rId3" imgW="609600" imgH="228600" progId="Equation.DSMT4">
                  <p:embed/>
                </p:oleObj>
              </mc:Choice>
              <mc:Fallback>
                <p:oleObj name="Equation" r:id="rId3" imgW="60960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4800600"/>
                        <a:ext cx="26670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57200"/>
            <a:ext cx="7924800" cy="6400800"/>
          </a:xfrm>
        </p:spPr>
        <p:txBody>
          <a:bodyPr>
            <a:normAutofit fontScale="92500" lnSpcReduction="10000"/>
          </a:bodyPr>
          <a:lstStyle/>
          <a:p>
            <a:pPr algn="just"/>
            <a:r>
              <a:rPr lang="en-US" dirty="0"/>
              <a:t>This </a:t>
            </a:r>
            <a:r>
              <a:rPr lang="en-US" dirty="0">
                <a:solidFill>
                  <a:srgbClr val="FF0000"/>
                </a:solidFill>
              </a:rPr>
              <a:t>function can be linearized</a:t>
            </a:r>
            <a:r>
              <a:rPr lang="en-US" dirty="0"/>
              <a:t> by taking the </a:t>
            </a:r>
            <a:r>
              <a:rPr lang="en-US" dirty="0">
                <a:solidFill>
                  <a:srgbClr val="7030A0"/>
                </a:solidFill>
              </a:rPr>
              <a:t>natural logarithm </a:t>
            </a:r>
            <a:r>
              <a:rPr lang="en-US" dirty="0"/>
              <a:t>of both sides of the </a:t>
            </a:r>
            <a:r>
              <a:rPr lang="en-US" dirty="0" smtClean="0"/>
              <a:t>equation</a:t>
            </a:r>
          </a:p>
          <a:p>
            <a:pPr algn="just"/>
            <a:endParaRPr lang="en-US" dirty="0"/>
          </a:p>
          <a:p>
            <a:pPr algn="just">
              <a:buNone/>
            </a:pPr>
            <a:endParaRPr lang="en-US" dirty="0" smtClean="0"/>
          </a:p>
          <a:p>
            <a:pPr algn="just">
              <a:buNone/>
            </a:pPr>
            <a:endParaRPr lang="en-US" dirty="0"/>
          </a:p>
          <a:p>
            <a:pPr algn="just"/>
            <a:r>
              <a:rPr lang="en-US" dirty="0"/>
              <a:t>the plot of </a:t>
            </a:r>
            <a:r>
              <a:rPr lang="en-US" b="1" dirty="0"/>
              <a:t>ln y </a:t>
            </a:r>
            <a:r>
              <a:rPr lang="en-US" dirty="0"/>
              <a:t>versus </a:t>
            </a:r>
            <a:r>
              <a:rPr lang="en-US" b="1" dirty="0" smtClean="0"/>
              <a:t> </a:t>
            </a:r>
            <a:r>
              <a:rPr lang="en-US" b="1" dirty="0"/>
              <a:t>x </a:t>
            </a:r>
            <a:r>
              <a:rPr lang="en-US" dirty="0"/>
              <a:t>will </a:t>
            </a:r>
            <a:r>
              <a:rPr lang="en-US" dirty="0">
                <a:solidFill>
                  <a:srgbClr val="00B050"/>
                </a:solidFill>
              </a:rPr>
              <a:t>yield a straight line </a:t>
            </a:r>
            <a:r>
              <a:rPr lang="en-US" dirty="0"/>
              <a:t>with </a:t>
            </a:r>
            <a:r>
              <a:rPr lang="en-US" dirty="0">
                <a:solidFill>
                  <a:srgbClr val="0070C0"/>
                </a:solidFill>
              </a:rPr>
              <a:t>a slope of </a:t>
            </a:r>
            <a:r>
              <a:rPr lang="en-US" i="1" dirty="0">
                <a:solidFill>
                  <a:srgbClr val="0070C0"/>
                </a:solidFill>
              </a:rPr>
              <a:t>b</a:t>
            </a:r>
            <a:r>
              <a:rPr lang="en-US" i="1" baseline="-25000" dirty="0">
                <a:solidFill>
                  <a:srgbClr val="0070C0"/>
                </a:solidFill>
              </a:rPr>
              <a:t>1</a:t>
            </a:r>
            <a:r>
              <a:rPr lang="en-US" dirty="0">
                <a:solidFill>
                  <a:srgbClr val="0070C0"/>
                </a:solidFill>
              </a:rPr>
              <a:t> </a:t>
            </a:r>
            <a:r>
              <a:rPr lang="en-US" dirty="0" smtClean="0"/>
              <a:t>and </a:t>
            </a:r>
            <a:r>
              <a:rPr lang="en-US" dirty="0">
                <a:solidFill>
                  <a:srgbClr val="0070C0"/>
                </a:solidFill>
              </a:rPr>
              <a:t>an intercept of </a:t>
            </a:r>
            <a:r>
              <a:rPr lang="en-US" i="1" dirty="0">
                <a:solidFill>
                  <a:srgbClr val="0070C0"/>
                </a:solidFill>
              </a:rPr>
              <a:t>ln a</a:t>
            </a:r>
            <a:r>
              <a:rPr lang="en-US" i="1" baseline="-25000" dirty="0">
                <a:solidFill>
                  <a:srgbClr val="0070C0"/>
                </a:solidFill>
              </a:rPr>
              <a:t>1</a:t>
            </a:r>
            <a:r>
              <a:rPr lang="en-US" dirty="0" smtClean="0"/>
              <a:t>.</a:t>
            </a:r>
          </a:p>
          <a:p>
            <a:pPr algn="just">
              <a:buNone/>
            </a:pPr>
            <a:r>
              <a:rPr lang="en-US" b="1" i="1" dirty="0"/>
              <a:t>ii</a:t>
            </a:r>
            <a:r>
              <a:rPr lang="en-US" b="1" dirty="0"/>
              <a:t>  Power </a:t>
            </a:r>
            <a:r>
              <a:rPr lang="en-US" b="1" dirty="0" smtClean="0"/>
              <a:t>functions</a:t>
            </a:r>
          </a:p>
          <a:p>
            <a:pPr algn="just">
              <a:buNone/>
            </a:pPr>
            <a:endParaRPr lang="en-US" b="1" dirty="0"/>
          </a:p>
          <a:p>
            <a:pPr algn="just">
              <a:buNone/>
            </a:pPr>
            <a:endParaRPr lang="en-US" dirty="0"/>
          </a:p>
          <a:p>
            <a:r>
              <a:rPr lang="en-US" dirty="0"/>
              <a:t>where </a:t>
            </a:r>
            <a:r>
              <a:rPr lang="en-US" b="1" i="1" dirty="0">
                <a:solidFill>
                  <a:srgbClr val="0070C0"/>
                </a:solidFill>
              </a:rPr>
              <a:t>a</a:t>
            </a:r>
            <a:r>
              <a:rPr lang="en-US" b="1" i="1" baseline="-25000" dirty="0">
                <a:solidFill>
                  <a:srgbClr val="0070C0"/>
                </a:solidFill>
              </a:rPr>
              <a:t>2</a:t>
            </a:r>
            <a:r>
              <a:rPr lang="en-US" dirty="0"/>
              <a:t> and </a:t>
            </a:r>
            <a:r>
              <a:rPr lang="en-US" b="1" i="1" dirty="0">
                <a:solidFill>
                  <a:srgbClr val="0070C0"/>
                </a:solidFill>
              </a:rPr>
              <a:t>b</a:t>
            </a:r>
            <a:r>
              <a:rPr lang="en-US" b="1" i="1" baseline="-25000" dirty="0">
                <a:solidFill>
                  <a:srgbClr val="0070C0"/>
                </a:solidFill>
              </a:rPr>
              <a:t>2</a:t>
            </a:r>
            <a:r>
              <a:rPr lang="en-US" dirty="0"/>
              <a:t> are </a:t>
            </a:r>
            <a:r>
              <a:rPr lang="en-US" dirty="0">
                <a:solidFill>
                  <a:srgbClr val="7030A0"/>
                </a:solidFill>
              </a:rPr>
              <a:t>constant coefficients</a:t>
            </a:r>
            <a:r>
              <a:rPr lang="en-US" dirty="0"/>
              <a:t>.</a:t>
            </a:r>
          </a:p>
          <a:p>
            <a:r>
              <a:rPr lang="en-US" dirty="0"/>
              <a:t>This equation can be linearized by taking its base 10 logarithm to give</a:t>
            </a:r>
          </a:p>
          <a:p>
            <a:pPr algn="just"/>
            <a:endParaRPr lang="en-US"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3" name="Object 1"/>
          <p:cNvGraphicFramePr>
            <a:graphicFrameLocks noChangeAspect="1"/>
          </p:cNvGraphicFramePr>
          <p:nvPr/>
        </p:nvGraphicFramePr>
        <p:xfrm>
          <a:off x="2590800" y="1447800"/>
          <a:ext cx="3581401" cy="1295400"/>
        </p:xfrm>
        <a:graphic>
          <a:graphicData uri="http://schemas.openxmlformats.org/presentationml/2006/ole">
            <mc:AlternateContent xmlns:mc="http://schemas.openxmlformats.org/markup-compatibility/2006">
              <mc:Choice xmlns:v="urn:schemas-microsoft-com:vml" Requires="v">
                <p:oleObj spid="_x0000_s107524" name="Equation" r:id="rId3" imgW="1270000" imgH="457200" progId="Equation.DSMT4">
                  <p:embed/>
                </p:oleObj>
              </mc:Choice>
              <mc:Fallback>
                <p:oleObj name="Equation" r:id="rId3" imgW="1270000" imgH="457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447800"/>
                        <a:ext cx="3581401"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5" name="Object 3"/>
          <p:cNvGraphicFramePr>
            <a:graphicFrameLocks noChangeAspect="1"/>
          </p:cNvGraphicFramePr>
          <p:nvPr/>
        </p:nvGraphicFramePr>
        <p:xfrm>
          <a:off x="2743200" y="4191000"/>
          <a:ext cx="2133600" cy="640080"/>
        </p:xfrm>
        <a:graphic>
          <a:graphicData uri="http://schemas.openxmlformats.org/presentationml/2006/ole">
            <mc:AlternateContent xmlns:mc="http://schemas.openxmlformats.org/markup-compatibility/2006">
              <mc:Choice xmlns:v="urn:schemas-microsoft-com:vml" Requires="v">
                <p:oleObj spid="_x0000_s107525" name="Equation" r:id="rId5" imgW="622030" imgH="228501" progId="Equation.DSMT4">
                  <p:embed/>
                </p:oleObj>
              </mc:Choice>
              <mc:Fallback>
                <p:oleObj name="Equation" r:id="rId5" imgW="622030" imgH="228501"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4191000"/>
                        <a:ext cx="2133600" cy="640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8153400" cy="6553200"/>
          </a:xfrm>
        </p:spPr>
        <p:txBody>
          <a:bodyPr>
            <a:normAutofit fontScale="92500"/>
          </a:bodyPr>
          <a:lstStyle/>
          <a:p>
            <a:pPr>
              <a:buNone/>
            </a:pPr>
            <a:endParaRPr lang="en-US" dirty="0" smtClean="0"/>
          </a:p>
          <a:p>
            <a:pPr>
              <a:buNone/>
            </a:pPr>
            <a:endParaRPr lang="en-US" sz="1000" dirty="0"/>
          </a:p>
          <a:p>
            <a:r>
              <a:rPr lang="en-US" dirty="0" smtClean="0"/>
              <a:t>the </a:t>
            </a:r>
            <a:r>
              <a:rPr lang="en-US" dirty="0">
                <a:solidFill>
                  <a:srgbClr val="7030A0"/>
                </a:solidFill>
              </a:rPr>
              <a:t>plot </a:t>
            </a:r>
            <a:r>
              <a:rPr lang="en-US" dirty="0"/>
              <a:t>of</a:t>
            </a:r>
            <a:r>
              <a:rPr lang="en-US" dirty="0">
                <a:solidFill>
                  <a:srgbClr val="0070C0"/>
                </a:solidFill>
              </a:rPr>
              <a:t> </a:t>
            </a:r>
            <a:r>
              <a:rPr lang="en-US" i="1" dirty="0">
                <a:solidFill>
                  <a:srgbClr val="0070C0"/>
                </a:solidFill>
              </a:rPr>
              <a:t>logy</a:t>
            </a:r>
            <a:r>
              <a:rPr lang="en-US" dirty="0">
                <a:solidFill>
                  <a:srgbClr val="0070C0"/>
                </a:solidFill>
              </a:rPr>
              <a:t> versus </a:t>
            </a:r>
            <a:r>
              <a:rPr lang="en-US" i="1" dirty="0" err="1">
                <a:solidFill>
                  <a:srgbClr val="0070C0"/>
                </a:solidFill>
              </a:rPr>
              <a:t>logx</a:t>
            </a:r>
            <a:r>
              <a:rPr lang="en-US" dirty="0">
                <a:solidFill>
                  <a:srgbClr val="0070C0"/>
                </a:solidFill>
              </a:rPr>
              <a:t> </a:t>
            </a:r>
            <a:r>
              <a:rPr lang="en-US" dirty="0"/>
              <a:t>will yield a straight line </a:t>
            </a:r>
            <a:r>
              <a:rPr lang="en-US" dirty="0">
                <a:solidFill>
                  <a:srgbClr val="FF0000"/>
                </a:solidFill>
              </a:rPr>
              <a:t>with a slope of b</a:t>
            </a:r>
            <a:r>
              <a:rPr lang="en-US" baseline="-25000" dirty="0">
                <a:solidFill>
                  <a:srgbClr val="FF0000"/>
                </a:solidFill>
              </a:rPr>
              <a:t>2</a:t>
            </a:r>
            <a:r>
              <a:rPr lang="en-US" dirty="0">
                <a:solidFill>
                  <a:srgbClr val="FF0000"/>
                </a:solidFill>
              </a:rPr>
              <a:t> and an intercept of </a:t>
            </a:r>
            <a:r>
              <a:rPr lang="en-US" i="1" dirty="0">
                <a:solidFill>
                  <a:srgbClr val="FF0000"/>
                </a:solidFill>
              </a:rPr>
              <a:t>log</a:t>
            </a:r>
            <a:r>
              <a:rPr lang="en-US" dirty="0">
                <a:solidFill>
                  <a:srgbClr val="FF0000"/>
                </a:solidFill>
              </a:rPr>
              <a:t> </a:t>
            </a:r>
            <a:r>
              <a:rPr lang="en-US" i="1" dirty="0">
                <a:solidFill>
                  <a:srgbClr val="FF0000"/>
                </a:solidFill>
              </a:rPr>
              <a:t>a</a:t>
            </a:r>
            <a:r>
              <a:rPr lang="en-US" i="1" baseline="-25000" dirty="0">
                <a:solidFill>
                  <a:srgbClr val="FF0000"/>
                </a:solidFill>
              </a:rPr>
              <a:t>2</a:t>
            </a:r>
            <a:r>
              <a:rPr lang="en-US" baseline="-25000" dirty="0"/>
              <a:t>.</a:t>
            </a:r>
            <a:endParaRPr lang="en-US" dirty="0"/>
          </a:p>
          <a:p>
            <a:pPr>
              <a:buNone/>
            </a:pPr>
            <a:r>
              <a:rPr lang="en-US" b="1" i="1" dirty="0"/>
              <a:t>iii</a:t>
            </a:r>
            <a:r>
              <a:rPr lang="en-US" b="1" dirty="0"/>
              <a:t>  Saturation growth rate equation</a:t>
            </a:r>
            <a:endParaRPr lang="en-US" dirty="0"/>
          </a:p>
          <a:p>
            <a:endParaRPr lang="en-US" dirty="0" smtClean="0"/>
          </a:p>
          <a:p>
            <a:endParaRPr lang="en-US" dirty="0"/>
          </a:p>
          <a:p>
            <a:r>
              <a:rPr lang="en-US" dirty="0" smtClean="0"/>
              <a:t>this </a:t>
            </a:r>
            <a:r>
              <a:rPr lang="en-US" dirty="0"/>
              <a:t>equation can be </a:t>
            </a:r>
            <a:r>
              <a:rPr lang="en-US" dirty="0">
                <a:solidFill>
                  <a:srgbClr val="7030A0"/>
                </a:solidFill>
              </a:rPr>
              <a:t>linearized by inverting </a:t>
            </a:r>
            <a:r>
              <a:rPr lang="en-US" dirty="0"/>
              <a:t>to give</a:t>
            </a:r>
          </a:p>
          <a:p>
            <a:pPr>
              <a:buNone/>
            </a:pPr>
            <a:endParaRPr lang="en-US" dirty="0" smtClean="0"/>
          </a:p>
          <a:p>
            <a:pPr>
              <a:buNone/>
            </a:pPr>
            <a:endParaRPr lang="en-US" dirty="0"/>
          </a:p>
          <a:p>
            <a:pPr algn="just">
              <a:buFont typeface="Wingdings" pitchFamily="2" charset="2"/>
              <a:buChar char="§"/>
            </a:pPr>
            <a:r>
              <a:rPr lang="en-US" dirty="0" smtClean="0"/>
              <a:t> the plot of </a:t>
            </a:r>
            <a:r>
              <a:rPr lang="en-US" dirty="0" smtClean="0">
                <a:solidFill>
                  <a:srgbClr val="0070C0"/>
                </a:solidFill>
              </a:rPr>
              <a:t>1/y versus 1/x</a:t>
            </a:r>
            <a:r>
              <a:rPr lang="en-US" dirty="0" smtClean="0"/>
              <a:t> will be linear, with a slope of b</a:t>
            </a:r>
            <a:r>
              <a:rPr lang="en-US" baseline="-25000" dirty="0" smtClean="0"/>
              <a:t>3</a:t>
            </a:r>
            <a:r>
              <a:rPr lang="en-US" dirty="0" smtClean="0"/>
              <a:t>/</a:t>
            </a:r>
            <a:r>
              <a:rPr lang="en-US" i="1" dirty="0" smtClean="0"/>
              <a:t>a</a:t>
            </a:r>
            <a:r>
              <a:rPr lang="en-US" i="1" baseline="-25000" dirty="0" smtClean="0"/>
              <a:t>3</a:t>
            </a:r>
            <a:r>
              <a:rPr lang="en-US" baseline="-25000" dirty="0" smtClean="0"/>
              <a:t> </a:t>
            </a:r>
            <a:r>
              <a:rPr lang="en-US" dirty="0" smtClean="0"/>
              <a:t>and an intercept of 1</a:t>
            </a:r>
            <a:r>
              <a:rPr lang="en-US" i="1" dirty="0" smtClean="0"/>
              <a:t>/a</a:t>
            </a:r>
            <a:r>
              <a:rPr lang="en-US" i="1" baseline="-25000" dirty="0" smtClean="0"/>
              <a:t>3.</a:t>
            </a:r>
            <a:endParaRPr lang="en-US" dirty="0" smtClean="0"/>
          </a:p>
          <a:p>
            <a:pPr>
              <a:buNone/>
            </a:pPr>
            <a:endParaRPr lang="en-US" dirty="0"/>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4577" name="Object 1"/>
          <p:cNvGraphicFramePr>
            <a:graphicFrameLocks noChangeAspect="1"/>
          </p:cNvGraphicFramePr>
          <p:nvPr/>
        </p:nvGraphicFramePr>
        <p:xfrm>
          <a:off x="1600200" y="381000"/>
          <a:ext cx="4572000" cy="609600"/>
        </p:xfrm>
        <a:graphic>
          <a:graphicData uri="http://schemas.openxmlformats.org/presentationml/2006/ole">
            <mc:AlternateContent xmlns:mc="http://schemas.openxmlformats.org/markup-compatibility/2006">
              <mc:Choice xmlns:v="urn:schemas-microsoft-com:vml" Requires="v">
                <p:oleObj spid="_x0000_s108549" name="Equation" r:id="rId3" imgW="1447172" imgH="215806" progId="Equation.DSMT4">
                  <p:embed/>
                </p:oleObj>
              </mc:Choice>
              <mc:Fallback>
                <p:oleObj name="Equation" r:id="rId3" imgW="1447172" imgH="215806"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81000"/>
                        <a:ext cx="45720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4579" name="Object 3"/>
          <p:cNvGraphicFramePr>
            <a:graphicFrameLocks noChangeAspect="1"/>
          </p:cNvGraphicFramePr>
          <p:nvPr/>
        </p:nvGraphicFramePr>
        <p:xfrm>
          <a:off x="1600200" y="2590800"/>
          <a:ext cx="2895600" cy="1143000"/>
        </p:xfrm>
        <a:graphic>
          <a:graphicData uri="http://schemas.openxmlformats.org/presentationml/2006/ole">
            <mc:AlternateContent xmlns:mc="http://schemas.openxmlformats.org/markup-compatibility/2006">
              <mc:Choice xmlns:v="urn:schemas-microsoft-com:vml" Requires="v">
                <p:oleObj spid="_x0000_s108550" name="Equation" r:id="rId5" imgW="837836" imgH="431613" progId="Equation.DSMT4">
                  <p:embed/>
                </p:oleObj>
              </mc:Choice>
              <mc:Fallback>
                <p:oleObj name="Equation" r:id="rId5" imgW="837836" imgH="431613"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2590800"/>
                        <a:ext cx="28956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4581" name="Object 5"/>
          <p:cNvGraphicFramePr>
            <a:graphicFrameLocks noChangeAspect="1"/>
          </p:cNvGraphicFramePr>
          <p:nvPr/>
        </p:nvGraphicFramePr>
        <p:xfrm>
          <a:off x="2133600" y="4648200"/>
          <a:ext cx="2971800" cy="990600"/>
        </p:xfrm>
        <a:graphic>
          <a:graphicData uri="http://schemas.openxmlformats.org/presentationml/2006/ole">
            <mc:AlternateContent xmlns:mc="http://schemas.openxmlformats.org/markup-compatibility/2006">
              <mc:Choice xmlns:v="urn:schemas-microsoft-com:vml" Requires="v">
                <p:oleObj spid="_x0000_s108551" name="Equation" r:id="rId7" imgW="926698" imgH="444307" progId="Equation.DSMT4">
                  <p:embed/>
                </p:oleObj>
              </mc:Choice>
              <mc:Fallback>
                <p:oleObj name="Equation" r:id="rId7" imgW="926698" imgH="444307"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4648200"/>
                        <a:ext cx="29718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498080" cy="5334000"/>
          </a:xfrm>
        </p:spPr>
        <p:txBody>
          <a:bodyPr/>
          <a:lstStyle/>
          <a:p>
            <a:pPr algn="just"/>
            <a:r>
              <a:rPr lang="en-US" dirty="0" smtClean="0"/>
              <a:t>In </a:t>
            </a:r>
            <a:r>
              <a:rPr lang="en-US" dirty="0" smtClean="0">
                <a:solidFill>
                  <a:srgbClr val="0070C0"/>
                </a:solidFill>
              </a:rPr>
              <a:t>their transformed forms</a:t>
            </a:r>
            <a:r>
              <a:rPr lang="en-US" dirty="0" smtClean="0"/>
              <a:t>, these </a:t>
            </a:r>
            <a:r>
              <a:rPr lang="en-US" dirty="0" smtClean="0">
                <a:solidFill>
                  <a:srgbClr val="7030A0"/>
                </a:solidFill>
              </a:rPr>
              <a:t>models are fit using linear regression </a:t>
            </a:r>
            <a:r>
              <a:rPr lang="en-US" dirty="0" smtClean="0"/>
              <a:t>in order to evaluate the constant coefficients. </a:t>
            </a:r>
          </a:p>
          <a:p>
            <a:pPr algn="just"/>
            <a:r>
              <a:rPr lang="en-US" dirty="0" smtClean="0"/>
              <a:t>Then </a:t>
            </a:r>
            <a:r>
              <a:rPr lang="en-US" dirty="0" smtClean="0">
                <a:solidFill>
                  <a:srgbClr val="0070C0"/>
                </a:solidFill>
              </a:rPr>
              <a:t>they can be transformed </a:t>
            </a:r>
            <a:r>
              <a:rPr lang="en-US" dirty="0" smtClean="0"/>
              <a:t>back to their original state and used </a:t>
            </a:r>
            <a:r>
              <a:rPr lang="en-US" dirty="0" smtClean="0">
                <a:solidFill>
                  <a:srgbClr val="FF0000"/>
                </a:solidFill>
              </a:rPr>
              <a:t>for predictive purposes.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457200"/>
            <a:ext cx="7696200" cy="6400800"/>
          </a:xfrm>
        </p:spPr>
        <p:txBody>
          <a:bodyPr>
            <a:normAutofit/>
          </a:bodyPr>
          <a:lstStyle/>
          <a:p>
            <a:pPr marL="514350" indent="-514350">
              <a:buAutoNum type="arabicPeriod" startAt="2"/>
            </a:pPr>
            <a:r>
              <a:rPr lang="en-US" sz="3400" b="1" i="1" dirty="0" smtClean="0">
                <a:latin typeface="Cambria" pitchFamily="18" charset="0"/>
              </a:rPr>
              <a:t>Polynomial regression</a:t>
            </a:r>
          </a:p>
          <a:p>
            <a:pPr marL="514350" indent="-514350" algn="just"/>
            <a:r>
              <a:rPr lang="en-US" dirty="0" smtClean="0"/>
              <a:t>Some engineering data, although exhibiting </a:t>
            </a:r>
            <a:r>
              <a:rPr lang="en-US" dirty="0" smtClean="0">
                <a:solidFill>
                  <a:srgbClr val="0070C0"/>
                </a:solidFill>
              </a:rPr>
              <a:t>marked pattern</a:t>
            </a:r>
            <a:r>
              <a:rPr lang="en-US" dirty="0" smtClean="0"/>
              <a:t>, is </a:t>
            </a:r>
            <a:r>
              <a:rPr lang="en-US" b="1" dirty="0" smtClean="0"/>
              <a:t>poorly</a:t>
            </a:r>
            <a:r>
              <a:rPr lang="en-US" dirty="0" smtClean="0"/>
              <a:t> represented by </a:t>
            </a:r>
            <a:r>
              <a:rPr lang="en-US" dirty="0" smtClean="0">
                <a:solidFill>
                  <a:srgbClr val="0070C0"/>
                </a:solidFill>
              </a:rPr>
              <a:t>straight line</a:t>
            </a:r>
            <a:r>
              <a:rPr lang="en-US" dirty="0" smtClean="0"/>
              <a:t>. </a:t>
            </a:r>
          </a:p>
          <a:p>
            <a:pPr marL="514350" indent="-514350" algn="just">
              <a:buNone/>
            </a:pPr>
            <a:endParaRPr lang="en-US" sz="1100" dirty="0" smtClean="0"/>
          </a:p>
          <a:p>
            <a:pPr marL="514350" indent="-514350" algn="just"/>
            <a:r>
              <a:rPr lang="en-US" dirty="0" smtClean="0"/>
              <a:t>For these cases </a:t>
            </a:r>
            <a:r>
              <a:rPr lang="en-US" dirty="0" smtClean="0">
                <a:solidFill>
                  <a:srgbClr val="7030A0"/>
                </a:solidFill>
              </a:rPr>
              <a:t>a curve </a:t>
            </a:r>
            <a:r>
              <a:rPr lang="en-US" dirty="0" smtClean="0"/>
              <a:t>would be better suited to fit the data. One of the </a:t>
            </a:r>
            <a:r>
              <a:rPr lang="en-US" b="1" dirty="0" smtClean="0"/>
              <a:t>possible ways </a:t>
            </a:r>
            <a:r>
              <a:rPr lang="en-US" dirty="0" smtClean="0"/>
              <a:t>of solving this </a:t>
            </a:r>
            <a:r>
              <a:rPr lang="en-US" dirty="0" smtClean="0">
                <a:solidFill>
                  <a:srgbClr val="FF0000"/>
                </a:solidFill>
              </a:rPr>
              <a:t>kind of problems </a:t>
            </a:r>
            <a:r>
              <a:rPr lang="en-US" dirty="0" smtClean="0"/>
              <a:t>is to fit the data by </a:t>
            </a:r>
            <a:r>
              <a:rPr lang="en-US" dirty="0" smtClean="0">
                <a:solidFill>
                  <a:srgbClr val="7030A0"/>
                </a:solidFill>
              </a:rPr>
              <a:t>a polynomial function</a:t>
            </a:r>
            <a:r>
              <a:rPr lang="en-US" dirty="0" smtClean="0"/>
              <a:t>. </a:t>
            </a:r>
          </a:p>
          <a:p>
            <a:pPr marL="514350" indent="-514350" algn="just"/>
            <a:endParaRPr lang="en-US" sz="1100" dirty="0" smtClean="0"/>
          </a:p>
          <a:p>
            <a:pPr marL="514350" indent="-514350" algn="just"/>
            <a:r>
              <a:rPr lang="en-US" dirty="0" smtClean="0"/>
              <a:t>This is called </a:t>
            </a:r>
            <a:r>
              <a:rPr lang="en-US" b="1" i="1" dirty="0" smtClean="0"/>
              <a:t>polynomial regression</a:t>
            </a:r>
            <a:r>
              <a:rPr lang="en-US" dirty="0" smtClean="0"/>
              <a:t>. The least squares method can be extended to fit data to a </a:t>
            </a:r>
            <a:r>
              <a:rPr lang="en-US" dirty="0" smtClean="0">
                <a:solidFill>
                  <a:srgbClr val="FF0000"/>
                </a:solidFill>
              </a:rPr>
              <a:t>higher-order polynomial</a:t>
            </a:r>
            <a:r>
              <a:rPr lang="en-US" dirty="0" smtClean="0"/>
              <a:t>. </a:t>
            </a:r>
          </a:p>
          <a:p>
            <a:pPr marL="514350" indent="-514350">
              <a:buNone/>
            </a:pPr>
            <a:endParaRPr lang="en-US" i="1" dirty="0">
              <a:latin typeface="Cambr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543800" cy="6096000"/>
          </a:xfrm>
        </p:spPr>
        <p:txBody>
          <a:bodyPr/>
          <a:lstStyle/>
          <a:p>
            <a:pPr algn="just"/>
            <a:r>
              <a:rPr lang="en-US" dirty="0" smtClean="0"/>
              <a:t>Suppose we want to fit a </a:t>
            </a:r>
            <a:r>
              <a:rPr lang="en-US" dirty="0" smtClean="0">
                <a:solidFill>
                  <a:srgbClr val="7030A0"/>
                </a:solidFill>
              </a:rPr>
              <a:t>second order polynomial:</a:t>
            </a:r>
          </a:p>
          <a:p>
            <a:pPr algn="just"/>
            <a:endParaRPr lang="en-US" dirty="0" smtClean="0"/>
          </a:p>
          <a:p>
            <a:pPr algn="just"/>
            <a:endParaRPr lang="en-US" sz="1500" dirty="0" smtClean="0"/>
          </a:p>
          <a:p>
            <a:pPr algn="just"/>
            <a:r>
              <a:rPr lang="en-US" dirty="0" smtClean="0"/>
              <a:t>For this case the </a:t>
            </a:r>
            <a:r>
              <a:rPr lang="en-US" dirty="0" smtClean="0">
                <a:solidFill>
                  <a:srgbClr val="FF0000"/>
                </a:solidFill>
              </a:rPr>
              <a:t>sum of the squares of the residuals is</a:t>
            </a:r>
          </a:p>
          <a:p>
            <a:pPr algn="just"/>
            <a:endParaRPr lang="en-US" dirty="0" smtClean="0"/>
          </a:p>
          <a:p>
            <a:pPr algn="just"/>
            <a:endParaRPr lang="en-US" dirty="0" smtClean="0"/>
          </a:p>
          <a:p>
            <a:pPr algn="just"/>
            <a:r>
              <a:rPr lang="en-US" dirty="0" smtClean="0"/>
              <a:t>Taking the </a:t>
            </a:r>
            <a:r>
              <a:rPr lang="en-US" dirty="0" smtClean="0">
                <a:solidFill>
                  <a:srgbClr val="0070C0"/>
                </a:solidFill>
              </a:rPr>
              <a:t>derivative of the above equation </a:t>
            </a:r>
            <a:r>
              <a:rPr lang="en-US" dirty="0" smtClean="0"/>
              <a:t>with respect to each unknown coefficients of the polynomial gives</a:t>
            </a:r>
          </a:p>
          <a:p>
            <a:pPr algn="just"/>
            <a:endParaRPr lang="en-US" dirty="0" smtClean="0"/>
          </a:p>
          <a:p>
            <a:pPr algn="just"/>
            <a:endParaRPr lang="en-US"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1" name="Object 1"/>
          <p:cNvGraphicFramePr>
            <a:graphicFrameLocks noChangeAspect="1"/>
          </p:cNvGraphicFramePr>
          <p:nvPr/>
        </p:nvGraphicFramePr>
        <p:xfrm>
          <a:off x="2557298" y="1447800"/>
          <a:ext cx="4681702" cy="914401"/>
        </p:xfrm>
        <a:graphic>
          <a:graphicData uri="http://schemas.openxmlformats.org/presentationml/2006/ole">
            <mc:AlternateContent xmlns:mc="http://schemas.openxmlformats.org/markup-compatibility/2006">
              <mc:Choice xmlns:v="urn:schemas-microsoft-com:vml" Requires="v">
                <p:oleObj spid="_x0000_s25604" name="Equation" r:id="rId3" imgW="634680" imgH="139680" progId="Equation.DSMT4">
                  <p:embed/>
                </p:oleObj>
              </mc:Choice>
              <mc:Fallback>
                <p:oleObj name="Equation" r:id="rId3" imgW="634680" imgH="13968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7298" y="1447800"/>
                        <a:ext cx="4681702" cy="9144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3" name="Object 3"/>
          <p:cNvGraphicFramePr>
            <a:graphicFrameLocks noChangeAspect="1"/>
          </p:cNvGraphicFramePr>
          <p:nvPr/>
        </p:nvGraphicFramePr>
        <p:xfrm>
          <a:off x="3089275" y="3200400"/>
          <a:ext cx="5068888" cy="1519238"/>
        </p:xfrm>
        <a:graphic>
          <a:graphicData uri="http://schemas.openxmlformats.org/presentationml/2006/ole">
            <mc:AlternateContent xmlns:mc="http://schemas.openxmlformats.org/markup-compatibility/2006">
              <mc:Choice xmlns:v="urn:schemas-microsoft-com:vml" Requires="v">
                <p:oleObj spid="_x0000_s25605" name="Equation" r:id="rId5" imgW="888840" imgH="330120" progId="Equation.DSMT4">
                  <p:embed/>
                </p:oleObj>
              </mc:Choice>
              <mc:Fallback>
                <p:oleObj name="Equation" r:id="rId5" imgW="888840" imgH="33012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9275" y="3200400"/>
                        <a:ext cx="5068888" cy="151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600"/>
            <a:ext cx="7772400" cy="5867400"/>
          </a:xfrm>
        </p:spPr>
        <p:txBody>
          <a:bodyPr>
            <a:normAutofit/>
          </a:bodyPr>
          <a:lstStyle/>
          <a:p>
            <a:pPr>
              <a:buNone/>
            </a:pPr>
            <a:r>
              <a:rPr lang="en-US" sz="36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mbria" pitchFamily="18" charset="0"/>
              </a:rPr>
              <a:t>Introduction</a:t>
            </a:r>
            <a:endParaRPr lang="en-US" sz="3600" b="1" i="1" dirty="0" smtClean="0">
              <a:solidFill>
                <a:srgbClr val="0070C0"/>
              </a:solidFill>
              <a:latin typeface="Cambria" pitchFamily="18" charset="0"/>
            </a:endParaRPr>
          </a:p>
          <a:p>
            <a:pPr algn="just">
              <a:buFont typeface="Wingdings" pitchFamily="2" charset="2"/>
              <a:buChar char="ü"/>
            </a:pPr>
            <a:r>
              <a:rPr lang="en-US" sz="3400" dirty="0" smtClean="0"/>
              <a:t> </a:t>
            </a:r>
            <a:r>
              <a:rPr lang="en-US" sz="3400" b="1" i="1" dirty="0" smtClean="0"/>
              <a:t>Data</a:t>
            </a:r>
            <a:r>
              <a:rPr lang="en-US" sz="3400" dirty="0" smtClean="0"/>
              <a:t> </a:t>
            </a:r>
            <a:r>
              <a:rPr lang="en-US" sz="3400" dirty="0"/>
              <a:t>is often given for </a:t>
            </a:r>
            <a:r>
              <a:rPr lang="en-US" sz="3400" dirty="0">
                <a:solidFill>
                  <a:srgbClr val="7030A0"/>
                </a:solidFill>
              </a:rPr>
              <a:t>discrete</a:t>
            </a:r>
            <a:r>
              <a:rPr lang="en-US" sz="3400" dirty="0"/>
              <a:t> values along a continuum. However </a:t>
            </a:r>
            <a:r>
              <a:rPr lang="en-US" sz="3400" dirty="0">
                <a:solidFill>
                  <a:srgbClr val="FF0000"/>
                </a:solidFill>
              </a:rPr>
              <a:t>estimates of points</a:t>
            </a:r>
            <a:r>
              <a:rPr lang="en-US" sz="3400" dirty="0"/>
              <a:t> between these discrete values may be </a:t>
            </a:r>
            <a:r>
              <a:rPr lang="en-US" sz="3400" dirty="0">
                <a:solidFill>
                  <a:srgbClr val="00B0F0"/>
                </a:solidFill>
              </a:rPr>
              <a:t>required</a:t>
            </a:r>
            <a:r>
              <a:rPr lang="en-US" sz="3400" dirty="0"/>
              <a:t>. </a:t>
            </a:r>
            <a:endParaRPr lang="en-US" sz="3400" dirty="0" smtClean="0"/>
          </a:p>
          <a:p>
            <a:pPr algn="just">
              <a:buNone/>
            </a:pPr>
            <a:endParaRPr lang="en-US" sz="1500" dirty="0" smtClean="0"/>
          </a:p>
          <a:p>
            <a:pPr algn="just">
              <a:buFont typeface="Wingdings" pitchFamily="2" charset="2"/>
              <a:buChar char="ü"/>
            </a:pPr>
            <a:r>
              <a:rPr lang="en-US" sz="3400" dirty="0" smtClean="0">
                <a:solidFill>
                  <a:srgbClr val="00B0F0"/>
                </a:solidFill>
              </a:rPr>
              <a:t> One </a:t>
            </a:r>
            <a:r>
              <a:rPr lang="en-US" sz="3400" dirty="0">
                <a:solidFill>
                  <a:srgbClr val="00B0F0"/>
                </a:solidFill>
              </a:rPr>
              <a:t>way to do this</a:t>
            </a:r>
            <a:r>
              <a:rPr lang="en-US" sz="3400" dirty="0"/>
              <a:t> is to </a:t>
            </a:r>
            <a:r>
              <a:rPr lang="en-US" sz="3400" dirty="0">
                <a:solidFill>
                  <a:srgbClr val="7030A0"/>
                </a:solidFill>
              </a:rPr>
              <a:t>formulate a function</a:t>
            </a:r>
            <a:r>
              <a:rPr lang="en-US" sz="3400" dirty="0"/>
              <a:t> </a:t>
            </a:r>
            <a:r>
              <a:rPr lang="en-US" sz="3400" dirty="0">
                <a:solidFill>
                  <a:srgbClr val="7030A0"/>
                </a:solidFill>
              </a:rPr>
              <a:t>to fit</a:t>
            </a:r>
            <a:r>
              <a:rPr lang="en-US" sz="3400" dirty="0"/>
              <a:t> these values approximately. This application is called </a:t>
            </a:r>
            <a:r>
              <a:rPr lang="en-US" sz="3400" b="1" i="1" dirty="0"/>
              <a:t>curve fitting</a:t>
            </a:r>
            <a:r>
              <a:rPr lang="en-US" sz="3400" dirty="0"/>
              <a:t>. There are </a:t>
            </a:r>
            <a:r>
              <a:rPr lang="en-US" sz="3400" dirty="0">
                <a:solidFill>
                  <a:srgbClr val="FF0000"/>
                </a:solidFill>
              </a:rPr>
              <a:t>two general </a:t>
            </a:r>
            <a:r>
              <a:rPr lang="en-US" sz="3400" dirty="0" smtClean="0">
                <a:solidFill>
                  <a:srgbClr val="FF0000"/>
                </a:solidFill>
              </a:rPr>
              <a:t>approaches </a:t>
            </a:r>
            <a:r>
              <a:rPr lang="en-US" sz="3400" dirty="0"/>
              <a:t>to curve fitting.</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7772400" cy="5638800"/>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pPr algn="just"/>
            <a:r>
              <a:rPr lang="en-US" dirty="0" smtClean="0"/>
              <a:t>Setting these </a:t>
            </a:r>
            <a:r>
              <a:rPr lang="en-US" dirty="0" smtClean="0">
                <a:solidFill>
                  <a:srgbClr val="0070C0"/>
                </a:solidFill>
              </a:rPr>
              <a:t>equations equal to zero </a:t>
            </a:r>
            <a:r>
              <a:rPr lang="en-US" dirty="0" smtClean="0"/>
              <a:t>and </a:t>
            </a:r>
            <a:r>
              <a:rPr lang="en-US" dirty="0" smtClean="0">
                <a:solidFill>
                  <a:srgbClr val="FF0000"/>
                </a:solidFill>
              </a:rPr>
              <a:t>rearranging</a:t>
            </a:r>
            <a:r>
              <a:rPr lang="en-US" dirty="0" smtClean="0"/>
              <a:t> to develop the following set of equations</a:t>
            </a:r>
          </a:p>
          <a:p>
            <a:endParaRPr lang="en-US" dirty="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745" name="Object 1"/>
          <p:cNvGraphicFramePr>
            <a:graphicFrameLocks noChangeAspect="1"/>
          </p:cNvGraphicFramePr>
          <p:nvPr/>
        </p:nvGraphicFramePr>
        <p:xfrm>
          <a:off x="1066800" y="457200"/>
          <a:ext cx="7291708" cy="3692205"/>
        </p:xfrm>
        <a:graphic>
          <a:graphicData uri="http://schemas.openxmlformats.org/presentationml/2006/ole">
            <mc:AlternateContent xmlns:mc="http://schemas.openxmlformats.org/markup-compatibility/2006">
              <mc:Choice xmlns:v="urn:schemas-microsoft-com:vml" Requires="v">
                <p:oleObj spid="_x0000_s31746" name="Equation" r:id="rId3" imgW="1091880" imgH="698400" progId="Equation.DSMT4">
                  <p:embed/>
                </p:oleObj>
              </mc:Choice>
              <mc:Fallback>
                <p:oleObj name="Equation" r:id="rId3" imgW="1091880" imgH="6984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457200"/>
                        <a:ext cx="7291708" cy="36922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7772400" cy="5135563"/>
          </a:xfrm>
        </p:spPr>
        <p:txBody>
          <a:bodyPr/>
          <a:lstStyle/>
          <a:p>
            <a:endParaRPr lang="en-US" dirty="0" smtClean="0"/>
          </a:p>
          <a:p>
            <a:pPr algn="just"/>
            <a:endParaRPr lang="en-US" dirty="0" smtClean="0"/>
          </a:p>
          <a:p>
            <a:pPr algn="just">
              <a:buNone/>
            </a:pPr>
            <a:endParaRPr lang="en-US" dirty="0" smtClean="0"/>
          </a:p>
          <a:p>
            <a:pPr algn="just"/>
            <a:endParaRPr lang="en-US" dirty="0" smtClean="0"/>
          </a:p>
          <a:p>
            <a:pPr algn="just"/>
            <a:r>
              <a:rPr lang="en-US" dirty="0" smtClean="0"/>
              <a:t>Solving for </a:t>
            </a:r>
            <a:r>
              <a:rPr lang="en-US" dirty="0" smtClean="0">
                <a:solidFill>
                  <a:srgbClr val="7030A0"/>
                </a:solidFill>
              </a:rPr>
              <a:t>the coefficients </a:t>
            </a:r>
            <a:r>
              <a:rPr lang="en-US" dirty="0" smtClean="0"/>
              <a:t>of the </a:t>
            </a:r>
            <a:r>
              <a:rPr lang="en-US" dirty="0" smtClean="0">
                <a:solidFill>
                  <a:srgbClr val="FF0000"/>
                </a:solidFill>
              </a:rPr>
              <a:t>quadratic regression</a:t>
            </a:r>
            <a:r>
              <a:rPr lang="en-US" dirty="0" smtClean="0"/>
              <a:t> is equivalent to </a:t>
            </a:r>
            <a:r>
              <a:rPr lang="en-US" dirty="0" smtClean="0">
                <a:solidFill>
                  <a:srgbClr val="0070C0"/>
                </a:solidFill>
              </a:rPr>
              <a:t>solving three simultaneous linear equations</a:t>
            </a:r>
            <a:r>
              <a:rPr lang="en-US" dirty="0" smtClean="0"/>
              <a:t>. The techniques for solving these problems are discussed in chapter three.</a:t>
            </a:r>
          </a:p>
          <a:p>
            <a:endParaRPr lang="en-US"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69" name="Object 1"/>
          <p:cNvGraphicFramePr>
            <a:graphicFrameLocks noChangeAspect="1"/>
          </p:cNvGraphicFramePr>
          <p:nvPr/>
        </p:nvGraphicFramePr>
        <p:xfrm>
          <a:off x="1066800" y="533400"/>
          <a:ext cx="7772400" cy="2514600"/>
        </p:xfrm>
        <a:graphic>
          <a:graphicData uri="http://schemas.openxmlformats.org/presentationml/2006/ole">
            <mc:AlternateContent xmlns:mc="http://schemas.openxmlformats.org/markup-compatibility/2006">
              <mc:Choice xmlns:v="urn:schemas-microsoft-com:vml" Requires="v">
                <p:oleObj spid="_x0000_s32770" name="Equation" r:id="rId3" imgW="2717800" imgH="787400" progId="Equation.DSMT4">
                  <p:embed/>
                </p:oleObj>
              </mc:Choice>
              <mc:Fallback>
                <p:oleObj name="Equation" r:id="rId3" imgW="2717800" imgH="7874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533400"/>
                        <a:ext cx="7772400" cy="2514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543800" cy="5592763"/>
          </a:xfrm>
        </p:spPr>
        <p:txBody>
          <a:bodyPr/>
          <a:lstStyle/>
          <a:p>
            <a:pPr algn="just"/>
            <a:r>
              <a:rPr lang="en-US" dirty="0" smtClean="0"/>
              <a:t>This discussion can easily be extended to an </a:t>
            </a:r>
            <a:r>
              <a:rPr lang="en-US" dirty="0" smtClean="0">
                <a:solidFill>
                  <a:srgbClr val="FF0000"/>
                </a:solidFill>
              </a:rPr>
              <a:t>m </a:t>
            </a:r>
            <a:r>
              <a:rPr lang="en-US" baseline="30000" dirty="0" smtClean="0">
                <a:solidFill>
                  <a:srgbClr val="FF0000"/>
                </a:solidFill>
              </a:rPr>
              <a:t>th </a:t>
            </a:r>
            <a:r>
              <a:rPr lang="en-US" dirty="0" smtClean="0">
                <a:solidFill>
                  <a:srgbClr val="FF0000"/>
                </a:solidFill>
              </a:rPr>
              <a:t>order polynomial </a:t>
            </a:r>
            <a:r>
              <a:rPr lang="en-US" dirty="0" smtClean="0"/>
              <a:t>as</a:t>
            </a:r>
          </a:p>
          <a:p>
            <a:endParaRPr lang="en-US" dirty="0" smtClean="0"/>
          </a:p>
          <a:p>
            <a:endParaRPr lang="en-US" dirty="0" smtClean="0"/>
          </a:p>
          <a:p>
            <a:pPr algn="just"/>
            <a:r>
              <a:rPr lang="en-US" dirty="0" smtClean="0"/>
              <a:t>Thus </a:t>
            </a:r>
            <a:r>
              <a:rPr lang="en-US" dirty="0" smtClean="0">
                <a:solidFill>
                  <a:srgbClr val="0070C0"/>
                </a:solidFill>
              </a:rPr>
              <a:t>determination of the coefficients </a:t>
            </a:r>
            <a:r>
              <a:rPr lang="en-US" dirty="0" smtClean="0"/>
              <a:t>of an </a:t>
            </a:r>
            <a:r>
              <a:rPr lang="en-US" b="1" dirty="0" smtClean="0"/>
              <a:t>m</a:t>
            </a:r>
            <a:r>
              <a:rPr lang="en-US" b="1" baseline="30000" dirty="0" smtClean="0"/>
              <a:t>th </a:t>
            </a:r>
            <a:r>
              <a:rPr lang="en-US" b="1" dirty="0" smtClean="0"/>
              <a:t>order </a:t>
            </a:r>
            <a:r>
              <a:rPr lang="en-US" dirty="0" smtClean="0"/>
              <a:t>polynomial is equivalent to solving a system of </a:t>
            </a:r>
            <a:r>
              <a:rPr lang="en-US" b="1" dirty="0" smtClean="0"/>
              <a:t>m+1 simultaneous </a:t>
            </a:r>
            <a:r>
              <a:rPr lang="en-US" dirty="0" smtClean="0"/>
              <a:t>linear equations. For this case the </a:t>
            </a:r>
            <a:r>
              <a:rPr lang="en-US" dirty="0" smtClean="0">
                <a:solidFill>
                  <a:srgbClr val="0070C0"/>
                </a:solidFill>
              </a:rPr>
              <a:t>standard error</a:t>
            </a:r>
            <a:r>
              <a:rPr lang="en-US" dirty="0" smtClean="0"/>
              <a:t> is formulated as</a:t>
            </a:r>
          </a:p>
          <a:p>
            <a:endParaRPr lang="en-US" dirty="0"/>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3" name="Object 1"/>
          <p:cNvGraphicFramePr>
            <a:graphicFrameLocks noChangeAspect="1"/>
          </p:cNvGraphicFramePr>
          <p:nvPr/>
        </p:nvGraphicFramePr>
        <p:xfrm>
          <a:off x="1447800" y="1905000"/>
          <a:ext cx="5415148" cy="609600"/>
        </p:xfrm>
        <a:graphic>
          <a:graphicData uri="http://schemas.openxmlformats.org/presentationml/2006/ole">
            <mc:AlternateContent xmlns:mc="http://schemas.openxmlformats.org/markup-compatibility/2006">
              <mc:Choice xmlns:v="urn:schemas-microsoft-com:vml" Requires="v">
                <p:oleObj spid="_x0000_s33797" name="Equation" r:id="rId3" imgW="2171700" imgH="241300" progId="Equation.DSMT4">
                  <p:embed/>
                </p:oleObj>
              </mc:Choice>
              <mc:Fallback>
                <p:oleObj name="Equation" r:id="rId3" imgW="2171700" imgH="2413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1905000"/>
                        <a:ext cx="5415148"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79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6" name="Object 4"/>
          <p:cNvGraphicFramePr>
            <a:graphicFrameLocks noChangeAspect="1"/>
          </p:cNvGraphicFramePr>
          <p:nvPr/>
        </p:nvGraphicFramePr>
        <p:xfrm>
          <a:off x="2438400" y="5257800"/>
          <a:ext cx="3200400" cy="1295400"/>
        </p:xfrm>
        <a:graphic>
          <a:graphicData uri="http://schemas.openxmlformats.org/presentationml/2006/ole">
            <mc:AlternateContent xmlns:mc="http://schemas.openxmlformats.org/markup-compatibility/2006">
              <mc:Choice xmlns:v="urn:schemas-microsoft-com:vml" Requires="v">
                <p:oleObj spid="_x0000_s33798" name="Equation" r:id="rId5" imgW="1244600" imgH="469900" progId="Equation.DSMT4">
                  <p:embed/>
                </p:oleObj>
              </mc:Choice>
              <mc:Fallback>
                <p:oleObj name="Equation" r:id="rId5" imgW="1244600" imgH="46990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5257800"/>
                        <a:ext cx="32004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600"/>
            <a:ext cx="7772400" cy="5516563"/>
          </a:xfrm>
        </p:spPr>
        <p:txBody>
          <a:bodyPr/>
          <a:lstStyle/>
          <a:p>
            <a:pPr algn="just"/>
            <a:r>
              <a:rPr lang="en-US" b="1" dirty="0" smtClean="0"/>
              <a:t>Example </a:t>
            </a:r>
            <a:r>
              <a:rPr lang="en-US" dirty="0" smtClean="0"/>
              <a:t>Find the standard "least squares parabola “                       ” for the data points . </a:t>
            </a:r>
          </a:p>
          <a:p>
            <a:pPr algn="just"/>
            <a:endParaRPr lang="en-US" dirty="0" smtClean="0"/>
          </a:p>
          <a:p>
            <a:pPr algn="just"/>
            <a:endParaRPr lang="en-US" dirty="0" smtClean="0"/>
          </a:p>
          <a:p>
            <a:pPr algn="just"/>
            <a:endParaRPr lang="en-US" sz="1500" dirty="0" smtClean="0"/>
          </a:p>
          <a:p>
            <a:pPr algn="just"/>
            <a:r>
              <a:rPr lang="en-US" dirty="0" smtClean="0"/>
              <a:t>The normal equations for finding the coefficients a and b are:</a:t>
            </a:r>
          </a:p>
          <a:p>
            <a:pPr algn="just"/>
            <a:endParaRPr lang="en-US" dirty="0" smtClean="0"/>
          </a:p>
          <a:p>
            <a:pPr algn="just"/>
            <a:endParaRPr lang="en-US" dirty="0" smtClean="0"/>
          </a:p>
          <a:p>
            <a:endParaRPr lang="en-US" dirty="0"/>
          </a:p>
        </p:txBody>
      </p:sp>
      <p:pic>
        <p:nvPicPr>
          <p:cNvPr id="34820" name="Picture 4" descr="[Graphics:../Images/LeastSqPolyMod_gr_19.gif]"/>
          <p:cNvPicPr>
            <a:picLocks noChangeAspect="1" noChangeArrowheads="1"/>
          </p:cNvPicPr>
          <p:nvPr/>
        </p:nvPicPr>
        <p:blipFill>
          <a:blip r:embed="rId3"/>
          <a:srcRect/>
          <a:stretch>
            <a:fillRect/>
          </a:stretch>
        </p:blipFill>
        <p:spPr bwMode="auto">
          <a:xfrm>
            <a:off x="1524000" y="2819400"/>
            <a:ext cx="3039811" cy="392112"/>
          </a:xfrm>
          <a:prstGeom prst="rect">
            <a:avLst/>
          </a:prstGeom>
          <a:noFill/>
          <a:ln w="9525">
            <a:noFill/>
            <a:miter lim="800000"/>
            <a:headEnd/>
            <a:tailEnd/>
          </a:ln>
        </p:spPr>
      </p:pic>
      <p:pic>
        <p:nvPicPr>
          <p:cNvPr id="34821" name="Picture 5" descr="[Graphics:../Images/LeastSqPolyMod_gr_21.gif]"/>
          <p:cNvPicPr>
            <a:picLocks noChangeAspect="1" noChangeArrowheads="1"/>
          </p:cNvPicPr>
          <p:nvPr/>
        </p:nvPicPr>
        <p:blipFill>
          <a:blip r:embed="rId4"/>
          <a:srcRect/>
          <a:stretch>
            <a:fillRect/>
          </a:stretch>
        </p:blipFill>
        <p:spPr bwMode="auto">
          <a:xfrm>
            <a:off x="1371600" y="4876800"/>
            <a:ext cx="3682426" cy="1447800"/>
          </a:xfrm>
          <a:prstGeom prst="rect">
            <a:avLst/>
          </a:prstGeom>
          <a:noFill/>
          <a:ln w="9525">
            <a:noFill/>
            <a:miter lim="800000"/>
            <a:headEnd/>
            <a:tailEnd/>
          </a:ln>
        </p:spPr>
      </p:pic>
      <p:pic>
        <p:nvPicPr>
          <p:cNvPr id="8" name="Picture 4" descr="[Graphics:../Images/LeastSqPolyMod_gr_19.gif]"/>
          <p:cNvPicPr>
            <a:picLocks noChangeAspect="1" noChangeArrowheads="1"/>
          </p:cNvPicPr>
          <p:nvPr/>
        </p:nvPicPr>
        <p:blipFill>
          <a:blip r:embed="rId3"/>
          <a:srcRect/>
          <a:stretch>
            <a:fillRect/>
          </a:stretch>
        </p:blipFill>
        <p:spPr bwMode="auto">
          <a:xfrm>
            <a:off x="3124200" y="1219200"/>
            <a:ext cx="3039811" cy="392112"/>
          </a:xfrm>
          <a:prstGeom prst="rect">
            <a:avLst/>
          </a:prstGeom>
          <a:noFill/>
          <a:ln w="9525">
            <a:noFill/>
            <a:miter lim="800000"/>
            <a:headEnd/>
            <a:tailEnd/>
          </a:ln>
        </p:spPr>
      </p:pic>
      <p:sp>
        <p:nvSpPr>
          <p:cNvPr id="675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7585" name="Object 1"/>
          <p:cNvGraphicFramePr>
            <a:graphicFrameLocks noChangeAspect="1"/>
          </p:cNvGraphicFramePr>
          <p:nvPr/>
        </p:nvGraphicFramePr>
        <p:xfrm>
          <a:off x="990600" y="2193956"/>
          <a:ext cx="7924800" cy="549244"/>
        </p:xfrm>
        <a:graphic>
          <a:graphicData uri="http://schemas.openxmlformats.org/presentationml/2006/ole">
            <mc:AlternateContent xmlns:mc="http://schemas.openxmlformats.org/markup-compatibility/2006">
              <mc:Choice xmlns:v="urn:schemas-microsoft-com:vml" Requires="v">
                <p:oleObj spid="_x0000_s67586" name="Equation" r:id="rId5" imgW="1294838" imgH="126945" progId="Equation.DSMT4">
                  <p:embed/>
                </p:oleObj>
              </mc:Choice>
              <mc:Fallback>
                <p:oleObj name="Equation" r:id="rId5" imgW="1294838" imgH="126945" progId="Equation.DSMT4">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2193956"/>
                        <a:ext cx="7924800" cy="549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7924800" cy="5516563"/>
          </a:xfrm>
        </p:spPr>
        <p:txBody>
          <a:bodyPr/>
          <a:lstStyle/>
          <a:p>
            <a:r>
              <a:rPr lang="en-US" dirty="0" smtClean="0"/>
              <a:t>The solution is </a:t>
            </a:r>
            <a:endParaRPr lang="en-US" dirty="0"/>
          </a:p>
        </p:txBody>
      </p:sp>
      <p:pic>
        <p:nvPicPr>
          <p:cNvPr id="35842" name="Picture 2" descr="[Graphics:../Images/LeastSqPolyMod_gr_23.gif]"/>
          <p:cNvPicPr>
            <a:picLocks noChangeAspect="1" noChangeArrowheads="1"/>
          </p:cNvPicPr>
          <p:nvPr/>
        </p:nvPicPr>
        <p:blipFill>
          <a:blip r:embed="rId2"/>
          <a:srcRect/>
          <a:stretch>
            <a:fillRect/>
          </a:stretch>
        </p:blipFill>
        <p:spPr bwMode="auto">
          <a:xfrm>
            <a:off x="1523999" y="1447800"/>
            <a:ext cx="3211749" cy="1797050"/>
          </a:xfrm>
          <a:prstGeom prst="rect">
            <a:avLst/>
          </a:prstGeom>
          <a:noFill/>
          <a:ln w="9525">
            <a:noFill/>
            <a:miter lim="800000"/>
            <a:headEnd/>
            <a:tailEnd/>
          </a:ln>
        </p:spPr>
      </p:pic>
      <p:pic>
        <p:nvPicPr>
          <p:cNvPr id="35843" name="Picture 3" descr="[Graphics:../Images/LeastSqPolyMod_gr_24.gif]"/>
          <p:cNvPicPr>
            <a:picLocks noChangeAspect="1" noChangeArrowheads="1"/>
          </p:cNvPicPr>
          <p:nvPr/>
        </p:nvPicPr>
        <p:blipFill>
          <a:blip r:embed="rId3"/>
          <a:srcRect/>
          <a:stretch>
            <a:fillRect/>
          </a:stretch>
        </p:blipFill>
        <p:spPr bwMode="auto">
          <a:xfrm>
            <a:off x="1371600" y="3505200"/>
            <a:ext cx="1390017" cy="1001713"/>
          </a:xfrm>
          <a:prstGeom prst="rect">
            <a:avLst/>
          </a:prstGeom>
          <a:noFill/>
          <a:ln w="9525">
            <a:noFill/>
            <a:miter lim="800000"/>
            <a:headEnd/>
            <a:tailEnd/>
          </a:ln>
        </p:spPr>
      </p:pic>
      <p:pic>
        <p:nvPicPr>
          <p:cNvPr id="35844" name="Picture 4" descr="[Graphics:../Images/LeastSqPolyMod_gr_25.gif]"/>
          <p:cNvPicPr>
            <a:picLocks noChangeAspect="1" noChangeArrowheads="1"/>
          </p:cNvPicPr>
          <p:nvPr/>
        </p:nvPicPr>
        <p:blipFill>
          <a:blip r:embed="rId4"/>
          <a:srcRect/>
          <a:stretch>
            <a:fillRect/>
          </a:stretch>
        </p:blipFill>
        <p:spPr bwMode="auto">
          <a:xfrm>
            <a:off x="3733800" y="3505200"/>
            <a:ext cx="1295400" cy="892361"/>
          </a:xfrm>
          <a:prstGeom prst="rect">
            <a:avLst/>
          </a:prstGeom>
          <a:noFill/>
          <a:ln w="9525">
            <a:noFill/>
            <a:miter lim="800000"/>
            <a:headEnd/>
            <a:tailEnd/>
          </a:ln>
        </p:spPr>
      </p:pic>
      <p:pic>
        <p:nvPicPr>
          <p:cNvPr id="35845" name="Picture 5" descr="[Graphics:../Images/LeastSqPolyMod_gr_26.gif]"/>
          <p:cNvPicPr>
            <a:picLocks noChangeAspect="1" noChangeArrowheads="1"/>
          </p:cNvPicPr>
          <p:nvPr/>
        </p:nvPicPr>
        <p:blipFill>
          <a:blip r:embed="rId5"/>
          <a:srcRect/>
          <a:stretch>
            <a:fillRect/>
          </a:stretch>
        </p:blipFill>
        <p:spPr bwMode="auto">
          <a:xfrm>
            <a:off x="5943600" y="3429000"/>
            <a:ext cx="1447800" cy="941070"/>
          </a:xfrm>
          <a:prstGeom prst="rect">
            <a:avLst/>
          </a:prstGeom>
          <a:noFill/>
          <a:ln w="9525">
            <a:noFill/>
            <a:miter lim="800000"/>
            <a:headEnd/>
            <a:tailEnd/>
          </a:ln>
        </p:spPr>
      </p:pic>
      <p:pic>
        <p:nvPicPr>
          <p:cNvPr id="35846" name="Picture 6" descr="[Graphics:../Images/LeastSqPolyMod_gr_28.gif]"/>
          <p:cNvPicPr>
            <a:picLocks noChangeAspect="1" noChangeArrowheads="1"/>
          </p:cNvPicPr>
          <p:nvPr/>
        </p:nvPicPr>
        <p:blipFill>
          <a:blip r:embed="rId6"/>
          <a:srcRect/>
          <a:stretch>
            <a:fillRect/>
          </a:stretch>
        </p:blipFill>
        <p:spPr bwMode="auto">
          <a:xfrm>
            <a:off x="1143000" y="4724400"/>
            <a:ext cx="6394450" cy="505965"/>
          </a:xfrm>
          <a:prstGeom prst="rect">
            <a:avLst/>
          </a:prstGeom>
          <a:noFill/>
          <a:ln w="9525">
            <a:noFill/>
            <a:miter lim="800000"/>
            <a:headEnd/>
            <a:tailEnd/>
          </a:ln>
        </p:spPr>
      </p:pic>
      <p:pic>
        <p:nvPicPr>
          <p:cNvPr id="35847" name="Picture 7" descr="[Graphics:../Images/LeastSqPolyMod_gr_29.gif]"/>
          <p:cNvPicPr>
            <a:picLocks noChangeAspect="1" noChangeArrowheads="1"/>
          </p:cNvPicPr>
          <p:nvPr/>
        </p:nvPicPr>
        <p:blipFill>
          <a:blip r:embed="rId7"/>
          <a:srcRect/>
          <a:stretch>
            <a:fillRect/>
          </a:stretch>
        </p:blipFill>
        <p:spPr bwMode="auto">
          <a:xfrm>
            <a:off x="990600" y="5334000"/>
            <a:ext cx="7797941" cy="10668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0"/>
            <a:ext cx="8229600" cy="5211763"/>
          </a:xfrm>
        </p:spPr>
        <p:txBody>
          <a:bodyPr/>
          <a:lstStyle/>
          <a:p>
            <a:r>
              <a:rPr lang="en-US" dirty="0" smtClean="0"/>
              <a:t>And the graph will look like: </a:t>
            </a:r>
          </a:p>
          <a:p>
            <a:endParaRPr lang="en-US" dirty="0"/>
          </a:p>
        </p:txBody>
      </p:sp>
      <p:pic>
        <p:nvPicPr>
          <p:cNvPr id="36866" name="Picture 2" descr="[Graphics:../Images/LeastSqPolyMod_gr_31.gif]"/>
          <p:cNvPicPr>
            <a:picLocks noChangeAspect="1" noChangeArrowheads="1"/>
          </p:cNvPicPr>
          <p:nvPr/>
        </p:nvPicPr>
        <p:blipFill>
          <a:blip r:embed="rId2"/>
          <a:srcRect/>
          <a:stretch>
            <a:fillRect/>
          </a:stretch>
        </p:blipFill>
        <p:spPr bwMode="auto">
          <a:xfrm>
            <a:off x="1143000" y="1752600"/>
            <a:ext cx="6780944"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7924800" cy="6324600"/>
          </a:xfrm>
        </p:spPr>
        <p:txBody>
          <a:bodyPr>
            <a:normAutofit fontScale="92500"/>
          </a:bodyPr>
          <a:lstStyle/>
          <a:p>
            <a:pPr marL="514350" indent="-514350">
              <a:buAutoNum type="arabicPeriod" startAt="3"/>
            </a:pPr>
            <a:r>
              <a:rPr lang="en-US" sz="3300" b="1" i="1" dirty="0" smtClean="0"/>
              <a:t> Multiple linear regression</a:t>
            </a:r>
          </a:p>
          <a:p>
            <a:pPr marL="514350" indent="-514350" algn="just"/>
            <a:r>
              <a:rPr lang="en-US" sz="3000" dirty="0" smtClean="0"/>
              <a:t>A useful </a:t>
            </a:r>
            <a:r>
              <a:rPr lang="en-US" sz="3000" dirty="0" smtClean="0">
                <a:solidFill>
                  <a:srgbClr val="0070C0"/>
                </a:solidFill>
              </a:rPr>
              <a:t>extension of linear regression </a:t>
            </a:r>
            <a:r>
              <a:rPr lang="en-US" sz="3000" dirty="0" smtClean="0"/>
              <a:t>is the case where y is a </a:t>
            </a:r>
            <a:r>
              <a:rPr lang="en-US" sz="3000" dirty="0" smtClean="0">
                <a:solidFill>
                  <a:srgbClr val="7030A0"/>
                </a:solidFill>
              </a:rPr>
              <a:t>linear function of more than one variable</a:t>
            </a:r>
            <a:r>
              <a:rPr lang="en-US" sz="3000" dirty="0" smtClean="0"/>
              <a:t>, say</a:t>
            </a:r>
            <a:r>
              <a:rPr lang="en-US" sz="3000" dirty="0" smtClean="0">
                <a:solidFill>
                  <a:srgbClr val="FF0000"/>
                </a:solidFill>
              </a:rPr>
              <a:t> x</a:t>
            </a:r>
            <a:r>
              <a:rPr lang="en-US" sz="3000" baseline="-25000" dirty="0" smtClean="0">
                <a:solidFill>
                  <a:srgbClr val="FF0000"/>
                </a:solidFill>
              </a:rPr>
              <a:t>1</a:t>
            </a:r>
            <a:r>
              <a:rPr lang="en-US" sz="3000" dirty="0" smtClean="0">
                <a:solidFill>
                  <a:srgbClr val="FF0000"/>
                </a:solidFill>
              </a:rPr>
              <a:t> </a:t>
            </a:r>
            <a:r>
              <a:rPr lang="en-US" sz="3000" dirty="0" smtClean="0"/>
              <a:t>and</a:t>
            </a:r>
            <a:r>
              <a:rPr lang="en-US" sz="3000" dirty="0" smtClean="0">
                <a:solidFill>
                  <a:srgbClr val="FF0000"/>
                </a:solidFill>
              </a:rPr>
              <a:t> x</a:t>
            </a:r>
            <a:r>
              <a:rPr lang="en-US" sz="3000" baseline="-25000" dirty="0" smtClean="0">
                <a:solidFill>
                  <a:srgbClr val="FF0000"/>
                </a:solidFill>
              </a:rPr>
              <a:t>2</a:t>
            </a:r>
            <a:r>
              <a:rPr lang="en-US" sz="3000" dirty="0" smtClean="0"/>
              <a:t>, </a:t>
            </a:r>
          </a:p>
          <a:p>
            <a:pPr marL="514350" indent="-514350" algn="just"/>
            <a:endParaRPr lang="en-US" sz="3600" dirty="0" smtClean="0"/>
          </a:p>
          <a:p>
            <a:pPr marL="514350" indent="-514350" algn="just"/>
            <a:endParaRPr lang="en-US" sz="1000" dirty="0" smtClean="0"/>
          </a:p>
          <a:p>
            <a:pPr marL="514350" indent="-514350" algn="just"/>
            <a:r>
              <a:rPr lang="en-US" sz="3000" dirty="0" smtClean="0"/>
              <a:t>Such an </a:t>
            </a:r>
            <a:r>
              <a:rPr lang="en-US" sz="3000" dirty="0" smtClean="0">
                <a:solidFill>
                  <a:srgbClr val="FF0000"/>
                </a:solidFill>
              </a:rPr>
              <a:t>equation is useful when fitting experimental data</a:t>
            </a:r>
            <a:r>
              <a:rPr lang="en-US" sz="3000" dirty="0" smtClean="0"/>
              <a:t> where the </a:t>
            </a:r>
            <a:r>
              <a:rPr lang="en-US" sz="3000" dirty="0" smtClean="0">
                <a:solidFill>
                  <a:srgbClr val="7030A0"/>
                </a:solidFill>
              </a:rPr>
              <a:t>variable being studied is a function of two other variables</a:t>
            </a:r>
            <a:r>
              <a:rPr lang="en-US" sz="3000" dirty="0" smtClean="0"/>
              <a:t>.</a:t>
            </a:r>
          </a:p>
          <a:p>
            <a:pPr marL="514350" indent="-514350" algn="just">
              <a:buNone/>
            </a:pPr>
            <a:endParaRPr lang="en-US" sz="1100" dirty="0" smtClean="0"/>
          </a:p>
          <a:p>
            <a:pPr marL="514350" indent="-514350" algn="just"/>
            <a:r>
              <a:rPr lang="en-US" sz="3500" dirty="0" smtClean="0"/>
              <a:t>In the same manner </a:t>
            </a:r>
            <a:r>
              <a:rPr lang="en-US" sz="3500" dirty="0" smtClean="0">
                <a:solidFill>
                  <a:srgbClr val="7030A0"/>
                </a:solidFill>
              </a:rPr>
              <a:t>as the previous cases the best values of the coefficients </a:t>
            </a:r>
            <a:r>
              <a:rPr lang="en-US" sz="3500" dirty="0" smtClean="0"/>
              <a:t>are determined by setting the sum of the squares of the residuals to a minimum.</a:t>
            </a:r>
          </a:p>
          <a:p>
            <a:pPr marL="514350" indent="-514350" algn="just"/>
            <a:endParaRPr lang="en-US" sz="3000" dirty="0" smtClean="0"/>
          </a:p>
          <a:p>
            <a:pPr marL="514350" indent="-514350" algn="just"/>
            <a:endParaRPr lang="en-US" sz="3600" dirty="0" smtClean="0"/>
          </a:p>
          <a:p>
            <a:pPr marL="514350" indent="-514350" algn="just">
              <a:buNone/>
            </a:pPr>
            <a:endParaRPr lang="en-US" sz="3600" dirty="0" smtClean="0"/>
          </a:p>
          <a:p>
            <a:pPr marL="514350" indent="-514350">
              <a:buNone/>
            </a:pPr>
            <a:endParaRPr lang="en-US" sz="3300" b="1" i="1" dirty="0" smtClean="0"/>
          </a:p>
          <a:p>
            <a:pPr marL="514350" indent="-514350">
              <a:buNone/>
            </a:pPr>
            <a:endParaRPr lang="en-US" sz="3300" b="1" i="1" dirty="0" smtClean="0"/>
          </a:p>
          <a:p>
            <a:endParaRPr lang="en-US" dirty="0"/>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89" name="Object 1"/>
          <p:cNvGraphicFramePr>
            <a:graphicFrameLocks noChangeAspect="1"/>
          </p:cNvGraphicFramePr>
          <p:nvPr/>
        </p:nvGraphicFramePr>
        <p:xfrm>
          <a:off x="2514600" y="2438400"/>
          <a:ext cx="3886200" cy="609600"/>
        </p:xfrm>
        <a:graphic>
          <a:graphicData uri="http://schemas.openxmlformats.org/presentationml/2006/ole">
            <mc:AlternateContent xmlns:mc="http://schemas.openxmlformats.org/markup-compatibility/2006">
              <mc:Choice xmlns:v="urn:schemas-microsoft-com:vml" Requires="v">
                <p:oleObj spid="_x0000_s37890" name="Equation" r:id="rId3" imgW="1485900" imgH="228600" progId="Equation.DSMT4">
                  <p:embed/>
                </p:oleObj>
              </mc:Choice>
              <mc:Fallback>
                <p:oleObj name="Equation" r:id="rId3" imgW="1485900" imgH="2286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438400"/>
                        <a:ext cx="38862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8229600" cy="5287963"/>
          </a:xfrm>
        </p:spPr>
        <p:txBody>
          <a:bodyPr/>
          <a:lstStyle/>
          <a:p>
            <a:endParaRPr lang="en-US" dirty="0" smtClean="0"/>
          </a:p>
          <a:p>
            <a:endParaRPr lang="en-US" dirty="0" smtClean="0"/>
          </a:p>
          <a:p>
            <a:r>
              <a:rPr lang="en-US" dirty="0" smtClean="0">
                <a:solidFill>
                  <a:srgbClr val="7030A0"/>
                </a:solidFill>
              </a:rPr>
              <a:t>Differentiating with respect to the unknown coefficients</a:t>
            </a:r>
            <a:r>
              <a:rPr lang="en-US" dirty="0" smtClean="0"/>
              <a:t>, we have</a:t>
            </a:r>
            <a:endParaRPr lang="en-US" dirty="0"/>
          </a:p>
        </p:txBody>
      </p:sp>
      <p:sp>
        <p:nvSpPr>
          <p:cNvPr id="389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3" name="Object 1"/>
          <p:cNvGraphicFramePr>
            <a:graphicFrameLocks noChangeAspect="1"/>
          </p:cNvGraphicFramePr>
          <p:nvPr/>
        </p:nvGraphicFramePr>
        <p:xfrm>
          <a:off x="1828800" y="762000"/>
          <a:ext cx="5943600" cy="1371600"/>
        </p:xfrm>
        <a:graphic>
          <a:graphicData uri="http://schemas.openxmlformats.org/presentationml/2006/ole">
            <mc:AlternateContent xmlns:mc="http://schemas.openxmlformats.org/markup-compatibility/2006">
              <mc:Choice xmlns:v="urn:schemas-microsoft-com:vml" Requires="v">
                <p:oleObj spid="_x0000_s38916" name="Equation" r:id="rId3" imgW="2044700" imgH="469900" progId="Equation.DSMT4">
                  <p:embed/>
                </p:oleObj>
              </mc:Choice>
              <mc:Fallback>
                <p:oleObj name="Equation" r:id="rId3" imgW="2044700" imgH="4699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762000"/>
                        <a:ext cx="59436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5" name="Object 3"/>
          <p:cNvGraphicFramePr>
            <a:graphicFrameLocks noChangeAspect="1"/>
          </p:cNvGraphicFramePr>
          <p:nvPr/>
        </p:nvGraphicFramePr>
        <p:xfrm>
          <a:off x="1219200" y="3200400"/>
          <a:ext cx="7010400" cy="3243755"/>
        </p:xfrm>
        <a:graphic>
          <a:graphicData uri="http://schemas.openxmlformats.org/presentationml/2006/ole">
            <mc:AlternateContent xmlns:mc="http://schemas.openxmlformats.org/markup-compatibility/2006">
              <mc:Choice xmlns:v="urn:schemas-microsoft-com:vml" Requires="v">
                <p:oleObj spid="_x0000_s38917" name="Equation" r:id="rId5" imgW="2298700" imgH="1333500" progId="Equation.DSMT4">
                  <p:embed/>
                </p:oleObj>
              </mc:Choice>
              <mc:Fallback>
                <p:oleObj name="Equation" r:id="rId5" imgW="2298700" imgH="13335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3200400"/>
                        <a:ext cx="7010400" cy="32437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848600" cy="5440363"/>
          </a:xfrm>
        </p:spPr>
        <p:txBody>
          <a:bodyPr>
            <a:normAutofit lnSpcReduction="10000"/>
          </a:bodyPr>
          <a:lstStyle/>
          <a:p>
            <a:pPr algn="just"/>
            <a:r>
              <a:rPr lang="en-US" dirty="0" smtClean="0"/>
              <a:t>The </a:t>
            </a:r>
            <a:r>
              <a:rPr lang="en-US" dirty="0" smtClean="0">
                <a:solidFill>
                  <a:srgbClr val="7030A0"/>
                </a:solidFill>
              </a:rPr>
              <a:t>coefficients yielding the minimum sum of the residuals</a:t>
            </a:r>
            <a:r>
              <a:rPr lang="en-US" dirty="0" smtClean="0"/>
              <a:t> are obtained by setting the </a:t>
            </a:r>
            <a:r>
              <a:rPr lang="en-US" dirty="0" smtClean="0">
                <a:solidFill>
                  <a:srgbClr val="0070C0"/>
                </a:solidFill>
              </a:rPr>
              <a:t>partial derivatives equal to zero </a:t>
            </a:r>
            <a:r>
              <a:rPr lang="en-US" dirty="0" smtClean="0"/>
              <a:t>and expressing the result in a matrix form as</a:t>
            </a:r>
          </a:p>
          <a:p>
            <a:pPr algn="just"/>
            <a:endParaRPr lang="en-US" dirty="0" smtClean="0"/>
          </a:p>
          <a:p>
            <a:pPr algn="just"/>
            <a:endParaRPr lang="en-US" dirty="0" smtClean="0"/>
          </a:p>
          <a:p>
            <a:pPr algn="just"/>
            <a:endParaRPr lang="en-US" dirty="0" smtClean="0"/>
          </a:p>
          <a:p>
            <a:pPr algn="just"/>
            <a:endParaRPr lang="en-US" dirty="0" smtClean="0"/>
          </a:p>
          <a:p>
            <a:pPr algn="just">
              <a:buNone/>
            </a:pPr>
            <a:endParaRPr lang="en-US" sz="1100" dirty="0" smtClean="0"/>
          </a:p>
          <a:p>
            <a:pPr algn="just"/>
            <a:r>
              <a:rPr lang="en-US" dirty="0" smtClean="0"/>
              <a:t>The above case can be extended to m dimension, </a:t>
            </a:r>
          </a:p>
          <a:p>
            <a:pPr algn="just"/>
            <a:endParaRPr lang="en-US" dirty="0" smtClean="0"/>
          </a:p>
          <a:p>
            <a:endParaRPr lang="en-US" dirty="0"/>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37" name="Object 1"/>
          <p:cNvGraphicFramePr>
            <a:graphicFrameLocks noChangeAspect="1"/>
          </p:cNvGraphicFramePr>
          <p:nvPr/>
        </p:nvGraphicFramePr>
        <p:xfrm>
          <a:off x="1524000" y="2667000"/>
          <a:ext cx="6629400" cy="1981200"/>
        </p:xfrm>
        <a:graphic>
          <a:graphicData uri="http://schemas.openxmlformats.org/presentationml/2006/ole">
            <mc:AlternateContent xmlns:mc="http://schemas.openxmlformats.org/markup-compatibility/2006">
              <mc:Choice xmlns:v="urn:schemas-microsoft-com:vml" Requires="v">
                <p:oleObj spid="_x0000_s39940" name="Equation" r:id="rId3" imgW="2933700" imgH="838200" progId="Equation.DSMT4">
                  <p:embed/>
                </p:oleObj>
              </mc:Choice>
              <mc:Fallback>
                <p:oleObj name="Equation" r:id="rId3" imgW="2933700" imgH="8382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667000"/>
                        <a:ext cx="6629400"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9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39" name="Object 3"/>
          <p:cNvGraphicFramePr>
            <a:graphicFrameLocks noChangeAspect="1"/>
          </p:cNvGraphicFramePr>
          <p:nvPr/>
        </p:nvGraphicFramePr>
        <p:xfrm>
          <a:off x="1752600" y="5943600"/>
          <a:ext cx="5613400" cy="580697"/>
        </p:xfrm>
        <a:graphic>
          <a:graphicData uri="http://schemas.openxmlformats.org/presentationml/2006/ole">
            <mc:AlternateContent xmlns:mc="http://schemas.openxmlformats.org/markup-compatibility/2006">
              <mc:Choice xmlns:v="urn:schemas-microsoft-com:vml" Requires="v">
                <p:oleObj spid="_x0000_s39941" name="Equation" r:id="rId5" imgW="2209800" imgH="228600" progId="Equation.DSMT4">
                  <p:embed/>
                </p:oleObj>
              </mc:Choice>
              <mc:Fallback>
                <p:oleObj name="Equation" r:id="rId5" imgW="220980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5943600"/>
                        <a:ext cx="5613400" cy="5806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867400"/>
          </a:xfrm>
        </p:spPr>
        <p:txBody>
          <a:bodyPr>
            <a:normAutofit lnSpcReduction="10000"/>
          </a:bodyPr>
          <a:lstStyle/>
          <a:p>
            <a:pPr marL="1447038" lvl="4" indent="-514350">
              <a:buAutoNum type="arabicPeriod" startAt="4"/>
            </a:pPr>
            <a:r>
              <a:rPr lang="en-US" sz="3200" b="1" i="1" dirty="0" smtClean="0">
                <a:latin typeface="Cambria" pitchFamily="18" charset="0"/>
              </a:rPr>
              <a:t>General linear least squares</a:t>
            </a:r>
          </a:p>
          <a:p>
            <a:pPr marL="514350" indent="-514350" algn="just"/>
            <a:r>
              <a:rPr lang="en-US" dirty="0" smtClean="0"/>
              <a:t>In </a:t>
            </a:r>
            <a:r>
              <a:rPr lang="en-US" dirty="0" smtClean="0">
                <a:solidFill>
                  <a:srgbClr val="0070C0"/>
                </a:solidFill>
              </a:rPr>
              <a:t>the preceding discussions </a:t>
            </a:r>
            <a:r>
              <a:rPr lang="en-US" dirty="0" smtClean="0"/>
              <a:t>we have seen </a:t>
            </a:r>
            <a:r>
              <a:rPr lang="en-US" dirty="0" smtClean="0">
                <a:solidFill>
                  <a:srgbClr val="0070C0"/>
                </a:solidFill>
              </a:rPr>
              <a:t>three types </a:t>
            </a:r>
            <a:r>
              <a:rPr lang="en-US" dirty="0" smtClean="0"/>
              <a:t>of regression: </a:t>
            </a:r>
            <a:r>
              <a:rPr lang="en-US" dirty="0" smtClean="0">
                <a:solidFill>
                  <a:srgbClr val="7030A0"/>
                </a:solidFill>
              </a:rPr>
              <a:t>linear</a:t>
            </a:r>
            <a:r>
              <a:rPr lang="en-US" dirty="0" smtClean="0"/>
              <a:t>, </a:t>
            </a:r>
            <a:r>
              <a:rPr lang="en-US" dirty="0" smtClean="0">
                <a:solidFill>
                  <a:srgbClr val="FF0000"/>
                </a:solidFill>
              </a:rPr>
              <a:t>polynomial</a:t>
            </a:r>
            <a:r>
              <a:rPr lang="en-US" dirty="0" smtClean="0"/>
              <a:t> and </a:t>
            </a:r>
            <a:r>
              <a:rPr lang="en-US" dirty="0" smtClean="0">
                <a:solidFill>
                  <a:srgbClr val="00B050"/>
                </a:solidFill>
              </a:rPr>
              <a:t>multiple linear</a:t>
            </a:r>
            <a:r>
              <a:rPr lang="en-US" dirty="0" smtClean="0"/>
              <a:t>. </a:t>
            </a:r>
          </a:p>
          <a:p>
            <a:pPr marL="514350" indent="-514350" algn="just">
              <a:buNone/>
            </a:pPr>
            <a:endParaRPr lang="en-US" sz="1100" dirty="0" smtClean="0"/>
          </a:p>
          <a:p>
            <a:pPr marL="514350" indent="-514350" algn="just"/>
            <a:r>
              <a:rPr lang="en-US" dirty="0" smtClean="0"/>
              <a:t>All these belong to the </a:t>
            </a:r>
            <a:r>
              <a:rPr lang="en-US" dirty="0" smtClean="0">
                <a:solidFill>
                  <a:srgbClr val="7030A0"/>
                </a:solidFill>
              </a:rPr>
              <a:t>general linear least squares model given by</a:t>
            </a:r>
          </a:p>
          <a:p>
            <a:pPr marL="514350" indent="-514350" algn="just"/>
            <a:endParaRPr lang="en-US" dirty="0" smtClean="0"/>
          </a:p>
          <a:p>
            <a:pPr marL="514350" indent="-514350" algn="just"/>
            <a:endParaRPr lang="en-US" dirty="0" smtClean="0"/>
          </a:p>
          <a:p>
            <a:pPr marL="514350" indent="-514350" algn="just"/>
            <a:r>
              <a:rPr lang="en-US" dirty="0" smtClean="0"/>
              <a:t>where </a:t>
            </a:r>
            <a:r>
              <a:rPr lang="en-US" dirty="0" err="1" smtClean="0"/>
              <a:t>z</a:t>
            </a:r>
            <a:r>
              <a:rPr lang="en-US" baseline="-25000" dirty="0" err="1" smtClean="0"/>
              <a:t>o</a:t>
            </a:r>
            <a:r>
              <a:rPr lang="en-US" dirty="0" smtClean="0"/>
              <a:t>, z</a:t>
            </a:r>
            <a:r>
              <a:rPr lang="en-US" baseline="-25000" dirty="0" smtClean="0"/>
              <a:t>1</a:t>
            </a:r>
            <a:r>
              <a:rPr lang="en-US" dirty="0" smtClean="0"/>
              <a:t>, z</a:t>
            </a:r>
            <a:r>
              <a:rPr lang="en-US" baseline="-25000" dirty="0" smtClean="0"/>
              <a:t>2</a:t>
            </a:r>
            <a:r>
              <a:rPr lang="en-US" dirty="0" smtClean="0"/>
              <a:t>, .....,</a:t>
            </a:r>
            <a:r>
              <a:rPr lang="en-US" dirty="0" err="1" smtClean="0"/>
              <a:t>z</a:t>
            </a:r>
            <a:r>
              <a:rPr lang="en-US" baseline="-25000" dirty="0" err="1" smtClean="0"/>
              <a:t>m</a:t>
            </a:r>
            <a:r>
              <a:rPr lang="en-US" dirty="0" smtClean="0"/>
              <a:t>  are </a:t>
            </a:r>
            <a:r>
              <a:rPr lang="en-US" dirty="0" smtClean="0">
                <a:solidFill>
                  <a:srgbClr val="00B050"/>
                </a:solidFill>
              </a:rPr>
              <a:t>m+1 different functions</a:t>
            </a:r>
            <a:r>
              <a:rPr lang="en-US" dirty="0" smtClean="0"/>
              <a:t>. For multiple linear regression </a:t>
            </a:r>
            <a:r>
              <a:rPr lang="en-US" dirty="0" err="1" smtClean="0"/>
              <a:t>z</a:t>
            </a:r>
            <a:r>
              <a:rPr lang="en-US" baseline="-25000" dirty="0" err="1" smtClean="0"/>
              <a:t>o</a:t>
            </a:r>
            <a:r>
              <a:rPr lang="en-US" dirty="0" smtClean="0"/>
              <a:t> = 1, z</a:t>
            </a:r>
            <a:r>
              <a:rPr lang="en-US" baseline="-25000" dirty="0" smtClean="0"/>
              <a:t>1</a:t>
            </a:r>
            <a:r>
              <a:rPr lang="en-US" dirty="0" smtClean="0"/>
              <a:t> =x</a:t>
            </a:r>
            <a:r>
              <a:rPr lang="en-US" baseline="-25000" dirty="0" smtClean="0"/>
              <a:t>1</a:t>
            </a:r>
            <a:r>
              <a:rPr lang="en-US" dirty="0" smtClean="0"/>
              <a:t>, z</a:t>
            </a:r>
            <a:r>
              <a:rPr lang="en-US" baseline="-25000" dirty="0" smtClean="0"/>
              <a:t>2</a:t>
            </a:r>
            <a:r>
              <a:rPr lang="en-US" dirty="0" smtClean="0"/>
              <a:t> = x</a:t>
            </a:r>
            <a:r>
              <a:rPr lang="en-US" baseline="-25000" dirty="0" smtClean="0"/>
              <a:t>2</a:t>
            </a:r>
            <a:r>
              <a:rPr lang="en-US" dirty="0" smtClean="0"/>
              <a:t>, ...., </a:t>
            </a:r>
            <a:r>
              <a:rPr lang="en-US" dirty="0" err="1" smtClean="0"/>
              <a:t>z</a:t>
            </a:r>
            <a:r>
              <a:rPr lang="en-US" baseline="-25000" dirty="0" err="1" smtClean="0"/>
              <a:t>m</a:t>
            </a:r>
            <a:r>
              <a:rPr lang="en-US" dirty="0" smtClean="0"/>
              <a:t> = </a:t>
            </a:r>
            <a:r>
              <a:rPr lang="en-US" dirty="0" err="1" smtClean="0"/>
              <a:t>x</a:t>
            </a:r>
            <a:r>
              <a:rPr lang="en-US" baseline="-25000" dirty="0" err="1" smtClean="0"/>
              <a:t>m</a:t>
            </a:r>
            <a:r>
              <a:rPr lang="en-US" dirty="0" smtClean="0"/>
              <a:t>.</a:t>
            </a:r>
          </a:p>
          <a:p>
            <a:pPr marL="514350" indent="-514350" algn="just"/>
            <a:endParaRPr lang="en-US" dirty="0" smtClean="0"/>
          </a:p>
          <a:p>
            <a:pPr marL="514350" indent="-514350" algn="just"/>
            <a:endParaRPr lang="en-US" dirty="0" smtClean="0"/>
          </a:p>
          <a:p>
            <a:pPr marL="514350" indent="-514350">
              <a:buNone/>
            </a:pPr>
            <a:endParaRPr lang="en-US" b="1" i="1" dirty="0" smtClean="0">
              <a:latin typeface="Cambria" pitchFamily="18" charset="0"/>
            </a:endParaRPr>
          </a:p>
          <a:p>
            <a:pPr>
              <a:buNone/>
            </a:pPr>
            <a:endParaRPr lang="en-US" b="1" i="1" dirty="0">
              <a:latin typeface="Cambria" pitchFamily="18" charset="0"/>
            </a:endParaRPr>
          </a:p>
        </p:txBody>
      </p:sp>
      <p:sp>
        <p:nvSpPr>
          <p:cNvPr id="409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1" name="Object 1"/>
          <p:cNvGraphicFramePr>
            <a:graphicFrameLocks noChangeAspect="1"/>
          </p:cNvGraphicFramePr>
          <p:nvPr/>
        </p:nvGraphicFramePr>
        <p:xfrm>
          <a:off x="1524000" y="3886200"/>
          <a:ext cx="6705600" cy="685800"/>
        </p:xfrm>
        <a:graphic>
          <a:graphicData uri="http://schemas.openxmlformats.org/presentationml/2006/ole">
            <mc:AlternateContent xmlns:mc="http://schemas.openxmlformats.org/markup-compatibility/2006">
              <mc:Choice xmlns:v="urn:schemas-microsoft-com:vml" Requires="v">
                <p:oleObj spid="_x0000_s40962" name="Equation" r:id="rId3" imgW="2324100" imgH="228600" progId="Equation.DSMT4">
                  <p:embed/>
                </p:oleObj>
              </mc:Choice>
              <mc:Fallback>
                <p:oleObj name="Equation" r:id="rId3" imgW="2324100" imgH="2286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886200"/>
                        <a:ext cx="6705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924800" cy="5516563"/>
          </a:xfrm>
        </p:spPr>
        <p:txBody>
          <a:bodyPr/>
          <a:lstStyle/>
          <a:p>
            <a:pPr algn="just"/>
            <a:r>
              <a:rPr lang="en-US" dirty="0">
                <a:solidFill>
                  <a:srgbClr val="0070C0"/>
                </a:solidFill>
              </a:rPr>
              <a:t>The first </a:t>
            </a:r>
            <a:r>
              <a:rPr lang="en-US" dirty="0"/>
              <a:t>is to derive a </a:t>
            </a:r>
            <a:r>
              <a:rPr lang="en-US" dirty="0">
                <a:solidFill>
                  <a:srgbClr val="FF0000"/>
                </a:solidFill>
              </a:rPr>
              <a:t>single curve </a:t>
            </a:r>
            <a:r>
              <a:rPr lang="en-US" dirty="0"/>
              <a:t>that represents the </a:t>
            </a:r>
            <a:r>
              <a:rPr lang="en-US" dirty="0">
                <a:solidFill>
                  <a:srgbClr val="7030A0"/>
                </a:solidFill>
              </a:rPr>
              <a:t>general trend</a:t>
            </a:r>
            <a:r>
              <a:rPr lang="en-US" dirty="0"/>
              <a:t> of the data. One method of this nature is the </a:t>
            </a:r>
            <a:r>
              <a:rPr lang="en-US" b="1" i="1" dirty="0"/>
              <a:t>least-squares regression</a:t>
            </a:r>
            <a:r>
              <a:rPr lang="en-US" b="1" i="1" dirty="0" smtClean="0"/>
              <a:t>.</a:t>
            </a:r>
          </a:p>
          <a:p>
            <a:pPr algn="just">
              <a:buNone/>
            </a:pPr>
            <a:endParaRPr lang="en-US" sz="1500" dirty="0" smtClean="0"/>
          </a:p>
          <a:p>
            <a:pPr lvl="0" algn="just"/>
            <a:r>
              <a:rPr lang="en-US" dirty="0">
                <a:solidFill>
                  <a:srgbClr val="0070C0"/>
                </a:solidFill>
              </a:rPr>
              <a:t>The second approach </a:t>
            </a:r>
            <a:r>
              <a:rPr lang="en-US" dirty="0"/>
              <a:t>is </a:t>
            </a:r>
            <a:r>
              <a:rPr lang="en-US" b="1" i="1" dirty="0"/>
              <a:t>interpolation</a:t>
            </a:r>
            <a:r>
              <a:rPr lang="en-US" dirty="0"/>
              <a:t> which is a more </a:t>
            </a:r>
            <a:r>
              <a:rPr lang="en-US" dirty="0">
                <a:solidFill>
                  <a:srgbClr val="7030A0"/>
                </a:solidFill>
              </a:rPr>
              <a:t>precise one</a:t>
            </a:r>
            <a:r>
              <a:rPr lang="en-US" dirty="0"/>
              <a:t>. The basic idea is to fit a </a:t>
            </a:r>
            <a:r>
              <a:rPr lang="en-US" dirty="0">
                <a:solidFill>
                  <a:srgbClr val="00B050"/>
                </a:solidFill>
              </a:rPr>
              <a:t>curve or a series of curves</a:t>
            </a:r>
            <a:r>
              <a:rPr lang="en-US" dirty="0"/>
              <a:t> that pass </a:t>
            </a:r>
            <a:r>
              <a:rPr lang="en-US" dirty="0">
                <a:solidFill>
                  <a:srgbClr val="FF0000"/>
                </a:solidFill>
              </a:rPr>
              <a:t>directly</a:t>
            </a:r>
            <a:r>
              <a:rPr lang="en-US" dirty="0"/>
              <a:t> through </a:t>
            </a:r>
            <a:r>
              <a:rPr lang="en-US" dirty="0">
                <a:solidFill>
                  <a:srgbClr val="0070C0"/>
                </a:solidFill>
              </a:rPr>
              <a:t>each of the points</a:t>
            </a:r>
            <a:r>
              <a:rPr lang="en-US" dirty="0"/>
              <a:t>.</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848600" cy="6400800"/>
          </a:xfrm>
        </p:spPr>
        <p:txBody>
          <a:bodyPr/>
          <a:lstStyle/>
          <a:p>
            <a:pPr algn="just"/>
            <a:r>
              <a:rPr lang="en-US" sz="3000" dirty="0" smtClean="0"/>
              <a:t>For polynomial regression, the </a:t>
            </a:r>
            <a:r>
              <a:rPr lang="en-US" sz="3000" dirty="0" err="1" smtClean="0"/>
              <a:t>z's</a:t>
            </a:r>
            <a:r>
              <a:rPr lang="en-US" sz="3000" dirty="0" smtClean="0"/>
              <a:t> are </a:t>
            </a:r>
            <a:r>
              <a:rPr lang="en-US" sz="3000" dirty="0" smtClean="0">
                <a:solidFill>
                  <a:srgbClr val="7030A0"/>
                </a:solidFill>
              </a:rPr>
              <a:t>simple monomials</a:t>
            </a:r>
            <a:r>
              <a:rPr lang="en-US" sz="3000" dirty="0" smtClean="0"/>
              <a:t> as in </a:t>
            </a:r>
            <a:r>
              <a:rPr lang="en-US" sz="3000" dirty="0" err="1" smtClean="0"/>
              <a:t>z</a:t>
            </a:r>
            <a:r>
              <a:rPr lang="en-US" sz="3000" baseline="-25000" dirty="0" err="1" smtClean="0"/>
              <a:t>o</a:t>
            </a:r>
            <a:r>
              <a:rPr lang="en-US" sz="3000" dirty="0" smtClean="0"/>
              <a:t>= 1, z</a:t>
            </a:r>
            <a:r>
              <a:rPr lang="en-US" sz="3000" baseline="-25000" dirty="0" smtClean="0"/>
              <a:t>1</a:t>
            </a:r>
            <a:r>
              <a:rPr lang="en-US" sz="3000" dirty="0" smtClean="0"/>
              <a:t> = x, z</a:t>
            </a:r>
            <a:r>
              <a:rPr lang="en-US" sz="3000" baseline="-25000" dirty="0" smtClean="0"/>
              <a:t>2</a:t>
            </a:r>
            <a:r>
              <a:rPr lang="en-US" sz="3000" dirty="0" smtClean="0"/>
              <a:t> = x</a:t>
            </a:r>
            <a:r>
              <a:rPr lang="en-US" sz="3000" baseline="30000" dirty="0" smtClean="0"/>
              <a:t>2</a:t>
            </a:r>
            <a:r>
              <a:rPr lang="en-US" sz="3000" dirty="0" smtClean="0"/>
              <a:t> , ..., </a:t>
            </a:r>
            <a:r>
              <a:rPr lang="en-US" sz="3000" dirty="0" err="1" smtClean="0"/>
              <a:t>z</a:t>
            </a:r>
            <a:r>
              <a:rPr lang="en-US" sz="3000" baseline="-25000" dirty="0" err="1" smtClean="0"/>
              <a:t>m</a:t>
            </a:r>
            <a:r>
              <a:rPr lang="en-US" sz="3000" dirty="0" smtClean="0"/>
              <a:t> = </a:t>
            </a:r>
            <a:r>
              <a:rPr lang="en-US" sz="3000" dirty="0" err="1" smtClean="0"/>
              <a:t>x</a:t>
            </a:r>
            <a:r>
              <a:rPr lang="en-US" sz="3000" baseline="30000" dirty="0" err="1" smtClean="0"/>
              <a:t>m</a:t>
            </a:r>
            <a:r>
              <a:rPr lang="en-US" sz="3000" dirty="0" smtClean="0"/>
              <a:t>.</a:t>
            </a:r>
          </a:p>
          <a:p>
            <a:pPr algn="just">
              <a:buNone/>
            </a:pPr>
            <a:endParaRPr lang="en-US" sz="1000" dirty="0" smtClean="0"/>
          </a:p>
          <a:p>
            <a:pPr algn="just"/>
            <a:r>
              <a:rPr lang="en-US" dirty="0" smtClean="0"/>
              <a:t>The terminology </a:t>
            </a:r>
            <a:r>
              <a:rPr lang="en-US" dirty="0" smtClean="0">
                <a:solidFill>
                  <a:srgbClr val="0070C0"/>
                </a:solidFill>
              </a:rPr>
              <a:t>linear</a:t>
            </a:r>
            <a:r>
              <a:rPr lang="en-US" dirty="0" smtClean="0"/>
              <a:t> refers only to the </a:t>
            </a:r>
            <a:r>
              <a:rPr lang="en-US" dirty="0" smtClean="0">
                <a:solidFill>
                  <a:srgbClr val="0070C0"/>
                </a:solidFill>
              </a:rPr>
              <a:t>model's dependence </a:t>
            </a:r>
            <a:r>
              <a:rPr lang="en-US" dirty="0" smtClean="0"/>
              <a:t>on its </a:t>
            </a:r>
            <a:r>
              <a:rPr lang="en-US" dirty="0" smtClean="0">
                <a:solidFill>
                  <a:srgbClr val="7030A0"/>
                </a:solidFill>
              </a:rPr>
              <a:t>parameters</a:t>
            </a:r>
            <a:r>
              <a:rPr lang="en-US" dirty="0" smtClean="0"/>
              <a:t> i.e., the </a:t>
            </a:r>
            <a:r>
              <a:rPr lang="en-US" dirty="0" err="1" smtClean="0"/>
              <a:t>a's</a:t>
            </a:r>
            <a:r>
              <a:rPr lang="en-US" dirty="0" smtClean="0"/>
              <a:t>. As in the case of </a:t>
            </a:r>
            <a:r>
              <a:rPr lang="en-US" dirty="0" smtClean="0">
                <a:solidFill>
                  <a:srgbClr val="7030A0"/>
                </a:solidFill>
              </a:rPr>
              <a:t>polynomial regression.</a:t>
            </a:r>
            <a:r>
              <a:rPr lang="en-US" dirty="0" smtClean="0"/>
              <a:t> the functions themselves can be highly nonlinear.</a:t>
            </a:r>
          </a:p>
          <a:p>
            <a:pPr algn="just"/>
            <a:endParaRPr lang="en-US" sz="1000" dirty="0" smtClean="0"/>
          </a:p>
          <a:p>
            <a:pPr algn="just"/>
            <a:r>
              <a:rPr lang="en-US" dirty="0" smtClean="0"/>
              <a:t>the general linear least squares model can be expressed in a matrix form as </a:t>
            </a:r>
          </a:p>
          <a:p>
            <a:pPr algn="just"/>
            <a:endParaRPr lang="en-US" dirty="0"/>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985" name="Object 1"/>
          <p:cNvGraphicFramePr>
            <a:graphicFrameLocks noChangeAspect="1"/>
          </p:cNvGraphicFramePr>
          <p:nvPr/>
        </p:nvGraphicFramePr>
        <p:xfrm>
          <a:off x="2743200" y="6019800"/>
          <a:ext cx="3810000" cy="533400"/>
        </p:xfrm>
        <a:graphic>
          <a:graphicData uri="http://schemas.openxmlformats.org/presentationml/2006/ole">
            <mc:AlternateContent xmlns:mc="http://schemas.openxmlformats.org/markup-compatibility/2006">
              <mc:Choice xmlns:v="urn:schemas-microsoft-com:vml" Requires="v">
                <p:oleObj spid="_x0000_s41986" name="Equation" r:id="rId3" imgW="1079032" imgH="215806" progId="Equation.DSMT4">
                  <p:embed/>
                </p:oleObj>
              </mc:Choice>
              <mc:Fallback>
                <p:oleObj name="Equation" r:id="rId3" imgW="1079032" imgH="215806"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6019800"/>
                        <a:ext cx="38100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7848600" cy="6172200"/>
          </a:xfrm>
        </p:spPr>
        <p:txBody>
          <a:bodyPr>
            <a:normAutofit fontScale="92500" lnSpcReduction="20000"/>
          </a:bodyPr>
          <a:lstStyle/>
          <a:p>
            <a:pPr algn="just"/>
            <a:r>
              <a:rPr lang="en-US" sz="3500" dirty="0" smtClean="0"/>
              <a:t>where [z] is a </a:t>
            </a:r>
            <a:r>
              <a:rPr lang="en-US" sz="3500" dirty="0" smtClean="0">
                <a:solidFill>
                  <a:srgbClr val="7030A0"/>
                </a:solidFill>
              </a:rPr>
              <a:t>matrix of calculated values of the z functions</a:t>
            </a:r>
            <a:r>
              <a:rPr lang="en-US" sz="3500" dirty="0" smtClean="0"/>
              <a:t> at the measured values of </a:t>
            </a:r>
            <a:r>
              <a:rPr lang="en-US" sz="3500" dirty="0" smtClean="0">
                <a:solidFill>
                  <a:srgbClr val="0070C0"/>
                </a:solidFill>
              </a:rPr>
              <a:t>the independent variables</a:t>
            </a:r>
            <a:r>
              <a:rPr lang="en-US" sz="3500" dirty="0" smtClean="0"/>
              <a:t>.</a:t>
            </a:r>
          </a:p>
          <a:p>
            <a:endParaRPr lang="en-US" dirty="0" smtClean="0"/>
          </a:p>
          <a:p>
            <a:endParaRPr lang="en-US" dirty="0" smtClean="0"/>
          </a:p>
          <a:p>
            <a:endParaRPr lang="en-US" dirty="0" smtClean="0"/>
          </a:p>
          <a:p>
            <a:endParaRPr lang="en-US" dirty="0" smtClean="0"/>
          </a:p>
          <a:p>
            <a:endParaRPr lang="en-US" dirty="0" smtClean="0"/>
          </a:p>
          <a:p>
            <a:endParaRPr lang="en-US" sz="1100" dirty="0" smtClean="0"/>
          </a:p>
          <a:p>
            <a:endParaRPr lang="en-US" sz="1100" dirty="0" smtClean="0"/>
          </a:p>
          <a:p>
            <a:pPr algn="just"/>
            <a:endParaRPr lang="en-US" dirty="0" smtClean="0"/>
          </a:p>
          <a:p>
            <a:pPr algn="just"/>
            <a:r>
              <a:rPr lang="en-US" sz="3500" dirty="0" smtClean="0"/>
              <a:t>where </a:t>
            </a:r>
            <a:r>
              <a:rPr lang="en-US" sz="3500" dirty="0" smtClean="0">
                <a:solidFill>
                  <a:srgbClr val="0070C0"/>
                </a:solidFill>
              </a:rPr>
              <a:t>m</a:t>
            </a:r>
            <a:r>
              <a:rPr lang="en-US" sz="3500" dirty="0" smtClean="0"/>
              <a:t> is </a:t>
            </a:r>
            <a:r>
              <a:rPr lang="en-US" sz="3500" dirty="0" smtClean="0">
                <a:solidFill>
                  <a:srgbClr val="7030A0"/>
                </a:solidFill>
              </a:rPr>
              <a:t>the number of variables in the model</a:t>
            </a:r>
            <a:r>
              <a:rPr lang="en-US" sz="3500" dirty="0" smtClean="0"/>
              <a:t> and </a:t>
            </a:r>
            <a:r>
              <a:rPr lang="en-US" sz="3500" dirty="0" smtClean="0">
                <a:solidFill>
                  <a:srgbClr val="0070C0"/>
                </a:solidFill>
              </a:rPr>
              <a:t>n</a:t>
            </a:r>
            <a:r>
              <a:rPr lang="en-US" sz="3500" dirty="0" smtClean="0"/>
              <a:t> is the </a:t>
            </a:r>
            <a:r>
              <a:rPr lang="en-US" sz="3500" dirty="0" smtClean="0">
                <a:solidFill>
                  <a:srgbClr val="7030A0"/>
                </a:solidFill>
              </a:rPr>
              <a:t>number of data points</a:t>
            </a:r>
            <a:r>
              <a:rPr lang="en-US" sz="3500" dirty="0" smtClean="0"/>
              <a:t>. Because  </a:t>
            </a:r>
            <a:r>
              <a:rPr lang="en-US" sz="3500" b="1" dirty="0" smtClean="0"/>
              <a:t>n ≥m+1 </a:t>
            </a:r>
            <a:r>
              <a:rPr lang="en-US" sz="3500" dirty="0" smtClean="0"/>
              <a:t>, most of the time [z] is not a square matrix.</a:t>
            </a:r>
          </a:p>
          <a:p>
            <a:pPr>
              <a:buNone/>
            </a:pPr>
            <a:endParaRPr lang="en-US" dirty="0"/>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3009" name="Object 1"/>
          <p:cNvGraphicFramePr>
            <a:graphicFrameLocks noChangeAspect="1"/>
          </p:cNvGraphicFramePr>
          <p:nvPr/>
        </p:nvGraphicFramePr>
        <p:xfrm>
          <a:off x="1981200" y="1828800"/>
          <a:ext cx="4038600" cy="2438400"/>
        </p:xfrm>
        <a:graphic>
          <a:graphicData uri="http://schemas.openxmlformats.org/presentationml/2006/ole">
            <mc:AlternateContent xmlns:mc="http://schemas.openxmlformats.org/markup-compatibility/2006">
              <mc:Choice xmlns:v="urn:schemas-microsoft-com:vml" Requires="v">
                <p:oleObj spid="_x0000_s43010" name="Equation" r:id="rId3" imgW="1460500" imgH="1168400" progId="Equation.DSMT4">
                  <p:embed/>
                </p:oleObj>
              </mc:Choice>
              <mc:Fallback>
                <p:oleObj name="Equation" r:id="rId3" imgW="1460500" imgH="11684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828800"/>
                        <a:ext cx="403860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848600" cy="5943600"/>
          </a:xfrm>
        </p:spPr>
        <p:txBody>
          <a:bodyPr>
            <a:normAutofit lnSpcReduction="10000"/>
          </a:bodyPr>
          <a:lstStyle/>
          <a:p>
            <a:r>
              <a:rPr lang="en-US" dirty="0" smtClean="0"/>
              <a:t>The </a:t>
            </a:r>
            <a:r>
              <a:rPr lang="en-US" b="1" dirty="0" smtClean="0"/>
              <a:t>column vector {y} </a:t>
            </a:r>
            <a:r>
              <a:rPr lang="en-US" dirty="0" smtClean="0"/>
              <a:t>contains the </a:t>
            </a:r>
            <a:r>
              <a:rPr lang="en-US" dirty="0" smtClean="0">
                <a:solidFill>
                  <a:srgbClr val="7030A0"/>
                </a:solidFill>
              </a:rPr>
              <a:t>observed values of the dependent variable</a:t>
            </a:r>
            <a:r>
              <a:rPr lang="en-US" dirty="0" smtClean="0"/>
              <a:t>.</a:t>
            </a:r>
          </a:p>
          <a:p>
            <a:pPr>
              <a:buNone/>
            </a:pPr>
            <a:endParaRPr lang="en-US" sz="1000" dirty="0" smtClean="0"/>
          </a:p>
          <a:p>
            <a:pPr>
              <a:buNone/>
            </a:pPr>
            <a:r>
              <a:rPr lang="en-US" dirty="0" smtClean="0"/>
              <a:t>          </a:t>
            </a:r>
          </a:p>
          <a:p>
            <a:r>
              <a:rPr lang="en-US" dirty="0" smtClean="0"/>
              <a:t>The </a:t>
            </a:r>
            <a:r>
              <a:rPr lang="en-US" b="1" dirty="0" smtClean="0"/>
              <a:t>column vector {A} </a:t>
            </a:r>
            <a:r>
              <a:rPr lang="en-US" dirty="0" smtClean="0"/>
              <a:t>contains the </a:t>
            </a:r>
            <a:r>
              <a:rPr lang="en-US" dirty="0" smtClean="0">
                <a:solidFill>
                  <a:srgbClr val="7030A0"/>
                </a:solidFill>
              </a:rPr>
              <a:t>unknown coefficients</a:t>
            </a:r>
          </a:p>
          <a:p>
            <a:pPr>
              <a:buNone/>
            </a:pPr>
            <a:r>
              <a:rPr lang="en-US" dirty="0" smtClean="0"/>
              <a:t>           </a:t>
            </a:r>
          </a:p>
          <a:p>
            <a:pPr>
              <a:buNone/>
            </a:pPr>
            <a:endParaRPr lang="en-US" sz="1100" dirty="0" smtClean="0"/>
          </a:p>
          <a:p>
            <a:r>
              <a:rPr lang="en-US" dirty="0" smtClean="0"/>
              <a:t>The </a:t>
            </a:r>
            <a:r>
              <a:rPr lang="en-US" b="1" dirty="0" smtClean="0"/>
              <a:t>column vector {E}</a:t>
            </a:r>
            <a:r>
              <a:rPr lang="en-US" dirty="0" smtClean="0"/>
              <a:t> contains</a:t>
            </a:r>
            <a:r>
              <a:rPr lang="en-US" dirty="0" smtClean="0">
                <a:solidFill>
                  <a:srgbClr val="7030A0"/>
                </a:solidFill>
              </a:rPr>
              <a:t> the residuals</a:t>
            </a:r>
          </a:p>
          <a:p>
            <a:pPr>
              <a:buNone/>
            </a:pPr>
            <a:r>
              <a:rPr lang="en-US" dirty="0" smtClean="0"/>
              <a:t>            </a:t>
            </a:r>
          </a:p>
          <a:p>
            <a:r>
              <a:rPr lang="en-US" dirty="0" smtClean="0"/>
              <a:t>The </a:t>
            </a:r>
            <a:r>
              <a:rPr lang="en-US" dirty="0" smtClean="0">
                <a:solidFill>
                  <a:srgbClr val="0070C0"/>
                </a:solidFill>
              </a:rPr>
              <a:t>sum of the squares of the residuals can be defined as </a:t>
            </a:r>
          </a:p>
          <a:p>
            <a:endParaRPr lang="en-US"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033" name="Object 1"/>
          <p:cNvGraphicFramePr>
            <a:graphicFrameLocks noChangeAspect="1"/>
          </p:cNvGraphicFramePr>
          <p:nvPr/>
        </p:nvGraphicFramePr>
        <p:xfrm>
          <a:off x="2859088" y="1335088"/>
          <a:ext cx="3656012" cy="974725"/>
        </p:xfrm>
        <a:graphic>
          <a:graphicData uri="http://schemas.openxmlformats.org/presentationml/2006/ole">
            <mc:AlternateContent xmlns:mc="http://schemas.openxmlformats.org/markup-compatibility/2006">
              <mc:Choice xmlns:v="urn:schemas-microsoft-com:vml" Requires="v">
                <p:oleObj spid="_x0000_s44041" name="Equation" r:id="rId3" imgW="622080" imgH="164880" progId="Equation.DSMT4">
                  <p:embed/>
                </p:oleObj>
              </mc:Choice>
              <mc:Fallback>
                <p:oleObj name="Equation" r:id="rId3" imgW="622080" imgH="16488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1335088"/>
                        <a:ext cx="3656012" cy="974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0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035" name="Object 3"/>
          <p:cNvGraphicFramePr>
            <a:graphicFrameLocks noChangeAspect="1"/>
          </p:cNvGraphicFramePr>
          <p:nvPr/>
        </p:nvGraphicFramePr>
        <p:xfrm>
          <a:off x="2665413" y="2971800"/>
          <a:ext cx="3768725" cy="942975"/>
        </p:xfrm>
        <a:graphic>
          <a:graphicData uri="http://schemas.openxmlformats.org/presentationml/2006/ole">
            <mc:AlternateContent xmlns:mc="http://schemas.openxmlformats.org/markup-compatibility/2006">
              <mc:Choice xmlns:v="urn:schemas-microsoft-com:vml" Requires="v">
                <p:oleObj spid="_x0000_s44042" name="Equation" r:id="rId5" imgW="609480" imgH="164880" progId="Equation.DSMT4">
                  <p:embed/>
                </p:oleObj>
              </mc:Choice>
              <mc:Fallback>
                <p:oleObj name="Equation" r:id="rId5" imgW="609480" imgH="1648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5413" y="2971800"/>
                        <a:ext cx="3768725" cy="942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03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404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8"/>
          <p:cNvGraphicFramePr>
            <a:graphicFrameLocks noChangeAspect="1"/>
          </p:cNvGraphicFramePr>
          <p:nvPr/>
        </p:nvGraphicFramePr>
        <p:xfrm>
          <a:off x="3048000" y="4343400"/>
          <a:ext cx="3689350" cy="942975"/>
        </p:xfrm>
        <a:graphic>
          <a:graphicData uri="http://schemas.openxmlformats.org/presentationml/2006/ole">
            <mc:AlternateContent xmlns:mc="http://schemas.openxmlformats.org/markup-compatibility/2006">
              <mc:Choice xmlns:v="urn:schemas-microsoft-com:vml" Requires="v">
                <p:oleObj spid="_x0000_s44043" name="Equation" r:id="rId7" imgW="596880" imgH="164880" progId="Equation.DSMT4">
                  <p:embed/>
                </p:oleObj>
              </mc:Choice>
              <mc:Fallback>
                <p:oleObj name="Equation" r:id="rId7" imgW="596880" imgH="164880" progId="Equation.DSMT4">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0" y="4343400"/>
                        <a:ext cx="3689350" cy="942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endParaRPr lang="en-US" sz="1000" dirty="0" smtClean="0"/>
          </a:p>
          <a:p>
            <a:pPr algn="just"/>
            <a:r>
              <a:rPr lang="en-US" dirty="0" smtClean="0"/>
              <a:t>This quantity can be </a:t>
            </a:r>
            <a:r>
              <a:rPr lang="en-US" dirty="0" smtClean="0">
                <a:solidFill>
                  <a:srgbClr val="0070C0"/>
                </a:solidFill>
              </a:rPr>
              <a:t>minimized by taking its partial derivative </a:t>
            </a:r>
            <a:r>
              <a:rPr lang="en-US" dirty="0" smtClean="0"/>
              <a:t>with respect to each of </a:t>
            </a:r>
            <a:r>
              <a:rPr lang="en-US" dirty="0" smtClean="0">
                <a:solidFill>
                  <a:srgbClr val="7030A0"/>
                </a:solidFill>
              </a:rPr>
              <a:t>the coefficients </a:t>
            </a:r>
            <a:r>
              <a:rPr lang="en-US" dirty="0" smtClean="0"/>
              <a:t>and setting the resulting </a:t>
            </a:r>
            <a:r>
              <a:rPr lang="en-US" dirty="0" smtClean="0">
                <a:solidFill>
                  <a:srgbClr val="FF0000"/>
                </a:solidFill>
              </a:rPr>
              <a:t>equation equal to zero</a:t>
            </a:r>
            <a:r>
              <a:rPr lang="en-US" dirty="0" smtClean="0"/>
              <a:t>. The outcome of this process can be expressed in matrix form as</a:t>
            </a:r>
          </a:p>
          <a:p>
            <a:endParaRPr lang="en-US" dirty="0"/>
          </a:p>
        </p:txBody>
      </p:sp>
      <p:graphicFrame>
        <p:nvGraphicFramePr>
          <p:cNvPr id="45059" name="Object 3"/>
          <p:cNvGraphicFramePr>
            <a:graphicFrameLocks noChangeAspect="1"/>
          </p:cNvGraphicFramePr>
          <p:nvPr/>
        </p:nvGraphicFramePr>
        <p:xfrm>
          <a:off x="2209800" y="304800"/>
          <a:ext cx="4191000" cy="1431925"/>
        </p:xfrm>
        <a:graphic>
          <a:graphicData uri="http://schemas.openxmlformats.org/presentationml/2006/ole">
            <mc:AlternateContent xmlns:mc="http://schemas.openxmlformats.org/markup-compatibility/2006">
              <mc:Choice xmlns:v="urn:schemas-microsoft-com:vml" Requires="v">
                <p:oleObj spid="_x0000_s45062" name="Equation" r:id="rId3" imgW="1536700" imgH="520700" progId="Equation.DSMT4">
                  <p:embed/>
                </p:oleObj>
              </mc:Choice>
              <mc:Fallback>
                <p:oleObj name="Equation" r:id="rId3" imgW="1536700" imgH="5207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304800"/>
                        <a:ext cx="4191000" cy="143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6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5060" name="Object 4"/>
          <p:cNvGraphicFramePr>
            <a:graphicFrameLocks noChangeAspect="1"/>
          </p:cNvGraphicFramePr>
          <p:nvPr/>
        </p:nvGraphicFramePr>
        <p:xfrm>
          <a:off x="2133600" y="4953000"/>
          <a:ext cx="5394366" cy="609600"/>
        </p:xfrm>
        <a:graphic>
          <a:graphicData uri="http://schemas.openxmlformats.org/presentationml/2006/ole">
            <mc:AlternateContent xmlns:mc="http://schemas.openxmlformats.org/markup-compatibility/2006">
              <mc:Choice xmlns:v="urn:schemas-microsoft-com:vml" Requires="v">
                <p:oleObj spid="_x0000_s45063" name="Equation" r:id="rId5" imgW="1435100" imgH="241300" progId="Equation.DSMT4">
                  <p:embed/>
                </p:oleObj>
              </mc:Choice>
              <mc:Fallback>
                <p:oleObj name="Equation" r:id="rId5" imgW="1435100" imgH="24130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4953000"/>
                        <a:ext cx="5394366"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5"/>
          <p:cNvGraphicFramePr>
            <a:graphicFrameLocks noChangeAspect="1"/>
          </p:cNvGraphicFramePr>
          <p:nvPr/>
        </p:nvGraphicFramePr>
        <p:xfrm>
          <a:off x="1981200" y="5486400"/>
          <a:ext cx="5562600" cy="1371600"/>
        </p:xfrm>
        <a:graphic>
          <a:graphicData uri="http://schemas.openxmlformats.org/presentationml/2006/ole">
            <mc:AlternateContent xmlns:mc="http://schemas.openxmlformats.org/markup-compatibility/2006">
              <mc:Choice xmlns:v="urn:schemas-microsoft-com:vml" Requires="v">
                <p:oleObj spid="_x0000_s45064" name="Equation" r:id="rId7" imgW="838080" imgH="215640" progId="Equation.DSMT4">
                  <p:embed/>
                </p:oleObj>
              </mc:Choice>
              <mc:Fallback>
                <p:oleObj name="Equation" r:id="rId7" imgW="838080" imgH="21564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1200" y="5486400"/>
                        <a:ext cx="5562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7696200" cy="6553200"/>
          </a:xfrm>
        </p:spPr>
        <p:txBody>
          <a:bodyPr>
            <a:normAutofit fontScale="92500" lnSpcReduction="10000"/>
          </a:bodyPr>
          <a:lstStyle/>
          <a:p>
            <a:pPr marL="571500" indent="-571500" algn="just">
              <a:buAutoNum type="romanUcPeriod" startAt="2"/>
            </a:pP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mbria" pitchFamily="18" charset="0"/>
              </a:rPr>
              <a:t>Interpolation </a:t>
            </a:r>
          </a:p>
          <a:p>
            <a:pPr marL="571500" indent="-571500" algn="just">
              <a:buNone/>
            </a:pPr>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mbria" pitchFamily="18" charset="0"/>
            </a:endParaRPr>
          </a:p>
          <a:p>
            <a:pPr marL="571500" indent="-571500" algn="just"/>
            <a:r>
              <a:rPr lang="en-US" dirty="0" smtClean="0">
                <a:solidFill>
                  <a:srgbClr val="0070C0"/>
                </a:solidFill>
              </a:rPr>
              <a:t>In many engineering applications</a:t>
            </a:r>
            <a:r>
              <a:rPr lang="en-US" dirty="0" smtClean="0"/>
              <a:t> it is required to estimate </a:t>
            </a:r>
            <a:r>
              <a:rPr lang="en-US" dirty="0" smtClean="0">
                <a:solidFill>
                  <a:srgbClr val="FF0000"/>
                </a:solidFill>
              </a:rPr>
              <a:t>intermediate</a:t>
            </a:r>
            <a:r>
              <a:rPr lang="en-US" dirty="0" smtClean="0"/>
              <a:t> values </a:t>
            </a:r>
            <a:r>
              <a:rPr lang="en-US" dirty="0" smtClean="0">
                <a:solidFill>
                  <a:srgbClr val="7030A0"/>
                </a:solidFill>
              </a:rPr>
              <a:t>between precise data points. </a:t>
            </a:r>
          </a:p>
          <a:p>
            <a:pPr marL="571500" indent="-571500" algn="just">
              <a:buNone/>
            </a:pPr>
            <a:endParaRPr lang="en-US" dirty="0" smtClean="0">
              <a:solidFill>
                <a:srgbClr val="7030A0"/>
              </a:solidFill>
            </a:endParaRPr>
          </a:p>
          <a:p>
            <a:pPr marL="571500" indent="-571500" algn="just"/>
            <a:r>
              <a:rPr lang="en-US" dirty="0" smtClean="0"/>
              <a:t>The most common method used is the </a:t>
            </a:r>
            <a:r>
              <a:rPr lang="en-US" dirty="0" smtClean="0">
                <a:solidFill>
                  <a:srgbClr val="7030A0"/>
                </a:solidFill>
              </a:rPr>
              <a:t>polynomial interpolation</a:t>
            </a:r>
            <a:r>
              <a:rPr lang="en-US" dirty="0" smtClean="0"/>
              <a:t>. </a:t>
            </a:r>
          </a:p>
          <a:p>
            <a:pPr marL="571500" indent="-571500" algn="just">
              <a:buNone/>
            </a:pPr>
            <a:endParaRPr lang="en-US" dirty="0" smtClean="0"/>
          </a:p>
          <a:p>
            <a:pPr marL="571500" indent="-571500" algn="just"/>
            <a:r>
              <a:rPr lang="en-US" dirty="0" smtClean="0"/>
              <a:t>For </a:t>
            </a:r>
            <a:r>
              <a:rPr lang="en-US" dirty="0" smtClean="0">
                <a:solidFill>
                  <a:srgbClr val="0070C0"/>
                </a:solidFill>
              </a:rPr>
              <a:t>n+1 data points</a:t>
            </a:r>
            <a:r>
              <a:rPr lang="en-US" dirty="0" smtClean="0"/>
              <a:t>, there is a unique polynomial of </a:t>
            </a:r>
            <a:r>
              <a:rPr lang="en-US" dirty="0" smtClean="0">
                <a:solidFill>
                  <a:srgbClr val="0070C0"/>
                </a:solidFill>
              </a:rPr>
              <a:t>order n</a:t>
            </a:r>
            <a:r>
              <a:rPr lang="en-US" dirty="0" smtClean="0"/>
              <a:t> that passes through all the points.</a:t>
            </a:r>
          </a:p>
          <a:p>
            <a:pPr marL="571500" indent="-571500" algn="just">
              <a:buNone/>
            </a:pPr>
            <a:endParaRPr lang="en-US" sz="1600" dirty="0" smtClean="0"/>
          </a:p>
          <a:p>
            <a:pPr marL="571500" indent="-571500" algn="just">
              <a:buNone/>
            </a:pPr>
            <a:r>
              <a:rPr lang="pt-BR" i="1" dirty="0" smtClean="0"/>
              <a:t>              </a:t>
            </a:r>
            <a:r>
              <a:rPr lang="pt-BR" b="1" i="1" dirty="0" smtClean="0"/>
              <a:t>f(x) = a</a:t>
            </a:r>
            <a:r>
              <a:rPr lang="pt-BR" b="1" i="1" baseline="-25000" dirty="0" smtClean="0"/>
              <a:t>o</a:t>
            </a:r>
            <a:r>
              <a:rPr lang="pt-BR" b="1" i="1" dirty="0" smtClean="0"/>
              <a:t> + a</a:t>
            </a:r>
            <a:r>
              <a:rPr lang="pt-BR" b="1" i="1" baseline="-25000" dirty="0" smtClean="0"/>
              <a:t>1 </a:t>
            </a:r>
            <a:r>
              <a:rPr lang="pt-BR" b="1" i="1" dirty="0" smtClean="0"/>
              <a:t>x + a</a:t>
            </a:r>
            <a:r>
              <a:rPr lang="pt-BR" b="1" i="1" baseline="-25000" dirty="0" smtClean="0"/>
              <a:t>2 </a:t>
            </a:r>
            <a:r>
              <a:rPr lang="pt-BR" b="1" i="1" dirty="0" smtClean="0"/>
              <a:t>x</a:t>
            </a:r>
            <a:r>
              <a:rPr lang="pt-BR" b="1" i="1" baseline="30000" dirty="0" smtClean="0"/>
              <a:t>2</a:t>
            </a:r>
            <a:r>
              <a:rPr lang="pt-BR" b="1" i="1" dirty="0" smtClean="0"/>
              <a:t> + ...  +a</a:t>
            </a:r>
            <a:r>
              <a:rPr lang="pt-BR" b="1" i="1" baseline="-25000" dirty="0" smtClean="0"/>
              <a:t>n</a:t>
            </a:r>
            <a:r>
              <a:rPr lang="pt-BR" b="1" i="1" dirty="0" smtClean="0"/>
              <a:t> x</a:t>
            </a:r>
            <a:r>
              <a:rPr lang="pt-BR" b="1" i="1" baseline="30000" dirty="0" smtClean="0"/>
              <a:t>n</a:t>
            </a:r>
            <a:endParaRPr lang="en-US" b="1" dirty="0" smtClean="0"/>
          </a:p>
          <a:p>
            <a:pPr marL="571500" indent="-571500" algn="just">
              <a:buNone/>
            </a:pPr>
            <a:endParaRPr lang="en-US" dirty="0" smtClean="0"/>
          </a:p>
          <a:p>
            <a:pPr marL="571500" indent="-571500" algn="just">
              <a:buNone/>
            </a:pPr>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mbria" pitchFamily="18" charset="0"/>
            </a:endParaRPr>
          </a:p>
          <a:p>
            <a:pPr marL="571500" indent="-571500">
              <a:buNone/>
            </a:pPr>
            <a:endParaRPr lang="en-US" dirty="0" smtClean="0">
              <a:latin typeface="Cambria"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85800"/>
            <a:ext cx="7620000" cy="6172200"/>
          </a:xfrm>
        </p:spPr>
        <p:txBody>
          <a:bodyPr>
            <a:normAutofit fontScale="92500" lnSpcReduction="20000"/>
          </a:bodyPr>
          <a:lstStyle/>
          <a:p>
            <a:pPr algn="just"/>
            <a:r>
              <a:rPr lang="en-US" dirty="0" smtClean="0">
                <a:solidFill>
                  <a:srgbClr val="0070C0"/>
                </a:solidFill>
              </a:rPr>
              <a:t>Polynomial interpolation </a:t>
            </a:r>
            <a:r>
              <a:rPr lang="en-US" dirty="0" smtClean="0"/>
              <a:t>involves the </a:t>
            </a:r>
            <a:r>
              <a:rPr lang="en-US" dirty="0" smtClean="0">
                <a:solidFill>
                  <a:srgbClr val="7030A0"/>
                </a:solidFill>
              </a:rPr>
              <a:t>determination of that unique n</a:t>
            </a:r>
            <a:r>
              <a:rPr lang="en-US" baseline="30000" dirty="0" smtClean="0">
                <a:solidFill>
                  <a:srgbClr val="7030A0"/>
                </a:solidFill>
              </a:rPr>
              <a:t>th</a:t>
            </a:r>
            <a:r>
              <a:rPr lang="en-US" dirty="0" smtClean="0">
                <a:solidFill>
                  <a:srgbClr val="7030A0"/>
                </a:solidFill>
              </a:rPr>
              <a:t> order polynomial that fits n+1 data points</a:t>
            </a:r>
            <a:r>
              <a:rPr lang="en-US" dirty="0" smtClean="0"/>
              <a:t>. </a:t>
            </a:r>
          </a:p>
          <a:p>
            <a:pPr algn="just">
              <a:buNone/>
            </a:pPr>
            <a:endParaRPr lang="en-US" sz="1600" dirty="0" smtClean="0"/>
          </a:p>
          <a:p>
            <a:pPr algn="just"/>
            <a:r>
              <a:rPr lang="en-US" dirty="0" smtClean="0"/>
              <a:t>This formula can then be used to estimate intermediate values. </a:t>
            </a:r>
          </a:p>
          <a:p>
            <a:pPr algn="just">
              <a:buNone/>
            </a:pPr>
            <a:endParaRPr lang="en-US" dirty="0" smtClean="0"/>
          </a:p>
          <a:p>
            <a:pPr algn="just"/>
            <a:r>
              <a:rPr lang="en-US" dirty="0" smtClean="0"/>
              <a:t>Although </a:t>
            </a:r>
            <a:r>
              <a:rPr lang="en-US" dirty="0" smtClean="0">
                <a:solidFill>
                  <a:srgbClr val="FF0000"/>
                </a:solidFill>
              </a:rPr>
              <a:t>there is only one n</a:t>
            </a:r>
            <a:r>
              <a:rPr lang="en-US" baseline="30000" dirty="0" smtClean="0">
                <a:solidFill>
                  <a:srgbClr val="FF0000"/>
                </a:solidFill>
              </a:rPr>
              <a:t>th</a:t>
            </a:r>
            <a:r>
              <a:rPr lang="en-US" dirty="0" smtClean="0">
                <a:solidFill>
                  <a:srgbClr val="FF0000"/>
                </a:solidFill>
              </a:rPr>
              <a:t> order </a:t>
            </a:r>
            <a:r>
              <a:rPr lang="en-US" dirty="0" smtClean="0"/>
              <a:t>polynomial that fits n+ 1 points, there are a </a:t>
            </a:r>
            <a:r>
              <a:rPr lang="en-US" dirty="0" smtClean="0">
                <a:solidFill>
                  <a:srgbClr val="7030A0"/>
                </a:solidFill>
              </a:rPr>
              <a:t>variety of mathematical formats</a:t>
            </a:r>
            <a:r>
              <a:rPr lang="en-US" dirty="0" smtClean="0"/>
              <a:t> in which this polynomial can be expressed. </a:t>
            </a:r>
          </a:p>
          <a:p>
            <a:pPr algn="just">
              <a:buNone/>
            </a:pPr>
            <a:endParaRPr lang="en-US" dirty="0" smtClean="0"/>
          </a:p>
          <a:p>
            <a:pPr algn="just"/>
            <a:r>
              <a:rPr lang="en-US" dirty="0" smtClean="0"/>
              <a:t>The most widely used alternatives are the </a:t>
            </a:r>
            <a:r>
              <a:rPr lang="en-US" b="1" i="1" dirty="0" smtClean="0"/>
              <a:t>Newton</a:t>
            </a:r>
            <a:r>
              <a:rPr lang="en-US" dirty="0" smtClean="0"/>
              <a:t> and </a:t>
            </a:r>
            <a:r>
              <a:rPr lang="en-US" b="1" i="1" dirty="0" smtClean="0"/>
              <a:t>Lagrange</a:t>
            </a:r>
            <a:r>
              <a:rPr lang="en-US" dirty="0" smtClean="0"/>
              <a:t> </a:t>
            </a:r>
            <a:r>
              <a:rPr lang="en-US" b="1" i="1" dirty="0" smtClean="0"/>
              <a:t>interpolating polynomials.</a:t>
            </a:r>
            <a:endParaRPr lang="en-US" b="1" i="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81000"/>
            <a:ext cx="7772400" cy="5745163"/>
          </a:xfrm>
        </p:spPr>
        <p:txBody>
          <a:bodyPr>
            <a:normAutofit lnSpcReduction="10000"/>
          </a:bodyPr>
          <a:lstStyle/>
          <a:p>
            <a:pPr marL="571500" indent="-571500">
              <a:buFont typeface="+mj-lt"/>
              <a:buAutoNum type="romanLcPeriod"/>
            </a:pPr>
            <a:r>
              <a:rPr lang="en-US" b="1" i="1" dirty="0" smtClean="0">
                <a:latin typeface="Cambria" pitchFamily="18" charset="0"/>
              </a:rPr>
              <a:t>Newton's Divided Difference Interpolating Polynomials</a:t>
            </a:r>
          </a:p>
          <a:p>
            <a:pPr marL="571500" indent="-571500">
              <a:buNone/>
            </a:pPr>
            <a:endParaRPr lang="en-US" sz="1100" b="1" i="1" dirty="0" smtClean="0">
              <a:latin typeface="Cambria" pitchFamily="18" charset="0"/>
            </a:endParaRPr>
          </a:p>
          <a:p>
            <a:pPr algn="just"/>
            <a:r>
              <a:rPr lang="en-US" dirty="0" smtClean="0">
                <a:solidFill>
                  <a:srgbClr val="FF0000"/>
                </a:solidFill>
              </a:rPr>
              <a:t>The simplest form of interpolation</a:t>
            </a:r>
            <a:r>
              <a:rPr lang="en-US" dirty="0" smtClean="0"/>
              <a:t> is to connect </a:t>
            </a:r>
            <a:r>
              <a:rPr lang="en-US" dirty="0" smtClean="0">
                <a:solidFill>
                  <a:srgbClr val="7030A0"/>
                </a:solidFill>
              </a:rPr>
              <a:t>two data points with a straight line.</a:t>
            </a:r>
            <a:r>
              <a:rPr lang="en-US" dirty="0" smtClean="0"/>
              <a:t> This technique is called </a:t>
            </a:r>
            <a:r>
              <a:rPr lang="en-US" b="1" i="1" dirty="0" smtClean="0"/>
              <a:t>linear interpolation</a:t>
            </a:r>
            <a:r>
              <a:rPr lang="en-US" dirty="0" smtClean="0"/>
              <a:t>. Using the concept of similar triangles,</a:t>
            </a:r>
          </a:p>
          <a:p>
            <a:pPr algn="just"/>
            <a:endParaRPr lang="en-US" dirty="0" smtClean="0"/>
          </a:p>
          <a:p>
            <a:pPr algn="just"/>
            <a:endParaRPr lang="en-US" dirty="0" smtClean="0"/>
          </a:p>
          <a:p>
            <a:pPr algn="just"/>
            <a:endParaRPr lang="en-US" sz="1100" dirty="0" smtClean="0"/>
          </a:p>
          <a:p>
            <a:pPr algn="just"/>
            <a:r>
              <a:rPr lang="en-US" dirty="0" smtClean="0"/>
              <a:t>This can be rearranged to yield</a:t>
            </a:r>
          </a:p>
          <a:p>
            <a:pPr algn="just"/>
            <a:endParaRPr lang="en-US" dirty="0" smtClean="0"/>
          </a:p>
          <a:p>
            <a:endParaRPr lang="en-US" dirty="0"/>
          </a:p>
        </p:txBody>
      </p:sp>
      <p:sp>
        <p:nvSpPr>
          <p:cNvPr id="460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1" name="Object 1"/>
          <p:cNvGraphicFramePr>
            <a:graphicFrameLocks noChangeAspect="1"/>
          </p:cNvGraphicFramePr>
          <p:nvPr/>
        </p:nvGraphicFramePr>
        <p:xfrm>
          <a:off x="2667000" y="3886200"/>
          <a:ext cx="4876800" cy="1066800"/>
        </p:xfrm>
        <a:graphic>
          <a:graphicData uri="http://schemas.openxmlformats.org/presentationml/2006/ole">
            <mc:AlternateContent xmlns:mc="http://schemas.openxmlformats.org/markup-compatibility/2006">
              <mc:Choice xmlns:v="urn:schemas-microsoft-com:vml" Requires="v">
                <p:oleObj spid="_x0000_s46085" name="Equation" r:id="rId3" imgW="1930400" imgH="444500" progId="Equation.DSMT4">
                  <p:embed/>
                </p:oleObj>
              </mc:Choice>
              <mc:Fallback>
                <p:oleObj name="Equation" r:id="rId3" imgW="1930400" imgH="4445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886200"/>
                        <a:ext cx="48768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0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4" name="Object 4"/>
          <p:cNvGraphicFramePr>
            <a:graphicFrameLocks noChangeAspect="1"/>
          </p:cNvGraphicFramePr>
          <p:nvPr/>
        </p:nvGraphicFramePr>
        <p:xfrm>
          <a:off x="1905000" y="5807075"/>
          <a:ext cx="5525712" cy="1050925"/>
        </p:xfrm>
        <a:graphic>
          <a:graphicData uri="http://schemas.openxmlformats.org/presentationml/2006/ole">
            <mc:AlternateContent xmlns:mc="http://schemas.openxmlformats.org/markup-compatibility/2006">
              <mc:Choice xmlns:v="urn:schemas-microsoft-com:vml" Requires="v">
                <p:oleObj spid="_x0000_s46086" name="Equation" r:id="rId5" imgW="2400300" imgH="444500" progId="Equation.DSMT4">
                  <p:embed/>
                </p:oleObj>
              </mc:Choice>
              <mc:Fallback>
                <p:oleObj name="Equation" r:id="rId5" imgW="2400300" imgH="44450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5807075"/>
                        <a:ext cx="5525712" cy="1050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543800" cy="6553200"/>
          </a:xfrm>
        </p:spPr>
        <p:txBody>
          <a:bodyPr>
            <a:normAutofit fontScale="92500" lnSpcReduction="10000"/>
          </a:bodyPr>
          <a:lstStyle/>
          <a:p>
            <a:pPr algn="just"/>
            <a:r>
              <a:rPr lang="en-US" dirty="0" smtClean="0"/>
              <a:t>This is </a:t>
            </a:r>
            <a:r>
              <a:rPr lang="en-US" dirty="0" smtClean="0">
                <a:solidFill>
                  <a:srgbClr val="7030A0"/>
                </a:solidFill>
              </a:rPr>
              <a:t>the linear interpolation formula</a:t>
            </a:r>
            <a:r>
              <a:rPr lang="en-US" dirty="0" smtClean="0"/>
              <a:t>. The </a:t>
            </a:r>
            <a:r>
              <a:rPr lang="en-US" b="1" dirty="0" smtClean="0"/>
              <a:t>notation </a:t>
            </a:r>
            <a:r>
              <a:rPr lang="en-US" b="1" i="1" dirty="0" smtClean="0"/>
              <a:t>f</a:t>
            </a:r>
            <a:r>
              <a:rPr lang="en-US" b="1" i="1" baseline="-25000" dirty="0" smtClean="0"/>
              <a:t>1</a:t>
            </a:r>
            <a:r>
              <a:rPr lang="en-US" b="1" i="1" dirty="0" smtClean="0"/>
              <a:t>(x)</a:t>
            </a:r>
            <a:r>
              <a:rPr lang="en-US" dirty="0" smtClean="0"/>
              <a:t> indicates that </a:t>
            </a:r>
            <a:r>
              <a:rPr lang="en-US" dirty="0" smtClean="0">
                <a:solidFill>
                  <a:srgbClr val="0070C0"/>
                </a:solidFill>
              </a:rPr>
              <a:t>this is a first order polynomial. </a:t>
            </a:r>
          </a:p>
          <a:p>
            <a:pPr algn="just">
              <a:buNone/>
            </a:pPr>
            <a:endParaRPr lang="en-US" sz="1200" dirty="0" smtClean="0"/>
          </a:p>
          <a:p>
            <a:pPr algn="just"/>
            <a:r>
              <a:rPr lang="en-US" dirty="0" smtClean="0"/>
              <a:t>The term </a:t>
            </a:r>
            <a:r>
              <a:rPr lang="en-US" b="1" i="1" dirty="0" smtClean="0"/>
              <a:t>[f(x</a:t>
            </a:r>
            <a:r>
              <a:rPr lang="en-US" b="1" i="1" baseline="-25000" dirty="0" smtClean="0"/>
              <a:t>1</a:t>
            </a:r>
            <a:r>
              <a:rPr lang="en-US" b="1" i="1" dirty="0" smtClean="0"/>
              <a:t>)-f(x</a:t>
            </a:r>
            <a:r>
              <a:rPr lang="en-US" b="1" i="1" baseline="-25000" dirty="0" smtClean="0"/>
              <a:t>o</a:t>
            </a:r>
            <a:r>
              <a:rPr lang="en-US" b="1" i="1" dirty="0" smtClean="0"/>
              <a:t>)]/(x</a:t>
            </a:r>
            <a:r>
              <a:rPr lang="en-US" b="1" i="1" baseline="-25000" dirty="0" smtClean="0"/>
              <a:t>1</a:t>
            </a:r>
            <a:r>
              <a:rPr lang="en-US" b="1" i="1" dirty="0" smtClean="0"/>
              <a:t>-x</a:t>
            </a:r>
            <a:r>
              <a:rPr lang="en-US" b="1" i="1" baseline="-25000" dirty="0" smtClean="0"/>
              <a:t>0</a:t>
            </a:r>
            <a:r>
              <a:rPr lang="en-US" b="1" i="1" dirty="0" smtClean="0"/>
              <a:t>)</a:t>
            </a:r>
            <a:r>
              <a:rPr lang="en-US" dirty="0" smtClean="0"/>
              <a:t> is </a:t>
            </a:r>
            <a:r>
              <a:rPr lang="en-US" dirty="0" smtClean="0">
                <a:solidFill>
                  <a:srgbClr val="0070C0"/>
                </a:solidFill>
              </a:rPr>
              <a:t>the finite difference approximation</a:t>
            </a:r>
            <a:r>
              <a:rPr lang="en-US" dirty="0" smtClean="0"/>
              <a:t> of the first derivative. </a:t>
            </a:r>
          </a:p>
          <a:p>
            <a:pPr algn="just">
              <a:buNone/>
            </a:pPr>
            <a:endParaRPr lang="en-US" sz="1100" dirty="0" smtClean="0"/>
          </a:p>
          <a:p>
            <a:pPr algn="just"/>
            <a:r>
              <a:rPr lang="en-US" dirty="0" smtClean="0"/>
              <a:t>The smaller the interval between the data points, the better the approximation.</a:t>
            </a:r>
          </a:p>
          <a:p>
            <a:pPr algn="just">
              <a:buNone/>
            </a:pPr>
            <a:endParaRPr lang="en-US" sz="1200" dirty="0" smtClean="0"/>
          </a:p>
          <a:p>
            <a:pPr algn="just"/>
            <a:r>
              <a:rPr lang="en-US" dirty="0" smtClean="0">
                <a:solidFill>
                  <a:srgbClr val="FF0000"/>
                </a:solidFill>
              </a:rPr>
              <a:t>Approximation of a curve with a straight line can result in significant errors</a:t>
            </a:r>
            <a:r>
              <a:rPr lang="en-US" dirty="0" smtClean="0"/>
              <a:t>. A better approximation can be achieved if </a:t>
            </a:r>
            <a:r>
              <a:rPr lang="en-US" dirty="0" smtClean="0">
                <a:solidFill>
                  <a:srgbClr val="0070C0"/>
                </a:solidFill>
              </a:rPr>
              <a:t>some curvature is introduced</a:t>
            </a:r>
            <a:r>
              <a:rPr lang="en-US" dirty="0" smtClean="0"/>
              <a:t> into the line connecting the points.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81000"/>
            <a:ext cx="7620000" cy="6477000"/>
          </a:xfrm>
        </p:spPr>
        <p:txBody>
          <a:bodyPr>
            <a:normAutofit/>
          </a:bodyPr>
          <a:lstStyle/>
          <a:p>
            <a:pPr algn="just"/>
            <a:r>
              <a:rPr lang="en-US" dirty="0" smtClean="0"/>
              <a:t>If </a:t>
            </a:r>
            <a:r>
              <a:rPr lang="en-US" dirty="0" smtClean="0">
                <a:solidFill>
                  <a:srgbClr val="0070C0"/>
                </a:solidFill>
              </a:rPr>
              <a:t>three points are available</a:t>
            </a:r>
            <a:r>
              <a:rPr lang="en-US" dirty="0" smtClean="0"/>
              <a:t>, a </a:t>
            </a:r>
            <a:r>
              <a:rPr lang="en-US" b="1" dirty="0" smtClean="0"/>
              <a:t>second order polynomial </a:t>
            </a:r>
            <a:r>
              <a:rPr lang="en-US" dirty="0" smtClean="0"/>
              <a:t>can be plotted through the data points. This is called </a:t>
            </a:r>
            <a:r>
              <a:rPr lang="en-US" dirty="0" smtClean="0">
                <a:solidFill>
                  <a:srgbClr val="7030A0"/>
                </a:solidFill>
              </a:rPr>
              <a:t>a quadratic interpolating polynomial.</a:t>
            </a:r>
            <a:r>
              <a:rPr lang="en-US" dirty="0" smtClean="0"/>
              <a:t> A convenient form for this purpose is</a:t>
            </a:r>
          </a:p>
          <a:p>
            <a:pPr algn="just">
              <a:buNone/>
            </a:pPr>
            <a:endParaRPr lang="en-US" sz="1500" dirty="0" smtClean="0"/>
          </a:p>
          <a:p>
            <a:pPr algn="just">
              <a:buNone/>
            </a:pPr>
            <a:r>
              <a:rPr lang="en-US" i="1" dirty="0" smtClean="0"/>
              <a:t>       </a:t>
            </a:r>
            <a:r>
              <a:rPr lang="en-US" b="1" i="1" dirty="0" smtClean="0"/>
              <a:t>f</a:t>
            </a:r>
            <a:r>
              <a:rPr lang="en-US" b="1" i="1" baseline="-25000" dirty="0" smtClean="0"/>
              <a:t>2</a:t>
            </a:r>
            <a:r>
              <a:rPr lang="en-US" b="1" i="1" dirty="0" smtClean="0"/>
              <a:t>(x) = b</a:t>
            </a:r>
            <a:r>
              <a:rPr lang="en-US" b="1" i="1" baseline="-25000" dirty="0" smtClean="0"/>
              <a:t>o</a:t>
            </a:r>
            <a:r>
              <a:rPr lang="en-US" b="1" i="1" dirty="0" smtClean="0"/>
              <a:t> + b</a:t>
            </a:r>
            <a:r>
              <a:rPr lang="en-US" b="1" i="1" baseline="-25000" dirty="0" smtClean="0"/>
              <a:t>1</a:t>
            </a:r>
            <a:r>
              <a:rPr lang="en-US" b="1" i="1" dirty="0" smtClean="0"/>
              <a:t>(x-x</a:t>
            </a:r>
            <a:r>
              <a:rPr lang="en-US" b="1" i="1" baseline="-25000" dirty="0" smtClean="0"/>
              <a:t>o</a:t>
            </a:r>
            <a:r>
              <a:rPr lang="en-US" b="1" i="1" dirty="0" smtClean="0"/>
              <a:t>) + b</a:t>
            </a:r>
            <a:r>
              <a:rPr lang="en-US" b="1" i="1" baseline="-25000" dirty="0" smtClean="0"/>
              <a:t>2</a:t>
            </a:r>
            <a:r>
              <a:rPr lang="en-US" b="1" i="1" dirty="0" smtClean="0"/>
              <a:t>(x-x</a:t>
            </a:r>
            <a:r>
              <a:rPr lang="en-US" b="1" i="1" baseline="-25000" dirty="0" smtClean="0"/>
              <a:t>0</a:t>
            </a:r>
            <a:r>
              <a:rPr lang="en-US" b="1" i="1" dirty="0" smtClean="0"/>
              <a:t>) (x-x</a:t>
            </a:r>
            <a:r>
              <a:rPr lang="en-US" b="1" i="1" baseline="-25000" dirty="0" smtClean="0"/>
              <a:t>1</a:t>
            </a:r>
            <a:r>
              <a:rPr lang="en-US" b="1" i="1" dirty="0" smtClean="0"/>
              <a:t>)</a:t>
            </a:r>
          </a:p>
          <a:p>
            <a:pPr algn="just">
              <a:buNone/>
            </a:pPr>
            <a:endParaRPr lang="en-US" sz="1000" b="1" i="1" dirty="0" smtClean="0"/>
          </a:p>
          <a:p>
            <a:pPr algn="just">
              <a:buFont typeface="Wingdings" pitchFamily="2" charset="2"/>
              <a:buChar char="ü"/>
            </a:pPr>
            <a:r>
              <a:rPr lang="en-US" sz="2600" b="1" dirty="0" smtClean="0"/>
              <a:t>b</a:t>
            </a:r>
            <a:r>
              <a:rPr lang="en-US" sz="2600" b="1" baseline="-25000" dirty="0" smtClean="0"/>
              <a:t>o</a:t>
            </a:r>
            <a:r>
              <a:rPr lang="en-US" sz="2600" dirty="0" smtClean="0"/>
              <a:t> can be </a:t>
            </a:r>
            <a:r>
              <a:rPr lang="en-US" sz="2600" dirty="0" smtClean="0">
                <a:solidFill>
                  <a:srgbClr val="0070C0"/>
                </a:solidFill>
              </a:rPr>
              <a:t>solved for </a:t>
            </a:r>
            <a:r>
              <a:rPr lang="en-US" sz="2600" i="1" dirty="0" smtClean="0">
                <a:solidFill>
                  <a:srgbClr val="0070C0"/>
                </a:solidFill>
              </a:rPr>
              <a:t>f</a:t>
            </a:r>
            <a:r>
              <a:rPr lang="en-US" sz="2600" i="1" baseline="-25000" dirty="0" smtClean="0">
                <a:solidFill>
                  <a:srgbClr val="0070C0"/>
                </a:solidFill>
              </a:rPr>
              <a:t>2</a:t>
            </a:r>
            <a:r>
              <a:rPr lang="en-US" sz="2600" i="1" dirty="0" smtClean="0">
                <a:solidFill>
                  <a:srgbClr val="0070C0"/>
                </a:solidFill>
              </a:rPr>
              <a:t>(x)</a:t>
            </a:r>
            <a:r>
              <a:rPr lang="en-US" sz="2600" dirty="0" smtClean="0">
                <a:solidFill>
                  <a:srgbClr val="0070C0"/>
                </a:solidFill>
              </a:rPr>
              <a:t> by setting x=x</a:t>
            </a:r>
            <a:r>
              <a:rPr lang="en-US" sz="2600" baseline="-25000" dirty="0" smtClean="0">
                <a:solidFill>
                  <a:srgbClr val="0070C0"/>
                </a:solidFill>
              </a:rPr>
              <a:t>0</a:t>
            </a:r>
            <a:r>
              <a:rPr lang="en-US" sz="2600" dirty="0" smtClean="0"/>
              <a:t>, in which case       	      b</a:t>
            </a:r>
            <a:r>
              <a:rPr lang="en-US" sz="2600" baseline="-25000" dirty="0" smtClean="0"/>
              <a:t>o</a:t>
            </a:r>
            <a:r>
              <a:rPr lang="en-US" sz="2600" dirty="0" smtClean="0"/>
              <a:t> = f</a:t>
            </a:r>
            <a:r>
              <a:rPr lang="en-US" sz="2600" baseline="-25000" dirty="0" smtClean="0"/>
              <a:t>2</a:t>
            </a:r>
            <a:r>
              <a:rPr lang="en-US" sz="2600" dirty="0" smtClean="0"/>
              <a:t>(x</a:t>
            </a:r>
            <a:r>
              <a:rPr lang="en-US" sz="2600" baseline="-25000" dirty="0" smtClean="0"/>
              <a:t>o</a:t>
            </a:r>
            <a:r>
              <a:rPr lang="en-US" sz="2600" dirty="0" smtClean="0"/>
              <a:t>)</a:t>
            </a:r>
          </a:p>
          <a:p>
            <a:pPr algn="just">
              <a:buNone/>
            </a:pPr>
            <a:endParaRPr lang="en-US" sz="1500" dirty="0" smtClean="0"/>
          </a:p>
          <a:p>
            <a:pPr algn="just">
              <a:buFont typeface="Wingdings" pitchFamily="2" charset="2"/>
              <a:buChar char="ü"/>
            </a:pPr>
            <a:r>
              <a:rPr lang="en-US" sz="2600" dirty="0" smtClean="0"/>
              <a:t>then </a:t>
            </a:r>
            <a:r>
              <a:rPr lang="en-US" sz="2600" dirty="0" smtClean="0">
                <a:solidFill>
                  <a:srgbClr val="0070C0"/>
                </a:solidFill>
              </a:rPr>
              <a:t>f</a:t>
            </a:r>
            <a:r>
              <a:rPr lang="en-US" sz="2600" baseline="-25000" dirty="0" smtClean="0">
                <a:solidFill>
                  <a:srgbClr val="0070C0"/>
                </a:solidFill>
              </a:rPr>
              <a:t>2</a:t>
            </a:r>
            <a:r>
              <a:rPr lang="en-US" sz="2600" dirty="0" smtClean="0">
                <a:solidFill>
                  <a:srgbClr val="0070C0"/>
                </a:solidFill>
              </a:rPr>
              <a:t>(x) can be evaluated</a:t>
            </a:r>
            <a:r>
              <a:rPr lang="en-US" sz="2600" dirty="0" smtClean="0"/>
              <a:t> at </a:t>
            </a:r>
            <a:r>
              <a:rPr lang="en-US" sz="2600" b="1" dirty="0" smtClean="0"/>
              <a:t>x=x</a:t>
            </a:r>
            <a:r>
              <a:rPr lang="en-US" sz="2600" b="1" baseline="-25000" dirty="0" smtClean="0"/>
              <a:t>1</a:t>
            </a:r>
            <a:r>
              <a:rPr lang="en-US" sz="2600" dirty="0" smtClean="0"/>
              <a:t> to solve for b</a:t>
            </a:r>
            <a:r>
              <a:rPr lang="en-US" sz="2600" baseline="-25000" dirty="0" smtClean="0"/>
              <a:t>1</a:t>
            </a:r>
            <a:endParaRPr lang="en-US" sz="2600" dirty="0" smtClean="0"/>
          </a:p>
          <a:p>
            <a:pPr algn="just">
              <a:buNone/>
            </a:pPr>
            <a:endParaRPr lang="en-US" dirty="0"/>
          </a:p>
        </p:txBody>
      </p:sp>
      <p:sp>
        <p:nvSpPr>
          <p:cNvPr id="491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9153" name="Object 1"/>
          <p:cNvGraphicFramePr>
            <a:graphicFrameLocks noChangeAspect="1"/>
          </p:cNvGraphicFramePr>
          <p:nvPr/>
        </p:nvGraphicFramePr>
        <p:xfrm>
          <a:off x="3581400" y="5562600"/>
          <a:ext cx="3124200" cy="965267"/>
        </p:xfrm>
        <a:graphic>
          <a:graphicData uri="http://schemas.openxmlformats.org/presentationml/2006/ole">
            <mc:AlternateContent xmlns:mc="http://schemas.openxmlformats.org/markup-compatibility/2006">
              <mc:Choice xmlns:v="urn:schemas-microsoft-com:vml" Requires="v">
                <p:oleObj spid="_x0000_s49154" name="Equation" r:id="rId3" imgW="1205977" imgH="444307" progId="Equation.DSMT4">
                  <p:embed/>
                </p:oleObj>
              </mc:Choice>
              <mc:Fallback>
                <p:oleObj name="Equation" r:id="rId3" imgW="1205977" imgH="444307"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5562600"/>
                        <a:ext cx="3124200" cy="9652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8001000" cy="5516563"/>
          </a:xfrm>
        </p:spPr>
        <p:txBody>
          <a:bodyPr>
            <a:normAutofit/>
          </a:bodyPr>
          <a:lstStyle/>
          <a:p>
            <a:r>
              <a:rPr lang="en-US" dirty="0" smtClean="0">
                <a:solidFill>
                  <a:srgbClr val="0070C0"/>
                </a:solidFill>
              </a:rPr>
              <a:t>Evaluating </a:t>
            </a:r>
            <a:r>
              <a:rPr lang="en-US" b="1" dirty="0" smtClean="0">
                <a:solidFill>
                  <a:srgbClr val="0070C0"/>
                </a:solidFill>
              </a:rPr>
              <a:t>f</a:t>
            </a:r>
            <a:r>
              <a:rPr lang="en-US" b="1" baseline="-25000" dirty="0" smtClean="0">
                <a:solidFill>
                  <a:srgbClr val="0070C0"/>
                </a:solidFill>
              </a:rPr>
              <a:t>2</a:t>
            </a:r>
            <a:r>
              <a:rPr lang="en-US" b="1" dirty="0" smtClean="0">
                <a:solidFill>
                  <a:srgbClr val="0070C0"/>
                </a:solidFill>
              </a:rPr>
              <a:t>(x)</a:t>
            </a:r>
            <a:r>
              <a:rPr lang="en-US" dirty="0" smtClean="0">
                <a:solidFill>
                  <a:srgbClr val="0070C0"/>
                </a:solidFill>
              </a:rPr>
              <a:t> at </a:t>
            </a:r>
            <a:r>
              <a:rPr lang="en-US" b="1" dirty="0" smtClean="0">
                <a:solidFill>
                  <a:srgbClr val="0070C0"/>
                </a:solidFill>
              </a:rPr>
              <a:t>x=x</a:t>
            </a:r>
            <a:r>
              <a:rPr lang="en-US" b="1" baseline="-25000" dirty="0" smtClean="0">
                <a:solidFill>
                  <a:srgbClr val="0070C0"/>
                </a:solidFill>
              </a:rPr>
              <a:t>2</a:t>
            </a:r>
            <a:r>
              <a:rPr lang="en-US" dirty="0" smtClean="0">
                <a:solidFill>
                  <a:srgbClr val="0070C0"/>
                </a:solidFill>
              </a:rPr>
              <a:t> </a:t>
            </a:r>
            <a:r>
              <a:rPr lang="en-US" dirty="0" smtClean="0"/>
              <a:t>gives</a:t>
            </a:r>
          </a:p>
          <a:p>
            <a:pPr>
              <a:buNone/>
            </a:pPr>
            <a:endParaRPr lang="en-US" dirty="0" smtClean="0"/>
          </a:p>
          <a:p>
            <a:endParaRPr lang="en-US" dirty="0" smtClean="0"/>
          </a:p>
          <a:p>
            <a:endParaRPr lang="en-US" dirty="0" smtClean="0"/>
          </a:p>
          <a:p>
            <a:endParaRPr lang="en-US" dirty="0" smtClean="0"/>
          </a:p>
          <a:p>
            <a:endParaRPr lang="en-US" dirty="0" smtClean="0"/>
          </a:p>
          <a:p>
            <a:pPr algn="just"/>
            <a:r>
              <a:rPr lang="en-US" dirty="0" smtClean="0"/>
              <a:t>Note that </a:t>
            </a:r>
            <a:r>
              <a:rPr lang="en-US" dirty="0" smtClean="0">
                <a:solidFill>
                  <a:srgbClr val="FF0000"/>
                </a:solidFill>
              </a:rPr>
              <a:t>b</a:t>
            </a:r>
            <a:r>
              <a:rPr lang="en-US" baseline="-25000" dirty="0" smtClean="0">
                <a:solidFill>
                  <a:srgbClr val="FF0000"/>
                </a:solidFill>
              </a:rPr>
              <a:t>1</a:t>
            </a:r>
            <a:r>
              <a:rPr lang="en-US" dirty="0" smtClean="0">
                <a:solidFill>
                  <a:srgbClr val="FF0000"/>
                </a:solidFill>
              </a:rPr>
              <a:t> represents the slope of the line between x</a:t>
            </a:r>
            <a:r>
              <a:rPr lang="en-US" baseline="-25000" dirty="0" smtClean="0">
                <a:solidFill>
                  <a:srgbClr val="FF0000"/>
                </a:solidFill>
              </a:rPr>
              <a:t>o</a:t>
            </a:r>
            <a:r>
              <a:rPr lang="en-US" dirty="0" smtClean="0">
                <a:solidFill>
                  <a:srgbClr val="FF0000"/>
                </a:solidFill>
              </a:rPr>
              <a:t> and x</a:t>
            </a:r>
            <a:r>
              <a:rPr lang="en-US" baseline="-25000" dirty="0" smtClean="0">
                <a:solidFill>
                  <a:srgbClr val="FF0000"/>
                </a:solidFill>
              </a:rPr>
              <a:t>1</a:t>
            </a:r>
            <a:r>
              <a:rPr lang="en-US" dirty="0" smtClean="0"/>
              <a:t> and </a:t>
            </a:r>
            <a:r>
              <a:rPr lang="en-US" dirty="0" smtClean="0">
                <a:solidFill>
                  <a:srgbClr val="0070C0"/>
                </a:solidFill>
              </a:rPr>
              <a:t>b</a:t>
            </a:r>
            <a:r>
              <a:rPr lang="en-US" baseline="-25000" dirty="0" smtClean="0">
                <a:solidFill>
                  <a:srgbClr val="0070C0"/>
                </a:solidFill>
              </a:rPr>
              <a:t>2</a:t>
            </a:r>
            <a:r>
              <a:rPr lang="en-US" dirty="0" smtClean="0">
                <a:solidFill>
                  <a:srgbClr val="0070C0"/>
                </a:solidFill>
              </a:rPr>
              <a:t> is similar to the finite difference approximation of the second derivative.</a:t>
            </a:r>
          </a:p>
          <a:p>
            <a:endParaRPr lang="en-US" dirty="0" smtClean="0"/>
          </a:p>
          <a:p>
            <a:pPr>
              <a:buNone/>
            </a:pPr>
            <a:endParaRPr lang="en-US" dirty="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1" name="Object 1"/>
          <p:cNvGraphicFramePr>
            <a:graphicFrameLocks noChangeAspect="1"/>
          </p:cNvGraphicFramePr>
          <p:nvPr/>
        </p:nvGraphicFramePr>
        <p:xfrm>
          <a:off x="1295400" y="1676400"/>
          <a:ext cx="5638800" cy="1828800"/>
        </p:xfrm>
        <a:graphic>
          <a:graphicData uri="http://schemas.openxmlformats.org/presentationml/2006/ole">
            <mc:AlternateContent xmlns:mc="http://schemas.openxmlformats.org/markup-compatibility/2006">
              <mc:Choice xmlns:v="urn:schemas-microsoft-com:vml" Requires="v">
                <p:oleObj spid="_x0000_s51202" name="Equation" r:id="rId3" imgW="2260600" imgH="660400" progId="Equation.DSMT4">
                  <p:embed/>
                </p:oleObj>
              </mc:Choice>
              <mc:Fallback>
                <p:oleObj name="Equation" r:id="rId3" imgW="2260600" imgH="6604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676400"/>
                        <a:ext cx="5638800" cy="182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09600"/>
            <a:ext cx="7772400" cy="5791200"/>
          </a:xfrm>
        </p:spPr>
        <p:txBody>
          <a:bodyPr/>
          <a:lstStyle/>
          <a:p>
            <a:pPr marL="571500" indent="-571500">
              <a:buFont typeface="+mj-lt"/>
              <a:buAutoNum type="romanUcPeriod"/>
            </a:pPr>
            <a:r>
              <a:rPr lang="en-US" sz="36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mbria" pitchFamily="18" charset="0"/>
              </a:rPr>
              <a:t>Least squares regression</a:t>
            </a:r>
          </a:p>
          <a:p>
            <a:pPr marL="971550" lvl="1" indent="-514350">
              <a:buFont typeface="+mj-lt"/>
              <a:buAutoNum type="arabicPeriod"/>
            </a:pPr>
            <a:r>
              <a:rPr lang="en-US" sz="3200" b="1" i="1" dirty="0" smtClean="0">
                <a:solidFill>
                  <a:srgbClr val="0070C0"/>
                </a:solidFill>
                <a:latin typeface="Cambria" pitchFamily="18" charset="0"/>
              </a:rPr>
              <a:t>Simple Linear regression</a:t>
            </a:r>
          </a:p>
          <a:p>
            <a:pPr algn="just">
              <a:lnSpc>
                <a:spcPct val="150000"/>
              </a:lnSpc>
              <a:buNone/>
            </a:pPr>
            <a:r>
              <a:rPr lang="en-US" dirty="0" smtClean="0"/>
              <a:t> 		   The </a:t>
            </a:r>
            <a:r>
              <a:rPr lang="en-US" dirty="0">
                <a:solidFill>
                  <a:srgbClr val="7030A0"/>
                </a:solidFill>
              </a:rPr>
              <a:t>simplest example</a:t>
            </a:r>
            <a:r>
              <a:rPr lang="en-US" dirty="0"/>
              <a:t> of the least squares approximation is </a:t>
            </a:r>
            <a:r>
              <a:rPr lang="en-US" dirty="0">
                <a:solidFill>
                  <a:srgbClr val="FF0000"/>
                </a:solidFill>
              </a:rPr>
              <a:t>fitting a straight line </a:t>
            </a:r>
            <a:r>
              <a:rPr lang="en-US" dirty="0"/>
              <a:t>to a set of paired observations: </a:t>
            </a:r>
            <a:r>
              <a:rPr lang="en-US" dirty="0">
                <a:solidFill>
                  <a:srgbClr val="00B050"/>
                </a:solidFill>
              </a:rPr>
              <a:t>(x</a:t>
            </a:r>
            <a:r>
              <a:rPr lang="en-US" baseline="-25000" dirty="0">
                <a:solidFill>
                  <a:srgbClr val="00B050"/>
                </a:solidFill>
              </a:rPr>
              <a:t>1</a:t>
            </a:r>
            <a:r>
              <a:rPr lang="en-US" dirty="0">
                <a:solidFill>
                  <a:srgbClr val="00B050"/>
                </a:solidFill>
              </a:rPr>
              <a:t>,y</a:t>
            </a:r>
            <a:r>
              <a:rPr lang="en-US" baseline="-25000" dirty="0">
                <a:solidFill>
                  <a:srgbClr val="00B050"/>
                </a:solidFill>
              </a:rPr>
              <a:t>1</a:t>
            </a:r>
            <a:r>
              <a:rPr lang="en-US" dirty="0">
                <a:solidFill>
                  <a:srgbClr val="00B050"/>
                </a:solidFill>
              </a:rPr>
              <a:t>),(x</a:t>
            </a:r>
            <a:r>
              <a:rPr lang="en-US" baseline="-25000" dirty="0">
                <a:solidFill>
                  <a:srgbClr val="00B050"/>
                </a:solidFill>
              </a:rPr>
              <a:t>2</a:t>
            </a:r>
            <a:r>
              <a:rPr lang="en-US" dirty="0">
                <a:solidFill>
                  <a:srgbClr val="00B050"/>
                </a:solidFill>
              </a:rPr>
              <a:t>,y</a:t>
            </a:r>
            <a:r>
              <a:rPr lang="en-US" baseline="-25000" dirty="0">
                <a:solidFill>
                  <a:srgbClr val="00B050"/>
                </a:solidFill>
              </a:rPr>
              <a:t>2</a:t>
            </a:r>
            <a:r>
              <a:rPr lang="en-US" dirty="0" smtClean="0">
                <a:solidFill>
                  <a:srgbClr val="00B050"/>
                </a:solidFill>
              </a:rPr>
              <a:t>)……( </a:t>
            </a:r>
            <a:r>
              <a:rPr lang="en-US" dirty="0" err="1" smtClean="0">
                <a:solidFill>
                  <a:srgbClr val="00B050"/>
                </a:solidFill>
              </a:rPr>
              <a:t>x</a:t>
            </a:r>
            <a:r>
              <a:rPr lang="en-US" baseline="-25000" dirty="0" err="1" smtClean="0">
                <a:solidFill>
                  <a:srgbClr val="00B050"/>
                </a:solidFill>
              </a:rPr>
              <a:t>n</a:t>
            </a:r>
            <a:r>
              <a:rPr lang="en-US" baseline="-25000" dirty="0" smtClean="0">
                <a:solidFill>
                  <a:srgbClr val="00B050"/>
                </a:solidFill>
              </a:rPr>
              <a:t> </a:t>
            </a:r>
            <a:r>
              <a:rPr lang="en-US" dirty="0" smtClean="0">
                <a:solidFill>
                  <a:srgbClr val="00B050"/>
                </a:solidFill>
              </a:rPr>
              <a:t>,</a:t>
            </a:r>
            <a:r>
              <a:rPr lang="en-US" dirty="0" err="1" smtClean="0">
                <a:solidFill>
                  <a:srgbClr val="00B050"/>
                </a:solidFill>
              </a:rPr>
              <a:t>y</a:t>
            </a:r>
            <a:r>
              <a:rPr lang="en-US" baseline="-25000" dirty="0" err="1" smtClean="0">
                <a:solidFill>
                  <a:srgbClr val="00B050"/>
                </a:solidFill>
              </a:rPr>
              <a:t>n</a:t>
            </a:r>
            <a:r>
              <a:rPr lang="en-US" dirty="0">
                <a:solidFill>
                  <a:srgbClr val="00B050"/>
                </a:solidFill>
              </a:rPr>
              <a:t>)</a:t>
            </a:r>
            <a:r>
              <a:rPr lang="en-US" dirty="0"/>
              <a:t>. The mathematical expression for the straight line is </a:t>
            </a:r>
            <a:endParaRPr lang="en-US" sz="3600" dirty="0"/>
          </a:p>
          <a:p>
            <a:r>
              <a:rPr lang="en-US" sz="800" dirty="0"/>
              <a:t>	</a:t>
            </a:r>
            <a:endParaRPr lang="en-US" sz="5400" dirty="0"/>
          </a:p>
          <a:p>
            <a:pPr>
              <a:buNone/>
            </a:pPr>
            <a:r>
              <a:rPr lang="en-US" b="1" i="1" dirty="0">
                <a:solidFill>
                  <a:srgbClr val="C00000"/>
                </a:solidFill>
              </a:rPr>
              <a:t>                        y = a</a:t>
            </a:r>
            <a:r>
              <a:rPr lang="en-US" b="1" i="1" baseline="-25000" dirty="0">
                <a:solidFill>
                  <a:srgbClr val="C00000"/>
                </a:solidFill>
              </a:rPr>
              <a:t>o</a:t>
            </a:r>
            <a:r>
              <a:rPr lang="en-US" b="1" i="1" dirty="0">
                <a:solidFill>
                  <a:srgbClr val="C00000"/>
                </a:solidFill>
              </a:rPr>
              <a:t> + a</a:t>
            </a:r>
            <a:r>
              <a:rPr lang="en-US" b="1" i="1" baseline="-25000" dirty="0">
                <a:solidFill>
                  <a:srgbClr val="C00000"/>
                </a:solidFill>
              </a:rPr>
              <a:t>1</a:t>
            </a:r>
            <a:r>
              <a:rPr lang="en-US" b="1" i="1" dirty="0">
                <a:solidFill>
                  <a:srgbClr val="C00000"/>
                </a:solidFill>
              </a:rPr>
              <a:t>x+ e</a:t>
            </a:r>
            <a:endParaRPr lang="en-US" sz="3600" b="1" i="1" dirty="0">
              <a:solidFill>
                <a:srgbClr val="C00000"/>
              </a:solidFill>
            </a:endParaRPr>
          </a:p>
          <a:p>
            <a:pPr lvl="1">
              <a:buNone/>
            </a:pPr>
            <a:endParaRPr lang="en-US" sz="3100" i="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8001000" cy="6172200"/>
          </a:xfrm>
        </p:spPr>
        <p:txBody>
          <a:bodyPr/>
          <a:lstStyle/>
          <a:p>
            <a:r>
              <a:rPr lang="en-US" b="1" i="1" dirty="0" smtClean="0">
                <a:latin typeface="Cambria" pitchFamily="18" charset="0"/>
              </a:rPr>
              <a:t>General form of Newton's Interpolating Polynomials</a:t>
            </a:r>
          </a:p>
          <a:p>
            <a:pPr>
              <a:buNone/>
            </a:pPr>
            <a:endParaRPr lang="en-US" sz="1500" b="1" i="1" dirty="0" smtClean="0">
              <a:latin typeface="Cambria" pitchFamily="18" charset="0"/>
            </a:endParaRPr>
          </a:p>
          <a:p>
            <a:r>
              <a:rPr lang="en-US" dirty="0" smtClean="0"/>
              <a:t>The preceding analysis can be generalized </a:t>
            </a:r>
            <a:r>
              <a:rPr lang="en-US" dirty="0" smtClean="0">
                <a:solidFill>
                  <a:srgbClr val="0070C0"/>
                </a:solidFill>
              </a:rPr>
              <a:t>to fit an n</a:t>
            </a:r>
            <a:r>
              <a:rPr lang="en-US" baseline="30000" dirty="0" smtClean="0">
                <a:solidFill>
                  <a:srgbClr val="0070C0"/>
                </a:solidFill>
              </a:rPr>
              <a:t>th</a:t>
            </a:r>
            <a:r>
              <a:rPr lang="en-US" dirty="0" smtClean="0">
                <a:solidFill>
                  <a:srgbClr val="0070C0"/>
                </a:solidFill>
              </a:rPr>
              <a:t> order polynomial to n+1 data points</a:t>
            </a:r>
            <a:r>
              <a:rPr lang="en-US" dirty="0" smtClean="0"/>
              <a:t>. The n</a:t>
            </a:r>
            <a:r>
              <a:rPr lang="en-US" baseline="30000" dirty="0" smtClean="0"/>
              <a:t>th</a:t>
            </a:r>
            <a:r>
              <a:rPr lang="en-US" dirty="0" smtClean="0"/>
              <a:t> order polynomial is </a:t>
            </a:r>
          </a:p>
          <a:p>
            <a:pPr>
              <a:buNone/>
            </a:pPr>
            <a:endParaRPr lang="en-US" sz="2000" dirty="0" smtClean="0"/>
          </a:p>
          <a:p>
            <a:pPr>
              <a:buNone/>
            </a:pPr>
            <a:r>
              <a:rPr lang="en-US" sz="2500" i="1" dirty="0" smtClean="0"/>
              <a:t>f</a:t>
            </a:r>
            <a:r>
              <a:rPr lang="en-US" sz="2500" i="1" baseline="-25000" dirty="0" smtClean="0"/>
              <a:t>n</a:t>
            </a:r>
            <a:r>
              <a:rPr lang="en-US" sz="2500" i="1" dirty="0" smtClean="0"/>
              <a:t>(x) = b</a:t>
            </a:r>
            <a:r>
              <a:rPr lang="en-US" sz="2500" i="1" baseline="-25000" dirty="0" smtClean="0"/>
              <a:t>0</a:t>
            </a:r>
            <a:r>
              <a:rPr lang="en-US" sz="2500" i="1" dirty="0" smtClean="0"/>
              <a:t> + b</a:t>
            </a:r>
            <a:r>
              <a:rPr lang="en-US" sz="2500" i="1" baseline="-25000" dirty="0" smtClean="0"/>
              <a:t>1</a:t>
            </a:r>
            <a:r>
              <a:rPr lang="en-US" sz="2500" i="1" dirty="0" smtClean="0"/>
              <a:t>(x-x</a:t>
            </a:r>
            <a:r>
              <a:rPr lang="en-US" sz="2500" i="1" baseline="-25000" dirty="0" smtClean="0"/>
              <a:t>o</a:t>
            </a:r>
            <a:r>
              <a:rPr lang="en-US" sz="2500" i="1" dirty="0" smtClean="0"/>
              <a:t>) + b</a:t>
            </a:r>
            <a:r>
              <a:rPr lang="en-US" sz="2500" i="1" baseline="-25000" dirty="0" smtClean="0"/>
              <a:t>2</a:t>
            </a:r>
            <a:r>
              <a:rPr lang="en-US" sz="2500" i="1" dirty="0" smtClean="0"/>
              <a:t>(x-x</a:t>
            </a:r>
            <a:r>
              <a:rPr lang="en-US" sz="2500" i="1" baseline="-25000" dirty="0" smtClean="0"/>
              <a:t>o</a:t>
            </a:r>
            <a:r>
              <a:rPr lang="en-US" sz="2500" i="1" dirty="0" smtClean="0"/>
              <a:t>)(x-x</a:t>
            </a:r>
            <a:r>
              <a:rPr lang="en-US" sz="2500" i="1" baseline="-25000" dirty="0" smtClean="0"/>
              <a:t>1</a:t>
            </a:r>
            <a:r>
              <a:rPr lang="en-US" sz="2500" i="1" dirty="0" smtClean="0"/>
              <a:t>)+ .... </a:t>
            </a:r>
            <a:r>
              <a:rPr lang="pt-BR" sz="2500" i="1" dirty="0" smtClean="0"/>
              <a:t>+ b</a:t>
            </a:r>
            <a:r>
              <a:rPr lang="pt-BR" sz="2500" i="1" baseline="-25000" dirty="0" smtClean="0"/>
              <a:t>n</a:t>
            </a:r>
            <a:r>
              <a:rPr lang="pt-BR" sz="2500" i="1" dirty="0" smtClean="0"/>
              <a:t>(x-x</a:t>
            </a:r>
            <a:r>
              <a:rPr lang="pt-BR" sz="2500" i="1" baseline="-25000" dirty="0" smtClean="0"/>
              <a:t>o</a:t>
            </a:r>
            <a:r>
              <a:rPr lang="pt-BR" sz="2500" i="1" dirty="0" smtClean="0"/>
              <a:t>)(x-x</a:t>
            </a:r>
            <a:r>
              <a:rPr lang="pt-BR" sz="2500" i="1" baseline="-25000" dirty="0" smtClean="0"/>
              <a:t>1</a:t>
            </a:r>
            <a:r>
              <a:rPr lang="pt-BR" sz="2500" i="1" dirty="0" smtClean="0"/>
              <a:t>)....(x-x</a:t>
            </a:r>
            <a:r>
              <a:rPr lang="pt-BR" sz="2500" i="1" baseline="-25000" dirty="0" smtClean="0"/>
              <a:t>n-1</a:t>
            </a:r>
            <a:r>
              <a:rPr lang="pt-BR" sz="2500" i="1" dirty="0" smtClean="0"/>
              <a:t>)</a:t>
            </a:r>
          </a:p>
          <a:p>
            <a:pPr>
              <a:buNone/>
            </a:pPr>
            <a:endParaRPr lang="en-US" sz="1500" dirty="0" smtClean="0"/>
          </a:p>
          <a:p>
            <a:r>
              <a:rPr lang="en-US" dirty="0" smtClean="0">
                <a:solidFill>
                  <a:srgbClr val="7030A0"/>
                </a:solidFill>
              </a:rPr>
              <a:t>The data points can be used to evaluate the coefficients</a:t>
            </a:r>
            <a:r>
              <a:rPr lang="en-US" dirty="0" smtClean="0"/>
              <a:t> b</a:t>
            </a:r>
            <a:r>
              <a:rPr lang="en-US" baseline="-25000" dirty="0" smtClean="0"/>
              <a:t>o</a:t>
            </a:r>
            <a:r>
              <a:rPr lang="en-US" dirty="0" smtClean="0"/>
              <a:t>, b</a:t>
            </a:r>
            <a:r>
              <a:rPr lang="en-US" baseline="-25000" dirty="0" smtClean="0"/>
              <a:t>1</a:t>
            </a:r>
            <a:r>
              <a:rPr lang="en-US" dirty="0" smtClean="0"/>
              <a:t>, b</a:t>
            </a:r>
            <a:r>
              <a:rPr lang="en-US" baseline="-25000" dirty="0" smtClean="0"/>
              <a:t>2</a:t>
            </a:r>
            <a:r>
              <a:rPr lang="en-US" dirty="0" smtClean="0"/>
              <a:t>, ...., b</a:t>
            </a:r>
            <a:r>
              <a:rPr lang="en-US" baseline="-25000" dirty="0" smtClean="0"/>
              <a:t>n</a:t>
            </a:r>
            <a:r>
              <a:rPr lang="en-US" dirty="0" smtClean="0"/>
              <a:t>. </a:t>
            </a:r>
          </a:p>
          <a:p>
            <a:endParaRPr lang="en-US" i="1" dirty="0">
              <a:latin typeface="Cambria"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81000"/>
            <a:ext cx="7467600" cy="5745163"/>
          </a:xfrm>
        </p:spPr>
        <p:txBody>
          <a:bodyPr>
            <a:normAutofit/>
          </a:bodyPr>
          <a:lstStyle/>
          <a:p>
            <a:pPr>
              <a:buNone/>
            </a:pPr>
            <a:r>
              <a:rPr lang="en-US" i="1" dirty="0" smtClean="0"/>
              <a:t>b</a:t>
            </a:r>
            <a:r>
              <a:rPr lang="en-US" i="1" baseline="-25000" dirty="0" smtClean="0"/>
              <a:t>0</a:t>
            </a:r>
            <a:r>
              <a:rPr lang="en-US" i="1" dirty="0" smtClean="0"/>
              <a:t> = f(x</a:t>
            </a:r>
            <a:r>
              <a:rPr lang="en-US" i="1" baseline="-25000" dirty="0" smtClean="0"/>
              <a:t>o</a:t>
            </a:r>
            <a:r>
              <a:rPr lang="en-US" i="1" dirty="0" smtClean="0"/>
              <a:t>)</a:t>
            </a:r>
            <a:endParaRPr lang="en-US" dirty="0" smtClean="0"/>
          </a:p>
          <a:p>
            <a:pPr>
              <a:buNone/>
            </a:pPr>
            <a:r>
              <a:rPr lang="en-US" i="1" dirty="0" smtClean="0"/>
              <a:t>b</a:t>
            </a:r>
            <a:r>
              <a:rPr lang="en-US" i="1" baseline="-25000" dirty="0" smtClean="0"/>
              <a:t>1</a:t>
            </a:r>
            <a:r>
              <a:rPr lang="en-US" i="1" dirty="0" smtClean="0"/>
              <a:t> = f[x</a:t>
            </a:r>
            <a:r>
              <a:rPr lang="en-US" i="1" baseline="-25000" dirty="0" smtClean="0"/>
              <a:t>1</a:t>
            </a:r>
            <a:r>
              <a:rPr lang="en-US" i="1" dirty="0" smtClean="0"/>
              <a:t>,x</a:t>
            </a:r>
            <a:r>
              <a:rPr lang="en-US" i="1" baseline="-25000" dirty="0" smtClean="0"/>
              <a:t>o</a:t>
            </a:r>
            <a:r>
              <a:rPr lang="en-US" i="1" dirty="0" smtClean="0"/>
              <a:t>]</a:t>
            </a:r>
            <a:endParaRPr lang="en-US" dirty="0" smtClean="0"/>
          </a:p>
          <a:p>
            <a:pPr>
              <a:buNone/>
            </a:pPr>
            <a:r>
              <a:rPr lang="en-US" i="1" dirty="0" smtClean="0"/>
              <a:t>b</a:t>
            </a:r>
            <a:r>
              <a:rPr lang="en-US" i="1" baseline="-25000" dirty="0" smtClean="0"/>
              <a:t>2</a:t>
            </a:r>
            <a:r>
              <a:rPr lang="en-US" i="1" dirty="0" smtClean="0"/>
              <a:t> = f[x</a:t>
            </a:r>
            <a:r>
              <a:rPr lang="en-US" i="1" baseline="-25000" dirty="0" smtClean="0"/>
              <a:t>2</a:t>
            </a:r>
            <a:r>
              <a:rPr lang="en-US" i="1" dirty="0" smtClean="0"/>
              <a:t>,x</a:t>
            </a:r>
            <a:r>
              <a:rPr lang="en-US" i="1" baseline="-25000" dirty="0" smtClean="0"/>
              <a:t>1</a:t>
            </a:r>
            <a:r>
              <a:rPr lang="en-US" i="1" dirty="0" smtClean="0"/>
              <a:t>,x</a:t>
            </a:r>
            <a:r>
              <a:rPr lang="en-US" i="1" baseline="-25000" dirty="0" smtClean="0"/>
              <a:t>o</a:t>
            </a:r>
            <a:r>
              <a:rPr lang="en-US" i="1" dirty="0" smtClean="0"/>
              <a:t>]</a:t>
            </a:r>
            <a:endParaRPr lang="en-US" dirty="0" smtClean="0"/>
          </a:p>
          <a:p>
            <a:pPr>
              <a:buNone/>
            </a:pPr>
            <a:r>
              <a:rPr lang="en-US" sz="2000" i="1" dirty="0" smtClean="0"/>
              <a:t>.</a:t>
            </a:r>
            <a:endParaRPr lang="en-US" sz="2000" dirty="0" smtClean="0"/>
          </a:p>
          <a:p>
            <a:pPr>
              <a:buNone/>
            </a:pPr>
            <a:r>
              <a:rPr lang="en-US" sz="2000" i="1" dirty="0" smtClean="0"/>
              <a:t>.</a:t>
            </a:r>
            <a:endParaRPr lang="en-US" sz="2000" dirty="0" smtClean="0"/>
          </a:p>
          <a:p>
            <a:pPr>
              <a:buNone/>
            </a:pPr>
            <a:r>
              <a:rPr lang="en-US" sz="2000" i="1" dirty="0" smtClean="0"/>
              <a:t>.</a:t>
            </a:r>
            <a:endParaRPr lang="en-US" sz="2000" dirty="0" smtClean="0"/>
          </a:p>
          <a:p>
            <a:pPr>
              <a:buNone/>
            </a:pPr>
            <a:r>
              <a:rPr lang="en-US" i="1" dirty="0" smtClean="0"/>
              <a:t>b</a:t>
            </a:r>
            <a:r>
              <a:rPr lang="en-US" i="1" baseline="-25000" dirty="0" smtClean="0"/>
              <a:t>n</a:t>
            </a:r>
            <a:r>
              <a:rPr lang="en-US" i="1" dirty="0" smtClean="0"/>
              <a:t> = f[x</a:t>
            </a:r>
            <a:r>
              <a:rPr lang="en-US" i="1" baseline="-25000" dirty="0" smtClean="0"/>
              <a:t>n</a:t>
            </a:r>
            <a:r>
              <a:rPr lang="en-US" i="1" dirty="0" smtClean="0"/>
              <a:t>,x</a:t>
            </a:r>
            <a:r>
              <a:rPr lang="en-US" i="1" baseline="-25000" dirty="0" smtClean="0"/>
              <a:t>n-1</a:t>
            </a:r>
            <a:r>
              <a:rPr lang="en-US" i="1" dirty="0" smtClean="0"/>
              <a:t>, ..., x</a:t>
            </a:r>
            <a:r>
              <a:rPr lang="en-US" i="1" baseline="-25000" dirty="0" smtClean="0"/>
              <a:t>1</a:t>
            </a:r>
            <a:r>
              <a:rPr lang="en-US" i="1" dirty="0" smtClean="0"/>
              <a:t>,x</a:t>
            </a:r>
            <a:r>
              <a:rPr lang="en-US" i="1" baseline="-25000" dirty="0" smtClean="0"/>
              <a:t>o</a:t>
            </a:r>
            <a:r>
              <a:rPr lang="en-US" i="1" dirty="0" smtClean="0"/>
              <a:t>]</a:t>
            </a:r>
            <a:endParaRPr lang="en-US" dirty="0" smtClean="0"/>
          </a:p>
          <a:p>
            <a:pPr algn="just">
              <a:buNone/>
            </a:pPr>
            <a:endParaRPr lang="en-US" sz="1000" dirty="0" smtClean="0"/>
          </a:p>
          <a:p>
            <a:pPr algn="just">
              <a:buNone/>
            </a:pPr>
            <a:r>
              <a:rPr lang="en-US" sz="2900" dirty="0" smtClean="0"/>
              <a:t>   Where the </a:t>
            </a:r>
            <a:r>
              <a:rPr lang="en-US" sz="2900" dirty="0" smtClean="0">
                <a:solidFill>
                  <a:srgbClr val="7030A0"/>
                </a:solidFill>
              </a:rPr>
              <a:t>bracketed function evaluations are</a:t>
            </a:r>
            <a:r>
              <a:rPr lang="en-US" sz="2900" dirty="0" smtClean="0"/>
              <a:t> </a:t>
            </a:r>
            <a:r>
              <a:rPr lang="en-US" sz="2900" b="1" dirty="0" smtClean="0"/>
              <a:t>finite divided differences</a:t>
            </a:r>
            <a:r>
              <a:rPr lang="en-US" sz="2900" dirty="0" smtClean="0"/>
              <a:t>. For example the first finite divided difference is given by</a:t>
            </a:r>
          </a:p>
          <a:p>
            <a:pPr>
              <a:buNone/>
            </a:pPr>
            <a:endParaRPr lang="en-US" dirty="0"/>
          </a:p>
        </p:txBody>
      </p:sp>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2225" name="Object 1"/>
          <p:cNvGraphicFramePr>
            <a:graphicFrameLocks noChangeAspect="1"/>
          </p:cNvGraphicFramePr>
          <p:nvPr/>
        </p:nvGraphicFramePr>
        <p:xfrm>
          <a:off x="2667000" y="5486400"/>
          <a:ext cx="3368675" cy="1143000"/>
        </p:xfrm>
        <a:graphic>
          <a:graphicData uri="http://schemas.openxmlformats.org/presentationml/2006/ole">
            <mc:AlternateContent xmlns:mc="http://schemas.openxmlformats.org/markup-compatibility/2006">
              <mc:Choice xmlns:v="urn:schemas-microsoft-com:vml" Requires="v">
                <p:oleObj spid="_x0000_s52226" name="Equation" r:id="rId3" imgW="1612900" imgH="469900" progId="Equation.DSMT4">
                  <p:embed/>
                </p:oleObj>
              </mc:Choice>
              <mc:Fallback>
                <p:oleObj name="Equation" r:id="rId3" imgW="1612900" imgH="4699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5486400"/>
                        <a:ext cx="3368675"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762000"/>
            <a:ext cx="7620000" cy="5715000"/>
          </a:xfrm>
        </p:spPr>
        <p:txBody>
          <a:bodyPr/>
          <a:lstStyle/>
          <a:p>
            <a:r>
              <a:rPr lang="en-US" dirty="0" smtClean="0"/>
              <a:t>The </a:t>
            </a:r>
            <a:r>
              <a:rPr lang="en-US" b="1" dirty="0" smtClean="0"/>
              <a:t>second finite divided difference</a:t>
            </a:r>
            <a:r>
              <a:rPr lang="en-US" dirty="0" smtClean="0"/>
              <a:t> is expressed by</a:t>
            </a:r>
          </a:p>
          <a:p>
            <a:endParaRPr lang="en-US" dirty="0" smtClean="0"/>
          </a:p>
          <a:p>
            <a:endParaRPr lang="en-US" dirty="0" smtClean="0"/>
          </a:p>
          <a:p>
            <a:endParaRPr lang="en-US" dirty="0" smtClean="0"/>
          </a:p>
          <a:p>
            <a:r>
              <a:rPr lang="en-US" dirty="0" smtClean="0"/>
              <a:t>Similarly the </a:t>
            </a:r>
            <a:r>
              <a:rPr lang="en-US" sz="2900" b="1" dirty="0" smtClean="0"/>
              <a:t>n-th finite divided difference </a:t>
            </a:r>
            <a:r>
              <a:rPr lang="en-US" dirty="0" smtClean="0"/>
              <a:t>is</a:t>
            </a:r>
          </a:p>
          <a:p>
            <a:pPr>
              <a:buNone/>
            </a:pPr>
            <a:endParaRPr lang="en-US" dirty="0"/>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4273" name="Object 1"/>
          <p:cNvGraphicFramePr>
            <a:graphicFrameLocks noChangeAspect="1"/>
          </p:cNvGraphicFramePr>
          <p:nvPr/>
        </p:nvGraphicFramePr>
        <p:xfrm>
          <a:off x="1752600" y="1905000"/>
          <a:ext cx="6096000" cy="1219200"/>
        </p:xfrm>
        <a:graphic>
          <a:graphicData uri="http://schemas.openxmlformats.org/presentationml/2006/ole">
            <mc:AlternateContent xmlns:mc="http://schemas.openxmlformats.org/markup-compatibility/2006">
              <mc:Choice xmlns:v="urn:schemas-microsoft-com:vml" Requires="v">
                <p:oleObj spid="_x0000_s54276" name="Equation" r:id="rId3" imgW="2184400" imgH="457200" progId="Equation.DSMT4">
                  <p:embed/>
                </p:oleObj>
              </mc:Choice>
              <mc:Fallback>
                <p:oleObj name="Equation" r:id="rId3" imgW="2184400" imgH="4572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905000"/>
                        <a:ext cx="609600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4275" name="Object 3"/>
          <p:cNvGraphicFramePr>
            <a:graphicFrameLocks noChangeAspect="1"/>
          </p:cNvGraphicFramePr>
          <p:nvPr/>
        </p:nvGraphicFramePr>
        <p:xfrm>
          <a:off x="1524000" y="4724400"/>
          <a:ext cx="7315200" cy="1066800"/>
        </p:xfrm>
        <a:graphic>
          <a:graphicData uri="http://schemas.openxmlformats.org/presentationml/2006/ole">
            <mc:AlternateContent xmlns:mc="http://schemas.openxmlformats.org/markup-compatibility/2006">
              <mc:Choice xmlns:v="urn:schemas-microsoft-com:vml" Requires="v">
                <p:oleObj spid="_x0000_s54277" name="Equation" r:id="rId5" imgW="3606800" imgH="444500" progId="Equation.DSMT4">
                  <p:embed/>
                </p:oleObj>
              </mc:Choice>
              <mc:Fallback>
                <p:oleObj name="Equation" r:id="rId5" imgW="3606800" imgH="4445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4724400"/>
                        <a:ext cx="73152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14400"/>
            <a:ext cx="7620000" cy="5638800"/>
          </a:xfrm>
        </p:spPr>
        <p:txBody>
          <a:bodyPr>
            <a:normAutofit fontScale="92500" lnSpcReduction="20000"/>
          </a:bodyPr>
          <a:lstStyle/>
          <a:p>
            <a:pPr algn="just"/>
            <a:r>
              <a:rPr lang="en-US" dirty="0" smtClean="0"/>
              <a:t>These </a:t>
            </a:r>
            <a:r>
              <a:rPr lang="en-US" dirty="0" smtClean="0">
                <a:solidFill>
                  <a:srgbClr val="FF0000"/>
                </a:solidFill>
              </a:rPr>
              <a:t>differences can be used to evaluate the coefficients </a:t>
            </a:r>
            <a:r>
              <a:rPr lang="en-US" dirty="0" smtClean="0"/>
              <a:t>and then can be </a:t>
            </a:r>
            <a:r>
              <a:rPr lang="en-US" dirty="0" smtClean="0">
                <a:solidFill>
                  <a:srgbClr val="7030A0"/>
                </a:solidFill>
              </a:rPr>
              <a:t>substituted to yield the interpolating polynomial</a:t>
            </a:r>
          </a:p>
          <a:p>
            <a:pPr algn="just"/>
            <a:endParaRPr lang="en-US" dirty="0" smtClean="0">
              <a:solidFill>
                <a:srgbClr val="7030A0"/>
              </a:solidFill>
            </a:endParaRPr>
          </a:p>
          <a:p>
            <a:pPr algn="just"/>
            <a:endParaRPr lang="en-US" sz="1000" dirty="0" smtClean="0"/>
          </a:p>
          <a:p>
            <a:pPr>
              <a:buNone/>
            </a:pPr>
            <a:r>
              <a:rPr lang="en-US" i="1" dirty="0" smtClean="0"/>
              <a:t>f</a:t>
            </a:r>
            <a:r>
              <a:rPr lang="en-US" i="1" baseline="-25000" dirty="0" smtClean="0"/>
              <a:t>n</a:t>
            </a:r>
            <a:r>
              <a:rPr lang="en-US" i="1" dirty="0" smtClean="0"/>
              <a:t>(x) = f(x</a:t>
            </a:r>
            <a:r>
              <a:rPr lang="en-US" i="1" baseline="-25000" dirty="0" smtClean="0"/>
              <a:t>o</a:t>
            </a:r>
            <a:r>
              <a:rPr lang="en-US" i="1" dirty="0" smtClean="0"/>
              <a:t>)+(x-x</a:t>
            </a:r>
            <a:r>
              <a:rPr lang="en-US" i="1" baseline="-25000" dirty="0" smtClean="0"/>
              <a:t>o</a:t>
            </a:r>
            <a:r>
              <a:rPr lang="en-US" i="1" dirty="0" smtClean="0"/>
              <a:t>)f[x</a:t>
            </a:r>
            <a:r>
              <a:rPr lang="en-US" i="1" baseline="-25000" dirty="0" smtClean="0"/>
              <a:t>1</a:t>
            </a:r>
            <a:r>
              <a:rPr lang="en-US" i="1" dirty="0" smtClean="0"/>
              <a:t>,x</a:t>
            </a:r>
            <a:r>
              <a:rPr lang="en-US" i="1" baseline="-25000" dirty="0" smtClean="0"/>
              <a:t>o</a:t>
            </a:r>
            <a:r>
              <a:rPr lang="en-US" i="1" dirty="0" smtClean="0"/>
              <a:t>]+(x-x</a:t>
            </a:r>
            <a:r>
              <a:rPr lang="en-US" i="1" baseline="-25000" dirty="0" smtClean="0"/>
              <a:t>o</a:t>
            </a:r>
            <a:r>
              <a:rPr lang="en-US" i="1" dirty="0" smtClean="0"/>
              <a:t>)(x-x</a:t>
            </a:r>
            <a:r>
              <a:rPr lang="en-US" i="1" baseline="-25000" dirty="0" smtClean="0"/>
              <a:t>1</a:t>
            </a:r>
            <a:r>
              <a:rPr lang="en-US" i="1" dirty="0" smtClean="0"/>
              <a:t>)f[x</a:t>
            </a:r>
            <a:r>
              <a:rPr lang="en-US" i="1" baseline="-25000" dirty="0" smtClean="0"/>
              <a:t>2</a:t>
            </a:r>
            <a:r>
              <a:rPr lang="en-US" i="1" dirty="0" smtClean="0"/>
              <a:t>,x</a:t>
            </a:r>
            <a:r>
              <a:rPr lang="en-US" i="1" baseline="-25000" dirty="0" smtClean="0"/>
              <a:t>1</a:t>
            </a:r>
            <a:r>
              <a:rPr lang="en-US" i="1" dirty="0" smtClean="0"/>
              <a:t>,x</a:t>
            </a:r>
            <a:r>
              <a:rPr lang="en-US" i="1" baseline="-25000" dirty="0" smtClean="0"/>
              <a:t>o</a:t>
            </a:r>
            <a:r>
              <a:rPr lang="en-US" i="1" dirty="0" smtClean="0"/>
              <a:t>]+...   		+ (x-x</a:t>
            </a:r>
            <a:r>
              <a:rPr lang="en-US" i="1" baseline="-25000" dirty="0" smtClean="0"/>
              <a:t>o</a:t>
            </a:r>
            <a:r>
              <a:rPr lang="en-US" i="1" dirty="0" smtClean="0"/>
              <a:t>)(x-x</a:t>
            </a:r>
            <a:r>
              <a:rPr lang="en-US" i="1" baseline="-25000" dirty="0" smtClean="0"/>
              <a:t>1</a:t>
            </a:r>
            <a:r>
              <a:rPr lang="en-US" i="1" dirty="0" smtClean="0"/>
              <a:t>)...(x-x</a:t>
            </a:r>
            <a:r>
              <a:rPr lang="en-US" i="1" baseline="-25000" dirty="0" smtClean="0"/>
              <a:t>n-1</a:t>
            </a:r>
            <a:r>
              <a:rPr lang="en-US" i="1" dirty="0" smtClean="0"/>
              <a:t>)f[x</a:t>
            </a:r>
            <a:r>
              <a:rPr lang="en-US" i="1" baseline="-25000" dirty="0" smtClean="0"/>
              <a:t>n</a:t>
            </a:r>
            <a:r>
              <a:rPr lang="en-US" i="1" dirty="0" smtClean="0"/>
              <a:t>,x</a:t>
            </a:r>
            <a:r>
              <a:rPr lang="en-US" i="1" baseline="-25000" dirty="0" smtClean="0"/>
              <a:t>n-1</a:t>
            </a:r>
            <a:r>
              <a:rPr lang="en-US" i="1" dirty="0" smtClean="0"/>
              <a:t>,..., x</a:t>
            </a:r>
            <a:r>
              <a:rPr lang="en-US" i="1" baseline="-25000" dirty="0" smtClean="0"/>
              <a:t>o</a:t>
            </a:r>
            <a:r>
              <a:rPr lang="en-US" i="1" dirty="0" smtClean="0"/>
              <a:t>]</a:t>
            </a:r>
            <a:r>
              <a:rPr lang="en-US" dirty="0" smtClean="0"/>
              <a:t>  </a:t>
            </a:r>
          </a:p>
          <a:p>
            <a:pPr>
              <a:buNone/>
            </a:pPr>
            <a:endParaRPr lang="en-US" dirty="0" smtClean="0"/>
          </a:p>
          <a:p>
            <a:pPr>
              <a:buNone/>
            </a:pPr>
            <a:endParaRPr lang="en-US" sz="1000" dirty="0" smtClean="0"/>
          </a:p>
          <a:p>
            <a:pPr algn="just"/>
            <a:r>
              <a:rPr lang="en-US" dirty="0" smtClean="0"/>
              <a:t>This is called the </a:t>
            </a:r>
            <a:r>
              <a:rPr lang="en-US" b="1" i="1" dirty="0" smtClean="0"/>
              <a:t>Newton’s divided difference interpolating polynomial</a:t>
            </a:r>
            <a:r>
              <a:rPr lang="en-US" dirty="0" smtClean="0"/>
              <a:t>. </a:t>
            </a:r>
          </a:p>
          <a:p>
            <a:pPr>
              <a:buNone/>
            </a:pPr>
            <a:endParaRPr lang="en-US" sz="1600" dirty="0" smtClean="0"/>
          </a:p>
          <a:p>
            <a:pPr algn="just"/>
            <a:r>
              <a:rPr lang="en-US" dirty="0" smtClean="0"/>
              <a:t>It </a:t>
            </a:r>
            <a:r>
              <a:rPr lang="en-US" dirty="0" smtClean="0">
                <a:solidFill>
                  <a:srgbClr val="7030A0"/>
                </a:solidFill>
              </a:rPr>
              <a:t>does not require that the data be put</a:t>
            </a:r>
            <a:r>
              <a:rPr lang="en-US" dirty="0" smtClean="0"/>
              <a:t> in </a:t>
            </a:r>
            <a:r>
              <a:rPr lang="en-US" dirty="0" smtClean="0">
                <a:solidFill>
                  <a:srgbClr val="FF0000"/>
                </a:solidFill>
              </a:rPr>
              <a:t>ascending order or the interval </a:t>
            </a:r>
            <a:r>
              <a:rPr lang="en-US" dirty="0" smtClean="0"/>
              <a:t>between data points </a:t>
            </a:r>
            <a:r>
              <a:rPr lang="en-US" dirty="0" smtClean="0">
                <a:solidFill>
                  <a:srgbClr val="FF0000"/>
                </a:solidFill>
              </a:rPr>
              <a:t>to be equal.</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543800" cy="6248400"/>
          </a:xfrm>
        </p:spPr>
        <p:txBody>
          <a:bodyPr/>
          <a:lstStyle/>
          <a:p>
            <a:pPr algn="just">
              <a:buNone/>
            </a:pPr>
            <a:r>
              <a:rPr lang="en-US" b="1" i="1" dirty="0" smtClean="0">
                <a:solidFill>
                  <a:srgbClr val="7030A0"/>
                </a:solidFill>
              </a:rPr>
              <a:t>Example1</a:t>
            </a:r>
            <a:r>
              <a:rPr lang="en-US" b="1" dirty="0" smtClean="0"/>
              <a:t> </a:t>
            </a:r>
            <a:r>
              <a:rPr lang="en-US" sz="2900" dirty="0" smtClean="0"/>
              <a:t>Form the Newton polynomials of degree n = 1, 2, 3, 4, and 5 for the function         			over the interval             using equally spaced nodes selected from the following list </a:t>
            </a:r>
            <a:r>
              <a:rPr lang="en-US" dirty="0" smtClean="0"/>
              <a:t> </a:t>
            </a:r>
          </a:p>
          <a:p>
            <a:pPr algn="just">
              <a:buNone/>
            </a:pPr>
            <a:endParaRPr lang="en-US" dirty="0" smtClean="0"/>
          </a:p>
          <a:p>
            <a:pPr algn="just">
              <a:buNone/>
            </a:pPr>
            <a:r>
              <a:rPr lang="en-US" dirty="0" smtClean="0"/>
              <a:t>     </a:t>
            </a:r>
          </a:p>
          <a:p>
            <a:pPr algn="just">
              <a:buNone/>
            </a:pPr>
            <a:r>
              <a:rPr lang="en-US" dirty="0" smtClean="0"/>
              <a:t> a. </a:t>
            </a:r>
            <a:endParaRPr lang="en-US" dirty="0"/>
          </a:p>
        </p:txBody>
      </p:sp>
      <p:pic>
        <p:nvPicPr>
          <p:cNvPr id="55298" name="Picture 2" descr="[Graphics:Images/NewtonPolyMod_gr_109.gif]"/>
          <p:cNvPicPr>
            <a:picLocks noChangeAspect="1" noChangeArrowheads="1"/>
          </p:cNvPicPr>
          <p:nvPr/>
        </p:nvPicPr>
        <p:blipFill>
          <a:blip r:embed="rId2"/>
          <a:srcRect/>
          <a:stretch>
            <a:fillRect/>
          </a:stretch>
        </p:blipFill>
        <p:spPr bwMode="auto">
          <a:xfrm>
            <a:off x="1447800" y="1295400"/>
            <a:ext cx="2318606" cy="461963"/>
          </a:xfrm>
          <a:prstGeom prst="rect">
            <a:avLst/>
          </a:prstGeom>
          <a:noFill/>
          <a:ln w="9525">
            <a:noFill/>
            <a:miter lim="800000"/>
            <a:headEnd/>
            <a:tailEnd/>
          </a:ln>
        </p:spPr>
      </p:pic>
      <p:pic>
        <p:nvPicPr>
          <p:cNvPr id="55299" name="Picture 3" descr="[Graphics:Images/NewtonPolyMod_gr_110.gif]"/>
          <p:cNvPicPr>
            <a:picLocks noChangeAspect="1" noChangeArrowheads="1"/>
          </p:cNvPicPr>
          <p:nvPr/>
        </p:nvPicPr>
        <p:blipFill>
          <a:blip r:embed="rId3"/>
          <a:srcRect/>
          <a:stretch>
            <a:fillRect/>
          </a:stretch>
        </p:blipFill>
        <p:spPr bwMode="auto">
          <a:xfrm>
            <a:off x="6477001" y="1295400"/>
            <a:ext cx="1219200" cy="461963"/>
          </a:xfrm>
          <a:prstGeom prst="rect">
            <a:avLst/>
          </a:prstGeom>
          <a:noFill/>
          <a:ln w="9525">
            <a:noFill/>
            <a:miter lim="800000"/>
            <a:headEnd/>
            <a:tailEnd/>
          </a:ln>
        </p:spPr>
      </p:pic>
      <p:pic>
        <p:nvPicPr>
          <p:cNvPr id="55300" name="Picture 4" descr="[Graphics:Images/NewtonPolyMod_gr_111.gif]"/>
          <p:cNvPicPr>
            <a:picLocks noChangeAspect="1" noChangeArrowheads="1"/>
          </p:cNvPicPr>
          <p:nvPr/>
        </p:nvPicPr>
        <p:blipFill>
          <a:blip r:embed="rId4"/>
          <a:srcRect/>
          <a:stretch>
            <a:fillRect/>
          </a:stretch>
        </p:blipFill>
        <p:spPr bwMode="auto">
          <a:xfrm>
            <a:off x="1143000" y="3124200"/>
            <a:ext cx="8001000" cy="609599"/>
          </a:xfrm>
          <a:prstGeom prst="rect">
            <a:avLst/>
          </a:prstGeom>
          <a:noFill/>
          <a:ln w="9525">
            <a:noFill/>
            <a:miter lim="800000"/>
            <a:headEnd/>
            <a:tailEnd/>
          </a:ln>
        </p:spPr>
      </p:pic>
      <p:pic>
        <p:nvPicPr>
          <p:cNvPr id="58370" name="Picture 2" descr="[Graphics:../Images/NewtonPolyMod_gr_115.gif]"/>
          <p:cNvPicPr>
            <a:picLocks noChangeAspect="1" noChangeArrowheads="1"/>
          </p:cNvPicPr>
          <p:nvPr/>
        </p:nvPicPr>
        <p:blipFill>
          <a:blip r:embed="rId5" r:link="rId6"/>
          <a:srcRect/>
          <a:stretch>
            <a:fillRect/>
          </a:stretch>
        </p:blipFill>
        <p:spPr bwMode="auto">
          <a:xfrm>
            <a:off x="2057400" y="3886200"/>
            <a:ext cx="6694319" cy="914400"/>
          </a:xfrm>
          <a:prstGeom prst="rect">
            <a:avLst/>
          </a:prstGeom>
          <a:noFill/>
          <a:ln w="9525">
            <a:noFill/>
            <a:miter lim="800000"/>
            <a:headEnd/>
            <a:tailEnd/>
          </a:ln>
        </p:spPr>
      </p:pic>
      <p:pic>
        <p:nvPicPr>
          <p:cNvPr id="58371" name="Picture 3" descr="[Graphics:../Images/NewtonPolyMod_gr_116.gif]"/>
          <p:cNvPicPr>
            <a:picLocks noChangeAspect="1" noChangeArrowheads="1"/>
          </p:cNvPicPr>
          <p:nvPr/>
        </p:nvPicPr>
        <p:blipFill>
          <a:blip r:embed="rId7" r:link="rId8"/>
          <a:srcRect/>
          <a:stretch>
            <a:fillRect/>
          </a:stretch>
        </p:blipFill>
        <p:spPr bwMode="auto">
          <a:xfrm>
            <a:off x="1879600" y="4800600"/>
            <a:ext cx="7264400" cy="533400"/>
          </a:xfrm>
          <a:prstGeom prst="rect">
            <a:avLst/>
          </a:prstGeom>
          <a:noFill/>
          <a:ln w="9525">
            <a:noFill/>
            <a:miter lim="800000"/>
            <a:headEnd/>
            <a:tailEnd/>
          </a:ln>
        </p:spPr>
      </p:pic>
      <p:pic>
        <p:nvPicPr>
          <p:cNvPr id="58372" name="Picture 4" descr="[Graphics:../Images/NewtonPolyMod_gr_117.gif]"/>
          <p:cNvPicPr>
            <a:picLocks noChangeAspect="1" noChangeArrowheads="1"/>
          </p:cNvPicPr>
          <p:nvPr/>
        </p:nvPicPr>
        <p:blipFill>
          <a:blip r:embed="rId9" r:link="rId10"/>
          <a:srcRect/>
          <a:stretch>
            <a:fillRect/>
          </a:stretch>
        </p:blipFill>
        <p:spPr bwMode="auto">
          <a:xfrm>
            <a:off x="2362200" y="5334000"/>
            <a:ext cx="5450541" cy="38100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8019288" cy="5562600"/>
          </a:xfrm>
        </p:spPr>
        <p:txBody>
          <a:bodyPr/>
          <a:lstStyle/>
          <a:p>
            <a:pPr>
              <a:buNone/>
            </a:pPr>
            <a:r>
              <a:rPr lang="en-US" dirty="0" smtClean="0"/>
              <a:t>b.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c. </a:t>
            </a:r>
            <a:endParaRPr lang="en-US" dirty="0"/>
          </a:p>
        </p:txBody>
      </p:sp>
      <p:pic>
        <p:nvPicPr>
          <p:cNvPr id="59394" name="Picture 2" descr="[Graphics:../Images/NewtonPolyMod_gr_129.gif]"/>
          <p:cNvPicPr>
            <a:picLocks noChangeAspect="1" noChangeArrowheads="1"/>
          </p:cNvPicPr>
          <p:nvPr/>
        </p:nvPicPr>
        <p:blipFill>
          <a:blip r:embed="rId2" r:link="rId3"/>
          <a:srcRect/>
          <a:stretch>
            <a:fillRect/>
          </a:stretch>
        </p:blipFill>
        <p:spPr bwMode="auto">
          <a:xfrm>
            <a:off x="1524000" y="381000"/>
            <a:ext cx="7301345" cy="990600"/>
          </a:xfrm>
          <a:prstGeom prst="rect">
            <a:avLst/>
          </a:prstGeom>
          <a:noFill/>
          <a:ln w="9525">
            <a:noFill/>
            <a:miter lim="800000"/>
            <a:headEnd/>
            <a:tailEnd/>
          </a:ln>
        </p:spPr>
      </p:pic>
      <p:pic>
        <p:nvPicPr>
          <p:cNvPr id="59397" name="Picture 5" descr="[Graphics:../Images/NewtonPolyMod_gr_130.gif]"/>
          <p:cNvPicPr>
            <a:picLocks noChangeAspect="1" noChangeArrowheads="1"/>
          </p:cNvPicPr>
          <p:nvPr/>
        </p:nvPicPr>
        <p:blipFill>
          <a:blip r:embed="rId4" r:link="rId5"/>
          <a:srcRect/>
          <a:stretch>
            <a:fillRect/>
          </a:stretch>
        </p:blipFill>
        <p:spPr bwMode="auto">
          <a:xfrm>
            <a:off x="1371600" y="1376729"/>
            <a:ext cx="7467600" cy="604471"/>
          </a:xfrm>
          <a:prstGeom prst="rect">
            <a:avLst/>
          </a:prstGeom>
          <a:noFill/>
          <a:ln w="9525">
            <a:noFill/>
            <a:miter lim="800000"/>
            <a:headEnd/>
            <a:tailEnd/>
          </a:ln>
        </p:spPr>
      </p:pic>
      <p:pic>
        <p:nvPicPr>
          <p:cNvPr id="59398" name="Picture 6" descr="[Graphics:../Images/NewtonPolyMod_gr_131.gif]"/>
          <p:cNvPicPr>
            <a:picLocks noChangeAspect="1" noChangeArrowheads="1"/>
          </p:cNvPicPr>
          <p:nvPr/>
        </p:nvPicPr>
        <p:blipFill>
          <a:blip r:embed="rId6" r:link="rId7"/>
          <a:srcRect/>
          <a:stretch>
            <a:fillRect/>
          </a:stretch>
        </p:blipFill>
        <p:spPr bwMode="auto">
          <a:xfrm>
            <a:off x="1219200" y="1905000"/>
            <a:ext cx="7516906" cy="304800"/>
          </a:xfrm>
          <a:prstGeom prst="rect">
            <a:avLst/>
          </a:prstGeom>
          <a:noFill/>
          <a:ln w="9525">
            <a:noFill/>
            <a:miter lim="800000"/>
            <a:headEnd/>
            <a:tailEnd/>
          </a:ln>
        </p:spPr>
      </p:pic>
      <p:pic>
        <p:nvPicPr>
          <p:cNvPr id="59399" name="Picture 7" descr="[Graphics:../Images/NewtonPolyMod_gr_132.gif]"/>
          <p:cNvPicPr>
            <a:picLocks noChangeAspect="1" noChangeArrowheads="1"/>
          </p:cNvPicPr>
          <p:nvPr/>
        </p:nvPicPr>
        <p:blipFill>
          <a:blip r:embed="rId8" r:link="rId9"/>
          <a:srcRect/>
          <a:stretch>
            <a:fillRect/>
          </a:stretch>
        </p:blipFill>
        <p:spPr bwMode="auto">
          <a:xfrm>
            <a:off x="1371600" y="2438400"/>
            <a:ext cx="6716806" cy="304800"/>
          </a:xfrm>
          <a:prstGeom prst="rect">
            <a:avLst/>
          </a:prstGeom>
          <a:noFill/>
          <a:ln w="9525">
            <a:noFill/>
            <a:miter lim="800000"/>
            <a:headEnd/>
            <a:tailEnd/>
          </a:ln>
        </p:spPr>
      </p:pic>
      <p:pic>
        <p:nvPicPr>
          <p:cNvPr id="59400" name="Picture 8" descr="[Graphics:../Images/NewtonPolyMod_gr_149.gif]"/>
          <p:cNvPicPr>
            <a:picLocks noChangeAspect="1" noChangeArrowheads="1"/>
          </p:cNvPicPr>
          <p:nvPr/>
        </p:nvPicPr>
        <p:blipFill>
          <a:blip r:embed="rId10" r:link="rId11"/>
          <a:srcRect/>
          <a:stretch>
            <a:fillRect/>
          </a:stretch>
        </p:blipFill>
        <p:spPr bwMode="auto">
          <a:xfrm>
            <a:off x="1438795" y="3429000"/>
            <a:ext cx="7705205" cy="933450"/>
          </a:xfrm>
          <a:prstGeom prst="rect">
            <a:avLst/>
          </a:prstGeom>
          <a:noFill/>
          <a:ln w="9525">
            <a:noFill/>
            <a:miter lim="800000"/>
            <a:headEnd/>
            <a:tailEnd/>
          </a:ln>
        </p:spPr>
      </p:pic>
      <p:pic>
        <p:nvPicPr>
          <p:cNvPr id="59401" name="Picture 9" descr="[Graphics:../Images/NewtonPolyMod_gr_150.gif]"/>
          <p:cNvPicPr>
            <a:picLocks noChangeAspect="1" noChangeArrowheads="1"/>
          </p:cNvPicPr>
          <p:nvPr/>
        </p:nvPicPr>
        <p:blipFill>
          <a:blip r:embed="rId12" r:link="rId13"/>
          <a:srcRect/>
          <a:stretch>
            <a:fillRect/>
          </a:stretch>
        </p:blipFill>
        <p:spPr bwMode="auto">
          <a:xfrm>
            <a:off x="1447800" y="4267200"/>
            <a:ext cx="7319433" cy="609600"/>
          </a:xfrm>
          <a:prstGeom prst="rect">
            <a:avLst/>
          </a:prstGeom>
          <a:noFill/>
          <a:ln w="9525">
            <a:noFill/>
            <a:miter lim="800000"/>
            <a:headEnd/>
            <a:tailEnd/>
          </a:ln>
        </p:spPr>
      </p:pic>
      <p:pic>
        <p:nvPicPr>
          <p:cNvPr id="59402" name="Picture 10" descr="[Graphics:../Images/NewtonPolyMod_gr_151.gif]"/>
          <p:cNvPicPr>
            <a:picLocks noChangeAspect="1" noChangeArrowheads="1"/>
          </p:cNvPicPr>
          <p:nvPr/>
        </p:nvPicPr>
        <p:blipFill>
          <a:blip r:embed="rId14" r:link="rId15"/>
          <a:srcRect/>
          <a:stretch>
            <a:fillRect/>
          </a:stretch>
        </p:blipFill>
        <p:spPr bwMode="auto">
          <a:xfrm>
            <a:off x="1676400" y="4800600"/>
            <a:ext cx="6884894" cy="457200"/>
          </a:xfrm>
          <a:prstGeom prst="rect">
            <a:avLst/>
          </a:prstGeom>
          <a:noFill/>
          <a:ln w="9525">
            <a:noFill/>
            <a:miter lim="800000"/>
            <a:headEnd/>
            <a:tailEnd/>
          </a:ln>
        </p:spPr>
      </p:pic>
      <p:pic>
        <p:nvPicPr>
          <p:cNvPr id="59403" name="Picture 11" descr="[Graphics:../Images/NewtonPolyMod_gr_152.gif]"/>
          <p:cNvPicPr>
            <a:picLocks noChangeAspect="1" noChangeArrowheads="1"/>
          </p:cNvPicPr>
          <p:nvPr/>
        </p:nvPicPr>
        <p:blipFill>
          <a:blip r:embed="rId16" r:link="rId17"/>
          <a:srcRect/>
          <a:stretch>
            <a:fillRect/>
          </a:stretch>
        </p:blipFill>
        <p:spPr bwMode="auto">
          <a:xfrm>
            <a:off x="1600200" y="5486400"/>
            <a:ext cx="6870616" cy="357188"/>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81000"/>
            <a:ext cx="7943088" cy="5867400"/>
          </a:xfrm>
        </p:spPr>
        <p:txBody>
          <a:bodyPr/>
          <a:lstStyle/>
          <a:p>
            <a:pPr>
              <a:buNone/>
            </a:pPr>
            <a:r>
              <a:rPr lang="en-US" dirty="0" smtClean="0"/>
              <a:t>d.</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e.</a:t>
            </a:r>
          </a:p>
          <a:p>
            <a:pPr>
              <a:buNone/>
            </a:pPr>
            <a:endParaRPr lang="en-US" dirty="0" smtClean="0"/>
          </a:p>
          <a:p>
            <a:pPr>
              <a:buNone/>
            </a:pPr>
            <a:endParaRPr lang="en-US" sz="2600" dirty="0" smtClean="0"/>
          </a:p>
          <a:p>
            <a:pPr>
              <a:buNone/>
            </a:pPr>
            <a:endParaRPr lang="en-US" sz="2600" dirty="0" smtClean="0"/>
          </a:p>
          <a:p>
            <a:pPr>
              <a:buNone/>
            </a:pPr>
            <a:r>
              <a:rPr lang="en-US" sz="2600" dirty="0" smtClean="0"/>
              <a:t>After simplification</a:t>
            </a:r>
            <a:endParaRPr lang="en-US" dirty="0"/>
          </a:p>
        </p:txBody>
      </p:sp>
      <p:pic>
        <p:nvPicPr>
          <p:cNvPr id="72706" name="Picture 2" descr="[Graphics:../Images/NewtonPolyMod_gr_170.gif]"/>
          <p:cNvPicPr>
            <a:picLocks noChangeAspect="1" noChangeArrowheads="1"/>
          </p:cNvPicPr>
          <p:nvPr/>
        </p:nvPicPr>
        <p:blipFill>
          <a:blip r:embed="rId2" r:link="rId3"/>
          <a:srcRect/>
          <a:stretch>
            <a:fillRect/>
          </a:stretch>
        </p:blipFill>
        <p:spPr bwMode="auto">
          <a:xfrm>
            <a:off x="1447800" y="609600"/>
            <a:ext cx="7467600" cy="796925"/>
          </a:xfrm>
          <a:prstGeom prst="rect">
            <a:avLst/>
          </a:prstGeom>
          <a:noFill/>
          <a:ln w="9525">
            <a:noFill/>
            <a:miter lim="800000"/>
            <a:headEnd/>
            <a:tailEnd/>
          </a:ln>
        </p:spPr>
      </p:pic>
      <p:pic>
        <p:nvPicPr>
          <p:cNvPr id="72707" name="Picture 3" descr="[Graphics:../Images/NewtonPolyMod_gr_171.gif]"/>
          <p:cNvPicPr>
            <a:picLocks noChangeAspect="1" noChangeArrowheads="1"/>
          </p:cNvPicPr>
          <p:nvPr/>
        </p:nvPicPr>
        <p:blipFill>
          <a:blip r:embed="rId4" r:link="rId5"/>
          <a:srcRect/>
          <a:stretch>
            <a:fillRect/>
          </a:stretch>
        </p:blipFill>
        <p:spPr bwMode="auto">
          <a:xfrm>
            <a:off x="1524000" y="1295400"/>
            <a:ext cx="5495925" cy="685800"/>
          </a:xfrm>
          <a:prstGeom prst="rect">
            <a:avLst/>
          </a:prstGeom>
          <a:noFill/>
          <a:ln w="9525">
            <a:noFill/>
            <a:miter lim="800000"/>
            <a:headEnd/>
            <a:tailEnd/>
          </a:ln>
        </p:spPr>
      </p:pic>
      <p:pic>
        <p:nvPicPr>
          <p:cNvPr id="72708" name="Picture 4" descr="[Graphics:../Images/NewtonPolyMod_gr_172.gif]"/>
          <p:cNvPicPr>
            <a:picLocks noChangeAspect="1" noChangeArrowheads="1"/>
          </p:cNvPicPr>
          <p:nvPr/>
        </p:nvPicPr>
        <p:blipFill>
          <a:blip r:embed="rId6" r:link="rId7"/>
          <a:srcRect/>
          <a:stretch>
            <a:fillRect/>
          </a:stretch>
        </p:blipFill>
        <p:spPr bwMode="auto">
          <a:xfrm>
            <a:off x="1066800" y="1828800"/>
            <a:ext cx="11828921" cy="253584"/>
          </a:xfrm>
          <a:prstGeom prst="rect">
            <a:avLst/>
          </a:prstGeom>
          <a:noFill/>
          <a:ln w="9525">
            <a:noFill/>
            <a:miter lim="800000"/>
            <a:headEnd/>
            <a:tailEnd/>
          </a:ln>
        </p:spPr>
      </p:pic>
      <p:pic>
        <p:nvPicPr>
          <p:cNvPr id="72709" name="Picture 5" descr="[Graphics:../Images/NewtonPolyMod_gr_173.gif]"/>
          <p:cNvPicPr>
            <a:picLocks noChangeAspect="1" noChangeArrowheads="1"/>
          </p:cNvPicPr>
          <p:nvPr/>
        </p:nvPicPr>
        <p:blipFill>
          <a:blip r:embed="rId8" r:link="rId9"/>
          <a:srcRect/>
          <a:stretch>
            <a:fillRect/>
          </a:stretch>
        </p:blipFill>
        <p:spPr bwMode="auto">
          <a:xfrm>
            <a:off x="1600200" y="2438400"/>
            <a:ext cx="6805146" cy="263525"/>
          </a:xfrm>
          <a:prstGeom prst="rect">
            <a:avLst/>
          </a:prstGeom>
          <a:noFill/>
          <a:ln w="9525">
            <a:noFill/>
            <a:miter lim="800000"/>
            <a:headEnd/>
            <a:tailEnd/>
          </a:ln>
        </p:spPr>
      </p:pic>
      <p:pic>
        <p:nvPicPr>
          <p:cNvPr id="72710" name="Picture 6" descr="[Graphics:../Images/NewtonPolyMod_gr_192.gif]"/>
          <p:cNvPicPr>
            <a:picLocks noChangeAspect="1" noChangeArrowheads="1"/>
          </p:cNvPicPr>
          <p:nvPr/>
        </p:nvPicPr>
        <p:blipFill>
          <a:blip r:embed="rId10" r:link="rId11"/>
          <a:srcRect/>
          <a:stretch>
            <a:fillRect/>
          </a:stretch>
        </p:blipFill>
        <p:spPr bwMode="auto">
          <a:xfrm>
            <a:off x="1371600" y="3733800"/>
            <a:ext cx="7772400" cy="857768"/>
          </a:xfrm>
          <a:prstGeom prst="rect">
            <a:avLst/>
          </a:prstGeom>
          <a:noFill/>
          <a:ln w="9525">
            <a:noFill/>
            <a:miter lim="800000"/>
            <a:headEnd/>
            <a:tailEnd/>
          </a:ln>
        </p:spPr>
      </p:pic>
      <p:pic>
        <p:nvPicPr>
          <p:cNvPr id="72711" name="Picture 7" descr="[Graphics:../Images/NewtonPolyMod_gr_193.gif]"/>
          <p:cNvPicPr>
            <a:picLocks noChangeAspect="1" noChangeArrowheads="1"/>
          </p:cNvPicPr>
          <p:nvPr/>
        </p:nvPicPr>
        <p:blipFill>
          <a:blip r:embed="rId4" r:link="rId12"/>
          <a:srcRect/>
          <a:stretch>
            <a:fillRect/>
          </a:stretch>
        </p:blipFill>
        <p:spPr bwMode="auto">
          <a:xfrm>
            <a:off x="1524000" y="4572000"/>
            <a:ext cx="5924550" cy="457200"/>
          </a:xfrm>
          <a:prstGeom prst="rect">
            <a:avLst/>
          </a:prstGeom>
          <a:noFill/>
          <a:ln w="9525">
            <a:noFill/>
            <a:miter lim="800000"/>
            <a:headEnd/>
            <a:tailEnd/>
          </a:ln>
        </p:spPr>
      </p:pic>
      <p:pic>
        <p:nvPicPr>
          <p:cNvPr id="72712" name="Picture 8" descr="[Graphics:../Images/NewtonPolyMod_gr_195.gif]"/>
          <p:cNvPicPr>
            <a:picLocks noChangeAspect="1" noChangeArrowheads="1"/>
          </p:cNvPicPr>
          <p:nvPr/>
        </p:nvPicPr>
        <p:blipFill>
          <a:blip r:embed="rId13" r:link="rId14"/>
          <a:srcRect/>
          <a:stretch>
            <a:fillRect/>
          </a:stretch>
        </p:blipFill>
        <p:spPr bwMode="auto">
          <a:xfrm>
            <a:off x="1219200" y="5772149"/>
            <a:ext cx="7924800" cy="247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Graphics:../Images/NewtonPolyMod_gr_213.gif]"/>
          <p:cNvPicPr>
            <a:picLocks noChangeAspect="1" noChangeArrowheads="1"/>
          </p:cNvPicPr>
          <p:nvPr/>
        </p:nvPicPr>
        <p:blipFill>
          <a:blip r:embed="rId2"/>
          <a:srcRect/>
          <a:stretch>
            <a:fillRect/>
          </a:stretch>
        </p:blipFill>
        <p:spPr bwMode="auto">
          <a:xfrm>
            <a:off x="1600200" y="228600"/>
            <a:ext cx="5137150" cy="3175045"/>
          </a:xfrm>
          <a:prstGeom prst="rect">
            <a:avLst/>
          </a:prstGeom>
          <a:noFill/>
          <a:ln w="9525">
            <a:noFill/>
            <a:miter lim="800000"/>
            <a:headEnd/>
            <a:tailEnd/>
          </a:ln>
        </p:spPr>
      </p:pic>
      <p:pic>
        <p:nvPicPr>
          <p:cNvPr id="73731" name="Picture 3" descr="[Graphics:../Images/NewtonPolyMod_gr_214.gif]"/>
          <p:cNvPicPr>
            <a:picLocks noChangeAspect="1" noChangeArrowheads="1"/>
          </p:cNvPicPr>
          <p:nvPr/>
        </p:nvPicPr>
        <p:blipFill>
          <a:blip r:embed="rId3"/>
          <a:srcRect/>
          <a:stretch>
            <a:fillRect/>
          </a:stretch>
        </p:blipFill>
        <p:spPr bwMode="auto">
          <a:xfrm>
            <a:off x="1143000" y="3733800"/>
            <a:ext cx="2194990" cy="388938"/>
          </a:xfrm>
          <a:prstGeom prst="rect">
            <a:avLst/>
          </a:prstGeom>
          <a:noFill/>
          <a:ln w="9525">
            <a:noFill/>
            <a:miter lim="800000"/>
            <a:headEnd/>
            <a:tailEnd/>
          </a:ln>
        </p:spPr>
      </p:pic>
      <p:pic>
        <p:nvPicPr>
          <p:cNvPr id="73732" name="Picture 4" descr="[Graphics:../Images/NewtonPolyMod_gr_215.gif]"/>
          <p:cNvPicPr>
            <a:picLocks noChangeAspect="1" noChangeArrowheads="1"/>
          </p:cNvPicPr>
          <p:nvPr/>
        </p:nvPicPr>
        <p:blipFill>
          <a:blip r:embed="rId4"/>
          <a:srcRect/>
          <a:stretch>
            <a:fillRect/>
          </a:stretch>
        </p:blipFill>
        <p:spPr bwMode="auto">
          <a:xfrm>
            <a:off x="1143000" y="4267200"/>
            <a:ext cx="3300984" cy="361950"/>
          </a:xfrm>
          <a:prstGeom prst="rect">
            <a:avLst/>
          </a:prstGeom>
          <a:noFill/>
          <a:ln w="9525">
            <a:noFill/>
            <a:miter lim="800000"/>
            <a:headEnd/>
            <a:tailEnd/>
          </a:ln>
        </p:spPr>
      </p:pic>
      <p:pic>
        <p:nvPicPr>
          <p:cNvPr id="73733" name="Picture 5" descr="[Graphics:../Images/NewtonPolyMod_gr_216.gif]"/>
          <p:cNvPicPr>
            <a:picLocks noChangeAspect="1" noChangeArrowheads="1"/>
          </p:cNvPicPr>
          <p:nvPr/>
        </p:nvPicPr>
        <p:blipFill>
          <a:blip r:embed="rId5"/>
          <a:srcRect/>
          <a:stretch>
            <a:fillRect/>
          </a:stretch>
        </p:blipFill>
        <p:spPr bwMode="auto">
          <a:xfrm>
            <a:off x="1143000" y="4800600"/>
            <a:ext cx="6343796" cy="360363"/>
          </a:xfrm>
          <a:prstGeom prst="rect">
            <a:avLst/>
          </a:prstGeom>
          <a:noFill/>
          <a:ln w="9525">
            <a:noFill/>
            <a:miter lim="800000"/>
            <a:headEnd/>
            <a:tailEnd/>
          </a:ln>
        </p:spPr>
      </p:pic>
      <p:pic>
        <p:nvPicPr>
          <p:cNvPr id="73734" name="Picture 6" descr="[Graphics:../Images/NewtonPolyMod_gr_217.gif]"/>
          <p:cNvPicPr>
            <a:picLocks noChangeAspect="1" noChangeArrowheads="1"/>
          </p:cNvPicPr>
          <p:nvPr/>
        </p:nvPicPr>
        <p:blipFill>
          <a:blip r:embed="rId6"/>
          <a:srcRect/>
          <a:stretch>
            <a:fillRect/>
          </a:stretch>
        </p:blipFill>
        <p:spPr bwMode="auto">
          <a:xfrm>
            <a:off x="1219200" y="5410200"/>
            <a:ext cx="7924800" cy="258137"/>
          </a:xfrm>
          <a:prstGeom prst="rect">
            <a:avLst/>
          </a:prstGeom>
          <a:noFill/>
          <a:ln w="9525">
            <a:noFill/>
            <a:miter lim="800000"/>
            <a:headEnd/>
            <a:tailEnd/>
          </a:ln>
        </p:spPr>
      </p:pic>
      <p:pic>
        <p:nvPicPr>
          <p:cNvPr id="73735" name="Picture 7" descr="[Graphics:../Images/NewtonPolyMod_gr_173.gif]"/>
          <p:cNvPicPr>
            <a:picLocks noChangeAspect="1" noChangeArrowheads="1"/>
          </p:cNvPicPr>
          <p:nvPr/>
        </p:nvPicPr>
        <p:blipFill>
          <a:blip r:embed="rId7" r:link="rId8"/>
          <a:srcRect/>
          <a:stretch>
            <a:fillRect/>
          </a:stretch>
        </p:blipFill>
        <p:spPr bwMode="auto">
          <a:xfrm>
            <a:off x="1143000" y="5884591"/>
            <a:ext cx="8001000" cy="309834"/>
          </a:xfrm>
          <a:prstGeom prst="rect">
            <a:avLst/>
          </a:prstGeom>
          <a:noFill/>
          <a:ln w="9525">
            <a:noFill/>
            <a:miter lim="800000"/>
            <a:headEnd/>
            <a:tailEnd/>
          </a:ln>
        </p:spPr>
      </p:pic>
      <p:pic>
        <p:nvPicPr>
          <p:cNvPr id="73736" name="Picture 8" descr="[Graphics:../Images/NewtonPolyMod_gr_195.gif]"/>
          <p:cNvPicPr>
            <a:picLocks noChangeAspect="1" noChangeArrowheads="1"/>
          </p:cNvPicPr>
          <p:nvPr/>
        </p:nvPicPr>
        <p:blipFill>
          <a:blip r:embed="rId9" r:link="rId10"/>
          <a:srcRect/>
          <a:stretch>
            <a:fillRect/>
          </a:stretch>
        </p:blipFill>
        <p:spPr bwMode="auto">
          <a:xfrm>
            <a:off x="1143000" y="6408538"/>
            <a:ext cx="8001000" cy="250031"/>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457200"/>
            <a:ext cx="7638288" cy="6172200"/>
          </a:xfrm>
        </p:spPr>
        <p:txBody>
          <a:bodyPr>
            <a:normAutofit/>
          </a:bodyPr>
          <a:lstStyle/>
          <a:p>
            <a:r>
              <a:rPr lang="en-US" b="1" dirty="0" smtClean="0"/>
              <a:t>Errors in Newton's Interpolating polynomials</a:t>
            </a:r>
          </a:p>
          <a:p>
            <a:pPr>
              <a:buNone/>
            </a:pPr>
            <a:endParaRPr lang="en-US" sz="1500" dirty="0" smtClean="0"/>
          </a:p>
          <a:p>
            <a:pPr algn="just">
              <a:buNone/>
            </a:pPr>
            <a:r>
              <a:rPr lang="en-US" sz="2800" dirty="0" smtClean="0"/>
              <a:t>   The </a:t>
            </a:r>
            <a:r>
              <a:rPr lang="en-US" sz="2800" dirty="0" smtClean="0">
                <a:solidFill>
                  <a:srgbClr val="7030A0"/>
                </a:solidFill>
              </a:rPr>
              <a:t>structure of Newton's polynomial is similar to the Taylor series expansion </a:t>
            </a:r>
            <a:r>
              <a:rPr lang="en-US" sz="2800" dirty="0" smtClean="0"/>
              <a:t>in the sense that terms are added sequentially </a:t>
            </a:r>
            <a:r>
              <a:rPr lang="en-US" sz="2800" dirty="0" smtClean="0">
                <a:solidFill>
                  <a:srgbClr val="0070C0"/>
                </a:solidFill>
              </a:rPr>
              <a:t>to capture the higher order behavior </a:t>
            </a:r>
            <a:r>
              <a:rPr lang="en-US" sz="2800" dirty="0" smtClean="0"/>
              <a:t>of the underlying function.</a:t>
            </a:r>
          </a:p>
          <a:p>
            <a:pPr algn="just">
              <a:buNone/>
            </a:pPr>
            <a:endParaRPr lang="en-US" sz="2800" dirty="0" smtClean="0"/>
          </a:p>
          <a:p>
            <a:pPr algn="just">
              <a:buNone/>
            </a:pPr>
            <a:r>
              <a:rPr lang="en-US" sz="2800" dirty="0" smtClean="0"/>
              <a:t>   These terms are </a:t>
            </a:r>
            <a:r>
              <a:rPr lang="en-US" sz="2800" dirty="0" smtClean="0">
                <a:solidFill>
                  <a:srgbClr val="FF0000"/>
                </a:solidFill>
              </a:rPr>
              <a:t>finite difference approximations of the higher order derivatives.</a:t>
            </a:r>
            <a:r>
              <a:rPr lang="en-US" sz="2800" dirty="0" smtClean="0"/>
              <a:t> Thus if the </a:t>
            </a:r>
            <a:r>
              <a:rPr lang="en-US" sz="2800" dirty="0" smtClean="0">
                <a:solidFill>
                  <a:srgbClr val="0070C0"/>
                </a:solidFill>
              </a:rPr>
              <a:t>true underlying function is n</a:t>
            </a:r>
            <a:r>
              <a:rPr lang="en-US" sz="2800" baseline="30000" dirty="0" smtClean="0">
                <a:solidFill>
                  <a:srgbClr val="0070C0"/>
                </a:solidFill>
              </a:rPr>
              <a:t>th</a:t>
            </a:r>
            <a:r>
              <a:rPr lang="en-US" sz="2800" dirty="0" smtClean="0">
                <a:solidFill>
                  <a:srgbClr val="0070C0"/>
                </a:solidFill>
              </a:rPr>
              <a:t> order polynomial</a:t>
            </a:r>
            <a:r>
              <a:rPr lang="en-US" sz="2800" dirty="0" smtClean="0"/>
              <a:t>, the </a:t>
            </a:r>
            <a:r>
              <a:rPr lang="en-US" sz="2800" dirty="0" smtClean="0">
                <a:solidFill>
                  <a:srgbClr val="7030A0"/>
                </a:solidFill>
              </a:rPr>
              <a:t>n</a:t>
            </a:r>
            <a:r>
              <a:rPr lang="en-US" sz="2800" baseline="30000" dirty="0" smtClean="0">
                <a:solidFill>
                  <a:srgbClr val="7030A0"/>
                </a:solidFill>
              </a:rPr>
              <a:t>th</a:t>
            </a:r>
            <a:r>
              <a:rPr lang="en-US" sz="2800" dirty="0" smtClean="0">
                <a:solidFill>
                  <a:srgbClr val="7030A0"/>
                </a:solidFill>
              </a:rPr>
              <a:t> order interpolating polynomial based on n+1 data points will yield exact results.</a:t>
            </a:r>
          </a:p>
          <a:p>
            <a:pPr algn="just">
              <a:buNone/>
            </a:pPr>
            <a:endParaRPr lang="en-US" sz="28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714488" cy="5638800"/>
          </a:xfrm>
        </p:spPr>
        <p:txBody>
          <a:bodyPr/>
          <a:lstStyle/>
          <a:p>
            <a:r>
              <a:rPr lang="en-US" dirty="0" smtClean="0"/>
              <a:t>Recall that </a:t>
            </a:r>
            <a:r>
              <a:rPr lang="en-US" dirty="0" smtClean="0">
                <a:solidFill>
                  <a:srgbClr val="7030A0"/>
                </a:solidFill>
              </a:rPr>
              <a:t>the truncation error in Taylor series is generally expressed as</a:t>
            </a:r>
          </a:p>
          <a:p>
            <a:endParaRPr lang="en-US" dirty="0" smtClean="0"/>
          </a:p>
          <a:p>
            <a:endParaRPr lang="en-US" dirty="0" smtClean="0"/>
          </a:p>
          <a:p>
            <a:pPr>
              <a:buNone/>
            </a:pPr>
            <a:endParaRPr lang="en-US" dirty="0" smtClean="0"/>
          </a:p>
          <a:p>
            <a:r>
              <a:rPr lang="en-US" sz="2800" dirty="0" smtClean="0"/>
              <a:t>where ξ is somewhere in the interval x</a:t>
            </a:r>
            <a:r>
              <a:rPr lang="en-US" sz="2800" baseline="-25000" dirty="0" smtClean="0"/>
              <a:t>i</a:t>
            </a:r>
            <a:r>
              <a:rPr lang="en-US" sz="2800" dirty="0" smtClean="0"/>
              <a:t> to x</a:t>
            </a:r>
            <a:r>
              <a:rPr lang="en-US" sz="2800" baseline="-25000" dirty="0" smtClean="0"/>
              <a:t>i+1</a:t>
            </a:r>
          </a:p>
          <a:p>
            <a:pPr>
              <a:buNone/>
            </a:pPr>
            <a:endParaRPr lang="en-US" sz="2800" baseline="-25000" dirty="0" smtClean="0"/>
          </a:p>
          <a:p>
            <a:r>
              <a:rPr lang="en-US" sz="2800" dirty="0" smtClean="0"/>
              <a:t>For the n</a:t>
            </a:r>
            <a:r>
              <a:rPr lang="en-US" sz="2800" baseline="30000" dirty="0" smtClean="0"/>
              <a:t>th</a:t>
            </a:r>
            <a:r>
              <a:rPr lang="en-US" sz="2800" dirty="0" smtClean="0"/>
              <a:t> order interpolating polynomial, an analogous relationship for error is</a:t>
            </a:r>
          </a:p>
          <a:p>
            <a:endParaRPr lang="en-US" dirty="0"/>
          </a:p>
        </p:txBody>
      </p:sp>
      <p:graphicFrame>
        <p:nvGraphicFramePr>
          <p:cNvPr id="74753" name="Object 1"/>
          <p:cNvGraphicFramePr>
            <a:graphicFrameLocks noChangeAspect="1"/>
          </p:cNvGraphicFramePr>
          <p:nvPr/>
        </p:nvGraphicFramePr>
        <p:xfrm>
          <a:off x="2209800" y="1752600"/>
          <a:ext cx="4191000" cy="1219200"/>
        </p:xfrm>
        <a:graphic>
          <a:graphicData uri="http://schemas.openxmlformats.org/presentationml/2006/ole">
            <mc:AlternateContent xmlns:mc="http://schemas.openxmlformats.org/markup-compatibility/2006">
              <mc:Choice xmlns:v="urn:schemas-microsoft-com:vml" Requires="v">
                <p:oleObj spid="_x0000_s74756" name="Equation" r:id="rId3" imgW="761760" imgH="228600" progId="Equation.DSMT4">
                  <p:embed/>
                </p:oleObj>
              </mc:Choice>
              <mc:Fallback>
                <p:oleObj name="Equation" r:id="rId3" imgW="761760" imgH="2286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752600"/>
                        <a:ext cx="419100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7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4755" name="Object 3"/>
          <p:cNvGraphicFramePr>
            <a:graphicFrameLocks noChangeAspect="1"/>
          </p:cNvGraphicFramePr>
          <p:nvPr/>
        </p:nvGraphicFramePr>
        <p:xfrm>
          <a:off x="2057400" y="5334000"/>
          <a:ext cx="6355847" cy="914400"/>
        </p:xfrm>
        <a:graphic>
          <a:graphicData uri="http://schemas.openxmlformats.org/presentationml/2006/ole">
            <mc:AlternateContent xmlns:mc="http://schemas.openxmlformats.org/markup-compatibility/2006">
              <mc:Choice xmlns:v="urn:schemas-microsoft-com:vml" Requires="v">
                <p:oleObj spid="_x0000_s74757" name="Equation" r:id="rId5" imgW="2476500" imgH="444500" progId="Equation.DSMT4">
                  <p:embed/>
                </p:oleObj>
              </mc:Choice>
              <mc:Fallback>
                <p:oleObj name="Equation" r:id="rId5" imgW="2476500" imgH="4445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5334000"/>
                        <a:ext cx="6355847"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7924800" cy="5745163"/>
          </a:xfrm>
        </p:spPr>
        <p:txBody>
          <a:bodyPr>
            <a:normAutofit/>
          </a:bodyPr>
          <a:lstStyle/>
          <a:p>
            <a:pPr algn="just"/>
            <a:r>
              <a:rPr lang="en-US" dirty="0"/>
              <a:t>where </a:t>
            </a:r>
            <a:r>
              <a:rPr lang="en-US" b="1" i="1" dirty="0" smtClean="0">
                <a:solidFill>
                  <a:srgbClr val="FF0000"/>
                </a:solidFill>
              </a:rPr>
              <a:t>a</a:t>
            </a:r>
            <a:r>
              <a:rPr lang="en-US" b="1" i="1" baseline="-25000" dirty="0" smtClean="0">
                <a:solidFill>
                  <a:srgbClr val="FF0000"/>
                </a:solidFill>
              </a:rPr>
              <a:t>o</a:t>
            </a:r>
            <a:r>
              <a:rPr lang="en-US" i="1" dirty="0" smtClean="0"/>
              <a:t> </a:t>
            </a:r>
            <a:r>
              <a:rPr lang="en-US" dirty="0"/>
              <a:t>and</a:t>
            </a:r>
            <a:r>
              <a:rPr lang="en-US" i="1" dirty="0"/>
              <a:t> </a:t>
            </a:r>
            <a:r>
              <a:rPr lang="en-US" b="1" i="1" dirty="0">
                <a:solidFill>
                  <a:srgbClr val="FF0000"/>
                </a:solidFill>
              </a:rPr>
              <a:t>a</a:t>
            </a:r>
            <a:r>
              <a:rPr lang="en-US" b="1" i="1" baseline="-25000" dirty="0">
                <a:solidFill>
                  <a:srgbClr val="FF0000"/>
                </a:solidFill>
              </a:rPr>
              <a:t>1</a:t>
            </a:r>
            <a:r>
              <a:rPr lang="en-US" baseline="-25000" dirty="0"/>
              <a:t> </a:t>
            </a:r>
            <a:r>
              <a:rPr lang="en-US" dirty="0"/>
              <a:t>are coefficients representing the</a:t>
            </a:r>
            <a:r>
              <a:rPr lang="en-US" baseline="-25000" dirty="0"/>
              <a:t> </a:t>
            </a:r>
            <a:r>
              <a:rPr lang="en-US" dirty="0">
                <a:solidFill>
                  <a:srgbClr val="0070C0"/>
                </a:solidFill>
              </a:rPr>
              <a:t>y-intercept</a:t>
            </a:r>
            <a:r>
              <a:rPr lang="en-US" dirty="0"/>
              <a:t> and </a:t>
            </a:r>
            <a:r>
              <a:rPr lang="en-US" dirty="0">
                <a:solidFill>
                  <a:srgbClr val="0070C0"/>
                </a:solidFill>
              </a:rPr>
              <a:t>the slope</a:t>
            </a:r>
            <a:r>
              <a:rPr lang="en-US" dirty="0"/>
              <a:t> of the line respectively while </a:t>
            </a:r>
            <a:r>
              <a:rPr lang="en-US" dirty="0">
                <a:solidFill>
                  <a:srgbClr val="FF0000"/>
                </a:solidFill>
              </a:rPr>
              <a:t>e</a:t>
            </a:r>
            <a:r>
              <a:rPr lang="en-US" dirty="0"/>
              <a:t> is the </a:t>
            </a:r>
            <a:r>
              <a:rPr lang="en-US" i="1" dirty="0">
                <a:solidFill>
                  <a:srgbClr val="0070C0"/>
                </a:solidFill>
              </a:rPr>
              <a:t>error</a:t>
            </a:r>
            <a:r>
              <a:rPr lang="en-US" dirty="0">
                <a:solidFill>
                  <a:srgbClr val="0070C0"/>
                </a:solidFill>
              </a:rPr>
              <a:t> or </a:t>
            </a:r>
            <a:r>
              <a:rPr lang="en-US" i="1" dirty="0">
                <a:solidFill>
                  <a:srgbClr val="0070C0"/>
                </a:solidFill>
              </a:rPr>
              <a:t>residual</a:t>
            </a:r>
            <a:r>
              <a:rPr lang="en-US" dirty="0">
                <a:solidFill>
                  <a:srgbClr val="0070C0"/>
                </a:solidFill>
              </a:rPr>
              <a:t> </a:t>
            </a:r>
            <a:r>
              <a:rPr lang="en-US" dirty="0"/>
              <a:t>between the </a:t>
            </a:r>
            <a:r>
              <a:rPr lang="en-US" dirty="0">
                <a:solidFill>
                  <a:srgbClr val="00B0F0"/>
                </a:solidFill>
              </a:rPr>
              <a:t>model</a:t>
            </a:r>
            <a:r>
              <a:rPr lang="en-US" dirty="0"/>
              <a:t> and </a:t>
            </a:r>
            <a:r>
              <a:rPr lang="en-US" dirty="0">
                <a:solidFill>
                  <a:srgbClr val="00B050"/>
                </a:solidFill>
              </a:rPr>
              <a:t>the observations</a:t>
            </a:r>
            <a:r>
              <a:rPr lang="en-US" dirty="0"/>
              <a:t>, which can be represented as</a:t>
            </a:r>
          </a:p>
          <a:p>
            <a:pPr>
              <a:lnSpc>
                <a:spcPct val="150000"/>
              </a:lnSpc>
              <a:buNone/>
            </a:pPr>
            <a:r>
              <a:rPr lang="en-US" b="1" i="1" dirty="0" smtClean="0"/>
              <a:t>                         </a:t>
            </a:r>
            <a:r>
              <a:rPr lang="en-US" b="1" i="1" dirty="0"/>
              <a:t>e = y - a</a:t>
            </a:r>
            <a:r>
              <a:rPr lang="en-US" b="1" i="1" baseline="-25000" dirty="0"/>
              <a:t>o</a:t>
            </a:r>
            <a:r>
              <a:rPr lang="en-US" b="1" i="1" dirty="0"/>
              <a:t> - </a:t>
            </a:r>
            <a:r>
              <a:rPr lang="en-US" b="1" i="1" dirty="0" smtClean="0"/>
              <a:t>a</a:t>
            </a:r>
            <a:r>
              <a:rPr lang="en-US" b="1" i="1" baseline="-25000" dirty="0" smtClean="0"/>
              <a:t>1</a:t>
            </a:r>
            <a:r>
              <a:rPr lang="en-US" b="1" i="1" dirty="0" smtClean="0"/>
              <a:t>x</a:t>
            </a:r>
          </a:p>
          <a:p>
            <a:pPr>
              <a:lnSpc>
                <a:spcPct val="150000"/>
              </a:lnSpc>
              <a:buNone/>
            </a:pPr>
            <a:endParaRPr lang="en-US" sz="1000" dirty="0"/>
          </a:p>
          <a:p>
            <a:pPr algn="just"/>
            <a:r>
              <a:rPr lang="en-US" dirty="0"/>
              <a:t>Thus the </a:t>
            </a:r>
            <a:r>
              <a:rPr lang="en-US" b="1" i="1" dirty="0">
                <a:solidFill>
                  <a:srgbClr val="00B050"/>
                </a:solidFill>
              </a:rPr>
              <a:t>error</a:t>
            </a:r>
            <a:r>
              <a:rPr lang="en-US" dirty="0"/>
              <a:t> is the </a:t>
            </a:r>
            <a:r>
              <a:rPr lang="en-US" dirty="0">
                <a:solidFill>
                  <a:srgbClr val="0070C0"/>
                </a:solidFill>
              </a:rPr>
              <a:t>discrepancy</a:t>
            </a:r>
            <a:r>
              <a:rPr lang="en-US" dirty="0"/>
              <a:t> between the </a:t>
            </a:r>
            <a:r>
              <a:rPr lang="en-US" dirty="0">
                <a:solidFill>
                  <a:srgbClr val="FF0000"/>
                </a:solidFill>
              </a:rPr>
              <a:t>true value of y(observed value)</a:t>
            </a:r>
            <a:r>
              <a:rPr lang="en-US" dirty="0"/>
              <a:t> and the </a:t>
            </a:r>
            <a:r>
              <a:rPr lang="en-US" dirty="0">
                <a:solidFill>
                  <a:srgbClr val="7030A0"/>
                </a:solidFill>
              </a:rPr>
              <a:t>approximate value </a:t>
            </a:r>
            <a:r>
              <a:rPr lang="en-US" i="1" dirty="0">
                <a:solidFill>
                  <a:srgbClr val="0070C0"/>
                </a:solidFill>
              </a:rPr>
              <a:t>a</a:t>
            </a:r>
            <a:r>
              <a:rPr lang="en-US" i="1" baseline="-25000" dirty="0">
                <a:solidFill>
                  <a:srgbClr val="0070C0"/>
                </a:solidFill>
              </a:rPr>
              <a:t>o</a:t>
            </a:r>
            <a:r>
              <a:rPr lang="en-US" i="1" dirty="0">
                <a:solidFill>
                  <a:srgbClr val="0070C0"/>
                </a:solidFill>
              </a:rPr>
              <a:t> + a</a:t>
            </a:r>
            <a:r>
              <a:rPr lang="en-US" i="1" baseline="-25000" dirty="0">
                <a:solidFill>
                  <a:srgbClr val="0070C0"/>
                </a:solidFill>
              </a:rPr>
              <a:t>1</a:t>
            </a:r>
            <a:r>
              <a:rPr lang="en-US" i="1" dirty="0">
                <a:solidFill>
                  <a:srgbClr val="0070C0"/>
                </a:solidFill>
              </a:rPr>
              <a:t>x</a:t>
            </a:r>
            <a:r>
              <a:rPr lang="en-US" dirty="0"/>
              <a:t>, predicted by the linear equation.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533400"/>
            <a:ext cx="7714488" cy="6019800"/>
          </a:xfrm>
        </p:spPr>
        <p:txBody>
          <a:bodyPr>
            <a:normAutofit fontScale="92500" lnSpcReduction="10000"/>
          </a:bodyPr>
          <a:lstStyle/>
          <a:p>
            <a:pPr algn="just"/>
            <a:r>
              <a:rPr lang="en-US" sz="2800" dirty="0" smtClean="0"/>
              <a:t>An alternative formulation which </a:t>
            </a:r>
            <a:r>
              <a:rPr lang="en-US" sz="2800" dirty="0" smtClean="0">
                <a:solidFill>
                  <a:srgbClr val="FF0000"/>
                </a:solidFill>
              </a:rPr>
              <a:t>uses a finite difference to approximate the (n+1)</a:t>
            </a:r>
            <a:r>
              <a:rPr lang="en-US" sz="2800" baseline="30000" dirty="0" smtClean="0">
                <a:solidFill>
                  <a:srgbClr val="FF0000"/>
                </a:solidFill>
              </a:rPr>
              <a:t>th</a:t>
            </a:r>
            <a:r>
              <a:rPr lang="en-US" sz="2800" dirty="0" smtClean="0">
                <a:solidFill>
                  <a:srgbClr val="FF0000"/>
                </a:solidFill>
              </a:rPr>
              <a:t> derivative </a:t>
            </a:r>
            <a:r>
              <a:rPr lang="en-US" sz="2800" dirty="0" smtClean="0"/>
              <a:t>is</a:t>
            </a:r>
          </a:p>
          <a:p>
            <a:pPr algn="just">
              <a:buNone/>
            </a:pPr>
            <a:endParaRPr lang="en-US" sz="2800" dirty="0" smtClean="0"/>
          </a:p>
          <a:p>
            <a:pPr algn="just">
              <a:buNone/>
            </a:pPr>
            <a:r>
              <a:rPr lang="en-US" sz="2800" i="1" dirty="0" smtClean="0"/>
              <a:t>        R</a:t>
            </a:r>
            <a:r>
              <a:rPr lang="en-US" sz="2800" i="1" baseline="-25000" dirty="0" smtClean="0"/>
              <a:t>n</a:t>
            </a:r>
            <a:r>
              <a:rPr lang="en-US" sz="2800" i="1" dirty="0" smtClean="0"/>
              <a:t> = f[x</a:t>
            </a:r>
            <a:r>
              <a:rPr lang="en-US" sz="2800" i="1" baseline="-25000" dirty="0" smtClean="0"/>
              <a:t>n+1</a:t>
            </a:r>
            <a:r>
              <a:rPr lang="en-US" sz="2800" i="1" dirty="0" smtClean="0"/>
              <a:t>,x</a:t>
            </a:r>
            <a:r>
              <a:rPr lang="en-US" sz="2800" i="1" baseline="-25000" dirty="0" smtClean="0"/>
              <a:t>n</a:t>
            </a:r>
            <a:r>
              <a:rPr lang="en-US" sz="2800" i="1" dirty="0" smtClean="0"/>
              <a:t>,x</a:t>
            </a:r>
            <a:r>
              <a:rPr lang="en-US" sz="2800" i="1" baseline="-25000" dirty="0" smtClean="0"/>
              <a:t>n-1</a:t>
            </a:r>
            <a:r>
              <a:rPr lang="en-US" sz="2800" i="1" dirty="0" smtClean="0"/>
              <a:t>,....,x</a:t>
            </a:r>
            <a:r>
              <a:rPr lang="en-US" sz="2800" i="1" baseline="-25000" dirty="0" smtClean="0"/>
              <a:t>o</a:t>
            </a:r>
            <a:r>
              <a:rPr lang="en-US" sz="2800" i="1" dirty="0" smtClean="0"/>
              <a:t>](x-x</a:t>
            </a:r>
            <a:r>
              <a:rPr lang="en-US" sz="2800" i="1" baseline="-25000" dirty="0" smtClean="0"/>
              <a:t>o</a:t>
            </a:r>
            <a:r>
              <a:rPr lang="en-US" sz="2800" i="1" dirty="0" smtClean="0"/>
              <a:t>)(x-x</a:t>
            </a:r>
            <a:r>
              <a:rPr lang="en-US" sz="2800" i="1" baseline="-25000" dirty="0" smtClean="0"/>
              <a:t>1</a:t>
            </a:r>
            <a:r>
              <a:rPr lang="en-US" sz="2800" i="1" dirty="0" smtClean="0"/>
              <a:t>)...(x-</a:t>
            </a:r>
            <a:r>
              <a:rPr lang="en-US" sz="2800" i="1" dirty="0" err="1" smtClean="0"/>
              <a:t>x</a:t>
            </a:r>
            <a:r>
              <a:rPr lang="en-US" sz="2800" i="1" baseline="-25000" dirty="0" err="1" smtClean="0"/>
              <a:t>n</a:t>
            </a:r>
            <a:r>
              <a:rPr lang="en-US" sz="2800" i="1" dirty="0" smtClean="0"/>
              <a:t>)</a:t>
            </a:r>
          </a:p>
          <a:p>
            <a:pPr algn="just">
              <a:buNone/>
            </a:pPr>
            <a:endParaRPr lang="en-US" sz="2800" i="1" dirty="0" smtClean="0"/>
          </a:p>
          <a:p>
            <a:pPr algn="just"/>
            <a:r>
              <a:rPr lang="en-US" sz="2600" dirty="0" smtClean="0"/>
              <a:t>The error estimate for the n</a:t>
            </a:r>
            <a:r>
              <a:rPr lang="en-US" sz="2600" baseline="30000" dirty="0" smtClean="0"/>
              <a:t>th</a:t>
            </a:r>
            <a:r>
              <a:rPr lang="en-US" sz="2600" dirty="0" smtClean="0"/>
              <a:t> order polynomial is equivalent to the difference between the (n+1)</a:t>
            </a:r>
            <a:r>
              <a:rPr lang="en-US" sz="2600" baseline="30000" dirty="0" smtClean="0"/>
              <a:t>th</a:t>
            </a:r>
            <a:r>
              <a:rPr lang="en-US" sz="2600" dirty="0" smtClean="0"/>
              <a:t> order and the n-th order prediction.</a:t>
            </a:r>
          </a:p>
          <a:p>
            <a:pPr algn="just"/>
            <a:endParaRPr lang="en-US" sz="2600" dirty="0" smtClean="0"/>
          </a:p>
          <a:p>
            <a:pPr>
              <a:buNone/>
            </a:pPr>
            <a:r>
              <a:rPr lang="en-US" sz="2800" i="1" dirty="0" smtClean="0"/>
              <a:t>         R</a:t>
            </a:r>
            <a:r>
              <a:rPr lang="en-US" sz="2800" i="1" baseline="-25000" dirty="0" smtClean="0"/>
              <a:t>n</a:t>
            </a:r>
            <a:r>
              <a:rPr lang="en-US" sz="2800" i="1" dirty="0" smtClean="0"/>
              <a:t> = f</a:t>
            </a:r>
            <a:r>
              <a:rPr lang="en-US" sz="2800" i="1" baseline="-25000" dirty="0" smtClean="0"/>
              <a:t>n+1</a:t>
            </a:r>
            <a:r>
              <a:rPr lang="en-US" sz="2800" i="1" dirty="0" smtClean="0"/>
              <a:t> (x) - f</a:t>
            </a:r>
            <a:r>
              <a:rPr lang="en-US" sz="2800" i="1" baseline="-25000" dirty="0" smtClean="0"/>
              <a:t>n</a:t>
            </a:r>
            <a:r>
              <a:rPr lang="en-US" sz="2800" i="1" dirty="0" smtClean="0"/>
              <a:t>(x)</a:t>
            </a:r>
          </a:p>
          <a:p>
            <a:pPr>
              <a:buNone/>
            </a:pPr>
            <a:endParaRPr lang="en-US" sz="2800" dirty="0" smtClean="0"/>
          </a:p>
          <a:p>
            <a:pPr algn="just"/>
            <a:r>
              <a:rPr lang="en-US" sz="2600" dirty="0" smtClean="0"/>
              <a:t>The validity of this </a:t>
            </a:r>
            <a:r>
              <a:rPr lang="en-US" sz="2600" dirty="0" smtClean="0">
                <a:solidFill>
                  <a:srgbClr val="7030A0"/>
                </a:solidFill>
              </a:rPr>
              <a:t>approach lies on the fact that the series is strongly convergent</a:t>
            </a:r>
            <a:r>
              <a:rPr lang="en-US" sz="2600" dirty="0" smtClean="0"/>
              <a:t>. For such situations </a:t>
            </a:r>
            <a:r>
              <a:rPr lang="en-US" sz="2600" dirty="0" smtClean="0">
                <a:solidFill>
                  <a:srgbClr val="0070C0"/>
                </a:solidFill>
              </a:rPr>
              <a:t>the (n+1) </a:t>
            </a:r>
            <a:r>
              <a:rPr lang="en-US" sz="2600" baseline="30000" dirty="0" smtClean="0">
                <a:solidFill>
                  <a:srgbClr val="0070C0"/>
                </a:solidFill>
              </a:rPr>
              <a:t>th</a:t>
            </a:r>
            <a:r>
              <a:rPr lang="en-US" sz="2600" dirty="0" smtClean="0">
                <a:solidFill>
                  <a:srgbClr val="0070C0"/>
                </a:solidFill>
              </a:rPr>
              <a:t> order prediction would be closer to the true value than the n</a:t>
            </a:r>
            <a:r>
              <a:rPr lang="en-US" sz="2600" baseline="30000" dirty="0" smtClean="0">
                <a:solidFill>
                  <a:srgbClr val="0070C0"/>
                </a:solidFill>
              </a:rPr>
              <a:t>th</a:t>
            </a:r>
            <a:r>
              <a:rPr lang="en-US" sz="2600" dirty="0" smtClean="0">
                <a:solidFill>
                  <a:srgbClr val="0070C0"/>
                </a:solidFill>
              </a:rPr>
              <a:t> order prediction.</a:t>
            </a:r>
          </a:p>
          <a:p>
            <a:pPr algn="just">
              <a:buNone/>
            </a:pPr>
            <a:endParaRPr lang="en-US"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09600"/>
            <a:ext cx="7790688" cy="5943600"/>
          </a:xfrm>
        </p:spPr>
        <p:txBody>
          <a:bodyPr>
            <a:normAutofit/>
          </a:bodyPr>
          <a:lstStyle/>
          <a:p>
            <a:r>
              <a:rPr lang="en-US" sz="2800" dirty="0" smtClean="0"/>
              <a:t>Investigate the error for the Newton polynomial approximations in Example1.</a:t>
            </a:r>
          </a:p>
          <a:p>
            <a:pPr>
              <a:buNone/>
            </a:pPr>
            <a:r>
              <a:rPr lang="en-US" sz="2800" dirty="0" smtClean="0"/>
              <a:t>a)</a:t>
            </a:r>
          </a:p>
          <a:p>
            <a:pPr>
              <a:buNone/>
            </a:pPr>
            <a:endParaRPr lang="en-US" sz="2800" dirty="0"/>
          </a:p>
        </p:txBody>
      </p:sp>
      <p:pic>
        <p:nvPicPr>
          <p:cNvPr id="80898" name="Picture 2" descr="[Graphics:../Images/NewtonPolyMod_gr_235.gif]"/>
          <p:cNvPicPr>
            <a:picLocks noChangeAspect="1" noChangeArrowheads="1"/>
          </p:cNvPicPr>
          <p:nvPr/>
        </p:nvPicPr>
        <p:blipFill>
          <a:blip r:embed="rId2"/>
          <a:srcRect/>
          <a:stretch>
            <a:fillRect/>
          </a:stretch>
        </p:blipFill>
        <p:spPr bwMode="auto">
          <a:xfrm>
            <a:off x="1447800" y="1981200"/>
            <a:ext cx="2857195" cy="396875"/>
          </a:xfrm>
          <a:prstGeom prst="rect">
            <a:avLst/>
          </a:prstGeom>
          <a:noFill/>
          <a:ln w="9525">
            <a:noFill/>
            <a:miter lim="800000"/>
            <a:headEnd/>
            <a:tailEnd/>
          </a:ln>
        </p:spPr>
      </p:pic>
      <p:pic>
        <p:nvPicPr>
          <p:cNvPr id="80899" name="Picture 3" descr="[Graphics:../Images/NewtonPolyMod_gr_237.gif]"/>
          <p:cNvPicPr>
            <a:picLocks noChangeAspect="1" noChangeArrowheads="1"/>
          </p:cNvPicPr>
          <p:nvPr/>
        </p:nvPicPr>
        <p:blipFill>
          <a:blip r:embed="rId3"/>
          <a:srcRect/>
          <a:stretch>
            <a:fillRect/>
          </a:stretch>
        </p:blipFill>
        <p:spPr bwMode="auto">
          <a:xfrm>
            <a:off x="1676400" y="2438400"/>
            <a:ext cx="7180144" cy="379086"/>
          </a:xfrm>
          <a:prstGeom prst="rect">
            <a:avLst/>
          </a:prstGeom>
          <a:noFill/>
          <a:ln w="9525">
            <a:noFill/>
            <a:miter lim="800000"/>
            <a:headEnd/>
            <a:tailEnd/>
          </a:ln>
        </p:spPr>
      </p:pic>
      <p:pic>
        <p:nvPicPr>
          <p:cNvPr id="80900" name="Picture 4" descr="[Graphics:../Images/NewtonPolyMod_gr_238.gif]"/>
          <p:cNvPicPr>
            <a:picLocks noChangeAspect="1" noChangeArrowheads="1"/>
          </p:cNvPicPr>
          <p:nvPr/>
        </p:nvPicPr>
        <p:blipFill>
          <a:blip r:embed="rId4"/>
          <a:srcRect/>
          <a:stretch>
            <a:fillRect/>
          </a:stretch>
        </p:blipFill>
        <p:spPr bwMode="auto">
          <a:xfrm>
            <a:off x="1676400" y="2971800"/>
            <a:ext cx="6542150" cy="419100"/>
          </a:xfrm>
          <a:prstGeom prst="rect">
            <a:avLst/>
          </a:prstGeom>
          <a:noFill/>
          <a:ln w="9525">
            <a:noFill/>
            <a:miter lim="800000"/>
            <a:headEnd/>
            <a:tailEnd/>
          </a:ln>
        </p:spPr>
      </p:pic>
      <p:pic>
        <p:nvPicPr>
          <p:cNvPr id="80901" name="Picture 5" descr="[Graphics:../Images/NewtonPolyMod_gr_239.gif]"/>
          <p:cNvPicPr>
            <a:picLocks noChangeAspect="1" noChangeArrowheads="1"/>
          </p:cNvPicPr>
          <p:nvPr/>
        </p:nvPicPr>
        <p:blipFill>
          <a:blip r:embed="rId5"/>
          <a:srcRect/>
          <a:stretch>
            <a:fillRect/>
          </a:stretch>
        </p:blipFill>
        <p:spPr bwMode="auto">
          <a:xfrm>
            <a:off x="1752600" y="3581400"/>
            <a:ext cx="5027612" cy="361674"/>
          </a:xfrm>
          <a:prstGeom prst="rect">
            <a:avLst/>
          </a:prstGeom>
          <a:noFill/>
          <a:ln w="9525">
            <a:noFill/>
            <a:miter lim="800000"/>
            <a:headEnd/>
            <a:tailEnd/>
          </a:ln>
        </p:spPr>
      </p:pic>
      <p:pic>
        <p:nvPicPr>
          <p:cNvPr id="80902" name="Picture 6" descr="[Graphics:../Images/NewtonPolyMod_gr_240.gif]"/>
          <p:cNvPicPr>
            <a:picLocks noChangeAspect="1" noChangeArrowheads="1"/>
          </p:cNvPicPr>
          <p:nvPr/>
        </p:nvPicPr>
        <p:blipFill>
          <a:blip r:embed="rId6"/>
          <a:srcRect/>
          <a:stretch>
            <a:fillRect/>
          </a:stretch>
        </p:blipFill>
        <p:spPr bwMode="auto">
          <a:xfrm>
            <a:off x="1752600" y="4038600"/>
            <a:ext cx="3058476" cy="358775"/>
          </a:xfrm>
          <a:prstGeom prst="rect">
            <a:avLst/>
          </a:prstGeom>
          <a:noFill/>
          <a:ln w="9525">
            <a:noFill/>
            <a:miter lim="800000"/>
            <a:headEnd/>
            <a:tailEnd/>
          </a:ln>
        </p:spPr>
      </p:pic>
      <p:pic>
        <p:nvPicPr>
          <p:cNvPr id="80903" name="Picture 7" descr="[Graphics:../Images/NewtonPolyMod_gr_234.gif]"/>
          <p:cNvPicPr>
            <a:picLocks noChangeAspect="1" noChangeArrowheads="1"/>
          </p:cNvPicPr>
          <p:nvPr/>
        </p:nvPicPr>
        <p:blipFill>
          <a:blip r:embed="rId7"/>
          <a:srcRect/>
          <a:stretch>
            <a:fillRect/>
          </a:stretch>
        </p:blipFill>
        <p:spPr bwMode="auto">
          <a:xfrm>
            <a:off x="1524000" y="4495800"/>
            <a:ext cx="6858000" cy="2116138"/>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943600"/>
          </a:xfrm>
        </p:spPr>
        <p:txBody>
          <a:bodyPr/>
          <a:lstStyle/>
          <a:p>
            <a:pPr>
              <a:buNone/>
            </a:pPr>
            <a:r>
              <a:rPr lang="en-US" dirty="0" smtClean="0"/>
              <a:t>b)</a:t>
            </a:r>
            <a:endParaRPr lang="en-US" dirty="0"/>
          </a:p>
        </p:txBody>
      </p:sp>
      <p:pic>
        <p:nvPicPr>
          <p:cNvPr id="81925" name="Picture 5" descr="[Graphics:../Images/NewtonPolyMod_gr_257.gif]"/>
          <p:cNvPicPr>
            <a:picLocks noChangeAspect="1" noChangeArrowheads="1"/>
          </p:cNvPicPr>
          <p:nvPr/>
        </p:nvPicPr>
        <p:blipFill>
          <a:blip r:embed="rId2" r:link="rId3"/>
          <a:srcRect/>
          <a:stretch>
            <a:fillRect/>
          </a:stretch>
        </p:blipFill>
        <p:spPr bwMode="auto">
          <a:xfrm>
            <a:off x="2133600" y="685800"/>
            <a:ext cx="1888808" cy="312738"/>
          </a:xfrm>
          <a:prstGeom prst="rect">
            <a:avLst/>
          </a:prstGeom>
          <a:noFill/>
        </p:spPr>
      </p:pic>
      <p:pic>
        <p:nvPicPr>
          <p:cNvPr id="81924" name="Picture 4" descr="[Graphics:../Images/NewtonPolyMod_gr_259.gif]"/>
          <p:cNvPicPr>
            <a:picLocks noChangeAspect="1" noChangeArrowheads="1"/>
          </p:cNvPicPr>
          <p:nvPr/>
        </p:nvPicPr>
        <p:blipFill>
          <a:blip r:embed="rId4" r:link="rId5"/>
          <a:srcRect/>
          <a:stretch>
            <a:fillRect/>
          </a:stretch>
        </p:blipFill>
        <p:spPr bwMode="auto">
          <a:xfrm>
            <a:off x="2133600" y="1066800"/>
            <a:ext cx="5929637" cy="312737"/>
          </a:xfrm>
          <a:prstGeom prst="rect">
            <a:avLst/>
          </a:prstGeom>
          <a:noFill/>
        </p:spPr>
      </p:pic>
      <p:pic>
        <p:nvPicPr>
          <p:cNvPr id="81923" name="Picture 3" descr="[Graphics:../Images/NewtonPolyMod_gr_260.gif]"/>
          <p:cNvPicPr>
            <a:picLocks noChangeAspect="1" noChangeArrowheads="1"/>
          </p:cNvPicPr>
          <p:nvPr/>
        </p:nvPicPr>
        <p:blipFill>
          <a:blip r:embed="rId6" r:link="rId7"/>
          <a:srcRect/>
          <a:stretch>
            <a:fillRect/>
          </a:stretch>
        </p:blipFill>
        <p:spPr bwMode="auto">
          <a:xfrm>
            <a:off x="2057400" y="1447800"/>
            <a:ext cx="6019800" cy="334433"/>
          </a:xfrm>
          <a:prstGeom prst="rect">
            <a:avLst/>
          </a:prstGeom>
          <a:noFill/>
        </p:spPr>
      </p:pic>
      <p:pic>
        <p:nvPicPr>
          <p:cNvPr id="81922" name="Picture 2" descr="[Graphics:../Images/NewtonPolyMod_gr_261.gif]"/>
          <p:cNvPicPr>
            <a:picLocks noChangeAspect="1" noChangeArrowheads="1"/>
          </p:cNvPicPr>
          <p:nvPr/>
        </p:nvPicPr>
        <p:blipFill>
          <a:blip r:embed="rId8" r:link="rId9"/>
          <a:srcRect/>
          <a:stretch>
            <a:fillRect/>
          </a:stretch>
        </p:blipFill>
        <p:spPr bwMode="auto">
          <a:xfrm>
            <a:off x="2123060" y="1981200"/>
            <a:ext cx="7020940" cy="336550"/>
          </a:xfrm>
          <a:prstGeom prst="rect">
            <a:avLst/>
          </a:prstGeom>
          <a:noFill/>
        </p:spPr>
      </p:pic>
      <p:pic>
        <p:nvPicPr>
          <p:cNvPr id="81921" name="Picture 1" descr="[Graphics:../Images/NewtonPolyMod_gr_262.gif]"/>
          <p:cNvPicPr>
            <a:picLocks noChangeAspect="1" noChangeArrowheads="1"/>
          </p:cNvPicPr>
          <p:nvPr/>
        </p:nvPicPr>
        <p:blipFill>
          <a:blip r:embed="rId10" r:link="rId11"/>
          <a:srcRect/>
          <a:stretch>
            <a:fillRect/>
          </a:stretch>
        </p:blipFill>
        <p:spPr bwMode="auto">
          <a:xfrm>
            <a:off x="2133600" y="2362200"/>
            <a:ext cx="3581400" cy="401023"/>
          </a:xfrm>
          <a:prstGeom prst="rect">
            <a:avLst/>
          </a:prstGeom>
          <a:noFill/>
        </p:spPr>
      </p:pic>
      <p:sp>
        <p:nvSpPr>
          <p:cNvPr id="8192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endParaRPr lang="en-US"/>
          </a:p>
        </p:txBody>
      </p:sp>
      <p:sp>
        <p:nvSpPr>
          <p:cNvPr id="81927" name="Rectangle 7"/>
          <p:cNvSpPr>
            <a:spLocks noChangeArrowheads="1"/>
          </p:cNvSpPr>
          <p:nvPr/>
        </p:nvSpPr>
        <p:spPr bwMode="auto">
          <a:xfrm>
            <a:off x="0" y="617538"/>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28" name="Rectangle 8"/>
          <p:cNvSpPr>
            <a:spLocks noChangeArrowheads="1"/>
          </p:cNvSpPr>
          <p:nvPr/>
        </p:nvSpPr>
        <p:spPr bwMode="auto">
          <a:xfrm>
            <a:off x="0" y="1235075"/>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30" name="Rectangle 10"/>
          <p:cNvSpPr>
            <a:spLocks noChangeArrowheads="1"/>
          </p:cNvSpPr>
          <p:nvPr/>
        </p:nvSpPr>
        <p:spPr bwMode="auto">
          <a:xfrm>
            <a:off x="0" y="2470150"/>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81931" name="Picture 11" descr="[Graphics:../Images/NewtonPolyMod_gr_256.gif]"/>
          <p:cNvPicPr>
            <a:picLocks noChangeAspect="1" noChangeArrowheads="1"/>
          </p:cNvPicPr>
          <p:nvPr/>
        </p:nvPicPr>
        <p:blipFill>
          <a:blip r:embed="rId12"/>
          <a:srcRect/>
          <a:stretch>
            <a:fillRect/>
          </a:stretch>
        </p:blipFill>
        <p:spPr bwMode="auto">
          <a:xfrm>
            <a:off x="1600200" y="2895600"/>
            <a:ext cx="5942012" cy="3672494"/>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lstStyle/>
          <a:p>
            <a:pPr>
              <a:buNone/>
            </a:pPr>
            <a:r>
              <a:rPr lang="en-US" dirty="0" smtClean="0"/>
              <a:t>c)</a:t>
            </a:r>
          </a:p>
          <a:p>
            <a:pPr>
              <a:buNone/>
            </a:pPr>
            <a:endParaRPr lang="en-US" dirty="0"/>
          </a:p>
        </p:txBody>
      </p:sp>
      <p:pic>
        <p:nvPicPr>
          <p:cNvPr id="83973" name="Picture 5" descr="[Graphics:../Images/NewtonPolyMod_gr_279.gif]"/>
          <p:cNvPicPr>
            <a:picLocks noChangeAspect="1" noChangeArrowheads="1"/>
          </p:cNvPicPr>
          <p:nvPr/>
        </p:nvPicPr>
        <p:blipFill>
          <a:blip r:embed="rId2" r:link="rId3"/>
          <a:srcRect/>
          <a:stretch>
            <a:fillRect/>
          </a:stretch>
        </p:blipFill>
        <p:spPr bwMode="auto">
          <a:xfrm>
            <a:off x="2209800" y="609600"/>
            <a:ext cx="2209800" cy="362015"/>
          </a:xfrm>
          <a:prstGeom prst="rect">
            <a:avLst/>
          </a:prstGeom>
          <a:noFill/>
        </p:spPr>
      </p:pic>
      <p:pic>
        <p:nvPicPr>
          <p:cNvPr id="83972" name="Picture 4" descr="[Graphics:../Images/NewtonPolyMod_gr_281.gif]"/>
          <p:cNvPicPr>
            <a:picLocks noChangeAspect="1" noChangeArrowheads="1"/>
          </p:cNvPicPr>
          <p:nvPr/>
        </p:nvPicPr>
        <p:blipFill>
          <a:blip r:embed="rId4" r:link="rId5"/>
          <a:srcRect/>
          <a:stretch>
            <a:fillRect/>
          </a:stretch>
        </p:blipFill>
        <p:spPr bwMode="auto">
          <a:xfrm>
            <a:off x="2209800" y="1066800"/>
            <a:ext cx="5929619" cy="312738"/>
          </a:xfrm>
          <a:prstGeom prst="rect">
            <a:avLst/>
          </a:prstGeom>
          <a:noFill/>
        </p:spPr>
      </p:pic>
      <p:pic>
        <p:nvPicPr>
          <p:cNvPr id="83971" name="Picture 3" descr="[Graphics:../Images/NewtonPolyMod_gr_282.gif]"/>
          <p:cNvPicPr>
            <a:picLocks noChangeAspect="1" noChangeArrowheads="1"/>
          </p:cNvPicPr>
          <p:nvPr/>
        </p:nvPicPr>
        <p:blipFill>
          <a:blip r:embed="rId6" r:link="rId7"/>
          <a:srcRect/>
          <a:stretch>
            <a:fillRect/>
          </a:stretch>
        </p:blipFill>
        <p:spPr bwMode="auto">
          <a:xfrm>
            <a:off x="2286000" y="1447800"/>
            <a:ext cx="4830408" cy="312737"/>
          </a:xfrm>
          <a:prstGeom prst="rect">
            <a:avLst/>
          </a:prstGeom>
          <a:noFill/>
        </p:spPr>
      </p:pic>
      <p:pic>
        <p:nvPicPr>
          <p:cNvPr id="83970" name="Picture 2" descr="[Graphics:../Images/NewtonPolyMod_gr_283.gif]"/>
          <p:cNvPicPr>
            <a:picLocks noChangeAspect="1" noChangeArrowheads="1"/>
          </p:cNvPicPr>
          <p:nvPr/>
        </p:nvPicPr>
        <p:blipFill>
          <a:blip r:embed="rId8" r:link="rId9"/>
          <a:srcRect/>
          <a:stretch>
            <a:fillRect/>
          </a:stretch>
        </p:blipFill>
        <p:spPr bwMode="auto">
          <a:xfrm>
            <a:off x="1852904" y="1905000"/>
            <a:ext cx="6910097" cy="252413"/>
          </a:xfrm>
          <a:prstGeom prst="rect">
            <a:avLst/>
          </a:prstGeom>
          <a:noFill/>
        </p:spPr>
      </p:pic>
      <p:pic>
        <p:nvPicPr>
          <p:cNvPr id="83969" name="Picture 1" descr="[Graphics:../Images/NewtonPolyMod_gr_284.gif]"/>
          <p:cNvPicPr>
            <a:picLocks noChangeAspect="1" noChangeArrowheads="1"/>
          </p:cNvPicPr>
          <p:nvPr/>
        </p:nvPicPr>
        <p:blipFill>
          <a:blip r:embed="rId10" r:link="rId11"/>
          <a:srcRect/>
          <a:stretch>
            <a:fillRect/>
          </a:stretch>
        </p:blipFill>
        <p:spPr bwMode="auto">
          <a:xfrm>
            <a:off x="2286000" y="2286000"/>
            <a:ext cx="2839780" cy="304800"/>
          </a:xfrm>
          <a:prstGeom prst="rect">
            <a:avLst/>
          </a:prstGeom>
          <a:noFill/>
        </p:spPr>
      </p:pic>
      <p:sp>
        <p:nvSpPr>
          <p:cNvPr id="839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endParaRPr lang="en-US"/>
          </a:p>
        </p:txBody>
      </p:sp>
      <p:pic>
        <p:nvPicPr>
          <p:cNvPr id="83979" name="Picture 11" descr="[Graphics:../Images/NewtonPolyMod_gr_278.gif]"/>
          <p:cNvPicPr>
            <a:picLocks noChangeAspect="1" noChangeArrowheads="1"/>
          </p:cNvPicPr>
          <p:nvPr/>
        </p:nvPicPr>
        <p:blipFill>
          <a:blip r:embed="rId12"/>
          <a:srcRect/>
          <a:stretch>
            <a:fillRect/>
          </a:stretch>
        </p:blipFill>
        <p:spPr bwMode="auto">
          <a:xfrm>
            <a:off x="1752600" y="2895600"/>
            <a:ext cx="6345258" cy="2971271"/>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lstStyle/>
          <a:p>
            <a:pPr>
              <a:buNone/>
            </a:pPr>
            <a:r>
              <a:rPr lang="en-US" dirty="0" smtClean="0"/>
              <a:t>d)</a:t>
            </a:r>
            <a:endParaRPr lang="en-US" dirty="0"/>
          </a:p>
        </p:txBody>
      </p:sp>
      <p:pic>
        <p:nvPicPr>
          <p:cNvPr id="84997" name="Picture 5" descr="[Graphics:../Images/NewtonPolyMod_gr_301.gif]"/>
          <p:cNvPicPr>
            <a:picLocks noChangeAspect="1" noChangeArrowheads="1"/>
          </p:cNvPicPr>
          <p:nvPr/>
        </p:nvPicPr>
        <p:blipFill>
          <a:blip r:embed="rId2" r:link="rId3"/>
          <a:srcRect/>
          <a:stretch>
            <a:fillRect/>
          </a:stretch>
        </p:blipFill>
        <p:spPr bwMode="auto">
          <a:xfrm>
            <a:off x="2057400" y="685800"/>
            <a:ext cx="2438400" cy="403736"/>
          </a:xfrm>
          <a:prstGeom prst="rect">
            <a:avLst/>
          </a:prstGeom>
          <a:noFill/>
        </p:spPr>
      </p:pic>
      <p:pic>
        <p:nvPicPr>
          <p:cNvPr id="84996" name="Picture 4" descr="[Graphics:../Images/NewtonPolyMod_gr_303.gif]"/>
          <p:cNvPicPr>
            <a:picLocks noChangeAspect="1" noChangeArrowheads="1"/>
          </p:cNvPicPr>
          <p:nvPr/>
        </p:nvPicPr>
        <p:blipFill>
          <a:blip r:embed="rId4" r:link="rId5"/>
          <a:srcRect/>
          <a:stretch>
            <a:fillRect/>
          </a:stretch>
        </p:blipFill>
        <p:spPr bwMode="auto">
          <a:xfrm>
            <a:off x="2133600" y="1143000"/>
            <a:ext cx="6080145" cy="320675"/>
          </a:xfrm>
          <a:prstGeom prst="rect">
            <a:avLst/>
          </a:prstGeom>
          <a:noFill/>
        </p:spPr>
      </p:pic>
      <p:pic>
        <p:nvPicPr>
          <p:cNvPr id="84995" name="Picture 3" descr="[Graphics:../Images/NewtonPolyMod_gr_304.gif]"/>
          <p:cNvPicPr>
            <a:picLocks noChangeAspect="1" noChangeArrowheads="1"/>
          </p:cNvPicPr>
          <p:nvPr/>
        </p:nvPicPr>
        <p:blipFill>
          <a:blip r:embed="rId6" r:link="rId7"/>
          <a:srcRect/>
          <a:stretch>
            <a:fillRect/>
          </a:stretch>
        </p:blipFill>
        <p:spPr bwMode="auto">
          <a:xfrm>
            <a:off x="2133599" y="1524000"/>
            <a:ext cx="3653447" cy="236538"/>
          </a:xfrm>
          <a:prstGeom prst="rect">
            <a:avLst/>
          </a:prstGeom>
          <a:noFill/>
        </p:spPr>
      </p:pic>
      <p:pic>
        <p:nvPicPr>
          <p:cNvPr id="84994" name="Picture 2" descr="[Graphics:../Images/NewtonPolyMod_gr_305.gif]"/>
          <p:cNvPicPr>
            <a:picLocks noChangeAspect="1" noChangeArrowheads="1"/>
          </p:cNvPicPr>
          <p:nvPr/>
        </p:nvPicPr>
        <p:blipFill>
          <a:blip r:embed="rId8" r:link="rId9"/>
          <a:srcRect/>
          <a:stretch>
            <a:fillRect/>
          </a:stretch>
        </p:blipFill>
        <p:spPr bwMode="auto">
          <a:xfrm>
            <a:off x="902288" y="1905000"/>
            <a:ext cx="8241712" cy="248111"/>
          </a:xfrm>
          <a:prstGeom prst="rect">
            <a:avLst/>
          </a:prstGeom>
          <a:noFill/>
        </p:spPr>
      </p:pic>
      <p:pic>
        <p:nvPicPr>
          <p:cNvPr id="84993" name="Picture 1" descr="[Graphics:../Images/NewtonPolyMod_gr_306.gif]"/>
          <p:cNvPicPr>
            <a:picLocks noChangeAspect="1" noChangeArrowheads="1"/>
          </p:cNvPicPr>
          <p:nvPr/>
        </p:nvPicPr>
        <p:blipFill>
          <a:blip r:embed="rId10" r:link="rId11"/>
          <a:srcRect/>
          <a:stretch>
            <a:fillRect/>
          </a:stretch>
        </p:blipFill>
        <p:spPr bwMode="auto">
          <a:xfrm>
            <a:off x="2133600" y="2362200"/>
            <a:ext cx="2866921" cy="304800"/>
          </a:xfrm>
          <a:prstGeom prst="rect">
            <a:avLst/>
          </a:prstGeom>
          <a:noFill/>
        </p:spPr>
      </p:pic>
      <p:pic>
        <p:nvPicPr>
          <p:cNvPr id="9" name="Picture 12" descr="[Graphics:../Images/NewtonPolyMod_gr_300.gif]"/>
          <p:cNvPicPr>
            <a:picLocks noChangeAspect="1" noChangeArrowheads="1"/>
          </p:cNvPicPr>
          <p:nvPr/>
        </p:nvPicPr>
        <p:blipFill>
          <a:blip r:embed="rId12" r:link="rId13"/>
          <a:srcRect/>
          <a:stretch>
            <a:fillRect/>
          </a:stretch>
        </p:blipFill>
        <p:spPr bwMode="auto">
          <a:xfrm>
            <a:off x="1371600" y="3200400"/>
            <a:ext cx="6324600" cy="3352799"/>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lstStyle/>
          <a:p>
            <a:pPr>
              <a:buNone/>
            </a:pPr>
            <a:r>
              <a:rPr lang="en-US" dirty="0" smtClean="0"/>
              <a:t>e)</a:t>
            </a:r>
          </a:p>
          <a:p>
            <a:pPr>
              <a:buNone/>
            </a:pPr>
            <a:endParaRPr lang="en-US" dirty="0"/>
          </a:p>
        </p:txBody>
      </p:sp>
      <p:pic>
        <p:nvPicPr>
          <p:cNvPr id="86021" name="Picture 5" descr="[Graphics:../Images/NewtonPolyMod_gr_323.gif]"/>
          <p:cNvPicPr>
            <a:picLocks noChangeAspect="1" noChangeArrowheads="1"/>
          </p:cNvPicPr>
          <p:nvPr/>
        </p:nvPicPr>
        <p:blipFill>
          <a:blip r:embed="rId2" r:link="rId3"/>
          <a:srcRect/>
          <a:stretch>
            <a:fillRect/>
          </a:stretch>
        </p:blipFill>
        <p:spPr bwMode="auto">
          <a:xfrm>
            <a:off x="1981200" y="457200"/>
            <a:ext cx="2286000" cy="378503"/>
          </a:xfrm>
          <a:prstGeom prst="rect">
            <a:avLst/>
          </a:prstGeom>
          <a:noFill/>
        </p:spPr>
      </p:pic>
      <p:pic>
        <p:nvPicPr>
          <p:cNvPr id="86020" name="Picture 4" descr="[Graphics:../Images/NewtonPolyMod_gr_325.gif]"/>
          <p:cNvPicPr>
            <a:picLocks noChangeAspect="1" noChangeArrowheads="1"/>
          </p:cNvPicPr>
          <p:nvPr/>
        </p:nvPicPr>
        <p:blipFill>
          <a:blip r:embed="rId4" r:link="rId5"/>
          <a:srcRect/>
          <a:stretch>
            <a:fillRect/>
          </a:stretch>
        </p:blipFill>
        <p:spPr bwMode="auto">
          <a:xfrm>
            <a:off x="2133600" y="914400"/>
            <a:ext cx="6080145" cy="320675"/>
          </a:xfrm>
          <a:prstGeom prst="rect">
            <a:avLst/>
          </a:prstGeom>
          <a:noFill/>
        </p:spPr>
      </p:pic>
      <p:pic>
        <p:nvPicPr>
          <p:cNvPr id="86019" name="Picture 3" descr="[Graphics:../Images/NewtonPolyMod_gr_326.gif]"/>
          <p:cNvPicPr>
            <a:picLocks noChangeAspect="1" noChangeArrowheads="1"/>
          </p:cNvPicPr>
          <p:nvPr/>
        </p:nvPicPr>
        <p:blipFill>
          <a:blip r:embed="rId6" r:link="rId7"/>
          <a:srcRect/>
          <a:stretch>
            <a:fillRect/>
          </a:stretch>
        </p:blipFill>
        <p:spPr bwMode="auto">
          <a:xfrm>
            <a:off x="2133600" y="1219200"/>
            <a:ext cx="4707788" cy="457200"/>
          </a:xfrm>
          <a:prstGeom prst="rect">
            <a:avLst/>
          </a:prstGeom>
          <a:noFill/>
        </p:spPr>
      </p:pic>
      <p:pic>
        <p:nvPicPr>
          <p:cNvPr id="86018" name="Picture 2" descr="[Graphics:../Images/NewtonPolyMod_gr_327.gif]"/>
          <p:cNvPicPr>
            <a:picLocks noChangeAspect="1" noChangeArrowheads="1"/>
          </p:cNvPicPr>
          <p:nvPr/>
        </p:nvPicPr>
        <p:blipFill>
          <a:blip r:embed="rId8" r:link="rId9"/>
          <a:srcRect/>
          <a:stretch>
            <a:fillRect/>
          </a:stretch>
        </p:blipFill>
        <p:spPr bwMode="auto">
          <a:xfrm>
            <a:off x="1905000" y="1828800"/>
            <a:ext cx="7239000" cy="478795"/>
          </a:xfrm>
          <a:prstGeom prst="rect">
            <a:avLst/>
          </a:prstGeom>
          <a:noFill/>
        </p:spPr>
      </p:pic>
      <p:pic>
        <p:nvPicPr>
          <p:cNvPr id="86017" name="Picture 1" descr="[Graphics:../Images/NewtonPolyMod_gr_328.gif]"/>
          <p:cNvPicPr>
            <a:picLocks noChangeAspect="1" noChangeArrowheads="1"/>
          </p:cNvPicPr>
          <p:nvPr/>
        </p:nvPicPr>
        <p:blipFill>
          <a:blip r:embed="rId10" r:link="rId11"/>
          <a:srcRect/>
          <a:stretch>
            <a:fillRect/>
          </a:stretch>
        </p:blipFill>
        <p:spPr bwMode="auto">
          <a:xfrm>
            <a:off x="1752600" y="2362200"/>
            <a:ext cx="4673684" cy="496888"/>
          </a:xfrm>
          <a:prstGeom prst="rect">
            <a:avLst/>
          </a:prstGeom>
          <a:noFill/>
        </p:spPr>
      </p:pic>
      <p:pic>
        <p:nvPicPr>
          <p:cNvPr id="9" name="Picture 11" descr="[Graphics:../Images/NewtonPolyMod_gr_322.gif]"/>
          <p:cNvPicPr>
            <a:picLocks noChangeAspect="1" noChangeArrowheads="1"/>
          </p:cNvPicPr>
          <p:nvPr/>
        </p:nvPicPr>
        <p:blipFill>
          <a:blip r:embed="rId12"/>
          <a:srcRect/>
          <a:stretch>
            <a:fillRect/>
          </a:stretch>
        </p:blipFill>
        <p:spPr bwMode="auto">
          <a:xfrm>
            <a:off x="1447800" y="2950027"/>
            <a:ext cx="6323012" cy="3907973"/>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943600"/>
          </a:xfrm>
        </p:spPr>
        <p:txBody>
          <a:bodyPr>
            <a:normAutofit lnSpcReduction="10000"/>
          </a:bodyPr>
          <a:lstStyle/>
          <a:p>
            <a:pPr marL="653796" indent="-571500">
              <a:buNone/>
            </a:pPr>
            <a:r>
              <a:rPr lang="en-US" b="1" i="1" dirty="0" smtClean="0">
                <a:solidFill>
                  <a:srgbClr val="0070C0"/>
                </a:solidFill>
              </a:rPr>
              <a:t>ii. </a:t>
            </a:r>
            <a:r>
              <a:rPr lang="en-US" b="1" dirty="0" smtClean="0"/>
              <a:t>Lagrange Interpolation Polynomials</a:t>
            </a:r>
            <a:r>
              <a:rPr lang="en-US" sz="2800" dirty="0" smtClean="0"/>
              <a:t> </a:t>
            </a:r>
          </a:p>
          <a:p>
            <a:pPr marL="653796" indent="-571500" algn="just">
              <a:buNone/>
            </a:pPr>
            <a:r>
              <a:rPr lang="en-US" sz="1000" dirty="0" smtClean="0"/>
              <a:t>      </a:t>
            </a:r>
          </a:p>
          <a:p>
            <a:pPr marL="653796" indent="-571500" algn="just">
              <a:buNone/>
            </a:pPr>
            <a:r>
              <a:rPr lang="en-US" sz="2800" dirty="0" smtClean="0"/>
              <a:t>      The </a:t>
            </a:r>
            <a:r>
              <a:rPr lang="en-US" sz="2800" dirty="0" smtClean="0">
                <a:solidFill>
                  <a:srgbClr val="0070C0"/>
                </a:solidFill>
              </a:rPr>
              <a:t>Lagrange interpolating polynomial </a:t>
            </a:r>
            <a:r>
              <a:rPr lang="en-US" sz="2800" dirty="0" smtClean="0"/>
              <a:t>is a </a:t>
            </a:r>
            <a:r>
              <a:rPr lang="en-US" sz="2800" dirty="0" smtClean="0">
                <a:solidFill>
                  <a:srgbClr val="7030A0"/>
                </a:solidFill>
              </a:rPr>
              <a:t>reformulation of the Newton polynomial </a:t>
            </a:r>
            <a:r>
              <a:rPr lang="en-US" sz="2800" dirty="0" smtClean="0"/>
              <a:t>that </a:t>
            </a:r>
            <a:r>
              <a:rPr lang="en-US" sz="2800" dirty="0" smtClean="0">
                <a:solidFill>
                  <a:srgbClr val="0070C0"/>
                </a:solidFill>
              </a:rPr>
              <a:t>avoids the computation of divided differences</a:t>
            </a:r>
            <a:r>
              <a:rPr lang="en-US" sz="2800" dirty="0" smtClean="0"/>
              <a:t>. It can be represented as</a:t>
            </a:r>
          </a:p>
          <a:p>
            <a:pPr marL="653796" indent="-571500" algn="just">
              <a:buNone/>
            </a:pPr>
            <a:endParaRPr lang="en-US" sz="2800" dirty="0" smtClean="0"/>
          </a:p>
          <a:p>
            <a:pPr marL="653796" indent="-571500" algn="just">
              <a:buNone/>
            </a:pPr>
            <a:endParaRPr lang="en-US" sz="2800" dirty="0" smtClean="0"/>
          </a:p>
          <a:p>
            <a:pPr marL="653796" indent="-571500" algn="just">
              <a:buNone/>
            </a:pPr>
            <a:r>
              <a:rPr lang="en-US" sz="2800" dirty="0" smtClean="0"/>
              <a:t>Where</a:t>
            </a:r>
          </a:p>
          <a:p>
            <a:endParaRPr lang="en-US" sz="2800" dirty="0" smtClean="0"/>
          </a:p>
          <a:p>
            <a:endParaRPr lang="en-US" sz="2800" dirty="0" smtClean="0"/>
          </a:p>
          <a:p>
            <a:endParaRPr lang="en-US" sz="2800" dirty="0" smtClean="0"/>
          </a:p>
          <a:p>
            <a:r>
              <a:rPr lang="en-US" sz="2800" dirty="0" smtClean="0"/>
              <a:t>Where Π designates the "product of" </a:t>
            </a:r>
          </a:p>
          <a:p>
            <a:pPr marL="653796" indent="-571500" algn="just">
              <a:buNone/>
            </a:pPr>
            <a:endParaRPr lang="en-US" sz="2800" dirty="0" smtClean="0"/>
          </a:p>
          <a:p>
            <a:pPr marL="653796" indent="-571500">
              <a:buNone/>
            </a:pPr>
            <a:endParaRPr lang="en-US" dirty="0"/>
          </a:p>
        </p:txBody>
      </p:sp>
      <p:sp>
        <p:nvSpPr>
          <p:cNvPr id="870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7041" name="Object 1"/>
          <p:cNvGraphicFramePr>
            <a:graphicFrameLocks noChangeAspect="1"/>
          </p:cNvGraphicFramePr>
          <p:nvPr/>
        </p:nvGraphicFramePr>
        <p:xfrm>
          <a:off x="3505200" y="2895600"/>
          <a:ext cx="3200400" cy="1083122"/>
        </p:xfrm>
        <a:graphic>
          <a:graphicData uri="http://schemas.openxmlformats.org/presentationml/2006/ole">
            <mc:AlternateContent xmlns:mc="http://schemas.openxmlformats.org/markup-compatibility/2006">
              <mc:Choice xmlns:v="urn:schemas-microsoft-com:vml" Requires="v">
                <p:oleObj spid="_x0000_s87044" name="Equation" r:id="rId3" imgW="1397000" imgH="431800" progId="Equation.DSMT4">
                  <p:embed/>
                </p:oleObj>
              </mc:Choice>
              <mc:Fallback>
                <p:oleObj name="Equation" r:id="rId3" imgW="1397000" imgH="4318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2895600"/>
                        <a:ext cx="3200400" cy="10831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70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7043" name="Object 3"/>
          <p:cNvGraphicFramePr>
            <a:graphicFrameLocks noChangeAspect="1"/>
          </p:cNvGraphicFramePr>
          <p:nvPr/>
        </p:nvGraphicFramePr>
        <p:xfrm>
          <a:off x="3389313" y="4038600"/>
          <a:ext cx="3011487" cy="1465715"/>
        </p:xfrm>
        <a:graphic>
          <a:graphicData uri="http://schemas.openxmlformats.org/presentationml/2006/ole">
            <mc:AlternateContent xmlns:mc="http://schemas.openxmlformats.org/markup-compatibility/2006">
              <mc:Choice xmlns:v="urn:schemas-microsoft-com:vml" Requires="v">
                <p:oleObj spid="_x0000_s87045" name="Equation" r:id="rId5" imgW="647640" imgH="368280" progId="Equation.DSMT4">
                  <p:embed/>
                </p:oleObj>
              </mc:Choice>
              <mc:Fallback>
                <p:oleObj name="Equation" r:id="rId5" imgW="647640" imgH="3682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89313" y="4038600"/>
                        <a:ext cx="3011487" cy="14657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6477000"/>
          </a:xfrm>
        </p:spPr>
        <p:txBody>
          <a:bodyPr>
            <a:normAutofit/>
          </a:bodyPr>
          <a:lstStyle/>
          <a:p>
            <a:r>
              <a:rPr lang="en-US" sz="2600" dirty="0" smtClean="0"/>
              <a:t>For linear interpolation</a:t>
            </a:r>
          </a:p>
          <a:p>
            <a:endParaRPr lang="en-US" dirty="0" smtClean="0"/>
          </a:p>
          <a:p>
            <a:pPr>
              <a:buNone/>
            </a:pPr>
            <a:endParaRPr lang="en-US" sz="2500" dirty="0" smtClean="0"/>
          </a:p>
          <a:p>
            <a:r>
              <a:rPr lang="en-US" sz="2700" dirty="0" smtClean="0"/>
              <a:t>For second order interpolating polynomials</a:t>
            </a:r>
          </a:p>
          <a:p>
            <a:pPr>
              <a:buNone/>
            </a:pPr>
            <a:endParaRPr lang="en-US" dirty="0" smtClean="0"/>
          </a:p>
          <a:p>
            <a:endParaRPr lang="en-US" sz="2600" dirty="0" smtClean="0"/>
          </a:p>
          <a:p>
            <a:r>
              <a:rPr lang="en-US" sz="2600" dirty="0" smtClean="0"/>
              <a:t>As in the Newton's method the Lagrange version has an estimated error of </a:t>
            </a:r>
          </a:p>
          <a:p>
            <a:endParaRPr lang="en-US" dirty="0" smtClean="0"/>
          </a:p>
          <a:p>
            <a:pPr>
              <a:buNone/>
            </a:pPr>
            <a:endParaRPr lang="en-US" dirty="0" smtClean="0"/>
          </a:p>
          <a:p>
            <a:r>
              <a:rPr lang="en-US" sz="2500" dirty="0" smtClean="0"/>
              <a:t>Thus if an additional point at x=x+1 is available an error estimate can be obtained.</a:t>
            </a:r>
          </a:p>
          <a:p>
            <a:endParaRPr lang="en-US" dirty="0"/>
          </a:p>
        </p:txBody>
      </p:sp>
      <p:sp>
        <p:nvSpPr>
          <p:cNvPr id="880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8065" name="Object 1"/>
          <p:cNvGraphicFramePr>
            <a:graphicFrameLocks noChangeAspect="1"/>
          </p:cNvGraphicFramePr>
          <p:nvPr/>
        </p:nvGraphicFramePr>
        <p:xfrm>
          <a:off x="2362200" y="1008266"/>
          <a:ext cx="5088658" cy="972934"/>
        </p:xfrm>
        <a:graphic>
          <a:graphicData uri="http://schemas.openxmlformats.org/presentationml/2006/ole">
            <mc:AlternateContent xmlns:mc="http://schemas.openxmlformats.org/markup-compatibility/2006">
              <mc:Choice xmlns:v="urn:schemas-microsoft-com:vml" Requires="v">
                <p:oleObj spid="_x0000_s88070" name="Equation" r:id="rId3" imgW="2311400" imgH="444500" progId="Equation.DSMT4">
                  <p:embed/>
                </p:oleObj>
              </mc:Choice>
              <mc:Fallback>
                <p:oleObj name="Equation" r:id="rId3" imgW="2311400" imgH="4445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008266"/>
                        <a:ext cx="5088658" cy="9729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0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8067" name="Object 3"/>
          <p:cNvGraphicFramePr>
            <a:graphicFrameLocks noChangeAspect="1"/>
          </p:cNvGraphicFramePr>
          <p:nvPr/>
        </p:nvGraphicFramePr>
        <p:xfrm>
          <a:off x="1219200" y="2514600"/>
          <a:ext cx="7620000" cy="685800"/>
        </p:xfrm>
        <a:graphic>
          <a:graphicData uri="http://schemas.openxmlformats.org/presentationml/2006/ole">
            <mc:AlternateContent xmlns:mc="http://schemas.openxmlformats.org/markup-compatibility/2006">
              <mc:Choice xmlns:v="urn:schemas-microsoft-com:vml" Requires="v">
                <p:oleObj spid="_x0000_s88071" name="Equation" r:id="rId5" imgW="5219700" imgH="444500" progId="Equation.DSMT4">
                  <p:embed/>
                </p:oleObj>
              </mc:Choice>
              <mc:Fallback>
                <p:oleObj name="Equation" r:id="rId5" imgW="5219700" imgH="4445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2514600"/>
                        <a:ext cx="76200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07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8069" name="Object 5"/>
          <p:cNvGraphicFramePr>
            <a:graphicFrameLocks noChangeAspect="1"/>
          </p:cNvGraphicFramePr>
          <p:nvPr/>
        </p:nvGraphicFramePr>
        <p:xfrm>
          <a:off x="2133600" y="4038600"/>
          <a:ext cx="5257800" cy="1295400"/>
        </p:xfrm>
        <a:graphic>
          <a:graphicData uri="http://schemas.openxmlformats.org/presentationml/2006/ole">
            <mc:AlternateContent xmlns:mc="http://schemas.openxmlformats.org/markup-compatibility/2006">
              <mc:Choice xmlns:v="urn:schemas-microsoft-com:vml" Requires="v">
                <p:oleObj spid="_x0000_s88072" name="Equation" r:id="rId7" imgW="2159000" imgH="431800" progId="Equation.DSMT4">
                  <p:embed/>
                </p:oleObj>
              </mc:Choice>
              <mc:Fallback>
                <p:oleObj name="Equation" r:id="rId7" imgW="2159000" imgH="43180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4038600"/>
                        <a:ext cx="52578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lstStyle/>
          <a:p>
            <a:pPr algn="just"/>
            <a:r>
              <a:rPr lang="en-US" b="1" dirty="0" smtClean="0"/>
              <a:t>Example </a:t>
            </a:r>
            <a:r>
              <a:rPr lang="en-US" dirty="0" smtClean="0"/>
              <a:t>Construct three interpolating polynomials of degree  n=1  for the function                      over [0,1].  Use the following sets of interpolation nodes.</a:t>
            </a:r>
          </a:p>
          <a:p>
            <a:endParaRPr lang="en-US" dirty="0"/>
          </a:p>
        </p:txBody>
      </p:sp>
      <p:pic>
        <p:nvPicPr>
          <p:cNvPr id="89090" name="Picture 2" descr="[Graphics:Images/LagrangePolyMod_gr_106.gif]"/>
          <p:cNvPicPr>
            <a:picLocks noChangeAspect="1" noChangeArrowheads="1"/>
          </p:cNvPicPr>
          <p:nvPr/>
        </p:nvPicPr>
        <p:blipFill>
          <a:blip r:embed="rId2" r:link="rId3"/>
          <a:srcRect/>
          <a:stretch>
            <a:fillRect/>
          </a:stretch>
        </p:blipFill>
        <p:spPr bwMode="auto">
          <a:xfrm>
            <a:off x="3657600" y="1676400"/>
            <a:ext cx="2383118" cy="460375"/>
          </a:xfrm>
          <a:prstGeom prst="rect">
            <a:avLst/>
          </a:prstGeom>
          <a:noFill/>
          <a:ln w="9525">
            <a:noFill/>
            <a:miter lim="800000"/>
            <a:headEnd/>
            <a:tailEnd/>
          </a:ln>
        </p:spPr>
      </p:pic>
      <p:pic>
        <p:nvPicPr>
          <p:cNvPr id="89093" name="Picture 5" descr="[Graphics:Images/LagrangePolyMod_gr_108.gif]"/>
          <p:cNvPicPr>
            <a:picLocks noChangeAspect="1" noChangeArrowheads="1"/>
          </p:cNvPicPr>
          <p:nvPr/>
        </p:nvPicPr>
        <p:blipFill>
          <a:blip r:embed="rId4" r:link="rId5"/>
          <a:srcRect/>
          <a:stretch>
            <a:fillRect/>
          </a:stretch>
        </p:blipFill>
        <p:spPr bwMode="auto">
          <a:xfrm>
            <a:off x="4038600" y="3048000"/>
            <a:ext cx="4751960" cy="388938"/>
          </a:xfrm>
          <a:prstGeom prst="rect">
            <a:avLst/>
          </a:prstGeom>
          <a:noFill/>
        </p:spPr>
      </p:pic>
      <p:pic>
        <p:nvPicPr>
          <p:cNvPr id="89092" name="Picture 4" descr="[Graphics:Images/LagrangePolyMod_gr_109.gif]"/>
          <p:cNvPicPr>
            <a:picLocks noChangeAspect="1" noChangeArrowheads="1"/>
          </p:cNvPicPr>
          <p:nvPr/>
        </p:nvPicPr>
        <p:blipFill>
          <a:blip r:embed="rId6" r:link="rId7"/>
          <a:srcRect/>
          <a:stretch>
            <a:fillRect/>
          </a:stretch>
        </p:blipFill>
        <p:spPr bwMode="auto">
          <a:xfrm>
            <a:off x="4114800" y="3962400"/>
            <a:ext cx="4191000" cy="343022"/>
          </a:xfrm>
          <a:prstGeom prst="rect">
            <a:avLst/>
          </a:prstGeom>
          <a:noFill/>
        </p:spPr>
      </p:pic>
      <p:pic>
        <p:nvPicPr>
          <p:cNvPr id="89091" name="Picture 3" descr="[Graphics:Images/LagrangePolyMod_gr_110.gif]"/>
          <p:cNvPicPr>
            <a:picLocks noChangeAspect="1" noChangeArrowheads="1"/>
          </p:cNvPicPr>
          <p:nvPr/>
        </p:nvPicPr>
        <p:blipFill>
          <a:blip r:embed="rId8" r:link="rId9"/>
          <a:srcRect/>
          <a:stretch>
            <a:fillRect/>
          </a:stretch>
        </p:blipFill>
        <p:spPr bwMode="auto">
          <a:xfrm>
            <a:off x="4038600" y="4648200"/>
            <a:ext cx="4857211" cy="381000"/>
          </a:xfrm>
          <a:prstGeom prst="rect">
            <a:avLst/>
          </a:prstGeom>
          <a:noFill/>
        </p:spPr>
      </p:pic>
      <p:sp>
        <p:nvSpPr>
          <p:cNvPr id="89094" name="Rectangle 6"/>
          <p:cNvSpPr>
            <a:spLocks noChangeArrowheads="1"/>
          </p:cNvSpPr>
          <p:nvPr/>
        </p:nvSpPr>
        <p:spPr bwMode="auto">
          <a:xfrm>
            <a:off x="2057400" y="3124200"/>
            <a:ext cx="2065847"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Use the nodes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9095" name="Rectangle 7"/>
          <p:cNvSpPr>
            <a:spLocks noChangeArrowheads="1"/>
          </p:cNvSpPr>
          <p:nvPr/>
        </p:nvSpPr>
        <p:spPr bwMode="auto">
          <a:xfrm>
            <a:off x="2133600" y="3733800"/>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Use the nodes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9096" name="Rectangle 8"/>
          <p:cNvSpPr>
            <a:spLocks noChangeArrowheads="1"/>
          </p:cNvSpPr>
          <p:nvPr/>
        </p:nvSpPr>
        <p:spPr bwMode="auto">
          <a:xfrm>
            <a:off x="2133600" y="4495800"/>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Use the nodes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9097" name="Rectangle 9"/>
          <p:cNvSpPr>
            <a:spLocks noChangeArrowheads="1"/>
          </p:cNvSpPr>
          <p:nvPr/>
        </p:nvSpPr>
        <p:spPr bwMode="auto">
          <a:xfrm>
            <a:off x="0" y="938213"/>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 pos="685800" algn="l"/>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6553200"/>
          </a:xfrm>
        </p:spPr>
        <p:txBody>
          <a:bodyPr>
            <a:normAutofit lnSpcReduction="10000"/>
          </a:bodyPr>
          <a:lstStyle/>
          <a:p>
            <a:pPr>
              <a:buNone/>
            </a:pPr>
            <a:r>
              <a:rPr lang="en-US" dirty="0" smtClean="0"/>
              <a:t>a.</a:t>
            </a:r>
          </a:p>
          <a:p>
            <a:pPr>
              <a:buNone/>
            </a:pPr>
            <a:endParaRPr lang="en-US" dirty="0" smtClean="0"/>
          </a:p>
          <a:p>
            <a:pPr>
              <a:buNone/>
            </a:pPr>
            <a:endParaRPr lang="en-US" dirty="0" smtClean="0"/>
          </a:p>
          <a:p>
            <a:pPr>
              <a:buNone/>
            </a:pPr>
            <a:r>
              <a:rPr lang="en-US" dirty="0" smtClean="0"/>
              <a:t>b. </a:t>
            </a:r>
          </a:p>
          <a:p>
            <a:pPr>
              <a:buNone/>
            </a:pPr>
            <a:endParaRPr lang="en-US" dirty="0" smtClean="0"/>
          </a:p>
          <a:p>
            <a:pPr>
              <a:buNone/>
            </a:pPr>
            <a:endParaRPr lang="en-US" dirty="0" smtClean="0"/>
          </a:p>
          <a:p>
            <a:pPr>
              <a:buNone/>
            </a:pPr>
            <a:r>
              <a:rPr lang="en-US" dirty="0" smtClean="0"/>
              <a:t>c. </a:t>
            </a:r>
          </a:p>
          <a:p>
            <a:pPr>
              <a:buNone/>
            </a:pPr>
            <a:endParaRPr lang="en-US" dirty="0" smtClean="0"/>
          </a:p>
          <a:p>
            <a:pPr>
              <a:buNone/>
            </a:pPr>
            <a:endParaRPr lang="en-US" dirty="0" smtClean="0"/>
          </a:p>
          <a:p>
            <a:pPr>
              <a:buNone/>
            </a:pPr>
            <a:endParaRPr lang="en-US" sz="2500" i="1" dirty="0" smtClean="0"/>
          </a:p>
          <a:p>
            <a:pPr algn="just">
              <a:buNone/>
            </a:pPr>
            <a:r>
              <a:rPr lang="en-US" sz="2400" i="1" dirty="0" smtClean="0"/>
              <a:t>   </a:t>
            </a:r>
          </a:p>
          <a:p>
            <a:pPr algn="just">
              <a:buNone/>
            </a:pPr>
            <a:r>
              <a:rPr lang="en-US" sz="2400" i="1" dirty="0" smtClean="0"/>
              <a:t>    Note that the three polynomials of degree n = 1 are different.  The error in approximating  f[x]  will also be different.</a:t>
            </a:r>
            <a:endParaRPr lang="en-US" sz="2400" dirty="0" smtClean="0"/>
          </a:p>
          <a:p>
            <a:pPr>
              <a:buNone/>
            </a:pPr>
            <a:endParaRPr lang="en-US" dirty="0"/>
          </a:p>
        </p:txBody>
      </p:sp>
      <p:pic>
        <p:nvPicPr>
          <p:cNvPr id="90120" name="Picture 8" descr="[Graphics:../Images/LagrangePolyMod_gr_118.gif]"/>
          <p:cNvPicPr>
            <a:picLocks noChangeAspect="1" noChangeArrowheads="1"/>
          </p:cNvPicPr>
          <p:nvPr/>
        </p:nvPicPr>
        <p:blipFill>
          <a:blip r:embed="rId2" r:link="rId3"/>
          <a:srcRect/>
          <a:stretch>
            <a:fillRect/>
          </a:stretch>
        </p:blipFill>
        <p:spPr bwMode="auto">
          <a:xfrm>
            <a:off x="2160008" y="609600"/>
            <a:ext cx="2198842" cy="388938"/>
          </a:xfrm>
          <a:prstGeom prst="rect">
            <a:avLst/>
          </a:prstGeom>
          <a:noFill/>
        </p:spPr>
      </p:pic>
      <p:pic>
        <p:nvPicPr>
          <p:cNvPr id="90119" name="Picture 7" descr="[Graphics:../Images/LagrangePolyMod_gr_119.gif]"/>
          <p:cNvPicPr>
            <a:picLocks noChangeAspect="1" noChangeArrowheads="1"/>
          </p:cNvPicPr>
          <p:nvPr/>
        </p:nvPicPr>
        <p:blipFill>
          <a:blip r:embed="rId4" r:link="rId5"/>
          <a:srcRect/>
          <a:stretch>
            <a:fillRect/>
          </a:stretch>
        </p:blipFill>
        <p:spPr bwMode="auto">
          <a:xfrm>
            <a:off x="2286000" y="963232"/>
            <a:ext cx="4734560" cy="340106"/>
          </a:xfrm>
          <a:prstGeom prst="rect">
            <a:avLst/>
          </a:prstGeom>
          <a:noFill/>
        </p:spPr>
      </p:pic>
      <p:pic>
        <p:nvPicPr>
          <p:cNvPr id="90117" name="Picture 5" descr="[Graphics:../Images/LagrangePolyMod_gr_128.gif]"/>
          <p:cNvPicPr>
            <a:picLocks noChangeAspect="1" noChangeArrowheads="1"/>
          </p:cNvPicPr>
          <p:nvPr/>
        </p:nvPicPr>
        <p:blipFill>
          <a:blip r:embed="rId2" r:link="rId6"/>
          <a:srcRect/>
          <a:stretch>
            <a:fillRect/>
          </a:stretch>
        </p:blipFill>
        <p:spPr bwMode="auto">
          <a:xfrm>
            <a:off x="2133600" y="2286000"/>
            <a:ext cx="1905000" cy="336962"/>
          </a:xfrm>
          <a:prstGeom prst="rect">
            <a:avLst/>
          </a:prstGeom>
          <a:noFill/>
        </p:spPr>
      </p:pic>
      <p:pic>
        <p:nvPicPr>
          <p:cNvPr id="90116" name="Picture 4" descr="[Graphics:../Images/LagrangePolyMod_gr_129.gif]"/>
          <p:cNvPicPr>
            <a:picLocks noChangeAspect="1" noChangeArrowheads="1"/>
          </p:cNvPicPr>
          <p:nvPr/>
        </p:nvPicPr>
        <p:blipFill>
          <a:blip r:embed="rId7" r:link="rId8"/>
          <a:srcRect/>
          <a:stretch>
            <a:fillRect/>
          </a:stretch>
        </p:blipFill>
        <p:spPr bwMode="auto">
          <a:xfrm>
            <a:off x="2209800" y="2667000"/>
            <a:ext cx="5661389" cy="336550"/>
          </a:xfrm>
          <a:prstGeom prst="rect">
            <a:avLst/>
          </a:prstGeom>
          <a:noFill/>
        </p:spPr>
      </p:pic>
      <p:pic>
        <p:nvPicPr>
          <p:cNvPr id="90114" name="Picture 2" descr="[Graphics:../Images/LagrangePolyMod_gr_138.gif]"/>
          <p:cNvPicPr>
            <a:picLocks noChangeAspect="1" noChangeArrowheads="1"/>
          </p:cNvPicPr>
          <p:nvPr/>
        </p:nvPicPr>
        <p:blipFill>
          <a:blip r:embed="rId2" r:link="rId9"/>
          <a:srcRect/>
          <a:stretch>
            <a:fillRect/>
          </a:stretch>
        </p:blipFill>
        <p:spPr bwMode="auto">
          <a:xfrm>
            <a:off x="2133600" y="3978611"/>
            <a:ext cx="1676400" cy="296527"/>
          </a:xfrm>
          <a:prstGeom prst="rect">
            <a:avLst/>
          </a:prstGeom>
          <a:noFill/>
        </p:spPr>
      </p:pic>
      <p:pic>
        <p:nvPicPr>
          <p:cNvPr id="90113" name="Picture 1" descr="[Graphics:../Images/LagrangePolyMod_gr_139.gif]"/>
          <p:cNvPicPr>
            <a:picLocks noChangeAspect="1" noChangeArrowheads="1"/>
          </p:cNvPicPr>
          <p:nvPr/>
        </p:nvPicPr>
        <p:blipFill>
          <a:blip r:embed="rId10" r:link="rId11"/>
          <a:srcRect/>
          <a:stretch>
            <a:fillRect/>
          </a:stretch>
        </p:blipFill>
        <p:spPr bwMode="auto">
          <a:xfrm>
            <a:off x="2057400" y="4419600"/>
            <a:ext cx="6324600" cy="301739"/>
          </a:xfrm>
          <a:prstGeom prst="rect">
            <a:avLst/>
          </a:prstGeom>
          <a:noFill/>
        </p:spPr>
      </p:pic>
      <p:pic>
        <p:nvPicPr>
          <p:cNvPr id="90118" name="Picture 6" descr="[Graphics:../Images/LagrangePolyMod_gr_120.gif]"/>
          <p:cNvPicPr>
            <a:picLocks noChangeAspect="1" noChangeArrowheads="1"/>
          </p:cNvPicPr>
          <p:nvPr/>
        </p:nvPicPr>
        <p:blipFill>
          <a:blip r:embed="rId12" r:link="rId13"/>
          <a:srcRect/>
          <a:stretch>
            <a:fillRect/>
          </a:stretch>
        </p:blipFill>
        <p:spPr bwMode="auto">
          <a:xfrm>
            <a:off x="2286000" y="1346496"/>
            <a:ext cx="5151344" cy="339430"/>
          </a:xfrm>
          <a:prstGeom prst="rect">
            <a:avLst/>
          </a:prstGeom>
          <a:noFill/>
        </p:spPr>
      </p:pic>
      <p:pic>
        <p:nvPicPr>
          <p:cNvPr id="90115" name="Picture 3" descr="[Graphics:../Images/LagrangePolyMod_gr_130.gif]"/>
          <p:cNvPicPr>
            <a:picLocks noChangeAspect="1" noChangeArrowheads="1"/>
          </p:cNvPicPr>
          <p:nvPr/>
        </p:nvPicPr>
        <p:blipFill>
          <a:blip r:embed="rId14" r:link="rId15"/>
          <a:srcRect/>
          <a:stretch>
            <a:fillRect/>
          </a:stretch>
        </p:blipFill>
        <p:spPr bwMode="auto">
          <a:xfrm>
            <a:off x="2133600" y="3124200"/>
            <a:ext cx="5824257" cy="314325"/>
          </a:xfrm>
          <a:prstGeom prst="rect">
            <a:avLst/>
          </a:prstGeom>
          <a:noFill/>
        </p:spPr>
      </p:pic>
      <p:sp>
        <p:nvSpPr>
          <p:cNvPr id="90122" name="Rectangle 10"/>
          <p:cNvSpPr>
            <a:spLocks noChangeArrowheads="1"/>
          </p:cNvSpPr>
          <p:nvPr/>
        </p:nvSpPr>
        <p:spPr bwMode="auto">
          <a:xfrm>
            <a:off x="0" y="617538"/>
            <a:ext cx="9144000" cy="4572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90130" name="Picture 18" descr="[Graphics:../Images/LagrangePolyMod_gr_140.gif]"/>
          <p:cNvPicPr>
            <a:picLocks noChangeAspect="1" noChangeArrowheads="1"/>
          </p:cNvPicPr>
          <p:nvPr/>
        </p:nvPicPr>
        <p:blipFill>
          <a:blip r:embed="rId16" r:link="rId17"/>
          <a:srcRect/>
          <a:stretch>
            <a:fillRect/>
          </a:stretch>
        </p:blipFill>
        <p:spPr bwMode="auto">
          <a:xfrm>
            <a:off x="1773786" y="5029200"/>
            <a:ext cx="7370214" cy="325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57200"/>
            <a:ext cx="7620000" cy="5943600"/>
          </a:xfrm>
        </p:spPr>
        <p:txBody>
          <a:bodyPr>
            <a:normAutofit/>
          </a:bodyPr>
          <a:lstStyle/>
          <a:p>
            <a:pPr algn="just"/>
            <a:r>
              <a:rPr lang="en-US" dirty="0"/>
              <a:t>Any </a:t>
            </a:r>
            <a:r>
              <a:rPr lang="en-US" dirty="0">
                <a:solidFill>
                  <a:srgbClr val="7030A0"/>
                </a:solidFill>
              </a:rPr>
              <a:t>strategy of approximating </a:t>
            </a:r>
            <a:r>
              <a:rPr lang="en-US" dirty="0"/>
              <a:t>a set of data by </a:t>
            </a:r>
            <a:r>
              <a:rPr lang="en-US" dirty="0">
                <a:solidFill>
                  <a:srgbClr val="FF0000"/>
                </a:solidFill>
              </a:rPr>
              <a:t>a linear equation (best fit) </a:t>
            </a:r>
            <a:r>
              <a:rPr lang="en-US" dirty="0"/>
              <a:t>should minimize </a:t>
            </a:r>
            <a:r>
              <a:rPr lang="en-US" dirty="0">
                <a:solidFill>
                  <a:srgbClr val="0070C0"/>
                </a:solidFill>
              </a:rPr>
              <a:t>the sum of residuals</a:t>
            </a:r>
            <a:r>
              <a:rPr lang="en-US" dirty="0"/>
              <a:t>. The </a:t>
            </a:r>
            <a:r>
              <a:rPr lang="en-US" b="1" i="1" dirty="0"/>
              <a:t>least squares fit of straight line </a:t>
            </a:r>
            <a:r>
              <a:rPr lang="en-US" dirty="0">
                <a:solidFill>
                  <a:srgbClr val="FF0000"/>
                </a:solidFill>
              </a:rPr>
              <a:t>minimizes</a:t>
            </a:r>
            <a:r>
              <a:rPr lang="en-US" dirty="0"/>
              <a:t> the </a:t>
            </a:r>
            <a:r>
              <a:rPr lang="en-US" dirty="0">
                <a:solidFill>
                  <a:srgbClr val="00B050"/>
                </a:solidFill>
              </a:rPr>
              <a:t>sum of the squares of the residuals</a:t>
            </a:r>
            <a:r>
              <a:rPr lang="en-US" dirty="0" smtClean="0">
                <a:solidFill>
                  <a:srgbClr val="00B050"/>
                </a:solidFill>
              </a:rPr>
              <a:t>.</a:t>
            </a:r>
          </a:p>
          <a:p>
            <a:pPr algn="just"/>
            <a:endParaRPr lang="en-US" dirty="0" smtClean="0"/>
          </a:p>
          <a:p>
            <a:pPr algn="just"/>
            <a:endParaRPr lang="en-US" dirty="0"/>
          </a:p>
          <a:p>
            <a:pPr algn="just"/>
            <a:endParaRPr lang="en-US" dirty="0" smtClean="0"/>
          </a:p>
          <a:p>
            <a:pPr algn="just"/>
            <a:r>
              <a:rPr lang="en-US" dirty="0"/>
              <a:t>To </a:t>
            </a:r>
            <a:r>
              <a:rPr lang="en-US" dirty="0">
                <a:solidFill>
                  <a:srgbClr val="0070C0"/>
                </a:solidFill>
              </a:rPr>
              <a:t>determine</a:t>
            </a:r>
            <a:r>
              <a:rPr lang="en-US" dirty="0"/>
              <a:t> the values of </a:t>
            </a:r>
            <a:r>
              <a:rPr lang="en-US" b="1" i="1" dirty="0">
                <a:solidFill>
                  <a:srgbClr val="FF0000"/>
                </a:solidFill>
              </a:rPr>
              <a:t>a</a:t>
            </a:r>
            <a:r>
              <a:rPr lang="en-US" b="1" i="1" baseline="-25000" dirty="0">
                <a:solidFill>
                  <a:srgbClr val="FF0000"/>
                </a:solidFill>
              </a:rPr>
              <a:t>o</a:t>
            </a:r>
            <a:r>
              <a:rPr lang="en-US" i="1" dirty="0"/>
              <a:t> and </a:t>
            </a:r>
            <a:r>
              <a:rPr lang="en-US" b="1" i="1" dirty="0">
                <a:solidFill>
                  <a:srgbClr val="FF0000"/>
                </a:solidFill>
              </a:rPr>
              <a:t>a</a:t>
            </a:r>
            <a:r>
              <a:rPr lang="en-US" b="1" i="1" baseline="-25000" dirty="0">
                <a:solidFill>
                  <a:srgbClr val="FF0000"/>
                </a:solidFill>
              </a:rPr>
              <a:t>1</a:t>
            </a:r>
            <a:r>
              <a:rPr lang="en-US" i="1" dirty="0"/>
              <a:t>, </a:t>
            </a:r>
            <a:r>
              <a:rPr lang="en-US" dirty="0">
                <a:solidFill>
                  <a:srgbClr val="FF0000"/>
                </a:solidFill>
              </a:rPr>
              <a:t>differentiate</a:t>
            </a:r>
            <a:r>
              <a:rPr lang="en-US" dirty="0"/>
              <a:t> </a:t>
            </a:r>
            <a:r>
              <a:rPr lang="en-US" dirty="0" smtClean="0"/>
              <a:t>the above eqn with </a:t>
            </a:r>
            <a:r>
              <a:rPr lang="en-US" dirty="0"/>
              <a:t>respect to each coefficient</a:t>
            </a:r>
          </a:p>
          <a:p>
            <a:pPr algn="just"/>
            <a:endParaRPr lang="en-US" dirty="0"/>
          </a:p>
          <a:p>
            <a:pPr>
              <a:buNone/>
            </a:pPr>
            <a:endParaRPr lang="en-US" dirty="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7" name="Object 3"/>
          <p:cNvGraphicFramePr>
            <a:graphicFrameLocks noChangeAspect="1"/>
          </p:cNvGraphicFramePr>
          <p:nvPr/>
        </p:nvGraphicFramePr>
        <p:xfrm>
          <a:off x="1143000" y="3124200"/>
          <a:ext cx="7696200" cy="990600"/>
        </p:xfrm>
        <a:graphic>
          <a:graphicData uri="http://schemas.openxmlformats.org/presentationml/2006/ole">
            <mc:AlternateContent xmlns:mc="http://schemas.openxmlformats.org/markup-compatibility/2006">
              <mc:Choice xmlns:v="urn:schemas-microsoft-com:vml" Requires="v">
                <p:oleObj spid="_x0000_s1028" name="Equation" r:id="rId3" imgW="3632200" imgH="431800" progId="Equation.DSMT4">
                  <p:embed/>
                </p:oleObj>
              </mc:Choice>
              <mc:Fallback>
                <p:oleObj name="Equation" r:id="rId3" imgW="3632200" imgH="4318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124200"/>
                        <a:ext cx="76962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lstStyle/>
          <a:p>
            <a:pPr algn="just"/>
            <a:r>
              <a:rPr lang="en-US" b="1" dirty="0" smtClean="0"/>
              <a:t>Exercise 1</a:t>
            </a:r>
            <a:r>
              <a:rPr lang="en-US" dirty="0" smtClean="0"/>
              <a:t> Form several Lagrange polynomials of degree n = 2, 3, 4, and 5 for the function                     over the interval [0,1] using  n+1 equally spaced nodes.  Then compare the four Lagrange polynomials.</a:t>
            </a:r>
          </a:p>
          <a:p>
            <a:pPr>
              <a:buNone/>
            </a:pPr>
            <a:endParaRPr lang="en-US" dirty="0" smtClean="0"/>
          </a:p>
          <a:p>
            <a:pPr algn="just"/>
            <a:r>
              <a:rPr lang="en-US" b="1" dirty="0" smtClean="0"/>
              <a:t>Exercise 2. </a:t>
            </a:r>
            <a:r>
              <a:rPr lang="en-US" dirty="0" smtClean="0"/>
              <a:t> Investigate the error for the Lagrange polynomial approximations of degree  n = 2, 3, 4, and 5 in Exercise 1.</a:t>
            </a:r>
          </a:p>
          <a:p>
            <a:endParaRPr lang="en-US" dirty="0"/>
          </a:p>
        </p:txBody>
      </p:sp>
      <p:pic>
        <p:nvPicPr>
          <p:cNvPr id="91138" name="Picture 2" descr="[Graphics:Images/LagrangePolyMod_gr_163.gif]"/>
          <p:cNvPicPr>
            <a:picLocks noChangeAspect="1" noChangeArrowheads="1"/>
          </p:cNvPicPr>
          <p:nvPr/>
        </p:nvPicPr>
        <p:blipFill>
          <a:blip r:embed="rId2"/>
          <a:srcRect/>
          <a:stretch>
            <a:fillRect/>
          </a:stretch>
        </p:blipFill>
        <p:spPr bwMode="auto">
          <a:xfrm>
            <a:off x="4953000" y="1828800"/>
            <a:ext cx="2438399" cy="311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6096000"/>
          </a:xfrm>
        </p:spPr>
        <p:txBody>
          <a:bodyPr>
            <a:normAutofit lnSpcReduction="10000"/>
          </a:bodyPr>
          <a:lstStyle/>
          <a:p>
            <a:pPr>
              <a:buNone/>
            </a:pPr>
            <a:r>
              <a:rPr lang="en-US" i="1" dirty="0" smtClean="0">
                <a:solidFill>
                  <a:srgbClr val="0070C0"/>
                </a:solidFill>
              </a:rPr>
              <a:t>iii.  </a:t>
            </a:r>
            <a:r>
              <a:rPr lang="en-US" b="1" dirty="0" smtClean="0"/>
              <a:t>Spline Interpolation</a:t>
            </a:r>
          </a:p>
          <a:p>
            <a:pPr>
              <a:buNone/>
            </a:pPr>
            <a:endParaRPr lang="en-US" sz="1000" b="1" dirty="0" smtClean="0"/>
          </a:p>
          <a:p>
            <a:pPr algn="just">
              <a:buNone/>
            </a:pPr>
            <a:r>
              <a:rPr lang="en-US" dirty="0" smtClean="0"/>
              <a:t>  </a:t>
            </a:r>
            <a:r>
              <a:rPr lang="en-US" sz="2800" dirty="0" smtClean="0"/>
              <a:t>Employing </a:t>
            </a:r>
            <a:r>
              <a:rPr lang="en-US" sz="2800" dirty="0" smtClean="0">
                <a:solidFill>
                  <a:srgbClr val="0070C0"/>
                </a:solidFill>
              </a:rPr>
              <a:t>high-order polynomial functions</a:t>
            </a:r>
            <a:r>
              <a:rPr lang="en-US" sz="2800" dirty="0" smtClean="0"/>
              <a:t> can lead to </a:t>
            </a:r>
            <a:r>
              <a:rPr lang="en-US" sz="2800" dirty="0" smtClean="0">
                <a:solidFill>
                  <a:srgbClr val="0070C0"/>
                </a:solidFill>
              </a:rPr>
              <a:t>erroneous results</a:t>
            </a:r>
            <a:r>
              <a:rPr lang="en-US" sz="2800" dirty="0" smtClean="0"/>
              <a:t> because of </a:t>
            </a:r>
            <a:r>
              <a:rPr lang="en-US" sz="2800" dirty="0" smtClean="0">
                <a:solidFill>
                  <a:srgbClr val="FF0000"/>
                </a:solidFill>
              </a:rPr>
              <a:t>round-off error </a:t>
            </a:r>
            <a:r>
              <a:rPr lang="en-US" sz="2800" dirty="0" smtClean="0"/>
              <a:t>and</a:t>
            </a:r>
            <a:r>
              <a:rPr lang="en-US" sz="2800" dirty="0" smtClean="0">
                <a:solidFill>
                  <a:srgbClr val="FF0000"/>
                </a:solidFill>
              </a:rPr>
              <a:t> overshoot. </a:t>
            </a:r>
          </a:p>
          <a:p>
            <a:pPr algn="just">
              <a:buNone/>
            </a:pPr>
            <a:endParaRPr lang="en-US" sz="1000" dirty="0" smtClean="0"/>
          </a:p>
          <a:p>
            <a:pPr algn="just">
              <a:buNone/>
            </a:pPr>
            <a:r>
              <a:rPr lang="en-US" sz="2800" dirty="0" smtClean="0"/>
              <a:t>   An alternative to this approach is to </a:t>
            </a:r>
            <a:r>
              <a:rPr lang="en-US" sz="2800" dirty="0" smtClean="0">
                <a:solidFill>
                  <a:srgbClr val="7030A0"/>
                </a:solidFill>
              </a:rPr>
              <a:t>apply lower order polynomials </a:t>
            </a:r>
            <a:r>
              <a:rPr lang="en-US" sz="2800" dirty="0" smtClean="0"/>
              <a:t>to </a:t>
            </a:r>
            <a:r>
              <a:rPr lang="en-US" sz="2800" dirty="0" smtClean="0">
                <a:solidFill>
                  <a:srgbClr val="0070C0"/>
                </a:solidFill>
              </a:rPr>
              <a:t>subsets of data points.</a:t>
            </a:r>
            <a:r>
              <a:rPr lang="en-US" sz="2800" dirty="0" smtClean="0"/>
              <a:t> </a:t>
            </a:r>
          </a:p>
          <a:p>
            <a:pPr algn="just">
              <a:buNone/>
            </a:pPr>
            <a:endParaRPr lang="en-US" sz="1000" dirty="0" smtClean="0"/>
          </a:p>
          <a:p>
            <a:pPr algn="just">
              <a:buNone/>
            </a:pPr>
            <a:r>
              <a:rPr lang="en-US" sz="2800" dirty="0" smtClean="0"/>
              <a:t>   Such </a:t>
            </a:r>
            <a:r>
              <a:rPr lang="en-US" sz="2800" dirty="0" smtClean="0">
                <a:solidFill>
                  <a:srgbClr val="0070C0"/>
                </a:solidFill>
              </a:rPr>
              <a:t>connecting polynomials are called </a:t>
            </a:r>
            <a:r>
              <a:rPr lang="en-US" sz="2800" b="1" i="1" dirty="0" smtClean="0"/>
              <a:t>spline</a:t>
            </a:r>
            <a:r>
              <a:rPr lang="en-US" sz="2800" dirty="0" smtClean="0"/>
              <a:t> </a:t>
            </a:r>
            <a:r>
              <a:rPr lang="en-US" sz="2800" b="1" i="1" dirty="0" smtClean="0"/>
              <a:t>functions</a:t>
            </a:r>
            <a:r>
              <a:rPr lang="en-US" sz="2800" dirty="0" smtClean="0"/>
              <a:t>. </a:t>
            </a:r>
          </a:p>
          <a:p>
            <a:pPr algn="just">
              <a:buNone/>
            </a:pPr>
            <a:endParaRPr lang="en-US" sz="1500" dirty="0" smtClean="0"/>
          </a:p>
          <a:p>
            <a:pPr algn="just">
              <a:buNone/>
            </a:pPr>
            <a:r>
              <a:rPr lang="en-US" sz="2800" dirty="0" smtClean="0"/>
              <a:t>   The </a:t>
            </a:r>
            <a:r>
              <a:rPr lang="en-US" sz="2800" dirty="0" smtClean="0">
                <a:solidFill>
                  <a:srgbClr val="7030A0"/>
                </a:solidFill>
              </a:rPr>
              <a:t>functions are so constructed</a:t>
            </a:r>
            <a:r>
              <a:rPr lang="en-US" sz="2800" dirty="0" smtClean="0"/>
              <a:t> that the </a:t>
            </a:r>
            <a:r>
              <a:rPr lang="en-US" sz="2800" dirty="0" smtClean="0">
                <a:solidFill>
                  <a:srgbClr val="FF0000"/>
                </a:solidFill>
              </a:rPr>
              <a:t>connections between adjacent equations are visually smooth.</a:t>
            </a:r>
          </a:p>
          <a:p>
            <a:pPr>
              <a:buNone/>
            </a:pPr>
            <a:endParaRPr lang="en-US" i="1" dirty="0">
              <a:solidFill>
                <a:srgbClr val="0070C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6096000"/>
          </a:xfrm>
        </p:spPr>
        <p:txBody>
          <a:bodyPr>
            <a:normAutofit fontScale="92500" lnSpcReduction="10000"/>
          </a:bodyPr>
          <a:lstStyle/>
          <a:p>
            <a:pPr marL="653796" indent="-571500">
              <a:buAutoNum type="romanLcPeriod"/>
            </a:pPr>
            <a:r>
              <a:rPr lang="en-US" b="1" dirty="0" smtClean="0"/>
              <a:t>Linear splines</a:t>
            </a:r>
          </a:p>
          <a:p>
            <a:pPr marL="653796" indent="-571500">
              <a:buNone/>
            </a:pPr>
            <a:endParaRPr lang="en-US" sz="1100" b="1" dirty="0" smtClean="0"/>
          </a:p>
          <a:p>
            <a:pPr marL="653796" indent="-571500" algn="just">
              <a:buNone/>
            </a:pPr>
            <a:r>
              <a:rPr lang="en-US" dirty="0" smtClean="0"/>
              <a:t>     The </a:t>
            </a:r>
            <a:r>
              <a:rPr lang="en-US" dirty="0" smtClean="0">
                <a:solidFill>
                  <a:srgbClr val="FF0000"/>
                </a:solidFill>
              </a:rPr>
              <a:t>simplest connection </a:t>
            </a:r>
            <a:r>
              <a:rPr lang="en-US" dirty="0" smtClean="0"/>
              <a:t>between two points is a </a:t>
            </a:r>
            <a:r>
              <a:rPr lang="en-US" dirty="0" smtClean="0">
                <a:solidFill>
                  <a:srgbClr val="0070C0"/>
                </a:solidFill>
              </a:rPr>
              <a:t>straight line</a:t>
            </a:r>
            <a:r>
              <a:rPr lang="en-US" dirty="0" smtClean="0"/>
              <a:t>. The first order splines for a group of ordered data points can be defined as a set of </a:t>
            </a:r>
            <a:r>
              <a:rPr lang="en-US" dirty="0" smtClean="0">
                <a:solidFill>
                  <a:srgbClr val="0070C0"/>
                </a:solidFill>
              </a:rPr>
              <a:t>linear functions,</a:t>
            </a:r>
          </a:p>
          <a:p>
            <a:endParaRPr lang="en-US" i="1" dirty="0" smtClean="0"/>
          </a:p>
          <a:p>
            <a:pPr>
              <a:buNone/>
            </a:pPr>
            <a:r>
              <a:rPr lang="en-US" i="1" dirty="0" smtClean="0"/>
              <a:t>       f(x) = f(x</a:t>
            </a:r>
            <a:r>
              <a:rPr lang="en-US" i="1" baseline="-25000" dirty="0" smtClean="0"/>
              <a:t>o</a:t>
            </a:r>
            <a:r>
              <a:rPr lang="en-US" i="1" dirty="0" smtClean="0"/>
              <a:t>) + m</a:t>
            </a:r>
            <a:r>
              <a:rPr lang="en-US" i="1" baseline="-25000" dirty="0" smtClean="0"/>
              <a:t>o</a:t>
            </a:r>
            <a:r>
              <a:rPr lang="en-US" i="1" dirty="0" smtClean="0"/>
              <a:t>(x-x</a:t>
            </a:r>
            <a:r>
              <a:rPr lang="en-US" i="1" baseline="-25000" dirty="0" smtClean="0"/>
              <a:t>0</a:t>
            </a:r>
            <a:r>
              <a:rPr lang="en-US" i="1" dirty="0" smtClean="0"/>
              <a:t>)            x</a:t>
            </a:r>
            <a:r>
              <a:rPr lang="en-US" i="1" baseline="-25000" dirty="0" smtClean="0"/>
              <a:t>0</a:t>
            </a:r>
            <a:r>
              <a:rPr lang="en-US" i="1" dirty="0" smtClean="0"/>
              <a:t>≤ x ≤ x</a:t>
            </a:r>
            <a:r>
              <a:rPr lang="en-US" i="1" baseline="-25000" dirty="0" smtClean="0"/>
              <a:t>1</a:t>
            </a:r>
            <a:endParaRPr lang="en-US" dirty="0" smtClean="0"/>
          </a:p>
          <a:p>
            <a:pPr>
              <a:buNone/>
            </a:pPr>
            <a:r>
              <a:rPr lang="en-US" i="1" dirty="0" smtClean="0"/>
              <a:t>       f(x) = f(x</a:t>
            </a:r>
            <a:r>
              <a:rPr lang="en-US" i="1" baseline="-25000" dirty="0" smtClean="0"/>
              <a:t>1</a:t>
            </a:r>
            <a:r>
              <a:rPr lang="en-US" i="1" dirty="0" smtClean="0"/>
              <a:t>) + m</a:t>
            </a:r>
            <a:r>
              <a:rPr lang="en-US" i="1" baseline="-25000" dirty="0" smtClean="0"/>
              <a:t>1</a:t>
            </a:r>
            <a:r>
              <a:rPr lang="en-US" i="1" dirty="0" smtClean="0"/>
              <a:t>(x-x</a:t>
            </a:r>
            <a:r>
              <a:rPr lang="en-US" i="1" baseline="-25000" dirty="0" smtClean="0"/>
              <a:t>1</a:t>
            </a:r>
            <a:r>
              <a:rPr lang="en-US" i="1" dirty="0" smtClean="0"/>
              <a:t>)            x</a:t>
            </a:r>
            <a:r>
              <a:rPr lang="en-US" i="1" baseline="-25000" dirty="0" smtClean="0"/>
              <a:t>1</a:t>
            </a:r>
            <a:r>
              <a:rPr lang="en-US" i="1" dirty="0" smtClean="0"/>
              <a:t>≤ x ≤ x</a:t>
            </a:r>
            <a:r>
              <a:rPr lang="en-US" i="1" baseline="-25000" dirty="0" smtClean="0"/>
              <a:t>2</a:t>
            </a:r>
            <a:endParaRPr lang="en-US" dirty="0" smtClean="0"/>
          </a:p>
          <a:p>
            <a:pPr>
              <a:buNone/>
            </a:pPr>
            <a:r>
              <a:rPr lang="en-US" i="1" dirty="0" smtClean="0"/>
              <a:t>                    .</a:t>
            </a:r>
            <a:endParaRPr lang="en-US" dirty="0" smtClean="0"/>
          </a:p>
          <a:p>
            <a:pPr>
              <a:buNone/>
            </a:pPr>
            <a:r>
              <a:rPr lang="en-US" i="1" dirty="0" smtClean="0"/>
              <a:t>                    .</a:t>
            </a:r>
            <a:endParaRPr lang="en-US" dirty="0" smtClean="0"/>
          </a:p>
          <a:p>
            <a:pPr>
              <a:buNone/>
            </a:pPr>
            <a:r>
              <a:rPr lang="en-US" i="1" dirty="0" smtClean="0"/>
              <a:t>                    .</a:t>
            </a:r>
            <a:endParaRPr lang="en-US" dirty="0" smtClean="0"/>
          </a:p>
          <a:p>
            <a:pPr>
              <a:buNone/>
            </a:pPr>
            <a:r>
              <a:rPr lang="en-US" i="1" dirty="0" smtClean="0"/>
              <a:t>    f(x) = f(x</a:t>
            </a:r>
            <a:r>
              <a:rPr lang="en-US" i="1" baseline="-25000" dirty="0" smtClean="0"/>
              <a:t>n-1</a:t>
            </a:r>
            <a:r>
              <a:rPr lang="en-US" i="1" dirty="0" smtClean="0"/>
              <a:t>) + m</a:t>
            </a:r>
            <a:r>
              <a:rPr lang="en-US" i="1" baseline="-25000" dirty="0" smtClean="0"/>
              <a:t>n-1</a:t>
            </a:r>
            <a:r>
              <a:rPr lang="en-US" i="1" dirty="0" smtClean="0"/>
              <a:t>(x-x</a:t>
            </a:r>
            <a:r>
              <a:rPr lang="en-US" i="1" baseline="-25000" dirty="0" smtClean="0"/>
              <a:t>n-1</a:t>
            </a:r>
            <a:r>
              <a:rPr lang="en-US" i="1" dirty="0" smtClean="0"/>
              <a:t>)          x</a:t>
            </a:r>
            <a:r>
              <a:rPr lang="en-US" i="1" baseline="-25000" dirty="0" smtClean="0"/>
              <a:t>n-1</a:t>
            </a:r>
            <a:r>
              <a:rPr lang="en-US" i="1" dirty="0" smtClean="0"/>
              <a:t>≤ x ≤ </a:t>
            </a:r>
            <a:r>
              <a:rPr lang="en-US" i="1" dirty="0" err="1" smtClean="0"/>
              <a:t>x</a:t>
            </a:r>
            <a:r>
              <a:rPr lang="en-US" i="1" baseline="-25000" dirty="0" err="1" smtClean="0"/>
              <a:t>n</a:t>
            </a:r>
            <a:endParaRPr lang="en-US" dirty="0" smtClean="0"/>
          </a:p>
          <a:p>
            <a:pPr marL="653796" indent="-571500" algn="just">
              <a:buNone/>
            </a:pPr>
            <a:endParaRPr lang="en-US" dirty="0" smtClean="0">
              <a:solidFill>
                <a:srgbClr val="0070C0"/>
              </a:solidFill>
            </a:endParaRPr>
          </a:p>
          <a:p>
            <a:pPr marL="653796" indent="-571500">
              <a:buNone/>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lstStyle/>
          <a:p>
            <a:r>
              <a:rPr lang="en-US" sz="2700" dirty="0" smtClean="0"/>
              <a:t>where m</a:t>
            </a:r>
            <a:r>
              <a:rPr lang="en-US" sz="2700" baseline="-25000" dirty="0" smtClean="0"/>
              <a:t>i</a:t>
            </a:r>
            <a:r>
              <a:rPr lang="en-US" sz="2700" dirty="0" smtClean="0"/>
              <a:t> is the slope of the straight line connecting the points:</a:t>
            </a:r>
          </a:p>
          <a:p>
            <a:endParaRPr lang="en-US" dirty="0" smtClean="0"/>
          </a:p>
          <a:p>
            <a:endParaRPr lang="en-US" dirty="0" smtClean="0"/>
          </a:p>
          <a:p>
            <a:endParaRPr lang="en-US" dirty="0" smtClean="0"/>
          </a:p>
          <a:p>
            <a:pPr algn="just"/>
            <a:r>
              <a:rPr lang="en-US" sz="2700" dirty="0" smtClean="0"/>
              <a:t>The disadvantage of first order splines is that they are not smooth. The slope changes abruptly at the knots i.e., the first derivative of the function is discontinuous at these points.</a:t>
            </a:r>
          </a:p>
          <a:p>
            <a:endParaRPr lang="en-US" dirty="0"/>
          </a:p>
        </p:txBody>
      </p:sp>
      <p:sp>
        <p:nvSpPr>
          <p:cNvPr id="921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2161" name="Object 1"/>
          <p:cNvGraphicFramePr>
            <a:graphicFrameLocks noChangeAspect="1"/>
          </p:cNvGraphicFramePr>
          <p:nvPr/>
        </p:nvGraphicFramePr>
        <p:xfrm>
          <a:off x="2590800" y="1600200"/>
          <a:ext cx="4038600" cy="1066800"/>
        </p:xfrm>
        <a:graphic>
          <a:graphicData uri="http://schemas.openxmlformats.org/presentationml/2006/ole">
            <mc:AlternateContent xmlns:mc="http://schemas.openxmlformats.org/markup-compatibility/2006">
              <mc:Choice xmlns:v="urn:schemas-microsoft-com:vml" Requires="v">
                <p:oleObj spid="_x0000_s92162" name="Equation" r:id="rId3" imgW="1307532" imgH="444307" progId="Equation.DSMT4">
                  <p:embed/>
                </p:oleObj>
              </mc:Choice>
              <mc:Fallback>
                <p:oleObj name="Equation" r:id="rId3" imgW="1307532" imgH="444307"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600200"/>
                        <a:ext cx="40386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lstStyle/>
          <a:p>
            <a:r>
              <a:rPr lang="en-US" b="1" i="1" dirty="0" smtClean="0"/>
              <a:t>ii </a:t>
            </a:r>
            <a:r>
              <a:rPr lang="en-US" b="1" dirty="0" smtClean="0"/>
              <a:t>Quadratic Splines</a:t>
            </a:r>
          </a:p>
          <a:p>
            <a:pPr>
              <a:buNone/>
            </a:pPr>
            <a:endParaRPr lang="en-US" sz="1000" dirty="0" smtClean="0"/>
          </a:p>
          <a:p>
            <a:pPr algn="just">
              <a:buNone/>
            </a:pPr>
            <a:r>
              <a:rPr lang="en-US" sz="3000" dirty="0" smtClean="0"/>
              <a:t>   To ensure the m</a:t>
            </a:r>
            <a:r>
              <a:rPr lang="en-US" sz="3000" baseline="30000" dirty="0" smtClean="0"/>
              <a:t>th</a:t>
            </a:r>
            <a:r>
              <a:rPr lang="en-US" sz="3000" dirty="0" smtClean="0"/>
              <a:t> order derivatives are continuous at the knots, a spline of at least m+1 order must be used. </a:t>
            </a:r>
          </a:p>
          <a:p>
            <a:pPr algn="just">
              <a:buNone/>
            </a:pPr>
            <a:endParaRPr lang="en-US" sz="1000" dirty="0" smtClean="0"/>
          </a:p>
          <a:p>
            <a:pPr algn="just">
              <a:buNone/>
            </a:pPr>
            <a:r>
              <a:rPr lang="en-US" sz="3000" b="1" i="1" dirty="0" smtClean="0"/>
              <a:t>   cubic splines </a:t>
            </a:r>
            <a:r>
              <a:rPr lang="en-US" sz="3000" dirty="0" smtClean="0"/>
              <a:t>ensure that the </a:t>
            </a:r>
            <a:r>
              <a:rPr lang="en-US" sz="3000" i="1" dirty="0" smtClean="0">
                <a:solidFill>
                  <a:srgbClr val="7030A0"/>
                </a:solidFill>
              </a:rPr>
              <a:t>first</a:t>
            </a:r>
            <a:r>
              <a:rPr lang="en-US" sz="3000" dirty="0" smtClean="0">
                <a:solidFill>
                  <a:srgbClr val="0070C0"/>
                </a:solidFill>
              </a:rPr>
              <a:t> and </a:t>
            </a:r>
            <a:r>
              <a:rPr lang="en-US" sz="3000" i="1" dirty="0" smtClean="0">
                <a:solidFill>
                  <a:srgbClr val="7030A0"/>
                </a:solidFill>
              </a:rPr>
              <a:t>second derivatives</a:t>
            </a:r>
            <a:r>
              <a:rPr lang="en-US" sz="3000" dirty="0" smtClean="0">
                <a:solidFill>
                  <a:srgbClr val="7030A0"/>
                </a:solidFill>
              </a:rPr>
              <a:t> </a:t>
            </a:r>
            <a:r>
              <a:rPr lang="en-US" sz="3000" dirty="0" smtClean="0">
                <a:solidFill>
                  <a:srgbClr val="0070C0"/>
                </a:solidFill>
              </a:rPr>
              <a:t>are continuous at the knots.</a:t>
            </a:r>
            <a:r>
              <a:rPr lang="en-US" sz="3000" dirty="0" smtClean="0"/>
              <a:t> </a:t>
            </a:r>
            <a:r>
              <a:rPr lang="en-US" sz="3000" dirty="0" smtClean="0">
                <a:solidFill>
                  <a:srgbClr val="FF0000"/>
                </a:solidFill>
              </a:rPr>
              <a:t>Third and higher derivatives may be discontinuous</a:t>
            </a:r>
            <a:r>
              <a:rPr lang="en-US" sz="3000" dirty="0" smtClean="0"/>
              <a:t> but cannot be detected visually and consequently are ignored.</a:t>
            </a:r>
          </a:p>
          <a:p>
            <a:pPr>
              <a:buNone/>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6324600"/>
          </a:xfrm>
        </p:spPr>
        <p:txBody>
          <a:bodyPr>
            <a:normAutofit fontScale="85000" lnSpcReduction="10000"/>
          </a:bodyPr>
          <a:lstStyle/>
          <a:p>
            <a:pPr algn="just"/>
            <a:r>
              <a:rPr lang="en-US" dirty="0" smtClean="0">
                <a:solidFill>
                  <a:srgbClr val="FF0000"/>
                </a:solidFill>
              </a:rPr>
              <a:t>The objective in quadratic splines </a:t>
            </a:r>
            <a:r>
              <a:rPr lang="en-US" dirty="0" smtClean="0"/>
              <a:t>is to derive a </a:t>
            </a:r>
            <a:r>
              <a:rPr lang="en-US" dirty="0" smtClean="0">
                <a:solidFill>
                  <a:srgbClr val="0070C0"/>
                </a:solidFill>
              </a:rPr>
              <a:t>second order polynomial for each interval between the data points.</a:t>
            </a:r>
            <a:r>
              <a:rPr lang="en-US" dirty="0" smtClean="0"/>
              <a:t> The polynomial for each interval can be represented generally as</a:t>
            </a:r>
          </a:p>
          <a:p>
            <a:pPr algn="just">
              <a:buNone/>
            </a:pPr>
            <a:endParaRPr lang="en-US" dirty="0" smtClean="0"/>
          </a:p>
          <a:p>
            <a:pPr>
              <a:buNone/>
            </a:pPr>
            <a:r>
              <a:rPr lang="en-US" sz="1000" dirty="0" smtClean="0"/>
              <a:t>      </a:t>
            </a:r>
          </a:p>
          <a:p>
            <a:pPr>
              <a:buNone/>
            </a:pPr>
            <a:r>
              <a:rPr lang="en-US" dirty="0" smtClean="0"/>
              <a:t>          </a:t>
            </a:r>
            <a:r>
              <a:rPr lang="en-US" i="1" dirty="0" err="1" smtClean="0"/>
              <a:t>f</a:t>
            </a:r>
            <a:r>
              <a:rPr lang="en-US" i="1" baseline="-25000" dirty="0" err="1" smtClean="0"/>
              <a:t>i</a:t>
            </a:r>
            <a:r>
              <a:rPr lang="en-US" i="1" dirty="0" smtClean="0"/>
              <a:t>(x) = a</a:t>
            </a:r>
            <a:r>
              <a:rPr lang="en-US" i="1" baseline="-25000" dirty="0" smtClean="0"/>
              <a:t>i</a:t>
            </a:r>
            <a:r>
              <a:rPr lang="en-US" i="1" dirty="0" smtClean="0"/>
              <a:t>x</a:t>
            </a:r>
            <a:r>
              <a:rPr lang="en-US" i="1" baseline="30000" dirty="0" smtClean="0"/>
              <a:t>2</a:t>
            </a:r>
            <a:r>
              <a:rPr lang="en-US" i="1" dirty="0" smtClean="0"/>
              <a:t> +</a:t>
            </a:r>
            <a:r>
              <a:rPr lang="en-US" i="1" dirty="0" err="1" smtClean="0"/>
              <a:t>b</a:t>
            </a:r>
            <a:r>
              <a:rPr lang="en-US" i="1" baseline="-25000" dirty="0" err="1" smtClean="0"/>
              <a:t>i</a:t>
            </a:r>
            <a:r>
              <a:rPr lang="en-US" i="1" dirty="0" err="1" smtClean="0"/>
              <a:t>x</a:t>
            </a:r>
            <a:r>
              <a:rPr lang="en-US" i="1" dirty="0" smtClean="0"/>
              <a:t> + </a:t>
            </a:r>
            <a:r>
              <a:rPr lang="en-US" i="1" dirty="0" err="1" smtClean="0"/>
              <a:t>c</a:t>
            </a:r>
            <a:r>
              <a:rPr lang="en-US" i="1" baseline="-25000" dirty="0" err="1" smtClean="0"/>
              <a:t>i</a:t>
            </a:r>
            <a:endParaRPr lang="en-US" i="1" baseline="-25000" dirty="0" smtClean="0"/>
          </a:p>
          <a:p>
            <a:pPr>
              <a:buNone/>
            </a:pPr>
            <a:endParaRPr lang="en-US" i="1" baseline="-25000" dirty="0" smtClean="0"/>
          </a:p>
          <a:p>
            <a:pPr algn="just">
              <a:lnSpc>
                <a:spcPct val="120000"/>
              </a:lnSpc>
              <a:buNone/>
            </a:pPr>
            <a:r>
              <a:rPr lang="en-US" dirty="0" smtClean="0"/>
              <a:t>   for n+1 data points there are n intervals and consequently 3n unknown coefficients to evaluate. </a:t>
            </a:r>
          </a:p>
          <a:p>
            <a:pPr algn="just">
              <a:lnSpc>
                <a:spcPct val="120000"/>
              </a:lnSpc>
              <a:buNone/>
            </a:pPr>
            <a:endParaRPr lang="en-US" sz="1200" dirty="0" smtClean="0"/>
          </a:p>
          <a:p>
            <a:pPr algn="just">
              <a:lnSpc>
                <a:spcPct val="120000"/>
              </a:lnSpc>
              <a:buNone/>
            </a:pPr>
            <a:r>
              <a:rPr lang="en-US" dirty="0" smtClean="0"/>
              <a:t>   Therefore, 3n equations are required to solve the problem. These equations are obtained from:</a:t>
            </a:r>
          </a:p>
          <a:p>
            <a:pPr>
              <a:buNone/>
            </a:pPr>
            <a:endParaRPr lang="en-US"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85800"/>
            <a:ext cx="7714488" cy="5867400"/>
          </a:xfrm>
        </p:spPr>
        <p:txBody>
          <a:bodyPr>
            <a:normAutofit/>
          </a:bodyPr>
          <a:lstStyle/>
          <a:p>
            <a:pPr lvl="0">
              <a:buNone/>
            </a:pPr>
            <a:r>
              <a:rPr lang="en-US" sz="2500" dirty="0" smtClean="0"/>
              <a:t>1. The function values of adjacent polynomials must be equal at the interior knots:</a:t>
            </a:r>
          </a:p>
          <a:p>
            <a:pPr lvl="0"/>
            <a:endParaRPr lang="en-US" sz="2500" dirty="0" smtClean="0"/>
          </a:p>
          <a:p>
            <a:pPr lvl="0"/>
            <a:endParaRPr lang="en-US" sz="2500" dirty="0" smtClean="0"/>
          </a:p>
          <a:p>
            <a:pPr lvl="0">
              <a:buNone/>
            </a:pPr>
            <a:endParaRPr lang="en-US" sz="2500" dirty="0" smtClean="0"/>
          </a:p>
          <a:p>
            <a:pPr lvl="0">
              <a:buNone/>
            </a:pPr>
            <a:endParaRPr lang="en-US" sz="1000" dirty="0" smtClean="0"/>
          </a:p>
          <a:p>
            <a:pPr lvl="0"/>
            <a:r>
              <a:rPr lang="en-US" sz="2500" dirty="0" smtClean="0"/>
              <a:t>for i= 2 to n. Because only interior points are used, this provides 2n-2 conditions</a:t>
            </a:r>
          </a:p>
          <a:p>
            <a:pPr lvl="0">
              <a:buNone/>
            </a:pPr>
            <a:endParaRPr lang="en-US" sz="1000" dirty="0" smtClean="0"/>
          </a:p>
          <a:p>
            <a:pPr lvl="0">
              <a:buNone/>
            </a:pPr>
            <a:r>
              <a:rPr lang="en-US" dirty="0" smtClean="0"/>
              <a:t>2. </a:t>
            </a:r>
            <a:r>
              <a:rPr lang="en-US" sz="2500" dirty="0" smtClean="0"/>
              <a:t>The first and last functions must pass through the end points. This gives two additional equations:</a:t>
            </a:r>
          </a:p>
          <a:p>
            <a:pPr>
              <a:buNone/>
            </a:pPr>
            <a:endParaRPr lang="en-US" dirty="0"/>
          </a:p>
        </p:txBody>
      </p:sp>
      <p:sp>
        <p:nvSpPr>
          <p:cNvPr id="952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5233" name="Object 1"/>
          <p:cNvGraphicFramePr>
            <a:graphicFrameLocks noChangeAspect="1"/>
          </p:cNvGraphicFramePr>
          <p:nvPr/>
        </p:nvGraphicFramePr>
        <p:xfrm>
          <a:off x="2590800" y="1752600"/>
          <a:ext cx="4952999" cy="1143000"/>
        </p:xfrm>
        <a:graphic>
          <a:graphicData uri="http://schemas.openxmlformats.org/presentationml/2006/ole">
            <mc:AlternateContent xmlns:mc="http://schemas.openxmlformats.org/markup-compatibility/2006">
              <mc:Choice xmlns:v="urn:schemas-microsoft-com:vml" Requires="v">
                <p:oleObj spid="_x0000_s95236" name="Equation" r:id="rId3" imgW="1955800" imgH="482600" progId="Equation.DSMT4">
                  <p:embed/>
                </p:oleObj>
              </mc:Choice>
              <mc:Fallback>
                <p:oleObj name="Equation" r:id="rId3" imgW="1955800" imgH="4826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752600"/>
                        <a:ext cx="4952999"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523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5235" name="Object 3"/>
          <p:cNvGraphicFramePr>
            <a:graphicFrameLocks noChangeAspect="1"/>
          </p:cNvGraphicFramePr>
          <p:nvPr/>
        </p:nvGraphicFramePr>
        <p:xfrm>
          <a:off x="2667000" y="5410200"/>
          <a:ext cx="4572000" cy="990600"/>
        </p:xfrm>
        <a:graphic>
          <a:graphicData uri="http://schemas.openxmlformats.org/presentationml/2006/ole">
            <mc:AlternateContent xmlns:mc="http://schemas.openxmlformats.org/markup-compatibility/2006">
              <mc:Choice xmlns:v="urn:schemas-microsoft-com:vml" Requires="v">
                <p:oleObj spid="_x0000_s95237" name="Equation" r:id="rId5" imgW="1574800" imgH="482600" progId="Equation.DSMT4">
                  <p:embed/>
                </p:oleObj>
              </mc:Choice>
              <mc:Fallback>
                <p:oleObj name="Equation" r:id="rId5" imgW="1574800" imgH="482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5410200"/>
                        <a:ext cx="45720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6172200"/>
          </a:xfrm>
        </p:spPr>
        <p:txBody>
          <a:bodyPr>
            <a:normAutofit/>
          </a:bodyPr>
          <a:lstStyle/>
          <a:p>
            <a:pPr lvl="0"/>
            <a:r>
              <a:rPr lang="en-US" sz="2500" dirty="0" smtClean="0">
                <a:solidFill>
                  <a:srgbClr val="0070C0"/>
                </a:solidFill>
              </a:rPr>
              <a:t>The first derivatives at the interior knots must be equal</a:t>
            </a:r>
          </a:p>
          <a:p>
            <a:pPr lvl="0"/>
            <a:endParaRPr lang="en-US" sz="2500" dirty="0" smtClean="0"/>
          </a:p>
          <a:p>
            <a:pPr lvl="0"/>
            <a:endParaRPr lang="en-US" sz="2500" dirty="0" smtClean="0"/>
          </a:p>
          <a:p>
            <a:pPr lvl="1"/>
            <a:r>
              <a:rPr lang="en-US" sz="2400" dirty="0" smtClean="0"/>
              <a:t>for i = 2 to n this provides n-1 conditions.</a:t>
            </a:r>
          </a:p>
          <a:p>
            <a:pPr lvl="0">
              <a:buNone/>
            </a:pPr>
            <a:endParaRPr lang="en-US" sz="1000" dirty="0" smtClean="0"/>
          </a:p>
          <a:p>
            <a:pPr lvl="0" algn="just"/>
            <a:r>
              <a:rPr lang="en-US" sz="2700" dirty="0" smtClean="0"/>
              <a:t>Assume that </a:t>
            </a:r>
            <a:r>
              <a:rPr lang="en-US" sz="2700" dirty="0" smtClean="0">
                <a:solidFill>
                  <a:srgbClr val="0070C0"/>
                </a:solidFill>
              </a:rPr>
              <a:t>the second derivative is zero at the first point.</a:t>
            </a:r>
            <a:r>
              <a:rPr lang="en-US" sz="2700" dirty="0" smtClean="0"/>
              <a:t> Because the second derivative the quadratic equation is </a:t>
            </a:r>
            <a:r>
              <a:rPr lang="en-US" sz="2700" i="1" dirty="0" smtClean="0"/>
              <a:t>2a</a:t>
            </a:r>
            <a:r>
              <a:rPr lang="en-US" sz="2700" i="1" baseline="-25000" dirty="0" smtClean="0"/>
              <a:t>i</a:t>
            </a:r>
            <a:r>
              <a:rPr lang="en-US" sz="2700" i="1" dirty="0" smtClean="0"/>
              <a:t> </a:t>
            </a:r>
            <a:r>
              <a:rPr lang="en-US" sz="2700" dirty="0" smtClean="0"/>
              <a:t>this condition is mathematically expressed as</a:t>
            </a:r>
          </a:p>
          <a:p>
            <a:pPr lvl="0" algn="just">
              <a:buNone/>
            </a:pPr>
            <a:endParaRPr lang="en-US" sz="1000" dirty="0" smtClean="0"/>
          </a:p>
          <a:p>
            <a:pPr>
              <a:buNone/>
            </a:pPr>
            <a:r>
              <a:rPr lang="en-US" sz="2700" dirty="0" smtClean="0"/>
              <a:t>                       </a:t>
            </a:r>
            <a:r>
              <a:rPr lang="en-US" sz="2700" i="1" dirty="0" smtClean="0"/>
              <a:t>a</a:t>
            </a:r>
            <a:r>
              <a:rPr lang="en-US" sz="2700" i="1" baseline="-25000" dirty="0" smtClean="0"/>
              <a:t>1</a:t>
            </a:r>
            <a:r>
              <a:rPr lang="en-US" sz="2700" i="1" dirty="0" smtClean="0"/>
              <a:t> = 0</a:t>
            </a:r>
            <a:endParaRPr lang="en-US" sz="2700" dirty="0" smtClean="0"/>
          </a:p>
          <a:p>
            <a:pPr algn="just"/>
            <a:r>
              <a:rPr lang="en-US" sz="2700" dirty="0" smtClean="0"/>
              <a:t>This means that the first two points are connected by a straight line.</a:t>
            </a:r>
          </a:p>
          <a:p>
            <a:endParaRPr lang="en-US" dirty="0"/>
          </a:p>
        </p:txBody>
      </p:sp>
      <p:sp>
        <p:nvSpPr>
          <p:cNvPr id="983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8305" name="Object 1"/>
          <p:cNvGraphicFramePr>
            <a:graphicFrameLocks noChangeAspect="1"/>
          </p:cNvGraphicFramePr>
          <p:nvPr/>
        </p:nvGraphicFramePr>
        <p:xfrm>
          <a:off x="2362200" y="1600200"/>
          <a:ext cx="5562600" cy="533400"/>
        </p:xfrm>
        <a:graphic>
          <a:graphicData uri="http://schemas.openxmlformats.org/presentationml/2006/ole">
            <mc:AlternateContent xmlns:mc="http://schemas.openxmlformats.org/markup-compatibility/2006">
              <mc:Choice xmlns:v="urn:schemas-microsoft-com:vml" Requires="v">
                <p:oleObj spid="_x0000_s98306" name="Equation" r:id="rId3" imgW="1714500" imgH="228600" progId="Equation.DSMT4">
                  <p:embed/>
                </p:oleObj>
              </mc:Choice>
              <mc:Fallback>
                <p:oleObj name="Equation" r:id="rId3" imgW="1714500" imgH="2286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600200"/>
                        <a:ext cx="5562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lstStyle/>
          <a:p>
            <a:pPr>
              <a:buNone/>
            </a:pPr>
            <a:r>
              <a:rPr lang="en-US" b="1" i="1" dirty="0" smtClean="0"/>
              <a:t>iii</a:t>
            </a:r>
            <a:r>
              <a:rPr lang="en-US" b="1" dirty="0" smtClean="0"/>
              <a:t> Cubic Splines</a:t>
            </a:r>
            <a:endParaRPr lang="en-US" dirty="0" smtClean="0"/>
          </a:p>
          <a:p>
            <a:pPr algn="just">
              <a:buNone/>
            </a:pPr>
            <a:endParaRPr lang="en-US" sz="1000" dirty="0" smtClean="0"/>
          </a:p>
          <a:p>
            <a:pPr algn="just">
              <a:buNone/>
            </a:pPr>
            <a:r>
              <a:rPr lang="en-US" sz="2800" dirty="0" smtClean="0"/>
              <a:t>   The objective in </a:t>
            </a:r>
            <a:r>
              <a:rPr lang="en-US" sz="2800" b="1" i="1" dirty="0" smtClean="0"/>
              <a:t>cubic splines </a:t>
            </a:r>
            <a:r>
              <a:rPr lang="en-US" sz="2800" dirty="0" smtClean="0"/>
              <a:t>is to derive a </a:t>
            </a:r>
            <a:r>
              <a:rPr lang="en-US" sz="2800" dirty="0" smtClean="0">
                <a:solidFill>
                  <a:srgbClr val="FF0000"/>
                </a:solidFill>
              </a:rPr>
              <a:t>third order polynomial for each interval between knots</a:t>
            </a:r>
            <a:r>
              <a:rPr lang="en-US" sz="2800" dirty="0" smtClean="0"/>
              <a:t>, as in </a:t>
            </a:r>
          </a:p>
          <a:p>
            <a:pPr>
              <a:buNone/>
            </a:pPr>
            <a:endParaRPr lang="en-US" dirty="0" smtClean="0"/>
          </a:p>
          <a:p>
            <a:pPr>
              <a:buNone/>
            </a:pPr>
            <a:endParaRPr lang="en-US" dirty="0" smtClean="0"/>
          </a:p>
          <a:p>
            <a:pPr algn="just">
              <a:buNone/>
            </a:pPr>
            <a:r>
              <a:rPr lang="en-US" sz="2800" dirty="0" smtClean="0"/>
              <a:t>   For n+1 data points there are n intervals and therefore 4n unknowns. The required 4n conditions are obtained from:</a:t>
            </a:r>
          </a:p>
          <a:p>
            <a:pPr>
              <a:buNone/>
            </a:pPr>
            <a:endParaRPr lang="en-US"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9329" name="Object 1"/>
          <p:cNvGraphicFramePr>
            <a:graphicFrameLocks noChangeAspect="1"/>
          </p:cNvGraphicFramePr>
          <p:nvPr/>
        </p:nvGraphicFramePr>
        <p:xfrm>
          <a:off x="2819400" y="2895600"/>
          <a:ext cx="3941618" cy="533400"/>
        </p:xfrm>
        <a:graphic>
          <a:graphicData uri="http://schemas.openxmlformats.org/presentationml/2006/ole">
            <mc:AlternateContent xmlns:mc="http://schemas.openxmlformats.org/markup-compatibility/2006">
              <mc:Choice xmlns:v="urn:schemas-microsoft-com:vml" Requires="v">
                <p:oleObj spid="_x0000_s99330" name="Equation" r:id="rId3" imgW="1803400" imgH="241300" progId="Equation.DSMT4">
                  <p:embed/>
                </p:oleObj>
              </mc:Choice>
              <mc:Fallback>
                <p:oleObj name="Equation" r:id="rId3" imgW="1803400" imgH="2413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2895600"/>
                        <a:ext cx="3941618"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7714488" cy="6096000"/>
          </a:xfrm>
        </p:spPr>
        <p:txBody>
          <a:bodyPr>
            <a:normAutofit fontScale="92500" lnSpcReduction="10000"/>
          </a:bodyPr>
          <a:lstStyle/>
          <a:p>
            <a:pPr marL="596646" lvl="0" indent="-514350" algn="just">
              <a:buFont typeface="+mj-lt"/>
              <a:buAutoNum type="arabicPeriod"/>
            </a:pPr>
            <a:r>
              <a:rPr lang="en-US" sz="3000" dirty="0" smtClean="0"/>
              <a:t>the function values at the interior knots must be equal (2n-2 conditions)</a:t>
            </a:r>
          </a:p>
          <a:p>
            <a:pPr marL="596646" lvl="0" indent="-514350" algn="just">
              <a:buFont typeface="+mj-lt"/>
              <a:buAutoNum type="arabicPeriod"/>
            </a:pPr>
            <a:endParaRPr lang="en-US" sz="3000" dirty="0" smtClean="0"/>
          </a:p>
          <a:p>
            <a:pPr marL="596646" lvl="0" indent="-514350" algn="just">
              <a:buFont typeface="+mj-lt"/>
              <a:buAutoNum type="arabicPeriod"/>
            </a:pPr>
            <a:r>
              <a:rPr lang="en-US" sz="3000" dirty="0" smtClean="0"/>
              <a:t>the first and last functions must pass through the end points ( 2 conditions)</a:t>
            </a:r>
          </a:p>
          <a:p>
            <a:pPr marL="596646" lvl="0" indent="-514350" algn="just">
              <a:buFont typeface="+mj-lt"/>
              <a:buAutoNum type="arabicPeriod"/>
            </a:pPr>
            <a:endParaRPr lang="en-US" sz="3000" dirty="0" smtClean="0"/>
          </a:p>
          <a:p>
            <a:pPr marL="596646" lvl="0" indent="-514350" algn="just">
              <a:buFont typeface="+mj-lt"/>
              <a:buAutoNum type="arabicPeriod"/>
            </a:pPr>
            <a:r>
              <a:rPr lang="en-US" sz="3000" dirty="0" smtClean="0"/>
              <a:t>The first derivatives at the interior knots must be equal  (n-1 conditions)</a:t>
            </a:r>
          </a:p>
          <a:p>
            <a:pPr marL="596646" lvl="0" indent="-514350" algn="just">
              <a:buFont typeface="+mj-lt"/>
              <a:buAutoNum type="arabicPeriod"/>
            </a:pPr>
            <a:endParaRPr lang="en-US" sz="3000" dirty="0" smtClean="0"/>
          </a:p>
          <a:p>
            <a:pPr marL="596646" lvl="0" indent="-514350" algn="just">
              <a:buFont typeface="+mj-lt"/>
              <a:buAutoNum type="arabicPeriod"/>
            </a:pPr>
            <a:r>
              <a:rPr lang="en-US" sz="3000" dirty="0" smtClean="0"/>
              <a:t>the second derivatives at the interior knots must be equal ( n-1 conditions)</a:t>
            </a:r>
          </a:p>
          <a:p>
            <a:pPr marL="596646" lvl="0" indent="-514350" algn="just">
              <a:buFont typeface="+mj-lt"/>
              <a:buAutoNum type="arabicPeriod"/>
            </a:pPr>
            <a:endParaRPr lang="en-US" sz="3000" dirty="0" smtClean="0"/>
          </a:p>
          <a:p>
            <a:pPr marL="596646" lvl="0" indent="-514350" algn="just">
              <a:buFont typeface="+mj-lt"/>
              <a:buAutoNum type="arabicPeriod"/>
            </a:pPr>
            <a:r>
              <a:rPr lang="en-US" sz="3000" dirty="0" smtClean="0"/>
              <a:t>The second derivatives at the end knots are zero ( 2 conditions)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848600" cy="5715000"/>
          </a:xfrm>
        </p:spPr>
        <p:txBody>
          <a:bodyPr>
            <a:normAutofit/>
          </a:bodyPr>
          <a:lstStyle/>
          <a:p>
            <a:endParaRPr lang="en-US" dirty="0" smtClean="0"/>
          </a:p>
          <a:p>
            <a:endParaRPr lang="en-US" dirty="0" smtClean="0"/>
          </a:p>
          <a:p>
            <a:endParaRPr lang="en-US" dirty="0" smtClean="0"/>
          </a:p>
          <a:p>
            <a:pPr algn="just"/>
            <a:r>
              <a:rPr lang="en-US" dirty="0" smtClean="0"/>
              <a:t>Setting </a:t>
            </a:r>
            <a:r>
              <a:rPr lang="en-US" dirty="0"/>
              <a:t>the </a:t>
            </a:r>
            <a:r>
              <a:rPr lang="en-US" dirty="0">
                <a:solidFill>
                  <a:srgbClr val="0070C0"/>
                </a:solidFill>
              </a:rPr>
              <a:t>derivatives</a:t>
            </a:r>
            <a:r>
              <a:rPr lang="en-US" dirty="0"/>
              <a:t> equal </a:t>
            </a:r>
            <a:r>
              <a:rPr lang="en-US" dirty="0">
                <a:solidFill>
                  <a:srgbClr val="7030A0"/>
                </a:solidFill>
              </a:rPr>
              <a:t>to zero </a:t>
            </a:r>
            <a:r>
              <a:rPr lang="en-US" dirty="0"/>
              <a:t>will result in </a:t>
            </a:r>
            <a:r>
              <a:rPr lang="en-US" dirty="0">
                <a:solidFill>
                  <a:srgbClr val="00B050"/>
                </a:solidFill>
              </a:rPr>
              <a:t>a minimum S</a:t>
            </a:r>
            <a:r>
              <a:rPr lang="en-US" baseline="-25000" dirty="0">
                <a:solidFill>
                  <a:srgbClr val="00B050"/>
                </a:solidFill>
              </a:rPr>
              <a:t>r</a:t>
            </a:r>
            <a:r>
              <a:rPr lang="en-US" dirty="0"/>
              <a:t>. The equations can then be expressed </a:t>
            </a:r>
            <a:r>
              <a:rPr lang="en-US" dirty="0" smtClean="0"/>
              <a:t>as</a:t>
            </a:r>
          </a:p>
          <a:p>
            <a:endParaRPr lang="en-US" dirty="0"/>
          </a:p>
          <a:p>
            <a:pPr>
              <a:buNone/>
            </a:pPr>
            <a:endParaRPr lang="en-US" dirty="0" smtClean="0"/>
          </a:p>
          <a:p>
            <a:pPr>
              <a:buNone/>
            </a:pPr>
            <a:endParaRPr lang="en-US" dirty="0"/>
          </a:p>
          <a:p>
            <a:r>
              <a:rPr lang="en-US" dirty="0"/>
              <a:t>Solving for </a:t>
            </a:r>
            <a:r>
              <a:rPr lang="en-US" b="1" i="1" dirty="0">
                <a:solidFill>
                  <a:srgbClr val="FF0000"/>
                </a:solidFill>
              </a:rPr>
              <a:t>a</a:t>
            </a:r>
            <a:r>
              <a:rPr lang="en-US" b="1" i="1" baseline="-25000" dirty="0">
                <a:solidFill>
                  <a:srgbClr val="FF0000"/>
                </a:solidFill>
              </a:rPr>
              <a:t>o</a:t>
            </a:r>
            <a:r>
              <a:rPr lang="en-US" dirty="0"/>
              <a:t> and </a:t>
            </a:r>
            <a:r>
              <a:rPr lang="en-US" b="1" i="1" dirty="0">
                <a:solidFill>
                  <a:srgbClr val="FF0000"/>
                </a:solidFill>
              </a:rPr>
              <a:t>a</a:t>
            </a:r>
            <a:r>
              <a:rPr lang="en-US" b="1" i="1" baseline="-25000" dirty="0">
                <a:solidFill>
                  <a:srgbClr val="FF0000"/>
                </a:solidFill>
              </a:rPr>
              <a:t>1</a:t>
            </a:r>
            <a:r>
              <a:rPr lang="en-US" i="1" dirty="0"/>
              <a:t> </a:t>
            </a:r>
            <a:r>
              <a:rPr lang="en-US" dirty="0"/>
              <a:t>simultaneously</a:t>
            </a:r>
          </a:p>
          <a:p>
            <a:endParaRPr lang="en-US" dirty="0"/>
          </a:p>
        </p:txBody>
      </p:sp>
      <p:sp>
        <p:nvSpPr>
          <p:cNvPr id="1946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460" name="Object 4"/>
          <p:cNvGraphicFramePr>
            <a:graphicFrameLocks noChangeAspect="1"/>
          </p:cNvGraphicFramePr>
          <p:nvPr/>
        </p:nvGraphicFramePr>
        <p:xfrm>
          <a:off x="1524000" y="685800"/>
          <a:ext cx="5486400" cy="1752474"/>
        </p:xfrm>
        <a:graphic>
          <a:graphicData uri="http://schemas.openxmlformats.org/presentationml/2006/ole">
            <mc:AlternateContent xmlns:mc="http://schemas.openxmlformats.org/markup-compatibility/2006">
              <mc:Choice xmlns:v="urn:schemas-microsoft-com:vml" Requires="v">
                <p:oleObj spid="_x0000_s19463" name="Equation" r:id="rId3" imgW="1930400" imgH="889000" progId="Equation.DSMT4">
                  <p:embed/>
                </p:oleObj>
              </mc:Choice>
              <mc:Fallback>
                <p:oleObj name="Equation" r:id="rId3" imgW="1930400" imgH="88900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685800"/>
                        <a:ext cx="5486400" cy="17524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462" name="Object 6"/>
          <p:cNvGraphicFramePr>
            <a:graphicFrameLocks noChangeAspect="1"/>
          </p:cNvGraphicFramePr>
          <p:nvPr/>
        </p:nvGraphicFramePr>
        <p:xfrm>
          <a:off x="1905000" y="4191000"/>
          <a:ext cx="5029200" cy="1163782"/>
        </p:xfrm>
        <a:graphic>
          <a:graphicData uri="http://schemas.openxmlformats.org/presentationml/2006/ole">
            <mc:AlternateContent xmlns:mc="http://schemas.openxmlformats.org/markup-compatibility/2006">
              <mc:Choice xmlns:v="urn:schemas-microsoft-com:vml" Requires="v">
                <p:oleObj spid="_x0000_s19464" name="Equation" r:id="rId5" imgW="1916868" imgH="533169" progId="Equation.DSMT4">
                  <p:embed/>
                </p:oleObj>
              </mc:Choice>
              <mc:Fallback>
                <p:oleObj name="Equation" r:id="rId5" imgW="1916868" imgH="533169" progId="Equation.DSMT4">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4191000"/>
                        <a:ext cx="5029200" cy="11637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498080" cy="5486400"/>
          </a:xfrm>
        </p:spPr>
        <p:txBody>
          <a:bodyPr/>
          <a:lstStyle/>
          <a:p>
            <a:r>
              <a:rPr lang="en-US" b="1" dirty="0" smtClean="0"/>
              <a:t>Example </a:t>
            </a:r>
            <a:r>
              <a:rPr lang="en-US" dirty="0" smtClean="0"/>
              <a:t>  Construct the natural cubic spline for the points </a:t>
            </a:r>
          </a:p>
          <a:p>
            <a:endParaRPr lang="en-US" dirty="0" smtClean="0"/>
          </a:p>
          <a:p>
            <a:pPr>
              <a:buNone/>
            </a:pPr>
            <a:r>
              <a:rPr lang="en-US" dirty="0" smtClean="0"/>
              <a:t>   that has the endpoint constraints </a:t>
            </a:r>
          </a:p>
          <a:p>
            <a:pPr>
              <a:buNone/>
            </a:pPr>
            <a:endParaRPr lang="en-US" dirty="0" smtClean="0"/>
          </a:p>
          <a:p>
            <a:pPr>
              <a:buNone/>
            </a:pPr>
            <a:endParaRPr lang="en-US" u="sng" dirty="0"/>
          </a:p>
        </p:txBody>
      </p:sp>
      <p:pic>
        <p:nvPicPr>
          <p:cNvPr id="100354" name="Picture 2" descr="[Graphics:Images/CubicSplinesMod_gr_25.gif]"/>
          <p:cNvPicPr>
            <a:picLocks noChangeAspect="1" noChangeArrowheads="1"/>
          </p:cNvPicPr>
          <p:nvPr/>
        </p:nvPicPr>
        <p:blipFill>
          <a:blip r:embed="rId2"/>
          <a:srcRect/>
          <a:stretch>
            <a:fillRect/>
          </a:stretch>
        </p:blipFill>
        <p:spPr bwMode="auto">
          <a:xfrm>
            <a:off x="1752600" y="1905000"/>
            <a:ext cx="7085013" cy="344860"/>
          </a:xfrm>
          <a:prstGeom prst="rect">
            <a:avLst/>
          </a:prstGeom>
          <a:noFill/>
          <a:ln w="9525">
            <a:noFill/>
            <a:miter lim="800000"/>
            <a:headEnd/>
            <a:tailEnd/>
          </a:ln>
        </p:spPr>
      </p:pic>
      <p:pic>
        <p:nvPicPr>
          <p:cNvPr id="100355" name="Picture 3" descr="[Graphics:Images/CubicSplinesMod_gr_26.gif]"/>
          <p:cNvPicPr>
            <a:picLocks noChangeAspect="1" noChangeArrowheads="1"/>
          </p:cNvPicPr>
          <p:nvPr/>
        </p:nvPicPr>
        <p:blipFill>
          <a:blip r:embed="rId3"/>
          <a:srcRect/>
          <a:stretch>
            <a:fillRect/>
          </a:stretch>
        </p:blipFill>
        <p:spPr bwMode="auto">
          <a:xfrm>
            <a:off x="1905000" y="3048000"/>
            <a:ext cx="4247153" cy="410491"/>
          </a:xfrm>
          <a:prstGeom prst="rect">
            <a:avLst/>
          </a:prstGeom>
          <a:noFill/>
          <a:ln w="9525">
            <a:noFill/>
            <a:miter lim="800000"/>
            <a:headEnd/>
            <a:tailEnd/>
          </a:ln>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lstStyle/>
          <a:p>
            <a:r>
              <a:rPr lang="en-US" u="sng" dirty="0" smtClean="0"/>
              <a:t>Solution</a:t>
            </a:r>
          </a:p>
          <a:p>
            <a:endParaRPr lang="en-US" dirty="0"/>
          </a:p>
        </p:txBody>
      </p:sp>
      <p:pic>
        <p:nvPicPr>
          <p:cNvPr id="4" name="Picture 5" descr="[Graphics:../Images/CubicSplinesMod_gr_30.gif]"/>
          <p:cNvPicPr>
            <a:picLocks noChangeAspect="1" noChangeArrowheads="1"/>
          </p:cNvPicPr>
          <p:nvPr/>
        </p:nvPicPr>
        <p:blipFill>
          <a:blip r:embed="rId2"/>
          <a:srcRect/>
          <a:stretch>
            <a:fillRect/>
          </a:stretch>
        </p:blipFill>
        <p:spPr bwMode="auto">
          <a:xfrm>
            <a:off x="1371600" y="1295400"/>
            <a:ext cx="7543800" cy="456858"/>
          </a:xfrm>
          <a:prstGeom prst="rect">
            <a:avLst/>
          </a:prstGeom>
          <a:noFill/>
          <a:ln w="9525">
            <a:noFill/>
            <a:miter lim="800000"/>
            <a:headEnd/>
            <a:tailEnd/>
          </a:ln>
        </p:spPr>
      </p:pic>
      <p:pic>
        <p:nvPicPr>
          <p:cNvPr id="5" name="Picture 6" descr="[Graphics:../Images/CubicSplinesMod_gr_32.gif]"/>
          <p:cNvPicPr>
            <a:picLocks noChangeAspect="1" noChangeArrowheads="1"/>
          </p:cNvPicPr>
          <p:nvPr/>
        </p:nvPicPr>
        <p:blipFill>
          <a:blip r:embed="rId3"/>
          <a:srcRect/>
          <a:stretch>
            <a:fillRect/>
          </a:stretch>
        </p:blipFill>
        <p:spPr bwMode="auto">
          <a:xfrm>
            <a:off x="1600200" y="2209800"/>
            <a:ext cx="3640259" cy="317500"/>
          </a:xfrm>
          <a:prstGeom prst="rect">
            <a:avLst/>
          </a:prstGeom>
          <a:noFill/>
          <a:ln w="9525">
            <a:noFill/>
            <a:miter lim="800000"/>
            <a:headEnd/>
            <a:tailEnd/>
          </a:ln>
        </p:spPr>
      </p:pic>
      <p:pic>
        <p:nvPicPr>
          <p:cNvPr id="6" name="Picture 7" descr="[Graphics:../Images/CubicSplinesMod_gr_33.gif]"/>
          <p:cNvPicPr>
            <a:picLocks noChangeAspect="1" noChangeArrowheads="1"/>
          </p:cNvPicPr>
          <p:nvPr/>
        </p:nvPicPr>
        <p:blipFill>
          <a:blip r:embed="rId4"/>
          <a:srcRect/>
          <a:stretch>
            <a:fillRect/>
          </a:stretch>
        </p:blipFill>
        <p:spPr bwMode="auto">
          <a:xfrm>
            <a:off x="1981200" y="2819400"/>
            <a:ext cx="2589212" cy="1355725"/>
          </a:xfrm>
          <a:prstGeom prst="rect">
            <a:avLst/>
          </a:prstGeom>
          <a:noFill/>
          <a:ln w="9525">
            <a:noFill/>
            <a:miter lim="800000"/>
            <a:headEnd/>
            <a:tailEnd/>
          </a:ln>
        </p:spPr>
      </p:pic>
      <p:pic>
        <p:nvPicPr>
          <p:cNvPr id="7" name="Picture 8" descr="[Graphics:../Images/CubicSplinesMod_gr_28.gif]"/>
          <p:cNvPicPr>
            <a:picLocks noChangeAspect="1" noChangeArrowheads="1"/>
          </p:cNvPicPr>
          <p:nvPr/>
        </p:nvPicPr>
        <p:blipFill>
          <a:blip r:embed="rId5"/>
          <a:srcRect/>
          <a:stretch>
            <a:fillRect/>
          </a:stretch>
        </p:blipFill>
        <p:spPr bwMode="auto">
          <a:xfrm>
            <a:off x="2286000" y="4419600"/>
            <a:ext cx="4648200" cy="18478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57200"/>
            <a:ext cx="7924800" cy="6019800"/>
          </a:xfrm>
        </p:spPr>
        <p:txBody>
          <a:bodyPr>
            <a:normAutofit fontScale="92500" lnSpcReduction="20000"/>
          </a:bodyPr>
          <a:lstStyle/>
          <a:p>
            <a:endParaRPr lang="en-US" dirty="0" smtClean="0"/>
          </a:p>
          <a:p>
            <a:endParaRPr lang="en-US" dirty="0"/>
          </a:p>
          <a:p>
            <a:endParaRPr lang="en-US" dirty="0" smtClean="0"/>
          </a:p>
          <a:p>
            <a:endParaRPr lang="en-US" dirty="0" smtClean="0"/>
          </a:p>
          <a:p>
            <a:endParaRPr lang="en-US" dirty="0" smtClean="0"/>
          </a:p>
          <a:p>
            <a:pPr algn="just"/>
            <a:r>
              <a:rPr lang="en-US" dirty="0" smtClean="0"/>
              <a:t>where  </a:t>
            </a:r>
            <a:r>
              <a:rPr lang="en-US" dirty="0"/>
              <a:t>and </a:t>
            </a:r>
            <a:r>
              <a:rPr lang="en-US" dirty="0" smtClean="0"/>
              <a:t> are </a:t>
            </a:r>
            <a:r>
              <a:rPr lang="en-US" dirty="0">
                <a:solidFill>
                  <a:srgbClr val="FF0000"/>
                </a:solidFill>
              </a:rPr>
              <a:t>the means of y and x</a:t>
            </a:r>
            <a:r>
              <a:rPr lang="en-US" dirty="0"/>
              <a:t>, </a:t>
            </a:r>
            <a:r>
              <a:rPr lang="en-US" dirty="0" smtClean="0"/>
              <a:t>respectively</a:t>
            </a:r>
          </a:p>
          <a:p>
            <a:pPr algn="just">
              <a:buNone/>
            </a:pPr>
            <a:r>
              <a:rPr lang="en-US" sz="3400" b="1" dirty="0" smtClean="0"/>
              <a:t>Test of goodness of fit</a:t>
            </a:r>
            <a:endParaRPr lang="en-US" sz="3400" b="1" dirty="0"/>
          </a:p>
          <a:p>
            <a:pPr algn="just"/>
            <a:r>
              <a:rPr lang="en-US" dirty="0">
                <a:solidFill>
                  <a:srgbClr val="0070C0"/>
                </a:solidFill>
              </a:rPr>
              <a:t>Any line other than</a:t>
            </a:r>
            <a:r>
              <a:rPr lang="en-US" dirty="0"/>
              <a:t> the one derived above gives</a:t>
            </a:r>
            <a:r>
              <a:rPr lang="en-US" dirty="0">
                <a:solidFill>
                  <a:srgbClr val="7030A0"/>
                </a:solidFill>
              </a:rPr>
              <a:t> larger sum of the squares of the residuals</a:t>
            </a:r>
            <a:r>
              <a:rPr lang="en-US" dirty="0" smtClean="0"/>
              <a:t>. </a:t>
            </a:r>
          </a:p>
          <a:p>
            <a:pPr algn="just"/>
            <a:r>
              <a:rPr lang="en-US" dirty="0" smtClean="0"/>
              <a:t>The </a:t>
            </a:r>
            <a:r>
              <a:rPr lang="en-US" dirty="0"/>
              <a:t>standard deviation of the regression line can be determined by </a:t>
            </a:r>
            <a:r>
              <a:rPr lang="en-US" i="1" dirty="0"/>
              <a:t>the standard error of the estimate</a:t>
            </a:r>
            <a:r>
              <a:rPr lang="en-US" dirty="0"/>
              <a:t> </a:t>
            </a:r>
          </a:p>
          <a:p>
            <a:pPr>
              <a:buNone/>
            </a:pPr>
            <a:r>
              <a:rPr lang="en-US" dirty="0"/>
              <a:t> </a:t>
            </a:r>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81" name="Object 1"/>
          <p:cNvGraphicFramePr>
            <a:graphicFrameLocks noChangeAspect="1"/>
          </p:cNvGraphicFramePr>
          <p:nvPr/>
        </p:nvGraphicFramePr>
        <p:xfrm>
          <a:off x="1219200" y="304800"/>
          <a:ext cx="4648200" cy="1219200"/>
        </p:xfrm>
        <a:graphic>
          <a:graphicData uri="http://schemas.openxmlformats.org/presentationml/2006/ole">
            <mc:AlternateContent xmlns:mc="http://schemas.openxmlformats.org/markup-compatibility/2006">
              <mc:Choice xmlns:v="urn:schemas-microsoft-com:vml" Requires="v">
                <p:oleObj spid="_x0000_s20488" name="Equation" r:id="rId3" imgW="1663700" imgH="520700" progId="Equation.DSMT4">
                  <p:embed/>
                </p:oleObj>
              </mc:Choice>
              <mc:Fallback>
                <p:oleObj name="Equation" r:id="rId3" imgW="1663700" imgH="5207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04800"/>
                        <a:ext cx="4648200" cy="1219200"/>
                      </a:xfrm>
                      <a:prstGeom prst="rect">
                        <a:avLst/>
                      </a:prstGeom>
                      <a:solidFill>
                        <a:srgbClr val="C0C0C0"/>
                      </a:solidFill>
                    </p:spPr>
                  </p:pic>
                </p:oleObj>
              </mc:Fallback>
            </mc:AlternateContent>
          </a:graphicData>
        </a:graphic>
      </p:graphicFrame>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83" name="Object 3"/>
          <p:cNvGraphicFramePr>
            <a:graphicFrameLocks noChangeAspect="1"/>
          </p:cNvGraphicFramePr>
          <p:nvPr/>
        </p:nvGraphicFramePr>
        <p:xfrm>
          <a:off x="1676400" y="1676400"/>
          <a:ext cx="2057400" cy="838200"/>
        </p:xfrm>
        <a:graphic>
          <a:graphicData uri="http://schemas.openxmlformats.org/presentationml/2006/ole">
            <mc:AlternateContent xmlns:mc="http://schemas.openxmlformats.org/markup-compatibility/2006">
              <mc:Choice xmlns:v="urn:schemas-microsoft-com:vml" Requires="v">
                <p:oleObj spid="_x0000_s20489" name="Equation" r:id="rId5" imgW="787058" imgH="317362" progId="Equation.DSMT4">
                  <p:embed/>
                </p:oleObj>
              </mc:Choice>
              <mc:Fallback>
                <p:oleObj name="Equation" r:id="rId5" imgW="787058" imgH="317362"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1676400"/>
                        <a:ext cx="2057400" cy="838200"/>
                      </a:xfrm>
                      <a:prstGeom prst="rect">
                        <a:avLst/>
                      </a:prstGeom>
                      <a:solidFill>
                        <a:srgbClr val="C0C0C0"/>
                      </a:solidFill>
                    </p:spPr>
                  </p:pic>
                </p:oleObj>
              </mc:Fallback>
            </mc:AlternateContent>
          </a:graphicData>
        </a:graphic>
      </p:graphicFrame>
      <p:sp>
        <p:nvSpPr>
          <p:cNvPr id="204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85" name="Object 5"/>
          <p:cNvGraphicFramePr>
            <a:graphicFrameLocks noChangeAspect="1"/>
          </p:cNvGraphicFramePr>
          <p:nvPr/>
        </p:nvGraphicFramePr>
        <p:xfrm>
          <a:off x="2133600" y="5638800"/>
          <a:ext cx="3352800" cy="1219200"/>
        </p:xfrm>
        <a:graphic>
          <a:graphicData uri="http://schemas.openxmlformats.org/presentationml/2006/ole">
            <mc:AlternateContent xmlns:mc="http://schemas.openxmlformats.org/markup-compatibility/2006">
              <mc:Choice xmlns:v="urn:schemas-microsoft-com:vml" Requires="v">
                <p:oleObj spid="_x0000_s20490" name="Equation" r:id="rId7" imgW="431640" imgH="241200" progId="Equation.DSMT4">
                  <p:embed/>
                </p:oleObj>
              </mc:Choice>
              <mc:Fallback>
                <p:oleObj name="Equation" r:id="rId7" imgW="431640" imgH="24120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5638800"/>
                        <a:ext cx="335280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6"/>
          <p:cNvGraphicFramePr>
            <a:graphicFrameLocks noChangeAspect="1"/>
          </p:cNvGraphicFramePr>
          <p:nvPr/>
        </p:nvGraphicFramePr>
        <p:xfrm>
          <a:off x="2362200" y="2590800"/>
          <a:ext cx="673100" cy="533400"/>
        </p:xfrm>
        <a:graphic>
          <a:graphicData uri="http://schemas.openxmlformats.org/presentationml/2006/ole">
            <mc:AlternateContent xmlns:mc="http://schemas.openxmlformats.org/markup-compatibility/2006">
              <mc:Choice xmlns:v="urn:schemas-microsoft-com:vml" Requires="v">
                <p:oleObj spid="_x0000_s20491" name="Equation" r:id="rId9" imgW="126720" imgH="203040" progId="Equation.DSMT4">
                  <p:embed/>
                </p:oleObj>
              </mc:Choice>
              <mc:Fallback>
                <p:oleObj name="Equation" r:id="rId9" imgW="126720" imgH="20304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62200" y="2590800"/>
                        <a:ext cx="6731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7" name="Object 7"/>
          <p:cNvGraphicFramePr>
            <a:graphicFrameLocks noChangeAspect="1"/>
          </p:cNvGraphicFramePr>
          <p:nvPr/>
        </p:nvGraphicFramePr>
        <p:xfrm>
          <a:off x="3352800" y="2590800"/>
          <a:ext cx="533400" cy="571500"/>
        </p:xfrm>
        <a:graphic>
          <a:graphicData uri="http://schemas.openxmlformats.org/presentationml/2006/ole">
            <mc:AlternateContent xmlns:mc="http://schemas.openxmlformats.org/markup-compatibility/2006">
              <mc:Choice xmlns:v="urn:schemas-microsoft-com:vml" Requires="v">
                <p:oleObj spid="_x0000_s20492" name="Equation" r:id="rId11" imgW="126720" imgH="228600" progId="Equation.DSMT4">
                  <p:embed/>
                </p:oleObj>
              </mc:Choice>
              <mc:Fallback>
                <p:oleObj name="Equation" r:id="rId11" imgW="126720" imgH="228600" progId="Equation.DSMT4">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2800" y="2590800"/>
                        <a:ext cx="533400"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762000"/>
            <a:ext cx="7790688" cy="5715000"/>
          </a:xfrm>
        </p:spPr>
        <p:txBody>
          <a:bodyPr>
            <a:normAutofit/>
          </a:bodyPr>
          <a:lstStyle/>
          <a:p>
            <a:r>
              <a:rPr lang="en-US" dirty="0" smtClean="0"/>
              <a:t>r is the </a:t>
            </a:r>
            <a:r>
              <a:rPr lang="en-US" dirty="0" smtClean="0">
                <a:solidFill>
                  <a:srgbClr val="7030A0"/>
                </a:solidFill>
              </a:rPr>
              <a:t>correlation coefficient</a:t>
            </a:r>
            <a:r>
              <a:rPr lang="en-US" dirty="0" smtClean="0"/>
              <a:t>  for linear regression r is given by</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For a </a:t>
            </a:r>
            <a:r>
              <a:rPr lang="en-US" dirty="0" smtClean="0">
                <a:solidFill>
                  <a:srgbClr val="7030A0"/>
                </a:solidFill>
              </a:rPr>
              <a:t>perfect fit r =1 </a:t>
            </a:r>
            <a:r>
              <a:rPr lang="en-US" dirty="0" smtClean="0"/>
              <a:t>and r should be </a:t>
            </a:r>
            <a:r>
              <a:rPr lang="en-US" dirty="0" smtClean="0">
                <a:solidFill>
                  <a:srgbClr val="0070C0"/>
                </a:solidFill>
              </a:rPr>
              <a:t>close to 1 for good fit</a:t>
            </a:r>
            <a:endParaRPr lang="en-US" dirty="0">
              <a:solidFill>
                <a:srgbClr val="0070C0"/>
              </a:solidFill>
            </a:endParaRP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8369" name="Object 1"/>
          <p:cNvGraphicFramePr>
            <a:graphicFrameLocks noChangeAspect="1"/>
          </p:cNvGraphicFramePr>
          <p:nvPr/>
        </p:nvGraphicFramePr>
        <p:xfrm>
          <a:off x="1371600" y="2514600"/>
          <a:ext cx="7391400" cy="1676400"/>
        </p:xfrm>
        <a:graphic>
          <a:graphicData uri="http://schemas.openxmlformats.org/presentationml/2006/ole">
            <mc:AlternateContent xmlns:mc="http://schemas.openxmlformats.org/markup-compatibility/2006">
              <mc:Choice xmlns:v="urn:schemas-microsoft-com:vml" Requires="v">
                <p:oleObj spid="_x0000_s58370" name="Equation" r:id="rId3" imgW="2667000" imgH="533400" progId="Equation.DSMT4">
                  <p:embed/>
                </p:oleObj>
              </mc:Choice>
              <mc:Fallback>
                <p:oleObj name="Equation" r:id="rId3" imgW="2667000" imgH="5334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514600"/>
                        <a:ext cx="739140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1025</TotalTime>
  <Words>2740</Words>
  <Application>Microsoft Office PowerPoint</Application>
  <PresentationFormat>On-screen Show (4:3)</PresentationFormat>
  <Paragraphs>429</Paragraphs>
  <Slides>71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3" baseType="lpstr">
      <vt:lpstr>Solstice</vt:lpstr>
      <vt:lpstr>Equation</vt:lpstr>
      <vt:lpstr>    CHAPTER-IV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CHAPTER-IV   CURVE FITTING</dc:title>
  <dc:creator>user</dc:creator>
  <cp:lastModifiedBy>Bil</cp:lastModifiedBy>
  <cp:revision>86</cp:revision>
  <dcterms:created xsi:type="dcterms:W3CDTF">2013-11-24T14:12:56Z</dcterms:created>
  <dcterms:modified xsi:type="dcterms:W3CDTF">2020-05-01T09:43:11Z</dcterms:modified>
</cp:coreProperties>
</file>