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0.bin" ContentType="image/unknown"/>
  <Override PartName="/ppt/media/image16.bin"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62" r:id="rId4"/>
    <p:sldId id="264" r:id="rId5"/>
    <p:sldId id="263"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61"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F8D53A-7D4B-4423-B967-90B6FC3C9DB8}">
          <p14:sldIdLst>
            <p14:sldId id="256"/>
            <p14:sldId id="258"/>
            <p14:sldId id="262"/>
            <p14:sldId id="264"/>
            <p14:sldId id="263"/>
            <p14:sldId id="265"/>
            <p14:sldId id="266"/>
            <p14:sldId id="267"/>
            <p14:sldId id="268"/>
            <p14:sldId id="269"/>
            <p14:sldId id="270"/>
            <p14:sldId id="271"/>
            <p14:sldId id="272"/>
            <p14:sldId id="273"/>
            <p14:sldId id="274"/>
            <p14:sldId id="275"/>
            <p14:sldId id="276"/>
            <p14:sldId id="277"/>
            <p14:sldId id="278"/>
            <p14:sldId id="279"/>
            <p14:sldId id="261"/>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37" d="100"/>
          <a:sy n="37" d="100"/>
        </p:scale>
        <p:origin x="-1776" y="-906"/>
      </p:cViewPr>
      <p:guideLst>
        <p:guide orient="horz" pos="2160"/>
        <p:guide pos="3840"/>
      </p:guideLst>
    </p:cSldViewPr>
  </p:slideViewPr>
  <p:notesTextViewPr>
    <p:cViewPr>
      <p:scale>
        <a:sx n="1" d="1"/>
        <a:sy n="1" d="1"/>
      </p:scale>
      <p:origin x="0" y="0"/>
    </p:cViewPr>
  </p:notesTextViewPr>
  <p:sorterViewPr>
    <p:cViewPr>
      <p:scale>
        <a:sx n="66" d="100"/>
        <a:sy n="66" d="100"/>
      </p:scale>
      <p:origin x="0" y="73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image" Target="../media/image9.wmf"/><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bin"/><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17463" y="0"/>
            <a:ext cx="12231688" cy="6856413"/>
            <a:chOff x="-16934" y="0"/>
            <a:chExt cx="12231160" cy="6856214"/>
          </a:xfrm>
        </p:grpSpPr>
        <p:pic>
          <p:nvPicPr>
            <p:cNvPr id="5" name="Picture 12" descr="H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fld id="{C8A66B4C-EEBE-4E5C-BCE9-B600E6C957DF}" type="datetimeFigureOut">
              <a:rPr lang="en-US" smtClean="0"/>
              <a:pPr/>
              <a:t>5/1/2020</a:t>
            </a:fld>
            <a:endParaRPr lang="en-US"/>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endParaRPr lang="en-US"/>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192707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266124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361633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en-US" altLang="en-US" sz="8000"/>
              <a:t>“</a:t>
            </a:r>
          </a:p>
        </p:txBody>
      </p:sp>
      <p:sp>
        <p:nvSpPr>
          <p:cNvPr id="6" name="TextBox 12"/>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r>
              <a:rPr lang="en-US" altLang="en-US" sz="8000"/>
              <a:t>”</a:t>
            </a:r>
          </a:p>
        </p:txBody>
      </p:sp>
      <p:cxnSp>
        <p:nvCxnSpPr>
          <p:cNvPr id="7" name="Straight Connector 6"/>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C8A66B4C-EEBE-4E5C-BCE9-B600E6C957DF}" type="datetimeFigureOut">
              <a:rPr lang="en-US" smtClean="0"/>
              <a:pPr/>
              <a:t>5/1/2020</a:t>
            </a:fld>
            <a:endParaRPr lang="en-US"/>
          </a:p>
        </p:txBody>
      </p:sp>
      <p:sp>
        <p:nvSpPr>
          <p:cNvPr id="9" name="Footer Placeholder 4"/>
          <p:cNvSpPr>
            <a:spLocks noGrp="1"/>
          </p:cNvSpPr>
          <p:nvPr>
            <p:ph type="ftr" sz="quarter" idx="15"/>
          </p:nvPr>
        </p:nvSpPr>
        <p:spPr/>
        <p:txBody>
          <a:bodyPr/>
          <a:lstStyle>
            <a:lvl1pPr>
              <a:defRPr/>
            </a:lvl1pPr>
          </a:lstStyle>
          <a:p>
            <a:endParaRPr lang="en-US"/>
          </a:p>
        </p:txBody>
      </p:sp>
      <p:sp>
        <p:nvSpPr>
          <p:cNvPr id="11" name="Slide Number Placeholder 5"/>
          <p:cNvSpPr>
            <a:spLocks noGrp="1"/>
          </p:cNvSpPr>
          <p:nvPr>
            <p:ph type="sldNum" sz="quarter" idx="16"/>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1989164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718148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en-US" altLang="en-US" sz="8000"/>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r>
              <a:rPr lang="en-US" altLang="en-US" sz="8000"/>
              <a:t>”</a:t>
            </a:r>
          </a:p>
        </p:txBody>
      </p:sp>
      <p:cxnSp>
        <p:nvCxnSpPr>
          <p:cNvPr id="7" name="Straight Connector 6"/>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C8A66B4C-EEBE-4E5C-BCE9-B600E6C957DF}" type="datetimeFigureOut">
              <a:rPr lang="en-US" smtClean="0"/>
              <a:pPr/>
              <a:t>5/1/2020</a:t>
            </a:fld>
            <a:endParaRPr lang="en-US"/>
          </a:p>
        </p:txBody>
      </p:sp>
      <p:sp>
        <p:nvSpPr>
          <p:cNvPr id="9" name="Footer Placeholder 4"/>
          <p:cNvSpPr>
            <a:spLocks noGrp="1"/>
          </p:cNvSpPr>
          <p:nvPr>
            <p:ph type="ftr" sz="quarter" idx="15"/>
          </p:nvPr>
        </p:nvSpPr>
        <p:spPr/>
        <p:txBody>
          <a:bodyPr/>
          <a:lstStyle>
            <a:lvl1pPr>
              <a:defRPr/>
            </a:lvl1pPr>
          </a:lstStyle>
          <a:p>
            <a:endParaRPr lang="en-US"/>
          </a:p>
        </p:txBody>
      </p:sp>
      <p:sp>
        <p:nvSpPr>
          <p:cNvPr id="10" name="Slide Number Placeholder 5"/>
          <p:cNvSpPr>
            <a:spLocks noGrp="1"/>
          </p:cNvSpPr>
          <p:nvPr>
            <p:ph type="sldNum" sz="quarter" idx="16"/>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327605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fld id="{C8A66B4C-EEBE-4E5C-BCE9-B600E6C957DF}" type="datetimeFigureOut">
              <a:rPr lang="en-US" smtClean="0"/>
              <a:pPr/>
              <a:t>5/1/2020</a:t>
            </a:fld>
            <a:endParaRPr lang="en-US"/>
          </a:p>
        </p:txBody>
      </p:sp>
      <p:sp>
        <p:nvSpPr>
          <p:cNvPr id="7" name="Footer Placeholder 4"/>
          <p:cNvSpPr>
            <a:spLocks noGrp="1"/>
          </p:cNvSpPr>
          <p:nvPr>
            <p:ph type="ftr" sz="quarter" idx="15"/>
          </p:nvPr>
        </p:nvSpPr>
        <p:spPr/>
        <p:txBody>
          <a:bodyPr/>
          <a:lstStyle>
            <a:lvl1pPr>
              <a:defRPr/>
            </a:lvl1pPr>
          </a:lstStyle>
          <a:p>
            <a:endParaRPr lang="en-US"/>
          </a:p>
        </p:txBody>
      </p:sp>
      <p:sp>
        <p:nvSpPr>
          <p:cNvPr id="8" name="Slide Number Placeholder 5"/>
          <p:cNvSpPr>
            <a:spLocks noGrp="1"/>
          </p:cNvSpPr>
          <p:nvPr>
            <p:ph type="sldNum" sz="quarter" idx="16"/>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2791248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266026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66405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382368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136188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397896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380680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125935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296703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207689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8A66B4C-EEBE-4E5C-BCE9-B600E6C957DF}" type="datetimeFigureOut">
              <a:rPr lang="en-US" smtClean="0"/>
              <a:pPr/>
              <a:t>5/1/2020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13172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875" y="0"/>
            <a:ext cx="12230100" cy="6856413"/>
            <a:chOff x="-15736" y="0"/>
            <a:chExt cx="12229962" cy="6856214"/>
          </a:xfrm>
        </p:grpSpPr>
        <p:pic>
          <p:nvPicPr>
            <p:cNvPr id="1032" name="Picture 7" descr="H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dirty="0">
                <a:solidFill>
                  <a:schemeClr val="tx1"/>
                </a:solidFill>
                <a:effectLst/>
                <a:latin typeface="+mn-lt"/>
              </a:defRPr>
            </a:lvl1pPr>
          </a:lstStyle>
          <a:p>
            <a:fld id="{C8A66B4C-EEBE-4E5C-BCE9-B600E6C957DF}" type="datetimeFigureOut">
              <a:rPr lang="en-US" smtClean="0"/>
              <a:pPr/>
              <a:t>5/1/2020</a:t>
            </a:fld>
            <a:endParaRPr lang="en-US"/>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dirty="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dirty="0">
                <a:solidFill>
                  <a:schemeClr val="tx1"/>
                </a:solidFill>
                <a:effectLst/>
                <a:latin typeface="+mn-lt"/>
              </a:defRPr>
            </a:lvl1pPr>
          </a:lstStyle>
          <a:p>
            <a:fld id="{FE51F958-A8A9-448E-9B60-4CC6D7CE6EDF}" type="slidenum">
              <a:rPr lang="en-US" smtClean="0"/>
              <a:pPr/>
              <a:t>‹#›</a:t>
            </a:fld>
            <a:endParaRPr lang="en-US"/>
          </a:p>
        </p:txBody>
      </p:sp>
    </p:spTree>
    <p:extLst>
      <p:ext uri="{BB962C8B-B14F-4D97-AF65-F5344CB8AC3E}">
        <p14:creationId xmlns:p14="http://schemas.microsoft.com/office/powerpoint/2010/main" val="25117515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fontAlgn="base" hangingPunct="1">
        <a:spcBef>
          <a:spcPct val="0"/>
        </a:spcBef>
        <a:spcAft>
          <a:spcPct val="0"/>
        </a:spcAft>
        <a:defRPr sz="4400" kern="1200">
          <a:ln w="3175" cmpd="sng">
            <a:noFill/>
          </a:ln>
          <a:solidFill>
            <a:srgbClr val="262626"/>
          </a:solidFill>
          <a:latin typeface="+mj-lt"/>
          <a:ea typeface="+mj-ea"/>
          <a:cs typeface="+mj-cs"/>
        </a:defRPr>
      </a:lvl1pPr>
      <a:lvl2pPr algn="ctr" defTabSz="457200" rtl="0" eaLnBrk="1" fontAlgn="base" hangingPunct="1">
        <a:spcBef>
          <a:spcPct val="0"/>
        </a:spcBef>
        <a:spcAft>
          <a:spcPct val="0"/>
        </a:spcAft>
        <a:defRPr sz="4400">
          <a:solidFill>
            <a:srgbClr val="262626"/>
          </a:solidFill>
          <a:latin typeface="Garamond" panose="02020404030301010803" pitchFamily="18" charset="0"/>
        </a:defRPr>
      </a:lvl2pPr>
      <a:lvl3pPr algn="ctr" defTabSz="457200" rtl="0" eaLnBrk="1" fontAlgn="base" hangingPunct="1">
        <a:spcBef>
          <a:spcPct val="0"/>
        </a:spcBef>
        <a:spcAft>
          <a:spcPct val="0"/>
        </a:spcAft>
        <a:defRPr sz="4400">
          <a:solidFill>
            <a:srgbClr val="262626"/>
          </a:solidFill>
          <a:latin typeface="Garamond" panose="02020404030301010803" pitchFamily="18" charset="0"/>
        </a:defRPr>
      </a:lvl3pPr>
      <a:lvl4pPr algn="ctr" defTabSz="457200" rtl="0" eaLnBrk="1" fontAlgn="base" hangingPunct="1">
        <a:spcBef>
          <a:spcPct val="0"/>
        </a:spcBef>
        <a:spcAft>
          <a:spcPct val="0"/>
        </a:spcAft>
        <a:defRPr sz="4400">
          <a:solidFill>
            <a:srgbClr val="262626"/>
          </a:solidFill>
          <a:latin typeface="Garamond" panose="02020404030301010803" pitchFamily="18" charset="0"/>
        </a:defRPr>
      </a:lvl4pPr>
      <a:lvl5pPr algn="ctr" defTabSz="457200" rtl="0" eaLnBrk="1" fontAlgn="base" hangingPunct="1">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1" fontAlgn="base" hangingPunct="1">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1" fontAlgn="base" hangingPunct="1">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1" fontAlgn="base" hangingPunct="1">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1" fontAlgn="base" hangingPunct="1">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image" Target="../media/image9.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7.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bin"/><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2.bin"/><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7.wmf"/><Relationship Id="rId2" Type="http://schemas.openxmlformats.org/officeDocument/2006/relationships/slideLayout" Target="../slideLayouts/slideLayout7.xml"/><Relationship Id="rId16" Type="http://schemas.openxmlformats.org/officeDocument/2006/relationships/oleObject" Target="../embeddings/oleObject24.bin"/><Relationship Id="rId1" Type="http://schemas.openxmlformats.org/officeDocument/2006/relationships/vmlDrawing" Target="../drawings/vmlDrawing8.vml"/><Relationship Id="rId6" Type="http://schemas.openxmlformats.org/officeDocument/2006/relationships/image" Target="../media/image24.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0.bin"/><Relationship Id="rId14" Type="http://schemas.openxmlformats.org/officeDocument/2006/relationships/image" Target="../media/image28.wmf"/></Relationships>
</file>

<file path=ppt/slides/_rels/slide1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26.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oleObject" Target="../embeddings/oleObject30.bin"/><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32.bin"/><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8.wmf"/><Relationship Id="rId5" Type="http://schemas.openxmlformats.org/officeDocument/2006/relationships/oleObject" Target="../embeddings/oleObject34.bin"/><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oleObject" Target="../embeddings/oleObject37.bin"/><Relationship Id="rId4" Type="http://schemas.openxmlformats.org/officeDocument/2006/relationships/image" Target="../media/image4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4.wmf"/><Relationship Id="rId5" Type="http://schemas.openxmlformats.org/officeDocument/2006/relationships/oleObject" Target="../embeddings/oleObject40.bin"/><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7.wmf"/><Relationship Id="rId5" Type="http://schemas.openxmlformats.org/officeDocument/2006/relationships/oleObject" Target="../embeddings/oleObject43.bin"/><Relationship Id="rId4" Type="http://schemas.openxmlformats.org/officeDocument/2006/relationships/image" Target="../media/image46.wmf"/></Relationships>
</file>

<file path=ppt/slides/_rels/slide31.xml.rels><?xml version="1.0" encoding="UTF-8" standalone="yes"?>
<Relationships xmlns="http://schemas.openxmlformats.org/package/2006/relationships"><Relationship Id="rId3" Type="http://schemas.openxmlformats.org/officeDocument/2006/relationships/image" Target="http://math.fullerton.edu/mathews/n2003/trapezoidalrule/TrapezoidalRuleMod/Images/TrapezoidalRuleMod_gr_50.gif" TargetMode="External"/><Relationship Id="rId7" Type="http://schemas.openxmlformats.org/officeDocument/2006/relationships/image" Target="http://math.fullerton.edu/mathews/n2003/trapezoidalrule/TrapezoidalRuleMod/Images/TrapezoidalRuleMod_gr_57.gif" TargetMode="External"/><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http://math.fullerton.edu/mathews/n2003/trapezoidalrule/TrapezoidalRuleMod/Images/TrapezoidalRuleMod_gr_56.gif" TargetMode="Externa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http://math.fullerton.edu/mathews/n2003/trapezoidalrule/TrapezoidalRuleMod/Images/TrapezoidalRuleMod_gr_59.gif" TargetMode="External"/><Relationship Id="rId7" Type="http://schemas.openxmlformats.org/officeDocument/2006/relationships/image" Target="http://math.fullerton.edu/mathews/n2003/trapezoidalrule/TrapezoidalRuleMod/Images/TrapezoidalRuleMod_gr_62.gif" TargetMode="External"/><Relationship Id="rId2" Type="http://schemas.openxmlformats.org/officeDocument/2006/relationships/image" Target="../media/image52.gif"/><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http://math.fullerton.edu/mathews/n2003/trapezoidalrule/TrapezoidalRuleMod/Images/TrapezoidalRuleMod_gr_60.gif" TargetMode="External"/><Relationship Id="rId4" Type="http://schemas.openxmlformats.org/officeDocument/2006/relationships/image" Target="../media/image53.png"/><Relationship Id="rId9" Type="http://schemas.openxmlformats.org/officeDocument/2006/relationships/image" Target="http://math.fullerton.edu/mathews/n2003/trapezoidalrule/TrapezoidalRuleMod/Images/TrapezoidalRuleMod_gr_63.gi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5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8.wmf"/><Relationship Id="rId5" Type="http://schemas.openxmlformats.org/officeDocument/2006/relationships/oleObject" Target="../embeddings/oleObject47.bin"/><Relationship Id="rId4" Type="http://schemas.openxmlformats.org/officeDocument/2006/relationships/image" Target="../media/image57.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59.wmf"/></Relationships>
</file>

<file path=ppt/slides/_rels/slide37.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61.wmf"/><Relationship Id="rId5" Type="http://schemas.openxmlformats.org/officeDocument/2006/relationships/oleObject" Target="../embeddings/oleObject50.bin"/><Relationship Id="rId4" Type="http://schemas.openxmlformats.org/officeDocument/2006/relationships/image" Target="../media/image6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64.wmf"/><Relationship Id="rId5" Type="http://schemas.openxmlformats.org/officeDocument/2006/relationships/oleObject" Target="../embeddings/oleObject53.bin"/><Relationship Id="rId4" Type="http://schemas.openxmlformats.org/officeDocument/2006/relationships/image" Target="../media/image6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66.wmf"/><Relationship Id="rId5" Type="http://schemas.openxmlformats.org/officeDocument/2006/relationships/oleObject" Target="../embeddings/oleObject55.bin"/><Relationship Id="rId4" Type="http://schemas.openxmlformats.org/officeDocument/2006/relationships/image" Target="../media/image6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68.wmf"/><Relationship Id="rId5" Type="http://schemas.openxmlformats.org/officeDocument/2006/relationships/oleObject" Target="../embeddings/oleObject57.bin"/><Relationship Id="rId4" Type="http://schemas.openxmlformats.org/officeDocument/2006/relationships/image" Target="../media/image67.wmf"/></Relationships>
</file>

<file path=ppt/slides/_rels/slide41.xml.rels><?xml version="1.0" encoding="UTF-8" standalone="yes"?>
<Relationships xmlns="http://schemas.openxmlformats.org/package/2006/relationships"><Relationship Id="rId3" Type="http://schemas.openxmlformats.org/officeDocument/2006/relationships/image" Target="http://math.fullerton.edu/mathews/n2003/simpsonsrule/SimpsonsRuleMod/Images/SimpsonRuleMod_gr_61.gif" TargetMode="External"/><Relationship Id="rId7" Type="http://schemas.openxmlformats.org/officeDocument/2006/relationships/image" Target="http://math.fullerton.edu/mathews/n2003/simpsonsrule/SimpsonsRuleMod/Images/SimpsonRuleMod_gr_68.gif" TargetMode="External"/><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http://math.fullerton.edu/mathews/n2003/simpsonsrule/SimpsonsRuleMod/Images/SimpsonRuleMod_gr_67.gif" TargetMode="Externa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http://math.fullerton.edu/mathews/n2003/simpsonsrule/SimpsonsRuleMod/Images/SimpsonRuleMod_gr_74.gif" TargetMode="External"/><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http://math.fullerton.edu/mathews/n2003/simpsonsrule/SimpsonsRuleMod/Images/SimpsonRuleMod_gr_73.gif" TargetMode="External"/><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image" Target="http://math.fullerton.edu/mathews/n2003/simpsonsrule/SimpsonsRuleMod/Images/SimpsonRuleMod_gr_76.gif" TargetMode="External"/><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http://math.fullerton.edu/mathews/n2003/simpsonsrule/SimpsonsRuleMod/Images/SimpsonRuleMod_gr_77.gif" TargetMode="External"/><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78.wmf"/><Relationship Id="rId5" Type="http://schemas.openxmlformats.org/officeDocument/2006/relationships/oleObject" Target="../embeddings/oleObject59.bin"/><Relationship Id="rId4" Type="http://schemas.openxmlformats.org/officeDocument/2006/relationships/image" Target="../media/image77.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80.wmf"/><Relationship Id="rId5" Type="http://schemas.openxmlformats.org/officeDocument/2006/relationships/oleObject" Target="../embeddings/oleObject62.bin"/><Relationship Id="rId4" Type="http://schemas.openxmlformats.org/officeDocument/2006/relationships/image" Target="../media/image79.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81.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http://math.fullerton.edu/mathews/n2003/simpson38rule/Simpson38RuleMod/Images/Simpson38RuleMod_gr_59.gif" TargetMode="External"/><Relationship Id="rId7" Type="http://schemas.openxmlformats.org/officeDocument/2006/relationships/image" Target="http://math.fullerton.edu/mathews/n2003/simpson38rule/Simpson38RuleMod/Images/Simpson38RuleMod_gr_71.gif" TargetMode="External"/><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http://math.fullerton.edu/mathews/n2003/simpson38rule/Simpson38RuleMod/Images/Simpson38RuleMod_gr_72.gi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http://math.fullerton.edu/mathews/n2003/simpson38rule/Simpson38RuleMod/Images/Simpson38RuleMod_gr_74.gif" TargetMode="External"/><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http://math.fullerton.edu/mathews/n2003/simpson38rule/Simpson38RuleMod/Images/Simpson38RuleMod_gr_75.gif" TargetMode="External"/><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6200" y="1193800"/>
            <a:ext cx="9652000" cy="4475163"/>
          </a:xfrm>
        </p:spPr>
        <p:txBody>
          <a:bodyPr>
            <a:noAutofit/>
          </a:bodyPr>
          <a:lstStyle/>
          <a:p>
            <a:r>
              <a:rPr lang="en-US" sz="3500" b="1" dirty="0" smtClean="0">
                <a:solidFill>
                  <a:srgbClr val="0070C0"/>
                </a:solidFill>
              </a:rPr>
              <a:t/>
            </a:r>
            <a:br>
              <a:rPr lang="en-US" sz="3500" b="1" dirty="0" smtClean="0">
                <a:solidFill>
                  <a:srgbClr val="0070C0"/>
                </a:solidFill>
              </a:rPr>
            </a:br>
            <a:r>
              <a:rPr lang="en-US" sz="3500" b="1" dirty="0">
                <a:solidFill>
                  <a:srgbClr val="0070C0"/>
                </a:solidFill>
              </a:rPr>
              <a:t/>
            </a:r>
            <a:br>
              <a:rPr lang="en-US" sz="3500" b="1" dirty="0">
                <a:solidFill>
                  <a:srgbClr val="0070C0"/>
                </a:solidFill>
              </a:rPr>
            </a:br>
            <a:r>
              <a:rPr lang="en-US" sz="3500" b="1" dirty="0" smtClean="0">
                <a:solidFill>
                  <a:srgbClr val="0070C0"/>
                </a:solidFill>
              </a:rPr>
              <a:t/>
            </a:r>
            <a:br>
              <a:rPr lang="en-US" sz="3500" b="1" dirty="0" smtClean="0">
                <a:solidFill>
                  <a:srgbClr val="0070C0"/>
                </a:solidFill>
              </a:rPr>
            </a:br>
            <a:r>
              <a:rPr lang="en-US" sz="3500" b="1" dirty="0">
                <a:solidFill>
                  <a:srgbClr val="0070C0"/>
                </a:solidFill>
              </a:rPr>
              <a:t/>
            </a:r>
            <a:br>
              <a:rPr lang="en-US" sz="3500" b="1" dirty="0">
                <a:solidFill>
                  <a:srgbClr val="0070C0"/>
                </a:solidFill>
              </a:rPr>
            </a:br>
            <a:r>
              <a:rPr lang="en-US" sz="3500" b="1" dirty="0" smtClean="0">
                <a:solidFill>
                  <a:srgbClr val="0070C0"/>
                </a:solidFill>
              </a:rPr>
              <a:t/>
            </a:r>
            <a:br>
              <a:rPr lang="en-US" sz="3500" b="1" dirty="0" smtClean="0">
                <a:solidFill>
                  <a:srgbClr val="0070C0"/>
                </a:solidFill>
              </a:rPr>
            </a:br>
            <a:r>
              <a:rPr lang="en-US" sz="3500" b="1" dirty="0" smtClean="0">
                <a:solidFill>
                  <a:srgbClr val="0070C0"/>
                </a:solidFill>
              </a:rPr>
              <a:t/>
            </a:r>
            <a:br>
              <a:rPr lang="en-US" sz="3500" b="1" dirty="0" smtClean="0">
                <a:solidFill>
                  <a:srgbClr val="0070C0"/>
                </a:solidFill>
              </a:rPr>
            </a:br>
            <a:r>
              <a:rPr lang="en-US" sz="3500" b="1" dirty="0">
                <a:solidFill>
                  <a:srgbClr val="0070C0"/>
                </a:solidFill>
              </a:rPr>
              <a:t/>
            </a:r>
            <a:br>
              <a:rPr lang="en-US" sz="3500" b="1" dirty="0">
                <a:solidFill>
                  <a:srgbClr val="0070C0"/>
                </a:solidFill>
              </a:rPr>
            </a:br>
            <a:r>
              <a:rPr lang="en-US" sz="3500" b="1" dirty="0" smtClean="0">
                <a:solidFill>
                  <a:srgbClr val="0070C0"/>
                </a:solidFill>
              </a:rPr>
              <a:t/>
            </a:r>
            <a:br>
              <a:rPr lang="en-US" sz="3500" b="1" dirty="0" smtClean="0">
                <a:solidFill>
                  <a:srgbClr val="0070C0"/>
                </a:solidFill>
              </a:rPr>
            </a:br>
            <a:r>
              <a:rPr lang="en-US" sz="3500" b="1" dirty="0">
                <a:solidFill>
                  <a:srgbClr val="0070C0"/>
                </a:solidFill>
              </a:rPr>
              <a:t/>
            </a:r>
            <a:br>
              <a:rPr lang="en-US" sz="3500" b="1" dirty="0">
                <a:solidFill>
                  <a:srgbClr val="0070C0"/>
                </a:solidFill>
              </a:rPr>
            </a:br>
            <a:r>
              <a:rPr lang="en-US" sz="3500" b="1" dirty="0" smtClean="0">
                <a:solidFill>
                  <a:srgbClr val="0070C0"/>
                </a:solidFill>
              </a:rPr>
              <a:t/>
            </a:r>
            <a:br>
              <a:rPr lang="en-US" sz="3500" b="1" dirty="0" smtClean="0">
                <a:solidFill>
                  <a:srgbClr val="0070C0"/>
                </a:solidFill>
              </a:rPr>
            </a:br>
            <a:r>
              <a:rPr lang="en-US" sz="3500" b="1" dirty="0">
                <a:solidFill>
                  <a:srgbClr val="0070C0"/>
                </a:solidFill>
              </a:rPr>
              <a:t/>
            </a:r>
            <a:br>
              <a:rPr lang="en-US" sz="3500" b="1" dirty="0">
                <a:solidFill>
                  <a:srgbClr val="0070C0"/>
                </a:solidFill>
              </a:rPr>
            </a:br>
            <a:r>
              <a:rPr lang="en-US" sz="3500" b="1" dirty="0" smtClean="0">
                <a:solidFill>
                  <a:srgbClr val="0070C0"/>
                </a:solidFill>
              </a:rPr>
              <a:t/>
            </a:r>
            <a:br>
              <a:rPr lang="en-US" sz="3500" b="1" dirty="0" smtClean="0">
                <a:solidFill>
                  <a:srgbClr val="0070C0"/>
                </a:solidFill>
              </a:rPr>
            </a:br>
            <a:r>
              <a:rPr lang="en-US" sz="3500" b="1" dirty="0">
                <a:solidFill>
                  <a:srgbClr val="0070C0"/>
                </a:solidFill>
              </a:rPr>
              <a:t/>
            </a:r>
            <a:br>
              <a:rPr lang="en-US" sz="3500" b="1" dirty="0">
                <a:solidFill>
                  <a:srgbClr val="0070C0"/>
                </a:solidFill>
              </a:rPr>
            </a:br>
            <a:r>
              <a:rPr lang="en-US" sz="3500" b="1" dirty="0" smtClean="0">
                <a:solidFill>
                  <a:srgbClr val="0070C0"/>
                </a:solidFill>
              </a:rPr>
              <a:t>CHAPTER-V</a:t>
            </a:r>
            <a:r>
              <a:rPr lang="en-US" sz="3500" dirty="0">
                <a:solidFill>
                  <a:srgbClr val="0070C0"/>
                </a:solidFill>
              </a:rPr>
              <a:t/>
            </a:r>
            <a:br>
              <a:rPr lang="en-US" sz="3500" dirty="0">
                <a:solidFill>
                  <a:srgbClr val="0070C0"/>
                </a:solidFill>
              </a:rPr>
            </a:br>
            <a:r>
              <a:rPr lang="en-US" sz="3500" b="1" dirty="0">
                <a:solidFill>
                  <a:srgbClr val="0070C0"/>
                </a:solidFill>
              </a:rPr>
              <a:t> </a:t>
            </a:r>
            <a:r>
              <a:rPr lang="en-US" sz="3500" dirty="0">
                <a:solidFill>
                  <a:srgbClr val="0070C0"/>
                </a:solidFill>
              </a:rPr>
              <a:t/>
            </a:r>
            <a:br>
              <a:rPr lang="en-US" sz="3500" dirty="0">
                <a:solidFill>
                  <a:srgbClr val="0070C0"/>
                </a:solidFill>
              </a:rPr>
            </a:br>
            <a:r>
              <a:rPr lang="en-US" sz="3500" b="1" dirty="0">
                <a:solidFill>
                  <a:srgbClr val="0070C0"/>
                </a:solidFill>
              </a:rPr>
              <a:t>NUMERICAL </a:t>
            </a:r>
            <a:r>
              <a:rPr lang="en-US" sz="3500" b="1" dirty="0" smtClean="0">
                <a:solidFill>
                  <a:srgbClr val="0070C0"/>
                </a:solidFill>
              </a:rPr>
              <a:t>DIFFERENTIATION</a:t>
            </a:r>
            <a:br>
              <a:rPr lang="en-US" sz="3500" b="1" dirty="0" smtClean="0">
                <a:solidFill>
                  <a:srgbClr val="0070C0"/>
                </a:solidFill>
              </a:rPr>
            </a:br>
            <a:r>
              <a:rPr lang="en-US" sz="3500" b="1" dirty="0" smtClean="0">
                <a:solidFill>
                  <a:srgbClr val="0070C0"/>
                </a:solidFill>
              </a:rPr>
              <a:t> </a:t>
            </a:r>
            <a:r>
              <a:rPr lang="en-US" sz="3500" b="1" dirty="0">
                <a:solidFill>
                  <a:srgbClr val="0070C0"/>
                </a:solidFill>
              </a:rPr>
              <a:t>&amp; INTEGRATION</a:t>
            </a:r>
            <a:r>
              <a:rPr lang="en-US" sz="3500" dirty="0">
                <a:solidFill>
                  <a:srgbClr val="0070C0"/>
                </a:solidFill>
              </a:rPr>
              <a:t/>
            </a:r>
            <a:br>
              <a:rPr lang="en-US" sz="3500" dirty="0">
                <a:solidFill>
                  <a:srgbClr val="0070C0"/>
                </a:solidFill>
              </a:rPr>
            </a:br>
            <a:endParaRPr lang="en-US" sz="3500" dirty="0">
              <a:solidFill>
                <a:srgbClr val="0070C0"/>
              </a:solidFill>
            </a:endParaRPr>
          </a:p>
        </p:txBody>
      </p:sp>
    </p:spTree>
    <p:extLst>
      <p:ext uri="{BB962C8B-B14F-4D97-AF65-F5344CB8AC3E}">
        <p14:creationId xmlns:p14="http://schemas.microsoft.com/office/powerpoint/2010/main" val="44584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258" y="704334"/>
            <a:ext cx="3994683" cy="477054"/>
          </a:xfrm>
          <a:prstGeom prst="rect">
            <a:avLst/>
          </a:prstGeom>
        </p:spPr>
        <p:txBody>
          <a:bodyPr wrap="none">
            <a:spAutoFit/>
          </a:bodyPr>
          <a:lstStyle/>
          <a:p>
            <a:r>
              <a:rPr lang="en-US" sz="2500" b="1" dirty="0" smtClean="0">
                <a:effectLst/>
                <a:latin typeface="Times New Roman" panose="02020603050405020304" pitchFamily="18" charset="0"/>
                <a:ea typeface="Times New Roman" panose="02020603050405020304" pitchFamily="18" charset="0"/>
              </a:rPr>
              <a:t>5.2.1 Lower Order Methods</a:t>
            </a:r>
            <a:endParaRPr lang="en-US" sz="2500" dirty="0">
              <a:effectLst/>
              <a:latin typeface="Times New Roman" panose="02020603050405020304" pitchFamily="18" charset="0"/>
              <a:ea typeface="Times New Roman" panose="02020603050405020304" pitchFamily="18" charset="0"/>
            </a:endParaRPr>
          </a:p>
        </p:txBody>
      </p:sp>
      <p:sp>
        <p:nvSpPr>
          <p:cNvPr id="3" name="Rectangle 1"/>
          <p:cNvSpPr>
            <a:spLocks noChangeArrowheads="1"/>
          </p:cNvSpPr>
          <p:nvPr/>
        </p:nvSpPr>
        <p:spPr bwMode="auto">
          <a:xfrm>
            <a:off x="873258" y="1378820"/>
            <a:ext cx="96774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By truncating the second- and higher-derivatives in the Taylor series </a:t>
            </a:r>
            <a:endParaRPr kumimoji="0" lang="en-US" altLang="en-US" sz="2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622647" y="2053305"/>
            <a:ext cx="237774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73837777"/>
              </p:ext>
            </p:extLst>
          </p:nvPr>
        </p:nvGraphicFramePr>
        <p:xfrm>
          <a:off x="1622648" y="2053306"/>
          <a:ext cx="6810152" cy="766094"/>
        </p:xfrm>
        <a:graphic>
          <a:graphicData uri="http://schemas.openxmlformats.org/presentationml/2006/ole">
            <mc:AlternateContent xmlns:mc="http://schemas.openxmlformats.org/markup-compatibility/2006">
              <mc:Choice xmlns:v="urn:schemas-microsoft-com:vml" Requires="v">
                <p:oleObj spid="_x0000_s7226" name="Equation" r:id="rId3" imgW="2552700" imgH="406400" progId="Equation.3">
                  <p:embed/>
                </p:oleObj>
              </mc:Choice>
              <mc:Fallback>
                <p:oleObj name="Equation" r:id="rId3" imgW="2552700" imgH="406400" progId="Equation.3">
                  <p:embed/>
                  <p:pic>
                    <p:nvPicPr>
                      <p:cNvPr id="0" name="Picture 55"/>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22648" y="2053306"/>
                        <a:ext cx="6810152" cy="766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873258" y="3029635"/>
            <a:ext cx="9756642" cy="861774"/>
          </a:xfrm>
          <a:prstGeom prst="rect">
            <a:avLst/>
          </a:prstGeom>
        </p:spPr>
        <p:txBody>
          <a:bodyPr wrap="square">
            <a:spAutoFit/>
          </a:bodyPr>
          <a:lstStyle/>
          <a:p>
            <a:pPr algn="just"/>
            <a:r>
              <a:rPr lang="en-US" sz="2500" dirty="0" smtClean="0">
                <a:effectLst/>
                <a:latin typeface="Times New Roman" panose="02020603050405020304" pitchFamily="18" charset="0"/>
                <a:ea typeface="Times New Roman" panose="02020603050405020304" pitchFamily="18" charset="0"/>
              </a:rPr>
              <a:t>the following formula for approximating the first derivative, called the </a:t>
            </a:r>
            <a:r>
              <a:rPr lang="en-US" sz="2500" i="1" dirty="0" smtClean="0">
                <a:effectLst/>
                <a:latin typeface="Times New Roman" panose="02020603050405020304" pitchFamily="18" charset="0"/>
                <a:ea typeface="Times New Roman" panose="02020603050405020304" pitchFamily="18" charset="0"/>
              </a:rPr>
              <a:t>first forward difference</a:t>
            </a:r>
            <a:r>
              <a:rPr lang="en-US" sz="2500" dirty="0" smtClean="0">
                <a:effectLst/>
                <a:latin typeface="Times New Roman" panose="02020603050405020304" pitchFamily="18" charset="0"/>
                <a:ea typeface="Times New Roman" panose="02020603050405020304" pitchFamily="18" charset="0"/>
              </a:rPr>
              <a:t>, is obtained </a:t>
            </a:r>
            <a:endParaRPr lang="en-US" sz="2500" dirty="0">
              <a:effectLst/>
              <a:latin typeface="Times New Roman" panose="02020603050405020304" pitchFamily="18" charset="0"/>
              <a:ea typeface="Times New Roman" panose="02020603050405020304" pitchFamily="18" charset="0"/>
            </a:endParaRPr>
          </a:p>
        </p:txBody>
      </p:sp>
      <p:sp>
        <p:nvSpPr>
          <p:cNvPr id="7" name="Rectangle 5"/>
          <p:cNvSpPr>
            <a:spLocks noChangeArrowheads="1"/>
          </p:cNvSpPr>
          <p:nvPr/>
        </p:nvSpPr>
        <p:spPr bwMode="auto">
          <a:xfrm>
            <a:off x="1622647" y="4275464"/>
            <a:ext cx="161398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17524627"/>
              </p:ext>
            </p:extLst>
          </p:nvPr>
        </p:nvGraphicFramePr>
        <p:xfrm>
          <a:off x="1622647" y="4275465"/>
          <a:ext cx="4324626" cy="664139"/>
        </p:xfrm>
        <a:graphic>
          <a:graphicData uri="http://schemas.openxmlformats.org/presentationml/2006/ole">
            <mc:AlternateContent xmlns:mc="http://schemas.openxmlformats.org/markup-compatibility/2006">
              <mc:Choice xmlns:v="urn:schemas-microsoft-com:vml" Requires="v">
                <p:oleObj spid="_x0000_s7227" name="Equation" r:id="rId4" imgW="2667000" imgH="406400" progId="Equation.3">
                  <p:embed/>
                </p:oleObj>
              </mc:Choice>
              <mc:Fallback>
                <p:oleObj name="Equation" r:id="rId4" imgW="2667000" imgH="406400" progId="Equation.3">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647" y="4275465"/>
                        <a:ext cx="4324626" cy="664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997304" y="5046080"/>
            <a:ext cx="9848495" cy="1246495"/>
          </a:xfrm>
          <a:prstGeom prst="rect">
            <a:avLst/>
          </a:prstGeom>
        </p:spPr>
        <p:txBody>
          <a:bodyPr wrap="square">
            <a:spAutoFit/>
          </a:bodyPr>
          <a:lstStyle/>
          <a:p>
            <a:pPr algn="just"/>
            <a:r>
              <a:rPr lang="en-US" sz="2500" dirty="0" smtClean="0">
                <a:effectLst/>
                <a:latin typeface="Times New Roman" panose="02020603050405020304" pitchFamily="18" charset="0"/>
                <a:ea typeface="Times New Roman" panose="02020603050405020304" pitchFamily="18" charset="0"/>
                <a:cs typeface="Times New Roman" panose="02020603050405020304" pitchFamily="18" charset="0"/>
              </a:rPr>
              <a:t>Where            is referred to as the </a:t>
            </a:r>
            <a:r>
              <a:rPr lang="en-US" sz="2500" i="1" dirty="0" smtClean="0">
                <a:effectLst/>
                <a:latin typeface="Times New Roman" panose="02020603050405020304" pitchFamily="18" charset="0"/>
                <a:ea typeface="Times New Roman" panose="02020603050405020304" pitchFamily="18" charset="0"/>
                <a:cs typeface="Times New Roman" panose="02020603050405020304" pitchFamily="18" charset="0"/>
              </a:rPr>
              <a:t>first forward difference</a:t>
            </a:r>
            <a:r>
              <a:rPr lang="en-US" sz="2500" dirty="0" smtClean="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500" i="1" dirty="0" smtClean="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500" dirty="0" smtClean="0">
                <a:effectLst/>
                <a:latin typeface="Times New Roman" panose="02020603050405020304" pitchFamily="18" charset="0"/>
                <a:ea typeface="Times New Roman" panose="02020603050405020304" pitchFamily="18" charset="0"/>
                <a:cs typeface="Times New Roman" panose="02020603050405020304" pitchFamily="18" charset="0"/>
              </a:rPr>
              <a:t> is called the step size. The entire term              </a:t>
            </a:r>
            <a:r>
              <a:rPr lang="en-US" sz="2500" dirty="0">
                <a:latin typeface="Times New Roman" panose="02020603050405020304" pitchFamily="18" charset="0"/>
                <a:cs typeface="Times New Roman" panose="02020603050405020304" pitchFamily="18" charset="0"/>
              </a:rPr>
              <a:t>is referred to as a </a:t>
            </a:r>
            <a:r>
              <a:rPr lang="en-US" sz="2500" i="1" dirty="0">
                <a:latin typeface="Times New Roman" panose="02020603050405020304" pitchFamily="18" charset="0"/>
                <a:cs typeface="Times New Roman" panose="02020603050405020304" pitchFamily="18" charset="0"/>
              </a:rPr>
              <a:t>first finite </a:t>
            </a:r>
            <a:r>
              <a:rPr lang="en-US" sz="2500" i="1" dirty="0" smtClean="0">
                <a:latin typeface="Times New Roman" panose="02020603050405020304" pitchFamily="18" charset="0"/>
                <a:cs typeface="Times New Roman" panose="02020603050405020304" pitchFamily="18" charset="0"/>
              </a:rPr>
              <a:t>divided difference</a:t>
            </a:r>
            <a:r>
              <a:rPr lang="en-US" sz="2500" dirty="0">
                <a:latin typeface="Times New Roman" panose="02020603050405020304" pitchFamily="18" charset="0"/>
                <a:cs typeface="Times New Roman" panose="02020603050405020304" pitchFamily="18" charset="0"/>
              </a:rPr>
              <a:t>. </a:t>
            </a:r>
          </a:p>
        </p:txBody>
      </p:sp>
      <p:pic>
        <p:nvPicPr>
          <p:cNvPr id="27"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8372" y="5065170"/>
            <a:ext cx="435780" cy="43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4"/>
          <p:cNvSpPr>
            <a:spLocks noChangeArrowheads="1"/>
          </p:cNvSpPr>
          <p:nvPr/>
        </p:nvSpPr>
        <p:spPr bwMode="auto">
          <a:xfrm>
            <a:off x="4190999" y="5412595"/>
            <a:ext cx="327320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266614798"/>
              </p:ext>
            </p:extLst>
          </p:nvPr>
        </p:nvGraphicFramePr>
        <p:xfrm>
          <a:off x="4866465" y="5475854"/>
          <a:ext cx="837711" cy="381967"/>
        </p:xfrm>
        <a:graphic>
          <a:graphicData uri="http://schemas.openxmlformats.org/presentationml/2006/ole">
            <mc:AlternateContent xmlns:mc="http://schemas.openxmlformats.org/markup-compatibility/2006">
              <mc:Choice xmlns:v="urn:schemas-microsoft-com:vml" Requires="v">
                <p:oleObj spid="_x0000_s7228" name="Equation" r:id="rId7" imgW="368140" imgH="215806" progId="Equation.3">
                  <p:embed/>
                </p:oleObj>
              </mc:Choice>
              <mc:Fallback>
                <p:oleObj name="Equation" r:id="rId7" imgW="368140" imgH="215806" progId="Equation.3">
                  <p:embed/>
                  <p:pic>
                    <p:nvPicPr>
                      <p:cNvPr id="0" name="Picture 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6465" y="5475854"/>
                        <a:ext cx="837711" cy="3819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348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833845" y="1581481"/>
            <a:ext cx="1050471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Similarly, by truncating the Taylor series between </a:t>
            </a:r>
            <a:r>
              <a:rPr kumimoji="0" lang="en-US" altLang="en-US" sz="25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kumimoji="0" lang="en-US" altLang="en-US" sz="2500" b="0" i="1" u="none" strike="noStrike" cap="none" normalizeH="0" baseline="-25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i-1</a:t>
            </a:r>
            <a:r>
              <a:rPr kumimoji="0" lang="en-US" altLang="en-US" sz="25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kumimoji="0" lang="en-US" altLang="en-US" sz="2500" b="0" i="1"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kumimoji="0" lang="en-US" altLang="en-US" sz="2500" b="0" i="1" u="none" strike="noStrike" cap="none" normalizeH="0" baseline="-25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kumimoji="0" lang="en-US" altLang="en-US" sz="25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500" baseline="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5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500" baseline="0"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2800" dirty="0" smtClean="0"/>
              <a:t>the </a:t>
            </a:r>
            <a:r>
              <a:rPr lang="en-US" sz="2800" dirty="0"/>
              <a:t>following formula for approximating the first derivative is obtained</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500" baseline="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5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500" baseline="0"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2800" dirty="0" smtClean="0"/>
              <a:t>Where         is </a:t>
            </a:r>
            <a:r>
              <a:rPr lang="en-US" sz="2800" dirty="0"/>
              <a:t>referred to as the </a:t>
            </a:r>
            <a:r>
              <a:rPr lang="en-US" sz="2800" i="1" dirty="0"/>
              <a:t>first backward difference</a:t>
            </a:r>
            <a:r>
              <a:rPr lang="en-US" sz="2800" dirty="0"/>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8"/>
          <p:cNvSpPr>
            <a:spLocks noChangeArrowheads="1"/>
          </p:cNvSpPr>
          <p:nvPr/>
        </p:nvSpPr>
        <p:spPr bwMode="auto">
          <a:xfrm>
            <a:off x="1262743" y="1937656"/>
            <a:ext cx="311321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221203077"/>
              </p:ext>
            </p:extLst>
          </p:nvPr>
        </p:nvGraphicFramePr>
        <p:xfrm>
          <a:off x="1417696" y="2162939"/>
          <a:ext cx="6640286" cy="805543"/>
        </p:xfrm>
        <a:graphic>
          <a:graphicData uri="http://schemas.openxmlformats.org/presentationml/2006/ole">
            <mc:AlternateContent xmlns:mc="http://schemas.openxmlformats.org/markup-compatibility/2006">
              <mc:Choice xmlns:v="urn:schemas-microsoft-com:vml" Requires="v">
                <p:oleObj spid="_x0000_s8235" name="Equation" r:id="rId3" imgW="2501900" imgH="406400" progId="Equation.3">
                  <p:embed/>
                </p:oleObj>
              </mc:Choice>
              <mc:Fallback>
                <p:oleObj name="Equation" r:id="rId3" imgW="2501900" imgH="406400" progId="Equation.3">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96" y="2162939"/>
                        <a:ext cx="6640286" cy="805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0"/>
          <p:cNvSpPr>
            <a:spLocks noChangeArrowheads="1"/>
          </p:cNvSpPr>
          <p:nvPr/>
        </p:nvSpPr>
        <p:spPr bwMode="auto">
          <a:xfrm>
            <a:off x="1572649" y="3597419"/>
            <a:ext cx="175943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73984370"/>
              </p:ext>
            </p:extLst>
          </p:nvPr>
        </p:nvGraphicFramePr>
        <p:xfrm>
          <a:off x="1572649" y="3797848"/>
          <a:ext cx="6330379" cy="784678"/>
        </p:xfrm>
        <a:graphic>
          <a:graphicData uri="http://schemas.openxmlformats.org/presentationml/2006/ole">
            <mc:AlternateContent xmlns:mc="http://schemas.openxmlformats.org/markup-compatibility/2006">
              <mc:Choice xmlns:v="urn:schemas-microsoft-com:vml" Requires="v">
                <p:oleObj spid="_x0000_s8236" name="Equation" r:id="rId5" imgW="2730500" imgH="406400" progId="Equation.3">
                  <p:embed/>
                </p:oleObj>
              </mc:Choice>
              <mc:Fallback>
                <p:oleObj name="Equation" r:id="rId5" imgW="2730500" imgH="406400" progId="Equation.3">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2649" y="3797848"/>
                        <a:ext cx="6330379" cy="7846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2"/>
          <p:cNvSpPr>
            <a:spLocks noChangeArrowheads="1"/>
          </p:cNvSpPr>
          <p:nvPr/>
        </p:nvSpPr>
        <p:spPr bwMode="auto">
          <a:xfrm>
            <a:off x="1881052" y="4523014"/>
            <a:ext cx="334409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95072756"/>
              </p:ext>
            </p:extLst>
          </p:nvPr>
        </p:nvGraphicFramePr>
        <p:xfrm>
          <a:off x="1881052" y="4737236"/>
          <a:ext cx="548639" cy="514962"/>
        </p:xfrm>
        <a:graphic>
          <a:graphicData uri="http://schemas.openxmlformats.org/presentationml/2006/ole">
            <mc:AlternateContent xmlns:mc="http://schemas.openxmlformats.org/markup-compatibility/2006">
              <mc:Choice xmlns:v="urn:schemas-microsoft-com:vml" Requires="v">
                <p:oleObj spid="_x0000_s8237" name="Equation" r:id="rId7" imgW="241300" imgH="228600" progId="Equation.3">
                  <p:embed/>
                </p:oleObj>
              </mc:Choice>
              <mc:Fallback>
                <p:oleObj name="Equation" r:id="rId7" imgW="241300" imgH="228600" progId="Equation.3">
                  <p:embed/>
                  <p:pic>
                    <p:nvPicPr>
                      <p:cNvPr id="0"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1052" y="4737236"/>
                        <a:ext cx="548639" cy="51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7987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66046" y="817421"/>
            <a:ext cx="1011155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third way to approximate the first derivative is to subtract backward Taylor series expansions (between x</a:t>
            </a:r>
            <a:r>
              <a:rPr kumimoji="0" lang="en-US" altLang="en-US" sz="2500" b="0" i="0" u="none" strike="noStrike" cap="none" normalizeH="0" baseline="-25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i-1</a:t>
            </a:r>
            <a:r>
              <a:rPr kumimoji="0" lang="en-US" altLang="en-US" sz="25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x</a:t>
            </a:r>
            <a:r>
              <a:rPr kumimoji="0" lang="en-US" altLang="en-US" sz="2500" b="0" i="0" u="none" strike="noStrike" cap="none" normalizeH="0" baseline="-25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kumimoji="0" lang="en-US" altLang="en-US" sz="25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from the forward </a:t>
            </a:r>
            <a:r>
              <a:rPr lang="en-US" altLang="en-US" sz="2500" dirty="0">
                <a:latin typeface="Times New Roman" panose="02020603050405020304" pitchFamily="18" charset="0"/>
                <a:ea typeface="Times New Roman" panose="02020603050405020304" pitchFamily="18" charset="0"/>
                <a:cs typeface="Times New Roman" panose="02020603050405020304" pitchFamily="18" charset="0"/>
              </a:rPr>
              <a:t>T</a:t>
            </a:r>
            <a:r>
              <a:rPr kumimoji="0" lang="en-US" altLang="en-US" sz="25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aylor series expansion </a:t>
            </a: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(between x</a:t>
            </a:r>
            <a:r>
              <a:rPr kumimoji="0" lang="en-US" altLang="en-US" sz="2500" b="0" i="0" u="none" strike="noStrike" cap="none" normalizeH="0" baseline="-25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i-1</a:t>
            </a:r>
            <a:r>
              <a:rPr kumimoji="0" lang="en-US" altLang="en-US" sz="25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x</a:t>
            </a:r>
            <a:r>
              <a:rPr kumimoji="0" lang="en-US" altLang="en-US" sz="2500" b="0" i="0" u="none" strike="noStrike" cap="none" normalizeH="0" baseline="-25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kumimoji="0" lang="en-US" altLang="en-US" sz="25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resulting </a:t>
            </a:r>
            <a:r>
              <a:rPr lang="en-US" sz="2800" dirty="0" smtClean="0">
                <a:latin typeface="Times New Roman" panose="02020603050405020304" pitchFamily="18" charset="0"/>
                <a:cs typeface="Times New Roman" panose="02020603050405020304" pitchFamily="18" charset="0"/>
              </a:rPr>
              <a:t>in </a:t>
            </a:r>
            <a:endParaRPr kumimoji="0" lang="en-US" altLang="en-US" sz="2500" b="0" i="0"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8"/>
          <p:cNvSpPr>
            <a:spLocks noChangeArrowheads="1"/>
          </p:cNvSpPr>
          <p:nvPr/>
        </p:nvSpPr>
        <p:spPr bwMode="auto">
          <a:xfrm>
            <a:off x="2321169" y="2110083"/>
            <a:ext cx="14626338" cy="78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937833390"/>
              </p:ext>
            </p:extLst>
          </p:nvPr>
        </p:nvGraphicFramePr>
        <p:xfrm>
          <a:off x="1500554" y="2110083"/>
          <a:ext cx="6421232" cy="1019979"/>
        </p:xfrm>
        <a:graphic>
          <a:graphicData uri="http://schemas.openxmlformats.org/presentationml/2006/ole">
            <mc:AlternateContent xmlns:mc="http://schemas.openxmlformats.org/markup-compatibility/2006">
              <mc:Choice xmlns:v="urn:schemas-microsoft-com:vml" Requires="v">
                <p:oleObj spid="_x0000_s9247" name="Equation" r:id="rId3" imgW="2641600" imgH="419100" progId="Equation.3">
                  <p:embed/>
                </p:oleObj>
              </mc:Choice>
              <mc:Fallback>
                <p:oleObj name="Equation" r:id="rId3" imgW="2641600" imgH="419100" progId="Equation.3">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554" y="2110083"/>
                        <a:ext cx="6421232" cy="1019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1166046" y="3402745"/>
            <a:ext cx="3010761" cy="477054"/>
          </a:xfrm>
          <a:prstGeom prst="rect">
            <a:avLst/>
          </a:prstGeom>
        </p:spPr>
        <p:txBody>
          <a:bodyPr wrap="none">
            <a:spAutoFit/>
          </a:bodyPr>
          <a:lstStyle/>
          <a:p>
            <a:pPr algn="just"/>
            <a:r>
              <a:rPr lang="en-US" sz="2500" dirty="0" smtClean="0">
                <a:effectLst/>
                <a:latin typeface="Times New Roman" panose="02020603050405020304" pitchFamily="18" charset="0"/>
                <a:ea typeface="Times New Roman" panose="02020603050405020304" pitchFamily="18" charset="0"/>
              </a:rPr>
              <a:t>from which we obtain</a:t>
            </a:r>
            <a:endParaRPr lang="en-US" sz="2500" dirty="0">
              <a:effectLst/>
              <a:latin typeface="Times New Roman" panose="02020603050405020304" pitchFamily="18" charset="0"/>
              <a:ea typeface="Times New Roman" panose="02020603050405020304" pitchFamily="18" charset="0"/>
            </a:endParaRPr>
          </a:p>
        </p:txBody>
      </p:sp>
      <p:sp>
        <p:nvSpPr>
          <p:cNvPr id="11" name="Rectangle 10"/>
          <p:cNvSpPr>
            <a:spLocks noChangeArrowheads="1"/>
          </p:cNvSpPr>
          <p:nvPr/>
        </p:nvSpPr>
        <p:spPr bwMode="auto">
          <a:xfrm>
            <a:off x="1500554" y="4182862"/>
            <a:ext cx="18201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153298380"/>
              </p:ext>
            </p:extLst>
          </p:nvPr>
        </p:nvGraphicFramePr>
        <p:xfrm>
          <a:off x="1500554" y="4182863"/>
          <a:ext cx="4106115" cy="817421"/>
        </p:xfrm>
        <a:graphic>
          <a:graphicData uri="http://schemas.openxmlformats.org/presentationml/2006/ole">
            <mc:AlternateContent xmlns:mc="http://schemas.openxmlformats.org/markup-compatibility/2006">
              <mc:Choice xmlns:v="urn:schemas-microsoft-com:vml" Requires="v">
                <p:oleObj spid="_x0000_s9248" name="Equation" r:id="rId5" imgW="2057400" imgH="406400" progId="Equation.3">
                  <p:embed/>
                </p:oleObj>
              </mc:Choice>
              <mc:Fallback>
                <p:oleObj name="Equation" r:id="rId5" imgW="2057400" imgH="406400" progId="Equation.3">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554" y="4182863"/>
                        <a:ext cx="4106115" cy="817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1166046" y="5281381"/>
            <a:ext cx="10111553" cy="861774"/>
          </a:xfrm>
          <a:prstGeom prst="rect">
            <a:avLst/>
          </a:prstGeom>
        </p:spPr>
        <p:txBody>
          <a:bodyPr wrap="square">
            <a:spAutoFit/>
          </a:bodyPr>
          <a:lstStyle/>
          <a:p>
            <a:pPr algn="just"/>
            <a:r>
              <a:rPr lang="en-US" sz="2500" dirty="0" smtClean="0">
                <a:effectLst/>
                <a:latin typeface="Times New Roman" panose="02020603050405020304" pitchFamily="18" charset="0"/>
                <a:ea typeface="Times New Roman" panose="02020603050405020304" pitchFamily="18" charset="0"/>
              </a:rPr>
              <a:t>The above equation is a </a:t>
            </a:r>
            <a:r>
              <a:rPr lang="en-US" sz="2500" i="1" dirty="0" smtClean="0">
                <a:effectLst/>
                <a:latin typeface="Times New Roman" panose="02020603050405020304" pitchFamily="18" charset="0"/>
                <a:ea typeface="Times New Roman" panose="02020603050405020304" pitchFamily="18" charset="0"/>
              </a:rPr>
              <a:t>centered difference</a:t>
            </a:r>
            <a:r>
              <a:rPr lang="en-US" sz="2500" dirty="0" smtClean="0">
                <a:effectLst/>
                <a:latin typeface="Times New Roman" panose="02020603050405020304" pitchFamily="18" charset="0"/>
                <a:ea typeface="Times New Roman" panose="02020603050405020304" pitchFamily="18" charset="0"/>
              </a:rPr>
              <a:t> representation of the first derivative. </a:t>
            </a:r>
            <a:endParaRPr lang="en-US"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2521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81122" y="946610"/>
                <a:ext cx="7045583" cy="477054"/>
              </a:xfrm>
              <a:prstGeom prst="rect">
                <a:avLst/>
              </a:prstGeom>
            </p:spPr>
            <p:txBody>
              <a:bodyPr wrap="none">
                <a:spAutoFit/>
              </a:bodyPr>
              <a:lstStyle/>
              <a:p>
                <a:r>
                  <a:rPr lang="en-US" sz="2500" b="1" dirty="0" smtClean="0">
                    <a:effectLst/>
                    <a:latin typeface="Times New Roman" panose="02020603050405020304" pitchFamily="18" charset="0"/>
                    <a:ea typeface="Times New Roman" panose="02020603050405020304" pitchFamily="18" charset="0"/>
                    <a:cs typeface="Times New Roman" panose="02020603050405020304" pitchFamily="18" charset="0"/>
                  </a:rPr>
                  <a:t>Example   </a:t>
                </a:r>
                <a:r>
                  <a:rPr lang="en-US" sz="2500" dirty="0" smtClean="0">
                    <a:effectLst/>
                    <a:latin typeface="Times New Roman" panose="02020603050405020304" pitchFamily="18" charset="0"/>
                    <a:ea typeface="Times New Roman" panose="02020603050405020304" pitchFamily="18" charset="0"/>
                    <a:cs typeface="Times New Roman" panose="02020603050405020304" pitchFamily="18" charset="0"/>
                  </a:rPr>
                  <a:t>Consider the function</a:t>
                </a:r>
                <a14:m>
                  <m:oMath xmlns:m="http://schemas.openxmlformats.org/officeDocument/2006/math">
                    <m:r>
                      <a:rPr lang="en-US" sz="2500" b="0" i="0" smtClean="0">
                        <a:effectLst/>
                        <a:latin typeface="Cambria Math" panose="02040503050406030204" pitchFamily="18" charset="0"/>
                        <a:ea typeface="Times New Roman" panose="02020603050405020304" pitchFamily="18" charset="0"/>
                      </a:rPr>
                      <m:t>  </m:t>
                    </m:r>
                    <m:r>
                      <a:rPr lang="en-US" sz="2500" b="0" i="1" smtClean="0">
                        <a:effectLst/>
                        <a:latin typeface="Cambria Math" panose="02040503050406030204" pitchFamily="18" charset="0"/>
                        <a:ea typeface="Times New Roman" panose="02020603050405020304" pitchFamily="18" charset="0"/>
                      </a:rPr>
                      <m:t>𝑓</m:t>
                    </m:r>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𝑥</m:t>
                        </m:r>
                      </m:e>
                    </m:d>
                    <m:r>
                      <a:rPr lang="en-US" sz="2500" b="0" i="1" smtClean="0">
                        <a:effectLst/>
                        <a:latin typeface="Cambria Math" panose="02040503050406030204" pitchFamily="18" charset="0"/>
                        <a:ea typeface="Times New Roman" panose="02020603050405020304" pitchFamily="18" charset="0"/>
                      </a:rPr>
                      <m:t>=</m:t>
                    </m:r>
                    <m:sSup>
                      <m:sSupPr>
                        <m:ctrlPr>
                          <a:rPr lang="en-US" sz="2500" b="0" i="1" smtClean="0">
                            <a:effectLst/>
                            <a:latin typeface="Cambria Math"/>
                          </a:rPr>
                        </m:ctrlPr>
                      </m:sSupPr>
                      <m:e>
                        <m:r>
                          <a:rPr lang="en-US" sz="2500" b="0" i="1" smtClean="0">
                            <a:effectLst/>
                            <a:latin typeface="Cambria Math" panose="02040503050406030204" pitchFamily="18" charset="0"/>
                          </a:rPr>
                          <m:t>𝑒</m:t>
                        </m:r>
                      </m:e>
                      <m:sup>
                        <m:r>
                          <a:rPr lang="en-US" sz="2500" b="0" i="1" smtClean="0">
                            <a:effectLst/>
                            <a:latin typeface="Cambria Math" panose="02040503050406030204" pitchFamily="18" charset="0"/>
                          </a:rPr>
                          <m:t>−</m:t>
                        </m:r>
                        <m:r>
                          <a:rPr lang="en-US" sz="2500" b="0" i="1" smtClean="0">
                            <a:effectLst/>
                            <a:latin typeface="Cambria Math" panose="02040503050406030204" pitchFamily="18" charset="0"/>
                          </a:rPr>
                          <m:t>𝑥</m:t>
                        </m:r>
                      </m:sup>
                    </m:sSup>
                    <m:r>
                      <m:rPr>
                        <m:sty m:val="p"/>
                      </m:rPr>
                      <a:rPr lang="en-US" sz="2500" b="0" i="0" smtClean="0">
                        <a:effectLst/>
                        <a:latin typeface="Cambria Math" panose="02040503050406030204" pitchFamily="18" charset="0"/>
                      </a:rPr>
                      <m:t>sin</m:t>
                    </m:r>
                    <m:r>
                      <a:rPr lang="en-US" sz="2500" b="0" i="1" smtClean="0">
                        <a:effectLst/>
                        <a:latin typeface="Cambria Math" panose="02040503050406030204" pitchFamily="18" charset="0"/>
                      </a:rPr>
                      <m:t>⁡(</m:t>
                    </m:r>
                    <m:r>
                      <a:rPr lang="en-US" sz="2500" b="0" i="1" smtClean="0">
                        <a:effectLst/>
                        <a:latin typeface="Cambria Math" panose="02040503050406030204" pitchFamily="18" charset="0"/>
                      </a:rPr>
                      <m:t>𝑥</m:t>
                    </m:r>
                    <m:r>
                      <a:rPr lang="en-US" sz="2500" b="0" i="1" smtClean="0">
                        <a:effectLst/>
                        <a:latin typeface="Cambria Math" panose="02040503050406030204" pitchFamily="18" charset="0"/>
                      </a:rPr>
                      <m:t>)</m:t>
                    </m:r>
                  </m:oMath>
                </a14:m>
                <a:endParaRPr lang="en-US" sz="25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81122" y="946610"/>
                <a:ext cx="7045583" cy="477054"/>
              </a:xfrm>
              <a:prstGeom prst="rect">
                <a:avLst/>
              </a:prstGeom>
              <a:blipFill rotWithShape="0">
                <a:blip r:embed="rId2"/>
                <a:stretch>
                  <a:fillRect l="-1384" t="-10127" b="-27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14400" y="1790673"/>
                <a:ext cx="9847385" cy="1138773"/>
              </a:xfrm>
              <a:prstGeom prst="rect">
                <a:avLst/>
              </a:prstGeom>
            </p:spPr>
            <p:txBody>
              <a:bodyPr wrap="square">
                <a:spAutoFit/>
              </a:bodyPr>
              <a:lstStyle/>
              <a:p>
                <a:pPr algn="just"/>
                <a:r>
                  <a:rPr lang="en-US" sz="2500" dirty="0" smtClean="0">
                    <a:effectLst/>
                    <a:latin typeface="Times New Roman" panose="02020603050405020304" pitchFamily="18" charset="0"/>
                    <a:ea typeface="Times New Roman" panose="02020603050405020304" pitchFamily="18" charset="0"/>
                    <a:cs typeface="Times New Roman" panose="02020603050405020304" pitchFamily="18" charset="0"/>
                  </a:rPr>
                  <a:t>Compute numerical approximations for </a:t>
                </a:r>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a:latin typeface="Times New Roman" panose="02020603050405020304" pitchFamily="18" charset="0"/>
                    <a:cs typeface="Times New Roman" panose="02020603050405020304" pitchFamily="18" charset="0"/>
                  </a:rPr>
                  <a:t>using step sizes</a:t>
                </a:r>
                <a:r>
                  <a:rPr lang="en-US" sz="2500" dirty="0" smtClean="0">
                    <a:latin typeface="Times New Roman" panose="02020603050405020304" pitchFamily="18" charset="0"/>
                    <a:cs typeface="Times New Roman" panose="02020603050405020304" pitchFamily="18" charset="0"/>
                  </a:rPr>
                  <a:t>, h=0.1,0.01,0.001</a:t>
                </a:r>
                <a:r>
                  <a:rPr lang="en-US" sz="2500" dirty="0">
                    <a:latin typeface="Times New Roman" panose="02020603050405020304" pitchFamily="18" charset="0"/>
                    <a:cs typeface="Times New Roman" panose="02020603050405020304" pitchFamily="18" charset="0"/>
                  </a:rPr>
                  <a:t> </a:t>
                </a:r>
              </a:p>
              <a:p>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914400" y="1790673"/>
                <a:ext cx="9847385" cy="1138773"/>
              </a:xfrm>
              <a:prstGeom prst="rect">
                <a:avLst/>
              </a:prstGeom>
              <a:blipFill rotWithShape="0">
                <a:blip r:embed="rId3"/>
                <a:stretch>
                  <a:fillRect l="-991" t="-4813" r="-9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81122" y="2819401"/>
                <a:ext cx="3193687" cy="47705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500" b="0" i="0" smtClean="0">
                          <a:effectLst/>
                          <a:latin typeface="Cambria Math" panose="02040503050406030204" pitchFamily="18" charset="0"/>
                          <a:ea typeface="Times New Roman" panose="02020603050405020304" pitchFamily="18" charset="0"/>
                        </a:rPr>
                        <m:t> </m:t>
                      </m:r>
                      <m:r>
                        <a:rPr lang="en-US" sz="2500" b="0" i="1" smtClean="0">
                          <a:effectLst/>
                          <a:latin typeface="Cambria Math" panose="02040503050406030204" pitchFamily="18" charset="0"/>
                          <a:ea typeface="Times New Roman" panose="02020603050405020304" pitchFamily="18" charset="0"/>
                        </a:rPr>
                        <m:t>𝑓</m:t>
                      </m:r>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𝑥</m:t>
                          </m:r>
                        </m:e>
                      </m:d>
                      <m:r>
                        <a:rPr lang="en-US" sz="2500" b="0" i="1" smtClean="0">
                          <a:effectLst/>
                          <a:latin typeface="Cambria Math" panose="02040503050406030204" pitchFamily="18" charset="0"/>
                          <a:ea typeface="Times New Roman" panose="02020603050405020304" pitchFamily="18" charset="0"/>
                        </a:rPr>
                        <m:t>=</m:t>
                      </m:r>
                      <m:sSup>
                        <m:sSupPr>
                          <m:ctrlPr>
                            <a:rPr lang="en-US" sz="2500" b="0" i="1" smtClean="0">
                              <a:effectLst/>
                              <a:latin typeface="Cambria Math"/>
                            </a:rPr>
                          </m:ctrlPr>
                        </m:sSupPr>
                        <m:e>
                          <m:r>
                            <a:rPr lang="en-US" sz="2500" b="0" i="1" smtClean="0">
                              <a:effectLst/>
                              <a:latin typeface="Cambria Math" panose="02040503050406030204" pitchFamily="18" charset="0"/>
                            </a:rPr>
                            <m:t>𝑒</m:t>
                          </m:r>
                        </m:e>
                        <m:sup>
                          <m:r>
                            <a:rPr lang="en-US" sz="2500" b="0" i="1" smtClean="0">
                              <a:effectLst/>
                              <a:latin typeface="Cambria Math" panose="02040503050406030204" pitchFamily="18" charset="0"/>
                            </a:rPr>
                            <m:t>−</m:t>
                          </m:r>
                          <m:r>
                            <a:rPr lang="en-US" sz="2500" b="0" i="1" smtClean="0">
                              <a:effectLst/>
                              <a:latin typeface="Cambria Math" panose="02040503050406030204" pitchFamily="18" charset="0"/>
                            </a:rPr>
                            <m:t>𝑥</m:t>
                          </m:r>
                        </m:sup>
                      </m:sSup>
                      <m:r>
                        <m:rPr>
                          <m:sty m:val="p"/>
                        </m:rPr>
                        <a:rPr lang="en-US" sz="2500" b="0" i="0" smtClean="0">
                          <a:effectLst/>
                          <a:latin typeface="Cambria Math" panose="02040503050406030204" pitchFamily="18" charset="0"/>
                        </a:rPr>
                        <m:t>sin</m:t>
                      </m:r>
                      <m:r>
                        <a:rPr lang="en-US" sz="2500" b="0" i="1" smtClean="0">
                          <a:effectLst/>
                          <a:latin typeface="Cambria Math" panose="02040503050406030204" pitchFamily="18" charset="0"/>
                        </a:rPr>
                        <m:t>⁡(</m:t>
                      </m:r>
                      <m:r>
                        <a:rPr lang="en-US" sz="2500" b="0" i="1" smtClean="0">
                          <a:effectLst/>
                          <a:latin typeface="Cambria Math" panose="02040503050406030204" pitchFamily="18" charset="0"/>
                        </a:rPr>
                        <m:t>𝑥</m:t>
                      </m:r>
                      <m:r>
                        <a:rPr lang="en-US" sz="2500" b="0" i="1" smtClean="0">
                          <a:effectLst/>
                          <a:latin typeface="Cambria Math" panose="02040503050406030204" pitchFamily="18" charset="0"/>
                        </a:rPr>
                        <m:t>)</m:t>
                      </m:r>
                    </m:oMath>
                  </m:oMathPara>
                </a14:m>
                <a:endParaRPr lang="en-US" sz="2500" dirty="0"/>
              </a:p>
            </p:txBody>
          </p:sp>
        </mc:Choice>
        <mc:Fallback xmlns="">
          <p:sp>
            <p:nvSpPr>
              <p:cNvPr id="10" name="Rectangle 9"/>
              <p:cNvSpPr>
                <a:spLocks noRot="1" noChangeAspect="1" noMove="1" noResize="1" noEditPoints="1" noAdjustHandles="1" noChangeArrowheads="1" noChangeShapeType="1" noTextEdit="1"/>
              </p:cNvSpPr>
              <p:nvPr/>
            </p:nvSpPr>
            <p:spPr>
              <a:xfrm>
                <a:off x="1081122" y="2819401"/>
                <a:ext cx="3193687" cy="477054"/>
              </a:xfrm>
              <a:prstGeom prst="rect">
                <a:avLst/>
              </a:prstGeom>
              <a:blipFill rotWithShape="0">
                <a:blip r:embed="rId4"/>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92347" y="3478797"/>
                <a:ext cx="4845745" cy="1908215"/>
              </a:xfrm>
              <a:prstGeom prst="rect">
                <a:avLst/>
              </a:prstGeom>
            </p:spPr>
            <p:txBody>
              <a:bodyPr wrap="square">
                <a:spAutoFit/>
              </a:bodyPr>
              <a:lstStyle/>
              <a:p>
                <a:r>
                  <a:rPr lang="en-US" sz="2500" b="1" i="1" dirty="0" smtClean="0">
                    <a:latin typeface="Times New Roman" panose="02020603050405020304" pitchFamily="18" charset="0"/>
                    <a:cs typeface="Times New Roman" panose="02020603050405020304" pitchFamily="18" charset="0"/>
                  </a:rPr>
                  <a:t>Using h=0.1</a:t>
                </a:r>
              </a:p>
              <a:p>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smtClean="0"/>
                  <a:t>=((0.296657)-(0.318477))/(0.2)</a:t>
                </a:r>
              </a:p>
              <a:p>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smtClean="0"/>
                  <a:t>=(-0.0218198)/(0.2)</a:t>
                </a:r>
              </a:p>
              <a:p>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smtClean="0"/>
                  <a:t>=-0.109099</a:t>
                </a:r>
              </a:p>
              <a:p>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992347" y="3478797"/>
                <a:ext cx="4845745" cy="1908215"/>
              </a:xfrm>
              <a:prstGeom prst="rect">
                <a:avLst/>
              </a:prstGeom>
              <a:blipFill rotWithShape="0">
                <a:blip r:embed="rId5"/>
                <a:stretch>
                  <a:fillRect l="-2138" t="-2875" r="-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213230" y="3478797"/>
                <a:ext cx="5064370" cy="1631216"/>
              </a:xfrm>
              <a:prstGeom prst="rect">
                <a:avLst/>
              </a:prstGeom>
            </p:spPr>
            <p:txBody>
              <a:bodyPr wrap="square">
                <a:spAutoFit/>
              </a:bodyPr>
              <a:lstStyle/>
              <a:p>
                <a:r>
                  <a:rPr lang="en-US" sz="2500" b="1" i="1" dirty="0" smtClean="0">
                    <a:latin typeface="Times New Roman" panose="02020603050405020304" pitchFamily="18" charset="0"/>
                    <a:cs typeface="Times New Roman" panose="02020603050405020304" pitchFamily="18" charset="0"/>
                  </a:rPr>
                  <a:t>Using h=0.01</a:t>
                </a:r>
              </a:p>
              <a:p>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smtClean="0"/>
                  <a:t>=((0.308432)-(0.310648))/(0.02)</a:t>
                </a:r>
              </a:p>
              <a:p>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smtClean="0"/>
                  <a:t>=(-0.000221587)/(0.002)</a:t>
                </a:r>
              </a:p>
              <a:p>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smtClean="0"/>
                  <a:t>=-0.110794</a:t>
                </a:r>
              </a:p>
            </p:txBody>
          </p:sp>
        </mc:Choice>
        <mc:Fallback xmlns="">
          <p:sp>
            <p:nvSpPr>
              <p:cNvPr id="12" name="Rectangle 11"/>
              <p:cNvSpPr>
                <a:spLocks noRot="1" noChangeAspect="1" noMove="1" noResize="1" noEditPoints="1" noAdjustHandles="1" noChangeArrowheads="1" noChangeShapeType="1" noTextEdit="1"/>
              </p:cNvSpPr>
              <p:nvPr/>
            </p:nvSpPr>
            <p:spPr>
              <a:xfrm>
                <a:off x="6213230" y="3478797"/>
                <a:ext cx="5064370" cy="1631216"/>
              </a:xfrm>
              <a:prstGeom prst="rect">
                <a:avLst/>
              </a:prstGeom>
              <a:blipFill rotWithShape="0">
                <a:blip r:embed="rId6"/>
                <a:stretch>
                  <a:fillRect l="-1925" t="-3371" b="-8614"/>
                </a:stretch>
              </a:blipFill>
            </p:spPr>
            <p:txBody>
              <a:bodyPr/>
              <a:lstStyle/>
              <a:p>
                <a:r>
                  <a:rPr lang="en-US">
                    <a:noFill/>
                  </a:rPr>
                  <a:t> </a:t>
                </a:r>
              </a:p>
            </p:txBody>
          </p:sp>
        </mc:Fallback>
      </mc:AlternateContent>
    </p:spTree>
    <p:extLst>
      <p:ext uri="{BB962C8B-B14F-4D97-AF65-F5344CB8AC3E}">
        <p14:creationId xmlns:p14="http://schemas.microsoft.com/office/powerpoint/2010/main" val="916045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19200" y="1351728"/>
                <a:ext cx="5439508" cy="1631216"/>
              </a:xfrm>
              <a:prstGeom prst="rect">
                <a:avLst/>
              </a:prstGeom>
            </p:spPr>
            <p:txBody>
              <a:bodyPr wrap="square">
                <a:spAutoFit/>
              </a:bodyPr>
              <a:lstStyle/>
              <a:p>
                <a:r>
                  <a:rPr lang="en-US" sz="2500" b="1" i="1" dirty="0" smtClean="0">
                    <a:latin typeface="Times New Roman" panose="02020603050405020304" pitchFamily="18" charset="0"/>
                    <a:cs typeface="Times New Roman" panose="02020603050405020304" pitchFamily="18" charset="0"/>
                  </a:rPr>
                  <a:t>Using h=0.001</a:t>
                </a:r>
              </a:p>
              <a:p>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smtClean="0"/>
                  <a:t>=((0.309449)-(0.30967))/(0.002)</a:t>
                </a:r>
              </a:p>
              <a:p>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smtClean="0"/>
                  <a:t>=(-0.000221587)/(0.02)</a:t>
                </a:r>
              </a:p>
              <a:p>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smtClean="0"/>
                  <a:t>=-0.110794</a:t>
                </a:r>
              </a:p>
            </p:txBody>
          </p:sp>
        </mc:Choice>
        <mc:Fallback xmlns="">
          <p:sp>
            <p:nvSpPr>
              <p:cNvPr id="2" name="Rectangle 1"/>
              <p:cNvSpPr>
                <a:spLocks noRot="1" noChangeAspect="1" noMove="1" noResize="1" noEditPoints="1" noAdjustHandles="1" noChangeArrowheads="1" noChangeShapeType="1" noTextEdit="1"/>
              </p:cNvSpPr>
              <p:nvPr/>
            </p:nvSpPr>
            <p:spPr>
              <a:xfrm>
                <a:off x="1219200" y="1351728"/>
                <a:ext cx="5439508" cy="1631216"/>
              </a:xfrm>
              <a:prstGeom prst="rect">
                <a:avLst/>
              </a:prstGeom>
              <a:blipFill rotWithShape="0">
                <a:blip r:embed="rId2"/>
                <a:stretch>
                  <a:fillRect l="-1794" t="-3371" b="-86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219200" y="3309481"/>
                <a:ext cx="6189785" cy="2188228"/>
              </a:xfrm>
              <a:prstGeom prst="rect">
                <a:avLst/>
              </a:prstGeom>
            </p:spPr>
            <p:txBody>
              <a:bodyPr wrap="square">
                <a:spAutoFit/>
              </a:bodyPr>
              <a:lstStyle/>
              <a:p>
                <a:pPr>
                  <a:lnSpc>
                    <a:spcPct val="150000"/>
                  </a:lnSpc>
                </a:pPr>
                <a:r>
                  <a:rPr lang="en-US" sz="2500" b="1" i="1" dirty="0" smtClean="0">
                    <a:latin typeface="Times New Roman" panose="02020603050405020304" pitchFamily="18" charset="0"/>
                    <a:cs typeface="Times New Roman" panose="02020603050405020304" pitchFamily="18" charset="0"/>
                  </a:rPr>
                  <a:t>The true value is:</a:t>
                </a:r>
              </a:p>
              <a:p>
                <a:pPr>
                  <a:lnSpc>
                    <a:spcPct val="150000"/>
                  </a:lnSpc>
                </a:pPr>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smtClean="0"/>
                  <a:t>=</a:t>
                </a:r>
                <a14:m>
                  <m:oMath xmlns:m="http://schemas.openxmlformats.org/officeDocument/2006/math">
                    <m:f>
                      <m:fPr>
                        <m:ctrlPr>
                          <a:rPr lang="en-US" sz="2500" i="1" smtClean="0">
                            <a:latin typeface="Cambria Math"/>
                          </a:rPr>
                        </m:ctrlPr>
                      </m:fPr>
                      <m:num>
                        <m:r>
                          <m:rPr>
                            <m:nor/>
                          </m:rPr>
                          <a:rPr lang="en-US" sz="2500" dirty="0" smtClean="0"/>
                          <m:t>Cos</m:t>
                        </m:r>
                        <m:r>
                          <m:rPr>
                            <m:nor/>
                          </m:rPr>
                          <a:rPr lang="en-US" sz="2500" dirty="0" smtClean="0"/>
                          <m:t>(1)</m:t>
                        </m:r>
                      </m:num>
                      <m:den>
                        <m:r>
                          <a:rPr lang="en-US" sz="2500" b="0" i="1" smtClean="0">
                            <a:latin typeface="Cambria Math" panose="02040503050406030204" pitchFamily="18" charset="0"/>
                          </a:rPr>
                          <m:t>𝑒</m:t>
                        </m:r>
                      </m:den>
                    </m:f>
                    <m:r>
                      <a:rPr lang="en-US" sz="2500" b="0" i="0" smtClean="0">
                        <a:latin typeface="Cambria Math" panose="02040503050406030204" pitchFamily="18" charset="0"/>
                      </a:rPr>
                      <m:t>  −</m:t>
                    </m:r>
                    <m:f>
                      <m:fPr>
                        <m:ctrlPr>
                          <a:rPr lang="en-US" sz="2500" i="1" smtClean="0">
                            <a:latin typeface="Cambria Math"/>
                          </a:rPr>
                        </m:ctrlPr>
                      </m:fPr>
                      <m:num>
                        <m:r>
                          <m:rPr>
                            <m:nor/>
                          </m:rPr>
                          <a:rPr lang="en-US" sz="2500" b="0" i="0" smtClean="0">
                            <a:latin typeface="Cambria Math" panose="02040503050406030204" pitchFamily="18" charset="0"/>
                          </a:rPr>
                          <m:t>Sin</m:t>
                        </m:r>
                        <m:r>
                          <m:rPr>
                            <m:nor/>
                          </m:rPr>
                          <a:rPr lang="en-US" sz="2500" dirty="0" smtClean="0"/>
                          <m:t>(1)</m:t>
                        </m:r>
                      </m:num>
                      <m:den>
                        <m:r>
                          <a:rPr lang="en-US" sz="2500" b="0" i="1" smtClean="0">
                            <a:latin typeface="Cambria Math" panose="02040503050406030204" pitchFamily="18" charset="0"/>
                          </a:rPr>
                          <m:t>𝑒</m:t>
                        </m:r>
                      </m:den>
                    </m:f>
                  </m:oMath>
                </a14:m>
                <a:endParaRPr lang="en-US" sz="2500" dirty="0" smtClean="0"/>
              </a:p>
              <a:p>
                <a:pPr>
                  <a:lnSpc>
                    <a:spcPct val="150000"/>
                  </a:lnSpc>
                </a:pPr>
                <a14:m>
                  <m:oMath xmlns:m="http://schemas.openxmlformats.org/officeDocument/2006/math">
                    <m:sSup>
                      <m:sSupPr>
                        <m:ctrlPr>
                          <a:rPr lang="en-US" sz="2500" b="0" i="1" smtClean="0">
                            <a:effectLst/>
                            <a:latin typeface="Cambria Math"/>
                          </a:rPr>
                        </m:ctrlPr>
                      </m:sSupPr>
                      <m:e>
                        <m:r>
                          <a:rPr lang="en-US" sz="2500" b="0" i="1" smtClean="0">
                            <a:effectLst/>
                            <a:latin typeface="Cambria Math" panose="02040503050406030204" pitchFamily="18" charset="0"/>
                          </a:rPr>
                          <m:t>𝑓</m:t>
                        </m:r>
                      </m:e>
                      <m:sup>
                        <m:r>
                          <a:rPr lang="en-US" sz="2500" b="0" i="1" smtClean="0">
                            <a:effectLst/>
                            <a:latin typeface="Cambria Math" panose="02040503050406030204" pitchFamily="18" charset="0"/>
                          </a:rPr>
                          <m:t>′</m:t>
                        </m:r>
                      </m:sup>
                    </m:sSup>
                    <m:d>
                      <m:dPr>
                        <m:ctrlPr>
                          <a:rPr lang="en-US" sz="2500" b="0" i="1" smtClean="0">
                            <a:effectLst/>
                            <a:latin typeface="Cambria Math"/>
                            <a:ea typeface="Times New Roman" panose="02020603050405020304" pitchFamily="18" charset="0"/>
                          </a:rPr>
                        </m:ctrlPr>
                      </m:dPr>
                      <m:e>
                        <m:r>
                          <a:rPr lang="en-US" sz="2500" b="0" i="1" smtClean="0">
                            <a:effectLst/>
                            <a:latin typeface="Cambria Math" panose="02040503050406030204" pitchFamily="18" charset="0"/>
                            <a:ea typeface="Times New Roman" panose="02020603050405020304" pitchFamily="18" charset="0"/>
                          </a:rPr>
                          <m:t>1</m:t>
                        </m:r>
                      </m:e>
                    </m:d>
                  </m:oMath>
                </a14:m>
                <a:r>
                  <a:rPr lang="en-US" sz="2500" dirty="0" smtClean="0"/>
                  <a:t>=-0.110794</a:t>
                </a:r>
              </a:p>
            </p:txBody>
          </p:sp>
        </mc:Choice>
        <mc:Fallback xmlns="">
          <p:sp>
            <p:nvSpPr>
              <p:cNvPr id="3" name="Rectangle 2"/>
              <p:cNvSpPr>
                <a:spLocks noRot="1" noChangeAspect="1" noMove="1" noResize="1" noEditPoints="1" noAdjustHandles="1" noChangeArrowheads="1" noChangeShapeType="1" noTextEdit="1"/>
              </p:cNvSpPr>
              <p:nvPr/>
            </p:nvSpPr>
            <p:spPr>
              <a:xfrm>
                <a:off x="1219200" y="3309481"/>
                <a:ext cx="6189785" cy="2188228"/>
              </a:xfrm>
              <a:prstGeom prst="rect">
                <a:avLst/>
              </a:prstGeom>
              <a:blipFill rotWithShape="0">
                <a:blip r:embed="rId3"/>
                <a:stretch>
                  <a:fillRect l="-1576" b="-3343"/>
                </a:stretch>
              </a:blipFill>
            </p:spPr>
            <p:txBody>
              <a:bodyPr/>
              <a:lstStyle/>
              <a:p>
                <a:r>
                  <a:rPr lang="en-US">
                    <a:noFill/>
                  </a:rPr>
                  <a:t> </a:t>
                </a:r>
              </a:p>
            </p:txBody>
          </p:sp>
        </mc:Fallback>
      </mc:AlternateContent>
    </p:spTree>
    <p:extLst>
      <p:ext uri="{BB962C8B-B14F-4D97-AF65-F5344CB8AC3E}">
        <p14:creationId xmlns:p14="http://schemas.microsoft.com/office/powerpoint/2010/main" val="178700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84" y="805934"/>
            <a:ext cx="6499536" cy="477054"/>
          </a:xfrm>
          <a:prstGeom prst="rect">
            <a:avLst/>
          </a:prstGeom>
        </p:spPr>
        <p:txBody>
          <a:bodyPr wrap="none">
            <a:spAutoFit/>
          </a:bodyPr>
          <a:lstStyle/>
          <a:p>
            <a:pPr algn="just"/>
            <a:r>
              <a:rPr lang="en-US" sz="2500" b="1" dirty="0" smtClean="0">
                <a:effectLst/>
                <a:latin typeface="Times New Roman" panose="02020603050405020304" pitchFamily="18" charset="0"/>
                <a:ea typeface="Times New Roman" panose="02020603050405020304" pitchFamily="18" charset="0"/>
              </a:rPr>
              <a:t>5.2.2</a:t>
            </a:r>
            <a:r>
              <a:rPr lang="en-US" sz="2500" b="1" i="1" dirty="0" smtClean="0">
                <a:effectLst/>
                <a:latin typeface="Times New Roman" panose="02020603050405020304" pitchFamily="18" charset="0"/>
                <a:ea typeface="Times New Roman" panose="02020603050405020304" pitchFamily="18" charset="0"/>
              </a:rPr>
              <a:t> </a:t>
            </a:r>
            <a:r>
              <a:rPr lang="en-US" sz="2500" b="1" dirty="0" smtClean="0">
                <a:effectLst/>
                <a:latin typeface="Times New Roman" panose="02020603050405020304" pitchFamily="18" charset="0"/>
                <a:ea typeface="Times New Roman" panose="02020603050405020304" pitchFamily="18" charset="0"/>
              </a:rPr>
              <a:t>High-Accuracy Differentiation Formulas</a:t>
            </a:r>
            <a:endParaRPr lang="en-US" sz="2500" dirty="0">
              <a:effectLst/>
              <a:latin typeface="Times New Roman" panose="02020603050405020304" pitchFamily="18" charset="0"/>
              <a:ea typeface="Times New Roman" panose="02020603050405020304" pitchFamily="18" charset="0"/>
            </a:endParaRPr>
          </a:p>
        </p:txBody>
      </p:sp>
      <p:sp>
        <p:nvSpPr>
          <p:cNvPr id="3" name="Rectangle 1"/>
          <p:cNvSpPr>
            <a:spLocks noChangeArrowheads="1"/>
          </p:cNvSpPr>
          <p:nvPr/>
        </p:nvSpPr>
        <p:spPr bwMode="auto">
          <a:xfrm>
            <a:off x="807330" y="1475348"/>
            <a:ext cx="9743439"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High-accuracy divided difference formulas can be generated by including additional terms from the Taylor series expansion. For example, the forward Taylor series expansion can be written as </a:t>
            </a:r>
          </a:p>
          <a:p>
            <a:pPr marL="0" marR="0" lvl="0" indent="0" algn="justLow" defTabSz="914400" rtl="0" eaLnBrk="0" fontAlgn="base" latinLnBrk="0" hangingPunct="0">
              <a:lnSpc>
                <a:spcPct val="100000"/>
              </a:lnSpc>
              <a:spcBef>
                <a:spcPct val="0"/>
              </a:spcBef>
              <a:spcAft>
                <a:spcPct val="0"/>
              </a:spcAft>
              <a:buClrTx/>
              <a:buSzTx/>
              <a:buFontTx/>
              <a:buNone/>
              <a:tabLst/>
            </a:pPr>
            <a:endParaRPr lang="en-US" altLang="en-US" sz="2500" dirty="0">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en-US" altLang="en-US" sz="2500" dirty="0">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sz="2800" dirty="0" smtClean="0"/>
              <a:t>which </a:t>
            </a:r>
            <a:r>
              <a:rPr lang="en-US" sz="2800" dirty="0"/>
              <a:t>can be solved for </a:t>
            </a:r>
          </a:p>
          <a:p>
            <a:pPr marL="0" marR="0" lvl="0" indent="0" algn="justLow" defTabSz="914400" rtl="0" eaLnBrk="0" fontAlgn="base" latinLnBrk="0" hangingPunct="0">
              <a:lnSpc>
                <a:spcPct val="100000"/>
              </a:lnSpc>
              <a:spcBef>
                <a:spcPct val="0"/>
              </a:spcBef>
              <a:spcAft>
                <a:spcPct val="0"/>
              </a:spcAft>
              <a:buClrTx/>
              <a:buSzTx/>
              <a:buFontTx/>
              <a:buNone/>
              <a:tabLst/>
            </a:pPr>
            <a:endParaRPr lang="en-US" altLang="en-US" sz="2500" dirty="0">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en-US" altLang="en-US" sz="2500" dirty="0">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sz="2800" dirty="0" smtClean="0"/>
              <a:t>The </a:t>
            </a:r>
            <a:r>
              <a:rPr lang="en-US" sz="2800" dirty="0"/>
              <a:t>result can be truncated by excluding the second- and higher-derivative terms and were thus left with a final result </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2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946030" y="3089717"/>
            <a:ext cx="188705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0194088"/>
              </p:ext>
            </p:extLst>
          </p:nvPr>
        </p:nvGraphicFramePr>
        <p:xfrm>
          <a:off x="1946030" y="2875928"/>
          <a:ext cx="5326089" cy="867507"/>
        </p:xfrm>
        <a:graphic>
          <a:graphicData uri="http://schemas.openxmlformats.org/presentationml/2006/ole">
            <mc:AlternateContent xmlns:mc="http://schemas.openxmlformats.org/markup-compatibility/2006">
              <mc:Choice xmlns:v="urn:schemas-microsoft-com:vml" Requires="v">
                <p:oleObj spid="_x0000_s11286" name="Equation" r:id="rId3" imgW="2514600" imgH="406400" progId="Equation.3">
                  <p:embed/>
                </p:oleObj>
              </mc:Choice>
              <mc:Fallback>
                <p:oleObj name="Equation" r:id="rId3" imgW="2514600" imgH="4064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030" y="2875928"/>
                        <a:ext cx="5326089" cy="867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1946029" y="4836852"/>
            <a:ext cx="240897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01641892"/>
              </p:ext>
            </p:extLst>
          </p:nvPr>
        </p:nvGraphicFramePr>
        <p:xfrm>
          <a:off x="1946030" y="4351434"/>
          <a:ext cx="5326089" cy="809264"/>
        </p:xfrm>
        <a:graphic>
          <a:graphicData uri="http://schemas.openxmlformats.org/presentationml/2006/ole">
            <mc:AlternateContent xmlns:mc="http://schemas.openxmlformats.org/markup-compatibility/2006">
              <mc:Choice xmlns:v="urn:schemas-microsoft-com:vml" Requires="v">
                <p:oleObj spid="_x0000_s11287" name="Equation" r:id="rId5" imgW="2692400" imgH="406400" progId="Equation.3">
                  <p:embed/>
                </p:oleObj>
              </mc:Choice>
              <mc:Fallback>
                <p:oleObj name="Equation" r:id="rId5" imgW="2692400" imgH="406400"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6030" y="4351434"/>
                        <a:ext cx="5326089" cy="809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365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03938" y="1266091"/>
            <a:ext cx="178565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99789354"/>
              </p:ext>
            </p:extLst>
          </p:nvPr>
        </p:nvGraphicFramePr>
        <p:xfrm>
          <a:off x="2203939" y="1266092"/>
          <a:ext cx="4143972" cy="890954"/>
        </p:xfrm>
        <a:graphic>
          <a:graphicData uri="http://schemas.openxmlformats.org/presentationml/2006/ole">
            <mc:AlternateContent xmlns:mc="http://schemas.openxmlformats.org/markup-compatibility/2006">
              <mc:Choice xmlns:v="urn:schemas-microsoft-com:vml" Requires="v">
                <p:oleObj spid="_x0000_s12321" name="Equation" r:id="rId3" imgW="1904174" imgH="406224" progId="Equation.3">
                  <p:embed/>
                </p:oleObj>
              </mc:Choice>
              <mc:Fallback>
                <p:oleObj name="Equation" r:id="rId3" imgW="1904174" imgH="406224" progId="Equation.3">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939" y="1266092"/>
                        <a:ext cx="4143972" cy="890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1617785" y="2496235"/>
            <a:ext cx="9190892" cy="3108543"/>
          </a:xfrm>
          <a:prstGeom prst="rect">
            <a:avLst/>
          </a:prstGeom>
        </p:spPr>
        <p:txBody>
          <a:bodyPr wrap="square">
            <a:spAutoFit/>
          </a:bodyPr>
          <a:lstStyle/>
          <a:p>
            <a:pPr algn="just"/>
            <a:r>
              <a:rPr lang="en-US" dirty="0" smtClean="0">
                <a:effectLst/>
                <a:latin typeface="Times New Roman" panose="02020603050405020304" pitchFamily="18" charset="0"/>
                <a:ea typeface="Times New Roman" panose="02020603050405020304" pitchFamily="18" charset="0"/>
              </a:rPr>
              <a:t>We can retain the second-derivative term by substituting the following approximation of the second derivative</a:t>
            </a:r>
          </a:p>
          <a:p>
            <a:pPr algn="just"/>
            <a:endParaRPr lang="en-US" sz="2000" dirty="0">
              <a:latin typeface="Times New Roman" panose="02020603050405020304" pitchFamily="18" charset="0"/>
              <a:ea typeface="Times New Roman" panose="02020603050405020304" pitchFamily="18" charset="0"/>
            </a:endParaRPr>
          </a:p>
          <a:p>
            <a:pPr algn="just"/>
            <a:endParaRPr lang="en-US" sz="2000" dirty="0" smtClean="0">
              <a:effectLst/>
              <a:latin typeface="Times New Roman" panose="02020603050405020304" pitchFamily="18" charset="0"/>
              <a:ea typeface="Times New Roman" panose="02020603050405020304" pitchFamily="18" charset="0"/>
            </a:endParaRPr>
          </a:p>
          <a:p>
            <a:pPr algn="just"/>
            <a:endParaRPr lang="en-US" sz="2000" dirty="0">
              <a:latin typeface="Times New Roman" panose="02020603050405020304" pitchFamily="18" charset="0"/>
              <a:ea typeface="Times New Roman" panose="02020603050405020304" pitchFamily="18" charset="0"/>
            </a:endParaRPr>
          </a:p>
          <a:p>
            <a:pPr algn="just"/>
            <a:endParaRPr lang="en-US" sz="2000" dirty="0" smtClean="0">
              <a:effectLst/>
              <a:latin typeface="Times New Roman" panose="02020603050405020304" pitchFamily="18" charset="0"/>
              <a:ea typeface="Times New Roman" panose="02020603050405020304" pitchFamily="18" charset="0"/>
            </a:endParaRPr>
          </a:p>
          <a:p>
            <a:pPr algn="just"/>
            <a:endParaRPr lang="en-US" sz="2000" dirty="0">
              <a:latin typeface="Times New Roman" panose="02020603050405020304" pitchFamily="18" charset="0"/>
              <a:ea typeface="Times New Roman" panose="02020603050405020304" pitchFamily="18" charset="0"/>
            </a:endParaRPr>
          </a:p>
          <a:p>
            <a:pPr algn="just"/>
            <a:endParaRPr lang="en-US" sz="2000" dirty="0" smtClean="0">
              <a:effectLst/>
              <a:latin typeface="Times New Roman" panose="02020603050405020304" pitchFamily="18" charset="0"/>
              <a:ea typeface="Times New Roman" panose="02020603050405020304" pitchFamily="18" charset="0"/>
            </a:endParaRPr>
          </a:p>
          <a:p>
            <a:pPr algn="just"/>
            <a:r>
              <a:rPr lang="en-US" sz="2000" dirty="0"/>
              <a:t>into Eq. </a:t>
            </a:r>
            <a:r>
              <a:rPr lang="en-US" sz="2000" dirty="0" smtClean="0"/>
              <a:t>2 </a:t>
            </a:r>
            <a:r>
              <a:rPr lang="en-US" sz="2000" dirty="0"/>
              <a:t>to yield</a:t>
            </a:r>
          </a:p>
          <a:p>
            <a:pPr algn="just"/>
            <a:endParaRPr lang="en-US" sz="2000" dirty="0">
              <a:effectLst/>
              <a:latin typeface="Times New Roman" panose="02020603050405020304" pitchFamily="18" charset="0"/>
              <a:ea typeface="Times New Roman" panose="02020603050405020304" pitchFamily="18" charset="0"/>
            </a:endParaRPr>
          </a:p>
        </p:txBody>
      </p:sp>
      <p:sp>
        <p:nvSpPr>
          <p:cNvPr id="5" name="Rectangle 4"/>
          <p:cNvSpPr>
            <a:spLocks noChangeArrowheads="1"/>
          </p:cNvSpPr>
          <p:nvPr/>
        </p:nvSpPr>
        <p:spPr bwMode="auto">
          <a:xfrm>
            <a:off x="2203938" y="3917415"/>
            <a:ext cx="205980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4250763"/>
              </p:ext>
            </p:extLst>
          </p:nvPr>
        </p:nvGraphicFramePr>
        <p:xfrm>
          <a:off x="2203938" y="3629429"/>
          <a:ext cx="5307522" cy="842153"/>
        </p:xfrm>
        <a:graphic>
          <a:graphicData uri="http://schemas.openxmlformats.org/presentationml/2006/ole">
            <mc:AlternateContent xmlns:mc="http://schemas.openxmlformats.org/markup-compatibility/2006">
              <mc:Choice xmlns:v="urn:schemas-microsoft-com:vml" Requires="v">
                <p:oleObj spid="_x0000_s12322" name="Equation" r:id="rId5" imgW="2578100" imgH="406400" progId="Equation.3">
                  <p:embed/>
                </p:oleObj>
              </mc:Choice>
              <mc:Fallback>
                <p:oleObj name="Equation" r:id="rId5" imgW="2578100" imgH="406400" progId="Equation.3">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3938" y="3629429"/>
                        <a:ext cx="5307522" cy="8421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a:spLocks noChangeArrowheads="1"/>
          </p:cNvSpPr>
          <p:nvPr/>
        </p:nvSpPr>
        <p:spPr bwMode="auto">
          <a:xfrm>
            <a:off x="2203938" y="5510300"/>
            <a:ext cx="153086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783158979"/>
              </p:ext>
            </p:extLst>
          </p:nvPr>
        </p:nvGraphicFramePr>
        <p:xfrm>
          <a:off x="2203938" y="5384315"/>
          <a:ext cx="7172094" cy="778788"/>
        </p:xfrm>
        <a:graphic>
          <a:graphicData uri="http://schemas.openxmlformats.org/presentationml/2006/ole">
            <mc:AlternateContent xmlns:mc="http://schemas.openxmlformats.org/markup-compatibility/2006">
              <mc:Choice xmlns:v="urn:schemas-microsoft-com:vml" Requires="v">
                <p:oleObj spid="_x0000_s12323" name="Equation" r:id="rId7" imgW="3771900" imgH="406400" progId="Equation.3">
                  <p:embed/>
                </p:oleObj>
              </mc:Choice>
              <mc:Fallback>
                <p:oleObj name="Equation" r:id="rId7" imgW="3771900" imgH="406400" progId="Equation.3">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3938" y="5384315"/>
                        <a:ext cx="7172094" cy="77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734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6346" y="1061888"/>
            <a:ext cx="2327881" cy="477054"/>
          </a:xfrm>
          <a:prstGeom prst="rect">
            <a:avLst/>
          </a:prstGeom>
        </p:spPr>
        <p:txBody>
          <a:bodyPr wrap="none">
            <a:spAutoFit/>
          </a:bodyPr>
          <a:lstStyle/>
          <a:p>
            <a:r>
              <a:rPr lang="en-US" sz="2500" dirty="0" smtClean="0">
                <a:effectLst/>
                <a:latin typeface="Times New Roman" panose="02020603050405020304" pitchFamily="18" charset="0"/>
                <a:ea typeface="Times New Roman" panose="02020603050405020304" pitchFamily="18" charset="0"/>
              </a:rPr>
              <a:t> collecting terms</a:t>
            </a:r>
            <a:endParaRPr lang="en-US" sz="2500" dirty="0"/>
          </a:p>
        </p:txBody>
      </p:sp>
      <p:sp>
        <p:nvSpPr>
          <p:cNvPr id="3" name="Rectangle 2"/>
          <p:cNvSpPr>
            <a:spLocks noChangeArrowheads="1"/>
          </p:cNvSpPr>
          <p:nvPr/>
        </p:nvSpPr>
        <p:spPr bwMode="auto">
          <a:xfrm>
            <a:off x="1526546" y="1828799"/>
            <a:ext cx="145477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647262863"/>
              </p:ext>
            </p:extLst>
          </p:nvPr>
        </p:nvGraphicFramePr>
        <p:xfrm>
          <a:off x="1526546" y="1828800"/>
          <a:ext cx="5629801" cy="820615"/>
        </p:xfrm>
        <a:graphic>
          <a:graphicData uri="http://schemas.openxmlformats.org/presentationml/2006/ole">
            <mc:AlternateContent xmlns:mc="http://schemas.openxmlformats.org/markup-compatibility/2006">
              <mc:Choice xmlns:v="urn:schemas-microsoft-com:vml" Requires="v">
                <p:oleObj spid="_x0000_s13323" name="Equation" r:id="rId3" imgW="2806700" imgH="406400" progId="Equation.3">
                  <p:embed/>
                </p:oleObj>
              </mc:Choice>
              <mc:Fallback>
                <p:oleObj name="Equation" r:id="rId3" imgW="2806700" imgH="4064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546" y="1828800"/>
                        <a:ext cx="5629801" cy="8206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151408" y="2971800"/>
            <a:ext cx="9844838" cy="297773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500" dirty="0" smtClean="0">
                <a:effectLst/>
                <a:latin typeface="Times New Roman" panose="02020603050405020304" pitchFamily="18" charset="0"/>
                <a:ea typeface="Times New Roman" panose="02020603050405020304" pitchFamily="18" charset="0"/>
              </a:rPr>
              <a:t>Notice that the inclusion of the second-derivative term has improved the accuracy to </a:t>
            </a:r>
            <a:r>
              <a:rPr lang="en-US" sz="2500" i="1" dirty="0" smtClean="0">
                <a:effectLst/>
                <a:latin typeface="Times New Roman" panose="02020603050405020304" pitchFamily="18" charset="0"/>
                <a:ea typeface="Times New Roman" panose="02020603050405020304" pitchFamily="18" charset="0"/>
              </a:rPr>
              <a:t>O (h</a:t>
            </a:r>
            <a:r>
              <a:rPr lang="en-US" sz="2500" i="1" baseline="30000" dirty="0" smtClean="0">
                <a:effectLst/>
                <a:latin typeface="Times New Roman" panose="02020603050405020304" pitchFamily="18" charset="0"/>
                <a:ea typeface="Times New Roman" panose="02020603050405020304" pitchFamily="18" charset="0"/>
              </a:rPr>
              <a:t>2</a:t>
            </a:r>
            <a:r>
              <a:rPr lang="en-US" sz="2500" i="1" dirty="0" smtClean="0">
                <a:effectLst/>
                <a:latin typeface="Times New Roman" panose="02020603050405020304" pitchFamily="18" charset="0"/>
                <a:ea typeface="Times New Roman" panose="02020603050405020304" pitchFamily="18" charset="0"/>
              </a:rPr>
              <a:t>)</a:t>
            </a:r>
            <a:r>
              <a:rPr lang="en-US" sz="2500" dirty="0" smtClean="0">
                <a:effectLst/>
                <a:latin typeface="Times New Roman" panose="02020603050405020304" pitchFamily="18" charset="0"/>
                <a:ea typeface="Times New Roman" panose="02020603050405020304" pitchFamily="18" charset="0"/>
              </a:rPr>
              <a:t>. </a:t>
            </a:r>
          </a:p>
          <a:p>
            <a:pPr marL="342900" indent="-342900" algn="just">
              <a:lnSpc>
                <a:spcPct val="150000"/>
              </a:lnSpc>
              <a:buFont typeface="Wingdings" panose="05000000000000000000" pitchFamily="2" charset="2"/>
              <a:buChar char="Ø"/>
            </a:pPr>
            <a:r>
              <a:rPr lang="en-US" sz="2500" dirty="0" smtClean="0">
                <a:effectLst/>
                <a:latin typeface="Times New Roman" panose="02020603050405020304" pitchFamily="18" charset="0"/>
                <a:ea typeface="Times New Roman" panose="02020603050405020304" pitchFamily="18" charset="0"/>
              </a:rPr>
              <a:t>Similar improved versions can be developed for the backward and centered formulas as well as for the approximations of the higher derivatives. The formulas are given below.</a:t>
            </a:r>
            <a:endParaRPr lang="en-US"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0624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6916" y="829380"/>
            <a:ext cx="7029425" cy="523220"/>
          </a:xfrm>
          <a:prstGeom prst="rect">
            <a:avLst/>
          </a:prstGeom>
        </p:spPr>
        <p:txBody>
          <a:bodyPr wrap="none">
            <a:spAutoFit/>
          </a:bodyPr>
          <a:lstStyle/>
          <a:p>
            <a:pPr algn="just"/>
            <a:r>
              <a:rPr lang="en-US" sz="2800" b="1" dirty="0" smtClean="0">
                <a:effectLst/>
                <a:latin typeface="Times New Roman" panose="02020603050405020304" pitchFamily="18" charset="0"/>
                <a:ea typeface="Times New Roman" panose="02020603050405020304" pitchFamily="18" charset="0"/>
              </a:rPr>
              <a:t>Forward Finite-divided Difference Formulas</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106916" y="1511497"/>
            <a:ext cx="9326622" cy="523220"/>
          </a:xfrm>
          <a:prstGeom prst="rect">
            <a:avLst/>
          </a:prstGeom>
        </p:spPr>
        <p:txBody>
          <a:bodyPr wrap="square">
            <a:spAutoFit/>
          </a:bodyPr>
          <a:lstStyle/>
          <a:p>
            <a:pPr algn="just"/>
            <a:r>
              <a:rPr lang="en-US" sz="2800" b="1" i="1" dirty="0" smtClean="0">
                <a:effectLst/>
                <a:latin typeface="Times New Roman" panose="02020603050405020304" pitchFamily="18" charset="0"/>
                <a:ea typeface="Times New Roman" panose="02020603050405020304" pitchFamily="18" charset="0"/>
              </a:rPr>
              <a:t>First Derivative</a:t>
            </a:r>
            <a:r>
              <a:rPr lang="en-US" sz="2800" b="1" dirty="0" smtClean="0">
                <a:effectLst/>
                <a:latin typeface="Times New Roman" panose="02020603050405020304" pitchFamily="18" charset="0"/>
                <a:ea typeface="Times New Roman" panose="02020603050405020304" pitchFamily="18" charset="0"/>
              </a:rPr>
              <a:t> 					</a:t>
            </a:r>
            <a:r>
              <a:rPr lang="en-US" sz="2800" b="1" dirty="0" smtClean="0">
                <a:latin typeface="Times New Roman" panose="02020603050405020304" pitchFamily="18" charset="0"/>
                <a:ea typeface="Times New Roman" panose="02020603050405020304" pitchFamily="18" charset="0"/>
              </a:rPr>
              <a:t>   </a:t>
            </a:r>
            <a:r>
              <a:rPr lang="en-US" sz="2800" b="1" dirty="0" smtClean="0">
                <a:effectLst/>
                <a:latin typeface="Times New Roman" panose="02020603050405020304" pitchFamily="18" charset="0"/>
                <a:ea typeface="Times New Roman" panose="02020603050405020304" pitchFamily="18" charset="0"/>
              </a:rPr>
              <a:t>                 </a:t>
            </a:r>
            <a:r>
              <a:rPr lang="en-US" sz="2800" b="1" i="1" dirty="0" smtClean="0">
                <a:effectLst/>
                <a:latin typeface="Times New Roman" panose="02020603050405020304" pitchFamily="18" charset="0"/>
                <a:ea typeface="Times New Roman" panose="02020603050405020304" pitchFamily="18" charset="0"/>
              </a:rPr>
              <a:t>Error</a:t>
            </a:r>
            <a:endParaRPr lang="en-US" sz="2800" b="1" dirty="0">
              <a:effectLst/>
              <a:latin typeface="Times New Roman" panose="02020603050405020304" pitchFamily="18" charset="0"/>
              <a:ea typeface="Times New Roman" panose="02020603050405020304" pitchFamily="18" charset="0"/>
            </a:endParaRPr>
          </a:p>
        </p:txBody>
      </p:sp>
      <p:sp>
        <p:nvSpPr>
          <p:cNvPr id="4" name="Rectangle 2"/>
          <p:cNvSpPr>
            <a:spLocks noChangeArrowheads="1"/>
          </p:cNvSpPr>
          <p:nvPr/>
        </p:nvSpPr>
        <p:spPr bwMode="auto">
          <a:xfrm>
            <a:off x="1135309" y="1988825"/>
            <a:ext cx="176176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68347630"/>
              </p:ext>
            </p:extLst>
          </p:nvPr>
        </p:nvGraphicFramePr>
        <p:xfrm>
          <a:off x="1135308" y="1988825"/>
          <a:ext cx="3639892" cy="814269"/>
        </p:xfrm>
        <a:graphic>
          <a:graphicData uri="http://schemas.openxmlformats.org/presentationml/2006/ole">
            <mc:AlternateContent xmlns:mc="http://schemas.openxmlformats.org/markup-compatibility/2006">
              <mc:Choice xmlns:v="urn:schemas-microsoft-com:vml" Requires="v">
                <p:oleObj spid="_x0000_s14411" name="Equation" r:id="rId3" imgW="1485255" imgH="406224" progId="Equation.3">
                  <p:embed/>
                </p:oleObj>
              </mc:Choice>
              <mc:Fallback>
                <p:oleObj name="Equation" r:id="rId3" imgW="1485255" imgH="406224" progId="Equation.3">
                  <p:embed/>
                  <p:pic>
                    <p:nvPicPr>
                      <p:cNvPr id="0" name="Picture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08" y="1988825"/>
                        <a:ext cx="3639892" cy="814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1106915" y="3024553"/>
            <a:ext cx="15077091" cy="6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99208763"/>
              </p:ext>
            </p:extLst>
          </p:nvPr>
        </p:nvGraphicFramePr>
        <p:xfrm>
          <a:off x="1106915" y="2881643"/>
          <a:ext cx="5014485" cy="877557"/>
        </p:xfrm>
        <a:graphic>
          <a:graphicData uri="http://schemas.openxmlformats.org/presentationml/2006/ole">
            <mc:AlternateContent xmlns:mc="http://schemas.openxmlformats.org/markup-compatibility/2006">
              <mc:Choice xmlns:v="urn:schemas-microsoft-com:vml" Requires="v">
                <p:oleObj spid="_x0000_s14412" name="Equation" r:id="rId5" imgW="2323092" imgH="406224" progId="Equation.3">
                  <p:embed/>
                </p:oleObj>
              </mc:Choice>
              <mc:Fallback>
                <p:oleObj name="Equation" r:id="rId5" imgW="2323092" imgH="406224" progId="Equation.3">
                  <p:embed/>
                  <p:pic>
                    <p:nvPicPr>
                      <p:cNvPr id="0" name="Picture 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915" y="2881643"/>
                        <a:ext cx="5014485" cy="8775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106915" y="3717475"/>
            <a:ext cx="2863284" cy="523220"/>
          </a:xfrm>
          <a:prstGeom prst="rect">
            <a:avLst/>
          </a:prstGeom>
        </p:spPr>
        <p:txBody>
          <a:bodyPr wrap="none">
            <a:spAutoFit/>
          </a:bodyPr>
          <a:lstStyle/>
          <a:p>
            <a:pPr algn="just"/>
            <a:r>
              <a:rPr lang="en-US" sz="2800" b="1" i="1" dirty="0" smtClean="0">
                <a:effectLst/>
                <a:latin typeface="Times New Roman" panose="02020603050405020304" pitchFamily="18" charset="0"/>
                <a:ea typeface="Times New Roman" panose="02020603050405020304" pitchFamily="18" charset="0"/>
              </a:rPr>
              <a:t>Second Derivative</a:t>
            </a:r>
            <a:endParaRPr lang="en-US" sz="2800" b="1" dirty="0">
              <a:effectLst/>
              <a:latin typeface="Times New Roman" panose="02020603050405020304" pitchFamily="18" charset="0"/>
              <a:ea typeface="Times New Roman" panose="02020603050405020304" pitchFamily="18" charset="0"/>
            </a:endParaRPr>
          </a:p>
        </p:txBody>
      </p:sp>
      <p:sp>
        <p:nvSpPr>
          <p:cNvPr id="9" name="Rectangle 8"/>
          <p:cNvSpPr>
            <a:spLocks noChangeArrowheads="1"/>
          </p:cNvSpPr>
          <p:nvPr/>
        </p:nvSpPr>
        <p:spPr bwMode="auto">
          <a:xfrm>
            <a:off x="1135308" y="4361183"/>
            <a:ext cx="15501135" cy="5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03066747"/>
              </p:ext>
            </p:extLst>
          </p:nvPr>
        </p:nvGraphicFramePr>
        <p:xfrm>
          <a:off x="1135308" y="4361185"/>
          <a:ext cx="5595692" cy="747232"/>
        </p:xfrm>
        <a:graphic>
          <a:graphicData uri="http://schemas.openxmlformats.org/presentationml/2006/ole">
            <mc:AlternateContent xmlns:mc="http://schemas.openxmlformats.org/markup-compatibility/2006">
              <mc:Choice xmlns:v="urn:schemas-microsoft-com:vml" Requires="v">
                <p:oleObj spid="_x0000_s14413" name="Equation" r:id="rId7" imgW="2159000" imgH="406400" progId="Equation.3">
                  <p:embed/>
                </p:oleObj>
              </mc:Choice>
              <mc:Fallback>
                <p:oleObj name="Equation" r:id="rId7" imgW="2159000" imgH="406400" progId="Equation.3">
                  <p:embed/>
                  <p:pic>
                    <p:nvPicPr>
                      <p:cNvPr id="0" name="Picture 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308" y="4361185"/>
                        <a:ext cx="5595692" cy="747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a:spLocks noChangeArrowheads="1"/>
          </p:cNvSpPr>
          <p:nvPr/>
        </p:nvSpPr>
        <p:spPr bwMode="auto">
          <a:xfrm>
            <a:off x="1135308" y="5357036"/>
            <a:ext cx="14754381" cy="4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921327833"/>
              </p:ext>
            </p:extLst>
          </p:nvPr>
        </p:nvGraphicFramePr>
        <p:xfrm>
          <a:off x="1160708" y="5232400"/>
          <a:ext cx="6738692" cy="878559"/>
        </p:xfrm>
        <a:graphic>
          <a:graphicData uri="http://schemas.openxmlformats.org/presentationml/2006/ole">
            <mc:AlternateContent xmlns:mc="http://schemas.openxmlformats.org/markup-compatibility/2006">
              <mc:Choice xmlns:v="urn:schemas-microsoft-com:vml" Requires="v">
                <p:oleObj spid="_x0000_s14414" name="Equation" r:id="rId9" imgW="2984500" imgH="406400" progId="Equation.3">
                  <p:embed/>
                </p:oleObj>
              </mc:Choice>
              <mc:Fallback>
                <p:oleObj name="Equation" r:id="rId9" imgW="2984500" imgH="406400" progId="Equation.3">
                  <p:embed/>
                  <p:pic>
                    <p:nvPicPr>
                      <p:cNvPr id="0" name="Picture 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0708" y="5232400"/>
                        <a:ext cx="6738692" cy="878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a:spLocks noChangeArrowheads="1"/>
          </p:cNvSpPr>
          <p:nvPr/>
        </p:nvSpPr>
        <p:spPr bwMode="auto">
          <a:xfrm>
            <a:off x="9448798" y="1971996"/>
            <a:ext cx="154343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091823042"/>
              </p:ext>
            </p:extLst>
          </p:nvPr>
        </p:nvGraphicFramePr>
        <p:xfrm>
          <a:off x="9448799" y="1971997"/>
          <a:ext cx="551830" cy="362631"/>
        </p:xfrm>
        <a:graphic>
          <a:graphicData uri="http://schemas.openxmlformats.org/presentationml/2006/ole">
            <mc:AlternateContent xmlns:mc="http://schemas.openxmlformats.org/markup-compatibility/2006">
              <mc:Choice xmlns:v="urn:schemas-microsoft-com:vml" Requires="v">
                <p:oleObj spid="_x0000_s14415" name="Equation" r:id="rId11" imgW="330057" imgH="215806" progId="Equation.3">
                  <p:embed/>
                </p:oleObj>
              </mc:Choice>
              <mc:Fallback>
                <p:oleObj name="Equation" r:id="rId11" imgW="330057" imgH="215806" progId="Equation.3">
                  <p:embed/>
                  <p:pic>
                    <p:nvPicPr>
                      <p:cNvPr id="0" name="Picture 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48799" y="1971997"/>
                        <a:ext cx="551830" cy="3626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a:spLocks noChangeArrowheads="1"/>
          </p:cNvSpPr>
          <p:nvPr/>
        </p:nvSpPr>
        <p:spPr bwMode="auto">
          <a:xfrm>
            <a:off x="9448798" y="2907321"/>
            <a:ext cx="67097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3401666275"/>
              </p:ext>
            </p:extLst>
          </p:nvPr>
        </p:nvGraphicFramePr>
        <p:xfrm>
          <a:off x="9448799" y="2907321"/>
          <a:ext cx="678982" cy="397453"/>
        </p:xfrm>
        <a:graphic>
          <a:graphicData uri="http://schemas.openxmlformats.org/presentationml/2006/ole">
            <mc:AlternateContent xmlns:mc="http://schemas.openxmlformats.org/markup-compatibility/2006">
              <mc:Choice xmlns:v="urn:schemas-microsoft-com:vml" Requires="v">
                <p:oleObj spid="_x0000_s14416" name="Equation" r:id="rId13" imgW="393529" imgH="228501" progId="Equation.3">
                  <p:embed/>
                </p:oleObj>
              </mc:Choice>
              <mc:Fallback>
                <p:oleObj name="Equation" r:id="rId13" imgW="393529" imgH="228501" progId="Equation.3">
                  <p:embed/>
                  <p:pic>
                    <p:nvPicPr>
                      <p:cNvPr id="0" name="Picture 7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48799" y="2907321"/>
                        <a:ext cx="678982" cy="3974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a:spLocks noChangeArrowheads="1"/>
          </p:cNvSpPr>
          <p:nvPr/>
        </p:nvSpPr>
        <p:spPr bwMode="auto">
          <a:xfrm>
            <a:off x="9448797" y="4361182"/>
            <a:ext cx="172278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717148999"/>
              </p:ext>
            </p:extLst>
          </p:nvPr>
        </p:nvGraphicFramePr>
        <p:xfrm>
          <a:off x="9448798" y="4361182"/>
          <a:ext cx="758297" cy="443881"/>
        </p:xfrm>
        <a:graphic>
          <a:graphicData uri="http://schemas.openxmlformats.org/presentationml/2006/ole">
            <mc:AlternateContent xmlns:mc="http://schemas.openxmlformats.org/markup-compatibility/2006">
              <mc:Choice xmlns:v="urn:schemas-microsoft-com:vml" Requires="v">
                <p:oleObj spid="_x0000_s14417" name="Equation" r:id="rId15" imgW="393529" imgH="228501" progId="Equation.3">
                  <p:embed/>
                </p:oleObj>
              </mc:Choice>
              <mc:Fallback>
                <p:oleObj name="Equation" r:id="rId15" imgW="393529" imgH="228501" progId="Equation.3">
                  <p:embed/>
                  <p:pic>
                    <p:nvPicPr>
                      <p:cNvPr id="0" name="Picture 7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48798" y="4361182"/>
                        <a:ext cx="758297" cy="4438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a:spLocks noChangeArrowheads="1"/>
          </p:cNvSpPr>
          <p:nvPr/>
        </p:nvSpPr>
        <p:spPr bwMode="auto">
          <a:xfrm>
            <a:off x="9448796" y="5512722"/>
            <a:ext cx="211975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2629426859"/>
              </p:ext>
            </p:extLst>
          </p:nvPr>
        </p:nvGraphicFramePr>
        <p:xfrm>
          <a:off x="9448797" y="5512723"/>
          <a:ext cx="678984" cy="397454"/>
        </p:xfrm>
        <a:graphic>
          <a:graphicData uri="http://schemas.openxmlformats.org/presentationml/2006/ole">
            <mc:AlternateContent xmlns:mc="http://schemas.openxmlformats.org/markup-compatibility/2006">
              <mc:Choice xmlns:v="urn:schemas-microsoft-com:vml" Requires="v">
                <p:oleObj spid="_x0000_s14418" name="Equation" r:id="rId16" imgW="393529" imgH="228501" progId="Equation.3">
                  <p:embed/>
                </p:oleObj>
              </mc:Choice>
              <mc:Fallback>
                <p:oleObj name="Equation" r:id="rId16" imgW="393529" imgH="228501" progId="Equation.3">
                  <p:embed/>
                  <p:pic>
                    <p:nvPicPr>
                      <p:cNvPr id="0" name="Picture 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48797" y="5512723"/>
                        <a:ext cx="678984" cy="397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10931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469" y="829380"/>
            <a:ext cx="2369559" cy="477054"/>
          </a:xfrm>
          <a:prstGeom prst="rect">
            <a:avLst/>
          </a:prstGeom>
        </p:spPr>
        <p:txBody>
          <a:bodyPr wrap="none">
            <a:spAutoFit/>
          </a:bodyPr>
          <a:lstStyle/>
          <a:p>
            <a:pPr algn="just"/>
            <a:r>
              <a:rPr lang="en-US" sz="2500" b="1" i="1" dirty="0" smtClean="0">
                <a:effectLst/>
                <a:latin typeface="Times New Roman" panose="02020603050405020304" pitchFamily="18" charset="0"/>
                <a:ea typeface="Times New Roman" panose="02020603050405020304" pitchFamily="18" charset="0"/>
              </a:rPr>
              <a:t>Third Derivative</a:t>
            </a:r>
            <a:endParaRPr lang="en-US" sz="2500" b="1" dirty="0">
              <a:effectLst/>
              <a:latin typeface="Times New Roman" panose="02020603050405020304" pitchFamily="18" charset="0"/>
              <a:ea typeface="Times New Roman" panose="02020603050405020304" pitchFamily="18" charset="0"/>
            </a:endParaRPr>
          </a:p>
        </p:txBody>
      </p:sp>
      <p:sp>
        <p:nvSpPr>
          <p:cNvPr id="3" name="Rectangle 2"/>
          <p:cNvSpPr>
            <a:spLocks noChangeArrowheads="1"/>
          </p:cNvSpPr>
          <p:nvPr/>
        </p:nvSpPr>
        <p:spPr bwMode="auto">
          <a:xfrm>
            <a:off x="1319807" y="16881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65821028"/>
              </p:ext>
            </p:extLst>
          </p:nvPr>
        </p:nvGraphicFramePr>
        <p:xfrm>
          <a:off x="1319807" y="1193800"/>
          <a:ext cx="6554193" cy="903899"/>
        </p:xfrm>
        <a:graphic>
          <a:graphicData uri="http://schemas.openxmlformats.org/presentationml/2006/ole">
            <mc:AlternateContent xmlns:mc="http://schemas.openxmlformats.org/markup-compatibility/2006">
              <mc:Choice xmlns:v="urn:schemas-microsoft-com:vml" Requires="v">
                <p:oleObj spid="_x0000_s15393" name="Equation" r:id="rId3" imgW="2806700" imgH="406400" progId="Equation.3">
                  <p:embed/>
                </p:oleObj>
              </mc:Choice>
              <mc:Fallback>
                <p:oleObj name="Equation" r:id="rId3" imgW="2806700" imgH="406400" progId="Equation.3">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807" y="1193800"/>
                        <a:ext cx="6554193" cy="9038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1249469" y="24618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34708296"/>
              </p:ext>
            </p:extLst>
          </p:nvPr>
        </p:nvGraphicFramePr>
        <p:xfrm>
          <a:off x="1249468" y="2235200"/>
          <a:ext cx="8783532" cy="838200"/>
        </p:xfrm>
        <a:graphic>
          <a:graphicData uri="http://schemas.openxmlformats.org/presentationml/2006/ole">
            <mc:AlternateContent xmlns:mc="http://schemas.openxmlformats.org/markup-compatibility/2006">
              <mc:Choice xmlns:v="urn:schemas-microsoft-com:vml" Requires="v">
                <p:oleObj spid="_x0000_s15394" name="Equation" r:id="rId5" imgW="3924300" imgH="406400" progId="Equation.3">
                  <p:embed/>
                </p:oleObj>
              </mc:Choice>
              <mc:Fallback>
                <p:oleObj name="Equation" r:id="rId5" imgW="3924300" imgH="406400" progId="Equation.3">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468" y="2235200"/>
                        <a:ext cx="878353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249469" y="3360832"/>
            <a:ext cx="2844048" cy="523220"/>
          </a:xfrm>
          <a:prstGeom prst="rect">
            <a:avLst/>
          </a:prstGeom>
        </p:spPr>
        <p:txBody>
          <a:bodyPr wrap="none">
            <a:spAutoFit/>
          </a:bodyPr>
          <a:lstStyle/>
          <a:p>
            <a:pPr algn="just"/>
            <a:r>
              <a:rPr lang="en-US" sz="2800" b="1" i="1" dirty="0" smtClean="0">
                <a:effectLst/>
                <a:latin typeface="Times New Roman" panose="02020603050405020304" pitchFamily="18" charset="0"/>
                <a:ea typeface="Times New Roman" panose="02020603050405020304" pitchFamily="18" charset="0"/>
              </a:rPr>
              <a:t>Fourth Derivative</a:t>
            </a:r>
            <a:endParaRPr lang="en-US" sz="2800" b="1" dirty="0">
              <a:effectLst/>
              <a:latin typeface="Times New Roman" panose="02020603050405020304" pitchFamily="18" charset="0"/>
              <a:ea typeface="Times New Roman" panose="02020603050405020304" pitchFamily="18" charset="0"/>
            </a:endParaRPr>
          </a:p>
        </p:txBody>
      </p:sp>
      <p:sp>
        <p:nvSpPr>
          <p:cNvPr id="8" name="Rectangle 6"/>
          <p:cNvSpPr>
            <a:spLocks noChangeArrowheads="1"/>
          </p:cNvSpPr>
          <p:nvPr/>
        </p:nvSpPr>
        <p:spPr bwMode="auto">
          <a:xfrm>
            <a:off x="1203950" y="4219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993237529"/>
              </p:ext>
            </p:extLst>
          </p:nvPr>
        </p:nvGraphicFramePr>
        <p:xfrm>
          <a:off x="1203949" y="3937000"/>
          <a:ext cx="7381251" cy="939799"/>
        </p:xfrm>
        <a:graphic>
          <a:graphicData uri="http://schemas.openxmlformats.org/presentationml/2006/ole">
            <mc:AlternateContent xmlns:mc="http://schemas.openxmlformats.org/markup-compatibility/2006">
              <mc:Choice xmlns:v="urn:schemas-microsoft-com:vml" Requires="v">
                <p:oleObj spid="_x0000_s15395" name="Equation" r:id="rId7" imgW="3530600" imgH="406400" progId="Equation.3">
                  <p:embed/>
                </p:oleObj>
              </mc:Choice>
              <mc:Fallback>
                <p:oleObj name="Equation" r:id="rId7" imgW="3530600" imgH="406400" progId="Equation.3">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3949" y="3937000"/>
                        <a:ext cx="7381251" cy="939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8"/>
          <p:cNvSpPr>
            <a:spLocks noChangeArrowheads="1"/>
          </p:cNvSpPr>
          <p:nvPr/>
        </p:nvSpPr>
        <p:spPr bwMode="auto">
          <a:xfrm>
            <a:off x="1203950" y="514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366232806"/>
              </p:ext>
            </p:extLst>
          </p:nvPr>
        </p:nvGraphicFramePr>
        <p:xfrm>
          <a:off x="1203950" y="5054601"/>
          <a:ext cx="10226050" cy="965199"/>
        </p:xfrm>
        <a:graphic>
          <a:graphicData uri="http://schemas.openxmlformats.org/presentationml/2006/ole">
            <mc:AlternateContent xmlns:mc="http://schemas.openxmlformats.org/markup-compatibility/2006">
              <mc:Choice xmlns:v="urn:schemas-microsoft-com:vml" Requires="v">
                <p:oleObj spid="_x0000_s15396" name="Equation" r:id="rId9" imgW="4711700" imgH="406400" progId="Equation.3">
                  <p:embed/>
                </p:oleObj>
              </mc:Choice>
              <mc:Fallback>
                <p:oleObj name="Equation" r:id="rId9" imgW="4711700" imgH="406400" progId="Equation.3">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3950" y="5054601"/>
                        <a:ext cx="10226050" cy="965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4834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44600" y="830263"/>
            <a:ext cx="9601200" cy="1303337"/>
          </a:xfrm>
        </p:spPr>
        <p:txBody>
          <a:bodyPr/>
          <a:lstStyle/>
          <a:p>
            <a:r>
              <a:rPr lang="en-US" altLang="en-US" dirty="0" smtClean="0">
                <a:ln>
                  <a:noFill/>
                </a:ln>
              </a:rPr>
              <a:t>CONTENTS:</a:t>
            </a:r>
          </a:p>
        </p:txBody>
      </p:sp>
      <p:sp>
        <p:nvSpPr>
          <p:cNvPr id="3" name="Content Placeholder 2"/>
          <p:cNvSpPr>
            <a:spLocks noGrp="1"/>
          </p:cNvSpPr>
          <p:nvPr>
            <p:ph idx="1"/>
          </p:nvPr>
        </p:nvSpPr>
        <p:spPr>
          <a:xfrm>
            <a:off x="1295400" y="2557463"/>
            <a:ext cx="9688513" cy="3498850"/>
          </a:xfrm>
        </p:spPr>
        <p:txBody>
          <a:bodyPr rtlCol="0">
            <a:normAutofit/>
          </a:bodyPr>
          <a:lstStyle/>
          <a:p>
            <a:pPr fontAlgn="auto">
              <a:buFont typeface="Arial"/>
              <a:buChar char="•"/>
              <a:defRPr/>
            </a:pPr>
            <a:endParaRPr lang="en-US" sz="2000" dirty="0" smtClean="0">
              <a:solidFill>
                <a:schemeClr val="tx1">
                  <a:lumMod val="85000"/>
                  <a:lumOff val="15000"/>
                </a:schemeClr>
              </a:solidFill>
            </a:endParaRPr>
          </a:p>
          <a:p>
            <a:pPr fontAlgn="auto">
              <a:buFont typeface="Arial"/>
              <a:buChar char="•"/>
              <a:defRPr/>
            </a:pPr>
            <a:r>
              <a:rPr lang="en-US" sz="2000" dirty="0" smtClean="0">
                <a:solidFill>
                  <a:schemeClr val="tx1">
                    <a:lumMod val="85000"/>
                    <a:lumOff val="15000"/>
                  </a:schemeClr>
                </a:solidFill>
              </a:rPr>
              <a:t>INTRODUCTION</a:t>
            </a:r>
          </a:p>
          <a:p>
            <a:pPr fontAlgn="auto">
              <a:buFont typeface="Arial"/>
              <a:buChar char="•"/>
              <a:defRPr/>
            </a:pPr>
            <a:r>
              <a:rPr lang="en-US" sz="2000" dirty="0" smtClean="0">
                <a:solidFill>
                  <a:schemeClr val="tx1">
                    <a:lumMod val="85000"/>
                    <a:lumOff val="15000"/>
                  </a:schemeClr>
                </a:solidFill>
              </a:rPr>
              <a:t>FORWARD DIFFERENCE FORMULA</a:t>
            </a:r>
          </a:p>
          <a:p>
            <a:pPr fontAlgn="auto">
              <a:buFont typeface="Arial"/>
              <a:buChar char="•"/>
              <a:defRPr/>
            </a:pPr>
            <a:r>
              <a:rPr lang="en-US" sz="2000" dirty="0" smtClean="0">
                <a:solidFill>
                  <a:schemeClr val="tx1">
                    <a:lumMod val="85000"/>
                    <a:lumOff val="15000"/>
                  </a:schemeClr>
                </a:solidFill>
              </a:rPr>
              <a:t>CENTRAL </a:t>
            </a:r>
            <a:r>
              <a:rPr lang="en-US" sz="2000" dirty="0">
                <a:solidFill>
                  <a:schemeClr val="tx1">
                    <a:lumMod val="85000"/>
                    <a:lumOff val="15000"/>
                  </a:schemeClr>
                </a:solidFill>
              </a:rPr>
              <a:t>DIFFERENCE FORMULA</a:t>
            </a:r>
          </a:p>
          <a:p>
            <a:pPr fontAlgn="auto">
              <a:buFont typeface="Arial"/>
              <a:buChar char="•"/>
              <a:defRPr/>
            </a:pPr>
            <a:r>
              <a:rPr lang="en-US" sz="2000" dirty="0" smtClean="0">
                <a:solidFill>
                  <a:schemeClr val="tx1">
                    <a:lumMod val="85000"/>
                    <a:lumOff val="15000"/>
                  </a:schemeClr>
                </a:solidFill>
              </a:rPr>
              <a:t>NUMERICAL INTEGRATION </a:t>
            </a:r>
          </a:p>
          <a:p>
            <a:pPr fontAlgn="auto">
              <a:buFont typeface="Arial"/>
              <a:buChar char="•"/>
              <a:defRPr/>
            </a:pPr>
            <a:r>
              <a:rPr lang="en-US" sz="2000" dirty="0">
                <a:solidFill>
                  <a:schemeClr val="tx1">
                    <a:lumMod val="85000"/>
                    <a:lumOff val="15000"/>
                  </a:schemeClr>
                </a:solidFill>
              </a:rPr>
              <a:t>TRAPEZOIDAL </a:t>
            </a:r>
            <a:r>
              <a:rPr lang="en-US" sz="2000" dirty="0" smtClean="0">
                <a:solidFill>
                  <a:schemeClr val="tx1">
                    <a:lumMod val="85000"/>
                    <a:lumOff val="15000"/>
                  </a:schemeClr>
                </a:solidFill>
              </a:rPr>
              <a:t>RULE</a:t>
            </a:r>
            <a:endParaRPr lang="en-US" sz="2000" dirty="0">
              <a:solidFill>
                <a:schemeClr val="tx1">
                  <a:lumMod val="85000"/>
                  <a:lumOff val="15000"/>
                </a:schemeClr>
              </a:solidFill>
            </a:endParaRPr>
          </a:p>
          <a:p>
            <a:pPr fontAlgn="auto">
              <a:buFont typeface="Arial"/>
              <a:buChar char="•"/>
              <a:defRPr/>
            </a:pPr>
            <a:r>
              <a:rPr lang="en-US" sz="2000" dirty="0" smtClean="0">
                <a:solidFill>
                  <a:schemeClr val="tx1">
                    <a:lumMod val="85000"/>
                    <a:lumOff val="15000"/>
                  </a:schemeClr>
                </a:solidFill>
              </a:rPr>
              <a:t>SIMPSON’S RULE</a:t>
            </a:r>
          </a:p>
          <a:p>
            <a:pPr fontAlgn="auto">
              <a:buFont typeface="Arial"/>
              <a:buChar char="•"/>
              <a:defRPr/>
            </a:pPr>
            <a:endParaRPr lang="en-US" dirty="0">
              <a:solidFill>
                <a:schemeClr val="tx1">
                  <a:lumMod val="85000"/>
                  <a:lumOff val="15000"/>
                </a:schemeClr>
              </a:solidFill>
            </a:endParaRPr>
          </a:p>
        </p:txBody>
      </p:sp>
    </p:spTree>
    <p:extLst>
      <p:ext uri="{BB962C8B-B14F-4D97-AF65-F5344CB8AC3E}">
        <p14:creationId xmlns:p14="http://schemas.microsoft.com/office/powerpoint/2010/main" val="897308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031632" y="844062"/>
            <a:ext cx="9073661"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Look on the handout for</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Backward Finite-divided Difference Formulas</a:t>
            </a:r>
          </a:p>
          <a:p>
            <a:pPr algn="just" fontAlgn="base">
              <a:spcBef>
                <a:spcPct val="0"/>
              </a:spcBef>
              <a:spcAft>
                <a:spcPct val="0"/>
              </a:spcAft>
              <a:buFont typeface="Arial" pitchFamily="34" charset="0"/>
              <a:buChar char="•"/>
            </a:pPr>
            <a:r>
              <a:rPr lang="en-US" sz="2800" b="1" dirty="0" smtClean="0">
                <a:latin typeface="Times New Roman" pitchFamily="18" charset="0"/>
                <a:cs typeface="Times New Roman" pitchFamily="18" charset="0"/>
              </a:rPr>
              <a:t>Centered Finite-divided Difference Formulas</a:t>
            </a:r>
            <a:endParaRPr lang="en-US" sz="2800"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820616" y="750277"/>
            <a:ext cx="858129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5.3</a:t>
            </a:r>
            <a:r>
              <a:rPr kumimoji="0" lang="en-US" sz="3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Newton-Cotes integration formulas</a:t>
            </a: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1143000" y="1422400"/>
            <a:ext cx="101092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Newton-Cotes formulas are the most common numerical</a:t>
            </a:r>
            <a:r>
              <a:rPr kumimoji="0" lang="en-US"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integration</a:t>
            </a:r>
            <a:r>
              <a:rPr kumimoji="0" lang="en-US"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schemes. They are based on the strategy of replacing a complicated</a:t>
            </a:r>
            <a:r>
              <a:rPr kumimoji="0" lang="en-US"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function or tabulated data with an approximating function that is easy to integrate:</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cs typeface="Arial" pitchFamily="34" charset="0"/>
            </a:endParaRPr>
          </a:p>
          <a:p>
            <a:pPr algn="just" fontAlgn="base">
              <a:spcBef>
                <a:spcPct val="0"/>
              </a:spcBef>
              <a:spcAft>
                <a:spcPct val="0"/>
              </a:spcAft>
            </a:pPr>
            <a:r>
              <a:rPr lang="en-US" sz="3000" dirty="0" smtClean="0"/>
              <a:t>where  </a:t>
            </a:r>
            <a:r>
              <a:rPr lang="en-US" sz="3000" i="1" dirty="0" smtClean="0"/>
              <a:t>f</a:t>
            </a:r>
            <a:r>
              <a:rPr lang="en-US" sz="3000" i="1" baseline="-25000" dirty="0" smtClean="0"/>
              <a:t>n</a:t>
            </a:r>
            <a:r>
              <a:rPr lang="en-US" sz="3000" i="1" dirty="0" smtClean="0"/>
              <a:t>(x)</a:t>
            </a:r>
            <a:r>
              <a:rPr lang="en-US" sz="3000" dirty="0" smtClean="0"/>
              <a:t> =  a polynomial of the form</a:t>
            </a:r>
          </a:p>
          <a:p>
            <a:pPr algn="just" fontAlgn="base">
              <a:spcBef>
                <a:spcPct val="0"/>
              </a:spcBef>
              <a:spcAft>
                <a:spcPct val="0"/>
              </a:spcAft>
            </a:pPr>
            <a:endParaRPr lang="en-US" sz="3000" dirty="0" smtClean="0"/>
          </a:p>
          <a:p>
            <a:pPr algn="just" fontAlgn="base">
              <a:spcBef>
                <a:spcPct val="0"/>
              </a:spcBef>
              <a:spcAft>
                <a:spcPct val="0"/>
              </a:spcAft>
            </a:pPr>
            <a:endParaRPr lang="en-US" sz="3000" dirty="0" smtClean="0"/>
          </a:p>
          <a:p>
            <a:pPr algn="just" fontAlgn="base">
              <a:spcBef>
                <a:spcPct val="0"/>
              </a:spcBef>
              <a:spcAft>
                <a:spcPct val="0"/>
              </a:spcAft>
            </a:pPr>
            <a:r>
              <a:rPr lang="en-US" sz="3000" dirty="0" smtClean="0"/>
              <a:t>where </a:t>
            </a:r>
            <a:r>
              <a:rPr lang="en-US" sz="3000" i="1" dirty="0" smtClean="0"/>
              <a:t>n</a:t>
            </a:r>
            <a:r>
              <a:rPr lang="en-US" sz="3000" dirty="0" smtClean="0"/>
              <a:t> is the order of the polynomial. </a:t>
            </a:r>
          </a:p>
        </p:txBody>
      </p:sp>
      <p:sp>
        <p:nvSpPr>
          <p:cNvPr id="3994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39" name="Object 3"/>
          <p:cNvGraphicFramePr>
            <a:graphicFrameLocks noChangeAspect="1"/>
          </p:cNvGraphicFramePr>
          <p:nvPr/>
        </p:nvGraphicFramePr>
        <p:xfrm>
          <a:off x="4114800" y="3175000"/>
          <a:ext cx="3860800" cy="1242821"/>
        </p:xfrm>
        <a:graphic>
          <a:graphicData uri="http://schemas.openxmlformats.org/presentationml/2006/ole">
            <mc:AlternateContent xmlns:mc="http://schemas.openxmlformats.org/markup-compatibility/2006">
              <mc:Choice xmlns:v="urn:schemas-microsoft-com:vml" Requires="v">
                <p:oleObj spid="_x0000_s39942" name="Equation" r:id="rId3" imgW="1497950" imgH="482391" progId="Equation.DSMT4">
                  <p:embed/>
                </p:oleObj>
              </mc:Choice>
              <mc:Fallback>
                <p:oleObj name="Equation" r:id="rId3" imgW="1497950" imgH="482391"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175000"/>
                        <a:ext cx="3860800" cy="12428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41" name="Object 5"/>
          <p:cNvGraphicFramePr>
            <a:graphicFrameLocks noChangeAspect="1"/>
          </p:cNvGraphicFramePr>
          <p:nvPr/>
        </p:nvGraphicFramePr>
        <p:xfrm>
          <a:off x="2844800" y="5003800"/>
          <a:ext cx="6758559" cy="695325"/>
        </p:xfrm>
        <a:graphic>
          <a:graphicData uri="http://schemas.openxmlformats.org/presentationml/2006/ole">
            <mc:AlternateContent xmlns:mc="http://schemas.openxmlformats.org/markup-compatibility/2006">
              <mc:Choice xmlns:v="urn:schemas-microsoft-com:vml" Requires="v">
                <p:oleObj spid="_x0000_s39943" name="Equation" r:id="rId5" imgW="2311400" imgH="241300" progId="Equation.DSMT4">
                  <p:embed/>
                </p:oleObj>
              </mc:Choice>
              <mc:Fallback>
                <p:oleObj name="Equation" r:id="rId5" imgW="2311400" imgH="2413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800" y="5003800"/>
                        <a:ext cx="6758559"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85350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200" y="909934"/>
            <a:ext cx="9601200" cy="1384995"/>
          </a:xfrm>
          <a:prstGeom prst="rect">
            <a:avLst/>
          </a:prstGeom>
        </p:spPr>
        <p:txBody>
          <a:bodyPr wrap="square">
            <a:spAutoFit/>
          </a:bodyPr>
          <a:lstStyle/>
          <a:p>
            <a:pPr algn="just"/>
            <a:r>
              <a:rPr lang="en-US" sz="2800" dirty="0" smtClean="0"/>
              <a:t>The integral can be approximated by one polynomial or using a series of polynomials applied piecewise to the function or date over segments of constant length. </a:t>
            </a:r>
            <a:endParaRPr lang="en-US" sz="2800" dirty="0"/>
          </a:p>
        </p:txBody>
      </p:sp>
      <p:sp>
        <p:nvSpPr>
          <p:cNvPr id="3" name="Rectangle 2"/>
          <p:cNvSpPr/>
          <p:nvPr/>
        </p:nvSpPr>
        <p:spPr>
          <a:xfrm>
            <a:off x="1498600" y="2690336"/>
            <a:ext cx="9398000" cy="2246769"/>
          </a:xfrm>
          <a:prstGeom prst="rect">
            <a:avLst/>
          </a:prstGeom>
        </p:spPr>
        <p:txBody>
          <a:bodyPr wrap="square">
            <a:spAutoFit/>
          </a:bodyPr>
          <a:lstStyle/>
          <a:p>
            <a:pPr algn="just"/>
            <a:r>
              <a:rPr lang="en-US" sz="2800" dirty="0" smtClean="0"/>
              <a:t>Closed and open forms of the Newton-Cotes formulas are available. The closed forms are those where the data points at the beginning and end of the limits of integration are known. The open forms have integration limits that extend beyond the range of the data. </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990600" y="863600"/>
            <a:ext cx="5689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just" defTabSz="914400" rtl="0" eaLnBrk="1" fontAlgn="base" latinLnBrk="0" hangingPunct="1">
              <a:lnSpc>
                <a:spcPct val="100000"/>
              </a:lnSpc>
              <a:spcBef>
                <a:spcPct val="0"/>
              </a:spcBef>
              <a:spcAft>
                <a:spcPct val="0"/>
              </a:spcAft>
              <a:buClrTx/>
              <a:buSzTx/>
              <a:buFontTx/>
              <a:buAutoNum type="arabicPeriod"/>
              <a:tabLst>
                <a:tab pos="342900" algn="l"/>
              </a:tabLst>
            </a:pPr>
            <a:r>
              <a:rPr kumimoji="0" lang="en-US"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Trapezoidal Rule</a:t>
            </a: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1168401" y="1651000"/>
            <a:ext cx="9829799"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trapezoidal rule is the first of the Newton-Cotes closed integration formulas. It corresponds to the case where the polynomial in Eq.  is first-order: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987" name="Object 3"/>
          <p:cNvGraphicFramePr>
            <a:graphicFrameLocks noChangeAspect="1"/>
          </p:cNvGraphicFramePr>
          <p:nvPr/>
        </p:nvGraphicFramePr>
        <p:xfrm>
          <a:off x="4191000" y="3302000"/>
          <a:ext cx="3284070" cy="1066800"/>
        </p:xfrm>
        <a:graphic>
          <a:graphicData uri="http://schemas.openxmlformats.org/presentationml/2006/ole">
            <mc:AlternateContent xmlns:mc="http://schemas.openxmlformats.org/markup-compatibility/2006">
              <mc:Choice xmlns:v="urn:schemas-microsoft-com:vml" Requires="v">
                <p:oleObj spid="_x0000_s41991" name="Equation" r:id="rId3" imgW="1497950" imgH="482391" progId="Equation.DSMT4">
                  <p:embed/>
                </p:oleObj>
              </mc:Choice>
              <mc:Fallback>
                <p:oleObj name="Equation" r:id="rId3" imgW="1497950" imgH="482391"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02000"/>
                        <a:ext cx="328407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9" name="Rectangle 5"/>
          <p:cNvSpPr>
            <a:spLocks noChangeArrowheads="1"/>
          </p:cNvSpPr>
          <p:nvPr/>
        </p:nvSpPr>
        <p:spPr bwMode="auto">
          <a:xfrm>
            <a:off x="990600" y="4470400"/>
            <a:ext cx="103886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straight line passing through the two points </a:t>
            </a:r>
            <a:r>
              <a:rPr kumimoji="0" lang="en-US" sz="2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f(a))</a:t>
            </a: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2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f(b))</a:t>
            </a: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given by</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9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990" name="Object 6"/>
          <p:cNvGraphicFramePr>
            <a:graphicFrameLocks noChangeAspect="1"/>
          </p:cNvGraphicFramePr>
          <p:nvPr/>
        </p:nvGraphicFramePr>
        <p:xfrm>
          <a:off x="3860799" y="5334000"/>
          <a:ext cx="4728737" cy="893448"/>
        </p:xfrm>
        <a:graphic>
          <a:graphicData uri="http://schemas.openxmlformats.org/presentationml/2006/ole">
            <mc:AlternateContent xmlns:mc="http://schemas.openxmlformats.org/markup-compatibility/2006">
              <mc:Choice xmlns:v="urn:schemas-microsoft-com:vml" Requires="v">
                <p:oleObj spid="_x0000_s41992" name="Equation" r:id="rId5" imgW="2070100" imgH="393700" progId="Equation.DSMT4">
                  <p:embed/>
                </p:oleObj>
              </mc:Choice>
              <mc:Fallback>
                <p:oleObj name="Equation" r:id="rId5" imgW="2070100" imgH="3937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0799" y="5334000"/>
                        <a:ext cx="4728737" cy="8934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812800" y="1016000"/>
            <a:ext cx="10414000" cy="5370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area under this straight line is an estimate of the integral of </a:t>
            </a:r>
            <a:r>
              <a:rPr kumimoji="0" lang="en-US" sz="2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f(x)</a:t>
            </a: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between the limits </a:t>
            </a:r>
            <a:r>
              <a:rPr kumimoji="0" lang="en-US" sz="2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2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r>
              <a:rPr kumimoji="0" lang="en-US" sz="2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5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5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500" dirty="0" smtClean="0">
              <a:latin typeface="Arial" pitchFamily="34" charset="0"/>
              <a:cs typeface="Arial" pitchFamily="34" charset="0"/>
            </a:endParaRPr>
          </a:p>
          <a:p>
            <a:pPr algn="just" fontAlgn="base">
              <a:spcBef>
                <a:spcPct val="0"/>
              </a:spcBef>
              <a:spcAft>
                <a:spcPct val="0"/>
              </a:spcAft>
            </a:pPr>
            <a:r>
              <a:rPr lang="en-US" sz="2800" dirty="0" smtClean="0">
                <a:latin typeface="Arial" pitchFamily="34" charset="0"/>
                <a:ea typeface="Times New Roman" pitchFamily="18" charset="0"/>
                <a:cs typeface="Arial" pitchFamily="34" charset="0"/>
              </a:rPr>
              <a:t>The result of the integration is</a:t>
            </a:r>
          </a:p>
          <a:p>
            <a:pPr algn="just" fontAlgn="base">
              <a:spcBef>
                <a:spcPct val="0"/>
              </a:spcBef>
              <a:spcAft>
                <a:spcPct val="0"/>
              </a:spcAft>
            </a:pPr>
            <a:endParaRPr lang="en-US" sz="2800" dirty="0" smtClean="0">
              <a:latin typeface="Arial" pitchFamily="34" charset="0"/>
              <a:cs typeface="Arial" pitchFamily="34" charset="0"/>
            </a:endParaRPr>
          </a:p>
          <a:p>
            <a:pPr algn="just" fontAlgn="base">
              <a:spcBef>
                <a:spcPct val="0"/>
              </a:spcBef>
              <a:spcAft>
                <a:spcPct val="0"/>
              </a:spcAft>
            </a:pPr>
            <a:endParaRPr lang="en-US" sz="2800" dirty="0" smtClean="0">
              <a:latin typeface="Arial" pitchFamily="34" charset="0"/>
              <a:cs typeface="Arial" pitchFamily="34" charset="0"/>
            </a:endParaRPr>
          </a:p>
          <a:p>
            <a:pPr algn="just" fontAlgn="base">
              <a:spcBef>
                <a:spcPct val="0"/>
              </a:spcBef>
              <a:spcAft>
                <a:spcPct val="0"/>
              </a:spcAft>
            </a:pPr>
            <a:endParaRPr lang="en-US" sz="2800" dirty="0" smtClean="0">
              <a:latin typeface="Arial" pitchFamily="34" charset="0"/>
              <a:cs typeface="Arial" pitchFamily="34" charset="0"/>
            </a:endParaRPr>
          </a:p>
          <a:p>
            <a:pPr algn="just" fontAlgn="base">
              <a:spcBef>
                <a:spcPct val="0"/>
              </a:spcBef>
              <a:spcAft>
                <a:spcPct val="0"/>
              </a:spcAft>
            </a:pPr>
            <a:endParaRPr lang="en-US" sz="2800" dirty="0" smtClean="0">
              <a:latin typeface="Arial" pitchFamily="34" charset="0"/>
              <a:cs typeface="Arial" pitchFamily="34" charset="0"/>
            </a:endParaRPr>
          </a:p>
          <a:p>
            <a:pPr algn="just" fontAlgn="base">
              <a:spcBef>
                <a:spcPct val="0"/>
              </a:spcBef>
              <a:spcAft>
                <a:spcPct val="0"/>
              </a:spcAft>
            </a:pPr>
            <a:r>
              <a:rPr lang="en-US" sz="2800" dirty="0" smtClean="0"/>
              <a:t>which is called the </a:t>
            </a:r>
            <a:r>
              <a:rPr lang="en-US" sz="2800" b="1" i="1" dirty="0" smtClean="0"/>
              <a:t>trapezoidal rule</a:t>
            </a:r>
            <a:r>
              <a:rPr lang="en-US" sz="2800" b="1" dirty="0" smtClean="0"/>
              <a:t>.</a:t>
            </a:r>
          </a:p>
        </p:txBody>
      </p:sp>
      <p:sp>
        <p:nvSpPr>
          <p:cNvPr id="44035"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034" name="Object 2"/>
          <p:cNvGraphicFramePr>
            <a:graphicFrameLocks noChangeAspect="1"/>
          </p:cNvGraphicFramePr>
          <p:nvPr/>
        </p:nvGraphicFramePr>
        <p:xfrm>
          <a:off x="2870199" y="2362200"/>
          <a:ext cx="4601883" cy="1016000"/>
        </p:xfrm>
        <a:graphic>
          <a:graphicData uri="http://schemas.openxmlformats.org/presentationml/2006/ole">
            <mc:AlternateContent xmlns:mc="http://schemas.openxmlformats.org/markup-compatibility/2006">
              <mc:Choice xmlns:v="urn:schemas-microsoft-com:vml" Requires="v">
                <p:oleObj spid="_x0000_s44037" name="Equation" r:id="rId3" imgW="2197100" imgH="482600" progId="Equation.DSMT4">
                  <p:embed/>
                </p:oleObj>
              </mc:Choice>
              <mc:Fallback>
                <p:oleObj name="Equation" r:id="rId3" imgW="2197100" imgH="482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199" y="2362200"/>
                        <a:ext cx="4601883"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Object 4"/>
          <p:cNvGraphicFramePr>
            <a:graphicFrameLocks noChangeAspect="1"/>
          </p:cNvGraphicFramePr>
          <p:nvPr/>
        </p:nvGraphicFramePr>
        <p:xfrm>
          <a:off x="2794000" y="4546600"/>
          <a:ext cx="4921362" cy="1016000"/>
        </p:xfrm>
        <a:graphic>
          <a:graphicData uri="http://schemas.openxmlformats.org/presentationml/2006/ole">
            <mc:AlternateContent xmlns:mc="http://schemas.openxmlformats.org/markup-compatibility/2006">
              <mc:Choice xmlns:v="urn:schemas-microsoft-com:vml" Requires="v">
                <p:oleObj spid="_x0000_s44038" name="Equation" r:id="rId5" imgW="1409088" imgH="393529" progId="Equation.DSMT4">
                  <p:embed/>
                </p:oleObj>
              </mc:Choice>
              <mc:Fallback>
                <p:oleObj name="Equation" r:id="rId5" imgW="1409088" imgH="393529"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4000" y="4546600"/>
                        <a:ext cx="4921362"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762000" y="660400"/>
            <a:ext cx="7315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Error of the Trapezoidal Rule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58" name="Rectangle 2"/>
          <p:cNvSpPr>
            <a:spLocks noChangeArrowheads="1"/>
          </p:cNvSpPr>
          <p:nvPr/>
        </p:nvSpPr>
        <p:spPr bwMode="auto">
          <a:xfrm>
            <a:off x="990600" y="1498600"/>
            <a:ext cx="1041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When we employ the integral under a straight line to approximate</a:t>
            </a:r>
            <a:r>
              <a:rPr kumimoji="0" lang="en-US"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integral under the curve, we obviously can incur an error that may be</a:t>
            </a:r>
            <a:r>
              <a:rPr kumimoji="0" lang="en-US"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substantial. An estimate of the local truncation error of a single application of the trapezoidal rule is</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cs typeface="Arial" pitchFamily="34" charset="0"/>
            </a:endParaRPr>
          </a:p>
          <a:p>
            <a:pPr algn="just" fontAlgn="base">
              <a:spcBef>
                <a:spcPct val="0"/>
              </a:spcBef>
              <a:spcAft>
                <a:spcPct val="0"/>
              </a:spcAft>
            </a:pPr>
            <a:r>
              <a:rPr lang="en-US" sz="3200" dirty="0" smtClean="0"/>
              <a:t>where ξ lies somewhere in the interval from </a:t>
            </a:r>
            <a:r>
              <a:rPr lang="en-US" sz="3200" i="1" dirty="0" smtClean="0"/>
              <a:t>a</a:t>
            </a:r>
            <a:r>
              <a:rPr lang="en-US" sz="3200" dirty="0" smtClean="0"/>
              <a:t> to </a:t>
            </a:r>
            <a:r>
              <a:rPr lang="en-US" sz="3200" i="1" dirty="0" smtClean="0"/>
              <a:t>b</a:t>
            </a:r>
            <a:r>
              <a:rPr lang="en-US" sz="3200" dirty="0" smtClean="0"/>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059" name="Object 3"/>
          <p:cNvGraphicFramePr>
            <a:graphicFrameLocks noChangeAspect="1"/>
          </p:cNvGraphicFramePr>
          <p:nvPr/>
        </p:nvGraphicFramePr>
        <p:xfrm>
          <a:off x="2743200" y="3759199"/>
          <a:ext cx="3556000" cy="965537"/>
        </p:xfrm>
        <a:graphic>
          <a:graphicData uri="http://schemas.openxmlformats.org/presentationml/2006/ole">
            <mc:AlternateContent xmlns:mc="http://schemas.openxmlformats.org/markup-compatibility/2006">
              <mc:Choice xmlns:v="urn:schemas-microsoft-com:vml" Requires="v">
                <p:oleObj spid="_x0000_s45060" name="Equation" r:id="rId3" imgW="1435100" imgH="393700" progId="Equation.DSMT4">
                  <p:embed/>
                </p:oleObj>
              </mc:Choice>
              <mc:Fallback>
                <p:oleObj name="Equation" r:id="rId3" imgW="1435100" imgH="3937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759199"/>
                        <a:ext cx="3556000" cy="965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066800" y="889000"/>
            <a:ext cx="7823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Multiple-Application of Trapezoidal Rule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193800" y="1621135"/>
            <a:ext cx="9525000" cy="4801314"/>
          </a:xfrm>
          <a:prstGeom prst="rect">
            <a:avLst/>
          </a:prstGeom>
        </p:spPr>
        <p:txBody>
          <a:bodyPr wrap="square">
            <a:spAutoFit/>
          </a:bodyPr>
          <a:lstStyle/>
          <a:p>
            <a:pPr algn="just"/>
            <a:r>
              <a:rPr lang="en-US" sz="3000" dirty="0" smtClean="0"/>
              <a:t>One way to improve the accuracy of the trapezoidal rule is to divide the integration interval from </a:t>
            </a:r>
            <a:r>
              <a:rPr lang="en-US" sz="3000" i="1" dirty="0" smtClean="0"/>
              <a:t>a</a:t>
            </a:r>
            <a:r>
              <a:rPr lang="en-US" sz="3000" dirty="0" smtClean="0"/>
              <a:t> to </a:t>
            </a:r>
            <a:r>
              <a:rPr lang="en-US" sz="3000" i="1" dirty="0" smtClean="0"/>
              <a:t>b</a:t>
            </a:r>
            <a:r>
              <a:rPr lang="en-US" sz="3000" dirty="0" smtClean="0"/>
              <a:t> into a number of segments and apply the method to each segment. The areas of the individual segments can then be added to yield the integral for the entire interval. The resulting equations are called </a:t>
            </a:r>
            <a:r>
              <a:rPr lang="en-US" sz="3000" i="1" dirty="0" smtClean="0"/>
              <a:t>multiple-application</a:t>
            </a:r>
            <a:r>
              <a:rPr lang="en-US" sz="3000" dirty="0" smtClean="0"/>
              <a:t>, or </a:t>
            </a:r>
            <a:r>
              <a:rPr lang="en-US" sz="3000" i="1" dirty="0" smtClean="0"/>
              <a:t>composite, integration formulas.</a:t>
            </a:r>
          </a:p>
          <a:p>
            <a:pPr algn="just"/>
            <a:endParaRPr lang="en-US" sz="3000" i="1" dirty="0" smtClean="0"/>
          </a:p>
          <a:p>
            <a:r>
              <a:rPr lang="en-US" sz="3200" dirty="0" smtClean="0"/>
              <a:t>Considering </a:t>
            </a:r>
            <a:r>
              <a:rPr lang="en-US" sz="3200" i="1" dirty="0" smtClean="0"/>
              <a:t>n + </a:t>
            </a:r>
            <a:r>
              <a:rPr lang="en-US" sz="3200" dirty="0" smtClean="0"/>
              <a:t>1 equally spaced base points (</a:t>
            </a:r>
            <a:r>
              <a:rPr lang="en-US" sz="3200" i="1" dirty="0" smtClean="0"/>
              <a:t>x</a:t>
            </a:r>
            <a:r>
              <a:rPr lang="en-US" sz="3200" baseline="-25000" dirty="0" smtClean="0"/>
              <a:t>0</a:t>
            </a:r>
            <a:r>
              <a:rPr lang="en-US" sz="3200" dirty="0" smtClean="0"/>
              <a:t>, </a:t>
            </a:r>
            <a:r>
              <a:rPr lang="en-US" sz="3200" i="1" dirty="0" smtClean="0"/>
              <a:t>x</a:t>
            </a:r>
            <a:r>
              <a:rPr lang="en-US" sz="3200" baseline="-25000" dirty="0" smtClean="0"/>
              <a:t>1</a:t>
            </a:r>
            <a:r>
              <a:rPr lang="en-US" sz="3200" dirty="0" smtClean="0"/>
              <a:t>, </a:t>
            </a:r>
            <a:r>
              <a:rPr lang="en-US" sz="3200" i="1" dirty="0" smtClean="0"/>
              <a:t>x</a:t>
            </a:r>
            <a:r>
              <a:rPr lang="en-US" sz="3200" baseline="-25000" dirty="0" smtClean="0"/>
              <a:t>2</a:t>
            </a:r>
            <a:r>
              <a:rPr lang="en-US" sz="3200" dirty="0" smtClean="0"/>
              <a:t>, ..., </a:t>
            </a:r>
            <a:r>
              <a:rPr lang="en-US" sz="3200" i="1" dirty="0" err="1" smtClean="0"/>
              <a:t>x</a:t>
            </a:r>
            <a:r>
              <a:rPr lang="en-US" sz="3200" baseline="-25000" dirty="0" err="1" smtClean="0"/>
              <a:t>n</a:t>
            </a:r>
            <a:r>
              <a:rPr lang="en-US" sz="3200" dirty="0" smtClean="0"/>
              <a:t>), and </a:t>
            </a:r>
            <a:r>
              <a:rPr lang="en-US" sz="3200" i="1" dirty="0" smtClean="0"/>
              <a:t>n</a:t>
            </a:r>
            <a:r>
              <a:rPr lang="en-US" sz="3200" dirty="0" smtClean="0"/>
              <a:t> segments of equal width:</a:t>
            </a:r>
          </a:p>
          <a:p>
            <a:r>
              <a:rPr lang="en-US" sz="3200" dirty="0" smtClean="0"/>
              <a:t> </a:t>
            </a:r>
          </a:p>
        </p:txBody>
      </p:sp>
      <p:sp>
        <p:nvSpPr>
          <p:cNvPr id="46083"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2540000" y="990600"/>
          <a:ext cx="1904999" cy="762000"/>
        </p:xfrm>
        <a:graphic>
          <a:graphicData uri="http://schemas.openxmlformats.org/presentationml/2006/ole">
            <mc:AlternateContent xmlns:mc="http://schemas.openxmlformats.org/markup-compatibility/2006">
              <mc:Choice xmlns:v="urn:schemas-microsoft-com:vml" Requires="v">
                <p:oleObj spid="_x0000_s47111" name="Equation" r:id="rId3" imgW="609336" imgH="393529" progId="Equation.DSMT4">
                  <p:embed/>
                </p:oleObj>
              </mc:Choice>
              <mc:Fallback>
                <p:oleObj name="Equation" r:id="rId3" imgW="609336" imgH="393529"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990600"/>
                        <a:ext cx="1904999"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7" name="Rectangle 3"/>
          <p:cNvSpPr>
            <a:spLocks noChangeArrowheads="1"/>
          </p:cNvSpPr>
          <p:nvPr/>
        </p:nvSpPr>
        <p:spPr bwMode="auto">
          <a:xfrm>
            <a:off x="914400" y="1854200"/>
            <a:ext cx="102362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 designated as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en-US" sz="28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28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a:t>
            </a:r>
            <a:r>
              <a:rPr kumimoji="0" lang="en-US" sz="28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n</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respectively, the total integral can be represented as</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cs typeface="Arial" pitchFamily="34" charset="0"/>
            </a:endParaRPr>
          </a:p>
          <a:p>
            <a:pPr algn="just" fontAlgn="base">
              <a:spcBef>
                <a:spcPct val="0"/>
              </a:spcBef>
              <a:spcAft>
                <a:spcPct val="0"/>
              </a:spcAft>
            </a:pPr>
            <a:r>
              <a:rPr lang="en-US" sz="3200" dirty="0" smtClean="0"/>
              <a:t>Substituting the trapezoidal rule for each interval yields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7108" name="Object 4"/>
          <p:cNvGraphicFramePr>
            <a:graphicFrameLocks noChangeAspect="1"/>
          </p:cNvGraphicFramePr>
          <p:nvPr/>
        </p:nvGraphicFramePr>
        <p:xfrm>
          <a:off x="1981200" y="2895599"/>
          <a:ext cx="8026400" cy="1226457"/>
        </p:xfrm>
        <a:graphic>
          <a:graphicData uri="http://schemas.openxmlformats.org/presentationml/2006/ole">
            <mc:AlternateContent xmlns:mc="http://schemas.openxmlformats.org/markup-compatibility/2006">
              <mc:Choice xmlns:v="urn:schemas-microsoft-com:vml" Requires="v">
                <p:oleObj spid="_x0000_s47112" name="Equation" r:id="rId5" imgW="2400300" imgH="495300" progId="Equation.DSMT4">
                  <p:embed/>
                </p:oleObj>
              </mc:Choice>
              <mc:Fallback>
                <p:oleObj name="Equation" r:id="rId5" imgW="2400300" imgH="4953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895599"/>
                        <a:ext cx="8026400" cy="12264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7110" name="Object 6"/>
          <p:cNvGraphicFramePr>
            <a:graphicFrameLocks noChangeAspect="1"/>
          </p:cNvGraphicFramePr>
          <p:nvPr/>
        </p:nvGraphicFramePr>
        <p:xfrm>
          <a:off x="1498600" y="4902200"/>
          <a:ext cx="9285768" cy="1016000"/>
        </p:xfrm>
        <a:graphic>
          <a:graphicData uri="http://schemas.openxmlformats.org/presentationml/2006/ole">
            <mc:AlternateContent xmlns:mc="http://schemas.openxmlformats.org/markup-compatibility/2006">
              <mc:Choice xmlns:v="urn:schemas-microsoft-com:vml" Requires="v">
                <p:oleObj spid="_x0000_s47113" name="Equation" r:id="rId7" imgW="3746500" imgH="406400" progId="Equation.DSMT4">
                  <p:embed/>
                </p:oleObj>
              </mc:Choice>
              <mc:Fallback>
                <p:oleObj name="Equation" r:id="rId7" imgW="3746500" imgH="4064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8600" y="4902200"/>
                        <a:ext cx="9285768"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193800" y="939800"/>
            <a:ext cx="99568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 grouping terms,</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3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3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a:p>
            <a:pPr algn="just" fontAlgn="base">
              <a:spcBef>
                <a:spcPct val="0"/>
              </a:spcBef>
              <a:spcAft>
                <a:spcPct val="0"/>
              </a:spcAft>
            </a:pPr>
            <a:r>
              <a:rPr lang="en-US" sz="3200" dirty="0" smtClean="0"/>
              <a:t>or, It can be expressed in the following form,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1"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30" name="Object 2"/>
          <p:cNvGraphicFramePr>
            <a:graphicFrameLocks noChangeAspect="1"/>
          </p:cNvGraphicFramePr>
          <p:nvPr/>
        </p:nvGraphicFramePr>
        <p:xfrm>
          <a:off x="1244600" y="1854200"/>
          <a:ext cx="6629400" cy="1244600"/>
        </p:xfrm>
        <a:graphic>
          <a:graphicData uri="http://schemas.openxmlformats.org/presentationml/2006/ole">
            <mc:AlternateContent xmlns:mc="http://schemas.openxmlformats.org/markup-compatibility/2006">
              <mc:Choice xmlns:v="urn:schemas-microsoft-com:vml" Requires="v">
                <p:oleObj spid="_x0000_s48133" name="Equation" r:id="rId3" imgW="2108200" imgH="457200" progId="Equation.DSMT4">
                  <p:embed/>
                </p:oleObj>
              </mc:Choice>
              <mc:Fallback>
                <p:oleObj name="Equation" r:id="rId3" imgW="2108200" imgH="457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854200"/>
                        <a:ext cx="66294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3"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32" name="Object 4"/>
          <p:cNvGraphicFramePr>
            <a:graphicFrameLocks noChangeAspect="1"/>
          </p:cNvGraphicFramePr>
          <p:nvPr/>
        </p:nvGraphicFramePr>
        <p:xfrm>
          <a:off x="1828799" y="4038601"/>
          <a:ext cx="7239511" cy="1549400"/>
        </p:xfrm>
        <a:graphic>
          <a:graphicData uri="http://schemas.openxmlformats.org/presentationml/2006/ole">
            <mc:AlternateContent xmlns:mc="http://schemas.openxmlformats.org/markup-compatibility/2006">
              <mc:Choice xmlns:v="urn:schemas-microsoft-com:vml" Requires="v">
                <p:oleObj spid="_x0000_s48134" name="Equation" r:id="rId5" imgW="2286000" imgH="609600" progId="Equation.DSMT4">
                  <p:embed/>
                </p:oleObj>
              </mc:Choice>
              <mc:Fallback>
                <p:oleObj name="Equation" r:id="rId5" imgW="2286000" imgH="609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799" y="4038601"/>
                        <a:ext cx="7239511"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92200"/>
            <a:ext cx="10236200" cy="954107"/>
          </a:xfrm>
          <a:prstGeom prst="rect">
            <a:avLst/>
          </a:prstGeom>
        </p:spPr>
        <p:txBody>
          <a:bodyPr wrap="square">
            <a:spAutoFit/>
          </a:bodyPr>
          <a:lstStyle/>
          <a:p>
            <a:pPr algn="just"/>
            <a:r>
              <a:rPr lang="en-US" sz="2800" dirty="0" smtClean="0"/>
              <a:t>An error for the multiple-application trapezoidal rule can be obtained by summing the individual errors for each segment to give</a:t>
            </a:r>
            <a:endParaRPr lang="en-US" sz="2800" dirty="0"/>
          </a:p>
        </p:txBody>
      </p:sp>
      <p:sp>
        <p:nvSpPr>
          <p:cNvPr id="4915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3" name="Object 1"/>
          <p:cNvGraphicFramePr>
            <a:graphicFrameLocks noChangeAspect="1"/>
          </p:cNvGraphicFramePr>
          <p:nvPr/>
        </p:nvGraphicFramePr>
        <p:xfrm>
          <a:off x="2616200" y="2235200"/>
          <a:ext cx="3627120" cy="1066800"/>
        </p:xfrm>
        <a:graphic>
          <a:graphicData uri="http://schemas.openxmlformats.org/presentationml/2006/ole">
            <mc:AlternateContent xmlns:mc="http://schemas.openxmlformats.org/markup-compatibility/2006">
              <mc:Choice xmlns:v="urn:schemas-microsoft-com:vml" Requires="v">
                <p:oleObj spid="_x0000_s49154" name="Equation" r:id="rId3" imgW="1459866" imgH="431613" progId="Equation.DSMT4">
                  <p:embed/>
                </p:oleObj>
              </mc:Choice>
              <mc:Fallback>
                <p:oleObj name="Equation" r:id="rId3" imgW="1459866" imgH="431613"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200" y="2235200"/>
                        <a:ext cx="362712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5" name="Rectangle 3"/>
          <p:cNvSpPr>
            <a:spLocks noChangeArrowheads="1"/>
          </p:cNvSpPr>
          <p:nvPr/>
        </p:nvSpPr>
        <p:spPr bwMode="auto">
          <a:xfrm>
            <a:off x="1066800" y="3556000"/>
            <a:ext cx="10033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n-US" sz="28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ξ</a:t>
            </a:r>
            <a:r>
              <a:rPr kumimoji="0" lang="en-US" sz="2800" b="0" i="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i</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the second derivative at a point </a:t>
            </a:r>
            <a:r>
              <a:rPr kumimoji="0" lang="en-US" sz="28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ξ</a:t>
            </a:r>
            <a:r>
              <a:rPr kumimoji="0" lang="en-US" sz="2800" b="0" i="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i</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located in segment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This result can be simplified by estimating the mean or the average value of the second derivative for the entire interval as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919162" y="596655"/>
            <a:ext cx="10180638"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r>
              <a:rPr lang="en-US" sz="4000" b="1" dirty="0"/>
              <a:t>5.1 </a:t>
            </a:r>
            <a:r>
              <a:rPr lang="en-US" sz="4000" b="1" dirty="0" smtClean="0"/>
              <a:t>Introduction</a:t>
            </a:r>
            <a:r>
              <a:rPr lang="en-US" altLang="en-US" sz="4000" dirty="0" smtClean="0"/>
              <a:t>: </a:t>
            </a:r>
            <a:endParaRPr lang="en-US" altLang="en-US" sz="4000" dirty="0"/>
          </a:p>
          <a:p>
            <a:pPr eaLnBrk="1" hangingPunct="1"/>
            <a:endParaRPr lang="en-US" altLang="en-US" sz="1600" dirty="0"/>
          </a:p>
          <a:p>
            <a:pPr marL="342900" indent="-342900" algn="just">
              <a:buFont typeface="Wingdings" panose="05000000000000000000" pitchFamily="2" charset="2"/>
              <a:buChar char="Ø"/>
            </a:pPr>
            <a:r>
              <a:rPr lang="en-US" sz="2500" b="1" dirty="0">
                <a:solidFill>
                  <a:srgbClr val="0070C0"/>
                </a:solidFill>
                <a:latin typeface="Arial" pitchFamily="34" charset="0"/>
                <a:cs typeface="Arial" pitchFamily="34" charset="0"/>
              </a:rPr>
              <a:t>Calculus</a:t>
            </a:r>
            <a:r>
              <a:rPr lang="en-US" sz="2500" dirty="0">
                <a:latin typeface="Arial" pitchFamily="34" charset="0"/>
                <a:cs typeface="Arial" pitchFamily="34" charset="0"/>
              </a:rPr>
              <a:t> is mathematics of change. Because </a:t>
            </a:r>
            <a:r>
              <a:rPr lang="en-US" sz="2500" b="1" dirty="0">
                <a:latin typeface="Arial" pitchFamily="34" charset="0"/>
                <a:cs typeface="Arial" pitchFamily="34" charset="0"/>
              </a:rPr>
              <a:t>engineers</a:t>
            </a:r>
            <a:r>
              <a:rPr lang="en-US" sz="2500" dirty="0">
                <a:latin typeface="Arial" pitchFamily="34" charset="0"/>
                <a:cs typeface="Arial" pitchFamily="34" charset="0"/>
              </a:rPr>
              <a:t> must </a:t>
            </a:r>
            <a:r>
              <a:rPr lang="en-US" sz="2500" dirty="0">
                <a:solidFill>
                  <a:srgbClr val="7030A0"/>
                </a:solidFill>
                <a:latin typeface="Arial" pitchFamily="34" charset="0"/>
                <a:cs typeface="Arial" pitchFamily="34" charset="0"/>
              </a:rPr>
              <a:t>continuously deal with systems and processes </a:t>
            </a:r>
            <a:r>
              <a:rPr lang="en-US" sz="2500" dirty="0">
                <a:latin typeface="Arial" pitchFamily="34" charset="0"/>
                <a:cs typeface="Arial" pitchFamily="34" charset="0"/>
              </a:rPr>
              <a:t>that </a:t>
            </a:r>
            <a:r>
              <a:rPr lang="en-US" sz="2500" dirty="0">
                <a:solidFill>
                  <a:srgbClr val="0070C0"/>
                </a:solidFill>
                <a:latin typeface="Arial" pitchFamily="34" charset="0"/>
                <a:cs typeface="Arial" pitchFamily="34" charset="0"/>
              </a:rPr>
              <a:t>change</a:t>
            </a:r>
            <a:r>
              <a:rPr lang="en-US" sz="2500" dirty="0">
                <a:latin typeface="Arial" pitchFamily="34" charset="0"/>
                <a:cs typeface="Arial" pitchFamily="34" charset="0"/>
              </a:rPr>
              <a:t>, </a:t>
            </a:r>
            <a:r>
              <a:rPr lang="en-US" sz="2500" b="1" dirty="0">
                <a:latin typeface="Arial" pitchFamily="34" charset="0"/>
                <a:cs typeface="Arial" pitchFamily="34" charset="0"/>
              </a:rPr>
              <a:t>calculus is an essential tool of the engineering profession</a:t>
            </a:r>
            <a:r>
              <a:rPr lang="en-US" sz="2500" b="1" dirty="0" smtClean="0">
                <a:latin typeface="Arial" pitchFamily="34" charset="0"/>
                <a:cs typeface="Arial" pitchFamily="34" charset="0"/>
              </a:rPr>
              <a:t>.</a:t>
            </a:r>
          </a:p>
          <a:p>
            <a:pPr marL="342900" indent="-342900" algn="just">
              <a:buFont typeface="Wingdings" panose="05000000000000000000" pitchFamily="2" charset="2"/>
              <a:buChar char="Ø"/>
            </a:pPr>
            <a:endParaRPr lang="en-US" sz="2500" dirty="0">
              <a:latin typeface="Arial" pitchFamily="34" charset="0"/>
              <a:cs typeface="Arial" pitchFamily="34" charset="0"/>
            </a:endParaRPr>
          </a:p>
          <a:p>
            <a:pPr marL="342900" indent="-342900" algn="just">
              <a:buFont typeface="Wingdings" panose="05000000000000000000" pitchFamily="2" charset="2"/>
              <a:buChar char="Ø"/>
            </a:pPr>
            <a:r>
              <a:rPr lang="en-US" sz="2500" dirty="0" smtClean="0">
                <a:latin typeface="Arial" pitchFamily="34" charset="0"/>
                <a:cs typeface="Arial" pitchFamily="34" charset="0"/>
              </a:rPr>
              <a:t> </a:t>
            </a:r>
            <a:r>
              <a:rPr lang="en-US" sz="2500" dirty="0">
                <a:latin typeface="Arial" pitchFamily="34" charset="0"/>
                <a:cs typeface="Arial" pitchFamily="34" charset="0"/>
              </a:rPr>
              <a:t>Standing at </a:t>
            </a:r>
            <a:r>
              <a:rPr lang="en-US" sz="2500" dirty="0">
                <a:solidFill>
                  <a:srgbClr val="0070C0"/>
                </a:solidFill>
                <a:latin typeface="Arial" pitchFamily="34" charset="0"/>
                <a:cs typeface="Arial" pitchFamily="34" charset="0"/>
              </a:rPr>
              <a:t>the heart of calculus </a:t>
            </a:r>
            <a:r>
              <a:rPr lang="en-US" sz="2500" dirty="0">
                <a:latin typeface="Arial" pitchFamily="34" charset="0"/>
                <a:cs typeface="Arial" pitchFamily="34" charset="0"/>
              </a:rPr>
              <a:t>are the related mathematical concepts of </a:t>
            </a:r>
            <a:r>
              <a:rPr lang="en-US" sz="2500" b="1" dirty="0">
                <a:solidFill>
                  <a:srgbClr val="7030A0"/>
                </a:solidFill>
                <a:latin typeface="Arial" pitchFamily="34" charset="0"/>
                <a:cs typeface="Arial" pitchFamily="34" charset="0"/>
              </a:rPr>
              <a:t>differentiation </a:t>
            </a:r>
            <a:r>
              <a:rPr lang="en-US" sz="2500" dirty="0">
                <a:latin typeface="Arial" pitchFamily="34" charset="0"/>
                <a:cs typeface="Arial" pitchFamily="34" charset="0"/>
              </a:rPr>
              <a:t>and </a:t>
            </a:r>
            <a:r>
              <a:rPr lang="en-US" sz="2500" b="1" dirty="0">
                <a:solidFill>
                  <a:srgbClr val="7030A0"/>
                </a:solidFill>
                <a:latin typeface="Arial" pitchFamily="34" charset="0"/>
                <a:cs typeface="Arial" pitchFamily="34" charset="0"/>
              </a:rPr>
              <a:t>integration</a:t>
            </a:r>
            <a:r>
              <a:rPr lang="en-US" sz="2500" dirty="0">
                <a:latin typeface="Arial" pitchFamily="34" charset="0"/>
                <a:cs typeface="Arial" pitchFamily="34" charset="0"/>
              </a:rPr>
              <a:t>. </a:t>
            </a:r>
            <a:endParaRPr lang="en-US" sz="2500" dirty="0" smtClean="0">
              <a:latin typeface="Arial" pitchFamily="34" charset="0"/>
              <a:cs typeface="Arial" pitchFamily="34" charset="0"/>
            </a:endParaRPr>
          </a:p>
          <a:p>
            <a:pPr marL="342900" indent="-342900" algn="just">
              <a:buFont typeface="Wingdings" panose="05000000000000000000" pitchFamily="2" charset="2"/>
              <a:buChar char="Ø"/>
            </a:pPr>
            <a:endParaRPr lang="en-US" sz="2500" dirty="0">
              <a:latin typeface="Arial" pitchFamily="34" charset="0"/>
              <a:cs typeface="Arial" pitchFamily="34" charset="0"/>
            </a:endParaRPr>
          </a:p>
          <a:p>
            <a:pPr marL="342900" indent="-342900" algn="just">
              <a:buFont typeface="Wingdings" panose="05000000000000000000" pitchFamily="2" charset="2"/>
              <a:buChar char="Ø"/>
            </a:pPr>
            <a:r>
              <a:rPr lang="en-US" sz="2500" dirty="0" smtClean="0">
                <a:latin typeface="Arial" pitchFamily="34" charset="0"/>
                <a:cs typeface="Arial" pitchFamily="34" charset="0"/>
              </a:rPr>
              <a:t>Mathematically</a:t>
            </a:r>
            <a:r>
              <a:rPr lang="en-US" sz="2500" dirty="0">
                <a:latin typeface="Arial" pitchFamily="34" charset="0"/>
                <a:cs typeface="Arial" pitchFamily="34" charset="0"/>
              </a:rPr>
              <a:t>, </a:t>
            </a:r>
            <a:r>
              <a:rPr lang="en-US" sz="2500" dirty="0">
                <a:solidFill>
                  <a:srgbClr val="0070C0"/>
                </a:solidFill>
                <a:latin typeface="Arial" pitchFamily="34" charset="0"/>
                <a:cs typeface="Arial" pitchFamily="34" charset="0"/>
              </a:rPr>
              <a:t>the derivative</a:t>
            </a:r>
            <a:r>
              <a:rPr lang="en-US" sz="2500" dirty="0">
                <a:latin typeface="Arial" pitchFamily="34" charset="0"/>
                <a:cs typeface="Arial" pitchFamily="34" charset="0"/>
              </a:rPr>
              <a:t> represents </a:t>
            </a:r>
            <a:r>
              <a:rPr lang="en-US" sz="2500" dirty="0">
                <a:solidFill>
                  <a:srgbClr val="0070C0"/>
                </a:solidFill>
                <a:latin typeface="Arial" pitchFamily="34" charset="0"/>
                <a:cs typeface="Arial" pitchFamily="34" charset="0"/>
              </a:rPr>
              <a:t>the rate of change of a dependent variable</a:t>
            </a:r>
            <a:r>
              <a:rPr lang="en-US" sz="2500" dirty="0">
                <a:latin typeface="Arial" pitchFamily="34" charset="0"/>
                <a:cs typeface="Arial" pitchFamily="34" charset="0"/>
              </a:rPr>
              <a:t> with respect to an </a:t>
            </a:r>
            <a:r>
              <a:rPr lang="en-US" sz="2500" dirty="0">
                <a:solidFill>
                  <a:srgbClr val="0070C0"/>
                </a:solidFill>
                <a:latin typeface="Arial" pitchFamily="34" charset="0"/>
                <a:cs typeface="Arial" pitchFamily="34" charset="0"/>
              </a:rPr>
              <a:t>independent variable</a:t>
            </a:r>
            <a:r>
              <a:rPr lang="en-US" sz="2500" dirty="0">
                <a:latin typeface="Arial" pitchFamily="34" charset="0"/>
                <a:cs typeface="Arial" pitchFamily="34" charset="0"/>
              </a:rPr>
              <a:t>. If y is the dependent variable and </a:t>
            </a:r>
            <a:r>
              <a:rPr lang="en-US" sz="2500" i="1" dirty="0">
                <a:latin typeface="Arial" pitchFamily="34" charset="0"/>
                <a:cs typeface="Arial" pitchFamily="34" charset="0"/>
              </a:rPr>
              <a:t>x</a:t>
            </a:r>
            <a:r>
              <a:rPr lang="en-US" sz="2500" dirty="0">
                <a:latin typeface="Arial" pitchFamily="34" charset="0"/>
                <a:cs typeface="Arial" pitchFamily="34" charset="0"/>
              </a:rPr>
              <a:t> is the independent variable, the first derivative of </a:t>
            </a:r>
            <a:r>
              <a:rPr lang="en-US" sz="2500" i="1" dirty="0">
                <a:latin typeface="Arial" pitchFamily="34" charset="0"/>
                <a:cs typeface="Arial" pitchFamily="34" charset="0"/>
              </a:rPr>
              <a:t>y = f(x)</a:t>
            </a:r>
            <a:r>
              <a:rPr lang="en-US" sz="2500" dirty="0">
                <a:latin typeface="Arial" pitchFamily="34" charset="0"/>
                <a:cs typeface="Arial" pitchFamily="34" charset="0"/>
              </a:rPr>
              <a:t> w.r.t. to </a:t>
            </a:r>
            <a:r>
              <a:rPr lang="en-US" sz="2500" i="1" dirty="0">
                <a:latin typeface="Arial" pitchFamily="34" charset="0"/>
                <a:cs typeface="Arial" pitchFamily="34" charset="0"/>
              </a:rPr>
              <a:t>x</a:t>
            </a:r>
            <a:r>
              <a:rPr lang="en-US" sz="2500" dirty="0">
                <a:latin typeface="Arial" pitchFamily="34" charset="0"/>
                <a:cs typeface="Arial" pitchFamily="34" charset="0"/>
              </a:rPr>
              <a:t>, represented by </a:t>
            </a:r>
            <a:r>
              <a:rPr lang="en-US" sz="2500" b="1" i="1" dirty="0" err="1">
                <a:solidFill>
                  <a:srgbClr val="0070C0"/>
                </a:solidFill>
                <a:latin typeface="Arial" pitchFamily="34" charset="0"/>
                <a:cs typeface="Arial" pitchFamily="34" charset="0"/>
              </a:rPr>
              <a:t>dy</a:t>
            </a:r>
            <a:r>
              <a:rPr lang="en-US" sz="2500" b="1" i="1" dirty="0">
                <a:solidFill>
                  <a:srgbClr val="0070C0"/>
                </a:solidFill>
                <a:latin typeface="Arial" pitchFamily="34" charset="0"/>
                <a:cs typeface="Arial" pitchFamily="34" charset="0"/>
              </a:rPr>
              <a:t>/dx</a:t>
            </a:r>
            <a:r>
              <a:rPr lang="en-US" sz="2500" dirty="0">
                <a:latin typeface="Arial" pitchFamily="34" charset="0"/>
                <a:cs typeface="Arial" pitchFamily="34" charset="0"/>
              </a:rPr>
              <a:t>, is given by</a:t>
            </a:r>
          </a:p>
        </p:txBody>
      </p:sp>
      <p:sp>
        <p:nvSpPr>
          <p:cNvPr id="4" name="Rectangle 2"/>
          <p:cNvSpPr>
            <a:spLocks noChangeArrowheads="1"/>
          </p:cNvSpPr>
          <p:nvPr/>
        </p:nvSpPr>
        <p:spPr bwMode="auto">
          <a:xfrm>
            <a:off x="4775200" y="510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86613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77" name="Object 1"/>
          <p:cNvGraphicFramePr>
            <a:graphicFrameLocks noChangeAspect="1"/>
          </p:cNvGraphicFramePr>
          <p:nvPr/>
        </p:nvGraphicFramePr>
        <p:xfrm>
          <a:off x="3302000" y="1142999"/>
          <a:ext cx="3302000" cy="1448555"/>
        </p:xfrm>
        <a:graphic>
          <a:graphicData uri="http://schemas.openxmlformats.org/presentationml/2006/ole">
            <mc:AlternateContent xmlns:mc="http://schemas.openxmlformats.org/markup-compatibility/2006">
              <mc:Choice xmlns:v="urn:schemas-microsoft-com:vml" Requires="v">
                <p:oleObj spid="_x0000_s50185" name="Equation" r:id="rId3" imgW="965200" imgH="609600" progId="Equation.DSMT4">
                  <p:embed/>
                </p:oleObj>
              </mc:Choice>
              <mc:Fallback>
                <p:oleObj name="Equation" r:id="rId3" imgW="965200" imgH="609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1142999"/>
                        <a:ext cx="3302000" cy="1448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1564245" y="3066534"/>
            <a:ext cx="1669688" cy="523220"/>
          </a:xfrm>
          <a:prstGeom prst="rect">
            <a:avLst/>
          </a:prstGeom>
        </p:spPr>
        <p:txBody>
          <a:bodyPr wrap="none">
            <a:spAutoFit/>
          </a:bodyPr>
          <a:lstStyle/>
          <a:p>
            <a:r>
              <a:rPr lang="en-US" sz="2800" dirty="0" smtClean="0"/>
              <a:t>Therefore </a:t>
            </a:r>
            <a:endParaRPr lang="en-US" sz="2800" dirty="0"/>
          </a:p>
        </p:txBody>
      </p:sp>
      <p:sp>
        <p:nvSpPr>
          <p:cNvPr id="50183"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82" name="Object 6"/>
          <p:cNvGraphicFramePr>
            <a:graphicFrameLocks noChangeAspect="1"/>
          </p:cNvGraphicFramePr>
          <p:nvPr/>
        </p:nvGraphicFramePr>
        <p:xfrm>
          <a:off x="3327399" y="3073400"/>
          <a:ext cx="2739437" cy="609600"/>
        </p:xfrm>
        <a:graphic>
          <a:graphicData uri="http://schemas.openxmlformats.org/presentationml/2006/ole">
            <mc:AlternateContent xmlns:mc="http://schemas.openxmlformats.org/markup-compatibility/2006">
              <mc:Choice xmlns:v="urn:schemas-microsoft-com:vml" Requires="v">
                <p:oleObj spid="_x0000_s50186" name="Equation" r:id="rId5" imgW="990170" imgH="253890" progId="Equation.DSMT4">
                  <p:embed/>
                </p:oleObj>
              </mc:Choice>
              <mc:Fallback>
                <p:oleObj name="Equation" r:id="rId5" imgW="990170" imgH="25389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7399" y="3073400"/>
                        <a:ext cx="273943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6239520" y="3048000"/>
            <a:ext cx="5012679" cy="553998"/>
          </a:xfrm>
          <a:prstGeom prst="rect">
            <a:avLst/>
          </a:prstGeom>
        </p:spPr>
        <p:txBody>
          <a:bodyPr wrap="square">
            <a:spAutoFit/>
          </a:bodyPr>
          <a:lstStyle/>
          <a:p>
            <a:r>
              <a:rPr lang="en-US" sz="3000" dirty="0" smtClean="0"/>
              <a:t>and Eq. 5.25 can be rewritten as </a:t>
            </a:r>
            <a:endParaRPr lang="en-US" sz="3000" dirty="0"/>
          </a:p>
        </p:txBody>
      </p:sp>
      <p:sp>
        <p:nvSpPr>
          <p:cNvPr id="50185"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84" name="Object 8"/>
          <p:cNvGraphicFramePr>
            <a:graphicFrameLocks noChangeAspect="1"/>
          </p:cNvGraphicFramePr>
          <p:nvPr/>
        </p:nvGraphicFramePr>
        <p:xfrm>
          <a:off x="3302000" y="3911600"/>
          <a:ext cx="2717800" cy="1010752"/>
        </p:xfrm>
        <a:graphic>
          <a:graphicData uri="http://schemas.openxmlformats.org/presentationml/2006/ole">
            <mc:AlternateContent xmlns:mc="http://schemas.openxmlformats.org/markup-compatibility/2006">
              <mc:Choice xmlns:v="urn:schemas-microsoft-com:vml" Requires="v">
                <p:oleObj spid="_x0000_s50187" name="Equation" r:id="rId7" imgW="1155700" imgH="431800" progId="Equation.DSMT4">
                  <p:embed/>
                </p:oleObj>
              </mc:Choice>
              <mc:Fallback>
                <p:oleObj name="Equation" r:id="rId7" imgW="1155700" imgH="4318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2000" y="3911600"/>
                        <a:ext cx="2717800" cy="1010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6" name="Rectangle 10"/>
          <p:cNvSpPr>
            <a:spLocks noChangeArrowheads="1"/>
          </p:cNvSpPr>
          <p:nvPr/>
        </p:nvSpPr>
        <p:spPr bwMode="auto">
          <a:xfrm>
            <a:off x="685800" y="5105401"/>
            <a:ext cx="11125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Thus, if the number of segment is doubled, the truncation error will be quartered.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3" name="Rectangle 3"/>
          <p:cNvSpPr>
            <a:spLocks noChangeArrowheads="1"/>
          </p:cNvSpPr>
          <p:nvPr/>
        </p:nvSpPr>
        <p:spPr bwMode="auto">
          <a:xfrm>
            <a:off x="914400" y="914400"/>
            <a:ext cx="8864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Example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Numerically approximate the integral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04" name="Picture 4" descr="[Graphics:Images/TrapezoidalRuleMod_gr_50.gif]"/>
          <p:cNvPicPr>
            <a:picLocks noChangeAspect="1" noChangeArrowheads="1"/>
          </p:cNvPicPr>
          <p:nvPr/>
        </p:nvPicPr>
        <p:blipFill>
          <a:blip r:embed="rId2" r:link="rId3"/>
          <a:srcRect/>
          <a:stretch>
            <a:fillRect/>
          </a:stretch>
        </p:blipFill>
        <p:spPr bwMode="auto">
          <a:xfrm>
            <a:off x="2660650" y="1716088"/>
            <a:ext cx="4708046" cy="874712"/>
          </a:xfrm>
          <a:prstGeom prst="rect">
            <a:avLst/>
          </a:prstGeom>
          <a:noFill/>
          <a:ln w="9525">
            <a:noFill/>
            <a:miter lim="800000"/>
            <a:headEnd/>
            <a:tailEnd/>
          </a:ln>
        </p:spPr>
      </p:pic>
      <p:sp>
        <p:nvSpPr>
          <p:cNvPr id="6" name="Rectangle 5"/>
          <p:cNvSpPr/>
          <p:nvPr/>
        </p:nvSpPr>
        <p:spPr>
          <a:xfrm>
            <a:off x="838200" y="2775635"/>
            <a:ext cx="10591800" cy="553998"/>
          </a:xfrm>
          <a:prstGeom prst="rect">
            <a:avLst/>
          </a:prstGeom>
        </p:spPr>
        <p:txBody>
          <a:bodyPr wrap="square">
            <a:spAutoFit/>
          </a:bodyPr>
          <a:lstStyle/>
          <a:p>
            <a:r>
              <a:rPr lang="en-US" sz="3000" dirty="0" smtClean="0"/>
              <a:t> by using the trapezoidal rule with  m = 1, 2, 4, 8, and 16  subintervals.</a:t>
            </a:r>
            <a:endParaRPr lang="en-US" sz="3000" dirty="0"/>
          </a:p>
        </p:txBody>
      </p:sp>
      <p:sp>
        <p:nvSpPr>
          <p:cNvPr id="7" name="Rectangle 6"/>
          <p:cNvSpPr/>
          <p:nvPr/>
        </p:nvSpPr>
        <p:spPr>
          <a:xfrm>
            <a:off x="1587681" y="3403600"/>
            <a:ext cx="1714319" cy="523220"/>
          </a:xfrm>
          <a:prstGeom prst="rect">
            <a:avLst/>
          </a:prstGeom>
        </p:spPr>
        <p:txBody>
          <a:bodyPr wrap="square">
            <a:spAutoFit/>
          </a:bodyPr>
          <a:lstStyle/>
          <a:p>
            <a:r>
              <a:rPr lang="en-US" sz="2800" i="1" dirty="0" smtClean="0"/>
              <a:t> For m = 1</a:t>
            </a:r>
            <a:endParaRPr lang="en-US" sz="2800" dirty="0"/>
          </a:p>
        </p:txBody>
      </p:sp>
      <p:pic>
        <p:nvPicPr>
          <p:cNvPr id="51205" name="Picture 5" descr="[Graphics:../Images/TrapezoidalRuleMod_gr_56.gif]"/>
          <p:cNvPicPr>
            <a:picLocks noChangeAspect="1" noChangeArrowheads="1"/>
          </p:cNvPicPr>
          <p:nvPr/>
        </p:nvPicPr>
        <p:blipFill>
          <a:blip r:embed="rId4" r:link="rId5"/>
          <a:srcRect/>
          <a:stretch>
            <a:fillRect/>
          </a:stretch>
        </p:blipFill>
        <p:spPr bwMode="auto">
          <a:xfrm>
            <a:off x="2260600" y="3951288"/>
            <a:ext cx="2824240" cy="620712"/>
          </a:xfrm>
          <a:prstGeom prst="rect">
            <a:avLst/>
          </a:prstGeom>
          <a:noFill/>
          <a:ln w="9525">
            <a:noFill/>
            <a:miter lim="800000"/>
            <a:headEnd/>
            <a:tailEnd/>
          </a:ln>
        </p:spPr>
      </p:pic>
      <p:pic>
        <p:nvPicPr>
          <p:cNvPr id="51206" name="Picture 6" descr="[Graphics:../Images/TrapezoidalRuleMod_gr_57.gif]"/>
          <p:cNvPicPr>
            <a:picLocks noChangeAspect="1" noChangeArrowheads="1"/>
          </p:cNvPicPr>
          <p:nvPr/>
        </p:nvPicPr>
        <p:blipFill>
          <a:blip r:embed="rId6" r:link="rId7"/>
          <a:srcRect/>
          <a:stretch>
            <a:fillRect/>
          </a:stretch>
        </p:blipFill>
        <p:spPr bwMode="auto">
          <a:xfrm>
            <a:off x="2292350" y="4732338"/>
            <a:ext cx="1479829" cy="47466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225" name="Picture 1" descr="[Graphics:../Images/TrapezoidalRuleMod_gr_59.gif]"/>
          <p:cNvPicPr>
            <a:picLocks noChangeAspect="1" noChangeArrowheads="1"/>
          </p:cNvPicPr>
          <p:nvPr/>
        </p:nvPicPr>
        <p:blipFill>
          <a:blip r:embed="rId2" r:link="rId3"/>
          <a:srcRect/>
          <a:stretch>
            <a:fillRect/>
          </a:stretch>
        </p:blipFill>
        <p:spPr bwMode="auto">
          <a:xfrm>
            <a:off x="1724024" y="1377950"/>
            <a:ext cx="4631055" cy="628650"/>
          </a:xfrm>
          <a:prstGeom prst="rect">
            <a:avLst/>
          </a:prstGeom>
          <a:noFill/>
        </p:spPr>
      </p:pic>
      <p:sp>
        <p:nvSpPr>
          <p:cNvPr id="52227" name="Rectangle 3"/>
          <p:cNvSpPr>
            <a:spLocks noChangeArrowheads="1"/>
          </p:cNvSpPr>
          <p:nvPr/>
        </p:nvSpPr>
        <p:spPr bwMode="auto">
          <a:xfrm>
            <a:off x="749300" y="812800"/>
            <a:ext cx="34163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m = 2</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28" name="Picture 4" descr="[Graphics:../Images/TrapezoidalRuleMod_gr_60.gif]"/>
          <p:cNvPicPr>
            <a:picLocks noChangeAspect="1" noChangeArrowheads="1"/>
          </p:cNvPicPr>
          <p:nvPr/>
        </p:nvPicPr>
        <p:blipFill>
          <a:blip r:embed="rId4" r:link="rId5"/>
          <a:srcRect/>
          <a:stretch>
            <a:fillRect/>
          </a:stretch>
        </p:blipFill>
        <p:spPr bwMode="auto">
          <a:xfrm>
            <a:off x="1793874" y="2144713"/>
            <a:ext cx="1390743" cy="446087"/>
          </a:xfrm>
          <a:prstGeom prst="rect">
            <a:avLst/>
          </a:prstGeom>
          <a:noFill/>
          <a:ln w="9525">
            <a:noFill/>
            <a:miter lim="800000"/>
            <a:headEnd/>
            <a:tailEnd/>
          </a:ln>
        </p:spPr>
      </p:pic>
      <p:pic>
        <p:nvPicPr>
          <p:cNvPr id="52229" name="Picture 5" descr="[Graphics:../Images/TrapezoidalRuleMod_gr_62.gif]"/>
          <p:cNvPicPr>
            <a:picLocks noChangeAspect="1" noChangeArrowheads="1"/>
          </p:cNvPicPr>
          <p:nvPr/>
        </p:nvPicPr>
        <p:blipFill>
          <a:blip r:embed="rId6" r:link="rId7"/>
          <a:srcRect/>
          <a:stretch>
            <a:fillRect/>
          </a:stretch>
        </p:blipFill>
        <p:spPr bwMode="auto">
          <a:xfrm>
            <a:off x="1476375" y="3582988"/>
            <a:ext cx="8680919" cy="582612"/>
          </a:xfrm>
          <a:prstGeom prst="rect">
            <a:avLst/>
          </a:prstGeom>
          <a:noFill/>
          <a:ln w="9525">
            <a:noFill/>
            <a:miter lim="800000"/>
            <a:headEnd/>
            <a:tailEnd/>
          </a:ln>
        </p:spPr>
      </p:pic>
      <p:sp>
        <p:nvSpPr>
          <p:cNvPr id="7" name="Rectangle 6"/>
          <p:cNvSpPr/>
          <p:nvPr/>
        </p:nvSpPr>
        <p:spPr>
          <a:xfrm>
            <a:off x="1207476" y="2914134"/>
            <a:ext cx="2246924" cy="523220"/>
          </a:xfrm>
          <a:prstGeom prst="rect">
            <a:avLst/>
          </a:prstGeom>
        </p:spPr>
        <p:txBody>
          <a:bodyPr wrap="square">
            <a:spAutoFit/>
          </a:bodyPr>
          <a:lstStyle/>
          <a:p>
            <a:r>
              <a:rPr lang="en-US" sz="2800" i="1" dirty="0" smtClean="0">
                <a:latin typeface="Arial" pitchFamily="34" charset="0"/>
                <a:ea typeface="Times New Roman" pitchFamily="18" charset="0"/>
                <a:cs typeface="Arial" pitchFamily="34" charset="0"/>
              </a:rPr>
              <a:t> For m = 4</a:t>
            </a:r>
            <a:endParaRPr lang="en-US" sz="2800" dirty="0"/>
          </a:p>
        </p:txBody>
      </p:sp>
      <p:pic>
        <p:nvPicPr>
          <p:cNvPr id="52230" name="Picture 6" descr="[Graphics:../Images/TrapezoidalRuleMod_gr_63.gif]"/>
          <p:cNvPicPr>
            <a:picLocks noChangeAspect="1" noChangeArrowheads="1"/>
          </p:cNvPicPr>
          <p:nvPr/>
        </p:nvPicPr>
        <p:blipFill>
          <a:blip r:embed="rId8" r:link="rId9"/>
          <a:srcRect/>
          <a:stretch>
            <a:fillRect/>
          </a:stretch>
        </p:blipFill>
        <p:spPr bwMode="auto">
          <a:xfrm>
            <a:off x="1536699" y="4364038"/>
            <a:ext cx="1662391" cy="512762"/>
          </a:xfrm>
          <a:prstGeom prst="rect">
            <a:avLst/>
          </a:prstGeom>
          <a:noFill/>
          <a:ln w="9525">
            <a:noFill/>
            <a:miter lim="800000"/>
            <a:headEnd/>
            <a:tailEnd/>
          </a:ln>
        </p:spPr>
      </p:pic>
      <p:sp>
        <p:nvSpPr>
          <p:cNvPr id="9" name="Rectangle 8"/>
          <p:cNvSpPr/>
          <p:nvPr/>
        </p:nvSpPr>
        <p:spPr>
          <a:xfrm>
            <a:off x="1588476" y="5250934"/>
            <a:ext cx="7428524" cy="523220"/>
          </a:xfrm>
          <a:prstGeom prst="rect">
            <a:avLst/>
          </a:prstGeom>
        </p:spPr>
        <p:txBody>
          <a:bodyPr wrap="square">
            <a:spAutoFit/>
          </a:bodyPr>
          <a:lstStyle/>
          <a:p>
            <a:r>
              <a:rPr lang="en-US" sz="2800" i="1" dirty="0" smtClean="0">
                <a:latin typeface="Arial" pitchFamily="34" charset="0"/>
                <a:ea typeface="Times New Roman" pitchFamily="18" charset="0"/>
                <a:cs typeface="Arial" pitchFamily="34" charset="0"/>
              </a:rPr>
              <a:t> follow the same procedure for m = 8 and 16</a:t>
            </a:r>
            <a:endParaRPr lang="en-US" sz="2800" dirty="0"/>
          </a:p>
        </p:txBody>
      </p:sp>
      <p:sp>
        <p:nvSpPr>
          <p:cNvPr id="10" name="Rectangle 9"/>
          <p:cNvSpPr/>
          <p:nvPr/>
        </p:nvSpPr>
        <p:spPr>
          <a:xfrm>
            <a:off x="1359876" y="3066534"/>
            <a:ext cx="2246924" cy="523220"/>
          </a:xfrm>
          <a:prstGeom prst="rect">
            <a:avLst/>
          </a:prstGeom>
        </p:spPr>
        <p:txBody>
          <a:bodyPr wrap="square">
            <a:spAutoFit/>
          </a:bodyPr>
          <a:lstStyle/>
          <a:p>
            <a:r>
              <a:rPr lang="en-US" sz="2800" i="1" dirty="0" smtClean="0">
                <a:latin typeface="Arial" pitchFamily="34" charset="0"/>
                <a:ea typeface="Times New Roman" pitchFamily="18" charset="0"/>
                <a:cs typeface="Arial" pitchFamily="34" charset="0"/>
              </a:rPr>
              <a:t> </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244600" y="1092200"/>
            <a:ext cx="4419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5.3.2 Simpson's Rules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0" name="Rectangle 2"/>
          <p:cNvSpPr>
            <a:spLocks noChangeArrowheads="1"/>
          </p:cNvSpPr>
          <p:nvPr/>
        </p:nvSpPr>
        <p:spPr bwMode="auto">
          <a:xfrm>
            <a:off x="1143000" y="1752600"/>
            <a:ext cx="9677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Aside from applying the trapezoidal rule with finer segmentation, another way to obtain a more accurate estimate of an integral is to use higher-order polynomial to connect the points.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example, if there is an extra point midway between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f(b)</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three points can be connected with a parabola. If there are two points equally spaced between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f(b)</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four points can be connected with a third-order polynomial.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94435"/>
            <a:ext cx="9220200" cy="954107"/>
          </a:xfrm>
          <a:prstGeom prst="rect">
            <a:avLst/>
          </a:prstGeom>
        </p:spPr>
        <p:txBody>
          <a:bodyPr wrap="square">
            <a:spAutoFit/>
          </a:bodyPr>
          <a:lstStyle/>
          <a:p>
            <a:r>
              <a:rPr lang="en-US" sz="2800" dirty="0" smtClean="0">
                <a:latin typeface="Arial" pitchFamily="34" charset="0"/>
                <a:ea typeface="Times New Roman" pitchFamily="18" charset="0"/>
                <a:cs typeface="Arial" pitchFamily="34" charset="0"/>
              </a:rPr>
              <a:t>The formulas that result from taking the integrals under these polynomials are called </a:t>
            </a:r>
            <a:r>
              <a:rPr lang="en-US" sz="2800" i="1" dirty="0" smtClean="0">
                <a:latin typeface="Arial" pitchFamily="34" charset="0"/>
                <a:ea typeface="Times New Roman" pitchFamily="18" charset="0"/>
                <a:cs typeface="Arial" pitchFamily="34" charset="0"/>
              </a:rPr>
              <a:t>Simpson's rules</a:t>
            </a:r>
            <a:r>
              <a:rPr lang="en-US" sz="2800" dirty="0" smtClean="0">
                <a:latin typeface="Arial" pitchFamily="34" charset="0"/>
                <a:ea typeface="Times New Roman" pitchFamily="18" charset="0"/>
                <a:cs typeface="Arial" pitchFamily="34" charset="0"/>
              </a:rPr>
              <a:t>.</a:t>
            </a:r>
            <a:endParaRPr lang="en-US" sz="2800" dirty="0"/>
          </a:p>
        </p:txBody>
      </p:sp>
      <p:sp>
        <p:nvSpPr>
          <p:cNvPr id="54273" name="Rectangle 1"/>
          <p:cNvSpPr>
            <a:spLocks noChangeArrowheads="1"/>
          </p:cNvSpPr>
          <p:nvPr/>
        </p:nvSpPr>
        <p:spPr bwMode="auto">
          <a:xfrm>
            <a:off x="1346200" y="1955800"/>
            <a:ext cx="4114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Simpson's 1/3 Rule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4" name="Rectangle 2"/>
          <p:cNvSpPr>
            <a:spLocks noChangeArrowheads="1"/>
          </p:cNvSpPr>
          <p:nvPr/>
        </p:nvSpPr>
        <p:spPr bwMode="auto">
          <a:xfrm>
            <a:off x="1016000" y="2717800"/>
            <a:ext cx="9525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Simpson's 1/3 rule results when a second-order interpolating polynomial is substituted into       Eq. 5.13:</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5" name="Rectangle 3"/>
          <p:cNvSpPr>
            <a:spLocks noChangeArrowheads="1"/>
          </p:cNvSpPr>
          <p:nvPr/>
        </p:nvSpPr>
        <p:spPr bwMode="auto">
          <a:xfrm>
            <a:off x="990600" y="4927600"/>
            <a:ext cx="980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 designated as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en-US" sz="28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en-US" sz="28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n-US" sz="28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represented by a second-order Lagrange polynomial, the integral becomes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7"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6" name="Object 4"/>
          <p:cNvGraphicFramePr>
            <a:graphicFrameLocks noChangeAspect="1"/>
          </p:cNvGraphicFramePr>
          <p:nvPr/>
        </p:nvGraphicFramePr>
        <p:xfrm>
          <a:off x="3632200" y="3652825"/>
          <a:ext cx="4267200" cy="1191385"/>
        </p:xfrm>
        <a:graphic>
          <a:graphicData uri="http://schemas.openxmlformats.org/presentationml/2006/ole">
            <mc:AlternateContent xmlns:mc="http://schemas.openxmlformats.org/markup-compatibility/2006">
              <mc:Choice xmlns:v="urn:schemas-microsoft-com:vml" Requires="v">
                <p:oleObj spid="_x0000_s54277" name="Equation" r:id="rId3" imgW="1511300" imgH="482600" progId="Equation.DSMT4">
                  <p:embed/>
                </p:oleObj>
              </mc:Choice>
              <mc:Fallback>
                <p:oleObj name="Equation" r:id="rId3" imgW="1511300" imgH="482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200" y="3652825"/>
                        <a:ext cx="4267200" cy="1191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297" name="Object 1"/>
          <p:cNvGraphicFramePr>
            <a:graphicFrameLocks noChangeAspect="1"/>
          </p:cNvGraphicFramePr>
          <p:nvPr/>
        </p:nvGraphicFramePr>
        <p:xfrm>
          <a:off x="1168400" y="1269998"/>
          <a:ext cx="9936192" cy="1193801"/>
        </p:xfrm>
        <a:graphic>
          <a:graphicData uri="http://schemas.openxmlformats.org/presentationml/2006/ole">
            <mc:AlternateContent xmlns:mc="http://schemas.openxmlformats.org/markup-compatibility/2006">
              <mc:Choice xmlns:v="urn:schemas-microsoft-com:vml" Requires="v">
                <p:oleObj spid="_x0000_s55301" name="Equation" r:id="rId3" imgW="5194300" imgH="508000" progId="Equation.DSMT4">
                  <p:embed/>
                </p:oleObj>
              </mc:Choice>
              <mc:Fallback>
                <p:oleObj name="Equation" r:id="rId3" imgW="5194300" imgH="508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400" y="1269998"/>
                        <a:ext cx="9936192" cy="1193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299" name="Rectangle 3"/>
          <p:cNvSpPr>
            <a:spLocks noChangeArrowheads="1"/>
          </p:cNvSpPr>
          <p:nvPr/>
        </p:nvSpPr>
        <p:spPr bwMode="auto">
          <a:xfrm>
            <a:off x="1041400" y="2794000"/>
            <a:ext cx="10058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After integration and algebraic manipulation, the following formula results</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 fontAlgn="base">
              <a:spcBef>
                <a:spcPct val="0"/>
              </a:spcBef>
              <a:spcAft>
                <a:spcPct val="0"/>
              </a:spcAft>
            </a:pPr>
            <a:r>
              <a:rPr lang="en-US" sz="2800" dirty="0" smtClean="0">
                <a:latin typeface="Arial" pitchFamily="34" charset="0"/>
                <a:ea typeface="Times New Roman" pitchFamily="18" charset="0"/>
                <a:cs typeface="Arial" pitchFamily="34" charset="0"/>
              </a:rPr>
              <a:t>where, for this case, . This equation is known as Simpson's 1/3 rule.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01"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300" name="Object 4"/>
          <p:cNvGraphicFramePr>
            <a:graphicFrameLocks noChangeAspect="1"/>
          </p:cNvGraphicFramePr>
          <p:nvPr/>
        </p:nvGraphicFramePr>
        <p:xfrm>
          <a:off x="3479800" y="3911599"/>
          <a:ext cx="4927600" cy="1030773"/>
        </p:xfrm>
        <a:graphic>
          <a:graphicData uri="http://schemas.openxmlformats.org/presentationml/2006/ole">
            <mc:AlternateContent xmlns:mc="http://schemas.openxmlformats.org/markup-compatibility/2006">
              <mc:Choice xmlns:v="urn:schemas-microsoft-com:vml" Requires="v">
                <p:oleObj spid="_x0000_s55302" name="Equation" r:id="rId5" imgW="1866090" imgH="393529" progId="Equation.DSMT4">
                  <p:embed/>
                </p:oleObj>
              </mc:Choice>
              <mc:Fallback>
                <p:oleObj name="Equation" r:id="rId5" imgW="1866090" imgH="393529"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800" y="3911599"/>
                        <a:ext cx="4927600" cy="10307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812800" y="939800"/>
            <a:ext cx="10388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Simpson's 1/3 rule can also be expressed in the following format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3"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22" name="Object 2"/>
          <p:cNvGraphicFramePr>
            <a:graphicFrameLocks noChangeAspect="1"/>
          </p:cNvGraphicFramePr>
          <p:nvPr/>
        </p:nvGraphicFramePr>
        <p:xfrm>
          <a:off x="2921000" y="1803400"/>
          <a:ext cx="4569047" cy="889000"/>
        </p:xfrm>
        <a:graphic>
          <a:graphicData uri="http://schemas.openxmlformats.org/presentationml/2006/ole">
            <mc:AlternateContent xmlns:mc="http://schemas.openxmlformats.org/markup-compatibility/2006">
              <mc:Choice xmlns:v="urn:schemas-microsoft-com:vml" Requires="v">
                <p:oleObj spid="_x0000_s56323" name="Equation" r:id="rId3" imgW="2108200" imgH="406400" progId="Equation.DSMT4">
                  <p:embed/>
                </p:oleObj>
              </mc:Choice>
              <mc:Fallback>
                <p:oleObj name="Equation" r:id="rId3" imgW="2108200" imgH="406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0" y="1803400"/>
                        <a:ext cx="456904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8" name="Rectangle 8"/>
          <p:cNvSpPr>
            <a:spLocks noChangeArrowheads="1"/>
          </p:cNvSpPr>
          <p:nvPr/>
        </p:nvSpPr>
        <p:spPr bwMode="auto">
          <a:xfrm>
            <a:off x="1193800" y="2870200"/>
            <a:ext cx="9829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 a=x</a:t>
            </a:r>
            <a:r>
              <a:rPr kumimoji="0" lang="en-US" sz="2800" b="0" i="0" u="none" strike="noStrike" cap="none" normalizeH="0" baseline="-25000" dirty="0" smtClean="0">
                <a:ln>
                  <a:noFill/>
                </a:ln>
                <a:solidFill>
                  <a:schemeClr val="tx1"/>
                </a:solidFill>
                <a:effectLst/>
                <a:latin typeface="Arial" pitchFamily="34" charset="0"/>
                <a:ea typeface="Times New Roman" pitchFamily="18" charset="0"/>
                <a:cs typeface="Arial" pitchFamily="34" charset="0"/>
              </a:rPr>
              <a:t>0</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b=x</a:t>
            </a:r>
            <a:r>
              <a:rPr kumimoji="0" lang="en-US" sz="2800" b="0" i="0" u="none" strike="noStrike" cap="none" normalizeH="0" baseline="-25000" dirty="0" smtClean="0">
                <a:ln>
                  <a:noFill/>
                </a:ln>
                <a:solidFill>
                  <a:schemeClr val="tx1"/>
                </a:solidFill>
                <a:effectLst/>
                <a:latin typeface="Arial" pitchFamily="34" charset="0"/>
                <a:ea typeface="Times New Roman" pitchFamily="18" charset="0"/>
                <a:cs typeface="Arial" pitchFamily="34" charset="0"/>
              </a:rPr>
              <a:t>2</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x</a:t>
            </a:r>
            <a:r>
              <a:rPr kumimoji="0" lang="en-US" sz="2800" b="0" i="0" u="none" strike="noStrike" cap="none" normalizeH="0" baseline="-25000" dirty="0" smtClean="0">
                <a:ln>
                  <a:noFill/>
                </a:ln>
                <a:solidFill>
                  <a:schemeClr val="tx1"/>
                </a:solidFill>
                <a:effectLst/>
                <a:latin typeface="Arial" pitchFamily="34" charset="0"/>
                <a:ea typeface="Times New Roman" pitchFamily="18" charset="0"/>
                <a:cs typeface="Arial" pitchFamily="34" charset="0"/>
              </a:rPr>
              <a:t>1</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the point midway between a and b, which is given by  (</a:t>
            </a:r>
            <a:r>
              <a:rPr lang="en-US" sz="2800" dirty="0" err="1" smtClean="0">
                <a:latin typeface="Arial" pitchFamily="34" charset="0"/>
                <a:ea typeface="Times New Roman" pitchFamily="18" charset="0"/>
                <a:cs typeface="Arial" pitchFamily="34" charset="0"/>
              </a:rPr>
              <a:t>b+a</a:t>
            </a:r>
            <a:r>
              <a:rPr lang="en-US" sz="2800" dirty="0" smtClean="0">
                <a:latin typeface="Arial" pitchFamily="34" charset="0"/>
                <a:ea typeface="Times New Roman" pitchFamily="18" charset="0"/>
                <a:cs typeface="Arial" pitchFamily="34" charset="0"/>
              </a:rPr>
              <a:t>)/2. </a:t>
            </a:r>
          </a:p>
          <a:p>
            <a:pPr lvl="0" algn="just" fontAlgn="base">
              <a:spcBef>
                <a:spcPct val="0"/>
              </a:spcBef>
              <a:spcAft>
                <a:spcPct val="0"/>
              </a:spcAft>
            </a:pPr>
            <a:endParaRPr lang="en-US" sz="2800" dirty="0" smtClean="0">
              <a:latin typeface="Arial" pitchFamily="34" charset="0"/>
              <a:cs typeface="Arial" pitchFamily="34" charset="0"/>
            </a:endParaRPr>
          </a:p>
          <a:p>
            <a:pPr lvl="0" algn="just" fontAlgn="base">
              <a:spcBef>
                <a:spcPct val="0"/>
              </a:spcBef>
              <a:spcAft>
                <a:spcPct val="0"/>
              </a:spcAft>
            </a:pPr>
            <a:r>
              <a:rPr lang="en-US" sz="2800" dirty="0" smtClean="0">
                <a:latin typeface="Arial" pitchFamily="34" charset="0"/>
                <a:ea typeface="Times New Roman" pitchFamily="18" charset="0"/>
                <a:cs typeface="Arial" pitchFamily="34" charset="0"/>
              </a:rPr>
              <a:t>Notice that, according to the above equation, the middle point is weighted two-thirds and the two end points by one-sixth.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193800" y="914400"/>
            <a:ext cx="10134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can be shown that a single-segment application of Simpson's 1/3 rule has a truncation error of</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4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7346" name="Object 2"/>
          <p:cNvGraphicFramePr>
            <a:graphicFrameLocks noChangeAspect="1"/>
          </p:cNvGraphicFramePr>
          <p:nvPr/>
        </p:nvGraphicFramePr>
        <p:xfrm>
          <a:off x="2235199" y="2057401"/>
          <a:ext cx="2946401" cy="943768"/>
        </p:xfrm>
        <a:graphic>
          <a:graphicData uri="http://schemas.openxmlformats.org/presentationml/2006/ole">
            <mc:AlternateContent xmlns:mc="http://schemas.openxmlformats.org/markup-compatibility/2006">
              <mc:Choice xmlns:v="urn:schemas-microsoft-com:vml" Requires="v">
                <p:oleObj spid="_x0000_s57351" name="Equation" r:id="rId3" imgW="1218671" imgH="393529" progId="Equation.DSMT4">
                  <p:embed/>
                </p:oleObj>
              </mc:Choice>
              <mc:Fallback>
                <p:oleObj name="Equation" r:id="rId3" imgW="1218671" imgH="393529"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199" y="2057401"/>
                        <a:ext cx="2946401" cy="943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422400" y="3218934"/>
            <a:ext cx="1676400" cy="553998"/>
          </a:xfrm>
          <a:prstGeom prst="rect">
            <a:avLst/>
          </a:prstGeom>
        </p:spPr>
        <p:txBody>
          <a:bodyPr wrap="square">
            <a:spAutoFit/>
          </a:bodyPr>
          <a:lstStyle/>
          <a:p>
            <a:r>
              <a:rPr lang="en-US" sz="3000" dirty="0" smtClean="0">
                <a:latin typeface="Arial" pitchFamily="34" charset="0"/>
                <a:cs typeface="Arial" pitchFamily="34" charset="0"/>
              </a:rPr>
              <a:t>because</a:t>
            </a:r>
            <a:endParaRPr lang="en-US" sz="3000" dirty="0">
              <a:latin typeface="Arial" pitchFamily="34" charset="0"/>
              <a:cs typeface="Arial" pitchFamily="34" charset="0"/>
            </a:endParaRPr>
          </a:p>
        </p:txBody>
      </p:sp>
      <p:sp>
        <p:nvSpPr>
          <p:cNvPr id="5734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7348" name="Object 4"/>
          <p:cNvGraphicFramePr>
            <a:graphicFrameLocks noChangeAspect="1"/>
          </p:cNvGraphicFramePr>
          <p:nvPr/>
        </p:nvGraphicFramePr>
        <p:xfrm>
          <a:off x="3327399" y="3251200"/>
          <a:ext cx="2017643" cy="533400"/>
        </p:xfrm>
        <a:graphic>
          <a:graphicData uri="http://schemas.openxmlformats.org/presentationml/2006/ole">
            <mc:AlternateContent xmlns:mc="http://schemas.openxmlformats.org/markup-compatibility/2006">
              <mc:Choice xmlns:v="urn:schemas-microsoft-com:vml" Requires="v">
                <p:oleObj spid="_x0000_s57352" name="Equation" r:id="rId5" imgW="825142" imgH="215806" progId="Equation.DSMT4">
                  <p:embed/>
                </p:oleObj>
              </mc:Choice>
              <mc:Fallback>
                <p:oleObj name="Equation" r:id="rId5" imgW="825142" imgH="215806"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7399" y="3251200"/>
                        <a:ext cx="201764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7350" name="Object 6"/>
          <p:cNvGraphicFramePr>
            <a:graphicFrameLocks noChangeAspect="1"/>
          </p:cNvGraphicFramePr>
          <p:nvPr/>
        </p:nvGraphicFramePr>
        <p:xfrm>
          <a:off x="1854199" y="4038600"/>
          <a:ext cx="3759201" cy="1041400"/>
        </p:xfrm>
        <a:graphic>
          <a:graphicData uri="http://schemas.openxmlformats.org/presentationml/2006/ole">
            <mc:AlternateContent xmlns:mc="http://schemas.openxmlformats.org/markup-compatibility/2006">
              <mc:Choice xmlns:v="urn:schemas-microsoft-com:vml" Requires="v">
                <p:oleObj spid="_x0000_s57353" name="Equation" r:id="rId7" imgW="1397000" imgH="431800" progId="Equation.DSMT4">
                  <p:embed/>
                </p:oleObj>
              </mc:Choice>
              <mc:Fallback>
                <p:oleObj name="Equation" r:id="rId7" imgW="1397000" imgH="4318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4199" y="4038600"/>
                        <a:ext cx="3759201"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2" name="Rectangle 8"/>
          <p:cNvSpPr>
            <a:spLocks noChangeArrowheads="1"/>
          </p:cNvSpPr>
          <p:nvPr/>
        </p:nvSpPr>
        <p:spPr bwMode="auto">
          <a:xfrm>
            <a:off x="711200" y="5130800"/>
            <a:ext cx="10541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 ξ lies somewhere in the interval from </a:t>
            </a:r>
            <a:r>
              <a:rPr kumimoji="0" lang="en-US" sz="3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n-US" sz="3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a:t>
            </a:r>
            <a:r>
              <a:rPr kumimoji="0" lang="en-US" sz="3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r>
              <a:rPr kumimoji="0" lang="en-US" sz="3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Thus, Simpson's 1/3 rule is more accurate that the trapezoidal rule. </a:t>
            </a: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117600" y="914400"/>
            <a:ext cx="8128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Multiple Application of Simpson's 1/3 Rule</a:t>
            </a: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0" name="Rectangle 2"/>
          <p:cNvSpPr>
            <a:spLocks noChangeArrowheads="1"/>
          </p:cNvSpPr>
          <p:nvPr/>
        </p:nvSpPr>
        <p:spPr bwMode="auto">
          <a:xfrm>
            <a:off x="1066800" y="1574800"/>
            <a:ext cx="9982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Just as with the trapezoidal rule, Simpson's rule can be improved by dividing the integration interval into a number of segments of equal width: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8371" name="Object 3"/>
          <p:cNvGraphicFramePr>
            <a:graphicFrameLocks noChangeAspect="1"/>
          </p:cNvGraphicFramePr>
          <p:nvPr/>
        </p:nvGraphicFramePr>
        <p:xfrm>
          <a:off x="3810000" y="3175000"/>
          <a:ext cx="1830740" cy="914400"/>
        </p:xfrm>
        <a:graphic>
          <a:graphicData uri="http://schemas.openxmlformats.org/presentationml/2006/ole">
            <mc:AlternateContent xmlns:mc="http://schemas.openxmlformats.org/markup-compatibility/2006">
              <mc:Choice xmlns:v="urn:schemas-microsoft-com:vml" Requires="v">
                <p:oleObj spid="_x0000_s58375" name="Equation" r:id="rId3" imgW="609336" imgH="393529" progId="Equation.DSMT4">
                  <p:embed/>
                </p:oleObj>
              </mc:Choice>
              <mc:Fallback>
                <p:oleObj name="Equation" r:id="rId3" imgW="609336" imgH="393529"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175000"/>
                        <a:ext cx="183074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3" name="Rectangle 5"/>
          <p:cNvSpPr>
            <a:spLocks noChangeArrowheads="1"/>
          </p:cNvSpPr>
          <p:nvPr/>
        </p:nvSpPr>
        <p:spPr bwMode="auto">
          <a:xfrm>
            <a:off x="965200" y="4241800"/>
            <a:ext cx="10490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total integration can be represented as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5"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8374" name="Object 6"/>
          <p:cNvGraphicFramePr>
            <a:graphicFrameLocks noChangeAspect="1"/>
          </p:cNvGraphicFramePr>
          <p:nvPr/>
        </p:nvGraphicFramePr>
        <p:xfrm>
          <a:off x="1676400" y="4902200"/>
          <a:ext cx="7874000" cy="1066800"/>
        </p:xfrm>
        <a:graphic>
          <a:graphicData uri="http://schemas.openxmlformats.org/presentationml/2006/ole">
            <mc:AlternateContent xmlns:mc="http://schemas.openxmlformats.org/markup-compatibility/2006">
              <mc:Choice xmlns:v="urn:schemas-microsoft-com:vml" Requires="v">
                <p:oleObj spid="_x0000_s58376" name="Equation" r:id="rId5" imgW="2400300" imgH="495300" progId="Equation.DSMT4">
                  <p:embed/>
                </p:oleObj>
              </mc:Choice>
              <mc:Fallback>
                <p:oleObj name="Equation" r:id="rId5" imgW="2400300" imgH="4953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902200"/>
                        <a:ext cx="78740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660400" y="863600"/>
            <a:ext cx="10083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Substituting Simpson's 1/3 rule for the individual integral yields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5"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9394" name="Object 2"/>
          <p:cNvGraphicFramePr>
            <a:graphicFrameLocks noChangeAspect="1"/>
          </p:cNvGraphicFramePr>
          <p:nvPr/>
        </p:nvGraphicFramePr>
        <p:xfrm>
          <a:off x="1447799" y="1777999"/>
          <a:ext cx="9448801" cy="1983082"/>
        </p:xfrm>
        <a:graphic>
          <a:graphicData uri="http://schemas.openxmlformats.org/presentationml/2006/ole">
            <mc:AlternateContent xmlns:mc="http://schemas.openxmlformats.org/markup-compatibility/2006">
              <mc:Choice xmlns:v="urn:schemas-microsoft-com:vml" Requires="v">
                <p:oleObj spid="_x0000_s59397" name="Equation" r:id="rId3" imgW="3860800" imgH="812800" progId="Equation.DSMT4">
                  <p:embed/>
                </p:oleObj>
              </mc:Choice>
              <mc:Fallback>
                <p:oleObj name="Equation" r:id="rId3" imgW="3860800" imgH="812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1777999"/>
                        <a:ext cx="9448801" cy="1983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335265" y="3803134"/>
            <a:ext cx="2924198" cy="523220"/>
          </a:xfrm>
          <a:prstGeom prst="rect">
            <a:avLst/>
          </a:prstGeom>
        </p:spPr>
        <p:txBody>
          <a:bodyPr wrap="none">
            <a:spAutoFit/>
          </a:bodyPr>
          <a:lstStyle/>
          <a:p>
            <a:r>
              <a:rPr lang="en-US" sz="2800" dirty="0" smtClean="0">
                <a:latin typeface="Arial" pitchFamily="34" charset="0"/>
                <a:cs typeface="Arial" pitchFamily="34" charset="0"/>
              </a:rPr>
              <a:t>combining terms,</a:t>
            </a:r>
            <a:endParaRPr lang="en-US" sz="2800" dirty="0">
              <a:latin typeface="Arial" pitchFamily="34" charset="0"/>
              <a:cs typeface="Arial" pitchFamily="34" charset="0"/>
            </a:endParaRPr>
          </a:p>
        </p:txBody>
      </p:sp>
      <p:sp>
        <p:nvSpPr>
          <p:cNvPr id="59397"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9396" name="Object 4"/>
          <p:cNvGraphicFramePr>
            <a:graphicFrameLocks noChangeAspect="1"/>
          </p:cNvGraphicFramePr>
          <p:nvPr/>
        </p:nvGraphicFramePr>
        <p:xfrm>
          <a:off x="1600200" y="4368800"/>
          <a:ext cx="8839200" cy="1579880"/>
        </p:xfrm>
        <a:graphic>
          <a:graphicData uri="http://schemas.openxmlformats.org/presentationml/2006/ole">
            <mc:AlternateContent xmlns:mc="http://schemas.openxmlformats.org/markup-compatibility/2006">
              <mc:Choice xmlns:v="urn:schemas-microsoft-com:vml" Requires="v">
                <p:oleObj spid="_x0000_s59398" name="Equation" r:id="rId5" imgW="3187700" imgH="635000" progId="Equation.DSMT4">
                  <p:embed/>
                </p:oleObj>
              </mc:Choice>
              <mc:Fallback>
                <p:oleObj name="Equation" r:id="rId5" imgW="3187700" imgH="63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368800"/>
                        <a:ext cx="8839200" cy="1579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893762" y="2260599"/>
            <a:ext cx="9952038"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marL="342900" indent="-342900" algn="just">
              <a:buFont typeface="Wingdings" panose="05000000000000000000" pitchFamily="2" charset="2"/>
              <a:buChar char="Ø"/>
            </a:pPr>
            <a:r>
              <a:rPr lang="en-US" sz="2800" dirty="0">
                <a:latin typeface="Arial" pitchFamily="34" charset="0"/>
                <a:cs typeface="Arial" pitchFamily="34" charset="0"/>
              </a:rPr>
              <a:t>The </a:t>
            </a:r>
            <a:r>
              <a:rPr lang="en-US" sz="2800" dirty="0">
                <a:solidFill>
                  <a:srgbClr val="0070C0"/>
                </a:solidFill>
                <a:latin typeface="Arial" pitchFamily="34" charset="0"/>
                <a:cs typeface="Arial" pitchFamily="34" charset="0"/>
              </a:rPr>
              <a:t>inverse process to differentiation </a:t>
            </a:r>
            <a:r>
              <a:rPr lang="en-US" sz="2800" dirty="0">
                <a:latin typeface="Arial" pitchFamily="34" charset="0"/>
                <a:cs typeface="Arial" pitchFamily="34" charset="0"/>
              </a:rPr>
              <a:t>in calculus is </a:t>
            </a:r>
            <a:r>
              <a:rPr lang="en-US" sz="2800" dirty="0">
                <a:solidFill>
                  <a:srgbClr val="0070C0"/>
                </a:solidFill>
                <a:latin typeface="Arial" pitchFamily="34" charset="0"/>
                <a:cs typeface="Arial" pitchFamily="34" charset="0"/>
              </a:rPr>
              <a:t>integration</a:t>
            </a:r>
            <a:r>
              <a:rPr lang="en-US" sz="2800" dirty="0">
                <a:latin typeface="Arial" pitchFamily="34" charset="0"/>
                <a:cs typeface="Arial" pitchFamily="34" charset="0"/>
              </a:rPr>
              <a:t>. Mathematically, integration is represented by </a:t>
            </a:r>
            <a:endParaRPr lang="en-US" sz="2800" dirty="0" smtClean="0">
              <a:latin typeface="Arial" pitchFamily="34" charset="0"/>
              <a:cs typeface="Arial" pitchFamily="34" charset="0"/>
            </a:endParaRP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endParaRPr lang="en-US" sz="2400" dirty="0"/>
          </a:p>
          <a:p>
            <a:pPr marL="342900" indent="-342900"/>
            <a:endParaRPr lang="en-US" sz="2400" dirty="0"/>
          </a:p>
          <a:p>
            <a:pPr marL="342900" indent="-342900" algn="just">
              <a:buFont typeface="Wingdings" panose="05000000000000000000" pitchFamily="2" charset="2"/>
              <a:buChar char="Ø"/>
            </a:pPr>
            <a:r>
              <a:rPr lang="en-US" sz="2800" dirty="0" smtClean="0">
                <a:latin typeface="Arial" pitchFamily="34" charset="0"/>
                <a:cs typeface="Arial" pitchFamily="34" charset="0"/>
              </a:rPr>
              <a:t>which </a:t>
            </a:r>
            <a:r>
              <a:rPr lang="en-US" sz="2800" dirty="0">
                <a:latin typeface="Arial" pitchFamily="34" charset="0"/>
                <a:cs typeface="Arial" pitchFamily="34" charset="0"/>
              </a:rPr>
              <a:t>stands for the integral of the function </a:t>
            </a:r>
            <a:r>
              <a:rPr lang="en-US" sz="2800" i="1" dirty="0">
                <a:latin typeface="Arial" pitchFamily="34" charset="0"/>
                <a:cs typeface="Arial" pitchFamily="34" charset="0"/>
              </a:rPr>
              <a:t>f(x)</a:t>
            </a:r>
            <a:r>
              <a:rPr lang="en-US" sz="2800" dirty="0">
                <a:latin typeface="Arial" pitchFamily="34" charset="0"/>
                <a:cs typeface="Arial" pitchFamily="34" charset="0"/>
              </a:rPr>
              <a:t> w.r.t. the independent variable </a:t>
            </a:r>
            <a:r>
              <a:rPr lang="en-US" sz="2800" i="1" dirty="0">
                <a:latin typeface="Arial" pitchFamily="34" charset="0"/>
                <a:cs typeface="Arial" pitchFamily="34" charset="0"/>
              </a:rPr>
              <a:t>x</a:t>
            </a:r>
            <a:r>
              <a:rPr lang="en-US" sz="2800" dirty="0">
                <a:latin typeface="Arial" pitchFamily="34" charset="0"/>
                <a:cs typeface="Arial" pitchFamily="34" charset="0"/>
              </a:rPr>
              <a:t>, evaluated between the limits </a:t>
            </a:r>
            <a:r>
              <a:rPr lang="en-US" sz="2800" i="1" dirty="0">
                <a:latin typeface="Arial" pitchFamily="34" charset="0"/>
                <a:cs typeface="Arial" pitchFamily="34" charset="0"/>
              </a:rPr>
              <a:t>x = a</a:t>
            </a:r>
            <a:r>
              <a:rPr lang="en-US" sz="2800" dirty="0">
                <a:latin typeface="Arial" pitchFamily="34" charset="0"/>
                <a:cs typeface="Arial" pitchFamily="34" charset="0"/>
              </a:rPr>
              <a:t> to </a:t>
            </a:r>
            <a:r>
              <a:rPr lang="en-US" sz="2800" i="1" dirty="0">
                <a:latin typeface="Arial" pitchFamily="34" charset="0"/>
                <a:cs typeface="Arial" pitchFamily="34" charset="0"/>
              </a:rPr>
              <a:t>x = b</a:t>
            </a:r>
            <a:r>
              <a:rPr lang="en-US" sz="2800" dirty="0">
                <a:latin typeface="Arial" pitchFamily="34" charset="0"/>
                <a:cs typeface="Arial" pitchFamily="34" charset="0"/>
              </a:rPr>
              <a:t>. The function </a:t>
            </a:r>
            <a:r>
              <a:rPr lang="en-US" sz="2800" i="1" dirty="0">
                <a:latin typeface="Arial" pitchFamily="34" charset="0"/>
                <a:cs typeface="Arial" pitchFamily="34" charset="0"/>
              </a:rPr>
              <a:t>f(x)</a:t>
            </a:r>
            <a:r>
              <a:rPr lang="en-US" sz="2800" dirty="0">
                <a:latin typeface="Arial" pitchFamily="34" charset="0"/>
                <a:cs typeface="Arial" pitchFamily="34" charset="0"/>
              </a:rPr>
              <a:t> is referred to as </a:t>
            </a:r>
            <a:r>
              <a:rPr lang="en-US" sz="2800" dirty="0">
                <a:solidFill>
                  <a:srgbClr val="7030A0"/>
                </a:solidFill>
                <a:latin typeface="Arial" pitchFamily="34" charset="0"/>
                <a:cs typeface="Arial" pitchFamily="34" charset="0"/>
              </a:rPr>
              <a:t>the </a:t>
            </a:r>
            <a:r>
              <a:rPr lang="en-US" sz="2800" i="1" dirty="0">
                <a:solidFill>
                  <a:srgbClr val="7030A0"/>
                </a:solidFill>
                <a:latin typeface="Arial" pitchFamily="34" charset="0"/>
                <a:cs typeface="Arial" pitchFamily="34" charset="0"/>
              </a:rPr>
              <a:t>integrand</a:t>
            </a:r>
            <a:r>
              <a:rPr lang="en-US" sz="2800" dirty="0">
                <a:latin typeface="Arial" pitchFamily="34" charset="0"/>
                <a:cs typeface="Arial" pitchFamily="34" charset="0"/>
              </a:rPr>
              <a:t>. </a:t>
            </a:r>
            <a:endParaRPr lang="en-US" sz="2300" dirty="0"/>
          </a:p>
        </p:txBody>
      </p:sp>
      <p:sp>
        <p:nvSpPr>
          <p:cNvPr id="5" name="Rectangle 4"/>
          <p:cNvSpPr>
            <a:spLocks noChangeArrowheads="1"/>
          </p:cNvSpPr>
          <p:nvPr/>
        </p:nvSpPr>
        <p:spPr bwMode="auto">
          <a:xfrm>
            <a:off x="3759200" y="2133599"/>
            <a:ext cx="27811470" cy="4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664341198"/>
              </p:ext>
            </p:extLst>
          </p:nvPr>
        </p:nvGraphicFramePr>
        <p:xfrm>
          <a:off x="3810000" y="3254795"/>
          <a:ext cx="2819400" cy="1389043"/>
        </p:xfrm>
        <a:graphic>
          <a:graphicData uri="http://schemas.openxmlformats.org/presentationml/2006/ole">
            <mc:AlternateContent xmlns:mc="http://schemas.openxmlformats.org/markup-compatibility/2006">
              <mc:Choice xmlns:v="urn:schemas-microsoft-com:vml" Requires="v">
                <p:oleObj spid="_x0000_s5142" name="Equation" r:id="rId3" imgW="787058" imgH="482391" progId="Equation.3">
                  <p:embed/>
                </p:oleObj>
              </mc:Choice>
              <mc:Fallback>
                <p:oleObj name="Equation" r:id="rId3" imgW="787058" imgH="482391"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54795"/>
                        <a:ext cx="2819400" cy="13890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1" name="Object 21"/>
          <p:cNvGraphicFramePr>
            <a:graphicFrameLocks noChangeAspect="1"/>
          </p:cNvGraphicFramePr>
          <p:nvPr/>
        </p:nvGraphicFramePr>
        <p:xfrm>
          <a:off x="2565400" y="863600"/>
          <a:ext cx="6731518" cy="1092200"/>
        </p:xfrm>
        <a:graphic>
          <a:graphicData uri="http://schemas.openxmlformats.org/presentationml/2006/ole">
            <mc:AlternateContent xmlns:mc="http://schemas.openxmlformats.org/markup-compatibility/2006">
              <mc:Choice xmlns:v="urn:schemas-microsoft-com:vml" Requires="v">
                <p:oleObj spid="_x0000_s5143" name="Equation" r:id="rId5" imgW="1764534" imgH="406224" progId="Equation.3">
                  <p:embed/>
                </p:oleObj>
              </mc:Choice>
              <mc:Fallback>
                <p:oleObj name="Equation" r:id="rId5" imgW="1764534" imgH="406224"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5400" y="863600"/>
                        <a:ext cx="6731518"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52814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990600" y="990600"/>
            <a:ext cx="10210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 error estimate for the multiple-application Simpson's rule is obtained in the same fashion as for the trapezoidal rule by summing the individual errors for the segments and averaging the derivative to yield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19"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18" name="Object 2"/>
          <p:cNvGraphicFramePr>
            <a:graphicFrameLocks noChangeAspect="1"/>
          </p:cNvGraphicFramePr>
          <p:nvPr/>
        </p:nvGraphicFramePr>
        <p:xfrm>
          <a:off x="3530600" y="3022600"/>
          <a:ext cx="2921000" cy="1026914"/>
        </p:xfrm>
        <a:graphic>
          <a:graphicData uri="http://schemas.openxmlformats.org/presentationml/2006/ole">
            <mc:AlternateContent xmlns:mc="http://schemas.openxmlformats.org/markup-compatibility/2006">
              <mc:Choice xmlns:v="urn:schemas-microsoft-com:vml" Requires="v">
                <p:oleObj spid="_x0000_s60425" name="Equation" r:id="rId3" imgW="1218671" imgH="431613" progId="Equation.DSMT4">
                  <p:embed/>
                </p:oleObj>
              </mc:Choice>
              <mc:Fallback>
                <p:oleObj name="Equation" r:id="rId3" imgW="1218671" imgH="431613"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3022600"/>
                        <a:ext cx="2921000" cy="1026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3" name="Rectangle 7"/>
          <p:cNvSpPr>
            <a:spLocks noChangeArrowheads="1"/>
          </p:cNvSpPr>
          <p:nvPr/>
        </p:nvSpPr>
        <p:spPr bwMode="auto">
          <a:xfrm>
            <a:off x="812800" y="4673600"/>
            <a:ext cx="10388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             is the average fourth derivative for the interval.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25"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24" name="Object 8"/>
          <p:cNvGraphicFramePr>
            <a:graphicFrameLocks noChangeAspect="1"/>
          </p:cNvGraphicFramePr>
          <p:nvPr/>
        </p:nvGraphicFramePr>
        <p:xfrm>
          <a:off x="2159000" y="4571999"/>
          <a:ext cx="914400" cy="756745"/>
        </p:xfrm>
        <a:graphic>
          <a:graphicData uri="http://schemas.openxmlformats.org/presentationml/2006/ole">
            <mc:AlternateContent xmlns:mc="http://schemas.openxmlformats.org/markup-compatibility/2006">
              <mc:Choice xmlns:v="urn:schemas-microsoft-com:vml" Requires="v">
                <p:oleObj spid="_x0000_s60426" name="Equation" r:id="rId5" imgW="279400" imgH="228600" progId="Equation.DSMT4">
                  <p:embed/>
                </p:oleObj>
              </mc:Choice>
              <mc:Fallback>
                <p:oleObj name="Equation" r:id="rId5" imgW="279400" imgH="2286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4571999"/>
                        <a:ext cx="914400" cy="7567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7388" y="1009134"/>
            <a:ext cx="8000908" cy="523220"/>
          </a:xfrm>
          <a:prstGeom prst="rect">
            <a:avLst/>
          </a:prstGeom>
        </p:spPr>
        <p:txBody>
          <a:bodyPr wrap="none">
            <a:spAutoFit/>
          </a:bodyPr>
          <a:lstStyle/>
          <a:p>
            <a:r>
              <a:rPr lang="en-US" sz="2800" b="1" dirty="0" smtClean="0">
                <a:latin typeface="Arial" pitchFamily="34" charset="0"/>
                <a:cs typeface="Arial" pitchFamily="34" charset="0"/>
              </a:rPr>
              <a:t>Example</a:t>
            </a:r>
            <a:r>
              <a:rPr lang="en-US" sz="2800" dirty="0" smtClean="0">
                <a:latin typeface="Arial" pitchFamily="34" charset="0"/>
                <a:cs typeface="Arial" pitchFamily="34" charset="0"/>
              </a:rPr>
              <a:t>  Numerically approximate the integral   </a:t>
            </a:r>
            <a:endParaRPr lang="en-US" sz="2800" dirty="0">
              <a:latin typeface="Arial" pitchFamily="34" charset="0"/>
              <a:cs typeface="Arial" pitchFamily="34" charset="0"/>
            </a:endParaRPr>
          </a:p>
        </p:txBody>
      </p:sp>
      <p:pic>
        <p:nvPicPr>
          <p:cNvPr id="61442" name="Picture 2" descr="[Graphics:Images/SimpsonRuleMod_gr_61.gif]"/>
          <p:cNvPicPr>
            <a:picLocks noChangeAspect="1" noChangeArrowheads="1"/>
          </p:cNvPicPr>
          <p:nvPr/>
        </p:nvPicPr>
        <p:blipFill>
          <a:blip r:embed="rId2" r:link="rId3"/>
          <a:srcRect/>
          <a:stretch>
            <a:fillRect/>
          </a:stretch>
        </p:blipFill>
        <p:spPr bwMode="auto">
          <a:xfrm>
            <a:off x="2597150" y="1828800"/>
            <a:ext cx="4540250" cy="787400"/>
          </a:xfrm>
          <a:prstGeom prst="rect">
            <a:avLst/>
          </a:prstGeom>
          <a:noFill/>
          <a:ln w="9525">
            <a:noFill/>
            <a:miter lim="800000"/>
            <a:headEnd/>
            <a:tailEnd/>
          </a:ln>
        </p:spPr>
      </p:pic>
      <p:sp>
        <p:nvSpPr>
          <p:cNvPr id="61443" name="Rectangle 3"/>
          <p:cNvSpPr>
            <a:spLocks noChangeArrowheads="1"/>
          </p:cNvSpPr>
          <p:nvPr/>
        </p:nvSpPr>
        <p:spPr bwMode="auto">
          <a:xfrm>
            <a:off x="1295400" y="2743200"/>
            <a:ext cx="7975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by using Simpson's rule with  m = 1, 2, 4, and 8.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6" name="Rectangle 6"/>
          <p:cNvSpPr>
            <a:spLocks noChangeArrowheads="1"/>
          </p:cNvSpPr>
          <p:nvPr/>
        </p:nvSpPr>
        <p:spPr bwMode="auto">
          <a:xfrm>
            <a:off x="1638300" y="3505200"/>
            <a:ext cx="34925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m = 1</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47" name="Picture 7" descr="[Graphics:../Images/SimpsonRuleMod_gr_67.gif]"/>
          <p:cNvPicPr>
            <a:picLocks noChangeAspect="1" noChangeArrowheads="1"/>
          </p:cNvPicPr>
          <p:nvPr/>
        </p:nvPicPr>
        <p:blipFill>
          <a:blip r:embed="rId4" r:link="rId5"/>
          <a:srcRect/>
          <a:stretch>
            <a:fillRect/>
          </a:stretch>
        </p:blipFill>
        <p:spPr bwMode="auto">
          <a:xfrm>
            <a:off x="2263775" y="4216401"/>
            <a:ext cx="5711825" cy="609599"/>
          </a:xfrm>
          <a:prstGeom prst="rect">
            <a:avLst/>
          </a:prstGeom>
          <a:noFill/>
          <a:ln w="9525">
            <a:noFill/>
            <a:miter lim="800000"/>
            <a:headEnd/>
            <a:tailEnd/>
          </a:ln>
        </p:spPr>
      </p:pic>
      <p:pic>
        <p:nvPicPr>
          <p:cNvPr id="61448" name="Picture 8" descr="[Graphics:../Images/SimpsonRuleMod_gr_68.gif]"/>
          <p:cNvPicPr>
            <a:picLocks noChangeAspect="1" noChangeArrowheads="1"/>
          </p:cNvPicPr>
          <p:nvPr/>
        </p:nvPicPr>
        <p:blipFill>
          <a:blip r:embed="rId6" r:link="rId7"/>
          <a:srcRect/>
          <a:stretch>
            <a:fillRect/>
          </a:stretch>
        </p:blipFill>
        <p:spPr bwMode="auto">
          <a:xfrm>
            <a:off x="2435224" y="5029201"/>
            <a:ext cx="2498165" cy="482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168400" y="990600"/>
            <a:ext cx="2489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m = 2</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2466" name="Picture 2" descr="[Graphics:../Images/SimpsonRuleMod_gr_70.gif]"/>
          <p:cNvPicPr>
            <a:picLocks noChangeAspect="1" noChangeArrowheads="1"/>
          </p:cNvPicPr>
          <p:nvPr/>
        </p:nvPicPr>
        <p:blipFill>
          <a:blip r:embed="rId2"/>
          <a:srcRect/>
          <a:stretch>
            <a:fillRect/>
          </a:stretch>
        </p:blipFill>
        <p:spPr bwMode="auto">
          <a:xfrm>
            <a:off x="1879600" y="1651000"/>
            <a:ext cx="9461500" cy="635000"/>
          </a:xfrm>
          <a:prstGeom prst="rect">
            <a:avLst/>
          </a:prstGeom>
          <a:noFill/>
          <a:ln w="9525">
            <a:noFill/>
            <a:miter lim="800000"/>
            <a:headEnd/>
            <a:tailEnd/>
          </a:ln>
        </p:spPr>
      </p:pic>
      <p:pic>
        <p:nvPicPr>
          <p:cNvPr id="62467" name="Picture 3" descr="[Graphics:../Images/SimpsonRuleMod_gr_71.gif]"/>
          <p:cNvPicPr>
            <a:picLocks noChangeAspect="1" noChangeArrowheads="1"/>
          </p:cNvPicPr>
          <p:nvPr/>
        </p:nvPicPr>
        <p:blipFill>
          <a:blip r:embed="rId3"/>
          <a:srcRect/>
          <a:stretch>
            <a:fillRect/>
          </a:stretch>
        </p:blipFill>
        <p:spPr bwMode="auto">
          <a:xfrm>
            <a:off x="1930400" y="2540000"/>
            <a:ext cx="2413000" cy="431800"/>
          </a:xfrm>
          <a:prstGeom prst="rect">
            <a:avLst/>
          </a:prstGeom>
          <a:noFill/>
          <a:ln w="9525">
            <a:noFill/>
            <a:miter lim="800000"/>
            <a:headEnd/>
            <a:tailEnd/>
          </a:ln>
        </p:spPr>
      </p:pic>
      <p:sp>
        <p:nvSpPr>
          <p:cNvPr id="5" name="Rectangle 1"/>
          <p:cNvSpPr>
            <a:spLocks noChangeArrowheads="1"/>
          </p:cNvSpPr>
          <p:nvPr/>
        </p:nvSpPr>
        <p:spPr bwMode="auto">
          <a:xfrm>
            <a:off x="1498600" y="3378200"/>
            <a:ext cx="2489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m = 4</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2468" name="Picture 4" descr="[Graphics:../Images/SimpsonRuleMod_gr_73.gif]"/>
          <p:cNvPicPr>
            <a:picLocks noChangeAspect="1" noChangeArrowheads="1"/>
          </p:cNvPicPr>
          <p:nvPr/>
        </p:nvPicPr>
        <p:blipFill>
          <a:blip r:embed="rId4" r:link="rId5"/>
          <a:srcRect/>
          <a:stretch>
            <a:fillRect/>
          </a:stretch>
        </p:blipFill>
        <p:spPr bwMode="auto">
          <a:xfrm>
            <a:off x="742950" y="4102100"/>
            <a:ext cx="12080240" cy="520700"/>
          </a:xfrm>
          <a:prstGeom prst="rect">
            <a:avLst/>
          </a:prstGeom>
          <a:noFill/>
          <a:ln w="9525">
            <a:noFill/>
            <a:miter lim="800000"/>
            <a:headEnd/>
            <a:tailEnd/>
          </a:ln>
        </p:spPr>
      </p:pic>
      <p:pic>
        <p:nvPicPr>
          <p:cNvPr id="62469" name="Picture 5" descr="[Graphics:../Images/SimpsonRuleMod_gr_74.gif]"/>
          <p:cNvPicPr>
            <a:picLocks noChangeAspect="1" noChangeArrowheads="1"/>
          </p:cNvPicPr>
          <p:nvPr/>
        </p:nvPicPr>
        <p:blipFill>
          <a:blip r:embed="rId6" r:link="rId7"/>
          <a:srcRect/>
          <a:stretch>
            <a:fillRect/>
          </a:stretch>
        </p:blipFill>
        <p:spPr bwMode="auto">
          <a:xfrm>
            <a:off x="1625600" y="4910138"/>
            <a:ext cx="2368641" cy="42386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44600" y="1092200"/>
            <a:ext cx="2489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m = 8</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3490" name="Picture 2" descr="[Graphics:../Images/SimpsonRuleMod_gr_76.gif]"/>
          <p:cNvPicPr>
            <a:picLocks noChangeAspect="1" noChangeArrowheads="1"/>
          </p:cNvPicPr>
          <p:nvPr/>
        </p:nvPicPr>
        <p:blipFill>
          <a:blip r:embed="rId2" r:link="rId3"/>
          <a:srcRect/>
          <a:stretch>
            <a:fillRect/>
          </a:stretch>
        </p:blipFill>
        <p:spPr bwMode="auto">
          <a:xfrm>
            <a:off x="761999" y="1701800"/>
            <a:ext cx="10693401" cy="2616199"/>
          </a:xfrm>
          <a:prstGeom prst="rect">
            <a:avLst/>
          </a:prstGeom>
          <a:noFill/>
          <a:ln w="9525">
            <a:noFill/>
            <a:miter lim="800000"/>
            <a:headEnd/>
            <a:tailEnd/>
          </a:ln>
        </p:spPr>
      </p:pic>
      <p:pic>
        <p:nvPicPr>
          <p:cNvPr id="63491" name="Picture 3" descr="[Graphics:../Images/SimpsonRuleMod_gr_77.gif]"/>
          <p:cNvPicPr>
            <a:picLocks noChangeAspect="1" noChangeArrowheads="1"/>
          </p:cNvPicPr>
          <p:nvPr/>
        </p:nvPicPr>
        <p:blipFill>
          <a:blip r:embed="rId4" r:link="rId5"/>
          <a:srcRect/>
          <a:stretch>
            <a:fillRect/>
          </a:stretch>
        </p:blipFill>
        <p:spPr bwMode="auto">
          <a:xfrm>
            <a:off x="1304925" y="5067300"/>
            <a:ext cx="3114675" cy="55736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066800" y="1016000"/>
            <a:ext cx="49784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Simpson's 3/8 Rule</a:t>
            </a:r>
            <a:endParaRPr kumimoji="0" lang="en-US" sz="30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4" name="Rectangle 2"/>
          <p:cNvSpPr>
            <a:spLocks noChangeArrowheads="1"/>
          </p:cNvSpPr>
          <p:nvPr/>
        </p:nvSpPr>
        <p:spPr bwMode="auto">
          <a:xfrm>
            <a:off x="1092200" y="1854200"/>
            <a:ext cx="10109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a similar manner to the derivation of the trapezoidal and Simpson's 1/3 rule, a third-order Lagrange polynomial can be fit to four points and integrated:</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algn="just" fontAlgn="base">
              <a:spcBef>
                <a:spcPct val="0"/>
              </a:spcBef>
              <a:spcAft>
                <a:spcPct val="0"/>
              </a:spcAft>
            </a:pPr>
            <a:r>
              <a:rPr lang="en-US" sz="2800" dirty="0" smtClean="0"/>
              <a:t> to yield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5" name="Object 3"/>
          <p:cNvGraphicFramePr>
            <a:graphicFrameLocks noChangeAspect="1"/>
          </p:cNvGraphicFramePr>
          <p:nvPr/>
        </p:nvGraphicFramePr>
        <p:xfrm>
          <a:off x="2260600" y="3505200"/>
          <a:ext cx="4089400" cy="1311694"/>
        </p:xfrm>
        <a:graphic>
          <a:graphicData uri="http://schemas.openxmlformats.org/presentationml/2006/ole">
            <mc:AlternateContent xmlns:mc="http://schemas.openxmlformats.org/markup-compatibility/2006">
              <mc:Choice xmlns:v="urn:schemas-microsoft-com:vml" Requires="v">
                <p:oleObj spid="_x0000_s64521" name="Equation" r:id="rId3" imgW="1511300" imgH="482600" progId="Equation.DSMT4">
                  <p:embed/>
                </p:oleObj>
              </mc:Choice>
              <mc:Fallback>
                <p:oleObj name="Equation" r:id="rId3" imgW="1511300" imgH="482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3505200"/>
                        <a:ext cx="4089400" cy="1311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8" name="Object 6"/>
          <p:cNvGraphicFramePr>
            <a:graphicFrameLocks noChangeAspect="1"/>
          </p:cNvGraphicFramePr>
          <p:nvPr/>
        </p:nvGraphicFramePr>
        <p:xfrm>
          <a:off x="2946400" y="5130800"/>
          <a:ext cx="6883400" cy="952997"/>
        </p:xfrm>
        <a:graphic>
          <a:graphicData uri="http://schemas.openxmlformats.org/presentationml/2006/ole">
            <mc:AlternateContent xmlns:mc="http://schemas.openxmlformats.org/markup-compatibility/2006">
              <mc:Choice xmlns:v="urn:schemas-microsoft-com:vml" Requires="v">
                <p:oleObj spid="_x0000_s64522" name="Equation" r:id="rId5" imgW="2438400" imgH="406400" progId="Equation.DSMT4">
                  <p:embed/>
                </p:oleObj>
              </mc:Choice>
              <mc:Fallback>
                <p:oleObj name="Equation" r:id="rId5" imgW="2438400" imgH="4064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6400" y="5130800"/>
                        <a:ext cx="6883400" cy="9529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1"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20" name="Object 8"/>
          <p:cNvGraphicFramePr>
            <a:graphicFrameLocks noChangeAspect="1"/>
          </p:cNvGraphicFramePr>
          <p:nvPr/>
        </p:nvGraphicFramePr>
        <p:xfrm>
          <a:off x="9398000" y="4318000"/>
          <a:ext cx="809625" cy="219075"/>
        </p:xfrm>
        <a:graphic>
          <a:graphicData uri="http://schemas.openxmlformats.org/presentationml/2006/ole">
            <mc:AlternateContent xmlns:mc="http://schemas.openxmlformats.org/markup-compatibility/2006">
              <mc:Choice xmlns:v="urn:schemas-microsoft-com:vml" Requires="v">
                <p:oleObj spid="_x0000_s64523" name="Equation" r:id="rId7" imgW="812447" imgH="215806" progId="Equation.DSMT4">
                  <p:embed/>
                </p:oleObj>
              </mc:Choice>
              <mc:Fallback>
                <p:oleObj name="Equation" r:id="rId7" imgW="812447" imgH="215806"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8000" y="4318000"/>
                        <a:ext cx="8096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168400" y="1092200"/>
            <a:ext cx="98806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equation is called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Simpson's 3/8 rule</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because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multiplied by 3/8. It is the third Newton-Cotes closed integration formula.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3/8 rule can also be expressed in the following form: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39"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38" name="Object 2"/>
          <p:cNvGraphicFramePr>
            <a:graphicFrameLocks noChangeAspect="1"/>
          </p:cNvGraphicFramePr>
          <p:nvPr/>
        </p:nvGraphicFramePr>
        <p:xfrm>
          <a:off x="2540000" y="1041400"/>
          <a:ext cx="2346739" cy="635000"/>
        </p:xfrm>
        <a:graphic>
          <a:graphicData uri="http://schemas.openxmlformats.org/presentationml/2006/ole">
            <mc:AlternateContent xmlns:mc="http://schemas.openxmlformats.org/markup-compatibility/2006">
              <mc:Choice xmlns:v="urn:schemas-microsoft-com:vml" Requires="v">
                <p:oleObj spid="_x0000_s65541" name="Equation" r:id="rId3" imgW="812447" imgH="215806" progId="Equation.DSMT4">
                  <p:embed/>
                </p:oleObj>
              </mc:Choice>
              <mc:Fallback>
                <p:oleObj name="Equation" r:id="rId3" imgW="812447" imgH="215806"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1041400"/>
                        <a:ext cx="2346739"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1"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40" name="Object 4"/>
          <p:cNvGraphicFramePr>
            <a:graphicFrameLocks noChangeAspect="1"/>
          </p:cNvGraphicFramePr>
          <p:nvPr/>
        </p:nvGraphicFramePr>
        <p:xfrm>
          <a:off x="2870200" y="4597400"/>
          <a:ext cx="6592186" cy="1016000"/>
        </p:xfrm>
        <a:graphic>
          <a:graphicData uri="http://schemas.openxmlformats.org/presentationml/2006/ole">
            <mc:AlternateContent xmlns:mc="http://schemas.openxmlformats.org/markup-compatibility/2006">
              <mc:Choice xmlns:v="urn:schemas-microsoft-com:vml" Requires="v">
                <p:oleObj spid="_x0000_s65542" name="Equation" r:id="rId5" imgW="2654300" imgH="406400" progId="Equation.DSMT4">
                  <p:embed/>
                </p:oleObj>
              </mc:Choice>
              <mc:Fallback>
                <p:oleObj name="Equation" r:id="rId5" imgW="2654300" imgH="406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200" y="4597400"/>
                        <a:ext cx="6592186"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863600" y="1041400"/>
            <a:ext cx="10261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Thus, the two interior points are given weight's are given weights of three-eighths, whereas the end points are weighted with one-eighth.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Simpson's 3/8 rule has an error of</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3"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6562" name="Object 2"/>
          <p:cNvGraphicFramePr>
            <a:graphicFrameLocks noChangeAspect="1"/>
          </p:cNvGraphicFramePr>
          <p:nvPr/>
        </p:nvGraphicFramePr>
        <p:xfrm>
          <a:off x="2565400" y="3581400"/>
          <a:ext cx="3484880" cy="1066800"/>
        </p:xfrm>
        <a:graphic>
          <a:graphicData uri="http://schemas.openxmlformats.org/presentationml/2006/ole">
            <mc:AlternateContent xmlns:mc="http://schemas.openxmlformats.org/markup-compatibility/2006">
              <mc:Choice xmlns:v="urn:schemas-microsoft-com:vml" Requires="v">
                <p:oleObj spid="_x0000_s66563" name="Equation" r:id="rId3" imgW="1397000" imgH="431800" progId="Equation.DSMT4">
                  <p:embed/>
                </p:oleObj>
              </mc:Choice>
              <mc:Fallback>
                <p:oleObj name="Equation" r:id="rId3" imgW="1397000" imgH="431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400" y="3581400"/>
                        <a:ext cx="348488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1143000" y="939800"/>
            <a:ext cx="969468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Simpson's 1/3 rule is usually the method of preference because it attains third-order accuracy with three points rather than the four points required for the 3/8 version.</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However, the 3/8 rule has utility when the number of segments is odd.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8842" y="805934"/>
            <a:ext cx="7871758" cy="1815882"/>
          </a:xfrm>
          <a:prstGeom prst="rect">
            <a:avLst/>
          </a:prstGeom>
        </p:spPr>
        <p:txBody>
          <a:bodyPr wrap="square">
            <a:spAutoFit/>
          </a:bodyPr>
          <a:lstStyle/>
          <a:p>
            <a:r>
              <a:rPr lang="en-US" sz="2800" b="1" dirty="0" smtClean="0">
                <a:latin typeface="Arial" pitchFamily="34" charset="0"/>
                <a:cs typeface="Arial" pitchFamily="34" charset="0"/>
              </a:rPr>
              <a:t>Example</a:t>
            </a:r>
            <a:r>
              <a:rPr lang="en-US" sz="2800" dirty="0" smtClean="0">
                <a:latin typeface="Arial" pitchFamily="34" charset="0"/>
                <a:cs typeface="Arial" pitchFamily="34" charset="0"/>
              </a:rPr>
              <a:t> Numerically approximate the integral </a:t>
            </a:r>
          </a:p>
          <a:p>
            <a:endParaRPr lang="en-US" sz="2800" dirty="0" smtClean="0">
              <a:latin typeface="Arial" pitchFamily="34" charset="0"/>
              <a:cs typeface="Arial" pitchFamily="34" charset="0"/>
            </a:endParaRPr>
          </a:p>
          <a:p>
            <a:pPr lvl="0"/>
            <a:r>
              <a:rPr lang="en-US" sz="2800" dirty="0" smtClean="0">
                <a:latin typeface="Arial" pitchFamily="34" charset="0"/>
                <a:ea typeface="Times New Roman" pitchFamily="18" charset="0"/>
                <a:cs typeface="Arial" pitchFamily="34" charset="0"/>
              </a:rPr>
              <a:t>by using Simpson's 3/8 rule with  m = 1, 2, 4.</a:t>
            </a:r>
            <a:endParaRPr lang="en-US" sz="4000" dirty="0" smtClean="0">
              <a:latin typeface="Arial" pitchFamily="34" charset="0"/>
              <a:cs typeface="Arial" pitchFamily="34" charset="0"/>
            </a:endParaRPr>
          </a:p>
          <a:p>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pic>
        <p:nvPicPr>
          <p:cNvPr id="68610" name="Picture 2" descr="[Graphics:Images/Simpson38RuleMod_gr_59.gif]"/>
          <p:cNvPicPr>
            <a:picLocks noChangeAspect="1" noChangeArrowheads="1"/>
          </p:cNvPicPr>
          <p:nvPr/>
        </p:nvPicPr>
        <p:blipFill>
          <a:blip r:embed="rId2" r:link="rId3"/>
          <a:srcRect/>
          <a:stretch>
            <a:fillRect/>
          </a:stretch>
        </p:blipFill>
        <p:spPr bwMode="auto">
          <a:xfrm>
            <a:off x="8464550" y="774699"/>
            <a:ext cx="2940050" cy="625543"/>
          </a:xfrm>
          <a:prstGeom prst="rect">
            <a:avLst/>
          </a:prstGeom>
          <a:noFill/>
          <a:ln w="9525">
            <a:noFill/>
            <a:miter lim="800000"/>
            <a:headEnd/>
            <a:tailEnd/>
          </a:ln>
        </p:spPr>
      </p:pic>
      <p:sp>
        <p:nvSpPr>
          <p:cNvPr id="68613" name="Rectangle 5"/>
          <p:cNvSpPr>
            <a:spLocks noChangeArrowheads="1"/>
          </p:cNvSpPr>
          <p:nvPr/>
        </p:nvSpPr>
        <p:spPr bwMode="auto">
          <a:xfrm>
            <a:off x="1168400" y="2413000"/>
            <a:ext cx="203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m = 1</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8614" name="Picture 6" descr="[Graphics:../Images/Simpson38RuleMod_gr_65.gif]"/>
          <p:cNvPicPr>
            <a:picLocks noChangeAspect="1" noChangeArrowheads="1"/>
          </p:cNvPicPr>
          <p:nvPr/>
        </p:nvPicPr>
        <p:blipFill>
          <a:blip r:embed="rId4"/>
          <a:srcRect/>
          <a:stretch>
            <a:fillRect/>
          </a:stretch>
        </p:blipFill>
        <p:spPr bwMode="auto">
          <a:xfrm>
            <a:off x="1955800" y="2839396"/>
            <a:ext cx="7950200" cy="888054"/>
          </a:xfrm>
          <a:prstGeom prst="rect">
            <a:avLst/>
          </a:prstGeom>
          <a:noFill/>
          <a:ln w="9525">
            <a:noFill/>
            <a:miter lim="800000"/>
            <a:headEnd/>
            <a:tailEnd/>
          </a:ln>
        </p:spPr>
      </p:pic>
      <p:pic>
        <p:nvPicPr>
          <p:cNvPr id="68615" name="Picture 7" descr="[Graphics:../Images/Simpson38RuleMod_gr_66.gif]"/>
          <p:cNvPicPr>
            <a:picLocks noChangeAspect="1" noChangeArrowheads="1"/>
          </p:cNvPicPr>
          <p:nvPr/>
        </p:nvPicPr>
        <p:blipFill>
          <a:blip r:embed="rId5"/>
          <a:srcRect/>
          <a:stretch>
            <a:fillRect/>
          </a:stretch>
        </p:blipFill>
        <p:spPr bwMode="auto">
          <a:xfrm>
            <a:off x="1981200" y="3759200"/>
            <a:ext cx="3122706" cy="558800"/>
          </a:xfrm>
          <a:prstGeom prst="rect">
            <a:avLst/>
          </a:prstGeom>
          <a:noFill/>
          <a:ln w="9525">
            <a:noFill/>
            <a:miter lim="800000"/>
            <a:headEnd/>
            <a:tailEnd/>
          </a:ln>
        </p:spPr>
      </p:pic>
      <p:sp>
        <p:nvSpPr>
          <p:cNvPr id="10" name="Rectangle 5"/>
          <p:cNvSpPr>
            <a:spLocks noChangeArrowheads="1"/>
          </p:cNvSpPr>
          <p:nvPr/>
        </p:nvSpPr>
        <p:spPr bwMode="auto">
          <a:xfrm>
            <a:off x="1346200" y="4445000"/>
            <a:ext cx="203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m = 2</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8616" name="Picture 8" descr="[Graphics:../Images/Simpson38RuleMod_gr_71.gif]"/>
          <p:cNvPicPr>
            <a:picLocks noChangeAspect="1" noChangeArrowheads="1"/>
          </p:cNvPicPr>
          <p:nvPr/>
        </p:nvPicPr>
        <p:blipFill>
          <a:blip r:embed="rId6" r:link="rId7"/>
          <a:srcRect/>
          <a:stretch>
            <a:fillRect/>
          </a:stretch>
        </p:blipFill>
        <p:spPr bwMode="auto">
          <a:xfrm>
            <a:off x="1022350" y="5003800"/>
            <a:ext cx="10551601" cy="608013"/>
          </a:xfrm>
          <a:prstGeom prst="rect">
            <a:avLst/>
          </a:prstGeom>
          <a:noFill/>
          <a:ln w="9525">
            <a:noFill/>
            <a:miter lim="800000"/>
            <a:headEnd/>
            <a:tailEnd/>
          </a:ln>
        </p:spPr>
      </p:pic>
      <p:pic>
        <p:nvPicPr>
          <p:cNvPr id="68617" name="Picture 9" descr="[Graphics:../Images/Simpson38RuleMod_gr_72.gif]"/>
          <p:cNvPicPr>
            <a:picLocks noChangeAspect="1" noChangeArrowheads="1"/>
          </p:cNvPicPr>
          <p:nvPr/>
        </p:nvPicPr>
        <p:blipFill>
          <a:blip r:embed="rId8" r:link="rId9"/>
          <a:srcRect/>
          <a:stretch>
            <a:fillRect/>
          </a:stretch>
        </p:blipFill>
        <p:spPr bwMode="auto">
          <a:xfrm>
            <a:off x="1905000" y="5549198"/>
            <a:ext cx="3073400" cy="54997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422400" y="990600"/>
            <a:ext cx="2032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m = 3</a:t>
            </a:r>
            <a:endParaRPr kumimoji="0" lang="en-US" sz="3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9634" name="Picture 2" descr="[Graphics:../Images/Simpson38RuleMod_gr_74.gif]"/>
          <p:cNvPicPr>
            <a:picLocks noChangeAspect="1" noChangeArrowheads="1"/>
          </p:cNvPicPr>
          <p:nvPr/>
        </p:nvPicPr>
        <p:blipFill>
          <a:blip r:embed="rId2" r:link="rId3"/>
          <a:srcRect/>
          <a:stretch>
            <a:fillRect/>
          </a:stretch>
        </p:blipFill>
        <p:spPr bwMode="auto">
          <a:xfrm>
            <a:off x="939801" y="1625600"/>
            <a:ext cx="10236200" cy="3098800"/>
          </a:xfrm>
          <a:prstGeom prst="rect">
            <a:avLst/>
          </a:prstGeom>
          <a:noFill/>
          <a:ln w="9525">
            <a:noFill/>
            <a:miter lim="800000"/>
            <a:headEnd/>
            <a:tailEnd/>
          </a:ln>
        </p:spPr>
      </p:pic>
      <p:pic>
        <p:nvPicPr>
          <p:cNvPr id="69635" name="Picture 3" descr="[Graphics:../Images/Simpson38RuleMod_gr_75.gif]"/>
          <p:cNvPicPr>
            <a:picLocks noChangeAspect="1" noChangeArrowheads="1"/>
          </p:cNvPicPr>
          <p:nvPr/>
        </p:nvPicPr>
        <p:blipFill>
          <a:blip r:embed="rId4" r:link="rId5"/>
          <a:srcRect/>
          <a:stretch>
            <a:fillRect/>
          </a:stretch>
        </p:blipFill>
        <p:spPr bwMode="auto">
          <a:xfrm>
            <a:off x="1606550" y="5308601"/>
            <a:ext cx="3122706" cy="558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8400" y="818684"/>
            <a:ext cx="10236200" cy="5401479"/>
          </a:xfrm>
          <a:prstGeom prst="rect">
            <a:avLst/>
          </a:prstGeom>
        </p:spPr>
        <p:txBody>
          <a:bodyPr wrap="square">
            <a:spAutoFit/>
          </a:bodyPr>
          <a:lstStyle/>
          <a:p>
            <a:pPr algn="just">
              <a:lnSpc>
                <a:spcPct val="150000"/>
              </a:lnSpc>
            </a:pPr>
            <a:r>
              <a:rPr lang="en-US" sz="3000" b="1" i="1" dirty="0" smtClean="0">
                <a:effectLst/>
                <a:latin typeface="Times New Roman" panose="02020603050405020304" pitchFamily="18" charset="0"/>
                <a:ea typeface="Times New Roman" panose="02020603050405020304" pitchFamily="18" charset="0"/>
              </a:rPr>
              <a:t>Non-Computer Methods for Differentiation and Integration</a:t>
            </a:r>
            <a:endParaRPr lang="en-US" sz="3000" b="1" dirty="0" smtClean="0">
              <a:effectLst/>
              <a:latin typeface="Times New Roman" panose="02020603050405020304" pitchFamily="18" charset="0"/>
              <a:ea typeface="Times New Roman" panose="02020603050405020304" pitchFamily="18" charset="0"/>
            </a:endParaRPr>
          </a:p>
          <a:p>
            <a:pPr algn="just">
              <a:lnSpc>
                <a:spcPct val="150000"/>
              </a:lnSpc>
            </a:pPr>
            <a:r>
              <a:rPr lang="en-US" sz="2500" dirty="0" smtClean="0">
                <a:effectLst/>
                <a:latin typeface="Times New Roman" panose="02020603050405020304" pitchFamily="18" charset="0"/>
                <a:ea typeface="Times New Roman" panose="02020603050405020304" pitchFamily="18" charset="0"/>
              </a:rPr>
              <a:t>The function to be differentiated or integrated will typically be in one of the following three forms:</a:t>
            </a:r>
          </a:p>
          <a:p>
            <a:pPr marL="342900" marR="0" lvl="0" indent="-342900" algn="just">
              <a:lnSpc>
                <a:spcPct val="150000"/>
              </a:lnSpc>
              <a:spcBef>
                <a:spcPts val="0"/>
              </a:spcBef>
              <a:spcAft>
                <a:spcPts val="0"/>
              </a:spcAft>
              <a:buFont typeface="+mj-lt"/>
              <a:buAutoNum type="arabicPeriod"/>
              <a:tabLst>
                <a:tab pos="457200" algn="l"/>
              </a:tabLst>
            </a:pPr>
            <a:r>
              <a:rPr lang="en-US" sz="2500" dirty="0" smtClean="0">
                <a:effectLst/>
                <a:latin typeface="Times New Roman" panose="02020603050405020304" pitchFamily="18" charset="0"/>
                <a:ea typeface="Times New Roman" panose="02020603050405020304" pitchFamily="18" charset="0"/>
              </a:rPr>
              <a:t>A simple continuous function such as a polynomial, an exponential, or a trigonometric function.</a:t>
            </a:r>
          </a:p>
          <a:p>
            <a:pPr marL="342900" marR="0" lvl="0" indent="-342900" algn="just">
              <a:lnSpc>
                <a:spcPct val="150000"/>
              </a:lnSpc>
              <a:spcBef>
                <a:spcPts val="0"/>
              </a:spcBef>
              <a:spcAft>
                <a:spcPts val="0"/>
              </a:spcAft>
              <a:buFont typeface="+mj-lt"/>
              <a:buAutoNum type="arabicPeriod"/>
              <a:tabLst>
                <a:tab pos="457200" algn="l"/>
              </a:tabLst>
            </a:pPr>
            <a:r>
              <a:rPr lang="en-US" sz="2500" dirty="0" smtClean="0">
                <a:effectLst/>
                <a:latin typeface="Times New Roman" panose="02020603050405020304" pitchFamily="18" charset="0"/>
                <a:ea typeface="Times New Roman" panose="02020603050405020304" pitchFamily="18" charset="0"/>
              </a:rPr>
              <a:t>A complicated continuous function that is difficult or impossible to differentiate or integrate directly.</a:t>
            </a:r>
          </a:p>
          <a:p>
            <a:pPr marL="342900" marR="0" lvl="0" indent="-342900" algn="just">
              <a:lnSpc>
                <a:spcPct val="150000"/>
              </a:lnSpc>
              <a:spcBef>
                <a:spcPts val="0"/>
              </a:spcBef>
              <a:spcAft>
                <a:spcPts val="0"/>
              </a:spcAft>
              <a:buFont typeface="+mj-lt"/>
              <a:buAutoNum type="arabicPeriod"/>
              <a:tabLst>
                <a:tab pos="457200" algn="l"/>
              </a:tabLst>
            </a:pPr>
            <a:r>
              <a:rPr lang="en-US" sz="2500" dirty="0" smtClean="0">
                <a:effectLst/>
                <a:latin typeface="Times New Roman" panose="02020603050405020304" pitchFamily="18" charset="0"/>
                <a:ea typeface="Times New Roman" panose="02020603050405020304" pitchFamily="18" charset="0"/>
              </a:rPr>
              <a:t>A tabulated function where the values of </a:t>
            </a:r>
            <a:r>
              <a:rPr lang="en-US" sz="2500" i="1" dirty="0" smtClean="0">
                <a:effectLst/>
                <a:latin typeface="Times New Roman" panose="02020603050405020304" pitchFamily="18" charset="0"/>
                <a:ea typeface="Times New Roman" panose="02020603050405020304" pitchFamily="18" charset="0"/>
              </a:rPr>
              <a:t>x</a:t>
            </a:r>
            <a:r>
              <a:rPr lang="en-US" sz="2500" dirty="0" smtClean="0">
                <a:effectLst/>
                <a:latin typeface="Times New Roman" panose="02020603050405020304" pitchFamily="18" charset="0"/>
                <a:ea typeface="Times New Roman" panose="02020603050405020304" pitchFamily="18" charset="0"/>
              </a:rPr>
              <a:t> and </a:t>
            </a:r>
            <a:r>
              <a:rPr lang="en-US" sz="2500" i="1" dirty="0" smtClean="0">
                <a:effectLst/>
                <a:latin typeface="Times New Roman" panose="02020603050405020304" pitchFamily="18" charset="0"/>
                <a:ea typeface="Times New Roman" panose="02020603050405020304" pitchFamily="18" charset="0"/>
              </a:rPr>
              <a:t>f(x)</a:t>
            </a:r>
            <a:r>
              <a:rPr lang="en-US" sz="2500" dirty="0" smtClean="0">
                <a:effectLst/>
                <a:latin typeface="Times New Roman" panose="02020603050405020304" pitchFamily="18" charset="0"/>
                <a:ea typeface="Times New Roman" panose="02020603050405020304" pitchFamily="18" charset="0"/>
              </a:rPr>
              <a:t> are given at a number of discrete points, as is often the case with experimental or field data.</a:t>
            </a:r>
            <a:endParaRPr lang="en-US"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449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0" y="635000"/>
            <a:ext cx="9855200" cy="2400657"/>
          </a:xfrm>
          <a:prstGeom prst="rect">
            <a:avLst/>
          </a:prstGeom>
        </p:spPr>
        <p:txBody>
          <a:bodyPr wrap="square">
            <a:spAutoFit/>
          </a:bodyPr>
          <a:lstStyle/>
          <a:p>
            <a:pPr marL="342900" indent="-342900" algn="just">
              <a:buFont typeface="Wingdings" panose="05000000000000000000" pitchFamily="2" charset="2"/>
              <a:buChar char="Ø"/>
            </a:pPr>
            <a:r>
              <a:rPr lang="en-US" sz="2500" dirty="0" smtClean="0">
                <a:effectLst/>
                <a:latin typeface="Times New Roman" panose="02020603050405020304" pitchFamily="18" charset="0"/>
                <a:ea typeface="Times New Roman" panose="02020603050405020304" pitchFamily="18" charset="0"/>
              </a:rPr>
              <a:t>In the first case, the derivative or integral of a simple function may be evaluated analytically using calculus.</a:t>
            </a:r>
          </a:p>
          <a:p>
            <a:pPr marL="342900" indent="-342900" algn="just">
              <a:buFont typeface="Wingdings" panose="05000000000000000000" pitchFamily="2" charset="2"/>
              <a:buChar char="Ø"/>
            </a:pPr>
            <a:endParaRPr lang="en-US" sz="2500" dirty="0" smtClean="0">
              <a:effectLst/>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Ø"/>
            </a:pPr>
            <a:r>
              <a:rPr lang="en-US" sz="2500" dirty="0" smtClean="0">
                <a:effectLst/>
                <a:latin typeface="Times New Roman" panose="02020603050405020304" pitchFamily="18" charset="0"/>
                <a:ea typeface="Times New Roman" panose="02020603050405020304" pitchFamily="18" charset="0"/>
              </a:rPr>
              <a:t> For the second case, analytical solutions are often impractical, and sometimes impossible, to obtain. In these instances, as well as in the third case of discrete data, approximate methods must be employed. </a:t>
            </a:r>
            <a:endParaRPr lang="en-US" sz="25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016000" y="3058656"/>
            <a:ext cx="9855200" cy="1754326"/>
          </a:xfrm>
          <a:prstGeom prst="rect">
            <a:avLst/>
          </a:prstGeom>
        </p:spPr>
        <p:txBody>
          <a:bodyPr wrap="square">
            <a:spAutoFit/>
          </a:bodyPr>
          <a:lstStyle/>
          <a:p>
            <a:pPr marL="342900" indent="-342900" algn="just">
              <a:buFont typeface="Wingdings" panose="05000000000000000000" pitchFamily="2" charset="2"/>
              <a:buChar char="Ø"/>
            </a:pPr>
            <a:r>
              <a:rPr lang="en-US" sz="2500" dirty="0" smtClean="0">
                <a:effectLst/>
                <a:latin typeface="Times New Roman" panose="02020603050405020304" pitchFamily="18" charset="0"/>
                <a:ea typeface="Times New Roman" panose="02020603050405020304" pitchFamily="18" charset="0"/>
              </a:rPr>
              <a:t>In the non-computer method for determining derivatives from data, the </a:t>
            </a:r>
            <a:r>
              <a:rPr lang="en-US" sz="2500" i="1" dirty="0" smtClean="0">
                <a:effectLst/>
                <a:latin typeface="Times New Roman" panose="02020603050405020304" pitchFamily="18" charset="0"/>
                <a:ea typeface="Times New Roman" panose="02020603050405020304" pitchFamily="18" charset="0"/>
              </a:rPr>
              <a:t>(x, y) </a:t>
            </a:r>
            <a:r>
              <a:rPr lang="en-US" sz="2500" dirty="0" smtClean="0">
                <a:effectLst/>
                <a:latin typeface="Times New Roman" panose="02020603050405020304" pitchFamily="18" charset="0"/>
                <a:ea typeface="Times New Roman" panose="02020603050405020304" pitchFamily="18" charset="0"/>
              </a:rPr>
              <a:t>data are tabulated and, for each interval, a simple divided difference </a:t>
            </a:r>
            <a:r>
              <a:rPr lang="en-US" sz="2500" i="1" dirty="0" err="1" smtClean="0">
                <a:effectLst/>
                <a:latin typeface="Times New Roman" panose="02020603050405020304" pitchFamily="18" charset="0"/>
                <a:ea typeface="Times New Roman" panose="02020603050405020304" pitchFamily="18" charset="0"/>
              </a:rPr>
              <a:t>Δy</a:t>
            </a:r>
            <a:r>
              <a:rPr lang="en-US" sz="2500" i="1" dirty="0" smtClean="0">
                <a:effectLst/>
                <a:latin typeface="Times New Roman" panose="02020603050405020304" pitchFamily="18" charset="0"/>
                <a:ea typeface="Times New Roman" panose="02020603050405020304" pitchFamily="18" charset="0"/>
              </a:rPr>
              <a:t>/</a:t>
            </a:r>
            <a:r>
              <a:rPr lang="en-US" sz="2500" i="1" dirty="0" err="1" smtClean="0">
                <a:effectLst/>
                <a:latin typeface="Times New Roman" panose="02020603050405020304" pitchFamily="18" charset="0"/>
                <a:ea typeface="Times New Roman" panose="02020603050405020304" pitchFamily="18" charset="0"/>
              </a:rPr>
              <a:t>Δx</a:t>
            </a:r>
            <a:r>
              <a:rPr lang="en-US" sz="2500" dirty="0" smtClean="0">
                <a:effectLst/>
                <a:latin typeface="Times New Roman" panose="02020603050405020304" pitchFamily="18" charset="0"/>
                <a:ea typeface="Times New Roman" panose="02020603050405020304" pitchFamily="18" charset="0"/>
              </a:rPr>
              <a:t> is employed to estimate the slope. </a:t>
            </a:r>
          </a:p>
          <a:p>
            <a:pPr algn="just"/>
            <a:endParaRPr lang="en-US" sz="2500" dirty="0" smtClean="0">
              <a:effectLst/>
              <a:latin typeface="Times New Roman" panose="02020603050405020304" pitchFamily="18" charset="0"/>
              <a:ea typeface="Times New Roman" panose="02020603050405020304" pitchFamily="18" charset="0"/>
            </a:endParaRPr>
          </a:p>
          <a:p>
            <a:pPr algn="just"/>
            <a:r>
              <a:rPr lang="en-US" sz="800" dirty="0" smtClean="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0" y="813138"/>
            <a:ext cx="10261600" cy="5478423"/>
          </a:xfrm>
          <a:prstGeom prst="rect">
            <a:avLst/>
          </a:prstGeom>
        </p:spPr>
        <p:txBody>
          <a:bodyPr wrap="square">
            <a:spAutoFit/>
          </a:bodyPr>
          <a:lstStyle/>
          <a:p>
            <a:pPr marL="342900" indent="-342900" algn="just">
              <a:buFont typeface="Wingdings" panose="05000000000000000000" pitchFamily="2" charset="2"/>
              <a:buChar char="Ø"/>
            </a:pPr>
            <a:r>
              <a:rPr lang="en-US" sz="2500" dirty="0" smtClean="0">
                <a:effectLst/>
                <a:latin typeface="Times New Roman" panose="02020603050405020304" pitchFamily="18" charset="0"/>
                <a:ea typeface="Times New Roman" panose="02020603050405020304" pitchFamily="18" charset="0"/>
              </a:rPr>
              <a:t>Then these values are plotted as a stepped curve versus </a:t>
            </a:r>
            <a:r>
              <a:rPr lang="en-US" sz="2500" i="1" dirty="0" smtClean="0">
                <a:effectLst/>
                <a:latin typeface="Times New Roman" panose="02020603050405020304" pitchFamily="18" charset="0"/>
                <a:ea typeface="Times New Roman" panose="02020603050405020304" pitchFamily="18" charset="0"/>
              </a:rPr>
              <a:t>x</a:t>
            </a:r>
            <a:r>
              <a:rPr lang="en-US" sz="2500" dirty="0" smtClean="0">
                <a:effectLst/>
                <a:latin typeface="Times New Roman" panose="02020603050405020304" pitchFamily="18" charset="0"/>
                <a:ea typeface="Times New Roman" panose="02020603050405020304" pitchFamily="18" charset="0"/>
              </a:rPr>
              <a:t>.  Next a smooth curve is drawn that attempts to approximate the area under the stepped curve. </a:t>
            </a:r>
          </a:p>
          <a:p>
            <a:pPr marL="342900" indent="-342900" algn="just">
              <a:buFont typeface="Wingdings" panose="05000000000000000000" pitchFamily="2" charset="2"/>
              <a:buChar char="Ø"/>
            </a:pPr>
            <a:endParaRPr lang="en-US" sz="2500" dirty="0" smtClean="0">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Ø"/>
            </a:pPr>
            <a:r>
              <a:rPr lang="en-US" sz="2500" dirty="0" smtClean="0">
                <a:effectLst/>
                <a:latin typeface="Times New Roman" panose="02020603050405020304" pitchFamily="18" charset="0"/>
                <a:ea typeface="Times New Roman" panose="02020603050405020304" pitchFamily="18" charset="0"/>
              </a:rPr>
              <a:t>That is, it is drawn so that visually, the positive and the negative areas are balanced. The rates at given values of </a:t>
            </a:r>
            <a:r>
              <a:rPr lang="en-US" sz="2500" i="1" dirty="0" smtClean="0">
                <a:effectLst/>
                <a:latin typeface="Times New Roman" panose="02020603050405020304" pitchFamily="18" charset="0"/>
                <a:ea typeface="Times New Roman" panose="02020603050405020304" pitchFamily="18" charset="0"/>
              </a:rPr>
              <a:t>x</a:t>
            </a:r>
            <a:r>
              <a:rPr lang="en-US" sz="2500" dirty="0" smtClean="0">
                <a:effectLst/>
                <a:latin typeface="Times New Roman" panose="02020603050405020304" pitchFamily="18" charset="0"/>
                <a:ea typeface="Times New Roman" panose="02020603050405020304" pitchFamily="18" charset="0"/>
              </a:rPr>
              <a:t> can then be read from the curve. </a:t>
            </a:r>
          </a:p>
          <a:p>
            <a:pPr marL="342900" indent="-342900" algn="just">
              <a:buFont typeface="Wingdings" panose="05000000000000000000" pitchFamily="2" charset="2"/>
              <a:buChar char="Ø"/>
            </a:pPr>
            <a:endParaRPr lang="en-US" sz="2500" dirty="0" smtClean="0">
              <a:effectLst/>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Ø"/>
            </a:pPr>
            <a:r>
              <a:rPr lang="en-US" sz="2500" dirty="0" smtClean="0">
                <a:effectLst/>
                <a:latin typeface="Times New Roman" panose="02020603050405020304" pitchFamily="18" charset="0"/>
                <a:ea typeface="Times New Roman" panose="02020603050405020304" pitchFamily="18" charset="0"/>
              </a:rPr>
              <a:t>In the same spirit, visually oriented approaches were employed to integrate tabulated data and complicated functions in the pre-computer era. </a:t>
            </a:r>
          </a:p>
          <a:p>
            <a:pPr marL="342900" indent="-342900" algn="just">
              <a:buFont typeface="Wingdings" panose="05000000000000000000" pitchFamily="2" charset="2"/>
              <a:buChar char="Ø"/>
            </a:pPr>
            <a:endParaRPr lang="en-US" sz="2500" dirty="0" smtClean="0">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Ø"/>
            </a:pPr>
            <a:r>
              <a:rPr lang="en-US" sz="2500" dirty="0" smtClean="0">
                <a:effectLst/>
                <a:latin typeface="Times New Roman" panose="02020603050405020304" pitchFamily="18" charset="0"/>
                <a:ea typeface="Times New Roman" panose="02020603050405020304" pitchFamily="18" charset="0"/>
              </a:rPr>
              <a:t>A simple intuitive approach is to plot the function on a grid and count the number of boxes that approximate the area. This number multiplied by the area of each box provides a rough estimate of the total area under the curve. </a:t>
            </a:r>
            <a:endParaRPr lang="en-US" sz="2500" dirty="0" smtClean="0"/>
          </a:p>
          <a:p>
            <a:pPr algn="just"/>
            <a:endParaRPr lang="en-US" sz="25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9938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200" y="769035"/>
            <a:ext cx="10185400" cy="5709255"/>
          </a:xfrm>
          <a:prstGeom prst="rect">
            <a:avLst/>
          </a:prstGeom>
        </p:spPr>
        <p:txBody>
          <a:bodyPr wrap="square">
            <a:spAutoFit/>
          </a:bodyPr>
          <a:lstStyle/>
          <a:p>
            <a:pPr marL="342900" indent="-342900" algn="just">
              <a:buFont typeface="Wingdings" panose="05000000000000000000" pitchFamily="2" charset="2"/>
              <a:buChar char="§"/>
            </a:pPr>
            <a:r>
              <a:rPr lang="en-US"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This estimate can be refined, at the expense of additional effort, by using a finer grid.</a:t>
            </a:r>
          </a:p>
          <a:p>
            <a:pPr marL="342900" indent="-342900" algn="just">
              <a:buFont typeface="Wingdings" panose="05000000000000000000" pitchFamily="2" charset="2"/>
              <a:buChar char="§"/>
            </a:pPr>
            <a:endParaRPr lang="en-US" sz="1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Another commonsense approach is to divide the area into vertical segments, or strips, with a height equal to the function value at the midpoint of each strip. </a:t>
            </a:r>
            <a:endParaRPr lang="en-US" sz="27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endParaRPr lang="en-US" sz="1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700" dirty="0" smtClean="0">
                <a:latin typeface="Times New Roman" panose="02020603050405020304" pitchFamily="18" charset="0"/>
                <a:cs typeface="Times New Roman" panose="02020603050405020304" pitchFamily="18" charset="0"/>
              </a:rPr>
              <a:t>The </a:t>
            </a:r>
            <a:r>
              <a:rPr lang="en-US" sz="2700" dirty="0">
                <a:latin typeface="Times New Roman" panose="02020603050405020304" pitchFamily="18" charset="0"/>
                <a:cs typeface="Times New Roman" panose="02020603050405020304" pitchFamily="18" charset="0"/>
              </a:rPr>
              <a:t>area of the rectangles can be then calculated and summed to estimate the total area. </a:t>
            </a:r>
            <a:endParaRPr lang="en-US" sz="27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endParaRPr lang="en-US" sz="1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700" dirty="0" smtClean="0">
                <a:latin typeface="Times New Roman" panose="02020603050405020304" pitchFamily="18" charset="0"/>
                <a:cs typeface="Times New Roman" panose="02020603050405020304" pitchFamily="18" charset="0"/>
              </a:rPr>
              <a:t>In </a:t>
            </a:r>
            <a:r>
              <a:rPr lang="en-US" sz="2700" dirty="0">
                <a:latin typeface="Times New Roman" panose="02020603050405020304" pitchFamily="18" charset="0"/>
                <a:cs typeface="Times New Roman" panose="02020603050405020304" pitchFamily="18" charset="0"/>
              </a:rPr>
              <a:t>this approach, it is assumed that the value at the midpoint provides a valid approximation of the average height of the function for each strip. </a:t>
            </a:r>
            <a:endParaRPr lang="en-US" sz="27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endParaRPr lang="en-US" sz="1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700" dirty="0" smtClean="0">
                <a:latin typeface="Times New Roman" panose="02020603050405020304" pitchFamily="18" charset="0"/>
                <a:cs typeface="Times New Roman" panose="02020603050405020304" pitchFamily="18" charset="0"/>
              </a:rPr>
              <a:t>As </a:t>
            </a:r>
            <a:r>
              <a:rPr lang="en-US" sz="2700" dirty="0">
                <a:latin typeface="Times New Roman" panose="02020603050405020304" pitchFamily="18" charset="0"/>
                <a:cs typeface="Times New Roman" panose="02020603050405020304" pitchFamily="18" charset="0"/>
              </a:rPr>
              <a:t>with the grid method, refined estimates are possible by using more (and thinner) strips to approximate the integral. </a:t>
            </a:r>
          </a:p>
        </p:txBody>
      </p:sp>
    </p:spTree>
    <p:extLst>
      <p:ext uri="{BB962C8B-B14F-4D97-AF65-F5344CB8AC3E}">
        <p14:creationId xmlns:p14="http://schemas.microsoft.com/office/powerpoint/2010/main" val="937978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200" y="1136134"/>
            <a:ext cx="10337800" cy="4678204"/>
          </a:xfrm>
          <a:prstGeom prst="rect">
            <a:avLst/>
          </a:prstGeom>
        </p:spPr>
        <p:txBody>
          <a:bodyPr wrap="square">
            <a:spAutoFit/>
          </a:bodyPr>
          <a:lstStyle/>
          <a:p>
            <a:pPr algn="just"/>
            <a:r>
              <a:rPr lang="en-US" sz="2800" b="1" dirty="0"/>
              <a:t>5.2 </a:t>
            </a:r>
            <a:r>
              <a:rPr lang="en-US" altLang="en-US" sz="2800" b="1" dirty="0"/>
              <a:t>Numerical Differentiation : </a:t>
            </a:r>
          </a:p>
          <a:p>
            <a:pPr algn="just"/>
            <a:r>
              <a:rPr lang="en-US" altLang="en-US" sz="2800" dirty="0" smtClean="0"/>
              <a:t>An effective tool  for Numerical Differentiation is the Taylor series expansion of </a:t>
            </a:r>
            <a:r>
              <a:rPr lang="en-US" altLang="en-US" sz="2800" i="1" dirty="0" smtClean="0"/>
              <a:t>f </a:t>
            </a:r>
            <a:r>
              <a:rPr lang="en-US" altLang="en-US" sz="2800" dirty="0" smtClean="0"/>
              <a:t>(</a:t>
            </a:r>
            <a:r>
              <a:rPr lang="en-US" altLang="en-US" sz="2800" i="1" dirty="0" smtClean="0"/>
              <a:t>x</a:t>
            </a:r>
            <a:r>
              <a:rPr lang="en-US" altLang="en-US" sz="2800" dirty="0" smtClean="0"/>
              <a:t>) about the point </a:t>
            </a:r>
            <a:r>
              <a:rPr lang="en-US" altLang="en-US" sz="2800" i="1" dirty="0" smtClean="0"/>
              <a:t>xi</a:t>
            </a:r>
            <a:r>
              <a:rPr lang="en-US" altLang="en-US" sz="2800" dirty="0" smtClean="0"/>
              <a:t>. It has the advantage of providing us with information about the error involved in the approximation.</a:t>
            </a:r>
          </a:p>
          <a:p>
            <a:pPr algn="just"/>
            <a:endParaRPr lang="en-US" altLang="en-US" sz="2800" dirty="0" smtClean="0"/>
          </a:p>
          <a:p>
            <a:pPr algn="just"/>
            <a:r>
              <a:rPr lang="en-US" altLang="en-US" sz="2800" dirty="0" smtClean="0"/>
              <a:t>Numerical differentiation is not a particularly accurate process. It suffers from a conflict between round off errors (due to limited machine precision) and errors inherent in interpolation. For this reason, a derivative of a function can never be computed with the same precision as the function itself</a:t>
            </a:r>
          </a:p>
          <a:p>
            <a:endParaRPr lang="en-US" altLang="en-US" dirty="0"/>
          </a:p>
        </p:txBody>
      </p:sp>
    </p:spTree>
    <p:extLst>
      <p:ext uri="{BB962C8B-B14F-4D97-AF65-F5344CB8AC3E}">
        <p14:creationId xmlns:p14="http://schemas.microsoft.com/office/powerpoint/2010/main" val="2798955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4">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Theme4" id="{15BE0BE3-FD4C-4C30-8934-54CD8068843D}" vid="{4B9BB024-1D87-419B-A0E8-63E4C0A56DE6}"/>
    </a:ext>
  </a:extLst>
</a:theme>
</file>

<file path=docProps/app.xml><?xml version="1.0" encoding="utf-8"?>
<Properties xmlns="http://schemas.openxmlformats.org/officeDocument/2006/extended-properties" xmlns:vt="http://schemas.openxmlformats.org/officeDocument/2006/docPropsVTypes">
  <Template>Theme4</Template>
  <TotalTime>294</TotalTime>
  <Words>2213</Words>
  <Application>Microsoft Office PowerPoint</Application>
  <PresentationFormat>Custom</PresentationFormat>
  <Paragraphs>236</Paragraphs>
  <Slides>49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Theme4</vt:lpstr>
      <vt:lpstr>Equation</vt:lpstr>
      <vt:lpstr>             CHAPTER-V   NUMERICAL DIFFERENTIATION  &amp; INTEGRATION </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CHAPTER-V   NUMERICAL DIFFERENTIATION  &amp; INTEGRATION</dc:title>
  <dc:creator>yusuf</dc:creator>
  <cp:lastModifiedBy>Bil</cp:lastModifiedBy>
  <cp:revision>52</cp:revision>
  <dcterms:created xsi:type="dcterms:W3CDTF">2016-05-16T09:29:14Z</dcterms:created>
  <dcterms:modified xsi:type="dcterms:W3CDTF">2020-05-01T09:45:33Z</dcterms:modified>
</cp:coreProperties>
</file>