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1" r:id="rId1"/>
  </p:sldMasterIdLst>
  <p:notesMasterIdLst>
    <p:notesMasterId r:id="rId32"/>
  </p:notesMasterIdLst>
  <p:sldIdLst>
    <p:sldId id="469" r:id="rId2"/>
    <p:sldId id="429" r:id="rId3"/>
    <p:sldId id="441" r:id="rId4"/>
    <p:sldId id="530" r:id="rId5"/>
    <p:sldId id="529" r:id="rId6"/>
    <p:sldId id="528" r:id="rId7"/>
    <p:sldId id="527" r:id="rId8"/>
    <p:sldId id="526" r:id="rId9"/>
    <p:sldId id="470" r:id="rId10"/>
    <p:sldId id="471" r:id="rId11"/>
    <p:sldId id="472" r:id="rId12"/>
    <p:sldId id="473" r:id="rId13"/>
    <p:sldId id="474" r:id="rId14"/>
    <p:sldId id="531" r:id="rId15"/>
    <p:sldId id="532" r:id="rId16"/>
    <p:sldId id="475" r:id="rId17"/>
    <p:sldId id="477" r:id="rId18"/>
    <p:sldId id="478" r:id="rId19"/>
    <p:sldId id="479" r:id="rId20"/>
    <p:sldId id="533" r:id="rId21"/>
    <p:sldId id="480" r:id="rId22"/>
    <p:sldId id="540" r:id="rId23"/>
    <p:sldId id="481" r:id="rId24"/>
    <p:sldId id="534" r:id="rId25"/>
    <p:sldId id="536" r:id="rId26"/>
    <p:sldId id="537" r:id="rId27"/>
    <p:sldId id="538" r:id="rId28"/>
    <p:sldId id="539" r:id="rId29"/>
    <p:sldId id="535" r:id="rId30"/>
    <p:sldId id="468" r:id="rId31"/>
  </p:sldIdLst>
  <p:sldSz cx="9144000" cy="6858000" type="screen4x3"/>
  <p:notesSz cx="6858000" cy="9144000"/>
  <p:defaultTextStyle>
    <a:defPPr>
      <a:defRPr lang="th-TH"/>
    </a:defPPr>
    <a:lvl1pPr algn="l" rtl="0" fontAlgn="base">
      <a:spcBef>
        <a:spcPct val="0"/>
      </a:spcBef>
      <a:spcAft>
        <a:spcPct val="0"/>
      </a:spcAft>
      <a:defRPr sz="4400" kern="1200">
        <a:solidFill>
          <a:schemeClr val="tx1"/>
        </a:solidFill>
        <a:latin typeface="Times New Roman" pitchFamily="18" charset="0"/>
        <a:ea typeface="+mn-ea"/>
        <a:cs typeface="Angsana New" pitchFamily="18" charset="-34"/>
      </a:defRPr>
    </a:lvl1pPr>
    <a:lvl2pPr marL="457200" algn="l" rtl="0" fontAlgn="base">
      <a:spcBef>
        <a:spcPct val="0"/>
      </a:spcBef>
      <a:spcAft>
        <a:spcPct val="0"/>
      </a:spcAft>
      <a:defRPr sz="4400" kern="1200">
        <a:solidFill>
          <a:schemeClr val="tx1"/>
        </a:solidFill>
        <a:latin typeface="Times New Roman" pitchFamily="18" charset="0"/>
        <a:ea typeface="+mn-ea"/>
        <a:cs typeface="Angsana New" pitchFamily="18" charset="-34"/>
      </a:defRPr>
    </a:lvl2pPr>
    <a:lvl3pPr marL="914400" algn="l" rtl="0" fontAlgn="base">
      <a:spcBef>
        <a:spcPct val="0"/>
      </a:spcBef>
      <a:spcAft>
        <a:spcPct val="0"/>
      </a:spcAft>
      <a:defRPr sz="4400" kern="1200">
        <a:solidFill>
          <a:schemeClr val="tx1"/>
        </a:solidFill>
        <a:latin typeface="Times New Roman" pitchFamily="18" charset="0"/>
        <a:ea typeface="+mn-ea"/>
        <a:cs typeface="Angsana New" pitchFamily="18" charset="-34"/>
      </a:defRPr>
    </a:lvl3pPr>
    <a:lvl4pPr marL="1371600" algn="l" rtl="0" fontAlgn="base">
      <a:spcBef>
        <a:spcPct val="0"/>
      </a:spcBef>
      <a:spcAft>
        <a:spcPct val="0"/>
      </a:spcAft>
      <a:defRPr sz="4400" kern="1200">
        <a:solidFill>
          <a:schemeClr val="tx1"/>
        </a:solidFill>
        <a:latin typeface="Times New Roman" pitchFamily="18" charset="0"/>
        <a:ea typeface="+mn-ea"/>
        <a:cs typeface="Angsana New" pitchFamily="18" charset="-34"/>
      </a:defRPr>
    </a:lvl4pPr>
    <a:lvl5pPr marL="1828800" algn="l" rtl="0" fontAlgn="base">
      <a:spcBef>
        <a:spcPct val="0"/>
      </a:spcBef>
      <a:spcAft>
        <a:spcPct val="0"/>
      </a:spcAft>
      <a:defRPr sz="4400" kern="1200">
        <a:solidFill>
          <a:schemeClr val="tx1"/>
        </a:solidFill>
        <a:latin typeface="Times New Roman" pitchFamily="18" charset="0"/>
        <a:ea typeface="+mn-ea"/>
        <a:cs typeface="Angsana New" pitchFamily="18" charset="-34"/>
      </a:defRPr>
    </a:lvl5pPr>
    <a:lvl6pPr marL="2286000" algn="l" defTabSz="914400" rtl="0" eaLnBrk="1" latinLnBrk="0" hangingPunct="1">
      <a:defRPr sz="4400" kern="1200">
        <a:solidFill>
          <a:schemeClr val="tx1"/>
        </a:solidFill>
        <a:latin typeface="Times New Roman" pitchFamily="18" charset="0"/>
        <a:ea typeface="+mn-ea"/>
        <a:cs typeface="Angsana New" pitchFamily="18" charset="-34"/>
      </a:defRPr>
    </a:lvl6pPr>
    <a:lvl7pPr marL="2743200" algn="l" defTabSz="914400" rtl="0" eaLnBrk="1" latinLnBrk="0" hangingPunct="1">
      <a:defRPr sz="4400" kern="1200">
        <a:solidFill>
          <a:schemeClr val="tx1"/>
        </a:solidFill>
        <a:latin typeface="Times New Roman" pitchFamily="18" charset="0"/>
        <a:ea typeface="+mn-ea"/>
        <a:cs typeface="Angsana New" pitchFamily="18" charset="-34"/>
      </a:defRPr>
    </a:lvl7pPr>
    <a:lvl8pPr marL="3200400" algn="l" defTabSz="914400" rtl="0" eaLnBrk="1" latinLnBrk="0" hangingPunct="1">
      <a:defRPr sz="4400" kern="1200">
        <a:solidFill>
          <a:schemeClr val="tx1"/>
        </a:solidFill>
        <a:latin typeface="Times New Roman" pitchFamily="18" charset="0"/>
        <a:ea typeface="+mn-ea"/>
        <a:cs typeface="Angsana New" pitchFamily="18" charset="-34"/>
      </a:defRPr>
    </a:lvl8pPr>
    <a:lvl9pPr marL="3657600" algn="l" defTabSz="914400" rtl="0" eaLnBrk="1" latinLnBrk="0" hangingPunct="1">
      <a:defRPr sz="4400" kern="1200">
        <a:solidFill>
          <a:schemeClr val="tx1"/>
        </a:solidFill>
        <a:latin typeface="Times New Roman" pitchFamily="18" charset="0"/>
        <a:ea typeface="+mn-ea"/>
        <a:cs typeface="Angsana New" pitchFamily="18" charset="-34"/>
      </a:defRPr>
    </a:lvl9pPr>
  </p:defaultTextStyle>
  <p:extLst>
    <p:ext uri="{521415D9-36F7-43E2-AB2F-B90AF26B5E84}">
      <p14:sectionLst xmlns:p14="http://schemas.microsoft.com/office/powerpoint/2010/main">
        <p14:section name="Untitled Section" id="{6FD65848-A8AB-49CC-8896-7EFD4C35BFE6}">
          <p14:sldIdLst>
            <p14:sldId id="469"/>
            <p14:sldId id="429"/>
            <p14:sldId id="441"/>
            <p14:sldId id="530"/>
            <p14:sldId id="529"/>
            <p14:sldId id="528"/>
            <p14:sldId id="527"/>
            <p14:sldId id="526"/>
            <p14:sldId id="470"/>
            <p14:sldId id="471"/>
            <p14:sldId id="472"/>
            <p14:sldId id="473"/>
            <p14:sldId id="474"/>
            <p14:sldId id="531"/>
            <p14:sldId id="532"/>
            <p14:sldId id="475"/>
            <p14:sldId id="477"/>
            <p14:sldId id="478"/>
            <p14:sldId id="479"/>
            <p14:sldId id="533"/>
            <p14:sldId id="480"/>
            <p14:sldId id="540"/>
            <p14:sldId id="481"/>
            <p14:sldId id="534"/>
            <p14:sldId id="536"/>
            <p14:sldId id="537"/>
            <p14:sldId id="538"/>
            <p14:sldId id="539"/>
            <p14:sldId id="535"/>
            <p14:sldId id="468"/>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EAEAEA"/>
    <a:srgbClr val="FF9933"/>
    <a:srgbClr val="FF5050"/>
    <a:srgbClr val="CCFFFF"/>
    <a:srgbClr val="FF9966"/>
    <a:srgbClr val="FF9999"/>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386" autoAdjust="0"/>
    <p:restoredTop sz="99314" autoAdjust="0"/>
  </p:normalViewPr>
  <p:slideViewPr>
    <p:cSldViewPr snapToGrid="0">
      <p:cViewPr>
        <p:scale>
          <a:sx n="70" d="100"/>
          <a:sy n="70" d="100"/>
        </p:scale>
        <p:origin x="-1464" y="-102"/>
      </p:cViewPr>
      <p:guideLst>
        <p:guide orient="horz" pos="2166"/>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60" d="100"/>
        <a:sy n="160" d="100"/>
      </p:scale>
      <p:origin x="0" y="2829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88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th-TH" altLang="en-US"/>
          </a:p>
        </p:txBody>
      </p:sp>
      <p:sp>
        <p:nvSpPr>
          <p:cNvPr id="12288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th-TH" altLang="en-US"/>
          </a:p>
        </p:txBody>
      </p:sp>
      <p:sp>
        <p:nvSpPr>
          <p:cNvPr id="12288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2288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2288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th-TH" altLang="en-US"/>
          </a:p>
        </p:txBody>
      </p:sp>
      <p:sp>
        <p:nvSpPr>
          <p:cNvPr id="12288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67EB0BFF-A33B-4D60-872F-34E314DA0096}" type="slidenum">
              <a:rPr lang="en-US" altLang="en-US"/>
              <a:pPr/>
              <a:t>‹#›</a:t>
            </a:fld>
            <a:endParaRPr lang="th-TH" altLang="en-US"/>
          </a:p>
        </p:txBody>
      </p:sp>
    </p:spTree>
    <p:extLst>
      <p:ext uri="{BB962C8B-B14F-4D97-AF65-F5344CB8AC3E}">
        <p14:creationId xmlns:p14="http://schemas.microsoft.com/office/powerpoint/2010/main" val="246599772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ern="1200">
        <a:solidFill>
          <a:schemeClr val="tx1"/>
        </a:solidFill>
        <a:latin typeface="Times New Roman" pitchFamily="18" charset="0"/>
        <a:ea typeface="+mn-ea"/>
        <a:cs typeface="Angsana New" pitchFamily="18" charset="-34"/>
      </a:defRPr>
    </a:lvl1pPr>
    <a:lvl2pPr marL="457200" algn="l" rtl="0" fontAlgn="base">
      <a:spcBef>
        <a:spcPct val="30000"/>
      </a:spcBef>
      <a:spcAft>
        <a:spcPct val="0"/>
      </a:spcAft>
      <a:defRPr kern="1200">
        <a:solidFill>
          <a:schemeClr val="tx1"/>
        </a:solidFill>
        <a:latin typeface="Times New Roman" pitchFamily="18" charset="0"/>
        <a:ea typeface="+mn-ea"/>
        <a:cs typeface="Angsana New" pitchFamily="18" charset="-34"/>
      </a:defRPr>
    </a:lvl2pPr>
    <a:lvl3pPr marL="914400" algn="l" rtl="0" fontAlgn="base">
      <a:spcBef>
        <a:spcPct val="30000"/>
      </a:spcBef>
      <a:spcAft>
        <a:spcPct val="0"/>
      </a:spcAft>
      <a:defRPr kern="1200">
        <a:solidFill>
          <a:schemeClr val="tx1"/>
        </a:solidFill>
        <a:latin typeface="Times New Roman" pitchFamily="18" charset="0"/>
        <a:ea typeface="+mn-ea"/>
        <a:cs typeface="Angsana New" pitchFamily="18" charset="-34"/>
      </a:defRPr>
    </a:lvl3pPr>
    <a:lvl4pPr marL="1371600" algn="l" rtl="0" fontAlgn="base">
      <a:spcBef>
        <a:spcPct val="30000"/>
      </a:spcBef>
      <a:spcAft>
        <a:spcPct val="0"/>
      </a:spcAft>
      <a:defRPr kern="1200">
        <a:solidFill>
          <a:schemeClr val="tx1"/>
        </a:solidFill>
        <a:latin typeface="Times New Roman" pitchFamily="18" charset="0"/>
        <a:ea typeface="+mn-ea"/>
        <a:cs typeface="Angsana New" pitchFamily="18" charset="-34"/>
      </a:defRPr>
    </a:lvl4pPr>
    <a:lvl5pPr marL="1828800" algn="l" rtl="0" fontAlgn="base">
      <a:spcBef>
        <a:spcPct val="30000"/>
      </a:spcBef>
      <a:spcAft>
        <a:spcPct val="0"/>
      </a:spcAft>
      <a:defRPr kern="1200">
        <a:solidFill>
          <a:schemeClr val="tx1"/>
        </a:solidFill>
        <a:latin typeface="Times New Roman" pitchFamily="18" charset="0"/>
        <a:ea typeface="+mn-ea"/>
        <a:cs typeface="Angsana New" pitchFamily="18" charset="-34"/>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6FE08B-92A0-4F02-8FDF-C061B82BAB93}" type="slidenum">
              <a:rPr lang="en-US" altLang="zh-CN" smtClean="0">
                <a:solidFill>
                  <a:prstClr val="black"/>
                </a:solidFill>
              </a:rPr>
              <a:pPr/>
              <a:t>2</a:t>
            </a:fld>
            <a:endParaRPr lang="en-US" altLang="zh-CN">
              <a:solidFill>
                <a:prstClr val="black"/>
              </a:solidFill>
            </a:endParaRPr>
          </a:p>
        </p:txBody>
      </p:sp>
    </p:spTree>
    <p:extLst>
      <p:ext uri="{BB962C8B-B14F-4D97-AF65-F5344CB8AC3E}">
        <p14:creationId xmlns:p14="http://schemas.microsoft.com/office/powerpoint/2010/main" val="3911595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ltLang="zh-CN">
              <a:solidFill>
                <a:prstClr val="black">
                  <a:tint val="75000"/>
                </a:prstClr>
              </a:solidFill>
            </a:endParaRPr>
          </a:p>
        </p:txBody>
      </p:sp>
      <p:sp>
        <p:nvSpPr>
          <p:cNvPr id="5" name="Footer Placeholder 4"/>
          <p:cNvSpPr>
            <a:spLocks noGrp="1"/>
          </p:cNvSpPr>
          <p:nvPr>
            <p:ph type="ftr" sz="quarter" idx="11"/>
          </p:nvPr>
        </p:nvSpPr>
        <p:spPr/>
        <p:txBody>
          <a:bodyPr/>
          <a:lstStyle/>
          <a:p>
            <a:r>
              <a:rPr lang="en-US" altLang="zh-CN" dirty="0" smtClean="0">
                <a:solidFill>
                  <a:prstClr val="black">
                    <a:tint val="75000"/>
                  </a:prstClr>
                </a:solidFill>
              </a:rPr>
              <a:t>AAiT - Department of mechanical engineering</a:t>
            </a:r>
            <a:endParaRPr lang="en-US" altLang="zh-CN"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785C6DEC-507D-4E51-8F97-8858D5B28A9F}" type="slidenum">
              <a:rPr lang="en-US" altLang="zh-CN" smtClean="0">
                <a:solidFill>
                  <a:prstClr val="black">
                    <a:tint val="75000"/>
                  </a:prstClr>
                </a:solidFill>
              </a:rPr>
              <a:pPr/>
              <a:t>‹#›</a:t>
            </a:fld>
            <a:endParaRPr lang="en-US" altLang="zh-CN">
              <a:solidFill>
                <a:prstClr val="black">
                  <a:tint val="75000"/>
                </a:prstClr>
              </a:solidFill>
            </a:endParaRPr>
          </a:p>
        </p:txBody>
      </p:sp>
    </p:spTree>
    <p:extLst>
      <p:ext uri="{BB962C8B-B14F-4D97-AF65-F5344CB8AC3E}">
        <p14:creationId xmlns:p14="http://schemas.microsoft.com/office/powerpoint/2010/main" val="3065873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ltLang="zh-CN">
              <a:solidFill>
                <a:prstClr val="black">
                  <a:tint val="75000"/>
                </a:prstClr>
              </a:solidFill>
            </a:endParaRPr>
          </a:p>
        </p:txBody>
      </p:sp>
      <p:sp>
        <p:nvSpPr>
          <p:cNvPr id="5" name="Footer Placeholder 4"/>
          <p:cNvSpPr>
            <a:spLocks noGrp="1"/>
          </p:cNvSpPr>
          <p:nvPr>
            <p:ph type="ftr" sz="quarter" idx="11"/>
          </p:nvPr>
        </p:nvSpPr>
        <p:spPr/>
        <p:txBody>
          <a:bodyPr/>
          <a:lstStyle/>
          <a:p>
            <a:r>
              <a:rPr lang="en-US" altLang="zh-CN" dirty="0" smtClean="0">
                <a:solidFill>
                  <a:prstClr val="black">
                    <a:tint val="75000"/>
                  </a:prstClr>
                </a:solidFill>
              </a:rPr>
              <a:t>AAiT - Department of mechanical engineering</a:t>
            </a:r>
            <a:endParaRPr lang="en-US" altLang="zh-CN"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5C589734-6D47-4524-8A22-481E6ECBBA33}" type="slidenum">
              <a:rPr lang="en-US" altLang="zh-CN" smtClean="0">
                <a:solidFill>
                  <a:prstClr val="black">
                    <a:tint val="75000"/>
                  </a:prstClr>
                </a:solidFill>
              </a:rPr>
              <a:pPr/>
              <a:t>‹#›</a:t>
            </a:fld>
            <a:endParaRPr lang="en-US" altLang="zh-CN">
              <a:solidFill>
                <a:prstClr val="black">
                  <a:tint val="75000"/>
                </a:prstClr>
              </a:solidFill>
            </a:endParaRPr>
          </a:p>
        </p:txBody>
      </p:sp>
    </p:spTree>
    <p:extLst>
      <p:ext uri="{BB962C8B-B14F-4D97-AF65-F5344CB8AC3E}">
        <p14:creationId xmlns:p14="http://schemas.microsoft.com/office/powerpoint/2010/main" val="23902841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ltLang="zh-CN">
              <a:solidFill>
                <a:prstClr val="black">
                  <a:tint val="75000"/>
                </a:prstClr>
              </a:solidFill>
            </a:endParaRPr>
          </a:p>
        </p:txBody>
      </p:sp>
      <p:sp>
        <p:nvSpPr>
          <p:cNvPr id="5" name="Footer Placeholder 4"/>
          <p:cNvSpPr>
            <a:spLocks noGrp="1"/>
          </p:cNvSpPr>
          <p:nvPr>
            <p:ph type="ftr" sz="quarter" idx="11"/>
          </p:nvPr>
        </p:nvSpPr>
        <p:spPr/>
        <p:txBody>
          <a:bodyPr/>
          <a:lstStyle/>
          <a:p>
            <a:r>
              <a:rPr lang="en-US" altLang="zh-CN" dirty="0" smtClean="0">
                <a:solidFill>
                  <a:prstClr val="black">
                    <a:tint val="75000"/>
                  </a:prstClr>
                </a:solidFill>
              </a:rPr>
              <a:t>AAiT - Department of mechanical engineering</a:t>
            </a:r>
            <a:endParaRPr lang="en-US" altLang="zh-CN"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9F79EF9D-EC5F-43B6-9ADF-9E71FD8A28D8}" type="slidenum">
              <a:rPr lang="en-US" altLang="zh-CN" smtClean="0">
                <a:solidFill>
                  <a:prstClr val="black">
                    <a:tint val="75000"/>
                  </a:prstClr>
                </a:solidFill>
              </a:rPr>
              <a:pPr/>
              <a:t>‹#›</a:t>
            </a:fld>
            <a:endParaRPr lang="en-US" altLang="zh-CN">
              <a:solidFill>
                <a:prstClr val="black">
                  <a:tint val="75000"/>
                </a:prstClr>
              </a:solidFill>
            </a:endParaRPr>
          </a:p>
        </p:txBody>
      </p:sp>
    </p:spTree>
    <p:extLst>
      <p:ext uri="{BB962C8B-B14F-4D97-AF65-F5344CB8AC3E}">
        <p14:creationId xmlns:p14="http://schemas.microsoft.com/office/powerpoint/2010/main" val="24227026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3638"/>
            <a:ext cx="2133600" cy="457200"/>
          </a:xfrm>
        </p:spPr>
        <p:txBody>
          <a:bodyPr/>
          <a:lstStyle>
            <a:lvl1pPr>
              <a:defRPr/>
            </a:lvl1pPr>
          </a:lstStyle>
          <a:p>
            <a:endParaRPr lang="en-US" altLang="zh-CN">
              <a:solidFill>
                <a:prstClr val="black">
                  <a:tint val="75000"/>
                </a:prstClr>
              </a:solidFill>
            </a:endParaRPr>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r>
              <a:rPr lang="en-US" altLang="zh-CN" dirty="0" smtClean="0">
                <a:solidFill>
                  <a:prstClr val="black">
                    <a:tint val="75000"/>
                  </a:prstClr>
                </a:solidFill>
              </a:rPr>
              <a:t>AAiT - Department of mechanical engineering</a:t>
            </a:r>
            <a:endParaRPr lang="en-US" altLang="zh-CN" dirty="0">
              <a:solidFill>
                <a:prstClr val="black">
                  <a:tint val="75000"/>
                </a:prstClr>
              </a:solidFill>
            </a:endParaRPr>
          </a:p>
        </p:txBody>
      </p:sp>
      <p:sp>
        <p:nvSpPr>
          <p:cNvPr id="7" name="Slide Number Placeholder 6"/>
          <p:cNvSpPr>
            <a:spLocks noGrp="1"/>
          </p:cNvSpPr>
          <p:nvPr>
            <p:ph type="sldNum" sz="quarter" idx="12"/>
          </p:nvPr>
        </p:nvSpPr>
        <p:spPr>
          <a:xfrm>
            <a:off x="6553200" y="6243638"/>
            <a:ext cx="2133600" cy="457200"/>
          </a:xfrm>
        </p:spPr>
        <p:txBody>
          <a:bodyPr/>
          <a:lstStyle>
            <a:lvl1pPr>
              <a:defRPr/>
            </a:lvl1pPr>
          </a:lstStyle>
          <a:p>
            <a:fld id="{EE45F90F-9DDF-48C6-AE1B-5F3FF3CC920B}" type="slidenum">
              <a:rPr lang="en-US" altLang="zh-CN">
                <a:solidFill>
                  <a:prstClr val="black">
                    <a:tint val="75000"/>
                  </a:prstClr>
                </a:solidFill>
              </a:rPr>
              <a:pPr/>
              <a:t>‹#›</a:t>
            </a:fld>
            <a:endParaRPr lang="en-US" altLang="zh-CN">
              <a:solidFill>
                <a:prstClr val="black">
                  <a:tint val="75000"/>
                </a:prstClr>
              </a:solidFill>
            </a:endParaRPr>
          </a:p>
        </p:txBody>
      </p:sp>
    </p:spTree>
    <p:extLst>
      <p:ext uri="{BB962C8B-B14F-4D97-AF65-F5344CB8AC3E}">
        <p14:creationId xmlns:p14="http://schemas.microsoft.com/office/powerpoint/2010/main" val="23106479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ltLang="zh-CN">
              <a:solidFill>
                <a:prstClr val="black">
                  <a:tint val="75000"/>
                </a:prstClr>
              </a:solidFill>
            </a:endParaRPr>
          </a:p>
        </p:txBody>
      </p:sp>
      <p:sp>
        <p:nvSpPr>
          <p:cNvPr id="5" name="Footer Placeholder 4"/>
          <p:cNvSpPr>
            <a:spLocks noGrp="1"/>
          </p:cNvSpPr>
          <p:nvPr>
            <p:ph type="ftr" sz="quarter" idx="11"/>
          </p:nvPr>
        </p:nvSpPr>
        <p:spPr/>
        <p:txBody>
          <a:bodyPr/>
          <a:lstStyle/>
          <a:p>
            <a:r>
              <a:rPr lang="en-US" altLang="zh-CN" dirty="0" smtClean="0">
                <a:solidFill>
                  <a:prstClr val="black">
                    <a:tint val="75000"/>
                  </a:prstClr>
                </a:solidFill>
              </a:rPr>
              <a:t>AAiT - Department of mechanical engineering</a:t>
            </a:r>
            <a:endParaRPr lang="en-US" altLang="zh-CN"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268EF661-27C2-4A3B-AAF8-9A0577751DF9}" type="slidenum">
              <a:rPr lang="en-US" altLang="zh-CN" smtClean="0">
                <a:solidFill>
                  <a:prstClr val="black">
                    <a:tint val="75000"/>
                  </a:prstClr>
                </a:solidFill>
              </a:rPr>
              <a:pPr/>
              <a:t>‹#›</a:t>
            </a:fld>
            <a:endParaRPr lang="en-US" altLang="zh-CN">
              <a:solidFill>
                <a:prstClr val="black">
                  <a:tint val="75000"/>
                </a:prstClr>
              </a:solidFill>
            </a:endParaRPr>
          </a:p>
        </p:txBody>
      </p:sp>
    </p:spTree>
    <p:extLst>
      <p:ext uri="{BB962C8B-B14F-4D97-AF65-F5344CB8AC3E}">
        <p14:creationId xmlns:p14="http://schemas.microsoft.com/office/powerpoint/2010/main" val="1853936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ltLang="zh-CN">
              <a:solidFill>
                <a:prstClr val="black">
                  <a:tint val="75000"/>
                </a:prstClr>
              </a:solidFill>
            </a:endParaRPr>
          </a:p>
        </p:txBody>
      </p:sp>
      <p:sp>
        <p:nvSpPr>
          <p:cNvPr id="5" name="Footer Placeholder 4"/>
          <p:cNvSpPr>
            <a:spLocks noGrp="1"/>
          </p:cNvSpPr>
          <p:nvPr>
            <p:ph type="ftr" sz="quarter" idx="11"/>
          </p:nvPr>
        </p:nvSpPr>
        <p:spPr/>
        <p:txBody>
          <a:bodyPr/>
          <a:lstStyle/>
          <a:p>
            <a:r>
              <a:rPr lang="en-US" altLang="zh-CN" dirty="0" smtClean="0">
                <a:solidFill>
                  <a:prstClr val="black">
                    <a:tint val="75000"/>
                  </a:prstClr>
                </a:solidFill>
              </a:rPr>
              <a:t>AAiT - Department of mechanical engineering</a:t>
            </a:r>
            <a:endParaRPr lang="en-US" altLang="zh-CN"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D7A4103D-DD47-4A0C-A409-F72FDFF6F629}" type="slidenum">
              <a:rPr lang="en-US" altLang="zh-CN" smtClean="0">
                <a:solidFill>
                  <a:prstClr val="black">
                    <a:tint val="75000"/>
                  </a:prstClr>
                </a:solidFill>
              </a:rPr>
              <a:pPr/>
              <a:t>‹#›</a:t>
            </a:fld>
            <a:endParaRPr lang="en-US" altLang="zh-CN">
              <a:solidFill>
                <a:prstClr val="black">
                  <a:tint val="75000"/>
                </a:prstClr>
              </a:solidFill>
            </a:endParaRPr>
          </a:p>
        </p:txBody>
      </p:sp>
    </p:spTree>
    <p:extLst>
      <p:ext uri="{BB962C8B-B14F-4D97-AF65-F5344CB8AC3E}">
        <p14:creationId xmlns:p14="http://schemas.microsoft.com/office/powerpoint/2010/main" val="12678412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ltLang="zh-CN">
              <a:solidFill>
                <a:prstClr val="black">
                  <a:tint val="75000"/>
                </a:prstClr>
              </a:solidFill>
            </a:endParaRPr>
          </a:p>
        </p:txBody>
      </p:sp>
      <p:sp>
        <p:nvSpPr>
          <p:cNvPr id="6" name="Footer Placeholder 5"/>
          <p:cNvSpPr>
            <a:spLocks noGrp="1"/>
          </p:cNvSpPr>
          <p:nvPr>
            <p:ph type="ftr" sz="quarter" idx="11"/>
          </p:nvPr>
        </p:nvSpPr>
        <p:spPr/>
        <p:txBody>
          <a:bodyPr/>
          <a:lstStyle/>
          <a:p>
            <a:r>
              <a:rPr lang="en-US" altLang="zh-CN" dirty="0" smtClean="0">
                <a:solidFill>
                  <a:prstClr val="black">
                    <a:tint val="75000"/>
                  </a:prstClr>
                </a:solidFill>
              </a:rPr>
              <a:t>AAiT - Department of mechanical engineering</a:t>
            </a:r>
            <a:endParaRPr lang="en-US" altLang="zh-CN"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8014071-D3B2-41A0-BCDA-20BC7542FA4A}" type="slidenum">
              <a:rPr lang="en-US" altLang="zh-CN" smtClean="0">
                <a:solidFill>
                  <a:prstClr val="black">
                    <a:tint val="75000"/>
                  </a:prstClr>
                </a:solidFill>
              </a:rPr>
              <a:pPr/>
              <a:t>‹#›</a:t>
            </a:fld>
            <a:endParaRPr lang="en-US" altLang="zh-CN">
              <a:solidFill>
                <a:prstClr val="black">
                  <a:tint val="75000"/>
                </a:prstClr>
              </a:solidFill>
            </a:endParaRPr>
          </a:p>
        </p:txBody>
      </p:sp>
    </p:spTree>
    <p:extLst>
      <p:ext uri="{BB962C8B-B14F-4D97-AF65-F5344CB8AC3E}">
        <p14:creationId xmlns:p14="http://schemas.microsoft.com/office/powerpoint/2010/main" val="10479247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ltLang="zh-CN">
              <a:solidFill>
                <a:prstClr val="black">
                  <a:tint val="75000"/>
                </a:prstClr>
              </a:solidFill>
            </a:endParaRPr>
          </a:p>
        </p:txBody>
      </p:sp>
      <p:sp>
        <p:nvSpPr>
          <p:cNvPr id="8" name="Footer Placeholder 7"/>
          <p:cNvSpPr>
            <a:spLocks noGrp="1"/>
          </p:cNvSpPr>
          <p:nvPr>
            <p:ph type="ftr" sz="quarter" idx="11"/>
          </p:nvPr>
        </p:nvSpPr>
        <p:spPr/>
        <p:txBody>
          <a:bodyPr/>
          <a:lstStyle/>
          <a:p>
            <a:r>
              <a:rPr lang="en-US" altLang="zh-CN" dirty="0" smtClean="0">
                <a:solidFill>
                  <a:prstClr val="black">
                    <a:tint val="75000"/>
                  </a:prstClr>
                </a:solidFill>
              </a:rPr>
              <a:t>AAiT - Department of mechanical engineering</a:t>
            </a:r>
            <a:endParaRPr lang="en-US" altLang="zh-CN"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177BB079-8571-4EFA-8CEE-D3314C9C5EA8}" type="slidenum">
              <a:rPr lang="en-US" altLang="zh-CN" smtClean="0">
                <a:solidFill>
                  <a:prstClr val="black">
                    <a:tint val="75000"/>
                  </a:prstClr>
                </a:solidFill>
              </a:rPr>
              <a:pPr/>
              <a:t>‹#›</a:t>
            </a:fld>
            <a:endParaRPr lang="en-US" altLang="zh-CN">
              <a:solidFill>
                <a:prstClr val="black">
                  <a:tint val="75000"/>
                </a:prstClr>
              </a:solidFill>
            </a:endParaRPr>
          </a:p>
        </p:txBody>
      </p:sp>
    </p:spTree>
    <p:extLst>
      <p:ext uri="{BB962C8B-B14F-4D97-AF65-F5344CB8AC3E}">
        <p14:creationId xmlns:p14="http://schemas.microsoft.com/office/powerpoint/2010/main" val="22441305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ltLang="zh-CN">
              <a:solidFill>
                <a:prstClr val="black">
                  <a:tint val="75000"/>
                </a:prstClr>
              </a:solidFill>
            </a:endParaRPr>
          </a:p>
        </p:txBody>
      </p:sp>
      <p:sp>
        <p:nvSpPr>
          <p:cNvPr id="4" name="Footer Placeholder 3"/>
          <p:cNvSpPr>
            <a:spLocks noGrp="1"/>
          </p:cNvSpPr>
          <p:nvPr>
            <p:ph type="ftr" sz="quarter" idx="11"/>
          </p:nvPr>
        </p:nvSpPr>
        <p:spPr/>
        <p:txBody>
          <a:bodyPr/>
          <a:lstStyle/>
          <a:p>
            <a:r>
              <a:rPr lang="en-US" altLang="zh-CN" dirty="0" smtClean="0">
                <a:solidFill>
                  <a:prstClr val="black">
                    <a:tint val="75000"/>
                  </a:prstClr>
                </a:solidFill>
              </a:rPr>
              <a:t>AAiT - Department of mechanical engineering</a:t>
            </a:r>
            <a:endParaRPr lang="en-US" altLang="zh-CN"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F9B53991-ADF8-4153-BED7-3270CB57DDF4}" type="slidenum">
              <a:rPr lang="en-US" altLang="zh-CN" smtClean="0">
                <a:solidFill>
                  <a:prstClr val="black">
                    <a:tint val="75000"/>
                  </a:prstClr>
                </a:solidFill>
              </a:rPr>
              <a:pPr/>
              <a:t>‹#›</a:t>
            </a:fld>
            <a:endParaRPr lang="en-US" altLang="zh-CN">
              <a:solidFill>
                <a:prstClr val="black">
                  <a:tint val="75000"/>
                </a:prstClr>
              </a:solidFill>
            </a:endParaRPr>
          </a:p>
        </p:txBody>
      </p:sp>
    </p:spTree>
    <p:extLst>
      <p:ext uri="{BB962C8B-B14F-4D97-AF65-F5344CB8AC3E}">
        <p14:creationId xmlns:p14="http://schemas.microsoft.com/office/powerpoint/2010/main" val="32373871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ltLang="zh-CN">
              <a:solidFill>
                <a:prstClr val="black">
                  <a:tint val="75000"/>
                </a:prstClr>
              </a:solidFill>
            </a:endParaRPr>
          </a:p>
        </p:txBody>
      </p:sp>
      <p:sp>
        <p:nvSpPr>
          <p:cNvPr id="3" name="Footer Placeholder 2"/>
          <p:cNvSpPr>
            <a:spLocks noGrp="1"/>
          </p:cNvSpPr>
          <p:nvPr>
            <p:ph type="ftr" sz="quarter" idx="11"/>
          </p:nvPr>
        </p:nvSpPr>
        <p:spPr/>
        <p:txBody>
          <a:bodyPr/>
          <a:lstStyle/>
          <a:p>
            <a:r>
              <a:rPr lang="en-US" altLang="zh-CN" dirty="0" smtClean="0">
                <a:solidFill>
                  <a:prstClr val="black">
                    <a:tint val="75000"/>
                  </a:prstClr>
                </a:solidFill>
              </a:rPr>
              <a:t>AAiT - Department of mechanical engineering</a:t>
            </a:r>
            <a:endParaRPr lang="en-US" altLang="zh-CN"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D6244F8F-3960-4A49-941C-30BB72B72DA9}" type="slidenum">
              <a:rPr lang="en-US" altLang="zh-CN" smtClean="0">
                <a:solidFill>
                  <a:prstClr val="black">
                    <a:tint val="75000"/>
                  </a:prstClr>
                </a:solidFill>
              </a:rPr>
              <a:pPr/>
              <a:t>‹#›</a:t>
            </a:fld>
            <a:endParaRPr lang="en-US" altLang="zh-CN">
              <a:solidFill>
                <a:prstClr val="black">
                  <a:tint val="75000"/>
                </a:prstClr>
              </a:solidFill>
            </a:endParaRPr>
          </a:p>
        </p:txBody>
      </p:sp>
    </p:spTree>
    <p:extLst>
      <p:ext uri="{BB962C8B-B14F-4D97-AF65-F5344CB8AC3E}">
        <p14:creationId xmlns:p14="http://schemas.microsoft.com/office/powerpoint/2010/main" val="28071015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ltLang="zh-CN">
              <a:solidFill>
                <a:prstClr val="black">
                  <a:tint val="75000"/>
                </a:prstClr>
              </a:solidFill>
            </a:endParaRPr>
          </a:p>
        </p:txBody>
      </p:sp>
      <p:sp>
        <p:nvSpPr>
          <p:cNvPr id="6" name="Footer Placeholder 5"/>
          <p:cNvSpPr>
            <a:spLocks noGrp="1"/>
          </p:cNvSpPr>
          <p:nvPr>
            <p:ph type="ftr" sz="quarter" idx="11"/>
          </p:nvPr>
        </p:nvSpPr>
        <p:spPr/>
        <p:txBody>
          <a:bodyPr/>
          <a:lstStyle/>
          <a:p>
            <a:r>
              <a:rPr lang="en-US" altLang="zh-CN" dirty="0" smtClean="0">
                <a:solidFill>
                  <a:prstClr val="black">
                    <a:tint val="75000"/>
                  </a:prstClr>
                </a:solidFill>
              </a:rPr>
              <a:t>AAiT - Department of mechanical engineering</a:t>
            </a:r>
            <a:endParaRPr lang="en-US" altLang="zh-CN"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8D1D64EC-0608-4AC2-A207-4D428C3241C0}" type="slidenum">
              <a:rPr lang="en-US" altLang="zh-CN" smtClean="0">
                <a:solidFill>
                  <a:prstClr val="black">
                    <a:tint val="75000"/>
                  </a:prstClr>
                </a:solidFill>
              </a:rPr>
              <a:pPr/>
              <a:t>‹#›</a:t>
            </a:fld>
            <a:endParaRPr lang="en-US" altLang="zh-CN">
              <a:solidFill>
                <a:prstClr val="black">
                  <a:tint val="75000"/>
                </a:prstClr>
              </a:solidFill>
            </a:endParaRPr>
          </a:p>
        </p:txBody>
      </p:sp>
    </p:spTree>
    <p:extLst>
      <p:ext uri="{BB962C8B-B14F-4D97-AF65-F5344CB8AC3E}">
        <p14:creationId xmlns:p14="http://schemas.microsoft.com/office/powerpoint/2010/main" val="24668338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ltLang="zh-CN">
              <a:solidFill>
                <a:prstClr val="black">
                  <a:tint val="75000"/>
                </a:prstClr>
              </a:solidFill>
            </a:endParaRPr>
          </a:p>
        </p:txBody>
      </p:sp>
      <p:sp>
        <p:nvSpPr>
          <p:cNvPr id="6" name="Footer Placeholder 5"/>
          <p:cNvSpPr>
            <a:spLocks noGrp="1"/>
          </p:cNvSpPr>
          <p:nvPr>
            <p:ph type="ftr" sz="quarter" idx="11"/>
          </p:nvPr>
        </p:nvSpPr>
        <p:spPr/>
        <p:txBody>
          <a:bodyPr/>
          <a:lstStyle/>
          <a:p>
            <a:r>
              <a:rPr lang="en-US" altLang="zh-CN" dirty="0" smtClean="0">
                <a:solidFill>
                  <a:prstClr val="black">
                    <a:tint val="75000"/>
                  </a:prstClr>
                </a:solidFill>
              </a:rPr>
              <a:t>AAiT - Department of mechanical engineering</a:t>
            </a:r>
            <a:endParaRPr lang="en-US" altLang="zh-CN"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4F10CF3A-B69C-4488-92FB-7BDE73CA3FBB}" type="slidenum">
              <a:rPr lang="en-US" altLang="zh-CN" smtClean="0">
                <a:solidFill>
                  <a:prstClr val="black">
                    <a:tint val="75000"/>
                  </a:prstClr>
                </a:solidFill>
              </a:rPr>
              <a:pPr/>
              <a:t>‹#›</a:t>
            </a:fld>
            <a:endParaRPr lang="en-US" altLang="zh-CN">
              <a:solidFill>
                <a:prstClr val="black">
                  <a:tint val="75000"/>
                </a:prstClr>
              </a:solidFill>
            </a:endParaRPr>
          </a:p>
        </p:txBody>
      </p:sp>
    </p:spTree>
    <p:extLst>
      <p:ext uri="{BB962C8B-B14F-4D97-AF65-F5344CB8AC3E}">
        <p14:creationId xmlns:p14="http://schemas.microsoft.com/office/powerpoint/2010/main" val="14741520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ltLang="zh-CN">
              <a:solidFill>
                <a:prstClr val="black">
                  <a:tint val="75000"/>
                </a:prstClr>
              </a:solidFill>
              <a:latin typeface="Arial" charset="0"/>
              <a:cs typeface="+mn-cs"/>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ltLang="zh-CN" dirty="0" smtClean="0">
                <a:solidFill>
                  <a:prstClr val="black">
                    <a:tint val="75000"/>
                  </a:prstClr>
                </a:solidFill>
                <a:latin typeface="Arial" charset="0"/>
                <a:cs typeface="+mn-cs"/>
              </a:rPr>
              <a:t>AAiT - Department of mechanical engineering</a:t>
            </a:r>
            <a:endParaRPr lang="en-US" altLang="zh-CN" dirty="0">
              <a:solidFill>
                <a:prstClr val="black">
                  <a:tint val="75000"/>
                </a:prstClr>
              </a:solidFill>
              <a:latin typeface="Arial" charset="0"/>
              <a:cs typeface="+mn-cs"/>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9832C4-8BAB-4844-B1C8-06A7B73DB5DE}" type="slidenum">
              <a:rPr lang="en-US" altLang="zh-CN" smtClean="0">
                <a:solidFill>
                  <a:prstClr val="black">
                    <a:tint val="75000"/>
                  </a:prstClr>
                </a:solidFill>
                <a:latin typeface="Arial" charset="0"/>
                <a:cs typeface="+mn-cs"/>
              </a:rPr>
              <a:pPr/>
              <a:t>‹#›</a:t>
            </a:fld>
            <a:endParaRPr lang="en-US" altLang="zh-CN">
              <a:solidFill>
                <a:prstClr val="black">
                  <a:tint val="75000"/>
                </a:prstClr>
              </a:solidFill>
              <a:latin typeface="Arial" charset="0"/>
              <a:cs typeface="+mn-cs"/>
            </a:endParaRPr>
          </a:p>
        </p:txBody>
      </p:sp>
    </p:spTree>
    <p:extLst>
      <p:ext uri="{BB962C8B-B14F-4D97-AF65-F5344CB8AC3E}">
        <p14:creationId xmlns:p14="http://schemas.microsoft.com/office/powerpoint/2010/main" val="1051403030"/>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dwtmus@gmail.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slideLayout" Target="../slideLayouts/slideLayout2.xml"/><Relationship Id="rId6" Type="http://schemas.openxmlformats.org/officeDocument/2006/relationships/image" Target="../media/image15.wmf"/><Relationship Id="rId5" Type="http://schemas.openxmlformats.org/officeDocument/2006/relationships/image" Target="../media/image14.wmf"/><Relationship Id="rId4" Type="http://schemas.openxmlformats.org/officeDocument/2006/relationships/image" Target="../media/image13.wmf"/></Relationships>
</file>

<file path=ppt/slides/_rels/slide15.xml.rels><?xml version="1.0" encoding="UTF-8" standalone="yes"?>
<Relationships xmlns="http://schemas.openxmlformats.org/package/2006/relationships"><Relationship Id="rId8" Type="http://schemas.openxmlformats.org/officeDocument/2006/relationships/image" Target="../media/image22.wmf"/><Relationship Id="rId3" Type="http://schemas.openxmlformats.org/officeDocument/2006/relationships/image" Target="../media/image17.wmf"/><Relationship Id="rId7" Type="http://schemas.openxmlformats.org/officeDocument/2006/relationships/image" Target="../media/image21.wmf"/><Relationship Id="rId2" Type="http://schemas.openxmlformats.org/officeDocument/2006/relationships/image" Target="../media/image16.wmf"/><Relationship Id="rId1" Type="http://schemas.openxmlformats.org/officeDocument/2006/relationships/slideLayout" Target="../slideLayouts/slideLayout2.xml"/><Relationship Id="rId6" Type="http://schemas.openxmlformats.org/officeDocument/2006/relationships/image" Target="../media/image20.wmf"/><Relationship Id="rId11" Type="http://schemas.openxmlformats.org/officeDocument/2006/relationships/image" Target="../media/image25.png"/><Relationship Id="rId5" Type="http://schemas.openxmlformats.org/officeDocument/2006/relationships/image" Target="../media/image19.png"/><Relationship Id="rId10" Type="http://schemas.openxmlformats.org/officeDocument/2006/relationships/image" Target="../media/image24.wmf"/><Relationship Id="rId4" Type="http://schemas.openxmlformats.org/officeDocument/2006/relationships/image" Target="../media/image18.png"/><Relationship Id="rId9" Type="http://schemas.openxmlformats.org/officeDocument/2006/relationships/image" Target="../media/image23.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6.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9.wmf"/><Relationship Id="rId2" Type="http://schemas.openxmlformats.org/officeDocument/2006/relationships/image" Target="../media/image28.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31.wmf"/><Relationship Id="rId2" Type="http://schemas.openxmlformats.org/officeDocument/2006/relationships/image" Target="../media/image30.w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slide" Target="slide14.xml"/><Relationship Id="rId13" Type="http://schemas.openxmlformats.org/officeDocument/2006/relationships/slide" Target="slide26.xml"/><Relationship Id="rId3" Type="http://schemas.openxmlformats.org/officeDocument/2006/relationships/slide" Target="slide3.xml"/><Relationship Id="rId7" Type="http://schemas.openxmlformats.org/officeDocument/2006/relationships/slide" Target="slide11.xml"/><Relationship Id="rId12" Type="http://schemas.openxmlformats.org/officeDocument/2006/relationships/slide" Target="slide23.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slide" Target="slide10.xml"/><Relationship Id="rId11" Type="http://schemas.openxmlformats.org/officeDocument/2006/relationships/slide" Target="slide20.xml"/><Relationship Id="rId5" Type="http://schemas.openxmlformats.org/officeDocument/2006/relationships/slide" Target="slide6.xml"/><Relationship Id="rId10" Type="http://schemas.openxmlformats.org/officeDocument/2006/relationships/slide" Target="slide19.xml"/><Relationship Id="rId4" Type="http://schemas.openxmlformats.org/officeDocument/2006/relationships/slide" Target="slide4.xml"/><Relationship Id="rId9" Type="http://schemas.openxmlformats.org/officeDocument/2006/relationships/slide" Target="slide1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image" Target="../media/image32.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image" Target="../media/image3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7.png"/><Relationship Id="rId2" Type="http://schemas.openxmlformats.org/officeDocument/2006/relationships/image" Target="../media/image36.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39.png"/><Relationship Id="rId2" Type="http://schemas.openxmlformats.org/officeDocument/2006/relationships/image" Target="../media/image38.png"/><Relationship Id="rId1" Type="http://schemas.openxmlformats.org/officeDocument/2006/relationships/slideLayout" Target="../slideLayouts/slideLayout2.xml"/><Relationship Id="rId4" Type="http://schemas.openxmlformats.org/officeDocument/2006/relationships/image" Target="../media/image40.png"/></Relationships>
</file>

<file path=ppt/slides/_rels/slide29.xml.rels><?xml version="1.0" encoding="UTF-8" standalone="yes"?>
<Relationships xmlns="http://schemas.openxmlformats.org/package/2006/relationships"><Relationship Id="rId2" Type="http://schemas.openxmlformats.org/officeDocument/2006/relationships/image" Target="../media/image4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5"/>
          <p:cNvSpPr txBox="1">
            <a:spLocks/>
          </p:cNvSpPr>
          <p:nvPr/>
        </p:nvSpPr>
        <p:spPr bwMode="auto">
          <a:xfrm>
            <a:off x="2699792" y="5329952"/>
            <a:ext cx="6048672" cy="936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defPPr>
              <a:defRPr lang="zh-CN"/>
            </a:defPPr>
            <a:lvl1pPr algn="ctr" rtl="0" fontAlgn="base">
              <a:spcBef>
                <a:spcPct val="0"/>
              </a:spcBef>
              <a:spcAft>
                <a:spcPct val="0"/>
              </a:spcAft>
              <a:defRPr sz="1200" kern="1200">
                <a:solidFill>
                  <a:schemeClr val="tx1"/>
                </a:solidFill>
                <a:latin typeface="+mj-lt"/>
                <a:ea typeface="宋体" pitchFamily="2" charset="-122"/>
                <a:cs typeface="+mn-cs"/>
              </a:defRPr>
            </a:lvl1pPr>
            <a:lvl2pPr marL="457200" algn="l" rtl="0" fontAlgn="base">
              <a:spcBef>
                <a:spcPct val="0"/>
              </a:spcBef>
              <a:spcAft>
                <a:spcPct val="0"/>
              </a:spcAft>
              <a:defRPr kern="1200">
                <a:solidFill>
                  <a:schemeClr val="tx1"/>
                </a:solidFill>
                <a:latin typeface="Arial" charset="0"/>
                <a:ea typeface="宋体" pitchFamily="2" charset="-122"/>
                <a:cs typeface="+mn-cs"/>
              </a:defRPr>
            </a:lvl2pPr>
            <a:lvl3pPr marL="914400" algn="l" rtl="0" fontAlgn="base">
              <a:spcBef>
                <a:spcPct val="0"/>
              </a:spcBef>
              <a:spcAft>
                <a:spcPct val="0"/>
              </a:spcAft>
              <a:defRPr kern="1200">
                <a:solidFill>
                  <a:schemeClr val="tx1"/>
                </a:solidFill>
                <a:latin typeface="Arial" charset="0"/>
                <a:ea typeface="宋体" pitchFamily="2" charset="-122"/>
                <a:cs typeface="+mn-cs"/>
              </a:defRPr>
            </a:lvl3pPr>
            <a:lvl4pPr marL="1371600" algn="l" rtl="0" fontAlgn="base">
              <a:spcBef>
                <a:spcPct val="0"/>
              </a:spcBef>
              <a:spcAft>
                <a:spcPct val="0"/>
              </a:spcAft>
              <a:defRPr kern="1200">
                <a:solidFill>
                  <a:schemeClr val="tx1"/>
                </a:solidFill>
                <a:latin typeface="Arial" charset="0"/>
                <a:ea typeface="宋体" pitchFamily="2" charset="-122"/>
                <a:cs typeface="+mn-cs"/>
              </a:defRPr>
            </a:lvl4pPr>
            <a:lvl5pPr marL="1828800" algn="l" rtl="0" fontAlgn="base">
              <a:spcBef>
                <a:spcPct val="0"/>
              </a:spcBef>
              <a:spcAft>
                <a:spcPct val="0"/>
              </a:spcAft>
              <a:defRPr kern="1200">
                <a:solidFill>
                  <a:schemeClr val="tx1"/>
                </a:solidFill>
                <a:latin typeface="Arial" charset="0"/>
                <a:ea typeface="宋体" pitchFamily="2" charset="-122"/>
                <a:cs typeface="+mn-cs"/>
              </a:defRPr>
            </a:lvl5pPr>
            <a:lvl6pPr marL="2286000" algn="l" defTabSz="914400" rtl="0" eaLnBrk="1" latinLnBrk="0" hangingPunct="1">
              <a:defRPr kern="1200">
                <a:solidFill>
                  <a:schemeClr val="tx1"/>
                </a:solidFill>
                <a:latin typeface="Arial" charset="0"/>
                <a:ea typeface="宋体" pitchFamily="2" charset="-122"/>
                <a:cs typeface="+mn-cs"/>
              </a:defRPr>
            </a:lvl6pPr>
            <a:lvl7pPr marL="2743200" algn="l" defTabSz="914400" rtl="0" eaLnBrk="1" latinLnBrk="0" hangingPunct="1">
              <a:defRPr kern="1200">
                <a:solidFill>
                  <a:schemeClr val="tx1"/>
                </a:solidFill>
                <a:latin typeface="Arial" charset="0"/>
                <a:ea typeface="宋体" pitchFamily="2" charset="-122"/>
                <a:cs typeface="+mn-cs"/>
              </a:defRPr>
            </a:lvl7pPr>
            <a:lvl8pPr marL="3200400" algn="l" defTabSz="914400" rtl="0" eaLnBrk="1" latinLnBrk="0" hangingPunct="1">
              <a:defRPr kern="1200">
                <a:solidFill>
                  <a:schemeClr val="tx1"/>
                </a:solidFill>
                <a:latin typeface="Arial" charset="0"/>
                <a:ea typeface="宋体" pitchFamily="2" charset="-122"/>
                <a:cs typeface="+mn-cs"/>
              </a:defRPr>
            </a:lvl8pPr>
            <a:lvl9pPr marL="3657600" algn="l" defTabSz="914400" rtl="0" eaLnBrk="1" latinLnBrk="0" hangingPunct="1">
              <a:defRPr kern="1200">
                <a:solidFill>
                  <a:schemeClr val="tx1"/>
                </a:solidFill>
                <a:latin typeface="Arial" charset="0"/>
                <a:ea typeface="宋体" pitchFamily="2" charset="-122"/>
                <a:cs typeface="+mn-cs"/>
              </a:defRPr>
            </a:lvl9pPr>
          </a:lstStyle>
          <a:p>
            <a:pPr algn="just"/>
            <a:endParaRPr lang="en-US" altLang="zh-CN" sz="1600" b="1" dirty="0" smtClean="0">
              <a:solidFill>
                <a:srgbClr val="C0504D"/>
              </a:solidFill>
              <a:latin typeface="Lao UI" pitchFamily="34" charset="0"/>
              <a:cs typeface="Lao UI" pitchFamily="34" charset="0"/>
            </a:endParaRPr>
          </a:p>
          <a:p>
            <a:pPr algn="just"/>
            <a:endParaRPr lang="en-US" altLang="zh-CN" sz="1600" b="1" dirty="0" smtClean="0">
              <a:solidFill>
                <a:srgbClr val="C0504D"/>
              </a:solidFill>
              <a:latin typeface="Lao UI" pitchFamily="34" charset="0"/>
              <a:cs typeface="Lao UI" pitchFamily="34" charset="0"/>
            </a:endParaRPr>
          </a:p>
          <a:p>
            <a:pPr algn="just"/>
            <a:endParaRPr lang="en-US" altLang="zh-CN" sz="1600" b="1" dirty="0" smtClean="0">
              <a:solidFill>
                <a:srgbClr val="C0504D"/>
              </a:solidFill>
              <a:latin typeface="Lao UI" pitchFamily="34" charset="0"/>
              <a:cs typeface="Lao UI" pitchFamily="34" charset="0"/>
            </a:endParaRPr>
          </a:p>
          <a:p>
            <a:pPr algn="just"/>
            <a:endParaRPr lang="en-US" altLang="zh-CN" sz="1600" b="1" dirty="0">
              <a:solidFill>
                <a:srgbClr val="C0504D"/>
              </a:solidFill>
              <a:latin typeface="Lao UI" pitchFamily="34" charset="0"/>
              <a:cs typeface="Lao UI" pitchFamily="34" charset="0"/>
            </a:endParaRPr>
          </a:p>
          <a:p>
            <a:pPr algn="just"/>
            <a:endParaRPr lang="en-US" altLang="zh-CN" sz="1600" b="1" dirty="0" smtClean="0">
              <a:solidFill>
                <a:srgbClr val="C0504D"/>
              </a:solidFill>
              <a:latin typeface="Lao UI" pitchFamily="34" charset="0"/>
              <a:cs typeface="Lao UI" pitchFamily="34" charset="0"/>
            </a:endParaRPr>
          </a:p>
          <a:p>
            <a:pPr algn="just"/>
            <a:endParaRPr lang="en-US" altLang="zh-CN" sz="1600" b="1" dirty="0">
              <a:solidFill>
                <a:srgbClr val="C0504D"/>
              </a:solidFill>
              <a:latin typeface="Lao UI" pitchFamily="34" charset="0"/>
              <a:cs typeface="Lao UI" pitchFamily="34" charset="0"/>
            </a:endParaRPr>
          </a:p>
          <a:p>
            <a:pPr algn="just"/>
            <a:endParaRPr lang="en-US" altLang="zh-CN" sz="1600" b="1" dirty="0" smtClean="0">
              <a:solidFill>
                <a:srgbClr val="C0504D"/>
              </a:solidFill>
              <a:latin typeface="Lao UI" pitchFamily="34" charset="0"/>
              <a:cs typeface="Lao UI" pitchFamily="34" charset="0"/>
            </a:endParaRPr>
          </a:p>
          <a:p>
            <a:pPr algn="just"/>
            <a:endParaRPr lang="en-US" altLang="zh-CN" sz="1600" b="1" dirty="0">
              <a:solidFill>
                <a:srgbClr val="C0504D"/>
              </a:solidFill>
              <a:latin typeface="Lao UI" pitchFamily="34" charset="0"/>
              <a:cs typeface="Lao UI" pitchFamily="34" charset="0"/>
            </a:endParaRPr>
          </a:p>
          <a:p>
            <a:pPr algn="just"/>
            <a:endParaRPr lang="en-US" altLang="zh-CN" sz="1600" b="1" dirty="0" smtClean="0">
              <a:solidFill>
                <a:srgbClr val="C0504D"/>
              </a:solidFill>
              <a:latin typeface="Lao UI" pitchFamily="34" charset="0"/>
              <a:cs typeface="Lao UI" pitchFamily="34" charset="0"/>
            </a:endParaRPr>
          </a:p>
          <a:p>
            <a:pPr algn="just"/>
            <a:endParaRPr lang="en-US" altLang="zh-CN" sz="1600" b="1" dirty="0">
              <a:solidFill>
                <a:srgbClr val="C0504D"/>
              </a:solidFill>
              <a:latin typeface="Lao UI" pitchFamily="34" charset="0"/>
              <a:cs typeface="Lao UI" pitchFamily="34" charset="0"/>
            </a:endParaRPr>
          </a:p>
          <a:p>
            <a:pPr algn="just"/>
            <a:endParaRPr lang="en-US" altLang="zh-CN" sz="1600" b="1" dirty="0" smtClean="0">
              <a:solidFill>
                <a:srgbClr val="C0504D"/>
              </a:solidFill>
              <a:latin typeface="Lao UI" pitchFamily="34" charset="0"/>
              <a:cs typeface="Lao UI" pitchFamily="34" charset="0"/>
            </a:endParaRPr>
          </a:p>
          <a:p>
            <a:pPr algn="just"/>
            <a:r>
              <a:rPr lang="en-US" altLang="zh-CN" sz="1600" b="1" dirty="0" smtClean="0">
                <a:solidFill>
                  <a:srgbClr val="C0504D"/>
                </a:solidFill>
                <a:latin typeface="Lao UI" pitchFamily="34" charset="0"/>
                <a:cs typeface="Lao UI" pitchFamily="34" charset="0"/>
              </a:rPr>
              <a:t>Prepared</a:t>
            </a:r>
            <a:r>
              <a:rPr lang="en-US" altLang="zh-CN" sz="1600" b="1" dirty="0" smtClean="0">
                <a:solidFill>
                  <a:srgbClr val="002060"/>
                </a:solidFill>
                <a:latin typeface="Lao UI" pitchFamily="34" charset="0"/>
                <a:cs typeface="Lao UI" pitchFamily="34" charset="0"/>
              </a:rPr>
              <a:t> </a:t>
            </a:r>
            <a:r>
              <a:rPr lang="en-US" altLang="zh-CN" sz="1600" b="1" dirty="0">
                <a:solidFill>
                  <a:srgbClr val="C0504D"/>
                </a:solidFill>
                <a:latin typeface="Lao UI" pitchFamily="34" charset="0"/>
                <a:cs typeface="Lao UI" pitchFamily="34" charset="0"/>
              </a:rPr>
              <a:t>by: </a:t>
            </a:r>
            <a:r>
              <a:rPr lang="en-US" altLang="zh-CN" sz="1600" b="1" dirty="0" smtClean="0">
                <a:solidFill>
                  <a:srgbClr val="002060"/>
                </a:solidFill>
                <a:latin typeface="Lao UI" pitchFamily="34" charset="0"/>
                <a:cs typeface="Lao UI" pitchFamily="34" charset="0"/>
              </a:rPr>
              <a:t> Dawit M.</a:t>
            </a:r>
            <a:endParaRPr lang="en-US" altLang="zh-CN" sz="1600" b="1" dirty="0">
              <a:solidFill>
                <a:srgbClr val="002060"/>
              </a:solidFill>
              <a:latin typeface="Lao UI" pitchFamily="34" charset="0"/>
              <a:cs typeface="Lao UI" pitchFamily="34" charset="0"/>
            </a:endParaRPr>
          </a:p>
          <a:p>
            <a:pPr algn="just"/>
            <a:r>
              <a:rPr lang="en-US" altLang="zh-CN" sz="1600" b="1" dirty="0" smtClean="0">
                <a:solidFill>
                  <a:srgbClr val="C0504D"/>
                </a:solidFill>
                <a:latin typeface="Lao UI" pitchFamily="34" charset="0"/>
                <a:cs typeface="Lao UI" pitchFamily="34" charset="0"/>
              </a:rPr>
              <a:t>           Office:  </a:t>
            </a:r>
            <a:r>
              <a:rPr lang="en-US" altLang="zh-CN" sz="1600" b="1" dirty="0" smtClean="0">
                <a:solidFill>
                  <a:srgbClr val="002060"/>
                </a:solidFill>
                <a:latin typeface="Lao UI" pitchFamily="34" charset="0"/>
                <a:cs typeface="Lao UI" pitchFamily="34" charset="0"/>
              </a:rPr>
              <a:t>314 - C</a:t>
            </a:r>
            <a:endParaRPr lang="en-US" altLang="zh-CN" sz="1600" b="1" dirty="0">
              <a:solidFill>
                <a:srgbClr val="002060"/>
              </a:solidFill>
              <a:latin typeface="Lao UI" pitchFamily="34" charset="0"/>
              <a:cs typeface="Lao UI" pitchFamily="34" charset="0"/>
            </a:endParaRPr>
          </a:p>
          <a:p>
            <a:pPr algn="just"/>
            <a:r>
              <a:rPr lang="en-US" altLang="zh-CN" sz="1600" b="1" dirty="0" smtClean="0">
                <a:solidFill>
                  <a:srgbClr val="C0504D"/>
                </a:solidFill>
                <a:latin typeface="Lao UI" pitchFamily="34" charset="0"/>
                <a:cs typeface="Lao UI" pitchFamily="34" charset="0"/>
              </a:rPr>
              <a:t>          E-mail:   </a:t>
            </a:r>
            <a:r>
              <a:rPr lang="en-US" altLang="zh-CN" sz="1600" b="1" dirty="0" smtClean="0">
                <a:solidFill>
                  <a:srgbClr val="002060"/>
                </a:solidFill>
                <a:latin typeface="Lao UI" pitchFamily="34" charset="0"/>
                <a:cs typeface="Lao UI" pitchFamily="34" charset="0"/>
                <a:hlinkClick r:id="rId2"/>
              </a:rPr>
              <a:t>dwtmus@gmail.com</a:t>
            </a:r>
            <a:endParaRPr lang="en-US" altLang="zh-CN" sz="1600" b="1" dirty="0" smtClean="0">
              <a:solidFill>
                <a:srgbClr val="002060"/>
              </a:solidFill>
              <a:latin typeface="Lao UI" pitchFamily="34" charset="0"/>
              <a:cs typeface="Lao UI" pitchFamily="34" charset="0"/>
            </a:endParaRPr>
          </a:p>
        </p:txBody>
      </p:sp>
      <p:sp>
        <p:nvSpPr>
          <p:cNvPr id="5" name="TextBox 7"/>
          <p:cNvSpPr txBox="1"/>
          <p:nvPr/>
        </p:nvSpPr>
        <p:spPr>
          <a:xfrm>
            <a:off x="152399" y="2021939"/>
            <a:ext cx="8812089" cy="1015663"/>
          </a:xfrm>
          <a:prstGeom prst="rect">
            <a:avLst/>
          </a:prstGeom>
          <a:noFill/>
        </p:spPr>
        <p:txBody>
          <a:bodyPr wrap="square" rtlCol="0">
            <a:spAutoFit/>
          </a:bodyPr>
          <a:lstStyle>
            <a:defPPr>
              <a:defRPr lang="zh-CN"/>
            </a:defPPr>
            <a:lvl1pPr algn="l" rtl="0" fontAlgn="base">
              <a:spcBef>
                <a:spcPct val="0"/>
              </a:spcBef>
              <a:spcAft>
                <a:spcPct val="0"/>
              </a:spcAft>
              <a:defRPr kern="1200">
                <a:solidFill>
                  <a:schemeClr val="tx1"/>
                </a:solidFill>
                <a:latin typeface="Arial" charset="0"/>
                <a:ea typeface="宋体" pitchFamily="2" charset="-122"/>
                <a:cs typeface="+mn-cs"/>
              </a:defRPr>
            </a:lvl1pPr>
            <a:lvl2pPr marL="457200" algn="l" rtl="0" fontAlgn="base">
              <a:spcBef>
                <a:spcPct val="0"/>
              </a:spcBef>
              <a:spcAft>
                <a:spcPct val="0"/>
              </a:spcAft>
              <a:defRPr kern="1200">
                <a:solidFill>
                  <a:schemeClr val="tx1"/>
                </a:solidFill>
                <a:latin typeface="Arial" charset="0"/>
                <a:ea typeface="宋体" pitchFamily="2" charset="-122"/>
                <a:cs typeface="+mn-cs"/>
              </a:defRPr>
            </a:lvl2pPr>
            <a:lvl3pPr marL="914400" algn="l" rtl="0" fontAlgn="base">
              <a:spcBef>
                <a:spcPct val="0"/>
              </a:spcBef>
              <a:spcAft>
                <a:spcPct val="0"/>
              </a:spcAft>
              <a:defRPr kern="1200">
                <a:solidFill>
                  <a:schemeClr val="tx1"/>
                </a:solidFill>
                <a:latin typeface="Arial" charset="0"/>
                <a:ea typeface="宋体" pitchFamily="2" charset="-122"/>
                <a:cs typeface="+mn-cs"/>
              </a:defRPr>
            </a:lvl3pPr>
            <a:lvl4pPr marL="1371600" algn="l" rtl="0" fontAlgn="base">
              <a:spcBef>
                <a:spcPct val="0"/>
              </a:spcBef>
              <a:spcAft>
                <a:spcPct val="0"/>
              </a:spcAft>
              <a:defRPr kern="1200">
                <a:solidFill>
                  <a:schemeClr val="tx1"/>
                </a:solidFill>
                <a:latin typeface="Arial" charset="0"/>
                <a:ea typeface="宋体" pitchFamily="2" charset="-122"/>
                <a:cs typeface="+mn-cs"/>
              </a:defRPr>
            </a:lvl4pPr>
            <a:lvl5pPr marL="1828800" algn="l" rtl="0" fontAlgn="base">
              <a:spcBef>
                <a:spcPct val="0"/>
              </a:spcBef>
              <a:spcAft>
                <a:spcPct val="0"/>
              </a:spcAft>
              <a:defRPr kern="1200">
                <a:solidFill>
                  <a:schemeClr val="tx1"/>
                </a:solidFill>
                <a:latin typeface="Arial" charset="0"/>
                <a:ea typeface="宋体" pitchFamily="2" charset="-122"/>
                <a:cs typeface="+mn-cs"/>
              </a:defRPr>
            </a:lvl5pPr>
            <a:lvl6pPr marL="2286000" algn="l" defTabSz="914400" rtl="0" eaLnBrk="1" latinLnBrk="0" hangingPunct="1">
              <a:defRPr kern="1200">
                <a:solidFill>
                  <a:schemeClr val="tx1"/>
                </a:solidFill>
                <a:latin typeface="Arial" charset="0"/>
                <a:ea typeface="宋体" pitchFamily="2" charset="-122"/>
                <a:cs typeface="+mn-cs"/>
              </a:defRPr>
            </a:lvl6pPr>
            <a:lvl7pPr marL="2743200" algn="l" defTabSz="914400" rtl="0" eaLnBrk="1" latinLnBrk="0" hangingPunct="1">
              <a:defRPr kern="1200">
                <a:solidFill>
                  <a:schemeClr val="tx1"/>
                </a:solidFill>
                <a:latin typeface="Arial" charset="0"/>
                <a:ea typeface="宋体" pitchFamily="2" charset="-122"/>
                <a:cs typeface="+mn-cs"/>
              </a:defRPr>
            </a:lvl7pPr>
            <a:lvl8pPr marL="3200400" algn="l" defTabSz="914400" rtl="0" eaLnBrk="1" latinLnBrk="0" hangingPunct="1">
              <a:defRPr kern="1200">
                <a:solidFill>
                  <a:schemeClr val="tx1"/>
                </a:solidFill>
                <a:latin typeface="Arial" charset="0"/>
                <a:ea typeface="宋体" pitchFamily="2" charset="-122"/>
                <a:cs typeface="+mn-cs"/>
              </a:defRPr>
            </a:lvl8pPr>
            <a:lvl9pPr marL="3657600" algn="l" defTabSz="914400" rtl="0" eaLnBrk="1" latinLnBrk="0" hangingPunct="1">
              <a:defRPr kern="1200">
                <a:solidFill>
                  <a:schemeClr val="tx1"/>
                </a:solidFill>
                <a:latin typeface="Arial" charset="0"/>
                <a:ea typeface="宋体" pitchFamily="2" charset="-122"/>
                <a:cs typeface="+mn-cs"/>
              </a:defRPr>
            </a:lvl9pPr>
          </a:lstStyle>
          <a:p>
            <a:pPr algn="ctr"/>
            <a:r>
              <a:rPr lang="en-US" sz="2000" b="1" dirty="0" smtClean="0">
                <a:solidFill>
                  <a:srgbClr val="002060"/>
                </a:solidFill>
                <a:latin typeface="Lao UI" panose="020B0502040204020203" pitchFamily="34" charset="0"/>
                <a:cs typeface="Lao UI" panose="020B0502040204020203" pitchFamily="34" charset="0"/>
              </a:rPr>
              <a:t>Addis Ababa University</a:t>
            </a:r>
          </a:p>
          <a:p>
            <a:pPr algn="ctr"/>
            <a:r>
              <a:rPr lang="en-US" sz="2000" b="1" dirty="0" smtClean="0">
                <a:solidFill>
                  <a:srgbClr val="002060"/>
                </a:solidFill>
                <a:latin typeface="Lao UI" panose="020B0502040204020203" pitchFamily="34" charset="0"/>
                <a:cs typeface="Lao UI" panose="020B0502040204020203" pitchFamily="34" charset="0"/>
              </a:rPr>
              <a:t>Addis Ababa Institute of Technology</a:t>
            </a:r>
          </a:p>
          <a:p>
            <a:pPr algn="ctr"/>
            <a:r>
              <a:rPr lang="en-US" sz="2000" b="1" dirty="0" smtClean="0">
                <a:solidFill>
                  <a:srgbClr val="002060"/>
                </a:solidFill>
                <a:latin typeface="Lao UI" panose="020B0502040204020203" pitchFamily="34" charset="0"/>
                <a:cs typeface="Lao UI" panose="020B0502040204020203" pitchFamily="34" charset="0"/>
              </a:rPr>
              <a:t>School of Mechanical &amp; Industrial Engineering</a:t>
            </a:r>
          </a:p>
        </p:txBody>
      </p:sp>
      <p:sp>
        <p:nvSpPr>
          <p:cNvPr id="6" name="TextBox 5"/>
          <p:cNvSpPr txBox="1"/>
          <p:nvPr/>
        </p:nvSpPr>
        <p:spPr>
          <a:xfrm>
            <a:off x="147796" y="3426769"/>
            <a:ext cx="8812089" cy="584775"/>
          </a:xfrm>
          <a:prstGeom prst="rect">
            <a:avLst/>
          </a:prstGeom>
          <a:solidFill>
            <a:schemeClr val="accent5">
              <a:lumMod val="50000"/>
            </a:schemeClr>
          </a:solidFill>
        </p:spPr>
        <p:txBody>
          <a:bodyPr wrap="square" rtlCol="0">
            <a:spAutoFit/>
          </a:bodyPr>
          <a:lstStyle/>
          <a:p>
            <a:pPr algn="ctr"/>
            <a:r>
              <a:rPr lang="en-US" sz="3200" b="1" dirty="0" smtClean="0">
                <a:solidFill>
                  <a:prstClr val="white"/>
                </a:solidFill>
                <a:latin typeface="Eras Bold ITC" panose="020B0907030504020204" pitchFamily="34" charset="0"/>
                <a:ea typeface="宋体" pitchFamily="2" charset="-122"/>
                <a:cs typeface="Lao UI" pitchFamily="34" charset="0"/>
              </a:rPr>
              <a:t>Fluid Flow Theory</a:t>
            </a:r>
            <a:endParaRPr lang="en-US" sz="3200" b="1" dirty="0">
              <a:solidFill>
                <a:prstClr val="white"/>
              </a:solidFill>
              <a:latin typeface="Lao UI" pitchFamily="34" charset="0"/>
              <a:ea typeface="宋体" pitchFamily="2" charset="-122"/>
              <a:cs typeface="Lao UI" pitchFamily="34" charset="0"/>
            </a:endParaRPr>
          </a:p>
        </p:txBody>
      </p:sp>
      <p:pic>
        <p:nvPicPr>
          <p:cNvPr id="7" name="Picture 6" descr="Addis_Ababa_University_logo"/>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51920" y="332656"/>
            <a:ext cx="1403842" cy="1656184"/>
          </a:xfrm>
          <a:prstGeom prst="rect">
            <a:avLst/>
          </a:prstGeom>
          <a:noFill/>
          <a:ln>
            <a:noFill/>
          </a:ln>
        </p:spPr>
      </p:pic>
    </p:spTree>
    <p:extLst>
      <p:ext uri="{BB962C8B-B14F-4D97-AF65-F5344CB8AC3E}">
        <p14:creationId xmlns:p14="http://schemas.microsoft.com/office/powerpoint/2010/main" val="2108348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76250" y="1012665"/>
            <a:ext cx="8411417" cy="3139321"/>
          </a:xfrm>
          <a:prstGeom prst="rect">
            <a:avLst/>
          </a:prstGeom>
          <a:noFill/>
        </p:spPr>
        <p:txBody>
          <a:bodyPr wrap="square" rtlCol="0">
            <a:spAutoFit/>
          </a:bodyPr>
          <a:lstStyle/>
          <a:p>
            <a:pPr algn="just"/>
            <a:r>
              <a:rPr lang="en-US" sz="2200" dirty="0">
                <a:solidFill>
                  <a:srgbClr val="002060"/>
                </a:solidFill>
                <a:latin typeface="Swis721 Cn BT" panose="020B0506020202030204" pitchFamily="34" charset="0"/>
              </a:rPr>
              <a:t>A shear stress </a:t>
            </a:r>
            <a:r>
              <a:rPr lang="el-GR" sz="2200" dirty="0">
                <a:solidFill>
                  <a:srgbClr val="002060"/>
                </a:solidFill>
                <a:latin typeface="Swis721 Cn BT" panose="020B0506020202030204" pitchFamily="34" charset="0"/>
                <a:ea typeface="Batang" pitchFamily="18" charset="-127"/>
                <a:cs typeface="Arial" panose="020B0604020202020204" pitchFamily="34" charset="0"/>
              </a:rPr>
              <a:t>ζ</a:t>
            </a:r>
            <a:r>
              <a:rPr lang="en-US" sz="2200" dirty="0" smtClean="0">
                <a:solidFill>
                  <a:srgbClr val="002060"/>
                </a:solidFill>
                <a:latin typeface="Swis721 Cn BT" panose="020B0506020202030204" pitchFamily="34" charset="0"/>
              </a:rPr>
              <a:t> </a:t>
            </a:r>
            <a:r>
              <a:rPr lang="en-US" sz="2200" dirty="0">
                <a:solidFill>
                  <a:srgbClr val="002060"/>
                </a:solidFill>
                <a:latin typeface="Swis721 Cn BT" panose="020B0506020202030204" pitchFamily="34" charset="0"/>
              </a:rPr>
              <a:t>exists between each layer and this increases by </a:t>
            </a:r>
            <a:r>
              <a:rPr lang="en-US" sz="2200" dirty="0" smtClean="0">
                <a:solidFill>
                  <a:srgbClr val="002060"/>
                </a:solidFill>
                <a:latin typeface="Swis721 Cn BT" panose="020B0506020202030204" pitchFamily="34" charset="0"/>
              </a:rPr>
              <a:t>d</a:t>
            </a:r>
            <a:r>
              <a:rPr lang="el-GR" sz="2200" dirty="0" smtClean="0">
                <a:solidFill>
                  <a:srgbClr val="002060"/>
                </a:solidFill>
                <a:latin typeface="Swis721 Cn BT" panose="020B0506020202030204" pitchFamily="34" charset="0"/>
                <a:ea typeface="Batang" pitchFamily="18" charset="-127"/>
                <a:cs typeface="Arial" panose="020B0604020202020204" pitchFamily="34" charset="0"/>
              </a:rPr>
              <a:t>ζ</a:t>
            </a:r>
            <a:r>
              <a:rPr lang="en-US" sz="2200" dirty="0" smtClean="0">
                <a:solidFill>
                  <a:srgbClr val="002060"/>
                </a:solidFill>
                <a:latin typeface="Swis721 Cn BT" panose="020B0506020202030204" pitchFamily="34" charset="0"/>
              </a:rPr>
              <a:t> </a:t>
            </a:r>
            <a:r>
              <a:rPr lang="en-US" sz="2200" dirty="0">
                <a:solidFill>
                  <a:srgbClr val="002060"/>
                </a:solidFill>
                <a:latin typeface="Swis721 Cn BT" panose="020B0506020202030204" pitchFamily="34" charset="0"/>
              </a:rPr>
              <a:t>over each layer. The </a:t>
            </a:r>
            <a:r>
              <a:rPr lang="en-US" sz="2200" dirty="0" smtClean="0">
                <a:solidFill>
                  <a:srgbClr val="002060"/>
                </a:solidFill>
                <a:latin typeface="Swis721 Cn BT" panose="020B0506020202030204" pitchFamily="34" charset="0"/>
              </a:rPr>
              <a:t>pressure difference </a:t>
            </a:r>
            <a:r>
              <a:rPr lang="en-US" sz="2200" dirty="0">
                <a:solidFill>
                  <a:srgbClr val="002060"/>
                </a:solidFill>
                <a:latin typeface="Swis721 Cn BT" panose="020B0506020202030204" pitchFamily="34" charset="0"/>
              </a:rPr>
              <a:t>between the downstream end and the upstream end is </a:t>
            </a:r>
            <a:r>
              <a:rPr lang="en-US" sz="2200" dirty="0" err="1">
                <a:solidFill>
                  <a:srgbClr val="002060"/>
                </a:solidFill>
                <a:latin typeface="Swis721 Cn BT" panose="020B0506020202030204" pitchFamily="34" charset="0"/>
              </a:rPr>
              <a:t>dp</a:t>
            </a:r>
            <a:r>
              <a:rPr lang="en-US" sz="2200" dirty="0" smtClean="0">
                <a:solidFill>
                  <a:srgbClr val="002060"/>
                </a:solidFill>
                <a:latin typeface="Swis721 Cn BT" panose="020B0506020202030204" pitchFamily="34" charset="0"/>
              </a:rPr>
              <a:t>.</a:t>
            </a:r>
          </a:p>
          <a:p>
            <a:pPr algn="just"/>
            <a:endParaRPr lang="en-US" sz="2200" dirty="0" smtClean="0">
              <a:solidFill>
                <a:srgbClr val="002060"/>
              </a:solidFill>
              <a:latin typeface="Swis721 Cn BT" panose="020B0506020202030204" pitchFamily="34" charset="0"/>
              <a:ea typeface="Batang" pitchFamily="18" charset="-127"/>
              <a:cs typeface="Arial" panose="020B0604020202020204" pitchFamily="34" charset="0"/>
            </a:endParaRPr>
          </a:p>
          <a:p>
            <a:pPr algn="just"/>
            <a:r>
              <a:rPr lang="en-US" sz="2200" dirty="0">
                <a:solidFill>
                  <a:srgbClr val="002060"/>
                </a:solidFill>
                <a:latin typeface="Swis721 Cn BT" panose="020B0506020202030204" pitchFamily="34" charset="0"/>
              </a:rPr>
              <a:t>The pressure change is needed to overcome the shear stress. The total force on a layer must be zero </a:t>
            </a:r>
            <a:r>
              <a:rPr lang="en-US" sz="2200" dirty="0" smtClean="0">
                <a:solidFill>
                  <a:srgbClr val="002060"/>
                </a:solidFill>
                <a:latin typeface="Swis721 Cn BT" panose="020B0506020202030204" pitchFamily="34" charset="0"/>
              </a:rPr>
              <a:t>so balancing </a:t>
            </a:r>
            <a:r>
              <a:rPr lang="en-US" sz="2200" dirty="0">
                <a:solidFill>
                  <a:srgbClr val="002060"/>
                </a:solidFill>
                <a:latin typeface="Swis721 Cn BT" panose="020B0506020202030204" pitchFamily="34" charset="0"/>
              </a:rPr>
              <a:t>forces on one layer (assumed 1 m wide) we get the following</a:t>
            </a:r>
            <a:r>
              <a:rPr lang="en-US" sz="2200" dirty="0" smtClean="0">
                <a:solidFill>
                  <a:srgbClr val="002060"/>
                </a:solidFill>
                <a:latin typeface="Swis721 Cn BT" panose="020B0506020202030204" pitchFamily="34" charset="0"/>
              </a:rPr>
              <a:t>.</a:t>
            </a:r>
          </a:p>
          <a:p>
            <a:pPr algn="just"/>
            <a:endParaRPr lang="en-US" sz="2200" dirty="0">
              <a:solidFill>
                <a:srgbClr val="002060"/>
              </a:solidFill>
              <a:latin typeface="Swis721 Cn BT" panose="020B0506020202030204" pitchFamily="34" charset="0"/>
              <a:ea typeface="Batang" pitchFamily="18" charset="-127"/>
              <a:cs typeface="Arial" panose="020B0604020202020204" pitchFamily="34" charset="0"/>
            </a:endParaRPr>
          </a:p>
          <a:p>
            <a:pPr algn="just"/>
            <a:r>
              <a:rPr lang="en-US" sz="2200" dirty="0" smtClean="0">
                <a:solidFill>
                  <a:srgbClr val="FF0000"/>
                </a:solidFill>
                <a:latin typeface="Swis721 Cn BT" panose="020B0506020202030204" pitchFamily="34" charset="0"/>
                <a:ea typeface="Batang" pitchFamily="18" charset="-127"/>
                <a:cs typeface="Arial" panose="020B0604020202020204" pitchFamily="34" charset="0"/>
              </a:rPr>
              <a:t>NB: This is for a flow on flat plate</a:t>
            </a:r>
            <a:endParaRPr lang="en-US" sz="2200" dirty="0">
              <a:solidFill>
                <a:srgbClr val="FF0000"/>
              </a:solidFill>
              <a:latin typeface="Swis721 Cn BT" panose="020B0506020202030204" pitchFamily="34" charset="0"/>
              <a:ea typeface="Batang" pitchFamily="18" charset="-127"/>
              <a:cs typeface="Arial" panose="020B0604020202020204" pitchFamily="34" charset="0"/>
            </a:endParaRPr>
          </a:p>
        </p:txBody>
      </p:sp>
      <p:sp>
        <p:nvSpPr>
          <p:cNvPr id="5" name="TextBox 4"/>
          <p:cNvSpPr txBox="1"/>
          <p:nvPr/>
        </p:nvSpPr>
        <p:spPr>
          <a:xfrm>
            <a:off x="0" y="97468"/>
            <a:ext cx="9036495" cy="492443"/>
          </a:xfrm>
          <a:prstGeom prst="rect">
            <a:avLst/>
          </a:prstGeom>
          <a:noFill/>
        </p:spPr>
        <p:txBody>
          <a:bodyPr wrap="square" rtlCol="0">
            <a:spAutoFit/>
          </a:bodyPr>
          <a:lstStyle/>
          <a:p>
            <a:pPr algn="ctr"/>
            <a:r>
              <a:rPr lang="en-US" sz="2600" b="1" dirty="0" smtClean="0">
                <a:solidFill>
                  <a:srgbClr val="C00000"/>
                </a:solidFill>
                <a:latin typeface="Lao UI" pitchFamily="34" charset="0"/>
                <a:ea typeface="宋体" pitchFamily="2" charset="-122"/>
                <a:cs typeface="Lao UI" pitchFamily="34" charset="0"/>
              </a:rPr>
              <a:t>Force Balance and Velocity Distribution – External Flow</a:t>
            </a:r>
            <a:endParaRPr lang="en-US" sz="2600" b="1" dirty="0">
              <a:solidFill>
                <a:srgbClr val="C00000"/>
              </a:solidFill>
              <a:latin typeface="Lao UI" pitchFamily="34" charset="0"/>
              <a:ea typeface="宋体" pitchFamily="2" charset="-122"/>
              <a:cs typeface="Lao UI" pitchFamily="34" charset="0"/>
            </a:endParaRPr>
          </a:p>
        </p:txBody>
      </p:sp>
      <p:sp>
        <p:nvSpPr>
          <p:cNvPr id="6" name="TextBox 5"/>
          <p:cNvSpPr txBox="1"/>
          <p:nvPr/>
        </p:nvSpPr>
        <p:spPr>
          <a:xfrm>
            <a:off x="152400" y="730478"/>
            <a:ext cx="8915400" cy="107722"/>
          </a:xfrm>
          <a:prstGeom prst="rect">
            <a:avLst/>
          </a:prstGeom>
          <a:solidFill>
            <a:schemeClr val="accent5">
              <a:lumMod val="50000"/>
            </a:schemeClr>
          </a:solidFill>
        </p:spPr>
        <p:txBody>
          <a:bodyPr wrap="square" rtlCol="0">
            <a:spAutoFit/>
          </a:bodyPr>
          <a:lstStyle/>
          <a:p>
            <a:pPr algn="ctr"/>
            <a:endParaRPr lang="en-US" sz="100" b="1" dirty="0">
              <a:solidFill>
                <a:prstClr val="white"/>
              </a:solidFill>
              <a:latin typeface="Lao UI" pitchFamily="34" charset="0"/>
              <a:ea typeface="宋体" pitchFamily="2" charset="-122"/>
              <a:cs typeface="Lao UI" pitchFamily="34" charset="0"/>
            </a:endParaRPr>
          </a:p>
        </p:txBody>
      </p:sp>
      <p:sp>
        <p:nvSpPr>
          <p:cNvPr id="7" name="TextBox 6"/>
          <p:cNvSpPr txBox="1"/>
          <p:nvPr/>
        </p:nvSpPr>
        <p:spPr>
          <a:xfrm>
            <a:off x="152400" y="6504801"/>
            <a:ext cx="647700" cy="276999"/>
          </a:xfrm>
          <a:prstGeom prst="rect">
            <a:avLst/>
          </a:prstGeom>
          <a:solidFill>
            <a:schemeClr val="accent5">
              <a:lumMod val="50000"/>
            </a:schemeClr>
          </a:solidFill>
        </p:spPr>
        <p:txBody>
          <a:bodyPr wrap="square" rtlCol="0">
            <a:spAutoFit/>
          </a:bodyPr>
          <a:lstStyle/>
          <a:p>
            <a:pPr algn="ctr"/>
            <a:r>
              <a:rPr lang="en-US" sz="1200" b="1" dirty="0">
                <a:solidFill>
                  <a:prstClr val="white"/>
                </a:solidFill>
                <a:latin typeface="Lao UI" pitchFamily="34" charset="0"/>
                <a:ea typeface="宋体" pitchFamily="2" charset="-122"/>
                <a:cs typeface="Lao UI" pitchFamily="34" charset="0"/>
              </a:rPr>
              <a:t>AAiT</a:t>
            </a:r>
          </a:p>
        </p:txBody>
      </p:sp>
      <p:sp>
        <p:nvSpPr>
          <p:cNvPr id="8" name="TextBox 7"/>
          <p:cNvSpPr txBox="1"/>
          <p:nvPr/>
        </p:nvSpPr>
        <p:spPr>
          <a:xfrm>
            <a:off x="838199" y="6504801"/>
            <a:ext cx="8198295" cy="276999"/>
          </a:xfrm>
          <a:prstGeom prst="rect">
            <a:avLst/>
          </a:prstGeom>
          <a:solidFill>
            <a:schemeClr val="accent5">
              <a:lumMod val="50000"/>
            </a:schemeClr>
          </a:solidFill>
        </p:spPr>
        <p:txBody>
          <a:bodyPr wrap="square" rtlCol="0">
            <a:spAutoFit/>
          </a:bodyPr>
          <a:lstStyle/>
          <a:p>
            <a:pPr algn="ctr"/>
            <a:r>
              <a:rPr lang="en-US" sz="1200" b="1" dirty="0">
                <a:solidFill>
                  <a:prstClr val="white"/>
                </a:solidFill>
                <a:latin typeface="Lao UI" pitchFamily="34" charset="0"/>
                <a:ea typeface="宋体" pitchFamily="2" charset="-122"/>
                <a:cs typeface="Lao UI" pitchFamily="34" charset="0"/>
              </a:rPr>
              <a:t>School of Mechanical and Industrial Engineering - </a:t>
            </a:r>
            <a:r>
              <a:rPr lang="en-US" sz="1200" b="1" dirty="0" smtClean="0">
                <a:solidFill>
                  <a:prstClr val="white"/>
                </a:solidFill>
                <a:latin typeface="Lao UI" pitchFamily="34" charset="0"/>
                <a:ea typeface="宋体" pitchFamily="2" charset="-122"/>
                <a:cs typeface="Lao UI" pitchFamily="34" charset="0"/>
              </a:rPr>
              <a:t>SMiE</a:t>
            </a:r>
            <a:endParaRPr lang="en-US" sz="1200" b="1" dirty="0">
              <a:solidFill>
                <a:prstClr val="white"/>
              </a:solidFill>
              <a:latin typeface="Lao UI" pitchFamily="34" charset="0"/>
              <a:ea typeface="宋体" pitchFamily="2" charset="-122"/>
              <a:cs typeface="Lao UI" pitchFamily="34" charset="0"/>
            </a:endParaRPr>
          </a:p>
        </p:txBody>
      </p:sp>
      <p:sp>
        <p:nvSpPr>
          <p:cNvPr id="9" name="Slide Number Placeholder 2"/>
          <p:cNvSpPr>
            <a:spLocks noGrp="1"/>
          </p:cNvSpPr>
          <p:nvPr>
            <p:ph type="sldNum" sz="quarter" idx="12"/>
          </p:nvPr>
        </p:nvSpPr>
        <p:spPr>
          <a:xfrm>
            <a:off x="8393373" y="6096000"/>
            <a:ext cx="674427" cy="457200"/>
          </a:xfrm>
        </p:spPr>
        <p:txBody>
          <a:bodyPr/>
          <a:lstStyle/>
          <a:p>
            <a:fld id="{EE45F90F-9DDF-48C6-AE1B-5F3FF3CC920B}" type="slidenum">
              <a:rPr lang="en-US" altLang="zh-CN" sz="2800" b="1" smtClean="0">
                <a:solidFill>
                  <a:prstClr val="black"/>
                </a:solidFill>
                <a:latin typeface="Lao UI" panose="020B0502040204020203" pitchFamily="34" charset="0"/>
                <a:cs typeface="Lao UI" panose="020B0502040204020203" pitchFamily="34" charset="0"/>
              </a:rPr>
              <a:pPr/>
              <a:t>10</a:t>
            </a:fld>
            <a:endParaRPr lang="en-US" altLang="zh-CN" sz="2800" b="1" dirty="0">
              <a:solidFill>
                <a:prstClr val="black"/>
              </a:solidFill>
              <a:latin typeface="Lao UI" panose="020B0502040204020203" pitchFamily="34" charset="0"/>
              <a:cs typeface="Lao UI" panose="020B0502040204020203" pitchFamily="34" charset="0"/>
            </a:endParaRPr>
          </a:p>
        </p:txBody>
      </p:sp>
      <p:pic>
        <p:nvPicPr>
          <p:cNvPr id="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20575" y="3533957"/>
            <a:ext cx="3515919" cy="237585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88839" y="4181063"/>
            <a:ext cx="2582910" cy="14364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188666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76250" y="1012665"/>
            <a:ext cx="8411417" cy="4524315"/>
          </a:xfrm>
          <a:prstGeom prst="rect">
            <a:avLst/>
          </a:prstGeom>
          <a:noFill/>
        </p:spPr>
        <p:txBody>
          <a:bodyPr wrap="square" rtlCol="0">
            <a:spAutoFit/>
          </a:bodyPr>
          <a:lstStyle/>
          <a:p>
            <a:pPr algn="just"/>
            <a:r>
              <a:rPr lang="en-US" sz="2200" dirty="0">
                <a:solidFill>
                  <a:srgbClr val="002060"/>
                </a:solidFill>
                <a:latin typeface="Swis721 Cn BT" panose="020B0506020202030204" pitchFamily="34" charset="0"/>
              </a:rPr>
              <a:t>It is normally assumed that the pressure declines uniformly with </a:t>
            </a:r>
            <a:r>
              <a:rPr lang="en-US" sz="2200" dirty="0" smtClean="0">
                <a:solidFill>
                  <a:srgbClr val="002060"/>
                </a:solidFill>
                <a:latin typeface="Swis721 Cn BT" panose="020B0506020202030204" pitchFamily="34" charset="0"/>
              </a:rPr>
              <a:t>distance downstream </a:t>
            </a:r>
            <a:r>
              <a:rPr lang="en-US" sz="2200" dirty="0">
                <a:solidFill>
                  <a:srgbClr val="002060"/>
                </a:solidFill>
                <a:latin typeface="Swis721 Cn BT" panose="020B0506020202030204" pitchFamily="34" charset="0"/>
              </a:rPr>
              <a:t>so the </a:t>
            </a:r>
            <a:r>
              <a:rPr lang="en-US" sz="2200" dirty="0" smtClean="0">
                <a:solidFill>
                  <a:srgbClr val="002060"/>
                </a:solidFill>
                <a:latin typeface="Swis721 Cn BT" panose="020B0506020202030204" pitchFamily="34" charset="0"/>
              </a:rPr>
              <a:t>pressure gradient</a:t>
            </a:r>
            <a:r>
              <a:rPr lang="en-US" sz="2200" dirty="0">
                <a:solidFill>
                  <a:srgbClr val="002060"/>
                </a:solidFill>
                <a:latin typeface="Swis721 Cn BT" panose="020B0506020202030204" pitchFamily="34" charset="0"/>
              </a:rPr>
              <a:t> </a:t>
            </a:r>
            <a:r>
              <a:rPr lang="en-US" sz="2200" dirty="0" err="1" smtClean="0">
                <a:solidFill>
                  <a:srgbClr val="002060"/>
                </a:solidFill>
                <a:latin typeface="Swis721 Cn BT" panose="020B0506020202030204" pitchFamily="34" charset="0"/>
              </a:rPr>
              <a:t>dp</a:t>
            </a:r>
            <a:r>
              <a:rPr lang="en-US" sz="2200" dirty="0" smtClean="0">
                <a:solidFill>
                  <a:srgbClr val="002060"/>
                </a:solidFill>
                <a:latin typeface="Swis721 Cn BT" panose="020B0506020202030204" pitchFamily="34" charset="0"/>
              </a:rPr>
              <a:t>/</a:t>
            </a:r>
            <a:r>
              <a:rPr lang="en-US" sz="2200" dirty="0" err="1" smtClean="0">
                <a:solidFill>
                  <a:srgbClr val="002060"/>
                </a:solidFill>
                <a:latin typeface="Swis721 Cn BT" panose="020B0506020202030204" pitchFamily="34" charset="0"/>
              </a:rPr>
              <a:t>dL</a:t>
            </a:r>
            <a:r>
              <a:rPr lang="en-US" sz="2200" dirty="0">
                <a:solidFill>
                  <a:srgbClr val="002060"/>
                </a:solidFill>
                <a:latin typeface="Swis721 Cn BT" panose="020B0506020202030204" pitchFamily="34" charset="0"/>
              </a:rPr>
              <a:t> </a:t>
            </a:r>
            <a:r>
              <a:rPr lang="en-US" sz="2200" dirty="0" smtClean="0">
                <a:solidFill>
                  <a:srgbClr val="002060"/>
                </a:solidFill>
                <a:latin typeface="Swis721 Cn BT" panose="020B0506020202030204" pitchFamily="34" charset="0"/>
              </a:rPr>
              <a:t>is </a:t>
            </a:r>
            <a:r>
              <a:rPr lang="en-US" sz="2200" dirty="0">
                <a:solidFill>
                  <a:srgbClr val="002060"/>
                </a:solidFill>
                <a:latin typeface="Swis721 Cn BT" panose="020B0506020202030204" pitchFamily="34" charset="0"/>
              </a:rPr>
              <a:t>assumed constant. </a:t>
            </a:r>
            <a:r>
              <a:rPr lang="en-US" sz="2200" dirty="0" smtClean="0">
                <a:solidFill>
                  <a:srgbClr val="002060"/>
                </a:solidFill>
                <a:latin typeface="Swis721 Cn BT" panose="020B0506020202030204" pitchFamily="34" charset="0"/>
              </a:rPr>
              <a:t>The minus </a:t>
            </a:r>
            <a:r>
              <a:rPr lang="en-US" sz="2200" dirty="0">
                <a:solidFill>
                  <a:srgbClr val="002060"/>
                </a:solidFill>
                <a:latin typeface="Swis721 Cn BT" panose="020B0506020202030204" pitchFamily="34" charset="0"/>
              </a:rPr>
              <a:t>sign indicates that the pressure falls </a:t>
            </a:r>
            <a:r>
              <a:rPr lang="en-US" sz="2200" dirty="0" smtClean="0">
                <a:solidFill>
                  <a:srgbClr val="002060"/>
                </a:solidFill>
                <a:latin typeface="Swis721 Cn BT" panose="020B0506020202030204" pitchFamily="34" charset="0"/>
              </a:rPr>
              <a:t>with distance. Integrating </a:t>
            </a:r>
            <a:r>
              <a:rPr lang="en-US" sz="2200" dirty="0">
                <a:solidFill>
                  <a:srgbClr val="002060"/>
                </a:solidFill>
                <a:latin typeface="Swis721 Cn BT" panose="020B0506020202030204" pitchFamily="34" charset="0"/>
              </a:rPr>
              <a:t>between the no slip surface (y = 0) and </a:t>
            </a:r>
            <a:r>
              <a:rPr lang="en-US" sz="2200" dirty="0" smtClean="0">
                <a:solidFill>
                  <a:srgbClr val="002060"/>
                </a:solidFill>
                <a:latin typeface="Swis721 Cn BT" panose="020B0506020202030204" pitchFamily="34" charset="0"/>
              </a:rPr>
              <a:t>any height </a:t>
            </a:r>
            <a:r>
              <a:rPr lang="en-US" sz="2200" dirty="0">
                <a:solidFill>
                  <a:srgbClr val="002060"/>
                </a:solidFill>
                <a:latin typeface="Swis721 Cn BT" panose="020B0506020202030204" pitchFamily="34" charset="0"/>
              </a:rPr>
              <a:t>y we </a:t>
            </a:r>
            <a:r>
              <a:rPr lang="en-US" sz="2200" dirty="0" smtClean="0">
                <a:solidFill>
                  <a:srgbClr val="002060"/>
                </a:solidFill>
                <a:latin typeface="Swis721 Cn BT" panose="020B0506020202030204" pitchFamily="34" charset="0"/>
              </a:rPr>
              <a:t>get:</a:t>
            </a:r>
          </a:p>
          <a:p>
            <a:pPr algn="just"/>
            <a:endParaRPr lang="en-US" sz="2200" dirty="0">
              <a:solidFill>
                <a:srgbClr val="002060"/>
              </a:solidFill>
              <a:latin typeface="Swis721 Cn BT" panose="020B0506020202030204" pitchFamily="34" charset="0"/>
            </a:endParaRPr>
          </a:p>
          <a:p>
            <a:pPr algn="just"/>
            <a:endParaRPr lang="en-US" sz="2200" dirty="0" smtClean="0">
              <a:solidFill>
                <a:srgbClr val="002060"/>
              </a:solidFill>
              <a:latin typeface="Swis721 Cn BT" panose="020B0506020202030204" pitchFamily="34" charset="0"/>
            </a:endParaRPr>
          </a:p>
          <a:p>
            <a:pPr algn="just"/>
            <a:endParaRPr lang="en-US" sz="2200" dirty="0">
              <a:solidFill>
                <a:srgbClr val="002060"/>
              </a:solidFill>
              <a:latin typeface="Swis721 Cn BT" panose="020B0506020202030204" pitchFamily="34" charset="0"/>
            </a:endParaRPr>
          </a:p>
          <a:p>
            <a:pPr algn="just"/>
            <a:endParaRPr lang="en-US" sz="2200" dirty="0" smtClean="0">
              <a:solidFill>
                <a:srgbClr val="002060"/>
              </a:solidFill>
              <a:latin typeface="Swis721 Cn BT" panose="020B0506020202030204" pitchFamily="34" charset="0"/>
            </a:endParaRPr>
          </a:p>
          <a:p>
            <a:pPr algn="just"/>
            <a:endParaRPr lang="en-US" sz="2200" dirty="0">
              <a:solidFill>
                <a:srgbClr val="002060"/>
              </a:solidFill>
              <a:latin typeface="Swis721 Cn BT" panose="020B0506020202030204" pitchFamily="34" charset="0"/>
            </a:endParaRPr>
          </a:p>
          <a:p>
            <a:pPr algn="just"/>
            <a:endParaRPr lang="en-US" sz="2200" dirty="0" smtClean="0">
              <a:solidFill>
                <a:srgbClr val="002060"/>
              </a:solidFill>
              <a:latin typeface="Swis721 Cn BT" panose="020B0506020202030204" pitchFamily="34" charset="0"/>
            </a:endParaRPr>
          </a:p>
          <a:p>
            <a:pPr algn="just"/>
            <a:r>
              <a:rPr lang="en-US" sz="2200" dirty="0" smtClean="0">
                <a:solidFill>
                  <a:srgbClr val="002060"/>
                </a:solidFill>
                <a:latin typeface="Swis721 Cn BT" panose="020B0506020202030204" pitchFamily="34" charset="0"/>
              </a:rPr>
              <a:t>Integrating twice to solve u we get the following:</a:t>
            </a:r>
          </a:p>
          <a:p>
            <a:pPr algn="just"/>
            <a:endParaRPr lang="en-US" sz="2200" dirty="0" smtClean="0">
              <a:solidFill>
                <a:srgbClr val="002060"/>
              </a:solidFill>
              <a:latin typeface="Swis721 Cn BT" panose="020B0506020202030204" pitchFamily="34" charset="0"/>
            </a:endParaRPr>
          </a:p>
          <a:p>
            <a:pPr algn="just"/>
            <a:endParaRPr lang="en-US" sz="2200" dirty="0">
              <a:solidFill>
                <a:srgbClr val="002060"/>
              </a:solidFill>
              <a:latin typeface="Swis721 Cn BT" panose="020B0506020202030204" pitchFamily="34" charset="0"/>
              <a:ea typeface="Batang" pitchFamily="18" charset="-127"/>
              <a:cs typeface="Arial" panose="020B0604020202020204" pitchFamily="34" charset="0"/>
            </a:endParaRPr>
          </a:p>
        </p:txBody>
      </p:sp>
      <p:sp>
        <p:nvSpPr>
          <p:cNvPr id="5" name="TextBox 4"/>
          <p:cNvSpPr txBox="1"/>
          <p:nvPr/>
        </p:nvSpPr>
        <p:spPr>
          <a:xfrm>
            <a:off x="0" y="97468"/>
            <a:ext cx="9036495" cy="954107"/>
          </a:xfrm>
          <a:prstGeom prst="rect">
            <a:avLst/>
          </a:prstGeom>
          <a:noFill/>
        </p:spPr>
        <p:txBody>
          <a:bodyPr wrap="square" rtlCol="0">
            <a:spAutoFit/>
          </a:bodyPr>
          <a:lstStyle/>
          <a:p>
            <a:r>
              <a:rPr lang="en-US" sz="2800" b="1" dirty="0">
                <a:solidFill>
                  <a:srgbClr val="C00000"/>
                </a:solidFill>
                <a:latin typeface="Lao UI" pitchFamily="34" charset="0"/>
                <a:ea typeface="宋体" pitchFamily="2" charset="-122"/>
                <a:cs typeface="Lao UI" pitchFamily="34" charset="0"/>
              </a:rPr>
              <a:t>	Cont’d …</a:t>
            </a:r>
          </a:p>
          <a:p>
            <a:pPr algn="ctr"/>
            <a:endParaRPr lang="en-US" sz="2800" b="1" dirty="0">
              <a:solidFill>
                <a:srgbClr val="C00000"/>
              </a:solidFill>
              <a:latin typeface="Lao UI" pitchFamily="34" charset="0"/>
              <a:ea typeface="宋体" pitchFamily="2" charset="-122"/>
              <a:cs typeface="Lao UI" pitchFamily="34" charset="0"/>
            </a:endParaRPr>
          </a:p>
        </p:txBody>
      </p:sp>
      <p:sp>
        <p:nvSpPr>
          <p:cNvPr id="6" name="TextBox 5"/>
          <p:cNvSpPr txBox="1"/>
          <p:nvPr/>
        </p:nvSpPr>
        <p:spPr>
          <a:xfrm>
            <a:off x="152400" y="730478"/>
            <a:ext cx="8915400" cy="107722"/>
          </a:xfrm>
          <a:prstGeom prst="rect">
            <a:avLst/>
          </a:prstGeom>
          <a:solidFill>
            <a:schemeClr val="accent5">
              <a:lumMod val="50000"/>
            </a:schemeClr>
          </a:solidFill>
        </p:spPr>
        <p:txBody>
          <a:bodyPr wrap="square" rtlCol="0">
            <a:spAutoFit/>
          </a:bodyPr>
          <a:lstStyle/>
          <a:p>
            <a:pPr algn="ctr"/>
            <a:endParaRPr lang="en-US" sz="100" b="1" dirty="0">
              <a:solidFill>
                <a:prstClr val="white"/>
              </a:solidFill>
              <a:latin typeface="Lao UI" pitchFamily="34" charset="0"/>
              <a:ea typeface="宋体" pitchFamily="2" charset="-122"/>
              <a:cs typeface="Lao UI" pitchFamily="34" charset="0"/>
            </a:endParaRPr>
          </a:p>
        </p:txBody>
      </p:sp>
      <p:sp>
        <p:nvSpPr>
          <p:cNvPr id="7" name="TextBox 6"/>
          <p:cNvSpPr txBox="1"/>
          <p:nvPr/>
        </p:nvSpPr>
        <p:spPr>
          <a:xfrm>
            <a:off x="152400" y="6504801"/>
            <a:ext cx="647700" cy="276999"/>
          </a:xfrm>
          <a:prstGeom prst="rect">
            <a:avLst/>
          </a:prstGeom>
          <a:solidFill>
            <a:schemeClr val="accent5">
              <a:lumMod val="50000"/>
            </a:schemeClr>
          </a:solidFill>
        </p:spPr>
        <p:txBody>
          <a:bodyPr wrap="square" rtlCol="0">
            <a:spAutoFit/>
          </a:bodyPr>
          <a:lstStyle/>
          <a:p>
            <a:pPr algn="ctr"/>
            <a:r>
              <a:rPr lang="en-US" sz="1200" b="1" dirty="0">
                <a:solidFill>
                  <a:prstClr val="white"/>
                </a:solidFill>
                <a:latin typeface="Lao UI" pitchFamily="34" charset="0"/>
                <a:ea typeface="宋体" pitchFamily="2" charset="-122"/>
                <a:cs typeface="Lao UI" pitchFamily="34" charset="0"/>
              </a:rPr>
              <a:t>AAiT</a:t>
            </a:r>
          </a:p>
        </p:txBody>
      </p:sp>
      <p:sp>
        <p:nvSpPr>
          <p:cNvPr id="8" name="TextBox 7"/>
          <p:cNvSpPr txBox="1"/>
          <p:nvPr/>
        </p:nvSpPr>
        <p:spPr>
          <a:xfrm>
            <a:off x="838199" y="6504801"/>
            <a:ext cx="8198295" cy="276999"/>
          </a:xfrm>
          <a:prstGeom prst="rect">
            <a:avLst/>
          </a:prstGeom>
          <a:solidFill>
            <a:schemeClr val="accent5">
              <a:lumMod val="50000"/>
            </a:schemeClr>
          </a:solidFill>
        </p:spPr>
        <p:txBody>
          <a:bodyPr wrap="square" rtlCol="0">
            <a:spAutoFit/>
          </a:bodyPr>
          <a:lstStyle/>
          <a:p>
            <a:pPr algn="ctr"/>
            <a:r>
              <a:rPr lang="en-US" sz="1200" b="1" dirty="0">
                <a:solidFill>
                  <a:prstClr val="white"/>
                </a:solidFill>
                <a:latin typeface="Lao UI" pitchFamily="34" charset="0"/>
                <a:ea typeface="宋体" pitchFamily="2" charset="-122"/>
                <a:cs typeface="Lao UI" pitchFamily="34" charset="0"/>
              </a:rPr>
              <a:t>School of Mechanical and Industrial Engineering - </a:t>
            </a:r>
            <a:r>
              <a:rPr lang="en-US" sz="1200" b="1" dirty="0" smtClean="0">
                <a:solidFill>
                  <a:prstClr val="white"/>
                </a:solidFill>
                <a:latin typeface="Lao UI" pitchFamily="34" charset="0"/>
                <a:ea typeface="宋体" pitchFamily="2" charset="-122"/>
                <a:cs typeface="Lao UI" pitchFamily="34" charset="0"/>
              </a:rPr>
              <a:t>SMiE</a:t>
            </a:r>
            <a:endParaRPr lang="en-US" sz="1200" b="1" dirty="0">
              <a:solidFill>
                <a:prstClr val="white"/>
              </a:solidFill>
              <a:latin typeface="Lao UI" pitchFamily="34" charset="0"/>
              <a:ea typeface="宋体" pitchFamily="2" charset="-122"/>
              <a:cs typeface="Lao UI" pitchFamily="34" charset="0"/>
            </a:endParaRPr>
          </a:p>
        </p:txBody>
      </p:sp>
      <p:sp>
        <p:nvSpPr>
          <p:cNvPr id="9" name="Slide Number Placeholder 2"/>
          <p:cNvSpPr>
            <a:spLocks noGrp="1"/>
          </p:cNvSpPr>
          <p:nvPr>
            <p:ph type="sldNum" sz="quarter" idx="12"/>
          </p:nvPr>
        </p:nvSpPr>
        <p:spPr>
          <a:xfrm>
            <a:off x="8338782" y="6096000"/>
            <a:ext cx="729018" cy="457200"/>
          </a:xfrm>
        </p:spPr>
        <p:txBody>
          <a:bodyPr/>
          <a:lstStyle/>
          <a:p>
            <a:fld id="{EE45F90F-9DDF-48C6-AE1B-5F3FF3CC920B}" type="slidenum">
              <a:rPr lang="en-US" altLang="zh-CN" sz="2800" b="1" smtClean="0">
                <a:solidFill>
                  <a:prstClr val="black"/>
                </a:solidFill>
                <a:latin typeface="Lao UI" panose="020B0502040204020203" pitchFamily="34" charset="0"/>
                <a:cs typeface="Lao UI" panose="020B0502040204020203" pitchFamily="34" charset="0"/>
              </a:rPr>
              <a:pPr/>
              <a:t>11</a:t>
            </a:fld>
            <a:endParaRPr lang="en-US" altLang="zh-CN" sz="2800" b="1" dirty="0">
              <a:solidFill>
                <a:prstClr val="black"/>
              </a:solidFill>
              <a:latin typeface="Lao UI" panose="020B0502040204020203" pitchFamily="34" charset="0"/>
              <a:cs typeface="Lao UI" panose="020B0502040204020203" pitchFamily="34" charset="0"/>
            </a:endParaRPr>
          </a:p>
        </p:txBody>
      </p:sp>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2771" y="2492422"/>
            <a:ext cx="2901997" cy="19194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40160" y="4813445"/>
            <a:ext cx="2485426" cy="144707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76496" y="2189859"/>
            <a:ext cx="3211171" cy="216992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188666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76250" y="1012665"/>
            <a:ext cx="8411417" cy="4185761"/>
          </a:xfrm>
          <a:prstGeom prst="rect">
            <a:avLst/>
          </a:prstGeom>
          <a:noFill/>
        </p:spPr>
        <p:txBody>
          <a:bodyPr wrap="square" rtlCol="0">
            <a:spAutoFit/>
          </a:bodyPr>
          <a:lstStyle/>
          <a:p>
            <a:pPr algn="just"/>
            <a:r>
              <a:rPr lang="en-US" sz="2200" dirty="0">
                <a:solidFill>
                  <a:srgbClr val="002060"/>
                </a:solidFill>
                <a:latin typeface="Swis721 Cn BT" panose="020B0506020202030204" pitchFamily="34" charset="0"/>
              </a:rPr>
              <a:t>A and B are constants of integration that should be solved based on the known </a:t>
            </a:r>
            <a:r>
              <a:rPr lang="en-US" sz="2200" dirty="0" smtClean="0">
                <a:solidFill>
                  <a:srgbClr val="002060"/>
                </a:solidFill>
                <a:latin typeface="Swis721 Cn BT" panose="020B0506020202030204" pitchFamily="34" charset="0"/>
              </a:rPr>
              <a:t>conditions (boundary </a:t>
            </a:r>
            <a:r>
              <a:rPr lang="en-US" sz="2200" dirty="0">
                <a:solidFill>
                  <a:srgbClr val="002060"/>
                </a:solidFill>
                <a:latin typeface="Swis721 Cn BT" panose="020B0506020202030204" pitchFamily="34" charset="0"/>
              </a:rPr>
              <a:t>conditions). For the flat surface considered in figure 1.1 one boundary condition </a:t>
            </a:r>
            <a:r>
              <a:rPr lang="en-US" sz="2200" dirty="0" smtClean="0">
                <a:solidFill>
                  <a:srgbClr val="002060"/>
                </a:solidFill>
                <a:latin typeface="Swis721 Cn BT" panose="020B0506020202030204" pitchFamily="34" charset="0"/>
              </a:rPr>
              <a:t>is that </a:t>
            </a:r>
            <a:r>
              <a:rPr lang="en-US" sz="2200" dirty="0">
                <a:solidFill>
                  <a:srgbClr val="002060"/>
                </a:solidFill>
                <a:latin typeface="Swis721 Cn BT" panose="020B0506020202030204" pitchFamily="34" charset="0"/>
              </a:rPr>
              <a:t>u = 0 when y = 0 (the no slip surface). Substitution reveals the </a:t>
            </a:r>
            <a:r>
              <a:rPr lang="en-US" sz="2200" dirty="0" smtClean="0">
                <a:solidFill>
                  <a:srgbClr val="002060"/>
                </a:solidFill>
                <a:latin typeface="Swis721 Cn BT" panose="020B0506020202030204" pitchFamily="34" charset="0"/>
              </a:rPr>
              <a:t>following:</a:t>
            </a:r>
          </a:p>
          <a:p>
            <a:pPr algn="just"/>
            <a:endParaRPr lang="en-US" sz="2200" dirty="0">
              <a:solidFill>
                <a:srgbClr val="002060"/>
              </a:solidFill>
              <a:latin typeface="Swis721 Cn BT" panose="020B0506020202030204" pitchFamily="34" charset="0"/>
              <a:ea typeface="Batang" pitchFamily="18" charset="-127"/>
              <a:cs typeface="Arial" panose="020B0604020202020204" pitchFamily="34" charset="0"/>
            </a:endParaRPr>
          </a:p>
          <a:p>
            <a:pPr algn="just"/>
            <a:r>
              <a:rPr lang="en-US" sz="2200" dirty="0">
                <a:solidFill>
                  <a:srgbClr val="002060"/>
                </a:solidFill>
                <a:latin typeface="Swis721 Cn BT" panose="020B0506020202030204" pitchFamily="34" charset="0"/>
              </a:rPr>
              <a:t>0 = 0 +0 +B hence B = </a:t>
            </a:r>
            <a:r>
              <a:rPr lang="en-US" sz="2200" dirty="0" smtClean="0">
                <a:solidFill>
                  <a:srgbClr val="002060"/>
                </a:solidFill>
                <a:latin typeface="Swis721 Cn BT" panose="020B0506020202030204" pitchFamily="34" charset="0"/>
              </a:rPr>
              <a:t>0</a:t>
            </a:r>
          </a:p>
          <a:p>
            <a:pPr algn="just"/>
            <a:endParaRPr lang="en-US" sz="2200" dirty="0">
              <a:solidFill>
                <a:srgbClr val="002060"/>
              </a:solidFill>
              <a:latin typeface="Swis721 Cn BT" panose="020B0506020202030204" pitchFamily="34" charset="0"/>
              <a:ea typeface="Batang" pitchFamily="18" charset="-127"/>
              <a:cs typeface="Arial" panose="020B0604020202020204" pitchFamily="34" charset="0"/>
            </a:endParaRPr>
          </a:p>
          <a:p>
            <a:pPr algn="just"/>
            <a:r>
              <a:rPr lang="en-US" sz="2200" dirty="0">
                <a:solidFill>
                  <a:srgbClr val="002060"/>
                </a:solidFill>
                <a:latin typeface="Swis721 Cn BT" panose="020B0506020202030204" pitchFamily="34" charset="0"/>
              </a:rPr>
              <a:t>At some height δ above the surface, the velocity will reach </a:t>
            </a:r>
            <a:r>
              <a:rPr lang="en-US" sz="2200" dirty="0" smtClean="0">
                <a:solidFill>
                  <a:srgbClr val="002060"/>
                </a:solidFill>
                <a:latin typeface="Swis721 Cn BT" panose="020B0506020202030204" pitchFamily="34" charset="0"/>
              </a:rPr>
              <a:t>the mainstream </a:t>
            </a:r>
            <a:r>
              <a:rPr lang="en-US" sz="2200" dirty="0">
                <a:solidFill>
                  <a:srgbClr val="002060"/>
                </a:solidFill>
                <a:latin typeface="Swis721 Cn BT" panose="020B0506020202030204" pitchFamily="34" charset="0"/>
              </a:rPr>
              <a:t>velocity </a:t>
            </a:r>
            <a:r>
              <a:rPr lang="en-US" sz="2200" dirty="0" err="1">
                <a:solidFill>
                  <a:srgbClr val="002060"/>
                </a:solidFill>
                <a:latin typeface="Swis721 Cn BT" panose="020B0506020202030204" pitchFamily="34" charset="0"/>
              </a:rPr>
              <a:t>u</a:t>
            </a:r>
            <a:r>
              <a:rPr lang="en-US" sz="2200" baseline="-25000" dirty="0" err="1">
                <a:solidFill>
                  <a:srgbClr val="002060"/>
                </a:solidFill>
                <a:latin typeface="Swis721 Cn BT" panose="020B0506020202030204" pitchFamily="34" charset="0"/>
              </a:rPr>
              <a:t>o</a:t>
            </a:r>
            <a:r>
              <a:rPr lang="en-US" sz="2200" dirty="0">
                <a:solidFill>
                  <a:srgbClr val="002060"/>
                </a:solidFill>
                <a:latin typeface="Swis721 Cn BT" panose="020B0506020202030204" pitchFamily="34" charset="0"/>
              </a:rPr>
              <a:t>. </a:t>
            </a:r>
            <a:r>
              <a:rPr lang="en-US" sz="2200" dirty="0" smtClean="0">
                <a:solidFill>
                  <a:srgbClr val="002060"/>
                </a:solidFill>
                <a:latin typeface="Swis721 Cn BT" panose="020B0506020202030204" pitchFamily="34" charset="0"/>
              </a:rPr>
              <a:t>This gives </a:t>
            </a:r>
            <a:r>
              <a:rPr lang="en-US" sz="2200" dirty="0">
                <a:solidFill>
                  <a:srgbClr val="002060"/>
                </a:solidFill>
                <a:latin typeface="Swis721 Cn BT" panose="020B0506020202030204" pitchFamily="34" charset="0"/>
              </a:rPr>
              <a:t>us the second boundary condition u = </a:t>
            </a:r>
            <a:r>
              <a:rPr lang="en-US" sz="2200" dirty="0" err="1">
                <a:solidFill>
                  <a:srgbClr val="002060"/>
                </a:solidFill>
                <a:latin typeface="Swis721 Cn BT" panose="020B0506020202030204" pitchFamily="34" charset="0"/>
              </a:rPr>
              <a:t>u</a:t>
            </a:r>
            <a:r>
              <a:rPr lang="en-US" sz="2200" baseline="-25000" dirty="0" err="1">
                <a:solidFill>
                  <a:srgbClr val="002060"/>
                </a:solidFill>
                <a:latin typeface="Swis721 Cn BT" panose="020B0506020202030204" pitchFamily="34" charset="0"/>
              </a:rPr>
              <a:t>o</a:t>
            </a:r>
            <a:r>
              <a:rPr lang="en-US" sz="2200" dirty="0">
                <a:solidFill>
                  <a:srgbClr val="002060"/>
                </a:solidFill>
                <a:latin typeface="Swis721 Cn BT" panose="020B0506020202030204" pitchFamily="34" charset="0"/>
              </a:rPr>
              <a:t> when y = δ</a:t>
            </a:r>
            <a:r>
              <a:rPr lang="en-US" sz="2200" dirty="0" smtClean="0">
                <a:solidFill>
                  <a:srgbClr val="002060"/>
                </a:solidFill>
                <a:latin typeface="Swis721 Cn BT" panose="020B0506020202030204" pitchFamily="34" charset="0"/>
              </a:rPr>
              <a:t>.</a:t>
            </a:r>
          </a:p>
          <a:p>
            <a:pPr algn="just"/>
            <a:endParaRPr lang="en-US" sz="2200" dirty="0">
              <a:solidFill>
                <a:srgbClr val="002060"/>
              </a:solidFill>
              <a:latin typeface="Swis721 Cn BT" panose="020B0506020202030204" pitchFamily="34" charset="0"/>
              <a:ea typeface="Batang" pitchFamily="18" charset="-127"/>
              <a:cs typeface="Arial" panose="020B0604020202020204" pitchFamily="34" charset="0"/>
            </a:endParaRPr>
          </a:p>
          <a:p>
            <a:pPr algn="just"/>
            <a:r>
              <a:rPr lang="en-US" sz="2200" dirty="0">
                <a:solidFill>
                  <a:srgbClr val="002060"/>
                </a:solidFill>
                <a:latin typeface="Swis721 Cn BT" panose="020B0506020202030204" pitchFamily="34" charset="0"/>
              </a:rPr>
              <a:t>Substituting we find the </a:t>
            </a:r>
            <a:r>
              <a:rPr lang="en-US" sz="2200" dirty="0" smtClean="0">
                <a:solidFill>
                  <a:srgbClr val="002060"/>
                </a:solidFill>
                <a:latin typeface="Swis721 Cn BT" panose="020B0506020202030204" pitchFamily="34" charset="0"/>
              </a:rPr>
              <a:t>following:</a:t>
            </a:r>
          </a:p>
          <a:p>
            <a:pPr algn="just"/>
            <a:endParaRPr lang="en-US" sz="2200" dirty="0">
              <a:solidFill>
                <a:srgbClr val="002060"/>
              </a:solidFill>
              <a:latin typeface="Swis721 Cn BT" panose="020B0506020202030204" pitchFamily="34" charset="0"/>
              <a:ea typeface="Batang" pitchFamily="18" charset="-127"/>
              <a:cs typeface="Arial" panose="020B0604020202020204" pitchFamily="34" charset="0"/>
            </a:endParaRPr>
          </a:p>
        </p:txBody>
      </p:sp>
      <p:sp>
        <p:nvSpPr>
          <p:cNvPr id="5" name="TextBox 4"/>
          <p:cNvSpPr txBox="1"/>
          <p:nvPr/>
        </p:nvSpPr>
        <p:spPr>
          <a:xfrm>
            <a:off x="0" y="97468"/>
            <a:ext cx="9036495" cy="1384995"/>
          </a:xfrm>
          <a:prstGeom prst="rect">
            <a:avLst/>
          </a:prstGeom>
          <a:noFill/>
        </p:spPr>
        <p:txBody>
          <a:bodyPr wrap="square" rtlCol="0">
            <a:spAutoFit/>
          </a:bodyPr>
          <a:lstStyle/>
          <a:p>
            <a:r>
              <a:rPr lang="en-US" sz="2800" b="1" dirty="0">
                <a:solidFill>
                  <a:srgbClr val="C00000"/>
                </a:solidFill>
                <a:latin typeface="Lao UI" pitchFamily="34" charset="0"/>
                <a:ea typeface="宋体" pitchFamily="2" charset="-122"/>
                <a:cs typeface="Lao UI" pitchFamily="34" charset="0"/>
              </a:rPr>
              <a:t>	Cont’d …</a:t>
            </a:r>
          </a:p>
          <a:p>
            <a:pPr algn="ctr"/>
            <a:endParaRPr lang="en-US" sz="2800" b="1" dirty="0">
              <a:solidFill>
                <a:srgbClr val="C00000"/>
              </a:solidFill>
              <a:latin typeface="Lao UI" pitchFamily="34" charset="0"/>
              <a:ea typeface="宋体" pitchFamily="2" charset="-122"/>
              <a:cs typeface="Lao UI" pitchFamily="34" charset="0"/>
            </a:endParaRPr>
          </a:p>
          <a:p>
            <a:pPr algn="ctr"/>
            <a:endParaRPr lang="en-US" sz="2800" b="1" dirty="0">
              <a:solidFill>
                <a:srgbClr val="C00000"/>
              </a:solidFill>
              <a:latin typeface="Lao UI" pitchFamily="34" charset="0"/>
              <a:ea typeface="宋体" pitchFamily="2" charset="-122"/>
              <a:cs typeface="Lao UI" pitchFamily="34" charset="0"/>
            </a:endParaRPr>
          </a:p>
        </p:txBody>
      </p:sp>
      <p:sp>
        <p:nvSpPr>
          <p:cNvPr id="6" name="TextBox 5"/>
          <p:cNvSpPr txBox="1"/>
          <p:nvPr/>
        </p:nvSpPr>
        <p:spPr>
          <a:xfrm>
            <a:off x="152400" y="730478"/>
            <a:ext cx="8915400" cy="107722"/>
          </a:xfrm>
          <a:prstGeom prst="rect">
            <a:avLst/>
          </a:prstGeom>
          <a:solidFill>
            <a:schemeClr val="accent5">
              <a:lumMod val="50000"/>
            </a:schemeClr>
          </a:solidFill>
        </p:spPr>
        <p:txBody>
          <a:bodyPr wrap="square" rtlCol="0">
            <a:spAutoFit/>
          </a:bodyPr>
          <a:lstStyle/>
          <a:p>
            <a:pPr algn="ctr"/>
            <a:endParaRPr lang="en-US" sz="100" b="1" dirty="0">
              <a:solidFill>
                <a:prstClr val="white"/>
              </a:solidFill>
              <a:latin typeface="Lao UI" pitchFamily="34" charset="0"/>
              <a:ea typeface="宋体" pitchFamily="2" charset="-122"/>
              <a:cs typeface="Lao UI" pitchFamily="34" charset="0"/>
            </a:endParaRPr>
          </a:p>
        </p:txBody>
      </p:sp>
      <p:sp>
        <p:nvSpPr>
          <p:cNvPr id="7" name="TextBox 6"/>
          <p:cNvSpPr txBox="1"/>
          <p:nvPr/>
        </p:nvSpPr>
        <p:spPr>
          <a:xfrm>
            <a:off x="152400" y="6504801"/>
            <a:ext cx="647700" cy="276999"/>
          </a:xfrm>
          <a:prstGeom prst="rect">
            <a:avLst/>
          </a:prstGeom>
          <a:solidFill>
            <a:schemeClr val="accent5">
              <a:lumMod val="50000"/>
            </a:schemeClr>
          </a:solidFill>
        </p:spPr>
        <p:txBody>
          <a:bodyPr wrap="square" rtlCol="0">
            <a:spAutoFit/>
          </a:bodyPr>
          <a:lstStyle/>
          <a:p>
            <a:pPr algn="ctr"/>
            <a:r>
              <a:rPr lang="en-US" sz="1200" b="1" dirty="0">
                <a:solidFill>
                  <a:prstClr val="white"/>
                </a:solidFill>
                <a:latin typeface="Lao UI" pitchFamily="34" charset="0"/>
                <a:ea typeface="宋体" pitchFamily="2" charset="-122"/>
                <a:cs typeface="Lao UI" pitchFamily="34" charset="0"/>
              </a:rPr>
              <a:t>AAiT</a:t>
            </a:r>
          </a:p>
        </p:txBody>
      </p:sp>
      <p:sp>
        <p:nvSpPr>
          <p:cNvPr id="8" name="TextBox 7"/>
          <p:cNvSpPr txBox="1"/>
          <p:nvPr/>
        </p:nvSpPr>
        <p:spPr>
          <a:xfrm>
            <a:off x="838199" y="6504801"/>
            <a:ext cx="8198295" cy="276999"/>
          </a:xfrm>
          <a:prstGeom prst="rect">
            <a:avLst/>
          </a:prstGeom>
          <a:solidFill>
            <a:schemeClr val="accent5">
              <a:lumMod val="50000"/>
            </a:schemeClr>
          </a:solidFill>
        </p:spPr>
        <p:txBody>
          <a:bodyPr wrap="square" rtlCol="0">
            <a:spAutoFit/>
          </a:bodyPr>
          <a:lstStyle/>
          <a:p>
            <a:pPr algn="ctr"/>
            <a:r>
              <a:rPr lang="en-US" sz="1200" b="1" dirty="0">
                <a:solidFill>
                  <a:prstClr val="white"/>
                </a:solidFill>
                <a:latin typeface="Lao UI" pitchFamily="34" charset="0"/>
                <a:ea typeface="宋体" pitchFamily="2" charset="-122"/>
                <a:cs typeface="Lao UI" pitchFamily="34" charset="0"/>
              </a:rPr>
              <a:t>School of Mechanical and Industrial Engineering - </a:t>
            </a:r>
            <a:r>
              <a:rPr lang="en-US" sz="1200" b="1" dirty="0" smtClean="0">
                <a:solidFill>
                  <a:prstClr val="white"/>
                </a:solidFill>
                <a:latin typeface="Lao UI" pitchFamily="34" charset="0"/>
                <a:ea typeface="宋体" pitchFamily="2" charset="-122"/>
                <a:cs typeface="Lao UI" pitchFamily="34" charset="0"/>
              </a:rPr>
              <a:t>SMiE</a:t>
            </a:r>
            <a:endParaRPr lang="en-US" sz="1200" b="1" dirty="0">
              <a:solidFill>
                <a:prstClr val="white"/>
              </a:solidFill>
              <a:latin typeface="Lao UI" pitchFamily="34" charset="0"/>
              <a:ea typeface="宋体" pitchFamily="2" charset="-122"/>
              <a:cs typeface="Lao UI" pitchFamily="34" charset="0"/>
            </a:endParaRPr>
          </a:p>
        </p:txBody>
      </p:sp>
      <p:sp>
        <p:nvSpPr>
          <p:cNvPr id="9" name="Slide Number Placeholder 2"/>
          <p:cNvSpPr>
            <a:spLocks noGrp="1"/>
          </p:cNvSpPr>
          <p:nvPr>
            <p:ph type="sldNum" sz="quarter" idx="12"/>
          </p:nvPr>
        </p:nvSpPr>
        <p:spPr>
          <a:xfrm>
            <a:off x="8352430" y="6096000"/>
            <a:ext cx="715370" cy="457200"/>
          </a:xfrm>
        </p:spPr>
        <p:txBody>
          <a:bodyPr/>
          <a:lstStyle/>
          <a:p>
            <a:fld id="{EE45F90F-9DDF-48C6-AE1B-5F3FF3CC920B}" type="slidenum">
              <a:rPr lang="en-US" altLang="zh-CN" sz="2800" b="1" smtClean="0">
                <a:solidFill>
                  <a:prstClr val="black"/>
                </a:solidFill>
                <a:latin typeface="Lao UI" panose="020B0502040204020203" pitchFamily="34" charset="0"/>
                <a:cs typeface="Lao UI" panose="020B0502040204020203" pitchFamily="34" charset="0"/>
              </a:rPr>
              <a:pPr/>
              <a:t>12</a:t>
            </a:fld>
            <a:endParaRPr lang="en-US" altLang="zh-CN" sz="2800" b="1" dirty="0">
              <a:solidFill>
                <a:prstClr val="black"/>
              </a:solidFill>
              <a:latin typeface="Lao UI" panose="020B0502040204020203" pitchFamily="34" charset="0"/>
              <a:cs typeface="Lao UI" panose="020B0502040204020203" pitchFamily="34" charset="0"/>
            </a:endParaRP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7080" y="4941484"/>
            <a:ext cx="3133725" cy="13495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188666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74542" y="3081419"/>
            <a:ext cx="3549413" cy="32138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15784" y="1047343"/>
            <a:ext cx="3882873" cy="16310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312538" y="1043806"/>
            <a:ext cx="8411417" cy="2154436"/>
          </a:xfrm>
          <a:prstGeom prst="rect">
            <a:avLst/>
          </a:prstGeom>
          <a:noFill/>
        </p:spPr>
        <p:txBody>
          <a:bodyPr wrap="square" rtlCol="0">
            <a:spAutoFit/>
          </a:bodyPr>
          <a:lstStyle/>
          <a:p>
            <a:pPr algn="just"/>
            <a:endParaRPr lang="en-US" sz="2200" dirty="0" smtClean="0">
              <a:solidFill>
                <a:srgbClr val="002060"/>
              </a:solidFill>
              <a:latin typeface="Arial" panose="020B0604020202020204" pitchFamily="34" charset="0"/>
              <a:ea typeface="Batang" pitchFamily="18" charset="-127"/>
              <a:cs typeface="Arial" panose="020B0604020202020204" pitchFamily="34" charset="0"/>
            </a:endParaRPr>
          </a:p>
          <a:p>
            <a:pPr algn="just"/>
            <a:endParaRPr lang="en-US" sz="2200" dirty="0">
              <a:solidFill>
                <a:srgbClr val="002060"/>
              </a:solidFill>
              <a:latin typeface="Arial" panose="020B0604020202020204" pitchFamily="34" charset="0"/>
              <a:ea typeface="Batang" pitchFamily="18" charset="-127"/>
              <a:cs typeface="Arial" panose="020B0604020202020204" pitchFamily="34" charset="0"/>
            </a:endParaRPr>
          </a:p>
          <a:p>
            <a:pPr algn="just"/>
            <a:endParaRPr lang="en-US" sz="2200" dirty="0" smtClean="0">
              <a:solidFill>
                <a:srgbClr val="002060"/>
              </a:solidFill>
              <a:latin typeface="Arial" panose="020B0604020202020204" pitchFamily="34" charset="0"/>
              <a:ea typeface="Batang" pitchFamily="18" charset="-127"/>
              <a:cs typeface="Arial" panose="020B0604020202020204" pitchFamily="34" charset="0"/>
            </a:endParaRPr>
          </a:p>
          <a:p>
            <a:pPr algn="just"/>
            <a:r>
              <a:rPr lang="en-US" sz="2200" dirty="0" smtClean="0">
                <a:solidFill>
                  <a:srgbClr val="002060"/>
                </a:solidFill>
                <a:latin typeface="Arial" panose="020B0604020202020204" pitchFamily="34" charset="0"/>
                <a:ea typeface="Batang" pitchFamily="18" charset="-127"/>
                <a:cs typeface="Arial" panose="020B0604020202020204" pitchFamily="34" charset="0"/>
              </a:rPr>
              <a:t>					      The velocity distribution</a:t>
            </a:r>
            <a:endParaRPr lang="en-US" sz="2200" dirty="0">
              <a:solidFill>
                <a:srgbClr val="002060"/>
              </a:solidFill>
              <a:latin typeface="Arial" panose="020B0604020202020204" pitchFamily="34" charset="0"/>
              <a:ea typeface="Batang" pitchFamily="18" charset="-127"/>
              <a:cs typeface="Arial" panose="020B0604020202020204" pitchFamily="34" charset="0"/>
            </a:endParaRPr>
          </a:p>
          <a:p>
            <a:pPr algn="just"/>
            <a:endParaRPr lang="en-US" sz="2200" dirty="0">
              <a:solidFill>
                <a:srgbClr val="002060"/>
              </a:solidFill>
              <a:latin typeface="Swis721 Cn BT" panose="020B0506020202030204" pitchFamily="34" charset="0"/>
              <a:ea typeface="Batang" pitchFamily="18" charset="-127"/>
              <a:cs typeface="Arial" panose="020B0604020202020204" pitchFamily="34" charset="0"/>
            </a:endParaRPr>
          </a:p>
          <a:p>
            <a:pPr algn="just"/>
            <a:r>
              <a:rPr lang="en-US" sz="2200" dirty="0">
                <a:solidFill>
                  <a:srgbClr val="002060"/>
                </a:solidFill>
                <a:latin typeface="Swis721 Cn BT" panose="020B0506020202030204" pitchFamily="34" charset="0"/>
              </a:rPr>
              <a:t>Plotting u against y </a:t>
            </a:r>
            <a:r>
              <a:rPr lang="en-US" sz="2200" dirty="0" smtClean="0">
                <a:solidFill>
                  <a:srgbClr val="002060"/>
                </a:solidFill>
                <a:latin typeface="Swis721 Cn BT" panose="020B0506020202030204" pitchFamily="34" charset="0"/>
              </a:rPr>
              <a:t>gives: </a:t>
            </a:r>
            <a:endParaRPr lang="en-US" sz="2200" dirty="0">
              <a:solidFill>
                <a:srgbClr val="002060"/>
              </a:solidFill>
              <a:latin typeface="Swis721 Cn BT" panose="020B0506020202030204" pitchFamily="34" charset="0"/>
              <a:ea typeface="Batang" pitchFamily="18" charset="-127"/>
              <a:cs typeface="Arial" panose="020B0604020202020204" pitchFamily="34" charset="0"/>
            </a:endParaRPr>
          </a:p>
        </p:txBody>
      </p:sp>
      <p:sp>
        <p:nvSpPr>
          <p:cNvPr id="5" name="TextBox 4"/>
          <p:cNvSpPr txBox="1"/>
          <p:nvPr/>
        </p:nvSpPr>
        <p:spPr>
          <a:xfrm>
            <a:off x="0" y="97468"/>
            <a:ext cx="9036495" cy="523220"/>
          </a:xfrm>
          <a:prstGeom prst="rect">
            <a:avLst/>
          </a:prstGeom>
          <a:noFill/>
        </p:spPr>
        <p:txBody>
          <a:bodyPr wrap="square" rtlCol="0">
            <a:spAutoFit/>
          </a:bodyPr>
          <a:lstStyle/>
          <a:p>
            <a:r>
              <a:rPr lang="en-US" sz="2800" b="1" dirty="0">
                <a:solidFill>
                  <a:srgbClr val="C00000"/>
                </a:solidFill>
                <a:latin typeface="Lao UI" pitchFamily="34" charset="0"/>
                <a:ea typeface="宋体" pitchFamily="2" charset="-122"/>
                <a:cs typeface="Lao UI" pitchFamily="34" charset="0"/>
              </a:rPr>
              <a:t>	Cont’d </a:t>
            </a:r>
            <a:r>
              <a:rPr lang="en-US" sz="2800" b="1" dirty="0" smtClean="0">
                <a:solidFill>
                  <a:srgbClr val="C00000"/>
                </a:solidFill>
                <a:latin typeface="Lao UI" pitchFamily="34" charset="0"/>
                <a:ea typeface="宋体" pitchFamily="2" charset="-122"/>
                <a:cs typeface="Lao UI" pitchFamily="34" charset="0"/>
              </a:rPr>
              <a:t>…</a:t>
            </a:r>
            <a:endParaRPr lang="en-US" sz="2800" b="1" dirty="0">
              <a:solidFill>
                <a:srgbClr val="C00000"/>
              </a:solidFill>
              <a:latin typeface="Lao UI" pitchFamily="34" charset="0"/>
              <a:ea typeface="宋体" pitchFamily="2" charset="-122"/>
              <a:cs typeface="Lao UI" pitchFamily="34" charset="0"/>
            </a:endParaRPr>
          </a:p>
        </p:txBody>
      </p:sp>
      <p:sp>
        <p:nvSpPr>
          <p:cNvPr id="6" name="TextBox 5"/>
          <p:cNvSpPr txBox="1"/>
          <p:nvPr/>
        </p:nvSpPr>
        <p:spPr>
          <a:xfrm>
            <a:off x="152400" y="730478"/>
            <a:ext cx="8915400" cy="107722"/>
          </a:xfrm>
          <a:prstGeom prst="rect">
            <a:avLst/>
          </a:prstGeom>
          <a:solidFill>
            <a:schemeClr val="accent5">
              <a:lumMod val="50000"/>
            </a:schemeClr>
          </a:solidFill>
        </p:spPr>
        <p:txBody>
          <a:bodyPr wrap="square" rtlCol="0">
            <a:spAutoFit/>
          </a:bodyPr>
          <a:lstStyle/>
          <a:p>
            <a:pPr algn="ctr"/>
            <a:endParaRPr lang="en-US" sz="100" b="1" dirty="0">
              <a:solidFill>
                <a:prstClr val="white"/>
              </a:solidFill>
              <a:latin typeface="Lao UI" pitchFamily="34" charset="0"/>
              <a:ea typeface="宋体" pitchFamily="2" charset="-122"/>
              <a:cs typeface="Lao UI" pitchFamily="34" charset="0"/>
            </a:endParaRPr>
          </a:p>
        </p:txBody>
      </p:sp>
      <p:sp>
        <p:nvSpPr>
          <p:cNvPr id="7" name="TextBox 6"/>
          <p:cNvSpPr txBox="1"/>
          <p:nvPr/>
        </p:nvSpPr>
        <p:spPr>
          <a:xfrm>
            <a:off x="152400" y="6504801"/>
            <a:ext cx="647700" cy="276999"/>
          </a:xfrm>
          <a:prstGeom prst="rect">
            <a:avLst/>
          </a:prstGeom>
          <a:solidFill>
            <a:schemeClr val="accent5">
              <a:lumMod val="50000"/>
            </a:schemeClr>
          </a:solidFill>
        </p:spPr>
        <p:txBody>
          <a:bodyPr wrap="square" rtlCol="0">
            <a:spAutoFit/>
          </a:bodyPr>
          <a:lstStyle/>
          <a:p>
            <a:pPr algn="ctr"/>
            <a:r>
              <a:rPr lang="en-US" sz="1200" b="1" dirty="0">
                <a:solidFill>
                  <a:prstClr val="white"/>
                </a:solidFill>
                <a:latin typeface="Lao UI" pitchFamily="34" charset="0"/>
                <a:ea typeface="宋体" pitchFamily="2" charset="-122"/>
                <a:cs typeface="Lao UI" pitchFamily="34" charset="0"/>
              </a:rPr>
              <a:t>AAiT</a:t>
            </a:r>
          </a:p>
        </p:txBody>
      </p:sp>
      <p:sp>
        <p:nvSpPr>
          <p:cNvPr id="8" name="TextBox 7"/>
          <p:cNvSpPr txBox="1"/>
          <p:nvPr/>
        </p:nvSpPr>
        <p:spPr>
          <a:xfrm>
            <a:off x="838199" y="6504801"/>
            <a:ext cx="8198295" cy="276999"/>
          </a:xfrm>
          <a:prstGeom prst="rect">
            <a:avLst/>
          </a:prstGeom>
          <a:solidFill>
            <a:schemeClr val="accent5">
              <a:lumMod val="50000"/>
            </a:schemeClr>
          </a:solidFill>
        </p:spPr>
        <p:txBody>
          <a:bodyPr wrap="square" rtlCol="0">
            <a:spAutoFit/>
          </a:bodyPr>
          <a:lstStyle/>
          <a:p>
            <a:pPr algn="ctr"/>
            <a:r>
              <a:rPr lang="en-US" sz="1200" b="1" dirty="0">
                <a:solidFill>
                  <a:prstClr val="white"/>
                </a:solidFill>
                <a:latin typeface="Lao UI" pitchFamily="34" charset="0"/>
                <a:ea typeface="宋体" pitchFamily="2" charset="-122"/>
                <a:cs typeface="Lao UI" pitchFamily="34" charset="0"/>
              </a:rPr>
              <a:t>School of Mechanical and Industrial Engineering - </a:t>
            </a:r>
            <a:r>
              <a:rPr lang="en-US" sz="1200" b="1" dirty="0" smtClean="0">
                <a:solidFill>
                  <a:prstClr val="white"/>
                </a:solidFill>
                <a:latin typeface="Lao UI" pitchFamily="34" charset="0"/>
                <a:ea typeface="宋体" pitchFamily="2" charset="-122"/>
                <a:cs typeface="Lao UI" pitchFamily="34" charset="0"/>
              </a:rPr>
              <a:t>SMiE</a:t>
            </a:r>
            <a:endParaRPr lang="en-US" sz="1200" b="1" dirty="0">
              <a:solidFill>
                <a:prstClr val="white"/>
              </a:solidFill>
              <a:latin typeface="Lao UI" pitchFamily="34" charset="0"/>
              <a:ea typeface="宋体" pitchFamily="2" charset="-122"/>
              <a:cs typeface="Lao UI" pitchFamily="34" charset="0"/>
            </a:endParaRPr>
          </a:p>
        </p:txBody>
      </p:sp>
      <p:sp>
        <p:nvSpPr>
          <p:cNvPr id="9" name="Slide Number Placeholder 2"/>
          <p:cNvSpPr>
            <a:spLocks noGrp="1"/>
          </p:cNvSpPr>
          <p:nvPr>
            <p:ph type="sldNum" sz="quarter" idx="12"/>
          </p:nvPr>
        </p:nvSpPr>
        <p:spPr>
          <a:xfrm>
            <a:off x="8420669" y="6096000"/>
            <a:ext cx="647131" cy="457200"/>
          </a:xfrm>
        </p:spPr>
        <p:txBody>
          <a:bodyPr/>
          <a:lstStyle/>
          <a:p>
            <a:fld id="{EE45F90F-9DDF-48C6-AE1B-5F3FF3CC920B}" type="slidenum">
              <a:rPr lang="en-US" altLang="zh-CN" sz="2800" b="1" smtClean="0">
                <a:solidFill>
                  <a:prstClr val="black"/>
                </a:solidFill>
                <a:latin typeface="Lao UI" panose="020B0502040204020203" pitchFamily="34" charset="0"/>
                <a:cs typeface="Lao UI" panose="020B0502040204020203" pitchFamily="34" charset="0"/>
              </a:rPr>
              <a:pPr/>
              <a:t>13</a:t>
            </a:fld>
            <a:endParaRPr lang="en-US" altLang="zh-CN" sz="2800" b="1" dirty="0">
              <a:solidFill>
                <a:prstClr val="black"/>
              </a:solidFill>
              <a:latin typeface="Lao UI" panose="020B0502040204020203" pitchFamily="34" charset="0"/>
              <a:cs typeface="Lao UI" panose="020B0502040204020203" pitchFamily="34" charset="0"/>
            </a:endParaRPr>
          </a:p>
        </p:txBody>
      </p:sp>
      <p:sp>
        <p:nvSpPr>
          <p:cNvPr id="3" name="Left Arrow 2"/>
          <p:cNvSpPr/>
          <p:nvPr/>
        </p:nvSpPr>
        <p:spPr>
          <a:xfrm>
            <a:off x="4883833" y="2129051"/>
            <a:ext cx="453520" cy="24566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254742" y="3364928"/>
            <a:ext cx="4682604" cy="2646878"/>
          </a:xfrm>
          <a:prstGeom prst="rect">
            <a:avLst/>
          </a:prstGeom>
          <a:noFill/>
        </p:spPr>
        <p:txBody>
          <a:bodyPr wrap="square" rtlCol="0">
            <a:spAutoFit/>
          </a:bodyPr>
          <a:lstStyle/>
          <a:p>
            <a:pPr algn="just"/>
            <a:r>
              <a:rPr lang="en-US" sz="2200" u="sng" dirty="0" smtClean="0">
                <a:solidFill>
                  <a:srgbClr val="C00000"/>
                </a:solidFill>
                <a:latin typeface="Swis721 Cn BT" panose="020B0506020202030204" pitchFamily="34" charset="0"/>
              </a:rPr>
              <a:t>Boundary Layer</a:t>
            </a:r>
          </a:p>
          <a:p>
            <a:pPr algn="just"/>
            <a:r>
              <a:rPr lang="en-US" sz="1800" dirty="0" smtClean="0">
                <a:solidFill>
                  <a:srgbClr val="002060"/>
                </a:solidFill>
                <a:latin typeface="Swis721 Cn BT" panose="020B0506020202030204" pitchFamily="34" charset="0"/>
              </a:rPr>
              <a:t>The </a:t>
            </a:r>
            <a:r>
              <a:rPr lang="en-US" sz="1800" dirty="0">
                <a:solidFill>
                  <a:srgbClr val="002060"/>
                </a:solidFill>
                <a:latin typeface="Swis721 Cn BT" panose="020B0506020202030204" pitchFamily="34" charset="0"/>
              </a:rPr>
              <a:t>velocity grows from zero at the surface to a maximum </a:t>
            </a:r>
            <a:r>
              <a:rPr lang="en-US" sz="1800" dirty="0" smtClean="0">
                <a:solidFill>
                  <a:srgbClr val="002060"/>
                </a:solidFill>
                <a:latin typeface="Swis721 Cn BT" panose="020B0506020202030204" pitchFamily="34" charset="0"/>
              </a:rPr>
              <a:t>at height </a:t>
            </a:r>
            <a:r>
              <a:rPr lang="en-US" sz="1800" dirty="0">
                <a:solidFill>
                  <a:srgbClr val="002060"/>
                </a:solidFill>
                <a:latin typeface="Swis721 Cn BT" panose="020B0506020202030204" pitchFamily="34" charset="0"/>
              </a:rPr>
              <a:t>δ. In theory, the value of </a:t>
            </a:r>
            <a:r>
              <a:rPr lang="en-US" sz="1800" dirty="0" smtClean="0">
                <a:solidFill>
                  <a:srgbClr val="002060"/>
                </a:solidFill>
                <a:latin typeface="Swis721 Cn BT" panose="020B0506020202030204" pitchFamily="34" charset="0"/>
              </a:rPr>
              <a:t>δ is </a:t>
            </a:r>
            <a:r>
              <a:rPr lang="en-US" sz="1800" dirty="0">
                <a:solidFill>
                  <a:srgbClr val="002060"/>
                </a:solidFill>
                <a:latin typeface="Swis721 Cn BT" panose="020B0506020202030204" pitchFamily="34" charset="0"/>
              </a:rPr>
              <a:t>infinity but in practice it </a:t>
            </a:r>
            <a:r>
              <a:rPr lang="en-US" sz="1800" dirty="0" smtClean="0">
                <a:solidFill>
                  <a:srgbClr val="002060"/>
                </a:solidFill>
                <a:latin typeface="Swis721 Cn BT" panose="020B0506020202030204" pitchFamily="34" charset="0"/>
              </a:rPr>
              <a:t>is taken </a:t>
            </a:r>
            <a:r>
              <a:rPr lang="en-US" sz="1800" dirty="0">
                <a:solidFill>
                  <a:srgbClr val="002060"/>
                </a:solidFill>
                <a:latin typeface="Swis721 Cn BT" panose="020B0506020202030204" pitchFamily="34" charset="0"/>
              </a:rPr>
              <a:t>as the height needed to obtain 99% of the </a:t>
            </a:r>
            <a:r>
              <a:rPr lang="en-US" sz="1800" dirty="0" smtClean="0">
                <a:solidFill>
                  <a:srgbClr val="002060"/>
                </a:solidFill>
                <a:latin typeface="Swis721 Cn BT" panose="020B0506020202030204" pitchFamily="34" charset="0"/>
              </a:rPr>
              <a:t>mainstream velocity</a:t>
            </a:r>
            <a:r>
              <a:rPr lang="en-US" sz="1800" dirty="0">
                <a:solidFill>
                  <a:srgbClr val="002060"/>
                </a:solidFill>
                <a:latin typeface="Swis721 Cn BT" panose="020B0506020202030204" pitchFamily="34" charset="0"/>
              </a:rPr>
              <a:t>. This layer is called the boundary layer and δ is </a:t>
            </a:r>
            <a:r>
              <a:rPr lang="en-US" sz="1800" dirty="0" smtClean="0">
                <a:solidFill>
                  <a:srgbClr val="002060"/>
                </a:solidFill>
                <a:latin typeface="Swis721 Cn BT" panose="020B0506020202030204" pitchFamily="34" charset="0"/>
              </a:rPr>
              <a:t>the boundary </a:t>
            </a:r>
            <a:r>
              <a:rPr lang="en-US" sz="1800" dirty="0">
                <a:solidFill>
                  <a:srgbClr val="002060"/>
                </a:solidFill>
                <a:latin typeface="Swis721 Cn BT" panose="020B0506020202030204" pitchFamily="34" charset="0"/>
              </a:rPr>
              <a:t>layer thickness. </a:t>
            </a:r>
            <a:r>
              <a:rPr lang="en-US" sz="1800" dirty="0" smtClean="0">
                <a:solidFill>
                  <a:srgbClr val="002060"/>
                </a:solidFill>
                <a:latin typeface="Swis721 Cn BT" panose="020B0506020202030204" pitchFamily="34" charset="0"/>
              </a:rPr>
              <a:t>The </a:t>
            </a:r>
            <a:r>
              <a:rPr lang="en-US" sz="1800" dirty="0">
                <a:solidFill>
                  <a:srgbClr val="002060"/>
                </a:solidFill>
                <a:latin typeface="Swis721 Cn BT" panose="020B0506020202030204" pitchFamily="34" charset="0"/>
              </a:rPr>
              <a:t>inverse gradient of </a:t>
            </a:r>
            <a:r>
              <a:rPr lang="en-US" sz="1800" dirty="0" smtClean="0">
                <a:solidFill>
                  <a:srgbClr val="002060"/>
                </a:solidFill>
                <a:latin typeface="Swis721 Cn BT" panose="020B0506020202030204" pitchFamily="34" charset="0"/>
              </a:rPr>
              <a:t>the boundary </a:t>
            </a:r>
            <a:r>
              <a:rPr lang="en-US" sz="1800" dirty="0">
                <a:solidFill>
                  <a:srgbClr val="002060"/>
                </a:solidFill>
                <a:latin typeface="Swis721 Cn BT" panose="020B0506020202030204" pitchFamily="34" charset="0"/>
              </a:rPr>
              <a:t>layer is du/</a:t>
            </a:r>
            <a:r>
              <a:rPr lang="en-US" sz="1800" dirty="0" err="1">
                <a:solidFill>
                  <a:srgbClr val="002060"/>
                </a:solidFill>
                <a:latin typeface="Swis721 Cn BT" panose="020B0506020202030204" pitchFamily="34" charset="0"/>
              </a:rPr>
              <a:t>dy</a:t>
            </a:r>
            <a:r>
              <a:rPr lang="en-US" sz="1800" dirty="0">
                <a:solidFill>
                  <a:srgbClr val="002060"/>
                </a:solidFill>
                <a:latin typeface="Swis721 Cn BT" panose="020B0506020202030204" pitchFamily="34" charset="0"/>
              </a:rPr>
              <a:t> </a:t>
            </a:r>
            <a:r>
              <a:rPr lang="en-US" sz="1800" dirty="0" smtClean="0">
                <a:solidFill>
                  <a:srgbClr val="002060"/>
                </a:solidFill>
                <a:latin typeface="Swis721 Cn BT" panose="020B0506020202030204" pitchFamily="34" charset="0"/>
              </a:rPr>
              <a:t>is </a:t>
            </a:r>
            <a:r>
              <a:rPr lang="en-US" sz="1800" dirty="0">
                <a:solidFill>
                  <a:srgbClr val="002060"/>
                </a:solidFill>
                <a:latin typeface="Swis721 Cn BT" panose="020B0506020202030204" pitchFamily="34" charset="0"/>
              </a:rPr>
              <a:t>the rate of shear strain </a:t>
            </a:r>
            <a:r>
              <a:rPr lang="el-GR" sz="1800" dirty="0">
                <a:solidFill>
                  <a:srgbClr val="002060"/>
                </a:solidFill>
              </a:rPr>
              <a:t>γ</a:t>
            </a:r>
            <a:r>
              <a:rPr lang="en-US" sz="1800" dirty="0" smtClean="0">
                <a:solidFill>
                  <a:srgbClr val="002060"/>
                </a:solidFill>
                <a:latin typeface="Swis721 Cn BT" panose="020B0506020202030204" pitchFamily="34" charset="0"/>
              </a:rPr>
              <a:t>.</a:t>
            </a:r>
            <a:endParaRPr lang="en-US" sz="1800" dirty="0">
              <a:solidFill>
                <a:srgbClr val="002060"/>
              </a:solidFill>
              <a:latin typeface="Swis721 Cn BT" panose="020B0506020202030204" pitchFamily="34" charset="0"/>
              <a:ea typeface="Batang" pitchFamily="18" charset="-127"/>
              <a:cs typeface="Arial" panose="020B0604020202020204" pitchFamily="34" charset="0"/>
            </a:endParaRPr>
          </a:p>
        </p:txBody>
      </p:sp>
    </p:spTree>
    <p:extLst>
      <p:ext uri="{BB962C8B-B14F-4D97-AF65-F5344CB8AC3E}">
        <p14:creationId xmlns:p14="http://schemas.microsoft.com/office/powerpoint/2010/main" val="41188666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nodeType="clickEffect">
                                  <p:stCondLst>
                                    <p:cond delay="0"/>
                                  </p:stCondLst>
                                  <p:childTnLst>
                                    <p:set>
                                      <p:cBhvr>
                                        <p:cTn id="14" dur="1" fill="hold">
                                          <p:stCondLst>
                                            <p:cond delay="0"/>
                                          </p:stCondLst>
                                        </p:cTn>
                                        <p:tgtEl>
                                          <p:spTgt spid="5123"/>
                                        </p:tgtEl>
                                        <p:attrNameLst>
                                          <p:attrName>style.visibility</p:attrName>
                                        </p:attrNameLst>
                                      </p:cBhvr>
                                      <p:to>
                                        <p:strVal val="visible"/>
                                      </p:to>
                                    </p:set>
                                    <p:animEffect transition="in" filter="fade">
                                      <p:cBhvr>
                                        <p:cTn id="15" dur="1000"/>
                                        <p:tgtEl>
                                          <p:spTgt spid="5123"/>
                                        </p:tgtEl>
                                      </p:cBhvr>
                                    </p:animEffect>
                                    <p:anim calcmode="lin" valueType="num">
                                      <p:cBhvr>
                                        <p:cTn id="16" dur="1000" fill="hold"/>
                                        <p:tgtEl>
                                          <p:spTgt spid="5123"/>
                                        </p:tgtEl>
                                        <p:attrNameLst>
                                          <p:attrName>ppt_x</p:attrName>
                                        </p:attrNameLst>
                                      </p:cBhvr>
                                      <p:tavLst>
                                        <p:tav tm="0">
                                          <p:val>
                                            <p:strVal val="#ppt_x"/>
                                          </p:val>
                                        </p:tav>
                                        <p:tav tm="100000">
                                          <p:val>
                                            <p:strVal val="#ppt_x"/>
                                          </p:val>
                                        </p:tav>
                                      </p:tavLst>
                                    </p:anim>
                                    <p:anim calcmode="lin" valueType="num">
                                      <p:cBhvr>
                                        <p:cTn id="17" dur="1000" fill="hold"/>
                                        <p:tgtEl>
                                          <p:spTgt spid="512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76250" y="1012665"/>
            <a:ext cx="8411417" cy="1158779"/>
          </a:xfrm>
          <a:prstGeom prst="rect">
            <a:avLst/>
          </a:prstGeom>
          <a:noFill/>
        </p:spPr>
        <p:txBody>
          <a:bodyPr wrap="square" rtlCol="0">
            <a:spAutoFit/>
          </a:bodyPr>
          <a:lstStyle/>
          <a:p>
            <a:pPr algn="just">
              <a:spcBef>
                <a:spcPct val="20000"/>
              </a:spcBef>
              <a:spcAft>
                <a:spcPct val="15000"/>
              </a:spcAft>
            </a:pPr>
            <a:r>
              <a:rPr lang="tr-TR" sz="2200" dirty="0">
                <a:solidFill>
                  <a:srgbClr val="002060"/>
                </a:solidFill>
                <a:latin typeface="Swis721 Cn BT" panose="020B0506020202030204" pitchFamily="34" charset="0"/>
              </a:rPr>
              <a:t>W</a:t>
            </a:r>
            <a:r>
              <a:rPr lang="en-US" sz="2200" dirty="0">
                <a:solidFill>
                  <a:srgbClr val="002060"/>
                </a:solidFill>
                <a:latin typeface="Swis721 Cn BT" panose="020B0506020202030204" pitchFamily="34" charset="0"/>
              </a:rPr>
              <a:t>e consider steady, laminar, incompressible flow of a fluid with constant</a:t>
            </a:r>
            <a:r>
              <a:rPr lang="tr-TR" sz="2200" dirty="0">
                <a:solidFill>
                  <a:srgbClr val="002060"/>
                </a:solidFill>
                <a:latin typeface="Swis721 Cn BT" panose="020B0506020202030204" pitchFamily="34" charset="0"/>
              </a:rPr>
              <a:t> </a:t>
            </a:r>
            <a:r>
              <a:rPr lang="en-US" sz="2200" dirty="0">
                <a:solidFill>
                  <a:srgbClr val="002060"/>
                </a:solidFill>
                <a:latin typeface="Swis721 Cn BT" panose="020B0506020202030204" pitchFamily="34" charset="0"/>
              </a:rPr>
              <a:t>properties in the fully developed region of a straight circular pipe.</a:t>
            </a:r>
            <a:endParaRPr lang="tr-TR" sz="2200" dirty="0">
              <a:solidFill>
                <a:srgbClr val="002060"/>
              </a:solidFill>
              <a:latin typeface="Swis721 Cn BT" panose="020B0506020202030204" pitchFamily="34" charset="0"/>
            </a:endParaRPr>
          </a:p>
          <a:p>
            <a:pPr algn="just"/>
            <a:endParaRPr lang="en-US" sz="2200" dirty="0" smtClean="0">
              <a:solidFill>
                <a:srgbClr val="002060"/>
              </a:solidFill>
              <a:latin typeface="Swis721 Cn BT" panose="020B0506020202030204" pitchFamily="34" charset="0"/>
              <a:ea typeface="Batang" pitchFamily="18" charset="-127"/>
              <a:cs typeface="Arial" panose="020B0604020202020204" pitchFamily="34" charset="0"/>
            </a:endParaRPr>
          </a:p>
        </p:txBody>
      </p:sp>
      <p:sp>
        <p:nvSpPr>
          <p:cNvPr id="5" name="TextBox 4"/>
          <p:cNvSpPr txBox="1"/>
          <p:nvPr/>
        </p:nvSpPr>
        <p:spPr>
          <a:xfrm>
            <a:off x="0" y="97468"/>
            <a:ext cx="9036495" cy="492443"/>
          </a:xfrm>
          <a:prstGeom prst="rect">
            <a:avLst/>
          </a:prstGeom>
          <a:noFill/>
        </p:spPr>
        <p:txBody>
          <a:bodyPr wrap="square" rtlCol="0">
            <a:spAutoFit/>
          </a:bodyPr>
          <a:lstStyle/>
          <a:p>
            <a:pPr algn="ctr"/>
            <a:r>
              <a:rPr lang="en-US" sz="2600" b="1" dirty="0" smtClean="0">
                <a:solidFill>
                  <a:srgbClr val="C00000"/>
                </a:solidFill>
                <a:latin typeface="Lao UI" pitchFamily="34" charset="0"/>
                <a:ea typeface="宋体" pitchFamily="2" charset="-122"/>
                <a:cs typeface="Lao UI" pitchFamily="34" charset="0"/>
              </a:rPr>
              <a:t>Force Balance and Velocity Distribution – Internal Flow</a:t>
            </a:r>
            <a:endParaRPr lang="en-US" sz="2600" b="1" dirty="0">
              <a:solidFill>
                <a:srgbClr val="C00000"/>
              </a:solidFill>
              <a:latin typeface="Lao UI" pitchFamily="34" charset="0"/>
              <a:ea typeface="宋体" pitchFamily="2" charset="-122"/>
              <a:cs typeface="Lao UI" pitchFamily="34" charset="0"/>
            </a:endParaRPr>
          </a:p>
        </p:txBody>
      </p:sp>
      <p:sp>
        <p:nvSpPr>
          <p:cNvPr id="6" name="TextBox 5"/>
          <p:cNvSpPr txBox="1"/>
          <p:nvPr/>
        </p:nvSpPr>
        <p:spPr>
          <a:xfrm>
            <a:off x="152400" y="730478"/>
            <a:ext cx="8915400" cy="107722"/>
          </a:xfrm>
          <a:prstGeom prst="rect">
            <a:avLst/>
          </a:prstGeom>
          <a:solidFill>
            <a:schemeClr val="accent5">
              <a:lumMod val="50000"/>
            </a:schemeClr>
          </a:solidFill>
        </p:spPr>
        <p:txBody>
          <a:bodyPr wrap="square" rtlCol="0">
            <a:spAutoFit/>
          </a:bodyPr>
          <a:lstStyle/>
          <a:p>
            <a:pPr algn="ctr"/>
            <a:endParaRPr lang="en-US" sz="100" b="1" dirty="0">
              <a:solidFill>
                <a:prstClr val="white"/>
              </a:solidFill>
              <a:latin typeface="Lao UI" pitchFamily="34" charset="0"/>
              <a:ea typeface="宋体" pitchFamily="2" charset="-122"/>
              <a:cs typeface="Lao UI" pitchFamily="34" charset="0"/>
            </a:endParaRPr>
          </a:p>
        </p:txBody>
      </p:sp>
      <p:sp>
        <p:nvSpPr>
          <p:cNvPr id="7" name="TextBox 6"/>
          <p:cNvSpPr txBox="1"/>
          <p:nvPr/>
        </p:nvSpPr>
        <p:spPr>
          <a:xfrm>
            <a:off x="152400" y="6504801"/>
            <a:ext cx="647700" cy="276999"/>
          </a:xfrm>
          <a:prstGeom prst="rect">
            <a:avLst/>
          </a:prstGeom>
          <a:solidFill>
            <a:schemeClr val="accent5">
              <a:lumMod val="50000"/>
            </a:schemeClr>
          </a:solidFill>
        </p:spPr>
        <p:txBody>
          <a:bodyPr wrap="square" rtlCol="0">
            <a:spAutoFit/>
          </a:bodyPr>
          <a:lstStyle/>
          <a:p>
            <a:pPr algn="ctr"/>
            <a:r>
              <a:rPr lang="en-US" sz="1200" b="1" dirty="0">
                <a:solidFill>
                  <a:prstClr val="white"/>
                </a:solidFill>
                <a:latin typeface="Lao UI" pitchFamily="34" charset="0"/>
                <a:ea typeface="宋体" pitchFamily="2" charset="-122"/>
                <a:cs typeface="Lao UI" pitchFamily="34" charset="0"/>
              </a:rPr>
              <a:t>AAiT</a:t>
            </a:r>
          </a:p>
        </p:txBody>
      </p:sp>
      <p:sp>
        <p:nvSpPr>
          <p:cNvPr id="8" name="TextBox 7"/>
          <p:cNvSpPr txBox="1"/>
          <p:nvPr/>
        </p:nvSpPr>
        <p:spPr>
          <a:xfrm>
            <a:off x="838199" y="6504801"/>
            <a:ext cx="8198295" cy="276999"/>
          </a:xfrm>
          <a:prstGeom prst="rect">
            <a:avLst/>
          </a:prstGeom>
          <a:solidFill>
            <a:schemeClr val="accent5">
              <a:lumMod val="50000"/>
            </a:schemeClr>
          </a:solidFill>
        </p:spPr>
        <p:txBody>
          <a:bodyPr wrap="square" rtlCol="0">
            <a:spAutoFit/>
          </a:bodyPr>
          <a:lstStyle/>
          <a:p>
            <a:pPr algn="ctr"/>
            <a:r>
              <a:rPr lang="en-US" sz="1200" b="1" dirty="0">
                <a:solidFill>
                  <a:prstClr val="white"/>
                </a:solidFill>
                <a:latin typeface="Lao UI" pitchFamily="34" charset="0"/>
                <a:ea typeface="宋体" pitchFamily="2" charset="-122"/>
                <a:cs typeface="Lao UI" pitchFamily="34" charset="0"/>
              </a:rPr>
              <a:t>School of Mechanical and Industrial Engineering - </a:t>
            </a:r>
            <a:r>
              <a:rPr lang="en-US" sz="1200" b="1" dirty="0" smtClean="0">
                <a:solidFill>
                  <a:prstClr val="white"/>
                </a:solidFill>
                <a:latin typeface="Lao UI" pitchFamily="34" charset="0"/>
                <a:ea typeface="宋体" pitchFamily="2" charset="-122"/>
                <a:cs typeface="Lao UI" pitchFamily="34" charset="0"/>
              </a:rPr>
              <a:t>SMiE</a:t>
            </a:r>
            <a:endParaRPr lang="en-US" sz="1200" b="1" dirty="0">
              <a:solidFill>
                <a:prstClr val="white"/>
              </a:solidFill>
              <a:latin typeface="Lao UI" pitchFamily="34" charset="0"/>
              <a:ea typeface="宋体" pitchFamily="2" charset="-122"/>
              <a:cs typeface="Lao UI" pitchFamily="34" charset="0"/>
            </a:endParaRPr>
          </a:p>
        </p:txBody>
      </p:sp>
      <p:sp>
        <p:nvSpPr>
          <p:cNvPr id="9" name="Slide Number Placeholder 2"/>
          <p:cNvSpPr>
            <a:spLocks noGrp="1"/>
          </p:cNvSpPr>
          <p:nvPr>
            <p:ph type="sldNum" sz="quarter" idx="12"/>
          </p:nvPr>
        </p:nvSpPr>
        <p:spPr>
          <a:xfrm>
            <a:off x="8393373" y="6096000"/>
            <a:ext cx="674427" cy="457200"/>
          </a:xfrm>
        </p:spPr>
        <p:txBody>
          <a:bodyPr/>
          <a:lstStyle/>
          <a:p>
            <a:fld id="{EE45F90F-9DDF-48C6-AE1B-5F3FF3CC920B}" type="slidenum">
              <a:rPr lang="en-US" altLang="zh-CN" sz="2800" b="1" smtClean="0">
                <a:solidFill>
                  <a:prstClr val="black"/>
                </a:solidFill>
                <a:latin typeface="Lao UI" panose="020B0502040204020203" pitchFamily="34" charset="0"/>
                <a:cs typeface="Lao UI" panose="020B0502040204020203" pitchFamily="34" charset="0"/>
              </a:rPr>
              <a:pPr/>
              <a:t>14</a:t>
            </a:fld>
            <a:endParaRPr lang="en-US" altLang="zh-CN" sz="2800" b="1" dirty="0">
              <a:solidFill>
                <a:prstClr val="black"/>
              </a:solidFill>
              <a:latin typeface="Lao UI" panose="020B0502040204020203" pitchFamily="34" charset="0"/>
              <a:cs typeface="Lao UI" panose="020B0502040204020203" pitchFamily="34" charset="0"/>
            </a:endParaRPr>
          </a:p>
        </p:txBody>
      </p:sp>
      <p:pic>
        <p:nvPicPr>
          <p:cNvPr id="28" name="Picture 6"/>
          <p:cNvPicPr>
            <a:picLocks noChangeAspect="1" noChangeArrowheads="1"/>
          </p:cNvPicPr>
          <p:nvPr/>
        </p:nvPicPr>
        <p:blipFill>
          <a:blip r:embed="rId2"/>
          <a:srcRect/>
          <a:stretch>
            <a:fillRect/>
          </a:stretch>
        </p:blipFill>
        <p:spPr bwMode="auto">
          <a:xfrm>
            <a:off x="721523" y="2171444"/>
            <a:ext cx="2445540" cy="2755994"/>
          </a:xfrm>
          <a:prstGeom prst="rect">
            <a:avLst/>
          </a:prstGeom>
          <a:noFill/>
          <a:ln w="9525">
            <a:noFill/>
            <a:miter lim="800000"/>
            <a:headEnd/>
            <a:tailEnd/>
          </a:ln>
        </p:spPr>
      </p:pic>
      <p:pic>
        <p:nvPicPr>
          <p:cNvPr id="29" name="Picture 8"/>
          <p:cNvPicPr>
            <a:picLocks noChangeAspect="1" noChangeArrowheads="1"/>
          </p:cNvPicPr>
          <p:nvPr/>
        </p:nvPicPr>
        <p:blipFill>
          <a:blip r:embed="rId3"/>
          <a:srcRect/>
          <a:stretch>
            <a:fillRect/>
          </a:stretch>
        </p:blipFill>
        <p:spPr bwMode="auto">
          <a:xfrm>
            <a:off x="3200821" y="2818155"/>
            <a:ext cx="5748337" cy="314325"/>
          </a:xfrm>
          <a:prstGeom prst="rect">
            <a:avLst/>
          </a:prstGeom>
          <a:solidFill>
            <a:schemeClr val="folHlink"/>
          </a:solidFill>
          <a:ln w="9525">
            <a:noFill/>
            <a:miter lim="800000"/>
            <a:headEnd/>
            <a:tailEnd/>
          </a:ln>
        </p:spPr>
      </p:pic>
      <p:pic>
        <p:nvPicPr>
          <p:cNvPr id="30" name="Picture 9"/>
          <p:cNvPicPr>
            <a:picLocks noChangeAspect="1" noChangeArrowheads="1"/>
          </p:cNvPicPr>
          <p:nvPr/>
        </p:nvPicPr>
        <p:blipFill>
          <a:blip r:embed="rId4"/>
          <a:srcRect/>
          <a:stretch>
            <a:fillRect/>
          </a:stretch>
        </p:blipFill>
        <p:spPr bwMode="auto">
          <a:xfrm>
            <a:off x="4681958" y="3199155"/>
            <a:ext cx="3228975" cy="608013"/>
          </a:xfrm>
          <a:prstGeom prst="rect">
            <a:avLst/>
          </a:prstGeom>
          <a:noFill/>
          <a:ln w="9525">
            <a:noFill/>
            <a:miter lim="800000"/>
            <a:headEnd/>
            <a:tailEnd/>
          </a:ln>
        </p:spPr>
      </p:pic>
      <p:pic>
        <p:nvPicPr>
          <p:cNvPr id="31" name="Picture 10"/>
          <p:cNvPicPr>
            <a:picLocks noChangeAspect="1" noChangeArrowheads="1"/>
          </p:cNvPicPr>
          <p:nvPr/>
        </p:nvPicPr>
        <p:blipFill>
          <a:blip r:embed="rId5"/>
          <a:srcRect/>
          <a:stretch>
            <a:fillRect/>
          </a:stretch>
        </p:blipFill>
        <p:spPr bwMode="auto">
          <a:xfrm>
            <a:off x="4681958" y="3884955"/>
            <a:ext cx="1608138" cy="585788"/>
          </a:xfrm>
          <a:prstGeom prst="rect">
            <a:avLst/>
          </a:prstGeom>
          <a:noFill/>
          <a:ln w="9525">
            <a:noFill/>
            <a:miter lim="800000"/>
            <a:headEnd/>
            <a:tailEnd/>
          </a:ln>
        </p:spPr>
      </p:pic>
      <p:pic>
        <p:nvPicPr>
          <p:cNvPr id="32" name="Picture 11"/>
          <p:cNvPicPr>
            <a:picLocks noChangeAspect="1" noChangeArrowheads="1"/>
          </p:cNvPicPr>
          <p:nvPr/>
        </p:nvPicPr>
        <p:blipFill>
          <a:blip r:embed="rId6"/>
          <a:srcRect/>
          <a:stretch>
            <a:fillRect/>
          </a:stretch>
        </p:blipFill>
        <p:spPr bwMode="auto">
          <a:xfrm>
            <a:off x="4681958" y="4570755"/>
            <a:ext cx="1654175" cy="608013"/>
          </a:xfrm>
          <a:prstGeom prst="rect">
            <a:avLst/>
          </a:prstGeom>
          <a:noFill/>
          <a:ln w="9525">
            <a:noFill/>
            <a:miter lim="800000"/>
            <a:headEnd/>
            <a:tailEnd/>
          </a:ln>
        </p:spPr>
      </p:pic>
      <p:sp>
        <p:nvSpPr>
          <p:cNvPr id="33" name="Rectangle 7"/>
          <p:cNvSpPr>
            <a:spLocks noChangeArrowheads="1"/>
          </p:cNvSpPr>
          <p:nvPr/>
        </p:nvSpPr>
        <p:spPr bwMode="auto">
          <a:xfrm>
            <a:off x="517746" y="5293671"/>
            <a:ext cx="4000501" cy="1077218"/>
          </a:xfrm>
          <a:prstGeom prst="rect">
            <a:avLst/>
          </a:prstGeom>
          <a:noFill/>
          <a:ln w="9525">
            <a:noFill/>
            <a:miter lim="800000"/>
            <a:headEnd/>
            <a:tailEnd/>
          </a:ln>
        </p:spPr>
        <p:txBody>
          <a:bodyPr wrap="square">
            <a:spAutoFit/>
          </a:bodyPr>
          <a:lstStyle/>
          <a:p>
            <a:pPr algn="just"/>
            <a:r>
              <a:rPr lang="en-US" sz="1600" b="0" dirty="0">
                <a:solidFill>
                  <a:srgbClr val="0000CC"/>
                </a:solidFill>
                <a:latin typeface="Swis721 Cn BT" panose="020B0506020202030204" pitchFamily="34" charset="0"/>
              </a:rPr>
              <a:t>Free-body diagram of a ring-shaped</a:t>
            </a:r>
            <a:r>
              <a:rPr lang="tr-TR" sz="1600" b="0" dirty="0">
                <a:solidFill>
                  <a:srgbClr val="0000CC"/>
                </a:solidFill>
                <a:latin typeface="Swis721 Cn BT" panose="020B0506020202030204" pitchFamily="34" charset="0"/>
              </a:rPr>
              <a:t> </a:t>
            </a:r>
            <a:r>
              <a:rPr lang="en-US" sz="1600" b="0" dirty="0">
                <a:solidFill>
                  <a:srgbClr val="0000CC"/>
                </a:solidFill>
                <a:latin typeface="Swis721 Cn BT" panose="020B0506020202030204" pitchFamily="34" charset="0"/>
              </a:rPr>
              <a:t>differential fluid element of radius </a:t>
            </a:r>
            <a:r>
              <a:rPr lang="en-US" sz="1600" b="0" i="1" dirty="0">
                <a:solidFill>
                  <a:srgbClr val="0000CC"/>
                </a:solidFill>
                <a:latin typeface="Swis721 Cn BT" panose="020B0506020202030204" pitchFamily="34" charset="0"/>
              </a:rPr>
              <a:t>r</a:t>
            </a:r>
            <a:r>
              <a:rPr lang="en-US" sz="1600" b="0" dirty="0">
                <a:solidFill>
                  <a:srgbClr val="0000CC"/>
                </a:solidFill>
                <a:latin typeface="Swis721 Cn BT" panose="020B0506020202030204" pitchFamily="34" charset="0"/>
              </a:rPr>
              <a:t>,</a:t>
            </a:r>
            <a:r>
              <a:rPr lang="tr-TR" sz="1600" b="0" dirty="0">
                <a:solidFill>
                  <a:srgbClr val="0000CC"/>
                </a:solidFill>
                <a:latin typeface="Swis721 Cn BT" panose="020B0506020202030204" pitchFamily="34" charset="0"/>
              </a:rPr>
              <a:t> </a:t>
            </a:r>
            <a:r>
              <a:rPr lang="en-US" sz="1600" b="0" dirty="0">
                <a:solidFill>
                  <a:srgbClr val="0000CC"/>
                </a:solidFill>
                <a:latin typeface="Swis721 Cn BT" panose="020B0506020202030204" pitchFamily="34" charset="0"/>
              </a:rPr>
              <a:t>thickness </a:t>
            </a:r>
            <a:r>
              <a:rPr lang="en-US" sz="1600" b="0" i="1" dirty="0" err="1">
                <a:solidFill>
                  <a:srgbClr val="0000CC"/>
                </a:solidFill>
                <a:latin typeface="Swis721 Cn BT" panose="020B0506020202030204" pitchFamily="34" charset="0"/>
              </a:rPr>
              <a:t>dr</a:t>
            </a:r>
            <a:r>
              <a:rPr lang="en-US" sz="1600" b="0" dirty="0">
                <a:solidFill>
                  <a:srgbClr val="0000CC"/>
                </a:solidFill>
                <a:latin typeface="Swis721 Cn BT" panose="020B0506020202030204" pitchFamily="34" charset="0"/>
              </a:rPr>
              <a:t>, and length </a:t>
            </a:r>
            <a:r>
              <a:rPr lang="en-US" sz="1600" b="0" i="1" dirty="0">
                <a:solidFill>
                  <a:srgbClr val="0000CC"/>
                </a:solidFill>
                <a:latin typeface="Swis721 Cn BT" panose="020B0506020202030204" pitchFamily="34" charset="0"/>
              </a:rPr>
              <a:t>dx </a:t>
            </a:r>
            <a:r>
              <a:rPr lang="en-US" sz="1600" b="0" dirty="0">
                <a:solidFill>
                  <a:srgbClr val="0000CC"/>
                </a:solidFill>
                <a:latin typeface="Swis721 Cn BT" panose="020B0506020202030204" pitchFamily="34" charset="0"/>
              </a:rPr>
              <a:t>oriented</a:t>
            </a:r>
            <a:r>
              <a:rPr lang="tr-TR" sz="1600" b="0" dirty="0">
                <a:solidFill>
                  <a:srgbClr val="0000CC"/>
                </a:solidFill>
                <a:latin typeface="Swis721 Cn BT" panose="020B0506020202030204" pitchFamily="34" charset="0"/>
              </a:rPr>
              <a:t> </a:t>
            </a:r>
            <a:r>
              <a:rPr lang="en-US" sz="1600" b="0" dirty="0">
                <a:solidFill>
                  <a:srgbClr val="0000CC"/>
                </a:solidFill>
                <a:latin typeface="Swis721 Cn BT" panose="020B0506020202030204" pitchFamily="34" charset="0"/>
              </a:rPr>
              <a:t>coaxially with a horizontal pipe in</a:t>
            </a:r>
            <a:r>
              <a:rPr lang="tr-TR" sz="1600" b="0" dirty="0">
                <a:solidFill>
                  <a:srgbClr val="0000CC"/>
                </a:solidFill>
                <a:latin typeface="Swis721 Cn BT" panose="020B0506020202030204" pitchFamily="34" charset="0"/>
              </a:rPr>
              <a:t> </a:t>
            </a:r>
            <a:r>
              <a:rPr lang="en-US" sz="1600" b="0" dirty="0">
                <a:solidFill>
                  <a:srgbClr val="0000CC"/>
                </a:solidFill>
                <a:latin typeface="Swis721 Cn BT" panose="020B0506020202030204" pitchFamily="34" charset="0"/>
              </a:rPr>
              <a:t>fully developed laminar flow.</a:t>
            </a:r>
          </a:p>
        </p:txBody>
      </p:sp>
    </p:spTree>
    <p:extLst>
      <p:ext uri="{BB962C8B-B14F-4D97-AF65-F5344CB8AC3E}">
        <p14:creationId xmlns:p14="http://schemas.microsoft.com/office/powerpoint/2010/main" val="14206796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97468"/>
            <a:ext cx="9036495" cy="492443"/>
          </a:xfrm>
          <a:prstGeom prst="rect">
            <a:avLst/>
          </a:prstGeom>
          <a:noFill/>
        </p:spPr>
        <p:txBody>
          <a:bodyPr wrap="square" rtlCol="0">
            <a:spAutoFit/>
          </a:bodyPr>
          <a:lstStyle/>
          <a:p>
            <a:r>
              <a:rPr lang="en-US" sz="2600" b="1" dirty="0" smtClean="0">
                <a:solidFill>
                  <a:srgbClr val="C00000"/>
                </a:solidFill>
                <a:latin typeface="Lao UI" pitchFamily="34" charset="0"/>
                <a:ea typeface="宋体" pitchFamily="2" charset="-122"/>
                <a:cs typeface="Lao UI" pitchFamily="34" charset="0"/>
              </a:rPr>
              <a:t>	Cont’d …</a:t>
            </a:r>
            <a:endParaRPr lang="en-US" sz="2600" b="1" dirty="0">
              <a:solidFill>
                <a:srgbClr val="C00000"/>
              </a:solidFill>
              <a:latin typeface="Lao UI" pitchFamily="34" charset="0"/>
              <a:ea typeface="宋体" pitchFamily="2" charset="-122"/>
              <a:cs typeface="Lao UI" pitchFamily="34" charset="0"/>
            </a:endParaRPr>
          </a:p>
        </p:txBody>
      </p:sp>
      <p:sp>
        <p:nvSpPr>
          <p:cNvPr id="6" name="TextBox 5"/>
          <p:cNvSpPr txBox="1"/>
          <p:nvPr/>
        </p:nvSpPr>
        <p:spPr>
          <a:xfrm>
            <a:off x="152400" y="730478"/>
            <a:ext cx="8915400" cy="107722"/>
          </a:xfrm>
          <a:prstGeom prst="rect">
            <a:avLst/>
          </a:prstGeom>
          <a:solidFill>
            <a:schemeClr val="accent5">
              <a:lumMod val="50000"/>
            </a:schemeClr>
          </a:solidFill>
        </p:spPr>
        <p:txBody>
          <a:bodyPr wrap="square" rtlCol="0">
            <a:spAutoFit/>
          </a:bodyPr>
          <a:lstStyle/>
          <a:p>
            <a:pPr algn="ctr"/>
            <a:endParaRPr lang="en-US" sz="100" b="1" dirty="0">
              <a:solidFill>
                <a:prstClr val="white"/>
              </a:solidFill>
              <a:latin typeface="Lao UI" pitchFamily="34" charset="0"/>
              <a:ea typeface="宋体" pitchFamily="2" charset="-122"/>
              <a:cs typeface="Lao UI" pitchFamily="34" charset="0"/>
            </a:endParaRPr>
          </a:p>
        </p:txBody>
      </p:sp>
      <p:sp>
        <p:nvSpPr>
          <p:cNvPr id="7" name="TextBox 6"/>
          <p:cNvSpPr txBox="1"/>
          <p:nvPr/>
        </p:nvSpPr>
        <p:spPr>
          <a:xfrm>
            <a:off x="152400" y="6504801"/>
            <a:ext cx="647700" cy="276999"/>
          </a:xfrm>
          <a:prstGeom prst="rect">
            <a:avLst/>
          </a:prstGeom>
          <a:solidFill>
            <a:schemeClr val="accent5">
              <a:lumMod val="50000"/>
            </a:schemeClr>
          </a:solidFill>
        </p:spPr>
        <p:txBody>
          <a:bodyPr wrap="square" rtlCol="0">
            <a:spAutoFit/>
          </a:bodyPr>
          <a:lstStyle/>
          <a:p>
            <a:pPr algn="ctr"/>
            <a:r>
              <a:rPr lang="en-US" sz="1200" b="1" dirty="0">
                <a:solidFill>
                  <a:prstClr val="white"/>
                </a:solidFill>
                <a:latin typeface="Lao UI" pitchFamily="34" charset="0"/>
                <a:ea typeface="宋体" pitchFamily="2" charset="-122"/>
                <a:cs typeface="Lao UI" pitchFamily="34" charset="0"/>
              </a:rPr>
              <a:t>AAiT</a:t>
            </a:r>
          </a:p>
        </p:txBody>
      </p:sp>
      <p:sp>
        <p:nvSpPr>
          <p:cNvPr id="8" name="TextBox 7"/>
          <p:cNvSpPr txBox="1"/>
          <p:nvPr/>
        </p:nvSpPr>
        <p:spPr>
          <a:xfrm>
            <a:off x="838199" y="6504801"/>
            <a:ext cx="8198295" cy="276999"/>
          </a:xfrm>
          <a:prstGeom prst="rect">
            <a:avLst/>
          </a:prstGeom>
          <a:solidFill>
            <a:schemeClr val="accent5">
              <a:lumMod val="50000"/>
            </a:schemeClr>
          </a:solidFill>
        </p:spPr>
        <p:txBody>
          <a:bodyPr wrap="square" rtlCol="0">
            <a:spAutoFit/>
          </a:bodyPr>
          <a:lstStyle/>
          <a:p>
            <a:pPr algn="ctr"/>
            <a:r>
              <a:rPr lang="en-US" sz="1200" b="1" dirty="0">
                <a:solidFill>
                  <a:prstClr val="white"/>
                </a:solidFill>
                <a:latin typeface="Lao UI" pitchFamily="34" charset="0"/>
                <a:ea typeface="宋体" pitchFamily="2" charset="-122"/>
                <a:cs typeface="Lao UI" pitchFamily="34" charset="0"/>
              </a:rPr>
              <a:t>School of Mechanical and Industrial Engineering - </a:t>
            </a:r>
            <a:r>
              <a:rPr lang="en-US" sz="1200" b="1" dirty="0" smtClean="0">
                <a:solidFill>
                  <a:prstClr val="white"/>
                </a:solidFill>
                <a:latin typeface="Lao UI" pitchFamily="34" charset="0"/>
                <a:ea typeface="宋体" pitchFamily="2" charset="-122"/>
                <a:cs typeface="Lao UI" pitchFamily="34" charset="0"/>
              </a:rPr>
              <a:t>SMiE</a:t>
            </a:r>
            <a:endParaRPr lang="en-US" sz="1200" b="1" dirty="0">
              <a:solidFill>
                <a:prstClr val="white"/>
              </a:solidFill>
              <a:latin typeface="Lao UI" pitchFamily="34" charset="0"/>
              <a:ea typeface="宋体" pitchFamily="2" charset="-122"/>
              <a:cs typeface="Lao UI" pitchFamily="34" charset="0"/>
            </a:endParaRPr>
          </a:p>
        </p:txBody>
      </p:sp>
      <p:sp>
        <p:nvSpPr>
          <p:cNvPr id="9" name="Slide Number Placeholder 2"/>
          <p:cNvSpPr>
            <a:spLocks noGrp="1"/>
          </p:cNvSpPr>
          <p:nvPr>
            <p:ph type="sldNum" sz="quarter" idx="12"/>
          </p:nvPr>
        </p:nvSpPr>
        <p:spPr>
          <a:xfrm>
            <a:off x="8311487" y="6096000"/>
            <a:ext cx="756313" cy="457200"/>
          </a:xfrm>
        </p:spPr>
        <p:txBody>
          <a:bodyPr/>
          <a:lstStyle/>
          <a:p>
            <a:fld id="{EE45F90F-9DDF-48C6-AE1B-5F3FF3CC920B}" type="slidenum">
              <a:rPr lang="en-US" altLang="zh-CN" sz="2800" b="1" smtClean="0">
                <a:solidFill>
                  <a:prstClr val="black"/>
                </a:solidFill>
                <a:latin typeface="Lao UI" panose="020B0502040204020203" pitchFamily="34" charset="0"/>
                <a:cs typeface="Lao UI" panose="020B0502040204020203" pitchFamily="34" charset="0"/>
              </a:rPr>
              <a:pPr/>
              <a:t>15</a:t>
            </a:fld>
            <a:endParaRPr lang="en-US" altLang="zh-CN" sz="2800" b="1" dirty="0">
              <a:solidFill>
                <a:prstClr val="black"/>
              </a:solidFill>
              <a:latin typeface="Lao UI" panose="020B0502040204020203" pitchFamily="34" charset="0"/>
              <a:cs typeface="Lao UI" panose="020B0502040204020203" pitchFamily="34" charset="0"/>
            </a:endParaRPr>
          </a:p>
        </p:txBody>
      </p:sp>
      <p:pic>
        <p:nvPicPr>
          <p:cNvPr id="12" name="Picture 18"/>
          <p:cNvPicPr>
            <a:picLocks noChangeAspect="1" noChangeArrowheads="1"/>
          </p:cNvPicPr>
          <p:nvPr/>
        </p:nvPicPr>
        <p:blipFill>
          <a:blip r:embed="rId2"/>
          <a:srcRect/>
          <a:stretch>
            <a:fillRect/>
          </a:stretch>
        </p:blipFill>
        <p:spPr bwMode="auto">
          <a:xfrm>
            <a:off x="304800" y="837734"/>
            <a:ext cx="2912287" cy="4854268"/>
          </a:xfrm>
          <a:prstGeom prst="rect">
            <a:avLst/>
          </a:prstGeom>
          <a:noFill/>
          <a:ln w="9525">
            <a:noFill/>
            <a:miter lim="800000"/>
            <a:headEnd/>
            <a:tailEnd/>
          </a:ln>
        </p:spPr>
      </p:pic>
      <p:sp>
        <p:nvSpPr>
          <p:cNvPr id="13" name="Rectangle 3"/>
          <p:cNvSpPr>
            <a:spLocks noChangeArrowheads="1"/>
          </p:cNvSpPr>
          <p:nvPr/>
        </p:nvSpPr>
        <p:spPr bwMode="auto">
          <a:xfrm>
            <a:off x="304799" y="5692001"/>
            <a:ext cx="3966950" cy="830997"/>
          </a:xfrm>
          <a:prstGeom prst="rect">
            <a:avLst/>
          </a:prstGeom>
          <a:noFill/>
          <a:ln w="9525">
            <a:noFill/>
            <a:miter lim="800000"/>
            <a:headEnd/>
            <a:tailEnd/>
          </a:ln>
        </p:spPr>
        <p:txBody>
          <a:bodyPr wrap="square">
            <a:spAutoFit/>
          </a:bodyPr>
          <a:lstStyle/>
          <a:p>
            <a:r>
              <a:rPr lang="en-US" sz="1600" b="0" dirty="0">
                <a:solidFill>
                  <a:srgbClr val="0000CC"/>
                </a:solidFill>
                <a:latin typeface="Swis721 Cn BT" panose="020B0506020202030204" pitchFamily="34" charset="0"/>
              </a:rPr>
              <a:t>Free-body diagram of a fluid disk</a:t>
            </a:r>
            <a:r>
              <a:rPr lang="tr-TR" sz="1600" b="0" dirty="0">
                <a:solidFill>
                  <a:srgbClr val="0000CC"/>
                </a:solidFill>
                <a:latin typeface="Swis721 Cn BT" panose="020B0506020202030204" pitchFamily="34" charset="0"/>
              </a:rPr>
              <a:t> </a:t>
            </a:r>
            <a:r>
              <a:rPr lang="en-US" sz="1600" b="0" dirty="0">
                <a:solidFill>
                  <a:srgbClr val="0000CC"/>
                </a:solidFill>
                <a:latin typeface="Swis721 Cn BT" panose="020B0506020202030204" pitchFamily="34" charset="0"/>
              </a:rPr>
              <a:t>element of radius </a:t>
            </a:r>
            <a:r>
              <a:rPr lang="en-US" sz="1600" b="0" i="1" dirty="0">
                <a:solidFill>
                  <a:srgbClr val="0000CC"/>
                </a:solidFill>
                <a:latin typeface="Swis721 Cn BT" panose="020B0506020202030204" pitchFamily="34" charset="0"/>
              </a:rPr>
              <a:t>R </a:t>
            </a:r>
            <a:r>
              <a:rPr lang="en-US" sz="1600" b="0" dirty="0">
                <a:solidFill>
                  <a:srgbClr val="0000CC"/>
                </a:solidFill>
                <a:latin typeface="Swis721 Cn BT" panose="020B0506020202030204" pitchFamily="34" charset="0"/>
              </a:rPr>
              <a:t>and length </a:t>
            </a:r>
            <a:r>
              <a:rPr lang="en-US" sz="1600" b="0" i="1" dirty="0">
                <a:solidFill>
                  <a:srgbClr val="0000CC"/>
                </a:solidFill>
                <a:latin typeface="Swis721 Cn BT" panose="020B0506020202030204" pitchFamily="34" charset="0"/>
              </a:rPr>
              <a:t>dx </a:t>
            </a:r>
            <a:r>
              <a:rPr lang="en-US" sz="1600" b="0" dirty="0">
                <a:solidFill>
                  <a:srgbClr val="0000CC"/>
                </a:solidFill>
                <a:latin typeface="Swis721 Cn BT" panose="020B0506020202030204" pitchFamily="34" charset="0"/>
              </a:rPr>
              <a:t>in</a:t>
            </a:r>
            <a:r>
              <a:rPr lang="tr-TR" sz="1600" b="0" dirty="0">
                <a:solidFill>
                  <a:srgbClr val="0000CC"/>
                </a:solidFill>
                <a:latin typeface="Swis721 Cn BT" panose="020B0506020202030204" pitchFamily="34" charset="0"/>
              </a:rPr>
              <a:t> </a:t>
            </a:r>
            <a:r>
              <a:rPr lang="en-US" sz="1600" b="0" dirty="0">
                <a:solidFill>
                  <a:srgbClr val="0000CC"/>
                </a:solidFill>
                <a:latin typeface="Swis721 Cn BT" panose="020B0506020202030204" pitchFamily="34" charset="0"/>
              </a:rPr>
              <a:t>fully developed laminar flow in a</a:t>
            </a:r>
            <a:r>
              <a:rPr lang="tr-TR" sz="1600" b="0" dirty="0">
                <a:solidFill>
                  <a:srgbClr val="0000CC"/>
                </a:solidFill>
                <a:latin typeface="Swis721 Cn BT" panose="020B0506020202030204" pitchFamily="34" charset="0"/>
              </a:rPr>
              <a:t> </a:t>
            </a:r>
            <a:r>
              <a:rPr lang="en-US" sz="1600" b="0" dirty="0">
                <a:solidFill>
                  <a:srgbClr val="0000CC"/>
                </a:solidFill>
                <a:latin typeface="Swis721 Cn BT" panose="020B0506020202030204" pitchFamily="34" charset="0"/>
              </a:rPr>
              <a:t>horizontal pipe.</a:t>
            </a:r>
          </a:p>
        </p:txBody>
      </p:sp>
      <p:pic>
        <p:nvPicPr>
          <p:cNvPr id="14" name="Picture 4"/>
          <p:cNvPicPr>
            <a:picLocks noChangeAspect="1" noChangeArrowheads="1"/>
          </p:cNvPicPr>
          <p:nvPr/>
        </p:nvPicPr>
        <p:blipFill>
          <a:blip r:embed="rId3"/>
          <a:srcRect/>
          <a:stretch>
            <a:fillRect/>
          </a:stretch>
        </p:blipFill>
        <p:spPr bwMode="auto">
          <a:xfrm>
            <a:off x="3822700" y="932810"/>
            <a:ext cx="1158875" cy="561975"/>
          </a:xfrm>
          <a:prstGeom prst="rect">
            <a:avLst/>
          </a:prstGeom>
          <a:noFill/>
          <a:ln w="9525">
            <a:noFill/>
            <a:miter lim="800000"/>
            <a:headEnd/>
            <a:tailEnd/>
          </a:ln>
        </p:spPr>
      </p:pic>
      <p:pic>
        <p:nvPicPr>
          <p:cNvPr id="15" name="Picture 5"/>
          <p:cNvPicPr>
            <a:picLocks noChangeAspect="1" noChangeArrowheads="1"/>
          </p:cNvPicPr>
          <p:nvPr/>
        </p:nvPicPr>
        <p:blipFill>
          <a:blip r:embed="rId4"/>
          <a:srcRect/>
          <a:stretch>
            <a:fillRect/>
          </a:stretch>
        </p:blipFill>
        <p:spPr bwMode="auto">
          <a:xfrm>
            <a:off x="3822700" y="1618610"/>
            <a:ext cx="2959100" cy="674688"/>
          </a:xfrm>
          <a:prstGeom prst="rect">
            <a:avLst/>
          </a:prstGeom>
          <a:noFill/>
          <a:ln w="9525">
            <a:noFill/>
            <a:miter lim="800000"/>
            <a:headEnd/>
            <a:tailEnd/>
          </a:ln>
        </p:spPr>
      </p:pic>
      <p:pic>
        <p:nvPicPr>
          <p:cNvPr id="16" name="Picture 6"/>
          <p:cNvPicPr>
            <a:picLocks noChangeAspect="1" noChangeArrowheads="1"/>
          </p:cNvPicPr>
          <p:nvPr/>
        </p:nvPicPr>
        <p:blipFill>
          <a:blip r:embed="rId5"/>
          <a:srcRect/>
          <a:stretch>
            <a:fillRect/>
          </a:stretch>
        </p:blipFill>
        <p:spPr bwMode="auto">
          <a:xfrm>
            <a:off x="3822700" y="3218810"/>
            <a:ext cx="2508250" cy="619125"/>
          </a:xfrm>
          <a:prstGeom prst="rect">
            <a:avLst/>
          </a:prstGeom>
          <a:noFill/>
          <a:ln w="9525">
            <a:noFill/>
            <a:miter lim="800000"/>
            <a:headEnd/>
            <a:tailEnd/>
          </a:ln>
        </p:spPr>
      </p:pic>
      <p:pic>
        <p:nvPicPr>
          <p:cNvPr id="17" name="Picture 10"/>
          <p:cNvPicPr>
            <a:picLocks noChangeAspect="1" noChangeArrowheads="1"/>
          </p:cNvPicPr>
          <p:nvPr/>
        </p:nvPicPr>
        <p:blipFill>
          <a:blip r:embed="rId6"/>
          <a:srcRect/>
          <a:stretch>
            <a:fillRect/>
          </a:stretch>
        </p:blipFill>
        <p:spPr bwMode="auto">
          <a:xfrm>
            <a:off x="3822700" y="2380610"/>
            <a:ext cx="1924050" cy="280988"/>
          </a:xfrm>
          <a:prstGeom prst="rect">
            <a:avLst/>
          </a:prstGeom>
          <a:noFill/>
          <a:ln w="9525">
            <a:noFill/>
            <a:miter lim="800000"/>
            <a:headEnd/>
            <a:tailEnd/>
          </a:ln>
        </p:spPr>
      </p:pic>
      <p:grpSp>
        <p:nvGrpSpPr>
          <p:cNvPr id="18" name="Group 13"/>
          <p:cNvGrpSpPr>
            <a:grpSpLocks/>
          </p:cNvGrpSpPr>
          <p:nvPr/>
        </p:nvGrpSpPr>
        <p:grpSpPr bwMode="auto">
          <a:xfrm>
            <a:off x="3822700" y="2761610"/>
            <a:ext cx="1597025" cy="269875"/>
            <a:chOff x="2628" y="1296"/>
            <a:chExt cx="1006" cy="170"/>
          </a:xfrm>
        </p:grpSpPr>
        <p:pic>
          <p:nvPicPr>
            <p:cNvPr id="19" name="Picture 11"/>
            <p:cNvPicPr>
              <a:picLocks noChangeAspect="1" noChangeArrowheads="1"/>
            </p:cNvPicPr>
            <p:nvPr/>
          </p:nvPicPr>
          <p:blipFill>
            <a:blip r:embed="rId7"/>
            <a:srcRect/>
            <a:stretch>
              <a:fillRect/>
            </a:stretch>
          </p:blipFill>
          <p:spPr bwMode="auto">
            <a:xfrm>
              <a:off x="2628" y="1296"/>
              <a:ext cx="588" cy="170"/>
            </a:xfrm>
            <a:prstGeom prst="rect">
              <a:avLst/>
            </a:prstGeom>
            <a:noFill/>
            <a:ln w="9525">
              <a:noFill/>
              <a:miter lim="800000"/>
              <a:headEnd/>
              <a:tailEnd/>
            </a:ln>
          </p:spPr>
        </p:pic>
        <p:pic>
          <p:nvPicPr>
            <p:cNvPr id="20" name="Picture 12"/>
            <p:cNvPicPr>
              <a:picLocks noChangeAspect="1" noChangeArrowheads="1"/>
            </p:cNvPicPr>
            <p:nvPr/>
          </p:nvPicPr>
          <p:blipFill>
            <a:blip r:embed="rId8"/>
            <a:srcRect/>
            <a:stretch>
              <a:fillRect/>
            </a:stretch>
          </p:blipFill>
          <p:spPr bwMode="auto">
            <a:xfrm>
              <a:off x="3216" y="1296"/>
              <a:ext cx="418" cy="156"/>
            </a:xfrm>
            <a:prstGeom prst="rect">
              <a:avLst/>
            </a:prstGeom>
            <a:noFill/>
            <a:ln w="9525">
              <a:noFill/>
              <a:miter lim="800000"/>
              <a:headEnd/>
              <a:tailEnd/>
            </a:ln>
          </p:spPr>
        </p:pic>
      </p:grpSp>
      <p:sp>
        <p:nvSpPr>
          <p:cNvPr id="21" name="Text Box 14"/>
          <p:cNvSpPr txBox="1">
            <a:spLocks noChangeArrowheads="1"/>
          </p:cNvSpPr>
          <p:nvPr/>
        </p:nvSpPr>
        <p:spPr bwMode="auto">
          <a:xfrm>
            <a:off x="5727700" y="2380610"/>
            <a:ext cx="1524000" cy="584775"/>
          </a:xfrm>
          <a:prstGeom prst="rect">
            <a:avLst/>
          </a:prstGeom>
          <a:noFill/>
          <a:ln w="9525">
            <a:noFill/>
            <a:miter lim="800000"/>
            <a:headEnd/>
            <a:tailEnd/>
          </a:ln>
        </p:spPr>
        <p:txBody>
          <a:bodyPr>
            <a:spAutoFit/>
          </a:bodyPr>
          <a:lstStyle/>
          <a:p>
            <a:pPr>
              <a:spcBef>
                <a:spcPct val="50000"/>
              </a:spcBef>
            </a:pPr>
            <a:r>
              <a:rPr lang="tr-TR" sz="1600" dirty="0"/>
              <a:t>Boundary conditions</a:t>
            </a:r>
            <a:endParaRPr lang="en-US" sz="1600" dirty="0"/>
          </a:p>
        </p:txBody>
      </p:sp>
      <p:pic>
        <p:nvPicPr>
          <p:cNvPr id="22" name="Picture 7"/>
          <p:cNvPicPr>
            <a:picLocks noChangeAspect="1" noChangeArrowheads="1"/>
          </p:cNvPicPr>
          <p:nvPr/>
        </p:nvPicPr>
        <p:blipFill>
          <a:blip r:embed="rId9"/>
          <a:srcRect/>
          <a:stretch>
            <a:fillRect/>
          </a:stretch>
        </p:blipFill>
        <p:spPr bwMode="auto">
          <a:xfrm>
            <a:off x="2837141" y="4074097"/>
            <a:ext cx="6108700" cy="696913"/>
          </a:xfrm>
          <a:prstGeom prst="rect">
            <a:avLst/>
          </a:prstGeom>
          <a:noFill/>
          <a:ln w="9525">
            <a:solidFill>
              <a:schemeClr val="folHlink"/>
            </a:solidFill>
            <a:miter lim="800000"/>
            <a:headEnd/>
            <a:tailEnd/>
          </a:ln>
        </p:spPr>
      </p:pic>
      <p:pic>
        <p:nvPicPr>
          <p:cNvPr id="23" name="Picture 8"/>
          <p:cNvPicPr>
            <a:picLocks noChangeAspect="1" noChangeArrowheads="1"/>
          </p:cNvPicPr>
          <p:nvPr/>
        </p:nvPicPr>
        <p:blipFill>
          <a:blip r:embed="rId10"/>
          <a:srcRect/>
          <a:stretch>
            <a:fillRect/>
          </a:stretch>
        </p:blipFill>
        <p:spPr bwMode="auto">
          <a:xfrm>
            <a:off x="4284941" y="4912297"/>
            <a:ext cx="2328863" cy="696913"/>
          </a:xfrm>
          <a:prstGeom prst="rect">
            <a:avLst/>
          </a:prstGeom>
          <a:noFill/>
          <a:ln w="9525">
            <a:noFill/>
            <a:miter lim="800000"/>
            <a:headEnd/>
            <a:tailEnd/>
          </a:ln>
        </p:spPr>
      </p:pic>
      <p:pic>
        <p:nvPicPr>
          <p:cNvPr id="24" name="Picture 9"/>
          <p:cNvPicPr>
            <a:picLocks noChangeAspect="1" noChangeArrowheads="1"/>
          </p:cNvPicPr>
          <p:nvPr/>
        </p:nvPicPr>
        <p:blipFill>
          <a:blip r:embed="rId11"/>
          <a:srcRect/>
          <a:stretch>
            <a:fillRect/>
          </a:stretch>
        </p:blipFill>
        <p:spPr bwMode="auto">
          <a:xfrm>
            <a:off x="5275541" y="5826697"/>
            <a:ext cx="1338263" cy="349250"/>
          </a:xfrm>
          <a:prstGeom prst="rect">
            <a:avLst/>
          </a:prstGeom>
          <a:noFill/>
          <a:ln w="9525">
            <a:noFill/>
            <a:miter lim="800000"/>
            <a:headEnd/>
            <a:tailEnd/>
          </a:ln>
        </p:spPr>
      </p:pic>
      <p:sp>
        <p:nvSpPr>
          <p:cNvPr id="25" name="Text Box 15"/>
          <p:cNvSpPr txBox="1">
            <a:spLocks noChangeArrowheads="1"/>
          </p:cNvSpPr>
          <p:nvPr/>
        </p:nvSpPr>
        <p:spPr bwMode="auto">
          <a:xfrm>
            <a:off x="6723341" y="5750497"/>
            <a:ext cx="2133600" cy="584775"/>
          </a:xfrm>
          <a:prstGeom prst="rect">
            <a:avLst/>
          </a:prstGeom>
          <a:noFill/>
          <a:ln w="9525">
            <a:noFill/>
            <a:miter lim="800000"/>
            <a:headEnd/>
            <a:tailEnd/>
          </a:ln>
        </p:spPr>
        <p:txBody>
          <a:bodyPr>
            <a:spAutoFit/>
          </a:bodyPr>
          <a:lstStyle/>
          <a:p>
            <a:pPr>
              <a:spcBef>
                <a:spcPct val="50000"/>
              </a:spcBef>
            </a:pPr>
            <a:r>
              <a:rPr lang="tr-TR" sz="1600" dirty="0"/>
              <a:t>Maximim velocity at centerline</a:t>
            </a:r>
            <a:endParaRPr lang="en-US" sz="1600" dirty="0"/>
          </a:p>
        </p:txBody>
      </p:sp>
      <p:sp>
        <p:nvSpPr>
          <p:cNvPr id="26" name="Text Box 16"/>
          <p:cNvSpPr txBox="1">
            <a:spLocks noChangeArrowheads="1"/>
          </p:cNvSpPr>
          <p:nvPr/>
        </p:nvSpPr>
        <p:spPr bwMode="auto">
          <a:xfrm>
            <a:off x="6647141" y="4912297"/>
            <a:ext cx="1143000" cy="584775"/>
          </a:xfrm>
          <a:prstGeom prst="rect">
            <a:avLst/>
          </a:prstGeom>
          <a:noFill/>
          <a:ln w="9525">
            <a:noFill/>
            <a:miter lim="800000"/>
            <a:headEnd/>
            <a:tailEnd/>
          </a:ln>
        </p:spPr>
        <p:txBody>
          <a:bodyPr>
            <a:spAutoFit/>
          </a:bodyPr>
          <a:lstStyle/>
          <a:p>
            <a:pPr>
              <a:spcBef>
                <a:spcPct val="50000"/>
              </a:spcBef>
            </a:pPr>
            <a:r>
              <a:rPr lang="tr-TR" sz="1600" dirty="0"/>
              <a:t>Velocity profile</a:t>
            </a:r>
            <a:endParaRPr lang="en-US" sz="1600" dirty="0"/>
          </a:p>
        </p:txBody>
      </p:sp>
      <p:sp>
        <p:nvSpPr>
          <p:cNvPr id="27" name="Text Box 17"/>
          <p:cNvSpPr txBox="1">
            <a:spLocks noChangeArrowheads="1"/>
          </p:cNvSpPr>
          <p:nvPr/>
        </p:nvSpPr>
        <p:spPr bwMode="auto">
          <a:xfrm>
            <a:off x="6875741" y="3693097"/>
            <a:ext cx="2133600" cy="338554"/>
          </a:xfrm>
          <a:prstGeom prst="rect">
            <a:avLst/>
          </a:prstGeom>
          <a:noFill/>
          <a:ln w="9525">
            <a:noFill/>
            <a:miter lim="800000"/>
            <a:headEnd/>
            <a:tailEnd/>
          </a:ln>
        </p:spPr>
        <p:txBody>
          <a:bodyPr>
            <a:spAutoFit/>
          </a:bodyPr>
          <a:lstStyle/>
          <a:p>
            <a:pPr>
              <a:spcBef>
                <a:spcPct val="50000"/>
              </a:spcBef>
            </a:pPr>
            <a:r>
              <a:rPr lang="tr-TR" sz="1600" dirty="0"/>
              <a:t>Average velocity</a:t>
            </a:r>
            <a:endParaRPr lang="en-US" sz="1600" dirty="0"/>
          </a:p>
        </p:txBody>
      </p:sp>
    </p:spTree>
    <p:extLst>
      <p:ext uri="{BB962C8B-B14F-4D97-AF65-F5344CB8AC3E}">
        <p14:creationId xmlns:p14="http://schemas.microsoft.com/office/powerpoint/2010/main" val="34838282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76250" y="1012665"/>
            <a:ext cx="8411417" cy="5416868"/>
          </a:xfrm>
          <a:prstGeom prst="rect">
            <a:avLst/>
          </a:prstGeom>
          <a:noFill/>
        </p:spPr>
        <p:txBody>
          <a:bodyPr wrap="square" rtlCol="0">
            <a:spAutoFit/>
          </a:bodyPr>
          <a:lstStyle/>
          <a:p>
            <a:pPr algn="just"/>
            <a:r>
              <a:rPr lang="en-US" sz="2200" b="1" dirty="0" smtClean="0">
                <a:solidFill>
                  <a:srgbClr val="C00000"/>
                </a:solidFill>
                <a:latin typeface="Swis721 Cn BT" panose="020B0506020202030204" pitchFamily="34" charset="0"/>
              </a:rPr>
              <a:t>Laminar Flow:</a:t>
            </a:r>
          </a:p>
          <a:p>
            <a:pPr algn="just"/>
            <a:r>
              <a:rPr lang="en-US" sz="2000" dirty="0" smtClean="0">
                <a:solidFill>
                  <a:srgbClr val="002060"/>
                </a:solidFill>
                <a:latin typeface="Swis721 Cn BT" panose="020B0506020202030204" pitchFamily="34" charset="0"/>
              </a:rPr>
              <a:t>A </a:t>
            </a:r>
            <a:r>
              <a:rPr lang="en-US" sz="2000" b="1" dirty="0">
                <a:solidFill>
                  <a:srgbClr val="002060"/>
                </a:solidFill>
                <a:latin typeface="Swis721 Cn BT" panose="020B0506020202030204" pitchFamily="34" charset="0"/>
              </a:rPr>
              <a:t>stream line </a:t>
            </a:r>
            <a:r>
              <a:rPr lang="en-US" sz="2000" dirty="0">
                <a:solidFill>
                  <a:srgbClr val="002060"/>
                </a:solidFill>
                <a:latin typeface="Swis721 Cn BT" panose="020B0506020202030204" pitchFamily="34" charset="0"/>
              </a:rPr>
              <a:t>is an imaginary line with no flow normal to it, only along it. When the flow </a:t>
            </a:r>
            <a:r>
              <a:rPr lang="en-US" sz="2000" dirty="0" smtClean="0">
                <a:solidFill>
                  <a:srgbClr val="002060"/>
                </a:solidFill>
                <a:latin typeface="Swis721 Cn BT" panose="020B0506020202030204" pitchFamily="34" charset="0"/>
              </a:rPr>
              <a:t>is laminar</a:t>
            </a:r>
            <a:r>
              <a:rPr lang="en-US" sz="2000" dirty="0">
                <a:solidFill>
                  <a:srgbClr val="002060"/>
                </a:solidFill>
                <a:latin typeface="Swis721 Cn BT" panose="020B0506020202030204" pitchFamily="34" charset="0"/>
              </a:rPr>
              <a:t>, the streamlines are parallel </a:t>
            </a:r>
            <a:r>
              <a:rPr lang="en-US" sz="2000" dirty="0" smtClean="0">
                <a:solidFill>
                  <a:srgbClr val="002060"/>
                </a:solidFill>
                <a:latin typeface="Swis721 Cn BT" panose="020B0506020202030204" pitchFamily="34" charset="0"/>
              </a:rPr>
              <a:t>and for </a:t>
            </a:r>
            <a:r>
              <a:rPr lang="en-US" sz="2000" dirty="0">
                <a:solidFill>
                  <a:srgbClr val="002060"/>
                </a:solidFill>
                <a:latin typeface="Swis721 Cn BT" panose="020B0506020202030204" pitchFamily="34" charset="0"/>
              </a:rPr>
              <a:t>flow between two parallel surfaces we may </a:t>
            </a:r>
            <a:r>
              <a:rPr lang="en-US" sz="2000" dirty="0" smtClean="0">
                <a:solidFill>
                  <a:srgbClr val="002060"/>
                </a:solidFill>
                <a:latin typeface="Swis721 Cn BT" panose="020B0506020202030204" pitchFamily="34" charset="0"/>
              </a:rPr>
              <a:t>consider the </a:t>
            </a:r>
            <a:r>
              <a:rPr lang="en-US" sz="2000" dirty="0">
                <a:solidFill>
                  <a:srgbClr val="002060"/>
                </a:solidFill>
                <a:latin typeface="Swis721 Cn BT" panose="020B0506020202030204" pitchFamily="34" charset="0"/>
              </a:rPr>
              <a:t>flow as made up of parallel laminar layers. In a pipe these laminar </a:t>
            </a:r>
            <a:r>
              <a:rPr lang="en-US" sz="2000" dirty="0" smtClean="0">
                <a:solidFill>
                  <a:srgbClr val="002060"/>
                </a:solidFill>
                <a:latin typeface="Swis721 Cn BT" panose="020B0506020202030204" pitchFamily="34" charset="0"/>
              </a:rPr>
              <a:t>layers are </a:t>
            </a:r>
            <a:r>
              <a:rPr lang="en-US" sz="2000" dirty="0">
                <a:solidFill>
                  <a:srgbClr val="002060"/>
                </a:solidFill>
                <a:latin typeface="Swis721 Cn BT" panose="020B0506020202030204" pitchFamily="34" charset="0"/>
              </a:rPr>
              <a:t>cylindrical </a:t>
            </a:r>
            <a:r>
              <a:rPr lang="en-US" sz="2000" dirty="0" smtClean="0">
                <a:solidFill>
                  <a:srgbClr val="002060"/>
                </a:solidFill>
                <a:latin typeface="Swis721 Cn BT" panose="020B0506020202030204" pitchFamily="34" charset="0"/>
              </a:rPr>
              <a:t>and may </a:t>
            </a:r>
            <a:r>
              <a:rPr lang="en-US" sz="2000" dirty="0">
                <a:solidFill>
                  <a:srgbClr val="002060"/>
                </a:solidFill>
                <a:latin typeface="Swis721 Cn BT" panose="020B0506020202030204" pitchFamily="34" charset="0"/>
              </a:rPr>
              <a:t>be called </a:t>
            </a:r>
            <a:r>
              <a:rPr lang="en-US" sz="2000" b="1" dirty="0">
                <a:solidFill>
                  <a:srgbClr val="002060"/>
                </a:solidFill>
                <a:latin typeface="Swis721 Cn BT" panose="020B0506020202030204" pitchFamily="34" charset="0"/>
              </a:rPr>
              <a:t>stream tubes</a:t>
            </a:r>
            <a:r>
              <a:rPr lang="en-US" sz="2000" dirty="0">
                <a:solidFill>
                  <a:srgbClr val="002060"/>
                </a:solidFill>
                <a:latin typeface="Swis721 Cn BT" panose="020B0506020202030204" pitchFamily="34" charset="0"/>
              </a:rPr>
              <a:t>. In laminar flow, </a:t>
            </a:r>
            <a:r>
              <a:rPr lang="en-US" sz="2000" dirty="0" smtClean="0">
                <a:solidFill>
                  <a:srgbClr val="002060"/>
                </a:solidFill>
                <a:latin typeface="Swis721 Cn BT" panose="020B0506020202030204" pitchFamily="34" charset="0"/>
              </a:rPr>
              <a:t>no mixing </a:t>
            </a:r>
            <a:r>
              <a:rPr lang="en-US" sz="2000" dirty="0">
                <a:solidFill>
                  <a:srgbClr val="002060"/>
                </a:solidFill>
                <a:latin typeface="Swis721 Cn BT" panose="020B0506020202030204" pitchFamily="34" charset="0"/>
              </a:rPr>
              <a:t>occurs between adjacent layers and </a:t>
            </a:r>
            <a:r>
              <a:rPr lang="en-US" sz="2000" dirty="0" smtClean="0">
                <a:solidFill>
                  <a:srgbClr val="002060"/>
                </a:solidFill>
                <a:latin typeface="Swis721 Cn BT" panose="020B0506020202030204" pitchFamily="34" charset="0"/>
              </a:rPr>
              <a:t>it occurs </a:t>
            </a:r>
            <a:r>
              <a:rPr lang="en-US" sz="2000" dirty="0">
                <a:solidFill>
                  <a:srgbClr val="002060"/>
                </a:solidFill>
                <a:latin typeface="Swis721 Cn BT" panose="020B0506020202030204" pitchFamily="34" charset="0"/>
              </a:rPr>
              <a:t>at low average velocities</a:t>
            </a:r>
            <a:r>
              <a:rPr lang="en-US" sz="2000" dirty="0" smtClean="0">
                <a:solidFill>
                  <a:srgbClr val="002060"/>
                </a:solidFill>
                <a:latin typeface="Swis721 Cn BT" panose="020B0506020202030204" pitchFamily="34" charset="0"/>
              </a:rPr>
              <a:t>.</a:t>
            </a:r>
          </a:p>
          <a:p>
            <a:pPr algn="just"/>
            <a:endParaRPr lang="en-US" sz="2200" b="1" dirty="0" smtClean="0">
              <a:solidFill>
                <a:srgbClr val="C00000"/>
              </a:solidFill>
              <a:latin typeface="Swis721 Cn BT" panose="020B0506020202030204" pitchFamily="34" charset="0"/>
            </a:endParaRPr>
          </a:p>
          <a:p>
            <a:pPr algn="just"/>
            <a:r>
              <a:rPr lang="en-US" sz="2200" b="1" dirty="0" smtClean="0">
                <a:solidFill>
                  <a:srgbClr val="C00000"/>
                </a:solidFill>
                <a:latin typeface="Swis721 Cn BT" panose="020B0506020202030204" pitchFamily="34" charset="0"/>
              </a:rPr>
              <a:t>Turbulent </a:t>
            </a:r>
            <a:r>
              <a:rPr lang="en-US" sz="2200" b="1" dirty="0">
                <a:solidFill>
                  <a:srgbClr val="C00000"/>
                </a:solidFill>
                <a:latin typeface="Swis721 Cn BT" panose="020B0506020202030204" pitchFamily="34" charset="0"/>
              </a:rPr>
              <a:t>Flow</a:t>
            </a:r>
            <a:r>
              <a:rPr lang="en-US" sz="2200" b="1" dirty="0" smtClean="0">
                <a:solidFill>
                  <a:srgbClr val="C00000"/>
                </a:solidFill>
                <a:latin typeface="Swis721 Cn BT" panose="020B0506020202030204" pitchFamily="34" charset="0"/>
              </a:rPr>
              <a:t>:</a:t>
            </a:r>
            <a:endParaRPr lang="en-US" sz="2200" dirty="0">
              <a:solidFill>
                <a:srgbClr val="002060"/>
              </a:solidFill>
              <a:latin typeface="Swis721 Cn BT" panose="020B0506020202030204" pitchFamily="34" charset="0"/>
              <a:ea typeface="Batang" pitchFamily="18" charset="-127"/>
              <a:cs typeface="Arial" panose="020B0604020202020204" pitchFamily="34" charset="0"/>
            </a:endParaRPr>
          </a:p>
          <a:p>
            <a:pPr algn="just"/>
            <a:r>
              <a:rPr lang="en-US" sz="2000" dirty="0">
                <a:solidFill>
                  <a:srgbClr val="002060"/>
                </a:solidFill>
                <a:latin typeface="Swis721 Cn BT" panose="020B0506020202030204" pitchFamily="34" charset="0"/>
              </a:rPr>
              <a:t>The shearing process causes energy loss and heating of the fluid. This increases with </a:t>
            </a:r>
            <a:r>
              <a:rPr lang="en-US" sz="2000" dirty="0" smtClean="0">
                <a:solidFill>
                  <a:srgbClr val="002060"/>
                </a:solidFill>
                <a:latin typeface="Swis721 Cn BT" panose="020B0506020202030204" pitchFamily="34" charset="0"/>
              </a:rPr>
              <a:t>mean velocity</a:t>
            </a:r>
            <a:r>
              <a:rPr lang="en-US" sz="2000" dirty="0">
                <a:solidFill>
                  <a:srgbClr val="002060"/>
                </a:solidFill>
                <a:latin typeface="Swis721 Cn BT" panose="020B0506020202030204" pitchFamily="34" charset="0"/>
              </a:rPr>
              <a:t>. When a certain critical velocity is exceeded, the streamlines break up and mixing </a:t>
            </a:r>
            <a:r>
              <a:rPr lang="en-US" sz="2000" dirty="0" smtClean="0">
                <a:solidFill>
                  <a:srgbClr val="002060"/>
                </a:solidFill>
                <a:latin typeface="Swis721 Cn BT" panose="020B0506020202030204" pitchFamily="34" charset="0"/>
              </a:rPr>
              <a:t>of the </a:t>
            </a:r>
            <a:r>
              <a:rPr lang="en-US" sz="2000" dirty="0">
                <a:solidFill>
                  <a:srgbClr val="002060"/>
                </a:solidFill>
                <a:latin typeface="Swis721 Cn BT" panose="020B0506020202030204" pitchFamily="34" charset="0"/>
              </a:rPr>
              <a:t>fluid occurs. The diagram illustrates Reynolds </a:t>
            </a:r>
            <a:r>
              <a:rPr lang="en-US" sz="2000" dirty="0" smtClean="0">
                <a:solidFill>
                  <a:srgbClr val="002060"/>
                </a:solidFill>
                <a:latin typeface="Swis721 Cn BT" panose="020B0506020202030204" pitchFamily="34" charset="0"/>
              </a:rPr>
              <a:t>colored ribbon experiment</a:t>
            </a:r>
            <a:r>
              <a:rPr lang="en-US" sz="2000" dirty="0">
                <a:solidFill>
                  <a:srgbClr val="002060"/>
                </a:solidFill>
                <a:latin typeface="Swis721 Cn BT" panose="020B0506020202030204" pitchFamily="34" charset="0"/>
              </a:rPr>
              <a:t>. </a:t>
            </a:r>
            <a:r>
              <a:rPr lang="en-US" sz="2000" dirty="0" smtClean="0">
                <a:solidFill>
                  <a:srgbClr val="002060"/>
                </a:solidFill>
                <a:latin typeface="Swis721 Cn BT" panose="020B0506020202030204" pitchFamily="34" charset="0"/>
              </a:rPr>
              <a:t>Colored </a:t>
            </a:r>
            <a:r>
              <a:rPr lang="en-US" sz="2000" dirty="0">
                <a:solidFill>
                  <a:srgbClr val="002060"/>
                </a:solidFill>
                <a:latin typeface="Swis721 Cn BT" panose="020B0506020202030204" pitchFamily="34" charset="0"/>
              </a:rPr>
              <a:t>dye </a:t>
            </a:r>
            <a:r>
              <a:rPr lang="en-US" sz="2000" dirty="0" smtClean="0">
                <a:solidFill>
                  <a:srgbClr val="002060"/>
                </a:solidFill>
                <a:latin typeface="Swis721 Cn BT" panose="020B0506020202030204" pitchFamily="34" charset="0"/>
              </a:rPr>
              <a:t>is injected </a:t>
            </a:r>
            <a:r>
              <a:rPr lang="en-US" sz="2000" dirty="0">
                <a:solidFill>
                  <a:srgbClr val="002060"/>
                </a:solidFill>
                <a:latin typeface="Swis721 Cn BT" panose="020B0506020202030204" pitchFamily="34" charset="0"/>
              </a:rPr>
              <a:t>into a horizontal flow. When the flow is laminar the dye passes along without </a:t>
            </a:r>
            <a:r>
              <a:rPr lang="en-US" sz="2000" dirty="0" smtClean="0">
                <a:solidFill>
                  <a:srgbClr val="002060"/>
                </a:solidFill>
                <a:latin typeface="Swis721 Cn BT" panose="020B0506020202030204" pitchFamily="34" charset="0"/>
              </a:rPr>
              <a:t>mixing with </a:t>
            </a:r>
            <a:r>
              <a:rPr lang="en-US" sz="2000" dirty="0">
                <a:solidFill>
                  <a:srgbClr val="002060"/>
                </a:solidFill>
                <a:latin typeface="Swis721 Cn BT" panose="020B0506020202030204" pitchFamily="34" charset="0"/>
              </a:rPr>
              <a:t>the water. When the speed of the flow is increased turbulence sets </a:t>
            </a:r>
            <a:r>
              <a:rPr lang="en-US" sz="2000" dirty="0" smtClean="0">
                <a:solidFill>
                  <a:srgbClr val="002060"/>
                </a:solidFill>
                <a:latin typeface="Swis721 Cn BT" panose="020B0506020202030204" pitchFamily="34" charset="0"/>
              </a:rPr>
              <a:t>in and </a:t>
            </a:r>
            <a:r>
              <a:rPr lang="en-US" sz="2000" dirty="0">
                <a:solidFill>
                  <a:srgbClr val="002060"/>
                </a:solidFill>
                <a:latin typeface="Swis721 Cn BT" panose="020B0506020202030204" pitchFamily="34" charset="0"/>
              </a:rPr>
              <a:t>the dye </a:t>
            </a:r>
            <a:r>
              <a:rPr lang="en-US" sz="2000" dirty="0" smtClean="0">
                <a:solidFill>
                  <a:srgbClr val="002060"/>
                </a:solidFill>
                <a:latin typeface="Swis721 Cn BT" panose="020B0506020202030204" pitchFamily="34" charset="0"/>
              </a:rPr>
              <a:t>mixes with </a:t>
            </a:r>
            <a:r>
              <a:rPr lang="en-US" sz="2000" dirty="0">
                <a:solidFill>
                  <a:srgbClr val="002060"/>
                </a:solidFill>
                <a:latin typeface="Swis721 Cn BT" panose="020B0506020202030204" pitchFamily="34" charset="0"/>
              </a:rPr>
              <a:t>the surrounding water. One explanation of this transition is that it is necessary to </a:t>
            </a:r>
            <a:r>
              <a:rPr lang="en-US" sz="2000" dirty="0" smtClean="0">
                <a:solidFill>
                  <a:srgbClr val="002060"/>
                </a:solidFill>
                <a:latin typeface="Swis721 Cn BT" panose="020B0506020202030204" pitchFamily="34" charset="0"/>
              </a:rPr>
              <a:t>change the </a:t>
            </a:r>
            <a:r>
              <a:rPr lang="en-US" sz="2000" dirty="0">
                <a:solidFill>
                  <a:srgbClr val="002060"/>
                </a:solidFill>
                <a:latin typeface="Swis721 Cn BT" panose="020B0506020202030204" pitchFamily="34" charset="0"/>
              </a:rPr>
              <a:t>pressure loss into other forms of energy such as angular kinetic energy as indicated by </a:t>
            </a:r>
            <a:r>
              <a:rPr lang="en-US" sz="2000" dirty="0" smtClean="0">
                <a:solidFill>
                  <a:srgbClr val="002060"/>
                </a:solidFill>
                <a:latin typeface="Swis721 Cn BT" panose="020B0506020202030204" pitchFamily="34" charset="0"/>
              </a:rPr>
              <a:t>small eddies </a:t>
            </a:r>
            <a:r>
              <a:rPr lang="en-US" sz="2000" dirty="0">
                <a:solidFill>
                  <a:srgbClr val="002060"/>
                </a:solidFill>
                <a:latin typeface="Swis721 Cn BT" panose="020B0506020202030204" pitchFamily="34" charset="0"/>
              </a:rPr>
              <a:t>in the flow.</a:t>
            </a:r>
            <a:endParaRPr lang="en-US" sz="2000" dirty="0">
              <a:solidFill>
                <a:srgbClr val="002060"/>
              </a:solidFill>
              <a:latin typeface="Swis721 Cn BT" panose="020B0506020202030204" pitchFamily="34" charset="0"/>
              <a:ea typeface="Batang" pitchFamily="18" charset="-127"/>
              <a:cs typeface="Arial" panose="020B0604020202020204" pitchFamily="34" charset="0"/>
            </a:endParaRPr>
          </a:p>
        </p:txBody>
      </p:sp>
      <p:sp>
        <p:nvSpPr>
          <p:cNvPr id="5" name="TextBox 4"/>
          <p:cNvSpPr txBox="1"/>
          <p:nvPr/>
        </p:nvSpPr>
        <p:spPr>
          <a:xfrm>
            <a:off x="0" y="97468"/>
            <a:ext cx="9036495" cy="523220"/>
          </a:xfrm>
          <a:prstGeom prst="rect">
            <a:avLst/>
          </a:prstGeom>
          <a:noFill/>
        </p:spPr>
        <p:txBody>
          <a:bodyPr wrap="square" rtlCol="0">
            <a:spAutoFit/>
          </a:bodyPr>
          <a:lstStyle/>
          <a:p>
            <a:pPr algn="ctr"/>
            <a:r>
              <a:rPr lang="en-US" sz="2800" b="1" dirty="0" smtClean="0">
                <a:solidFill>
                  <a:srgbClr val="C00000"/>
                </a:solidFill>
                <a:latin typeface="Lao UI" pitchFamily="34" charset="0"/>
                <a:ea typeface="宋体" pitchFamily="2" charset="-122"/>
                <a:cs typeface="Lao UI" pitchFamily="34" charset="0"/>
              </a:rPr>
              <a:t>Laminar and Turbulent Flows</a:t>
            </a:r>
            <a:endParaRPr lang="en-US" sz="2800" b="1" dirty="0">
              <a:solidFill>
                <a:srgbClr val="C00000"/>
              </a:solidFill>
              <a:latin typeface="Lao UI" pitchFamily="34" charset="0"/>
              <a:ea typeface="宋体" pitchFamily="2" charset="-122"/>
              <a:cs typeface="Lao UI" pitchFamily="34" charset="0"/>
            </a:endParaRPr>
          </a:p>
        </p:txBody>
      </p:sp>
      <p:sp>
        <p:nvSpPr>
          <p:cNvPr id="6" name="TextBox 5"/>
          <p:cNvSpPr txBox="1"/>
          <p:nvPr/>
        </p:nvSpPr>
        <p:spPr>
          <a:xfrm>
            <a:off x="152400" y="730478"/>
            <a:ext cx="8915400" cy="107722"/>
          </a:xfrm>
          <a:prstGeom prst="rect">
            <a:avLst/>
          </a:prstGeom>
          <a:solidFill>
            <a:schemeClr val="accent5">
              <a:lumMod val="50000"/>
            </a:schemeClr>
          </a:solidFill>
        </p:spPr>
        <p:txBody>
          <a:bodyPr wrap="square" rtlCol="0">
            <a:spAutoFit/>
          </a:bodyPr>
          <a:lstStyle/>
          <a:p>
            <a:pPr algn="ctr"/>
            <a:endParaRPr lang="en-US" sz="100" b="1" dirty="0">
              <a:solidFill>
                <a:prstClr val="white"/>
              </a:solidFill>
              <a:latin typeface="Lao UI" pitchFamily="34" charset="0"/>
              <a:ea typeface="宋体" pitchFamily="2" charset="-122"/>
              <a:cs typeface="Lao UI" pitchFamily="34" charset="0"/>
            </a:endParaRPr>
          </a:p>
        </p:txBody>
      </p:sp>
      <p:sp>
        <p:nvSpPr>
          <p:cNvPr id="7" name="TextBox 6"/>
          <p:cNvSpPr txBox="1"/>
          <p:nvPr/>
        </p:nvSpPr>
        <p:spPr>
          <a:xfrm>
            <a:off x="152400" y="6504801"/>
            <a:ext cx="647700" cy="276999"/>
          </a:xfrm>
          <a:prstGeom prst="rect">
            <a:avLst/>
          </a:prstGeom>
          <a:solidFill>
            <a:schemeClr val="accent5">
              <a:lumMod val="50000"/>
            </a:schemeClr>
          </a:solidFill>
        </p:spPr>
        <p:txBody>
          <a:bodyPr wrap="square" rtlCol="0">
            <a:spAutoFit/>
          </a:bodyPr>
          <a:lstStyle/>
          <a:p>
            <a:pPr algn="ctr"/>
            <a:r>
              <a:rPr lang="en-US" sz="1200" b="1" dirty="0">
                <a:solidFill>
                  <a:prstClr val="white"/>
                </a:solidFill>
                <a:latin typeface="Lao UI" pitchFamily="34" charset="0"/>
                <a:ea typeface="宋体" pitchFamily="2" charset="-122"/>
                <a:cs typeface="Lao UI" pitchFamily="34" charset="0"/>
              </a:rPr>
              <a:t>AAiT</a:t>
            </a:r>
          </a:p>
        </p:txBody>
      </p:sp>
      <p:sp>
        <p:nvSpPr>
          <p:cNvPr id="8" name="TextBox 7"/>
          <p:cNvSpPr txBox="1"/>
          <p:nvPr/>
        </p:nvSpPr>
        <p:spPr>
          <a:xfrm>
            <a:off x="838199" y="6504801"/>
            <a:ext cx="8198295" cy="276999"/>
          </a:xfrm>
          <a:prstGeom prst="rect">
            <a:avLst/>
          </a:prstGeom>
          <a:solidFill>
            <a:schemeClr val="accent5">
              <a:lumMod val="50000"/>
            </a:schemeClr>
          </a:solidFill>
        </p:spPr>
        <p:txBody>
          <a:bodyPr wrap="square" rtlCol="0">
            <a:spAutoFit/>
          </a:bodyPr>
          <a:lstStyle/>
          <a:p>
            <a:pPr algn="ctr"/>
            <a:r>
              <a:rPr lang="en-US" sz="1200" b="1" dirty="0">
                <a:solidFill>
                  <a:prstClr val="white"/>
                </a:solidFill>
                <a:latin typeface="Lao UI" pitchFamily="34" charset="0"/>
                <a:ea typeface="宋体" pitchFamily="2" charset="-122"/>
                <a:cs typeface="Lao UI" pitchFamily="34" charset="0"/>
              </a:rPr>
              <a:t>School of Mechanical and Industrial Engineering - </a:t>
            </a:r>
            <a:r>
              <a:rPr lang="en-US" sz="1200" b="1" dirty="0" smtClean="0">
                <a:solidFill>
                  <a:prstClr val="white"/>
                </a:solidFill>
                <a:latin typeface="Lao UI" pitchFamily="34" charset="0"/>
                <a:ea typeface="宋体" pitchFamily="2" charset="-122"/>
                <a:cs typeface="Lao UI" pitchFamily="34" charset="0"/>
              </a:rPr>
              <a:t>SMiE</a:t>
            </a:r>
            <a:endParaRPr lang="en-US" sz="1200" b="1" dirty="0">
              <a:solidFill>
                <a:prstClr val="white"/>
              </a:solidFill>
              <a:latin typeface="Lao UI" pitchFamily="34" charset="0"/>
              <a:ea typeface="宋体" pitchFamily="2" charset="-122"/>
              <a:cs typeface="Lao UI" pitchFamily="34" charset="0"/>
            </a:endParaRPr>
          </a:p>
        </p:txBody>
      </p:sp>
      <p:sp>
        <p:nvSpPr>
          <p:cNvPr id="9" name="Slide Number Placeholder 2"/>
          <p:cNvSpPr>
            <a:spLocks noGrp="1"/>
          </p:cNvSpPr>
          <p:nvPr>
            <p:ph type="sldNum" sz="quarter" idx="12"/>
          </p:nvPr>
        </p:nvSpPr>
        <p:spPr>
          <a:xfrm>
            <a:off x="8338782" y="6096000"/>
            <a:ext cx="729018" cy="457200"/>
          </a:xfrm>
        </p:spPr>
        <p:txBody>
          <a:bodyPr/>
          <a:lstStyle/>
          <a:p>
            <a:fld id="{EE45F90F-9DDF-48C6-AE1B-5F3FF3CC920B}" type="slidenum">
              <a:rPr lang="en-US" altLang="zh-CN" sz="2800" b="1" smtClean="0">
                <a:solidFill>
                  <a:prstClr val="black"/>
                </a:solidFill>
                <a:latin typeface="Lao UI" panose="020B0502040204020203" pitchFamily="34" charset="0"/>
                <a:cs typeface="Lao UI" panose="020B0502040204020203" pitchFamily="34" charset="0"/>
              </a:rPr>
              <a:pPr/>
              <a:t>16</a:t>
            </a:fld>
            <a:endParaRPr lang="en-US" altLang="zh-CN" sz="2800" b="1" dirty="0">
              <a:solidFill>
                <a:prstClr val="black"/>
              </a:solidFill>
              <a:latin typeface="Lao UI" panose="020B0502040204020203" pitchFamily="34" charset="0"/>
              <a:cs typeface="Lao UI" panose="020B0502040204020203" pitchFamily="34" charset="0"/>
            </a:endParaRPr>
          </a:p>
        </p:txBody>
      </p:sp>
    </p:spTree>
    <p:extLst>
      <p:ext uri="{BB962C8B-B14F-4D97-AF65-F5344CB8AC3E}">
        <p14:creationId xmlns:p14="http://schemas.microsoft.com/office/powerpoint/2010/main" val="41188666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33125" y="4571226"/>
            <a:ext cx="5572125" cy="19335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476250" y="1012665"/>
            <a:ext cx="8411417" cy="3939540"/>
          </a:xfrm>
          <a:prstGeom prst="rect">
            <a:avLst/>
          </a:prstGeom>
          <a:noFill/>
        </p:spPr>
        <p:txBody>
          <a:bodyPr wrap="square" rtlCol="0">
            <a:spAutoFit/>
          </a:bodyPr>
          <a:lstStyle/>
          <a:p>
            <a:pPr algn="just"/>
            <a:endParaRPr lang="en-US" sz="2200" dirty="0" smtClean="0">
              <a:solidFill>
                <a:srgbClr val="002060"/>
              </a:solidFill>
              <a:latin typeface="Arial" panose="020B0604020202020204" pitchFamily="34" charset="0"/>
              <a:ea typeface="Batang" pitchFamily="18" charset="-127"/>
              <a:cs typeface="Arial" panose="020B0604020202020204" pitchFamily="34" charset="0"/>
            </a:endParaRPr>
          </a:p>
          <a:p>
            <a:pPr algn="just"/>
            <a:endParaRPr lang="en-US" sz="2200" dirty="0">
              <a:solidFill>
                <a:srgbClr val="002060"/>
              </a:solidFill>
              <a:latin typeface="Arial" panose="020B0604020202020204" pitchFamily="34" charset="0"/>
              <a:ea typeface="Batang" pitchFamily="18" charset="-127"/>
              <a:cs typeface="Arial" panose="020B0604020202020204" pitchFamily="34" charset="0"/>
            </a:endParaRPr>
          </a:p>
          <a:p>
            <a:pPr algn="just"/>
            <a:endParaRPr lang="en-US" sz="2200" dirty="0" smtClean="0">
              <a:solidFill>
                <a:srgbClr val="002060"/>
              </a:solidFill>
              <a:latin typeface="Arial" panose="020B0604020202020204" pitchFamily="34" charset="0"/>
              <a:ea typeface="Batang" pitchFamily="18" charset="-127"/>
              <a:cs typeface="Arial" panose="020B0604020202020204" pitchFamily="34" charset="0"/>
            </a:endParaRPr>
          </a:p>
          <a:p>
            <a:pPr algn="just"/>
            <a:endParaRPr lang="en-US" sz="2200" dirty="0">
              <a:solidFill>
                <a:srgbClr val="002060"/>
              </a:solidFill>
              <a:latin typeface="Arial" panose="020B0604020202020204" pitchFamily="34" charset="0"/>
              <a:ea typeface="Batang" pitchFamily="18" charset="-127"/>
              <a:cs typeface="Arial" panose="020B0604020202020204" pitchFamily="34" charset="0"/>
            </a:endParaRPr>
          </a:p>
          <a:p>
            <a:pPr algn="just"/>
            <a:endParaRPr lang="en-US" sz="2200" dirty="0">
              <a:solidFill>
                <a:srgbClr val="002060"/>
              </a:solidFill>
              <a:latin typeface="Arial" panose="020B0604020202020204" pitchFamily="34" charset="0"/>
              <a:ea typeface="Batang" pitchFamily="18" charset="-127"/>
              <a:cs typeface="Arial" panose="020B0604020202020204" pitchFamily="34" charset="0"/>
            </a:endParaRPr>
          </a:p>
          <a:p>
            <a:pPr algn="just"/>
            <a:r>
              <a:rPr lang="en-US" sz="2000" dirty="0" smtClean="0">
                <a:solidFill>
                  <a:srgbClr val="002060"/>
                </a:solidFill>
                <a:latin typeface="Swis721 Cn BT" panose="020B0506020202030204" pitchFamily="34" charset="0"/>
              </a:rPr>
              <a:t>It </a:t>
            </a:r>
            <a:r>
              <a:rPr lang="en-US" sz="2000" dirty="0">
                <a:solidFill>
                  <a:srgbClr val="002060"/>
                </a:solidFill>
                <a:latin typeface="Swis721 Cn BT" panose="020B0506020202030204" pitchFamily="34" charset="0"/>
              </a:rPr>
              <a:t>was explained that a </a:t>
            </a:r>
            <a:r>
              <a:rPr lang="en-US" sz="2000" b="1" dirty="0">
                <a:solidFill>
                  <a:srgbClr val="002060"/>
                </a:solidFill>
                <a:latin typeface="Swis721 Cn BT" panose="020B0506020202030204" pitchFamily="34" charset="0"/>
              </a:rPr>
              <a:t>boundary layer </a:t>
            </a:r>
            <a:r>
              <a:rPr lang="en-US" sz="2000" dirty="0">
                <a:solidFill>
                  <a:srgbClr val="002060"/>
                </a:solidFill>
                <a:latin typeface="Swis721 Cn BT" panose="020B0506020202030204" pitchFamily="34" charset="0"/>
              </a:rPr>
              <a:t>is the layer in which the velocity </a:t>
            </a:r>
            <a:r>
              <a:rPr lang="en-US" sz="2000" dirty="0" smtClean="0">
                <a:solidFill>
                  <a:srgbClr val="002060"/>
                </a:solidFill>
                <a:latin typeface="Swis721 Cn BT" panose="020B0506020202030204" pitchFamily="34" charset="0"/>
              </a:rPr>
              <a:t>grows from </a:t>
            </a:r>
            <a:r>
              <a:rPr lang="en-US" sz="2000" dirty="0">
                <a:solidFill>
                  <a:srgbClr val="002060"/>
                </a:solidFill>
                <a:latin typeface="Swis721 Cn BT" panose="020B0506020202030204" pitchFamily="34" charset="0"/>
              </a:rPr>
              <a:t>zero at the wall (no slip surface) to 99% of the maximum and the thickness of the layer </a:t>
            </a:r>
            <a:r>
              <a:rPr lang="en-US" sz="2000" dirty="0" smtClean="0">
                <a:solidFill>
                  <a:srgbClr val="002060"/>
                </a:solidFill>
                <a:latin typeface="Swis721 Cn BT" panose="020B0506020202030204" pitchFamily="34" charset="0"/>
              </a:rPr>
              <a:t>is denoted </a:t>
            </a:r>
            <a:r>
              <a:rPr lang="en-US" sz="2000" dirty="0">
                <a:solidFill>
                  <a:srgbClr val="002060"/>
                </a:solidFill>
                <a:latin typeface="Swis721 Cn BT" panose="020B0506020202030204" pitchFamily="34" charset="0"/>
              </a:rPr>
              <a:t>δ. When the flow within the boundary layer becomes turbulent, the shape of </a:t>
            </a:r>
            <a:r>
              <a:rPr lang="en-US" sz="2000" dirty="0" smtClean="0">
                <a:solidFill>
                  <a:srgbClr val="002060"/>
                </a:solidFill>
                <a:latin typeface="Swis721 Cn BT" panose="020B0506020202030204" pitchFamily="34" charset="0"/>
              </a:rPr>
              <a:t>the boundary </a:t>
            </a:r>
            <a:r>
              <a:rPr lang="en-US" sz="2000" dirty="0">
                <a:solidFill>
                  <a:srgbClr val="002060"/>
                </a:solidFill>
                <a:latin typeface="Swis721 Cn BT" panose="020B0506020202030204" pitchFamily="34" charset="0"/>
              </a:rPr>
              <a:t>layers waivers and when diagrams are drawn of </a:t>
            </a:r>
            <a:r>
              <a:rPr lang="en-US" sz="2000" dirty="0" smtClean="0">
                <a:solidFill>
                  <a:srgbClr val="002060"/>
                </a:solidFill>
                <a:latin typeface="Swis721 Cn BT" panose="020B0506020202030204" pitchFamily="34" charset="0"/>
              </a:rPr>
              <a:t>turbulent boundary </a:t>
            </a:r>
            <a:r>
              <a:rPr lang="en-US" sz="2000" dirty="0">
                <a:solidFill>
                  <a:srgbClr val="002060"/>
                </a:solidFill>
                <a:latin typeface="Swis721 Cn BT" panose="020B0506020202030204" pitchFamily="34" charset="0"/>
              </a:rPr>
              <a:t>layers, the </a:t>
            </a:r>
            <a:r>
              <a:rPr lang="en-US" sz="2000" dirty="0" smtClean="0">
                <a:solidFill>
                  <a:srgbClr val="002060"/>
                </a:solidFill>
                <a:latin typeface="Swis721 Cn BT" panose="020B0506020202030204" pitchFamily="34" charset="0"/>
              </a:rPr>
              <a:t>mean shape </a:t>
            </a:r>
            <a:r>
              <a:rPr lang="en-US" sz="2000" dirty="0">
                <a:solidFill>
                  <a:srgbClr val="002060"/>
                </a:solidFill>
                <a:latin typeface="Swis721 Cn BT" panose="020B0506020202030204" pitchFamily="34" charset="0"/>
              </a:rPr>
              <a:t>is usually shown. Comparing a laminar and turbulent boundary layer reveals that </a:t>
            </a:r>
            <a:r>
              <a:rPr lang="en-US" sz="2000" dirty="0" smtClean="0">
                <a:solidFill>
                  <a:srgbClr val="002060"/>
                </a:solidFill>
                <a:latin typeface="Swis721 Cn BT" panose="020B0506020202030204" pitchFamily="34" charset="0"/>
              </a:rPr>
              <a:t>the turbulent layer </a:t>
            </a:r>
            <a:r>
              <a:rPr lang="en-US" sz="2000" dirty="0">
                <a:solidFill>
                  <a:srgbClr val="002060"/>
                </a:solidFill>
                <a:latin typeface="Swis721 Cn BT" panose="020B0506020202030204" pitchFamily="34" charset="0"/>
              </a:rPr>
              <a:t>is thinner than the laminar layer</a:t>
            </a:r>
            <a:r>
              <a:rPr lang="en-US" sz="2000" dirty="0" smtClean="0">
                <a:solidFill>
                  <a:srgbClr val="002060"/>
                </a:solidFill>
                <a:latin typeface="Swis721 Cn BT" panose="020B0506020202030204" pitchFamily="34" charset="0"/>
              </a:rPr>
              <a:t>. </a:t>
            </a:r>
            <a:r>
              <a:rPr lang="en-US" sz="2000" dirty="0" smtClean="0">
                <a:solidFill>
                  <a:srgbClr val="00B050"/>
                </a:solidFill>
                <a:latin typeface="Swis721 Cn BT" panose="020B0506020202030204" pitchFamily="34" charset="0"/>
              </a:rPr>
              <a:t>(Why do you think is that?)</a:t>
            </a:r>
            <a:endParaRPr lang="en-US" sz="2000" dirty="0">
              <a:solidFill>
                <a:srgbClr val="00B050"/>
              </a:solidFill>
              <a:latin typeface="Swis721 Cn BT" panose="020B0506020202030204" pitchFamily="34" charset="0"/>
              <a:ea typeface="Batang" pitchFamily="18" charset="-127"/>
              <a:cs typeface="Arial" panose="020B0604020202020204" pitchFamily="34" charset="0"/>
            </a:endParaRPr>
          </a:p>
        </p:txBody>
      </p:sp>
      <p:sp>
        <p:nvSpPr>
          <p:cNvPr id="5" name="TextBox 4"/>
          <p:cNvSpPr txBox="1"/>
          <p:nvPr/>
        </p:nvSpPr>
        <p:spPr>
          <a:xfrm>
            <a:off x="0" y="97468"/>
            <a:ext cx="9036495" cy="523220"/>
          </a:xfrm>
          <a:prstGeom prst="rect">
            <a:avLst/>
          </a:prstGeom>
          <a:noFill/>
        </p:spPr>
        <p:txBody>
          <a:bodyPr wrap="square" rtlCol="0">
            <a:spAutoFit/>
          </a:bodyPr>
          <a:lstStyle/>
          <a:p>
            <a:r>
              <a:rPr lang="en-US" sz="2800" b="1" dirty="0">
                <a:solidFill>
                  <a:srgbClr val="C00000"/>
                </a:solidFill>
                <a:latin typeface="Lao UI" pitchFamily="34" charset="0"/>
                <a:ea typeface="宋体" pitchFamily="2" charset="-122"/>
                <a:cs typeface="Lao UI" pitchFamily="34" charset="0"/>
              </a:rPr>
              <a:t>	Cont’d </a:t>
            </a:r>
            <a:r>
              <a:rPr lang="en-US" sz="2800" b="1" dirty="0" smtClean="0">
                <a:solidFill>
                  <a:srgbClr val="C00000"/>
                </a:solidFill>
                <a:latin typeface="Lao UI" pitchFamily="34" charset="0"/>
                <a:ea typeface="宋体" pitchFamily="2" charset="-122"/>
                <a:cs typeface="Lao UI" pitchFamily="34" charset="0"/>
              </a:rPr>
              <a:t>…</a:t>
            </a:r>
            <a:endParaRPr lang="en-US" sz="2800" b="1" dirty="0">
              <a:solidFill>
                <a:srgbClr val="C00000"/>
              </a:solidFill>
              <a:latin typeface="Lao UI" pitchFamily="34" charset="0"/>
              <a:ea typeface="宋体" pitchFamily="2" charset="-122"/>
              <a:cs typeface="Lao UI" pitchFamily="34" charset="0"/>
            </a:endParaRPr>
          </a:p>
        </p:txBody>
      </p:sp>
      <p:sp>
        <p:nvSpPr>
          <p:cNvPr id="6" name="TextBox 5"/>
          <p:cNvSpPr txBox="1"/>
          <p:nvPr/>
        </p:nvSpPr>
        <p:spPr>
          <a:xfrm>
            <a:off x="152400" y="730478"/>
            <a:ext cx="8915400" cy="107722"/>
          </a:xfrm>
          <a:prstGeom prst="rect">
            <a:avLst/>
          </a:prstGeom>
          <a:solidFill>
            <a:schemeClr val="accent5">
              <a:lumMod val="50000"/>
            </a:schemeClr>
          </a:solidFill>
        </p:spPr>
        <p:txBody>
          <a:bodyPr wrap="square" rtlCol="0">
            <a:spAutoFit/>
          </a:bodyPr>
          <a:lstStyle/>
          <a:p>
            <a:pPr algn="ctr"/>
            <a:endParaRPr lang="en-US" sz="100" b="1" dirty="0">
              <a:solidFill>
                <a:prstClr val="white"/>
              </a:solidFill>
              <a:latin typeface="Lao UI" pitchFamily="34" charset="0"/>
              <a:ea typeface="宋体" pitchFamily="2" charset="-122"/>
              <a:cs typeface="Lao UI" pitchFamily="34" charset="0"/>
            </a:endParaRPr>
          </a:p>
        </p:txBody>
      </p:sp>
      <p:sp>
        <p:nvSpPr>
          <p:cNvPr id="7" name="TextBox 6"/>
          <p:cNvSpPr txBox="1"/>
          <p:nvPr/>
        </p:nvSpPr>
        <p:spPr>
          <a:xfrm>
            <a:off x="152400" y="6504801"/>
            <a:ext cx="647700" cy="276999"/>
          </a:xfrm>
          <a:prstGeom prst="rect">
            <a:avLst/>
          </a:prstGeom>
          <a:solidFill>
            <a:schemeClr val="accent5">
              <a:lumMod val="50000"/>
            </a:schemeClr>
          </a:solidFill>
        </p:spPr>
        <p:txBody>
          <a:bodyPr wrap="square" rtlCol="0">
            <a:spAutoFit/>
          </a:bodyPr>
          <a:lstStyle/>
          <a:p>
            <a:pPr algn="ctr"/>
            <a:r>
              <a:rPr lang="en-US" sz="1200" b="1" dirty="0">
                <a:solidFill>
                  <a:prstClr val="white"/>
                </a:solidFill>
                <a:latin typeface="Lao UI" pitchFamily="34" charset="0"/>
                <a:ea typeface="宋体" pitchFamily="2" charset="-122"/>
                <a:cs typeface="Lao UI" pitchFamily="34" charset="0"/>
              </a:rPr>
              <a:t>AAiT</a:t>
            </a:r>
          </a:p>
        </p:txBody>
      </p:sp>
      <p:sp>
        <p:nvSpPr>
          <p:cNvPr id="8" name="TextBox 7"/>
          <p:cNvSpPr txBox="1"/>
          <p:nvPr/>
        </p:nvSpPr>
        <p:spPr>
          <a:xfrm>
            <a:off x="838199" y="6504801"/>
            <a:ext cx="8198295" cy="276999"/>
          </a:xfrm>
          <a:prstGeom prst="rect">
            <a:avLst/>
          </a:prstGeom>
          <a:solidFill>
            <a:schemeClr val="accent5">
              <a:lumMod val="50000"/>
            </a:schemeClr>
          </a:solidFill>
        </p:spPr>
        <p:txBody>
          <a:bodyPr wrap="square" rtlCol="0">
            <a:spAutoFit/>
          </a:bodyPr>
          <a:lstStyle/>
          <a:p>
            <a:pPr algn="ctr"/>
            <a:r>
              <a:rPr lang="en-US" sz="1200" b="1" dirty="0">
                <a:solidFill>
                  <a:prstClr val="white"/>
                </a:solidFill>
                <a:latin typeface="Lao UI" pitchFamily="34" charset="0"/>
                <a:ea typeface="宋体" pitchFamily="2" charset="-122"/>
                <a:cs typeface="Lao UI" pitchFamily="34" charset="0"/>
              </a:rPr>
              <a:t>School of Mechanical and Industrial Engineering - </a:t>
            </a:r>
            <a:r>
              <a:rPr lang="en-US" sz="1200" b="1" dirty="0" smtClean="0">
                <a:solidFill>
                  <a:prstClr val="white"/>
                </a:solidFill>
                <a:latin typeface="Lao UI" pitchFamily="34" charset="0"/>
                <a:ea typeface="宋体" pitchFamily="2" charset="-122"/>
                <a:cs typeface="Lao UI" pitchFamily="34" charset="0"/>
              </a:rPr>
              <a:t>SMiE</a:t>
            </a:r>
            <a:endParaRPr lang="en-US" sz="1200" b="1" dirty="0">
              <a:solidFill>
                <a:prstClr val="white"/>
              </a:solidFill>
              <a:latin typeface="Lao UI" pitchFamily="34" charset="0"/>
              <a:ea typeface="宋体" pitchFamily="2" charset="-122"/>
              <a:cs typeface="Lao UI" pitchFamily="34" charset="0"/>
            </a:endParaRPr>
          </a:p>
        </p:txBody>
      </p:sp>
      <p:sp>
        <p:nvSpPr>
          <p:cNvPr id="9" name="Slide Number Placeholder 2"/>
          <p:cNvSpPr>
            <a:spLocks noGrp="1"/>
          </p:cNvSpPr>
          <p:nvPr>
            <p:ph type="sldNum" sz="quarter" idx="12"/>
          </p:nvPr>
        </p:nvSpPr>
        <p:spPr>
          <a:xfrm>
            <a:off x="8338782" y="6096000"/>
            <a:ext cx="729018" cy="457200"/>
          </a:xfrm>
        </p:spPr>
        <p:txBody>
          <a:bodyPr/>
          <a:lstStyle/>
          <a:p>
            <a:fld id="{EE45F90F-9DDF-48C6-AE1B-5F3FF3CC920B}" type="slidenum">
              <a:rPr lang="en-US" altLang="zh-CN" sz="2800" b="1" smtClean="0">
                <a:solidFill>
                  <a:prstClr val="black"/>
                </a:solidFill>
                <a:latin typeface="Lao UI" panose="020B0502040204020203" pitchFamily="34" charset="0"/>
                <a:cs typeface="Lao UI" panose="020B0502040204020203" pitchFamily="34" charset="0"/>
              </a:rPr>
              <a:pPr/>
              <a:t>17</a:t>
            </a:fld>
            <a:endParaRPr lang="en-US" altLang="zh-CN" sz="2800" b="1" dirty="0">
              <a:solidFill>
                <a:prstClr val="black"/>
              </a:solidFill>
              <a:latin typeface="Lao UI" panose="020B0502040204020203" pitchFamily="34" charset="0"/>
              <a:cs typeface="Lao UI" panose="020B0502040204020203" pitchFamily="34" charset="0"/>
            </a:endParaRPr>
          </a:p>
        </p:txBody>
      </p:sp>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19617" y="838200"/>
            <a:ext cx="6136801" cy="17216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188666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97468"/>
            <a:ext cx="9036495" cy="523220"/>
          </a:xfrm>
          <a:prstGeom prst="rect">
            <a:avLst/>
          </a:prstGeom>
          <a:noFill/>
        </p:spPr>
        <p:txBody>
          <a:bodyPr wrap="square" rtlCol="0">
            <a:spAutoFit/>
          </a:bodyPr>
          <a:lstStyle/>
          <a:p>
            <a:r>
              <a:rPr lang="en-US" sz="2800" b="1" dirty="0">
                <a:solidFill>
                  <a:srgbClr val="C00000"/>
                </a:solidFill>
                <a:latin typeface="Lao UI" pitchFamily="34" charset="0"/>
                <a:ea typeface="宋体" pitchFamily="2" charset="-122"/>
                <a:cs typeface="Lao UI" pitchFamily="34" charset="0"/>
              </a:rPr>
              <a:t>	Cont’d </a:t>
            </a:r>
            <a:r>
              <a:rPr lang="en-US" sz="2800" b="1" dirty="0" smtClean="0">
                <a:solidFill>
                  <a:srgbClr val="C00000"/>
                </a:solidFill>
                <a:latin typeface="Lao UI" pitchFamily="34" charset="0"/>
                <a:ea typeface="宋体" pitchFamily="2" charset="-122"/>
                <a:cs typeface="Lao UI" pitchFamily="34" charset="0"/>
              </a:rPr>
              <a:t>…</a:t>
            </a:r>
            <a:endParaRPr lang="en-US" sz="2800" b="1" dirty="0">
              <a:solidFill>
                <a:srgbClr val="C00000"/>
              </a:solidFill>
              <a:latin typeface="Lao UI" pitchFamily="34" charset="0"/>
              <a:ea typeface="宋体" pitchFamily="2" charset="-122"/>
              <a:cs typeface="Lao UI" pitchFamily="34" charset="0"/>
            </a:endParaRPr>
          </a:p>
        </p:txBody>
      </p:sp>
      <p:sp>
        <p:nvSpPr>
          <p:cNvPr id="6" name="TextBox 5"/>
          <p:cNvSpPr txBox="1"/>
          <p:nvPr/>
        </p:nvSpPr>
        <p:spPr>
          <a:xfrm>
            <a:off x="152400" y="730478"/>
            <a:ext cx="8915400" cy="107722"/>
          </a:xfrm>
          <a:prstGeom prst="rect">
            <a:avLst/>
          </a:prstGeom>
          <a:solidFill>
            <a:schemeClr val="accent5">
              <a:lumMod val="50000"/>
            </a:schemeClr>
          </a:solidFill>
        </p:spPr>
        <p:txBody>
          <a:bodyPr wrap="square" rtlCol="0">
            <a:spAutoFit/>
          </a:bodyPr>
          <a:lstStyle/>
          <a:p>
            <a:pPr algn="ctr"/>
            <a:endParaRPr lang="en-US" sz="100" b="1" dirty="0">
              <a:solidFill>
                <a:prstClr val="white"/>
              </a:solidFill>
              <a:latin typeface="Lao UI" pitchFamily="34" charset="0"/>
              <a:ea typeface="宋体" pitchFamily="2" charset="-122"/>
              <a:cs typeface="Lao UI" pitchFamily="34" charset="0"/>
            </a:endParaRPr>
          </a:p>
        </p:txBody>
      </p:sp>
      <p:sp>
        <p:nvSpPr>
          <p:cNvPr id="7" name="TextBox 6"/>
          <p:cNvSpPr txBox="1"/>
          <p:nvPr/>
        </p:nvSpPr>
        <p:spPr>
          <a:xfrm>
            <a:off x="152400" y="6504801"/>
            <a:ext cx="647700" cy="276999"/>
          </a:xfrm>
          <a:prstGeom prst="rect">
            <a:avLst/>
          </a:prstGeom>
          <a:solidFill>
            <a:schemeClr val="accent5">
              <a:lumMod val="50000"/>
            </a:schemeClr>
          </a:solidFill>
        </p:spPr>
        <p:txBody>
          <a:bodyPr wrap="square" rtlCol="0">
            <a:spAutoFit/>
          </a:bodyPr>
          <a:lstStyle/>
          <a:p>
            <a:pPr algn="ctr"/>
            <a:r>
              <a:rPr lang="en-US" sz="1200" b="1" dirty="0">
                <a:solidFill>
                  <a:prstClr val="white"/>
                </a:solidFill>
                <a:latin typeface="Lao UI" pitchFamily="34" charset="0"/>
                <a:ea typeface="宋体" pitchFamily="2" charset="-122"/>
                <a:cs typeface="Lao UI" pitchFamily="34" charset="0"/>
              </a:rPr>
              <a:t>AAiT</a:t>
            </a:r>
          </a:p>
        </p:txBody>
      </p:sp>
      <p:sp>
        <p:nvSpPr>
          <p:cNvPr id="8" name="TextBox 7"/>
          <p:cNvSpPr txBox="1"/>
          <p:nvPr/>
        </p:nvSpPr>
        <p:spPr>
          <a:xfrm>
            <a:off x="838199" y="6504801"/>
            <a:ext cx="8198295" cy="276999"/>
          </a:xfrm>
          <a:prstGeom prst="rect">
            <a:avLst/>
          </a:prstGeom>
          <a:solidFill>
            <a:schemeClr val="accent5">
              <a:lumMod val="50000"/>
            </a:schemeClr>
          </a:solidFill>
        </p:spPr>
        <p:txBody>
          <a:bodyPr wrap="square" rtlCol="0">
            <a:spAutoFit/>
          </a:bodyPr>
          <a:lstStyle/>
          <a:p>
            <a:pPr algn="ctr"/>
            <a:r>
              <a:rPr lang="en-US" sz="1200" b="1" dirty="0">
                <a:solidFill>
                  <a:prstClr val="white"/>
                </a:solidFill>
                <a:latin typeface="Lao UI" pitchFamily="34" charset="0"/>
                <a:ea typeface="宋体" pitchFamily="2" charset="-122"/>
                <a:cs typeface="Lao UI" pitchFamily="34" charset="0"/>
              </a:rPr>
              <a:t>School of Mechanical and Industrial Engineering - </a:t>
            </a:r>
            <a:r>
              <a:rPr lang="en-US" sz="1200" b="1" dirty="0" smtClean="0">
                <a:solidFill>
                  <a:prstClr val="white"/>
                </a:solidFill>
                <a:latin typeface="Lao UI" pitchFamily="34" charset="0"/>
                <a:ea typeface="宋体" pitchFamily="2" charset="-122"/>
                <a:cs typeface="Lao UI" pitchFamily="34" charset="0"/>
              </a:rPr>
              <a:t>SMiE</a:t>
            </a:r>
            <a:endParaRPr lang="en-US" sz="1200" b="1" dirty="0">
              <a:solidFill>
                <a:prstClr val="white"/>
              </a:solidFill>
              <a:latin typeface="Lao UI" pitchFamily="34" charset="0"/>
              <a:ea typeface="宋体" pitchFamily="2" charset="-122"/>
              <a:cs typeface="Lao UI" pitchFamily="34" charset="0"/>
            </a:endParaRPr>
          </a:p>
        </p:txBody>
      </p:sp>
      <p:sp>
        <p:nvSpPr>
          <p:cNvPr id="9" name="Slide Number Placeholder 2"/>
          <p:cNvSpPr>
            <a:spLocks noGrp="1"/>
          </p:cNvSpPr>
          <p:nvPr>
            <p:ph type="sldNum" sz="quarter" idx="12"/>
          </p:nvPr>
        </p:nvSpPr>
        <p:spPr>
          <a:xfrm>
            <a:off x="8393373" y="6096000"/>
            <a:ext cx="674427" cy="457200"/>
          </a:xfrm>
        </p:spPr>
        <p:txBody>
          <a:bodyPr/>
          <a:lstStyle/>
          <a:p>
            <a:fld id="{EE45F90F-9DDF-48C6-AE1B-5F3FF3CC920B}" type="slidenum">
              <a:rPr lang="en-US" altLang="zh-CN" sz="2800" b="1" smtClean="0">
                <a:solidFill>
                  <a:prstClr val="black"/>
                </a:solidFill>
                <a:latin typeface="Lao UI" panose="020B0502040204020203" pitchFamily="34" charset="0"/>
                <a:cs typeface="Lao UI" panose="020B0502040204020203" pitchFamily="34" charset="0"/>
              </a:rPr>
              <a:pPr/>
              <a:t>18</a:t>
            </a:fld>
            <a:endParaRPr lang="en-US" altLang="zh-CN" sz="2800" b="1" dirty="0">
              <a:solidFill>
                <a:prstClr val="black"/>
              </a:solidFill>
              <a:latin typeface="Lao UI" panose="020B0502040204020203" pitchFamily="34" charset="0"/>
              <a:cs typeface="Lao UI" panose="020B0502040204020203" pitchFamily="34" charset="0"/>
            </a:endParaRPr>
          </a:p>
        </p:txBody>
      </p:sp>
      <p:pic>
        <p:nvPicPr>
          <p:cNvPr id="10" name="Picture 4"/>
          <p:cNvPicPr>
            <a:picLocks noChangeAspect="1" noChangeArrowheads="1"/>
          </p:cNvPicPr>
          <p:nvPr/>
        </p:nvPicPr>
        <p:blipFill>
          <a:blip r:embed="rId2"/>
          <a:srcRect/>
          <a:stretch>
            <a:fillRect/>
          </a:stretch>
        </p:blipFill>
        <p:spPr bwMode="auto">
          <a:xfrm>
            <a:off x="476250" y="898785"/>
            <a:ext cx="2193925" cy="5432425"/>
          </a:xfrm>
          <a:prstGeom prst="rect">
            <a:avLst/>
          </a:prstGeom>
          <a:noFill/>
          <a:ln w="9525">
            <a:noFill/>
            <a:miter lim="800000"/>
            <a:headEnd/>
            <a:tailEnd/>
          </a:ln>
        </p:spPr>
      </p:pic>
      <p:sp>
        <p:nvSpPr>
          <p:cNvPr id="11" name="Rectangle 8"/>
          <p:cNvSpPr>
            <a:spLocks noChangeArrowheads="1"/>
          </p:cNvSpPr>
          <p:nvPr/>
        </p:nvSpPr>
        <p:spPr bwMode="auto">
          <a:xfrm>
            <a:off x="2819399" y="1092744"/>
            <a:ext cx="3294797" cy="2862322"/>
          </a:xfrm>
          <a:prstGeom prst="rect">
            <a:avLst/>
          </a:prstGeom>
          <a:noFill/>
          <a:ln w="9525">
            <a:noFill/>
            <a:miter lim="800000"/>
            <a:headEnd/>
            <a:tailEnd/>
          </a:ln>
        </p:spPr>
        <p:txBody>
          <a:bodyPr wrap="square">
            <a:spAutoFit/>
          </a:bodyPr>
          <a:lstStyle/>
          <a:p>
            <a:r>
              <a:rPr lang="tr-TR" sz="2000" dirty="0" smtClean="0">
                <a:solidFill>
                  <a:srgbClr val="CC00CC"/>
                </a:solidFill>
                <a:latin typeface="Swis721 Cn BT" panose="020B0506020202030204" pitchFamily="34" charset="0"/>
              </a:rPr>
              <a:t>T</a:t>
            </a:r>
            <a:r>
              <a:rPr lang="en-US" sz="2000" dirty="0" err="1">
                <a:solidFill>
                  <a:srgbClr val="CC00CC"/>
                </a:solidFill>
                <a:latin typeface="Swis721 Cn BT" panose="020B0506020202030204" pitchFamily="34" charset="0"/>
              </a:rPr>
              <a:t>urbulent</a:t>
            </a:r>
            <a:r>
              <a:rPr lang="tr-TR" sz="2000" dirty="0">
                <a:solidFill>
                  <a:srgbClr val="CC00CC"/>
                </a:solidFill>
                <a:latin typeface="Swis721 Cn BT" panose="020B0506020202030204" pitchFamily="34" charset="0"/>
              </a:rPr>
              <a:t>:</a:t>
            </a:r>
            <a:r>
              <a:rPr lang="en-US" sz="2000" b="0" dirty="0">
                <a:latin typeface="Swis721 Cn BT" panose="020B0506020202030204" pitchFamily="34" charset="0"/>
              </a:rPr>
              <a:t> </a:t>
            </a:r>
            <a:r>
              <a:rPr lang="tr-TR" sz="2000" b="0" dirty="0" smtClean="0">
                <a:solidFill>
                  <a:srgbClr val="002060"/>
                </a:solidFill>
                <a:latin typeface="Swis721 Cn BT" panose="020B0506020202030204" pitchFamily="34" charset="0"/>
              </a:rPr>
              <a:t>V</a:t>
            </a:r>
            <a:r>
              <a:rPr lang="en-US" sz="2000" b="0" dirty="0" err="1" smtClean="0">
                <a:solidFill>
                  <a:srgbClr val="002060"/>
                </a:solidFill>
                <a:latin typeface="Swis721 Cn BT" panose="020B0506020202030204" pitchFamily="34" charset="0"/>
              </a:rPr>
              <a:t>elocity</a:t>
            </a:r>
            <a:r>
              <a:rPr lang="en-US" sz="2000" b="0" dirty="0" smtClean="0">
                <a:solidFill>
                  <a:srgbClr val="002060"/>
                </a:solidFill>
                <a:latin typeface="Swis721 Cn BT" panose="020B0506020202030204" pitchFamily="34" charset="0"/>
              </a:rPr>
              <a:t> </a:t>
            </a:r>
            <a:r>
              <a:rPr lang="en-US" sz="2000" b="0" dirty="0">
                <a:solidFill>
                  <a:srgbClr val="002060"/>
                </a:solidFill>
                <a:latin typeface="Swis721 Cn BT" panose="020B0506020202030204" pitchFamily="34" charset="0"/>
              </a:rPr>
              <a:t>fluctuations and highly disordered</a:t>
            </a:r>
            <a:r>
              <a:rPr lang="tr-TR" sz="2000" b="0" dirty="0">
                <a:solidFill>
                  <a:srgbClr val="002060"/>
                </a:solidFill>
                <a:latin typeface="Swis721 Cn BT" panose="020B0506020202030204" pitchFamily="34" charset="0"/>
              </a:rPr>
              <a:t> </a:t>
            </a:r>
            <a:r>
              <a:rPr lang="en-US" sz="2000" b="0" dirty="0">
                <a:solidFill>
                  <a:srgbClr val="002060"/>
                </a:solidFill>
                <a:latin typeface="Swis721 Cn BT" panose="020B0506020202030204" pitchFamily="34" charset="0"/>
              </a:rPr>
              <a:t>motion. </a:t>
            </a:r>
            <a:endParaRPr lang="tr-TR" sz="2000" b="0" dirty="0">
              <a:solidFill>
                <a:srgbClr val="002060"/>
              </a:solidFill>
              <a:latin typeface="Swis721 Cn BT" panose="020B0506020202030204" pitchFamily="34" charset="0"/>
            </a:endParaRPr>
          </a:p>
          <a:p>
            <a:r>
              <a:rPr lang="tr-TR" sz="2000" dirty="0" smtClean="0">
                <a:solidFill>
                  <a:srgbClr val="CC00CC"/>
                </a:solidFill>
                <a:latin typeface="Swis721 Cn BT" panose="020B0506020202030204" pitchFamily="34" charset="0"/>
              </a:rPr>
              <a:t>T</a:t>
            </a:r>
            <a:r>
              <a:rPr lang="en-US" sz="2000" dirty="0" err="1" smtClean="0">
                <a:solidFill>
                  <a:srgbClr val="CC00CC"/>
                </a:solidFill>
                <a:latin typeface="Swis721 Cn BT" panose="020B0506020202030204" pitchFamily="34" charset="0"/>
              </a:rPr>
              <a:t>ransition</a:t>
            </a:r>
            <a:r>
              <a:rPr lang="tr-TR" sz="2000" dirty="0">
                <a:solidFill>
                  <a:srgbClr val="CC00CC"/>
                </a:solidFill>
                <a:latin typeface="Swis721 Cn BT" panose="020B0506020202030204" pitchFamily="34" charset="0"/>
              </a:rPr>
              <a:t>:</a:t>
            </a:r>
            <a:r>
              <a:rPr lang="tr-TR" sz="2000" dirty="0">
                <a:latin typeface="Swis721 Cn BT" panose="020B0506020202030204" pitchFamily="34" charset="0"/>
              </a:rPr>
              <a:t> </a:t>
            </a:r>
            <a:r>
              <a:rPr lang="tr-TR" sz="2000" b="0" dirty="0">
                <a:solidFill>
                  <a:srgbClr val="002060"/>
                </a:solidFill>
                <a:latin typeface="Swis721 Cn BT" panose="020B0506020202030204" pitchFamily="34" charset="0"/>
              </a:rPr>
              <a:t>T</a:t>
            </a:r>
            <a:r>
              <a:rPr lang="en-US" sz="2000" b="0" dirty="0">
                <a:solidFill>
                  <a:srgbClr val="002060"/>
                </a:solidFill>
                <a:latin typeface="Swis721 Cn BT" panose="020B0506020202030204" pitchFamily="34" charset="0"/>
              </a:rPr>
              <a:t>he flow fluctuates</a:t>
            </a:r>
            <a:r>
              <a:rPr lang="tr-TR" sz="2000" b="0" dirty="0">
                <a:solidFill>
                  <a:srgbClr val="002060"/>
                </a:solidFill>
                <a:latin typeface="Swis721 Cn BT" panose="020B0506020202030204" pitchFamily="34" charset="0"/>
              </a:rPr>
              <a:t> </a:t>
            </a:r>
            <a:r>
              <a:rPr lang="en-US" sz="2000" b="0" dirty="0">
                <a:solidFill>
                  <a:srgbClr val="002060"/>
                </a:solidFill>
                <a:latin typeface="Swis721 Cn BT" panose="020B0506020202030204" pitchFamily="34" charset="0"/>
              </a:rPr>
              <a:t>between laminar and turbulent flows</a:t>
            </a:r>
            <a:r>
              <a:rPr lang="tr-TR" sz="2000" b="0" dirty="0" smtClean="0">
                <a:solidFill>
                  <a:srgbClr val="002060"/>
                </a:solidFill>
                <a:latin typeface="Swis721 Cn BT" panose="020B0506020202030204" pitchFamily="34" charset="0"/>
              </a:rPr>
              <a:t>.</a:t>
            </a:r>
            <a:endParaRPr lang="en-US" sz="2000" dirty="0" smtClean="0">
              <a:solidFill>
                <a:srgbClr val="CC00CC"/>
              </a:solidFill>
              <a:latin typeface="Swis721 Cn BT" panose="020B0506020202030204" pitchFamily="34" charset="0"/>
            </a:endParaRPr>
          </a:p>
          <a:p>
            <a:r>
              <a:rPr lang="tr-TR" sz="2000" dirty="0" smtClean="0">
                <a:solidFill>
                  <a:srgbClr val="CC00CC"/>
                </a:solidFill>
                <a:latin typeface="Swis721 Cn BT" panose="020B0506020202030204" pitchFamily="34" charset="0"/>
              </a:rPr>
              <a:t>L</a:t>
            </a:r>
            <a:r>
              <a:rPr lang="en-US" sz="2000" dirty="0" err="1">
                <a:solidFill>
                  <a:srgbClr val="CC00CC"/>
                </a:solidFill>
                <a:latin typeface="Swis721 Cn BT" panose="020B0506020202030204" pitchFamily="34" charset="0"/>
              </a:rPr>
              <a:t>aminar</a:t>
            </a:r>
            <a:r>
              <a:rPr lang="tr-TR" sz="2000" dirty="0">
                <a:solidFill>
                  <a:srgbClr val="CC00CC"/>
                </a:solidFill>
                <a:latin typeface="Swis721 Cn BT" panose="020B0506020202030204" pitchFamily="34" charset="0"/>
              </a:rPr>
              <a:t>:</a:t>
            </a:r>
            <a:r>
              <a:rPr lang="tr-TR" sz="2000" dirty="0">
                <a:latin typeface="Swis721 Cn BT" panose="020B0506020202030204" pitchFamily="34" charset="0"/>
              </a:rPr>
              <a:t> </a:t>
            </a:r>
            <a:r>
              <a:rPr lang="en-US" sz="2000" dirty="0" smtClean="0">
                <a:solidFill>
                  <a:srgbClr val="002060"/>
                </a:solidFill>
                <a:latin typeface="Swis721 Cn BT" panose="020B0506020202030204" pitchFamily="34" charset="0"/>
              </a:rPr>
              <a:t>smooth </a:t>
            </a:r>
            <a:r>
              <a:rPr lang="en-US" sz="2000" dirty="0">
                <a:solidFill>
                  <a:srgbClr val="002060"/>
                </a:solidFill>
                <a:latin typeface="Swis721 Cn BT" panose="020B0506020202030204" pitchFamily="34" charset="0"/>
              </a:rPr>
              <a:t>streamlines and highly ordered motion</a:t>
            </a:r>
            <a:r>
              <a:rPr lang="tr-TR" sz="2000" dirty="0" smtClean="0">
                <a:solidFill>
                  <a:srgbClr val="002060"/>
                </a:solidFill>
                <a:latin typeface="Swis721 Cn BT" panose="020B0506020202030204" pitchFamily="34" charset="0"/>
              </a:rPr>
              <a:t>.</a:t>
            </a:r>
            <a:endParaRPr lang="tr-TR" sz="2000" b="0" dirty="0">
              <a:solidFill>
                <a:srgbClr val="002060"/>
              </a:solidFill>
              <a:latin typeface="Swis721 Cn BT" panose="020B0506020202030204" pitchFamily="34" charset="0"/>
            </a:endParaRPr>
          </a:p>
          <a:p>
            <a:r>
              <a:rPr lang="en-US" sz="2000" b="0" dirty="0">
                <a:solidFill>
                  <a:srgbClr val="CC00CC"/>
                </a:solidFill>
                <a:latin typeface="Swis721 Cn BT" panose="020B0506020202030204" pitchFamily="34" charset="0"/>
              </a:rPr>
              <a:t>Most</a:t>
            </a:r>
            <a:r>
              <a:rPr lang="tr-TR" sz="2000" b="0" dirty="0">
                <a:solidFill>
                  <a:srgbClr val="CC00CC"/>
                </a:solidFill>
                <a:latin typeface="Swis721 Cn BT" panose="020B0506020202030204" pitchFamily="34" charset="0"/>
              </a:rPr>
              <a:t> </a:t>
            </a:r>
            <a:r>
              <a:rPr lang="en-US" sz="2000" b="0" dirty="0">
                <a:solidFill>
                  <a:srgbClr val="CC00CC"/>
                </a:solidFill>
                <a:latin typeface="Swis721 Cn BT" panose="020B0506020202030204" pitchFamily="34" charset="0"/>
              </a:rPr>
              <a:t>flows encountered in practice are turbulent</a:t>
            </a:r>
            <a:r>
              <a:rPr lang="en-US" sz="2000" b="0" dirty="0">
                <a:solidFill>
                  <a:schemeClr val="hlink"/>
                </a:solidFill>
                <a:latin typeface="Swis721 Cn BT" panose="020B0506020202030204" pitchFamily="34" charset="0"/>
              </a:rPr>
              <a:t>.</a:t>
            </a:r>
          </a:p>
        </p:txBody>
      </p:sp>
      <p:sp>
        <p:nvSpPr>
          <p:cNvPr id="2" name="Right Arrow 1"/>
          <p:cNvSpPr/>
          <p:nvPr/>
        </p:nvSpPr>
        <p:spPr>
          <a:xfrm>
            <a:off x="2386652" y="2945499"/>
            <a:ext cx="390098" cy="13889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ight Arrow 11"/>
          <p:cNvSpPr/>
          <p:nvPr/>
        </p:nvSpPr>
        <p:spPr>
          <a:xfrm>
            <a:off x="2353669" y="1978783"/>
            <a:ext cx="390098" cy="13889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ight Arrow 12"/>
          <p:cNvSpPr/>
          <p:nvPr/>
        </p:nvSpPr>
        <p:spPr>
          <a:xfrm>
            <a:off x="2342295" y="1092744"/>
            <a:ext cx="390098" cy="13889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9"/>
          <p:cNvSpPr>
            <a:spLocks noChangeArrowheads="1"/>
          </p:cNvSpPr>
          <p:nvPr/>
        </p:nvSpPr>
        <p:spPr bwMode="auto">
          <a:xfrm>
            <a:off x="1982051" y="4376660"/>
            <a:ext cx="4298478" cy="1015663"/>
          </a:xfrm>
          <a:prstGeom prst="rect">
            <a:avLst/>
          </a:prstGeom>
          <a:noFill/>
          <a:ln w="9525">
            <a:noFill/>
            <a:miter lim="800000"/>
            <a:headEnd/>
            <a:tailEnd/>
          </a:ln>
        </p:spPr>
        <p:txBody>
          <a:bodyPr wrap="square">
            <a:spAutoFit/>
          </a:bodyPr>
          <a:lstStyle/>
          <a:p>
            <a:pPr marL="342900" indent="-342900" algn="just">
              <a:buFont typeface="Arial" panose="020B0604020202020204" pitchFamily="34" charset="0"/>
              <a:buChar char="•"/>
            </a:pPr>
            <a:r>
              <a:rPr lang="en-US" sz="2000" b="0" dirty="0">
                <a:solidFill>
                  <a:srgbClr val="002060"/>
                </a:solidFill>
                <a:latin typeface="Swis721 Cn BT" panose="020B0506020202030204" pitchFamily="34" charset="0"/>
              </a:rPr>
              <a:t>Laminar flow is encountered</a:t>
            </a:r>
            <a:r>
              <a:rPr lang="tr-TR" sz="2000" b="0" dirty="0">
                <a:solidFill>
                  <a:srgbClr val="002060"/>
                </a:solidFill>
                <a:latin typeface="Swis721 Cn BT" panose="020B0506020202030204" pitchFamily="34" charset="0"/>
              </a:rPr>
              <a:t> </a:t>
            </a:r>
            <a:r>
              <a:rPr lang="en-US" sz="2000" b="0" dirty="0">
                <a:solidFill>
                  <a:srgbClr val="002060"/>
                </a:solidFill>
                <a:latin typeface="Swis721 Cn BT" panose="020B0506020202030204" pitchFamily="34" charset="0"/>
              </a:rPr>
              <a:t>when highly viscous fluids such as oils flow in small pipes or narrow</a:t>
            </a:r>
            <a:r>
              <a:rPr lang="tr-TR" sz="2000" b="0" dirty="0">
                <a:solidFill>
                  <a:srgbClr val="002060"/>
                </a:solidFill>
                <a:latin typeface="Swis721 Cn BT" panose="020B0506020202030204" pitchFamily="34" charset="0"/>
              </a:rPr>
              <a:t> </a:t>
            </a:r>
            <a:r>
              <a:rPr lang="en-US" sz="2000" b="0" dirty="0">
                <a:solidFill>
                  <a:srgbClr val="002060"/>
                </a:solidFill>
                <a:latin typeface="Swis721 Cn BT" panose="020B0506020202030204" pitchFamily="34" charset="0"/>
              </a:rPr>
              <a:t>passages.</a:t>
            </a:r>
          </a:p>
        </p:txBody>
      </p:sp>
      <p:pic>
        <p:nvPicPr>
          <p:cNvPr id="15" name="Picture 5"/>
          <p:cNvPicPr>
            <a:picLocks noChangeAspect="1" noChangeArrowheads="1"/>
          </p:cNvPicPr>
          <p:nvPr/>
        </p:nvPicPr>
        <p:blipFill>
          <a:blip r:embed="rId3"/>
          <a:srcRect/>
          <a:stretch>
            <a:fillRect/>
          </a:stretch>
        </p:blipFill>
        <p:spPr bwMode="auto">
          <a:xfrm>
            <a:off x="6390850" y="898785"/>
            <a:ext cx="2645645" cy="4882487"/>
          </a:xfrm>
          <a:prstGeom prst="rect">
            <a:avLst/>
          </a:prstGeom>
          <a:noFill/>
          <a:ln w="9525">
            <a:noFill/>
            <a:miter lim="800000"/>
            <a:headEnd/>
            <a:tailEnd/>
          </a:ln>
        </p:spPr>
      </p:pic>
      <p:sp>
        <p:nvSpPr>
          <p:cNvPr id="16" name="Rectangle 6"/>
          <p:cNvSpPr>
            <a:spLocks noChangeArrowheads="1"/>
          </p:cNvSpPr>
          <p:nvPr/>
        </p:nvSpPr>
        <p:spPr bwMode="auto">
          <a:xfrm>
            <a:off x="2065915" y="5835064"/>
            <a:ext cx="3729251" cy="584775"/>
          </a:xfrm>
          <a:prstGeom prst="rect">
            <a:avLst/>
          </a:prstGeom>
          <a:noFill/>
          <a:ln w="9525">
            <a:noFill/>
            <a:miter lim="800000"/>
            <a:headEnd/>
            <a:tailEnd/>
          </a:ln>
        </p:spPr>
        <p:txBody>
          <a:bodyPr wrap="square">
            <a:spAutoFit/>
          </a:bodyPr>
          <a:lstStyle/>
          <a:p>
            <a:pPr algn="ctr"/>
            <a:r>
              <a:rPr lang="en-US" sz="1600" b="0" dirty="0">
                <a:solidFill>
                  <a:srgbClr val="0000CC"/>
                </a:solidFill>
                <a:latin typeface="Swis721 Cn BT" panose="020B0506020202030204" pitchFamily="34" charset="0"/>
              </a:rPr>
              <a:t>Laminar and turbulent flow regimes</a:t>
            </a:r>
            <a:r>
              <a:rPr lang="tr-TR" sz="1600" b="0" dirty="0">
                <a:solidFill>
                  <a:srgbClr val="0000CC"/>
                </a:solidFill>
                <a:latin typeface="Swis721 Cn BT" panose="020B0506020202030204" pitchFamily="34" charset="0"/>
              </a:rPr>
              <a:t> </a:t>
            </a:r>
            <a:r>
              <a:rPr lang="en-US" sz="1600" b="0" dirty="0">
                <a:solidFill>
                  <a:srgbClr val="0000CC"/>
                </a:solidFill>
                <a:latin typeface="Swis721 Cn BT" panose="020B0506020202030204" pitchFamily="34" charset="0"/>
              </a:rPr>
              <a:t>of candle smoke.</a:t>
            </a:r>
          </a:p>
        </p:txBody>
      </p:sp>
    </p:spTree>
    <p:extLst>
      <p:ext uri="{BB962C8B-B14F-4D97-AF65-F5344CB8AC3E}">
        <p14:creationId xmlns:p14="http://schemas.microsoft.com/office/powerpoint/2010/main" val="41188666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97468"/>
            <a:ext cx="9036495" cy="523220"/>
          </a:xfrm>
          <a:prstGeom prst="rect">
            <a:avLst/>
          </a:prstGeom>
          <a:noFill/>
        </p:spPr>
        <p:txBody>
          <a:bodyPr wrap="square" rtlCol="0">
            <a:spAutoFit/>
          </a:bodyPr>
          <a:lstStyle/>
          <a:p>
            <a:pPr algn="ctr"/>
            <a:r>
              <a:rPr lang="en-US" sz="2800" b="1" dirty="0" smtClean="0">
                <a:solidFill>
                  <a:srgbClr val="C00000"/>
                </a:solidFill>
                <a:latin typeface="Lao UI" pitchFamily="34" charset="0"/>
                <a:ea typeface="宋体" pitchFamily="2" charset="-122"/>
                <a:cs typeface="Lao UI" pitchFamily="34" charset="0"/>
              </a:rPr>
              <a:t>Reynolds Number</a:t>
            </a:r>
            <a:endParaRPr lang="en-US" sz="2800" b="1" dirty="0">
              <a:solidFill>
                <a:srgbClr val="C00000"/>
              </a:solidFill>
              <a:latin typeface="Lao UI" pitchFamily="34" charset="0"/>
              <a:ea typeface="宋体" pitchFamily="2" charset="-122"/>
              <a:cs typeface="Lao UI" pitchFamily="34" charset="0"/>
            </a:endParaRPr>
          </a:p>
        </p:txBody>
      </p:sp>
      <p:sp>
        <p:nvSpPr>
          <p:cNvPr id="6" name="TextBox 5"/>
          <p:cNvSpPr txBox="1"/>
          <p:nvPr/>
        </p:nvSpPr>
        <p:spPr>
          <a:xfrm>
            <a:off x="152400" y="730478"/>
            <a:ext cx="8915400" cy="107722"/>
          </a:xfrm>
          <a:prstGeom prst="rect">
            <a:avLst/>
          </a:prstGeom>
          <a:solidFill>
            <a:schemeClr val="accent5">
              <a:lumMod val="50000"/>
            </a:schemeClr>
          </a:solidFill>
        </p:spPr>
        <p:txBody>
          <a:bodyPr wrap="square" rtlCol="0">
            <a:spAutoFit/>
          </a:bodyPr>
          <a:lstStyle/>
          <a:p>
            <a:pPr algn="ctr"/>
            <a:endParaRPr lang="en-US" sz="100" b="1" dirty="0">
              <a:solidFill>
                <a:prstClr val="white"/>
              </a:solidFill>
              <a:latin typeface="Lao UI" pitchFamily="34" charset="0"/>
              <a:ea typeface="宋体" pitchFamily="2" charset="-122"/>
              <a:cs typeface="Lao UI" pitchFamily="34" charset="0"/>
            </a:endParaRPr>
          </a:p>
        </p:txBody>
      </p:sp>
      <p:sp>
        <p:nvSpPr>
          <p:cNvPr id="7" name="TextBox 6"/>
          <p:cNvSpPr txBox="1"/>
          <p:nvPr/>
        </p:nvSpPr>
        <p:spPr>
          <a:xfrm>
            <a:off x="152400" y="6504801"/>
            <a:ext cx="647700" cy="276999"/>
          </a:xfrm>
          <a:prstGeom prst="rect">
            <a:avLst/>
          </a:prstGeom>
          <a:solidFill>
            <a:schemeClr val="accent5">
              <a:lumMod val="50000"/>
            </a:schemeClr>
          </a:solidFill>
        </p:spPr>
        <p:txBody>
          <a:bodyPr wrap="square" rtlCol="0">
            <a:spAutoFit/>
          </a:bodyPr>
          <a:lstStyle/>
          <a:p>
            <a:pPr algn="ctr"/>
            <a:r>
              <a:rPr lang="en-US" sz="1200" b="1" dirty="0">
                <a:solidFill>
                  <a:prstClr val="white"/>
                </a:solidFill>
                <a:latin typeface="Lao UI" pitchFamily="34" charset="0"/>
                <a:ea typeface="宋体" pitchFamily="2" charset="-122"/>
                <a:cs typeface="Lao UI" pitchFamily="34" charset="0"/>
              </a:rPr>
              <a:t>AAiT</a:t>
            </a:r>
          </a:p>
        </p:txBody>
      </p:sp>
      <p:sp>
        <p:nvSpPr>
          <p:cNvPr id="8" name="TextBox 7"/>
          <p:cNvSpPr txBox="1"/>
          <p:nvPr/>
        </p:nvSpPr>
        <p:spPr>
          <a:xfrm>
            <a:off x="838199" y="6504801"/>
            <a:ext cx="8198295" cy="276999"/>
          </a:xfrm>
          <a:prstGeom prst="rect">
            <a:avLst/>
          </a:prstGeom>
          <a:solidFill>
            <a:schemeClr val="accent5">
              <a:lumMod val="50000"/>
            </a:schemeClr>
          </a:solidFill>
        </p:spPr>
        <p:txBody>
          <a:bodyPr wrap="square" rtlCol="0">
            <a:spAutoFit/>
          </a:bodyPr>
          <a:lstStyle/>
          <a:p>
            <a:pPr algn="ctr"/>
            <a:r>
              <a:rPr lang="en-US" sz="1200" b="1" dirty="0">
                <a:solidFill>
                  <a:prstClr val="white"/>
                </a:solidFill>
                <a:latin typeface="Lao UI" pitchFamily="34" charset="0"/>
                <a:ea typeface="宋体" pitchFamily="2" charset="-122"/>
                <a:cs typeface="Lao UI" pitchFamily="34" charset="0"/>
              </a:rPr>
              <a:t>School of Mechanical and Industrial Engineering - </a:t>
            </a:r>
            <a:r>
              <a:rPr lang="en-US" sz="1200" b="1" dirty="0" smtClean="0">
                <a:solidFill>
                  <a:prstClr val="white"/>
                </a:solidFill>
                <a:latin typeface="Lao UI" pitchFamily="34" charset="0"/>
                <a:ea typeface="宋体" pitchFamily="2" charset="-122"/>
                <a:cs typeface="Lao UI" pitchFamily="34" charset="0"/>
              </a:rPr>
              <a:t>SMiE</a:t>
            </a:r>
            <a:endParaRPr lang="en-US" sz="1200" b="1" dirty="0">
              <a:solidFill>
                <a:prstClr val="white"/>
              </a:solidFill>
              <a:latin typeface="Lao UI" pitchFamily="34" charset="0"/>
              <a:ea typeface="宋体" pitchFamily="2" charset="-122"/>
              <a:cs typeface="Lao UI" pitchFamily="34" charset="0"/>
            </a:endParaRPr>
          </a:p>
        </p:txBody>
      </p:sp>
      <p:sp>
        <p:nvSpPr>
          <p:cNvPr id="9" name="Slide Number Placeholder 2"/>
          <p:cNvSpPr>
            <a:spLocks noGrp="1"/>
          </p:cNvSpPr>
          <p:nvPr>
            <p:ph type="sldNum" sz="quarter" idx="12"/>
          </p:nvPr>
        </p:nvSpPr>
        <p:spPr>
          <a:xfrm>
            <a:off x="8393373" y="6096000"/>
            <a:ext cx="674427" cy="457200"/>
          </a:xfrm>
        </p:spPr>
        <p:txBody>
          <a:bodyPr/>
          <a:lstStyle/>
          <a:p>
            <a:fld id="{EE45F90F-9DDF-48C6-AE1B-5F3FF3CC920B}" type="slidenum">
              <a:rPr lang="en-US" altLang="zh-CN" sz="2800" b="1" smtClean="0">
                <a:solidFill>
                  <a:prstClr val="black"/>
                </a:solidFill>
                <a:latin typeface="Lao UI" panose="020B0502040204020203" pitchFamily="34" charset="0"/>
                <a:cs typeface="Lao UI" panose="020B0502040204020203" pitchFamily="34" charset="0"/>
              </a:rPr>
              <a:pPr/>
              <a:t>19</a:t>
            </a:fld>
            <a:endParaRPr lang="en-US" altLang="zh-CN" sz="2800" b="1" dirty="0">
              <a:solidFill>
                <a:prstClr val="black"/>
              </a:solidFill>
              <a:latin typeface="Lao UI" panose="020B0502040204020203" pitchFamily="34" charset="0"/>
              <a:cs typeface="Lao UI" panose="020B0502040204020203" pitchFamily="34" charset="0"/>
            </a:endParaRPr>
          </a:p>
        </p:txBody>
      </p:sp>
      <p:sp>
        <p:nvSpPr>
          <p:cNvPr id="10" name="Rectangle 3"/>
          <p:cNvSpPr>
            <a:spLocks noChangeArrowheads="1"/>
          </p:cNvSpPr>
          <p:nvPr/>
        </p:nvSpPr>
        <p:spPr bwMode="auto">
          <a:xfrm>
            <a:off x="381000" y="755129"/>
            <a:ext cx="4267200" cy="2339102"/>
          </a:xfrm>
          <a:prstGeom prst="rect">
            <a:avLst/>
          </a:prstGeom>
          <a:noFill/>
          <a:ln w="9525">
            <a:noFill/>
            <a:miter lim="800000"/>
            <a:headEnd/>
            <a:tailEnd/>
          </a:ln>
        </p:spPr>
        <p:txBody>
          <a:bodyPr>
            <a:spAutoFit/>
          </a:bodyPr>
          <a:lstStyle/>
          <a:p>
            <a:pPr>
              <a:spcBef>
                <a:spcPct val="15000"/>
              </a:spcBef>
              <a:spcAft>
                <a:spcPct val="15000"/>
              </a:spcAft>
            </a:pPr>
            <a:r>
              <a:rPr lang="en-US" sz="2000" b="0" dirty="0">
                <a:latin typeface="Swis721 Cn BT" panose="020B0506020202030204" pitchFamily="34" charset="0"/>
              </a:rPr>
              <a:t>The transition from laminar to turbulent flow depends on the </a:t>
            </a:r>
            <a:r>
              <a:rPr lang="en-US" sz="2000" b="0" dirty="0">
                <a:solidFill>
                  <a:srgbClr val="0000CC"/>
                </a:solidFill>
                <a:latin typeface="Swis721 Cn BT" panose="020B0506020202030204" pitchFamily="34" charset="0"/>
              </a:rPr>
              <a:t>geometry,</a:t>
            </a:r>
            <a:r>
              <a:rPr lang="tr-TR" sz="2000" b="0" dirty="0">
                <a:solidFill>
                  <a:srgbClr val="0000CC"/>
                </a:solidFill>
                <a:latin typeface="Swis721 Cn BT" panose="020B0506020202030204" pitchFamily="34" charset="0"/>
              </a:rPr>
              <a:t> </a:t>
            </a:r>
            <a:r>
              <a:rPr lang="en-US" sz="2000" b="0" dirty="0">
                <a:solidFill>
                  <a:srgbClr val="0000CC"/>
                </a:solidFill>
                <a:latin typeface="Swis721 Cn BT" panose="020B0506020202030204" pitchFamily="34" charset="0"/>
              </a:rPr>
              <a:t>surface</a:t>
            </a:r>
            <a:r>
              <a:rPr lang="tr-TR" sz="2000" b="0" dirty="0">
                <a:solidFill>
                  <a:srgbClr val="0000CC"/>
                </a:solidFill>
                <a:latin typeface="Swis721 Cn BT" panose="020B0506020202030204" pitchFamily="34" charset="0"/>
              </a:rPr>
              <a:t> </a:t>
            </a:r>
            <a:r>
              <a:rPr lang="en-US" sz="2000" b="0" dirty="0">
                <a:solidFill>
                  <a:srgbClr val="0000CC"/>
                </a:solidFill>
                <a:latin typeface="Swis721 Cn BT" panose="020B0506020202030204" pitchFamily="34" charset="0"/>
              </a:rPr>
              <a:t>roughness, flow velocity, surface temperature, and type of fluid</a:t>
            </a:r>
            <a:r>
              <a:rPr lang="tr-TR" sz="2000" b="0" dirty="0">
                <a:solidFill>
                  <a:srgbClr val="0000CC"/>
                </a:solidFill>
                <a:latin typeface="Swis721 Cn BT" panose="020B0506020202030204" pitchFamily="34" charset="0"/>
              </a:rPr>
              <a:t>.</a:t>
            </a:r>
            <a:r>
              <a:rPr lang="tr-TR" sz="2000" b="0" dirty="0">
                <a:latin typeface="Swis721 Cn BT" panose="020B0506020202030204" pitchFamily="34" charset="0"/>
              </a:rPr>
              <a:t> </a:t>
            </a:r>
          </a:p>
          <a:p>
            <a:pPr>
              <a:spcBef>
                <a:spcPct val="15000"/>
              </a:spcBef>
              <a:spcAft>
                <a:spcPct val="15000"/>
              </a:spcAft>
            </a:pPr>
            <a:r>
              <a:rPr lang="tr-TR" sz="2000" b="0" dirty="0">
                <a:latin typeface="Swis721 Cn BT" panose="020B0506020202030204" pitchFamily="34" charset="0"/>
              </a:rPr>
              <a:t>T</a:t>
            </a:r>
            <a:r>
              <a:rPr lang="en-US" sz="2000" b="0" dirty="0">
                <a:latin typeface="Swis721 Cn BT" panose="020B0506020202030204" pitchFamily="34" charset="0"/>
              </a:rPr>
              <a:t>he flow regime depends mainly on the ratio of </a:t>
            </a:r>
            <a:r>
              <a:rPr lang="en-US" sz="2000" b="0" dirty="0">
                <a:solidFill>
                  <a:srgbClr val="0000CC"/>
                </a:solidFill>
                <a:latin typeface="Swis721 Cn BT" panose="020B0506020202030204" pitchFamily="34" charset="0"/>
              </a:rPr>
              <a:t>inertial</a:t>
            </a:r>
            <a:r>
              <a:rPr lang="tr-TR" sz="2000" b="0" dirty="0">
                <a:solidFill>
                  <a:srgbClr val="0000CC"/>
                </a:solidFill>
                <a:latin typeface="Swis721 Cn BT" panose="020B0506020202030204" pitchFamily="34" charset="0"/>
              </a:rPr>
              <a:t> </a:t>
            </a:r>
            <a:r>
              <a:rPr lang="en-US" sz="2000" b="0" dirty="0">
                <a:solidFill>
                  <a:srgbClr val="0000CC"/>
                </a:solidFill>
                <a:latin typeface="Swis721 Cn BT" panose="020B0506020202030204" pitchFamily="34" charset="0"/>
              </a:rPr>
              <a:t>forces</a:t>
            </a:r>
            <a:r>
              <a:rPr lang="en-US" sz="2000" b="0" dirty="0">
                <a:latin typeface="Swis721 Cn BT" panose="020B0506020202030204" pitchFamily="34" charset="0"/>
              </a:rPr>
              <a:t> to </a:t>
            </a:r>
            <a:r>
              <a:rPr lang="en-US" sz="2000" b="0" dirty="0">
                <a:solidFill>
                  <a:srgbClr val="0000CC"/>
                </a:solidFill>
                <a:latin typeface="Swis721 Cn BT" panose="020B0506020202030204" pitchFamily="34" charset="0"/>
              </a:rPr>
              <a:t>viscous forces</a:t>
            </a:r>
            <a:r>
              <a:rPr lang="tr-TR" sz="2000" b="0" dirty="0">
                <a:latin typeface="Swis721 Cn BT" panose="020B0506020202030204" pitchFamily="34" charset="0"/>
              </a:rPr>
              <a:t> (</a:t>
            </a:r>
            <a:r>
              <a:rPr lang="en-US" sz="2000" dirty="0">
                <a:solidFill>
                  <a:srgbClr val="CC00CC"/>
                </a:solidFill>
                <a:latin typeface="Swis721 Cn BT" panose="020B0506020202030204" pitchFamily="34" charset="0"/>
              </a:rPr>
              <a:t>Reynolds number</a:t>
            </a:r>
            <a:r>
              <a:rPr lang="tr-TR" sz="2000" b="0" dirty="0">
                <a:latin typeface="Swis721 Cn BT" panose="020B0506020202030204" pitchFamily="34" charset="0"/>
              </a:rPr>
              <a:t>).</a:t>
            </a:r>
            <a:endParaRPr lang="en-US" sz="2000" b="0" dirty="0">
              <a:latin typeface="Swis721 Cn BT" panose="020B0506020202030204" pitchFamily="34" charset="0"/>
            </a:endParaRPr>
          </a:p>
        </p:txBody>
      </p:sp>
      <p:pic>
        <p:nvPicPr>
          <p:cNvPr id="11" name="Picture 4"/>
          <p:cNvPicPr>
            <a:picLocks noChangeAspect="1" noChangeArrowheads="1"/>
          </p:cNvPicPr>
          <p:nvPr/>
        </p:nvPicPr>
        <p:blipFill>
          <a:blip r:embed="rId2"/>
          <a:srcRect/>
          <a:stretch>
            <a:fillRect/>
          </a:stretch>
        </p:blipFill>
        <p:spPr bwMode="auto">
          <a:xfrm>
            <a:off x="476250" y="3140075"/>
            <a:ext cx="4173538" cy="742950"/>
          </a:xfrm>
          <a:prstGeom prst="rect">
            <a:avLst/>
          </a:prstGeom>
          <a:noFill/>
          <a:ln w="9525">
            <a:noFill/>
            <a:miter lim="800000"/>
            <a:headEnd/>
            <a:tailEnd/>
          </a:ln>
        </p:spPr>
      </p:pic>
      <p:pic>
        <p:nvPicPr>
          <p:cNvPr id="12" name="Picture 5"/>
          <p:cNvPicPr>
            <a:picLocks noChangeAspect="1" noChangeArrowheads="1"/>
          </p:cNvPicPr>
          <p:nvPr/>
        </p:nvPicPr>
        <p:blipFill>
          <a:blip r:embed="rId3"/>
          <a:srcRect/>
          <a:stretch>
            <a:fillRect/>
          </a:stretch>
        </p:blipFill>
        <p:spPr bwMode="auto">
          <a:xfrm>
            <a:off x="712456" y="4141111"/>
            <a:ext cx="3604288" cy="2488287"/>
          </a:xfrm>
          <a:prstGeom prst="rect">
            <a:avLst/>
          </a:prstGeom>
          <a:noFill/>
          <a:ln w="9525">
            <a:noFill/>
            <a:miter lim="800000"/>
            <a:headEnd/>
            <a:tailEnd/>
          </a:ln>
        </p:spPr>
      </p:pic>
      <p:sp>
        <p:nvSpPr>
          <p:cNvPr id="14" name="Rectangle 7"/>
          <p:cNvSpPr>
            <a:spLocks noChangeArrowheads="1"/>
          </p:cNvSpPr>
          <p:nvPr/>
        </p:nvSpPr>
        <p:spPr bwMode="auto">
          <a:xfrm>
            <a:off x="4800600" y="4488153"/>
            <a:ext cx="3886200" cy="2031325"/>
          </a:xfrm>
          <a:prstGeom prst="rect">
            <a:avLst/>
          </a:prstGeom>
          <a:noFill/>
          <a:ln w="9525">
            <a:noFill/>
            <a:miter lim="800000"/>
            <a:headEnd/>
            <a:tailEnd/>
          </a:ln>
        </p:spPr>
        <p:txBody>
          <a:bodyPr>
            <a:spAutoFit/>
          </a:bodyPr>
          <a:lstStyle/>
          <a:p>
            <a:pPr>
              <a:spcBef>
                <a:spcPct val="15000"/>
              </a:spcBef>
              <a:spcAft>
                <a:spcPct val="15000"/>
              </a:spcAft>
            </a:pPr>
            <a:r>
              <a:rPr lang="en-US" sz="2000" dirty="0">
                <a:solidFill>
                  <a:srgbClr val="CC00CC"/>
                </a:solidFill>
                <a:latin typeface="Swis721 Cn BT" panose="020B0506020202030204" pitchFamily="34" charset="0"/>
              </a:rPr>
              <a:t>Critical Reynolds number, </a:t>
            </a:r>
            <a:r>
              <a:rPr lang="en-US" sz="2000" dirty="0" err="1">
                <a:solidFill>
                  <a:srgbClr val="CC00CC"/>
                </a:solidFill>
                <a:latin typeface="Swis721 Cn BT" panose="020B0506020202030204" pitchFamily="34" charset="0"/>
              </a:rPr>
              <a:t>Re</a:t>
            </a:r>
            <a:r>
              <a:rPr lang="en-US" sz="2000" baseline="-25000" dirty="0" err="1">
                <a:solidFill>
                  <a:srgbClr val="CC00CC"/>
                </a:solidFill>
                <a:latin typeface="Swis721 Cn BT" panose="020B0506020202030204" pitchFamily="34" charset="0"/>
              </a:rPr>
              <a:t>cr</a:t>
            </a:r>
            <a:r>
              <a:rPr lang="en-US" sz="2000" dirty="0">
                <a:solidFill>
                  <a:srgbClr val="CC00CC"/>
                </a:solidFill>
                <a:latin typeface="Swis721 Cn BT" panose="020B0506020202030204" pitchFamily="34" charset="0"/>
              </a:rPr>
              <a:t>:</a:t>
            </a:r>
            <a:r>
              <a:rPr lang="en-US" sz="2000" dirty="0">
                <a:latin typeface="Swis721 Cn BT" panose="020B0506020202030204" pitchFamily="34" charset="0"/>
              </a:rPr>
              <a:t>  </a:t>
            </a:r>
            <a:r>
              <a:rPr lang="en-US" sz="2000" b="0" dirty="0">
                <a:latin typeface="Swis721 Cn BT" panose="020B0506020202030204" pitchFamily="34" charset="0"/>
              </a:rPr>
              <a:t>The Reynolds number at which the flow becomes turbulent. </a:t>
            </a:r>
          </a:p>
          <a:p>
            <a:pPr>
              <a:spcBef>
                <a:spcPct val="15000"/>
              </a:spcBef>
              <a:spcAft>
                <a:spcPct val="15000"/>
              </a:spcAft>
            </a:pPr>
            <a:r>
              <a:rPr lang="en-US" sz="2000" b="0" dirty="0">
                <a:latin typeface="Swis721 Cn BT" panose="020B0506020202030204" pitchFamily="34" charset="0"/>
              </a:rPr>
              <a:t>The value of the critical Reynolds number is different for different geometries and flow conditions.</a:t>
            </a:r>
          </a:p>
        </p:txBody>
      </p:sp>
      <p:sp>
        <p:nvSpPr>
          <p:cNvPr id="15" name="Rectangle 8"/>
          <p:cNvSpPr>
            <a:spLocks noChangeArrowheads="1"/>
          </p:cNvSpPr>
          <p:nvPr/>
        </p:nvSpPr>
        <p:spPr bwMode="auto">
          <a:xfrm>
            <a:off x="4649788" y="898188"/>
            <a:ext cx="4267200" cy="3477875"/>
          </a:xfrm>
          <a:prstGeom prst="rect">
            <a:avLst/>
          </a:prstGeom>
          <a:solidFill>
            <a:srgbClr val="FFFF99"/>
          </a:solidFill>
          <a:ln w="9525">
            <a:noFill/>
            <a:miter lim="800000"/>
            <a:headEnd/>
            <a:tailEnd/>
          </a:ln>
        </p:spPr>
        <p:txBody>
          <a:bodyPr>
            <a:spAutoFit/>
          </a:bodyPr>
          <a:lstStyle/>
          <a:p>
            <a:pPr algn="just"/>
            <a:r>
              <a:rPr lang="en-US" sz="2000" b="0" dirty="0">
                <a:solidFill>
                  <a:srgbClr val="CC00CC"/>
                </a:solidFill>
                <a:latin typeface="Swis721 Cn BT" panose="020B0506020202030204" pitchFamily="34" charset="0"/>
              </a:rPr>
              <a:t>At large Reynolds numbers</a:t>
            </a:r>
            <a:r>
              <a:rPr lang="en-US" sz="2000" b="0" dirty="0">
                <a:latin typeface="Swis721 Cn BT" panose="020B0506020202030204" pitchFamily="34" charset="0"/>
              </a:rPr>
              <a:t>, the inertial forces, which are proportional to the fluid density and the square of the fluid velocity, are large relative to the viscous forces, and thus the viscous forces cannot prevent the random and rapid fluctuations of the fluid (</a:t>
            </a:r>
            <a:r>
              <a:rPr lang="en-US" sz="2000" dirty="0">
                <a:latin typeface="Swis721 Cn BT" panose="020B0506020202030204" pitchFamily="34" charset="0"/>
              </a:rPr>
              <a:t>turbulent</a:t>
            </a:r>
            <a:r>
              <a:rPr lang="en-US" sz="2000" b="0" dirty="0">
                <a:latin typeface="Swis721 Cn BT" panose="020B0506020202030204" pitchFamily="34" charset="0"/>
              </a:rPr>
              <a:t>).</a:t>
            </a:r>
          </a:p>
          <a:p>
            <a:pPr algn="just"/>
            <a:r>
              <a:rPr lang="en-US" sz="2000" b="0" dirty="0">
                <a:solidFill>
                  <a:srgbClr val="CC00CC"/>
                </a:solidFill>
                <a:latin typeface="Swis721 Cn BT" panose="020B0506020202030204" pitchFamily="34" charset="0"/>
              </a:rPr>
              <a:t>At small or moderate Reynolds numbers</a:t>
            </a:r>
            <a:r>
              <a:rPr lang="en-US" sz="2000" b="0" dirty="0">
                <a:latin typeface="Swis721 Cn BT" panose="020B0506020202030204" pitchFamily="34" charset="0"/>
              </a:rPr>
              <a:t>, the viscous forces are large enough to suppress these fluctuations and to keep the fluid “in line” (</a:t>
            </a:r>
            <a:r>
              <a:rPr lang="en-US" sz="2000" dirty="0">
                <a:latin typeface="Swis721 Cn BT" panose="020B0506020202030204" pitchFamily="34" charset="0"/>
              </a:rPr>
              <a:t>laminar</a:t>
            </a:r>
            <a:r>
              <a:rPr lang="en-US" sz="2000" b="0" dirty="0">
                <a:latin typeface="Swis721 Cn BT" panose="020B0506020202030204" pitchFamily="34" charset="0"/>
              </a:rPr>
              <a:t>).</a:t>
            </a:r>
          </a:p>
        </p:txBody>
      </p:sp>
    </p:spTree>
    <p:extLst>
      <p:ext uri="{BB962C8B-B14F-4D97-AF65-F5344CB8AC3E}">
        <p14:creationId xmlns:p14="http://schemas.microsoft.com/office/powerpoint/2010/main" val="41188666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6519" y="870065"/>
            <a:ext cx="8256938" cy="6001643"/>
          </a:xfrm>
          <a:prstGeom prst="rect">
            <a:avLst/>
          </a:prstGeom>
          <a:noFill/>
        </p:spPr>
        <p:txBody>
          <a:bodyPr wrap="square" rtlCol="0">
            <a:spAutoFit/>
          </a:bodyPr>
          <a:lstStyle/>
          <a:p>
            <a:pPr marL="742950" lvl="1" indent="-285750">
              <a:buFont typeface="Courier New" panose="02070309020205020404" pitchFamily="49" charset="0"/>
              <a:buChar char="o"/>
            </a:pPr>
            <a:r>
              <a:rPr lang="en-US" sz="1800" dirty="0" smtClean="0">
                <a:solidFill>
                  <a:srgbClr val="002060"/>
                </a:solidFill>
                <a:latin typeface="Maiandra GD" panose="020E0502030308020204" pitchFamily="34" charset="0"/>
                <a:ea typeface="Batang" pitchFamily="18" charset="-127"/>
                <a:cs typeface="Arial" panose="020B0604020202020204" pitchFamily="34" charset="0"/>
                <a:hlinkClick r:id="rId3" action="ppaction://hlinksldjump"/>
              </a:rPr>
              <a:t>Introduction</a:t>
            </a:r>
            <a:endParaRPr lang="en-US" sz="1800" dirty="0" smtClean="0">
              <a:solidFill>
                <a:srgbClr val="002060"/>
              </a:solidFill>
              <a:latin typeface="Maiandra GD" panose="020E0502030308020204" pitchFamily="34" charset="0"/>
              <a:ea typeface="Batang" pitchFamily="18" charset="-127"/>
              <a:cs typeface="Arial" panose="020B0604020202020204" pitchFamily="34" charset="0"/>
            </a:endParaRPr>
          </a:p>
          <a:p>
            <a:pPr marL="742950" lvl="1" indent="-285750">
              <a:buFont typeface="Courier New" panose="02070309020205020404" pitchFamily="49" charset="0"/>
              <a:buChar char="o"/>
            </a:pPr>
            <a:r>
              <a:rPr lang="en-US" sz="1800" dirty="0" smtClean="0">
                <a:solidFill>
                  <a:srgbClr val="002060"/>
                </a:solidFill>
                <a:latin typeface="Maiandra GD" panose="020E0502030308020204" pitchFamily="34" charset="0"/>
                <a:ea typeface="Batang" pitchFamily="18" charset="-127"/>
                <a:cs typeface="Arial" panose="020B0604020202020204" pitchFamily="34" charset="0"/>
                <a:hlinkClick r:id="rId4" action="ppaction://hlinksldjump"/>
              </a:rPr>
              <a:t>Objectives</a:t>
            </a:r>
            <a:endParaRPr lang="en-US" sz="1800" dirty="0" smtClean="0">
              <a:solidFill>
                <a:srgbClr val="002060"/>
              </a:solidFill>
              <a:latin typeface="Maiandra GD" panose="020E0502030308020204" pitchFamily="34" charset="0"/>
              <a:ea typeface="Batang" pitchFamily="18" charset="-127"/>
              <a:cs typeface="Arial" panose="020B0604020202020204" pitchFamily="34" charset="0"/>
            </a:endParaRPr>
          </a:p>
          <a:p>
            <a:pPr marL="742950" lvl="1" indent="-285750">
              <a:buFont typeface="Courier New" panose="02070309020205020404" pitchFamily="49" charset="0"/>
              <a:buChar char="o"/>
            </a:pPr>
            <a:r>
              <a:rPr lang="en-US" sz="1800" dirty="0" smtClean="0">
                <a:solidFill>
                  <a:srgbClr val="002060"/>
                </a:solidFill>
                <a:latin typeface="Maiandra GD" panose="020E0502030308020204" pitchFamily="34" charset="0"/>
                <a:ea typeface="Batang" pitchFamily="18" charset="-127"/>
                <a:cs typeface="Arial" panose="020B0604020202020204" pitchFamily="34" charset="0"/>
                <a:hlinkClick r:id="rId5" action="ppaction://hlinksldjump"/>
              </a:rPr>
              <a:t>Fluid Flow Theory</a:t>
            </a:r>
            <a:endParaRPr lang="en-US" sz="1800" dirty="0" smtClean="0">
              <a:solidFill>
                <a:srgbClr val="002060"/>
              </a:solidFill>
              <a:latin typeface="Maiandra GD" panose="020E0502030308020204" pitchFamily="34" charset="0"/>
              <a:ea typeface="Batang" pitchFamily="18" charset="-127"/>
              <a:cs typeface="Arial" panose="020B0604020202020204" pitchFamily="34" charset="0"/>
            </a:endParaRPr>
          </a:p>
          <a:p>
            <a:pPr marL="742950" lvl="1" indent="-285750">
              <a:buFont typeface="Courier New" panose="02070309020205020404" pitchFamily="49" charset="0"/>
              <a:buChar char="o"/>
            </a:pPr>
            <a:r>
              <a:rPr lang="en-US" sz="1800" dirty="0" smtClean="0">
                <a:solidFill>
                  <a:srgbClr val="C00000"/>
                </a:solidFill>
                <a:latin typeface="Maiandra GD" panose="020E0502030308020204" pitchFamily="34" charset="0"/>
                <a:ea typeface="宋体" pitchFamily="2" charset="-122"/>
                <a:cs typeface="Lao UI" pitchFamily="34" charset="0"/>
                <a:hlinkClick r:id="rId6" action="ppaction://hlinksldjump"/>
              </a:rPr>
              <a:t>Force Balance and Velocity Distribution</a:t>
            </a:r>
            <a:endParaRPr lang="en-US" sz="1800" dirty="0" smtClean="0">
              <a:solidFill>
                <a:srgbClr val="C00000"/>
              </a:solidFill>
              <a:latin typeface="Maiandra GD" panose="020E0502030308020204" pitchFamily="34" charset="0"/>
              <a:ea typeface="宋体" pitchFamily="2" charset="-122"/>
              <a:cs typeface="Lao UI" pitchFamily="34" charset="0"/>
            </a:endParaRPr>
          </a:p>
          <a:p>
            <a:pPr marL="1200150" lvl="2" indent="-285750">
              <a:buFont typeface="Wingdings" panose="05000000000000000000" pitchFamily="2" charset="2"/>
              <a:buChar char="§"/>
            </a:pPr>
            <a:r>
              <a:rPr lang="en-US" sz="1800" dirty="0" smtClean="0">
                <a:solidFill>
                  <a:srgbClr val="C00000"/>
                </a:solidFill>
                <a:latin typeface="Maiandra GD" panose="020E0502030308020204" pitchFamily="34" charset="0"/>
                <a:ea typeface="宋体" pitchFamily="2" charset="-122"/>
                <a:cs typeface="Lao UI" pitchFamily="34" charset="0"/>
                <a:hlinkClick r:id="rId7" action="ppaction://hlinksldjump"/>
              </a:rPr>
              <a:t>External Flow – Over a Flat Plate</a:t>
            </a:r>
            <a:endParaRPr lang="en-US" sz="1800" dirty="0" smtClean="0">
              <a:solidFill>
                <a:srgbClr val="C00000"/>
              </a:solidFill>
              <a:latin typeface="Maiandra GD" panose="020E0502030308020204" pitchFamily="34" charset="0"/>
              <a:ea typeface="宋体" pitchFamily="2" charset="-122"/>
              <a:cs typeface="Lao UI" pitchFamily="34" charset="0"/>
            </a:endParaRPr>
          </a:p>
          <a:p>
            <a:pPr marL="1200150" lvl="2" indent="-285750">
              <a:buFont typeface="Wingdings" panose="05000000000000000000" pitchFamily="2" charset="2"/>
              <a:buChar char="§"/>
            </a:pPr>
            <a:r>
              <a:rPr lang="en-US" sz="1800" dirty="0" smtClean="0">
                <a:solidFill>
                  <a:srgbClr val="C00000"/>
                </a:solidFill>
                <a:latin typeface="Maiandra GD" panose="020E0502030308020204" pitchFamily="34" charset="0"/>
                <a:ea typeface="宋体" pitchFamily="2" charset="-122"/>
                <a:cs typeface="Lao UI" pitchFamily="34" charset="0"/>
                <a:hlinkClick r:id="rId8" action="ppaction://hlinksldjump"/>
              </a:rPr>
              <a:t>Internal Flow – In a Circular Cylinder</a:t>
            </a:r>
            <a:endParaRPr lang="en-US" sz="1800" dirty="0" smtClean="0">
              <a:solidFill>
                <a:srgbClr val="C00000"/>
              </a:solidFill>
              <a:latin typeface="Maiandra GD" panose="020E0502030308020204" pitchFamily="34" charset="0"/>
              <a:ea typeface="宋体" pitchFamily="2" charset="-122"/>
              <a:cs typeface="Lao UI" pitchFamily="34" charset="0"/>
            </a:endParaRPr>
          </a:p>
          <a:p>
            <a:pPr marL="742950" lvl="1" indent="-285750">
              <a:buFont typeface="Courier New" panose="02070309020205020404" pitchFamily="49" charset="0"/>
              <a:buChar char="o"/>
            </a:pPr>
            <a:r>
              <a:rPr lang="en-US" sz="1800" dirty="0" smtClean="0">
                <a:solidFill>
                  <a:srgbClr val="C00000"/>
                </a:solidFill>
                <a:latin typeface="Maiandra GD" panose="020E0502030308020204" pitchFamily="34" charset="0"/>
                <a:ea typeface="宋体" pitchFamily="2" charset="-122"/>
                <a:cs typeface="Lao UI" pitchFamily="34" charset="0"/>
                <a:hlinkClick r:id="rId9" action="ppaction://hlinksldjump"/>
              </a:rPr>
              <a:t>Laminar and Turbulent Flows </a:t>
            </a:r>
            <a:endParaRPr lang="en-US" sz="1800" dirty="0" smtClean="0">
              <a:solidFill>
                <a:srgbClr val="C00000"/>
              </a:solidFill>
              <a:latin typeface="Maiandra GD" panose="020E0502030308020204" pitchFamily="34" charset="0"/>
              <a:ea typeface="宋体" pitchFamily="2" charset="-122"/>
              <a:cs typeface="Lao UI" pitchFamily="34" charset="0"/>
            </a:endParaRPr>
          </a:p>
          <a:p>
            <a:pPr marL="742950" lvl="1" indent="-285750">
              <a:buFont typeface="Courier New" panose="02070309020205020404" pitchFamily="49" charset="0"/>
              <a:buChar char="o"/>
            </a:pPr>
            <a:r>
              <a:rPr lang="en-US" sz="1800" dirty="0" smtClean="0">
                <a:solidFill>
                  <a:srgbClr val="C00000"/>
                </a:solidFill>
                <a:latin typeface="Maiandra GD" panose="020E0502030308020204" pitchFamily="34" charset="0"/>
                <a:ea typeface="宋体" pitchFamily="2" charset="-122"/>
                <a:cs typeface="Lao UI" pitchFamily="34" charset="0"/>
                <a:hlinkClick r:id="rId10" action="ppaction://hlinksldjump"/>
              </a:rPr>
              <a:t>Reynolds Number</a:t>
            </a:r>
            <a:endParaRPr lang="en-US" sz="1800" dirty="0" smtClean="0">
              <a:solidFill>
                <a:srgbClr val="C00000"/>
              </a:solidFill>
              <a:latin typeface="Maiandra GD" panose="020E0502030308020204" pitchFamily="34" charset="0"/>
              <a:ea typeface="宋体" pitchFamily="2" charset="-122"/>
              <a:cs typeface="Lao UI" pitchFamily="34" charset="0"/>
            </a:endParaRPr>
          </a:p>
          <a:p>
            <a:pPr marL="742950" lvl="1" indent="-285750">
              <a:buFont typeface="Courier New" panose="02070309020205020404" pitchFamily="49" charset="0"/>
              <a:buChar char="o"/>
            </a:pPr>
            <a:r>
              <a:rPr lang="en-US" sz="1800" dirty="0" smtClean="0">
                <a:solidFill>
                  <a:srgbClr val="002060"/>
                </a:solidFill>
                <a:latin typeface="Maiandra GD" panose="020E0502030308020204" pitchFamily="34" charset="0"/>
                <a:ea typeface="Batang" pitchFamily="18" charset="-127"/>
                <a:cs typeface="Arial" panose="020B0604020202020204" pitchFamily="34" charset="0"/>
                <a:hlinkClick r:id="rId11" action="ppaction://hlinksldjump"/>
              </a:rPr>
              <a:t>Governing Equations of Fluid Flow</a:t>
            </a:r>
            <a:endParaRPr lang="en-US" sz="1800" dirty="0" smtClean="0">
              <a:solidFill>
                <a:srgbClr val="002060"/>
              </a:solidFill>
              <a:latin typeface="Maiandra GD" panose="020E0502030308020204" pitchFamily="34" charset="0"/>
              <a:ea typeface="Batang" pitchFamily="18" charset="-127"/>
              <a:cs typeface="Arial" panose="020B0604020202020204" pitchFamily="34" charset="0"/>
            </a:endParaRPr>
          </a:p>
          <a:p>
            <a:pPr marL="742950" lvl="1" indent="-285750">
              <a:buFont typeface="Courier New" panose="02070309020205020404" pitchFamily="49" charset="0"/>
              <a:buChar char="o"/>
            </a:pPr>
            <a:r>
              <a:rPr lang="en-US" sz="1800" dirty="0" smtClean="0">
                <a:solidFill>
                  <a:srgbClr val="002060"/>
                </a:solidFill>
                <a:latin typeface="Maiandra GD" panose="020E0502030308020204" pitchFamily="34" charset="0"/>
                <a:ea typeface="Batang" pitchFamily="18" charset="-127"/>
                <a:cs typeface="Arial" panose="020B0604020202020204" pitchFamily="34" charset="0"/>
                <a:hlinkClick r:id="rId12" action="ppaction://hlinksldjump"/>
              </a:rPr>
              <a:t>Basic Laws</a:t>
            </a:r>
            <a:endParaRPr lang="en-US" sz="1800" dirty="0" smtClean="0">
              <a:solidFill>
                <a:srgbClr val="002060"/>
              </a:solidFill>
              <a:latin typeface="Maiandra GD" panose="020E0502030308020204" pitchFamily="34" charset="0"/>
              <a:ea typeface="Batang" pitchFamily="18" charset="-127"/>
              <a:cs typeface="Arial" panose="020B0604020202020204" pitchFamily="34" charset="0"/>
            </a:endParaRPr>
          </a:p>
          <a:p>
            <a:pPr marL="742950" lvl="1" indent="-285750">
              <a:buFont typeface="Courier New" panose="02070309020205020404" pitchFamily="49" charset="0"/>
              <a:buChar char="o"/>
            </a:pPr>
            <a:r>
              <a:rPr lang="en-US" sz="1800" dirty="0" smtClean="0">
                <a:solidFill>
                  <a:srgbClr val="002060"/>
                </a:solidFill>
                <a:latin typeface="Maiandra GD" panose="020E0502030308020204" pitchFamily="34" charset="0"/>
                <a:ea typeface="Batang" pitchFamily="18" charset="-127"/>
                <a:cs typeface="Arial" panose="020B0604020202020204" pitchFamily="34" charset="0"/>
                <a:hlinkClick r:id="rId13" action="ppaction://hlinksldjump"/>
              </a:rPr>
              <a:t>The Integral Approach</a:t>
            </a:r>
            <a:endParaRPr lang="en-US" sz="1800" dirty="0" smtClean="0">
              <a:solidFill>
                <a:srgbClr val="002060"/>
              </a:solidFill>
              <a:latin typeface="Maiandra GD" panose="020E0502030308020204" pitchFamily="34" charset="0"/>
              <a:ea typeface="Batang" pitchFamily="18" charset="-127"/>
              <a:cs typeface="Arial" panose="020B0604020202020204" pitchFamily="34" charset="0"/>
            </a:endParaRPr>
          </a:p>
          <a:p>
            <a:pPr marL="742950" lvl="1" indent="-285750">
              <a:buFont typeface="Courier New" panose="02070309020205020404" pitchFamily="49" charset="0"/>
              <a:buChar char="o"/>
            </a:pPr>
            <a:r>
              <a:rPr lang="en-US" sz="1800" dirty="0" smtClean="0">
                <a:solidFill>
                  <a:srgbClr val="002060"/>
                </a:solidFill>
                <a:latin typeface="Maiandra GD" panose="020E0502030308020204" pitchFamily="34" charset="0"/>
                <a:ea typeface="Batang" pitchFamily="18" charset="-127"/>
                <a:cs typeface="Arial" panose="020B0604020202020204" pitchFamily="34" charset="0"/>
              </a:rPr>
              <a:t>The Differential Approach</a:t>
            </a:r>
          </a:p>
          <a:p>
            <a:pPr marL="742950" lvl="1" indent="-285750">
              <a:buFont typeface="Courier New" panose="02070309020205020404" pitchFamily="49" charset="0"/>
              <a:buChar char="o"/>
            </a:pPr>
            <a:endParaRPr lang="en-US" sz="1800" dirty="0">
              <a:solidFill>
                <a:srgbClr val="002060"/>
              </a:solidFill>
              <a:latin typeface="Maiandra GD" panose="020E0502030308020204" pitchFamily="34" charset="0"/>
              <a:ea typeface="Batang" pitchFamily="18" charset="-127"/>
              <a:cs typeface="Arial" panose="020B0604020202020204" pitchFamily="34" charset="0"/>
            </a:endParaRPr>
          </a:p>
          <a:p>
            <a:endParaRPr lang="en-US" sz="1800" dirty="0">
              <a:solidFill>
                <a:srgbClr val="002060"/>
              </a:solidFill>
              <a:latin typeface="Maiandra GD" panose="020E0502030308020204" pitchFamily="34" charset="0"/>
              <a:ea typeface="Batang" pitchFamily="18" charset="-127"/>
              <a:cs typeface="Arial" panose="020B0604020202020204" pitchFamily="34" charset="0"/>
            </a:endParaRPr>
          </a:p>
          <a:p>
            <a:pPr marL="742950" lvl="1" indent="-285750">
              <a:buFont typeface="Courier New" panose="02070309020205020404" pitchFamily="49" charset="0"/>
              <a:buChar char="o"/>
            </a:pPr>
            <a:endParaRPr lang="en-US" sz="1800" dirty="0">
              <a:solidFill>
                <a:srgbClr val="002060"/>
              </a:solidFill>
              <a:latin typeface="Maiandra GD" panose="020E0502030308020204" pitchFamily="34" charset="0"/>
              <a:ea typeface="Batang" pitchFamily="18" charset="-127"/>
              <a:cs typeface="Arial" panose="020B0604020202020204" pitchFamily="34" charset="0"/>
            </a:endParaRPr>
          </a:p>
          <a:p>
            <a:endParaRPr lang="en-US" sz="1800" dirty="0">
              <a:solidFill>
                <a:srgbClr val="002060"/>
              </a:solidFill>
              <a:latin typeface="Maiandra GD" panose="020E0502030308020204" pitchFamily="34" charset="0"/>
              <a:ea typeface="Batang" pitchFamily="18" charset="-127"/>
              <a:cs typeface="Arial" panose="020B0604020202020204" pitchFamily="34" charset="0"/>
            </a:endParaRPr>
          </a:p>
          <a:p>
            <a:pPr marL="742950" lvl="1" indent="-285750">
              <a:buFont typeface="Courier New" panose="02070309020205020404" pitchFamily="49" charset="0"/>
              <a:buChar char="o"/>
            </a:pPr>
            <a:endParaRPr lang="en-US" sz="1800" dirty="0" smtClean="0">
              <a:solidFill>
                <a:srgbClr val="002060"/>
              </a:solidFill>
              <a:latin typeface="Maiandra GD" panose="020E0502030308020204" pitchFamily="34" charset="0"/>
              <a:ea typeface="Batang" pitchFamily="18" charset="-127"/>
              <a:cs typeface="Arial" panose="020B0604020202020204" pitchFamily="34" charset="0"/>
            </a:endParaRPr>
          </a:p>
          <a:p>
            <a:endParaRPr lang="en-US" sz="1800" dirty="0" smtClean="0">
              <a:solidFill>
                <a:srgbClr val="002060"/>
              </a:solidFill>
              <a:latin typeface="Maiandra GD" panose="020E0502030308020204" pitchFamily="34" charset="0"/>
              <a:ea typeface="Batang" pitchFamily="18" charset="-127"/>
              <a:cs typeface="Arial" panose="020B0604020202020204" pitchFamily="34" charset="0"/>
            </a:endParaRPr>
          </a:p>
          <a:p>
            <a:endParaRPr lang="en-US" sz="2000" dirty="0" smtClean="0">
              <a:solidFill>
                <a:prstClr val="black"/>
              </a:solidFill>
              <a:latin typeface="Maiandra GD" panose="020E0502030308020204" pitchFamily="34" charset="0"/>
              <a:ea typeface="Batang" pitchFamily="18" charset="-127"/>
              <a:cs typeface="Lao UI" panose="020B0502040204020203" pitchFamily="34" charset="0"/>
            </a:endParaRPr>
          </a:p>
          <a:p>
            <a:endParaRPr lang="en-US" sz="2000" dirty="0" smtClean="0">
              <a:solidFill>
                <a:prstClr val="black"/>
              </a:solidFill>
              <a:latin typeface="Maiandra GD" panose="020E0502030308020204" pitchFamily="34" charset="0"/>
              <a:ea typeface="Batang" pitchFamily="18" charset="-127"/>
              <a:cs typeface="Lao UI" panose="020B0502040204020203" pitchFamily="34" charset="0"/>
            </a:endParaRPr>
          </a:p>
          <a:p>
            <a:endParaRPr lang="en-US" sz="2000" dirty="0">
              <a:solidFill>
                <a:prstClr val="black"/>
              </a:solidFill>
              <a:latin typeface="Maiandra GD" panose="020E0502030308020204" pitchFamily="34" charset="0"/>
              <a:ea typeface="Batang" pitchFamily="18" charset="-127"/>
              <a:cs typeface="Lao UI" panose="020B0502040204020203" pitchFamily="34" charset="0"/>
            </a:endParaRPr>
          </a:p>
        </p:txBody>
      </p:sp>
      <p:sp>
        <p:nvSpPr>
          <p:cNvPr id="4" name="TextBox 3"/>
          <p:cNvSpPr txBox="1"/>
          <p:nvPr/>
        </p:nvSpPr>
        <p:spPr>
          <a:xfrm>
            <a:off x="0" y="97468"/>
            <a:ext cx="9036495" cy="523220"/>
          </a:xfrm>
          <a:prstGeom prst="rect">
            <a:avLst/>
          </a:prstGeom>
          <a:noFill/>
        </p:spPr>
        <p:txBody>
          <a:bodyPr wrap="square" rtlCol="0">
            <a:spAutoFit/>
          </a:bodyPr>
          <a:lstStyle/>
          <a:p>
            <a:pPr algn="ctr"/>
            <a:r>
              <a:rPr lang="en-US" sz="2800" b="1" dirty="0" smtClean="0">
                <a:solidFill>
                  <a:srgbClr val="C00000"/>
                </a:solidFill>
                <a:latin typeface="Lao UI" pitchFamily="34" charset="0"/>
                <a:ea typeface="宋体" pitchFamily="2" charset="-122"/>
                <a:cs typeface="Lao UI" pitchFamily="34" charset="0"/>
              </a:rPr>
              <a:t>Outline</a:t>
            </a:r>
            <a:endParaRPr lang="en-US" sz="2800" b="1" dirty="0">
              <a:solidFill>
                <a:srgbClr val="C00000"/>
              </a:solidFill>
              <a:latin typeface="Lao UI" pitchFamily="34" charset="0"/>
              <a:ea typeface="宋体" pitchFamily="2" charset="-122"/>
              <a:cs typeface="Lao UI" pitchFamily="34" charset="0"/>
            </a:endParaRPr>
          </a:p>
        </p:txBody>
      </p:sp>
      <p:sp>
        <p:nvSpPr>
          <p:cNvPr id="6" name="TextBox 5"/>
          <p:cNvSpPr txBox="1"/>
          <p:nvPr/>
        </p:nvSpPr>
        <p:spPr>
          <a:xfrm>
            <a:off x="152400" y="730478"/>
            <a:ext cx="8915400" cy="107722"/>
          </a:xfrm>
          <a:prstGeom prst="rect">
            <a:avLst/>
          </a:prstGeom>
          <a:solidFill>
            <a:schemeClr val="accent5">
              <a:lumMod val="50000"/>
            </a:schemeClr>
          </a:solidFill>
        </p:spPr>
        <p:txBody>
          <a:bodyPr wrap="square" rtlCol="0">
            <a:spAutoFit/>
          </a:bodyPr>
          <a:lstStyle/>
          <a:p>
            <a:pPr algn="ctr"/>
            <a:endParaRPr lang="en-US" sz="100" b="1" dirty="0">
              <a:solidFill>
                <a:prstClr val="white"/>
              </a:solidFill>
              <a:latin typeface="Lao UI" pitchFamily="34" charset="0"/>
              <a:ea typeface="宋体" pitchFamily="2" charset="-122"/>
              <a:cs typeface="Lao UI" pitchFamily="34" charset="0"/>
            </a:endParaRPr>
          </a:p>
        </p:txBody>
      </p:sp>
      <p:sp>
        <p:nvSpPr>
          <p:cNvPr id="7" name="TextBox 6"/>
          <p:cNvSpPr txBox="1"/>
          <p:nvPr/>
        </p:nvSpPr>
        <p:spPr>
          <a:xfrm>
            <a:off x="152400" y="6504801"/>
            <a:ext cx="647700" cy="276999"/>
          </a:xfrm>
          <a:prstGeom prst="rect">
            <a:avLst/>
          </a:prstGeom>
          <a:solidFill>
            <a:schemeClr val="accent5">
              <a:lumMod val="50000"/>
            </a:schemeClr>
          </a:solidFill>
        </p:spPr>
        <p:txBody>
          <a:bodyPr wrap="square" rtlCol="0">
            <a:spAutoFit/>
          </a:bodyPr>
          <a:lstStyle/>
          <a:p>
            <a:pPr algn="ctr"/>
            <a:r>
              <a:rPr lang="en-US" sz="1200" b="1" dirty="0">
                <a:solidFill>
                  <a:prstClr val="white"/>
                </a:solidFill>
                <a:latin typeface="Lao UI" pitchFamily="34" charset="0"/>
                <a:ea typeface="宋体" pitchFamily="2" charset="-122"/>
                <a:cs typeface="Lao UI" pitchFamily="34" charset="0"/>
              </a:rPr>
              <a:t>AAiT</a:t>
            </a:r>
          </a:p>
        </p:txBody>
      </p:sp>
      <p:sp>
        <p:nvSpPr>
          <p:cNvPr id="8" name="TextBox 7"/>
          <p:cNvSpPr txBox="1"/>
          <p:nvPr/>
        </p:nvSpPr>
        <p:spPr>
          <a:xfrm>
            <a:off x="838199" y="6504801"/>
            <a:ext cx="8198295" cy="276999"/>
          </a:xfrm>
          <a:prstGeom prst="rect">
            <a:avLst/>
          </a:prstGeom>
          <a:solidFill>
            <a:schemeClr val="accent5">
              <a:lumMod val="50000"/>
            </a:schemeClr>
          </a:solidFill>
        </p:spPr>
        <p:txBody>
          <a:bodyPr wrap="square" rtlCol="0">
            <a:spAutoFit/>
          </a:bodyPr>
          <a:lstStyle/>
          <a:p>
            <a:pPr algn="ctr"/>
            <a:r>
              <a:rPr lang="en-US" sz="1200" b="1" dirty="0">
                <a:solidFill>
                  <a:prstClr val="white"/>
                </a:solidFill>
                <a:latin typeface="Lao UI" pitchFamily="34" charset="0"/>
                <a:ea typeface="宋体" pitchFamily="2" charset="-122"/>
                <a:cs typeface="Lao UI" pitchFamily="34" charset="0"/>
              </a:rPr>
              <a:t>School of Mechanical and Industrial Engineering - </a:t>
            </a:r>
            <a:r>
              <a:rPr lang="en-US" sz="1200" b="1" dirty="0" smtClean="0">
                <a:solidFill>
                  <a:prstClr val="white"/>
                </a:solidFill>
                <a:latin typeface="Lao UI" pitchFamily="34" charset="0"/>
                <a:ea typeface="宋体" pitchFamily="2" charset="-122"/>
                <a:cs typeface="Lao UI" pitchFamily="34" charset="0"/>
              </a:rPr>
              <a:t>SMiE</a:t>
            </a:r>
            <a:endParaRPr lang="en-US" sz="1200" b="1" dirty="0">
              <a:solidFill>
                <a:prstClr val="white"/>
              </a:solidFill>
              <a:latin typeface="Lao UI" pitchFamily="34" charset="0"/>
              <a:ea typeface="宋体" pitchFamily="2" charset="-122"/>
              <a:cs typeface="Lao UI" pitchFamily="34" charset="0"/>
            </a:endParaRPr>
          </a:p>
        </p:txBody>
      </p:sp>
      <p:sp>
        <p:nvSpPr>
          <p:cNvPr id="9" name="Slide Number Placeholder 2"/>
          <p:cNvSpPr>
            <a:spLocks noGrp="1"/>
          </p:cNvSpPr>
          <p:nvPr>
            <p:ph type="sldNum" sz="quarter" idx="12"/>
          </p:nvPr>
        </p:nvSpPr>
        <p:spPr>
          <a:xfrm>
            <a:off x="8534400" y="6096000"/>
            <a:ext cx="533400" cy="457200"/>
          </a:xfrm>
        </p:spPr>
        <p:txBody>
          <a:bodyPr/>
          <a:lstStyle/>
          <a:p>
            <a:fld id="{EE45F90F-9DDF-48C6-AE1B-5F3FF3CC920B}" type="slidenum">
              <a:rPr lang="en-US" altLang="zh-CN" sz="2800" b="1" smtClean="0">
                <a:solidFill>
                  <a:prstClr val="black"/>
                </a:solidFill>
                <a:latin typeface="Lao UI" panose="020B0502040204020203" pitchFamily="34" charset="0"/>
                <a:cs typeface="Lao UI" panose="020B0502040204020203" pitchFamily="34" charset="0"/>
              </a:rPr>
              <a:pPr/>
              <a:t>2</a:t>
            </a:fld>
            <a:endParaRPr lang="en-US" altLang="zh-CN" sz="2800" b="1" dirty="0">
              <a:solidFill>
                <a:prstClr val="black"/>
              </a:solidFill>
              <a:latin typeface="Lao UI" panose="020B0502040204020203" pitchFamily="34" charset="0"/>
              <a:cs typeface="Lao UI" panose="020B0502040204020203" pitchFamily="34" charset="0"/>
            </a:endParaRPr>
          </a:p>
        </p:txBody>
      </p:sp>
    </p:spTree>
    <p:extLst>
      <p:ext uri="{BB962C8B-B14F-4D97-AF65-F5344CB8AC3E}">
        <p14:creationId xmlns:p14="http://schemas.microsoft.com/office/powerpoint/2010/main" val="18840847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2990793"/>
            <a:ext cx="9036495" cy="523220"/>
          </a:xfrm>
          <a:prstGeom prst="rect">
            <a:avLst/>
          </a:prstGeom>
          <a:noFill/>
        </p:spPr>
        <p:txBody>
          <a:bodyPr wrap="square" rtlCol="0">
            <a:spAutoFit/>
          </a:bodyPr>
          <a:lstStyle/>
          <a:p>
            <a:pPr algn="ctr"/>
            <a:r>
              <a:rPr lang="en-US" sz="2800" b="1" dirty="0" smtClean="0">
                <a:solidFill>
                  <a:srgbClr val="C00000"/>
                </a:solidFill>
                <a:latin typeface="Lao UI" pitchFamily="34" charset="0"/>
                <a:ea typeface="宋体" pitchFamily="2" charset="-122"/>
                <a:cs typeface="Lao UI" pitchFamily="34" charset="0"/>
              </a:rPr>
              <a:t>Governing Equations of Fluid Flow</a:t>
            </a:r>
            <a:endParaRPr lang="en-US" sz="2800" b="1" dirty="0">
              <a:solidFill>
                <a:srgbClr val="C00000"/>
              </a:solidFill>
              <a:latin typeface="Lao UI" pitchFamily="34" charset="0"/>
              <a:ea typeface="宋体" pitchFamily="2" charset="-122"/>
              <a:cs typeface="Lao UI" pitchFamily="34" charset="0"/>
            </a:endParaRPr>
          </a:p>
        </p:txBody>
      </p:sp>
      <p:sp>
        <p:nvSpPr>
          <p:cNvPr id="5" name="TextBox 4"/>
          <p:cNvSpPr txBox="1"/>
          <p:nvPr/>
        </p:nvSpPr>
        <p:spPr>
          <a:xfrm>
            <a:off x="152400" y="3623803"/>
            <a:ext cx="8915400" cy="107722"/>
          </a:xfrm>
          <a:prstGeom prst="rect">
            <a:avLst/>
          </a:prstGeom>
          <a:solidFill>
            <a:schemeClr val="accent5">
              <a:lumMod val="50000"/>
            </a:schemeClr>
          </a:solidFill>
        </p:spPr>
        <p:txBody>
          <a:bodyPr wrap="square" rtlCol="0">
            <a:spAutoFit/>
          </a:bodyPr>
          <a:lstStyle/>
          <a:p>
            <a:pPr algn="ctr"/>
            <a:endParaRPr lang="en-US" sz="100" b="1" dirty="0">
              <a:solidFill>
                <a:prstClr val="white"/>
              </a:solidFill>
              <a:latin typeface="Lao UI" pitchFamily="34" charset="0"/>
              <a:ea typeface="宋体" pitchFamily="2" charset="-122"/>
              <a:cs typeface="Lao UI" pitchFamily="34" charset="0"/>
            </a:endParaRPr>
          </a:p>
        </p:txBody>
      </p:sp>
      <p:sp>
        <p:nvSpPr>
          <p:cNvPr id="6" name="TextBox 5"/>
          <p:cNvSpPr txBox="1"/>
          <p:nvPr/>
        </p:nvSpPr>
        <p:spPr>
          <a:xfrm>
            <a:off x="194181" y="2878114"/>
            <a:ext cx="8915400" cy="107722"/>
          </a:xfrm>
          <a:prstGeom prst="rect">
            <a:avLst/>
          </a:prstGeom>
          <a:solidFill>
            <a:schemeClr val="accent5">
              <a:lumMod val="50000"/>
            </a:schemeClr>
          </a:solidFill>
        </p:spPr>
        <p:txBody>
          <a:bodyPr wrap="square" rtlCol="0">
            <a:spAutoFit/>
          </a:bodyPr>
          <a:lstStyle/>
          <a:p>
            <a:pPr algn="ctr"/>
            <a:endParaRPr lang="en-US" sz="100" b="1" dirty="0">
              <a:solidFill>
                <a:prstClr val="white"/>
              </a:solidFill>
              <a:latin typeface="Lao UI" pitchFamily="34" charset="0"/>
              <a:ea typeface="宋体" pitchFamily="2" charset="-122"/>
              <a:cs typeface="Lao UI" pitchFamily="34" charset="0"/>
            </a:endParaRPr>
          </a:p>
        </p:txBody>
      </p:sp>
    </p:spTree>
    <p:extLst>
      <p:ext uri="{BB962C8B-B14F-4D97-AF65-F5344CB8AC3E}">
        <p14:creationId xmlns:p14="http://schemas.microsoft.com/office/powerpoint/2010/main" val="7769907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76250" y="1012665"/>
            <a:ext cx="8411417" cy="5324535"/>
          </a:xfrm>
          <a:prstGeom prst="rect">
            <a:avLst/>
          </a:prstGeom>
          <a:noFill/>
        </p:spPr>
        <p:txBody>
          <a:bodyPr wrap="square" rtlCol="0">
            <a:spAutoFit/>
          </a:bodyPr>
          <a:lstStyle/>
          <a:p>
            <a:pPr algn="just"/>
            <a:r>
              <a:rPr lang="en-US" sz="2200" dirty="0" smtClean="0">
                <a:solidFill>
                  <a:srgbClr val="002060"/>
                </a:solidFill>
                <a:latin typeface="Swis721 Cn BT" panose="020B0506020202030204" pitchFamily="34" charset="0"/>
                <a:ea typeface="Batang" pitchFamily="18" charset="-127"/>
                <a:cs typeface="Arial" panose="020B0604020202020204" pitchFamily="34" charset="0"/>
              </a:rPr>
              <a:t>To formulate/model/solve a fluid flow problem, basic laws will be introduced. </a:t>
            </a:r>
          </a:p>
          <a:p>
            <a:pPr algn="just"/>
            <a:endParaRPr lang="en-US" sz="2200" dirty="0">
              <a:solidFill>
                <a:srgbClr val="002060"/>
              </a:solidFill>
              <a:latin typeface="Swis721 Cn BT" panose="020B0506020202030204" pitchFamily="34" charset="0"/>
              <a:ea typeface="Batang" pitchFamily="18" charset="-127"/>
              <a:cs typeface="Arial" panose="020B0604020202020204" pitchFamily="34" charset="0"/>
            </a:endParaRPr>
          </a:p>
          <a:p>
            <a:pPr algn="just"/>
            <a:r>
              <a:rPr lang="en-US" sz="2200" dirty="0" smtClean="0">
                <a:solidFill>
                  <a:srgbClr val="002060"/>
                </a:solidFill>
                <a:latin typeface="Swis721 Cn BT" panose="020B0506020202030204" pitchFamily="34" charset="0"/>
                <a:ea typeface="Batang" pitchFamily="18" charset="-127"/>
                <a:cs typeface="Arial" panose="020B0604020202020204" pitchFamily="34" charset="0"/>
              </a:rPr>
              <a:t>To  do so, we might take one of the paths:</a:t>
            </a:r>
          </a:p>
          <a:p>
            <a:pPr algn="just"/>
            <a:r>
              <a:rPr lang="en-US" sz="2200" b="1" dirty="0" smtClean="0">
                <a:solidFill>
                  <a:srgbClr val="FF0000"/>
                </a:solidFill>
                <a:latin typeface="Swis721 Cn BT" panose="020B0506020202030204" pitchFamily="34" charset="0"/>
                <a:ea typeface="Batang" pitchFamily="18" charset="-127"/>
                <a:cs typeface="Arial" panose="020B0604020202020204" pitchFamily="34" charset="0"/>
              </a:rPr>
              <a:t>Path 1</a:t>
            </a:r>
            <a:r>
              <a:rPr lang="en-US" sz="2200" dirty="0" smtClean="0">
                <a:solidFill>
                  <a:srgbClr val="00B050"/>
                </a:solidFill>
                <a:latin typeface="Swis721 Cn BT" panose="020B0506020202030204" pitchFamily="34" charset="0"/>
                <a:ea typeface="Batang" pitchFamily="18" charset="-127"/>
                <a:cs typeface="Arial" panose="020B0604020202020204" pitchFamily="34" charset="0"/>
              </a:rPr>
              <a:t>: Seeking to describe the detailed flow pattern at every point (</a:t>
            </a:r>
            <a:r>
              <a:rPr lang="en-US" sz="2200" dirty="0" err="1" smtClean="0">
                <a:solidFill>
                  <a:srgbClr val="00B050"/>
                </a:solidFill>
                <a:latin typeface="Swis721 Cn BT" panose="020B0506020202030204" pitchFamily="34" charset="0"/>
                <a:ea typeface="Batang" pitchFamily="18" charset="-127"/>
                <a:cs typeface="Arial" panose="020B0604020202020204" pitchFamily="34" charset="0"/>
              </a:rPr>
              <a:t>x,y,z</a:t>
            </a:r>
            <a:r>
              <a:rPr lang="en-US" sz="2200" dirty="0" smtClean="0">
                <a:solidFill>
                  <a:srgbClr val="00B050"/>
                </a:solidFill>
                <a:latin typeface="Swis721 Cn BT" panose="020B0506020202030204" pitchFamily="34" charset="0"/>
                <a:ea typeface="Batang" pitchFamily="18" charset="-127"/>
                <a:cs typeface="Arial" panose="020B0604020202020204" pitchFamily="34" charset="0"/>
              </a:rPr>
              <a:t>) in the field. </a:t>
            </a:r>
            <a:r>
              <a:rPr lang="en-US" sz="2200" dirty="0" smtClean="0">
                <a:solidFill>
                  <a:srgbClr val="00B050"/>
                </a:solidFill>
                <a:latin typeface="Swis721 Cn BT" panose="020B0506020202030204" pitchFamily="34" charset="0"/>
                <a:ea typeface="Batang" pitchFamily="18" charset="-127"/>
                <a:cs typeface="Arial" panose="020B0604020202020204" pitchFamily="34" charset="0"/>
                <a:sym typeface="Wingdings" panose="05000000000000000000" pitchFamily="2" charset="2"/>
              </a:rPr>
              <a:t> </a:t>
            </a:r>
            <a:r>
              <a:rPr lang="en-US" sz="2200" b="1" dirty="0" smtClean="0">
                <a:solidFill>
                  <a:srgbClr val="FF0000"/>
                </a:solidFill>
                <a:latin typeface="Swis721 Cn BT" panose="020B0506020202030204" pitchFamily="34" charset="0"/>
                <a:ea typeface="Batang" pitchFamily="18" charset="-127"/>
                <a:cs typeface="Arial" panose="020B0604020202020204" pitchFamily="34" charset="0"/>
                <a:sym typeface="Wingdings" panose="05000000000000000000" pitchFamily="2" charset="2"/>
              </a:rPr>
              <a:t>Differential Approach</a:t>
            </a:r>
            <a:endParaRPr lang="en-US" sz="2200" b="1" dirty="0" smtClean="0">
              <a:solidFill>
                <a:srgbClr val="FF0000"/>
              </a:solidFill>
              <a:latin typeface="Swis721 Cn BT" panose="020B0506020202030204" pitchFamily="34" charset="0"/>
              <a:ea typeface="Batang" pitchFamily="18" charset="-127"/>
              <a:cs typeface="Arial" panose="020B0604020202020204" pitchFamily="34" charset="0"/>
            </a:endParaRPr>
          </a:p>
          <a:p>
            <a:pPr algn="just"/>
            <a:endParaRPr lang="en-US" sz="2200" dirty="0">
              <a:solidFill>
                <a:srgbClr val="00B050"/>
              </a:solidFill>
              <a:latin typeface="Swis721 Cn BT" panose="020B0506020202030204" pitchFamily="34" charset="0"/>
              <a:ea typeface="Batang" pitchFamily="18" charset="-127"/>
              <a:cs typeface="Arial" panose="020B0604020202020204" pitchFamily="34" charset="0"/>
            </a:endParaRPr>
          </a:p>
          <a:p>
            <a:pPr algn="just"/>
            <a:r>
              <a:rPr lang="en-US" sz="2200" b="1" dirty="0" smtClean="0">
                <a:solidFill>
                  <a:srgbClr val="FF0000"/>
                </a:solidFill>
                <a:latin typeface="Swis721 Cn BT" panose="020B0506020202030204" pitchFamily="34" charset="0"/>
                <a:ea typeface="Batang" pitchFamily="18" charset="-127"/>
                <a:cs typeface="Arial" panose="020B0604020202020204" pitchFamily="34" charset="0"/>
              </a:rPr>
              <a:t>Path 2</a:t>
            </a:r>
            <a:r>
              <a:rPr lang="en-US" sz="2200" dirty="0" smtClean="0">
                <a:solidFill>
                  <a:srgbClr val="00B050"/>
                </a:solidFill>
                <a:latin typeface="Swis721 Cn BT" panose="020B0506020202030204" pitchFamily="34" charset="0"/>
                <a:ea typeface="Batang" pitchFamily="18" charset="-127"/>
                <a:cs typeface="Arial" panose="020B0604020202020204" pitchFamily="34" charset="0"/>
              </a:rPr>
              <a:t>: Working with finite regions, seeking a balance of flow in versus flow out and determining the gross effects such as force, or torque on a body or total energy exchange. </a:t>
            </a:r>
            <a:r>
              <a:rPr lang="en-US" sz="2200" dirty="0" smtClean="0">
                <a:solidFill>
                  <a:srgbClr val="00B050"/>
                </a:solidFill>
                <a:latin typeface="Swis721 Cn BT" panose="020B0506020202030204" pitchFamily="34" charset="0"/>
                <a:ea typeface="Batang" pitchFamily="18" charset="-127"/>
                <a:cs typeface="Arial" panose="020B0604020202020204" pitchFamily="34" charset="0"/>
                <a:sym typeface="Wingdings" panose="05000000000000000000" pitchFamily="2" charset="2"/>
              </a:rPr>
              <a:t> </a:t>
            </a:r>
            <a:r>
              <a:rPr lang="en-US" sz="2200" dirty="0" smtClean="0">
                <a:solidFill>
                  <a:srgbClr val="00B050"/>
                </a:solidFill>
                <a:latin typeface="Swis721 Cn BT" panose="020B0506020202030204" pitchFamily="34" charset="0"/>
                <a:ea typeface="Batang" pitchFamily="18" charset="-127"/>
                <a:cs typeface="Arial" panose="020B0604020202020204" pitchFamily="34" charset="0"/>
              </a:rPr>
              <a:t> </a:t>
            </a:r>
            <a:r>
              <a:rPr lang="en-US" sz="2200" b="1" dirty="0" smtClean="0">
                <a:solidFill>
                  <a:srgbClr val="FF0000"/>
                </a:solidFill>
                <a:latin typeface="Swis721 Cn BT" panose="020B0506020202030204" pitchFamily="34" charset="0"/>
                <a:ea typeface="Batang" pitchFamily="18" charset="-127"/>
                <a:cs typeface="Arial" panose="020B0604020202020204" pitchFamily="34" charset="0"/>
              </a:rPr>
              <a:t>Integral Approach</a:t>
            </a:r>
          </a:p>
          <a:p>
            <a:pPr algn="just"/>
            <a:endParaRPr lang="en-US" sz="2000" dirty="0">
              <a:solidFill>
                <a:srgbClr val="FF0000"/>
              </a:solidFill>
              <a:latin typeface="Swis721 Cn BT" panose="020B0506020202030204" pitchFamily="34" charset="0"/>
              <a:ea typeface="Batang" pitchFamily="18" charset="-127"/>
              <a:cs typeface="Arial" panose="020B0604020202020204" pitchFamily="34" charset="0"/>
            </a:endParaRPr>
          </a:p>
          <a:p>
            <a:pPr algn="just"/>
            <a:r>
              <a:rPr lang="en-US" sz="2000" dirty="0" smtClean="0">
                <a:solidFill>
                  <a:srgbClr val="FF0000"/>
                </a:solidFill>
                <a:latin typeface="Swis721 Cn BT" panose="020B0506020202030204" pitchFamily="34" charset="0"/>
                <a:ea typeface="Batang" pitchFamily="18" charset="-127"/>
                <a:cs typeface="Arial" panose="020B0604020202020204" pitchFamily="34" charset="0"/>
              </a:rPr>
              <a:t>This section has outlined three basic approaches to analysis of arbitrary flow problems:</a:t>
            </a:r>
            <a:endParaRPr lang="en-US" sz="2000" dirty="0">
              <a:solidFill>
                <a:srgbClr val="FF0000"/>
              </a:solidFill>
              <a:latin typeface="Swis721 Cn BT" panose="020B0506020202030204" pitchFamily="34" charset="0"/>
              <a:ea typeface="Batang" pitchFamily="18" charset="-127"/>
              <a:cs typeface="Arial" panose="020B0604020202020204" pitchFamily="34" charset="0"/>
            </a:endParaRPr>
          </a:p>
          <a:p>
            <a:pPr marL="457200" indent="-457200" algn="just">
              <a:buAutoNum type="arabicPeriod"/>
            </a:pPr>
            <a:r>
              <a:rPr lang="en-US" sz="2000" dirty="0" smtClean="0">
                <a:solidFill>
                  <a:srgbClr val="FF0000"/>
                </a:solidFill>
                <a:latin typeface="Swis721 Cn BT" panose="020B0506020202030204" pitchFamily="34" charset="0"/>
                <a:ea typeface="Batang" pitchFamily="18" charset="-127"/>
                <a:cs typeface="Arial" panose="020B0604020202020204" pitchFamily="34" charset="0"/>
              </a:rPr>
              <a:t>Integral Approach: </a:t>
            </a:r>
            <a:r>
              <a:rPr lang="en-US" sz="2000" dirty="0" smtClean="0">
                <a:solidFill>
                  <a:srgbClr val="002060"/>
                </a:solidFill>
                <a:latin typeface="Swis721 Cn BT" panose="020B0506020202030204" pitchFamily="34" charset="0"/>
                <a:ea typeface="Batang" pitchFamily="18" charset="-127"/>
                <a:cs typeface="Arial" panose="020B0604020202020204" pitchFamily="34" charset="0"/>
              </a:rPr>
              <a:t>Control volume is finite</a:t>
            </a:r>
          </a:p>
          <a:p>
            <a:pPr marL="457200" indent="-457200" algn="just">
              <a:buFontTx/>
              <a:buAutoNum type="arabicPeriod"/>
            </a:pPr>
            <a:r>
              <a:rPr lang="en-US" sz="2000" dirty="0" smtClean="0">
                <a:solidFill>
                  <a:srgbClr val="FF0000"/>
                </a:solidFill>
                <a:latin typeface="Swis721 Cn BT" panose="020B0506020202030204" pitchFamily="34" charset="0"/>
                <a:ea typeface="Batang" pitchFamily="18" charset="-127"/>
                <a:cs typeface="Arial" panose="020B0604020202020204" pitchFamily="34" charset="0"/>
              </a:rPr>
              <a:t>Differential (Control volume) Approach:</a:t>
            </a:r>
            <a:r>
              <a:rPr lang="en-US" sz="2000" dirty="0" smtClean="0">
                <a:solidFill>
                  <a:srgbClr val="002060"/>
                </a:solidFill>
                <a:latin typeface="Swis721 Cn BT" panose="020B0506020202030204" pitchFamily="34" charset="0"/>
                <a:ea typeface="Batang" pitchFamily="18" charset="-127"/>
                <a:cs typeface="Arial" panose="020B0604020202020204" pitchFamily="34" charset="0"/>
              </a:rPr>
              <a:t> </a:t>
            </a:r>
            <a:r>
              <a:rPr lang="en-US" sz="2000" dirty="0">
                <a:solidFill>
                  <a:srgbClr val="002060"/>
                </a:solidFill>
                <a:latin typeface="Swis721 Cn BT" panose="020B0506020202030204" pitchFamily="34" charset="0"/>
                <a:ea typeface="Batang" pitchFamily="18" charset="-127"/>
                <a:cs typeface="Arial" panose="020B0604020202020204" pitchFamily="34" charset="0"/>
              </a:rPr>
              <a:t>Control volume is infinitesimally </a:t>
            </a:r>
            <a:r>
              <a:rPr lang="en-US" sz="2000" dirty="0" smtClean="0">
                <a:solidFill>
                  <a:srgbClr val="002060"/>
                </a:solidFill>
                <a:latin typeface="Swis721 Cn BT" panose="020B0506020202030204" pitchFamily="34" charset="0"/>
                <a:ea typeface="Batang" pitchFamily="18" charset="-127"/>
                <a:cs typeface="Arial" panose="020B0604020202020204" pitchFamily="34" charset="0"/>
              </a:rPr>
              <a:t>small</a:t>
            </a:r>
          </a:p>
          <a:p>
            <a:pPr marL="457200" indent="-457200" algn="just">
              <a:buFontTx/>
              <a:buAutoNum type="arabicPeriod"/>
            </a:pPr>
            <a:r>
              <a:rPr lang="en-US" sz="2000" dirty="0" smtClean="0">
                <a:solidFill>
                  <a:srgbClr val="FF0000"/>
                </a:solidFill>
                <a:latin typeface="Swis721 Cn BT" panose="020B0506020202030204" pitchFamily="34" charset="0"/>
                <a:ea typeface="Batang" pitchFamily="18" charset="-127"/>
                <a:cs typeface="Arial" panose="020B0604020202020204" pitchFamily="34" charset="0"/>
              </a:rPr>
              <a:t>Experimental/Dimensional Analysis</a:t>
            </a:r>
            <a:endParaRPr lang="en-US" sz="2000" dirty="0">
              <a:solidFill>
                <a:srgbClr val="FF0000"/>
              </a:solidFill>
              <a:latin typeface="Swis721 Cn BT" panose="020B0506020202030204" pitchFamily="34" charset="0"/>
              <a:ea typeface="Batang" pitchFamily="18" charset="-127"/>
              <a:cs typeface="Arial" panose="020B0604020202020204" pitchFamily="34" charset="0"/>
            </a:endParaRPr>
          </a:p>
          <a:p>
            <a:pPr marL="457200" indent="-457200" algn="just">
              <a:buAutoNum type="arabicPeriod"/>
            </a:pPr>
            <a:endParaRPr lang="en-US" sz="2200" dirty="0">
              <a:solidFill>
                <a:srgbClr val="FF0000"/>
              </a:solidFill>
              <a:latin typeface="Swis721 Cn BT" panose="020B0506020202030204" pitchFamily="34" charset="0"/>
              <a:ea typeface="Batang" pitchFamily="18" charset="-127"/>
              <a:cs typeface="Arial" panose="020B0604020202020204" pitchFamily="34" charset="0"/>
            </a:endParaRPr>
          </a:p>
        </p:txBody>
      </p:sp>
      <p:sp>
        <p:nvSpPr>
          <p:cNvPr id="5" name="TextBox 4"/>
          <p:cNvSpPr txBox="1"/>
          <p:nvPr/>
        </p:nvSpPr>
        <p:spPr>
          <a:xfrm>
            <a:off x="0" y="97468"/>
            <a:ext cx="9036495" cy="523220"/>
          </a:xfrm>
          <a:prstGeom prst="rect">
            <a:avLst/>
          </a:prstGeom>
          <a:noFill/>
        </p:spPr>
        <p:txBody>
          <a:bodyPr wrap="square" rtlCol="0">
            <a:spAutoFit/>
          </a:bodyPr>
          <a:lstStyle/>
          <a:p>
            <a:pPr algn="ctr"/>
            <a:r>
              <a:rPr lang="en-US" sz="2800" b="1" dirty="0" smtClean="0">
                <a:solidFill>
                  <a:srgbClr val="C00000"/>
                </a:solidFill>
                <a:latin typeface="Lao UI" pitchFamily="34" charset="0"/>
                <a:ea typeface="宋体" pitchFamily="2" charset="-122"/>
                <a:cs typeface="Lao UI" pitchFamily="34" charset="0"/>
              </a:rPr>
              <a:t>Introduction</a:t>
            </a:r>
            <a:endParaRPr lang="en-US" sz="2800" b="1" dirty="0">
              <a:solidFill>
                <a:srgbClr val="C00000"/>
              </a:solidFill>
              <a:latin typeface="Lao UI" pitchFamily="34" charset="0"/>
              <a:ea typeface="宋体" pitchFamily="2" charset="-122"/>
              <a:cs typeface="Lao UI" pitchFamily="34" charset="0"/>
            </a:endParaRPr>
          </a:p>
        </p:txBody>
      </p:sp>
      <p:sp>
        <p:nvSpPr>
          <p:cNvPr id="6" name="TextBox 5"/>
          <p:cNvSpPr txBox="1"/>
          <p:nvPr/>
        </p:nvSpPr>
        <p:spPr>
          <a:xfrm>
            <a:off x="152400" y="730478"/>
            <a:ext cx="8915400" cy="107722"/>
          </a:xfrm>
          <a:prstGeom prst="rect">
            <a:avLst/>
          </a:prstGeom>
          <a:solidFill>
            <a:schemeClr val="accent5">
              <a:lumMod val="50000"/>
            </a:schemeClr>
          </a:solidFill>
        </p:spPr>
        <p:txBody>
          <a:bodyPr wrap="square" rtlCol="0">
            <a:spAutoFit/>
          </a:bodyPr>
          <a:lstStyle/>
          <a:p>
            <a:pPr algn="ctr"/>
            <a:endParaRPr lang="en-US" sz="100" b="1" dirty="0">
              <a:solidFill>
                <a:prstClr val="white"/>
              </a:solidFill>
              <a:latin typeface="Lao UI" pitchFamily="34" charset="0"/>
              <a:ea typeface="宋体" pitchFamily="2" charset="-122"/>
              <a:cs typeface="Lao UI" pitchFamily="34" charset="0"/>
            </a:endParaRPr>
          </a:p>
        </p:txBody>
      </p:sp>
      <p:sp>
        <p:nvSpPr>
          <p:cNvPr id="7" name="TextBox 6"/>
          <p:cNvSpPr txBox="1"/>
          <p:nvPr/>
        </p:nvSpPr>
        <p:spPr>
          <a:xfrm>
            <a:off x="152400" y="6504801"/>
            <a:ext cx="647700" cy="276999"/>
          </a:xfrm>
          <a:prstGeom prst="rect">
            <a:avLst/>
          </a:prstGeom>
          <a:solidFill>
            <a:schemeClr val="accent5">
              <a:lumMod val="50000"/>
            </a:schemeClr>
          </a:solidFill>
        </p:spPr>
        <p:txBody>
          <a:bodyPr wrap="square" rtlCol="0">
            <a:spAutoFit/>
          </a:bodyPr>
          <a:lstStyle/>
          <a:p>
            <a:pPr algn="ctr"/>
            <a:r>
              <a:rPr lang="en-US" sz="1200" b="1" dirty="0">
                <a:solidFill>
                  <a:prstClr val="white"/>
                </a:solidFill>
                <a:latin typeface="Lao UI" pitchFamily="34" charset="0"/>
                <a:ea typeface="宋体" pitchFamily="2" charset="-122"/>
                <a:cs typeface="Lao UI" pitchFamily="34" charset="0"/>
              </a:rPr>
              <a:t>AAiT</a:t>
            </a:r>
          </a:p>
        </p:txBody>
      </p:sp>
      <p:sp>
        <p:nvSpPr>
          <p:cNvPr id="8" name="TextBox 7"/>
          <p:cNvSpPr txBox="1"/>
          <p:nvPr/>
        </p:nvSpPr>
        <p:spPr>
          <a:xfrm>
            <a:off x="838199" y="6504801"/>
            <a:ext cx="8198295" cy="276999"/>
          </a:xfrm>
          <a:prstGeom prst="rect">
            <a:avLst/>
          </a:prstGeom>
          <a:solidFill>
            <a:schemeClr val="accent5">
              <a:lumMod val="50000"/>
            </a:schemeClr>
          </a:solidFill>
        </p:spPr>
        <p:txBody>
          <a:bodyPr wrap="square" rtlCol="0">
            <a:spAutoFit/>
          </a:bodyPr>
          <a:lstStyle/>
          <a:p>
            <a:pPr algn="ctr"/>
            <a:r>
              <a:rPr lang="en-US" sz="1200" b="1" dirty="0">
                <a:solidFill>
                  <a:prstClr val="white"/>
                </a:solidFill>
                <a:latin typeface="Lao UI" pitchFamily="34" charset="0"/>
                <a:ea typeface="宋体" pitchFamily="2" charset="-122"/>
                <a:cs typeface="Lao UI" pitchFamily="34" charset="0"/>
              </a:rPr>
              <a:t>School of Mechanical and Industrial Engineering - </a:t>
            </a:r>
            <a:r>
              <a:rPr lang="en-US" sz="1200" b="1" dirty="0" smtClean="0">
                <a:solidFill>
                  <a:prstClr val="white"/>
                </a:solidFill>
                <a:latin typeface="Lao UI" pitchFamily="34" charset="0"/>
                <a:ea typeface="宋体" pitchFamily="2" charset="-122"/>
                <a:cs typeface="Lao UI" pitchFamily="34" charset="0"/>
              </a:rPr>
              <a:t>SMiE</a:t>
            </a:r>
            <a:endParaRPr lang="en-US" sz="1200" b="1" dirty="0">
              <a:solidFill>
                <a:prstClr val="white"/>
              </a:solidFill>
              <a:latin typeface="Lao UI" pitchFamily="34" charset="0"/>
              <a:ea typeface="宋体" pitchFamily="2" charset="-122"/>
              <a:cs typeface="Lao UI" pitchFamily="34" charset="0"/>
            </a:endParaRPr>
          </a:p>
        </p:txBody>
      </p:sp>
      <p:sp>
        <p:nvSpPr>
          <p:cNvPr id="9" name="Slide Number Placeholder 2"/>
          <p:cNvSpPr>
            <a:spLocks noGrp="1"/>
          </p:cNvSpPr>
          <p:nvPr>
            <p:ph type="sldNum" sz="quarter" idx="12"/>
          </p:nvPr>
        </p:nvSpPr>
        <p:spPr>
          <a:xfrm>
            <a:off x="8284191" y="6096000"/>
            <a:ext cx="783609" cy="457200"/>
          </a:xfrm>
        </p:spPr>
        <p:txBody>
          <a:bodyPr/>
          <a:lstStyle/>
          <a:p>
            <a:fld id="{EE45F90F-9DDF-48C6-AE1B-5F3FF3CC920B}" type="slidenum">
              <a:rPr lang="en-US" altLang="zh-CN" sz="2800" b="1" smtClean="0">
                <a:solidFill>
                  <a:prstClr val="black"/>
                </a:solidFill>
                <a:latin typeface="Lao UI" panose="020B0502040204020203" pitchFamily="34" charset="0"/>
                <a:cs typeface="Lao UI" panose="020B0502040204020203" pitchFamily="34" charset="0"/>
              </a:rPr>
              <a:pPr/>
              <a:t>21</a:t>
            </a:fld>
            <a:endParaRPr lang="en-US" altLang="zh-CN" sz="2800" b="1" dirty="0">
              <a:solidFill>
                <a:prstClr val="black"/>
              </a:solidFill>
              <a:latin typeface="Lao UI" panose="020B0502040204020203" pitchFamily="34" charset="0"/>
              <a:cs typeface="Lao UI" panose="020B0502040204020203" pitchFamily="34" charset="0"/>
            </a:endParaRPr>
          </a:p>
        </p:txBody>
      </p:sp>
    </p:spTree>
    <p:extLst>
      <p:ext uri="{BB962C8B-B14F-4D97-AF65-F5344CB8AC3E}">
        <p14:creationId xmlns:p14="http://schemas.microsoft.com/office/powerpoint/2010/main" val="41188666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76250" y="1012665"/>
            <a:ext cx="8411417" cy="5170646"/>
          </a:xfrm>
          <a:prstGeom prst="rect">
            <a:avLst/>
          </a:prstGeom>
          <a:noFill/>
        </p:spPr>
        <p:txBody>
          <a:bodyPr wrap="square" rtlCol="0">
            <a:spAutoFit/>
          </a:bodyPr>
          <a:lstStyle/>
          <a:p>
            <a:pPr algn="just"/>
            <a:r>
              <a:rPr lang="en-US" sz="2200" dirty="0" smtClean="0">
                <a:solidFill>
                  <a:srgbClr val="002060"/>
                </a:solidFill>
                <a:latin typeface="Swis721 Cn BT" panose="020B0506020202030204" pitchFamily="34" charset="0"/>
                <a:ea typeface="Batang" pitchFamily="18" charset="-127"/>
                <a:cs typeface="Arial" panose="020B0604020202020204" pitchFamily="34" charset="0"/>
              </a:rPr>
              <a:t>All the laws of fluid mechanics are written for a </a:t>
            </a:r>
            <a:r>
              <a:rPr lang="en-US" sz="2200" dirty="0" smtClean="0">
                <a:solidFill>
                  <a:srgbClr val="FF0000"/>
                </a:solidFill>
                <a:latin typeface="Swis721 Cn BT" panose="020B0506020202030204" pitchFamily="34" charset="0"/>
                <a:ea typeface="Batang" pitchFamily="18" charset="-127"/>
                <a:cs typeface="Arial" panose="020B0604020202020204" pitchFamily="34" charset="0"/>
              </a:rPr>
              <a:t>system</a:t>
            </a:r>
            <a:r>
              <a:rPr lang="en-US" sz="2200" dirty="0" smtClean="0">
                <a:solidFill>
                  <a:srgbClr val="002060"/>
                </a:solidFill>
                <a:latin typeface="Swis721 Cn BT" panose="020B0506020202030204" pitchFamily="34" charset="0"/>
                <a:ea typeface="Batang" pitchFamily="18" charset="-127"/>
                <a:cs typeface="Arial" panose="020B0604020202020204" pitchFamily="34" charset="0"/>
              </a:rPr>
              <a:t>, which is defined as an arbitrary quantity of mass of fixed identity. Everything external to this system is denoted by a term </a:t>
            </a:r>
            <a:r>
              <a:rPr lang="en-US" sz="2200" dirty="0" smtClean="0">
                <a:solidFill>
                  <a:srgbClr val="FF0000"/>
                </a:solidFill>
                <a:latin typeface="Swis721 Cn BT" panose="020B0506020202030204" pitchFamily="34" charset="0"/>
                <a:ea typeface="Batang" pitchFamily="18" charset="-127"/>
                <a:cs typeface="Arial" panose="020B0604020202020204" pitchFamily="34" charset="0"/>
              </a:rPr>
              <a:t>surroundings</a:t>
            </a:r>
            <a:r>
              <a:rPr lang="en-US" sz="2200" dirty="0" smtClean="0">
                <a:solidFill>
                  <a:srgbClr val="002060"/>
                </a:solidFill>
                <a:latin typeface="Swis721 Cn BT" panose="020B0506020202030204" pitchFamily="34" charset="0"/>
                <a:ea typeface="Batang" pitchFamily="18" charset="-127"/>
                <a:cs typeface="Arial" panose="020B0604020202020204" pitchFamily="34" charset="0"/>
              </a:rPr>
              <a:t>, and the system is separated from its surroundings by its </a:t>
            </a:r>
            <a:r>
              <a:rPr lang="en-US" sz="2200" dirty="0" smtClean="0">
                <a:solidFill>
                  <a:srgbClr val="FF0000"/>
                </a:solidFill>
                <a:latin typeface="Swis721 Cn BT" panose="020B0506020202030204" pitchFamily="34" charset="0"/>
                <a:ea typeface="Batang" pitchFamily="18" charset="-127"/>
                <a:cs typeface="Arial" panose="020B0604020202020204" pitchFamily="34" charset="0"/>
              </a:rPr>
              <a:t>boundaries</a:t>
            </a:r>
            <a:r>
              <a:rPr lang="en-US" sz="2200" dirty="0" smtClean="0">
                <a:solidFill>
                  <a:srgbClr val="002060"/>
                </a:solidFill>
                <a:latin typeface="Swis721 Cn BT" panose="020B0506020202030204" pitchFamily="34" charset="0"/>
                <a:ea typeface="Batang" pitchFamily="18" charset="-127"/>
                <a:cs typeface="Arial" panose="020B0604020202020204" pitchFamily="34" charset="0"/>
              </a:rPr>
              <a:t>.</a:t>
            </a:r>
          </a:p>
          <a:p>
            <a:pPr algn="just"/>
            <a:endParaRPr lang="en-US" sz="2200" dirty="0">
              <a:solidFill>
                <a:srgbClr val="FF0000"/>
              </a:solidFill>
              <a:latin typeface="Swis721 Cn BT" panose="020B0506020202030204" pitchFamily="34" charset="0"/>
              <a:ea typeface="Batang" pitchFamily="18" charset="-127"/>
              <a:cs typeface="Arial" panose="020B0604020202020204" pitchFamily="34" charset="0"/>
            </a:endParaRPr>
          </a:p>
          <a:p>
            <a:pPr algn="just"/>
            <a:r>
              <a:rPr lang="en-US" sz="2200" dirty="0" smtClean="0">
                <a:solidFill>
                  <a:srgbClr val="FF0000"/>
                </a:solidFill>
                <a:latin typeface="Swis721 Cn BT" panose="020B0506020202030204" pitchFamily="34" charset="0"/>
                <a:ea typeface="Batang" pitchFamily="18" charset="-127"/>
                <a:cs typeface="Arial" panose="020B0604020202020204" pitchFamily="34" charset="0"/>
              </a:rPr>
              <a:t>The laws of mechanics then state what happens when there is an interaction between a system and its surroundings. </a:t>
            </a:r>
          </a:p>
          <a:p>
            <a:pPr algn="just"/>
            <a:endParaRPr lang="en-US" sz="2200" dirty="0">
              <a:solidFill>
                <a:srgbClr val="FF0000"/>
              </a:solidFill>
              <a:latin typeface="Swis721 Cn BT" panose="020B0506020202030204" pitchFamily="34" charset="0"/>
              <a:ea typeface="Batang" pitchFamily="18" charset="-127"/>
              <a:cs typeface="Arial" panose="020B0604020202020204" pitchFamily="34" charset="0"/>
            </a:endParaRPr>
          </a:p>
          <a:p>
            <a:pPr algn="just"/>
            <a:r>
              <a:rPr lang="en-US" sz="2200" dirty="0" smtClean="0">
                <a:solidFill>
                  <a:srgbClr val="FF0000"/>
                </a:solidFill>
                <a:latin typeface="Swis721 Cn BT" panose="020B0506020202030204" pitchFamily="34" charset="0"/>
                <a:ea typeface="Batang" pitchFamily="18" charset="-127"/>
                <a:cs typeface="Arial" panose="020B0604020202020204" pitchFamily="34" charset="0"/>
              </a:rPr>
              <a:t>Control volume </a:t>
            </a:r>
            <a:r>
              <a:rPr lang="en-US" sz="2200" dirty="0" smtClean="0">
                <a:solidFill>
                  <a:srgbClr val="002060"/>
                </a:solidFill>
                <a:latin typeface="Swis721 Cn BT" panose="020B0506020202030204" pitchFamily="34" charset="0"/>
                <a:ea typeface="Batang" pitchFamily="18" charset="-127"/>
                <a:cs typeface="Arial" panose="020B0604020202020204" pitchFamily="34" charset="0"/>
              </a:rPr>
              <a:t>is a finite space in the fluid domain where energy and mass enters/leaves/stores.</a:t>
            </a:r>
          </a:p>
          <a:p>
            <a:pPr algn="just"/>
            <a:endParaRPr lang="en-US" sz="2200" dirty="0">
              <a:solidFill>
                <a:srgbClr val="002060"/>
              </a:solidFill>
              <a:latin typeface="Swis721 Cn BT" panose="020B0506020202030204" pitchFamily="34" charset="0"/>
              <a:ea typeface="Batang" pitchFamily="18" charset="-127"/>
              <a:cs typeface="Arial" panose="020B0604020202020204" pitchFamily="34" charset="0"/>
            </a:endParaRPr>
          </a:p>
          <a:p>
            <a:pPr algn="just"/>
            <a:r>
              <a:rPr lang="en-US" sz="2200" dirty="0" smtClean="0">
                <a:solidFill>
                  <a:srgbClr val="002060"/>
                </a:solidFill>
                <a:latin typeface="Swis721 Cn BT" panose="020B0506020202030204" pitchFamily="34" charset="0"/>
                <a:ea typeface="Batang" pitchFamily="18" charset="-127"/>
                <a:cs typeface="Arial" panose="020B0604020202020204" pitchFamily="34" charset="0"/>
              </a:rPr>
              <a:t>Individual masses can be considered as a system where as a control volume must be a specific region.</a:t>
            </a:r>
          </a:p>
          <a:p>
            <a:pPr algn="just"/>
            <a:endParaRPr lang="en-US" sz="2200" dirty="0">
              <a:solidFill>
                <a:srgbClr val="002060"/>
              </a:solidFill>
              <a:latin typeface="Swis721 Cn BT" panose="020B0506020202030204" pitchFamily="34" charset="0"/>
              <a:ea typeface="Batang" pitchFamily="18" charset="-127"/>
              <a:cs typeface="Arial" panose="020B0604020202020204" pitchFamily="34" charset="0"/>
            </a:endParaRPr>
          </a:p>
          <a:p>
            <a:pPr algn="just"/>
            <a:endParaRPr lang="en-US" sz="2200" dirty="0">
              <a:solidFill>
                <a:srgbClr val="002060"/>
              </a:solidFill>
              <a:latin typeface="Swis721 Cn BT" panose="020B0506020202030204" pitchFamily="34" charset="0"/>
              <a:ea typeface="Batang" pitchFamily="18" charset="-127"/>
              <a:cs typeface="Arial" panose="020B0604020202020204" pitchFamily="34" charset="0"/>
            </a:endParaRPr>
          </a:p>
        </p:txBody>
      </p:sp>
      <p:sp>
        <p:nvSpPr>
          <p:cNvPr id="5" name="TextBox 4"/>
          <p:cNvSpPr txBox="1"/>
          <p:nvPr/>
        </p:nvSpPr>
        <p:spPr>
          <a:xfrm>
            <a:off x="0" y="97468"/>
            <a:ext cx="9036495" cy="523220"/>
          </a:xfrm>
          <a:prstGeom prst="rect">
            <a:avLst/>
          </a:prstGeom>
          <a:noFill/>
        </p:spPr>
        <p:txBody>
          <a:bodyPr wrap="square" rtlCol="0">
            <a:spAutoFit/>
          </a:bodyPr>
          <a:lstStyle/>
          <a:p>
            <a:pPr algn="ctr"/>
            <a:r>
              <a:rPr lang="en-US" sz="2800" b="1" dirty="0" smtClean="0">
                <a:solidFill>
                  <a:srgbClr val="C00000"/>
                </a:solidFill>
                <a:latin typeface="Lao UI" pitchFamily="34" charset="0"/>
                <a:ea typeface="宋体" pitchFamily="2" charset="-122"/>
                <a:cs typeface="Lao UI" pitchFamily="34" charset="0"/>
              </a:rPr>
              <a:t>System Vs Control Volume</a:t>
            </a:r>
            <a:endParaRPr lang="en-US" sz="2800" b="1" dirty="0">
              <a:solidFill>
                <a:srgbClr val="C00000"/>
              </a:solidFill>
              <a:latin typeface="Lao UI" pitchFamily="34" charset="0"/>
              <a:ea typeface="宋体" pitchFamily="2" charset="-122"/>
              <a:cs typeface="Lao UI" pitchFamily="34" charset="0"/>
            </a:endParaRPr>
          </a:p>
        </p:txBody>
      </p:sp>
      <p:sp>
        <p:nvSpPr>
          <p:cNvPr id="6" name="TextBox 5"/>
          <p:cNvSpPr txBox="1"/>
          <p:nvPr/>
        </p:nvSpPr>
        <p:spPr>
          <a:xfrm>
            <a:off x="152400" y="730478"/>
            <a:ext cx="8915400" cy="107722"/>
          </a:xfrm>
          <a:prstGeom prst="rect">
            <a:avLst/>
          </a:prstGeom>
          <a:solidFill>
            <a:schemeClr val="accent5">
              <a:lumMod val="50000"/>
            </a:schemeClr>
          </a:solidFill>
        </p:spPr>
        <p:txBody>
          <a:bodyPr wrap="square" rtlCol="0">
            <a:spAutoFit/>
          </a:bodyPr>
          <a:lstStyle/>
          <a:p>
            <a:pPr algn="ctr"/>
            <a:endParaRPr lang="en-US" sz="100" b="1" dirty="0">
              <a:solidFill>
                <a:prstClr val="white"/>
              </a:solidFill>
              <a:latin typeface="Lao UI" pitchFamily="34" charset="0"/>
              <a:ea typeface="宋体" pitchFamily="2" charset="-122"/>
              <a:cs typeface="Lao UI" pitchFamily="34" charset="0"/>
            </a:endParaRPr>
          </a:p>
        </p:txBody>
      </p:sp>
      <p:sp>
        <p:nvSpPr>
          <p:cNvPr id="7" name="TextBox 6"/>
          <p:cNvSpPr txBox="1"/>
          <p:nvPr/>
        </p:nvSpPr>
        <p:spPr>
          <a:xfrm>
            <a:off x="152400" y="6504801"/>
            <a:ext cx="647700" cy="276999"/>
          </a:xfrm>
          <a:prstGeom prst="rect">
            <a:avLst/>
          </a:prstGeom>
          <a:solidFill>
            <a:schemeClr val="accent5">
              <a:lumMod val="50000"/>
            </a:schemeClr>
          </a:solidFill>
        </p:spPr>
        <p:txBody>
          <a:bodyPr wrap="square" rtlCol="0">
            <a:spAutoFit/>
          </a:bodyPr>
          <a:lstStyle/>
          <a:p>
            <a:pPr algn="ctr"/>
            <a:r>
              <a:rPr lang="en-US" sz="1200" b="1" dirty="0">
                <a:solidFill>
                  <a:prstClr val="white"/>
                </a:solidFill>
                <a:latin typeface="Lao UI" pitchFamily="34" charset="0"/>
                <a:ea typeface="宋体" pitchFamily="2" charset="-122"/>
                <a:cs typeface="Lao UI" pitchFamily="34" charset="0"/>
              </a:rPr>
              <a:t>AAiT</a:t>
            </a:r>
          </a:p>
        </p:txBody>
      </p:sp>
      <p:sp>
        <p:nvSpPr>
          <p:cNvPr id="8" name="TextBox 7"/>
          <p:cNvSpPr txBox="1"/>
          <p:nvPr/>
        </p:nvSpPr>
        <p:spPr>
          <a:xfrm>
            <a:off x="838199" y="6504801"/>
            <a:ext cx="8198295" cy="276999"/>
          </a:xfrm>
          <a:prstGeom prst="rect">
            <a:avLst/>
          </a:prstGeom>
          <a:solidFill>
            <a:schemeClr val="accent5">
              <a:lumMod val="50000"/>
            </a:schemeClr>
          </a:solidFill>
        </p:spPr>
        <p:txBody>
          <a:bodyPr wrap="square" rtlCol="0">
            <a:spAutoFit/>
          </a:bodyPr>
          <a:lstStyle/>
          <a:p>
            <a:pPr algn="ctr"/>
            <a:r>
              <a:rPr lang="en-US" sz="1200" b="1" dirty="0">
                <a:solidFill>
                  <a:prstClr val="white"/>
                </a:solidFill>
                <a:latin typeface="Lao UI" pitchFamily="34" charset="0"/>
                <a:ea typeface="宋体" pitchFamily="2" charset="-122"/>
                <a:cs typeface="Lao UI" pitchFamily="34" charset="0"/>
              </a:rPr>
              <a:t>School of Mechanical and Industrial Engineering - </a:t>
            </a:r>
            <a:r>
              <a:rPr lang="en-US" sz="1200" b="1" dirty="0" smtClean="0">
                <a:solidFill>
                  <a:prstClr val="white"/>
                </a:solidFill>
                <a:latin typeface="Lao UI" pitchFamily="34" charset="0"/>
                <a:ea typeface="宋体" pitchFamily="2" charset="-122"/>
                <a:cs typeface="Lao UI" pitchFamily="34" charset="0"/>
              </a:rPr>
              <a:t>SMiE</a:t>
            </a:r>
            <a:endParaRPr lang="en-US" sz="1200" b="1" dirty="0">
              <a:solidFill>
                <a:prstClr val="white"/>
              </a:solidFill>
              <a:latin typeface="Lao UI" pitchFamily="34" charset="0"/>
              <a:ea typeface="宋体" pitchFamily="2" charset="-122"/>
              <a:cs typeface="Lao UI" pitchFamily="34" charset="0"/>
            </a:endParaRPr>
          </a:p>
        </p:txBody>
      </p:sp>
      <p:sp>
        <p:nvSpPr>
          <p:cNvPr id="9" name="Slide Number Placeholder 2"/>
          <p:cNvSpPr>
            <a:spLocks noGrp="1"/>
          </p:cNvSpPr>
          <p:nvPr>
            <p:ph type="sldNum" sz="quarter" idx="12"/>
          </p:nvPr>
        </p:nvSpPr>
        <p:spPr>
          <a:xfrm>
            <a:off x="8284191" y="6096000"/>
            <a:ext cx="783609" cy="457200"/>
          </a:xfrm>
        </p:spPr>
        <p:txBody>
          <a:bodyPr/>
          <a:lstStyle/>
          <a:p>
            <a:fld id="{EE45F90F-9DDF-48C6-AE1B-5F3FF3CC920B}" type="slidenum">
              <a:rPr lang="en-US" altLang="zh-CN" sz="2800" b="1" smtClean="0">
                <a:solidFill>
                  <a:prstClr val="black"/>
                </a:solidFill>
                <a:latin typeface="Lao UI" panose="020B0502040204020203" pitchFamily="34" charset="0"/>
                <a:cs typeface="Lao UI" panose="020B0502040204020203" pitchFamily="34" charset="0"/>
              </a:rPr>
              <a:pPr/>
              <a:t>22</a:t>
            </a:fld>
            <a:endParaRPr lang="en-US" altLang="zh-CN" sz="2800" b="1" dirty="0">
              <a:solidFill>
                <a:prstClr val="black"/>
              </a:solidFill>
              <a:latin typeface="Lao UI" panose="020B0502040204020203" pitchFamily="34" charset="0"/>
              <a:cs typeface="Lao UI" panose="020B0502040204020203" pitchFamily="34" charset="0"/>
            </a:endParaRPr>
          </a:p>
        </p:txBody>
      </p:sp>
    </p:spTree>
    <p:extLst>
      <p:ext uri="{BB962C8B-B14F-4D97-AF65-F5344CB8AC3E}">
        <p14:creationId xmlns:p14="http://schemas.microsoft.com/office/powerpoint/2010/main" val="15005075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76250" y="1012665"/>
            <a:ext cx="8411417" cy="4985980"/>
          </a:xfrm>
          <a:prstGeom prst="rect">
            <a:avLst/>
          </a:prstGeom>
          <a:noFill/>
        </p:spPr>
        <p:txBody>
          <a:bodyPr wrap="square" rtlCol="0">
            <a:spAutoFit/>
          </a:bodyPr>
          <a:lstStyle/>
          <a:p>
            <a:pPr algn="just"/>
            <a:r>
              <a:rPr lang="en-US" sz="2200" dirty="0" smtClean="0">
                <a:solidFill>
                  <a:srgbClr val="FF0000"/>
                </a:solidFill>
                <a:latin typeface="Swis721 Cn BT" panose="020B0506020202030204" pitchFamily="34" charset="0"/>
                <a:ea typeface="Batang" pitchFamily="18" charset="-127"/>
                <a:cs typeface="Arial" panose="020B0604020202020204" pitchFamily="34" charset="0"/>
              </a:rPr>
              <a:t>Law 1: </a:t>
            </a:r>
            <a:r>
              <a:rPr lang="en-US" sz="2200" dirty="0" smtClean="0">
                <a:solidFill>
                  <a:srgbClr val="002060"/>
                </a:solidFill>
                <a:latin typeface="Swis721 Cn BT" panose="020B0506020202030204" pitchFamily="34" charset="0"/>
                <a:ea typeface="Batang" pitchFamily="18" charset="-127"/>
                <a:cs typeface="Arial" panose="020B0604020202020204" pitchFamily="34" charset="0"/>
              </a:rPr>
              <a:t>First the system is a fixed quantity of mass, demoted by m. Then the mass of a system is conserved and not change.</a:t>
            </a:r>
          </a:p>
          <a:p>
            <a:pPr algn="just"/>
            <a:endParaRPr lang="en-US" sz="2200" dirty="0">
              <a:solidFill>
                <a:srgbClr val="002060"/>
              </a:solidFill>
              <a:latin typeface="Swis721 Cn BT" panose="020B0506020202030204" pitchFamily="34" charset="0"/>
              <a:ea typeface="Batang" pitchFamily="18" charset="-127"/>
              <a:cs typeface="Arial" panose="020B0604020202020204" pitchFamily="34" charset="0"/>
            </a:endParaRPr>
          </a:p>
          <a:p>
            <a:pPr algn="just"/>
            <a:r>
              <a:rPr lang="en-US" sz="2200" dirty="0" smtClean="0">
                <a:solidFill>
                  <a:srgbClr val="002060"/>
                </a:solidFill>
                <a:latin typeface="Swis721 Cn BT" panose="020B0506020202030204" pitchFamily="34" charset="0"/>
                <a:ea typeface="Batang" pitchFamily="18" charset="-127"/>
                <a:cs typeface="Arial" panose="020B0604020202020204" pitchFamily="34" charset="0"/>
              </a:rPr>
              <a:t>This law of mechanics has a very simple form, called </a:t>
            </a:r>
            <a:r>
              <a:rPr lang="en-US" sz="2200" dirty="0" smtClean="0">
                <a:solidFill>
                  <a:srgbClr val="FF0000"/>
                </a:solidFill>
                <a:latin typeface="Swis721 Cn BT" panose="020B0506020202030204" pitchFamily="34" charset="0"/>
                <a:ea typeface="Batang" pitchFamily="18" charset="-127"/>
                <a:cs typeface="Arial" panose="020B0604020202020204" pitchFamily="34" charset="0"/>
              </a:rPr>
              <a:t>conservation of mass</a:t>
            </a:r>
            <a:r>
              <a:rPr lang="en-US" sz="2200" dirty="0" smtClean="0">
                <a:solidFill>
                  <a:srgbClr val="002060"/>
                </a:solidFill>
                <a:latin typeface="Swis721 Cn BT" panose="020B0506020202030204" pitchFamily="34" charset="0"/>
                <a:ea typeface="Batang" pitchFamily="18" charset="-127"/>
                <a:cs typeface="Arial" panose="020B0604020202020204" pitchFamily="34" charset="0"/>
              </a:rPr>
              <a:t>.</a:t>
            </a:r>
          </a:p>
          <a:p>
            <a:pPr algn="just"/>
            <a:endParaRPr lang="en-US" sz="2200" dirty="0">
              <a:solidFill>
                <a:srgbClr val="002060"/>
              </a:solidFill>
              <a:latin typeface="Swis721 Cn BT" panose="020B0506020202030204" pitchFamily="34" charset="0"/>
              <a:ea typeface="Batang" pitchFamily="18" charset="-127"/>
              <a:cs typeface="Arial" panose="020B0604020202020204" pitchFamily="34" charset="0"/>
            </a:endParaRPr>
          </a:p>
          <a:p>
            <a:pPr algn="just"/>
            <a:endParaRPr lang="en-US" sz="2200" dirty="0" smtClean="0">
              <a:solidFill>
                <a:srgbClr val="002060"/>
              </a:solidFill>
              <a:latin typeface="Swis721 Cn BT" panose="020B0506020202030204" pitchFamily="34" charset="0"/>
              <a:ea typeface="Batang" pitchFamily="18" charset="-127"/>
              <a:cs typeface="Arial" panose="020B0604020202020204" pitchFamily="34" charset="0"/>
            </a:endParaRPr>
          </a:p>
          <a:p>
            <a:pPr algn="just"/>
            <a:endParaRPr lang="en-US" sz="2200" dirty="0">
              <a:solidFill>
                <a:srgbClr val="002060"/>
              </a:solidFill>
              <a:latin typeface="Swis721 Cn BT" panose="020B0506020202030204" pitchFamily="34" charset="0"/>
              <a:ea typeface="Batang" pitchFamily="18" charset="-127"/>
              <a:cs typeface="Arial" panose="020B0604020202020204" pitchFamily="34" charset="0"/>
            </a:endParaRPr>
          </a:p>
          <a:p>
            <a:pPr algn="just"/>
            <a:endParaRPr lang="en-US" sz="2200" dirty="0" smtClean="0">
              <a:solidFill>
                <a:srgbClr val="002060"/>
              </a:solidFill>
              <a:latin typeface="Swis721 Cn BT" panose="020B0506020202030204" pitchFamily="34" charset="0"/>
              <a:ea typeface="Batang" pitchFamily="18" charset="-127"/>
              <a:cs typeface="Arial" panose="020B0604020202020204" pitchFamily="34" charset="0"/>
            </a:endParaRPr>
          </a:p>
          <a:p>
            <a:pPr algn="just"/>
            <a:r>
              <a:rPr lang="en-US" sz="2200" dirty="0" smtClean="0">
                <a:solidFill>
                  <a:srgbClr val="FF0000"/>
                </a:solidFill>
                <a:latin typeface="Swis721 Cn BT" panose="020B0506020202030204" pitchFamily="34" charset="0"/>
                <a:ea typeface="Batang" pitchFamily="18" charset="-127"/>
                <a:cs typeface="Arial" panose="020B0604020202020204" pitchFamily="34" charset="0"/>
              </a:rPr>
              <a:t>Law 2: </a:t>
            </a:r>
            <a:r>
              <a:rPr lang="en-US" sz="2200" dirty="0" smtClean="0">
                <a:solidFill>
                  <a:srgbClr val="002060"/>
                </a:solidFill>
                <a:latin typeface="Swis721 Cn BT" panose="020B0506020202030204" pitchFamily="34" charset="0"/>
                <a:ea typeface="Batang" pitchFamily="18" charset="-127"/>
                <a:cs typeface="Arial" panose="020B0604020202020204" pitchFamily="34" charset="0"/>
              </a:rPr>
              <a:t>If the surrounding exert a net force F on the system, Newton’s 2</a:t>
            </a:r>
            <a:r>
              <a:rPr lang="en-US" sz="2200" baseline="30000" dirty="0" smtClean="0">
                <a:solidFill>
                  <a:srgbClr val="002060"/>
                </a:solidFill>
                <a:latin typeface="Swis721 Cn BT" panose="020B0506020202030204" pitchFamily="34" charset="0"/>
                <a:ea typeface="Batang" pitchFamily="18" charset="-127"/>
                <a:cs typeface="Arial" panose="020B0604020202020204" pitchFamily="34" charset="0"/>
              </a:rPr>
              <a:t>nd</a:t>
            </a:r>
            <a:r>
              <a:rPr lang="en-US" sz="2200" dirty="0" smtClean="0">
                <a:solidFill>
                  <a:srgbClr val="002060"/>
                </a:solidFill>
                <a:latin typeface="Swis721 Cn BT" panose="020B0506020202030204" pitchFamily="34" charset="0"/>
                <a:ea typeface="Batang" pitchFamily="18" charset="-127"/>
                <a:cs typeface="Arial" panose="020B0604020202020204" pitchFamily="34" charset="0"/>
              </a:rPr>
              <a:t> law states that the mass begin to accelerate.</a:t>
            </a:r>
          </a:p>
          <a:p>
            <a:pPr algn="just"/>
            <a:endParaRPr lang="en-US" sz="2200" dirty="0">
              <a:solidFill>
                <a:srgbClr val="002060"/>
              </a:solidFill>
              <a:latin typeface="Swis721 Cn BT" panose="020B0506020202030204" pitchFamily="34" charset="0"/>
              <a:ea typeface="Batang" pitchFamily="18" charset="-127"/>
              <a:cs typeface="Arial" panose="020B0604020202020204" pitchFamily="34" charset="0"/>
            </a:endParaRPr>
          </a:p>
          <a:p>
            <a:pPr algn="just"/>
            <a:endParaRPr lang="en-US" sz="2200" dirty="0" smtClean="0">
              <a:solidFill>
                <a:srgbClr val="002060"/>
              </a:solidFill>
              <a:latin typeface="Swis721 Cn BT" panose="020B0506020202030204" pitchFamily="34" charset="0"/>
              <a:ea typeface="Batang" pitchFamily="18" charset="-127"/>
              <a:cs typeface="Arial" panose="020B0604020202020204" pitchFamily="34" charset="0"/>
            </a:endParaRPr>
          </a:p>
          <a:p>
            <a:pPr algn="just"/>
            <a:endParaRPr lang="en-US" sz="1600" dirty="0" smtClean="0">
              <a:solidFill>
                <a:srgbClr val="002060"/>
              </a:solidFill>
              <a:latin typeface="Swis721 Cn BT" panose="020B0506020202030204" pitchFamily="34" charset="0"/>
              <a:ea typeface="Batang" pitchFamily="18" charset="-127"/>
              <a:cs typeface="Arial" panose="020B0604020202020204" pitchFamily="34" charset="0"/>
            </a:endParaRPr>
          </a:p>
          <a:p>
            <a:pPr algn="just"/>
            <a:r>
              <a:rPr lang="en-US" sz="1600" dirty="0" smtClean="0">
                <a:solidFill>
                  <a:srgbClr val="002060"/>
                </a:solidFill>
                <a:latin typeface="Swis721 Cn BT" panose="020B0506020202030204" pitchFamily="34" charset="0"/>
                <a:ea typeface="Batang" pitchFamily="18" charset="-127"/>
                <a:cs typeface="Arial" panose="020B0604020202020204" pitchFamily="34" charset="0"/>
              </a:rPr>
              <a:t>This law is applied to a differential control volume of viscous incompressible fluid</a:t>
            </a:r>
          </a:p>
          <a:p>
            <a:pPr algn="just"/>
            <a:endParaRPr lang="en-US" sz="2200" dirty="0">
              <a:solidFill>
                <a:srgbClr val="00B050"/>
              </a:solidFill>
              <a:latin typeface="Swis721 Cn BT" panose="020B0506020202030204" pitchFamily="34" charset="0"/>
              <a:ea typeface="Batang" pitchFamily="18" charset="-127"/>
              <a:cs typeface="Arial" panose="020B0604020202020204" pitchFamily="34" charset="0"/>
            </a:endParaRPr>
          </a:p>
        </p:txBody>
      </p:sp>
      <p:sp>
        <p:nvSpPr>
          <p:cNvPr id="5" name="TextBox 4"/>
          <p:cNvSpPr txBox="1"/>
          <p:nvPr/>
        </p:nvSpPr>
        <p:spPr>
          <a:xfrm>
            <a:off x="0" y="97468"/>
            <a:ext cx="9036495" cy="523220"/>
          </a:xfrm>
          <a:prstGeom prst="rect">
            <a:avLst/>
          </a:prstGeom>
          <a:noFill/>
        </p:spPr>
        <p:txBody>
          <a:bodyPr wrap="square" rtlCol="0">
            <a:spAutoFit/>
          </a:bodyPr>
          <a:lstStyle/>
          <a:p>
            <a:pPr algn="ctr"/>
            <a:r>
              <a:rPr lang="en-US" sz="2800" b="1" dirty="0">
                <a:solidFill>
                  <a:srgbClr val="C00000"/>
                </a:solidFill>
                <a:latin typeface="Lao UI" pitchFamily="34" charset="0"/>
                <a:ea typeface="宋体" pitchFamily="2" charset="-122"/>
                <a:cs typeface="Lao UI" pitchFamily="34" charset="0"/>
              </a:rPr>
              <a:t>Basic Laws of Fluid Mechanics</a:t>
            </a:r>
          </a:p>
        </p:txBody>
      </p:sp>
      <p:sp>
        <p:nvSpPr>
          <p:cNvPr id="6" name="TextBox 5"/>
          <p:cNvSpPr txBox="1"/>
          <p:nvPr/>
        </p:nvSpPr>
        <p:spPr>
          <a:xfrm>
            <a:off x="152400" y="730478"/>
            <a:ext cx="8915400" cy="107722"/>
          </a:xfrm>
          <a:prstGeom prst="rect">
            <a:avLst/>
          </a:prstGeom>
          <a:solidFill>
            <a:schemeClr val="accent5">
              <a:lumMod val="50000"/>
            </a:schemeClr>
          </a:solidFill>
        </p:spPr>
        <p:txBody>
          <a:bodyPr wrap="square" rtlCol="0">
            <a:spAutoFit/>
          </a:bodyPr>
          <a:lstStyle/>
          <a:p>
            <a:pPr algn="ctr"/>
            <a:endParaRPr lang="en-US" sz="100" b="1" dirty="0">
              <a:solidFill>
                <a:prstClr val="white"/>
              </a:solidFill>
              <a:latin typeface="Lao UI" pitchFamily="34" charset="0"/>
              <a:ea typeface="宋体" pitchFamily="2" charset="-122"/>
              <a:cs typeface="Lao UI" pitchFamily="34" charset="0"/>
            </a:endParaRPr>
          </a:p>
        </p:txBody>
      </p:sp>
      <p:sp>
        <p:nvSpPr>
          <p:cNvPr id="7" name="TextBox 6"/>
          <p:cNvSpPr txBox="1"/>
          <p:nvPr/>
        </p:nvSpPr>
        <p:spPr>
          <a:xfrm>
            <a:off x="152400" y="6504801"/>
            <a:ext cx="647700" cy="276999"/>
          </a:xfrm>
          <a:prstGeom prst="rect">
            <a:avLst/>
          </a:prstGeom>
          <a:solidFill>
            <a:schemeClr val="accent5">
              <a:lumMod val="50000"/>
            </a:schemeClr>
          </a:solidFill>
        </p:spPr>
        <p:txBody>
          <a:bodyPr wrap="square" rtlCol="0">
            <a:spAutoFit/>
          </a:bodyPr>
          <a:lstStyle/>
          <a:p>
            <a:pPr algn="ctr"/>
            <a:r>
              <a:rPr lang="en-US" sz="1200" b="1" dirty="0">
                <a:solidFill>
                  <a:prstClr val="white"/>
                </a:solidFill>
                <a:latin typeface="Lao UI" pitchFamily="34" charset="0"/>
                <a:ea typeface="宋体" pitchFamily="2" charset="-122"/>
                <a:cs typeface="Lao UI" pitchFamily="34" charset="0"/>
              </a:rPr>
              <a:t>AAiT</a:t>
            </a:r>
          </a:p>
        </p:txBody>
      </p:sp>
      <p:sp>
        <p:nvSpPr>
          <p:cNvPr id="8" name="TextBox 7"/>
          <p:cNvSpPr txBox="1"/>
          <p:nvPr/>
        </p:nvSpPr>
        <p:spPr>
          <a:xfrm>
            <a:off x="838199" y="6504801"/>
            <a:ext cx="8198295" cy="276999"/>
          </a:xfrm>
          <a:prstGeom prst="rect">
            <a:avLst/>
          </a:prstGeom>
          <a:solidFill>
            <a:schemeClr val="accent5">
              <a:lumMod val="50000"/>
            </a:schemeClr>
          </a:solidFill>
        </p:spPr>
        <p:txBody>
          <a:bodyPr wrap="square" rtlCol="0">
            <a:spAutoFit/>
          </a:bodyPr>
          <a:lstStyle/>
          <a:p>
            <a:pPr algn="ctr"/>
            <a:r>
              <a:rPr lang="en-US" sz="1200" b="1" dirty="0">
                <a:solidFill>
                  <a:prstClr val="white"/>
                </a:solidFill>
                <a:latin typeface="Lao UI" pitchFamily="34" charset="0"/>
                <a:ea typeface="宋体" pitchFamily="2" charset="-122"/>
                <a:cs typeface="Lao UI" pitchFamily="34" charset="0"/>
              </a:rPr>
              <a:t>School of Mechanical and Industrial Engineering - </a:t>
            </a:r>
            <a:r>
              <a:rPr lang="en-US" sz="1200" b="1" dirty="0" smtClean="0">
                <a:solidFill>
                  <a:prstClr val="white"/>
                </a:solidFill>
                <a:latin typeface="Lao UI" pitchFamily="34" charset="0"/>
                <a:ea typeface="宋体" pitchFamily="2" charset="-122"/>
                <a:cs typeface="Lao UI" pitchFamily="34" charset="0"/>
              </a:rPr>
              <a:t>SMiE</a:t>
            </a:r>
            <a:endParaRPr lang="en-US" sz="1200" b="1" dirty="0">
              <a:solidFill>
                <a:prstClr val="white"/>
              </a:solidFill>
              <a:latin typeface="Lao UI" pitchFamily="34" charset="0"/>
              <a:ea typeface="宋体" pitchFamily="2" charset="-122"/>
              <a:cs typeface="Lao UI" pitchFamily="34" charset="0"/>
            </a:endParaRPr>
          </a:p>
        </p:txBody>
      </p:sp>
      <p:sp>
        <p:nvSpPr>
          <p:cNvPr id="9" name="Slide Number Placeholder 2"/>
          <p:cNvSpPr>
            <a:spLocks noGrp="1"/>
          </p:cNvSpPr>
          <p:nvPr>
            <p:ph type="sldNum" sz="quarter" idx="12"/>
          </p:nvPr>
        </p:nvSpPr>
        <p:spPr>
          <a:xfrm>
            <a:off x="8352430" y="6096000"/>
            <a:ext cx="715370" cy="457200"/>
          </a:xfrm>
        </p:spPr>
        <p:txBody>
          <a:bodyPr/>
          <a:lstStyle/>
          <a:p>
            <a:fld id="{EE45F90F-9DDF-48C6-AE1B-5F3FF3CC920B}" type="slidenum">
              <a:rPr lang="en-US" altLang="zh-CN" sz="2800" b="1" smtClean="0">
                <a:solidFill>
                  <a:prstClr val="black"/>
                </a:solidFill>
                <a:latin typeface="Lao UI" panose="020B0502040204020203" pitchFamily="34" charset="0"/>
                <a:cs typeface="Lao UI" panose="020B0502040204020203" pitchFamily="34" charset="0"/>
              </a:rPr>
              <a:pPr/>
              <a:t>23</a:t>
            </a:fld>
            <a:endParaRPr lang="en-US" altLang="zh-CN" sz="2800" b="1" dirty="0">
              <a:solidFill>
                <a:prstClr val="black"/>
              </a:solidFill>
              <a:latin typeface="Lao UI" panose="020B0502040204020203" pitchFamily="34" charset="0"/>
              <a:cs typeface="Lao UI" panose="020B0502040204020203" pitchFamily="34"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63318" y="2513257"/>
            <a:ext cx="1652587" cy="118346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98858" y="4528042"/>
            <a:ext cx="3181506" cy="78448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188666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6" name="TextBox 5"/>
              <p:cNvSpPr txBox="1"/>
              <p:nvPr/>
            </p:nvSpPr>
            <p:spPr>
              <a:xfrm>
                <a:off x="476250" y="1012665"/>
                <a:ext cx="8411417" cy="5057795"/>
              </a:xfrm>
              <a:prstGeom prst="rect">
                <a:avLst/>
              </a:prstGeom>
              <a:noFill/>
            </p:spPr>
            <p:txBody>
              <a:bodyPr wrap="square" rtlCol="0">
                <a:spAutoFit/>
              </a:bodyPr>
              <a:lstStyle/>
              <a:p>
                <a:pPr algn="just"/>
                <a:r>
                  <a:rPr lang="en-US" sz="2200" dirty="0" smtClean="0">
                    <a:solidFill>
                      <a:srgbClr val="002060"/>
                    </a:solidFill>
                    <a:latin typeface="Swis721 Cn BT" panose="020B0506020202030204" pitchFamily="34" charset="0"/>
                    <a:ea typeface="Batang" pitchFamily="18" charset="-127"/>
                    <a:cs typeface="Arial" panose="020B0604020202020204" pitchFamily="34" charset="0"/>
                  </a:rPr>
                  <a:t>In fluid mechanics this law Newton’s 2</a:t>
                </a:r>
                <a:r>
                  <a:rPr lang="en-US" sz="2200" baseline="30000" dirty="0" smtClean="0">
                    <a:solidFill>
                      <a:srgbClr val="002060"/>
                    </a:solidFill>
                    <a:latin typeface="Swis721 Cn BT" panose="020B0506020202030204" pitchFamily="34" charset="0"/>
                    <a:ea typeface="Batang" pitchFamily="18" charset="-127"/>
                    <a:cs typeface="Arial" panose="020B0604020202020204" pitchFamily="34" charset="0"/>
                  </a:rPr>
                  <a:t>nd</a:t>
                </a:r>
                <a:r>
                  <a:rPr lang="en-US" sz="2200" dirty="0" smtClean="0">
                    <a:solidFill>
                      <a:srgbClr val="002060"/>
                    </a:solidFill>
                    <a:latin typeface="Swis721 Cn BT" panose="020B0506020202030204" pitchFamily="34" charset="0"/>
                    <a:ea typeface="Batang" pitchFamily="18" charset="-127"/>
                    <a:cs typeface="Arial" panose="020B0604020202020204" pitchFamily="34" charset="0"/>
                  </a:rPr>
                  <a:t> law is called the </a:t>
                </a:r>
                <a:r>
                  <a:rPr lang="en-US" sz="2200" dirty="0" smtClean="0">
                    <a:solidFill>
                      <a:srgbClr val="FF0000"/>
                    </a:solidFill>
                    <a:latin typeface="Swis721 Cn BT" panose="020B0506020202030204" pitchFamily="34" charset="0"/>
                    <a:ea typeface="Batang" pitchFamily="18" charset="-127"/>
                    <a:cs typeface="Arial" panose="020B0604020202020204" pitchFamily="34" charset="0"/>
                  </a:rPr>
                  <a:t>Linear – Momentum Relation. </a:t>
                </a:r>
                <a:r>
                  <a:rPr lang="en-US" sz="2200" dirty="0" smtClean="0">
                    <a:solidFill>
                      <a:srgbClr val="002060"/>
                    </a:solidFill>
                    <a:latin typeface="Swis721 Cn BT" panose="020B0506020202030204" pitchFamily="34" charset="0"/>
                    <a:ea typeface="Batang" pitchFamily="18" charset="-127"/>
                    <a:cs typeface="Arial" panose="020B0604020202020204" pitchFamily="34" charset="0"/>
                  </a:rPr>
                  <a:t>This law implies three scalar equations.  </a:t>
                </a:r>
              </a:p>
              <a:p>
                <a:pPr algn="just"/>
                <a:r>
                  <a:rPr lang="en-US" sz="2200" dirty="0" err="1" smtClean="0">
                    <a:solidFill>
                      <a:srgbClr val="002060"/>
                    </a:solidFill>
                    <a:latin typeface="Swis721 Cn BT" panose="020B0506020202030204" pitchFamily="34" charset="0"/>
                    <a:ea typeface="Batang" pitchFamily="18" charset="-127"/>
                    <a:cs typeface="Arial" panose="020B0604020202020204" pitchFamily="34" charset="0"/>
                  </a:rPr>
                  <a:t>F</a:t>
                </a:r>
                <a:r>
                  <a:rPr lang="en-US" sz="2200" baseline="-25000" dirty="0" err="1" smtClean="0">
                    <a:solidFill>
                      <a:srgbClr val="002060"/>
                    </a:solidFill>
                    <a:latin typeface="Swis721 Cn BT" panose="020B0506020202030204" pitchFamily="34" charset="0"/>
                    <a:ea typeface="Batang" pitchFamily="18" charset="-127"/>
                    <a:cs typeface="Arial" panose="020B0604020202020204" pitchFamily="34" charset="0"/>
                  </a:rPr>
                  <a:t>x</a:t>
                </a:r>
                <a:r>
                  <a:rPr lang="en-US" sz="2200" dirty="0" smtClean="0">
                    <a:solidFill>
                      <a:srgbClr val="002060"/>
                    </a:solidFill>
                    <a:latin typeface="Swis721 Cn BT" panose="020B0506020202030204" pitchFamily="34" charset="0"/>
                    <a:ea typeface="Batang" pitchFamily="18" charset="-127"/>
                    <a:cs typeface="Arial" panose="020B0604020202020204" pitchFamily="34" charset="0"/>
                  </a:rPr>
                  <a:t> = ma</a:t>
                </a:r>
                <a:r>
                  <a:rPr lang="en-US" sz="2200" baseline="-25000" dirty="0" smtClean="0">
                    <a:solidFill>
                      <a:srgbClr val="002060"/>
                    </a:solidFill>
                    <a:latin typeface="Swis721 Cn BT" panose="020B0506020202030204" pitchFamily="34" charset="0"/>
                    <a:ea typeface="Batang" pitchFamily="18" charset="-127"/>
                    <a:cs typeface="Arial" panose="020B0604020202020204" pitchFamily="34" charset="0"/>
                  </a:rPr>
                  <a:t>x</a:t>
                </a:r>
              </a:p>
              <a:p>
                <a:pPr algn="just"/>
                <a:r>
                  <a:rPr lang="en-US" sz="2200" dirty="0" err="1" smtClean="0">
                    <a:solidFill>
                      <a:srgbClr val="002060"/>
                    </a:solidFill>
                    <a:latin typeface="Swis721 Cn BT" panose="020B0506020202030204" pitchFamily="34" charset="0"/>
                    <a:ea typeface="Batang" pitchFamily="18" charset="-127"/>
                    <a:cs typeface="Arial" panose="020B0604020202020204" pitchFamily="34" charset="0"/>
                  </a:rPr>
                  <a:t>F</a:t>
                </a:r>
                <a:r>
                  <a:rPr lang="en-US" sz="2200" baseline="-25000" dirty="0" err="1" smtClean="0">
                    <a:solidFill>
                      <a:srgbClr val="002060"/>
                    </a:solidFill>
                    <a:latin typeface="Swis721 Cn BT" panose="020B0506020202030204" pitchFamily="34" charset="0"/>
                    <a:ea typeface="Batang" pitchFamily="18" charset="-127"/>
                    <a:cs typeface="Arial" panose="020B0604020202020204" pitchFamily="34" charset="0"/>
                  </a:rPr>
                  <a:t>y</a:t>
                </a:r>
                <a:r>
                  <a:rPr lang="en-US" sz="2200" dirty="0" smtClean="0">
                    <a:solidFill>
                      <a:srgbClr val="002060"/>
                    </a:solidFill>
                    <a:latin typeface="Swis721 Cn BT" panose="020B0506020202030204" pitchFamily="34" charset="0"/>
                    <a:ea typeface="Batang" pitchFamily="18" charset="-127"/>
                    <a:cs typeface="Arial" panose="020B0604020202020204" pitchFamily="34" charset="0"/>
                  </a:rPr>
                  <a:t> </a:t>
                </a:r>
                <a:r>
                  <a:rPr lang="en-US" sz="2200" dirty="0">
                    <a:solidFill>
                      <a:srgbClr val="002060"/>
                    </a:solidFill>
                    <a:latin typeface="Swis721 Cn BT" panose="020B0506020202030204" pitchFamily="34" charset="0"/>
                    <a:ea typeface="Batang" pitchFamily="18" charset="-127"/>
                    <a:cs typeface="Arial" panose="020B0604020202020204" pitchFamily="34" charset="0"/>
                  </a:rPr>
                  <a:t>= </a:t>
                </a:r>
                <a:r>
                  <a:rPr lang="en-US" sz="2200" dirty="0" smtClean="0">
                    <a:solidFill>
                      <a:srgbClr val="002060"/>
                    </a:solidFill>
                    <a:latin typeface="Swis721 Cn BT" panose="020B0506020202030204" pitchFamily="34" charset="0"/>
                    <a:ea typeface="Batang" pitchFamily="18" charset="-127"/>
                    <a:cs typeface="Arial" panose="020B0604020202020204" pitchFamily="34" charset="0"/>
                  </a:rPr>
                  <a:t>ma</a:t>
                </a:r>
                <a:r>
                  <a:rPr lang="en-US" sz="2200" baseline="-25000" dirty="0" smtClean="0">
                    <a:solidFill>
                      <a:srgbClr val="002060"/>
                    </a:solidFill>
                    <a:latin typeface="Swis721 Cn BT" panose="020B0506020202030204" pitchFamily="34" charset="0"/>
                    <a:ea typeface="Batang" pitchFamily="18" charset="-127"/>
                    <a:cs typeface="Arial" panose="020B0604020202020204" pitchFamily="34" charset="0"/>
                  </a:rPr>
                  <a:t>y</a:t>
                </a:r>
              </a:p>
              <a:p>
                <a:pPr algn="just"/>
                <a:r>
                  <a:rPr lang="en-US" sz="2200" dirty="0" err="1" smtClean="0">
                    <a:solidFill>
                      <a:srgbClr val="002060"/>
                    </a:solidFill>
                    <a:latin typeface="Swis721 Cn BT" panose="020B0506020202030204" pitchFamily="34" charset="0"/>
                    <a:ea typeface="Batang" pitchFamily="18" charset="-127"/>
                    <a:cs typeface="Arial" panose="020B0604020202020204" pitchFamily="34" charset="0"/>
                  </a:rPr>
                  <a:t>F</a:t>
                </a:r>
                <a:r>
                  <a:rPr lang="en-US" sz="2200" baseline="-25000" dirty="0" err="1" smtClean="0">
                    <a:solidFill>
                      <a:srgbClr val="002060"/>
                    </a:solidFill>
                    <a:latin typeface="Swis721 Cn BT" panose="020B0506020202030204" pitchFamily="34" charset="0"/>
                    <a:ea typeface="Batang" pitchFamily="18" charset="-127"/>
                    <a:cs typeface="Arial" panose="020B0604020202020204" pitchFamily="34" charset="0"/>
                  </a:rPr>
                  <a:t>z</a:t>
                </a:r>
                <a:r>
                  <a:rPr lang="en-US" sz="2200" dirty="0" smtClean="0">
                    <a:solidFill>
                      <a:srgbClr val="002060"/>
                    </a:solidFill>
                    <a:latin typeface="Swis721 Cn BT" panose="020B0506020202030204" pitchFamily="34" charset="0"/>
                    <a:ea typeface="Batang" pitchFamily="18" charset="-127"/>
                    <a:cs typeface="Arial" panose="020B0604020202020204" pitchFamily="34" charset="0"/>
                  </a:rPr>
                  <a:t> </a:t>
                </a:r>
                <a:r>
                  <a:rPr lang="en-US" sz="2200" dirty="0">
                    <a:solidFill>
                      <a:srgbClr val="002060"/>
                    </a:solidFill>
                    <a:latin typeface="Swis721 Cn BT" panose="020B0506020202030204" pitchFamily="34" charset="0"/>
                    <a:ea typeface="Batang" pitchFamily="18" charset="-127"/>
                    <a:cs typeface="Arial" panose="020B0604020202020204" pitchFamily="34" charset="0"/>
                  </a:rPr>
                  <a:t>= </a:t>
                </a:r>
                <a:r>
                  <a:rPr lang="en-US" sz="2200" dirty="0" err="1" smtClean="0">
                    <a:solidFill>
                      <a:srgbClr val="002060"/>
                    </a:solidFill>
                    <a:latin typeface="Swis721 Cn BT" panose="020B0506020202030204" pitchFamily="34" charset="0"/>
                    <a:ea typeface="Batang" pitchFamily="18" charset="-127"/>
                    <a:cs typeface="Arial" panose="020B0604020202020204" pitchFamily="34" charset="0"/>
                  </a:rPr>
                  <a:t>ma</a:t>
                </a:r>
                <a:r>
                  <a:rPr lang="en-US" sz="2200" baseline="-25000" dirty="0" err="1" smtClean="0">
                    <a:solidFill>
                      <a:srgbClr val="002060"/>
                    </a:solidFill>
                    <a:latin typeface="Swis721 Cn BT" panose="020B0506020202030204" pitchFamily="34" charset="0"/>
                    <a:ea typeface="Batang" pitchFamily="18" charset="-127"/>
                    <a:cs typeface="Arial" panose="020B0604020202020204" pitchFamily="34" charset="0"/>
                  </a:rPr>
                  <a:t>z</a:t>
                </a:r>
                <a:endParaRPr lang="en-US" sz="2200" baseline="-25000" dirty="0" smtClean="0">
                  <a:solidFill>
                    <a:srgbClr val="002060"/>
                  </a:solidFill>
                  <a:latin typeface="Swis721 Cn BT" panose="020B0506020202030204" pitchFamily="34" charset="0"/>
                  <a:ea typeface="Batang" pitchFamily="18" charset="-127"/>
                  <a:cs typeface="Arial" panose="020B0604020202020204" pitchFamily="34" charset="0"/>
                </a:endParaRPr>
              </a:p>
              <a:p>
                <a:pPr algn="just"/>
                <a:endParaRPr lang="en-US" sz="2200" baseline="-25000" dirty="0">
                  <a:solidFill>
                    <a:srgbClr val="002060"/>
                  </a:solidFill>
                  <a:latin typeface="Swis721 Cn BT" panose="020B0506020202030204" pitchFamily="34" charset="0"/>
                  <a:ea typeface="Batang" pitchFamily="18" charset="-127"/>
                  <a:cs typeface="Arial" panose="020B0604020202020204" pitchFamily="34" charset="0"/>
                </a:endParaRPr>
              </a:p>
              <a:p>
                <a:pPr algn="just"/>
                <a:r>
                  <a:rPr lang="en-US" sz="2200" dirty="0" smtClean="0">
                    <a:solidFill>
                      <a:srgbClr val="FF0000"/>
                    </a:solidFill>
                    <a:latin typeface="Swis721 Cn BT" panose="020B0506020202030204" pitchFamily="34" charset="0"/>
                    <a:ea typeface="Batang" pitchFamily="18" charset="-127"/>
                    <a:cs typeface="Arial" panose="020B0604020202020204" pitchFamily="34" charset="0"/>
                  </a:rPr>
                  <a:t>Law 3: </a:t>
                </a:r>
                <a:r>
                  <a:rPr lang="en-US" sz="2200" dirty="0" smtClean="0">
                    <a:solidFill>
                      <a:srgbClr val="002060"/>
                    </a:solidFill>
                    <a:latin typeface="Swis721 Cn BT" panose="020B0506020202030204" pitchFamily="34" charset="0"/>
                    <a:ea typeface="Batang" pitchFamily="18" charset="-127"/>
                    <a:cs typeface="Arial" panose="020B0604020202020204" pitchFamily="34" charset="0"/>
                  </a:rPr>
                  <a:t>If the surrounding exert a net </a:t>
                </a:r>
                <a:r>
                  <a:rPr lang="en-US" sz="2200" dirty="0" smtClean="0">
                    <a:solidFill>
                      <a:srgbClr val="FF0000"/>
                    </a:solidFill>
                    <a:latin typeface="Swis721 Cn BT" panose="020B0506020202030204" pitchFamily="34" charset="0"/>
                    <a:ea typeface="Batang" pitchFamily="18" charset="-127"/>
                    <a:cs typeface="Arial" panose="020B0604020202020204" pitchFamily="34" charset="0"/>
                  </a:rPr>
                  <a:t>moment M </a:t>
                </a:r>
                <a:r>
                  <a:rPr lang="en-US" sz="2200" dirty="0" smtClean="0">
                    <a:solidFill>
                      <a:srgbClr val="002060"/>
                    </a:solidFill>
                    <a:latin typeface="Swis721 Cn BT" panose="020B0506020202030204" pitchFamily="34" charset="0"/>
                    <a:ea typeface="Batang" pitchFamily="18" charset="-127"/>
                    <a:cs typeface="Arial" panose="020B0604020202020204" pitchFamily="34" charset="0"/>
                  </a:rPr>
                  <a:t>about the center of mass of the system, there will be a </a:t>
                </a:r>
                <a:r>
                  <a:rPr lang="en-US" sz="2200" dirty="0" smtClean="0">
                    <a:solidFill>
                      <a:srgbClr val="FF0000"/>
                    </a:solidFill>
                    <a:latin typeface="Swis721 Cn BT" panose="020B0506020202030204" pitchFamily="34" charset="0"/>
                    <a:ea typeface="Batang" pitchFamily="18" charset="-127"/>
                    <a:cs typeface="Arial" panose="020B0604020202020204" pitchFamily="34" charset="0"/>
                  </a:rPr>
                  <a:t>rotation effect</a:t>
                </a:r>
                <a:r>
                  <a:rPr lang="en-US" sz="2200" dirty="0" smtClean="0">
                    <a:solidFill>
                      <a:srgbClr val="002060"/>
                    </a:solidFill>
                    <a:latin typeface="Swis721 Cn BT" panose="020B0506020202030204" pitchFamily="34" charset="0"/>
                    <a:ea typeface="Batang" pitchFamily="18" charset="-127"/>
                    <a:cs typeface="Arial" panose="020B0604020202020204" pitchFamily="34" charset="0"/>
                  </a:rPr>
                  <a:t>:</a:t>
                </a:r>
              </a:p>
              <a:p>
                <a:pPr algn="just"/>
                <a:endParaRPr lang="en-US" sz="2200" dirty="0">
                  <a:solidFill>
                    <a:srgbClr val="002060"/>
                  </a:solidFill>
                  <a:latin typeface="Swis721 Cn BT" panose="020B0506020202030204" pitchFamily="34" charset="0"/>
                  <a:ea typeface="Batang" pitchFamily="18" charset="-127"/>
                  <a:cs typeface="Arial" panose="020B0604020202020204" pitchFamily="34" charset="0"/>
                </a:endParaRPr>
              </a:p>
              <a:p>
                <a:pPr algn="just"/>
                <a:endParaRPr lang="en-US" sz="2200" dirty="0" smtClean="0">
                  <a:solidFill>
                    <a:srgbClr val="002060"/>
                  </a:solidFill>
                  <a:latin typeface="Swis721 Cn BT" panose="020B0506020202030204" pitchFamily="34" charset="0"/>
                  <a:ea typeface="Batang" pitchFamily="18" charset="-127"/>
                  <a:cs typeface="Arial" panose="020B0604020202020204" pitchFamily="34" charset="0"/>
                </a:endParaRPr>
              </a:p>
              <a:p>
                <a:pPr algn="just"/>
                <a:endParaRPr lang="en-US" sz="2200" dirty="0">
                  <a:solidFill>
                    <a:srgbClr val="002060"/>
                  </a:solidFill>
                  <a:latin typeface="Swis721 Cn BT" panose="020B0506020202030204" pitchFamily="34" charset="0"/>
                  <a:ea typeface="Batang" pitchFamily="18" charset="-127"/>
                  <a:cs typeface="Arial" panose="020B0604020202020204" pitchFamily="34" charset="0"/>
                </a:endParaRPr>
              </a:p>
              <a:p>
                <a:pPr algn="just"/>
                <a:r>
                  <a:rPr lang="en-US" sz="2200" dirty="0" smtClean="0">
                    <a:solidFill>
                      <a:srgbClr val="002060"/>
                    </a:solidFill>
                    <a:latin typeface="Swis721 Cn BT" panose="020B0506020202030204" pitchFamily="34" charset="0"/>
                    <a:ea typeface="Batang" pitchFamily="18" charset="-127"/>
                    <a:cs typeface="Arial" panose="020B0604020202020204" pitchFamily="34" charset="0"/>
                  </a:rPr>
                  <a:t>Where H = </a:t>
                </a:r>
                <a14:m>
                  <m:oMath xmlns:m="http://schemas.openxmlformats.org/officeDocument/2006/math">
                    <m:nary>
                      <m:naryPr>
                        <m:chr m:val="∑"/>
                        <m:subHide m:val="on"/>
                        <m:supHide m:val="on"/>
                        <m:ctrlPr>
                          <a:rPr lang="en-US" sz="2200" i="1" smtClean="0">
                            <a:solidFill>
                              <a:srgbClr val="002060"/>
                            </a:solidFill>
                            <a:latin typeface="Cambria Math"/>
                            <a:ea typeface="Batang" pitchFamily="18" charset="-127"/>
                            <a:cs typeface="Arial" panose="020B0604020202020204" pitchFamily="34" charset="0"/>
                          </a:rPr>
                        </m:ctrlPr>
                      </m:naryPr>
                      <m:sub/>
                      <m:sup/>
                      <m:e>
                        <m:r>
                          <a:rPr lang="en-US" sz="2200" b="0" i="1" smtClean="0">
                            <a:solidFill>
                              <a:srgbClr val="002060"/>
                            </a:solidFill>
                            <a:latin typeface="Cambria Math"/>
                            <a:ea typeface="Batang" pitchFamily="18" charset="-127"/>
                            <a:cs typeface="Arial" panose="020B0604020202020204" pitchFamily="34" charset="0"/>
                          </a:rPr>
                          <m:t>(</m:t>
                        </m:r>
                        <m:r>
                          <a:rPr lang="en-US" sz="2200" b="0" i="1" smtClean="0">
                            <a:solidFill>
                              <a:srgbClr val="002060"/>
                            </a:solidFill>
                            <a:latin typeface="Cambria Math"/>
                            <a:ea typeface="Batang" pitchFamily="18" charset="-127"/>
                            <a:cs typeface="Arial" panose="020B0604020202020204" pitchFamily="34" charset="0"/>
                          </a:rPr>
                          <m:t>𝑟</m:t>
                        </m:r>
                        <m:r>
                          <a:rPr lang="en-US" sz="2200" b="0" i="1" smtClean="0">
                            <a:solidFill>
                              <a:srgbClr val="002060"/>
                            </a:solidFill>
                            <a:latin typeface="Cambria Math"/>
                            <a:ea typeface="Cambria Math"/>
                            <a:cs typeface="Arial" panose="020B0604020202020204" pitchFamily="34" charset="0"/>
                          </a:rPr>
                          <m:t>×</m:t>
                        </m:r>
                        <m:r>
                          <a:rPr lang="en-US" sz="2200" b="0" i="1" smtClean="0">
                            <a:solidFill>
                              <a:srgbClr val="002060"/>
                            </a:solidFill>
                            <a:latin typeface="Cambria Math"/>
                            <a:ea typeface="Cambria Math"/>
                            <a:cs typeface="Arial" panose="020B0604020202020204" pitchFamily="34" charset="0"/>
                          </a:rPr>
                          <m:t>𝑉</m:t>
                        </m:r>
                        <m:r>
                          <a:rPr lang="en-US" sz="2200" b="0" i="1" smtClean="0">
                            <a:solidFill>
                              <a:srgbClr val="002060"/>
                            </a:solidFill>
                            <a:latin typeface="Cambria Math"/>
                            <a:ea typeface="Batang" pitchFamily="18" charset="-127"/>
                            <a:cs typeface="Arial" panose="020B0604020202020204" pitchFamily="34" charset="0"/>
                          </a:rPr>
                          <m:t>)</m:t>
                        </m:r>
                      </m:e>
                    </m:nary>
                  </m:oMath>
                </a14:m>
                <a:r>
                  <a:rPr lang="en-US" sz="2200" dirty="0" err="1" smtClean="0">
                    <a:solidFill>
                      <a:srgbClr val="002060"/>
                    </a:solidFill>
                    <a:latin typeface="Swis721 Cn BT" panose="020B0506020202030204" pitchFamily="34" charset="0"/>
                    <a:ea typeface="Batang" pitchFamily="18" charset="-127"/>
                    <a:cs typeface="Arial" panose="020B0604020202020204" pitchFamily="34" charset="0"/>
                  </a:rPr>
                  <a:t>dm</a:t>
                </a:r>
                <a:r>
                  <a:rPr lang="en-US" sz="2200" dirty="0" smtClean="0">
                    <a:solidFill>
                      <a:srgbClr val="002060"/>
                    </a:solidFill>
                    <a:latin typeface="Swis721 Cn BT" panose="020B0506020202030204" pitchFamily="34" charset="0"/>
                    <a:ea typeface="Batang" pitchFamily="18" charset="-127"/>
                    <a:cs typeface="Arial" panose="020B0604020202020204" pitchFamily="34" charset="0"/>
                  </a:rPr>
                  <a:t> is the angular momentum of the system about its  center of mass. </a:t>
                </a:r>
              </a:p>
              <a:p>
                <a:pPr algn="just"/>
                <a:endParaRPr lang="en-US" sz="2200" dirty="0">
                  <a:solidFill>
                    <a:srgbClr val="002060"/>
                  </a:solidFill>
                  <a:latin typeface="Swis721 Cn BT" panose="020B0506020202030204" pitchFamily="34" charset="0"/>
                  <a:ea typeface="Batang" pitchFamily="18" charset="-127"/>
                  <a:cs typeface="Arial" panose="020B0604020202020204" pitchFamily="34" charset="0"/>
                </a:endParaRPr>
              </a:p>
              <a:p>
                <a:pPr algn="just"/>
                <a:endParaRPr lang="en-US" sz="2200" dirty="0">
                  <a:solidFill>
                    <a:srgbClr val="002060"/>
                  </a:solidFill>
                  <a:latin typeface="Swis721 Cn BT" panose="020B0506020202030204" pitchFamily="34" charset="0"/>
                  <a:ea typeface="Batang" pitchFamily="18" charset="-127"/>
                  <a:cs typeface="Arial" panose="020B0604020202020204" pitchFamily="34" charset="0"/>
                </a:endParaRPr>
              </a:p>
            </p:txBody>
          </p:sp>
        </mc:Choice>
        <mc:Fallback xmlns="">
          <p:sp>
            <p:nvSpPr>
              <p:cNvPr id="6" name="TextBox 5"/>
              <p:cNvSpPr txBox="1">
                <a:spLocks noRot="1" noChangeAspect="1" noMove="1" noResize="1" noEditPoints="1" noAdjustHandles="1" noChangeArrowheads="1" noChangeShapeType="1" noTextEdit="1"/>
              </p:cNvSpPr>
              <p:nvPr/>
            </p:nvSpPr>
            <p:spPr>
              <a:xfrm>
                <a:off x="476250" y="1012665"/>
                <a:ext cx="8411417" cy="5057795"/>
              </a:xfrm>
              <a:prstGeom prst="rect">
                <a:avLst/>
              </a:prstGeom>
              <a:blipFill rotWithShape="1">
                <a:blip r:embed="rId2"/>
                <a:stretch>
                  <a:fillRect l="-870" t="-723" r="-1014"/>
                </a:stretch>
              </a:blipFill>
            </p:spPr>
            <p:txBody>
              <a:bodyPr/>
              <a:lstStyle/>
              <a:p>
                <a:r>
                  <a:rPr lang="en-US">
                    <a:noFill/>
                  </a:rPr>
                  <a:t> </a:t>
                </a:r>
              </a:p>
            </p:txBody>
          </p:sp>
        </mc:Fallback>
      </mc:AlternateContent>
      <p:sp>
        <p:nvSpPr>
          <p:cNvPr id="7" name="TextBox 6"/>
          <p:cNvSpPr txBox="1"/>
          <p:nvPr/>
        </p:nvSpPr>
        <p:spPr>
          <a:xfrm>
            <a:off x="0" y="97468"/>
            <a:ext cx="9036495" cy="523220"/>
          </a:xfrm>
          <a:prstGeom prst="rect">
            <a:avLst/>
          </a:prstGeom>
          <a:noFill/>
        </p:spPr>
        <p:txBody>
          <a:bodyPr wrap="square" rtlCol="0">
            <a:spAutoFit/>
          </a:bodyPr>
          <a:lstStyle/>
          <a:p>
            <a:r>
              <a:rPr lang="en-US" sz="2800" b="1" dirty="0" smtClean="0">
                <a:solidFill>
                  <a:srgbClr val="C00000"/>
                </a:solidFill>
                <a:latin typeface="Lao UI" pitchFamily="34" charset="0"/>
                <a:ea typeface="宋体" pitchFamily="2" charset="-122"/>
                <a:cs typeface="Lao UI" pitchFamily="34" charset="0"/>
              </a:rPr>
              <a:t>	Cont’d …</a:t>
            </a:r>
            <a:endParaRPr lang="en-US" sz="2800" b="1" dirty="0">
              <a:solidFill>
                <a:srgbClr val="C00000"/>
              </a:solidFill>
              <a:latin typeface="Lao UI" pitchFamily="34" charset="0"/>
              <a:ea typeface="宋体" pitchFamily="2" charset="-122"/>
              <a:cs typeface="Lao UI" pitchFamily="34" charset="0"/>
            </a:endParaRPr>
          </a:p>
        </p:txBody>
      </p:sp>
      <p:sp>
        <p:nvSpPr>
          <p:cNvPr id="8" name="TextBox 7"/>
          <p:cNvSpPr txBox="1"/>
          <p:nvPr/>
        </p:nvSpPr>
        <p:spPr>
          <a:xfrm>
            <a:off x="152400" y="730478"/>
            <a:ext cx="8915400" cy="107722"/>
          </a:xfrm>
          <a:prstGeom prst="rect">
            <a:avLst/>
          </a:prstGeom>
          <a:solidFill>
            <a:schemeClr val="accent5">
              <a:lumMod val="50000"/>
            </a:schemeClr>
          </a:solidFill>
        </p:spPr>
        <p:txBody>
          <a:bodyPr wrap="square" rtlCol="0">
            <a:spAutoFit/>
          </a:bodyPr>
          <a:lstStyle/>
          <a:p>
            <a:pPr algn="ctr"/>
            <a:endParaRPr lang="en-US" sz="100" b="1" dirty="0">
              <a:solidFill>
                <a:prstClr val="white"/>
              </a:solidFill>
              <a:latin typeface="Lao UI" pitchFamily="34" charset="0"/>
              <a:ea typeface="宋体" pitchFamily="2" charset="-122"/>
              <a:cs typeface="Lao UI" pitchFamily="34" charset="0"/>
            </a:endParaRPr>
          </a:p>
        </p:txBody>
      </p:sp>
      <p:sp>
        <p:nvSpPr>
          <p:cNvPr id="9" name="TextBox 8"/>
          <p:cNvSpPr txBox="1"/>
          <p:nvPr/>
        </p:nvSpPr>
        <p:spPr>
          <a:xfrm>
            <a:off x="152400" y="6504801"/>
            <a:ext cx="647700" cy="276999"/>
          </a:xfrm>
          <a:prstGeom prst="rect">
            <a:avLst/>
          </a:prstGeom>
          <a:solidFill>
            <a:schemeClr val="accent5">
              <a:lumMod val="50000"/>
            </a:schemeClr>
          </a:solidFill>
        </p:spPr>
        <p:txBody>
          <a:bodyPr wrap="square" rtlCol="0">
            <a:spAutoFit/>
          </a:bodyPr>
          <a:lstStyle/>
          <a:p>
            <a:pPr algn="ctr"/>
            <a:r>
              <a:rPr lang="en-US" sz="1200" b="1" dirty="0">
                <a:solidFill>
                  <a:prstClr val="white"/>
                </a:solidFill>
                <a:latin typeface="Lao UI" pitchFamily="34" charset="0"/>
                <a:ea typeface="宋体" pitchFamily="2" charset="-122"/>
                <a:cs typeface="Lao UI" pitchFamily="34" charset="0"/>
              </a:rPr>
              <a:t>AAiT</a:t>
            </a:r>
          </a:p>
        </p:txBody>
      </p:sp>
      <p:sp>
        <p:nvSpPr>
          <p:cNvPr id="10" name="TextBox 9"/>
          <p:cNvSpPr txBox="1"/>
          <p:nvPr/>
        </p:nvSpPr>
        <p:spPr>
          <a:xfrm>
            <a:off x="838199" y="6504801"/>
            <a:ext cx="8198295" cy="276999"/>
          </a:xfrm>
          <a:prstGeom prst="rect">
            <a:avLst/>
          </a:prstGeom>
          <a:solidFill>
            <a:schemeClr val="accent5">
              <a:lumMod val="50000"/>
            </a:schemeClr>
          </a:solidFill>
        </p:spPr>
        <p:txBody>
          <a:bodyPr wrap="square" rtlCol="0">
            <a:spAutoFit/>
          </a:bodyPr>
          <a:lstStyle/>
          <a:p>
            <a:pPr algn="ctr"/>
            <a:r>
              <a:rPr lang="en-US" sz="1200" b="1" dirty="0">
                <a:solidFill>
                  <a:prstClr val="white"/>
                </a:solidFill>
                <a:latin typeface="Lao UI" pitchFamily="34" charset="0"/>
                <a:ea typeface="宋体" pitchFamily="2" charset="-122"/>
                <a:cs typeface="Lao UI" pitchFamily="34" charset="0"/>
              </a:rPr>
              <a:t>School of Mechanical and Industrial Engineering - </a:t>
            </a:r>
            <a:r>
              <a:rPr lang="en-US" sz="1200" b="1" dirty="0" smtClean="0">
                <a:solidFill>
                  <a:prstClr val="white"/>
                </a:solidFill>
                <a:latin typeface="Lao UI" pitchFamily="34" charset="0"/>
                <a:ea typeface="宋体" pitchFamily="2" charset="-122"/>
                <a:cs typeface="Lao UI" pitchFamily="34" charset="0"/>
              </a:rPr>
              <a:t>SMiE</a:t>
            </a:r>
            <a:endParaRPr lang="en-US" sz="1200" b="1" dirty="0">
              <a:solidFill>
                <a:prstClr val="white"/>
              </a:solidFill>
              <a:latin typeface="Lao UI" pitchFamily="34" charset="0"/>
              <a:ea typeface="宋体" pitchFamily="2" charset="-122"/>
              <a:cs typeface="Lao UI" pitchFamily="34" charset="0"/>
            </a:endParaRPr>
          </a:p>
        </p:txBody>
      </p:sp>
      <p:sp>
        <p:nvSpPr>
          <p:cNvPr id="11" name="Slide Number Placeholder 2"/>
          <p:cNvSpPr>
            <a:spLocks noGrp="1"/>
          </p:cNvSpPr>
          <p:nvPr>
            <p:ph type="sldNum" sz="quarter" idx="12"/>
          </p:nvPr>
        </p:nvSpPr>
        <p:spPr>
          <a:xfrm>
            <a:off x="8325135" y="6096000"/>
            <a:ext cx="742666" cy="457200"/>
          </a:xfrm>
        </p:spPr>
        <p:txBody>
          <a:bodyPr/>
          <a:lstStyle/>
          <a:p>
            <a:fld id="{EE45F90F-9DDF-48C6-AE1B-5F3FF3CC920B}" type="slidenum">
              <a:rPr lang="en-US" altLang="zh-CN" sz="2800" b="1" smtClean="0">
                <a:solidFill>
                  <a:prstClr val="black"/>
                </a:solidFill>
                <a:latin typeface="Lao UI" panose="020B0502040204020203" pitchFamily="34" charset="0"/>
                <a:cs typeface="Lao UI" panose="020B0502040204020203" pitchFamily="34" charset="0"/>
              </a:rPr>
              <a:pPr/>
              <a:t>24</a:t>
            </a:fld>
            <a:endParaRPr lang="en-US" altLang="zh-CN" sz="2800" b="1" dirty="0">
              <a:solidFill>
                <a:prstClr val="black"/>
              </a:solidFill>
              <a:latin typeface="Lao UI" panose="020B0502040204020203" pitchFamily="34" charset="0"/>
              <a:cs typeface="Lao UI" panose="020B0502040204020203" pitchFamily="34" charset="0"/>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7519" y="3664317"/>
            <a:ext cx="1401453" cy="105109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257110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76250" y="1012665"/>
            <a:ext cx="8411417" cy="4832092"/>
          </a:xfrm>
          <a:prstGeom prst="rect">
            <a:avLst/>
          </a:prstGeom>
          <a:noFill/>
        </p:spPr>
        <p:txBody>
          <a:bodyPr wrap="square" rtlCol="0">
            <a:spAutoFit/>
          </a:bodyPr>
          <a:lstStyle/>
          <a:p>
            <a:pPr algn="just"/>
            <a:r>
              <a:rPr lang="en-US" sz="2200" dirty="0" smtClean="0">
                <a:solidFill>
                  <a:srgbClr val="FF0000"/>
                </a:solidFill>
                <a:latin typeface="Swis721 Cn BT" panose="020B0506020202030204" pitchFamily="34" charset="0"/>
                <a:ea typeface="Batang" pitchFamily="18" charset="-127"/>
                <a:cs typeface="Arial" panose="020B0604020202020204" pitchFamily="34" charset="0"/>
              </a:rPr>
              <a:t>Law 4: </a:t>
            </a:r>
            <a:r>
              <a:rPr lang="en-US" sz="2200" dirty="0" smtClean="0">
                <a:solidFill>
                  <a:srgbClr val="002060"/>
                </a:solidFill>
                <a:latin typeface="Swis721 Cn BT" panose="020B0506020202030204" pitchFamily="34" charset="0"/>
                <a:ea typeface="Batang" pitchFamily="18" charset="-127"/>
                <a:cs typeface="Arial" panose="020B0604020202020204" pitchFamily="34" charset="0"/>
              </a:rPr>
              <a:t>If heat </a:t>
            </a:r>
            <a:r>
              <a:rPr lang="en-US" sz="2200" dirty="0" err="1" smtClean="0">
                <a:solidFill>
                  <a:srgbClr val="002060"/>
                </a:solidFill>
                <a:latin typeface="Swis721 Cn BT" panose="020B0506020202030204" pitchFamily="34" charset="0"/>
                <a:ea typeface="Batang" pitchFamily="18" charset="-127"/>
                <a:cs typeface="Arial" panose="020B0604020202020204" pitchFamily="34" charset="0"/>
              </a:rPr>
              <a:t>dQ</a:t>
            </a:r>
            <a:r>
              <a:rPr lang="en-US" sz="2200" dirty="0" smtClean="0">
                <a:solidFill>
                  <a:srgbClr val="002060"/>
                </a:solidFill>
                <a:latin typeface="Swis721 Cn BT" panose="020B0506020202030204" pitchFamily="34" charset="0"/>
                <a:ea typeface="Batang" pitchFamily="18" charset="-127"/>
                <a:cs typeface="Arial" panose="020B0604020202020204" pitchFamily="34" charset="0"/>
              </a:rPr>
              <a:t> is added to the system and work is done by the system the system energy </a:t>
            </a:r>
            <a:r>
              <a:rPr lang="en-US" sz="2200" dirty="0" err="1" smtClean="0">
                <a:solidFill>
                  <a:srgbClr val="002060"/>
                </a:solidFill>
                <a:latin typeface="Swis721 Cn BT" panose="020B0506020202030204" pitchFamily="34" charset="0"/>
                <a:ea typeface="Batang" pitchFamily="18" charset="-127"/>
                <a:cs typeface="Arial" panose="020B0604020202020204" pitchFamily="34" charset="0"/>
              </a:rPr>
              <a:t>dE</a:t>
            </a:r>
            <a:r>
              <a:rPr lang="en-US" sz="2200" dirty="0" smtClean="0">
                <a:solidFill>
                  <a:srgbClr val="002060"/>
                </a:solidFill>
                <a:latin typeface="Swis721 Cn BT" panose="020B0506020202030204" pitchFamily="34" charset="0"/>
                <a:ea typeface="Batang" pitchFamily="18" charset="-127"/>
                <a:cs typeface="Arial" panose="020B0604020202020204" pitchFamily="34" charset="0"/>
              </a:rPr>
              <a:t> must change according to the relation of </a:t>
            </a:r>
            <a:r>
              <a:rPr lang="en-US" sz="2200" dirty="0" smtClean="0">
                <a:solidFill>
                  <a:srgbClr val="FF0000"/>
                </a:solidFill>
                <a:latin typeface="Swis721 Cn BT" panose="020B0506020202030204" pitchFamily="34" charset="0"/>
                <a:ea typeface="Batang" pitchFamily="18" charset="-127"/>
                <a:cs typeface="Arial" panose="020B0604020202020204" pitchFamily="34" charset="0"/>
              </a:rPr>
              <a:t>first law of thermodynamics. </a:t>
            </a:r>
            <a:r>
              <a:rPr lang="en-US" sz="2200" dirty="0" smtClean="0">
                <a:solidFill>
                  <a:srgbClr val="002060"/>
                </a:solidFill>
                <a:latin typeface="Swis721 Cn BT" panose="020B0506020202030204" pitchFamily="34" charset="0"/>
                <a:ea typeface="Batang" pitchFamily="18" charset="-127"/>
                <a:cs typeface="Arial" panose="020B0604020202020204" pitchFamily="34" charset="0"/>
              </a:rPr>
              <a:t> </a:t>
            </a:r>
          </a:p>
          <a:p>
            <a:pPr algn="just"/>
            <a:endParaRPr lang="en-US" sz="2200" dirty="0">
              <a:solidFill>
                <a:srgbClr val="002060"/>
              </a:solidFill>
              <a:latin typeface="Swis721 Cn BT" panose="020B0506020202030204" pitchFamily="34" charset="0"/>
              <a:ea typeface="Batang" pitchFamily="18" charset="-127"/>
              <a:cs typeface="Arial" panose="020B0604020202020204" pitchFamily="34" charset="0"/>
            </a:endParaRPr>
          </a:p>
          <a:p>
            <a:pPr algn="just"/>
            <a:endParaRPr lang="en-US" sz="2200" dirty="0" smtClean="0">
              <a:solidFill>
                <a:srgbClr val="002060"/>
              </a:solidFill>
              <a:latin typeface="Swis721 Cn BT" panose="020B0506020202030204" pitchFamily="34" charset="0"/>
              <a:ea typeface="Batang" pitchFamily="18" charset="-127"/>
              <a:cs typeface="Arial" panose="020B0604020202020204" pitchFamily="34" charset="0"/>
            </a:endParaRPr>
          </a:p>
          <a:p>
            <a:pPr algn="just"/>
            <a:endParaRPr lang="en-US" sz="2200" dirty="0">
              <a:solidFill>
                <a:srgbClr val="002060"/>
              </a:solidFill>
              <a:latin typeface="Swis721 Cn BT" panose="020B0506020202030204" pitchFamily="34" charset="0"/>
              <a:ea typeface="Batang" pitchFamily="18" charset="-127"/>
              <a:cs typeface="Arial" panose="020B0604020202020204" pitchFamily="34" charset="0"/>
            </a:endParaRPr>
          </a:p>
          <a:p>
            <a:pPr algn="just"/>
            <a:endParaRPr lang="en-US" sz="2200" dirty="0" smtClean="0">
              <a:solidFill>
                <a:srgbClr val="002060"/>
              </a:solidFill>
              <a:latin typeface="Swis721 Cn BT" panose="020B0506020202030204" pitchFamily="34" charset="0"/>
              <a:ea typeface="Batang" pitchFamily="18" charset="-127"/>
              <a:cs typeface="Arial" panose="020B0604020202020204" pitchFamily="34" charset="0"/>
            </a:endParaRPr>
          </a:p>
          <a:p>
            <a:pPr algn="just"/>
            <a:r>
              <a:rPr lang="en-US" sz="2200" dirty="0" smtClean="0">
                <a:solidFill>
                  <a:srgbClr val="002060"/>
                </a:solidFill>
                <a:latin typeface="Swis721 Cn BT" panose="020B0506020202030204" pitchFamily="34" charset="0"/>
                <a:ea typeface="Batang" pitchFamily="18" charset="-127"/>
                <a:cs typeface="Arial" panose="020B0604020202020204" pitchFamily="34" charset="0"/>
              </a:rPr>
              <a:t>Law 5: </a:t>
            </a:r>
            <a:r>
              <a:rPr lang="en-US" sz="2200" dirty="0" smtClean="0">
                <a:solidFill>
                  <a:srgbClr val="FF0000"/>
                </a:solidFill>
                <a:latin typeface="Swis721 Cn BT" panose="020B0506020202030204" pitchFamily="34" charset="0"/>
                <a:ea typeface="Batang" pitchFamily="18" charset="-127"/>
                <a:cs typeface="Arial" panose="020B0604020202020204" pitchFamily="34" charset="0"/>
              </a:rPr>
              <a:t>2</a:t>
            </a:r>
            <a:r>
              <a:rPr lang="en-US" sz="2200" baseline="30000" dirty="0" smtClean="0">
                <a:solidFill>
                  <a:srgbClr val="FF0000"/>
                </a:solidFill>
                <a:latin typeface="Swis721 Cn BT" panose="020B0506020202030204" pitchFamily="34" charset="0"/>
                <a:ea typeface="Batang" pitchFamily="18" charset="-127"/>
                <a:cs typeface="Arial" panose="020B0604020202020204" pitchFamily="34" charset="0"/>
              </a:rPr>
              <a:t>nd</a:t>
            </a:r>
            <a:r>
              <a:rPr lang="en-US" sz="2200" dirty="0" smtClean="0">
                <a:solidFill>
                  <a:srgbClr val="FF0000"/>
                </a:solidFill>
                <a:latin typeface="Swis721 Cn BT" panose="020B0506020202030204" pitchFamily="34" charset="0"/>
                <a:ea typeface="Batang" pitchFamily="18" charset="-127"/>
                <a:cs typeface="Arial" panose="020B0604020202020204" pitchFamily="34" charset="0"/>
              </a:rPr>
              <a:t> law of thermodynamics </a:t>
            </a:r>
            <a:r>
              <a:rPr lang="en-US" sz="2200" dirty="0" smtClean="0">
                <a:solidFill>
                  <a:srgbClr val="002060"/>
                </a:solidFill>
                <a:latin typeface="Swis721 Cn BT" panose="020B0506020202030204" pitchFamily="34" charset="0"/>
                <a:ea typeface="Batang" pitchFamily="18" charset="-127"/>
                <a:cs typeface="Arial" panose="020B0604020202020204" pitchFamily="34" charset="0"/>
              </a:rPr>
              <a:t>relates entropy change </a:t>
            </a:r>
            <a:r>
              <a:rPr lang="en-US" sz="2200" dirty="0" err="1" smtClean="0">
                <a:solidFill>
                  <a:srgbClr val="002060"/>
                </a:solidFill>
                <a:latin typeface="Swis721 Cn BT" panose="020B0506020202030204" pitchFamily="34" charset="0"/>
                <a:ea typeface="Batang" pitchFamily="18" charset="-127"/>
                <a:cs typeface="Arial" panose="020B0604020202020204" pitchFamily="34" charset="0"/>
              </a:rPr>
              <a:t>dS</a:t>
            </a:r>
            <a:r>
              <a:rPr lang="en-US" sz="2200" dirty="0" smtClean="0">
                <a:solidFill>
                  <a:srgbClr val="002060"/>
                </a:solidFill>
                <a:latin typeface="Swis721 Cn BT" panose="020B0506020202030204" pitchFamily="34" charset="0"/>
                <a:ea typeface="Batang" pitchFamily="18" charset="-127"/>
                <a:cs typeface="Arial" panose="020B0604020202020204" pitchFamily="34" charset="0"/>
              </a:rPr>
              <a:t> to heat added </a:t>
            </a:r>
            <a:r>
              <a:rPr lang="en-US" sz="2200" dirty="0" err="1" smtClean="0">
                <a:solidFill>
                  <a:srgbClr val="002060"/>
                </a:solidFill>
                <a:latin typeface="Swis721 Cn BT" panose="020B0506020202030204" pitchFamily="34" charset="0"/>
                <a:ea typeface="Batang" pitchFamily="18" charset="-127"/>
                <a:cs typeface="Arial" panose="020B0604020202020204" pitchFamily="34" charset="0"/>
              </a:rPr>
              <a:t>dQ</a:t>
            </a:r>
            <a:r>
              <a:rPr lang="en-US" sz="2200" dirty="0" smtClean="0">
                <a:solidFill>
                  <a:srgbClr val="002060"/>
                </a:solidFill>
                <a:latin typeface="Swis721 Cn BT" panose="020B0506020202030204" pitchFamily="34" charset="0"/>
                <a:ea typeface="Batang" pitchFamily="18" charset="-127"/>
                <a:cs typeface="Arial" panose="020B0604020202020204" pitchFamily="34" charset="0"/>
              </a:rPr>
              <a:t> and absolute temperature T.</a:t>
            </a:r>
          </a:p>
          <a:p>
            <a:pPr algn="just"/>
            <a:endParaRPr lang="en-US" sz="2200" dirty="0">
              <a:solidFill>
                <a:srgbClr val="002060"/>
              </a:solidFill>
              <a:latin typeface="Swis721 Cn BT" panose="020B0506020202030204" pitchFamily="34" charset="0"/>
              <a:ea typeface="Batang" pitchFamily="18" charset="-127"/>
              <a:cs typeface="Arial" panose="020B0604020202020204" pitchFamily="34" charset="0"/>
            </a:endParaRPr>
          </a:p>
          <a:p>
            <a:pPr algn="just"/>
            <a:endParaRPr lang="en-US" sz="2200" dirty="0" smtClean="0">
              <a:solidFill>
                <a:srgbClr val="002060"/>
              </a:solidFill>
              <a:latin typeface="Swis721 Cn BT" panose="020B0506020202030204" pitchFamily="34" charset="0"/>
              <a:ea typeface="Batang" pitchFamily="18" charset="-127"/>
              <a:cs typeface="Arial" panose="020B0604020202020204" pitchFamily="34" charset="0"/>
            </a:endParaRPr>
          </a:p>
          <a:p>
            <a:pPr algn="just"/>
            <a:endParaRPr lang="en-US" sz="1600" dirty="0">
              <a:solidFill>
                <a:srgbClr val="002060"/>
              </a:solidFill>
              <a:latin typeface="Swis721 Cn BT" panose="020B0506020202030204" pitchFamily="34" charset="0"/>
              <a:ea typeface="Batang" pitchFamily="18" charset="-127"/>
              <a:cs typeface="Arial" panose="020B0604020202020204" pitchFamily="34" charset="0"/>
            </a:endParaRPr>
          </a:p>
          <a:p>
            <a:pPr algn="just"/>
            <a:r>
              <a:rPr lang="en-US" sz="1600" dirty="0" smtClean="0">
                <a:solidFill>
                  <a:srgbClr val="002060"/>
                </a:solidFill>
                <a:latin typeface="Swis721 Cn BT" panose="020B0506020202030204" pitchFamily="34" charset="0"/>
                <a:ea typeface="Batang" pitchFamily="18" charset="-127"/>
                <a:cs typeface="Arial" panose="020B0604020202020204" pitchFamily="34" charset="0"/>
              </a:rPr>
              <a:t>This law is of less practical importance in incompressible fluid mechanics applications </a:t>
            </a:r>
          </a:p>
          <a:p>
            <a:pPr algn="just"/>
            <a:r>
              <a:rPr lang="en-US" sz="2200" dirty="0" smtClean="0">
                <a:solidFill>
                  <a:srgbClr val="002060"/>
                </a:solidFill>
                <a:latin typeface="Swis721 Cn BT" panose="020B0506020202030204" pitchFamily="34" charset="0"/>
                <a:ea typeface="Batang" pitchFamily="18" charset="-127"/>
                <a:cs typeface="Arial" panose="020B0604020202020204" pitchFamily="34" charset="0"/>
              </a:rPr>
              <a:t>  </a:t>
            </a:r>
            <a:endParaRPr lang="en-US" sz="2200" dirty="0">
              <a:solidFill>
                <a:srgbClr val="002060"/>
              </a:solidFill>
              <a:latin typeface="Swis721 Cn BT" panose="020B0506020202030204" pitchFamily="34" charset="0"/>
              <a:ea typeface="Batang" pitchFamily="18" charset="-127"/>
              <a:cs typeface="Arial" panose="020B0604020202020204" pitchFamily="34" charset="0"/>
            </a:endParaRPr>
          </a:p>
        </p:txBody>
      </p:sp>
      <p:sp>
        <p:nvSpPr>
          <p:cNvPr id="7" name="TextBox 6"/>
          <p:cNvSpPr txBox="1"/>
          <p:nvPr/>
        </p:nvSpPr>
        <p:spPr>
          <a:xfrm>
            <a:off x="0" y="97468"/>
            <a:ext cx="9036495" cy="523220"/>
          </a:xfrm>
          <a:prstGeom prst="rect">
            <a:avLst/>
          </a:prstGeom>
          <a:noFill/>
        </p:spPr>
        <p:txBody>
          <a:bodyPr wrap="square" rtlCol="0">
            <a:spAutoFit/>
          </a:bodyPr>
          <a:lstStyle/>
          <a:p>
            <a:r>
              <a:rPr lang="en-US" sz="2800" b="1" dirty="0">
                <a:solidFill>
                  <a:srgbClr val="C00000"/>
                </a:solidFill>
                <a:latin typeface="Lao UI" pitchFamily="34" charset="0"/>
                <a:ea typeface="宋体" pitchFamily="2" charset="-122"/>
                <a:cs typeface="Lao UI" pitchFamily="34" charset="0"/>
              </a:rPr>
              <a:t>	Cont’d …</a:t>
            </a:r>
          </a:p>
        </p:txBody>
      </p:sp>
      <p:sp>
        <p:nvSpPr>
          <p:cNvPr id="8" name="TextBox 7"/>
          <p:cNvSpPr txBox="1"/>
          <p:nvPr/>
        </p:nvSpPr>
        <p:spPr>
          <a:xfrm>
            <a:off x="152400" y="730478"/>
            <a:ext cx="8915400" cy="107722"/>
          </a:xfrm>
          <a:prstGeom prst="rect">
            <a:avLst/>
          </a:prstGeom>
          <a:solidFill>
            <a:schemeClr val="accent5">
              <a:lumMod val="50000"/>
            </a:schemeClr>
          </a:solidFill>
        </p:spPr>
        <p:txBody>
          <a:bodyPr wrap="square" rtlCol="0">
            <a:spAutoFit/>
          </a:bodyPr>
          <a:lstStyle/>
          <a:p>
            <a:pPr algn="ctr"/>
            <a:endParaRPr lang="en-US" sz="100" b="1" dirty="0">
              <a:solidFill>
                <a:prstClr val="white"/>
              </a:solidFill>
              <a:latin typeface="Lao UI" pitchFamily="34" charset="0"/>
              <a:ea typeface="宋体" pitchFamily="2" charset="-122"/>
              <a:cs typeface="Lao UI" pitchFamily="34" charset="0"/>
            </a:endParaRPr>
          </a:p>
        </p:txBody>
      </p:sp>
      <p:sp>
        <p:nvSpPr>
          <p:cNvPr id="9" name="TextBox 8"/>
          <p:cNvSpPr txBox="1"/>
          <p:nvPr/>
        </p:nvSpPr>
        <p:spPr>
          <a:xfrm>
            <a:off x="152400" y="6504801"/>
            <a:ext cx="647700" cy="276999"/>
          </a:xfrm>
          <a:prstGeom prst="rect">
            <a:avLst/>
          </a:prstGeom>
          <a:solidFill>
            <a:schemeClr val="accent5">
              <a:lumMod val="50000"/>
            </a:schemeClr>
          </a:solidFill>
        </p:spPr>
        <p:txBody>
          <a:bodyPr wrap="square" rtlCol="0">
            <a:spAutoFit/>
          </a:bodyPr>
          <a:lstStyle/>
          <a:p>
            <a:pPr algn="ctr"/>
            <a:r>
              <a:rPr lang="en-US" sz="1200" b="1" dirty="0">
                <a:solidFill>
                  <a:prstClr val="white"/>
                </a:solidFill>
                <a:latin typeface="Lao UI" pitchFamily="34" charset="0"/>
                <a:ea typeface="宋体" pitchFamily="2" charset="-122"/>
                <a:cs typeface="Lao UI" pitchFamily="34" charset="0"/>
              </a:rPr>
              <a:t>AAiT</a:t>
            </a:r>
          </a:p>
        </p:txBody>
      </p:sp>
      <p:sp>
        <p:nvSpPr>
          <p:cNvPr id="10" name="TextBox 9"/>
          <p:cNvSpPr txBox="1"/>
          <p:nvPr/>
        </p:nvSpPr>
        <p:spPr>
          <a:xfrm>
            <a:off x="838199" y="6504801"/>
            <a:ext cx="8198295" cy="276999"/>
          </a:xfrm>
          <a:prstGeom prst="rect">
            <a:avLst/>
          </a:prstGeom>
          <a:solidFill>
            <a:schemeClr val="accent5">
              <a:lumMod val="50000"/>
            </a:schemeClr>
          </a:solidFill>
        </p:spPr>
        <p:txBody>
          <a:bodyPr wrap="square" rtlCol="0">
            <a:spAutoFit/>
          </a:bodyPr>
          <a:lstStyle/>
          <a:p>
            <a:pPr algn="ctr"/>
            <a:r>
              <a:rPr lang="en-US" sz="1200" b="1" dirty="0">
                <a:solidFill>
                  <a:prstClr val="white"/>
                </a:solidFill>
                <a:latin typeface="Lao UI" pitchFamily="34" charset="0"/>
                <a:ea typeface="宋体" pitchFamily="2" charset="-122"/>
                <a:cs typeface="Lao UI" pitchFamily="34" charset="0"/>
              </a:rPr>
              <a:t>School of Mechanical and Industrial Engineering - </a:t>
            </a:r>
            <a:r>
              <a:rPr lang="en-US" sz="1200" b="1" dirty="0" smtClean="0">
                <a:solidFill>
                  <a:prstClr val="white"/>
                </a:solidFill>
                <a:latin typeface="Lao UI" pitchFamily="34" charset="0"/>
                <a:ea typeface="宋体" pitchFamily="2" charset="-122"/>
                <a:cs typeface="Lao UI" pitchFamily="34" charset="0"/>
              </a:rPr>
              <a:t>SMiE</a:t>
            </a:r>
            <a:endParaRPr lang="en-US" sz="1200" b="1" dirty="0">
              <a:solidFill>
                <a:prstClr val="white"/>
              </a:solidFill>
              <a:latin typeface="Lao UI" pitchFamily="34" charset="0"/>
              <a:ea typeface="宋体" pitchFamily="2" charset="-122"/>
              <a:cs typeface="Lao UI" pitchFamily="34" charset="0"/>
            </a:endParaRPr>
          </a:p>
        </p:txBody>
      </p:sp>
      <p:sp>
        <p:nvSpPr>
          <p:cNvPr id="11" name="Slide Number Placeholder 2"/>
          <p:cNvSpPr>
            <a:spLocks noGrp="1"/>
          </p:cNvSpPr>
          <p:nvPr>
            <p:ph type="sldNum" sz="quarter" idx="12"/>
          </p:nvPr>
        </p:nvSpPr>
        <p:spPr>
          <a:xfrm>
            <a:off x="8325135" y="6096000"/>
            <a:ext cx="742666" cy="457200"/>
          </a:xfrm>
        </p:spPr>
        <p:txBody>
          <a:bodyPr/>
          <a:lstStyle/>
          <a:p>
            <a:fld id="{EE45F90F-9DDF-48C6-AE1B-5F3FF3CC920B}" type="slidenum">
              <a:rPr lang="en-US" altLang="zh-CN" sz="2800" b="1" smtClean="0">
                <a:solidFill>
                  <a:prstClr val="black"/>
                </a:solidFill>
                <a:latin typeface="Lao UI" panose="020B0502040204020203" pitchFamily="34" charset="0"/>
                <a:cs typeface="Lao UI" panose="020B0502040204020203" pitchFamily="34" charset="0"/>
              </a:rPr>
              <a:pPr/>
              <a:t>25</a:t>
            </a:fld>
            <a:endParaRPr lang="en-US" altLang="zh-CN" sz="2800" b="1" dirty="0">
              <a:solidFill>
                <a:prstClr val="black"/>
              </a:solidFill>
              <a:latin typeface="Lao UI" panose="020B0502040204020203" pitchFamily="34" charset="0"/>
              <a:cs typeface="Lao UI" panose="020B0502040204020203" pitchFamily="34" charset="0"/>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70802" y="2025127"/>
            <a:ext cx="1890996" cy="12368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94781" y="4096538"/>
            <a:ext cx="1273759" cy="78800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038789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76250" y="1012665"/>
            <a:ext cx="8411417" cy="5170646"/>
          </a:xfrm>
          <a:prstGeom prst="rect">
            <a:avLst/>
          </a:prstGeom>
          <a:noFill/>
        </p:spPr>
        <p:txBody>
          <a:bodyPr wrap="square" rtlCol="0">
            <a:spAutoFit/>
          </a:bodyPr>
          <a:lstStyle/>
          <a:p>
            <a:pPr algn="just"/>
            <a:r>
              <a:rPr lang="en-US" sz="2200" dirty="0" smtClean="0">
                <a:solidFill>
                  <a:srgbClr val="002060"/>
                </a:solidFill>
                <a:latin typeface="Swis721 Cn BT" panose="020B0506020202030204" pitchFamily="34" charset="0"/>
              </a:rPr>
              <a:t>The previous laws or relations are ideal for solid mechanics, where we follow the same system forever because it represents the product we are designing or building.</a:t>
            </a:r>
          </a:p>
          <a:p>
            <a:pPr algn="just"/>
            <a:endParaRPr lang="en-US" sz="2200" dirty="0">
              <a:solidFill>
                <a:srgbClr val="002060"/>
              </a:solidFill>
              <a:latin typeface="Swis721 Cn BT" panose="020B0506020202030204" pitchFamily="34" charset="0"/>
            </a:endParaRPr>
          </a:p>
          <a:p>
            <a:pPr algn="just"/>
            <a:r>
              <a:rPr lang="en-US" sz="2200" dirty="0" smtClean="0">
                <a:solidFill>
                  <a:srgbClr val="002060"/>
                </a:solidFill>
                <a:latin typeface="Swis721 Cn BT" panose="020B0506020202030204" pitchFamily="34" charset="0"/>
              </a:rPr>
              <a:t>For example: </a:t>
            </a:r>
          </a:p>
          <a:p>
            <a:pPr marL="342900" indent="-342900" algn="just">
              <a:buFont typeface="Arial" panose="020B0604020202020204" pitchFamily="34" charset="0"/>
              <a:buChar char="•"/>
            </a:pPr>
            <a:r>
              <a:rPr lang="en-US" sz="2200" dirty="0" smtClean="0">
                <a:solidFill>
                  <a:srgbClr val="002060"/>
                </a:solidFill>
                <a:latin typeface="Swis721 Cn BT" panose="020B0506020202030204" pitchFamily="34" charset="0"/>
              </a:rPr>
              <a:t>We follow a beam as it deflects under load</a:t>
            </a:r>
          </a:p>
          <a:p>
            <a:pPr marL="342900" indent="-342900" algn="just">
              <a:buFont typeface="Arial" panose="020B0604020202020204" pitchFamily="34" charset="0"/>
              <a:buChar char="•"/>
            </a:pPr>
            <a:r>
              <a:rPr lang="en-US" sz="2200" dirty="0" smtClean="0">
                <a:solidFill>
                  <a:srgbClr val="002060"/>
                </a:solidFill>
                <a:latin typeface="Swis721 Cn BT" panose="020B0506020202030204" pitchFamily="34" charset="0"/>
              </a:rPr>
              <a:t>We follow a piston as it oscillates</a:t>
            </a:r>
          </a:p>
          <a:p>
            <a:pPr marL="342900" indent="-342900" algn="just">
              <a:buFont typeface="Arial" panose="020B0604020202020204" pitchFamily="34" charset="0"/>
              <a:buChar char="•"/>
            </a:pPr>
            <a:r>
              <a:rPr lang="en-US" sz="2200" dirty="0" smtClean="0">
                <a:solidFill>
                  <a:srgbClr val="002060"/>
                </a:solidFill>
                <a:latin typeface="Swis721 Cn BT" panose="020B0506020202030204" pitchFamily="34" charset="0"/>
              </a:rPr>
              <a:t>We follow a rocket system all its way</a:t>
            </a:r>
          </a:p>
          <a:p>
            <a:pPr algn="just"/>
            <a:endParaRPr lang="en-US" sz="2200" dirty="0">
              <a:solidFill>
                <a:srgbClr val="002060"/>
              </a:solidFill>
              <a:latin typeface="Swis721 Cn BT" panose="020B0506020202030204" pitchFamily="34" charset="0"/>
            </a:endParaRPr>
          </a:p>
          <a:p>
            <a:pPr algn="just"/>
            <a:r>
              <a:rPr lang="en-US" sz="2200" dirty="0" smtClean="0">
                <a:solidFill>
                  <a:srgbClr val="002060"/>
                </a:solidFill>
                <a:latin typeface="Swis721 Cn BT" panose="020B0506020202030204" pitchFamily="34" charset="0"/>
              </a:rPr>
              <a:t>But fluid systems do not demand this attention. It is rare that we wish to follow the ultimate path of specific particle of fluid. Instead it is likely that the fluid forms the environment whose effect on the product is needed to be known. </a:t>
            </a:r>
          </a:p>
          <a:p>
            <a:pPr algn="just"/>
            <a:endParaRPr lang="en-US" sz="2200" dirty="0">
              <a:solidFill>
                <a:srgbClr val="002060"/>
              </a:solidFill>
              <a:latin typeface="Swis721 Cn BT" panose="020B0506020202030204" pitchFamily="34" charset="0"/>
            </a:endParaRPr>
          </a:p>
          <a:p>
            <a:pPr algn="just"/>
            <a:r>
              <a:rPr lang="en-US" sz="2200" dirty="0" smtClean="0">
                <a:solidFill>
                  <a:srgbClr val="002060"/>
                </a:solidFill>
                <a:latin typeface="Swis721 Cn BT" panose="020B0506020202030204" pitchFamily="34" charset="0"/>
              </a:rPr>
              <a:t>   </a:t>
            </a:r>
            <a:endParaRPr lang="en-US" sz="2200" dirty="0">
              <a:solidFill>
                <a:srgbClr val="002060"/>
              </a:solidFill>
              <a:latin typeface="Swis721 Cn BT" panose="020B0506020202030204" pitchFamily="34" charset="0"/>
              <a:ea typeface="Batang" pitchFamily="18" charset="-127"/>
              <a:cs typeface="Arial" panose="020B0604020202020204" pitchFamily="34" charset="0"/>
            </a:endParaRPr>
          </a:p>
        </p:txBody>
      </p:sp>
      <p:sp>
        <p:nvSpPr>
          <p:cNvPr id="7" name="TextBox 6"/>
          <p:cNvSpPr txBox="1"/>
          <p:nvPr/>
        </p:nvSpPr>
        <p:spPr>
          <a:xfrm>
            <a:off x="0" y="97468"/>
            <a:ext cx="9036495" cy="523220"/>
          </a:xfrm>
          <a:prstGeom prst="rect">
            <a:avLst/>
          </a:prstGeom>
          <a:noFill/>
        </p:spPr>
        <p:txBody>
          <a:bodyPr wrap="square" rtlCol="0">
            <a:spAutoFit/>
          </a:bodyPr>
          <a:lstStyle/>
          <a:p>
            <a:pPr algn="ctr"/>
            <a:r>
              <a:rPr lang="en-US" sz="2800" b="1" dirty="0" smtClean="0">
                <a:solidFill>
                  <a:srgbClr val="C00000"/>
                </a:solidFill>
                <a:latin typeface="Lao UI" pitchFamily="34" charset="0"/>
                <a:ea typeface="宋体" pitchFamily="2" charset="-122"/>
                <a:cs typeface="Lao UI" pitchFamily="34" charset="0"/>
              </a:rPr>
              <a:t>The Integral Approach</a:t>
            </a:r>
            <a:endParaRPr lang="en-US" sz="2800" b="1" dirty="0">
              <a:solidFill>
                <a:srgbClr val="C00000"/>
              </a:solidFill>
              <a:latin typeface="Lao UI" pitchFamily="34" charset="0"/>
              <a:ea typeface="宋体" pitchFamily="2" charset="-122"/>
              <a:cs typeface="Lao UI" pitchFamily="34" charset="0"/>
            </a:endParaRPr>
          </a:p>
        </p:txBody>
      </p:sp>
      <p:sp>
        <p:nvSpPr>
          <p:cNvPr id="8" name="TextBox 7"/>
          <p:cNvSpPr txBox="1"/>
          <p:nvPr/>
        </p:nvSpPr>
        <p:spPr>
          <a:xfrm>
            <a:off x="152400" y="730478"/>
            <a:ext cx="8915400" cy="107722"/>
          </a:xfrm>
          <a:prstGeom prst="rect">
            <a:avLst/>
          </a:prstGeom>
          <a:solidFill>
            <a:schemeClr val="accent5">
              <a:lumMod val="50000"/>
            </a:schemeClr>
          </a:solidFill>
        </p:spPr>
        <p:txBody>
          <a:bodyPr wrap="square" rtlCol="0">
            <a:spAutoFit/>
          </a:bodyPr>
          <a:lstStyle/>
          <a:p>
            <a:pPr algn="ctr"/>
            <a:endParaRPr lang="en-US" sz="100" b="1" dirty="0">
              <a:solidFill>
                <a:prstClr val="white"/>
              </a:solidFill>
              <a:latin typeface="Lao UI" pitchFamily="34" charset="0"/>
              <a:ea typeface="宋体" pitchFamily="2" charset="-122"/>
              <a:cs typeface="Lao UI" pitchFamily="34" charset="0"/>
            </a:endParaRPr>
          </a:p>
        </p:txBody>
      </p:sp>
      <p:sp>
        <p:nvSpPr>
          <p:cNvPr id="9" name="TextBox 8"/>
          <p:cNvSpPr txBox="1"/>
          <p:nvPr/>
        </p:nvSpPr>
        <p:spPr>
          <a:xfrm>
            <a:off x="152400" y="6504801"/>
            <a:ext cx="647700" cy="276999"/>
          </a:xfrm>
          <a:prstGeom prst="rect">
            <a:avLst/>
          </a:prstGeom>
          <a:solidFill>
            <a:schemeClr val="accent5">
              <a:lumMod val="50000"/>
            </a:schemeClr>
          </a:solidFill>
        </p:spPr>
        <p:txBody>
          <a:bodyPr wrap="square" rtlCol="0">
            <a:spAutoFit/>
          </a:bodyPr>
          <a:lstStyle/>
          <a:p>
            <a:pPr algn="ctr"/>
            <a:r>
              <a:rPr lang="en-US" sz="1200" b="1" dirty="0">
                <a:solidFill>
                  <a:prstClr val="white"/>
                </a:solidFill>
                <a:latin typeface="Lao UI" pitchFamily="34" charset="0"/>
                <a:ea typeface="宋体" pitchFamily="2" charset="-122"/>
                <a:cs typeface="Lao UI" pitchFamily="34" charset="0"/>
              </a:rPr>
              <a:t>AAiT</a:t>
            </a:r>
          </a:p>
        </p:txBody>
      </p:sp>
      <p:sp>
        <p:nvSpPr>
          <p:cNvPr id="10" name="TextBox 9"/>
          <p:cNvSpPr txBox="1"/>
          <p:nvPr/>
        </p:nvSpPr>
        <p:spPr>
          <a:xfrm>
            <a:off x="838199" y="6504801"/>
            <a:ext cx="8198295" cy="276999"/>
          </a:xfrm>
          <a:prstGeom prst="rect">
            <a:avLst/>
          </a:prstGeom>
          <a:solidFill>
            <a:schemeClr val="accent5">
              <a:lumMod val="50000"/>
            </a:schemeClr>
          </a:solidFill>
        </p:spPr>
        <p:txBody>
          <a:bodyPr wrap="square" rtlCol="0">
            <a:spAutoFit/>
          </a:bodyPr>
          <a:lstStyle/>
          <a:p>
            <a:pPr algn="ctr"/>
            <a:r>
              <a:rPr lang="en-US" sz="1200" b="1" dirty="0">
                <a:solidFill>
                  <a:prstClr val="white"/>
                </a:solidFill>
                <a:latin typeface="Lao UI" pitchFamily="34" charset="0"/>
                <a:ea typeface="宋体" pitchFamily="2" charset="-122"/>
                <a:cs typeface="Lao UI" pitchFamily="34" charset="0"/>
              </a:rPr>
              <a:t>School of Mechanical and Industrial Engineering - </a:t>
            </a:r>
            <a:r>
              <a:rPr lang="en-US" sz="1200" b="1" dirty="0" smtClean="0">
                <a:solidFill>
                  <a:prstClr val="white"/>
                </a:solidFill>
                <a:latin typeface="Lao UI" pitchFamily="34" charset="0"/>
                <a:ea typeface="宋体" pitchFamily="2" charset="-122"/>
                <a:cs typeface="Lao UI" pitchFamily="34" charset="0"/>
              </a:rPr>
              <a:t>SMiE</a:t>
            </a:r>
            <a:endParaRPr lang="en-US" sz="1200" b="1" dirty="0">
              <a:solidFill>
                <a:prstClr val="white"/>
              </a:solidFill>
              <a:latin typeface="Lao UI" pitchFamily="34" charset="0"/>
              <a:ea typeface="宋体" pitchFamily="2" charset="-122"/>
              <a:cs typeface="Lao UI" pitchFamily="34" charset="0"/>
            </a:endParaRPr>
          </a:p>
        </p:txBody>
      </p:sp>
      <p:sp>
        <p:nvSpPr>
          <p:cNvPr id="11" name="Slide Number Placeholder 2"/>
          <p:cNvSpPr>
            <a:spLocks noGrp="1"/>
          </p:cNvSpPr>
          <p:nvPr>
            <p:ph type="sldNum" sz="quarter" idx="12"/>
          </p:nvPr>
        </p:nvSpPr>
        <p:spPr>
          <a:xfrm>
            <a:off x="8325135" y="6096000"/>
            <a:ext cx="742666" cy="457200"/>
          </a:xfrm>
        </p:spPr>
        <p:txBody>
          <a:bodyPr/>
          <a:lstStyle/>
          <a:p>
            <a:fld id="{EE45F90F-9DDF-48C6-AE1B-5F3FF3CC920B}" type="slidenum">
              <a:rPr lang="en-US" altLang="zh-CN" sz="2800" b="1" smtClean="0">
                <a:solidFill>
                  <a:prstClr val="black"/>
                </a:solidFill>
                <a:latin typeface="Lao UI" panose="020B0502040204020203" pitchFamily="34" charset="0"/>
                <a:cs typeface="Lao UI" panose="020B0502040204020203" pitchFamily="34" charset="0"/>
              </a:rPr>
              <a:pPr/>
              <a:t>26</a:t>
            </a:fld>
            <a:endParaRPr lang="en-US" altLang="zh-CN" sz="2800" b="1" dirty="0">
              <a:solidFill>
                <a:prstClr val="black"/>
              </a:solidFill>
              <a:latin typeface="Lao UI" panose="020B0502040204020203" pitchFamily="34" charset="0"/>
              <a:cs typeface="Lao UI" panose="020B0502040204020203" pitchFamily="34" charset="0"/>
            </a:endParaRPr>
          </a:p>
        </p:txBody>
      </p:sp>
    </p:spTree>
    <p:extLst>
      <p:ext uri="{BB962C8B-B14F-4D97-AF65-F5344CB8AC3E}">
        <p14:creationId xmlns:p14="http://schemas.microsoft.com/office/powerpoint/2010/main" val="24038789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76250" y="1012665"/>
            <a:ext cx="8411417" cy="5324535"/>
          </a:xfrm>
          <a:prstGeom prst="rect">
            <a:avLst/>
          </a:prstGeom>
          <a:noFill/>
        </p:spPr>
        <p:txBody>
          <a:bodyPr wrap="square" rtlCol="0">
            <a:spAutoFit/>
          </a:bodyPr>
          <a:lstStyle/>
          <a:p>
            <a:pPr algn="just"/>
            <a:r>
              <a:rPr lang="en-US" sz="2200" dirty="0" smtClean="0">
                <a:solidFill>
                  <a:srgbClr val="002060"/>
                </a:solidFill>
                <a:latin typeface="Swis721 Cn BT" panose="020B0506020202030204" pitchFamily="34" charset="0"/>
              </a:rPr>
              <a:t>We wish to know:</a:t>
            </a:r>
          </a:p>
          <a:p>
            <a:pPr marL="342900" indent="-342900" algn="just">
              <a:buFont typeface="Arial" panose="020B0604020202020204" pitchFamily="34" charset="0"/>
              <a:buChar char="•"/>
            </a:pPr>
            <a:r>
              <a:rPr lang="en-US" sz="2200" dirty="0" smtClean="0">
                <a:solidFill>
                  <a:srgbClr val="002060"/>
                </a:solidFill>
                <a:latin typeface="Swis721 Cn BT" panose="020B0506020202030204" pitchFamily="34" charset="0"/>
                <a:ea typeface="Batang" pitchFamily="18" charset="-127"/>
                <a:cs typeface="Arial" panose="020B0604020202020204" pitchFamily="34" charset="0"/>
              </a:rPr>
              <a:t>Wind load on the beam</a:t>
            </a:r>
          </a:p>
          <a:p>
            <a:pPr algn="just"/>
            <a:r>
              <a:rPr lang="en-US" sz="1600" dirty="0" smtClean="0">
                <a:solidFill>
                  <a:srgbClr val="002060"/>
                </a:solidFill>
                <a:latin typeface="Swis721 Cn BT" panose="020B0506020202030204" pitchFamily="34" charset="0"/>
                <a:ea typeface="Batang" pitchFamily="18" charset="-127"/>
                <a:cs typeface="Arial" panose="020B0604020202020204" pitchFamily="34" charset="0"/>
              </a:rPr>
              <a:t>(In other words, fluid particles in the wind go after they leave the beam is of little interest to the beam designer)</a:t>
            </a:r>
          </a:p>
          <a:p>
            <a:pPr marL="342900" indent="-342900" algn="just">
              <a:buFont typeface="Arial" panose="020B0604020202020204" pitchFamily="34" charset="0"/>
              <a:buChar char="•"/>
            </a:pPr>
            <a:r>
              <a:rPr lang="en-US" sz="2200" dirty="0" smtClean="0">
                <a:solidFill>
                  <a:srgbClr val="002060"/>
                </a:solidFill>
                <a:latin typeface="Swis721 Cn BT" panose="020B0506020202030204" pitchFamily="34" charset="0"/>
                <a:ea typeface="Batang" pitchFamily="18" charset="-127"/>
                <a:cs typeface="Arial" panose="020B0604020202020204" pitchFamily="34" charset="0"/>
              </a:rPr>
              <a:t>Fluid pressure on the piston</a:t>
            </a:r>
          </a:p>
          <a:p>
            <a:pPr marL="342900" indent="-342900" algn="just">
              <a:buFont typeface="Arial" panose="020B0604020202020204" pitchFamily="34" charset="0"/>
              <a:buChar char="•"/>
            </a:pPr>
            <a:r>
              <a:rPr lang="en-US" sz="2200" dirty="0" smtClean="0">
                <a:solidFill>
                  <a:srgbClr val="002060"/>
                </a:solidFill>
                <a:latin typeface="Swis721 Cn BT" panose="020B0506020202030204" pitchFamily="34" charset="0"/>
                <a:ea typeface="Batang" pitchFamily="18" charset="-127"/>
                <a:cs typeface="Arial" panose="020B0604020202020204" pitchFamily="34" charset="0"/>
              </a:rPr>
              <a:t>Drag and lift load on the rocket</a:t>
            </a:r>
          </a:p>
          <a:p>
            <a:pPr marL="342900" indent="-342900" algn="just">
              <a:buFont typeface="Arial" panose="020B0604020202020204" pitchFamily="34" charset="0"/>
              <a:buChar char="•"/>
            </a:pPr>
            <a:endParaRPr lang="en-US" sz="2200" dirty="0">
              <a:solidFill>
                <a:srgbClr val="002060"/>
              </a:solidFill>
              <a:latin typeface="Swis721 Cn BT" panose="020B0506020202030204" pitchFamily="34" charset="0"/>
              <a:ea typeface="Batang" pitchFamily="18" charset="-127"/>
              <a:cs typeface="Arial" panose="020B0604020202020204" pitchFamily="34" charset="0"/>
            </a:endParaRPr>
          </a:p>
          <a:p>
            <a:pPr algn="just"/>
            <a:r>
              <a:rPr lang="en-US" sz="2200" dirty="0" smtClean="0">
                <a:solidFill>
                  <a:srgbClr val="002060"/>
                </a:solidFill>
                <a:latin typeface="Swis721 Cn BT" panose="020B0506020202030204" pitchFamily="34" charset="0"/>
                <a:ea typeface="Batang" pitchFamily="18" charset="-127"/>
                <a:cs typeface="Arial" panose="020B0604020202020204" pitchFamily="34" charset="0"/>
              </a:rPr>
              <a:t>This requires that the basic laws be written to apply to a specific region in the neighborhood of product.</a:t>
            </a:r>
          </a:p>
          <a:p>
            <a:pPr algn="just"/>
            <a:endParaRPr lang="en-US" sz="2200" dirty="0">
              <a:solidFill>
                <a:srgbClr val="002060"/>
              </a:solidFill>
              <a:latin typeface="Swis721 Cn BT" panose="020B0506020202030204" pitchFamily="34" charset="0"/>
              <a:ea typeface="Batang" pitchFamily="18" charset="-127"/>
              <a:cs typeface="Arial" panose="020B0604020202020204" pitchFamily="34" charset="0"/>
            </a:endParaRPr>
          </a:p>
          <a:p>
            <a:pPr algn="just"/>
            <a:r>
              <a:rPr lang="en-US" sz="2200" dirty="0" smtClean="0">
                <a:solidFill>
                  <a:srgbClr val="002060"/>
                </a:solidFill>
                <a:latin typeface="Swis721 Cn BT" panose="020B0506020202030204" pitchFamily="34" charset="0"/>
                <a:ea typeface="Batang" pitchFamily="18" charset="-127"/>
                <a:cs typeface="Arial" panose="020B0604020202020204" pitchFamily="34" charset="0"/>
              </a:rPr>
              <a:t>In analyzing control volume, we convert the system laws to apply to a specific region which the system may occupy at any instant of time.</a:t>
            </a:r>
          </a:p>
          <a:p>
            <a:pPr algn="just"/>
            <a:endParaRPr lang="en-US" sz="2200" dirty="0">
              <a:solidFill>
                <a:srgbClr val="002060"/>
              </a:solidFill>
              <a:latin typeface="Swis721 Cn BT" panose="020B0506020202030204" pitchFamily="34" charset="0"/>
              <a:ea typeface="Batang" pitchFamily="18" charset="-127"/>
              <a:cs typeface="Arial" panose="020B0604020202020204" pitchFamily="34" charset="0"/>
            </a:endParaRPr>
          </a:p>
          <a:p>
            <a:pPr algn="just"/>
            <a:r>
              <a:rPr lang="en-US" sz="2200" dirty="0" smtClean="0">
                <a:solidFill>
                  <a:srgbClr val="002060"/>
                </a:solidFill>
                <a:latin typeface="Swis721 Cn BT" panose="020B0506020202030204" pitchFamily="34" charset="0"/>
                <a:ea typeface="Batang" pitchFamily="18" charset="-127"/>
                <a:cs typeface="Arial" panose="020B0604020202020204" pitchFamily="34" charset="0"/>
              </a:rPr>
              <a:t>By using integral approach, the basic laws are formulated to apply for this local region called control volume and the flow conditions away from the control volume are irrelevant.</a:t>
            </a:r>
            <a:endParaRPr lang="en-US" sz="2200" dirty="0">
              <a:solidFill>
                <a:srgbClr val="002060"/>
              </a:solidFill>
              <a:latin typeface="Swis721 Cn BT" panose="020B0506020202030204" pitchFamily="34" charset="0"/>
              <a:ea typeface="Batang" pitchFamily="18" charset="-127"/>
              <a:cs typeface="Arial" panose="020B0604020202020204" pitchFamily="34" charset="0"/>
            </a:endParaRPr>
          </a:p>
        </p:txBody>
      </p:sp>
      <p:sp>
        <p:nvSpPr>
          <p:cNvPr id="7" name="TextBox 6"/>
          <p:cNvSpPr txBox="1"/>
          <p:nvPr/>
        </p:nvSpPr>
        <p:spPr>
          <a:xfrm>
            <a:off x="0" y="97468"/>
            <a:ext cx="9036495" cy="523220"/>
          </a:xfrm>
          <a:prstGeom prst="rect">
            <a:avLst/>
          </a:prstGeom>
          <a:noFill/>
        </p:spPr>
        <p:txBody>
          <a:bodyPr wrap="square" rtlCol="0">
            <a:spAutoFit/>
          </a:bodyPr>
          <a:lstStyle/>
          <a:p>
            <a:r>
              <a:rPr lang="en-US" sz="2800" b="1" dirty="0" smtClean="0">
                <a:solidFill>
                  <a:srgbClr val="C00000"/>
                </a:solidFill>
                <a:latin typeface="Lao UI" pitchFamily="34" charset="0"/>
                <a:ea typeface="宋体" pitchFamily="2" charset="-122"/>
                <a:cs typeface="Lao UI" pitchFamily="34" charset="0"/>
              </a:rPr>
              <a:t>	Cont’d …</a:t>
            </a:r>
            <a:endParaRPr lang="en-US" sz="2800" b="1" dirty="0">
              <a:solidFill>
                <a:srgbClr val="C00000"/>
              </a:solidFill>
              <a:latin typeface="Lao UI" pitchFamily="34" charset="0"/>
              <a:ea typeface="宋体" pitchFamily="2" charset="-122"/>
              <a:cs typeface="Lao UI" pitchFamily="34" charset="0"/>
            </a:endParaRPr>
          </a:p>
        </p:txBody>
      </p:sp>
      <p:sp>
        <p:nvSpPr>
          <p:cNvPr id="8" name="TextBox 7"/>
          <p:cNvSpPr txBox="1"/>
          <p:nvPr/>
        </p:nvSpPr>
        <p:spPr>
          <a:xfrm>
            <a:off x="152400" y="730478"/>
            <a:ext cx="8915400" cy="107722"/>
          </a:xfrm>
          <a:prstGeom prst="rect">
            <a:avLst/>
          </a:prstGeom>
          <a:solidFill>
            <a:schemeClr val="accent5">
              <a:lumMod val="50000"/>
            </a:schemeClr>
          </a:solidFill>
        </p:spPr>
        <p:txBody>
          <a:bodyPr wrap="square" rtlCol="0">
            <a:spAutoFit/>
          </a:bodyPr>
          <a:lstStyle/>
          <a:p>
            <a:pPr algn="ctr"/>
            <a:endParaRPr lang="en-US" sz="100" b="1" dirty="0">
              <a:solidFill>
                <a:prstClr val="white"/>
              </a:solidFill>
              <a:latin typeface="Lao UI" pitchFamily="34" charset="0"/>
              <a:ea typeface="宋体" pitchFamily="2" charset="-122"/>
              <a:cs typeface="Lao UI" pitchFamily="34" charset="0"/>
            </a:endParaRPr>
          </a:p>
        </p:txBody>
      </p:sp>
      <p:sp>
        <p:nvSpPr>
          <p:cNvPr id="9" name="TextBox 8"/>
          <p:cNvSpPr txBox="1"/>
          <p:nvPr/>
        </p:nvSpPr>
        <p:spPr>
          <a:xfrm>
            <a:off x="152400" y="6504801"/>
            <a:ext cx="647700" cy="276999"/>
          </a:xfrm>
          <a:prstGeom prst="rect">
            <a:avLst/>
          </a:prstGeom>
          <a:solidFill>
            <a:schemeClr val="accent5">
              <a:lumMod val="50000"/>
            </a:schemeClr>
          </a:solidFill>
        </p:spPr>
        <p:txBody>
          <a:bodyPr wrap="square" rtlCol="0">
            <a:spAutoFit/>
          </a:bodyPr>
          <a:lstStyle/>
          <a:p>
            <a:pPr algn="ctr"/>
            <a:r>
              <a:rPr lang="en-US" sz="1200" b="1" dirty="0">
                <a:solidFill>
                  <a:prstClr val="white"/>
                </a:solidFill>
                <a:latin typeface="Lao UI" pitchFamily="34" charset="0"/>
                <a:ea typeface="宋体" pitchFamily="2" charset="-122"/>
                <a:cs typeface="Lao UI" pitchFamily="34" charset="0"/>
              </a:rPr>
              <a:t>AAiT</a:t>
            </a:r>
          </a:p>
        </p:txBody>
      </p:sp>
      <p:sp>
        <p:nvSpPr>
          <p:cNvPr id="10" name="TextBox 9"/>
          <p:cNvSpPr txBox="1"/>
          <p:nvPr/>
        </p:nvSpPr>
        <p:spPr>
          <a:xfrm>
            <a:off x="838199" y="6504801"/>
            <a:ext cx="8198295" cy="276999"/>
          </a:xfrm>
          <a:prstGeom prst="rect">
            <a:avLst/>
          </a:prstGeom>
          <a:solidFill>
            <a:schemeClr val="accent5">
              <a:lumMod val="50000"/>
            </a:schemeClr>
          </a:solidFill>
        </p:spPr>
        <p:txBody>
          <a:bodyPr wrap="square" rtlCol="0">
            <a:spAutoFit/>
          </a:bodyPr>
          <a:lstStyle/>
          <a:p>
            <a:pPr algn="ctr"/>
            <a:r>
              <a:rPr lang="en-US" sz="1200" b="1" dirty="0">
                <a:solidFill>
                  <a:prstClr val="white"/>
                </a:solidFill>
                <a:latin typeface="Lao UI" pitchFamily="34" charset="0"/>
                <a:ea typeface="宋体" pitchFamily="2" charset="-122"/>
                <a:cs typeface="Lao UI" pitchFamily="34" charset="0"/>
              </a:rPr>
              <a:t>School of Mechanical and Industrial Engineering - </a:t>
            </a:r>
            <a:r>
              <a:rPr lang="en-US" sz="1200" b="1" dirty="0" smtClean="0">
                <a:solidFill>
                  <a:prstClr val="white"/>
                </a:solidFill>
                <a:latin typeface="Lao UI" pitchFamily="34" charset="0"/>
                <a:ea typeface="宋体" pitchFamily="2" charset="-122"/>
                <a:cs typeface="Lao UI" pitchFamily="34" charset="0"/>
              </a:rPr>
              <a:t>SMiE</a:t>
            </a:r>
            <a:endParaRPr lang="en-US" sz="1200" b="1" dirty="0">
              <a:solidFill>
                <a:prstClr val="white"/>
              </a:solidFill>
              <a:latin typeface="Lao UI" pitchFamily="34" charset="0"/>
              <a:ea typeface="宋体" pitchFamily="2" charset="-122"/>
              <a:cs typeface="Lao UI" pitchFamily="34" charset="0"/>
            </a:endParaRPr>
          </a:p>
        </p:txBody>
      </p:sp>
      <p:sp>
        <p:nvSpPr>
          <p:cNvPr id="11" name="Slide Number Placeholder 2"/>
          <p:cNvSpPr>
            <a:spLocks noGrp="1"/>
          </p:cNvSpPr>
          <p:nvPr>
            <p:ph type="sldNum" sz="quarter" idx="12"/>
          </p:nvPr>
        </p:nvSpPr>
        <p:spPr>
          <a:xfrm>
            <a:off x="8325135" y="6096000"/>
            <a:ext cx="742666" cy="457200"/>
          </a:xfrm>
        </p:spPr>
        <p:txBody>
          <a:bodyPr/>
          <a:lstStyle/>
          <a:p>
            <a:fld id="{EE45F90F-9DDF-48C6-AE1B-5F3FF3CC920B}" type="slidenum">
              <a:rPr lang="en-US" altLang="zh-CN" sz="2800" b="1" smtClean="0">
                <a:solidFill>
                  <a:prstClr val="black"/>
                </a:solidFill>
                <a:latin typeface="Lao UI" panose="020B0502040204020203" pitchFamily="34" charset="0"/>
                <a:cs typeface="Lao UI" panose="020B0502040204020203" pitchFamily="34" charset="0"/>
              </a:rPr>
              <a:pPr/>
              <a:t>27</a:t>
            </a:fld>
            <a:endParaRPr lang="en-US" altLang="zh-CN" sz="2800" b="1" dirty="0">
              <a:solidFill>
                <a:prstClr val="black"/>
              </a:solidFill>
              <a:latin typeface="Lao UI" panose="020B0502040204020203" pitchFamily="34" charset="0"/>
              <a:cs typeface="Lao UI" panose="020B0502040204020203" pitchFamily="34" charset="0"/>
            </a:endParaRPr>
          </a:p>
        </p:txBody>
      </p:sp>
    </p:spTree>
    <p:extLst>
      <p:ext uri="{BB962C8B-B14F-4D97-AF65-F5344CB8AC3E}">
        <p14:creationId xmlns:p14="http://schemas.microsoft.com/office/powerpoint/2010/main" val="24038789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04391" y="1012665"/>
            <a:ext cx="8411417" cy="4154984"/>
          </a:xfrm>
          <a:prstGeom prst="rect">
            <a:avLst/>
          </a:prstGeom>
          <a:noFill/>
        </p:spPr>
        <p:txBody>
          <a:bodyPr wrap="square" rtlCol="0">
            <a:spAutoFit/>
          </a:bodyPr>
          <a:lstStyle/>
          <a:p>
            <a:pPr algn="just"/>
            <a:r>
              <a:rPr lang="en-US" sz="2200" dirty="0" smtClean="0">
                <a:solidFill>
                  <a:srgbClr val="FF0000"/>
                </a:solidFill>
                <a:latin typeface="Swis721 Cn BT" panose="020B0506020202030204" pitchFamily="34" charset="0"/>
                <a:ea typeface="Batang" pitchFamily="18" charset="-127"/>
                <a:cs typeface="Arial" panose="020B0604020202020204" pitchFamily="34" charset="0"/>
              </a:rPr>
              <a:t>Conservation of Mass</a:t>
            </a:r>
          </a:p>
          <a:p>
            <a:endParaRPr lang="en-US" sz="2200" dirty="0" smtClean="0">
              <a:solidFill>
                <a:srgbClr val="002060"/>
              </a:solidFill>
              <a:latin typeface="Swis721 Cn BT" panose="020B0506020202030204" pitchFamily="34" charset="0"/>
              <a:ea typeface="Batang" pitchFamily="18" charset="-127"/>
              <a:cs typeface="Arial" panose="020B0604020202020204" pitchFamily="34" charset="0"/>
            </a:endParaRPr>
          </a:p>
          <a:p>
            <a:endParaRPr lang="en-US" sz="2200" dirty="0">
              <a:solidFill>
                <a:srgbClr val="002060"/>
              </a:solidFill>
              <a:latin typeface="Swis721 Cn BT" panose="020B0506020202030204" pitchFamily="34" charset="0"/>
              <a:ea typeface="Batang" pitchFamily="18" charset="-127"/>
              <a:cs typeface="Arial" panose="020B0604020202020204" pitchFamily="34" charset="0"/>
            </a:endParaRPr>
          </a:p>
          <a:p>
            <a:endParaRPr lang="en-US" sz="2200" dirty="0" smtClean="0">
              <a:solidFill>
                <a:srgbClr val="002060"/>
              </a:solidFill>
              <a:latin typeface="Swis721 Cn BT" panose="020B0506020202030204" pitchFamily="34" charset="0"/>
              <a:ea typeface="Batang" pitchFamily="18" charset="-127"/>
              <a:cs typeface="Arial" panose="020B0604020202020204" pitchFamily="34" charset="0"/>
            </a:endParaRPr>
          </a:p>
          <a:p>
            <a:endParaRPr lang="en-US" sz="2200" dirty="0">
              <a:solidFill>
                <a:srgbClr val="002060"/>
              </a:solidFill>
              <a:latin typeface="Swis721 Cn BT" panose="020B0506020202030204" pitchFamily="34" charset="0"/>
              <a:ea typeface="Batang" pitchFamily="18" charset="-127"/>
              <a:cs typeface="Arial" panose="020B0604020202020204" pitchFamily="34" charset="0"/>
            </a:endParaRPr>
          </a:p>
          <a:p>
            <a:r>
              <a:rPr lang="en-US" sz="2200" dirty="0" smtClean="0">
                <a:solidFill>
                  <a:srgbClr val="FF0000"/>
                </a:solidFill>
                <a:latin typeface="Swis721 Cn BT" panose="020B0506020202030204" pitchFamily="34" charset="0"/>
                <a:ea typeface="Batang" pitchFamily="18" charset="-127"/>
                <a:cs typeface="Arial" panose="020B0604020202020204" pitchFamily="34" charset="0"/>
              </a:rPr>
              <a:t>The Linear Momentum Equation</a:t>
            </a:r>
          </a:p>
          <a:p>
            <a:endParaRPr lang="en-US" sz="2200" dirty="0">
              <a:solidFill>
                <a:srgbClr val="FF0000"/>
              </a:solidFill>
              <a:latin typeface="Swis721 Cn BT" panose="020B0506020202030204" pitchFamily="34" charset="0"/>
              <a:ea typeface="Batang" pitchFamily="18" charset="-127"/>
              <a:cs typeface="Arial" panose="020B0604020202020204" pitchFamily="34" charset="0"/>
            </a:endParaRPr>
          </a:p>
          <a:p>
            <a:endParaRPr lang="en-US" sz="2200" dirty="0" smtClean="0">
              <a:solidFill>
                <a:srgbClr val="FF0000"/>
              </a:solidFill>
              <a:latin typeface="Swis721 Cn BT" panose="020B0506020202030204" pitchFamily="34" charset="0"/>
              <a:ea typeface="Batang" pitchFamily="18" charset="-127"/>
              <a:cs typeface="Arial" panose="020B0604020202020204" pitchFamily="34" charset="0"/>
            </a:endParaRPr>
          </a:p>
          <a:p>
            <a:endParaRPr lang="en-US" sz="2200" dirty="0">
              <a:solidFill>
                <a:srgbClr val="FF0000"/>
              </a:solidFill>
              <a:latin typeface="Swis721 Cn BT" panose="020B0506020202030204" pitchFamily="34" charset="0"/>
              <a:ea typeface="Batang" pitchFamily="18" charset="-127"/>
              <a:cs typeface="Arial" panose="020B0604020202020204" pitchFamily="34" charset="0"/>
            </a:endParaRPr>
          </a:p>
          <a:p>
            <a:endParaRPr lang="en-US" sz="2200" dirty="0" smtClean="0">
              <a:solidFill>
                <a:srgbClr val="FF0000"/>
              </a:solidFill>
              <a:latin typeface="Swis721 Cn BT" panose="020B0506020202030204" pitchFamily="34" charset="0"/>
              <a:ea typeface="Batang" pitchFamily="18" charset="-127"/>
              <a:cs typeface="Arial" panose="020B0604020202020204" pitchFamily="34" charset="0"/>
            </a:endParaRPr>
          </a:p>
          <a:p>
            <a:r>
              <a:rPr lang="en-US" sz="2200" dirty="0" smtClean="0">
                <a:solidFill>
                  <a:srgbClr val="FF0000"/>
                </a:solidFill>
                <a:latin typeface="Swis721 Cn BT" panose="020B0506020202030204" pitchFamily="34" charset="0"/>
                <a:ea typeface="Batang" pitchFamily="18" charset="-127"/>
                <a:cs typeface="Arial" panose="020B0604020202020204" pitchFamily="34" charset="0"/>
              </a:rPr>
              <a:t>The Energy Equation</a:t>
            </a:r>
            <a:endParaRPr lang="en-US" sz="2200" dirty="0">
              <a:solidFill>
                <a:srgbClr val="FF0000"/>
              </a:solidFill>
              <a:latin typeface="Swis721 Cn BT" panose="020B0506020202030204" pitchFamily="34" charset="0"/>
              <a:ea typeface="Batang" pitchFamily="18" charset="-127"/>
              <a:cs typeface="Arial" panose="020B0604020202020204" pitchFamily="34" charset="0"/>
            </a:endParaRPr>
          </a:p>
          <a:p>
            <a:endParaRPr lang="en-US" sz="2200" dirty="0">
              <a:solidFill>
                <a:srgbClr val="002060"/>
              </a:solidFill>
              <a:latin typeface="Swis721 Cn BT" panose="020B0506020202030204" pitchFamily="34" charset="0"/>
              <a:ea typeface="Batang" pitchFamily="18" charset="-127"/>
              <a:cs typeface="Arial" panose="020B0604020202020204" pitchFamily="34" charset="0"/>
            </a:endParaRPr>
          </a:p>
        </p:txBody>
      </p:sp>
      <p:sp>
        <p:nvSpPr>
          <p:cNvPr id="7" name="TextBox 6"/>
          <p:cNvSpPr txBox="1"/>
          <p:nvPr/>
        </p:nvSpPr>
        <p:spPr>
          <a:xfrm>
            <a:off x="0" y="97468"/>
            <a:ext cx="9036495" cy="523220"/>
          </a:xfrm>
          <a:prstGeom prst="rect">
            <a:avLst/>
          </a:prstGeom>
          <a:noFill/>
        </p:spPr>
        <p:txBody>
          <a:bodyPr wrap="square" rtlCol="0">
            <a:spAutoFit/>
          </a:bodyPr>
          <a:lstStyle/>
          <a:p>
            <a:pPr algn="ctr"/>
            <a:r>
              <a:rPr lang="en-US" sz="2800" b="1" dirty="0" smtClean="0">
                <a:solidFill>
                  <a:srgbClr val="C00000"/>
                </a:solidFill>
                <a:latin typeface="Lao UI" pitchFamily="34" charset="0"/>
                <a:ea typeface="宋体" pitchFamily="2" charset="-122"/>
                <a:cs typeface="Lao UI" pitchFamily="34" charset="0"/>
              </a:rPr>
              <a:t>Integral Relations for Control Volume</a:t>
            </a:r>
            <a:endParaRPr lang="en-US" sz="2800" b="1" dirty="0">
              <a:solidFill>
                <a:srgbClr val="C00000"/>
              </a:solidFill>
              <a:latin typeface="Lao UI" pitchFamily="34" charset="0"/>
              <a:ea typeface="宋体" pitchFamily="2" charset="-122"/>
              <a:cs typeface="Lao UI" pitchFamily="34" charset="0"/>
            </a:endParaRPr>
          </a:p>
        </p:txBody>
      </p:sp>
      <p:sp>
        <p:nvSpPr>
          <p:cNvPr id="8" name="TextBox 7"/>
          <p:cNvSpPr txBox="1"/>
          <p:nvPr/>
        </p:nvSpPr>
        <p:spPr>
          <a:xfrm>
            <a:off x="152400" y="730478"/>
            <a:ext cx="8915400" cy="107722"/>
          </a:xfrm>
          <a:prstGeom prst="rect">
            <a:avLst/>
          </a:prstGeom>
          <a:solidFill>
            <a:schemeClr val="accent5">
              <a:lumMod val="50000"/>
            </a:schemeClr>
          </a:solidFill>
        </p:spPr>
        <p:txBody>
          <a:bodyPr wrap="square" rtlCol="0">
            <a:spAutoFit/>
          </a:bodyPr>
          <a:lstStyle/>
          <a:p>
            <a:pPr algn="ctr"/>
            <a:endParaRPr lang="en-US" sz="100" b="1" dirty="0">
              <a:solidFill>
                <a:prstClr val="white"/>
              </a:solidFill>
              <a:latin typeface="Lao UI" pitchFamily="34" charset="0"/>
              <a:ea typeface="宋体" pitchFamily="2" charset="-122"/>
              <a:cs typeface="Lao UI" pitchFamily="34" charset="0"/>
            </a:endParaRPr>
          </a:p>
        </p:txBody>
      </p:sp>
      <p:sp>
        <p:nvSpPr>
          <p:cNvPr id="9" name="TextBox 8"/>
          <p:cNvSpPr txBox="1"/>
          <p:nvPr/>
        </p:nvSpPr>
        <p:spPr>
          <a:xfrm>
            <a:off x="152400" y="6504801"/>
            <a:ext cx="647700" cy="276999"/>
          </a:xfrm>
          <a:prstGeom prst="rect">
            <a:avLst/>
          </a:prstGeom>
          <a:solidFill>
            <a:schemeClr val="accent5">
              <a:lumMod val="50000"/>
            </a:schemeClr>
          </a:solidFill>
        </p:spPr>
        <p:txBody>
          <a:bodyPr wrap="square" rtlCol="0">
            <a:spAutoFit/>
          </a:bodyPr>
          <a:lstStyle/>
          <a:p>
            <a:pPr algn="ctr"/>
            <a:r>
              <a:rPr lang="en-US" sz="1200" b="1" dirty="0">
                <a:solidFill>
                  <a:prstClr val="white"/>
                </a:solidFill>
                <a:latin typeface="Lao UI" pitchFamily="34" charset="0"/>
                <a:ea typeface="宋体" pitchFamily="2" charset="-122"/>
                <a:cs typeface="Lao UI" pitchFamily="34" charset="0"/>
              </a:rPr>
              <a:t>AAiT</a:t>
            </a:r>
          </a:p>
        </p:txBody>
      </p:sp>
      <p:sp>
        <p:nvSpPr>
          <p:cNvPr id="10" name="TextBox 9"/>
          <p:cNvSpPr txBox="1"/>
          <p:nvPr/>
        </p:nvSpPr>
        <p:spPr>
          <a:xfrm>
            <a:off x="838199" y="6504801"/>
            <a:ext cx="8198295" cy="276999"/>
          </a:xfrm>
          <a:prstGeom prst="rect">
            <a:avLst/>
          </a:prstGeom>
          <a:solidFill>
            <a:schemeClr val="accent5">
              <a:lumMod val="50000"/>
            </a:schemeClr>
          </a:solidFill>
        </p:spPr>
        <p:txBody>
          <a:bodyPr wrap="square" rtlCol="0">
            <a:spAutoFit/>
          </a:bodyPr>
          <a:lstStyle/>
          <a:p>
            <a:pPr algn="ctr"/>
            <a:r>
              <a:rPr lang="en-US" sz="1200" b="1" dirty="0">
                <a:solidFill>
                  <a:prstClr val="white"/>
                </a:solidFill>
                <a:latin typeface="Lao UI" pitchFamily="34" charset="0"/>
                <a:ea typeface="宋体" pitchFamily="2" charset="-122"/>
                <a:cs typeface="Lao UI" pitchFamily="34" charset="0"/>
              </a:rPr>
              <a:t>School of Mechanical and Industrial Engineering - </a:t>
            </a:r>
            <a:r>
              <a:rPr lang="en-US" sz="1200" b="1" dirty="0" smtClean="0">
                <a:solidFill>
                  <a:prstClr val="white"/>
                </a:solidFill>
                <a:latin typeface="Lao UI" pitchFamily="34" charset="0"/>
                <a:ea typeface="宋体" pitchFamily="2" charset="-122"/>
                <a:cs typeface="Lao UI" pitchFamily="34" charset="0"/>
              </a:rPr>
              <a:t>SMiE</a:t>
            </a:r>
            <a:endParaRPr lang="en-US" sz="1200" b="1" dirty="0">
              <a:solidFill>
                <a:prstClr val="white"/>
              </a:solidFill>
              <a:latin typeface="Lao UI" pitchFamily="34" charset="0"/>
              <a:ea typeface="宋体" pitchFamily="2" charset="-122"/>
              <a:cs typeface="Lao UI" pitchFamily="34" charset="0"/>
            </a:endParaRPr>
          </a:p>
        </p:txBody>
      </p:sp>
      <p:sp>
        <p:nvSpPr>
          <p:cNvPr id="11" name="Slide Number Placeholder 2"/>
          <p:cNvSpPr>
            <a:spLocks noGrp="1"/>
          </p:cNvSpPr>
          <p:nvPr>
            <p:ph type="sldNum" sz="quarter" idx="12"/>
          </p:nvPr>
        </p:nvSpPr>
        <p:spPr>
          <a:xfrm>
            <a:off x="8325135" y="6096000"/>
            <a:ext cx="742666" cy="457200"/>
          </a:xfrm>
        </p:spPr>
        <p:txBody>
          <a:bodyPr/>
          <a:lstStyle/>
          <a:p>
            <a:fld id="{EE45F90F-9DDF-48C6-AE1B-5F3FF3CC920B}" type="slidenum">
              <a:rPr lang="en-US" altLang="zh-CN" sz="2800" b="1" smtClean="0">
                <a:solidFill>
                  <a:prstClr val="black"/>
                </a:solidFill>
                <a:latin typeface="Lao UI" panose="020B0502040204020203" pitchFamily="34" charset="0"/>
                <a:cs typeface="Lao UI" panose="020B0502040204020203" pitchFamily="34" charset="0"/>
              </a:rPr>
              <a:pPr/>
              <a:t>28</a:t>
            </a:fld>
            <a:endParaRPr lang="en-US" altLang="zh-CN" sz="2800" b="1" dirty="0">
              <a:solidFill>
                <a:prstClr val="black"/>
              </a:solidFill>
              <a:latin typeface="Lao UI" panose="020B0502040204020203" pitchFamily="34" charset="0"/>
              <a:cs typeface="Lao UI" panose="020B0502040204020203" pitchFamily="34"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18995" y="1638514"/>
            <a:ext cx="3507173" cy="68160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75122" y="3429000"/>
            <a:ext cx="4286250" cy="704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38060" y="5011055"/>
            <a:ext cx="6518090" cy="92572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038789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97468"/>
            <a:ext cx="9036495" cy="523220"/>
          </a:xfrm>
          <a:prstGeom prst="rect">
            <a:avLst/>
          </a:prstGeom>
          <a:noFill/>
        </p:spPr>
        <p:txBody>
          <a:bodyPr wrap="square" rtlCol="0">
            <a:spAutoFit/>
          </a:bodyPr>
          <a:lstStyle/>
          <a:p>
            <a:pPr algn="ctr"/>
            <a:r>
              <a:rPr lang="en-US" sz="2800" b="1" dirty="0" smtClean="0">
                <a:solidFill>
                  <a:srgbClr val="C00000"/>
                </a:solidFill>
                <a:latin typeface="Lao UI" pitchFamily="34" charset="0"/>
                <a:ea typeface="宋体" pitchFamily="2" charset="-122"/>
                <a:cs typeface="Lao UI" pitchFamily="34" charset="0"/>
              </a:rPr>
              <a:t>Differential Relations for a Fluid Particle</a:t>
            </a:r>
            <a:endParaRPr lang="en-US" sz="2800" b="1" dirty="0">
              <a:solidFill>
                <a:srgbClr val="C00000"/>
              </a:solidFill>
              <a:latin typeface="Lao UI" pitchFamily="34" charset="0"/>
              <a:ea typeface="宋体" pitchFamily="2" charset="-122"/>
              <a:cs typeface="Lao UI" pitchFamily="34" charset="0"/>
            </a:endParaRPr>
          </a:p>
        </p:txBody>
      </p:sp>
      <p:sp>
        <p:nvSpPr>
          <p:cNvPr id="6" name="TextBox 5"/>
          <p:cNvSpPr txBox="1"/>
          <p:nvPr/>
        </p:nvSpPr>
        <p:spPr>
          <a:xfrm>
            <a:off x="152400" y="730478"/>
            <a:ext cx="8915400" cy="107722"/>
          </a:xfrm>
          <a:prstGeom prst="rect">
            <a:avLst/>
          </a:prstGeom>
          <a:solidFill>
            <a:schemeClr val="accent5">
              <a:lumMod val="50000"/>
            </a:schemeClr>
          </a:solidFill>
        </p:spPr>
        <p:txBody>
          <a:bodyPr wrap="square" rtlCol="0">
            <a:spAutoFit/>
          </a:bodyPr>
          <a:lstStyle/>
          <a:p>
            <a:pPr algn="ctr"/>
            <a:endParaRPr lang="en-US" sz="100" b="1" dirty="0">
              <a:solidFill>
                <a:prstClr val="white"/>
              </a:solidFill>
              <a:latin typeface="Lao UI" pitchFamily="34" charset="0"/>
              <a:ea typeface="宋体" pitchFamily="2" charset="-122"/>
              <a:cs typeface="Lao UI" pitchFamily="34" charset="0"/>
            </a:endParaRPr>
          </a:p>
        </p:txBody>
      </p:sp>
      <p:sp>
        <p:nvSpPr>
          <p:cNvPr id="7" name="TextBox 6"/>
          <p:cNvSpPr txBox="1"/>
          <p:nvPr/>
        </p:nvSpPr>
        <p:spPr>
          <a:xfrm>
            <a:off x="152400" y="6504801"/>
            <a:ext cx="647700" cy="276999"/>
          </a:xfrm>
          <a:prstGeom prst="rect">
            <a:avLst/>
          </a:prstGeom>
          <a:solidFill>
            <a:schemeClr val="accent5">
              <a:lumMod val="50000"/>
            </a:schemeClr>
          </a:solidFill>
        </p:spPr>
        <p:txBody>
          <a:bodyPr wrap="square" rtlCol="0">
            <a:spAutoFit/>
          </a:bodyPr>
          <a:lstStyle/>
          <a:p>
            <a:pPr algn="ctr"/>
            <a:r>
              <a:rPr lang="en-US" sz="1200" b="1" dirty="0">
                <a:solidFill>
                  <a:prstClr val="white"/>
                </a:solidFill>
                <a:latin typeface="Lao UI" pitchFamily="34" charset="0"/>
                <a:ea typeface="宋体" pitchFamily="2" charset="-122"/>
                <a:cs typeface="Lao UI" pitchFamily="34" charset="0"/>
              </a:rPr>
              <a:t>AAiT</a:t>
            </a:r>
          </a:p>
        </p:txBody>
      </p:sp>
      <p:sp>
        <p:nvSpPr>
          <p:cNvPr id="8" name="TextBox 7"/>
          <p:cNvSpPr txBox="1"/>
          <p:nvPr/>
        </p:nvSpPr>
        <p:spPr>
          <a:xfrm>
            <a:off x="838199" y="6504801"/>
            <a:ext cx="8198295" cy="276999"/>
          </a:xfrm>
          <a:prstGeom prst="rect">
            <a:avLst/>
          </a:prstGeom>
          <a:solidFill>
            <a:schemeClr val="accent5">
              <a:lumMod val="50000"/>
            </a:schemeClr>
          </a:solidFill>
        </p:spPr>
        <p:txBody>
          <a:bodyPr wrap="square" rtlCol="0">
            <a:spAutoFit/>
          </a:bodyPr>
          <a:lstStyle/>
          <a:p>
            <a:pPr algn="ctr"/>
            <a:r>
              <a:rPr lang="en-US" sz="1200" b="1" dirty="0">
                <a:solidFill>
                  <a:prstClr val="white"/>
                </a:solidFill>
                <a:latin typeface="Lao UI" pitchFamily="34" charset="0"/>
                <a:ea typeface="宋体" pitchFamily="2" charset="-122"/>
                <a:cs typeface="Lao UI" pitchFamily="34" charset="0"/>
              </a:rPr>
              <a:t>School of Mechanical and Industrial Engineering - </a:t>
            </a:r>
            <a:r>
              <a:rPr lang="en-US" sz="1200" b="1" dirty="0" smtClean="0">
                <a:solidFill>
                  <a:prstClr val="white"/>
                </a:solidFill>
                <a:latin typeface="Lao UI" pitchFamily="34" charset="0"/>
                <a:ea typeface="宋体" pitchFamily="2" charset="-122"/>
                <a:cs typeface="Lao UI" pitchFamily="34" charset="0"/>
              </a:rPr>
              <a:t>SMiE</a:t>
            </a:r>
            <a:endParaRPr lang="en-US" sz="1200" b="1" dirty="0">
              <a:solidFill>
                <a:prstClr val="white"/>
              </a:solidFill>
              <a:latin typeface="Lao UI" pitchFamily="34" charset="0"/>
              <a:ea typeface="宋体" pitchFamily="2" charset="-122"/>
              <a:cs typeface="Lao UI" pitchFamily="34" charset="0"/>
            </a:endParaRPr>
          </a:p>
        </p:txBody>
      </p:sp>
      <p:sp>
        <p:nvSpPr>
          <p:cNvPr id="9" name="Slide Number Placeholder 2"/>
          <p:cNvSpPr>
            <a:spLocks noGrp="1"/>
          </p:cNvSpPr>
          <p:nvPr>
            <p:ph type="sldNum" sz="quarter" idx="12"/>
          </p:nvPr>
        </p:nvSpPr>
        <p:spPr>
          <a:xfrm>
            <a:off x="8325135" y="6096000"/>
            <a:ext cx="742666" cy="457200"/>
          </a:xfrm>
        </p:spPr>
        <p:txBody>
          <a:bodyPr/>
          <a:lstStyle/>
          <a:p>
            <a:fld id="{EE45F90F-9DDF-48C6-AE1B-5F3FF3CC920B}" type="slidenum">
              <a:rPr lang="en-US" altLang="zh-CN" sz="2800" b="1" smtClean="0">
                <a:solidFill>
                  <a:prstClr val="black"/>
                </a:solidFill>
                <a:latin typeface="Lao UI" panose="020B0502040204020203" pitchFamily="34" charset="0"/>
                <a:cs typeface="Lao UI" panose="020B0502040204020203" pitchFamily="34" charset="0"/>
              </a:rPr>
              <a:pPr/>
              <a:t>29</a:t>
            </a:fld>
            <a:endParaRPr lang="en-US" altLang="zh-CN" sz="2800" b="1" dirty="0">
              <a:solidFill>
                <a:prstClr val="black"/>
              </a:solidFill>
              <a:latin typeface="Lao UI" panose="020B0502040204020203" pitchFamily="34" charset="0"/>
              <a:cs typeface="Lao UI" panose="020B0502040204020203" pitchFamily="34" charset="0"/>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0100" y="1560963"/>
            <a:ext cx="7343775" cy="2514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331261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76250" y="1012665"/>
            <a:ext cx="8411417" cy="5509200"/>
          </a:xfrm>
          <a:prstGeom prst="rect">
            <a:avLst/>
          </a:prstGeom>
          <a:noFill/>
        </p:spPr>
        <p:txBody>
          <a:bodyPr wrap="square" rtlCol="0">
            <a:spAutoFit/>
          </a:bodyPr>
          <a:lstStyle/>
          <a:p>
            <a:pPr algn="just"/>
            <a:r>
              <a:rPr lang="en-US" sz="2200" dirty="0" smtClean="0">
                <a:solidFill>
                  <a:srgbClr val="002060"/>
                </a:solidFill>
                <a:latin typeface="Swis721 Cn BT" panose="020B0506020202030204" pitchFamily="34" charset="0"/>
                <a:ea typeface="Batang" pitchFamily="18" charset="-127"/>
                <a:cs typeface="Arial" panose="020B0604020202020204" pitchFamily="34" charset="0"/>
              </a:rPr>
              <a:t>Fluid Mechanics is the study of fluids either in motion (Fluid Dynamics) or at rest (Fluid Statics) and the subsequent effect of the fluid up on the boundaries, which may be either solid surfaces or interfaces with other fluids. </a:t>
            </a:r>
          </a:p>
          <a:p>
            <a:pPr algn="just"/>
            <a:endParaRPr lang="en-US" sz="2200" dirty="0">
              <a:solidFill>
                <a:srgbClr val="002060"/>
              </a:solidFill>
              <a:latin typeface="Swis721 Cn BT" panose="020B0506020202030204" pitchFamily="34" charset="0"/>
              <a:ea typeface="Batang" pitchFamily="18" charset="-127"/>
              <a:cs typeface="Arial" panose="020B0604020202020204" pitchFamily="34" charset="0"/>
            </a:endParaRPr>
          </a:p>
          <a:p>
            <a:pPr algn="just"/>
            <a:r>
              <a:rPr lang="en-US" sz="2200" dirty="0" smtClean="0">
                <a:solidFill>
                  <a:srgbClr val="002060"/>
                </a:solidFill>
                <a:latin typeface="Swis721 Cn BT" panose="020B0506020202030204" pitchFamily="34" charset="0"/>
                <a:ea typeface="Batang" pitchFamily="18" charset="-127"/>
                <a:cs typeface="Arial" panose="020B0604020202020204" pitchFamily="34" charset="0"/>
              </a:rPr>
              <a:t>Both gases and liquids are classified as fluids, and the number of fluids engineering application is enormous; breathing, pumping, flaying bodies (air crafts, missiles …), ships, piping, windmills … are few. </a:t>
            </a:r>
          </a:p>
          <a:p>
            <a:pPr algn="just"/>
            <a:endParaRPr lang="en-US" sz="2200" dirty="0" smtClean="0">
              <a:solidFill>
                <a:srgbClr val="002060"/>
              </a:solidFill>
              <a:latin typeface="Swis721 Cn BT" panose="020B0506020202030204" pitchFamily="34" charset="0"/>
              <a:ea typeface="Batang" pitchFamily="18" charset="-127"/>
              <a:cs typeface="Arial" panose="020B0604020202020204" pitchFamily="34" charset="0"/>
            </a:endParaRPr>
          </a:p>
          <a:p>
            <a:pPr algn="just"/>
            <a:r>
              <a:rPr lang="en-US" sz="2200" dirty="0" smtClean="0">
                <a:solidFill>
                  <a:srgbClr val="002060"/>
                </a:solidFill>
                <a:latin typeface="Swis721 Cn BT" panose="020B0506020202030204" pitchFamily="34" charset="0"/>
                <a:ea typeface="Batang" pitchFamily="18" charset="-127"/>
                <a:cs typeface="Arial" panose="020B0604020202020204" pitchFamily="34" charset="0"/>
              </a:rPr>
              <a:t>The essence of the subject – Fluid Flow is a judicious compromise between theory and experiment. </a:t>
            </a:r>
          </a:p>
          <a:p>
            <a:pPr algn="just"/>
            <a:endParaRPr lang="en-US" sz="2200" dirty="0" smtClean="0">
              <a:solidFill>
                <a:srgbClr val="002060"/>
              </a:solidFill>
              <a:latin typeface="Swis721 Cn BT" panose="020B0506020202030204" pitchFamily="34" charset="0"/>
              <a:ea typeface="Batang" pitchFamily="18" charset="-127"/>
              <a:cs typeface="Arial" panose="020B0604020202020204" pitchFamily="34" charset="0"/>
            </a:endParaRPr>
          </a:p>
          <a:p>
            <a:pPr algn="just"/>
            <a:r>
              <a:rPr lang="en-US" sz="2200" dirty="0" smtClean="0">
                <a:solidFill>
                  <a:srgbClr val="FF0000"/>
                </a:solidFill>
                <a:latin typeface="Swis721 Cn BT" panose="020B0506020202030204" pitchFamily="34" charset="0"/>
                <a:ea typeface="Batang" pitchFamily="18" charset="-127"/>
                <a:cs typeface="Arial" panose="020B0604020202020204" pitchFamily="34" charset="0"/>
              </a:rPr>
              <a:t>Fluid Mechanics - II </a:t>
            </a:r>
            <a:r>
              <a:rPr lang="en-US" sz="2200" dirty="0" smtClean="0">
                <a:solidFill>
                  <a:srgbClr val="002060"/>
                </a:solidFill>
                <a:latin typeface="Swis721 Cn BT" panose="020B0506020202030204" pitchFamily="34" charset="0"/>
                <a:ea typeface="Batang" pitchFamily="18" charset="-127"/>
                <a:cs typeface="Arial" panose="020B0604020202020204" pitchFamily="34" charset="0"/>
              </a:rPr>
              <a:t>devotes for Fluid Dynamics more importantly, Aerodynamics.</a:t>
            </a:r>
          </a:p>
          <a:p>
            <a:pPr algn="just"/>
            <a:endParaRPr lang="en-US" sz="2200" dirty="0">
              <a:solidFill>
                <a:srgbClr val="002060"/>
              </a:solidFill>
              <a:latin typeface="Arial" panose="020B0604020202020204" pitchFamily="34" charset="0"/>
              <a:ea typeface="Batang" pitchFamily="18" charset="-127"/>
              <a:cs typeface="Arial" panose="020B0604020202020204" pitchFamily="34" charset="0"/>
            </a:endParaRPr>
          </a:p>
          <a:p>
            <a:pPr algn="just"/>
            <a:endParaRPr lang="en-US" sz="2200" dirty="0" smtClean="0">
              <a:solidFill>
                <a:srgbClr val="002060"/>
              </a:solidFill>
              <a:latin typeface="Arial" panose="020B0604020202020204" pitchFamily="34" charset="0"/>
              <a:ea typeface="Batang" pitchFamily="18" charset="-127"/>
              <a:cs typeface="Arial" panose="020B0604020202020204" pitchFamily="34" charset="0"/>
            </a:endParaRPr>
          </a:p>
        </p:txBody>
      </p:sp>
      <p:sp>
        <p:nvSpPr>
          <p:cNvPr id="5" name="TextBox 4"/>
          <p:cNvSpPr txBox="1"/>
          <p:nvPr/>
        </p:nvSpPr>
        <p:spPr>
          <a:xfrm>
            <a:off x="0" y="97468"/>
            <a:ext cx="9036495" cy="523220"/>
          </a:xfrm>
          <a:prstGeom prst="rect">
            <a:avLst/>
          </a:prstGeom>
          <a:noFill/>
        </p:spPr>
        <p:txBody>
          <a:bodyPr wrap="square" rtlCol="0">
            <a:spAutoFit/>
          </a:bodyPr>
          <a:lstStyle/>
          <a:p>
            <a:pPr algn="ctr"/>
            <a:r>
              <a:rPr lang="en-US" sz="2800" b="1" dirty="0" smtClean="0">
                <a:solidFill>
                  <a:srgbClr val="C00000"/>
                </a:solidFill>
                <a:latin typeface="Lao UI" pitchFamily="34" charset="0"/>
                <a:ea typeface="宋体" pitchFamily="2" charset="-122"/>
                <a:cs typeface="Lao UI" pitchFamily="34" charset="0"/>
              </a:rPr>
              <a:t>Introduction</a:t>
            </a:r>
            <a:endParaRPr lang="en-US" sz="2800" b="1" dirty="0">
              <a:solidFill>
                <a:srgbClr val="C00000"/>
              </a:solidFill>
              <a:latin typeface="Lao UI" pitchFamily="34" charset="0"/>
              <a:ea typeface="宋体" pitchFamily="2" charset="-122"/>
              <a:cs typeface="Lao UI" pitchFamily="34" charset="0"/>
            </a:endParaRPr>
          </a:p>
        </p:txBody>
      </p:sp>
      <p:sp>
        <p:nvSpPr>
          <p:cNvPr id="6" name="TextBox 5"/>
          <p:cNvSpPr txBox="1"/>
          <p:nvPr/>
        </p:nvSpPr>
        <p:spPr>
          <a:xfrm>
            <a:off x="152400" y="730478"/>
            <a:ext cx="8915400" cy="107722"/>
          </a:xfrm>
          <a:prstGeom prst="rect">
            <a:avLst/>
          </a:prstGeom>
          <a:solidFill>
            <a:schemeClr val="accent5">
              <a:lumMod val="50000"/>
            </a:schemeClr>
          </a:solidFill>
        </p:spPr>
        <p:txBody>
          <a:bodyPr wrap="square" rtlCol="0">
            <a:spAutoFit/>
          </a:bodyPr>
          <a:lstStyle/>
          <a:p>
            <a:pPr algn="ctr"/>
            <a:endParaRPr lang="en-US" sz="100" b="1" dirty="0">
              <a:solidFill>
                <a:prstClr val="white"/>
              </a:solidFill>
              <a:latin typeface="Lao UI" pitchFamily="34" charset="0"/>
              <a:ea typeface="宋体" pitchFamily="2" charset="-122"/>
              <a:cs typeface="Lao UI" pitchFamily="34" charset="0"/>
            </a:endParaRPr>
          </a:p>
        </p:txBody>
      </p:sp>
      <p:sp>
        <p:nvSpPr>
          <p:cNvPr id="7" name="TextBox 6"/>
          <p:cNvSpPr txBox="1"/>
          <p:nvPr/>
        </p:nvSpPr>
        <p:spPr>
          <a:xfrm>
            <a:off x="152400" y="6504801"/>
            <a:ext cx="647700" cy="276999"/>
          </a:xfrm>
          <a:prstGeom prst="rect">
            <a:avLst/>
          </a:prstGeom>
          <a:solidFill>
            <a:schemeClr val="accent5">
              <a:lumMod val="50000"/>
            </a:schemeClr>
          </a:solidFill>
        </p:spPr>
        <p:txBody>
          <a:bodyPr wrap="square" rtlCol="0">
            <a:spAutoFit/>
          </a:bodyPr>
          <a:lstStyle/>
          <a:p>
            <a:pPr algn="ctr"/>
            <a:r>
              <a:rPr lang="en-US" sz="1200" b="1" dirty="0">
                <a:solidFill>
                  <a:prstClr val="white"/>
                </a:solidFill>
                <a:latin typeface="Lao UI" pitchFamily="34" charset="0"/>
                <a:ea typeface="宋体" pitchFamily="2" charset="-122"/>
                <a:cs typeface="Lao UI" pitchFamily="34" charset="0"/>
              </a:rPr>
              <a:t>AAiT</a:t>
            </a:r>
          </a:p>
        </p:txBody>
      </p:sp>
      <p:sp>
        <p:nvSpPr>
          <p:cNvPr id="8" name="TextBox 7"/>
          <p:cNvSpPr txBox="1"/>
          <p:nvPr/>
        </p:nvSpPr>
        <p:spPr>
          <a:xfrm>
            <a:off x="838199" y="6504801"/>
            <a:ext cx="8198295" cy="276999"/>
          </a:xfrm>
          <a:prstGeom prst="rect">
            <a:avLst/>
          </a:prstGeom>
          <a:solidFill>
            <a:schemeClr val="accent5">
              <a:lumMod val="50000"/>
            </a:schemeClr>
          </a:solidFill>
        </p:spPr>
        <p:txBody>
          <a:bodyPr wrap="square" rtlCol="0">
            <a:spAutoFit/>
          </a:bodyPr>
          <a:lstStyle/>
          <a:p>
            <a:pPr algn="ctr"/>
            <a:r>
              <a:rPr lang="en-US" sz="1200" b="1" dirty="0">
                <a:solidFill>
                  <a:prstClr val="white"/>
                </a:solidFill>
                <a:latin typeface="Lao UI" pitchFamily="34" charset="0"/>
                <a:ea typeface="宋体" pitchFamily="2" charset="-122"/>
                <a:cs typeface="Lao UI" pitchFamily="34" charset="0"/>
              </a:rPr>
              <a:t>School of Mechanical and Industrial Engineering - </a:t>
            </a:r>
            <a:r>
              <a:rPr lang="en-US" sz="1200" b="1" dirty="0" smtClean="0">
                <a:solidFill>
                  <a:prstClr val="white"/>
                </a:solidFill>
                <a:latin typeface="Lao UI" pitchFamily="34" charset="0"/>
                <a:ea typeface="宋体" pitchFamily="2" charset="-122"/>
                <a:cs typeface="Lao UI" pitchFamily="34" charset="0"/>
              </a:rPr>
              <a:t>SMiE</a:t>
            </a:r>
            <a:endParaRPr lang="en-US" sz="1200" b="1" dirty="0">
              <a:solidFill>
                <a:prstClr val="white"/>
              </a:solidFill>
              <a:latin typeface="Lao UI" pitchFamily="34" charset="0"/>
              <a:ea typeface="宋体" pitchFamily="2" charset="-122"/>
              <a:cs typeface="Lao UI" pitchFamily="34" charset="0"/>
            </a:endParaRPr>
          </a:p>
        </p:txBody>
      </p:sp>
      <p:sp>
        <p:nvSpPr>
          <p:cNvPr id="9" name="Slide Number Placeholder 2"/>
          <p:cNvSpPr>
            <a:spLocks noGrp="1"/>
          </p:cNvSpPr>
          <p:nvPr>
            <p:ph type="sldNum" sz="quarter" idx="12"/>
          </p:nvPr>
        </p:nvSpPr>
        <p:spPr>
          <a:xfrm>
            <a:off x="8534400" y="6096000"/>
            <a:ext cx="533400" cy="457200"/>
          </a:xfrm>
        </p:spPr>
        <p:txBody>
          <a:bodyPr/>
          <a:lstStyle/>
          <a:p>
            <a:fld id="{EE45F90F-9DDF-48C6-AE1B-5F3FF3CC920B}" type="slidenum">
              <a:rPr lang="en-US" altLang="zh-CN" sz="2800" b="1" smtClean="0">
                <a:solidFill>
                  <a:prstClr val="black"/>
                </a:solidFill>
                <a:latin typeface="Lao UI" panose="020B0502040204020203" pitchFamily="34" charset="0"/>
                <a:cs typeface="Lao UI" panose="020B0502040204020203" pitchFamily="34" charset="0"/>
              </a:rPr>
              <a:pPr/>
              <a:t>3</a:t>
            </a:fld>
            <a:endParaRPr lang="en-US" altLang="zh-CN" sz="2800" b="1" dirty="0">
              <a:solidFill>
                <a:prstClr val="black"/>
              </a:solidFill>
              <a:latin typeface="Lao UI" panose="020B0502040204020203" pitchFamily="34" charset="0"/>
              <a:cs typeface="Lao UI" panose="020B0502040204020203" pitchFamily="34" charset="0"/>
            </a:endParaRPr>
          </a:p>
        </p:txBody>
      </p:sp>
    </p:spTree>
    <p:extLst>
      <p:ext uri="{BB962C8B-B14F-4D97-AF65-F5344CB8AC3E}">
        <p14:creationId xmlns:p14="http://schemas.microsoft.com/office/powerpoint/2010/main" val="7905063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152399" y="3203738"/>
            <a:ext cx="8884095" cy="1384995"/>
          </a:xfrm>
          <a:prstGeom prst="rect">
            <a:avLst/>
          </a:prstGeom>
          <a:noFill/>
        </p:spPr>
        <p:txBody>
          <a:bodyPr wrap="square" rtlCol="0">
            <a:spAutoFit/>
          </a:bodyPr>
          <a:lstStyle/>
          <a:p>
            <a:pPr algn="ctr"/>
            <a:r>
              <a:rPr lang="en-US" sz="2800" b="1" dirty="0" smtClean="0">
                <a:solidFill>
                  <a:srgbClr val="C00000"/>
                </a:solidFill>
                <a:latin typeface="Lao UI" pitchFamily="34" charset="0"/>
                <a:ea typeface="宋体" pitchFamily="2" charset="-122"/>
                <a:cs typeface="Lao UI" pitchFamily="34" charset="0"/>
              </a:rPr>
              <a:t>Thank You</a:t>
            </a:r>
          </a:p>
          <a:p>
            <a:pPr algn="ctr"/>
            <a:endParaRPr lang="en-US" sz="2800" b="1" dirty="0">
              <a:solidFill>
                <a:srgbClr val="C00000"/>
              </a:solidFill>
              <a:latin typeface="Lao UI" pitchFamily="34" charset="0"/>
              <a:ea typeface="宋体" pitchFamily="2" charset="-122"/>
              <a:cs typeface="Lao UI" pitchFamily="34" charset="0"/>
            </a:endParaRPr>
          </a:p>
          <a:p>
            <a:pPr algn="ctr"/>
            <a:r>
              <a:rPr lang="en-US" sz="2800" b="1" dirty="0" smtClean="0">
                <a:solidFill>
                  <a:srgbClr val="C00000"/>
                </a:solidFill>
                <a:latin typeface="Lao UI" pitchFamily="34" charset="0"/>
                <a:ea typeface="宋体" pitchFamily="2" charset="-122"/>
                <a:cs typeface="Lao UI" pitchFamily="34" charset="0"/>
              </a:rPr>
              <a:t>Questions are Welcome!</a:t>
            </a:r>
            <a:endParaRPr lang="en-US" sz="2800" b="1" dirty="0">
              <a:solidFill>
                <a:srgbClr val="C00000"/>
              </a:solidFill>
              <a:latin typeface="Lao UI" pitchFamily="34" charset="0"/>
              <a:ea typeface="宋体" pitchFamily="2" charset="-122"/>
              <a:cs typeface="Lao UI" pitchFamily="34" charset="0"/>
            </a:endParaRPr>
          </a:p>
        </p:txBody>
      </p:sp>
      <p:sp>
        <p:nvSpPr>
          <p:cNvPr id="11" name="TextBox 10"/>
          <p:cNvSpPr txBox="1"/>
          <p:nvPr/>
        </p:nvSpPr>
        <p:spPr>
          <a:xfrm>
            <a:off x="152399" y="3208074"/>
            <a:ext cx="8915400" cy="53861"/>
          </a:xfrm>
          <a:prstGeom prst="rect">
            <a:avLst/>
          </a:prstGeom>
          <a:solidFill>
            <a:schemeClr val="accent5">
              <a:lumMod val="50000"/>
            </a:schemeClr>
          </a:solidFill>
        </p:spPr>
        <p:txBody>
          <a:bodyPr wrap="square" rtlCol="0">
            <a:spAutoFit/>
          </a:bodyPr>
          <a:lstStyle/>
          <a:p>
            <a:pPr algn="ctr"/>
            <a:endParaRPr lang="en-US" sz="100" b="1" dirty="0">
              <a:solidFill>
                <a:prstClr val="white"/>
              </a:solidFill>
              <a:latin typeface="Lao UI" pitchFamily="34" charset="0"/>
              <a:ea typeface="宋体" pitchFamily="2" charset="-122"/>
              <a:cs typeface="Lao UI" pitchFamily="34" charset="0"/>
            </a:endParaRPr>
          </a:p>
        </p:txBody>
      </p:sp>
      <p:sp>
        <p:nvSpPr>
          <p:cNvPr id="12" name="TextBox 11"/>
          <p:cNvSpPr txBox="1"/>
          <p:nvPr/>
        </p:nvSpPr>
        <p:spPr>
          <a:xfrm>
            <a:off x="152399" y="3769331"/>
            <a:ext cx="8915400" cy="53861"/>
          </a:xfrm>
          <a:prstGeom prst="rect">
            <a:avLst/>
          </a:prstGeom>
          <a:solidFill>
            <a:schemeClr val="accent5">
              <a:lumMod val="50000"/>
            </a:schemeClr>
          </a:solidFill>
        </p:spPr>
        <p:txBody>
          <a:bodyPr wrap="square" rtlCol="0">
            <a:spAutoFit/>
          </a:bodyPr>
          <a:lstStyle/>
          <a:p>
            <a:pPr algn="ctr"/>
            <a:endParaRPr lang="en-US" sz="100" b="1" dirty="0">
              <a:solidFill>
                <a:prstClr val="white"/>
              </a:solidFill>
              <a:latin typeface="Lao UI" pitchFamily="34" charset="0"/>
              <a:ea typeface="宋体" pitchFamily="2" charset="-122"/>
              <a:cs typeface="Lao UI" pitchFamily="34" charset="0"/>
            </a:endParaRPr>
          </a:p>
        </p:txBody>
      </p:sp>
    </p:spTree>
    <p:extLst>
      <p:ext uri="{BB962C8B-B14F-4D97-AF65-F5344CB8AC3E}">
        <p14:creationId xmlns:p14="http://schemas.microsoft.com/office/powerpoint/2010/main" val="4184801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76250" y="1012665"/>
            <a:ext cx="8411417" cy="4154984"/>
          </a:xfrm>
          <a:prstGeom prst="rect">
            <a:avLst/>
          </a:prstGeom>
          <a:noFill/>
        </p:spPr>
        <p:txBody>
          <a:bodyPr wrap="square" rtlCol="0">
            <a:spAutoFit/>
          </a:bodyPr>
          <a:lstStyle/>
          <a:p>
            <a:pPr algn="just"/>
            <a:r>
              <a:rPr lang="en-US" sz="2200" dirty="0" smtClean="0">
                <a:solidFill>
                  <a:srgbClr val="002060"/>
                </a:solidFill>
                <a:latin typeface="Swis721 Cn BT" panose="020B0506020202030204" pitchFamily="34" charset="0"/>
                <a:ea typeface="Batang" pitchFamily="18" charset="-127"/>
                <a:cs typeface="Arial" panose="020B0604020202020204" pitchFamily="34" charset="0"/>
              </a:rPr>
              <a:t>By the end of this lecture, students will be able to:</a:t>
            </a:r>
          </a:p>
          <a:p>
            <a:pPr algn="just"/>
            <a:endParaRPr lang="en-US" sz="2200" dirty="0">
              <a:solidFill>
                <a:srgbClr val="002060"/>
              </a:solidFill>
              <a:latin typeface="Swis721 Cn BT" panose="020B0506020202030204" pitchFamily="34" charset="0"/>
              <a:ea typeface="Batang" pitchFamily="18" charset="-127"/>
              <a:cs typeface="Arial" panose="020B0604020202020204" pitchFamily="34" charset="0"/>
            </a:endParaRPr>
          </a:p>
          <a:p>
            <a:pPr marL="342900" indent="-342900" algn="just">
              <a:buFont typeface="Arial" panose="020B0604020202020204" pitchFamily="34" charset="0"/>
              <a:buChar char="•"/>
            </a:pPr>
            <a:r>
              <a:rPr lang="en-US" sz="2200" dirty="0" smtClean="0">
                <a:solidFill>
                  <a:srgbClr val="002060"/>
                </a:solidFill>
                <a:latin typeface="Swis721 Cn BT" panose="020B0506020202030204" pitchFamily="34" charset="0"/>
                <a:ea typeface="Batang" pitchFamily="18" charset="-127"/>
                <a:cs typeface="Arial" panose="020B0604020202020204" pitchFamily="34" charset="0"/>
              </a:rPr>
              <a:t>Have a deeper understanding about fluid flow theory</a:t>
            </a:r>
          </a:p>
          <a:p>
            <a:pPr marL="342900" indent="-342900" algn="just">
              <a:buFont typeface="Arial" panose="020B0604020202020204" pitchFamily="34" charset="0"/>
              <a:buChar char="•"/>
            </a:pPr>
            <a:r>
              <a:rPr lang="en-US" sz="2200" dirty="0" smtClean="0">
                <a:solidFill>
                  <a:srgbClr val="002060"/>
                </a:solidFill>
                <a:latin typeface="Swis721 Cn BT" panose="020B0506020202030204" pitchFamily="34" charset="0"/>
                <a:ea typeface="Batang" pitchFamily="18" charset="-127"/>
                <a:cs typeface="Arial" panose="020B0604020202020204" pitchFamily="34" charset="0"/>
              </a:rPr>
              <a:t>Determine the velocity profiles of various flow conditions from a simple force balances</a:t>
            </a:r>
          </a:p>
          <a:p>
            <a:pPr marL="342900" indent="-342900" algn="just">
              <a:buFont typeface="Arial" panose="020B0604020202020204" pitchFamily="34" charset="0"/>
              <a:buChar char="•"/>
            </a:pPr>
            <a:r>
              <a:rPr lang="en-US" sz="2200" dirty="0" smtClean="0">
                <a:solidFill>
                  <a:srgbClr val="002060"/>
                </a:solidFill>
                <a:latin typeface="Swis721 Cn BT" panose="020B0506020202030204" pitchFamily="34" charset="0"/>
                <a:ea typeface="Batang" pitchFamily="18" charset="-127"/>
                <a:cs typeface="Arial" panose="020B0604020202020204" pitchFamily="34" charset="0"/>
              </a:rPr>
              <a:t>Distinguish various flow types</a:t>
            </a:r>
          </a:p>
          <a:p>
            <a:pPr marL="342900" indent="-342900" algn="just">
              <a:buFont typeface="Arial" panose="020B0604020202020204" pitchFamily="34" charset="0"/>
              <a:buChar char="•"/>
            </a:pPr>
            <a:r>
              <a:rPr lang="en-US" sz="2200" dirty="0" smtClean="0">
                <a:solidFill>
                  <a:srgbClr val="002060"/>
                </a:solidFill>
                <a:latin typeface="Swis721 Cn BT" panose="020B0506020202030204" pitchFamily="34" charset="0"/>
                <a:ea typeface="Batang" pitchFamily="18" charset="-127"/>
                <a:cs typeface="Arial" panose="020B0604020202020204" pitchFamily="34" charset="0"/>
              </a:rPr>
              <a:t>Understand the basic laws and governing equations of fluid flow</a:t>
            </a:r>
          </a:p>
          <a:p>
            <a:pPr marL="342900" indent="-342900" algn="just">
              <a:buFont typeface="Arial" panose="020B0604020202020204" pitchFamily="34" charset="0"/>
              <a:buChar char="•"/>
            </a:pPr>
            <a:r>
              <a:rPr lang="en-US" sz="2200" dirty="0" smtClean="0">
                <a:solidFill>
                  <a:srgbClr val="002060"/>
                </a:solidFill>
                <a:latin typeface="Swis721 Cn BT" panose="020B0506020202030204" pitchFamily="34" charset="0"/>
                <a:ea typeface="Batang" pitchFamily="18" charset="-127"/>
                <a:cs typeface="Arial" panose="020B0604020202020204" pitchFamily="34" charset="0"/>
              </a:rPr>
              <a:t>Employ differential and integral approaches to formulate/solve a flow phenomena</a:t>
            </a:r>
          </a:p>
          <a:p>
            <a:pPr algn="just"/>
            <a:endParaRPr lang="en-US" sz="2200" dirty="0" smtClean="0">
              <a:solidFill>
                <a:srgbClr val="002060"/>
              </a:solidFill>
              <a:latin typeface="Swis721 Cn BT" panose="020B0506020202030204" pitchFamily="34" charset="0"/>
              <a:ea typeface="Batang" pitchFamily="18" charset="-127"/>
              <a:cs typeface="Arial" panose="020B0604020202020204" pitchFamily="34" charset="0"/>
            </a:endParaRPr>
          </a:p>
          <a:p>
            <a:pPr algn="just"/>
            <a:endParaRPr lang="en-US" sz="2200" dirty="0">
              <a:solidFill>
                <a:srgbClr val="002060"/>
              </a:solidFill>
              <a:latin typeface="Arial" panose="020B0604020202020204" pitchFamily="34" charset="0"/>
              <a:ea typeface="Batang" pitchFamily="18" charset="-127"/>
              <a:cs typeface="Arial" panose="020B0604020202020204" pitchFamily="34" charset="0"/>
            </a:endParaRPr>
          </a:p>
          <a:p>
            <a:pPr algn="just"/>
            <a:endParaRPr lang="en-US" sz="2200" dirty="0" smtClean="0">
              <a:solidFill>
                <a:srgbClr val="002060"/>
              </a:solidFill>
              <a:latin typeface="Arial" panose="020B0604020202020204" pitchFamily="34" charset="0"/>
              <a:ea typeface="Batang" pitchFamily="18" charset="-127"/>
              <a:cs typeface="Arial" panose="020B0604020202020204" pitchFamily="34" charset="0"/>
            </a:endParaRPr>
          </a:p>
        </p:txBody>
      </p:sp>
      <p:sp>
        <p:nvSpPr>
          <p:cNvPr id="5" name="TextBox 4"/>
          <p:cNvSpPr txBox="1"/>
          <p:nvPr/>
        </p:nvSpPr>
        <p:spPr>
          <a:xfrm>
            <a:off x="0" y="97468"/>
            <a:ext cx="9036495" cy="523220"/>
          </a:xfrm>
          <a:prstGeom prst="rect">
            <a:avLst/>
          </a:prstGeom>
          <a:noFill/>
        </p:spPr>
        <p:txBody>
          <a:bodyPr wrap="square" rtlCol="0">
            <a:spAutoFit/>
          </a:bodyPr>
          <a:lstStyle/>
          <a:p>
            <a:pPr algn="ctr"/>
            <a:r>
              <a:rPr lang="en-US" sz="2800" b="1" dirty="0" smtClean="0">
                <a:solidFill>
                  <a:srgbClr val="C00000"/>
                </a:solidFill>
                <a:latin typeface="Lao UI" pitchFamily="34" charset="0"/>
                <a:ea typeface="宋体" pitchFamily="2" charset="-122"/>
                <a:cs typeface="Lao UI" pitchFamily="34" charset="0"/>
              </a:rPr>
              <a:t>Objectives</a:t>
            </a:r>
            <a:endParaRPr lang="en-US" sz="2800" b="1" dirty="0">
              <a:solidFill>
                <a:srgbClr val="C00000"/>
              </a:solidFill>
              <a:latin typeface="Lao UI" pitchFamily="34" charset="0"/>
              <a:ea typeface="宋体" pitchFamily="2" charset="-122"/>
              <a:cs typeface="Lao UI" pitchFamily="34" charset="0"/>
            </a:endParaRPr>
          </a:p>
        </p:txBody>
      </p:sp>
      <p:sp>
        <p:nvSpPr>
          <p:cNvPr id="6" name="TextBox 5"/>
          <p:cNvSpPr txBox="1"/>
          <p:nvPr/>
        </p:nvSpPr>
        <p:spPr>
          <a:xfrm>
            <a:off x="152400" y="730478"/>
            <a:ext cx="8915400" cy="107722"/>
          </a:xfrm>
          <a:prstGeom prst="rect">
            <a:avLst/>
          </a:prstGeom>
          <a:solidFill>
            <a:schemeClr val="accent5">
              <a:lumMod val="50000"/>
            </a:schemeClr>
          </a:solidFill>
        </p:spPr>
        <p:txBody>
          <a:bodyPr wrap="square" rtlCol="0">
            <a:spAutoFit/>
          </a:bodyPr>
          <a:lstStyle/>
          <a:p>
            <a:pPr algn="ctr"/>
            <a:endParaRPr lang="en-US" sz="100" b="1" dirty="0">
              <a:solidFill>
                <a:prstClr val="white"/>
              </a:solidFill>
              <a:latin typeface="Lao UI" pitchFamily="34" charset="0"/>
              <a:ea typeface="宋体" pitchFamily="2" charset="-122"/>
              <a:cs typeface="Lao UI" pitchFamily="34" charset="0"/>
            </a:endParaRPr>
          </a:p>
        </p:txBody>
      </p:sp>
      <p:sp>
        <p:nvSpPr>
          <p:cNvPr id="7" name="TextBox 6"/>
          <p:cNvSpPr txBox="1"/>
          <p:nvPr/>
        </p:nvSpPr>
        <p:spPr>
          <a:xfrm>
            <a:off x="152400" y="6504801"/>
            <a:ext cx="647700" cy="276999"/>
          </a:xfrm>
          <a:prstGeom prst="rect">
            <a:avLst/>
          </a:prstGeom>
          <a:solidFill>
            <a:schemeClr val="accent5">
              <a:lumMod val="50000"/>
            </a:schemeClr>
          </a:solidFill>
        </p:spPr>
        <p:txBody>
          <a:bodyPr wrap="square" rtlCol="0">
            <a:spAutoFit/>
          </a:bodyPr>
          <a:lstStyle/>
          <a:p>
            <a:pPr algn="ctr"/>
            <a:r>
              <a:rPr lang="en-US" sz="1200" b="1" dirty="0">
                <a:solidFill>
                  <a:prstClr val="white"/>
                </a:solidFill>
                <a:latin typeface="Lao UI" pitchFamily="34" charset="0"/>
                <a:ea typeface="宋体" pitchFamily="2" charset="-122"/>
                <a:cs typeface="Lao UI" pitchFamily="34" charset="0"/>
              </a:rPr>
              <a:t>AAiT</a:t>
            </a:r>
          </a:p>
        </p:txBody>
      </p:sp>
      <p:sp>
        <p:nvSpPr>
          <p:cNvPr id="8" name="TextBox 7"/>
          <p:cNvSpPr txBox="1"/>
          <p:nvPr/>
        </p:nvSpPr>
        <p:spPr>
          <a:xfrm>
            <a:off x="838199" y="6504801"/>
            <a:ext cx="8198295" cy="276999"/>
          </a:xfrm>
          <a:prstGeom prst="rect">
            <a:avLst/>
          </a:prstGeom>
          <a:solidFill>
            <a:schemeClr val="accent5">
              <a:lumMod val="50000"/>
            </a:schemeClr>
          </a:solidFill>
        </p:spPr>
        <p:txBody>
          <a:bodyPr wrap="square" rtlCol="0">
            <a:spAutoFit/>
          </a:bodyPr>
          <a:lstStyle/>
          <a:p>
            <a:pPr algn="ctr"/>
            <a:r>
              <a:rPr lang="en-US" sz="1200" b="1" dirty="0">
                <a:solidFill>
                  <a:prstClr val="white"/>
                </a:solidFill>
                <a:latin typeface="Lao UI" pitchFamily="34" charset="0"/>
                <a:ea typeface="宋体" pitchFamily="2" charset="-122"/>
                <a:cs typeface="Lao UI" pitchFamily="34" charset="0"/>
              </a:rPr>
              <a:t>School of Mechanical and Industrial Engineering - </a:t>
            </a:r>
            <a:r>
              <a:rPr lang="en-US" sz="1200" b="1" dirty="0" smtClean="0">
                <a:solidFill>
                  <a:prstClr val="white"/>
                </a:solidFill>
                <a:latin typeface="Lao UI" pitchFamily="34" charset="0"/>
                <a:ea typeface="宋体" pitchFamily="2" charset="-122"/>
                <a:cs typeface="Lao UI" pitchFamily="34" charset="0"/>
              </a:rPr>
              <a:t>SMiE</a:t>
            </a:r>
            <a:endParaRPr lang="en-US" sz="1200" b="1" dirty="0">
              <a:solidFill>
                <a:prstClr val="white"/>
              </a:solidFill>
              <a:latin typeface="Lao UI" pitchFamily="34" charset="0"/>
              <a:ea typeface="宋体" pitchFamily="2" charset="-122"/>
              <a:cs typeface="Lao UI" pitchFamily="34" charset="0"/>
            </a:endParaRPr>
          </a:p>
        </p:txBody>
      </p:sp>
      <p:sp>
        <p:nvSpPr>
          <p:cNvPr id="9" name="Slide Number Placeholder 2"/>
          <p:cNvSpPr>
            <a:spLocks noGrp="1"/>
          </p:cNvSpPr>
          <p:nvPr>
            <p:ph type="sldNum" sz="quarter" idx="12"/>
          </p:nvPr>
        </p:nvSpPr>
        <p:spPr>
          <a:xfrm>
            <a:off x="8534400" y="6096000"/>
            <a:ext cx="533400" cy="457200"/>
          </a:xfrm>
        </p:spPr>
        <p:txBody>
          <a:bodyPr/>
          <a:lstStyle/>
          <a:p>
            <a:fld id="{EE45F90F-9DDF-48C6-AE1B-5F3FF3CC920B}" type="slidenum">
              <a:rPr lang="en-US" altLang="zh-CN" sz="2800" b="1" smtClean="0">
                <a:solidFill>
                  <a:prstClr val="black"/>
                </a:solidFill>
                <a:latin typeface="Lao UI" panose="020B0502040204020203" pitchFamily="34" charset="0"/>
                <a:cs typeface="Lao UI" panose="020B0502040204020203" pitchFamily="34" charset="0"/>
              </a:rPr>
              <a:pPr/>
              <a:t>4</a:t>
            </a:fld>
            <a:endParaRPr lang="en-US" altLang="zh-CN" sz="2800" b="1" dirty="0">
              <a:solidFill>
                <a:prstClr val="black"/>
              </a:solidFill>
              <a:latin typeface="Lao UI" panose="020B0502040204020203" pitchFamily="34" charset="0"/>
              <a:cs typeface="Lao UI" panose="020B0502040204020203" pitchFamily="34" charset="0"/>
            </a:endParaRPr>
          </a:p>
        </p:txBody>
      </p:sp>
    </p:spTree>
    <p:extLst>
      <p:ext uri="{BB962C8B-B14F-4D97-AF65-F5344CB8AC3E}">
        <p14:creationId xmlns:p14="http://schemas.microsoft.com/office/powerpoint/2010/main" val="26383987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76250" y="1012665"/>
            <a:ext cx="8411417" cy="2800767"/>
          </a:xfrm>
          <a:prstGeom prst="rect">
            <a:avLst/>
          </a:prstGeom>
          <a:noFill/>
        </p:spPr>
        <p:txBody>
          <a:bodyPr wrap="square" rtlCol="0">
            <a:spAutoFit/>
          </a:bodyPr>
          <a:lstStyle/>
          <a:p>
            <a:pPr algn="just"/>
            <a:r>
              <a:rPr lang="en-US" sz="2200" dirty="0" smtClean="0">
                <a:solidFill>
                  <a:srgbClr val="00B050"/>
                </a:solidFill>
                <a:latin typeface="Swis721 Cn BT" panose="020B0506020202030204" pitchFamily="34" charset="0"/>
                <a:ea typeface="Batang" pitchFamily="18" charset="-127"/>
                <a:cs typeface="Arial" panose="020B0604020202020204" pitchFamily="34" charset="0"/>
              </a:rPr>
              <a:t>From point of view of Fluid Mechanics, all matter consists of only two states; Fluid and Solid.</a:t>
            </a:r>
          </a:p>
          <a:p>
            <a:pPr algn="just"/>
            <a:endParaRPr lang="en-US" sz="2200" dirty="0">
              <a:solidFill>
                <a:srgbClr val="00B050"/>
              </a:solidFill>
              <a:latin typeface="Swis721 Cn BT" panose="020B0506020202030204" pitchFamily="34" charset="0"/>
              <a:ea typeface="Batang" pitchFamily="18" charset="-127"/>
              <a:cs typeface="Arial" panose="020B0604020202020204" pitchFamily="34" charset="0"/>
            </a:endParaRPr>
          </a:p>
          <a:p>
            <a:pPr algn="just"/>
            <a:r>
              <a:rPr lang="en-US" sz="2200" dirty="0" smtClean="0">
                <a:solidFill>
                  <a:srgbClr val="00B050"/>
                </a:solidFill>
                <a:latin typeface="Swis721 Cn BT" panose="020B0506020202030204" pitchFamily="34" charset="0"/>
                <a:ea typeface="Batang" pitchFamily="18" charset="-127"/>
                <a:cs typeface="Arial" panose="020B0604020202020204" pitchFamily="34" charset="0"/>
              </a:rPr>
              <a:t>Discuss the difference between solid and fluid.</a:t>
            </a:r>
          </a:p>
          <a:p>
            <a:pPr algn="just"/>
            <a:endParaRPr lang="en-US" sz="2200" dirty="0">
              <a:solidFill>
                <a:srgbClr val="00B050"/>
              </a:solidFill>
              <a:latin typeface="Swis721 Cn BT" panose="020B0506020202030204" pitchFamily="34" charset="0"/>
              <a:ea typeface="Batang" pitchFamily="18" charset="-127"/>
              <a:cs typeface="Arial" panose="020B0604020202020204" pitchFamily="34" charset="0"/>
            </a:endParaRPr>
          </a:p>
          <a:p>
            <a:pPr algn="just"/>
            <a:endParaRPr lang="en-US" sz="2200" dirty="0" smtClean="0">
              <a:solidFill>
                <a:srgbClr val="00B050"/>
              </a:solidFill>
              <a:latin typeface="Swis721 Cn BT" panose="020B0506020202030204" pitchFamily="34" charset="0"/>
              <a:ea typeface="Batang" pitchFamily="18" charset="-127"/>
              <a:cs typeface="Arial" panose="020B0604020202020204" pitchFamily="34" charset="0"/>
            </a:endParaRPr>
          </a:p>
          <a:p>
            <a:pPr algn="just"/>
            <a:r>
              <a:rPr lang="en-US" sz="2200" dirty="0" smtClean="0">
                <a:solidFill>
                  <a:srgbClr val="FF0000"/>
                </a:solidFill>
                <a:latin typeface="Swis721 Cn BT" panose="020B0506020202030204" pitchFamily="34" charset="0"/>
                <a:ea typeface="Batang" pitchFamily="18" charset="-127"/>
                <a:cs typeface="Arial" panose="020B0604020202020204" pitchFamily="34" charset="0"/>
              </a:rPr>
              <a:t>Simple!</a:t>
            </a:r>
          </a:p>
          <a:p>
            <a:pPr algn="just"/>
            <a:r>
              <a:rPr lang="en-US" sz="2200" dirty="0" smtClean="0">
                <a:solidFill>
                  <a:srgbClr val="FF0000"/>
                </a:solidFill>
                <a:latin typeface="Swis721 Cn BT" panose="020B0506020202030204" pitchFamily="34" charset="0"/>
                <a:ea typeface="Batang" pitchFamily="18" charset="-127"/>
                <a:cs typeface="Arial" panose="020B0604020202020204" pitchFamily="34" charset="0"/>
              </a:rPr>
              <a:t>A solid can resist shear stress by static deformation, a fluid can not.</a:t>
            </a:r>
            <a:endParaRPr lang="en-US" sz="2200" dirty="0">
              <a:solidFill>
                <a:srgbClr val="FF0000"/>
              </a:solidFill>
              <a:latin typeface="Swis721 Cn BT" panose="020B0506020202030204" pitchFamily="34" charset="0"/>
              <a:ea typeface="Batang" pitchFamily="18" charset="-127"/>
              <a:cs typeface="Arial" panose="020B0604020202020204" pitchFamily="34" charset="0"/>
            </a:endParaRPr>
          </a:p>
        </p:txBody>
      </p:sp>
      <p:sp>
        <p:nvSpPr>
          <p:cNvPr id="5" name="TextBox 4"/>
          <p:cNvSpPr txBox="1"/>
          <p:nvPr/>
        </p:nvSpPr>
        <p:spPr>
          <a:xfrm>
            <a:off x="0" y="97468"/>
            <a:ext cx="9036495" cy="523220"/>
          </a:xfrm>
          <a:prstGeom prst="rect">
            <a:avLst/>
          </a:prstGeom>
          <a:noFill/>
        </p:spPr>
        <p:txBody>
          <a:bodyPr wrap="square" rtlCol="0">
            <a:spAutoFit/>
          </a:bodyPr>
          <a:lstStyle/>
          <a:p>
            <a:pPr algn="ctr"/>
            <a:r>
              <a:rPr lang="en-US" sz="2800" b="1" dirty="0" smtClean="0">
                <a:solidFill>
                  <a:srgbClr val="C00000"/>
                </a:solidFill>
                <a:latin typeface="Lao UI" pitchFamily="34" charset="0"/>
                <a:ea typeface="宋体" pitchFamily="2" charset="-122"/>
                <a:cs typeface="Lao UI" pitchFamily="34" charset="0"/>
              </a:rPr>
              <a:t>Reflective Activity</a:t>
            </a:r>
            <a:endParaRPr lang="en-US" sz="2800" b="1" dirty="0">
              <a:solidFill>
                <a:srgbClr val="C00000"/>
              </a:solidFill>
              <a:latin typeface="Lao UI" pitchFamily="34" charset="0"/>
              <a:ea typeface="宋体" pitchFamily="2" charset="-122"/>
              <a:cs typeface="Lao UI" pitchFamily="34" charset="0"/>
            </a:endParaRPr>
          </a:p>
        </p:txBody>
      </p:sp>
      <p:sp>
        <p:nvSpPr>
          <p:cNvPr id="6" name="TextBox 5"/>
          <p:cNvSpPr txBox="1"/>
          <p:nvPr/>
        </p:nvSpPr>
        <p:spPr>
          <a:xfrm>
            <a:off x="152400" y="730478"/>
            <a:ext cx="8915400" cy="107722"/>
          </a:xfrm>
          <a:prstGeom prst="rect">
            <a:avLst/>
          </a:prstGeom>
          <a:solidFill>
            <a:schemeClr val="accent5">
              <a:lumMod val="50000"/>
            </a:schemeClr>
          </a:solidFill>
        </p:spPr>
        <p:txBody>
          <a:bodyPr wrap="square" rtlCol="0">
            <a:spAutoFit/>
          </a:bodyPr>
          <a:lstStyle/>
          <a:p>
            <a:pPr algn="ctr"/>
            <a:endParaRPr lang="en-US" sz="100" b="1" dirty="0">
              <a:solidFill>
                <a:prstClr val="white"/>
              </a:solidFill>
              <a:latin typeface="Lao UI" pitchFamily="34" charset="0"/>
              <a:ea typeface="宋体" pitchFamily="2" charset="-122"/>
              <a:cs typeface="Lao UI" pitchFamily="34" charset="0"/>
            </a:endParaRPr>
          </a:p>
        </p:txBody>
      </p:sp>
      <p:sp>
        <p:nvSpPr>
          <p:cNvPr id="7" name="TextBox 6"/>
          <p:cNvSpPr txBox="1"/>
          <p:nvPr/>
        </p:nvSpPr>
        <p:spPr>
          <a:xfrm>
            <a:off x="152400" y="6504801"/>
            <a:ext cx="647700" cy="276999"/>
          </a:xfrm>
          <a:prstGeom prst="rect">
            <a:avLst/>
          </a:prstGeom>
          <a:solidFill>
            <a:schemeClr val="accent5">
              <a:lumMod val="50000"/>
            </a:schemeClr>
          </a:solidFill>
        </p:spPr>
        <p:txBody>
          <a:bodyPr wrap="square" rtlCol="0">
            <a:spAutoFit/>
          </a:bodyPr>
          <a:lstStyle/>
          <a:p>
            <a:pPr algn="ctr"/>
            <a:r>
              <a:rPr lang="en-US" sz="1200" b="1" dirty="0">
                <a:solidFill>
                  <a:prstClr val="white"/>
                </a:solidFill>
                <a:latin typeface="Lao UI" pitchFamily="34" charset="0"/>
                <a:ea typeface="宋体" pitchFamily="2" charset="-122"/>
                <a:cs typeface="Lao UI" pitchFamily="34" charset="0"/>
              </a:rPr>
              <a:t>AAiT</a:t>
            </a:r>
          </a:p>
        </p:txBody>
      </p:sp>
      <p:sp>
        <p:nvSpPr>
          <p:cNvPr id="8" name="TextBox 7"/>
          <p:cNvSpPr txBox="1"/>
          <p:nvPr/>
        </p:nvSpPr>
        <p:spPr>
          <a:xfrm>
            <a:off x="838199" y="6504801"/>
            <a:ext cx="8198295" cy="276999"/>
          </a:xfrm>
          <a:prstGeom prst="rect">
            <a:avLst/>
          </a:prstGeom>
          <a:solidFill>
            <a:schemeClr val="accent5">
              <a:lumMod val="50000"/>
            </a:schemeClr>
          </a:solidFill>
        </p:spPr>
        <p:txBody>
          <a:bodyPr wrap="square" rtlCol="0">
            <a:spAutoFit/>
          </a:bodyPr>
          <a:lstStyle/>
          <a:p>
            <a:pPr algn="ctr"/>
            <a:r>
              <a:rPr lang="en-US" sz="1200" b="1" dirty="0">
                <a:solidFill>
                  <a:prstClr val="white"/>
                </a:solidFill>
                <a:latin typeface="Lao UI" pitchFamily="34" charset="0"/>
                <a:ea typeface="宋体" pitchFamily="2" charset="-122"/>
                <a:cs typeface="Lao UI" pitchFamily="34" charset="0"/>
              </a:rPr>
              <a:t>School of Mechanical and Industrial Engineering - </a:t>
            </a:r>
            <a:r>
              <a:rPr lang="en-US" sz="1200" b="1" dirty="0" smtClean="0">
                <a:solidFill>
                  <a:prstClr val="white"/>
                </a:solidFill>
                <a:latin typeface="Lao UI" pitchFamily="34" charset="0"/>
                <a:ea typeface="宋体" pitchFamily="2" charset="-122"/>
                <a:cs typeface="Lao UI" pitchFamily="34" charset="0"/>
              </a:rPr>
              <a:t>SMiE</a:t>
            </a:r>
            <a:endParaRPr lang="en-US" sz="1200" b="1" dirty="0">
              <a:solidFill>
                <a:prstClr val="white"/>
              </a:solidFill>
              <a:latin typeface="Lao UI" pitchFamily="34" charset="0"/>
              <a:ea typeface="宋体" pitchFamily="2" charset="-122"/>
              <a:cs typeface="Lao UI" pitchFamily="34" charset="0"/>
            </a:endParaRPr>
          </a:p>
        </p:txBody>
      </p:sp>
      <p:sp>
        <p:nvSpPr>
          <p:cNvPr id="9" name="Slide Number Placeholder 2"/>
          <p:cNvSpPr>
            <a:spLocks noGrp="1"/>
          </p:cNvSpPr>
          <p:nvPr>
            <p:ph type="sldNum" sz="quarter" idx="12"/>
          </p:nvPr>
        </p:nvSpPr>
        <p:spPr>
          <a:xfrm>
            <a:off x="8534400" y="6096000"/>
            <a:ext cx="533400" cy="457200"/>
          </a:xfrm>
        </p:spPr>
        <p:txBody>
          <a:bodyPr/>
          <a:lstStyle/>
          <a:p>
            <a:fld id="{EE45F90F-9DDF-48C6-AE1B-5F3FF3CC920B}" type="slidenum">
              <a:rPr lang="en-US" altLang="zh-CN" sz="2800" b="1" smtClean="0">
                <a:solidFill>
                  <a:prstClr val="black"/>
                </a:solidFill>
                <a:latin typeface="Lao UI" panose="020B0502040204020203" pitchFamily="34" charset="0"/>
                <a:cs typeface="Lao UI" panose="020B0502040204020203" pitchFamily="34" charset="0"/>
              </a:rPr>
              <a:pPr/>
              <a:t>5</a:t>
            </a:fld>
            <a:endParaRPr lang="en-US" altLang="zh-CN" sz="2800" b="1" dirty="0">
              <a:solidFill>
                <a:prstClr val="black"/>
              </a:solidFill>
              <a:latin typeface="Lao UI" panose="020B0502040204020203" pitchFamily="34" charset="0"/>
              <a:cs typeface="Lao UI" panose="020B0502040204020203" pitchFamily="34" charset="0"/>
            </a:endParaRPr>
          </a:p>
        </p:txBody>
      </p:sp>
    </p:spTree>
    <p:extLst>
      <p:ext uri="{BB962C8B-B14F-4D97-AF65-F5344CB8AC3E}">
        <p14:creationId xmlns:p14="http://schemas.microsoft.com/office/powerpoint/2010/main" val="41188666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5" end="5"/>
                                            </p:txEl>
                                          </p:spTgt>
                                        </p:tgtEl>
                                        <p:attrNameLst>
                                          <p:attrName>style.visibility</p:attrName>
                                        </p:attrNameLst>
                                      </p:cBhvr>
                                      <p:to>
                                        <p:strVal val="visible"/>
                                      </p:to>
                                    </p:set>
                                    <p:animEffect transition="in" filter="fade">
                                      <p:cBhvr>
                                        <p:cTn id="7" dur="1000"/>
                                        <p:tgtEl>
                                          <p:spTgt spid="4">
                                            <p:txEl>
                                              <p:pRg st="5" end="5"/>
                                            </p:txEl>
                                          </p:spTgt>
                                        </p:tgtEl>
                                      </p:cBhvr>
                                    </p:animEffect>
                                    <p:anim calcmode="lin" valueType="num">
                                      <p:cBhvr>
                                        <p:cTn id="8"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5" end="5"/>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4">
                                            <p:txEl>
                                              <p:pRg st="6" end="6"/>
                                            </p:txEl>
                                          </p:spTgt>
                                        </p:tgtEl>
                                        <p:attrNameLst>
                                          <p:attrName>style.visibility</p:attrName>
                                        </p:attrNameLst>
                                      </p:cBhvr>
                                      <p:to>
                                        <p:strVal val="visible"/>
                                      </p:to>
                                    </p:set>
                                    <p:animEffect transition="in" filter="fade">
                                      <p:cBhvr>
                                        <p:cTn id="12" dur="1000"/>
                                        <p:tgtEl>
                                          <p:spTgt spid="4">
                                            <p:txEl>
                                              <p:pRg st="6" end="6"/>
                                            </p:txEl>
                                          </p:spTgt>
                                        </p:tgtEl>
                                      </p:cBhvr>
                                    </p:animEffect>
                                    <p:anim calcmode="lin" valueType="num">
                                      <p:cBhvr>
                                        <p:cTn id="13"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14" dur="1000" fill="hold"/>
                                        <p:tgtEl>
                                          <p:spTgt spid="4">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76250" y="1012665"/>
            <a:ext cx="8411417" cy="3477875"/>
          </a:xfrm>
          <a:prstGeom prst="rect">
            <a:avLst/>
          </a:prstGeom>
          <a:noFill/>
        </p:spPr>
        <p:txBody>
          <a:bodyPr wrap="square" rtlCol="0">
            <a:spAutoFit/>
          </a:bodyPr>
          <a:lstStyle/>
          <a:p>
            <a:pPr algn="just"/>
            <a:r>
              <a:rPr lang="en-US" sz="2200" dirty="0" smtClean="0">
                <a:solidFill>
                  <a:srgbClr val="FF0000"/>
                </a:solidFill>
                <a:latin typeface="Swis721 Cn BT" panose="020B0506020202030204" pitchFamily="34" charset="0"/>
                <a:ea typeface="Batang" pitchFamily="18" charset="-127"/>
                <a:cs typeface="Arial" panose="020B0604020202020204" pitchFamily="34" charset="0"/>
              </a:rPr>
              <a:t>A Fluid</a:t>
            </a:r>
          </a:p>
          <a:p>
            <a:endParaRPr lang="en-US" sz="2200" dirty="0">
              <a:solidFill>
                <a:srgbClr val="002060"/>
              </a:solidFill>
              <a:latin typeface="Swis721 Cn BT" panose="020B0506020202030204" pitchFamily="34" charset="0"/>
              <a:ea typeface="Batang" pitchFamily="18" charset="-127"/>
              <a:cs typeface="Arial" panose="020B0604020202020204" pitchFamily="34" charset="0"/>
            </a:endParaRPr>
          </a:p>
          <a:p>
            <a:pPr algn="just"/>
            <a:r>
              <a:rPr lang="en-US" sz="2200" dirty="0" smtClean="0">
                <a:solidFill>
                  <a:srgbClr val="002060"/>
                </a:solidFill>
                <a:latin typeface="Swis721 Cn BT" panose="020B0506020202030204" pitchFamily="34" charset="0"/>
              </a:rPr>
              <a:t>Molecules </a:t>
            </a:r>
            <a:r>
              <a:rPr lang="en-US" sz="2200" dirty="0">
                <a:solidFill>
                  <a:srgbClr val="002060"/>
                </a:solidFill>
                <a:latin typeface="Swis721 Cn BT" panose="020B0506020202030204" pitchFamily="34" charset="0"/>
              </a:rPr>
              <a:t>of fluids exert forces of attraction on each other. </a:t>
            </a:r>
            <a:r>
              <a:rPr lang="en-US" sz="2200" dirty="0" smtClean="0">
                <a:solidFill>
                  <a:srgbClr val="002060"/>
                </a:solidFill>
                <a:latin typeface="Swis721 Cn BT" panose="020B0506020202030204" pitchFamily="34" charset="0"/>
              </a:rPr>
              <a:t>In liquids </a:t>
            </a:r>
            <a:r>
              <a:rPr lang="en-US" sz="2200" dirty="0">
                <a:solidFill>
                  <a:srgbClr val="002060"/>
                </a:solidFill>
                <a:latin typeface="Swis721 Cn BT" panose="020B0506020202030204" pitchFamily="34" charset="0"/>
              </a:rPr>
              <a:t>this is strong enough to keep </a:t>
            </a:r>
            <a:r>
              <a:rPr lang="en-US" sz="2200" dirty="0" smtClean="0">
                <a:solidFill>
                  <a:srgbClr val="002060"/>
                </a:solidFill>
                <a:latin typeface="Swis721 Cn BT" panose="020B0506020202030204" pitchFamily="34" charset="0"/>
              </a:rPr>
              <a:t>the mass </a:t>
            </a:r>
            <a:r>
              <a:rPr lang="en-US" sz="2200" dirty="0">
                <a:solidFill>
                  <a:srgbClr val="002060"/>
                </a:solidFill>
                <a:latin typeface="Swis721 Cn BT" panose="020B0506020202030204" pitchFamily="34" charset="0"/>
              </a:rPr>
              <a:t>together but not strong enough to keep it rigid. In gases these forces are very </a:t>
            </a:r>
            <a:r>
              <a:rPr lang="en-US" sz="2200" dirty="0" smtClean="0">
                <a:solidFill>
                  <a:srgbClr val="002060"/>
                </a:solidFill>
                <a:latin typeface="Swis721 Cn BT" panose="020B0506020202030204" pitchFamily="34" charset="0"/>
              </a:rPr>
              <a:t>weak and </a:t>
            </a:r>
            <a:r>
              <a:rPr lang="en-US" sz="2200" dirty="0">
                <a:solidFill>
                  <a:srgbClr val="002060"/>
                </a:solidFill>
                <a:latin typeface="Swis721 Cn BT" panose="020B0506020202030204" pitchFamily="34" charset="0"/>
              </a:rPr>
              <a:t>cannot </a:t>
            </a:r>
            <a:r>
              <a:rPr lang="en-US" sz="2200" dirty="0" smtClean="0">
                <a:solidFill>
                  <a:srgbClr val="002060"/>
                </a:solidFill>
                <a:latin typeface="Swis721 Cn BT" panose="020B0506020202030204" pitchFamily="34" charset="0"/>
              </a:rPr>
              <a:t>hold the </a:t>
            </a:r>
            <a:r>
              <a:rPr lang="en-US" sz="2200" dirty="0">
                <a:solidFill>
                  <a:srgbClr val="002060"/>
                </a:solidFill>
                <a:latin typeface="Swis721 Cn BT" panose="020B0506020202030204" pitchFamily="34" charset="0"/>
              </a:rPr>
              <a:t>mass together</a:t>
            </a:r>
            <a:r>
              <a:rPr lang="en-US" sz="2200" dirty="0" smtClean="0">
                <a:solidFill>
                  <a:srgbClr val="002060"/>
                </a:solidFill>
                <a:latin typeface="Swis721 Cn BT" panose="020B0506020202030204" pitchFamily="34" charset="0"/>
              </a:rPr>
              <a:t>.</a:t>
            </a:r>
          </a:p>
          <a:p>
            <a:pPr algn="just"/>
            <a:endParaRPr lang="en-US" sz="2200" dirty="0">
              <a:solidFill>
                <a:srgbClr val="002060"/>
              </a:solidFill>
              <a:latin typeface="Swis721 Cn BT" panose="020B0506020202030204" pitchFamily="34" charset="0"/>
              <a:ea typeface="Batang" pitchFamily="18" charset="-127"/>
              <a:cs typeface="Arial" panose="020B0604020202020204" pitchFamily="34" charset="0"/>
            </a:endParaRPr>
          </a:p>
          <a:p>
            <a:pPr algn="just"/>
            <a:r>
              <a:rPr lang="en-US" sz="2200" dirty="0">
                <a:solidFill>
                  <a:srgbClr val="002060"/>
                </a:solidFill>
                <a:latin typeface="Swis721 Cn BT" panose="020B0506020202030204" pitchFamily="34" charset="0"/>
              </a:rPr>
              <a:t>When a fluid flows over a surface, the layer next to the surface may become attached to it (it wets </a:t>
            </a:r>
            <a:r>
              <a:rPr lang="en-US" sz="2200" dirty="0" smtClean="0">
                <a:solidFill>
                  <a:srgbClr val="002060"/>
                </a:solidFill>
                <a:latin typeface="Swis721 Cn BT" panose="020B0506020202030204" pitchFamily="34" charset="0"/>
              </a:rPr>
              <a:t>the surface</a:t>
            </a:r>
            <a:r>
              <a:rPr lang="en-US" sz="2200" dirty="0">
                <a:solidFill>
                  <a:srgbClr val="002060"/>
                </a:solidFill>
                <a:latin typeface="Swis721 Cn BT" panose="020B0506020202030204" pitchFamily="34" charset="0"/>
              </a:rPr>
              <a:t>). The layers of fluid above the surface </a:t>
            </a:r>
            <a:r>
              <a:rPr lang="en-US" sz="2200" dirty="0" smtClean="0">
                <a:solidFill>
                  <a:srgbClr val="002060"/>
                </a:solidFill>
                <a:latin typeface="Swis721 Cn BT" panose="020B0506020202030204" pitchFamily="34" charset="0"/>
              </a:rPr>
              <a:t>are moving </a:t>
            </a:r>
            <a:r>
              <a:rPr lang="en-US" sz="2200" dirty="0">
                <a:solidFill>
                  <a:srgbClr val="002060"/>
                </a:solidFill>
                <a:latin typeface="Swis721 Cn BT" panose="020B0506020202030204" pitchFamily="34" charset="0"/>
              </a:rPr>
              <a:t>so there must be shearing taking place </a:t>
            </a:r>
            <a:r>
              <a:rPr lang="en-US" sz="2200" dirty="0" smtClean="0">
                <a:solidFill>
                  <a:srgbClr val="002060"/>
                </a:solidFill>
                <a:latin typeface="Swis721 Cn BT" panose="020B0506020202030204" pitchFamily="34" charset="0"/>
              </a:rPr>
              <a:t>between the </a:t>
            </a:r>
            <a:r>
              <a:rPr lang="en-US" sz="2200" dirty="0">
                <a:solidFill>
                  <a:srgbClr val="002060"/>
                </a:solidFill>
                <a:latin typeface="Swis721 Cn BT" panose="020B0506020202030204" pitchFamily="34" charset="0"/>
              </a:rPr>
              <a:t>layers of the fluid.</a:t>
            </a:r>
            <a:endParaRPr lang="en-US" sz="2200" dirty="0">
              <a:solidFill>
                <a:srgbClr val="002060"/>
              </a:solidFill>
              <a:latin typeface="Swis721 Cn BT" panose="020B0506020202030204" pitchFamily="34" charset="0"/>
              <a:ea typeface="Batang" pitchFamily="18" charset="-127"/>
              <a:cs typeface="Arial" panose="020B0604020202020204" pitchFamily="34" charset="0"/>
            </a:endParaRPr>
          </a:p>
        </p:txBody>
      </p:sp>
      <p:sp>
        <p:nvSpPr>
          <p:cNvPr id="5" name="TextBox 4"/>
          <p:cNvSpPr txBox="1"/>
          <p:nvPr/>
        </p:nvSpPr>
        <p:spPr>
          <a:xfrm>
            <a:off x="0" y="97468"/>
            <a:ext cx="9036495" cy="523220"/>
          </a:xfrm>
          <a:prstGeom prst="rect">
            <a:avLst/>
          </a:prstGeom>
          <a:noFill/>
        </p:spPr>
        <p:txBody>
          <a:bodyPr wrap="square" rtlCol="0">
            <a:spAutoFit/>
          </a:bodyPr>
          <a:lstStyle/>
          <a:p>
            <a:pPr algn="ctr"/>
            <a:r>
              <a:rPr lang="en-US" sz="2800" b="1" dirty="0" smtClean="0">
                <a:solidFill>
                  <a:srgbClr val="C00000"/>
                </a:solidFill>
                <a:latin typeface="Lao UI" pitchFamily="34" charset="0"/>
                <a:ea typeface="宋体" pitchFamily="2" charset="-122"/>
                <a:cs typeface="Lao UI" pitchFamily="34" charset="0"/>
              </a:rPr>
              <a:t>Fluid Flow Theory</a:t>
            </a:r>
            <a:endParaRPr lang="en-US" sz="2800" b="1" dirty="0">
              <a:solidFill>
                <a:srgbClr val="C00000"/>
              </a:solidFill>
              <a:latin typeface="Lao UI" pitchFamily="34" charset="0"/>
              <a:ea typeface="宋体" pitchFamily="2" charset="-122"/>
              <a:cs typeface="Lao UI" pitchFamily="34" charset="0"/>
            </a:endParaRPr>
          </a:p>
        </p:txBody>
      </p:sp>
      <p:sp>
        <p:nvSpPr>
          <p:cNvPr id="6" name="TextBox 5"/>
          <p:cNvSpPr txBox="1"/>
          <p:nvPr/>
        </p:nvSpPr>
        <p:spPr>
          <a:xfrm>
            <a:off x="152400" y="730478"/>
            <a:ext cx="8915400" cy="107722"/>
          </a:xfrm>
          <a:prstGeom prst="rect">
            <a:avLst/>
          </a:prstGeom>
          <a:solidFill>
            <a:schemeClr val="accent5">
              <a:lumMod val="50000"/>
            </a:schemeClr>
          </a:solidFill>
        </p:spPr>
        <p:txBody>
          <a:bodyPr wrap="square" rtlCol="0">
            <a:spAutoFit/>
          </a:bodyPr>
          <a:lstStyle/>
          <a:p>
            <a:pPr algn="ctr"/>
            <a:endParaRPr lang="en-US" sz="100" b="1" dirty="0">
              <a:solidFill>
                <a:prstClr val="white"/>
              </a:solidFill>
              <a:latin typeface="Lao UI" pitchFamily="34" charset="0"/>
              <a:ea typeface="宋体" pitchFamily="2" charset="-122"/>
              <a:cs typeface="Lao UI" pitchFamily="34" charset="0"/>
            </a:endParaRPr>
          </a:p>
        </p:txBody>
      </p:sp>
      <p:sp>
        <p:nvSpPr>
          <p:cNvPr id="7" name="TextBox 6"/>
          <p:cNvSpPr txBox="1"/>
          <p:nvPr/>
        </p:nvSpPr>
        <p:spPr>
          <a:xfrm>
            <a:off x="152400" y="6504801"/>
            <a:ext cx="647700" cy="276999"/>
          </a:xfrm>
          <a:prstGeom prst="rect">
            <a:avLst/>
          </a:prstGeom>
          <a:solidFill>
            <a:schemeClr val="accent5">
              <a:lumMod val="50000"/>
            </a:schemeClr>
          </a:solidFill>
        </p:spPr>
        <p:txBody>
          <a:bodyPr wrap="square" rtlCol="0">
            <a:spAutoFit/>
          </a:bodyPr>
          <a:lstStyle/>
          <a:p>
            <a:pPr algn="ctr"/>
            <a:r>
              <a:rPr lang="en-US" sz="1200" b="1" dirty="0">
                <a:solidFill>
                  <a:prstClr val="white"/>
                </a:solidFill>
                <a:latin typeface="Lao UI" pitchFamily="34" charset="0"/>
                <a:ea typeface="宋体" pitchFamily="2" charset="-122"/>
                <a:cs typeface="Lao UI" pitchFamily="34" charset="0"/>
              </a:rPr>
              <a:t>AAiT</a:t>
            </a:r>
          </a:p>
        </p:txBody>
      </p:sp>
      <p:sp>
        <p:nvSpPr>
          <p:cNvPr id="8" name="TextBox 7"/>
          <p:cNvSpPr txBox="1"/>
          <p:nvPr/>
        </p:nvSpPr>
        <p:spPr>
          <a:xfrm>
            <a:off x="838199" y="6504801"/>
            <a:ext cx="8198295" cy="276999"/>
          </a:xfrm>
          <a:prstGeom prst="rect">
            <a:avLst/>
          </a:prstGeom>
          <a:solidFill>
            <a:schemeClr val="accent5">
              <a:lumMod val="50000"/>
            </a:schemeClr>
          </a:solidFill>
        </p:spPr>
        <p:txBody>
          <a:bodyPr wrap="square" rtlCol="0">
            <a:spAutoFit/>
          </a:bodyPr>
          <a:lstStyle/>
          <a:p>
            <a:pPr algn="ctr"/>
            <a:r>
              <a:rPr lang="en-US" sz="1200" b="1" dirty="0">
                <a:solidFill>
                  <a:prstClr val="white"/>
                </a:solidFill>
                <a:latin typeface="Lao UI" pitchFamily="34" charset="0"/>
                <a:ea typeface="宋体" pitchFamily="2" charset="-122"/>
                <a:cs typeface="Lao UI" pitchFamily="34" charset="0"/>
              </a:rPr>
              <a:t>School of Mechanical and Industrial Engineering - </a:t>
            </a:r>
            <a:r>
              <a:rPr lang="en-US" sz="1200" b="1" dirty="0" smtClean="0">
                <a:solidFill>
                  <a:prstClr val="white"/>
                </a:solidFill>
                <a:latin typeface="Lao UI" pitchFamily="34" charset="0"/>
                <a:ea typeface="宋体" pitchFamily="2" charset="-122"/>
                <a:cs typeface="Lao UI" pitchFamily="34" charset="0"/>
              </a:rPr>
              <a:t>SMiE</a:t>
            </a:r>
            <a:endParaRPr lang="en-US" sz="1200" b="1" dirty="0">
              <a:solidFill>
                <a:prstClr val="white"/>
              </a:solidFill>
              <a:latin typeface="Lao UI" pitchFamily="34" charset="0"/>
              <a:ea typeface="宋体" pitchFamily="2" charset="-122"/>
              <a:cs typeface="Lao UI" pitchFamily="34" charset="0"/>
            </a:endParaRPr>
          </a:p>
        </p:txBody>
      </p:sp>
      <p:sp>
        <p:nvSpPr>
          <p:cNvPr id="9" name="Slide Number Placeholder 2"/>
          <p:cNvSpPr>
            <a:spLocks noGrp="1"/>
          </p:cNvSpPr>
          <p:nvPr>
            <p:ph type="sldNum" sz="quarter" idx="12"/>
          </p:nvPr>
        </p:nvSpPr>
        <p:spPr>
          <a:xfrm>
            <a:off x="8534400" y="6096000"/>
            <a:ext cx="533400" cy="457200"/>
          </a:xfrm>
        </p:spPr>
        <p:txBody>
          <a:bodyPr/>
          <a:lstStyle/>
          <a:p>
            <a:fld id="{EE45F90F-9DDF-48C6-AE1B-5F3FF3CC920B}" type="slidenum">
              <a:rPr lang="en-US" altLang="zh-CN" sz="2800" b="1" smtClean="0">
                <a:solidFill>
                  <a:prstClr val="black"/>
                </a:solidFill>
                <a:latin typeface="Lao UI" panose="020B0502040204020203" pitchFamily="34" charset="0"/>
                <a:cs typeface="Lao UI" panose="020B0502040204020203" pitchFamily="34" charset="0"/>
              </a:rPr>
              <a:pPr/>
              <a:t>6</a:t>
            </a:fld>
            <a:endParaRPr lang="en-US" altLang="zh-CN" sz="2800" b="1" dirty="0">
              <a:solidFill>
                <a:prstClr val="black"/>
              </a:solidFill>
              <a:latin typeface="Lao UI" panose="020B0502040204020203" pitchFamily="34" charset="0"/>
              <a:cs typeface="Lao UI" panose="020B0502040204020203" pitchFamily="34" charset="0"/>
            </a:endParaRPr>
          </a:p>
        </p:txBody>
      </p:sp>
    </p:spTree>
    <p:extLst>
      <p:ext uri="{BB962C8B-B14F-4D97-AF65-F5344CB8AC3E}">
        <p14:creationId xmlns:p14="http://schemas.microsoft.com/office/powerpoint/2010/main" val="41188666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72956" y="838201"/>
            <a:ext cx="8614712" cy="5622110"/>
          </a:xfrm>
          <a:prstGeom prst="rect">
            <a:avLst/>
          </a:prstGeom>
          <a:noFill/>
        </p:spPr>
        <p:txBody>
          <a:bodyPr wrap="square" rtlCol="0">
            <a:spAutoFit/>
          </a:bodyPr>
          <a:lstStyle/>
          <a:p>
            <a:r>
              <a:rPr lang="en-US" sz="2200" dirty="0">
                <a:solidFill>
                  <a:srgbClr val="002060"/>
                </a:solidFill>
                <a:latin typeface="Swis721 Cn BT" panose="020B0506020202030204" pitchFamily="34" charset="0"/>
              </a:rPr>
              <a:t>Let us suppose that the fluid is flowing over a flat surface </a:t>
            </a:r>
            <a:r>
              <a:rPr lang="en-US" sz="2200" dirty="0" smtClean="0">
                <a:solidFill>
                  <a:srgbClr val="002060"/>
                </a:solidFill>
                <a:latin typeface="Swis721 Cn BT" panose="020B0506020202030204" pitchFamily="34" charset="0"/>
              </a:rPr>
              <a:t>in laminated </a:t>
            </a:r>
            <a:r>
              <a:rPr lang="en-US" sz="2200" dirty="0">
                <a:solidFill>
                  <a:srgbClr val="002060"/>
                </a:solidFill>
                <a:latin typeface="Swis721 Cn BT" panose="020B0506020202030204" pitchFamily="34" charset="0"/>
              </a:rPr>
              <a:t>layers from left to right as </a:t>
            </a:r>
            <a:r>
              <a:rPr lang="en-US" sz="2200" dirty="0" smtClean="0">
                <a:solidFill>
                  <a:srgbClr val="002060"/>
                </a:solidFill>
                <a:latin typeface="Swis721 Cn BT" panose="020B0506020202030204" pitchFamily="34" charset="0"/>
              </a:rPr>
              <a:t>shown in figure:</a:t>
            </a:r>
          </a:p>
          <a:p>
            <a:endParaRPr lang="en-US" sz="2400" dirty="0" smtClean="0">
              <a:solidFill>
                <a:srgbClr val="002060"/>
              </a:solidFill>
              <a:latin typeface="Swis721 Cn BT" panose="020B0506020202030204" pitchFamily="34" charset="0"/>
            </a:endParaRPr>
          </a:p>
          <a:p>
            <a:endParaRPr lang="en-US" sz="2400" dirty="0">
              <a:solidFill>
                <a:srgbClr val="002060"/>
              </a:solidFill>
              <a:latin typeface="Swis721 Cn BT" panose="020B0506020202030204" pitchFamily="34" charset="0"/>
            </a:endParaRPr>
          </a:p>
          <a:p>
            <a:endParaRPr lang="en-US" sz="2400" dirty="0" smtClean="0">
              <a:solidFill>
                <a:srgbClr val="002060"/>
              </a:solidFill>
              <a:latin typeface="Swis721 Cn BT" panose="020B0506020202030204" pitchFamily="34" charset="0"/>
            </a:endParaRPr>
          </a:p>
          <a:p>
            <a:endParaRPr lang="en-US" sz="2400" dirty="0">
              <a:solidFill>
                <a:srgbClr val="002060"/>
              </a:solidFill>
              <a:latin typeface="Swis721 Cn BT" panose="020B0506020202030204" pitchFamily="34" charset="0"/>
            </a:endParaRPr>
          </a:p>
          <a:p>
            <a:endParaRPr lang="en-US" sz="2400" dirty="0" smtClean="0">
              <a:solidFill>
                <a:srgbClr val="002060"/>
              </a:solidFill>
              <a:latin typeface="Swis721 Cn BT" panose="020B0506020202030204" pitchFamily="34" charset="0"/>
            </a:endParaRPr>
          </a:p>
          <a:p>
            <a:endParaRPr lang="en-US" sz="2400" dirty="0">
              <a:solidFill>
                <a:srgbClr val="002060"/>
              </a:solidFill>
              <a:latin typeface="Swis721 Cn BT" panose="020B0506020202030204" pitchFamily="34" charset="0"/>
            </a:endParaRPr>
          </a:p>
          <a:p>
            <a:endParaRPr lang="en-US" sz="2400" dirty="0" smtClean="0">
              <a:solidFill>
                <a:srgbClr val="002060"/>
              </a:solidFill>
              <a:latin typeface="Swis721 Cn BT" panose="020B0506020202030204" pitchFamily="34" charset="0"/>
            </a:endParaRPr>
          </a:p>
          <a:p>
            <a:endParaRPr lang="en-US" sz="2400" dirty="0">
              <a:solidFill>
                <a:srgbClr val="002060"/>
              </a:solidFill>
              <a:latin typeface="Swis721 Cn BT" panose="020B0506020202030204" pitchFamily="34" charset="0"/>
            </a:endParaRPr>
          </a:p>
          <a:p>
            <a:r>
              <a:rPr lang="en-US" sz="1600" dirty="0" smtClean="0">
                <a:solidFill>
                  <a:srgbClr val="002060"/>
                </a:solidFill>
                <a:latin typeface="Swis721 Cn BT" panose="020B0506020202030204" pitchFamily="34" charset="0"/>
              </a:rPr>
              <a:t>y </a:t>
            </a:r>
            <a:r>
              <a:rPr lang="en-US" sz="1600" dirty="0">
                <a:solidFill>
                  <a:srgbClr val="002060"/>
                </a:solidFill>
                <a:latin typeface="Swis721 Cn BT" panose="020B0506020202030204" pitchFamily="34" charset="0"/>
              </a:rPr>
              <a:t>is the distance above the solid surface (no slip surface)</a:t>
            </a:r>
          </a:p>
          <a:p>
            <a:r>
              <a:rPr lang="en-US" sz="1600" dirty="0">
                <a:solidFill>
                  <a:srgbClr val="002060"/>
                </a:solidFill>
                <a:latin typeface="Swis721 Cn BT" panose="020B0506020202030204" pitchFamily="34" charset="0"/>
              </a:rPr>
              <a:t>L is an arbitrary distance from a point upstream.</a:t>
            </a:r>
          </a:p>
          <a:p>
            <a:r>
              <a:rPr lang="en-US" sz="1600" dirty="0" err="1">
                <a:solidFill>
                  <a:srgbClr val="002060"/>
                </a:solidFill>
                <a:latin typeface="Swis721 Cn BT" panose="020B0506020202030204" pitchFamily="34" charset="0"/>
              </a:rPr>
              <a:t>dy</a:t>
            </a:r>
            <a:r>
              <a:rPr lang="en-US" sz="1600" dirty="0">
                <a:solidFill>
                  <a:srgbClr val="002060"/>
                </a:solidFill>
                <a:latin typeface="Swis721 Cn BT" panose="020B0506020202030204" pitchFamily="34" charset="0"/>
              </a:rPr>
              <a:t> is the thickness of each layer.</a:t>
            </a:r>
          </a:p>
          <a:p>
            <a:r>
              <a:rPr lang="en-US" sz="1600" dirty="0" err="1">
                <a:solidFill>
                  <a:srgbClr val="002060"/>
                </a:solidFill>
                <a:latin typeface="Swis721 Cn BT" panose="020B0506020202030204" pitchFamily="34" charset="0"/>
              </a:rPr>
              <a:t>dL</a:t>
            </a:r>
            <a:r>
              <a:rPr lang="en-US" sz="1600" dirty="0">
                <a:solidFill>
                  <a:srgbClr val="002060"/>
                </a:solidFill>
                <a:latin typeface="Swis721 Cn BT" panose="020B0506020202030204" pitchFamily="34" charset="0"/>
              </a:rPr>
              <a:t> is the length of the layer.</a:t>
            </a:r>
          </a:p>
          <a:p>
            <a:r>
              <a:rPr lang="en-US" sz="1600" dirty="0">
                <a:solidFill>
                  <a:srgbClr val="002060"/>
                </a:solidFill>
                <a:latin typeface="Swis721 Cn BT" panose="020B0506020202030204" pitchFamily="34" charset="0"/>
              </a:rPr>
              <a:t>dx is the distance moved by each layer relative to the one below in a corresponding time </a:t>
            </a:r>
            <a:r>
              <a:rPr lang="en-US" sz="1600" dirty="0" err="1">
                <a:solidFill>
                  <a:srgbClr val="002060"/>
                </a:solidFill>
                <a:latin typeface="Swis721 Cn BT" panose="020B0506020202030204" pitchFamily="34" charset="0"/>
              </a:rPr>
              <a:t>dt.</a:t>
            </a:r>
            <a:endParaRPr lang="en-US" sz="1600" dirty="0">
              <a:solidFill>
                <a:srgbClr val="002060"/>
              </a:solidFill>
              <a:latin typeface="Swis721 Cn BT" panose="020B0506020202030204" pitchFamily="34" charset="0"/>
            </a:endParaRPr>
          </a:p>
          <a:p>
            <a:r>
              <a:rPr lang="en-US" sz="1600" dirty="0">
                <a:solidFill>
                  <a:srgbClr val="002060"/>
                </a:solidFill>
                <a:latin typeface="Swis721 Cn BT" panose="020B0506020202030204" pitchFamily="34" charset="0"/>
              </a:rPr>
              <a:t>u is the velocity of any layer.</a:t>
            </a:r>
          </a:p>
          <a:p>
            <a:r>
              <a:rPr lang="en-US" sz="1600" dirty="0">
                <a:solidFill>
                  <a:srgbClr val="002060"/>
                </a:solidFill>
                <a:latin typeface="Swis721 Cn BT" panose="020B0506020202030204" pitchFamily="34" charset="0"/>
              </a:rPr>
              <a:t>du is the increase in velocity between two adjacent layers.</a:t>
            </a:r>
            <a:endParaRPr lang="en-US" sz="1600" dirty="0" smtClean="0">
              <a:solidFill>
                <a:srgbClr val="002060"/>
              </a:solidFill>
              <a:latin typeface="Swis721 Cn BT" panose="020B0506020202030204" pitchFamily="34" charset="0"/>
              <a:ea typeface="Batang" pitchFamily="18" charset="-127"/>
              <a:cs typeface="Arial" panose="020B0604020202020204" pitchFamily="34" charset="0"/>
            </a:endParaRPr>
          </a:p>
        </p:txBody>
      </p:sp>
      <p:sp>
        <p:nvSpPr>
          <p:cNvPr id="5" name="TextBox 4"/>
          <p:cNvSpPr txBox="1"/>
          <p:nvPr/>
        </p:nvSpPr>
        <p:spPr>
          <a:xfrm>
            <a:off x="0" y="97468"/>
            <a:ext cx="9036495" cy="523220"/>
          </a:xfrm>
          <a:prstGeom prst="rect">
            <a:avLst/>
          </a:prstGeom>
          <a:noFill/>
        </p:spPr>
        <p:txBody>
          <a:bodyPr wrap="square" rtlCol="0">
            <a:spAutoFit/>
          </a:bodyPr>
          <a:lstStyle/>
          <a:p>
            <a:r>
              <a:rPr lang="en-US" sz="2800" b="1" dirty="0" smtClean="0">
                <a:solidFill>
                  <a:srgbClr val="C00000"/>
                </a:solidFill>
                <a:latin typeface="Lao UI" pitchFamily="34" charset="0"/>
                <a:ea typeface="宋体" pitchFamily="2" charset="-122"/>
                <a:cs typeface="Lao UI" pitchFamily="34" charset="0"/>
              </a:rPr>
              <a:t>	Cont’d …</a:t>
            </a:r>
            <a:endParaRPr lang="en-US" sz="2800" b="1" dirty="0">
              <a:solidFill>
                <a:srgbClr val="C00000"/>
              </a:solidFill>
              <a:latin typeface="Lao UI" pitchFamily="34" charset="0"/>
              <a:ea typeface="宋体" pitchFamily="2" charset="-122"/>
              <a:cs typeface="Lao UI" pitchFamily="34" charset="0"/>
            </a:endParaRPr>
          </a:p>
        </p:txBody>
      </p:sp>
      <p:sp>
        <p:nvSpPr>
          <p:cNvPr id="6" name="TextBox 5"/>
          <p:cNvSpPr txBox="1"/>
          <p:nvPr/>
        </p:nvSpPr>
        <p:spPr>
          <a:xfrm>
            <a:off x="152400" y="730478"/>
            <a:ext cx="8915400" cy="107722"/>
          </a:xfrm>
          <a:prstGeom prst="rect">
            <a:avLst/>
          </a:prstGeom>
          <a:solidFill>
            <a:schemeClr val="accent5">
              <a:lumMod val="50000"/>
            </a:schemeClr>
          </a:solidFill>
        </p:spPr>
        <p:txBody>
          <a:bodyPr wrap="square" rtlCol="0">
            <a:spAutoFit/>
          </a:bodyPr>
          <a:lstStyle/>
          <a:p>
            <a:pPr algn="ctr"/>
            <a:endParaRPr lang="en-US" sz="100" b="1" dirty="0">
              <a:solidFill>
                <a:prstClr val="white"/>
              </a:solidFill>
              <a:latin typeface="Lao UI" pitchFamily="34" charset="0"/>
              <a:ea typeface="宋体" pitchFamily="2" charset="-122"/>
              <a:cs typeface="Lao UI" pitchFamily="34" charset="0"/>
            </a:endParaRPr>
          </a:p>
        </p:txBody>
      </p:sp>
      <p:sp>
        <p:nvSpPr>
          <p:cNvPr id="7" name="TextBox 6"/>
          <p:cNvSpPr txBox="1"/>
          <p:nvPr/>
        </p:nvSpPr>
        <p:spPr>
          <a:xfrm>
            <a:off x="152400" y="6504801"/>
            <a:ext cx="647700" cy="276999"/>
          </a:xfrm>
          <a:prstGeom prst="rect">
            <a:avLst/>
          </a:prstGeom>
          <a:solidFill>
            <a:schemeClr val="accent5">
              <a:lumMod val="50000"/>
            </a:schemeClr>
          </a:solidFill>
        </p:spPr>
        <p:txBody>
          <a:bodyPr wrap="square" rtlCol="0">
            <a:spAutoFit/>
          </a:bodyPr>
          <a:lstStyle/>
          <a:p>
            <a:pPr algn="ctr"/>
            <a:r>
              <a:rPr lang="en-US" sz="1200" b="1" dirty="0">
                <a:solidFill>
                  <a:prstClr val="white"/>
                </a:solidFill>
                <a:latin typeface="Lao UI" pitchFamily="34" charset="0"/>
                <a:ea typeface="宋体" pitchFamily="2" charset="-122"/>
                <a:cs typeface="Lao UI" pitchFamily="34" charset="0"/>
              </a:rPr>
              <a:t>AAiT</a:t>
            </a:r>
          </a:p>
        </p:txBody>
      </p:sp>
      <p:sp>
        <p:nvSpPr>
          <p:cNvPr id="8" name="TextBox 7"/>
          <p:cNvSpPr txBox="1"/>
          <p:nvPr/>
        </p:nvSpPr>
        <p:spPr>
          <a:xfrm>
            <a:off x="838199" y="6504801"/>
            <a:ext cx="8198295" cy="276999"/>
          </a:xfrm>
          <a:prstGeom prst="rect">
            <a:avLst/>
          </a:prstGeom>
          <a:solidFill>
            <a:schemeClr val="accent5">
              <a:lumMod val="50000"/>
            </a:schemeClr>
          </a:solidFill>
        </p:spPr>
        <p:txBody>
          <a:bodyPr wrap="square" rtlCol="0">
            <a:spAutoFit/>
          </a:bodyPr>
          <a:lstStyle/>
          <a:p>
            <a:pPr algn="ctr"/>
            <a:r>
              <a:rPr lang="en-US" sz="1200" b="1" dirty="0">
                <a:solidFill>
                  <a:prstClr val="white"/>
                </a:solidFill>
                <a:latin typeface="Lao UI" pitchFamily="34" charset="0"/>
                <a:ea typeface="宋体" pitchFamily="2" charset="-122"/>
                <a:cs typeface="Lao UI" pitchFamily="34" charset="0"/>
              </a:rPr>
              <a:t>School of Mechanical and Industrial Engineering - </a:t>
            </a:r>
            <a:r>
              <a:rPr lang="en-US" sz="1200" b="1" dirty="0" smtClean="0">
                <a:solidFill>
                  <a:prstClr val="white"/>
                </a:solidFill>
                <a:latin typeface="Lao UI" pitchFamily="34" charset="0"/>
                <a:ea typeface="宋体" pitchFamily="2" charset="-122"/>
                <a:cs typeface="Lao UI" pitchFamily="34" charset="0"/>
              </a:rPr>
              <a:t>SMiE</a:t>
            </a:r>
            <a:endParaRPr lang="en-US" sz="1200" b="1" dirty="0">
              <a:solidFill>
                <a:prstClr val="white"/>
              </a:solidFill>
              <a:latin typeface="Lao UI" pitchFamily="34" charset="0"/>
              <a:ea typeface="宋体" pitchFamily="2" charset="-122"/>
              <a:cs typeface="Lao UI" pitchFamily="34" charset="0"/>
            </a:endParaRPr>
          </a:p>
        </p:txBody>
      </p:sp>
      <p:sp>
        <p:nvSpPr>
          <p:cNvPr id="9" name="Slide Number Placeholder 2"/>
          <p:cNvSpPr>
            <a:spLocks noGrp="1"/>
          </p:cNvSpPr>
          <p:nvPr>
            <p:ph type="sldNum" sz="quarter" idx="12"/>
          </p:nvPr>
        </p:nvSpPr>
        <p:spPr>
          <a:xfrm>
            <a:off x="8534400" y="6096000"/>
            <a:ext cx="533400" cy="457200"/>
          </a:xfrm>
        </p:spPr>
        <p:txBody>
          <a:bodyPr/>
          <a:lstStyle/>
          <a:p>
            <a:fld id="{EE45F90F-9DDF-48C6-AE1B-5F3FF3CC920B}" type="slidenum">
              <a:rPr lang="en-US" altLang="zh-CN" sz="2800" b="1" smtClean="0">
                <a:solidFill>
                  <a:prstClr val="black"/>
                </a:solidFill>
                <a:latin typeface="Lao UI" panose="020B0502040204020203" pitchFamily="34" charset="0"/>
                <a:cs typeface="Lao UI" panose="020B0502040204020203" pitchFamily="34" charset="0"/>
              </a:rPr>
              <a:pPr/>
              <a:t>7</a:t>
            </a:fld>
            <a:endParaRPr lang="en-US" altLang="zh-CN" sz="2800" b="1" dirty="0">
              <a:solidFill>
                <a:prstClr val="black"/>
              </a:solidFill>
              <a:latin typeface="Lao UI" panose="020B0502040204020203" pitchFamily="34" charset="0"/>
              <a:cs typeface="Lao UI" panose="020B0502040204020203" pitchFamily="34"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29051" y="1550394"/>
            <a:ext cx="4288372" cy="28978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188666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TextBox 3"/>
              <p:cNvSpPr txBox="1"/>
              <p:nvPr/>
            </p:nvSpPr>
            <p:spPr>
              <a:xfrm>
                <a:off x="476250" y="1012665"/>
                <a:ext cx="8411417" cy="5248232"/>
              </a:xfrm>
              <a:prstGeom prst="rect">
                <a:avLst/>
              </a:prstGeom>
              <a:noFill/>
            </p:spPr>
            <p:txBody>
              <a:bodyPr wrap="square" rtlCol="0">
                <a:spAutoFit/>
              </a:bodyPr>
              <a:lstStyle/>
              <a:p>
                <a:pPr algn="just"/>
                <a:r>
                  <a:rPr lang="en-US" sz="2200" dirty="0" smtClean="0">
                    <a:solidFill>
                      <a:srgbClr val="002060"/>
                    </a:solidFill>
                    <a:latin typeface="Swis721 Cn BT" panose="020B0506020202030204" pitchFamily="34" charset="0"/>
                  </a:rPr>
                  <a:t>Each layer moves a distance dx in time </a:t>
                </a:r>
                <a:r>
                  <a:rPr lang="en-US" sz="2200" dirty="0" err="1">
                    <a:solidFill>
                      <a:srgbClr val="002060"/>
                    </a:solidFill>
                    <a:latin typeface="Swis721 Cn BT" panose="020B0506020202030204" pitchFamily="34" charset="0"/>
                  </a:rPr>
                  <a:t>dt</a:t>
                </a:r>
                <a:r>
                  <a:rPr lang="en-US" sz="2200" dirty="0">
                    <a:solidFill>
                      <a:srgbClr val="002060"/>
                    </a:solidFill>
                    <a:latin typeface="Swis721 Cn BT" panose="020B0506020202030204" pitchFamily="34" charset="0"/>
                  </a:rPr>
                  <a:t> relative to the </a:t>
                </a:r>
                <a:r>
                  <a:rPr lang="en-US" sz="2200" dirty="0" smtClean="0">
                    <a:solidFill>
                      <a:srgbClr val="002060"/>
                    </a:solidFill>
                    <a:latin typeface="Swis721 Cn BT" panose="020B0506020202030204" pitchFamily="34" charset="0"/>
                  </a:rPr>
                  <a:t>layer below </a:t>
                </a:r>
                <a:r>
                  <a:rPr lang="en-US" sz="2200" dirty="0">
                    <a:solidFill>
                      <a:srgbClr val="002060"/>
                    </a:solidFill>
                    <a:latin typeface="Swis721 Cn BT" panose="020B0506020202030204" pitchFamily="34" charset="0"/>
                  </a:rPr>
                  <a:t>it. The ratio dx/</a:t>
                </a:r>
                <a:r>
                  <a:rPr lang="en-US" sz="2200" dirty="0" err="1">
                    <a:solidFill>
                      <a:srgbClr val="002060"/>
                    </a:solidFill>
                    <a:latin typeface="Swis721 Cn BT" panose="020B0506020202030204" pitchFamily="34" charset="0"/>
                  </a:rPr>
                  <a:t>dt</a:t>
                </a:r>
                <a:r>
                  <a:rPr lang="en-US" sz="2200" dirty="0">
                    <a:solidFill>
                      <a:srgbClr val="002060"/>
                    </a:solidFill>
                    <a:latin typeface="Swis721 Cn BT" panose="020B0506020202030204" pitchFamily="34" charset="0"/>
                  </a:rPr>
                  <a:t> must be </a:t>
                </a:r>
                <a:r>
                  <a:rPr lang="en-US" sz="2200" dirty="0" smtClean="0">
                    <a:solidFill>
                      <a:srgbClr val="002060"/>
                    </a:solidFill>
                    <a:latin typeface="Swis721 Cn BT" panose="020B0506020202030204" pitchFamily="34" charset="0"/>
                  </a:rPr>
                  <a:t>the change </a:t>
                </a:r>
                <a:r>
                  <a:rPr lang="en-US" sz="2200" dirty="0">
                    <a:solidFill>
                      <a:srgbClr val="002060"/>
                    </a:solidFill>
                    <a:latin typeface="Swis721 Cn BT" panose="020B0506020202030204" pitchFamily="34" charset="0"/>
                  </a:rPr>
                  <a:t>in velocity </a:t>
                </a:r>
                <a:r>
                  <a:rPr lang="en-US" sz="2200" dirty="0" smtClean="0">
                    <a:solidFill>
                      <a:srgbClr val="002060"/>
                    </a:solidFill>
                    <a:latin typeface="Swis721 Cn BT" panose="020B0506020202030204" pitchFamily="34" charset="0"/>
                  </a:rPr>
                  <a:t>between layers </a:t>
                </a:r>
                <a:r>
                  <a:rPr lang="en-US" sz="2200" dirty="0">
                    <a:solidFill>
                      <a:srgbClr val="002060"/>
                    </a:solidFill>
                    <a:latin typeface="Swis721 Cn BT" panose="020B0506020202030204" pitchFamily="34" charset="0"/>
                  </a:rPr>
                  <a:t>so du = dx/</a:t>
                </a:r>
                <a:r>
                  <a:rPr lang="en-US" sz="2200" dirty="0" err="1">
                    <a:solidFill>
                      <a:srgbClr val="002060"/>
                    </a:solidFill>
                    <a:latin typeface="Swis721 Cn BT" panose="020B0506020202030204" pitchFamily="34" charset="0"/>
                  </a:rPr>
                  <a:t>dt.</a:t>
                </a:r>
                <a:endParaRPr lang="en-US" sz="2200" dirty="0" smtClean="0">
                  <a:solidFill>
                    <a:srgbClr val="002060"/>
                  </a:solidFill>
                  <a:latin typeface="Swis721 Cn BT" panose="020B0506020202030204" pitchFamily="34" charset="0"/>
                  <a:ea typeface="Batang" pitchFamily="18" charset="-127"/>
                  <a:cs typeface="Arial" panose="020B0604020202020204" pitchFamily="34" charset="0"/>
                </a:endParaRPr>
              </a:p>
              <a:p>
                <a:pPr algn="just"/>
                <a:endParaRPr lang="en-US" sz="2200" dirty="0" smtClean="0">
                  <a:solidFill>
                    <a:srgbClr val="002060"/>
                  </a:solidFill>
                  <a:latin typeface="Swis721 Cn BT" panose="020B0506020202030204" pitchFamily="34" charset="0"/>
                  <a:ea typeface="Batang" pitchFamily="18" charset="-127"/>
                  <a:cs typeface="Arial" panose="020B0604020202020204" pitchFamily="34" charset="0"/>
                </a:endParaRPr>
              </a:p>
              <a:p>
                <a:pPr algn="just"/>
                <a:r>
                  <a:rPr lang="en-US" sz="2200" dirty="0">
                    <a:solidFill>
                      <a:srgbClr val="002060"/>
                    </a:solidFill>
                    <a:latin typeface="Swis721 Cn BT" panose="020B0506020202030204" pitchFamily="34" charset="0"/>
                  </a:rPr>
                  <a:t>When any material is deformed sideways by a (shear) force </a:t>
                </a:r>
                <a:r>
                  <a:rPr lang="en-US" sz="2200" dirty="0" smtClean="0">
                    <a:solidFill>
                      <a:srgbClr val="002060"/>
                    </a:solidFill>
                    <a:latin typeface="Swis721 Cn BT" panose="020B0506020202030204" pitchFamily="34" charset="0"/>
                  </a:rPr>
                  <a:t>acting in </a:t>
                </a:r>
                <a:r>
                  <a:rPr lang="en-US" sz="2200" dirty="0">
                    <a:solidFill>
                      <a:srgbClr val="002060"/>
                    </a:solidFill>
                    <a:latin typeface="Swis721 Cn BT" panose="020B0506020202030204" pitchFamily="34" charset="0"/>
                  </a:rPr>
                  <a:t>the same direction, a shear stress </a:t>
                </a:r>
                <a:r>
                  <a:rPr lang="el-GR" sz="2200" dirty="0">
                    <a:solidFill>
                      <a:srgbClr val="002060"/>
                    </a:solidFill>
                    <a:latin typeface="Swis721 Cn BT" panose="020B0506020202030204" pitchFamily="34" charset="0"/>
                    <a:ea typeface="Batang" pitchFamily="18" charset="-127"/>
                    <a:cs typeface="Arial" panose="020B0604020202020204" pitchFamily="34" charset="0"/>
                  </a:rPr>
                  <a:t>ζ</a:t>
                </a:r>
                <a:r>
                  <a:rPr lang="en-US" sz="2200" dirty="0" smtClean="0">
                    <a:solidFill>
                      <a:srgbClr val="002060"/>
                    </a:solidFill>
                    <a:latin typeface="Swis721 Cn BT" panose="020B0506020202030204" pitchFamily="34" charset="0"/>
                  </a:rPr>
                  <a:t> is </a:t>
                </a:r>
                <a:r>
                  <a:rPr lang="en-US" sz="2200" dirty="0">
                    <a:solidFill>
                      <a:srgbClr val="002060"/>
                    </a:solidFill>
                    <a:latin typeface="Swis721 Cn BT" panose="020B0506020202030204" pitchFamily="34" charset="0"/>
                  </a:rPr>
                  <a:t>produced between </a:t>
                </a:r>
                <a:r>
                  <a:rPr lang="en-US" sz="2200" dirty="0" smtClean="0">
                    <a:solidFill>
                      <a:srgbClr val="002060"/>
                    </a:solidFill>
                    <a:latin typeface="Swis721 Cn BT" panose="020B0506020202030204" pitchFamily="34" charset="0"/>
                  </a:rPr>
                  <a:t>the layers </a:t>
                </a:r>
                <a:r>
                  <a:rPr lang="en-US" sz="2200" dirty="0">
                    <a:solidFill>
                      <a:srgbClr val="002060"/>
                    </a:solidFill>
                    <a:latin typeface="Swis721 Cn BT" panose="020B0506020202030204" pitchFamily="34" charset="0"/>
                  </a:rPr>
                  <a:t>and a corresponding shear strain </a:t>
                </a:r>
                <a:r>
                  <a:rPr lang="el-GR" sz="2400" dirty="0"/>
                  <a:t>γ</a:t>
                </a:r>
                <a:r>
                  <a:rPr lang="en-US" sz="2200" dirty="0" smtClean="0">
                    <a:solidFill>
                      <a:srgbClr val="002060"/>
                    </a:solidFill>
                    <a:latin typeface="Swis721 Cn BT" panose="020B0506020202030204" pitchFamily="34" charset="0"/>
                  </a:rPr>
                  <a:t> </a:t>
                </a:r>
                <a:r>
                  <a:rPr lang="en-US" sz="2200" dirty="0">
                    <a:solidFill>
                      <a:srgbClr val="002060"/>
                    </a:solidFill>
                    <a:latin typeface="Swis721 Cn BT" panose="020B0506020202030204" pitchFamily="34" charset="0"/>
                  </a:rPr>
                  <a:t>is produced. Shear </a:t>
                </a:r>
                <a:r>
                  <a:rPr lang="en-US" sz="2200" dirty="0" smtClean="0">
                    <a:solidFill>
                      <a:srgbClr val="002060"/>
                    </a:solidFill>
                    <a:latin typeface="Swis721 Cn BT" panose="020B0506020202030204" pitchFamily="34" charset="0"/>
                  </a:rPr>
                  <a:t>strain is </a:t>
                </a:r>
                <a:r>
                  <a:rPr lang="en-US" sz="2200" dirty="0">
                    <a:solidFill>
                      <a:srgbClr val="002060"/>
                    </a:solidFill>
                    <a:latin typeface="Swis721 Cn BT" panose="020B0506020202030204" pitchFamily="34" charset="0"/>
                  </a:rPr>
                  <a:t>defined </a:t>
                </a:r>
                <a:r>
                  <a:rPr lang="en-US" sz="2200" dirty="0" smtClean="0">
                    <a:solidFill>
                      <a:srgbClr val="002060"/>
                    </a:solidFill>
                    <a:latin typeface="Swis721 Cn BT" panose="020B0506020202030204" pitchFamily="34" charset="0"/>
                  </a:rPr>
                  <a:t>as follows.</a:t>
                </a:r>
              </a:p>
              <a:p>
                <a:pPr algn="just"/>
                <a:endParaRPr lang="en-US" sz="2200" dirty="0">
                  <a:solidFill>
                    <a:srgbClr val="002060"/>
                  </a:solidFill>
                  <a:latin typeface="Swis721 Cn BT" panose="020B0506020202030204" pitchFamily="34" charset="0"/>
                  <a:ea typeface="Batang" pitchFamily="18" charset="-127"/>
                  <a:cs typeface="Arial" panose="020B0604020202020204" pitchFamily="34" charset="0"/>
                </a:endParaRPr>
              </a:p>
              <a:p>
                <a:pPr algn="just"/>
                <a:r>
                  <a:rPr lang="el-GR" sz="2400" dirty="0" smtClean="0"/>
                  <a:t>γ</a:t>
                </a:r>
                <a:r>
                  <a:rPr lang="en-US" sz="2200" dirty="0" smtClean="0">
                    <a:solidFill>
                      <a:srgbClr val="002060"/>
                    </a:solidFill>
                    <a:latin typeface="Swis721 Cn BT" panose="020B0506020202030204" pitchFamily="34" charset="0"/>
                  </a:rPr>
                  <a:t> = </a:t>
                </a:r>
                <a14:m>
                  <m:oMath xmlns:m="http://schemas.openxmlformats.org/officeDocument/2006/math">
                    <m:f>
                      <m:fPr>
                        <m:ctrlPr>
                          <a:rPr lang="en-US" sz="2200" i="1" smtClean="0">
                            <a:solidFill>
                              <a:srgbClr val="002060"/>
                            </a:solidFill>
                            <a:latin typeface="Cambria Math"/>
                          </a:rPr>
                        </m:ctrlPr>
                      </m:fPr>
                      <m:num>
                        <m:r>
                          <a:rPr lang="en-US" sz="2200" b="0" i="1" smtClean="0">
                            <a:solidFill>
                              <a:srgbClr val="002060"/>
                            </a:solidFill>
                            <a:latin typeface="Cambria Math"/>
                          </a:rPr>
                          <m:t>𝑆𝑖𝑑𝑒𝑤𝑎𝑦𝑠</m:t>
                        </m:r>
                        <m:r>
                          <a:rPr lang="en-US" sz="2200" b="0" i="1" smtClean="0">
                            <a:solidFill>
                              <a:srgbClr val="002060"/>
                            </a:solidFill>
                            <a:latin typeface="Cambria Math"/>
                          </a:rPr>
                          <m:t> </m:t>
                        </m:r>
                        <m:r>
                          <a:rPr lang="en-US" sz="2200" b="0" i="1" smtClean="0">
                            <a:solidFill>
                              <a:srgbClr val="002060"/>
                            </a:solidFill>
                            <a:latin typeface="Cambria Math"/>
                          </a:rPr>
                          <m:t>𝑑𝑒𝑓𝑜𝑟𝑚𝑎𝑡𝑖𝑜𝑛</m:t>
                        </m:r>
                      </m:num>
                      <m:den>
                        <m:r>
                          <a:rPr lang="en-US" sz="2200" b="0" i="1" smtClean="0">
                            <a:solidFill>
                              <a:srgbClr val="002060"/>
                            </a:solidFill>
                            <a:latin typeface="Cambria Math"/>
                          </a:rPr>
                          <m:t>h𝑒𝑖𝑔h𝑡</m:t>
                        </m:r>
                        <m:r>
                          <a:rPr lang="en-US" sz="2200" b="0" i="1" smtClean="0">
                            <a:solidFill>
                              <a:srgbClr val="002060"/>
                            </a:solidFill>
                            <a:latin typeface="Cambria Math"/>
                          </a:rPr>
                          <m:t> </m:t>
                        </m:r>
                        <m:r>
                          <a:rPr lang="en-US" sz="2200" b="0" i="1" smtClean="0">
                            <a:solidFill>
                              <a:srgbClr val="002060"/>
                            </a:solidFill>
                            <a:latin typeface="Cambria Math"/>
                          </a:rPr>
                          <m:t>𝑜𝑓</m:t>
                        </m:r>
                        <m:r>
                          <a:rPr lang="en-US" sz="2200" b="0" i="1" smtClean="0">
                            <a:solidFill>
                              <a:srgbClr val="002060"/>
                            </a:solidFill>
                            <a:latin typeface="Cambria Math"/>
                          </a:rPr>
                          <m:t> </m:t>
                        </m:r>
                        <m:r>
                          <a:rPr lang="en-US" sz="2200" b="0" i="1" smtClean="0">
                            <a:solidFill>
                              <a:srgbClr val="002060"/>
                            </a:solidFill>
                            <a:latin typeface="Cambria Math"/>
                          </a:rPr>
                          <m:t>𝑡h𝑒</m:t>
                        </m:r>
                        <m:r>
                          <a:rPr lang="en-US" sz="2200" b="0" i="1" smtClean="0">
                            <a:solidFill>
                              <a:srgbClr val="002060"/>
                            </a:solidFill>
                            <a:latin typeface="Cambria Math"/>
                          </a:rPr>
                          <m:t> </m:t>
                        </m:r>
                        <m:r>
                          <a:rPr lang="en-US" sz="2200" b="0" i="1" smtClean="0">
                            <a:solidFill>
                              <a:srgbClr val="002060"/>
                            </a:solidFill>
                            <a:latin typeface="Cambria Math"/>
                          </a:rPr>
                          <m:t>𝑙𝑎𝑦𝑒𝑟</m:t>
                        </m:r>
                        <m:r>
                          <a:rPr lang="en-US" sz="2200" b="0" i="1" smtClean="0">
                            <a:solidFill>
                              <a:srgbClr val="002060"/>
                            </a:solidFill>
                            <a:latin typeface="Cambria Math"/>
                          </a:rPr>
                          <m:t> </m:t>
                        </m:r>
                        <m:r>
                          <a:rPr lang="en-US" sz="2200" b="0" i="1" smtClean="0">
                            <a:solidFill>
                              <a:srgbClr val="002060"/>
                            </a:solidFill>
                            <a:latin typeface="Cambria Math"/>
                          </a:rPr>
                          <m:t>𝑏𝑒𝑖𝑛𝑔</m:t>
                        </m:r>
                        <m:r>
                          <a:rPr lang="en-US" sz="2200" b="0" i="1" smtClean="0">
                            <a:solidFill>
                              <a:srgbClr val="002060"/>
                            </a:solidFill>
                            <a:latin typeface="Cambria Math"/>
                          </a:rPr>
                          <m:t> </m:t>
                        </m:r>
                        <m:r>
                          <a:rPr lang="en-US" sz="2200" b="0" i="1" smtClean="0">
                            <a:solidFill>
                              <a:srgbClr val="002060"/>
                            </a:solidFill>
                            <a:latin typeface="Cambria Math"/>
                          </a:rPr>
                          <m:t>𝑑𝑒𝑓𝑜𝑟𝑚𝑒𝑑</m:t>
                        </m:r>
                      </m:den>
                    </m:f>
                  </m:oMath>
                </a14:m>
                <a:r>
                  <a:rPr lang="en-US" sz="2200" dirty="0" smtClean="0">
                    <a:solidFill>
                      <a:srgbClr val="002060"/>
                    </a:solidFill>
                    <a:latin typeface="Swis721 Cn BT" panose="020B0506020202030204" pitchFamily="34" charset="0"/>
                    <a:ea typeface="Batang" pitchFamily="18" charset="-127"/>
                    <a:cs typeface="Arial" panose="020B0604020202020204" pitchFamily="34" charset="0"/>
                  </a:rPr>
                  <a:t> = </a:t>
                </a:r>
                <a14:m>
                  <m:oMath xmlns:m="http://schemas.openxmlformats.org/officeDocument/2006/math">
                    <m:f>
                      <m:fPr>
                        <m:ctrlPr>
                          <a:rPr lang="en-US" sz="2200" i="1">
                            <a:solidFill>
                              <a:srgbClr val="002060"/>
                            </a:solidFill>
                            <a:latin typeface="Cambria Math"/>
                          </a:rPr>
                        </m:ctrlPr>
                      </m:fPr>
                      <m:num>
                        <m:r>
                          <a:rPr lang="en-US" sz="2200" b="0" i="1" smtClean="0">
                            <a:solidFill>
                              <a:srgbClr val="002060"/>
                            </a:solidFill>
                            <a:latin typeface="Cambria Math"/>
                          </a:rPr>
                          <m:t>𝑑𝑥</m:t>
                        </m:r>
                      </m:num>
                      <m:den>
                        <m:r>
                          <a:rPr lang="en-US" sz="2200" b="0" i="1" smtClean="0">
                            <a:solidFill>
                              <a:srgbClr val="002060"/>
                            </a:solidFill>
                            <a:latin typeface="Cambria Math"/>
                          </a:rPr>
                          <m:t>𝑑𝑦</m:t>
                        </m:r>
                      </m:den>
                    </m:f>
                  </m:oMath>
                </a14:m>
                <a:endParaRPr lang="en-US" sz="2200" dirty="0" smtClean="0">
                  <a:solidFill>
                    <a:srgbClr val="002060"/>
                  </a:solidFill>
                  <a:latin typeface="Swis721 Cn BT" panose="020B0506020202030204" pitchFamily="34" charset="0"/>
                  <a:ea typeface="Batang" pitchFamily="18" charset="-127"/>
                  <a:cs typeface="Arial" panose="020B0604020202020204" pitchFamily="34" charset="0"/>
                </a:endParaRPr>
              </a:p>
              <a:p>
                <a:pPr algn="just"/>
                <a:endParaRPr lang="en-US" sz="2200" dirty="0">
                  <a:solidFill>
                    <a:srgbClr val="002060"/>
                  </a:solidFill>
                  <a:latin typeface="Swis721 Cn BT" panose="020B0506020202030204" pitchFamily="34" charset="0"/>
                  <a:ea typeface="Batang" pitchFamily="18" charset="-127"/>
                  <a:cs typeface="Arial" panose="020B0604020202020204" pitchFamily="34" charset="0"/>
                </a:endParaRPr>
              </a:p>
              <a:p>
                <a:pPr algn="just"/>
                <a:r>
                  <a:rPr lang="en-US" sz="2200" dirty="0">
                    <a:solidFill>
                      <a:srgbClr val="002060"/>
                    </a:solidFill>
                    <a:latin typeface="Swis721 Cn BT" panose="020B0506020202030204" pitchFamily="34" charset="0"/>
                  </a:rPr>
                  <a:t>The rate of shear strain is defined as follows</a:t>
                </a:r>
                <a:r>
                  <a:rPr lang="en-US" sz="2200" dirty="0" smtClean="0">
                    <a:solidFill>
                      <a:srgbClr val="002060"/>
                    </a:solidFill>
                    <a:latin typeface="Swis721 Cn BT" panose="020B0506020202030204" pitchFamily="34" charset="0"/>
                  </a:rPr>
                  <a:t>.</a:t>
                </a:r>
              </a:p>
              <a:p>
                <a:pPr algn="just"/>
                <a:endParaRPr lang="en-US" sz="2200" dirty="0">
                  <a:solidFill>
                    <a:srgbClr val="002060"/>
                  </a:solidFill>
                  <a:latin typeface="Swis721 Cn BT" panose="020B0506020202030204" pitchFamily="34" charset="0"/>
                </a:endParaRPr>
              </a:p>
              <a:p>
                <a:pPr algn="just"/>
                <a14:m>
                  <m:oMath xmlns:m="http://schemas.openxmlformats.org/officeDocument/2006/math">
                    <m:acc>
                      <m:accPr>
                        <m:chr m:val="̇"/>
                        <m:ctrlPr>
                          <a:rPr lang="en-US" sz="2200" i="1" smtClean="0">
                            <a:solidFill>
                              <a:srgbClr val="002060"/>
                            </a:solidFill>
                            <a:latin typeface="Cambria Math"/>
                          </a:rPr>
                        </m:ctrlPr>
                      </m:accPr>
                      <m:e>
                        <m:r>
                          <m:rPr>
                            <m:nor/>
                          </m:rPr>
                          <a:rPr lang="el-GR" sz="2400"/>
                          <m:t>γ</m:t>
                        </m:r>
                      </m:e>
                    </m:acc>
                  </m:oMath>
                </a14:m>
                <a:r>
                  <a:rPr lang="en-US" sz="2200" dirty="0" smtClean="0">
                    <a:solidFill>
                      <a:srgbClr val="002060"/>
                    </a:solidFill>
                    <a:latin typeface="Swis721 Cn BT" panose="020B0506020202030204" pitchFamily="34" charset="0"/>
                  </a:rPr>
                  <a:t> = </a:t>
                </a:r>
                <a14:m>
                  <m:oMath xmlns:m="http://schemas.openxmlformats.org/officeDocument/2006/math">
                    <m:f>
                      <m:fPr>
                        <m:ctrlPr>
                          <a:rPr lang="en-US" sz="2200" i="1">
                            <a:solidFill>
                              <a:srgbClr val="002060"/>
                            </a:solidFill>
                            <a:latin typeface="Cambria Math"/>
                          </a:rPr>
                        </m:ctrlPr>
                      </m:fPr>
                      <m:num>
                        <m:r>
                          <a:rPr lang="en-US" sz="2200" b="0" i="1" smtClean="0">
                            <a:solidFill>
                              <a:srgbClr val="002060"/>
                            </a:solidFill>
                            <a:latin typeface="Cambria Math"/>
                          </a:rPr>
                          <m:t>𝑠h𝑒𝑎𝑟</m:t>
                        </m:r>
                        <m:r>
                          <a:rPr lang="en-US" sz="2200" b="0" i="1" smtClean="0">
                            <a:solidFill>
                              <a:srgbClr val="002060"/>
                            </a:solidFill>
                            <a:latin typeface="Cambria Math"/>
                          </a:rPr>
                          <m:t> </m:t>
                        </m:r>
                        <m:r>
                          <a:rPr lang="en-US" sz="2200" b="0" i="1" smtClean="0">
                            <a:solidFill>
                              <a:srgbClr val="002060"/>
                            </a:solidFill>
                            <a:latin typeface="Cambria Math"/>
                          </a:rPr>
                          <m:t>𝑠𝑡𝑟𝑎𝑖𝑛</m:t>
                        </m:r>
                      </m:num>
                      <m:den>
                        <m:r>
                          <a:rPr lang="en-US" sz="2200" b="0" i="1" smtClean="0">
                            <a:solidFill>
                              <a:srgbClr val="002060"/>
                            </a:solidFill>
                            <a:latin typeface="Cambria Math"/>
                          </a:rPr>
                          <m:t>𝑡𝑖𝑚𝑒</m:t>
                        </m:r>
                        <m:r>
                          <a:rPr lang="en-US" sz="2200" b="0" i="1" smtClean="0">
                            <a:solidFill>
                              <a:srgbClr val="002060"/>
                            </a:solidFill>
                            <a:latin typeface="Cambria Math"/>
                          </a:rPr>
                          <m:t> </m:t>
                        </m:r>
                        <m:r>
                          <a:rPr lang="en-US" sz="2200" b="0" i="1" smtClean="0">
                            <a:solidFill>
                              <a:srgbClr val="002060"/>
                            </a:solidFill>
                            <a:latin typeface="Cambria Math"/>
                          </a:rPr>
                          <m:t>𝑡𝑎𝑘𝑒𝑛</m:t>
                        </m:r>
                      </m:den>
                    </m:f>
                  </m:oMath>
                </a14:m>
                <a:r>
                  <a:rPr lang="en-US" sz="2200" dirty="0">
                    <a:solidFill>
                      <a:srgbClr val="002060"/>
                    </a:solidFill>
                    <a:latin typeface="Swis721 Cn BT" panose="020B0506020202030204" pitchFamily="34" charset="0"/>
                    <a:ea typeface="Batang" pitchFamily="18" charset="-127"/>
                    <a:cs typeface="Arial" panose="020B0604020202020204" pitchFamily="34" charset="0"/>
                  </a:rPr>
                  <a:t> = </a:t>
                </a:r>
                <a14:m>
                  <m:oMath xmlns:m="http://schemas.openxmlformats.org/officeDocument/2006/math">
                    <m:f>
                      <m:fPr>
                        <m:ctrlPr>
                          <a:rPr lang="en-US" sz="2000" i="1">
                            <a:solidFill>
                              <a:srgbClr val="002060"/>
                            </a:solidFill>
                            <a:latin typeface="Cambria Math"/>
                          </a:rPr>
                        </m:ctrlPr>
                      </m:fPr>
                      <m:num>
                        <m:r>
                          <m:rPr>
                            <m:nor/>
                          </m:rPr>
                          <a:rPr lang="el-GR" sz="2000" dirty="0"/>
                          <m:t>γ</m:t>
                        </m:r>
                      </m:num>
                      <m:den>
                        <m:r>
                          <a:rPr lang="en-US" sz="2000" i="1">
                            <a:solidFill>
                              <a:srgbClr val="002060"/>
                            </a:solidFill>
                            <a:latin typeface="Cambria Math"/>
                          </a:rPr>
                          <m:t>𝑑</m:t>
                        </m:r>
                        <m:r>
                          <a:rPr lang="en-US" sz="2000" b="0" i="1" smtClean="0">
                            <a:solidFill>
                              <a:srgbClr val="002060"/>
                            </a:solidFill>
                            <a:latin typeface="Cambria Math"/>
                          </a:rPr>
                          <m:t>𝑡</m:t>
                        </m:r>
                      </m:den>
                    </m:f>
                  </m:oMath>
                </a14:m>
                <a:r>
                  <a:rPr lang="en-US" sz="2200" dirty="0" smtClean="0">
                    <a:solidFill>
                      <a:srgbClr val="002060"/>
                    </a:solidFill>
                    <a:latin typeface="Swis721 Cn BT" panose="020B0506020202030204" pitchFamily="34" charset="0"/>
                  </a:rPr>
                  <a:t> = </a:t>
                </a:r>
                <a14:m>
                  <m:oMath xmlns:m="http://schemas.openxmlformats.org/officeDocument/2006/math">
                    <m:f>
                      <m:fPr>
                        <m:ctrlPr>
                          <a:rPr lang="en-US" sz="2200" i="1">
                            <a:solidFill>
                              <a:srgbClr val="002060"/>
                            </a:solidFill>
                            <a:latin typeface="Cambria Math"/>
                          </a:rPr>
                        </m:ctrlPr>
                      </m:fPr>
                      <m:num>
                        <m:r>
                          <a:rPr lang="en-US" sz="2200" i="1">
                            <a:solidFill>
                              <a:srgbClr val="002060"/>
                            </a:solidFill>
                            <a:latin typeface="Cambria Math"/>
                          </a:rPr>
                          <m:t>𝑑𝑥</m:t>
                        </m:r>
                      </m:num>
                      <m:den>
                        <m:r>
                          <a:rPr lang="en-US" sz="2200" b="0" i="1" smtClean="0">
                            <a:solidFill>
                              <a:srgbClr val="002060"/>
                            </a:solidFill>
                            <a:latin typeface="Cambria Math"/>
                          </a:rPr>
                          <m:t>𝑑𝑡</m:t>
                        </m:r>
                        <m:r>
                          <a:rPr lang="en-US" sz="2200" b="0" i="1" smtClean="0">
                            <a:solidFill>
                              <a:srgbClr val="002060"/>
                            </a:solidFill>
                            <a:latin typeface="Cambria Math"/>
                          </a:rPr>
                          <m:t> </m:t>
                        </m:r>
                        <m:r>
                          <a:rPr lang="en-US" sz="2200" i="1">
                            <a:solidFill>
                              <a:srgbClr val="002060"/>
                            </a:solidFill>
                            <a:latin typeface="Cambria Math"/>
                          </a:rPr>
                          <m:t>𝑑𝑦</m:t>
                        </m:r>
                      </m:den>
                    </m:f>
                  </m:oMath>
                </a14:m>
                <a:r>
                  <a:rPr lang="en-US" sz="2200" dirty="0" smtClean="0">
                    <a:solidFill>
                      <a:srgbClr val="002060"/>
                    </a:solidFill>
                    <a:latin typeface="Swis721 Cn BT" panose="020B0506020202030204" pitchFamily="34" charset="0"/>
                  </a:rPr>
                  <a:t> = </a:t>
                </a:r>
                <a14:m>
                  <m:oMath xmlns:m="http://schemas.openxmlformats.org/officeDocument/2006/math">
                    <m:f>
                      <m:fPr>
                        <m:ctrlPr>
                          <a:rPr lang="en-US" sz="2200" i="1">
                            <a:solidFill>
                              <a:srgbClr val="002060"/>
                            </a:solidFill>
                            <a:latin typeface="Cambria Math"/>
                          </a:rPr>
                        </m:ctrlPr>
                      </m:fPr>
                      <m:num>
                        <m:r>
                          <a:rPr lang="en-US" sz="2200" i="1">
                            <a:solidFill>
                              <a:srgbClr val="002060"/>
                            </a:solidFill>
                            <a:latin typeface="Cambria Math"/>
                          </a:rPr>
                          <m:t>𝑑</m:t>
                        </m:r>
                        <m:r>
                          <a:rPr lang="en-US" sz="2200" b="0" i="1" smtClean="0">
                            <a:solidFill>
                              <a:srgbClr val="002060"/>
                            </a:solidFill>
                            <a:latin typeface="Cambria Math"/>
                          </a:rPr>
                          <m:t>𝑢</m:t>
                        </m:r>
                      </m:num>
                      <m:den>
                        <m:r>
                          <a:rPr lang="en-US" sz="2200" i="1">
                            <a:solidFill>
                              <a:srgbClr val="002060"/>
                            </a:solidFill>
                            <a:latin typeface="Cambria Math"/>
                          </a:rPr>
                          <m:t>𝑑𝑦</m:t>
                        </m:r>
                      </m:den>
                    </m:f>
                  </m:oMath>
                </a14:m>
                <a:endParaRPr lang="en-US" sz="2200" dirty="0">
                  <a:solidFill>
                    <a:srgbClr val="002060"/>
                  </a:solidFill>
                  <a:latin typeface="Swis721 Cn BT" panose="020B0506020202030204" pitchFamily="34" charset="0"/>
                </a:endParaRPr>
              </a:p>
              <a:p>
                <a:pPr algn="just"/>
                <a:endParaRPr lang="en-US" sz="2200" dirty="0" smtClean="0">
                  <a:solidFill>
                    <a:srgbClr val="002060"/>
                  </a:solidFill>
                  <a:latin typeface="Swis721 Cn BT" panose="020B0506020202030204" pitchFamily="34" charset="0"/>
                  <a:ea typeface="Batang" pitchFamily="18" charset="-127"/>
                  <a:cs typeface="Arial" panose="020B0604020202020204" pitchFamily="34" charset="0"/>
                </a:endParaRPr>
              </a:p>
              <a:p>
                <a:pPr algn="just"/>
                <a:endParaRPr lang="en-US" sz="2200" dirty="0">
                  <a:solidFill>
                    <a:srgbClr val="002060"/>
                  </a:solidFill>
                  <a:latin typeface="Swis721 Cn BT" panose="020B0506020202030204" pitchFamily="34" charset="0"/>
                  <a:ea typeface="Batang" pitchFamily="18" charset="-127"/>
                  <a:cs typeface="Arial" panose="020B0604020202020204" pitchFamily="34" charset="0"/>
                </a:endParaRPr>
              </a:p>
            </p:txBody>
          </p:sp>
        </mc:Choice>
        <mc:Fallback xmlns="">
          <p:sp>
            <p:nvSpPr>
              <p:cNvPr id="4" name="TextBox 3"/>
              <p:cNvSpPr txBox="1">
                <a:spLocks noRot="1" noChangeAspect="1" noMove="1" noResize="1" noEditPoints="1" noAdjustHandles="1" noChangeArrowheads="1" noChangeShapeType="1" noTextEdit="1"/>
              </p:cNvSpPr>
              <p:nvPr/>
            </p:nvSpPr>
            <p:spPr>
              <a:xfrm>
                <a:off x="476250" y="1012665"/>
                <a:ext cx="8411417" cy="5248232"/>
              </a:xfrm>
              <a:prstGeom prst="rect">
                <a:avLst/>
              </a:prstGeom>
              <a:blipFill rotWithShape="1">
                <a:blip r:embed="rId2"/>
                <a:stretch>
                  <a:fillRect l="-1087" t="-697" r="-1014"/>
                </a:stretch>
              </a:blipFill>
            </p:spPr>
            <p:txBody>
              <a:bodyPr/>
              <a:lstStyle/>
              <a:p>
                <a:r>
                  <a:rPr lang="en-US">
                    <a:noFill/>
                  </a:rPr>
                  <a:t> </a:t>
                </a:r>
              </a:p>
            </p:txBody>
          </p:sp>
        </mc:Fallback>
      </mc:AlternateContent>
      <p:sp>
        <p:nvSpPr>
          <p:cNvPr id="5" name="TextBox 4"/>
          <p:cNvSpPr txBox="1"/>
          <p:nvPr/>
        </p:nvSpPr>
        <p:spPr>
          <a:xfrm>
            <a:off x="0" y="97468"/>
            <a:ext cx="9036495" cy="954107"/>
          </a:xfrm>
          <a:prstGeom prst="rect">
            <a:avLst/>
          </a:prstGeom>
          <a:noFill/>
        </p:spPr>
        <p:txBody>
          <a:bodyPr wrap="square" rtlCol="0">
            <a:spAutoFit/>
          </a:bodyPr>
          <a:lstStyle/>
          <a:p>
            <a:r>
              <a:rPr lang="en-US" sz="2800" b="1" dirty="0">
                <a:solidFill>
                  <a:srgbClr val="C00000"/>
                </a:solidFill>
                <a:latin typeface="Lao UI" pitchFamily="34" charset="0"/>
                <a:ea typeface="宋体" pitchFamily="2" charset="-122"/>
                <a:cs typeface="Lao UI" pitchFamily="34" charset="0"/>
              </a:rPr>
              <a:t>	Cont’d …</a:t>
            </a:r>
          </a:p>
          <a:p>
            <a:pPr algn="ctr"/>
            <a:endParaRPr lang="en-US" sz="2800" b="1" dirty="0">
              <a:solidFill>
                <a:srgbClr val="C00000"/>
              </a:solidFill>
              <a:latin typeface="Lao UI" pitchFamily="34" charset="0"/>
              <a:ea typeface="宋体" pitchFamily="2" charset="-122"/>
              <a:cs typeface="Lao UI" pitchFamily="34" charset="0"/>
            </a:endParaRPr>
          </a:p>
        </p:txBody>
      </p:sp>
      <p:sp>
        <p:nvSpPr>
          <p:cNvPr id="6" name="TextBox 5"/>
          <p:cNvSpPr txBox="1"/>
          <p:nvPr/>
        </p:nvSpPr>
        <p:spPr>
          <a:xfrm>
            <a:off x="152400" y="730478"/>
            <a:ext cx="8915400" cy="107722"/>
          </a:xfrm>
          <a:prstGeom prst="rect">
            <a:avLst/>
          </a:prstGeom>
          <a:solidFill>
            <a:schemeClr val="accent5">
              <a:lumMod val="50000"/>
            </a:schemeClr>
          </a:solidFill>
        </p:spPr>
        <p:txBody>
          <a:bodyPr wrap="square" rtlCol="0">
            <a:spAutoFit/>
          </a:bodyPr>
          <a:lstStyle/>
          <a:p>
            <a:pPr algn="ctr"/>
            <a:endParaRPr lang="en-US" sz="100" b="1" dirty="0">
              <a:solidFill>
                <a:prstClr val="white"/>
              </a:solidFill>
              <a:latin typeface="Lao UI" pitchFamily="34" charset="0"/>
              <a:ea typeface="宋体" pitchFamily="2" charset="-122"/>
              <a:cs typeface="Lao UI" pitchFamily="34" charset="0"/>
            </a:endParaRPr>
          </a:p>
        </p:txBody>
      </p:sp>
      <p:sp>
        <p:nvSpPr>
          <p:cNvPr id="7" name="TextBox 6"/>
          <p:cNvSpPr txBox="1"/>
          <p:nvPr/>
        </p:nvSpPr>
        <p:spPr>
          <a:xfrm>
            <a:off x="152400" y="6504801"/>
            <a:ext cx="647700" cy="276999"/>
          </a:xfrm>
          <a:prstGeom prst="rect">
            <a:avLst/>
          </a:prstGeom>
          <a:solidFill>
            <a:schemeClr val="accent5">
              <a:lumMod val="50000"/>
            </a:schemeClr>
          </a:solidFill>
        </p:spPr>
        <p:txBody>
          <a:bodyPr wrap="square" rtlCol="0">
            <a:spAutoFit/>
          </a:bodyPr>
          <a:lstStyle/>
          <a:p>
            <a:pPr algn="ctr"/>
            <a:r>
              <a:rPr lang="en-US" sz="1200" b="1" dirty="0">
                <a:solidFill>
                  <a:prstClr val="white"/>
                </a:solidFill>
                <a:latin typeface="Lao UI" pitchFamily="34" charset="0"/>
                <a:ea typeface="宋体" pitchFamily="2" charset="-122"/>
                <a:cs typeface="Lao UI" pitchFamily="34" charset="0"/>
              </a:rPr>
              <a:t>AAiT</a:t>
            </a:r>
          </a:p>
        </p:txBody>
      </p:sp>
      <p:sp>
        <p:nvSpPr>
          <p:cNvPr id="8" name="TextBox 7"/>
          <p:cNvSpPr txBox="1"/>
          <p:nvPr/>
        </p:nvSpPr>
        <p:spPr>
          <a:xfrm>
            <a:off x="838199" y="6504801"/>
            <a:ext cx="8198295" cy="276999"/>
          </a:xfrm>
          <a:prstGeom prst="rect">
            <a:avLst/>
          </a:prstGeom>
          <a:solidFill>
            <a:schemeClr val="accent5">
              <a:lumMod val="50000"/>
            </a:schemeClr>
          </a:solidFill>
        </p:spPr>
        <p:txBody>
          <a:bodyPr wrap="square" rtlCol="0">
            <a:spAutoFit/>
          </a:bodyPr>
          <a:lstStyle/>
          <a:p>
            <a:pPr algn="ctr"/>
            <a:r>
              <a:rPr lang="en-US" sz="1200" b="1" dirty="0">
                <a:solidFill>
                  <a:prstClr val="white"/>
                </a:solidFill>
                <a:latin typeface="Lao UI" pitchFamily="34" charset="0"/>
                <a:ea typeface="宋体" pitchFamily="2" charset="-122"/>
                <a:cs typeface="Lao UI" pitchFamily="34" charset="0"/>
              </a:rPr>
              <a:t>School of Mechanical and Industrial Engineering - </a:t>
            </a:r>
            <a:r>
              <a:rPr lang="en-US" sz="1200" b="1" dirty="0" smtClean="0">
                <a:solidFill>
                  <a:prstClr val="white"/>
                </a:solidFill>
                <a:latin typeface="Lao UI" pitchFamily="34" charset="0"/>
                <a:ea typeface="宋体" pitchFamily="2" charset="-122"/>
                <a:cs typeface="Lao UI" pitchFamily="34" charset="0"/>
              </a:rPr>
              <a:t>SMiE</a:t>
            </a:r>
            <a:endParaRPr lang="en-US" sz="1200" b="1" dirty="0">
              <a:solidFill>
                <a:prstClr val="white"/>
              </a:solidFill>
              <a:latin typeface="Lao UI" pitchFamily="34" charset="0"/>
              <a:ea typeface="宋体" pitchFamily="2" charset="-122"/>
              <a:cs typeface="Lao UI" pitchFamily="34" charset="0"/>
            </a:endParaRPr>
          </a:p>
        </p:txBody>
      </p:sp>
      <p:sp>
        <p:nvSpPr>
          <p:cNvPr id="9" name="Slide Number Placeholder 2"/>
          <p:cNvSpPr>
            <a:spLocks noGrp="1"/>
          </p:cNvSpPr>
          <p:nvPr>
            <p:ph type="sldNum" sz="quarter" idx="12"/>
          </p:nvPr>
        </p:nvSpPr>
        <p:spPr>
          <a:xfrm>
            <a:off x="8534400" y="6096000"/>
            <a:ext cx="533400" cy="457200"/>
          </a:xfrm>
        </p:spPr>
        <p:txBody>
          <a:bodyPr/>
          <a:lstStyle/>
          <a:p>
            <a:fld id="{EE45F90F-9DDF-48C6-AE1B-5F3FF3CC920B}" type="slidenum">
              <a:rPr lang="en-US" altLang="zh-CN" sz="2800" b="1" smtClean="0">
                <a:solidFill>
                  <a:prstClr val="black"/>
                </a:solidFill>
                <a:latin typeface="Lao UI" panose="020B0502040204020203" pitchFamily="34" charset="0"/>
                <a:cs typeface="Lao UI" panose="020B0502040204020203" pitchFamily="34" charset="0"/>
              </a:rPr>
              <a:pPr/>
              <a:t>8</a:t>
            </a:fld>
            <a:endParaRPr lang="en-US" altLang="zh-CN" sz="2800" b="1" dirty="0">
              <a:solidFill>
                <a:prstClr val="black"/>
              </a:solidFill>
              <a:latin typeface="Lao UI" panose="020B0502040204020203" pitchFamily="34" charset="0"/>
              <a:cs typeface="Lao UI" panose="020B0502040204020203" pitchFamily="34" charset="0"/>
            </a:endParaRPr>
          </a:p>
        </p:txBody>
      </p:sp>
      <p:pic>
        <p:nvPicPr>
          <p:cNvPr id="1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51881" y="3552333"/>
            <a:ext cx="3515919" cy="237585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188666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TextBox 3"/>
              <p:cNvSpPr txBox="1"/>
              <p:nvPr/>
            </p:nvSpPr>
            <p:spPr>
              <a:xfrm>
                <a:off x="476250" y="1012665"/>
                <a:ext cx="8411417" cy="5075941"/>
              </a:xfrm>
              <a:prstGeom prst="rect">
                <a:avLst/>
              </a:prstGeom>
              <a:noFill/>
            </p:spPr>
            <p:txBody>
              <a:bodyPr wrap="square" rtlCol="0">
                <a:spAutoFit/>
              </a:bodyPr>
              <a:lstStyle/>
              <a:p>
                <a:pPr algn="just"/>
                <a:r>
                  <a:rPr lang="en-US" sz="2200" dirty="0" smtClean="0">
                    <a:solidFill>
                      <a:srgbClr val="00B050"/>
                    </a:solidFill>
                    <a:latin typeface="Swis721 Cn BT" panose="020B0506020202030204" pitchFamily="34" charset="0"/>
                    <a:ea typeface="Batang" pitchFamily="18" charset="-127"/>
                    <a:cs typeface="Arial" panose="020B0604020202020204" pitchFamily="34" charset="0"/>
                  </a:rPr>
                  <a:t>Discuss the difference between Newtonian and Non – Newtonian Fluids. </a:t>
                </a:r>
              </a:p>
              <a:p>
                <a:pPr algn="just"/>
                <a:endParaRPr lang="en-US" sz="2200" dirty="0">
                  <a:solidFill>
                    <a:srgbClr val="00B050"/>
                  </a:solidFill>
                  <a:latin typeface="Arial" panose="020B0604020202020204" pitchFamily="34" charset="0"/>
                  <a:ea typeface="Batang" pitchFamily="18" charset="-127"/>
                  <a:cs typeface="Arial" panose="020B0604020202020204" pitchFamily="34" charset="0"/>
                </a:endParaRPr>
              </a:p>
              <a:p>
                <a:pPr algn="just"/>
                <a:r>
                  <a:rPr lang="en-US" sz="2200" dirty="0" smtClean="0">
                    <a:solidFill>
                      <a:srgbClr val="C00000"/>
                    </a:solidFill>
                    <a:latin typeface="Swis721 Cn BT" panose="020B0506020202030204" pitchFamily="34" charset="0"/>
                  </a:rPr>
                  <a:t>It is found that fluids such as water, oil and air, behave in such a manner </a:t>
                </a:r>
                <a:r>
                  <a:rPr lang="en-US" sz="2200" dirty="0">
                    <a:solidFill>
                      <a:srgbClr val="C00000"/>
                    </a:solidFill>
                    <a:latin typeface="Swis721 Cn BT" panose="020B0506020202030204" pitchFamily="34" charset="0"/>
                  </a:rPr>
                  <a:t>that the shear stress </a:t>
                </a:r>
                <a:r>
                  <a:rPr lang="en-US" sz="2200" dirty="0" smtClean="0">
                    <a:solidFill>
                      <a:srgbClr val="C00000"/>
                    </a:solidFill>
                    <a:latin typeface="Swis721 Cn BT" panose="020B0506020202030204" pitchFamily="34" charset="0"/>
                  </a:rPr>
                  <a:t>between layers </a:t>
                </a:r>
                <a:r>
                  <a:rPr lang="en-US" sz="2200" dirty="0">
                    <a:solidFill>
                      <a:srgbClr val="C00000"/>
                    </a:solidFill>
                    <a:latin typeface="Swis721 Cn BT" panose="020B0506020202030204" pitchFamily="34" charset="0"/>
                  </a:rPr>
                  <a:t>is directly proportional to the rate of shear strain</a:t>
                </a:r>
                <a:r>
                  <a:rPr lang="en-US" sz="2200" dirty="0" smtClean="0">
                    <a:solidFill>
                      <a:srgbClr val="C00000"/>
                    </a:solidFill>
                    <a:latin typeface="Swis721 Cn BT" panose="020B0506020202030204" pitchFamily="34" charset="0"/>
                  </a:rPr>
                  <a:t>.</a:t>
                </a:r>
              </a:p>
              <a:p>
                <a:pPr algn="ctr"/>
                <a:r>
                  <a:rPr lang="el-GR" sz="2200" dirty="0" smtClean="0">
                    <a:solidFill>
                      <a:srgbClr val="C00000"/>
                    </a:solidFill>
                    <a:latin typeface="Swis721 Cn BT" panose="020B0506020202030204" pitchFamily="34" charset="0"/>
                    <a:ea typeface="Batang" pitchFamily="18" charset="-127"/>
                    <a:cs typeface="Arial" panose="020B0604020202020204" pitchFamily="34" charset="0"/>
                  </a:rPr>
                  <a:t>ζ</a:t>
                </a:r>
                <a:r>
                  <a:rPr lang="en-US" sz="2200" dirty="0" smtClean="0">
                    <a:solidFill>
                      <a:srgbClr val="C00000"/>
                    </a:solidFill>
                    <a:latin typeface="Swis721 Cn BT" panose="020B0506020202030204" pitchFamily="34" charset="0"/>
                    <a:ea typeface="Batang" pitchFamily="18" charset="-127"/>
                    <a:cs typeface="Arial" panose="020B0604020202020204" pitchFamily="34" charset="0"/>
                  </a:rPr>
                  <a:t> = (Constant)</a:t>
                </a:r>
                <a14:m>
                  <m:oMath xmlns:m="http://schemas.openxmlformats.org/officeDocument/2006/math">
                    <m:acc>
                      <m:accPr>
                        <m:chr m:val="̇"/>
                        <m:ctrlPr>
                          <a:rPr lang="en-US" sz="2000" i="1">
                            <a:solidFill>
                              <a:srgbClr val="002060"/>
                            </a:solidFill>
                            <a:latin typeface="Cambria Math"/>
                          </a:rPr>
                        </m:ctrlPr>
                      </m:accPr>
                      <m:e>
                        <m:r>
                          <m:rPr>
                            <m:nor/>
                          </m:rPr>
                          <a:rPr lang="el-GR" sz="2000"/>
                          <m:t>γ</m:t>
                        </m:r>
                      </m:e>
                    </m:acc>
                  </m:oMath>
                </a14:m>
                <a:endParaRPr lang="en-US" sz="2200" dirty="0" smtClean="0">
                  <a:solidFill>
                    <a:srgbClr val="C00000"/>
                  </a:solidFill>
                  <a:latin typeface="Swis721 Cn BT" panose="020B0506020202030204" pitchFamily="34" charset="0"/>
                  <a:ea typeface="Batang" pitchFamily="18" charset="-127"/>
                  <a:cs typeface="Arial" panose="020B0604020202020204" pitchFamily="34" charset="0"/>
                </a:endParaRPr>
              </a:p>
              <a:p>
                <a:pPr algn="just"/>
                <a:endParaRPr lang="en-US" sz="2200" dirty="0" smtClean="0">
                  <a:solidFill>
                    <a:srgbClr val="C00000"/>
                  </a:solidFill>
                  <a:latin typeface="Swis721 Cn BT" panose="020B0506020202030204" pitchFamily="34" charset="0"/>
                  <a:ea typeface="Batang" pitchFamily="18" charset="-127"/>
                  <a:cs typeface="Arial" panose="020B0604020202020204" pitchFamily="34" charset="0"/>
                </a:endParaRPr>
              </a:p>
              <a:p>
                <a:pPr algn="just"/>
                <a:r>
                  <a:rPr lang="en-US" sz="2200" dirty="0">
                    <a:solidFill>
                      <a:srgbClr val="C00000"/>
                    </a:solidFill>
                    <a:latin typeface="Swis721 Cn BT" panose="020B0506020202030204" pitchFamily="34" charset="0"/>
                  </a:rPr>
                  <a:t>Fluids that obey this law are called </a:t>
                </a:r>
                <a:r>
                  <a:rPr lang="en-US" sz="2200" b="1" dirty="0">
                    <a:solidFill>
                      <a:srgbClr val="C00000"/>
                    </a:solidFill>
                    <a:latin typeface="Swis721 Cn BT" panose="020B0506020202030204" pitchFamily="34" charset="0"/>
                  </a:rPr>
                  <a:t>NEWTONIAN </a:t>
                </a:r>
                <a:r>
                  <a:rPr lang="en-US" sz="2200" b="1" dirty="0" smtClean="0">
                    <a:solidFill>
                      <a:srgbClr val="C00000"/>
                    </a:solidFill>
                    <a:latin typeface="Swis721 Cn BT" panose="020B0506020202030204" pitchFamily="34" charset="0"/>
                  </a:rPr>
                  <a:t>FLUIDS</a:t>
                </a:r>
                <a:r>
                  <a:rPr lang="en-US" sz="2200" dirty="0" smtClean="0">
                    <a:solidFill>
                      <a:srgbClr val="C00000"/>
                    </a:solidFill>
                    <a:latin typeface="Swis721 Cn BT" panose="020B0506020202030204" pitchFamily="34" charset="0"/>
                  </a:rPr>
                  <a:t> and other ways </a:t>
                </a:r>
                <a:r>
                  <a:rPr lang="en-US" sz="2200" b="1" dirty="0" smtClean="0">
                    <a:solidFill>
                      <a:srgbClr val="C00000"/>
                    </a:solidFill>
                    <a:latin typeface="Swis721 Cn BT" panose="020B0506020202030204" pitchFamily="34" charset="0"/>
                  </a:rPr>
                  <a:t>NON – NEWTONIAN FLUIDS</a:t>
                </a:r>
                <a:r>
                  <a:rPr lang="en-US" sz="2200" dirty="0" smtClean="0">
                    <a:solidFill>
                      <a:srgbClr val="C00000"/>
                    </a:solidFill>
                    <a:latin typeface="Swis721 Cn BT" panose="020B0506020202030204" pitchFamily="34" charset="0"/>
                  </a:rPr>
                  <a:t>. </a:t>
                </a:r>
              </a:p>
              <a:p>
                <a:pPr algn="just"/>
                <a:endParaRPr lang="en-US" sz="2200" dirty="0" smtClean="0">
                  <a:solidFill>
                    <a:srgbClr val="C00000"/>
                  </a:solidFill>
                  <a:latin typeface="Swis721 Cn BT" panose="020B0506020202030204" pitchFamily="34" charset="0"/>
                  <a:ea typeface="Batang" pitchFamily="18" charset="-127"/>
                  <a:cs typeface="Arial" panose="020B0604020202020204" pitchFamily="34" charset="0"/>
                </a:endParaRPr>
              </a:p>
              <a:p>
                <a:pPr algn="just"/>
                <a:r>
                  <a:rPr lang="en-US" sz="2200" dirty="0" smtClean="0">
                    <a:solidFill>
                      <a:srgbClr val="00B050"/>
                    </a:solidFill>
                    <a:latin typeface="Swis721 Cn BT" panose="020B0506020202030204" pitchFamily="34" charset="0"/>
                    <a:ea typeface="Batang" pitchFamily="18" charset="-127"/>
                    <a:cs typeface="Arial" panose="020B0604020202020204" pitchFamily="34" charset="0"/>
                  </a:rPr>
                  <a:t>What is that constant?</a:t>
                </a:r>
              </a:p>
              <a:p>
                <a:pPr algn="just"/>
                <a:endParaRPr lang="en-US" sz="2200" dirty="0">
                  <a:solidFill>
                    <a:srgbClr val="C00000"/>
                  </a:solidFill>
                  <a:latin typeface="Swis721 Cn BT" panose="020B0506020202030204" pitchFamily="34" charset="0"/>
                  <a:ea typeface="Batang" pitchFamily="18" charset="-127"/>
                  <a:cs typeface="Arial" panose="020B0604020202020204" pitchFamily="34" charset="0"/>
                </a:endParaRPr>
              </a:p>
              <a:p>
                <a:pPr algn="ctr"/>
                <a:r>
                  <a:rPr lang="en-US" sz="2200" dirty="0" smtClean="0">
                    <a:solidFill>
                      <a:srgbClr val="C00000"/>
                    </a:solidFill>
                    <a:latin typeface="Swis721 Cn BT" panose="020B0506020202030204" pitchFamily="34" charset="0"/>
                    <a:ea typeface="Batang" pitchFamily="18" charset="-127"/>
                    <a:cs typeface="Arial" panose="020B0604020202020204" pitchFamily="34" charset="0"/>
                  </a:rPr>
                  <a:t>Dynamic Viscosity (µ) </a:t>
                </a:r>
                <a:r>
                  <a:rPr lang="en-US" sz="2200" dirty="0" smtClean="0">
                    <a:solidFill>
                      <a:srgbClr val="C00000"/>
                    </a:solidFill>
                    <a:latin typeface="Swis721 Cn BT" panose="020B0506020202030204" pitchFamily="34" charset="0"/>
                  </a:rPr>
                  <a:t>= </a:t>
                </a:r>
                <a14:m>
                  <m:oMath xmlns:m="http://schemas.openxmlformats.org/officeDocument/2006/math">
                    <m:f>
                      <m:fPr>
                        <m:ctrlPr>
                          <a:rPr lang="en-US" sz="2200" i="1" smtClean="0">
                            <a:solidFill>
                              <a:srgbClr val="C00000"/>
                            </a:solidFill>
                            <a:latin typeface="Cambria Math"/>
                          </a:rPr>
                        </m:ctrlPr>
                      </m:fPr>
                      <m:num>
                        <m:r>
                          <a:rPr lang="en-US" sz="2200" i="1">
                            <a:solidFill>
                              <a:srgbClr val="C00000"/>
                            </a:solidFill>
                            <a:latin typeface="Cambria Math"/>
                          </a:rPr>
                          <m:t>𝑠h𝑒𝑎𝑟</m:t>
                        </m:r>
                        <m:r>
                          <a:rPr lang="en-US" sz="2200" i="1">
                            <a:solidFill>
                              <a:srgbClr val="C00000"/>
                            </a:solidFill>
                            <a:latin typeface="Cambria Math"/>
                          </a:rPr>
                          <m:t> </m:t>
                        </m:r>
                        <m:r>
                          <a:rPr lang="en-US" sz="2200" i="1">
                            <a:solidFill>
                              <a:srgbClr val="C00000"/>
                            </a:solidFill>
                            <a:latin typeface="Cambria Math"/>
                          </a:rPr>
                          <m:t>𝑠𝑡𝑟𝑒𝑠𝑠</m:t>
                        </m:r>
                      </m:num>
                      <m:den>
                        <m:r>
                          <a:rPr lang="en-US" sz="2200" b="0" i="1" smtClean="0">
                            <a:solidFill>
                              <a:srgbClr val="C00000"/>
                            </a:solidFill>
                            <a:latin typeface="Cambria Math"/>
                          </a:rPr>
                          <m:t>𝑟𝑎𝑡𝑒</m:t>
                        </m:r>
                        <m:r>
                          <a:rPr lang="en-US" sz="2200" b="0" i="1" smtClean="0">
                            <a:solidFill>
                              <a:srgbClr val="C00000"/>
                            </a:solidFill>
                            <a:latin typeface="Cambria Math"/>
                          </a:rPr>
                          <m:t> </m:t>
                        </m:r>
                        <m:r>
                          <a:rPr lang="en-US" sz="2200" b="0" i="1" smtClean="0">
                            <a:solidFill>
                              <a:srgbClr val="C00000"/>
                            </a:solidFill>
                            <a:latin typeface="Cambria Math"/>
                          </a:rPr>
                          <m:t>𝑜𝑓</m:t>
                        </m:r>
                        <m:r>
                          <a:rPr lang="en-US" sz="2200" b="0" i="1" smtClean="0">
                            <a:solidFill>
                              <a:srgbClr val="C00000"/>
                            </a:solidFill>
                            <a:latin typeface="Cambria Math"/>
                          </a:rPr>
                          <m:t> </m:t>
                        </m:r>
                        <m:r>
                          <a:rPr lang="en-US" sz="2200" b="0" i="1" smtClean="0">
                            <a:solidFill>
                              <a:srgbClr val="C00000"/>
                            </a:solidFill>
                            <a:latin typeface="Cambria Math"/>
                          </a:rPr>
                          <m:t>𝑠h𝑒𝑎𝑟</m:t>
                        </m:r>
                      </m:den>
                    </m:f>
                  </m:oMath>
                </a14:m>
                <a:r>
                  <a:rPr lang="en-US" sz="2200" dirty="0" smtClean="0">
                    <a:solidFill>
                      <a:srgbClr val="C00000"/>
                    </a:solidFill>
                    <a:latin typeface="Swis721 Cn BT" panose="020B0506020202030204" pitchFamily="34" charset="0"/>
                    <a:ea typeface="Batang" pitchFamily="18" charset="-127"/>
                    <a:cs typeface="Arial" panose="020B0604020202020204" pitchFamily="34" charset="0"/>
                  </a:rPr>
                  <a:t> </a:t>
                </a:r>
                <a:r>
                  <a:rPr lang="en-US" sz="2200" dirty="0">
                    <a:solidFill>
                      <a:srgbClr val="C00000"/>
                    </a:solidFill>
                    <a:latin typeface="Swis721 Cn BT" panose="020B0506020202030204" pitchFamily="34" charset="0"/>
                    <a:ea typeface="Batang" pitchFamily="18" charset="-127"/>
                    <a:cs typeface="Arial" panose="020B0604020202020204" pitchFamily="34" charset="0"/>
                  </a:rPr>
                  <a:t>= </a:t>
                </a:r>
                <a14:m>
                  <m:oMath xmlns:m="http://schemas.openxmlformats.org/officeDocument/2006/math">
                    <m:f>
                      <m:fPr>
                        <m:ctrlPr>
                          <a:rPr lang="en-US" sz="1400" i="1">
                            <a:solidFill>
                              <a:srgbClr val="C00000"/>
                            </a:solidFill>
                            <a:latin typeface="Cambria Math"/>
                          </a:rPr>
                        </m:ctrlPr>
                      </m:fPr>
                      <m:num>
                        <m:r>
                          <m:rPr>
                            <m:nor/>
                          </m:rPr>
                          <a:rPr lang="el-GR" sz="1600" dirty="0">
                            <a:solidFill>
                              <a:srgbClr val="C00000"/>
                            </a:solidFill>
                            <a:latin typeface="Swis721 Cn BT" panose="020B0506020202030204" pitchFamily="34" charset="0"/>
                            <a:ea typeface="Batang" pitchFamily="18" charset="-127"/>
                            <a:cs typeface="Arial" panose="020B0604020202020204" pitchFamily="34" charset="0"/>
                          </a:rPr>
                          <m:t>ζ</m:t>
                        </m:r>
                      </m:num>
                      <m:den>
                        <m:acc>
                          <m:accPr>
                            <m:chr m:val="̇"/>
                            <m:ctrlPr>
                              <a:rPr lang="en-US" sz="1800" i="1">
                                <a:solidFill>
                                  <a:srgbClr val="C00000"/>
                                </a:solidFill>
                                <a:latin typeface="Cambria Math"/>
                              </a:rPr>
                            </m:ctrlPr>
                          </m:accPr>
                          <m:e>
                            <m:r>
                              <m:rPr>
                                <m:nor/>
                              </m:rPr>
                              <a:rPr lang="el-GR" sz="1800">
                                <a:solidFill>
                                  <a:srgbClr val="C00000"/>
                                </a:solidFill>
                              </a:rPr>
                              <m:t>γ</m:t>
                            </m:r>
                          </m:e>
                        </m:acc>
                      </m:den>
                    </m:f>
                  </m:oMath>
                </a14:m>
                <a:r>
                  <a:rPr lang="en-US" sz="2200" dirty="0">
                    <a:solidFill>
                      <a:srgbClr val="C00000"/>
                    </a:solidFill>
                    <a:latin typeface="Swis721 Cn BT" panose="020B0506020202030204" pitchFamily="34" charset="0"/>
                  </a:rPr>
                  <a:t> </a:t>
                </a:r>
                <a:r>
                  <a:rPr lang="en-US" sz="2200" dirty="0" smtClean="0">
                    <a:solidFill>
                      <a:srgbClr val="C00000"/>
                    </a:solidFill>
                    <a:latin typeface="Swis721 Cn BT" panose="020B0506020202030204" pitchFamily="34" charset="0"/>
                  </a:rPr>
                  <a:t>=</a:t>
                </a:r>
                <a:r>
                  <a:rPr lang="el-GR" sz="2200" dirty="0">
                    <a:solidFill>
                      <a:srgbClr val="C00000"/>
                    </a:solidFill>
                    <a:latin typeface="Swis721 Cn BT" panose="020B0506020202030204" pitchFamily="34" charset="0"/>
                    <a:ea typeface="Batang" pitchFamily="18" charset="-127"/>
                    <a:cs typeface="Arial" panose="020B0604020202020204" pitchFamily="34" charset="0"/>
                  </a:rPr>
                  <a:t> ζ</a:t>
                </a:r>
                <a:r>
                  <a:rPr lang="en-US" sz="2200" dirty="0" smtClean="0">
                    <a:solidFill>
                      <a:srgbClr val="C00000"/>
                    </a:solidFill>
                    <a:latin typeface="Swis721 Cn BT" panose="020B0506020202030204" pitchFamily="34" charset="0"/>
                  </a:rPr>
                  <a:t> </a:t>
                </a:r>
                <a14:m>
                  <m:oMath xmlns:m="http://schemas.openxmlformats.org/officeDocument/2006/math">
                    <m:f>
                      <m:fPr>
                        <m:ctrlPr>
                          <a:rPr lang="en-US" sz="1800" i="1">
                            <a:solidFill>
                              <a:srgbClr val="C00000"/>
                            </a:solidFill>
                            <a:latin typeface="Cambria Math"/>
                          </a:rPr>
                        </m:ctrlPr>
                      </m:fPr>
                      <m:num>
                        <m:r>
                          <m:rPr>
                            <m:nor/>
                          </m:rPr>
                          <a:rPr lang="en-US" sz="1800" b="0" i="0" smtClean="0">
                            <a:solidFill>
                              <a:srgbClr val="C00000"/>
                            </a:solidFill>
                            <a:latin typeface="Cambria Math"/>
                          </a:rPr>
                          <m:t>dy</m:t>
                        </m:r>
                      </m:num>
                      <m:den>
                        <m:r>
                          <a:rPr lang="en-US" sz="2000" b="0" i="1" dirty="0" smtClean="0">
                            <a:solidFill>
                              <a:srgbClr val="C00000"/>
                            </a:solidFill>
                            <a:latin typeface="Cambria Math"/>
                            <a:ea typeface="Batang" pitchFamily="18" charset="-127"/>
                            <a:cs typeface="Arial" panose="020B0604020202020204" pitchFamily="34" charset="0"/>
                          </a:rPr>
                          <m:t>𝑑𝑢</m:t>
                        </m:r>
                      </m:den>
                    </m:f>
                  </m:oMath>
                </a14:m>
                <a:endParaRPr lang="en-US" sz="2200" dirty="0" smtClean="0">
                  <a:solidFill>
                    <a:srgbClr val="C00000"/>
                  </a:solidFill>
                  <a:latin typeface="Swis721 Cn BT" panose="020B0506020202030204" pitchFamily="34" charset="0"/>
                  <a:ea typeface="Batang" pitchFamily="18" charset="-127"/>
                  <a:cs typeface="Arial" panose="020B0604020202020204" pitchFamily="34" charset="0"/>
                </a:endParaRPr>
              </a:p>
              <a:p>
                <a:pPr algn="just"/>
                <a:endParaRPr lang="en-US" sz="2200" dirty="0" smtClean="0">
                  <a:solidFill>
                    <a:srgbClr val="C00000"/>
                  </a:solidFill>
                  <a:latin typeface="Swis721 Cn BT" panose="020B0506020202030204" pitchFamily="34" charset="0"/>
                  <a:ea typeface="Batang" pitchFamily="18" charset="-127"/>
                  <a:cs typeface="Arial" panose="020B0604020202020204" pitchFamily="34" charset="0"/>
                </a:endParaRPr>
              </a:p>
            </p:txBody>
          </p:sp>
        </mc:Choice>
        <mc:Fallback xmlns="">
          <p:sp>
            <p:nvSpPr>
              <p:cNvPr id="4" name="TextBox 3"/>
              <p:cNvSpPr txBox="1">
                <a:spLocks noRot="1" noChangeAspect="1" noMove="1" noResize="1" noEditPoints="1" noAdjustHandles="1" noChangeArrowheads="1" noChangeShapeType="1" noTextEdit="1"/>
              </p:cNvSpPr>
              <p:nvPr/>
            </p:nvSpPr>
            <p:spPr>
              <a:xfrm>
                <a:off x="476250" y="1012665"/>
                <a:ext cx="8411417" cy="5075941"/>
              </a:xfrm>
              <a:prstGeom prst="rect">
                <a:avLst/>
              </a:prstGeom>
              <a:blipFill rotWithShape="1">
                <a:blip r:embed="rId2"/>
                <a:stretch>
                  <a:fillRect l="-870" t="-720" r="-1014"/>
                </a:stretch>
              </a:blipFill>
            </p:spPr>
            <p:txBody>
              <a:bodyPr/>
              <a:lstStyle/>
              <a:p>
                <a:r>
                  <a:rPr lang="en-US">
                    <a:noFill/>
                  </a:rPr>
                  <a:t> </a:t>
                </a:r>
              </a:p>
            </p:txBody>
          </p:sp>
        </mc:Fallback>
      </mc:AlternateContent>
      <p:sp>
        <p:nvSpPr>
          <p:cNvPr id="5" name="TextBox 4"/>
          <p:cNvSpPr txBox="1"/>
          <p:nvPr/>
        </p:nvSpPr>
        <p:spPr>
          <a:xfrm>
            <a:off x="0" y="97468"/>
            <a:ext cx="9036495" cy="523220"/>
          </a:xfrm>
          <a:prstGeom prst="rect">
            <a:avLst/>
          </a:prstGeom>
          <a:noFill/>
        </p:spPr>
        <p:txBody>
          <a:bodyPr wrap="square" rtlCol="0">
            <a:spAutoFit/>
          </a:bodyPr>
          <a:lstStyle/>
          <a:p>
            <a:pPr algn="ctr"/>
            <a:r>
              <a:rPr lang="en-US" sz="2800" b="1" dirty="0" smtClean="0">
                <a:solidFill>
                  <a:srgbClr val="C00000"/>
                </a:solidFill>
                <a:latin typeface="Lao UI" pitchFamily="34" charset="0"/>
                <a:ea typeface="宋体" pitchFamily="2" charset="-122"/>
                <a:cs typeface="Lao UI" pitchFamily="34" charset="0"/>
              </a:rPr>
              <a:t>Reflective Activity</a:t>
            </a:r>
            <a:endParaRPr lang="en-US" sz="2800" b="1" dirty="0">
              <a:solidFill>
                <a:srgbClr val="C00000"/>
              </a:solidFill>
              <a:latin typeface="Lao UI" pitchFamily="34" charset="0"/>
              <a:ea typeface="宋体" pitchFamily="2" charset="-122"/>
              <a:cs typeface="Lao UI" pitchFamily="34" charset="0"/>
            </a:endParaRPr>
          </a:p>
        </p:txBody>
      </p:sp>
      <p:sp>
        <p:nvSpPr>
          <p:cNvPr id="6" name="TextBox 5"/>
          <p:cNvSpPr txBox="1"/>
          <p:nvPr/>
        </p:nvSpPr>
        <p:spPr>
          <a:xfrm>
            <a:off x="152400" y="730478"/>
            <a:ext cx="8915400" cy="107722"/>
          </a:xfrm>
          <a:prstGeom prst="rect">
            <a:avLst/>
          </a:prstGeom>
          <a:solidFill>
            <a:schemeClr val="accent5">
              <a:lumMod val="50000"/>
            </a:schemeClr>
          </a:solidFill>
        </p:spPr>
        <p:txBody>
          <a:bodyPr wrap="square" rtlCol="0">
            <a:spAutoFit/>
          </a:bodyPr>
          <a:lstStyle/>
          <a:p>
            <a:pPr algn="ctr"/>
            <a:endParaRPr lang="en-US" sz="100" b="1" dirty="0">
              <a:solidFill>
                <a:prstClr val="white"/>
              </a:solidFill>
              <a:latin typeface="Lao UI" pitchFamily="34" charset="0"/>
              <a:ea typeface="宋体" pitchFamily="2" charset="-122"/>
              <a:cs typeface="Lao UI" pitchFamily="34" charset="0"/>
            </a:endParaRPr>
          </a:p>
        </p:txBody>
      </p:sp>
      <p:sp>
        <p:nvSpPr>
          <p:cNvPr id="7" name="TextBox 6"/>
          <p:cNvSpPr txBox="1"/>
          <p:nvPr/>
        </p:nvSpPr>
        <p:spPr>
          <a:xfrm>
            <a:off x="152400" y="6504801"/>
            <a:ext cx="647700" cy="276999"/>
          </a:xfrm>
          <a:prstGeom prst="rect">
            <a:avLst/>
          </a:prstGeom>
          <a:solidFill>
            <a:schemeClr val="accent5">
              <a:lumMod val="50000"/>
            </a:schemeClr>
          </a:solidFill>
        </p:spPr>
        <p:txBody>
          <a:bodyPr wrap="square" rtlCol="0">
            <a:spAutoFit/>
          </a:bodyPr>
          <a:lstStyle/>
          <a:p>
            <a:pPr algn="ctr"/>
            <a:r>
              <a:rPr lang="en-US" sz="1200" b="1" dirty="0">
                <a:solidFill>
                  <a:prstClr val="white"/>
                </a:solidFill>
                <a:latin typeface="Lao UI" pitchFamily="34" charset="0"/>
                <a:ea typeface="宋体" pitchFamily="2" charset="-122"/>
                <a:cs typeface="Lao UI" pitchFamily="34" charset="0"/>
              </a:rPr>
              <a:t>AAiT</a:t>
            </a:r>
          </a:p>
        </p:txBody>
      </p:sp>
      <p:sp>
        <p:nvSpPr>
          <p:cNvPr id="8" name="TextBox 7"/>
          <p:cNvSpPr txBox="1"/>
          <p:nvPr/>
        </p:nvSpPr>
        <p:spPr>
          <a:xfrm>
            <a:off x="838199" y="6504801"/>
            <a:ext cx="8198295" cy="276999"/>
          </a:xfrm>
          <a:prstGeom prst="rect">
            <a:avLst/>
          </a:prstGeom>
          <a:solidFill>
            <a:schemeClr val="accent5">
              <a:lumMod val="50000"/>
            </a:schemeClr>
          </a:solidFill>
        </p:spPr>
        <p:txBody>
          <a:bodyPr wrap="square" rtlCol="0">
            <a:spAutoFit/>
          </a:bodyPr>
          <a:lstStyle/>
          <a:p>
            <a:pPr algn="ctr"/>
            <a:r>
              <a:rPr lang="en-US" sz="1200" b="1" dirty="0">
                <a:solidFill>
                  <a:prstClr val="white"/>
                </a:solidFill>
                <a:latin typeface="Lao UI" pitchFamily="34" charset="0"/>
                <a:ea typeface="宋体" pitchFamily="2" charset="-122"/>
                <a:cs typeface="Lao UI" pitchFamily="34" charset="0"/>
              </a:rPr>
              <a:t>School of Mechanical and Industrial Engineering - </a:t>
            </a:r>
            <a:r>
              <a:rPr lang="en-US" sz="1200" b="1" dirty="0" smtClean="0">
                <a:solidFill>
                  <a:prstClr val="white"/>
                </a:solidFill>
                <a:latin typeface="Lao UI" pitchFamily="34" charset="0"/>
                <a:ea typeface="宋体" pitchFamily="2" charset="-122"/>
                <a:cs typeface="Lao UI" pitchFamily="34" charset="0"/>
              </a:rPr>
              <a:t>SMiE</a:t>
            </a:r>
            <a:endParaRPr lang="en-US" sz="1200" b="1" dirty="0">
              <a:solidFill>
                <a:prstClr val="white"/>
              </a:solidFill>
              <a:latin typeface="Lao UI" pitchFamily="34" charset="0"/>
              <a:ea typeface="宋体" pitchFamily="2" charset="-122"/>
              <a:cs typeface="Lao UI" pitchFamily="34" charset="0"/>
            </a:endParaRPr>
          </a:p>
        </p:txBody>
      </p:sp>
      <p:sp>
        <p:nvSpPr>
          <p:cNvPr id="9" name="Slide Number Placeholder 2"/>
          <p:cNvSpPr>
            <a:spLocks noGrp="1"/>
          </p:cNvSpPr>
          <p:nvPr>
            <p:ph type="sldNum" sz="quarter" idx="12"/>
          </p:nvPr>
        </p:nvSpPr>
        <p:spPr>
          <a:xfrm>
            <a:off x="8534400" y="6096000"/>
            <a:ext cx="533400" cy="457200"/>
          </a:xfrm>
        </p:spPr>
        <p:txBody>
          <a:bodyPr/>
          <a:lstStyle/>
          <a:p>
            <a:fld id="{EE45F90F-9DDF-48C6-AE1B-5F3FF3CC920B}" type="slidenum">
              <a:rPr lang="en-US" altLang="zh-CN" sz="2800" b="1" smtClean="0">
                <a:solidFill>
                  <a:prstClr val="black"/>
                </a:solidFill>
                <a:latin typeface="Lao UI" panose="020B0502040204020203" pitchFamily="34" charset="0"/>
                <a:cs typeface="Lao UI" panose="020B0502040204020203" pitchFamily="34" charset="0"/>
              </a:rPr>
              <a:pPr/>
              <a:t>9</a:t>
            </a:fld>
            <a:endParaRPr lang="en-US" altLang="zh-CN" sz="2800" b="1" dirty="0">
              <a:solidFill>
                <a:prstClr val="black"/>
              </a:solidFill>
              <a:latin typeface="Lao UI" panose="020B0502040204020203" pitchFamily="34" charset="0"/>
              <a:cs typeface="Lao UI" panose="020B0502040204020203" pitchFamily="34" charset="0"/>
            </a:endParaRPr>
          </a:p>
        </p:txBody>
      </p:sp>
    </p:spTree>
    <p:extLst>
      <p:ext uri="{BB962C8B-B14F-4D97-AF65-F5344CB8AC3E}">
        <p14:creationId xmlns:p14="http://schemas.microsoft.com/office/powerpoint/2010/main" val="41188666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fade">
                                      <p:cBhvr>
                                        <p:cTn id="7" dur="1000"/>
                                        <p:tgtEl>
                                          <p:spTgt spid="4">
                                            <p:txEl>
                                              <p:pRg st="2" end="2"/>
                                            </p:txEl>
                                          </p:spTgt>
                                        </p:tgtEl>
                                      </p:cBhvr>
                                    </p:animEffect>
                                    <p:anim calcmode="lin" valueType="num">
                                      <p:cBhvr>
                                        <p:cTn id="8"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2" end="2"/>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4">
                                            <p:txEl>
                                              <p:pRg st="3" end="3"/>
                                            </p:txEl>
                                          </p:spTgt>
                                        </p:tgtEl>
                                        <p:attrNameLst>
                                          <p:attrName>style.visibility</p:attrName>
                                        </p:attrNameLst>
                                      </p:cBhvr>
                                      <p:to>
                                        <p:strVal val="visible"/>
                                      </p:to>
                                    </p:set>
                                    <p:animEffect transition="in" filter="fade">
                                      <p:cBhvr>
                                        <p:cTn id="12" dur="1000"/>
                                        <p:tgtEl>
                                          <p:spTgt spid="4">
                                            <p:txEl>
                                              <p:pRg st="3" end="3"/>
                                            </p:txEl>
                                          </p:spTgt>
                                        </p:tgtEl>
                                      </p:cBhvr>
                                    </p:animEffect>
                                    <p:anim calcmode="lin" valueType="num">
                                      <p:cBhvr>
                                        <p:cTn id="13"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14" dur="1000" fill="hold"/>
                                        <p:tgtEl>
                                          <p:spTgt spid="4">
                                            <p:txEl>
                                              <p:pRg st="3" end="3"/>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4">
                                            <p:txEl>
                                              <p:pRg st="5" end="5"/>
                                            </p:txEl>
                                          </p:spTgt>
                                        </p:tgtEl>
                                        <p:attrNameLst>
                                          <p:attrName>style.visibility</p:attrName>
                                        </p:attrNameLst>
                                      </p:cBhvr>
                                      <p:to>
                                        <p:strVal val="visible"/>
                                      </p:to>
                                    </p:set>
                                    <p:animEffect transition="in" filter="fade">
                                      <p:cBhvr>
                                        <p:cTn id="17" dur="1000"/>
                                        <p:tgtEl>
                                          <p:spTgt spid="4">
                                            <p:txEl>
                                              <p:pRg st="5" end="5"/>
                                            </p:txEl>
                                          </p:spTgt>
                                        </p:tgtEl>
                                      </p:cBhvr>
                                    </p:animEffect>
                                    <p:anim calcmode="lin" valueType="num">
                                      <p:cBhvr>
                                        <p:cTn id="18"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19" dur="1000" fill="hold"/>
                                        <p:tgtEl>
                                          <p:spTgt spid="4">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nodeType="clickEffect">
                                  <p:stCondLst>
                                    <p:cond delay="0"/>
                                  </p:stCondLst>
                                  <p:childTnLst>
                                    <p:set>
                                      <p:cBhvr>
                                        <p:cTn id="23" dur="1" fill="hold">
                                          <p:stCondLst>
                                            <p:cond delay="0"/>
                                          </p:stCondLst>
                                        </p:cTn>
                                        <p:tgtEl>
                                          <p:spTgt spid="4">
                                            <p:txEl>
                                              <p:pRg st="7" end="7"/>
                                            </p:txEl>
                                          </p:spTgt>
                                        </p:tgtEl>
                                        <p:attrNameLst>
                                          <p:attrName>style.visibility</p:attrName>
                                        </p:attrNameLst>
                                      </p:cBhvr>
                                      <p:to>
                                        <p:strVal val="visible"/>
                                      </p:to>
                                    </p:set>
                                    <p:animEffect transition="in" filter="wipe(down)">
                                      <p:cBhvr>
                                        <p:cTn id="24" dur="500"/>
                                        <p:tgtEl>
                                          <p:spTgt spid="4">
                                            <p:txEl>
                                              <p:pRg st="7" end="7"/>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nodeType="clickEffect">
                                  <p:stCondLst>
                                    <p:cond delay="0"/>
                                  </p:stCondLst>
                                  <p:childTnLst>
                                    <p:set>
                                      <p:cBhvr>
                                        <p:cTn id="28" dur="1" fill="hold">
                                          <p:stCondLst>
                                            <p:cond delay="0"/>
                                          </p:stCondLst>
                                        </p:cTn>
                                        <p:tgtEl>
                                          <p:spTgt spid="4">
                                            <p:txEl>
                                              <p:pRg st="9" end="9"/>
                                            </p:txEl>
                                          </p:spTgt>
                                        </p:tgtEl>
                                        <p:attrNameLst>
                                          <p:attrName>style.visibility</p:attrName>
                                        </p:attrNameLst>
                                      </p:cBhvr>
                                      <p:to>
                                        <p:strVal val="visible"/>
                                      </p:to>
                                    </p:set>
                                    <p:animEffect transition="in" filter="wipe(down)">
                                      <p:cBhvr>
                                        <p:cTn id="29" dur="500"/>
                                        <p:tgtEl>
                                          <p:spTgt spid="4">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12618</TotalTime>
  <Words>2714</Words>
  <Application>Microsoft Office PowerPoint</Application>
  <PresentationFormat>On-screen Show (4:3)</PresentationFormat>
  <Paragraphs>353</Paragraphs>
  <Slides>30</Slides>
  <Notes>1</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Chula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dc:title>
  <dc:creator>Tawit</dc:creator>
  <cp:lastModifiedBy>Dawit M</cp:lastModifiedBy>
  <cp:revision>637</cp:revision>
  <dcterms:created xsi:type="dcterms:W3CDTF">2004-10-27T01:02:05Z</dcterms:created>
  <dcterms:modified xsi:type="dcterms:W3CDTF">2020-03-04T19:02:29Z</dcterms:modified>
</cp:coreProperties>
</file>