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C29ED-A861-49EE-9C15-A66E9B566B47}"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D299B-74EA-476A-9C00-41F7F14F2947}" type="slidenum">
              <a:rPr lang="en-US" smtClean="0"/>
              <a:t>‹#›</a:t>
            </a:fld>
            <a:endParaRPr lang="en-US"/>
          </a:p>
        </p:txBody>
      </p:sp>
    </p:spTree>
    <p:extLst>
      <p:ext uri="{BB962C8B-B14F-4D97-AF65-F5344CB8AC3E}">
        <p14:creationId xmlns:p14="http://schemas.microsoft.com/office/powerpoint/2010/main" val="4121439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C29ED-A861-49EE-9C15-A66E9B566B47}"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D299B-74EA-476A-9C00-41F7F14F2947}" type="slidenum">
              <a:rPr lang="en-US" smtClean="0"/>
              <a:t>‹#›</a:t>
            </a:fld>
            <a:endParaRPr lang="en-US"/>
          </a:p>
        </p:txBody>
      </p:sp>
    </p:spTree>
    <p:extLst>
      <p:ext uri="{BB962C8B-B14F-4D97-AF65-F5344CB8AC3E}">
        <p14:creationId xmlns:p14="http://schemas.microsoft.com/office/powerpoint/2010/main" val="2426653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C29ED-A861-49EE-9C15-A66E9B566B47}"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D299B-74EA-476A-9C00-41F7F14F2947}" type="slidenum">
              <a:rPr lang="en-US" smtClean="0"/>
              <a:t>‹#›</a:t>
            </a:fld>
            <a:endParaRPr lang="en-US"/>
          </a:p>
        </p:txBody>
      </p:sp>
    </p:spTree>
    <p:extLst>
      <p:ext uri="{BB962C8B-B14F-4D97-AF65-F5344CB8AC3E}">
        <p14:creationId xmlns:p14="http://schemas.microsoft.com/office/powerpoint/2010/main" val="4259418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C29ED-A861-49EE-9C15-A66E9B566B47}"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D299B-74EA-476A-9C00-41F7F14F2947}" type="slidenum">
              <a:rPr lang="en-US" smtClean="0"/>
              <a:t>‹#›</a:t>
            </a:fld>
            <a:endParaRPr lang="en-US"/>
          </a:p>
        </p:txBody>
      </p:sp>
    </p:spTree>
    <p:extLst>
      <p:ext uri="{BB962C8B-B14F-4D97-AF65-F5344CB8AC3E}">
        <p14:creationId xmlns:p14="http://schemas.microsoft.com/office/powerpoint/2010/main" val="4226233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C29ED-A861-49EE-9C15-A66E9B566B47}"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D299B-74EA-476A-9C00-41F7F14F2947}" type="slidenum">
              <a:rPr lang="en-US" smtClean="0"/>
              <a:t>‹#›</a:t>
            </a:fld>
            <a:endParaRPr lang="en-US"/>
          </a:p>
        </p:txBody>
      </p:sp>
    </p:spTree>
    <p:extLst>
      <p:ext uri="{BB962C8B-B14F-4D97-AF65-F5344CB8AC3E}">
        <p14:creationId xmlns:p14="http://schemas.microsoft.com/office/powerpoint/2010/main" val="738972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C29ED-A861-49EE-9C15-A66E9B566B47}"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D299B-74EA-476A-9C00-41F7F14F2947}" type="slidenum">
              <a:rPr lang="en-US" smtClean="0"/>
              <a:t>‹#›</a:t>
            </a:fld>
            <a:endParaRPr lang="en-US"/>
          </a:p>
        </p:txBody>
      </p:sp>
    </p:spTree>
    <p:extLst>
      <p:ext uri="{BB962C8B-B14F-4D97-AF65-F5344CB8AC3E}">
        <p14:creationId xmlns:p14="http://schemas.microsoft.com/office/powerpoint/2010/main" val="3759051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C29ED-A861-49EE-9C15-A66E9B566B47}"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0D299B-74EA-476A-9C00-41F7F14F2947}" type="slidenum">
              <a:rPr lang="en-US" smtClean="0"/>
              <a:t>‹#›</a:t>
            </a:fld>
            <a:endParaRPr lang="en-US"/>
          </a:p>
        </p:txBody>
      </p:sp>
    </p:spTree>
    <p:extLst>
      <p:ext uri="{BB962C8B-B14F-4D97-AF65-F5344CB8AC3E}">
        <p14:creationId xmlns:p14="http://schemas.microsoft.com/office/powerpoint/2010/main" val="1339984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C29ED-A861-49EE-9C15-A66E9B566B47}"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0D299B-74EA-476A-9C00-41F7F14F2947}" type="slidenum">
              <a:rPr lang="en-US" smtClean="0"/>
              <a:t>‹#›</a:t>
            </a:fld>
            <a:endParaRPr lang="en-US"/>
          </a:p>
        </p:txBody>
      </p:sp>
    </p:spTree>
    <p:extLst>
      <p:ext uri="{BB962C8B-B14F-4D97-AF65-F5344CB8AC3E}">
        <p14:creationId xmlns:p14="http://schemas.microsoft.com/office/powerpoint/2010/main" val="4171633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C29ED-A861-49EE-9C15-A66E9B566B47}"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0D299B-74EA-476A-9C00-41F7F14F2947}" type="slidenum">
              <a:rPr lang="en-US" smtClean="0"/>
              <a:t>‹#›</a:t>
            </a:fld>
            <a:endParaRPr lang="en-US"/>
          </a:p>
        </p:txBody>
      </p:sp>
    </p:spTree>
    <p:extLst>
      <p:ext uri="{BB962C8B-B14F-4D97-AF65-F5344CB8AC3E}">
        <p14:creationId xmlns:p14="http://schemas.microsoft.com/office/powerpoint/2010/main" val="4157730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C29ED-A861-49EE-9C15-A66E9B566B47}"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D299B-74EA-476A-9C00-41F7F14F2947}" type="slidenum">
              <a:rPr lang="en-US" smtClean="0"/>
              <a:t>‹#›</a:t>
            </a:fld>
            <a:endParaRPr lang="en-US"/>
          </a:p>
        </p:txBody>
      </p:sp>
    </p:spTree>
    <p:extLst>
      <p:ext uri="{BB962C8B-B14F-4D97-AF65-F5344CB8AC3E}">
        <p14:creationId xmlns:p14="http://schemas.microsoft.com/office/powerpoint/2010/main" val="3476482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C29ED-A861-49EE-9C15-A66E9B566B47}"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D299B-74EA-476A-9C00-41F7F14F2947}" type="slidenum">
              <a:rPr lang="en-US" smtClean="0"/>
              <a:t>‹#›</a:t>
            </a:fld>
            <a:endParaRPr lang="en-US"/>
          </a:p>
        </p:txBody>
      </p:sp>
    </p:spTree>
    <p:extLst>
      <p:ext uri="{BB962C8B-B14F-4D97-AF65-F5344CB8AC3E}">
        <p14:creationId xmlns:p14="http://schemas.microsoft.com/office/powerpoint/2010/main" val="1538547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C29ED-A861-49EE-9C15-A66E9B566B47}" type="datetimeFigureOut">
              <a:rPr lang="en-US" smtClean="0"/>
              <a:t>11/8/2018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0D299B-74EA-476A-9C00-41F7F14F2947}" type="slidenum">
              <a:rPr lang="en-US" smtClean="0"/>
              <a:t>‹#›</a:t>
            </a:fld>
            <a:endParaRPr lang="en-US"/>
          </a:p>
        </p:txBody>
      </p:sp>
    </p:spTree>
    <p:extLst>
      <p:ext uri="{BB962C8B-B14F-4D97-AF65-F5344CB8AC3E}">
        <p14:creationId xmlns:p14="http://schemas.microsoft.com/office/powerpoint/2010/main" val="818273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69272" y="152400"/>
            <a:ext cx="8998527"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5" name="Title 1"/>
          <p:cNvSpPr txBox="1">
            <a:spLocks/>
          </p:cNvSpPr>
          <p:nvPr/>
        </p:nvSpPr>
        <p:spPr>
          <a:xfrm>
            <a:off x="457200" y="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700" dirty="0" smtClean="0">
                <a:latin typeface="Times New Roman" pitchFamily="18" charset="0"/>
                <a:cs typeface="Times New Roman" pitchFamily="18" charset="0"/>
              </a:rPr>
              <a:t>Analysis of Heat Transfer - </a:t>
            </a:r>
            <a:r>
              <a:rPr lang="en-US" sz="2700" u="sng" dirty="0" smtClean="0">
                <a:latin typeface="Times New Roman" pitchFamily="18" charset="0"/>
                <a:cs typeface="Times New Roman" pitchFamily="18" charset="0"/>
              </a:rPr>
              <a:t>Methodology</a:t>
            </a:r>
            <a:endParaRPr lang="en-US" sz="2700" u="sng" dirty="0">
              <a:latin typeface="Times New Roman" pitchFamily="18" charset="0"/>
              <a:cs typeface="Times New Roman" pitchFamily="18" charset="0"/>
            </a:endParaRPr>
          </a:p>
        </p:txBody>
      </p:sp>
      <p:sp>
        <p:nvSpPr>
          <p:cNvPr id="6" name="Content Placeholder 2"/>
          <p:cNvSpPr txBox="1">
            <a:spLocks/>
          </p:cNvSpPr>
          <p:nvPr/>
        </p:nvSpPr>
        <p:spPr>
          <a:xfrm>
            <a:off x="457200" y="914400"/>
            <a:ext cx="8229600" cy="5334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r>
              <a:rPr lang="en-US" sz="1500" b="1" dirty="0" smtClean="0">
                <a:solidFill>
                  <a:srgbClr val="FF0000"/>
                </a:solidFill>
                <a:latin typeface="Times New Roman" pitchFamily="18" charset="0"/>
                <a:cs typeface="Times New Roman" pitchFamily="18" charset="0"/>
              </a:rPr>
              <a:t>Known: </a:t>
            </a:r>
          </a:p>
          <a:p>
            <a:pPr algn="just">
              <a:buFont typeface="Wingdings" pitchFamily="2" charset="2"/>
              <a:buChar char="§"/>
            </a:pPr>
            <a:r>
              <a:rPr lang="en-US" sz="1500" b="1" dirty="0" smtClean="0">
                <a:solidFill>
                  <a:schemeClr val="tx1"/>
                </a:solidFill>
                <a:latin typeface="Times New Roman" pitchFamily="18" charset="0"/>
                <a:cs typeface="Times New Roman" pitchFamily="18" charset="0"/>
              </a:rPr>
              <a:t>After carefully reading the problem, state briefly and concisely what is known about the problem. Do not repeat the problem statement.</a:t>
            </a:r>
          </a:p>
          <a:p>
            <a:pPr algn="just"/>
            <a:r>
              <a:rPr lang="en-US" sz="1500" b="1" dirty="0" smtClean="0">
                <a:solidFill>
                  <a:srgbClr val="FF0000"/>
                </a:solidFill>
                <a:latin typeface="Times New Roman" pitchFamily="18" charset="0"/>
                <a:cs typeface="Times New Roman" pitchFamily="18" charset="0"/>
              </a:rPr>
              <a:t>Find: </a:t>
            </a:r>
          </a:p>
          <a:p>
            <a:pPr algn="just">
              <a:buFont typeface="Wingdings" pitchFamily="2" charset="2"/>
              <a:buChar char="§"/>
            </a:pPr>
            <a:r>
              <a:rPr lang="en-US" sz="1500" b="1" dirty="0" smtClean="0">
                <a:solidFill>
                  <a:schemeClr val="tx1"/>
                </a:solidFill>
                <a:latin typeface="Times New Roman" pitchFamily="18" charset="0"/>
                <a:cs typeface="Times New Roman" pitchFamily="18" charset="0"/>
              </a:rPr>
              <a:t>State briefly and concisely what must be found.</a:t>
            </a:r>
          </a:p>
          <a:p>
            <a:pPr algn="just"/>
            <a:r>
              <a:rPr lang="en-US" sz="1500" b="1" dirty="0" smtClean="0">
                <a:solidFill>
                  <a:srgbClr val="FF0000"/>
                </a:solidFill>
                <a:latin typeface="Times New Roman" pitchFamily="18" charset="0"/>
                <a:cs typeface="Times New Roman" pitchFamily="18" charset="0"/>
              </a:rPr>
              <a:t>Schematic: </a:t>
            </a:r>
          </a:p>
          <a:p>
            <a:pPr algn="just">
              <a:buFont typeface="Wingdings" pitchFamily="2" charset="2"/>
              <a:buChar char="§"/>
            </a:pPr>
            <a:r>
              <a:rPr lang="en-US" sz="1500" b="1" dirty="0" smtClean="0">
                <a:solidFill>
                  <a:schemeClr val="tx1"/>
                </a:solidFill>
                <a:latin typeface="Times New Roman" pitchFamily="18" charset="0"/>
                <a:cs typeface="Times New Roman" pitchFamily="18" charset="0"/>
              </a:rPr>
              <a:t>Draw a schematic of the physical system. If application of the conservation laws is anticipated, represent the required control volumes or surfaces by dashed lines on the schematic. Identify relevant heat transfer processes by appropriately labeled arrows on the schematic.</a:t>
            </a:r>
          </a:p>
          <a:p>
            <a:pPr algn="just"/>
            <a:r>
              <a:rPr lang="en-US" sz="1500" b="1" dirty="0" smtClean="0">
                <a:solidFill>
                  <a:srgbClr val="FF0000"/>
                </a:solidFill>
                <a:latin typeface="Times New Roman" pitchFamily="18" charset="0"/>
                <a:cs typeface="Times New Roman" pitchFamily="18" charset="0"/>
              </a:rPr>
              <a:t>Assumptions: </a:t>
            </a:r>
          </a:p>
          <a:p>
            <a:pPr algn="just">
              <a:buFont typeface="Wingdings" pitchFamily="2" charset="2"/>
              <a:buChar char="§"/>
            </a:pPr>
            <a:r>
              <a:rPr lang="en-US" sz="1500" b="1" dirty="0" smtClean="0">
                <a:solidFill>
                  <a:schemeClr val="tx1"/>
                </a:solidFill>
                <a:latin typeface="Times New Roman" pitchFamily="18" charset="0"/>
                <a:cs typeface="Times New Roman" pitchFamily="18" charset="0"/>
              </a:rPr>
              <a:t>List all pertinent simplifying assumptions.</a:t>
            </a:r>
          </a:p>
          <a:p>
            <a:pPr algn="just"/>
            <a:r>
              <a:rPr lang="en-US" sz="1500" b="1" dirty="0" smtClean="0">
                <a:solidFill>
                  <a:srgbClr val="FF0000"/>
                </a:solidFill>
                <a:latin typeface="Times New Roman" pitchFamily="18" charset="0"/>
                <a:cs typeface="Times New Roman" pitchFamily="18" charset="0"/>
              </a:rPr>
              <a:t>Properties: </a:t>
            </a:r>
          </a:p>
          <a:p>
            <a:pPr algn="just">
              <a:buFont typeface="Wingdings" pitchFamily="2" charset="2"/>
              <a:buChar char="§"/>
            </a:pPr>
            <a:r>
              <a:rPr lang="en-US" sz="1500" b="1" dirty="0" smtClean="0">
                <a:solidFill>
                  <a:schemeClr val="tx1"/>
                </a:solidFill>
                <a:latin typeface="Times New Roman" pitchFamily="18" charset="0"/>
                <a:cs typeface="Times New Roman" pitchFamily="18" charset="0"/>
              </a:rPr>
              <a:t>Compile property values needed for subsequent calculations and identify the source from which they are obtained.</a:t>
            </a:r>
          </a:p>
          <a:p>
            <a:pPr algn="just"/>
            <a:r>
              <a:rPr lang="en-US" sz="1500" b="1" dirty="0" smtClean="0">
                <a:solidFill>
                  <a:srgbClr val="FF0000"/>
                </a:solidFill>
                <a:latin typeface="Times New Roman" pitchFamily="18" charset="0"/>
                <a:cs typeface="Times New Roman" pitchFamily="18" charset="0"/>
              </a:rPr>
              <a:t>Analysis: </a:t>
            </a:r>
          </a:p>
          <a:p>
            <a:pPr algn="just">
              <a:buFont typeface="Wingdings" pitchFamily="2" charset="2"/>
              <a:buChar char="§"/>
            </a:pPr>
            <a:r>
              <a:rPr lang="en-US" sz="1500" b="1" dirty="0" smtClean="0">
                <a:solidFill>
                  <a:schemeClr val="tx1"/>
                </a:solidFill>
                <a:latin typeface="Times New Roman" pitchFamily="18" charset="0"/>
                <a:cs typeface="Times New Roman" pitchFamily="18" charset="0"/>
              </a:rPr>
              <a:t>Begin your analysis by applying appropriate conservation laws, and introduce rate equations as needed. Develop the analysis as completely as possible before substituting numerical values. Perform the calculations needed to obtain the desired results.</a:t>
            </a:r>
          </a:p>
          <a:p>
            <a:pPr algn="just"/>
            <a:r>
              <a:rPr lang="en-US" sz="1500" b="1" dirty="0" smtClean="0">
                <a:solidFill>
                  <a:srgbClr val="FF0000"/>
                </a:solidFill>
                <a:latin typeface="Times New Roman" pitchFamily="18" charset="0"/>
                <a:cs typeface="Times New Roman" pitchFamily="18" charset="0"/>
              </a:rPr>
              <a:t>Comments: </a:t>
            </a:r>
          </a:p>
          <a:p>
            <a:pPr algn="just">
              <a:buFont typeface="Wingdings" pitchFamily="2" charset="2"/>
              <a:buChar char="§"/>
            </a:pPr>
            <a:r>
              <a:rPr lang="en-US" sz="1500" b="1" dirty="0" smtClean="0">
                <a:solidFill>
                  <a:schemeClr val="tx1"/>
                </a:solidFill>
                <a:latin typeface="Times New Roman" pitchFamily="18" charset="0"/>
                <a:cs typeface="Times New Roman" pitchFamily="18" charset="0"/>
              </a:rPr>
              <a:t>Discuss your results. Such a discussion may include a summary of key conclusions, a critique of the original assumptions, and an inference of Analysis of Heat Transfer Problems: Methodology    trends obtained by performing additional what-if and parameter sensitivity calculations.</a:t>
            </a:r>
            <a:endParaRPr lang="en-US" sz="15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703768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202</Words>
  <Application>Microsoft Office PowerPoint</Application>
  <PresentationFormat>On-screen Show (4:3)</PresentationFormat>
  <Paragraphs>15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Dawit M</dc:creator>
  <cp:lastModifiedBy>Dawit M</cp:lastModifiedBy>
  <cp:revision>2</cp:revision>
  <dcterms:created xsi:type="dcterms:W3CDTF">2018-11-08T12:22:38Z</dcterms:created>
  <dcterms:modified xsi:type="dcterms:W3CDTF">2018-11-08T14:09:06Z</dcterms:modified>
</cp:coreProperties>
</file>