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7"/>
  </p:notesMasterIdLst>
  <p:sldIdLst>
    <p:sldId id="469" r:id="rId2"/>
    <p:sldId id="429" r:id="rId3"/>
    <p:sldId id="441" r:id="rId4"/>
    <p:sldId id="531" r:id="rId5"/>
    <p:sldId id="529" r:id="rId6"/>
    <p:sldId id="528" r:id="rId7"/>
    <p:sldId id="527" r:id="rId8"/>
    <p:sldId id="526" r:id="rId9"/>
    <p:sldId id="470" r:id="rId10"/>
    <p:sldId id="471" r:id="rId11"/>
    <p:sldId id="472" r:id="rId12"/>
    <p:sldId id="473" r:id="rId13"/>
    <p:sldId id="474" r:id="rId14"/>
    <p:sldId id="475" r:id="rId15"/>
    <p:sldId id="530" r:id="rId16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9pPr>
  </p:defaultTextStyle>
  <p:extLst>
    <p:ext uri="{521415D9-36F7-43E2-AB2F-B90AF26B5E84}">
      <p14:sectionLst xmlns:p14="http://schemas.microsoft.com/office/powerpoint/2010/main">
        <p14:section name="Untitled Section" id="{6FD65848-A8AB-49CC-8896-7EFD4C35BFE6}">
          <p14:sldIdLst>
            <p14:sldId id="469"/>
            <p14:sldId id="429"/>
            <p14:sldId id="441"/>
            <p14:sldId id="531"/>
            <p14:sldId id="529"/>
            <p14:sldId id="528"/>
            <p14:sldId id="527"/>
            <p14:sldId id="526"/>
            <p14:sldId id="470"/>
            <p14:sldId id="471"/>
            <p14:sldId id="472"/>
            <p14:sldId id="473"/>
            <p14:sldId id="474"/>
            <p14:sldId id="475"/>
            <p14:sldId id="53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EAEAEA"/>
    <a:srgbClr val="FF9933"/>
    <a:srgbClr val="FF5050"/>
    <a:srgbClr val="CCFFFF"/>
    <a:srgbClr val="FF9966"/>
    <a:srgbClr val="FF99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6" autoAdjust="0"/>
    <p:restoredTop sz="99314" autoAdjust="0"/>
  </p:normalViewPr>
  <p:slideViewPr>
    <p:cSldViewPr snapToGrid="0">
      <p:cViewPr>
        <p:scale>
          <a:sx n="70" d="100"/>
          <a:sy n="70" d="100"/>
        </p:scale>
        <p:origin x="-1464" y="-102"/>
      </p:cViewPr>
      <p:guideLst>
        <p:guide orient="horz" pos="216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28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h-TH" alt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th-TH" altLang="en-US"/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h-TH" altLang="en-US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EB0BFF-A33B-4D60-872F-34E314DA0096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65997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1pPr>
    <a:lvl2pPr marL="4572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2pPr>
    <a:lvl3pPr marL="9144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3pPr>
    <a:lvl4pPr marL="13716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4pPr>
    <a:lvl5pPr marL="18288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FE08B-92A0-4F02-8FDF-C061B82BAB93}" type="slidenum">
              <a:rPr lang="en-US" altLang="zh-CN" smtClean="0">
                <a:solidFill>
                  <a:prstClr val="black"/>
                </a:solidFill>
              </a:rPr>
              <a:pPr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6DEC-507D-4E51-8F97-8858D5B28A9F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89734-6D47-4524-8A22-481E6ECBBA33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EF9D-EC5F-43B6-9ADF-9E71FD8A28D8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45F90F-9DDF-48C6-AE1B-5F3FF3CC920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4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EF661-27C2-4A3B-AAF8-9A0577751DF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103D-DD47-4A0C-A409-F72FDFF6F62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4071-D3B2-41A0-BCDA-20BC7542FA4A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B079-8571-4EFA-8CEE-D3314C9C5EA8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3991-ADF8-4153-BED7-3270CB57DDF4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4F8F-3960-4A49-941C-30BB72B72DA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64EC-0608-4AC2-A207-4D428C3241C0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3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CF3A-B69C-4488-92FB-7BDE73CA3FBB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5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  <a:latin typeface="Arial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rPr>
              <a:t>AAiT - Department of mechanical engineering</a:t>
            </a:r>
            <a:endParaRPr lang="en-US" altLang="zh-CN" dirty="0">
              <a:solidFill>
                <a:prstClr val="black">
                  <a:tint val="75000"/>
                </a:prstClr>
              </a:solidFill>
              <a:latin typeface="Arial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832C4-8BAB-4844-B1C8-06A7B73DB5DE}" type="slidenum">
              <a:rPr lang="en-US" altLang="zh-CN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0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wtmus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2.gi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Vorticity%202%20(4K).mp4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 txBox="1">
            <a:spLocks/>
          </p:cNvSpPr>
          <p:nvPr/>
        </p:nvSpPr>
        <p:spPr bwMode="auto">
          <a:xfrm>
            <a:off x="2699792" y="5329952"/>
            <a:ext cx="604867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just"/>
            <a:endParaRPr lang="en-US" altLang="zh-CN" sz="1600" b="1" dirty="0" smtClean="0">
              <a:solidFill>
                <a:srgbClr val="C0504D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endParaRPr lang="en-US" altLang="zh-CN" sz="1600" b="1" dirty="0" smtClean="0">
              <a:solidFill>
                <a:srgbClr val="C0504D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endParaRPr lang="en-US" altLang="zh-CN" sz="1600" b="1" dirty="0" smtClean="0">
              <a:solidFill>
                <a:srgbClr val="C0504D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endParaRPr lang="en-US" altLang="zh-CN" sz="1600" b="1" dirty="0">
              <a:solidFill>
                <a:srgbClr val="C0504D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endParaRPr lang="en-US" altLang="zh-CN" sz="1600" b="1" dirty="0" smtClean="0">
              <a:solidFill>
                <a:srgbClr val="C0504D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endParaRPr lang="en-US" altLang="zh-CN" sz="1600" b="1" dirty="0">
              <a:solidFill>
                <a:srgbClr val="C0504D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r>
              <a:rPr lang="en-US" altLang="zh-CN" sz="1600" b="1" dirty="0" smtClean="0">
                <a:solidFill>
                  <a:srgbClr val="C0504D"/>
                </a:solidFill>
                <a:latin typeface="Lao UI" pitchFamily="34" charset="0"/>
                <a:cs typeface="Lao UI" pitchFamily="34" charset="0"/>
              </a:rPr>
              <a:t>Fluid Mechanics II - Aerodynamics</a:t>
            </a:r>
          </a:p>
          <a:p>
            <a:pPr algn="just"/>
            <a:endParaRPr lang="en-US" altLang="zh-CN" sz="1600" b="1" dirty="0">
              <a:solidFill>
                <a:srgbClr val="C0504D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endParaRPr lang="en-US" altLang="zh-CN" sz="1600" b="1" dirty="0" smtClean="0">
              <a:solidFill>
                <a:srgbClr val="C0504D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endParaRPr lang="en-US" altLang="zh-CN" sz="1600" b="1" dirty="0">
              <a:solidFill>
                <a:srgbClr val="C0504D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endParaRPr lang="en-US" altLang="zh-CN" sz="1600" b="1" dirty="0" smtClean="0">
              <a:solidFill>
                <a:srgbClr val="C0504D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r>
              <a:rPr lang="en-US" altLang="zh-CN" sz="1600" b="1" dirty="0" smtClean="0">
                <a:solidFill>
                  <a:srgbClr val="C0504D"/>
                </a:solidFill>
                <a:latin typeface="Lao UI" pitchFamily="34" charset="0"/>
                <a:cs typeface="Lao UI" pitchFamily="34" charset="0"/>
              </a:rPr>
              <a:t>Prepared</a:t>
            </a:r>
            <a:r>
              <a:rPr lang="en-US" altLang="zh-CN" sz="1600" b="1" dirty="0" smtClean="0">
                <a:solidFill>
                  <a:srgbClr val="002060"/>
                </a:solidFill>
                <a:latin typeface="Lao UI" pitchFamily="34" charset="0"/>
                <a:cs typeface="Lao UI" pitchFamily="34" charset="0"/>
              </a:rPr>
              <a:t> </a:t>
            </a:r>
            <a:r>
              <a:rPr lang="en-US" altLang="zh-CN" sz="1600" b="1" dirty="0">
                <a:solidFill>
                  <a:srgbClr val="C0504D"/>
                </a:solidFill>
                <a:latin typeface="Lao UI" pitchFamily="34" charset="0"/>
                <a:cs typeface="Lao UI" pitchFamily="34" charset="0"/>
              </a:rPr>
              <a:t>by: </a:t>
            </a:r>
            <a:r>
              <a:rPr lang="en-US" altLang="zh-CN" sz="1600" b="1" dirty="0" smtClean="0">
                <a:solidFill>
                  <a:srgbClr val="002060"/>
                </a:solidFill>
                <a:latin typeface="Lao UI" pitchFamily="34" charset="0"/>
                <a:cs typeface="Lao UI" pitchFamily="34" charset="0"/>
              </a:rPr>
              <a:t> Dawit M. (M.Sc.)</a:t>
            </a:r>
            <a:endParaRPr lang="en-US" altLang="zh-CN" sz="1600" b="1" dirty="0">
              <a:solidFill>
                <a:srgbClr val="002060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r>
              <a:rPr lang="en-US" altLang="zh-CN" sz="1600" b="1" dirty="0" smtClean="0">
                <a:solidFill>
                  <a:srgbClr val="C0504D"/>
                </a:solidFill>
                <a:latin typeface="Lao UI" pitchFamily="34" charset="0"/>
                <a:cs typeface="Lao UI" pitchFamily="34" charset="0"/>
              </a:rPr>
              <a:t>           Office:  </a:t>
            </a:r>
            <a:r>
              <a:rPr lang="en-US" altLang="zh-CN" sz="1600" b="1" dirty="0" smtClean="0">
                <a:solidFill>
                  <a:srgbClr val="002060"/>
                </a:solidFill>
                <a:latin typeface="Lao UI" pitchFamily="34" charset="0"/>
                <a:cs typeface="Lao UI" pitchFamily="34" charset="0"/>
              </a:rPr>
              <a:t>314 - C</a:t>
            </a:r>
            <a:endParaRPr lang="en-US" altLang="zh-CN" sz="1600" b="1" dirty="0">
              <a:solidFill>
                <a:srgbClr val="002060"/>
              </a:solidFill>
              <a:latin typeface="Lao UI" pitchFamily="34" charset="0"/>
              <a:cs typeface="Lao UI" pitchFamily="34" charset="0"/>
            </a:endParaRPr>
          </a:p>
          <a:p>
            <a:pPr algn="just"/>
            <a:r>
              <a:rPr lang="en-US" altLang="zh-CN" sz="1600" b="1" dirty="0" smtClean="0">
                <a:solidFill>
                  <a:srgbClr val="C0504D"/>
                </a:solidFill>
                <a:latin typeface="Lao UI" pitchFamily="34" charset="0"/>
                <a:cs typeface="Lao UI" pitchFamily="34" charset="0"/>
              </a:rPr>
              <a:t>          E-mail:   </a:t>
            </a:r>
            <a:r>
              <a:rPr lang="en-US" altLang="zh-CN" sz="1600" b="1" dirty="0" smtClean="0">
                <a:solidFill>
                  <a:srgbClr val="002060"/>
                </a:solidFill>
                <a:latin typeface="Lao UI" pitchFamily="34" charset="0"/>
                <a:cs typeface="Lao UI" pitchFamily="34" charset="0"/>
                <a:hlinkClick r:id="rId2"/>
              </a:rPr>
              <a:t>dwtmus@gmail.com</a:t>
            </a:r>
            <a:endParaRPr lang="en-US" altLang="zh-CN" sz="1600" b="1" dirty="0" smtClean="0">
              <a:solidFill>
                <a:srgbClr val="002060"/>
              </a:solidFill>
              <a:latin typeface="Lao UI" pitchFamily="34" charset="0"/>
              <a:cs typeface="Lao UI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152399" y="2021939"/>
            <a:ext cx="8812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Addis Ababa University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Addis Ababa Institute of Technology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School of Mechanical &amp; Industrial Engineering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96" y="3426769"/>
            <a:ext cx="8812089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Eras Bold ITC" panose="020B0907030504020204" pitchFamily="34" charset="0"/>
                <a:ea typeface="宋体" pitchFamily="2" charset="-122"/>
                <a:cs typeface="Lao UI" pitchFamily="34" charset="0"/>
              </a:rPr>
              <a:t>Vorticity and Circulation</a:t>
            </a:r>
            <a:endParaRPr lang="en-US" sz="3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pic>
        <p:nvPicPr>
          <p:cNvPr id="7" name="Picture 6" descr="Addis_Ababa_University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140384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F:\Vorticity and Circulation\Emily_avn_lalo-animated_0731_avn_930p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985" y="4085318"/>
            <a:ext cx="2633899" cy="253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Vorticity and Circulation\saturn_cassini_npole_stormLock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1" y="4085318"/>
            <a:ext cx="2530361" cy="253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6250" y="1012665"/>
                <a:ext cx="8411417" cy="4318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These three angular velocities are the components of the angular velocity 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vector.</a:t>
                </a:r>
              </a:p>
              <a:p>
                <a:pPr algn="just"/>
                <a:endParaRPr lang="en-US" sz="2200" dirty="0">
                  <a:solidFill>
                    <a:srgbClr val="002060"/>
                  </a:solidFill>
                  <a:latin typeface="Swis721 Cn BT" panose="020B0506020202030204" pitchFamily="34" charset="0"/>
                  <a:ea typeface="Batang" pitchFamily="18" charset="-127"/>
                  <a:cs typeface="Arial" panose="020B0604020202020204" pitchFamily="34" charset="0"/>
                </a:endParaRPr>
              </a:p>
              <a:p>
                <a:pPr algn="just"/>
                <a:endParaRPr lang="en-US" sz="2200" dirty="0" smtClean="0">
                  <a:solidFill>
                    <a:srgbClr val="002060"/>
                  </a:solidFill>
                  <a:latin typeface="Swis721 Cn BT" panose="020B0506020202030204" pitchFamily="34" charset="0"/>
                  <a:ea typeface="Batang" pitchFamily="18" charset="-127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However, since 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dirty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ω</m:t>
                        </m:r>
                      </m:e>
                    </m:acc>
                  </m:oMath>
                </a14:m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appears most frequently, it is convenient to define the </a:t>
                </a:r>
                <a:r>
                  <a:rPr lang="en-US" sz="2200" dirty="0" err="1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vorticity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dirty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ξ</m:t>
                        </m:r>
                        <m:r>
                          <m:rPr>
                            <m:nor/>
                          </m:rPr>
                          <a:rPr lang="en-US" sz="2200" dirty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as 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simply twice 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2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dirty="0" smtClean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ω</m:t>
                        </m:r>
                      </m:e>
                    </m:acc>
                  </m:oMath>
                </a14:m>
                <a:r>
                  <a:rPr lang="el-GR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.</a:t>
                </a:r>
                <a:endParaRPr lang="en-US" sz="2200" dirty="0" smtClean="0">
                  <a:solidFill>
                    <a:srgbClr val="002060"/>
                  </a:solidFill>
                  <a:latin typeface="Swis721 Cn BT" panose="020B0506020202030204" pitchFamily="34" charset="0"/>
                </a:endParaRPr>
              </a:p>
              <a:p>
                <a:pPr algn="just"/>
                <a:endParaRPr lang="en-US" sz="2200" dirty="0">
                  <a:solidFill>
                    <a:srgbClr val="002060"/>
                  </a:solidFill>
                  <a:latin typeface="Swis721 Cn BT" panose="020B0506020202030204" pitchFamily="34" charset="0"/>
                </a:endParaRPr>
              </a:p>
              <a:p>
                <a:pPr algn="just"/>
                <a:endParaRPr lang="en-US" sz="2200" dirty="0" smtClean="0">
                  <a:solidFill>
                    <a:srgbClr val="002060"/>
                  </a:solidFill>
                  <a:latin typeface="Swis721 Cn BT" panose="020B0506020202030204" pitchFamily="34" charset="0"/>
                </a:endParaRPr>
              </a:p>
              <a:p>
                <a:pPr algn="just"/>
                <a:endParaRPr lang="en-US" sz="2200" dirty="0">
                  <a:solidFill>
                    <a:srgbClr val="002060"/>
                  </a:solidFill>
                  <a:latin typeface="Swis721 Cn BT" panose="020B0506020202030204" pitchFamily="34" charset="0"/>
                </a:endParaRPr>
              </a:p>
              <a:p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The components of the </a:t>
                </a:r>
                <a:r>
                  <a:rPr lang="en-US" sz="2200" dirty="0" err="1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vorticity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vector are recognized as the definitions of the curl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dirty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V</m:t>
                        </m:r>
                      </m:e>
                    </m:acc>
                  </m:oMath>
                </a14:m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, hence 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we 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have:</a:t>
                </a:r>
              </a:p>
              <a:p>
                <a:pPr algn="just"/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  <a:ea typeface="Batang" pitchFamily="18" charset="-127"/>
                    <a:cs typeface="Arial" panose="020B0604020202020204" pitchFamily="34" charset="0"/>
                  </a:rPr>
                  <a:t>				 = Curl 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dirty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V</m:t>
                        </m:r>
                      </m:e>
                    </m:acc>
                  </m:oMath>
                </a14:m>
                <a:endParaRPr lang="en-US" sz="2200" dirty="0" smtClean="0">
                  <a:solidFill>
                    <a:srgbClr val="002060"/>
                  </a:solidFill>
                  <a:latin typeface="Swis721 Cn BT" panose="020B0506020202030204" pitchFamily="34" charset="0"/>
                  <a:ea typeface="Batang" pitchFamily="18" charset="-12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012665"/>
                <a:ext cx="8411417" cy="4318426"/>
              </a:xfrm>
              <a:prstGeom prst="rect">
                <a:avLst/>
              </a:prstGeom>
              <a:blipFill rotWithShape="1">
                <a:blip r:embed="rId2"/>
                <a:stretch>
                  <a:fillRect l="-870" t="-846" r="-1014" b="-2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	Cont’d …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533400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10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51" y="1735412"/>
            <a:ext cx="3278191" cy="49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91" y="3171878"/>
            <a:ext cx="6774911" cy="9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78" y="4885479"/>
            <a:ext cx="1624212" cy="50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9772" y="1258325"/>
                <a:ext cx="4270327" cy="4285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Two types of flow can now be defined:</a:t>
                </a:r>
              </a:p>
              <a:p>
                <a:pPr algn="just"/>
                <a:endParaRPr lang="en-US" sz="2200" dirty="0">
                  <a:solidFill>
                    <a:srgbClr val="002060"/>
                  </a:solidFill>
                  <a:latin typeface="Swis721 Cn BT" panose="020B0506020202030204" pitchFamily="34" charset="0"/>
                </a:endParaRPr>
              </a:p>
              <a:p>
                <a:pPr marL="457200" indent="-457200">
                  <a:buAutoNum type="arabicParenR"/>
                </a:pP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Rotational flow: 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Here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𝛻</m:t>
                    </m:r>
                    <m:r>
                      <a:rPr lang="en-US" sz="2200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dirty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V</m:t>
                        </m:r>
                      </m:e>
                    </m:acc>
                  </m:oMath>
                </a14:m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≠</m:t>
                    </m:r>
                  </m:oMath>
                </a14:m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0 at every point in the flow. The fluid elements move 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and deform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, and also 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rotate.</a:t>
                </a:r>
              </a:p>
              <a:p>
                <a:pPr marL="457200" indent="-457200">
                  <a:buAutoNum type="arabicParenR"/>
                </a:pPr>
                <a:r>
                  <a:rPr lang="en-US" sz="2200" dirty="0" err="1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Irrotational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flow. Here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𝛻</m:t>
                    </m:r>
                    <m:r>
                      <a:rPr lang="en-US" sz="22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dirty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V</m:t>
                        </m:r>
                      </m:e>
                    </m:acc>
                  </m:oMath>
                </a14:m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= 0 at every point in the flow. The fluid elements 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move and 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deform, but do not rotate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.</a:t>
                </a:r>
              </a:p>
              <a:p>
                <a:pPr algn="just"/>
                <a:endParaRPr lang="en-US" sz="2200" dirty="0" smtClean="0">
                  <a:solidFill>
                    <a:srgbClr val="002060"/>
                  </a:solidFill>
                  <a:latin typeface="Swis721 Cn BT" panose="020B0506020202030204" pitchFamily="34" charset="0"/>
                </a:endParaRPr>
              </a:p>
              <a:p>
                <a:pPr algn="just"/>
                <a:endParaRPr lang="en-US" sz="2200" dirty="0">
                  <a:solidFill>
                    <a:srgbClr val="002060"/>
                  </a:solidFill>
                  <a:latin typeface="Swis721 Cn BT" panose="020B0506020202030204" pitchFamily="34" charset="0"/>
                  <a:ea typeface="Batang" pitchFamily="18" charset="-12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2" y="1258325"/>
                <a:ext cx="4270327" cy="4285532"/>
              </a:xfrm>
              <a:prstGeom prst="rect">
                <a:avLst/>
              </a:prstGeom>
              <a:blipFill rotWithShape="1">
                <a:blip r:embed="rId2"/>
                <a:stretch>
                  <a:fillRect l="-1857" t="-853" r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Irrotationality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38782" y="6096000"/>
            <a:ext cx="729018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11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2498" y="889028"/>
            <a:ext cx="4270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>
                <a:solidFill>
                  <a:srgbClr val="002060"/>
                </a:solidFill>
                <a:latin typeface="Swis721 Cn BT" panose="020B0506020202030204" pitchFamily="34" charset="0"/>
              </a:rPr>
              <a:t>Irrotational</a:t>
            </a:r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pPr algn="just"/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pPr algn="just"/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47" y="1344662"/>
            <a:ext cx="3257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1344662"/>
            <a:ext cx="26384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6586535" y="1805327"/>
            <a:ext cx="622254" cy="112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59" y="2544812"/>
            <a:ext cx="1914638" cy="226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62" y="2544812"/>
            <a:ext cx="2246338" cy="232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6492133" y="2936991"/>
            <a:ext cx="622254" cy="112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64" y="4715725"/>
            <a:ext cx="3379365" cy="178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58" y="4529020"/>
            <a:ext cx="3898135" cy="18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4390" y="854578"/>
                <a:ext cx="8411417" cy="462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Many flows have negligible or zero </a:t>
                </a:r>
                <a:r>
                  <a:rPr lang="en-US" sz="2200" dirty="0" err="1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vorticity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and are called </a:t>
                </a:r>
                <a:r>
                  <a:rPr lang="en-US" sz="2200" dirty="0" err="1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Irrotational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.</a:t>
                </a:r>
              </a:p>
              <a:p>
                <a:pPr algn="just"/>
                <a:endParaRPr lang="en-US" sz="2200" dirty="0">
                  <a:solidFill>
                    <a:srgbClr val="002060"/>
                  </a:solidFill>
                  <a:latin typeface="Swis721 Cn BT" panose="020B0506020202030204" pitchFamily="34" charset="0"/>
                </a:endParaRPr>
              </a:p>
              <a:p>
                <a:pPr algn="just"/>
                <a:r>
                  <a:rPr lang="en-US" sz="2200" dirty="0" smtClean="0">
                    <a:solidFill>
                      <a:srgbClr val="C00000"/>
                    </a:solidFill>
                    <a:latin typeface="Swis721 Cn BT" panose="020B0506020202030204" pitchFamily="34" charset="0"/>
                  </a:rPr>
                  <a:t>Irrotationality:</a:t>
                </a:r>
              </a:p>
              <a:p>
                <a:pPr algn="ctr"/>
                <a:r>
                  <a:rPr lang="en-US" sz="22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  <a:ea typeface="Batang" pitchFamily="18" charset="-127"/>
                    <a:cs typeface="Arial" panose="020B0604020202020204" pitchFamily="34" charset="0"/>
                  </a:rPr>
                  <a:t>Curl 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dirty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V</m:t>
                        </m:r>
                      </m:e>
                    </m:acc>
                  </m:oMath>
                </a14:m>
                <a:r>
                  <a:rPr lang="en-US" sz="2200" dirty="0" smtClean="0">
                    <a:solidFill>
                      <a:srgbClr val="002060"/>
                    </a:solidFill>
                  </a:rPr>
                  <a:t> = 0</a:t>
                </a:r>
                <a:endParaRPr lang="en-US" sz="2200" dirty="0">
                  <a:solidFill>
                    <a:srgbClr val="002060"/>
                  </a:solidFill>
                </a:endParaRPr>
              </a:p>
              <a:p>
                <a:endParaRPr lang="en-US" sz="2200" dirty="0" smtClean="0">
                  <a:solidFill>
                    <a:srgbClr val="002060"/>
                  </a:solidFill>
                  <a:latin typeface="Swis721 Cn BT" panose="020B0506020202030204" pitchFamily="34" charset="0"/>
                </a:endParaRPr>
              </a:p>
              <a:p>
                <a:pPr algn="just"/>
                <a:r>
                  <a:rPr lang="en-US" sz="2200" dirty="0" err="1" smtClean="0">
                    <a:solidFill>
                      <a:srgbClr val="C00000"/>
                    </a:solidFill>
                    <a:latin typeface="Swis721 Cn BT" panose="020B0506020202030204" pitchFamily="34" charset="0"/>
                  </a:rPr>
                  <a:t>Rotationality</a:t>
                </a:r>
                <a:r>
                  <a:rPr lang="en-US" sz="2200" dirty="0" smtClean="0">
                    <a:solidFill>
                      <a:srgbClr val="C00000"/>
                    </a:solidFill>
                    <a:latin typeface="Swis721 Cn BT" panose="020B0506020202030204" pitchFamily="34" charset="0"/>
                  </a:rPr>
                  <a:t>:</a:t>
                </a:r>
              </a:p>
              <a:p>
                <a:pPr algn="just"/>
                <a:endParaRPr lang="en-US" sz="2200" dirty="0">
                  <a:solidFill>
                    <a:srgbClr val="C00000"/>
                  </a:solidFill>
                  <a:latin typeface="Swis721 Cn BT" panose="020B0506020202030204" pitchFamily="34" charset="0"/>
                </a:endParaRPr>
              </a:p>
              <a:p>
                <a:pPr algn="just"/>
                <a:endParaRPr lang="en-US" sz="2200" dirty="0" smtClean="0">
                  <a:solidFill>
                    <a:srgbClr val="C00000"/>
                  </a:solidFill>
                  <a:latin typeface="Swis721 Cn BT" panose="020B0506020202030204" pitchFamily="34" charset="0"/>
                </a:endParaRPr>
              </a:p>
              <a:p>
                <a:pPr algn="just"/>
                <a:endParaRPr lang="en-US" sz="2200" dirty="0">
                  <a:solidFill>
                    <a:srgbClr val="C00000"/>
                  </a:solidFill>
                  <a:latin typeface="Swis721 Cn BT" panose="020B0506020202030204" pitchFamily="34" charset="0"/>
                </a:endParaRPr>
              </a:p>
              <a:p>
                <a:pPr algn="just"/>
                <a:endParaRPr lang="en-US" sz="2200" dirty="0" smtClean="0">
                  <a:solidFill>
                    <a:srgbClr val="C00000"/>
                  </a:solidFill>
                  <a:latin typeface="Swis721 Cn BT" panose="020B0506020202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𝛻</m:t>
                    </m:r>
                    <m:r>
                      <a:rPr lang="en-US" sz="22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dirty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V</m:t>
                        </m:r>
                      </m:e>
                    </m:acc>
                  </m:oMath>
                </a14:m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≠</m:t>
                    </m:r>
                  </m:oMath>
                </a14:m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0</a:t>
                </a:r>
                <a:endParaRPr lang="en-US" sz="2200" dirty="0">
                  <a:solidFill>
                    <a:srgbClr val="C00000"/>
                  </a:solidFill>
                  <a:latin typeface="Swis721 Cn BT" panose="020B0506020202030204" pitchFamily="34" charset="0"/>
                </a:endParaRPr>
              </a:p>
              <a:p>
                <a:pPr algn="just"/>
                <a:endParaRPr lang="en-US" sz="2200" dirty="0" smtClean="0">
                  <a:solidFill>
                    <a:srgbClr val="002060"/>
                  </a:solidFill>
                  <a:latin typeface="Swis721 Cn BT" panose="020B0506020202030204" pitchFamily="34" charset="0"/>
                </a:endParaRPr>
              </a:p>
              <a:p>
                <a:pPr algn="just"/>
                <a:endParaRPr lang="en-US" sz="2200" dirty="0">
                  <a:solidFill>
                    <a:srgbClr val="002060"/>
                  </a:solidFill>
                  <a:latin typeface="Swis721 Cn BT" panose="020B0506020202030204" pitchFamily="34" charset="0"/>
                  <a:ea typeface="Batang" pitchFamily="18" charset="-12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90" y="854578"/>
                <a:ext cx="8411417" cy="4624086"/>
              </a:xfrm>
              <a:prstGeom prst="rect">
                <a:avLst/>
              </a:prstGeom>
              <a:blipFill rotWithShape="1">
                <a:blip r:embed="rId3"/>
                <a:stretch>
                  <a:fillRect l="-870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2430" y="6096000"/>
            <a:ext cx="715370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12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Rotational Flow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8" y="3004395"/>
            <a:ext cx="3434189" cy="12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09" y="2980512"/>
            <a:ext cx="2390228" cy="12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3762581" y="3484890"/>
            <a:ext cx="622254" cy="112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4391" y="870162"/>
            <a:ext cx="841141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Consider a closed curve C in a velocity field as shown in the figure on the left. The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instantaneous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circulation around curve C is defined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by:</a:t>
            </a: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In 2-D, a line integral is counterclockwise by convention. But aerodynamicists like to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define circulation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as positive clockwise, hence the minus sign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.</a:t>
            </a: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Circulation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20669" y="6096000"/>
            <a:ext cx="647131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13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54" y="1711370"/>
            <a:ext cx="2138505" cy="85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3467959"/>
            <a:ext cx="65722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6250" y="1012665"/>
                <a:ext cx="8411417" cy="421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Circulation is closely linked to the </a:t>
                </a:r>
                <a:r>
                  <a:rPr lang="en-US" sz="2200" dirty="0" err="1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vorticity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in the </a:t>
                </a:r>
                <a:r>
                  <a:rPr lang="en-US" sz="2200" dirty="0" err="1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flowfield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. By </a:t>
                </a:r>
                <a:r>
                  <a:rPr lang="en-US" sz="2200" dirty="0" err="1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Stokes’s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Theorem:</a:t>
                </a:r>
              </a:p>
              <a:p>
                <a:pPr algn="just"/>
                <a:endParaRPr lang="en-US" sz="2200" dirty="0">
                  <a:solidFill>
                    <a:srgbClr val="002060"/>
                  </a:solidFill>
                  <a:latin typeface="Swis721 Cn BT" panose="020B0506020202030204" pitchFamily="34" charset="0"/>
                  <a:ea typeface="Batang" pitchFamily="18" charset="-127"/>
                  <a:cs typeface="Arial" panose="020B0604020202020204" pitchFamily="34" charset="0"/>
                </a:endParaRPr>
              </a:p>
              <a:p>
                <a:pPr algn="just"/>
                <a:endParaRPr lang="en-US" sz="2200" dirty="0" smtClean="0">
                  <a:solidFill>
                    <a:srgbClr val="002060"/>
                  </a:solidFill>
                  <a:latin typeface="Swis721 Cn BT" panose="020B0506020202030204" pitchFamily="34" charset="0"/>
                  <a:ea typeface="Batang" pitchFamily="18" charset="-127"/>
                  <a:cs typeface="Arial" panose="020B0604020202020204" pitchFamily="34" charset="0"/>
                </a:endParaRPr>
              </a:p>
              <a:p>
                <a:pPr algn="just"/>
                <a:endParaRPr lang="en-US" sz="2200" dirty="0">
                  <a:solidFill>
                    <a:srgbClr val="002060"/>
                  </a:solidFill>
                  <a:latin typeface="Swis721 Cn BT" panose="020B0506020202030204" pitchFamily="34" charset="0"/>
                  <a:ea typeface="Batang" pitchFamily="18" charset="-127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where the integral is over the area A in the interior of C, shown in the above figure on the right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sz="2200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is 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the unit vector normal to this area. In the 2-D </a:t>
                </a:r>
                <a:r>
                  <a:rPr lang="en-US" sz="2200" dirty="0" err="1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xy</a:t>
                </a:r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plane, we have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dirty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ξ</m:t>
                        </m:r>
                        <m:r>
                          <m:rPr>
                            <m:nor/>
                          </m:rPr>
                          <a:rPr lang="en-US" sz="2200" dirty="0">
                            <a:solidFill>
                              <a:srgbClr val="002060"/>
                            </a:solidFill>
                            <a:latin typeface="Swis721 Cn BT" panose="020B0506020202030204" pitchFamily="34" charset="0"/>
                          </a:rPr>
                          <m:t> </m:t>
                        </m:r>
                      </m:e>
                    </m:acc>
                    <m:r>
                      <a:rPr lang="en-US" sz="2200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= </a:t>
                </a:r>
                <a:r>
                  <a:rPr lang="en-US" sz="2200" dirty="0" err="1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ξ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200" b="0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sz="2200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2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2200" dirty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, in which case we have a simpler scalar form of the area integral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.</a:t>
                </a:r>
              </a:p>
              <a:p>
                <a:pPr algn="just"/>
                <a:endParaRPr lang="en-US" sz="2200" dirty="0">
                  <a:solidFill>
                    <a:srgbClr val="002060"/>
                  </a:solidFill>
                  <a:latin typeface="Swis721 Cn BT" panose="020B0506020202030204" pitchFamily="34" charset="0"/>
                  <a:ea typeface="Batang" pitchFamily="18" charset="-127"/>
                  <a:cs typeface="Arial" panose="020B0604020202020204" pitchFamily="34" charset="0"/>
                </a:endParaRPr>
              </a:p>
              <a:p>
                <a:pPr algn="just"/>
                <a:endParaRPr lang="en-US" sz="2200" dirty="0" smtClean="0">
                  <a:solidFill>
                    <a:srgbClr val="002060"/>
                  </a:solidFill>
                  <a:latin typeface="Swis721 Cn BT" panose="020B0506020202030204" pitchFamily="34" charset="0"/>
                  <a:ea typeface="Batang" pitchFamily="18" charset="-127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From this integral one can interpret the </a:t>
                </a:r>
                <a:r>
                  <a:rPr lang="en-US" sz="2200" dirty="0" err="1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vorticity</a:t>
                </a:r>
                <a:r>
                  <a:rPr lang="en-US" sz="2200" dirty="0" smtClean="0">
                    <a:solidFill>
                      <a:srgbClr val="002060"/>
                    </a:solidFill>
                    <a:latin typeface="Swis721 Cn BT" panose="020B0506020202030204" pitchFamily="34" charset="0"/>
                  </a:rPr>
                  <a:t> as –circulation per area, or</a:t>
                </a:r>
                <a:endParaRPr lang="en-US" sz="2200" dirty="0">
                  <a:solidFill>
                    <a:srgbClr val="002060"/>
                  </a:solidFill>
                  <a:latin typeface="Swis721 Cn BT" panose="020B0506020202030204" pitchFamily="34" charset="0"/>
                  <a:ea typeface="Batang" pitchFamily="18" charset="-12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012665"/>
                <a:ext cx="8411417" cy="4213461"/>
              </a:xfrm>
              <a:prstGeom prst="rect">
                <a:avLst/>
              </a:prstGeom>
              <a:blipFill rotWithShape="1">
                <a:blip r:embed="rId2"/>
                <a:stretch>
                  <a:fillRect l="-870" t="-868" r="-1014" b="-2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	Cont’d …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38782" y="6096000"/>
            <a:ext cx="729018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14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39" y="1843662"/>
            <a:ext cx="6898415" cy="80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18" y="3975103"/>
            <a:ext cx="2358261" cy="77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71" y="5284129"/>
            <a:ext cx="1289096" cy="87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3203738"/>
            <a:ext cx="8884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Thank You</a:t>
            </a:r>
          </a:p>
          <a:p>
            <a:pPr algn="ctr"/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Questions are Welcome!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399" y="3208074"/>
            <a:ext cx="8915400" cy="5386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399" y="3769331"/>
            <a:ext cx="8915400" cy="5386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519" y="870065"/>
            <a:ext cx="82569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800" dirty="0" smtClean="0">
              <a:solidFill>
                <a:srgbClr val="0070C0"/>
              </a:solidFill>
              <a:latin typeface="Maiandra GD" panose="020E0502030308020204" pitchFamily="34" charset="0"/>
              <a:ea typeface="Batang" pitchFamily="18" charset="-127"/>
              <a:cs typeface="Arial" panose="020B0604020202020204" pitchFamily="34" charset="0"/>
              <a:hlinkClick r:id="rId3" action="ppaction://hlinksldjump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70C0"/>
                </a:solidFill>
                <a:latin typeface="Maiandra GD" panose="020E0502030308020204" pitchFamily="34" charset="0"/>
                <a:ea typeface="Batang" pitchFamily="18" charset="-127"/>
                <a:cs typeface="Arial" panose="020B0604020202020204" pitchFamily="34" charset="0"/>
                <a:hlinkClick r:id="rId3" action="ppaction://hlinksldjump"/>
              </a:rPr>
              <a:t>Introduction</a:t>
            </a:r>
            <a:endParaRPr lang="en-US" sz="1800" dirty="0" smtClean="0">
              <a:solidFill>
                <a:srgbClr val="0070C0"/>
              </a:solidFill>
              <a:latin typeface="Maiandra GD" panose="020E0502030308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70C0"/>
                </a:solidFill>
                <a:latin typeface="Maiandra GD" panose="020E0502030308020204" pitchFamily="34" charset="0"/>
                <a:ea typeface="Batang" pitchFamily="18" charset="-127"/>
                <a:cs typeface="Arial" panose="020B0604020202020204" pitchFamily="34" charset="0"/>
                <a:hlinkClick r:id="rId4" action="ppaction://hlinksldjump"/>
              </a:rPr>
              <a:t>Applications</a:t>
            </a:r>
            <a:endParaRPr lang="en-US" sz="1800" dirty="0" smtClean="0">
              <a:solidFill>
                <a:srgbClr val="0070C0"/>
              </a:solidFill>
              <a:latin typeface="Maiandra GD" panose="020E0502030308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70C0"/>
                </a:solidFill>
                <a:latin typeface="Maiandra GD" panose="020E0502030308020204" pitchFamily="34" charset="0"/>
                <a:ea typeface="Batang" pitchFamily="18" charset="-127"/>
                <a:cs typeface="Arial" panose="020B0604020202020204" pitchFamily="34" charset="0"/>
                <a:hlinkClick r:id="rId5" action="ppaction://hlinksldjump"/>
              </a:rPr>
              <a:t>Vorticity and Strain Rate</a:t>
            </a:r>
            <a:endParaRPr lang="en-US" sz="1800" dirty="0" smtClean="0">
              <a:solidFill>
                <a:srgbClr val="0070C0"/>
              </a:solidFill>
              <a:latin typeface="Maiandra GD" panose="020E0502030308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70C0"/>
                </a:solidFill>
                <a:latin typeface="Maiandra GD" panose="020E0502030308020204" pitchFamily="34" charset="0"/>
                <a:ea typeface="宋体" pitchFamily="2" charset="-122"/>
                <a:cs typeface="Lao UI" pitchFamily="34" charset="0"/>
                <a:hlinkClick r:id="rId6" action="ppaction://hlinksldjump"/>
              </a:rPr>
              <a:t>Side Tilting Analysis</a:t>
            </a:r>
            <a:endParaRPr lang="en-US" sz="1800" dirty="0" smtClean="0">
              <a:solidFill>
                <a:srgbClr val="0070C0"/>
              </a:solidFill>
              <a:latin typeface="Maiandra GD" panose="020E0502030308020204" pitchFamily="34" charset="0"/>
              <a:ea typeface="宋体" pitchFamily="2" charset="-122"/>
              <a:cs typeface="Lao UI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70C0"/>
                </a:solidFill>
                <a:latin typeface="Maiandra GD" panose="020E0502030308020204" pitchFamily="34" charset="0"/>
                <a:ea typeface="宋体" pitchFamily="2" charset="-122"/>
                <a:cs typeface="Lao UI" pitchFamily="34" charset="0"/>
                <a:hlinkClick r:id="rId7" action="ppaction://hlinksldjump"/>
              </a:rPr>
              <a:t>Irrotationality</a:t>
            </a:r>
            <a:endParaRPr lang="en-US" sz="1800" dirty="0" smtClean="0">
              <a:solidFill>
                <a:srgbClr val="0070C0"/>
              </a:solidFill>
              <a:latin typeface="Maiandra GD" panose="020E0502030308020204" pitchFamily="34" charset="0"/>
              <a:ea typeface="宋体" pitchFamily="2" charset="-122"/>
              <a:cs typeface="Lao UI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70C0"/>
                </a:solidFill>
                <a:latin typeface="Maiandra GD" panose="020E0502030308020204" pitchFamily="34" charset="0"/>
                <a:ea typeface="宋体" pitchFamily="2" charset="-122"/>
                <a:cs typeface="Lao UI" pitchFamily="34" charset="0"/>
                <a:hlinkClick r:id="rId8" action="ppaction://hlinksldjump"/>
              </a:rPr>
              <a:t>Rotation</a:t>
            </a:r>
            <a:r>
              <a:rPr lang="en-US" sz="1800" dirty="0" smtClean="0">
                <a:solidFill>
                  <a:srgbClr val="0070C0"/>
                </a:solidFill>
                <a:latin typeface="Maiandra GD" panose="020E0502030308020204" pitchFamily="34" charset="0"/>
                <a:ea typeface="宋体" pitchFamily="2" charset="-122"/>
                <a:cs typeface="Lao UI" pitchFamily="34" charset="0"/>
              </a:rPr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70C0"/>
                </a:solidFill>
                <a:latin typeface="Maiandra GD" panose="020E0502030308020204" pitchFamily="34" charset="0"/>
                <a:ea typeface="宋体" pitchFamily="2" charset="-122"/>
                <a:cs typeface="Lao UI" pitchFamily="34" charset="0"/>
                <a:hlinkClick r:id="rId9" action="ppaction://hlinksldjump"/>
              </a:rPr>
              <a:t>Circulation</a:t>
            </a:r>
            <a:endParaRPr lang="en-US" sz="1800" dirty="0" smtClean="0">
              <a:solidFill>
                <a:srgbClr val="0070C0"/>
              </a:solidFill>
              <a:latin typeface="Maiandra GD" panose="020E0502030308020204" pitchFamily="34" charset="0"/>
              <a:ea typeface="宋体" pitchFamily="2" charset="-122"/>
              <a:cs typeface="Lao UI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002060"/>
              </a:solidFill>
              <a:latin typeface="Maiandra GD" panose="020E0502030308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002060"/>
              </a:solidFill>
              <a:latin typeface="Maiandra GD" panose="020E0502030308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002060"/>
              </a:solidFill>
              <a:latin typeface="Maiandra GD" panose="020E0502030308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002060"/>
              </a:solidFill>
              <a:latin typeface="Maiandra GD" panose="020E0502030308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800" dirty="0" smtClean="0">
              <a:solidFill>
                <a:srgbClr val="002060"/>
              </a:solidFill>
              <a:latin typeface="Maiandra GD" panose="020E0502030308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endParaRPr lang="en-US" sz="1800" dirty="0" smtClean="0">
              <a:solidFill>
                <a:srgbClr val="002060"/>
              </a:solidFill>
              <a:latin typeface="Maiandra GD" panose="020E0502030308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prstClr val="black"/>
              </a:solidFill>
              <a:latin typeface="Maiandra GD" panose="020E0502030308020204" pitchFamily="34" charset="0"/>
              <a:ea typeface="Batang" pitchFamily="18" charset="-127"/>
              <a:cs typeface="Lao UI" panose="020B0502040204020203" pitchFamily="34" charset="0"/>
            </a:endParaRPr>
          </a:p>
          <a:p>
            <a:endParaRPr lang="en-US" sz="2000" dirty="0" smtClean="0">
              <a:solidFill>
                <a:prstClr val="black"/>
              </a:solidFill>
              <a:latin typeface="Maiandra GD" panose="020E0502030308020204" pitchFamily="34" charset="0"/>
              <a:ea typeface="Batang" pitchFamily="18" charset="-127"/>
              <a:cs typeface="Lao UI" panose="020B0502040204020203" pitchFamily="34" charset="0"/>
            </a:endParaRPr>
          </a:p>
          <a:p>
            <a:endParaRPr lang="en-US" sz="2000" dirty="0">
              <a:solidFill>
                <a:prstClr val="black"/>
              </a:solidFill>
              <a:latin typeface="Maiandra GD" panose="020E0502030308020204" pitchFamily="34" charset="0"/>
              <a:ea typeface="Batang" pitchFamily="18" charset="-127"/>
              <a:cs typeface="Lao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Outline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533400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2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8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50" y="1012665"/>
            <a:ext cx="84114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When previously examining fluid motion, we considered only the changing position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and velocity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of a fluid element. Now we will take a closer look, and examine the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element’s changing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shape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and orientation.</a:t>
            </a:r>
          </a:p>
          <a:p>
            <a:pPr algn="just"/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algn="just"/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  <a:ea typeface="Batang" pitchFamily="18" charset="-127"/>
                <a:cs typeface="Arial" panose="020B0604020202020204" pitchFamily="34" charset="0"/>
              </a:rPr>
              <a:t>This will lead us to the discussion of </a:t>
            </a:r>
            <a:r>
              <a:rPr lang="en-US" sz="2200" dirty="0" err="1" smtClean="0">
                <a:solidFill>
                  <a:srgbClr val="002060"/>
                </a:solidFill>
                <a:latin typeface="Swis721 Cn BT" panose="020B0506020202030204" pitchFamily="34" charset="0"/>
                <a:ea typeface="Batang" pitchFamily="18" charset="-127"/>
                <a:cs typeface="Arial" panose="020B0604020202020204" pitchFamily="34" charset="0"/>
              </a:rPr>
              <a:t>vorticity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  <a:ea typeface="Batang" pitchFamily="18" charset="-127"/>
                <a:cs typeface="Arial" panose="020B0604020202020204" pitchFamily="34" charset="0"/>
              </a:rPr>
              <a:t>and circulation.</a:t>
            </a:r>
          </a:p>
          <a:p>
            <a:pPr algn="just"/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solidFill>
                  <a:srgbClr val="C00000"/>
                </a:solidFill>
                <a:latin typeface="Swis721 Cn BT" panose="020B0506020202030204" pitchFamily="34" charset="0"/>
              </a:rPr>
              <a:t>Circulation and </a:t>
            </a:r>
            <a:r>
              <a:rPr lang="en-US" sz="2200" dirty="0" err="1">
                <a:solidFill>
                  <a:srgbClr val="C00000"/>
                </a:solidFill>
                <a:latin typeface="Swis721 Cn BT" panose="020B0506020202030204" pitchFamily="34" charset="0"/>
              </a:rPr>
              <a:t>vorticity</a:t>
            </a:r>
            <a:r>
              <a:rPr lang="en-US" sz="2200" dirty="0">
                <a:solidFill>
                  <a:srgbClr val="C00000"/>
                </a:solidFill>
                <a:latin typeface="Swis721 Cn BT" panose="020B0506020202030204" pitchFamily="34" charset="0"/>
              </a:rPr>
              <a:t> are the two </a:t>
            </a:r>
            <a:r>
              <a:rPr lang="en-US" sz="2200" dirty="0" smtClean="0">
                <a:solidFill>
                  <a:srgbClr val="C00000"/>
                </a:solidFill>
                <a:latin typeface="Swis721 Cn BT" panose="020B0506020202030204" pitchFamily="34" charset="0"/>
              </a:rPr>
              <a:t>primary measures </a:t>
            </a:r>
            <a:r>
              <a:rPr lang="en-US" sz="2200" dirty="0">
                <a:solidFill>
                  <a:srgbClr val="C00000"/>
                </a:solidFill>
                <a:latin typeface="Swis721 Cn BT" panose="020B0506020202030204" pitchFamily="34" charset="0"/>
              </a:rPr>
              <a:t>of rotation in a fluid</a:t>
            </a:r>
            <a:r>
              <a:rPr lang="en-US" sz="2200" dirty="0" smtClean="0">
                <a:solidFill>
                  <a:srgbClr val="C00000"/>
                </a:solidFill>
                <a:latin typeface="Swis721 Cn BT" panose="020B0506020202030204" pitchFamily="34" charset="0"/>
              </a:rPr>
              <a:t>.</a:t>
            </a:r>
          </a:p>
          <a:p>
            <a:pPr algn="just"/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Vorticity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,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is a vector field that gives a </a:t>
            </a:r>
            <a:r>
              <a:rPr lang="en-US" sz="2200" i="1" dirty="0">
                <a:solidFill>
                  <a:srgbClr val="C00000"/>
                </a:solidFill>
                <a:latin typeface="Swis721 Cn BT" panose="020B0506020202030204" pitchFamily="34" charset="0"/>
              </a:rPr>
              <a:t>microscopic</a:t>
            </a:r>
            <a:r>
              <a:rPr lang="en-US" sz="2200" i="1" dirty="0">
                <a:solidFill>
                  <a:srgbClr val="002060"/>
                </a:solidFill>
                <a:latin typeface="Swis721 Cn BT" panose="020B0506020202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measure of the rotation at any point in the fluid.</a:t>
            </a:r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algn="just"/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Circulation,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however,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is a scalar integral quantity, is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a </a:t>
            </a:r>
            <a:r>
              <a:rPr lang="en-US" sz="2200" i="1" dirty="0" smtClean="0">
                <a:solidFill>
                  <a:srgbClr val="C00000"/>
                </a:solidFill>
                <a:latin typeface="Swis721 Cn BT" panose="020B0506020202030204" pitchFamily="34" charset="0"/>
              </a:rPr>
              <a:t>macroscopic</a:t>
            </a:r>
            <a:r>
              <a:rPr lang="en-US" sz="2200" i="1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measure of rotation for a finite area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of the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fluid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Introduction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533400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3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0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Vorticity and Circulation\Emily_avn_lalo-animated_0731_avn_930p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0" y="999888"/>
            <a:ext cx="4703076" cy="31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Vorticity and Circulation\saturn_cassini_npole_stormLock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67" y="2148385"/>
            <a:ext cx="3755409" cy="375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Vorticity and Circulation\Vortex-street-anima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425855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Applications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533400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4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graphicFrame>
        <p:nvGraphicFramePr>
          <p:cNvPr id="2" name="Object 1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944715"/>
              </p:ext>
            </p:extLst>
          </p:nvPr>
        </p:nvGraphicFramePr>
        <p:xfrm>
          <a:off x="6359525" y="1173163"/>
          <a:ext cx="117475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7" imgW="1174320" imgH="480960" progId="Package">
                  <p:embed/>
                </p:oleObj>
              </mc:Choice>
              <mc:Fallback>
                <p:oleObj name="Packager Shell Object" showAsIcon="1" r:id="rId7" imgW="1174320" imgH="4809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59525" y="1173163"/>
                        <a:ext cx="1174750" cy="481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56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50" y="1012665"/>
            <a:ext cx="84114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Consider a moving fluid element which is initially rectangular, as shown in the figure.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If the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velocity varies significantly across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the extent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of the element, its corners will not move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in unison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, and the element will rotate and become distorted.</a:t>
            </a:r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Vorticity and Strain Rate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533400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5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84" y="2768079"/>
            <a:ext cx="67913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50" y="1012665"/>
            <a:ext cx="8411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In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general, the edges of the element can undergo some combination of </a:t>
            </a:r>
            <a:r>
              <a:rPr lang="en-US" sz="2200" dirty="0">
                <a:solidFill>
                  <a:srgbClr val="C00000"/>
                </a:solidFill>
                <a:latin typeface="Swis721 Cn BT" panose="020B0506020202030204" pitchFamily="34" charset="0"/>
              </a:rPr>
              <a:t>tilting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 and </a:t>
            </a:r>
            <a:r>
              <a:rPr lang="en-US" sz="2200" dirty="0" smtClean="0">
                <a:solidFill>
                  <a:srgbClr val="C00000"/>
                </a:solidFill>
                <a:latin typeface="Swis721 Cn BT" panose="020B0506020202030204" pitchFamily="34" charset="0"/>
              </a:rPr>
              <a:t>stretching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. For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now we will consider only the tilting motions, because this has by far the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greatest implications for aerodynamics.</a:t>
            </a:r>
          </a:p>
          <a:p>
            <a:pPr algn="just"/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The figure below on the right shows two particular types of element-side tilting motions.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If adjacent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sides tilt equally and in the same direction, we have pure rotation. If the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adjacent sides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tilt equally and in opposite directions, we have pure shearing motion.</a:t>
            </a:r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	Cont’d …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533400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6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33" y="3813432"/>
            <a:ext cx="6560450" cy="26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956" y="838201"/>
            <a:ext cx="8614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Consider the 2-D element in the </a:t>
            </a:r>
            <a:r>
              <a:rPr lang="en-US" sz="2200" dirty="0" err="1">
                <a:solidFill>
                  <a:srgbClr val="002060"/>
                </a:solidFill>
                <a:latin typeface="Swis721 Cn BT" panose="020B0506020202030204" pitchFamily="34" charset="0"/>
              </a:rPr>
              <a:t>xy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 plane, at time t, and again at time t +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∆t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.</a:t>
            </a:r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Side Tilting Analysis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533400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7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5" y="1423988"/>
            <a:ext cx="7844503" cy="43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50" y="1012665"/>
            <a:ext cx="841141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Points A and B have an x-velocity which differs by ∂u/∂y dy. Over the time interval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∆t they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will then have a difference in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x displacements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equal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to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  <a:ea typeface="Batang" pitchFamily="18" charset="-127"/>
                <a:cs typeface="Arial" panose="020B0604020202020204" pitchFamily="34" charset="0"/>
              </a:rPr>
              <a:t>:</a:t>
            </a: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and the associated angle change of side AB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is:</a:t>
            </a: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400" dirty="0" smtClean="0"/>
          </a:p>
          <a:p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assuming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small angles. A positive angle is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defined counterclockwise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. We now define a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time rate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of change of this angle as follows.</a:t>
            </a:r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algn="just"/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468"/>
            <a:ext cx="9036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	Cont’d …</a:t>
            </a:r>
          </a:p>
          <a:p>
            <a:pPr algn="ctr"/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533400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8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62" y="1727796"/>
            <a:ext cx="3306841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36" y="3081815"/>
            <a:ext cx="4448418" cy="88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67" y="4828251"/>
            <a:ext cx="3686229" cy="9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50" y="1012665"/>
            <a:ext cx="841141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Similar analysis of the angle rate of side AC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gives:</a:t>
            </a:r>
          </a:p>
          <a:p>
            <a:pPr algn="just"/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pPr algn="just"/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pPr algn="just"/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Swis721 Cn BT" panose="020B0506020202030204" pitchFamily="34" charset="0"/>
              </a:rPr>
              <a:t>Vorticity</a:t>
            </a:r>
          </a:p>
          <a:p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The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angular velocity of the element, about the z axis in this case, is defined as the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average angular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velocity of sides AB and AC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.</a:t>
            </a: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The same analysis in the </a:t>
            </a:r>
            <a:r>
              <a:rPr lang="en-US" sz="2200" dirty="0" err="1">
                <a:solidFill>
                  <a:srgbClr val="002060"/>
                </a:solidFill>
                <a:latin typeface="Swis721 Cn BT" panose="020B0506020202030204" pitchFamily="34" charset="0"/>
              </a:rPr>
              <a:t>xz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 and </a:t>
            </a:r>
            <a:r>
              <a:rPr lang="en-US" sz="2200" dirty="0" err="1">
                <a:solidFill>
                  <a:srgbClr val="002060"/>
                </a:solidFill>
                <a:latin typeface="Swis721 Cn BT" panose="020B0506020202030204" pitchFamily="34" charset="0"/>
              </a:rPr>
              <a:t>yz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 planes will give a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3-D element’s 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angular velocities </a:t>
            </a:r>
            <a:r>
              <a:rPr lang="en-US" sz="2200" dirty="0" err="1" smtClean="0">
                <a:solidFill>
                  <a:srgbClr val="002060"/>
                </a:solidFill>
                <a:latin typeface="Swis721 Cn BT" panose="020B0506020202030204" pitchFamily="34" charset="0"/>
              </a:rPr>
              <a:t>ω</a:t>
            </a:r>
            <a:r>
              <a:rPr lang="en-US" sz="2200" baseline="-25000" dirty="0" err="1" smtClean="0">
                <a:solidFill>
                  <a:srgbClr val="002060"/>
                </a:solidFill>
                <a:latin typeface="Swis721 Cn BT" panose="020B0506020202030204" pitchFamily="34" charset="0"/>
              </a:rPr>
              <a:t>y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 </a:t>
            </a:r>
            <a:r>
              <a:rPr lang="en-US" sz="2200" dirty="0" smtClean="0">
                <a:solidFill>
                  <a:srgbClr val="002060"/>
                </a:solidFill>
                <a:latin typeface="Swis721 Cn BT" panose="020B0506020202030204" pitchFamily="34" charset="0"/>
              </a:rPr>
              <a:t>and </a:t>
            </a:r>
            <a:r>
              <a:rPr lang="el-GR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ω</a:t>
            </a:r>
            <a:r>
              <a:rPr lang="en-US" sz="2200" baseline="-25000" dirty="0">
                <a:solidFill>
                  <a:srgbClr val="002060"/>
                </a:solidFill>
                <a:latin typeface="Swis721 Cn BT" panose="020B0506020202030204" pitchFamily="34" charset="0"/>
              </a:rPr>
              <a:t>x</a:t>
            </a:r>
            <a:r>
              <a:rPr lang="en-US" sz="2200" dirty="0">
                <a:solidFill>
                  <a:srgbClr val="002060"/>
                </a:solidFill>
                <a:latin typeface="Swis721 Cn BT" panose="020B0506020202030204" pitchFamily="34" charset="0"/>
              </a:rPr>
              <a:t>.</a:t>
            </a:r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</a:endParaRPr>
          </a:p>
          <a:p>
            <a:pPr algn="just"/>
            <a:endParaRPr lang="en-US" sz="2200" dirty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algn="just"/>
            <a:endParaRPr lang="en-US" sz="2200" dirty="0" smtClean="0">
              <a:solidFill>
                <a:srgbClr val="002060"/>
              </a:solidFill>
              <a:latin typeface="Swis721 Cn BT" panose="020B050602020203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468"/>
            <a:ext cx="903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	Cont’d …</a:t>
            </a:r>
            <a:endParaRPr lang="en-US" sz="2800" b="1" dirty="0">
              <a:solidFill>
                <a:srgbClr val="C00000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30478"/>
            <a:ext cx="8915400" cy="107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04801"/>
            <a:ext cx="64770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AAiT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6504801"/>
            <a:ext cx="8198295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School of Mechanical and Industrial Engineering - </a:t>
            </a:r>
            <a:r>
              <a:rPr lang="en-US" sz="1200" b="1" dirty="0" smtClean="0">
                <a:solidFill>
                  <a:prstClr val="white"/>
                </a:solidFill>
                <a:latin typeface="Lao UI" pitchFamily="34" charset="0"/>
                <a:ea typeface="宋体" pitchFamily="2" charset="-122"/>
                <a:cs typeface="Lao UI" pitchFamily="34" charset="0"/>
              </a:rPr>
              <a:t>SMiE</a:t>
            </a:r>
            <a:endParaRPr lang="en-US" sz="1200" b="1" dirty="0">
              <a:solidFill>
                <a:prstClr val="white"/>
              </a:solidFill>
              <a:latin typeface="Lao UI" pitchFamily="34" charset="0"/>
              <a:ea typeface="宋体" pitchFamily="2" charset="-122"/>
              <a:cs typeface="Lao UI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533400" cy="457200"/>
          </a:xfrm>
        </p:spPr>
        <p:txBody>
          <a:bodyPr/>
          <a:lstStyle/>
          <a:p>
            <a:fld id="{EE45F90F-9DDF-48C6-AE1B-5F3FF3CC920B}" type="slidenum">
              <a:rPr lang="en-US" altLang="zh-CN" sz="2800" b="1" smtClean="0">
                <a:solidFill>
                  <a:prstClr val="black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pPr/>
              <a:t>9</a:t>
            </a:fld>
            <a:endParaRPr lang="en-US" altLang="zh-CN" sz="2800" b="1" dirty="0">
              <a:solidFill>
                <a:prstClr val="black"/>
              </a:solidFill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027" y="1528174"/>
            <a:ext cx="1490637" cy="77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78" y="3526418"/>
            <a:ext cx="4597133" cy="89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40" y="5344946"/>
            <a:ext cx="6713214" cy="93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8914</TotalTime>
  <Words>914</Words>
  <Application>Microsoft Office PowerPoint</Application>
  <PresentationFormat>On-screen Show (4:3)</PresentationFormat>
  <Paragraphs>170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Chula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Tawit</dc:creator>
  <cp:lastModifiedBy>Dawit M</cp:lastModifiedBy>
  <cp:revision>627</cp:revision>
  <dcterms:created xsi:type="dcterms:W3CDTF">2004-10-27T01:02:05Z</dcterms:created>
  <dcterms:modified xsi:type="dcterms:W3CDTF">2019-10-28T07:38:59Z</dcterms:modified>
</cp:coreProperties>
</file>