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72" r:id="rId4"/>
    <p:sldId id="274" r:id="rId5"/>
    <p:sldId id="283" r:id="rId6"/>
    <p:sldId id="278" r:id="rId7"/>
    <p:sldId id="284" r:id="rId8"/>
    <p:sldId id="279" r:id="rId9"/>
    <p:sldId id="275" r:id="rId10"/>
    <p:sldId id="276" r:id="rId11"/>
    <p:sldId id="286" r:id="rId12"/>
    <p:sldId id="277" r:id="rId13"/>
    <p:sldId id="285" r:id="rId14"/>
    <p:sldId id="281" r:id="rId15"/>
    <p:sldId id="287" r:id="rId16"/>
    <p:sldId id="282" r:id="rId17"/>
    <p:sldId id="288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985" autoAdjust="0"/>
    <p:restoredTop sz="94660"/>
  </p:normalViewPr>
  <p:slideViewPr>
    <p:cSldViewPr snapToGrid="0">
      <p:cViewPr varScale="1">
        <p:scale>
          <a:sx n="84" d="100"/>
          <a:sy n="84" d="100"/>
        </p:scale>
        <p:origin x="-96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73E74-175D-401A-89DC-7303585548D0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00FC9E-615A-4C4B-A42B-B30CBF255A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1829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00FC9E-615A-4C4B-A42B-B30CBF255A5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5076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0FF46-3929-4C88-8E45-EC28A223B07E}" type="datetime1">
              <a:rPr lang="en-US" smtClean="0"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15ED0-0D12-4332-8994-B3AA60B3DB64}" type="datetime1">
              <a:rPr lang="en-US" smtClean="0"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43667-FE9F-4C8B-B092-495686B9FF2D}" type="datetime1">
              <a:rPr lang="en-US" smtClean="0"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A04CC-B2C1-4097-9818-C3E9D807D8EF}" type="datetime1">
              <a:rPr lang="en-US" smtClean="0"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9309B-E17C-46FE-84E3-C12EDF3562FB}" type="datetime1">
              <a:rPr lang="en-US" smtClean="0"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8E964-D3F7-4B0C-A665-F755492CA98D}" type="datetime1">
              <a:rPr lang="en-US" smtClean="0"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1F215-1829-4EFB-8035-14FF6C943781}" type="datetime1">
              <a:rPr lang="en-US" smtClean="0"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46EF-289A-4D7D-97F3-72C7F48DB078}" type="datetime1">
              <a:rPr lang="en-US" smtClean="0"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7361B-DE7A-4D85-ADDC-DBFE21B4E8EC}" type="datetime1">
              <a:rPr lang="en-US" smtClean="0"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88B1F-A35E-43DF-AD3F-7E31D8EF0FAB}" type="datetime1">
              <a:rPr lang="en-US" smtClean="0"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9209A-3178-4E75-BE0E-0F43FC0F75D8}" type="datetime1">
              <a:rPr lang="en-US" smtClean="0"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1DFF9-914A-40A3-9F18-9F08507E6ADF}" type="datetime1">
              <a:rPr lang="en-US" smtClean="0"/>
              <a:t>4/30/2020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97BD-EDA2-4574-9D6D-42828734DE90}" type="datetime1">
              <a:rPr lang="en-US" smtClean="0"/>
              <a:t>4/30/2020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6542B-244F-4DD6-8B6B-C0D153D13187}" type="datetime1">
              <a:rPr lang="en-US" smtClean="0"/>
              <a:t>4/30/2020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77B0C-7547-4046-9655-CF3BA12E33EA}" type="datetime1">
              <a:rPr lang="en-US" smtClean="0"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DB6C1-E37A-4288-9832-898036F82917}" type="datetime1">
              <a:rPr lang="en-US" smtClean="0"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1ABDB-8D4D-4863-882A-4D4725F29727}" type="datetime1">
              <a:rPr lang="en-US" smtClean="0"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62667" y="2370668"/>
            <a:ext cx="9641945" cy="80151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Structured cabling and Installation 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Lecture </a:t>
            </a:r>
            <a:r>
              <a:rPr lang="en-US" sz="2400" dirty="0" smtClean="0"/>
              <a:t>Two</a:t>
            </a:r>
            <a:endParaRPr lang="en-US" sz="2400" dirty="0" smtClean="0"/>
          </a:p>
          <a:p>
            <a:r>
              <a:rPr lang="en-US" sz="2400" dirty="0" smtClean="0"/>
              <a:t>By: Eyob </a:t>
            </a:r>
            <a:r>
              <a:rPr lang="en-US" sz="2400" dirty="0" err="1" smtClean="0"/>
              <a:t>Gebretinsae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990744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Fiber Cable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1111" y="2167467"/>
            <a:ext cx="10295466" cy="3743756"/>
          </a:xfrm>
        </p:spPr>
        <p:txBody>
          <a:bodyPr>
            <a:noAutofit/>
          </a:bodyPr>
          <a:lstStyle/>
          <a:p>
            <a:r>
              <a:rPr lang="en-US" sz="2400" dirty="0"/>
              <a:t>Fiber can be identified by the type of paths that the light rays, or modes, travel within the fiber core. </a:t>
            </a:r>
            <a:endParaRPr lang="en-US" sz="2400" dirty="0" smtClean="0"/>
          </a:p>
          <a:p>
            <a:r>
              <a:rPr lang="en-US" sz="2400" dirty="0" smtClean="0"/>
              <a:t>There </a:t>
            </a:r>
            <a:r>
              <a:rPr lang="en-US" sz="2400" dirty="0"/>
              <a:t>are two basic types of fiber: multimode and single-mode</a:t>
            </a:r>
            <a:r>
              <a:rPr lang="en-US" sz="2400" dirty="0" smtClean="0"/>
              <a:t>.</a:t>
            </a:r>
          </a:p>
          <a:p>
            <a:r>
              <a:rPr lang="en-US" sz="2400" b="1" dirty="0"/>
              <a:t>Single-mode fiber </a:t>
            </a:r>
            <a:r>
              <a:rPr lang="en-US" sz="2400" dirty="0"/>
              <a:t>cables have extremely small core diameters, ranging from 5 to 9.5 um. </a:t>
            </a:r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core is surrounded by a standard cladding diameter of 125 um. </a:t>
            </a:r>
            <a:endParaRPr lang="en-US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615668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8845" y="643467"/>
            <a:ext cx="10318044" cy="597182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single mode fiber allows only a single light ray or mode to be transmitted down the </a:t>
            </a:r>
            <a:r>
              <a:rPr lang="en-US" sz="2400" dirty="0" smtClean="0"/>
              <a:t>core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Single-mode fibers have the potential to carry signals for long distances with low loss, and are mainly used in communication systems.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1548" y="1609317"/>
            <a:ext cx="8042430" cy="182250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Multimode Fiber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8222" y="1930400"/>
            <a:ext cx="10206389" cy="3980822"/>
          </a:xfrm>
        </p:spPr>
        <p:txBody>
          <a:bodyPr>
            <a:normAutofit/>
          </a:bodyPr>
          <a:lstStyle/>
          <a:p>
            <a:r>
              <a:rPr lang="en-US" sz="2400" dirty="0"/>
              <a:t> Multimode fiber cables have bigger diameters that their single-mode </a:t>
            </a:r>
            <a:r>
              <a:rPr lang="en-US" sz="2400" dirty="0" smtClean="0"/>
              <a:t>counterparts</a:t>
            </a:r>
            <a:endParaRPr lang="en-US" sz="2400" dirty="0"/>
          </a:p>
          <a:p>
            <a:r>
              <a:rPr lang="en-US" sz="2400" dirty="0" smtClean="0"/>
              <a:t>Multimode </a:t>
            </a:r>
            <a:r>
              <a:rPr lang="en-US" sz="2400" dirty="0"/>
              <a:t>fiber cores may be either step index or graded index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Step index multimode fiber </a:t>
            </a:r>
            <a:r>
              <a:rPr lang="en-US" sz="2400" dirty="0" smtClean="0"/>
              <a:t>is sharp </a:t>
            </a:r>
            <a:r>
              <a:rPr lang="en-US" sz="2400" dirty="0"/>
              <a:t>step like difference in the refractive index of the core and cladding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In the more common graded index multimode fiber the light rays are also guided down the fiber in multiple pathways</a:t>
            </a:r>
            <a:r>
              <a:rPr lang="en-US" sz="2400" dirty="0" smtClean="0"/>
              <a:t>.</a:t>
            </a:r>
            <a:endParaRPr lang="en-US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860964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3956" y="1467556"/>
            <a:ext cx="9630656" cy="444366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 But unlike step index fiber, a graded index core contains many layers of glass, each with a lower index of refraction as you go outward from the axis. 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7266" y="3170743"/>
            <a:ext cx="4411134" cy="1971643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1794" y="564444"/>
            <a:ext cx="9754834" cy="961822"/>
          </a:xfrm>
        </p:spPr>
        <p:txBody>
          <a:bodyPr/>
          <a:lstStyle/>
          <a:p>
            <a:r>
              <a:rPr lang="en-US" dirty="0" smtClean="0"/>
              <a:t>OM1</a:t>
            </a:r>
            <a:r>
              <a:rPr lang="en-US" dirty="0"/>
              <a:t>, OM2, OM3, </a:t>
            </a:r>
            <a:r>
              <a:rPr lang="en-US" dirty="0" smtClean="0"/>
              <a:t>OM4 ﬁber </a:t>
            </a:r>
            <a:r>
              <a:rPr lang="en-US" dirty="0"/>
              <a:t>optic cable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885243"/>
            <a:ext cx="9980612" cy="3831225"/>
          </a:xfrm>
        </p:spPr>
        <p:txBody>
          <a:bodyPr>
            <a:normAutofit/>
          </a:bodyPr>
          <a:lstStyle/>
          <a:p>
            <a:r>
              <a:rPr lang="en-US" sz="2400" dirty="0"/>
              <a:t>Multimode ﬁber cable is preﬁxed with 'OM' and </a:t>
            </a:r>
            <a:endParaRPr lang="en-US" sz="2400" dirty="0" smtClean="0"/>
          </a:p>
          <a:p>
            <a:r>
              <a:rPr lang="en-US" sz="2400" dirty="0" smtClean="0"/>
              <a:t>In </a:t>
            </a:r>
            <a:r>
              <a:rPr lang="en-US" sz="2400" dirty="0"/>
              <a:t>ISO/IEC 11801 and EIA/TIA standards four types of Multimode – OM1, OM2, OM3 &amp; OM4 </a:t>
            </a:r>
            <a:r>
              <a:rPr lang="en-US" sz="2400" dirty="0" smtClean="0"/>
              <a:t>are </a:t>
            </a:r>
            <a:r>
              <a:rPr lang="en-US" sz="2400" dirty="0"/>
              <a:t>mentioned. </a:t>
            </a:r>
            <a:endParaRPr lang="en-US" sz="2400" dirty="0" smtClean="0"/>
          </a:p>
          <a:p>
            <a:r>
              <a:rPr lang="en-US" sz="2400" dirty="0"/>
              <a:t>The main difference between OM and OS type cables is in core diameter with OM multimode ﬁbers has a much larger core size. </a:t>
            </a:r>
            <a:endParaRPr lang="en-US" sz="2400" dirty="0" smtClean="0"/>
          </a:p>
          <a:p>
            <a:r>
              <a:rPr lang="en-US" sz="2400" dirty="0" smtClean="0"/>
              <a:t>Two </a:t>
            </a:r>
            <a:r>
              <a:rPr lang="en-US" sz="2400" dirty="0"/>
              <a:t>types of OM cables with core diameters of 50 micron and 62.5 micron are speciﬁed. </a:t>
            </a:r>
            <a:endParaRPr lang="en-US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99105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2756" y="1411111"/>
            <a:ext cx="10341856" cy="450011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Conventional 62.5/125 µm (OM1) and 50/125 µm (OM2) multi-mode cables were widely deployed in premises applications for many years. 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0075" y="2731911"/>
            <a:ext cx="9571436" cy="2914379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2357" y="624110"/>
            <a:ext cx="9732256" cy="1280890"/>
          </a:xfrm>
        </p:spPr>
        <p:txBody>
          <a:bodyPr/>
          <a:lstStyle/>
          <a:p>
            <a:r>
              <a:rPr lang="en-US" dirty="0"/>
              <a:t>OS1, OS2 ﬁber optic cable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4711" y="1905000"/>
            <a:ext cx="10499901" cy="4006222"/>
          </a:xfrm>
        </p:spPr>
        <p:txBody>
          <a:bodyPr>
            <a:normAutofit/>
          </a:bodyPr>
          <a:lstStyle/>
          <a:p>
            <a:r>
              <a:rPr lang="en-US" sz="2400" dirty="0"/>
              <a:t>Single mode ﬁber cable is preﬁxed with 'OS'. </a:t>
            </a:r>
            <a:endParaRPr lang="en-US" sz="2400" dirty="0" smtClean="0"/>
          </a:p>
          <a:p>
            <a:r>
              <a:rPr lang="en-US" sz="2400" dirty="0"/>
              <a:t>In ISO/IEC 11801 and EIA/TIA standards </a:t>
            </a:r>
            <a:r>
              <a:rPr lang="en-US" sz="2400" dirty="0" smtClean="0"/>
              <a:t>two </a:t>
            </a:r>
            <a:r>
              <a:rPr lang="en-US" sz="2400" dirty="0"/>
              <a:t>types of Single mode – OS1 &amp; OS2 ﬁbers are mentioned. </a:t>
            </a:r>
          </a:p>
          <a:p>
            <a:r>
              <a:rPr lang="en-US" sz="2400" dirty="0" smtClean="0"/>
              <a:t>The </a:t>
            </a:r>
            <a:r>
              <a:rPr lang="en-US" sz="2400" dirty="0"/>
              <a:t>difference between OS1 and OS2 ﬁber optic cables is mainly in cable construction rather than optical ﬁber speciﬁcations.</a:t>
            </a:r>
          </a:p>
          <a:p>
            <a:r>
              <a:rPr lang="en-US" sz="2400" dirty="0"/>
              <a:t>OS1 type cable is predominantly of a tight buffered construction whereas OS2 is a loose </a:t>
            </a:r>
            <a:r>
              <a:rPr lang="en-US" sz="2400" dirty="0" smtClean="0"/>
              <a:t>tube </a:t>
            </a:r>
            <a:r>
              <a:rPr lang="en-US" sz="2400" dirty="0"/>
              <a:t>or blown cable construction where the cable designs applies less stress on the optical ﬁbers.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978585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3956" y="2133600"/>
            <a:ext cx="9630656" cy="377762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OS1 </a:t>
            </a:r>
            <a:r>
              <a:rPr lang="en-US" sz="2400" dirty="0" err="1" smtClean="0"/>
              <a:t>ﬁber</a:t>
            </a:r>
            <a:r>
              <a:rPr lang="en-US" sz="2400" dirty="0" smtClean="0"/>
              <a:t> optic cable is designed for premises where the maximum distance is 2,000 meters with transmission speeds of 1 to 10 gigabit Ethernet. </a:t>
            </a:r>
          </a:p>
          <a:p>
            <a:r>
              <a:rPr lang="en-US" sz="2400" dirty="0" smtClean="0"/>
              <a:t> OS2 </a:t>
            </a:r>
            <a:r>
              <a:rPr lang="en-US" sz="2400" dirty="0" err="1" smtClean="0"/>
              <a:t>ﬁber</a:t>
            </a:r>
            <a:r>
              <a:rPr lang="en-US" sz="2400" dirty="0" smtClean="0"/>
              <a:t> optic cable is designed for larger transmission distances in the range of 5,000 to 10,000 meters with similar transmission speed of 1 to 10 gigabit Ethernet. 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Data Cables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7511" y="1905000"/>
            <a:ext cx="9687101" cy="4006222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2400" dirty="0" smtClean="0"/>
              <a:t>Contents</a:t>
            </a:r>
          </a:p>
          <a:p>
            <a:pPr lvl="1"/>
            <a:r>
              <a:rPr lang="en-US" sz="2400" dirty="0" smtClean="0"/>
              <a:t>Fiber Cables</a:t>
            </a:r>
          </a:p>
          <a:p>
            <a:pPr lvl="2"/>
            <a:r>
              <a:rPr lang="en-US" sz="2400" dirty="0" smtClean="0"/>
              <a:t>Multi-Mode Cable </a:t>
            </a:r>
          </a:p>
          <a:p>
            <a:pPr lvl="2"/>
            <a:r>
              <a:rPr lang="en-US" sz="2400" dirty="0" smtClean="0"/>
              <a:t>Single Mode Cable</a:t>
            </a:r>
          </a:p>
          <a:p>
            <a:endParaRPr lang="en-US" sz="24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AAiT</a:t>
            </a:r>
            <a:r>
              <a:rPr lang="en-US" dirty="0" smtClean="0"/>
              <a:t>, Centre of Information Technology and Scientific Computing                        </a:t>
            </a:r>
            <a:r>
              <a:rPr lang="en-US" dirty="0" smtClean="0"/>
              <a:t>2012 E.C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72154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Fiber </a:t>
            </a:r>
            <a:r>
              <a:rPr lang="en-US" dirty="0" smtClean="0"/>
              <a:t>Cable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822" y="1614311"/>
            <a:ext cx="9596790" cy="4296911"/>
          </a:xfrm>
        </p:spPr>
        <p:txBody>
          <a:bodyPr>
            <a:normAutofit/>
          </a:bodyPr>
          <a:lstStyle/>
          <a:p>
            <a:r>
              <a:rPr lang="en-US" sz="2400" dirty="0"/>
              <a:t>Fiber optic cables consist of a glass core and cladding, buffer coating, Kevlar strength members and a protective outer jacket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Fiber optic cables use light pulses as opposed to electrical signals to send information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Light passes through the cable, bouncing off the cladding until it reaches the other end of the fiber channel - this is called total internal reflection.</a:t>
            </a:r>
          </a:p>
          <a:p>
            <a:r>
              <a:rPr lang="en-US" sz="2400" dirty="0"/>
              <a:t>In today’s high speed </a:t>
            </a:r>
            <a:r>
              <a:rPr lang="en-US" sz="2400" dirty="0" smtClean="0"/>
              <a:t>networks fiber cable </a:t>
            </a:r>
            <a:r>
              <a:rPr lang="en-US" sz="2400" dirty="0"/>
              <a:t>is used to improve light transmission over long distances</a:t>
            </a:r>
            <a:r>
              <a:rPr lang="en-US" sz="2400" dirty="0" smtClean="0"/>
              <a:t>.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3734" y="5634754"/>
            <a:ext cx="2924175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11891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</a:t>
            </a:r>
            <a:r>
              <a:rPr lang="en-US" dirty="0" smtClean="0"/>
              <a:t>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1733" y="2130182"/>
            <a:ext cx="7958667" cy="400622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</a:t>
            </a:r>
            <a:r>
              <a:rPr lang="en-US" sz="2400" dirty="0"/>
              <a:t>three basic elements of a fiber optic cable are the core, the cladding and the coating. </a:t>
            </a:r>
            <a:endParaRPr lang="en-US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7955" y="3383248"/>
            <a:ext cx="4876801" cy="2817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3443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4356" y="1207911"/>
            <a:ext cx="10318044" cy="520417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/>
              <a:t>Core: </a:t>
            </a:r>
            <a:r>
              <a:rPr lang="en-US" sz="2400" dirty="0" smtClean="0"/>
              <a:t>This is the light transmission area of the fiber, either glass or plastic. The larger the core, the more light that will be transmitted into the fiber.</a:t>
            </a:r>
          </a:p>
          <a:p>
            <a:pPr marL="0" indent="0">
              <a:buNone/>
            </a:pPr>
            <a:r>
              <a:rPr lang="en-US" sz="2400" b="1" dirty="0" smtClean="0"/>
              <a:t>Cladding: </a:t>
            </a:r>
            <a:r>
              <a:rPr lang="en-US" sz="2400" dirty="0" smtClean="0"/>
              <a:t>The function of the cladding is to provide a </a:t>
            </a:r>
            <a:r>
              <a:rPr lang="en-US" sz="2400" b="1" dirty="0" smtClean="0"/>
              <a:t>lower refractive </a:t>
            </a:r>
            <a:r>
              <a:rPr lang="en-US" sz="2400" dirty="0" smtClean="0"/>
              <a:t>index at the core interface in order to cause reflection within the core so that light waves are transmitted through the fiber.</a:t>
            </a:r>
          </a:p>
          <a:p>
            <a:pPr marL="0" indent="0">
              <a:buNone/>
            </a:pPr>
            <a:r>
              <a:rPr lang="en-US" sz="2400" b="1" dirty="0" smtClean="0"/>
              <a:t>Coating: </a:t>
            </a:r>
            <a:r>
              <a:rPr lang="en-US" sz="2400" dirty="0" smtClean="0"/>
              <a:t>Coatings are usually multi-layers of plastics applied to preserve fiber strength, absorb shock and provide extra fiber protection. </a:t>
            </a:r>
          </a:p>
          <a:p>
            <a:pPr marL="0" indent="0">
              <a:buNone/>
            </a:pPr>
            <a:r>
              <a:rPr lang="en-US" sz="2400" dirty="0" smtClean="0"/>
              <a:t>These buffer coatings are available from 250 microns to 900 microns.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Fiber Optic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1378" y="1557867"/>
            <a:ext cx="9653234" cy="4353355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Absorption</a:t>
            </a:r>
            <a:r>
              <a:rPr lang="en-US" sz="2400" dirty="0"/>
              <a:t>: One cause of attenuation where light signal is absorbed into the glass during transmission. </a:t>
            </a:r>
            <a:endParaRPr lang="en-US" sz="2400" dirty="0" smtClean="0"/>
          </a:p>
          <a:p>
            <a:r>
              <a:rPr lang="en-US" sz="2400" b="1" dirty="0" smtClean="0"/>
              <a:t>Attenuation</a:t>
            </a:r>
            <a:r>
              <a:rPr lang="en-US" sz="2400" dirty="0"/>
              <a:t>: Optical loss of power. Attenuation is measured in dB loss per length of cable. Attenuation is usually caused by absorption and scattering. </a:t>
            </a:r>
            <a:endParaRPr lang="en-US" sz="2400" dirty="0" smtClean="0"/>
          </a:p>
          <a:p>
            <a:r>
              <a:rPr lang="en-US" sz="2400" b="1" dirty="0" smtClean="0"/>
              <a:t>Attenuator</a:t>
            </a:r>
            <a:r>
              <a:rPr lang="en-US" sz="2400" b="1" dirty="0"/>
              <a:t>: </a:t>
            </a:r>
            <a:r>
              <a:rPr lang="en-US" sz="2400" dirty="0"/>
              <a:t>A device used to reduce the power of an optical signal. </a:t>
            </a:r>
            <a:endParaRPr lang="en-US" sz="2400" dirty="0" smtClean="0"/>
          </a:p>
          <a:p>
            <a:r>
              <a:rPr lang="en-US" sz="2400" b="1" dirty="0" smtClean="0"/>
              <a:t>Back </a:t>
            </a:r>
            <a:r>
              <a:rPr lang="en-US" sz="2400" b="1" dirty="0"/>
              <a:t>Reflection: </a:t>
            </a:r>
            <a:r>
              <a:rPr lang="en-US" sz="2400" dirty="0"/>
              <a:t>A measure of the light reflected off the polished end of a fiber connector. Measured in negative dB relative to incident power</a:t>
            </a:r>
            <a:r>
              <a:rPr lang="en-US" sz="2400" dirty="0" smtClean="0"/>
              <a:t>.</a:t>
            </a:r>
            <a:endParaRPr lang="en-US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07285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822" y="1761067"/>
            <a:ext cx="10104790" cy="4150155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Bandwidth: </a:t>
            </a:r>
            <a:r>
              <a:rPr lang="en-US" sz="2400" dirty="0" smtClean="0"/>
              <a:t>The range of signal frequencies that a fiber optic cable will transmit. </a:t>
            </a:r>
          </a:p>
          <a:p>
            <a:r>
              <a:rPr lang="en-US" sz="2400" b="1" dirty="0" smtClean="0"/>
              <a:t>Buffer: </a:t>
            </a:r>
            <a:r>
              <a:rPr lang="en-US" sz="2400" dirty="0" smtClean="0"/>
              <a:t>The protective coating over the fiber.</a:t>
            </a:r>
          </a:p>
          <a:p>
            <a:r>
              <a:rPr lang="en-US" sz="2400" dirty="0" smtClean="0"/>
              <a:t> </a:t>
            </a:r>
            <a:r>
              <a:rPr lang="en-US" sz="2400" b="1" dirty="0" smtClean="0"/>
              <a:t>Insertion Loss: </a:t>
            </a:r>
            <a:r>
              <a:rPr lang="en-US" sz="2400" dirty="0" smtClean="0"/>
              <a:t>The attenuation caused by the insertion of a device (such as a splice or connection point) to a cable. </a:t>
            </a:r>
            <a:endParaRPr lang="en-US" sz="2400" dirty="0" smtClean="0"/>
          </a:p>
          <a:p>
            <a:r>
              <a:rPr lang="en-US" sz="2400" b="1" dirty="0" smtClean="0"/>
              <a:t>Loss Budget: </a:t>
            </a:r>
            <a:r>
              <a:rPr lang="en-US" sz="2400" dirty="0" smtClean="0"/>
              <a:t>The maximum amount of power that is allowed to be lost per optical link. 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0756" y="1320800"/>
            <a:ext cx="9833856" cy="4590422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Return </a:t>
            </a:r>
            <a:r>
              <a:rPr lang="en-US" sz="2400" b="1" dirty="0"/>
              <a:t>Loss: </a:t>
            </a:r>
            <a:r>
              <a:rPr lang="en-US" sz="2400" dirty="0"/>
              <a:t>The ratio of the power launched into a cable and the power of the light returned down the fiber. </a:t>
            </a:r>
            <a:endParaRPr lang="en-US" sz="2400" dirty="0" smtClean="0"/>
          </a:p>
          <a:p>
            <a:r>
              <a:rPr lang="en-US" sz="2400" dirty="0" smtClean="0"/>
              <a:t>This </a:t>
            </a:r>
            <a:r>
              <a:rPr lang="en-US" sz="2400" dirty="0"/>
              <a:t>measurement is expressed in positive decibel units (dB). A higher number is better. Return Loss = 10 log (incident power / returned power). </a:t>
            </a:r>
            <a:endParaRPr lang="en-US" sz="2400" dirty="0" smtClean="0"/>
          </a:p>
          <a:p>
            <a:r>
              <a:rPr lang="en-US" sz="2400" b="1" dirty="0" smtClean="0"/>
              <a:t>Scattering</a:t>
            </a:r>
            <a:r>
              <a:rPr lang="en-US" sz="2400" b="1" dirty="0"/>
              <a:t>: </a:t>
            </a:r>
            <a:r>
              <a:rPr lang="en-US" sz="2400" dirty="0"/>
              <a:t>A second cause of attenuation. Scattering occurs when light collides with individual atoms in the glass. </a:t>
            </a:r>
            <a:endParaRPr lang="en-US" sz="2400" dirty="0" smtClean="0"/>
          </a:p>
          <a:p>
            <a:r>
              <a:rPr lang="en-US" sz="2400" b="1" dirty="0" smtClean="0"/>
              <a:t>Wavelength</a:t>
            </a:r>
            <a:r>
              <a:rPr lang="en-US" sz="2400" b="1" dirty="0"/>
              <a:t>: </a:t>
            </a:r>
            <a:r>
              <a:rPr lang="en-US" sz="2400" dirty="0"/>
              <a:t>A means of measuring light color. Expressed in nanometers (nm).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66147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5245" y="624110"/>
            <a:ext cx="9619368" cy="1280890"/>
          </a:xfrm>
        </p:spPr>
        <p:txBody>
          <a:bodyPr/>
          <a:lstStyle/>
          <a:p>
            <a:r>
              <a:rPr lang="en-US" dirty="0"/>
              <a:t>Fiber Size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3067" y="1693333"/>
            <a:ext cx="10251545" cy="4217889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 smtClean="0"/>
              <a:t>size of a fiber is measured using micron (</a:t>
            </a:r>
            <a:r>
              <a:rPr lang="en-US" sz="2400" dirty="0"/>
              <a:t>µm</a:t>
            </a:r>
            <a:r>
              <a:rPr lang="en-US" sz="2400" dirty="0" smtClean="0"/>
              <a:t>)</a:t>
            </a:r>
          </a:p>
          <a:p>
            <a:r>
              <a:rPr lang="en-US" sz="2400" dirty="0"/>
              <a:t>A micron (µm) is equal to </a:t>
            </a:r>
            <a:r>
              <a:rPr lang="en-US" sz="2400" dirty="0" smtClean="0"/>
              <a:t>one millionth </a:t>
            </a:r>
            <a:r>
              <a:rPr lang="en-US" sz="2400" dirty="0"/>
              <a:t>of a meter. </a:t>
            </a:r>
            <a:endParaRPr lang="en-US" sz="2400" dirty="0" smtClean="0"/>
          </a:p>
          <a:p>
            <a:r>
              <a:rPr lang="en-US" sz="2400" dirty="0" smtClean="0"/>
              <a:t>E.g. </a:t>
            </a:r>
            <a:r>
              <a:rPr lang="en-US" sz="2400" dirty="0"/>
              <a:t>A sheet of paper is approximately 25 microns </a:t>
            </a:r>
            <a:r>
              <a:rPr lang="en-US" sz="2400" dirty="0" smtClean="0"/>
              <a:t>thick. 25 </a:t>
            </a:r>
            <a:r>
              <a:rPr lang="en-US" sz="2400" dirty="0"/>
              <a:t>microns are equal to 0.0025 cm.</a:t>
            </a:r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size of the optical fiber is commonly referred to by the outer diameter of its core, cladding and coating. </a:t>
            </a:r>
            <a:endParaRPr lang="en-US" sz="2400" dirty="0" smtClean="0"/>
          </a:p>
          <a:p>
            <a:r>
              <a:rPr lang="en-US" sz="2400" dirty="0" smtClean="0"/>
              <a:t>Example</a:t>
            </a:r>
            <a:r>
              <a:rPr lang="en-US" sz="2400" dirty="0"/>
              <a:t>: 50/125/250 indicates a fiber with a core of 50 microns, cladding of 125 microns, and a coating of 250 microns.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AAiT, Centre of Information Technology and Scientific Computing                        2012 E.C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5637" y="249491"/>
            <a:ext cx="5564541" cy="1515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699355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702</TotalTime>
  <Words>1207</Words>
  <Application>Microsoft Office PowerPoint</Application>
  <PresentationFormat>Custom</PresentationFormat>
  <Paragraphs>88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Wisp</vt:lpstr>
      <vt:lpstr>Structured cabling and Installation </vt:lpstr>
      <vt:lpstr>Data Cables </vt:lpstr>
      <vt:lpstr>Fiber Cable</vt:lpstr>
      <vt:lpstr>Basic Elements</vt:lpstr>
      <vt:lpstr>Slide 5</vt:lpstr>
      <vt:lpstr>Fiber Optic Terms</vt:lpstr>
      <vt:lpstr>Slide 7</vt:lpstr>
      <vt:lpstr>Slide 8</vt:lpstr>
      <vt:lpstr>Fiber Size </vt:lpstr>
      <vt:lpstr>Fiber Cable types</vt:lpstr>
      <vt:lpstr>Slide 11</vt:lpstr>
      <vt:lpstr>Multimode Fiber</vt:lpstr>
      <vt:lpstr>Slide 13</vt:lpstr>
      <vt:lpstr>OM1, OM2, OM3, OM4 ﬁber optic cable </vt:lpstr>
      <vt:lpstr>Slide 15</vt:lpstr>
      <vt:lpstr>OS1, OS2 ﬁber optic cable 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Structured cabling and Installation</dc:title>
  <dc:creator>Eyob</dc:creator>
  <cp:lastModifiedBy>ismail - [2010]</cp:lastModifiedBy>
  <cp:revision>81</cp:revision>
  <dcterms:created xsi:type="dcterms:W3CDTF">2019-04-18T20:34:46Z</dcterms:created>
  <dcterms:modified xsi:type="dcterms:W3CDTF">2020-04-30T13:57:01Z</dcterms:modified>
</cp:coreProperties>
</file>