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heme/themeOverride7.xml" ContentType="application/vnd.openxmlformats-officedocument.themeOverr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Override5.xml" ContentType="application/vnd.openxmlformats-officedocument.themeOverride+xml"/>
  <Override PartName="/ppt/theme/themeOverride10.xml" ContentType="application/vnd.openxmlformats-officedocument.themeOverr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Override3.xml" ContentType="application/vnd.openxmlformats-officedocument.themeOverride+xml"/>
  <Default Extension="jpeg" ContentType="image/jpeg"/>
  <Override PartName="/ppt/theme/themeOverride4.xml" ContentType="application/vnd.openxmlformats-officedocument.themeOverr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Override9.xml" ContentType="application/vnd.openxmlformats-officedocument.themeOverr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Override8.xml" ContentType="application/vnd.openxmlformats-officedocument.themeOverride+xml"/>
  <Override PartName="/ppt/theme/themeOverride11.xml" ContentType="application/vnd.openxmlformats-officedocument.themeOverr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Override6.xml" ContentType="application/vnd.openxmlformats-officedocument.themeOverr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2" r:id="rId1"/>
  </p:sldMasterIdLst>
  <p:sldIdLst>
    <p:sldId id="256" r:id="rId2"/>
    <p:sldId id="273" r:id="rId3"/>
    <p:sldId id="261" r:id="rId4"/>
    <p:sldId id="257" r:id="rId5"/>
    <p:sldId id="262" r:id="rId6"/>
    <p:sldId id="259" r:id="rId7"/>
    <p:sldId id="260" r:id="rId8"/>
    <p:sldId id="263" r:id="rId9"/>
    <p:sldId id="264" r:id="rId10"/>
    <p:sldId id="274" r:id="rId11"/>
    <p:sldId id="275" r:id="rId12"/>
    <p:sldId id="265" r:id="rId13"/>
    <p:sldId id="266" r:id="rId14"/>
    <p:sldId id="272" r:id="rId15"/>
    <p:sldId id="270" r:id="rId16"/>
    <p:sldId id="269" r:id="rId17"/>
    <p:sldId id="267" r:id="rId18"/>
    <p:sldId id="276" r:id="rId19"/>
    <p:sldId id="271" r:id="rId20"/>
    <p:sldId id="26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9043" autoAdjust="0"/>
    <p:restoredTop sz="94660"/>
  </p:normalViewPr>
  <p:slideViewPr>
    <p:cSldViewPr snapToGrid="0">
      <p:cViewPr varScale="1">
        <p:scale>
          <a:sx n="82" d="100"/>
          <a:sy n="82" d="100"/>
        </p:scale>
        <p:origin x="-96" y="-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C7993-410C-4C23-9B4D-DEFF6117377C}" type="datetimeFigureOut">
              <a:rPr lang="en-US" smtClean="0"/>
              <a:pPr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4152182C-A563-458C-97FE-45083E944A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43258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C7993-410C-4C23-9B4D-DEFF6117377C}" type="datetimeFigureOut">
              <a:rPr lang="en-US" smtClean="0"/>
              <a:pPr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152182C-A563-458C-97FE-45083E944A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52096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C7993-410C-4C23-9B4D-DEFF6117377C}" type="datetimeFigureOut">
              <a:rPr lang="en-US" smtClean="0"/>
              <a:pPr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152182C-A563-458C-97FE-45083E944AA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897003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C7993-410C-4C23-9B4D-DEFF6117377C}" type="datetimeFigureOut">
              <a:rPr lang="en-US" smtClean="0"/>
              <a:pPr/>
              <a:t>4/30/2020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152182C-A563-458C-97FE-45083E944A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33306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C7993-410C-4C23-9B4D-DEFF6117377C}" type="datetimeFigureOut">
              <a:rPr lang="en-US" smtClean="0"/>
              <a:pPr/>
              <a:t>4/30/2020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152182C-A563-458C-97FE-45083E944AA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3698696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C7993-410C-4C23-9B4D-DEFF6117377C}" type="datetimeFigureOut">
              <a:rPr lang="en-US" smtClean="0"/>
              <a:pPr/>
              <a:t>4/30/2020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152182C-A563-458C-97FE-45083E944A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430306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C7993-410C-4C23-9B4D-DEFF6117377C}" type="datetimeFigureOut">
              <a:rPr lang="en-US" smtClean="0"/>
              <a:pPr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2182C-A563-458C-97FE-45083E944A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5113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C7993-410C-4C23-9B4D-DEFF6117377C}" type="datetimeFigureOut">
              <a:rPr lang="en-US" smtClean="0"/>
              <a:pPr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2182C-A563-458C-97FE-45083E944A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84636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C7993-410C-4C23-9B4D-DEFF6117377C}" type="datetimeFigureOut">
              <a:rPr lang="en-US" smtClean="0"/>
              <a:pPr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2182C-A563-458C-97FE-45083E944A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74321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C7993-410C-4C23-9B4D-DEFF6117377C}" type="datetimeFigureOut">
              <a:rPr lang="en-US" smtClean="0"/>
              <a:pPr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152182C-A563-458C-97FE-45083E944A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37588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C7993-410C-4C23-9B4D-DEFF6117377C}" type="datetimeFigureOut">
              <a:rPr lang="en-US" smtClean="0"/>
              <a:pPr/>
              <a:t>4/30/2020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152182C-A563-458C-97FE-45083E944A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33882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C7993-410C-4C23-9B4D-DEFF6117377C}" type="datetimeFigureOut">
              <a:rPr lang="en-US" smtClean="0"/>
              <a:pPr/>
              <a:t>4/30/2020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152182C-A563-458C-97FE-45083E944A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91515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C7993-410C-4C23-9B4D-DEFF6117377C}" type="datetimeFigureOut">
              <a:rPr lang="en-US" smtClean="0"/>
              <a:pPr/>
              <a:t>4/30/2020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2182C-A563-458C-97FE-45083E944A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4741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C7993-410C-4C23-9B4D-DEFF6117377C}" type="datetimeFigureOut">
              <a:rPr lang="en-US" smtClean="0"/>
              <a:pPr/>
              <a:t>4/30/2020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2182C-A563-458C-97FE-45083E944A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77043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C7993-410C-4C23-9B4D-DEFF6117377C}" type="datetimeFigureOut">
              <a:rPr lang="en-US" smtClean="0"/>
              <a:pPr/>
              <a:t>4/30/2020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2182C-A563-458C-97FE-45083E944A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06131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C7993-410C-4C23-9B4D-DEFF6117377C}" type="datetimeFigureOut">
              <a:rPr lang="en-US" smtClean="0"/>
              <a:pPr/>
              <a:t>4/30/2020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152182C-A563-458C-97FE-45083E944A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39329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2C7993-410C-4C23-9B4D-DEFF6117377C}" type="datetimeFigureOut">
              <a:rPr lang="en-US" smtClean="0"/>
              <a:pPr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152182C-A563-458C-97FE-45083E944A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7027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  <p:sldLayoutId id="2147483904" r:id="rId2"/>
    <p:sldLayoutId id="2147483905" r:id="rId3"/>
    <p:sldLayoutId id="2147483906" r:id="rId4"/>
    <p:sldLayoutId id="2147483907" r:id="rId5"/>
    <p:sldLayoutId id="2147483908" r:id="rId6"/>
    <p:sldLayoutId id="2147483909" r:id="rId7"/>
    <p:sldLayoutId id="2147483910" r:id="rId8"/>
    <p:sldLayoutId id="2147483911" r:id="rId9"/>
    <p:sldLayoutId id="2147483912" r:id="rId10"/>
    <p:sldLayoutId id="2147483913" r:id="rId11"/>
    <p:sldLayoutId id="2147483914" r:id="rId12"/>
    <p:sldLayoutId id="2147483915" r:id="rId13"/>
    <p:sldLayoutId id="2147483916" r:id="rId14"/>
    <p:sldLayoutId id="2147483917" r:id="rId15"/>
    <p:sldLayoutId id="214748391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cad=rja&amp;uact=8&amp;ved=2ahUKEwipsYqJ3oHiAhXGCuwKHfL5BAUQjRx6BAgBEAU&amp;url=https://www.aliexpress.com/item/10inch-12-port-Cat6a-Patch-Panel-Loaded-Cat6a-Keystone-Jack-Cable-Management-Bar/859445341.html&amp;psig=AOvVaw1U4VOcsOcx_wq47vVYX3rh&amp;ust=1557054473993143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4552" y="904741"/>
            <a:ext cx="10728102" cy="2262781"/>
          </a:xfrm>
        </p:spPr>
        <p:txBody>
          <a:bodyPr/>
          <a:lstStyle/>
          <a:p>
            <a:r>
              <a:rPr lang="en-US" dirty="0"/>
              <a:t>Structured cabling and Installation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Lecture </a:t>
            </a:r>
            <a:r>
              <a:rPr lang="en-US" dirty="0" smtClean="0"/>
              <a:t>Three</a:t>
            </a:r>
            <a:endParaRPr lang="en-US" dirty="0"/>
          </a:p>
          <a:p>
            <a:r>
              <a:rPr lang="en-US" dirty="0"/>
              <a:t>By: Eyob </a:t>
            </a:r>
            <a:r>
              <a:rPr lang="en-US" dirty="0" err="1" smtClean="0"/>
              <a:t>Gebretinsae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219364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2890" y="412124"/>
            <a:ext cx="9791722" cy="6168980"/>
          </a:xfrm>
        </p:spPr>
        <p:txBody>
          <a:bodyPr/>
          <a:lstStyle/>
          <a:p>
            <a:endParaRPr lang="en-US" dirty="0"/>
          </a:p>
          <a:p>
            <a:pPr marL="0" indent="0">
              <a:buNone/>
            </a:pPr>
            <a:r>
              <a:rPr lang="en-US" b="1" dirty="0"/>
              <a:t>Keystone </a:t>
            </a:r>
            <a:r>
              <a:rPr lang="en-US" b="1" dirty="0" smtClean="0"/>
              <a:t>Jacks</a:t>
            </a:r>
          </a:p>
          <a:p>
            <a:r>
              <a:rPr lang="en-US" dirty="0"/>
              <a:t>A keystone jack is a standardized snap-in package for mounting a variety of low-voltage electrical jacks or optical connectors into a keystone wall plate, faceplate, surface-mount box, or a patch panel</a:t>
            </a:r>
            <a:r>
              <a:rPr lang="en-US" dirty="0" smtClean="0"/>
              <a:t>.</a:t>
            </a:r>
          </a:p>
          <a:p>
            <a:r>
              <a:rPr lang="en-US" dirty="0"/>
              <a:t>Keystone jacks have a rectangular face of 14.5mm wide by 16.0mm high and are held in place with flexible tabs. </a:t>
            </a:r>
            <a:endParaRPr lang="en-US" dirty="0" smtClean="0"/>
          </a:p>
          <a:p>
            <a:r>
              <a:rPr lang="en-US" dirty="0"/>
              <a:t>All keystones, regardless of the type of jack they carry, are interchangeable and replaceable</a:t>
            </a:r>
            <a:r>
              <a:rPr lang="en-US" dirty="0" smtClean="0"/>
              <a:t>.</a:t>
            </a:r>
          </a:p>
          <a:p>
            <a:r>
              <a:rPr lang="en-US" dirty="0"/>
              <a:t>This provides much flexibility in arranging and mounting many different types of electrical jacks in one plate or panel without requiring customized manufacturing.</a:t>
            </a:r>
          </a:p>
          <a:p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9330" y="4314154"/>
            <a:ext cx="2486025" cy="22669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25355" y="4258346"/>
            <a:ext cx="2580068" cy="25800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05423" y="4241979"/>
            <a:ext cx="2467780" cy="24677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22091" y="4371237"/>
            <a:ext cx="2631180" cy="2152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705697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4101" y="1159098"/>
            <a:ext cx="9920511" cy="475212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Types of </a:t>
            </a:r>
            <a:r>
              <a:rPr lang="en-US" b="1" dirty="0" smtClean="0"/>
              <a:t>jacks</a:t>
            </a:r>
          </a:p>
          <a:p>
            <a:r>
              <a:rPr lang="en-US" dirty="0"/>
              <a:t>6P6C (RJ-11) modular jacks (telephone)</a:t>
            </a:r>
          </a:p>
          <a:p>
            <a:r>
              <a:rPr lang="en-US" dirty="0"/>
              <a:t>8P8C modular jacks (computer networking)</a:t>
            </a:r>
          </a:p>
          <a:p>
            <a:r>
              <a:rPr lang="en-US" dirty="0"/>
              <a:t>F connector (TV antenna/cable/satellite)</a:t>
            </a:r>
          </a:p>
          <a:p>
            <a:r>
              <a:rPr lang="en-US" dirty="0"/>
              <a:t>RCA jacks (audio/video)</a:t>
            </a:r>
          </a:p>
          <a:p>
            <a:r>
              <a:rPr lang="en-US" dirty="0"/>
              <a:t>4-pin mini-DIN (S-Video jacks)</a:t>
            </a:r>
          </a:p>
          <a:p>
            <a:r>
              <a:rPr lang="en-US" dirty="0"/>
              <a:t>HDMI jacks (high-definition video and audio)</a:t>
            </a:r>
          </a:p>
          <a:p>
            <a:r>
              <a:rPr lang="en-US" dirty="0"/>
              <a:t>Optical fiber connectors</a:t>
            </a:r>
          </a:p>
          <a:p>
            <a:r>
              <a:rPr lang="en-US" dirty="0"/>
              <a:t>BNC connector</a:t>
            </a:r>
          </a:p>
          <a:p>
            <a:r>
              <a:rPr lang="en-US" dirty="0"/>
              <a:t>USB jacks</a:t>
            </a:r>
          </a:p>
          <a:p>
            <a:r>
              <a:rPr lang="en-US" dirty="0"/>
              <a:t>Speaker terminals</a:t>
            </a:r>
          </a:p>
          <a:p>
            <a:r>
              <a:rPr lang="en-US" dirty="0"/>
              <a:t>Banana connectors</a:t>
            </a:r>
          </a:p>
          <a:p>
            <a:pPr marL="0" indent="0">
              <a:buNone/>
            </a:pP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81150" y="242150"/>
            <a:ext cx="2381250" cy="23812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81150" y="2296128"/>
            <a:ext cx="2191357" cy="16448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08110" y="2148188"/>
            <a:ext cx="1940685" cy="19406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80928" y="242150"/>
            <a:ext cx="1906038" cy="19060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48575" y="4020018"/>
            <a:ext cx="1675729" cy="167572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08111" y="4088873"/>
            <a:ext cx="1708822" cy="128161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34199" y="4088873"/>
            <a:ext cx="2030569" cy="1522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760383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Floor Boxes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4856" y="1661375"/>
            <a:ext cx="10319756" cy="4249847"/>
          </a:xfrm>
        </p:spPr>
        <p:txBody>
          <a:bodyPr>
            <a:normAutofit/>
          </a:bodyPr>
          <a:lstStyle/>
          <a:p>
            <a:r>
              <a:rPr lang="en-US" sz="2000" dirty="0"/>
              <a:t>A floor box is an electrical box that is placed into the floor.</a:t>
            </a:r>
            <a:endParaRPr lang="en-US" sz="2000" dirty="0" smtClean="0"/>
          </a:p>
          <a:p>
            <a:r>
              <a:rPr lang="en-US" sz="2000" dirty="0" smtClean="0"/>
              <a:t>There </a:t>
            </a:r>
            <a:r>
              <a:rPr lang="en-US" sz="2000" dirty="0"/>
              <a:t>are many reasons that floor boxes may be required in a commercial premises. </a:t>
            </a:r>
            <a:endParaRPr lang="en-US" sz="2000" dirty="0" smtClean="0"/>
          </a:p>
          <a:p>
            <a:r>
              <a:rPr lang="en-US" sz="2000" dirty="0"/>
              <a:t>Floor boxes can be used to provide data and electrical supplies for desks situated away from </a:t>
            </a:r>
            <a:r>
              <a:rPr lang="en-US" sz="2000" dirty="0" smtClean="0"/>
              <a:t>walls</a:t>
            </a:r>
            <a:r>
              <a:rPr lang="en-US" sz="2000" b="1" dirty="0" smtClean="0"/>
              <a:t>.</a:t>
            </a:r>
          </a:p>
          <a:p>
            <a:r>
              <a:rPr lang="en-US" sz="2000" dirty="0"/>
              <a:t>There are several different types of floor boxes; plastic, carpet tile, concrete, wooden floor, brass covered, metal covered, data ports, electrical ports, pop up, slide and flip over.</a:t>
            </a:r>
            <a:endParaRPr lang="en-US" sz="2000" b="1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4856" y="4463133"/>
            <a:ext cx="1895475" cy="12287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07089" y="4185543"/>
            <a:ext cx="2837645" cy="21282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16758" y="4463133"/>
            <a:ext cx="2124211" cy="2386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450634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and Voice Patch panels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459" y="1416676"/>
            <a:ext cx="10985679" cy="510003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Ethernet </a:t>
            </a:r>
            <a:r>
              <a:rPr lang="en-US" b="1" dirty="0" smtClean="0"/>
              <a:t>Patch </a:t>
            </a:r>
            <a:r>
              <a:rPr lang="en-US" b="1" dirty="0"/>
              <a:t>Panel </a:t>
            </a:r>
            <a:endParaRPr lang="en-US" dirty="0" smtClean="0"/>
          </a:p>
          <a:p>
            <a:r>
              <a:rPr lang="en-US" dirty="0" smtClean="0"/>
              <a:t>Patch </a:t>
            </a:r>
            <a:r>
              <a:rPr lang="en-US" dirty="0"/>
              <a:t>panel plays a very important role in Network cabling. </a:t>
            </a:r>
            <a:endParaRPr lang="en-US" dirty="0" smtClean="0"/>
          </a:p>
          <a:p>
            <a:r>
              <a:rPr lang="en-US" dirty="0" smtClean="0"/>
              <a:t>Patch </a:t>
            </a:r>
            <a:r>
              <a:rPr lang="en-US" dirty="0"/>
              <a:t>panel can be described as a patch bay having multiple units of Network jacks stacked together in row to connect and route network data.</a:t>
            </a:r>
          </a:p>
          <a:p>
            <a:pPr fontAlgn="base"/>
            <a:r>
              <a:rPr lang="en-US" dirty="0"/>
              <a:t>Patch panel comes usually in the following count of ports</a:t>
            </a:r>
          </a:p>
          <a:p>
            <a:pPr lvl="1" fontAlgn="base"/>
            <a:r>
              <a:rPr lang="en-US" dirty="0"/>
              <a:t>12 port</a:t>
            </a:r>
          </a:p>
          <a:p>
            <a:pPr lvl="1" fontAlgn="base"/>
            <a:r>
              <a:rPr lang="en-US" dirty="0"/>
              <a:t>24 port</a:t>
            </a:r>
          </a:p>
          <a:p>
            <a:pPr lvl="1" fontAlgn="base"/>
            <a:r>
              <a:rPr lang="en-US" dirty="0"/>
              <a:t>48 port</a:t>
            </a:r>
          </a:p>
          <a:p>
            <a:pPr lvl="1" fontAlgn="base"/>
            <a:r>
              <a:rPr lang="en-US" dirty="0"/>
              <a:t>96 port</a:t>
            </a:r>
          </a:p>
          <a:p>
            <a:pPr lvl="1" fontAlgn="base"/>
            <a:r>
              <a:rPr lang="en-US" dirty="0"/>
              <a:t>Feed through Patch panels</a:t>
            </a:r>
          </a:p>
          <a:p>
            <a:pPr fontAlgn="base"/>
            <a:r>
              <a:rPr lang="en-US" dirty="0"/>
              <a:t>Based on the wire management and Server rack, they are also defined by U’s</a:t>
            </a:r>
          </a:p>
          <a:p>
            <a:pPr fontAlgn="base"/>
            <a:r>
              <a:rPr lang="en-US" dirty="0"/>
              <a:t>1U Blank Patch Panels</a:t>
            </a:r>
          </a:p>
          <a:p>
            <a:pPr fontAlgn="base"/>
            <a:r>
              <a:rPr lang="en-US" dirty="0"/>
              <a:t>2U Blank Patch Panels</a:t>
            </a:r>
          </a:p>
          <a:p>
            <a:pPr fontAlgn="base"/>
            <a:r>
              <a:rPr lang="en-US" dirty="0"/>
              <a:t>3U Blank Patch Panels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8385" y="2852268"/>
            <a:ext cx="5448300" cy="11144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4243" y="5257800"/>
            <a:ext cx="5476875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274931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9859" y="624110"/>
            <a:ext cx="9894753" cy="1280890"/>
          </a:xfrm>
        </p:spPr>
        <p:txBody>
          <a:bodyPr/>
          <a:lstStyle/>
          <a:p>
            <a:r>
              <a:rPr lang="en-US" b="1" dirty="0" smtClean="0"/>
              <a:t>Ethernet Blank </a:t>
            </a:r>
            <a:r>
              <a:rPr lang="en-US" b="1" dirty="0"/>
              <a:t>Patch Panel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2130" y="1545465"/>
            <a:ext cx="10242482" cy="4365757"/>
          </a:xfrm>
        </p:spPr>
        <p:txBody>
          <a:bodyPr>
            <a:normAutofit/>
          </a:bodyPr>
          <a:lstStyle/>
          <a:p>
            <a:r>
              <a:rPr lang="en-US" sz="2000" dirty="0"/>
              <a:t>The keystone blank patch panel offers unlimited flexibility for customization of different applications</a:t>
            </a:r>
            <a:r>
              <a:rPr lang="en-US" sz="2000" dirty="0" smtClean="0"/>
              <a:t>.</a:t>
            </a:r>
          </a:p>
          <a:p>
            <a:r>
              <a:rPr lang="en-US" sz="2000" dirty="0"/>
              <a:t>The port openings will accommodate all keystone jacks, including RJ45 Ethernet, HDMI audio/video, voice and USB applications.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4631" y="3003995"/>
            <a:ext cx="4565561" cy="3424171"/>
          </a:xfrm>
          <a:prstGeom prst="rect">
            <a:avLst/>
          </a:prstGeom>
        </p:spPr>
      </p:pic>
      <p:pic>
        <p:nvPicPr>
          <p:cNvPr id="5126" name="Picture 6" descr="Image result for patch panel Keystone jacks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74478" y="3042972"/>
            <a:ext cx="3269533" cy="3269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974637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Voice Patch panels and Tele MDF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3493" y="1532586"/>
            <a:ext cx="10281119" cy="4378636"/>
          </a:xfrm>
        </p:spPr>
        <p:txBody>
          <a:bodyPr/>
          <a:lstStyle/>
          <a:p>
            <a:r>
              <a:rPr lang="en-US" dirty="0"/>
              <a:t>19” rack mounted </a:t>
            </a:r>
            <a:r>
              <a:rPr lang="en-US" dirty="0" smtClean="0"/>
              <a:t>voice patch </a:t>
            </a:r>
            <a:r>
              <a:rPr lang="en-US" dirty="0"/>
              <a:t>panels are available in 1U 25 &amp; 50 port versions to ensure maximum </a:t>
            </a:r>
            <a:r>
              <a:rPr lang="en-US" dirty="0" smtClean="0"/>
              <a:t>utilization </a:t>
            </a:r>
            <a:r>
              <a:rPr lang="en-US" dirty="0"/>
              <a:t>of cabinet </a:t>
            </a:r>
            <a:r>
              <a:rPr lang="en-US" dirty="0" smtClean="0"/>
              <a:t>space</a:t>
            </a:r>
          </a:p>
          <a:p>
            <a:r>
              <a:rPr lang="en-US" dirty="0"/>
              <a:t>4 and 6 pin versions available</a:t>
            </a:r>
          </a:p>
          <a:p>
            <a:r>
              <a:rPr lang="en-US" dirty="0" smtClean="0"/>
              <a:t>Each </a:t>
            </a:r>
            <a:r>
              <a:rPr lang="en-US" dirty="0"/>
              <a:t>8 way RJ45 socket has three pairs connected. </a:t>
            </a:r>
            <a:endParaRPr lang="en-US" dirty="0" smtClean="0"/>
          </a:p>
          <a:p>
            <a:r>
              <a:rPr lang="en-US" dirty="0" smtClean="0"/>
              <a:t>This </a:t>
            </a:r>
            <a:r>
              <a:rPr lang="en-US" dirty="0"/>
              <a:t>ensures that the panels can be used with analogue, digital and ISDN systems Features: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254" y="4121642"/>
            <a:ext cx="5972175" cy="18859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67520" y="3477117"/>
            <a:ext cx="3175000" cy="317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583673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9707" y="624110"/>
            <a:ext cx="9984905" cy="1280890"/>
          </a:xfrm>
        </p:spPr>
        <p:txBody>
          <a:bodyPr/>
          <a:lstStyle/>
          <a:p>
            <a:r>
              <a:rPr lang="en-US" dirty="0" smtClean="0"/>
              <a:t>Cable Organizer panel, Blank Patch panels and Brush Patch panels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190" y="1905000"/>
            <a:ext cx="10045262" cy="4953000"/>
          </a:xfrm>
        </p:spPr>
        <p:txBody>
          <a:bodyPr>
            <a:normAutofit/>
          </a:bodyPr>
          <a:lstStyle/>
          <a:p>
            <a:r>
              <a:rPr lang="en-US" sz="2000" dirty="0"/>
              <a:t>The 1U blank panel fits all 19 inch standard server rack and cabinets. </a:t>
            </a:r>
            <a:endParaRPr lang="en-US" sz="2000" dirty="0" smtClean="0"/>
          </a:p>
          <a:p>
            <a:r>
              <a:rPr lang="en-US" sz="2000" dirty="0" smtClean="0"/>
              <a:t>The </a:t>
            </a:r>
            <a:r>
              <a:rPr lang="en-US" sz="2000" dirty="0"/>
              <a:t>panel uses metal material which helps ensure superior thermal insulation performance. </a:t>
            </a:r>
            <a:endParaRPr lang="en-US" sz="2000" dirty="0" smtClean="0"/>
          </a:p>
          <a:p>
            <a:r>
              <a:rPr lang="en-US" sz="2000" dirty="0" smtClean="0"/>
              <a:t>It’s </a:t>
            </a:r>
            <a:r>
              <a:rPr lang="en-US" sz="2000" dirty="0"/>
              <a:t>an ideal tool for improving airflow within the rack by covering the unused spaces.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0921" y="3963697"/>
            <a:ext cx="4562475" cy="6953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5524" y="3589449"/>
            <a:ext cx="3200400" cy="2667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3401" y="5033270"/>
            <a:ext cx="2914650" cy="9620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05560" y="4147377"/>
            <a:ext cx="2152650" cy="212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863568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Fiber Patch panels and its accessories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2282" y="1584101"/>
            <a:ext cx="10152330" cy="4327121"/>
          </a:xfrm>
        </p:spPr>
        <p:txBody>
          <a:bodyPr/>
          <a:lstStyle/>
          <a:p>
            <a:r>
              <a:rPr lang="en-US" dirty="0"/>
              <a:t>There are two kinds of fiber optic patch panels: the rack mounted, and the wall mounted wherein both are usually placed near the terminating equipment</a:t>
            </a:r>
            <a:r>
              <a:rPr lang="en-US" dirty="0" smtClean="0"/>
              <a:t>.</a:t>
            </a:r>
          </a:p>
          <a:p>
            <a:r>
              <a:rPr lang="en-US" dirty="0"/>
              <a:t>Fiber optic patch panels are used in fiber optic management. </a:t>
            </a:r>
            <a:endParaRPr lang="en-US" dirty="0" smtClean="0"/>
          </a:p>
          <a:p>
            <a:r>
              <a:rPr lang="en-US" dirty="0"/>
              <a:t>These patch panels fix and manage the fiber optic cables inside the box and provide protection at the same time.</a:t>
            </a:r>
          </a:p>
          <a:p>
            <a:r>
              <a:rPr lang="en-US" dirty="0" smtClean="0"/>
              <a:t>Often </a:t>
            </a:r>
            <a:r>
              <a:rPr lang="en-US" dirty="0"/>
              <a:t>times, two ports stand together on a panel are prepared to connect a pair of wires. One port acts as the transmitting end while the other is the receiving end. </a:t>
            </a:r>
            <a:endParaRPr lang="en-US" dirty="0" smtClean="0"/>
          </a:p>
          <a:p>
            <a:r>
              <a:rPr lang="en-US" dirty="0" smtClean="0"/>
              <a:t>Different Fiber patch panels designed with different number of ports(6,12,24,48) and connector types like </a:t>
            </a:r>
            <a:r>
              <a:rPr lang="en-US" dirty="0"/>
              <a:t>SC, </a:t>
            </a:r>
            <a:r>
              <a:rPr lang="en-US" dirty="0" smtClean="0"/>
              <a:t>LC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5876" y="5187480"/>
            <a:ext cx="4695825" cy="4762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9044" y="5135093"/>
            <a:ext cx="4848225" cy="58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276498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5617" y="624110"/>
            <a:ext cx="9868995" cy="1280890"/>
          </a:xfrm>
        </p:spPr>
        <p:txBody>
          <a:bodyPr/>
          <a:lstStyle/>
          <a:p>
            <a:r>
              <a:rPr lang="en-US" dirty="0"/>
              <a:t>Fiber optic </a:t>
            </a:r>
            <a:r>
              <a:rPr lang="en-US" dirty="0" smtClean="0"/>
              <a:t>pigtails, Connectors, Trays and Splice Protectors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6068" y="1905001"/>
            <a:ext cx="10448544" cy="4006222"/>
          </a:xfrm>
        </p:spPr>
        <p:txBody>
          <a:bodyPr/>
          <a:lstStyle/>
          <a:p>
            <a:r>
              <a:rPr lang="en-US" dirty="0"/>
              <a:t>Fiber optic pigtails are basically used to splice with the fiber so that they can be connected to the patch panel or equipment</a:t>
            </a:r>
            <a:r>
              <a:rPr lang="en-US" dirty="0" smtClean="0"/>
              <a:t>.</a:t>
            </a:r>
          </a:p>
          <a:p>
            <a:r>
              <a:rPr lang="en-US" dirty="0"/>
              <a:t> Fiber optic splice trays </a:t>
            </a:r>
            <a:r>
              <a:rPr lang="en-US" dirty="0" smtClean="0"/>
              <a:t>provide </a:t>
            </a:r>
            <a:r>
              <a:rPr lang="en-US" dirty="0"/>
              <a:t>physical security, </a:t>
            </a:r>
            <a:r>
              <a:rPr lang="en-US" dirty="0" smtClean="0"/>
              <a:t>and organization </a:t>
            </a:r>
            <a:r>
              <a:rPr lang="en-US" dirty="0"/>
              <a:t>for fusion </a:t>
            </a:r>
            <a:r>
              <a:rPr lang="en-US" dirty="0" smtClean="0"/>
              <a:t>splices</a:t>
            </a:r>
          </a:p>
          <a:p>
            <a:r>
              <a:rPr lang="en-US" b="1" dirty="0"/>
              <a:t>splice protectors</a:t>
            </a:r>
            <a:r>
              <a:rPr lang="en-US" dirty="0"/>
              <a:t> used to protect fusion </a:t>
            </a:r>
            <a:r>
              <a:rPr lang="en-US" b="1" dirty="0"/>
              <a:t>splices</a:t>
            </a:r>
            <a:r>
              <a:rPr lang="en-US" dirty="0"/>
              <a:t>, they are available in various lengths for either single </a:t>
            </a:r>
            <a:r>
              <a:rPr lang="en-US" dirty="0" err="1"/>
              <a:t>fibre</a:t>
            </a:r>
            <a:r>
              <a:rPr lang="en-US" dirty="0"/>
              <a:t> or ribbon </a:t>
            </a:r>
            <a:r>
              <a:rPr lang="en-US" dirty="0" err="1"/>
              <a:t>fibre</a:t>
            </a:r>
            <a:r>
              <a:rPr lang="en-US" dirty="0"/>
              <a:t> </a:t>
            </a:r>
            <a:r>
              <a:rPr lang="en-US" b="1" dirty="0"/>
              <a:t>splices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35617" y="4413268"/>
            <a:ext cx="2669719" cy="19488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05336" y="3908112"/>
            <a:ext cx="2498501" cy="24985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95331" y="3908112"/>
            <a:ext cx="2269722" cy="22697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82264" y="3908111"/>
            <a:ext cx="2850392" cy="1900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700448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670" y="624110"/>
            <a:ext cx="11625330" cy="1280890"/>
          </a:xfrm>
        </p:spPr>
        <p:txBody>
          <a:bodyPr>
            <a:normAutofit/>
          </a:bodyPr>
          <a:lstStyle/>
          <a:p>
            <a:r>
              <a:rPr lang="en-US" dirty="0"/>
              <a:t>Components of the typical fiber optic patch </a:t>
            </a:r>
            <a:r>
              <a:rPr lang="en-US" dirty="0" smtClean="0"/>
              <a:t>panel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3493" y="2215166"/>
            <a:ext cx="10281119" cy="3696056"/>
          </a:xfrm>
        </p:spPr>
        <p:txBody>
          <a:bodyPr/>
          <a:lstStyle/>
          <a:p>
            <a:r>
              <a:rPr lang="en-US" dirty="0" smtClean="0"/>
              <a:t> Enclosed </a:t>
            </a:r>
            <a:r>
              <a:rPr lang="en-US" dirty="0"/>
              <a:t>chamber houses the cable units and cable links. </a:t>
            </a:r>
            <a:endParaRPr lang="en-US" dirty="0" smtClean="0"/>
          </a:p>
          <a:p>
            <a:r>
              <a:rPr lang="en-US" dirty="0" smtClean="0"/>
              <a:t>It </a:t>
            </a:r>
            <a:r>
              <a:rPr lang="en-US" dirty="0"/>
              <a:t>can be wall mounted or an equipment rack. 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/>
              <a:t>Coupler panels or adapter panels are used to hold the connector couplers, also known as connector adapters </a:t>
            </a:r>
          </a:p>
          <a:p>
            <a:r>
              <a:rPr lang="en-US" dirty="0" smtClean="0"/>
              <a:t>Splice </a:t>
            </a:r>
            <a:r>
              <a:rPr lang="en-US" dirty="0"/>
              <a:t>tray is used to organize and secure splice modules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4072" y="1210369"/>
            <a:ext cx="3190540" cy="16994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8474" y="3443589"/>
            <a:ext cx="3762375" cy="29908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6705" y="4101787"/>
            <a:ext cx="4818039" cy="2548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4951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1375" y="624110"/>
            <a:ext cx="9843237" cy="1280890"/>
          </a:xfrm>
        </p:spPr>
        <p:txBody>
          <a:bodyPr/>
          <a:lstStyle/>
          <a:p>
            <a:r>
              <a:rPr lang="en-US" dirty="0" smtClean="0"/>
              <a:t>Cable End to End Accessories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2586" y="2137892"/>
            <a:ext cx="9972026" cy="3773329"/>
          </a:xfrm>
        </p:spPr>
        <p:txBody>
          <a:bodyPr/>
          <a:lstStyle/>
          <a:p>
            <a:pPr marL="457200" lvl="1" indent="0">
              <a:buNone/>
            </a:pPr>
            <a:r>
              <a:rPr lang="en-US" dirty="0"/>
              <a:t>Contents</a:t>
            </a:r>
          </a:p>
          <a:p>
            <a:r>
              <a:rPr lang="en-US" dirty="0"/>
              <a:t>Standards</a:t>
            </a:r>
          </a:p>
          <a:p>
            <a:r>
              <a:rPr lang="en-US" dirty="0"/>
              <a:t>CABINETS, RACKS &amp; ENCLOSURES</a:t>
            </a:r>
          </a:p>
          <a:p>
            <a:r>
              <a:rPr lang="en-US" dirty="0"/>
              <a:t>Faceplates and Keystone jacks</a:t>
            </a:r>
          </a:p>
          <a:p>
            <a:r>
              <a:rPr lang="en-US" dirty="0"/>
              <a:t>Floor </a:t>
            </a:r>
            <a:r>
              <a:rPr lang="en-US" dirty="0" smtClean="0"/>
              <a:t>Boxes</a:t>
            </a:r>
          </a:p>
          <a:p>
            <a:r>
              <a:rPr lang="en-US" dirty="0"/>
              <a:t>Data and Voice Patch </a:t>
            </a:r>
            <a:r>
              <a:rPr lang="en-US" dirty="0" smtClean="0"/>
              <a:t>panels</a:t>
            </a:r>
          </a:p>
          <a:p>
            <a:r>
              <a:rPr lang="en-US" dirty="0"/>
              <a:t>Fiber Patch panels and its accessories </a:t>
            </a:r>
          </a:p>
          <a:p>
            <a:endParaRPr lang="en-US" b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418879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0773" y="624110"/>
            <a:ext cx="9353840" cy="1280890"/>
          </a:xfrm>
        </p:spPr>
        <p:txBody>
          <a:bodyPr/>
          <a:lstStyle/>
          <a:p>
            <a:r>
              <a:rPr lang="en-US" dirty="0" smtClean="0"/>
              <a:t>PDUs and Intelligent PDU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1825" y="1442433"/>
            <a:ext cx="10422787" cy="4945487"/>
          </a:xfrm>
        </p:spPr>
        <p:txBody>
          <a:bodyPr/>
          <a:lstStyle/>
          <a:p>
            <a:r>
              <a:rPr lang="en-US" dirty="0" smtClean="0"/>
              <a:t>Basic </a:t>
            </a:r>
            <a:r>
              <a:rPr lang="en-US" dirty="0"/>
              <a:t>PDUs are power strips used in data center environments.  They distribute voltage and current to supply power to racked IT equipment.</a:t>
            </a:r>
            <a:endParaRPr lang="en-US" dirty="0" smtClean="0"/>
          </a:p>
          <a:p>
            <a:r>
              <a:rPr lang="en-US" dirty="0" smtClean="0"/>
              <a:t>An </a:t>
            </a:r>
            <a:r>
              <a:rPr lang="en-US" dirty="0"/>
              <a:t>Intelligent Power Distribution Unit (iPDU) is a networked power distribution unit that increases the efficiencies of data centers with real-time remote power monitoring, environmental monitoring, and data center infrastructure integration. </a:t>
            </a:r>
            <a:endParaRPr lang="en-US" dirty="0" smtClean="0"/>
          </a:p>
          <a:p>
            <a:r>
              <a:rPr lang="en-US" dirty="0" smtClean="0"/>
              <a:t>Intelligent </a:t>
            </a:r>
            <a:r>
              <a:rPr lang="en-US" dirty="0"/>
              <a:t>rack PDUs deliver technologies </a:t>
            </a:r>
            <a:r>
              <a:rPr lang="en-US" dirty="0" smtClean="0"/>
              <a:t>which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/>
              <a:t>enables a smarter IT infrastructure so you can stay </a:t>
            </a:r>
          </a:p>
          <a:p>
            <a:pPr marL="0" indent="0">
              <a:buNone/>
            </a:pPr>
            <a:r>
              <a:rPr lang="en-US" dirty="0" smtClean="0"/>
              <a:t>ahead </a:t>
            </a:r>
            <a:r>
              <a:rPr lang="en-US" dirty="0"/>
              <a:t>of problems before they occur.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94613" y="3119907"/>
            <a:ext cx="3690311" cy="36903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9569" y="4494044"/>
            <a:ext cx="5029200" cy="210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980102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Standards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639" y="1690688"/>
            <a:ext cx="11230377" cy="4486275"/>
          </a:xfrm>
        </p:spPr>
        <p:txBody>
          <a:bodyPr>
            <a:normAutofit/>
          </a:bodyPr>
          <a:lstStyle/>
          <a:p>
            <a:r>
              <a:rPr lang="en-US" sz="2400" dirty="0"/>
              <a:t>Network cabling standards are used internationally and are published by </a:t>
            </a:r>
            <a:r>
              <a:rPr lang="en-US" sz="2400" b="1" dirty="0"/>
              <a:t>ISO/IEC</a:t>
            </a:r>
            <a:r>
              <a:rPr lang="en-US" sz="2400" dirty="0"/>
              <a:t>, CENELEC and the Telecommunications Industry Association (TIA). </a:t>
            </a:r>
            <a:endParaRPr lang="en-US" sz="2400" dirty="0" smtClean="0"/>
          </a:p>
          <a:p>
            <a:r>
              <a:rPr lang="en-US" sz="2400" dirty="0"/>
              <a:t>Most European countries use CENELEC, International </a:t>
            </a:r>
            <a:r>
              <a:rPr lang="en-US" sz="2400" dirty="0" smtClean="0"/>
              <a:t>Electro technical </a:t>
            </a:r>
            <a:r>
              <a:rPr lang="en-US" sz="2400" dirty="0"/>
              <a:t>Commission (IEC) or International Organization for Standardization (ISO) </a:t>
            </a:r>
            <a:r>
              <a:rPr lang="en-US" sz="2400" dirty="0" smtClean="0"/>
              <a:t>standards</a:t>
            </a:r>
          </a:p>
          <a:p>
            <a:r>
              <a:rPr lang="en-US" sz="2400" dirty="0"/>
              <a:t>The Telecommunications Industry Association (USA)</a:t>
            </a:r>
          </a:p>
        </p:txBody>
      </p:sp>
    </p:spTree>
    <p:extLst>
      <p:ext uri="{BB962C8B-B14F-4D97-AF65-F5344CB8AC3E}">
        <p14:creationId xmlns:p14="http://schemas.microsoft.com/office/powerpoint/2010/main" xmlns="" val="12869056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cap="all" dirty="0"/>
              <a:t>CABINETS, RACKS &amp; </a:t>
            </a:r>
            <a:r>
              <a:rPr lang="en-US" b="1" cap="all" dirty="0" smtClean="0"/>
              <a:t>ENCLOSURES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4480"/>
            <a:ext cx="10896600" cy="4622483"/>
          </a:xfrm>
        </p:spPr>
        <p:txBody>
          <a:bodyPr>
            <a:normAutofit/>
          </a:bodyPr>
          <a:lstStyle/>
          <a:p>
            <a:r>
              <a:rPr lang="en-US" sz="2200" dirty="0"/>
              <a:t>House IT equipment in a variety </a:t>
            </a:r>
            <a:r>
              <a:rPr lang="en-US" sz="2200" b="1" dirty="0"/>
              <a:t>of </a:t>
            </a:r>
            <a:r>
              <a:rPr lang="en-US" sz="2200" b="1" dirty="0" smtClean="0"/>
              <a:t>wall mount </a:t>
            </a:r>
            <a:r>
              <a:rPr lang="en-US" sz="2200" dirty="0"/>
              <a:t>and </a:t>
            </a:r>
            <a:r>
              <a:rPr lang="en-US" sz="2200" b="1" dirty="0"/>
              <a:t>freestanding </a:t>
            </a:r>
            <a:r>
              <a:rPr lang="en-US" sz="2200" b="1" dirty="0" smtClean="0"/>
              <a:t>racks</a:t>
            </a:r>
            <a:r>
              <a:rPr lang="en-US" sz="2200" dirty="0"/>
              <a:t>. </a:t>
            </a:r>
            <a:endParaRPr lang="en-US" sz="2200" dirty="0" smtClean="0"/>
          </a:p>
          <a:p>
            <a:r>
              <a:rPr lang="en-US" sz="2200" b="1" dirty="0"/>
              <a:t>19” cabinets </a:t>
            </a:r>
            <a:r>
              <a:rPr lang="en-US" sz="2200" dirty="0"/>
              <a:t>are typically used in commercial or advanced home installations where either a high number of cabling system connections are required or where there will be a lot of  equipment installed in the cabinet.</a:t>
            </a:r>
            <a:endParaRPr lang="en-US" sz="2200" dirty="0" smtClean="0"/>
          </a:p>
          <a:p>
            <a:r>
              <a:rPr lang="en-US" sz="2200" dirty="0"/>
              <a:t>Servers come in a wide variety of </a:t>
            </a:r>
            <a:r>
              <a:rPr lang="en-US" sz="2200" dirty="0" smtClean="0"/>
              <a:t>depths.</a:t>
            </a:r>
          </a:p>
          <a:p>
            <a:r>
              <a:rPr lang="en-US" sz="2200" dirty="0" smtClean="0"/>
              <a:t> </a:t>
            </a:r>
            <a:r>
              <a:rPr lang="en-US" sz="2200" dirty="0"/>
              <a:t>Not all server racks are made equal, and one size does not fit all applications. </a:t>
            </a:r>
            <a:r>
              <a:rPr lang="en-US" sz="2200" dirty="0" smtClean="0"/>
              <a:t> </a:t>
            </a:r>
          </a:p>
          <a:p>
            <a:r>
              <a:rPr lang="en-US" sz="2200" dirty="0" smtClean="0"/>
              <a:t>Ranging </a:t>
            </a:r>
            <a:r>
              <a:rPr lang="en-US" sz="2200" dirty="0"/>
              <a:t>from </a:t>
            </a:r>
            <a:r>
              <a:rPr lang="en-US" sz="2200" dirty="0" smtClean="0"/>
              <a:t>4U </a:t>
            </a:r>
            <a:r>
              <a:rPr lang="en-US" sz="2200" dirty="0"/>
              <a:t>to 45U, fixed depth to adjustable depth, 24" to 30"W and 24"D to 48"D with different accessory option</a:t>
            </a:r>
            <a:r>
              <a:rPr lang="en-US" sz="2200" dirty="0" smtClean="0"/>
              <a:t>.</a:t>
            </a:r>
          </a:p>
          <a:p>
            <a:r>
              <a:rPr lang="en-US" sz="2200" dirty="0"/>
              <a:t>A standard server rack is often quite a bit cheaper than more robust versions</a:t>
            </a:r>
            <a:endParaRPr lang="en-US" sz="2200" dirty="0" smtClean="0"/>
          </a:p>
          <a:p>
            <a:r>
              <a:rPr lang="en-US" sz="2200" dirty="0" smtClean="0"/>
              <a:t>E.g. Standard </a:t>
            </a:r>
            <a:r>
              <a:rPr lang="en-US" sz="2200" dirty="0"/>
              <a:t>42u 19" rack to fit an HP, Dell, IBM or other top </a:t>
            </a:r>
            <a:r>
              <a:rPr lang="en-US" sz="2200" dirty="0" smtClean="0"/>
              <a:t>brand</a:t>
            </a:r>
          </a:p>
        </p:txBody>
      </p:sp>
    </p:spTree>
    <p:extLst>
      <p:ext uri="{BB962C8B-B14F-4D97-AF65-F5344CB8AC3E}">
        <p14:creationId xmlns:p14="http://schemas.microsoft.com/office/powerpoint/2010/main" xmlns="" val="37797078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9403" y="502277"/>
            <a:ext cx="10165209" cy="5408946"/>
          </a:xfrm>
        </p:spPr>
        <p:txBody>
          <a:bodyPr/>
          <a:lstStyle/>
          <a:p>
            <a:r>
              <a:rPr lang="en-US" sz="2000" dirty="0"/>
              <a:t>Cabinet height is measured in cabinet Units (U) with one 24 port patch panel typically requiring 1U(1U = </a:t>
            </a:r>
            <a:r>
              <a:rPr lang="en-US" sz="2000" dirty="0" smtClean="0"/>
              <a:t>44mm).</a:t>
            </a:r>
            <a:endParaRPr lang="en-US" sz="2000" dirty="0"/>
          </a:p>
          <a:p>
            <a:r>
              <a:rPr lang="en-US" sz="2000" dirty="0" smtClean="0"/>
              <a:t>Customers </a:t>
            </a:r>
            <a:r>
              <a:rPr lang="en-US" sz="2000" dirty="0"/>
              <a:t>often choose these server racks because they are </a:t>
            </a:r>
            <a:r>
              <a:rPr lang="en-US" sz="2000" b="1" dirty="0"/>
              <a:t>standard heights ranging </a:t>
            </a:r>
            <a:r>
              <a:rPr lang="en-US" sz="2000" dirty="0"/>
              <a:t>from 18u to 48u and standard 19" and 23" widths with traditional options like removable side panels and basic locking front and rear doors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Depth 450mm, 600mm,800mm,1000mm and 1200mm</a:t>
            </a:r>
            <a:endParaRPr lang="en-US" sz="20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47528" y="2870647"/>
            <a:ext cx="4312813" cy="36004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69139" y="3065708"/>
            <a:ext cx="4540519" cy="34053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92315" y="3234674"/>
            <a:ext cx="3431483" cy="3431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554132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Rack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7132" y="1648496"/>
            <a:ext cx="9817480" cy="42627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b="1" dirty="0"/>
              <a:t>Wall Mount </a:t>
            </a:r>
            <a:r>
              <a:rPr lang="en-US" sz="2200" b="1" dirty="0" smtClean="0"/>
              <a:t>Rack:- </a:t>
            </a:r>
          </a:p>
          <a:p>
            <a:r>
              <a:rPr lang="en-US" sz="2200" dirty="0" smtClean="0"/>
              <a:t>4U-15U </a:t>
            </a:r>
            <a:r>
              <a:rPr lang="en-US" sz="2200" dirty="0"/>
              <a:t>of </a:t>
            </a:r>
            <a:r>
              <a:rPr lang="en-US" sz="2200" dirty="0" smtClean="0"/>
              <a:t>Rack Space (4U,6U,9U,12U,15U)</a:t>
            </a:r>
          </a:p>
          <a:p>
            <a:r>
              <a:rPr lang="en-US" sz="2200" dirty="0" smtClean="0"/>
              <a:t>It Includes side </a:t>
            </a:r>
            <a:r>
              <a:rPr lang="en-US" sz="2200" dirty="0"/>
              <a:t>panels and doors</a:t>
            </a:r>
          </a:p>
          <a:p>
            <a:r>
              <a:rPr lang="en-US" sz="2200" dirty="0" smtClean="0"/>
              <a:t>Used for Small</a:t>
            </a:r>
            <a:r>
              <a:rPr lang="en-US" sz="2200" dirty="0"/>
              <a:t>, peripheral </a:t>
            </a:r>
            <a:r>
              <a:rPr lang="en-US" sz="2200" dirty="0" smtClean="0"/>
              <a:t>devices like Patch </a:t>
            </a:r>
            <a:r>
              <a:rPr lang="en-US" sz="2200" dirty="0"/>
              <a:t>panels &amp; network devices</a:t>
            </a:r>
          </a:p>
          <a:p>
            <a:r>
              <a:rPr lang="en-US" sz="2200" dirty="0"/>
              <a:t>Installations requiring moderate security</a:t>
            </a:r>
          </a:p>
          <a:p>
            <a:r>
              <a:rPr lang="en-US" sz="2200" dirty="0"/>
              <a:t>Easy cable access &amp; tie points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38" name="Picture 14" descr="Wall Mount Rack - 15U with Front Do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27615" y="1027906"/>
            <a:ext cx="2000250" cy="200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214078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4096" y="1262130"/>
            <a:ext cx="9000990" cy="4914833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Server Rack </a:t>
            </a:r>
            <a:r>
              <a:rPr lang="en-US" b="1" dirty="0" smtClean="0"/>
              <a:t>Cabinet</a:t>
            </a:r>
          </a:p>
          <a:p>
            <a:r>
              <a:rPr lang="en-US" sz="2000" dirty="0"/>
              <a:t>Floor standing cabinets are used where lots of space is required for cabling system hardware or heavy equipment.</a:t>
            </a:r>
          </a:p>
          <a:p>
            <a:r>
              <a:rPr lang="en-US" sz="2000" dirty="0" smtClean="0"/>
              <a:t>Server </a:t>
            </a:r>
            <a:r>
              <a:rPr lang="en-US" sz="2000" dirty="0"/>
              <a:t>cabinet is typically enclosed. Meaning it has doors in the front and rear of the rack</a:t>
            </a:r>
            <a:r>
              <a:rPr lang="en-US" sz="2000" dirty="0" smtClean="0"/>
              <a:t>;</a:t>
            </a:r>
          </a:p>
          <a:p>
            <a:r>
              <a:rPr lang="en-US" sz="2000" dirty="0" smtClean="0"/>
              <a:t>These </a:t>
            </a:r>
            <a:r>
              <a:rPr lang="en-US" sz="2000" dirty="0"/>
              <a:t>doors are usually perforated in order increase ventilation within the enclosure</a:t>
            </a:r>
            <a:r>
              <a:rPr lang="en-US" sz="2000" dirty="0" smtClean="0"/>
              <a:t>.</a:t>
            </a:r>
          </a:p>
          <a:p>
            <a:r>
              <a:rPr lang="en-US" sz="2000" dirty="0"/>
              <a:t>A server rack cabinet offers additional security due to its ability to be locked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Server rack is used to mount server mounted racks, UPS and </a:t>
            </a:r>
            <a:r>
              <a:rPr lang="en-US" sz="2000" dirty="0" err="1" smtClean="0"/>
              <a:t>Swithces</a:t>
            </a:r>
            <a:r>
              <a:rPr lang="en-US" sz="2000" dirty="0" smtClean="0"/>
              <a:t> </a:t>
            </a:r>
          </a:p>
          <a:p>
            <a:r>
              <a:rPr lang="en-US" sz="2000" dirty="0"/>
              <a:t>A rack-mounted server is a server specifically made to be housed in a server rack.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5500" y="1781208"/>
            <a:ext cx="2476500" cy="387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649230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7279" y="1352282"/>
            <a:ext cx="4369259" cy="45589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 smtClean="0"/>
              <a:t>Data </a:t>
            </a:r>
            <a:r>
              <a:rPr lang="en-US" sz="2000" b="1" dirty="0"/>
              <a:t>Center Server Racks</a:t>
            </a:r>
          </a:p>
          <a:p>
            <a:r>
              <a:rPr lang="en-US" sz="2000" dirty="0"/>
              <a:t>Fully integrated solutions provide an optimized environment for critical hardware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Data </a:t>
            </a:r>
            <a:r>
              <a:rPr lang="en-US" sz="2000" dirty="0"/>
              <a:t>center server rack cabinets combine strength, airflow management and customizability</a:t>
            </a:r>
            <a:r>
              <a:rPr lang="en-US" sz="2000" dirty="0" smtClean="0"/>
              <a:t>.</a:t>
            </a:r>
          </a:p>
          <a:p>
            <a:r>
              <a:rPr lang="en-US" sz="2000" dirty="0"/>
              <a:t>Numerous power mounting and cable management options make cabinets extremely configurable.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96538" y="2034862"/>
            <a:ext cx="6895461" cy="3876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036567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Faceplates and Keystone jacks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456" y="1690688"/>
            <a:ext cx="5808372" cy="4486275"/>
          </a:xfrm>
        </p:spPr>
        <p:txBody>
          <a:bodyPr/>
          <a:lstStyle/>
          <a:p>
            <a:r>
              <a:rPr lang="en-US" b="1" dirty="0" smtClean="0"/>
              <a:t>Faceplate</a:t>
            </a:r>
          </a:p>
          <a:p>
            <a:r>
              <a:rPr lang="en-US" dirty="0" smtClean="0"/>
              <a:t>Also </a:t>
            </a:r>
            <a:r>
              <a:rPr lang="en-US" dirty="0"/>
              <a:t>known as </a:t>
            </a:r>
            <a:r>
              <a:rPr lang="en-US" dirty="0" smtClean="0"/>
              <a:t>wall plates </a:t>
            </a:r>
            <a:r>
              <a:rPr lang="en-US" dirty="0"/>
              <a:t>or outlet covers, networking faceplates are plastic or metal plates used for Cat5 cable, Cat5e or Cat6 </a:t>
            </a:r>
            <a:r>
              <a:rPr lang="en-US" dirty="0" smtClean="0"/>
              <a:t>Ethernet </a:t>
            </a:r>
            <a:r>
              <a:rPr lang="en-US" dirty="0"/>
              <a:t>cable installation</a:t>
            </a:r>
            <a:r>
              <a:rPr lang="en-US" dirty="0" smtClean="0"/>
              <a:t>.</a:t>
            </a:r>
          </a:p>
          <a:p>
            <a:r>
              <a:rPr lang="en-US" dirty="0"/>
              <a:t>The standard household outlet is a single-gang duplex receptacle, but two-gang duplex outlets are also common.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56420" y="1146219"/>
            <a:ext cx="4803820" cy="48038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9003" y="4438650"/>
            <a:ext cx="2409825" cy="241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507828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54F6613E-5ED7-40ED-90A8-F639BE712C0E}"/>
    </a:ext>
  </a:extLst>
</a:theme>
</file>

<file path=ppt/theme/themeOverride1.xml><?xml version="1.0" encoding="utf-8"?>
<a:themeOverride xmlns:a="http://schemas.openxmlformats.org/drawingml/2006/main">
  <a:clrScheme name="Wisp">
    <a:dk1>
      <a:sysClr val="windowText" lastClr="000000"/>
    </a:dk1>
    <a:lt1>
      <a:sysClr val="window" lastClr="FFFFFF"/>
    </a:lt1>
    <a:dk2>
      <a:srgbClr val="647252"/>
    </a:dk2>
    <a:lt2>
      <a:srgbClr val="EAE8CF"/>
    </a:lt2>
    <a:accent1>
      <a:srgbClr val="E78712"/>
    </a:accent1>
    <a:accent2>
      <a:srgbClr val="B73C26"/>
    </a:accent2>
    <a:accent3>
      <a:srgbClr val="865331"/>
    </a:accent3>
    <a:accent4>
      <a:srgbClr val="B38648"/>
    </a:accent4>
    <a:accent5>
      <a:srgbClr val="BBB473"/>
    </a:accent5>
    <a:accent6>
      <a:srgbClr val="849276"/>
    </a:accent6>
    <a:hlink>
      <a:srgbClr val="FDAB2A"/>
    </a:hlink>
    <a:folHlink>
      <a:srgbClr val="CCB182"/>
    </a:folHlink>
  </a:clrScheme>
</a:themeOverride>
</file>

<file path=ppt/theme/themeOverride10.xml><?xml version="1.0" encoding="utf-8"?>
<a:themeOverride xmlns:a="http://schemas.openxmlformats.org/drawingml/2006/main">
  <a:clrScheme name="Wisp">
    <a:dk1>
      <a:sysClr val="windowText" lastClr="000000"/>
    </a:dk1>
    <a:lt1>
      <a:sysClr val="window" lastClr="FFFFFF"/>
    </a:lt1>
    <a:dk2>
      <a:srgbClr val="647252"/>
    </a:dk2>
    <a:lt2>
      <a:srgbClr val="EAE8CF"/>
    </a:lt2>
    <a:accent1>
      <a:srgbClr val="E78712"/>
    </a:accent1>
    <a:accent2>
      <a:srgbClr val="B73C26"/>
    </a:accent2>
    <a:accent3>
      <a:srgbClr val="865331"/>
    </a:accent3>
    <a:accent4>
      <a:srgbClr val="B38648"/>
    </a:accent4>
    <a:accent5>
      <a:srgbClr val="BBB473"/>
    </a:accent5>
    <a:accent6>
      <a:srgbClr val="849276"/>
    </a:accent6>
    <a:hlink>
      <a:srgbClr val="FDAB2A"/>
    </a:hlink>
    <a:folHlink>
      <a:srgbClr val="CCB182"/>
    </a:folHlink>
  </a:clrScheme>
</a:themeOverride>
</file>

<file path=ppt/theme/themeOverride11.xml><?xml version="1.0" encoding="utf-8"?>
<a:themeOverride xmlns:a="http://schemas.openxmlformats.org/drawingml/2006/main">
  <a:clrScheme name="Wisp">
    <a:dk1>
      <a:sysClr val="windowText" lastClr="000000"/>
    </a:dk1>
    <a:lt1>
      <a:sysClr val="window" lastClr="FFFFFF"/>
    </a:lt1>
    <a:dk2>
      <a:srgbClr val="647252"/>
    </a:dk2>
    <a:lt2>
      <a:srgbClr val="EAE8CF"/>
    </a:lt2>
    <a:accent1>
      <a:srgbClr val="E78712"/>
    </a:accent1>
    <a:accent2>
      <a:srgbClr val="B73C26"/>
    </a:accent2>
    <a:accent3>
      <a:srgbClr val="865331"/>
    </a:accent3>
    <a:accent4>
      <a:srgbClr val="B38648"/>
    </a:accent4>
    <a:accent5>
      <a:srgbClr val="BBB473"/>
    </a:accent5>
    <a:accent6>
      <a:srgbClr val="849276"/>
    </a:accent6>
    <a:hlink>
      <a:srgbClr val="FDAB2A"/>
    </a:hlink>
    <a:folHlink>
      <a:srgbClr val="CCB182"/>
    </a:folHlink>
  </a:clrScheme>
</a:themeOverride>
</file>

<file path=ppt/theme/themeOverride2.xml><?xml version="1.0" encoding="utf-8"?>
<a:themeOverride xmlns:a="http://schemas.openxmlformats.org/drawingml/2006/main">
  <a:clrScheme name="Wisp">
    <a:dk1>
      <a:sysClr val="windowText" lastClr="000000"/>
    </a:dk1>
    <a:lt1>
      <a:sysClr val="window" lastClr="FFFFFF"/>
    </a:lt1>
    <a:dk2>
      <a:srgbClr val="647252"/>
    </a:dk2>
    <a:lt2>
      <a:srgbClr val="EAE8CF"/>
    </a:lt2>
    <a:accent1>
      <a:srgbClr val="E78712"/>
    </a:accent1>
    <a:accent2>
      <a:srgbClr val="B73C26"/>
    </a:accent2>
    <a:accent3>
      <a:srgbClr val="865331"/>
    </a:accent3>
    <a:accent4>
      <a:srgbClr val="B38648"/>
    </a:accent4>
    <a:accent5>
      <a:srgbClr val="BBB473"/>
    </a:accent5>
    <a:accent6>
      <a:srgbClr val="849276"/>
    </a:accent6>
    <a:hlink>
      <a:srgbClr val="FDAB2A"/>
    </a:hlink>
    <a:folHlink>
      <a:srgbClr val="CCB182"/>
    </a:folHlink>
  </a:clrScheme>
</a:themeOverride>
</file>

<file path=ppt/theme/themeOverride3.xml><?xml version="1.0" encoding="utf-8"?>
<a:themeOverride xmlns:a="http://schemas.openxmlformats.org/drawingml/2006/main">
  <a:clrScheme name="Wisp">
    <a:dk1>
      <a:sysClr val="windowText" lastClr="000000"/>
    </a:dk1>
    <a:lt1>
      <a:sysClr val="window" lastClr="FFFFFF"/>
    </a:lt1>
    <a:dk2>
      <a:srgbClr val="647252"/>
    </a:dk2>
    <a:lt2>
      <a:srgbClr val="EAE8CF"/>
    </a:lt2>
    <a:accent1>
      <a:srgbClr val="E78712"/>
    </a:accent1>
    <a:accent2>
      <a:srgbClr val="B73C26"/>
    </a:accent2>
    <a:accent3>
      <a:srgbClr val="865331"/>
    </a:accent3>
    <a:accent4>
      <a:srgbClr val="B38648"/>
    </a:accent4>
    <a:accent5>
      <a:srgbClr val="BBB473"/>
    </a:accent5>
    <a:accent6>
      <a:srgbClr val="849276"/>
    </a:accent6>
    <a:hlink>
      <a:srgbClr val="FDAB2A"/>
    </a:hlink>
    <a:folHlink>
      <a:srgbClr val="CCB182"/>
    </a:folHlink>
  </a:clrScheme>
</a:themeOverride>
</file>

<file path=ppt/theme/themeOverride4.xml><?xml version="1.0" encoding="utf-8"?>
<a:themeOverride xmlns:a="http://schemas.openxmlformats.org/drawingml/2006/main">
  <a:clrScheme name="Wisp">
    <a:dk1>
      <a:sysClr val="windowText" lastClr="000000"/>
    </a:dk1>
    <a:lt1>
      <a:sysClr val="window" lastClr="FFFFFF"/>
    </a:lt1>
    <a:dk2>
      <a:srgbClr val="647252"/>
    </a:dk2>
    <a:lt2>
      <a:srgbClr val="EAE8CF"/>
    </a:lt2>
    <a:accent1>
      <a:srgbClr val="E78712"/>
    </a:accent1>
    <a:accent2>
      <a:srgbClr val="B73C26"/>
    </a:accent2>
    <a:accent3>
      <a:srgbClr val="865331"/>
    </a:accent3>
    <a:accent4>
      <a:srgbClr val="B38648"/>
    </a:accent4>
    <a:accent5>
      <a:srgbClr val="BBB473"/>
    </a:accent5>
    <a:accent6>
      <a:srgbClr val="849276"/>
    </a:accent6>
    <a:hlink>
      <a:srgbClr val="FDAB2A"/>
    </a:hlink>
    <a:folHlink>
      <a:srgbClr val="CCB182"/>
    </a:folHlink>
  </a:clrScheme>
</a:themeOverride>
</file>

<file path=ppt/theme/themeOverride5.xml><?xml version="1.0" encoding="utf-8"?>
<a:themeOverride xmlns:a="http://schemas.openxmlformats.org/drawingml/2006/main">
  <a:clrScheme name="Wisp">
    <a:dk1>
      <a:sysClr val="windowText" lastClr="000000"/>
    </a:dk1>
    <a:lt1>
      <a:sysClr val="window" lastClr="FFFFFF"/>
    </a:lt1>
    <a:dk2>
      <a:srgbClr val="647252"/>
    </a:dk2>
    <a:lt2>
      <a:srgbClr val="EAE8CF"/>
    </a:lt2>
    <a:accent1>
      <a:srgbClr val="E78712"/>
    </a:accent1>
    <a:accent2>
      <a:srgbClr val="B73C26"/>
    </a:accent2>
    <a:accent3>
      <a:srgbClr val="865331"/>
    </a:accent3>
    <a:accent4>
      <a:srgbClr val="B38648"/>
    </a:accent4>
    <a:accent5>
      <a:srgbClr val="BBB473"/>
    </a:accent5>
    <a:accent6>
      <a:srgbClr val="849276"/>
    </a:accent6>
    <a:hlink>
      <a:srgbClr val="FDAB2A"/>
    </a:hlink>
    <a:folHlink>
      <a:srgbClr val="CCB182"/>
    </a:folHlink>
  </a:clrScheme>
</a:themeOverride>
</file>

<file path=ppt/theme/themeOverride6.xml><?xml version="1.0" encoding="utf-8"?>
<a:themeOverride xmlns:a="http://schemas.openxmlformats.org/drawingml/2006/main">
  <a:clrScheme name="Wisp">
    <a:dk1>
      <a:sysClr val="windowText" lastClr="000000"/>
    </a:dk1>
    <a:lt1>
      <a:sysClr val="window" lastClr="FFFFFF"/>
    </a:lt1>
    <a:dk2>
      <a:srgbClr val="647252"/>
    </a:dk2>
    <a:lt2>
      <a:srgbClr val="EAE8CF"/>
    </a:lt2>
    <a:accent1>
      <a:srgbClr val="E78712"/>
    </a:accent1>
    <a:accent2>
      <a:srgbClr val="B73C26"/>
    </a:accent2>
    <a:accent3>
      <a:srgbClr val="865331"/>
    </a:accent3>
    <a:accent4>
      <a:srgbClr val="B38648"/>
    </a:accent4>
    <a:accent5>
      <a:srgbClr val="BBB473"/>
    </a:accent5>
    <a:accent6>
      <a:srgbClr val="849276"/>
    </a:accent6>
    <a:hlink>
      <a:srgbClr val="FDAB2A"/>
    </a:hlink>
    <a:folHlink>
      <a:srgbClr val="CCB182"/>
    </a:folHlink>
  </a:clrScheme>
</a:themeOverride>
</file>

<file path=ppt/theme/themeOverride7.xml><?xml version="1.0" encoding="utf-8"?>
<a:themeOverride xmlns:a="http://schemas.openxmlformats.org/drawingml/2006/main">
  <a:clrScheme name="Wisp">
    <a:dk1>
      <a:sysClr val="windowText" lastClr="000000"/>
    </a:dk1>
    <a:lt1>
      <a:sysClr val="window" lastClr="FFFFFF"/>
    </a:lt1>
    <a:dk2>
      <a:srgbClr val="647252"/>
    </a:dk2>
    <a:lt2>
      <a:srgbClr val="EAE8CF"/>
    </a:lt2>
    <a:accent1>
      <a:srgbClr val="E78712"/>
    </a:accent1>
    <a:accent2>
      <a:srgbClr val="B73C26"/>
    </a:accent2>
    <a:accent3>
      <a:srgbClr val="865331"/>
    </a:accent3>
    <a:accent4>
      <a:srgbClr val="B38648"/>
    </a:accent4>
    <a:accent5>
      <a:srgbClr val="BBB473"/>
    </a:accent5>
    <a:accent6>
      <a:srgbClr val="849276"/>
    </a:accent6>
    <a:hlink>
      <a:srgbClr val="FDAB2A"/>
    </a:hlink>
    <a:folHlink>
      <a:srgbClr val="CCB182"/>
    </a:folHlink>
  </a:clrScheme>
</a:themeOverride>
</file>

<file path=ppt/theme/themeOverride8.xml><?xml version="1.0" encoding="utf-8"?>
<a:themeOverride xmlns:a="http://schemas.openxmlformats.org/drawingml/2006/main">
  <a:clrScheme name="Wisp">
    <a:dk1>
      <a:sysClr val="windowText" lastClr="000000"/>
    </a:dk1>
    <a:lt1>
      <a:sysClr val="window" lastClr="FFFFFF"/>
    </a:lt1>
    <a:dk2>
      <a:srgbClr val="647252"/>
    </a:dk2>
    <a:lt2>
      <a:srgbClr val="EAE8CF"/>
    </a:lt2>
    <a:accent1>
      <a:srgbClr val="E78712"/>
    </a:accent1>
    <a:accent2>
      <a:srgbClr val="B73C26"/>
    </a:accent2>
    <a:accent3>
      <a:srgbClr val="865331"/>
    </a:accent3>
    <a:accent4>
      <a:srgbClr val="B38648"/>
    </a:accent4>
    <a:accent5>
      <a:srgbClr val="BBB473"/>
    </a:accent5>
    <a:accent6>
      <a:srgbClr val="849276"/>
    </a:accent6>
    <a:hlink>
      <a:srgbClr val="FDAB2A"/>
    </a:hlink>
    <a:folHlink>
      <a:srgbClr val="CCB182"/>
    </a:folHlink>
  </a:clrScheme>
</a:themeOverride>
</file>

<file path=ppt/theme/themeOverride9.xml><?xml version="1.0" encoding="utf-8"?>
<a:themeOverride xmlns:a="http://schemas.openxmlformats.org/drawingml/2006/main">
  <a:clrScheme name="Wisp">
    <a:dk1>
      <a:sysClr val="windowText" lastClr="000000"/>
    </a:dk1>
    <a:lt1>
      <a:sysClr val="window" lastClr="FFFFFF"/>
    </a:lt1>
    <a:dk2>
      <a:srgbClr val="647252"/>
    </a:dk2>
    <a:lt2>
      <a:srgbClr val="EAE8CF"/>
    </a:lt2>
    <a:accent1>
      <a:srgbClr val="E78712"/>
    </a:accent1>
    <a:accent2>
      <a:srgbClr val="B73C26"/>
    </a:accent2>
    <a:accent3>
      <a:srgbClr val="865331"/>
    </a:accent3>
    <a:accent4>
      <a:srgbClr val="B38648"/>
    </a:accent4>
    <a:accent5>
      <a:srgbClr val="BBB473"/>
    </a:accent5>
    <a:accent6>
      <a:srgbClr val="849276"/>
    </a:accent6>
    <a:hlink>
      <a:srgbClr val="FDAB2A"/>
    </a:hlink>
    <a:folHlink>
      <a:srgbClr val="CCB18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612</TotalTime>
  <Words>1212</Words>
  <Application>Microsoft Office PowerPoint</Application>
  <PresentationFormat>Custom</PresentationFormat>
  <Paragraphs>118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Wisp</vt:lpstr>
      <vt:lpstr>Structured cabling and Installation </vt:lpstr>
      <vt:lpstr>Cable End to End Accessories</vt:lpstr>
      <vt:lpstr>Standards</vt:lpstr>
      <vt:lpstr>CABINETS, RACKS &amp; ENCLOSURES</vt:lpstr>
      <vt:lpstr>Slide 5</vt:lpstr>
      <vt:lpstr>Rack Types</vt:lpstr>
      <vt:lpstr>Slide 7</vt:lpstr>
      <vt:lpstr>Slide 8</vt:lpstr>
      <vt:lpstr>Faceplates and Keystone jacks</vt:lpstr>
      <vt:lpstr>Slide 10</vt:lpstr>
      <vt:lpstr>Slide 11</vt:lpstr>
      <vt:lpstr>Floor Boxes</vt:lpstr>
      <vt:lpstr>Data and Voice Patch panels</vt:lpstr>
      <vt:lpstr>Ethernet Blank Patch Panel</vt:lpstr>
      <vt:lpstr>Voice Patch panels and Tele MDF</vt:lpstr>
      <vt:lpstr>Cable Organizer panel, Blank Patch panels and Brush Patch panels</vt:lpstr>
      <vt:lpstr>Fiber Patch panels and its accessories </vt:lpstr>
      <vt:lpstr>Fiber optic pigtails, Connectors, Trays and Splice Protectors</vt:lpstr>
      <vt:lpstr>Components of the typical fiber optic patch panel</vt:lpstr>
      <vt:lpstr>PDUs and Intelligent PDU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adminm</dc:creator>
  <cp:lastModifiedBy>ismail - [2010]</cp:lastModifiedBy>
  <cp:revision>72</cp:revision>
  <dcterms:created xsi:type="dcterms:W3CDTF">2019-04-22T06:27:26Z</dcterms:created>
  <dcterms:modified xsi:type="dcterms:W3CDTF">2020-04-30T14:12:16Z</dcterms:modified>
</cp:coreProperties>
</file>