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embeddedFontLst>
    <p:embeddedFont>
      <p:font typeface="Calibri" pitchFamily="34" charset="0"/>
      <p:regular r:id="rId37"/>
      <p:bold r:id="rId38"/>
      <p:italic r:id="rId39"/>
      <p:boldItalic r:id="rId40"/>
    </p:embeddedFont>
    <p:embeddedFont>
      <p:font typeface="Cambria" pitchFamily="18" charset="0"/>
      <p:regular r:id="rId41"/>
      <p:bold r:id="rId42"/>
      <p:italic r:id="rId43"/>
      <p:boldItalic r:id="rId44"/>
    </p:embeddedFont>
    <p:embeddedFont>
      <p:font typeface="Garamond" pitchFamily="18" charset="0"/>
      <p:regular r:id="rId45"/>
      <p:bold r:id="rId46"/>
      <p:italic r:id="rId47"/>
    </p:embeddedFont>
    <p:embeddedFont>
      <p:font typeface="Raleway" charset="0"/>
      <p:regular r:id="rId48"/>
      <p:bold r:id="rId49"/>
      <p:italic r:id="rId50"/>
      <p:boldItalic r:id="rId51"/>
    </p:embeddedFont>
    <p:embeddedFont>
      <p:font typeface="Lato"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E46A72E-E091-4080-ABCE-78FFBB59FF8C}">
  <a:tblStyle styleId="{EE46A72E-E091-4080-ABCE-78FFBB59FF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84" name="Google Shape;84;p1: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74" name="Google Shape;174;p10: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85" name="Google Shape;185;p11: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95" name="Google Shape;195;p12: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05" name="Google Shape;205;p13: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15" name="Google Shape;215;p14: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26" name="Google Shape;226;p15: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36" name="Google Shape;236;p16: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46" name="Google Shape;246;p17: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56" name="Google Shape;256;p18: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67" name="Google Shape;267;p19: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216000" lvl="0" indent="-215639" algn="l" rtl="0">
              <a:lnSpc>
                <a:spcPct val="100000"/>
              </a:lnSpc>
              <a:spcBef>
                <a:spcPts val="0"/>
              </a:spcBef>
              <a:spcAft>
                <a:spcPts val="0"/>
              </a:spcAft>
              <a:buNone/>
            </a:pPr>
            <a:r>
              <a:rPr lang="en-US" sz="100" b="0" strike="noStrike" dirty="0">
                <a:solidFill>
                  <a:srgbClr val="000000"/>
                </a:solidFill>
                <a:latin typeface="Arial"/>
                <a:ea typeface="Arial"/>
                <a:cs typeface="Arial"/>
                <a:sym typeface="Arial"/>
              </a:rPr>
              <a:t>Expensive – because it affects many other components</a:t>
            </a:r>
            <a:endParaRPr sz="2000" b="0" strike="noStrike">
              <a:solidFill>
                <a:srgbClr val="000000"/>
              </a:solidFill>
              <a:latin typeface="Arial"/>
              <a:ea typeface="Arial"/>
              <a:cs typeface="Arial"/>
              <a:sym typeface="Arial"/>
            </a:endParaRPr>
          </a:p>
        </p:txBody>
      </p:sp>
      <p:sp>
        <p:nvSpPr>
          <p:cNvPr id="93" name="Google Shape;93;p2: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78" name="Google Shape;278;p20: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89" name="Google Shape;289;p21: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99" name="Google Shape;299;p22: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3: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10" name="Google Shape;310;p23: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21" name="Google Shape;321;p24: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32" name="Google Shape;332;p25: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42" name="Google Shape;342;p26: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53" name="Google Shape;353;p27: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64" name="Google Shape;364;p28: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9: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74" name="Google Shape;374;p29: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216000" lvl="0" indent="-215639" algn="l" rtl="0">
              <a:lnSpc>
                <a:spcPct val="100000"/>
              </a:lnSpc>
              <a:spcBef>
                <a:spcPts val="0"/>
              </a:spcBef>
              <a:spcAft>
                <a:spcPts val="0"/>
              </a:spcAft>
              <a:buNone/>
            </a:pPr>
            <a:r>
              <a:rPr lang="en-US" sz="100" b="0" strike="noStrike" dirty="0">
                <a:solidFill>
                  <a:srgbClr val="000000"/>
                </a:solidFill>
                <a:latin typeface="Arial"/>
                <a:ea typeface="Arial"/>
                <a:cs typeface="Arial"/>
                <a:sym typeface="Arial"/>
              </a:rPr>
              <a:t>Gripper </a:t>
            </a:r>
            <a:endParaRPr sz="2000" b="0" strike="noStrike">
              <a:solidFill>
                <a:srgbClr val="000000"/>
              </a:solidFill>
              <a:latin typeface="Arial"/>
              <a:ea typeface="Arial"/>
              <a:cs typeface="Arial"/>
              <a:sym typeface="Arial"/>
            </a:endParaRPr>
          </a:p>
          <a:p>
            <a:pPr marL="216000" lvl="0" indent="-215639" algn="l" rtl="0">
              <a:lnSpc>
                <a:spcPct val="100000"/>
              </a:lnSpc>
              <a:spcBef>
                <a:spcPts val="0"/>
              </a:spcBef>
              <a:spcAft>
                <a:spcPts val="0"/>
              </a:spcAft>
              <a:buNone/>
            </a:pPr>
            <a:r>
              <a:rPr lang="en-US" sz="100" b="0" strike="noStrike" dirty="0">
                <a:solidFill>
                  <a:srgbClr val="000000"/>
                </a:solidFill>
                <a:latin typeface="Arial"/>
                <a:ea typeface="Arial"/>
                <a:cs typeface="Arial"/>
                <a:sym typeface="Arial"/>
              </a:rPr>
              <a:t>Conveyor </a:t>
            </a:r>
            <a:endParaRPr sz="2000" b="0" strike="noStrike">
              <a:solidFill>
                <a:srgbClr val="000000"/>
              </a:solidFill>
              <a:latin typeface="Arial"/>
              <a:ea typeface="Arial"/>
              <a:cs typeface="Arial"/>
              <a:sym typeface="Arial"/>
            </a:endParaRPr>
          </a:p>
        </p:txBody>
      </p:sp>
      <p:sp>
        <p:nvSpPr>
          <p:cNvPr id="103" name="Google Shape;103;p3: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0: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85" name="Google Shape;385;p30: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396" name="Google Shape;396;p31: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2: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216000" lvl="0" indent="-215639" algn="l" rtl="0">
              <a:lnSpc>
                <a:spcPct val="100000"/>
              </a:lnSpc>
              <a:spcBef>
                <a:spcPts val="0"/>
              </a:spcBef>
              <a:spcAft>
                <a:spcPts val="0"/>
              </a:spcAft>
              <a:buNone/>
            </a:pPr>
            <a:r>
              <a:rPr lang="en-US" sz="100" b="0" strike="noStrike">
                <a:solidFill>
                  <a:srgbClr val="000000"/>
                </a:solidFill>
                <a:latin typeface="Arial"/>
                <a:ea typeface="Arial"/>
                <a:cs typeface="Arial"/>
                <a:sym typeface="Arial"/>
              </a:rPr>
              <a:t>Batch processing is the execution of a series of jobs in a program on a computer without manual intervention (non-interactive). </a:t>
            </a:r>
            <a:endParaRPr sz="2000" b="0" strike="noStrike">
              <a:solidFill>
                <a:srgbClr val="000000"/>
              </a:solidFill>
              <a:latin typeface="Arial"/>
              <a:ea typeface="Arial"/>
              <a:cs typeface="Arial"/>
              <a:sym typeface="Arial"/>
            </a:endParaRPr>
          </a:p>
          <a:p>
            <a:pPr marL="216000" lvl="0" indent="-215639" algn="l" rtl="0">
              <a:lnSpc>
                <a:spcPct val="100000"/>
              </a:lnSpc>
              <a:spcBef>
                <a:spcPts val="0"/>
              </a:spcBef>
              <a:spcAft>
                <a:spcPts val="0"/>
              </a:spcAft>
              <a:buNone/>
            </a:pPr>
            <a:r>
              <a:rPr lang="en-US" sz="100" b="0" strike="noStrike">
                <a:solidFill>
                  <a:srgbClr val="000000"/>
                </a:solidFill>
                <a:latin typeface="Arial"/>
                <a:ea typeface="Arial"/>
                <a:cs typeface="Arial"/>
                <a:sym typeface="Arial"/>
              </a:rPr>
              <a:t>A Transaction Processing System (TPS) is a type of information system that collects, stores, modifies and retrieves the data transactions of an enterprise. Transaction processing systems also attempt to provide predictable response times to requests, although this is not as critical as for real-time systems. Rather than allowing the user to run arbitrary programs as time-sharing, transaction processing allows only predefined, structured transactions</a:t>
            </a:r>
            <a:endParaRPr sz="2000" b="0" strike="noStrike">
              <a:solidFill>
                <a:srgbClr val="000000"/>
              </a:solidFill>
              <a:latin typeface="Arial"/>
              <a:ea typeface="Arial"/>
              <a:cs typeface="Arial"/>
              <a:sym typeface="Arial"/>
            </a:endParaRPr>
          </a:p>
        </p:txBody>
      </p:sp>
      <p:sp>
        <p:nvSpPr>
          <p:cNvPr id="406" name="Google Shape;406;p32: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3: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417" name="Google Shape;417;p33: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14" name="Google Shape;114;p4: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800" b="0" strike="noStrike" dirty="0">
                <a:solidFill>
                  <a:srgbClr val="000000"/>
                </a:solidFill>
                <a:latin typeface="Arial"/>
                <a:ea typeface="Arial"/>
                <a:cs typeface="Arial"/>
                <a:sym typeface="Arial"/>
              </a:rPr>
              <a:t>A </a:t>
            </a:r>
            <a:r>
              <a:rPr lang="en-US" sz="800" b="0" i="1" strike="noStrike" dirty="0">
                <a:solidFill>
                  <a:srgbClr val="000000"/>
                </a:solidFill>
                <a:latin typeface="Arial"/>
                <a:ea typeface="Arial"/>
                <a:cs typeface="Arial"/>
                <a:sym typeface="Arial"/>
              </a:rPr>
              <a:t>software product line architecture is one that could be used for </a:t>
            </a:r>
            <a:r>
              <a:rPr lang="en-US" sz="800" b="0" strike="noStrike" dirty="0">
                <a:solidFill>
                  <a:srgbClr val="000000"/>
                </a:solidFill>
                <a:latin typeface="Arial"/>
                <a:ea typeface="Arial"/>
                <a:cs typeface="Arial"/>
                <a:sym typeface="Arial"/>
              </a:rPr>
              <a:t>software-intensive systems that share a common, managed set of features satisfying the specific needs of a particular market segment or mission and that are developed from a common set of core assets in a prescribed way. </a:t>
            </a:r>
            <a:endParaRPr sz="2000" b="0" strike="noStrike">
              <a:solidFill>
                <a:srgbClr val="000000"/>
              </a:solidFill>
              <a:latin typeface="Arial"/>
              <a:ea typeface="Arial"/>
              <a:cs typeface="Arial"/>
              <a:sym typeface="Arial"/>
            </a:endParaRPr>
          </a:p>
        </p:txBody>
      </p:sp>
      <p:sp>
        <p:nvSpPr>
          <p:cNvPr id="124" name="Google Shape;124;p5: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34" name="Google Shape;134;p6: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44" name="Google Shape;144;p7: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54" name="Google Shape;154;p8: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5320" cy="41137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64" name="Google Shape;164;p9:notes"/>
          <p:cNvSpPr/>
          <p:nvPr/>
        </p:nvSpPr>
        <p:spPr>
          <a:xfrm>
            <a:off x="3884760" y="8685360"/>
            <a:ext cx="29707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588427"/>
            <a:ext cx="745763"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5558926"/>
            <a:ext cx="745763"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588427"/>
            <a:ext cx="745763"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588427"/>
            <a:ext cx="745763"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588427"/>
            <a:ext cx="745763"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588427"/>
            <a:ext cx="745763"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588427"/>
            <a:ext cx="745763"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5558926"/>
            <a:ext cx="745763"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588427"/>
            <a:ext cx="745763"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p:nvPr/>
        </p:nvSpPr>
        <p:spPr>
          <a:xfrm>
            <a:off x="585720" y="304920"/>
            <a:ext cx="8176320" cy="5928120"/>
          </a:xfrm>
          <a:prstGeom prst="rect">
            <a:avLst/>
          </a:prstGeom>
          <a:noFill/>
          <a:ln>
            <a:noFill/>
          </a:ln>
        </p:spPr>
        <p:txBody>
          <a:bodyPr spcFirstLastPara="1" wrap="square" lIns="90000" tIns="45000" rIns="90000" bIns="45000" anchor="t" anchorCtr="0">
            <a:noAutofit/>
          </a:bodyPr>
          <a:lstStyle/>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Chapter One: Architectural Styles| Design Patterns and Objects: Preliminaries</a:t>
            </a: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Sem. II - </a:t>
            </a:r>
            <a:r>
              <a:rPr lang="en-US" sz="2800" dirty="0" smtClean="0">
                <a:latin typeface="Calibri"/>
                <a:ea typeface="Calibri"/>
                <a:cs typeface="Calibri"/>
                <a:sym typeface="Calibri"/>
              </a:rPr>
              <a:t>2020</a:t>
            </a: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Department of Software Engineering</a:t>
            </a: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ITSC-AAIT</a:t>
            </a:r>
            <a:endParaRPr sz="1800" b="0" i="0" u="none" strike="noStrike" cap="none">
              <a:solidFill>
                <a:srgbClr val="000000"/>
              </a:solidFill>
              <a:latin typeface="Arial"/>
              <a:ea typeface="Arial"/>
              <a:cs typeface="Arial"/>
              <a:sym typeface="Arial"/>
            </a:endParaRPr>
          </a:p>
          <a:p>
            <a:pPr marL="343080" marR="0" lvl="0" indent="-342000" algn="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r" rtl="0">
              <a:lnSpc>
                <a:spcPct val="100000"/>
              </a:lnSpc>
              <a:spcBef>
                <a:spcPts val="0"/>
              </a:spcBef>
              <a:spcAft>
                <a:spcPts val="0"/>
              </a:spcAft>
              <a:buNone/>
            </a:pPr>
            <a:r>
              <a:rPr lang="en-US" sz="1800" b="0" i="0" u="none" strike="noStrike" cap="none" dirty="0" smtClean="0">
                <a:solidFill>
                  <a:srgbClr val="000000"/>
                </a:solidFill>
                <a:latin typeface="Arial"/>
                <a:ea typeface="Arial"/>
                <a:cs typeface="Arial"/>
                <a:sym typeface="Arial"/>
              </a:rPr>
              <a:t>Dr. V </a:t>
            </a:r>
            <a:r>
              <a:rPr lang="en-US" sz="1800" b="0" i="0" u="none" strike="noStrike" cap="none" dirty="0" err="1" smtClean="0">
                <a:solidFill>
                  <a:srgbClr val="000000"/>
                </a:solidFill>
                <a:latin typeface="Arial"/>
                <a:ea typeface="Arial"/>
                <a:cs typeface="Arial"/>
                <a:sym typeface="Arial"/>
              </a:rPr>
              <a:t>Sunkari</a:t>
            </a:r>
            <a:endParaRPr sz="1800" b="0" i="0" u="none" strike="noStrike" cap="none">
              <a:solidFill>
                <a:srgbClr val="000000"/>
              </a:solidFill>
              <a:latin typeface="Arial"/>
              <a:ea typeface="Arial"/>
              <a:cs typeface="Arial"/>
              <a:sym typeface="Arial"/>
            </a:endParaRPr>
          </a:p>
        </p:txBody>
      </p:sp>
      <p:sp>
        <p:nvSpPr>
          <p:cNvPr id="89" name="Google Shape;89;p13"/>
          <p:cNvSpPr/>
          <p:nvPr/>
        </p:nvSpPr>
        <p:spPr>
          <a:xfrm>
            <a:off x="3124080" y="6356520"/>
            <a:ext cx="2894400" cy="3639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8B8B8B"/>
                </a:solidFill>
                <a:latin typeface="Calibri"/>
                <a:ea typeface="Calibri"/>
                <a:cs typeface="Calibri"/>
                <a:sym typeface="Calibri"/>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90" name="Google Shape;90;p13"/>
          <p:cNvSpPr/>
          <p:nvPr/>
        </p:nvSpPr>
        <p:spPr>
          <a:xfrm>
            <a:off x="6553080" y="635652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2"/>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80" name="Google Shape;180;p22"/>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81" name="Google Shape;181;p22"/>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Architectural Design Decisions</a:t>
            </a:r>
            <a:endParaRPr sz="1800" b="0" i="0" u="none" strike="noStrike" cap="none">
              <a:solidFill>
                <a:srgbClr val="000000"/>
              </a:solidFill>
              <a:latin typeface="Arial"/>
              <a:ea typeface="Arial"/>
              <a:cs typeface="Arial"/>
              <a:sym typeface="Arial"/>
            </a:endParaRPr>
          </a:p>
        </p:txBody>
      </p:sp>
      <p:pic>
        <p:nvPicPr>
          <p:cNvPr id="182" name="Google Shape;182;p22"/>
          <p:cNvPicPr preferRelativeResize="0"/>
          <p:nvPr/>
        </p:nvPicPr>
        <p:blipFill rotWithShape="1">
          <a:blip r:embed="rId3">
            <a:alphaModFix/>
          </a:blip>
          <a:srcRect/>
          <a:stretch/>
        </p:blipFill>
        <p:spPr>
          <a:xfrm>
            <a:off x="228600" y="1347840"/>
            <a:ext cx="8380800" cy="4671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3"/>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91" name="Google Shape;191;p23"/>
          <p:cNvSpPr/>
          <p:nvPr/>
        </p:nvSpPr>
        <p:spPr>
          <a:xfrm>
            <a:off x="214200" y="1295280"/>
            <a:ext cx="8568360" cy="3747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Systems in the same domain often have similar architectures that reflect domain concepts.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Application product-lines are built around a core architecture with variants that satisfy particular customer requirements.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The architecture of a system may be designed around one of more architectural patterns or ‘styles’. </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These capture the essence of an architecture and can be instantiated in different ways.</a:t>
            </a:r>
            <a:endParaRPr sz="1800" b="0" i="0" u="none" strike="noStrike" cap="none">
              <a:solidFill>
                <a:srgbClr val="000000"/>
              </a:solidFill>
              <a:latin typeface="Arial"/>
              <a:ea typeface="Arial"/>
              <a:cs typeface="Arial"/>
              <a:sym typeface="Arial"/>
            </a:endParaRPr>
          </a:p>
        </p:txBody>
      </p:sp>
      <p:sp>
        <p:nvSpPr>
          <p:cNvPr id="192" name="Google Shape;192;p23"/>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Architecture Reuse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4"/>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01" name="Google Shape;201;p24"/>
          <p:cNvSpPr/>
          <p:nvPr/>
        </p:nvSpPr>
        <p:spPr>
          <a:xfrm>
            <a:off x="214200" y="1295280"/>
            <a:ext cx="8568360" cy="48146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FF0000"/>
                </a:solidFill>
                <a:latin typeface="Calibri"/>
                <a:ea typeface="Calibri"/>
                <a:cs typeface="Calibri"/>
                <a:sym typeface="Calibri"/>
              </a:rPr>
              <a:t>Performance</a:t>
            </a:r>
            <a:endParaRPr sz="1800" b="0" i="0" u="none" strike="noStrike" cap="none">
              <a:solidFill>
                <a:srgbClr val="000000"/>
              </a:solidFill>
              <a:latin typeface="Arial"/>
              <a:ea typeface="Arial"/>
              <a:cs typeface="Arial"/>
              <a:sym typeface="Arial"/>
            </a:endParaRPr>
          </a:p>
          <a:p>
            <a:pPr marL="800280" marR="0" lvl="1" indent="-341999"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FF0000"/>
                </a:solidFill>
                <a:latin typeface="Calibri"/>
                <a:ea typeface="Calibri"/>
                <a:cs typeface="Calibri"/>
                <a:sym typeface="Calibri"/>
              </a:rPr>
              <a:t>Localize critical operations and minimize communications. Use large rather than fine-grain components.</a:t>
            </a:r>
            <a:endParaRPr sz="1800" b="0" i="0" u="none" strike="noStrike" cap="none">
              <a:solidFill>
                <a:srgbClr val="000000"/>
              </a:solidFill>
              <a:latin typeface="Arial"/>
              <a:ea typeface="Arial"/>
              <a:cs typeface="Arial"/>
              <a:sym typeface="Arial"/>
            </a:endParaRPr>
          </a:p>
          <a:p>
            <a:pPr marL="343080" marR="0" lvl="0" indent="-342000"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Security</a:t>
            </a:r>
            <a:endParaRPr sz="1800" b="0" i="0" u="none" strike="noStrike" cap="none">
              <a:solidFill>
                <a:srgbClr val="000000"/>
              </a:solidFill>
              <a:latin typeface="Arial"/>
              <a:ea typeface="Arial"/>
              <a:cs typeface="Arial"/>
              <a:sym typeface="Arial"/>
            </a:endParaRPr>
          </a:p>
          <a:p>
            <a:pPr marL="800280" marR="0" lvl="1" indent="-341999"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Use a layered architecture with critical assets in the inner layers.</a:t>
            </a:r>
            <a:endParaRPr sz="1800" b="0" i="0" u="none" strike="noStrike" cap="none">
              <a:solidFill>
                <a:srgbClr val="000000"/>
              </a:solidFill>
              <a:latin typeface="Arial"/>
              <a:ea typeface="Arial"/>
              <a:cs typeface="Arial"/>
              <a:sym typeface="Arial"/>
            </a:endParaRPr>
          </a:p>
          <a:p>
            <a:pPr marL="343080" marR="0" lvl="0" indent="-342000"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Safety</a:t>
            </a:r>
            <a:endParaRPr sz="1800" b="0" i="0" u="none" strike="noStrike" cap="none">
              <a:solidFill>
                <a:srgbClr val="000000"/>
              </a:solidFill>
              <a:latin typeface="Arial"/>
              <a:ea typeface="Arial"/>
              <a:cs typeface="Arial"/>
              <a:sym typeface="Arial"/>
            </a:endParaRPr>
          </a:p>
          <a:p>
            <a:pPr marL="800280" marR="0" lvl="1" indent="-341999"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Localize safety-critical features in a small number of sub-systems.</a:t>
            </a:r>
            <a:endParaRPr sz="1800" b="0" i="0" u="none" strike="noStrike" cap="none">
              <a:solidFill>
                <a:srgbClr val="000000"/>
              </a:solidFill>
              <a:latin typeface="Arial"/>
              <a:ea typeface="Arial"/>
              <a:cs typeface="Arial"/>
              <a:sym typeface="Arial"/>
            </a:endParaRPr>
          </a:p>
          <a:p>
            <a:pPr marL="343080" marR="0" lvl="0" indent="-342000"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Availability</a:t>
            </a:r>
            <a:endParaRPr sz="1800" b="0" i="0" u="none" strike="noStrike" cap="none">
              <a:solidFill>
                <a:srgbClr val="000000"/>
              </a:solidFill>
              <a:latin typeface="Arial"/>
              <a:ea typeface="Arial"/>
              <a:cs typeface="Arial"/>
              <a:sym typeface="Arial"/>
            </a:endParaRPr>
          </a:p>
          <a:p>
            <a:pPr marL="800280" marR="0" lvl="1" indent="-341999"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Include redundant components and mechanisms for fault tolerance.</a:t>
            </a:r>
            <a:endParaRPr sz="1800" b="0" i="0" u="none" strike="noStrike" cap="none">
              <a:solidFill>
                <a:srgbClr val="000000"/>
              </a:solidFill>
              <a:latin typeface="Arial"/>
              <a:ea typeface="Arial"/>
              <a:cs typeface="Arial"/>
              <a:sym typeface="Arial"/>
            </a:endParaRPr>
          </a:p>
          <a:p>
            <a:pPr marL="343080" marR="0" lvl="0" indent="-342000"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FF0000"/>
                </a:solidFill>
                <a:latin typeface="Calibri"/>
                <a:ea typeface="Calibri"/>
                <a:cs typeface="Calibri"/>
                <a:sym typeface="Calibri"/>
              </a:rPr>
              <a:t>Maintainability</a:t>
            </a:r>
            <a:endParaRPr sz="1800" b="0" i="0" u="none" strike="noStrike" cap="none">
              <a:solidFill>
                <a:srgbClr val="000000"/>
              </a:solidFill>
              <a:latin typeface="Arial"/>
              <a:ea typeface="Arial"/>
              <a:cs typeface="Arial"/>
              <a:sym typeface="Arial"/>
            </a:endParaRPr>
          </a:p>
          <a:p>
            <a:pPr marL="800280" marR="0" lvl="1" indent="-341999" algn="just" rtl="0">
              <a:lnSpc>
                <a:spcPct val="100000"/>
              </a:lnSpc>
              <a:spcBef>
                <a:spcPts val="0"/>
              </a:spcBef>
              <a:spcAft>
                <a:spcPts val="0"/>
              </a:spcAft>
              <a:buClr>
                <a:srgbClr val="0000FF"/>
              </a:buClr>
              <a:buSzPts val="2400"/>
              <a:buFont typeface="Noto Sans Symbols"/>
              <a:buChar char="▪"/>
            </a:pPr>
            <a:r>
              <a:rPr lang="en-US" sz="2000" b="0" i="0" u="none" strike="noStrike" cap="none">
                <a:solidFill>
                  <a:srgbClr val="FF0000"/>
                </a:solidFill>
                <a:latin typeface="Calibri"/>
                <a:ea typeface="Calibri"/>
                <a:cs typeface="Calibri"/>
                <a:sym typeface="Calibri"/>
              </a:rPr>
              <a:t>Use fine-grain, replaceable components.</a:t>
            </a:r>
            <a:endParaRPr sz="1800" b="0" i="0" u="none" strike="noStrike" cap="none">
              <a:solidFill>
                <a:srgbClr val="000000"/>
              </a:solidFill>
              <a:latin typeface="Arial"/>
              <a:ea typeface="Arial"/>
              <a:cs typeface="Arial"/>
              <a:sym typeface="Arial"/>
            </a:endParaRPr>
          </a:p>
        </p:txBody>
      </p:sp>
      <p:sp>
        <p:nvSpPr>
          <p:cNvPr id="202" name="Google Shape;202;p24"/>
          <p:cNvSpPr/>
          <p:nvPr/>
        </p:nvSpPr>
        <p:spPr>
          <a:xfrm>
            <a:off x="214200" y="609480"/>
            <a:ext cx="8568360" cy="5788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800" b="1" i="0" u="none" strike="noStrike" cap="none">
                <a:solidFill>
                  <a:srgbClr val="0070C0"/>
                </a:solidFill>
                <a:latin typeface="Garamond"/>
                <a:ea typeface="Garamond"/>
                <a:cs typeface="Garamond"/>
                <a:sym typeface="Garamond"/>
              </a:rPr>
              <a:t>Architecture and System Characteristics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5"/>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11" name="Google Shape;211;p25"/>
          <p:cNvSpPr/>
          <p:nvPr/>
        </p:nvSpPr>
        <p:spPr>
          <a:xfrm>
            <a:off x="214200" y="1295280"/>
            <a:ext cx="8568360" cy="51055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What views or perspectives are useful when designing and documenting a system’s architecture?</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What notations should be used for describing architectural models?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Each architectural model only shows one view or perspective of the system. </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It might show how a system is decomposed into modules, how the run-time processes interact or the different ways in which system components are distributed across a network. For both design and documentation, you usually need to present multiple views of the software architecture. </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2" name="Google Shape;212;p25"/>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Architectural Views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6"/>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21" name="Google Shape;221;p26"/>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2" name="Google Shape;222;p26"/>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Architectural Views</a:t>
            </a:r>
            <a:endParaRPr sz="1800" b="0" i="0" u="none" strike="noStrike" cap="none">
              <a:solidFill>
                <a:srgbClr val="000000"/>
              </a:solidFill>
              <a:latin typeface="Arial"/>
              <a:ea typeface="Arial"/>
              <a:cs typeface="Arial"/>
              <a:sym typeface="Arial"/>
            </a:endParaRPr>
          </a:p>
        </p:txBody>
      </p:sp>
      <p:pic>
        <p:nvPicPr>
          <p:cNvPr id="223" name="Google Shape;223;p26"/>
          <p:cNvPicPr preferRelativeResize="0"/>
          <p:nvPr/>
        </p:nvPicPr>
        <p:blipFill rotWithShape="1">
          <a:blip r:embed="rId3">
            <a:alphaModFix/>
          </a:blip>
          <a:srcRect/>
          <a:stretch/>
        </p:blipFill>
        <p:spPr>
          <a:xfrm>
            <a:off x="1811160" y="1559880"/>
            <a:ext cx="5374800" cy="404352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27"/>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32" name="Google Shape;232;p27"/>
          <p:cNvSpPr/>
          <p:nvPr/>
        </p:nvSpPr>
        <p:spPr>
          <a:xfrm>
            <a:off x="214200" y="1295280"/>
            <a:ext cx="8568360" cy="52196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 logical view, which shows the key abstractions in the system as objects or object classes. </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 process view, which shows how, at run-time, the system is composed of interacting processes. </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 development view, which shows how the software is decomposed for development.</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 physical view, which shows the system hardware and how software components are distributed across the processors in the system.</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Related using use cases or scenarios (+1) </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33" name="Google Shape;233;p27"/>
          <p:cNvSpPr/>
          <p:nvPr/>
        </p:nvSpPr>
        <p:spPr>
          <a:xfrm>
            <a:off x="214200" y="609480"/>
            <a:ext cx="8568360" cy="5788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600" b="1" i="0" u="none" strike="noStrike" cap="none">
                <a:solidFill>
                  <a:srgbClr val="0070C0"/>
                </a:solidFill>
                <a:latin typeface="Garamond"/>
                <a:ea typeface="Garamond"/>
                <a:cs typeface="Garamond"/>
                <a:sym typeface="Garamond"/>
              </a:rPr>
              <a:t>4 + 1 View Model of Software Architecture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28"/>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42" name="Google Shape;242;p28"/>
          <p:cNvSpPr/>
          <p:nvPr/>
        </p:nvSpPr>
        <p:spPr>
          <a:xfrm>
            <a:off x="214200" y="1295280"/>
            <a:ext cx="8568360" cy="32893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Some people argue that the Unified Modeling Language (UML) is an appropriate notation for describing and documenting system architectures.</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Architectural description languages (ADLs) have been developed but are not widely used.</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3" name="Google Shape;243;p28"/>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Representing Architectural Views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29"/>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52" name="Google Shape;252;p29"/>
          <p:cNvSpPr/>
          <p:nvPr/>
        </p:nvSpPr>
        <p:spPr>
          <a:xfrm>
            <a:off x="214200" y="1295280"/>
            <a:ext cx="8568360" cy="47116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Patterns are a means of representing, sharing and reusing knowledge.</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An architectural pattern is a stylized description of good design practice, which has been tried and tested in different environments.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Patterns should include information about when they are and when they are not useful.</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Patterns may be represented using tabular and graphical descriptions.</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3" name="Google Shape;253;p29"/>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Architectural Patterns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30"/>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62" name="Google Shape;262;p30"/>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3" name="Google Shape;263;p30"/>
          <p:cNvSpPr/>
          <p:nvPr/>
        </p:nvSpPr>
        <p:spPr>
          <a:xfrm>
            <a:off x="214200" y="609480"/>
            <a:ext cx="8568360" cy="5158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800" b="1" i="0" u="none" strike="noStrike" cap="none">
                <a:solidFill>
                  <a:srgbClr val="0070C0"/>
                </a:solidFill>
                <a:latin typeface="Garamond"/>
                <a:ea typeface="Garamond"/>
                <a:cs typeface="Garamond"/>
                <a:sym typeface="Garamond"/>
              </a:rPr>
              <a:t>The Model-View-Controller (MVC) Pattern </a:t>
            </a:r>
            <a:endParaRPr sz="1800" b="0" i="0" u="none" strike="noStrike" cap="none">
              <a:solidFill>
                <a:srgbClr val="000000"/>
              </a:solidFill>
              <a:latin typeface="Arial"/>
              <a:ea typeface="Arial"/>
              <a:cs typeface="Arial"/>
              <a:sym typeface="Arial"/>
            </a:endParaRPr>
          </a:p>
        </p:txBody>
      </p:sp>
      <p:graphicFrame>
        <p:nvGraphicFramePr>
          <p:cNvPr id="264" name="Google Shape;264;p30"/>
          <p:cNvGraphicFramePr/>
          <p:nvPr/>
        </p:nvGraphicFramePr>
        <p:xfrm>
          <a:off x="476640" y="1355040"/>
          <a:ext cx="7993075" cy="4547800"/>
        </p:xfrm>
        <a:graphic>
          <a:graphicData uri="http://schemas.openxmlformats.org/drawingml/2006/table">
            <a:tbl>
              <a:tblPr>
                <a:noFill/>
                <a:tableStyleId>{EE46A72E-E091-4080-ABCE-78FFBB59FF8C}</a:tableStyleId>
              </a:tblPr>
              <a:tblGrid>
                <a:gridCol w="1944350"/>
                <a:gridCol w="6048725"/>
              </a:tblGrid>
              <a:tr h="4438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Name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MVC (Model-View-Controller)</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r>
              <a:tr h="160452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Description</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Separates presentation and interaction from the system data. The system is structured into three logical components that interact with each other. The Model component manages the system data and associated operations on that data. The View component defines and manages how the data is presented to the user. The Controller component manages user interaction (e.g., key presses, mouse clicks, etc.) and passes these interactions to the View and the Model.</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46512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Example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The architecture of a web-based application system organized using the MVC pattern.</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6876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When used</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Used when there are multiple ways to view and interact with data. Also used when the future requirements for interaction and presentation of data are unknown.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6876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Allows the data to change independently of its representation and vice versa. Supports presentation of the same data in different ways with changes made in one representation shown in all of them.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4640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Disadvantages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Can involve additional code and code complexity when the data model and interactions are simple.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1"/>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73" name="Google Shape;273;p31"/>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4" name="Google Shape;274;p31"/>
          <p:cNvSpPr/>
          <p:nvPr/>
        </p:nvSpPr>
        <p:spPr>
          <a:xfrm>
            <a:off x="214200" y="609480"/>
            <a:ext cx="8568360" cy="4550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400" b="1" i="0" u="none" strike="noStrike" cap="none">
                <a:solidFill>
                  <a:srgbClr val="0070C0"/>
                </a:solidFill>
                <a:latin typeface="Garamond"/>
                <a:ea typeface="Garamond"/>
                <a:cs typeface="Garamond"/>
                <a:sym typeface="Garamond"/>
              </a:rPr>
              <a:t>The organization of the Model-View-Controller </a:t>
            </a:r>
            <a:endParaRPr sz="1800" b="0" i="0" u="none" strike="noStrike" cap="none">
              <a:solidFill>
                <a:srgbClr val="000000"/>
              </a:solidFill>
              <a:latin typeface="Arial"/>
              <a:ea typeface="Arial"/>
              <a:cs typeface="Arial"/>
              <a:sym typeface="Arial"/>
            </a:endParaRPr>
          </a:p>
        </p:txBody>
      </p:sp>
      <p:pic>
        <p:nvPicPr>
          <p:cNvPr id="275" name="Google Shape;275;p31"/>
          <p:cNvPicPr preferRelativeResize="0"/>
          <p:nvPr/>
        </p:nvPicPr>
        <p:blipFill rotWithShape="1">
          <a:blip r:embed="rId3">
            <a:alphaModFix/>
          </a:blip>
          <a:srcRect t="-10443" b="-8624"/>
          <a:stretch/>
        </p:blipFill>
        <p:spPr>
          <a:xfrm>
            <a:off x="1143000" y="1401840"/>
            <a:ext cx="5802480" cy="452556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4"/>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99" name="Google Shape;99;p14"/>
          <p:cNvSpPr/>
          <p:nvPr/>
        </p:nvSpPr>
        <p:spPr>
          <a:xfrm>
            <a:off x="214200" y="1295280"/>
            <a:ext cx="8568360" cy="49531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dirty="0">
                <a:solidFill>
                  <a:srgbClr val="000000"/>
                </a:solidFill>
                <a:latin typeface="Calibri"/>
                <a:ea typeface="Calibri"/>
                <a:cs typeface="Calibri"/>
                <a:sym typeface="Calibri"/>
              </a:rPr>
              <a:t>Architectural design is concerned with understanding how a software system should be organized and designing the overall structure of that system.</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dirty="0">
                <a:solidFill>
                  <a:srgbClr val="000000"/>
                </a:solidFill>
                <a:latin typeface="Calibri"/>
                <a:ea typeface="Calibri"/>
                <a:cs typeface="Calibri"/>
                <a:sym typeface="Calibri"/>
              </a:rPr>
              <a:t>Architectural design is the critical link between design and requirements engineering, as it identifies the main structural components in a system and the relationships between them. </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dirty="0">
                <a:solidFill>
                  <a:srgbClr val="000000"/>
                </a:solidFill>
                <a:latin typeface="Calibri"/>
                <a:ea typeface="Calibri"/>
                <a:cs typeface="Calibri"/>
                <a:sym typeface="Calibri"/>
              </a:rPr>
              <a:t>The output of the architectural design process is an architectural model that describes how the system is organized as a set of communicating components. </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dirty="0">
                <a:solidFill>
                  <a:srgbClr val="000000"/>
                </a:solidFill>
                <a:latin typeface="Calibri"/>
                <a:ea typeface="Calibri"/>
                <a:cs typeface="Calibri"/>
                <a:sym typeface="Calibri"/>
              </a:rPr>
              <a:t>An early stage of agile processes is to design an overall systems architecture.</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dirty="0">
                <a:solidFill>
                  <a:srgbClr val="000000"/>
                </a:solidFill>
                <a:latin typeface="Calibri"/>
                <a:ea typeface="Calibri"/>
                <a:cs typeface="Calibri"/>
                <a:sym typeface="Calibri"/>
              </a:rPr>
              <a:t>Refactoring the system architecture – expensive.</a:t>
            </a:r>
            <a:endParaRPr sz="1800" b="0" i="0" u="none" strike="noStrike" cap="none">
              <a:solidFill>
                <a:srgbClr val="000000"/>
              </a:solidFill>
              <a:latin typeface="Arial"/>
              <a:ea typeface="Arial"/>
              <a:cs typeface="Arial"/>
              <a:sym typeface="Arial"/>
            </a:endParaRPr>
          </a:p>
        </p:txBody>
      </p:sp>
      <p:sp>
        <p:nvSpPr>
          <p:cNvPr id="100" name="Google Shape;100;p14"/>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Architectural Design</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p:nvPr/>
        </p:nvSpPr>
        <p:spPr>
          <a:xfrm>
            <a:off x="214200" y="609480"/>
            <a:ext cx="8568360" cy="4248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200" b="1" i="0" u="none" strike="noStrike" cap="none">
                <a:solidFill>
                  <a:srgbClr val="0070C0"/>
                </a:solidFill>
                <a:latin typeface="Garamond"/>
                <a:ea typeface="Garamond"/>
                <a:cs typeface="Garamond"/>
                <a:sym typeface="Garamond"/>
              </a:rPr>
              <a:t>Web Application Architecture using the MVC Pattern </a:t>
            </a:r>
            <a:endParaRPr sz="1800" b="0" i="0" u="none" strike="noStrike" cap="none">
              <a:solidFill>
                <a:srgbClr val="000000"/>
              </a:solidFill>
              <a:latin typeface="Arial"/>
              <a:ea typeface="Arial"/>
              <a:cs typeface="Arial"/>
              <a:sym typeface="Arial"/>
            </a:endParaRPr>
          </a:p>
        </p:txBody>
      </p:sp>
      <p:sp>
        <p:nvSpPr>
          <p:cNvPr id="283" name="Google Shape;283;p32"/>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85" name="Google Shape;285;p32"/>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286" name="Google Shape;286;p32"/>
          <p:cNvPicPr preferRelativeResize="0"/>
          <p:nvPr/>
        </p:nvPicPr>
        <p:blipFill rotWithShape="1">
          <a:blip r:embed="rId3">
            <a:alphaModFix/>
          </a:blip>
          <a:srcRect b="-8466"/>
          <a:stretch/>
        </p:blipFill>
        <p:spPr>
          <a:xfrm>
            <a:off x="2057400" y="1371600"/>
            <a:ext cx="4954680" cy="455148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33"/>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295" name="Google Shape;295;p33"/>
          <p:cNvSpPr/>
          <p:nvPr/>
        </p:nvSpPr>
        <p:spPr>
          <a:xfrm>
            <a:off x="214200" y="1295280"/>
            <a:ext cx="8568360" cy="32893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Used to model the interfacing of sub-systems.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Organizes the system into a set of layers (or abstract machines) each of which provide a set of services.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Supports the incremental development of sub-systems in different layers. When a layer interface changes, only the adjacent layer is affected.</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However, often artificial to structure systems in this way.</a:t>
            </a:r>
            <a:endParaRPr sz="1800" b="0" i="0" u="none" strike="noStrike" cap="none">
              <a:solidFill>
                <a:srgbClr val="000000"/>
              </a:solidFill>
              <a:latin typeface="Arial"/>
              <a:ea typeface="Arial"/>
              <a:cs typeface="Arial"/>
              <a:sym typeface="Arial"/>
            </a:endParaRPr>
          </a:p>
        </p:txBody>
      </p:sp>
      <p:sp>
        <p:nvSpPr>
          <p:cNvPr id="296" name="Google Shape;296;p33"/>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Layered Architecture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4"/>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05" name="Google Shape;305;p34"/>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06" name="Google Shape;306;p34"/>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The Layered Architecture Pattern </a:t>
            </a:r>
            <a:endParaRPr sz="1800" b="0" i="0" u="none" strike="noStrike" cap="none">
              <a:solidFill>
                <a:srgbClr val="000000"/>
              </a:solidFill>
              <a:latin typeface="Arial"/>
              <a:ea typeface="Arial"/>
              <a:cs typeface="Arial"/>
              <a:sym typeface="Arial"/>
            </a:endParaRPr>
          </a:p>
        </p:txBody>
      </p:sp>
      <p:graphicFrame>
        <p:nvGraphicFramePr>
          <p:cNvPr id="307" name="Google Shape;307;p34"/>
          <p:cNvGraphicFramePr/>
          <p:nvPr/>
        </p:nvGraphicFramePr>
        <p:xfrm>
          <a:off x="353520" y="1346400"/>
          <a:ext cx="8333275" cy="4695530"/>
        </p:xfrm>
        <a:graphic>
          <a:graphicData uri="http://schemas.openxmlformats.org/drawingml/2006/table">
            <a:tbl>
              <a:tblPr>
                <a:noFill/>
                <a:tableStyleId>{EE46A72E-E091-4080-ABCE-78FFBB59FF8C}</a:tableStyleId>
              </a:tblPr>
              <a:tblGrid>
                <a:gridCol w="2273400"/>
                <a:gridCol w="6059875"/>
              </a:tblGrid>
              <a:tr h="3978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Name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Layered architecture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r>
              <a:tr h="9162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Description</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Organizes the system into layers with related functionality associated with each layer. A layer provides services to the layer above it so the lowest-level layers represent core services that are likely to be used throughout the system.</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45792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Example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 layered model of a system for sharing copyright documents held in different libraries.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9162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When used</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Used when building new facilities on top of existing systems; when the development is spread across several teams with each team responsibility for a layer of functionality; when there is a requirement for multi-level security.</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6868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Allows replacement of entire layers so long as the interface is maintained. Redundant facilities (e.g., authentication) can be provided in each layer to increase the dependability of the system.</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11458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Disadvantages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In practice, providing a clean separation between layers is often difficult and a high-level layer may have to interact directly with lower-level layers rather than through the layer immediately below it. Performance can be a problem because of multiple levels of interpretation of a service request as it is processed at each layer.</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5"/>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16" name="Google Shape;316;p35"/>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17" name="Google Shape;317;p35"/>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A Generic Layered Architecture </a:t>
            </a:r>
            <a:endParaRPr sz="1800" b="0" i="0" u="none" strike="noStrike" cap="none">
              <a:solidFill>
                <a:srgbClr val="000000"/>
              </a:solidFill>
              <a:latin typeface="Arial"/>
              <a:ea typeface="Arial"/>
              <a:cs typeface="Arial"/>
              <a:sym typeface="Arial"/>
            </a:endParaRPr>
          </a:p>
        </p:txBody>
      </p:sp>
      <p:pic>
        <p:nvPicPr>
          <p:cNvPr id="318" name="Google Shape;318;p35"/>
          <p:cNvPicPr preferRelativeResize="0"/>
          <p:nvPr/>
        </p:nvPicPr>
        <p:blipFill rotWithShape="1">
          <a:blip r:embed="rId3">
            <a:alphaModFix/>
          </a:blip>
          <a:srcRect l="-16077" r="-16077"/>
          <a:stretch/>
        </p:blipFill>
        <p:spPr>
          <a:xfrm>
            <a:off x="533520" y="1447920"/>
            <a:ext cx="7923600" cy="435708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6"/>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27" name="Google Shape;327;p36"/>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28" name="Google Shape;328;p36"/>
          <p:cNvSpPr/>
          <p:nvPr/>
        </p:nvSpPr>
        <p:spPr>
          <a:xfrm>
            <a:off x="214200" y="609480"/>
            <a:ext cx="8568360" cy="5158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800" b="1" i="0" u="none" strike="noStrike" cap="none">
                <a:solidFill>
                  <a:srgbClr val="0070C0"/>
                </a:solidFill>
                <a:latin typeface="Garamond"/>
                <a:ea typeface="Garamond"/>
                <a:cs typeface="Garamond"/>
                <a:sym typeface="Garamond"/>
              </a:rPr>
              <a:t>The Architecture of the iLearn System </a:t>
            </a:r>
            <a:endParaRPr sz="1800" b="0" i="0" u="none" strike="noStrike" cap="none">
              <a:solidFill>
                <a:srgbClr val="000000"/>
              </a:solidFill>
              <a:latin typeface="Arial"/>
              <a:ea typeface="Arial"/>
              <a:cs typeface="Arial"/>
              <a:sym typeface="Arial"/>
            </a:endParaRPr>
          </a:p>
        </p:txBody>
      </p:sp>
      <p:pic>
        <p:nvPicPr>
          <p:cNvPr id="329" name="Google Shape;329;p36"/>
          <p:cNvPicPr preferRelativeResize="0"/>
          <p:nvPr/>
        </p:nvPicPr>
        <p:blipFill rotWithShape="1">
          <a:blip r:embed="rId3">
            <a:alphaModFix/>
          </a:blip>
          <a:srcRect/>
          <a:stretch/>
        </p:blipFill>
        <p:spPr>
          <a:xfrm>
            <a:off x="2194560" y="1463040"/>
            <a:ext cx="4614480" cy="38394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37"/>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38" name="Google Shape;338;p37"/>
          <p:cNvSpPr/>
          <p:nvPr/>
        </p:nvSpPr>
        <p:spPr>
          <a:xfrm>
            <a:off x="214200" y="1295280"/>
            <a:ext cx="8568360" cy="42037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Sub-systems must exchange data. This may be done in two ways:</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Shared data is held in a central database or repository and may be accessed by all sub-systems;</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Each sub-system maintains its own database and passes data explicitly to other sub-systems.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When large amounts of data are to be shared, the repository model of sharing is most commonly used as an efficient data sharing mechanism.</a:t>
            </a:r>
            <a:endParaRPr sz="1800" b="0" i="0" u="none" strike="noStrike" cap="none">
              <a:solidFill>
                <a:srgbClr val="000000"/>
              </a:solidFill>
              <a:latin typeface="Arial"/>
              <a:ea typeface="Arial"/>
              <a:cs typeface="Arial"/>
              <a:sym typeface="Arial"/>
            </a:endParaRPr>
          </a:p>
        </p:txBody>
      </p:sp>
      <p:sp>
        <p:nvSpPr>
          <p:cNvPr id="339" name="Google Shape;339;p37"/>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Repository Architecture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38"/>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48" name="Google Shape;348;p38"/>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49" name="Google Shape;349;p38"/>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The Repository Pattern </a:t>
            </a:r>
            <a:endParaRPr sz="1800" b="0" i="0" u="none" strike="noStrike" cap="none">
              <a:solidFill>
                <a:srgbClr val="000000"/>
              </a:solidFill>
              <a:latin typeface="Arial"/>
              <a:ea typeface="Arial"/>
              <a:cs typeface="Arial"/>
              <a:sym typeface="Arial"/>
            </a:endParaRPr>
          </a:p>
        </p:txBody>
      </p:sp>
      <p:graphicFrame>
        <p:nvGraphicFramePr>
          <p:cNvPr id="350" name="Google Shape;350;p38"/>
          <p:cNvGraphicFramePr/>
          <p:nvPr/>
        </p:nvGraphicFramePr>
        <p:xfrm>
          <a:off x="372240" y="1419840"/>
          <a:ext cx="8253350" cy="4693005"/>
        </p:xfrm>
        <a:graphic>
          <a:graphicData uri="http://schemas.openxmlformats.org/drawingml/2006/table">
            <a:tbl>
              <a:tblPr>
                <a:noFill/>
                <a:tableStyleId>{EE46A72E-E091-4080-ABCE-78FFBB59FF8C}</a:tableStyleId>
              </a:tblPr>
              <a:tblGrid>
                <a:gridCol w="1939675"/>
                <a:gridCol w="6313675"/>
              </a:tblGrid>
              <a:tr h="3952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Name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Repository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r>
              <a:tr h="6825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Description</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All data in a system is managed in a central repository that is accessible to all system components. Components do not interact directly, only through the repository.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6825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Example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an IDE where the components use a repository of system design information. Each software tool generates information which is then available for use by other tools.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9100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When used</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You should use this pattern when you have a system in which large volumes of information are generated that has to be stored for a long time. You may also use it in data-driven systems where the inclusion of data in the repository triggers an action or tool.</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9100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Components can be independent—they do not need to know of the existence of other components. Changes made by one component can be propagated to all components. All data can be managed consistently (e.g., backups done at the same time) as it is all in one place.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9100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Disadvantages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The repository is a single point of failure so problems in the repository affect the whole system. May be inefficiencies in organizing all communication through the repository. Distributing the repository across several computers may be difficult.</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39"/>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59" name="Google Shape;359;p39"/>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60" name="Google Shape;360;p39"/>
          <p:cNvSpPr/>
          <p:nvPr/>
        </p:nvSpPr>
        <p:spPr>
          <a:xfrm>
            <a:off x="214200" y="609480"/>
            <a:ext cx="8568360" cy="5158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800" b="1" i="0" u="none" strike="noStrike" cap="none">
                <a:solidFill>
                  <a:srgbClr val="0070C0"/>
                </a:solidFill>
                <a:latin typeface="Garamond"/>
                <a:ea typeface="Garamond"/>
                <a:cs typeface="Garamond"/>
                <a:sym typeface="Garamond"/>
              </a:rPr>
              <a:t>A Repository Architecture for an IDE </a:t>
            </a:r>
            <a:endParaRPr sz="1800" b="0" i="0" u="none" strike="noStrike" cap="none">
              <a:solidFill>
                <a:srgbClr val="000000"/>
              </a:solidFill>
              <a:latin typeface="Arial"/>
              <a:ea typeface="Arial"/>
              <a:cs typeface="Arial"/>
              <a:sym typeface="Arial"/>
            </a:endParaRPr>
          </a:p>
        </p:txBody>
      </p:sp>
      <p:pic>
        <p:nvPicPr>
          <p:cNvPr id="361" name="Google Shape;361;p39"/>
          <p:cNvPicPr preferRelativeResize="0"/>
          <p:nvPr/>
        </p:nvPicPr>
        <p:blipFill rotWithShape="1">
          <a:blip r:embed="rId3">
            <a:alphaModFix/>
          </a:blip>
          <a:srcRect t="-12286" b="-12285"/>
          <a:stretch/>
        </p:blipFill>
        <p:spPr>
          <a:xfrm>
            <a:off x="304920" y="1295280"/>
            <a:ext cx="8433720" cy="463752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40"/>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70" name="Google Shape;370;p40"/>
          <p:cNvSpPr/>
          <p:nvPr/>
        </p:nvSpPr>
        <p:spPr>
          <a:xfrm>
            <a:off x="214200" y="1295280"/>
            <a:ext cx="8568360" cy="384876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Distributed system model which shows how data and processing is distributed across a range of components.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Can be implemented on a single computer.</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Set of stand-alone servers which provide specific services such as printing, data management, etc.</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Set of clients which call on these services.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Network which allows clients to access servers.</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71" name="Google Shape;371;p40"/>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Client-Server Architecture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41"/>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80" name="Google Shape;380;p41"/>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81" name="Google Shape;381;p41"/>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The Client - Server Pattern </a:t>
            </a:r>
            <a:endParaRPr sz="1800" b="0" i="0" u="none" strike="noStrike" cap="none">
              <a:solidFill>
                <a:srgbClr val="000000"/>
              </a:solidFill>
              <a:latin typeface="Arial"/>
              <a:ea typeface="Arial"/>
              <a:cs typeface="Arial"/>
              <a:sym typeface="Arial"/>
            </a:endParaRPr>
          </a:p>
        </p:txBody>
      </p:sp>
      <p:graphicFrame>
        <p:nvGraphicFramePr>
          <p:cNvPr id="382" name="Google Shape;382;p41"/>
          <p:cNvGraphicFramePr/>
          <p:nvPr/>
        </p:nvGraphicFramePr>
        <p:xfrm>
          <a:off x="380880" y="1335960"/>
          <a:ext cx="8305575" cy="4703380"/>
        </p:xfrm>
        <a:graphic>
          <a:graphicData uri="http://schemas.openxmlformats.org/drawingml/2006/table">
            <a:tbl>
              <a:tblPr>
                <a:noFill/>
                <a:tableStyleId>{EE46A72E-E091-4080-ABCE-78FFBB59FF8C}</a:tableStyleId>
              </a:tblPr>
              <a:tblGrid>
                <a:gridCol w="2102050"/>
                <a:gridCol w="6203525"/>
              </a:tblGrid>
              <a:tr h="4122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Name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Client-server</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r>
              <a:tr h="9489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Description</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In a client–server architecture, the functionality of the system is organized into services, with each service delivered from a separate server. Clients are users of these services and access servers to make use of them.</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4744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Example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 film and video/DVD library organized as a client–server system.</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71172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When used</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Used when data in a shared database has to be accessed from a range of locations. Because servers can be replicated, may also be used when the load on a system is variable.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9489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The principal advantage of this model is that servers can be distributed across a network. General functionality (e.g., a printing service) can be available to all clients and does not need to be implemented by all services.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11872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Disadvantages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Each service is a single point of failure so susceptible to denial of service attacks or server failure. Performance may be unpredictable because it depends on the network as well as the system. May be management problems if servers are owned by different organizations.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5"/>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09" name="Google Shape;109;p15"/>
          <p:cNvSpPr/>
          <p:nvPr/>
        </p:nvSpPr>
        <p:spPr>
          <a:xfrm>
            <a:off x="214200" y="1295280"/>
            <a:ext cx="8568360" cy="47245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0" name="Google Shape;110;p15"/>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Architecture  - Example</a:t>
            </a:r>
            <a:endParaRPr sz="1800" b="0" i="0" u="none" strike="noStrike" cap="none">
              <a:solidFill>
                <a:srgbClr val="000000"/>
              </a:solidFill>
              <a:latin typeface="Arial"/>
              <a:ea typeface="Arial"/>
              <a:cs typeface="Arial"/>
              <a:sym typeface="Arial"/>
            </a:endParaRPr>
          </a:p>
        </p:txBody>
      </p:sp>
      <p:pic>
        <p:nvPicPr>
          <p:cNvPr id="111" name="Google Shape;111;p15"/>
          <p:cNvPicPr preferRelativeResize="0"/>
          <p:nvPr/>
        </p:nvPicPr>
        <p:blipFill rotWithShape="1">
          <a:blip r:embed="rId3">
            <a:alphaModFix/>
          </a:blip>
          <a:srcRect b="-8769"/>
          <a:stretch/>
        </p:blipFill>
        <p:spPr>
          <a:xfrm>
            <a:off x="1703880" y="1346400"/>
            <a:ext cx="5213160" cy="505332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42"/>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391" name="Google Shape;391;p42"/>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92" name="Google Shape;392;p42"/>
          <p:cNvSpPr/>
          <p:nvPr/>
        </p:nvSpPr>
        <p:spPr>
          <a:xfrm>
            <a:off x="214200" y="609480"/>
            <a:ext cx="8568360" cy="4874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2400" b="1" i="0" u="none" strike="noStrike" cap="none">
                <a:solidFill>
                  <a:srgbClr val="0070C0"/>
                </a:solidFill>
                <a:latin typeface="Garamond"/>
                <a:ea typeface="Garamond"/>
                <a:cs typeface="Garamond"/>
                <a:sym typeface="Garamond"/>
              </a:rPr>
              <a:t>A Client - Server Architecture for a Film Library </a:t>
            </a:r>
            <a:endParaRPr sz="1800" b="0" i="0" u="none" strike="noStrike" cap="none">
              <a:solidFill>
                <a:srgbClr val="000000"/>
              </a:solidFill>
              <a:latin typeface="Arial"/>
              <a:ea typeface="Arial"/>
              <a:cs typeface="Arial"/>
              <a:sym typeface="Arial"/>
            </a:endParaRPr>
          </a:p>
        </p:txBody>
      </p:sp>
      <p:pic>
        <p:nvPicPr>
          <p:cNvPr id="393" name="Google Shape;393;p42"/>
          <p:cNvPicPr preferRelativeResize="0"/>
          <p:nvPr/>
        </p:nvPicPr>
        <p:blipFill rotWithShape="1">
          <a:blip r:embed="rId3">
            <a:alphaModFix/>
          </a:blip>
          <a:srcRect l="-1062" r="-1062"/>
          <a:stretch/>
        </p:blipFill>
        <p:spPr>
          <a:xfrm>
            <a:off x="435240" y="1430280"/>
            <a:ext cx="8126280" cy="446868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43"/>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3"/>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402" name="Google Shape;402;p43"/>
          <p:cNvSpPr/>
          <p:nvPr/>
        </p:nvSpPr>
        <p:spPr>
          <a:xfrm>
            <a:off x="214200" y="1295280"/>
            <a:ext cx="8568360" cy="4305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Functional transformations process their inputs to produce outputs.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May be referred to as a pipe and filter model (as in UNIX shell).</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Variants of this approach are very common. When transformations are sequential, this is a batch sequential model which is extensively used in data processing systems.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Not really suitable for interactive systems.</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03" name="Google Shape;403;p43"/>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Pipe and Filter Architecture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44"/>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412" name="Google Shape;412;p44"/>
          <p:cNvSpPr/>
          <p:nvPr/>
        </p:nvSpPr>
        <p:spPr>
          <a:xfrm>
            <a:off x="214200" y="12952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13" name="Google Shape;413;p44"/>
          <p:cNvSpPr/>
          <p:nvPr/>
        </p:nvSpPr>
        <p:spPr>
          <a:xfrm>
            <a:off x="214200" y="609480"/>
            <a:ext cx="8568360" cy="577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200" b="1" i="0" u="none" strike="noStrike" cap="none">
                <a:solidFill>
                  <a:srgbClr val="0070C0"/>
                </a:solidFill>
                <a:latin typeface="Garamond"/>
                <a:ea typeface="Garamond"/>
                <a:cs typeface="Garamond"/>
                <a:sym typeface="Garamond"/>
              </a:rPr>
              <a:t>The Pipe and Filter Pattern</a:t>
            </a:r>
            <a:endParaRPr sz="1800" b="0" i="0" u="none" strike="noStrike" cap="none">
              <a:solidFill>
                <a:srgbClr val="000000"/>
              </a:solidFill>
              <a:latin typeface="Arial"/>
              <a:ea typeface="Arial"/>
              <a:cs typeface="Arial"/>
              <a:sym typeface="Arial"/>
            </a:endParaRPr>
          </a:p>
        </p:txBody>
      </p:sp>
      <p:graphicFrame>
        <p:nvGraphicFramePr>
          <p:cNvPr id="414" name="Google Shape;414;p44"/>
          <p:cNvGraphicFramePr/>
          <p:nvPr/>
        </p:nvGraphicFramePr>
        <p:xfrm>
          <a:off x="304920" y="1411560"/>
          <a:ext cx="8457825" cy="4541500"/>
        </p:xfrm>
        <a:graphic>
          <a:graphicData uri="http://schemas.openxmlformats.org/drawingml/2006/table">
            <a:tbl>
              <a:tblPr>
                <a:noFill/>
                <a:tableStyleId>{EE46A72E-E091-4080-ABCE-78FFBB59FF8C}</a:tableStyleId>
              </a:tblPr>
              <a:tblGrid>
                <a:gridCol w="1738075"/>
                <a:gridCol w="6719750"/>
              </a:tblGrid>
              <a:tr h="3988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Name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Pipe and filter</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4F81BD"/>
                    </a:solidFill>
                  </a:tcPr>
                </a:tc>
              </a:tr>
              <a:tr h="9183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Description</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The processing of the data in a system is organized so that each processing component (filter) is discrete and carries out one type of data transformation. The data flows (as in a pipe) from one component to another for processing. </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4590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Example</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A pipe and filter system used for processing invoices.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688675">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When used</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Commonly used in data processing applications (both batch and transaction-based) where inputs are processed in separate stages to generate related outputs.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r h="91835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Easy to understand and supports transformation reuse. Workflow style matches the structure of many business processes. Evolution by adding transformations is straightforward. Can be implemented as either a sequential or concurrent system.</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r>
              <a:tr h="1148400">
                <a:tc>
                  <a:txBody>
                    <a:bodyPr/>
                    <a:lstStyle/>
                    <a:p>
                      <a:pPr marL="0" marR="0" lvl="0" indent="0" algn="just" rtl="0">
                        <a:lnSpc>
                          <a:spcPct val="100000"/>
                        </a:lnSpc>
                        <a:spcBef>
                          <a:spcPts val="0"/>
                        </a:spcBef>
                        <a:spcAft>
                          <a:spcPts val="0"/>
                        </a:spcAft>
                        <a:buNone/>
                      </a:pPr>
                      <a:r>
                        <a:rPr lang="en-US" sz="1400" b="1" u="none" strike="noStrike" cap="none">
                          <a:solidFill>
                            <a:srgbClr val="000000"/>
                          </a:solidFill>
                          <a:latin typeface="Arial"/>
                          <a:ea typeface="Arial"/>
                          <a:cs typeface="Arial"/>
                          <a:sym typeface="Arial"/>
                        </a:rPr>
                        <a:t>Disadvantages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just" rtl="0">
                        <a:lnSpc>
                          <a:spcPct val="100000"/>
                        </a:lnSpc>
                        <a:spcBef>
                          <a:spcPts val="0"/>
                        </a:spcBef>
                        <a:spcAft>
                          <a:spcPts val="0"/>
                        </a:spcAft>
                        <a:buNone/>
                      </a:pPr>
                      <a:r>
                        <a:rPr lang="en-US" sz="1400" b="0" u="none" strike="noStrike" cap="none">
                          <a:solidFill>
                            <a:srgbClr val="000000"/>
                          </a:solidFill>
                          <a:latin typeface="Arial"/>
                          <a:ea typeface="Arial"/>
                          <a:cs typeface="Arial"/>
                          <a:sym typeface="Arial"/>
                        </a:rPr>
                        <a:t>The format for data transfer has to be agreed upon between communicating transformations. Each transformation must parse its input and unparse its output to the agreed form. This increases system overhead and may mean that it is impossible to reuse functional transformations that use incompatible data structures.</a:t>
                      </a:r>
                      <a:endParaRPr sz="1800" b="0" u="none" strike="noStrike" cap="none">
                        <a:solidFill>
                          <a:srgbClr val="000000"/>
                        </a:solidFill>
                        <a:latin typeface="Arial"/>
                        <a:ea typeface="Arial"/>
                        <a:cs typeface="Arial"/>
                        <a:sym typeface="Arial"/>
                      </a:endParaRPr>
                    </a:p>
                  </a:txBody>
                  <a:tcPr marL="68400" marR="6840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45"/>
          <p:cNvSpPr/>
          <p:nvPr/>
        </p:nvSpPr>
        <p:spPr>
          <a:xfrm>
            <a:off x="214200" y="609480"/>
            <a:ext cx="8568360" cy="82116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ctr" rtl="0">
              <a:lnSpc>
                <a:spcPct val="100000"/>
              </a:lnSpc>
              <a:spcBef>
                <a:spcPts val="0"/>
              </a:spcBef>
              <a:spcAft>
                <a:spcPts val="0"/>
              </a:spcAft>
              <a:buNone/>
            </a:pPr>
            <a:r>
              <a:rPr lang="en-US" sz="2400" b="1" i="0" u="none" strike="noStrike" cap="none">
                <a:solidFill>
                  <a:srgbClr val="0070C0"/>
                </a:solidFill>
                <a:latin typeface="Garamond"/>
                <a:ea typeface="Garamond"/>
                <a:cs typeface="Garamond"/>
                <a:sym typeface="Garamond"/>
              </a:rPr>
              <a:t>An example of the pipe and filter architecture used in a payments system </a:t>
            </a:r>
            <a:endParaRPr sz="1800" b="0" i="0" u="none" strike="noStrike" cap="none">
              <a:solidFill>
                <a:srgbClr val="000000"/>
              </a:solidFill>
              <a:latin typeface="Arial"/>
              <a:ea typeface="Arial"/>
              <a:cs typeface="Arial"/>
              <a:sym typeface="Arial"/>
            </a:endParaRPr>
          </a:p>
        </p:txBody>
      </p:sp>
      <p:sp>
        <p:nvSpPr>
          <p:cNvPr id="422" name="Google Shape;422;p45"/>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5"/>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424" name="Google Shape;424;p45"/>
          <p:cNvSpPr/>
          <p:nvPr/>
        </p:nvSpPr>
        <p:spPr>
          <a:xfrm>
            <a:off x="227160" y="1523880"/>
            <a:ext cx="8568360" cy="4458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425" name="Google Shape;425;p45"/>
          <p:cNvPicPr preferRelativeResize="0"/>
          <p:nvPr/>
        </p:nvPicPr>
        <p:blipFill rotWithShape="1">
          <a:blip r:embed="rId3">
            <a:alphaModFix/>
          </a:blip>
          <a:srcRect l="24024" r="24023"/>
          <a:stretch/>
        </p:blipFill>
        <p:spPr>
          <a:xfrm>
            <a:off x="304920" y="1600200"/>
            <a:ext cx="8457120" cy="452484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6"/>
          <p:cNvSpPr/>
          <p:nvPr/>
        </p:nvSpPr>
        <p:spPr>
          <a:xfrm>
            <a:off x="457200" y="274680"/>
            <a:ext cx="8228520" cy="114192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C00000"/>
                </a:solidFill>
                <a:latin typeface="Calibri"/>
                <a:ea typeface="Calibri"/>
                <a:cs typeface="Calibri"/>
                <a:sym typeface="Calibri"/>
              </a:rPr>
              <a:t>Reading</a:t>
            </a:r>
            <a:endParaRPr sz="1800" b="0" i="0" u="none" strike="noStrike" cap="none">
              <a:solidFill>
                <a:srgbClr val="000000"/>
              </a:solidFill>
              <a:latin typeface="Arial"/>
              <a:ea typeface="Arial"/>
              <a:cs typeface="Arial"/>
              <a:sym typeface="Arial"/>
            </a:endParaRPr>
          </a:p>
        </p:txBody>
      </p:sp>
      <p:sp>
        <p:nvSpPr>
          <p:cNvPr id="431" name="Google Shape;431;p46"/>
          <p:cNvSpPr/>
          <p:nvPr/>
        </p:nvSpPr>
        <p:spPr>
          <a:xfrm>
            <a:off x="457200" y="1219320"/>
            <a:ext cx="8228520" cy="4494600"/>
          </a:xfrm>
          <a:prstGeom prst="rect">
            <a:avLst/>
          </a:prstGeom>
          <a:noFill/>
          <a:ln>
            <a:noFill/>
          </a:ln>
        </p:spPr>
        <p:txBody>
          <a:bodyPr spcFirstLastPara="1" wrap="square" lIns="90000" tIns="45000" rIns="90000" bIns="45000" anchor="t" anchorCtr="0">
            <a:noAutofit/>
          </a:bodyPr>
          <a:lstStyle/>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400" b="0" i="0" u="none" strike="noStrike" cap="none" dirty="0">
                <a:solidFill>
                  <a:srgbClr val="000000"/>
                </a:solidFill>
                <a:latin typeface="Garamond"/>
                <a:ea typeface="Garamond"/>
                <a:cs typeface="Garamond"/>
                <a:sym typeface="Garamond"/>
              </a:rPr>
              <a:t>Ian </a:t>
            </a:r>
            <a:r>
              <a:rPr lang="en-US" sz="2400" b="0" i="0" u="none" strike="noStrike" cap="none" dirty="0" err="1">
                <a:solidFill>
                  <a:srgbClr val="000000"/>
                </a:solidFill>
                <a:latin typeface="Garamond"/>
                <a:ea typeface="Garamond"/>
                <a:cs typeface="Garamond"/>
                <a:sym typeface="Garamond"/>
              </a:rPr>
              <a:t>Sommerville</a:t>
            </a:r>
            <a:r>
              <a:rPr lang="en-US" sz="2400" b="0" i="0" u="none" strike="noStrike" cap="none" dirty="0">
                <a:solidFill>
                  <a:srgbClr val="000000"/>
                </a:solidFill>
                <a:latin typeface="Garamond"/>
                <a:ea typeface="Garamond"/>
                <a:cs typeface="Garamond"/>
                <a:sym typeface="Garamond"/>
              </a:rPr>
              <a:t>, “Software Engineering”, Pearson Education, 9</a:t>
            </a:r>
            <a:r>
              <a:rPr lang="en-US" sz="2400" b="0" i="0" u="none" strike="noStrike" cap="none" baseline="30000" dirty="0">
                <a:solidFill>
                  <a:srgbClr val="000000"/>
                </a:solidFill>
                <a:latin typeface="Garamond"/>
                <a:ea typeface="Garamond"/>
                <a:cs typeface="Garamond"/>
                <a:sym typeface="Garamond"/>
              </a:rPr>
              <a:t>th</a:t>
            </a:r>
            <a:r>
              <a:rPr lang="en-US" sz="2400" b="0" i="0" u="none" strike="noStrike" cap="none" dirty="0">
                <a:solidFill>
                  <a:srgbClr val="000000"/>
                </a:solidFill>
                <a:latin typeface="Garamond"/>
                <a:ea typeface="Garamond"/>
                <a:cs typeface="Garamond"/>
                <a:sym typeface="Garamond"/>
              </a:rPr>
              <a:t> Ed., 2011.</a:t>
            </a: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400" b="0" i="0" u="none" strike="noStrike" cap="none" dirty="0">
                <a:solidFill>
                  <a:srgbClr val="000000"/>
                </a:solidFill>
                <a:latin typeface="Garamond"/>
                <a:ea typeface="Garamond"/>
                <a:cs typeface="Garamond"/>
                <a:sym typeface="Garamond"/>
              </a:rPr>
              <a:t>Page [147 – 176]</a:t>
            </a: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r>
              <a:rPr lang="en-US" sz="2400" b="0" i="0" u="none" strike="noStrike" cap="none" dirty="0">
                <a:solidFill>
                  <a:srgbClr val="000000"/>
                </a:solidFill>
                <a:latin typeface="Garamond"/>
                <a:ea typeface="Garamond"/>
                <a:cs typeface="Garamond"/>
                <a:sym typeface="Garamond"/>
              </a:rPr>
              <a:t>And read other online references</a:t>
            </a:r>
            <a:endParaRPr sz="1800" b="0" i="0" u="none" strike="noStrike" cap="none">
              <a:solidFill>
                <a:srgbClr val="000000"/>
              </a:solidFill>
              <a:latin typeface="Arial"/>
              <a:ea typeface="Arial"/>
              <a:cs typeface="Arial"/>
              <a:sym typeface="Arial"/>
            </a:endParaRPr>
          </a:p>
          <a:p>
            <a:pPr marL="343080" marR="0" lvl="0" indent="-34200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33" name="Google Shape;433;p46"/>
          <p:cNvSpPr/>
          <p:nvPr/>
        </p:nvSpPr>
        <p:spPr>
          <a:xfrm>
            <a:off x="3124080" y="6356520"/>
            <a:ext cx="2894400" cy="3639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8B8B8B"/>
                </a:solidFill>
                <a:latin typeface="Calibri"/>
                <a:ea typeface="Calibri"/>
                <a:cs typeface="Calibri"/>
                <a:sym typeface="Calibri"/>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434" name="Google Shape;434;p46"/>
          <p:cNvSpPr/>
          <p:nvPr/>
        </p:nvSpPr>
        <p:spPr>
          <a:xfrm>
            <a:off x="6553080" y="635652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6"/>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20" name="Google Shape;120;p16"/>
          <p:cNvSpPr/>
          <p:nvPr/>
        </p:nvSpPr>
        <p:spPr>
          <a:xfrm>
            <a:off x="214200" y="1295280"/>
            <a:ext cx="8568360" cy="42037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1" i="0" u="none" strike="noStrike" cap="none" dirty="0">
                <a:solidFill>
                  <a:srgbClr val="FF0000"/>
                </a:solidFill>
                <a:latin typeface="Calibri"/>
                <a:ea typeface="Calibri"/>
                <a:cs typeface="Calibri"/>
                <a:sym typeface="Calibri"/>
              </a:rPr>
              <a:t>Program Level Architecture</a:t>
            </a:r>
            <a:r>
              <a:rPr lang="en-US" sz="2000" b="0" i="0" u="none" strike="noStrike" cap="none" dirty="0">
                <a:solidFill>
                  <a:srgbClr val="000000"/>
                </a:solidFill>
                <a:latin typeface="Calibri"/>
                <a:ea typeface="Calibri"/>
                <a:cs typeface="Calibri"/>
                <a:sym typeface="Calibri"/>
              </a:rPr>
              <a:t> - concerned with the way that an individual program is decomposed into components.  </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1" i="0" u="none" strike="noStrike" cap="none" dirty="0">
                <a:solidFill>
                  <a:srgbClr val="FF0000"/>
                </a:solidFill>
                <a:latin typeface="Calibri"/>
                <a:ea typeface="Calibri"/>
                <a:cs typeface="Calibri"/>
                <a:sym typeface="Calibri"/>
              </a:rPr>
              <a:t>System Level Architecture</a:t>
            </a:r>
            <a:r>
              <a:rPr lang="en-US" sz="2000" b="0" i="0" u="none" strike="noStrike" cap="none" dirty="0">
                <a:solidFill>
                  <a:srgbClr val="000000"/>
                </a:solidFill>
                <a:latin typeface="Calibri"/>
                <a:ea typeface="Calibri"/>
                <a:cs typeface="Calibri"/>
                <a:sym typeface="Calibri"/>
              </a:rPr>
              <a:t> - concerned with the architecture of complex enterprise systems that include other systems, programs, and program components. These enterprise systems are distributed over different computers, which may be owned and managed by different companies.  </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21" name="Google Shape;121;p16"/>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Architectural Abstraction</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7"/>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30" name="Google Shape;130;p17"/>
          <p:cNvSpPr/>
          <p:nvPr/>
        </p:nvSpPr>
        <p:spPr>
          <a:xfrm>
            <a:off x="214200" y="1295280"/>
            <a:ext cx="8568360" cy="4813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Stakeholder Communication</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Architecture may be used as a focus of discussion by system stakeholders.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System Analysis</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Analysis of whether the system can meet its non-functional requirements.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Large-Scale Reuse</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The architecture may be reusable across a range of systems</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Product-line architectures may be developed.</a:t>
            </a:r>
            <a:endParaRPr sz="1800" b="0" i="0" u="none" strike="noStrike" cap="none">
              <a:solidFill>
                <a:srgbClr val="000000"/>
              </a:solidFill>
              <a:latin typeface="Arial"/>
              <a:ea typeface="Arial"/>
              <a:cs typeface="Arial"/>
              <a:sym typeface="Arial"/>
            </a:endParaRPr>
          </a:p>
        </p:txBody>
      </p:sp>
      <p:sp>
        <p:nvSpPr>
          <p:cNvPr id="131" name="Google Shape;131;p17"/>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Advantages of Explicit Architecture</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8"/>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40" name="Google Shape;140;p18"/>
          <p:cNvSpPr/>
          <p:nvPr/>
        </p:nvSpPr>
        <p:spPr>
          <a:xfrm>
            <a:off x="214200" y="1295280"/>
            <a:ext cx="8568360" cy="42037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Simple, informal block diagrams showing entities and relationships are the most frequently used method for documenting software architectures.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But these have been criticized because, they lack semantics, do not show the types of relationships between entities nor the visible properties of entities in the architecture.</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The  requirements for model semantics depends on how the models are used.</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1" name="Google Shape;141;p18"/>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Architectural Representations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19"/>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50" name="Google Shape;150;p19"/>
          <p:cNvSpPr/>
          <p:nvPr/>
        </p:nvSpPr>
        <p:spPr>
          <a:xfrm>
            <a:off x="214200" y="1295280"/>
            <a:ext cx="8568360" cy="22734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Very Abstract - they do not show the nature of component relationships nor the externally visible properties of the sub-systems.</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However, useful for communication with stakeholders and for project planning.</a:t>
            </a:r>
            <a:endParaRPr sz="1800" b="0" i="0" u="none" strike="noStrike" cap="none">
              <a:solidFill>
                <a:srgbClr val="000000"/>
              </a:solidFill>
              <a:latin typeface="Arial"/>
              <a:ea typeface="Arial"/>
              <a:cs typeface="Arial"/>
              <a:sym typeface="Arial"/>
            </a:endParaRPr>
          </a:p>
        </p:txBody>
      </p:sp>
      <p:sp>
        <p:nvSpPr>
          <p:cNvPr id="151" name="Google Shape;151;p19"/>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Box and Line Diagrams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0"/>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60" name="Google Shape;160;p20"/>
          <p:cNvSpPr/>
          <p:nvPr/>
        </p:nvSpPr>
        <p:spPr>
          <a:xfrm>
            <a:off x="214200" y="1295280"/>
            <a:ext cx="8568360" cy="49531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As a way of facilitating discussion about the system design </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 high-level architectural view of a system is useful for communication with system stakeholders and project planning because it is not cluttered with detail. Stakeholders can relate to it and understand an abstract view of the system. They can then discuss the system as a whole without being confused by detail. </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As a way of documenting an architecture that has been designed </a:t>
            </a:r>
            <a:endParaRPr sz="1800" b="0" i="0" u="none" strike="noStrike" cap="none">
              <a:solidFill>
                <a:srgbClr val="000000"/>
              </a:solidFill>
              <a:latin typeface="Arial"/>
              <a:ea typeface="Arial"/>
              <a:cs typeface="Arial"/>
              <a:sym typeface="Arial"/>
            </a:endParaRPr>
          </a:p>
          <a:p>
            <a:pPr marL="800280" marR="0" lvl="1" indent="-341999"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The aim here is to produce a complete system model that shows the different components in a system, their interfaces and their connections. </a:t>
            </a:r>
            <a:endParaRPr sz="1800" b="0" i="0" u="none" strike="noStrike" cap="none">
              <a:solidFill>
                <a:srgbClr val="000000"/>
              </a:solidFill>
              <a:latin typeface="Arial"/>
              <a:ea typeface="Arial"/>
              <a:cs typeface="Arial"/>
              <a:sym typeface="Arial"/>
            </a:endParaRPr>
          </a:p>
        </p:txBody>
      </p:sp>
      <p:sp>
        <p:nvSpPr>
          <p:cNvPr id="161" name="Google Shape;161;p20"/>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Use of Architectural Models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1"/>
          <p:cNvSpPr/>
          <p:nvPr/>
        </p:nvSpPr>
        <p:spPr>
          <a:xfrm>
            <a:off x="6629400" y="6416640"/>
            <a:ext cx="2132640" cy="363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1676520" y="6384960"/>
            <a:ext cx="5942520" cy="39564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800" b="0" i="0" u="none" strike="noStrike" cap="none">
              <a:solidFill>
                <a:srgbClr val="000000"/>
              </a:solidFill>
              <a:latin typeface="Arial"/>
              <a:ea typeface="Arial"/>
              <a:cs typeface="Arial"/>
              <a:sym typeface="Arial"/>
            </a:endParaRPr>
          </a:p>
        </p:txBody>
      </p:sp>
      <p:sp>
        <p:nvSpPr>
          <p:cNvPr id="170" name="Google Shape;170;p21"/>
          <p:cNvSpPr/>
          <p:nvPr/>
        </p:nvSpPr>
        <p:spPr>
          <a:xfrm>
            <a:off x="214200" y="1295280"/>
            <a:ext cx="8568360" cy="22734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Architectural design is a creative process so the process differs depending on the type of system being developed.</a:t>
            </a:r>
            <a:endParaRPr sz="1800" b="0" i="0" u="none" strike="noStrike" cap="none">
              <a:solidFill>
                <a:srgbClr val="000000"/>
              </a:solidFill>
              <a:latin typeface="Arial"/>
              <a:ea typeface="Arial"/>
              <a:cs typeface="Arial"/>
              <a:sym typeface="Arial"/>
            </a:endParaRPr>
          </a:p>
          <a:p>
            <a:pPr marL="343080" marR="0" lvl="0" indent="-342000" algn="just" rtl="0">
              <a:lnSpc>
                <a:spcPct val="150000"/>
              </a:lnSpc>
              <a:spcBef>
                <a:spcPts val="0"/>
              </a:spcBef>
              <a:spcAft>
                <a:spcPts val="0"/>
              </a:spcAft>
              <a:buClr>
                <a:srgbClr val="0000FF"/>
              </a:buClr>
              <a:buSzPts val="2400"/>
              <a:buFont typeface="Noto Sans Symbols"/>
              <a:buChar char="▪"/>
            </a:pPr>
            <a:r>
              <a:rPr lang="en-US" sz="2000" b="0" i="0" u="none" strike="noStrike" cap="none">
                <a:solidFill>
                  <a:srgbClr val="000000"/>
                </a:solidFill>
                <a:latin typeface="Calibri"/>
                <a:ea typeface="Calibri"/>
                <a:cs typeface="Calibri"/>
                <a:sym typeface="Calibri"/>
              </a:rPr>
              <a:t>However, a number of common decisions span all design processes and these decisions affect the non-functional characteristics of the system.</a:t>
            </a:r>
            <a:endParaRPr sz="1800" b="0" i="0" u="none" strike="noStrike" cap="none">
              <a:solidFill>
                <a:srgbClr val="000000"/>
              </a:solidFill>
              <a:latin typeface="Arial"/>
              <a:ea typeface="Arial"/>
              <a:cs typeface="Arial"/>
              <a:sym typeface="Arial"/>
            </a:endParaRPr>
          </a:p>
        </p:txBody>
      </p:sp>
      <p:sp>
        <p:nvSpPr>
          <p:cNvPr id="171" name="Google Shape;171;p21"/>
          <p:cNvSpPr/>
          <p:nvPr/>
        </p:nvSpPr>
        <p:spPr>
          <a:xfrm>
            <a:off x="214200" y="609480"/>
            <a:ext cx="8568360" cy="5464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00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Architectural Design Decisions</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2693</Words>
  <PresentationFormat>On-screen Show (4:3)</PresentationFormat>
  <Paragraphs>324</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vt:lpstr>
      <vt:lpstr>Noto Sans Symbols</vt:lpstr>
      <vt:lpstr>Garamond</vt:lpstr>
      <vt:lpstr>Raleway</vt:lpstr>
      <vt:lpstr>Lato</vt:lpstr>
      <vt:lpstr>Streamline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11</cp:revision>
  <dcterms:modified xsi:type="dcterms:W3CDTF">2020-03-13T09:08:15Z</dcterms:modified>
</cp:coreProperties>
</file>