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handoutMasterIdLst>
    <p:handoutMasterId r:id="rId116"/>
  </p:handoutMasterIdLst>
  <p:sldIdLst>
    <p:sldId id="334" r:id="rId2"/>
    <p:sldId id="257" r:id="rId3"/>
    <p:sldId id="258" r:id="rId4"/>
    <p:sldId id="259" r:id="rId5"/>
    <p:sldId id="260" r:id="rId6"/>
    <p:sldId id="261" r:id="rId7"/>
    <p:sldId id="262" r:id="rId8"/>
    <p:sldId id="264" r:id="rId9"/>
    <p:sldId id="266" r:id="rId10"/>
    <p:sldId id="268" r:id="rId11"/>
    <p:sldId id="270" r:id="rId12"/>
    <p:sldId id="272" r:id="rId13"/>
    <p:sldId id="273" r:id="rId14"/>
    <p:sldId id="274" r:id="rId15"/>
    <p:sldId id="276" r:id="rId16"/>
    <p:sldId id="277" r:id="rId17"/>
    <p:sldId id="278" r:id="rId18"/>
    <p:sldId id="279" r:id="rId19"/>
    <p:sldId id="280" r:id="rId20"/>
    <p:sldId id="401" r:id="rId21"/>
    <p:sldId id="281" r:id="rId22"/>
    <p:sldId id="282" r:id="rId23"/>
    <p:sldId id="283" r:id="rId24"/>
    <p:sldId id="284" r:id="rId25"/>
    <p:sldId id="285" r:id="rId26"/>
    <p:sldId id="286" r:id="rId27"/>
    <p:sldId id="288" r:id="rId28"/>
    <p:sldId id="289" r:id="rId29"/>
    <p:sldId id="291" r:id="rId30"/>
    <p:sldId id="292" r:id="rId31"/>
    <p:sldId id="294" r:id="rId32"/>
    <p:sldId id="295" r:id="rId33"/>
    <p:sldId id="397" r:id="rId34"/>
    <p:sldId id="296" r:id="rId35"/>
    <p:sldId id="297" r:id="rId36"/>
    <p:sldId id="298" r:id="rId37"/>
    <p:sldId id="299" r:id="rId38"/>
    <p:sldId id="300" r:id="rId39"/>
    <p:sldId id="303" r:id="rId40"/>
    <p:sldId id="301" r:id="rId41"/>
    <p:sldId id="374" r:id="rId42"/>
    <p:sldId id="302" r:id="rId43"/>
    <p:sldId id="398" r:id="rId44"/>
    <p:sldId id="304" r:id="rId45"/>
    <p:sldId id="305" r:id="rId46"/>
    <p:sldId id="306" r:id="rId47"/>
    <p:sldId id="308" r:id="rId48"/>
    <p:sldId id="309" r:id="rId49"/>
    <p:sldId id="310" r:id="rId50"/>
    <p:sldId id="311" r:id="rId51"/>
    <p:sldId id="312" r:id="rId52"/>
    <p:sldId id="314" r:id="rId53"/>
    <p:sldId id="313" r:id="rId54"/>
    <p:sldId id="315" r:id="rId55"/>
    <p:sldId id="316" r:id="rId56"/>
    <p:sldId id="399" r:id="rId57"/>
    <p:sldId id="400" r:id="rId58"/>
    <p:sldId id="317" r:id="rId59"/>
    <p:sldId id="318" r:id="rId60"/>
    <p:sldId id="319" r:id="rId61"/>
    <p:sldId id="320" r:id="rId62"/>
    <p:sldId id="321" r:id="rId63"/>
    <p:sldId id="322" r:id="rId64"/>
    <p:sldId id="323" r:id="rId65"/>
    <p:sldId id="324" r:id="rId66"/>
    <p:sldId id="325" r:id="rId67"/>
    <p:sldId id="329" r:id="rId68"/>
    <p:sldId id="332" r:id="rId69"/>
    <p:sldId id="333" r:id="rId70"/>
    <p:sldId id="336" r:id="rId71"/>
    <p:sldId id="337" r:id="rId72"/>
    <p:sldId id="338" r:id="rId73"/>
    <p:sldId id="339"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6" r:id="rId88"/>
    <p:sldId id="357" r:id="rId89"/>
    <p:sldId id="358" r:id="rId90"/>
    <p:sldId id="360" r:id="rId91"/>
    <p:sldId id="361" r:id="rId92"/>
    <p:sldId id="362" r:id="rId93"/>
    <p:sldId id="363" r:id="rId94"/>
    <p:sldId id="367" r:id="rId95"/>
    <p:sldId id="365" r:id="rId96"/>
    <p:sldId id="371" r:id="rId97"/>
    <p:sldId id="368" r:id="rId98"/>
    <p:sldId id="370" r:id="rId99"/>
    <p:sldId id="387" r:id="rId100"/>
    <p:sldId id="386" r:id="rId101"/>
    <p:sldId id="372" r:id="rId102"/>
    <p:sldId id="376" r:id="rId103"/>
    <p:sldId id="379" r:id="rId104"/>
    <p:sldId id="377" r:id="rId105"/>
    <p:sldId id="378" r:id="rId106"/>
    <p:sldId id="380" r:id="rId107"/>
    <p:sldId id="383" r:id="rId108"/>
    <p:sldId id="381" r:id="rId109"/>
    <p:sldId id="382" r:id="rId110"/>
    <p:sldId id="384" r:id="rId111"/>
    <p:sldId id="385" r:id="rId112"/>
    <p:sldId id="388" r:id="rId113"/>
    <p:sldId id="389" r:id="rId114"/>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4" Type="http://schemas.openxmlformats.org/officeDocument/2006/relationships/image" Target="../media/image8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5" Type="http://schemas.openxmlformats.org/officeDocument/2006/relationships/image" Target="../media/image95.wmf"/><Relationship Id="rId4" Type="http://schemas.openxmlformats.org/officeDocument/2006/relationships/image" Target="../media/image94.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image" Target="../media/image121.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92.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35.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92.wmf"/><Relationship Id="rId4" Type="http://schemas.openxmlformats.org/officeDocument/2006/relationships/image" Target="../media/image15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1CF07253-868E-43A8-B88E-827FED278F2B}" type="datetimeFigureOut">
              <a:rPr lang="en-US" smtClean="0"/>
              <a:pPr/>
              <a:t>4/30/2020</a:t>
            </a:fld>
            <a:endParaRPr lang="en-US"/>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44D3A9C2-461A-439E-9764-B9975C594AFC}" type="slidenum">
              <a:rPr lang="en-US" smtClean="0"/>
              <a:pPr/>
              <a:t>‹#›</a:t>
            </a:fld>
            <a:endParaRPr lang="en-US"/>
          </a:p>
        </p:txBody>
      </p:sp>
    </p:spTree>
    <p:extLst>
      <p:ext uri="{BB962C8B-B14F-4D97-AF65-F5344CB8AC3E}">
        <p14:creationId xmlns:p14="http://schemas.microsoft.com/office/powerpoint/2010/main" val="3311244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DD77B40F-3F26-4429-B003-0AF21520A584}" type="datetimeFigureOut">
              <a:rPr lang="en-US" smtClean="0"/>
              <a:pPr/>
              <a:t>4/30/2020</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26A8D87A-0CB8-4B8C-9ACB-3016E047FEA2}" type="slidenum">
              <a:rPr lang="en-US" smtClean="0"/>
              <a:pPr/>
              <a:t>‹#›</a:t>
            </a:fld>
            <a:endParaRPr lang="en-US"/>
          </a:p>
        </p:txBody>
      </p:sp>
    </p:spTree>
    <p:extLst>
      <p:ext uri="{BB962C8B-B14F-4D97-AF65-F5344CB8AC3E}">
        <p14:creationId xmlns:p14="http://schemas.microsoft.com/office/powerpoint/2010/main" val="97995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9340DC-851D-4468-843C-9472BE1D14FD}" type="datetime1">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6D9EA-21CF-4208-8E0E-0D321241DB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C761B1-FE71-4D95-8B53-036FDD15BBE9}" type="datetime1">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6D9EA-21CF-4208-8E0E-0D321241DB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3494A-7F61-48E0-BF78-360B327610B7}" type="datetime1">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6D9EA-21CF-4208-8E0E-0D321241DB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41080-5A83-418C-8E81-7A0C5D37EFCC}" type="datetime1">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6D9EA-21CF-4208-8E0E-0D321241DB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42038-4C96-4042-B5D9-45EC9EBA3AF8}" type="datetime1">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6D9EA-21CF-4208-8E0E-0D321241DB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14B427-3BA5-4CA7-B0FE-3DFAC4A008D0}" type="datetime1">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6D9EA-21CF-4208-8E0E-0D321241DB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035A96-CB72-4ACA-9DAF-1C4E8343F567}" type="datetime1">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B6D9EA-21CF-4208-8E0E-0D321241DB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AD060-72DF-45AB-AE1A-BC1D63058A2B}" type="datetime1">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B6D9EA-21CF-4208-8E0E-0D321241DB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CB310-2AB0-435F-9168-C2C2253A4871}" type="datetime1">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B6D9EA-21CF-4208-8E0E-0D321241DB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F70BD-6C1C-48F2-9B43-EA0C44248F4C}" type="datetime1">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6D9EA-21CF-4208-8E0E-0D321241DB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A5C73-3E9C-4444-BFC9-F2CD9827E645}" type="datetime1">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6D9EA-21CF-4208-8E0E-0D321241DB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5F5D5-E539-4BDE-B392-EE4D2BC65ED6}" type="datetime1">
              <a:rPr lang="en-US" smtClean="0"/>
              <a:pPr/>
              <a:t>4/30/2020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6D9EA-21CF-4208-8E0E-0D321241DB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fig-chp3/fig.3.3.pptx"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100.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oleObject" Target="../embeddings/oleObject130.bin"/><Relationship Id="rId7"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image" Target="../media/image151.wmf"/><Relationship Id="rId5" Type="http://schemas.openxmlformats.org/officeDocument/2006/relationships/oleObject" Target="../embeddings/oleObject131.bin"/><Relationship Id="rId10" Type="http://schemas.openxmlformats.org/officeDocument/2006/relationships/image" Target="../media/image153.wmf"/><Relationship Id="rId4" Type="http://schemas.openxmlformats.org/officeDocument/2006/relationships/image" Target="../media/image92.wmf"/><Relationship Id="rId9" Type="http://schemas.openxmlformats.org/officeDocument/2006/relationships/oleObject" Target="../embeddings/oleObject133.bin"/></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image" Target="../media/image156.wmf"/><Relationship Id="rId3" Type="http://schemas.openxmlformats.org/officeDocument/2006/relationships/oleObject" Target="../embeddings/oleObject134.bin"/><Relationship Id="rId7"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image" Target="../media/image155.wmf"/><Relationship Id="rId5" Type="http://schemas.openxmlformats.org/officeDocument/2006/relationships/oleObject" Target="../embeddings/oleObject135.bin"/><Relationship Id="rId4" Type="http://schemas.openxmlformats.org/officeDocument/2006/relationships/image" Target="../media/image154.wmf"/></Relationships>
</file>

<file path=ppt/slides/_rels/slide107.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oleObject" Target="../embeddings/oleObject137.bin"/><Relationship Id="rId7"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image" Target="../media/image158.wmf"/><Relationship Id="rId5" Type="http://schemas.openxmlformats.org/officeDocument/2006/relationships/oleObject" Target="../embeddings/oleObject138.bin"/><Relationship Id="rId4" Type="http://schemas.openxmlformats.org/officeDocument/2006/relationships/image" Target="../media/image157.wmf"/></Relationships>
</file>

<file path=ppt/slides/_rels/slide10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g-chp3/fig.3.4.pptx"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wmf"/><Relationship Id="rId4" Type="http://schemas.openxmlformats.org/officeDocument/2006/relationships/oleObject" Target="../embeddings/oleObject15.bin"/></Relationships>
</file>

<file path=ppt/slides/_rels/slide110.x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oleObject" Target="../embeddings/oleObject140.bin"/><Relationship Id="rId7" Type="http://schemas.openxmlformats.org/officeDocument/2006/relationships/oleObject" Target="../embeddings/oleObject142.bin"/><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image" Target="../media/image163.wmf"/><Relationship Id="rId5" Type="http://schemas.openxmlformats.org/officeDocument/2006/relationships/oleObject" Target="../embeddings/oleObject141.bin"/><Relationship Id="rId4" Type="http://schemas.openxmlformats.org/officeDocument/2006/relationships/image" Target="../media/image162.wmf"/></Relationships>
</file>

<file path=ppt/slides/_rels/slide111.x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oleObject" Target="../embeddings/oleObject143.bin"/><Relationship Id="rId7"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image" Target="../media/image166.wmf"/><Relationship Id="rId5" Type="http://schemas.openxmlformats.org/officeDocument/2006/relationships/oleObject" Target="../embeddings/oleObject144.bin"/><Relationship Id="rId4" Type="http://schemas.openxmlformats.org/officeDocument/2006/relationships/image" Target="../media/image165.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2.xml"/><Relationship Id="rId1" Type="http://schemas.openxmlformats.org/officeDocument/2006/relationships/vmlDrawing" Target="../drawings/vmlDrawing74.vml"/><Relationship Id="rId4" Type="http://schemas.openxmlformats.org/officeDocument/2006/relationships/image" Target="../media/image168.w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2.wmf"/><Relationship Id="rId5" Type="http://schemas.openxmlformats.org/officeDocument/2006/relationships/oleObject" Target="../embeddings/oleObject20.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hyperlink" Target="fig-chp3/fig.3.5.pptx"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9.wmf"/><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hyperlink" Target="fig-chp3/fig.3.6.pptx" TargetMode="Externa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1.wmf"/><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3" Type="http://schemas.openxmlformats.org/officeDocument/2006/relationships/hyperlink" Target="fig-chp3/fig.3.7.pptx" TargetMode="Externa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9.bin"/><Relationship Id="rId5" Type="http://schemas.openxmlformats.org/officeDocument/2006/relationships/image" Target="../media/image32.wmf"/><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hyperlink" Target="fig-chp3/fig.3.1.pptx"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5.wmf"/><Relationship Id="rId5" Type="http://schemas.openxmlformats.org/officeDocument/2006/relationships/oleObject" Target="../embeddings/oleObject31.bin"/><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0.wmf"/><Relationship Id="rId5" Type="http://schemas.openxmlformats.org/officeDocument/2006/relationships/oleObject" Target="../embeddings/oleObject34.bin"/><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42.wmf"/><Relationship Id="rId5" Type="http://schemas.openxmlformats.org/officeDocument/2006/relationships/oleObject" Target="../embeddings/oleObject36.bin"/><Relationship Id="rId4" Type="http://schemas.openxmlformats.org/officeDocument/2006/relationships/image" Target="../media/image41.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43.wmf"/></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fig-chp3/fig.3.8.pptx" TargetMode="Externa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45.wmf"/><Relationship Id="rId4"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47.wmf"/><Relationship Id="rId5" Type="http://schemas.openxmlformats.org/officeDocument/2006/relationships/oleObject" Target="../embeddings/oleObject40.bin"/><Relationship Id="rId4" Type="http://schemas.openxmlformats.org/officeDocument/2006/relationships/image" Target="../media/image46.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0.wmf"/><Relationship Id="rId5" Type="http://schemas.openxmlformats.org/officeDocument/2006/relationships/oleObject" Target="../embeddings/oleObject42.bin"/><Relationship Id="rId4" Type="http://schemas.openxmlformats.org/officeDocument/2006/relationships/image" Target="../media/image49.wmf"/></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53.wmf"/><Relationship Id="rId5" Type="http://schemas.openxmlformats.org/officeDocument/2006/relationships/oleObject" Target="../embeddings/oleObject44.bin"/><Relationship Id="rId4" Type="http://schemas.openxmlformats.org/officeDocument/2006/relationships/image" Target="../media/image52.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55.wmf"/><Relationship Id="rId5" Type="http://schemas.openxmlformats.org/officeDocument/2006/relationships/oleObject" Target="../embeddings/oleObject46.bin"/><Relationship Id="rId4" Type="http://schemas.openxmlformats.org/officeDocument/2006/relationships/image" Target="../media/image54.wmf"/></Relationships>
</file>

<file path=ppt/slides/_rels/slide46.xml.rels><?xml version="1.0" encoding="UTF-8" standalone="yes"?>
<Relationships xmlns="http://schemas.openxmlformats.org/package/2006/relationships"><Relationship Id="rId3" Type="http://schemas.openxmlformats.org/officeDocument/2006/relationships/hyperlink" Target="fig-chp3/fig.3.9.pptx" TargetMode="Externa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48.bin"/><Relationship Id="rId5" Type="http://schemas.openxmlformats.org/officeDocument/2006/relationships/image" Target="../media/image56.wmf"/><Relationship Id="rId4" Type="http://schemas.openxmlformats.org/officeDocument/2006/relationships/oleObject" Target="../embeddings/oleObject47.bin"/></Relationships>
</file>

<file path=ppt/slides/_rels/slide47.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59.wmf"/><Relationship Id="rId5" Type="http://schemas.openxmlformats.org/officeDocument/2006/relationships/oleObject" Target="../embeddings/oleObject50.bin"/><Relationship Id="rId4" Type="http://schemas.openxmlformats.org/officeDocument/2006/relationships/image" Target="../media/image5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62.wmf"/><Relationship Id="rId5" Type="http://schemas.openxmlformats.org/officeDocument/2006/relationships/oleObject" Target="../embeddings/oleObject53.bin"/><Relationship Id="rId4" Type="http://schemas.openxmlformats.org/officeDocument/2006/relationships/image" Target="../media/image61.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64.wmf"/><Relationship Id="rId5" Type="http://schemas.openxmlformats.org/officeDocument/2006/relationships/oleObject" Target="../embeddings/oleObject55.bin"/><Relationship Id="rId4" Type="http://schemas.openxmlformats.org/officeDocument/2006/relationships/image" Target="../media/image6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66.wmf"/><Relationship Id="rId5" Type="http://schemas.openxmlformats.org/officeDocument/2006/relationships/oleObject" Target="../embeddings/oleObject57.bin"/><Relationship Id="rId4" Type="http://schemas.openxmlformats.org/officeDocument/2006/relationships/image" Target="../media/image65.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oleObject" Target="../embeddings/oleObject59.bin"/><Relationship Id="rId7"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71.wmf"/><Relationship Id="rId11" Type="http://schemas.openxmlformats.org/officeDocument/2006/relationships/image" Target="../media/image73.wmf"/><Relationship Id="rId5" Type="http://schemas.openxmlformats.org/officeDocument/2006/relationships/oleObject" Target="../embeddings/oleObject60.bin"/><Relationship Id="rId10" Type="http://schemas.openxmlformats.org/officeDocument/2006/relationships/oleObject" Target="../embeddings/oleObject62.bin"/><Relationship Id="rId4" Type="http://schemas.openxmlformats.org/officeDocument/2006/relationships/image" Target="../media/image70.wmf"/><Relationship Id="rId9" Type="http://schemas.openxmlformats.org/officeDocument/2006/relationships/image" Target="../media/image72.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75.wmf"/></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fig-chp3/fig.3.10.pptx" TargetMode="External"/><Relationship Id="rId7"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65.bin"/><Relationship Id="rId5" Type="http://schemas.openxmlformats.org/officeDocument/2006/relationships/image" Target="../media/image78.wmf"/><Relationship Id="rId4" Type="http://schemas.openxmlformats.org/officeDocument/2006/relationships/oleObject" Target="../embeddings/oleObject64.bin"/></Relationships>
</file>

<file path=ppt/slides/_rels/slide59.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81.wmf"/><Relationship Id="rId5" Type="http://schemas.openxmlformats.org/officeDocument/2006/relationships/oleObject" Target="../embeddings/oleObject67.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69.bin"/></Relationships>
</file>

<file path=ppt/slides/_rels/slide6.xml.rels><?xml version="1.0" encoding="UTF-8" standalone="yes"?>
<Relationships xmlns="http://schemas.openxmlformats.org/package/2006/relationships"><Relationship Id="rId3" Type="http://schemas.openxmlformats.org/officeDocument/2006/relationships/hyperlink" Target="fig-chp3/fig.3.1.pptx" TargetMode="Externa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7.wmf"/><Relationship Id="rId4" Type="http://schemas.openxmlformats.org/officeDocument/2006/relationships/oleObject" Target="../embeddings/oleObject7.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84.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86.png"/><Relationship Id="rId4" Type="http://schemas.openxmlformats.org/officeDocument/2006/relationships/image" Target="../media/image85.wmf"/></Relationships>
</file>

<file path=ppt/slides/_rels/slide63.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88.wmf"/><Relationship Id="rId5" Type="http://schemas.openxmlformats.org/officeDocument/2006/relationships/oleObject" Target="../embeddings/oleObject73.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75.bin"/></Relationships>
</file>

<file path=ppt/slides/_rels/slide64.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92.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79.bin"/></Relationships>
</file>

<file path=ppt/slides/_rels/slide65.xml.rels><?xml version="1.0" encoding="UTF-8" standalone="yes"?>
<Relationships xmlns="http://schemas.openxmlformats.org/package/2006/relationships"><Relationship Id="rId3" Type="http://schemas.openxmlformats.org/officeDocument/2006/relationships/hyperlink" Target="fig-chp3/fig.3.11.pptx" TargetMode="External"/><Relationship Id="rId7"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82.bin"/><Relationship Id="rId5" Type="http://schemas.openxmlformats.org/officeDocument/2006/relationships/image" Target="../media/image96.wmf"/><Relationship Id="rId4" Type="http://schemas.openxmlformats.org/officeDocument/2006/relationships/oleObject" Target="../embeddings/oleObject81.bin"/></Relationships>
</file>

<file path=ppt/slides/_rels/slide66.xml.rels><?xml version="1.0" encoding="UTF-8" standalone="yes"?>
<Relationships xmlns="http://schemas.openxmlformats.org/package/2006/relationships"><Relationship Id="rId3" Type="http://schemas.openxmlformats.org/officeDocument/2006/relationships/hyperlink" Target="fig-chp3/fig.3.13.pptx" TargetMode="External"/><Relationship Id="rId2" Type="http://schemas.openxmlformats.org/officeDocument/2006/relationships/hyperlink" Target="fig-chp3/fig.3.12.pptx" TargetMode="External"/><Relationship Id="rId1" Type="http://schemas.openxmlformats.org/officeDocument/2006/relationships/slideLayout" Target="../slideLayouts/slideLayout2.xml"/><Relationship Id="rId4" Type="http://schemas.openxmlformats.org/officeDocument/2006/relationships/hyperlink" Target="fig-chp3/fig.3.14.pptx"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fig-chp3/fig.3.15.ppt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99.wmf"/><Relationship Id="rId5" Type="http://schemas.openxmlformats.org/officeDocument/2006/relationships/oleObject" Target="../embeddings/oleObject84.bin"/><Relationship Id="rId4" Type="http://schemas.openxmlformats.org/officeDocument/2006/relationships/image" Target="../media/image98.wmf"/></Relationships>
</file>

<file path=ppt/slides/_rels/slide69.xml.rels><?xml version="1.0" encoding="UTF-8" standalone="yes"?>
<Relationships xmlns="http://schemas.openxmlformats.org/package/2006/relationships"><Relationship Id="rId3" Type="http://schemas.openxmlformats.org/officeDocument/2006/relationships/hyperlink" Target="fig-chp3/fig.3.16.pptx" TargetMode="External"/><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100.wmf"/><Relationship Id="rId4" Type="http://schemas.openxmlformats.org/officeDocument/2006/relationships/oleObject" Target="../embeddings/oleObject8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02.wmf"/><Relationship Id="rId5" Type="http://schemas.openxmlformats.org/officeDocument/2006/relationships/oleObject" Target="../embeddings/oleObject87.bin"/><Relationship Id="rId4" Type="http://schemas.openxmlformats.org/officeDocument/2006/relationships/image" Target="../media/image101.wmf"/></Relationships>
</file>

<file path=ppt/slides/_rels/slide71.xml.rels><?xml version="1.0" encoding="UTF-8" standalone="yes"?>
<Relationships xmlns="http://schemas.openxmlformats.org/package/2006/relationships"><Relationship Id="rId3" Type="http://schemas.openxmlformats.org/officeDocument/2006/relationships/hyperlink" Target="fig-chp3/fig.3.17.pptx" TargetMode="External"/><Relationship Id="rId7" Type="http://schemas.openxmlformats.org/officeDocument/2006/relationships/image" Target="../media/image104.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89.bin"/><Relationship Id="rId5" Type="http://schemas.openxmlformats.org/officeDocument/2006/relationships/image" Target="../media/image103.wmf"/><Relationship Id="rId4" Type="http://schemas.openxmlformats.org/officeDocument/2006/relationships/oleObject" Target="../embeddings/oleObject88.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hyperlink" Target="details.docx" TargetMode="External"/><Relationship Id="rId7"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91.bin"/><Relationship Id="rId5" Type="http://schemas.openxmlformats.org/officeDocument/2006/relationships/image" Target="../media/image105.wmf"/><Relationship Id="rId4" Type="http://schemas.openxmlformats.org/officeDocument/2006/relationships/oleObject" Target="../embeddings/oleObject90.bin"/><Relationship Id="rId9" Type="http://schemas.openxmlformats.org/officeDocument/2006/relationships/image" Target="../media/image107.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109.wmf"/><Relationship Id="rId5" Type="http://schemas.openxmlformats.org/officeDocument/2006/relationships/oleObject" Target="../embeddings/oleObject94.bin"/><Relationship Id="rId4" Type="http://schemas.openxmlformats.org/officeDocument/2006/relationships/image" Target="../media/image108.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11.wmf"/><Relationship Id="rId5" Type="http://schemas.openxmlformats.org/officeDocument/2006/relationships/oleObject" Target="../embeddings/oleObject96.bin"/><Relationship Id="rId4" Type="http://schemas.openxmlformats.org/officeDocument/2006/relationships/image" Target="../media/image110.wmf"/></Relationships>
</file>

<file path=ppt/slides/_rels/slide75.xml.rels><?xml version="1.0" encoding="UTF-8" standalone="yes"?>
<Relationships xmlns="http://schemas.openxmlformats.org/package/2006/relationships"><Relationship Id="rId3" Type="http://schemas.openxmlformats.org/officeDocument/2006/relationships/hyperlink" Target="table3.1.docx" TargetMode="External"/><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image" Target="../media/image112.wmf"/><Relationship Id="rId4" Type="http://schemas.openxmlformats.org/officeDocument/2006/relationships/oleObject" Target="../embeddings/oleObject97.bin"/></Relationships>
</file>

<file path=ppt/slides/_rels/slide7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98.bin"/><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116.wmf"/><Relationship Id="rId5" Type="http://schemas.openxmlformats.org/officeDocument/2006/relationships/oleObject" Target="../embeddings/oleObject99.bin"/><Relationship Id="rId4" Type="http://schemas.openxmlformats.org/officeDocument/2006/relationships/image" Target="../media/image115.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g-chp3/fig.3.2.pptx"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11.bin"/></Relationships>
</file>

<file path=ppt/slides/_rels/slide80.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119.wmf"/><Relationship Id="rId5" Type="http://schemas.openxmlformats.org/officeDocument/2006/relationships/oleObject" Target="../embeddings/oleObject102.bin"/><Relationship Id="rId4" Type="http://schemas.openxmlformats.org/officeDocument/2006/relationships/image" Target="../media/image118.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122.wmf"/><Relationship Id="rId5" Type="http://schemas.openxmlformats.org/officeDocument/2006/relationships/oleObject" Target="../embeddings/oleObject105.bin"/><Relationship Id="rId4" Type="http://schemas.openxmlformats.org/officeDocument/2006/relationships/image" Target="../media/image121.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56.vml"/><Relationship Id="rId4" Type="http://schemas.openxmlformats.org/officeDocument/2006/relationships/image" Target="../media/image123.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125.wmf"/><Relationship Id="rId5" Type="http://schemas.openxmlformats.org/officeDocument/2006/relationships/oleObject" Target="../embeddings/oleObject108.bin"/><Relationship Id="rId4" Type="http://schemas.openxmlformats.org/officeDocument/2006/relationships/image" Target="../media/image124.wmf"/></Relationships>
</file>

<file path=ppt/slides/_rels/slide85.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09.bin"/><Relationship Id="rId7"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image" Target="../media/image127.wmf"/><Relationship Id="rId5" Type="http://schemas.openxmlformats.org/officeDocument/2006/relationships/oleObject" Target="../embeddings/oleObject110.bin"/><Relationship Id="rId4" Type="http://schemas.openxmlformats.org/officeDocument/2006/relationships/image" Target="../media/image126.wmf"/></Relationships>
</file>

<file path=ppt/slides/_rels/slide86.xml.rels><?xml version="1.0" encoding="UTF-8" standalone="yes"?>
<Relationships xmlns="http://schemas.openxmlformats.org/package/2006/relationships"><Relationship Id="rId3" Type="http://schemas.openxmlformats.org/officeDocument/2006/relationships/hyperlink" Target="fig-chp3/fig.3.18.pptx" TargetMode="External"/><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image" Target="../media/image129.wmf"/><Relationship Id="rId5" Type="http://schemas.openxmlformats.org/officeDocument/2006/relationships/oleObject" Target="../embeddings/oleObject112.bin"/><Relationship Id="rId4" Type="http://schemas.openxmlformats.org/officeDocument/2006/relationships/hyperlink" Target="fig-chp3/fig.3.19.pptx" TargetMode="External"/></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hyperlink" Target="Hyperbolic%20Functions%20%20%20%20%20%20%20%20%20%20%20%20%20%20%20%20%20%20%20%20%20%20%20%20%20%20%20%20%20%20%20%20%20%20%20%20%20%20%20%20%20%20%20%20%20%20%20%20%20%20%20%20%20%20%20%20%20%20%20%20%20%20%20%20%20%20%20%20%20%20%20%20%20%20%20%20%20%20%20%20%20%20%20Error%20Function.docx" TargetMode="External"/><Relationship Id="rId7" Type="http://schemas.openxmlformats.org/officeDocument/2006/relationships/image" Target="../media/image130.w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114.bin"/><Relationship Id="rId5" Type="http://schemas.openxmlformats.org/officeDocument/2006/relationships/image" Target="../media/image92.wmf"/><Relationship Id="rId4" Type="http://schemas.openxmlformats.org/officeDocument/2006/relationships/oleObject" Target="../embeddings/oleObject113.bin"/><Relationship Id="rId9" Type="http://schemas.openxmlformats.org/officeDocument/2006/relationships/image" Target="../media/image131.wmf"/></Relationships>
</file>

<file path=ppt/slides/_rels/slide88.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116.bin"/><Relationship Id="rId7"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133.wmf"/><Relationship Id="rId5" Type="http://schemas.openxmlformats.org/officeDocument/2006/relationships/oleObject" Target="../embeddings/oleObject117.bin"/><Relationship Id="rId4" Type="http://schemas.openxmlformats.org/officeDocument/2006/relationships/image" Target="../media/image132.wmf"/></Relationships>
</file>

<file path=ppt/slides/_rels/slide89.xml.rels><?xml version="1.0" encoding="UTF-8" standalone="yes"?>
<Relationships xmlns="http://schemas.openxmlformats.org/package/2006/relationships"><Relationship Id="rId3" Type="http://schemas.openxmlformats.org/officeDocument/2006/relationships/hyperlink" Target="fig-chp3/fig.3.20.pptx" TargetMode="External"/><Relationship Id="rId7" Type="http://schemas.openxmlformats.org/officeDocument/2006/relationships/image" Target="../media/image136.wmf"/><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120.bin"/><Relationship Id="rId5" Type="http://schemas.openxmlformats.org/officeDocument/2006/relationships/image" Target="../media/image135.wmf"/><Relationship Id="rId4" Type="http://schemas.openxmlformats.org/officeDocument/2006/relationships/oleObject" Target="../embeddings/oleObject11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3.wmf"/><Relationship Id="rId5" Type="http://schemas.openxmlformats.org/officeDocument/2006/relationships/oleObject" Target="../embeddings/oleObject13.bin"/><Relationship Id="rId4" Type="http://schemas.openxmlformats.org/officeDocument/2006/relationships/image" Target="../media/image12.wmf"/></Relationships>
</file>

<file path=ppt/slides/_rels/slide90.xml.rels><?xml version="1.0" encoding="UTF-8" standalone="yes"?>
<Relationships xmlns="http://schemas.openxmlformats.org/package/2006/relationships"><Relationship Id="rId2" Type="http://schemas.openxmlformats.org/officeDocument/2006/relationships/hyperlink" Target="table3.2.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fig-chp3/fig.3.21.pptx" TargetMode="External"/><Relationship Id="rId2" Type="http://schemas.openxmlformats.org/officeDocument/2006/relationships/slideLayout" Target="../slideLayouts/slideLayout2.xml"/><Relationship Id="rId1" Type="http://schemas.openxmlformats.org/officeDocument/2006/relationships/vmlDrawing" Target="../drawings/vmlDrawing63.vml"/><Relationship Id="rId5" Type="http://schemas.openxmlformats.org/officeDocument/2006/relationships/image" Target="../media/image137.wmf"/><Relationship Id="rId4" Type="http://schemas.openxmlformats.org/officeDocument/2006/relationships/oleObject" Target="../embeddings/oleObject121.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image" Target="../media/image139.wmf"/><Relationship Id="rId5" Type="http://schemas.openxmlformats.org/officeDocument/2006/relationships/oleObject" Target="../embeddings/oleObject123.bin"/><Relationship Id="rId4" Type="http://schemas.openxmlformats.org/officeDocument/2006/relationships/image" Target="../media/image138.wmf"/></Relationships>
</file>

<file path=ppt/slides/_rels/slide93.xml.rels><?xml version="1.0" encoding="UTF-8" standalone="yes"?>
<Relationships xmlns="http://schemas.openxmlformats.org/package/2006/relationships"><Relationship Id="rId3" Type="http://schemas.openxmlformats.org/officeDocument/2006/relationships/hyperlink" Target="fig-chp3/fig.3.22(a).pptx" TargetMode="External"/><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image" Target="../media/image140.wmf"/><Relationship Id="rId5" Type="http://schemas.openxmlformats.org/officeDocument/2006/relationships/oleObject" Target="../embeddings/oleObject124.bin"/><Relationship Id="rId4" Type="http://schemas.openxmlformats.org/officeDocument/2006/relationships/hyperlink" Target="fig-chp3/fig.3.22(b).pptx" TargetMode="External"/></Relationships>
</file>

<file path=ppt/slides/_rels/slide9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oleObject" Target="../embeddings/oleObject125.bin"/><Relationship Id="rId7"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image" Target="../media/image143.wmf"/><Relationship Id="rId5" Type="http://schemas.openxmlformats.org/officeDocument/2006/relationships/oleObject" Target="../embeddings/oleObject126.bin"/><Relationship Id="rId4" Type="http://schemas.openxmlformats.org/officeDocument/2006/relationships/image" Target="../media/image142.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image" Target="../media/image146.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68.vml"/><Relationship Id="rId4" Type="http://schemas.openxmlformats.org/officeDocument/2006/relationships/image" Target="../media/image14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b="1" dirty="0" smtClean="0">
              <a:latin typeface="Times New Roman" pitchFamily="18" charset="0"/>
              <a:cs typeface="Times New Roman" pitchFamily="18" charset="0"/>
            </a:endParaRPr>
          </a:p>
          <a:p>
            <a:pPr algn="ctr">
              <a:buNone/>
            </a:pPr>
            <a:endParaRPr lang="en-US" b="1" dirty="0">
              <a:latin typeface="Times New Roman" pitchFamily="18" charset="0"/>
              <a:cs typeface="Times New Roman" pitchFamily="18" charset="0"/>
            </a:endParaRPr>
          </a:p>
          <a:p>
            <a:pPr algn="ctr">
              <a:buNone/>
            </a:pPr>
            <a:endParaRPr lang="en-US" b="1" dirty="0" smtClean="0">
              <a:latin typeface="Times New Roman" pitchFamily="18" charset="0"/>
              <a:cs typeface="Times New Roman" pitchFamily="18" charset="0"/>
            </a:endParaRPr>
          </a:p>
          <a:p>
            <a:pPr algn="ctr">
              <a:buNone/>
            </a:pPr>
            <a:r>
              <a:rPr lang="en-US" sz="6000" b="1" dirty="0" smtClean="0">
                <a:latin typeface="Times New Roman" pitchFamily="18" charset="0"/>
                <a:cs typeface="Times New Roman" pitchFamily="18" charset="0"/>
              </a:rPr>
              <a:t>ONE-DIMENSIONAL, STEADY-STATE CONDUCTION</a:t>
            </a:r>
            <a:endParaRPr lang="en-US" sz="60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In general</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Series-parallel arrangement can also be analyzed as shown in </a:t>
            </a:r>
            <a:r>
              <a:rPr lang="en-US" b="1" dirty="0" smtClean="0">
                <a:latin typeface="Times New Roman" pitchFamily="18" charset="0"/>
                <a:cs typeface="Times New Roman" pitchFamily="18" charset="0"/>
                <a:hlinkClick r:id="rId3" action="ppaction://hlinkpres?slideindex=1&amp;slidetitle="/>
              </a:rPr>
              <a:t>fig-chp3\fig.3.3.pptx</a:t>
            </a:r>
            <a:r>
              <a:rPr lang="en-US" dirty="0" smtClean="0">
                <a:latin typeface="Times New Roman" pitchFamily="18" charset="0"/>
                <a:cs typeface="Times New Roman" pitchFamily="18" charset="0"/>
              </a:rPr>
              <a:t>.  Although the heat flow is now multidimensional, it is often reasonable to assume one-dimensional conditions.  Two equivalent thermal circuits are presented.  In (a)  surfaces normal to the x direction are isothermal and in (b) being symmetric to the x-axis, the surfaces can be considered adiabatic.</a:t>
            </a:r>
            <a:endParaRPr lang="en-US" dirty="0">
              <a:latin typeface="Times New Roman" pitchFamily="18" charset="0"/>
              <a:cs typeface="Times New Roman" pitchFamily="18" charset="0"/>
            </a:endParaRPr>
          </a:p>
        </p:txBody>
      </p:sp>
      <p:graphicFrame>
        <p:nvGraphicFramePr>
          <p:cNvPr id="10242" name="Content Placeholder 3"/>
          <p:cNvGraphicFramePr>
            <a:graphicFrameLocks noChangeAspect="1"/>
          </p:cNvGraphicFramePr>
          <p:nvPr/>
        </p:nvGraphicFramePr>
        <p:xfrm>
          <a:off x="457200" y="685800"/>
          <a:ext cx="3810000" cy="885031"/>
        </p:xfrm>
        <a:graphic>
          <a:graphicData uri="http://schemas.openxmlformats.org/presentationml/2006/ole">
            <mc:AlternateContent xmlns:mc="http://schemas.openxmlformats.org/markup-compatibility/2006">
              <mc:Choice xmlns:v="urn:schemas-microsoft-com:vml" Requires="v">
                <p:oleObj spid="_x0000_s10244" name="Equation" r:id="rId4" imgW="1803240" imgH="419040" progId="Equation.3">
                  <p:embed/>
                </p:oleObj>
              </mc:Choice>
              <mc:Fallback>
                <p:oleObj name="Equation" r:id="rId4" imgW="1803240" imgH="419040" progId="Equation.3">
                  <p:embed/>
                  <p:pic>
                    <p:nvPicPr>
                      <p:cNvPr id="0"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85800"/>
                        <a:ext cx="3810000" cy="8850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 = 6 mm  No of fins are increased</a:t>
            </a:r>
            <a:endParaRPr lang="en-US" dirty="0">
              <a:latin typeface="Times New Roman" pitchFamily="18" charset="0"/>
              <a:cs typeface="Times New Roman" pitchFamily="18" charset="0"/>
            </a:endParaRPr>
          </a:p>
        </p:txBody>
      </p:sp>
      <p:pic>
        <p:nvPicPr>
          <p:cNvPr id="168961" name="Picture 1" descr="C:\Documents and Settings\Administrator\Desktop\3.22b 002.bmp"/>
          <p:cNvPicPr>
            <a:picLocks noChangeAspect="1" noChangeArrowheads="1"/>
          </p:cNvPicPr>
          <p:nvPr/>
        </p:nvPicPr>
        <p:blipFill>
          <a:blip r:embed="rId2"/>
          <a:srcRect/>
          <a:stretch>
            <a:fillRect/>
          </a:stretch>
        </p:blipFill>
        <p:spPr bwMode="auto">
          <a:xfrm>
            <a:off x="-8951" y="228601"/>
            <a:ext cx="8949355" cy="5656852"/>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In the given H for a fin thickness of 2mm, 25 fins could be accommodated</a:t>
            </a:r>
            <a:endParaRPr lang="en-US" dirty="0">
              <a:latin typeface="Times New Roman" pitchFamily="18" charset="0"/>
              <a:cs typeface="Times New Roman" pitchFamily="18" charset="0"/>
            </a:endParaRPr>
          </a:p>
        </p:txBody>
      </p:sp>
      <p:pic>
        <p:nvPicPr>
          <p:cNvPr id="167937" name="Picture 1" descr="C:\Documents and Settings\Administrator\Desktop\3.22b 003.bmp"/>
          <p:cNvPicPr>
            <a:picLocks noChangeAspect="1" noChangeArrowheads="1"/>
          </p:cNvPicPr>
          <p:nvPr/>
        </p:nvPicPr>
        <p:blipFill>
          <a:blip r:embed="rId2"/>
          <a:srcRect/>
          <a:stretch>
            <a:fillRect/>
          </a:stretch>
        </p:blipFill>
        <p:spPr bwMode="auto">
          <a:xfrm>
            <a:off x="0" y="0"/>
            <a:ext cx="8613366" cy="5362514"/>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u="sng" dirty="0" smtClean="0">
                <a:latin typeface="Times New Roman" pitchFamily="18" charset="0"/>
                <a:cs typeface="Times New Roman" pitchFamily="18" charset="0"/>
              </a:rPr>
              <a:t>Example 3.9</a:t>
            </a:r>
          </a:p>
          <a:p>
            <a:pPr>
              <a:buNone/>
            </a:pPr>
            <a:r>
              <a:rPr lang="en-US" dirty="0" smtClean="0">
                <a:latin typeface="Times New Roman" pitchFamily="18" charset="0"/>
                <a:cs typeface="Times New Roman" pitchFamily="18" charset="0"/>
              </a:rPr>
              <a:t>In the example on PEM on chapter 1, we saw that to generate an electrical power P = 9 W, the temperature of the PEM fuel cell had to be maintained at T</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≈56.4</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which required total removal of 11.25 W from the fuel cell and a cooling air velocity of V = 9.4 m/s for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=25</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To provide these convective conditions, the fuel cell is centered in a 50 mm x 26 mm rectangular duct, with 10 mm gaps between the exterior of the 50 mm x 50 mm x 6 mm fuel cell and the top and bottom of the well-insulated duct wall.  A small fan, powered by the fuel cell, is used to circulate the cooling air.  Inspection of a particular fan vendor’s data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Figure for example 3.9 </a:t>
            </a:r>
            <a:endParaRPr lang="en-US" dirty="0">
              <a:solidFill>
                <a:srgbClr val="FF0000"/>
              </a:solidFill>
              <a:latin typeface="Times New Roman" pitchFamily="18" charset="0"/>
              <a:cs typeface="Times New Roman" pitchFamily="18" charset="0"/>
            </a:endParaRPr>
          </a:p>
        </p:txBody>
      </p:sp>
      <p:pic>
        <p:nvPicPr>
          <p:cNvPr id="165889" name="Picture 1" descr="C:\Documents and Settings\Administrator\Desktop\3.22b 005.bmp"/>
          <p:cNvPicPr>
            <a:picLocks noChangeAspect="1" noChangeArrowheads="1"/>
          </p:cNvPicPr>
          <p:nvPr/>
        </p:nvPicPr>
        <p:blipFill>
          <a:blip r:embed="rId2"/>
          <a:srcRect/>
          <a:stretch>
            <a:fillRect/>
          </a:stretch>
        </p:blipFill>
        <p:spPr bwMode="auto">
          <a:xfrm>
            <a:off x="-61771" y="457200"/>
            <a:ext cx="9205771" cy="5105400"/>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latin typeface="Times New Roman" pitchFamily="18" charset="0"/>
                <a:cs typeface="Times New Roman" pitchFamily="18" charset="0"/>
              </a:rPr>
              <a:t> sheets suggest that the ratio of the fan power consumption to the fan’s volumetric flow rate is</a:t>
            </a:r>
          </a:p>
          <a:p>
            <a:pPr>
              <a:buNone/>
            </a:pPr>
            <a:r>
              <a:rPr lang="en-US" dirty="0" smtClean="0">
                <a:latin typeface="Times New Roman" pitchFamily="18" charset="0"/>
                <a:cs typeface="Times New Roman" pitchFamily="18" charset="0"/>
              </a:rPr>
              <a:t> P</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 C =1000 W/(m</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/s) for the range </a:t>
            </a:r>
          </a:p>
          <a:p>
            <a:pPr>
              <a:buNone/>
            </a:pPr>
            <a:r>
              <a:rPr lang="en-US" dirty="0" smtClean="0">
                <a:latin typeface="Times New Roman" pitchFamily="18" charset="0"/>
                <a:cs typeface="Times New Roman" pitchFamily="18" charset="0"/>
              </a:rPr>
              <a:t>                             .</a:t>
            </a:r>
          </a:p>
          <a:p>
            <a:pPr marL="514350" indent="-514350">
              <a:buAutoNum type="arabicPeriod"/>
            </a:pPr>
            <a:r>
              <a:rPr lang="en-US" dirty="0" smtClean="0">
                <a:latin typeface="Times New Roman" pitchFamily="18" charset="0"/>
                <a:cs typeface="Times New Roman" pitchFamily="18" charset="0"/>
              </a:rPr>
              <a:t>Determine the net electric power produced by the fuel-cell-fan system,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net</a:t>
            </a:r>
            <a:r>
              <a:rPr lang="en-US" dirty="0" smtClean="0">
                <a:latin typeface="Times New Roman" pitchFamily="18" charset="0"/>
                <a:cs typeface="Times New Roman" pitchFamily="18" charset="0"/>
              </a:rPr>
              <a:t> = P-P</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a:t>
            </a:r>
          </a:p>
          <a:p>
            <a:pPr marL="514350" indent="-514350">
              <a:buAutoNum type="arabicPeriod"/>
            </a:pPr>
            <a:r>
              <a:rPr lang="en-US" dirty="0" smtClean="0">
                <a:latin typeface="Times New Roman" pitchFamily="18" charset="0"/>
                <a:cs typeface="Times New Roman" pitchFamily="18" charset="0"/>
              </a:rPr>
              <a:t>Consider the effect of attaching an aluminum (k=200 W/</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 finned heat sink, of identical top and bottom sections, onto the fuel cell body.  The contact joint has a thermal resistance of </a:t>
            </a:r>
          </a:p>
          <a:p>
            <a:pPr marL="514350" indent="-514350">
              <a:buNone/>
            </a:pPr>
            <a:r>
              <a:rPr lang="en-US" dirty="0" smtClean="0">
                <a:latin typeface="Times New Roman" pitchFamily="18" charset="0"/>
                <a:cs typeface="Times New Roman" pitchFamily="18" charset="0"/>
              </a:rPr>
              <a:t>                                     and the base of the heat sink is of thickness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 2 mm.  Each of the N rectangular fins is of length L</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 8 mm and thickness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4874"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609600" y="990600"/>
          <a:ext cx="523875" cy="628650"/>
        </p:xfrm>
        <a:graphic>
          <a:graphicData uri="http://schemas.openxmlformats.org/presentationml/2006/ole">
            <mc:AlternateContent xmlns:mc="http://schemas.openxmlformats.org/markup-compatibility/2006">
              <mc:Choice xmlns:v="urn:schemas-microsoft-com:vml" Requires="v">
                <p:oleObj spid="_x0000_s164875" name="Equation" r:id="rId5" imgW="190440" imgH="228600" progId="Equation.3">
                  <p:embed/>
                </p:oleObj>
              </mc:Choice>
              <mc:Fallback>
                <p:oleObj name="Equation" r:id="rId5" imgW="1904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990600"/>
                        <a:ext cx="523875"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0" y="1625124"/>
          <a:ext cx="3022600" cy="508475"/>
        </p:xfrm>
        <a:graphic>
          <a:graphicData uri="http://schemas.openxmlformats.org/presentationml/2006/ole">
            <mc:AlternateContent xmlns:mc="http://schemas.openxmlformats.org/markup-compatibility/2006">
              <mc:Choice xmlns:v="urn:schemas-microsoft-com:vml" Requires="v">
                <p:oleObj spid="_x0000_s164876" name="Equation" r:id="rId7" imgW="1358640" imgH="228600" progId="Equation.3">
                  <p:embed/>
                </p:oleObj>
              </mc:Choice>
              <mc:Fallback>
                <p:oleObj name="Equation" r:id="rId7" imgW="135864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625124"/>
                        <a:ext cx="3022600" cy="50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685800" y="4876800"/>
          <a:ext cx="3078480" cy="609600"/>
        </p:xfrm>
        <a:graphic>
          <a:graphicData uri="http://schemas.openxmlformats.org/presentationml/2006/ole">
            <mc:AlternateContent xmlns:mc="http://schemas.openxmlformats.org/markup-compatibility/2006">
              <mc:Choice xmlns:v="urn:schemas-microsoft-com:vml" Requires="v">
                <p:oleObj spid="_x0000_s164877" name="Equation" r:id="rId9" imgW="1282680" imgH="253800" progId="Equation.3">
                  <p:embed/>
                </p:oleObj>
              </mc:Choice>
              <mc:Fallback>
                <p:oleObj name="Equation" r:id="rId9" imgW="1282680" imgH="253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876800"/>
                        <a:ext cx="307848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79B6D9EA-21CF-4208-8E0E-0D321241DB44}" type="slidenum">
              <a:rPr lang="en-US" smtClean="0"/>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of 1 mm, and spans the entire length of the fuel cell, </a:t>
            </a:r>
          </a:p>
          <a:p>
            <a:pPr>
              <a:buNone/>
            </a:pP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 50 mm.  With the heat sink in place, the radiation losses are negligible and the convective heat transfer coefficient may be related to the size and geometry of a typical air channel by an expression of the form </a:t>
            </a:r>
          </a:p>
          <a:p>
            <a:pPr>
              <a:buNone/>
            </a:pPr>
            <a:r>
              <a:rPr lang="en-US" dirty="0" smtClean="0">
                <a:latin typeface="Times New Roman" pitchFamily="18" charset="0"/>
                <a:cs typeface="Times New Roman" pitchFamily="18" charset="0"/>
              </a:rPr>
              <a:t>	h = 1.78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air</a:t>
            </a:r>
            <a:r>
              <a:rPr lang="en-US" dirty="0" smtClean="0">
                <a:latin typeface="Times New Roman" pitchFamily="18" charset="0"/>
                <a:cs typeface="Times New Roman" pitchFamily="18" charset="0"/>
              </a:rPr>
              <a:t> (L</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 a )/(L</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 a) </a:t>
            </a:r>
          </a:p>
          <a:p>
            <a:pPr>
              <a:buNone/>
            </a:pPr>
            <a:r>
              <a:rPr lang="en-US" dirty="0" smtClean="0">
                <a:latin typeface="Times New Roman" pitchFamily="18" charset="0"/>
                <a:cs typeface="Times New Roman" pitchFamily="18" charset="0"/>
              </a:rPr>
              <a:t>where a is the distance between fins.  Draw an equivalent thermal circuit for part 2 and determine the total number of fins needed to reduce the fan power consumption to half the value found in part 1.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marL="514350" indent="-514350">
              <a:buAutoNum type="arabicPeriod"/>
            </a:pPr>
            <a:r>
              <a:rPr lang="en-US" dirty="0" smtClean="0">
                <a:latin typeface="Times New Roman" pitchFamily="18" charset="0"/>
                <a:cs typeface="Times New Roman" pitchFamily="18" charset="0"/>
              </a:rPr>
              <a:t>Volumetric flow rate air for cooling</a:t>
            </a:r>
          </a:p>
          <a:p>
            <a:pPr marL="514350" indent="-514350">
              <a:buAutoNum type="arabicPeriod"/>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	Substitution gives</a:t>
            </a:r>
          </a:p>
          <a:p>
            <a:pPr marL="514350" indent="-514350">
              <a:buNone/>
            </a:pPr>
            <a:endParaRPr lang="en-US" dirty="0" smtClean="0">
              <a:latin typeface="Times New Roman" pitchFamily="18" charset="0"/>
              <a:cs typeface="Times New Roman" pitchFamily="18" charset="0"/>
            </a:endParaRPr>
          </a:p>
          <a:p>
            <a:pPr marL="514350" indent="-514350">
              <a:buNone/>
            </a:pPr>
            <a:endParaRPr lang="en-US" dirty="0" smtClean="0">
              <a:latin typeface="Times New Roman" pitchFamily="18" charset="0"/>
              <a:cs typeface="Times New Roman" pitchFamily="18" charset="0"/>
            </a:endParaRPr>
          </a:p>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This enables us to use the formula for power consumption by the fan</a:t>
            </a:r>
          </a:p>
          <a:p>
            <a:pPr marL="514350" indent="-514350">
              <a:buNone/>
            </a:pPr>
            <a:r>
              <a:rPr lang="en-US" dirty="0" smtClean="0">
                <a:latin typeface="Times New Roman" pitchFamily="18" charset="0"/>
                <a:cs typeface="Times New Roman" pitchFamily="18" charset="0"/>
              </a:rPr>
              <a:t> </a:t>
            </a:r>
          </a:p>
          <a:p>
            <a:pPr marL="514350" indent="-51435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106</a:t>
            </a:fld>
            <a:endParaRPr lang="en-US"/>
          </a:p>
        </p:txBody>
      </p:sp>
      <p:graphicFrame>
        <p:nvGraphicFramePr>
          <p:cNvPr id="5" name="Object 4"/>
          <p:cNvGraphicFramePr>
            <a:graphicFrameLocks noChangeAspect="1"/>
          </p:cNvGraphicFramePr>
          <p:nvPr/>
        </p:nvGraphicFramePr>
        <p:xfrm>
          <a:off x="914399" y="1219201"/>
          <a:ext cx="5181601" cy="631092"/>
        </p:xfrm>
        <a:graphic>
          <a:graphicData uri="http://schemas.openxmlformats.org/presentationml/2006/ole">
            <mc:AlternateContent xmlns:mc="http://schemas.openxmlformats.org/markup-compatibility/2006">
              <mc:Choice xmlns:v="urn:schemas-microsoft-com:vml" Requires="v">
                <p:oleObj spid="_x0000_s180231" name="Equation" r:id="rId3" imgW="1981080" imgH="241200" progId="Equation.3">
                  <p:embed/>
                </p:oleObj>
              </mc:Choice>
              <mc:Fallback>
                <p:oleObj name="Equation" r:id="rId3" imgW="1981080" imgH="241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1219201"/>
                        <a:ext cx="5181601" cy="631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57200" y="2514600"/>
          <a:ext cx="7796213" cy="1371600"/>
        </p:xfrm>
        <a:graphic>
          <a:graphicData uri="http://schemas.openxmlformats.org/presentationml/2006/ole">
            <mc:AlternateContent xmlns:mc="http://schemas.openxmlformats.org/markup-compatibility/2006">
              <mc:Choice xmlns:v="urn:schemas-microsoft-com:vml" Requires="v">
                <p:oleObj spid="_x0000_s180232" name="Equation" r:id="rId5" imgW="2743200" imgH="482400" progId="Equation.3">
                  <p:embed/>
                </p:oleObj>
              </mc:Choice>
              <mc:Fallback>
                <p:oleObj name="Equation" r:id="rId5" imgW="2743200" imgH="4824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514600"/>
                        <a:ext cx="7796213"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609600" y="5181600"/>
          <a:ext cx="6153150" cy="1295400"/>
        </p:xfrm>
        <a:graphic>
          <a:graphicData uri="http://schemas.openxmlformats.org/presentationml/2006/ole">
            <mc:AlternateContent xmlns:mc="http://schemas.openxmlformats.org/markup-compatibility/2006">
              <mc:Choice xmlns:v="urn:schemas-microsoft-com:vml" Requires="v">
                <p:oleObj spid="_x0000_s180233" name="Equation" r:id="rId7" imgW="2171520" imgH="457200" progId="Equation.3">
                  <p:embed/>
                </p:oleObj>
              </mc:Choice>
              <mc:Fallback>
                <p:oleObj name="Equation" r:id="rId7" imgW="2171520" imgH="4572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181600"/>
                        <a:ext cx="615315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As the fan consumes more power than is generated, the system cannot produce net power.</a:t>
            </a:r>
          </a:p>
          <a:p>
            <a:pPr>
              <a:buNone/>
            </a:pPr>
            <a:r>
              <a:rPr lang="en-US" dirty="0" smtClean="0">
                <a:latin typeface="Times New Roman" pitchFamily="18" charset="0"/>
                <a:cs typeface="Times New Roman" pitchFamily="18" charset="0"/>
              </a:rPr>
              <a:t>2.  To reduce the fan power by 50%, the volumetric flow rate of air must be reduced to</a:t>
            </a:r>
          </a:p>
          <a:p>
            <a:pPr>
              <a:buNone/>
            </a:pPr>
            <a:r>
              <a:rPr lang="en-US" dirty="0" smtClean="0">
                <a:latin typeface="Times New Roman" pitchFamily="18" charset="0"/>
                <a:cs typeface="Times New Roman" pitchFamily="18" charset="0"/>
              </a:rPr>
              <a:t>    If we consider half of the fins the thermal resistances can be written as follows:</a:t>
            </a:r>
          </a:p>
          <a:p>
            <a:pPr>
              <a:buNone/>
            </a:pPr>
            <a:r>
              <a:rPr lang="en-US" dirty="0" smtClean="0">
                <a:latin typeface="Times New Roman" pitchFamily="18" charset="0"/>
                <a:cs typeface="Times New Roman" pitchFamily="18" charset="0"/>
              </a:rPr>
              <a:t>Contact resistance of the fin base:-</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Fin base resistance:-</a:t>
            </a: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107</a:t>
            </a:fld>
            <a:endParaRPr lang="en-US"/>
          </a:p>
        </p:txBody>
      </p:sp>
      <p:graphicFrame>
        <p:nvGraphicFramePr>
          <p:cNvPr id="5" name="Object 4"/>
          <p:cNvGraphicFramePr>
            <a:graphicFrameLocks noChangeAspect="1"/>
          </p:cNvGraphicFramePr>
          <p:nvPr/>
        </p:nvGraphicFramePr>
        <p:xfrm>
          <a:off x="6070600" y="1600200"/>
          <a:ext cx="3073400" cy="558800"/>
        </p:xfrm>
        <a:graphic>
          <a:graphicData uri="http://schemas.openxmlformats.org/presentationml/2006/ole">
            <mc:AlternateContent xmlns:mc="http://schemas.openxmlformats.org/markup-compatibility/2006">
              <mc:Choice xmlns:v="urn:schemas-microsoft-com:vml" Requires="v">
                <p:oleObj spid="_x0000_s189447" name="Equation" r:id="rId3" imgW="1168200" imgH="203040" progId="Equation.3">
                  <p:embed/>
                </p:oleObj>
              </mc:Choice>
              <mc:Fallback>
                <p:oleObj name="Equation" r:id="rId3" imgW="1168200" imgH="2030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1600200"/>
                        <a:ext cx="30734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09600" y="3810000"/>
          <a:ext cx="8023860" cy="685800"/>
        </p:xfrm>
        <a:graphic>
          <a:graphicData uri="http://schemas.openxmlformats.org/presentationml/2006/ole">
            <mc:AlternateContent xmlns:mc="http://schemas.openxmlformats.org/markup-compatibility/2006">
              <mc:Choice xmlns:v="urn:schemas-microsoft-com:vml" Requires="v">
                <p:oleObj spid="_x0000_s189448" name="Equation" r:id="rId5" imgW="2971800" imgH="253800" progId="Equation.3">
                  <p:embed/>
                </p:oleObj>
              </mc:Choice>
              <mc:Fallback>
                <p:oleObj name="Equation" r:id="rId5" imgW="2971800" imgH="2538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810000"/>
                        <a:ext cx="802386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31750" y="5105400"/>
          <a:ext cx="9175750" cy="609600"/>
        </p:xfrm>
        <a:graphic>
          <a:graphicData uri="http://schemas.openxmlformats.org/presentationml/2006/ole">
            <mc:AlternateContent xmlns:mc="http://schemas.openxmlformats.org/markup-compatibility/2006">
              <mc:Choice xmlns:v="urn:schemas-microsoft-com:vml" Requires="v">
                <p:oleObj spid="_x0000_s189449" name="Equation" r:id="rId7" imgW="3632040" imgH="241200" progId="Equation.3">
                  <p:embed/>
                </p:oleObj>
              </mc:Choice>
              <mc:Fallback>
                <p:oleObj name="Equation" r:id="rId7" imgW="3632040" imgH="2412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 y="5105400"/>
                        <a:ext cx="91757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solidFill>
                <a:srgbClr val="FF0000"/>
              </a:solidFill>
              <a:latin typeface="Times New Roman" pitchFamily="18" charset="0"/>
              <a:cs typeface="Times New Roman" pitchFamily="18" charset="0"/>
            </a:endParaRPr>
          </a:p>
        </p:txBody>
      </p:sp>
      <p:pic>
        <p:nvPicPr>
          <p:cNvPr id="169986" name="Picture 2" descr="C:\Documents and Settings\Administrator\Desktop\3.22b 006.bmp"/>
          <p:cNvPicPr>
            <a:picLocks noChangeAspect="1" noChangeArrowheads="1"/>
          </p:cNvPicPr>
          <p:nvPr/>
        </p:nvPicPr>
        <p:blipFill>
          <a:blip r:embed="rId2"/>
          <a:srcRect/>
          <a:stretch>
            <a:fillRect/>
          </a:stretch>
        </p:blipFill>
        <p:spPr bwMode="auto">
          <a:xfrm>
            <a:off x="408548" y="-27758"/>
            <a:ext cx="7821052" cy="6885758"/>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Thermal circuit for example 3.9</a:t>
            </a:r>
            <a:endParaRPr lang="en-US" dirty="0">
              <a:latin typeface="Times New Roman" pitchFamily="18" charset="0"/>
              <a:cs typeface="Times New Roman" pitchFamily="18" charset="0"/>
            </a:endParaRPr>
          </a:p>
        </p:txBody>
      </p:sp>
      <p:pic>
        <p:nvPicPr>
          <p:cNvPr id="171010" name="Picture 2" descr="C:\Documents and Settings\Administrator\Desktop\3.22b 008.bmp"/>
          <p:cNvPicPr>
            <a:picLocks noChangeAspect="1" noChangeArrowheads="1"/>
          </p:cNvPicPr>
          <p:nvPr/>
        </p:nvPicPr>
        <p:blipFill>
          <a:blip r:embed="rId2"/>
          <a:srcRect/>
          <a:stretch>
            <a:fillRect/>
          </a:stretch>
        </p:blipFill>
        <p:spPr bwMode="auto">
          <a:xfrm>
            <a:off x="141553" y="2133600"/>
            <a:ext cx="9121510" cy="2667000"/>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smtClean="0">
                <a:latin typeface="Times New Roman" pitchFamily="18" charset="0"/>
                <a:cs typeface="Times New Roman" pitchFamily="18" charset="0"/>
              </a:rPr>
              <a:t>3.1.4  Contact Resistance</a:t>
            </a:r>
          </a:p>
          <a:p>
            <a:pPr>
              <a:buNone/>
            </a:pPr>
            <a:r>
              <a:rPr lang="en-US" dirty="0" smtClean="0">
                <a:latin typeface="Times New Roman" pitchFamily="18" charset="0"/>
                <a:cs typeface="Times New Roman" pitchFamily="18" charset="0"/>
              </a:rPr>
              <a:t>At the interface of composite materials, due to surface roughness, there is what is called thermal contact resistance.  This results in a temperature drop across the interface as shown in  </a:t>
            </a:r>
            <a:r>
              <a:rPr lang="en-US" b="1" dirty="0" smtClean="0">
                <a:latin typeface="Times New Roman" pitchFamily="18" charset="0"/>
                <a:cs typeface="Times New Roman" pitchFamily="18" charset="0"/>
                <a:hlinkClick r:id="rId3" action="ppaction://hlinkpres?slideindex=1&amp;slidetitle="/>
              </a:rPr>
              <a:t>fig-chp3\fig.3.4.pptx</a:t>
            </a:r>
            <a:r>
              <a:rPr lang="en-US" dirty="0" smtClean="0">
                <a:latin typeface="Times New Roman" pitchFamily="18" charset="0"/>
                <a:cs typeface="Times New Roman" pitchFamily="18" charset="0"/>
              </a:rPr>
              <a:t>.  This thermal contact resistance is designated by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t,c</a:t>
            </a:r>
            <a:r>
              <a:rPr lang="en-US" dirty="0" smtClean="0">
                <a:latin typeface="Times New Roman" pitchFamily="18" charset="0"/>
                <a:cs typeface="Times New Roman" pitchFamily="18" charset="0"/>
              </a:rPr>
              <a:t> and expressed by</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contact resistance may be viewed as two parallel resistances:</a:t>
            </a:r>
          </a:p>
          <a:p>
            <a:r>
              <a:rPr lang="en-US" dirty="0" smtClean="0">
                <a:latin typeface="Times New Roman" pitchFamily="18" charset="0"/>
                <a:cs typeface="Times New Roman" pitchFamily="18" charset="0"/>
              </a:rPr>
              <a:t> Due to contact spots</a:t>
            </a:r>
          </a:p>
          <a:p>
            <a:r>
              <a:rPr lang="en-US" dirty="0" smtClean="0">
                <a:latin typeface="Times New Roman" pitchFamily="18" charset="0"/>
                <a:cs typeface="Times New Roman" pitchFamily="18" charset="0"/>
              </a:rPr>
              <a:t> Due to gaps</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09588" y="3200400"/>
          <a:ext cx="2582862" cy="1219200"/>
        </p:xfrm>
        <a:graphic>
          <a:graphicData uri="http://schemas.openxmlformats.org/presentationml/2006/ole">
            <mc:AlternateContent xmlns:mc="http://schemas.openxmlformats.org/markup-compatibility/2006">
              <mc:Choice xmlns:v="urn:schemas-microsoft-com:vml" Requires="v">
                <p:oleObj spid="_x0000_s11268" name="Equation" r:id="rId4" imgW="914400" imgH="431640" progId="Equation.3">
                  <p:embed/>
                </p:oleObj>
              </mc:Choice>
              <mc:Fallback>
                <p:oleObj name="Equation" r:id="rId4" imgW="91440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8" y="3200400"/>
                        <a:ext cx="2582862"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Bare surface of the base:-</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cannot be evaluated until N and h are determined</a:t>
            </a:r>
          </a:p>
          <a:p>
            <a:pPr>
              <a:buNone/>
            </a:pPr>
            <a:r>
              <a:rPr lang="en-US" dirty="0" smtClean="0">
                <a:latin typeface="Times New Roman" pitchFamily="18" charset="0"/>
                <a:cs typeface="Times New Roman" pitchFamily="18" charset="0"/>
              </a:rPr>
              <a:t>Fin resistance:-</a:t>
            </a:r>
          </a:p>
          <a:p>
            <a:pPr>
              <a:buNone/>
            </a:pPr>
            <a:r>
              <a:rPr lang="en-US" dirty="0" smtClean="0">
                <a:latin typeface="Times New Roman" pitchFamily="18" charset="0"/>
                <a:cs typeface="Times New Roman" pitchFamily="18" charset="0"/>
              </a:rPr>
              <a:t>For a single fin (insulated tip)</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P = 2(</a:t>
            </a: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 =2(0.05+0.001)=0.102 m</a:t>
            </a:r>
          </a:p>
          <a:p>
            <a:pPr>
              <a:buNone/>
            </a:pP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c</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 = 0.05x0.001=0.00005 m</a:t>
            </a:r>
            <a:r>
              <a:rPr lang="en-US" baseline="30000" dirty="0" smtClean="0">
                <a:latin typeface="Times New Roman" pitchFamily="18" charset="0"/>
                <a:cs typeface="Times New Roman" pitchFamily="18" charset="0"/>
              </a:rPr>
              <a:t>2</a:t>
            </a:r>
          </a:p>
          <a:p>
            <a:pPr>
              <a:buNone/>
            </a:pP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110</a:t>
            </a:fld>
            <a:endParaRPr lang="en-US"/>
          </a:p>
        </p:txBody>
      </p:sp>
      <p:graphicFrame>
        <p:nvGraphicFramePr>
          <p:cNvPr id="5" name="Object 4"/>
          <p:cNvGraphicFramePr>
            <a:graphicFrameLocks noChangeAspect="1"/>
          </p:cNvGraphicFramePr>
          <p:nvPr/>
        </p:nvGraphicFramePr>
        <p:xfrm>
          <a:off x="380999" y="609600"/>
          <a:ext cx="8277727" cy="609600"/>
        </p:xfrm>
        <a:graphic>
          <a:graphicData uri="http://schemas.openxmlformats.org/presentationml/2006/ole">
            <mc:AlternateContent xmlns:mc="http://schemas.openxmlformats.org/markup-compatibility/2006">
              <mc:Choice xmlns:v="urn:schemas-microsoft-com:vml" Requires="v">
                <p:oleObj spid="_x0000_s188423" name="Equation" r:id="rId3" imgW="3263760" imgH="241200" progId="Equation.3">
                  <p:embed/>
                </p:oleObj>
              </mc:Choice>
              <mc:Fallback>
                <p:oleObj name="Equation" r:id="rId3" imgW="3263760" imgH="241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609600"/>
                        <a:ext cx="827772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47650" y="3505200"/>
          <a:ext cx="8824913" cy="609600"/>
        </p:xfrm>
        <a:graphic>
          <a:graphicData uri="http://schemas.openxmlformats.org/presentationml/2006/ole">
            <mc:AlternateContent xmlns:mc="http://schemas.openxmlformats.org/markup-compatibility/2006">
              <mc:Choice xmlns:v="urn:schemas-microsoft-com:vml" Requires="v">
                <p:oleObj spid="_x0000_s188424" name="Equation" r:id="rId5" imgW="3835080" imgH="266400" progId="Equation.3">
                  <p:embed/>
                </p:oleObj>
              </mc:Choice>
              <mc:Fallback>
                <p:oleObj name="Equation" r:id="rId5" imgW="3835080" imgH="2664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 y="3505200"/>
                        <a:ext cx="882491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7200" y="5257800"/>
          <a:ext cx="6923314" cy="685800"/>
        </p:xfrm>
        <a:graphic>
          <a:graphicData uri="http://schemas.openxmlformats.org/presentationml/2006/ole">
            <mc:AlternateContent xmlns:mc="http://schemas.openxmlformats.org/markup-compatibility/2006">
              <mc:Choice xmlns:v="urn:schemas-microsoft-com:vml" Requires="v">
                <p:oleObj spid="_x0000_s188425" name="Equation" r:id="rId7" imgW="2692080" imgH="266400" progId="Equation.3">
                  <p:embed/>
                </p:oleObj>
              </mc:Choice>
              <mc:Fallback>
                <p:oleObj name="Equation" r:id="rId7" imgW="2692080" imgH="2664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257800"/>
                        <a:ext cx="6923314"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Substitution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And for N fins,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Nq</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 this will give  </a:t>
            </a:r>
          </a:p>
          <a:p>
            <a:pPr>
              <a:buNone/>
            </a:pP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t,f</a:t>
            </a:r>
            <a:r>
              <a:rPr lang="en-US" baseline="-25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θ</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Nq</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t,f</a:t>
            </a:r>
            <a:r>
              <a:rPr lang="en-US" dirty="0" smtClean="0">
                <a:latin typeface="Times New Roman" pitchFamily="18" charset="0"/>
                <a:cs typeface="Times New Roman" pitchFamily="18" charset="0"/>
              </a:rPr>
              <a:t>/N </a:t>
            </a:r>
          </a:p>
          <a:p>
            <a:pPr>
              <a:buNone/>
            </a:pPr>
            <a:r>
              <a:rPr lang="en-US" dirty="0" smtClean="0">
                <a:latin typeface="Times New Roman" pitchFamily="18" charset="0"/>
                <a:cs typeface="Times New Roman" pitchFamily="18" charset="0"/>
              </a:rPr>
              <a:t>	a =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Nt</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)/N = (0.05 – Nx0.001)/N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equiv</a:t>
            </a:r>
            <a:r>
              <a:rPr lang="en-US" dirty="0" smtClean="0">
                <a:latin typeface="Times New Roman" pitchFamily="18" charset="0"/>
                <a:cs typeface="Times New Roman" pitchFamily="18" charset="0"/>
              </a:rPr>
              <a:t> can be determined from</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111</a:t>
            </a:fld>
            <a:endParaRPr lang="en-US"/>
          </a:p>
        </p:txBody>
      </p:sp>
      <p:graphicFrame>
        <p:nvGraphicFramePr>
          <p:cNvPr id="5" name="Object 4"/>
          <p:cNvGraphicFramePr>
            <a:graphicFrameLocks noChangeAspect="1"/>
          </p:cNvGraphicFramePr>
          <p:nvPr/>
        </p:nvGraphicFramePr>
        <p:xfrm>
          <a:off x="304799" y="609600"/>
          <a:ext cx="5780314" cy="1143000"/>
        </p:xfrm>
        <a:graphic>
          <a:graphicData uri="http://schemas.openxmlformats.org/presentationml/2006/ole">
            <mc:AlternateContent xmlns:mc="http://schemas.openxmlformats.org/markup-compatibility/2006">
              <mc:Choice xmlns:v="urn:schemas-microsoft-com:vml" Requires="v">
                <p:oleObj spid="_x0000_s187400" name="Equation" r:id="rId3" imgW="2247840" imgH="444240" progId="Equation.3">
                  <p:embed/>
                </p:oleObj>
              </mc:Choice>
              <mc:Fallback>
                <p:oleObj name="Equation" r:id="rId3" imgW="2247840" imgH="4442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609600"/>
                        <a:ext cx="5780314"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1113" y="3886200"/>
          <a:ext cx="9155113" cy="685800"/>
        </p:xfrm>
        <a:graphic>
          <a:graphicData uri="http://schemas.openxmlformats.org/presentationml/2006/ole">
            <mc:AlternateContent xmlns:mc="http://schemas.openxmlformats.org/markup-compatibility/2006">
              <mc:Choice xmlns:v="urn:schemas-microsoft-com:vml" Requires="v">
                <p:oleObj spid="_x0000_s187401" name="Equation" r:id="rId5" imgW="3390840" imgH="253800" progId="Equation.3">
                  <p:embed/>
                </p:oleObj>
              </mc:Choice>
              <mc:Fallback>
                <p:oleObj name="Equation" r:id="rId5" imgW="339084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3" y="3886200"/>
                        <a:ext cx="91551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533400" y="5410200"/>
          <a:ext cx="5453742" cy="1143000"/>
        </p:xfrm>
        <a:graphic>
          <a:graphicData uri="http://schemas.openxmlformats.org/presentationml/2006/ole">
            <mc:AlternateContent xmlns:mc="http://schemas.openxmlformats.org/markup-compatibility/2006">
              <mc:Choice xmlns:v="urn:schemas-microsoft-com:vml" Requires="v">
                <p:oleObj spid="_x0000_s187402" name="Equation" r:id="rId7" imgW="2120760" imgH="444240" progId="Equation.3">
                  <p:embed/>
                </p:oleObj>
              </mc:Choice>
              <mc:Fallback>
                <p:oleObj name="Equation" r:id="rId7" imgW="212076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410200"/>
                        <a:ext cx="545374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In which case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=(56.4-25)/5.625-(0.4+0.004)=5.2 K/W</a:t>
            </a:r>
          </a:p>
          <a:p>
            <a:pPr>
              <a:buNone/>
            </a:pPr>
            <a:r>
              <a:rPr lang="en-US" dirty="0" smtClean="0">
                <a:latin typeface="Times New Roman" pitchFamily="18" charset="0"/>
                <a:cs typeface="Times New Roman" pitchFamily="18" charset="0"/>
              </a:rPr>
              <a:t>The solution requires iteration which can be initiated by assuming N.  Let N=11     </a:t>
            </a:r>
          </a:p>
          <a:p>
            <a:pPr>
              <a:buNone/>
            </a:pPr>
            <a:r>
              <a:rPr lang="en-US" dirty="0" smtClean="0">
                <a:latin typeface="Times New Roman" pitchFamily="18" charset="0"/>
                <a:cs typeface="Times New Roman" pitchFamily="18" charset="0"/>
              </a:rPr>
              <a:t>Then this will give   a=0.0035 m, h=19.1 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 m=13.9 m</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t,f</a:t>
            </a:r>
            <a:r>
              <a:rPr lang="en-US" baseline="-25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=5.88 K/W,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t,b</a:t>
            </a:r>
            <a:r>
              <a:rPr lang="en-US" dirty="0" smtClean="0">
                <a:latin typeface="Times New Roman" pitchFamily="18" charset="0"/>
                <a:cs typeface="Times New Roman" pitchFamily="18" charset="0"/>
              </a:rPr>
              <a:t>=26.8 K/W</a:t>
            </a:r>
          </a:p>
          <a:p>
            <a:pPr>
              <a:buNone/>
            </a:pPr>
            <a:r>
              <a:rPr lang="en-US" dirty="0" smtClean="0">
                <a:latin typeface="Times New Roman" pitchFamily="18" charset="0"/>
                <a:cs typeface="Times New Roman" pitchFamily="18" charset="0"/>
              </a:rPr>
              <a:t>This will give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equiv</a:t>
            </a:r>
            <a:r>
              <a:rPr lang="en-US" dirty="0" smtClean="0">
                <a:latin typeface="Times New Roman" pitchFamily="18" charset="0"/>
                <a:cs typeface="Times New Roman" pitchFamily="18" charset="0"/>
              </a:rPr>
              <a:t> = 4.82 K/W  and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tot</a:t>
            </a:r>
            <a:r>
              <a:rPr lang="en-US" dirty="0" smtClean="0">
                <a:latin typeface="Times New Roman" pitchFamily="18" charset="0"/>
                <a:cs typeface="Times New Roman" pitchFamily="18" charset="0"/>
              </a:rPr>
              <a:t>= 5.224 resulting in a fuel cell temperature of 54.4</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a:t>
            </a:r>
          </a:p>
          <a:p>
            <a:pPr>
              <a:buNone/>
            </a:pPr>
            <a:r>
              <a:rPr lang="en-US" dirty="0" smtClean="0">
                <a:latin typeface="Times New Roman" pitchFamily="18" charset="0"/>
                <a:cs typeface="Times New Roman" pitchFamily="18" charset="0"/>
              </a:rPr>
              <a:t>N=10 and N=12 give fuel cell temperatures of 58.9</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and 50.7</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which are far from the given fuel cell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112</a:t>
            </a:fld>
            <a:endParaRPr lang="en-US"/>
          </a:p>
        </p:txBody>
      </p:sp>
      <p:graphicFrame>
        <p:nvGraphicFramePr>
          <p:cNvPr id="5" name="Object 4"/>
          <p:cNvGraphicFramePr>
            <a:graphicFrameLocks noChangeAspect="1"/>
          </p:cNvGraphicFramePr>
          <p:nvPr/>
        </p:nvGraphicFramePr>
        <p:xfrm>
          <a:off x="609600" y="762000"/>
          <a:ext cx="4724401" cy="1005840"/>
        </p:xfrm>
        <a:graphic>
          <a:graphicData uri="http://schemas.openxmlformats.org/presentationml/2006/ole">
            <mc:AlternateContent xmlns:mc="http://schemas.openxmlformats.org/markup-compatibility/2006">
              <mc:Choice xmlns:v="urn:schemas-microsoft-com:vml" Requires="v">
                <p:oleObj spid="_x0000_s186371" name="Equation" r:id="rId3" imgW="1968480" imgH="419040" progId="Equation.3">
                  <p:embed/>
                </p:oleObj>
              </mc:Choice>
              <mc:Fallback>
                <p:oleObj name="Equation" r:id="rId3" imgW="1968480" imgH="4190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762000"/>
                        <a:ext cx="4724401" cy="1005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temperature.</a:t>
            </a:r>
          </a:p>
          <a:p>
            <a:pPr>
              <a:buNone/>
            </a:pPr>
            <a:r>
              <a:rPr lang="en-US" dirty="0" smtClean="0">
                <a:latin typeface="Times New Roman" pitchFamily="18" charset="0"/>
                <a:cs typeface="Times New Roman" pitchFamily="18" charset="0"/>
              </a:rPr>
              <a:t>So the total number of fins required will be 22.</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net</a:t>
            </a:r>
            <a:r>
              <a:rPr lang="en-US" dirty="0" smtClean="0">
                <a:latin typeface="Times New Roman" pitchFamily="18" charset="0"/>
                <a:cs typeface="Times New Roman" pitchFamily="18" charset="0"/>
              </a:rPr>
              <a:t> = P – P</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 9.0 - 4.7 = 4.3 W</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In actual cases h is not sensitive to the velocity of the air when the flow is confined to passages.  This will be seen in detail in convection heat transfer topic.</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113</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rough surfaces, the contact area is typically small and the major contribution is from the gaps.</a:t>
            </a:r>
          </a:p>
          <a:p>
            <a:pPr>
              <a:buNone/>
            </a:pPr>
            <a:r>
              <a:rPr lang="en-US" dirty="0" smtClean="0">
                <a:latin typeface="Times New Roman" pitchFamily="18" charset="0"/>
                <a:cs typeface="Times New Roman" pitchFamily="18" charset="0"/>
              </a:rPr>
              <a:t>By increasing the joint pressure the contact area can be increased thus decreasing the contribution from the gap.  </a:t>
            </a:r>
          </a:p>
          <a:p>
            <a:pPr>
              <a:buNone/>
            </a:pPr>
            <a:r>
              <a:rPr lang="en-US" b="1" u="sng" dirty="0" smtClean="0">
                <a:latin typeface="Times New Roman" pitchFamily="18" charset="0"/>
                <a:cs typeface="Times New Roman" pitchFamily="18" charset="0"/>
              </a:rPr>
              <a:t>Example 3.1</a:t>
            </a:r>
          </a:p>
          <a:p>
            <a:pPr>
              <a:buNone/>
            </a:pPr>
            <a:r>
              <a:rPr lang="en-US" dirty="0" smtClean="0">
                <a:latin typeface="Times New Roman" pitchFamily="18" charset="0"/>
                <a:cs typeface="Times New Roman" pitchFamily="18" charset="0"/>
              </a:rPr>
              <a:t>To reduce the heat loss rate, a person wears special sporting clothes (insulation, k=0.014 W/</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 against an environment of air or water at 10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The emissivity of the cloth is 0.95.  What thickness of insulation  is needed to reduce the heat loss rate to 100 W ( a typical metabolic heat generation rate) in air and water?  What are the resulting skin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temperatures? Take surface area as 1.8 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pic>
        <p:nvPicPr>
          <p:cNvPr id="28673" name="Picture 1" descr="C:\Documents and Settings\Administrator\Desktop\3.4 001.bmp"/>
          <p:cNvPicPr>
            <a:picLocks noChangeAspect="1" noChangeArrowheads="1"/>
          </p:cNvPicPr>
          <p:nvPr/>
        </p:nvPicPr>
        <p:blipFill>
          <a:blip r:embed="rId2"/>
          <a:srcRect/>
          <a:stretch>
            <a:fillRect/>
          </a:stretch>
        </p:blipFill>
        <p:spPr bwMode="auto">
          <a:xfrm>
            <a:off x="-236743" y="1371600"/>
            <a:ext cx="9445746" cy="4800600"/>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The thermal circuit showing conduction through the skin fat and insulation, and convection and radiation from the insulation surface </a:t>
            </a:r>
            <a:endParaRPr lang="en-US" dirty="0">
              <a:latin typeface="Times New Roman" pitchFamily="18" charset="0"/>
              <a:cs typeface="Times New Roman" pitchFamily="18" charset="0"/>
            </a:endParaRPr>
          </a:p>
        </p:txBody>
      </p:sp>
      <p:pic>
        <p:nvPicPr>
          <p:cNvPr id="27649" name="Picture 1" descr="C:\Documents and Settings\Administrator\Desktop\3.4 002.bmp"/>
          <p:cNvPicPr>
            <a:picLocks noChangeAspect="1" noChangeArrowheads="1"/>
          </p:cNvPicPr>
          <p:nvPr/>
        </p:nvPicPr>
        <p:blipFill>
          <a:blip r:embed="rId2"/>
          <a:srcRect/>
          <a:stretch>
            <a:fillRect/>
          </a:stretch>
        </p:blipFill>
        <p:spPr bwMode="auto">
          <a:xfrm>
            <a:off x="-352808" y="2209800"/>
            <a:ext cx="9801608" cy="4311277"/>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total thermal resistance will be</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From the thermal circuit diagram</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b="1" u="sng" dirty="0" smtClean="0">
                <a:latin typeface="Times New Roman" pitchFamily="18" charset="0"/>
                <a:cs typeface="Times New Roman" pitchFamily="18" charset="0"/>
              </a:rPr>
              <a:t>Air</a:t>
            </a:r>
          </a:p>
          <a:p>
            <a:pPr>
              <a:buNone/>
            </a:pPr>
            <a:r>
              <a:rPr lang="en-US" dirty="0" smtClean="0">
                <a:latin typeface="Times New Roman" pitchFamily="18" charset="0"/>
                <a:cs typeface="Times New Roman" pitchFamily="18" charset="0"/>
              </a:rPr>
              <a:t>To determine h</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iteration will be required.  Assume  of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=291K (T</a:t>
            </a:r>
            <a:r>
              <a:rPr lang="en-US" baseline="-25000" dirty="0" smtClean="0">
                <a:latin typeface="Times New Roman" pitchFamily="18" charset="0"/>
                <a:cs typeface="Times New Roman" pitchFamily="18" charset="0"/>
              </a:rPr>
              <a:t>ins</a:t>
            </a:r>
            <a:r>
              <a:rPr lang="en-US" dirty="0" smtClean="0">
                <a:latin typeface="Times New Roman" pitchFamily="18" charset="0"/>
                <a:cs typeface="Times New Roman" pitchFamily="18" charset="0"/>
              </a:rPr>
              <a:t>)  and use</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13314" name="Content Placeholder 3"/>
          <p:cNvGraphicFramePr>
            <a:graphicFrameLocks noChangeAspect="1"/>
          </p:cNvGraphicFramePr>
          <p:nvPr/>
        </p:nvGraphicFramePr>
        <p:xfrm>
          <a:off x="304800" y="762000"/>
          <a:ext cx="6096000" cy="1063625"/>
        </p:xfrm>
        <a:graphic>
          <a:graphicData uri="http://schemas.openxmlformats.org/presentationml/2006/ole">
            <mc:AlternateContent xmlns:mc="http://schemas.openxmlformats.org/markup-compatibility/2006">
              <mc:Choice xmlns:v="urn:schemas-microsoft-com:vml" Requires="v">
                <p:oleObj spid="_x0000_s13320" name="Equation" r:id="rId3" imgW="2400120" imgH="419040" progId="Equation.3">
                  <p:embed/>
                </p:oleObj>
              </mc:Choice>
              <mc:Fallback>
                <p:oleObj name="Equation" r:id="rId3" imgW="2400120" imgH="41904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0"/>
                        <a:ext cx="6096000" cy="106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86746" y="2514600"/>
          <a:ext cx="9230746" cy="1143000"/>
        </p:xfrm>
        <a:graphic>
          <a:graphicData uri="http://schemas.openxmlformats.org/presentationml/2006/ole">
            <mc:AlternateContent xmlns:mc="http://schemas.openxmlformats.org/markup-compatibility/2006">
              <mc:Choice xmlns:v="urn:schemas-microsoft-com:vml" Requires="v">
                <p:oleObj spid="_x0000_s13321" name="Equation" r:id="rId5" imgW="4101840" imgH="507960" progId="Equation.3">
                  <p:embed/>
                </p:oleObj>
              </mc:Choice>
              <mc:Fallback>
                <p:oleObj name="Equation" r:id="rId5" imgW="4101840" imgH="507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46" y="2514600"/>
                        <a:ext cx="9230746"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80999" y="5791200"/>
          <a:ext cx="5999747" cy="838200"/>
        </p:xfrm>
        <a:graphic>
          <a:graphicData uri="http://schemas.openxmlformats.org/presentationml/2006/ole">
            <mc:AlternateContent xmlns:mc="http://schemas.openxmlformats.org/markup-compatibility/2006">
              <mc:Choice xmlns:v="urn:schemas-microsoft-com:vml" Requires="v">
                <p:oleObj spid="_x0000_s13322" name="Equation" r:id="rId7" imgW="1726920" imgH="241200" progId="Equation.3">
                  <p:embed/>
                </p:oleObj>
              </mc:Choice>
              <mc:Fallback>
                <p:oleObj name="Equation" r:id="rId7" imgW="172692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999" y="5791200"/>
                        <a:ext cx="599974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79B6D9EA-21CF-4208-8E0E-0D321241DB4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Substitution of the values will give</a:t>
            </a:r>
          </a:p>
          <a:p>
            <a:pPr>
              <a:buNone/>
            </a:pPr>
            <a:r>
              <a:rPr lang="en-US" dirty="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 0.95 x 5.67 x 10</a:t>
            </a:r>
            <a:r>
              <a:rPr lang="en-US" baseline="30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(291 +283)(291</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+283</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5.09</a:t>
            </a:r>
          </a:p>
          <a:p>
            <a:pPr>
              <a:buNone/>
            </a:pPr>
            <a:r>
              <a:rPr lang="en-US" dirty="0" smtClean="0">
                <a:latin typeface="Times New Roman" pitchFamily="18" charset="0"/>
                <a:cs typeface="Times New Roman" pitchFamily="18" charset="0"/>
              </a:rPr>
              <a:t>To check on the heat transfer from the outer surface, we will use</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It can further be refined to give q = 100 W.</a:t>
            </a:r>
          </a:p>
          <a:p>
            <a:pPr>
              <a:buNone/>
            </a:pPr>
            <a:r>
              <a:rPr lang="en-US" dirty="0" smtClean="0">
                <a:latin typeface="Times New Roman" pitchFamily="18" charset="0"/>
                <a:cs typeface="Times New Roman" pitchFamily="18" charset="0"/>
              </a:rPr>
              <a:t>Using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22288" y="2293938"/>
          <a:ext cx="7847012" cy="1355725"/>
        </p:xfrm>
        <a:graphic>
          <a:graphicData uri="http://schemas.openxmlformats.org/presentationml/2006/ole">
            <mc:AlternateContent xmlns:mc="http://schemas.openxmlformats.org/markup-compatibility/2006">
              <mc:Choice xmlns:v="urn:schemas-microsoft-com:vml" Requires="v">
                <p:oleObj spid="_x0000_s14342" name="Equation" r:id="rId3" imgW="3530520" imgH="609480" progId="Equation.3">
                  <p:embed/>
                </p:oleObj>
              </mc:Choice>
              <mc:Fallback>
                <p:oleObj name="Equation" r:id="rId3" imgW="3530520" imgH="609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2293938"/>
                        <a:ext cx="7847012" cy="135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801813" y="4495800"/>
          <a:ext cx="6621462" cy="2362200"/>
        </p:xfrm>
        <a:graphic>
          <a:graphicData uri="http://schemas.openxmlformats.org/presentationml/2006/ole">
            <mc:AlternateContent xmlns:mc="http://schemas.openxmlformats.org/markup-compatibility/2006">
              <mc:Choice xmlns:v="urn:schemas-microsoft-com:vml" Requires="v">
                <p:oleObj spid="_x0000_s14343" name="Equation" r:id="rId5" imgW="2705040" imgH="965160" progId="Equation.3">
                  <p:embed/>
                </p:oleObj>
              </mc:Choice>
              <mc:Fallback>
                <p:oleObj name="Equation" r:id="rId5" imgW="2705040" imgH="9651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813" y="4495800"/>
                        <a:ext cx="6621462"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ins</a:t>
            </a:r>
            <a:r>
              <a:rPr lang="en-US" dirty="0" smtClean="0">
                <a:latin typeface="Times New Roman" pitchFamily="18" charset="0"/>
                <a:cs typeface="Times New Roman" pitchFamily="18" charset="0"/>
              </a:rPr>
              <a:t> = 0.0042 m = 4.2 mm</a:t>
            </a:r>
          </a:p>
          <a:p>
            <a:pPr>
              <a:buNone/>
            </a:pPr>
            <a:r>
              <a:rPr lang="en-US" dirty="0" smtClean="0">
                <a:latin typeface="Times New Roman" pitchFamily="18" charset="0"/>
                <a:cs typeface="Times New Roman" pitchFamily="18" charset="0"/>
              </a:rPr>
              <a:t>This will give a temperature of 34.6</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on the skin which will be comfortable.</a:t>
            </a:r>
          </a:p>
          <a:p>
            <a:pPr>
              <a:buNone/>
            </a:pPr>
            <a:r>
              <a:rPr lang="en-US" b="1" u="sng" dirty="0" smtClean="0">
                <a:latin typeface="Times New Roman" pitchFamily="18" charset="0"/>
                <a:cs typeface="Times New Roman" pitchFamily="18" charset="0"/>
              </a:rPr>
              <a:t>Water</a:t>
            </a:r>
          </a:p>
          <a:p>
            <a:pPr>
              <a:buNone/>
            </a:pPr>
            <a:r>
              <a:rPr lang="en-US" dirty="0" smtClean="0">
                <a:latin typeface="Times New Roman" pitchFamily="18" charset="0"/>
                <a:cs typeface="Times New Roman" pitchFamily="18" charset="0"/>
              </a:rPr>
              <a:t>The convection resistance is much lower than the radiation resistance.  So it will be assumed that all the heat transfer from the skin will be by convection.</a:t>
            </a:r>
          </a:p>
          <a:p>
            <a:pPr>
              <a:buNone/>
            </a:pPr>
            <a:r>
              <a:rPr lang="en-US" dirty="0" smtClean="0">
                <a:latin typeface="Times New Roman" pitchFamily="18" charset="0"/>
                <a:cs typeface="Times New Roman" pitchFamily="18" charset="0"/>
              </a:rPr>
              <a:t>This will give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0" y="4495800"/>
          <a:ext cx="8839201" cy="1677364"/>
        </p:xfrm>
        <a:graphic>
          <a:graphicData uri="http://schemas.openxmlformats.org/presentationml/2006/ole">
            <mc:AlternateContent xmlns:mc="http://schemas.openxmlformats.org/markup-compatibility/2006">
              <mc:Choice xmlns:v="urn:schemas-microsoft-com:vml" Requires="v">
                <p:oleObj spid="_x0000_s15364" name="Equation" r:id="rId3" imgW="3746160" imgH="711000" progId="Equation.3">
                  <p:embed/>
                </p:oleObj>
              </mc:Choice>
              <mc:Fallback>
                <p:oleObj name="Equation" r:id="rId3" imgW="3746160" imgH="711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95800"/>
                        <a:ext cx="8839201" cy="1677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latin typeface="Times New Roman" pitchFamily="18" charset="0"/>
                <a:cs typeface="Times New Roman" pitchFamily="18" charset="0"/>
              </a:rPr>
              <a:t>This will give a skin temperature of 34.6</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which is about the same as that due to the air stream the air.</a:t>
            </a:r>
          </a:p>
          <a:p>
            <a:pPr>
              <a:buNone/>
            </a:pPr>
            <a:r>
              <a:rPr lang="en-US" dirty="0" smtClean="0">
                <a:latin typeface="Times New Roman" pitchFamily="18" charset="0"/>
                <a:cs typeface="Times New Roman" pitchFamily="18" charset="0"/>
              </a:rPr>
              <a:t>Had it not been for the insulation the temperatures on the skin surface would have been 18</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and almost 10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for the air and water respectively.  You can imagine how cold you can feel in the case of water!</a:t>
            </a:r>
          </a:p>
          <a:p>
            <a:pPr>
              <a:buNone/>
            </a:pPr>
            <a:r>
              <a:rPr lang="en-US" b="1" u="sng" dirty="0" smtClean="0">
                <a:latin typeface="Times New Roman" pitchFamily="18" charset="0"/>
                <a:cs typeface="Times New Roman" pitchFamily="18" charset="0"/>
              </a:rPr>
              <a:t>Example 3.2</a:t>
            </a:r>
          </a:p>
          <a:p>
            <a:pPr>
              <a:buNone/>
            </a:pPr>
            <a:r>
              <a:rPr lang="en-US" dirty="0" smtClean="0">
                <a:latin typeface="Times New Roman" pitchFamily="18" charset="0"/>
                <a:cs typeface="Times New Roman" pitchFamily="18" charset="0"/>
              </a:rPr>
              <a:t>The thermal conductivity of a D=14-nm carbon </a:t>
            </a:r>
            <a:r>
              <a:rPr lang="en-US" dirty="0" err="1" smtClean="0">
                <a:latin typeface="Times New Roman" pitchFamily="18" charset="0"/>
                <a:cs typeface="Times New Roman" pitchFamily="18" charset="0"/>
              </a:rPr>
              <a:t>nanotube</a:t>
            </a:r>
            <a:r>
              <a:rPr lang="en-US" dirty="0" smtClean="0">
                <a:latin typeface="Times New Roman" pitchFamily="18" charset="0"/>
                <a:cs typeface="Times New Roman" pitchFamily="18" charset="0"/>
              </a:rPr>
              <a:t> is measured with an instrument that is fabricated of a wafer of silicon nitride at a temperature of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=300K.  The 20-</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m-long </a:t>
            </a:r>
            <a:r>
              <a:rPr lang="en-US" dirty="0" err="1" smtClean="0">
                <a:latin typeface="Times New Roman" pitchFamily="18" charset="0"/>
                <a:cs typeface="Times New Roman" pitchFamily="18" charset="0"/>
              </a:rPr>
              <a:t>nanotube</a:t>
            </a:r>
            <a:r>
              <a:rPr lang="en-US" dirty="0" smtClean="0">
                <a:latin typeface="Times New Roman" pitchFamily="18" charset="0"/>
                <a:cs typeface="Times New Roman" pitchFamily="18" charset="0"/>
              </a:rPr>
              <a:t> rests on two 0.5-</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m-thick, 10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x 10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square islands that are separated by a distance </a:t>
            </a:r>
          </a:p>
          <a:p>
            <a:pPr>
              <a:buNone/>
            </a:pPr>
            <a:r>
              <a:rPr lang="en-US" dirty="0" smtClean="0">
                <a:latin typeface="Times New Roman" pitchFamily="18" charset="0"/>
                <a:cs typeface="Times New Roman" pitchFamily="18" charset="0"/>
              </a:rPr>
              <a:t>   s=5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A thin layer of platinum is used as an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electrical resistor on the heated island (at temperature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h</a:t>
            </a:r>
            <a:r>
              <a:rPr lang="en-US" dirty="0" smtClean="0">
                <a:latin typeface="Times New Roman" pitchFamily="18" charset="0"/>
                <a:cs typeface="Times New Roman" pitchFamily="18" charset="0"/>
              </a:rPr>
              <a:t>) to dissipate q=11.3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W of electrical power.  On the sensing island, a similar layer of platinum is used to determine its temperature 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The platinum’s electrical resistance, R(T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E/I, is found by measuring the voltage drop and electrical current across the platinum layer.  The temperature of the sensing island, 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is then determined from the relationship of the platinum electrical resistance to its temperature.  Each island is suspended by two </a:t>
            </a: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sn</a:t>
            </a:r>
            <a:r>
              <a:rPr lang="en-US" dirty="0" smtClean="0">
                <a:latin typeface="Times New Roman" pitchFamily="18" charset="0"/>
                <a:cs typeface="Times New Roman" pitchFamily="18" charset="0"/>
              </a:rPr>
              <a:t>=250-</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m-long silicon nitride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Temperature gradient exists along only a single coordinate direction, and heat transfer occurs exclusively in that direction.  </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T=T(</a:t>
            </a:r>
            <a:r>
              <a:rPr lang="en-US" dirty="0" err="1" smtClean="0">
                <a:latin typeface="Times New Roman" pitchFamily="18" charset="0"/>
                <a:cs typeface="Times New Roman" pitchFamily="18" charset="0"/>
              </a:rPr>
              <a:t>x,t</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Steady-state implies that at any given location, the temperature does not change with time.</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two conditions above will make T=T(x).  Initially heat generation will not be considered.</a:t>
            </a:r>
          </a:p>
          <a:p>
            <a:pPr>
              <a:buNone/>
            </a:pP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 y="3316288"/>
          <a:ext cx="2393950" cy="1216025"/>
        </p:xfrm>
        <a:graphic>
          <a:graphicData uri="http://schemas.openxmlformats.org/presentationml/2006/ole">
            <mc:AlternateContent xmlns:mc="http://schemas.openxmlformats.org/markup-compatibility/2006">
              <mc:Choice xmlns:v="urn:schemas-microsoft-com:vml" Requires="v">
                <p:oleObj spid="_x0000_s1028" name="Equation" r:id="rId3" imgW="774360" imgH="393480" progId="Equation.3">
                  <p:embed/>
                </p:oleObj>
              </mc:Choice>
              <mc:Fallback>
                <p:oleObj name="Equation" r:id="rId3" imgW="77436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16288"/>
                        <a:ext cx="2393950" cy="121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beams  that are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sn</a:t>
            </a:r>
            <a:r>
              <a:rPr lang="en-US" dirty="0" smtClean="0">
                <a:latin typeface="Times New Roman" pitchFamily="18" charset="0"/>
                <a:cs typeface="Times New Roman" pitchFamily="18" charset="0"/>
              </a:rPr>
              <a:t>=3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wide and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sn</a:t>
            </a:r>
            <a:r>
              <a:rPr lang="en-US" dirty="0" smtClean="0">
                <a:latin typeface="Times New Roman" pitchFamily="18" charset="0"/>
                <a:cs typeface="Times New Roman" pitchFamily="18" charset="0"/>
              </a:rPr>
              <a:t>=0.5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thick.  A platinum line of width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pt</a:t>
            </a:r>
            <a:r>
              <a:rPr lang="en-US" dirty="0" smtClean="0">
                <a:latin typeface="Times New Roman" pitchFamily="18" charset="0"/>
                <a:cs typeface="Times New Roman" pitchFamily="18" charset="0"/>
              </a:rPr>
              <a:t>=1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and thickness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pt</a:t>
            </a:r>
            <a:r>
              <a:rPr lang="en-US" dirty="0" smtClean="0">
                <a:latin typeface="Times New Roman" pitchFamily="18" charset="0"/>
                <a:cs typeface="Times New Roman" pitchFamily="18" charset="0"/>
              </a:rPr>
              <a:t>=0.2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 is deposited within each silicon nitride beam to power the heated island.  The entire experiment is performed in a vacuum at a steady-state temperature  of 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=308.4 K.  Estimate the thermal conductivity of the carbon </a:t>
            </a:r>
            <a:r>
              <a:rPr lang="en-US" dirty="0" err="1" smtClean="0">
                <a:latin typeface="Times New Roman" pitchFamily="18" charset="0"/>
                <a:cs typeface="Times New Roman" pitchFamily="18" charset="0"/>
              </a:rPr>
              <a:t>nanotube</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pt</a:t>
            </a:r>
            <a:r>
              <a:rPr lang="en-US" dirty="0" smtClean="0">
                <a:latin typeface="Times New Roman" pitchFamily="18" charset="0"/>
                <a:cs typeface="Times New Roman" pitchFamily="18" charset="0"/>
              </a:rPr>
              <a:t>=71.6 W/</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sn</a:t>
            </a:r>
            <a:r>
              <a:rPr lang="en-US" dirty="0" smtClean="0">
                <a:latin typeface="Times New Roman" pitchFamily="18" charset="0"/>
                <a:cs typeface="Times New Roman" pitchFamily="18" charset="0"/>
              </a:rPr>
              <a:t>=15.5 W/</a:t>
            </a:r>
            <a:r>
              <a:rPr lang="en-US" dirty="0" err="1" smtClean="0">
                <a:latin typeface="Times New Roman" pitchFamily="18" charset="0"/>
                <a:cs typeface="Times New Roman" pitchFamily="18" charset="0"/>
              </a:rPr>
              <a:t>m.K</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Figure for example 3.2</a:t>
            </a:r>
            <a:endParaRPr lang="en-US" dirty="0">
              <a:latin typeface="Times New Roman" pitchFamily="18" charset="0"/>
              <a:cs typeface="Times New Roman" pitchFamily="18" charset="0"/>
            </a:endParaRPr>
          </a:p>
        </p:txBody>
      </p:sp>
      <p:pic>
        <p:nvPicPr>
          <p:cNvPr id="4" name="Picture 1" descr="C:\Documents and Settings\Administrator\Desktop\2.4 001.bmp"/>
          <p:cNvPicPr>
            <a:picLocks noChangeAspect="1" noChangeArrowheads="1"/>
          </p:cNvPicPr>
          <p:nvPr/>
        </p:nvPicPr>
        <p:blipFill>
          <a:blip r:embed="rId2"/>
          <a:srcRect/>
          <a:stretch>
            <a:fillRect/>
          </a:stretch>
        </p:blipFill>
        <p:spPr bwMode="auto">
          <a:xfrm>
            <a:off x="533400" y="39923"/>
            <a:ext cx="7467600" cy="6267827"/>
          </a:xfrm>
          <a:prstGeom prst="rect">
            <a:avLst/>
          </a:prstGeom>
          <a:noFill/>
        </p:spPr>
      </p:pic>
      <p:sp>
        <p:nvSpPr>
          <p:cNvPr id="6" name="Slide Number Placeholder 5"/>
          <p:cNvSpPr>
            <a:spLocks noGrp="1"/>
          </p:cNvSpPr>
          <p:nvPr>
            <p:ph type="sldNum" sz="quarter" idx="12"/>
          </p:nvPr>
        </p:nvSpPr>
        <p:spPr/>
        <p:txBody>
          <a:bodyPr/>
          <a:lstStyle/>
          <a:p>
            <a:fld id="{79B6D9EA-21CF-4208-8E0E-0D321241DB4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The thermal circuit diagram is shown below.</a:t>
            </a:r>
            <a:endParaRPr lang="en-US" dirty="0">
              <a:latin typeface="Times New Roman" pitchFamily="18" charset="0"/>
              <a:cs typeface="Times New Roman" pitchFamily="18" charset="0"/>
            </a:endParaRPr>
          </a:p>
        </p:txBody>
      </p:sp>
      <p:pic>
        <p:nvPicPr>
          <p:cNvPr id="53249" name="Picture 1" descr="C:\Documents and Settings\Administrator\Desktop\3.4 004.bmp"/>
          <p:cNvPicPr>
            <a:picLocks noChangeAspect="1" noChangeArrowheads="1"/>
          </p:cNvPicPr>
          <p:nvPr/>
        </p:nvPicPr>
        <p:blipFill>
          <a:blip r:embed="rId2"/>
          <a:srcRect/>
          <a:stretch>
            <a:fillRect/>
          </a:stretch>
        </p:blipFill>
        <p:spPr bwMode="auto">
          <a:xfrm>
            <a:off x="1752600" y="1077010"/>
            <a:ext cx="5806086" cy="5780989"/>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cross-sectional areas of the materials in the support beams are</a:t>
            </a:r>
          </a:p>
          <a:p>
            <a:pPr>
              <a:buNone/>
            </a:pP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pt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pt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pt</a:t>
            </a:r>
            <a:r>
              <a:rPr lang="en-US" dirty="0" smtClean="0">
                <a:latin typeface="Times New Roman" pitchFamily="18" charset="0"/>
                <a:cs typeface="Times New Roman" pitchFamily="18" charset="0"/>
              </a:rPr>
              <a:t> = (1x10</a:t>
            </a:r>
            <a:r>
              <a:rPr lang="en-US" baseline="30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x (0.2x10</a:t>
            </a:r>
            <a:r>
              <a:rPr lang="en-US" baseline="30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=2 x 10</a:t>
            </a:r>
            <a:r>
              <a:rPr lang="en-US" baseline="30000" dirty="0" smtClean="0">
                <a:latin typeface="Times New Roman" pitchFamily="18" charset="0"/>
                <a:cs typeface="Times New Roman" pitchFamily="18" charset="0"/>
              </a:rPr>
              <a:t>-13</a:t>
            </a:r>
            <a:r>
              <a:rPr lang="en-US" dirty="0" smtClean="0">
                <a:latin typeface="Times New Roman" pitchFamily="18" charset="0"/>
                <a:cs typeface="Times New Roman" pitchFamily="18" charset="0"/>
              </a:rPr>
              <a:t>m</a:t>
            </a:r>
            <a:r>
              <a:rPr lang="en-US" baseline="30000" dirty="0" smtClean="0">
                <a:latin typeface="Times New Roman" pitchFamily="18" charset="0"/>
                <a:cs typeface="Times New Roman" pitchFamily="18" charset="0"/>
              </a:rPr>
              <a:t>2</a:t>
            </a:r>
          </a:p>
          <a:p>
            <a:pPr>
              <a:buNone/>
            </a:pP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sn</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sn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sn</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pt</a:t>
            </a:r>
            <a:r>
              <a:rPr lang="en-US" dirty="0" smtClean="0">
                <a:latin typeface="Times New Roman" pitchFamily="18" charset="0"/>
                <a:cs typeface="Times New Roman" pitchFamily="18" charset="0"/>
              </a:rPr>
              <a:t> = (3x10</a:t>
            </a:r>
            <a:r>
              <a:rPr lang="en-US" baseline="30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x (0.5x10</a:t>
            </a:r>
            <a:r>
              <a:rPr lang="en-US" baseline="30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- 2</a:t>
            </a:r>
            <a:r>
              <a:rPr lang="en-US" dirty="0" smtClean="0">
                <a:latin typeface="Times New Roman" pitchFamily="18" charset="0"/>
                <a:cs typeface="Times New Roman" pitchFamily="18" charset="0"/>
              </a:rPr>
              <a:t> x 10</a:t>
            </a:r>
            <a:r>
              <a:rPr lang="en-US" baseline="30000" dirty="0" smtClean="0">
                <a:latin typeface="Times New Roman" pitchFamily="18" charset="0"/>
                <a:cs typeface="Times New Roman" pitchFamily="18" charset="0"/>
              </a:rPr>
              <a:t>-13</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 1.3 x 10</a:t>
            </a:r>
            <a:r>
              <a:rPr lang="en-US" baseline="30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m</a:t>
            </a:r>
            <a:r>
              <a:rPr lang="en-US" baseline="30000" dirty="0" smtClean="0">
                <a:latin typeface="Times New Roman" pitchFamily="18" charset="0"/>
                <a:cs typeface="Times New Roman" pitchFamily="18" charset="0"/>
              </a:rPr>
              <a:t>2</a:t>
            </a:r>
          </a:p>
          <a:p>
            <a:pPr>
              <a:buNone/>
            </a:pPr>
            <a:r>
              <a:rPr lang="en-US" dirty="0" smtClean="0">
                <a:latin typeface="Times New Roman" pitchFamily="18" charset="0"/>
                <a:cs typeface="Times New Roman" pitchFamily="18" charset="0"/>
              </a:rPr>
              <a:t>Cross-sectional area of the carbon </a:t>
            </a:r>
            <a:r>
              <a:rPr lang="en-US" dirty="0" err="1" smtClean="0">
                <a:latin typeface="Times New Roman" pitchFamily="18" charset="0"/>
                <a:cs typeface="Times New Roman" pitchFamily="18" charset="0"/>
              </a:rPr>
              <a:t>nanotube</a:t>
            </a:r>
            <a:r>
              <a:rPr lang="en-US" dirty="0" smtClean="0">
                <a:latin typeface="Times New Roman" pitchFamily="18" charset="0"/>
                <a:cs typeface="Times New Roman" pitchFamily="18" charset="0"/>
              </a:rPr>
              <a:t> is</a:t>
            </a:r>
          </a:p>
          <a:p>
            <a:pPr>
              <a:buNone/>
            </a:pP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cn</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D</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/4 = </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(14x10</a:t>
            </a:r>
            <a:r>
              <a:rPr lang="en-US" baseline="30000" dirty="0" smtClean="0">
                <a:latin typeface="Times New Roman" pitchFamily="18" charset="0"/>
                <a:cs typeface="Times New Roman" pitchFamily="18" charset="0"/>
              </a:rPr>
              <a:t>-9</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/4=1.54 x 10</a:t>
            </a:r>
            <a:r>
              <a:rPr lang="en-US" baseline="30000" dirty="0" smtClean="0">
                <a:latin typeface="Times New Roman" pitchFamily="18" charset="0"/>
                <a:cs typeface="Times New Roman" pitchFamily="18" charset="0"/>
              </a:rPr>
              <a:t>-16</a:t>
            </a:r>
            <a:r>
              <a:rPr lang="en-US" dirty="0" smtClean="0">
                <a:latin typeface="Times New Roman" pitchFamily="18" charset="0"/>
                <a:cs typeface="Times New Roman" pitchFamily="18" charset="0"/>
              </a:rPr>
              <a:t> m</a:t>
            </a:r>
            <a:r>
              <a:rPr lang="en-US" baseline="30000" dirty="0" smtClean="0">
                <a:latin typeface="Times New Roman" pitchFamily="18" charset="0"/>
                <a:cs typeface="Times New Roman" pitchFamily="18" charset="0"/>
              </a:rPr>
              <a:t>2</a:t>
            </a:r>
          </a:p>
          <a:p>
            <a:pPr>
              <a:buNone/>
            </a:pPr>
            <a:r>
              <a:rPr lang="en-US" dirty="0" smtClean="0">
                <a:latin typeface="Times New Roman" pitchFamily="18" charset="0"/>
                <a:cs typeface="Times New Roman" pitchFamily="18" charset="0"/>
              </a:rPr>
              <a:t>The thermal resistance of each support is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 7.25 x 10</a:t>
            </a:r>
            <a:r>
              <a:rPr lang="en-US" baseline="30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K/W</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5425" y="4495800"/>
          <a:ext cx="8875713" cy="1222375"/>
        </p:xfrm>
        <a:graphic>
          <a:graphicData uri="http://schemas.openxmlformats.org/presentationml/2006/ole">
            <mc:AlternateContent xmlns:mc="http://schemas.openxmlformats.org/markup-compatibility/2006">
              <mc:Choice xmlns:v="urn:schemas-microsoft-com:vml" Requires="v">
                <p:oleObj spid="_x0000_s34820" name="Equation" r:id="rId3" imgW="3962160" imgH="545760" progId="Equation.3">
                  <p:embed/>
                </p:oleObj>
              </mc:Choice>
              <mc:Fallback>
                <p:oleObj name="Equation" r:id="rId3" imgW="3962160" imgH="5457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4495800"/>
                        <a:ext cx="8875713" cy="122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combined heat loss through both sensing island supports is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  = 2 (T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t,sup</a:t>
            </a:r>
            <a:r>
              <a:rPr lang="en-US" dirty="0" smtClean="0">
                <a:latin typeface="Times New Roman" pitchFamily="18" charset="0"/>
                <a:cs typeface="Times New Roman" pitchFamily="18" charset="0"/>
              </a:rPr>
              <a:t> = 2 x (308.4 – 300) / (7.25 x 10</a:t>
            </a:r>
            <a:r>
              <a:rPr lang="en-US" baseline="30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 2.32 x 10</a:t>
            </a:r>
            <a:r>
              <a:rPr lang="en-US" baseline="30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W = 2.32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W</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h</a:t>
            </a:r>
            <a:r>
              <a:rPr lang="en-US" dirty="0" smtClean="0">
                <a:latin typeface="Times New Roman" pitchFamily="18" charset="0"/>
                <a:cs typeface="Times New Roman" pitchFamily="18" charset="0"/>
              </a:rPr>
              <a:t> = q –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 = 11.3 – 2.32 = 8.98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W</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And from</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b="1" dirty="0" err="1" smtClean="0">
                <a:latin typeface="Times New Roman" pitchFamily="18" charset="0"/>
                <a:cs typeface="Times New Roman" pitchFamily="18" charset="0"/>
              </a:rPr>
              <a:t>T</a:t>
            </a:r>
            <a:r>
              <a:rPr lang="en-US" b="1" baseline="-25000" dirty="0" err="1" smtClean="0">
                <a:latin typeface="Times New Roman" pitchFamily="18" charset="0"/>
                <a:cs typeface="Times New Roman" pitchFamily="18" charset="0"/>
              </a:rPr>
              <a:t>h</a:t>
            </a:r>
            <a:r>
              <a:rPr lang="en-US" b="1" dirty="0" smtClean="0">
                <a:latin typeface="Times New Roman" pitchFamily="18" charset="0"/>
                <a:cs typeface="Times New Roman" pitchFamily="18" charset="0"/>
              </a:rPr>
              <a:t> = 332.6 K</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38163" y="4398963"/>
          <a:ext cx="8066087" cy="933450"/>
        </p:xfrm>
        <a:graphic>
          <a:graphicData uri="http://schemas.openxmlformats.org/presentationml/2006/ole">
            <mc:AlternateContent xmlns:mc="http://schemas.openxmlformats.org/markup-compatibility/2006">
              <mc:Choice xmlns:v="urn:schemas-microsoft-com:vml" Requires="v">
                <p:oleObj spid="_x0000_s35844" name="Equation" r:id="rId3" imgW="3619440" imgH="419040" progId="Equation.3">
                  <p:embed/>
                </p:oleObj>
              </mc:Choice>
              <mc:Fallback>
                <p:oleObj name="Equation" r:id="rId3" imgW="361944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4398963"/>
                        <a:ext cx="8066087"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Using the circuit connecting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h</a:t>
            </a:r>
            <a:r>
              <a:rPr lang="en-US" dirty="0" smtClean="0">
                <a:latin typeface="Times New Roman" pitchFamily="18" charset="0"/>
                <a:cs typeface="Times New Roman" pitchFamily="18" charset="0"/>
              </a:rPr>
              <a:t> and T</a:t>
            </a:r>
            <a:r>
              <a:rPr lang="en-US" baseline="-25000" dirty="0" smtClean="0">
                <a:latin typeface="Times New Roman" pitchFamily="18" charset="0"/>
                <a:cs typeface="Times New Roman" pitchFamily="18" charset="0"/>
              </a:rPr>
              <a:t>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Approximate heat transfer due to radiation shows a value of 0.047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W which is negligible on a comparative basis.</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0" y="609600"/>
          <a:ext cx="9247188" cy="2133600"/>
        </p:xfrm>
        <a:graphic>
          <a:graphicData uri="http://schemas.openxmlformats.org/presentationml/2006/ole">
            <mc:AlternateContent xmlns:mc="http://schemas.openxmlformats.org/markup-compatibility/2006">
              <mc:Choice xmlns:v="urn:schemas-microsoft-com:vml" Requires="v">
                <p:oleObj spid="_x0000_s36868" name="Equation" r:id="rId3" imgW="3962160" imgH="914400" progId="Equation.3">
                  <p:embed/>
                </p:oleObj>
              </mc:Choice>
              <mc:Fallback>
                <p:oleObj name="Equation" r:id="rId3" imgW="396216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9247188"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3.2  ALTERNATIVE CONDUCTION ANALYSIS</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For steady-state, no heat generation and no heat loss from the sides ( </a:t>
            </a:r>
            <a:r>
              <a:rPr lang="en-US" b="1" dirty="0" smtClean="0">
                <a:latin typeface="Times New Roman" pitchFamily="18" charset="0"/>
                <a:cs typeface="Times New Roman" pitchFamily="18" charset="0"/>
                <a:hlinkClick r:id="rId3" action="ppaction://hlinkpres?slideindex=1&amp;slidetitle="/>
              </a:rPr>
              <a:t>fig-chp3\fig.3.5.pptx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x</a:t>
            </a:r>
            <a:r>
              <a:rPr lang="en-US" dirty="0" smtClean="0">
                <a:latin typeface="Times New Roman" pitchFamily="18" charset="0"/>
                <a:cs typeface="Times New Roman" pitchFamily="18" charset="0"/>
              </a:rPr>
              <a:t> is constant and independent of x while A(x),</a:t>
            </a:r>
            <a:r>
              <a:rPr lang="en-US" dirty="0" err="1" smtClean="0">
                <a:latin typeface="Times New Roman" pitchFamily="18" charset="0"/>
                <a:cs typeface="Times New Roman" pitchFamily="18" charset="0"/>
              </a:rPr>
              <a:t>dT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dx</a:t>
            </a:r>
            <a:r>
              <a:rPr lang="en-US" dirty="0" smtClean="0">
                <a:latin typeface="Times New Roman" pitchFamily="18" charset="0"/>
                <a:cs typeface="Times New Roman" pitchFamily="18" charset="0"/>
              </a:rPr>
              <a:t>, and k(T) may vary.</a:t>
            </a:r>
          </a:p>
          <a:p>
            <a:pPr>
              <a:buNone/>
            </a:pPr>
            <a:r>
              <a:rPr lang="en-US" dirty="0" smtClean="0">
                <a:latin typeface="Times New Roman" pitchFamily="18" charset="0"/>
                <a:cs typeface="Times New Roman" pitchFamily="18" charset="0"/>
              </a:rPr>
              <a:t>T may be T(</a:t>
            </a:r>
            <a:r>
              <a:rPr lang="en-US" dirty="0" err="1" smtClean="0">
                <a:latin typeface="Times New Roman" pitchFamily="18" charset="0"/>
                <a:cs typeface="Times New Roman" pitchFamily="18" charset="0"/>
              </a:rPr>
              <a:t>x,y</a:t>
            </a:r>
            <a:r>
              <a:rPr lang="en-US" dirty="0" smtClean="0">
                <a:latin typeface="Times New Roman" pitchFamily="18" charset="0"/>
                <a:cs typeface="Times New Roman" pitchFamily="18" charset="0"/>
              </a:rPr>
              <a:t>), but the y-coordinate effect may be neglected.  This makes it a one dimensional analysis.</a:t>
            </a:r>
          </a:p>
          <a:p>
            <a:pPr>
              <a:buNone/>
            </a:pPr>
            <a:r>
              <a:rPr lang="en-US" dirty="0" smtClean="0">
                <a:latin typeface="Times New Roman" pitchFamily="18" charset="0"/>
                <a:cs typeface="Times New Roman" pitchFamily="18" charset="0"/>
              </a:rPr>
              <a:t>Starting with Fourier’s law</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33400" y="4567294"/>
          <a:ext cx="6705600" cy="2290706"/>
        </p:xfrm>
        <a:graphic>
          <a:graphicData uri="http://schemas.openxmlformats.org/presentationml/2006/ole">
            <mc:AlternateContent xmlns:mc="http://schemas.openxmlformats.org/markup-compatibility/2006">
              <mc:Choice xmlns:v="urn:schemas-microsoft-com:vml" Requires="v">
                <p:oleObj spid="_x0000_s37892" name="Equation" r:id="rId4" imgW="2527200" imgH="863280" progId="Equation.3">
                  <p:embed/>
                </p:oleObj>
              </mc:Choice>
              <mc:Fallback>
                <p:oleObj name="Equation" r:id="rId4" imgW="2527200" imgH="8632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67294"/>
                        <a:ext cx="6705600" cy="2290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A(x) and k(T) known, the integration results in a functional form of T(x).  </a:t>
            </a:r>
          </a:p>
          <a:p>
            <a:pPr>
              <a:buNone/>
            </a:pPr>
            <a:r>
              <a:rPr lang="en-US" b="1" dirty="0" smtClean="0">
                <a:latin typeface="Times New Roman" pitchFamily="18" charset="0"/>
                <a:cs typeface="Times New Roman" pitchFamily="18" charset="0"/>
              </a:rPr>
              <a:t>3.3  RADIAL SYSTEMS</a:t>
            </a:r>
          </a:p>
          <a:p>
            <a:pPr>
              <a:buNone/>
            </a:pPr>
            <a:r>
              <a:rPr lang="en-US" dirty="0" smtClean="0">
                <a:latin typeface="Times New Roman" pitchFamily="18" charset="0"/>
                <a:cs typeface="Times New Roman" pitchFamily="18" charset="0"/>
              </a:rPr>
              <a:t>Cylindrical and spherical systems can be analyzed by using the standard method and alternative method.</a:t>
            </a:r>
          </a:p>
          <a:p>
            <a:pPr>
              <a:buNone/>
            </a:pPr>
            <a:r>
              <a:rPr lang="en-US" dirty="0" smtClean="0">
                <a:latin typeface="Times New Roman" pitchFamily="18" charset="0"/>
                <a:cs typeface="Times New Roman" pitchFamily="18" charset="0"/>
              </a:rPr>
              <a:t>For the one dimensional case T=T(r)</a:t>
            </a:r>
          </a:p>
          <a:p>
            <a:pPr>
              <a:buNone/>
            </a:pPr>
            <a:r>
              <a:rPr lang="en-US" b="1" dirty="0" smtClean="0">
                <a:latin typeface="Times New Roman" pitchFamily="18" charset="0"/>
                <a:cs typeface="Times New Roman" pitchFamily="18" charset="0"/>
              </a:rPr>
              <a:t>3.3.1  The cylinder</a:t>
            </a:r>
            <a:r>
              <a:rPr lang="en-US" dirty="0" smtClean="0">
                <a:latin typeface="Times New Roman" pitchFamily="18" charset="0"/>
                <a:cs typeface="Times New Roman" pitchFamily="18" charset="0"/>
              </a:rPr>
              <a:t> (standard method)</a:t>
            </a:r>
          </a:p>
          <a:p>
            <a:pPr>
              <a:buNone/>
            </a:pPr>
            <a:r>
              <a:rPr lang="en-US" dirty="0" smtClean="0">
                <a:latin typeface="Times New Roman" pitchFamily="18" charset="0"/>
                <a:cs typeface="Times New Roman" pitchFamily="18" charset="0"/>
              </a:rPr>
              <a:t>The appropriate equation for steady-state with no generation is</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799" y="5105400"/>
          <a:ext cx="8148918" cy="1371600"/>
        </p:xfrm>
        <a:graphic>
          <a:graphicData uri="http://schemas.openxmlformats.org/presentationml/2006/ole">
            <mc:AlternateContent xmlns:mc="http://schemas.openxmlformats.org/markup-compatibility/2006">
              <mc:Choice xmlns:v="urn:schemas-microsoft-com:vml" Requires="v">
                <p:oleObj spid="_x0000_s38916" name="Equation" r:id="rId3" imgW="2565360" imgH="431640" progId="Equation.3">
                  <p:embed/>
                </p:oleObj>
              </mc:Choice>
              <mc:Fallback>
                <p:oleObj name="Equation" r:id="rId3" imgW="25653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5105400"/>
                        <a:ext cx="8148918"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Also</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which shows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 to be constant (independent of r). </a:t>
            </a:r>
          </a:p>
          <a:p>
            <a:pPr>
              <a:buNone/>
            </a:pPr>
            <a:r>
              <a:rPr lang="en-US" dirty="0" smtClean="0">
                <a:latin typeface="Times New Roman" pitchFamily="18" charset="0"/>
                <a:cs typeface="Times New Roman" pitchFamily="18" charset="0"/>
              </a:rPr>
              <a:t>The cylindrical configuration is shown in </a:t>
            </a:r>
            <a:r>
              <a:rPr lang="en-US" b="1" dirty="0" smtClean="0">
                <a:latin typeface="Times New Roman" pitchFamily="18" charset="0"/>
                <a:cs typeface="Times New Roman" pitchFamily="18" charset="0"/>
                <a:hlinkClick r:id="rId3" action="ppaction://hlinkpres?slideindex=1&amp;slidetitle="/>
              </a:rPr>
              <a:t>fig-chp3\fig.3.6.pptx</a:t>
            </a:r>
            <a:endParaRPr lang="en-US"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Integrating for constant k gives</a:t>
            </a:r>
          </a:p>
          <a:p>
            <a:pPr>
              <a:buNone/>
            </a:pPr>
            <a:r>
              <a:rPr lang="en-US" dirty="0" smtClean="0">
                <a:latin typeface="Times New Roman" pitchFamily="18" charset="0"/>
                <a:cs typeface="Times New Roman" pitchFamily="18" charset="0"/>
              </a:rPr>
              <a:t>T(r) =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 r + C</a:t>
            </a:r>
            <a:r>
              <a:rPr lang="en-US" baseline="-25000" dirty="0" smtClean="0">
                <a:latin typeface="Times New Roman" pitchFamily="18" charset="0"/>
                <a:cs typeface="Times New Roman" pitchFamily="18" charset="0"/>
              </a:rPr>
              <a:t>2</a:t>
            </a:r>
          </a:p>
          <a:p>
            <a:pPr>
              <a:buNone/>
            </a:pPr>
            <a:r>
              <a:rPr lang="en-US" dirty="0" smtClean="0">
                <a:latin typeface="Times New Roman" pitchFamily="18" charset="0"/>
                <a:cs typeface="Times New Roman" pitchFamily="18" charset="0"/>
              </a:rPr>
              <a:t>Two boundary conditions</a:t>
            </a:r>
          </a:p>
          <a:p>
            <a:pPr>
              <a:buNone/>
            </a:pPr>
            <a:r>
              <a:rPr lang="en-US" dirty="0" smtClean="0">
                <a:latin typeface="Times New Roman" pitchFamily="18" charset="0"/>
                <a:cs typeface="Times New Roman" pitchFamily="18" charset="0"/>
              </a:rPr>
              <a:t>T(r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s,1</a:t>
            </a:r>
            <a:r>
              <a:rPr lang="en-US" dirty="0" smtClean="0">
                <a:latin typeface="Times New Roman" pitchFamily="18" charset="0"/>
                <a:cs typeface="Times New Roman" pitchFamily="18" charset="0"/>
              </a:rPr>
              <a:t>    and 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s,2</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 y="685800"/>
          <a:ext cx="7157884" cy="1066800"/>
        </p:xfrm>
        <a:graphic>
          <a:graphicData uri="http://schemas.openxmlformats.org/presentationml/2006/ole">
            <mc:AlternateContent xmlns:mc="http://schemas.openxmlformats.org/markup-compatibility/2006">
              <mc:Choice xmlns:v="urn:schemas-microsoft-com:vml" Requires="v">
                <p:oleObj spid="_x0000_s39940" name="Equation" r:id="rId4" imgW="2641320" imgH="393480" progId="Equation.3">
                  <p:embed/>
                </p:oleObj>
              </mc:Choice>
              <mc:Fallback>
                <p:oleObj name="Equation" r:id="rId4" imgW="264132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85800"/>
                        <a:ext cx="7157884"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latin typeface="Times New Roman" pitchFamily="18" charset="0"/>
                <a:cs typeface="Times New Roman" pitchFamily="18" charset="0"/>
              </a:rPr>
              <a:t>The final solution becomes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thermal circuit is also shown in the figure.  </a:t>
            </a:r>
          </a:p>
          <a:p>
            <a:pPr>
              <a:buNone/>
            </a:pPr>
            <a:r>
              <a:rPr lang="en-US" dirty="0" smtClean="0">
                <a:latin typeface="Times New Roman" pitchFamily="18" charset="0"/>
                <a:cs typeface="Times New Roman" pitchFamily="18" charset="0"/>
              </a:rPr>
              <a:t>For composite cylinders shown in </a:t>
            </a:r>
            <a:r>
              <a:rPr lang="en-US" b="1" dirty="0" smtClean="0">
                <a:latin typeface="Times New Roman" pitchFamily="18" charset="0"/>
                <a:cs typeface="Times New Roman" pitchFamily="18" charset="0"/>
                <a:hlinkClick r:id="rId3" action="ppaction://hlinkpres?slideindex=1&amp;slidetitle="/>
              </a:rPr>
              <a:t>fig-chp3\fig.3.7.pptx</a:t>
            </a:r>
            <a:endParaRPr lang="en-US" b="1"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0" y="457200"/>
          <a:ext cx="8953500" cy="3352800"/>
        </p:xfrm>
        <a:graphic>
          <a:graphicData uri="http://schemas.openxmlformats.org/presentationml/2006/ole">
            <mc:AlternateContent xmlns:mc="http://schemas.openxmlformats.org/markup-compatibility/2006">
              <mc:Choice xmlns:v="urn:schemas-microsoft-com:vml" Requires="v">
                <p:oleObj spid="_x0000_s40966" name="Equation" r:id="rId4" imgW="3390840" imgH="1269720" progId="Equation.3">
                  <p:embed/>
                </p:oleObj>
              </mc:Choice>
              <mc:Fallback>
                <p:oleObj name="Equation" r:id="rId4" imgW="3390840" imgH="12697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8953500" cy="335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04800" y="3810000"/>
          <a:ext cx="2655888" cy="1143000"/>
        </p:xfrm>
        <a:graphic>
          <a:graphicData uri="http://schemas.openxmlformats.org/presentationml/2006/ole">
            <mc:AlternateContent xmlns:mc="http://schemas.openxmlformats.org/markup-compatibility/2006">
              <mc:Choice xmlns:v="urn:schemas-microsoft-com:vml" Requires="v">
                <p:oleObj spid="_x0000_s40967" name="Equation" r:id="rId6" imgW="914400" imgH="393480" progId="Equation.3">
                  <p:embed/>
                </p:oleObj>
              </mc:Choice>
              <mc:Fallback>
                <p:oleObj name="Equation" r:id="rId6" imgW="91440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810000"/>
                        <a:ext cx="2655888"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3.1  The Plane Wall</a:t>
            </a:r>
          </a:p>
          <a:p>
            <a:pPr>
              <a:buNone/>
            </a:pPr>
            <a:r>
              <a:rPr lang="en-US" b="1" dirty="0" smtClean="0">
                <a:latin typeface="Times New Roman" pitchFamily="18" charset="0"/>
                <a:cs typeface="Times New Roman" pitchFamily="18" charset="0"/>
              </a:rPr>
              <a:t>3.1.1  Temperature Distribution</a:t>
            </a:r>
          </a:p>
          <a:p>
            <a:pPr>
              <a:buNone/>
            </a:pPr>
            <a:r>
              <a:rPr lang="en-US" dirty="0" smtClean="0">
                <a:latin typeface="Times New Roman" pitchFamily="18" charset="0"/>
                <a:cs typeface="Times New Roman" pitchFamily="18" charset="0"/>
              </a:rPr>
              <a:t>The two surfaces of the plane wall are at temperatures T</a:t>
            </a:r>
            <a:r>
              <a:rPr lang="en-US" baseline="-25000" dirty="0" smtClean="0">
                <a:latin typeface="Times New Roman" pitchFamily="18" charset="0"/>
                <a:cs typeface="Times New Roman" pitchFamily="18" charset="0"/>
              </a:rPr>
              <a:t>s,1</a:t>
            </a:r>
            <a:r>
              <a:rPr lang="en-US" dirty="0" smtClean="0">
                <a:latin typeface="Times New Roman" pitchFamily="18" charset="0"/>
                <a:cs typeface="Times New Roman" pitchFamily="18" charset="0"/>
              </a:rPr>
              <a:t> and T</a:t>
            </a:r>
            <a:r>
              <a:rPr lang="en-US" baseline="-25000" dirty="0" smtClean="0">
                <a:latin typeface="Times New Roman" pitchFamily="18" charset="0"/>
                <a:cs typeface="Times New Roman" pitchFamily="18" charset="0"/>
              </a:rPr>
              <a:t>s,2</a:t>
            </a:r>
            <a:r>
              <a:rPr lang="en-US" dirty="0" smtClean="0">
                <a:latin typeface="Times New Roman" pitchFamily="18" charset="0"/>
                <a:cs typeface="Times New Roman" pitchFamily="18" charset="0"/>
              </a:rPr>
              <a:t>, where due to the existing temperature gradient conduction heat transfer will occur as shown in </a:t>
            </a:r>
            <a:r>
              <a:rPr lang="en-US" b="1" dirty="0" smtClean="0">
                <a:latin typeface="Times New Roman" pitchFamily="18" charset="0"/>
                <a:cs typeface="Times New Roman" pitchFamily="18" charset="0"/>
                <a:hlinkClick r:id="rId3" action="ppaction://hlinkpres?slideindex=1&amp;slidetitle="/>
              </a:rPr>
              <a:t>fig-chp3\fig.3.1.pptx</a:t>
            </a:r>
            <a:r>
              <a:rPr lang="en-US" dirty="0" smtClean="0">
                <a:latin typeface="Times New Roman" pitchFamily="18" charset="0"/>
                <a:cs typeface="Times New Roman" pitchFamily="18" charset="0"/>
              </a:rPr>
              <a:t>.  At the surfaces convective heat transfer will also occur.</a:t>
            </a:r>
          </a:p>
          <a:p>
            <a:pPr>
              <a:buNone/>
            </a:pPr>
            <a:r>
              <a:rPr lang="en-US" dirty="0" smtClean="0">
                <a:latin typeface="Times New Roman" pitchFamily="18" charset="0"/>
                <a:cs typeface="Times New Roman" pitchFamily="18" charset="0"/>
              </a:rPr>
              <a:t>The appropriate equation to be used for one-dimensional steady-state conduction with no heat generation will be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200" y="5486400"/>
          <a:ext cx="2290482" cy="1066800"/>
        </p:xfrm>
        <a:graphic>
          <a:graphicData uri="http://schemas.openxmlformats.org/presentationml/2006/ole">
            <mc:AlternateContent xmlns:mc="http://schemas.openxmlformats.org/markup-compatibility/2006">
              <mc:Choice xmlns:v="urn:schemas-microsoft-com:vml" Requires="v">
                <p:oleObj spid="_x0000_s2052" name="Equation" r:id="rId4" imgW="927000" imgH="431640" progId="Equation.3">
                  <p:embed/>
                </p:oleObj>
              </mc:Choice>
              <mc:Fallback>
                <p:oleObj name="Equation" r:id="rId4" imgW="92700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486400"/>
                        <a:ext cx="229048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Using the thermal circuits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Using the overall heat transfer coefficient U</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 U is defined based on arbitrary area A.</a:t>
            </a:r>
          </a:p>
          <a:p>
            <a:pPr>
              <a:buNone/>
            </a:pPr>
            <a:r>
              <a:rPr lang="en-US" dirty="0" smtClean="0">
                <a:latin typeface="Times New Roman" pitchFamily="18" charset="0"/>
                <a:cs typeface="Times New Roman" pitchFamily="18" charset="0"/>
              </a:rPr>
              <a:t>It could also be defined on the basis of other areas such that </a:t>
            </a:r>
          </a:p>
          <a:p>
            <a:pPr>
              <a:buNone/>
            </a:pPr>
            <a:r>
              <a:rPr lang="en-US" dirty="0" smtClean="0">
                <a:latin typeface="Times New Roman" pitchFamily="18" charset="0"/>
                <a:cs typeface="Times New Roman" pitchFamily="18" charset="0"/>
              </a:rPr>
              <a:t>U</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U</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 U</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3 </a:t>
            </a:r>
            <a:r>
              <a:rPr lang="en-US" dirty="0" smtClean="0">
                <a:latin typeface="Times New Roman" pitchFamily="18" charset="0"/>
                <a:cs typeface="Times New Roman" pitchFamily="18" charset="0"/>
              </a:rPr>
              <a:t>= U</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4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-1</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609600"/>
          <a:ext cx="8616950" cy="1524000"/>
        </p:xfrm>
        <a:graphic>
          <a:graphicData uri="http://schemas.openxmlformats.org/presentationml/2006/ole">
            <mc:AlternateContent xmlns:mc="http://schemas.openxmlformats.org/markup-compatibility/2006">
              <mc:Choice xmlns:v="urn:schemas-microsoft-com:vml" Requires="v">
                <p:oleObj spid="_x0000_s41990" name="Equation" r:id="rId3" imgW="3517560" imgH="622080" progId="Equation.3">
                  <p:embed/>
                </p:oleObj>
              </mc:Choice>
              <mc:Fallback>
                <p:oleObj name="Equation" r:id="rId3" imgW="3517560" imgH="622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9600"/>
                        <a:ext cx="861695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0" y="2819400"/>
          <a:ext cx="8805863" cy="1336675"/>
        </p:xfrm>
        <a:graphic>
          <a:graphicData uri="http://schemas.openxmlformats.org/presentationml/2006/ole">
            <mc:AlternateContent xmlns:mc="http://schemas.openxmlformats.org/markup-compatibility/2006">
              <mc:Choice xmlns:v="urn:schemas-microsoft-com:vml" Requires="v">
                <p:oleObj spid="_x0000_s41991" name="Equation" r:id="rId5" imgW="3009600" imgH="457200" progId="Equation.3">
                  <p:embed/>
                </p:oleObj>
              </mc:Choice>
              <mc:Fallback>
                <p:oleObj name="Equation" r:id="rId5" imgW="300960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19400"/>
                        <a:ext cx="8805863"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If U is defined on   A</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L, then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b="1" u="sng" dirty="0" smtClean="0">
                <a:latin typeface="Times New Roman" pitchFamily="18" charset="0"/>
                <a:cs typeface="Times New Roman" pitchFamily="18" charset="0"/>
              </a:rPr>
              <a:t>Example 3.3</a:t>
            </a:r>
          </a:p>
          <a:p>
            <a:pPr>
              <a:buNone/>
            </a:pPr>
            <a:r>
              <a:rPr lang="en-US" dirty="0" smtClean="0">
                <a:latin typeface="Times New Roman" pitchFamily="18" charset="0"/>
                <a:cs typeface="Times New Roman" pitchFamily="18" charset="0"/>
              </a:rPr>
              <a:t>A thin-walled copper tube of radius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is used to transport a low-temperature refrigerant and is at a temperature 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that is less than that of the ambient air at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around the tube.  Is there an optimum thickness associated with application of insulation to the tube?  Use graph for justification.</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63525" y="533400"/>
          <a:ext cx="7823200" cy="1676400"/>
        </p:xfrm>
        <a:graphic>
          <a:graphicData uri="http://schemas.openxmlformats.org/presentationml/2006/ole">
            <mc:AlternateContent xmlns:mc="http://schemas.openxmlformats.org/markup-compatibility/2006">
              <mc:Choice xmlns:v="urn:schemas-microsoft-com:vml" Requires="v">
                <p:oleObj spid="_x0000_s43012" name="Equation" r:id="rId3" imgW="2844720" imgH="609480" progId="Equation.3">
                  <p:embed/>
                </p:oleObj>
              </mc:Choice>
              <mc:Fallback>
                <p:oleObj name="Equation" r:id="rId3" imgW="2844720" imgH="609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533400"/>
                        <a:ext cx="78232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The arrangement is shown in the figure below.  Use cellular glass for insulation k=0.055 W/</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 and h= 5 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 and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=5 mm.</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51201" name="Picture 1" descr="C:\Documents and Settings\Administrator\Desktop\3.7 001.bmp"/>
          <p:cNvPicPr>
            <a:picLocks noChangeAspect="1" noChangeArrowheads="1"/>
          </p:cNvPicPr>
          <p:nvPr/>
        </p:nvPicPr>
        <p:blipFill>
          <a:blip r:embed="rId2"/>
          <a:srcRect/>
          <a:stretch>
            <a:fillRect/>
          </a:stretch>
        </p:blipFill>
        <p:spPr bwMode="auto">
          <a:xfrm>
            <a:off x="1447800" y="2127457"/>
            <a:ext cx="7258164" cy="4730543"/>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89916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Thermal circuit for example 3.3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33</a:t>
            </a:fld>
            <a:endParaRPr lang="en-US"/>
          </a:p>
        </p:txBody>
      </p:sp>
      <p:pic>
        <p:nvPicPr>
          <p:cNvPr id="169986" name="Picture 2" descr="C:\Documents and Settings\Administrator\Desktop\1.1b 006.bmp"/>
          <p:cNvPicPr>
            <a:picLocks noChangeAspect="1" noChangeArrowheads="1"/>
          </p:cNvPicPr>
          <p:nvPr/>
        </p:nvPicPr>
        <p:blipFill>
          <a:blip r:embed="rId2"/>
          <a:srcRect/>
          <a:stretch>
            <a:fillRect/>
          </a:stretch>
        </p:blipFill>
        <p:spPr bwMode="auto">
          <a:xfrm>
            <a:off x="-488081" y="1828800"/>
            <a:ext cx="9632081" cy="24701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Using the thermal circuit per unit length of the tube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equation shows that with increase in r the conduction resistance increases while that of convection decreases.  This indicates that there may be an optimum thickness of insulation that will minimize the heat transfer.  This can be achieved by using </a:t>
            </a:r>
          </a:p>
          <a:p>
            <a:pPr>
              <a:buNone/>
            </a:pP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599" y="685800"/>
          <a:ext cx="8068235" cy="1371600"/>
        </p:xfrm>
        <a:graphic>
          <a:graphicData uri="http://schemas.openxmlformats.org/presentationml/2006/ole">
            <mc:AlternateContent xmlns:mc="http://schemas.openxmlformats.org/markup-compatibility/2006">
              <mc:Choice xmlns:v="urn:schemas-microsoft-com:vml" Requires="v">
                <p:oleObj spid="_x0000_s44038" name="Equation" r:id="rId3" imgW="2539800" imgH="431640" progId="Equation.3">
                  <p:embed/>
                </p:oleObj>
              </mc:Choice>
              <mc:Fallback>
                <p:oleObj name="Equation" r:id="rId3" imgW="25398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800"/>
                        <a:ext cx="8068235"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33399" y="5486400"/>
          <a:ext cx="8001001" cy="1307094"/>
        </p:xfrm>
        <a:graphic>
          <a:graphicData uri="http://schemas.openxmlformats.org/presentationml/2006/ole">
            <mc:AlternateContent xmlns:mc="http://schemas.openxmlformats.org/markup-compatibility/2006">
              <mc:Choice xmlns:v="urn:schemas-microsoft-com:vml" Requires="v">
                <p:oleObj spid="_x0000_s44039" name="Equation" r:id="rId5" imgW="2565360" imgH="419040" progId="Equation.3">
                  <p:embed/>
                </p:oleObj>
              </mc:Choice>
              <mc:Fallback>
                <p:oleObj name="Equation" r:id="rId5" imgW="2565360" imgH="419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399" y="5486400"/>
                        <a:ext cx="8001001" cy="1307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above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Checking the second derivative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which suggests that the resistance determined is the minimum or gives maximum heat transfer.  However this benchmark (r=</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which is the indicator of maximum heat transfer, can still be used to get information on the heat transfer characteristics with increase of  insulation  thickness.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457200"/>
          <a:ext cx="1219200" cy="1303283"/>
        </p:xfrm>
        <a:graphic>
          <a:graphicData uri="http://schemas.openxmlformats.org/presentationml/2006/ole">
            <mc:AlternateContent xmlns:mc="http://schemas.openxmlformats.org/markup-compatibility/2006">
              <mc:Choice xmlns:v="urn:schemas-microsoft-com:vml" Requires="v">
                <p:oleObj spid="_x0000_s45062" name="Equation" r:id="rId3" imgW="368280" imgH="393480" progId="Equation.3">
                  <p:embed/>
                </p:oleObj>
              </mc:Choice>
              <mc:Fallback>
                <p:oleObj name="Equation" r:id="rId3" imgW="3682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
                        <a:ext cx="1219200" cy="13032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04800" y="2362200"/>
          <a:ext cx="5689600" cy="1066800"/>
        </p:xfrm>
        <a:graphic>
          <a:graphicData uri="http://schemas.openxmlformats.org/presentationml/2006/ole">
            <mc:AlternateContent xmlns:mc="http://schemas.openxmlformats.org/markup-compatibility/2006">
              <mc:Choice xmlns:v="urn:schemas-microsoft-com:vml" Requires="v">
                <p:oleObj spid="_x0000_s45063" name="Equation" r:id="rId5" imgW="2234880" imgH="419040" progId="Equation.3">
                  <p:embed/>
                </p:oleObj>
              </mc:Choice>
              <mc:Fallback>
                <p:oleObj name="Equation" r:id="rId5" imgW="2234880" imgH="419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362200"/>
                        <a:ext cx="5689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latin typeface="Times New Roman" pitchFamily="18" charset="0"/>
                <a:cs typeface="Times New Roman" pitchFamily="18" charset="0"/>
              </a:rPr>
              <a:t>The figure shows a plot of        against insulation thickness (r-</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pPr>
              <a:buNone/>
            </a:pP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=k/h=0.055/5=0.011m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c</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=(0.011-0.005)=0.006m</a:t>
            </a:r>
          </a:p>
          <a:p>
            <a:pPr>
              <a:buNone/>
            </a:pPr>
            <a:r>
              <a:rPr lang="en-US" dirty="0" smtClean="0">
                <a:latin typeface="Times New Roman" pitchFamily="18" charset="0"/>
                <a:cs typeface="Times New Roman" pitchFamily="18" charset="0"/>
              </a:rPr>
              <a:t>The graph shows that insulation thicknesses below this critical radius results in increased heat transfer with increase in insulation thickness.  This is desirable for electrical wire insulation (good cooling effect).</a:t>
            </a:r>
          </a:p>
          <a:p>
            <a:pPr>
              <a:buNone/>
            </a:pPr>
            <a:r>
              <a:rPr lang="en-US" dirty="0" smtClean="0">
                <a:latin typeface="Times New Roman" pitchFamily="18" charset="0"/>
                <a:cs typeface="Times New Roman" pitchFamily="18" charset="0"/>
              </a:rPr>
              <a:t>For insulation thicknesses above the critical radius, heat transfer decreases with increase in thickness of insulation. (But make a note that the bare tube has the same resistance up to a certain insulation thickness) This is the usual setup in practical insulation.  The thickness of the insulation will be optimized with respect to the cost of the insulation material and the saved energy cost.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36</a:t>
            </a:fld>
            <a:endParaRPr lang="en-US"/>
          </a:p>
        </p:txBody>
      </p:sp>
      <p:graphicFrame>
        <p:nvGraphicFramePr>
          <p:cNvPr id="5" name="Object 4"/>
          <p:cNvGraphicFramePr>
            <a:graphicFrameLocks noChangeAspect="1"/>
          </p:cNvGraphicFramePr>
          <p:nvPr/>
        </p:nvGraphicFramePr>
        <p:xfrm>
          <a:off x="4114800" y="0"/>
          <a:ext cx="685800" cy="620486"/>
        </p:xfrm>
        <a:graphic>
          <a:graphicData uri="http://schemas.openxmlformats.org/presentationml/2006/ole">
            <mc:AlternateContent xmlns:mc="http://schemas.openxmlformats.org/markup-compatibility/2006">
              <mc:Choice xmlns:v="urn:schemas-microsoft-com:vml" Requires="v">
                <p:oleObj spid="_x0000_s130051" name="Equation" r:id="rId3" imgW="266400" imgH="241200" progId="Equation.3">
                  <p:embed/>
                </p:oleObj>
              </mc:Choice>
              <mc:Fallback>
                <p:oleObj name="Equation" r:id="rId3" imgW="266400" imgH="241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0"/>
                        <a:ext cx="685800" cy="6204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Thermal resistance vs. insulation thickness</a:t>
            </a:r>
            <a:endParaRPr lang="en-US" dirty="0">
              <a:latin typeface="Times New Roman" pitchFamily="18" charset="0"/>
              <a:cs typeface="Times New Roman" pitchFamily="18" charset="0"/>
            </a:endParaRPr>
          </a:p>
        </p:txBody>
      </p:sp>
      <p:pic>
        <p:nvPicPr>
          <p:cNvPr id="59393" name="Picture 1" descr="C:\Documents and Settings\Administrator\Desktop\3.7 002.bmp"/>
          <p:cNvPicPr>
            <a:picLocks noChangeAspect="1" noChangeArrowheads="1"/>
          </p:cNvPicPr>
          <p:nvPr/>
        </p:nvPicPr>
        <p:blipFill>
          <a:blip r:embed="rId2"/>
          <a:srcRect/>
          <a:stretch>
            <a:fillRect/>
          </a:stretch>
        </p:blipFill>
        <p:spPr bwMode="auto">
          <a:xfrm>
            <a:off x="-130147" y="0"/>
            <a:ext cx="9167637" cy="5943600"/>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smtClean="0">
                <a:latin typeface="Times New Roman" pitchFamily="18" charset="0"/>
                <a:cs typeface="Times New Roman" pitchFamily="18" charset="0"/>
              </a:rPr>
              <a:t>3.3.2  The Sphere</a:t>
            </a:r>
          </a:p>
          <a:p>
            <a:pPr>
              <a:buNone/>
            </a:pPr>
            <a:r>
              <a:rPr lang="en-US" dirty="0" smtClean="0">
                <a:latin typeface="Times New Roman" pitchFamily="18" charset="0"/>
                <a:cs typeface="Times New Roman" pitchFamily="18" charset="0"/>
              </a:rPr>
              <a:t>To diversify our approach, here we will use the alternative method.  </a:t>
            </a:r>
          </a:p>
          <a:p>
            <a:pPr>
              <a:buNone/>
            </a:pPr>
            <a:r>
              <a:rPr lang="en-US" dirty="0" smtClean="0">
                <a:latin typeface="Times New Roman" pitchFamily="18" charset="0"/>
                <a:cs typeface="Times New Roman" pitchFamily="18" charset="0"/>
              </a:rPr>
              <a:t>Considering </a:t>
            </a:r>
            <a:r>
              <a:rPr lang="en-US" b="1" dirty="0" smtClean="0">
                <a:latin typeface="Times New Roman" pitchFamily="18" charset="0"/>
                <a:cs typeface="Times New Roman" pitchFamily="18" charset="0"/>
                <a:hlinkClick r:id="rId3" action="ppaction://hlinkpres?slideindex=1&amp;slidetitle="/>
              </a:rPr>
              <a:t>fig-chp3\fig.3.8.pptx</a:t>
            </a:r>
            <a:r>
              <a:rPr lang="en-US" dirty="0" smtClean="0">
                <a:latin typeface="Times New Roman" pitchFamily="18" charset="0"/>
                <a:cs typeface="Times New Roman" pitchFamily="18" charset="0"/>
              </a:rPr>
              <a:t>, steady-state conduction with no generation gives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=constant.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constant k</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 y="2895600"/>
          <a:ext cx="4468416" cy="2057400"/>
        </p:xfrm>
        <a:graphic>
          <a:graphicData uri="http://schemas.openxmlformats.org/presentationml/2006/ole">
            <mc:AlternateContent xmlns:mc="http://schemas.openxmlformats.org/markup-compatibility/2006">
              <mc:Choice xmlns:v="urn:schemas-microsoft-com:vml" Requires="v">
                <p:oleObj spid="_x0000_s54276" name="Equation" r:id="rId4" imgW="1765080" imgH="812520" progId="Equation.3">
                  <p:embed/>
                </p:oleObj>
              </mc:Choice>
              <mc:Fallback>
                <p:oleObj name="Equation" r:id="rId4" imgW="1765080" imgH="8125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95600"/>
                        <a:ext cx="4468416"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thermal resistance will be</a:t>
            </a:r>
          </a:p>
          <a:p>
            <a:pPr>
              <a:buNone/>
            </a:pPr>
            <a:endParaRPr lang="en-US" dirty="0">
              <a:latin typeface="Times New Roman" pitchFamily="18" charset="0"/>
              <a:cs typeface="Times New Roman" pitchFamily="18" charset="0"/>
            </a:endParaRPr>
          </a:p>
        </p:txBody>
      </p:sp>
      <p:graphicFrame>
        <p:nvGraphicFramePr>
          <p:cNvPr id="56322" name="Object 2"/>
          <p:cNvGraphicFramePr>
            <a:graphicFrameLocks noChangeAspect="1"/>
          </p:cNvGraphicFramePr>
          <p:nvPr/>
        </p:nvGraphicFramePr>
        <p:xfrm>
          <a:off x="381000" y="990600"/>
          <a:ext cx="3468688" cy="1752600"/>
        </p:xfrm>
        <a:graphic>
          <a:graphicData uri="http://schemas.openxmlformats.org/presentationml/2006/ole">
            <mc:AlternateContent xmlns:mc="http://schemas.openxmlformats.org/markup-compatibility/2006">
              <mc:Choice xmlns:v="urn:schemas-microsoft-com:vml" Requires="v">
                <p:oleObj spid="_x0000_s56326" name="Equation" r:id="rId3" imgW="1231560" imgH="622080" progId="Equation.3">
                  <p:embed/>
                </p:oleObj>
              </mc:Choice>
              <mc:Fallback>
                <p:oleObj name="Equation" r:id="rId3" imgW="1231560" imgH="622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90600"/>
                        <a:ext cx="3468688"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685799" y="4191000"/>
          <a:ext cx="3850105" cy="1524000"/>
        </p:xfrm>
        <a:graphic>
          <a:graphicData uri="http://schemas.openxmlformats.org/presentationml/2006/ole">
            <mc:AlternateContent xmlns:mc="http://schemas.openxmlformats.org/markup-compatibility/2006">
              <mc:Choice xmlns:v="urn:schemas-microsoft-com:vml" Requires="v">
                <p:oleObj spid="_x0000_s56327" name="Equation" r:id="rId5" imgW="1218960" imgH="482400" progId="Equation.3">
                  <p:embed/>
                </p:oleObj>
              </mc:Choice>
              <mc:Fallback>
                <p:oleObj name="Equation" r:id="rId5" imgW="121896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799" y="4191000"/>
                        <a:ext cx="3850105"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constant k, the general solution is</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T(x) =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x +C</a:t>
            </a:r>
            <a:r>
              <a:rPr lang="en-US" baseline="-25000" dirty="0" smtClean="0">
                <a:latin typeface="Times New Roman" pitchFamily="18" charset="0"/>
                <a:cs typeface="Times New Roman" pitchFamily="18" charset="0"/>
              </a:rPr>
              <a:t>2</a:t>
            </a:r>
          </a:p>
          <a:p>
            <a:pPr>
              <a:buNone/>
            </a:pPr>
            <a:r>
              <a:rPr lang="en-US" dirty="0" smtClean="0">
                <a:latin typeface="Times New Roman" pitchFamily="18" charset="0"/>
                <a:cs typeface="Times New Roman" pitchFamily="18" charset="0"/>
              </a:rPr>
              <a:t>Two boundary conditions will be required to determine the two constants.</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T(0) = T</a:t>
            </a:r>
            <a:r>
              <a:rPr lang="en-US" baseline="-25000" dirty="0" smtClean="0">
                <a:latin typeface="Times New Roman" pitchFamily="18" charset="0"/>
                <a:cs typeface="Times New Roman" pitchFamily="18" charset="0"/>
              </a:rPr>
              <a:t>s,1</a:t>
            </a:r>
            <a:r>
              <a:rPr lang="en-US" dirty="0" smtClean="0">
                <a:latin typeface="Times New Roman" pitchFamily="18" charset="0"/>
                <a:cs typeface="Times New Roman" pitchFamily="18" charset="0"/>
              </a:rPr>
              <a:t>,     and     T(L) = T</a:t>
            </a:r>
            <a:r>
              <a:rPr lang="en-US" baseline="-25000" dirty="0" smtClean="0">
                <a:latin typeface="Times New Roman" pitchFamily="18" charset="0"/>
                <a:cs typeface="Times New Roman" pitchFamily="18" charset="0"/>
              </a:rPr>
              <a:t>s,2</a:t>
            </a:r>
          </a:p>
          <a:p>
            <a:pPr>
              <a:buNone/>
            </a:pPr>
            <a:r>
              <a:rPr lang="en-US" dirty="0" smtClean="0">
                <a:latin typeface="Times New Roman" pitchFamily="18" charset="0"/>
                <a:cs typeface="Times New Roman" pitchFamily="18" charset="0"/>
              </a:rPr>
              <a:t>The above will give</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Substitution will give</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09599" y="3505200"/>
          <a:ext cx="5033963" cy="1066800"/>
        </p:xfrm>
        <a:graphic>
          <a:graphicData uri="http://schemas.openxmlformats.org/presentationml/2006/ole">
            <mc:AlternateContent xmlns:mc="http://schemas.openxmlformats.org/markup-compatibility/2006">
              <mc:Choice xmlns:v="urn:schemas-microsoft-com:vml" Requires="v">
                <p:oleObj spid="_x0000_s3078" name="Equation" r:id="rId3" imgW="1917360" imgH="406080" progId="Equation.3">
                  <p:embed/>
                </p:oleObj>
              </mc:Choice>
              <mc:Fallback>
                <p:oleObj name="Equation" r:id="rId3" imgW="1917360" imgH="406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3505200"/>
                        <a:ext cx="503396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81000" y="5257800"/>
          <a:ext cx="4267200" cy="1049867"/>
        </p:xfrm>
        <a:graphic>
          <a:graphicData uri="http://schemas.openxmlformats.org/presentationml/2006/ole">
            <mc:AlternateContent xmlns:mc="http://schemas.openxmlformats.org/markup-compatibility/2006">
              <mc:Choice xmlns:v="urn:schemas-microsoft-com:vml" Requires="v">
                <p:oleObj spid="_x0000_s3079" name="Equation" r:id="rId5" imgW="1600200" imgH="393480" progId="Equation.3">
                  <p:embed/>
                </p:oleObj>
              </mc:Choice>
              <mc:Fallback>
                <p:oleObj name="Equation" r:id="rId5" imgW="160020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257800"/>
                        <a:ext cx="4267200" cy="10498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Example 3.4 </a:t>
            </a:r>
          </a:p>
          <a:p>
            <a:pPr>
              <a:buNone/>
            </a:pPr>
            <a:r>
              <a:rPr lang="en-US" dirty="0" smtClean="0">
                <a:latin typeface="Times New Roman" pitchFamily="18" charset="0"/>
                <a:cs typeface="Times New Roman" pitchFamily="18" charset="0"/>
              </a:rPr>
              <a:t>A spherical, thin-walled metallic container is used to store liquid nitrogen at 77 K.  The container has a diameter of 0.5 m and is covered with an evacuated, reflective insulation composed of silica powder.  The insulation is 25 mm thick, and its outer surface is exposed to ambient air at 300 K.  The convection coefficient is known to be 20 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  The latent heat of vaporization and the density of liquid nitrogen are 2 x 10</a:t>
            </a:r>
            <a:r>
              <a:rPr lang="en-US" baseline="30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J/kg and 804 kg/m</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respectively.  (1)  What is the rate of heat transfer to the liquid nitrogen?  (b) What is the rate of liquid boil-off?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Figure for example</a:t>
            </a:r>
            <a:endParaRPr lang="en-US" dirty="0">
              <a:latin typeface="Times New Roman" pitchFamily="18" charset="0"/>
              <a:cs typeface="Times New Roman" pitchFamily="18" charset="0"/>
            </a:endParaRPr>
          </a:p>
        </p:txBody>
      </p:sp>
      <p:pic>
        <p:nvPicPr>
          <p:cNvPr id="120834" name="Picture 2" descr="C:\Documents and Settings\Administrator\Desktop\3.8 001.bmp"/>
          <p:cNvPicPr>
            <a:picLocks noChangeAspect="1" noChangeArrowheads="1"/>
          </p:cNvPicPr>
          <p:nvPr/>
        </p:nvPicPr>
        <p:blipFill>
          <a:blip r:embed="rId2"/>
          <a:srcRect/>
          <a:stretch>
            <a:fillRect/>
          </a:stretch>
        </p:blipFill>
        <p:spPr bwMode="auto">
          <a:xfrm>
            <a:off x="-228600" y="533400"/>
            <a:ext cx="9875413" cy="5033771"/>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(1)  The thermal circuit is shown below</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Hence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55299" name="Object 3"/>
          <p:cNvGraphicFramePr>
            <a:graphicFrameLocks noChangeAspect="1"/>
          </p:cNvGraphicFramePr>
          <p:nvPr/>
        </p:nvGraphicFramePr>
        <p:xfrm>
          <a:off x="228600" y="1295400"/>
          <a:ext cx="8540751" cy="1524000"/>
        </p:xfrm>
        <a:graphic>
          <a:graphicData uri="http://schemas.openxmlformats.org/presentationml/2006/ole">
            <mc:AlternateContent xmlns:mc="http://schemas.openxmlformats.org/markup-compatibility/2006">
              <mc:Choice xmlns:v="urn:schemas-microsoft-com:vml" Requires="v">
                <p:oleObj spid="_x0000_s55303" name="Equation" r:id="rId3" imgW="2705040" imgH="482400" progId="Equation.3">
                  <p:embed/>
                </p:oleObj>
              </mc:Choice>
              <mc:Fallback>
                <p:oleObj name="Equation" r:id="rId3" imgW="2705040" imgH="482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8540751"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0" y="3550324"/>
          <a:ext cx="9144000" cy="3058438"/>
        </p:xfrm>
        <a:graphic>
          <a:graphicData uri="http://schemas.openxmlformats.org/presentationml/2006/ole">
            <mc:AlternateContent xmlns:mc="http://schemas.openxmlformats.org/markup-compatibility/2006">
              <mc:Choice xmlns:v="urn:schemas-microsoft-com:vml" Requires="v">
                <p:oleObj spid="_x0000_s55304" name="Equation" r:id="rId5" imgW="3340080" imgH="1117440" progId="Equation.3">
                  <p:embed/>
                </p:oleObj>
              </mc:Choice>
              <mc:Fallback>
                <p:oleObj name="Equation" r:id="rId5" imgW="3340080" imgH="11174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50324"/>
                        <a:ext cx="9144000" cy="305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89916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Thermal circuit for example 3.4</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43</a:t>
            </a:fld>
            <a:endParaRPr lang="en-US"/>
          </a:p>
        </p:txBody>
      </p:sp>
      <p:pic>
        <p:nvPicPr>
          <p:cNvPr id="171010" name="Picture 2" descr="C:\Documents and Settings\Administrator\Desktop\1.1b 007.bmp"/>
          <p:cNvPicPr>
            <a:picLocks noChangeAspect="1" noChangeArrowheads="1"/>
          </p:cNvPicPr>
          <p:nvPr/>
        </p:nvPicPr>
        <p:blipFill>
          <a:blip r:embed="rId2"/>
          <a:srcRect/>
          <a:stretch>
            <a:fillRect/>
          </a:stretch>
        </p:blipFill>
        <p:spPr bwMode="auto">
          <a:xfrm>
            <a:off x="-381000" y="1447800"/>
            <a:ext cx="10492646" cy="340457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which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514350" indent="-514350">
              <a:buAutoNum type="arabicParenBoth" startAt="2"/>
            </a:pPr>
            <a:r>
              <a:rPr lang="en-US" dirty="0" smtClean="0">
                <a:latin typeface="Times New Roman" pitchFamily="18" charset="0"/>
                <a:cs typeface="Times New Roman" pitchFamily="18" charset="0"/>
              </a:rPr>
              <a:t>Energy balance on the control volume (liquid N</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pPr marL="514350" indent="-514350">
              <a:buNone/>
            </a:pP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799" y="838200"/>
          <a:ext cx="4903839" cy="1143000"/>
        </p:xfrm>
        <a:graphic>
          <a:graphicData uri="http://schemas.openxmlformats.org/presentationml/2006/ole">
            <mc:AlternateContent xmlns:mc="http://schemas.openxmlformats.org/markup-compatibility/2006">
              <mc:Choice xmlns:v="urn:schemas-microsoft-com:vml" Requires="v">
                <p:oleObj spid="_x0000_s60422" name="Equation" r:id="rId3" imgW="1688760" imgH="393480" progId="Equation.3">
                  <p:embed/>
                </p:oleObj>
              </mc:Choice>
              <mc:Fallback>
                <p:oleObj name="Equation" r:id="rId3" imgW="168876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838200"/>
                        <a:ext cx="4903839"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9525" y="3048000"/>
          <a:ext cx="8486775" cy="3576638"/>
        </p:xfrm>
        <a:graphic>
          <a:graphicData uri="http://schemas.openxmlformats.org/presentationml/2006/ole">
            <mc:AlternateContent xmlns:mc="http://schemas.openxmlformats.org/markup-compatibility/2006">
              <mc:Choice xmlns:v="urn:schemas-microsoft-com:vml" Requires="v">
                <p:oleObj spid="_x0000_s60423" name="Equation" r:id="rId5" imgW="3314520" imgH="1396800" progId="Equation.3">
                  <p:embed/>
                </p:oleObj>
              </mc:Choice>
              <mc:Fallback>
                <p:oleObj name="Equation" r:id="rId5" imgW="3314520" imgH="1396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 y="3048000"/>
                        <a:ext cx="8486775" cy="357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marL="514350" indent="-514350">
              <a:buNone/>
            </a:pPr>
            <a:r>
              <a:rPr lang="en-US" b="1" dirty="0" smtClean="0">
                <a:latin typeface="Times New Roman" pitchFamily="18" charset="0"/>
                <a:cs typeface="Times New Roman" pitchFamily="18" charset="0"/>
              </a:rPr>
              <a:t>3.4  CONDUCTION WITH THERMAL ENERGY GENERATION</a:t>
            </a:r>
          </a:p>
          <a:p>
            <a:pPr marL="514350" indent="-514350">
              <a:buNone/>
            </a:pPr>
            <a:r>
              <a:rPr lang="en-US" dirty="0" smtClean="0">
                <a:latin typeface="Times New Roman" pitchFamily="18" charset="0"/>
                <a:cs typeface="Times New Roman" pitchFamily="18" charset="0"/>
              </a:rPr>
              <a:t>Internal energy generation could be from current, nuclear, or exothermic chemical reaction where the generation will be assumed to be uniform.  Typical for electric current is </a:t>
            </a:r>
          </a:p>
          <a:p>
            <a:pPr marL="514350" indent="-514350">
              <a:buNone/>
            </a:pPr>
            <a:r>
              <a:rPr lang="en-US" dirty="0" smtClean="0">
                <a:latin typeface="Times New Roman" pitchFamily="18" charset="0"/>
                <a:cs typeface="Times New Roman" pitchFamily="18" charset="0"/>
              </a:rPr>
              <a:t>                         and the energy generation per unit  			volume will be</a:t>
            </a:r>
          </a:p>
          <a:p>
            <a:pPr marL="514350" indent="-514350">
              <a:buNone/>
            </a:pPr>
            <a:endParaRPr lang="en-US" dirty="0" smtClean="0">
              <a:latin typeface="Times New Roman" pitchFamily="18" charset="0"/>
              <a:cs typeface="Times New Roman" pitchFamily="18" charset="0"/>
            </a:endParaRPr>
          </a:p>
          <a:p>
            <a:pPr marL="514350" indent="-514350">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200" y="3200400"/>
          <a:ext cx="1905000" cy="692728"/>
        </p:xfrm>
        <a:graphic>
          <a:graphicData uri="http://schemas.openxmlformats.org/presentationml/2006/ole">
            <mc:AlternateContent xmlns:mc="http://schemas.openxmlformats.org/markup-compatibility/2006">
              <mc:Choice xmlns:v="urn:schemas-microsoft-com:vml" Requires="v">
                <p:oleObj spid="_x0000_s61446" name="Equation" r:id="rId3" imgW="698400" imgH="253800" progId="Equation.3">
                  <p:embed/>
                </p:oleObj>
              </mc:Choice>
              <mc:Fallback>
                <p:oleObj name="Equation" r:id="rId3" imgW="69840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00400"/>
                        <a:ext cx="1905000" cy="692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609600" y="4419600"/>
          <a:ext cx="2588559" cy="1143000"/>
        </p:xfrm>
        <a:graphic>
          <a:graphicData uri="http://schemas.openxmlformats.org/presentationml/2006/ole">
            <mc:AlternateContent xmlns:mc="http://schemas.openxmlformats.org/markup-compatibility/2006">
              <mc:Choice xmlns:v="urn:schemas-microsoft-com:vml" Requires="v">
                <p:oleObj spid="_x0000_s61447" name="Equation" r:id="rId5" imgW="977760" imgH="431640" progId="Equation.3">
                  <p:embed/>
                </p:oleObj>
              </mc:Choice>
              <mc:Fallback>
                <p:oleObj name="Equation" r:id="rId5" imgW="97776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419600"/>
                        <a:ext cx="2588559"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3.4.1 The Plane Wall</a:t>
            </a:r>
          </a:p>
          <a:p>
            <a:pPr>
              <a:buNone/>
            </a:pPr>
            <a:r>
              <a:rPr lang="en-US" dirty="0" smtClean="0">
                <a:latin typeface="Times New Roman" pitchFamily="18" charset="0"/>
                <a:cs typeface="Times New Roman" pitchFamily="18" charset="0"/>
              </a:rPr>
              <a:t>The applicable equation  for constant k is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And the surfaces are maintained at T</a:t>
            </a:r>
            <a:r>
              <a:rPr lang="en-US" baseline="-25000" dirty="0" smtClean="0">
                <a:latin typeface="Times New Roman" pitchFamily="18" charset="0"/>
                <a:cs typeface="Times New Roman" pitchFamily="18" charset="0"/>
              </a:rPr>
              <a:t>s,1</a:t>
            </a:r>
            <a:r>
              <a:rPr lang="en-US" dirty="0" smtClean="0">
                <a:latin typeface="Times New Roman" pitchFamily="18" charset="0"/>
                <a:cs typeface="Times New Roman" pitchFamily="18" charset="0"/>
              </a:rPr>
              <a:t> and T</a:t>
            </a:r>
            <a:r>
              <a:rPr lang="en-US" baseline="-25000" dirty="0" smtClean="0">
                <a:latin typeface="Times New Roman" pitchFamily="18" charset="0"/>
                <a:cs typeface="Times New Roman" pitchFamily="18" charset="0"/>
              </a:rPr>
              <a:t>s,2</a:t>
            </a:r>
            <a:r>
              <a:rPr lang="en-US" dirty="0" smtClean="0">
                <a:latin typeface="Times New Roman" pitchFamily="18" charset="0"/>
                <a:cs typeface="Times New Roman" pitchFamily="18" charset="0"/>
              </a:rPr>
              <a:t> as shown in </a:t>
            </a:r>
            <a:r>
              <a:rPr lang="en-US" b="1" dirty="0" smtClean="0">
                <a:latin typeface="Times New Roman" pitchFamily="18" charset="0"/>
                <a:cs typeface="Times New Roman" pitchFamily="18" charset="0"/>
                <a:hlinkClick r:id="rId3" action="ppaction://hlinkpres?slideindex=1&amp;slidetitle="/>
              </a:rPr>
              <a:t>fig-chp3\fig.3.9.pptx</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The general solution is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boundary conditions to determine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are</a:t>
            </a:r>
          </a:p>
          <a:p>
            <a:pPr>
              <a:buNone/>
            </a:pPr>
            <a:r>
              <a:rPr lang="en-US" dirty="0" smtClean="0">
                <a:latin typeface="Times New Roman" pitchFamily="18" charset="0"/>
                <a:cs typeface="Times New Roman" pitchFamily="18" charset="0"/>
              </a:rPr>
              <a:t>T(-L)=T</a:t>
            </a:r>
            <a:r>
              <a:rPr lang="en-US" baseline="-25000" dirty="0" smtClean="0">
                <a:latin typeface="Times New Roman" pitchFamily="18" charset="0"/>
                <a:cs typeface="Times New Roman" pitchFamily="18" charset="0"/>
              </a:rPr>
              <a:t>s,1</a:t>
            </a:r>
            <a:r>
              <a:rPr lang="en-US" dirty="0" smtClean="0">
                <a:latin typeface="Times New Roman" pitchFamily="18" charset="0"/>
                <a:cs typeface="Times New Roman" pitchFamily="18" charset="0"/>
              </a:rPr>
              <a:t>    and    T(L)=T</a:t>
            </a:r>
            <a:r>
              <a:rPr lang="en-US" baseline="-25000" dirty="0" smtClean="0">
                <a:latin typeface="Times New Roman" pitchFamily="18" charset="0"/>
                <a:cs typeface="Times New Roman" pitchFamily="18" charset="0"/>
              </a:rPr>
              <a:t>s,2</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 y="1219200"/>
          <a:ext cx="2286000" cy="1143000"/>
        </p:xfrm>
        <a:graphic>
          <a:graphicData uri="http://schemas.openxmlformats.org/presentationml/2006/ole">
            <mc:AlternateContent xmlns:mc="http://schemas.openxmlformats.org/markup-compatibility/2006">
              <mc:Choice xmlns:v="urn:schemas-microsoft-com:vml" Requires="v">
                <p:oleObj spid="_x0000_s62470" name="Equation" r:id="rId4" imgW="838080" imgH="419040" progId="Equation.3">
                  <p:embed/>
                </p:oleObj>
              </mc:Choice>
              <mc:Fallback>
                <p:oleObj name="Equation" r:id="rId4" imgW="83808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19200"/>
                        <a:ext cx="22860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0" y="3810000"/>
          <a:ext cx="4100945" cy="1219200"/>
        </p:xfrm>
        <a:graphic>
          <a:graphicData uri="http://schemas.openxmlformats.org/presentationml/2006/ole">
            <mc:AlternateContent xmlns:mc="http://schemas.openxmlformats.org/markup-compatibility/2006">
              <mc:Choice xmlns:v="urn:schemas-microsoft-com:vml" Requires="v">
                <p:oleObj spid="_x0000_s62471" name="Equation" r:id="rId6" imgW="1409400" imgH="419040" progId="Equation.3">
                  <p:embed/>
                </p:oleObj>
              </mc:Choice>
              <mc:Fallback>
                <p:oleObj name="Equation" r:id="rId6" imgW="1409400" imgH="419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0"/>
                        <a:ext cx="410094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Applying the boundary conditions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Substitution will give the temperature distribution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Unlike the previous equations, heat transfer is no more independent of x as the derivative </a:t>
            </a:r>
            <a:r>
              <a:rPr lang="en-US" dirty="0" err="1" smtClean="0">
                <a:latin typeface="Times New Roman" pitchFamily="18" charset="0"/>
                <a:cs typeface="Times New Roman" pitchFamily="18" charset="0"/>
              </a:rPr>
              <a:t>dT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dx</a:t>
            </a:r>
            <a:r>
              <a:rPr lang="en-US" dirty="0" smtClean="0">
                <a:latin typeface="Times New Roman" pitchFamily="18" charset="0"/>
                <a:cs typeface="Times New Roman" pitchFamily="18" charset="0"/>
              </a:rPr>
              <a:t> shows.</a:t>
            </a:r>
          </a:p>
          <a:p>
            <a:pPr>
              <a:buNone/>
            </a:pPr>
            <a:r>
              <a:rPr lang="en-US" dirty="0" smtClean="0">
                <a:latin typeface="Times New Roman" pitchFamily="18" charset="0"/>
                <a:cs typeface="Times New Roman" pitchFamily="18" charset="0"/>
              </a:rPr>
              <a:t>For symmetric boundary conditions T</a:t>
            </a:r>
            <a:r>
              <a:rPr lang="en-US" baseline="-25000" dirty="0" smtClean="0">
                <a:latin typeface="Times New Roman" pitchFamily="18" charset="0"/>
                <a:cs typeface="Times New Roman" pitchFamily="18" charset="0"/>
              </a:rPr>
              <a:t>s,1</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s,2</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s</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599" y="685800"/>
          <a:ext cx="8439727" cy="1295400"/>
        </p:xfrm>
        <a:graphic>
          <a:graphicData uri="http://schemas.openxmlformats.org/presentationml/2006/ole">
            <mc:AlternateContent xmlns:mc="http://schemas.openxmlformats.org/markup-compatibility/2006">
              <mc:Choice xmlns:v="urn:schemas-microsoft-com:vml" Requires="v">
                <p:oleObj spid="_x0000_s63496" name="Equation" r:id="rId3" imgW="2730240" imgH="419040" progId="Equation.3">
                  <p:embed/>
                </p:oleObj>
              </mc:Choice>
              <mc:Fallback>
                <p:oleObj name="Equation" r:id="rId3" imgW="273024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685800"/>
                        <a:ext cx="8439727"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28600" y="2743200"/>
          <a:ext cx="8327572" cy="1371600"/>
        </p:xfrm>
        <a:graphic>
          <a:graphicData uri="http://schemas.openxmlformats.org/presentationml/2006/ole">
            <mc:AlternateContent xmlns:mc="http://schemas.openxmlformats.org/markup-compatibility/2006">
              <mc:Choice xmlns:v="urn:schemas-microsoft-com:vml" Requires="v">
                <p:oleObj spid="_x0000_s63497" name="Equation" r:id="rId5" imgW="3238200" imgH="533160" progId="Equation.3">
                  <p:embed/>
                </p:oleObj>
              </mc:Choice>
              <mc:Fallback>
                <p:oleObj name="Equation" r:id="rId5" imgW="3238200" imgH="5331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743200"/>
                        <a:ext cx="8327572"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28600" y="5715000"/>
          <a:ext cx="3759868" cy="1143000"/>
        </p:xfrm>
        <a:graphic>
          <a:graphicData uri="http://schemas.openxmlformats.org/presentationml/2006/ole">
            <mc:AlternateContent xmlns:mc="http://schemas.openxmlformats.org/markup-compatibility/2006">
              <mc:Choice xmlns:v="urn:schemas-microsoft-com:vml" Requires="v">
                <p:oleObj spid="_x0000_s63498" name="Equation" r:id="rId7" imgW="1587240" imgH="482400" progId="Equation.3">
                  <p:embed/>
                </p:oleObj>
              </mc:Choice>
              <mc:Fallback>
                <p:oleObj name="Equation" r:id="rId7" imgW="158724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715000"/>
                        <a:ext cx="3759868"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79B6D9EA-21CF-4208-8E0E-0D321241DB44}"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Maximum temperature exists at the </a:t>
            </a:r>
            <a:r>
              <a:rPr lang="en-US" dirty="0" err="1" smtClean="0">
                <a:latin typeface="Times New Roman" pitchFamily="18" charset="0"/>
                <a:cs typeface="Times New Roman" pitchFamily="18" charset="0"/>
              </a:rPr>
              <a:t>midplane</a:t>
            </a:r>
            <a:r>
              <a:rPr lang="en-US" dirty="0" smtClean="0">
                <a:latin typeface="Times New Roman" pitchFamily="18" charset="0"/>
                <a:cs typeface="Times New Roman" pitchFamily="18" charset="0"/>
              </a:rPr>
              <a:t> (x=0) with a magnitude of</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will give the dimensionless temperature distribution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midplane</a:t>
            </a:r>
            <a:r>
              <a:rPr lang="en-US" dirty="0" smtClean="0">
                <a:latin typeface="Times New Roman" pitchFamily="18" charset="0"/>
                <a:cs typeface="Times New Roman" pitchFamily="18" charset="0"/>
              </a:rPr>
              <a:t> temperature distribution has (</a:t>
            </a:r>
            <a:r>
              <a:rPr lang="en-US" dirty="0" err="1" smtClean="0">
                <a:latin typeface="Times New Roman" pitchFamily="18" charset="0"/>
                <a:cs typeface="Times New Roman" pitchFamily="18" charset="0"/>
              </a:rPr>
              <a:t>dT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dx</a:t>
            </a:r>
            <a:r>
              <a:rPr lang="en-US" dirty="0" smtClean="0">
                <a:latin typeface="Times New Roman" pitchFamily="18" charset="0"/>
                <a:cs typeface="Times New Roman" pitchFamily="18" charset="0"/>
              </a:rPr>
              <a:t>)=0 at x = 0.  This acts like an adiabatic surface.  Implication is that same equation applies to plane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33400" y="1143000"/>
          <a:ext cx="6853237" cy="1066800"/>
        </p:xfrm>
        <a:graphic>
          <a:graphicData uri="http://schemas.openxmlformats.org/presentationml/2006/ole">
            <mc:AlternateContent xmlns:mc="http://schemas.openxmlformats.org/markup-compatibility/2006">
              <mc:Choice xmlns:v="urn:schemas-microsoft-com:vml" Requires="v">
                <p:oleObj spid="_x0000_s64518" name="Equation" r:id="rId3" imgW="2692080" imgH="419040" progId="Equation.3">
                  <p:embed/>
                </p:oleObj>
              </mc:Choice>
              <mc:Fallback>
                <p:oleObj name="Equation" r:id="rId3" imgW="269208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685323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28599" y="3352800"/>
          <a:ext cx="7192879" cy="1295400"/>
        </p:xfrm>
        <a:graphic>
          <a:graphicData uri="http://schemas.openxmlformats.org/presentationml/2006/ole">
            <mc:AlternateContent xmlns:mc="http://schemas.openxmlformats.org/markup-compatibility/2006">
              <mc:Choice xmlns:v="urn:schemas-microsoft-com:vml" Requires="v">
                <p:oleObj spid="_x0000_s64519" name="Equation" r:id="rId5" imgW="2679480" imgH="482400" progId="Equation.3">
                  <p:embed/>
                </p:oleObj>
              </mc:Choice>
              <mc:Fallback>
                <p:oleObj name="Equation" r:id="rId5" imgW="267948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9" y="3352800"/>
                        <a:ext cx="7192879"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walls that are perfectly insulated on one side (x=0) and maintained at a fixed temperature 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on the other side (x=L). </a:t>
            </a:r>
          </a:p>
          <a:p>
            <a:pPr>
              <a:buNone/>
            </a:pPr>
            <a:r>
              <a:rPr lang="en-US" dirty="0" smtClean="0">
                <a:latin typeface="Times New Roman" pitchFamily="18" charset="0"/>
                <a:cs typeface="Times New Roman" pitchFamily="18" charset="0"/>
              </a:rPr>
              <a:t>It is better to relate to the adjoining fluid, since it may not be convenient to measure 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Neglecting radiation, energy balance at the surface, x=L</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3733800"/>
          <a:ext cx="4203290" cy="1143000"/>
        </p:xfrm>
        <a:graphic>
          <a:graphicData uri="http://schemas.openxmlformats.org/presentationml/2006/ole">
            <mc:AlternateContent xmlns:mc="http://schemas.openxmlformats.org/markup-compatibility/2006">
              <mc:Choice xmlns:v="urn:schemas-microsoft-com:vml" Requires="v">
                <p:oleObj spid="_x0000_s65542" name="Equation" r:id="rId3" imgW="1447560" imgH="393480" progId="Equation.3">
                  <p:embed/>
                </p:oleObj>
              </mc:Choice>
              <mc:Fallback>
                <p:oleObj name="Equation" r:id="rId3" imgW="144756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33800"/>
                        <a:ext cx="420329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04800" y="4953000"/>
          <a:ext cx="6286500" cy="1143000"/>
        </p:xfrm>
        <a:graphic>
          <a:graphicData uri="http://schemas.openxmlformats.org/presentationml/2006/ole">
            <mc:AlternateContent xmlns:mc="http://schemas.openxmlformats.org/markup-compatibility/2006">
              <mc:Choice xmlns:v="urn:schemas-microsoft-com:vml" Requires="v">
                <p:oleObj spid="_x0000_s65543" name="Equation" r:id="rId5" imgW="2654280" imgH="482400" progId="Equation.3">
                  <p:embed/>
                </p:oleObj>
              </mc:Choice>
              <mc:Fallback>
                <p:oleObj name="Equation" r:id="rId5" imgW="265428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953000"/>
                        <a:ext cx="62865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above shows T varying linearly with x.</a:t>
            </a:r>
          </a:p>
          <a:p>
            <a:pPr>
              <a:buNone/>
            </a:pPr>
            <a:r>
              <a:rPr lang="en-US" dirty="0" smtClean="0">
                <a:latin typeface="Times New Roman" pitchFamily="18" charset="0"/>
                <a:cs typeface="Times New Roman" pitchFamily="18" charset="0"/>
              </a:rPr>
              <a:t>Heat transfer rate or flux can be determined as:</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3.1.2  Thermal Resistance</a:t>
            </a:r>
          </a:p>
          <a:p>
            <a:pPr>
              <a:buNone/>
            </a:pPr>
            <a:r>
              <a:rPr lang="en-US" dirty="0" smtClean="0">
                <a:latin typeface="Times New Roman" pitchFamily="18" charset="0"/>
                <a:cs typeface="Times New Roman" pitchFamily="18" charset="0"/>
              </a:rPr>
              <a:t>Thermal Ohm’s law can be formed as </a:t>
            </a:r>
          </a:p>
          <a:p>
            <a:pPr>
              <a:buNone/>
            </a:pP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799" y="1143000"/>
          <a:ext cx="4725590" cy="2057400"/>
        </p:xfrm>
        <a:graphic>
          <a:graphicData uri="http://schemas.openxmlformats.org/presentationml/2006/ole">
            <mc:AlternateContent xmlns:mc="http://schemas.openxmlformats.org/markup-compatibility/2006">
              <mc:Choice xmlns:v="urn:schemas-microsoft-com:vml" Requires="v">
                <p:oleObj spid="_x0000_s4102" name="Equation" r:id="rId3" imgW="1866600" imgH="812520" progId="Equation.3">
                  <p:embed/>
                </p:oleObj>
              </mc:Choice>
              <mc:Fallback>
                <p:oleObj name="Equation" r:id="rId3" imgW="1866600" imgH="8125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143000"/>
                        <a:ext cx="4725590"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58775" y="4724400"/>
          <a:ext cx="6740525" cy="1219200"/>
        </p:xfrm>
        <a:graphic>
          <a:graphicData uri="http://schemas.openxmlformats.org/presentationml/2006/ole">
            <mc:AlternateContent xmlns:mc="http://schemas.openxmlformats.org/markup-compatibility/2006">
              <mc:Choice xmlns:v="urn:schemas-microsoft-com:vml" Requires="v">
                <p:oleObj spid="_x0000_s4103" name="Equation" r:id="rId5" imgW="2387520" imgH="431640" progId="Equation.3">
                  <p:embed/>
                </p:oleObj>
              </mc:Choice>
              <mc:Fallback>
                <p:oleObj name="Equation" r:id="rId5" imgW="238752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 y="4724400"/>
                        <a:ext cx="674052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This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same can be derived from</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temperature distribution, then, becomes</a:t>
            </a:r>
          </a:p>
          <a:p>
            <a:pPr>
              <a:buNone/>
            </a:pP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80999" y="533400"/>
          <a:ext cx="2362201" cy="1113609"/>
        </p:xfrm>
        <a:graphic>
          <a:graphicData uri="http://schemas.openxmlformats.org/presentationml/2006/ole">
            <mc:AlternateContent xmlns:mc="http://schemas.openxmlformats.org/markup-compatibility/2006">
              <mc:Choice xmlns:v="urn:schemas-microsoft-com:vml" Requires="v">
                <p:oleObj spid="_x0000_s66568" name="Equation" r:id="rId3" imgW="888840" imgH="419040" progId="Equation.3">
                  <p:embed/>
                </p:oleObj>
              </mc:Choice>
              <mc:Fallback>
                <p:oleObj name="Equation" r:id="rId3" imgW="88884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533400"/>
                        <a:ext cx="2362201" cy="11136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17487" y="2514600"/>
          <a:ext cx="8926513" cy="838200"/>
        </p:xfrm>
        <a:graphic>
          <a:graphicData uri="http://schemas.openxmlformats.org/presentationml/2006/ole">
            <mc:AlternateContent xmlns:mc="http://schemas.openxmlformats.org/markup-compatibility/2006">
              <mc:Choice xmlns:v="urn:schemas-microsoft-com:vml" Requires="v">
                <p:oleObj spid="_x0000_s66569" name="Equation" r:id="rId5" imgW="2705040" imgH="253800" progId="Equation.3">
                  <p:embed/>
                </p:oleObj>
              </mc:Choice>
              <mc:Fallback>
                <p:oleObj name="Equation" r:id="rId5" imgW="270504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87" y="2514600"/>
                        <a:ext cx="89265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04799" y="4191000"/>
          <a:ext cx="6825343" cy="1676400"/>
        </p:xfrm>
        <a:graphic>
          <a:graphicData uri="http://schemas.openxmlformats.org/presentationml/2006/ole">
            <mc:AlternateContent xmlns:mc="http://schemas.openxmlformats.org/markup-compatibility/2006">
              <mc:Choice xmlns:v="urn:schemas-microsoft-com:vml" Requires="v">
                <p:oleObj spid="_x0000_s66570" name="Equation" r:id="rId7" imgW="2171520" imgH="533160" progId="Equation.3">
                  <p:embed/>
                </p:oleObj>
              </mc:Choice>
              <mc:Fallback>
                <p:oleObj name="Equation" r:id="rId7" imgW="2171520" imgH="5331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4191000"/>
                        <a:ext cx="682534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79B6D9EA-21CF-4208-8E0E-0D321241DB44}"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u="sng" dirty="0" smtClean="0">
                <a:latin typeface="Times New Roman" pitchFamily="18" charset="0"/>
                <a:cs typeface="Times New Roman" pitchFamily="18" charset="0"/>
              </a:rPr>
              <a:t>Example 3.5</a:t>
            </a:r>
          </a:p>
          <a:p>
            <a:pPr>
              <a:buNone/>
            </a:pPr>
            <a:r>
              <a:rPr lang="en-US" dirty="0" smtClean="0">
                <a:latin typeface="Times New Roman" pitchFamily="18" charset="0"/>
                <a:cs typeface="Times New Roman" pitchFamily="18" charset="0"/>
              </a:rPr>
              <a:t>A plane wall is a composite of two materials, A and B.  The wall of material A has uniform heat generation of 1.5 x 10</a:t>
            </a:r>
            <a:r>
              <a:rPr lang="en-US" baseline="30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W/m</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k</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 75 W/</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 and thickness L</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 50 mm.  The wall material B has no generation with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=150 W/</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 and thickness L</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=20 mm. The inner surface of material A is well insulated, while the outer surface of material B is cooled  by a water stream with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=30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and h = 1000W/m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 </a:t>
            </a:r>
          </a:p>
          <a:p>
            <a:pPr marL="514350" indent="-514350">
              <a:buAutoNum type="arabicPeriod"/>
            </a:pPr>
            <a:r>
              <a:rPr lang="en-US" dirty="0" smtClean="0">
                <a:latin typeface="Times New Roman" pitchFamily="18" charset="0"/>
                <a:cs typeface="Times New Roman" pitchFamily="18" charset="0"/>
              </a:rPr>
              <a:t>Sketch the temperature distribution that exists in the composite under steady-state conditions.</a:t>
            </a:r>
          </a:p>
          <a:p>
            <a:pPr marL="514350" indent="-514350">
              <a:buAutoNum type="arabicPeriod"/>
            </a:pPr>
            <a:r>
              <a:rPr lang="en-US" dirty="0" smtClean="0">
                <a:latin typeface="Times New Roman" pitchFamily="18" charset="0"/>
                <a:cs typeface="Times New Roman" pitchFamily="18" charset="0"/>
              </a:rPr>
              <a:t>Determine the temperature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of the insulated surface and the temperature 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of the cooled surface.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Figure for the example</a:t>
            </a:r>
            <a:endParaRPr lang="en-US" dirty="0">
              <a:latin typeface="Times New Roman" pitchFamily="18" charset="0"/>
              <a:cs typeface="Times New Roman" pitchFamily="18" charset="0"/>
            </a:endParaRPr>
          </a:p>
        </p:txBody>
      </p:sp>
      <p:pic>
        <p:nvPicPr>
          <p:cNvPr id="73729" name="Picture 1" descr="C:\Documents and Settings\Administrator\Desktop\3.9 001.bmp"/>
          <p:cNvPicPr>
            <a:picLocks noChangeAspect="1" noChangeArrowheads="1"/>
          </p:cNvPicPr>
          <p:nvPr/>
        </p:nvPicPr>
        <p:blipFill>
          <a:blip r:embed="rId2"/>
          <a:srcRect/>
          <a:stretch>
            <a:fillRect/>
          </a:stretch>
        </p:blipFill>
        <p:spPr bwMode="auto">
          <a:xfrm>
            <a:off x="43457" y="762000"/>
            <a:ext cx="9100543" cy="4800600"/>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marL="514350" indent="-514350">
              <a:buAutoNum type="arabicPeriod"/>
            </a:pPr>
            <a:r>
              <a:rPr lang="en-US" dirty="0" smtClean="0">
                <a:latin typeface="Times New Roman" pitchFamily="18" charset="0"/>
                <a:cs typeface="Times New Roman" pitchFamily="18" charset="0"/>
              </a:rPr>
              <a:t>Features of temperature distribution</a:t>
            </a:r>
          </a:p>
          <a:p>
            <a:pPr marL="514350" indent="-514350">
              <a:buNone/>
            </a:pPr>
            <a:r>
              <a:rPr lang="en-US" dirty="0" smtClean="0">
                <a:latin typeface="Times New Roman" pitchFamily="18" charset="0"/>
                <a:cs typeface="Times New Roman" pitchFamily="18" charset="0"/>
              </a:rPr>
              <a:t>	Parabolic in material A ;   Zero slope at insulated boundary;   Linear in material B;   Slope change =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/k</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 2 at interface;   Large gradients near the surface (water).</a:t>
            </a:r>
          </a:p>
          <a:p>
            <a:pPr>
              <a:buNone/>
            </a:pPr>
            <a:endParaRPr lang="en-US" dirty="0">
              <a:latin typeface="Times New Roman" pitchFamily="18" charset="0"/>
              <a:cs typeface="Times New Roman" pitchFamily="18" charset="0"/>
            </a:endParaRPr>
          </a:p>
        </p:txBody>
      </p:sp>
      <p:pic>
        <p:nvPicPr>
          <p:cNvPr id="75778" name="Picture 2" descr="C:\Documents and Settings\Administrator\Desktop\3.9 003.bmp"/>
          <p:cNvPicPr>
            <a:picLocks noChangeAspect="1" noChangeArrowheads="1"/>
          </p:cNvPicPr>
          <p:nvPr/>
        </p:nvPicPr>
        <p:blipFill>
          <a:blip r:embed="rId2"/>
          <a:srcRect/>
          <a:stretch>
            <a:fillRect/>
          </a:stretch>
        </p:blipFill>
        <p:spPr bwMode="auto">
          <a:xfrm>
            <a:off x="3781424" y="2728913"/>
            <a:ext cx="4668073" cy="4129087"/>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2.  At the outer surface, x=L</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+L</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h (T</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Also                             Equating the two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Since T</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is given in terms of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using the circuit diagram shown below</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371600" y="1066800"/>
          <a:ext cx="1676400" cy="603504"/>
        </p:xfrm>
        <a:graphic>
          <a:graphicData uri="http://schemas.openxmlformats.org/presentationml/2006/ole">
            <mc:AlternateContent xmlns:mc="http://schemas.openxmlformats.org/markup-compatibility/2006">
              <mc:Choice xmlns:v="urn:schemas-microsoft-com:vml" Requires="v">
                <p:oleObj spid="_x0000_s68620" name="Equation" r:id="rId3" imgW="634680" imgH="228600" progId="Equation.3">
                  <p:embed/>
                </p:oleObj>
              </mc:Choice>
              <mc:Fallback>
                <p:oleObj name="Equation" r:id="rId3" imgW="63468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066800"/>
                        <a:ext cx="1676400" cy="603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81000" y="1905000"/>
          <a:ext cx="7112000" cy="1066800"/>
        </p:xfrm>
        <a:graphic>
          <a:graphicData uri="http://schemas.openxmlformats.org/presentationml/2006/ole">
            <mc:AlternateContent xmlns:mc="http://schemas.openxmlformats.org/markup-compatibility/2006">
              <mc:Choice xmlns:v="urn:schemas-microsoft-com:vml" Requires="v">
                <p:oleObj spid="_x0000_s68621" name="Equation" r:id="rId5" imgW="2793960" imgH="419040" progId="Equation.3">
                  <p:embed/>
                </p:oleObj>
              </mc:Choice>
              <mc:Fallback>
                <p:oleObj name="Equation" r:id="rId5" imgW="2793960" imgH="419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905000"/>
                        <a:ext cx="71120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8612" name="Picture 4" descr="C:\Documents and Settings\Administrator\Desktop\3.9 004.bmp"/>
          <p:cNvPicPr>
            <a:picLocks noChangeAspect="1" noChangeArrowheads="1"/>
          </p:cNvPicPr>
          <p:nvPr/>
        </p:nvPicPr>
        <p:blipFill>
          <a:blip r:embed="rId7"/>
          <a:srcRect/>
          <a:stretch>
            <a:fillRect/>
          </a:stretch>
        </p:blipFill>
        <p:spPr bwMode="auto">
          <a:xfrm>
            <a:off x="1631188" y="4495800"/>
            <a:ext cx="6425184" cy="1828800"/>
          </a:xfrm>
          <a:prstGeom prst="rect">
            <a:avLst/>
          </a:prstGeom>
          <a:noFill/>
        </p:spPr>
      </p:pic>
      <p:graphicFrame>
        <p:nvGraphicFramePr>
          <p:cNvPr id="7" name="Object 6"/>
          <p:cNvGraphicFramePr>
            <a:graphicFrameLocks noChangeAspect="1"/>
          </p:cNvGraphicFramePr>
          <p:nvPr/>
        </p:nvGraphicFramePr>
        <p:xfrm>
          <a:off x="1143000" y="4953000"/>
          <a:ext cx="609599" cy="533400"/>
        </p:xfrm>
        <a:graphic>
          <a:graphicData uri="http://schemas.openxmlformats.org/presentationml/2006/ole">
            <mc:AlternateContent xmlns:mc="http://schemas.openxmlformats.org/markup-compatibility/2006">
              <mc:Choice xmlns:v="urn:schemas-microsoft-com:vml" Requires="v">
                <p:oleObj spid="_x0000_s68622" name="Equation" r:id="rId8" imgW="177480" imgH="228600" progId="Equation.3">
                  <p:embed/>
                </p:oleObj>
              </mc:Choice>
              <mc:Fallback>
                <p:oleObj name="Equation" r:id="rId8" imgW="177480" imgH="2286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953000"/>
                        <a:ext cx="609599"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79B6D9EA-21CF-4208-8E0E-0D321241DB44}" type="slidenum">
              <a:rPr lang="en-US" smtClean="0"/>
              <a:pPr/>
              <a:t>54</a:t>
            </a:fld>
            <a:endParaRPr lang="en-US"/>
          </a:p>
        </p:txBody>
      </p:sp>
      <p:graphicFrame>
        <p:nvGraphicFramePr>
          <p:cNvPr id="10" name="Object 9"/>
          <p:cNvGraphicFramePr>
            <a:graphicFrameLocks noChangeAspect="1"/>
          </p:cNvGraphicFramePr>
          <p:nvPr/>
        </p:nvGraphicFramePr>
        <p:xfrm>
          <a:off x="609600" y="533400"/>
          <a:ext cx="914400" cy="715617"/>
        </p:xfrm>
        <a:graphic>
          <a:graphicData uri="http://schemas.openxmlformats.org/presentationml/2006/ole">
            <mc:AlternateContent xmlns:mc="http://schemas.openxmlformats.org/markup-compatibility/2006">
              <mc:Choice xmlns:v="urn:schemas-microsoft-com:vml" Requires="v">
                <p:oleObj spid="_x0000_s68623" name="Equation" r:id="rId10" imgW="291960" imgH="228600" progId="Equation.3">
                  <p:embed/>
                </p:oleObj>
              </mc:Choice>
              <mc:Fallback>
                <p:oleObj name="Equation" r:id="rId10" imgW="291960" imgH="2286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33400"/>
                        <a:ext cx="914400" cy="7156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Using</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0" y="533400"/>
          <a:ext cx="9082088" cy="5126038"/>
        </p:xfrm>
        <a:graphic>
          <a:graphicData uri="http://schemas.openxmlformats.org/presentationml/2006/ole">
            <mc:AlternateContent xmlns:mc="http://schemas.openxmlformats.org/markup-compatibility/2006">
              <mc:Choice xmlns:v="urn:schemas-microsoft-com:vml" Requires="v">
                <p:oleObj spid="_x0000_s69636" name="Equation" r:id="rId3" imgW="3530520" imgH="1993680" progId="Equation.3">
                  <p:embed/>
                </p:oleObj>
              </mc:Choice>
              <mc:Fallback>
                <p:oleObj name="Equation" r:id="rId3" imgW="3530520" imgH="19936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9082088" cy="5126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89916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Thermal circuit for example 3.4</a:t>
            </a:r>
          </a:p>
          <a:p>
            <a:pPr>
              <a:buNone/>
            </a:pPr>
            <a:r>
              <a:rPr lang="en-US" dirty="0" smtClean="0">
                <a:latin typeface="Times New Roman" pitchFamily="18" charset="0"/>
                <a:cs typeface="Times New Roman" pitchFamily="18" charset="0"/>
              </a:rPr>
              <a:t>Temperature distribution for h = 200 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56</a:t>
            </a:fld>
            <a:endParaRPr lang="en-US"/>
          </a:p>
        </p:txBody>
      </p:sp>
      <p:pic>
        <p:nvPicPr>
          <p:cNvPr id="172034" name="Picture 2" descr="C:\Documents and Settings\Administrator\Desktop\1.1b 008.bmp"/>
          <p:cNvPicPr>
            <a:picLocks noChangeAspect="1" noChangeArrowheads="1"/>
          </p:cNvPicPr>
          <p:nvPr/>
        </p:nvPicPr>
        <p:blipFill>
          <a:blip r:embed="rId2"/>
          <a:srcRect/>
          <a:stretch>
            <a:fillRect/>
          </a:stretch>
        </p:blipFill>
        <p:spPr bwMode="auto">
          <a:xfrm>
            <a:off x="152400" y="-152400"/>
            <a:ext cx="8240625" cy="534259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89916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Thermal circuit for example 3.4</a:t>
            </a:r>
          </a:p>
          <a:p>
            <a:pPr>
              <a:buNone/>
            </a:pPr>
            <a:r>
              <a:rPr lang="en-US" dirty="0" err="1" smtClean="0">
                <a:latin typeface="Times New Roman" pitchFamily="18" charset="0"/>
                <a:cs typeface="Times New Roman" pitchFamily="18" charset="0"/>
              </a:rPr>
              <a:t>Temperatur</a:t>
            </a:r>
            <a:r>
              <a:rPr lang="en-US" dirty="0" smtClean="0">
                <a:latin typeface="Times New Roman" pitchFamily="18" charset="0"/>
                <a:cs typeface="Times New Roman" pitchFamily="18" charset="0"/>
              </a:rPr>
              <a:t> distribution for h = 1000 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57</a:t>
            </a:fld>
            <a:endParaRPr lang="en-US"/>
          </a:p>
        </p:txBody>
      </p:sp>
      <p:pic>
        <p:nvPicPr>
          <p:cNvPr id="173058" name="Picture 2" descr="C:\Documents and Settings\Administrator\Desktop\1.1b 009.bmp"/>
          <p:cNvPicPr>
            <a:picLocks noChangeAspect="1" noChangeArrowheads="1"/>
          </p:cNvPicPr>
          <p:nvPr/>
        </p:nvPicPr>
        <p:blipFill>
          <a:blip r:embed="rId2"/>
          <a:srcRect/>
          <a:stretch>
            <a:fillRect/>
          </a:stretch>
        </p:blipFill>
        <p:spPr bwMode="auto">
          <a:xfrm>
            <a:off x="457200" y="0"/>
            <a:ext cx="8133381" cy="531396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3.4.2  Radial Systems</a:t>
            </a:r>
          </a:p>
          <a:p>
            <a:pPr>
              <a:buNone/>
            </a:pPr>
            <a:r>
              <a:rPr lang="en-US" dirty="0" smtClean="0">
                <a:latin typeface="Times New Roman" pitchFamily="18" charset="0"/>
                <a:cs typeface="Times New Roman" pitchFamily="18" charset="0"/>
              </a:rPr>
              <a:t>For the cylinder shown in </a:t>
            </a:r>
            <a:r>
              <a:rPr lang="en-US" b="1" dirty="0" smtClean="0">
                <a:latin typeface="Times New Roman" pitchFamily="18" charset="0"/>
                <a:cs typeface="Times New Roman" pitchFamily="18" charset="0"/>
                <a:hlinkClick r:id="rId3" action="ppaction://hlinkpres?slideindex=1&amp;slidetitle="/>
              </a:rPr>
              <a:t>fig-chp3\fig.3.10.pptx</a:t>
            </a:r>
            <a:r>
              <a:rPr lang="en-US" dirty="0" smtClean="0">
                <a:latin typeface="Times New Roman" pitchFamily="18" charset="0"/>
                <a:cs typeface="Times New Roman" pitchFamily="18" charset="0"/>
              </a:rPr>
              <a:t> , the heat generated is </a:t>
            </a:r>
            <a:r>
              <a:rPr lang="en-US" dirty="0" err="1" smtClean="0">
                <a:latin typeface="Times New Roman" pitchFamily="18" charset="0"/>
                <a:cs typeface="Times New Roman" pitchFamily="18" charset="0"/>
              </a:rPr>
              <a:t>convected</a:t>
            </a:r>
            <a:r>
              <a:rPr lang="en-US" dirty="0" smtClean="0">
                <a:latin typeface="Times New Roman" pitchFamily="18" charset="0"/>
                <a:cs typeface="Times New Roman" pitchFamily="18" charset="0"/>
              </a:rPr>
              <a:t> from the surface of the cylinder.</a:t>
            </a:r>
          </a:p>
          <a:p>
            <a:pPr>
              <a:buNone/>
            </a:pPr>
            <a:r>
              <a:rPr lang="en-US" dirty="0" smtClean="0">
                <a:latin typeface="Times New Roman" pitchFamily="18" charset="0"/>
                <a:cs typeface="Times New Roman" pitchFamily="18" charset="0"/>
              </a:rPr>
              <a:t>The appropriate equation for analysis is (constant k)</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Integrating twice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81000" y="2590800"/>
          <a:ext cx="3298371" cy="1143000"/>
        </p:xfrm>
        <a:graphic>
          <a:graphicData uri="http://schemas.openxmlformats.org/presentationml/2006/ole">
            <mc:AlternateContent xmlns:mc="http://schemas.openxmlformats.org/markup-compatibility/2006">
              <mc:Choice xmlns:v="urn:schemas-microsoft-com:vml" Requires="v">
                <p:oleObj spid="_x0000_s70662" name="Equation" r:id="rId4" imgW="1282680" imgH="444240" progId="Equation.3">
                  <p:embed/>
                </p:oleObj>
              </mc:Choice>
              <mc:Fallback>
                <p:oleObj name="Equation" r:id="rId4" imgW="1282680" imgH="4442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90800"/>
                        <a:ext cx="3298371"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92088" y="4648200"/>
          <a:ext cx="4987925" cy="1219200"/>
        </p:xfrm>
        <a:graphic>
          <a:graphicData uri="http://schemas.openxmlformats.org/presentationml/2006/ole">
            <mc:AlternateContent xmlns:mc="http://schemas.openxmlformats.org/markup-compatibility/2006">
              <mc:Choice xmlns:v="urn:schemas-microsoft-com:vml" Requires="v">
                <p:oleObj spid="_x0000_s70663" name="Equation" r:id="rId6" imgW="1714320" imgH="419040" progId="Equation.3">
                  <p:embed/>
                </p:oleObj>
              </mc:Choice>
              <mc:Fallback>
                <p:oleObj name="Equation" r:id="rId6" imgW="1714320" imgH="419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4648200"/>
                        <a:ext cx="498792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Boundary conditions are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first gives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0      and the second gives</a:t>
            </a:r>
          </a:p>
          <a:p>
            <a:pPr>
              <a:buNone/>
            </a:pPr>
            <a:r>
              <a:rPr lang="en-US" dirty="0" smtClean="0">
                <a:latin typeface="Times New Roman" pitchFamily="18" charset="0"/>
                <a:cs typeface="Times New Roman" pitchFamily="18" charset="0"/>
              </a:rPr>
              <a:t>                               This gives the temperature    					distribution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Using the centerline temperature  T(0) = T</a:t>
            </a:r>
            <a:r>
              <a:rPr lang="en-US" baseline="-25000" dirty="0" smtClean="0">
                <a:latin typeface="Times New Roman" pitchFamily="18" charset="0"/>
                <a:cs typeface="Times New Roman" pitchFamily="18" charset="0"/>
              </a:rPr>
              <a:t>o</a:t>
            </a:r>
          </a:p>
          <a:p>
            <a:pPr>
              <a:buNone/>
            </a:pPr>
            <a:endParaRPr lang="en-US" baseline="-25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799" y="685800"/>
          <a:ext cx="5309419" cy="1143000"/>
        </p:xfrm>
        <a:graphic>
          <a:graphicData uri="http://schemas.openxmlformats.org/presentationml/2006/ole">
            <mc:AlternateContent xmlns:mc="http://schemas.openxmlformats.org/markup-compatibility/2006">
              <mc:Choice xmlns:v="urn:schemas-microsoft-com:vml" Requires="v">
                <p:oleObj spid="_x0000_s71690" name="Equation" r:id="rId3" imgW="1828800" imgH="393480" progId="Equation.3">
                  <p:embed/>
                </p:oleObj>
              </mc:Choice>
              <mc:Fallback>
                <p:oleObj name="Equation" r:id="rId3" imgW="18288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685800"/>
                        <a:ext cx="5309419"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04800" y="2209800"/>
          <a:ext cx="2251364" cy="990600"/>
        </p:xfrm>
        <a:graphic>
          <a:graphicData uri="http://schemas.openxmlformats.org/presentationml/2006/ole">
            <mc:AlternateContent xmlns:mc="http://schemas.openxmlformats.org/markup-compatibility/2006">
              <mc:Choice xmlns:v="urn:schemas-microsoft-com:vml" Requires="v">
                <p:oleObj spid="_x0000_s71691" name="Equation" r:id="rId5" imgW="952200" imgH="419040" progId="Equation.3">
                  <p:embed/>
                </p:oleObj>
              </mc:Choice>
              <mc:Fallback>
                <p:oleObj name="Equation" r:id="rId5" imgW="952200" imgH="419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09800"/>
                        <a:ext cx="2251364"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80999" y="3352800"/>
          <a:ext cx="3818021" cy="1219200"/>
        </p:xfrm>
        <a:graphic>
          <a:graphicData uri="http://schemas.openxmlformats.org/presentationml/2006/ole">
            <mc:AlternateContent xmlns:mc="http://schemas.openxmlformats.org/markup-compatibility/2006">
              <mc:Choice xmlns:v="urn:schemas-microsoft-com:vml" Requires="v">
                <p:oleObj spid="_x0000_s71692" name="Equation" r:id="rId7" imgW="1511280" imgH="482400" progId="Equation.3">
                  <p:embed/>
                </p:oleObj>
              </mc:Choice>
              <mc:Fallback>
                <p:oleObj name="Equation" r:id="rId7" imgW="151128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999" y="3352800"/>
                        <a:ext cx="3818021"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28600" y="5257800"/>
          <a:ext cx="3463290" cy="1371600"/>
        </p:xfrm>
        <a:graphic>
          <a:graphicData uri="http://schemas.openxmlformats.org/presentationml/2006/ole">
            <mc:AlternateContent xmlns:mc="http://schemas.openxmlformats.org/markup-compatibility/2006">
              <mc:Choice xmlns:v="urn:schemas-microsoft-com:vml" Requires="v">
                <p:oleObj spid="_x0000_s71693" name="Equation" r:id="rId9" imgW="1282680" imgH="507960" progId="Equation.3">
                  <p:embed/>
                </p:oleObj>
              </mc:Choice>
              <mc:Fallback>
                <p:oleObj name="Equation" r:id="rId9" imgW="1282680" imgH="50796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257800"/>
                        <a:ext cx="346329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79B6D9EA-21CF-4208-8E0E-0D321241DB44}"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l-GR" dirty="0" smtClean="0">
                <a:latin typeface="Times New Roman" pitchFamily="18" charset="0"/>
                <a:cs typeface="Times New Roman" pitchFamily="18" charset="0"/>
              </a:rPr>
              <a:t>ρ</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σ</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resistivity of material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.m)</a:t>
            </a:r>
          </a:p>
          <a:p>
            <a:pPr>
              <a:buNone/>
            </a:pPr>
            <a:r>
              <a:rPr lang="en-US" dirty="0" smtClean="0">
                <a:latin typeface="Times New Roman" pitchFamily="18" charset="0"/>
                <a:cs typeface="Times New Roman" pitchFamily="18" charset="0"/>
              </a:rPr>
              <a:t>For convection heat transfer</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q = </a:t>
            </a:r>
            <a:r>
              <a:rPr lang="en-US" dirty="0" err="1" smtClean="0">
                <a:latin typeface="Times New Roman" pitchFamily="18" charset="0"/>
                <a:cs typeface="Times New Roman" pitchFamily="18" charset="0"/>
              </a:rPr>
              <a:t>hA</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Corresponding thermal resistance</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Since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x</a:t>
            </a:r>
            <a:r>
              <a:rPr lang="en-US" dirty="0" smtClean="0">
                <a:latin typeface="Times New Roman" pitchFamily="18" charset="0"/>
                <a:cs typeface="Times New Roman" pitchFamily="18" charset="0"/>
              </a:rPr>
              <a:t> is constant, the thermal circuit diagram will </a:t>
            </a:r>
            <a:r>
              <a:rPr lang="en-US" b="1" dirty="0" smtClean="0">
                <a:latin typeface="Times New Roman" pitchFamily="18" charset="0"/>
                <a:cs typeface="Times New Roman" pitchFamily="18" charset="0"/>
                <a:hlinkClick r:id="rId3" action="ppaction://hlinkpres?slideindex=1&amp;slidetitle="/>
              </a:rPr>
              <a:t>fig-chp3\fig.3.1.pptx</a:t>
            </a:r>
            <a:r>
              <a:rPr lang="en-US" dirty="0" smtClean="0">
                <a:latin typeface="Times New Roman" pitchFamily="18" charset="0"/>
                <a:cs typeface="Times New Roman" pitchFamily="18" charset="0"/>
              </a:rPr>
              <a:t> give</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52425" y="2362200"/>
          <a:ext cx="3556000" cy="1066800"/>
        </p:xfrm>
        <a:graphic>
          <a:graphicData uri="http://schemas.openxmlformats.org/presentationml/2006/ole">
            <mc:AlternateContent xmlns:mc="http://schemas.openxmlformats.org/markup-compatibility/2006">
              <mc:Choice xmlns:v="urn:schemas-microsoft-com:vml" Requires="v">
                <p:oleObj spid="_x0000_s5126" name="Equation" r:id="rId4" imgW="1396800" imgH="419040" progId="Equation.3">
                  <p:embed/>
                </p:oleObj>
              </mc:Choice>
              <mc:Fallback>
                <p:oleObj name="Equation" r:id="rId4" imgW="139680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2362200"/>
                        <a:ext cx="35560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28600" y="4953000"/>
          <a:ext cx="6172200" cy="1143000"/>
        </p:xfrm>
        <a:graphic>
          <a:graphicData uri="http://schemas.openxmlformats.org/presentationml/2006/ole">
            <mc:AlternateContent xmlns:mc="http://schemas.openxmlformats.org/markup-compatibility/2006">
              <mc:Choice xmlns:v="urn:schemas-microsoft-com:vml" Requires="v">
                <p:oleObj spid="_x0000_s5127" name="Equation" r:id="rId6" imgW="2400120" imgH="444240" progId="Equation.3">
                  <p:embed/>
                </p:oleObj>
              </mc:Choice>
              <mc:Fallback>
                <p:oleObj name="Equation" r:id="rId6" imgW="2400120" imgH="4442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953000"/>
                        <a:ext cx="61722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To relate 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to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use is made of the equality of heat generated and heat </a:t>
            </a:r>
            <a:r>
              <a:rPr lang="en-US" dirty="0" err="1" smtClean="0">
                <a:latin typeface="Times New Roman" pitchFamily="18" charset="0"/>
                <a:cs typeface="Times New Roman" pitchFamily="18" charset="0"/>
              </a:rPr>
              <a:t>convected</a:t>
            </a:r>
            <a:r>
              <a:rPr lang="en-US" dirty="0" smtClean="0">
                <a:latin typeface="Times New Roman" pitchFamily="18" charset="0"/>
                <a:cs typeface="Times New Roman" pitchFamily="18" charset="0"/>
              </a:rPr>
              <a:t> from surface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One needs to make a note that the thermal resistance approach has not been used as the heat transfer rate with heat generation is not constant.</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200" y="1371600"/>
          <a:ext cx="4819650" cy="1752600"/>
        </p:xfrm>
        <a:graphic>
          <a:graphicData uri="http://schemas.openxmlformats.org/presentationml/2006/ole">
            <mc:AlternateContent xmlns:mc="http://schemas.openxmlformats.org/markup-compatibility/2006">
              <mc:Choice xmlns:v="urn:schemas-microsoft-com:vml" Requires="v">
                <p:oleObj spid="_x0000_s72708" name="Equation" r:id="rId3" imgW="1815840" imgH="660240" progId="Equation.3">
                  <p:embed/>
                </p:oleObj>
              </mc:Choice>
              <mc:Fallback>
                <p:oleObj name="Equation" r:id="rId3" imgW="1815840" imgH="660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481965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Example 3.6</a:t>
            </a:r>
          </a:p>
          <a:p>
            <a:pPr>
              <a:buNone/>
            </a:pPr>
            <a:r>
              <a:rPr lang="en-US" dirty="0" smtClean="0">
                <a:latin typeface="Times New Roman" pitchFamily="18" charset="0"/>
                <a:cs typeface="Times New Roman" pitchFamily="18" charset="0"/>
              </a:rPr>
              <a:t>Consider a long solid tube, insulated at the outer radius 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adiabatic surface with a prescribed temperature T</a:t>
            </a:r>
            <a:r>
              <a:rPr lang="en-US" baseline="-25000" dirty="0" smtClean="0">
                <a:latin typeface="Times New Roman" pitchFamily="18" charset="0"/>
                <a:cs typeface="Times New Roman" pitchFamily="18" charset="0"/>
              </a:rPr>
              <a:t>s,2</a:t>
            </a:r>
            <a:r>
              <a:rPr lang="en-US" dirty="0" smtClean="0">
                <a:latin typeface="Times New Roman" pitchFamily="18" charset="0"/>
                <a:cs typeface="Times New Roman" pitchFamily="18" charset="0"/>
              </a:rPr>
              <a:t>)and cooled at the inner radius 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with uniform heat generation within the solid.</a:t>
            </a:r>
          </a:p>
          <a:p>
            <a:pPr marL="514350" indent="-514350">
              <a:buAutoNum type="arabicPeriod"/>
            </a:pPr>
            <a:r>
              <a:rPr lang="en-US" dirty="0" smtClean="0">
                <a:latin typeface="Times New Roman" pitchFamily="18" charset="0"/>
                <a:cs typeface="Times New Roman" pitchFamily="18" charset="0"/>
              </a:rPr>
              <a:t>Obtain the general and particular solution for the temperature distribution in the tube.</a:t>
            </a:r>
          </a:p>
          <a:p>
            <a:pPr marL="514350" indent="-514350">
              <a:buAutoNum type="arabicPeriod"/>
            </a:pPr>
            <a:r>
              <a:rPr lang="en-US" dirty="0" smtClean="0">
                <a:latin typeface="Times New Roman" pitchFamily="18" charset="0"/>
                <a:cs typeface="Times New Roman" pitchFamily="18" charset="0"/>
              </a:rPr>
              <a:t>Determine the heat removal rate per unit length of tube.</a:t>
            </a:r>
          </a:p>
          <a:p>
            <a:pPr marL="514350" indent="-514350">
              <a:buAutoNum type="arabicPeriod"/>
            </a:pPr>
            <a:r>
              <a:rPr lang="en-US" dirty="0" smtClean="0">
                <a:latin typeface="Times New Roman" pitchFamily="18" charset="0"/>
                <a:cs typeface="Times New Roman" pitchFamily="18" charset="0"/>
              </a:rPr>
              <a:t>If the coolant is available at a temperature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obtain an expression for the convection coefficient that would have to be maintained at the inner surface to allow for operation at prescribed</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values of</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737360" y="0"/>
          <a:ext cx="1767840" cy="609600"/>
        </p:xfrm>
        <a:graphic>
          <a:graphicData uri="http://schemas.openxmlformats.org/presentationml/2006/ole">
            <mc:AlternateContent xmlns:mc="http://schemas.openxmlformats.org/markup-compatibility/2006">
              <mc:Choice xmlns:v="urn:schemas-microsoft-com:vml" Requires="v">
                <p:oleObj spid="_x0000_s76804" name="Equation" r:id="rId3" imgW="736560" imgH="253800" progId="Equation.3">
                  <p:embed/>
                </p:oleObj>
              </mc:Choice>
              <mc:Fallback>
                <p:oleObj name="Equation" r:id="rId3" imgW="73656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360" y="0"/>
                        <a:ext cx="176784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6803" name="Picture 3" descr="C:\Documents and Settings\Administrator\Desktop\3.10 001.bmp"/>
          <p:cNvPicPr>
            <a:picLocks noChangeAspect="1" noChangeArrowheads="1"/>
          </p:cNvPicPr>
          <p:nvPr/>
        </p:nvPicPr>
        <p:blipFill>
          <a:blip r:embed="rId5"/>
          <a:srcRect/>
          <a:stretch>
            <a:fillRect/>
          </a:stretch>
        </p:blipFill>
        <p:spPr bwMode="auto">
          <a:xfrm>
            <a:off x="1278723" y="1219200"/>
            <a:ext cx="7493239" cy="5029200"/>
          </a:xfrm>
          <a:prstGeom prst="rect">
            <a:avLst/>
          </a:prstGeom>
          <a:noFill/>
        </p:spPr>
      </p:pic>
      <p:sp>
        <p:nvSpPr>
          <p:cNvPr id="6" name="Slide Number Placeholder 5"/>
          <p:cNvSpPr>
            <a:spLocks noGrp="1"/>
          </p:cNvSpPr>
          <p:nvPr>
            <p:ph type="sldNum" sz="quarter" idx="12"/>
          </p:nvPr>
        </p:nvSpPr>
        <p:spPr/>
        <p:txBody>
          <a:bodyPr/>
          <a:lstStyle/>
          <a:p>
            <a:fld id="{79B6D9EA-21CF-4208-8E0E-0D321241DB44}"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(1)  The general solution is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Boundary conditions</a:t>
            </a:r>
          </a:p>
          <a:p>
            <a:pPr>
              <a:buNone/>
            </a:pPr>
            <a:r>
              <a:rPr lang="en-US" dirty="0" smtClean="0">
                <a:latin typeface="Times New Roman" pitchFamily="18" charset="0"/>
                <a:cs typeface="Times New Roman" pitchFamily="18" charset="0"/>
              </a:rPr>
              <a:t>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s,2</a:t>
            </a:r>
            <a:r>
              <a:rPr lang="en-US" dirty="0" smtClean="0">
                <a:latin typeface="Times New Roman" pitchFamily="18" charset="0"/>
                <a:cs typeface="Times New Roman" pitchFamily="18" charset="0"/>
              </a:rPr>
              <a:t>     and    </a:t>
            </a:r>
          </a:p>
          <a:p>
            <a:pPr>
              <a:buNone/>
            </a:pPr>
            <a:r>
              <a:rPr lang="en-US" dirty="0" smtClean="0">
                <a:latin typeface="Times New Roman" pitchFamily="18" charset="0"/>
                <a:cs typeface="Times New Roman" pitchFamily="18" charset="0"/>
              </a:rPr>
              <a:t>These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And the temperature distribution after substitution</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77826" name="Object 2"/>
          <p:cNvGraphicFramePr>
            <a:graphicFrameLocks noChangeAspect="1"/>
          </p:cNvGraphicFramePr>
          <p:nvPr/>
        </p:nvGraphicFramePr>
        <p:xfrm>
          <a:off x="228600" y="914400"/>
          <a:ext cx="4913313" cy="1219200"/>
        </p:xfrm>
        <a:graphic>
          <a:graphicData uri="http://schemas.openxmlformats.org/presentationml/2006/ole">
            <mc:AlternateContent xmlns:mc="http://schemas.openxmlformats.org/markup-compatibility/2006">
              <mc:Choice xmlns:v="urn:schemas-microsoft-com:vml" Requires="v">
                <p:oleObj spid="_x0000_s77835" name="Equation" r:id="rId3" imgW="1688760" imgH="419040" progId="Equation.3">
                  <p:embed/>
                </p:oleObj>
              </mc:Choice>
              <mc:Fallback>
                <p:oleObj name="Equation" r:id="rId3" imgW="168876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491331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581400" y="2133600"/>
          <a:ext cx="1858297" cy="1066800"/>
        </p:xfrm>
        <a:graphic>
          <a:graphicData uri="http://schemas.openxmlformats.org/presentationml/2006/ole">
            <mc:AlternateContent xmlns:mc="http://schemas.openxmlformats.org/markup-compatibility/2006">
              <mc:Choice xmlns:v="urn:schemas-microsoft-com:vml" Requires="v">
                <p:oleObj spid="_x0000_s77836" name="Equation" r:id="rId5" imgW="685800" imgH="393480" progId="Equation.3">
                  <p:embed/>
                </p:oleObj>
              </mc:Choice>
              <mc:Fallback>
                <p:oleObj name="Equation" r:id="rId5" imgW="68580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133600"/>
                        <a:ext cx="185829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0" y="3886200"/>
          <a:ext cx="7897091" cy="1143000"/>
        </p:xfrm>
        <a:graphic>
          <a:graphicData uri="http://schemas.openxmlformats.org/presentationml/2006/ole">
            <mc:AlternateContent xmlns:mc="http://schemas.openxmlformats.org/markup-compatibility/2006">
              <mc:Choice xmlns:v="urn:schemas-microsoft-com:vml" Requires="v">
                <p:oleObj spid="_x0000_s77837" name="Equation" r:id="rId7" imgW="2895480" imgH="419040" progId="Equation.3">
                  <p:embed/>
                </p:oleObj>
              </mc:Choice>
              <mc:Fallback>
                <p:oleObj name="Equation" r:id="rId7" imgW="2895480" imgH="419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86200"/>
                        <a:ext cx="7897091"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79B6D9EA-21CF-4208-8E0E-0D321241DB44}" type="slidenum">
              <a:rPr lang="en-US" smtClean="0"/>
              <a:pPr/>
              <a:t>63</a:t>
            </a:fld>
            <a:endParaRPr lang="en-US"/>
          </a:p>
        </p:txBody>
      </p:sp>
      <p:graphicFrame>
        <p:nvGraphicFramePr>
          <p:cNvPr id="9" name="Object 8"/>
          <p:cNvGraphicFramePr>
            <a:graphicFrameLocks noChangeAspect="1"/>
          </p:cNvGraphicFramePr>
          <p:nvPr/>
        </p:nvGraphicFramePr>
        <p:xfrm>
          <a:off x="457200" y="5867400"/>
          <a:ext cx="5343236" cy="990600"/>
        </p:xfrm>
        <a:graphic>
          <a:graphicData uri="http://schemas.openxmlformats.org/presentationml/2006/ole">
            <mc:AlternateContent xmlns:mc="http://schemas.openxmlformats.org/markup-compatibility/2006">
              <mc:Choice xmlns:v="urn:schemas-microsoft-com:vml" Requires="v">
                <p:oleObj spid="_x0000_s77838" name="Equation" r:id="rId9" imgW="2260440" imgH="419040" progId="Equation.3">
                  <p:embed/>
                </p:oleObj>
              </mc:Choice>
              <mc:Fallback>
                <p:oleObj name="Equation" r:id="rId9" imgW="2260440" imgH="41904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5867400"/>
                        <a:ext cx="5343236"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dirty="0" smtClean="0">
                <a:latin typeface="Times New Roman" pitchFamily="18" charset="0"/>
                <a:cs typeface="Times New Roman" pitchFamily="18" charset="0"/>
              </a:rPr>
              <a:t>(2)  Heat removal rate is the conduction heat rate at r=r</a:t>
            </a:r>
            <a:r>
              <a:rPr lang="en-US" baseline="-25000" dirty="0" smtClean="0">
                <a:latin typeface="Times New Roman" pitchFamily="18" charset="0"/>
                <a:cs typeface="Times New Roman" pitchFamily="18" charset="0"/>
              </a:rPr>
              <a:t>1</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Alternatively, the same result could be found by equating the heat generated with the removal at 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(3)  At the inner surface</a:t>
            </a:r>
          </a:p>
          <a:p>
            <a:pPr marL="514350" indent="-514350">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620838" y="4038600"/>
          <a:ext cx="4132262" cy="655638"/>
        </p:xfrm>
        <a:graphic>
          <a:graphicData uri="http://schemas.openxmlformats.org/presentationml/2006/ole">
            <mc:AlternateContent xmlns:mc="http://schemas.openxmlformats.org/markup-compatibility/2006">
              <mc:Choice xmlns:v="urn:schemas-microsoft-com:vml" Requires="v">
                <p:oleObj spid="_x0000_s78860" name="Equation" r:id="rId3" imgW="1600200" imgH="253800" progId="Equation.3">
                  <p:embed/>
                </p:oleObj>
              </mc:Choice>
              <mc:Fallback>
                <p:oleObj name="Equation" r:id="rId3" imgW="160020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4038600"/>
                        <a:ext cx="4132262"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8861"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2" name="Object 4"/>
          <p:cNvGraphicFramePr>
            <a:graphicFrameLocks noChangeAspect="1"/>
          </p:cNvGraphicFramePr>
          <p:nvPr/>
        </p:nvGraphicFramePr>
        <p:xfrm>
          <a:off x="552450" y="1493838"/>
          <a:ext cx="3838575" cy="1276350"/>
        </p:xfrm>
        <a:graphic>
          <a:graphicData uri="http://schemas.openxmlformats.org/presentationml/2006/ole">
            <mc:AlternateContent xmlns:mc="http://schemas.openxmlformats.org/markup-compatibility/2006">
              <mc:Choice xmlns:v="urn:schemas-microsoft-com:vml" Requires="v">
                <p:oleObj spid="_x0000_s78862" name="Equation" r:id="rId7" imgW="1447560" imgH="482400" progId="Equation.3">
                  <p:embed/>
                </p:oleObj>
              </mc:Choice>
              <mc:Fallback>
                <p:oleObj name="Equation" r:id="rId7" imgW="144756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450" y="1493838"/>
                        <a:ext cx="3838575"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685800" y="5486400"/>
          <a:ext cx="4972050" cy="1371600"/>
        </p:xfrm>
        <a:graphic>
          <a:graphicData uri="http://schemas.openxmlformats.org/presentationml/2006/ole">
            <mc:AlternateContent xmlns:mc="http://schemas.openxmlformats.org/markup-compatibility/2006">
              <mc:Choice xmlns:v="urn:schemas-microsoft-com:vml" Requires="v">
                <p:oleObj spid="_x0000_s78863" name="Equation" r:id="rId9" imgW="1841400" imgH="507960" progId="Equation.3">
                  <p:embed/>
                </p:oleObj>
              </mc:Choice>
              <mc:Fallback>
                <p:oleObj name="Equation" r:id="rId9" imgW="1841400" imgH="50796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5486400"/>
                        <a:ext cx="497205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79B6D9EA-21CF-4208-8E0E-0D321241DB44}" type="slidenum">
              <a:rPr lang="en-US" smtClean="0"/>
              <a:pPr/>
              <a:t>64</a:t>
            </a:fld>
            <a:endParaRPr lang="en-US"/>
          </a:p>
        </p:txBody>
      </p:sp>
      <p:graphicFrame>
        <p:nvGraphicFramePr>
          <p:cNvPr id="78854" name="Object 6"/>
          <p:cNvGraphicFramePr>
            <a:graphicFrameLocks noChangeAspect="1"/>
          </p:cNvGraphicFramePr>
          <p:nvPr/>
        </p:nvGraphicFramePr>
        <p:xfrm>
          <a:off x="0" y="304800"/>
          <a:ext cx="9144000" cy="1430338"/>
        </p:xfrm>
        <a:graphic>
          <a:graphicData uri="http://schemas.openxmlformats.org/presentationml/2006/ole">
            <mc:AlternateContent xmlns:mc="http://schemas.openxmlformats.org/markup-compatibility/2006">
              <mc:Choice xmlns:v="urn:schemas-microsoft-com:vml" Requires="v">
                <p:oleObj spid="_x0000_s78864" name="Equation" r:id="rId11" imgW="3085920" imgH="482400" progId="Equation.3">
                  <p:embed/>
                </p:oleObj>
              </mc:Choice>
              <mc:Fallback>
                <p:oleObj name="Equation" r:id="rId11" imgW="3085920" imgH="4824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04800"/>
                        <a:ext cx="9144000" cy="143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Hence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3.5 HEAT TRANSFER FROM EXTENDED SURFACES</a:t>
            </a:r>
          </a:p>
          <a:p>
            <a:pPr>
              <a:buNone/>
            </a:pPr>
            <a:r>
              <a:rPr lang="en-US" dirty="0" smtClean="0">
                <a:latin typeface="Times New Roman" pitchFamily="18" charset="0"/>
                <a:cs typeface="Times New Roman" pitchFamily="18" charset="0"/>
              </a:rPr>
              <a:t>The characteristics of an extended surface is shown in  </a:t>
            </a:r>
            <a:r>
              <a:rPr lang="en-US" b="1" dirty="0" smtClean="0">
                <a:latin typeface="Times New Roman" pitchFamily="18" charset="0"/>
                <a:cs typeface="Times New Roman" pitchFamily="18" charset="0"/>
                <a:hlinkClick r:id="rId3" action="ppaction://hlinkpres?slideindex=1&amp;slidetitle="/>
              </a:rPr>
              <a:t>fig-chp3\fig.3.11.pptx</a:t>
            </a:r>
            <a:r>
              <a:rPr lang="en-US" dirty="0" smtClean="0">
                <a:latin typeface="Times New Roman" pitchFamily="18" charset="0"/>
                <a:cs typeface="Times New Roman" pitchFamily="18" charset="0"/>
              </a:rPr>
              <a:t> .  For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&gt;T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heat transfer by conduction occurs in the strut.  For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&gt;T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&gt;T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in addition to heat conduction there will be convection heat transfer from the surfaces of  the strut thus decreasing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x</a:t>
            </a:r>
            <a:r>
              <a:rPr lang="en-US" dirty="0" smtClean="0">
                <a:latin typeface="Times New Roman" pitchFamily="18" charset="0"/>
                <a:cs typeface="Times New Roman" pitchFamily="18" charset="0"/>
              </a:rPr>
              <a:t> continuously and hence          .  When compared with pure conduction the slope at the base is increased thus increasing the conduction rate.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219200" y="457200"/>
          <a:ext cx="2800865" cy="1219200"/>
        </p:xfrm>
        <a:graphic>
          <a:graphicData uri="http://schemas.openxmlformats.org/presentationml/2006/ole">
            <mc:AlternateContent xmlns:mc="http://schemas.openxmlformats.org/markup-compatibility/2006">
              <mc:Choice xmlns:v="urn:schemas-microsoft-com:vml" Requires="v">
                <p:oleObj spid="_x0000_s79878" name="Equation" r:id="rId4" imgW="1079280" imgH="469800" progId="Equation.3">
                  <p:embed/>
                </p:oleObj>
              </mc:Choice>
              <mc:Fallback>
                <p:oleObj name="Equation" r:id="rId4" imgW="1079280" imgH="469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57200"/>
                        <a:ext cx="280086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6629400" y="5105400"/>
          <a:ext cx="739589" cy="1143000"/>
        </p:xfrm>
        <a:graphic>
          <a:graphicData uri="http://schemas.openxmlformats.org/presentationml/2006/ole">
            <mc:AlternateContent xmlns:mc="http://schemas.openxmlformats.org/markup-compatibility/2006">
              <mc:Choice xmlns:v="urn:schemas-microsoft-com:vml" Requires="v">
                <p:oleObj spid="_x0000_s79879" name="Equation" r:id="rId6" imgW="279360" imgH="431640" progId="Equation.3">
                  <p:embed/>
                </p:oleObj>
              </mc:Choice>
              <mc:Fallback>
                <p:oleObj name="Equation" r:id="rId6" imgW="27936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5105400"/>
                        <a:ext cx="739589"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Thus extended surfaces are used to enhance the heat transfer rate by increasing the surface area.  The term </a:t>
            </a:r>
            <a:r>
              <a:rPr lang="en-US" b="1" i="1" dirty="0" smtClean="0">
                <a:latin typeface="Times New Roman" pitchFamily="18" charset="0"/>
                <a:cs typeface="Times New Roman" pitchFamily="18" charset="0"/>
              </a:rPr>
              <a:t>fin</a:t>
            </a:r>
            <a:r>
              <a:rPr lang="en-US" dirty="0" smtClean="0">
                <a:latin typeface="Times New Roman" pitchFamily="18" charset="0"/>
                <a:cs typeface="Times New Roman" pitchFamily="18" charset="0"/>
              </a:rPr>
              <a:t> is used for extended surfaces.</a:t>
            </a:r>
          </a:p>
          <a:p>
            <a:pPr>
              <a:buNone/>
            </a:pPr>
            <a:r>
              <a:rPr lang="en-US" dirty="0" smtClean="0">
                <a:latin typeface="Times New Roman" pitchFamily="18" charset="0"/>
                <a:cs typeface="Times New Roman" pitchFamily="18" charset="0"/>
              </a:rPr>
              <a:t>Consider the heat transfer from surface given in  </a:t>
            </a:r>
            <a:r>
              <a:rPr lang="en-US" b="1" dirty="0" smtClean="0">
                <a:latin typeface="Times New Roman" pitchFamily="18" charset="0"/>
                <a:cs typeface="Times New Roman" pitchFamily="18" charset="0"/>
                <a:hlinkClick r:id="rId2" action="ppaction://hlinkpres?slideindex=1&amp;slidetitle="/>
              </a:rPr>
              <a:t>fig-chp3\fig.3.12.pptx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 For fixed 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and A, heat transfer can be maximized by increasing h, which will require a higher velocity of fluid (need of blower or pump)-becomes costly.   The other option is to increase the surface area for convection as shown  (b) where fins or extended surfaces are used.</a:t>
            </a:r>
          </a:p>
          <a:p>
            <a:r>
              <a:rPr lang="en-US" dirty="0" smtClean="0">
                <a:latin typeface="Times New Roman" pitchFamily="18" charset="0"/>
                <a:cs typeface="Times New Roman" pitchFamily="18" charset="0"/>
              </a:rPr>
              <a:t>k has pronounced effect on the heat transfer effect</a:t>
            </a:r>
          </a:p>
          <a:p>
            <a:pPr>
              <a:buNone/>
            </a:pPr>
            <a:r>
              <a:rPr lang="en-US" dirty="0" smtClean="0">
                <a:latin typeface="Times New Roman" pitchFamily="18" charset="0"/>
                <a:cs typeface="Times New Roman" pitchFamily="18" charset="0"/>
              </a:rPr>
              <a:t>    Infinite k-no temperature gradient, max q</a:t>
            </a:r>
          </a:p>
          <a:p>
            <a:pPr>
              <a:buNone/>
            </a:pP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hlinkClick r:id="rId3" action="ppaction://hlinkpres?slideindex=1&amp;slidetitle="/>
              </a:rPr>
              <a:t>fig-chp3\fig.3.13.pptx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b="1" dirty="0" smtClean="0">
                <a:latin typeface="Times New Roman" pitchFamily="18" charset="0"/>
                <a:cs typeface="Times New Roman" pitchFamily="18" charset="0"/>
                <a:hlinkClick r:id="rId4" action="ppaction://hlinkpres?slideindex=1&amp;slidetitle="/>
              </a:rPr>
              <a:t>fig-chp3\fig.3.14.pptx</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Selection depends on space, weight, manufacturing and cost reduction as well as the reduction of h and increase of ∆P.</a:t>
            </a:r>
          </a:p>
          <a:p>
            <a:pPr>
              <a:buNone/>
            </a:pPr>
            <a:r>
              <a:rPr lang="en-US" b="1" dirty="0" smtClean="0">
                <a:latin typeface="Times New Roman" pitchFamily="18" charset="0"/>
                <a:cs typeface="Times New Roman" pitchFamily="18" charset="0"/>
              </a:rPr>
              <a:t>3.5.1  A General Conduction Analysis</a:t>
            </a:r>
          </a:p>
          <a:p>
            <a:pPr>
              <a:buNone/>
            </a:pPr>
            <a:r>
              <a:rPr lang="en-US" dirty="0" smtClean="0">
                <a:latin typeface="Times New Roman" pitchFamily="18" charset="0"/>
                <a:cs typeface="Times New Roman" pitchFamily="18" charset="0"/>
              </a:rPr>
              <a:t>Temperature distribution along the fin is to be obtained.  This will allow the heat transfer rate to be determined from the surface and tip of fin shown in  </a:t>
            </a:r>
            <a:r>
              <a:rPr lang="en-US" b="1" dirty="0" smtClean="0">
                <a:latin typeface="Times New Roman" pitchFamily="18" charset="0"/>
                <a:cs typeface="Times New Roman" pitchFamily="18" charset="0"/>
                <a:hlinkClick r:id="rId2" action="ppaction://hlinkpres?slideindex=1&amp;slidetitle="/>
              </a:rPr>
              <a:t>fig-chp3\fig.3.15.pptx</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The heat transfer originates from the base and finally transferred through the surface and tip of the fin.  Since the fins involved are very thin it can safely be assumed the heat transfer is one-dimensional.</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Energy balance on the differential CV gives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x</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x+dx</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dq</a:t>
            </a:r>
            <a:r>
              <a:rPr lang="en-US" dirty="0" smtClean="0">
                <a:latin typeface="Times New Roman" pitchFamily="18" charset="0"/>
                <a:cs typeface="Times New Roman" pitchFamily="18" charset="0"/>
              </a:rPr>
              <a:t> </a:t>
            </a:r>
            <a:r>
              <a:rPr lang="en-US" baseline="-25000" dirty="0" err="1" smtClean="0">
                <a:latin typeface="Times New Roman" pitchFamily="18" charset="0"/>
                <a:cs typeface="Times New Roman" pitchFamily="18" charset="0"/>
              </a:rPr>
              <a:t>conv</a:t>
            </a: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Substitution  in the energy balance equation gives</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81000" y="1371600"/>
          <a:ext cx="6119812" cy="3170237"/>
        </p:xfrm>
        <a:graphic>
          <a:graphicData uri="http://schemas.openxmlformats.org/presentationml/2006/ole">
            <mc:AlternateContent xmlns:mc="http://schemas.openxmlformats.org/markup-compatibility/2006">
              <mc:Choice xmlns:v="urn:schemas-microsoft-com:vml" Requires="v">
                <p:oleObj spid="_x0000_s87046" name="Equation" r:id="rId3" imgW="2108160" imgH="1091880" progId="Equation.3">
                  <p:embed/>
                </p:oleObj>
              </mc:Choice>
              <mc:Fallback>
                <p:oleObj name="Equation" r:id="rId3" imgW="2108160" imgH="10918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6119812" cy="317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04799" y="5257800"/>
          <a:ext cx="7086601" cy="1534678"/>
        </p:xfrm>
        <a:graphic>
          <a:graphicData uri="http://schemas.openxmlformats.org/presentationml/2006/ole">
            <mc:AlternateContent xmlns:mc="http://schemas.openxmlformats.org/markup-compatibility/2006">
              <mc:Choice xmlns:v="urn:schemas-microsoft-com:vml" Requires="v">
                <p:oleObj spid="_x0000_s87047" name="Equation" r:id="rId5" imgW="1993680" imgH="431640" progId="Equation.3">
                  <p:embed/>
                </p:oleObj>
              </mc:Choice>
              <mc:Fallback>
                <p:oleObj name="Equation" r:id="rId5" imgW="199368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99" y="5257800"/>
                        <a:ext cx="7086601" cy="15346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After performing the differentiation, the final general fin equation becomes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equation will be used on specific fin geometries to get the particular fin equations.</a:t>
            </a:r>
          </a:p>
          <a:p>
            <a:pPr>
              <a:buNone/>
            </a:pPr>
            <a:r>
              <a:rPr lang="en-US" b="1" dirty="0" smtClean="0">
                <a:latin typeface="Times New Roman" pitchFamily="18" charset="0"/>
                <a:cs typeface="Times New Roman" pitchFamily="18" charset="0"/>
              </a:rPr>
              <a:t>3.5.2  Fins of Uniform Cross-Sectional Area</a:t>
            </a:r>
          </a:p>
          <a:p>
            <a:pPr>
              <a:buNone/>
            </a:pPr>
            <a:r>
              <a:rPr lang="en-US" dirty="0" smtClean="0">
                <a:latin typeface="Times New Roman" pitchFamily="18" charset="0"/>
                <a:cs typeface="Times New Roman" pitchFamily="18" charset="0"/>
              </a:rPr>
              <a:t>The rectangular and the pin fin are shown in </a:t>
            </a:r>
            <a:r>
              <a:rPr lang="en-US" b="1" dirty="0" smtClean="0">
                <a:latin typeface="Times New Roman" pitchFamily="18" charset="0"/>
                <a:cs typeface="Times New Roman" pitchFamily="18" charset="0"/>
                <a:hlinkClick r:id="rId3" action="ppaction://hlinkpres?slideindex=1&amp;slidetitle="/>
              </a:rPr>
              <a:t>fig-chp3\fig.3.16.pptx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=constant,      </a:t>
            </a:r>
            <a:r>
              <a:rPr lang="en-US" dirty="0" err="1" smtClean="0">
                <a:latin typeface="Times New Roman" pitchFamily="18" charset="0"/>
                <a:cs typeface="Times New Roman" pitchFamily="18" charset="0"/>
              </a:rPr>
              <a:t>dA</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dx</a:t>
            </a:r>
            <a:r>
              <a:rPr lang="en-US" dirty="0" smtClean="0">
                <a:latin typeface="Times New Roman" pitchFamily="18" charset="0"/>
                <a:cs typeface="Times New Roman" pitchFamily="18" charset="0"/>
              </a:rPr>
              <a:t> =0   A</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baseline="-25000"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dx</a:t>
            </a:r>
            <a:r>
              <a:rPr lang="en-US" dirty="0" smtClean="0">
                <a:latin typeface="Times New Roman" pitchFamily="18" charset="0"/>
                <a:cs typeface="Times New Roman" pitchFamily="18" charset="0"/>
              </a:rPr>
              <a:t>=P</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 y="1143000"/>
          <a:ext cx="8013032" cy="1371600"/>
        </p:xfrm>
        <a:graphic>
          <a:graphicData uri="http://schemas.openxmlformats.org/presentationml/2006/ole">
            <mc:AlternateContent xmlns:mc="http://schemas.openxmlformats.org/markup-compatibility/2006">
              <mc:Choice xmlns:v="urn:schemas-microsoft-com:vml" Requires="v">
                <p:oleObj spid="_x0000_s88068" name="Equation" r:id="rId4" imgW="2819160" imgH="482400" progId="Equation.3">
                  <p:embed/>
                </p:oleObj>
              </mc:Choice>
              <mc:Fallback>
                <p:oleObj name="Equation" r:id="rId4" imgW="281916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8013032"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an overall temperature difference,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a:t>
            </a:r>
          </a:p>
          <a:p>
            <a:pPr>
              <a:buNone/>
            </a:pPr>
            <a:r>
              <a:rPr lang="en-US" dirty="0" smtClean="0">
                <a:latin typeface="Times New Roman" pitchFamily="18" charset="0"/>
                <a:cs typeface="Times New Roman" pitchFamily="18" charset="0"/>
              </a:rPr>
              <a:t>i.e. thermal potential difference</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Also for radiation</a:t>
            </a:r>
          </a:p>
          <a:p>
            <a:pPr>
              <a:buNone/>
            </a:pP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rad</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h</a:t>
            </a:r>
            <a:r>
              <a:rPr lang="en-US" baseline="-25000" dirty="0" err="1" smtClean="0">
                <a:latin typeface="Times New Roman" pitchFamily="18" charset="0"/>
                <a:cs typeface="Times New Roman" pitchFamily="18" charset="0"/>
              </a:rPr>
              <a:t>r</a:t>
            </a:r>
            <a:r>
              <a:rPr lang="en-US" dirty="0" err="1" smtClean="0">
                <a:latin typeface="Times New Roman" pitchFamily="18" charset="0"/>
                <a:cs typeface="Times New Roman" pitchFamily="18" charset="0"/>
              </a:rPr>
              <a:t>A</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sur</a:t>
            </a:r>
            <a:r>
              <a:rPr lang="en-US" dirty="0" smtClean="0">
                <a:latin typeface="Times New Roman" pitchFamily="18" charset="0"/>
                <a:cs typeface="Times New Roman" pitchFamily="18" charset="0"/>
              </a:rPr>
              <a:t>)       and</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599" y="1143000"/>
          <a:ext cx="7994469" cy="1295400"/>
        </p:xfrm>
        <a:graphic>
          <a:graphicData uri="http://schemas.openxmlformats.org/presentationml/2006/ole">
            <mc:AlternateContent xmlns:mc="http://schemas.openxmlformats.org/markup-compatibility/2006">
              <mc:Choice xmlns:v="urn:schemas-microsoft-com:vml" Requires="v">
                <p:oleObj spid="_x0000_s6150" name="Equation" r:id="rId3" imgW="2743200" imgH="444240" progId="Equation.3">
                  <p:embed/>
                </p:oleObj>
              </mc:Choice>
              <mc:Fallback>
                <p:oleObj name="Equation" r:id="rId3" imgW="274320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1143000"/>
                        <a:ext cx="7994469"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65125" y="4495800"/>
          <a:ext cx="4559300" cy="1371600"/>
        </p:xfrm>
        <a:graphic>
          <a:graphicData uri="http://schemas.openxmlformats.org/presentationml/2006/ole">
            <mc:AlternateContent xmlns:mc="http://schemas.openxmlformats.org/markup-compatibility/2006">
              <mc:Choice xmlns:v="urn:schemas-microsoft-com:vml" Requires="v">
                <p:oleObj spid="_x0000_s6151" name="Equation" r:id="rId5" imgW="1434960" imgH="431640" progId="Equation.3">
                  <p:embed/>
                </p:oleObj>
              </mc:Choice>
              <mc:Fallback>
                <p:oleObj name="Equation" r:id="rId5" imgW="143496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5" y="4495800"/>
                        <a:ext cx="45593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Substitution in the general equation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equation can be further simplified if we define        θ(x) = T(x) –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d</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dx</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dx</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is also called </a:t>
            </a:r>
            <a:r>
              <a:rPr lang="en-US" b="1" i="1" dirty="0" smtClean="0">
                <a:latin typeface="Times New Roman" pitchFamily="18" charset="0"/>
                <a:cs typeface="Times New Roman" pitchFamily="18" charset="0"/>
              </a:rPr>
              <a:t>excess temperature</a:t>
            </a:r>
          </a:p>
          <a:p>
            <a:pPr>
              <a:buNone/>
            </a:pPr>
            <a:r>
              <a:rPr lang="en-US" dirty="0" smtClean="0">
                <a:latin typeface="Times New Roman" pitchFamily="18" charset="0"/>
                <a:cs typeface="Times New Roman" pitchFamily="18" charset="0"/>
              </a:rPr>
              <a:t>This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is a linear, homogeneous, second order differential equation with constant coefficients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 y="533400"/>
          <a:ext cx="3524250" cy="1143000"/>
        </p:xfrm>
        <a:graphic>
          <a:graphicData uri="http://schemas.openxmlformats.org/presentationml/2006/ole">
            <mc:AlternateContent xmlns:mc="http://schemas.openxmlformats.org/markup-compatibility/2006">
              <mc:Choice xmlns:v="urn:schemas-microsoft-com:vml" Requires="v">
                <p:oleObj spid="_x0000_s90118" name="Equation" r:id="rId3" imgW="1409400" imgH="457200" progId="Equation.3">
                  <p:embed/>
                </p:oleObj>
              </mc:Choice>
              <mc:Fallback>
                <p:oleObj name="Equation" r:id="rId3" imgW="14094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3400"/>
                        <a:ext cx="352425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33400" y="4038600"/>
          <a:ext cx="5994400" cy="1219200"/>
        </p:xfrm>
        <a:graphic>
          <a:graphicData uri="http://schemas.openxmlformats.org/presentationml/2006/ole">
            <mc:AlternateContent xmlns:mc="http://schemas.openxmlformats.org/markup-compatibility/2006">
              <mc:Choice xmlns:v="urn:schemas-microsoft-com:vml" Requires="v">
                <p:oleObj spid="_x0000_s90119" name="Equation" r:id="rId5" imgW="2247840" imgH="457200" progId="Equation.3">
                  <p:embed/>
                </p:oleObj>
              </mc:Choice>
              <mc:Fallback>
                <p:oleObj name="Equation" r:id="rId5" imgW="224784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038600"/>
                        <a:ext cx="59944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General solution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Boundary Conditions</a:t>
            </a:r>
          </a:p>
          <a:p>
            <a:pPr marL="514350" indent="-514350">
              <a:buAutoNum type="arabicParenBoth"/>
            </a:pPr>
            <a:r>
              <a:rPr lang="en-US" dirty="0" smtClean="0">
                <a:latin typeface="Times New Roman" pitchFamily="18" charset="0"/>
                <a:cs typeface="Times New Roman" pitchFamily="18" charset="0"/>
              </a:rPr>
              <a:t>Common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(0) = T</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b</a:t>
            </a:r>
          </a:p>
          <a:p>
            <a:pPr marL="514350" indent="-514350">
              <a:buAutoNum type="arabicParenBoth"/>
            </a:pPr>
            <a:r>
              <a:rPr lang="en-US" dirty="0" smtClean="0">
                <a:latin typeface="Times New Roman" pitchFamily="18" charset="0"/>
                <a:cs typeface="Times New Roman" pitchFamily="18" charset="0"/>
              </a:rPr>
              <a:t> There are four possible cases</a:t>
            </a:r>
            <a:endParaRPr lang="en-US" b="1" dirty="0" smtClean="0">
              <a:latin typeface="Times New Roman" pitchFamily="18" charset="0"/>
              <a:cs typeface="Times New Roman" pitchFamily="18" charset="0"/>
            </a:endParaRPr>
          </a:p>
          <a:p>
            <a:pPr marL="571500" indent="-571500">
              <a:buFont typeface="+mj-lt"/>
              <a:buAutoNum type="romanUcPeriod"/>
            </a:pPr>
            <a:r>
              <a:rPr lang="en-US" b="1" dirty="0" smtClean="0">
                <a:latin typeface="Times New Roman" pitchFamily="18" charset="0"/>
                <a:cs typeface="Times New Roman" pitchFamily="18" charset="0"/>
              </a:rPr>
              <a:t>Convection heat transfer from the tip (T</a:t>
            </a:r>
            <a:r>
              <a:rPr lang="en-US" b="1" baseline="-25000" dirty="0" smtClean="0">
                <a:latin typeface="Times New Roman" pitchFamily="18" charset="0"/>
                <a:cs typeface="Times New Roman" pitchFamily="18" charset="0"/>
              </a:rPr>
              <a:t>L</a:t>
            </a:r>
            <a:r>
              <a:rPr lang="en-US" b="1" dirty="0" smtClean="0">
                <a:latin typeface="Times New Roman" pitchFamily="18" charset="0"/>
                <a:cs typeface="Times New Roman" pitchFamily="18" charset="0"/>
              </a:rPr>
              <a:t>=T(L))</a:t>
            </a:r>
          </a:p>
          <a:p>
            <a:pPr marL="571500" indent="-571500">
              <a:buNone/>
            </a:pP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hlinkClick r:id="rId3" action="ppaction://hlinkpres?slideindex=1&amp;slidetitle="/>
              </a:rPr>
              <a:t> fig-chp3\fig.3.17.pptx</a:t>
            </a:r>
            <a:endParaRPr lang="en-US" b="1" dirty="0" smtClean="0">
              <a:latin typeface="Times New Roman" pitchFamily="18" charset="0"/>
              <a:cs typeface="Times New Roman" pitchFamily="18" charset="0"/>
            </a:endParaRPr>
          </a:p>
          <a:p>
            <a:pPr marL="571500" indent="-571500">
              <a:buNone/>
            </a:pPr>
            <a:endParaRPr lang="en-US"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599" y="609600"/>
          <a:ext cx="8517194" cy="1143000"/>
        </p:xfrm>
        <a:graphic>
          <a:graphicData uri="http://schemas.openxmlformats.org/presentationml/2006/ole">
            <mc:AlternateContent xmlns:mc="http://schemas.openxmlformats.org/markup-compatibility/2006">
              <mc:Choice xmlns:v="urn:schemas-microsoft-com:vml" Requires="v">
                <p:oleObj spid="_x0000_s91142" name="Equation" r:id="rId4" imgW="2933640" imgH="393480" progId="Equation.3">
                  <p:embed/>
                </p:oleObj>
              </mc:Choice>
              <mc:Fallback>
                <p:oleObj name="Equation" r:id="rId4" imgW="293364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609600"/>
                        <a:ext cx="8517194"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914400" y="4816475"/>
          <a:ext cx="5103813" cy="2041525"/>
        </p:xfrm>
        <a:graphic>
          <a:graphicData uri="http://schemas.openxmlformats.org/presentationml/2006/ole">
            <mc:AlternateContent xmlns:mc="http://schemas.openxmlformats.org/markup-compatibility/2006">
              <mc:Choice xmlns:v="urn:schemas-microsoft-com:vml" Requires="v">
                <p:oleObj spid="_x0000_s91143" name="Equation" r:id="rId6" imgW="2158920" imgH="863280" progId="Equation.3">
                  <p:embed/>
                </p:oleObj>
              </mc:Choice>
              <mc:Fallback>
                <p:oleObj name="Equation" r:id="rId6" imgW="2158920" imgH="8632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816475"/>
                        <a:ext cx="5103813" cy="204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r>
              <a:rPr lang="en-US" dirty="0" smtClean="0"/>
              <a:t>0</a:t>
            </a:r>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Substitution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Final solution ( </a:t>
            </a:r>
            <a:r>
              <a:rPr lang="en-US" b="1" dirty="0" smtClean="0">
                <a:latin typeface="Times New Roman" pitchFamily="18" charset="0"/>
                <a:cs typeface="Times New Roman" pitchFamily="18" charset="0"/>
                <a:hlinkClick r:id="rId3" action="ppaction://hlinkfile"/>
              </a:rPr>
              <a:t>details.docx</a:t>
            </a:r>
            <a:r>
              <a:rPr lang="en-US"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Particular interest is the heat transfer rate from such fins.  (a) from base  (b) from surface of fins</a:t>
            </a:r>
          </a:p>
          <a:p>
            <a:pPr marL="514350" indent="-514350">
              <a:buAutoNum type="alphaLcParenBoth"/>
            </a:pPr>
            <a:r>
              <a:rPr lang="en-US" dirty="0" smtClean="0">
                <a:latin typeface="Times New Roman" pitchFamily="18" charset="0"/>
                <a:cs typeface="Times New Roman" pitchFamily="18" charset="0"/>
              </a:rPr>
              <a:t>is easier</a:t>
            </a:r>
          </a:p>
          <a:p>
            <a:pPr marL="514350" indent="-514350">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799" y="533400"/>
          <a:ext cx="6160169" cy="1219200"/>
        </p:xfrm>
        <a:graphic>
          <a:graphicData uri="http://schemas.openxmlformats.org/presentationml/2006/ole">
            <mc:AlternateContent xmlns:mc="http://schemas.openxmlformats.org/markup-compatibility/2006">
              <mc:Choice xmlns:v="urn:schemas-microsoft-com:vml" Requires="v">
                <p:oleObj spid="_x0000_s92168" name="Equation" r:id="rId4" imgW="2438280" imgH="482400" progId="Equation.3">
                  <p:embed/>
                </p:oleObj>
              </mc:Choice>
              <mc:Fallback>
                <p:oleObj name="Equation" r:id="rId4" imgW="243828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533400"/>
                        <a:ext cx="6160169"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81000" y="2514600"/>
          <a:ext cx="6557682" cy="1066800"/>
        </p:xfrm>
        <a:graphic>
          <a:graphicData uri="http://schemas.openxmlformats.org/presentationml/2006/ole">
            <mc:AlternateContent xmlns:mc="http://schemas.openxmlformats.org/markup-compatibility/2006">
              <mc:Choice xmlns:v="urn:schemas-microsoft-com:vml" Requires="v">
                <p:oleObj spid="_x0000_s92169" name="Equation" r:id="rId6" imgW="2654280" imgH="431640" progId="Equation.3">
                  <p:embed/>
                </p:oleObj>
              </mc:Choice>
              <mc:Fallback>
                <p:oleObj name="Equation" r:id="rId6" imgW="265428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514600"/>
                        <a:ext cx="655768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761999" y="5257800"/>
          <a:ext cx="6803923" cy="1219200"/>
        </p:xfrm>
        <a:graphic>
          <a:graphicData uri="http://schemas.openxmlformats.org/presentationml/2006/ole">
            <mc:AlternateContent xmlns:mc="http://schemas.openxmlformats.org/markup-compatibility/2006">
              <mc:Choice xmlns:v="urn:schemas-microsoft-com:vml" Requires="v">
                <p:oleObj spid="_x0000_s92170" name="Equation" r:id="rId8" imgW="2197080" imgH="393480" progId="Equation.3">
                  <p:embed/>
                </p:oleObj>
              </mc:Choice>
              <mc:Fallback>
                <p:oleObj name="Equation" r:id="rId8" imgW="2197080" imgH="393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999" y="5257800"/>
                        <a:ext cx="680392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79B6D9EA-21CF-4208-8E0E-0D321241DB44}"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This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571500" indent="-571500">
              <a:buAutoNum type="romanUcPeriod" startAt="2"/>
            </a:pPr>
            <a:r>
              <a:rPr lang="en-US" b="1" dirty="0" smtClean="0">
                <a:latin typeface="Times New Roman" pitchFamily="18" charset="0"/>
                <a:cs typeface="Times New Roman" pitchFamily="18" charset="0"/>
              </a:rPr>
              <a:t>Convection heat transfer from the tip is negligible in which case the tip may be treated as adiabatic.</a:t>
            </a:r>
          </a:p>
          <a:p>
            <a:pPr marL="571500" indent="-57150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dT</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dx</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x=L</a:t>
            </a:r>
            <a:r>
              <a:rPr lang="en-US" dirty="0" smtClean="0">
                <a:latin typeface="Times New Roman" pitchFamily="18" charset="0"/>
                <a:cs typeface="Times New Roman" pitchFamily="18" charset="0"/>
              </a:rPr>
              <a:t>=0     or (d</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dx</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x=L</a:t>
            </a:r>
            <a:r>
              <a:rPr lang="en-US" dirty="0" smtClean="0">
                <a:latin typeface="Times New Roman" pitchFamily="18" charset="0"/>
                <a:cs typeface="Times New Roman" pitchFamily="18" charset="0"/>
              </a:rPr>
              <a:t>=0</a:t>
            </a:r>
          </a:p>
          <a:p>
            <a:pPr marL="571500" indent="-571500">
              <a:buNone/>
            </a:pPr>
            <a:r>
              <a:rPr lang="en-US" dirty="0" smtClean="0">
                <a:latin typeface="Times New Roman" pitchFamily="18" charset="0"/>
                <a:cs typeface="Times New Roman" pitchFamily="18" charset="0"/>
              </a:rPr>
              <a:t>	This will give the second equation as</a:t>
            </a:r>
          </a:p>
          <a:p>
            <a:pPr marL="571500" indent="-571500">
              <a:buNone/>
            </a:pPr>
            <a:r>
              <a:rPr lang="en-US" dirty="0" smtClean="0">
                <a:latin typeface="Times New Roman" pitchFamily="18" charset="0"/>
                <a:cs typeface="Times New Roman" pitchFamily="18" charset="0"/>
              </a:rPr>
              <a:t>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e</a:t>
            </a:r>
            <a:r>
              <a:rPr lang="en-US" baseline="30000" dirty="0" smtClean="0">
                <a:latin typeface="Times New Roman" pitchFamily="18" charset="0"/>
                <a:cs typeface="Times New Roman" pitchFamily="18" charset="0"/>
              </a:rPr>
              <a:t>mL</a:t>
            </a:r>
            <a:r>
              <a:rPr lang="en-US" dirty="0" smtClean="0">
                <a:latin typeface="Times New Roman" pitchFamily="18" charset="0"/>
                <a:cs typeface="Times New Roman" pitchFamily="18" charset="0"/>
              </a:rPr>
              <a:t> –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e</a:t>
            </a:r>
            <a:r>
              <a:rPr lang="en-US" baseline="30000" dirty="0" smtClean="0">
                <a:latin typeface="Times New Roman" pitchFamily="18" charset="0"/>
                <a:cs typeface="Times New Roman" pitchFamily="18" charset="0"/>
              </a:rPr>
              <a:t>-mL</a:t>
            </a:r>
            <a:r>
              <a:rPr lang="en-US" dirty="0" smtClean="0">
                <a:latin typeface="Times New Roman" pitchFamily="18" charset="0"/>
                <a:cs typeface="Times New Roman" pitchFamily="18" charset="0"/>
              </a:rPr>
              <a:t> =0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(common)</a:t>
            </a:r>
          </a:p>
          <a:p>
            <a:pPr marL="571500" indent="-571500">
              <a:buNone/>
            </a:pPr>
            <a:r>
              <a:rPr lang="en-US" dirty="0" smtClean="0">
                <a:latin typeface="Times New Roman" pitchFamily="18" charset="0"/>
                <a:cs typeface="Times New Roman" pitchFamily="18" charset="0"/>
              </a:rPr>
              <a:t>The above will give the solution as</a:t>
            </a:r>
          </a:p>
          <a:p>
            <a:pPr marL="571500" indent="-571500">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 y="457200"/>
          <a:ext cx="8204200" cy="1295400"/>
        </p:xfrm>
        <a:graphic>
          <a:graphicData uri="http://schemas.openxmlformats.org/presentationml/2006/ole">
            <mc:AlternateContent xmlns:mc="http://schemas.openxmlformats.org/markup-compatibility/2006">
              <mc:Choice xmlns:v="urn:schemas-microsoft-com:vml" Requires="v">
                <p:oleObj spid="_x0000_s93190" name="Equation" r:id="rId3" imgW="2654280" imgH="419040" progId="Equation.3">
                  <p:embed/>
                </p:oleObj>
              </mc:Choice>
              <mc:Fallback>
                <p:oleObj name="Equation" r:id="rId3" imgW="265428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7200"/>
                        <a:ext cx="82042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609599" y="5638800"/>
          <a:ext cx="3442447" cy="1219200"/>
        </p:xfrm>
        <a:graphic>
          <a:graphicData uri="http://schemas.openxmlformats.org/presentationml/2006/ole">
            <mc:AlternateContent xmlns:mc="http://schemas.openxmlformats.org/markup-compatibility/2006">
              <mc:Choice xmlns:v="urn:schemas-microsoft-com:vml" Requires="v">
                <p:oleObj spid="_x0000_s93191" name="Equation" r:id="rId5" imgW="1218960" imgH="431640" progId="Equation.3">
                  <p:embed/>
                </p:oleObj>
              </mc:Choice>
              <mc:Fallback>
                <p:oleObj name="Equation" r:id="rId5" imgW="121896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 y="5638800"/>
                        <a:ext cx="3442447"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heat transfer in this case is determined as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is the most popular form</a:t>
            </a:r>
          </a:p>
          <a:p>
            <a:pPr marL="571500" indent="-571500">
              <a:buAutoNum type="romanUcPeriod" startAt="3"/>
            </a:pPr>
            <a:r>
              <a:rPr lang="en-US" b="1" dirty="0" smtClean="0">
                <a:latin typeface="Times New Roman" pitchFamily="18" charset="0"/>
                <a:cs typeface="Times New Roman" pitchFamily="18" charset="0"/>
              </a:rPr>
              <a:t>  Temperature is prescribed at the tip, </a:t>
            </a:r>
          </a:p>
          <a:p>
            <a:pPr marL="571500" indent="-571500">
              <a:buNone/>
            </a:pPr>
            <a:r>
              <a:rPr lang="en-US" b="1" dirty="0" smtClean="0">
                <a:latin typeface="Times New Roman" pitchFamily="18" charset="0"/>
                <a:cs typeface="Times New Roman" pitchFamily="18" charset="0"/>
              </a:rPr>
              <a:t>	</a:t>
            </a:r>
            <a:r>
              <a:rPr lang="el-GR" b="1" dirty="0" smtClean="0">
                <a:latin typeface="Times New Roman" pitchFamily="18" charset="0"/>
                <a:cs typeface="Times New Roman" pitchFamily="18" charset="0"/>
              </a:rPr>
              <a:t>θ</a:t>
            </a:r>
            <a:r>
              <a:rPr lang="en-US" b="1" dirty="0" smtClean="0">
                <a:latin typeface="Times New Roman" pitchFamily="18" charset="0"/>
                <a:cs typeface="Times New Roman" pitchFamily="18" charset="0"/>
              </a:rPr>
              <a:t>(L)=</a:t>
            </a:r>
            <a:r>
              <a:rPr lang="el-GR" b="1" dirty="0" smtClean="0">
                <a:latin typeface="Times New Roman" pitchFamily="18" charset="0"/>
                <a:cs typeface="Times New Roman" pitchFamily="18" charset="0"/>
              </a:rPr>
              <a:t>θ</a:t>
            </a:r>
            <a:r>
              <a:rPr lang="en-US" b="1" baseline="-25000" dirty="0" smtClean="0">
                <a:latin typeface="Times New Roman" pitchFamily="18" charset="0"/>
                <a:cs typeface="Times New Roman" pitchFamily="18" charset="0"/>
              </a:rPr>
              <a:t>L</a:t>
            </a:r>
            <a:r>
              <a:rPr lang="en-US" b="1" dirty="0" smtClean="0">
                <a:latin typeface="Times New Roman" pitchFamily="18" charset="0"/>
                <a:cs typeface="Times New Roman" pitchFamily="18" charset="0"/>
              </a:rPr>
              <a:t>=T</a:t>
            </a:r>
            <a:r>
              <a:rPr lang="en-US" b="1" baseline="-25000" dirty="0" smtClean="0">
                <a:latin typeface="Times New Roman" pitchFamily="18" charset="0"/>
                <a:cs typeface="Times New Roman" pitchFamily="18" charset="0"/>
              </a:rPr>
              <a:t>L</a:t>
            </a:r>
            <a:r>
              <a:rPr lang="en-US" b="1" dirty="0" smtClean="0">
                <a:latin typeface="Times New Roman" pitchFamily="18" charset="0"/>
                <a:cs typeface="Times New Roman" pitchFamily="18" charset="0"/>
              </a:rPr>
              <a:t>-T</a:t>
            </a:r>
            <a:r>
              <a:rPr lang="en-US" b="1" baseline="-25000" dirty="0" smtClean="0">
                <a:latin typeface="Times New Roman" pitchFamily="18" charset="0"/>
                <a:cs typeface="Times New Roman" pitchFamily="18" charset="0"/>
              </a:rPr>
              <a:t>∞</a:t>
            </a:r>
          </a:p>
          <a:p>
            <a:pPr marL="571500" indent="-571500">
              <a:buNone/>
            </a:pPr>
            <a:r>
              <a:rPr lang="en-US" dirty="0" smtClean="0">
                <a:latin typeface="Times New Roman" pitchFamily="18" charset="0"/>
                <a:cs typeface="Times New Roman" pitchFamily="18" charset="0"/>
              </a:rPr>
              <a:t>Solution will be </a:t>
            </a:r>
          </a:p>
          <a:p>
            <a:pPr marL="571500" indent="-571500">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79374" y="457200"/>
          <a:ext cx="9064626" cy="709613"/>
        </p:xfrm>
        <a:graphic>
          <a:graphicData uri="http://schemas.openxmlformats.org/presentationml/2006/ole">
            <mc:AlternateContent xmlns:mc="http://schemas.openxmlformats.org/markup-compatibility/2006">
              <mc:Choice xmlns:v="urn:schemas-microsoft-com:vml" Requires="v">
                <p:oleObj spid="_x0000_s95238" name="Equation" r:id="rId3" imgW="3403440" imgH="266400" progId="Equation.3">
                  <p:embed/>
                </p:oleObj>
              </mc:Choice>
              <mc:Fallback>
                <p:oleObj name="Equation" r:id="rId3" imgW="3403440" imgH="26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4" y="457200"/>
                        <a:ext cx="9064626"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04799" y="3505200"/>
          <a:ext cx="6670963" cy="2057400"/>
        </p:xfrm>
        <a:graphic>
          <a:graphicData uri="http://schemas.openxmlformats.org/presentationml/2006/ole">
            <mc:AlternateContent xmlns:mc="http://schemas.openxmlformats.org/markup-compatibility/2006">
              <mc:Choice xmlns:v="urn:schemas-microsoft-com:vml" Requires="v">
                <p:oleObj spid="_x0000_s95239" name="Equation" r:id="rId5" imgW="2717640" imgH="838080" progId="Equation.3">
                  <p:embed/>
                </p:oleObj>
              </mc:Choice>
              <mc:Fallback>
                <p:oleObj name="Equation" r:id="rId5" imgW="2717640" imgH="838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99" y="3505200"/>
                        <a:ext cx="6670963"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marL="571500" indent="-571500">
              <a:buAutoNum type="romanUcPeriod" startAt="4"/>
            </a:pPr>
            <a:r>
              <a:rPr lang="en-US" b="1" dirty="0" smtClean="0">
                <a:latin typeface="Times New Roman" pitchFamily="18" charset="0"/>
                <a:cs typeface="Times New Roman" pitchFamily="18" charset="0"/>
              </a:rPr>
              <a:t>The fin is very long such that as </a:t>
            </a:r>
          </a:p>
          <a:p>
            <a:pPr marL="571500" indent="-571500">
              <a:buNone/>
            </a:pPr>
            <a:r>
              <a:rPr lang="en-US" b="1" dirty="0" smtClean="0">
                <a:latin typeface="Times New Roman" pitchFamily="18" charset="0"/>
                <a:cs typeface="Times New Roman" pitchFamily="18" charset="0"/>
              </a:rPr>
              <a:t>	L→∞, T→T</a:t>
            </a:r>
            <a:r>
              <a:rPr lang="en-US" b="1" baseline="-25000"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or </a:t>
            </a:r>
            <a:r>
              <a:rPr lang="el-GR" b="1" dirty="0" smtClean="0">
                <a:latin typeface="Times New Roman" pitchFamily="18" charset="0"/>
                <a:cs typeface="Times New Roman" pitchFamily="18" charset="0"/>
              </a:rPr>
              <a:t>θ</a:t>
            </a:r>
            <a:r>
              <a:rPr lang="en-US" b="1" baseline="-25000" dirty="0" smtClean="0">
                <a:latin typeface="Times New Roman" pitchFamily="18" charset="0"/>
                <a:cs typeface="Times New Roman" pitchFamily="18" charset="0"/>
              </a:rPr>
              <a:t>L</a:t>
            </a:r>
            <a:r>
              <a:rPr lang="en-US" b="1" dirty="0" smtClean="0">
                <a:latin typeface="Times New Roman" pitchFamily="18" charset="0"/>
                <a:cs typeface="Times New Roman" pitchFamily="18" charset="0"/>
              </a:rPr>
              <a:t>→0</a:t>
            </a:r>
          </a:p>
          <a:p>
            <a:pPr marL="571500" indent="-571500">
              <a:buNone/>
            </a:pPr>
            <a:r>
              <a:rPr lang="en-US" dirty="0" smtClean="0">
                <a:latin typeface="Times New Roman" pitchFamily="18" charset="0"/>
                <a:cs typeface="Times New Roman" pitchFamily="18" charset="0"/>
              </a:rPr>
              <a:t>The solution</a:t>
            </a:r>
          </a:p>
          <a:p>
            <a:pPr marL="571500" indent="-571500">
              <a:buNone/>
            </a:pPr>
            <a:endParaRPr lang="en-US" dirty="0" smtClean="0">
              <a:latin typeface="Times New Roman" pitchFamily="18" charset="0"/>
              <a:cs typeface="Times New Roman" pitchFamily="18" charset="0"/>
            </a:endParaRPr>
          </a:p>
          <a:p>
            <a:pPr marL="571500" indent="-571500">
              <a:buNone/>
            </a:pPr>
            <a:endParaRPr lang="en-US" dirty="0" smtClean="0">
              <a:latin typeface="Times New Roman" pitchFamily="18" charset="0"/>
              <a:cs typeface="Times New Roman" pitchFamily="18" charset="0"/>
            </a:endParaRPr>
          </a:p>
          <a:p>
            <a:pPr marL="571500" indent="-57150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hlinkClick r:id="rId3" action="ppaction://hlinkfile"/>
              </a:rPr>
              <a:t>table3.1.docx</a:t>
            </a:r>
            <a:r>
              <a:rPr lang="en-US" dirty="0" smtClean="0">
                <a:latin typeface="Times New Roman" pitchFamily="18" charset="0"/>
                <a:cs typeface="Times New Roman" pitchFamily="18" charset="0"/>
              </a:rPr>
              <a:t> summarizes the solutions for different BC.</a:t>
            </a:r>
          </a:p>
          <a:p>
            <a:pPr marL="571500" indent="-571500">
              <a:buNone/>
            </a:pPr>
            <a:r>
              <a:rPr lang="en-US" b="1" u="sng" dirty="0" smtClean="0">
                <a:latin typeface="Times New Roman" pitchFamily="18" charset="0"/>
                <a:cs typeface="Times New Roman" pitchFamily="18" charset="0"/>
              </a:rPr>
              <a:t>Example 3.7</a:t>
            </a:r>
          </a:p>
          <a:p>
            <a:pPr marL="571500" indent="-571500">
              <a:buNone/>
            </a:pPr>
            <a:r>
              <a:rPr lang="en-US" dirty="0" smtClean="0">
                <a:latin typeface="Times New Roman" pitchFamily="18" charset="0"/>
                <a:cs typeface="Times New Roman" pitchFamily="18" charset="0"/>
              </a:rPr>
              <a:t>A very long rod 5 mm in diameter has one end maintained at 100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The surface of the rod is exposed to ambient air at 25</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with a convection heat transfer coefficient of 100 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a:t>
            </a:r>
          </a:p>
          <a:p>
            <a:pPr marL="571500" indent="-571500">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799" y="1752600"/>
          <a:ext cx="4558553" cy="1371600"/>
        </p:xfrm>
        <a:graphic>
          <a:graphicData uri="http://schemas.openxmlformats.org/presentationml/2006/ole">
            <mc:AlternateContent xmlns:mc="http://schemas.openxmlformats.org/markup-compatibility/2006">
              <mc:Choice xmlns:v="urn:schemas-microsoft-com:vml" Requires="v">
                <p:oleObj spid="_x0000_s96260" name="Equation" r:id="rId4" imgW="1434960" imgH="431640" progId="Equation.3">
                  <p:embed/>
                </p:oleObj>
              </mc:Choice>
              <mc:Fallback>
                <p:oleObj name="Equation" r:id="rId4" imgW="143496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1752600"/>
                        <a:ext cx="4558553"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marL="514350" indent="-514350">
              <a:buAutoNum type="arabicPeriod"/>
            </a:pPr>
            <a:r>
              <a:rPr lang="en-US" dirty="0" smtClean="0">
                <a:latin typeface="Times New Roman" pitchFamily="18" charset="0"/>
                <a:cs typeface="Times New Roman" pitchFamily="18" charset="0"/>
              </a:rPr>
              <a:t>Determine the temperature distributions along rods constructed from Cu, Al and SS with  k=398, 180, 14 W/</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 respectively.  What are the corresponding heat losses from the rods?</a:t>
            </a:r>
          </a:p>
          <a:p>
            <a:pPr marL="514350" indent="-514350">
              <a:buAutoNum type="arabicPeriod"/>
            </a:pPr>
            <a:r>
              <a:rPr lang="en-US" dirty="0" smtClean="0">
                <a:latin typeface="Times New Roman" pitchFamily="18" charset="0"/>
                <a:cs typeface="Times New Roman" pitchFamily="18" charset="0"/>
              </a:rPr>
              <a:t>Estimate how long the rods must be for the assumption of infinite length to yield an accurate estimate of the heat loss.</a:t>
            </a:r>
            <a:endParaRPr lang="en-US" dirty="0">
              <a:latin typeface="Times New Roman" pitchFamily="18" charset="0"/>
              <a:cs typeface="Times New Roman" pitchFamily="18" charset="0"/>
            </a:endParaRPr>
          </a:p>
        </p:txBody>
      </p:sp>
      <p:pic>
        <p:nvPicPr>
          <p:cNvPr id="97282" name="Picture 2" descr="C:\Documents and Settings\Administrator\Desktop\3.17 001.bmp"/>
          <p:cNvPicPr>
            <a:picLocks noChangeAspect="1" noChangeArrowheads="1"/>
          </p:cNvPicPr>
          <p:nvPr/>
        </p:nvPicPr>
        <p:blipFill>
          <a:blip r:embed="rId2"/>
          <a:srcRect/>
          <a:stretch>
            <a:fillRect/>
          </a:stretch>
        </p:blipFill>
        <p:spPr bwMode="auto">
          <a:xfrm>
            <a:off x="0" y="3505200"/>
            <a:ext cx="9144000" cy="3883700"/>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marL="514350" indent="-514350">
              <a:buAutoNum type="arabicPeriod"/>
            </a:pP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=e</a:t>
            </a:r>
            <a:r>
              <a:rPr lang="en-US" baseline="30000" dirty="0" smtClean="0">
                <a:latin typeface="Times New Roman" pitchFamily="18" charset="0"/>
                <a:cs typeface="Times New Roman" pitchFamily="18" charset="0"/>
              </a:rPr>
              <a:t>-</a:t>
            </a:r>
            <a:r>
              <a:rPr lang="en-US" baseline="30000" dirty="0" err="1" smtClean="0">
                <a:latin typeface="Times New Roman" pitchFamily="18" charset="0"/>
                <a:cs typeface="Times New Roman" pitchFamily="18" charset="0"/>
              </a:rPr>
              <a:t>mx</a:t>
            </a:r>
            <a:r>
              <a:rPr lang="en-US" dirty="0" smtClean="0">
                <a:latin typeface="Times New Roman" pitchFamily="18" charset="0"/>
                <a:cs typeface="Times New Roman" pitchFamily="18" charset="0"/>
              </a:rPr>
              <a:t>      or   T=T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)e</a:t>
            </a:r>
            <a:r>
              <a:rPr lang="en-US" baseline="30000" dirty="0" smtClean="0">
                <a:latin typeface="Times New Roman" pitchFamily="18" charset="0"/>
                <a:cs typeface="Times New Roman" pitchFamily="18" charset="0"/>
              </a:rPr>
              <a:t>-</a:t>
            </a:r>
            <a:r>
              <a:rPr lang="en-US" baseline="30000" dirty="0" err="1" smtClean="0">
                <a:latin typeface="Times New Roman" pitchFamily="18" charset="0"/>
                <a:cs typeface="Times New Roman" pitchFamily="18" charset="0"/>
              </a:rPr>
              <a:t>mx</a:t>
            </a:r>
            <a:endParaRPr lang="en-US" baseline="30000"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where m=(</a:t>
            </a:r>
            <a:r>
              <a:rPr lang="en-US" dirty="0" err="1" smtClean="0">
                <a:latin typeface="Times New Roman" pitchFamily="18" charset="0"/>
                <a:cs typeface="Times New Roman" pitchFamily="18" charset="0"/>
              </a:rPr>
              <a:t>hP</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kA</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 (4h/</a:t>
            </a:r>
            <a:r>
              <a:rPr lang="en-US" dirty="0" err="1" smtClean="0">
                <a:latin typeface="Times New Roman" pitchFamily="18" charset="0"/>
                <a:cs typeface="Times New Roman" pitchFamily="18" charset="0"/>
              </a:rPr>
              <a:t>kD</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14.2, 21.2, </a:t>
            </a:r>
          </a:p>
          <a:p>
            <a:pPr marL="514350" indent="-514350">
              <a:buNone/>
            </a:pPr>
            <a:r>
              <a:rPr lang="en-US" dirty="0" smtClean="0">
                <a:latin typeface="Times New Roman" pitchFamily="18" charset="0"/>
                <a:cs typeface="Times New Roman" pitchFamily="18" charset="0"/>
              </a:rPr>
              <a:t>75.6 m</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T(x) shown below</a:t>
            </a:r>
            <a:endParaRPr lang="en-US" dirty="0">
              <a:latin typeface="Times New Roman" pitchFamily="18" charset="0"/>
              <a:cs typeface="Times New Roman" pitchFamily="18" charset="0"/>
            </a:endParaRPr>
          </a:p>
        </p:txBody>
      </p:sp>
      <p:pic>
        <p:nvPicPr>
          <p:cNvPr id="98306" name="Picture 2" descr="C:\Documents and Settings\Administrator\Desktop\3.17 002.bmp"/>
          <p:cNvPicPr>
            <a:picLocks noChangeAspect="1" noChangeArrowheads="1"/>
          </p:cNvPicPr>
          <p:nvPr/>
        </p:nvPicPr>
        <p:blipFill>
          <a:blip r:embed="rId2"/>
          <a:srcRect/>
          <a:stretch>
            <a:fillRect/>
          </a:stretch>
        </p:blipFill>
        <p:spPr bwMode="auto">
          <a:xfrm>
            <a:off x="838200" y="2189915"/>
            <a:ext cx="7619573" cy="4862600"/>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hPkA</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1/2</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b           </a:t>
            </a:r>
            <a:r>
              <a:rPr lang="en-US" dirty="0" smtClean="0">
                <a:latin typeface="Times New Roman" pitchFamily="18" charset="0"/>
                <a:cs typeface="Times New Roman" pitchFamily="18" charset="0"/>
              </a:rPr>
              <a:t>=(100</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  x 0.005 x 398 x (</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/4) x        0.005</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(75)= 8.3W</a:t>
            </a:r>
          </a:p>
          <a:p>
            <a:pPr>
              <a:buNone/>
            </a:pPr>
            <a:r>
              <a:rPr lang="en-US" dirty="0" smtClean="0">
                <a:latin typeface="Times New Roman" pitchFamily="18" charset="0"/>
                <a:cs typeface="Times New Roman" pitchFamily="18" charset="0"/>
              </a:rPr>
              <a:t>For Al and SS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 = 5.6 W and 1.6 W respectively.</a:t>
            </a:r>
          </a:p>
          <a:p>
            <a:pPr marL="514350" indent="-514350">
              <a:buAutoNum type="arabicPeriod" startAt="2"/>
            </a:pPr>
            <a:r>
              <a:rPr lang="en-US" dirty="0" smtClean="0">
                <a:latin typeface="Times New Roman" pitchFamily="18" charset="0"/>
                <a:cs typeface="Times New Roman" pitchFamily="18" charset="0"/>
              </a:rPr>
              <a:t>Since no heat transfer at the tip, comparing cases II and IV one can approximate with</a:t>
            </a:r>
          </a:p>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Hence a rod may be assumed to be infinitely long if</a:t>
            </a:r>
          </a:p>
          <a:p>
            <a:pPr marL="514350" indent="-514350">
              <a:buNone/>
            </a:pPr>
            <a:endParaRPr lang="en-US" dirty="0" smtClean="0">
              <a:latin typeface="Times New Roman" pitchFamily="18" charset="0"/>
              <a:cs typeface="Times New Roman" pitchFamily="18" charset="0"/>
            </a:endParaRPr>
          </a:p>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For copper</a:t>
            </a:r>
          </a:p>
          <a:p>
            <a:pPr marL="514350" indent="-514350">
              <a:buNone/>
            </a:pPr>
            <a:endParaRPr lang="en-US" dirty="0" smtClean="0">
              <a:latin typeface="Times New Roman" pitchFamily="18" charset="0"/>
              <a:cs typeface="Times New Roman" pitchFamily="18" charset="0"/>
            </a:endParaRPr>
          </a:p>
          <a:p>
            <a:pPr marL="514350" indent="-514350">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200" y="2895600"/>
          <a:ext cx="5905500" cy="609600"/>
        </p:xfrm>
        <a:graphic>
          <a:graphicData uri="http://schemas.openxmlformats.org/presentationml/2006/ole">
            <mc:AlternateContent xmlns:mc="http://schemas.openxmlformats.org/markup-compatibility/2006">
              <mc:Choice xmlns:v="urn:schemas-microsoft-com:vml" Requires="v">
                <p:oleObj spid="_x0000_s99336" name="Equation" r:id="rId3" imgW="1968480" imgH="203040" progId="Equation.3">
                  <p:embed/>
                </p:oleObj>
              </mc:Choice>
              <mc:Fallback>
                <p:oleObj name="Equation" r:id="rId3" imgW="196848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59055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57200" y="3962400"/>
          <a:ext cx="3855308" cy="990600"/>
        </p:xfrm>
        <a:graphic>
          <a:graphicData uri="http://schemas.openxmlformats.org/presentationml/2006/ole">
            <mc:AlternateContent xmlns:mc="http://schemas.openxmlformats.org/markup-compatibility/2006">
              <mc:Choice xmlns:v="urn:schemas-microsoft-com:vml" Requires="v">
                <p:oleObj spid="_x0000_s99337" name="Equation" r:id="rId5" imgW="1828800" imgH="469800" progId="Equation.3">
                  <p:embed/>
                </p:oleObj>
              </mc:Choice>
              <mc:Fallback>
                <p:oleObj name="Equation" r:id="rId5" imgW="1828800" imgH="469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962400"/>
                        <a:ext cx="3855308"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04800" y="5715000"/>
          <a:ext cx="5203658" cy="1143000"/>
        </p:xfrm>
        <a:graphic>
          <a:graphicData uri="http://schemas.openxmlformats.org/presentationml/2006/ole">
            <mc:AlternateContent xmlns:mc="http://schemas.openxmlformats.org/markup-compatibility/2006">
              <mc:Choice xmlns:v="urn:schemas-microsoft-com:vml" Requires="v">
                <p:oleObj spid="_x0000_s99338" name="Equation" r:id="rId7" imgW="2197080" imgH="482400" progId="Equation.3">
                  <p:embed/>
                </p:oleObj>
              </mc:Choice>
              <mc:Fallback>
                <p:oleObj name="Equation" r:id="rId7" imgW="219708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715000"/>
                        <a:ext cx="5203658"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79B6D9EA-21CF-4208-8E0E-0D321241DB44}"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Corresponding values for Al and SS are 0.13 and 0.04 m respectively.  </a:t>
            </a:r>
          </a:p>
          <a:p>
            <a:pPr>
              <a:buNone/>
            </a:pPr>
            <a:r>
              <a:rPr lang="en-US" dirty="0" smtClean="0">
                <a:latin typeface="Times New Roman" pitchFamily="18" charset="0"/>
                <a:cs typeface="Times New Roman" pitchFamily="18" charset="0"/>
              </a:rPr>
              <a:t>If the approximation is to accurately predict the temperature distribution one may use </a:t>
            </a:r>
          </a:p>
          <a:p>
            <a:pPr>
              <a:buNone/>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(L)/</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 exp(-</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)&lt;0.01</a:t>
            </a:r>
          </a:p>
          <a:p>
            <a:pPr>
              <a:buNone/>
            </a:pPr>
            <a:r>
              <a:rPr lang="en-US" dirty="0" smtClean="0">
                <a:latin typeface="Times New Roman" pitchFamily="18" charset="0"/>
                <a:cs typeface="Times New Roman" pitchFamily="18" charset="0"/>
              </a:rPr>
              <a:t>This gives </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&gt;4.6 in which case L</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0.33, 0.23, and 0.07 for the copper, aluminum, and stainless steel.  This is consistent with the graphical representation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3.1.3  The Composite Wall</a:t>
            </a:r>
          </a:p>
          <a:p>
            <a:pPr>
              <a:buNone/>
            </a:pPr>
            <a:r>
              <a:rPr lang="en-US" dirty="0" smtClean="0">
                <a:latin typeface="Times New Roman" pitchFamily="18" charset="0"/>
                <a:cs typeface="Times New Roman" pitchFamily="18" charset="0"/>
              </a:rPr>
              <a:t>Composite walls can be analyzed as series and parallel thermal network.  The schematic is seen in  </a:t>
            </a:r>
            <a:r>
              <a:rPr lang="en-US" b="1" dirty="0" smtClean="0">
                <a:latin typeface="Times New Roman" pitchFamily="18" charset="0"/>
                <a:cs typeface="Times New Roman" pitchFamily="18" charset="0"/>
                <a:hlinkClick r:id="rId3" action="ppaction://hlinkpres?slideindex=1&amp;slidetitle="/>
              </a:rPr>
              <a:t>fig-chp3\fig.3.2.pptx</a:t>
            </a:r>
            <a:r>
              <a:rPr lang="en-US" dirty="0" smtClean="0">
                <a:latin typeface="Times New Roman" pitchFamily="18" charset="0"/>
                <a:cs typeface="Times New Roman" pitchFamily="18" charset="0"/>
              </a:rPr>
              <a:t> where the series thermal circuit is also shown for both conduction and convection heat transfer.</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198" y="3124200"/>
          <a:ext cx="6720663" cy="3124200"/>
        </p:xfrm>
        <a:graphic>
          <a:graphicData uri="http://schemas.openxmlformats.org/presentationml/2006/ole">
            <mc:AlternateContent xmlns:mc="http://schemas.openxmlformats.org/markup-compatibility/2006">
              <mc:Choice xmlns:v="urn:schemas-microsoft-com:vml" Requires="v">
                <p:oleObj spid="_x0000_s7172" name="Equation" r:id="rId4" imgW="2349360" imgH="1091880" progId="Equation.3">
                  <p:embed/>
                </p:oleObj>
              </mc:Choice>
              <mc:Fallback>
                <p:oleObj name="Equation" r:id="rId4" imgW="2349360" imgH="10918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8" y="3124200"/>
                        <a:ext cx="6720663" cy="312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3.5.3  Fin Performance</a:t>
            </a:r>
          </a:p>
          <a:p>
            <a:pPr>
              <a:buNone/>
            </a:pPr>
            <a:r>
              <a:rPr lang="en-US" dirty="0" smtClean="0">
                <a:latin typeface="Times New Roman" pitchFamily="18" charset="0"/>
                <a:cs typeface="Times New Roman" pitchFamily="18" charset="0"/>
              </a:rPr>
              <a:t>As the fin itself does have conduction resistance, there may be no assurance that the heat transfer will be increased by using fins.  The evaluation uses </a:t>
            </a:r>
            <a:r>
              <a:rPr lang="en-US" b="1" i="1" dirty="0" smtClean="0">
                <a:latin typeface="Times New Roman" pitchFamily="18" charset="0"/>
                <a:cs typeface="Times New Roman" pitchFamily="18" charset="0"/>
              </a:rPr>
              <a:t>fin effectiveness, </a:t>
            </a:r>
            <a:r>
              <a:rPr lang="el-GR" b="1" i="1" dirty="0" smtClean="0">
                <a:latin typeface="Times New Roman" pitchFamily="18" charset="0"/>
                <a:cs typeface="Times New Roman" pitchFamily="18" charset="0"/>
              </a:rPr>
              <a:t>ε</a:t>
            </a:r>
            <a:r>
              <a:rPr lang="en-US" b="1" i="1"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defined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c,b</a:t>
            </a:r>
            <a:r>
              <a:rPr lang="en-US" dirty="0" smtClean="0">
                <a:latin typeface="Times New Roman" pitchFamily="18" charset="0"/>
                <a:cs typeface="Times New Roman" pitchFamily="18" charset="0"/>
              </a:rPr>
              <a:t> is the fin cross-sectional area at the base.  Usage of fins may not be justified unless             .</a:t>
            </a:r>
          </a:p>
          <a:p>
            <a:pPr>
              <a:buNone/>
            </a:pPr>
            <a:r>
              <a:rPr lang="en-US" dirty="0" smtClean="0">
                <a:latin typeface="Times New Roman" pitchFamily="18" charset="0"/>
                <a:cs typeface="Times New Roman" pitchFamily="18" charset="0"/>
              </a:rPr>
              <a:t>As an example for case IV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962025" y="2695575"/>
          <a:ext cx="1873250" cy="1009650"/>
        </p:xfrm>
        <a:graphic>
          <a:graphicData uri="http://schemas.openxmlformats.org/presentationml/2006/ole">
            <mc:AlternateContent xmlns:mc="http://schemas.openxmlformats.org/markup-compatibility/2006">
              <mc:Choice xmlns:v="urn:schemas-microsoft-com:vml" Requires="v">
                <p:oleObj spid="_x0000_s100360" name="Equation" r:id="rId3" imgW="825480" imgH="444240" progId="Equation.3">
                  <p:embed/>
                </p:oleObj>
              </mc:Choice>
              <mc:Fallback>
                <p:oleObj name="Equation" r:id="rId3" imgW="82548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 y="2695575"/>
                        <a:ext cx="1873250"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7162800" y="4267200"/>
          <a:ext cx="1227221" cy="685800"/>
        </p:xfrm>
        <a:graphic>
          <a:graphicData uri="http://schemas.openxmlformats.org/presentationml/2006/ole">
            <mc:AlternateContent xmlns:mc="http://schemas.openxmlformats.org/markup-compatibility/2006">
              <mc:Choice xmlns:v="urn:schemas-microsoft-com:vml" Requires="v">
                <p:oleObj spid="_x0000_s100361" name="Equation" r:id="rId5" imgW="431640" imgH="241200" progId="Equation.3">
                  <p:embed/>
                </p:oleObj>
              </mc:Choice>
              <mc:Fallback>
                <p:oleObj name="Equation" r:id="rId5" imgW="43164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267200"/>
                        <a:ext cx="1227221"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00075" y="5486400"/>
          <a:ext cx="5245100" cy="1371600"/>
        </p:xfrm>
        <a:graphic>
          <a:graphicData uri="http://schemas.openxmlformats.org/presentationml/2006/ole">
            <mc:AlternateContent xmlns:mc="http://schemas.openxmlformats.org/markup-compatibility/2006">
              <mc:Choice xmlns:v="urn:schemas-microsoft-com:vml" Requires="v">
                <p:oleObj spid="_x0000_s100362" name="Equation" r:id="rId7" imgW="1942920" imgH="507960" progId="Equation.3">
                  <p:embed/>
                </p:oleObj>
              </mc:Choice>
              <mc:Fallback>
                <p:oleObj name="Equation" r:id="rId7" imgW="1942920" imgH="5079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5" y="5486400"/>
                        <a:ext cx="52451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79B6D9EA-21CF-4208-8E0E-0D321241DB44}"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since A</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c,b</a:t>
            </a:r>
            <a:r>
              <a:rPr lang="en-US" dirty="0" smtClean="0">
                <a:latin typeface="Times New Roman" pitchFamily="18" charset="0"/>
                <a:cs typeface="Times New Roman" pitchFamily="18" charset="0"/>
              </a:rPr>
              <a:t> for uniform cross-section.  The above relation gives sufficient information for the important parameters</a:t>
            </a:r>
          </a:p>
          <a:p>
            <a:r>
              <a:rPr lang="el-GR" dirty="0" smtClean="0">
                <a:latin typeface="Times New Roman" pitchFamily="18" charset="0"/>
                <a:cs typeface="Times New Roman" pitchFamily="18" charset="0"/>
              </a:rPr>
              <a:t>ε</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increases with k-with respect to Al and Cu, Al preferred due to low weight and low cost</a:t>
            </a:r>
          </a:p>
          <a:p>
            <a:r>
              <a:rPr lang="el-GR" dirty="0" smtClean="0">
                <a:latin typeface="Times New Roman" pitchFamily="18" charset="0"/>
                <a:cs typeface="Times New Roman" pitchFamily="18" charset="0"/>
              </a:rPr>
              <a:t>ε</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increases with P/A</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Use of thin fins recommended</a:t>
            </a:r>
          </a:p>
          <a:p>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ε</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increases with small h-the need for fins is stronger on the gas side than on the liquid side or the natural convection side than the forced convection side.   </a:t>
            </a:r>
          </a:p>
          <a:p>
            <a:pPr>
              <a:buNone/>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Fin performance may also be quantified in terms of thermal resistance.</a:t>
            </a:r>
          </a:p>
          <a:p>
            <a:pPr>
              <a:buNone/>
            </a:pPr>
            <a:r>
              <a:rPr lang="en-US" dirty="0" smtClean="0">
                <a:latin typeface="Times New Roman" pitchFamily="18" charset="0"/>
                <a:cs typeface="Times New Roman" pitchFamily="18" charset="0"/>
              </a:rPr>
              <a:t>Thermal resistance due to convection at the exposed base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conduction/convection resistance of a fin is given by</a:t>
            </a:r>
          </a:p>
          <a:p>
            <a:pPr>
              <a:buNone/>
            </a:pPr>
            <a:r>
              <a:rPr lang="en-US" dirty="0" smtClean="0">
                <a:latin typeface="Times New Roman" pitchFamily="18" charset="0"/>
                <a:cs typeface="Times New Roman" pitchFamily="18" charset="0"/>
              </a:rPr>
              <a:t>                                       Performing division gives</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85800" y="2133600"/>
          <a:ext cx="1738312" cy="965200"/>
        </p:xfrm>
        <a:graphic>
          <a:graphicData uri="http://schemas.openxmlformats.org/presentationml/2006/ole">
            <mc:AlternateContent xmlns:mc="http://schemas.openxmlformats.org/markup-compatibility/2006">
              <mc:Choice xmlns:v="urn:schemas-microsoft-com:vml" Requires="v">
                <p:oleObj spid="_x0000_s101382" name="Equation" r:id="rId3" imgW="799920" imgH="444240" progId="Equation.3">
                  <p:embed/>
                </p:oleObj>
              </mc:Choice>
              <mc:Fallback>
                <p:oleObj name="Equation" r:id="rId3" imgW="79992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33600"/>
                        <a:ext cx="1738312"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463675" y="4221163"/>
          <a:ext cx="4692650" cy="2193925"/>
        </p:xfrm>
        <a:graphic>
          <a:graphicData uri="http://schemas.openxmlformats.org/presentationml/2006/ole">
            <mc:AlternateContent xmlns:mc="http://schemas.openxmlformats.org/markup-compatibility/2006">
              <mc:Choice xmlns:v="urn:schemas-microsoft-com:vml" Requires="v">
                <p:oleObj spid="_x0000_s101383" name="Equation" r:id="rId5" imgW="1955520" imgH="914400" progId="Equation.3">
                  <p:embed/>
                </p:oleObj>
              </mc:Choice>
              <mc:Fallback>
                <p:oleObj name="Equation" r:id="rId5" imgW="1955520" imgH="914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675" y="4221163"/>
                        <a:ext cx="4692650" cy="219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Need low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t,f</a:t>
            </a:r>
            <a:r>
              <a:rPr lang="en-US" dirty="0" smtClean="0">
                <a:latin typeface="Times New Roman" pitchFamily="18" charset="0"/>
                <a:cs typeface="Times New Roman" pitchFamily="18" charset="0"/>
              </a:rPr>
              <a:t> to increase </a:t>
            </a:r>
            <a:r>
              <a:rPr lang="el-GR" dirty="0" smtClean="0">
                <a:latin typeface="Times New Roman" pitchFamily="18" charset="0"/>
                <a:cs typeface="Times New Roman" pitchFamily="18" charset="0"/>
              </a:rPr>
              <a:t>ε</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Also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t,f</a:t>
            </a:r>
            <a:r>
              <a:rPr lang="en-US" dirty="0" smtClean="0">
                <a:latin typeface="Times New Roman" pitchFamily="18" charset="0"/>
                <a:cs typeface="Times New Roman" pitchFamily="18" charset="0"/>
              </a:rPr>
              <a:t> &lt;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t,b</a:t>
            </a:r>
            <a:r>
              <a:rPr lang="en-US" dirty="0" smtClean="0">
                <a:latin typeface="Times New Roman" pitchFamily="18" charset="0"/>
                <a:cs typeface="Times New Roman" pitchFamily="18" charset="0"/>
              </a:rPr>
              <a:t> ( a must)</a:t>
            </a:r>
          </a:p>
          <a:p>
            <a:pPr>
              <a:buNone/>
            </a:pPr>
            <a:r>
              <a:rPr lang="en-US" dirty="0" smtClean="0">
                <a:latin typeface="Times New Roman" pitchFamily="18" charset="0"/>
                <a:cs typeface="Times New Roman" pitchFamily="18" charset="0"/>
              </a:rPr>
              <a:t>A commonly used measure of fin performance is by using  </a:t>
            </a:r>
            <a:r>
              <a:rPr lang="en-US" b="1" i="1" dirty="0" smtClean="0">
                <a:latin typeface="Times New Roman" pitchFamily="18" charset="0"/>
                <a:cs typeface="Times New Roman" pitchFamily="18" charset="0"/>
              </a:rPr>
              <a:t>fin efficiency, </a:t>
            </a:r>
            <a:r>
              <a:rPr lang="el-GR" b="1" i="1" dirty="0" smtClean="0">
                <a:latin typeface="Times New Roman" pitchFamily="18" charset="0"/>
                <a:cs typeface="Times New Roman" pitchFamily="18" charset="0"/>
              </a:rPr>
              <a:t>η</a:t>
            </a:r>
            <a:r>
              <a:rPr lang="en-US" b="1" i="1"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This compares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 with the maximum possible heat transfer (when all the fin surface is at base temperature </a:t>
            </a:r>
          </a:p>
          <a:p>
            <a:pPr>
              <a:buNone/>
            </a:pPr>
            <a:r>
              <a:rPr lang="en-US" dirty="0" smtClean="0">
                <a:latin typeface="Times New Roman" pitchFamily="18" charset="0"/>
                <a:cs typeface="Times New Roman" pitchFamily="18" charset="0"/>
              </a:rPr>
              <a:t>	T = T</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or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Based on this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a straight fin of uniform cross-section and adiabatic tip</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33400" y="3810000"/>
          <a:ext cx="3092824" cy="1143000"/>
        </p:xfrm>
        <a:graphic>
          <a:graphicData uri="http://schemas.openxmlformats.org/presentationml/2006/ole">
            <mc:AlternateContent xmlns:mc="http://schemas.openxmlformats.org/markup-compatibility/2006">
              <mc:Choice xmlns:v="urn:schemas-microsoft-com:vml" Requires="v">
                <p:oleObj spid="_x0000_s112644" name="Equation" r:id="rId3" imgW="1168200" imgH="431640" progId="Equation.3">
                  <p:embed/>
                </p:oleObj>
              </mc:Choice>
              <mc:Fallback>
                <p:oleObj name="Equation" r:id="rId3" imgW="11682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0"/>
                        <a:ext cx="3092824"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l-GR" dirty="0" smtClean="0">
                <a:latin typeface="Times New Roman" pitchFamily="18" charset="0"/>
                <a:cs typeface="Times New Roman" pitchFamily="18" charset="0"/>
              </a:rPr>
              <a:t>η</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1 → 0       as L: 0 → ∞ </a:t>
            </a:r>
          </a:p>
          <a:p>
            <a:pPr>
              <a:buNone/>
            </a:pPr>
            <a:r>
              <a:rPr lang="en-US" dirty="0" smtClean="0">
                <a:latin typeface="Times New Roman" pitchFamily="18" charset="0"/>
                <a:cs typeface="Times New Roman" pitchFamily="18" charset="0"/>
              </a:rPr>
              <a:t>For a fin with an active tip, the length can be slightly increased (corrected) so that we have an adiabatic tip, and use the simplified relation of case II. The corrected lengths are given as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 L + (t/2)     -   rectangular fin</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 L + (D/4)   -   pin fin</a:t>
            </a:r>
          </a:p>
          <a:p>
            <a:pPr>
              <a:buNone/>
            </a:pPr>
            <a:r>
              <a:rPr lang="en-US" dirty="0" smtClean="0">
                <a:latin typeface="Times New Roman" pitchFamily="18" charset="0"/>
                <a:cs typeface="Times New Roman" pitchFamily="18" charset="0"/>
              </a:rPr>
              <a:t>Errors associated with these approximations are negligible if </a:t>
            </a:r>
          </a:p>
          <a:p>
            <a:pPr>
              <a:buNone/>
            </a:pP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838200" y="0"/>
          <a:ext cx="7196138" cy="1019176"/>
        </p:xfrm>
        <a:graphic>
          <a:graphicData uri="http://schemas.openxmlformats.org/presentationml/2006/ole">
            <mc:AlternateContent xmlns:mc="http://schemas.openxmlformats.org/markup-compatibility/2006">
              <mc:Choice xmlns:v="urn:schemas-microsoft-com:vml" Requires="v">
                <p:oleObj spid="_x0000_s113670" name="Equation" r:id="rId3" imgW="3136680" imgH="444240" progId="Equation.3">
                  <p:embed/>
                </p:oleObj>
              </mc:Choice>
              <mc:Fallback>
                <p:oleObj name="Equation" r:id="rId3" imgW="313668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0"/>
                        <a:ext cx="7196138" cy="1019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743200" y="5486400"/>
          <a:ext cx="3993776" cy="1371600"/>
        </p:xfrm>
        <a:graphic>
          <a:graphicData uri="http://schemas.openxmlformats.org/presentationml/2006/ole">
            <mc:AlternateContent xmlns:mc="http://schemas.openxmlformats.org/markup-compatibility/2006">
              <mc:Choice xmlns:v="urn:schemas-microsoft-com:vml" Requires="v">
                <p:oleObj spid="_x0000_s113671" name="Equation" r:id="rId5" imgW="1257120" imgH="431640" progId="Equation.3">
                  <p:embed/>
                </p:oleObj>
              </mc:Choice>
              <mc:Fallback>
                <p:oleObj name="Equation" r:id="rId5" imgW="125712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5486400"/>
                        <a:ext cx="3993776"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w &gt;&gt; t   which is usually the case    P ≈ 2w </a:t>
            </a:r>
          </a:p>
          <a:p>
            <a:pPr>
              <a:buNone/>
            </a:pPr>
            <a:r>
              <a:rPr lang="en-US" dirty="0" smtClean="0">
                <a:latin typeface="Times New Roman" pitchFamily="18" charset="0"/>
                <a:cs typeface="Times New Roman" pitchFamily="18" charset="0"/>
              </a:rPr>
              <a:t>And (P/A</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 (2w/wt) = 2/t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Multiplying  numerator and denominator by (</a:t>
            </a: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and introducing a corrected fin profile area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p</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c</a:t>
            </a:r>
            <a:r>
              <a:rPr lang="en-US"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 it follows that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l-GR" dirty="0" smtClean="0">
                <a:latin typeface="Times New Roman" pitchFamily="18" charset="0"/>
                <a:cs typeface="Times New Roman" pitchFamily="18" charset="0"/>
              </a:rPr>
              <a:t>η</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is plotted as a function of                         in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663700" y="1219200"/>
          <a:ext cx="5637213" cy="1295400"/>
        </p:xfrm>
        <a:graphic>
          <a:graphicData uri="http://schemas.openxmlformats.org/presentationml/2006/ole">
            <mc:AlternateContent xmlns:mc="http://schemas.openxmlformats.org/markup-compatibility/2006">
              <mc:Choice xmlns:v="urn:schemas-microsoft-com:vml" Requires="v">
                <p:oleObj spid="_x0000_s114696" name="Equation" r:id="rId3" imgW="2209680" imgH="507960" progId="Equation.3">
                  <p:embed/>
                </p:oleObj>
              </mc:Choice>
              <mc:Fallback>
                <p:oleObj name="Equation" r:id="rId3" imgW="220968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700" y="1219200"/>
                        <a:ext cx="5637213"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691" name="Object 3"/>
          <p:cNvGraphicFramePr>
            <a:graphicFrameLocks noChangeAspect="1"/>
          </p:cNvGraphicFramePr>
          <p:nvPr/>
        </p:nvGraphicFramePr>
        <p:xfrm>
          <a:off x="533400" y="3886200"/>
          <a:ext cx="3206750" cy="1392238"/>
        </p:xfrm>
        <a:graphic>
          <a:graphicData uri="http://schemas.openxmlformats.org/presentationml/2006/ole">
            <mc:AlternateContent xmlns:mc="http://schemas.openxmlformats.org/markup-compatibility/2006">
              <mc:Choice xmlns:v="urn:schemas-microsoft-com:vml" Requires="v">
                <p:oleObj spid="_x0000_s114697" name="Equation" r:id="rId5" imgW="1257120" imgH="545760" progId="Equation.3">
                  <p:embed/>
                </p:oleObj>
              </mc:Choice>
              <mc:Fallback>
                <p:oleObj name="Equation" r:id="rId5" imgW="1257120" imgH="5457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886200"/>
                        <a:ext cx="3206750" cy="139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692" name="Object 4"/>
          <p:cNvGraphicFramePr>
            <a:graphicFrameLocks noChangeAspect="1"/>
          </p:cNvGraphicFramePr>
          <p:nvPr/>
        </p:nvGraphicFramePr>
        <p:xfrm>
          <a:off x="4724400" y="4724400"/>
          <a:ext cx="2138363" cy="1392238"/>
        </p:xfrm>
        <a:graphic>
          <a:graphicData uri="http://schemas.openxmlformats.org/presentationml/2006/ole">
            <mc:AlternateContent xmlns:mc="http://schemas.openxmlformats.org/markup-compatibility/2006">
              <mc:Choice xmlns:v="urn:schemas-microsoft-com:vml" Requires="v">
                <p:oleObj spid="_x0000_s114698" name="Equation" r:id="rId7" imgW="838080" imgH="545760" progId="Equation.3">
                  <p:embed/>
                </p:oleObj>
              </mc:Choice>
              <mc:Fallback>
                <p:oleObj name="Equation" r:id="rId7" imgW="838080" imgH="5457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724400"/>
                        <a:ext cx="2138363" cy="139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79B6D9EA-21CF-4208-8E0E-0D321241DB44}"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hlinkClick r:id="rId3" action="ppaction://hlinkpres?slideindex=1&amp;slidetitle="/>
              </a:rPr>
              <a:t>fig-chp3\fig.3.18.pptx</a:t>
            </a:r>
            <a:r>
              <a:rPr lang="en-US" dirty="0" smtClean="0">
                <a:latin typeface="Times New Roman" pitchFamily="18" charset="0"/>
                <a:cs typeface="Times New Roman" pitchFamily="18" charset="0"/>
              </a:rPr>
              <a:t> for rectangular, triangular, and parabolic profiles. </a:t>
            </a:r>
          </a:p>
          <a:p>
            <a:pPr>
              <a:buNone/>
            </a:pPr>
            <a:r>
              <a:rPr lang="en-US" b="1" dirty="0" smtClean="0">
                <a:latin typeface="Times New Roman" pitchFamily="18" charset="0"/>
                <a:cs typeface="Times New Roman" pitchFamily="18" charset="0"/>
              </a:rPr>
              <a:t>3.5.4  Fins of </a:t>
            </a:r>
            <a:r>
              <a:rPr lang="en-US" b="1" dirty="0" err="1" smtClean="0">
                <a:latin typeface="Times New Roman" pitchFamily="18" charset="0"/>
                <a:cs typeface="Times New Roman" pitchFamily="18" charset="0"/>
              </a:rPr>
              <a:t>Nonuniform</a:t>
            </a:r>
            <a:r>
              <a:rPr lang="en-US" b="1" dirty="0" smtClean="0">
                <a:latin typeface="Times New Roman" pitchFamily="18" charset="0"/>
                <a:cs typeface="Times New Roman" pitchFamily="18" charset="0"/>
              </a:rPr>
              <a:t> Cross-Sectional Area</a:t>
            </a:r>
          </a:p>
          <a:p>
            <a:pPr>
              <a:buNone/>
            </a:pPr>
            <a:r>
              <a:rPr lang="en-US" dirty="0" smtClean="0">
                <a:latin typeface="Times New Roman" pitchFamily="18" charset="0"/>
                <a:cs typeface="Times New Roman" pitchFamily="18" charset="0"/>
              </a:rPr>
              <a:t>Consider the annular fin shown in </a:t>
            </a:r>
            <a:r>
              <a:rPr lang="en-US" b="1" dirty="0" smtClean="0">
                <a:latin typeface="Times New Roman" pitchFamily="18" charset="0"/>
                <a:cs typeface="Times New Roman" pitchFamily="18" charset="0"/>
                <a:hlinkClick r:id="rId4" action="ppaction://hlinkpres?slideindex=1&amp;slidetitle="/>
              </a:rPr>
              <a:t>fig-chp3\fig.3.19.pptx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While the thickness is constant, the cross-sectional area A</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varies with r.</a:t>
            </a:r>
          </a:p>
          <a:p>
            <a:pPr>
              <a:buNone/>
            </a:pP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 2</a:t>
            </a:r>
            <a:r>
              <a:rPr lang="el-GR" dirty="0" smtClean="0">
                <a:latin typeface="Times New Roman" pitchFamily="18" charset="0"/>
                <a:cs typeface="Times New Roman" pitchFamily="18" charset="0"/>
              </a:rPr>
              <a:t>π</a:t>
            </a:r>
            <a:r>
              <a:rPr lang="en-US" dirty="0" err="1" smtClean="0">
                <a:latin typeface="Times New Roman" pitchFamily="18" charset="0"/>
                <a:cs typeface="Times New Roman" pitchFamily="18" charset="0"/>
              </a:rPr>
              <a:t>rt</a:t>
            </a:r>
            <a:r>
              <a:rPr lang="en-US" dirty="0" smtClean="0">
                <a:latin typeface="Times New Roman" pitchFamily="18" charset="0"/>
                <a:cs typeface="Times New Roman" pitchFamily="18" charset="0"/>
              </a:rPr>
              <a:t>       and A</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(r</a:t>
            </a:r>
            <a:r>
              <a:rPr lang="en-US" baseline="30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 r</a:t>
            </a:r>
            <a:r>
              <a:rPr lang="en-US" baseline="-25000" dirty="0" smtClean="0">
                <a:latin typeface="Times New Roman" pitchFamily="18" charset="0"/>
                <a:cs typeface="Times New Roman" pitchFamily="18" charset="0"/>
              </a:rPr>
              <a:t>1</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Substituting in the general fin equation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With 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(2h/</a:t>
            </a:r>
            <a:r>
              <a:rPr lang="en-US" dirty="0" err="1" smtClean="0">
                <a:latin typeface="Times New Roman" pitchFamily="18" charset="0"/>
                <a:cs typeface="Times New Roman" pitchFamily="18" charset="0"/>
              </a:rPr>
              <a:t>kt</a:t>
            </a:r>
            <a:r>
              <a:rPr lang="en-US" dirty="0" smtClean="0">
                <a:latin typeface="Times New Roman" pitchFamily="18" charset="0"/>
                <a:cs typeface="Times New Roman" pitchFamily="18" charset="0"/>
              </a:rPr>
              <a:t>) and </a:t>
            </a:r>
            <a:r>
              <a:rPr lang="el-GR" dirty="0" smtClean="0">
                <a:latin typeface="Times New Roman" pitchFamily="18" charset="0"/>
                <a:cs typeface="Times New Roman" pitchFamily="18" charset="0"/>
              </a:rPr>
              <a:t>θ</a:t>
            </a:r>
            <a:r>
              <a:rPr lang="en-US" smtClean="0">
                <a:latin typeface="Times New Roman" pitchFamily="18" charset="0"/>
                <a:cs typeface="Times New Roman" pitchFamily="18" charset="0"/>
              </a:rPr>
              <a:t> =T - T</a:t>
            </a:r>
            <a:r>
              <a:rPr lang="en-US" baseline="-25000" smtClean="0">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200" y="4343400"/>
          <a:ext cx="5319713" cy="1219200"/>
        </p:xfrm>
        <a:graphic>
          <a:graphicData uri="http://schemas.openxmlformats.org/presentationml/2006/ole">
            <mc:AlternateContent xmlns:mc="http://schemas.openxmlformats.org/markup-compatibility/2006">
              <mc:Choice xmlns:v="urn:schemas-microsoft-com:vml" Requires="v">
                <p:oleObj spid="_x0000_s115716" name="Equation" r:id="rId5" imgW="1828800" imgH="419040" progId="Equation.3">
                  <p:embed/>
                </p:oleObj>
              </mc:Choice>
              <mc:Fallback>
                <p:oleObj name="Equation" r:id="rId5" imgW="1828800" imgH="4190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343400"/>
                        <a:ext cx="531971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equation becomes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is a modified Bessel equation of order zero whose general solution is given by (</a:t>
            </a:r>
            <a:r>
              <a:rPr lang="en-US" dirty="0" smtClean="0">
                <a:latin typeface="Times New Roman" pitchFamily="18" charset="0"/>
                <a:cs typeface="Times New Roman" pitchFamily="18" charset="0"/>
                <a:hlinkClick r:id="rId3" action="ppaction://hlinkfile"/>
              </a:rPr>
              <a:t>Hyperbolic Functions                                                                                   Error Function.docx</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(r) =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I</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mr</a:t>
            </a:r>
            <a:r>
              <a:rPr lang="en-US" dirty="0" smtClean="0">
                <a:latin typeface="Times New Roman" pitchFamily="18" charset="0"/>
                <a:cs typeface="Times New Roman" pitchFamily="18" charset="0"/>
              </a:rPr>
              <a:t>) +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mr</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Where I</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o</a:t>
            </a:r>
            <a:r>
              <a:rPr lang="en-US" dirty="0" smtClean="0">
                <a:latin typeface="Times New Roman" pitchFamily="18" charset="0"/>
                <a:cs typeface="Times New Roman" pitchFamily="18" charset="0"/>
              </a:rPr>
              <a:t> are modified, zero order Bessel functions of the first and second kind respectively.</a:t>
            </a:r>
          </a:p>
          <a:p>
            <a:pPr>
              <a:buNone/>
            </a:pPr>
            <a:r>
              <a:rPr lang="en-US" dirty="0" smtClean="0">
                <a:latin typeface="Times New Roman" pitchFamily="18" charset="0"/>
                <a:cs typeface="Times New Roman" pitchFamily="18" charset="0"/>
              </a:rPr>
              <a:t>B.C. used are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951" name="Equation" r:id="rId4" imgW="114120" imgH="215640" progId="Equation.3">
                  <p:embed/>
                </p:oleObj>
              </mc:Choice>
              <mc:Fallback>
                <p:oleObj name="Equation" r:id="rId4" imgW="114120" imgH="2156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6" name="Object 2"/>
          <p:cNvGraphicFramePr>
            <a:graphicFrameLocks noChangeAspect="1"/>
          </p:cNvGraphicFramePr>
          <p:nvPr/>
        </p:nvGraphicFramePr>
        <p:xfrm>
          <a:off x="0" y="685800"/>
          <a:ext cx="9039225" cy="1130087"/>
        </p:xfrm>
        <a:graphic>
          <a:graphicData uri="http://schemas.openxmlformats.org/presentationml/2006/ole">
            <mc:AlternateContent xmlns:mc="http://schemas.openxmlformats.org/markup-compatibility/2006">
              <mc:Choice xmlns:v="urn:schemas-microsoft-com:vml" Requires="v">
                <p:oleObj spid="_x0000_s82952" name="Equation" r:id="rId6" imgW="3352680" imgH="419040" progId="Equation.3">
                  <p:embed/>
                </p:oleObj>
              </mc:Choice>
              <mc:Fallback>
                <p:oleObj name="Equation" r:id="rId6" imgW="3352680" imgH="4190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85800"/>
                        <a:ext cx="9039225" cy="113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590800" y="5105400"/>
          <a:ext cx="5398008" cy="1752600"/>
        </p:xfrm>
        <a:graphic>
          <a:graphicData uri="http://schemas.openxmlformats.org/presentationml/2006/ole">
            <mc:AlternateContent xmlns:mc="http://schemas.openxmlformats.org/markup-compatibility/2006">
              <mc:Choice xmlns:v="urn:schemas-microsoft-com:vml" Requires="v">
                <p:oleObj spid="_x0000_s82953" name="Equation" r:id="rId8" imgW="1955520" imgH="634680" progId="Equation.3">
                  <p:embed/>
                </p:oleObj>
              </mc:Choice>
              <mc:Fallback>
                <p:oleObj name="Equation" r:id="rId8" imgW="1955520" imgH="63468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5105400"/>
                        <a:ext cx="5398008"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79B6D9EA-21CF-4208-8E0E-0D321241DB44}"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will finally give the solution for the temperature distribution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 I</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mr</a:t>
            </a:r>
            <a:r>
              <a:rPr lang="en-US" dirty="0" smtClean="0">
                <a:latin typeface="Times New Roman" pitchFamily="18" charset="0"/>
                <a:cs typeface="Times New Roman" pitchFamily="18" charset="0"/>
              </a:rPr>
              <a:t>) and K</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mr</a:t>
            </a:r>
            <a:r>
              <a:rPr lang="en-US" dirty="0" smtClean="0">
                <a:latin typeface="Times New Roman" pitchFamily="18" charset="0"/>
                <a:cs typeface="Times New Roman" pitchFamily="18" charset="0"/>
              </a:rPr>
              <a:t>) are modified first order Bessel functions of the first and second kinds.</a:t>
            </a:r>
          </a:p>
          <a:p>
            <a:pPr>
              <a:buNone/>
            </a:pPr>
            <a:r>
              <a:rPr lang="en-US" dirty="0" smtClean="0">
                <a:latin typeface="Times New Roman" pitchFamily="18" charset="0"/>
                <a:cs typeface="Times New Roman" pitchFamily="18" charset="0"/>
              </a:rPr>
              <a:t>The heat transfer by conduction from the base</a:t>
            </a:r>
          </a:p>
          <a:p>
            <a:pPr>
              <a:buNone/>
            </a:pPr>
            <a:r>
              <a:rPr lang="en-US" dirty="0" smtClean="0">
                <a:latin typeface="Times New Roman" pitchFamily="18" charset="0"/>
                <a:cs typeface="Times New Roman" pitchFamily="18" charset="0"/>
              </a:rPr>
              <a:t>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 y="1143000"/>
          <a:ext cx="6320118" cy="1143000"/>
        </p:xfrm>
        <a:graphic>
          <a:graphicData uri="http://schemas.openxmlformats.org/presentationml/2006/ole">
            <mc:AlternateContent xmlns:mc="http://schemas.openxmlformats.org/markup-compatibility/2006">
              <mc:Choice xmlns:v="urn:schemas-microsoft-com:vml" Requires="v">
                <p:oleObj spid="_x0000_s81927" name="Equation" r:id="rId3" imgW="2387520" imgH="431640" progId="Equation.3">
                  <p:embed/>
                </p:oleObj>
              </mc:Choice>
              <mc:Fallback>
                <p:oleObj name="Equation" r:id="rId3" imgW="2387520" imgH="4316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6320118"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28600" y="3886200"/>
          <a:ext cx="6673850" cy="1143000"/>
        </p:xfrm>
        <a:graphic>
          <a:graphicData uri="http://schemas.openxmlformats.org/presentationml/2006/ole">
            <mc:AlternateContent xmlns:mc="http://schemas.openxmlformats.org/markup-compatibility/2006">
              <mc:Choice xmlns:v="urn:schemas-microsoft-com:vml" Requires="v">
                <p:oleObj spid="_x0000_s81928" name="Equation" r:id="rId5" imgW="2298600" imgH="393480" progId="Equation.3">
                  <p:embed/>
                </p:oleObj>
              </mc:Choice>
              <mc:Fallback>
                <p:oleObj name="Equation" r:id="rId5" imgW="2298600" imgH="3934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886200"/>
                        <a:ext cx="667385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28600" y="5029200"/>
          <a:ext cx="8247530" cy="1219200"/>
        </p:xfrm>
        <a:graphic>
          <a:graphicData uri="http://schemas.openxmlformats.org/presentationml/2006/ole">
            <mc:AlternateContent xmlns:mc="http://schemas.openxmlformats.org/markup-compatibility/2006">
              <mc:Choice xmlns:v="urn:schemas-microsoft-com:vml" Requires="v">
                <p:oleObj spid="_x0000_s81929" name="Equation" r:id="rId7" imgW="2920680" imgH="431640" progId="Equation.3">
                  <p:embed/>
                </p:oleObj>
              </mc:Choice>
              <mc:Fallback>
                <p:oleObj name="Equation" r:id="rId7" imgW="2920680" imgH="4316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029200"/>
                        <a:ext cx="824753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79B6D9EA-21CF-4208-8E0E-0D321241DB44}"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fin efficiency is given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an active convection tip, use r</a:t>
            </a:r>
            <a:r>
              <a:rPr lang="en-US" baseline="-25000" dirty="0" smtClean="0">
                <a:latin typeface="Times New Roman" pitchFamily="18" charset="0"/>
                <a:cs typeface="Times New Roman" pitchFamily="18" charset="0"/>
              </a:rPr>
              <a:t>2c</a:t>
            </a:r>
            <a:r>
              <a:rPr lang="en-US" dirty="0" smtClean="0">
                <a:latin typeface="Times New Roman" pitchFamily="18" charset="0"/>
                <a:cs typeface="Times New Roman" pitchFamily="18" charset="0"/>
              </a:rPr>
              <a:t> = 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t/2 </a:t>
            </a:r>
          </a:p>
          <a:p>
            <a:pPr>
              <a:buNone/>
            </a:pPr>
            <a:r>
              <a:rPr lang="en-US" dirty="0" smtClean="0">
                <a:latin typeface="Times New Roman" pitchFamily="18" charset="0"/>
                <a:cs typeface="Times New Roman" pitchFamily="18" charset="0"/>
              </a:rPr>
              <a:t>The fin efficiency is given graphically in </a:t>
            </a:r>
            <a:r>
              <a:rPr lang="en-US" b="1" dirty="0" smtClean="0">
                <a:latin typeface="Times New Roman" pitchFamily="18" charset="0"/>
                <a:cs typeface="Times New Roman" pitchFamily="18" charset="0"/>
                <a:hlinkClick r:id="rId3" action="ppaction://hlinkpres?slideindex=1&amp;slidetitle="/>
              </a:rPr>
              <a:t>fig-chp3\fig.3.20.pptx</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For determination of fin effectiveness, </a:t>
            </a:r>
            <a:r>
              <a:rPr lang="el-GR" dirty="0" smtClean="0">
                <a:latin typeface="Times New Roman" pitchFamily="18" charset="0"/>
                <a:cs typeface="Times New Roman" pitchFamily="18" charset="0"/>
              </a:rPr>
              <a:t>ε</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 the conduction/convection fin resistance is given by </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t,f</a:t>
            </a:r>
            <a:r>
              <a:rPr lang="en-US" dirty="0" smtClean="0">
                <a:latin typeface="Times New Roman" pitchFamily="18" charset="0"/>
                <a:cs typeface="Times New Roman" pitchFamily="18" charset="0"/>
              </a:rPr>
              <a:t> = 1/(</a:t>
            </a:r>
            <a:r>
              <a:rPr lang="en-US" dirty="0" err="1" smtClean="0">
                <a:latin typeface="Times New Roman" pitchFamily="18" charset="0"/>
                <a:cs typeface="Times New Roman" pitchFamily="18" charset="0"/>
              </a:rPr>
              <a:t>hA</a:t>
            </a:r>
            <a:r>
              <a:rPr lang="en-US" baseline="-25000" dirty="0" err="1" smtClean="0">
                <a:latin typeface="Times New Roman" pitchFamily="18" charset="0"/>
                <a:cs typeface="Times New Roman" pitchFamily="18" charset="0"/>
              </a:rPr>
              <a:t>f</a:t>
            </a:r>
            <a:r>
              <a:rPr lang="el-GR" dirty="0" smtClean="0">
                <a:latin typeface="Times New Roman" pitchFamily="18" charset="0"/>
                <a:cs typeface="Times New Roman" pitchFamily="18" charset="0"/>
              </a:rPr>
              <a:t>η</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23863" y="685800"/>
          <a:ext cx="3561813" cy="1143000"/>
        </p:xfrm>
        <a:graphic>
          <a:graphicData uri="http://schemas.openxmlformats.org/presentationml/2006/ole">
            <mc:AlternateContent xmlns:mc="http://schemas.openxmlformats.org/markup-compatibility/2006">
              <mc:Choice xmlns:v="urn:schemas-microsoft-com:vml" Requires="v">
                <p:oleObj spid="_x0000_s80901" name="Equation" r:id="rId4" imgW="1346040" imgH="431640" progId="Equation.3">
                  <p:embed/>
                </p:oleObj>
              </mc:Choice>
              <mc:Fallback>
                <p:oleObj name="Equation" r:id="rId4" imgW="1346040" imgH="4316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3" y="685800"/>
                        <a:ext cx="3561813"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898" name="Object 2"/>
          <p:cNvGraphicFramePr>
            <a:graphicFrameLocks noChangeAspect="1"/>
          </p:cNvGraphicFramePr>
          <p:nvPr/>
        </p:nvGraphicFramePr>
        <p:xfrm>
          <a:off x="350838" y="2057400"/>
          <a:ext cx="8461375" cy="1219200"/>
        </p:xfrm>
        <a:graphic>
          <a:graphicData uri="http://schemas.openxmlformats.org/presentationml/2006/ole">
            <mc:AlternateContent xmlns:mc="http://schemas.openxmlformats.org/markup-compatibility/2006">
              <mc:Choice xmlns:v="urn:schemas-microsoft-com:vml" Requires="v">
                <p:oleObj spid="_x0000_s80902" name="Equation" r:id="rId6" imgW="2997000" imgH="431640" progId="Equation.3">
                  <p:embed/>
                </p:oleObj>
              </mc:Choice>
              <mc:Fallback>
                <p:oleObj name="Equation" r:id="rId6" imgW="2997000" imgH="4316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838" y="2057400"/>
                        <a:ext cx="846137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constant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x</a:t>
            </a:r>
            <a:endParaRPr lang="en-US" baseline="-250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An overall heat transfer coefficient U is defined as</a:t>
            </a:r>
          </a:p>
          <a:p>
            <a:pPr>
              <a:buNone/>
            </a:pP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x</a:t>
            </a:r>
            <a:r>
              <a:rPr lang="en-US" dirty="0" smtClean="0">
                <a:latin typeface="Times New Roman" pitchFamily="18" charset="0"/>
                <a:cs typeface="Times New Roman" pitchFamily="18" charset="0"/>
              </a:rPr>
              <a:t> = UA </a:t>
            </a:r>
            <a:r>
              <a:rPr lang="el-GR" dirty="0" smtClean="0">
                <a:latin typeface="Times New Roman" pitchFamily="18" charset="0"/>
                <a:cs typeface="Times New Roman" pitchFamily="18" charset="0"/>
              </a:rPr>
              <a:t>Δ</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overall</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tot</a:t>
            </a:r>
            <a:r>
              <a:rPr lang="en-US" dirty="0" smtClean="0">
                <a:latin typeface="Times New Roman" pitchFamily="18" charset="0"/>
                <a:cs typeface="Times New Roman" pitchFamily="18" charset="0"/>
              </a:rPr>
              <a:t> = 1/UA</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0" y="609600"/>
          <a:ext cx="9255034" cy="990600"/>
        </p:xfrm>
        <a:graphic>
          <a:graphicData uri="http://schemas.openxmlformats.org/presentationml/2006/ole">
            <mc:AlternateContent xmlns:mc="http://schemas.openxmlformats.org/markup-compatibility/2006">
              <mc:Choice xmlns:v="urn:schemas-microsoft-com:vml" Requires="v">
                <p:oleObj spid="_x0000_s8198" name="Equation" r:id="rId3" imgW="4152600" imgH="444240" progId="Equation.3">
                  <p:embed/>
                </p:oleObj>
              </mc:Choice>
              <mc:Fallback>
                <p:oleObj name="Equation" r:id="rId3" imgW="415260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9255034"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795338" y="4137025"/>
          <a:ext cx="7154862" cy="1090613"/>
        </p:xfrm>
        <a:graphic>
          <a:graphicData uri="http://schemas.openxmlformats.org/presentationml/2006/ole">
            <mc:AlternateContent xmlns:mc="http://schemas.openxmlformats.org/markup-compatibility/2006">
              <mc:Choice xmlns:v="urn:schemas-microsoft-com:vml" Requires="v">
                <p:oleObj spid="_x0000_s8199" name="Equation" r:id="rId5" imgW="2501640" imgH="380880" progId="Equation.3">
                  <p:embed/>
                </p:oleObj>
              </mc:Choice>
              <mc:Fallback>
                <p:oleObj name="Equation" r:id="rId5" imgW="2501640" imgH="3808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338" y="4137025"/>
                        <a:ext cx="7154862" cy="109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equivalent heat transfer the triangular fin requires much less volume than a rectangular profile.  Slightly  larger (q/V) is parabolic.  But when considering the manufacturing cost triangular is the more preferred one.  The annular fin of rectangular profile is commonly used to enhance heat transfer in circular tubes.</a:t>
            </a:r>
          </a:p>
          <a:p>
            <a:pPr>
              <a:buNone/>
            </a:pPr>
            <a:r>
              <a:rPr lang="en-US" dirty="0" smtClean="0">
                <a:latin typeface="Times New Roman" pitchFamily="18" charset="0"/>
                <a:cs typeface="Times New Roman" pitchFamily="18" charset="0"/>
              </a:rPr>
              <a:t>Expressions for the efficiency and surface area of several common fin geometries are summarized in  </a:t>
            </a:r>
            <a:r>
              <a:rPr lang="en-US" b="1" dirty="0" smtClean="0">
                <a:latin typeface="Times New Roman" pitchFamily="18" charset="0"/>
                <a:cs typeface="Times New Roman" pitchFamily="18" charset="0"/>
                <a:hlinkClick r:id="rId2" action="ppaction://hlinkfile"/>
              </a:rPr>
              <a:t>table3.2.docx</a:t>
            </a:r>
            <a:endParaRPr lang="en-US" b="1"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3.5.5  Overall Surface Efficiency</a:t>
            </a:r>
          </a:p>
          <a:p>
            <a:pPr>
              <a:buNone/>
            </a:pPr>
            <a:r>
              <a:rPr lang="en-US" dirty="0" smtClean="0">
                <a:latin typeface="Times New Roman" pitchFamily="18" charset="0"/>
                <a:cs typeface="Times New Roman" pitchFamily="18" charset="0"/>
              </a:rPr>
              <a:t>Unlike </a:t>
            </a:r>
            <a:r>
              <a:rPr lang="el-GR" dirty="0" smtClean="0">
                <a:latin typeface="Times New Roman" pitchFamily="18" charset="0"/>
                <a:cs typeface="Times New Roman" pitchFamily="18" charset="0"/>
              </a:rPr>
              <a:t>η</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which considers a single fin, the </a:t>
            </a:r>
            <a:r>
              <a:rPr lang="en-US" b="1" i="1" dirty="0" smtClean="0">
                <a:latin typeface="Times New Roman" pitchFamily="18" charset="0"/>
                <a:cs typeface="Times New Roman" pitchFamily="18" charset="0"/>
              </a:rPr>
              <a:t>overall surface efficiency, </a:t>
            </a:r>
            <a:r>
              <a:rPr lang="el-GR" b="1" i="1" dirty="0" smtClean="0">
                <a:latin typeface="Times New Roman" pitchFamily="18" charset="0"/>
                <a:cs typeface="Times New Roman" pitchFamily="18" charset="0"/>
              </a:rPr>
              <a:t>η</a:t>
            </a:r>
            <a:r>
              <a:rPr lang="en-US" b="1" i="1"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considers the array of fins and the base surface.  </a:t>
            </a:r>
            <a:r>
              <a:rPr lang="en-US" b="1" dirty="0" smtClean="0">
                <a:latin typeface="Times New Roman" pitchFamily="18" charset="0"/>
                <a:cs typeface="Times New Roman" pitchFamily="18" charset="0"/>
                <a:hlinkClick r:id="rId3" action="ppaction://hlinkpres?slideindex=1&amp;slidetitle="/>
              </a:rPr>
              <a:t>fig-chp3\fig.3.21.pptx</a:t>
            </a:r>
            <a:r>
              <a:rPr lang="en-US" dirty="0" smtClean="0">
                <a:latin typeface="Times New Roman" pitchFamily="18" charset="0"/>
                <a:cs typeface="Times New Roman" pitchFamily="18" charset="0"/>
              </a:rPr>
              <a:t>  shows  typical arrays of fins.</a:t>
            </a:r>
          </a:p>
          <a:p>
            <a:pPr>
              <a:buNone/>
            </a:pPr>
            <a:r>
              <a:rPr lang="en-US" dirty="0" smtClean="0">
                <a:latin typeface="Times New Roman" pitchFamily="18" charset="0"/>
                <a:cs typeface="Times New Roman" pitchFamily="18" charset="0"/>
              </a:rPr>
              <a:t>In each case the overall efficiency is defined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 total heat transfer rate =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b</a:t>
            </a:r>
            <a:endParaRPr lang="en-US" baseline="-250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 total surface area        = </a:t>
            </a:r>
            <a:r>
              <a:rPr lang="en-US" dirty="0" err="1" smtClean="0">
                <a:latin typeface="Times New Roman" pitchFamily="18" charset="0"/>
                <a:cs typeface="Times New Roman" pitchFamily="18" charset="0"/>
              </a:rPr>
              <a:t>NA</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b</a:t>
            </a:r>
            <a:endParaRPr lang="en-US" baseline="-25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33400" y="3200400"/>
          <a:ext cx="3092824" cy="1143000"/>
        </p:xfrm>
        <a:graphic>
          <a:graphicData uri="http://schemas.openxmlformats.org/presentationml/2006/ole">
            <mc:AlternateContent xmlns:mc="http://schemas.openxmlformats.org/markup-compatibility/2006">
              <mc:Choice xmlns:v="urn:schemas-microsoft-com:vml" Requires="v">
                <p:oleObj spid="_x0000_s119811" name="Equation" r:id="rId4" imgW="1168200" imgH="431640" progId="Equation.3">
                  <p:embed/>
                </p:oleObj>
              </mc:Choice>
              <mc:Fallback>
                <p:oleObj name="Equation" r:id="rId4" imgW="1168200" imgH="4316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200400"/>
                        <a:ext cx="3092824"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total heat transfer rate from fins and bare surface by convection is given by and then substitution of</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a:t>
            </a:r>
            <a:r>
              <a:rPr lang="en-US" baseline="-25000" dirty="0" smtClean="0">
                <a:latin typeface="Times New Roman" pitchFamily="18" charset="0"/>
                <a:cs typeface="Times New Roman" pitchFamily="18" charset="0"/>
              </a:rPr>
              <a:t>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a:t>
            </a:r>
            <a:r>
              <a:rPr lang="en-US" baseline="-25000" dirty="0" err="1" smtClean="0">
                <a:latin typeface="Times New Roman" pitchFamily="18" charset="0"/>
                <a:cs typeface="Times New Roman" pitchFamily="18" charset="0"/>
              </a:rPr>
              <a:t>f</a:t>
            </a:r>
            <a:endParaRPr lang="en-US" baseline="-250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q</a:t>
            </a:r>
            <a:r>
              <a:rPr lang="en-US" baseline="-25000"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 N </a:t>
            </a:r>
            <a:r>
              <a:rPr lang="el-GR" dirty="0" smtClean="0">
                <a:latin typeface="Times New Roman" pitchFamily="18" charset="0"/>
                <a:cs typeface="Times New Roman" pitchFamily="18" charset="0"/>
              </a:rPr>
              <a:t>η</a:t>
            </a:r>
            <a:r>
              <a:rPr lang="en-US" baseline="-25000"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h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 h </a:t>
            </a:r>
            <a:r>
              <a:rPr lang="en-US" dirty="0" err="1" smtClean="0">
                <a:latin typeface="Times New Roman" pitchFamily="18" charset="0"/>
                <a:cs typeface="Times New Roman" pitchFamily="18" charset="0"/>
              </a:rPr>
              <a:t>A</a:t>
            </a:r>
            <a:r>
              <a:rPr lang="en-US" baseline="-25000" dirty="0" err="1"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b</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Substitution in the expression for </a:t>
            </a:r>
            <a:r>
              <a:rPr lang="el-GR" dirty="0" smtClean="0">
                <a:latin typeface="Times New Roman" pitchFamily="18" charset="0"/>
                <a:cs typeface="Times New Roman" pitchFamily="18" charset="0"/>
              </a:rPr>
              <a:t>η</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gives</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33399" y="2286000"/>
          <a:ext cx="7776411" cy="1066800"/>
        </p:xfrm>
        <a:graphic>
          <a:graphicData uri="http://schemas.openxmlformats.org/presentationml/2006/ole">
            <mc:AlternateContent xmlns:mc="http://schemas.openxmlformats.org/markup-compatibility/2006">
              <mc:Choice xmlns:v="urn:schemas-microsoft-com:vml" Requires="v">
                <p:oleObj spid="_x0000_s154630" name="Equation" r:id="rId3" imgW="3517560" imgH="482400" progId="Equation.3">
                  <p:embed/>
                </p:oleObj>
              </mc:Choice>
              <mc:Fallback>
                <p:oleObj name="Equation" r:id="rId3" imgW="351756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2286000"/>
                        <a:ext cx="7776411"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57200" y="3962400"/>
          <a:ext cx="3200400" cy="1066800"/>
        </p:xfrm>
        <a:graphic>
          <a:graphicData uri="http://schemas.openxmlformats.org/presentationml/2006/ole">
            <mc:AlternateContent xmlns:mc="http://schemas.openxmlformats.org/markup-compatibility/2006">
              <mc:Choice xmlns:v="urn:schemas-microsoft-com:vml" Requires="v">
                <p:oleObj spid="_x0000_s154631" name="Equation" r:id="rId5" imgW="1295280" imgH="431640" progId="Equation.3">
                  <p:embed/>
                </p:oleObj>
              </mc:Choice>
              <mc:Fallback>
                <p:oleObj name="Equation" r:id="rId5" imgW="129528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962400"/>
                        <a:ext cx="32004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9B6D9EA-21CF-4208-8E0E-0D321241DB44}"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latin typeface="Times New Roman" pitchFamily="18" charset="0"/>
                <a:cs typeface="Times New Roman" pitchFamily="18" charset="0"/>
              </a:rPr>
              <a:t>Using thermal fin resistance, the overall thermal resistance  can be expressed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fins machined as an integral part of the wall, the total resistance can be seen to be one of parallel circuit shown in </a:t>
            </a:r>
            <a:r>
              <a:rPr lang="en-US" b="1" dirty="0" smtClean="0">
                <a:latin typeface="Times New Roman" pitchFamily="18" charset="0"/>
                <a:cs typeface="Times New Roman" pitchFamily="18" charset="0"/>
                <a:hlinkClick r:id="rId3" action="ppaction://hlinkpres?slideindex=1&amp;slidetitle="/>
              </a:rPr>
              <a:t>fig-chp3\fig.3.22(a).</a:t>
            </a:r>
            <a:r>
              <a:rPr lang="en-US" b="1" dirty="0" err="1" smtClean="0">
                <a:latin typeface="Times New Roman" pitchFamily="18" charset="0"/>
                <a:cs typeface="Times New Roman" pitchFamily="18" charset="0"/>
                <a:hlinkClick r:id="rId3" action="ppaction://hlinkpres?slideindex=1&amp;slidetitle="/>
              </a:rPr>
              <a:t>pptx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This circuit will give the same overall efficiency as determined earlier.</a:t>
            </a:r>
          </a:p>
          <a:p>
            <a:pPr>
              <a:buNone/>
            </a:pPr>
            <a:r>
              <a:rPr lang="en-US" dirty="0" smtClean="0">
                <a:latin typeface="Times New Roman" pitchFamily="18" charset="0"/>
                <a:cs typeface="Times New Roman" pitchFamily="18" charset="0"/>
              </a:rPr>
              <a:t>But if the fins are manufactured separately and are attached (metallurgical, adhesive joint) or press fit to the wall, ( </a:t>
            </a:r>
            <a:r>
              <a:rPr lang="en-US" b="1" dirty="0" smtClean="0">
                <a:latin typeface="Times New Roman" pitchFamily="18" charset="0"/>
                <a:cs typeface="Times New Roman" pitchFamily="18" charset="0"/>
                <a:hlinkClick r:id="rId4" action="ppaction://hlinkpres?slideindex=1&amp;slidetitle="/>
              </a:rPr>
              <a:t>fig-chp3\fig.3.22(b).</a:t>
            </a:r>
            <a:r>
              <a:rPr lang="en-US" b="1" dirty="0" err="1" smtClean="0">
                <a:latin typeface="Times New Roman" pitchFamily="18" charset="0"/>
                <a:cs typeface="Times New Roman" pitchFamily="18" charset="0"/>
                <a:hlinkClick r:id="rId4" action="ppaction://hlinkpres?slideindex=1&amp;slidetitle="/>
              </a:rPr>
              <a:t>pptx</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there will be a thermal resistance,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t,c</a:t>
            </a:r>
            <a:r>
              <a:rPr lang="en-US" dirty="0" smtClean="0">
                <a:latin typeface="Times New Roman" pitchFamily="18" charset="0"/>
                <a:cs typeface="Times New Roman" pitchFamily="18" charset="0"/>
              </a:rPr>
              <a:t>, to be considered. </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09600" y="1143000"/>
          <a:ext cx="3429000" cy="1295400"/>
        </p:xfrm>
        <a:graphic>
          <a:graphicData uri="http://schemas.openxmlformats.org/presentationml/2006/ole">
            <mc:AlternateContent xmlns:mc="http://schemas.openxmlformats.org/markup-compatibility/2006">
              <mc:Choice xmlns:v="urn:schemas-microsoft-com:vml" Requires="v">
                <p:oleObj spid="_x0000_s155652" name="Equation" r:id="rId5" imgW="1143000" imgH="431640" progId="Equation.3">
                  <p:embed/>
                </p:oleObj>
              </mc:Choice>
              <mc:Fallback>
                <p:oleObj name="Equation" r:id="rId5" imgW="1143000" imgH="431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143000"/>
                        <a:ext cx="34290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Fig.3.22(b)   Fin array and thermal circuit-fins attached to base</a:t>
            </a:r>
            <a:endParaRPr lang="en-US" dirty="0">
              <a:latin typeface="Times New Roman" pitchFamily="18" charset="0"/>
              <a:cs typeface="Times New Roman" pitchFamily="18" charset="0"/>
            </a:endParaRPr>
          </a:p>
        </p:txBody>
      </p:sp>
      <p:pic>
        <p:nvPicPr>
          <p:cNvPr id="157697" name="Picture 1" descr="C:\Documents and Settings\Administrator\Desktop\3.22b.bmp"/>
          <p:cNvPicPr>
            <a:picLocks noChangeAspect="1" noChangeArrowheads="1"/>
          </p:cNvPicPr>
          <p:nvPr/>
        </p:nvPicPr>
        <p:blipFill>
          <a:blip r:embed="rId2"/>
          <a:srcRect/>
          <a:stretch>
            <a:fillRect/>
          </a:stretch>
        </p:blipFill>
        <p:spPr bwMode="auto">
          <a:xfrm>
            <a:off x="-97258" y="381000"/>
            <a:ext cx="9622258" cy="4648200"/>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effective circuit resistance will be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Using the parallel/series circuit shown the effective overall efficiency can be determined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where</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While manufacturing make sure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tc</a:t>
            </a:r>
            <a:r>
              <a:rPr lang="en-US" dirty="0" smtClean="0">
                <a:latin typeface="Times New Roman" pitchFamily="18" charset="0"/>
                <a:cs typeface="Times New Roman" pitchFamily="18" charset="0"/>
              </a:rPr>
              <a:t>&lt;&lt;R</a:t>
            </a:r>
            <a:r>
              <a:rPr lang="en-US" baseline="-25000" dirty="0" smtClean="0">
                <a:latin typeface="Times New Roman" pitchFamily="18" charset="0"/>
                <a:cs typeface="Times New Roman" pitchFamily="18" charset="0"/>
              </a:rPr>
              <a:t>tf</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81000" y="457200"/>
          <a:ext cx="7620001" cy="1201352"/>
        </p:xfrm>
        <a:graphic>
          <a:graphicData uri="http://schemas.openxmlformats.org/presentationml/2006/ole">
            <mc:AlternateContent xmlns:mc="http://schemas.openxmlformats.org/markup-compatibility/2006">
              <mc:Choice xmlns:v="urn:schemas-microsoft-com:vml" Requires="v">
                <p:oleObj spid="_x0000_s156680" name="Equation" r:id="rId3" imgW="2819160" imgH="444240" progId="Equation.3">
                  <p:embed/>
                </p:oleObj>
              </mc:Choice>
              <mc:Fallback>
                <p:oleObj name="Equation" r:id="rId3" imgW="281916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7620001" cy="1201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28600" y="2971800"/>
          <a:ext cx="3429001" cy="1104255"/>
        </p:xfrm>
        <a:graphic>
          <a:graphicData uri="http://schemas.openxmlformats.org/presentationml/2006/ole">
            <mc:AlternateContent xmlns:mc="http://schemas.openxmlformats.org/markup-compatibility/2006">
              <mc:Choice xmlns:v="urn:schemas-microsoft-com:vml" Requires="v">
                <p:oleObj spid="_x0000_s156681" name="Equation" r:id="rId5" imgW="1498320" imgH="482400" progId="Equation.3">
                  <p:embed/>
                </p:oleObj>
              </mc:Choice>
              <mc:Fallback>
                <p:oleObj name="Equation" r:id="rId5" imgW="149832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971800"/>
                        <a:ext cx="3429001" cy="1104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81000" y="4572000"/>
          <a:ext cx="3810000" cy="609600"/>
        </p:xfrm>
        <a:graphic>
          <a:graphicData uri="http://schemas.openxmlformats.org/presentationml/2006/ole">
            <mc:AlternateContent xmlns:mc="http://schemas.openxmlformats.org/markup-compatibility/2006">
              <mc:Choice xmlns:v="urn:schemas-microsoft-com:vml" Requires="v">
                <p:oleObj spid="_x0000_s156682" name="Equation" r:id="rId7" imgW="1587240" imgH="253800" progId="Equation.3">
                  <p:embed/>
                </p:oleObj>
              </mc:Choice>
              <mc:Fallback>
                <p:oleObj name="Equation" r:id="rId7" imgW="1587240" imgH="253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572000"/>
                        <a:ext cx="3810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79B6D9EA-21CF-4208-8E0E-0D321241DB44}"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Example 3.8</a:t>
            </a:r>
          </a:p>
          <a:p>
            <a:pPr>
              <a:buNone/>
            </a:pPr>
            <a:r>
              <a:rPr lang="en-US" dirty="0" smtClean="0">
                <a:latin typeface="Times New Roman" pitchFamily="18" charset="0"/>
                <a:cs typeface="Times New Roman" pitchFamily="18" charset="0"/>
              </a:rPr>
              <a:t>The engine cylinder of a motor cycle is constructed of 2024-T6 aluminum alloy and is of height H = 0.15 m and outside diameter D = 50 mm.  Under typical operating conditions the outer surface of the cylinder is at a temperature of 500 K and is exposed to ambient air at 300 K, with a convection coefficient of 50 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  Annular fins are integrally cast with the cylinder to increase heat transfer to the surroundings.  Consider five such fins, which are of thickness t = 6 mm. length  L = 20 mm, and equally spaced.  What is the increase in heat transfer due to use of the fins?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9B6D9EA-21CF-4208-8E0E-0D321241DB44}"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Figure for example 3.8 </a:t>
            </a:r>
            <a:endParaRPr lang="en-US" dirty="0">
              <a:solidFill>
                <a:srgbClr val="FF0000"/>
              </a:solidFill>
              <a:latin typeface="Times New Roman" pitchFamily="18" charset="0"/>
              <a:cs typeface="Times New Roman" pitchFamily="18" charset="0"/>
            </a:endParaRPr>
          </a:p>
        </p:txBody>
      </p:sp>
      <p:pic>
        <p:nvPicPr>
          <p:cNvPr id="160769" name="Picture 1" descr="C:\Documents and Settings\Administrator\Desktop\3.22b 001.bmp"/>
          <p:cNvPicPr>
            <a:picLocks noChangeAspect="1" noChangeArrowheads="1"/>
          </p:cNvPicPr>
          <p:nvPr/>
        </p:nvPicPr>
        <p:blipFill>
          <a:blip r:embed="rId2"/>
          <a:srcRect/>
          <a:stretch>
            <a:fillRect/>
          </a:stretch>
        </p:blipFill>
        <p:spPr bwMode="auto">
          <a:xfrm>
            <a:off x="-1" y="533401"/>
            <a:ext cx="9060083" cy="5224428"/>
          </a:xfrm>
          <a:prstGeom prst="rect">
            <a:avLst/>
          </a:prstGeom>
          <a:noFill/>
        </p:spPr>
      </p:pic>
      <p:sp>
        <p:nvSpPr>
          <p:cNvPr id="5" name="Slide Number Placeholder 4"/>
          <p:cNvSpPr>
            <a:spLocks noGrp="1"/>
          </p:cNvSpPr>
          <p:nvPr>
            <p:ph type="sldNum" sz="quarter" idx="12"/>
          </p:nvPr>
        </p:nvSpPr>
        <p:spPr/>
        <p:txBody>
          <a:bodyPr/>
          <a:lstStyle/>
          <a:p>
            <a:fld id="{79B6D9EA-21CF-4208-8E0E-0D321241DB44}"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From Fig.3.19, </a:t>
            </a:r>
            <a:r>
              <a:rPr lang="el-GR" dirty="0" smtClean="0">
                <a:latin typeface="Times New Roman" pitchFamily="18" charset="0"/>
                <a:cs typeface="Times New Roman" pitchFamily="18" charset="0"/>
              </a:rPr>
              <a:t>η</a:t>
            </a:r>
            <a:r>
              <a:rPr lang="en-US" baseline="-25000"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 0.95</a:t>
            </a:r>
            <a:endParaRPr lang="en-US" dirty="0">
              <a:latin typeface="Times New Roman" pitchFamily="18" charset="0"/>
              <a:cs typeface="Times New Roman" pitchFamily="18" charset="0"/>
            </a:endParaRPr>
          </a:p>
        </p:txBody>
      </p:sp>
      <p:graphicFrame>
        <p:nvGraphicFramePr>
          <p:cNvPr id="158722" name="Content Placeholder 3"/>
          <p:cNvGraphicFramePr>
            <a:graphicFrameLocks noChangeAspect="1"/>
          </p:cNvGraphicFramePr>
          <p:nvPr/>
        </p:nvGraphicFramePr>
        <p:xfrm>
          <a:off x="360363" y="-61913"/>
          <a:ext cx="8367712" cy="5535613"/>
        </p:xfrm>
        <a:graphic>
          <a:graphicData uri="http://schemas.openxmlformats.org/presentationml/2006/ole">
            <mc:AlternateContent xmlns:mc="http://schemas.openxmlformats.org/markup-compatibility/2006">
              <mc:Choice xmlns:v="urn:schemas-microsoft-com:vml" Requires="v">
                <p:oleObj spid="_x0000_s158724" name="Equation" r:id="rId3" imgW="3377880" imgH="2234880" progId="Equation.3">
                  <p:embed/>
                </p:oleObj>
              </mc:Choice>
              <mc:Fallback>
                <p:oleObj name="Equation" r:id="rId3" imgW="3377880" imgH="223488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61913"/>
                        <a:ext cx="8367712" cy="553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With the fins the total heat transfer rate becomes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Without fins</a:t>
            </a:r>
          </a:p>
          <a:p>
            <a:pPr>
              <a:buNone/>
            </a:pP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wo</a:t>
            </a:r>
            <a:r>
              <a:rPr lang="en-US" dirty="0" smtClean="0">
                <a:latin typeface="Times New Roman" pitchFamily="18" charset="0"/>
                <a:cs typeface="Times New Roman" pitchFamily="18" charset="0"/>
              </a:rPr>
              <a:t> = h(2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H)</a:t>
            </a:r>
            <a:r>
              <a:rPr lang="el-GR" dirty="0" smtClean="0">
                <a:latin typeface="Times New Roman" pitchFamily="18" charset="0"/>
                <a:cs typeface="Times New Roman" pitchFamily="18" charset="0"/>
              </a:rPr>
              <a:t>θ</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 50(2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 x 0.025 x 0.15)(200)</a:t>
            </a:r>
          </a:p>
          <a:p>
            <a:pPr>
              <a:buNone/>
            </a:pPr>
            <a:r>
              <a:rPr lang="en-US" dirty="0" smtClean="0">
                <a:latin typeface="Times New Roman" pitchFamily="18" charset="0"/>
                <a:cs typeface="Times New Roman" pitchFamily="18" charset="0"/>
              </a:rPr>
              <a:t>         =236W</a:t>
            </a:r>
          </a:p>
          <a:p>
            <a:pPr>
              <a:buNone/>
            </a:pPr>
            <a:r>
              <a:rPr lang="en-US" dirty="0" smtClean="0">
                <a:latin typeface="Times New Roman" pitchFamily="18" charset="0"/>
                <a:cs typeface="Times New Roman" pitchFamily="18" charset="0"/>
              </a:rPr>
              <a:t>Increase</a:t>
            </a:r>
          </a:p>
          <a:p>
            <a:pPr>
              <a:buNone/>
            </a:pPr>
            <a:r>
              <a:rPr lang="en-US" dirty="0" err="1" smtClean="0">
                <a:latin typeface="Times New Roman" pitchFamily="18" charset="0"/>
                <a:cs typeface="Times New Roman" pitchFamily="18" charset="0"/>
              </a:rPr>
              <a:t>Δq</a:t>
            </a:r>
            <a:r>
              <a:rPr lang="en-US" dirty="0" smtClean="0">
                <a:latin typeface="Times New Roman" pitchFamily="18" charset="0"/>
                <a:cs typeface="Times New Roman" pitchFamily="18" charset="0"/>
              </a:rPr>
              <a:t> = q</a:t>
            </a:r>
            <a:r>
              <a:rPr lang="en-US" baseline="-25000"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wo</a:t>
            </a:r>
            <a:r>
              <a:rPr lang="en-US" dirty="0" smtClean="0">
                <a:latin typeface="Times New Roman" pitchFamily="18" charset="0"/>
                <a:cs typeface="Times New Roman" pitchFamily="18" charset="0"/>
              </a:rPr>
              <a:t> = 454 W  (nearly 300% increase)</a:t>
            </a:r>
          </a:p>
          <a:p>
            <a:pPr>
              <a:buNone/>
            </a:pPr>
            <a:r>
              <a:rPr lang="en-US" dirty="0" smtClean="0">
                <a:latin typeface="Times New Roman" pitchFamily="18" charset="0"/>
                <a:cs typeface="Times New Roman" pitchFamily="18" charset="0"/>
              </a:rPr>
              <a:t>The increase could even be much higher if number of fins are increased for the same fin thickness or fin thicknesses are decreased to accommodate more number of fins in a given space. (see figures)</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350" y="685800"/>
          <a:ext cx="7939088" cy="1066800"/>
        </p:xfrm>
        <a:graphic>
          <a:graphicData uri="http://schemas.openxmlformats.org/presentationml/2006/ole">
            <mc:AlternateContent xmlns:mc="http://schemas.openxmlformats.org/markup-compatibility/2006">
              <mc:Choice xmlns:v="urn:schemas-microsoft-com:vml" Requires="v">
                <p:oleObj spid="_x0000_s159748" name="Equation" r:id="rId3" imgW="3213000" imgH="431640" progId="Equation.3">
                  <p:embed/>
                </p:oleObj>
              </mc:Choice>
              <mc:Fallback>
                <p:oleObj name="Equation" r:id="rId3" imgW="32130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685800"/>
                        <a:ext cx="793908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79B6D9EA-21CF-4208-8E0E-0D321241DB44}" type="slidenum">
              <a:rPr lang="en-US" smtClean="0"/>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4494</TotalTime>
  <Words>4919</Words>
  <Application>Microsoft Office PowerPoint</Application>
  <PresentationFormat>On-screen Show (4:3)</PresentationFormat>
  <Paragraphs>942</Paragraphs>
  <Slides>113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MEng.dept</dc:creator>
  <cp:lastModifiedBy>Dawit M</cp:lastModifiedBy>
  <cp:revision>112</cp:revision>
  <dcterms:created xsi:type="dcterms:W3CDTF">2009-02-13T12:09:04Z</dcterms:created>
  <dcterms:modified xsi:type="dcterms:W3CDTF">2020-04-30T17:55:46Z</dcterms:modified>
</cp:coreProperties>
</file>