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embeddedFontLst>
    <p:embeddedFont>
      <p:font typeface="Lato" charset="0"/>
      <p:regular r:id="rId30"/>
      <p:bold r:id="rId31"/>
      <p:italic r:id="rId32"/>
      <p:boldItalic r:id="rId33"/>
    </p:embeddedFont>
    <p:embeddedFont>
      <p:font typeface="Calibri" pitchFamily="34" charset="0"/>
      <p:regular r:id="rId34"/>
      <p:bold r:id="rId35"/>
      <p:italic r:id="rId36"/>
      <p:boldItalic r:id="rId37"/>
    </p:embeddedFont>
    <p:embeddedFont>
      <p:font typeface="Cambria" pitchFamily="18" charset="0"/>
      <p:regular r:id="rId38"/>
      <p:bold r:id="rId39"/>
      <p:italic r:id="rId40"/>
      <p:boldItalic r:id="rId41"/>
    </p:embeddedFont>
    <p:embeddedFont>
      <p:font typeface="Garamond" pitchFamily="18" charset="0"/>
      <p:regular r:id="rId42"/>
      <p:bold r:id="rId43"/>
      <p:italic r:id="rId44"/>
    </p:embeddedFont>
    <p:embeddedFont>
      <p:font typeface="Aharoni" pitchFamily="2" charset="-79"/>
      <p:bold r:id="rId45"/>
    </p:embeddedFont>
    <p:embeddedFont>
      <p:font typeface="Raleway"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53" d="100"/>
          <a:sy n="53" d="100"/>
        </p:scale>
        <p:origin x="-84" y="-3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85" name="Google Shape;18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95" name="Google Shape;19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06" name="Google Shape;20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16" name="Google Shape;21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FF"/>
              </a:buClr>
              <a:buSzPts val="700"/>
              <a:buFont typeface="Garamond"/>
              <a:buNone/>
            </a:pPr>
            <a:r>
              <a:rPr lang="en-US" sz="700" b="1">
                <a:solidFill>
                  <a:srgbClr val="0000FF"/>
                </a:solidFill>
                <a:latin typeface="Garamond"/>
                <a:ea typeface="Garamond"/>
                <a:cs typeface="Garamond"/>
                <a:sym typeface="Garamond"/>
              </a:rPr>
              <a:t>Mutation Testing (White Box Testing)</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mutation of a program is a modification of the program created by introducing a single, small, legal syntactic change in the code.</a:t>
            </a:r>
            <a:endParaRPr/>
          </a:p>
          <a:p>
            <a:pPr marL="0" lvl="0" indent="0" algn="l" rtl="0">
              <a:spcBef>
                <a:spcPts val="0"/>
              </a:spcBef>
              <a:spcAft>
                <a:spcPts val="0"/>
              </a:spcAft>
              <a:buNone/>
            </a:pPr>
            <a:endParaRPr sz="700" b="1">
              <a:solidFill>
                <a:srgbClr val="0000FF"/>
              </a:solidFill>
              <a:latin typeface="Garamond"/>
              <a:ea typeface="Garamond"/>
              <a:cs typeface="Garamond"/>
              <a:sym typeface="Garamond"/>
            </a:endParaRPr>
          </a:p>
        </p:txBody>
      </p:sp>
      <p:sp>
        <p:nvSpPr>
          <p:cNvPr id="226" name="Google Shape;22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Calibri"/>
              <a:buNone/>
            </a:pPr>
            <a:endParaRPr sz="700" b="1">
              <a:solidFill>
                <a:srgbClr val="0000FF"/>
              </a:solidFill>
              <a:latin typeface="Garamond"/>
              <a:ea typeface="Garamond"/>
              <a:cs typeface="Garamond"/>
              <a:sym typeface="Garamond"/>
            </a:endParaRPr>
          </a:p>
        </p:txBody>
      </p:sp>
      <p:sp>
        <p:nvSpPr>
          <p:cNvPr id="236" name="Google Shape;23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700" b="0">
                <a:solidFill>
                  <a:srgbClr val="0000FF"/>
                </a:solidFill>
                <a:latin typeface="Garamond"/>
                <a:ea typeface="Garamond"/>
                <a:cs typeface="Garamond"/>
                <a:sym typeface="Garamond"/>
              </a:rPr>
              <a:t>- </a:t>
            </a:r>
            <a:r>
              <a:rPr lang="en-US" sz="1200" b="0" i="0" u="none" strike="noStrike">
                <a:solidFill>
                  <a:schemeClr val="dk1"/>
                </a:solidFill>
                <a:latin typeface="Calibri"/>
                <a:ea typeface="Calibri"/>
                <a:cs typeface="Calibri"/>
                <a:sym typeface="Calibri"/>
              </a:rPr>
              <a:t>debugging confirms that programmers are not perfect.</a:t>
            </a:r>
            <a:endParaRPr sz="700" b="0">
              <a:solidFill>
                <a:srgbClr val="0000FF"/>
              </a:solidFill>
              <a:latin typeface="Garamond"/>
              <a:ea typeface="Garamond"/>
              <a:cs typeface="Garamond"/>
              <a:sym typeface="Garamond"/>
            </a:endParaRPr>
          </a:p>
        </p:txBody>
      </p:sp>
      <p:sp>
        <p:nvSpPr>
          <p:cNvPr id="246" name="Google Shape;24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200"/>
              <a:buFont typeface="Calibri"/>
              <a:buNone/>
            </a:pPr>
            <a:r>
              <a:rPr lang="en-US">
                <a:solidFill>
                  <a:srgbClr val="000000"/>
                </a:solidFill>
              </a:rPr>
              <a:t>Brute force </a:t>
            </a:r>
            <a:r>
              <a:rPr lang="en-US" sz="700" b="0">
                <a:solidFill>
                  <a:srgbClr val="0000FF"/>
                </a:solidFill>
                <a:latin typeface="Garamond"/>
                <a:ea typeface="Garamond"/>
                <a:cs typeface="Garamond"/>
                <a:sym typeface="Garamond"/>
              </a:rPr>
              <a:t>- The most common and least effective method of program debugging is by "brute force". It requires little thought and is the least mentally taxing of all the methods. </a:t>
            </a:r>
            <a:endParaRPr/>
          </a:p>
          <a:p>
            <a:pPr marL="0" marR="0" lvl="1" indent="0" algn="l" rtl="0">
              <a:lnSpc>
                <a:spcPct val="100000"/>
              </a:lnSpc>
              <a:spcBef>
                <a:spcPts val="0"/>
              </a:spcBef>
              <a:spcAft>
                <a:spcPts val="0"/>
              </a:spcAft>
              <a:buClr>
                <a:srgbClr val="0000FF"/>
              </a:buClr>
              <a:buSzPts val="700"/>
              <a:buFont typeface="Garamond"/>
              <a:buNone/>
            </a:pPr>
            <a:r>
              <a:rPr lang="en-US" sz="700" b="0">
                <a:solidFill>
                  <a:srgbClr val="0000FF"/>
                </a:solidFill>
                <a:latin typeface="Garamond"/>
                <a:ea typeface="Garamond"/>
                <a:cs typeface="Garamond"/>
                <a:sym typeface="Garamond"/>
              </a:rPr>
              <a:t>Storage Dumb is inefficient because,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It is difficult to establish a correspondence between memory locations and the variables in a source program.</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With any program of reasonable complexity, such a memory dump will produce a massive amount of data, most of which is irrelevant.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 memory dump is a static picture of the program, showing the state of the program at only one instant in time; to find errors, you have to study the dynamics of a program (state changes over time).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 memory dump is rarely produced at the exact point of the error, so it doesn’t show the program’s state at the point of the error. Program actions between the time of the dump and the time of the error can mask the clues you need to find the error.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There aren’t adequate methodologies for finding errors by analyzing a memory dump (so many programmers stare, with glazed eyes, wistfully expecting the error to expose itself magically from the program dump).</a:t>
            </a:r>
            <a:endParaRPr sz="700" b="0">
              <a:solidFill>
                <a:srgbClr val="0000FF"/>
              </a:solidFill>
              <a:latin typeface="Garamond"/>
              <a:ea typeface="Garamond"/>
              <a:cs typeface="Garamond"/>
              <a:sym typeface="Garamond"/>
            </a:endParaRPr>
          </a:p>
        </p:txBody>
      </p:sp>
      <p:sp>
        <p:nvSpPr>
          <p:cNvPr id="256" name="Google Shape;25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FF"/>
              </a:buClr>
              <a:buSzPts val="700"/>
              <a:buFont typeface="Garamond"/>
              <a:buNone/>
            </a:pPr>
            <a:r>
              <a:rPr lang="en-US" sz="700" b="0">
                <a:solidFill>
                  <a:srgbClr val="0000FF"/>
                </a:solidFill>
                <a:latin typeface="Garamond"/>
                <a:ea typeface="Garamond"/>
                <a:cs typeface="Garamond"/>
                <a:sym typeface="Garamond"/>
              </a:rPr>
              <a:t>Induction  = </a:t>
            </a:r>
            <a:r>
              <a:rPr lang="en-US" sz="1200" b="0" i="0">
                <a:solidFill>
                  <a:schemeClr val="dk1"/>
                </a:solidFill>
                <a:latin typeface="Calibri"/>
                <a:ea typeface="Calibri"/>
                <a:cs typeface="Calibri"/>
                <a:sym typeface="Calibri"/>
              </a:rPr>
              <a:t>proceeds from a particular to the whole, By starting with the  symptoms of the error, possibly in the result of one or more test cases, and looking for relationships among the symptoms, the error is often uncovered. Pertinent </a:t>
            </a:r>
            <a:endParaRPr/>
          </a:p>
          <a:p>
            <a:pPr marL="0" marR="0" lvl="1"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p:txBody>
      </p:sp>
      <p:sp>
        <p:nvSpPr>
          <p:cNvPr id="266" name="Google Shape;26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Deduction</a:t>
            </a:r>
            <a:endParaRPr/>
          </a:p>
        </p:txBody>
      </p:sp>
      <p:sp>
        <p:nvSpPr>
          <p:cNvPr id="278" name="Google Shape;2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42900" lvl="0" indent="-342900" algn="just" rtl="0">
              <a:lnSpc>
                <a:spcPct val="200000"/>
              </a:lnSpc>
              <a:spcBef>
                <a:spcPts val="0"/>
              </a:spcBef>
              <a:spcAft>
                <a:spcPts val="0"/>
              </a:spcAft>
              <a:buClr>
                <a:srgbClr val="0000FF"/>
              </a:buClr>
              <a:buSzPts val="960"/>
              <a:buFont typeface="Noto Sans Symbols"/>
              <a:buChar char="▪"/>
            </a:pPr>
            <a:r>
              <a:rPr lang="en-US" sz="800"/>
              <a:t>In practice, partial dynamic unit testing is performed concurrently with static unit testing. It is recommended that static unit testing be performed prior to the dynamic unit testing.</a:t>
            </a:r>
            <a:endParaRPr/>
          </a:p>
        </p:txBody>
      </p:sp>
      <p:sp>
        <p:nvSpPr>
          <p:cNvPr id="105" name="Google Shape;10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Backtracking. With this process you're looking for the location in the program between the point where the state of the program was what was expected and the first point where the state of the program was what was not expected.</a:t>
            </a:r>
            <a:endParaRPr/>
          </a:p>
          <a:p>
            <a:pPr marL="0" marR="0" lvl="1"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It is a quite popular approach of debugging which is used effectively in case of small applications. The process starts from the site where a particular symptom gets detected, from there on backward tracing is done across the </a:t>
            </a:r>
            <a:r>
              <a:rPr lang="en-US"/>
              <a:t>entire source code till we are able to lay our hands on the site being the cause. Unfortunately, as the number of source lines increases, the number of potential backward paths may become unmanageably large.</a:t>
            </a:r>
            <a:endParaRPr sz="1200" b="0" i="0">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700"/>
              <a:buFont typeface="Calibri"/>
              <a:buNone/>
            </a:pPr>
            <a:endParaRPr sz="700" b="0">
              <a:solidFill>
                <a:srgbClr val="0000FF"/>
              </a:solidFill>
              <a:latin typeface="Garamond"/>
              <a:ea typeface="Garamond"/>
              <a:cs typeface="Garamond"/>
              <a:sym typeface="Garamond"/>
            </a:endParaRPr>
          </a:p>
        </p:txBody>
      </p:sp>
      <p:sp>
        <p:nvSpPr>
          <p:cNvPr id="289" name="Google Shape;28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700"/>
              <a:buFont typeface="Calibri"/>
              <a:buNone/>
            </a:pPr>
            <a:endParaRPr sz="700" b="0">
              <a:solidFill>
                <a:srgbClr val="0000FF"/>
              </a:solidFill>
              <a:latin typeface="Garamond"/>
              <a:ea typeface="Garamond"/>
              <a:cs typeface="Garamond"/>
              <a:sym typeface="Garamond"/>
            </a:endParaRPr>
          </a:p>
        </p:txBody>
      </p:sp>
      <p:sp>
        <p:nvSpPr>
          <p:cNvPr id="299" name="Google Shape;29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XP</a:t>
            </a:r>
            <a:r>
              <a:rPr lang="en-US" sz="1200" b="0" i="0">
                <a:solidFill>
                  <a:schemeClr val="dk1"/>
                </a:solidFill>
                <a:latin typeface="Calibri"/>
                <a:ea typeface="Calibri"/>
                <a:cs typeface="Calibri"/>
                <a:sym typeface="Calibri"/>
              </a:rPr>
              <a:t> has lots of practices specifically for programming such as TDD, continuous integration, pair programming.</a:t>
            </a:r>
            <a:endParaRPr/>
          </a:p>
          <a:p>
            <a:pPr marL="0" marR="0" lvl="0" indent="0" algn="l" rtl="0">
              <a:lnSpc>
                <a:spcPct val="100000"/>
              </a:lnSpc>
              <a:spcBef>
                <a:spcPts val="0"/>
              </a:spcBef>
              <a:spcAft>
                <a:spcPts val="0"/>
              </a:spcAft>
              <a:buClr>
                <a:srgbClr val="0000FF"/>
              </a:buClr>
              <a:buSzPts val="700"/>
              <a:buFont typeface="Garamond"/>
              <a:buNone/>
            </a:pPr>
            <a:r>
              <a:rPr lang="en-US" sz="700" b="0">
                <a:solidFill>
                  <a:srgbClr val="0000FF"/>
                </a:solidFill>
                <a:latin typeface="Garamond"/>
                <a:ea typeface="Garamond"/>
                <a:cs typeface="Garamond"/>
                <a:sym typeface="Garamond"/>
              </a:rPr>
              <a:t>Pair programming is an agile software development technique in which two programmers work together at one workstation. One, the driver, writes code while the other, the observer or navigator,[1] reviews each line of code as it is typed in. The two programmers switch roles frequently.</a:t>
            </a:r>
            <a:endParaRPr/>
          </a:p>
          <a:p>
            <a:pPr marL="0" marR="0" lvl="0" indent="0" algn="l" rtl="0">
              <a:lnSpc>
                <a:spcPct val="100000"/>
              </a:lnSpc>
              <a:spcBef>
                <a:spcPts val="0"/>
              </a:spcBef>
              <a:spcAft>
                <a:spcPts val="0"/>
              </a:spcAft>
              <a:buClr>
                <a:schemeClr val="dk1"/>
              </a:buClr>
              <a:buSzPts val="700"/>
              <a:buFont typeface="Calibri"/>
              <a:buNone/>
            </a:pPr>
            <a:endParaRPr sz="700" b="0">
              <a:solidFill>
                <a:srgbClr val="0000FF"/>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700"/>
              <a:buFont typeface="Calibri"/>
              <a:buNone/>
            </a:pPr>
            <a:endParaRPr sz="700" b="0">
              <a:solidFill>
                <a:srgbClr val="0000FF"/>
              </a:solidFill>
              <a:latin typeface="Garamond"/>
              <a:ea typeface="Garamond"/>
              <a:cs typeface="Garamond"/>
              <a:sym typeface="Garamond"/>
            </a:endParaRPr>
          </a:p>
        </p:txBody>
      </p:sp>
      <p:sp>
        <p:nvSpPr>
          <p:cNvPr id="309" name="Google Shape;30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XP</a:t>
            </a:r>
            <a:r>
              <a:rPr lang="en-US" sz="1200" b="0" i="0">
                <a:solidFill>
                  <a:schemeClr val="dk1"/>
                </a:solidFill>
                <a:latin typeface="Calibri"/>
                <a:ea typeface="Calibri"/>
                <a:cs typeface="Calibri"/>
                <a:sym typeface="Calibri"/>
              </a:rPr>
              <a:t> has lots of practices specifically for programming such as TDD, continuous integration, pair programming.</a:t>
            </a:r>
            <a:endParaRPr/>
          </a:p>
          <a:p>
            <a:pPr marL="0" marR="0" lvl="0" indent="0" algn="l" rtl="0">
              <a:lnSpc>
                <a:spcPct val="100000"/>
              </a:lnSpc>
              <a:spcBef>
                <a:spcPts val="0"/>
              </a:spcBef>
              <a:spcAft>
                <a:spcPts val="0"/>
              </a:spcAft>
              <a:buClr>
                <a:srgbClr val="0000FF"/>
              </a:buClr>
              <a:buSzPts val="700"/>
              <a:buFont typeface="Garamond"/>
              <a:buNone/>
            </a:pPr>
            <a:r>
              <a:rPr lang="en-US" sz="700" b="0">
                <a:solidFill>
                  <a:srgbClr val="0000FF"/>
                </a:solidFill>
                <a:latin typeface="Garamond"/>
                <a:ea typeface="Garamond"/>
                <a:cs typeface="Garamond"/>
                <a:sym typeface="Garamond"/>
              </a:rPr>
              <a:t>Pair programming is an agile software development technique in which two programmers work together at one workstation. One, the driver, writes code while the other, the observer or navigator,[1] reviews each line of code as it is typed in. The two programmers switch roles frequently.</a:t>
            </a:r>
            <a:endParaRPr/>
          </a:p>
          <a:p>
            <a:pPr marL="0" marR="0" lvl="0" indent="0" algn="l" rtl="0">
              <a:lnSpc>
                <a:spcPct val="100000"/>
              </a:lnSpc>
              <a:spcBef>
                <a:spcPts val="0"/>
              </a:spcBef>
              <a:spcAft>
                <a:spcPts val="0"/>
              </a:spcAft>
              <a:buClr>
                <a:schemeClr val="dk1"/>
              </a:buClr>
              <a:buSzPts val="700"/>
              <a:buFont typeface="Calibri"/>
              <a:buNone/>
            </a:pPr>
            <a:endParaRPr sz="700" b="0">
              <a:solidFill>
                <a:srgbClr val="0000FF"/>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700"/>
              <a:buFont typeface="Calibri"/>
              <a:buNone/>
            </a:pPr>
            <a:endParaRPr sz="700" b="0">
              <a:solidFill>
                <a:srgbClr val="0000FF"/>
              </a:solidFill>
              <a:latin typeface="Garamond"/>
              <a:ea typeface="Garamond"/>
              <a:cs typeface="Garamond"/>
              <a:sym typeface="Garamond"/>
            </a:endParaRPr>
          </a:p>
        </p:txBody>
      </p:sp>
      <p:sp>
        <p:nvSpPr>
          <p:cNvPr id="320" name="Google Shape;32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XP</a:t>
            </a:r>
            <a:r>
              <a:rPr lang="en-US" sz="1200" b="0" i="0">
                <a:solidFill>
                  <a:schemeClr val="dk1"/>
                </a:solidFill>
                <a:latin typeface="Calibri"/>
                <a:ea typeface="Calibri"/>
                <a:cs typeface="Calibri"/>
                <a:sym typeface="Calibri"/>
              </a:rPr>
              <a:t> has lots of practices specifically for programming such as TDD, continuous integration, pair programming.</a:t>
            </a:r>
            <a:endParaRPr/>
          </a:p>
          <a:p>
            <a:pPr marL="0" marR="0" lvl="0" indent="0" algn="l" rtl="0">
              <a:lnSpc>
                <a:spcPct val="100000"/>
              </a:lnSpc>
              <a:spcBef>
                <a:spcPts val="0"/>
              </a:spcBef>
              <a:spcAft>
                <a:spcPts val="0"/>
              </a:spcAft>
              <a:buClr>
                <a:srgbClr val="0000FF"/>
              </a:buClr>
              <a:buSzPts val="700"/>
              <a:buFont typeface="Garamond"/>
              <a:buNone/>
            </a:pPr>
            <a:r>
              <a:rPr lang="en-US" sz="700" b="0">
                <a:solidFill>
                  <a:srgbClr val="0000FF"/>
                </a:solidFill>
                <a:latin typeface="Garamond"/>
                <a:ea typeface="Garamond"/>
                <a:cs typeface="Garamond"/>
                <a:sym typeface="Garamond"/>
              </a:rPr>
              <a:t>Pair programming is an agile software development technique in which two programmers work together at one workstation. One, the driver, writes code while the other, the observer or navigator,[1] reviews each line of code as it is typed in. The two programmers switch roles frequently.</a:t>
            </a:r>
            <a:endParaRPr/>
          </a:p>
          <a:p>
            <a:pPr marL="0" marR="0" lvl="0" indent="0" algn="l" rtl="0">
              <a:lnSpc>
                <a:spcPct val="100000"/>
              </a:lnSpc>
              <a:spcBef>
                <a:spcPts val="0"/>
              </a:spcBef>
              <a:spcAft>
                <a:spcPts val="0"/>
              </a:spcAft>
              <a:buClr>
                <a:schemeClr val="dk1"/>
              </a:buClr>
              <a:buSzPts val="700"/>
              <a:buFont typeface="Calibri"/>
              <a:buNone/>
            </a:pPr>
            <a:endParaRPr sz="700" b="0">
              <a:solidFill>
                <a:srgbClr val="0000FF"/>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700"/>
              <a:buFont typeface="Calibri"/>
              <a:buNone/>
            </a:pPr>
            <a:endParaRPr sz="700" b="0">
              <a:solidFill>
                <a:srgbClr val="0000FF"/>
              </a:solidFill>
              <a:latin typeface="Garamond"/>
              <a:ea typeface="Garamond"/>
              <a:cs typeface="Garamond"/>
              <a:sym typeface="Garamond"/>
            </a:endParaRPr>
          </a:p>
        </p:txBody>
      </p:sp>
      <p:sp>
        <p:nvSpPr>
          <p:cNvPr id="330" name="Google Shape;33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 </a:t>
            </a:r>
            <a:r>
              <a:rPr lang="en-US" sz="1200" b="1" i="0">
                <a:solidFill>
                  <a:schemeClr val="dk1"/>
                </a:solidFill>
                <a:latin typeface="Calibri"/>
                <a:ea typeface="Calibri"/>
                <a:cs typeface="Calibri"/>
                <a:sym typeface="Calibri"/>
              </a:rPr>
              <a:t>XP</a:t>
            </a:r>
            <a:r>
              <a:rPr lang="en-US" sz="1200" b="0" i="0">
                <a:solidFill>
                  <a:schemeClr val="dk1"/>
                </a:solidFill>
                <a:latin typeface="Calibri"/>
                <a:ea typeface="Calibri"/>
                <a:cs typeface="Calibri"/>
                <a:sym typeface="Calibri"/>
              </a:rPr>
              <a:t> has lots of practices specifically for programming such as TDD, continuous integration, pair programming.</a:t>
            </a:r>
            <a:endParaRPr/>
          </a:p>
          <a:p>
            <a:pPr marL="0" marR="0" lvl="0" indent="0" algn="l" rtl="0">
              <a:lnSpc>
                <a:spcPct val="100000"/>
              </a:lnSpc>
              <a:spcBef>
                <a:spcPts val="0"/>
              </a:spcBef>
              <a:spcAft>
                <a:spcPts val="0"/>
              </a:spcAft>
              <a:buClr>
                <a:srgbClr val="0000FF"/>
              </a:buClr>
              <a:buSzPts val="700"/>
              <a:buFont typeface="Garamond"/>
              <a:buNone/>
            </a:pPr>
            <a:r>
              <a:rPr lang="en-US" sz="700" b="0">
                <a:solidFill>
                  <a:srgbClr val="0000FF"/>
                </a:solidFill>
                <a:latin typeface="Garamond"/>
                <a:ea typeface="Garamond"/>
                <a:cs typeface="Garamond"/>
                <a:sym typeface="Garamond"/>
              </a:rPr>
              <a:t>Pair programming is an agile software development technique in which two programmers work together at one workstation. One, the driver, writes code while the other, the observer or navigator,[1] reviews each line of code as it is typed in. The two programmers switch roles frequently.</a:t>
            </a:r>
            <a:endParaRPr/>
          </a:p>
          <a:p>
            <a:pPr marL="0" marR="0" lvl="0" indent="0" algn="l" rtl="0">
              <a:lnSpc>
                <a:spcPct val="100000"/>
              </a:lnSpc>
              <a:spcBef>
                <a:spcPts val="0"/>
              </a:spcBef>
              <a:spcAft>
                <a:spcPts val="0"/>
              </a:spcAft>
              <a:buClr>
                <a:schemeClr val="dk1"/>
              </a:buClr>
              <a:buSzPts val="700"/>
              <a:buFont typeface="Calibri"/>
              <a:buNone/>
            </a:pPr>
            <a:endParaRPr sz="700" b="0">
              <a:solidFill>
                <a:srgbClr val="0000FF"/>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700"/>
              <a:buFont typeface="Calibri"/>
              <a:buNone/>
            </a:pPr>
            <a:endParaRPr sz="700" b="0">
              <a:solidFill>
                <a:srgbClr val="0000FF"/>
              </a:solidFill>
              <a:latin typeface="Garamond"/>
              <a:ea typeface="Garamond"/>
              <a:cs typeface="Garamond"/>
              <a:sym typeface="Garamond"/>
            </a:endParaRPr>
          </a:p>
        </p:txBody>
      </p:sp>
      <p:sp>
        <p:nvSpPr>
          <p:cNvPr id="341" name="Google Shape;34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Calibri"/>
              <a:buNone/>
            </a:pPr>
            <a:endParaRPr sz="700" b="0">
              <a:solidFill>
                <a:srgbClr val="0000FF"/>
              </a:solidFill>
              <a:latin typeface="Garamond"/>
              <a:ea typeface="Garamond"/>
              <a:cs typeface="Garamond"/>
              <a:sym typeface="Garamond"/>
            </a:endParaRPr>
          </a:p>
        </p:txBody>
      </p:sp>
      <p:sp>
        <p:nvSpPr>
          <p:cNvPr id="351" name="Google Shape;35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t>2. Because of these pressures, programmers tend to make more mistakes when correcting an error found during computer-based testing than they make when correcting an error found earlier.</a:t>
            </a: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r>
              <a:rPr lang="en-US"/>
              <a:t>Divide and Conquer</a:t>
            </a:r>
            <a:endParaRPr/>
          </a:p>
          <a:p>
            <a:pPr marL="0" lvl="0" indent="0" algn="l" rtl="0">
              <a:lnSpc>
                <a:spcPct val="150000"/>
              </a:lnSpc>
              <a:spcBef>
                <a:spcPts val="0"/>
              </a:spcBef>
              <a:spcAft>
                <a:spcPts val="0"/>
              </a:spcAft>
              <a:buNone/>
            </a:pPr>
            <a:r>
              <a:rPr lang="en-US"/>
              <a:t>	An examiner inspect small parts of the unit in isolation</a:t>
            </a:r>
            <a:endParaRPr/>
          </a:p>
          <a:p>
            <a:pPr marL="1371600" lvl="3" indent="0" algn="l" rtl="0">
              <a:lnSpc>
                <a:spcPct val="150000"/>
              </a:lnSpc>
              <a:spcBef>
                <a:spcPts val="0"/>
              </a:spcBef>
              <a:spcAft>
                <a:spcPts val="0"/>
              </a:spcAft>
              <a:buNone/>
            </a:pPr>
            <a:r>
              <a:rPr lang="en-US"/>
              <a:t> nothing is overlooked</a:t>
            </a:r>
            <a:endParaRPr/>
          </a:p>
          <a:p>
            <a:pPr marL="1371600" lvl="3" indent="0" algn="l" rtl="0">
              <a:lnSpc>
                <a:spcPct val="150000"/>
              </a:lnSpc>
              <a:spcBef>
                <a:spcPts val="0"/>
              </a:spcBef>
              <a:spcAft>
                <a:spcPts val="0"/>
              </a:spcAft>
              <a:buNone/>
            </a:pPr>
            <a:r>
              <a:rPr lang="en-US"/>
              <a:t> the correctness of all examined parts of the module implies the correctness of the whole module</a:t>
            </a:r>
            <a:endParaRPr sz="100">
              <a:solidFill>
                <a:schemeClr val="dk1"/>
              </a:solidFill>
              <a:latin typeface="Calibri"/>
              <a:ea typeface="Calibri"/>
              <a:cs typeface="Calibri"/>
              <a:sym typeface="Calibri"/>
            </a:endParaRPr>
          </a:p>
        </p:txBody>
      </p:sp>
      <p:sp>
        <p:nvSpPr>
          <p:cNvPr id="115" name="Google Shape;11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desk-checking process (the process of a programmer reading his or her own program before testing it).</a:t>
            </a:r>
            <a:endParaRPr/>
          </a:p>
          <a:p>
            <a:pPr marL="0" lvl="0" indent="0" algn="l" rtl="0">
              <a:lnSpc>
                <a:spcPct val="150000"/>
              </a:lnSpc>
              <a:spcBef>
                <a:spcPts val="0"/>
              </a:spcBef>
              <a:spcAft>
                <a:spcPts val="0"/>
              </a:spcAft>
              <a:buNone/>
            </a:pP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lower debugging (error-correction) costs, is the fact that when an error is found it is usually precisely located in the code.</a:t>
            </a:r>
            <a:endParaRPr/>
          </a:p>
          <a:p>
            <a:pPr marL="0" lvl="0" indent="0" algn="l" rtl="0">
              <a:spcBef>
                <a:spcPts val="0"/>
              </a:spcBef>
              <a:spcAft>
                <a:spcPts val="0"/>
              </a:spcAft>
              <a:buNone/>
            </a:pPr>
            <a:endParaRPr/>
          </a:p>
          <a:p>
            <a:pPr marL="0" lvl="0" indent="0" algn="l" rtl="0">
              <a:spcBef>
                <a:spcPts val="0"/>
              </a:spcBef>
              <a:spcAft>
                <a:spcPts val="0"/>
              </a:spcAft>
              <a:buNone/>
            </a:pPr>
            <a:r>
              <a:rPr lang="en-US"/>
              <a:t>PS: </a:t>
            </a:r>
            <a:r>
              <a:rPr lang="en-US" sz="1200" b="0" i="0" u="none" strike="noStrike">
                <a:solidFill>
                  <a:schemeClr val="dk1"/>
                </a:solidFill>
                <a:latin typeface="Calibri"/>
                <a:ea typeface="Calibri"/>
                <a:cs typeface="Calibri"/>
                <a:sym typeface="Calibri"/>
              </a:rPr>
              <a:t>these methods are effective in finding up to 70 percent of all  errors found by the end of the testing process.</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lnSpc>
                <a:spcPct val="150000"/>
              </a:lnSpc>
              <a:spcBef>
                <a:spcPts val="0"/>
              </a:spcBef>
              <a:spcAft>
                <a:spcPts val="0"/>
              </a:spcAft>
              <a:buNone/>
            </a:pPr>
            <a:r>
              <a:rPr lang="en-US"/>
              <a:t>Divide and Conquer</a:t>
            </a:r>
            <a:endParaRPr/>
          </a:p>
          <a:p>
            <a:pPr marL="0" lvl="0" indent="0" algn="l" rtl="0">
              <a:lnSpc>
                <a:spcPct val="150000"/>
              </a:lnSpc>
              <a:spcBef>
                <a:spcPts val="0"/>
              </a:spcBef>
              <a:spcAft>
                <a:spcPts val="0"/>
              </a:spcAft>
              <a:buNone/>
            </a:pPr>
            <a:r>
              <a:rPr lang="en-US"/>
              <a:t>	An examiner inspect small parts of the unit in isolation</a:t>
            </a:r>
            <a:endParaRPr/>
          </a:p>
          <a:p>
            <a:pPr marL="1371600" lvl="3" indent="0" algn="l" rtl="0">
              <a:lnSpc>
                <a:spcPct val="150000"/>
              </a:lnSpc>
              <a:spcBef>
                <a:spcPts val="0"/>
              </a:spcBef>
              <a:spcAft>
                <a:spcPts val="0"/>
              </a:spcAft>
              <a:buNone/>
            </a:pPr>
            <a:r>
              <a:rPr lang="en-US"/>
              <a:t> nothing is overlooked</a:t>
            </a:r>
            <a:endParaRPr/>
          </a:p>
          <a:p>
            <a:pPr marL="1371600" lvl="3" indent="0" algn="l" rtl="0">
              <a:lnSpc>
                <a:spcPct val="150000"/>
              </a:lnSpc>
              <a:spcBef>
                <a:spcPts val="0"/>
              </a:spcBef>
              <a:spcAft>
                <a:spcPts val="0"/>
              </a:spcAft>
              <a:buNone/>
            </a:pPr>
            <a:r>
              <a:rPr lang="en-US"/>
              <a:t> the correctness of all examined parts of the module implies the correctness of the whole module</a:t>
            </a:r>
            <a:endParaRPr sz="100">
              <a:solidFill>
                <a:schemeClr val="dk1"/>
              </a:solidFill>
              <a:latin typeface="Calibri"/>
              <a:ea typeface="Calibri"/>
              <a:cs typeface="Calibri"/>
              <a:sym typeface="Calibri"/>
            </a:endParaRPr>
          </a:p>
        </p:txBody>
      </p:sp>
      <p:sp>
        <p:nvSpPr>
          <p:cNvPr id="125" name="Google Shape;12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moderator is responsible for ensuring that the discussions proceed along productive lines and that the participants focus their attention on finding errors, not correcting them. (The programmer corrects errors after the inspection session.)</a:t>
            </a:r>
            <a:endParaRPr sz="100">
              <a:solidFill>
                <a:schemeClr val="dk1"/>
              </a:solidFill>
              <a:latin typeface="Calibri"/>
              <a:ea typeface="Calibri"/>
              <a:cs typeface="Calibri"/>
              <a:sym typeface="Calibri"/>
            </a:endParaRPr>
          </a:p>
        </p:txBody>
      </p:sp>
      <p:sp>
        <p:nvSpPr>
          <p:cNvPr id="135" name="Google Shape;13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145" name="Google Shape;14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155" name="Google Shape;15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165" name="Google Shape;16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175" name="Google Shape;17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3"/>
        <p:cNvGrpSpPr/>
        <p:nvPr/>
      </p:nvGrpSpPr>
      <p:grpSpPr>
        <a:xfrm>
          <a:off x="0" y="0"/>
          <a:ext cx="0" cy="0"/>
          <a:chOff x="0" y="0"/>
          <a:chExt cx="0" cy="0"/>
        </a:xfrm>
      </p:grpSpPr>
      <p:sp>
        <p:nvSpPr>
          <p:cNvPr id="14" name="Google Shape;14;p2"/>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830392" y="1588427"/>
            <a:ext cx="745763" cy="61102"/>
            <a:chOff x="4580561" y="2589004"/>
            <a:chExt cx="1064464" cy="25200"/>
          </a:xfrm>
        </p:grpSpPr>
        <p:sp>
          <p:nvSpPr>
            <p:cNvPr id="16" name="Google Shape;16;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9" name="Google Shape;19;p2"/>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20" name="Google Shape;20;p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830392" y="5558926"/>
            <a:ext cx="745763" cy="61102"/>
            <a:chOff x="4580561" y="2589004"/>
            <a:chExt cx="1064464" cy="25200"/>
          </a:xfrm>
        </p:grpSpPr>
        <p:sp>
          <p:nvSpPr>
            <p:cNvPr id="79" name="Google Shape;79;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1"/>
          <p:cNvSpPr txBox="1">
            <a:spLocks noGrp="1"/>
          </p:cNvSpPr>
          <p:nvPr>
            <p:ph type="title" hasCustomPrompt="1"/>
          </p:nvPr>
        </p:nvSpPr>
        <p:spPr>
          <a:xfrm>
            <a:off x="729450" y="978600"/>
            <a:ext cx="7688400" cy="165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2" name="Google Shape;82;p11"/>
          <p:cNvSpPr txBox="1">
            <a:spLocks noGrp="1"/>
          </p:cNvSpPr>
          <p:nvPr>
            <p:ph type="body" idx="1"/>
          </p:nvPr>
        </p:nvSpPr>
        <p:spPr>
          <a:xfrm>
            <a:off x="729450" y="3030517"/>
            <a:ext cx="7688400" cy="2107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83" name="Google Shape;83;p1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4F6128"/>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3"/>
          <p:cNvSpPr txBox="1">
            <a:spLocks noGrp="1"/>
          </p:cNvSpPr>
          <p:nvPr>
            <p:ph type="body" idx="1"/>
          </p:nvPr>
        </p:nvSpPr>
        <p:spPr>
          <a:xfrm>
            <a:off x="457200" y="1600201"/>
            <a:ext cx="8229600" cy="685800"/>
          </a:xfrm>
          <a:prstGeom prst="rect">
            <a:avLst/>
          </a:prstGeom>
          <a:noFill/>
          <a:ln>
            <a:noFill/>
          </a:ln>
        </p:spPr>
        <p:txBody>
          <a:bodyPr spcFirstLastPara="1" wrap="square" lIns="91425" tIns="45700" rIns="91425" bIns="45700" anchor="t" anchorCtr="0">
            <a:noAutofit/>
          </a:bodyPr>
          <a:lstStyle>
            <a:lvl1pPr marL="457200" lvl="0" indent="-342900" algn="r" rtl="0">
              <a:spcBef>
                <a:spcPts val="360"/>
              </a:spcBef>
              <a:spcAft>
                <a:spcPts val="0"/>
              </a:spcAft>
              <a:buClr>
                <a:srgbClr val="76923C"/>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89" name="Google Shape;89;p13"/>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92" name="Google Shape;92;p13"/>
          <p:cNvCxnSpPr/>
          <p:nvPr/>
        </p:nvCxnSpPr>
        <p:spPr>
          <a:xfrm rot="10800000" flipH="1">
            <a:off x="2" y="6297904"/>
            <a:ext cx="9156900" cy="2670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1"/>
        <p:cNvGrpSpPr/>
        <p:nvPr/>
      </p:nvGrpSpPr>
      <p:grpSpPr>
        <a:xfrm>
          <a:off x="0" y="0"/>
          <a:ext cx="0" cy="0"/>
          <a:chOff x="0" y="0"/>
          <a:chExt cx="0" cy="0"/>
        </a:xfrm>
      </p:grpSpPr>
      <p:grpSp>
        <p:nvGrpSpPr>
          <p:cNvPr id="22" name="Google Shape;22;p3"/>
          <p:cNvGrpSpPr/>
          <p:nvPr/>
        </p:nvGrpSpPr>
        <p:grpSpPr>
          <a:xfrm>
            <a:off x="830392" y="1588427"/>
            <a:ext cx="745763" cy="61102"/>
            <a:chOff x="4580561" y="2589004"/>
            <a:chExt cx="1064464" cy="25200"/>
          </a:xfrm>
        </p:grpSpPr>
        <p:sp>
          <p:nvSpPr>
            <p:cNvPr id="23" name="Google Shape;23;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txBox="1">
            <a:spLocks noGrp="1"/>
          </p:cNvSpPr>
          <p:nvPr>
            <p:ph type="title"/>
          </p:nvPr>
        </p:nvSpPr>
        <p:spPr>
          <a:xfrm>
            <a:off x="729450" y="1763267"/>
            <a:ext cx="7688400" cy="202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6" name="Google Shape;26;p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4"/>
          <p:cNvGrpSpPr/>
          <p:nvPr/>
        </p:nvGrpSpPr>
        <p:grpSpPr>
          <a:xfrm>
            <a:off x="830392" y="1588427"/>
            <a:ext cx="745763" cy="61102"/>
            <a:chOff x="4580561" y="2589004"/>
            <a:chExt cx="1064464" cy="25200"/>
          </a:xfrm>
        </p:grpSpPr>
        <p:sp>
          <p:nvSpPr>
            <p:cNvPr id="30" name="Google Shape;30;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3" name="Google Shape;33;p4"/>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4" name="Google Shape;34;p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5"/>
          <p:cNvGrpSpPr/>
          <p:nvPr/>
        </p:nvGrpSpPr>
        <p:grpSpPr>
          <a:xfrm>
            <a:off x="830392" y="1588427"/>
            <a:ext cx="745763" cy="61102"/>
            <a:chOff x="4580561" y="2589004"/>
            <a:chExt cx="1064464" cy="25200"/>
          </a:xfrm>
        </p:grpSpPr>
        <p:sp>
          <p:nvSpPr>
            <p:cNvPr id="38" name="Google Shape;38;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1" name="Google Shape;41;p5"/>
          <p:cNvSpPr txBox="1">
            <a:spLocks noGrp="1"/>
          </p:cNvSpPr>
          <p:nvPr>
            <p:ph type="body" idx="1"/>
          </p:nvPr>
        </p:nvSpPr>
        <p:spPr>
          <a:xfrm>
            <a:off x="729325"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2" name="Google Shape;42;p5"/>
          <p:cNvSpPr txBox="1">
            <a:spLocks noGrp="1"/>
          </p:cNvSpPr>
          <p:nvPr>
            <p:ph type="body" idx="2"/>
          </p:nvPr>
        </p:nvSpPr>
        <p:spPr>
          <a:xfrm>
            <a:off x="4643604"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3" name="Google Shape;43;p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6"/>
          <p:cNvGrpSpPr/>
          <p:nvPr/>
        </p:nvGrpSpPr>
        <p:grpSpPr>
          <a:xfrm>
            <a:off x="830392" y="1588427"/>
            <a:ext cx="745763" cy="61102"/>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6"/>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7"/>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7"/>
          <p:cNvGrpSpPr/>
          <p:nvPr/>
        </p:nvGrpSpPr>
        <p:grpSpPr>
          <a:xfrm>
            <a:off x="830392" y="1588427"/>
            <a:ext cx="745763" cy="61102"/>
            <a:chOff x="4580561" y="2589004"/>
            <a:chExt cx="1064464" cy="25200"/>
          </a:xfrm>
        </p:grpSpPr>
        <p:sp>
          <p:nvSpPr>
            <p:cNvPr id="54" name="Google Shape;54;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7"/>
          <p:cNvSpPr txBox="1">
            <a:spLocks noGrp="1"/>
          </p:cNvSpPr>
          <p:nvPr>
            <p:ph type="title"/>
          </p:nvPr>
        </p:nvSpPr>
        <p:spPr>
          <a:xfrm>
            <a:off x="730000" y="1758200"/>
            <a:ext cx="3300900" cy="18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7" name="Google Shape;57;p7"/>
          <p:cNvSpPr txBox="1">
            <a:spLocks noGrp="1"/>
          </p:cNvSpPr>
          <p:nvPr>
            <p:ph type="body" idx="1"/>
          </p:nvPr>
        </p:nvSpPr>
        <p:spPr>
          <a:xfrm>
            <a:off x="721225" y="3708967"/>
            <a:ext cx="3300900" cy="2130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8" name="Google Shape;58;p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9"/>
        <p:cNvGrpSpPr/>
        <p:nvPr/>
      </p:nvGrpSpPr>
      <p:grpSpPr>
        <a:xfrm>
          <a:off x="0" y="0"/>
          <a:ext cx="0" cy="0"/>
          <a:chOff x="0" y="0"/>
          <a:chExt cx="0" cy="0"/>
        </a:xfrm>
      </p:grpSpPr>
      <p:grpSp>
        <p:nvGrpSpPr>
          <p:cNvPr id="60" name="Google Shape;60;p8"/>
          <p:cNvGrpSpPr/>
          <p:nvPr/>
        </p:nvGrpSpPr>
        <p:grpSpPr>
          <a:xfrm>
            <a:off x="830392" y="5558926"/>
            <a:ext cx="745763" cy="61102"/>
            <a:chOff x="4580561" y="2589004"/>
            <a:chExt cx="1064464" cy="25200"/>
          </a:xfrm>
        </p:grpSpPr>
        <p:sp>
          <p:nvSpPr>
            <p:cNvPr id="61" name="Google Shape;61;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8"/>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4" name="Google Shape;64;p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9"/>
          <p:cNvGrpSpPr/>
          <p:nvPr/>
        </p:nvGrpSpPr>
        <p:grpSpPr>
          <a:xfrm>
            <a:off x="830392" y="1588427"/>
            <a:ext cx="745763" cy="61102"/>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9"/>
          <p:cNvSpPr txBox="1">
            <a:spLocks noGrp="1"/>
          </p:cNvSpPr>
          <p:nvPr>
            <p:ph type="title"/>
          </p:nvPr>
        </p:nvSpPr>
        <p:spPr>
          <a:xfrm>
            <a:off x="730000" y="1758200"/>
            <a:ext cx="3300900" cy="224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71" name="Google Shape;71;p9"/>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72" name="Google Shape;72;p9"/>
          <p:cNvSpPr txBox="1">
            <a:spLocks noGrp="1"/>
          </p:cNvSpPr>
          <p:nvPr>
            <p:ph type="body" idx="2"/>
          </p:nvPr>
        </p:nvSpPr>
        <p:spPr>
          <a:xfrm>
            <a:off x="5174225" y="1803500"/>
            <a:ext cx="3374400" cy="4034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3" name="Google Shape;73;p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6" name="Google Shape;76;p1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body" idx="1"/>
          </p:nvPr>
        </p:nvSpPr>
        <p:spPr>
          <a:xfrm>
            <a:off x="585759" y="304800"/>
            <a:ext cx="8177241" cy="5929353"/>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rgbClr val="76923C"/>
              </a:buClr>
              <a:buSzPts val="2800"/>
              <a:buNone/>
            </a:pPr>
            <a:endParaRPr sz="2800">
              <a:solidFill>
                <a:schemeClr val="dk1"/>
              </a:solidFill>
            </a:endParaRPr>
          </a:p>
          <a:p>
            <a:pPr marL="342900" lvl="0" indent="-342900" algn="ctr" rtl="0">
              <a:spcBef>
                <a:spcPts val="560"/>
              </a:spcBef>
              <a:spcAft>
                <a:spcPts val="0"/>
              </a:spcAft>
              <a:buClr>
                <a:schemeClr val="dk1"/>
              </a:buClr>
              <a:buSzPts val="2800"/>
              <a:buNone/>
            </a:pPr>
            <a:r>
              <a:rPr lang="en-US" sz="2800" dirty="0">
                <a:solidFill>
                  <a:schemeClr val="dk1"/>
                </a:solidFill>
              </a:rPr>
              <a:t>Chapter Four: Unit Testing</a:t>
            </a:r>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Sem. II - </a:t>
            </a:r>
            <a:r>
              <a:rPr lang="en-US" sz="2800" dirty="0" smtClean="0">
                <a:solidFill>
                  <a:schemeClr val="dk1"/>
                </a:solidFill>
              </a:rPr>
              <a:t>2020</a:t>
            </a:r>
            <a:endParaRPr sz="2800">
              <a:solidFill>
                <a:schemeClr val="dk1"/>
              </a:solidFill>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Department of Software Engineering</a:t>
            </a:r>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ITSC-AAIT</a:t>
            </a:r>
            <a:endParaRPr/>
          </a:p>
          <a:p>
            <a:pPr marL="342900" lvl="0" indent="-342900" algn="r" rtl="0">
              <a:spcBef>
                <a:spcPts val="400"/>
              </a:spcBef>
              <a:spcAft>
                <a:spcPts val="0"/>
              </a:spcAft>
              <a:buClr>
                <a:srgbClr val="76923C"/>
              </a:buClr>
              <a:buSzPts val="2000"/>
              <a:buFont typeface="Calibri"/>
              <a:buNone/>
            </a:pPr>
            <a:endParaRPr sz="2000">
              <a:solidFill>
                <a:schemeClr val="dk1"/>
              </a:solidFill>
            </a:endParaRPr>
          </a:p>
          <a:p>
            <a:pPr marL="342900" lvl="0" indent="-342900" algn="r" rtl="0">
              <a:spcBef>
                <a:spcPts val="400"/>
              </a:spcBef>
              <a:spcAft>
                <a:spcPts val="1600"/>
              </a:spcAft>
              <a:buClr>
                <a:schemeClr val="dk1"/>
              </a:buClr>
              <a:buSzPts val="2000"/>
              <a:buFont typeface="Calibri"/>
              <a:buNone/>
            </a:pPr>
            <a:r>
              <a:rPr lang="en-US" sz="2000" dirty="0" smtClean="0">
                <a:solidFill>
                  <a:schemeClr val="dk1"/>
                </a:solidFill>
              </a:rPr>
              <a:t>Dr. </a:t>
            </a:r>
            <a:r>
              <a:rPr lang="en-US" sz="2000" dirty="0" err="1" smtClean="0">
                <a:solidFill>
                  <a:schemeClr val="dk1"/>
                </a:solidFill>
              </a:rPr>
              <a:t>Sunkari</a:t>
            </a:r>
            <a:endParaRPr/>
          </a:p>
        </p:txBody>
      </p:sp>
      <p:sp>
        <p:nvSpPr>
          <p:cNvPr id="100" name="Google Shape;100;p1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Software Verification and Validation</a:t>
            </a:r>
            <a:endParaRPr/>
          </a:p>
        </p:txBody>
      </p:sp>
      <p:sp>
        <p:nvSpPr>
          <p:cNvPr id="101" name="Google Shape;101;p14"/>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23"/>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10</a:t>
            </a:fld>
            <a:endParaRPr sz="1000">
              <a:solidFill>
                <a:schemeClr val="accent1"/>
              </a:solidFill>
              <a:latin typeface="Lato"/>
              <a:ea typeface="Lato"/>
              <a:cs typeface="Lato"/>
              <a:sym typeface="Lato"/>
            </a:endParaRPr>
          </a:p>
        </p:txBody>
      </p:sp>
      <p:sp>
        <p:nvSpPr>
          <p:cNvPr id="189" name="Google Shape;189;p23"/>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190" name="Google Shape;190;p23"/>
          <p:cNvSpPr/>
          <p:nvPr/>
        </p:nvSpPr>
        <p:spPr>
          <a:xfrm>
            <a:off x="214282" y="1205755"/>
            <a:ext cx="8569325" cy="503368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Dynamic unit testing is a term used to describe the testing of dynamic behavior of code based on specific test cases by execution of the test object or running programs.</a:t>
            </a:r>
            <a:endParaRPr/>
          </a:p>
          <a:p>
            <a:pPr marL="285750" marR="0" lvl="0" indent="-285750" algn="l" rtl="0">
              <a:lnSpc>
                <a:spcPct val="150000"/>
              </a:lnSpc>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The environment of a unit is emulated and tested in isolation</a:t>
            </a:r>
            <a:endParaRPr/>
          </a:p>
          <a:p>
            <a:pPr marL="285750" marR="0" lvl="0" indent="-285750" algn="l" rtl="0">
              <a:lnSpc>
                <a:spcPct val="150000"/>
              </a:lnSpc>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 The caller unit is known as test driver</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 A test driver is a program that invokes the unit under test (UUT)</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It provides input data to unit under test and report the test result</a:t>
            </a:r>
            <a:endParaRPr/>
          </a:p>
          <a:p>
            <a:pPr marL="285750" marR="0" lvl="0" indent="-285750" algn="l" rtl="0">
              <a:lnSpc>
                <a:spcPct val="150000"/>
              </a:lnSpc>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The emulation of the units called by the UUT are called stubs</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 It is a dummy program</a:t>
            </a:r>
            <a:endParaRPr/>
          </a:p>
          <a:p>
            <a:pPr marL="285750" marR="0" lvl="0" indent="-285750" algn="l" rtl="0">
              <a:lnSpc>
                <a:spcPct val="150000"/>
              </a:lnSpc>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 The test driver and the stubs are together  called scaffolding</a:t>
            </a:r>
            <a:endParaRPr/>
          </a:p>
          <a:p>
            <a:pPr marL="285750" marR="0" lvl="0" indent="-285750" algn="l" rtl="0">
              <a:lnSpc>
                <a:spcPct val="150000"/>
              </a:lnSpc>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 The low-level design document provides guidance for selection of input test data.</a:t>
            </a:r>
            <a:endParaRPr/>
          </a:p>
        </p:txBody>
      </p:sp>
      <p:sp>
        <p:nvSpPr>
          <p:cNvPr id="191" name="Google Shape;191;p23"/>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Dynamic Unit Testing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24"/>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11</a:t>
            </a:fld>
            <a:endParaRPr sz="1000">
              <a:solidFill>
                <a:schemeClr val="accent1"/>
              </a:solidFill>
              <a:latin typeface="Lato"/>
              <a:ea typeface="Lato"/>
              <a:cs typeface="Lato"/>
              <a:sym typeface="Lato"/>
            </a:endParaRPr>
          </a:p>
        </p:txBody>
      </p:sp>
      <p:sp>
        <p:nvSpPr>
          <p:cNvPr id="199" name="Google Shape;199;p24"/>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200" name="Google Shape;200;p24"/>
          <p:cNvSpPr/>
          <p:nvPr/>
        </p:nvSpPr>
        <p:spPr>
          <a:xfrm>
            <a:off x="214282" y="1295400"/>
            <a:ext cx="8569325" cy="49398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171450" algn="l" rtl="0">
              <a:spcBef>
                <a:spcPts val="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p:txBody>
      </p:sp>
      <p:sp>
        <p:nvSpPr>
          <p:cNvPr id="201" name="Google Shape;201;p24"/>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Dynamic Unit Testing</a:t>
            </a:r>
            <a:endParaRPr/>
          </a:p>
        </p:txBody>
      </p:sp>
      <p:pic>
        <p:nvPicPr>
          <p:cNvPr id="202" name="Google Shape;202;p24" descr="dynamicunittest"/>
          <p:cNvPicPr preferRelativeResize="0">
            <a:picLocks noGrp="1"/>
          </p:cNvPicPr>
          <p:nvPr>
            <p:ph type="body" idx="4294967295"/>
          </p:nvPr>
        </p:nvPicPr>
        <p:blipFill rotWithShape="1">
          <a:blip r:embed="rId3">
            <a:alphaModFix/>
          </a:blip>
          <a:srcRect/>
          <a:stretch/>
        </p:blipFill>
        <p:spPr>
          <a:xfrm>
            <a:off x="609600" y="1393088"/>
            <a:ext cx="6477000" cy="47791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12</a:t>
            </a:fld>
            <a:endParaRPr sz="1000">
              <a:solidFill>
                <a:schemeClr val="accent1"/>
              </a:solidFill>
              <a:latin typeface="Lato"/>
              <a:ea typeface="Lato"/>
              <a:cs typeface="Lato"/>
              <a:sym typeface="Lato"/>
            </a:endParaRPr>
          </a:p>
        </p:txBody>
      </p:sp>
      <p:sp>
        <p:nvSpPr>
          <p:cNvPr id="210" name="Google Shape;210;p2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211" name="Google Shape;211;p25"/>
          <p:cNvSpPr/>
          <p:nvPr/>
        </p:nvSpPr>
        <p:spPr>
          <a:xfrm>
            <a:off x="214282" y="1295400"/>
            <a:ext cx="8569325" cy="383181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Selection of test data is broadly based on the following techniques:</a:t>
            </a:r>
            <a:endParaRPr/>
          </a:p>
          <a:p>
            <a:pPr marL="285750" marR="0" lvl="0" indent="-285750" algn="l" rtl="0">
              <a:lnSpc>
                <a:spcPct val="150000"/>
              </a:lnSpc>
              <a:spcBef>
                <a:spcPts val="900"/>
              </a:spcBef>
              <a:spcAft>
                <a:spcPts val="0"/>
              </a:spcAft>
              <a:buClr>
                <a:srgbClr val="060FBA"/>
              </a:buClr>
              <a:buSzPts val="1800"/>
              <a:buFont typeface="Noto Sans Symbols"/>
              <a:buChar char="▪"/>
            </a:pPr>
            <a:r>
              <a:rPr lang="en-US" sz="1800">
                <a:solidFill>
                  <a:srgbClr val="060FBA"/>
                </a:solidFill>
                <a:latin typeface="Calibri"/>
                <a:ea typeface="Calibri"/>
                <a:cs typeface="Calibri"/>
                <a:sym typeface="Calibri"/>
              </a:rPr>
              <a:t>Control Flow Testing</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Draw a control flow graph (CFG) from a program unit</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Select a few control flow testing criteria</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Identify a path in the CFG to satisfy the selection criteria</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Derive the path predicate expression from the selected paths</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 By solving the path predicate expression for a path, one can generate the data</a:t>
            </a:r>
            <a:endParaRPr/>
          </a:p>
        </p:txBody>
      </p:sp>
      <p:sp>
        <p:nvSpPr>
          <p:cNvPr id="212" name="Google Shape;212;p2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Test Case Design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2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13</a:t>
            </a:fld>
            <a:endParaRPr sz="1000">
              <a:solidFill>
                <a:schemeClr val="accent1"/>
              </a:solidFill>
              <a:latin typeface="Lato"/>
              <a:ea typeface="Lato"/>
              <a:cs typeface="Lato"/>
              <a:sym typeface="Lato"/>
            </a:endParaRPr>
          </a:p>
        </p:txBody>
      </p:sp>
      <p:sp>
        <p:nvSpPr>
          <p:cNvPr id="220" name="Google Shape;220;p2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221" name="Google Shape;221;p26"/>
          <p:cNvSpPr/>
          <p:nvPr/>
        </p:nvSpPr>
        <p:spPr>
          <a:xfrm>
            <a:off x="214282" y="1295400"/>
            <a:ext cx="8569325" cy="41088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060FBA"/>
              </a:buClr>
              <a:buSzPts val="1800"/>
              <a:buFont typeface="Noto Sans Symbols"/>
              <a:buChar char="▪"/>
            </a:pPr>
            <a:r>
              <a:rPr lang="en-US" sz="1800">
                <a:solidFill>
                  <a:srgbClr val="060FBA"/>
                </a:solidFill>
                <a:latin typeface="Calibri"/>
                <a:ea typeface="Calibri"/>
                <a:cs typeface="Calibri"/>
                <a:sym typeface="Calibri"/>
              </a:rPr>
              <a:t>Data Flow Testing</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Draw a data flow graph (DFG) from a program unit and then follow the  procedure described in control flow testing.</a:t>
            </a:r>
            <a:endParaRPr/>
          </a:p>
          <a:p>
            <a:pPr marL="285750" marR="0" lvl="0" indent="-285750" algn="l" rtl="0">
              <a:lnSpc>
                <a:spcPct val="150000"/>
              </a:lnSpc>
              <a:spcBef>
                <a:spcPts val="900"/>
              </a:spcBef>
              <a:spcAft>
                <a:spcPts val="0"/>
              </a:spcAft>
              <a:buClr>
                <a:srgbClr val="060FBA"/>
              </a:buClr>
              <a:buSzPts val="1800"/>
              <a:buFont typeface="Noto Sans Symbols"/>
              <a:buChar char="▪"/>
            </a:pPr>
            <a:r>
              <a:rPr lang="en-US" sz="1800">
                <a:solidFill>
                  <a:srgbClr val="060FBA"/>
                </a:solidFill>
                <a:latin typeface="Calibri"/>
                <a:ea typeface="Calibri"/>
                <a:cs typeface="Calibri"/>
                <a:sym typeface="Calibri"/>
              </a:rPr>
              <a:t>Domain Testing</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Domain errors are defined and then test data are selected to catch those faults.</a:t>
            </a:r>
            <a:endParaRPr/>
          </a:p>
          <a:p>
            <a:pPr marL="285750" marR="0" lvl="0" indent="-285750" algn="l" rtl="0">
              <a:lnSpc>
                <a:spcPct val="150000"/>
              </a:lnSpc>
              <a:spcBef>
                <a:spcPts val="900"/>
              </a:spcBef>
              <a:spcAft>
                <a:spcPts val="0"/>
              </a:spcAft>
              <a:buClr>
                <a:srgbClr val="060FBA"/>
              </a:buClr>
              <a:buSzPts val="1800"/>
              <a:buFont typeface="Noto Sans Symbols"/>
              <a:buChar char="▪"/>
            </a:pPr>
            <a:r>
              <a:rPr lang="en-US" sz="1800">
                <a:solidFill>
                  <a:srgbClr val="060FBA"/>
                </a:solidFill>
                <a:latin typeface="Calibri"/>
                <a:ea typeface="Calibri"/>
                <a:cs typeface="Calibri"/>
                <a:sym typeface="Calibri"/>
              </a:rPr>
              <a:t>Functional program Testing</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Input/output domains are defined to compute the input values that will cause the unit to produce expected output values</a:t>
            </a:r>
            <a:endParaRPr/>
          </a:p>
        </p:txBody>
      </p:sp>
      <p:sp>
        <p:nvSpPr>
          <p:cNvPr id="222" name="Google Shape;222;p2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Test Case Design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2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14</a:t>
            </a:fld>
            <a:endParaRPr sz="1000">
              <a:solidFill>
                <a:schemeClr val="accent1"/>
              </a:solidFill>
              <a:latin typeface="Lato"/>
              <a:ea typeface="Lato"/>
              <a:cs typeface="Lato"/>
              <a:sym typeface="Lato"/>
            </a:endParaRPr>
          </a:p>
        </p:txBody>
      </p:sp>
      <p:sp>
        <p:nvSpPr>
          <p:cNvPr id="230" name="Google Shape;230;p2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231" name="Google Shape;231;p27"/>
          <p:cNvSpPr/>
          <p:nvPr/>
        </p:nvSpPr>
        <p:spPr>
          <a:xfrm>
            <a:off x="214282" y="1295400"/>
            <a:ext cx="8569325" cy="3693319"/>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Modify a program by introducing a single small change to the code</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A modified program is called mutant</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A mutant is said to be killed  when the execution of test case cause it to fail. The mutant is considered to be dead.</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A mutant is an equivalent to the given program if it always produce the same output as the original program.</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 A mutant is called stubborn, if the existing set of test cases is insufficient to kill it.</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A mutation score for a set of test cases is the percentage of non-equivalent mutants killed by the test suite.</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The test suite is said to be mutation-adequate if its mutation score is 100%.</a:t>
            </a:r>
            <a:endParaRPr/>
          </a:p>
        </p:txBody>
      </p:sp>
      <p:sp>
        <p:nvSpPr>
          <p:cNvPr id="232" name="Google Shape;232;p2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Mutation Testing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2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15</a:t>
            </a:fld>
            <a:endParaRPr sz="1000">
              <a:solidFill>
                <a:schemeClr val="accent1"/>
              </a:solidFill>
              <a:latin typeface="Lato"/>
              <a:ea typeface="Lato"/>
              <a:cs typeface="Lato"/>
              <a:sym typeface="Lato"/>
            </a:endParaRPr>
          </a:p>
        </p:txBody>
      </p:sp>
      <p:sp>
        <p:nvSpPr>
          <p:cNvPr id="240" name="Google Shape;240;p2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241" name="Google Shape;241;p28"/>
          <p:cNvSpPr/>
          <p:nvPr/>
        </p:nvSpPr>
        <p:spPr>
          <a:xfrm>
            <a:off x="214282" y="1295400"/>
            <a:ext cx="8569325" cy="45243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Mutation analysis is a two step process</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The adequacy of an existing test suite is determined to distinguish the given program from its mutants. Stubborn Mutants are identified.</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Additional test cases will be added to kill stubborn mutants.</a:t>
            </a:r>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Mutation testing makes two major assumptions:</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Competent Programmer hypothesis</a:t>
            </a:r>
            <a:endParaRPr/>
          </a:p>
          <a:p>
            <a:pPr marL="1200150" marR="0" lvl="2"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Programmers are generally competent and they do not create random programs</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Coupling effects</a:t>
            </a:r>
            <a:endParaRPr/>
          </a:p>
          <a:p>
            <a:pPr marL="1200150" marR="0" lvl="2"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Complex faults are coupled to simple faults in such a way that a test suite detecting simple faults in a program will detect most of the complex faults</a:t>
            </a:r>
            <a:endParaRPr/>
          </a:p>
        </p:txBody>
      </p:sp>
      <p:sp>
        <p:nvSpPr>
          <p:cNvPr id="242" name="Google Shape;242;p2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Mutation Testing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2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16</a:t>
            </a:fld>
            <a:endParaRPr sz="1000">
              <a:solidFill>
                <a:schemeClr val="accent1"/>
              </a:solidFill>
              <a:latin typeface="Lato"/>
              <a:ea typeface="Lato"/>
              <a:cs typeface="Lato"/>
              <a:sym typeface="Lato"/>
            </a:endParaRPr>
          </a:p>
        </p:txBody>
      </p:sp>
      <p:sp>
        <p:nvSpPr>
          <p:cNvPr id="250" name="Google Shape;250;p2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251" name="Google Shape;251;p29"/>
          <p:cNvSpPr/>
          <p:nvPr/>
        </p:nvSpPr>
        <p:spPr>
          <a:xfrm>
            <a:off x="214282" y="1295400"/>
            <a:ext cx="8569325" cy="46628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Debugging is a two-step process that begins  when you find an error as a result of a successful test case.</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Step 1 is the determination of the exact nature and location of the suspected error within the program. </a:t>
            </a:r>
            <a:endParaRPr/>
          </a:p>
          <a:p>
            <a:pPr marL="742950" marR="0" lvl="1" indent="-285750" algn="l" rtl="0">
              <a:lnSpc>
                <a:spcPct val="150000"/>
              </a:lnSpc>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Step 2 consists of fixing the error.</a:t>
            </a:r>
            <a:endParaRPr/>
          </a:p>
          <a:p>
            <a:pPr marL="285750" marR="0" lvl="0" indent="-285750" algn="l" rtl="0">
              <a:lnSpc>
                <a:spcPct val="150000"/>
              </a:lnSpc>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It is less enjoyable phase in software product development </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Your ego may get in the way.</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You may run out of steam.</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You may lose your way.</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You may be on your own.</a:t>
            </a:r>
            <a:endParaRPr/>
          </a:p>
        </p:txBody>
      </p:sp>
      <p:sp>
        <p:nvSpPr>
          <p:cNvPr id="252" name="Google Shape;252;p2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Debugging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3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17</a:t>
            </a:fld>
            <a:endParaRPr sz="1000">
              <a:solidFill>
                <a:schemeClr val="accent1"/>
              </a:solidFill>
              <a:latin typeface="Lato"/>
              <a:ea typeface="Lato"/>
              <a:cs typeface="Lato"/>
              <a:sym typeface="Lato"/>
            </a:endParaRPr>
          </a:p>
        </p:txBody>
      </p:sp>
      <p:sp>
        <p:nvSpPr>
          <p:cNvPr id="260" name="Google Shape;260;p3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261" name="Google Shape;261;p30"/>
          <p:cNvSpPr/>
          <p:nvPr/>
        </p:nvSpPr>
        <p:spPr>
          <a:xfrm>
            <a:off x="214282" y="1295401"/>
            <a:ext cx="8569325" cy="503368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060FBA"/>
              </a:buClr>
              <a:buSzPts val="1800"/>
              <a:buFont typeface="Noto Sans Symbols"/>
              <a:buChar char="▪"/>
            </a:pPr>
            <a:r>
              <a:rPr lang="en-US" sz="1800">
                <a:solidFill>
                  <a:srgbClr val="000000"/>
                </a:solidFill>
                <a:latin typeface="Calibri"/>
                <a:ea typeface="Calibri"/>
                <a:cs typeface="Calibri"/>
                <a:sym typeface="Calibri"/>
              </a:rPr>
              <a:t>Is the least mentally taxing, but inefficient and generally unsuccessful method.</a:t>
            </a:r>
            <a:endParaRPr/>
          </a:p>
          <a:p>
            <a:pPr marL="342900" marR="0" lvl="0" indent="-342900" algn="l" rtl="0">
              <a:lnSpc>
                <a:spcPct val="150000"/>
              </a:lnSpc>
              <a:spcBef>
                <a:spcPts val="900"/>
              </a:spcBef>
              <a:spcAft>
                <a:spcPts val="0"/>
              </a:spcAft>
              <a:buClr>
                <a:srgbClr val="060FBA"/>
              </a:buClr>
              <a:buSzPts val="1800"/>
              <a:buFont typeface="Noto Sans Symbols"/>
              <a:buChar char="▪"/>
            </a:pPr>
            <a:r>
              <a:rPr lang="en-US" sz="1800">
                <a:solidFill>
                  <a:srgbClr val="000000"/>
                </a:solidFill>
                <a:latin typeface="Calibri"/>
                <a:ea typeface="Calibri"/>
                <a:cs typeface="Calibri"/>
                <a:sym typeface="Calibri"/>
              </a:rPr>
              <a:t>Brute force methods can be partitioned into at least three categories:</a:t>
            </a:r>
            <a:endParaRPr/>
          </a:p>
          <a:p>
            <a:pPr marL="800100" marR="0" lvl="1" indent="-342900" algn="l" rtl="0">
              <a:lnSpc>
                <a:spcPct val="150000"/>
              </a:lnSpc>
              <a:spcBef>
                <a:spcPts val="900"/>
              </a:spcBef>
              <a:spcAft>
                <a:spcPts val="0"/>
              </a:spcAft>
              <a:buClr>
                <a:srgbClr val="060FBA"/>
              </a:buClr>
              <a:buSzPts val="1800"/>
              <a:buFont typeface="Noto Sans Symbols"/>
              <a:buChar char="▪"/>
            </a:pPr>
            <a:r>
              <a:rPr lang="en-US" sz="1800" b="0" i="0" u="none" strike="noStrike" cap="none">
                <a:solidFill>
                  <a:srgbClr val="000000"/>
                </a:solidFill>
                <a:latin typeface="Calibri"/>
                <a:ea typeface="Calibri"/>
                <a:cs typeface="Calibri"/>
                <a:sym typeface="Calibri"/>
              </a:rPr>
              <a:t>Debugging with a storage dump.</a:t>
            </a:r>
            <a:endParaRPr/>
          </a:p>
          <a:p>
            <a:pPr marL="1257300" marR="0" lvl="2" indent="-342900" algn="l" rtl="0">
              <a:lnSpc>
                <a:spcPct val="150000"/>
              </a:lnSpc>
              <a:spcBef>
                <a:spcPts val="900"/>
              </a:spcBef>
              <a:spcAft>
                <a:spcPts val="0"/>
              </a:spcAft>
              <a:buClr>
                <a:srgbClr val="060FBA"/>
              </a:buClr>
              <a:buSzPts val="1800"/>
              <a:buFont typeface="Noto Sans Symbols"/>
              <a:buChar char="▪"/>
            </a:pPr>
            <a:r>
              <a:rPr lang="en-US" sz="1800" b="0" i="0" u="none" strike="noStrike" cap="none">
                <a:solidFill>
                  <a:srgbClr val="000000"/>
                </a:solidFill>
                <a:latin typeface="Calibri"/>
                <a:ea typeface="Calibri"/>
                <a:cs typeface="Calibri"/>
                <a:sym typeface="Calibri"/>
              </a:rPr>
              <a:t>a crude display of all storage locations in hexadecimal or octal format)</a:t>
            </a:r>
            <a:endParaRPr/>
          </a:p>
          <a:p>
            <a:pPr marL="1257300" marR="0" lvl="2" indent="-342900" algn="l" rtl="0">
              <a:lnSpc>
                <a:spcPct val="150000"/>
              </a:lnSpc>
              <a:spcBef>
                <a:spcPts val="900"/>
              </a:spcBef>
              <a:spcAft>
                <a:spcPts val="0"/>
              </a:spcAft>
              <a:buClr>
                <a:srgbClr val="060FBA"/>
              </a:buClr>
              <a:buSzPts val="1800"/>
              <a:buFont typeface="Noto Sans Symbols"/>
              <a:buChar char="▪"/>
            </a:pPr>
            <a:r>
              <a:rPr lang="en-US" sz="1800" b="0" i="0" u="none" strike="noStrike" cap="none">
                <a:solidFill>
                  <a:srgbClr val="000000"/>
                </a:solidFill>
                <a:latin typeface="Calibri"/>
                <a:ea typeface="Calibri"/>
                <a:cs typeface="Calibri"/>
                <a:sym typeface="Calibri"/>
              </a:rPr>
              <a:t>The most inefficient form of debugging</a:t>
            </a:r>
            <a:endParaRPr/>
          </a:p>
          <a:p>
            <a:pPr marL="800100" marR="0" lvl="1" indent="-342900" algn="l" rtl="0">
              <a:lnSpc>
                <a:spcPct val="150000"/>
              </a:lnSpc>
              <a:spcBef>
                <a:spcPts val="900"/>
              </a:spcBef>
              <a:spcAft>
                <a:spcPts val="0"/>
              </a:spcAft>
              <a:buClr>
                <a:srgbClr val="060FBA"/>
              </a:buClr>
              <a:buSzPts val="1800"/>
              <a:buFont typeface="Noto Sans Symbols"/>
              <a:buChar char="▪"/>
            </a:pPr>
            <a:r>
              <a:rPr lang="en-US" sz="1800" b="0" i="0" u="none" strike="noStrike" cap="none">
                <a:solidFill>
                  <a:srgbClr val="000000"/>
                </a:solidFill>
                <a:latin typeface="Calibri"/>
                <a:ea typeface="Calibri"/>
                <a:cs typeface="Calibri"/>
                <a:sym typeface="Calibri"/>
              </a:rPr>
              <a:t>Debugging according to the common suggestion to “scatter print statements throughout your program” (</a:t>
            </a:r>
            <a:r>
              <a:rPr lang="en-US" sz="1800" b="0" i="0" u="none" strike="noStrike" cap="none">
                <a:solidFill>
                  <a:schemeClr val="dk1"/>
                </a:solidFill>
                <a:latin typeface="Calibri"/>
                <a:ea typeface="Calibri"/>
                <a:cs typeface="Calibri"/>
                <a:sym typeface="Calibri"/>
              </a:rPr>
              <a:t>hit-or-miss method.</a:t>
            </a:r>
            <a:r>
              <a:rPr lang="en-US" sz="1800" b="0" i="0" u="none" strike="noStrike" cap="none">
                <a:solidFill>
                  <a:srgbClr val="000000"/>
                </a:solidFill>
                <a:latin typeface="Calibri"/>
                <a:ea typeface="Calibri"/>
                <a:cs typeface="Calibri"/>
                <a:sym typeface="Calibri"/>
              </a:rPr>
              <a:t>).</a:t>
            </a:r>
            <a:endParaRPr/>
          </a:p>
          <a:p>
            <a:pPr marL="800100" marR="0" lvl="1" indent="-342900" algn="l" rtl="0">
              <a:lnSpc>
                <a:spcPct val="150000"/>
              </a:lnSpc>
              <a:spcBef>
                <a:spcPts val="900"/>
              </a:spcBef>
              <a:spcAft>
                <a:spcPts val="0"/>
              </a:spcAft>
              <a:buClr>
                <a:srgbClr val="060FBA"/>
              </a:buClr>
              <a:buSzPts val="1800"/>
              <a:buFont typeface="Noto Sans Symbols"/>
              <a:buChar char="▪"/>
            </a:pPr>
            <a:r>
              <a:rPr lang="en-US" sz="1800" b="0" i="0" u="none" strike="noStrike" cap="none">
                <a:solidFill>
                  <a:srgbClr val="000000"/>
                </a:solidFill>
                <a:latin typeface="Calibri"/>
                <a:ea typeface="Calibri"/>
                <a:cs typeface="Calibri"/>
                <a:sym typeface="Calibri"/>
              </a:rPr>
              <a:t>Debugging with automated debugging tools.</a:t>
            </a:r>
            <a:endParaRPr/>
          </a:p>
          <a:p>
            <a:pPr marL="1257300" marR="0" lvl="2" indent="-342900" algn="l" rtl="0">
              <a:lnSpc>
                <a:spcPct val="150000"/>
              </a:lnSpc>
              <a:spcBef>
                <a:spcPts val="900"/>
              </a:spcBef>
              <a:spcAft>
                <a:spcPts val="0"/>
              </a:spcAft>
              <a:buClr>
                <a:srgbClr val="060FBA"/>
              </a:buClr>
              <a:buSzPts val="1800"/>
              <a:buFont typeface="Noto Sans Symbols"/>
              <a:buChar char="▪"/>
            </a:pPr>
            <a:r>
              <a:rPr lang="en-US" sz="1800" b="0" i="0" u="none" strike="noStrike" cap="none">
                <a:solidFill>
                  <a:srgbClr val="000000"/>
                </a:solidFill>
                <a:latin typeface="Calibri"/>
                <a:ea typeface="Calibri"/>
                <a:cs typeface="Calibri"/>
                <a:sym typeface="Calibri"/>
              </a:rPr>
              <a:t>has the ability to set breakpoints that cause the program to be suspended when a particular statement is executed.</a:t>
            </a:r>
            <a:endParaRPr/>
          </a:p>
        </p:txBody>
      </p:sp>
      <p:sp>
        <p:nvSpPr>
          <p:cNvPr id="262" name="Google Shape;262;p3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Debugging by Brute Force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31"/>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18</a:t>
            </a:fld>
            <a:endParaRPr sz="1000">
              <a:solidFill>
                <a:schemeClr val="accent1"/>
              </a:solidFill>
              <a:latin typeface="Lato"/>
              <a:ea typeface="Lato"/>
              <a:cs typeface="Lato"/>
              <a:sym typeface="Lato"/>
            </a:endParaRPr>
          </a:p>
        </p:txBody>
      </p:sp>
      <p:sp>
        <p:nvSpPr>
          <p:cNvPr id="270" name="Google Shape;270;p31"/>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271" name="Google Shape;271;p31"/>
          <p:cNvSpPr/>
          <p:nvPr/>
        </p:nvSpPr>
        <p:spPr>
          <a:xfrm>
            <a:off x="214282" y="1295400"/>
            <a:ext cx="8569325" cy="48013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a disciplined thought process without ever going near the computer.</a:t>
            </a:r>
            <a:endParaRPr/>
          </a:p>
          <a:p>
            <a:pPr marL="342900" marR="0" lvl="0" indent="-34290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start with the clues (the symptoms of the error, possibly the results of one or more test cases) and look </a:t>
            </a:r>
            <a:r>
              <a:rPr lang="en-US" sz="1800">
                <a:solidFill>
                  <a:schemeClr val="dk1"/>
                </a:solidFill>
                <a:latin typeface="Calibri"/>
                <a:ea typeface="Calibri"/>
                <a:cs typeface="Calibri"/>
                <a:sym typeface="Calibri"/>
              </a:rPr>
              <a:t>for relationships among the clues.</a:t>
            </a:r>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p:txBody>
      </p:sp>
      <p:sp>
        <p:nvSpPr>
          <p:cNvPr id="272" name="Google Shape;272;p31"/>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Debugging by Induction</a:t>
            </a:r>
            <a:endParaRPr/>
          </a:p>
        </p:txBody>
      </p:sp>
      <p:pic>
        <p:nvPicPr>
          <p:cNvPr id="273" name="Google Shape;273;p31"/>
          <p:cNvPicPr preferRelativeResize="0"/>
          <p:nvPr/>
        </p:nvPicPr>
        <p:blipFill rotWithShape="1">
          <a:blip r:embed="rId3">
            <a:alphaModFix/>
          </a:blip>
          <a:srcRect/>
          <a:stretch/>
        </p:blipFill>
        <p:spPr>
          <a:xfrm>
            <a:off x="2116015" y="2362200"/>
            <a:ext cx="6629400" cy="3534349"/>
          </a:xfrm>
          <a:prstGeom prst="rect">
            <a:avLst/>
          </a:prstGeom>
          <a:noFill/>
          <a:ln>
            <a:noFill/>
          </a:ln>
        </p:spPr>
      </p:pic>
      <p:pic>
        <p:nvPicPr>
          <p:cNvPr id="274" name="Google Shape;274;p31"/>
          <p:cNvPicPr preferRelativeResize="0"/>
          <p:nvPr/>
        </p:nvPicPr>
        <p:blipFill rotWithShape="1">
          <a:blip r:embed="rId4">
            <a:alphaModFix/>
          </a:blip>
          <a:srcRect/>
          <a:stretch/>
        </p:blipFill>
        <p:spPr>
          <a:xfrm>
            <a:off x="304800" y="3551339"/>
            <a:ext cx="4419600" cy="25446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32"/>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19</a:t>
            </a:fld>
            <a:endParaRPr sz="1000">
              <a:solidFill>
                <a:schemeClr val="accent1"/>
              </a:solidFill>
              <a:latin typeface="Lato"/>
              <a:ea typeface="Lato"/>
              <a:cs typeface="Lato"/>
              <a:sym typeface="Lato"/>
            </a:endParaRPr>
          </a:p>
        </p:txBody>
      </p:sp>
      <p:sp>
        <p:nvSpPr>
          <p:cNvPr id="282" name="Google Shape;282;p32"/>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283" name="Google Shape;283;p32"/>
          <p:cNvSpPr/>
          <p:nvPr/>
        </p:nvSpPr>
        <p:spPr>
          <a:xfrm>
            <a:off x="214282" y="1295400"/>
            <a:ext cx="8569325" cy="48013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is a process of proceeding from some general theories or premises, using the processes of elimination and refinement, to arrive at a conclusion.</a:t>
            </a:r>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p:txBody>
      </p:sp>
      <p:sp>
        <p:nvSpPr>
          <p:cNvPr id="284" name="Google Shape;284;p32"/>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Debugging by Deduction</a:t>
            </a:r>
            <a:endParaRPr/>
          </a:p>
        </p:txBody>
      </p:sp>
      <p:pic>
        <p:nvPicPr>
          <p:cNvPr id="285" name="Google Shape;285;p32"/>
          <p:cNvPicPr preferRelativeResize="0"/>
          <p:nvPr/>
        </p:nvPicPr>
        <p:blipFill rotWithShape="1">
          <a:blip r:embed="rId3">
            <a:alphaModFix/>
          </a:blip>
          <a:srcRect/>
          <a:stretch/>
        </p:blipFill>
        <p:spPr>
          <a:xfrm>
            <a:off x="522357" y="2590800"/>
            <a:ext cx="7953173" cy="33369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a:t>
            </a:fld>
            <a:endParaRPr sz="1000">
              <a:solidFill>
                <a:schemeClr val="accent1"/>
              </a:solidFill>
              <a:latin typeface="Lato"/>
              <a:ea typeface="Lato"/>
              <a:cs typeface="Lato"/>
              <a:sym typeface="Lato"/>
            </a:endParaRPr>
          </a:p>
        </p:txBody>
      </p:sp>
      <p:sp>
        <p:nvSpPr>
          <p:cNvPr id="109" name="Google Shape;109;p1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110" name="Google Shape;110;p15"/>
          <p:cNvSpPr/>
          <p:nvPr/>
        </p:nvSpPr>
        <p:spPr>
          <a:xfrm>
            <a:off x="214282" y="1295400"/>
            <a:ext cx="8569325" cy="4945969"/>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unit test generally exercises the functionality of the smallest possible unit of code (which could be a method, class, or component) in a repeatable way. </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Static Unit Testing</a:t>
            </a:r>
            <a:endParaRPr/>
          </a:p>
          <a:p>
            <a:pPr marL="800100" marR="0" lvl="1" indent="-342900" algn="just" rtl="0">
              <a:lnSpc>
                <a:spcPct val="150000"/>
              </a:lnSpc>
              <a:spcBef>
                <a:spcPts val="320"/>
              </a:spcBef>
              <a:spcAft>
                <a:spcPts val="0"/>
              </a:spcAft>
              <a:buClr>
                <a:srgbClr val="0000FF"/>
              </a:buClr>
              <a:buSzPts val="1920"/>
              <a:buFont typeface="Noto Sans Symbols"/>
              <a:buChar char="▪"/>
            </a:pPr>
            <a:r>
              <a:rPr lang="en-US" sz="1600" b="0" i="0" u="none" strike="noStrike" cap="none">
                <a:solidFill>
                  <a:schemeClr val="dk1"/>
                </a:solidFill>
                <a:latin typeface="Calibri"/>
                <a:ea typeface="Calibri"/>
                <a:cs typeface="Calibri"/>
                <a:sym typeface="Calibri"/>
              </a:rPr>
              <a:t>Code is examined over all possible behaviors that might arise during run time</a:t>
            </a:r>
            <a:endParaRPr/>
          </a:p>
          <a:p>
            <a:pPr marL="800100" marR="0" lvl="1" indent="-342900" algn="just" rtl="0">
              <a:lnSpc>
                <a:spcPct val="150000"/>
              </a:lnSpc>
              <a:spcBef>
                <a:spcPts val="320"/>
              </a:spcBef>
              <a:spcAft>
                <a:spcPts val="0"/>
              </a:spcAft>
              <a:buClr>
                <a:srgbClr val="0000FF"/>
              </a:buClr>
              <a:buSzPts val="1920"/>
              <a:buFont typeface="Noto Sans Symbols"/>
              <a:buChar char="▪"/>
            </a:pPr>
            <a:r>
              <a:rPr lang="en-US" sz="1600" b="0" i="0" u="none" strike="noStrike" cap="none">
                <a:solidFill>
                  <a:schemeClr val="dk1"/>
                </a:solidFill>
                <a:latin typeface="Calibri"/>
                <a:ea typeface="Calibri"/>
                <a:cs typeface="Calibri"/>
                <a:sym typeface="Calibri"/>
              </a:rPr>
              <a:t>Code of each unit is validated against requirements of the unit by reviewing the code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Dynamic Unit Testing</a:t>
            </a:r>
            <a:endParaRPr/>
          </a:p>
          <a:p>
            <a:pPr marL="800100" marR="0" lvl="1" indent="-342900" algn="just" rtl="0">
              <a:lnSpc>
                <a:spcPct val="150000"/>
              </a:lnSpc>
              <a:spcBef>
                <a:spcPts val="320"/>
              </a:spcBef>
              <a:spcAft>
                <a:spcPts val="0"/>
              </a:spcAft>
              <a:buClr>
                <a:srgbClr val="0000FF"/>
              </a:buClr>
              <a:buSzPts val="1920"/>
              <a:buFont typeface="Noto Sans Symbols"/>
              <a:buChar char="▪"/>
            </a:pPr>
            <a:r>
              <a:rPr lang="en-US" sz="1600" b="0" i="0" u="none" strike="noStrike" cap="none">
                <a:solidFill>
                  <a:schemeClr val="dk1"/>
                </a:solidFill>
                <a:latin typeface="Calibri"/>
                <a:ea typeface="Calibri"/>
                <a:cs typeface="Calibri"/>
                <a:sym typeface="Calibri"/>
              </a:rPr>
              <a:t>A program unit is actually executed and its outcomes are observed.</a:t>
            </a:r>
            <a:endParaRPr/>
          </a:p>
          <a:p>
            <a:pPr marL="800100" marR="0" lvl="1" indent="-342900" algn="just" rtl="0">
              <a:lnSpc>
                <a:spcPct val="150000"/>
              </a:lnSpc>
              <a:spcBef>
                <a:spcPts val="320"/>
              </a:spcBef>
              <a:spcAft>
                <a:spcPts val="0"/>
              </a:spcAft>
              <a:buClr>
                <a:srgbClr val="0000FF"/>
              </a:buClr>
              <a:buSzPts val="1920"/>
              <a:buFont typeface="Noto Sans Symbols"/>
              <a:buChar char="▪"/>
            </a:pPr>
            <a:r>
              <a:rPr lang="en-US" sz="1600" b="0" i="0" u="none" strike="noStrike" cap="none">
                <a:solidFill>
                  <a:schemeClr val="dk1"/>
                </a:solidFill>
                <a:latin typeface="Calibri"/>
                <a:ea typeface="Calibri"/>
                <a:cs typeface="Calibri"/>
                <a:sym typeface="Calibri"/>
              </a:rPr>
              <a:t>One observe some representative program behavior, and reach conclusion about the quality of the system</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Static unit testing is not an alternative to dynamic unit testing. Both are complementary in nature.</a:t>
            </a:r>
            <a:endParaRPr/>
          </a:p>
        </p:txBody>
      </p:sp>
      <p:sp>
        <p:nvSpPr>
          <p:cNvPr id="111" name="Google Shape;111;p1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Concept of Unit Testing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33"/>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20</a:t>
            </a:fld>
            <a:endParaRPr sz="1000">
              <a:solidFill>
                <a:schemeClr val="accent1"/>
              </a:solidFill>
              <a:latin typeface="Lato"/>
              <a:ea typeface="Lato"/>
              <a:cs typeface="Lato"/>
              <a:sym typeface="Lato"/>
            </a:endParaRPr>
          </a:p>
        </p:txBody>
      </p:sp>
      <p:sp>
        <p:nvSpPr>
          <p:cNvPr id="293" name="Google Shape;293;p33"/>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294" name="Google Shape;294;p33"/>
          <p:cNvSpPr/>
          <p:nvPr/>
        </p:nvSpPr>
        <p:spPr>
          <a:xfrm>
            <a:off x="214282" y="1295400"/>
            <a:ext cx="8569325" cy="3000821"/>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Start at the point where the program gives the incorrect result such as where incorrect data were printed.</a:t>
            </a:r>
            <a:endParaRPr/>
          </a:p>
          <a:p>
            <a:pPr marL="342900" marR="0" lvl="0" indent="-34290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 At this point you deduce from the observed output what the values of the program's variables must have been.</a:t>
            </a:r>
            <a:endParaRPr/>
          </a:p>
          <a:p>
            <a:pPr marL="342900" marR="0" lvl="0" indent="-34290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By performing a mental reverse execution of the program from this point and repeatedly using the process of "if this was the state of the program at this point, then this must have been the state of the program up here," you can quickly pinpoint the error. </a:t>
            </a:r>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p:txBody>
      </p:sp>
      <p:sp>
        <p:nvSpPr>
          <p:cNvPr id="295" name="Google Shape;295;p33"/>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Debugging by Backtracking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34"/>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21</a:t>
            </a:fld>
            <a:endParaRPr sz="1000">
              <a:solidFill>
                <a:schemeClr val="accent1"/>
              </a:solidFill>
              <a:latin typeface="Lato"/>
              <a:ea typeface="Lato"/>
              <a:cs typeface="Lato"/>
              <a:sym typeface="Lato"/>
            </a:endParaRPr>
          </a:p>
        </p:txBody>
      </p:sp>
      <p:sp>
        <p:nvSpPr>
          <p:cNvPr id="303" name="Google Shape;303;p34"/>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304" name="Google Shape;304;p34"/>
          <p:cNvSpPr/>
          <p:nvPr/>
        </p:nvSpPr>
        <p:spPr>
          <a:xfrm>
            <a:off x="214282" y="1295400"/>
            <a:ext cx="8569325" cy="41088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Test Cases for Debugging vs Test Cases for Testing</a:t>
            </a:r>
            <a:endParaRPr/>
          </a:p>
          <a:p>
            <a:pPr marL="800100" marR="0" lvl="1" indent="-34290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while debugging, the purpose is to provide information useful in locating a suspected error</a:t>
            </a:r>
            <a:endParaRPr/>
          </a:p>
          <a:p>
            <a:pPr marL="342900" marR="0" lvl="0" indent="-34290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Fat Vs Slim  Test Case</a:t>
            </a:r>
            <a:endParaRPr/>
          </a:p>
          <a:p>
            <a:pPr marL="800100" marR="0" lvl="1" indent="-34290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Test Cases for debugging should be slim where you want to cover only a single condition or a few conditions in each test case.</a:t>
            </a:r>
            <a:endParaRPr/>
          </a:p>
          <a:p>
            <a:pPr marL="342900" marR="0" lvl="0" indent="-34290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Can be used with induction method (to collect information to collect data) and deduction method (to eliminate suspected causes).</a:t>
            </a:r>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22860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342900" marR="0" lvl="0" indent="-342900" algn="l" rtl="0">
              <a:spcBef>
                <a:spcPts val="900"/>
              </a:spcBef>
              <a:spcAft>
                <a:spcPts val="0"/>
              </a:spcAft>
              <a:buClr>
                <a:srgbClr val="FF0000"/>
              </a:buClr>
              <a:buSzPts val="1800"/>
              <a:buFont typeface="Noto Sans Symbols"/>
              <a:buChar char="▪"/>
            </a:pPr>
            <a:r>
              <a:rPr lang="en-US" sz="1800" b="1">
                <a:solidFill>
                  <a:srgbClr val="FF0000"/>
                </a:solidFill>
                <a:latin typeface="Aharoni"/>
                <a:ea typeface="Aharoni"/>
                <a:cs typeface="Aharoni"/>
                <a:sym typeface="Aharoni"/>
              </a:rPr>
              <a:t>Read Debugging Principles …</a:t>
            </a:r>
            <a:endParaRPr/>
          </a:p>
        </p:txBody>
      </p:sp>
      <p:sp>
        <p:nvSpPr>
          <p:cNvPr id="305" name="Google Shape;305;p34"/>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Debugging by Testing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2" name="Google Shape;312;p3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22</a:t>
            </a:fld>
            <a:endParaRPr sz="1000">
              <a:solidFill>
                <a:schemeClr val="accent1"/>
              </a:solidFill>
              <a:latin typeface="Lato"/>
              <a:ea typeface="Lato"/>
              <a:cs typeface="Lato"/>
              <a:sym typeface="Lato"/>
            </a:endParaRPr>
          </a:p>
        </p:txBody>
      </p:sp>
      <p:sp>
        <p:nvSpPr>
          <p:cNvPr id="313" name="Google Shape;313;p3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314" name="Google Shape;314;p35"/>
          <p:cNvSpPr/>
          <p:nvPr/>
        </p:nvSpPr>
        <p:spPr>
          <a:xfrm>
            <a:off x="214282" y="1295400"/>
            <a:ext cx="8569325" cy="48013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XP is a software development methodology which is intended to improve the software quality and responsiveness  to the level of customers requirement and it encourages frequent releases in short development cycles.</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XP was likely developed to support the adoption</a:t>
            </a:r>
            <a:br>
              <a:rPr lang="en-US" sz="1800">
                <a:solidFill>
                  <a:srgbClr val="000000"/>
                </a:solidFill>
                <a:latin typeface="Calibri"/>
                <a:ea typeface="Calibri"/>
                <a:cs typeface="Calibri"/>
                <a:sym typeface="Calibri"/>
              </a:rPr>
            </a:br>
            <a:r>
              <a:rPr lang="en-US" sz="1800">
                <a:solidFill>
                  <a:srgbClr val="000000"/>
                </a:solidFill>
                <a:latin typeface="Calibri"/>
                <a:ea typeface="Calibri"/>
                <a:cs typeface="Calibri"/>
                <a:sym typeface="Calibri"/>
              </a:rPr>
              <a:t> of programming languages such as Java, </a:t>
            </a:r>
            <a:br>
              <a:rPr lang="en-US" sz="1800">
                <a:solidFill>
                  <a:srgbClr val="000000"/>
                </a:solidFill>
                <a:latin typeface="Calibri"/>
                <a:ea typeface="Calibri"/>
                <a:cs typeface="Calibri"/>
                <a:sym typeface="Calibri"/>
              </a:rPr>
            </a:br>
            <a:r>
              <a:rPr lang="en-US" sz="1800">
                <a:solidFill>
                  <a:srgbClr val="000000"/>
                </a:solidFill>
                <a:latin typeface="Calibri"/>
                <a:ea typeface="Calibri"/>
                <a:cs typeface="Calibri"/>
                <a:sym typeface="Calibri"/>
              </a:rPr>
              <a:t>Visual Basic, and C#.</a:t>
            </a:r>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XP differs from traditional development processes</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it avoids the large-scale project syndrome</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it avoids coding unneeded functionality ( helps required functionality)</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it focuses on testing – write test then code to satisfy the test.</a:t>
            </a:r>
            <a:endParaRPr/>
          </a:p>
        </p:txBody>
      </p:sp>
      <p:sp>
        <p:nvSpPr>
          <p:cNvPr id="315" name="Google Shape;315;p3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Extreme Testing</a:t>
            </a:r>
            <a:endParaRPr/>
          </a:p>
        </p:txBody>
      </p:sp>
      <p:pic>
        <p:nvPicPr>
          <p:cNvPr id="316" name="Google Shape;316;p35"/>
          <p:cNvPicPr preferRelativeResize="0"/>
          <p:nvPr/>
        </p:nvPicPr>
        <p:blipFill rotWithShape="1">
          <a:blip r:embed="rId3">
            <a:alphaModFix/>
          </a:blip>
          <a:srcRect/>
          <a:stretch/>
        </p:blipFill>
        <p:spPr>
          <a:xfrm>
            <a:off x="5194715" y="2057400"/>
            <a:ext cx="3568285" cy="3276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3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23</a:t>
            </a:fld>
            <a:endParaRPr sz="1000">
              <a:solidFill>
                <a:schemeClr val="accent1"/>
              </a:solidFill>
              <a:latin typeface="Lato"/>
              <a:ea typeface="Lato"/>
              <a:cs typeface="Lato"/>
              <a:sym typeface="Lato"/>
            </a:endParaRPr>
          </a:p>
        </p:txBody>
      </p:sp>
      <p:sp>
        <p:nvSpPr>
          <p:cNvPr id="324" name="Google Shape;324;p3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325" name="Google Shape;325;p36"/>
          <p:cNvSpPr/>
          <p:nvPr/>
        </p:nvSpPr>
        <p:spPr>
          <a:xfrm>
            <a:off x="214282" y="1295400"/>
            <a:ext cx="8569325" cy="272382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XP concepts/practices</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Listening to the customer and other programmers.</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Collaborating with the customer to develop the application’s specification and test cases.</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Pair Programming</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Testing the code base (XT).</a:t>
            </a:r>
            <a:endParaRPr/>
          </a:p>
          <a:p>
            <a:pPr marL="1200150" marR="0" lvl="2"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Different from Unit Testing – (Test Written Before Coding)</a:t>
            </a:r>
            <a:endParaRPr/>
          </a:p>
        </p:txBody>
      </p:sp>
      <p:sp>
        <p:nvSpPr>
          <p:cNvPr id="326" name="Google Shape;326;p3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Extreme Testing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p3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24</a:t>
            </a:fld>
            <a:endParaRPr sz="1000">
              <a:solidFill>
                <a:schemeClr val="accent1"/>
              </a:solidFill>
              <a:latin typeface="Lato"/>
              <a:ea typeface="Lato"/>
              <a:cs typeface="Lato"/>
              <a:sym typeface="Lato"/>
            </a:endParaRPr>
          </a:p>
        </p:txBody>
      </p:sp>
      <p:sp>
        <p:nvSpPr>
          <p:cNvPr id="334" name="Google Shape;334;p3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335" name="Google Shape;335;p37"/>
          <p:cNvSpPr/>
          <p:nvPr/>
        </p:nvSpPr>
        <p:spPr>
          <a:xfrm>
            <a:off x="214282" y="1295400"/>
            <a:ext cx="8569325" cy="46628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Unit Testing and Acceptance Testing are the two extreme testing techniques.</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Pick a requirement, i.e., a story</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Write a test case that will verify a small part of the story and assign a fail verdict to it</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Write the code that implement particular part of the story to pass the test</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Execute all test</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Rework on the code, and test</a:t>
            </a:r>
            <a:br>
              <a:rPr lang="en-US" sz="1800">
                <a:solidFill>
                  <a:srgbClr val="000000"/>
                </a:solidFill>
                <a:latin typeface="Calibri"/>
                <a:ea typeface="Calibri"/>
                <a:cs typeface="Calibri"/>
                <a:sym typeface="Calibri"/>
              </a:rPr>
            </a:br>
            <a:r>
              <a:rPr lang="en-US" sz="1800">
                <a:solidFill>
                  <a:srgbClr val="000000"/>
                </a:solidFill>
                <a:latin typeface="Calibri"/>
                <a:ea typeface="Calibri"/>
                <a:cs typeface="Calibri"/>
                <a:sym typeface="Calibri"/>
              </a:rPr>
              <a:t> the code until all tests pass</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Repeat step 2 to step 5 until </a:t>
            </a:r>
            <a:br>
              <a:rPr lang="en-US" sz="1800">
                <a:solidFill>
                  <a:srgbClr val="000000"/>
                </a:solidFill>
                <a:latin typeface="Calibri"/>
                <a:ea typeface="Calibri"/>
                <a:cs typeface="Calibri"/>
                <a:sym typeface="Calibri"/>
              </a:rPr>
            </a:br>
            <a:r>
              <a:rPr lang="en-US" sz="1800">
                <a:solidFill>
                  <a:srgbClr val="000000"/>
                </a:solidFill>
                <a:latin typeface="Calibri"/>
                <a:ea typeface="Calibri"/>
                <a:cs typeface="Calibri"/>
                <a:sym typeface="Calibri"/>
              </a:rPr>
              <a:t>the story is fully implemented</a:t>
            </a:r>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p:txBody>
      </p:sp>
      <p:sp>
        <p:nvSpPr>
          <p:cNvPr id="336" name="Google Shape;336;p3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Extreme Unit Testing</a:t>
            </a:r>
            <a:endParaRPr/>
          </a:p>
        </p:txBody>
      </p:sp>
      <p:pic>
        <p:nvPicPr>
          <p:cNvPr id="337" name="Google Shape;337;p37" descr="testfirst"/>
          <p:cNvPicPr preferRelativeResize="0"/>
          <p:nvPr/>
        </p:nvPicPr>
        <p:blipFill rotWithShape="1">
          <a:blip r:embed="rId3">
            <a:alphaModFix/>
          </a:blip>
          <a:srcRect/>
          <a:stretch/>
        </p:blipFill>
        <p:spPr>
          <a:xfrm>
            <a:off x="4038600" y="2819400"/>
            <a:ext cx="3302014" cy="3124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3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25</a:t>
            </a:fld>
            <a:endParaRPr sz="1000">
              <a:solidFill>
                <a:schemeClr val="accent1"/>
              </a:solidFill>
              <a:latin typeface="Lato"/>
              <a:ea typeface="Lato"/>
              <a:cs typeface="Lato"/>
              <a:sym typeface="Lato"/>
            </a:endParaRPr>
          </a:p>
        </p:txBody>
      </p:sp>
      <p:sp>
        <p:nvSpPr>
          <p:cNvPr id="345" name="Google Shape;345;p3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346" name="Google Shape;346;p38"/>
          <p:cNvSpPr/>
          <p:nvPr/>
        </p:nvSpPr>
        <p:spPr>
          <a:xfrm>
            <a:off x="214282" y="1295400"/>
            <a:ext cx="8569325" cy="42473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Three laws of Test Driven Development (TDD)</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One may not write production code unless the first failing unit test is written</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One may not write more of a unit test than is sufficient to fail.</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One may not write more production code than is sufficient to make the failing unit test pass.</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Pair programming:</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In XP, code is being developed by two programmers working side by side</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One person develops the code tactically and the other one inspects it methodically by keeping in mind the story they are implementing.</a:t>
            </a:r>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a:p>
            <a:pPr marL="285750" marR="0" lvl="0" indent="-171450" algn="l" rtl="0">
              <a:spcBef>
                <a:spcPts val="900"/>
              </a:spcBef>
              <a:spcAft>
                <a:spcPts val="0"/>
              </a:spcAft>
              <a:buClr>
                <a:schemeClr val="dk1"/>
              </a:buClr>
              <a:buSzPts val="1800"/>
              <a:buFont typeface="Noto Sans Symbols"/>
              <a:buNone/>
            </a:pPr>
            <a:endParaRPr sz="1800">
              <a:solidFill>
                <a:srgbClr val="000000"/>
              </a:solidFill>
              <a:latin typeface="Calibri"/>
              <a:ea typeface="Calibri"/>
              <a:cs typeface="Calibri"/>
              <a:sym typeface="Calibri"/>
            </a:endParaRPr>
          </a:p>
        </p:txBody>
      </p:sp>
      <p:sp>
        <p:nvSpPr>
          <p:cNvPr id="347" name="Google Shape;347;p3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Extreme Unit Testing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Google Shape;354;p3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26</a:t>
            </a:fld>
            <a:endParaRPr sz="1000">
              <a:solidFill>
                <a:schemeClr val="accent1"/>
              </a:solidFill>
              <a:latin typeface="Lato"/>
              <a:ea typeface="Lato"/>
              <a:cs typeface="Lato"/>
              <a:sym typeface="Lato"/>
            </a:endParaRPr>
          </a:p>
        </p:txBody>
      </p:sp>
      <p:sp>
        <p:nvSpPr>
          <p:cNvPr id="355" name="Google Shape;355;p3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356" name="Google Shape;356;p39"/>
          <p:cNvSpPr/>
          <p:nvPr/>
        </p:nvSpPr>
        <p:spPr>
          <a:xfrm>
            <a:off x="214282" y="1295400"/>
            <a:ext cx="8569325" cy="41088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JUnit: It is a framework for performing unit testing of Java programs.</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Other frameworks: NUnit (C#), CPPUnit (C++), fUnit (Fortran)</a:t>
            </a:r>
            <a:endParaRPr/>
          </a:p>
          <a:p>
            <a:pPr marL="285750" marR="0" lvl="0" indent="-285750" algn="l" rtl="0">
              <a:spcBef>
                <a:spcPts val="9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Intuitive steps to test a method in Java (Ex. </a:t>
            </a:r>
            <a:r>
              <a:rPr lang="en-US" sz="1800" b="1">
                <a:solidFill>
                  <a:srgbClr val="000000"/>
                </a:solidFill>
                <a:latin typeface="Calibri"/>
                <a:ea typeface="Calibri"/>
                <a:cs typeface="Calibri"/>
                <a:sym typeface="Calibri"/>
              </a:rPr>
              <a:t>Move() method of PlanetClass</a:t>
            </a:r>
            <a:r>
              <a:rPr lang="en-US" sz="1800">
                <a:solidFill>
                  <a:srgbClr val="000000"/>
                </a:solidFill>
                <a:latin typeface="Calibri"/>
                <a:ea typeface="Calibri"/>
                <a:cs typeface="Calibri"/>
                <a:sym typeface="Calibri"/>
              </a:rPr>
              <a:t>)</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Create an object instance of PlanetClass. Call it Mars.</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Select values of all input parameters of Move().</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Compute the expected value to be returned by Move(). Let it be y.</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Execute method Move() on Mars with the selected input values.</a:t>
            </a:r>
            <a:endParaRPr/>
          </a:p>
          <a:p>
            <a:pPr marL="1200150" marR="0" lvl="2"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Let Move() return a value called z.</a:t>
            </a:r>
            <a:endParaRPr/>
          </a:p>
          <a:p>
            <a:pPr marL="742950" marR="0" lvl="1"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Compare the actual output (z) returned by Move() with the expected value (y).</a:t>
            </a:r>
            <a:endParaRPr/>
          </a:p>
          <a:p>
            <a:pPr marL="1200150" marR="0" lvl="2" indent="-285750" algn="l" rtl="0">
              <a:spcBef>
                <a:spcPts val="90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If (z == y), Move() passes the test; otherwise it fails. 🡪 Report the result.</a:t>
            </a:r>
            <a:endParaRPr/>
          </a:p>
        </p:txBody>
      </p:sp>
      <p:sp>
        <p:nvSpPr>
          <p:cNvPr id="357" name="Google Shape;357;p3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JUnit – A Framework for Unit Testing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400"/>
              <a:buFont typeface="Calibri"/>
              <a:buNone/>
            </a:pPr>
            <a:r>
              <a:rPr lang="en-US">
                <a:solidFill>
                  <a:srgbClr val="C00000"/>
                </a:solidFill>
              </a:rPr>
              <a:t>Reading</a:t>
            </a:r>
            <a:endParaRPr/>
          </a:p>
        </p:txBody>
      </p:sp>
      <p:sp>
        <p:nvSpPr>
          <p:cNvPr id="363" name="Google Shape;363;p40"/>
          <p:cNvSpPr txBox="1">
            <a:spLocks noGrp="1"/>
          </p:cNvSpPr>
          <p:nvPr>
            <p:ph type="body" idx="1"/>
          </p:nvPr>
        </p:nvSpPr>
        <p:spPr>
          <a:xfrm>
            <a:off x="457200" y="1219200"/>
            <a:ext cx="8229600" cy="50292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76923C"/>
              </a:buClr>
              <a:buSzPts val="2400"/>
              <a:buNone/>
            </a:pPr>
            <a:endParaRPr sz="2400"/>
          </a:p>
          <a:p>
            <a:pPr marL="342900" lvl="0" indent="-342900" algn="ctr" rtl="0">
              <a:spcBef>
                <a:spcPts val="400"/>
              </a:spcBef>
              <a:spcAft>
                <a:spcPts val="0"/>
              </a:spcAft>
              <a:buClr>
                <a:srgbClr val="76923C"/>
              </a:buClr>
              <a:buSzPts val="2000"/>
              <a:buNone/>
            </a:pPr>
            <a:r>
              <a:rPr lang="en-US" sz="2000" dirty="0"/>
              <a:t>Software Testing and Quality Assurance: Theory and Practice</a:t>
            </a:r>
            <a:endParaRPr/>
          </a:p>
          <a:p>
            <a:pPr marL="342900" lvl="0" indent="-342900" algn="ctr" rtl="0">
              <a:spcBef>
                <a:spcPts val="400"/>
              </a:spcBef>
              <a:spcAft>
                <a:spcPts val="0"/>
              </a:spcAft>
              <a:buClr>
                <a:srgbClr val="76923C"/>
              </a:buClr>
              <a:buSzPts val="2000"/>
              <a:buNone/>
            </a:pPr>
            <a:r>
              <a:rPr lang="en-US" sz="2000" dirty="0"/>
              <a:t>Page [83-120]</a:t>
            </a:r>
            <a:endParaRPr/>
          </a:p>
          <a:p>
            <a:pPr marL="342900" lvl="0" indent="-342900" algn="ctr" rtl="0">
              <a:spcBef>
                <a:spcPts val="400"/>
              </a:spcBef>
              <a:spcAft>
                <a:spcPts val="0"/>
              </a:spcAft>
              <a:buClr>
                <a:srgbClr val="76923C"/>
              </a:buClr>
              <a:buSzPts val="2000"/>
              <a:buNone/>
            </a:pPr>
            <a:r>
              <a:rPr lang="en-US" sz="2000" dirty="0" err="1"/>
              <a:t>Glenford</a:t>
            </a:r>
            <a:r>
              <a:rPr lang="en-US" sz="2000" dirty="0"/>
              <a:t> J. Myers, “The Art of Software Testing”, John Wiley &amp; Sons, Inc., 2nd Ed., 2004.</a:t>
            </a:r>
            <a:endParaRPr/>
          </a:p>
          <a:p>
            <a:pPr marL="342900" lvl="0" indent="-342900" algn="ctr" rtl="0">
              <a:spcBef>
                <a:spcPts val="400"/>
              </a:spcBef>
              <a:spcAft>
                <a:spcPts val="0"/>
              </a:spcAft>
              <a:buClr>
                <a:srgbClr val="76923C"/>
              </a:buClr>
              <a:buSzPts val="2000"/>
              <a:buNone/>
            </a:pPr>
            <a:r>
              <a:rPr lang="en-US" sz="2000" dirty="0"/>
              <a:t>Page [21-43, 91-105, 157-193]</a:t>
            </a:r>
            <a:endParaRPr/>
          </a:p>
          <a:p>
            <a:pPr marL="342900" lvl="0" indent="-342900" algn="ctr" rtl="0">
              <a:spcBef>
                <a:spcPts val="400"/>
              </a:spcBef>
              <a:spcAft>
                <a:spcPts val="0"/>
              </a:spcAft>
              <a:buClr>
                <a:srgbClr val="76923C"/>
              </a:buClr>
              <a:buSzPts val="2000"/>
              <a:buNone/>
            </a:pPr>
            <a:r>
              <a:rPr lang="en-US" sz="2000" dirty="0"/>
              <a:t>And read other related </a:t>
            </a:r>
            <a:r>
              <a:rPr lang="en-US" sz="2000" dirty="0" smtClean="0"/>
              <a:t>sites</a:t>
            </a:r>
            <a:endParaRPr/>
          </a:p>
          <a:p>
            <a:pPr marL="342900" lvl="0" indent="-342900" algn="l" rtl="0">
              <a:spcBef>
                <a:spcPts val="400"/>
              </a:spcBef>
              <a:spcAft>
                <a:spcPts val="0"/>
              </a:spcAft>
              <a:buClr>
                <a:srgbClr val="76923C"/>
              </a:buClr>
              <a:buSzPts val="2000"/>
              <a:buNone/>
            </a:pPr>
            <a:r>
              <a:rPr lang="en-US" sz="2000" dirty="0"/>
              <a:t>		</a:t>
            </a:r>
            <a:endParaRPr sz="2400">
              <a:solidFill>
                <a:srgbClr val="C00000"/>
              </a:solidFill>
            </a:endParaRPr>
          </a:p>
          <a:p>
            <a:pPr marL="342900" lvl="0" indent="-342900" algn="ctr" rtl="0">
              <a:spcBef>
                <a:spcPts val="480"/>
              </a:spcBef>
              <a:spcAft>
                <a:spcPts val="0"/>
              </a:spcAft>
              <a:buClr>
                <a:srgbClr val="76923C"/>
              </a:buClr>
              <a:buSzPts val="2400"/>
              <a:buNone/>
            </a:pPr>
            <a:endParaRPr sz="2400"/>
          </a:p>
          <a:p>
            <a:pPr marL="342900" lvl="0" indent="-342900" algn="ctr" rtl="0">
              <a:spcBef>
                <a:spcPts val="480"/>
              </a:spcBef>
              <a:spcAft>
                <a:spcPts val="1600"/>
              </a:spcAft>
              <a:buClr>
                <a:srgbClr val="76923C"/>
              </a:buClr>
              <a:buSzPts val="2400"/>
              <a:buNone/>
            </a:pPr>
            <a:endParaRPr sz="2400"/>
          </a:p>
        </p:txBody>
      </p:sp>
      <p:sp>
        <p:nvSpPr>
          <p:cNvPr id="365" name="Google Shape;365;p40"/>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Software Verification and Validation</a:t>
            </a:r>
            <a:endParaRPr/>
          </a:p>
        </p:txBody>
      </p:sp>
      <p:sp>
        <p:nvSpPr>
          <p:cNvPr id="366" name="Google Shape;366;p40"/>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27</a:t>
            </a:fld>
            <a:endParaRPr sz="1000">
              <a:solidFill>
                <a:schemeClr val="accen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1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3</a:t>
            </a:fld>
            <a:endParaRPr sz="1000">
              <a:solidFill>
                <a:schemeClr val="accent1"/>
              </a:solidFill>
              <a:latin typeface="Lato"/>
              <a:ea typeface="Lato"/>
              <a:cs typeface="Lato"/>
              <a:sym typeface="Lato"/>
            </a:endParaRPr>
          </a:p>
        </p:txBody>
      </p:sp>
      <p:sp>
        <p:nvSpPr>
          <p:cNvPr id="119" name="Google Shape;119;p1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120" name="Google Shape;120;p16"/>
          <p:cNvSpPr/>
          <p:nvPr/>
        </p:nvSpPr>
        <p:spPr>
          <a:xfrm>
            <a:off x="214282" y="1295400"/>
            <a:ext cx="8569325" cy="3637919"/>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Static Testing techniques are quite effective in finding errors - so much so that every programming project should use one or more of these techniques.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How these testing techniques contribute to productivity and reliability </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earlier errors are found, the lower the costs of correcting the errors and the higher the probability of correcting the errors correctly.</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programmers seem to experience a psychological change when computer-based testing commences.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two primary static testing methods are code inspections and walkthroughs.</a:t>
            </a:r>
            <a:endParaRPr/>
          </a:p>
        </p:txBody>
      </p:sp>
      <p:sp>
        <p:nvSpPr>
          <p:cNvPr id="121" name="Google Shape;121;p1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Static Unit Testing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4</a:t>
            </a:fld>
            <a:endParaRPr sz="1000">
              <a:solidFill>
                <a:schemeClr val="accent1"/>
              </a:solidFill>
              <a:latin typeface="Lato"/>
              <a:ea typeface="Lato"/>
              <a:cs typeface="Lato"/>
              <a:sym typeface="Lato"/>
            </a:endParaRPr>
          </a:p>
        </p:txBody>
      </p:sp>
      <p:sp>
        <p:nvSpPr>
          <p:cNvPr id="129" name="Google Shape;129;p1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130" name="Google Shape;130;p17"/>
          <p:cNvSpPr/>
          <p:nvPr/>
        </p:nvSpPr>
        <p:spPr>
          <a:xfrm>
            <a:off x="214282" y="1295400"/>
            <a:ext cx="8569325" cy="45797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Involve a team of people reading or visually inspecting a program</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Requires subsequent meeting to find errors but not to find solutions to the errors (to test rather than to debug).</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Is an improvement over the desk-checking process.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Review is conducted by three or four experts, only one is the author who revises his/her code based on test standards.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lower debugging (error-correction) costs.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 Contrast, Computer based testing</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Uncovers 30 - 70 percent of logical and coding errors but not higher level design errors.</a:t>
            </a:r>
            <a:endParaRPr/>
          </a:p>
        </p:txBody>
      </p:sp>
      <p:sp>
        <p:nvSpPr>
          <p:cNvPr id="131" name="Google Shape;131;p1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Inspections and Walkthroughs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5</a:t>
            </a:fld>
            <a:endParaRPr sz="1000">
              <a:solidFill>
                <a:schemeClr val="accent1"/>
              </a:solidFill>
              <a:latin typeface="Lato"/>
              <a:ea typeface="Lato"/>
              <a:cs typeface="Lato"/>
              <a:sym typeface="Lato"/>
            </a:endParaRPr>
          </a:p>
        </p:txBody>
      </p:sp>
      <p:sp>
        <p:nvSpPr>
          <p:cNvPr id="139" name="Google Shape;139;p1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140" name="Google Shape;140;p18"/>
          <p:cNvSpPr/>
          <p:nvPr/>
        </p:nvSpPr>
        <p:spPr>
          <a:xfrm>
            <a:off x="214282" y="1295400"/>
            <a:ext cx="8569325" cy="49952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code inspection is a set of procedures and error-detection techniques for group code reading.</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Inspection team is composed of three-four members; one as a moderator.</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moderator </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Distributes materials for (several days in advance), and scheduling, the inspection session, Leading the session,  Recording all errors found, and ensuring that the errors are subsequently corrected.</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Activities during inspection session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Narrating the code – programmer is responsible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Analyzing the program based on a checklist which is composed of historically common programming errors.</a:t>
            </a:r>
            <a:endParaRPr/>
          </a:p>
        </p:txBody>
      </p:sp>
      <p:sp>
        <p:nvSpPr>
          <p:cNvPr id="141" name="Google Shape;141;p1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Code Inspections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1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6</a:t>
            </a:fld>
            <a:endParaRPr sz="1000">
              <a:solidFill>
                <a:schemeClr val="accent1"/>
              </a:solidFill>
              <a:latin typeface="Lato"/>
              <a:ea typeface="Lato"/>
              <a:cs typeface="Lato"/>
              <a:sym typeface="Lato"/>
            </a:endParaRPr>
          </a:p>
        </p:txBody>
      </p:sp>
      <p:sp>
        <p:nvSpPr>
          <p:cNvPr id="149" name="Google Shape;149;p1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150" name="Google Shape;150;p19"/>
          <p:cNvSpPr/>
          <p:nvPr/>
        </p:nvSpPr>
        <p:spPr>
          <a:xfrm>
            <a:off x="214282" y="1295400"/>
            <a:ext cx="8569325" cy="3693319"/>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Benefits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programmer usually receives feedback concerning programming style, choice of algorithms, and programming techniques. The same is true for other members.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Guides computer based testing by narrowing the domain to be tested (get the flash point).</a:t>
            </a:r>
            <a:endParaRPr/>
          </a:p>
          <a:p>
            <a:pPr marL="800100" marR="0" lvl="1" indent="-205740" algn="just" rtl="0">
              <a:lnSpc>
                <a:spcPct val="150000"/>
              </a:lnSpc>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205740" algn="just" rtl="0">
              <a:lnSpc>
                <a:spcPct val="150000"/>
              </a:lnSpc>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205740" algn="just" rtl="0">
              <a:lnSpc>
                <a:spcPct val="150000"/>
              </a:lnSpc>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p:txBody>
      </p:sp>
      <p:sp>
        <p:nvSpPr>
          <p:cNvPr id="151" name="Google Shape;151;p1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Code Inspections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7</a:t>
            </a:fld>
            <a:endParaRPr sz="1000">
              <a:solidFill>
                <a:schemeClr val="accent1"/>
              </a:solidFill>
              <a:latin typeface="Lato"/>
              <a:ea typeface="Lato"/>
              <a:cs typeface="Lato"/>
              <a:sym typeface="Lato"/>
            </a:endParaRPr>
          </a:p>
        </p:txBody>
      </p:sp>
      <p:sp>
        <p:nvSpPr>
          <p:cNvPr id="159" name="Google Shape;159;p2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160" name="Google Shape;160;p20"/>
          <p:cNvSpPr/>
          <p:nvPr/>
        </p:nvSpPr>
        <p:spPr>
          <a:xfrm>
            <a:off x="214282" y="1295401"/>
            <a:ext cx="8569325" cy="497989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checklist is  largely language independent, meaning that most of the errors can occur with any programming language.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following categories of checklists are recommended based on a through research on the domain </a:t>
            </a:r>
            <a:r>
              <a:rPr lang="en-US" sz="1800" b="1">
                <a:solidFill>
                  <a:srgbClr val="FF0000"/>
                </a:solidFill>
                <a:latin typeface="Calibri"/>
                <a:ea typeface="Calibri"/>
                <a:cs typeface="Calibri"/>
                <a:sym typeface="Calibri"/>
              </a:rPr>
              <a:t>[read ref. book to know Qs. Under each category]</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Data Reference Errors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Data-Declaration Errors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Computation Errors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Comparison Errors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Control-Flow Errors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Interface Errors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Input/output Errors</a:t>
            </a:r>
            <a:endParaRPr/>
          </a:p>
        </p:txBody>
      </p:sp>
      <p:sp>
        <p:nvSpPr>
          <p:cNvPr id="161" name="Google Shape;161;p2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Error Checklist for Inspections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21"/>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8</a:t>
            </a:fld>
            <a:endParaRPr sz="1000">
              <a:solidFill>
                <a:schemeClr val="accent1"/>
              </a:solidFill>
              <a:latin typeface="Lato"/>
              <a:ea typeface="Lato"/>
              <a:cs typeface="Lato"/>
              <a:sym typeface="Lato"/>
            </a:endParaRPr>
          </a:p>
        </p:txBody>
      </p:sp>
      <p:sp>
        <p:nvSpPr>
          <p:cNvPr id="169" name="Google Shape;169;p21"/>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170" name="Google Shape;170;p21"/>
          <p:cNvSpPr/>
          <p:nvPr/>
        </p:nvSpPr>
        <p:spPr>
          <a:xfrm>
            <a:off x="214282" y="1295400"/>
            <a:ext cx="8569325" cy="46351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Similar to Inspections process but different </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 the procedure of the meeting  and error-detection technique.</a:t>
            </a:r>
            <a:endParaRPr/>
          </a:p>
          <a:p>
            <a:pPr marL="3429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team should have a tester, moderator, secretary and experienced programmer/s.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Procedure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tester comes to the meeting armed with a small set of paper test cases.</a:t>
            </a:r>
            <a:endParaRPr sz="1800" b="0" i="0" u="none" strike="noStrike" cap="none">
              <a:solidFill>
                <a:schemeClr val="dk1"/>
              </a:solidFill>
              <a:latin typeface="Calibri"/>
              <a:ea typeface="Calibri"/>
              <a:cs typeface="Calibri"/>
              <a:sym typeface="Calibri"/>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Each test case is mentally executed (the test data are walked through the logic of the program)</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State of the program is monitored on a paper/ white board.</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 Cases here are not a way to uncover error but as a vehicle for getting started and for questioning the programmer about his or her logic and assumptions.</a:t>
            </a:r>
            <a:endParaRPr sz="1800">
              <a:solidFill>
                <a:schemeClr val="dk1"/>
              </a:solidFill>
              <a:latin typeface="Calibri"/>
              <a:ea typeface="Calibri"/>
              <a:cs typeface="Calibri"/>
              <a:sym typeface="Calibri"/>
            </a:endParaRPr>
          </a:p>
        </p:txBody>
      </p:sp>
      <p:sp>
        <p:nvSpPr>
          <p:cNvPr id="171" name="Google Shape;171;p21"/>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Walkthroughs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22"/>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9</a:t>
            </a:fld>
            <a:endParaRPr sz="1000">
              <a:solidFill>
                <a:schemeClr val="accent1"/>
              </a:solidFill>
              <a:latin typeface="Lato"/>
              <a:ea typeface="Lato"/>
              <a:cs typeface="Lato"/>
              <a:sym typeface="Lato"/>
            </a:endParaRPr>
          </a:p>
        </p:txBody>
      </p:sp>
      <p:sp>
        <p:nvSpPr>
          <p:cNvPr id="179" name="Google Shape;179;p22"/>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Verification and Validation</a:t>
            </a:r>
            <a:endParaRPr/>
          </a:p>
        </p:txBody>
      </p:sp>
      <p:sp>
        <p:nvSpPr>
          <p:cNvPr id="180" name="Google Shape;180;p22"/>
          <p:cNvSpPr/>
          <p:nvPr/>
        </p:nvSpPr>
        <p:spPr>
          <a:xfrm>
            <a:off x="214282" y="1295400"/>
            <a:ext cx="8569325" cy="42196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can be viewed as a one-person inspection or walkthrough</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person reads a program, checks it with respect to an error list, and/or walks test data through it.</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Less Effective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completely undisciplined process.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people are generally ineffective in testing  their own programs.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Swapping programs between programmers and let other check your unit.</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Still ineffective</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Synergetic effect of the walkthrough or inspection team</a:t>
            </a:r>
            <a:endParaRPr/>
          </a:p>
        </p:txBody>
      </p:sp>
      <p:sp>
        <p:nvSpPr>
          <p:cNvPr id="181" name="Google Shape;181;p22"/>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Desk Checking</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2838</Words>
  <PresentationFormat>On-screen Show (4:3)</PresentationFormat>
  <Paragraphs>359</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Lato</vt:lpstr>
      <vt:lpstr>Calibri</vt:lpstr>
      <vt:lpstr>Cambria</vt:lpstr>
      <vt:lpstr>Noto Sans Symbols</vt:lpstr>
      <vt:lpstr>Garamond</vt:lpstr>
      <vt:lpstr>Aharoni</vt:lpstr>
      <vt:lpstr>Raleway</vt:lpstr>
      <vt:lpstr>Streamline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Reading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hp</cp:lastModifiedBy>
  <cp:revision>2</cp:revision>
  <dcterms:modified xsi:type="dcterms:W3CDTF">2020-03-25T09:30:37Z</dcterms:modified>
</cp:coreProperties>
</file>