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4" r:id="rId4"/>
    <p:sldId id="273" r:id="rId5"/>
    <p:sldId id="265" r:id="rId6"/>
    <p:sldId id="266" r:id="rId7"/>
    <p:sldId id="267" r:id="rId8"/>
    <p:sldId id="272" r:id="rId9"/>
    <p:sldId id="261" r:id="rId10"/>
    <p:sldId id="268" r:id="rId11"/>
    <p:sldId id="271" r:id="rId12"/>
    <p:sldId id="25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C3FFA-0D70-4E60-825B-961CCD0BAD4B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F391C-3816-4F06-A2B1-3643BE51C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96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B6A0B-74AA-44AD-94C0-A0FC82BBB32C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14849-E97F-481F-82CE-367B862254A2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F9BB-ADDA-4CC3-A293-41CDD6902E95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E5834-9122-4621-96FD-1833DD448048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8EDCB-E162-4727-A679-079DAD160FA7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49AF-08FE-4436-A37A-F2236F55873E}" type="datetime1">
              <a:rPr lang="en-US" smtClean="0"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6673C-FFA1-4AC7-BCDC-44EC6EA6F8F8}" type="datetime1">
              <a:rPr lang="en-US" smtClean="0"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8D2D0-863B-4DAB-899C-B81B5019CA05}" type="datetime1">
              <a:rPr lang="en-US" smtClean="0"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E1072-DD30-4C27-8D54-59887E43BFB6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5BA17-F824-4C8D-B88B-D308A56382E2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F018F-9DB5-4706-BFF9-884C1953BFD8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657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"/>
              </a:rPr>
              <a:t>Examples and Exercises</a:t>
            </a:r>
            <a:br>
              <a:rPr lang="en-US" dirty="0" smtClean="0">
                <a:latin typeface="Times"/>
              </a:rPr>
            </a:br>
            <a:r>
              <a:rPr lang="en-US" sz="2800" dirty="0">
                <a:latin typeface="Times"/>
              </a:rPr>
              <a:t>[</a:t>
            </a:r>
            <a:r>
              <a:rPr lang="en-US" sz="2800" dirty="0" smtClean="0">
                <a:latin typeface="Times"/>
              </a:rPr>
              <a:t>Part III – </a:t>
            </a:r>
            <a:r>
              <a:rPr lang="en-US" sz="2800" b="1" dirty="0" smtClean="0">
                <a:latin typeface="Times"/>
              </a:rPr>
              <a:t>Heat Transfer </a:t>
            </a:r>
            <a:r>
              <a:rPr lang="en-US" sz="2800" b="1" dirty="0" smtClean="0">
                <a:latin typeface="Times"/>
              </a:rPr>
              <a:t>through </a:t>
            </a:r>
            <a:r>
              <a:rPr lang="en-US" sz="2800" b="1" dirty="0" smtClean="0">
                <a:latin typeface="Times"/>
              </a:rPr>
              <a:t>Fins (Extended Surfaces)</a:t>
            </a:r>
            <a:r>
              <a:rPr lang="en-US" sz="2800" dirty="0">
                <a:latin typeface="Times"/>
              </a:rPr>
              <a:t>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4008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"/>
              </a:rPr>
              <a:t>Chapter Three – One Dimensional -Steady State Conduction</a:t>
            </a:r>
            <a:endParaRPr lang="en-US" sz="40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705600" y="5791200"/>
            <a:ext cx="2286000" cy="6845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  <a:latin typeface="Times"/>
              </a:rPr>
              <a:t>By Dawit M.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Times"/>
              </a:rPr>
              <a:t>Nov, 2016</a:t>
            </a:r>
            <a:r>
              <a:rPr lang="en-US" sz="1400" dirty="0" smtClean="0">
                <a:solidFill>
                  <a:schemeClr val="tx1"/>
                </a:solidFill>
                <a:latin typeface="Times"/>
              </a:rPr>
              <a:t>G.C</a:t>
            </a:r>
            <a:endParaRPr lang="en-US" sz="1400" dirty="0">
              <a:solidFill>
                <a:schemeClr val="tx1"/>
              </a:solidFill>
              <a:latin typeface="Time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07B95-552B-497A-A9C6-1A2CBACD68F7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Cont’d …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1" descr="C:\Documents and Settings\Administrator\Desktop\3.22b 00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391" y="1600200"/>
            <a:ext cx="8267217" cy="47672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644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65901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3: Performance of Pin Finned Plate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200" dirty="0" smtClean="0">
                <a:latin typeface="Times" panose="02020603050405020304" pitchFamily="18" charset="0"/>
                <a:cs typeface="Times" panose="02020603050405020304" pitchFamily="18" charset="0"/>
              </a:rPr>
              <a:t>3.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A hot surface at 100°C is to be cooled by attaching 3-cm-long, 0.25-cm-diameter aluminum pin fins (</a:t>
            </a:r>
            <a:r>
              <a:rPr lang="en-US" sz="2400" i="1" dirty="0">
                <a:latin typeface="Times" panose="02020603050405020304" pitchFamily="18" charset="0"/>
                <a:cs typeface="Times" panose="02020603050405020304" pitchFamily="18" charset="0"/>
              </a:rPr>
              <a:t>k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= 237 W/m · °C) to it, with a center-to-center distance of 0.6 cm. The temperature of the surrounding medium is 30°C, and the heat 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transfer coefficient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on the surfaces is 35 W/m</a:t>
            </a:r>
            <a:r>
              <a:rPr lang="en-US" sz="2400" baseline="30000" dirty="0">
                <a:latin typeface="Times" panose="02020603050405020304" pitchFamily="18" charset="0"/>
                <a:cs typeface="Times" panose="02020603050405020304" pitchFamily="18" charset="0"/>
              </a:rPr>
              <a:t>2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· °C. Determine the rate of heat transfer from the surface for a 1-m x 1-m section of the plate. Also determine the overall Effectiveness of the fins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B06F7DF3-8DB6-4C86-8F53-E9DBE46CB06B}" type="datetime1">
              <a:rPr lang="en-US" smtClean="0"/>
              <a:t>11/14/2019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810000"/>
            <a:ext cx="32004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11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83820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Thank You!</a:t>
            </a:r>
            <a:br>
              <a:rPr lang="en-US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Any Question?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1849D-5F8A-4E26-A900-35418D1409B7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Important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Tables and Diagrams</a:t>
            </a:r>
            <a:endParaRPr lang="en-US" sz="26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Example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1: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Performance of Pin Finned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Plate</a:t>
            </a:r>
            <a:endParaRPr lang="en-US" sz="2400" dirty="0" smtClean="0">
              <a:latin typeface="Times New Roman" pitchFamily="18" charset="0"/>
              <a:cs typeface="Times New Roman" pitchFamily="18" charset="0"/>
              <a:hlinkClick r:id="rId4" action="ppaction://hlinksldjump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Example 2: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Engine Cylinder Cooling Assisted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Fins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Example 3: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Performance of Pin Finned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Plate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Tables and Diagrams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79" y="1524000"/>
            <a:ext cx="8723041" cy="420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44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68324"/>
            <a:ext cx="62960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Cont’d …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36938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Cont’d …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0372"/>
            <a:ext cx="25527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9" y="1203434"/>
            <a:ext cx="219928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86303"/>
            <a:ext cx="7439025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8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Cont’d …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7724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1905000" y="18288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76400" y="18288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524000" y="1990725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60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Cont’d …</a:t>
            </a:r>
            <a:endParaRPr lang="en-US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476-AA7F-4CB6-B414-348F4ECA9B21}" type="datetime1">
              <a:rPr lang="en-US" smtClean="0"/>
              <a:t>11/14/2019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85269"/>
            <a:ext cx="4800600" cy="4771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690" y="990600"/>
            <a:ext cx="2819399" cy="69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524000" y="3429000"/>
            <a:ext cx="990600" cy="1524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6178886" y="3238500"/>
            <a:ext cx="239111" cy="5334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5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Exercise 1: Fin Heat Rate </a:t>
            </a:r>
            <a:endParaRPr lang="en-US" sz="27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525780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A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very long rod 5 mm in diameter has one end maintained at 100°C. The surface 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of the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rod is exposed to ambient air at 25°C with a convection heat transfer 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coefficient of 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100 W/m</a:t>
            </a:r>
            <a:r>
              <a:rPr lang="en-US" sz="2400" baseline="30000" dirty="0">
                <a:latin typeface="Times" panose="02020603050405020304" pitchFamily="18" charset="0"/>
                <a:cs typeface="Times" panose="02020603050405020304" pitchFamily="18" charset="0"/>
              </a:rPr>
              <a:t>2</a:t>
            </a:r>
            <a:r>
              <a:rPr lang="en-US" sz="2400" dirty="0">
                <a:latin typeface="Times" panose="02020603050405020304" pitchFamily="18" charset="0"/>
                <a:cs typeface="Times" panose="02020603050405020304" pitchFamily="18" charset="0"/>
              </a:rPr>
              <a:t>  K</a:t>
            </a:r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endParaRPr lang="en-US" sz="24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en-US" sz="24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Determine </a:t>
            </a:r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the temperature distributions along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rod </a:t>
            </a:r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constructed from pure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copper, </a:t>
            </a:r>
            <a:r>
              <a:rPr lang="fr-FR" sz="2000" dirty="0">
                <a:latin typeface="Times" panose="02020603050405020304" pitchFamily="18" charset="0"/>
                <a:cs typeface="Times" panose="02020603050405020304" pitchFamily="18" charset="0"/>
              </a:rPr>
              <a:t>Table A.1, </a:t>
            </a:r>
            <a:r>
              <a:rPr lang="fr-FR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for </a:t>
            </a:r>
            <a:r>
              <a:rPr lang="fr-FR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copper</a:t>
            </a:r>
            <a:r>
              <a:rPr lang="fr-FR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, </a:t>
            </a:r>
            <a:r>
              <a:rPr lang="fr-FR" sz="2000" i="1" dirty="0" smtClean="0">
                <a:latin typeface="Times" panose="02020603050405020304" pitchFamily="18" charset="0"/>
                <a:cs typeface="Times" panose="02020603050405020304" pitchFamily="18" charset="0"/>
              </a:rPr>
              <a:t>k =</a:t>
            </a:r>
            <a:r>
              <a:rPr lang="fr-FR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398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W/</a:t>
            </a:r>
            <a:r>
              <a:rPr lang="en-US" sz="2000" dirty="0" err="1" smtClean="0">
                <a:latin typeface="Times" panose="02020603050405020304" pitchFamily="18" charset="0"/>
                <a:cs typeface="Times" panose="02020603050405020304" pitchFamily="18" charset="0"/>
              </a:rPr>
              <a:t>mK.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 What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is </a:t>
            </a:r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the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corresponding heat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loss </a:t>
            </a:r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from the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rod? </a:t>
            </a:r>
            <a:endParaRPr lang="en-US" sz="20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 algn="just">
              <a:buAutoNum type="alphaLcParenBoth"/>
            </a:pP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Estimate </a:t>
            </a:r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how long the rods must be for the assumption of </a:t>
            </a:r>
            <a:r>
              <a:rPr lang="en-US" sz="2000" i="1" dirty="0">
                <a:latin typeface="Times" panose="02020603050405020304" pitchFamily="18" charset="0"/>
                <a:cs typeface="Times" panose="02020603050405020304" pitchFamily="18" charset="0"/>
              </a:rPr>
              <a:t>infinite length </a:t>
            </a:r>
            <a:r>
              <a:rPr lang="en-US" sz="2000" dirty="0" smtClean="0">
                <a:latin typeface="Times" panose="02020603050405020304" pitchFamily="18" charset="0"/>
                <a:cs typeface="Times" panose="02020603050405020304" pitchFamily="18" charset="0"/>
              </a:rPr>
              <a:t>to yield </a:t>
            </a:r>
            <a:r>
              <a:rPr lang="en-US" sz="2000" dirty="0">
                <a:latin typeface="Times" panose="02020603050405020304" pitchFamily="18" charset="0"/>
                <a:cs typeface="Times" panose="02020603050405020304" pitchFamily="18" charset="0"/>
              </a:rPr>
              <a:t>an accurate estimate of the heat loss.</a:t>
            </a:r>
            <a:endParaRPr lang="en-US" sz="20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457200" indent="-457200">
              <a:buAutoNum type="alphaLcParenBoth"/>
            </a:pPr>
            <a:endParaRPr lang="en-US" sz="2400" dirty="0" smtClean="0"/>
          </a:p>
          <a:p>
            <a:pPr marL="457200" indent="-457200">
              <a:buAutoNum type="alphaLcParenBoth"/>
            </a:pPr>
            <a:endParaRPr lang="en-US" sz="2400" dirty="0" smtClean="0"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marL="0" indent="0">
              <a:buNone/>
            </a:pPr>
            <a:endParaRPr lang="en-US" sz="22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lphaUcPeriod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4742DE69-8A20-40DE-9065-85D019AA32FD}" type="datetime1">
              <a:rPr lang="en-US" smtClean="0"/>
              <a:t>11/14/2019</a:t>
            </a:fld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6BE799-C525-4C38-BD49-64FE6DC323F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87447"/>
            <a:ext cx="39338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7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901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Example 2: Engine Cylinder Cooling Assisted by Fins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engine cylinder of a motor cycle is constructed of 2024-T6 aluminum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alloy (K = 186W/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is of height H = 0.15 m and outside diameter D = 50 mm.  Under typical operating conditions the outer surface of the cylinder is at a temperature of 500 K and is exposed to ambient air at 300 K, 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convection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coefficient of 50 W/m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.K.  Annular fins are integrally cast with the cylinder to increase heat transfer to the surroundings.  Consider five such fins, which are of thickness t = 6 mm. length  L = 20 mm, and equally spaced.  What is the increase in heat transfer due to use of the fins?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endParaRPr lang="en-US" sz="2400" dirty="0"/>
          </a:p>
          <a:p>
            <a:pPr marL="0" indent="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F7DF3-8DB6-4C86-8F53-E9DBE46CB06B}" type="datetime1">
              <a:rPr lang="en-US" smtClean="0"/>
              <a:t>11/14/2019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7518</TotalTime>
  <Words>421</Words>
  <Application>Microsoft Office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Examples and Exercises [Part III – Heat Transfer through Fins (Extended Surfaces)]</vt:lpstr>
      <vt:lpstr>Outline</vt:lpstr>
      <vt:lpstr>Important Tables and Diagrams</vt:lpstr>
      <vt:lpstr>Cont’d …</vt:lpstr>
      <vt:lpstr>Cont’d …</vt:lpstr>
      <vt:lpstr>Cont’d …</vt:lpstr>
      <vt:lpstr>Cont’d …</vt:lpstr>
      <vt:lpstr>Exercise 1: Fin Heat Rate </vt:lpstr>
      <vt:lpstr>Example 2: Engine Cylinder Cooling Assisted by Fins </vt:lpstr>
      <vt:lpstr>Cont’d …</vt:lpstr>
      <vt:lpstr>Example 3: Performance of Pin Finned Plate</vt:lpstr>
      <vt:lpstr>Thank You! Any 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and Exercises</dc:title>
  <dc:creator>Guest</dc:creator>
  <cp:lastModifiedBy>Dawit M</cp:lastModifiedBy>
  <cp:revision>39</cp:revision>
  <dcterms:created xsi:type="dcterms:W3CDTF">2016-10-26T19:52:28Z</dcterms:created>
  <dcterms:modified xsi:type="dcterms:W3CDTF">2019-11-19T08:55:50Z</dcterms:modified>
</cp:coreProperties>
</file>