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embeddedFontLst>
    <p:embeddedFont>
      <p:font typeface="Calibri" pitchFamily="34" charset="0"/>
      <p:regular r:id="rId31"/>
      <p:bold r:id="rId32"/>
      <p:italic r:id="rId33"/>
      <p:boldItalic r:id="rId34"/>
    </p:embeddedFont>
    <p:embeddedFont>
      <p:font typeface="Cambria" pitchFamily="18" charset="0"/>
      <p:regular r:id="rId35"/>
      <p:bold r:id="rId36"/>
      <p:italic r:id="rId37"/>
      <p:boldItalic r:id="rId38"/>
    </p:embeddedFont>
    <p:embeddedFont>
      <p:font typeface="Garamond" pitchFamily="18" charset="0"/>
      <p:regular r:id="rId39"/>
      <p:bold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53" d="100"/>
          <a:sy n="53" d="100"/>
        </p:scale>
        <p:origin x="-84" y="-3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190" name="Google Shape;19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200" name="Google Shape;20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Data conversion testing is testing of programs or procedures that are used to convert data from an existing system to a replacement system. An example is testing of a migration tool that converts a Microsoft Access database to MySQL format.</a:t>
            </a:r>
            <a:endParaRPr/>
          </a:p>
          <a:p>
            <a:pPr marL="0" lvl="0" indent="0" algn="l" rtl="0">
              <a:spcBef>
                <a:spcPts val="0"/>
              </a:spcBef>
              <a:spcAft>
                <a:spcPts val="0"/>
              </a:spcAft>
              <a:buNone/>
            </a:pPr>
            <a:endParaRPr sz="10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Cross-functionality testing provides additional tests of the interdependencies among functions. For example, the verification of the interactions between NEs and an element management system in a 1xEV-DO wireless data network</a:t>
            </a:r>
            <a:endParaRPr sz="100">
              <a:solidFill>
                <a:schemeClr val="dk1"/>
              </a:solidFill>
              <a:latin typeface="Calibri"/>
              <a:ea typeface="Calibri"/>
              <a:cs typeface="Calibri"/>
              <a:sym typeface="Calibri"/>
            </a:endParaRPr>
          </a:p>
        </p:txBody>
      </p:sp>
      <p:sp>
        <p:nvSpPr>
          <p:cNvPr id="210" name="Google Shape;21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220" name="Google Shape;22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231" name="Google Shape;231;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241" name="Google Shape;24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251" name="Google Shape;25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261" name="Google Shape;261;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
                <a:solidFill>
                  <a:schemeClr val="dk1"/>
                </a:solidFill>
                <a:latin typeface="Calibri"/>
                <a:ea typeface="Calibri"/>
                <a:cs typeface="Calibri"/>
                <a:sym typeface="Calibri"/>
              </a:rPr>
              <a:t>Extrapolation -  Predicting the Limit based on the current Trend.</a:t>
            </a:r>
            <a:endParaRPr/>
          </a:p>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271" name="Google Shape;27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
              <a:solidFill>
                <a:schemeClr val="dk1"/>
              </a:solidFill>
              <a:latin typeface="Calibri"/>
              <a:ea typeface="Calibri"/>
              <a:cs typeface="Calibri"/>
              <a:sym typeface="Calibri"/>
            </a:endParaRPr>
          </a:p>
          <a:p>
            <a:pPr marL="0" lvl="0" indent="0" algn="l" rtl="0">
              <a:spcBef>
                <a:spcPts val="0"/>
              </a:spcBef>
              <a:spcAft>
                <a:spcPts val="0"/>
              </a:spcAft>
              <a:buNone/>
            </a:pPr>
            <a:r>
              <a:rPr lang="en-US" sz="100">
                <a:solidFill>
                  <a:schemeClr val="dk1"/>
                </a:solidFill>
                <a:latin typeface="Calibri"/>
                <a:ea typeface="Calibri"/>
                <a:cs typeface="Calibri"/>
                <a:sym typeface="Calibri"/>
              </a:rPr>
              <a:t>Memory Carving – is an important to analyzing the Physical and Virtual memory dumps when the  memory structures are unknown or have been overwritten.</a:t>
            </a:r>
            <a:endParaRPr/>
          </a:p>
          <a:p>
            <a:pPr marL="0" lvl="0" indent="0" algn="l" rtl="0">
              <a:spcBef>
                <a:spcPts val="0"/>
              </a:spcBef>
              <a:spcAft>
                <a:spcPts val="0"/>
              </a:spcAft>
              <a:buNone/>
            </a:pPr>
            <a:r>
              <a:rPr lang="en-US" sz="100">
                <a:solidFill>
                  <a:schemeClr val="dk1"/>
                </a:solidFill>
                <a:latin typeface="Calibri"/>
                <a:ea typeface="Calibri"/>
                <a:cs typeface="Calibri"/>
                <a:sym typeface="Calibri"/>
              </a:rPr>
              <a:t>Carving is a bit precise sequential search of the drive for various artifacts. While carving the product does not rely on  the file system, and does not make use of files  as they may have been deleted. It looks for a particular sequences of bytes or characteristic of signatures specific to certain types of evidence. </a:t>
            </a:r>
            <a:endParaRPr/>
          </a:p>
          <a:p>
            <a:pPr marL="0" lvl="0" indent="0" algn="l" rtl="0">
              <a:spcBef>
                <a:spcPts val="0"/>
              </a:spcBef>
              <a:spcAft>
                <a:spcPts val="0"/>
              </a:spcAft>
              <a:buNone/>
            </a:pPr>
            <a:endParaRPr sz="100">
              <a:solidFill>
                <a:schemeClr val="dk1"/>
              </a:solidFill>
              <a:latin typeface="Calibri"/>
              <a:ea typeface="Calibri"/>
              <a:cs typeface="Calibri"/>
              <a:sym typeface="Calibri"/>
            </a:endParaRPr>
          </a:p>
          <a:p>
            <a:pPr marL="0" lvl="0" indent="0" algn="l" rtl="0">
              <a:spcBef>
                <a:spcPts val="0"/>
              </a:spcBef>
              <a:spcAft>
                <a:spcPts val="0"/>
              </a:spcAft>
              <a:buNone/>
            </a:pPr>
            <a:r>
              <a:rPr lang="en-US" sz="100">
                <a:solidFill>
                  <a:schemeClr val="dk1"/>
                </a:solidFill>
                <a:latin typeface="Calibri"/>
                <a:ea typeface="Calibri"/>
                <a:cs typeface="Calibri"/>
                <a:sym typeface="Calibri"/>
              </a:rPr>
              <a:t>Memory Leak -  causes when a computer program incorrectly manages memory allocations in such a way that memory which is not no longer needed is not released.</a:t>
            </a:r>
            <a:endParaRPr/>
          </a:p>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281" name="Google Shape;281;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07" name="Google Shape;10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291" name="Google Shape;291;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301" name="Google Shape;30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311" name="Google Shape;311;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321" name="Google Shape;321;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331" name="Google Shape;331;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341" name="Google Shape;341;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351" name="Google Shape;351;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361" name="Google Shape;361;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18" name="Google Shape;11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28" name="Google Shape;12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Booting – Initializing Software</a:t>
            </a:r>
            <a:endParaRPr/>
          </a:p>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                Hard Booting – after supplying electric power to CPU(off 🡪 on) – to diagnose HW errors</a:t>
            </a:r>
            <a:endParaRPr/>
          </a:p>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               Soft Booting – no power on self test(POST)</a:t>
            </a:r>
            <a:endParaRPr/>
          </a:p>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First POST 🡪 Boot loader(from HD to RAM)</a:t>
            </a:r>
            <a:endParaRPr/>
          </a:p>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Gracefull manner -  No Hacks</a:t>
            </a:r>
            <a:endParaRPr sz="100">
              <a:solidFill>
                <a:schemeClr val="dk1"/>
              </a:solidFill>
              <a:latin typeface="Calibri"/>
              <a:ea typeface="Calibri"/>
              <a:cs typeface="Calibri"/>
              <a:sym typeface="Calibri"/>
            </a:endParaRPr>
          </a:p>
        </p:txBody>
      </p:sp>
      <p:sp>
        <p:nvSpPr>
          <p:cNvPr id="138" name="Google Shape;13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Multi Meter is used to Test this LED Test</a:t>
            </a:r>
            <a:endParaRPr/>
          </a:p>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Power on Self Test -  undergone when the computer switches on and checks whether the keyboard the mouse. Ram disk drives and other hws are working properly. Boot Begins after POST</a:t>
            </a:r>
            <a:endParaRPr/>
          </a:p>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Loop Back Test – a test in which signal is sent from communication device and returned to it as a way to determine whether the device is working right or as a way to pin the failing node. Also used a special plug called wrap plug</a:t>
            </a:r>
            <a:endParaRPr/>
          </a:p>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Bit Error Rate Test (BERT) – the number of bits transmitted over the communication channel that have been altered because of  noise, interference, distortion or bit synchronization errors.</a:t>
            </a:r>
            <a:endParaRPr/>
          </a:p>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49" name="Google Shape;14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59" name="Google Shape;15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
                <a:solidFill>
                  <a:schemeClr val="dk1"/>
                </a:solidFill>
                <a:latin typeface="Calibri"/>
                <a:ea typeface="Calibri"/>
                <a:cs typeface="Calibri"/>
                <a:sym typeface="Calibri"/>
              </a:rPr>
              <a:t>Basic Interconnection Testing - </a:t>
            </a:r>
            <a:r>
              <a:rPr lang="en-US" sz="1200" b="0" i="0" u="none" strike="noStrike">
                <a:solidFill>
                  <a:schemeClr val="dk1"/>
                </a:solidFill>
                <a:latin typeface="Calibri"/>
                <a:ea typeface="Calibri"/>
                <a:cs typeface="Calibri"/>
                <a:sym typeface="Calibri"/>
              </a:rPr>
              <a:t>provide evidence that an implementation can</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establish a basic connection before thorough testing is performed.</a:t>
            </a:r>
            <a:endParaRPr/>
          </a:p>
          <a:p>
            <a:pPr marL="0" lvl="0" indent="0" algn="l" rtl="0">
              <a:spcBef>
                <a:spcPts val="0"/>
              </a:spcBef>
              <a:spcAft>
                <a:spcPts val="0"/>
              </a:spcAft>
              <a:buNone/>
            </a:pPr>
            <a:r>
              <a:rPr lang="en-US" sz="1200" b="0" i="1" u="none" strike="noStrike">
                <a:solidFill>
                  <a:schemeClr val="dk1"/>
                </a:solidFill>
                <a:latin typeface="Calibri"/>
                <a:ea typeface="Calibri"/>
                <a:cs typeface="Calibri"/>
                <a:sym typeface="Calibri"/>
              </a:rPr>
              <a:t>Capability tests </a:t>
            </a:r>
            <a:r>
              <a:rPr lang="en-US" sz="1200" b="0" i="0" u="none" strike="noStrike">
                <a:solidFill>
                  <a:schemeClr val="dk1"/>
                </a:solidFill>
                <a:latin typeface="Calibri"/>
                <a:ea typeface="Calibri"/>
                <a:cs typeface="Calibri"/>
                <a:sym typeface="Calibri"/>
              </a:rPr>
              <a:t>check that an implementation provides the observable capabilities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based on the static communication systems requirements.</a:t>
            </a:r>
            <a:endParaRPr/>
          </a:p>
          <a:p>
            <a:pPr marL="0" lvl="0" indent="0" algn="l" rtl="0">
              <a:spcBef>
                <a:spcPts val="0"/>
              </a:spcBef>
              <a:spcAft>
                <a:spcPts val="0"/>
              </a:spcAft>
              <a:buNone/>
            </a:pPr>
            <a:r>
              <a:rPr lang="en-US" sz="1200" b="0" i="1" u="none" strike="noStrike">
                <a:solidFill>
                  <a:schemeClr val="dk1"/>
                </a:solidFill>
                <a:latin typeface="Calibri"/>
                <a:ea typeface="Calibri"/>
                <a:cs typeface="Calibri"/>
                <a:sym typeface="Calibri"/>
              </a:rPr>
              <a:t>Behavior tests </a:t>
            </a:r>
            <a:r>
              <a:rPr lang="en-US" sz="1200" b="0" i="0" u="none" strike="noStrike">
                <a:solidFill>
                  <a:schemeClr val="dk1"/>
                </a:solidFill>
                <a:latin typeface="Calibri"/>
                <a:ea typeface="Calibri"/>
                <a:cs typeface="Calibri"/>
                <a:sym typeface="Calibri"/>
              </a:rPr>
              <a:t>endeavor to verify the dynamic communication systems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requirements of an implementation. This define observable behavior of a protocol (external behavior of the program – Black Box Testing).</a:t>
            </a:r>
            <a:endParaRPr/>
          </a:p>
          <a:p>
            <a:pPr marL="0" lvl="0" indent="0" algn="l" rtl="0">
              <a:spcBef>
                <a:spcPts val="0"/>
              </a:spcBef>
              <a:spcAft>
                <a:spcPts val="0"/>
              </a:spcAft>
              <a:buNone/>
            </a:pPr>
            <a:r>
              <a:rPr lang="en-US" sz="100">
                <a:solidFill>
                  <a:schemeClr val="dk1"/>
                </a:solidFill>
                <a:latin typeface="Calibri"/>
                <a:ea typeface="Calibri"/>
                <a:cs typeface="Calibri"/>
                <a:sym typeface="Calibri"/>
              </a:rPr>
              <a:t>Systems resolution tests probe to provide definite “yes” or “no” answers to</a:t>
            </a:r>
            <a:endParaRPr/>
          </a:p>
          <a:p>
            <a:pPr marL="0" lvl="0" indent="0" algn="l" rtl="0">
              <a:spcBef>
                <a:spcPts val="0"/>
              </a:spcBef>
              <a:spcAft>
                <a:spcPts val="0"/>
              </a:spcAft>
              <a:buNone/>
            </a:pPr>
            <a:r>
              <a:rPr lang="en-US" sz="100">
                <a:solidFill>
                  <a:schemeClr val="dk1"/>
                </a:solidFill>
                <a:latin typeface="Calibri"/>
                <a:ea typeface="Calibri"/>
                <a:cs typeface="Calibri"/>
                <a:sym typeface="Calibri"/>
              </a:rPr>
              <a:t>specific requirements.</a:t>
            </a:r>
            <a:endParaRPr/>
          </a:p>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170" name="Google Shape;170;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
                <a:solidFill>
                  <a:schemeClr val="dk1"/>
                </a:solidFill>
                <a:latin typeface="Calibri"/>
                <a:ea typeface="Calibri"/>
                <a:cs typeface="Calibri"/>
                <a:sym typeface="Calibri"/>
              </a:rPr>
              <a:t>Tracing – Requires a specialized form of logging to record program execution information. Used by programmers for debugging purpose. Functions of EMS </a:t>
            </a:r>
            <a:r>
              <a:rPr lang="en-US" sz="1200" b="0" i="0" u="none" strike="noStrike">
                <a:solidFill>
                  <a:schemeClr val="dk1"/>
                </a:solidFill>
                <a:latin typeface="Calibri"/>
                <a:ea typeface="Calibri"/>
                <a:cs typeface="Calibri"/>
                <a:sym typeface="Calibri"/>
              </a:rPr>
              <a:t>Fault Management(alarm),  Configuration Management(e.g backup) ,  Accounting Management(billing),  Performance Management(data colletions and analysais report)  and  Security Management (control NE Access and Access logs).</a:t>
            </a:r>
            <a:endParaRPr sz="100">
              <a:solidFill>
                <a:schemeClr val="dk1"/>
              </a:solidFill>
              <a:latin typeface="Calibri"/>
              <a:ea typeface="Calibri"/>
              <a:cs typeface="Calibri"/>
              <a:sym typeface="Calibri"/>
            </a:endParaRPr>
          </a:p>
          <a:p>
            <a:pPr marL="0" lvl="0" indent="0" algn="l" rtl="0">
              <a:spcBef>
                <a:spcPts val="0"/>
              </a:spcBef>
              <a:spcAft>
                <a:spcPts val="0"/>
              </a:spcAft>
              <a:buNone/>
            </a:pPr>
            <a:r>
              <a:rPr lang="en-US" sz="100">
                <a:solidFill>
                  <a:schemeClr val="dk1"/>
                </a:solidFill>
                <a:latin typeface="Calibri"/>
                <a:ea typeface="Calibri"/>
                <a:cs typeface="Calibri"/>
                <a:sym typeface="Calibri"/>
              </a:rPr>
              <a:t>SNMP -  a given Ems may communicate with its NE using SNMP protocol and other.</a:t>
            </a:r>
            <a:endParaRPr/>
          </a:p>
          <a:p>
            <a:pPr marL="0" lvl="0" indent="0" algn="l" rtl="0">
              <a:spcBef>
                <a:spcPts val="0"/>
              </a:spcBef>
              <a:spcAft>
                <a:spcPts val="0"/>
              </a:spcAft>
              <a:buNone/>
            </a:pPr>
            <a:r>
              <a:rPr lang="en-US" sz="100">
                <a:solidFill>
                  <a:schemeClr val="dk1"/>
                </a:solidFill>
                <a:latin typeface="Calibri"/>
                <a:ea typeface="Calibri"/>
                <a:cs typeface="Calibri"/>
                <a:sym typeface="Calibri"/>
              </a:rPr>
              <a:t>MIB – is a database that is used to manage entities in the communication network (Like SNMP). </a:t>
            </a:r>
            <a:endParaRPr/>
          </a:p>
          <a:p>
            <a:pPr marL="0" lvl="0" indent="0" algn="l" rtl="0">
              <a:spcBef>
                <a:spcPts val="0"/>
              </a:spcBef>
              <a:spcAft>
                <a:spcPts val="0"/>
              </a:spcAft>
              <a:buNone/>
            </a:pPr>
            <a:r>
              <a:rPr lang="en-US" sz="100">
                <a:solidFill>
                  <a:schemeClr val="dk1"/>
                </a:solidFill>
                <a:latin typeface="Calibri"/>
                <a:ea typeface="Calibri"/>
                <a:cs typeface="Calibri"/>
                <a:sym typeface="Calibri"/>
              </a:rPr>
              <a:t>MIB II – Management Information Base</a:t>
            </a:r>
            <a:endParaRPr/>
          </a:p>
          <a:p>
            <a:pPr marL="0" lvl="0" indent="0" algn="l" rtl="0">
              <a:spcBef>
                <a:spcPts val="0"/>
              </a:spcBef>
              <a:spcAft>
                <a:spcPts val="0"/>
              </a:spcAft>
              <a:buNone/>
            </a:pPr>
            <a:r>
              <a:rPr lang="en-US" sz="100">
                <a:solidFill>
                  <a:schemeClr val="dk1"/>
                </a:solidFill>
                <a:latin typeface="Calibri"/>
                <a:ea typeface="Calibri"/>
                <a:cs typeface="Calibri"/>
                <a:sym typeface="Calibri"/>
              </a:rPr>
              <a:t>MIB Test - </a:t>
            </a:r>
            <a:r>
              <a:rPr lang="en-US" sz="1200" b="0" i="0" u="none" strike="noStrike">
                <a:solidFill>
                  <a:schemeClr val="dk1"/>
                </a:solidFill>
                <a:latin typeface="Calibri"/>
                <a:ea typeface="Calibri"/>
                <a:cs typeface="Calibri"/>
                <a:sym typeface="Calibri"/>
              </a:rPr>
              <a:t>Tests may include verification of the agent within the system that implements the objects it claims to.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Every MIB object is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tested with the following primitives: Get, GetNext, GetBulk, and Set. It should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be verified that all the counters related to the MIBs are incremented correctly</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and that the agent is capable of generating (i) well known traps (e.g., coldstart,</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warmstart, linkdown, linkup) and (ii) application-specific traps (X.25 restart and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X.25 reset).</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180" name="Google Shape;18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0"/>
        <p:cNvGrpSpPr/>
        <p:nvPr/>
      </p:nvGrpSpPr>
      <p:grpSpPr>
        <a:xfrm>
          <a:off x="0" y="0"/>
          <a:ext cx="0" cy="0"/>
          <a:chOff x="0" y="0"/>
          <a:chExt cx="0" cy="0"/>
        </a:xfrm>
      </p:grpSpPr>
      <p:sp>
        <p:nvSpPr>
          <p:cNvPr id="21" name="Google Shape;21;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4F61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body" idx="1"/>
          </p:nvPr>
        </p:nvSpPr>
        <p:spPr>
          <a:xfrm>
            <a:off x="457200" y="1600201"/>
            <a:ext cx="8229600" cy="685800"/>
          </a:xfrm>
          <a:prstGeom prst="rect">
            <a:avLst/>
          </a:prstGeom>
          <a:noFill/>
          <a:ln>
            <a:noFill/>
          </a:ln>
        </p:spPr>
        <p:txBody>
          <a:bodyPr spcFirstLastPara="1" wrap="square" lIns="91425" tIns="45700" rIns="91425" bIns="45700" anchor="t" anchorCtr="0">
            <a:noAutofit/>
          </a:bodyPr>
          <a:lstStyle>
            <a:lvl1pPr marL="457200" lvl="0" indent="-228600" algn="r">
              <a:spcBef>
                <a:spcPts val="360"/>
              </a:spcBef>
              <a:spcAft>
                <a:spcPts val="0"/>
              </a:spcAft>
              <a:buClr>
                <a:srgbClr val="76923C"/>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2"/>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26" name="Google Shape;26;p2"/>
          <p:cNvCxnSpPr/>
          <p:nvPr/>
        </p:nvCxnSpPr>
        <p:spPr>
          <a:xfrm rot="10800000" flipH="1">
            <a:off x="2" y="6297773"/>
            <a:ext cx="9156879" cy="26831"/>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4F61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1"/>
          <p:cNvSpPr txBox="1">
            <a:spLocks noGrp="1"/>
          </p:cNvSpPr>
          <p:nvPr>
            <p:ph type="body" idx="1"/>
          </p:nvPr>
        </p:nvSpPr>
        <p:spPr>
          <a:xfrm rot="5400000">
            <a:off x="4229100" y="-2171699"/>
            <a:ext cx="685800" cy="8229600"/>
          </a:xfrm>
          <a:prstGeom prst="rect">
            <a:avLst/>
          </a:prstGeom>
          <a:noFill/>
          <a:ln>
            <a:noFill/>
          </a:ln>
        </p:spPr>
        <p:txBody>
          <a:bodyPr spcFirstLastPara="1" wrap="square" lIns="91425" tIns="45700" rIns="91425" bIns="45700" anchor="t" anchorCtr="0">
            <a:noAutofit/>
          </a:bodyPr>
          <a:lstStyle>
            <a:lvl1pPr marL="457200" lvl="0" indent="-228600" algn="r">
              <a:spcBef>
                <a:spcPts val="360"/>
              </a:spcBef>
              <a:spcAft>
                <a:spcPts val="0"/>
              </a:spcAft>
              <a:buClr>
                <a:srgbClr val="76923C"/>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11"/>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rot="5400000">
            <a:off x="4732337" y="2171705"/>
            <a:ext cx="5851525" cy="2057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4F61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2"/>
          <p:cNvSpPr txBox="1">
            <a:spLocks noGrp="1"/>
          </p:cNvSpPr>
          <p:nvPr>
            <p:ph type="body" idx="1"/>
          </p:nvPr>
        </p:nvSpPr>
        <p:spPr>
          <a:xfrm rot="5400000">
            <a:off x="541338" y="190505"/>
            <a:ext cx="5851525" cy="6019800"/>
          </a:xfrm>
          <a:prstGeom prst="rect">
            <a:avLst/>
          </a:prstGeom>
          <a:noFill/>
          <a:ln>
            <a:noFill/>
          </a:ln>
        </p:spPr>
        <p:txBody>
          <a:bodyPr spcFirstLastPara="1" wrap="square" lIns="91425" tIns="45700" rIns="91425" bIns="45700" anchor="t" anchorCtr="0">
            <a:noAutofit/>
          </a:bodyPr>
          <a:lstStyle>
            <a:lvl1pPr marL="457200" lvl="0" indent="-228600" algn="r">
              <a:spcBef>
                <a:spcPts val="360"/>
              </a:spcBef>
              <a:spcAft>
                <a:spcPts val="0"/>
              </a:spcAft>
              <a:buClr>
                <a:srgbClr val="76923C"/>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2" name="Google Shape;92;p12"/>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7"/>
        <p:cNvGrpSpPr/>
        <p:nvPr/>
      </p:nvGrpSpPr>
      <p:grpSpPr>
        <a:xfrm>
          <a:off x="0" y="0"/>
          <a:ext cx="0" cy="0"/>
          <a:chOff x="0" y="0"/>
          <a:chExt cx="0" cy="0"/>
        </a:xfrm>
      </p:grpSpPr>
      <p:sp>
        <p:nvSpPr>
          <p:cNvPr id="28" name="Google Shape;28;p3"/>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31" name="Google Shape;31;p3"/>
          <p:cNvSpPr/>
          <p:nvPr/>
        </p:nvSpPr>
        <p:spPr>
          <a:xfrm flipH="1">
            <a:off x="1143000" y="-762000"/>
            <a:ext cx="8001000" cy="2590800"/>
          </a:xfrm>
          <a:custGeom>
            <a:avLst/>
            <a:gdLst/>
            <a:ahLst/>
            <a:cxnLst/>
            <a:rect l="l" t="t" r="r" b="b"/>
            <a:pathLst>
              <a:path w="6913" h="3360" extrusionOk="0">
                <a:moveTo>
                  <a:pt x="0" y="2527"/>
                </a:moveTo>
                <a:cubicBezTo>
                  <a:pt x="5458" y="360"/>
                  <a:pt x="6913" y="3360"/>
                  <a:pt x="6913" y="3360"/>
                </a:cubicBezTo>
                <a:cubicBezTo>
                  <a:pt x="6913" y="3360"/>
                  <a:pt x="5593" y="0"/>
                  <a:pt x="0" y="2144"/>
                </a:cubicBezTo>
                <a:cubicBezTo>
                  <a:pt x="0" y="2144"/>
                  <a:pt x="0" y="2197"/>
                  <a:pt x="0" y="2527"/>
                </a:cubicBezTo>
                <a:close/>
              </a:path>
            </a:pathLst>
          </a:custGeom>
          <a:solidFill>
            <a:srgbClr val="B2A0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3"/>
          <p:cNvSpPr/>
          <p:nvPr/>
        </p:nvSpPr>
        <p:spPr>
          <a:xfrm flipH="1">
            <a:off x="1600200" y="-762000"/>
            <a:ext cx="7543800" cy="2438400"/>
          </a:xfrm>
          <a:custGeom>
            <a:avLst/>
            <a:gdLst/>
            <a:ahLst/>
            <a:cxnLst/>
            <a:rect l="l" t="t" r="r" b="b"/>
            <a:pathLst>
              <a:path w="6913" h="3360" extrusionOk="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3"/>
          <p:cNvSpPr/>
          <p:nvPr/>
        </p:nvSpPr>
        <p:spPr>
          <a:xfrm>
            <a:off x="1" y="5943600"/>
            <a:ext cx="9154274" cy="1066800"/>
          </a:xfrm>
          <a:custGeom>
            <a:avLst/>
            <a:gdLst/>
            <a:ahLst/>
            <a:cxnLst/>
            <a:rect l="l" t="t" r="r" b="b"/>
            <a:pathLst>
              <a:path w="9154274" h="3392193" extrusionOk="0">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rgbClr val="4F61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3"/>
          <p:cNvSpPr/>
          <p:nvPr/>
        </p:nvSpPr>
        <p:spPr>
          <a:xfrm rot="10800000" flipH="1">
            <a:off x="0" y="3048000"/>
            <a:ext cx="8839200" cy="3429000"/>
          </a:xfrm>
          <a:custGeom>
            <a:avLst/>
            <a:gdLst/>
            <a:ahLst/>
            <a:cxnLst/>
            <a:rect l="l" t="t" r="r" b="b"/>
            <a:pathLst>
              <a:path w="6913" h="3360" extrusionOk="0">
                <a:moveTo>
                  <a:pt x="0" y="2527"/>
                </a:moveTo>
                <a:cubicBezTo>
                  <a:pt x="5458" y="360"/>
                  <a:pt x="6913" y="3360"/>
                  <a:pt x="6913" y="3360"/>
                </a:cubicBezTo>
                <a:cubicBezTo>
                  <a:pt x="6913" y="3360"/>
                  <a:pt x="5593" y="0"/>
                  <a:pt x="0" y="2144"/>
                </a:cubicBezTo>
                <a:cubicBezTo>
                  <a:pt x="0" y="2144"/>
                  <a:pt x="0" y="2197"/>
                  <a:pt x="0" y="2527"/>
                </a:cubicBezTo>
                <a:close/>
              </a:path>
            </a:pathLst>
          </a:custGeom>
          <a:solidFill>
            <a:srgbClr val="E5DFE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3"/>
          <p:cNvSpPr/>
          <p:nvPr/>
        </p:nvSpPr>
        <p:spPr>
          <a:xfrm rot="10800000" flipH="1">
            <a:off x="-1" y="3021106"/>
            <a:ext cx="8334103" cy="3227294"/>
          </a:xfrm>
          <a:custGeom>
            <a:avLst/>
            <a:gdLst/>
            <a:ahLst/>
            <a:cxnLst/>
            <a:rect l="l" t="t" r="r" b="b"/>
            <a:pathLst>
              <a:path w="6913" h="3360" extrusionOk="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alpha val="5372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 name="Google Shape;36;p3"/>
          <p:cNvSpPr txBox="1">
            <a:spLocks noGrp="1"/>
          </p:cNvSpPr>
          <p:nvPr>
            <p:ph type="ctrTitle"/>
          </p:nvPr>
        </p:nvSpPr>
        <p:spPr>
          <a:xfrm>
            <a:off x="1142976" y="2571748"/>
            <a:ext cx="7772400" cy="14700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4F61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
          <p:cNvSpPr txBox="1">
            <a:spLocks noGrp="1"/>
          </p:cNvSpPr>
          <p:nvPr>
            <p:ph type="subTitle" idx="1"/>
          </p:nvPr>
        </p:nvSpPr>
        <p:spPr>
          <a:xfrm>
            <a:off x="2428860" y="4071942"/>
            <a:ext cx="6400800" cy="642942"/>
          </a:xfrm>
          <a:prstGeom prst="rect">
            <a:avLst/>
          </a:prstGeom>
          <a:noFill/>
          <a:ln>
            <a:noFill/>
          </a:ln>
        </p:spPr>
        <p:txBody>
          <a:bodyPr spcFirstLastPara="1" wrap="square" lIns="91425" tIns="45700" rIns="91425" bIns="45700" anchor="t" anchorCtr="0">
            <a:noAutofit/>
          </a:bodyPr>
          <a:lstStyle>
            <a:lvl1pPr lvl="0" algn="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722313" y="4406904"/>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4F6128"/>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r">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1" name="Google Shape;41;p4"/>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44"/>
        <p:cNvGrpSpPr/>
        <p:nvPr/>
      </p:nvGrpSpPr>
      <p:grpSpPr>
        <a:xfrm>
          <a:off x="0" y="0"/>
          <a:ext cx="0" cy="0"/>
          <a:chOff x="0" y="0"/>
          <a:chExt cx="0" cy="0"/>
        </a:xfrm>
      </p:grpSpPr>
      <p:sp>
        <p:nvSpPr>
          <p:cNvPr id="45" name="Google Shape;45;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4F61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
          <p:cNvSpPr txBox="1">
            <a:spLocks noGrp="1"/>
          </p:cNvSpPr>
          <p:nvPr>
            <p:ph type="body" idx="1"/>
          </p:nvPr>
        </p:nvSpPr>
        <p:spPr>
          <a:xfrm>
            <a:off x="457200" y="1600204"/>
            <a:ext cx="4038600" cy="4525963"/>
          </a:xfrm>
          <a:prstGeom prst="rect">
            <a:avLst/>
          </a:prstGeom>
          <a:noFill/>
          <a:ln>
            <a:noFill/>
          </a:ln>
        </p:spPr>
        <p:txBody>
          <a:bodyPr spcFirstLastPara="1" wrap="square" lIns="91425" tIns="45700" rIns="91425" bIns="45700" anchor="t" anchorCtr="0">
            <a:noAutofit/>
          </a:bodyPr>
          <a:lstStyle>
            <a:lvl1pPr marL="457200" lvl="0" indent="-228600" algn="r">
              <a:spcBef>
                <a:spcPts val="560"/>
              </a:spcBef>
              <a:spcAft>
                <a:spcPts val="0"/>
              </a:spcAft>
              <a:buClr>
                <a:srgbClr val="76923C"/>
              </a:buClr>
              <a:buSzPts val="2800"/>
              <a:buNone/>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7" name="Google Shape;47;p5"/>
          <p:cNvSpPr txBox="1">
            <a:spLocks noGrp="1"/>
          </p:cNvSpPr>
          <p:nvPr>
            <p:ph type="body" idx="2"/>
          </p:nvPr>
        </p:nvSpPr>
        <p:spPr>
          <a:xfrm>
            <a:off x="4648200" y="1600204"/>
            <a:ext cx="4038600" cy="4525963"/>
          </a:xfrm>
          <a:prstGeom prst="rect">
            <a:avLst/>
          </a:prstGeom>
          <a:noFill/>
          <a:ln>
            <a:noFill/>
          </a:ln>
        </p:spPr>
        <p:txBody>
          <a:bodyPr spcFirstLastPara="1" wrap="square" lIns="91425" tIns="45700" rIns="91425" bIns="45700" anchor="t" anchorCtr="0">
            <a:noAutofit/>
          </a:bodyPr>
          <a:lstStyle>
            <a:lvl1pPr marL="457200" lvl="0" indent="-228600" algn="r">
              <a:spcBef>
                <a:spcPts val="560"/>
              </a:spcBef>
              <a:spcAft>
                <a:spcPts val="0"/>
              </a:spcAft>
              <a:buClr>
                <a:srgbClr val="76923C"/>
              </a:buClr>
              <a:buSzPts val="2800"/>
              <a:buNone/>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8" name="Google Shape;48;p5"/>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4F6128"/>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r">
              <a:spcBef>
                <a:spcPts val="480"/>
              </a:spcBef>
              <a:spcAft>
                <a:spcPts val="0"/>
              </a:spcAft>
              <a:buClr>
                <a:srgbClr val="76923C"/>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 name="Google Shape;54;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228600" algn="r">
              <a:spcBef>
                <a:spcPts val="480"/>
              </a:spcBef>
              <a:spcAft>
                <a:spcPts val="0"/>
              </a:spcAft>
              <a:buClr>
                <a:srgbClr val="76923C"/>
              </a:buClr>
              <a:buSzPts val="2400"/>
              <a:buNone/>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 name="Google Shape;55;p6"/>
          <p:cNvSpPr txBox="1">
            <a:spLocks noGrp="1"/>
          </p:cNvSpPr>
          <p:nvPr>
            <p:ph type="body" idx="3"/>
          </p:nvPr>
        </p:nvSpPr>
        <p:spPr>
          <a:xfrm>
            <a:off x="4645027"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r">
              <a:spcBef>
                <a:spcPts val="480"/>
              </a:spcBef>
              <a:spcAft>
                <a:spcPts val="0"/>
              </a:spcAft>
              <a:buClr>
                <a:srgbClr val="76923C"/>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6" name="Google Shape;56;p6"/>
          <p:cNvSpPr txBox="1">
            <a:spLocks noGrp="1"/>
          </p:cNvSpPr>
          <p:nvPr>
            <p:ph type="body" idx="4"/>
          </p:nvPr>
        </p:nvSpPr>
        <p:spPr>
          <a:xfrm>
            <a:off x="4645027" y="2174875"/>
            <a:ext cx="4041775" cy="3951288"/>
          </a:xfrm>
          <a:prstGeom prst="rect">
            <a:avLst/>
          </a:prstGeom>
          <a:noFill/>
          <a:ln>
            <a:noFill/>
          </a:ln>
        </p:spPr>
        <p:txBody>
          <a:bodyPr spcFirstLastPara="1" wrap="square" lIns="91425" tIns="45700" rIns="91425" bIns="45700" anchor="t" anchorCtr="0">
            <a:noAutofit/>
          </a:bodyPr>
          <a:lstStyle>
            <a:lvl1pPr marL="457200" lvl="0" indent="-228600" algn="r">
              <a:spcBef>
                <a:spcPts val="480"/>
              </a:spcBef>
              <a:spcAft>
                <a:spcPts val="0"/>
              </a:spcAft>
              <a:buClr>
                <a:srgbClr val="76923C"/>
              </a:buClr>
              <a:buSzPts val="2400"/>
              <a:buNone/>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7" name="Google Shape;57;p6"/>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4F61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7"/>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5"/>
        <p:cNvGrpSpPr/>
        <p:nvPr/>
      </p:nvGrpSpPr>
      <p:grpSpPr>
        <a:xfrm>
          <a:off x="0" y="0"/>
          <a:ext cx="0" cy="0"/>
          <a:chOff x="0" y="0"/>
          <a:chExt cx="0" cy="0"/>
        </a:xfrm>
      </p:grpSpPr>
      <p:sp>
        <p:nvSpPr>
          <p:cNvPr id="66" name="Google Shape;66;p8"/>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457202"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4F6128"/>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9"/>
          <p:cNvSpPr txBox="1">
            <a:spLocks noGrp="1"/>
          </p:cNvSpPr>
          <p:nvPr>
            <p:ph type="body" idx="1"/>
          </p:nvPr>
        </p:nvSpPr>
        <p:spPr>
          <a:xfrm>
            <a:off x="3575050" y="273054"/>
            <a:ext cx="5111750" cy="5853113"/>
          </a:xfrm>
          <a:prstGeom prst="rect">
            <a:avLst/>
          </a:prstGeom>
          <a:noFill/>
          <a:ln>
            <a:noFill/>
          </a:ln>
        </p:spPr>
        <p:txBody>
          <a:bodyPr spcFirstLastPara="1" wrap="square" lIns="91425" tIns="45700" rIns="91425" bIns="45700" anchor="t" anchorCtr="0">
            <a:noAutofit/>
          </a:bodyPr>
          <a:lstStyle>
            <a:lvl1pPr marL="457200" lvl="0" indent="-228600" algn="r">
              <a:spcBef>
                <a:spcPts val="640"/>
              </a:spcBef>
              <a:spcAft>
                <a:spcPts val="0"/>
              </a:spcAft>
              <a:buClr>
                <a:srgbClr val="76923C"/>
              </a:buClr>
              <a:buSzPts val="3200"/>
              <a:buNone/>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2" name="Google Shape;72;p9"/>
          <p:cNvSpPr txBox="1">
            <a:spLocks noGrp="1"/>
          </p:cNvSpPr>
          <p:nvPr>
            <p:ph type="body" idx="2"/>
          </p:nvPr>
        </p:nvSpPr>
        <p:spPr>
          <a:xfrm>
            <a:off x="457202" y="1435103"/>
            <a:ext cx="3008313" cy="4691063"/>
          </a:xfrm>
          <a:prstGeom prst="rect">
            <a:avLst/>
          </a:prstGeom>
          <a:noFill/>
          <a:ln>
            <a:noFill/>
          </a:ln>
        </p:spPr>
        <p:txBody>
          <a:bodyPr spcFirstLastPara="1" wrap="square" lIns="91425" tIns="45700" rIns="91425" bIns="45700" anchor="t" anchorCtr="0">
            <a:noAutofit/>
          </a:bodyPr>
          <a:lstStyle>
            <a:lvl1pPr marL="457200" lvl="0" indent="-228600" algn="r">
              <a:spcBef>
                <a:spcPts val="280"/>
              </a:spcBef>
              <a:spcAft>
                <a:spcPts val="0"/>
              </a:spcAft>
              <a:buClr>
                <a:srgbClr val="76923C"/>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3" name="Google Shape;73;p9"/>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4F6128"/>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r" rtl="0">
              <a:spcBef>
                <a:spcPts val="640"/>
              </a:spcBef>
              <a:spcAft>
                <a:spcPts val="0"/>
              </a:spcAft>
              <a:buClr>
                <a:srgbClr val="76923C"/>
              </a:buClr>
              <a:buSzPts val="3200"/>
              <a:buFont typeface="Arial"/>
              <a:buNone/>
              <a:defRPr sz="3200" b="0" i="0" u="none" strike="noStrike" cap="none">
                <a:solidFill>
                  <a:srgbClr val="76923C"/>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9" name="Google Shape;79;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r">
              <a:spcBef>
                <a:spcPts val="280"/>
              </a:spcBef>
              <a:spcAft>
                <a:spcPts val="0"/>
              </a:spcAft>
              <a:buClr>
                <a:srgbClr val="76923C"/>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0" name="Google Shape;80;p10"/>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 y="5943600"/>
            <a:ext cx="9154274" cy="1066800"/>
          </a:xfrm>
          <a:custGeom>
            <a:avLst/>
            <a:gdLst/>
            <a:ahLst/>
            <a:cxnLst/>
            <a:rect l="l" t="t" r="r" b="b"/>
            <a:pathLst>
              <a:path w="9154274" h="3392193" extrusionOk="0">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rgbClr val="4F61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
          <p:cNvSpPr/>
          <p:nvPr/>
        </p:nvSpPr>
        <p:spPr>
          <a:xfrm rot="10800000" flipH="1">
            <a:off x="0" y="3048000"/>
            <a:ext cx="8839200" cy="3429000"/>
          </a:xfrm>
          <a:custGeom>
            <a:avLst/>
            <a:gdLst/>
            <a:ahLst/>
            <a:cxnLst/>
            <a:rect l="l" t="t" r="r" b="b"/>
            <a:pathLst>
              <a:path w="6913" h="3360" extrusionOk="0">
                <a:moveTo>
                  <a:pt x="0" y="2527"/>
                </a:moveTo>
                <a:cubicBezTo>
                  <a:pt x="5458" y="360"/>
                  <a:pt x="6913" y="3360"/>
                  <a:pt x="6913" y="3360"/>
                </a:cubicBezTo>
                <a:cubicBezTo>
                  <a:pt x="6913" y="3360"/>
                  <a:pt x="5593" y="0"/>
                  <a:pt x="0" y="2144"/>
                </a:cubicBezTo>
                <a:cubicBezTo>
                  <a:pt x="0" y="2144"/>
                  <a:pt x="0" y="2197"/>
                  <a:pt x="0" y="2527"/>
                </a:cubicBezTo>
                <a:close/>
              </a:path>
            </a:pathLst>
          </a:custGeom>
          <a:solidFill>
            <a:srgbClr val="E5DFE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1"/>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rgbClr val="888888"/>
                </a:solidFill>
                <a:latin typeface="Calibri"/>
                <a:ea typeface="Calibri"/>
                <a:cs typeface="Calibri"/>
                <a:sym typeface="Calibri"/>
              </a:defRPr>
            </a:lvl1pPr>
            <a:lvl2pPr marL="0" marR="0" lvl="1" indent="0" algn="r" rtl="0">
              <a:spcBef>
                <a:spcPts val="0"/>
              </a:spcBef>
              <a:buNone/>
              <a:defRPr sz="1200" b="0" u="none">
                <a:solidFill>
                  <a:srgbClr val="888888"/>
                </a:solidFill>
                <a:latin typeface="Calibri"/>
                <a:ea typeface="Calibri"/>
                <a:cs typeface="Calibri"/>
                <a:sym typeface="Calibri"/>
              </a:defRPr>
            </a:lvl2pPr>
            <a:lvl3pPr marL="0" marR="0" lvl="2" indent="0" algn="r" rtl="0">
              <a:spcBef>
                <a:spcPts val="0"/>
              </a:spcBef>
              <a:buNone/>
              <a:defRPr sz="1200" b="0" u="none">
                <a:solidFill>
                  <a:srgbClr val="888888"/>
                </a:solidFill>
                <a:latin typeface="Calibri"/>
                <a:ea typeface="Calibri"/>
                <a:cs typeface="Calibri"/>
                <a:sym typeface="Calibri"/>
              </a:defRPr>
            </a:lvl3pPr>
            <a:lvl4pPr marL="0" marR="0" lvl="3" indent="0" algn="r" rtl="0">
              <a:spcBef>
                <a:spcPts val="0"/>
              </a:spcBef>
              <a:buNone/>
              <a:defRPr sz="1200" b="0" u="none">
                <a:solidFill>
                  <a:srgbClr val="888888"/>
                </a:solidFill>
                <a:latin typeface="Calibri"/>
                <a:ea typeface="Calibri"/>
                <a:cs typeface="Calibri"/>
                <a:sym typeface="Calibri"/>
              </a:defRPr>
            </a:lvl4pPr>
            <a:lvl5pPr marL="0" marR="0" lvl="4" indent="0" algn="r" rtl="0">
              <a:spcBef>
                <a:spcPts val="0"/>
              </a:spcBef>
              <a:buNone/>
              <a:defRPr sz="1200" b="0" u="none">
                <a:solidFill>
                  <a:srgbClr val="888888"/>
                </a:solidFill>
                <a:latin typeface="Calibri"/>
                <a:ea typeface="Calibri"/>
                <a:cs typeface="Calibri"/>
                <a:sym typeface="Calibri"/>
              </a:defRPr>
            </a:lvl5pPr>
            <a:lvl6pPr marL="0" marR="0" lvl="5" indent="0" algn="r" rtl="0">
              <a:spcBef>
                <a:spcPts val="0"/>
              </a:spcBef>
              <a:buNone/>
              <a:defRPr sz="1200" b="0" u="none">
                <a:solidFill>
                  <a:srgbClr val="888888"/>
                </a:solidFill>
                <a:latin typeface="Calibri"/>
                <a:ea typeface="Calibri"/>
                <a:cs typeface="Calibri"/>
                <a:sym typeface="Calibri"/>
              </a:defRPr>
            </a:lvl6pPr>
            <a:lvl7pPr marL="0" marR="0" lvl="6" indent="0" algn="r" rtl="0">
              <a:spcBef>
                <a:spcPts val="0"/>
              </a:spcBef>
              <a:buNone/>
              <a:defRPr sz="1200" b="0" u="none">
                <a:solidFill>
                  <a:srgbClr val="888888"/>
                </a:solidFill>
                <a:latin typeface="Calibri"/>
                <a:ea typeface="Calibri"/>
                <a:cs typeface="Calibri"/>
                <a:sym typeface="Calibri"/>
              </a:defRPr>
            </a:lvl7pPr>
            <a:lvl8pPr marL="0" marR="0" lvl="7" indent="0" algn="r" rtl="0">
              <a:spcBef>
                <a:spcPts val="0"/>
              </a:spcBef>
              <a:buNone/>
              <a:defRPr sz="1200" b="0" u="none">
                <a:solidFill>
                  <a:srgbClr val="888888"/>
                </a:solidFill>
                <a:latin typeface="Calibri"/>
                <a:ea typeface="Calibri"/>
                <a:cs typeface="Calibri"/>
                <a:sym typeface="Calibri"/>
              </a:defRPr>
            </a:lvl8pPr>
            <a:lvl9pPr marL="0" marR="0" lvl="8" indent="0" algn="r" rtl="0">
              <a:spcBef>
                <a:spcPts val="0"/>
              </a:spcBef>
              <a:buNone/>
              <a:defRPr sz="1200" b="0" u="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5" name="Google Shape;15;p1"/>
          <p:cNvSpPr/>
          <p:nvPr/>
        </p:nvSpPr>
        <p:spPr>
          <a:xfrm flipH="1">
            <a:off x="1143000" y="-762000"/>
            <a:ext cx="8001000" cy="2590800"/>
          </a:xfrm>
          <a:custGeom>
            <a:avLst/>
            <a:gdLst/>
            <a:ahLst/>
            <a:cxnLst/>
            <a:rect l="l" t="t" r="r" b="b"/>
            <a:pathLst>
              <a:path w="6913" h="3360" extrusionOk="0">
                <a:moveTo>
                  <a:pt x="0" y="2527"/>
                </a:moveTo>
                <a:cubicBezTo>
                  <a:pt x="5458" y="360"/>
                  <a:pt x="6913" y="3360"/>
                  <a:pt x="6913" y="3360"/>
                </a:cubicBezTo>
                <a:cubicBezTo>
                  <a:pt x="6913" y="3360"/>
                  <a:pt x="5593" y="0"/>
                  <a:pt x="0" y="2144"/>
                </a:cubicBezTo>
                <a:cubicBezTo>
                  <a:pt x="0" y="2144"/>
                  <a:pt x="0" y="2197"/>
                  <a:pt x="0" y="2527"/>
                </a:cubicBezTo>
                <a:close/>
              </a:path>
            </a:pathLst>
          </a:custGeom>
          <a:solidFill>
            <a:srgbClr val="B2A0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1"/>
          <p:cNvSpPr/>
          <p:nvPr/>
        </p:nvSpPr>
        <p:spPr>
          <a:xfrm flipH="1">
            <a:off x="1600200" y="-762000"/>
            <a:ext cx="7543800" cy="2438400"/>
          </a:xfrm>
          <a:custGeom>
            <a:avLst/>
            <a:gdLst/>
            <a:ahLst/>
            <a:cxnLst/>
            <a:rect l="l" t="t" r="r" b="b"/>
            <a:pathLst>
              <a:path w="6913" h="3360" extrusionOk="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1"/>
          <p:cNvSpPr/>
          <p:nvPr/>
        </p:nvSpPr>
        <p:spPr>
          <a:xfrm rot="10800000" flipH="1">
            <a:off x="-1" y="3021106"/>
            <a:ext cx="8334103" cy="3227294"/>
          </a:xfrm>
          <a:custGeom>
            <a:avLst/>
            <a:gdLst/>
            <a:ahLst/>
            <a:cxnLst/>
            <a:rect l="l" t="t" r="r" b="b"/>
            <a:pathLst>
              <a:path w="6913" h="3360" extrusionOk="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alpha val="5372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8;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Clr>
                <a:srgbClr val="4F6128"/>
              </a:buClr>
              <a:buSzPts val="4400"/>
              <a:buFont typeface="Calibri"/>
              <a:buNone/>
              <a:defRPr sz="4400" b="0" i="0" u="none" strike="noStrike" cap="none">
                <a:solidFill>
                  <a:srgbClr val="4F6128"/>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1"/>
          <p:cNvSpPr txBox="1">
            <a:spLocks noGrp="1"/>
          </p:cNvSpPr>
          <p:nvPr>
            <p:ph type="body" idx="1"/>
          </p:nvPr>
        </p:nvSpPr>
        <p:spPr>
          <a:xfrm>
            <a:off x="457200" y="1600201"/>
            <a:ext cx="8229600" cy="685800"/>
          </a:xfrm>
          <a:prstGeom prst="rect">
            <a:avLst/>
          </a:prstGeom>
          <a:noFill/>
          <a:ln>
            <a:noFill/>
          </a:ln>
        </p:spPr>
        <p:txBody>
          <a:bodyPr spcFirstLastPara="1" wrap="square" lIns="91425" tIns="45700" rIns="91425" bIns="45700" anchor="t" anchorCtr="0">
            <a:noAutofit/>
          </a:bodyPr>
          <a:lstStyle>
            <a:lvl1pPr marL="457200" marR="0" lvl="0" indent="-228600" algn="r" rtl="0">
              <a:spcBef>
                <a:spcPts val="640"/>
              </a:spcBef>
              <a:spcAft>
                <a:spcPts val="0"/>
              </a:spcAft>
              <a:buClr>
                <a:srgbClr val="76923C"/>
              </a:buClr>
              <a:buSzPts val="3200"/>
              <a:buFont typeface="Arial"/>
              <a:buNone/>
              <a:defRPr sz="3200" b="0" i="0" u="none" strike="noStrike" cap="none">
                <a:solidFill>
                  <a:srgbClr val="76923C"/>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3"/>
          <p:cNvSpPr txBox="1">
            <a:spLocks noGrp="1"/>
          </p:cNvSpPr>
          <p:nvPr>
            <p:ph type="body" idx="1"/>
          </p:nvPr>
        </p:nvSpPr>
        <p:spPr>
          <a:xfrm>
            <a:off x="585759" y="304800"/>
            <a:ext cx="8177241" cy="5929353"/>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rgbClr val="76923C"/>
              </a:buClr>
              <a:buSzPts val="2800"/>
              <a:buFont typeface="Calibri"/>
              <a:buNone/>
            </a:pPr>
            <a:endParaRPr sz="2800">
              <a:solidFill>
                <a:schemeClr val="dk1"/>
              </a:solidFill>
            </a:endParaRPr>
          </a:p>
          <a:p>
            <a:pPr marL="342900" lvl="0" indent="-342900" algn="ctr" rtl="0">
              <a:spcBef>
                <a:spcPts val="560"/>
              </a:spcBef>
              <a:spcAft>
                <a:spcPts val="0"/>
              </a:spcAft>
              <a:buClr>
                <a:srgbClr val="76923C"/>
              </a:buClr>
              <a:buSzPts val="2800"/>
              <a:buNone/>
            </a:pPr>
            <a:endParaRPr sz="2800">
              <a:solidFill>
                <a:schemeClr val="dk1"/>
              </a:solidFill>
            </a:endParaRPr>
          </a:p>
          <a:p>
            <a:pPr marL="342900" lvl="0" indent="-342900" algn="ctr" rtl="0">
              <a:spcBef>
                <a:spcPts val="560"/>
              </a:spcBef>
              <a:spcAft>
                <a:spcPts val="0"/>
              </a:spcAft>
              <a:buClr>
                <a:schemeClr val="dk1"/>
              </a:buClr>
              <a:buSzPts val="2800"/>
              <a:buNone/>
            </a:pPr>
            <a:r>
              <a:rPr lang="en-US" sz="2800" dirty="0">
                <a:solidFill>
                  <a:schemeClr val="dk1"/>
                </a:solidFill>
              </a:rPr>
              <a:t>Chapter Seven: System Testing</a:t>
            </a:r>
            <a:endParaRPr/>
          </a:p>
          <a:p>
            <a:pPr marL="342900" lvl="0" indent="-342900" algn="ctr" rtl="0">
              <a:spcBef>
                <a:spcPts val="560"/>
              </a:spcBef>
              <a:spcAft>
                <a:spcPts val="0"/>
              </a:spcAft>
              <a:buClr>
                <a:srgbClr val="76923C"/>
              </a:buClr>
              <a:buSzPts val="2800"/>
              <a:buFont typeface="Calibri"/>
              <a:buNone/>
            </a:pPr>
            <a:endParaRPr sz="2800">
              <a:solidFill>
                <a:schemeClr val="dk1"/>
              </a:solidFill>
            </a:endParaRPr>
          </a:p>
          <a:p>
            <a:pPr marL="342900" lvl="0" indent="-342900" algn="ctr" rtl="0">
              <a:spcBef>
                <a:spcPts val="560"/>
              </a:spcBef>
              <a:spcAft>
                <a:spcPts val="0"/>
              </a:spcAft>
              <a:buClr>
                <a:srgbClr val="76923C"/>
              </a:buClr>
              <a:buSzPts val="2800"/>
              <a:buFont typeface="Calibri"/>
              <a:buNone/>
            </a:pPr>
            <a:endParaRPr sz="2800">
              <a:solidFill>
                <a:schemeClr val="dk1"/>
              </a:solidFill>
            </a:endParaRPr>
          </a:p>
          <a:p>
            <a:pPr marL="342900" lvl="0" indent="-342900" algn="ctr" rtl="0">
              <a:spcBef>
                <a:spcPts val="560"/>
              </a:spcBef>
              <a:spcAft>
                <a:spcPts val="0"/>
              </a:spcAft>
              <a:buClr>
                <a:srgbClr val="76923C"/>
              </a:buClr>
              <a:buSzPts val="2800"/>
              <a:buFont typeface="Calibri"/>
              <a:buNone/>
            </a:pPr>
            <a:endParaRPr sz="2800">
              <a:solidFill>
                <a:schemeClr val="dk1"/>
              </a:solidFill>
            </a:endParaRPr>
          </a:p>
          <a:p>
            <a:pPr marL="342900" lvl="0" indent="-342900" algn="ctr" rtl="0">
              <a:spcBef>
                <a:spcPts val="560"/>
              </a:spcBef>
              <a:spcAft>
                <a:spcPts val="0"/>
              </a:spcAft>
              <a:buClr>
                <a:schemeClr val="dk1"/>
              </a:buClr>
              <a:buSzPts val="2800"/>
              <a:buFont typeface="Calibri"/>
              <a:buNone/>
            </a:pPr>
            <a:r>
              <a:rPr lang="en-US" sz="2800" dirty="0">
                <a:solidFill>
                  <a:schemeClr val="dk1"/>
                </a:solidFill>
              </a:rPr>
              <a:t>Sem. II - </a:t>
            </a:r>
            <a:r>
              <a:rPr lang="en-US" sz="2800" dirty="0" smtClean="0">
                <a:solidFill>
                  <a:schemeClr val="dk1"/>
                </a:solidFill>
              </a:rPr>
              <a:t>2020</a:t>
            </a:r>
            <a:endParaRPr sz="2800">
              <a:solidFill>
                <a:schemeClr val="dk1"/>
              </a:solidFill>
            </a:endParaRPr>
          </a:p>
          <a:p>
            <a:pPr marL="342900" lvl="0" indent="-342900" algn="ctr" rtl="0">
              <a:spcBef>
                <a:spcPts val="560"/>
              </a:spcBef>
              <a:spcAft>
                <a:spcPts val="0"/>
              </a:spcAft>
              <a:buClr>
                <a:srgbClr val="76923C"/>
              </a:buClr>
              <a:buSzPts val="2800"/>
              <a:buFont typeface="Calibri"/>
              <a:buNone/>
            </a:pPr>
            <a:endParaRPr sz="2800">
              <a:solidFill>
                <a:schemeClr val="dk1"/>
              </a:solidFill>
            </a:endParaRPr>
          </a:p>
          <a:p>
            <a:pPr marL="342900" lvl="0" indent="-342900" algn="ctr" rtl="0">
              <a:spcBef>
                <a:spcPts val="560"/>
              </a:spcBef>
              <a:spcAft>
                <a:spcPts val="0"/>
              </a:spcAft>
              <a:buClr>
                <a:schemeClr val="dk1"/>
              </a:buClr>
              <a:buSzPts val="2800"/>
              <a:buFont typeface="Calibri"/>
              <a:buNone/>
            </a:pPr>
            <a:r>
              <a:rPr lang="en-US" sz="2800" dirty="0">
                <a:solidFill>
                  <a:schemeClr val="dk1"/>
                </a:solidFill>
              </a:rPr>
              <a:t>Department of Software Engineering</a:t>
            </a:r>
            <a:endParaRPr/>
          </a:p>
          <a:p>
            <a:pPr marL="342900" lvl="0" indent="-342900" algn="ctr" rtl="0">
              <a:spcBef>
                <a:spcPts val="560"/>
              </a:spcBef>
              <a:spcAft>
                <a:spcPts val="0"/>
              </a:spcAft>
              <a:buClr>
                <a:schemeClr val="dk1"/>
              </a:buClr>
              <a:buSzPts val="2800"/>
              <a:buFont typeface="Calibri"/>
              <a:buNone/>
            </a:pPr>
            <a:r>
              <a:rPr lang="en-US" sz="2800" dirty="0">
                <a:solidFill>
                  <a:schemeClr val="dk1"/>
                </a:solidFill>
              </a:rPr>
              <a:t>ITSC-AAIT</a:t>
            </a:r>
            <a:endParaRPr/>
          </a:p>
          <a:p>
            <a:pPr marL="342900" lvl="0" indent="-342900" algn="r" rtl="0">
              <a:spcBef>
                <a:spcPts val="400"/>
              </a:spcBef>
              <a:spcAft>
                <a:spcPts val="0"/>
              </a:spcAft>
              <a:buClr>
                <a:srgbClr val="76923C"/>
              </a:buClr>
              <a:buSzPts val="2000"/>
              <a:buFont typeface="Calibri"/>
              <a:buNone/>
            </a:pPr>
            <a:endParaRPr sz="2000">
              <a:solidFill>
                <a:schemeClr val="dk1"/>
              </a:solidFill>
            </a:endParaRPr>
          </a:p>
          <a:p>
            <a:pPr marL="342900" lvl="0" indent="-342900" algn="r" rtl="0">
              <a:spcBef>
                <a:spcPts val="400"/>
              </a:spcBef>
              <a:spcAft>
                <a:spcPts val="0"/>
              </a:spcAft>
              <a:buClr>
                <a:schemeClr val="dk1"/>
              </a:buClr>
              <a:buSzPts val="2000"/>
              <a:buFont typeface="Calibri"/>
              <a:buNone/>
            </a:pPr>
            <a:r>
              <a:rPr lang="en-US" sz="2000" smtClean="0">
                <a:solidFill>
                  <a:schemeClr val="dk1"/>
                </a:solidFill>
              </a:rPr>
              <a:t>Dr</a:t>
            </a:r>
            <a:r>
              <a:rPr lang="en-US" sz="2000" dirty="0" smtClean="0">
                <a:solidFill>
                  <a:schemeClr val="dk1"/>
                </a:solidFill>
              </a:rPr>
              <a:t>. </a:t>
            </a:r>
            <a:r>
              <a:rPr lang="en-US" sz="2000" dirty="0" err="1" smtClean="0">
                <a:solidFill>
                  <a:schemeClr val="dk1"/>
                </a:solidFill>
              </a:rPr>
              <a:t>Sunkari</a:t>
            </a:r>
            <a:endParaRPr/>
          </a:p>
        </p:txBody>
      </p:sp>
      <p:sp>
        <p:nvSpPr>
          <p:cNvPr id="102" name="Google Shape;102;p13"/>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Software Design, Verification and Validation</a:t>
            </a:r>
            <a:endParaRPr/>
          </a:p>
        </p:txBody>
      </p:sp>
      <p:sp>
        <p:nvSpPr>
          <p:cNvPr id="103" name="Google Shape;103;p13"/>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Google Shape;193;p22"/>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10</a:t>
            </a:fld>
            <a:endParaRPr>
              <a:solidFill>
                <a:schemeClr val="dk1"/>
              </a:solidFill>
              <a:latin typeface="Cambria"/>
              <a:ea typeface="Cambria"/>
              <a:cs typeface="Cambria"/>
              <a:sym typeface="Cambria"/>
            </a:endParaRPr>
          </a:p>
        </p:txBody>
      </p:sp>
      <p:sp>
        <p:nvSpPr>
          <p:cNvPr id="194" name="Google Shape;194;p22"/>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95" name="Google Shape;195;p22"/>
          <p:cNvSpPr/>
          <p:nvPr/>
        </p:nvSpPr>
        <p:spPr>
          <a:xfrm>
            <a:off x="214282" y="1241613"/>
            <a:ext cx="8569325" cy="5195046"/>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Graphical User Interface Tests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Tests are designed to look-and-feel the interface to the users of an application system</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Tests are designed to verify different components such as icons, menu bars, dialog boxes, scroll bars, list boxes, and radio buttons.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GUI can be utilized to test the functionality behind the interface, such as accurate response to database queries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Tests the usefulness of the on-line help, error messages, tutorials, and user manuals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a:t>
            </a:r>
            <a:r>
              <a:rPr lang="en-US" sz="1800" b="1" i="0" u="none" strike="noStrike" cap="none">
                <a:solidFill>
                  <a:schemeClr val="dk1"/>
                </a:solidFill>
                <a:latin typeface="Calibri"/>
                <a:ea typeface="Calibri"/>
                <a:cs typeface="Calibri"/>
                <a:sym typeface="Calibri"/>
              </a:rPr>
              <a:t>usability</a:t>
            </a:r>
            <a:r>
              <a:rPr lang="en-US" sz="1800" b="0" i="0" u="none" strike="noStrike" cap="none">
                <a:solidFill>
                  <a:schemeClr val="dk1"/>
                </a:solidFill>
                <a:latin typeface="Calibri"/>
                <a:ea typeface="Calibri"/>
                <a:cs typeface="Calibri"/>
                <a:sym typeface="Calibri"/>
              </a:rPr>
              <a:t> characteristics of the GUI is tested, which includes the following</a:t>
            </a:r>
            <a:endParaRPr/>
          </a:p>
          <a:p>
            <a:pPr marL="800100" marR="0" lvl="1" indent="-342900" algn="just" rtl="0">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Accessibility</a:t>
            </a:r>
            <a:r>
              <a:rPr lang="en-US" sz="1800" b="0" i="0" u="none" strike="noStrike" cap="none">
                <a:solidFill>
                  <a:schemeClr val="dk1"/>
                </a:solidFill>
                <a:latin typeface="Calibri"/>
                <a:ea typeface="Calibri"/>
                <a:cs typeface="Calibri"/>
                <a:sym typeface="Calibri"/>
              </a:rPr>
              <a:t>: Can users enter, navigate, and exit with relative ease?</a:t>
            </a:r>
            <a:endParaRPr/>
          </a:p>
          <a:p>
            <a:pPr marL="800100" marR="0" lvl="1" indent="-342900" algn="just" rtl="0">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Responsiveness</a:t>
            </a:r>
            <a:r>
              <a:rPr lang="en-US" sz="1800" b="0" i="0" u="none" strike="noStrike" cap="none">
                <a:solidFill>
                  <a:schemeClr val="dk1"/>
                </a:solidFill>
                <a:latin typeface="Calibri"/>
                <a:ea typeface="Calibri"/>
                <a:cs typeface="Calibri"/>
                <a:sym typeface="Calibri"/>
              </a:rPr>
              <a:t>: Can users do what they want and when they want in a way that is clear?</a:t>
            </a:r>
            <a:endParaRPr/>
          </a:p>
          <a:p>
            <a:pPr marL="800100" marR="0" lvl="1" indent="-342900" algn="just" rtl="0">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Efficiency</a:t>
            </a:r>
            <a:r>
              <a:rPr lang="en-US" sz="1800" b="0" i="0" u="none" strike="noStrike" cap="none">
                <a:solidFill>
                  <a:schemeClr val="dk1"/>
                </a:solidFill>
                <a:latin typeface="Calibri"/>
                <a:ea typeface="Calibri"/>
                <a:cs typeface="Calibri"/>
                <a:sym typeface="Calibri"/>
              </a:rPr>
              <a:t>: Can users do what they want to with minimum number of steps and time?</a:t>
            </a:r>
            <a:endParaRPr/>
          </a:p>
          <a:p>
            <a:pPr marL="800100" marR="0" lvl="1" indent="-342900" algn="just" rtl="0">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Comprehensibility</a:t>
            </a:r>
            <a:r>
              <a:rPr lang="en-US" sz="1800" b="0" i="0" u="none" strike="noStrike" cap="none">
                <a:solidFill>
                  <a:schemeClr val="dk1"/>
                </a:solidFill>
                <a:latin typeface="Calibri"/>
                <a:ea typeface="Calibri"/>
                <a:cs typeface="Calibri"/>
                <a:sym typeface="Calibri"/>
              </a:rPr>
              <a:t>: Do users understand the product structure with a minimum amount of effort?</a:t>
            </a:r>
            <a:endParaRPr/>
          </a:p>
        </p:txBody>
      </p:sp>
      <p:sp>
        <p:nvSpPr>
          <p:cNvPr id="196" name="Google Shape;196;p22"/>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Functionality Tests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23"/>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11</a:t>
            </a:fld>
            <a:endParaRPr>
              <a:solidFill>
                <a:schemeClr val="dk1"/>
              </a:solidFill>
              <a:latin typeface="Cambria"/>
              <a:ea typeface="Cambria"/>
              <a:cs typeface="Cambria"/>
              <a:sym typeface="Cambria"/>
            </a:endParaRPr>
          </a:p>
        </p:txBody>
      </p:sp>
      <p:sp>
        <p:nvSpPr>
          <p:cNvPr id="204" name="Google Shape;204;p23"/>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05" name="Google Shape;205;p23"/>
          <p:cNvSpPr/>
          <p:nvPr/>
        </p:nvSpPr>
        <p:spPr>
          <a:xfrm>
            <a:off x="214282" y="1295400"/>
            <a:ext cx="8569325" cy="47459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Security Tests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Security tests are designed to verify that the system meets the security requirements</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Confidentiality</a:t>
            </a:r>
            <a:endParaRPr/>
          </a:p>
          <a:p>
            <a:pPr marL="1714500" marR="0" lvl="3"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It is the requirement that data and the processes be protected from unauthorized disclosure</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Integrity</a:t>
            </a:r>
            <a:endParaRPr/>
          </a:p>
          <a:p>
            <a:pPr marL="1714500" marR="0" lvl="3"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It is the requirement that data and process be protected from unauthorized modification</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Availability</a:t>
            </a:r>
            <a:endParaRPr/>
          </a:p>
          <a:p>
            <a:pPr marL="1714500" marR="0" lvl="3"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It is the requirement that data and processes be protected form the denial of service to authorized users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Security test scenarios should include negative scenarios such as misuse and abuse of the software system</a:t>
            </a:r>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206" name="Google Shape;206;p23"/>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Functionality Tests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Google Shape;213;p24"/>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12</a:t>
            </a:fld>
            <a:endParaRPr>
              <a:solidFill>
                <a:schemeClr val="dk1"/>
              </a:solidFill>
              <a:latin typeface="Cambria"/>
              <a:ea typeface="Cambria"/>
              <a:cs typeface="Cambria"/>
              <a:sym typeface="Cambria"/>
            </a:endParaRPr>
          </a:p>
        </p:txBody>
      </p:sp>
      <p:sp>
        <p:nvSpPr>
          <p:cNvPr id="214" name="Google Shape;214;p24"/>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15" name="Google Shape;215;p24"/>
          <p:cNvSpPr/>
          <p:nvPr/>
        </p:nvSpPr>
        <p:spPr>
          <a:xfrm>
            <a:off x="214282" y="1295400"/>
            <a:ext cx="8569325" cy="50229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Security Test: Useful types of security tests includes the following:</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Verify that only authorized accesses to the system are permitted</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Verify the correctness of both encryption and decryption algorithms for systems where data/messages are encoded.</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Verify that illegal reading of files, to which the perpetrator is not authorized, is not allowed</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Ensure that virus checkers prevent or curtail entry of viruses into the system</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Ensure that the system is available to authorized users when a zero-day attack occurs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Try to identify any “backdoors” in the system usually left open by the software developers</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Feature Tests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These tests are designed to verify any additional functionalities which are defined in requirement specification but not covered in the other functional Testing categories. Examples: Data conversion testing and  Cross-functionality testing</a:t>
            </a:r>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216" name="Google Shape;216;p24"/>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Functionality Tests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p25"/>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13</a:t>
            </a:fld>
            <a:endParaRPr>
              <a:solidFill>
                <a:schemeClr val="dk1"/>
              </a:solidFill>
              <a:latin typeface="Cambria"/>
              <a:ea typeface="Cambria"/>
              <a:cs typeface="Cambria"/>
              <a:sym typeface="Cambria"/>
            </a:endParaRPr>
          </a:p>
        </p:txBody>
      </p:sp>
      <p:sp>
        <p:nvSpPr>
          <p:cNvPr id="224" name="Google Shape;224;p25"/>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25" name="Google Shape;225;p25"/>
          <p:cNvSpPr/>
          <p:nvPr/>
        </p:nvSpPr>
        <p:spPr>
          <a:xfrm>
            <a:off x="214282" y="1295400"/>
            <a:ext cx="8569325" cy="49121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Robustness means how much sensitive a system is to erroneous input and changes its operational environment</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Tests in this category are designed to verify how gracefully the system behaves in error situations and in a changed operational environment.</a:t>
            </a:r>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226" name="Google Shape;226;p25"/>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Robustness Tests</a:t>
            </a:r>
            <a:endParaRPr/>
          </a:p>
        </p:txBody>
      </p:sp>
      <p:pic>
        <p:nvPicPr>
          <p:cNvPr id="227" name="Google Shape;227;p25" descr="robustnesstest"/>
          <p:cNvPicPr preferRelativeResize="0">
            <a:picLocks noGrp="1"/>
          </p:cNvPicPr>
          <p:nvPr>
            <p:ph type="body" idx="4294967295"/>
          </p:nvPr>
        </p:nvPicPr>
        <p:blipFill rotWithShape="1">
          <a:blip r:embed="rId3">
            <a:alphaModFix/>
          </a:blip>
          <a:srcRect/>
          <a:stretch/>
        </p:blipFill>
        <p:spPr>
          <a:xfrm>
            <a:off x="1212850" y="2590800"/>
            <a:ext cx="6061075" cy="33512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Google Shape;234;p26"/>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14</a:t>
            </a:fld>
            <a:endParaRPr>
              <a:solidFill>
                <a:schemeClr val="dk1"/>
              </a:solidFill>
              <a:latin typeface="Cambria"/>
              <a:ea typeface="Cambria"/>
              <a:cs typeface="Cambria"/>
              <a:sym typeface="Cambria"/>
            </a:endParaRPr>
          </a:p>
        </p:txBody>
      </p:sp>
      <p:sp>
        <p:nvSpPr>
          <p:cNvPr id="235" name="Google Shape;235;p26"/>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36" name="Google Shape;236;p26"/>
          <p:cNvSpPr/>
          <p:nvPr/>
        </p:nvSpPr>
        <p:spPr>
          <a:xfrm>
            <a:off x="214282" y="1295400"/>
            <a:ext cx="8569325" cy="402571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Boundary value</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Boundary value tests are designed to cover boundary conditions, special values, and system defaults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tests include providing invalid input data to the system and observing how the system reacts to the invalid input.</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Power cycling</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Power cycling tests are executed to ensure that, when there is a power glitch in a deployment environment, the system can recover from the glitch to be back in normal operation after power is restored</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On-line insertion and removal</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On-line Insertion and Removal (OIR) tests are designed to ensure that on-line insertion and removal of modules, incurred during both idle and heavy load operations, are gracefully handled and recovered.</a:t>
            </a:r>
            <a:endParaRPr/>
          </a:p>
        </p:txBody>
      </p:sp>
      <p:sp>
        <p:nvSpPr>
          <p:cNvPr id="237" name="Google Shape;237;p26"/>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Robustness Tests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4" name="Google Shape;244;p27"/>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15</a:t>
            </a:fld>
            <a:endParaRPr>
              <a:solidFill>
                <a:schemeClr val="dk1"/>
              </a:solidFill>
              <a:latin typeface="Cambria"/>
              <a:ea typeface="Cambria"/>
              <a:cs typeface="Cambria"/>
              <a:sym typeface="Cambria"/>
            </a:endParaRPr>
          </a:p>
        </p:txBody>
      </p:sp>
      <p:sp>
        <p:nvSpPr>
          <p:cNvPr id="245" name="Google Shape;245;p27"/>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46" name="Google Shape;246;p27"/>
          <p:cNvSpPr/>
          <p:nvPr/>
        </p:nvSpPr>
        <p:spPr>
          <a:xfrm>
            <a:off x="214282" y="1295400"/>
            <a:ext cx="8569325" cy="4413516"/>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High Availability</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concept of high availability is also known as fault tolerance</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High availability tests are designed to verify the redundancy of individual modules, including the software that controls these modules. </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goal is to verify that the system gracefully and quickly recovers from hardware and software failures without adversely impacting the operation of the system</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High availability is realized by means of proactive methods to maximize service up-time, and to minimize the downtime</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Degraded Node</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Degraded node (also known as failure containment) tests verify the operation of a system after a portion of the system becomes non-operational</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It is a useful test for all mission-critical applications.</a:t>
            </a:r>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247" name="Google Shape;247;p27"/>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Robustness Tests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28"/>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16</a:t>
            </a:fld>
            <a:endParaRPr>
              <a:solidFill>
                <a:schemeClr val="dk1"/>
              </a:solidFill>
              <a:latin typeface="Cambria"/>
              <a:ea typeface="Cambria"/>
              <a:cs typeface="Cambria"/>
              <a:sym typeface="Cambria"/>
            </a:endParaRPr>
          </a:p>
        </p:txBody>
      </p:sp>
      <p:sp>
        <p:nvSpPr>
          <p:cNvPr id="255" name="Google Shape;255;p28"/>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56" name="Google Shape;256;p28"/>
          <p:cNvSpPr/>
          <p:nvPr/>
        </p:nvSpPr>
        <p:spPr>
          <a:xfrm>
            <a:off x="214282" y="1295400"/>
            <a:ext cx="8569325" cy="3804118"/>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Tests are designed to verify the ability of the system to inter-operate with third party products</a:t>
            </a:r>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re-configuration activities during interoperability tests is known as configuration testing</a:t>
            </a:r>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Another kind of inter-operability tests is called (backward) compatibility tests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Compatibility tests verify that the system works the same way across different platforms, operating systems, data base management systems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Backward compatibility tests verify that the current software build flawlessly works with older version of platforms.</a:t>
            </a:r>
            <a:endParaRPr/>
          </a:p>
          <a:p>
            <a:pPr marL="800100" marR="0" lvl="1" indent="-205740"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p:txBody>
      </p:sp>
      <p:sp>
        <p:nvSpPr>
          <p:cNvPr id="257" name="Google Shape;257;p28"/>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Interoperability Tests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Google Shape;264;p29"/>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17</a:t>
            </a:fld>
            <a:endParaRPr>
              <a:solidFill>
                <a:schemeClr val="dk1"/>
              </a:solidFill>
              <a:latin typeface="Cambria"/>
              <a:ea typeface="Cambria"/>
              <a:cs typeface="Cambria"/>
              <a:sym typeface="Cambria"/>
            </a:endParaRPr>
          </a:p>
        </p:txBody>
      </p:sp>
      <p:sp>
        <p:nvSpPr>
          <p:cNvPr id="265" name="Google Shape;265;p29"/>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66" name="Google Shape;266;p29"/>
          <p:cNvSpPr/>
          <p:nvPr/>
        </p:nvSpPr>
        <p:spPr>
          <a:xfrm>
            <a:off x="214282" y="1295400"/>
            <a:ext cx="8569325" cy="4468916"/>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Tests are designed to determine the performance of the actual system compared to the expected one.</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Tests are designed to verify response time, execution time, throughput, resource utilization and traffic rate.</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One needs to be clear about the specific data to be captured in order to evaluate performance metrics. </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For example, if the objective is to evaluate the response time, then one needs to capture.</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End-to-end response time (as seen by external user)</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CPU time</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Network connection time</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Database access time</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Network connection time</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Waiting time</a:t>
            </a:r>
            <a:endParaRPr/>
          </a:p>
        </p:txBody>
      </p:sp>
      <p:sp>
        <p:nvSpPr>
          <p:cNvPr id="267" name="Google Shape;267;p29"/>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Performance Tests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0"/>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18</a:t>
            </a:fld>
            <a:endParaRPr>
              <a:solidFill>
                <a:schemeClr val="dk1"/>
              </a:solidFill>
              <a:latin typeface="Cambria"/>
              <a:ea typeface="Cambria"/>
              <a:cs typeface="Cambria"/>
              <a:sym typeface="Cambria"/>
            </a:endParaRPr>
          </a:p>
        </p:txBody>
      </p:sp>
      <p:sp>
        <p:nvSpPr>
          <p:cNvPr id="275" name="Google Shape;275;p30"/>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76" name="Google Shape;276;p30"/>
          <p:cNvSpPr/>
          <p:nvPr/>
        </p:nvSpPr>
        <p:spPr>
          <a:xfrm>
            <a:off x="214282" y="1295400"/>
            <a:ext cx="8569325" cy="2640723"/>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Tests are designed to verify that the system can scale up to its engineering limits</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Scaling tests are conducted to ensure that the system response time remains the same, or increases by a small amount, as the number of users are increased. </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There are three major causes of these limitations: </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data storage limitations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network bandwidth limitations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speed limit</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Extrapolation is often used to predict the limit of scalability</a:t>
            </a:r>
            <a:endParaRPr/>
          </a:p>
        </p:txBody>
      </p:sp>
      <p:sp>
        <p:nvSpPr>
          <p:cNvPr id="277" name="Google Shape;277;p30"/>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Scalability Tests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Google Shape;284;p31"/>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19</a:t>
            </a:fld>
            <a:endParaRPr>
              <a:solidFill>
                <a:schemeClr val="dk1"/>
              </a:solidFill>
              <a:latin typeface="Cambria"/>
              <a:ea typeface="Cambria"/>
              <a:cs typeface="Cambria"/>
              <a:sym typeface="Cambria"/>
            </a:endParaRPr>
          </a:p>
        </p:txBody>
      </p:sp>
      <p:sp>
        <p:nvSpPr>
          <p:cNvPr id="285" name="Google Shape;285;p31"/>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86" name="Google Shape;286;p31"/>
          <p:cNvSpPr/>
          <p:nvPr/>
        </p:nvSpPr>
        <p:spPr>
          <a:xfrm>
            <a:off x="214282" y="1295400"/>
            <a:ext cx="8569325" cy="3139321"/>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goal of stress testing is to evaluate and determine the behavior of a software component while the offered load is in excess of its designed capacity</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system is deliberately stressed by pushing it to and beyond its specified limits</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It ensures that the system can perform acceptably under worst-case conditions, under an expected peak load. If the limit is exceeded and the system does fail, then the recovery mechanism should be invoked</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Stress tests are targeted to bring out the problems associated with one or more of the following:</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Memory leak</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Buffer Allocation and Memory Carving</a:t>
            </a:r>
            <a:endParaRPr/>
          </a:p>
        </p:txBody>
      </p:sp>
      <p:sp>
        <p:nvSpPr>
          <p:cNvPr id="287" name="Google Shape;287;p31"/>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Stress Tests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4"/>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2</a:t>
            </a:fld>
            <a:endParaRPr>
              <a:solidFill>
                <a:schemeClr val="dk1"/>
              </a:solidFill>
              <a:latin typeface="Cambria"/>
              <a:ea typeface="Cambria"/>
              <a:cs typeface="Cambria"/>
              <a:sym typeface="Cambria"/>
            </a:endParaRPr>
          </a:p>
        </p:txBody>
      </p:sp>
      <p:sp>
        <p:nvSpPr>
          <p:cNvPr id="111" name="Google Shape;111;p14"/>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12" name="Google Shape;112;p14"/>
          <p:cNvSpPr/>
          <p:nvPr/>
        </p:nvSpPr>
        <p:spPr>
          <a:xfrm>
            <a:off x="214282" y="1295400"/>
            <a:ext cx="8569325" cy="49121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05740" algn="just" rtl="0">
              <a:lnSpc>
                <a:spcPct val="200000"/>
              </a:lnSpc>
              <a:spcBef>
                <a:spcPts val="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20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20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20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20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20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20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20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113" name="Google Shape;113;p14"/>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Types of System Tests</a:t>
            </a:r>
            <a:endParaRPr/>
          </a:p>
        </p:txBody>
      </p:sp>
      <p:pic>
        <p:nvPicPr>
          <p:cNvPr id="114" name="Google Shape;114;p14" descr="systemtest"/>
          <p:cNvPicPr preferRelativeResize="0">
            <a:picLocks noGrp="1"/>
          </p:cNvPicPr>
          <p:nvPr>
            <p:ph type="body" idx="4294967295"/>
          </p:nvPr>
        </p:nvPicPr>
        <p:blipFill rotWithShape="1">
          <a:blip r:embed="rId3">
            <a:alphaModFix/>
          </a:blip>
          <a:srcRect/>
          <a:stretch/>
        </p:blipFill>
        <p:spPr>
          <a:xfrm>
            <a:off x="1676400" y="1391813"/>
            <a:ext cx="4801522" cy="455178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4" name="Google Shape;294;p32"/>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20</a:t>
            </a:fld>
            <a:endParaRPr>
              <a:solidFill>
                <a:schemeClr val="dk1"/>
              </a:solidFill>
              <a:latin typeface="Cambria"/>
              <a:ea typeface="Cambria"/>
              <a:cs typeface="Cambria"/>
              <a:sym typeface="Cambria"/>
            </a:endParaRPr>
          </a:p>
        </p:txBody>
      </p:sp>
      <p:sp>
        <p:nvSpPr>
          <p:cNvPr id="295" name="Google Shape;295;p32"/>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96" name="Google Shape;296;p32"/>
          <p:cNvSpPr/>
          <p:nvPr/>
        </p:nvSpPr>
        <p:spPr>
          <a:xfrm>
            <a:off x="214282" y="1295400"/>
            <a:ext cx="8569325" cy="3748719"/>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Tests are designed to ensure that the system remains stable for a long period of time under full load</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When a large number of users are introduced and applications that run for months without restarting, a number of problems are likely to occur: </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system slows down</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system encounters functionality problems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system crashes altogether</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Load and stability testing typically involves exercising the system with virtual users and measuring the performance to verify whether the system can support the anticipated load.</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This kind of testing help one to understand the ways the system will work in real-life situations.</a:t>
            </a:r>
            <a:endParaRPr/>
          </a:p>
        </p:txBody>
      </p:sp>
      <p:sp>
        <p:nvSpPr>
          <p:cNvPr id="297" name="Google Shape;297;p32"/>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Load and Stability Tests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4" name="Google Shape;304;p33"/>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21</a:t>
            </a:fld>
            <a:endParaRPr>
              <a:solidFill>
                <a:schemeClr val="dk1"/>
              </a:solidFill>
              <a:latin typeface="Cambria"/>
              <a:ea typeface="Cambria"/>
              <a:cs typeface="Cambria"/>
              <a:sym typeface="Cambria"/>
            </a:endParaRPr>
          </a:p>
        </p:txBody>
      </p:sp>
      <p:sp>
        <p:nvSpPr>
          <p:cNvPr id="305" name="Google Shape;305;p33"/>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306" name="Google Shape;306;p33"/>
          <p:cNvSpPr/>
          <p:nvPr/>
        </p:nvSpPr>
        <p:spPr>
          <a:xfrm>
            <a:off x="214282" y="1295400"/>
            <a:ext cx="8569325" cy="347172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Reliability tests are designed to measure the ability of the system to remain operational for long periods of time. </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reliability of a system is typically expressed in terms of mean time to failure (MTTF)</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average of all the time intervals between successive failures is called the MTTF.</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After a failure is observed, the developers analyze and fix the defects, which consumes some time – let us call this interval the repair time. </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average of all the repair times is known as the mean time to repair (MTTR)</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Now we can calculate a value called mean time between failure (MTBF) as MTBF = MTTF + MTTR</a:t>
            </a:r>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307" name="Google Shape;307;p33"/>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Reliability Tests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34"/>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22</a:t>
            </a:fld>
            <a:endParaRPr>
              <a:solidFill>
                <a:schemeClr val="dk1"/>
              </a:solidFill>
              <a:latin typeface="Cambria"/>
              <a:ea typeface="Cambria"/>
              <a:cs typeface="Cambria"/>
              <a:sym typeface="Cambria"/>
            </a:endParaRPr>
          </a:p>
        </p:txBody>
      </p:sp>
      <p:sp>
        <p:nvSpPr>
          <p:cNvPr id="315" name="Google Shape;315;p34"/>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316" name="Google Shape;316;p34"/>
          <p:cNvSpPr/>
          <p:nvPr/>
        </p:nvSpPr>
        <p:spPr>
          <a:xfrm>
            <a:off x="214282" y="1295400"/>
            <a:ext cx="8569325" cy="408111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In this category, new tests are not designed, instead, test cases are selected from the existing pool and executed</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main idea in regression testing is to verify that no defect has been introduced into the unchanged portion of a system due to changes made elsewhere in the system</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During system testing, many defects are revealed and the code is modified to fix those defects</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One of four different scenarios can occur for each fix:</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reported defect is fixed</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reported defect could not be fixed inspite of making an effort</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reported defect has been fixed, but something that used to work before has been failing</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reported defect could not be fixed inspite of an effort, and something that used to work before has been failing</a:t>
            </a:r>
            <a:endParaRPr/>
          </a:p>
        </p:txBody>
      </p:sp>
      <p:sp>
        <p:nvSpPr>
          <p:cNvPr id="317" name="Google Shape;317;p34"/>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Regression Tests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p35"/>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23</a:t>
            </a:fld>
            <a:endParaRPr>
              <a:solidFill>
                <a:schemeClr val="dk1"/>
              </a:solidFill>
              <a:latin typeface="Cambria"/>
              <a:ea typeface="Cambria"/>
              <a:cs typeface="Cambria"/>
              <a:sym typeface="Cambria"/>
            </a:endParaRPr>
          </a:p>
        </p:txBody>
      </p:sp>
      <p:sp>
        <p:nvSpPr>
          <p:cNvPr id="325" name="Google Shape;325;p35"/>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326" name="Google Shape;326;p35"/>
          <p:cNvSpPr/>
          <p:nvPr/>
        </p:nvSpPr>
        <p:spPr>
          <a:xfrm>
            <a:off x="214282" y="1295400"/>
            <a:ext cx="8569325" cy="1975926"/>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One possibility is to re-execute every test case from version n − 1 to version n before testing anything new</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 full test of a system may be prohibitively expensive.</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 subset of the test cases is carefully selected from the existing test suite to </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maximize the likelihood of uncovering new defects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reduce the cost of testing</a:t>
            </a:r>
            <a:endParaRPr/>
          </a:p>
        </p:txBody>
      </p:sp>
      <p:sp>
        <p:nvSpPr>
          <p:cNvPr id="327" name="Google Shape;327;p35"/>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Regression Tests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Google Shape;334;p36"/>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24</a:t>
            </a:fld>
            <a:endParaRPr>
              <a:solidFill>
                <a:schemeClr val="dk1"/>
              </a:solidFill>
              <a:latin typeface="Cambria"/>
              <a:ea typeface="Cambria"/>
              <a:cs typeface="Cambria"/>
              <a:sym typeface="Cambria"/>
            </a:endParaRPr>
          </a:p>
        </p:txBody>
      </p:sp>
      <p:sp>
        <p:nvSpPr>
          <p:cNvPr id="335" name="Google Shape;335;p36"/>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336" name="Google Shape;336;p36"/>
          <p:cNvSpPr/>
          <p:nvPr/>
        </p:nvSpPr>
        <p:spPr>
          <a:xfrm>
            <a:off x="214282" y="1295400"/>
            <a:ext cx="8569325" cy="3804118"/>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Documentation testing means verifying the technical accuracy and readability of the user manuals, tutorials and the on-line help</a:t>
            </a:r>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Documentation testing is performed at three levels: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Read test: In this test a documentation is reviewed for clarity, organization, flow, and accuracy without executing the documented instructions on the system</a:t>
            </a:r>
            <a:endParaRPr/>
          </a:p>
          <a:p>
            <a:pPr marL="800100" marR="0" lvl="1" indent="-205740"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Hands-on test: Exercise the on-line help and verify the error messages to evaluate their accuracy and usefulness.</a:t>
            </a:r>
            <a:endParaRPr/>
          </a:p>
          <a:p>
            <a:pPr marL="800100" marR="0" lvl="1" indent="-205740"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Functional test: Follow the instructions embodied in the documentation to verify that the system works as it has been documented.</a:t>
            </a:r>
            <a:endParaRPr/>
          </a:p>
        </p:txBody>
      </p:sp>
      <p:sp>
        <p:nvSpPr>
          <p:cNvPr id="337" name="Google Shape;337;p36"/>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Documentation Tests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4" name="Google Shape;344;p37"/>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25</a:t>
            </a:fld>
            <a:endParaRPr>
              <a:solidFill>
                <a:schemeClr val="dk1"/>
              </a:solidFill>
              <a:latin typeface="Cambria"/>
              <a:ea typeface="Cambria"/>
              <a:cs typeface="Cambria"/>
              <a:sym typeface="Cambria"/>
            </a:endParaRPr>
          </a:p>
        </p:txBody>
      </p:sp>
      <p:sp>
        <p:nvSpPr>
          <p:cNvPr id="345" name="Google Shape;345;p37"/>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346" name="Google Shape;346;p37"/>
          <p:cNvSpPr/>
          <p:nvPr/>
        </p:nvSpPr>
        <p:spPr>
          <a:xfrm>
            <a:off x="214282" y="1295400"/>
            <a:ext cx="8569325" cy="41910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dirty="0">
                <a:solidFill>
                  <a:schemeClr val="dk1"/>
                </a:solidFill>
                <a:latin typeface="Calibri"/>
                <a:ea typeface="Calibri"/>
                <a:cs typeface="Calibri"/>
                <a:sym typeface="Calibri"/>
              </a:rPr>
              <a:t>In this category, the final system is shipped to the regulatory bodies in those countries where the product is expected to be marketed</a:t>
            </a:r>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342900" algn="just" rtl="0">
              <a:spcBef>
                <a:spcPts val="360"/>
              </a:spcBef>
              <a:spcAft>
                <a:spcPts val="0"/>
              </a:spcAft>
              <a:buClr>
                <a:srgbClr val="0000FF"/>
              </a:buClr>
              <a:buSzPts val="2160"/>
              <a:buFont typeface="Noto Sans Symbols"/>
              <a:buChar char="▪"/>
            </a:pPr>
            <a:r>
              <a:rPr lang="en-US" sz="1800" dirty="0">
                <a:solidFill>
                  <a:schemeClr val="dk1"/>
                </a:solidFill>
                <a:latin typeface="Calibri"/>
                <a:ea typeface="Calibri"/>
                <a:cs typeface="Calibri"/>
                <a:sym typeface="Calibri"/>
              </a:rPr>
              <a:t>The idea is to obtain compliance marks on the product from various countries</a:t>
            </a:r>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342900" algn="just" rtl="0">
              <a:spcBef>
                <a:spcPts val="360"/>
              </a:spcBef>
              <a:spcAft>
                <a:spcPts val="0"/>
              </a:spcAft>
              <a:buClr>
                <a:srgbClr val="0000FF"/>
              </a:buClr>
              <a:buSzPts val="2160"/>
              <a:buFont typeface="Noto Sans Symbols"/>
              <a:buChar char="▪"/>
            </a:pPr>
            <a:r>
              <a:rPr lang="en-US" sz="1800" dirty="0">
                <a:solidFill>
                  <a:schemeClr val="dk1"/>
                </a:solidFill>
                <a:latin typeface="Calibri"/>
                <a:ea typeface="Calibri"/>
                <a:cs typeface="Calibri"/>
                <a:sym typeface="Calibri"/>
              </a:rPr>
              <a:t>Most of these regulatory bodies issue safety and EMC (electromagnetic compatibility)/ EMI (electromagnetic interference) compliance certificates (emission and immunity)</a:t>
            </a:r>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342900" algn="just" rtl="0">
              <a:spcBef>
                <a:spcPts val="360"/>
              </a:spcBef>
              <a:spcAft>
                <a:spcPts val="0"/>
              </a:spcAft>
              <a:buClr>
                <a:srgbClr val="0000FF"/>
              </a:buClr>
              <a:buSzPts val="2160"/>
              <a:buFont typeface="Noto Sans Symbols"/>
              <a:buChar char="▪"/>
            </a:pPr>
            <a:r>
              <a:rPr lang="en-US" sz="1800" dirty="0">
                <a:solidFill>
                  <a:schemeClr val="dk1"/>
                </a:solidFill>
                <a:latin typeface="Calibri"/>
                <a:ea typeface="Calibri"/>
                <a:cs typeface="Calibri"/>
                <a:sym typeface="Calibri"/>
              </a:rPr>
              <a:t>The regulatory agencies are interested in identifying flaws in software that have potential safety consequences</a:t>
            </a:r>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342900" algn="just" rtl="0">
              <a:spcBef>
                <a:spcPts val="360"/>
              </a:spcBef>
              <a:spcAft>
                <a:spcPts val="0"/>
              </a:spcAft>
              <a:buClr>
                <a:srgbClr val="0000FF"/>
              </a:buClr>
              <a:buSzPts val="2160"/>
              <a:buFont typeface="Noto Sans Symbols"/>
              <a:buChar char="▪"/>
            </a:pPr>
            <a:r>
              <a:rPr lang="en-US" sz="1800" dirty="0">
                <a:solidFill>
                  <a:schemeClr val="dk1"/>
                </a:solidFill>
                <a:latin typeface="Calibri"/>
                <a:ea typeface="Calibri"/>
                <a:cs typeface="Calibri"/>
                <a:sym typeface="Calibri"/>
              </a:rPr>
              <a:t>The safety requirements are primarily based on their own published standards</a:t>
            </a:r>
            <a:endParaRPr/>
          </a:p>
        </p:txBody>
      </p:sp>
      <p:sp>
        <p:nvSpPr>
          <p:cNvPr id="347" name="Google Shape;347;p37"/>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Regulatory Tests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4" name="Google Shape;354;p38"/>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26</a:t>
            </a:fld>
            <a:endParaRPr>
              <a:solidFill>
                <a:schemeClr val="dk1"/>
              </a:solidFill>
              <a:latin typeface="Cambria"/>
              <a:ea typeface="Cambria"/>
              <a:cs typeface="Cambria"/>
              <a:sym typeface="Cambria"/>
            </a:endParaRPr>
          </a:p>
        </p:txBody>
      </p:sp>
      <p:sp>
        <p:nvSpPr>
          <p:cNvPr id="355" name="Google Shape;355;p38"/>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356" name="Google Shape;356;p38"/>
          <p:cNvSpPr/>
          <p:nvPr/>
        </p:nvSpPr>
        <p:spPr>
          <a:xfrm>
            <a:off x="214282" y="1134039"/>
            <a:ext cx="8569325" cy="52846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 hazard is a state of a system or a physical situation which when combined with certain environmental conditions, could lead to an accident or mishap</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An accident or mishap is an unintended event or series of events that results in death, injury, illness, damage or loss of property, or harm to the environment</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Software safety is defined in terms of hazards </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 software in isolation cannot do physical damage. However, a software in the context of a system and an embedding environment could be vulnerable</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Examples: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 software module in a database application is not hazardous by itself, but when it is embedded in a missile navigation system, it could be hazardous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If a missile takes a U-turn because of a software error in the navigation system, and destroys the submarine that launched it, then it is not a safe software</a:t>
            </a:r>
            <a:endParaRPr/>
          </a:p>
        </p:txBody>
      </p:sp>
      <p:sp>
        <p:nvSpPr>
          <p:cNvPr id="357" name="Google Shape;357;p38"/>
          <p:cNvSpPr/>
          <p:nvPr/>
        </p:nvSpPr>
        <p:spPr>
          <a:xfrm>
            <a:off x="214286" y="466168"/>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Software Safety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4" name="Google Shape;364;p39"/>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27</a:t>
            </a:fld>
            <a:endParaRPr>
              <a:solidFill>
                <a:schemeClr val="dk1"/>
              </a:solidFill>
              <a:latin typeface="Cambria"/>
              <a:ea typeface="Cambria"/>
              <a:cs typeface="Cambria"/>
              <a:sym typeface="Cambria"/>
            </a:endParaRPr>
          </a:p>
        </p:txBody>
      </p:sp>
      <p:sp>
        <p:nvSpPr>
          <p:cNvPr id="365" name="Google Shape;365;p39"/>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366" name="Google Shape;366;p39"/>
          <p:cNvSpPr/>
          <p:nvPr/>
        </p:nvSpPr>
        <p:spPr>
          <a:xfrm>
            <a:off x="214282" y="1295400"/>
            <a:ext cx="8569325" cy="2529923"/>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There are two basic tasks performed by a safety assurance engineering team:</a:t>
            </a:r>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Provide methods for identifying, tracking, evaluating, and eliminating hazards associated with a system</a:t>
            </a:r>
            <a:endParaRPr/>
          </a:p>
          <a:p>
            <a:pPr marL="800100" marR="0" lvl="1" indent="-205740"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Ensure that safety is embedded into the design and implementation in a timely and cost effective manner, such that the risk created by the user/operator error is minimized</a:t>
            </a:r>
            <a:endParaRPr/>
          </a:p>
        </p:txBody>
      </p:sp>
      <p:sp>
        <p:nvSpPr>
          <p:cNvPr id="367" name="Google Shape;367;p39"/>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Safety Assurance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4400"/>
              <a:buFont typeface="Calibri"/>
              <a:buNone/>
            </a:pPr>
            <a:r>
              <a:rPr lang="en-US">
                <a:solidFill>
                  <a:srgbClr val="C00000"/>
                </a:solidFill>
              </a:rPr>
              <a:t>Reading</a:t>
            </a:r>
            <a:endParaRPr/>
          </a:p>
        </p:txBody>
      </p:sp>
      <p:sp>
        <p:nvSpPr>
          <p:cNvPr id="373" name="Google Shape;373;p40"/>
          <p:cNvSpPr txBox="1">
            <a:spLocks noGrp="1"/>
          </p:cNvSpPr>
          <p:nvPr>
            <p:ph type="body" idx="1"/>
          </p:nvPr>
        </p:nvSpPr>
        <p:spPr>
          <a:xfrm>
            <a:off x="457200" y="1219200"/>
            <a:ext cx="8229600" cy="4495800"/>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rgbClr val="76923C"/>
              </a:buClr>
              <a:buSzPts val="2400"/>
              <a:buNone/>
            </a:pPr>
            <a:endParaRPr sz="2400"/>
          </a:p>
          <a:p>
            <a:pPr marL="342900" lvl="0" indent="-342900" algn="ctr" rtl="0">
              <a:spcBef>
                <a:spcPts val="480"/>
              </a:spcBef>
              <a:spcAft>
                <a:spcPts val="0"/>
              </a:spcAft>
              <a:buClr>
                <a:srgbClr val="76923C"/>
              </a:buClr>
              <a:buSzPts val="2400"/>
              <a:buNone/>
            </a:pPr>
            <a:r>
              <a:rPr lang="en-US" sz="2400" dirty="0"/>
              <a:t>Software Testing and Quality Assurance: Theory and Practice</a:t>
            </a:r>
            <a:endParaRPr/>
          </a:p>
          <a:p>
            <a:pPr marL="342900" lvl="0" indent="-342900" algn="ctr" rtl="0">
              <a:spcBef>
                <a:spcPts val="480"/>
              </a:spcBef>
              <a:spcAft>
                <a:spcPts val="0"/>
              </a:spcAft>
              <a:buClr>
                <a:srgbClr val="76923C"/>
              </a:buClr>
              <a:buSzPts val="2400"/>
              <a:buNone/>
            </a:pPr>
            <a:r>
              <a:rPr lang="en-US" sz="2400" dirty="0"/>
              <a:t>Page [224-253]</a:t>
            </a:r>
            <a:endParaRPr/>
          </a:p>
          <a:p>
            <a:pPr marL="342900" lvl="0" indent="-342900" algn="ctr" rtl="0">
              <a:spcBef>
                <a:spcPts val="480"/>
              </a:spcBef>
              <a:spcAft>
                <a:spcPts val="0"/>
              </a:spcAft>
              <a:buClr>
                <a:srgbClr val="76923C"/>
              </a:buClr>
              <a:buSzPts val="2400"/>
              <a:buNone/>
            </a:pPr>
            <a:r>
              <a:rPr lang="en-US" sz="2400" dirty="0"/>
              <a:t>And read other online references</a:t>
            </a:r>
            <a:endParaRPr/>
          </a:p>
          <a:p>
            <a:pPr marL="342900" lvl="0" indent="-342900" algn="ctr" rtl="0">
              <a:spcBef>
                <a:spcPts val="480"/>
              </a:spcBef>
              <a:spcAft>
                <a:spcPts val="0"/>
              </a:spcAft>
              <a:buClr>
                <a:srgbClr val="76923C"/>
              </a:buClr>
              <a:buSzPts val="2400"/>
              <a:buNone/>
            </a:pPr>
            <a:endParaRPr sz="2400"/>
          </a:p>
          <a:p>
            <a:pPr marL="342900" lvl="0" indent="-342900" algn="ctr" rtl="0">
              <a:spcBef>
                <a:spcPts val="480"/>
              </a:spcBef>
              <a:spcAft>
                <a:spcPts val="0"/>
              </a:spcAft>
              <a:buClr>
                <a:srgbClr val="76923C"/>
              </a:buClr>
              <a:buSzPts val="2400"/>
              <a:buNone/>
            </a:pPr>
            <a:endParaRPr sz="2400"/>
          </a:p>
        </p:txBody>
      </p:sp>
      <p:sp>
        <p:nvSpPr>
          <p:cNvPr id="375" name="Google Shape;375;p40"/>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Software Design, Verification and Validation</a:t>
            </a:r>
            <a:endParaRPr/>
          </a:p>
        </p:txBody>
      </p:sp>
      <p:sp>
        <p:nvSpPr>
          <p:cNvPr id="376" name="Google Shape;376;p40"/>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28</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15"/>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3</a:t>
            </a:fld>
            <a:endParaRPr>
              <a:solidFill>
                <a:schemeClr val="dk1"/>
              </a:solidFill>
              <a:latin typeface="Cambria"/>
              <a:ea typeface="Cambria"/>
              <a:cs typeface="Cambria"/>
              <a:sym typeface="Cambria"/>
            </a:endParaRPr>
          </a:p>
        </p:txBody>
      </p:sp>
      <p:sp>
        <p:nvSpPr>
          <p:cNvPr id="122" name="Google Shape;122;p15"/>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23" name="Google Shape;123;p15"/>
          <p:cNvSpPr/>
          <p:nvPr/>
        </p:nvSpPr>
        <p:spPr>
          <a:xfrm>
            <a:off x="214282" y="1295400"/>
            <a:ext cx="8569325" cy="4468916"/>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Basic tests provide an evidence that the system can be installed, configured and be brought to an operational state.</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Functionality tests provide comprehensive testing over the full range of the requirements, within the capabilities of the system.</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Robustness tests determine how well the system recovers from various input errors and other failure situations.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Inter-operability tests determine whether the system can inter-operate with other third party products.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Performance tests measure the performance characteristics of the system, e.g., throughput and response time, under various conditions.</a:t>
            </a:r>
            <a:endParaRPr/>
          </a:p>
        </p:txBody>
      </p:sp>
      <p:sp>
        <p:nvSpPr>
          <p:cNvPr id="124" name="Google Shape;124;p15"/>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Types of System Tests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16"/>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4</a:t>
            </a:fld>
            <a:endParaRPr>
              <a:solidFill>
                <a:schemeClr val="dk1"/>
              </a:solidFill>
              <a:latin typeface="Cambria"/>
              <a:ea typeface="Cambria"/>
              <a:cs typeface="Cambria"/>
              <a:sym typeface="Cambria"/>
            </a:endParaRPr>
          </a:p>
        </p:txBody>
      </p:sp>
      <p:sp>
        <p:nvSpPr>
          <p:cNvPr id="132" name="Google Shape;132;p16"/>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33" name="Google Shape;133;p16"/>
          <p:cNvSpPr/>
          <p:nvPr/>
        </p:nvSpPr>
        <p:spPr>
          <a:xfrm>
            <a:off x="214282" y="1295400"/>
            <a:ext cx="8569325" cy="4896853"/>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Scalability tests determine the scaling limits of the system, in terms of user scaling, geographic scaling, and resource scaling</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Stress tests put a system under stress in order to determine the limitations of a system and, when it fails, to determine the manner in which the failure occurs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Load and Stability tests provide evidence that the system remains stable for a long period of time under full load</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Reliability tests measure the ability of the system to keep operating for a long time without developing failures.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Regression tests determine that the system remains stable as it cycles through the integration of other subsystems and through maintenance tasks.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Documentation tests ensure that the system’s user guides are accurate and usable</a:t>
            </a:r>
            <a:endParaRPr/>
          </a:p>
        </p:txBody>
      </p:sp>
      <p:sp>
        <p:nvSpPr>
          <p:cNvPr id="134" name="Google Shape;134;p16"/>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Types of System Tests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17"/>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5</a:t>
            </a:fld>
            <a:endParaRPr>
              <a:solidFill>
                <a:schemeClr val="dk1"/>
              </a:solidFill>
              <a:latin typeface="Cambria"/>
              <a:ea typeface="Cambria"/>
              <a:cs typeface="Cambria"/>
              <a:sym typeface="Cambria"/>
            </a:endParaRPr>
          </a:p>
        </p:txBody>
      </p:sp>
      <p:sp>
        <p:nvSpPr>
          <p:cNvPr id="142" name="Google Shape;142;p17"/>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43" name="Google Shape;143;p17"/>
          <p:cNvSpPr/>
          <p:nvPr/>
        </p:nvSpPr>
        <p:spPr>
          <a:xfrm>
            <a:off x="214282" y="1295400"/>
            <a:ext cx="8569325" cy="46351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05740" algn="just" rtl="0">
              <a:lnSpc>
                <a:spcPct val="150000"/>
              </a:lnSpc>
              <a:spcBef>
                <a:spcPts val="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Boot: Boot tests are designed to verify that the system can boot up its software image (or, build) from the supported boot options.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Upgrade/Downgrade: Upgrade/downgrade tests are designed to verify that the system software can be upgraded or downgraded (rollback) in a graceful manner.</a:t>
            </a:r>
            <a:endParaRPr/>
          </a:p>
        </p:txBody>
      </p:sp>
      <p:sp>
        <p:nvSpPr>
          <p:cNvPr id="144" name="Google Shape;144;p17"/>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Basic Tests</a:t>
            </a:r>
            <a:endParaRPr/>
          </a:p>
        </p:txBody>
      </p:sp>
      <p:pic>
        <p:nvPicPr>
          <p:cNvPr id="145" name="Google Shape;145;p17" descr="basictest"/>
          <p:cNvPicPr preferRelativeResize="0">
            <a:picLocks noGrp="1"/>
          </p:cNvPicPr>
          <p:nvPr>
            <p:ph type="body" idx="4294967295"/>
          </p:nvPr>
        </p:nvPicPr>
        <p:blipFill rotWithShape="1">
          <a:blip r:embed="rId3">
            <a:alphaModFix/>
          </a:blip>
          <a:srcRect/>
          <a:stretch/>
        </p:blipFill>
        <p:spPr>
          <a:xfrm>
            <a:off x="2438400" y="1600200"/>
            <a:ext cx="5253318" cy="23861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p18"/>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6</a:t>
            </a:fld>
            <a:endParaRPr>
              <a:solidFill>
                <a:schemeClr val="dk1"/>
              </a:solidFill>
              <a:latin typeface="Cambria"/>
              <a:ea typeface="Cambria"/>
              <a:cs typeface="Cambria"/>
              <a:sym typeface="Cambria"/>
            </a:endParaRPr>
          </a:p>
        </p:txBody>
      </p:sp>
      <p:sp>
        <p:nvSpPr>
          <p:cNvPr id="153" name="Google Shape;153;p18"/>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54" name="Google Shape;154;p18"/>
          <p:cNvSpPr/>
          <p:nvPr/>
        </p:nvSpPr>
        <p:spPr>
          <a:xfrm>
            <a:off x="214282" y="1295400"/>
            <a:ext cx="8569325" cy="410881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Light Emitting Diode:  The LED (Light Emitting Diode) tests are designed to verify that the system LED status indicators functioning as desired.</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Diagnostic: Diagnostic tests are designed to verify that the hardware components (or, modules) of the system are functioning as desired</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Power-On Self Test</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Ethernet Loop Back Test</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Bit Error Rate Test</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Command line Interface:  Command Line Interface (CLI) tests are designed to verify that the system can be configured.</a:t>
            </a:r>
            <a:endParaRPr/>
          </a:p>
        </p:txBody>
      </p:sp>
      <p:sp>
        <p:nvSpPr>
          <p:cNvPr id="155" name="Google Shape;155;p18"/>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Basic Tests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9"/>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7</a:t>
            </a:fld>
            <a:endParaRPr>
              <a:solidFill>
                <a:schemeClr val="dk1"/>
              </a:solidFill>
              <a:latin typeface="Cambria"/>
              <a:ea typeface="Cambria"/>
              <a:cs typeface="Cambria"/>
              <a:sym typeface="Cambria"/>
            </a:endParaRPr>
          </a:p>
        </p:txBody>
      </p:sp>
      <p:sp>
        <p:nvSpPr>
          <p:cNvPr id="163" name="Google Shape;163;p19"/>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64" name="Google Shape;164;p19"/>
          <p:cNvSpPr/>
          <p:nvPr/>
        </p:nvSpPr>
        <p:spPr>
          <a:xfrm>
            <a:off x="214282" y="1295400"/>
            <a:ext cx="8569325" cy="47459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05740" algn="just" rtl="0">
              <a:lnSpc>
                <a:spcPct val="150000"/>
              </a:lnSpc>
              <a:spcBef>
                <a:spcPts val="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165" name="Google Shape;165;p19"/>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Functionality Tests</a:t>
            </a:r>
            <a:endParaRPr/>
          </a:p>
        </p:txBody>
      </p:sp>
      <p:pic>
        <p:nvPicPr>
          <p:cNvPr id="166" name="Google Shape;166;p19" descr="functionalitytest"/>
          <p:cNvPicPr preferRelativeResize="0">
            <a:picLocks noGrp="1"/>
          </p:cNvPicPr>
          <p:nvPr>
            <p:ph type="body" idx="4294967295"/>
          </p:nvPr>
        </p:nvPicPr>
        <p:blipFill rotWithShape="1">
          <a:blip r:embed="rId3">
            <a:alphaModFix/>
          </a:blip>
          <a:srcRect/>
          <a:stretch/>
        </p:blipFill>
        <p:spPr>
          <a:xfrm>
            <a:off x="2438400" y="1424977"/>
            <a:ext cx="5140325" cy="46163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20"/>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8</a:t>
            </a:fld>
            <a:endParaRPr>
              <a:solidFill>
                <a:schemeClr val="dk1"/>
              </a:solidFill>
              <a:latin typeface="Cambria"/>
              <a:ea typeface="Cambria"/>
              <a:cs typeface="Cambria"/>
              <a:sym typeface="Cambria"/>
            </a:endParaRPr>
          </a:p>
        </p:txBody>
      </p:sp>
      <p:sp>
        <p:nvSpPr>
          <p:cNvPr id="174" name="Google Shape;174;p20"/>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75" name="Google Shape;175;p20"/>
          <p:cNvSpPr/>
          <p:nvPr/>
        </p:nvSpPr>
        <p:spPr>
          <a:xfrm>
            <a:off x="214282" y="1295400"/>
            <a:ext cx="8569325" cy="5078313"/>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Communication Systems Tests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These tests are designed to verify the implementation of the communication systems as specified in the customer requirements specification</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Four types of communication systems tests are recommended</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Basic interconnection tests</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Capability tests</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Behavior tests</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System resolution tests</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Module Tests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Module Tests are designed to verify that all the modules function individually as desired within the systems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idea here is to ensure that individual modules function correctly within the whole system.</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For example, an Internet router contains modules such as line cards, system controller, power supply, and fan tray. Tests are designed to verify each of the functionalities</a:t>
            </a:r>
            <a:endParaRPr/>
          </a:p>
        </p:txBody>
      </p:sp>
      <p:sp>
        <p:nvSpPr>
          <p:cNvPr id="176" name="Google Shape;176;p20"/>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Functionality Tests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1"/>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Cambria"/>
                <a:ea typeface="Cambria"/>
                <a:cs typeface="Cambria"/>
                <a:sym typeface="Cambria"/>
              </a:rPr>
              <a:pPr marL="0" lvl="0" indent="0" algn="r" rtl="0">
                <a:spcBef>
                  <a:spcPts val="0"/>
                </a:spcBef>
                <a:spcAft>
                  <a:spcPts val="0"/>
                </a:spcAft>
                <a:buNone/>
              </a:pPr>
              <a:t>9</a:t>
            </a:fld>
            <a:endParaRPr>
              <a:solidFill>
                <a:schemeClr val="dk1"/>
              </a:solidFill>
              <a:latin typeface="Cambria"/>
              <a:ea typeface="Cambria"/>
              <a:cs typeface="Cambria"/>
              <a:sym typeface="Cambria"/>
            </a:endParaRPr>
          </a:p>
        </p:txBody>
      </p:sp>
      <p:sp>
        <p:nvSpPr>
          <p:cNvPr id="184" name="Google Shape;184;p21"/>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85" name="Google Shape;185;p21"/>
          <p:cNvSpPr/>
          <p:nvPr/>
        </p:nvSpPr>
        <p:spPr>
          <a:xfrm>
            <a:off x="214282" y="1295400"/>
            <a:ext cx="8569325" cy="419191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Logging and Tracing Tests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Logging and Tracing Tests are designed to verify the configurations and operations of logging and tracing</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This also includes verification of “flight data recorder: non-volatile Flash memory” logs when the system crashes.</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Element Management Systems (EMS) Tests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EMS tests verifies the main functionalities, which are to manage, monitor and upgrade the communication systems network elements(NEs)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It includes both EMS client and EMS servers functionalities </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 Management Information Base (MIB) Tests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MIB tests are designed to verify</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Standard MIBs including MIB II</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Enterprise MIBs specific to the system</a:t>
            </a:r>
            <a:endParaRPr/>
          </a:p>
        </p:txBody>
      </p:sp>
      <p:sp>
        <p:nvSpPr>
          <p:cNvPr id="186" name="Google Shape;186;p21"/>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Functionality Tests</a:t>
            </a:r>
            <a:endParaRPr/>
          </a:p>
        </p:txBody>
      </p:sp>
    </p:spTree>
  </p:cSld>
  <p:clrMapOvr>
    <a:masterClrMapping/>
  </p:clrMapOvr>
</p:sld>
</file>

<file path=ppt/theme/theme1.xml><?xml version="1.0" encoding="utf-8"?>
<a:theme xmlns:a="http://schemas.openxmlformats.org/drawingml/2006/main" name="TS010385269">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3327</Words>
  <PresentationFormat>On-screen Show (4:3)</PresentationFormat>
  <Paragraphs>364</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Cambria</vt:lpstr>
      <vt:lpstr>Noto Sans Symbols</vt:lpstr>
      <vt:lpstr>Garamond</vt:lpstr>
      <vt:lpstr>TS010385269</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Reading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hp</cp:lastModifiedBy>
  <cp:revision>2</cp:revision>
  <dcterms:modified xsi:type="dcterms:W3CDTF">2020-03-25T09:45:46Z</dcterms:modified>
</cp:coreProperties>
</file>