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1" r:id="rId4"/>
    <p:sldId id="258" r:id="rId5"/>
    <p:sldId id="259" r:id="rId6"/>
    <p:sldId id="266" r:id="rId7"/>
    <p:sldId id="267" r:id="rId8"/>
  </p:sldIdLst>
  <p:sldSz cx="9144000" cy="6858000" type="screen4x3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8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06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798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977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679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52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865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6120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269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65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3497A-AA71-4931-B77B-C45EC497856A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83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3497A-AA71-4931-B77B-C45EC497856A}" type="datetimeFigureOut">
              <a:rPr lang="en-US" smtClean="0"/>
              <a:pPr/>
              <a:t>1/1/2019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BE799-C525-4C38-BD49-64FE6DC323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00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2895600"/>
            <a:ext cx="7772400" cy="1470025"/>
          </a:xfrm>
        </p:spPr>
        <p:txBody>
          <a:bodyPr/>
          <a:lstStyle/>
          <a:p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Examples – Part II</a:t>
            </a:r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1981200"/>
            <a:ext cx="6400800" cy="914400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Chapter Four </a:t>
            </a:r>
          </a:p>
          <a:p>
            <a:r>
              <a:rPr lang="en-US" sz="4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2D – Steady State Conduction</a:t>
            </a:r>
            <a:endParaRPr lang="en-US" sz="4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6172200" y="6079958"/>
            <a:ext cx="2667000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solidFill>
                  <a:schemeClr val="tx1"/>
                </a:solidFill>
                <a:latin typeface="Times"/>
              </a:rPr>
              <a:t>Prepared By: Dawit M.</a:t>
            </a:r>
            <a:endParaRPr lang="en-US" sz="2000" dirty="0">
              <a:solidFill>
                <a:schemeClr val="tx1"/>
              </a:solidFill>
              <a:latin typeface="Times"/>
            </a:endParaRPr>
          </a:p>
        </p:txBody>
      </p:sp>
    </p:spTree>
    <p:extLst>
      <p:ext uri="{BB962C8B-B14F-4D97-AF65-F5344CB8AC3E}">
        <p14:creationId xmlns:p14="http://schemas.microsoft.com/office/powerpoint/2010/main" val="393125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" panose="02020603050405020304" pitchFamily="18" charset="0"/>
                <a:cs typeface="Times" panose="02020603050405020304" pitchFamily="18" charset="0"/>
              </a:rPr>
              <a:t>Outline</a:t>
            </a:r>
            <a:endParaRPr lang="en-US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1: </a:t>
            </a:r>
            <a:r>
              <a:rPr lang="en-US" sz="2200" dirty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Use of Finite Difference Equation by Energy Method (with volumetric heat generation and no convection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)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2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200" dirty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Use of Finite Difference Equation (with convection and no internal heat generation)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241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sz="27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1: 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Use of Finite Difference Equation by Energy Method (with volumetric heat generation and no convection)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229600" cy="4953000"/>
          </a:xfrm>
        </p:spPr>
        <p:txBody>
          <a:bodyPr>
            <a:normAutofit/>
          </a:bodyPr>
          <a:lstStyle/>
          <a:p>
            <a:pPr marL="457200" indent="-457200" algn="just">
              <a:buAutoNum type="arabicPeriod"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Steady-state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temperatures (K) at three nodal points of a long rectangular rod are as shown. The rod experiences a uniform volumetric generation rate of 5 (10)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W/m</a:t>
            </a:r>
            <a:r>
              <a:rPr lang="en-US" sz="2200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and has a thermal conductivity of 20W/m K. Two of its sides are maintained at a constant temperature of 300 K, while the others are insulated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None/>
            </a:pPr>
            <a:endParaRPr lang="en-US" sz="22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352800"/>
            <a:ext cx="5162550" cy="3215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Cont’d …</a:t>
            </a:r>
            <a:endParaRPr lang="en-US" sz="27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87680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566928" indent="-457200" algn="just">
              <a:buAutoNum type="alphaLcParenBoth"/>
            </a:pP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Determine the temperatures at nodes 1, 2, and 3.</a:t>
            </a:r>
          </a:p>
          <a:p>
            <a:pPr marL="566928" indent="-457200" algn="just">
              <a:buAutoNum type="alphaLcParenBoth"/>
            </a:pPr>
            <a:r>
              <a:rPr lang="en-US" sz="2200" i="1" dirty="0" smtClean="0">
                <a:latin typeface="Times New Roman" pitchFamily="18" charset="0"/>
                <a:cs typeface="Times New Roman" pitchFamily="18" charset="0"/>
              </a:rPr>
              <a:t> Calculate the heat transfer rate per unit length (W/m) from the rod using the nodal temperatures. Compare this result with the heat rate calculated from knowledge of the volumetric generation rate and the rod dimensions.</a:t>
            </a:r>
          </a:p>
          <a:p>
            <a:pPr marL="0" indent="0" algn="just">
              <a:buNone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lphaLcParenR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the square channel shown in the sketch operating under steady-state conditions. The inner surface of the channel is at a uniform temperature of 600 K, while the outer surface is exposed to convection with a fluid at 300K and a convection coefficient of 50W/m</a:t>
            </a:r>
            <a:r>
              <a:rPr lang="en-US" sz="24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.K. From a symmetrical element of the channel, a two-dimensional grid has been constructed and the nodes labeled. The temperatures for nodes 1, 3, 6, 8, and 9 are identified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US" sz="2400" dirty="0"/>
          </a:p>
          <a:p>
            <a:pPr marL="457200" lvl="0" indent="-457200">
              <a:buAutoNum type="alphaLcParenBoth"/>
            </a:pP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Beginning 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properly defined control volumes, derive the finite-difference equations for nodes 2, 4, and 7 and determine the temperatures T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</a:t>
            </a:r>
            <a:r>
              <a:rPr lang="en-US" sz="2400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(K</a:t>
            </a:r>
            <a:r>
              <a:rPr lang="en-U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0" indent="-457200">
              <a:buFont typeface="Arial" pitchFamily="34" charset="0"/>
              <a:buAutoNum type="alphaLcParenBoth"/>
            </a:pPr>
            <a:r>
              <a:rPr lang="en-US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Calculate the heat loss per unit length from the channel.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2200" dirty="0" smtClean="0">
                <a:latin typeface="Times" panose="02020603050405020304" pitchFamily="18" charset="0"/>
                <a:cs typeface="Times" panose="02020603050405020304" pitchFamily="18" charset="0"/>
              </a:rPr>
              <a:t> </a:t>
            </a:r>
            <a:endParaRPr lang="en-US" sz="2200" dirty="0">
              <a:latin typeface="Times" panose="02020603050405020304" pitchFamily="18" charset="0"/>
              <a:cs typeface="Times" panose="02020603050405020304" pitchFamily="18" charset="0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Use of Finite Difference Equation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convection and no internal heat generation)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Cont’d …</a:t>
            </a:r>
            <a:endParaRPr lang="en-US" sz="2700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1676400"/>
            <a:ext cx="6096000" cy="3616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8435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76200" y="76200"/>
            <a:ext cx="8991600" cy="66294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95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Any Question?</a:t>
            </a:r>
            <a:br>
              <a:rPr lang="en-US" dirty="0" smtClean="0"/>
            </a:br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23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Words>342</Words>
  <Application>Microsoft Office PowerPoint</Application>
  <PresentationFormat>On-screen Show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Examples – Part II</vt:lpstr>
      <vt:lpstr>Outline</vt:lpstr>
      <vt:lpstr>Example 1: Use of Finite Difference Equation by Energy Method (with volumetric heat generation and no convection)</vt:lpstr>
      <vt:lpstr>Cont’d …</vt:lpstr>
      <vt:lpstr>Example 2: Use of Finite Difference Equation (with convection and no internal heat generation)</vt:lpstr>
      <vt:lpstr>Cont’d …</vt:lpstr>
      <vt:lpstr>Any Question? Thank You!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Examples and Exercises</dc:title>
  <dc:creator>Davu F</dc:creator>
  <cp:lastModifiedBy>Dawit M</cp:lastModifiedBy>
  <cp:revision>18</cp:revision>
  <dcterms:created xsi:type="dcterms:W3CDTF">2016-10-26T19:52:28Z</dcterms:created>
  <dcterms:modified xsi:type="dcterms:W3CDTF">2019-01-01T17:36:48Z</dcterms:modified>
</cp:coreProperties>
</file>