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257" r:id="rId2"/>
    <p:sldId id="258" r:id="rId3"/>
    <p:sldId id="259" r:id="rId4"/>
    <p:sldId id="260" r:id="rId5"/>
    <p:sldId id="262" r:id="rId6"/>
    <p:sldId id="263" r:id="rId7"/>
    <p:sldId id="265" r:id="rId8"/>
    <p:sldId id="266" r:id="rId9"/>
    <p:sldId id="268" r:id="rId10"/>
    <p:sldId id="269" r:id="rId11"/>
    <p:sldId id="271" r:id="rId12"/>
    <p:sldId id="272" r:id="rId13"/>
    <p:sldId id="273" r:id="rId14"/>
    <p:sldId id="274" r:id="rId15"/>
    <p:sldId id="275" r:id="rId16"/>
    <p:sldId id="354" r:id="rId17"/>
    <p:sldId id="276" r:id="rId18"/>
    <p:sldId id="277" r:id="rId19"/>
    <p:sldId id="279" r:id="rId20"/>
    <p:sldId id="280" r:id="rId21"/>
    <p:sldId id="281" r:id="rId22"/>
    <p:sldId id="282" r:id="rId23"/>
    <p:sldId id="356" r:id="rId24"/>
    <p:sldId id="283" r:id="rId25"/>
    <p:sldId id="284" r:id="rId26"/>
    <p:sldId id="285" r:id="rId27"/>
    <p:sldId id="286" r:id="rId28"/>
    <p:sldId id="287" r:id="rId29"/>
    <p:sldId id="288" r:id="rId30"/>
    <p:sldId id="289"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57" r:id="rId44"/>
    <p:sldId id="358" r:id="rId45"/>
    <p:sldId id="303" r:id="rId46"/>
    <p:sldId id="305" r:id="rId47"/>
    <p:sldId id="306" r:id="rId48"/>
    <p:sldId id="307" r:id="rId49"/>
    <p:sldId id="308" r:id="rId50"/>
    <p:sldId id="309" r:id="rId51"/>
    <p:sldId id="310" r:id="rId52"/>
    <p:sldId id="311" r:id="rId53"/>
    <p:sldId id="313" r:id="rId54"/>
    <p:sldId id="312" r:id="rId55"/>
    <p:sldId id="315" r:id="rId56"/>
  </p:sldIdLst>
  <p:sldSz cx="9144000" cy="6858000" type="screen4x3"/>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59.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 Id="rId4" Type="http://schemas.openxmlformats.org/officeDocument/2006/relationships/image" Target="../media/image72.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804"/>
          </a:xfrm>
          <a:prstGeom prst="rect">
            <a:avLst/>
          </a:prstGeom>
        </p:spPr>
        <p:txBody>
          <a:bodyPr vert="horz" lIns="91440" tIns="45720" rIns="91440" bIns="45720" rtlCol="0"/>
          <a:lstStyle>
            <a:lvl1pPr algn="r">
              <a:defRPr sz="1200"/>
            </a:lvl1pPr>
          </a:lstStyle>
          <a:p>
            <a:fld id="{65DC28EC-CBCB-4655-8FD4-6340ED3218BF}" type="datetimeFigureOut">
              <a:rPr lang="en-US" smtClean="0"/>
              <a:pPr/>
              <a:t>4/30/2020</a:t>
            </a:fld>
            <a:endParaRPr lang="en-US"/>
          </a:p>
        </p:txBody>
      </p:sp>
      <p:sp>
        <p:nvSpPr>
          <p:cNvPr id="4" name="Footer Placeholder 3"/>
          <p:cNvSpPr>
            <a:spLocks noGrp="1"/>
          </p:cNvSpPr>
          <p:nvPr>
            <p:ph type="ftr" sz="quarter" idx="2"/>
          </p:nvPr>
        </p:nvSpPr>
        <p:spPr>
          <a:xfrm>
            <a:off x="0" y="8772668"/>
            <a:ext cx="2971800" cy="46180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2668"/>
            <a:ext cx="2971800" cy="461804"/>
          </a:xfrm>
          <a:prstGeom prst="rect">
            <a:avLst/>
          </a:prstGeom>
        </p:spPr>
        <p:txBody>
          <a:bodyPr vert="horz" lIns="91440" tIns="45720" rIns="91440" bIns="45720" rtlCol="0" anchor="b"/>
          <a:lstStyle>
            <a:lvl1pPr algn="r">
              <a:defRPr sz="1200"/>
            </a:lvl1pPr>
          </a:lstStyle>
          <a:p>
            <a:fld id="{313759A1-ADD9-4773-8B6A-5DA14E11DCF8}" type="slidenum">
              <a:rPr lang="en-US" smtClean="0"/>
              <a:pPr/>
              <a:t>‹#›</a:t>
            </a:fld>
            <a:endParaRPr lang="en-US"/>
          </a:p>
        </p:txBody>
      </p:sp>
    </p:spTree>
    <p:extLst>
      <p:ext uri="{BB962C8B-B14F-4D97-AF65-F5344CB8AC3E}">
        <p14:creationId xmlns:p14="http://schemas.microsoft.com/office/powerpoint/2010/main" val="3509693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804"/>
          </a:xfrm>
          <a:prstGeom prst="rect">
            <a:avLst/>
          </a:prstGeom>
        </p:spPr>
        <p:txBody>
          <a:bodyPr vert="horz" lIns="91440" tIns="45720" rIns="91440" bIns="45720" rtlCol="0"/>
          <a:lstStyle>
            <a:lvl1pPr algn="r">
              <a:defRPr sz="1200"/>
            </a:lvl1pPr>
          </a:lstStyle>
          <a:p>
            <a:fld id="{D1C9839B-AD53-4568-AB40-35309AD86B18}" type="datetimeFigureOut">
              <a:rPr lang="en-US" smtClean="0"/>
              <a:pPr/>
              <a:t>4/30/2020</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297180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8"/>
            <a:ext cx="2971800" cy="461804"/>
          </a:xfrm>
          <a:prstGeom prst="rect">
            <a:avLst/>
          </a:prstGeom>
        </p:spPr>
        <p:txBody>
          <a:bodyPr vert="horz" lIns="91440" tIns="45720" rIns="91440" bIns="45720" rtlCol="0" anchor="b"/>
          <a:lstStyle>
            <a:lvl1pPr algn="r">
              <a:defRPr sz="1200"/>
            </a:lvl1pPr>
          </a:lstStyle>
          <a:p>
            <a:fld id="{1D8FBA77-1FE2-433C-BAD6-6C29544B35A3}" type="slidenum">
              <a:rPr lang="en-US" smtClean="0"/>
              <a:pPr/>
              <a:t>‹#›</a:t>
            </a:fld>
            <a:endParaRPr lang="en-US"/>
          </a:p>
        </p:txBody>
      </p:sp>
    </p:spTree>
    <p:extLst>
      <p:ext uri="{BB962C8B-B14F-4D97-AF65-F5344CB8AC3E}">
        <p14:creationId xmlns:p14="http://schemas.microsoft.com/office/powerpoint/2010/main" val="198314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6D801F-D5E6-41E3-8875-A3A33F0AAA4B}" type="datetime1">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1CE84D-4A2C-46B1-9F74-999AD0A25FA5}" type="datetime1">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929E37-BE9D-418F-AB6C-14CC3FA84729}" type="datetime1">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176A9F-19F3-4C81-9ECC-AD665071361D}" type="datetime1">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DCC44B-8679-4E71-85CE-888A4A9765D0}" type="datetime1">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55A2A3-477F-4654-A93D-B69EE49ADE73}" type="datetime1">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3F0CFB-7DCE-40CA-9715-3E3B4ECAB7E0}" type="datetime1">
              <a:rPr lang="en-US" smtClean="0"/>
              <a:pPr/>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73DB8B-E525-41BA-9877-1111E6F199E5}" type="datetime1">
              <a:rPr lang="en-US" smtClean="0"/>
              <a:pPr/>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76D3D-A3A8-409B-8E3F-C2B4A015527E}" type="datetime1">
              <a:rPr lang="en-US" smtClean="0"/>
              <a:pPr/>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E53B86-DDC1-4D3A-A488-E3921EBD0186}" type="datetime1">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6EE8BC-ECC5-4CD5-951D-8A9B03BA1811}" type="datetime1">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ACCF3-2A60-4FFF-A3E0-DC7F9EFC3C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A98607-FF49-4E85-AE03-3B43371BF76D}" type="datetime1">
              <a:rPr lang="en-US" smtClean="0"/>
              <a:pPr/>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5ACCF3-2A60-4FFF-A3E0-DC7F9EFC3C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1.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2.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4.wmf"/><Relationship Id="rId5" Type="http://schemas.openxmlformats.org/officeDocument/2006/relationships/oleObject" Target="../embeddings/oleObject14.bin"/><Relationship Id="rId4" Type="http://schemas.openxmlformats.org/officeDocument/2006/relationships/image" Target="../media/image1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17.wmf"/><Relationship Id="rId5" Type="http://schemas.openxmlformats.org/officeDocument/2006/relationships/oleObject" Target="../embeddings/oleObject16.bin"/><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9.wmf"/></Relationships>
</file>

<file path=ppt/slides/_rels/slide17.xml.rels><?xml version="1.0" encoding="UTF-8" standalone="yes"?>
<Relationships xmlns="http://schemas.openxmlformats.org/package/2006/relationships"><Relationship Id="rId3" Type="http://schemas.openxmlformats.org/officeDocument/2006/relationships/hyperlink" Target="fig-chp5/fig5.5.pptx" TargetMode="Externa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1.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23.wmf"/><Relationship Id="rId5" Type="http://schemas.openxmlformats.org/officeDocument/2006/relationships/oleObject" Target="../embeddings/oleObject22.bin"/><Relationship Id="rId4" Type="http://schemas.openxmlformats.org/officeDocument/2006/relationships/image" Target="../media/image2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25.wmf"/><Relationship Id="rId5" Type="http://schemas.openxmlformats.org/officeDocument/2006/relationships/oleObject" Target="../embeddings/oleObject24.bin"/><Relationship Id="rId4" Type="http://schemas.openxmlformats.org/officeDocument/2006/relationships/image" Target="../media/image24.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7.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30.wmf"/><Relationship Id="rId5" Type="http://schemas.openxmlformats.org/officeDocument/2006/relationships/oleObject" Target="../embeddings/oleObject28.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30.bin"/></Relationships>
</file>

<file path=ppt/slides/_rels/slide25.xml.rels><?xml version="1.0" encoding="UTF-8" standalone="yes"?>
<Relationships xmlns="http://schemas.openxmlformats.org/package/2006/relationships"><Relationship Id="rId3" Type="http://schemas.openxmlformats.org/officeDocument/2006/relationships/hyperlink" Target="fig-chp5/fig5.4.pptx" TargetMode="Externa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33.wmf"/><Relationship Id="rId4" Type="http://schemas.openxmlformats.org/officeDocument/2006/relationships/oleObject" Target="../embeddings/oleObject31.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35.wmf"/><Relationship Id="rId5" Type="http://schemas.openxmlformats.org/officeDocument/2006/relationships/oleObject" Target="../embeddings/oleObject33.bin"/><Relationship Id="rId4" Type="http://schemas.openxmlformats.org/officeDocument/2006/relationships/image" Target="../media/image34.wmf"/></Relationships>
</file>

<file path=ppt/slides/_rels/slide28.xml.rels><?xml version="1.0" encoding="UTF-8" standalone="yes"?>
<Relationships xmlns="http://schemas.openxmlformats.org/package/2006/relationships"><Relationship Id="rId2" Type="http://schemas.openxmlformats.org/officeDocument/2006/relationships/hyperlink" Target="fig-chp5/fig5.6.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36.wmf"/></Relationships>
</file>

<file path=ppt/slides/_rels/slide3.xml.rels><?xml version="1.0" encoding="UTF-8" standalone="yes"?>
<Relationships xmlns="http://schemas.openxmlformats.org/package/2006/relationships"><Relationship Id="rId2" Type="http://schemas.openxmlformats.org/officeDocument/2006/relationships/hyperlink" Target="fig-chp5/fig5.1.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fig-chp5/eigen1.pptx" TargetMode="Externa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37.wmf"/><Relationship Id="rId4" Type="http://schemas.openxmlformats.org/officeDocument/2006/relationships/oleObject" Target="../embeddings/oleObject35.bin"/></Relationships>
</file>

<file path=ppt/slides/_rels/slide31.xml.rels><?xml version="1.0" encoding="UTF-8" standalone="yes"?>
<Relationships xmlns="http://schemas.openxmlformats.org/package/2006/relationships"><Relationship Id="rId3" Type="http://schemas.openxmlformats.org/officeDocument/2006/relationships/hyperlink" Target="fig-chp5/fig5.7.pptx" TargetMode="External"/><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38.wmf"/><Relationship Id="rId5" Type="http://schemas.openxmlformats.org/officeDocument/2006/relationships/oleObject" Target="../embeddings/oleObject36.bin"/><Relationship Id="rId4" Type="http://schemas.openxmlformats.org/officeDocument/2006/relationships/hyperlink" Target="fig-chp5/fig5.8.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fig-chp5/fig5.9.pptx" TargetMode="External"/><Relationship Id="rId7" Type="http://schemas.openxmlformats.org/officeDocument/2006/relationships/image" Target="../media/image40.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38.bin"/><Relationship Id="rId5" Type="http://schemas.openxmlformats.org/officeDocument/2006/relationships/image" Target="../media/image39.wmf"/><Relationship Id="rId4" Type="http://schemas.openxmlformats.org/officeDocument/2006/relationships/oleObject" Target="../embeddings/oleObject37.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41.wmf"/></Relationships>
</file>

<file path=ppt/slides/_rels/slide34.xml.rels><?xml version="1.0" encoding="UTF-8" standalone="yes"?>
<Relationships xmlns="http://schemas.openxmlformats.org/package/2006/relationships"><Relationship Id="rId3" Type="http://schemas.openxmlformats.org/officeDocument/2006/relationships/hyperlink" Target="fig-chp5/eigen2.pptx" TargetMode="External"/><Relationship Id="rId7" Type="http://schemas.openxmlformats.org/officeDocument/2006/relationships/image" Target="../media/image43.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41.bin"/><Relationship Id="rId5" Type="http://schemas.openxmlformats.org/officeDocument/2006/relationships/image" Target="../media/image42.wmf"/><Relationship Id="rId4" Type="http://schemas.openxmlformats.org/officeDocument/2006/relationships/oleObject" Target="../embeddings/oleObject40.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45.wmf"/><Relationship Id="rId5" Type="http://schemas.openxmlformats.org/officeDocument/2006/relationships/oleObject" Target="../embeddings/oleObject43.bin"/><Relationship Id="rId4" Type="http://schemas.openxmlformats.org/officeDocument/2006/relationships/image" Target="../media/image44.wmf"/></Relationships>
</file>

<file path=ppt/slides/_rels/slide36.xml.rels><?xml version="1.0" encoding="UTF-8" standalone="yes"?>
<Relationships xmlns="http://schemas.openxmlformats.org/package/2006/relationships"><Relationship Id="rId3" Type="http://schemas.openxmlformats.org/officeDocument/2006/relationships/hyperlink" Target="fig-chp5/eigen3.pptx" TargetMode="External"/><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image" Target="../media/image46.wmf"/><Relationship Id="rId4" Type="http://schemas.openxmlformats.org/officeDocument/2006/relationships/oleObject" Target="../embeddings/oleObject44.bin"/></Relationships>
</file>

<file path=ppt/slides/_rels/slide37.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hyperlink" Target="fig-chp5/fig5.10.pptx" TargetMode="External"/><Relationship Id="rId7"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hyperlink" Target="fig-chp5/fig5.14.pptx" TargetMode="External"/><Relationship Id="rId11" Type="http://schemas.openxmlformats.org/officeDocument/2006/relationships/oleObject" Target="../embeddings/oleObject47.bin"/><Relationship Id="rId5" Type="http://schemas.openxmlformats.org/officeDocument/2006/relationships/hyperlink" Target="fig-chp5/fig5.13.pptx" TargetMode="External"/><Relationship Id="rId10" Type="http://schemas.openxmlformats.org/officeDocument/2006/relationships/image" Target="../media/image48.wmf"/><Relationship Id="rId4" Type="http://schemas.openxmlformats.org/officeDocument/2006/relationships/hyperlink" Target="fig-chp5/fig5.11.pptx" TargetMode="External"/><Relationship Id="rId9" Type="http://schemas.openxmlformats.org/officeDocument/2006/relationships/oleObject" Target="../embeddings/oleObject46.bin"/></Relationships>
</file>

<file path=ppt/slides/_rels/slide38.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hyperlink" Target="fig-chp5/fig5.12.pptx" TargetMode="External"/><Relationship Id="rId7"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49.wmf"/><Relationship Id="rId5" Type="http://schemas.openxmlformats.org/officeDocument/2006/relationships/oleObject" Target="../embeddings/oleObject48.bin"/><Relationship Id="rId4" Type="http://schemas.openxmlformats.org/officeDocument/2006/relationships/hyperlink" Target="fig-chp5/fig5.15.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51.wmf"/></Relationships>
</file>

<file path=ppt/slides/_rels/slide42.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image" Target="../media/image54.wmf"/><Relationship Id="rId5" Type="http://schemas.openxmlformats.org/officeDocument/2006/relationships/oleObject" Target="../embeddings/oleObject52.bin"/><Relationship Id="rId4" Type="http://schemas.openxmlformats.org/officeDocument/2006/relationships/image" Target="../media/image53.w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56.wmf"/><Relationship Id="rId5" Type="http://schemas.openxmlformats.org/officeDocument/2006/relationships/oleObject" Target="../embeddings/oleObject54.bin"/><Relationship Id="rId4" Type="http://schemas.openxmlformats.org/officeDocument/2006/relationships/image" Target="../media/image55.wmf"/></Relationships>
</file>

<file path=ppt/slides/_rels/slide45.xml.rels><?xml version="1.0" encoding="UTF-8" standalone="yes"?>
<Relationships xmlns="http://schemas.openxmlformats.org/package/2006/relationships"><Relationship Id="rId2" Type="http://schemas.openxmlformats.org/officeDocument/2006/relationships/hyperlink" Target="fig-chp5/fig5.16.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33.vml"/><Relationship Id="rId4" Type="http://schemas.openxmlformats.org/officeDocument/2006/relationships/image" Target="../media/image57.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34.vml"/><Relationship Id="rId4" Type="http://schemas.openxmlformats.org/officeDocument/2006/relationships/image" Target="../media/image58.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35.vml"/><Relationship Id="rId6" Type="http://schemas.openxmlformats.org/officeDocument/2006/relationships/image" Target="../media/image60.wmf"/><Relationship Id="rId5" Type="http://schemas.openxmlformats.org/officeDocument/2006/relationships/oleObject" Target="../embeddings/oleObject58.bin"/><Relationship Id="rId4" Type="http://schemas.openxmlformats.org/officeDocument/2006/relationships/image" Target="../media/image59.wmf"/></Relationships>
</file>

<file path=ppt/slides/_rels/slide49.xml.rels><?xml version="1.0" encoding="UTF-8" standalone="yes"?>
<Relationships xmlns="http://schemas.openxmlformats.org/package/2006/relationships"><Relationship Id="rId8" Type="http://schemas.openxmlformats.org/officeDocument/2006/relationships/image" Target="../media/image63.wmf"/><Relationship Id="rId3" Type="http://schemas.openxmlformats.org/officeDocument/2006/relationships/oleObject" Target="../embeddings/oleObject59.bin"/><Relationship Id="rId7"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36.vml"/><Relationship Id="rId6" Type="http://schemas.openxmlformats.org/officeDocument/2006/relationships/image" Target="../media/image62.wmf"/><Relationship Id="rId5" Type="http://schemas.openxmlformats.org/officeDocument/2006/relationships/oleObject" Target="../embeddings/oleObject60.bin"/><Relationship Id="rId4" Type="http://schemas.openxmlformats.org/officeDocument/2006/relationships/image" Target="../media/image61.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50.x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oleObject" Target="../embeddings/oleObject62.bin"/><Relationship Id="rId7"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37.vml"/><Relationship Id="rId6" Type="http://schemas.openxmlformats.org/officeDocument/2006/relationships/image" Target="../media/image65.wmf"/><Relationship Id="rId5" Type="http://schemas.openxmlformats.org/officeDocument/2006/relationships/oleObject" Target="../embeddings/oleObject63.bin"/><Relationship Id="rId4" Type="http://schemas.openxmlformats.org/officeDocument/2006/relationships/image" Target="../media/image64.w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38.vml"/><Relationship Id="rId4" Type="http://schemas.openxmlformats.org/officeDocument/2006/relationships/image" Target="../media/image67.wmf"/></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39.vml"/><Relationship Id="rId4" Type="http://schemas.openxmlformats.org/officeDocument/2006/relationships/image" Target="../media/image68.wmf"/></Relationships>
</file>

<file path=ppt/slides/_rels/slide53.xml.rels><?xml version="1.0" encoding="UTF-8" standalone="yes"?>
<Relationships xmlns="http://schemas.openxmlformats.org/package/2006/relationships"><Relationship Id="rId8" Type="http://schemas.openxmlformats.org/officeDocument/2006/relationships/image" Target="../media/image71.wmf"/><Relationship Id="rId3" Type="http://schemas.openxmlformats.org/officeDocument/2006/relationships/oleObject" Target="../embeddings/oleObject67.bin"/><Relationship Id="rId7"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40.vml"/><Relationship Id="rId6" Type="http://schemas.openxmlformats.org/officeDocument/2006/relationships/image" Target="../media/image70.wmf"/><Relationship Id="rId5" Type="http://schemas.openxmlformats.org/officeDocument/2006/relationships/oleObject" Target="../embeddings/oleObject68.bin"/><Relationship Id="rId10" Type="http://schemas.openxmlformats.org/officeDocument/2006/relationships/image" Target="../media/image72.wmf"/><Relationship Id="rId4" Type="http://schemas.openxmlformats.org/officeDocument/2006/relationships/image" Target="../media/image69.wmf"/><Relationship Id="rId9" Type="http://schemas.openxmlformats.org/officeDocument/2006/relationships/oleObject" Target="../embeddings/oleObject70.bin"/></Relationships>
</file>

<file path=ppt/slides/_rels/slide54.xml.rels><?xml version="1.0" encoding="UTF-8" standalone="yes"?>
<Relationships xmlns="http://schemas.openxmlformats.org/package/2006/relationships"><Relationship Id="rId2" Type="http://schemas.openxmlformats.org/officeDocument/2006/relationships/hyperlink" Target="fig-chp5/fig5.17.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fig-chp5/fig5.18.pptx" TargetMode="External"/><Relationship Id="rId7" Type="http://schemas.openxmlformats.org/officeDocument/2006/relationships/image" Target="../media/image74.wmf"/><Relationship Id="rId2" Type="http://schemas.openxmlformats.org/officeDocument/2006/relationships/slideLayout" Target="../slideLayouts/slideLayout2.xml"/><Relationship Id="rId1" Type="http://schemas.openxmlformats.org/officeDocument/2006/relationships/vmlDrawing" Target="../drawings/vmlDrawing41.vml"/><Relationship Id="rId6" Type="http://schemas.openxmlformats.org/officeDocument/2006/relationships/oleObject" Target="../embeddings/oleObject72.bin"/><Relationship Id="rId5" Type="http://schemas.openxmlformats.org/officeDocument/2006/relationships/image" Target="../media/image73.wmf"/><Relationship Id="rId4" Type="http://schemas.openxmlformats.org/officeDocument/2006/relationships/oleObject" Target="../embeddings/oleObject71.bin"/></Relationships>
</file>

<file path=ppt/slides/_rels/slide6.xml.rels><?xml version="1.0" encoding="UTF-8" standalone="yes"?>
<Relationships xmlns="http://schemas.openxmlformats.org/package/2006/relationships"><Relationship Id="rId3" Type="http://schemas.openxmlformats.org/officeDocument/2006/relationships/hyperlink" Target="fig-chp5/fig5.2.pptx"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hyperlink" Target="fig-chp5/fig5.3.pptx"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9.w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3" Type="http://schemas.openxmlformats.org/officeDocument/2006/relationships/hyperlink" Target="fig-chp5/fig5.4.pptx" TargetMode="Externa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0.wmf"/><Relationship Id="rId4"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lgn="ctr">
              <a:buNone/>
            </a:pPr>
            <a:endParaRPr lang="en-US" sz="4000" b="1" dirty="0" smtClean="0">
              <a:latin typeface="Times New Roman" pitchFamily="18" charset="0"/>
              <a:cs typeface="Times New Roman" pitchFamily="18" charset="0"/>
            </a:endParaRPr>
          </a:p>
          <a:p>
            <a:pPr algn="ctr">
              <a:buNone/>
            </a:pPr>
            <a:endParaRPr lang="en-US" sz="4000" b="1" dirty="0">
              <a:latin typeface="Times New Roman" pitchFamily="18" charset="0"/>
              <a:cs typeface="Times New Roman" pitchFamily="18" charset="0"/>
            </a:endParaRPr>
          </a:p>
          <a:p>
            <a:pPr algn="ctr">
              <a:buNone/>
            </a:pPr>
            <a:endParaRPr lang="en-US" sz="4000" b="1" dirty="0" smtClean="0">
              <a:latin typeface="Times New Roman" pitchFamily="18" charset="0"/>
              <a:cs typeface="Times New Roman" pitchFamily="18" charset="0"/>
            </a:endParaRPr>
          </a:p>
          <a:p>
            <a:pPr algn="ctr">
              <a:buNone/>
            </a:pPr>
            <a:r>
              <a:rPr lang="en-US" sz="6000" b="1" dirty="0" smtClean="0">
                <a:latin typeface="Times New Roman" pitchFamily="18" charset="0"/>
                <a:cs typeface="Times New Roman" pitchFamily="18" charset="0"/>
              </a:rPr>
              <a:t>TRANSIENT CONDUCTION</a:t>
            </a:r>
            <a:endParaRPr lang="en-US" sz="60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For Bi&lt;&lt;1 the temperature gradient in the block is small and T(</a:t>
            </a:r>
            <a:r>
              <a:rPr lang="en-US" dirty="0" err="1" smtClean="0">
                <a:latin typeface="Times New Roman" pitchFamily="18" charset="0"/>
                <a:cs typeface="Times New Roman" pitchFamily="18" charset="0"/>
              </a:rPr>
              <a:t>x,t</a:t>
            </a:r>
            <a:r>
              <a:rPr lang="en-US" dirty="0" smtClean="0">
                <a:latin typeface="Times New Roman" pitchFamily="18" charset="0"/>
                <a:cs typeface="Times New Roman" pitchFamily="18" charset="0"/>
              </a:rPr>
              <a:t>)≈T(t).</a:t>
            </a:r>
          </a:p>
          <a:p>
            <a:pPr>
              <a:buNone/>
            </a:pPr>
            <a:r>
              <a:rPr lang="en-US" dirty="0" smtClean="0">
                <a:latin typeface="Times New Roman" pitchFamily="18" charset="0"/>
                <a:cs typeface="Times New Roman" pitchFamily="18" charset="0"/>
              </a:rPr>
              <a:t>For moderate to large values of Bi-temperature gradient is significant.</a:t>
            </a:r>
          </a:p>
          <a:p>
            <a:pPr>
              <a:buNone/>
            </a:pPr>
            <a:r>
              <a:rPr lang="en-US" dirty="0" smtClean="0">
                <a:latin typeface="Times New Roman" pitchFamily="18" charset="0"/>
                <a:cs typeface="Times New Roman" pitchFamily="18" charset="0"/>
              </a:rPr>
              <a:t>The lumped capacitance method will hold true for</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Formula to be used for different geometries would require the definition of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a </a:t>
            </a:r>
            <a:r>
              <a:rPr lang="en-US" b="1" i="1" dirty="0" smtClean="0">
                <a:latin typeface="Times New Roman" pitchFamily="18" charset="0"/>
                <a:cs typeface="Times New Roman" pitchFamily="18" charset="0"/>
              </a:rPr>
              <a:t>characteristic length</a:t>
            </a:r>
            <a:r>
              <a:rPr lang="en-US" dirty="0" smtClean="0">
                <a:latin typeface="Times New Roman" pitchFamily="18" charset="0"/>
                <a:cs typeface="Times New Roman" pitchFamily="18" charset="0"/>
              </a:rPr>
              <a:t>, as</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V/A</a:t>
            </a:r>
            <a:r>
              <a:rPr lang="en-US" baseline="-25000" dirty="0" smtClean="0">
                <a:latin typeface="Times New Roman" pitchFamily="18" charset="0"/>
                <a:cs typeface="Times New Roman" pitchFamily="18" charset="0"/>
              </a:rPr>
              <a:t>s</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165100" y="2819400"/>
          <a:ext cx="2365375" cy="990600"/>
        </p:xfrm>
        <a:graphic>
          <a:graphicData uri="http://schemas.openxmlformats.org/presentationml/2006/ole">
            <mc:AlternateContent xmlns:mc="http://schemas.openxmlformats.org/markup-compatibility/2006">
              <mc:Choice xmlns:v="urn:schemas-microsoft-com:vml" Requires="v">
                <p:oleObj spid="_x0000_s24580" name="Equation" r:id="rId3" imgW="939600" imgH="393480" progId="Equation.3">
                  <p:embed/>
                </p:oleObj>
              </mc:Choice>
              <mc:Fallback>
                <p:oleObj name="Equation" r:id="rId3" imgW="9396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100" y="2819400"/>
                        <a:ext cx="2365375"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Plane wall:  wall thickness L,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LhW</a:t>
            </a:r>
            <a:r>
              <a:rPr lang="en-US" dirty="0" smtClean="0">
                <a:latin typeface="Times New Roman" pitchFamily="18" charset="0"/>
                <a:cs typeface="Times New Roman" pitchFamily="18" charset="0"/>
              </a:rPr>
              <a:t>)/2hW=L/2</a:t>
            </a:r>
          </a:p>
          <a:p>
            <a:pPr>
              <a:buNone/>
            </a:pPr>
            <a:r>
              <a:rPr lang="en-US" dirty="0" smtClean="0">
                <a:latin typeface="Times New Roman" pitchFamily="18" charset="0"/>
                <a:cs typeface="Times New Roman" pitchFamily="18" charset="0"/>
              </a:rPr>
              <a:t>Cylinder: radius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o</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W)/2</a:t>
            </a:r>
            <a:r>
              <a:rPr lang="el-GR" dirty="0" smtClean="0">
                <a:latin typeface="Times New Roman" pitchFamily="18" charset="0"/>
                <a:cs typeface="Times New Roman" pitchFamily="18" charset="0"/>
              </a:rPr>
              <a:t>π</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err="1" smtClean="0">
                <a:latin typeface="Times New Roman" pitchFamily="18" charset="0"/>
                <a:cs typeface="Times New Roman" pitchFamily="18" charset="0"/>
              </a:rPr>
              <a:t>W</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/2</a:t>
            </a:r>
          </a:p>
          <a:p>
            <a:pPr>
              <a:buNone/>
            </a:pPr>
            <a:r>
              <a:rPr lang="en-US" dirty="0" smtClean="0">
                <a:latin typeface="Times New Roman" pitchFamily="18" charset="0"/>
                <a:cs typeface="Times New Roman" pitchFamily="18" charset="0"/>
              </a:rPr>
              <a:t>Sphere:  radius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  [4/3(</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o</a:t>
            </a:r>
            <a:r>
              <a:rPr lang="en-US" baseline="30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)]/4</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o</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/3</a:t>
            </a:r>
          </a:p>
          <a:p>
            <a:pPr>
              <a:buNone/>
            </a:pPr>
            <a:r>
              <a:rPr lang="en-US" dirty="0" smtClean="0">
                <a:latin typeface="Times New Roman" pitchFamily="18" charset="0"/>
                <a:cs typeface="Times New Roman" pitchFamily="18" charset="0"/>
              </a:rPr>
              <a:t>For conservative approach,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values</a:t>
            </a:r>
          </a:p>
          <a:p>
            <a:pPr>
              <a:buNone/>
            </a:pPr>
            <a:r>
              <a:rPr lang="en-US" dirty="0" smtClean="0">
                <a:latin typeface="Times New Roman" pitchFamily="18" charset="0"/>
                <a:cs typeface="Times New Roman" pitchFamily="18" charset="0"/>
              </a:rPr>
              <a:t>Plane wall: same    cylinder and sphere: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endParaRPr lang="en-US" baseline="-25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Using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V/A</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the exponent of the transient equation may be expressed as (after some manipulation)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4724400"/>
          <a:ext cx="6633882" cy="1219200"/>
        </p:xfrm>
        <a:graphic>
          <a:graphicData uri="http://schemas.openxmlformats.org/presentationml/2006/ole">
            <mc:AlternateContent xmlns:mc="http://schemas.openxmlformats.org/markup-compatibility/2006">
              <mc:Choice xmlns:v="urn:schemas-microsoft-com:vml" Requires="v">
                <p:oleObj spid="_x0000_s25604" name="Equation" r:id="rId3" imgW="2349360" imgH="431640" progId="Equation.3">
                  <p:embed/>
                </p:oleObj>
              </mc:Choice>
              <mc:Fallback>
                <p:oleObj name="Equation" r:id="rId3" imgW="234936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724400"/>
                        <a:ext cx="6633882"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above is a product of two dimensionless numbers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err="1" smtClean="0">
                <a:latin typeface="Times New Roman" pitchFamily="18" charset="0"/>
                <a:cs typeface="Times New Roman" pitchFamily="18" charset="0"/>
              </a:rPr>
              <a:t>Fo</a:t>
            </a:r>
            <a:r>
              <a:rPr lang="en-US" dirty="0" smtClean="0">
                <a:latin typeface="Times New Roman" pitchFamily="18" charset="0"/>
                <a:cs typeface="Times New Roman" pitchFamily="18" charset="0"/>
              </a:rPr>
              <a:t> is called </a:t>
            </a:r>
            <a:r>
              <a:rPr lang="en-US" b="1" i="1" dirty="0" smtClean="0">
                <a:latin typeface="Times New Roman" pitchFamily="18" charset="0"/>
                <a:cs typeface="Times New Roman" pitchFamily="18" charset="0"/>
              </a:rPr>
              <a:t>Fourier number</a:t>
            </a:r>
            <a:r>
              <a:rPr lang="en-US" dirty="0" smtClean="0">
                <a:latin typeface="Times New Roman" pitchFamily="18" charset="0"/>
                <a:cs typeface="Times New Roman" pitchFamily="18" charset="0"/>
              </a:rPr>
              <a:t>-dimensionless time.  Substitution in the solution gives</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26626" name="Object 2"/>
          <p:cNvGraphicFramePr>
            <a:graphicFrameLocks noChangeAspect="1"/>
          </p:cNvGraphicFramePr>
          <p:nvPr/>
        </p:nvGraphicFramePr>
        <p:xfrm>
          <a:off x="585788" y="627063"/>
          <a:ext cx="5918200" cy="1182687"/>
        </p:xfrm>
        <a:graphic>
          <a:graphicData uri="http://schemas.openxmlformats.org/presentationml/2006/ole">
            <mc:AlternateContent xmlns:mc="http://schemas.openxmlformats.org/markup-compatibility/2006">
              <mc:Choice xmlns:v="urn:schemas-microsoft-com:vml" Requires="v">
                <p:oleObj spid="_x0000_s26630" name="Equation" r:id="rId3" imgW="2095200" imgH="419040" progId="Equation.3">
                  <p:embed/>
                </p:oleObj>
              </mc:Choice>
              <mc:Fallback>
                <p:oleObj name="Equation" r:id="rId3" imgW="209520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788" y="627063"/>
                        <a:ext cx="5918200" cy="1182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28599" y="2971800"/>
          <a:ext cx="5446059" cy="1371600"/>
        </p:xfrm>
        <a:graphic>
          <a:graphicData uri="http://schemas.openxmlformats.org/presentationml/2006/ole">
            <mc:AlternateContent xmlns:mc="http://schemas.openxmlformats.org/markup-compatibility/2006">
              <mc:Choice xmlns:v="urn:schemas-microsoft-com:vml" Requires="v">
                <p:oleObj spid="_x0000_s26631" name="Equation" r:id="rId5" imgW="1714320" imgH="431640" progId="Equation.3">
                  <p:embed/>
                </p:oleObj>
              </mc:Choice>
              <mc:Fallback>
                <p:oleObj name="Equation" r:id="rId5" imgW="171432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599" y="2971800"/>
                        <a:ext cx="5446059"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Example 5.1</a:t>
            </a:r>
          </a:p>
          <a:p>
            <a:pPr>
              <a:buNone/>
            </a:pPr>
            <a:r>
              <a:rPr lang="en-US" dirty="0" smtClean="0">
                <a:latin typeface="Times New Roman" pitchFamily="18" charset="0"/>
                <a:cs typeface="Times New Roman" pitchFamily="18" charset="0"/>
              </a:rPr>
              <a:t>A thermocouple junction, which may be approximated as a sphere, is to be used for temperature measurement in a gas stream.  The convection coefficient between the junction surface and the gas is h = 400 W/m</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.K, and the junction </a:t>
            </a:r>
            <a:r>
              <a:rPr lang="en-US" dirty="0" err="1" smtClean="0">
                <a:latin typeface="Times New Roman" pitchFamily="18" charset="0"/>
                <a:cs typeface="Times New Roman" pitchFamily="18" charset="0"/>
              </a:rPr>
              <a:t>thermophysical</a:t>
            </a:r>
            <a:r>
              <a:rPr lang="en-US" dirty="0" smtClean="0">
                <a:latin typeface="Times New Roman" pitchFamily="18" charset="0"/>
                <a:cs typeface="Times New Roman" pitchFamily="18" charset="0"/>
              </a:rPr>
              <a:t> properties are k = 20 W/</a:t>
            </a:r>
            <a:r>
              <a:rPr lang="en-US" dirty="0" err="1" smtClean="0">
                <a:latin typeface="Times New Roman" pitchFamily="18" charset="0"/>
                <a:cs typeface="Times New Roman" pitchFamily="18" charset="0"/>
              </a:rPr>
              <a:t>m.K</a:t>
            </a:r>
            <a:r>
              <a:rPr lang="en-US" dirty="0" smtClean="0">
                <a:latin typeface="Times New Roman" pitchFamily="18" charset="0"/>
                <a:cs typeface="Times New Roman" pitchFamily="18" charset="0"/>
              </a:rPr>
              <a:t>, c = 400 J/</a:t>
            </a:r>
            <a:r>
              <a:rPr lang="en-US" dirty="0" err="1" smtClean="0">
                <a:latin typeface="Times New Roman" pitchFamily="18" charset="0"/>
                <a:cs typeface="Times New Roman" pitchFamily="18" charset="0"/>
              </a:rPr>
              <a:t>kg.K</a:t>
            </a:r>
            <a:r>
              <a:rPr lang="en-US" dirty="0" smtClean="0">
                <a:latin typeface="Times New Roman" pitchFamily="18" charset="0"/>
                <a:cs typeface="Times New Roman" pitchFamily="18" charset="0"/>
              </a:rPr>
              <a:t>, and </a:t>
            </a: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=8500 kg/m</a:t>
            </a:r>
            <a:r>
              <a:rPr lang="en-US" baseline="30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Determine the junction diameter needed for the thermocouple to have a time constant of 1 s.  If the junction is at 25</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and is placed in a gas stream that is at 200</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how long will it take for the junction to reach 199</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Figure for example 5.1</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14</a:t>
            </a:fld>
            <a:endParaRPr lang="en-US"/>
          </a:p>
        </p:txBody>
      </p:sp>
      <p:pic>
        <p:nvPicPr>
          <p:cNvPr id="30721" name="Picture 1" descr="C:\Documents and Settings\Administrator\Desktop\5.4 001.jpg"/>
          <p:cNvPicPr>
            <a:picLocks noChangeAspect="1" noChangeArrowheads="1"/>
          </p:cNvPicPr>
          <p:nvPr/>
        </p:nvPicPr>
        <p:blipFill>
          <a:blip r:embed="rId2"/>
          <a:srcRect/>
          <a:stretch>
            <a:fillRect/>
          </a:stretch>
        </p:blipFill>
        <p:spPr bwMode="auto">
          <a:xfrm>
            <a:off x="-457200" y="1219200"/>
            <a:ext cx="10026939" cy="352266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Solution</a:t>
            </a:r>
          </a:p>
          <a:p>
            <a:pPr>
              <a:buNone/>
            </a:pPr>
            <a:r>
              <a:rPr lang="en-US" dirty="0" smtClean="0">
                <a:latin typeface="Times New Roman" pitchFamily="18" charset="0"/>
                <a:cs typeface="Times New Roman" pitchFamily="18" charset="0"/>
              </a:rPr>
              <a:t>1. A</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D</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and     V =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D</a:t>
            </a:r>
            <a:r>
              <a:rPr lang="en-US" baseline="30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/6</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Substituting numerical values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With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/3</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Lumped capacitance method is an excellent </a:t>
            </a:r>
            <a:r>
              <a:rPr lang="en-US" dirty="0" err="1" smtClean="0">
                <a:latin typeface="Times New Roman" pitchFamily="18" charset="0"/>
                <a:cs typeface="Times New Roman" pitchFamily="18" charset="0"/>
              </a:rPr>
              <a:t>approxim</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80999" y="1295400"/>
          <a:ext cx="2895601" cy="936812"/>
        </p:xfrm>
        <a:graphic>
          <a:graphicData uri="http://schemas.openxmlformats.org/presentationml/2006/ole">
            <mc:AlternateContent xmlns:mc="http://schemas.openxmlformats.org/markup-compatibility/2006">
              <mc:Choice xmlns:v="urn:schemas-microsoft-com:vml" Requires="v">
                <p:oleObj spid="_x0000_s29703" name="Equation" r:id="rId3" imgW="1295280" imgH="419040" progId="Equation.3">
                  <p:embed/>
                </p:oleObj>
              </mc:Choice>
              <mc:Fallback>
                <p:oleObj name="Equation" r:id="rId3" imgW="1295280" imgH="4190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999" y="1295400"/>
                        <a:ext cx="2895601" cy="936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57199" y="2971800"/>
          <a:ext cx="5463309" cy="990600"/>
        </p:xfrm>
        <a:graphic>
          <a:graphicData uri="http://schemas.openxmlformats.org/presentationml/2006/ole">
            <mc:AlternateContent xmlns:mc="http://schemas.openxmlformats.org/markup-compatibility/2006">
              <mc:Choice xmlns:v="urn:schemas-microsoft-com:vml" Requires="v">
                <p:oleObj spid="_x0000_s29704" name="Equation" r:id="rId5" imgW="2311200" imgH="419040" progId="Equation.3">
                  <p:embed/>
                </p:oleObj>
              </mc:Choice>
              <mc:Fallback>
                <p:oleObj name="Equation" r:id="rId5" imgW="2311200" imgH="41904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199" y="2971800"/>
                        <a:ext cx="5463309"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609600" y="4724400"/>
          <a:ext cx="6705600" cy="1053737"/>
        </p:xfrm>
        <a:graphic>
          <a:graphicData uri="http://schemas.openxmlformats.org/presentationml/2006/ole">
            <mc:AlternateContent xmlns:mc="http://schemas.openxmlformats.org/markup-compatibility/2006">
              <mc:Choice xmlns:v="urn:schemas-microsoft-com:vml" Requires="v">
                <p:oleObj spid="_x0000_s29705" name="Equation" r:id="rId7" imgW="2666880" imgH="419040" progId="Equation.3">
                  <p:embed/>
                </p:oleObj>
              </mc:Choice>
              <mc:Fallback>
                <p:oleObj name="Equation" r:id="rId7" imgW="2666880" imgH="419040"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4724400"/>
                        <a:ext cx="6705600" cy="1053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C35ACCF3-2A60-4FFF-A3E0-DC7F9EFC3C71}"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2.  The time required for the junction to reach 199</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is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solidFill>
                <a:srgbClr val="FF0000"/>
              </a:solidFill>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0" y="685800"/>
          <a:ext cx="8920163" cy="1600200"/>
        </p:xfrm>
        <a:graphic>
          <a:graphicData uri="http://schemas.openxmlformats.org/presentationml/2006/ole">
            <mc:AlternateContent xmlns:mc="http://schemas.openxmlformats.org/markup-compatibility/2006">
              <mc:Choice xmlns:v="urn:schemas-microsoft-com:vml" Requires="v">
                <p:oleObj spid="_x0000_s91140" name="Equation" r:id="rId3" imgW="3822480" imgH="685800" progId="Equation.3">
                  <p:embed/>
                </p:oleObj>
              </mc:Choice>
              <mc:Fallback>
                <p:oleObj name="Equation" r:id="rId3" imgW="3822480" imgH="685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85800"/>
                        <a:ext cx="8920163" cy="160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5.3  GENERAL LUMPED CAPACITANCE ANALYSIS</a:t>
            </a:r>
          </a:p>
          <a:p>
            <a:pPr>
              <a:buNone/>
            </a:pPr>
            <a:r>
              <a:rPr lang="en-US" dirty="0" smtClean="0">
                <a:latin typeface="Times New Roman" pitchFamily="18" charset="0"/>
                <a:cs typeface="Times New Roman" pitchFamily="18" charset="0"/>
              </a:rPr>
              <a:t>Transient heat conduction can also be initiated by radiation; by a heat flux from a sheet of electrical heater attached to a surface, etc. </a:t>
            </a:r>
          </a:p>
          <a:p>
            <a:pPr>
              <a:buNone/>
            </a:pPr>
            <a:r>
              <a:rPr lang="en-US" b="1" dirty="0" smtClean="0">
                <a:latin typeface="Times New Roman" pitchFamily="18" charset="0"/>
                <a:cs typeface="Times New Roman" pitchFamily="18" charset="0"/>
                <a:hlinkClick r:id="rId3" action="ppaction://hlinkpres?slideindex=1&amp;slidetitle="/>
              </a:rPr>
              <a:t>fig-chp5\fig5.5.pptx</a:t>
            </a:r>
            <a:r>
              <a:rPr lang="en-US" dirty="0" smtClean="0">
                <a:latin typeface="Times New Roman" pitchFamily="18" charset="0"/>
                <a:cs typeface="Times New Roman" pitchFamily="18" charset="0"/>
              </a:rPr>
              <a:t> depicts the influence of convection, radiation, an applied surface heat flux and internal energy generation.</a:t>
            </a:r>
          </a:p>
          <a:p>
            <a:pPr>
              <a:buNone/>
            </a:pPr>
            <a:r>
              <a:rPr lang="en-US" dirty="0" smtClean="0">
                <a:latin typeface="Times New Roman" pitchFamily="18" charset="0"/>
                <a:cs typeface="Times New Roman" pitchFamily="18" charset="0"/>
              </a:rPr>
              <a:t>Applying energy conservation principle</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4800600"/>
          <a:ext cx="8743950" cy="2057400"/>
        </p:xfrm>
        <a:graphic>
          <a:graphicData uri="http://schemas.openxmlformats.org/presentationml/2006/ole">
            <mc:AlternateContent xmlns:mc="http://schemas.openxmlformats.org/markup-compatibility/2006">
              <mc:Choice xmlns:v="urn:schemas-microsoft-com:vml" Requires="v">
                <p:oleObj spid="_x0000_s27652" name="Equation" r:id="rId4" imgW="3454200" imgH="812520" progId="Equation.3">
                  <p:embed/>
                </p:oleObj>
              </mc:Choice>
              <mc:Fallback>
                <p:oleObj name="Equation" r:id="rId4" imgW="3454200" imgH="8125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4800600"/>
                        <a:ext cx="8743950" cy="205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above is a non-linear, first order, non-homogeneous differential equation which can not be integrated to obtain an exact solution</a:t>
            </a:r>
          </a:p>
          <a:p>
            <a:pPr>
              <a:buNone/>
            </a:pPr>
            <a:r>
              <a:rPr lang="en-US" dirty="0" smtClean="0">
                <a:latin typeface="Times New Roman" pitchFamily="18" charset="0"/>
                <a:cs typeface="Times New Roman" pitchFamily="18" charset="0"/>
              </a:rPr>
              <a:t>-requires approximate solution by numerical (finite difference) approach.</a:t>
            </a:r>
          </a:p>
          <a:p>
            <a:pPr>
              <a:buNone/>
            </a:pPr>
            <a:r>
              <a:rPr lang="en-US" dirty="0" smtClean="0">
                <a:latin typeface="Times New Roman" pitchFamily="18" charset="0"/>
                <a:cs typeface="Times New Roman" pitchFamily="18" charset="0"/>
              </a:rPr>
              <a:t>Exact solution for simplified equation:</a:t>
            </a:r>
          </a:p>
          <a:p>
            <a:pPr marL="514350" indent="-514350">
              <a:buAutoNum type="alphaLcParenBoth"/>
            </a:pPr>
            <a:r>
              <a:rPr lang="en-US" dirty="0" smtClean="0">
                <a:latin typeface="Times New Roman" pitchFamily="18" charset="0"/>
                <a:cs typeface="Times New Roman" pitchFamily="18" charset="0"/>
              </a:rPr>
              <a:t>If no imposed heat flux or internal generation and convection is absent (vacuum) or negligible relative to radiation, the above equation simplifies to</a:t>
            </a:r>
          </a:p>
          <a:p>
            <a:pPr marL="514350" indent="-514350">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520700" y="4932363"/>
          <a:ext cx="5588000" cy="1323975"/>
        </p:xfrm>
        <a:graphic>
          <a:graphicData uri="http://schemas.openxmlformats.org/presentationml/2006/ole">
            <mc:AlternateContent xmlns:mc="http://schemas.openxmlformats.org/markup-compatibility/2006">
              <mc:Choice xmlns:v="urn:schemas-microsoft-com:vml" Requires="v">
                <p:oleObj spid="_x0000_s33796" name="Equation" r:id="rId3" imgW="1714320" imgH="406080" progId="Equation.3">
                  <p:embed/>
                </p:oleObj>
              </mc:Choice>
              <mc:Fallback>
                <p:oleObj name="Equation" r:id="rId3" imgW="1714320" imgH="406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700" y="4932363"/>
                        <a:ext cx="5588000" cy="1323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Separating the variables and integrating</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above will not give T explicitly and no solution for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sur</a:t>
            </a:r>
            <a:r>
              <a:rPr lang="en-US" dirty="0" smtClean="0">
                <a:latin typeface="Times New Roman" pitchFamily="18" charset="0"/>
                <a:cs typeface="Times New Roman" pitchFamily="18" charset="0"/>
              </a:rPr>
              <a:t> = 0 (deep space). However for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sur</a:t>
            </a:r>
            <a:r>
              <a:rPr lang="en-US" dirty="0" smtClean="0">
                <a:latin typeface="Times New Roman" pitchFamily="18" charset="0"/>
                <a:cs typeface="Times New Roman" pitchFamily="18" charset="0"/>
              </a:rPr>
              <a:t> = 0 in the above integral equation, it yields</a:t>
            </a:r>
          </a:p>
          <a:p>
            <a:pPr>
              <a:buNone/>
            </a:pPr>
            <a:r>
              <a:rPr lang="en-US" dirty="0" smtClean="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0" y="609600"/>
          <a:ext cx="9010650" cy="2514600"/>
        </p:xfrm>
        <a:graphic>
          <a:graphicData uri="http://schemas.openxmlformats.org/presentationml/2006/ole">
            <mc:AlternateContent xmlns:mc="http://schemas.openxmlformats.org/markup-compatibility/2006">
              <mc:Choice xmlns:v="urn:schemas-microsoft-com:vml" Requires="v">
                <p:oleObj spid="_x0000_s34822" name="Equation" r:id="rId3" imgW="4368600" imgH="1218960" progId="Equation.3">
                  <p:embed/>
                </p:oleObj>
              </mc:Choice>
              <mc:Fallback>
                <p:oleObj name="Equation" r:id="rId3" imgW="4368600" imgH="1218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
                        <a:ext cx="9010650" cy="2514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28600" y="4572000"/>
          <a:ext cx="4191000" cy="1447800"/>
        </p:xfrm>
        <a:graphic>
          <a:graphicData uri="http://schemas.openxmlformats.org/presentationml/2006/ole">
            <mc:AlternateContent xmlns:mc="http://schemas.openxmlformats.org/markup-compatibility/2006">
              <mc:Choice xmlns:v="urn:schemas-microsoft-com:vml" Requires="v">
                <p:oleObj spid="_x0000_s34823" name="Equation" r:id="rId5" imgW="1396800" imgH="482400" progId="Equation.3">
                  <p:embed/>
                </p:oleObj>
              </mc:Choice>
              <mc:Fallback>
                <p:oleObj name="Equation" r:id="rId5" imgW="139680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4572000"/>
                        <a:ext cx="419100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Whenever the boundary temperatures change the temperature at each point of the system change with time until steady-state temperature distribution is reached.  These are categorized as </a:t>
            </a:r>
            <a:r>
              <a:rPr lang="en-US" b="1" i="1" dirty="0" smtClean="0">
                <a:latin typeface="Times New Roman" pitchFamily="18" charset="0"/>
                <a:cs typeface="Times New Roman" pitchFamily="18" charset="0"/>
              </a:rPr>
              <a:t>unsteady</a:t>
            </a:r>
            <a:r>
              <a:rPr lang="en-US" dirty="0" smtClean="0">
                <a:latin typeface="Times New Roman" pitchFamily="18" charset="0"/>
                <a:cs typeface="Times New Roman" pitchFamily="18" charset="0"/>
              </a:rPr>
              <a:t>, or </a:t>
            </a:r>
            <a:r>
              <a:rPr lang="en-US" b="1" i="1" dirty="0" smtClean="0">
                <a:latin typeface="Times New Roman" pitchFamily="18" charset="0"/>
                <a:cs typeface="Times New Roman" pitchFamily="18" charset="0"/>
              </a:rPr>
              <a:t>transient</a:t>
            </a:r>
            <a:r>
              <a:rPr lang="en-US" dirty="0" smtClean="0">
                <a:latin typeface="Times New Roman" pitchFamily="18" charset="0"/>
                <a:cs typeface="Times New Roman" pitchFamily="18" charset="0"/>
              </a:rPr>
              <a:t> heat conduction.  Cooling of a hot metal billet with air or water is a typical example.  </a:t>
            </a:r>
          </a:p>
          <a:p>
            <a:pPr>
              <a:buNone/>
            </a:pPr>
            <a:r>
              <a:rPr lang="en-US" dirty="0" smtClean="0">
                <a:latin typeface="Times New Roman" pitchFamily="18" charset="0"/>
                <a:cs typeface="Times New Roman" pitchFamily="18" charset="0"/>
              </a:rPr>
              <a:t>The simplest situation is where temperature gradients within the solid are small such that uniform temperature can be assumed at any time.  The analysis that uses this approach is termed as </a:t>
            </a:r>
            <a:r>
              <a:rPr lang="en-US" b="1" i="1" dirty="0" smtClean="0">
                <a:latin typeface="Times New Roman" pitchFamily="18" charset="0"/>
                <a:cs typeface="Times New Roman" pitchFamily="18" charset="0"/>
              </a:rPr>
              <a:t>lumped capacitance method</a:t>
            </a:r>
            <a:r>
              <a:rPr lang="en-US" dirty="0" smtClean="0">
                <a:latin typeface="Times New Roman" pitchFamily="18" charset="0"/>
                <a:cs typeface="Times New Roman" pitchFamily="18" charset="0"/>
              </a:rPr>
              <a:t>.  Following this, analytical and numerical methods will also be seen.</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marL="514350" indent="-514350">
              <a:buAutoNum type="alphaLcParenBoth" startAt="2"/>
            </a:pPr>
            <a:r>
              <a:rPr lang="en-US" dirty="0" smtClean="0">
                <a:latin typeface="Times New Roman" pitchFamily="18" charset="0"/>
                <a:cs typeface="Times New Roman" pitchFamily="18" charset="0"/>
              </a:rPr>
              <a:t>For negligible radiation, and for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 = T-T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d</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  the equation reduces to a linear, first-order, non-homogeneous differential equation</a:t>
            </a:r>
          </a:p>
          <a:p>
            <a:pPr marL="514350" indent="-514350">
              <a:buAutoNum type="alphaLcParenBoth" startAt="2"/>
            </a:pPr>
            <a:endParaRPr lang="en-US" dirty="0" smtClean="0">
              <a:latin typeface="Times New Roman" pitchFamily="18" charset="0"/>
              <a:cs typeface="Times New Roman" pitchFamily="18" charset="0"/>
            </a:endParaRPr>
          </a:p>
          <a:p>
            <a:pPr marL="514350" indent="-514350">
              <a:buAutoNum type="alphaLcParenBoth" startAt="2"/>
            </a:pPr>
            <a:endParaRPr lang="en-US" dirty="0" smtClean="0">
              <a:latin typeface="Times New Roman" pitchFamily="18" charset="0"/>
              <a:cs typeface="Times New Roman" pitchFamily="18" charset="0"/>
            </a:endParaRPr>
          </a:p>
          <a:p>
            <a:pPr marL="514350" indent="-514350">
              <a:buAutoNum type="alphaLcParenBoth" startAt="2"/>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The above can be converted to a homogeneous equation by using</a:t>
            </a:r>
          </a:p>
          <a:p>
            <a:pPr marL="514350" indent="-514350">
              <a:buNone/>
            </a:pPr>
            <a:endParaRPr lang="en-US" dirty="0" smtClean="0">
              <a:latin typeface="Times New Roman" pitchFamily="18" charset="0"/>
              <a:cs typeface="Times New Roman" pitchFamily="18" charset="0"/>
            </a:endParaRP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Separating variables  and integrating from 0 to t </a:t>
            </a:r>
          </a:p>
          <a:p>
            <a:pPr marL="514350" indent="-514350">
              <a:buNone/>
            </a:pPr>
            <a:r>
              <a:rPr lang="en-US" dirty="0" smtClean="0">
                <a:latin typeface="Times New Roman" pitchFamily="18" charset="0"/>
                <a:cs typeface="Times New Roman" pitchFamily="18" charset="0"/>
              </a:rPr>
              <a:t>                     gives the </a:t>
            </a:r>
          </a:p>
          <a:p>
            <a:pPr marL="514350" indent="-514350">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17463" y="1752600"/>
          <a:ext cx="9109075" cy="1422400"/>
        </p:xfrm>
        <a:graphic>
          <a:graphicData uri="http://schemas.openxmlformats.org/presentationml/2006/ole">
            <mc:AlternateContent xmlns:mc="http://schemas.openxmlformats.org/markup-compatibility/2006">
              <mc:Choice xmlns:v="urn:schemas-microsoft-com:vml" Requires="v">
                <p:oleObj spid="_x0000_s35848" name="Equation" r:id="rId3" imgW="3251160" imgH="507960" progId="Equation.3">
                  <p:embed/>
                </p:oleObj>
              </mc:Choice>
              <mc:Fallback>
                <p:oleObj name="Equation" r:id="rId3" imgW="3251160" imgH="507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63" y="1752600"/>
                        <a:ext cx="9109075" cy="142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04800" y="4572000"/>
          <a:ext cx="6303818" cy="1143000"/>
        </p:xfrm>
        <a:graphic>
          <a:graphicData uri="http://schemas.openxmlformats.org/presentationml/2006/ole">
            <mc:AlternateContent xmlns:mc="http://schemas.openxmlformats.org/markup-compatibility/2006">
              <mc:Choice xmlns:v="urn:schemas-microsoft-com:vml" Requires="v">
                <p:oleObj spid="_x0000_s35849" name="Equation" r:id="rId5" imgW="2311200" imgH="419040" progId="Equation.3">
                  <p:embed/>
                </p:oleObj>
              </mc:Choice>
              <mc:Fallback>
                <p:oleObj name="Equation" r:id="rId5" imgW="2311200" imgH="419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572000"/>
                        <a:ext cx="6303818"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20</a:t>
            </a:fld>
            <a:endParaRPr lang="en-US"/>
          </a:p>
        </p:txBody>
      </p:sp>
      <p:graphicFrame>
        <p:nvGraphicFramePr>
          <p:cNvPr id="7" name="Object 6"/>
          <p:cNvGraphicFramePr>
            <a:graphicFrameLocks noChangeAspect="1"/>
          </p:cNvGraphicFramePr>
          <p:nvPr/>
        </p:nvGraphicFramePr>
        <p:xfrm>
          <a:off x="381000" y="6172200"/>
          <a:ext cx="1676400" cy="685800"/>
        </p:xfrm>
        <a:graphic>
          <a:graphicData uri="http://schemas.openxmlformats.org/presentationml/2006/ole">
            <mc:AlternateContent xmlns:mc="http://schemas.openxmlformats.org/markup-compatibility/2006">
              <mc:Choice xmlns:v="urn:schemas-microsoft-com:vml" Requires="v">
                <p:oleObj spid="_x0000_s35850" name="Equation" r:id="rId7" imgW="558720" imgH="228600" progId="Equation.3">
                  <p:embed/>
                </p:oleObj>
              </mc:Choice>
              <mc:Fallback>
                <p:oleObj name="Equation" r:id="rId7" imgW="558720" imgH="228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6172200"/>
                        <a:ext cx="16764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solution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steady state t→∞, the equation reduces to</a:t>
            </a:r>
          </a:p>
          <a:p>
            <a:pPr>
              <a:buNone/>
            </a:pPr>
            <a:r>
              <a:rPr lang="en-US" dirty="0" smtClean="0">
                <a:latin typeface="Times New Roman" pitchFamily="18" charset="0"/>
                <a:cs typeface="Times New Roman" pitchFamily="18" charset="0"/>
              </a:rPr>
              <a:t>    (T-T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)=(b/a)</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0" y="685800"/>
          <a:ext cx="8131175" cy="2519362"/>
        </p:xfrm>
        <a:graphic>
          <a:graphicData uri="http://schemas.openxmlformats.org/presentationml/2006/ole">
            <mc:AlternateContent xmlns:mc="http://schemas.openxmlformats.org/markup-compatibility/2006">
              <mc:Choice xmlns:v="urn:schemas-microsoft-com:vml" Requires="v">
                <p:oleObj spid="_x0000_s36868" name="Equation" r:id="rId3" imgW="2869920" imgH="888840" progId="Equation.3">
                  <p:embed/>
                </p:oleObj>
              </mc:Choice>
              <mc:Fallback>
                <p:oleObj name="Equation" r:id="rId3" imgW="2869920" imgH="8888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85800"/>
                        <a:ext cx="8131175" cy="2519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Example 5.2</a:t>
            </a:r>
          </a:p>
          <a:p>
            <a:pPr>
              <a:buNone/>
            </a:pPr>
            <a:r>
              <a:rPr lang="en-US" dirty="0" smtClean="0">
                <a:latin typeface="Times New Roman" pitchFamily="18" charset="0"/>
                <a:cs typeface="Times New Roman" pitchFamily="18" charset="0"/>
              </a:rPr>
              <a:t>Consider the thermocouple and convection condition of example 5.1, but now allow for radiation exchange with the walls of a duct that encloses the gas stream.  If the duct walls are at 400</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and the emissivity of the thermocouple bead is 0.9, calculate the steady-state temperature of the junction.  Also, determine the time for the junction temperature to increase from initial condition of 25</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to a temperature that is within 1</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of its steady-state value.</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Figure for example 5.2</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23</a:t>
            </a:fld>
            <a:endParaRPr lang="en-US"/>
          </a:p>
        </p:txBody>
      </p:sp>
      <p:pic>
        <p:nvPicPr>
          <p:cNvPr id="115715" name="Picture 3" descr="C:\Documents and Settings\Administrator\Desktop\5.9 002.jpg"/>
          <p:cNvPicPr>
            <a:picLocks noChangeAspect="1" noChangeArrowheads="1"/>
          </p:cNvPicPr>
          <p:nvPr/>
        </p:nvPicPr>
        <p:blipFill>
          <a:blip r:embed="rId2"/>
          <a:srcRect/>
          <a:stretch>
            <a:fillRect/>
          </a:stretch>
        </p:blipFill>
        <p:spPr bwMode="auto">
          <a:xfrm>
            <a:off x="-265820" y="1143000"/>
            <a:ext cx="9409820" cy="41148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Solution</a:t>
            </a:r>
          </a:p>
          <a:p>
            <a:pPr>
              <a:buNone/>
            </a:pPr>
            <a:r>
              <a:rPr lang="en-US" dirty="0" smtClean="0">
                <a:latin typeface="Times New Roman" pitchFamily="18" charset="0"/>
                <a:cs typeface="Times New Roman" pitchFamily="18" charset="0"/>
              </a:rPr>
              <a:t>1.  Energy balance on the thermocouple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Substituting numerical values gives</a:t>
            </a:r>
          </a:p>
          <a:p>
            <a:pPr>
              <a:buNone/>
            </a:pPr>
            <a:r>
              <a:rPr lang="en-US" dirty="0" smtClean="0">
                <a:latin typeface="Times New Roman" pitchFamily="18" charset="0"/>
                <a:cs typeface="Times New Roman" pitchFamily="18" charset="0"/>
              </a:rPr>
              <a:t>		T = 218.7</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a:t>
            </a:r>
          </a:p>
          <a:p>
            <a:pPr marL="514350" indent="-514350">
              <a:buAutoNum type="arabicPeriod" startAt="2"/>
            </a:pPr>
            <a:r>
              <a:rPr lang="en-US" dirty="0" smtClean="0">
                <a:latin typeface="Times New Roman" pitchFamily="18" charset="0"/>
                <a:cs typeface="Times New Roman" pitchFamily="18" charset="0"/>
              </a:rPr>
              <a:t>As this involves the transient part, the complete equation is</a:t>
            </a:r>
          </a:p>
          <a:p>
            <a:pPr marL="514350" indent="-514350">
              <a:buNone/>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Numerical solution for T = 217.7</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gives t = 4.9 s</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7010401" y="609600"/>
          <a:ext cx="2133599" cy="614218"/>
        </p:xfrm>
        <a:graphic>
          <a:graphicData uri="http://schemas.openxmlformats.org/presentationml/2006/ole">
            <mc:AlternateContent xmlns:mc="http://schemas.openxmlformats.org/markup-compatibility/2006">
              <mc:Choice xmlns:v="urn:schemas-microsoft-com:vml" Requires="v">
                <p:oleObj spid="_x0000_s43017" name="Equation" r:id="rId3" imgW="838080" imgH="241200" progId="Equation.3">
                  <p:embed/>
                </p:oleObj>
              </mc:Choice>
              <mc:Fallback>
                <p:oleObj name="Equation" r:id="rId3" imgW="838080" imgH="2412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1" y="609600"/>
                        <a:ext cx="2133599" cy="6142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04799" y="1143000"/>
          <a:ext cx="6497053" cy="762000"/>
        </p:xfrm>
        <a:graphic>
          <a:graphicData uri="http://schemas.openxmlformats.org/presentationml/2006/ole">
            <mc:AlternateContent xmlns:mc="http://schemas.openxmlformats.org/markup-compatibility/2006">
              <mc:Choice xmlns:v="urn:schemas-microsoft-com:vml" Requires="v">
                <p:oleObj spid="_x0000_s43018" name="Equation" r:id="rId5" imgW="2057400" imgH="241200" progId="Equation.3">
                  <p:embed/>
                </p:oleObj>
              </mc:Choice>
              <mc:Fallback>
                <p:oleObj name="Equation" r:id="rId5" imgW="2057400" imgH="2412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799" y="1143000"/>
                        <a:ext cx="6497053"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1" name="Object 3"/>
          <p:cNvGraphicFramePr>
            <a:graphicFrameLocks noChangeAspect="1"/>
          </p:cNvGraphicFramePr>
          <p:nvPr/>
        </p:nvGraphicFramePr>
        <p:xfrm>
          <a:off x="2554288" y="3505200"/>
          <a:ext cx="2360612" cy="614363"/>
        </p:xfrm>
        <a:graphic>
          <a:graphicData uri="http://schemas.openxmlformats.org/presentationml/2006/ole">
            <mc:AlternateContent xmlns:mc="http://schemas.openxmlformats.org/markup-compatibility/2006">
              <mc:Choice xmlns:v="urn:schemas-microsoft-com:vml" Requires="v">
                <p:oleObj spid="_x0000_s43019" name="Equation" r:id="rId7" imgW="927000" imgH="241200" progId="Equation.3">
                  <p:embed/>
                </p:oleObj>
              </mc:Choice>
              <mc:Fallback>
                <p:oleObj name="Equation" r:id="rId7" imgW="927000" imgH="241200"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54288" y="3505200"/>
                        <a:ext cx="2360612" cy="614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1112838" y="4173538"/>
          <a:ext cx="5132387" cy="795337"/>
        </p:xfrm>
        <a:graphic>
          <a:graphicData uri="http://schemas.openxmlformats.org/presentationml/2006/ole">
            <mc:AlternateContent xmlns:mc="http://schemas.openxmlformats.org/markup-compatibility/2006">
              <mc:Choice xmlns:v="urn:schemas-microsoft-com:vml" Requires="v">
                <p:oleObj spid="_x0000_s43020" name="Equation" r:id="rId9" imgW="2209680" imgH="342720" progId="Equation.3">
                  <p:embed/>
                </p:oleObj>
              </mc:Choice>
              <mc:Fallback>
                <p:oleObj name="Equation" r:id="rId9" imgW="2209680" imgH="342720" progId="Equation.3">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12838" y="4173538"/>
                        <a:ext cx="5132387" cy="795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C35ACCF3-2A60-4FFF-A3E0-DC7F9EFC3C71}"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5.4  SPATIAL EFFECTS</a:t>
            </a:r>
          </a:p>
          <a:p>
            <a:pPr>
              <a:buNone/>
            </a:pPr>
            <a:r>
              <a:rPr lang="en-US" dirty="0" smtClean="0">
                <a:latin typeface="Times New Roman" pitchFamily="18" charset="0"/>
                <a:cs typeface="Times New Roman" pitchFamily="18" charset="0"/>
              </a:rPr>
              <a:t>For a one dimensional problem, the transient heat conduction equation  can be determined from the general heat conduction equation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solution will require two boundary conditions and one initial condition given as </a:t>
            </a:r>
            <a:r>
              <a:rPr lang="en-US"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hlinkClick r:id="rId3" action="ppaction://hlinkpres?slideindex=1&amp;slidetitle="/>
              </a:rPr>
              <a:t>fig-chp5\fig5.4.pptx</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IC:  T(x,0) =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BC: (1)     (∂T/∂x)</a:t>
            </a:r>
            <a:r>
              <a:rPr lang="en-US" baseline="-25000" dirty="0" smtClean="0">
                <a:latin typeface="Times New Roman" pitchFamily="18" charset="0"/>
                <a:cs typeface="Times New Roman" pitchFamily="18" charset="0"/>
              </a:rPr>
              <a:t>@x=0</a:t>
            </a:r>
            <a:r>
              <a:rPr lang="en-US" dirty="0" smtClean="0">
                <a:latin typeface="Times New Roman" pitchFamily="18" charset="0"/>
                <a:cs typeface="Times New Roman" pitchFamily="18" charset="0"/>
              </a:rPr>
              <a:t>= 0</a:t>
            </a:r>
          </a:p>
          <a:p>
            <a:pPr>
              <a:buNone/>
            </a:pPr>
            <a:r>
              <a:rPr lang="en-US" dirty="0" smtClean="0">
                <a:latin typeface="Times New Roman" pitchFamily="18" charset="0"/>
                <a:cs typeface="Times New Roman" pitchFamily="18" charset="0"/>
              </a:rPr>
              <a:t>		(2)	[-k(∂T/∂x)</a:t>
            </a:r>
            <a:r>
              <a:rPr lang="en-US" baseline="-25000" dirty="0" smtClean="0">
                <a:latin typeface="Times New Roman" pitchFamily="18" charset="0"/>
                <a:cs typeface="Times New Roman" pitchFamily="18" charset="0"/>
              </a:rPr>
              <a:t>@x=L</a:t>
            </a:r>
            <a:r>
              <a:rPr lang="en-US" dirty="0" smtClean="0">
                <a:latin typeface="Times New Roman" pitchFamily="18" charset="0"/>
                <a:cs typeface="Times New Roman" pitchFamily="18" charset="0"/>
              </a:rPr>
              <a:t>] = h[T(</a:t>
            </a:r>
            <a:r>
              <a:rPr lang="en-US" dirty="0" err="1" smtClean="0">
                <a:latin typeface="Times New Roman" pitchFamily="18" charset="0"/>
                <a:cs typeface="Times New Roman" pitchFamily="18" charset="0"/>
              </a:rPr>
              <a:t>L,t</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457200" y="2209800"/>
          <a:ext cx="2327564" cy="1219200"/>
        </p:xfrm>
        <a:graphic>
          <a:graphicData uri="http://schemas.openxmlformats.org/presentationml/2006/ole">
            <mc:AlternateContent xmlns:mc="http://schemas.openxmlformats.org/markup-compatibility/2006">
              <mc:Choice xmlns:v="urn:schemas-microsoft-com:vml" Requires="v">
                <p:oleObj spid="_x0000_s38916" name="Equation" r:id="rId4" imgW="799920" imgH="419040" progId="Equation.3">
                  <p:embed/>
                </p:oleObj>
              </mc:Choice>
              <mc:Fallback>
                <p:oleObj name="Equation" r:id="rId4" imgW="799920" imgH="4190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209800"/>
                        <a:ext cx="2327564"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solution will have a functional form of</a:t>
            </a:r>
          </a:p>
          <a:p>
            <a:pPr>
              <a:buNone/>
            </a:pPr>
            <a:r>
              <a:rPr lang="en-US" dirty="0" smtClean="0">
                <a:latin typeface="Times New Roman" pitchFamily="18" charset="0"/>
                <a:cs typeface="Times New Roman" pitchFamily="18" charset="0"/>
              </a:rPr>
              <a:t>	T=T(x, t,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L, k, </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h) (too many variables!)</a:t>
            </a:r>
          </a:p>
          <a:p>
            <a:pPr>
              <a:buNone/>
            </a:pPr>
            <a:r>
              <a:rPr lang="en-US" dirty="0" smtClean="0">
                <a:latin typeface="Times New Roman" pitchFamily="18" charset="0"/>
                <a:cs typeface="Times New Roman" pitchFamily="18" charset="0"/>
              </a:rPr>
              <a:t>Non-</a:t>
            </a:r>
            <a:r>
              <a:rPr lang="en-US" dirty="0" err="1" smtClean="0">
                <a:latin typeface="Times New Roman" pitchFamily="18" charset="0"/>
                <a:cs typeface="Times New Roman" pitchFamily="18" charset="0"/>
              </a:rPr>
              <a:t>dimensionalising</a:t>
            </a:r>
            <a:r>
              <a:rPr lang="en-US" dirty="0" smtClean="0">
                <a:latin typeface="Times New Roman" pitchFamily="18" charset="0"/>
                <a:cs typeface="Times New Roman" pitchFamily="18" charset="0"/>
              </a:rPr>
              <a:t> the dependent variable T will reduce the number of variables as follows:</a:t>
            </a:r>
          </a:p>
          <a:p>
            <a:pPr>
              <a:buNone/>
            </a:pPr>
            <a:r>
              <a:rPr lang="en-US" dirty="0" smtClean="0">
                <a:latin typeface="Times New Roman" pitchFamily="18" charset="0"/>
                <a:cs typeface="Times New Roman" pitchFamily="18" charset="0"/>
              </a:rPr>
              <a:t>Let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=T-T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 = d</a:t>
            </a:r>
            <a:r>
              <a:rPr lang="el-GR" dirty="0" smtClean="0">
                <a:latin typeface="Times New Roman" pitchFamily="18" charset="0"/>
                <a:cs typeface="Times New Roman" pitchFamily="18" charset="0"/>
              </a:rPr>
              <a:t>θ</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Define </a:t>
            </a:r>
            <a:r>
              <a:rPr lang="el-GR" dirty="0" smtClean="0">
                <a:latin typeface="Times New Roman" pitchFamily="18" charset="0"/>
                <a:cs typeface="Times New Roman" pitchFamily="18" charset="0"/>
              </a:rPr>
              <a:t>θ</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θ</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then, </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 = d</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d</a:t>
            </a:r>
            <a:r>
              <a:rPr lang="el-GR" dirty="0" smtClean="0">
                <a:latin typeface="Times New Roman" pitchFamily="18" charset="0"/>
                <a:cs typeface="Times New Roman" pitchFamily="18" charset="0"/>
              </a:rPr>
              <a:t>θ</a:t>
            </a:r>
            <a:r>
              <a:rPr lang="en-US" baseline="30000"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A dimensionless spatial coordinate is defined as</a:t>
            </a:r>
          </a:p>
          <a:p>
            <a:pPr>
              <a:buNone/>
            </a:pPr>
            <a:r>
              <a:rPr lang="en-US" dirty="0" smtClean="0">
                <a:latin typeface="Times New Roman" pitchFamily="18" charset="0"/>
                <a:cs typeface="Times New Roman" pitchFamily="18" charset="0"/>
              </a:rPr>
              <a:t>x</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=x/L     →     </a:t>
            </a:r>
            <a:r>
              <a:rPr lang="en-US" dirty="0" err="1" smtClean="0">
                <a:latin typeface="Times New Roman" pitchFamily="18" charset="0"/>
                <a:cs typeface="Times New Roman" pitchFamily="18" charset="0"/>
              </a:rPr>
              <a:t>dx</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Ldx</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and dimensionless time  </a:t>
            </a:r>
          </a:p>
          <a:p>
            <a:pPr>
              <a:buNone/>
            </a:pPr>
            <a:r>
              <a:rPr lang="en-US" dirty="0" smtClean="0">
                <a:latin typeface="Times New Roman" pitchFamily="18" charset="0"/>
                <a:cs typeface="Times New Roman" pitchFamily="18" charset="0"/>
              </a:rPr>
              <a:t>  t*= (</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t/L</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Fo</a:t>
            </a:r>
            <a:r>
              <a:rPr lang="en-US" dirty="0" smtClean="0">
                <a:latin typeface="Times New Roman" pitchFamily="18" charset="0"/>
                <a:cs typeface="Times New Roman" pitchFamily="18" charset="0"/>
              </a:rPr>
              <a:t>  (Fourier No.),    </a:t>
            </a:r>
            <a:r>
              <a:rPr lang="en-US" dirty="0" err="1" smtClean="0">
                <a:latin typeface="Times New Roman" pitchFamily="18" charset="0"/>
                <a:cs typeface="Times New Roman" pitchFamily="18" charset="0"/>
              </a:rPr>
              <a:t>dt</a:t>
            </a:r>
            <a:r>
              <a:rPr lang="en-US" dirty="0" smtClean="0">
                <a:latin typeface="Times New Roman" pitchFamily="18" charset="0"/>
                <a:cs typeface="Times New Roman" pitchFamily="18" charset="0"/>
              </a:rPr>
              <a:t> = (L</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dt</a:t>
            </a:r>
            <a:r>
              <a:rPr lang="en-US" baseline="30000"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Substituting the above in the transient conduction equation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the initial and the boundary conditions become</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01662" y="990600"/>
          <a:ext cx="8542338" cy="1371600"/>
        </p:xfrm>
        <a:graphic>
          <a:graphicData uri="http://schemas.openxmlformats.org/presentationml/2006/ole">
            <mc:AlternateContent xmlns:mc="http://schemas.openxmlformats.org/markup-compatibility/2006">
              <mc:Choice xmlns:v="urn:schemas-microsoft-com:vml" Requires="v">
                <p:oleObj spid="_x0000_s39942" name="Equation" r:id="rId3" imgW="2768400" imgH="444240" progId="Equation.3">
                  <p:embed/>
                </p:oleObj>
              </mc:Choice>
              <mc:Fallback>
                <p:oleObj name="Equation" r:id="rId3" imgW="276840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662" y="990600"/>
                        <a:ext cx="8542338"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57200" y="3505200"/>
          <a:ext cx="4284133" cy="3352800"/>
        </p:xfrm>
        <a:graphic>
          <a:graphicData uri="http://schemas.openxmlformats.org/presentationml/2006/ole">
            <mc:AlternateContent xmlns:mc="http://schemas.openxmlformats.org/markup-compatibility/2006">
              <mc:Choice xmlns:v="urn:schemas-microsoft-com:vml" Requires="v">
                <p:oleObj spid="_x0000_s39943" name="Equation" r:id="rId5" imgW="1460160" imgH="1143000" progId="Equation.3">
                  <p:embed/>
                </p:oleObj>
              </mc:Choice>
              <mc:Fallback>
                <p:oleObj name="Equation" r:id="rId5" imgW="1460160" imgH="11430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3505200"/>
                        <a:ext cx="4284133" cy="3352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r>
              <a:rPr lang="en-US" dirty="0" smtClean="0"/>
              <a:t>    ]</a:t>
            </a:r>
            <a:br>
              <a:rPr lang="en-US" dirty="0" smtClean="0"/>
            </a:br>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where           Bi = </a:t>
            </a:r>
            <a:r>
              <a:rPr lang="en-US" dirty="0" err="1" smtClean="0">
                <a:latin typeface="Times New Roman" pitchFamily="18" charset="0"/>
                <a:cs typeface="Times New Roman" pitchFamily="18" charset="0"/>
              </a:rPr>
              <a:t>hL</a:t>
            </a:r>
            <a:r>
              <a:rPr lang="en-US" dirty="0" smtClean="0">
                <a:latin typeface="Times New Roman" pitchFamily="18" charset="0"/>
                <a:cs typeface="Times New Roman" pitchFamily="18" charset="0"/>
              </a:rPr>
              <a:t>/k</a:t>
            </a:r>
          </a:p>
          <a:p>
            <a:pPr>
              <a:buNone/>
            </a:pPr>
            <a:r>
              <a:rPr lang="en-US" dirty="0" smtClean="0">
                <a:latin typeface="Times New Roman" pitchFamily="18" charset="0"/>
                <a:cs typeface="Times New Roman" pitchFamily="18" charset="0"/>
              </a:rPr>
              <a:t>In dimensionless form, the functional dependence becomes </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f(x</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Fo</a:t>
            </a:r>
            <a:r>
              <a:rPr lang="en-US" dirty="0" smtClean="0">
                <a:latin typeface="Times New Roman" pitchFamily="18" charset="0"/>
                <a:cs typeface="Times New Roman" pitchFamily="18" charset="0"/>
              </a:rPr>
              <a:t>, Bi)</a:t>
            </a:r>
          </a:p>
          <a:p>
            <a:pPr>
              <a:buNone/>
            </a:pPr>
            <a:r>
              <a:rPr lang="en-US" dirty="0" smtClean="0">
                <a:latin typeface="Times New Roman" pitchFamily="18" charset="0"/>
                <a:cs typeface="Times New Roman" pitchFamily="18" charset="0"/>
              </a:rPr>
              <a:t>much simpler than the representation of function T. </a:t>
            </a:r>
          </a:p>
          <a:p>
            <a:pPr>
              <a:buNone/>
            </a:pPr>
            <a:r>
              <a:rPr lang="en-US" b="1" dirty="0" smtClean="0">
                <a:latin typeface="Times New Roman" pitchFamily="18" charset="0"/>
                <a:cs typeface="Times New Roman" pitchFamily="18" charset="0"/>
              </a:rPr>
              <a:t>5.5  PLANE WALL WITH CONVECTION</a:t>
            </a:r>
          </a:p>
          <a:p>
            <a:pPr>
              <a:buNone/>
            </a:pPr>
            <a:r>
              <a:rPr lang="en-US" dirty="0" smtClean="0">
                <a:latin typeface="Times New Roman" pitchFamily="18" charset="0"/>
                <a:cs typeface="Times New Roman" pitchFamily="18" charset="0"/>
              </a:rPr>
              <a:t>This has an exact solution and also an approximate solution derived from the exact solution.</a:t>
            </a:r>
          </a:p>
          <a:p>
            <a:pPr>
              <a:buNone/>
            </a:pPr>
            <a:r>
              <a:rPr lang="en-US" b="1" dirty="0" smtClean="0">
                <a:latin typeface="Times New Roman" pitchFamily="18" charset="0"/>
                <a:cs typeface="Times New Roman" pitchFamily="18" charset="0"/>
              </a:rPr>
              <a:t>5.5.1  Exact Solution</a:t>
            </a:r>
          </a:p>
          <a:p>
            <a:pPr>
              <a:buNone/>
            </a:pPr>
            <a:r>
              <a:rPr lang="en-US" dirty="0" smtClean="0">
                <a:latin typeface="Times New Roman" pitchFamily="18" charset="0"/>
                <a:cs typeface="Times New Roman" pitchFamily="18" charset="0"/>
              </a:rPr>
              <a:t>No attempt will be made to go through the steps of the exact solution.  Referring to </a:t>
            </a:r>
            <a:r>
              <a:rPr lang="en-US" b="1" dirty="0" smtClean="0">
                <a:latin typeface="Times New Roman" pitchFamily="18" charset="0"/>
                <a:cs typeface="Times New Roman" pitchFamily="18" charset="0"/>
                <a:hlinkClick r:id="rId2" action="ppaction://hlinkpres?slideindex=1&amp;slidetitle="/>
              </a:rPr>
              <a:t>fig-chp5\fig5.6.pptx</a:t>
            </a:r>
            <a:r>
              <a:rPr lang="en-US" dirty="0" smtClean="0">
                <a:latin typeface="Times New Roman" pitchFamily="18" charset="0"/>
                <a:cs typeface="Times New Roman" pitchFamily="18" charset="0"/>
              </a:rPr>
              <a:t>, a plane wall of thickness 2L with the assumption that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this thickness is much smaller than the width and height (allows one dimensional justification).  For initial wall temperature, T(x,0) =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suddenly immersed in a fluid of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the exact solution is in series form and determined as</a:t>
            </a: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09599" y="2667000"/>
          <a:ext cx="6348548" cy="2743200"/>
        </p:xfrm>
        <a:graphic>
          <a:graphicData uri="http://schemas.openxmlformats.org/presentationml/2006/ole">
            <mc:AlternateContent xmlns:mc="http://schemas.openxmlformats.org/markup-compatibility/2006">
              <mc:Choice xmlns:v="urn:schemas-microsoft-com:vml" Requires="v">
                <p:oleObj spid="_x0000_s44036" name="Equation" r:id="rId3" imgW="2057400" imgH="888840" progId="Equation.3">
                  <p:embed/>
                </p:oleObj>
              </mc:Choice>
              <mc:Fallback>
                <p:oleObj name="Equation" r:id="rId3" imgW="2057400" imgH="8888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99" y="2667000"/>
                        <a:ext cx="6348548" cy="274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4.1  THE LUMPED CAPACITANCE METHOD</a:t>
            </a:r>
          </a:p>
          <a:p>
            <a:pPr>
              <a:buNone/>
            </a:pPr>
            <a:r>
              <a:rPr lang="en-US" dirty="0" smtClean="0">
                <a:latin typeface="Times New Roman" pitchFamily="18" charset="0"/>
                <a:cs typeface="Times New Roman" pitchFamily="18" charset="0"/>
              </a:rPr>
              <a:t>A typical application in heat treatment is quenching where a metal or an alloy with initial temperature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is suddenly immersed in a liquid of lower temperature,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&lt;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This is shown in </a:t>
            </a:r>
            <a:r>
              <a:rPr lang="en-US" b="1" dirty="0" smtClean="0">
                <a:latin typeface="Times New Roman" pitchFamily="18" charset="0"/>
                <a:cs typeface="Times New Roman" pitchFamily="18" charset="0"/>
                <a:hlinkClick r:id="rId2" action="ppaction://hlinkpres?slideindex=1&amp;slidetitle="/>
              </a:rPr>
              <a:t>fig-chp5\fig5.1.pptx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If quenching begins at time t = 0, then given sufficient time, the temperature of the solid will decrease eventually to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The heat transfer is due to convection on the surface.  The assumption, here, is that the temperature of the solid is </a:t>
            </a:r>
            <a:r>
              <a:rPr lang="en-US" b="1" i="1" dirty="0" smtClean="0">
                <a:latin typeface="Times New Roman" pitchFamily="18" charset="0"/>
                <a:cs typeface="Times New Roman" pitchFamily="18" charset="0"/>
              </a:rPr>
              <a:t>spatially uniform</a:t>
            </a:r>
            <a:r>
              <a:rPr lang="en-US" dirty="0" smtClean="0">
                <a:latin typeface="Times New Roman" pitchFamily="18" charset="0"/>
                <a:cs typeface="Times New Roman" pitchFamily="18" charset="0"/>
              </a:rPr>
              <a:t>.  This assumption, according to Fourier’s law implies infinite k which is clearly impossible.  But when</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and the discrete values </a:t>
            </a:r>
            <a:r>
              <a:rPr lang="el-GR" dirty="0" smtClean="0">
                <a:latin typeface="Times New Roman" pitchFamily="18" charset="0"/>
                <a:cs typeface="Times New Roman" pitchFamily="18" charset="0"/>
              </a:rPr>
              <a:t>ζ</a:t>
            </a:r>
            <a:r>
              <a:rPr lang="en-US" baseline="-25000"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called </a:t>
            </a:r>
            <a:r>
              <a:rPr lang="en-US" dirty="0" err="1" smtClean="0">
                <a:latin typeface="Times New Roman" pitchFamily="18" charset="0"/>
                <a:cs typeface="Times New Roman" pitchFamily="18" charset="0"/>
              </a:rPr>
              <a:t>eigenvalues</a:t>
            </a:r>
            <a:r>
              <a:rPr lang="en-US" dirty="0" smtClean="0">
                <a:latin typeface="Times New Roman" pitchFamily="18" charset="0"/>
                <a:cs typeface="Times New Roman" pitchFamily="18" charset="0"/>
              </a:rPr>
              <a:t> are positive roots of the transcendental equation</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 ζ</a:t>
            </a:r>
            <a:r>
              <a:rPr lang="en-US" baseline="-25000" dirty="0" smtClean="0">
                <a:latin typeface="Times New Roman" pitchFamily="18" charset="0"/>
                <a:cs typeface="Times New Roman" pitchFamily="18" charset="0"/>
              </a:rPr>
              <a:t>n </a:t>
            </a:r>
            <a:r>
              <a:rPr lang="en-US" dirty="0" smtClean="0">
                <a:latin typeface="Times New Roman" pitchFamily="18" charset="0"/>
                <a:cs typeface="Times New Roman" pitchFamily="18" charset="0"/>
              </a:rPr>
              <a:t>tan </a:t>
            </a:r>
            <a:r>
              <a:rPr lang="el-GR" dirty="0" smtClean="0">
                <a:latin typeface="Times New Roman" pitchFamily="18" charset="0"/>
                <a:cs typeface="Times New Roman" pitchFamily="18" charset="0"/>
              </a:rPr>
              <a:t>ζ</a:t>
            </a:r>
            <a:r>
              <a:rPr lang="en-US" baseline="-25000" dirty="0" smtClean="0">
                <a:latin typeface="Times New Roman" pitchFamily="18" charset="0"/>
                <a:cs typeface="Times New Roman" pitchFamily="18" charset="0"/>
              </a:rPr>
              <a:t>n </a:t>
            </a:r>
            <a:r>
              <a:rPr lang="en-US" dirty="0" smtClean="0">
                <a:latin typeface="Times New Roman" pitchFamily="18" charset="0"/>
                <a:cs typeface="Times New Roman" pitchFamily="18" charset="0"/>
              </a:rPr>
              <a:t>=Bi  or tan </a:t>
            </a:r>
            <a:r>
              <a:rPr lang="el-GR" dirty="0" smtClean="0">
                <a:latin typeface="Times New Roman" pitchFamily="18" charset="0"/>
                <a:cs typeface="Times New Roman" pitchFamily="18" charset="0"/>
              </a:rPr>
              <a:t>ζ</a:t>
            </a:r>
            <a:r>
              <a:rPr lang="en-US" baseline="-25000"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=Bi/</a:t>
            </a:r>
            <a:r>
              <a:rPr lang="el-GR" dirty="0" smtClean="0">
                <a:latin typeface="Times New Roman" pitchFamily="18" charset="0"/>
                <a:cs typeface="Times New Roman" pitchFamily="18" charset="0"/>
              </a:rPr>
              <a:t> ζ</a:t>
            </a:r>
            <a:r>
              <a:rPr lang="en-US" baseline="-25000" dirty="0" smtClean="0">
                <a:latin typeface="Times New Roman" pitchFamily="18" charset="0"/>
                <a:cs typeface="Times New Roman" pitchFamily="18" charset="0"/>
              </a:rPr>
              <a:t>n</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The first few solutions for Bi=10 are given in the accompanying graph </a:t>
            </a:r>
            <a:r>
              <a:rPr lang="en-US"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hlinkClick r:id="rId3" action="ppaction://hlinkpres?slideindex=1&amp;slidetitle="/>
              </a:rPr>
              <a:t>fig-chp5\eigen1.pptx</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Roots for different values of Bi are given in the handout.</a:t>
            </a:r>
          </a:p>
          <a:p>
            <a:pPr>
              <a:buNone/>
            </a:pPr>
            <a:r>
              <a:rPr lang="en-US" b="1" dirty="0" smtClean="0">
                <a:latin typeface="Times New Roman" pitchFamily="18" charset="0"/>
                <a:cs typeface="Times New Roman" pitchFamily="18" charset="0"/>
              </a:rPr>
              <a:t>5.5.2  Approximate Solutions</a:t>
            </a:r>
          </a:p>
          <a:p>
            <a:pPr>
              <a:buNone/>
            </a:pPr>
            <a:r>
              <a:rPr lang="en-US" dirty="0" smtClean="0">
                <a:latin typeface="Times New Roman" pitchFamily="18" charset="0"/>
                <a:cs typeface="Times New Roman" pitchFamily="18" charset="0"/>
              </a:rPr>
              <a:t>For values of </a:t>
            </a:r>
            <a:r>
              <a:rPr lang="en-US" dirty="0" err="1" smtClean="0">
                <a:latin typeface="Times New Roman" pitchFamily="18" charset="0"/>
                <a:cs typeface="Times New Roman" pitchFamily="18" charset="0"/>
              </a:rPr>
              <a:t>Fo</a:t>
            </a:r>
            <a:r>
              <a:rPr lang="en-US" dirty="0" smtClean="0">
                <a:latin typeface="Times New Roman" pitchFamily="18" charset="0"/>
                <a:cs typeface="Times New Roman" pitchFamily="18" charset="0"/>
              </a:rPr>
              <a:t>&gt;0.2, the infinite series solution can be approximated by the first term of the series only.  This will give</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5" name="Object 4"/>
          <p:cNvGraphicFramePr>
            <a:graphicFrameLocks noChangeAspect="1"/>
          </p:cNvGraphicFramePr>
          <p:nvPr/>
        </p:nvGraphicFramePr>
        <p:xfrm>
          <a:off x="457200" y="5867400"/>
          <a:ext cx="5562600" cy="690530"/>
        </p:xfrm>
        <a:graphic>
          <a:graphicData uri="http://schemas.openxmlformats.org/presentationml/2006/ole">
            <mc:AlternateContent xmlns:mc="http://schemas.openxmlformats.org/markup-compatibility/2006">
              <mc:Choice xmlns:v="urn:schemas-microsoft-com:vml" Requires="v">
                <p:oleObj spid="_x0000_s45061" name="Equation" r:id="rId4" imgW="1841400" imgH="228600" progId="Equation.3">
                  <p:embed/>
                </p:oleObj>
              </mc:Choice>
              <mc:Fallback>
                <p:oleObj name="Equation" r:id="rId4" imgW="1841400" imgH="22860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5867400"/>
                        <a:ext cx="5562600" cy="6905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At </a:t>
            </a:r>
            <a:r>
              <a:rPr lang="en-US" dirty="0" err="1" smtClean="0">
                <a:latin typeface="Times New Roman" pitchFamily="18" charset="0"/>
                <a:cs typeface="Times New Roman" pitchFamily="18" charset="0"/>
              </a:rPr>
              <a:t>midplane</a:t>
            </a:r>
            <a:r>
              <a:rPr lang="en-US" dirty="0" smtClean="0">
                <a:latin typeface="Times New Roman" pitchFamily="18" charset="0"/>
                <a:cs typeface="Times New Roman" pitchFamily="18" charset="0"/>
              </a:rPr>
              <a:t> (x</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=0) </a:t>
            </a:r>
            <a:r>
              <a:rPr lang="en-US" b="1" dirty="0" smtClean="0">
                <a:latin typeface="Times New Roman" pitchFamily="18" charset="0"/>
                <a:cs typeface="Times New Roman" pitchFamily="18" charset="0"/>
                <a:hlinkClick r:id="rId3" action="ppaction://hlinkpres?slideindex=1&amp;slidetitle="/>
              </a:rPr>
              <a:t>fig-chp5\fig5.7.pptx</a:t>
            </a:r>
            <a:endParaRPr lang="en-US" b="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This will give    </a:t>
            </a:r>
            <a:r>
              <a:rPr lang="el-GR" dirty="0" smtClean="0">
                <a:latin typeface="Times New Roman" pitchFamily="18" charset="0"/>
                <a:cs typeface="Times New Roman" pitchFamily="18" charset="0"/>
              </a:rPr>
              <a:t>θ</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o</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cos</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ζ</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x</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hlinkClick r:id="rId4" action="ppaction://hlinkpres?slideindex=1&amp;slidetitle="/>
              </a:rPr>
              <a:t>fig-chp5\fig5.8.pptx</a:t>
            </a:r>
            <a:endParaRPr lang="en-US" b="1"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above equation shows that the time dependence of the temperature at any location within the wall is the same as that of the </a:t>
            </a:r>
            <a:r>
              <a:rPr lang="en-US" dirty="0" err="1" smtClean="0">
                <a:latin typeface="Times New Roman" pitchFamily="18" charset="0"/>
                <a:cs typeface="Times New Roman" pitchFamily="18" charset="0"/>
              </a:rPr>
              <a:t>midplane</a:t>
            </a:r>
            <a:r>
              <a:rPr lang="en-US" dirty="0" smtClean="0">
                <a:latin typeface="Times New Roman" pitchFamily="18" charset="0"/>
                <a:cs typeface="Times New Roman" pitchFamily="18" charset="0"/>
              </a:rPr>
              <a:t> temperature.</a:t>
            </a:r>
          </a:p>
          <a:p>
            <a:pPr>
              <a:buNone/>
            </a:pPr>
            <a:r>
              <a:rPr lang="en-US" b="1" dirty="0" smtClean="0">
                <a:latin typeface="Times New Roman" pitchFamily="18" charset="0"/>
                <a:cs typeface="Times New Roman" pitchFamily="18" charset="0"/>
              </a:rPr>
              <a:t>5.5.3  Total Energy Transfe</a:t>
            </a:r>
            <a:r>
              <a:rPr lang="en-US" dirty="0" smtClean="0">
                <a:latin typeface="Times New Roman" pitchFamily="18" charset="0"/>
                <a:cs typeface="Times New Roman" pitchFamily="18" charset="0"/>
              </a:rPr>
              <a:t>r</a:t>
            </a:r>
          </a:p>
          <a:p>
            <a:pPr>
              <a:buNone/>
            </a:pPr>
            <a:r>
              <a:rPr lang="en-US" dirty="0" smtClean="0">
                <a:latin typeface="Times New Roman" pitchFamily="18" charset="0"/>
                <a:cs typeface="Times New Roman" pitchFamily="18" charset="0"/>
              </a:rPr>
              <a:t>For a time interval from t=0 to any time t&gt;0, energy conservation equation can be written as</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out</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st</a:t>
            </a:r>
            <a:endParaRPr lang="en-US" baseline="-25000"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609600"/>
          <a:ext cx="4975412" cy="1143000"/>
        </p:xfrm>
        <a:graphic>
          <a:graphicData uri="http://schemas.openxmlformats.org/presentationml/2006/ole">
            <mc:AlternateContent xmlns:mc="http://schemas.openxmlformats.org/markup-compatibility/2006">
              <mc:Choice xmlns:v="urn:schemas-microsoft-com:vml" Requires="v">
                <p:oleObj spid="_x0000_s46084" name="Equation" r:id="rId5" imgW="1879560" imgH="431640" progId="Equation.3">
                  <p:embed/>
                </p:oleObj>
              </mc:Choice>
              <mc:Fallback>
                <p:oleObj name="Equation" r:id="rId5" imgW="1879560" imgH="43164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609600"/>
                        <a:ext cx="4975412"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For heat transfer from the surface</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in</a:t>
            </a:r>
            <a:r>
              <a:rPr lang="en-US" dirty="0" smtClean="0">
                <a:latin typeface="Times New Roman" pitchFamily="18" charset="0"/>
                <a:cs typeface="Times New Roman" pitchFamily="18" charset="0"/>
              </a:rPr>
              <a:t> = 0      and this gives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out</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st</a:t>
            </a:r>
            <a:r>
              <a:rPr lang="en-US" dirty="0" smtClean="0">
                <a:latin typeface="Times New Roman" pitchFamily="18" charset="0"/>
                <a:cs typeface="Times New Roman" pitchFamily="18" charset="0"/>
              </a:rPr>
              <a:t> = Q</a:t>
            </a:r>
          </a:p>
          <a:p>
            <a:pPr>
              <a:buNone/>
            </a:pPr>
            <a:r>
              <a:rPr lang="en-US" dirty="0" smtClean="0">
                <a:latin typeface="Times New Roman" pitchFamily="18" charset="0"/>
                <a:cs typeface="Times New Roman" pitchFamily="18" charset="0"/>
              </a:rPr>
              <a:t>Or          Q = -[E(t) – E(0)] = -∫</a:t>
            </a: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c[T(</a:t>
            </a:r>
            <a:r>
              <a:rPr lang="en-US" dirty="0" err="1" smtClean="0">
                <a:latin typeface="Times New Roman" pitchFamily="18" charset="0"/>
                <a:cs typeface="Times New Roman" pitchFamily="18" charset="0"/>
              </a:rPr>
              <a:t>x,t</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dV</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To </a:t>
            </a:r>
            <a:r>
              <a:rPr lang="en-US" dirty="0" err="1" smtClean="0">
                <a:latin typeface="Times New Roman" pitchFamily="18" charset="0"/>
                <a:cs typeface="Times New Roman" pitchFamily="18" charset="0"/>
              </a:rPr>
              <a:t>nondimensionalise</a:t>
            </a:r>
            <a:r>
              <a:rPr lang="en-US" dirty="0" smtClean="0">
                <a:latin typeface="Times New Roman" pitchFamily="18" charset="0"/>
                <a:cs typeface="Times New Roman" pitchFamily="18" charset="0"/>
              </a:rPr>
              <a:t>, let </a:t>
            </a:r>
          </a:p>
          <a:p>
            <a:pPr>
              <a:buNone/>
            </a:pP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ρ</a:t>
            </a:r>
            <a:r>
              <a:rPr lang="en-US" dirty="0" err="1" smtClean="0">
                <a:latin typeface="Times New Roman" pitchFamily="18" charset="0"/>
                <a:cs typeface="Times New Roman" pitchFamily="18" charset="0"/>
              </a:rPr>
              <a:t>cV</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max</a:t>
            </a:r>
            <a:r>
              <a:rPr lang="en-US" dirty="0" smtClean="0">
                <a:latin typeface="Times New Roman" pitchFamily="18" charset="0"/>
                <a:cs typeface="Times New Roman" pitchFamily="18" charset="0"/>
              </a:rPr>
              <a:t> at t→∞   </a:t>
            </a:r>
          </a:p>
          <a:p>
            <a:pPr>
              <a:buNone/>
            </a:pP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nondimensional</a:t>
            </a:r>
            <a:r>
              <a:rPr lang="en-US" dirty="0" smtClean="0">
                <a:latin typeface="Times New Roman" pitchFamily="18" charset="0"/>
                <a:cs typeface="Times New Roman" pitchFamily="18" charset="0"/>
              </a:rPr>
              <a:t> expression will be </a:t>
            </a:r>
            <a:r>
              <a:rPr lang="en-US" b="1" dirty="0" smtClean="0">
                <a:latin typeface="Times New Roman" pitchFamily="18" charset="0"/>
                <a:cs typeface="Times New Roman" pitchFamily="18" charset="0"/>
                <a:hlinkClick r:id="rId3" action="ppaction://hlinkpres?slideindex=1&amp;slidetitle="/>
              </a:rPr>
              <a:t>fig-chp5\fig5.9.pptx</a:t>
            </a:r>
            <a:endParaRPr lang="en-US" b="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Use the approximate solution and with V= 2LWH, </a:t>
            </a:r>
            <a:r>
              <a:rPr lang="en-US" dirty="0" err="1" smtClean="0">
                <a:latin typeface="Times New Roman" pitchFamily="18" charset="0"/>
                <a:cs typeface="Times New Roman" pitchFamily="18" charset="0"/>
              </a:rPr>
              <a:t>dV</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dx</a:t>
            </a:r>
            <a:r>
              <a:rPr lang="en-US" dirty="0" smtClean="0">
                <a:latin typeface="Times New Roman" pitchFamily="18" charset="0"/>
                <a:cs typeface="Times New Roman" pitchFamily="18" charset="0"/>
              </a:rPr>
              <a:t>)WH=(</a:t>
            </a:r>
            <a:r>
              <a:rPr lang="en-US" dirty="0" err="1" smtClean="0">
                <a:latin typeface="Times New Roman" pitchFamily="18" charset="0"/>
                <a:cs typeface="Times New Roman" pitchFamily="18" charset="0"/>
              </a:rPr>
              <a:t>dx</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L)WH      to get (x*→0 to 1)</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550024" y="3581400"/>
          <a:ext cx="5593976" cy="914400"/>
        </p:xfrm>
        <a:graphic>
          <a:graphicData uri="http://schemas.openxmlformats.org/presentationml/2006/ole">
            <mc:AlternateContent xmlns:mc="http://schemas.openxmlformats.org/markup-compatibility/2006">
              <mc:Choice xmlns:v="urn:schemas-microsoft-com:vml" Requires="v">
                <p:oleObj spid="_x0000_s49158" name="Equation" r:id="rId4" imgW="2641320" imgH="431640" progId="Equation.3">
                  <p:embed/>
                </p:oleObj>
              </mc:Choice>
              <mc:Fallback>
                <p:oleObj name="Equation" r:id="rId4" imgW="2641320" imgH="4316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50024" y="3581400"/>
                        <a:ext cx="5593976"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1066800" y="5791200"/>
          <a:ext cx="2698376" cy="1066800"/>
        </p:xfrm>
        <a:graphic>
          <a:graphicData uri="http://schemas.openxmlformats.org/presentationml/2006/ole">
            <mc:AlternateContent xmlns:mc="http://schemas.openxmlformats.org/markup-compatibility/2006">
              <mc:Choice xmlns:v="urn:schemas-microsoft-com:vml" Requires="v">
                <p:oleObj spid="_x0000_s49159" name="Equation" r:id="rId6" imgW="1091880" imgH="431640" progId="Equation.3">
                  <p:embed/>
                </p:oleObj>
              </mc:Choice>
              <mc:Fallback>
                <p:oleObj name="Equation" r:id="rId6" imgW="1091880" imgH="4316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5791200"/>
                        <a:ext cx="2698376"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5.5.4  Additional Considerations</a:t>
            </a:r>
          </a:p>
          <a:p>
            <a:pPr>
              <a:buNone/>
            </a:pPr>
            <a:r>
              <a:rPr lang="en-US" dirty="0" smtClean="0">
                <a:latin typeface="Times New Roman" pitchFamily="18" charset="0"/>
                <a:cs typeface="Times New Roman" pitchFamily="18" charset="0"/>
              </a:rPr>
              <a:t>The above solution is applicable to a plane wall, thickness L and insulated on one side (x</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0).</a:t>
            </a:r>
          </a:p>
          <a:p>
            <a:pPr>
              <a:buNone/>
            </a:pPr>
            <a:r>
              <a:rPr lang="en-US" dirty="0" smtClean="0">
                <a:latin typeface="Times New Roman" pitchFamily="18" charset="0"/>
                <a:cs typeface="Times New Roman" pitchFamily="18" charset="0"/>
              </a:rPr>
              <a:t>The foregoing results may be used to determine the transient response of a plane wall to a sudden change in surface temperature →equivalent to h=∞  which gives Bi = ∞, and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replaced by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5.6  RADIAL SYSTEMS WITH CONVECTION</a:t>
            </a:r>
          </a:p>
          <a:p>
            <a:pPr>
              <a:buNone/>
            </a:pPr>
            <a:r>
              <a:rPr lang="en-US" b="1" dirty="0" smtClean="0">
                <a:latin typeface="Times New Roman" pitchFamily="18" charset="0"/>
                <a:cs typeface="Times New Roman" pitchFamily="18" charset="0"/>
              </a:rPr>
              <a:t>5.6.1  Infinite Cylinder</a:t>
            </a:r>
          </a:p>
          <a:p>
            <a:pPr>
              <a:buNone/>
            </a:pPr>
            <a:r>
              <a:rPr lang="en-US" dirty="0" smtClean="0">
                <a:latin typeface="Times New Roman" pitchFamily="18" charset="0"/>
                <a:cs typeface="Times New Roman" pitchFamily="18" charset="0"/>
              </a:rPr>
              <a:t>For an infinite cylinder, the temperature change is in the radial direction only.  This approximation can hold true for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667000" y="5943600"/>
          <a:ext cx="1447800" cy="531845"/>
        </p:xfrm>
        <a:graphic>
          <a:graphicData uri="http://schemas.openxmlformats.org/presentationml/2006/ole">
            <mc:AlternateContent xmlns:mc="http://schemas.openxmlformats.org/markup-compatibility/2006">
              <mc:Choice xmlns:v="urn:schemas-microsoft-com:vml" Requires="v">
                <p:oleObj spid="_x0000_s50180" name="Equation" r:id="rId3" imgW="622080" imgH="228600" progId="Equation.3">
                  <p:embed/>
                </p:oleObj>
              </mc:Choice>
              <mc:Fallback>
                <p:oleObj name="Equation" r:id="rId3" imgW="62208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5943600"/>
                        <a:ext cx="1447800" cy="5318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5.6.1  Exact Solution</a:t>
            </a:r>
          </a:p>
          <a:p>
            <a:pPr>
              <a:buNone/>
            </a:pPr>
            <a:r>
              <a:rPr lang="en-US" dirty="0" smtClean="0">
                <a:latin typeface="Times New Roman" pitchFamily="18" charset="0"/>
                <a:cs typeface="Times New Roman" pitchFamily="18" charset="0"/>
              </a:rPr>
              <a:t>In dimensionless form, the solution is given in series form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the </a:t>
            </a:r>
            <a:r>
              <a:rPr lang="en-US" dirty="0" err="1" smtClean="0">
                <a:latin typeface="Times New Roman" pitchFamily="18" charset="0"/>
                <a:cs typeface="Times New Roman" pitchFamily="18" charset="0"/>
              </a:rPr>
              <a:t>eigenvalues</a:t>
            </a:r>
            <a:r>
              <a:rPr lang="en-US" dirty="0" smtClean="0">
                <a:latin typeface="Times New Roman" pitchFamily="18" charset="0"/>
                <a:cs typeface="Times New Roman" pitchFamily="18" charset="0"/>
              </a:rPr>
              <a:t> of </a:t>
            </a:r>
            <a:r>
              <a:rPr lang="el-GR" dirty="0" smtClean="0">
                <a:latin typeface="Times New Roman" pitchFamily="18" charset="0"/>
                <a:cs typeface="Times New Roman" pitchFamily="18" charset="0"/>
              </a:rPr>
              <a:t>ζ</a:t>
            </a:r>
            <a:r>
              <a:rPr lang="en-US" baseline="-25000"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are positive roots of the transcendental equation</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hlinkClick r:id="rId3" action="ppaction://hlinkpres?slideindex=1&amp;slidetitle="/>
              </a:rPr>
              <a:t>fig-chp5\eigen2.pptx</a:t>
            </a:r>
            <a:endParaRPr lang="en-US" b="1"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60362" y="1676400"/>
          <a:ext cx="8783638" cy="2286000"/>
        </p:xfrm>
        <a:graphic>
          <a:graphicData uri="http://schemas.openxmlformats.org/presentationml/2006/ole">
            <mc:AlternateContent xmlns:mc="http://schemas.openxmlformats.org/markup-compatibility/2006">
              <mc:Choice xmlns:v="urn:schemas-microsoft-com:vml" Requires="v">
                <p:oleObj spid="_x0000_s51206" name="Equation" r:id="rId4" imgW="3416040" imgH="888840" progId="Equation.3">
                  <p:embed/>
                </p:oleObj>
              </mc:Choice>
              <mc:Fallback>
                <p:oleObj name="Equation" r:id="rId4" imgW="3416040" imgH="8888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362" y="1676400"/>
                        <a:ext cx="8783638" cy="228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685800" y="5181599"/>
          <a:ext cx="2667000" cy="1242165"/>
        </p:xfrm>
        <a:graphic>
          <a:graphicData uri="http://schemas.openxmlformats.org/presentationml/2006/ole">
            <mc:AlternateContent xmlns:mc="http://schemas.openxmlformats.org/markup-compatibility/2006">
              <mc:Choice xmlns:v="urn:schemas-microsoft-com:vml" Requires="v">
                <p:oleObj spid="_x0000_s51207" name="Equation" r:id="rId6" imgW="927000" imgH="431640" progId="Equation.3">
                  <p:embed/>
                </p:oleObj>
              </mc:Choice>
              <mc:Fallback>
                <p:oleObj name="Equation" r:id="rId6" imgW="927000" imgH="4316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5181599"/>
                        <a:ext cx="2667000" cy="12421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where J</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J</a:t>
            </a:r>
            <a:r>
              <a:rPr lang="en-US" baseline="-25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 are Bessel functions of the first kind of orders one and zero </a:t>
            </a:r>
            <a:r>
              <a:rPr lang="en-US" dirty="0" err="1" smtClean="0">
                <a:latin typeface="Times New Roman" pitchFamily="18" charset="0"/>
                <a:cs typeface="Times New Roman" pitchFamily="18" charset="0"/>
              </a:rPr>
              <a:t>respecively</a:t>
            </a:r>
            <a:r>
              <a:rPr lang="en-US"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5.6.2  Sphere</a:t>
            </a:r>
          </a:p>
          <a:p>
            <a:pPr>
              <a:buNone/>
            </a:pPr>
            <a:r>
              <a:rPr lang="en-US" dirty="0" smtClean="0">
                <a:latin typeface="Times New Roman" pitchFamily="18" charset="0"/>
                <a:cs typeface="Times New Roman" pitchFamily="18" charset="0"/>
              </a:rPr>
              <a:t>For a sphere with radius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 the exact solution is given by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59229" y="2819400"/>
          <a:ext cx="8784771" cy="1143000"/>
        </p:xfrm>
        <a:graphic>
          <a:graphicData uri="http://schemas.openxmlformats.org/presentationml/2006/ole">
            <mc:AlternateContent xmlns:mc="http://schemas.openxmlformats.org/markup-compatibility/2006">
              <mc:Choice xmlns:v="urn:schemas-microsoft-com:vml" Requires="v">
                <p:oleObj spid="_x0000_s52230" name="Equation" r:id="rId3" imgW="3416040" imgH="444240" progId="Equation.3">
                  <p:embed/>
                </p:oleObj>
              </mc:Choice>
              <mc:Fallback>
                <p:oleObj name="Equation" r:id="rId3" imgW="341604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229" y="2819400"/>
                        <a:ext cx="8784771"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914400" y="4572000"/>
          <a:ext cx="5607424" cy="1371600"/>
        </p:xfrm>
        <a:graphic>
          <a:graphicData uri="http://schemas.openxmlformats.org/presentationml/2006/ole">
            <mc:AlternateContent xmlns:mc="http://schemas.openxmlformats.org/markup-compatibility/2006">
              <mc:Choice xmlns:v="urn:schemas-microsoft-com:vml" Requires="v">
                <p:oleObj spid="_x0000_s52231" name="Equation" r:id="rId5" imgW="1765080" imgH="431640" progId="Equation.3">
                  <p:embed/>
                </p:oleObj>
              </mc:Choice>
              <mc:Fallback>
                <p:oleObj name="Equation" r:id="rId5" imgW="176508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4572000"/>
                        <a:ext cx="5607424"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where the discreet values of </a:t>
            </a:r>
            <a:r>
              <a:rPr lang="el-GR" dirty="0" smtClean="0">
                <a:latin typeface="Times New Roman" pitchFamily="18" charset="0"/>
                <a:cs typeface="Times New Roman" pitchFamily="18" charset="0"/>
              </a:rPr>
              <a:t>ζ</a:t>
            </a:r>
            <a:r>
              <a:rPr lang="en-US" baseline="-25000"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are the positive roots of the transcendental equation (</a:t>
            </a:r>
            <a:r>
              <a:rPr lang="en-US" b="1" dirty="0" smtClean="0">
                <a:latin typeface="Times New Roman" pitchFamily="18" charset="0"/>
                <a:cs typeface="Times New Roman" pitchFamily="18" charset="0"/>
                <a:hlinkClick r:id="rId3" action="ppaction://hlinkpres?slideindex=1&amp;slidetitle="/>
              </a:rPr>
              <a:t>fig-chp5\eigen3.pptx</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1 – </a:t>
            </a:r>
            <a:r>
              <a:rPr lang="el-GR" dirty="0" smtClean="0">
                <a:latin typeface="Times New Roman" pitchFamily="18" charset="0"/>
                <a:cs typeface="Times New Roman" pitchFamily="18" charset="0"/>
              </a:rPr>
              <a:t>ζ</a:t>
            </a:r>
            <a:r>
              <a:rPr lang="en-US" baseline="-25000" dirty="0" err="1" smtClean="0">
                <a:latin typeface="Times New Roman" pitchFamily="18" charset="0"/>
                <a:cs typeface="Times New Roman" pitchFamily="18" charset="0"/>
              </a:rPr>
              <a:t>n</a:t>
            </a:r>
            <a:r>
              <a:rPr lang="en-US" dirty="0" err="1" smtClean="0">
                <a:latin typeface="Times New Roman" pitchFamily="18" charset="0"/>
                <a:cs typeface="Times New Roman" pitchFamily="18" charset="0"/>
              </a:rPr>
              <a:t>cot</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ζ</a:t>
            </a:r>
            <a:r>
              <a:rPr lang="en-US" baseline="-25000" dirty="0" smtClean="0">
                <a:latin typeface="Times New Roman" pitchFamily="18" charset="0"/>
                <a:cs typeface="Times New Roman" pitchFamily="18" charset="0"/>
              </a:rPr>
              <a:t>n </a:t>
            </a:r>
            <a:r>
              <a:rPr lang="en-US" dirty="0" smtClean="0">
                <a:latin typeface="Times New Roman" pitchFamily="18" charset="0"/>
                <a:cs typeface="Times New Roman" pitchFamily="18" charset="0"/>
              </a:rPr>
              <a:t>= Bi</a:t>
            </a:r>
          </a:p>
          <a:p>
            <a:pPr>
              <a:buNone/>
            </a:pPr>
            <a:r>
              <a:rPr lang="en-US" b="1" dirty="0" smtClean="0">
                <a:latin typeface="Times New Roman" pitchFamily="18" charset="0"/>
                <a:cs typeface="Times New Roman" pitchFamily="18" charset="0"/>
              </a:rPr>
              <a:t>5.6.2  Approximate Solutions</a:t>
            </a:r>
          </a:p>
          <a:p>
            <a:pPr>
              <a:buNone/>
            </a:pPr>
            <a:r>
              <a:rPr lang="en-US" dirty="0" smtClean="0">
                <a:latin typeface="Times New Roman" pitchFamily="18" charset="0"/>
                <a:cs typeface="Times New Roman" pitchFamily="18" charset="0"/>
              </a:rPr>
              <a:t>For the infinite cylinder and sphere the series solution can be approximated by a single term for </a:t>
            </a:r>
            <a:r>
              <a:rPr lang="en-US" dirty="0" err="1" smtClean="0">
                <a:latin typeface="Times New Roman" pitchFamily="18" charset="0"/>
                <a:cs typeface="Times New Roman" pitchFamily="18" charset="0"/>
              </a:rPr>
              <a:t>Fo</a:t>
            </a:r>
            <a:r>
              <a:rPr lang="en-US" dirty="0" smtClean="0">
                <a:latin typeface="Times New Roman" pitchFamily="18" charset="0"/>
                <a:cs typeface="Times New Roman" pitchFamily="18" charset="0"/>
              </a:rPr>
              <a:t>&gt;0.2 and the time dependence of the temperature at any location is the same as that of the centerline or </a:t>
            </a:r>
            <a:r>
              <a:rPr lang="en-US" dirty="0" err="1" smtClean="0">
                <a:latin typeface="Times New Roman" pitchFamily="18" charset="0"/>
                <a:cs typeface="Times New Roman" pitchFamily="18" charset="0"/>
              </a:rPr>
              <a:t>centerpoint</a:t>
            </a:r>
            <a:r>
              <a:rPr lang="en-US" dirty="0" smtClean="0">
                <a:latin typeface="Times New Roman" pitchFamily="18" charset="0"/>
                <a:cs typeface="Times New Roman" pitchFamily="18" charset="0"/>
              </a:rPr>
              <a:t>.</a:t>
            </a:r>
          </a:p>
          <a:p>
            <a:pPr>
              <a:buNone/>
            </a:pPr>
            <a:r>
              <a:rPr lang="en-US" b="1" i="1" dirty="0" smtClean="0">
                <a:latin typeface="Times New Roman" pitchFamily="18" charset="0"/>
                <a:cs typeface="Times New Roman" pitchFamily="18" charset="0"/>
              </a:rPr>
              <a:t>Infinite Cylinder</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85799" y="5334000"/>
          <a:ext cx="6920163" cy="1295400"/>
        </p:xfrm>
        <a:graphic>
          <a:graphicData uri="http://schemas.openxmlformats.org/presentationml/2006/ole">
            <mc:AlternateContent xmlns:mc="http://schemas.openxmlformats.org/markup-compatibility/2006">
              <mc:Choice xmlns:v="urn:schemas-microsoft-com:vml" Requires="v">
                <p:oleObj spid="_x0000_s53252" name="Equation" r:id="rId4" imgW="2577960" imgH="482400" progId="Equation.3">
                  <p:embed/>
                </p:oleObj>
              </mc:Choice>
              <mc:Fallback>
                <p:oleObj name="Equation" r:id="rId4" imgW="2577960" imgH="4824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799" y="5334000"/>
                        <a:ext cx="6920163"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given by  (@r = r</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0)</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hlinkClick r:id="rId3" action="ppaction://hlinkpres?slideindex=1&amp;slidetitle="/>
              </a:rPr>
              <a:t>fig-chp5\fig5.10.pptx</a:t>
            </a:r>
            <a:r>
              <a:rPr lang="en-US" b="1" dirty="0" smtClean="0">
                <a:latin typeface="Times New Roman" pitchFamily="18" charset="0"/>
                <a:cs typeface="Times New Roman" pitchFamily="18" charset="0"/>
              </a:rPr>
              <a:t> , </a:t>
            </a:r>
            <a:r>
              <a:rPr lang="en-US" b="1" dirty="0" smtClean="0">
                <a:latin typeface="Times New Roman" pitchFamily="18" charset="0"/>
                <a:cs typeface="Times New Roman" pitchFamily="18" charset="0"/>
                <a:hlinkClick r:id="rId4" action="ppaction://hlinkpres?slideindex=1&amp;slidetitle="/>
              </a:rPr>
              <a:t>fig-chp5\fig5.11.pptx</a:t>
            </a:r>
            <a:endParaRPr lang="en-US" b="1" dirty="0" smtClean="0">
              <a:latin typeface="Times New Roman" pitchFamily="18" charset="0"/>
              <a:cs typeface="Times New Roman" pitchFamily="18" charset="0"/>
            </a:endParaRPr>
          </a:p>
          <a:p>
            <a:pPr>
              <a:buNone/>
            </a:pPr>
            <a:r>
              <a:rPr lang="en-US" b="1" i="1" dirty="0" smtClean="0">
                <a:latin typeface="Times New Roman" pitchFamily="18" charset="0"/>
                <a:cs typeface="Times New Roman" pitchFamily="18" charset="0"/>
              </a:rPr>
              <a:t>Sphere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Given by </a:t>
            </a:r>
          </a:p>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hlinkClick r:id="rId5" action="ppaction://hlinkpres?slideindex=1&amp;slidetitle="/>
              </a:rPr>
              <a:t>fig-chp5\fig5.13.pptx</a:t>
            </a:r>
            <a:r>
              <a:rPr lang="en-US" dirty="0" smtClean="0">
                <a:latin typeface="Times New Roman" pitchFamily="18" charset="0"/>
                <a:cs typeface="Times New Roman" pitchFamily="18" charset="0"/>
              </a:rPr>
              <a:t> ,   </a:t>
            </a:r>
            <a:r>
              <a:rPr lang="en-US" b="1" dirty="0" smtClean="0">
                <a:latin typeface="Times New Roman" pitchFamily="18" charset="0"/>
                <a:cs typeface="Times New Roman" pitchFamily="18" charset="0"/>
                <a:hlinkClick r:id="rId6" action="ppaction://hlinkpres?slideindex=1&amp;slidetitle="/>
              </a:rPr>
              <a:t> fig-chp5\fig5.14.pptx</a:t>
            </a:r>
            <a:endParaRPr lang="en-US" b="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09599" y="685800"/>
          <a:ext cx="3429001" cy="664806"/>
        </p:xfrm>
        <a:graphic>
          <a:graphicData uri="http://schemas.openxmlformats.org/presentationml/2006/ole">
            <mc:AlternateContent xmlns:mc="http://schemas.openxmlformats.org/markup-compatibility/2006">
              <mc:Choice xmlns:v="urn:schemas-microsoft-com:vml" Requires="v">
                <p:oleObj spid="_x0000_s54280" name="Equation" r:id="rId7" imgW="1244520" imgH="241200" progId="Equation.3">
                  <p:embed/>
                </p:oleObj>
              </mc:Choice>
              <mc:Fallback>
                <p:oleObj name="Equation" r:id="rId7" imgW="1244520" imgH="241200" progId="Equation.3">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599" y="685800"/>
                        <a:ext cx="3429001" cy="6648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275" name="Object 3"/>
          <p:cNvGraphicFramePr>
            <a:graphicFrameLocks noChangeAspect="1"/>
          </p:cNvGraphicFramePr>
          <p:nvPr/>
        </p:nvGraphicFramePr>
        <p:xfrm>
          <a:off x="304800" y="3048000"/>
          <a:ext cx="8147050" cy="2317750"/>
        </p:xfrm>
        <a:graphic>
          <a:graphicData uri="http://schemas.openxmlformats.org/presentationml/2006/ole">
            <mc:AlternateContent xmlns:mc="http://schemas.openxmlformats.org/markup-compatibility/2006">
              <mc:Choice xmlns:v="urn:schemas-microsoft-com:vml" Requires="v">
                <p:oleObj spid="_x0000_s54281" name="Equation" r:id="rId9" imgW="3035160" imgH="863280" progId="Equation.3">
                  <p:embed/>
                </p:oleObj>
              </mc:Choice>
              <mc:Fallback>
                <p:oleObj name="Equation" r:id="rId9" imgW="3035160" imgH="863280" progId="Equation.3">
                  <p:embed/>
                  <p:pic>
                    <p:nvPicPr>
                      <p:cNvPr id="0"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800" y="3048000"/>
                        <a:ext cx="8147050" cy="2317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276" name="Object 4"/>
          <p:cNvGraphicFramePr>
            <a:graphicFrameLocks noChangeAspect="1"/>
          </p:cNvGraphicFramePr>
          <p:nvPr/>
        </p:nvGraphicFramePr>
        <p:xfrm>
          <a:off x="2514600" y="5257800"/>
          <a:ext cx="3429000" cy="665163"/>
        </p:xfrm>
        <a:graphic>
          <a:graphicData uri="http://schemas.openxmlformats.org/presentationml/2006/ole">
            <mc:AlternateContent xmlns:mc="http://schemas.openxmlformats.org/markup-compatibility/2006">
              <mc:Choice xmlns:v="urn:schemas-microsoft-com:vml" Requires="v">
                <p:oleObj spid="_x0000_s54282" name="Equation" r:id="rId11" imgW="1244520" imgH="241200" progId="Equation.3">
                  <p:embed/>
                </p:oleObj>
              </mc:Choice>
              <mc:Fallback>
                <p:oleObj name="Equation" r:id="rId11" imgW="124452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600" y="5257800"/>
                        <a:ext cx="3429000" cy="665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C35ACCF3-2A60-4FFF-A3E0-DC7F9EFC3C71}"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5.6.3  Total Energy Transfer</a:t>
            </a:r>
          </a:p>
          <a:p>
            <a:pPr>
              <a:buNone/>
            </a:pPr>
            <a:r>
              <a:rPr lang="en-US" dirty="0" smtClean="0">
                <a:latin typeface="Times New Roman" pitchFamily="18" charset="0"/>
                <a:cs typeface="Times New Roman" pitchFamily="18" charset="0"/>
              </a:rPr>
              <a:t>Using similar procedure as that of the plane wall, the heat transfers can be determined as:</a:t>
            </a:r>
          </a:p>
          <a:p>
            <a:pPr>
              <a:buNone/>
            </a:pPr>
            <a:r>
              <a:rPr lang="en-US" dirty="0" smtClean="0">
                <a:latin typeface="Times New Roman" pitchFamily="18" charset="0"/>
                <a:cs typeface="Times New Roman" pitchFamily="18" charset="0"/>
              </a:rPr>
              <a:t>Infinite Cylinders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hlinkClick r:id="rId3" action="ppaction://hlinkpres?slideindex=1&amp;slidetitle="/>
              </a:rPr>
              <a:t>fig-chp5\fig5.12.pptx</a:t>
            </a:r>
            <a:endParaRPr lang="en-US" b="1"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Sphere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hlinkClick r:id="rId4" action="ppaction://hlinkpres?slideindex=1&amp;slidetitle="/>
              </a:rPr>
              <a:t>fig-chp5\fig5.15.pptx</a:t>
            </a:r>
            <a:endParaRPr lang="en-US" b="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762000" y="2057400"/>
          <a:ext cx="3217333" cy="1219200"/>
        </p:xfrm>
        <a:graphic>
          <a:graphicData uri="http://schemas.openxmlformats.org/presentationml/2006/ole">
            <mc:AlternateContent xmlns:mc="http://schemas.openxmlformats.org/markup-compatibility/2006">
              <mc:Choice xmlns:v="urn:schemas-microsoft-com:vml" Requires="v">
                <p:oleObj spid="_x0000_s55302" name="Equation" r:id="rId5" imgW="1206360" imgH="457200" progId="Equation.3">
                  <p:embed/>
                </p:oleObj>
              </mc:Choice>
              <mc:Fallback>
                <p:oleObj name="Equation" r:id="rId5" imgW="1206360" imgH="4572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2057400"/>
                        <a:ext cx="3217333"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299" name="Object 3"/>
          <p:cNvGraphicFramePr>
            <a:graphicFrameLocks noChangeAspect="1"/>
          </p:cNvGraphicFramePr>
          <p:nvPr/>
        </p:nvGraphicFramePr>
        <p:xfrm>
          <a:off x="381000" y="4648200"/>
          <a:ext cx="5556250" cy="1219200"/>
        </p:xfrm>
        <a:graphic>
          <a:graphicData uri="http://schemas.openxmlformats.org/presentationml/2006/ole">
            <mc:AlternateContent xmlns:mc="http://schemas.openxmlformats.org/markup-compatibility/2006">
              <mc:Choice xmlns:v="urn:schemas-microsoft-com:vml" Requires="v">
                <p:oleObj spid="_x0000_s55303" name="Equation" r:id="rId7" imgW="2082600" imgH="457200" progId="Equation.3">
                  <p:embed/>
                </p:oleObj>
              </mc:Choice>
              <mc:Fallback>
                <p:oleObj name="Equation" r:id="rId7" imgW="2082600" imgH="457200"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4648200"/>
                        <a:ext cx="555625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5.6.4  Additional Considerations</a:t>
            </a:r>
          </a:p>
          <a:p>
            <a:pPr>
              <a:buNone/>
            </a:pPr>
            <a:r>
              <a:rPr lang="en-US" dirty="0" smtClean="0">
                <a:latin typeface="Times New Roman" pitchFamily="18" charset="0"/>
                <a:cs typeface="Times New Roman" pitchFamily="18" charset="0"/>
              </a:rPr>
              <a:t>The above also gives the solution when the cylinder or sphere  is subjected to a sudden change in surface temperature to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Replace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by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which results due to infinite h value, hence infinite Bi.</a:t>
            </a:r>
          </a:p>
          <a:p>
            <a:pPr>
              <a:buNone/>
            </a:pPr>
            <a:r>
              <a:rPr lang="en-US" b="1" u="sng" dirty="0" smtClean="0">
                <a:latin typeface="Times New Roman" pitchFamily="18" charset="0"/>
                <a:cs typeface="Times New Roman" pitchFamily="18" charset="0"/>
              </a:rPr>
              <a:t>Example 5.3</a:t>
            </a:r>
          </a:p>
          <a:p>
            <a:pPr>
              <a:buNone/>
            </a:pPr>
            <a:r>
              <a:rPr lang="en-US" dirty="0" smtClean="0">
                <a:latin typeface="Times New Roman" pitchFamily="18" charset="0"/>
                <a:cs typeface="Times New Roman" pitchFamily="18" charset="0"/>
              </a:rPr>
              <a:t>A new process for treatment of a special material is to be evaluated.  The material, a sphere of radius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 = 5 mm, is initially in equilibrium at 400</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in a furnace.  It is suddenly removed from the furnace and subjected to a two-step cooling process.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compared to the convective heat transfer resistance,  </a:t>
            </a:r>
          </a:p>
          <a:p>
            <a:pPr>
              <a:buNone/>
            </a:pPr>
            <a:r>
              <a:rPr lang="en-US" dirty="0" smtClean="0">
                <a:latin typeface="Times New Roman" pitchFamily="18" charset="0"/>
                <a:cs typeface="Times New Roman" pitchFamily="18" charset="0"/>
              </a:rPr>
              <a:t>it can  approximately satisfy the above condition.</a:t>
            </a:r>
          </a:p>
          <a:p>
            <a:pPr>
              <a:buNone/>
            </a:pPr>
            <a:r>
              <a:rPr lang="en-US" dirty="0" smtClean="0">
                <a:latin typeface="Times New Roman" pitchFamily="18" charset="0"/>
                <a:cs typeface="Times New Roman" pitchFamily="18" charset="0"/>
              </a:rPr>
              <a:t>Energy balance on the surface gives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After substitution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Let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8600" y="1676400"/>
          <a:ext cx="5867400" cy="630904"/>
        </p:xfrm>
        <a:graphic>
          <a:graphicData uri="http://schemas.openxmlformats.org/presentationml/2006/ole">
            <mc:AlternateContent xmlns:mc="http://schemas.openxmlformats.org/markup-compatibility/2006">
              <mc:Choice xmlns:v="urn:schemas-microsoft-com:vml" Requires="v">
                <p:oleObj spid="_x0000_s1032" name="Equation" r:id="rId3" imgW="2361960" imgH="253800" progId="Equation.3">
                  <p:embed/>
                </p:oleObj>
              </mc:Choice>
              <mc:Fallback>
                <p:oleObj name="Equation" r:id="rId3" imgW="236196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676400"/>
                        <a:ext cx="5867400" cy="6309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57200" y="2895600"/>
          <a:ext cx="6448426" cy="995362"/>
        </p:xfrm>
        <a:graphic>
          <a:graphicData uri="http://schemas.openxmlformats.org/presentationml/2006/ole">
            <mc:AlternateContent xmlns:mc="http://schemas.openxmlformats.org/markup-compatibility/2006">
              <mc:Choice xmlns:v="urn:schemas-microsoft-com:vml" Requires="v">
                <p:oleObj spid="_x0000_s1033" name="Equation" r:id="rId5" imgW="2552400" imgH="393480" progId="Equation.3">
                  <p:embed/>
                </p:oleObj>
              </mc:Choice>
              <mc:Fallback>
                <p:oleObj name="Equation" r:id="rId5" imgW="255240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895600"/>
                        <a:ext cx="6448426" cy="995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838200" y="4191000"/>
          <a:ext cx="5802313" cy="1828800"/>
        </p:xfrm>
        <a:graphic>
          <a:graphicData uri="http://schemas.openxmlformats.org/presentationml/2006/ole">
            <mc:AlternateContent xmlns:mc="http://schemas.openxmlformats.org/markup-compatibility/2006">
              <mc:Choice xmlns:v="urn:schemas-microsoft-com:vml" Requires="v">
                <p:oleObj spid="_x0000_s1034" name="Equation" r:id="rId7" imgW="2095200" imgH="660240" progId="Equation.3">
                  <p:embed/>
                </p:oleObj>
              </mc:Choice>
              <mc:Fallback>
                <p:oleObj name="Equation" r:id="rId7" imgW="2095200" imgH="6602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0" y="4191000"/>
                        <a:ext cx="5802313" cy="182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C35ACCF3-2A60-4FFF-A3E0-DC7F9EFC3C71}"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Step 1</a:t>
            </a:r>
          </a:p>
          <a:p>
            <a:pPr>
              <a:buNone/>
            </a:pPr>
            <a:r>
              <a:rPr lang="en-US" dirty="0" smtClean="0">
                <a:latin typeface="Times New Roman" pitchFamily="18" charset="0"/>
                <a:cs typeface="Times New Roman" pitchFamily="18" charset="0"/>
              </a:rPr>
              <a:t>Cooling in air at 20</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for a period of time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until the center temperature reaches a critical value, T</a:t>
            </a:r>
            <a:r>
              <a:rPr lang="en-US"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(0,t</a:t>
            </a:r>
            <a:r>
              <a:rPr lang="en-US"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)=335</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For this situation, the convective  heat transfer coefficient is h</a:t>
            </a:r>
            <a:r>
              <a:rPr lang="en-US"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 10 W/m</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.K.</a:t>
            </a:r>
          </a:p>
          <a:p>
            <a:pPr>
              <a:buNone/>
            </a:pPr>
            <a:r>
              <a:rPr lang="en-US" dirty="0" smtClean="0">
                <a:latin typeface="Times New Roman" pitchFamily="18" charset="0"/>
                <a:cs typeface="Times New Roman" pitchFamily="18" charset="0"/>
              </a:rPr>
              <a:t>After the sphere has reached this critical temperature, the second step is initiated.</a:t>
            </a:r>
          </a:p>
          <a:p>
            <a:pPr>
              <a:buNone/>
            </a:pPr>
            <a:r>
              <a:rPr lang="en-US" b="1" dirty="0" smtClean="0">
                <a:latin typeface="Times New Roman" pitchFamily="18" charset="0"/>
                <a:cs typeface="Times New Roman" pitchFamily="18" charset="0"/>
              </a:rPr>
              <a:t>Step 2</a:t>
            </a:r>
          </a:p>
          <a:p>
            <a:pPr>
              <a:buNone/>
            </a:pPr>
            <a:r>
              <a:rPr lang="en-US" dirty="0" smtClean="0">
                <a:latin typeface="Times New Roman" pitchFamily="18" charset="0"/>
                <a:cs typeface="Times New Roman" pitchFamily="18" charset="0"/>
              </a:rPr>
              <a:t>Cooling in a well-stirred water bath at 20</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with a convective heat transfer coefficient of h</a:t>
            </a:r>
            <a:r>
              <a:rPr lang="en-US" baseline="-25000" dirty="0" smtClean="0">
                <a:latin typeface="Times New Roman" pitchFamily="18" charset="0"/>
                <a:cs typeface="Times New Roman" pitchFamily="18" charset="0"/>
              </a:rPr>
              <a:t>w</a:t>
            </a:r>
            <a:r>
              <a:rPr lang="en-US" dirty="0" smtClean="0">
                <a:latin typeface="Times New Roman" pitchFamily="18" charset="0"/>
                <a:cs typeface="Times New Roman" pitchFamily="18" charset="0"/>
              </a:rPr>
              <a:t> = 6000W/m</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.K.</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 = 3000 kg/m</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k=20 W/</a:t>
            </a:r>
            <a:r>
              <a:rPr lang="en-US" dirty="0" err="1" smtClean="0">
                <a:latin typeface="Times New Roman" pitchFamily="18" charset="0"/>
                <a:cs typeface="Times New Roman" pitchFamily="18" charset="0"/>
              </a:rPr>
              <a:t>m.K</a:t>
            </a:r>
            <a:r>
              <a:rPr lang="en-US" dirty="0" smtClean="0">
                <a:latin typeface="Times New Roman" pitchFamily="18" charset="0"/>
                <a:cs typeface="Times New Roman" pitchFamily="18" charset="0"/>
              </a:rPr>
              <a:t>, c=1000 J/</a:t>
            </a:r>
            <a:r>
              <a:rPr lang="en-US" dirty="0" err="1" smtClean="0">
                <a:latin typeface="Times New Roman" pitchFamily="18" charset="0"/>
                <a:cs typeface="Times New Roman" pitchFamily="18" charset="0"/>
              </a:rPr>
              <a:t>kg.K</a:t>
            </a:r>
            <a:r>
              <a:rPr lang="en-US" dirty="0" smtClean="0">
                <a:latin typeface="Times New Roman" pitchFamily="18" charset="0"/>
                <a:cs typeface="Times New Roman" pitchFamily="18" charset="0"/>
              </a:rPr>
              <a:t>  and</a:t>
            </a:r>
          </a:p>
          <a:p>
            <a:pPr>
              <a:buNone/>
            </a:pP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 6.66 x 10</a:t>
            </a:r>
            <a:r>
              <a:rPr lang="en-US" baseline="30000"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m</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/s</a:t>
            </a:r>
          </a:p>
          <a:p>
            <a:pPr marL="514350" indent="-514350">
              <a:buAutoNum type="arabicPeriod"/>
            </a:pPr>
            <a:r>
              <a:rPr lang="en-US" dirty="0" smtClean="0">
                <a:latin typeface="Times New Roman" pitchFamily="18" charset="0"/>
                <a:cs typeface="Times New Roman" pitchFamily="18" charset="0"/>
              </a:rPr>
              <a:t>Calculate the time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required for step 1 of the cooling process to be completed.</a:t>
            </a:r>
          </a:p>
          <a:p>
            <a:pPr marL="514350" indent="-514350">
              <a:buAutoNum type="arabicPeriod"/>
            </a:pPr>
            <a:r>
              <a:rPr lang="en-US" dirty="0" smtClean="0">
                <a:latin typeface="Times New Roman" pitchFamily="18" charset="0"/>
                <a:cs typeface="Times New Roman" pitchFamily="18" charset="0"/>
              </a:rPr>
              <a:t>Calculate the time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w</a:t>
            </a:r>
            <a:r>
              <a:rPr lang="en-US" dirty="0" smtClean="0">
                <a:latin typeface="Times New Roman" pitchFamily="18" charset="0"/>
                <a:cs typeface="Times New Roman" pitchFamily="18" charset="0"/>
              </a:rPr>
              <a:t> required during step 2 of the process for the center of the sphere to cool from 335</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to 50</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a:t>
            </a:r>
          </a:p>
          <a:p>
            <a:pPr marL="514350" indent="-514350">
              <a:buNone/>
            </a:pPr>
            <a:r>
              <a:rPr lang="en-US" b="1" u="sng" dirty="0" smtClean="0">
                <a:latin typeface="Times New Roman" pitchFamily="18" charset="0"/>
                <a:cs typeface="Times New Roman" pitchFamily="18" charset="0"/>
              </a:rPr>
              <a:t>Solution</a:t>
            </a:r>
          </a:p>
          <a:p>
            <a:pPr marL="514350" indent="-514350">
              <a:buNone/>
            </a:pPr>
            <a:r>
              <a:rPr lang="en-US" dirty="0" smtClean="0">
                <a:latin typeface="Times New Roman" pitchFamily="18" charset="0"/>
                <a:cs typeface="Times New Roman" pitchFamily="18" charset="0"/>
              </a:rPr>
              <a:t>1.  To check if lumped capacitance method can be used with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/3,</a:t>
            </a: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41</a:t>
            </a:fld>
            <a:endParaRPr lang="en-US"/>
          </a:p>
        </p:txBody>
      </p:sp>
      <p:graphicFrame>
        <p:nvGraphicFramePr>
          <p:cNvPr id="5" name="Object 4"/>
          <p:cNvGraphicFramePr>
            <a:graphicFrameLocks noChangeAspect="1"/>
          </p:cNvGraphicFramePr>
          <p:nvPr/>
        </p:nvGraphicFramePr>
        <p:xfrm>
          <a:off x="685800" y="5486400"/>
          <a:ext cx="5712542" cy="1066800"/>
        </p:xfrm>
        <a:graphic>
          <a:graphicData uri="http://schemas.openxmlformats.org/presentationml/2006/ole">
            <mc:AlternateContent xmlns:mc="http://schemas.openxmlformats.org/markup-compatibility/2006">
              <mc:Choice xmlns:v="urn:schemas-microsoft-com:vml" Requires="v">
                <p:oleObj spid="_x0000_s100355" name="Equation" r:id="rId3" imgW="2108160" imgH="393480" progId="Equation.3">
                  <p:embed/>
                </p:oleObj>
              </mc:Choice>
              <mc:Fallback>
                <p:oleObj name="Equation" r:id="rId3" imgW="2108160" imgH="39348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5486400"/>
                        <a:ext cx="5712542"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Figure for example 5.3 </a:t>
            </a:r>
            <a:endParaRPr lang="en-US"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42</a:t>
            </a:fld>
            <a:endParaRPr lang="en-US"/>
          </a:p>
        </p:txBody>
      </p:sp>
      <p:pic>
        <p:nvPicPr>
          <p:cNvPr id="101377" name="Picture 1" descr="C:\Documents and Settings\Administrator\Desktop\5.6 002.jpg"/>
          <p:cNvPicPr>
            <a:picLocks noChangeAspect="1" noChangeArrowheads="1"/>
          </p:cNvPicPr>
          <p:nvPr/>
        </p:nvPicPr>
        <p:blipFill>
          <a:blip r:embed="rId2"/>
          <a:srcRect/>
          <a:stretch>
            <a:fillRect/>
          </a:stretch>
        </p:blipFill>
        <p:spPr bwMode="auto">
          <a:xfrm>
            <a:off x="326839" y="1371600"/>
            <a:ext cx="8963787" cy="4343399"/>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Indeed the lumped capacitance method can be used.  This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marL="514350" indent="-514350">
              <a:buAutoNum type="arabicPeriod" startAt="2"/>
            </a:pPr>
            <a:r>
              <a:rPr lang="en-US" dirty="0" smtClean="0">
                <a:latin typeface="Times New Roman" pitchFamily="18" charset="0"/>
                <a:cs typeface="Times New Roman" pitchFamily="18" charset="0"/>
              </a:rPr>
              <a:t>To check if the lumped capacitance method can be used</a:t>
            </a:r>
          </a:p>
          <a:p>
            <a:pPr marL="514350" indent="-514350">
              <a:buAutoNum type="arabicPeriod" startAt="2"/>
            </a:pPr>
            <a:endParaRPr lang="en-US" dirty="0" smtClean="0">
              <a:latin typeface="Times New Roman" pitchFamily="18" charset="0"/>
              <a:cs typeface="Times New Roman" pitchFamily="18" charset="0"/>
            </a:endParaRPr>
          </a:p>
          <a:p>
            <a:pPr marL="514350" indent="-514350">
              <a:buAutoNum type="arabicPeriod" startAt="2"/>
            </a:pP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Lumped capacitance method can not be used.  A one term approximation can be used.</a:t>
            </a: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43</a:t>
            </a:fld>
            <a:endParaRPr lang="en-US"/>
          </a:p>
        </p:txBody>
      </p:sp>
      <p:graphicFrame>
        <p:nvGraphicFramePr>
          <p:cNvPr id="5" name="Object 4"/>
          <p:cNvGraphicFramePr>
            <a:graphicFrameLocks noChangeAspect="1"/>
          </p:cNvGraphicFramePr>
          <p:nvPr/>
        </p:nvGraphicFramePr>
        <p:xfrm>
          <a:off x="533400" y="990600"/>
          <a:ext cx="5815013" cy="1911350"/>
        </p:xfrm>
        <a:graphic>
          <a:graphicData uri="http://schemas.openxmlformats.org/presentationml/2006/ole">
            <mc:AlternateContent xmlns:mc="http://schemas.openxmlformats.org/markup-compatibility/2006">
              <mc:Choice xmlns:v="urn:schemas-microsoft-com:vml" Requires="v">
                <p:oleObj spid="_x0000_s113670" name="Equation" r:id="rId3" imgW="2552400" imgH="838080" progId="Equation.3">
                  <p:embed/>
                </p:oleObj>
              </mc:Choice>
              <mc:Fallback>
                <p:oleObj name="Equation" r:id="rId3" imgW="2552400" imgH="838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990600"/>
                        <a:ext cx="5815013" cy="1911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685800" y="3962400"/>
          <a:ext cx="5338916" cy="914400"/>
        </p:xfrm>
        <a:graphic>
          <a:graphicData uri="http://schemas.openxmlformats.org/presentationml/2006/ole">
            <mc:AlternateContent xmlns:mc="http://schemas.openxmlformats.org/markup-compatibility/2006">
              <mc:Choice xmlns:v="urn:schemas-microsoft-com:vml" Requires="v">
                <p:oleObj spid="_x0000_s113671" name="Equation" r:id="rId5" imgW="2298600" imgH="393480" progId="Equation.3">
                  <p:embed/>
                </p:oleObj>
              </mc:Choice>
              <mc:Fallback>
                <p:oleObj name="Equation" r:id="rId5" imgW="229860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3962400"/>
                        <a:ext cx="5338916"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With the </a:t>
            </a:r>
            <a:r>
              <a:rPr lang="en-US" dirty="0" err="1" smtClean="0">
                <a:latin typeface="Times New Roman" pitchFamily="18" charset="0"/>
                <a:cs typeface="Times New Roman" pitchFamily="18" charset="0"/>
              </a:rPr>
              <a:t>Biot</a:t>
            </a:r>
            <a:r>
              <a:rPr lang="en-US" dirty="0" smtClean="0">
                <a:latin typeface="Times New Roman" pitchFamily="18" charset="0"/>
                <a:cs typeface="Times New Roman" pitchFamily="18" charset="0"/>
              </a:rPr>
              <a:t> number now defined as </a:t>
            </a:r>
          </a:p>
          <a:p>
            <a:pPr>
              <a:buNone/>
            </a:pPr>
            <a:r>
              <a:rPr lang="en-US" dirty="0" smtClean="0">
                <a:latin typeface="Times New Roman" pitchFamily="18" charset="0"/>
                <a:cs typeface="Times New Roman" pitchFamily="18" charset="0"/>
              </a:rPr>
              <a:t>	Bi=</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w</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/k=(6000x0.005)/20 = 1.50</a:t>
            </a:r>
          </a:p>
          <a:p>
            <a:pPr>
              <a:buNone/>
            </a:pPr>
            <a:r>
              <a:rPr lang="en-US" dirty="0" smtClean="0">
                <a:latin typeface="Times New Roman" pitchFamily="18" charset="0"/>
                <a:cs typeface="Times New Roman" pitchFamily="18" charset="0"/>
              </a:rPr>
              <a:t>The table gives 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1.376 and </a:t>
            </a:r>
            <a:r>
              <a:rPr lang="el-GR" dirty="0" smtClean="0">
                <a:latin typeface="Times New Roman" pitchFamily="18" charset="0"/>
                <a:cs typeface="Times New Roman" pitchFamily="18" charset="0"/>
              </a:rPr>
              <a:t>ζ</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1.8 </a:t>
            </a:r>
            <a:r>
              <a:rPr lang="en-US" dirty="0" err="1" smtClean="0">
                <a:latin typeface="Times New Roman" pitchFamily="18" charset="0"/>
                <a:cs typeface="Times New Roman" pitchFamily="18" charset="0"/>
              </a:rPr>
              <a:t>rad</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One term approximation is justifiable.</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44</a:t>
            </a:fld>
            <a:endParaRPr lang="en-US"/>
          </a:p>
        </p:txBody>
      </p:sp>
      <p:graphicFrame>
        <p:nvGraphicFramePr>
          <p:cNvPr id="5" name="Object 4"/>
          <p:cNvGraphicFramePr>
            <a:graphicFrameLocks noChangeAspect="1"/>
          </p:cNvGraphicFramePr>
          <p:nvPr/>
        </p:nvGraphicFramePr>
        <p:xfrm>
          <a:off x="380999" y="1752600"/>
          <a:ext cx="7089775" cy="2209800"/>
        </p:xfrm>
        <a:graphic>
          <a:graphicData uri="http://schemas.openxmlformats.org/presentationml/2006/ole">
            <mc:AlternateContent xmlns:mc="http://schemas.openxmlformats.org/markup-compatibility/2006">
              <mc:Choice xmlns:v="urn:schemas-microsoft-com:vml" Requires="v">
                <p:oleObj spid="_x0000_s114694" name="Equation" r:id="rId3" imgW="2933640" imgH="914400" progId="Equation.3">
                  <p:embed/>
                </p:oleObj>
              </mc:Choice>
              <mc:Fallback>
                <p:oleObj name="Equation" r:id="rId3" imgW="2933640" imgH="914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999" y="1752600"/>
                        <a:ext cx="7089775" cy="220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457199" y="4648200"/>
          <a:ext cx="5853545" cy="1143000"/>
        </p:xfrm>
        <a:graphic>
          <a:graphicData uri="http://schemas.openxmlformats.org/presentationml/2006/ole">
            <mc:AlternateContent xmlns:mc="http://schemas.openxmlformats.org/markup-compatibility/2006">
              <mc:Choice xmlns:v="urn:schemas-microsoft-com:vml" Requires="v">
                <p:oleObj spid="_x0000_s114695" name="Equation" r:id="rId5" imgW="2145960" imgH="419040" progId="Equation.3">
                  <p:embed/>
                </p:oleObj>
              </mc:Choice>
              <mc:Fallback>
                <p:oleObj name="Equation" r:id="rId5" imgW="2145960" imgH="419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199" y="4648200"/>
                        <a:ext cx="5853545"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5.7  THE SEMI-INFINITE SOLID</a:t>
            </a:r>
          </a:p>
          <a:p>
            <a:pPr>
              <a:buNone/>
            </a:pPr>
            <a:r>
              <a:rPr lang="en-US" dirty="0" smtClean="0">
                <a:latin typeface="Times New Roman" pitchFamily="18" charset="0"/>
                <a:cs typeface="Times New Roman" pitchFamily="18" charset="0"/>
              </a:rPr>
              <a:t>This is a geometry that is infinite in size in all but one direction having one surface only.  The interior is well removed from the surface that it is unaffected by the surface condition.</a:t>
            </a:r>
          </a:p>
          <a:p>
            <a:pPr>
              <a:buNone/>
            </a:pPr>
            <a:r>
              <a:rPr lang="en-US" dirty="0" smtClean="0">
                <a:latin typeface="Times New Roman" pitchFamily="18" charset="0"/>
                <a:cs typeface="Times New Roman" pitchFamily="18" charset="0"/>
              </a:rPr>
              <a:t>	i.e.  T(x→∞,t) =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A one dimensional transient equation can be used for such situation.  Heat transfer near the surface of the earth or transient response of a thick slab are a few of the examples that can be mentioned.</a:t>
            </a:r>
          </a:p>
          <a:p>
            <a:pPr>
              <a:buNone/>
            </a:pPr>
            <a:r>
              <a:rPr lang="en-US" dirty="0" smtClean="0">
                <a:latin typeface="Times New Roman" pitchFamily="18" charset="0"/>
                <a:cs typeface="Times New Roman" pitchFamily="18" charset="0"/>
              </a:rPr>
              <a:t>Three possible situations can exist on the surface as shown in </a:t>
            </a:r>
            <a:r>
              <a:rPr lang="en-US" b="1" dirty="0" smtClean="0">
                <a:latin typeface="Times New Roman" pitchFamily="18" charset="0"/>
                <a:cs typeface="Times New Roman" pitchFamily="18" charset="0"/>
                <a:hlinkClick r:id="rId2" action="ppaction://hlinkpres?slideindex=1&amp;slidetitle="/>
              </a:rPr>
              <a:t>fig-chp5\fig5.16.pptx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familiar equation will be used</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Interior boundary condition</a:t>
            </a:r>
          </a:p>
          <a:p>
            <a:pPr>
              <a:buNone/>
            </a:pPr>
            <a:r>
              <a:rPr lang="en-US" dirty="0" smtClean="0">
                <a:latin typeface="Times New Roman" pitchFamily="18" charset="0"/>
                <a:cs typeface="Times New Roman" pitchFamily="18" charset="0"/>
              </a:rPr>
              <a:t>	T(x→∞,t) = T</a:t>
            </a:r>
            <a:r>
              <a:rPr lang="en-US" baseline="-25000" dirty="0" smtClean="0">
                <a:latin typeface="Times New Roman" pitchFamily="18" charset="0"/>
                <a:cs typeface="Times New Roman" pitchFamily="18" charset="0"/>
              </a:rPr>
              <a:t>i</a:t>
            </a:r>
          </a:p>
          <a:p>
            <a:pPr>
              <a:buNone/>
            </a:pPr>
            <a:r>
              <a:rPr lang="en-US" dirty="0" smtClean="0">
                <a:latin typeface="Times New Roman" pitchFamily="18" charset="0"/>
                <a:cs typeface="Times New Roman" pitchFamily="18" charset="0"/>
              </a:rPr>
              <a:t>The above equation can be transformed into an ODE by using a function of the form </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x,t</a:t>
            </a:r>
            <a:r>
              <a:rPr lang="en-US" dirty="0" smtClean="0">
                <a:latin typeface="Times New Roman" pitchFamily="18" charset="0"/>
                <a:cs typeface="Times New Roman" pitchFamily="18" charset="0"/>
              </a:rPr>
              <a:t>) that will result in T(</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instead of T(</a:t>
            </a:r>
            <a:r>
              <a:rPr lang="en-US" dirty="0" err="1" smtClean="0">
                <a:latin typeface="Times New Roman" pitchFamily="18" charset="0"/>
                <a:cs typeface="Times New Roman" pitchFamily="18" charset="0"/>
              </a:rPr>
              <a:t>x,t</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Transformation is done as follows:</a:t>
            </a:r>
          </a:p>
          <a:p>
            <a:pPr>
              <a:buNone/>
            </a:pPr>
            <a:r>
              <a:rPr lang="en-US" dirty="0" smtClean="0">
                <a:latin typeface="Times New Roman" pitchFamily="18" charset="0"/>
                <a:cs typeface="Times New Roman" pitchFamily="18" charset="0"/>
              </a:rPr>
              <a:t>Use the transformation equation  </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 x/(4</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t)</a:t>
            </a:r>
            <a:r>
              <a:rPr lang="en-US" baseline="30000" dirty="0" smtClean="0">
                <a:latin typeface="Times New Roman" pitchFamily="18" charset="0"/>
                <a:cs typeface="Times New Roman" pitchFamily="18" charset="0"/>
              </a:rPr>
              <a:t>1/2</a:t>
            </a: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533400"/>
          <a:ext cx="6012873" cy="1066800"/>
        </p:xfrm>
        <a:graphic>
          <a:graphicData uri="http://schemas.openxmlformats.org/presentationml/2006/ole">
            <mc:AlternateContent xmlns:mc="http://schemas.openxmlformats.org/markup-compatibility/2006">
              <mc:Choice xmlns:v="urn:schemas-microsoft-com:vml" Requires="v">
                <p:oleObj spid="_x0000_s56324" name="Equation" r:id="rId3" imgW="2361960" imgH="419040" progId="Equation.3">
                  <p:embed/>
                </p:oleObj>
              </mc:Choice>
              <mc:Fallback>
                <p:oleObj name="Equation" r:id="rId3" imgW="236196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533400"/>
                        <a:ext cx="6012873"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to get the following derivatives</a:t>
            </a:r>
            <a:endParaRPr lang="en-US" dirty="0">
              <a:latin typeface="Times New Roman" pitchFamily="18" charset="0"/>
              <a:cs typeface="Times New Roman" pitchFamily="18" charset="0"/>
            </a:endParaRPr>
          </a:p>
        </p:txBody>
      </p:sp>
      <p:graphicFrame>
        <p:nvGraphicFramePr>
          <p:cNvPr id="57346" name="Object 2"/>
          <p:cNvGraphicFramePr>
            <a:graphicFrameLocks noChangeAspect="1"/>
          </p:cNvGraphicFramePr>
          <p:nvPr/>
        </p:nvGraphicFramePr>
        <p:xfrm>
          <a:off x="514350" y="974725"/>
          <a:ext cx="7392988" cy="4568825"/>
        </p:xfrm>
        <a:graphic>
          <a:graphicData uri="http://schemas.openxmlformats.org/presentationml/2006/ole">
            <mc:AlternateContent xmlns:mc="http://schemas.openxmlformats.org/markup-compatibility/2006">
              <mc:Choice xmlns:v="urn:schemas-microsoft-com:vml" Requires="v">
                <p:oleObj spid="_x0000_s57348" name="Equation" r:id="rId3" imgW="2590560" imgH="1600200" progId="Equation.3">
                  <p:embed/>
                </p:oleObj>
              </mc:Choice>
              <mc:Fallback>
                <p:oleObj name="Equation" r:id="rId3" imgW="2590560" imgH="1600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350" y="974725"/>
                        <a:ext cx="7392988" cy="4568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Substitution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Boundary and initial conditions for case (1):</a:t>
            </a:r>
          </a:p>
          <a:p>
            <a:pPr>
              <a:buNone/>
            </a:pPr>
            <a:r>
              <a:rPr lang="en-US" dirty="0" smtClean="0">
                <a:latin typeface="Times New Roman" pitchFamily="18" charset="0"/>
                <a:cs typeface="Times New Roman" pitchFamily="18" charset="0"/>
              </a:rPr>
              <a:t>For x = 0     →   </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 0</a:t>
            </a:r>
          </a:p>
          <a:p>
            <a:pPr>
              <a:buNone/>
            </a:pPr>
            <a:r>
              <a:rPr lang="en-US" dirty="0" smtClean="0">
                <a:latin typeface="Times New Roman" pitchFamily="18" charset="0"/>
                <a:cs typeface="Times New Roman" pitchFamily="18" charset="0"/>
              </a:rPr>
              <a:t>T(0,t) → T(</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=0) = T</a:t>
            </a:r>
            <a:r>
              <a:rPr lang="en-US" baseline="-25000" dirty="0" smtClean="0">
                <a:latin typeface="Times New Roman" pitchFamily="18" charset="0"/>
                <a:cs typeface="Times New Roman" pitchFamily="18" charset="0"/>
              </a:rPr>
              <a:t>s</a:t>
            </a:r>
          </a:p>
          <a:p>
            <a:pPr>
              <a:buNone/>
            </a:pPr>
            <a:r>
              <a:rPr lang="en-US" dirty="0" smtClean="0">
                <a:latin typeface="Times New Roman" pitchFamily="18" charset="0"/>
                <a:cs typeface="Times New Roman" pitchFamily="18" charset="0"/>
              </a:rPr>
              <a:t>For  x→∞, and t=0  (both corresponding to </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T(</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i</a:t>
            </a:r>
          </a:p>
          <a:p>
            <a:pPr>
              <a:buNone/>
            </a:pPr>
            <a:r>
              <a:rPr lang="en-US" dirty="0" smtClean="0">
                <a:latin typeface="Times New Roman" pitchFamily="18" charset="0"/>
                <a:cs typeface="Times New Roman" pitchFamily="18" charset="0"/>
              </a:rPr>
              <a:t>The equation to be solved is </a:t>
            </a:r>
          </a:p>
          <a:p>
            <a:pPr>
              <a:buNone/>
            </a:pPr>
            <a:r>
              <a:rPr lang="en-US" dirty="0" smtClean="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80999" y="685800"/>
          <a:ext cx="2416629" cy="1143000"/>
        </p:xfrm>
        <a:graphic>
          <a:graphicData uri="http://schemas.openxmlformats.org/presentationml/2006/ole">
            <mc:AlternateContent xmlns:mc="http://schemas.openxmlformats.org/markup-compatibility/2006">
              <mc:Choice xmlns:v="urn:schemas-microsoft-com:vml" Requires="v">
                <p:oleObj spid="_x0000_s58374" name="Equation" r:id="rId3" imgW="939600" imgH="444240" progId="Equation.3">
                  <p:embed/>
                </p:oleObj>
              </mc:Choice>
              <mc:Fallback>
                <p:oleObj name="Equation" r:id="rId3" imgW="93960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999" y="685800"/>
                        <a:ext cx="2416629"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04799" y="5257800"/>
          <a:ext cx="6963833" cy="1600200"/>
        </p:xfrm>
        <a:graphic>
          <a:graphicData uri="http://schemas.openxmlformats.org/presentationml/2006/ole">
            <mc:AlternateContent xmlns:mc="http://schemas.openxmlformats.org/markup-compatibility/2006">
              <mc:Choice xmlns:v="urn:schemas-microsoft-com:vml" Requires="v">
                <p:oleObj spid="_x0000_s58375" name="Equation" r:id="rId5" imgW="2984400" imgH="685800" progId="Equation.3">
                  <p:embed/>
                </p:oleObj>
              </mc:Choice>
              <mc:Fallback>
                <p:oleObj name="Equation" r:id="rId5" imgW="2984400" imgH="685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799" y="5257800"/>
                        <a:ext cx="6963833" cy="160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Integration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Integrating a second time, we obtain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u is a dummy variable.</a:t>
            </a:r>
          </a:p>
          <a:p>
            <a:pPr>
              <a:buNone/>
            </a:pPr>
            <a:r>
              <a:rPr lang="en-US" dirty="0" smtClean="0">
                <a:latin typeface="Times New Roman" pitchFamily="18" charset="0"/>
                <a:cs typeface="Times New Roman" pitchFamily="18" charset="0"/>
              </a:rPr>
              <a:t>Applying the boundary condition T(</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=0) =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gives</a:t>
            </a:r>
          </a:p>
          <a:p>
            <a:pPr>
              <a:buNone/>
            </a:pP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The resulting equation will be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533400" y="533400"/>
          <a:ext cx="7591425" cy="1295400"/>
        </p:xfrm>
        <a:graphic>
          <a:graphicData uri="http://schemas.openxmlformats.org/presentationml/2006/ole">
            <mc:AlternateContent xmlns:mc="http://schemas.openxmlformats.org/markup-compatibility/2006">
              <mc:Choice xmlns:v="urn:schemas-microsoft-com:vml" Requires="v">
                <p:oleObj spid="_x0000_s59400" name="Equation" r:id="rId3" imgW="2679480" imgH="457200" progId="Equation.3">
                  <p:embed/>
                </p:oleObj>
              </mc:Choice>
              <mc:Fallback>
                <p:oleObj name="Equation" r:id="rId3" imgW="267948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533400"/>
                        <a:ext cx="7591425"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685800" y="2362200"/>
          <a:ext cx="4466492" cy="914400"/>
        </p:xfrm>
        <a:graphic>
          <a:graphicData uri="http://schemas.openxmlformats.org/presentationml/2006/ole">
            <mc:AlternateContent xmlns:mc="http://schemas.openxmlformats.org/markup-compatibility/2006">
              <mc:Choice xmlns:v="urn:schemas-microsoft-com:vml" Requires="v">
                <p:oleObj spid="_x0000_s59401" name="Equation" r:id="rId5" imgW="1612800" imgH="330120" progId="Equation.3">
                  <p:embed/>
                </p:oleObj>
              </mc:Choice>
              <mc:Fallback>
                <p:oleObj name="Equation" r:id="rId5" imgW="1612800" imgH="33012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2362200"/>
                        <a:ext cx="4466492"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81000" y="5334000"/>
          <a:ext cx="4572000" cy="950976"/>
        </p:xfrm>
        <a:graphic>
          <a:graphicData uri="http://schemas.openxmlformats.org/presentationml/2006/ole">
            <mc:AlternateContent xmlns:mc="http://schemas.openxmlformats.org/markup-compatibility/2006">
              <mc:Choice xmlns:v="urn:schemas-microsoft-com:vml" Requires="v">
                <p:oleObj spid="_x0000_s59402" name="Equation" r:id="rId7" imgW="1587240" imgH="330120" progId="Equation.3">
                  <p:embed/>
                </p:oleObj>
              </mc:Choice>
              <mc:Fallback>
                <p:oleObj name="Equation" r:id="rId7" imgW="1587240" imgH="33012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5334000"/>
                        <a:ext cx="4572000" cy="9509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C35ACCF3-2A60-4FFF-A3E0-DC7F9EFC3C71}"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latin typeface="Times New Roman" pitchFamily="18" charset="0"/>
                <a:cs typeface="Times New Roman" pitchFamily="18" charset="0"/>
              </a:rPr>
              <a:t>Separating the variables and integration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where 	</a:t>
            </a:r>
            <a:r>
              <a:rPr lang="el-GR" dirty="0" smtClean="0">
                <a:latin typeface="Times New Roman" pitchFamily="18" charset="0"/>
                <a:cs typeface="Times New Roman" pitchFamily="18" charset="0"/>
              </a:rPr>
              <a:t>θ</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is the initial condition</a:t>
            </a:r>
          </a:p>
          <a:p>
            <a:pPr>
              <a:buNone/>
            </a:pPr>
            <a:r>
              <a:rPr lang="en-US" dirty="0" smtClean="0">
                <a:latin typeface="Times New Roman" pitchFamily="18" charset="0"/>
                <a:cs typeface="Times New Roman" pitchFamily="18" charset="0"/>
              </a:rPr>
              <a:t>Evaluating the integrals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above equation gives the</a:t>
            </a:r>
          </a:p>
          <a:p>
            <a:r>
              <a:rPr lang="en-US" dirty="0" smtClean="0">
                <a:latin typeface="Times New Roman" pitchFamily="18" charset="0"/>
                <a:cs typeface="Times New Roman" pitchFamily="18" charset="0"/>
              </a:rPr>
              <a:t> time required for the temperature to reach T or</a:t>
            </a:r>
          </a:p>
          <a:p>
            <a:r>
              <a:rPr lang="en-US" dirty="0" smtClean="0">
                <a:latin typeface="Times New Roman" pitchFamily="18" charset="0"/>
                <a:cs typeface="Times New Roman" pitchFamily="18" charset="0"/>
              </a:rPr>
              <a:t>Temperature at a prescribed time t</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457200" y="533400"/>
          <a:ext cx="2641600" cy="945415"/>
        </p:xfrm>
        <a:graphic>
          <a:graphicData uri="http://schemas.openxmlformats.org/presentationml/2006/ole">
            <mc:AlternateContent xmlns:mc="http://schemas.openxmlformats.org/markup-compatibility/2006">
              <mc:Choice xmlns:v="urn:schemas-microsoft-com:vml" Requires="v">
                <p:oleObj spid="_x0000_s2054" name="Equation" r:id="rId3" imgW="1206360" imgH="431640" progId="Equation.3">
                  <p:embed/>
                </p:oleObj>
              </mc:Choice>
              <mc:Fallback>
                <p:oleObj name="Equation" r:id="rId3" imgW="120636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533400"/>
                        <a:ext cx="2641600" cy="9454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990600" y="2667000"/>
          <a:ext cx="4479324" cy="2209800"/>
        </p:xfrm>
        <a:graphic>
          <a:graphicData uri="http://schemas.openxmlformats.org/presentationml/2006/ole">
            <mc:AlternateContent xmlns:mc="http://schemas.openxmlformats.org/markup-compatibility/2006">
              <mc:Choice xmlns:v="urn:schemas-microsoft-com:vml" Requires="v">
                <p:oleObj spid="_x0000_s2055" name="Equation" r:id="rId5" imgW="1904760" imgH="939600" progId="Equation.3">
                  <p:embed/>
                </p:oleObj>
              </mc:Choice>
              <mc:Fallback>
                <p:oleObj name="Equation" r:id="rId5" imgW="1904760" imgH="939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2667000"/>
                        <a:ext cx="4479324" cy="220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Applying the second boundary condition</a:t>
            </a:r>
          </a:p>
          <a:p>
            <a:pPr>
              <a:buNone/>
            </a:pPr>
            <a:r>
              <a:rPr lang="en-US" dirty="0" smtClean="0">
                <a:latin typeface="Times New Roman" pitchFamily="18" charset="0"/>
                <a:cs typeface="Times New Roman" pitchFamily="18" charset="0"/>
              </a:rPr>
              <a:t>T(</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results in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Evaluating the definite integral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Hence the temperature distribution may be expressed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60419" name="Object 3"/>
          <p:cNvGraphicFramePr>
            <a:graphicFrameLocks noChangeAspect="1"/>
          </p:cNvGraphicFramePr>
          <p:nvPr/>
        </p:nvGraphicFramePr>
        <p:xfrm>
          <a:off x="250825" y="1295400"/>
          <a:ext cx="4681538" cy="950913"/>
        </p:xfrm>
        <a:graphic>
          <a:graphicData uri="http://schemas.openxmlformats.org/presentationml/2006/ole">
            <mc:AlternateContent xmlns:mc="http://schemas.openxmlformats.org/markup-compatibility/2006">
              <mc:Choice xmlns:v="urn:schemas-microsoft-com:vml" Requires="v">
                <p:oleObj spid="_x0000_s60425" name="Equation" r:id="rId3" imgW="1625400" imgH="330120" progId="Equation.3">
                  <p:embed/>
                </p:oleObj>
              </mc:Choice>
              <mc:Fallback>
                <p:oleObj name="Equation" r:id="rId3" imgW="1625400" imgH="33012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295400"/>
                        <a:ext cx="4681538" cy="950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533399" y="3124200"/>
          <a:ext cx="2362201" cy="976376"/>
        </p:xfrm>
        <a:graphic>
          <a:graphicData uri="http://schemas.openxmlformats.org/presentationml/2006/ole">
            <mc:AlternateContent xmlns:mc="http://schemas.openxmlformats.org/markup-compatibility/2006">
              <mc:Choice xmlns:v="urn:schemas-microsoft-com:vml" Requires="v">
                <p:oleObj spid="_x0000_s60426" name="Equation" r:id="rId5" imgW="952200" imgH="393480" progId="Equation.3">
                  <p:embed/>
                </p:oleObj>
              </mc:Choice>
              <mc:Fallback>
                <p:oleObj name="Equation" r:id="rId5" imgW="952200" imgH="39348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399" y="3124200"/>
                        <a:ext cx="2362201" cy="9763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380999" y="5181600"/>
          <a:ext cx="7353300" cy="1295400"/>
        </p:xfrm>
        <a:graphic>
          <a:graphicData uri="http://schemas.openxmlformats.org/presentationml/2006/ole">
            <mc:AlternateContent xmlns:mc="http://schemas.openxmlformats.org/markup-compatibility/2006">
              <mc:Choice xmlns:v="urn:schemas-microsoft-com:vml" Requires="v">
                <p:oleObj spid="_x0000_s60427" name="Equation" r:id="rId7" imgW="2450880" imgH="431640" progId="Equation.3">
                  <p:embed/>
                </p:oleObj>
              </mc:Choice>
              <mc:Fallback>
                <p:oleObj name="Equation" r:id="rId7" imgW="2450880" imgH="4316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0999" y="5181600"/>
                        <a:ext cx="73533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C35ACCF3-2A60-4FFF-A3E0-DC7F9EFC3C71}"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err="1" smtClean="0">
                <a:latin typeface="Times New Roman" pitchFamily="18" charset="0"/>
                <a:cs typeface="Times New Roman" pitchFamily="18" charset="0"/>
              </a:rPr>
              <a:t>erf</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called Gaussian error function is a standard mathematical function whose values are given in tables.</a:t>
            </a:r>
          </a:p>
          <a:p>
            <a:pPr>
              <a:buNone/>
            </a:pPr>
            <a:r>
              <a:rPr lang="en-US" dirty="0" smtClean="0">
                <a:latin typeface="Times New Roman" pitchFamily="18" charset="0"/>
                <a:cs typeface="Times New Roman" pitchFamily="18" charset="0"/>
              </a:rPr>
              <a:t>The surface heat flux may be obtained by using Fourier’s law at x = 0 as follows:</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457199" y="2743200"/>
          <a:ext cx="8489372" cy="3276600"/>
        </p:xfrm>
        <a:graphic>
          <a:graphicData uri="http://schemas.openxmlformats.org/presentationml/2006/ole">
            <mc:AlternateContent xmlns:mc="http://schemas.openxmlformats.org/markup-compatibility/2006">
              <mc:Choice xmlns:v="urn:schemas-microsoft-com:vml" Requires="v">
                <p:oleObj spid="_x0000_s61444" name="Equation" r:id="rId3" imgW="2895480" imgH="1117440" progId="Equation.3">
                  <p:embed/>
                </p:oleObj>
              </mc:Choice>
              <mc:Fallback>
                <p:oleObj name="Equation" r:id="rId3" imgW="2895480" imgH="11174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9" y="2743200"/>
                        <a:ext cx="8489372" cy="327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92500"/>
          </a:bodyPr>
          <a:lstStyle/>
          <a:p>
            <a:pPr>
              <a:buNone/>
            </a:pPr>
            <a:r>
              <a:rPr lang="en-US" dirty="0" smtClean="0">
                <a:latin typeface="Times New Roman" pitchFamily="18" charset="0"/>
                <a:cs typeface="Times New Roman" pitchFamily="18" charset="0"/>
              </a:rPr>
              <a:t>Analytical solutions can also be determined for Case (2) and Case (3).  The summary of the results is given below.</a:t>
            </a:r>
          </a:p>
          <a:p>
            <a:pPr>
              <a:buNone/>
            </a:pPr>
            <a:r>
              <a:rPr lang="en-US" b="1" dirty="0" smtClean="0">
                <a:latin typeface="Times New Roman" pitchFamily="18" charset="0"/>
                <a:cs typeface="Times New Roman" pitchFamily="18" charset="0"/>
              </a:rPr>
              <a:t>Case (1)</a:t>
            </a:r>
            <a:r>
              <a:rPr lang="en-US" dirty="0" smtClean="0">
                <a:latin typeface="Times New Roman" pitchFamily="18" charset="0"/>
                <a:cs typeface="Times New Roman" pitchFamily="18" charset="0"/>
              </a:rPr>
              <a:t>   Constant Surface Temperature: T(0,t)=T</a:t>
            </a:r>
            <a:r>
              <a:rPr lang="en-US" baseline="-25000" dirty="0" smtClean="0">
                <a:latin typeface="Times New Roman" pitchFamily="18" charset="0"/>
                <a:cs typeface="Times New Roman" pitchFamily="18" charset="0"/>
              </a:rPr>
              <a:t>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Temperature within the medium monotonically approach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with increasing t.  Surface temperature gradient, and hence the surface heat flux decreases as t</a:t>
            </a:r>
            <a:r>
              <a:rPr lang="en-US" baseline="30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457200" y="1905000"/>
          <a:ext cx="4572000" cy="1916408"/>
        </p:xfrm>
        <a:graphic>
          <a:graphicData uri="http://schemas.openxmlformats.org/presentationml/2006/ole">
            <mc:AlternateContent xmlns:mc="http://schemas.openxmlformats.org/markup-compatibility/2006">
              <mc:Choice xmlns:v="urn:schemas-microsoft-com:vml" Requires="v">
                <p:oleObj spid="_x0000_s62468" name="Equation" r:id="rId3" imgW="2120760" imgH="888840" progId="Equation.3">
                  <p:embed/>
                </p:oleObj>
              </mc:Choice>
              <mc:Fallback>
                <p:oleObj name="Equation" r:id="rId3" imgW="2120760" imgH="8888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905000"/>
                        <a:ext cx="4572000" cy="19164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Case (2)</a:t>
            </a:r>
            <a:r>
              <a:rPr lang="en-US" dirty="0" smtClean="0">
                <a:latin typeface="Times New Roman" pitchFamily="18" charset="0"/>
                <a:cs typeface="Times New Roman" pitchFamily="18" charset="0"/>
              </a:rPr>
              <a:t>  Constant Surface Heat Flux:</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Surface temperature T(0,t) =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(t) for a constant heat flux increases monotonically as t</a:t>
            </a:r>
            <a:r>
              <a:rPr lang="en-US" baseline="30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Case (3)</a:t>
            </a:r>
            <a:r>
              <a:rPr lang="en-US" dirty="0" smtClean="0">
                <a:latin typeface="Times New Roman" pitchFamily="18" charset="0"/>
                <a:cs typeface="Times New Roman" pitchFamily="18" charset="0"/>
              </a:rPr>
              <a:t>  Surface Convection:</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64515" name="Object 3"/>
          <p:cNvGraphicFramePr>
            <a:graphicFrameLocks noChangeAspect="1"/>
          </p:cNvGraphicFramePr>
          <p:nvPr/>
        </p:nvGraphicFramePr>
        <p:xfrm>
          <a:off x="6477000" y="0"/>
          <a:ext cx="1443038" cy="762000"/>
        </p:xfrm>
        <a:graphic>
          <a:graphicData uri="http://schemas.openxmlformats.org/presentationml/2006/ole">
            <mc:AlternateContent xmlns:mc="http://schemas.openxmlformats.org/markup-compatibility/2006">
              <mc:Choice xmlns:v="urn:schemas-microsoft-com:vml" Requires="v">
                <p:oleObj spid="_x0000_s64523" name="Equation" r:id="rId3" imgW="457200" imgH="241200" progId="Equation.3">
                  <p:embed/>
                </p:oleObj>
              </mc:Choice>
              <mc:Fallback>
                <p:oleObj name="Equation" r:id="rId3" imgW="457200" imgH="2412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0"/>
                        <a:ext cx="1443038"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4516" name="Object 4"/>
          <p:cNvGraphicFramePr>
            <a:graphicFrameLocks noChangeAspect="1"/>
          </p:cNvGraphicFramePr>
          <p:nvPr/>
        </p:nvGraphicFramePr>
        <p:xfrm>
          <a:off x="0" y="609600"/>
          <a:ext cx="8823325" cy="1219200"/>
        </p:xfrm>
        <a:graphic>
          <a:graphicData uri="http://schemas.openxmlformats.org/presentationml/2006/ole">
            <mc:AlternateContent xmlns:mc="http://schemas.openxmlformats.org/markup-compatibility/2006">
              <mc:Choice xmlns:v="urn:schemas-microsoft-com:vml" Requires="v">
                <p:oleObj spid="_x0000_s64524" name="Equation" r:id="rId5" imgW="3492360" imgH="482400" progId="Equation.3">
                  <p:embed/>
                </p:oleObj>
              </mc:Choice>
              <mc:Fallback>
                <p:oleObj name="Equation" r:id="rId5" imgW="3492360" imgH="4824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09600"/>
                        <a:ext cx="8823325"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4517" name="Object 5"/>
          <p:cNvGraphicFramePr>
            <a:graphicFrameLocks noChangeAspect="1"/>
          </p:cNvGraphicFramePr>
          <p:nvPr/>
        </p:nvGraphicFramePr>
        <p:xfrm>
          <a:off x="5348287" y="2667000"/>
          <a:ext cx="3795713" cy="914400"/>
        </p:xfrm>
        <a:graphic>
          <a:graphicData uri="http://schemas.openxmlformats.org/presentationml/2006/ole">
            <mc:AlternateContent xmlns:mc="http://schemas.openxmlformats.org/markup-compatibility/2006">
              <mc:Choice xmlns:v="urn:schemas-microsoft-com:vml" Requires="v">
                <p:oleObj spid="_x0000_s64525" name="Equation" r:id="rId7" imgW="1739880" imgH="419040" progId="Equation.3">
                  <p:embed/>
                </p:oleObj>
              </mc:Choice>
              <mc:Fallback>
                <p:oleObj name="Equation" r:id="rId7" imgW="1739880" imgH="4190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48287" y="2667000"/>
                        <a:ext cx="3795713"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4518" name="Object 6"/>
          <p:cNvGraphicFramePr>
            <a:graphicFrameLocks noChangeAspect="1"/>
          </p:cNvGraphicFramePr>
          <p:nvPr/>
        </p:nvGraphicFramePr>
        <p:xfrm>
          <a:off x="26987" y="3657600"/>
          <a:ext cx="9117013" cy="1143000"/>
        </p:xfrm>
        <a:graphic>
          <a:graphicData uri="http://schemas.openxmlformats.org/presentationml/2006/ole">
            <mc:AlternateContent xmlns:mc="http://schemas.openxmlformats.org/markup-compatibility/2006">
              <mc:Choice xmlns:v="urn:schemas-microsoft-com:vml" Requires="v">
                <p:oleObj spid="_x0000_s64526" name="Equation" r:id="rId9" imgW="4254480" imgH="533160" progId="Equation.3">
                  <p:embed/>
                </p:oleObj>
              </mc:Choice>
              <mc:Fallback>
                <p:oleObj name="Equation" r:id="rId9" imgW="4254480" imgH="53316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987" y="3657600"/>
                        <a:ext cx="9117013"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C35ACCF3-2A60-4FFF-A3E0-DC7F9EFC3C71}"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err="1" smtClean="0">
                <a:latin typeface="Times New Roman" pitchFamily="18" charset="0"/>
                <a:cs typeface="Times New Roman" pitchFamily="18" charset="0"/>
              </a:rPr>
              <a:t>erfc</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 1 - </a:t>
            </a:r>
            <a:r>
              <a:rPr lang="en-US" dirty="0" err="1" smtClean="0">
                <a:latin typeface="Times New Roman" pitchFamily="18" charset="0"/>
                <a:cs typeface="Times New Roman" pitchFamily="18" charset="0"/>
              </a:rPr>
              <a:t>erf</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η</a:t>
            </a:r>
            <a:r>
              <a:rPr lang="en-US" dirty="0" smtClean="0">
                <a:latin typeface="Times New Roman" pitchFamily="18" charset="0"/>
                <a:cs typeface="Times New Roman" pitchFamily="18" charset="0"/>
              </a:rPr>
              <a:t>  - Complementary error function</a:t>
            </a:r>
          </a:p>
          <a:p>
            <a:pPr>
              <a:buNone/>
            </a:pPr>
            <a:r>
              <a:rPr lang="en-US" dirty="0" smtClean="0">
                <a:latin typeface="Times New Roman" pitchFamily="18" charset="0"/>
                <a:cs typeface="Times New Roman" pitchFamily="18" charset="0"/>
              </a:rPr>
              <a:t>For h→∞, the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expression goes to zero,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Gives the same result as case 1.</a:t>
            </a:r>
          </a:p>
          <a:p>
            <a:pPr>
              <a:buNone/>
            </a:pP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and temperatures within the medium approach the fluid temperature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with increasing time.  As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approaches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there will be a reduction in heat flux.</a:t>
            </a:r>
          </a:p>
          <a:p>
            <a:pPr>
              <a:buNone/>
            </a:pP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hlinkClick r:id="rId2" action="ppaction://hlinkpres?slideindex=1&amp;slidetitle="/>
              </a:rPr>
              <a:t>fig-chp5\fig5.17.pptx</a:t>
            </a:r>
            <a:r>
              <a:rPr lang="en-US" dirty="0" smtClean="0">
                <a:latin typeface="Times New Roman" pitchFamily="18" charset="0"/>
                <a:cs typeface="Times New Roman" pitchFamily="18" charset="0"/>
              </a:rPr>
              <a:t> shows the temperature distribution on the surface  and in the medium .</a:t>
            </a:r>
          </a:p>
          <a:p>
            <a:pPr>
              <a:buNone/>
            </a:pPr>
            <a:r>
              <a:rPr lang="en-US" dirty="0" smtClean="0">
                <a:latin typeface="Times New Roman" pitchFamily="18" charset="0"/>
                <a:cs typeface="Times New Roman" pitchFamily="18" charset="0"/>
              </a:rPr>
              <a:t>An interesting application of case 1 is when two semi-infinite solids, at temperatures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A,i</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B,i</a:t>
            </a:r>
            <a:r>
              <a:rPr lang="en-US" dirty="0" smtClean="0">
                <a:latin typeface="Times New Roman" pitchFamily="18" charset="0"/>
                <a:cs typeface="Times New Roman" pitchFamily="18" charset="0"/>
              </a:rPr>
              <a:t> (T</a:t>
            </a:r>
            <a:r>
              <a:rPr lang="en-US"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&gt;T</a:t>
            </a:r>
            <a:r>
              <a:rPr lang="en-US"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 are placed in</a:t>
            </a: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35ACCF3-2A60-4FFF-A3E0-DC7F9EFC3C71}"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contact at their free surfaces as shown in </a:t>
            </a:r>
            <a:r>
              <a:rPr lang="en-US" b="1" dirty="0" smtClean="0">
                <a:latin typeface="Times New Roman" pitchFamily="18" charset="0"/>
                <a:cs typeface="Times New Roman" pitchFamily="18" charset="0"/>
                <a:hlinkClick r:id="rId3" action="ppaction://hlinkpres?slideindex=1&amp;slidetitle="/>
              </a:rPr>
              <a:t>fig-chp5\fig5.18.pptx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For negligible contact resistance, this will dictate a surface temperature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at time of contact on both surfaces.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solving for T</a:t>
            </a:r>
            <a:r>
              <a:rPr lang="en-US" baseline="-25000"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80999" y="2133600"/>
          <a:ext cx="7772401" cy="1209040"/>
        </p:xfrm>
        <a:graphic>
          <a:graphicData uri="http://schemas.openxmlformats.org/presentationml/2006/ole">
            <mc:AlternateContent xmlns:mc="http://schemas.openxmlformats.org/markup-compatibility/2006">
              <mc:Choice xmlns:v="urn:schemas-microsoft-com:vml" Requires="v">
                <p:oleObj spid="_x0000_s65542" name="Equation" r:id="rId4" imgW="2857320" imgH="444240" progId="Equation.3">
                  <p:embed/>
                </p:oleObj>
              </mc:Choice>
              <mc:Fallback>
                <p:oleObj name="Equation" r:id="rId4" imgW="2857320" imgH="4442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999" y="2133600"/>
                        <a:ext cx="7772401" cy="1209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533400" y="3886200"/>
          <a:ext cx="5486400" cy="1371600"/>
        </p:xfrm>
        <a:graphic>
          <a:graphicData uri="http://schemas.openxmlformats.org/presentationml/2006/ole">
            <mc:AlternateContent xmlns:mc="http://schemas.openxmlformats.org/markup-compatibility/2006">
              <mc:Choice xmlns:v="urn:schemas-microsoft-com:vml" Requires="v">
                <p:oleObj spid="_x0000_s65543" name="Equation" r:id="rId6" imgW="1879560" imgH="469800" progId="Equation.3">
                  <p:embed/>
                </p:oleObj>
              </mc:Choice>
              <mc:Fallback>
                <p:oleObj name="Equation" r:id="rId6" imgW="1879560" imgH="4698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3886200"/>
                        <a:ext cx="548640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55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solution also indicates exponential decay as shown in  </a:t>
            </a:r>
            <a:r>
              <a:rPr lang="en-US" b="1" dirty="0" smtClean="0">
                <a:latin typeface="Times New Roman" pitchFamily="18" charset="0"/>
                <a:cs typeface="Times New Roman" pitchFamily="18" charset="0"/>
                <a:hlinkClick r:id="rId3" action="ppaction://hlinkpres?slideindex=1&amp;slidetitle="/>
              </a:rPr>
              <a:t>fig-chp5\fig5.2.pptx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If we define </a:t>
            </a:r>
            <a:r>
              <a:rPr lang="el-GR" dirty="0" smtClean="0">
                <a:latin typeface="Times New Roman" pitchFamily="18" charset="0"/>
                <a:cs typeface="Times New Roman" pitchFamily="18" charset="0"/>
              </a:rPr>
              <a:t>τ</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as the thermal time constant, which is an indicator of how fast the solid will respond to surrounding temperature change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Where</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 convection heat transfer resistance</a:t>
            </a:r>
          </a:p>
          <a:p>
            <a:pPr>
              <a:buNone/>
            </a:pP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thermal capacitance (lumped)</a:t>
            </a:r>
          </a:p>
          <a:p>
            <a:pPr>
              <a:buNone/>
            </a:pPr>
            <a:r>
              <a:rPr lang="en-US" dirty="0" smtClean="0">
                <a:latin typeface="Times New Roman" pitchFamily="18" charset="0"/>
                <a:cs typeface="Times New Roman" pitchFamily="18" charset="0"/>
              </a:rPr>
              <a:t>Increase in </a:t>
            </a:r>
            <a:r>
              <a:rPr lang="el-GR" dirty="0" smtClean="0">
                <a:latin typeface="Times New Roman" pitchFamily="18" charset="0"/>
                <a:cs typeface="Times New Roman" pitchFamily="18" charset="0"/>
              </a:rPr>
              <a:t>τ</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(due to increase in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or C</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or both)</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2667000"/>
          <a:ext cx="3914274" cy="1219200"/>
        </p:xfrm>
        <a:graphic>
          <a:graphicData uri="http://schemas.openxmlformats.org/presentationml/2006/ole">
            <mc:AlternateContent xmlns:mc="http://schemas.openxmlformats.org/markup-compatibility/2006">
              <mc:Choice xmlns:v="urn:schemas-microsoft-com:vml" Requires="v">
                <p:oleObj spid="_x0000_s3076" name="Equation" r:id="rId4" imgW="1549080" imgH="482400" progId="Equation.3">
                  <p:embed/>
                </p:oleObj>
              </mc:Choice>
              <mc:Fallback>
                <p:oleObj name="Equation" r:id="rId4" imgW="1549080" imgH="4824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667000"/>
                        <a:ext cx="3914274"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sz="3500" dirty="0" smtClean="0">
                <a:latin typeface="Times New Roman" pitchFamily="18" charset="0"/>
                <a:cs typeface="Times New Roman" pitchFamily="18" charset="0"/>
              </a:rPr>
              <a:t>the solid will respond slowly.</a:t>
            </a:r>
          </a:p>
          <a:p>
            <a:pPr>
              <a:buNone/>
            </a:pPr>
            <a:r>
              <a:rPr lang="en-US" sz="3500" dirty="0" smtClean="0">
                <a:latin typeface="Times New Roman" pitchFamily="18" charset="0"/>
                <a:cs typeface="Times New Roman" pitchFamily="18" charset="0"/>
              </a:rPr>
              <a:t>Total heat transfer up to some time t will be</a:t>
            </a:r>
          </a:p>
          <a:p>
            <a:pPr>
              <a:buNone/>
            </a:pPr>
            <a:endParaRPr lang="en-US" sz="3500" dirty="0" smtClean="0">
              <a:latin typeface="Times New Roman" pitchFamily="18" charset="0"/>
              <a:cs typeface="Times New Roman" pitchFamily="18" charset="0"/>
            </a:endParaRPr>
          </a:p>
          <a:p>
            <a:pPr>
              <a:buNone/>
            </a:pPr>
            <a:endParaRPr lang="en-US" sz="3500" dirty="0" smtClean="0">
              <a:latin typeface="Times New Roman" pitchFamily="18" charset="0"/>
              <a:cs typeface="Times New Roman" pitchFamily="18" charset="0"/>
            </a:endParaRPr>
          </a:p>
          <a:p>
            <a:pPr>
              <a:buNone/>
            </a:pPr>
            <a:endParaRPr lang="en-US" sz="3500" dirty="0" smtClean="0">
              <a:latin typeface="Times New Roman" pitchFamily="18" charset="0"/>
              <a:cs typeface="Times New Roman" pitchFamily="18" charset="0"/>
            </a:endParaRPr>
          </a:p>
          <a:p>
            <a:pPr>
              <a:buNone/>
            </a:pPr>
            <a:r>
              <a:rPr lang="en-US" sz="3500" dirty="0" smtClean="0">
                <a:latin typeface="Times New Roman" pitchFamily="18" charset="0"/>
                <a:cs typeface="Times New Roman" pitchFamily="18" charset="0"/>
              </a:rPr>
              <a:t>Substitution of the solution gives</a:t>
            </a:r>
          </a:p>
          <a:p>
            <a:pPr>
              <a:buNone/>
            </a:pPr>
            <a:endParaRPr lang="en-US" sz="3500" dirty="0" smtClean="0">
              <a:latin typeface="Times New Roman" pitchFamily="18" charset="0"/>
              <a:cs typeface="Times New Roman" pitchFamily="18" charset="0"/>
            </a:endParaRPr>
          </a:p>
          <a:p>
            <a:pPr>
              <a:buNone/>
            </a:pPr>
            <a:endParaRPr lang="en-US" sz="3500" dirty="0" smtClean="0">
              <a:latin typeface="Times New Roman" pitchFamily="18" charset="0"/>
              <a:cs typeface="Times New Roman" pitchFamily="18" charset="0"/>
            </a:endParaRPr>
          </a:p>
          <a:p>
            <a:pPr>
              <a:buNone/>
            </a:pPr>
            <a:r>
              <a:rPr lang="en-US" sz="3500" dirty="0" smtClean="0">
                <a:latin typeface="Times New Roman" pitchFamily="18" charset="0"/>
                <a:cs typeface="Times New Roman" pitchFamily="18" charset="0"/>
              </a:rPr>
              <a:t>For quenching Q is positive and the solid experiences a decrease in energy.</a:t>
            </a:r>
          </a:p>
          <a:p>
            <a:pPr>
              <a:buNone/>
            </a:pPr>
            <a:endParaRPr lang="en-US" sz="4000" dirty="0" smtClean="0">
              <a:latin typeface="Times New Roman" pitchFamily="18" charset="0"/>
              <a:cs typeface="Times New Roman" pitchFamily="18" charset="0"/>
            </a:endParaRPr>
          </a:p>
          <a:p>
            <a:pPr>
              <a:buNone/>
            </a:pPr>
            <a:r>
              <a:rPr lang="en-US" sz="4000" dirty="0" smtClean="0">
                <a:latin typeface="Times New Roman" pitchFamily="18" charset="0"/>
                <a:cs typeface="Times New Roman" pitchFamily="18" charset="0"/>
              </a:rPr>
              <a:t>                                         </a:t>
            </a:r>
          </a:p>
          <a:p>
            <a:pPr>
              <a:buNone/>
            </a:pPr>
            <a:endParaRPr lang="en-US" sz="40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533400" y="1295400"/>
          <a:ext cx="5065713" cy="1295400"/>
        </p:xfrm>
        <a:graphic>
          <a:graphicData uri="http://schemas.openxmlformats.org/presentationml/2006/ole">
            <mc:AlternateContent xmlns:mc="http://schemas.openxmlformats.org/markup-compatibility/2006">
              <mc:Choice xmlns:v="urn:schemas-microsoft-com:vml" Requires="v">
                <p:oleObj spid="_x0000_s4102" name="Equation" r:id="rId3" imgW="2184120" imgH="558720" progId="Equation.3">
                  <p:embed/>
                </p:oleObj>
              </mc:Choice>
              <mc:Fallback>
                <p:oleObj name="Equation" r:id="rId3" imgW="2184120" imgH="5587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295400"/>
                        <a:ext cx="5065713"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04800" y="3048000"/>
          <a:ext cx="6477000" cy="1245521"/>
        </p:xfrm>
        <a:graphic>
          <a:graphicData uri="http://schemas.openxmlformats.org/presentationml/2006/ole">
            <mc:AlternateContent xmlns:mc="http://schemas.openxmlformats.org/markup-compatibility/2006">
              <mc:Choice xmlns:v="urn:schemas-microsoft-com:vml" Requires="v">
                <p:oleObj spid="_x0000_s4103" name="Equation" r:id="rId5" imgW="2641320" imgH="507960" progId="Equation.3">
                  <p:embed/>
                </p:oleObj>
              </mc:Choice>
              <mc:Fallback>
                <p:oleObj name="Equation" r:id="rId5" imgW="2641320" imgH="5079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3048000"/>
                        <a:ext cx="6477000" cy="12455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C35ACCF3-2A60-4FFF-A3E0-DC7F9EFC3C71}"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5.2  VALIDITY OF THE LUMPED CAPACITANCE METHOD</a:t>
            </a:r>
          </a:p>
          <a:p>
            <a:pPr>
              <a:buNone/>
            </a:pPr>
            <a:r>
              <a:rPr lang="en-US" dirty="0" smtClean="0">
                <a:latin typeface="Times New Roman" pitchFamily="18" charset="0"/>
                <a:cs typeface="Times New Roman" pitchFamily="18" charset="0"/>
              </a:rPr>
              <a:t>The previous method is the simplest and the most convenient method for the solution of transient problems.  But it comes at a cost</a:t>
            </a:r>
          </a:p>
          <a:p>
            <a:pPr>
              <a:buNone/>
            </a:pPr>
            <a:r>
              <a:rPr lang="en-US" dirty="0" smtClean="0">
                <a:latin typeface="Times New Roman" pitchFamily="18" charset="0"/>
                <a:cs typeface="Times New Roman" pitchFamily="18" charset="0"/>
              </a:rPr>
              <a:t> - the assumption made-infinite thermal conductivity</a:t>
            </a:r>
          </a:p>
          <a:p>
            <a:pPr>
              <a:buNone/>
            </a:pPr>
            <a:r>
              <a:rPr lang="en-US" dirty="0" smtClean="0">
                <a:latin typeface="Times New Roman" pitchFamily="18" charset="0"/>
                <a:cs typeface="Times New Roman" pitchFamily="18" charset="0"/>
              </a:rPr>
              <a:t>Under what condition will this assumption hold?</a:t>
            </a:r>
          </a:p>
          <a:p>
            <a:pPr>
              <a:buNone/>
            </a:pPr>
            <a:r>
              <a:rPr lang="en-US" dirty="0" smtClean="0">
                <a:latin typeface="Times New Roman" pitchFamily="18" charset="0"/>
                <a:cs typeface="Times New Roman" pitchFamily="18" charset="0"/>
              </a:rPr>
              <a:t>Consider  the steady-state condition shown in   </a:t>
            </a:r>
            <a:r>
              <a:rPr lang="en-US" b="1" dirty="0" smtClean="0">
                <a:latin typeface="Times New Roman" pitchFamily="18" charset="0"/>
                <a:cs typeface="Times New Roman" pitchFamily="18" charset="0"/>
                <a:hlinkClick r:id="rId3" action="ppaction://hlinkpres?slideindex=1&amp;slidetitle="/>
              </a:rPr>
              <a:t>fig-chp5\fig5.3.pptx</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&lt;T</a:t>
            </a:r>
            <a:r>
              <a:rPr lang="en-US" baseline="-25000" dirty="0" smtClean="0">
                <a:latin typeface="Times New Roman" pitchFamily="18" charset="0"/>
                <a:cs typeface="Times New Roman" pitchFamily="18" charset="0"/>
              </a:rPr>
              <a:t>s,2</a:t>
            </a:r>
            <a:r>
              <a:rPr lang="en-US" dirty="0" smtClean="0">
                <a:latin typeface="Times New Roman" pitchFamily="18" charset="0"/>
                <a:cs typeface="Times New Roman" pitchFamily="18" charset="0"/>
              </a:rPr>
              <a:t>&lt;T</a:t>
            </a:r>
            <a:r>
              <a:rPr lang="en-US" baseline="-25000" dirty="0" smtClean="0">
                <a:latin typeface="Times New Roman" pitchFamily="18" charset="0"/>
                <a:cs typeface="Times New Roman" pitchFamily="18" charset="0"/>
              </a:rPr>
              <a:t>s,1</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Under steady-state condition</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80999" y="5410200"/>
          <a:ext cx="5456903" cy="1143000"/>
        </p:xfrm>
        <a:graphic>
          <a:graphicData uri="http://schemas.openxmlformats.org/presentationml/2006/ole">
            <mc:AlternateContent xmlns:mc="http://schemas.openxmlformats.org/markup-compatibility/2006">
              <mc:Choice xmlns:v="urn:schemas-microsoft-com:vml" Requires="v">
                <p:oleObj spid="_x0000_s22532" name="Equation" r:id="rId4" imgW="1879560" imgH="393480" progId="Equation.3">
                  <p:embed/>
                </p:oleObj>
              </mc:Choice>
              <mc:Fallback>
                <p:oleObj name="Equation" r:id="rId4" imgW="187956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999" y="5410200"/>
                        <a:ext cx="5456903"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Rearranging results in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i="1" dirty="0" smtClean="0">
                <a:latin typeface="Times New Roman" pitchFamily="18" charset="0"/>
                <a:cs typeface="Times New Roman" pitchFamily="18" charset="0"/>
              </a:rPr>
              <a:t>Bi</a:t>
            </a:r>
            <a:r>
              <a:rPr lang="en-US" dirty="0" smtClean="0">
                <a:latin typeface="Times New Roman" pitchFamily="18" charset="0"/>
                <a:cs typeface="Times New Roman" pitchFamily="18" charset="0"/>
              </a:rPr>
              <a:t>-</a:t>
            </a:r>
            <a:r>
              <a:rPr lang="en-US" b="1" i="1" dirty="0" err="1" smtClean="0">
                <a:latin typeface="Times New Roman" pitchFamily="18" charset="0"/>
                <a:cs typeface="Times New Roman" pitchFamily="18" charset="0"/>
              </a:rPr>
              <a:t>Biot</a:t>
            </a:r>
            <a:r>
              <a:rPr lang="en-US" b="1" i="1" dirty="0" smtClean="0">
                <a:latin typeface="Times New Roman" pitchFamily="18" charset="0"/>
                <a:cs typeface="Times New Roman" pitchFamily="18" charset="0"/>
              </a:rPr>
              <a:t> number</a:t>
            </a:r>
            <a:r>
              <a:rPr lang="en-US" dirty="0" smtClean="0">
                <a:latin typeface="Times New Roman" pitchFamily="18" charset="0"/>
                <a:cs typeface="Times New Roman" pitchFamily="18" charset="0"/>
              </a:rPr>
              <a:t>-a </a:t>
            </a:r>
            <a:r>
              <a:rPr lang="en-US" b="1" i="1" dirty="0" smtClean="0">
                <a:latin typeface="Times New Roman" pitchFamily="18" charset="0"/>
                <a:cs typeface="Times New Roman" pitchFamily="18" charset="0"/>
              </a:rPr>
              <a:t>dimensionless parameter</a:t>
            </a:r>
            <a:r>
              <a:rPr lang="en-US" dirty="0" smtClean="0">
                <a:latin typeface="Times New Roman" pitchFamily="18" charset="0"/>
                <a:cs typeface="Times New Roman" pitchFamily="18" charset="0"/>
              </a:rPr>
              <a:t> which is a ratio of the two thermal resistances.</a:t>
            </a:r>
          </a:p>
          <a:p>
            <a:pPr>
              <a:buNone/>
            </a:pPr>
            <a:r>
              <a:rPr lang="en-US" dirty="0" smtClean="0">
                <a:latin typeface="Times New Roman" pitchFamily="18" charset="0"/>
                <a:cs typeface="Times New Roman" pitchFamily="18" charset="0"/>
              </a:rPr>
              <a:t>Bi&lt;&lt;1: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t,conv</a:t>
            </a:r>
            <a:r>
              <a:rPr lang="en-US" dirty="0" smtClean="0">
                <a:latin typeface="Times New Roman" pitchFamily="18" charset="0"/>
                <a:cs typeface="Times New Roman" pitchFamily="18" charset="0"/>
              </a:rPr>
              <a:t> &gt;&gt;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t,cond</a:t>
            </a:r>
            <a:r>
              <a:rPr lang="en-US" dirty="0" smtClean="0">
                <a:latin typeface="Times New Roman" pitchFamily="18" charset="0"/>
                <a:cs typeface="Times New Roman" pitchFamily="18" charset="0"/>
              </a:rPr>
              <a:t>-equivalent to k→∞</a:t>
            </a:r>
          </a:p>
          <a:p>
            <a:pPr>
              <a:buNone/>
            </a:pPr>
            <a:r>
              <a:rPr lang="en-US" dirty="0" smtClean="0">
                <a:latin typeface="Times New Roman" pitchFamily="18" charset="0"/>
                <a:cs typeface="Times New Roman" pitchFamily="18" charset="0"/>
              </a:rPr>
              <a:t>Bi&gt;&gt;1: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t,conv</a:t>
            </a:r>
            <a:r>
              <a:rPr lang="en-US" dirty="0" smtClean="0">
                <a:latin typeface="Times New Roman" pitchFamily="18" charset="0"/>
                <a:cs typeface="Times New Roman" pitchFamily="18" charset="0"/>
              </a:rPr>
              <a:t>&lt;&lt;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t,cond</a:t>
            </a:r>
            <a:r>
              <a:rPr lang="en-US" dirty="0" smtClean="0">
                <a:latin typeface="Times New Roman" pitchFamily="18" charset="0"/>
                <a:cs typeface="Times New Roman" pitchFamily="18" charset="0"/>
              </a:rPr>
              <a:t> – not good for lumped</a:t>
            </a:r>
          </a:p>
          <a:p>
            <a:pPr>
              <a:buNone/>
            </a:pPr>
            <a:r>
              <a:rPr lang="en-US" dirty="0" smtClean="0">
                <a:latin typeface="Times New Roman" pitchFamily="18" charset="0"/>
                <a:cs typeface="Times New Roman" pitchFamily="18" charset="0"/>
              </a:rPr>
              <a:t> 				capacitance approach</a:t>
            </a:r>
          </a:p>
          <a:p>
            <a:pPr>
              <a:buNone/>
            </a:pPr>
            <a:r>
              <a:rPr lang="en-US" dirty="0" smtClean="0">
                <a:latin typeface="Times New Roman" pitchFamily="18" charset="0"/>
                <a:cs typeface="Times New Roman" pitchFamily="18" charset="0"/>
              </a:rPr>
              <a:t>For transient processes, consider  </a:t>
            </a:r>
            <a:r>
              <a:rPr lang="en-US" b="1" dirty="0" smtClean="0">
                <a:latin typeface="Times New Roman" pitchFamily="18" charset="0"/>
                <a:cs typeface="Times New Roman" pitchFamily="18" charset="0"/>
                <a:hlinkClick r:id="rId3" action="ppaction://hlinkpres?slideindex=1&amp;slidetitle="/>
              </a:rPr>
              <a:t>fig-chp5\fig5.4.pptx</a:t>
            </a:r>
            <a:r>
              <a:rPr lang="en-US" dirty="0" smtClean="0">
                <a:latin typeface="Times New Roman" pitchFamily="18" charset="0"/>
                <a:cs typeface="Times New Roman" pitchFamily="18" charset="0"/>
              </a:rPr>
              <a:t>.  The block is initially at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experiences cooling when it is immersed in a fluid of T</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&lt;T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4800" y="609600"/>
          <a:ext cx="5937250" cy="1143000"/>
        </p:xfrm>
        <a:graphic>
          <a:graphicData uri="http://schemas.openxmlformats.org/presentationml/2006/ole">
            <mc:AlternateContent xmlns:mc="http://schemas.openxmlformats.org/markup-compatibility/2006">
              <mc:Choice xmlns:v="urn:schemas-microsoft-com:vml" Requires="v">
                <p:oleObj spid="_x0000_s23556" name="Equation" r:id="rId4" imgW="2374560" imgH="457200" progId="Equation.3">
                  <p:embed/>
                </p:oleObj>
              </mc:Choice>
              <mc:Fallback>
                <p:oleObj name="Equation" r:id="rId4" imgW="2374560" imgH="4572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609600"/>
                        <a:ext cx="593725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C35ACCF3-2A60-4FFF-A3E0-DC7F9EFC3C71}"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5504</TotalTime>
  <Words>2306</Words>
  <Application>Microsoft Office PowerPoint</Application>
  <PresentationFormat>On-screen Show (4:3)</PresentationFormat>
  <Paragraphs>448</Paragraphs>
  <Slides>55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MEng.dept</dc:creator>
  <cp:lastModifiedBy>Dawit M</cp:lastModifiedBy>
  <cp:revision>85</cp:revision>
  <dcterms:created xsi:type="dcterms:W3CDTF">2009-02-22T11:53:31Z</dcterms:created>
  <dcterms:modified xsi:type="dcterms:W3CDTF">2020-04-30T18:01:19Z</dcterms:modified>
</cp:coreProperties>
</file>