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65" r:id="rId8"/>
    <p:sldId id="267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0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9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7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8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3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8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6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1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5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7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613C7-0BD7-4D5C-B5A8-63540C54902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75B33-7560-4DFF-9B75-281016CA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8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Five – Transient Conduction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382000" cy="2667000"/>
          </a:xfrm>
        </p:spPr>
        <p:txBody>
          <a:bodyPr>
            <a:normAutofit fontScale="92500" lnSpcReduction="10000"/>
          </a:bodyPr>
          <a:lstStyle/>
          <a:p>
            <a:r>
              <a:rPr lang="en-US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en-US" sz="2200" dirty="0" smtClean="0">
                <a:solidFill>
                  <a:schemeClr val="tx1"/>
                </a:solidFill>
              </a:rPr>
              <a:t>Prepared by: Dawit M.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94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>Any Question?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33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Example 1: </a:t>
            </a:r>
            <a:r>
              <a:rPr lang="en-US" sz="2400" dirty="0" smtClean="0">
                <a:hlinkClick r:id="rId2" action="ppaction://hlinksldjump"/>
              </a:rPr>
              <a:t>Use of LCM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Example 2: </a:t>
            </a:r>
            <a:r>
              <a:rPr lang="en-US" sz="2400" dirty="0" smtClean="0">
                <a:hlinkClick r:id="rId3" action="ppaction://hlinksldjump"/>
              </a:rPr>
              <a:t>Use of One-term Approximate Solution for Infinite </a:t>
            </a:r>
            <a:r>
              <a:rPr lang="en-US" sz="2400" dirty="0" smtClean="0">
                <a:hlinkClick r:id="rId3" action="ppaction://hlinksldjump"/>
              </a:rPr>
              <a:t>Cylinder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Example </a:t>
            </a:r>
            <a:r>
              <a:rPr lang="en-US" sz="2400" dirty="0" smtClean="0">
                <a:solidFill>
                  <a:srgbClr val="FF0000"/>
                </a:solidFill>
              </a:rPr>
              <a:t>3: </a:t>
            </a:r>
            <a:r>
              <a:rPr lang="en-US" sz="2400" dirty="0">
                <a:hlinkClick r:id="rId4" action="ppaction://hlinksldjump"/>
              </a:rPr>
              <a:t>Use of One-term Approximate Solution for Sphere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Example </a:t>
            </a:r>
            <a:r>
              <a:rPr lang="en-US" sz="2400" dirty="0" smtClean="0">
                <a:solidFill>
                  <a:srgbClr val="FF0000"/>
                </a:solidFill>
              </a:rPr>
              <a:t>4: </a:t>
            </a:r>
            <a:r>
              <a:rPr lang="en-US" sz="2400" dirty="0" smtClean="0">
                <a:hlinkClick r:id="rId5" action="ppaction://hlinksldjump"/>
              </a:rPr>
              <a:t>Use of One-term Approximate Solution for Sphere  </a:t>
            </a:r>
          </a:p>
          <a:p>
            <a:pPr marL="0" indent="0">
              <a:buNone/>
            </a:pPr>
            <a:r>
              <a:rPr lang="en-US" dirty="0" smtClean="0">
                <a:hlinkClick r:id="rId5" action="ppaction://hlinksldjump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7001"/>
            <a:ext cx="6596493" cy="658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511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"/>
            <a:ext cx="4262438" cy="6450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30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700" dirty="0" smtClean="0">
                <a:solidFill>
                  <a:srgbClr val="FF0000"/>
                </a:solidFill>
              </a:rPr>
              <a:t>Example 1: </a:t>
            </a:r>
            <a:r>
              <a:rPr lang="en-US" sz="2700" dirty="0" smtClean="0"/>
              <a:t>Use of LCM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marL="566928" indent="-457200" algn="just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thermal energy storage unit consists of a large rectangular channel, which is well insulated on its outer surface and encloses alternating layers of the storage material and the flow passage.</a:t>
            </a:r>
          </a:p>
          <a:p>
            <a:pPr marL="109728" indent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637971"/>
            <a:ext cx="5105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5943600"/>
            <a:ext cx="819150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917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layer of the storage material is an aluminum slab of width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= 0.05 m, which is at an initial temperature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25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Consider conditions for which the storage unit is charged by passing a hot gas through the passages, with the gas temperature and the convection coefficient assumed to have constant values of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= 600</a:t>
            </a:r>
            <a:r>
              <a:rPr lang="en-US" sz="24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and h = 100 W/m</a:t>
            </a:r>
            <a:r>
              <a:rPr lang="en-US" sz="24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-K throughout the channel.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4491335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Both"/>
            </a:pP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long will it take to achieve 75% of the maximum possible energy storage? </a:t>
            </a:r>
          </a:p>
          <a:p>
            <a:pPr marL="342900" indent="-342900">
              <a:buAutoNum type="alphaLcParenBoth"/>
            </a:pP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temperature of the aluminum at this time?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6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r>
              <a:rPr lang="en-US" sz="2700" dirty="0" smtClean="0">
                <a:solidFill>
                  <a:srgbClr val="FF0000"/>
                </a:solidFill>
              </a:rPr>
              <a:t>Example </a:t>
            </a:r>
            <a:r>
              <a:rPr lang="en-US" sz="2700" dirty="0" smtClean="0">
                <a:solidFill>
                  <a:srgbClr val="FF0000"/>
                </a:solidFill>
              </a:rPr>
              <a:t>2: </a:t>
            </a:r>
            <a:r>
              <a:rPr lang="en-US" sz="2700" dirty="0" smtClean="0"/>
              <a:t>Use of One-term Approximate Solution for Infinite Cylinder 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long cylinder of 30-mm diameter, initially at a uniform temperature of 1000 K, is suddenly quenched in a large, constant-temperature oil bath at 350 K. The cylinder properties are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 = 1.7 W/m K, c  = 1600 J/kg  K,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400 kg/m</a:t>
            </a:r>
            <a:r>
              <a:rPr lang="en-US" sz="24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while the convection coefficient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W/m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-K.</a:t>
            </a:r>
          </a:p>
          <a:p>
            <a:pPr algn="just">
              <a:buNone/>
            </a:pPr>
            <a:endParaRPr lang="en-US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Calculate the time required for the surface of the cylinder to reach 500 K.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76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r>
              <a:rPr lang="en-US" sz="2700" dirty="0" smtClean="0">
                <a:solidFill>
                  <a:srgbClr val="FF0000"/>
                </a:solidFill>
              </a:rPr>
              <a:t>Example </a:t>
            </a:r>
            <a:r>
              <a:rPr lang="en-US" sz="2700" dirty="0" smtClean="0">
                <a:solidFill>
                  <a:srgbClr val="FF0000"/>
                </a:solidFill>
              </a:rPr>
              <a:t>3: </a:t>
            </a:r>
            <a:r>
              <a:rPr lang="en-US" sz="2700" dirty="0" smtClean="0"/>
              <a:t>Use of One-term Approximate Solution for </a:t>
            </a:r>
            <a:r>
              <a:rPr lang="en-US" sz="2700" dirty="0" smtClean="0"/>
              <a:t>Sphere</a:t>
            </a:r>
            <a:endParaRPr lang="en-US" sz="27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Stainless steel (AISI 304) ball bearings, which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uniformly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been heated to 850°C, are hardened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quenching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in an oil bath that is maintained 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40°C.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ball diameter is 20 mm, and the convection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coefficient associated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oil bath is 1000 W/m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AutoNum type="alphaLcParenBoth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quenching is to occur until the surface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balls reaches 100°C, how long must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balls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kept in the oil? What is the center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of the cooling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period?</a:t>
            </a:r>
          </a:p>
          <a:p>
            <a:pPr marL="457200" indent="-457200">
              <a:buAutoNum type="alphaLcParenBoth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10,000 balls are to be quenched per hour, what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at which energy must be removed by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oil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bath cooling system in order to maintain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temperature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40°C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buNone/>
            </a:pP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1.7 W/m K, c  = 1600 J/kg  K,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400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kg/m</a:t>
            </a:r>
            <a:r>
              <a:rPr lang="en-US" sz="24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98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r>
              <a:rPr lang="en-US" sz="2700" dirty="0" smtClean="0">
                <a:solidFill>
                  <a:srgbClr val="FF0000"/>
                </a:solidFill>
              </a:rPr>
              <a:t>Example </a:t>
            </a:r>
            <a:r>
              <a:rPr lang="en-US" sz="2700" dirty="0" smtClean="0">
                <a:solidFill>
                  <a:srgbClr val="FF0000"/>
                </a:solidFill>
              </a:rPr>
              <a:t>4: </a:t>
            </a:r>
            <a:r>
              <a:rPr lang="en-US" sz="2700" dirty="0" smtClean="0"/>
              <a:t>Use of One-term Approximate Solution for Infinite Cylinder 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long 20-cm-diameter cylindrical shaft made of stainless steel 304 comes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out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oven at a uniform temperature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600°C.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shaft is then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allowed 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cool slowly in an environment chamber at 200°C with an average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heat transfer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coefficient of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80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W/m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· °C. Determine the temperature at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center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shaft 45 min after the start of the cooling process. Also,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determine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heat transfer per unit length of the shaft during this time period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properties of stainless steel 304 at room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temperature are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14.9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W/m · °C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7900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kg/m</a:t>
            </a:r>
            <a:r>
              <a:rPr lang="en-US" sz="1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477 J/kg · °C,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= 3.95 X 10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/s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10000"/>
            <a:ext cx="3489614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6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564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Chapter Five – Transient Conduction</vt:lpstr>
      <vt:lpstr>Outline</vt:lpstr>
      <vt:lpstr>PowerPoint Presentation</vt:lpstr>
      <vt:lpstr>PowerPoint Presentation</vt:lpstr>
      <vt:lpstr>Example 1: Use of LCM </vt:lpstr>
      <vt:lpstr>Cont’d …</vt:lpstr>
      <vt:lpstr>Example 2: Use of One-term Approximate Solution for Infinite Cylinder </vt:lpstr>
      <vt:lpstr>Example 3: Use of One-term Approximate Solution for Sphere</vt:lpstr>
      <vt:lpstr>Example 4: Use of One-term Approximate Solution for Infinite Cylinder </vt:lpstr>
      <vt:lpstr>Thank You! Any Question?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Davu F</dc:creator>
  <cp:lastModifiedBy>Dawit M</cp:lastModifiedBy>
  <cp:revision>10</cp:revision>
  <dcterms:created xsi:type="dcterms:W3CDTF">2017-05-30T16:20:05Z</dcterms:created>
  <dcterms:modified xsi:type="dcterms:W3CDTF">2019-01-03T12:34:04Z</dcterms:modified>
</cp:coreProperties>
</file>