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85" r:id="rId2"/>
    <p:sldId id="266" r:id="rId3"/>
    <p:sldId id="267" r:id="rId4"/>
    <p:sldId id="263" r:id="rId5"/>
    <p:sldId id="264" r:id="rId6"/>
    <p:sldId id="286" r:id="rId7"/>
    <p:sldId id="268" r:id="rId8"/>
    <p:sldId id="256" r:id="rId9"/>
    <p:sldId id="269" r:id="rId10"/>
    <p:sldId id="287" r:id="rId11"/>
    <p:sldId id="258" r:id="rId12"/>
    <p:sldId id="259" r:id="rId13"/>
    <p:sldId id="290" r:id="rId14"/>
    <p:sldId id="289" r:id="rId15"/>
    <p:sldId id="291" r:id="rId16"/>
    <p:sldId id="260" r:id="rId17"/>
    <p:sldId id="270" r:id="rId18"/>
    <p:sldId id="261" r:id="rId19"/>
    <p:sldId id="262" r:id="rId20"/>
    <p:sldId id="271" r:id="rId21"/>
    <p:sldId id="272" r:id="rId22"/>
    <p:sldId id="273" r:id="rId23"/>
    <p:sldId id="274" r:id="rId24"/>
    <p:sldId id="275" r:id="rId25"/>
    <p:sldId id="288" r:id="rId26"/>
    <p:sldId id="292" r:id="rId27"/>
    <p:sldId id="293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CCFFFF"/>
    <a:srgbClr val="FFCCFF"/>
    <a:srgbClr val="66FF99"/>
    <a:srgbClr val="FF3300"/>
    <a:srgbClr val="996600"/>
    <a:srgbClr val="660066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6" autoAdjust="0"/>
  </p:normalViewPr>
  <p:slideViewPr>
    <p:cSldViewPr showGuides="1">
      <p:cViewPr varScale="1">
        <p:scale>
          <a:sx n="69" d="100"/>
          <a:sy n="69" d="100"/>
        </p:scale>
        <p:origin x="-1416" y="-102"/>
      </p:cViewPr>
      <p:guideLst>
        <p:guide orient="horz" pos="221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e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6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6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AF6F59A-A64C-494F-BCB9-75AA7303E4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08870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703570-9F4C-413D-A7EA-009D0DFE0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81156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9878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75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60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388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532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354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9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02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35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928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56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8686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30" name="Picture 7" descr="ad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963" y="6229350"/>
            <a:ext cx="4886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532813" y="6453188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fld id="{0EA9993C-ED06-4683-A522-E31F73E1EDE7}" type="slidenum">
              <a:rPr lang="en-US" altLang="en-US" sz="1400" smtClean="0">
                <a:solidFill>
                  <a:srgbClr val="FF3300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400" smtClean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7.jpeg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7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Egypt\AUC\MENG%20372\invcrsli.avi" TargetMode="External"/><Relationship Id="rId4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image" Target="../media/image32.jpeg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Relationship Id="rId9" Type="http://schemas.openxmlformats.org/officeDocument/2006/relationships/oleObject" Target="../embeddings/oleObject3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Egypt\AUC\MENG%20372\p423.avi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D:\Egypt\AUC\MENG%20372\mt1f13.avi" TargetMode="External"/><Relationship Id="rId4" Type="http://schemas.openxmlformats.org/officeDocument/2006/relationships/image" Target="../media/image58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jpeg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0" y="5368925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Palatino" pitchFamily="18" charset="0"/>
              </a:rPr>
              <a:t>All figures taken from </a:t>
            </a:r>
            <a:r>
              <a:rPr lang="en-US" altLang="en-US" sz="2400" i="1">
                <a:latin typeface="Palatino" pitchFamily="18" charset="0"/>
              </a:rPr>
              <a:t>Design of Machinery</a:t>
            </a:r>
            <a:r>
              <a:rPr lang="en-US" altLang="en-US" sz="2400">
                <a:latin typeface="Palatino" pitchFamily="18" charset="0"/>
              </a:rPr>
              <a:t>, 3</a:t>
            </a:r>
            <a:r>
              <a:rPr lang="en-US" altLang="en-US" sz="2400" baseline="30000">
                <a:latin typeface="Palatino" pitchFamily="18" charset="0"/>
              </a:rPr>
              <a:t>rd</a:t>
            </a:r>
            <a:r>
              <a:rPr lang="en-US" altLang="en-US" sz="2400">
                <a:latin typeface="Palatino" pitchFamily="18" charset="0"/>
              </a:rPr>
              <a:t> ed. Robert Norton 2003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238375" y="254000"/>
            <a:ext cx="512832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chemeClr val="accent2"/>
                </a:solidFill>
                <a:latin typeface="Palatino" pitchFamily="18" charset="0"/>
              </a:rPr>
              <a:t>MENG </a:t>
            </a:r>
            <a:r>
              <a:rPr lang="en-US" altLang="en-US" sz="4800" b="1" dirty="0" smtClean="0">
                <a:solidFill>
                  <a:schemeClr val="accent2"/>
                </a:solidFill>
                <a:latin typeface="Palatino" pitchFamily="18" charset="0"/>
              </a:rPr>
              <a:t>3071</a:t>
            </a:r>
            <a:r>
              <a:rPr lang="en-US" altLang="en-US" sz="4800" b="1" dirty="0">
                <a:solidFill>
                  <a:schemeClr val="accent2"/>
                </a:solidFill>
                <a:latin typeface="Palatino" pitchFamily="18" charset="0"/>
              </a:rPr>
              <a:t/>
            </a:r>
            <a:br>
              <a:rPr lang="en-US" altLang="en-US" sz="4800" b="1" dirty="0">
                <a:solidFill>
                  <a:schemeClr val="accent2"/>
                </a:solidFill>
                <a:latin typeface="Palatino" pitchFamily="18" charset="0"/>
              </a:rPr>
            </a:br>
            <a:r>
              <a:rPr lang="en-US" altLang="en-US" sz="4800" b="1" dirty="0">
                <a:solidFill>
                  <a:schemeClr val="accent2"/>
                </a:solidFill>
                <a:latin typeface="Palatino" pitchFamily="18" charset="0"/>
              </a:rPr>
              <a:t>Chapter </a:t>
            </a:r>
            <a:r>
              <a:rPr lang="en-US" altLang="en-US" sz="4800" b="1" dirty="0" smtClean="0">
                <a:solidFill>
                  <a:schemeClr val="accent2"/>
                </a:solidFill>
                <a:latin typeface="Palatino" pitchFamily="18" charset="0"/>
              </a:rPr>
              <a:t>2</a:t>
            </a:r>
            <a:endParaRPr lang="en-US" altLang="en-US" sz="4800" b="1" dirty="0" smtClean="0">
              <a:solidFill>
                <a:schemeClr val="accent2"/>
              </a:solidFill>
              <a:latin typeface="Palatino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b="1" dirty="0" smtClean="0">
                <a:solidFill>
                  <a:schemeClr val="accent2"/>
                </a:solidFill>
                <a:latin typeface="Palatino" pitchFamily="18" charset="0"/>
              </a:rPr>
              <a:t>Position </a:t>
            </a:r>
            <a:r>
              <a:rPr lang="en-US" altLang="en-US" sz="4800" b="1" dirty="0">
                <a:solidFill>
                  <a:schemeClr val="accent2"/>
                </a:solidFill>
                <a:latin typeface="Palatino" pitchFamily="18" charset="0"/>
              </a:rPr>
              <a:t>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fig4-6"/>
          <p:cNvPicPr>
            <a:picLocks noChangeAspect="1" noChangeArrowheads="1"/>
          </p:cNvPicPr>
          <p:nvPr/>
        </p:nvPicPr>
        <p:blipFill>
          <a:blip r:embed="rId3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02" t="5011" r="20908" b="5782"/>
          <a:stretch>
            <a:fillRect/>
          </a:stretch>
        </p:blipFill>
        <p:spPr bwMode="auto">
          <a:xfrm>
            <a:off x="5389563" y="3978275"/>
            <a:ext cx="3754437" cy="236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0" y="152400"/>
            <a:ext cx="881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>
                <a:solidFill>
                  <a:schemeClr val="accent2"/>
                </a:solidFill>
              </a:rPr>
              <a:t>Fourbar Linkage Analysis</a:t>
            </a:r>
          </a:p>
        </p:txBody>
      </p:sp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1835150" y="1042988"/>
          <a:ext cx="5110163" cy="530225"/>
        </p:xfrm>
        <a:graphic>
          <a:graphicData uri="http://schemas.openxmlformats.org/presentationml/2006/ole">
            <p:oleObj spid="_x0000_s13336" name="Equation" r:id="rId4" imgW="1930400" imgH="203200" progId="Equation.3">
              <p:embed/>
            </p:oleObj>
          </a:graphicData>
        </a:graphic>
      </p:graphicFrame>
      <p:graphicFrame>
        <p:nvGraphicFramePr>
          <p:cNvPr id="13317" name="Object 7"/>
          <p:cNvGraphicFramePr>
            <a:graphicFrameLocks noChangeAspect="1"/>
          </p:cNvGraphicFramePr>
          <p:nvPr/>
        </p:nvGraphicFramePr>
        <p:xfrm>
          <a:off x="5461000" y="1758950"/>
          <a:ext cx="1816100" cy="463550"/>
        </p:xfrm>
        <a:graphic>
          <a:graphicData uri="http://schemas.openxmlformats.org/presentationml/2006/ole">
            <p:oleObj spid="_x0000_s13337" name="Equation" r:id="rId5" imgW="685502" imgH="177723" progId="Equation.3">
              <p:embed/>
            </p:oleObj>
          </a:graphicData>
        </a:graphic>
      </p:graphicFrame>
      <p:graphicFrame>
        <p:nvGraphicFramePr>
          <p:cNvPr id="13318" name="Object 8"/>
          <p:cNvGraphicFramePr>
            <a:graphicFrameLocks noChangeAspect="1"/>
          </p:cNvGraphicFramePr>
          <p:nvPr/>
        </p:nvGraphicFramePr>
        <p:xfrm>
          <a:off x="5462588" y="2363788"/>
          <a:ext cx="1917700" cy="528637"/>
        </p:xfrm>
        <a:graphic>
          <a:graphicData uri="http://schemas.openxmlformats.org/presentationml/2006/ole">
            <p:oleObj spid="_x0000_s13338" name="Equation" r:id="rId6" imgW="723586" imgH="203112" progId="Equation.3">
              <p:embed/>
            </p:oleObj>
          </a:graphicData>
        </a:graphic>
      </p:graphicFrame>
      <p:graphicFrame>
        <p:nvGraphicFramePr>
          <p:cNvPr id="13319" name="Object 9"/>
          <p:cNvGraphicFramePr>
            <a:graphicFrameLocks noChangeAspect="1"/>
          </p:cNvGraphicFramePr>
          <p:nvPr/>
        </p:nvGraphicFramePr>
        <p:xfrm>
          <a:off x="6370638" y="2997200"/>
          <a:ext cx="2566987" cy="838200"/>
        </p:xfrm>
        <a:graphic>
          <a:graphicData uri="http://schemas.openxmlformats.org/presentationml/2006/ole">
            <p:oleObj spid="_x0000_s13339" name="Equation" r:id="rId7" imgW="1218671" imgH="393529" progId="">
              <p:embed/>
            </p:oleObj>
          </a:graphicData>
        </a:graphic>
      </p:graphicFrame>
      <p:graphicFrame>
        <p:nvGraphicFramePr>
          <p:cNvPr id="13320" name="Object 10"/>
          <p:cNvGraphicFramePr>
            <a:graphicFrameLocks noChangeAspect="1"/>
          </p:cNvGraphicFramePr>
          <p:nvPr/>
        </p:nvGraphicFramePr>
        <p:xfrm>
          <a:off x="2754313" y="4224338"/>
          <a:ext cx="1524000" cy="919162"/>
        </p:xfrm>
        <a:graphic>
          <a:graphicData uri="http://schemas.openxmlformats.org/presentationml/2006/ole">
            <p:oleObj spid="_x0000_s13340" r:id="rId8" imgW="647419" imgH="393529" progId="Equation.3">
              <p:embed/>
            </p:oleObj>
          </a:graphicData>
        </a:graphic>
      </p:graphicFrame>
      <p:graphicFrame>
        <p:nvGraphicFramePr>
          <p:cNvPr id="13321" name="Object 11"/>
          <p:cNvGraphicFramePr>
            <a:graphicFrameLocks noChangeAspect="1"/>
          </p:cNvGraphicFramePr>
          <p:nvPr/>
        </p:nvGraphicFramePr>
        <p:xfrm>
          <a:off x="1384300" y="5221288"/>
          <a:ext cx="1046163" cy="919162"/>
        </p:xfrm>
        <a:graphic>
          <a:graphicData uri="http://schemas.openxmlformats.org/presentationml/2006/ole">
            <p:oleObj spid="_x0000_s13341" name="Equation" r:id="rId9" imgW="444307" imgH="393529" progId="Equation.3">
              <p:embed/>
            </p:oleObj>
          </a:graphicData>
        </a:graphic>
      </p:graphicFrame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187325" y="1785938"/>
            <a:ext cx="109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Define:</a:t>
            </a: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163513" y="2419350"/>
            <a:ext cx="515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Take </a:t>
            </a:r>
            <a:r>
              <a:rPr lang="en-US" altLang="en-US" sz="2400" u="sng">
                <a:solidFill>
                  <a:schemeClr val="accent2"/>
                </a:solidFill>
              </a:rPr>
              <a:t>conjugate</a:t>
            </a:r>
            <a:r>
              <a:rPr lang="en-US" altLang="en-US" sz="2400">
                <a:solidFill>
                  <a:schemeClr val="accent2"/>
                </a:solidFill>
              </a:rPr>
              <a:t> to get a second equation: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152400" y="3165475"/>
            <a:ext cx="609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For the conjugate of </a:t>
            </a:r>
            <a:r>
              <a:rPr lang="en-US" altLang="en-US" sz="2400" i="1">
                <a:solidFill>
                  <a:schemeClr val="accent2"/>
                </a:solidFill>
              </a:rPr>
              <a:t>s</a:t>
            </a:r>
            <a:r>
              <a:rPr lang="en-US" altLang="en-US" sz="2400">
                <a:solidFill>
                  <a:schemeClr val="accent2"/>
                </a:solidFill>
              </a:rPr>
              <a:t> we have (only true for </a:t>
            </a:r>
            <a:r>
              <a:rPr lang="en-US" altLang="en-US" sz="2400" i="1">
                <a:solidFill>
                  <a:schemeClr val="accent2"/>
                </a:solidFill>
              </a:rPr>
              <a:t>e</a:t>
            </a:r>
            <a:r>
              <a:rPr lang="en-US" altLang="en-US" sz="2400" i="1" baseline="30000">
                <a:solidFill>
                  <a:schemeClr val="accent2"/>
                </a:solidFill>
              </a:rPr>
              <a:t>i</a:t>
            </a:r>
            <a:r>
              <a:rPr lang="en-US" altLang="en-US" sz="2400" i="1" baseline="3000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3325" name="Rectangle 16"/>
          <p:cNvSpPr>
            <a:spLocks noChangeArrowheads="1"/>
          </p:cNvSpPr>
          <p:nvPr/>
        </p:nvSpPr>
        <p:spPr bwMode="auto">
          <a:xfrm>
            <a:off x="214313" y="3738563"/>
            <a:ext cx="3314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So our second equation is</a:t>
            </a:r>
          </a:p>
        </p:txBody>
      </p:sp>
      <p:sp>
        <p:nvSpPr>
          <p:cNvPr id="13326" name="Rectangle 17"/>
          <p:cNvSpPr>
            <a:spLocks noChangeArrowheads="1"/>
          </p:cNvSpPr>
          <p:nvPr/>
        </p:nvSpPr>
        <p:spPr bwMode="auto">
          <a:xfrm>
            <a:off x="292100" y="5435600"/>
            <a:ext cx="86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>
                <a:solidFill>
                  <a:schemeClr val="accent2"/>
                </a:solidFill>
              </a:rPr>
              <a:t>Note:</a:t>
            </a:r>
          </a:p>
        </p:txBody>
      </p:sp>
      <p:graphicFrame>
        <p:nvGraphicFramePr>
          <p:cNvPr id="13327" name="Object 18"/>
          <p:cNvGraphicFramePr>
            <a:graphicFrameLocks noChangeAspect="1"/>
          </p:cNvGraphicFramePr>
          <p:nvPr/>
        </p:nvGraphicFramePr>
        <p:xfrm>
          <a:off x="1285875" y="1784350"/>
          <a:ext cx="2006600" cy="485775"/>
        </p:xfrm>
        <a:graphic>
          <a:graphicData uri="http://schemas.openxmlformats.org/presentationml/2006/ole">
            <p:oleObj spid="_x0000_s13342" name="Equation" r:id="rId10" imgW="888480" imgH="200160" progId="">
              <p:embed/>
            </p:oleObj>
          </a:graphicData>
        </a:graphic>
      </p:graphicFrame>
      <p:sp>
        <p:nvSpPr>
          <p:cNvPr id="13328" name="AutoShape 19"/>
          <p:cNvSpPr>
            <a:spLocks noChangeArrowheads="1"/>
          </p:cNvSpPr>
          <p:nvPr/>
        </p:nvSpPr>
        <p:spPr bwMode="auto">
          <a:xfrm>
            <a:off x="3582988" y="1903413"/>
            <a:ext cx="1390650" cy="307975"/>
          </a:xfrm>
          <a:prstGeom prst="rightArrow">
            <a:avLst>
              <a:gd name="adj1" fmla="val 50000"/>
              <a:gd name="adj2" fmla="val 1128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6" descr="fig4-6"/>
          <p:cNvPicPr>
            <a:picLocks noChangeAspect="1" noChangeArrowheads="1"/>
          </p:cNvPicPr>
          <p:nvPr/>
        </p:nvPicPr>
        <p:blipFill>
          <a:blip r:embed="rId3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02" t="5011" r="20908" b="5782"/>
          <a:stretch>
            <a:fillRect/>
          </a:stretch>
        </p:blipFill>
        <p:spPr bwMode="auto">
          <a:xfrm>
            <a:off x="5672138" y="0"/>
            <a:ext cx="3471862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6018213" cy="1143000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solidFill>
                  <a:schemeClr val="accent2"/>
                </a:solidFill>
              </a:rPr>
              <a:t>Fourbar Linkage Analysis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28613" y="1363663"/>
          <a:ext cx="1816100" cy="463550"/>
        </p:xfrm>
        <a:graphic>
          <a:graphicData uri="http://schemas.openxmlformats.org/presentationml/2006/ole">
            <p:oleObj spid="_x0000_s14360" name="Equation" r:id="rId4" imgW="685502" imgH="177723" progId="Equation.3">
              <p:embed/>
            </p:oleObj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3048000" y="1165225"/>
          <a:ext cx="1524000" cy="919163"/>
        </p:xfrm>
        <a:graphic>
          <a:graphicData uri="http://schemas.openxmlformats.org/presentationml/2006/ole">
            <p:oleObj spid="_x0000_s14361" r:id="rId5" imgW="647419" imgH="393529" progId="Equation.3">
              <p:embed/>
            </p:oleObj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1889125" y="2667000"/>
          <a:ext cx="1849438" cy="463550"/>
        </p:xfrm>
        <a:graphic>
          <a:graphicData uri="http://schemas.openxmlformats.org/presentationml/2006/ole">
            <p:oleObj spid="_x0000_s14362" name="Equation" r:id="rId6" imgW="698197" imgH="177723" progId="Equation.3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5334000" y="2509838"/>
          <a:ext cx="1524000" cy="919162"/>
        </p:xfrm>
        <a:graphic>
          <a:graphicData uri="http://schemas.openxmlformats.org/presentationml/2006/ole">
            <p:oleObj spid="_x0000_s14363" name="Equation" r:id="rId7" imgW="647419" imgH="393529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3205163" y="3479800"/>
          <a:ext cx="2928937" cy="746125"/>
        </p:xfrm>
        <a:graphic>
          <a:graphicData uri="http://schemas.openxmlformats.org/presentationml/2006/ole">
            <p:oleObj spid="_x0000_s14364" r:id="rId8" imgW="1536033" imgH="393529" progId="Equation.3">
              <p:embed/>
            </p:oleObj>
          </a:graphicData>
        </a:graphic>
      </p:graphicFrame>
      <p:graphicFrame>
        <p:nvGraphicFramePr>
          <p:cNvPr id="14345" name="Object 10"/>
          <p:cNvGraphicFramePr>
            <a:graphicFrameLocks noChangeAspect="1"/>
          </p:cNvGraphicFramePr>
          <p:nvPr/>
        </p:nvGraphicFramePr>
        <p:xfrm>
          <a:off x="387350" y="4572000"/>
          <a:ext cx="4876800" cy="585788"/>
        </p:xfrm>
        <a:graphic>
          <a:graphicData uri="http://schemas.openxmlformats.org/presentationml/2006/ole">
            <p:oleObj spid="_x0000_s14365" r:id="rId9" imgW="1905000" imgH="228600" progId="Equation.3">
              <p:embed/>
            </p:oleObj>
          </a:graphicData>
        </a:graphic>
      </p:graphicFrame>
      <p:graphicFrame>
        <p:nvGraphicFramePr>
          <p:cNvPr id="14346" name="Object 12"/>
          <p:cNvGraphicFramePr>
            <a:graphicFrameLocks noChangeAspect="1"/>
          </p:cNvGraphicFramePr>
          <p:nvPr/>
        </p:nvGraphicFramePr>
        <p:xfrm>
          <a:off x="3659188" y="5251450"/>
          <a:ext cx="5108575" cy="847725"/>
        </p:xfrm>
        <a:graphic>
          <a:graphicData uri="http://schemas.openxmlformats.org/presentationml/2006/ole">
            <p:oleObj spid="_x0000_s14366" name="Equation" r:id="rId10" imgW="2984500" imgH="495300" progId="Equation.3">
              <p:embed/>
            </p:oleObj>
          </a:graphicData>
        </a:graphic>
      </p:graphicFrame>
      <p:graphicFrame>
        <p:nvGraphicFramePr>
          <p:cNvPr id="14347" name="Object 14"/>
          <p:cNvGraphicFramePr>
            <a:graphicFrameLocks noChangeAspect="1"/>
          </p:cNvGraphicFramePr>
          <p:nvPr/>
        </p:nvGraphicFramePr>
        <p:xfrm>
          <a:off x="7177088" y="6086475"/>
          <a:ext cx="1258887" cy="747713"/>
        </p:xfrm>
        <a:graphic>
          <a:graphicData uri="http://schemas.openxmlformats.org/presentationml/2006/ole">
            <p:oleObj spid="_x0000_s14367" r:id="rId11" imgW="660113" imgH="393529" progId="Equation.3">
              <p:embed/>
            </p:oleObj>
          </a:graphicData>
        </a:graphic>
      </p:graphicFrame>
      <p:sp>
        <p:nvSpPr>
          <p:cNvPr id="14348" name="Text Box 17"/>
          <p:cNvSpPr txBox="1">
            <a:spLocks noChangeArrowheads="1"/>
          </p:cNvSpPr>
          <p:nvPr/>
        </p:nvSpPr>
        <p:spPr bwMode="auto">
          <a:xfrm>
            <a:off x="5821363" y="4594225"/>
            <a:ext cx="298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</a:rPr>
              <a:t>Quadratic equation in </a:t>
            </a:r>
            <a:r>
              <a:rPr lang="en-US" altLang="en-US" sz="2400" i="1">
                <a:solidFill>
                  <a:srgbClr val="FF3300"/>
                </a:solidFill>
              </a:rPr>
              <a:t>t</a:t>
            </a:r>
          </a:p>
        </p:txBody>
      </p:sp>
      <p:sp>
        <p:nvSpPr>
          <p:cNvPr id="14349" name="AutoShape 18"/>
          <p:cNvSpPr>
            <a:spLocks noChangeArrowheads="1"/>
          </p:cNvSpPr>
          <p:nvPr/>
        </p:nvSpPr>
        <p:spPr bwMode="auto">
          <a:xfrm>
            <a:off x="5375275" y="4681538"/>
            <a:ext cx="471488" cy="360362"/>
          </a:xfrm>
          <a:prstGeom prst="leftArrow">
            <a:avLst>
              <a:gd name="adj1" fmla="val 50000"/>
              <a:gd name="adj2" fmla="val 327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50" name="AutoShape 19"/>
          <p:cNvSpPr>
            <a:spLocks noChangeArrowheads="1"/>
          </p:cNvSpPr>
          <p:nvPr/>
        </p:nvSpPr>
        <p:spPr bwMode="auto">
          <a:xfrm>
            <a:off x="5668963" y="6132513"/>
            <a:ext cx="1301750" cy="536575"/>
          </a:xfrm>
          <a:prstGeom prst="rightArrow">
            <a:avLst>
              <a:gd name="adj1" fmla="val 50000"/>
              <a:gd name="adj2" fmla="val 606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43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6868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Use </a:t>
            </a:r>
            <a:r>
              <a:rPr lang="en-US" altLang="en-US" u="sng" smtClean="0">
                <a:solidFill>
                  <a:schemeClr val="accent2"/>
                </a:solidFill>
              </a:rPr>
              <a:t>algebra</a:t>
            </a:r>
            <a:r>
              <a:rPr lang="en-US" altLang="en-US" smtClean="0">
                <a:solidFill>
                  <a:schemeClr val="accent2"/>
                </a:solidFill>
              </a:rPr>
              <a:t> to eliminate one of the unknowns</a:t>
            </a:r>
          </a:p>
          <a:p>
            <a:pPr eaLnBrk="1" hangingPunct="1">
              <a:buFontTx/>
              <a:buNone/>
            </a:pP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Multiplying the two gives:</a:t>
            </a:r>
          </a:p>
          <a:p>
            <a:pPr eaLnBrk="1" hangingPunct="1">
              <a:buFontTx/>
              <a:buNone/>
            </a:pP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Multiplying by </a:t>
            </a:r>
            <a:r>
              <a:rPr lang="en-US" altLang="en-US" i="1" smtClean="0">
                <a:solidFill>
                  <a:schemeClr val="accent2"/>
                </a:solidFill>
              </a:rPr>
              <a:t>t</a:t>
            </a:r>
            <a:r>
              <a:rPr lang="en-US" altLang="en-US" smtClean="0">
                <a:solidFill>
                  <a:schemeClr val="accent2"/>
                </a:solidFill>
              </a:rPr>
              <a:t> and collecting terms gives:</a:t>
            </a:r>
          </a:p>
          <a:p>
            <a:pPr eaLnBrk="1" hangingPunct="1">
              <a:buFontTx/>
              <a:buNone/>
            </a:pP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400" smtClean="0">
                <a:solidFill>
                  <a:schemeClr val="accent2"/>
                </a:solidFill>
              </a:rPr>
              <a:t>From the quadratic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Fourbar Linkage 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88900" y="2362200"/>
            <a:ext cx="9232900" cy="4267200"/>
          </a:xfrm>
        </p:spPr>
        <p:txBody>
          <a:bodyPr/>
          <a:lstStyle/>
          <a:p>
            <a:pPr eaLnBrk="1" hangingPunct="1">
              <a:tabLst>
                <a:tab pos="395288" algn="l"/>
              </a:tabLst>
            </a:pPr>
            <a:r>
              <a:rPr lang="en-US" altLang="en-US" smtClean="0">
                <a:solidFill>
                  <a:srgbClr val="CC3300"/>
                </a:solidFill>
              </a:rPr>
              <a:t>In MATLAB, </a:t>
            </a:r>
          </a:p>
          <a:p>
            <a:pPr eaLnBrk="1" hangingPunct="1">
              <a:buFontTx/>
              <a:buNone/>
              <a:tabLst>
                <a:tab pos="395288" algn="l"/>
              </a:tabLst>
            </a:pPr>
            <a:r>
              <a:rPr lang="en-US" altLang="en-US" smtClean="0">
                <a:solidFill>
                  <a:srgbClr val="CC3300"/>
                </a:solidFill>
              </a:rPr>
              <a:t>Zc=conj(Z)</a:t>
            </a:r>
          </a:p>
          <a:p>
            <a:pPr eaLnBrk="1" hangingPunct="1">
              <a:buFontTx/>
              <a:buNone/>
              <a:tabLst>
                <a:tab pos="395288" algn="l"/>
              </a:tabLst>
            </a:pPr>
            <a:r>
              <a:rPr lang="en-US" altLang="en-US" smtClean="0">
                <a:solidFill>
                  <a:srgbClr val="CC3300"/>
                </a:solidFill>
              </a:rPr>
              <a:t>t=roots([Zc*c,Z*Zc+c^2-b^2,Z*c])</a:t>
            </a:r>
          </a:p>
          <a:p>
            <a:pPr eaLnBrk="1" hangingPunct="1">
              <a:tabLst>
                <a:tab pos="395288" algn="l"/>
              </a:tabLst>
            </a:pPr>
            <a:r>
              <a:rPr lang="en-US" altLang="en-US" smtClean="0"/>
              <a:t> </a:t>
            </a:r>
            <a:r>
              <a:rPr lang="en-US" altLang="en-US" smtClean="0">
                <a:latin typeface="Symbol" panose="05050102010706020507" pitchFamily="18" charset="2"/>
              </a:rPr>
              <a:t>q</a:t>
            </a:r>
            <a:r>
              <a:rPr lang="en-US" altLang="en-US" baseline="-25000" smtClean="0"/>
              <a:t>4</a:t>
            </a:r>
            <a:r>
              <a:rPr lang="en-US" altLang="en-US" smtClean="0"/>
              <a:t>=angle(t), </a:t>
            </a:r>
            <a:r>
              <a:rPr lang="en-US" altLang="en-US" smtClean="0">
                <a:latin typeface="Symbol" panose="05050102010706020507" pitchFamily="18" charset="2"/>
              </a:rPr>
              <a:t>q</a:t>
            </a:r>
            <a:r>
              <a:rPr lang="en-US" altLang="en-US" baseline="-25000" smtClean="0"/>
              <a:t>3</a:t>
            </a:r>
            <a:r>
              <a:rPr lang="en-US" altLang="en-US" smtClean="0"/>
              <a:t>=angle(s)</a:t>
            </a:r>
          </a:p>
          <a:p>
            <a:pPr eaLnBrk="1" hangingPunct="1">
              <a:tabLst>
                <a:tab pos="395288" algn="l"/>
              </a:tabLst>
            </a:pPr>
            <a:r>
              <a:rPr lang="en-US" altLang="en-US" smtClean="0"/>
              <a:t>Two solutions relate to the 					</a:t>
            </a:r>
            <a:r>
              <a:rPr lang="en-US" altLang="en-US" smtClean="0">
                <a:solidFill>
                  <a:schemeClr val="accent2"/>
                </a:solidFill>
              </a:rPr>
              <a:t>open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CC3300"/>
                </a:solidFill>
              </a:rPr>
              <a:t>crossed</a:t>
            </a:r>
            <a:r>
              <a:rPr lang="en-US" altLang="en-US" smtClean="0"/>
              <a:t> 						positions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68300" y="1214438"/>
          <a:ext cx="5867400" cy="974725"/>
        </p:xfrm>
        <a:graphic>
          <a:graphicData uri="http://schemas.openxmlformats.org/presentationml/2006/ole">
            <p:oleObj spid="_x0000_s15396" r:id="rId3" imgW="2984500" imgH="49530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6921500" y="1322388"/>
          <a:ext cx="1392238" cy="842962"/>
        </p:xfrm>
        <a:graphic>
          <a:graphicData uri="http://schemas.openxmlformats.org/presentationml/2006/ole">
            <p:oleObj spid="_x0000_s15397" name="Equation" r:id="rId4" imgW="647419" imgH="393529" progId="Equation.3">
              <p:embed/>
            </p:oleObj>
          </a:graphicData>
        </a:graphic>
      </p:graphicFrame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4510088" y="3049588"/>
            <a:ext cx="4446587" cy="3816350"/>
            <a:chOff x="2733" y="1808"/>
            <a:chExt cx="2944" cy="2527"/>
          </a:xfrm>
        </p:grpSpPr>
        <p:sp>
          <p:nvSpPr>
            <p:cNvPr id="15368" name="Line 22"/>
            <p:cNvSpPr>
              <a:spLocks noChangeShapeType="1"/>
            </p:cNvSpPr>
            <p:nvPr/>
          </p:nvSpPr>
          <p:spPr bwMode="auto">
            <a:xfrm>
              <a:off x="3037" y="3627"/>
              <a:ext cx="21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23"/>
            <p:cNvSpPr>
              <a:spLocks noChangeShapeType="1"/>
            </p:cNvSpPr>
            <p:nvPr/>
          </p:nvSpPr>
          <p:spPr bwMode="auto">
            <a:xfrm flipV="1">
              <a:off x="3037" y="2715"/>
              <a:ext cx="528" cy="9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370" name="Group 26"/>
            <p:cNvGrpSpPr>
              <a:grpSpLocks/>
            </p:cNvGrpSpPr>
            <p:nvPr/>
          </p:nvGrpSpPr>
          <p:grpSpPr bwMode="auto">
            <a:xfrm>
              <a:off x="3565" y="2715"/>
              <a:ext cx="1632" cy="1288"/>
              <a:chOff x="3565" y="2715"/>
              <a:chExt cx="1632" cy="1288"/>
            </a:xfrm>
          </p:grpSpPr>
          <p:sp>
            <p:nvSpPr>
              <p:cNvPr id="15391" name="Line 27"/>
              <p:cNvSpPr>
                <a:spLocks noChangeShapeType="1"/>
              </p:cNvSpPr>
              <p:nvPr/>
            </p:nvSpPr>
            <p:spPr bwMode="auto">
              <a:xfrm>
                <a:off x="3565" y="2715"/>
                <a:ext cx="140" cy="1288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Line 28"/>
              <p:cNvSpPr>
                <a:spLocks noChangeShapeType="1"/>
              </p:cNvSpPr>
              <p:nvPr/>
            </p:nvSpPr>
            <p:spPr bwMode="auto">
              <a:xfrm flipH="1">
                <a:off x="3713" y="3627"/>
                <a:ext cx="1484" cy="376"/>
              </a:xfrm>
              <a:prstGeom prst="line">
                <a:avLst/>
              </a:prstGeom>
              <a:noFill/>
              <a:ln w="76200">
                <a:solidFill>
                  <a:srgbClr val="CC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1" name="Text Box 29"/>
            <p:cNvSpPr txBox="1">
              <a:spLocks noChangeArrowheads="1"/>
            </p:cNvSpPr>
            <p:nvPr/>
          </p:nvSpPr>
          <p:spPr bwMode="auto">
            <a:xfrm>
              <a:off x="3085" y="3003"/>
              <a:ext cx="211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5372" name="Text Box 30"/>
            <p:cNvSpPr txBox="1">
              <a:spLocks noChangeArrowheads="1"/>
            </p:cNvSpPr>
            <p:nvPr/>
          </p:nvSpPr>
          <p:spPr bwMode="auto">
            <a:xfrm>
              <a:off x="4036" y="3291"/>
              <a:ext cx="223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</a:t>
              </a:r>
            </a:p>
          </p:txBody>
        </p:sp>
        <p:sp>
          <p:nvSpPr>
            <p:cNvPr id="15373" name="Text Box 31"/>
            <p:cNvSpPr txBox="1">
              <a:spLocks noChangeArrowheads="1"/>
            </p:cNvSpPr>
            <p:nvPr/>
          </p:nvSpPr>
          <p:spPr bwMode="auto">
            <a:xfrm>
              <a:off x="3229" y="3335"/>
              <a:ext cx="294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Symbol" panose="05050102010706020507" pitchFamily="18" charset="2"/>
                </a:rPr>
                <a:t>q</a:t>
              </a:r>
              <a:r>
                <a:rPr lang="en-US" altLang="en-US" sz="2400" baseline="-25000"/>
                <a:t>2</a:t>
              </a:r>
              <a:endParaRPr lang="en-US" altLang="en-US" sz="2400"/>
            </a:p>
          </p:txBody>
        </p:sp>
        <p:grpSp>
          <p:nvGrpSpPr>
            <p:cNvPr id="15374" name="Group 32"/>
            <p:cNvGrpSpPr>
              <a:grpSpLocks/>
            </p:cNvGrpSpPr>
            <p:nvPr/>
          </p:nvGrpSpPr>
          <p:grpSpPr bwMode="auto">
            <a:xfrm>
              <a:off x="3565" y="2151"/>
              <a:ext cx="2112" cy="1476"/>
              <a:chOff x="3565" y="2151"/>
              <a:chExt cx="2112" cy="1476"/>
            </a:xfrm>
          </p:grpSpPr>
          <p:grpSp>
            <p:nvGrpSpPr>
              <p:cNvPr id="15381" name="Group 33"/>
              <p:cNvGrpSpPr>
                <a:grpSpLocks/>
              </p:cNvGrpSpPr>
              <p:nvPr/>
            </p:nvGrpSpPr>
            <p:grpSpPr bwMode="auto">
              <a:xfrm>
                <a:off x="3565" y="2151"/>
                <a:ext cx="1975" cy="1476"/>
                <a:chOff x="3565" y="2151"/>
                <a:chExt cx="1975" cy="1476"/>
              </a:xfrm>
            </p:grpSpPr>
            <p:grpSp>
              <p:nvGrpSpPr>
                <p:cNvPr id="15384" name="Group 34"/>
                <p:cNvGrpSpPr>
                  <a:grpSpLocks/>
                </p:cNvGrpSpPr>
                <p:nvPr/>
              </p:nvGrpSpPr>
              <p:grpSpPr bwMode="auto">
                <a:xfrm>
                  <a:off x="3565" y="2151"/>
                  <a:ext cx="1748" cy="1476"/>
                  <a:chOff x="3565" y="2151"/>
                  <a:chExt cx="1748" cy="1476"/>
                </a:xfrm>
              </p:grpSpPr>
              <p:sp>
                <p:nvSpPr>
                  <p:cNvPr id="15387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65" y="2163"/>
                    <a:ext cx="1192" cy="552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8" name="Line 3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761" y="2151"/>
                    <a:ext cx="436" cy="1476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5389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36" y="2187"/>
                    <a:ext cx="223" cy="3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/>
                      <a:t>b</a:t>
                    </a:r>
                  </a:p>
                </p:txBody>
              </p:sp>
              <p:sp>
                <p:nvSpPr>
                  <p:cNvPr id="15390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101" y="2667"/>
                    <a:ext cx="212" cy="30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/>
                      <a:t>c</a:t>
                    </a:r>
                  </a:p>
                </p:txBody>
              </p:sp>
            </p:grpSp>
            <p:sp>
              <p:nvSpPr>
                <p:cNvPr id="15385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4112" y="2436"/>
                  <a:ext cx="294" cy="3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Symbol" panose="05050102010706020507" pitchFamily="18" charset="2"/>
                    </a:rPr>
                    <a:t>q</a:t>
                  </a:r>
                  <a:r>
                    <a:rPr lang="en-US" altLang="en-US" sz="2400" baseline="-25000"/>
                    <a:t>3</a:t>
                  </a:r>
                  <a:endParaRPr lang="en-US" altLang="en-US" sz="2400"/>
                </a:p>
              </p:txBody>
            </p:sp>
            <p:sp>
              <p:nvSpPr>
                <p:cNvPr id="15386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5245" y="3243"/>
                  <a:ext cx="295" cy="30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latin typeface="Symbol" panose="05050102010706020507" pitchFamily="18" charset="2"/>
                    </a:rPr>
                    <a:t>q</a:t>
                  </a:r>
                  <a:r>
                    <a:rPr lang="en-US" altLang="en-US" sz="2400" baseline="-25000"/>
                    <a:t>4</a:t>
                  </a:r>
                  <a:endParaRPr lang="en-US" altLang="en-US" sz="2400"/>
                </a:p>
              </p:txBody>
            </p:sp>
          </p:grpSp>
          <p:sp>
            <p:nvSpPr>
              <p:cNvPr id="15382" name="Line 41"/>
              <p:cNvSpPr>
                <a:spLocks noChangeShapeType="1"/>
              </p:cNvSpPr>
              <p:nvPr/>
            </p:nvSpPr>
            <p:spPr bwMode="auto">
              <a:xfrm>
                <a:off x="5197" y="3627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Line 42"/>
              <p:cNvSpPr>
                <a:spLocks noChangeShapeType="1"/>
              </p:cNvSpPr>
              <p:nvPr/>
            </p:nvSpPr>
            <p:spPr bwMode="auto">
              <a:xfrm>
                <a:off x="3565" y="2715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5" name="Text Box 43"/>
            <p:cNvSpPr txBox="1">
              <a:spLocks noChangeArrowheads="1"/>
            </p:cNvSpPr>
            <p:nvPr/>
          </p:nvSpPr>
          <p:spPr bwMode="auto">
            <a:xfrm>
              <a:off x="3300" y="2401"/>
              <a:ext cx="268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5376" name="Text Box 44"/>
            <p:cNvSpPr txBox="1">
              <a:spLocks noChangeArrowheads="1"/>
            </p:cNvSpPr>
            <p:nvPr/>
          </p:nvSpPr>
          <p:spPr bwMode="auto">
            <a:xfrm>
              <a:off x="2733" y="3639"/>
              <a:ext cx="335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O</a:t>
              </a:r>
              <a:r>
                <a:rPr lang="en-US" altLang="en-US" sz="2400" baseline="-25000"/>
                <a:t>2</a:t>
              </a:r>
              <a:endParaRPr lang="en-US" altLang="en-US" sz="2400"/>
            </a:p>
          </p:txBody>
        </p:sp>
        <p:sp>
          <p:nvSpPr>
            <p:cNvPr id="15377" name="Text Box 45"/>
            <p:cNvSpPr txBox="1">
              <a:spLocks noChangeArrowheads="1"/>
            </p:cNvSpPr>
            <p:nvPr/>
          </p:nvSpPr>
          <p:spPr bwMode="auto">
            <a:xfrm>
              <a:off x="5157" y="3709"/>
              <a:ext cx="335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O</a:t>
              </a:r>
              <a:r>
                <a:rPr lang="en-US" altLang="en-US" sz="2400" baseline="-25000"/>
                <a:t>4</a:t>
              </a:r>
              <a:endParaRPr lang="en-US" altLang="en-US" sz="2400"/>
            </a:p>
          </p:txBody>
        </p:sp>
        <p:grpSp>
          <p:nvGrpSpPr>
            <p:cNvPr id="15378" name="Group 46"/>
            <p:cNvGrpSpPr>
              <a:grpSpLocks/>
            </p:cNvGrpSpPr>
            <p:nvPr/>
          </p:nvGrpSpPr>
          <p:grpSpPr bwMode="auto">
            <a:xfrm>
              <a:off x="3473" y="1808"/>
              <a:ext cx="1596" cy="2527"/>
              <a:chOff x="3473" y="1808"/>
              <a:chExt cx="1596" cy="2527"/>
            </a:xfrm>
          </p:grpSpPr>
          <p:sp>
            <p:nvSpPr>
              <p:cNvPr id="15379" name="Text Box 47"/>
              <p:cNvSpPr txBox="1">
                <a:spLocks noChangeArrowheads="1"/>
              </p:cNvSpPr>
              <p:nvPr/>
            </p:nvSpPr>
            <p:spPr bwMode="auto">
              <a:xfrm>
                <a:off x="4745" y="1808"/>
                <a:ext cx="32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996600"/>
                    </a:solidFill>
                  </a:rPr>
                  <a:t>B</a:t>
                </a:r>
                <a:r>
                  <a:rPr lang="en-US" altLang="en-US" sz="2400" baseline="-25000">
                    <a:solidFill>
                      <a:srgbClr val="996600"/>
                    </a:solidFill>
                  </a:rPr>
                  <a:t>1</a:t>
                </a:r>
                <a:endParaRPr lang="en-US" altLang="en-US" sz="2400">
                  <a:solidFill>
                    <a:srgbClr val="996600"/>
                  </a:solidFill>
                </a:endParaRPr>
              </a:p>
            </p:txBody>
          </p:sp>
          <p:sp>
            <p:nvSpPr>
              <p:cNvPr id="15380" name="Text Box 48"/>
              <p:cNvSpPr txBox="1">
                <a:spLocks noChangeArrowheads="1"/>
              </p:cNvSpPr>
              <p:nvPr/>
            </p:nvSpPr>
            <p:spPr bwMode="auto">
              <a:xfrm>
                <a:off x="3473" y="4032"/>
                <a:ext cx="324" cy="3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996600"/>
                    </a:solidFill>
                  </a:rPr>
                  <a:t>B</a:t>
                </a:r>
                <a:r>
                  <a:rPr lang="en-US" altLang="en-US" sz="2400" baseline="-25000">
                    <a:solidFill>
                      <a:srgbClr val="996600"/>
                    </a:solidFill>
                  </a:rPr>
                  <a:t>2</a:t>
                </a:r>
                <a:endParaRPr lang="en-US" altLang="en-US" sz="2400">
                  <a:solidFill>
                    <a:srgbClr val="996600"/>
                  </a:solidFill>
                </a:endParaRPr>
              </a:p>
            </p:txBody>
          </p:sp>
        </p:grpSp>
      </p:grpSp>
      <p:graphicFrame>
        <p:nvGraphicFramePr>
          <p:cNvPr id="15367" name="Object 50"/>
          <p:cNvGraphicFramePr>
            <a:graphicFrameLocks noChangeAspect="1"/>
          </p:cNvGraphicFramePr>
          <p:nvPr/>
        </p:nvGraphicFramePr>
        <p:xfrm>
          <a:off x="3524250" y="2381250"/>
          <a:ext cx="4876800" cy="585788"/>
        </p:xfrm>
        <a:graphic>
          <a:graphicData uri="http://schemas.openxmlformats.org/presentationml/2006/ole">
            <p:oleObj spid="_x0000_s15398" r:id="rId5" imgW="1905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050" y="150813"/>
            <a:ext cx="8043863" cy="603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998" t="16002" b="7001"/>
          <a:stretch>
            <a:fillRect/>
          </a:stretch>
        </p:blipFill>
        <p:spPr bwMode="auto">
          <a:xfrm>
            <a:off x="1600200" y="1290638"/>
            <a:ext cx="6858000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353050" y="855663"/>
            <a:ext cx="27352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your current directory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2114550" y="342900"/>
            <a:ext cx="2686050" cy="381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4572000" y="685800"/>
            <a:ext cx="838200" cy="30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862013" y="1143000"/>
            <a:ext cx="31003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in your commands here … or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3657600" y="3152775"/>
            <a:ext cx="255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a text editor</a:t>
            </a:r>
          </a:p>
        </p:txBody>
      </p:sp>
      <p:sp>
        <p:nvSpPr>
          <p:cNvPr id="16393" name="Text Box 11"/>
          <p:cNvSpPr txBox="1">
            <a:spLocks noChangeArrowheads="1"/>
          </p:cNvSpPr>
          <p:nvPr/>
        </p:nvSpPr>
        <p:spPr bwMode="auto">
          <a:xfrm>
            <a:off x="5334000" y="258763"/>
            <a:ext cx="1847850" cy="617537"/>
          </a:xfrm>
          <a:prstGeom prst="rect">
            <a:avLst/>
          </a:prstGeom>
          <a:solidFill>
            <a:srgbClr val="0000FF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5" grpId="0" animBg="1"/>
      <p:bldP spid="43016" grpId="0" animBg="1"/>
      <p:bldP spid="43017" grpId="0"/>
      <p:bldP spid="43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7000" y="266700"/>
            <a:ext cx="3379788" cy="5753100"/>
          </a:xfrm>
          <a:prstGeom prst="rect">
            <a:avLst/>
          </a:prstGeom>
          <a:solidFill>
            <a:srgbClr val="FFFF99"/>
          </a:solidFill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a=2; b=3; c=4; d=5;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th1=0; th2=60*pi/180;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z=-a*exp(i*th2)+d*exp(i*th1)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z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 4.0000 - 1.7321i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zc=conj(z)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zc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 4.0000 + 1.7321i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t=roots([zc*c,z*zc+c^2-b^2,z*c])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t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-0.4194 + 0.9078i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-0.9490 - 0.3153i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&gt;&gt; s=(z+c*t)/b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s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 0.7741 + 0.6330i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en-US" sz="1600">
                <a:latin typeface="Arial" panose="020B0604020202020204" pitchFamily="34" charset="0"/>
                <a:cs typeface="Arial" panose="020B0604020202020204" pitchFamily="34" charset="0"/>
              </a:rPr>
              <a:t>   0.0680 - 0.9977i</a:t>
            </a:r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575050" y="388938"/>
            <a:ext cx="2540000" cy="3700462"/>
          </a:xfrm>
          <a:prstGeom prst="rect">
            <a:avLst/>
          </a:prstGeom>
          <a:solidFill>
            <a:srgbClr val="FFFF99"/>
          </a:solidFill>
          <a:ln w="38100">
            <a:solidFill>
              <a:srgbClr val="800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&gt;&gt; th4=angle(t)*180/pi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th4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 114.7975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-161.6240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&gt;&gt; th3=angle(s)*180/pi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th3 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  39.2750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cs typeface="Arial" panose="020B0604020202020204" pitchFamily="34" charset="0"/>
              </a:rPr>
              <a:t>  -86.1015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324350"/>
            <a:ext cx="2286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324350"/>
            <a:ext cx="2286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27700" y="1066800"/>
            <a:ext cx="3721100" cy="2913063"/>
            <a:chOff x="1976" y="1765"/>
            <a:chExt cx="2344" cy="1835"/>
          </a:xfrm>
        </p:grpSpPr>
        <p:sp>
          <p:nvSpPr>
            <p:cNvPr id="17424" name="Text Box 8"/>
            <p:cNvSpPr txBox="1">
              <a:spLocks noChangeArrowheads="1"/>
            </p:cNvSpPr>
            <p:nvPr/>
          </p:nvSpPr>
          <p:spPr bwMode="auto">
            <a:xfrm>
              <a:off x="2679" y="216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17425" name="Text Box 9"/>
            <p:cNvSpPr txBox="1">
              <a:spLocks noChangeArrowheads="1"/>
            </p:cNvSpPr>
            <p:nvPr/>
          </p:nvSpPr>
          <p:spPr bwMode="auto">
            <a:xfrm>
              <a:off x="3744" y="2640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  <p:grpSp>
          <p:nvGrpSpPr>
            <p:cNvPr id="17426" name="Group 10"/>
            <p:cNvGrpSpPr>
              <a:grpSpLocks/>
            </p:cNvGrpSpPr>
            <p:nvPr/>
          </p:nvGrpSpPr>
          <p:grpSpPr bwMode="auto">
            <a:xfrm>
              <a:off x="1976" y="1765"/>
              <a:ext cx="2344" cy="1835"/>
              <a:chOff x="1976" y="1765"/>
              <a:chExt cx="2344" cy="1835"/>
            </a:xfrm>
          </p:grpSpPr>
          <p:sp>
            <p:nvSpPr>
              <p:cNvPr id="17427" name="Line 11"/>
              <p:cNvSpPr>
                <a:spLocks noChangeShapeType="1"/>
              </p:cNvSpPr>
              <p:nvPr/>
            </p:nvSpPr>
            <p:spPr bwMode="auto">
              <a:xfrm>
                <a:off x="3840" y="3600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28" name="Line 12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429" name="Group 13"/>
              <p:cNvGrpSpPr>
                <a:grpSpLocks/>
              </p:cNvGrpSpPr>
              <p:nvPr/>
            </p:nvGrpSpPr>
            <p:grpSpPr bwMode="auto">
              <a:xfrm>
                <a:off x="1976" y="1765"/>
                <a:ext cx="2192" cy="1835"/>
                <a:chOff x="1976" y="1765"/>
                <a:chExt cx="2192" cy="1835"/>
              </a:xfrm>
            </p:grpSpPr>
            <p:grpSp>
              <p:nvGrpSpPr>
                <p:cNvPr id="17430" name="Group 14"/>
                <p:cNvGrpSpPr>
                  <a:grpSpLocks/>
                </p:cNvGrpSpPr>
                <p:nvPr/>
              </p:nvGrpSpPr>
              <p:grpSpPr bwMode="auto">
                <a:xfrm>
                  <a:off x="2208" y="2124"/>
                  <a:ext cx="1960" cy="1476"/>
                  <a:chOff x="2208" y="2124"/>
                  <a:chExt cx="1960" cy="1476"/>
                </a:xfrm>
              </p:grpSpPr>
              <p:sp>
                <p:nvSpPr>
                  <p:cNvPr id="17433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08" y="2136"/>
                    <a:ext cx="1192" cy="552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4" name="Line 1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4" y="2124"/>
                    <a:ext cx="436" cy="1476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7435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60" y="2400"/>
                    <a:ext cx="28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solidFill>
                          <a:schemeClr val="accent2"/>
                        </a:solidFill>
                        <a:latin typeface="Symbol" panose="05050102010706020507" pitchFamily="18" charset="2"/>
                      </a:rPr>
                      <a:t>q</a:t>
                    </a:r>
                    <a:r>
                      <a:rPr lang="en-US" altLang="en-US" sz="2400" baseline="-25000">
                        <a:solidFill>
                          <a:schemeClr val="accent2"/>
                        </a:solidFill>
                      </a:rPr>
                      <a:t>3</a:t>
                    </a:r>
                    <a:endParaRPr lang="en-US" altLang="en-US" sz="240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17436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3216"/>
                    <a:ext cx="28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solidFill>
                          <a:schemeClr val="accent2"/>
                        </a:solidFill>
                        <a:latin typeface="Symbol" panose="05050102010706020507" pitchFamily="18" charset="2"/>
                      </a:rPr>
                      <a:t>q</a:t>
                    </a:r>
                    <a:r>
                      <a:rPr lang="en-US" altLang="en-US" sz="2400" baseline="-25000">
                        <a:solidFill>
                          <a:schemeClr val="accent2"/>
                        </a:solidFill>
                      </a:rPr>
                      <a:t>4</a:t>
                    </a:r>
                    <a:endParaRPr lang="en-US" altLang="en-US" sz="2400">
                      <a:solidFill>
                        <a:schemeClr val="accent2"/>
                      </a:solidFill>
                    </a:endParaRPr>
                  </a:p>
                </p:txBody>
              </p:sp>
            </p:grpSp>
            <p:sp>
              <p:nvSpPr>
                <p:cNvPr id="1743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76" y="2358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A</a:t>
                  </a:r>
                </a:p>
              </p:txBody>
            </p:sp>
            <p:sp>
              <p:nvSpPr>
                <p:cNvPr id="1743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421" y="1765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B</a:t>
                  </a:r>
                </a:p>
              </p:txBody>
            </p:sp>
          </p:grpSp>
        </p:grpSp>
      </p:grpSp>
      <p:grpSp>
        <p:nvGrpSpPr>
          <p:cNvPr id="17415" name="Group 21"/>
          <p:cNvGrpSpPr>
            <a:grpSpLocks/>
          </p:cNvGrpSpPr>
          <p:nvPr/>
        </p:nvGrpSpPr>
        <p:grpSpPr bwMode="auto">
          <a:xfrm>
            <a:off x="4843463" y="2532063"/>
            <a:ext cx="4354512" cy="2008187"/>
            <a:chOff x="1409" y="2688"/>
            <a:chExt cx="2743" cy="1265"/>
          </a:xfrm>
        </p:grpSpPr>
        <p:sp>
          <p:nvSpPr>
            <p:cNvPr id="17416" name="Line 22"/>
            <p:cNvSpPr>
              <a:spLocks noChangeShapeType="1"/>
            </p:cNvSpPr>
            <p:nvPr/>
          </p:nvSpPr>
          <p:spPr bwMode="auto">
            <a:xfrm>
              <a:off x="1680" y="3600"/>
              <a:ext cx="21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23"/>
            <p:cNvSpPr>
              <a:spLocks noChangeShapeType="1"/>
            </p:cNvSpPr>
            <p:nvPr/>
          </p:nvSpPr>
          <p:spPr bwMode="auto">
            <a:xfrm flipV="1">
              <a:off x="1680" y="2688"/>
              <a:ext cx="528" cy="91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Text Box 24"/>
            <p:cNvSpPr txBox="1">
              <a:spLocks noChangeArrowheads="1"/>
            </p:cNvSpPr>
            <p:nvPr/>
          </p:nvSpPr>
          <p:spPr bwMode="auto">
            <a:xfrm>
              <a:off x="1728" y="297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7419" name="Text Box 25"/>
            <p:cNvSpPr txBox="1">
              <a:spLocks noChangeArrowheads="1"/>
            </p:cNvSpPr>
            <p:nvPr/>
          </p:nvSpPr>
          <p:spPr bwMode="auto">
            <a:xfrm>
              <a:off x="2679" y="3324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d</a:t>
              </a:r>
            </a:p>
          </p:txBody>
        </p:sp>
        <p:sp>
          <p:nvSpPr>
            <p:cNvPr id="17420" name="Text Box 26"/>
            <p:cNvSpPr txBox="1">
              <a:spLocks noChangeArrowheads="1"/>
            </p:cNvSpPr>
            <p:nvPr/>
          </p:nvSpPr>
          <p:spPr bwMode="auto">
            <a:xfrm>
              <a:off x="1872" y="3266"/>
              <a:ext cx="2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Symbol" panose="05050102010706020507" pitchFamily="18" charset="2"/>
                </a:rPr>
                <a:t>q</a:t>
              </a:r>
              <a:r>
                <a:rPr lang="en-US" altLang="en-US" sz="2400" baseline="-25000"/>
                <a:t>2</a:t>
              </a:r>
              <a:endParaRPr lang="en-US" altLang="en-US" sz="2400"/>
            </a:p>
          </p:txBody>
        </p:sp>
        <p:sp>
          <p:nvSpPr>
            <p:cNvPr id="17421" name="Text Box 27"/>
            <p:cNvSpPr txBox="1">
              <a:spLocks noChangeArrowheads="1"/>
            </p:cNvSpPr>
            <p:nvPr/>
          </p:nvSpPr>
          <p:spPr bwMode="auto">
            <a:xfrm>
              <a:off x="1409" y="3596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O</a:t>
              </a:r>
              <a:r>
                <a:rPr lang="en-US" altLang="en-US" sz="2400" baseline="-25000"/>
                <a:t>2</a:t>
              </a:r>
              <a:endParaRPr lang="en-US" altLang="en-US" sz="2400"/>
            </a:p>
          </p:txBody>
        </p:sp>
        <p:sp>
          <p:nvSpPr>
            <p:cNvPr id="17422" name="Text Box 28"/>
            <p:cNvSpPr txBox="1">
              <a:spLocks noChangeArrowheads="1"/>
            </p:cNvSpPr>
            <p:nvPr/>
          </p:nvSpPr>
          <p:spPr bwMode="auto">
            <a:xfrm>
              <a:off x="3833" y="3665"/>
              <a:ext cx="31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O</a:t>
              </a:r>
              <a:r>
                <a:rPr lang="en-US" altLang="en-US" sz="2400" baseline="-25000"/>
                <a:t>4</a:t>
              </a:r>
              <a:endParaRPr lang="en-US" altLang="en-US" sz="2400"/>
            </a:p>
          </p:txBody>
        </p:sp>
        <p:sp>
          <p:nvSpPr>
            <p:cNvPr id="17423" name="Arc 29"/>
            <p:cNvSpPr>
              <a:spLocks/>
            </p:cNvSpPr>
            <p:nvPr/>
          </p:nvSpPr>
          <p:spPr bwMode="auto">
            <a:xfrm rot="16200000" flipV="1">
              <a:off x="1721" y="3129"/>
              <a:ext cx="430" cy="510"/>
            </a:xfrm>
            <a:custGeom>
              <a:avLst/>
              <a:gdLst>
                <a:gd name="T0" fmla="*/ 0 w 18194"/>
                <a:gd name="T1" fmla="*/ 0 h 21600"/>
                <a:gd name="T2" fmla="*/ 0 w 18194"/>
                <a:gd name="T3" fmla="*/ 0 h 21600"/>
                <a:gd name="T4" fmla="*/ 0 w 18194"/>
                <a:gd name="T5" fmla="*/ 0 h 21600"/>
                <a:gd name="T6" fmla="*/ 0 60000 65536"/>
                <a:gd name="T7" fmla="*/ 0 60000 65536"/>
                <a:gd name="T8" fmla="*/ 0 60000 65536"/>
                <a:gd name="T9" fmla="*/ 0 w 18194"/>
                <a:gd name="T10" fmla="*/ 0 h 21600"/>
                <a:gd name="T11" fmla="*/ 18194 w 1819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94" h="21600" fill="none" extrusionOk="0">
                  <a:moveTo>
                    <a:pt x="-1" y="0"/>
                  </a:moveTo>
                  <a:cubicBezTo>
                    <a:pt x="7365" y="0"/>
                    <a:pt x="14223" y="3753"/>
                    <a:pt x="18194" y="9957"/>
                  </a:cubicBezTo>
                </a:path>
                <a:path w="18194" h="21600" stroke="0" extrusionOk="0">
                  <a:moveTo>
                    <a:pt x="-1" y="0"/>
                  </a:moveTo>
                  <a:cubicBezTo>
                    <a:pt x="7365" y="0"/>
                    <a:pt x="14223" y="3753"/>
                    <a:pt x="18194" y="995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04800" y="1219200"/>
            <a:ext cx="845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381000" y="954088"/>
            <a:ext cx="8347075" cy="5262562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  *******************************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  Animation of a four-bar linkage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clear; close </a:t>
            </a:r>
            <a:r>
              <a:rPr lang="en-US" altLang="en-US" sz="14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  Define parameters (link lengths)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1; b = 3; c = 4; d = 5; th1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  Now loop on the crank angle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th2 = 0:0.05:2*pi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= -a*exp(i*th2)+d*exp(i*th1);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zc = conj(z);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 = roots([zc*c,z*zc+c^2-b^2,z*c]);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s = (z+c*t)/b;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th3 = angle(s);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 = a*exp(i*th2); 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Position of point 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pB = pA+b*exp(i*max(th3)); 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Be careful here!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We took max(th3) because that will give the 'open' position.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This may not work for all cases, so watch out!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 Now plot and animate. Fix the axis limits to see the animation.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plot([0 real(pA) real(pB) d 0],[0 imag(pA) imag(pB) 0 0],</a:t>
            </a:r>
            <a:r>
              <a:rPr lang="en-US" altLang="en-US" sz="14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'linewidth'</a:t>
            </a: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,8);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axis([-1.2*a 1.2*d -c c]);</a:t>
            </a:r>
            <a:r>
              <a:rPr lang="en-US" altLang="en-US" sz="1400" b="1">
                <a:solidFill>
                  <a:srgbClr val="228B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%axis off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pause(0.01)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endParaRPr lang="en-US" alt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436" name="Title 5"/>
          <p:cNvSpPr>
            <a:spLocks noGrp="1"/>
          </p:cNvSpPr>
          <p:nvPr>
            <p:ph type="title"/>
          </p:nvPr>
        </p:nvSpPr>
        <p:spPr>
          <a:xfrm>
            <a:off x="152400" y="28575"/>
            <a:ext cx="8839200" cy="1143000"/>
          </a:xfrm>
        </p:spPr>
        <p:txBody>
          <a:bodyPr/>
          <a:lstStyle/>
          <a:p>
            <a:r>
              <a:rPr lang="en-US" altLang="en-US" smtClean="0"/>
              <a:t>Animation on MATLAB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Inverted Crank Slider linkage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52550"/>
            <a:ext cx="91440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Given: link lengths a, c and d,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1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, 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2</a:t>
            </a:r>
            <a:r>
              <a:rPr lang="en-US" altLang="en-US" smtClean="0">
                <a:solidFill>
                  <a:schemeClr val="accent2"/>
                </a:solidFill>
              </a:rPr>
              <a:t> (the motor position), and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g</a:t>
            </a:r>
            <a:r>
              <a:rPr lang="en-US" altLang="en-US" baseline="-25000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</a:rPr>
              <a:t>the angle between the slider and rod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Find: the unknown angles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3</a:t>
            </a:r>
            <a:r>
              <a:rPr lang="en-US" altLang="en-US" smtClean="0">
                <a:solidFill>
                  <a:schemeClr val="accent2"/>
                </a:solidFill>
              </a:rPr>
              <a:t> and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4  </a:t>
            </a:r>
            <a:r>
              <a:rPr lang="en-US" altLang="en-US" smtClean="0">
                <a:solidFill>
                  <a:schemeClr val="accent2"/>
                </a:solidFill>
              </a:rPr>
              <a:t>and</a:t>
            </a:r>
            <a:r>
              <a:rPr lang="en-US" altLang="en-US" i="1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</a:rPr>
              <a:t>length </a:t>
            </a:r>
            <a:r>
              <a:rPr lang="en-US" altLang="en-US" i="1" smtClean="0">
                <a:solidFill>
                  <a:schemeClr val="accent2"/>
                </a:solidFill>
              </a:rPr>
              <a:t>b</a:t>
            </a:r>
            <a:endParaRPr lang="en-US" altLang="en-US" i="1" baseline="-25000" smtClean="0">
              <a:solidFill>
                <a:schemeClr val="accent2"/>
              </a:solidFill>
              <a:latin typeface="Symbol" panose="05050102010706020507" pitchFamily="18" charset="2"/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  <p:pic>
        <p:nvPicPr>
          <p:cNvPr id="7177" name="invcrsli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9565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12" descr="fig4-10"/>
          <p:cNvPicPr>
            <a:picLocks noChangeAspect="1" noChangeArrowheads="1"/>
          </p:cNvPicPr>
          <p:nvPr/>
        </p:nvPicPr>
        <p:blipFill>
          <a:blip r:embed="rId4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559" t="2362" r="1642" b="8267"/>
          <a:stretch>
            <a:fillRect/>
          </a:stretch>
        </p:blipFill>
        <p:spPr bwMode="auto">
          <a:xfrm>
            <a:off x="285750" y="3003550"/>
            <a:ext cx="4089400" cy="325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17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2" descr="fig4-10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4" t="4076" r="50673" b="9810"/>
          <a:stretch>
            <a:fillRect/>
          </a:stretch>
        </p:blipFill>
        <p:spPr bwMode="auto">
          <a:xfrm>
            <a:off x="4662488" y="3463925"/>
            <a:ext cx="4481512" cy="329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700088"/>
          </a:xfrm>
        </p:spPr>
        <p:txBody>
          <a:bodyPr/>
          <a:lstStyle/>
          <a:p>
            <a:pPr eaLnBrk="1" hangingPunct="1"/>
            <a:r>
              <a:rPr lang="en-US" altLang="en-US" smtClean="0"/>
              <a:t>Inverted Crank Slider linkage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71538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Write the vector loop equation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Substitute with complex vectors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Geometry keeps</a:t>
            </a:r>
          </a:p>
          <a:p>
            <a:pPr eaLnBrk="1" hangingPunct="1"/>
            <a:endParaRPr lang="en-US" altLang="en-US" sz="18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so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022600" y="1492250"/>
          <a:ext cx="3098800" cy="574675"/>
        </p:xfrm>
        <a:graphic>
          <a:graphicData uri="http://schemas.openxmlformats.org/presentationml/2006/ole">
            <p:oleObj spid="_x0000_s20498" name="Equation" r:id="rId4" imgW="1282700" imgH="2413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1252538" y="3679825"/>
          <a:ext cx="1638300" cy="517525"/>
        </p:xfrm>
        <a:graphic>
          <a:graphicData uri="http://schemas.openxmlformats.org/presentationml/2006/ole">
            <p:oleObj spid="_x0000_s20499" r:id="rId5" imgW="723586" imgH="228501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90525" y="2705100"/>
          <a:ext cx="4705350" cy="530225"/>
        </p:xfrm>
        <a:graphic>
          <a:graphicData uri="http://schemas.openxmlformats.org/presentationml/2006/ole">
            <p:oleObj spid="_x0000_s20500" name="Equation" r:id="rId6" imgW="1777229" imgH="203112" progId="Equation.3">
              <p:embed/>
            </p:oleObj>
          </a:graphicData>
        </a:graphic>
      </p:graphicFrame>
      <p:pic>
        <p:nvPicPr>
          <p:cNvPr id="17419" name="Picture 11" descr="fig4-10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561" t="2417" b="8151"/>
          <a:stretch>
            <a:fillRect/>
          </a:stretch>
        </p:blipFill>
        <p:spPr bwMode="auto">
          <a:xfrm>
            <a:off x="4572000" y="3433763"/>
            <a:ext cx="4446588" cy="342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47625" y="4600575"/>
          <a:ext cx="5178425" cy="530225"/>
        </p:xfrm>
        <a:graphic>
          <a:graphicData uri="http://schemas.openxmlformats.org/presentationml/2006/ole">
            <p:oleObj spid="_x0000_s20501" name="Equation" r:id="rId7" imgW="1955800" imgH="203200" progId="Equation.3">
              <p:embed/>
            </p:oleObj>
          </a:graphicData>
        </a:graphic>
      </p:graphicFrame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5041900" y="5759450"/>
            <a:ext cx="327025" cy="73501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5370513" y="5111750"/>
            <a:ext cx="1614487" cy="6540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 flipV="1">
            <a:off x="6994525" y="5111750"/>
            <a:ext cx="376238" cy="1349375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V="1">
            <a:off x="5013325" y="6464300"/>
            <a:ext cx="2338388" cy="30163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22" grpId="0" animBg="1"/>
      <p:bldP spid="17423" grpId="0" animBg="1"/>
      <p:bldP spid="17424" grpId="0" animBg="1"/>
      <p:bldP spid="174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3" descr="fig4-10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821"/>
          <a:stretch>
            <a:fillRect/>
          </a:stretch>
        </p:blipFill>
        <p:spPr bwMode="auto">
          <a:xfrm>
            <a:off x="5721350" y="0"/>
            <a:ext cx="342265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592455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Inverted Crank Slider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481013" y="1371600"/>
          <a:ext cx="5178425" cy="530225"/>
        </p:xfrm>
        <a:graphic>
          <a:graphicData uri="http://schemas.openxmlformats.org/presentationml/2006/ole">
            <p:oleObj spid="_x0000_s21521" name="Equation" r:id="rId4" imgW="1955800" imgH="203200" progId="Equation.3">
              <p:embed/>
            </p:oleObj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914525" y="2566988"/>
          <a:ext cx="5313363" cy="530225"/>
        </p:xfrm>
        <a:graphic>
          <a:graphicData uri="http://schemas.openxmlformats.org/presentationml/2006/ole">
            <p:oleObj spid="_x0000_s21522" name="Equation" r:id="rId5" imgW="2005729" imgH="203112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230438" y="3087688"/>
          <a:ext cx="2976562" cy="538162"/>
        </p:xfrm>
        <a:graphic>
          <a:graphicData uri="http://schemas.openxmlformats.org/presentationml/2006/ole">
            <p:oleObj spid="_x0000_s21523" name="Equation" r:id="rId6" imgW="1104900" imgH="203200" progId="Equation.3">
              <p:embed/>
            </p:oleObj>
          </a:graphicData>
        </a:graphic>
      </p:graphicFrame>
      <p:graphicFrame>
        <p:nvGraphicFramePr>
          <p:cNvPr id="21511" name="Object 8"/>
          <p:cNvGraphicFramePr>
            <a:graphicFrameLocks noChangeAspect="1"/>
          </p:cNvGraphicFramePr>
          <p:nvPr/>
        </p:nvGraphicFramePr>
        <p:xfrm>
          <a:off x="1905000" y="3657600"/>
          <a:ext cx="4206875" cy="608013"/>
        </p:xfrm>
        <a:graphic>
          <a:graphicData uri="http://schemas.openxmlformats.org/presentationml/2006/ole">
            <p:oleObj spid="_x0000_s21524" name="Equation" r:id="rId7" imgW="1409088" imgH="203112" progId="Equation.3">
              <p:embed/>
            </p:oleObj>
          </a:graphicData>
        </a:graphic>
      </p:graphicFrame>
      <p:graphicFrame>
        <p:nvGraphicFramePr>
          <p:cNvPr id="21512" name="Object 10"/>
          <p:cNvGraphicFramePr>
            <a:graphicFrameLocks noChangeAspect="1"/>
          </p:cNvGraphicFramePr>
          <p:nvPr/>
        </p:nvGraphicFramePr>
        <p:xfrm>
          <a:off x="1927225" y="4700588"/>
          <a:ext cx="3843338" cy="1031875"/>
        </p:xfrm>
        <a:graphic>
          <a:graphicData uri="http://schemas.openxmlformats.org/presentationml/2006/ole">
            <p:oleObj spid="_x0000_s21525" name="Equation" r:id="rId8" imgW="1612900" imgH="431800" progId="Equation.3">
              <p:embed/>
            </p:oleObj>
          </a:graphicData>
        </a:graphic>
      </p:graphicFrame>
      <p:graphicFrame>
        <p:nvGraphicFramePr>
          <p:cNvPr id="21513" name="Object 11"/>
          <p:cNvGraphicFramePr>
            <a:graphicFrameLocks noChangeAspect="1"/>
          </p:cNvGraphicFramePr>
          <p:nvPr/>
        </p:nvGraphicFramePr>
        <p:xfrm>
          <a:off x="4802188" y="5807075"/>
          <a:ext cx="3733800" cy="1050925"/>
        </p:xfrm>
        <a:graphic>
          <a:graphicData uri="http://schemas.openxmlformats.org/presentationml/2006/ole">
            <p:oleObj spid="_x0000_s21526" r:id="rId9" imgW="1524000" imgH="431800" progId="Equation.3">
              <p:embed/>
            </p:oleObj>
          </a:graphicData>
        </a:graphic>
      </p:graphicFrame>
      <p:sp>
        <p:nvSpPr>
          <p:cNvPr id="215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8686800" cy="472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Grouping knowns and unknowns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Calling 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Gives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Taking the conjugate to get the second equation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Multiplying the two gives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11" descr="fig4-10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9821"/>
          <a:stretch>
            <a:fillRect/>
          </a:stretch>
        </p:blipFill>
        <p:spPr bwMode="auto">
          <a:xfrm>
            <a:off x="5721350" y="0"/>
            <a:ext cx="342265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5895975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Inverted Crank Slider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838200" y="1144588"/>
          <a:ext cx="3733800" cy="1050925"/>
        </p:xfrm>
        <a:graphic>
          <a:graphicData uri="http://schemas.openxmlformats.org/presentationml/2006/ole">
            <p:oleObj spid="_x0000_s22541" r:id="rId4" imgW="1524000" imgH="431800" progId="Equation.3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1978025" y="3984625"/>
          <a:ext cx="5673725" cy="1228725"/>
        </p:xfrm>
        <a:graphic>
          <a:graphicData uri="http://schemas.openxmlformats.org/presentationml/2006/ole">
            <p:oleObj spid="_x0000_s22542" name="Equation" r:id="rId5" imgW="2705100" imgH="584200" progId="">
              <p:embed/>
            </p:oleObj>
          </a:graphicData>
        </a:graphic>
      </p:graphicFrame>
      <p:graphicFrame>
        <p:nvGraphicFramePr>
          <p:cNvPr id="22534" name="Object 7"/>
          <p:cNvGraphicFramePr>
            <a:graphicFrameLocks noChangeAspect="1"/>
          </p:cNvGraphicFramePr>
          <p:nvPr/>
        </p:nvGraphicFramePr>
        <p:xfrm>
          <a:off x="3362325" y="2690813"/>
          <a:ext cx="4721225" cy="1174750"/>
        </p:xfrm>
        <a:graphic>
          <a:graphicData uri="http://schemas.openxmlformats.org/presentationml/2006/ole">
            <p:oleObj spid="_x0000_s22543" name="Equation" r:id="rId6" imgW="1727200" imgH="431800" progId="">
              <p:embed/>
            </p:oleObj>
          </a:graphicData>
        </a:graphic>
      </p:graphicFrame>
      <p:graphicFrame>
        <p:nvGraphicFramePr>
          <p:cNvPr id="22535" name="Object 9"/>
          <p:cNvGraphicFramePr>
            <a:graphicFrameLocks noChangeAspect="1"/>
          </p:cNvGraphicFramePr>
          <p:nvPr/>
        </p:nvGraphicFramePr>
        <p:xfrm>
          <a:off x="6985000" y="5526088"/>
          <a:ext cx="1579563" cy="996950"/>
        </p:xfrm>
        <a:graphic>
          <a:graphicData uri="http://schemas.openxmlformats.org/presentationml/2006/ole">
            <p:oleObj spid="_x0000_s22544" name="Equation" r:id="rId7" imgW="571320" imgH="354600" progId="Equation.3">
              <p:embed/>
            </p:oleObj>
          </a:graphicData>
        </a:graphic>
      </p:graphicFrame>
      <p:sp>
        <p:nvSpPr>
          <p:cNvPr id="225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725" y="2039938"/>
            <a:ext cx="8686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The solution is a quadratic 			equation in </a:t>
            </a:r>
            <a:r>
              <a:rPr lang="en-US" altLang="en-US" i="1" smtClean="0">
                <a:solidFill>
                  <a:schemeClr val="accent2"/>
                </a:solidFill>
              </a:rPr>
              <a:t>b</a:t>
            </a:r>
          </a:p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Which has a solution of</a:t>
            </a:r>
          </a:p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endParaRPr lang="en-US" altLang="en-US" sz="66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b=roots([1 c*(t+1/t),c^2-Z*Zc])</a:t>
            </a:r>
          </a:p>
          <a:p>
            <a:pPr eaLnBrk="1" hangingPunct="1">
              <a:lnSpc>
                <a:spcPct val="90000"/>
              </a:lnSpc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Once </a:t>
            </a:r>
            <a:r>
              <a:rPr lang="en-US" altLang="en-US" i="1" smtClean="0">
                <a:solidFill>
                  <a:schemeClr val="accent2"/>
                </a:solidFill>
              </a:rPr>
              <a:t>b</a:t>
            </a:r>
            <a:r>
              <a:rPr lang="en-US" altLang="en-US" smtClean="0">
                <a:solidFill>
                  <a:schemeClr val="accent2"/>
                </a:solidFill>
              </a:rPr>
              <a:t> is known, </a:t>
            </a:r>
            <a:r>
              <a:rPr lang="en-US" altLang="en-US" i="1" smtClean="0">
                <a:solidFill>
                  <a:schemeClr val="accent2"/>
                </a:solidFill>
              </a:rPr>
              <a:t>s</a:t>
            </a:r>
            <a:r>
              <a:rPr lang="en-US" altLang="en-US" smtClean="0">
                <a:solidFill>
                  <a:schemeClr val="accent2"/>
                </a:solidFill>
              </a:rPr>
              <a:t> can be found using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fig4-1"/>
          <p:cNvPicPr>
            <a:picLocks noChangeAspect="1" noChangeArrowheads="1"/>
          </p:cNvPicPr>
          <p:nvPr/>
        </p:nvPicPr>
        <p:blipFill>
          <a:blip r:embed="rId3">
            <a:lum bright="-24000" contrast="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760" r="30029"/>
          <a:stretch>
            <a:fillRect/>
          </a:stretch>
        </p:blipFill>
        <p:spPr bwMode="auto">
          <a:xfrm>
            <a:off x="4862513" y="706438"/>
            <a:ext cx="4281487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842963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Coordinate Systems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33463"/>
            <a:ext cx="8686800" cy="5595937"/>
          </a:xfrm>
        </p:spPr>
        <p:txBody>
          <a:bodyPr/>
          <a:lstStyle/>
          <a:p>
            <a:pPr eaLnBrk="1" hangingPunct="1"/>
            <a:r>
              <a:rPr lang="en-US" altLang="en-US" smtClean="0"/>
              <a:t>Cartesian (R</a:t>
            </a:r>
            <a:r>
              <a:rPr lang="en-US" altLang="en-US" baseline="-25000" smtClean="0"/>
              <a:t>x</a:t>
            </a:r>
            <a:r>
              <a:rPr lang="en-US" altLang="en-US" smtClean="0"/>
              <a:t>, R</a:t>
            </a:r>
            <a:r>
              <a:rPr lang="en-US" altLang="en-US" baseline="-25000" smtClean="0"/>
              <a:t>y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Polar (R</a:t>
            </a:r>
            <a:r>
              <a:rPr lang="en-US" altLang="en-US" baseline="-25000" smtClean="0"/>
              <a:t>A</a:t>
            </a:r>
            <a:r>
              <a:rPr lang="en-US" altLang="en-US" smtClean="0"/>
              <a:t>, </a:t>
            </a:r>
            <a:r>
              <a:rPr lang="en-US" altLang="en-US" smtClean="0">
                <a:latin typeface="Symbol" panose="05050102010706020507" pitchFamily="18" charset="2"/>
              </a:rPr>
              <a:t>q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Converting between the two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Position Difference, Relative position</a:t>
            </a:r>
          </a:p>
          <a:p>
            <a:pPr lvl="1" eaLnBrk="1" hangingPunct="1"/>
            <a:r>
              <a:rPr lang="en-US" altLang="en-US" smtClean="0"/>
              <a:t>Difference (one point, two times)</a:t>
            </a:r>
          </a:p>
          <a:p>
            <a:pPr lvl="1" eaLnBrk="1" hangingPunct="1"/>
            <a:r>
              <a:rPr lang="en-US" altLang="en-US" smtClean="0"/>
              <a:t>relative (two points, same time)</a:t>
            </a:r>
          </a:p>
          <a:p>
            <a:pPr algn="ctr" eaLnBrk="1" hangingPunct="1">
              <a:buFontTx/>
              <a:buNone/>
            </a:pPr>
            <a:r>
              <a:rPr lang="en-US" altLang="en-US" b="1" smtClean="0"/>
              <a:t>R</a:t>
            </a:r>
            <a:r>
              <a:rPr lang="en-US" altLang="en-US" baseline="-25000" smtClean="0"/>
              <a:t>BA</a:t>
            </a:r>
            <a:r>
              <a:rPr lang="en-US" altLang="en-US" smtClean="0"/>
              <a:t>=</a:t>
            </a:r>
            <a:r>
              <a:rPr lang="en-US" altLang="en-US" b="1" smtClean="0"/>
              <a:t>R</a:t>
            </a:r>
            <a:r>
              <a:rPr lang="en-US" altLang="en-US" baseline="-25000" smtClean="0"/>
              <a:t>B</a:t>
            </a:r>
            <a:r>
              <a:rPr lang="en-US" altLang="en-US" smtClean="0"/>
              <a:t>-</a:t>
            </a:r>
            <a:r>
              <a:rPr lang="en-US" altLang="en-US" b="1" smtClean="0"/>
              <a:t>R</a:t>
            </a:r>
            <a:r>
              <a:rPr lang="en-US" altLang="en-US" baseline="-25000" smtClean="0"/>
              <a:t>A</a:t>
            </a:r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/>
        </p:nvGraphicFramePr>
        <p:xfrm>
          <a:off x="415925" y="2808288"/>
          <a:ext cx="2425700" cy="1212850"/>
        </p:xfrm>
        <a:graphic>
          <a:graphicData uri="http://schemas.openxmlformats.org/presentationml/2006/ole">
            <p:oleObj spid="_x0000_s5141" name="Equation" r:id="rId4" imgW="1167893" imgH="583947" progId="Equation.3">
              <p:embed/>
            </p:oleObj>
          </a:graphicData>
        </a:graphic>
      </p:graphicFrame>
      <p:graphicFrame>
        <p:nvGraphicFramePr>
          <p:cNvPr id="5126" name="Object 5"/>
          <p:cNvGraphicFramePr>
            <a:graphicFrameLocks noChangeAspect="1"/>
          </p:cNvGraphicFramePr>
          <p:nvPr/>
        </p:nvGraphicFramePr>
        <p:xfrm>
          <a:off x="3233738" y="2984500"/>
          <a:ext cx="1846262" cy="1003300"/>
        </p:xfrm>
        <a:graphic>
          <a:graphicData uri="http://schemas.openxmlformats.org/presentationml/2006/ole">
            <p:oleObj spid="_x0000_s5142" name="Equation" r:id="rId5" imgW="888614" imgH="482391" progId="Equation.3">
              <p:embed/>
            </p:oleObj>
          </a:graphicData>
        </a:graphic>
      </p:graphicFrame>
      <p:sp>
        <p:nvSpPr>
          <p:cNvPr id="5127" name="Line 7"/>
          <p:cNvSpPr>
            <a:spLocks noChangeShapeType="1"/>
          </p:cNvSpPr>
          <p:nvPr/>
        </p:nvSpPr>
        <p:spPr bwMode="auto">
          <a:xfrm flipV="1">
            <a:off x="6486525" y="5408613"/>
            <a:ext cx="542925" cy="1285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V="1">
            <a:off x="6472238" y="5151438"/>
            <a:ext cx="2157412" cy="15716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7000875" y="5137150"/>
            <a:ext cx="1643063" cy="314325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2238" y="6708775"/>
            <a:ext cx="2143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 flipV="1">
            <a:off x="6443663" y="4794250"/>
            <a:ext cx="0" cy="1928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8494713" y="6461125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X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508750" y="4560888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Y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7766050" y="5946775"/>
            <a:ext cx="463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B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6794500" y="5646738"/>
            <a:ext cx="473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A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865938" y="5003800"/>
            <a:ext cx="368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</a:t>
            </a:r>
            <a:endParaRPr lang="en-US" altLang="en-US" sz="2000" baseline="-25000"/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8466138" y="4689475"/>
            <a:ext cx="3540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B</a:t>
            </a:r>
            <a:endParaRPr lang="en-US" altLang="en-US" sz="2000" baseline="-25000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537450" y="4803775"/>
            <a:ext cx="5826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R</a:t>
            </a:r>
            <a:r>
              <a:rPr lang="en-US" altLang="en-US" sz="2000" baseline="-25000"/>
              <a:t>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fig4-9"/>
          <p:cNvPicPr>
            <a:picLocks noChangeAspect="1" noChangeArrowheads="1"/>
          </p:cNvPicPr>
          <p:nvPr/>
        </p:nvPicPr>
        <p:blipFill>
          <a:blip r:embed="rId2">
            <a:lum bright="-60000" contrast="7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632"/>
          <a:stretch>
            <a:fillRect/>
          </a:stretch>
        </p:blipFill>
        <p:spPr bwMode="auto">
          <a:xfrm>
            <a:off x="1497013" y="2905125"/>
            <a:ext cx="614997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Crank Slider Mechanism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Given: link lengths a, b and c,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1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, 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2</a:t>
            </a:r>
            <a:r>
              <a:rPr lang="en-US" altLang="en-US" smtClean="0">
                <a:solidFill>
                  <a:schemeClr val="accent2"/>
                </a:solidFill>
              </a:rPr>
              <a:t> (the motor position) 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Find: the unknown angle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3</a:t>
            </a:r>
            <a:r>
              <a:rPr lang="en-US" altLang="en-US" smtClean="0">
                <a:solidFill>
                  <a:schemeClr val="accent2"/>
                </a:solidFill>
              </a:rPr>
              <a:t> and</a:t>
            </a:r>
            <a:r>
              <a:rPr lang="en-US" altLang="en-US" i="1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</a:rPr>
              <a:t>length </a:t>
            </a:r>
            <a:r>
              <a:rPr lang="en-US" altLang="en-US" i="1" smtClean="0">
                <a:solidFill>
                  <a:schemeClr val="accent2"/>
                </a:solidFill>
              </a:rPr>
              <a:t>d</a:t>
            </a:r>
            <a:endParaRPr lang="en-US" altLang="en-US" i="1" baseline="-25000" smtClean="0">
              <a:solidFill>
                <a:schemeClr val="accent2"/>
              </a:solidFill>
              <a:latin typeface="Symbol" panose="05050102010706020507" pitchFamily="18" charset="2"/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4.8 Linkages of More than Four Bars</a:t>
            </a:r>
          </a:p>
        </p:txBody>
      </p:sp>
      <p:pic>
        <p:nvPicPr>
          <p:cNvPr id="24579" name="Picture 5" descr="fig4-11"/>
          <p:cNvPicPr>
            <a:picLocks noChangeAspect="1" noChangeArrowheads="1"/>
          </p:cNvPicPr>
          <p:nvPr/>
        </p:nvPicPr>
        <p:blipFill>
          <a:blip r:embed="rId3">
            <a:lum bright="-36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7744"/>
          <a:stretch>
            <a:fillRect/>
          </a:stretch>
        </p:blipFill>
        <p:spPr bwMode="auto">
          <a:xfrm>
            <a:off x="4572000" y="1025525"/>
            <a:ext cx="3727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80" name="Object 8"/>
          <p:cNvGraphicFramePr>
            <a:graphicFrameLocks noChangeAspect="1"/>
          </p:cNvGraphicFramePr>
          <p:nvPr/>
        </p:nvGraphicFramePr>
        <p:xfrm>
          <a:off x="890588" y="3717925"/>
          <a:ext cx="3227387" cy="1390650"/>
        </p:xfrm>
        <a:graphic>
          <a:graphicData uri="http://schemas.openxmlformats.org/presentationml/2006/ole">
            <p:oleObj spid="_x0000_s24594" name="Equation" r:id="rId4" imgW="1218671" imgH="533169" progId="Equation.3">
              <p:embed/>
            </p:oleObj>
          </a:graphicData>
        </a:graphic>
      </p:graphicFrame>
      <p:graphicFrame>
        <p:nvGraphicFramePr>
          <p:cNvPr id="24581" name="Object 9"/>
          <p:cNvGraphicFramePr>
            <a:graphicFrameLocks noChangeAspect="1"/>
          </p:cNvGraphicFramePr>
          <p:nvPr/>
        </p:nvGraphicFramePr>
        <p:xfrm>
          <a:off x="238125" y="2595563"/>
          <a:ext cx="3895725" cy="574675"/>
        </p:xfrm>
        <a:graphic>
          <a:graphicData uri="http://schemas.openxmlformats.org/presentationml/2006/ole">
            <p:oleObj spid="_x0000_s24595" name="Equation" r:id="rId5" imgW="1612900" imgH="241300" progId="Equation.3">
              <p:embed/>
            </p:oleObj>
          </a:graphicData>
        </a:graphic>
      </p:graphicFrame>
      <p:graphicFrame>
        <p:nvGraphicFramePr>
          <p:cNvPr id="24582" name="Object 10"/>
          <p:cNvGraphicFramePr>
            <a:graphicFrameLocks noChangeAspect="1"/>
          </p:cNvGraphicFramePr>
          <p:nvPr/>
        </p:nvGraphicFramePr>
        <p:xfrm>
          <a:off x="714375" y="5681663"/>
          <a:ext cx="6051550" cy="663575"/>
        </p:xfrm>
        <a:graphic>
          <a:graphicData uri="http://schemas.openxmlformats.org/presentationml/2006/ole">
            <p:oleObj spid="_x0000_s24596" name="Equation" r:id="rId6" imgW="2286000" imgH="254000" progId="Equation.3">
              <p:embed/>
            </p:oleObj>
          </a:graphicData>
        </a:graphic>
      </p:graphicFrame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1011238"/>
            <a:ext cx="4572000" cy="4540250"/>
            <a:chOff x="2880" y="637"/>
            <a:chExt cx="2880" cy="2860"/>
          </a:xfrm>
        </p:grpSpPr>
        <p:pic>
          <p:nvPicPr>
            <p:cNvPr id="24585" name="Picture 6" descr="fig4-11"/>
            <p:cNvPicPr>
              <a:picLocks noChangeAspect="1" noChangeArrowheads="1"/>
            </p:cNvPicPr>
            <p:nvPr/>
          </p:nvPicPr>
          <p:blipFill>
            <a:blip r:embed="rId3">
              <a:lum bright="-36000" contrast="60000"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6053" t="-307" r="2124"/>
            <a:stretch>
              <a:fillRect/>
            </a:stretch>
          </p:blipFill>
          <p:spPr bwMode="auto">
            <a:xfrm>
              <a:off x="2880" y="637"/>
              <a:ext cx="2880" cy="2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586" name="Line 11"/>
            <p:cNvSpPr>
              <a:spLocks noChangeShapeType="1"/>
            </p:cNvSpPr>
            <p:nvPr/>
          </p:nvSpPr>
          <p:spPr bwMode="auto">
            <a:xfrm flipV="1">
              <a:off x="4573" y="2163"/>
              <a:ext cx="442" cy="467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2"/>
            <p:cNvSpPr>
              <a:spLocks noChangeShapeType="1"/>
            </p:cNvSpPr>
            <p:nvPr/>
          </p:nvSpPr>
          <p:spPr bwMode="auto">
            <a:xfrm flipV="1">
              <a:off x="3633" y="2615"/>
              <a:ext cx="946" cy="3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3"/>
            <p:cNvSpPr>
              <a:spLocks noChangeShapeType="1"/>
            </p:cNvSpPr>
            <p:nvPr/>
          </p:nvSpPr>
          <p:spPr bwMode="auto">
            <a:xfrm flipH="1" flipV="1">
              <a:off x="4115" y="1051"/>
              <a:ext cx="898" cy="1099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Line 14"/>
            <p:cNvSpPr>
              <a:spLocks noChangeShapeType="1"/>
            </p:cNvSpPr>
            <p:nvPr/>
          </p:nvSpPr>
          <p:spPr bwMode="auto">
            <a:xfrm flipV="1">
              <a:off x="3169" y="1047"/>
              <a:ext cx="930" cy="1107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0" name="Line 15"/>
            <p:cNvSpPr>
              <a:spLocks noChangeShapeType="1"/>
            </p:cNvSpPr>
            <p:nvPr/>
          </p:nvSpPr>
          <p:spPr bwMode="auto">
            <a:xfrm flipH="1" flipV="1">
              <a:off x="3175" y="2160"/>
              <a:ext cx="454" cy="46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Geared fivebar linkage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vector loop equation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Complex vectors</a:t>
            </a:r>
          </a:p>
          <a:p>
            <a:pPr eaLnBrk="1" hangingPunct="1">
              <a:lnSpc>
                <a:spcPct val="90000"/>
              </a:lnSpc>
            </a:pPr>
            <a:endParaRPr lang="en-US" altLang="en-US" sz="8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</a:rPr>
              <a:t>Separate unknowns and knowns (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baseline="-25000" smtClean="0">
                <a:solidFill>
                  <a:schemeClr val="accent2"/>
                </a:solidFill>
              </a:rPr>
              <a:t>5</a:t>
            </a:r>
            <a:r>
              <a:rPr lang="en-US" altLang="en-US" smtClean="0">
                <a:solidFill>
                  <a:schemeClr val="accent2"/>
                </a:solidFill>
              </a:rPr>
              <a:t>=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lq</a:t>
            </a:r>
            <a:r>
              <a:rPr lang="en-US" altLang="en-US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2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+f</a:t>
            </a:r>
            <a:r>
              <a:rPr lang="en-US" altLang="en-US" smtClean="0">
                <a:solidFill>
                  <a:schemeClr val="accent2"/>
                </a:solidFill>
              </a:rPr>
              <a:t>)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(same eqn.</a:t>
            </a: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as 4bar)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fig4-12"/>
          <p:cNvPicPr>
            <a:picLocks noChangeAspect="1" noChangeArrowheads="1"/>
          </p:cNvPicPr>
          <p:nvPr/>
        </p:nvPicPr>
        <p:blipFill>
          <a:blip r:embed="rId2">
            <a:lum bright="-30000" contrast="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8" y="3073400"/>
            <a:ext cx="8780462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Sixbar Linkages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Watt’s sixbar can be solved as 2 fourbar linkages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1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2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3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4</a:t>
            </a:r>
            <a:r>
              <a:rPr lang="en-US" altLang="en-US" smtClean="0">
                <a:solidFill>
                  <a:schemeClr val="accent2"/>
                </a:solidFill>
              </a:rPr>
              <a:t>, then R</a:t>
            </a:r>
            <a:r>
              <a:rPr lang="en-US" altLang="en-US" baseline="-25000" smtClean="0">
                <a:solidFill>
                  <a:schemeClr val="accent2"/>
                </a:solidFill>
              </a:rPr>
              <a:t>5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6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7</a:t>
            </a:r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8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R</a:t>
            </a:r>
            <a:r>
              <a:rPr lang="en-US" altLang="en-US" baseline="-25000" smtClean="0">
                <a:solidFill>
                  <a:schemeClr val="accent2"/>
                </a:solidFill>
              </a:rPr>
              <a:t>4</a:t>
            </a:r>
            <a:r>
              <a:rPr lang="en-US" altLang="en-US" smtClean="0">
                <a:solidFill>
                  <a:schemeClr val="accent2"/>
                </a:solidFill>
              </a:rPr>
              <a:t> and R</a:t>
            </a:r>
            <a:r>
              <a:rPr lang="en-US" altLang="en-US" baseline="-25000" smtClean="0">
                <a:solidFill>
                  <a:schemeClr val="accent2"/>
                </a:solidFill>
              </a:rPr>
              <a:t>5</a:t>
            </a:r>
            <a:r>
              <a:rPr lang="en-US" altLang="en-US" smtClean="0">
                <a:solidFill>
                  <a:schemeClr val="accent2"/>
                </a:solidFill>
              </a:rPr>
              <a:t> have a constant angle between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842963"/>
          </a:xfrm>
        </p:spPr>
        <p:txBody>
          <a:bodyPr/>
          <a:lstStyle/>
          <a:p>
            <a:pPr eaLnBrk="1" hangingPunct="1"/>
            <a:r>
              <a:rPr lang="en-US" altLang="en-US" smtClean="0"/>
              <a:t>Sixbar Linkages</a:t>
            </a:r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04888"/>
            <a:ext cx="8686800" cy="30099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chemeClr val="accent2"/>
                </a:solidFill>
              </a:rPr>
              <a:t>Stephenson’s sixbar can sometimes be solved as a fourbar and then a fivebar linkage</a:t>
            </a:r>
          </a:p>
          <a:p>
            <a:pPr eaLnBrk="1" hangingPunct="1"/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1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2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3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4</a:t>
            </a:r>
            <a:r>
              <a:rPr lang="en-US" altLang="en-US" sz="2800" smtClean="0">
                <a:solidFill>
                  <a:schemeClr val="accent2"/>
                </a:solidFill>
              </a:rPr>
              <a:t>, then 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4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5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6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7</a:t>
            </a:r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8</a:t>
            </a:r>
          </a:p>
          <a:p>
            <a:pPr eaLnBrk="1" hangingPunct="1"/>
            <a:r>
              <a:rPr lang="en-US" altLang="en-US" sz="2800" smtClean="0">
                <a:solidFill>
                  <a:schemeClr val="accent2"/>
                </a:solidFill>
              </a:rPr>
              <a:t>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3</a:t>
            </a:r>
            <a:r>
              <a:rPr lang="en-US" altLang="en-US" sz="2800" smtClean="0">
                <a:solidFill>
                  <a:schemeClr val="accent2"/>
                </a:solidFill>
              </a:rPr>
              <a:t> and R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5</a:t>
            </a:r>
            <a:r>
              <a:rPr lang="en-US" altLang="en-US" sz="2800" smtClean="0">
                <a:solidFill>
                  <a:schemeClr val="accent2"/>
                </a:solidFill>
              </a:rPr>
              <a:t> have a constant angle between them</a:t>
            </a:r>
          </a:p>
          <a:p>
            <a:pPr eaLnBrk="1" hangingPunct="1"/>
            <a:r>
              <a:rPr lang="en-US" altLang="en-US" sz="2800" smtClean="0">
                <a:solidFill>
                  <a:schemeClr val="accent2"/>
                </a:solidFill>
              </a:rPr>
              <a:t>If motor is at O</a:t>
            </a:r>
            <a:r>
              <a:rPr lang="en-US" altLang="en-US" sz="2800" baseline="-25000" smtClean="0">
                <a:solidFill>
                  <a:schemeClr val="accent2"/>
                </a:solidFill>
              </a:rPr>
              <a:t>6</a:t>
            </a:r>
            <a:r>
              <a:rPr lang="en-US" altLang="en-US" sz="2800" smtClean="0">
                <a:solidFill>
                  <a:schemeClr val="accent2"/>
                </a:solidFill>
              </a:rPr>
              <a:t> you have to solve eqns. simultaneously</a:t>
            </a:r>
          </a:p>
        </p:txBody>
      </p:sp>
      <p:pic>
        <p:nvPicPr>
          <p:cNvPr id="26628" name="Picture 5" descr="fig4-13"/>
          <p:cNvPicPr>
            <a:picLocks noChangeAspect="1" noChangeArrowheads="1"/>
          </p:cNvPicPr>
          <p:nvPr/>
        </p:nvPicPr>
        <p:blipFill>
          <a:blip r:embed="rId2">
            <a:lum bright="-36000" contrast="5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86" t="9102" r="2356" b="6447"/>
          <a:stretch>
            <a:fillRect/>
          </a:stretch>
        </p:blipFill>
        <p:spPr bwMode="auto">
          <a:xfrm>
            <a:off x="650875" y="3676650"/>
            <a:ext cx="73850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fig4-14"/>
          <p:cNvPicPr>
            <a:picLocks noChangeAspect="1" noChangeArrowheads="1"/>
          </p:cNvPicPr>
          <p:nvPr/>
        </p:nvPicPr>
        <p:blipFill>
          <a:blip r:embed="rId2">
            <a:lum bright="-48000" contrast="6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47" t="9256" r="17290" b="3702"/>
          <a:stretch>
            <a:fillRect/>
          </a:stretch>
        </p:blipFill>
        <p:spPr bwMode="auto">
          <a:xfrm>
            <a:off x="3471863" y="2443163"/>
            <a:ext cx="5672137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Position of any Point on a Linkage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Once the unknown angles have been found it is easy to find any position on the linkage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For point S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		R</a:t>
            </a:r>
            <a:r>
              <a:rPr lang="en-US" altLang="en-US" baseline="-25000" smtClean="0">
                <a:solidFill>
                  <a:schemeClr val="accent2"/>
                </a:solidFill>
              </a:rPr>
              <a:t>s</a:t>
            </a:r>
            <a:r>
              <a:rPr lang="en-US" altLang="en-US" smtClean="0">
                <a:solidFill>
                  <a:schemeClr val="accent2"/>
                </a:solidFill>
              </a:rPr>
              <a:t>=se</a:t>
            </a:r>
            <a:r>
              <a:rPr lang="en-US" altLang="en-US" baseline="30000" smtClean="0">
                <a:solidFill>
                  <a:schemeClr val="accent2"/>
                </a:solidFill>
              </a:rPr>
              <a:t>i(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2</a:t>
            </a:r>
            <a:r>
              <a:rPr lang="en-US" altLang="en-US" baseline="30000" smtClean="0">
                <a:solidFill>
                  <a:schemeClr val="accent2"/>
                </a:solidFill>
              </a:rPr>
              <a:t>+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2</a:t>
            </a:r>
            <a:r>
              <a:rPr lang="en-US" altLang="en-US" baseline="30000" smtClean="0">
                <a:solidFill>
                  <a:schemeClr val="accent2"/>
                </a:solidFill>
              </a:rPr>
              <a:t>)</a:t>
            </a:r>
            <a:endParaRPr lang="en-US" altLang="en-US" baseline="-250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For point P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		R</a:t>
            </a:r>
            <a:r>
              <a:rPr lang="en-US" altLang="en-US" baseline="-25000" smtClean="0">
                <a:solidFill>
                  <a:schemeClr val="accent2"/>
                </a:solidFill>
              </a:rPr>
              <a:t>P</a:t>
            </a:r>
            <a:r>
              <a:rPr lang="en-US" altLang="en-US" smtClean="0">
                <a:solidFill>
                  <a:schemeClr val="accent2"/>
                </a:solidFill>
              </a:rPr>
              <a:t>=ae</a:t>
            </a:r>
            <a:r>
              <a:rPr lang="en-US" altLang="en-US" baseline="30000" smtClean="0">
                <a:solidFill>
                  <a:schemeClr val="accent2"/>
                </a:solidFill>
              </a:rPr>
              <a:t>i 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2</a:t>
            </a:r>
            <a:r>
              <a:rPr lang="en-US" altLang="en-US" baseline="30000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</a:rPr>
              <a:t>+pe</a:t>
            </a:r>
            <a:r>
              <a:rPr lang="en-US" altLang="en-US" baseline="30000" smtClean="0">
                <a:solidFill>
                  <a:schemeClr val="accent2"/>
                </a:solidFill>
              </a:rPr>
              <a:t>i (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3</a:t>
            </a:r>
            <a:r>
              <a:rPr lang="en-US" altLang="en-US" baseline="30000" smtClean="0">
                <a:solidFill>
                  <a:schemeClr val="accent2"/>
                </a:solidFill>
              </a:rPr>
              <a:t>+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3</a:t>
            </a:r>
            <a:r>
              <a:rPr lang="en-US" altLang="en-US" baseline="30000" smtClean="0">
                <a:solidFill>
                  <a:schemeClr val="accent2"/>
                </a:solidFill>
              </a:rPr>
              <a:t>)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For point U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chemeClr val="accent2"/>
                </a:solidFill>
              </a:rPr>
              <a:t>		R</a:t>
            </a:r>
            <a:r>
              <a:rPr lang="en-US" altLang="en-US" baseline="-25000" smtClean="0">
                <a:solidFill>
                  <a:schemeClr val="accent2"/>
                </a:solidFill>
              </a:rPr>
              <a:t>U</a:t>
            </a:r>
            <a:r>
              <a:rPr lang="en-US" altLang="en-US" smtClean="0">
                <a:solidFill>
                  <a:schemeClr val="accent2"/>
                </a:solidFill>
              </a:rPr>
              <a:t>=d</a:t>
            </a:r>
            <a:r>
              <a:rPr lang="en-US" altLang="en-US" baseline="30000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</a:rPr>
              <a:t>+ue</a:t>
            </a:r>
            <a:r>
              <a:rPr lang="en-US" altLang="en-US" baseline="30000" smtClean="0">
                <a:solidFill>
                  <a:schemeClr val="accent2"/>
                </a:solidFill>
              </a:rPr>
              <a:t>i (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4</a:t>
            </a:r>
            <a:r>
              <a:rPr lang="en-US" altLang="en-US" baseline="30000" smtClean="0">
                <a:solidFill>
                  <a:schemeClr val="accent2"/>
                </a:solidFill>
              </a:rPr>
              <a:t>+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1800" baseline="30000" smtClean="0">
                <a:solidFill>
                  <a:schemeClr val="accent2"/>
                </a:solidFill>
              </a:rPr>
              <a:t>4</a:t>
            </a:r>
            <a:r>
              <a:rPr lang="en-US" altLang="en-US" baseline="30000" smtClean="0">
                <a:solidFill>
                  <a:schemeClr val="accent2"/>
                </a:solidFill>
              </a:rPr>
              <a:t>)</a:t>
            </a:r>
          </a:p>
          <a:p>
            <a:pPr eaLnBrk="1" hangingPunct="1">
              <a:buFontTx/>
              <a:buNone/>
            </a:pPr>
            <a:endParaRPr lang="en-US" altLang="en-US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Using MATLAB (Spring 2007)</a:t>
            </a:r>
          </a:p>
        </p:txBody>
      </p:sp>
      <p:pic>
        <p:nvPicPr>
          <p:cNvPr id="37893" name="p423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933700" y="1833563"/>
            <a:ext cx="3276600" cy="3276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789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7893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181600"/>
          </a:xfrm>
        </p:spPr>
        <p:txBody>
          <a:bodyPr/>
          <a:lstStyle/>
          <a:p>
            <a:r>
              <a:rPr lang="en-US" altLang="en-US" smtClean="0"/>
              <a:t>Given: </a:t>
            </a:r>
            <a:r>
              <a:rPr lang="en-US" altLang="en-US" i="1" smtClean="0"/>
              <a:t>a</a:t>
            </a:r>
            <a:r>
              <a:rPr lang="en-US" altLang="en-US" smtClean="0"/>
              <a:t>,</a:t>
            </a:r>
            <a:r>
              <a:rPr lang="en-US" altLang="en-US" i="1" smtClean="0"/>
              <a:t>c</a:t>
            </a:r>
            <a:r>
              <a:rPr lang="en-US" altLang="en-US" smtClean="0"/>
              <a:t>,</a:t>
            </a:r>
            <a:r>
              <a:rPr lang="en-US" altLang="en-US" i="1" smtClean="0"/>
              <a:t>d</a:t>
            </a:r>
            <a:r>
              <a:rPr lang="en-US" altLang="en-US" smtClean="0"/>
              <a:t>,</a:t>
            </a:r>
            <a:r>
              <a:rPr lang="en-US" altLang="en-US" i="1" smtClean="0">
                <a:latin typeface="Symbol" panose="05050102010706020507" pitchFamily="18" charset="2"/>
              </a:rPr>
              <a:t>q</a:t>
            </a:r>
            <a:r>
              <a:rPr lang="en-US" altLang="en-US" baseline="-25000" smtClean="0"/>
              <a:t>2</a:t>
            </a:r>
          </a:p>
          <a:p>
            <a:r>
              <a:rPr lang="en-US" altLang="en-US" smtClean="0"/>
              <a:t>Find: position of point P (coupler curve)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887913"/>
            <a:ext cx="6091237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457200" y="2286000"/>
          <a:ext cx="2590800" cy="552450"/>
        </p:xfrm>
        <a:graphic>
          <a:graphicData uri="http://schemas.openxmlformats.org/presentationml/2006/ole">
            <p:oleObj spid="_x0000_s29714" name="Equation" r:id="rId4" imgW="952087" imgH="203112" progId="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4572000" y="3060700"/>
          <a:ext cx="2625725" cy="655638"/>
        </p:xfrm>
        <a:graphic>
          <a:graphicData uri="http://schemas.openxmlformats.org/presentationml/2006/ole">
            <p:oleObj spid="_x0000_s29715" name="Equation" r:id="rId5" imgW="965200" imgH="241300" progId="">
              <p:embed/>
            </p:oleObj>
          </a:graphicData>
        </a:graphic>
      </p:graphicFrame>
      <p:sp>
        <p:nvSpPr>
          <p:cNvPr id="29703" name="TextBox 6"/>
          <p:cNvSpPr txBox="1">
            <a:spLocks noChangeArrowheads="1"/>
          </p:cNvSpPr>
          <p:nvPr/>
        </p:nvSpPr>
        <p:spPr bwMode="auto">
          <a:xfrm>
            <a:off x="4191000" y="45720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8" name="Left Brace 7"/>
          <p:cNvSpPr/>
          <p:nvPr/>
        </p:nvSpPr>
        <p:spPr>
          <a:xfrm rot="6276942">
            <a:off x="4134644" y="3860007"/>
            <a:ext cx="257175" cy="2439987"/>
          </a:xfrm>
          <a:prstGeom prst="leftBrace">
            <a:avLst>
              <a:gd name="adj1" fmla="val 5726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aphicFrame>
        <p:nvGraphicFramePr>
          <p:cNvPr id="29705" name="Object 5"/>
          <p:cNvGraphicFramePr>
            <a:graphicFrameLocks noChangeAspect="1"/>
          </p:cNvGraphicFramePr>
          <p:nvPr/>
        </p:nvGraphicFramePr>
        <p:xfrm>
          <a:off x="4572000" y="2209800"/>
          <a:ext cx="3246438" cy="552450"/>
        </p:xfrm>
        <a:graphic>
          <a:graphicData uri="http://schemas.openxmlformats.org/presentationml/2006/ole">
            <p:oleObj spid="_x0000_s29716" name="Equation" r:id="rId6" imgW="1193800" imgH="203200" progId="">
              <p:embed/>
            </p:oleObj>
          </a:graphicData>
        </a:graphic>
      </p:graphicFrame>
      <p:sp>
        <p:nvSpPr>
          <p:cNvPr id="10" name="Right Arrow 9"/>
          <p:cNvSpPr/>
          <p:nvPr/>
        </p:nvSpPr>
        <p:spPr>
          <a:xfrm>
            <a:off x="3352800" y="2438400"/>
            <a:ext cx="533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707" name="TextBox 10"/>
          <p:cNvSpPr txBox="1">
            <a:spLocks noChangeArrowheads="1"/>
          </p:cNvSpPr>
          <p:nvPr/>
        </p:nvSpPr>
        <p:spPr bwMode="auto">
          <a:xfrm>
            <a:off x="231775" y="2895600"/>
            <a:ext cx="4340225" cy="1077913"/>
          </a:xfrm>
          <a:prstGeom prst="rect">
            <a:avLst/>
          </a:prstGeom>
          <a:solidFill>
            <a:srgbClr val="FFFF00"/>
          </a:soli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 MATLAB: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z = a*exp(i*th2)-d;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b = abs(z); th3 = angle(z);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048000" y="5105400"/>
            <a:ext cx="22860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rot="16200000">
            <a:off x="6381750" y="2152650"/>
            <a:ext cx="190500" cy="1371600"/>
          </a:xfrm>
          <a:prstGeom prst="leftBrace">
            <a:avLst>
              <a:gd name="adj1" fmla="val 41666"/>
              <a:gd name="adj2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Left Brace 14"/>
          <p:cNvSpPr/>
          <p:nvPr/>
        </p:nvSpPr>
        <p:spPr>
          <a:xfrm rot="16200000">
            <a:off x="4857750" y="2457450"/>
            <a:ext cx="190500" cy="762000"/>
          </a:xfrm>
          <a:prstGeom prst="leftBrace">
            <a:avLst>
              <a:gd name="adj1" fmla="val 41666"/>
              <a:gd name="adj2" fmla="val 50000"/>
            </a:avLst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MATLAB m-file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152400" y="990600"/>
            <a:ext cx="8331200" cy="4032250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clear; close 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2.4; c = 13.4; d = 8;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cupcur = [];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th2 = 0:0.1:2*pi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z = a*exp(i*th2)-d;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 = abs(z); th3 = angle(z);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rp = a*exp(i*th2)-c*exp(i*th3);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cupcur = [cupcur rp];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X = [0 real(a*exp(i*th2)) real(rp)];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Y = [0 imag(a*exp(i*th2)) imag(rp)];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plot(X,Y,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'.-'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axis 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axis([-5 20 -5 5]); grid; hold 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plot(real(cupcur),imag(cupcur),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'.r'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);hold 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;axis </a:t>
            </a:r>
            <a:r>
              <a:rPr lang="en-US" altLang="en-US" sz="1600" b="1">
                <a:solidFill>
                  <a:srgbClr val="A02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pause(0.1)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pic>
        <p:nvPicPr>
          <p:cNvPr id="7" name="mt1f13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8700" y="1095375"/>
            <a:ext cx="41529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8178800" y="2738438"/>
            <a:ext cx="8128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/>
              <a:t>Mt1f13.avi</a:t>
            </a:r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887913"/>
            <a:ext cx="6091237" cy="158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Box 9"/>
          <p:cNvSpPr txBox="1">
            <a:spLocks noChangeArrowheads="1"/>
          </p:cNvSpPr>
          <p:nvPr/>
        </p:nvSpPr>
        <p:spPr bwMode="auto">
          <a:xfrm>
            <a:off x="4191000" y="45720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11" name="Left Brace 10"/>
          <p:cNvSpPr/>
          <p:nvPr/>
        </p:nvSpPr>
        <p:spPr>
          <a:xfrm rot="6276942">
            <a:off x="4134644" y="3860007"/>
            <a:ext cx="257175" cy="2439987"/>
          </a:xfrm>
          <a:prstGeom prst="leftBrace">
            <a:avLst>
              <a:gd name="adj1" fmla="val 5726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048000" y="5105400"/>
            <a:ext cx="2286000" cy="609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fig4-15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35" t="2832" r="53137" b="11792"/>
          <a:stretch>
            <a:fillRect/>
          </a:stretch>
        </p:blipFill>
        <p:spPr bwMode="auto">
          <a:xfrm>
            <a:off x="0" y="3343275"/>
            <a:ext cx="4572000" cy="351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Transmission Angle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Extreme value of transmission angle when links 1 and 2 are aligned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06388" y="2411413"/>
          <a:ext cx="4075112" cy="1093787"/>
        </p:xfrm>
        <a:graphic>
          <a:graphicData uri="http://schemas.openxmlformats.org/presentationml/2006/ole">
            <p:oleObj spid="_x0000_s31756" name="Equation" r:id="rId4" imgW="1892300" imgH="5080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572000" y="2314575"/>
          <a:ext cx="4572000" cy="1082675"/>
        </p:xfrm>
        <a:graphic>
          <a:graphicData uri="http://schemas.openxmlformats.org/presentationml/2006/ole">
            <p:oleObj spid="_x0000_s31757" name="Equation" r:id="rId5" imgW="2146300" imgH="508000" progId="Equation.3">
              <p:embed/>
            </p:oleObj>
          </a:graphicData>
        </a:graphic>
      </p:graphicFrame>
      <p:pic>
        <p:nvPicPr>
          <p:cNvPr id="31751" name="Picture 7" descr="fig4-15"/>
          <p:cNvPicPr>
            <a:picLocks noChangeAspect="1" noChangeArrowheads="1"/>
          </p:cNvPicPr>
          <p:nvPr/>
        </p:nvPicPr>
        <p:blipFill>
          <a:blip r:embed="rId3">
            <a:lum bright="-30000" contrast="4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3925" t="16806" r="2744" b="12163"/>
          <a:stretch>
            <a:fillRect/>
          </a:stretch>
        </p:blipFill>
        <p:spPr bwMode="auto">
          <a:xfrm>
            <a:off x="4572000" y="3825875"/>
            <a:ext cx="4572000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193675" y="4244975"/>
            <a:ext cx="1604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Overlapped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119688" y="3794125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Extended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Toggle Position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Caused by the colinearity of links 3 and 4.</a:t>
            </a:r>
          </a:p>
          <a:p>
            <a:pPr eaLnBrk="1" hangingPunct="1"/>
            <a:endParaRPr lang="en-US" altLang="en-US" sz="54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For a non-Grashof linkage, only one of the values between the () will be between –1 and 1</a:t>
            </a:r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538163" y="1916113"/>
          <a:ext cx="8066087" cy="1206500"/>
        </p:xfrm>
        <a:graphic>
          <a:graphicData uri="http://schemas.openxmlformats.org/presentationml/2006/ole">
            <p:oleObj spid="_x0000_s32797" name="Equation" r:id="rId3" imgW="3225800" imgH="482600" progId="Equation.3">
              <p:embed/>
            </p:oleObj>
          </a:graphicData>
        </a:graphic>
      </p:graphicFrame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5854700" y="3546475"/>
            <a:ext cx="2506663" cy="3105150"/>
            <a:chOff x="880" y="2008"/>
            <a:chExt cx="1579" cy="1956"/>
          </a:xfrm>
        </p:grpSpPr>
        <p:sp>
          <p:nvSpPr>
            <p:cNvPr id="32791" name="AutoShape 6"/>
            <p:cNvSpPr>
              <a:spLocks noChangeArrowheads="1"/>
            </p:cNvSpPr>
            <p:nvPr/>
          </p:nvSpPr>
          <p:spPr bwMode="auto">
            <a:xfrm rot="-2394360">
              <a:off x="880" y="3281"/>
              <a:ext cx="1579" cy="148"/>
            </a:xfrm>
            <a:prstGeom prst="roundRect">
              <a:avLst>
                <a:gd name="adj" fmla="val 50000"/>
              </a:avLst>
            </a:prstGeom>
            <a:solidFill>
              <a:srgbClr val="CC33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2" name="AutoShape 7"/>
            <p:cNvSpPr>
              <a:spLocks noChangeArrowheads="1"/>
            </p:cNvSpPr>
            <p:nvPr/>
          </p:nvSpPr>
          <p:spPr bwMode="auto">
            <a:xfrm rot="4723612">
              <a:off x="1233" y="2849"/>
              <a:ext cx="1927" cy="246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3" name="AutoShape 8"/>
            <p:cNvSpPr>
              <a:spLocks noChangeArrowheads="1"/>
            </p:cNvSpPr>
            <p:nvPr/>
          </p:nvSpPr>
          <p:spPr bwMode="auto">
            <a:xfrm rot="-5400000">
              <a:off x="1006" y="3783"/>
              <a:ext cx="198" cy="163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4" name="AutoShape 9"/>
            <p:cNvSpPr>
              <a:spLocks noChangeArrowheads="1"/>
            </p:cNvSpPr>
            <p:nvPr/>
          </p:nvSpPr>
          <p:spPr bwMode="auto">
            <a:xfrm rot="-5400000">
              <a:off x="2253" y="3774"/>
              <a:ext cx="198" cy="163"/>
            </a:xfrm>
            <a:prstGeom prst="flowChartDelay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5" name="AutoShape 10"/>
            <p:cNvSpPr>
              <a:spLocks noChangeArrowheads="1"/>
            </p:cNvSpPr>
            <p:nvPr/>
          </p:nvSpPr>
          <p:spPr bwMode="auto">
            <a:xfrm rot="4626985">
              <a:off x="1633" y="2472"/>
              <a:ext cx="947" cy="118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alpha val="50195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774" name="AutoShape 12"/>
          <p:cNvSpPr>
            <a:spLocks noChangeArrowheads="1"/>
          </p:cNvSpPr>
          <p:nvPr/>
        </p:nvSpPr>
        <p:spPr bwMode="auto">
          <a:xfrm rot="-7864021">
            <a:off x="292893" y="5022057"/>
            <a:ext cx="2506663" cy="234950"/>
          </a:xfrm>
          <a:prstGeom prst="roundRect">
            <a:avLst>
              <a:gd name="adj" fmla="val 50000"/>
            </a:avLst>
          </a:prstGeom>
          <a:solidFill>
            <a:srgbClr val="CC33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5" name="AutoShape 13"/>
          <p:cNvSpPr>
            <a:spLocks noChangeArrowheads="1"/>
          </p:cNvSpPr>
          <p:nvPr/>
        </p:nvSpPr>
        <p:spPr bwMode="auto">
          <a:xfrm rot="1656445">
            <a:off x="1512888" y="5195888"/>
            <a:ext cx="3059112" cy="390525"/>
          </a:xfrm>
          <a:prstGeom prst="roundRect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6" name="AutoShape 14"/>
          <p:cNvSpPr>
            <a:spLocks noChangeArrowheads="1"/>
          </p:cNvSpPr>
          <p:nvPr/>
        </p:nvSpPr>
        <p:spPr bwMode="auto">
          <a:xfrm rot="-5400000">
            <a:off x="2156619" y="5938044"/>
            <a:ext cx="314325" cy="258763"/>
          </a:xfrm>
          <a:prstGeom prst="flowChartDelay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7" name="AutoShape 15"/>
          <p:cNvSpPr>
            <a:spLocks noChangeArrowheads="1"/>
          </p:cNvSpPr>
          <p:nvPr/>
        </p:nvSpPr>
        <p:spPr bwMode="auto">
          <a:xfrm rot="-5400000">
            <a:off x="4136231" y="5923757"/>
            <a:ext cx="314325" cy="258762"/>
          </a:xfrm>
          <a:prstGeom prst="flowChartDelay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8" name="AutoShape 16"/>
          <p:cNvSpPr>
            <a:spLocks noChangeArrowheads="1"/>
          </p:cNvSpPr>
          <p:nvPr/>
        </p:nvSpPr>
        <p:spPr bwMode="auto">
          <a:xfrm rot="1596068">
            <a:off x="644525" y="4435475"/>
            <a:ext cx="1503363" cy="187325"/>
          </a:xfrm>
          <a:prstGeom prst="roundRect">
            <a:avLst>
              <a:gd name="adj" fmla="val 50000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2779" name="Text Box 17"/>
          <p:cNvSpPr txBox="1">
            <a:spLocks noChangeArrowheads="1"/>
          </p:cNvSpPr>
          <p:nvPr/>
        </p:nvSpPr>
        <p:spPr bwMode="auto">
          <a:xfrm>
            <a:off x="2382838" y="5649913"/>
            <a:ext cx="44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32780" name="Text Box 18"/>
          <p:cNvSpPr txBox="1">
            <a:spLocks noChangeArrowheads="1"/>
          </p:cNvSpPr>
          <p:nvPr/>
        </p:nvSpPr>
        <p:spPr bwMode="auto">
          <a:xfrm>
            <a:off x="6448425" y="6153150"/>
            <a:ext cx="44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32781" name="Line 19"/>
          <p:cNvSpPr>
            <a:spLocks noChangeShapeType="1"/>
          </p:cNvSpPr>
          <p:nvPr/>
        </p:nvSpPr>
        <p:spPr bwMode="auto">
          <a:xfrm>
            <a:off x="2319338" y="6127750"/>
            <a:ext cx="723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20"/>
          <p:cNvSpPr>
            <a:spLocks noChangeShapeType="1"/>
          </p:cNvSpPr>
          <p:nvPr/>
        </p:nvSpPr>
        <p:spPr bwMode="auto">
          <a:xfrm>
            <a:off x="5922963" y="6591300"/>
            <a:ext cx="723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Text Box 21"/>
          <p:cNvSpPr txBox="1">
            <a:spLocks noChangeArrowheads="1"/>
          </p:cNvSpPr>
          <p:nvPr/>
        </p:nvSpPr>
        <p:spPr bwMode="auto">
          <a:xfrm>
            <a:off x="1127125" y="52117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2</a:t>
            </a:r>
            <a:endParaRPr lang="en-US" altLang="en-US" sz="2400"/>
          </a:p>
        </p:txBody>
      </p:sp>
      <p:sp>
        <p:nvSpPr>
          <p:cNvPr id="32784" name="Text Box 22"/>
          <p:cNvSpPr txBox="1">
            <a:spLocks noChangeArrowheads="1"/>
          </p:cNvSpPr>
          <p:nvPr/>
        </p:nvSpPr>
        <p:spPr bwMode="auto">
          <a:xfrm>
            <a:off x="1398588" y="40925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3</a:t>
            </a:r>
            <a:endParaRPr lang="en-US" altLang="en-US" sz="2400"/>
          </a:p>
        </p:txBody>
      </p:sp>
      <p:sp>
        <p:nvSpPr>
          <p:cNvPr id="32785" name="Text Box 23"/>
          <p:cNvSpPr txBox="1">
            <a:spLocks noChangeArrowheads="1"/>
          </p:cNvSpPr>
          <p:nvPr/>
        </p:nvSpPr>
        <p:spPr bwMode="auto">
          <a:xfrm>
            <a:off x="3049588" y="48021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4</a:t>
            </a:r>
            <a:endParaRPr lang="en-US" altLang="en-US" sz="2400"/>
          </a:p>
        </p:txBody>
      </p:sp>
      <p:sp>
        <p:nvSpPr>
          <p:cNvPr id="32786" name="Text Box 24"/>
          <p:cNvSpPr txBox="1">
            <a:spLocks noChangeArrowheads="1"/>
          </p:cNvSpPr>
          <p:nvPr/>
        </p:nvSpPr>
        <p:spPr bwMode="auto">
          <a:xfrm>
            <a:off x="8140700" y="547052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4</a:t>
            </a:r>
            <a:endParaRPr lang="en-US" altLang="en-US" sz="2400"/>
          </a:p>
        </p:txBody>
      </p:sp>
      <p:sp>
        <p:nvSpPr>
          <p:cNvPr id="32787" name="Text Box 25"/>
          <p:cNvSpPr txBox="1">
            <a:spLocks noChangeArrowheads="1"/>
          </p:cNvSpPr>
          <p:nvPr/>
        </p:nvSpPr>
        <p:spPr bwMode="auto">
          <a:xfrm>
            <a:off x="7772400" y="40513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3</a:t>
            </a:r>
            <a:endParaRPr lang="en-US" altLang="en-US" sz="2400"/>
          </a:p>
        </p:txBody>
      </p:sp>
      <p:sp>
        <p:nvSpPr>
          <p:cNvPr id="32788" name="Text Box 26"/>
          <p:cNvSpPr txBox="1">
            <a:spLocks noChangeArrowheads="1"/>
          </p:cNvSpPr>
          <p:nvPr/>
        </p:nvSpPr>
        <p:spPr bwMode="auto">
          <a:xfrm>
            <a:off x="6326188" y="5375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2</a:t>
            </a:r>
            <a:endParaRPr lang="en-US" altLang="en-US" sz="2400"/>
          </a:p>
        </p:txBody>
      </p:sp>
      <p:sp>
        <p:nvSpPr>
          <p:cNvPr id="32789" name="Text Box 27"/>
          <p:cNvSpPr txBox="1">
            <a:spLocks noChangeArrowheads="1"/>
          </p:cNvSpPr>
          <p:nvPr/>
        </p:nvSpPr>
        <p:spPr bwMode="auto">
          <a:xfrm>
            <a:off x="5665788" y="4681538"/>
            <a:ext cx="1604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Overlapped</a:t>
            </a:r>
          </a:p>
        </p:txBody>
      </p:sp>
      <p:sp>
        <p:nvSpPr>
          <p:cNvPr id="32790" name="Text Box 28"/>
          <p:cNvSpPr txBox="1">
            <a:spLocks noChangeArrowheads="1"/>
          </p:cNvSpPr>
          <p:nvPr/>
        </p:nvSpPr>
        <p:spPr bwMode="auto">
          <a:xfrm>
            <a:off x="425450" y="5910263"/>
            <a:ext cx="1333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Extended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4.3 Translation, Rotation, and Complex motion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Arial" panose="020B0604020202020204" pitchFamily="34" charset="0"/>
              </a:rPr>
              <a:t>Translation: keeps the same angle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Arial" panose="020B0604020202020204" pitchFamily="34" charset="0"/>
              </a:rPr>
              <a:t>Rotation: one point does not move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  <a:latin typeface="Arial" panose="020B0604020202020204" pitchFamily="34" charset="0"/>
              </a:rPr>
              <a:t>Complex motion: a combination of rotation and translation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Graphical Position Analysis of Linkages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mtClean="0"/>
              <a:t>Given the length of the links (a,b,c,d), the ground position, and </a:t>
            </a:r>
            <a:r>
              <a:rPr lang="en-US" altLang="en-US" smtClean="0">
                <a:latin typeface="Symbol" panose="05050102010706020507" pitchFamily="18" charset="2"/>
              </a:rPr>
              <a:t>q</a:t>
            </a:r>
            <a:r>
              <a:rPr lang="en-US" altLang="en-US" baseline="-25000" smtClean="0"/>
              <a:t>2</a:t>
            </a:r>
            <a:r>
              <a:rPr lang="en-US" altLang="en-US" smtClean="0"/>
              <a:t>. </a:t>
            </a:r>
            <a:r>
              <a:rPr lang="en-US" altLang="en-US" smtClean="0">
                <a:solidFill>
                  <a:schemeClr val="accent2"/>
                </a:solidFill>
              </a:rPr>
              <a:t>Find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baseline="-25000" smtClean="0">
                <a:solidFill>
                  <a:schemeClr val="accent2"/>
                </a:solidFill>
              </a:rPr>
              <a:t>3</a:t>
            </a:r>
            <a:r>
              <a:rPr lang="en-US" altLang="en-US" smtClean="0">
                <a:solidFill>
                  <a:schemeClr val="accent2"/>
                </a:solidFill>
              </a:rPr>
              <a:t> and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baseline="-25000" smtClean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667000" y="5715000"/>
            <a:ext cx="342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2667000" y="4267200"/>
            <a:ext cx="838200" cy="1447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2743200" y="47244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</p:txBody>
      </p:sp>
      <p:sp>
        <p:nvSpPr>
          <p:cNvPr id="7175" name="Text Box 15"/>
          <p:cNvSpPr txBox="1">
            <a:spLocks noChangeArrowheads="1"/>
          </p:cNvSpPr>
          <p:nvPr/>
        </p:nvSpPr>
        <p:spPr bwMode="auto">
          <a:xfrm>
            <a:off x="4252913" y="52768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</a:p>
        </p:txBody>
      </p:sp>
      <p:sp>
        <p:nvSpPr>
          <p:cNvPr id="7176" name="Text Box 16"/>
          <p:cNvSpPr txBox="1">
            <a:spLocks noChangeArrowheads="1"/>
          </p:cNvSpPr>
          <p:nvPr/>
        </p:nvSpPr>
        <p:spPr bwMode="auto">
          <a:xfrm>
            <a:off x="2971800" y="5184775"/>
            <a:ext cx="44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3136900" y="2801938"/>
            <a:ext cx="3721100" cy="2913062"/>
            <a:chOff x="1976" y="1765"/>
            <a:chExt cx="2344" cy="1835"/>
          </a:xfrm>
        </p:grpSpPr>
        <p:sp>
          <p:nvSpPr>
            <p:cNvPr id="7186" name="Text Box 13"/>
            <p:cNvSpPr txBox="1">
              <a:spLocks noChangeArrowheads="1"/>
            </p:cNvSpPr>
            <p:nvPr/>
          </p:nvSpPr>
          <p:spPr bwMode="auto">
            <a:xfrm>
              <a:off x="2679" y="2160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7187" name="Text Box 14"/>
            <p:cNvSpPr txBox="1">
              <a:spLocks noChangeArrowheads="1"/>
            </p:cNvSpPr>
            <p:nvPr/>
          </p:nvSpPr>
          <p:spPr bwMode="auto">
            <a:xfrm>
              <a:off x="3744" y="2640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  <p:grpSp>
          <p:nvGrpSpPr>
            <p:cNvPr id="7188" name="Group 32"/>
            <p:cNvGrpSpPr>
              <a:grpSpLocks/>
            </p:cNvGrpSpPr>
            <p:nvPr/>
          </p:nvGrpSpPr>
          <p:grpSpPr bwMode="auto">
            <a:xfrm>
              <a:off x="1976" y="1765"/>
              <a:ext cx="2344" cy="1835"/>
              <a:chOff x="1976" y="1765"/>
              <a:chExt cx="2344" cy="1835"/>
            </a:xfrm>
          </p:grpSpPr>
          <p:sp>
            <p:nvSpPr>
              <p:cNvPr id="7189" name="Line 19"/>
              <p:cNvSpPr>
                <a:spLocks noChangeShapeType="1"/>
              </p:cNvSpPr>
              <p:nvPr/>
            </p:nvSpPr>
            <p:spPr bwMode="auto">
              <a:xfrm>
                <a:off x="3840" y="3600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Line 20"/>
              <p:cNvSpPr>
                <a:spLocks noChangeShapeType="1"/>
              </p:cNvSpPr>
              <p:nvPr/>
            </p:nvSpPr>
            <p:spPr bwMode="auto">
              <a:xfrm>
                <a:off x="2208" y="2688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191" name="Group 31"/>
              <p:cNvGrpSpPr>
                <a:grpSpLocks/>
              </p:cNvGrpSpPr>
              <p:nvPr/>
            </p:nvGrpSpPr>
            <p:grpSpPr bwMode="auto">
              <a:xfrm>
                <a:off x="1976" y="1765"/>
                <a:ext cx="2192" cy="1835"/>
                <a:chOff x="1976" y="1765"/>
                <a:chExt cx="2192" cy="1835"/>
              </a:xfrm>
            </p:grpSpPr>
            <p:grpSp>
              <p:nvGrpSpPr>
                <p:cNvPr id="7192" name="Group 30"/>
                <p:cNvGrpSpPr>
                  <a:grpSpLocks/>
                </p:cNvGrpSpPr>
                <p:nvPr/>
              </p:nvGrpSpPr>
              <p:grpSpPr bwMode="auto">
                <a:xfrm>
                  <a:off x="2208" y="2124"/>
                  <a:ext cx="1960" cy="1476"/>
                  <a:chOff x="2208" y="2124"/>
                  <a:chExt cx="1960" cy="1476"/>
                </a:xfrm>
              </p:grpSpPr>
              <p:sp>
                <p:nvSpPr>
                  <p:cNvPr id="7195" name="Line 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08" y="2136"/>
                    <a:ext cx="1192" cy="552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6" name="Line 11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404" y="2124"/>
                    <a:ext cx="436" cy="1476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7197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60" y="2400"/>
                    <a:ext cx="28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solidFill>
                          <a:schemeClr val="accent2"/>
                        </a:solidFill>
                        <a:latin typeface="Symbol" panose="05050102010706020507" pitchFamily="18" charset="2"/>
                      </a:rPr>
                      <a:t>q</a:t>
                    </a:r>
                    <a:r>
                      <a:rPr lang="en-US" altLang="en-US" sz="2400" baseline="-25000">
                        <a:solidFill>
                          <a:schemeClr val="accent2"/>
                        </a:solidFill>
                      </a:rPr>
                      <a:t>3</a:t>
                    </a:r>
                    <a:endParaRPr lang="en-US" altLang="en-US" sz="2400">
                      <a:solidFill>
                        <a:schemeClr val="accent2"/>
                      </a:solidFill>
                    </a:endParaRPr>
                  </a:p>
                </p:txBody>
              </p:sp>
              <p:sp>
                <p:nvSpPr>
                  <p:cNvPr id="7198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3216"/>
                    <a:ext cx="28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solidFill>
                          <a:schemeClr val="accent2"/>
                        </a:solidFill>
                        <a:latin typeface="Symbol" panose="05050102010706020507" pitchFamily="18" charset="2"/>
                      </a:rPr>
                      <a:t>q</a:t>
                    </a:r>
                    <a:r>
                      <a:rPr lang="en-US" altLang="en-US" sz="2400" baseline="-25000">
                        <a:solidFill>
                          <a:schemeClr val="accent2"/>
                        </a:solidFill>
                      </a:rPr>
                      <a:t>4</a:t>
                    </a:r>
                    <a:endParaRPr lang="en-US" altLang="en-US" sz="2400">
                      <a:solidFill>
                        <a:schemeClr val="accent2"/>
                      </a:solidFill>
                    </a:endParaRPr>
                  </a:p>
                </p:txBody>
              </p:sp>
            </p:grpSp>
            <p:sp>
              <p:nvSpPr>
                <p:cNvPr id="719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976" y="2358"/>
                  <a:ext cx="255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A</a:t>
                  </a:r>
                </a:p>
              </p:txBody>
            </p:sp>
            <p:sp>
              <p:nvSpPr>
                <p:cNvPr id="719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421" y="1765"/>
                  <a:ext cx="244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B</a:t>
                  </a:r>
                </a:p>
              </p:txBody>
            </p:sp>
          </p:grpSp>
        </p:grpSp>
      </p:grpSp>
      <p:sp>
        <p:nvSpPr>
          <p:cNvPr id="7178" name="Text Box 23"/>
          <p:cNvSpPr txBox="1">
            <a:spLocks noChangeArrowheads="1"/>
          </p:cNvSpPr>
          <p:nvPr/>
        </p:nvSpPr>
        <p:spPr bwMode="auto">
          <a:xfrm>
            <a:off x="2236788" y="5708650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7179" name="Text Box 24"/>
          <p:cNvSpPr txBox="1">
            <a:spLocks noChangeArrowheads="1"/>
          </p:cNvSpPr>
          <p:nvPr/>
        </p:nvSpPr>
        <p:spPr bwMode="auto">
          <a:xfrm>
            <a:off x="6084888" y="5818188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  <a:r>
              <a:rPr lang="en-US" altLang="en-US" sz="2400" baseline="-25000"/>
              <a:t>4</a:t>
            </a:r>
            <a:endParaRPr lang="en-US" altLang="en-US" sz="2400"/>
          </a:p>
        </p:txBody>
      </p:sp>
      <p:grpSp>
        <p:nvGrpSpPr>
          <p:cNvPr id="7180" name="Group 34"/>
          <p:cNvGrpSpPr>
            <a:grpSpLocks/>
          </p:cNvGrpSpPr>
          <p:nvPr/>
        </p:nvGrpSpPr>
        <p:grpSpPr bwMode="auto">
          <a:xfrm>
            <a:off x="6062663" y="2247900"/>
            <a:ext cx="2822575" cy="1262063"/>
            <a:chOff x="3819" y="1416"/>
            <a:chExt cx="1778" cy="795"/>
          </a:xfrm>
        </p:grpSpPr>
        <p:sp>
          <p:nvSpPr>
            <p:cNvPr id="7182" name="Line 26"/>
            <p:cNvSpPr>
              <a:spLocks noChangeShapeType="1"/>
            </p:cNvSpPr>
            <p:nvPr/>
          </p:nvSpPr>
          <p:spPr bwMode="auto">
            <a:xfrm rot="1490895" flipV="1">
              <a:off x="4370" y="1416"/>
              <a:ext cx="1192" cy="552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27"/>
            <p:cNvSpPr>
              <a:spLocks noChangeShapeType="1"/>
            </p:cNvSpPr>
            <p:nvPr/>
          </p:nvSpPr>
          <p:spPr bwMode="auto">
            <a:xfrm rot="-4389470" flipH="1" flipV="1">
              <a:off x="4641" y="1255"/>
              <a:ext cx="436" cy="1476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Text Box 28"/>
            <p:cNvSpPr txBox="1">
              <a:spLocks noChangeArrowheads="1"/>
            </p:cNvSpPr>
            <p:nvPr/>
          </p:nvSpPr>
          <p:spPr bwMode="auto">
            <a:xfrm>
              <a:off x="3949" y="1563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7185" name="Text Box 29"/>
            <p:cNvSpPr txBox="1">
              <a:spLocks noChangeArrowheads="1"/>
            </p:cNvSpPr>
            <p:nvPr/>
          </p:nvSpPr>
          <p:spPr bwMode="auto">
            <a:xfrm>
              <a:off x="3819" y="1867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7181" name="Arc 35"/>
          <p:cNvSpPr>
            <a:spLocks/>
          </p:cNvSpPr>
          <p:nvPr/>
        </p:nvSpPr>
        <p:spPr bwMode="auto">
          <a:xfrm rot="16200000" flipV="1">
            <a:off x="2732088" y="4967288"/>
            <a:ext cx="682625" cy="809625"/>
          </a:xfrm>
          <a:custGeom>
            <a:avLst/>
            <a:gdLst>
              <a:gd name="T0" fmla="*/ 0 w 18194"/>
              <a:gd name="T1" fmla="*/ 0 h 21600"/>
              <a:gd name="T2" fmla="*/ 2147483646 w 18194"/>
              <a:gd name="T3" fmla="*/ 2147483646 h 21600"/>
              <a:gd name="T4" fmla="*/ 0 w 18194"/>
              <a:gd name="T5" fmla="*/ 2147483646 h 21600"/>
              <a:gd name="T6" fmla="*/ 0 60000 65536"/>
              <a:gd name="T7" fmla="*/ 0 60000 65536"/>
              <a:gd name="T8" fmla="*/ 0 60000 65536"/>
              <a:gd name="T9" fmla="*/ 0 w 18194"/>
              <a:gd name="T10" fmla="*/ 0 h 21600"/>
              <a:gd name="T11" fmla="*/ 18194 w 1819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94" h="21600" fill="none" extrusionOk="0">
                <a:moveTo>
                  <a:pt x="-1" y="0"/>
                </a:moveTo>
                <a:cubicBezTo>
                  <a:pt x="7365" y="0"/>
                  <a:pt x="14223" y="3753"/>
                  <a:pt x="18194" y="9957"/>
                </a:cubicBezTo>
              </a:path>
              <a:path w="18194" h="21600" stroke="0" extrusionOk="0">
                <a:moveTo>
                  <a:pt x="-1" y="0"/>
                </a:moveTo>
                <a:cubicBezTo>
                  <a:pt x="7365" y="0"/>
                  <a:pt x="14223" y="3753"/>
                  <a:pt x="18194" y="995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Graphical Linkage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4919663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1"/>
                </a:solidFill>
              </a:rPr>
              <a:t>Draw an arc of radius b, centered at A</a:t>
            </a:r>
          </a:p>
          <a:p>
            <a:pPr eaLnBrk="1" hangingPunct="1"/>
            <a:r>
              <a:rPr lang="en-US" altLang="en-US" smtClean="0">
                <a:solidFill>
                  <a:srgbClr val="660066"/>
                </a:solidFill>
              </a:rPr>
              <a:t>Draw an arc of radius c, centered at O</a:t>
            </a:r>
            <a:r>
              <a:rPr lang="en-US" altLang="en-US" baseline="-25000" smtClean="0">
                <a:solidFill>
                  <a:srgbClr val="660066"/>
                </a:solidFill>
              </a:rPr>
              <a:t>4</a:t>
            </a:r>
            <a:endParaRPr lang="en-US" altLang="en-US" smtClean="0">
              <a:solidFill>
                <a:srgbClr val="660066"/>
              </a:solidFill>
            </a:endParaRPr>
          </a:p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rgbClr val="996600"/>
                </a:solidFill>
              </a:rPr>
              <a:t>intersections</a:t>
            </a:r>
            <a:r>
              <a:rPr lang="en-US" altLang="en-US" smtClean="0"/>
              <a:t> are the two possible positions for the linkage, </a:t>
            </a:r>
            <a:r>
              <a:rPr lang="en-US" altLang="en-US" smtClean="0">
                <a:solidFill>
                  <a:schemeClr val="accent2"/>
                </a:solidFill>
              </a:rPr>
              <a:t>open</a:t>
            </a:r>
            <a:r>
              <a:rPr lang="en-US" altLang="en-US" smtClean="0"/>
              <a:t> and </a:t>
            </a:r>
            <a:r>
              <a:rPr lang="en-US" altLang="en-US" smtClean="0">
                <a:solidFill>
                  <a:srgbClr val="CC3300"/>
                </a:solidFill>
              </a:rPr>
              <a:t>crossed</a:t>
            </a:r>
            <a:endParaRPr lang="en-US" altLang="en-US" baseline="-25000" smtClean="0">
              <a:solidFill>
                <a:srgbClr val="CC3300"/>
              </a:solidFill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821238" y="5757863"/>
            <a:ext cx="342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4821238" y="4310063"/>
            <a:ext cx="838200" cy="1447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Arc 6"/>
          <p:cNvSpPr>
            <a:spLocks/>
          </p:cNvSpPr>
          <p:nvPr/>
        </p:nvSpPr>
        <p:spPr bwMode="auto">
          <a:xfrm>
            <a:off x="5380038" y="3074988"/>
            <a:ext cx="2378075" cy="3294062"/>
          </a:xfrm>
          <a:custGeom>
            <a:avLst/>
            <a:gdLst>
              <a:gd name="T0" fmla="*/ 2147483646 w 24972"/>
              <a:gd name="T1" fmla="*/ 0 h 34588"/>
              <a:gd name="T2" fmla="*/ 0 w 24972"/>
              <a:gd name="T3" fmla="*/ 2147483646 h 34588"/>
              <a:gd name="T4" fmla="*/ 2147483646 w 24972"/>
              <a:gd name="T5" fmla="*/ 2147483646 h 34588"/>
              <a:gd name="T6" fmla="*/ 0 60000 65536"/>
              <a:gd name="T7" fmla="*/ 0 60000 65536"/>
              <a:gd name="T8" fmla="*/ 0 60000 65536"/>
              <a:gd name="T9" fmla="*/ 0 w 24972"/>
              <a:gd name="T10" fmla="*/ 0 h 34588"/>
              <a:gd name="T11" fmla="*/ 24972 w 24972"/>
              <a:gd name="T12" fmla="*/ 34588 h 34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72" h="34588" fill="none" extrusionOk="0">
                <a:moveTo>
                  <a:pt x="20630" y="0"/>
                </a:moveTo>
                <a:cubicBezTo>
                  <a:pt x="23448" y="3743"/>
                  <a:pt x="24972" y="8302"/>
                  <a:pt x="24972" y="12988"/>
                </a:cubicBezTo>
                <a:cubicBezTo>
                  <a:pt x="24972" y="24917"/>
                  <a:pt x="15301" y="34588"/>
                  <a:pt x="3372" y="34588"/>
                </a:cubicBezTo>
                <a:cubicBezTo>
                  <a:pt x="2242" y="34588"/>
                  <a:pt x="1115" y="34499"/>
                  <a:pt x="-1" y="34323"/>
                </a:cubicBezTo>
              </a:path>
              <a:path w="24972" h="34588" stroke="0" extrusionOk="0">
                <a:moveTo>
                  <a:pt x="20630" y="0"/>
                </a:moveTo>
                <a:cubicBezTo>
                  <a:pt x="23448" y="3743"/>
                  <a:pt x="24972" y="8302"/>
                  <a:pt x="24972" y="12988"/>
                </a:cubicBezTo>
                <a:cubicBezTo>
                  <a:pt x="24972" y="24917"/>
                  <a:pt x="15301" y="34588"/>
                  <a:pt x="3372" y="34588"/>
                </a:cubicBezTo>
                <a:cubicBezTo>
                  <a:pt x="2242" y="34588"/>
                  <a:pt x="1115" y="34499"/>
                  <a:pt x="-1" y="34323"/>
                </a:cubicBezTo>
                <a:lnTo>
                  <a:pt x="3372" y="12988"/>
                </a:lnTo>
                <a:lnTo>
                  <a:pt x="20630" y="0"/>
                </a:lnTo>
                <a:close/>
              </a:path>
            </a:pathLst>
          </a:custGeom>
          <a:noFill/>
          <a:ln w="57150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Arc 7"/>
          <p:cNvSpPr>
            <a:spLocks/>
          </p:cNvSpPr>
          <p:nvPr/>
        </p:nvSpPr>
        <p:spPr bwMode="auto">
          <a:xfrm>
            <a:off x="5815013" y="3324225"/>
            <a:ext cx="2438400" cy="3533775"/>
          </a:xfrm>
          <a:custGeom>
            <a:avLst/>
            <a:gdLst>
              <a:gd name="T0" fmla="*/ 2147483646 w 21600"/>
              <a:gd name="T1" fmla="*/ 2147483646 h 31300"/>
              <a:gd name="T2" fmla="*/ 2147483646 w 21600"/>
              <a:gd name="T3" fmla="*/ 0 h 31300"/>
              <a:gd name="T4" fmla="*/ 2147483646 w 21600"/>
              <a:gd name="T5" fmla="*/ 2147483646 h 31300"/>
              <a:gd name="T6" fmla="*/ 0 60000 65536"/>
              <a:gd name="T7" fmla="*/ 0 60000 65536"/>
              <a:gd name="T8" fmla="*/ 0 60000 65536"/>
              <a:gd name="T9" fmla="*/ 0 w 21600"/>
              <a:gd name="T10" fmla="*/ 0 h 31300"/>
              <a:gd name="T11" fmla="*/ 21600 w 21600"/>
              <a:gd name="T12" fmla="*/ 31300 h 31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1300" fill="none" extrusionOk="0">
                <a:moveTo>
                  <a:pt x="2307" y="31299"/>
                </a:moveTo>
                <a:cubicBezTo>
                  <a:pt x="790" y="28286"/>
                  <a:pt x="0" y="24959"/>
                  <a:pt x="0" y="21586"/>
                </a:cubicBezTo>
                <a:cubicBezTo>
                  <a:pt x="-1" y="9963"/>
                  <a:pt x="9196" y="424"/>
                  <a:pt x="20811" y="0"/>
                </a:cubicBezTo>
              </a:path>
              <a:path w="21600" h="31300" stroke="0" extrusionOk="0">
                <a:moveTo>
                  <a:pt x="2307" y="31299"/>
                </a:moveTo>
                <a:cubicBezTo>
                  <a:pt x="790" y="28286"/>
                  <a:pt x="0" y="24959"/>
                  <a:pt x="0" y="21586"/>
                </a:cubicBezTo>
                <a:cubicBezTo>
                  <a:pt x="-1" y="9963"/>
                  <a:pt x="9196" y="424"/>
                  <a:pt x="20811" y="0"/>
                </a:cubicBezTo>
                <a:lnTo>
                  <a:pt x="21600" y="21586"/>
                </a:lnTo>
                <a:lnTo>
                  <a:pt x="2307" y="31299"/>
                </a:lnTo>
                <a:close/>
              </a:path>
            </a:pathLst>
          </a:custGeom>
          <a:noFill/>
          <a:ln w="57150">
            <a:solidFill>
              <a:srgbClr val="660066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659438" y="4310063"/>
            <a:ext cx="2590800" cy="2044700"/>
            <a:chOff x="3565" y="2715"/>
            <a:chExt cx="1632" cy="1288"/>
          </a:xfrm>
        </p:grpSpPr>
        <p:sp>
          <p:nvSpPr>
            <p:cNvPr id="8226" name="Line 9"/>
            <p:cNvSpPr>
              <a:spLocks noChangeShapeType="1"/>
            </p:cNvSpPr>
            <p:nvPr/>
          </p:nvSpPr>
          <p:spPr bwMode="auto">
            <a:xfrm>
              <a:off x="3565" y="2715"/>
              <a:ext cx="140" cy="1288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Line 10"/>
            <p:cNvSpPr>
              <a:spLocks noChangeShapeType="1"/>
            </p:cNvSpPr>
            <p:nvPr/>
          </p:nvSpPr>
          <p:spPr bwMode="auto">
            <a:xfrm flipH="1">
              <a:off x="3713" y="3627"/>
              <a:ext cx="1484" cy="376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4897438" y="4767263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</p:txBody>
      </p:sp>
      <p:sp>
        <p:nvSpPr>
          <p:cNvPr id="8202" name="Text Box 15"/>
          <p:cNvSpPr txBox="1">
            <a:spLocks noChangeArrowheads="1"/>
          </p:cNvSpPr>
          <p:nvPr/>
        </p:nvSpPr>
        <p:spPr bwMode="auto">
          <a:xfrm>
            <a:off x="6407150" y="52244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5126038" y="5294313"/>
            <a:ext cx="444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Symbol" panose="05050102010706020507" pitchFamily="18" charset="2"/>
              </a:rPr>
              <a:t>q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659438" y="3414713"/>
            <a:ext cx="3352800" cy="2343150"/>
            <a:chOff x="3565" y="2151"/>
            <a:chExt cx="2112" cy="1476"/>
          </a:xfrm>
        </p:grpSpPr>
        <p:grpSp>
          <p:nvGrpSpPr>
            <p:cNvPr id="8216" name="Group 34"/>
            <p:cNvGrpSpPr>
              <a:grpSpLocks/>
            </p:cNvGrpSpPr>
            <p:nvPr/>
          </p:nvGrpSpPr>
          <p:grpSpPr bwMode="auto">
            <a:xfrm>
              <a:off x="3565" y="2151"/>
              <a:ext cx="1960" cy="1476"/>
              <a:chOff x="3565" y="2151"/>
              <a:chExt cx="1960" cy="1476"/>
            </a:xfrm>
          </p:grpSpPr>
          <p:grpSp>
            <p:nvGrpSpPr>
              <p:cNvPr id="8219" name="Group 31"/>
              <p:cNvGrpSpPr>
                <a:grpSpLocks/>
              </p:cNvGrpSpPr>
              <p:nvPr/>
            </p:nvGrpSpPr>
            <p:grpSpPr bwMode="auto">
              <a:xfrm>
                <a:off x="3565" y="2151"/>
                <a:ext cx="1737" cy="1476"/>
                <a:chOff x="3565" y="2151"/>
                <a:chExt cx="1737" cy="1476"/>
              </a:xfrm>
            </p:grpSpPr>
            <p:sp>
              <p:nvSpPr>
                <p:cNvPr id="8222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3565" y="2163"/>
                  <a:ext cx="1192" cy="552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3" name="Line 11"/>
                <p:cNvSpPr>
                  <a:spLocks noChangeShapeType="1"/>
                </p:cNvSpPr>
                <p:nvPr/>
              </p:nvSpPr>
              <p:spPr bwMode="auto">
                <a:xfrm flipH="1" flipV="1">
                  <a:off x="4761" y="2151"/>
                  <a:ext cx="436" cy="1476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24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4036" y="2187"/>
                  <a:ext cx="212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b</a:t>
                  </a:r>
                </a:p>
              </p:txBody>
            </p:sp>
            <p:sp>
              <p:nvSpPr>
                <p:cNvPr id="82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101" y="2667"/>
                  <a:ext cx="201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/>
                    <a:t>c</a:t>
                  </a:r>
                </a:p>
              </p:txBody>
            </p:sp>
          </p:grpSp>
          <p:sp>
            <p:nvSpPr>
              <p:cNvPr id="8220" name="Text Box 17"/>
              <p:cNvSpPr txBox="1">
                <a:spLocks noChangeArrowheads="1"/>
              </p:cNvSpPr>
              <p:nvPr/>
            </p:nvSpPr>
            <p:spPr bwMode="auto">
              <a:xfrm>
                <a:off x="4112" y="2436"/>
                <a:ext cx="2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Symbol" panose="05050102010706020507" pitchFamily="18" charset="2"/>
                  </a:rPr>
                  <a:t>q</a:t>
                </a:r>
                <a:r>
                  <a:rPr lang="en-US" altLang="en-US" sz="2400" baseline="-25000"/>
                  <a:t>3</a:t>
                </a:r>
                <a:endParaRPr lang="en-US" altLang="en-US" sz="2400"/>
              </a:p>
            </p:txBody>
          </p:sp>
          <p:sp>
            <p:nvSpPr>
              <p:cNvPr id="8221" name="Text Box 18"/>
              <p:cNvSpPr txBox="1">
                <a:spLocks noChangeArrowheads="1"/>
              </p:cNvSpPr>
              <p:nvPr/>
            </p:nvSpPr>
            <p:spPr bwMode="auto">
              <a:xfrm>
                <a:off x="5245" y="3243"/>
                <a:ext cx="2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latin typeface="Symbol" panose="05050102010706020507" pitchFamily="18" charset="2"/>
                  </a:rPr>
                  <a:t>q</a:t>
                </a:r>
                <a:r>
                  <a:rPr lang="en-US" altLang="en-US" sz="2400" baseline="-25000"/>
                  <a:t>4</a:t>
                </a:r>
                <a:endParaRPr lang="en-US" altLang="en-US" sz="2400"/>
              </a:p>
            </p:txBody>
          </p:sp>
        </p:grpSp>
        <p:sp>
          <p:nvSpPr>
            <p:cNvPr id="8217" name="Line 19"/>
            <p:cNvSpPr>
              <a:spLocks noChangeShapeType="1"/>
            </p:cNvSpPr>
            <p:nvPr/>
          </p:nvSpPr>
          <p:spPr bwMode="auto">
            <a:xfrm>
              <a:off x="5197" y="3627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20"/>
            <p:cNvSpPr>
              <a:spLocks noChangeShapeType="1"/>
            </p:cNvSpPr>
            <p:nvPr/>
          </p:nvSpPr>
          <p:spPr bwMode="auto">
            <a:xfrm>
              <a:off x="3565" y="2715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5" name="Group 33"/>
          <p:cNvGrpSpPr>
            <a:grpSpLocks/>
          </p:cNvGrpSpPr>
          <p:nvPr/>
        </p:nvGrpSpPr>
        <p:grpSpPr bwMode="auto">
          <a:xfrm>
            <a:off x="6145213" y="992188"/>
            <a:ext cx="2822575" cy="1262062"/>
            <a:chOff x="3871" y="625"/>
            <a:chExt cx="1778" cy="795"/>
          </a:xfrm>
        </p:grpSpPr>
        <p:sp>
          <p:nvSpPr>
            <p:cNvPr id="8212" name="Line 21"/>
            <p:cNvSpPr>
              <a:spLocks noChangeShapeType="1"/>
            </p:cNvSpPr>
            <p:nvPr/>
          </p:nvSpPr>
          <p:spPr bwMode="auto">
            <a:xfrm rot="1490895" flipV="1">
              <a:off x="4422" y="625"/>
              <a:ext cx="1192" cy="552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22"/>
            <p:cNvSpPr>
              <a:spLocks noChangeShapeType="1"/>
            </p:cNvSpPr>
            <p:nvPr/>
          </p:nvSpPr>
          <p:spPr bwMode="auto">
            <a:xfrm rot="-4389470" flipH="1" flipV="1">
              <a:off x="4693" y="464"/>
              <a:ext cx="436" cy="1476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Text Box 23"/>
            <p:cNvSpPr txBox="1">
              <a:spLocks noChangeArrowheads="1"/>
            </p:cNvSpPr>
            <p:nvPr/>
          </p:nvSpPr>
          <p:spPr bwMode="auto">
            <a:xfrm>
              <a:off x="4001" y="772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8215" name="Text Box 24"/>
            <p:cNvSpPr txBox="1">
              <a:spLocks noChangeArrowheads="1"/>
            </p:cNvSpPr>
            <p:nvPr/>
          </p:nvSpPr>
          <p:spPr bwMode="auto">
            <a:xfrm>
              <a:off x="3871" y="107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c</a:t>
              </a:r>
            </a:p>
          </p:txBody>
        </p:sp>
      </p:grpSp>
      <p:sp>
        <p:nvSpPr>
          <p:cNvPr id="8206" name="Text Box 25"/>
          <p:cNvSpPr txBox="1">
            <a:spLocks noChangeArrowheads="1"/>
          </p:cNvSpPr>
          <p:nvPr/>
        </p:nvSpPr>
        <p:spPr bwMode="auto">
          <a:xfrm>
            <a:off x="5238750" y="38115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</a:t>
            </a:r>
          </a:p>
        </p:txBody>
      </p:sp>
      <p:sp>
        <p:nvSpPr>
          <p:cNvPr id="8207" name="Text Box 27"/>
          <p:cNvSpPr txBox="1">
            <a:spLocks noChangeArrowheads="1"/>
          </p:cNvSpPr>
          <p:nvPr/>
        </p:nvSpPr>
        <p:spPr bwMode="auto">
          <a:xfrm>
            <a:off x="4338638" y="5776913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  <a:r>
              <a:rPr lang="en-US" altLang="en-US" sz="2400" baseline="-25000"/>
              <a:t>2</a:t>
            </a:r>
            <a:endParaRPr lang="en-US" altLang="en-US" sz="2400"/>
          </a:p>
        </p:txBody>
      </p:sp>
      <p:sp>
        <p:nvSpPr>
          <p:cNvPr id="8208" name="Text Box 28"/>
          <p:cNvSpPr txBox="1">
            <a:spLocks noChangeArrowheads="1"/>
          </p:cNvSpPr>
          <p:nvPr/>
        </p:nvSpPr>
        <p:spPr bwMode="auto">
          <a:xfrm>
            <a:off x="8186738" y="5886450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  <a:r>
              <a:rPr lang="en-US" altLang="en-US" sz="2400" baseline="-25000"/>
              <a:t>4</a:t>
            </a:r>
            <a:endParaRPr lang="en-US" altLang="en-US" sz="2400"/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5513388" y="2870200"/>
            <a:ext cx="2508250" cy="3987800"/>
            <a:chOff x="3473" y="1808"/>
            <a:chExt cx="1580" cy="2512"/>
          </a:xfrm>
        </p:grpSpPr>
        <p:sp>
          <p:nvSpPr>
            <p:cNvPr id="8210" name="Text Box 26"/>
            <p:cNvSpPr txBox="1">
              <a:spLocks noChangeArrowheads="1"/>
            </p:cNvSpPr>
            <p:nvPr/>
          </p:nvSpPr>
          <p:spPr bwMode="auto">
            <a:xfrm>
              <a:off x="4745" y="1808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996600"/>
                  </a:solidFill>
                </a:rPr>
                <a:t>B</a:t>
              </a:r>
              <a:r>
                <a:rPr lang="en-US" altLang="en-US" sz="2400" baseline="-25000">
                  <a:solidFill>
                    <a:srgbClr val="996600"/>
                  </a:solidFill>
                </a:rPr>
                <a:t>1</a:t>
              </a:r>
              <a:endParaRPr lang="en-US" altLang="en-US" sz="2400">
                <a:solidFill>
                  <a:srgbClr val="996600"/>
                </a:solidFill>
              </a:endParaRPr>
            </a:p>
          </p:txBody>
        </p:sp>
        <p:sp>
          <p:nvSpPr>
            <p:cNvPr id="8211" name="Text Box 29"/>
            <p:cNvSpPr txBox="1">
              <a:spLocks noChangeArrowheads="1"/>
            </p:cNvSpPr>
            <p:nvPr/>
          </p:nvSpPr>
          <p:spPr bwMode="auto">
            <a:xfrm>
              <a:off x="3473" y="4032"/>
              <a:ext cx="30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solidFill>
                    <a:srgbClr val="996600"/>
                  </a:solidFill>
                </a:rPr>
                <a:t>B</a:t>
              </a:r>
              <a:r>
                <a:rPr lang="en-US" altLang="en-US" sz="2400" baseline="-25000">
                  <a:solidFill>
                    <a:srgbClr val="996600"/>
                  </a:solidFill>
                </a:rPr>
                <a:t>2</a:t>
              </a:r>
              <a:endParaRPr lang="en-US" altLang="en-US" sz="2400">
                <a:solidFill>
                  <a:srgbClr val="9966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Algebraic Position Analysis</a:t>
            </a:r>
          </a:p>
        </p:txBody>
      </p:sp>
      <p:pic>
        <p:nvPicPr>
          <p:cNvPr id="9219" name="Picture 3" descr="fig4-6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30" t="5176" r="3030" b="5647"/>
          <a:stretch>
            <a:fillRect/>
          </a:stretch>
        </p:blipFill>
        <p:spPr>
          <a:xfrm>
            <a:off x="4568825" y="1165225"/>
            <a:ext cx="4360863" cy="2339975"/>
          </a:xfrm>
          <a:noFill/>
          <a:ln w="12700">
            <a:solidFill>
              <a:srgbClr val="993300"/>
            </a:solidFill>
            <a:miter lim="800000"/>
            <a:headEnd/>
            <a:tailEnd/>
          </a:ln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63538" y="1725613"/>
          <a:ext cx="1620837" cy="893762"/>
        </p:xfrm>
        <a:graphic>
          <a:graphicData uri="http://schemas.openxmlformats.org/presentationml/2006/ole">
            <p:oleObj spid="_x0000_s9231" name="Equation" r:id="rId4" imgW="825500" imgH="457200" progId="Equation.3">
              <p:embed/>
            </p:oleObj>
          </a:graphicData>
        </a:graphic>
      </p:graphicFrame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80975" y="1214438"/>
            <a:ext cx="4225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Tahoma" panose="020B0604030504040204" pitchFamily="34" charset="0"/>
              </a:rPr>
              <a:t>Obtain coordinates of point A: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25438" y="3275013"/>
          <a:ext cx="3448050" cy="1087437"/>
        </p:xfrm>
        <a:graphic>
          <a:graphicData uri="http://schemas.openxmlformats.org/presentationml/2006/ole">
            <p:oleObj spid="_x0000_s9232" name="Equation" r:id="rId5" imgW="1778000" imgH="558800" progId="Equation.3">
              <p:embed/>
            </p:oleObj>
          </a:graphicData>
        </a:graphic>
      </p:graphicFrame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147638" y="2852738"/>
            <a:ext cx="422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Tahoma" panose="020B0604030504040204" pitchFamily="34" charset="0"/>
              </a:rPr>
              <a:t>Obtain coordinates of point B: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0" y="437515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</a:rPr>
              <a:t>These are 2 equations in 2 unknowns: </a:t>
            </a:r>
            <a:r>
              <a:rPr lang="en-US" altLang="en-US" sz="2400" b="1" i="1">
                <a:solidFill>
                  <a:srgbClr val="FF3300"/>
                </a:solidFill>
              </a:rPr>
              <a:t>B</a:t>
            </a:r>
            <a:r>
              <a:rPr lang="en-US" altLang="en-US" sz="2400" b="1" i="1" baseline="-25000">
                <a:solidFill>
                  <a:srgbClr val="FF3300"/>
                </a:solidFill>
              </a:rPr>
              <a:t>x</a:t>
            </a:r>
            <a:r>
              <a:rPr lang="en-US" altLang="en-US" sz="2400" b="1">
                <a:solidFill>
                  <a:srgbClr val="FF3300"/>
                </a:solidFill>
              </a:rPr>
              <a:t> and </a:t>
            </a:r>
            <a:r>
              <a:rPr lang="en-US" altLang="en-US" sz="2400" b="1" i="1">
                <a:solidFill>
                  <a:srgbClr val="FF3300"/>
                </a:solidFill>
              </a:rPr>
              <a:t>B</a:t>
            </a:r>
            <a:r>
              <a:rPr lang="en-US" altLang="en-US" sz="2400" b="1" i="1" baseline="-25000">
                <a:solidFill>
                  <a:srgbClr val="FF3300"/>
                </a:solidFill>
              </a:rPr>
              <a:t>y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7938" y="4932363"/>
            <a:ext cx="567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3300"/>
                </a:solidFill>
                <a:latin typeface="Tahoma" panose="020B0604030504040204" pitchFamily="34" charset="0"/>
              </a:rPr>
              <a:t>See solution in textbook pages 171, 172.</a:t>
            </a:r>
            <a:endParaRPr lang="en-US" altLang="en-US" sz="2400" i="1" baseline="-25000">
              <a:solidFill>
                <a:srgbClr val="FF3300"/>
              </a:solidFill>
              <a:latin typeface="Tahoma" panose="020B0604030504040204" pitchFamily="34" charset="0"/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 flipH="1">
            <a:off x="5375275" y="1630363"/>
            <a:ext cx="1731963" cy="730250"/>
          </a:xfrm>
          <a:prstGeom prst="rtTriangle">
            <a:avLst/>
          </a:prstGeom>
          <a:solidFill>
            <a:srgbClr val="FFFF00">
              <a:alpha val="30196"/>
            </a:srgbClr>
          </a:solidFill>
          <a:ln w="31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Complex Numbers as Vectors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81125"/>
            <a:ext cx="8686800" cy="5181600"/>
          </a:xfrm>
        </p:spPr>
        <p:txBody>
          <a:bodyPr/>
          <a:lstStyle/>
          <a:p>
            <a:pPr eaLnBrk="1" hangingPunct="1"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We can plot complex numbers on the real-imaginary plane</a:t>
            </a:r>
          </a:p>
          <a:p>
            <a:pPr eaLnBrk="1" hangingPunct="1"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Euler identity e</a:t>
            </a:r>
            <a:r>
              <a:rPr lang="en-US" altLang="en-US" baseline="30000" smtClean="0">
                <a:solidFill>
                  <a:schemeClr val="accent2"/>
                </a:solidFill>
              </a:rPr>
              <a:t>±i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mtClean="0">
                <a:solidFill>
                  <a:schemeClr val="accent2"/>
                </a:solidFill>
              </a:rPr>
              <a:t>=cos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mtClean="0">
                <a:solidFill>
                  <a:schemeClr val="accent2"/>
                </a:solidFill>
              </a:rPr>
              <a:t> ± i sin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</a:p>
          <a:p>
            <a:pPr eaLnBrk="1" hangingPunct="1"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Cartesian form: R</a:t>
            </a:r>
            <a:r>
              <a:rPr lang="en-US" altLang="en-US" baseline="-25000" smtClean="0">
                <a:solidFill>
                  <a:schemeClr val="accent2"/>
                </a:solidFill>
              </a:rPr>
              <a:t>A</a:t>
            </a:r>
            <a:r>
              <a:rPr lang="en-US" altLang="en-US" smtClean="0">
                <a:solidFill>
                  <a:schemeClr val="accent2"/>
                </a:solidFill>
              </a:rPr>
              <a:t>cos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smtClean="0">
                <a:solidFill>
                  <a:schemeClr val="accent2"/>
                </a:solidFill>
              </a:rPr>
              <a:t> + i R</a:t>
            </a:r>
            <a:r>
              <a:rPr lang="en-US" altLang="en-US" baseline="-25000" smtClean="0">
                <a:solidFill>
                  <a:schemeClr val="accent2"/>
                </a:solidFill>
              </a:rPr>
              <a:t>A</a:t>
            </a:r>
            <a:r>
              <a:rPr lang="en-US" altLang="en-US" smtClean="0">
                <a:solidFill>
                  <a:schemeClr val="accent2"/>
                </a:solidFill>
              </a:rPr>
              <a:t>sin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</a:p>
          <a:p>
            <a:pPr eaLnBrk="1" hangingPunct="1"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Polar form: R</a:t>
            </a:r>
            <a:r>
              <a:rPr lang="en-US" altLang="en-US" baseline="-25000" smtClean="0">
                <a:solidFill>
                  <a:schemeClr val="accent2"/>
                </a:solidFill>
              </a:rPr>
              <a:t>A</a:t>
            </a:r>
            <a:r>
              <a:rPr lang="en-US" altLang="en-US" smtClean="0">
                <a:solidFill>
                  <a:schemeClr val="accent2"/>
                </a:solidFill>
              </a:rPr>
              <a:t>e</a:t>
            </a:r>
            <a:r>
              <a:rPr lang="en-US" altLang="en-US" baseline="30000" smtClean="0">
                <a:solidFill>
                  <a:schemeClr val="accent2"/>
                </a:solidFill>
              </a:rPr>
              <a:t>i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endParaRPr lang="en-US" altLang="en-US" smtClean="0">
              <a:solidFill>
                <a:schemeClr val="accent2"/>
              </a:solidFill>
              <a:latin typeface="Symbol" panose="05050102010706020507" pitchFamily="18" charset="2"/>
            </a:endParaRPr>
          </a:p>
          <a:p>
            <a:pPr eaLnBrk="1" hangingPunct="1">
              <a:tabLst>
                <a:tab pos="398463" algn="l"/>
              </a:tabLst>
            </a:pPr>
            <a:r>
              <a:rPr lang="en-US" altLang="en-US" smtClean="0">
                <a:solidFill>
                  <a:schemeClr val="accent2"/>
                </a:solidFill>
              </a:rPr>
              <a:t>Multiplying by e</a:t>
            </a:r>
            <a:r>
              <a:rPr lang="en-US" altLang="en-US" baseline="30000" smtClean="0">
                <a:solidFill>
                  <a:schemeClr val="accent2"/>
                </a:solidFill>
              </a:rPr>
              <a:t>i</a:t>
            </a:r>
            <a:r>
              <a:rPr lang="en-US" altLang="en-US" baseline="30000" smtClean="0">
                <a:solidFill>
                  <a:schemeClr val="accent2"/>
                </a:solidFill>
                <a:latin typeface="Symbol" panose="05050102010706020507" pitchFamily="18" charset="2"/>
              </a:rPr>
              <a:t>q 					</a:t>
            </a:r>
            <a:r>
              <a:rPr lang="en-US" altLang="en-US" smtClean="0">
                <a:solidFill>
                  <a:schemeClr val="accent2"/>
                </a:solidFill>
              </a:rPr>
              <a:t>corresponds to rotating 					by </a:t>
            </a:r>
            <a:r>
              <a:rPr lang="en-US" altLang="en-US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tabLst>
                <a:tab pos="398463" algn="l"/>
              </a:tabLst>
            </a:pPr>
            <a:endParaRPr lang="en-US" altLang="en-US" smtClean="0">
              <a:solidFill>
                <a:schemeClr val="accent2"/>
              </a:solidFill>
            </a:endParaRPr>
          </a:p>
          <a:p>
            <a:pPr eaLnBrk="1" hangingPunct="1">
              <a:tabLst>
                <a:tab pos="398463" algn="l"/>
              </a:tabLst>
            </a:pPr>
            <a:endParaRPr lang="en-US" altLang="en-US" smtClean="0">
              <a:solidFill>
                <a:schemeClr val="accent2"/>
              </a:solidFill>
            </a:endParaRPr>
          </a:p>
        </p:txBody>
      </p:sp>
      <p:pic>
        <p:nvPicPr>
          <p:cNvPr id="10244" name="Picture 4" descr="fig4-7"/>
          <p:cNvPicPr>
            <a:picLocks noChangeAspect="1" noChangeArrowheads="1"/>
          </p:cNvPicPr>
          <p:nvPr/>
        </p:nvPicPr>
        <p:blipFill>
          <a:blip r:embed="rId2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37" t="3568" r="7478" b="4280"/>
          <a:stretch>
            <a:fillRect/>
          </a:stretch>
        </p:blipFill>
        <p:spPr bwMode="auto">
          <a:xfrm>
            <a:off x="4800600" y="3632200"/>
            <a:ext cx="4343400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232775" y="5734050"/>
            <a:ext cx="74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Real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486525" y="3632200"/>
            <a:ext cx="1435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Imaginary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Analytical Position Analysis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Given: link lengths a,b,c and d,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1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, 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2</a:t>
            </a:r>
            <a:r>
              <a:rPr lang="en-US" altLang="en-US" smtClean="0">
                <a:solidFill>
                  <a:schemeClr val="accent2"/>
                </a:solidFill>
              </a:rPr>
              <a:t> (the motor position)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Find: the unknown angles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3</a:t>
            </a:r>
            <a:r>
              <a:rPr lang="en-US" altLang="en-US" smtClean="0">
                <a:solidFill>
                  <a:schemeClr val="accent2"/>
                </a:solidFill>
              </a:rPr>
              <a:t> and </a:t>
            </a:r>
            <a:r>
              <a:rPr lang="en-US" altLang="en-US" i="1" smtClean="0">
                <a:solidFill>
                  <a:schemeClr val="accent2"/>
                </a:solidFill>
                <a:latin typeface="Symbol" panose="05050102010706020507" pitchFamily="18" charset="2"/>
              </a:rPr>
              <a:t>q</a:t>
            </a:r>
            <a:r>
              <a:rPr lang="en-US" altLang="en-US" i="1" baseline="-25000" smtClean="0">
                <a:solidFill>
                  <a:schemeClr val="accent2"/>
                </a:solidFill>
                <a:latin typeface="Symbol" panose="05050102010706020507" pitchFamily="18" charset="2"/>
              </a:rPr>
              <a:t>4</a:t>
            </a:r>
          </a:p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  <p:pic>
        <p:nvPicPr>
          <p:cNvPr id="11268" name="Picture 27" descr="fig4-6"/>
          <p:cNvPicPr>
            <a:picLocks noChangeAspect="1" noChangeArrowheads="1"/>
          </p:cNvPicPr>
          <p:nvPr/>
        </p:nvPicPr>
        <p:blipFill>
          <a:blip r:embed="rId2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02" t="5011" r="2896" b="5782"/>
          <a:stretch>
            <a:fillRect/>
          </a:stretch>
        </p:blipFill>
        <p:spPr bwMode="auto">
          <a:xfrm>
            <a:off x="565150" y="3136900"/>
            <a:ext cx="7307263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Analytical Position Analysis</a:t>
            </a:r>
          </a:p>
        </p:txBody>
      </p:sp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92100" y="1504950"/>
          <a:ext cx="3190875" cy="574675"/>
        </p:xfrm>
        <a:graphic>
          <a:graphicData uri="http://schemas.openxmlformats.org/presentationml/2006/ole">
            <p:oleObj spid="_x0000_s12307" name="Equation" r:id="rId3" imgW="1320227" imgH="241195" progId="Equation.3">
              <p:embed/>
            </p:oleObj>
          </a:graphicData>
        </a:graphic>
      </p:graphicFrame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203200" y="5103813"/>
          <a:ext cx="5378450" cy="596900"/>
        </p:xfrm>
        <a:graphic>
          <a:graphicData uri="http://schemas.openxmlformats.org/presentationml/2006/ole">
            <p:oleObj spid="_x0000_s12308" name="Equation" r:id="rId4" imgW="2032000" imgH="228600" progId="Equation.3">
              <p:embed/>
            </p:oleObj>
          </a:graphicData>
        </a:graphic>
      </p:graphicFrame>
      <p:pic>
        <p:nvPicPr>
          <p:cNvPr id="12293" name="Picture 8" descr="fig4-6"/>
          <p:cNvPicPr>
            <a:picLocks noChangeAspect="1" noChangeArrowheads="1"/>
          </p:cNvPicPr>
          <p:nvPr/>
        </p:nvPicPr>
        <p:blipFill>
          <a:blip r:embed="rId5">
            <a:lum bright="-42000" contrast="6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02" t="5011" r="20908" b="5782"/>
          <a:stretch>
            <a:fillRect/>
          </a:stretch>
        </p:blipFill>
        <p:spPr bwMode="auto">
          <a:xfrm>
            <a:off x="4572000" y="1093788"/>
            <a:ext cx="4572000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5143500" y="2614613"/>
            <a:ext cx="442913" cy="9572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5600700" y="1657350"/>
            <a:ext cx="2257425" cy="914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 flipV="1">
            <a:off x="7843838" y="1671638"/>
            <a:ext cx="514350" cy="1843087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5100638" y="3529013"/>
            <a:ext cx="3257550" cy="42862"/>
          </a:xfrm>
          <a:prstGeom prst="line">
            <a:avLst/>
          </a:prstGeom>
          <a:noFill/>
          <a:ln w="76200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41400"/>
            <a:ext cx="8686800" cy="4141788"/>
          </a:xfrm>
        </p:spPr>
        <p:txBody>
          <a:bodyPr/>
          <a:lstStyle/>
          <a:p>
            <a:pPr eaLnBrk="1" hangingPunct="1">
              <a:buFontTx/>
              <a:buNone/>
              <a:tabLst>
                <a:tab pos="398463" algn="l"/>
              </a:tabLst>
            </a:pPr>
            <a:r>
              <a:rPr lang="en-US" altLang="en-US" sz="2800" smtClean="0">
                <a:solidFill>
                  <a:schemeClr val="accent2"/>
                </a:solidFill>
              </a:rPr>
              <a:t>Write the </a:t>
            </a:r>
            <a:r>
              <a:rPr lang="en-US" altLang="en-US" sz="2800" b="1" smtClean="0">
                <a:solidFill>
                  <a:schemeClr val="accent2"/>
                </a:solidFill>
              </a:rPr>
              <a:t>vector loop equation:</a:t>
            </a:r>
          </a:p>
          <a:p>
            <a:pPr eaLnBrk="1" hangingPunct="1">
              <a:buFontTx/>
              <a:buNone/>
              <a:tabLst>
                <a:tab pos="398463" algn="l"/>
              </a:tabLst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tabLst>
                <a:tab pos="398463" algn="l"/>
              </a:tabLst>
            </a:pPr>
            <a:r>
              <a:rPr lang="en-US" altLang="en-US" sz="2800" smtClean="0"/>
              <a:t>(Positive from tail to tip)</a:t>
            </a:r>
          </a:p>
          <a:p>
            <a:pPr eaLnBrk="1" hangingPunct="1">
              <a:buFontTx/>
              <a:buNone/>
              <a:tabLst>
                <a:tab pos="398463" algn="l"/>
              </a:tabLst>
            </a:pPr>
            <a:r>
              <a:rPr lang="en-US" altLang="en-US" sz="2800" smtClean="0">
                <a:solidFill>
                  <a:schemeClr val="accent2"/>
                </a:solidFill>
              </a:rPr>
              <a:t>Substitute with complex vectors</a:t>
            </a:r>
          </a:p>
          <a:p>
            <a:pPr eaLnBrk="1" hangingPunct="1">
              <a:buFontTx/>
              <a:buNone/>
              <a:tabLst>
                <a:tab pos="398463" algn="l"/>
              </a:tabLst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tabLst>
                <a:tab pos="398463" algn="l"/>
              </a:tabLst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tabLst>
                <a:tab pos="398463" algn="l"/>
              </a:tabLst>
            </a:pPr>
            <a:r>
              <a:rPr lang="en-US" altLang="en-US" sz="2800" smtClean="0">
                <a:solidFill>
                  <a:schemeClr val="accent2"/>
                </a:solidFill>
              </a:rPr>
              <a:t>Take knowns on one side, unknowns on the other.</a:t>
            </a:r>
          </a:p>
          <a:p>
            <a:pPr eaLnBrk="1" hangingPunct="1">
              <a:buFontTx/>
              <a:buNone/>
              <a:tabLst>
                <a:tab pos="398463" algn="l"/>
              </a:tabLst>
            </a:pPr>
            <a:r>
              <a:rPr lang="en-US" altLang="en-US" sz="2800" smtClean="0">
                <a:solidFill>
                  <a:schemeClr val="accent2"/>
                </a:solidFill>
              </a:rPr>
              <a:t>Call the knowns </a:t>
            </a:r>
            <a:r>
              <a:rPr lang="en-US" altLang="en-US" sz="2800" i="1" smtClean="0">
                <a:solidFill>
                  <a:schemeClr val="accent2"/>
                </a:solidFill>
              </a:rPr>
              <a:t>Z</a:t>
            </a:r>
          </a:p>
          <a:p>
            <a:pPr eaLnBrk="1" hangingPunct="1">
              <a:buFontTx/>
              <a:buNone/>
              <a:tabLst>
                <a:tab pos="398463" algn="l"/>
              </a:tabLst>
            </a:pPr>
            <a:endParaRPr lang="en-US" altLang="en-US" sz="280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tabLst>
                <a:tab pos="398463" algn="l"/>
              </a:tabLst>
            </a:pPr>
            <a:endParaRPr lang="en-US" altLang="en-US" sz="2800" smtClean="0">
              <a:solidFill>
                <a:schemeClr val="accent2"/>
              </a:solidFill>
            </a:endParaRPr>
          </a:p>
        </p:txBody>
      </p:sp>
      <p:sp>
        <p:nvSpPr>
          <p:cNvPr id="12299" name="AutoShape 13"/>
          <p:cNvSpPr>
            <a:spLocks/>
          </p:cNvSpPr>
          <p:nvPr/>
        </p:nvSpPr>
        <p:spPr bwMode="auto">
          <a:xfrm rot="-5400000">
            <a:off x="1068388" y="4838700"/>
            <a:ext cx="298450" cy="1920875"/>
          </a:xfrm>
          <a:prstGeom prst="leftBrace">
            <a:avLst>
              <a:gd name="adj1" fmla="val 53635"/>
              <a:gd name="adj2" fmla="val 50000"/>
            </a:avLst>
          </a:prstGeom>
          <a:noFill/>
          <a:ln w="25400">
            <a:solidFill>
              <a:srgbClr val="99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300" name="AutoShape 14"/>
          <p:cNvSpPr>
            <a:spLocks/>
          </p:cNvSpPr>
          <p:nvPr/>
        </p:nvSpPr>
        <p:spPr bwMode="auto">
          <a:xfrm rot="-5400000">
            <a:off x="3602038" y="4702175"/>
            <a:ext cx="298450" cy="2200275"/>
          </a:xfrm>
          <a:prstGeom prst="leftBrace">
            <a:avLst>
              <a:gd name="adj1" fmla="val 61436"/>
              <a:gd name="adj2" fmla="val 50000"/>
            </a:avLst>
          </a:prstGeom>
          <a:noFill/>
          <a:ln w="25400">
            <a:solidFill>
              <a:srgbClr val="99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2301" name="Text Box 15"/>
          <p:cNvSpPr txBox="1">
            <a:spLocks noChangeArrowheads="1"/>
          </p:cNvSpPr>
          <p:nvPr/>
        </p:nvSpPr>
        <p:spPr bwMode="auto">
          <a:xfrm>
            <a:off x="444500" y="5848350"/>
            <a:ext cx="1506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66"/>
                </a:solidFill>
              </a:rPr>
              <a:t>Unknowns</a:t>
            </a:r>
          </a:p>
        </p:txBody>
      </p:sp>
      <p:sp>
        <p:nvSpPr>
          <p:cNvPr id="12302" name="Text Box 16"/>
          <p:cNvSpPr txBox="1">
            <a:spLocks noChangeArrowheads="1"/>
          </p:cNvSpPr>
          <p:nvPr/>
        </p:nvSpPr>
        <p:spPr bwMode="auto">
          <a:xfrm>
            <a:off x="3151188" y="5849938"/>
            <a:ext cx="1201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66"/>
                </a:solidFill>
              </a:rPr>
              <a:t>Knowns</a:t>
            </a:r>
          </a:p>
        </p:txBody>
      </p:sp>
      <p:graphicFrame>
        <p:nvGraphicFramePr>
          <p:cNvPr id="12303" name="Object 4"/>
          <p:cNvGraphicFramePr>
            <a:graphicFrameLocks noChangeAspect="1"/>
          </p:cNvGraphicFramePr>
          <p:nvPr/>
        </p:nvGraphicFramePr>
        <p:xfrm>
          <a:off x="76200" y="3057525"/>
          <a:ext cx="5010150" cy="595313"/>
        </p:xfrm>
        <a:graphic>
          <a:graphicData uri="http://schemas.openxmlformats.org/presentationml/2006/ole">
            <p:oleObj spid="_x0000_s12309" name="Equation" r:id="rId6" imgW="189230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4" grpId="0" animBg="1"/>
      <p:bldP spid="16395" grpId="0" animBg="1"/>
      <p:bldP spid="1639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5288</TotalTime>
  <Words>1175</Words>
  <Application>Microsoft Office PowerPoint</Application>
  <PresentationFormat>On-screen Show (4:3)</PresentationFormat>
  <Paragraphs>297</Paragraphs>
  <Slides>29</Slides>
  <Notes>0</Notes>
  <HiddenSlides>0</HiddenSlides>
  <MMClips>3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Default Design</vt:lpstr>
      <vt:lpstr>Equation</vt:lpstr>
      <vt:lpstr>Microsoft Equation 3.0</vt:lpstr>
      <vt:lpstr>Slide 1</vt:lpstr>
      <vt:lpstr>Coordinate Systems</vt:lpstr>
      <vt:lpstr>4.3 Translation, Rotation, and Complex motion</vt:lpstr>
      <vt:lpstr>Graphical Position Analysis of Linkages</vt:lpstr>
      <vt:lpstr>Graphical Linkage Analysis</vt:lpstr>
      <vt:lpstr>Algebraic Position Analysis</vt:lpstr>
      <vt:lpstr>Complex Numbers as Vectors</vt:lpstr>
      <vt:lpstr>Analytical Position Analysis</vt:lpstr>
      <vt:lpstr>Analytical Position Analysis</vt:lpstr>
      <vt:lpstr>Slide 10</vt:lpstr>
      <vt:lpstr>Fourbar Linkage Analysis</vt:lpstr>
      <vt:lpstr>Fourbar Linkage Analysis</vt:lpstr>
      <vt:lpstr>Slide 13</vt:lpstr>
      <vt:lpstr>Slide 14</vt:lpstr>
      <vt:lpstr>Animation on MATLAB</vt:lpstr>
      <vt:lpstr>Inverted Crank Slider linkage</vt:lpstr>
      <vt:lpstr>Inverted Crank Slider linkage</vt:lpstr>
      <vt:lpstr>Inverted Crank Slider</vt:lpstr>
      <vt:lpstr>Inverted Crank Slider</vt:lpstr>
      <vt:lpstr>Crank Slider Mechanism</vt:lpstr>
      <vt:lpstr>4.8 Linkages of More than Four Bars</vt:lpstr>
      <vt:lpstr>Sixbar Linkages</vt:lpstr>
      <vt:lpstr>Sixbar Linkages</vt:lpstr>
      <vt:lpstr>Position of any Point on a Linkage</vt:lpstr>
      <vt:lpstr>Using MATLAB (Spring 2007)</vt:lpstr>
      <vt:lpstr>Example</vt:lpstr>
      <vt:lpstr>MATLAB m-file</vt:lpstr>
      <vt:lpstr>Transmission Angle</vt:lpstr>
      <vt:lpstr>Toggle Position</vt:lpstr>
    </vt:vector>
  </TitlesOfParts>
  <Company>AUC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Analytical Position Analysis</dc:title>
  <dc:creator>Keith Hekman</dc:creator>
  <cp:lastModifiedBy>alpha</cp:lastModifiedBy>
  <cp:revision>123</cp:revision>
  <dcterms:created xsi:type="dcterms:W3CDTF">2004-02-19T21:12:32Z</dcterms:created>
  <dcterms:modified xsi:type="dcterms:W3CDTF">2020-05-02T15:16:21Z</dcterms:modified>
</cp:coreProperties>
</file>