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280" r:id="rId3"/>
    <p:sldId id="281" r:id="rId4"/>
    <p:sldId id="279" r:id="rId5"/>
    <p:sldId id="273" r:id="rId6"/>
    <p:sldId id="257" r:id="rId7"/>
    <p:sldId id="275" r:id="rId8"/>
    <p:sldId id="274" r:id="rId9"/>
    <p:sldId id="258" r:id="rId10"/>
    <p:sldId id="259" r:id="rId11"/>
    <p:sldId id="260" r:id="rId12"/>
    <p:sldId id="261" r:id="rId13"/>
    <p:sldId id="262" r:id="rId14"/>
    <p:sldId id="277" r:id="rId15"/>
    <p:sldId id="263" r:id="rId16"/>
    <p:sldId id="265" r:id="rId17"/>
    <p:sldId id="266" r:id="rId18"/>
    <p:sldId id="268" r:id="rId19"/>
    <p:sldId id="267" r:id="rId20"/>
    <p:sldId id="269" r:id="rId21"/>
    <p:sldId id="270" r:id="rId22"/>
    <p:sldId id="271" r:id="rId23"/>
    <p:sldId id="272" r:id="rId24"/>
  </p:sldIdLst>
  <p:sldSz cx="9144000" cy="6858000" type="screen4x3"/>
  <p:notesSz cx="6743700" cy="97536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66"/>
    <a:srgbClr val="008000"/>
    <a:srgbClr val="00FF00"/>
    <a:srgbClr val="66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699" autoAdjust="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solidFill>
                  <a:srgbClr val="00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solidFill>
                  <a:srgbClr val="00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6238"/>
            <a:ext cx="29225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9" tIns="45245" rIns="90489" bIns="45245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solidFill>
                  <a:srgbClr val="00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266238"/>
            <a:ext cx="29225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9" tIns="45245" rIns="90489" bIns="45245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solidFill>
                  <a:srgbClr val="00FF00"/>
                </a:solidFill>
                <a:latin typeface="Times New Roman" pitchFamily="18" charset="0"/>
              </a:defRPr>
            </a:lvl1pPr>
          </a:lstStyle>
          <a:p>
            <a:fld id="{C7F8EA4C-A7C7-4A62-84F9-A31A180EC6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solidFill>
                  <a:srgbClr val="00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solidFill>
                  <a:srgbClr val="00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645025"/>
            <a:ext cx="496252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9" tIns="45245" rIns="90489" bIns="45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3225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9" tIns="45245" rIns="90489" bIns="45245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solidFill>
                  <a:srgbClr val="00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293225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9" tIns="45245" rIns="90489" bIns="45245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solidFill>
                  <a:srgbClr val="00FF00"/>
                </a:solidFill>
                <a:latin typeface="Times New Roman" pitchFamily="18" charset="0"/>
              </a:defRPr>
            </a:lvl1pPr>
          </a:lstStyle>
          <a:p>
            <a:fld id="{6015836C-35EB-4D31-90EF-3E727E5A6B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16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1031" name="Picture 7" descr="ad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963" y="6229350"/>
            <a:ext cx="4886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532813" y="64531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fld id="{989081FE-E11B-4250-AF69-976BAF7CBED6}" type="slidenum">
              <a:rPr lang="en-US" sz="1400">
                <a:solidFill>
                  <a:srgbClr val="FF3300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‹#›</a:t>
            </a:fld>
            <a:endParaRPr lang="en-US" sz="1400">
              <a:solidFill>
                <a:srgbClr val="FF3300"/>
              </a:solidFill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48" y="0"/>
            <a:ext cx="7710616" cy="75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34" descr="Fig 7-04"/>
          <p:cNvPicPr>
            <a:picLocks noChangeAspect="1" noChangeArrowheads="1"/>
          </p:cNvPicPr>
          <p:nvPr/>
        </p:nvPicPr>
        <p:blipFill>
          <a:blip r:embed="rId2" cstate="print"/>
          <a:srcRect l="50995" t="50090" r="10622" b="13258"/>
          <a:stretch>
            <a:fillRect/>
          </a:stretch>
        </p:blipFill>
        <p:spPr bwMode="auto">
          <a:xfrm>
            <a:off x="0" y="2830513"/>
            <a:ext cx="457200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Acceleration of point 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we know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3</a:t>
            </a:r>
            <a:r>
              <a:rPr lang="en-US"/>
              <a:t> from previous step</a:t>
            </a:r>
          </a:p>
          <a:p>
            <a:r>
              <a:rPr lang="en-US">
                <a:solidFill>
                  <a:srgbClr val="6600FF"/>
                </a:solidFill>
              </a:rPr>
              <a:t>A</a:t>
            </a:r>
            <a:r>
              <a:rPr lang="en-US" baseline="-25000">
                <a:solidFill>
                  <a:srgbClr val="6600FF"/>
                </a:solidFill>
              </a:rPr>
              <a:t>C</a:t>
            </a:r>
            <a:r>
              <a:rPr lang="en-US"/>
              <a:t>=</a:t>
            </a:r>
            <a:r>
              <a:rPr lang="en-US">
                <a:solidFill>
                  <a:srgbClr val="FF0066"/>
                </a:solidFill>
              </a:rPr>
              <a:t>A</a:t>
            </a:r>
            <a:r>
              <a:rPr lang="en-US" baseline="-25000">
                <a:solidFill>
                  <a:srgbClr val="FF0066"/>
                </a:solidFill>
              </a:rPr>
              <a:t>A</a:t>
            </a:r>
            <a:r>
              <a:rPr lang="en-US"/>
              <a:t>+</a:t>
            </a:r>
            <a:r>
              <a:rPr lang="en-US">
                <a:solidFill>
                  <a:srgbClr val="008000"/>
                </a:solidFill>
              </a:rPr>
              <a:t>A</a:t>
            </a:r>
            <a:r>
              <a:rPr lang="en-US" baseline="-25000">
                <a:solidFill>
                  <a:srgbClr val="008000"/>
                </a:solidFill>
              </a:rPr>
              <a:t>C/A</a:t>
            </a:r>
            <a:r>
              <a:rPr lang="en-US"/>
              <a:t>=</a:t>
            </a:r>
            <a:r>
              <a:rPr lang="en-US">
                <a:solidFill>
                  <a:srgbClr val="FF0066"/>
                </a:solidFill>
              </a:rPr>
              <a:t>A</a:t>
            </a:r>
            <a:r>
              <a:rPr lang="en-US" baseline="30000">
                <a:solidFill>
                  <a:srgbClr val="FF0066"/>
                </a:solidFill>
              </a:rPr>
              <a:t>n</a:t>
            </a:r>
            <a:r>
              <a:rPr lang="en-US" baseline="-25000">
                <a:solidFill>
                  <a:srgbClr val="FF0066"/>
                </a:solidFill>
              </a:rPr>
              <a:t>A</a:t>
            </a:r>
            <a:r>
              <a:rPr lang="en-US">
                <a:solidFill>
                  <a:srgbClr val="FF0066"/>
                </a:solidFill>
              </a:rPr>
              <a:t>+A</a:t>
            </a:r>
            <a:r>
              <a:rPr lang="en-US" baseline="30000">
                <a:solidFill>
                  <a:srgbClr val="FF0066"/>
                </a:solidFill>
              </a:rPr>
              <a:t>t</a:t>
            </a:r>
            <a:r>
              <a:rPr lang="en-US" baseline="-25000">
                <a:solidFill>
                  <a:srgbClr val="FF0066"/>
                </a:solidFill>
              </a:rPr>
              <a:t>A</a:t>
            </a:r>
            <a:r>
              <a:rPr lang="en-US"/>
              <a:t>+</a:t>
            </a:r>
            <a:r>
              <a:rPr lang="en-US">
                <a:solidFill>
                  <a:srgbClr val="008000"/>
                </a:solidFill>
              </a:rPr>
              <a:t>A</a:t>
            </a:r>
            <a:r>
              <a:rPr lang="en-US" baseline="30000">
                <a:solidFill>
                  <a:srgbClr val="008000"/>
                </a:solidFill>
              </a:rPr>
              <a:t>n</a:t>
            </a:r>
            <a:r>
              <a:rPr lang="en-US" baseline="-25000">
                <a:solidFill>
                  <a:srgbClr val="008000"/>
                </a:solidFill>
              </a:rPr>
              <a:t>C/A</a:t>
            </a:r>
            <a:r>
              <a:rPr lang="en-US">
                <a:solidFill>
                  <a:srgbClr val="008000"/>
                </a:solidFill>
              </a:rPr>
              <a:t>+A</a:t>
            </a:r>
            <a:r>
              <a:rPr lang="en-US" baseline="30000">
                <a:solidFill>
                  <a:srgbClr val="008000"/>
                </a:solidFill>
              </a:rPr>
              <a:t>t</a:t>
            </a:r>
            <a:r>
              <a:rPr lang="en-US" baseline="-25000">
                <a:solidFill>
                  <a:srgbClr val="008000"/>
                </a:solidFill>
              </a:rPr>
              <a:t>C/A</a:t>
            </a:r>
            <a:endParaRPr lang="en-US">
              <a:solidFill>
                <a:srgbClr val="008000"/>
              </a:solidFill>
            </a:endParaRPr>
          </a:p>
        </p:txBody>
      </p:sp>
      <p:grpSp>
        <p:nvGrpSpPr>
          <p:cNvPr id="5145" name="Group 25"/>
          <p:cNvGrpSpPr>
            <a:grpSpLocks/>
          </p:cNvGrpSpPr>
          <p:nvPr/>
        </p:nvGrpSpPr>
        <p:grpSpPr bwMode="auto">
          <a:xfrm>
            <a:off x="1095375" y="5168900"/>
            <a:ext cx="1346200" cy="1163638"/>
            <a:chOff x="690" y="3256"/>
            <a:chExt cx="848" cy="733"/>
          </a:xfrm>
        </p:grpSpPr>
        <p:sp>
          <p:nvSpPr>
            <p:cNvPr id="5125" name="Line 5"/>
            <p:cNvSpPr>
              <a:spLocks noChangeShapeType="1"/>
            </p:cNvSpPr>
            <p:nvPr/>
          </p:nvSpPr>
          <p:spPr bwMode="auto">
            <a:xfrm flipH="1">
              <a:off x="690" y="3264"/>
              <a:ext cx="188" cy="40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878" y="3256"/>
              <a:ext cx="660" cy="30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886" y="3280"/>
              <a:ext cx="441" cy="709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6" name="Group 26"/>
          <p:cNvGrpSpPr>
            <a:grpSpLocks/>
          </p:cNvGrpSpPr>
          <p:nvPr/>
        </p:nvGrpSpPr>
        <p:grpSpPr bwMode="auto">
          <a:xfrm>
            <a:off x="2293938" y="3370263"/>
            <a:ext cx="392112" cy="720725"/>
            <a:chOff x="1445" y="2123"/>
            <a:chExt cx="247" cy="454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flipH="1">
              <a:off x="1445" y="2299"/>
              <a:ext cx="245" cy="27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 flipV="1">
              <a:off x="1452" y="2123"/>
              <a:ext cx="240" cy="1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657475" y="3660775"/>
            <a:ext cx="11113" cy="127952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52" name="Group 32"/>
          <p:cNvGrpSpPr>
            <a:grpSpLocks/>
          </p:cNvGrpSpPr>
          <p:nvPr/>
        </p:nvGrpSpPr>
        <p:grpSpPr bwMode="auto">
          <a:xfrm>
            <a:off x="7477125" y="5249863"/>
            <a:ext cx="1343025" cy="823912"/>
            <a:chOff x="4710" y="3307"/>
            <a:chExt cx="846" cy="519"/>
          </a:xfrm>
        </p:grpSpPr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710" y="3307"/>
              <a:ext cx="444" cy="50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4916" y="3538"/>
              <a:ext cx="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008000"/>
                  </a:solidFill>
                  <a:latin typeface="Times New Roman" pitchFamily="18" charset="0"/>
                </a:rPr>
                <a:t>n</a:t>
              </a:r>
              <a:r>
                <a:rPr lang="en-US" sz="2400" baseline="-25000">
                  <a:solidFill>
                    <a:srgbClr val="008000"/>
                  </a:solidFill>
                  <a:latin typeface="Times New Roman" pitchFamily="18" charset="0"/>
                </a:rPr>
                <a:t>C/A</a:t>
              </a:r>
              <a:endParaRPr lang="en-US" sz="24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48" name="Group 28"/>
          <p:cNvGrpSpPr>
            <a:grpSpLocks/>
          </p:cNvGrpSpPr>
          <p:nvPr/>
        </p:nvGrpSpPr>
        <p:grpSpPr bwMode="auto">
          <a:xfrm>
            <a:off x="6310313" y="4364038"/>
            <a:ext cx="1897062" cy="873125"/>
            <a:chOff x="3975" y="2749"/>
            <a:chExt cx="1195" cy="550"/>
          </a:xfrm>
        </p:grpSpPr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3975" y="2749"/>
              <a:ext cx="1195" cy="5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4470" y="2750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FF0066"/>
                  </a:solidFill>
                  <a:latin typeface="Times New Roman" pitchFamily="18" charset="0"/>
                </a:rPr>
                <a:t>t</a:t>
              </a:r>
              <a:r>
                <a:rPr lang="en-US" sz="2400" baseline="-25000">
                  <a:solidFill>
                    <a:srgbClr val="FF0066"/>
                  </a:solidFill>
                  <a:latin typeface="Times New Roman" pitchFamily="18" charset="0"/>
                </a:rPr>
                <a:t>A</a:t>
              </a:r>
              <a:endParaRPr lang="en-US" sz="240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5973763" y="3173413"/>
            <a:ext cx="827087" cy="1173162"/>
            <a:chOff x="3763" y="1999"/>
            <a:chExt cx="521" cy="739"/>
          </a:xfrm>
        </p:grpSpPr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3944" y="1999"/>
              <a:ext cx="340" cy="739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3763" y="2076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FF0066"/>
                  </a:solidFill>
                  <a:latin typeface="Times New Roman" pitchFamily="18" charset="0"/>
                </a:rPr>
                <a:t>n</a:t>
              </a:r>
              <a:r>
                <a:rPr lang="en-US" sz="2400" baseline="-25000">
                  <a:solidFill>
                    <a:srgbClr val="FF0066"/>
                  </a:solidFill>
                  <a:latin typeface="Times New Roman" pitchFamily="18" charset="0"/>
                </a:rPr>
                <a:t>A</a:t>
              </a:r>
              <a:endParaRPr lang="en-US" sz="240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6800850" y="3195638"/>
            <a:ext cx="628650" cy="2317750"/>
            <a:chOff x="4284" y="2013"/>
            <a:chExt cx="396" cy="1460"/>
          </a:xfrm>
        </p:grpSpPr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4284" y="2013"/>
              <a:ext cx="13" cy="146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4332" y="2328"/>
              <a:ext cx="3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6600FF"/>
                  </a:solidFill>
                  <a:latin typeface="Times New Roman" pitchFamily="18" charset="0"/>
                </a:rPr>
                <a:t>A</a:t>
              </a:r>
              <a:r>
                <a:rPr lang="en-US" sz="2400" baseline="-25000">
                  <a:solidFill>
                    <a:srgbClr val="6600FF"/>
                  </a:solidFill>
                  <a:latin typeface="Times New Roman" pitchFamily="18" charset="0"/>
                </a:rPr>
                <a:t>C</a:t>
              </a:r>
              <a:endParaRPr lang="en-US" sz="2400">
                <a:solidFill>
                  <a:srgbClr val="66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53" name="Group 33"/>
          <p:cNvGrpSpPr>
            <a:grpSpLocks/>
          </p:cNvGrpSpPr>
          <p:nvPr/>
        </p:nvGrpSpPr>
        <p:grpSpPr bwMode="auto">
          <a:xfrm>
            <a:off x="6529388" y="5491163"/>
            <a:ext cx="1016000" cy="698500"/>
            <a:chOff x="4113" y="3459"/>
            <a:chExt cx="640" cy="440"/>
          </a:xfrm>
        </p:grpSpPr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H="1" flipV="1">
              <a:off x="4266" y="3459"/>
              <a:ext cx="435" cy="3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4113" y="3611"/>
              <a:ext cx="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008000"/>
                  </a:solidFill>
                  <a:latin typeface="Times New Roman" pitchFamily="18" charset="0"/>
                </a:rPr>
                <a:t>t</a:t>
              </a:r>
              <a:r>
                <a:rPr lang="en-US" sz="2400" baseline="-25000">
                  <a:solidFill>
                    <a:srgbClr val="008000"/>
                  </a:solidFill>
                  <a:latin typeface="Times New Roman" pitchFamily="18" charset="0"/>
                </a:rPr>
                <a:t>C/A</a:t>
              </a:r>
              <a:endParaRPr lang="en-US" sz="24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911850" y="2525713"/>
            <a:ext cx="271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Enlarged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Fig 7-05"/>
          <p:cNvPicPr>
            <a:picLocks noChangeAspect="1" noChangeArrowheads="1"/>
          </p:cNvPicPr>
          <p:nvPr/>
        </p:nvPicPr>
        <p:blipFill>
          <a:blip r:embed="rId2" cstate="print"/>
          <a:srcRect l="2986" t="697" r="37997" b="20201"/>
          <a:stretch>
            <a:fillRect/>
          </a:stretch>
        </p:blipFill>
        <p:spPr bwMode="auto">
          <a:xfrm>
            <a:off x="314325" y="1541463"/>
            <a:ext cx="8324850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Arial" charset="0"/>
              </a:rPr>
              <a:t>Analytical Acceleration Analysis (4bar)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Given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  <a:r>
              <a:rPr lang="en-US"/>
              <a:t>. Find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3</a:t>
            </a:r>
            <a:r>
              <a:rPr lang="en-US"/>
              <a:t> and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Fig 7-05"/>
          <p:cNvPicPr>
            <a:picLocks noChangeAspect="1" noChangeArrowheads="1"/>
          </p:cNvPicPr>
          <p:nvPr/>
        </p:nvPicPr>
        <p:blipFill>
          <a:blip r:embed="rId3" cstate="print"/>
          <a:srcRect l="3038" t="671" r="38060" b="20134"/>
          <a:stretch>
            <a:fillRect/>
          </a:stretch>
        </p:blipFill>
        <p:spPr bwMode="auto">
          <a:xfrm>
            <a:off x="4768850" y="1069975"/>
            <a:ext cx="4303713" cy="27559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Arial" charset="0"/>
              </a:rPr>
              <a:t>Analytical Acceleration Analysis (4bar)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66700" y="2082800"/>
          <a:ext cx="4440238" cy="508000"/>
        </p:xfrm>
        <a:graphic>
          <a:graphicData uri="http://schemas.openxmlformats.org/presentationml/2006/ole">
            <p:oleObj spid="_x0000_s7173" name="Equation" r:id="rId4" imgW="1854000" imgH="21564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544513" y="3754438"/>
          <a:ext cx="4451350" cy="547687"/>
        </p:xfrm>
        <a:graphic>
          <a:graphicData uri="http://schemas.openxmlformats.org/presentationml/2006/ole">
            <p:oleObj spid="_x0000_s7174" name="Equation" r:id="rId5" imgW="2044440" imgH="253800" progId="Equation.3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584200" y="4352925"/>
          <a:ext cx="8377238" cy="555625"/>
        </p:xfrm>
        <a:graphic>
          <a:graphicData uri="http://schemas.openxmlformats.org/presentationml/2006/ole">
            <p:oleObj spid="_x0000_s7177" name="Equation" r:id="rId6" imgW="4076640" imgH="266400" progId="Equation.3">
              <p:embed/>
            </p:oleObj>
          </a:graphicData>
        </a:graphic>
      </p:graphicFrame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65100" y="1500188"/>
            <a:ext cx="4981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Write vector loop equation: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80963" y="4130675"/>
            <a:ext cx="400050" cy="773113"/>
          </a:xfrm>
          <a:prstGeom prst="curvedRightArrow">
            <a:avLst>
              <a:gd name="adj1" fmla="val 38651"/>
              <a:gd name="adj2" fmla="val 77302"/>
              <a:gd name="adj3" fmla="val 33333"/>
            </a:avLst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12738" y="3168650"/>
            <a:ext cx="3529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Take two derivatives: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88900" y="2795588"/>
            <a:ext cx="400050" cy="1312862"/>
          </a:xfrm>
          <a:prstGeom prst="curvedRightArrow">
            <a:avLst>
              <a:gd name="adj1" fmla="val 65635"/>
              <a:gd name="adj2" fmla="val 131270"/>
              <a:gd name="adj3" fmla="val 33333"/>
            </a:avLst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Arial" charset="0"/>
              </a:rPr>
              <a:t>Analytical Acceleration Analysis (4bar)</a:t>
            </a: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95263" y="1089025"/>
          <a:ext cx="8377237" cy="554038"/>
        </p:xfrm>
        <a:graphic>
          <a:graphicData uri="http://schemas.openxmlformats.org/presentationml/2006/ole">
            <p:oleObj spid="_x0000_s8201" name="Equation" r:id="rId3" imgW="4076640" imgH="266400" progId="Equation.3">
              <p:embed/>
            </p:oleObj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111125" y="2190750"/>
          <a:ext cx="7820025" cy="844550"/>
        </p:xfrm>
        <a:graphic>
          <a:graphicData uri="http://schemas.openxmlformats.org/presentationml/2006/ole">
            <p:oleObj spid="_x0000_s8206" name="Equation" r:id="rId4" imgW="4000320" imgH="431640" progId="Equation.3">
              <p:embed/>
            </p:oleObj>
          </a:graphicData>
        </a:graphic>
      </p:graphicFrame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3513138" y="3754438"/>
          <a:ext cx="4476750" cy="1265237"/>
        </p:xfrm>
        <a:graphic>
          <a:graphicData uri="http://schemas.openxmlformats.org/presentationml/2006/ole">
            <p:oleObj spid="_x0000_s8209" name="Equation" r:id="rId5" imgW="2031840" imgH="571320" progId="">
              <p:embed/>
            </p:oleObj>
          </a:graphicData>
        </a:graphic>
      </p:graphicFrame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3492500" y="4954588"/>
          <a:ext cx="4727575" cy="1322387"/>
        </p:xfrm>
        <a:graphic>
          <a:graphicData uri="http://schemas.openxmlformats.org/presentationml/2006/ole">
            <p:oleObj spid="_x0000_s8210" name="Equation" r:id="rId6" imgW="2145960" imgH="596880" progId="">
              <p:embed/>
            </p:oleObj>
          </a:graphicData>
        </a:graphic>
      </p:graphicFrame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331788" y="3530600"/>
          <a:ext cx="2889250" cy="501650"/>
        </p:xfrm>
        <a:graphic>
          <a:graphicData uri="http://schemas.openxmlformats.org/presentationml/2006/ole">
            <p:oleObj spid="_x0000_s8211" name="Equation" r:id="rId7" imgW="1447560" imgH="253800" progId="Equation.3">
              <p:embed/>
            </p:oleObj>
          </a:graphicData>
        </a:graphic>
      </p:graphicFrame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58788" y="16764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Separate knowns and unknowns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271463" y="2909888"/>
            <a:ext cx="2620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Take conjugate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25438" y="4105275"/>
            <a:ext cx="297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Put in matrix form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47675" y="5181600"/>
            <a:ext cx="1074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rgbClr val="6600FF"/>
                </a:solidFill>
              </a:rPr>
              <a:t>Coriolis Acceleration</a:t>
            </a:r>
          </a:p>
        </p:txBody>
      </p:sp>
      <p:pic>
        <p:nvPicPr>
          <p:cNvPr id="33797" name="Picture 5" descr="Fig 7-07"/>
          <p:cNvPicPr>
            <a:picLocks noChangeAspect="1" noChangeArrowheads="1"/>
          </p:cNvPicPr>
          <p:nvPr/>
        </p:nvPicPr>
        <p:blipFill>
          <a:blip r:embed="rId3" cstate="print"/>
          <a:srcRect l="2078" r="26067" b="25116"/>
          <a:stretch>
            <a:fillRect/>
          </a:stretch>
        </p:blipFill>
        <p:spPr bwMode="auto">
          <a:xfrm>
            <a:off x="3165475" y="1009650"/>
            <a:ext cx="5915025" cy="282575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447088" y="11779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33836" name="Group 44"/>
          <p:cNvGrpSpPr>
            <a:grpSpLocks/>
          </p:cNvGrpSpPr>
          <p:nvPr/>
        </p:nvGrpSpPr>
        <p:grpSpPr bwMode="auto">
          <a:xfrm>
            <a:off x="119063" y="809625"/>
            <a:ext cx="2797175" cy="1104900"/>
            <a:chOff x="75" y="510"/>
            <a:chExt cx="1762" cy="696"/>
          </a:xfrm>
        </p:grpSpPr>
        <p:graphicFrame>
          <p:nvGraphicFramePr>
            <p:cNvPr id="33798" name="Object 6"/>
            <p:cNvGraphicFramePr>
              <a:graphicFrameLocks noChangeAspect="1"/>
            </p:cNvGraphicFramePr>
            <p:nvPr/>
          </p:nvGraphicFramePr>
          <p:xfrm>
            <a:off x="200" y="782"/>
            <a:ext cx="1014" cy="424"/>
          </p:xfrm>
          <a:graphic>
            <a:graphicData uri="http://schemas.openxmlformats.org/presentationml/2006/ole">
              <p:oleObj spid="_x0000_s33798" name="Equation" r:id="rId4" imgW="698400" imgH="291960" progId="">
                <p:embed/>
              </p:oleObj>
            </a:graphicData>
          </a:graphic>
        </p:graphicFrame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75" y="510"/>
              <a:ext cx="17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Position of slider</a:t>
              </a:r>
            </a:p>
          </p:txBody>
        </p:sp>
      </p:grpSp>
      <p:grpSp>
        <p:nvGrpSpPr>
          <p:cNvPr id="33837" name="Group 45"/>
          <p:cNvGrpSpPr>
            <a:grpSpLocks/>
          </p:cNvGrpSpPr>
          <p:nvPr/>
        </p:nvGrpSpPr>
        <p:grpSpPr bwMode="auto">
          <a:xfrm>
            <a:off x="114300" y="1919288"/>
            <a:ext cx="2989263" cy="1182687"/>
            <a:chOff x="72" y="1209"/>
            <a:chExt cx="1883" cy="745"/>
          </a:xfrm>
        </p:grpSpPr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72" y="1209"/>
              <a:ext cx="17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Velocity of slider</a:t>
              </a:r>
            </a:p>
          </p:txBody>
        </p:sp>
        <p:graphicFrame>
          <p:nvGraphicFramePr>
            <p:cNvPr id="33804" name="Object 12"/>
            <p:cNvGraphicFramePr>
              <a:graphicFrameLocks noChangeAspect="1"/>
            </p:cNvGraphicFramePr>
            <p:nvPr/>
          </p:nvGraphicFramePr>
          <p:xfrm>
            <a:off x="119" y="1540"/>
            <a:ext cx="1836" cy="414"/>
          </p:xfrm>
          <a:graphic>
            <a:graphicData uri="http://schemas.openxmlformats.org/presentationml/2006/ole">
              <p:oleObj spid="_x0000_s33804" name="Equation" r:id="rId5" imgW="1295280" imgH="291960" progId="">
                <p:embed/>
              </p:oleObj>
            </a:graphicData>
          </a:graphic>
        </p:graphicFrame>
      </p:grpSp>
      <p:grpSp>
        <p:nvGrpSpPr>
          <p:cNvPr id="33842" name="Group 50"/>
          <p:cNvGrpSpPr>
            <a:grpSpLocks/>
          </p:cNvGrpSpPr>
          <p:nvPr/>
        </p:nvGrpSpPr>
        <p:grpSpPr bwMode="auto">
          <a:xfrm>
            <a:off x="4527550" y="1358900"/>
            <a:ext cx="923925" cy="1489075"/>
            <a:chOff x="2852" y="856"/>
            <a:chExt cx="582" cy="938"/>
          </a:xfrm>
        </p:grpSpPr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2864" y="1478"/>
              <a:ext cx="570" cy="3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 flipV="1">
              <a:off x="2852" y="856"/>
              <a:ext cx="350" cy="60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38" name="Group 46"/>
          <p:cNvGrpSpPr>
            <a:grpSpLocks/>
          </p:cNvGrpSpPr>
          <p:nvPr/>
        </p:nvGrpSpPr>
        <p:grpSpPr bwMode="auto">
          <a:xfrm>
            <a:off x="538163" y="2881313"/>
            <a:ext cx="2687637" cy="869950"/>
            <a:chOff x="339" y="1815"/>
            <a:chExt cx="1693" cy="548"/>
          </a:xfrm>
        </p:grpSpPr>
        <p:sp>
          <p:nvSpPr>
            <p:cNvPr id="33810" name="AutoShape 18"/>
            <p:cNvSpPr>
              <a:spLocks/>
            </p:cNvSpPr>
            <p:nvPr/>
          </p:nvSpPr>
          <p:spPr bwMode="auto">
            <a:xfrm rot="5400000">
              <a:off x="865" y="1565"/>
              <a:ext cx="144" cy="643"/>
            </a:xfrm>
            <a:prstGeom prst="rightBracket">
              <a:avLst>
                <a:gd name="adj" fmla="val 37211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AutoShape 19"/>
            <p:cNvSpPr>
              <a:spLocks/>
            </p:cNvSpPr>
            <p:nvPr/>
          </p:nvSpPr>
          <p:spPr bwMode="auto">
            <a:xfrm rot="5400000">
              <a:off x="1628" y="1668"/>
              <a:ext cx="145" cy="452"/>
            </a:xfrm>
            <a:prstGeom prst="rightBracket">
              <a:avLst>
                <a:gd name="adj" fmla="val 2597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339" y="1958"/>
              <a:ext cx="11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Transmission velocity</a:t>
              </a:r>
              <a:endParaRPr lang="en-US" sz="1800" b="1" i="1" baseline="-25000"/>
            </a:p>
          </p:txBody>
        </p: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1307" y="1959"/>
              <a:ext cx="7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Slip velocity</a:t>
              </a:r>
            </a:p>
          </p:txBody>
        </p:sp>
      </p:grpSp>
      <p:grpSp>
        <p:nvGrpSpPr>
          <p:cNvPr id="33839" name="Group 47"/>
          <p:cNvGrpSpPr>
            <a:grpSpLocks/>
          </p:cNvGrpSpPr>
          <p:nvPr/>
        </p:nvGrpSpPr>
        <p:grpSpPr bwMode="auto">
          <a:xfrm>
            <a:off x="92075" y="3836988"/>
            <a:ext cx="7067550" cy="1258887"/>
            <a:chOff x="58" y="2417"/>
            <a:chExt cx="4452" cy="793"/>
          </a:xfrm>
        </p:grpSpPr>
        <p:graphicFrame>
          <p:nvGraphicFramePr>
            <p:cNvPr id="33799" name="Object 7"/>
            <p:cNvGraphicFramePr>
              <a:graphicFrameLocks noChangeAspect="1"/>
            </p:cNvGraphicFramePr>
            <p:nvPr/>
          </p:nvGraphicFramePr>
          <p:xfrm>
            <a:off x="157" y="2733"/>
            <a:ext cx="4310" cy="396"/>
          </p:xfrm>
          <a:graphic>
            <a:graphicData uri="http://schemas.openxmlformats.org/presentationml/2006/ole">
              <p:oleObj spid="_x0000_s33799" name="Equation" r:id="rId6" imgW="3429000" imgH="317160" progId="">
                <p:embed/>
              </p:oleObj>
            </a:graphicData>
          </a:graphic>
        </p:graphicFrame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58" y="2417"/>
              <a:ext cx="34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Acceleration: Use the product rule</a:t>
              </a:r>
            </a:p>
          </p:txBody>
        </p:sp>
        <p:sp>
          <p:nvSpPr>
            <p:cNvPr id="33817" name="AutoShape 25"/>
            <p:cNvSpPr>
              <a:spLocks/>
            </p:cNvSpPr>
            <p:nvPr/>
          </p:nvSpPr>
          <p:spPr bwMode="auto">
            <a:xfrm rot="5400000">
              <a:off x="1791" y="1941"/>
              <a:ext cx="125" cy="2399"/>
            </a:xfrm>
            <a:prstGeom prst="rightBracket">
              <a:avLst>
                <a:gd name="adj" fmla="val 159933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AutoShape 26"/>
            <p:cNvSpPr>
              <a:spLocks/>
            </p:cNvSpPr>
            <p:nvPr/>
          </p:nvSpPr>
          <p:spPr bwMode="auto">
            <a:xfrm rot="5400000">
              <a:off x="3823" y="2522"/>
              <a:ext cx="126" cy="1249"/>
            </a:xfrm>
            <a:prstGeom prst="rightBracket">
              <a:avLst>
                <a:gd name="adj" fmla="val 82606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40" name="Group 48"/>
          <p:cNvGrpSpPr>
            <a:grpSpLocks/>
          </p:cNvGrpSpPr>
          <p:nvPr/>
        </p:nvGrpSpPr>
        <p:grpSpPr bwMode="auto">
          <a:xfrm>
            <a:off x="69850" y="4905375"/>
            <a:ext cx="7077075" cy="1414463"/>
            <a:chOff x="44" y="3090"/>
            <a:chExt cx="4458" cy="891"/>
          </a:xfrm>
        </p:grpSpPr>
        <p:graphicFrame>
          <p:nvGraphicFramePr>
            <p:cNvPr id="33819" name="Object 27"/>
            <p:cNvGraphicFramePr>
              <a:graphicFrameLocks noChangeAspect="1"/>
            </p:cNvGraphicFramePr>
            <p:nvPr/>
          </p:nvGraphicFramePr>
          <p:xfrm>
            <a:off x="168" y="3554"/>
            <a:ext cx="3240" cy="427"/>
          </p:xfrm>
          <a:graphic>
            <a:graphicData uri="http://schemas.openxmlformats.org/presentationml/2006/ole">
              <p:oleObj spid="_x0000_s33819" name="Equation" r:id="rId7" imgW="2577960" imgH="342720" progId="">
                <p:embed/>
              </p:oleObj>
            </a:graphicData>
          </a:graphic>
        </p:graphicFrame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44" y="3253"/>
              <a:ext cx="18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Combining terms:</a:t>
              </a:r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797" y="3926"/>
              <a:ext cx="81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>
              <a:off x="3274" y="3100"/>
              <a:ext cx="413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1420" y="3096"/>
              <a:ext cx="797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>
              <a:off x="3878" y="3090"/>
              <a:ext cx="62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651" y="3099"/>
              <a:ext cx="62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>
              <a:off x="2538" y="3887"/>
              <a:ext cx="49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792163" y="6156325"/>
            <a:ext cx="4814887" cy="596900"/>
            <a:chOff x="499" y="3878"/>
            <a:chExt cx="3033" cy="376"/>
          </a:xfrm>
        </p:grpSpPr>
        <p:sp>
          <p:nvSpPr>
            <p:cNvPr id="33828" name="Text Box 36"/>
            <p:cNvSpPr txBox="1">
              <a:spLocks noChangeArrowheads="1"/>
            </p:cNvSpPr>
            <p:nvPr/>
          </p:nvSpPr>
          <p:spPr bwMode="auto">
            <a:xfrm>
              <a:off x="499" y="4023"/>
              <a:ext cx="38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Slip</a:t>
              </a:r>
            </a:p>
          </p:txBody>
        </p:sp>
        <p:sp>
          <p:nvSpPr>
            <p:cNvPr id="33829" name="Text Box 37"/>
            <p:cNvSpPr txBox="1">
              <a:spLocks noChangeArrowheads="1"/>
            </p:cNvSpPr>
            <p:nvPr/>
          </p:nvSpPr>
          <p:spPr bwMode="auto">
            <a:xfrm>
              <a:off x="1107" y="4023"/>
              <a:ext cx="61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Normal</a:t>
              </a:r>
            </a:p>
          </p:txBody>
        </p:sp>
        <p:sp>
          <p:nvSpPr>
            <p:cNvPr id="33830" name="Text Box 38"/>
            <p:cNvSpPr txBox="1">
              <a:spLocks noChangeArrowheads="1"/>
            </p:cNvSpPr>
            <p:nvPr/>
          </p:nvSpPr>
          <p:spPr bwMode="auto">
            <a:xfrm>
              <a:off x="1769" y="4023"/>
              <a:ext cx="83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Tangential</a:t>
              </a:r>
            </a:p>
          </p:txBody>
        </p:sp>
        <p:sp>
          <p:nvSpPr>
            <p:cNvPr id="33831" name="Text Box 39"/>
            <p:cNvSpPr txBox="1">
              <a:spLocks noChangeArrowheads="1"/>
            </p:cNvSpPr>
            <p:nvPr/>
          </p:nvSpPr>
          <p:spPr bwMode="auto">
            <a:xfrm>
              <a:off x="2880" y="4023"/>
              <a:ext cx="65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66"/>
                  </a:solidFill>
                </a:rPr>
                <a:t>Coriolis</a:t>
              </a:r>
            </a:p>
          </p:txBody>
        </p:sp>
        <p:sp>
          <p:nvSpPr>
            <p:cNvPr id="33832" name="Line 40"/>
            <p:cNvSpPr>
              <a:spLocks noChangeShapeType="1"/>
            </p:cNvSpPr>
            <p:nvPr/>
          </p:nvSpPr>
          <p:spPr bwMode="auto">
            <a:xfrm flipH="1">
              <a:off x="778" y="3878"/>
              <a:ext cx="124" cy="17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41"/>
            <p:cNvSpPr>
              <a:spLocks noChangeShapeType="1"/>
            </p:cNvSpPr>
            <p:nvPr/>
          </p:nvSpPr>
          <p:spPr bwMode="auto">
            <a:xfrm flipH="1">
              <a:off x="1377" y="3894"/>
              <a:ext cx="1" cy="16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42"/>
            <p:cNvSpPr>
              <a:spLocks noChangeShapeType="1"/>
            </p:cNvSpPr>
            <p:nvPr/>
          </p:nvSpPr>
          <p:spPr bwMode="auto">
            <a:xfrm flipH="1">
              <a:off x="2153" y="3880"/>
              <a:ext cx="31" cy="1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43"/>
            <p:cNvSpPr>
              <a:spLocks noChangeShapeType="1"/>
            </p:cNvSpPr>
            <p:nvPr/>
          </p:nvSpPr>
          <p:spPr bwMode="auto">
            <a:xfrm>
              <a:off x="2850" y="3896"/>
              <a:ext cx="80" cy="1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5438775" y="5527675"/>
            <a:ext cx="3657600" cy="847725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Coriolis acc. cccurs when a body has v</a:t>
            </a:r>
            <a:r>
              <a:rPr lang="en-US" sz="2400" baseline="-25000"/>
              <a:t>slip</a:t>
            </a:r>
            <a:r>
              <a:rPr lang="en-US" sz="2400"/>
              <a:t> and </a:t>
            </a:r>
            <a:r>
              <a:rPr lang="en-US" sz="2400">
                <a:latin typeface="SymbolPS" pitchFamily="18" charset="2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Fig 7-08"/>
          <p:cNvPicPr>
            <a:picLocks noChangeAspect="1" noChangeArrowheads="1"/>
          </p:cNvPicPr>
          <p:nvPr/>
        </p:nvPicPr>
        <p:blipFill>
          <a:blip r:embed="rId3" cstate="print"/>
          <a:srcRect l="2467" r="50000" b="23546"/>
          <a:stretch>
            <a:fillRect/>
          </a:stretch>
        </p:blipFill>
        <p:spPr bwMode="auto">
          <a:xfrm>
            <a:off x="1162050" y="1724025"/>
            <a:ext cx="68199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 Inverted Crank Slider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383213" cy="4114800"/>
          </a:xfrm>
        </p:spPr>
        <p:txBody>
          <a:bodyPr/>
          <a:lstStyle/>
          <a:p>
            <a:r>
              <a:rPr lang="en-US" sz="2800">
                <a:solidFill>
                  <a:srgbClr val="6600FF"/>
                </a:solidFill>
              </a:rPr>
              <a:t>Given </a:t>
            </a:r>
            <a:r>
              <a:rPr lang="en-US" sz="2800">
                <a:solidFill>
                  <a:srgbClr val="6600FF"/>
                </a:solidFill>
                <a:latin typeface="Symbol" pitchFamily="18" charset="2"/>
              </a:rPr>
              <a:t>a</a:t>
            </a:r>
            <a:r>
              <a:rPr lang="en-US" sz="2800" baseline="-25000">
                <a:solidFill>
                  <a:srgbClr val="6600FF"/>
                </a:solidFill>
              </a:rPr>
              <a:t>2</a:t>
            </a:r>
            <a:r>
              <a:rPr lang="en-US" sz="2800"/>
              <a:t>. Find     , </a:t>
            </a:r>
            <a:r>
              <a:rPr lang="en-US" sz="2800">
                <a:latin typeface="Symbol" pitchFamily="18" charset="2"/>
              </a:rPr>
              <a:t>a</a:t>
            </a:r>
            <a:r>
              <a:rPr lang="en-US" sz="2800" baseline="-25000"/>
              <a:t>3</a:t>
            </a:r>
            <a:r>
              <a:rPr lang="en-US" sz="2800"/>
              <a:t> and </a:t>
            </a:r>
            <a:r>
              <a:rPr lang="en-US" sz="2800">
                <a:latin typeface="Symbol" pitchFamily="18" charset="2"/>
              </a:rPr>
              <a:t>a</a:t>
            </a:r>
            <a:r>
              <a:rPr lang="en-US" sz="2800" baseline="-25000"/>
              <a:t>4</a:t>
            </a: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2667000" y="1371600"/>
          <a:ext cx="381000" cy="533400"/>
        </p:xfrm>
        <a:graphic>
          <a:graphicData uri="http://schemas.openxmlformats.org/presentationml/2006/ole">
            <p:oleObj spid="_x0000_s9223" name="Equation" r:id="rId4" imgW="1396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6" name="Picture 22" descr="Fig 7-08"/>
          <p:cNvPicPr>
            <a:picLocks noChangeAspect="1" noChangeArrowheads="1"/>
          </p:cNvPicPr>
          <p:nvPr/>
        </p:nvPicPr>
        <p:blipFill>
          <a:blip r:embed="rId3" cstate="print"/>
          <a:srcRect l="2467" r="50000" b="23546"/>
          <a:stretch>
            <a:fillRect/>
          </a:stretch>
        </p:blipFill>
        <p:spPr bwMode="auto">
          <a:xfrm>
            <a:off x="4197350" y="3133725"/>
            <a:ext cx="49466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22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6600FF"/>
                </a:solidFill>
              </a:rPr>
              <a:t>Write vector loop equation and take two derivatives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6600FF"/>
                </a:solidFill>
              </a:rPr>
              <a:t>Recall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6600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6600FF"/>
                </a:solidFill>
              </a:rPr>
              <a:t>so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6600FF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Inverted Crank Slider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1113" y="1662113"/>
          <a:ext cx="4408487" cy="508000"/>
        </p:xfrm>
        <a:graphic>
          <a:graphicData uri="http://schemas.openxmlformats.org/presentationml/2006/ole">
            <p:oleObj spid="_x0000_s11269" name="Equation" r:id="rId4" imgW="1841400" imgH="215640" progId="Equation.3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0638" y="2205038"/>
          <a:ext cx="5391150" cy="547687"/>
        </p:xfrm>
        <a:graphic>
          <a:graphicData uri="http://schemas.openxmlformats.org/presentationml/2006/ole">
            <p:oleObj spid="_x0000_s11270" name="Equation" r:id="rId5" imgW="2476440" imgH="253800" progId="Equation.3">
              <p:embed/>
            </p:oleObj>
          </a:graphicData>
        </a:graphic>
      </p:graphicFrame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1139825" y="4965700"/>
          <a:ext cx="1438275" cy="454025"/>
        </p:xfrm>
        <a:graphic>
          <a:graphicData uri="http://schemas.openxmlformats.org/presentationml/2006/ole">
            <p:oleObj spid="_x0000_s11280" r:id="rId6" imgW="723586" imgH="228501" progId="Equation.3">
              <p:embed/>
            </p:oleObj>
          </a:graphicData>
        </a:graphic>
      </p:graphicFrame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1039813" y="5410200"/>
          <a:ext cx="1149350" cy="1003300"/>
        </p:xfrm>
        <a:graphic>
          <a:graphicData uri="http://schemas.openxmlformats.org/presentationml/2006/ole">
            <p:oleObj spid="_x0000_s11282" r:id="rId7" imgW="520700" imgH="457200" progId="Equation.3">
              <p:embed/>
            </p:oleObj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31750" y="2781300"/>
          <a:ext cx="4665663" cy="1617663"/>
        </p:xfrm>
        <a:graphic>
          <a:graphicData uri="http://schemas.openxmlformats.org/presentationml/2006/ole">
            <p:oleObj spid="_x0000_s11278" name="Equation" r:id="rId8" imgW="2336760" imgH="799920" progId="Equation.3">
              <p:embed/>
            </p:oleObj>
          </a:graphicData>
        </a:graphic>
      </p:graphicFrame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981700" y="2282825"/>
            <a:ext cx="252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b</a:t>
            </a:r>
            <a:r>
              <a:rPr lang="en-US" sz="2400"/>
              <a:t> varies with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 descr="Fig 7-08"/>
          <p:cNvPicPr>
            <a:picLocks noChangeAspect="1" noChangeArrowheads="1"/>
          </p:cNvPicPr>
          <p:nvPr/>
        </p:nvPicPr>
        <p:blipFill>
          <a:blip r:embed="rId3" cstate="print"/>
          <a:srcRect l="2467" r="50000" b="23546"/>
          <a:stretch>
            <a:fillRect/>
          </a:stretch>
        </p:blipFill>
        <p:spPr bwMode="auto">
          <a:xfrm>
            <a:off x="4572000" y="3159125"/>
            <a:ext cx="4572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68450"/>
            <a:ext cx="9144000" cy="5122863"/>
          </a:xfrm>
        </p:spPr>
        <p:txBody>
          <a:bodyPr/>
          <a:lstStyle/>
          <a:p>
            <a:r>
              <a:rPr lang="en-US">
                <a:solidFill>
                  <a:srgbClr val="6600FF"/>
                </a:solidFill>
              </a:rPr>
              <a:t>Group into knowns and unknowns, </a:t>
            </a:r>
            <a:r>
              <a:rPr lang="en-US">
                <a:solidFill>
                  <a:srgbClr val="6600FF"/>
                </a:solidFill>
                <a:latin typeface="Symbol" pitchFamily="18" charset="2"/>
              </a:rPr>
              <a:t>a</a:t>
            </a:r>
            <a:r>
              <a:rPr lang="en-US" baseline="-25000">
                <a:solidFill>
                  <a:srgbClr val="6600FF"/>
                </a:solidFill>
              </a:rPr>
              <a:t>3</a:t>
            </a:r>
            <a:r>
              <a:rPr lang="en-US">
                <a:solidFill>
                  <a:srgbClr val="6600FF"/>
                </a:solidFill>
              </a:rPr>
              <a:t>=</a:t>
            </a:r>
            <a:r>
              <a:rPr lang="en-US">
                <a:solidFill>
                  <a:srgbClr val="6600FF"/>
                </a:solidFill>
                <a:latin typeface="Symbol" pitchFamily="18" charset="2"/>
              </a:rPr>
              <a:t>a</a:t>
            </a:r>
            <a:r>
              <a:rPr lang="en-US" baseline="-25000">
                <a:solidFill>
                  <a:srgbClr val="6600FF"/>
                </a:solidFill>
              </a:rPr>
              <a:t>4</a:t>
            </a:r>
            <a:endParaRPr lang="en-US">
              <a:solidFill>
                <a:srgbClr val="6600FF"/>
              </a:solidFill>
            </a:endParaRPr>
          </a:p>
          <a:p>
            <a:endParaRPr lang="en-US">
              <a:solidFill>
                <a:srgbClr val="6600FF"/>
              </a:solidFill>
            </a:endParaRPr>
          </a:p>
          <a:p>
            <a:r>
              <a:rPr lang="en-US">
                <a:solidFill>
                  <a:srgbClr val="6600FF"/>
                </a:solidFill>
              </a:rPr>
              <a:t>Take conjugate</a:t>
            </a:r>
          </a:p>
          <a:p>
            <a:endParaRPr lang="en-US" sz="1800">
              <a:solidFill>
                <a:srgbClr val="6600FF"/>
              </a:solidFill>
            </a:endParaRPr>
          </a:p>
          <a:p>
            <a:r>
              <a:rPr lang="en-US">
                <a:solidFill>
                  <a:srgbClr val="6600FF"/>
                </a:solidFill>
              </a:rPr>
              <a:t>Put in matrix form</a:t>
            </a:r>
          </a:p>
          <a:p>
            <a:endParaRPr lang="en-US" sz="4800">
              <a:solidFill>
                <a:srgbClr val="6600FF"/>
              </a:solidFill>
            </a:endParaRPr>
          </a:p>
          <a:p>
            <a:r>
              <a:rPr lang="en-US">
                <a:solidFill>
                  <a:srgbClr val="6600FF"/>
                </a:solidFill>
              </a:rPr>
              <a:t>Solve</a:t>
            </a:r>
          </a:p>
          <a:p>
            <a:endParaRPr lang="en-US">
              <a:solidFill>
                <a:srgbClr val="6600FF"/>
              </a:solidFill>
            </a:endParaRPr>
          </a:p>
          <a:p>
            <a:endParaRPr lang="en-US">
              <a:solidFill>
                <a:srgbClr val="6600FF"/>
              </a:solidFill>
            </a:endParaRPr>
          </a:p>
          <a:p>
            <a:endParaRPr lang="en-US">
              <a:solidFill>
                <a:srgbClr val="6600FF"/>
              </a:solidFill>
            </a:endParaRPr>
          </a:p>
          <a:p>
            <a:endParaRPr lang="en-US" sz="2400">
              <a:solidFill>
                <a:srgbClr val="66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Inverted Crank Slider</a:t>
            </a: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0" y="1168400"/>
          <a:ext cx="9144000" cy="485775"/>
        </p:xfrm>
        <a:graphic>
          <a:graphicData uri="http://schemas.openxmlformats.org/presentationml/2006/ole">
            <p:oleObj spid="_x0000_s12295" name="Equation" r:id="rId4" imgW="5092560" imgH="266400" progId="Equation.3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0" y="2111375"/>
          <a:ext cx="9144000" cy="885825"/>
        </p:xfrm>
        <a:graphic>
          <a:graphicData uri="http://schemas.openxmlformats.org/presentationml/2006/ole">
            <p:oleObj spid="_x0000_s12298" name="Equation" r:id="rId5" imgW="4775040" imgH="457200" progId="Equation.3">
              <p:embed/>
            </p:oleObj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295275" y="3316288"/>
          <a:ext cx="4010025" cy="534987"/>
        </p:xfrm>
        <a:graphic>
          <a:graphicData uri="http://schemas.openxmlformats.org/presentationml/2006/ole">
            <p:oleObj spid="_x0000_s12300" name="Equation" r:id="rId6" imgW="1930320" imgH="253800" progId="Equation.3">
              <p:embed/>
            </p:oleObj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0" y="4160838"/>
          <a:ext cx="4673600" cy="1125537"/>
        </p:xfrm>
        <a:graphic>
          <a:graphicData uri="http://schemas.openxmlformats.org/presentationml/2006/ole">
            <p:oleObj spid="_x0000_s12302" name="Equation" r:id="rId7" imgW="2120760" imgH="507960" progId="Equation.3">
              <p:embed/>
            </p:oleObj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0" y="5648325"/>
          <a:ext cx="4953000" cy="1209675"/>
        </p:xfrm>
        <a:graphic>
          <a:graphicData uri="http://schemas.openxmlformats.org/presentationml/2006/ole">
            <p:oleObj spid="_x0000_s12303" name="Equation" r:id="rId8" imgW="2247840" imgH="545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 descr="Fig 7-09"/>
          <p:cNvPicPr>
            <a:picLocks noChangeAspect="1" noChangeArrowheads="1"/>
          </p:cNvPicPr>
          <p:nvPr/>
        </p:nvPicPr>
        <p:blipFill>
          <a:blip r:embed="rId3" cstate="print"/>
          <a:srcRect l="2303" r="37007" b="18381"/>
          <a:stretch>
            <a:fillRect/>
          </a:stretch>
        </p:blipFill>
        <p:spPr bwMode="auto">
          <a:xfrm>
            <a:off x="3871913" y="3305175"/>
            <a:ext cx="527208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6600FF"/>
                </a:solidFill>
                <a:latin typeface="Arial" charset="0"/>
              </a:rPr>
              <a:t>Acceleration of any point on the mechanism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4900"/>
            <a:ext cx="9144000" cy="4114800"/>
          </a:xfrm>
        </p:spPr>
        <p:txBody>
          <a:bodyPr/>
          <a:lstStyle/>
          <a:p>
            <a:r>
              <a:rPr lang="en-US" sz="2800" b="1">
                <a:solidFill>
                  <a:srgbClr val="008000"/>
                </a:solidFill>
              </a:rPr>
              <a:t>Write the vector for R</a:t>
            </a:r>
            <a:r>
              <a:rPr lang="en-US" sz="2800" b="1" baseline="-25000">
                <a:solidFill>
                  <a:srgbClr val="008000"/>
                </a:solidFill>
              </a:rPr>
              <a:t>P</a:t>
            </a:r>
            <a:endParaRPr lang="en-US" sz="2800" b="1">
              <a:solidFill>
                <a:srgbClr val="008000"/>
              </a:solidFill>
            </a:endParaRPr>
          </a:p>
          <a:p>
            <a:endParaRPr lang="en-US" sz="2800">
              <a:solidFill>
                <a:srgbClr val="6600FF"/>
              </a:solidFill>
            </a:endParaRPr>
          </a:p>
          <a:p>
            <a:r>
              <a:rPr lang="en-US" sz="2800">
                <a:solidFill>
                  <a:srgbClr val="6600FF"/>
                </a:solidFill>
              </a:rPr>
              <a:t>Take derivative twice</a:t>
            </a:r>
          </a:p>
          <a:p>
            <a:endParaRPr lang="en-US" sz="4800">
              <a:solidFill>
                <a:srgbClr val="6600FF"/>
              </a:solidFill>
            </a:endParaRPr>
          </a:p>
          <a:p>
            <a:r>
              <a:rPr lang="en-US" sz="2800">
                <a:solidFill>
                  <a:srgbClr val="6600FF"/>
                </a:solidFill>
              </a:rPr>
              <a:t>Similarly</a:t>
            </a:r>
          </a:p>
          <a:p>
            <a:endParaRPr lang="en-US" sz="2800">
              <a:solidFill>
                <a:srgbClr val="6600FF"/>
              </a:solidFill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658813" y="1690688"/>
          <a:ext cx="2773362" cy="549275"/>
        </p:xfrm>
        <a:graphic>
          <a:graphicData uri="http://schemas.openxmlformats.org/presentationml/2006/ole">
            <p:oleObj spid="_x0000_s14341" name="Equation" r:id="rId4" imgW="1346040" imgH="266400" progId="Equation.3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58788" y="2582863"/>
          <a:ext cx="3289300" cy="504825"/>
        </p:xfrm>
        <a:graphic>
          <a:graphicData uri="http://schemas.openxmlformats.org/presentationml/2006/ole">
            <p:oleObj spid="_x0000_s14342" name="Equation" r:id="rId5" imgW="1739880" imgH="266400" progId="Equation.3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73088" y="4106863"/>
          <a:ext cx="1803400" cy="522287"/>
        </p:xfrm>
        <a:graphic>
          <a:graphicData uri="http://schemas.openxmlformats.org/presentationml/2006/ole">
            <p:oleObj spid="_x0000_s14343" name="Equation" r:id="rId6" imgW="876240" imgH="253800" progId="Equation.3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754313" y="4054475"/>
          <a:ext cx="2017712" cy="481013"/>
        </p:xfrm>
        <a:graphic>
          <a:graphicData uri="http://schemas.openxmlformats.org/presentationml/2006/ole">
            <p:oleObj spid="_x0000_s14344" name="Equation" r:id="rId7" imgW="1066680" imgH="253800" progId="Equation.3">
              <p:embed/>
            </p:oleObj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569913" y="5253038"/>
          <a:ext cx="1855787" cy="522287"/>
        </p:xfrm>
        <a:graphic>
          <a:graphicData uri="http://schemas.openxmlformats.org/presentationml/2006/ole">
            <p:oleObj spid="_x0000_s14345" name="Equation" r:id="rId8" imgW="901440" imgH="253800" progId="Equation.3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23875" y="6353175"/>
          <a:ext cx="3770313" cy="504825"/>
        </p:xfrm>
        <a:graphic>
          <a:graphicData uri="http://schemas.openxmlformats.org/presentationml/2006/ole">
            <p:oleObj spid="_x0000_s14346" name="Equation" r:id="rId9" imgW="1993680" imgH="266400" progId="Equation.3">
              <p:embed/>
            </p:oleObj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385763" y="2919413"/>
          <a:ext cx="6192837" cy="528637"/>
        </p:xfrm>
        <a:graphic>
          <a:graphicData uri="http://schemas.openxmlformats.org/presentationml/2006/ole">
            <p:oleObj spid="_x0000_s14347" name="Equation" r:id="rId10" imgW="3276360" imgH="279360" progId="Equation.3">
              <p:embed/>
            </p:oleObj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588963" y="4637088"/>
          <a:ext cx="3698875" cy="504825"/>
        </p:xfrm>
        <a:graphic>
          <a:graphicData uri="http://schemas.openxmlformats.org/presentationml/2006/ole">
            <p:oleObj spid="_x0000_s14348" name="Equation" r:id="rId11" imgW="1955520" imgH="266400" progId="Equation.3">
              <p:embed/>
            </p:oleObj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527050" y="5846763"/>
          <a:ext cx="2065338" cy="481012"/>
        </p:xfrm>
        <a:graphic>
          <a:graphicData uri="http://schemas.openxmlformats.org/presentationml/2006/ole">
            <p:oleObj spid="_x0000_s14349" name="Equation" r:id="rId12" imgW="1091880" imgH="253800" progId="Equation.3">
              <p:embed/>
            </p:oleObj>
          </a:graphicData>
        </a:graphic>
      </p:graphicFrame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5292725" y="3767138"/>
            <a:ext cx="1762125" cy="2298700"/>
            <a:chOff x="3334" y="2373"/>
            <a:chExt cx="1110" cy="1448"/>
          </a:xfrm>
        </p:grpSpPr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 flipV="1">
              <a:off x="3334" y="2373"/>
              <a:ext cx="1110" cy="144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3678" y="3269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Times New Roman" pitchFamily="18" charset="0"/>
                </a:rPr>
                <a:t>R</a:t>
              </a:r>
              <a:r>
                <a:rPr lang="en-US" sz="2400" baseline="-25000">
                  <a:solidFill>
                    <a:srgbClr val="008000"/>
                  </a:solidFill>
                  <a:latin typeface="Times New Roman" pitchFamily="18" charset="0"/>
                </a:rPr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Fig 7-06"/>
          <p:cNvPicPr>
            <a:picLocks noChangeAspect="1" noChangeArrowheads="1"/>
          </p:cNvPicPr>
          <p:nvPr/>
        </p:nvPicPr>
        <p:blipFill>
          <a:blip r:embed="rId2" cstate="print"/>
          <a:srcRect l="2934" r="35054" b="21594"/>
          <a:stretch>
            <a:fillRect/>
          </a:stretch>
        </p:blipFill>
        <p:spPr bwMode="auto">
          <a:xfrm>
            <a:off x="0" y="1446213"/>
            <a:ext cx="91440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Inverted Crank Slider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  <a:r>
              <a:rPr lang="en-US"/>
              <a:t>. Find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3</a:t>
            </a:r>
            <a:r>
              <a:rPr lang="en-US"/>
              <a:t> and d</a:t>
            </a:r>
            <a:endParaRPr lang="en-US" baseline="-250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79863" y="914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aychil\Desktop\john_deere_4110_utility_tractor_with_front_end_loader_1_lg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9210" y="-1335223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056"/>
          </a:xfrm>
        </p:spPr>
        <p:txBody>
          <a:bodyPr/>
          <a:lstStyle/>
          <a:p>
            <a:r>
              <a:rPr lang="en-US" dirty="0">
                <a:solidFill>
                  <a:srgbClr val="6600FF"/>
                </a:solidFill>
                <a:latin typeface="Arial" charset="0"/>
              </a:rPr>
              <a:t>Common Values of Accelerations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0740"/>
            <a:ext cx="9144000" cy="4114800"/>
          </a:xfrm>
        </p:spPr>
        <p:txBody>
          <a:bodyPr/>
          <a:lstStyle/>
          <a:p>
            <a:r>
              <a:rPr lang="en-US" sz="2800" dirty="0">
                <a:solidFill>
                  <a:srgbClr val="6600FF"/>
                </a:solidFill>
                <a:latin typeface="Arial" charset="0"/>
              </a:rPr>
              <a:t>A ‘g’ is the acceleration of gravity =9.81m/s</a:t>
            </a:r>
            <a:r>
              <a:rPr lang="en-US" sz="2800" baseline="30000" dirty="0">
                <a:solidFill>
                  <a:srgbClr val="6600FF"/>
                </a:solidFill>
                <a:latin typeface="Arial" charset="0"/>
              </a:rPr>
              <a:t>2</a:t>
            </a:r>
            <a:endParaRPr lang="en-US" sz="2800" dirty="0">
              <a:solidFill>
                <a:srgbClr val="6600FF"/>
              </a:solidFill>
              <a:latin typeface="Arial" charset="0"/>
            </a:endParaRPr>
          </a:p>
          <a:p>
            <a:r>
              <a:rPr lang="en-US" sz="2800" dirty="0">
                <a:solidFill>
                  <a:srgbClr val="6600FF"/>
                </a:solidFill>
                <a:latin typeface="Arial" charset="0"/>
              </a:rPr>
              <a:t>Common values of acceleration: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289800" y="3090863"/>
            <a:ext cx="1584325" cy="3335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72" name="Picture 12" descr="table7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0000" contrast="72000"/>
          </a:blip>
          <a:srcRect/>
          <a:stretch>
            <a:fillRect/>
          </a:stretch>
        </p:blipFill>
        <p:spPr>
          <a:xfrm>
            <a:off x="0" y="2034794"/>
            <a:ext cx="9144000" cy="4635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Fig 7"/>
          <p:cNvPicPr>
            <a:picLocks noChangeAspect="1" noChangeArrowheads="1"/>
          </p:cNvPicPr>
          <p:nvPr/>
        </p:nvPicPr>
        <p:blipFill>
          <a:blip r:embed="rId2" cstate="print">
            <a:lum bright="-48000" contrast="72000"/>
          </a:blip>
          <a:srcRect l="7721" t="7353" r="9007" b="16083"/>
          <a:stretch>
            <a:fillRect/>
          </a:stretch>
        </p:blipFill>
        <p:spPr bwMode="auto">
          <a:xfrm>
            <a:off x="3254375" y="2525713"/>
            <a:ext cx="5889625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Human Tolerance for Acceleration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43550"/>
          </a:xfrm>
        </p:spPr>
        <p:txBody>
          <a:bodyPr/>
          <a:lstStyle/>
          <a:p>
            <a:r>
              <a:rPr lang="en-US">
                <a:solidFill>
                  <a:srgbClr val="6600FF"/>
                </a:solidFill>
              </a:rPr>
              <a:t>Humans are limited in the level of acceleration they can tolerate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6600FF"/>
                </a:solidFill>
              </a:rPr>
              <a:t>Machines are limited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6600FF"/>
                </a:solidFill>
              </a:rPr>
              <a:t>	by the stresses in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6600FF"/>
                </a:solidFill>
              </a:rPr>
              <a:t>	parts, e.g. automobile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6600FF"/>
                </a:solidFill>
              </a:rPr>
              <a:t>	piston 40g’s 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6600FF"/>
                </a:solidFill>
              </a:rPr>
              <a:t>	idle, 700g’s 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6600FF"/>
                </a:solidFill>
              </a:rPr>
              <a:t>	highway	2000g’s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6600FF"/>
                </a:solidFill>
              </a:rPr>
              <a:t>	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Freeform 13"/>
          <p:cNvSpPr>
            <a:spLocks/>
          </p:cNvSpPr>
          <p:nvPr/>
        </p:nvSpPr>
        <p:spPr bwMode="auto">
          <a:xfrm>
            <a:off x="522288" y="4852988"/>
            <a:ext cx="7292975" cy="1704975"/>
          </a:xfrm>
          <a:custGeom>
            <a:avLst/>
            <a:gdLst/>
            <a:ahLst/>
            <a:cxnLst>
              <a:cxn ang="0">
                <a:pos x="2096" y="12"/>
              </a:cxn>
              <a:cxn ang="0">
                <a:pos x="1955" y="15"/>
              </a:cxn>
              <a:cxn ang="0">
                <a:pos x="1742" y="39"/>
              </a:cxn>
              <a:cxn ang="0">
                <a:pos x="1466" y="225"/>
              </a:cxn>
              <a:cxn ang="0">
                <a:pos x="1047" y="477"/>
              </a:cxn>
              <a:cxn ang="0">
                <a:pos x="633" y="144"/>
              </a:cxn>
              <a:cxn ang="0">
                <a:pos x="382" y="23"/>
              </a:cxn>
              <a:cxn ang="0">
                <a:pos x="0" y="7"/>
              </a:cxn>
            </a:cxnLst>
            <a:rect l="0" t="0" r="r" b="b"/>
            <a:pathLst>
              <a:path w="2096" h="490">
                <a:moveTo>
                  <a:pt x="2096" y="12"/>
                </a:moveTo>
                <a:cubicBezTo>
                  <a:pt x="2073" y="13"/>
                  <a:pt x="2014" y="11"/>
                  <a:pt x="1955" y="15"/>
                </a:cubicBezTo>
                <a:cubicBezTo>
                  <a:pt x="1896" y="19"/>
                  <a:pt x="1823" y="4"/>
                  <a:pt x="1742" y="39"/>
                </a:cubicBezTo>
                <a:cubicBezTo>
                  <a:pt x="1661" y="74"/>
                  <a:pt x="1582" y="152"/>
                  <a:pt x="1466" y="225"/>
                </a:cubicBezTo>
                <a:cubicBezTo>
                  <a:pt x="1350" y="298"/>
                  <a:pt x="1186" y="490"/>
                  <a:pt x="1047" y="477"/>
                </a:cubicBezTo>
                <a:cubicBezTo>
                  <a:pt x="908" y="464"/>
                  <a:pt x="744" y="220"/>
                  <a:pt x="633" y="144"/>
                </a:cubicBezTo>
                <a:cubicBezTo>
                  <a:pt x="522" y="68"/>
                  <a:pt x="487" y="46"/>
                  <a:pt x="382" y="23"/>
                </a:cubicBezTo>
                <a:cubicBezTo>
                  <a:pt x="277" y="0"/>
                  <a:pt x="130" y="10"/>
                  <a:pt x="0" y="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Jerk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6600FF"/>
                </a:solidFill>
              </a:rPr>
              <a:t>Jerk is the derivative of acceleration</a:t>
            </a:r>
          </a:p>
          <a:p>
            <a:pPr>
              <a:buFontTx/>
              <a:buNone/>
            </a:pPr>
            <a:r>
              <a:rPr lang="en-US">
                <a:solidFill>
                  <a:srgbClr val="6600FF"/>
                </a:solidFill>
              </a:rPr>
              <a:t>	linear jerk</a:t>
            </a:r>
          </a:p>
          <a:p>
            <a:pPr>
              <a:buFontTx/>
              <a:buNone/>
            </a:pPr>
            <a:r>
              <a:rPr lang="en-US">
                <a:solidFill>
                  <a:srgbClr val="6600FF"/>
                </a:solidFill>
              </a:rPr>
              <a:t>	angular jerk</a:t>
            </a:r>
          </a:p>
          <a:p>
            <a:r>
              <a:rPr lang="en-US">
                <a:solidFill>
                  <a:srgbClr val="6600FF"/>
                </a:solidFill>
              </a:rPr>
              <a:t>High value of jerk causes stomach to go funny in roller coaster or elevator starting to descend</a:t>
            </a:r>
          </a:p>
          <a:p>
            <a:endParaRPr lang="en-US">
              <a:solidFill>
                <a:srgbClr val="6600FF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868613" y="1712913"/>
          <a:ext cx="2274887" cy="633412"/>
        </p:xfrm>
        <a:graphic>
          <a:graphicData uri="http://schemas.openxmlformats.org/presentationml/2006/ole">
            <p:oleObj spid="_x0000_s17412" name="Equation" r:id="rId3" imgW="914400" imgH="253800" progId="Equation.3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822575" y="2319338"/>
          <a:ext cx="2276475" cy="569912"/>
        </p:xfrm>
        <a:graphic>
          <a:graphicData uri="http://schemas.openxmlformats.org/presentationml/2006/ole">
            <p:oleObj spid="_x0000_s17413" name="Equation" r:id="rId4" imgW="914400" imgH="228600" progId="Equation.3">
              <p:embed/>
            </p:oleObj>
          </a:graphicData>
        </a:graphic>
      </p:graphicFrame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793750" y="4408488"/>
            <a:ext cx="811213" cy="290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842963" y="4695825"/>
            <a:ext cx="176212" cy="1746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1368425" y="4695825"/>
            <a:ext cx="174625" cy="1746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 rot="-5400000">
            <a:off x="965200" y="4232275"/>
            <a:ext cx="174625" cy="174625"/>
          </a:xfrm>
          <a:prstGeom prst="flowChartDelay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-5400000">
            <a:off x="1301750" y="4232275"/>
            <a:ext cx="174625" cy="174625"/>
          </a:xfrm>
          <a:prstGeom prst="flowChartDelay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955675" y="4054475"/>
            <a:ext cx="174625" cy="174625"/>
          </a:xfrm>
          <a:prstGeom prst="smileyFace">
            <a:avLst>
              <a:gd name="adj" fmla="val 465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1311275" y="4054475"/>
            <a:ext cx="174625" cy="174625"/>
          </a:xfrm>
          <a:prstGeom prst="smileyFace">
            <a:avLst>
              <a:gd name="adj" fmla="val 465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74663" y="5699125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High jerk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152775" y="4297363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High acceleration</a:t>
            </a: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H="1">
            <a:off x="4224338" y="4713288"/>
            <a:ext cx="269875" cy="1712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1146175" y="4919663"/>
            <a:ext cx="488950" cy="579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Fig 7-05"/>
          <p:cNvPicPr>
            <a:picLocks noChangeAspect="1" noChangeArrowheads="1"/>
          </p:cNvPicPr>
          <p:nvPr/>
        </p:nvPicPr>
        <p:blipFill>
          <a:blip r:embed="rId3" cstate="print"/>
          <a:srcRect l="2986" t="697" r="37997" b="20201"/>
          <a:stretch>
            <a:fillRect/>
          </a:stretch>
        </p:blipFill>
        <p:spPr bwMode="auto">
          <a:xfrm>
            <a:off x="5408613" y="3514725"/>
            <a:ext cx="3557587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Jerk Analysis of 4-bar Linkage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04913"/>
            <a:ext cx="9144000" cy="4114800"/>
          </a:xfrm>
        </p:spPr>
        <p:txBody>
          <a:bodyPr/>
          <a:lstStyle/>
          <a:p>
            <a:r>
              <a:rPr lang="en-US">
                <a:solidFill>
                  <a:srgbClr val="6600FF"/>
                </a:solidFill>
              </a:rPr>
              <a:t>Recall</a:t>
            </a:r>
          </a:p>
          <a:p>
            <a:endParaRPr lang="en-US">
              <a:solidFill>
                <a:srgbClr val="6600FF"/>
              </a:solidFill>
            </a:endParaRPr>
          </a:p>
          <a:p>
            <a:endParaRPr lang="en-US">
              <a:solidFill>
                <a:srgbClr val="6600FF"/>
              </a:solidFill>
            </a:endParaRPr>
          </a:p>
          <a:p>
            <a:endParaRPr lang="en-US">
              <a:solidFill>
                <a:srgbClr val="6600FF"/>
              </a:solidFill>
            </a:endParaRPr>
          </a:p>
          <a:p>
            <a:r>
              <a:rPr lang="en-US">
                <a:solidFill>
                  <a:srgbClr val="6600FF"/>
                </a:solidFill>
              </a:rPr>
              <a:t>Taking another derivative</a:t>
            </a: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19063" y="1712913"/>
          <a:ext cx="4440237" cy="508000"/>
        </p:xfrm>
        <a:graphic>
          <a:graphicData uri="http://schemas.openxmlformats.org/presentationml/2006/ole">
            <p:oleObj spid="_x0000_s18439" name="Equation" r:id="rId4" imgW="1854000" imgH="21564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39688" y="2192338"/>
          <a:ext cx="4451350" cy="547687"/>
        </p:xfrm>
        <a:graphic>
          <a:graphicData uri="http://schemas.openxmlformats.org/presentationml/2006/ole">
            <p:oleObj spid="_x0000_s18440" name="Equation" r:id="rId5" imgW="2044440" imgH="25380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0" y="2786063"/>
          <a:ext cx="8377238" cy="555625"/>
        </p:xfrm>
        <a:graphic>
          <a:graphicData uri="http://schemas.openxmlformats.org/presentationml/2006/ole">
            <p:oleObj spid="_x0000_s18441" name="Equation" r:id="rId6" imgW="4076640" imgH="266400" progId="Equation.3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11125" y="4340225"/>
          <a:ext cx="4879975" cy="1666875"/>
        </p:xfrm>
        <a:graphic>
          <a:graphicData uri="http://schemas.openxmlformats.org/presentationml/2006/ole">
            <p:oleObj spid="_x0000_s18442" name="Equation" r:id="rId7" imgW="2374560" imgH="799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aychil\Desktop\9_950_john_deere_4110_4x4_loader_tractor_22746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32" y="503193"/>
            <a:ext cx="7604641" cy="5739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25" y="254833"/>
            <a:ext cx="7171482" cy="618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3689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All figures taken from </a:t>
            </a:r>
            <a:r>
              <a:rPr lang="en-US" sz="2400" i="1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Design of Machinery</a:t>
            </a:r>
            <a:r>
              <a:rPr lang="en-US" sz="240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, 3</a:t>
            </a:r>
            <a:r>
              <a:rPr lang="en-US" sz="2400" baseline="3000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rd</a:t>
            </a:r>
            <a:r>
              <a:rPr lang="en-US" sz="240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 ed. Robert Norton 2003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38275" y="254000"/>
            <a:ext cx="63225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>
                <a:latin typeface="Palatino" pitchFamily="18" charset="0"/>
                <a:cs typeface="Times New Roman" pitchFamily="18" charset="0"/>
              </a:rPr>
              <a:t>MENG </a:t>
            </a:r>
            <a:r>
              <a:rPr lang="en-US" sz="4800" b="1" dirty="0" smtClean="0">
                <a:latin typeface="Palatino" pitchFamily="18" charset="0"/>
                <a:cs typeface="Times New Roman" pitchFamily="18" charset="0"/>
              </a:rPr>
              <a:t>3071</a:t>
            </a:r>
          </a:p>
          <a:p>
            <a:pPr algn="ctr">
              <a:spcBef>
                <a:spcPct val="0"/>
              </a:spcBef>
            </a:pPr>
            <a:r>
              <a:rPr lang="en-US" sz="4800" b="1" smtClean="0">
                <a:latin typeface="Palatino" pitchFamily="18" charset="0"/>
                <a:cs typeface="Times New Roman" pitchFamily="18" charset="0"/>
              </a:rPr>
              <a:t>Chapter 4</a:t>
            </a:r>
            <a:r>
              <a:rPr lang="en-US" sz="4800" b="1" dirty="0">
                <a:latin typeface="Palatino" pitchFamily="18" charset="0"/>
                <a:cs typeface="Times New Roman" pitchFamily="18" charset="0"/>
              </a:rPr>
              <a:t/>
            </a:r>
            <a:br>
              <a:rPr lang="en-US" sz="4800" b="1" dirty="0">
                <a:latin typeface="Palatino" pitchFamily="18" charset="0"/>
                <a:cs typeface="Times New Roman" pitchFamily="18" charset="0"/>
              </a:rPr>
            </a:br>
            <a:r>
              <a:rPr lang="en-US" sz="4800" b="1" dirty="0">
                <a:latin typeface="Palatino" pitchFamily="18" charset="0"/>
                <a:cs typeface="Times New Roman" pitchFamily="18" charset="0"/>
              </a:rPr>
              <a:t>Acceleration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Fig 7-01"/>
          <p:cNvPicPr>
            <a:picLocks noChangeAspect="1" noChangeArrowheads="1"/>
          </p:cNvPicPr>
          <p:nvPr/>
        </p:nvPicPr>
        <p:blipFill>
          <a:blip r:embed="rId3" cstate="print"/>
          <a:srcRect l="22862" r="23355" b="16711"/>
          <a:stretch>
            <a:fillRect/>
          </a:stretch>
        </p:blipFill>
        <p:spPr bwMode="auto">
          <a:xfrm>
            <a:off x="5467350" y="896938"/>
            <a:ext cx="36766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Acceleration 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9363"/>
            <a:ext cx="4495800" cy="1168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Linear acceleration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Angular acceleration</a:t>
            </a:r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71450" y="2665413"/>
          <a:ext cx="5324475" cy="2919412"/>
        </p:xfrm>
        <a:graphic>
          <a:graphicData uri="http://schemas.openxmlformats.org/presentationml/2006/ole">
            <p:oleObj spid="_x0000_s3078" name="Equation" r:id="rId4" imgW="2298600" imgH="1257120" progId="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86125" y="1127125"/>
          <a:ext cx="1643063" cy="601663"/>
        </p:xfrm>
        <a:graphic>
          <a:graphicData uri="http://schemas.openxmlformats.org/presentationml/2006/ole">
            <p:oleObj spid="_x0000_s3076" name="Equation" r:id="rId5" imgW="6602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562350" y="1784350"/>
          <a:ext cx="1612900" cy="506413"/>
        </p:xfrm>
        <a:graphic>
          <a:graphicData uri="http://schemas.openxmlformats.org/presentationml/2006/ole">
            <p:oleObj spid="_x0000_s3077" name="Equation" r:id="rId6" imgW="647640" imgH="203040" progId="Equation.3">
              <p:embed/>
            </p:oleObj>
          </a:graphicData>
        </a:graphic>
      </p:graphicFrame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3813" y="2254250"/>
            <a:ext cx="370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Acceleration of a point</a:t>
            </a:r>
          </a:p>
        </p:txBody>
      </p: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1195388" y="5380038"/>
            <a:ext cx="2819400" cy="966787"/>
            <a:chOff x="753" y="3711"/>
            <a:chExt cx="1776" cy="609"/>
          </a:xfrm>
        </p:grpSpPr>
        <p:graphicFrame>
          <p:nvGraphicFramePr>
            <p:cNvPr id="3087" name="Object 15"/>
            <p:cNvGraphicFramePr>
              <a:graphicFrameLocks noChangeAspect="1"/>
            </p:cNvGraphicFramePr>
            <p:nvPr/>
          </p:nvGraphicFramePr>
          <p:xfrm>
            <a:off x="2022" y="3863"/>
            <a:ext cx="417" cy="457"/>
          </p:xfrm>
          <a:graphic>
            <a:graphicData uri="http://schemas.openxmlformats.org/presentationml/2006/ole">
              <p:oleObj spid="_x0000_s3087" name="Equation" r:id="rId7" imgW="266400" imgH="291960" progId="">
                <p:embed/>
              </p:oleObj>
            </a:graphicData>
          </a:graphic>
        </p:graphicFrame>
        <p:graphicFrame>
          <p:nvGraphicFramePr>
            <p:cNvPr id="3089" name="Object 17"/>
            <p:cNvGraphicFramePr>
              <a:graphicFrameLocks noChangeAspect="1"/>
            </p:cNvGraphicFramePr>
            <p:nvPr/>
          </p:nvGraphicFramePr>
          <p:xfrm>
            <a:off x="919" y="3853"/>
            <a:ext cx="417" cy="457"/>
          </p:xfrm>
          <a:graphic>
            <a:graphicData uri="http://schemas.openxmlformats.org/presentationml/2006/ole">
              <p:oleObj spid="_x0000_s3089" name="Equation" r:id="rId8" imgW="266400" imgH="291960" progId="">
                <p:embed/>
              </p:oleObj>
            </a:graphicData>
          </a:graphic>
        </p:graphicFrame>
        <p:sp>
          <p:nvSpPr>
            <p:cNvPr id="3092" name="AutoShape 20"/>
            <p:cNvSpPr>
              <a:spLocks/>
            </p:cNvSpPr>
            <p:nvPr/>
          </p:nvSpPr>
          <p:spPr bwMode="auto">
            <a:xfrm rot="5400000">
              <a:off x="1123" y="3341"/>
              <a:ext cx="144" cy="883"/>
            </a:xfrm>
            <a:prstGeom prst="rightBracket">
              <a:avLst>
                <a:gd name="adj" fmla="val 511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AutoShape 21"/>
            <p:cNvSpPr>
              <a:spLocks/>
            </p:cNvSpPr>
            <p:nvPr/>
          </p:nvSpPr>
          <p:spPr bwMode="auto">
            <a:xfrm rot="5400000">
              <a:off x="2092" y="3434"/>
              <a:ext cx="154" cy="720"/>
            </a:xfrm>
            <a:prstGeom prst="rightBracket">
              <a:avLst>
                <a:gd name="adj" fmla="val 38961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451350" y="5229225"/>
            <a:ext cx="4554538" cy="83502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Acceleration has 2 components: normal &amp; tangential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747963" y="2479675"/>
          <a:ext cx="3854450" cy="647700"/>
        </p:xfrm>
        <a:graphic>
          <a:graphicData uri="http://schemas.openxmlformats.org/presentationml/2006/ole">
            <p:oleObj spid="_x0000_s27652" name="Equation" r:id="rId3" imgW="1663560" imgH="279360" progId="">
              <p:embed/>
            </p:oleObj>
          </a:graphicData>
        </a:graphic>
      </p:graphicFrame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3963988" y="3071813"/>
            <a:ext cx="2492375" cy="733425"/>
            <a:chOff x="753" y="3711"/>
            <a:chExt cx="1776" cy="609"/>
          </a:xfrm>
        </p:grpSpPr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2022" y="3863"/>
            <a:ext cx="417" cy="457"/>
          </p:xfrm>
          <a:graphic>
            <a:graphicData uri="http://schemas.openxmlformats.org/presentationml/2006/ole">
              <p:oleObj spid="_x0000_s27654" name="Equation" r:id="rId4" imgW="266400" imgH="291960" progId="">
                <p:embed/>
              </p:oleObj>
            </a:graphicData>
          </a:graphic>
        </p:graphicFrame>
        <p:graphicFrame>
          <p:nvGraphicFramePr>
            <p:cNvPr id="27655" name="Object 7"/>
            <p:cNvGraphicFramePr>
              <a:graphicFrameLocks noChangeAspect="1"/>
            </p:cNvGraphicFramePr>
            <p:nvPr/>
          </p:nvGraphicFramePr>
          <p:xfrm>
            <a:off x="919" y="3853"/>
            <a:ext cx="417" cy="457"/>
          </p:xfrm>
          <a:graphic>
            <a:graphicData uri="http://schemas.openxmlformats.org/presentationml/2006/ole">
              <p:oleObj spid="_x0000_s27655" name="Equation" r:id="rId5" imgW="266400" imgH="291960" progId="">
                <p:embed/>
              </p:oleObj>
            </a:graphicData>
          </a:graphic>
        </p:graphicFrame>
        <p:sp>
          <p:nvSpPr>
            <p:cNvPr id="27656" name="AutoShape 8"/>
            <p:cNvSpPr>
              <a:spLocks/>
            </p:cNvSpPr>
            <p:nvPr/>
          </p:nvSpPr>
          <p:spPr bwMode="auto">
            <a:xfrm rot="5400000">
              <a:off x="1123" y="3341"/>
              <a:ext cx="144" cy="883"/>
            </a:xfrm>
            <a:prstGeom prst="rightBracket">
              <a:avLst>
                <a:gd name="adj" fmla="val 511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AutoShape 9"/>
            <p:cNvSpPr>
              <a:spLocks/>
            </p:cNvSpPr>
            <p:nvPr/>
          </p:nvSpPr>
          <p:spPr bwMode="auto">
            <a:xfrm rot="5400000">
              <a:off x="2092" y="3434"/>
              <a:ext cx="154" cy="720"/>
            </a:xfrm>
            <a:prstGeom prst="rightBracket">
              <a:avLst>
                <a:gd name="adj" fmla="val 38961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90513" y="1381125"/>
            <a:ext cx="746601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Magnitudes of acceleration components</a:t>
            </a: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2717800" y="3925888"/>
          <a:ext cx="3706813" cy="795337"/>
        </p:xfrm>
        <a:graphic>
          <a:graphicData uri="http://schemas.openxmlformats.org/presentationml/2006/ole">
            <p:oleObj spid="_x0000_s27659" name="Equation" r:id="rId6" imgW="1600200" imgH="342720" progId="">
              <p:embed/>
            </p:oleObj>
          </a:graphicData>
        </a:graphic>
      </p:graphicFrame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400"/>
              <a:t>Acceleration Analysis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870075" y="4794250"/>
            <a:ext cx="25844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Magnitude of normal acceleration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572000" y="4783138"/>
            <a:ext cx="3000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Magnitude of tangential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ig 7-02"/>
          <p:cNvPicPr>
            <a:picLocks noChangeAspect="1" noChangeArrowheads="1"/>
          </p:cNvPicPr>
          <p:nvPr/>
        </p:nvPicPr>
        <p:blipFill>
          <a:blip r:embed="rId3" cstate="print"/>
          <a:srcRect l="7005" r="41827" b="19977"/>
          <a:stretch>
            <a:fillRect/>
          </a:stretch>
        </p:blipFill>
        <p:spPr bwMode="auto">
          <a:xfrm>
            <a:off x="4965700" y="1041400"/>
            <a:ext cx="3994150" cy="36718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</p:pic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25413" y="2051050"/>
          <a:ext cx="4641850" cy="1425575"/>
        </p:xfrm>
        <a:graphic>
          <a:graphicData uri="http://schemas.openxmlformats.org/presentationml/2006/ole">
            <p:oleObj spid="_x0000_s24581" name="Equation" r:id="rId4" imgW="1866600" imgH="571320" progId="">
              <p:embed/>
            </p:oleObj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31763" y="1317625"/>
            <a:ext cx="3613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If point A is moving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400"/>
              <a:t>Acceleration Analysis</a:t>
            </a:r>
          </a:p>
        </p:txBody>
      </p:sp>
      <p:pic>
        <p:nvPicPr>
          <p:cNvPr id="24584" name="Picture 8" descr="Fig 7-02"/>
          <p:cNvPicPr>
            <a:picLocks noChangeAspect="1" noChangeArrowheads="1"/>
          </p:cNvPicPr>
          <p:nvPr/>
        </p:nvPicPr>
        <p:blipFill>
          <a:blip r:embed="rId3" cstate="print"/>
          <a:srcRect l="61813" t="36800" r="6181" b="35046"/>
          <a:stretch>
            <a:fillRect/>
          </a:stretch>
        </p:blipFill>
        <p:spPr bwMode="auto">
          <a:xfrm>
            <a:off x="5014913" y="4886325"/>
            <a:ext cx="3602037" cy="18621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136775" y="5359400"/>
            <a:ext cx="2327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Graphically: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2" name="Picture 56" descr="Fig 7-04"/>
          <p:cNvPicPr>
            <a:picLocks noChangeAspect="1" noChangeArrowheads="1"/>
          </p:cNvPicPr>
          <p:nvPr/>
        </p:nvPicPr>
        <p:blipFill>
          <a:blip r:embed="rId2" cstate="print"/>
          <a:srcRect l="3859" t="4340" r="48151" b="60469"/>
          <a:stretch>
            <a:fillRect/>
          </a:stretch>
        </p:blipFill>
        <p:spPr bwMode="auto">
          <a:xfrm>
            <a:off x="0" y="2990850"/>
            <a:ext cx="57165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1917700" y="3213100"/>
            <a:ext cx="2862263" cy="1919288"/>
            <a:chOff x="1208" y="2024"/>
            <a:chExt cx="1803" cy="1209"/>
          </a:xfrm>
        </p:grpSpPr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 flipH="1" flipV="1">
              <a:off x="1208" y="2600"/>
              <a:ext cx="1803" cy="21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 flipH="1" flipV="1">
              <a:off x="2162" y="2024"/>
              <a:ext cx="450" cy="1209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600">
                <a:solidFill>
                  <a:schemeClr val="accent2"/>
                </a:solidFill>
                <a:latin typeface="Arial" charset="0"/>
              </a:rPr>
              <a:t>Graphical Acceleration Analysis</a:t>
            </a:r>
            <a:r>
              <a:rPr lang="en-US" sz="3600">
                <a:solidFill>
                  <a:schemeClr val="accent2"/>
                </a:solidFill>
              </a:rPr>
              <a:t> (</a:t>
            </a:r>
            <a:r>
              <a:rPr lang="en-US" sz="360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sz="3600" baseline="-25000">
                <a:solidFill>
                  <a:schemeClr val="accent2"/>
                </a:solidFill>
              </a:rPr>
              <a:t>3</a:t>
            </a:r>
            <a:r>
              <a:rPr lang="en-US" sz="3600">
                <a:solidFill>
                  <a:schemeClr val="accent2"/>
                </a:solidFill>
              </a:rPr>
              <a:t>&amp;</a:t>
            </a:r>
            <a:r>
              <a:rPr lang="en-US" sz="360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sz="3600" baseline="-25000">
                <a:solidFill>
                  <a:schemeClr val="accent2"/>
                </a:solidFill>
              </a:rPr>
              <a:t>4</a:t>
            </a:r>
            <a:r>
              <a:rPr lang="en-US" sz="36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Given linkage configuration,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</a:t>
            </a:r>
            <a:r>
              <a:rPr lang="en-US"/>
              <a:t>. Find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3</a:t>
            </a:r>
            <a:r>
              <a:rPr lang="en-US"/>
              <a:t> and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4</a:t>
            </a:r>
            <a:endParaRPr lang="en-US"/>
          </a:p>
          <a:p>
            <a:r>
              <a:rPr lang="en-US"/>
              <a:t>Know </a:t>
            </a:r>
            <a:r>
              <a:rPr lang="en-US" i="1">
                <a:solidFill>
                  <a:srgbClr val="FF0066"/>
                </a:solidFill>
              </a:rPr>
              <a:t>A</a:t>
            </a:r>
            <a:r>
              <a:rPr lang="en-US" i="1" baseline="30000">
                <a:solidFill>
                  <a:srgbClr val="FF0066"/>
                </a:solidFill>
              </a:rPr>
              <a:t>n</a:t>
            </a:r>
            <a:r>
              <a:rPr lang="en-US" i="1" baseline="-25000">
                <a:solidFill>
                  <a:srgbClr val="FF0066"/>
                </a:solidFill>
              </a:rPr>
              <a:t>A</a:t>
            </a:r>
            <a:r>
              <a:rPr lang="en-US" i="1"/>
              <a:t>,</a:t>
            </a:r>
            <a:r>
              <a:rPr lang="en-US" i="1">
                <a:solidFill>
                  <a:srgbClr val="FF0066"/>
                </a:solidFill>
              </a:rPr>
              <a:t>A</a:t>
            </a:r>
            <a:r>
              <a:rPr lang="en-US" i="1" baseline="30000">
                <a:solidFill>
                  <a:srgbClr val="FF0066"/>
                </a:solidFill>
              </a:rPr>
              <a:t>t</a:t>
            </a:r>
            <a:r>
              <a:rPr lang="en-US" i="1" baseline="-25000">
                <a:solidFill>
                  <a:srgbClr val="FF0066"/>
                </a:solidFill>
              </a:rPr>
              <a:t>A</a:t>
            </a:r>
            <a:r>
              <a:rPr lang="en-US" i="1"/>
              <a:t>,</a:t>
            </a:r>
            <a:r>
              <a:rPr lang="en-US" i="1">
                <a:solidFill>
                  <a:srgbClr val="6600FF"/>
                </a:solidFill>
              </a:rPr>
              <a:t>A</a:t>
            </a:r>
            <a:r>
              <a:rPr lang="en-US" i="1" baseline="30000">
                <a:solidFill>
                  <a:srgbClr val="6600FF"/>
                </a:solidFill>
              </a:rPr>
              <a:t>n</a:t>
            </a:r>
            <a:r>
              <a:rPr lang="en-US" i="1" baseline="-25000">
                <a:solidFill>
                  <a:srgbClr val="6600FF"/>
                </a:solidFill>
              </a:rPr>
              <a:t>BA</a:t>
            </a:r>
            <a:r>
              <a:rPr lang="en-US" i="1"/>
              <a:t>,</a:t>
            </a:r>
            <a:r>
              <a:rPr lang="en-US" i="1">
                <a:solidFill>
                  <a:srgbClr val="008000"/>
                </a:solidFill>
              </a:rPr>
              <a:t>A</a:t>
            </a:r>
            <a:r>
              <a:rPr lang="en-US" i="1" baseline="30000">
                <a:solidFill>
                  <a:srgbClr val="008000"/>
                </a:solidFill>
              </a:rPr>
              <a:t>n</a:t>
            </a:r>
            <a:r>
              <a:rPr lang="en-US" i="1" baseline="-25000">
                <a:solidFill>
                  <a:srgbClr val="008000"/>
                </a:solidFill>
              </a:rPr>
              <a:t>B</a:t>
            </a:r>
            <a:r>
              <a:rPr lang="en-US"/>
              <a:t>, and direction of </a:t>
            </a:r>
            <a:r>
              <a:rPr lang="en-US" i="1">
                <a:solidFill>
                  <a:srgbClr val="6600FF"/>
                </a:solidFill>
              </a:rPr>
              <a:t>A</a:t>
            </a:r>
            <a:r>
              <a:rPr lang="en-US" i="1" baseline="30000">
                <a:solidFill>
                  <a:srgbClr val="6600FF"/>
                </a:solidFill>
              </a:rPr>
              <a:t>t</a:t>
            </a:r>
            <a:r>
              <a:rPr lang="en-US" i="1" baseline="-25000">
                <a:solidFill>
                  <a:srgbClr val="6600FF"/>
                </a:solidFill>
              </a:rPr>
              <a:t>BA</a:t>
            </a:r>
            <a:r>
              <a:rPr lang="en-US" i="1"/>
              <a:t>,</a:t>
            </a:r>
            <a:r>
              <a:rPr lang="en-US" i="1">
                <a:solidFill>
                  <a:srgbClr val="008000"/>
                </a:solidFill>
              </a:rPr>
              <a:t>A</a:t>
            </a:r>
            <a:r>
              <a:rPr lang="en-US" i="1" baseline="30000">
                <a:solidFill>
                  <a:srgbClr val="008000"/>
                </a:solidFill>
              </a:rPr>
              <a:t>t</a:t>
            </a:r>
            <a:r>
              <a:rPr lang="en-US" i="1" baseline="-25000">
                <a:solidFill>
                  <a:srgbClr val="008000"/>
                </a:solidFill>
              </a:rPr>
              <a:t>B</a:t>
            </a:r>
          </a:p>
          <a:p>
            <a:r>
              <a:rPr lang="en-US" i="1">
                <a:solidFill>
                  <a:srgbClr val="008000"/>
                </a:solidFill>
              </a:rPr>
              <a:t>A</a:t>
            </a:r>
            <a:r>
              <a:rPr lang="en-US" i="1" baseline="-25000">
                <a:solidFill>
                  <a:srgbClr val="008000"/>
                </a:solidFill>
              </a:rPr>
              <a:t>B</a:t>
            </a:r>
            <a:r>
              <a:rPr lang="en-US" i="1"/>
              <a:t>=</a:t>
            </a:r>
            <a:r>
              <a:rPr lang="en-US" i="1">
                <a:solidFill>
                  <a:srgbClr val="FF0066"/>
                </a:solidFill>
              </a:rPr>
              <a:t>A</a:t>
            </a:r>
            <a:r>
              <a:rPr lang="en-US" i="1" baseline="-25000">
                <a:solidFill>
                  <a:srgbClr val="FF0066"/>
                </a:solidFill>
              </a:rPr>
              <a:t>A</a:t>
            </a:r>
            <a:r>
              <a:rPr lang="en-US" i="1"/>
              <a:t>+</a:t>
            </a:r>
            <a:r>
              <a:rPr lang="en-US" i="1">
                <a:solidFill>
                  <a:srgbClr val="6600FF"/>
                </a:solidFill>
              </a:rPr>
              <a:t>A</a:t>
            </a:r>
            <a:r>
              <a:rPr lang="en-US" i="1" baseline="-25000">
                <a:solidFill>
                  <a:srgbClr val="6600FF"/>
                </a:solidFill>
              </a:rPr>
              <a:t>BA              </a:t>
            </a:r>
            <a:r>
              <a:rPr lang="en-US" i="1"/>
              <a:t> </a:t>
            </a:r>
            <a:r>
              <a:rPr lang="en-US" i="1">
                <a:solidFill>
                  <a:srgbClr val="008000"/>
                </a:solidFill>
              </a:rPr>
              <a:t>A</a:t>
            </a:r>
            <a:r>
              <a:rPr lang="en-US" i="1" baseline="30000">
                <a:solidFill>
                  <a:srgbClr val="008000"/>
                </a:solidFill>
              </a:rPr>
              <a:t>n</a:t>
            </a:r>
            <a:r>
              <a:rPr lang="en-US" i="1" baseline="-25000">
                <a:solidFill>
                  <a:srgbClr val="008000"/>
                </a:solidFill>
              </a:rPr>
              <a:t>B</a:t>
            </a:r>
            <a:r>
              <a:rPr lang="en-US" i="1">
                <a:solidFill>
                  <a:srgbClr val="008000"/>
                </a:solidFill>
              </a:rPr>
              <a:t>+A</a:t>
            </a:r>
            <a:r>
              <a:rPr lang="en-US" i="1" baseline="30000">
                <a:solidFill>
                  <a:srgbClr val="008000"/>
                </a:solidFill>
              </a:rPr>
              <a:t>t</a:t>
            </a:r>
            <a:r>
              <a:rPr lang="en-US" i="1" baseline="-25000">
                <a:solidFill>
                  <a:srgbClr val="008000"/>
                </a:solidFill>
              </a:rPr>
              <a:t>B</a:t>
            </a:r>
            <a:r>
              <a:rPr lang="en-US" i="1"/>
              <a:t>= </a:t>
            </a:r>
            <a:r>
              <a:rPr lang="en-US" i="1">
                <a:solidFill>
                  <a:srgbClr val="FF0066"/>
                </a:solidFill>
              </a:rPr>
              <a:t>A</a:t>
            </a:r>
            <a:r>
              <a:rPr lang="en-US" i="1" baseline="30000">
                <a:solidFill>
                  <a:srgbClr val="FF0066"/>
                </a:solidFill>
              </a:rPr>
              <a:t>n</a:t>
            </a:r>
            <a:r>
              <a:rPr lang="en-US" i="1" baseline="-25000">
                <a:solidFill>
                  <a:srgbClr val="FF0066"/>
                </a:solidFill>
              </a:rPr>
              <a:t>A</a:t>
            </a:r>
            <a:r>
              <a:rPr lang="en-US" i="1">
                <a:solidFill>
                  <a:srgbClr val="FF0066"/>
                </a:solidFill>
              </a:rPr>
              <a:t>+A</a:t>
            </a:r>
            <a:r>
              <a:rPr lang="en-US" i="1" baseline="30000">
                <a:solidFill>
                  <a:srgbClr val="FF0066"/>
                </a:solidFill>
              </a:rPr>
              <a:t>t</a:t>
            </a:r>
            <a:r>
              <a:rPr lang="en-US" i="1" baseline="-25000">
                <a:solidFill>
                  <a:srgbClr val="FF0066"/>
                </a:solidFill>
              </a:rPr>
              <a:t>A</a:t>
            </a:r>
            <a:r>
              <a:rPr lang="en-US" i="1"/>
              <a:t>+</a:t>
            </a:r>
            <a:r>
              <a:rPr lang="en-US" i="1">
                <a:solidFill>
                  <a:srgbClr val="6600FF"/>
                </a:solidFill>
              </a:rPr>
              <a:t>A</a:t>
            </a:r>
            <a:r>
              <a:rPr lang="en-US" i="1" baseline="30000">
                <a:solidFill>
                  <a:srgbClr val="6600FF"/>
                </a:solidFill>
              </a:rPr>
              <a:t>n</a:t>
            </a:r>
            <a:r>
              <a:rPr lang="en-US" i="1" baseline="-25000">
                <a:solidFill>
                  <a:srgbClr val="6600FF"/>
                </a:solidFill>
              </a:rPr>
              <a:t>BA</a:t>
            </a:r>
            <a:r>
              <a:rPr lang="en-US" i="1">
                <a:solidFill>
                  <a:srgbClr val="6600FF"/>
                </a:solidFill>
              </a:rPr>
              <a:t>+A</a:t>
            </a:r>
            <a:r>
              <a:rPr lang="en-US" i="1" baseline="30000">
                <a:solidFill>
                  <a:srgbClr val="6600FF"/>
                </a:solidFill>
              </a:rPr>
              <a:t>t</a:t>
            </a:r>
            <a:r>
              <a:rPr lang="en-US" i="1" baseline="-25000">
                <a:solidFill>
                  <a:srgbClr val="6600FF"/>
                </a:solidFill>
              </a:rPr>
              <a:t>BA</a:t>
            </a:r>
          </a:p>
          <a:p>
            <a:endParaRPr lang="en-US" baseline="-25000">
              <a:solidFill>
                <a:srgbClr val="6600FF"/>
              </a:solidFill>
            </a:endParaRPr>
          </a:p>
        </p:txBody>
      </p: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225550" y="5168900"/>
            <a:ext cx="1346200" cy="660400"/>
            <a:chOff x="772" y="3256"/>
            <a:chExt cx="848" cy="416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 flipH="1">
              <a:off x="772" y="3264"/>
              <a:ext cx="188" cy="40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960" y="3256"/>
              <a:ext cx="660" cy="30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50" name="Group 54"/>
          <p:cNvGrpSpPr>
            <a:grpSpLocks/>
          </p:cNvGrpSpPr>
          <p:nvPr/>
        </p:nvGrpSpPr>
        <p:grpSpPr bwMode="auto">
          <a:xfrm>
            <a:off x="2927350" y="4356100"/>
            <a:ext cx="927100" cy="958850"/>
            <a:chOff x="1844" y="2744"/>
            <a:chExt cx="584" cy="604"/>
          </a:xfrm>
        </p:grpSpPr>
        <p:sp>
          <p:nvSpPr>
            <p:cNvPr id="4103" name="Line 7"/>
            <p:cNvSpPr>
              <a:spLocks noChangeShapeType="1"/>
            </p:cNvSpPr>
            <p:nvPr/>
          </p:nvSpPr>
          <p:spPr bwMode="auto">
            <a:xfrm flipH="1">
              <a:off x="2372" y="2744"/>
              <a:ext cx="56" cy="60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H="1">
              <a:off x="1844" y="2748"/>
              <a:ext cx="584" cy="188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51" name="Group 55"/>
          <p:cNvGrpSpPr>
            <a:grpSpLocks/>
          </p:cNvGrpSpPr>
          <p:nvPr/>
        </p:nvGrpSpPr>
        <p:grpSpPr bwMode="auto">
          <a:xfrm>
            <a:off x="3346450" y="3587750"/>
            <a:ext cx="520700" cy="793750"/>
            <a:chOff x="2108" y="2260"/>
            <a:chExt cx="328" cy="500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 flipV="1">
              <a:off x="2108" y="2696"/>
              <a:ext cx="320" cy="4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H="1" flipV="1">
              <a:off x="2260" y="2260"/>
              <a:ext cx="176" cy="50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6435725" y="3255963"/>
            <a:ext cx="942975" cy="1697037"/>
            <a:chOff x="4054" y="2051"/>
            <a:chExt cx="594" cy="1069"/>
          </a:xfrm>
        </p:grpSpPr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 flipH="1">
              <a:off x="4054" y="2051"/>
              <a:ext cx="93" cy="106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4170" y="2361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008000"/>
                  </a:solidFill>
                  <a:latin typeface="Times New Roman" pitchFamily="18" charset="0"/>
                </a:rPr>
                <a:t>n</a:t>
              </a:r>
              <a:r>
                <a:rPr lang="en-US" sz="2400" baseline="-25000">
                  <a:solidFill>
                    <a:srgbClr val="008000"/>
                  </a:solidFill>
                  <a:latin typeface="Times New Roman" pitchFamily="18" charset="0"/>
                </a:rPr>
                <a:t>B</a:t>
              </a:r>
              <a:endParaRPr lang="en-US" sz="24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47" name="Group 51"/>
          <p:cNvGrpSpPr>
            <a:grpSpLocks/>
          </p:cNvGrpSpPr>
          <p:nvPr/>
        </p:nvGrpSpPr>
        <p:grpSpPr bwMode="auto">
          <a:xfrm>
            <a:off x="5264150" y="4752975"/>
            <a:ext cx="3879850" cy="623888"/>
            <a:chOff x="3316" y="2994"/>
            <a:chExt cx="2444" cy="393"/>
          </a:xfrm>
        </p:grpSpPr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 flipH="1" flipV="1">
              <a:off x="3316" y="2998"/>
              <a:ext cx="2444" cy="38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990" y="2994"/>
              <a:ext cx="7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008000"/>
                  </a:solidFill>
                  <a:latin typeface="Times New Roman" pitchFamily="18" charset="0"/>
                </a:rPr>
                <a:t>t</a:t>
              </a:r>
              <a:r>
                <a:rPr lang="en-US" sz="2400" baseline="-25000">
                  <a:solidFill>
                    <a:srgbClr val="008000"/>
                  </a:solidFill>
                  <a:latin typeface="Times New Roman" pitchFamily="18" charset="0"/>
                </a:rPr>
                <a:t>B </a:t>
              </a:r>
              <a:r>
                <a:rPr lang="en-US" sz="2400">
                  <a:solidFill>
                    <a:srgbClr val="008000"/>
                  </a:solidFill>
                  <a:latin typeface="Times New Roman" pitchFamily="18" charset="0"/>
                </a:rPr>
                <a:t>line</a:t>
              </a:r>
            </a:p>
          </p:txBody>
        </p:sp>
      </p:grpSp>
      <p:grpSp>
        <p:nvGrpSpPr>
          <p:cNvPr id="4143" name="Group 47"/>
          <p:cNvGrpSpPr>
            <a:grpSpLocks/>
          </p:cNvGrpSpPr>
          <p:nvPr/>
        </p:nvGrpSpPr>
        <p:grpSpPr bwMode="auto">
          <a:xfrm>
            <a:off x="6134100" y="4391025"/>
            <a:ext cx="1746250" cy="862013"/>
            <a:chOff x="3864" y="2766"/>
            <a:chExt cx="1100" cy="543"/>
          </a:xfrm>
        </p:grpSpPr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3864" y="2771"/>
              <a:ext cx="1100" cy="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316" y="2766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FF0066"/>
                  </a:solidFill>
                  <a:latin typeface="Times New Roman" pitchFamily="18" charset="0"/>
                </a:rPr>
                <a:t>t</a:t>
              </a:r>
              <a:r>
                <a:rPr lang="en-US" sz="2400" baseline="-25000">
                  <a:solidFill>
                    <a:srgbClr val="FF0066"/>
                  </a:solidFill>
                  <a:latin typeface="Times New Roman" pitchFamily="18" charset="0"/>
                </a:rPr>
                <a:t>A</a:t>
              </a:r>
              <a:endParaRPr lang="en-US" sz="240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5768975" y="3233738"/>
            <a:ext cx="814388" cy="1146175"/>
            <a:chOff x="3634" y="2037"/>
            <a:chExt cx="513" cy="722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H="1">
              <a:off x="3834" y="2037"/>
              <a:ext cx="313" cy="72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3634" y="2109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FF0066"/>
                  </a:solidFill>
                  <a:latin typeface="Times New Roman" pitchFamily="18" charset="0"/>
                </a:rPr>
                <a:t>n</a:t>
              </a:r>
              <a:r>
                <a:rPr lang="en-US" sz="2400" baseline="-25000">
                  <a:solidFill>
                    <a:srgbClr val="FF0066"/>
                  </a:solidFill>
                  <a:latin typeface="Times New Roman" pitchFamily="18" charset="0"/>
                </a:rPr>
                <a:t>A</a:t>
              </a:r>
              <a:endParaRPr lang="en-US" sz="240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38" name="Group 42"/>
          <p:cNvGrpSpPr>
            <a:grpSpLocks/>
          </p:cNvGrpSpPr>
          <p:nvPr/>
        </p:nvGrpSpPr>
        <p:grpSpPr bwMode="auto">
          <a:xfrm>
            <a:off x="6305550" y="5273675"/>
            <a:ext cx="1614488" cy="682625"/>
            <a:chOff x="3972" y="3322"/>
            <a:chExt cx="1017" cy="430"/>
          </a:xfrm>
        </p:grpSpPr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3972" y="3322"/>
              <a:ext cx="973" cy="333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4349" y="3464"/>
              <a:ext cx="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6600FF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6600FF"/>
                  </a:solidFill>
                  <a:latin typeface="Times New Roman" pitchFamily="18" charset="0"/>
                </a:rPr>
                <a:t>n</a:t>
              </a:r>
              <a:r>
                <a:rPr lang="en-US" sz="2400" baseline="-25000">
                  <a:solidFill>
                    <a:srgbClr val="6600FF"/>
                  </a:solidFill>
                  <a:latin typeface="Times New Roman" pitchFamily="18" charset="0"/>
                </a:rPr>
                <a:t>BA</a:t>
              </a:r>
              <a:endParaRPr lang="en-US" sz="2400">
                <a:solidFill>
                  <a:srgbClr val="66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5581650" y="3767138"/>
            <a:ext cx="2351088" cy="3090862"/>
            <a:chOff x="3516" y="2373"/>
            <a:chExt cx="1481" cy="1947"/>
          </a:xfrm>
        </p:grpSpPr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 flipH="1" flipV="1">
              <a:off x="3516" y="2373"/>
              <a:ext cx="645" cy="1947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033" y="3837"/>
              <a:ext cx="9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6600FF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6600FF"/>
                  </a:solidFill>
                  <a:latin typeface="Times New Roman" pitchFamily="18" charset="0"/>
                </a:rPr>
                <a:t>t</a:t>
              </a:r>
              <a:r>
                <a:rPr lang="en-US" sz="2400" baseline="-25000">
                  <a:solidFill>
                    <a:srgbClr val="6600FF"/>
                  </a:solidFill>
                  <a:latin typeface="Times New Roman" pitchFamily="18" charset="0"/>
                </a:rPr>
                <a:t>BA </a:t>
              </a:r>
              <a:r>
                <a:rPr lang="en-US" sz="2400">
                  <a:solidFill>
                    <a:srgbClr val="6600FF"/>
                  </a:solidFill>
                  <a:latin typeface="Times New Roman" pitchFamily="18" charset="0"/>
                </a:rPr>
                <a:t>line</a:t>
              </a:r>
            </a:p>
          </p:txBody>
        </p:sp>
      </p:grpSp>
      <p:grpSp>
        <p:nvGrpSpPr>
          <p:cNvPr id="4148" name="Group 52"/>
          <p:cNvGrpSpPr>
            <a:grpSpLocks/>
          </p:cNvGrpSpPr>
          <p:nvPr/>
        </p:nvGrpSpPr>
        <p:grpSpPr bwMode="auto">
          <a:xfrm>
            <a:off x="5499100" y="4367213"/>
            <a:ext cx="1120775" cy="1447800"/>
            <a:chOff x="3464" y="2751"/>
            <a:chExt cx="706" cy="912"/>
          </a:xfrm>
        </p:grpSpPr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3464" y="3302"/>
              <a:ext cx="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6600FF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6600FF"/>
                  </a:solidFill>
                  <a:latin typeface="Times New Roman" pitchFamily="18" charset="0"/>
                </a:rPr>
                <a:t>t</a:t>
              </a:r>
              <a:r>
                <a:rPr lang="en-US" sz="2400" baseline="-25000">
                  <a:solidFill>
                    <a:srgbClr val="6600FF"/>
                  </a:solidFill>
                  <a:latin typeface="Times New Roman" pitchFamily="18" charset="0"/>
                </a:rPr>
                <a:t>BA</a:t>
              </a:r>
              <a:endParaRPr lang="en-US" sz="2400">
                <a:solidFill>
                  <a:srgbClr val="6600FF"/>
                </a:solidFill>
                <a:latin typeface="Times New Roman" pitchFamily="18" charset="0"/>
              </a:endParaRPr>
            </a:p>
          </p:txBody>
        </p:sp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3692" y="2751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Times New Roman" pitchFamily="18" charset="0"/>
                </a:rPr>
                <a:t>A</a:t>
              </a:r>
              <a:r>
                <a:rPr lang="en-US" sz="2400" baseline="30000">
                  <a:solidFill>
                    <a:srgbClr val="008000"/>
                  </a:solidFill>
                  <a:latin typeface="Times New Roman" pitchFamily="18" charset="0"/>
                </a:rPr>
                <a:t>t</a:t>
              </a:r>
              <a:r>
                <a:rPr lang="en-US" sz="2400" baseline="-25000">
                  <a:solidFill>
                    <a:srgbClr val="008000"/>
                  </a:solidFill>
                  <a:latin typeface="Times New Roman" pitchFamily="18" charset="0"/>
                </a:rPr>
                <a:t>B</a:t>
              </a:r>
              <a:endParaRPr lang="en-US" sz="24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 flipH="1" flipV="1">
              <a:off x="3754" y="3072"/>
              <a:ext cx="296" cy="4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 flipH="1" flipV="1">
              <a:off x="3745" y="3071"/>
              <a:ext cx="194" cy="592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3" name="AutoShape 57"/>
          <p:cNvSpPr>
            <a:spLocks noChangeArrowheads="1"/>
          </p:cNvSpPr>
          <p:nvPr/>
        </p:nvSpPr>
        <p:spPr bwMode="auto">
          <a:xfrm>
            <a:off x="2646363" y="2649538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329</Words>
  <Application>Microsoft Office PowerPoint</Application>
  <PresentationFormat>On-screen Show (4:3)</PresentationFormat>
  <Paragraphs>117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Acceleration Analysis</vt:lpstr>
      <vt:lpstr>Slide 7</vt:lpstr>
      <vt:lpstr>Slide 8</vt:lpstr>
      <vt:lpstr>Graphical Acceleration Analysis (a3&amp;a4)</vt:lpstr>
      <vt:lpstr>Acceleration of point C</vt:lpstr>
      <vt:lpstr>Analytical Acceleration Analysis (4bar)</vt:lpstr>
      <vt:lpstr>Analytical Acceleration Analysis (4bar)</vt:lpstr>
      <vt:lpstr>Analytical Acceleration Analysis (4bar)</vt:lpstr>
      <vt:lpstr>Slide 14</vt:lpstr>
      <vt:lpstr> Inverted Crank Slider</vt:lpstr>
      <vt:lpstr>Inverted Crank Slider</vt:lpstr>
      <vt:lpstr>Inverted Crank Slider</vt:lpstr>
      <vt:lpstr>Acceleration of any point on the mechanism</vt:lpstr>
      <vt:lpstr>Inverted Crank Slider</vt:lpstr>
      <vt:lpstr>Common Values of Accelerations</vt:lpstr>
      <vt:lpstr>Human Tolerance for Acceleration</vt:lpstr>
      <vt:lpstr>Jerk</vt:lpstr>
      <vt:lpstr>Jerk Analysis of 4-bar Linkage</vt:lpstr>
    </vt:vector>
  </TitlesOfParts>
  <Company>The American University in Cairo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 371, Chapter 8</dc:title>
  <dc:creator>Keith Hekman</dc:creator>
  <cp:lastModifiedBy>alpha</cp:lastModifiedBy>
  <cp:revision>138</cp:revision>
  <dcterms:created xsi:type="dcterms:W3CDTF">2003-10-13T13:11:08Z</dcterms:created>
  <dcterms:modified xsi:type="dcterms:W3CDTF">2020-05-02T15:19:55Z</dcterms:modified>
</cp:coreProperties>
</file>