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58"/>
  </p:notesMasterIdLst>
  <p:sldIdLst>
    <p:sldId id="469" r:id="rId2"/>
    <p:sldId id="429" r:id="rId3"/>
    <p:sldId id="441" r:id="rId4"/>
    <p:sldId id="442" r:id="rId5"/>
    <p:sldId id="443" r:id="rId6"/>
    <p:sldId id="482" r:id="rId7"/>
    <p:sldId id="444" r:id="rId8"/>
    <p:sldId id="463" r:id="rId9"/>
    <p:sldId id="445" r:id="rId10"/>
    <p:sldId id="446" r:id="rId11"/>
    <p:sldId id="447" r:id="rId12"/>
    <p:sldId id="448" r:id="rId13"/>
    <p:sldId id="449" r:id="rId14"/>
    <p:sldId id="450" r:id="rId15"/>
    <p:sldId id="430" r:id="rId16"/>
    <p:sldId id="451" r:id="rId17"/>
    <p:sldId id="452" r:id="rId18"/>
    <p:sldId id="453" r:id="rId19"/>
    <p:sldId id="454" r:id="rId20"/>
    <p:sldId id="464" r:id="rId21"/>
    <p:sldId id="455" r:id="rId22"/>
    <p:sldId id="456" r:id="rId23"/>
    <p:sldId id="457" r:id="rId24"/>
    <p:sldId id="458" r:id="rId25"/>
    <p:sldId id="459" r:id="rId26"/>
    <p:sldId id="460" r:id="rId27"/>
    <p:sldId id="461" r:id="rId28"/>
    <p:sldId id="462" r:id="rId29"/>
    <p:sldId id="431" r:id="rId30"/>
    <p:sldId id="432" r:id="rId31"/>
    <p:sldId id="433" r:id="rId32"/>
    <p:sldId id="434" r:id="rId33"/>
    <p:sldId id="435" r:id="rId34"/>
    <p:sldId id="436" r:id="rId35"/>
    <p:sldId id="437" r:id="rId36"/>
    <p:sldId id="438" r:id="rId37"/>
    <p:sldId id="439" r:id="rId38"/>
    <p:sldId id="440" r:id="rId39"/>
    <p:sldId id="480" r:id="rId40"/>
    <p:sldId id="465" r:id="rId41"/>
    <p:sldId id="479" r:id="rId42"/>
    <p:sldId id="475" r:id="rId43"/>
    <p:sldId id="476" r:id="rId44"/>
    <p:sldId id="477" r:id="rId45"/>
    <p:sldId id="466" r:id="rId46"/>
    <p:sldId id="467" r:id="rId47"/>
    <p:sldId id="478" r:id="rId48"/>
    <p:sldId id="468" r:id="rId49"/>
    <p:sldId id="485" r:id="rId50"/>
    <p:sldId id="470" r:id="rId51"/>
    <p:sldId id="483" r:id="rId52"/>
    <p:sldId id="481" r:id="rId53"/>
    <p:sldId id="471" r:id="rId54"/>
    <p:sldId id="486" r:id="rId55"/>
    <p:sldId id="484" r:id="rId56"/>
    <p:sldId id="487" r:id="rId57"/>
  </p:sldIdLst>
  <p:sldSz cx="9144000" cy="6858000" type="screen4x3"/>
  <p:notesSz cx="6858000" cy="9144000"/>
  <p:defaultTex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p:defaultTextStyle>
  <p:extLst>
    <p:ext uri="{521415D9-36F7-43E2-AB2F-B90AF26B5E84}">
      <p14:sectionLst xmlns:p14="http://schemas.microsoft.com/office/powerpoint/2010/main">
        <p14:section name="Untitled Section" id="{6FD65848-A8AB-49CC-8896-7EFD4C35BFE6}">
          <p14:sldIdLst>
            <p14:sldId id="469"/>
            <p14:sldId id="429"/>
            <p14:sldId id="441"/>
            <p14:sldId id="442"/>
            <p14:sldId id="443"/>
            <p14:sldId id="482"/>
            <p14:sldId id="444"/>
            <p14:sldId id="463"/>
            <p14:sldId id="445"/>
            <p14:sldId id="446"/>
            <p14:sldId id="447"/>
            <p14:sldId id="448"/>
            <p14:sldId id="449"/>
            <p14:sldId id="450"/>
            <p14:sldId id="430"/>
            <p14:sldId id="451"/>
            <p14:sldId id="452"/>
            <p14:sldId id="453"/>
            <p14:sldId id="454"/>
            <p14:sldId id="464"/>
            <p14:sldId id="455"/>
            <p14:sldId id="456"/>
            <p14:sldId id="457"/>
            <p14:sldId id="458"/>
            <p14:sldId id="459"/>
            <p14:sldId id="460"/>
            <p14:sldId id="461"/>
            <p14:sldId id="462"/>
            <p14:sldId id="431"/>
            <p14:sldId id="432"/>
            <p14:sldId id="433"/>
            <p14:sldId id="434"/>
            <p14:sldId id="435"/>
            <p14:sldId id="436"/>
            <p14:sldId id="437"/>
            <p14:sldId id="438"/>
            <p14:sldId id="439"/>
            <p14:sldId id="440"/>
            <p14:sldId id="480"/>
            <p14:sldId id="465"/>
            <p14:sldId id="479"/>
            <p14:sldId id="475"/>
            <p14:sldId id="476"/>
            <p14:sldId id="477"/>
            <p14:sldId id="466"/>
            <p14:sldId id="467"/>
            <p14:sldId id="478"/>
            <p14:sldId id="468"/>
            <p14:sldId id="485"/>
            <p14:sldId id="470"/>
            <p14:sldId id="483"/>
            <p14:sldId id="481"/>
            <p14:sldId id="471"/>
            <p14:sldId id="486"/>
            <p14:sldId id="484"/>
            <p14:sldId id="4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AEAEA"/>
    <a:srgbClr val="FF9933"/>
    <a:srgbClr val="FF5050"/>
    <a:srgbClr val="CCFFFF"/>
    <a:srgbClr val="FF9966"/>
    <a:srgbClr val="FF99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1" autoAdjust="0"/>
    <p:restoredTop sz="99314" autoAdjust="0"/>
  </p:normalViewPr>
  <p:slideViewPr>
    <p:cSldViewPr snapToGrid="0">
      <p:cViewPr varScale="1">
        <p:scale>
          <a:sx n="70" d="100"/>
          <a:sy n="70" d="100"/>
        </p:scale>
        <p:origin x="-1584" y="-102"/>
      </p:cViewPr>
      <p:guideLst>
        <p:guide orient="horz" pos="216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28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12" Type="http://schemas.openxmlformats.org/officeDocument/2006/relationships/image" Target="../media/image42.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11" Type="http://schemas.openxmlformats.org/officeDocument/2006/relationships/image" Target="../media/image41.wmf"/><Relationship Id="rId5" Type="http://schemas.openxmlformats.org/officeDocument/2006/relationships/image" Target="../media/image3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12" Type="http://schemas.openxmlformats.org/officeDocument/2006/relationships/image" Target="../media/image54.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4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h-TH" altLang="en-US"/>
          </a:p>
        </p:txBody>
      </p:sp>
      <p:sp>
        <p:nvSpPr>
          <p:cNvPr id="1228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h-TH" altLang="en-US"/>
          </a:p>
        </p:txBody>
      </p:sp>
      <p:sp>
        <p:nvSpPr>
          <p:cNvPr id="122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h-TH" altLang="en-US"/>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EB0BFF-A33B-4D60-872F-34E314DA0096}" type="slidenum">
              <a:rPr lang="en-US" altLang="en-US"/>
              <a:pPr/>
              <a:t>‹#›</a:t>
            </a:fld>
            <a:endParaRPr lang="th-TH" altLang="en-US"/>
          </a:p>
        </p:txBody>
      </p:sp>
    </p:spTree>
    <p:extLst>
      <p:ext uri="{BB962C8B-B14F-4D97-AF65-F5344CB8AC3E}">
        <p14:creationId xmlns:p14="http://schemas.microsoft.com/office/powerpoint/2010/main" val="24659977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imes New Roman" pitchFamily="18" charset="0"/>
        <a:ea typeface="+mn-ea"/>
        <a:cs typeface="Angsana New" pitchFamily="18" charset="-34"/>
      </a:defRPr>
    </a:lvl1pPr>
    <a:lvl2pPr marL="457200" algn="l" rtl="0" fontAlgn="base">
      <a:spcBef>
        <a:spcPct val="30000"/>
      </a:spcBef>
      <a:spcAft>
        <a:spcPct val="0"/>
      </a:spcAft>
      <a:defRPr kern="1200">
        <a:solidFill>
          <a:schemeClr val="tx1"/>
        </a:solidFill>
        <a:latin typeface="Times New Roman" pitchFamily="18" charset="0"/>
        <a:ea typeface="+mn-ea"/>
        <a:cs typeface="Angsana New" pitchFamily="18" charset="-34"/>
      </a:defRPr>
    </a:lvl2pPr>
    <a:lvl3pPr marL="914400" algn="l" rtl="0" fontAlgn="base">
      <a:spcBef>
        <a:spcPct val="30000"/>
      </a:spcBef>
      <a:spcAft>
        <a:spcPct val="0"/>
      </a:spcAft>
      <a:defRPr kern="1200">
        <a:solidFill>
          <a:schemeClr val="tx1"/>
        </a:solidFill>
        <a:latin typeface="Times New Roman" pitchFamily="18" charset="0"/>
        <a:ea typeface="+mn-ea"/>
        <a:cs typeface="Angsana New" pitchFamily="18" charset="-34"/>
      </a:defRPr>
    </a:lvl3pPr>
    <a:lvl4pPr marL="1371600" algn="l" rtl="0" fontAlgn="base">
      <a:spcBef>
        <a:spcPct val="30000"/>
      </a:spcBef>
      <a:spcAft>
        <a:spcPct val="0"/>
      </a:spcAft>
      <a:defRPr kern="1200">
        <a:solidFill>
          <a:schemeClr val="tx1"/>
        </a:solidFill>
        <a:latin typeface="Times New Roman" pitchFamily="18" charset="0"/>
        <a:ea typeface="+mn-ea"/>
        <a:cs typeface="Angsana New" pitchFamily="18" charset="-34"/>
      </a:defRPr>
    </a:lvl4pPr>
    <a:lvl5pPr marL="1828800" algn="l" rtl="0" fontAlgn="base">
      <a:spcBef>
        <a:spcPct val="30000"/>
      </a:spcBef>
      <a:spcAft>
        <a:spcPct val="0"/>
      </a:spcAft>
      <a:defRPr kern="1200">
        <a:solidFill>
          <a:schemeClr val="tx1"/>
        </a:solidFill>
        <a:latin typeface="Times New Roman" pitchFamily="18" charset="0"/>
        <a:ea typeface="+mn-ea"/>
        <a:cs typeface="Angsana New" pitchFamily="18" charset="-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36</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37</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38</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15</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29</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30</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31</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32</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33</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34</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35</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5C6DEC-507D-4E51-8F97-8858D5B28A9F}"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306587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C589734-6D47-4524-8A22-481E6ECBBA33}"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39028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79EF9D-EC5F-43B6-9ADF-9E71FD8A28D8}"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42270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zh-CN">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E45F90F-9DDF-48C6-AE1B-5F3FF3CC920B}" type="slidenum">
              <a:rPr lang="en-US" altLang="zh-CN">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31064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8EF661-27C2-4A3B-AAF8-9A0577751DF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8539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A4103D-DD47-4A0C-A409-F72FDFF6F62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2678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014071-D3B2-41A0-BCDA-20BC7542FA4A}"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04792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zh-CN">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77BB079-8571-4EFA-8CEE-D3314C9C5EA8}"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244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zh-CN">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B53991-ADF8-4153-BED7-3270CB57DDF4}"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323738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244F8F-3960-4A49-941C-30BB72B72DA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80710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1D64EC-0608-4AC2-A207-4D428C3241C0}"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4668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0CF3A-B69C-4488-92FB-7BDE73CA3FBB}"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4741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solidFill>
                <a:prstClr val="black">
                  <a:tint val="75000"/>
                </a:prstClr>
              </a:solidFill>
              <a:latin typeface="Arial" charset="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solidFill>
                  <a:prstClr val="black">
                    <a:tint val="75000"/>
                  </a:prstClr>
                </a:solidFill>
                <a:latin typeface="Arial" charset="0"/>
                <a:cs typeface="+mn-cs"/>
              </a:rPr>
              <a:t>AAiT - Department of mechanical engineering</a:t>
            </a:r>
            <a:endParaRPr lang="en-US" altLang="zh-CN" dirty="0">
              <a:solidFill>
                <a:prstClr val="black">
                  <a:tint val="75000"/>
                </a:prstClr>
              </a:solidFill>
              <a:latin typeface="Arial" charset="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832C4-8BAB-4844-B1C8-06A7B73DB5DE}" type="slidenum">
              <a:rPr lang="en-US" altLang="zh-CN" smtClean="0">
                <a:solidFill>
                  <a:prstClr val="black">
                    <a:tint val="75000"/>
                  </a:prstClr>
                </a:solidFill>
                <a:latin typeface="Arial" charset="0"/>
                <a:cs typeface="+mn-cs"/>
              </a:rPr>
              <a:pPr/>
              <a:t>‹#›</a:t>
            </a:fld>
            <a:endParaRPr lang="en-US" altLang="zh-CN">
              <a:solidFill>
                <a:prstClr val="black">
                  <a:tint val="75000"/>
                </a:prstClr>
              </a:solidFill>
              <a:latin typeface="Arial" charset="0"/>
              <a:cs typeface="+mn-cs"/>
            </a:endParaRPr>
          </a:p>
        </p:txBody>
      </p:sp>
    </p:spTree>
    <p:extLst>
      <p:ext uri="{BB962C8B-B14F-4D97-AF65-F5344CB8AC3E}">
        <p14:creationId xmlns:p14="http://schemas.microsoft.com/office/powerpoint/2010/main" val="10514030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wtmus@gmail.com"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1.xml"/><Relationship Id="rId18" Type="http://schemas.openxmlformats.org/officeDocument/2006/relationships/slide" Target="slide30.xml"/><Relationship Id="rId3" Type="http://schemas.openxmlformats.org/officeDocument/2006/relationships/slide" Target="slide3.xml"/><Relationship Id="rId21" Type="http://schemas.openxmlformats.org/officeDocument/2006/relationships/slide" Target="slide45.xml"/><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slide" Target="slide27.xml"/><Relationship Id="rId2" Type="http://schemas.openxmlformats.org/officeDocument/2006/relationships/notesSlide" Target="../notesSlides/notesSlide1.xml"/><Relationship Id="rId16" Type="http://schemas.openxmlformats.org/officeDocument/2006/relationships/slide" Target="slide24.xml"/><Relationship Id="rId20" Type="http://schemas.openxmlformats.org/officeDocument/2006/relationships/slide" Target="slide42.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5.xml"/><Relationship Id="rId5" Type="http://schemas.openxmlformats.org/officeDocument/2006/relationships/slide" Target="slide5.xml"/><Relationship Id="rId15" Type="http://schemas.openxmlformats.org/officeDocument/2006/relationships/slide" Target="slide23.xml"/><Relationship Id="rId10" Type="http://schemas.openxmlformats.org/officeDocument/2006/relationships/slide" Target="slide13.xml"/><Relationship Id="rId19" Type="http://schemas.openxmlformats.org/officeDocument/2006/relationships/slide" Target="slide40.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22.xml"/><Relationship Id="rId22" Type="http://schemas.openxmlformats.org/officeDocument/2006/relationships/slide" Target="slide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2.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30.jpe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7.wmf"/><Relationship Id="rId4" Type="http://schemas.openxmlformats.org/officeDocument/2006/relationships/oleObject" Target="../embeddings/oleObject5.bin"/><Relationship Id="rId9" Type="http://schemas.openxmlformats.org/officeDocument/2006/relationships/image" Target="../media/image29.wmf"/></Relationships>
</file>

<file path=ppt/slides/_rels/slide23.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13.bin"/><Relationship Id="rId18" Type="http://schemas.openxmlformats.org/officeDocument/2006/relationships/image" Target="../media/image38.wmf"/><Relationship Id="rId26" Type="http://schemas.openxmlformats.org/officeDocument/2006/relationships/image" Target="../media/image42.wmf"/><Relationship Id="rId3" Type="http://schemas.openxmlformats.org/officeDocument/2006/relationships/oleObject" Target="../embeddings/oleObject8.bin"/><Relationship Id="rId21" Type="http://schemas.openxmlformats.org/officeDocument/2006/relationships/oleObject" Target="../embeddings/oleObject17.bin"/><Relationship Id="rId7" Type="http://schemas.openxmlformats.org/officeDocument/2006/relationships/oleObject" Target="../embeddings/oleObject10.bin"/><Relationship Id="rId12" Type="http://schemas.openxmlformats.org/officeDocument/2006/relationships/image" Target="../media/image35.wmf"/><Relationship Id="rId17" Type="http://schemas.openxmlformats.org/officeDocument/2006/relationships/oleObject" Target="../embeddings/oleObject15.bin"/><Relationship Id="rId25"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oleObject" Target="../embeddings/oleObject12.bin"/><Relationship Id="rId24" Type="http://schemas.openxmlformats.org/officeDocument/2006/relationships/image" Target="../media/image41.wmf"/><Relationship Id="rId5" Type="http://schemas.openxmlformats.org/officeDocument/2006/relationships/oleObject" Target="../embeddings/oleObject9.bin"/><Relationship Id="rId15" Type="http://schemas.openxmlformats.org/officeDocument/2006/relationships/oleObject" Target="../embeddings/oleObject14.bin"/><Relationship Id="rId23" Type="http://schemas.openxmlformats.org/officeDocument/2006/relationships/oleObject" Target="../embeddings/oleObject18.bin"/><Relationship Id="rId10" Type="http://schemas.openxmlformats.org/officeDocument/2006/relationships/image" Target="../media/image34.wmf"/><Relationship Id="rId19" Type="http://schemas.openxmlformats.org/officeDocument/2006/relationships/oleObject" Target="../embeddings/oleObject16.bin"/><Relationship Id="rId4" Type="http://schemas.openxmlformats.org/officeDocument/2006/relationships/image" Target="../media/image31.wmf"/><Relationship Id="rId9" Type="http://schemas.openxmlformats.org/officeDocument/2006/relationships/oleObject" Target="../embeddings/oleObject11.bin"/><Relationship Id="rId14" Type="http://schemas.openxmlformats.org/officeDocument/2006/relationships/image" Target="../media/image36.wmf"/><Relationship Id="rId22" Type="http://schemas.openxmlformats.org/officeDocument/2006/relationships/image" Target="../media/image40.wmf"/></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25.bin"/><Relationship Id="rId18" Type="http://schemas.openxmlformats.org/officeDocument/2006/relationships/image" Target="../media/image50.wmf"/><Relationship Id="rId26" Type="http://schemas.openxmlformats.org/officeDocument/2006/relationships/image" Target="../media/image54.wmf"/><Relationship Id="rId3" Type="http://schemas.openxmlformats.org/officeDocument/2006/relationships/oleObject" Target="../embeddings/oleObject20.bin"/><Relationship Id="rId21" Type="http://schemas.openxmlformats.org/officeDocument/2006/relationships/oleObject" Target="../embeddings/oleObject29.bin"/><Relationship Id="rId7" Type="http://schemas.openxmlformats.org/officeDocument/2006/relationships/oleObject" Target="../embeddings/oleObject22.bin"/><Relationship Id="rId12" Type="http://schemas.openxmlformats.org/officeDocument/2006/relationships/image" Target="../media/image47.wmf"/><Relationship Id="rId17" Type="http://schemas.openxmlformats.org/officeDocument/2006/relationships/oleObject" Target="../embeddings/oleObject27.bin"/><Relationship Id="rId25"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49.wmf"/><Relationship Id="rId20" Type="http://schemas.openxmlformats.org/officeDocument/2006/relationships/image" Target="../media/image51.wmf"/><Relationship Id="rId1" Type="http://schemas.openxmlformats.org/officeDocument/2006/relationships/vmlDrawing" Target="../drawings/vmlDrawing4.vml"/><Relationship Id="rId6" Type="http://schemas.openxmlformats.org/officeDocument/2006/relationships/image" Target="../media/image44.wmf"/><Relationship Id="rId11" Type="http://schemas.openxmlformats.org/officeDocument/2006/relationships/oleObject" Target="../embeddings/oleObject24.bin"/><Relationship Id="rId24" Type="http://schemas.openxmlformats.org/officeDocument/2006/relationships/image" Target="../media/image53.wmf"/><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oleObject" Target="../embeddings/oleObject30.bin"/><Relationship Id="rId10" Type="http://schemas.openxmlformats.org/officeDocument/2006/relationships/image" Target="../media/image46.wmf"/><Relationship Id="rId19" Type="http://schemas.openxmlformats.org/officeDocument/2006/relationships/oleObject" Target="../embeddings/oleObject28.bin"/><Relationship Id="rId4" Type="http://schemas.openxmlformats.org/officeDocument/2006/relationships/image" Target="../media/image43.wmf"/><Relationship Id="rId9" Type="http://schemas.openxmlformats.org/officeDocument/2006/relationships/oleObject" Target="../embeddings/oleObject23.bin"/><Relationship Id="rId14" Type="http://schemas.openxmlformats.org/officeDocument/2006/relationships/image" Target="../media/image48.wmf"/><Relationship Id="rId22" Type="http://schemas.openxmlformats.org/officeDocument/2006/relationships/image" Target="../media/image52.wmf"/></Relationships>
</file>

<file path=ppt/slides/_rels/slide25.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6.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35.bin"/><Relationship Id="rId14" Type="http://schemas.openxmlformats.org/officeDocument/2006/relationships/image" Target="../media/image60.wmf"/></Relationships>
</file>

<file path=ppt/slides/_rels/slide26.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2.wmf"/><Relationship Id="rId5" Type="http://schemas.openxmlformats.org/officeDocument/2006/relationships/oleObject" Target="../embeddings/oleObject39.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41.bin"/></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10.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50.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gif"/></Relationships>
</file>

<file path=ppt/slides/_rels/slide5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txBox="1">
            <a:spLocks/>
          </p:cNvSpPr>
          <p:nvPr/>
        </p:nvSpPr>
        <p:spPr bwMode="auto">
          <a:xfrm>
            <a:off x="2699792" y="5329952"/>
            <a:ext cx="604867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zh-CN"/>
            </a:defPPr>
            <a:lvl1pPr algn="ctr" rtl="0" fontAlgn="base">
              <a:spcBef>
                <a:spcPct val="0"/>
              </a:spcBef>
              <a:spcAft>
                <a:spcPct val="0"/>
              </a:spcAft>
              <a:defRPr sz="1200" kern="1200">
                <a:solidFill>
                  <a:schemeClr val="tx1"/>
                </a:solidFill>
                <a:latin typeface="+mj-lt"/>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r>
              <a:rPr lang="en-US" altLang="zh-CN" sz="1600" b="1" dirty="0" smtClean="0">
                <a:solidFill>
                  <a:srgbClr val="C0504D"/>
                </a:solidFill>
                <a:latin typeface="Lao UI" pitchFamily="34" charset="0"/>
                <a:cs typeface="Lao UI" pitchFamily="34" charset="0"/>
              </a:rPr>
              <a:t>Prepared</a:t>
            </a:r>
            <a:r>
              <a:rPr lang="en-US" altLang="zh-CN" sz="1600" b="1" dirty="0" smtClean="0">
                <a:solidFill>
                  <a:srgbClr val="002060"/>
                </a:solidFill>
                <a:latin typeface="Lao UI" pitchFamily="34" charset="0"/>
                <a:cs typeface="Lao UI" pitchFamily="34" charset="0"/>
              </a:rPr>
              <a:t> </a:t>
            </a:r>
            <a:r>
              <a:rPr lang="en-US" altLang="zh-CN" sz="1600" b="1" dirty="0">
                <a:solidFill>
                  <a:srgbClr val="C0504D"/>
                </a:solidFill>
                <a:latin typeface="Lao UI" pitchFamily="34" charset="0"/>
                <a:cs typeface="Lao UI" pitchFamily="34" charset="0"/>
              </a:rPr>
              <a:t>by: </a:t>
            </a:r>
            <a:r>
              <a:rPr lang="en-US" altLang="zh-CN" sz="1600" b="1" dirty="0" smtClean="0">
                <a:solidFill>
                  <a:srgbClr val="002060"/>
                </a:solidFill>
                <a:latin typeface="Lao UI" pitchFamily="34" charset="0"/>
                <a:cs typeface="Lao UI" pitchFamily="34" charset="0"/>
              </a:rPr>
              <a:t> Dawit M.</a:t>
            </a:r>
            <a:endParaRPr lang="en-US" altLang="zh-CN" sz="1600" b="1" dirty="0">
              <a:solidFill>
                <a:srgbClr val="002060"/>
              </a:solidFill>
              <a:latin typeface="Lao UI" pitchFamily="34" charset="0"/>
              <a:cs typeface="Lao UI" pitchFamily="34" charset="0"/>
            </a:endParaRPr>
          </a:p>
          <a:p>
            <a:pPr algn="just"/>
            <a:r>
              <a:rPr lang="en-US" altLang="zh-CN" sz="1600" b="1" dirty="0" smtClean="0">
                <a:solidFill>
                  <a:srgbClr val="C0504D"/>
                </a:solidFill>
                <a:latin typeface="Lao UI" pitchFamily="34" charset="0"/>
                <a:cs typeface="Lao UI" pitchFamily="34" charset="0"/>
              </a:rPr>
              <a:t>           Office:  </a:t>
            </a:r>
            <a:r>
              <a:rPr lang="en-US" altLang="zh-CN" sz="1600" b="1" dirty="0" smtClean="0">
                <a:solidFill>
                  <a:srgbClr val="002060"/>
                </a:solidFill>
                <a:latin typeface="Lao UI" pitchFamily="34" charset="0"/>
                <a:cs typeface="Lao UI" pitchFamily="34" charset="0"/>
              </a:rPr>
              <a:t>314 - C</a:t>
            </a:r>
            <a:endParaRPr lang="en-US" altLang="zh-CN" sz="1600" b="1" dirty="0">
              <a:solidFill>
                <a:srgbClr val="002060"/>
              </a:solidFill>
              <a:latin typeface="Lao UI" pitchFamily="34" charset="0"/>
              <a:cs typeface="Lao UI" pitchFamily="34" charset="0"/>
            </a:endParaRPr>
          </a:p>
          <a:p>
            <a:pPr algn="just"/>
            <a:r>
              <a:rPr lang="en-US" altLang="zh-CN" sz="1600" b="1" dirty="0" smtClean="0">
                <a:solidFill>
                  <a:srgbClr val="C0504D"/>
                </a:solidFill>
                <a:latin typeface="Lao UI" pitchFamily="34" charset="0"/>
                <a:cs typeface="Lao UI" pitchFamily="34" charset="0"/>
              </a:rPr>
              <a:t>          E-mail:   </a:t>
            </a:r>
            <a:r>
              <a:rPr lang="en-US" altLang="zh-CN" sz="1600" b="1" dirty="0" smtClean="0">
                <a:solidFill>
                  <a:srgbClr val="002060"/>
                </a:solidFill>
                <a:latin typeface="Lao UI" pitchFamily="34" charset="0"/>
                <a:cs typeface="Lao UI" pitchFamily="34" charset="0"/>
                <a:hlinkClick r:id="rId2"/>
              </a:rPr>
              <a:t>dwtmus@gmail.com</a:t>
            </a:r>
            <a:endParaRPr lang="en-US" altLang="zh-CN" sz="1600" b="1" dirty="0" smtClean="0">
              <a:solidFill>
                <a:srgbClr val="002060"/>
              </a:solidFill>
              <a:latin typeface="Lao UI" pitchFamily="34" charset="0"/>
              <a:cs typeface="Lao UI" pitchFamily="34" charset="0"/>
            </a:endParaRPr>
          </a:p>
        </p:txBody>
      </p:sp>
      <p:sp>
        <p:nvSpPr>
          <p:cNvPr id="5" name="TextBox 7"/>
          <p:cNvSpPr txBox="1"/>
          <p:nvPr/>
        </p:nvSpPr>
        <p:spPr>
          <a:xfrm>
            <a:off x="152399" y="2021939"/>
            <a:ext cx="8812089" cy="1015663"/>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en-US" sz="2000" b="1" dirty="0" smtClean="0">
                <a:solidFill>
                  <a:srgbClr val="002060"/>
                </a:solidFill>
                <a:latin typeface="Lao UI" panose="020B0502040204020203" pitchFamily="34" charset="0"/>
                <a:cs typeface="Lao UI" panose="020B0502040204020203" pitchFamily="34" charset="0"/>
              </a:rPr>
              <a:t>Addis Ababa University</a:t>
            </a:r>
          </a:p>
          <a:p>
            <a:pPr algn="ctr"/>
            <a:r>
              <a:rPr lang="en-US" sz="2000" b="1" dirty="0" smtClean="0">
                <a:solidFill>
                  <a:srgbClr val="002060"/>
                </a:solidFill>
                <a:latin typeface="Lao UI" panose="020B0502040204020203" pitchFamily="34" charset="0"/>
                <a:cs typeface="Lao UI" panose="020B0502040204020203" pitchFamily="34" charset="0"/>
              </a:rPr>
              <a:t>Addis Ababa Institute of Technology</a:t>
            </a:r>
          </a:p>
          <a:p>
            <a:pPr algn="ctr"/>
            <a:r>
              <a:rPr lang="en-US" sz="2000" b="1" dirty="0" smtClean="0">
                <a:solidFill>
                  <a:srgbClr val="002060"/>
                </a:solidFill>
                <a:latin typeface="Lao UI" panose="020B0502040204020203" pitchFamily="34" charset="0"/>
                <a:cs typeface="Lao UI" panose="020B0502040204020203" pitchFamily="34" charset="0"/>
              </a:rPr>
              <a:t>School of Mechanical &amp; Industrial Engineering</a:t>
            </a:r>
          </a:p>
        </p:txBody>
      </p:sp>
      <p:sp>
        <p:nvSpPr>
          <p:cNvPr id="6" name="TextBox 5"/>
          <p:cNvSpPr txBox="1"/>
          <p:nvPr/>
        </p:nvSpPr>
        <p:spPr>
          <a:xfrm>
            <a:off x="147796" y="3426769"/>
            <a:ext cx="8812089" cy="584775"/>
          </a:xfrm>
          <a:prstGeom prst="rect">
            <a:avLst/>
          </a:prstGeom>
          <a:solidFill>
            <a:schemeClr val="accent5">
              <a:lumMod val="50000"/>
            </a:schemeClr>
          </a:solidFill>
        </p:spPr>
        <p:txBody>
          <a:bodyPr wrap="square" rtlCol="0">
            <a:spAutoFit/>
          </a:bodyPr>
          <a:lstStyle/>
          <a:p>
            <a:pPr algn="ctr"/>
            <a:r>
              <a:rPr lang="en-US" sz="3200" b="1" dirty="0" smtClean="0">
                <a:solidFill>
                  <a:prstClr val="white"/>
                </a:solidFill>
                <a:latin typeface="Eras Bold ITC" panose="020B0907030504020204" pitchFamily="34" charset="0"/>
                <a:ea typeface="宋体" pitchFamily="2" charset="-122"/>
                <a:cs typeface="Lao UI" pitchFamily="34" charset="0"/>
              </a:rPr>
              <a:t>Heat Exchangers</a:t>
            </a:r>
            <a:r>
              <a:rPr lang="en-US" sz="3200" b="1" dirty="0" smtClean="0">
                <a:solidFill>
                  <a:prstClr val="white"/>
                </a:solidFill>
                <a:latin typeface="Lao UI" pitchFamily="34" charset="0"/>
                <a:ea typeface="宋体" pitchFamily="2" charset="-122"/>
                <a:cs typeface="Lao UI" pitchFamily="34" charset="0"/>
              </a:rPr>
              <a:t> </a:t>
            </a:r>
            <a:endParaRPr lang="en-US" sz="3200" b="1" dirty="0">
              <a:solidFill>
                <a:prstClr val="white"/>
              </a:solidFill>
              <a:latin typeface="Lao UI" pitchFamily="34" charset="0"/>
              <a:ea typeface="宋体" pitchFamily="2" charset="-122"/>
              <a:cs typeface="Lao UI" pitchFamily="34" charset="0"/>
            </a:endParaRPr>
          </a:p>
        </p:txBody>
      </p:sp>
      <p:pic>
        <p:nvPicPr>
          <p:cNvPr id="7" name="Picture 6" descr="Addis_Ababa_University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32656"/>
            <a:ext cx="1403842" cy="1656184"/>
          </a:xfrm>
          <a:prstGeom prst="rect">
            <a:avLst/>
          </a:prstGeom>
          <a:noFill/>
          <a:ln>
            <a:noFill/>
          </a:ln>
        </p:spPr>
      </p:pic>
      <p:pic>
        <p:nvPicPr>
          <p:cNvPr id="8" name="Picture 2" descr="Image result for heat exchanger animation gif"/>
          <p:cNvPicPr>
            <a:picLocks noChangeAspect="1" noChangeArrowheads="1" noCrop="1"/>
          </p:cNvPicPr>
          <p:nvPr/>
        </p:nvPicPr>
        <p:blipFill>
          <a:blip r:embed="rId4" cstate="print"/>
          <a:srcRect/>
          <a:stretch>
            <a:fillRect/>
          </a:stretch>
        </p:blipFill>
        <p:spPr bwMode="auto">
          <a:xfrm>
            <a:off x="-13557" y="4011544"/>
            <a:ext cx="9143999" cy="2846456"/>
          </a:xfrm>
          <a:prstGeom prst="rect">
            <a:avLst/>
          </a:prstGeom>
          <a:noFill/>
        </p:spPr>
      </p:pic>
    </p:spTree>
    <p:extLst>
      <p:ext uri="{BB962C8B-B14F-4D97-AF65-F5344CB8AC3E}">
        <p14:creationId xmlns:p14="http://schemas.microsoft.com/office/powerpoint/2010/main" val="21083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936" y="893657"/>
            <a:ext cx="8640017" cy="5632311"/>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two configurations </a:t>
            </a:r>
            <a:r>
              <a:rPr lang="en-US" sz="2000" dirty="0">
                <a:solidFill>
                  <a:srgbClr val="002060"/>
                </a:solidFill>
                <a:latin typeface="Arial" panose="020B0604020202020204" pitchFamily="34" charset="0"/>
                <a:ea typeface="Batang" pitchFamily="18" charset="-127"/>
                <a:cs typeface="Arial" panose="020B0604020202020204" pitchFamily="34" charset="0"/>
              </a:rPr>
              <a:t>are typically differentiated by an idealization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that treats </a:t>
            </a:r>
            <a:r>
              <a:rPr lang="en-US" sz="2000" dirty="0">
                <a:solidFill>
                  <a:srgbClr val="002060"/>
                </a:solidFill>
                <a:latin typeface="Arial" panose="020B0604020202020204" pitchFamily="34" charset="0"/>
                <a:ea typeface="Batang" pitchFamily="18" charset="-127"/>
                <a:cs typeface="Arial" panose="020B0604020202020204" pitchFamily="34" charset="0"/>
              </a:rPr>
              <a:t>fluid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motion over </a:t>
            </a:r>
            <a:r>
              <a:rPr lang="en-US" sz="2000" dirty="0">
                <a:solidFill>
                  <a:srgbClr val="002060"/>
                </a:solidFill>
                <a:latin typeface="Arial" panose="020B0604020202020204" pitchFamily="34" charset="0"/>
                <a:ea typeface="Batang" pitchFamily="18" charset="-127"/>
                <a:cs typeface="Arial" panose="020B0604020202020204" pitchFamily="34" charset="0"/>
              </a:rPr>
              <a:t>the tubes as </a:t>
            </a:r>
            <a:r>
              <a:rPr lang="en-US" sz="2000" dirty="0" smtClean="0">
                <a:solidFill>
                  <a:srgbClr val="C00000"/>
                </a:solidFill>
                <a:latin typeface="Arial" panose="020B0604020202020204" pitchFamily="34" charset="0"/>
                <a:ea typeface="Batang" pitchFamily="18" charset="-127"/>
                <a:cs typeface="Arial" panose="020B0604020202020204" pitchFamily="34" charset="0"/>
              </a:rPr>
              <a:t>unmixed</a:t>
            </a:r>
            <a:r>
              <a:rPr lang="en-US" sz="2000" dirty="0" smtClean="0">
                <a:solidFill>
                  <a:srgbClr val="002060"/>
                </a:solidFill>
                <a:latin typeface="Arial" panose="020B0604020202020204" pitchFamily="34" charset="0"/>
                <a:ea typeface="Batang" pitchFamily="18" charset="-127"/>
                <a:cs typeface="Arial" panose="020B0604020202020204" pitchFamily="34" charset="0"/>
              </a:rPr>
              <a:t> or </a:t>
            </a:r>
            <a:r>
              <a:rPr lang="en-US" sz="2000" dirty="0">
                <a:solidFill>
                  <a:srgbClr val="C00000"/>
                </a:solidFill>
                <a:latin typeface="Arial" panose="020B0604020202020204" pitchFamily="34" charset="0"/>
                <a:ea typeface="Batang" pitchFamily="18" charset="-127"/>
                <a:cs typeface="Arial" panose="020B0604020202020204" pitchFamily="34" charset="0"/>
              </a:rPr>
              <a:t>mixed</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q"/>
            </a:pPr>
            <a:r>
              <a:rPr lang="en-US" sz="2000" dirty="0" smtClean="0">
                <a:solidFill>
                  <a:srgbClr val="00B050"/>
                </a:solidFill>
                <a:latin typeface="Arial" panose="020B0604020202020204" pitchFamily="34" charset="0"/>
                <a:ea typeface="Batang" pitchFamily="18" charset="-127"/>
                <a:cs typeface="Arial" panose="020B0604020202020204" pitchFamily="34" charset="0"/>
              </a:rPr>
              <a:t>The </a:t>
            </a:r>
            <a:r>
              <a:rPr lang="en-US" sz="2000" dirty="0">
                <a:solidFill>
                  <a:srgbClr val="00B050"/>
                </a:solidFill>
                <a:latin typeface="Arial" panose="020B0604020202020204" pitchFamily="34" charset="0"/>
                <a:ea typeface="Batang" pitchFamily="18" charset="-127"/>
                <a:cs typeface="Arial" panose="020B0604020202020204" pitchFamily="34" charset="0"/>
              </a:rPr>
              <a:t>fluid is said to be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unmixed because </a:t>
            </a:r>
            <a:r>
              <a:rPr lang="en-US" sz="2000" dirty="0">
                <a:solidFill>
                  <a:srgbClr val="00B050"/>
                </a:solidFill>
                <a:latin typeface="Arial" panose="020B0604020202020204" pitchFamily="34" charset="0"/>
                <a:ea typeface="Batang" pitchFamily="18" charset="-127"/>
                <a:cs typeface="Arial" panose="020B0604020202020204" pitchFamily="34" charset="0"/>
              </a:rPr>
              <a:t>the fins inhibit motion in a direction (y) that is transverse to the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main-flow direction </a:t>
            </a:r>
            <a:r>
              <a:rPr lang="en-US" sz="2000" dirty="0">
                <a:solidFill>
                  <a:srgbClr val="00B050"/>
                </a:solidFill>
                <a:latin typeface="Arial" panose="020B0604020202020204" pitchFamily="34" charset="0"/>
                <a:ea typeface="Batang" pitchFamily="18" charset="-127"/>
                <a:cs typeface="Arial" panose="020B0604020202020204" pitchFamily="34" charset="0"/>
              </a:rPr>
              <a:t>(x). In this case the fluid temperature varies with </a:t>
            </a:r>
            <a:r>
              <a:rPr lang="en-US" sz="2000" dirty="0" smtClean="0">
                <a:solidFill>
                  <a:srgbClr val="00B050"/>
                </a:solidFill>
                <a:latin typeface="Arial" panose="020B0604020202020204" pitchFamily="34" charset="0"/>
                <a:ea typeface="Batang" pitchFamily="18" charset="-127"/>
                <a:cs typeface="Arial" panose="020B0604020202020204" pitchFamily="34" charset="0"/>
              </a:rPr>
              <a:t>x and </a:t>
            </a:r>
            <a:r>
              <a:rPr lang="en-US" sz="2000" dirty="0">
                <a:solidFill>
                  <a:srgbClr val="00B050"/>
                </a:solidFill>
                <a:latin typeface="Arial" panose="020B0604020202020204" pitchFamily="34" charset="0"/>
                <a:ea typeface="Batang" pitchFamily="18" charset="-127"/>
                <a:cs typeface="Arial" panose="020B0604020202020204" pitchFamily="34" charset="0"/>
              </a:rPr>
              <a:t>y</a:t>
            </a:r>
            <a:r>
              <a:rPr lang="en-US" sz="2000" dirty="0" smtClean="0">
                <a:solidFill>
                  <a:srgbClr val="00B05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[Fig (a)]</a:t>
            </a:r>
          </a:p>
          <a:p>
            <a:pPr marL="342900" indent="-342900" algn="just">
              <a:buFont typeface="Wingdings" panose="05000000000000000000" pitchFamily="2" charset="2"/>
              <a:buChar char="q"/>
            </a:pP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q"/>
            </a:pPr>
            <a:r>
              <a:rPr lang="en-US" sz="2000" dirty="0" smtClean="0">
                <a:solidFill>
                  <a:srgbClr val="00B050"/>
                </a:solidFill>
                <a:latin typeface="Arial" panose="020B0604020202020204" pitchFamily="34" charset="0"/>
                <a:ea typeface="Batang" pitchFamily="18" charset="-127"/>
                <a:cs typeface="Arial" panose="020B0604020202020204" pitchFamily="34" charset="0"/>
              </a:rPr>
              <a:t>In </a:t>
            </a:r>
            <a:r>
              <a:rPr lang="en-US" sz="2000" dirty="0">
                <a:solidFill>
                  <a:srgbClr val="00B050"/>
                </a:solidFill>
                <a:latin typeface="Arial" panose="020B0604020202020204" pitchFamily="34" charset="0"/>
                <a:ea typeface="Batang" pitchFamily="18" charset="-127"/>
                <a:cs typeface="Arial" panose="020B0604020202020204" pitchFamily="34" charset="0"/>
              </a:rPr>
              <a:t>contrast, </a:t>
            </a:r>
            <a:r>
              <a:rPr lang="en-US" sz="2000" dirty="0" smtClean="0">
                <a:solidFill>
                  <a:srgbClr val="00B050"/>
                </a:solidFill>
                <a:latin typeface="Arial" panose="020B0604020202020204" pitchFamily="34" charset="0"/>
                <a:ea typeface="Batang" pitchFamily="18" charset="-127"/>
                <a:cs typeface="Arial" panose="020B0604020202020204" pitchFamily="34" charset="0"/>
              </a:rPr>
              <a:t>for the </a:t>
            </a:r>
            <a:r>
              <a:rPr lang="en-US" sz="2000" dirty="0">
                <a:solidFill>
                  <a:srgbClr val="00B050"/>
                </a:solidFill>
                <a:latin typeface="Arial" panose="020B0604020202020204" pitchFamily="34" charset="0"/>
                <a:ea typeface="Batang" pitchFamily="18" charset="-127"/>
                <a:cs typeface="Arial" panose="020B0604020202020204" pitchFamily="34" charset="0"/>
              </a:rPr>
              <a:t>unfinned tube bundle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of </a:t>
            </a:r>
            <a:r>
              <a:rPr lang="en-US" sz="2000" dirty="0">
                <a:solidFill>
                  <a:srgbClr val="00B050"/>
                </a:solidFill>
                <a:latin typeface="Arial" panose="020B0604020202020204" pitchFamily="34" charset="0"/>
                <a:ea typeface="Batang" pitchFamily="18" charset="-127"/>
                <a:cs typeface="Arial" panose="020B0604020202020204" pitchFamily="34" charset="0"/>
              </a:rPr>
              <a:t>fluid motion, hence mixing, in the transverse direction is possible, and temperature variations are primarily in the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main flow </a:t>
            </a:r>
            <a:r>
              <a:rPr lang="en-US" sz="2000" dirty="0">
                <a:solidFill>
                  <a:srgbClr val="00B050"/>
                </a:solidFill>
                <a:latin typeface="Arial" panose="020B0604020202020204" pitchFamily="34" charset="0"/>
                <a:ea typeface="Batang" pitchFamily="18" charset="-127"/>
                <a:cs typeface="Arial" panose="020B0604020202020204" pitchFamily="34" charset="0"/>
              </a:rPr>
              <a:t>direction</a:t>
            </a:r>
            <a:r>
              <a:rPr lang="en-US" sz="2000" dirty="0" smtClean="0">
                <a:solidFill>
                  <a:srgbClr val="00B05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[Fig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Since the tube flow is unmixed, both fluids are unmixed in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finned exchanger</a:t>
            </a:r>
            <a:r>
              <a:rPr lang="en-US" sz="2000" dirty="0">
                <a:solidFill>
                  <a:srgbClr val="002060"/>
                </a:solidFill>
                <a:latin typeface="Arial" panose="020B0604020202020204" pitchFamily="34" charset="0"/>
                <a:ea typeface="Batang" pitchFamily="18" charset="-127"/>
                <a:cs typeface="Arial" panose="020B0604020202020204" pitchFamily="34" charset="0"/>
              </a:rPr>
              <a:t>, while one fluid is mixed and the other unmixed in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unfinned exchanger.</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nature of the mixing condition can significantly influence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 exchanger </a:t>
            </a:r>
            <a:r>
              <a:rPr lang="en-US" sz="2000" dirty="0">
                <a:solidFill>
                  <a:srgbClr val="002060"/>
                </a:solidFill>
                <a:latin typeface="Arial" panose="020B0604020202020204" pitchFamily="34" charset="0"/>
                <a:ea typeface="Batang" pitchFamily="18" charset="-127"/>
                <a:cs typeface="Arial" panose="020B0604020202020204" pitchFamily="34" charset="0"/>
              </a:rPr>
              <a:t>performance.</a:t>
            </a:r>
          </a:p>
          <a:p>
            <a:pPr marL="342900" indent="-342900" algn="just">
              <a:buFont typeface="Wingdings" panose="05000000000000000000" pitchFamily="2" charset="2"/>
              <a:buChar char="q"/>
            </a:pPr>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10</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91740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382" y="865929"/>
            <a:ext cx="8613124" cy="1323439"/>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Another common configuration is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shell-and-tube heat exchanger. Specific forms </a:t>
            </a:r>
            <a:r>
              <a:rPr lang="en-US" sz="2000" dirty="0">
                <a:solidFill>
                  <a:srgbClr val="002060"/>
                </a:solidFill>
                <a:latin typeface="Arial" panose="020B0604020202020204" pitchFamily="34" charset="0"/>
                <a:ea typeface="Batang" pitchFamily="18" charset="-127"/>
                <a:cs typeface="Arial" panose="020B0604020202020204" pitchFamily="34" charset="0"/>
              </a:rPr>
              <a:t>differ according to the number of shell-and-tube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passes, and </a:t>
            </a:r>
            <a:r>
              <a:rPr lang="en-US" sz="2000" dirty="0">
                <a:solidFill>
                  <a:srgbClr val="002060"/>
                </a:solidFill>
                <a:latin typeface="Arial" panose="020B0604020202020204" pitchFamily="34" charset="0"/>
                <a:ea typeface="Batang" pitchFamily="18" charset="-127"/>
                <a:cs typeface="Arial" panose="020B0604020202020204" pitchFamily="34" charset="0"/>
              </a:rPr>
              <a:t>the simplest form, which involves single tube and shell passes, is shown in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Figure.</a:t>
            </a:r>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Shell and Tube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67291" y="6096000"/>
            <a:ext cx="70050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469086"/>
            <a:ext cx="4216371" cy="214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96597" y="5398472"/>
            <a:ext cx="7570694" cy="646331"/>
          </a:xfrm>
          <a:prstGeom prst="rect">
            <a:avLst/>
          </a:prstGeom>
        </p:spPr>
        <p:txBody>
          <a:bodyPr wrap="square">
            <a:spAutoFit/>
          </a:bodyPr>
          <a:lstStyle/>
          <a:p>
            <a:pPr algn="ctr"/>
            <a:r>
              <a:rPr lang="en-US" sz="1800" i="1" dirty="0">
                <a:solidFill>
                  <a:srgbClr val="002060"/>
                </a:solidFill>
                <a:latin typeface="Arial" panose="020B0604020202020204" pitchFamily="34" charset="0"/>
                <a:cs typeface="Arial" panose="020B0604020202020204" pitchFamily="34" charset="0"/>
              </a:rPr>
              <a:t>Shell-and-tube heat exchanger with one </a:t>
            </a:r>
            <a:r>
              <a:rPr lang="en-US" sz="1800" i="1" dirty="0" smtClean="0">
                <a:solidFill>
                  <a:srgbClr val="002060"/>
                </a:solidFill>
                <a:latin typeface="Arial" panose="020B0604020202020204" pitchFamily="34" charset="0"/>
                <a:cs typeface="Arial" panose="020B0604020202020204" pitchFamily="34" charset="0"/>
              </a:rPr>
              <a:t>shell pass </a:t>
            </a:r>
            <a:r>
              <a:rPr lang="en-US" sz="1800" i="1" dirty="0">
                <a:solidFill>
                  <a:srgbClr val="002060"/>
                </a:solidFill>
                <a:latin typeface="Arial" panose="020B0604020202020204" pitchFamily="34" charset="0"/>
                <a:cs typeface="Arial" panose="020B0604020202020204" pitchFamily="34" charset="0"/>
              </a:rPr>
              <a:t>and one tube pass (</a:t>
            </a:r>
            <a:r>
              <a:rPr lang="en-US" sz="1800" i="1" dirty="0" smtClean="0">
                <a:solidFill>
                  <a:srgbClr val="002060"/>
                </a:solidFill>
                <a:latin typeface="Arial" panose="020B0604020202020204" pitchFamily="34" charset="0"/>
                <a:cs typeface="Arial" panose="020B0604020202020204" pitchFamily="34" charset="0"/>
              </a:rPr>
              <a:t>cross-counter flow </a:t>
            </a:r>
            <a:r>
              <a:rPr lang="en-US" sz="1800" i="1" dirty="0">
                <a:solidFill>
                  <a:srgbClr val="002060"/>
                </a:solidFill>
                <a:latin typeface="Arial" panose="020B0604020202020204" pitchFamily="34" charset="0"/>
                <a:cs typeface="Arial" panose="020B0604020202020204" pitchFamily="34" charset="0"/>
              </a:rPr>
              <a:t>mode </a:t>
            </a:r>
            <a:r>
              <a:rPr lang="en-US" sz="1800" i="1" dirty="0" smtClean="0">
                <a:solidFill>
                  <a:srgbClr val="002060"/>
                </a:solidFill>
                <a:latin typeface="Arial" panose="020B0604020202020204" pitchFamily="34" charset="0"/>
                <a:cs typeface="Arial" panose="020B0604020202020204" pitchFamily="34" charset="0"/>
              </a:rPr>
              <a:t>of operation</a:t>
            </a:r>
            <a:r>
              <a:rPr lang="en-US" sz="1800" i="1" dirty="0">
                <a:solidFill>
                  <a:srgbClr val="002060"/>
                </a:solidFill>
                <a:latin typeface="Arial" panose="020B0604020202020204" pitchFamily="34" charset="0"/>
                <a:cs typeface="Arial" panose="020B0604020202020204" pitchFamily="34" charset="0"/>
              </a:rPr>
              <a:t>).</a:t>
            </a:r>
          </a:p>
        </p:txBody>
      </p:sp>
      <p:pic>
        <p:nvPicPr>
          <p:cNvPr id="11" name="Picture 7" descr="Image result for heat exchanger animation gif"/>
          <p:cNvPicPr>
            <a:picLocks noChangeAspect="1" noChangeArrowheads="1" noCrop="1"/>
          </p:cNvPicPr>
          <p:nvPr/>
        </p:nvPicPr>
        <p:blipFill>
          <a:blip r:embed="rId3" cstate="print"/>
          <a:srcRect/>
          <a:stretch>
            <a:fillRect/>
          </a:stretch>
        </p:blipFill>
        <p:spPr bwMode="auto">
          <a:xfrm>
            <a:off x="5242112" y="1998307"/>
            <a:ext cx="3417794" cy="2563347"/>
          </a:xfrm>
          <a:prstGeom prst="rect">
            <a:avLst/>
          </a:prstGeom>
          <a:noFill/>
        </p:spPr>
      </p:pic>
    </p:spTree>
    <p:extLst>
      <p:ext uri="{BB962C8B-B14F-4D97-AF65-F5344CB8AC3E}">
        <p14:creationId xmlns:p14="http://schemas.microsoft.com/office/powerpoint/2010/main" val="212026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170" y="838200"/>
            <a:ext cx="8518995" cy="1323439"/>
          </a:xfrm>
          <a:prstGeom prst="rect">
            <a:avLst/>
          </a:prstGeom>
          <a:noFill/>
        </p:spPr>
        <p:txBody>
          <a:bodyPr wrap="square" rtlCol="0">
            <a:spAutoFit/>
          </a:bodyPr>
          <a:lstStyle/>
          <a:p>
            <a:pPr algn="just"/>
            <a:r>
              <a:rPr lang="en-US" sz="2000" dirty="0">
                <a:solidFill>
                  <a:srgbClr val="C00000"/>
                </a:solidFill>
                <a:latin typeface="Arial" panose="020B0604020202020204" pitchFamily="34" charset="0"/>
                <a:ea typeface="Batang" pitchFamily="18" charset="-127"/>
                <a:cs typeface="Arial" panose="020B0604020202020204" pitchFamily="34" charset="0"/>
              </a:rPr>
              <a:t>Baffles </a:t>
            </a:r>
            <a:r>
              <a:rPr lang="en-US" sz="2000" dirty="0">
                <a:solidFill>
                  <a:srgbClr val="002060"/>
                </a:solidFill>
                <a:latin typeface="Arial" panose="020B0604020202020204" pitchFamily="34" charset="0"/>
                <a:ea typeface="Batang" pitchFamily="18" charset="-127"/>
                <a:cs typeface="Arial" panose="020B0604020202020204" pitchFamily="34" charset="0"/>
              </a:rPr>
              <a:t>are usually installed to </a:t>
            </a:r>
            <a:r>
              <a:rPr lang="en-US" sz="2000" dirty="0">
                <a:solidFill>
                  <a:srgbClr val="00B050"/>
                </a:solidFill>
                <a:latin typeface="Arial" panose="020B0604020202020204" pitchFamily="34" charset="0"/>
                <a:ea typeface="Batang" pitchFamily="18" charset="-127"/>
                <a:cs typeface="Arial" panose="020B0604020202020204" pitchFamily="34" charset="0"/>
              </a:rPr>
              <a:t>increase the convection coefficient </a:t>
            </a:r>
            <a:r>
              <a:rPr lang="en-US" sz="2000" dirty="0">
                <a:solidFill>
                  <a:srgbClr val="002060"/>
                </a:solidFill>
                <a:latin typeface="Arial" panose="020B0604020202020204" pitchFamily="34" charset="0"/>
                <a:ea typeface="Batang" pitchFamily="18" charset="-127"/>
                <a:cs typeface="Arial" panose="020B0604020202020204" pitchFamily="34" charset="0"/>
              </a:rPr>
              <a:t>of the shell-side fluid by </a:t>
            </a:r>
            <a:r>
              <a:rPr lang="en-US" sz="2000" dirty="0" smtClean="0">
                <a:solidFill>
                  <a:srgbClr val="00B050"/>
                </a:solidFill>
                <a:latin typeface="Arial" panose="020B0604020202020204" pitchFamily="34" charset="0"/>
                <a:ea typeface="Batang" pitchFamily="18" charset="-127"/>
                <a:cs typeface="Arial" panose="020B0604020202020204" pitchFamily="34" charset="0"/>
              </a:rPr>
              <a:t>inducing turbulence </a:t>
            </a:r>
            <a:r>
              <a:rPr lang="en-US" sz="2000" dirty="0">
                <a:solidFill>
                  <a:srgbClr val="002060"/>
                </a:solidFill>
                <a:latin typeface="Arial" panose="020B0604020202020204" pitchFamily="34" charset="0"/>
                <a:ea typeface="Batang" pitchFamily="18" charset="-127"/>
                <a:cs typeface="Arial" panose="020B0604020202020204" pitchFamily="34" charset="0"/>
              </a:rPr>
              <a:t>and a cross-flow </a:t>
            </a:r>
            <a:r>
              <a:rPr lang="en-US" sz="2000" dirty="0" smtClean="0">
                <a:solidFill>
                  <a:srgbClr val="002060"/>
                </a:solidFill>
                <a:latin typeface="Arial" panose="020B0604020202020204" pitchFamily="34" charset="0"/>
                <a:ea typeface="Batang" pitchFamily="18" charset="-127"/>
                <a:cs typeface="Arial" panose="020B0604020202020204" pitchFamily="34" charset="0"/>
              </a:rPr>
              <a:t>velocity component</a:t>
            </a:r>
            <a:r>
              <a:rPr lang="en-US" sz="2000" dirty="0">
                <a:solidFill>
                  <a:srgbClr val="002060"/>
                </a:solidFill>
                <a:latin typeface="Arial" panose="020B0604020202020204" pitchFamily="34" charset="0"/>
                <a:ea typeface="Batang" pitchFamily="18" charset="-127"/>
                <a:cs typeface="Arial" panose="020B0604020202020204" pitchFamily="34" charset="0"/>
              </a:rPr>
              <a:t>. In addition, the baffles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physically </a:t>
            </a:r>
            <a:r>
              <a:rPr lang="en-US" sz="2000" dirty="0" smtClean="0">
                <a:solidFill>
                  <a:srgbClr val="00B050"/>
                </a:solidFill>
                <a:latin typeface="Arial" panose="020B0604020202020204" pitchFamily="34" charset="0"/>
                <a:ea typeface="Batang" pitchFamily="18" charset="-127"/>
                <a:cs typeface="Arial" panose="020B0604020202020204" pitchFamily="34" charset="0"/>
              </a:rPr>
              <a:t>support </a:t>
            </a:r>
            <a:r>
              <a:rPr lang="en-US" sz="2000" dirty="0">
                <a:solidFill>
                  <a:srgbClr val="00B050"/>
                </a:solidFill>
                <a:latin typeface="Arial" panose="020B0604020202020204" pitchFamily="34" charset="0"/>
                <a:ea typeface="Batang" pitchFamily="18" charset="-127"/>
                <a:cs typeface="Arial" panose="020B0604020202020204" pitchFamily="34" charset="0"/>
              </a:rPr>
              <a:t>the tubes, reducing flow-induced tube vibration.</a:t>
            </a: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12</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953" y="2161638"/>
            <a:ext cx="4839820" cy="359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6250" y="5754248"/>
            <a:ext cx="7874374" cy="646331"/>
          </a:xfrm>
          <a:prstGeom prst="rect">
            <a:avLst/>
          </a:prstGeom>
        </p:spPr>
        <p:txBody>
          <a:bodyPr wrap="square">
            <a:spAutoFit/>
          </a:bodyPr>
          <a:lstStyle/>
          <a:p>
            <a:pPr algn="ctr"/>
            <a:r>
              <a:rPr lang="en-US" sz="1800" i="1" dirty="0">
                <a:solidFill>
                  <a:srgbClr val="002060"/>
                </a:solidFill>
                <a:latin typeface="Arial" panose="020B0604020202020204" pitchFamily="34" charset="0"/>
                <a:cs typeface="Arial" panose="020B0604020202020204" pitchFamily="34" charset="0"/>
              </a:rPr>
              <a:t>Shell-and-tube heat exchangers. (a) </a:t>
            </a:r>
            <a:r>
              <a:rPr lang="en-US" sz="1800" i="1" dirty="0" smtClean="0">
                <a:solidFill>
                  <a:srgbClr val="002060"/>
                </a:solidFill>
                <a:latin typeface="Arial" panose="020B0604020202020204" pitchFamily="34" charset="0"/>
                <a:cs typeface="Arial" panose="020B0604020202020204" pitchFamily="34" charset="0"/>
              </a:rPr>
              <a:t>One shell </a:t>
            </a:r>
            <a:r>
              <a:rPr lang="en-US" sz="1800" i="1" dirty="0">
                <a:solidFill>
                  <a:srgbClr val="002060"/>
                </a:solidFill>
                <a:latin typeface="Arial" panose="020B0604020202020204" pitchFamily="34" charset="0"/>
                <a:cs typeface="Arial" panose="020B0604020202020204" pitchFamily="34" charset="0"/>
              </a:rPr>
              <a:t>pass and two tube passes. (b) Two shell passes and </a:t>
            </a:r>
            <a:r>
              <a:rPr lang="en-US" sz="1800" i="1" dirty="0" smtClean="0">
                <a:solidFill>
                  <a:srgbClr val="002060"/>
                </a:solidFill>
                <a:latin typeface="Arial" panose="020B0604020202020204" pitchFamily="34" charset="0"/>
                <a:cs typeface="Arial" panose="020B0604020202020204" pitchFamily="34" charset="0"/>
              </a:rPr>
              <a:t>four tube </a:t>
            </a:r>
            <a:r>
              <a:rPr lang="en-US" sz="1800" i="1" dirty="0">
                <a:solidFill>
                  <a:srgbClr val="002060"/>
                </a:solidFill>
                <a:latin typeface="Arial" panose="020B0604020202020204" pitchFamily="34" charset="0"/>
                <a:cs typeface="Arial" panose="020B0604020202020204" pitchFamily="34" charset="0"/>
              </a:rPr>
              <a:t>passes.</a:t>
            </a:r>
          </a:p>
        </p:txBody>
      </p:sp>
    </p:spTree>
    <p:extLst>
      <p:ext uri="{BB962C8B-B14F-4D97-AF65-F5344CB8AC3E}">
        <p14:creationId xmlns:p14="http://schemas.microsoft.com/office/powerpoint/2010/main" val="199569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63070" y="935180"/>
                <a:ext cx="8498541" cy="5324535"/>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A special and important class of heat exchangers is used to achieve a very large (</a:t>
                </a:r>
                <a14:m>
                  <m:oMath xmlns:m="http://schemas.openxmlformats.org/officeDocument/2006/math">
                    <m:r>
                      <a:rPr lang="en-US" sz="2000" b="0" i="0" dirty="0" smtClean="0">
                        <a:solidFill>
                          <a:srgbClr val="002060"/>
                        </a:solidFill>
                        <a:latin typeface="Cambria Math"/>
                        <a:ea typeface="Cambria Math"/>
                        <a:cs typeface="Lao UI" panose="020B0502040204020203" pitchFamily="34" charset="0"/>
                      </a:rPr>
                      <m:t> </m:t>
                    </m:r>
                    <m:r>
                      <a:rPr lang="en-US" sz="2000" i="1" dirty="0" smtClean="0">
                        <a:solidFill>
                          <a:srgbClr val="002060"/>
                        </a:solidFill>
                        <a:latin typeface="Cambria Math"/>
                        <a:ea typeface="Cambria Math"/>
                        <a:cs typeface="Lao UI" panose="020B0502040204020203" pitchFamily="34" charset="0"/>
                      </a:rPr>
                      <m:t>≥</m:t>
                    </m:r>
                    <m:r>
                      <a:rPr lang="en-US" sz="2000" b="0" i="1" dirty="0" smtClean="0">
                        <a:solidFill>
                          <a:srgbClr val="002060"/>
                        </a:solidFill>
                        <a:latin typeface="Cambria Math"/>
                        <a:ea typeface="Cambria Math"/>
                        <a:cs typeface="Lao UI" panose="020B0502040204020203" pitchFamily="34" charset="0"/>
                      </a:rPr>
                      <m:t> </m:t>
                    </m:r>
                  </m:oMath>
                </a14:m>
                <a:r>
                  <a:rPr lang="en-US" sz="2000" dirty="0">
                    <a:solidFill>
                      <a:srgbClr val="002060"/>
                    </a:solidFill>
                    <a:latin typeface="Arial" panose="020B0604020202020204" pitchFamily="34" charset="0"/>
                    <a:ea typeface="Batang" pitchFamily="18" charset="-127"/>
                    <a:cs typeface="Arial" panose="020B0604020202020204" pitchFamily="34" charset="0"/>
                  </a:rPr>
                  <a:t>400 m</a:t>
                </a:r>
                <a:r>
                  <a:rPr lang="en-US" sz="2000" baseline="30000" dirty="0">
                    <a:solidFill>
                      <a:srgbClr val="002060"/>
                    </a:solidFill>
                    <a:latin typeface="Arial" panose="020B0604020202020204" pitchFamily="34" charset="0"/>
                    <a:ea typeface="Batang" pitchFamily="18" charset="-127"/>
                    <a:cs typeface="Arial" panose="020B0604020202020204" pitchFamily="34" charset="0"/>
                  </a:rPr>
                  <a:t>2</a:t>
                </a:r>
                <a:r>
                  <a:rPr lang="en-US" sz="2000" dirty="0">
                    <a:solidFill>
                      <a:srgbClr val="002060"/>
                    </a:solidFill>
                    <a:latin typeface="Arial" panose="020B0604020202020204" pitchFamily="34" charset="0"/>
                    <a:ea typeface="Batang" pitchFamily="18" charset="-127"/>
                    <a:cs typeface="Arial" panose="020B0604020202020204" pitchFamily="34" charset="0"/>
                  </a:rPr>
                  <a:t>/m</a:t>
                </a:r>
                <a:r>
                  <a:rPr lang="en-US" sz="2000" baseline="30000" dirty="0">
                    <a:solidFill>
                      <a:srgbClr val="002060"/>
                    </a:solidFill>
                    <a:latin typeface="Arial" panose="020B0604020202020204" pitchFamily="34" charset="0"/>
                    <a:ea typeface="Batang" pitchFamily="18" charset="-127"/>
                    <a:cs typeface="Arial" panose="020B0604020202020204" pitchFamily="34" charset="0"/>
                  </a:rPr>
                  <a:t>3</a:t>
                </a:r>
                <a:r>
                  <a:rPr lang="en-US" sz="2000" dirty="0" smtClean="0">
                    <a:solidFill>
                      <a:srgbClr val="002060"/>
                    </a:solidFill>
                    <a:latin typeface="Arial" panose="020B0604020202020204" pitchFamily="34" charset="0"/>
                    <a:ea typeface="Batang" pitchFamily="18" charset="-127"/>
                    <a:cs typeface="Arial" panose="020B0604020202020204" pitchFamily="34" charset="0"/>
                  </a:rPr>
                  <a:t> for </a:t>
                </a:r>
                <a:r>
                  <a:rPr lang="en-US" sz="2000" dirty="0">
                    <a:solidFill>
                      <a:srgbClr val="002060"/>
                    </a:solidFill>
                    <a:latin typeface="Arial" panose="020B0604020202020204" pitchFamily="34" charset="0"/>
                    <a:ea typeface="Batang" pitchFamily="18" charset="-127"/>
                    <a:cs typeface="Arial" panose="020B0604020202020204" pitchFamily="34" charset="0"/>
                  </a:rPr>
                  <a:t>liquids and </a:t>
                </a:r>
                <a14:m>
                  <m:oMath xmlns:m="http://schemas.openxmlformats.org/officeDocument/2006/math">
                    <m:r>
                      <a:rPr lang="en-US" sz="2000" i="1" dirty="0">
                        <a:solidFill>
                          <a:srgbClr val="002060"/>
                        </a:solidFill>
                        <a:latin typeface="Cambria Math"/>
                        <a:ea typeface="Cambria Math"/>
                        <a:cs typeface="Lao UI" panose="020B0502040204020203" pitchFamily="34" charset="0"/>
                      </a:rPr>
                      <m:t>≥ </m:t>
                    </m:r>
                  </m:oMath>
                </a14:m>
                <a:r>
                  <a:rPr lang="en-US" sz="2000" dirty="0">
                    <a:solidFill>
                      <a:srgbClr val="002060"/>
                    </a:solidFill>
                    <a:latin typeface="Arial" panose="020B0604020202020204" pitchFamily="34" charset="0"/>
                    <a:ea typeface="Batang" pitchFamily="18" charset="-127"/>
                    <a:cs typeface="Arial" panose="020B0604020202020204" pitchFamily="34" charset="0"/>
                  </a:rPr>
                  <a:t>700 </a:t>
                </a:r>
                <a:r>
                  <a:rPr lang="en-US" sz="2000" dirty="0" smtClean="0">
                    <a:solidFill>
                      <a:srgbClr val="002060"/>
                    </a:solidFill>
                    <a:latin typeface="Arial" panose="020B0604020202020204" pitchFamily="34" charset="0"/>
                    <a:ea typeface="Batang" pitchFamily="18" charset="-127"/>
                    <a:cs typeface="Arial" panose="020B0604020202020204" pitchFamily="34" charset="0"/>
                  </a:rPr>
                  <a:t>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2</a:t>
                </a:r>
                <a:r>
                  <a:rPr lang="en-US" sz="2000" dirty="0" smtClean="0">
                    <a:solidFill>
                      <a:srgbClr val="002060"/>
                    </a:solidFill>
                    <a:latin typeface="Arial" panose="020B0604020202020204" pitchFamily="34" charset="0"/>
                    <a:ea typeface="Batang" pitchFamily="18" charset="-127"/>
                    <a:cs typeface="Arial" panose="020B0604020202020204" pitchFamily="34" charset="0"/>
                  </a:rPr>
                  <a:t>/m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3</a:t>
                </a:r>
                <a:r>
                  <a:rPr lang="en-US" sz="2000" dirty="0" smtClean="0">
                    <a:solidFill>
                      <a:srgbClr val="002060"/>
                    </a:solidFill>
                    <a:latin typeface="Arial" panose="020B0604020202020204" pitchFamily="34" charset="0"/>
                    <a:ea typeface="Batang" pitchFamily="18" charset="-127"/>
                    <a:cs typeface="Arial" panose="020B0604020202020204" pitchFamily="34" charset="0"/>
                  </a:rPr>
                  <a:t> for </a:t>
                </a:r>
                <a:r>
                  <a:rPr lang="en-US" sz="2000" dirty="0">
                    <a:solidFill>
                      <a:srgbClr val="002060"/>
                    </a:solidFill>
                    <a:latin typeface="Arial" panose="020B0604020202020204" pitchFamily="34" charset="0"/>
                    <a:ea typeface="Batang" pitchFamily="18" charset="-127"/>
                    <a:cs typeface="Arial" panose="020B0604020202020204" pitchFamily="34" charset="0"/>
                  </a:rPr>
                  <a:t>gases)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transfer surface </a:t>
                </a:r>
                <a:r>
                  <a:rPr lang="en-US" sz="2000" dirty="0">
                    <a:solidFill>
                      <a:srgbClr val="002060"/>
                    </a:solidFill>
                    <a:latin typeface="Arial" panose="020B0604020202020204" pitchFamily="34" charset="0"/>
                    <a:ea typeface="Batang" pitchFamily="18" charset="-127"/>
                    <a:cs typeface="Arial" panose="020B0604020202020204" pitchFamily="34" charset="0"/>
                  </a:rPr>
                  <a:t>area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per unit </a:t>
                </a:r>
                <a:r>
                  <a:rPr lang="en-US" sz="2000" dirty="0">
                    <a:solidFill>
                      <a:srgbClr val="002060"/>
                    </a:solidFill>
                    <a:latin typeface="Arial" panose="020B0604020202020204" pitchFamily="34" charset="0"/>
                    <a:ea typeface="Batang" pitchFamily="18" charset="-127"/>
                    <a:cs typeface="Arial" panose="020B0604020202020204" pitchFamily="34" charset="0"/>
                  </a:rPr>
                  <a:t>volume</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Termed </a:t>
                </a:r>
                <a:r>
                  <a:rPr lang="en-US" sz="2000" dirty="0">
                    <a:solidFill>
                      <a:srgbClr val="C00000"/>
                    </a:solidFill>
                    <a:latin typeface="Arial" panose="020B0604020202020204" pitchFamily="34" charset="0"/>
                    <a:ea typeface="Batang" pitchFamily="18" charset="-127"/>
                    <a:cs typeface="Arial" panose="020B0604020202020204" pitchFamily="34" charset="0"/>
                  </a:rPr>
                  <a:t>compact heat exchangers</a:t>
                </a:r>
                <a:r>
                  <a:rPr lang="en-US" sz="2000" dirty="0">
                    <a:solidFill>
                      <a:srgbClr val="002060"/>
                    </a:solidFill>
                    <a:latin typeface="Arial" panose="020B0604020202020204" pitchFamily="34" charset="0"/>
                    <a:ea typeface="Batang" pitchFamily="18" charset="-127"/>
                    <a:cs typeface="Arial" panose="020B0604020202020204" pitchFamily="34" charset="0"/>
                  </a:rPr>
                  <a:t>, these devices have dense arrays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of finned </a:t>
                </a:r>
                <a:r>
                  <a:rPr lang="en-US" sz="2000" dirty="0">
                    <a:solidFill>
                      <a:srgbClr val="002060"/>
                    </a:solidFill>
                    <a:latin typeface="Arial" panose="020B0604020202020204" pitchFamily="34" charset="0"/>
                    <a:ea typeface="Batang" pitchFamily="18" charset="-127"/>
                    <a:cs typeface="Arial" panose="020B0604020202020204" pitchFamily="34" charset="0"/>
                  </a:rPr>
                  <a:t>tubes or plates and are typically used when at least one of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fluids </a:t>
                </a:r>
                <a:r>
                  <a:rPr lang="en-US" sz="2000" dirty="0">
                    <a:solidFill>
                      <a:srgbClr val="002060"/>
                    </a:solidFill>
                    <a:latin typeface="Arial" panose="020B0604020202020204" pitchFamily="34" charset="0"/>
                    <a:ea typeface="Batang" pitchFamily="18" charset="-127"/>
                    <a:cs typeface="Arial" panose="020B0604020202020204" pitchFamily="34" charset="0"/>
                  </a:rPr>
                  <a:t>is 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gas, and </a:t>
                </a:r>
                <a:r>
                  <a:rPr lang="en-US" sz="2000" dirty="0">
                    <a:solidFill>
                      <a:srgbClr val="002060"/>
                    </a:solidFill>
                    <a:latin typeface="Arial" panose="020B0604020202020204" pitchFamily="34" charset="0"/>
                    <a:ea typeface="Batang" pitchFamily="18" charset="-127"/>
                    <a:cs typeface="Arial" panose="020B0604020202020204" pitchFamily="34" charset="0"/>
                  </a:rPr>
                  <a:t>is hence characterized by a small convection coefficient</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tubes may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be </a:t>
                </a:r>
                <a:r>
                  <a:rPr lang="en-US" sz="2000" dirty="0" smtClean="0">
                    <a:solidFill>
                      <a:srgbClr val="C00000"/>
                    </a:solidFill>
                    <a:latin typeface="Arial" panose="020B0604020202020204" pitchFamily="34" charset="0"/>
                    <a:ea typeface="Batang" pitchFamily="18" charset="-127"/>
                    <a:cs typeface="Arial" panose="020B0604020202020204" pitchFamily="34" charset="0"/>
                  </a:rPr>
                  <a:t>flat</a:t>
                </a:r>
                <a:r>
                  <a:rPr lang="en-US" sz="2000" dirty="0" smtClean="0">
                    <a:solidFill>
                      <a:srgbClr val="002060"/>
                    </a:solidFill>
                    <a:latin typeface="Arial" panose="020B0604020202020204" pitchFamily="34" charset="0"/>
                    <a:ea typeface="Batang" pitchFamily="18" charset="-127"/>
                    <a:cs typeface="Arial" panose="020B0604020202020204" pitchFamily="34" charset="0"/>
                  </a:rPr>
                  <a:t> or </a:t>
                </a:r>
                <a:r>
                  <a:rPr lang="en-US" sz="2000" dirty="0">
                    <a:solidFill>
                      <a:srgbClr val="C00000"/>
                    </a:solidFill>
                    <a:latin typeface="Arial" panose="020B0604020202020204" pitchFamily="34" charset="0"/>
                    <a:ea typeface="Batang" pitchFamily="18" charset="-127"/>
                    <a:cs typeface="Arial" panose="020B0604020202020204" pitchFamily="34" charset="0"/>
                  </a:rPr>
                  <a:t>circular</a:t>
                </a:r>
                <a:r>
                  <a:rPr lang="en-US" sz="2000" dirty="0">
                    <a:solidFill>
                      <a:srgbClr val="002060"/>
                    </a:solidFill>
                    <a:latin typeface="Arial" panose="020B0604020202020204" pitchFamily="34" charset="0"/>
                    <a:ea typeface="Batang" pitchFamily="18" charset="-127"/>
                    <a:cs typeface="Arial" panose="020B0604020202020204" pitchFamily="34" charset="0"/>
                  </a:rPr>
                  <a:t>, as in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Figures, </a:t>
                </a:r>
                <a:r>
                  <a:rPr lang="en-US" sz="2000" dirty="0">
                    <a:solidFill>
                      <a:srgbClr val="002060"/>
                    </a:solidFill>
                    <a:latin typeface="Arial" panose="020B0604020202020204" pitchFamily="34" charset="0"/>
                    <a:ea typeface="Batang" pitchFamily="18" charset="-127"/>
                    <a:cs typeface="Arial" panose="020B0604020202020204" pitchFamily="34" charset="0"/>
                  </a:rPr>
                  <a:t>and the fins may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be plate </a:t>
                </a:r>
                <a:r>
                  <a:rPr lang="en-US" sz="2000" dirty="0">
                    <a:solidFill>
                      <a:srgbClr val="002060"/>
                    </a:solidFill>
                    <a:latin typeface="Arial" panose="020B0604020202020204" pitchFamily="34" charset="0"/>
                    <a:ea typeface="Batang" pitchFamily="18" charset="-127"/>
                    <a:cs typeface="Arial" panose="020B0604020202020204" pitchFamily="34" charset="0"/>
                  </a:rPr>
                  <a:t>or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circular.</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Parallel-plate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exchangers may be finned or corrugated and may be used in </a:t>
                </a:r>
                <a:r>
                  <a:rPr lang="en-US" sz="2000" dirty="0" smtClean="0">
                    <a:solidFill>
                      <a:srgbClr val="C00000"/>
                    </a:solidFill>
                    <a:latin typeface="Arial" panose="020B0604020202020204" pitchFamily="34" charset="0"/>
                    <a:ea typeface="Batang" pitchFamily="18" charset="-127"/>
                    <a:cs typeface="Arial" panose="020B0604020202020204" pitchFamily="34" charset="0"/>
                  </a:rPr>
                  <a:t>single-pass</a:t>
                </a:r>
                <a:r>
                  <a:rPr lang="en-US" sz="2000" dirty="0" smtClean="0">
                    <a:solidFill>
                      <a:srgbClr val="002060"/>
                    </a:solidFill>
                    <a:latin typeface="Arial" panose="020B0604020202020204" pitchFamily="34" charset="0"/>
                    <a:ea typeface="Batang" pitchFamily="18" charset="-127"/>
                    <a:cs typeface="Arial" panose="020B0604020202020204" pitchFamily="34" charset="0"/>
                  </a:rPr>
                  <a:t> or </a:t>
                </a:r>
                <a:r>
                  <a:rPr lang="en-US" sz="2000" dirty="0" smtClean="0">
                    <a:solidFill>
                      <a:srgbClr val="C00000"/>
                    </a:solidFill>
                    <a:latin typeface="Arial" panose="020B0604020202020204" pitchFamily="34" charset="0"/>
                    <a:ea typeface="Batang" pitchFamily="18" charset="-127"/>
                    <a:cs typeface="Arial" panose="020B0604020202020204" pitchFamily="34" charset="0"/>
                  </a:rPr>
                  <a:t>multi-pass modes </a:t>
                </a:r>
                <a:r>
                  <a:rPr lang="en-US" sz="2000" dirty="0">
                    <a:solidFill>
                      <a:srgbClr val="002060"/>
                    </a:solidFill>
                    <a:latin typeface="Arial" panose="020B0604020202020204" pitchFamily="34" charset="0"/>
                    <a:ea typeface="Batang" pitchFamily="18" charset="-127"/>
                    <a:cs typeface="Arial" panose="020B0604020202020204" pitchFamily="34" charset="0"/>
                  </a:rPr>
                  <a:t>of operation. </a:t>
                </a: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B050"/>
                    </a:solidFill>
                    <a:latin typeface="Arial" panose="020B0604020202020204" pitchFamily="34" charset="0"/>
                    <a:ea typeface="Batang" pitchFamily="18" charset="-127"/>
                    <a:cs typeface="Arial" panose="020B0604020202020204" pitchFamily="34" charset="0"/>
                  </a:rPr>
                  <a:t>Flow </a:t>
                </a:r>
                <a:r>
                  <a:rPr lang="en-US" sz="2000" dirty="0">
                    <a:solidFill>
                      <a:srgbClr val="00B050"/>
                    </a:solidFill>
                    <a:latin typeface="Arial" panose="020B0604020202020204" pitchFamily="34" charset="0"/>
                    <a:ea typeface="Batang" pitchFamily="18" charset="-127"/>
                    <a:cs typeface="Arial" panose="020B0604020202020204" pitchFamily="34" charset="0"/>
                  </a:rPr>
                  <a:t>passages associated with compact heat exchangers are typically small (</a:t>
                </a:r>
                <a:r>
                  <a:rPr lang="en-US" sz="2000" dirty="0" smtClean="0">
                    <a:solidFill>
                      <a:srgbClr val="00B050"/>
                    </a:solidFill>
                    <a:latin typeface="Arial" panose="020B0604020202020204" pitchFamily="34" charset="0"/>
                    <a:ea typeface="Batang" pitchFamily="18" charset="-127"/>
                    <a:cs typeface="Arial" panose="020B0604020202020204" pitchFamily="34" charset="0"/>
                  </a:rPr>
                  <a:t>D</a:t>
                </a:r>
                <a:r>
                  <a:rPr lang="en-US" sz="2000" baseline="-25000" dirty="0" smtClean="0">
                    <a:solidFill>
                      <a:srgbClr val="00B050"/>
                    </a:solidFill>
                    <a:latin typeface="Arial" panose="020B0604020202020204" pitchFamily="34" charset="0"/>
                    <a:ea typeface="Batang" pitchFamily="18" charset="-127"/>
                    <a:cs typeface="Arial" panose="020B0604020202020204" pitchFamily="34" charset="0"/>
                  </a:rPr>
                  <a:t>h</a:t>
                </a:r>
                <a:r>
                  <a:rPr lang="en-US" sz="2000" dirty="0" smtClean="0">
                    <a:solidFill>
                      <a:srgbClr val="00B050"/>
                    </a:solidFill>
                    <a:latin typeface="Arial" panose="020B0604020202020204" pitchFamily="34" charset="0"/>
                    <a:ea typeface="Batang" pitchFamily="18" charset="-127"/>
                    <a:cs typeface="Arial" panose="020B0604020202020204" pitchFamily="34" charset="0"/>
                  </a:rPr>
                  <a:t> = 5 </a:t>
                </a:r>
                <a:r>
                  <a:rPr lang="en-US" sz="2000" dirty="0">
                    <a:solidFill>
                      <a:srgbClr val="00B050"/>
                    </a:solidFill>
                    <a:latin typeface="Arial" panose="020B0604020202020204" pitchFamily="34" charset="0"/>
                    <a:ea typeface="Batang" pitchFamily="18" charset="-127"/>
                    <a:cs typeface="Arial" panose="020B0604020202020204" pitchFamily="34" charset="0"/>
                  </a:rPr>
                  <a:t>mm), and the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flow is </a:t>
                </a:r>
                <a:r>
                  <a:rPr lang="en-US" sz="2000" dirty="0">
                    <a:solidFill>
                      <a:srgbClr val="00B050"/>
                    </a:solidFill>
                    <a:latin typeface="Arial" panose="020B0604020202020204" pitchFamily="34" charset="0"/>
                    <a:ea typeface="Batang" pitchFamily="18" charset="-127"/>
                    <a:cs typeface="Arial" panose="020B0604020202020204" pitchFamily="34" charset="0"/>
                  </a:rPr>
                  <a:t>usually laminar.</a:t>
                </a:r>
              </a:p>
            </p:txBody>
          </p:sp>
        </mc:Choice>
        <mc:Fallback xmlns="">
          <p:sp>
            <p:nvSpPr>
              <p:cNvPr id="4" name="TextBox 3"/>
              <p:cNvSpPr txBox="1">
                <a:spLocks noRot="1" noChangeAspect="1" noMove="1" noResize="1" noEditPoints="1" noAdjustHandles="1" noChangeArrowheads="1" noChangeShapeType="1" noTextEdit="1"/>
              </p:cNvSpPr>
              <p:nvPr/>
            </p:nvSpPr>
            <p:spPr>
              <a:xfrm>
                <a:off x="363070" y="935180"/>
                <a:ext cx="8498541" cy="5324535"/>
              </a:xfrm>
              <a:prstGeom prst="rect">
                <a:avLst/>
              </a:prstGeom>
              <a:blipFill rotWithShape="1">
                <a:blip r:embed="rId2"/>
                <a:stretch>
                  <a:fillRect l="-789" t="-458" r="-717" b="-1144"/>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Compact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23729" y="6096000"/>
            <a:ext cx="74407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13</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49485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58200" y="6096000"/>
            <a:ext cx="6096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14</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43" y="838200"/>
            <a:ext cx="6647610" cy="46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33668" y="5427583"/>
            <a:ext cx="8065960" cy="1077218"/>
          </a:xfrm>
          <a:prstGeom prst="rect">
            <a:avLst/>
          </a:prstGeom>
        </p:spPr>
        <p:txBody>
          <a:bodyPr wrap="square">
            <a:spAutoFit/>
          </a:bodyPr>
          <a:lstStyle/>
          <a:p>
            <a:pPr algn="ctr"/>
            <a:r>
              <a:rPr lang="en-US" sz="1600" b="1" i="1" dirty="0">
                <a:solidFill>
                  <a:srgbClr val="002060"/>
                </a:solidFill>
                <a:latin typeface="Arial" panose="020B0604020202020204" pitchFamily="34" charset="0"/>
                <a:cs typeface="Arial" panose="020B0604020202020204" pitchFamily="34" charset="0"/>
              </a:rPr>
              <a:t>Compact heat exchanger </a:t>
            </a:r>
            <a:r>
              <a:rPr lang="en-US" sz="1600" b="1" i="1" dirty="0" smtClean="0">
                <a:solidFill>
                  <a:srgbClr val="002060"/>
                </a:solidFill>
                <a:latin typeface="Arial" panose="020B0604020202020204" pitchFamily="34" charset="0"/>
                <a:cs typeface="Arial" panose="020B0604020202020204" pitchFamily="34" charset="0"/>
              </a:rPr>
              <a:t>cores:</a:t>
            </a:r>
          </a:p>
          <a:p>
            <a:pPr algn="ctr"/>
            <a:r>
              <a:rPr lang="en-US" sz="1600" i="1" dirty="0" smtClean="0">
                <a:solidFill>
                  <a:srgbClr val="002060"/>
                </a:solidFill>
                <a:latin typeface="Arial" panose="020B0604020202020204" pitchFamily="34" charset="0"/>
                <a:cs typeface="Arial" panose="020B0604020202020204" pitchFamily="34" charset="0"/>
              </a:rPr>
              <a:t>(a</a:t>
            </a:r>
            <a:r>
              <a:rPr lang="en-US" sz="1600" i="1" dirty="0">
                <a:solidFill>
                  <a:srgbClr val="002060"/>
                </a:solidFill>
                <a:latin typeface="Arial" panose="020B0604020202020204" pitchFamily="34" charset="0"/>
                <a:cs typeface="Arial" panose="020B0604020202020204" pitchFamily="34" charset="0"/>
              </a:rPr>
              <a:t>) Fin–tube (flat tubes, continuous plate fins</a:t>
            </a:r>
            <a:r>
              <a:rPr lang="en-US" sz="1600" i="1" dirty="0" smtClean="0">
                <a:solidFill>
                  <a:srgbClr val="002060"/>
                </a:solidFill>
                <a:latin typeface="Arial" panose="020B0604020202020204" pitchFamily="34" charset="0"/>
                <a:cs typeface="Arial" panose="020B0604020202020204" pitchFamily="34" charset="0"/>
              </a:rPr>
              <a:t>). (</a:t>
            </a:r>
            <a:r>
              <a:rPr lang="en-US" sz="1600" i="1" dirty="0">
                <a:solidFill>
                  <a:srgbClr val="002060"/>
                </a:solidFill>
                <a:latin typeface="Arial" panose="020B0604020202020204" pitchFamily="34" charset="0"/>
                <a:cs typeface="Arial" panose="020B0604020202020204" pitchFamily="34" charset="0"/>
              </a:rPr>
              <a:t>b) Fin–tube (circular tubes, continuous plate fins). (c) Fin–tube (circular tubes, circular fins</a:t>
            </a:r>
            <a:r>
              <a:rPr lang="en-US" sz="1600" i="1" dirty="0" smtClean="0">
                <a:solidFill>
                  <a:srgbClr val="002060"/>
                </a:solidFill>
                <a:latin typeface="Arial" panose="020B0604020202020204" pitchFamily="34" charset="0"/>
                <a:cs typeface="Arial" panose="020B0604020202020204" pitchFamily="34" charset="0"/>
              </a:rPr>
              <a:t>). (</a:t>
            </a:r>
            <a:r>
              <a:rPr lang="en-US" sz="1600" i="1" dirty="0">
                <a:solidFill>
                  <a:srgbClr val="002060"/>
                </a:solidFill>
                <a:latin typeface="Arial" panose="020B0604020202020204" pitchFamily="34" charset="0"/>
                <a:cs typeface="Arial" panose="020B0604020202020204" pitchFamily="34" charset="0"/>
              </a:rPr>
              <a:t>d) Plate–fin (single pass). (e) Plate–fin (</a:t>
            </a:r>
            <a:r>
              <a:rPr lang="en-US" sz="1600" i="1" dirty="0" smtClean="0">
                <a:solidFill>
                  <a:srgbClr val="002060"/>
                </a:solidFill>
                <a:latin typeface="Arial" panose="020B0604020202020204" pitchFamily="34" charset="0"/>
                <a:cs typeface="Arial" panose="020B0604020202020204" pitchFamily="34" charset="0"/>
              </a:rPr>
              <a:t>multi-pass</a:t>
            </a:r>
            <a:r>
              <a:rPr lang="en-US" sz="1600" i="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563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2276" y="865929"/>
            <a:ext cx="8559336" cy="5940088"/>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An essential, and often the most uncertain, part of any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exchanger analysis </a:t>
            </a:r>
            <a:r>
              <a:rPr lang="en-US" sz="2000" dirty="0">
                <a:solidFill>
                  <a:srgbClr val="002060"/>
                </a:solidFill>
                <a:latin typeface="Arial" panose="020B0604020202020204" pitchFamily="34" charset="0"/>
                <a:ea typeface="Batang" pitchFamily="18" charset="-127"/>
                <a:cs typeface="Arial" panose="020B0604020202020204" pitchFamily="34" charset="0"/>
              </a:rPr>
              <a:t>is </a:t>
            </a:r>
            <a:r>
              <a:rPr lang="en-US" sz="2000" dirty="0">
                <a:solidFill>
                  <a:srgbClr val="C00000"/>
                </a:solidFill>
                <a:latin typeface="Arial" panose="020B0604020202020204" pitchFamily="34" charset="0"/>
                <a:ea typeface="Batang" pitchFamily="18" charset="-127"/>
                <a:cs typeface="Arial" panose="020B0604020202020204" pitchFamily="34" charset="0"/>
              </a:rPr>
              <a:t>determination of the overall heat transfer coefficient</a:t>
            </a:r>
            <a:r>
              <a:rPr lang="en-US" sz="2000" dirty="0">
                <a:solidFill>
                  <a:srgbClr val="002060"/>
                </a:solidFill>
                <a:latin typeface="Arial" panose="020B0604020202020204" pitchFamily="34" charset="0"/>
                <a:ea typeface="Batang" pitchFamily="18" charset="-127"/>
                <a:cs typeface="Arial" panose="020B0604020202020204" pitchFamily="34" charset="0"/>
              </a:rPr>
              <a:t>. that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this coefficient </a:t>
            </a:r>
            <a:r>
              <a:rPr lang="en-US" sz="2000" dirty="0">
                <a:solidFill>
                  <a:srgbClr val="002060"/>
                </a:solidFill>
                <a:latin typeface="Arial" panose="020B0604020202020204" pitchFamily="34" charset="0"/>
                <a:ea typeface="Batang" pitchFamily="18" charset="-127"/>
                <a:cs typeface="Arial" panose="020B0604020202020204" pitchFamily="34" charset="0"/>
              </a:rPr>
              <a:t>is defined in terms of the total thermal resistance to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 transfer between two </a:t>
            </a:r>
            <a:r>
              <a:rPr lang="en-US" sz="2000" dirty="0">
                <a:solidFill>
                  <a:srgbClr val="002060"/>
                </a:solidFill>
                <a:latin typeface="Arial" panose="020B0604020202020204" pitchFamily="34" charset="0"/>
                <a:ea typeface="Batang" pitchFamily="18" charset="-127"/>
                <a:cs typeface="Arial" panose="020B0604020202020204" pitchFamily="34" charset="0"/>
              </a:rPr>
              <a:t>fluids. </a:t>
            </a: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000" dirty="0">
                <a:solidFill>
                  <a:srgbClr val="002060"/>
                </a:solidFill>
                <a:latin typeface="Arial" panose="020B0604020202020204" pitchFamily="34" charset="0"/>
                <a:ea typeface="Batang" pitchFamily="18" charset="-127"/>
                <a:cs typeface="Arial" panose="020B0604020202020204" pitchFamily="34" charset="0"/>
              </a:rPr>
              <a:t>coefficient was determined by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accounting for </a:t>
            </a:r>
            <a:r>
              <a:rPr lang="en-US" sz="2000" dirty="0">
                <a:solidFill>
                  <a:srgbClr val="002060"/>
                </a:solidFill>
                <a:latin typeface="Arial" panose="020B0604020202020204" pitchFamily="34" charset="0"/>
                <a:ea typeface="Batang" pitchFamily="18" charset="-127"/>
                <a:cs typeface="Arial" panose="020B0604020202020204" pitchFamily="34" charset="0"/>
              </a:rPr>
              <a:t>conduction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and convection </a:t>
            </a:r>
            <a:r>
              <a:rPr lang="en-US" sz="2000" dirty="0">
                <a:solidFill>
                  <a:srgbClr val="002060"/>
                </a:solidFill>
                <a:latin typeface="Arial" panose="020B0604020202020204" pitchFamily="34" charset="0"/>
                <a:ea typeface="Batang" pitchFamily="18" charset="-127"/>
                <a:cs typeface="Arial" panose="020B0604020202020204" pitchFamily="34" charset="0"/>
              </a:rPr>
              <a:t>resistances between fluids separated by composite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plane and </a:t>
            </a:r>
            <a:r>
              <a:rPr lang="en-US" sz="2000" dirty="0">
                <a:solidFill>
                  <a:srgbClr val="002060"/>
                </a:solidFill>
                <a:latin typeface="Arial" panose="020B0604020202020204" pitchFamily="34" charset="0"/>
                <a:ea typeface="Batang" pitchFamily="18" charset="-127"/>
                <a:cs typeface="Arial" panose="020B0604020202020204" pitchFamily="34" charset="0"/>
              </a:rPr>
              <a:t>cylindrical walls, respectively. </a:t>
            </a: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During normal heat exchanger operation, surfaces are often subject to fouling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by fluid </a:t>
            </a:r>
            <a:r>
              <a:rPr lang="en-US" sz="2000" dirty="0">
                <a:solidFill>
                  <a:srgbClr val="002060"/>
                </a:solidFill>
                <a:latin typeface="Arial" panose="020B0604020202020204" pitchFamily="34" charset="0"/>
                <a:ea typeface="Batang" pitchFamily="18" charset="-127"/>
                <a:cs typeface="Arial" panose="020B0604020202020204" pitchFamily="34" charset="0"/>
              </a:rPr>
              <a:t>impurities, rust formation, or other reactions between the fluid and the wall material. The subsequent deposition of a film or scale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on the </a:t>
            </a:r>
            <a:r>
              <a:rPr lang="en-US" sz="2000" dirty="0">
                <a:solidFill>
                  <a:srgbClr val="002060"/>
                </a:solidFill>
                <a:latin typeface="Arial" panose="020B0604020202020204" pitchFamily="34" charset="0"/>
                <a:ea typeface="Batang" pitchFamily="18" charset="-127"/>
                <a:cs typeface="Arial" panose="020B0604020202020204" pitchFamily="34" charset="0"/>
              </a:rPr>
              <a:t>surface can greatly increase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resistance </a:t>
            </a:r>
            <a:r>
              <a:rPr lang="en-US" sz="2000" dirty="0">
                <a:solidFill>
                  <a:srgbClr val="002060"/>
                </a:solidFill>
                <a:latin typeface="Arial" panose="020B0604020202020204" pitchFamily="34" charset="0"/>
                <a:ea typeface="Batang" pitchFamily="18" charset="-127"/>
                <a:cs typeface="Arial" panose="020B0604020202020204" pitchFamily="34" charset="0"/>
              </a:rPr>
              <a:t>to heat transfer between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fluids.</a:t>
            </a: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This effect can be treated by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introducing an </a:t>
            </a:r>
            <a:r>
              <a:rPr lang="en-US" sz="2000" dirty="0">
                <a:solidFill>
                  <a:srgbClr val="002060"/>
                </a:solidFill>
                <a:latin typeface="Arial" panose="020B0604020202020204" pitchFamily="34" charset="0"/>
                <a:ea typeface="Batang" pitchFamily="18" charset="-127"/>
                <a:cs typeface="Arial" panose="020B0604020202020204" pitchFamily="34" charset="0"/>
              </a:rPr>
              <a:t>additional thermal resistance, termed the </a:t>
            </a:r>
            <a:r>
              <a:rPr lang="en-US" sz="2000" dirty="0">
                <a:solidFill>
                  <a:srgbClr val="C00000"/>
                </a:solidFill>
                <a:latin typeface="Arial" panose="020B0604020202020204" pitchFamily="34" charset="0"/>
                <a:ea typeface="Batang" pitchFamily="18" charset="-127"/>
                <a:cs typeface="Arial" panose="020B0604020202020204" pitchFamily="34" charset="0"/>
              </a:rPr>
              <a:t>fouling factor, </a:t>
            </a:r>
            <a:r>
              <a:rPr lang="en-US" sz="2000" dirty="0" smtClean="0">
                <a:solidFill>
                  <a:srgbClr val="C00000"/>
                </a:solidFill>
                <a:latin typeface="Arial" panose="020B0604020202020204" pitchFamily="34" charset="0"/>
                <a:ea typeface="Batang" pitchFamily="18" charset="-127"/>
                <a:cs typeface="Arial" panose="020B0604020202020204" pitchFamily="34" charset="0"/>
              </a:rPr>
              <a:t>R</a:t>
            </a:r>
            <a:r>
              <a:rPr lang="en-US" sz="2000" baseline="-25000" dirty="0" smtClean="0">
                <a:solidFill>
                  <a:srgbClr val="C00000"/>
                </a:solidFill>
                <a:latin typeface="Arial" panose="020B0604020202020204" pitchFamily="34" charset="0"/>
                <a:ea typeface="Batang" pitchFamily="18" charset="-127"/>
                <a:cs typeface="Arial" panose="020B0604020202020204" pitchFamily="34" charset="0"/>
              </a:rPr>
              <a:t>ƒ</a:t>
            </a:r>
            <a:r>
              <a:rPr lang="en-US" sz="2000" dirty="0">
                <a:solidFill>
                  <a:srgbClr val="002060"/>
                </a:solidFill>
                <a:latin typeface="Arial" panose="020B0604020202020204" pitchFamily="34" charset="0"/>
                <a:ea typeface="Batang" pitchFamily="18" charset="-127"/>
                <a:cs typeface="Arial" panose="020B0604020202020204" pitchFamily="34" charset="0"/>
              </a:rPr>
              <a:t>. Its value depends on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operating temperature</a:t>
            </a:r>
            <a:r>
              <a:rPr lang="en-US" sz="2000" dirty="0">
                <a:solidFill>
                  <a:srgbClr val="002060"/>
                </a:solidFill>
                <a:latin typeface="Arial" panose="020B0604020202020204" pitchFamily="34" charset="0"/>
                <a:ea typeface="Batang" pitchFamily="18" charset="-127"/>
                <a:cs typeface="Arial" panose="020B0604020202020204" pitchFamily="34" charset="0"/>
              </a:rPr>
              <a:t>, fluid velocity, and length of service of the heat exchanger.</a:t>
            </a: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Overall Heat Transfer Coefficient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15</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24680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277" y="852482"/>
            <a:ext cx="8492099" cy="2862322"/>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Accordingly, with inclusion of surface fouling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fin (extended surface) effects</a:t>
            </a:r>
            <a:r>
              <a:rPr lang="en-US" sz="2000" dirty="0">
                <a:solidFill>
                  <a:srgbClr val="002060"/>
                </a:solidFill>
                <a:latin typeface="Arial" panose="020B0604020202020204" pitchFamily="34" charset="0"/>
                <a:ea typeface="Batang" pitchFamily="18" charset="-127"/>
                <a:cs typeface="Arial" panose="020B0604020202020204" pitchFamily="34" charset="0"/>
              </a:rPr>
              <a:t>, the overall heat transfer coefficient may be expressed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where </a:t>
            </a:r>
            <a:r>
              <a:rPr lang="en-US" sz="2000" i="1"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and </a:t>
            </a:r>
            <a:r>
              <a:rPr lang="en-US" sz="2000" i="1"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 refer </a:t>
            </a:r>
            <a:r>
              <a:rPr lang="en-US" sz="2000" dirty="0">
                <a:solidFill>
                  <a:srgbClr val="002060"/>
                </a:solidFill>
                <a:latin typeface="Arial" panose="020B0604020202020204" pitchFamily="34" charset="0"/>
                <a:ea typeface="Batang" pitchFamily="18" charset="-127"/>
                <a:cs typeface="Arial" panose="020B0604020202020204" pitchFamily="34" charset="0"/>
              </a:rPr>
              <a:t>to the cold and hot fluids, respectively</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16</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017" y="1525919"/>
            <a:ext cx="4983641" cy="157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753" y="3375212"/>
            <a:ext cx="4728168" cy="31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3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806" y="852482"/>
            <a:ext cx="8635253" cy="5016758"/>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quantity </a:t>
            </a:r>
            <a:r>
              <a:rPr lang="el-GR" sz="2000" dirty="0" smtClean="0">
                <a:solidFill>
                  <a:srgbClr val="002060"/>
                </a:solidFill>
                <a:latin typeface="Arial" panose="020B0604020202020204" pitchFamily="34" charset="0"/>
                <a:ea typeface="Batang" pitchFamily="18" charset="-127"/>
                <a:cs typeface="Arial" panose="020B0604020202020204" pitchFamily="34" charset="0"/>
              </a:rPr>
              <a:t>η</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o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is </a:t>
            </a:r>
            <a:r>
              <a:rPr lang="en-US" sz="2000" dirty="0">
                <a:solidFill>
                  <a:srgbClr val="002060"/>
                </a:solidFill>
                <a:latin typeface="Arial" panose="020B0604020202020204" pitchFamily="34" charset="0"/>
                <a:ea typeface="Batang" pitchFamily="18" charset="-127"/>
                <a:cs typeface="Arial" panose="020B0604020202020204" pitchFamily="34" charset="0"/>
              </a:rPr>
              <a:t>termed the overall surface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efficiency or temperature effectiveness </a:t>
            </a:r>
            <a:r>
              <a:rPr lang="en-US" sz="2000" dirty="0">
                <a:solidFill>
                  <a:srgbClr val="002060"/>
                </a:solidFill>
                <a:latin typeface="Arial" panose="020B0604020202020204" pitchFamily="34" charset="0"/>
                <a:ea typeface="Batang" pitchFamily="18" charset="-127"/>
                <a:cs typeface="Arial" panose="020B0604020202020204" pitchFamily="34" charset="0"/>
              </a:rPr>
              <a:t>of a finned surface. It is defined such that, for the hot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or cold </a:t>
            </a:r>
            <a:r>
              <a:rPr lang="en-US" sz="2000" dirty="0">
                <a:solidFill>
                  <a:srgbClr val="002060"/>
                </a:solidFill>
                <a:latin typeface="Arial" panose="020B0604020202020204" pitchFamily="34" charset="0"/>
                <a:ea typeface="Batang" pitchFamily="18" charset="-127"/>
                <a:cs typeface="Arial" panose="020B0604020202020204" pitchFamily="34" charset="0"/>
              </a:rPr>
              <a:t>surface without fouling, the heat transfer rate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is: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604" y="2382112"/>
            <a:ext cx="2270031" cy="39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754" y="3058982"/>
            <a:ext cx="2354984" cy="92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889" y="4180620"/>
            <a:ext cx="1815731" cy="1080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881" y="4697497"/>
            <a:ext cx="35909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97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829" y="879722"/>
            <a:ext cx="8613124" cy="1554272"/>
          </a:xfrm>
          <a:prstGeom prst="rect">
            <a:avLst/>
          </a:prstGeom>
          <a:noFill/>
        </p:spPr>
        <p:txBody>
          <a:bodyPr wrap="square" rtlCol="0">
            <a:spAutoFit/>
          </a:bodyPr>
          <a:lstStyle/>
          <a:p>
            <a:pPr algn="just"/>
            <a:r>
              <a:rPr lang="en-US" sz="1900" dirty="0">
                <a:solidFill>
                  <a:srgbClr val="002060"/>
                </a:solidFill>
                <a:latin typeface="Arial" panose="020B0604020202020204" pitchFamily="34" charset="0"/>
                <a:ea typeface="Batang" pitchFamily="18" charset="-127"/>
                <a:cs typeface="Arial" panose="020B0604020202020204" pitchFamily="34" charset="0"/>
              </a:rPr>
              <a:t>The wall conduction term in </a:t>
            </a:r>
            <a:r>
              <a:rPr lang="en-US" sz="1900" dirty="0" smtClean="0">
                <a:solidFill>
                  <a:srgbClr val="002060"/>
                </a:solidFill>
                <a:latin typeface="Arial" panose="020B0604020202020204" pitchFamily="34" charset="0"/>
                <a:ea typeface="Batang" pitchFamily="18" charset="-127"/>
                <a:cs typeface="Arial" panose="020B0604020202020204" pitchFamily="34" charset="0"/>
              </a:rPr>
              <a:t>the overall heat transfer coefficient equation  </a:t>
            </a:r>
            <a:r>
              <a:rPr lang="en-US" sz="1900" dirty="0">
                <a:solidFill>
                  <a:srgbClr val="002060"/>
                </a:solidFill>
                <a:latin typeface="Arial" panose="020B0604020202020204" pitchFamily="34" charset="0"/>
                <a:ea typeface="Batang" pitchFamily="18" charset="-127"/>
                <a:cs typeface="Arial" panose="020B0604020202020204" pitchFamily="34" charset="0"/>
              </a:rPr>
              <a:t>may often be neglected, since a </a:t>
            </a:r>
            <a:r>
              <a:rPr lang="en-US" sz="1900" dirty="0" smtClean="0">
                <a:solidFill>
                  <a:srgbClr val="002060"/>
                </a:solidFill>
                <a:latin typeface="Arial" panose="020B0604020202020204" pitchFamily="34" charset="0"/>
                <a:ea typeface="Batang" pitchFamily="18" charset="-127"/>
                <a:cs typeface="Arial" panose="020B0604020202020204" pitchFamily="34" charset="0"/>
              </a:rPr>
              <a:t>thin wall </a:t>
            </a:r>
            <a:r>
              <a:rPr lang="en-US" sz="1900" dirty="0">
                <a:solidFill>
                  <a:srgbClr val="002060"/>
                </a:solidFill>
                <a:latin typeface="Arial" panose="020B0604020202020204" pitchFamily="34" charset="0"/>
                <a:ea typeface="Batang" pitchFamily="18" charset="-127"/>
                <a:cs typeface="Arial" panose="020B0604020202020204" pitchFamily="34" charset="0"/>
              </a:rPr>
              <a:t>of large thermal conductivity is generally used. Also, one of the </a:t>
            </a:r>
            <a:r>
              <a:rPr lang="en-US" sz="1900" dirty="0" smtClean="0">
                <a:solidFill>
                  <a:srgbClr val="002060"/>
                </a:solidFill>
                <a:latin typeface="Arial" panose="020B0604020202020204" pitchFamily="34" charset="0"/>
                <a:ea typeface="Batang" pitchFamily="18" charset="-127"/>
                <a:cs typeface="Arial" panose="020B0604020202020204" pitchFamily="34" charset="0"/>
              </a:rPr>
              <a:t>convection coefficients </a:t>
            </a:r>
            <a:r>
              <a:rPr lang="en-US" sz="1900" dirty="0">
                <a:solidFill>
                  <a:srgbClr val="002060"/>
                </a:solidFill>
                <a:latin typeface="Arial" panose="020B0604020202020204" pitchFamily="34" charset="0"/>
                <a:ea typeface="Batang" pitchFamily="18" charset="-127"/>
                <a:cs typeface="Arial" panose="020B0604020202020204" pitchFamily="34" charset="0"/>
              </a:rPr>
              <a:t>is often </a:t>
            </a:r>
            <a:r>
              <a:rPr lang="en-US" sz="1900" dirty="0" smtClean="0">
                <a:solidFill>
                  <a:srgbClr val="002060"/>
                </a:solidFill>
                <a:latin typeface="Arial" panose="020B0604020202020204" pitchFamily="34" charset="0"/>
                <a:ea typeface="Batang" pitchFamily="18" charset="-127"/>
                <a:cs typeface="Arial" panose="020B0604020202020204" pitchFamily="34" charset="0"/>
              </a:rPr>
              <a:t>much smaller </a:t>
            </a:r>
            <a:r>
              <a:rPr lang="en-US" sz="1900" dirty="0">
                <a:solidFill>
                  <a:srgbClr val="002060"/>
                </a:solidFill>
                <a:latin typeface="Arial" panose="020B0604020202020204" pitchFamily="34" charset="0"/>
                <a:ea typeface="Batang" pitchFamily="18" charset="-127"/>
                <a:cs typeface="Arial" panose="020B0604020202020204" pitchFamily="34" charset="0"/>
              </a:rPr>
              <a:t>than the other and hence dominates </a:t>
            </a:r>
            <a:r>
              <a:rPr lang="en-US" sz="1900" dirty="0" smtClean="0">
                <a:solidFill>
                  <a:srgbClr val="002060"/>
                </a:solidFill>
                <a:latin typeface="Arial" panose="020B0604020202020204" pitchFamily="34" charset="0"/>
                <a:ea typeface="Batang" pitchFamily="18" charset="-127"/>
                <a:cs typeface="Arial" panose="020B0604020202020204" pitchFamily="34" charset="0"/>
              </a:rPr>
              <a:t>determination of </a:t>
            </a:r>
            <a:r>
              <a:rPr lang="en-US" sz="1900" dirty="0">
                <a:solidFill>
                  <a:srgbClr val="002060"/>
                </a:solidFill>
                <a:latin typeface="Arial" panose="020B0604020202020204" pitchFamily="34" charset="0"/>
                <a:ea typeface="Batang" pitchFamily="18" charset="-127"/>
                <a:cs typeface="Arial" panose="020B0604020202020204" pitchFamily="34" charset="0"/>
              </a:rPr>
              <a:t>the overall coefficient. </a:t>
            </a:r>
            <a:endParaRPr lang="en-US" sz="19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19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573" y="3642753"/>
            <a:ext cx="52482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29" y="2259106"/>
            <a:ext cx="5048202" cy="231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3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282" y="838200"/>
            <a:ext cx="8399929" cy="4708981"/>
          </a:xfrm>
          <a:prstGeom prst="rect">
            <a:avLst/>
          </a:prstGeom>
          <a:noFill/>
        </p:spPr>
        <p:txBody>
          <a:bodyPr wrap="square" rtlCol="0">
            <a:spAutoFit/>
          </a:bodyPr>
          <a:lstStyle/>
          <a:p>
            <a:r>
              <a:rPr lang="en-US" sz="2000" dirty="0">
                <a:solidFill>
                  <a:srgbClr val="002060"/>
                </a:solidFill>
                <a:latin typeface="Arial" panose="020B0604020202020204" pitchFamily="34" charset="0"/>
                <a:ea typeface="Batang" pitchFamily="18" charset="-127"/>
                <a:cs typeface="Arial" panose="020B0604020202020204" pitchFamily="34" charset="0"/>
              </a:rPr>
              <a:t>For the unfinned, tubular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exchangers:</a:t>
            </a: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000" dirty="0">
                <a:solidFill>
                  <a:srgbClr val="002060"/>
                </a:solidFill>
                <a:latin typeface="Arial" panose="020B0604020202020204" pitchFamily="34" charset="0"/>
                <a:ea typeface="Batang" pitchFamily="18" charset="-127"/>
                <a:cs typeface="Arial" panose="020B0604020202020204" pitchFamily="34" charset="0"/>
              </a:rPr>
              <a:t>overall heat transfer coefficient may be determined from knowledge of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hot and </a:t>
            </a:r>
            <a:r>
              <a:rPr lang="en-US" sz="2000" dirty="0">
                <a:solidFill>
                  <a:srgbClr val="002060"/>
                </a:solidFill>
                <a:latin typeface="Arial" panose="020B0604020202020204" pitchFamily="34" charset="0"/>
                <a:ea typeface="Batang" pitchFamily="18" charset="-127"/>
                <a:cs typeface="Arial" panose="020B0604020202020204" pitchFamily="34" charset="0"/>
              </a:rPr>
              <a:t>cold fluid convection coefficients and fouling factors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and from </a:t>
            </a:r>
            <a:r>
              <a:rPr lang="en-US" sz="2000" dirty="0">
                <a:solidFill>
                  <a:srgbClr val="002060"/>
                </a:solidFill>
                <a:latin typeface="Arial" panose="020B0604020202020204" pitchFamily="34" charset="0"/>
                <a:ea typeface="Batang" pitchFamily="18" charset="-127"/>
                <a:cs typeface="Arial" panose="020B0604020202020204" pitchFamily="34" charset="0"/>
              </a:rPr>
              <a:t>appropriate geometric parameters. For unfinned surfaces,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convection </a:t>
            </a:r>
            <a:r>
              <a:rPr lang="en-US" sz="2000" dirty="0">
                <a:solidFill>
                  <a:srgbClr val="002060"/>
                </a:solidFill>
                <a:latin typeface="Arial" panose="020B0604020202020204" pitchFamily="34" charset="0"/>
                <a:ea typeface="Batang" pitchFamily="18" charset="-127"/>
                <a:cs typeface="Arial" panose="020B0604020202020204" pitchFamily="34" charset="0"/>
              </a:rPr>
              <a:t>coefficients may be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estimated from </a:t>
            </a:r>
            <a:r>
              <a:rPr lang="en-US" sz="2000" dirty="0">
                <a:solidFill>
                  <a:srgbClr val="002060"/>
                </a:solidFill>
                <a:latin typeface="Arial" panose="020B0604020202020204" pitchFamily="34" charset="0"/>
                <a:ea typeface="Batang" pitchFamily="18" charset="-127"/>
                <a:cs typeface="Arial" panose="020B0604020202020204" pitchFamily="34" charset="0"/>
              </a:rPr>
              <a:t>correlations presented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for External Flow</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and Internal Flow. </a:t>
            </a:r>
            <a:r>
              <a:rPr lang="en-US" sz="2000" dirty="0">
                <a:solidFill>
                  <a:srgbClr val="002060"/>
                </a:solidFill>
                <a:latin typeface="Arial" panose="020B0604020202020204" pitchFamily="34" charset="0"/>
                <a:ea typeface="Batang" pitchFamily="18" charset="-127"/>
                <a:cs typeface="Arial" panose="020B0604020202020204" pitchFamily="34" charset="0"/>
              </a:rPr>
              <a:t>For standard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fin configurations</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coefficients </a:t>
            </a:r>
            <a:r>
              <a:rPr lang="en-US" sz="2000" dirty="0">
                <a:solidFill>
                  <a:srgbClr val="002060"/>
                </a:solidFill>
                <a:latin typeface="Arial" panose="020B0604020202020204" pitchFamily="34" charset="0"/>
                <a:ea typeface="Batang" pitchFamily="18" charset="-127"/>
                <a:cs typeface="Arial" panose="020B0604020202020204" pitchFamily="34" charset="0"/>
              </a:rPr>
              <a:t>may be obtained from results compiled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by </a:t>
            </a:r>
            <a:r>
              <a:rPr lang="en-US" sz="2000" dirty="0" err="1" smtClean="0">
                <a:solidFill>
                  <a:srgbClr val="002060"/>
                </a:solidFill>
                <a:latin typeface="Arial" panose="020B0604020202020204" pitchFamily="34" charset="0"/>
                <a:ea typeface="Batang" pitchFamily="18" charset="-127"/>
                <a:cs typeface="Arial" panose="020B0604020202020204" pitchFamily="34" charset="0"/>
              </a:rPr>
              <a:t>Kays</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London.</a:t>
            </a: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553" y="1594005"/>
            <a:ext cx="4701496" cy="146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4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519" y="870065"/>
            <a:ext cx="8256938" cy="6832640"/>
          </a:xfrm>
          <a:prstGeom prst="rect">
            <a:avLst/>
          </a:prstGeom>
          <a:noFill/>
        </p:spPr>
        <p:txBody>
          <a:bodyPr wrap="square" rtlCol="0">
            <a:spAutoFit/>
          </a:bodyPr>
          <a:lstStyle/>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3" action="ppaction://hlinksldjump"/>
              </a:rPr>
              <a:t>Introduction</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4" action="ppaction://hlinksldjump"/>
              </a:rPr>
              <a:t>Objectives </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5" action="ppaction://hlinksldjump"/>
              </a:rPr>
              <a:t>Applications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6" action="ppaction://hlinksldjump"/>
              </a:rPr>
              <a:t>Heat Exchanger Types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7" action="ppaction://hlinksldjump"/>
              </a:rPr>
              <a:t>Double Tube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8" action="ppaction://hlinksldjump"/>
              </a:rPr>
              <a:t>Cross – Flow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9" action="ppaction://hlinksldjump"/>
              </a:rPr>
              <a:t>Shell and Tube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0" action="ppaction://hlinksldjump"/>
              </a:rPr>
              <a:t>Compact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1" action="ppaction://hlinksldjump"/>
              </a:rPr>
              <a:t>Overall Heat Transfer Coefficient</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2" action="ppaction://hlinksldjump"/>
              </a:rPr>
              <a:t>Heat Exchangers Analysis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3" action="ppaction://hlinksldjump"/>
              </a:rPr>
              <a:t>Principles of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a:solidFill>
                  <a:srgbClr val="002060"/>
                </a:solidFill>
                <a:latin typeface="Maiandra GD" panose="020E0502030308020204" pitchFamily="34" charset="0"/>
                <a:ea typeface="宋体" pitchFamily="2" charset="-122"/>
                <a:cs typeface="Arial" panose="020B0604020202020204" pitchFamily="34" charset="0"/>
                <a:hlinkClick r:id="rId14" action="ppaction://hlinksldjump"/>
              </a:rPr>
              <a:t>Temperature Gradient - Hot to Cold across Pipe Wall </a:t>
            </a:r>
            <a:endParaRPr lang="en-US" sz="1800" dirty="0" smtClean="0">
              <a:solidFill>
                <a:srgbClr val="002060"/>
              </a:solidFill>
              <a:latin typeface="Maiandra GD" panose="020E0502030308020204" pitchFamily="34" charset="0"/>
              <a:ea typeface="宋体" pitchFamily="2" charset="-122"/>
              <a:cs typeface="Arial" panose="020B0604020202020204" pitchFamily="34" charset="0"/>
            </a:endParaRPr>
          </a:p>
          <a:p>
            <a:pPr marL="742950" lvl="1" indent="-285750">
              <a:buFont typeface="Courier New" panose="02070309020205020404" pitchFamily="49" charset="0"/>
              <a:buChar char="o"/>
            </a:pPr>
            <a:r>
              <a:rPr lang="en-US" sz="1800" dirty="0">
                <a:solidFill>
                  <a:srgbClr val="002060"/>
                </a:solidFill>
                <a:latin typeface="Maiandra GD" panose="020E0502030308020204" pitchFamily="34" charset="0"/>
                <a:ea typeface="Batang" pitchFamily="18" charset="-127"/>
                <a:cs typeface="Arial" panose="020B0604020202020204" pitchFamily="34" charset="0"/>
                <a:hlinkClick r:id="rId15" action="ppaction://hlinksldjump"/>
              </a:rPr>
              <a:t>Overall Heat Transfer </a:t>
            </a: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5" action="ppaction://hlinksldjump"/>
              </a:rPr>
              <a:t>Coefficient</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6" action="ppaction://hlinksldjump"/>
              </a:rPr>
              <a:t>The LMTD Method</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7" action="ppaction://hlinksldjump"/>
              </a:rPr>
              <a:t>The ɛ – NTU Method</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a:solidFill>
                  <a:srgbClr val="002060"/>
                </a:solidFill>
                <a:latin typeface="Maiandra GD" panose="020E0502030308020204" pitchFamily="34" charset="0"/>
                <a:ea typeface="Batang" pitchFamily="18" charset="-127"/>
                <a:cs typeface="Arial" panose="020B0604020202020204" pitchFamily="34" charset="0"/>
                <a:hlinkClick r:id="rId18" action="ppaction://hlinksldjump"/>
              </a:rPr>
              <a:t>ɛ – </a:t>
            </a: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8" action="ppaction://hlinksldjump"/>
              </a:rPr>
              <a:t>NTU Relations </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9" action="ppaction://hlinksldjump"/>
              </a:rPr>
              <a:t>Special Operating Conditions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a:solidFill>
                  <a:srgbClr val="002060"/>
                </a:solidFill>
                <a:latin typeface="Maiandra GD" panose="020E0502030308020204" pitchFamily="34" charset="0"/>
                <a:ea typeface="宋体" pitchFamily="2" charset="-122"/>
                <a:cs typeface="Arial" panose="020B0604020202020204" pitchFamily="34" charset="0"/>
                <a:hlinkClick r:id="rId20" action="ppaction://hlinksldjump"/>
              </a:rPr>
              <a:t>Multi-pass and Cross-Flow Heat Exchangers: Use of a Correction Factor</a:t>
            </a:r>
            <a:endParaRPr lang="en-US" sz="1800" dirty="0">
              <a:solidFill>
                <a:srgbClr val="002060"/>
              </a:solidFill>
              <a:latin typeface="Maiandra GD" panose="020E0502030308020204" pitchFamily="34" charset="0"/>
              <a:ea typeface="宋体" pitchFamily="2" charset="-122"/>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宋体" pitchFamily="2" charset="-122"/>
                <a:cs typeface="Arial" panose="020B0604020202020204" pitchFamily="34" charset="0"/>
                <a:hlinkClick r:id="rId21" action="ppaction://hlinksldjump"/>
              </a:rPr>
              <a:t>Heat </a:t>
            </a:r>
            <a:r>
              <a:rPr lang="en-US" sz="1800" dirty="0">
                <a:solidFill>
                  <a:srgbClr val="002060"/>
                </a:solidFill>
                <a:latin typeface="Maiandra GD" panose="020E0502030308020204" pitchFamily="34" charset="0"/>
                <a:ea typeface="宋体" pitchFamily="2" charset="-122"/>
                <a:cs typeface="Arial" panose="020B0604020202020204" pitchFamily="34" charset="0"/>
                <a:hlinkClick r:id="rId21" action="ppaction://hlinksldjump"/>
              </a:rPr>
              <a:t>Exchanger Design and Performance Checking Procedures</a:t>
            </a:r>
            <a:endParaRPr lang="en-US" sz="1800" dirty="0">
              <a:solidFill>
                <a:srgbClr val="002060"/>
              </a:solidFill>
              <a:latin typeface="Maiandra GD" panose="020E0502030308020204" pitchFamily="34" charset="0"/>
              <a:ea typeface="宋体" pitchFamily="2" charset="-122"/>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22" action="ppaction://hlinksldjump"/>
              </a:rPr>
              <a:t>Selection of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endParaRPr lang="en-US" sz="2000" dirty="0" smtClean="0">
              <a:solidFill>
                <a:prstClr val="black"/>
              </a:solidFill>
              <a:latin typeface="Maiandra GD" panose="020E0502030308020204" pitchFamily="34" charset="0"/>
              <a:ea typeface="Batang" pitchFamily="18" charset="-127"/>
              <a:cs typeface="Lao UI" panose="020B0502040204020203" pitchFamily="34" charset="0"/>
            </a:endParaRPr>
          </a:p>
          <a:p>
            <a:endParaRPr lang="en-US" sz="2000" dirty="0" smtClean="0">
              <a:solidFill>
                <a:prstClr val="black"/>
              </a:solidFill>
              <a:latin typeface="Maiandra GD" panose="020E0502030308020204" pitchFamily="34" charset="0"/>
              <a:ea typeface="Batang" pitchFamily="18" charset="-127"/>
              <a:cs typeface="Lao UI" panose="020B0502040204020203" pitchFamily="34" charset="0"/>
            </a:endParaRPr>
          </a:p>
          <a:p>
            <a:endParaRPr lang="en-US" sz="2000" dirty="0">
              <a:solidFill>
                <a:prstClr val="black"/>
              </a:solidFill>
              <a:latin typeface="Maiandra GD" panose="020E0502030308020204" pitchFamily="34" charset="0"/>
              <a:ea typeface="Batang" pitchFamily="18" charset="-127"/>
              <a:cs typeface="Lao UI" panose="020B0502040204020203" pitchFamily="34" charset="0"/>
            </a:endParaRPr>
          </a:p>
        </p:txBody>
      </p:sp>
      <p:sp>
        <p:nvSpPr>
          <p:cNvPr id="4" name="TextBox 3"/>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Outline</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88408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547" y="1455620"/>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Heat Exchanger Analysis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21095" y="1978840"/>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20</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0" name="TextBox 9"/>
          <p:cNvSpPr txBox="1"/>
          <p:nvPr/>
        </p:nvSpPr>
        <p:spPr>
          <a:xfrm>
            <a:off x="152400" y="1401759"/>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1" name="TextBox 10"/>
          <p:cNvSpPr txBox="1"/>
          <p:nvPr/>
        </p:nvSpPr>
        <p:spPr>
          <a:xfrm>
            <a:off x="442684" y="2532020"/>
            <a:ext cx="8272219" cy="3170099"/>
          </a:xfrm>
          <a:prstGeom prst="rect">
            <a:avLst/>
          </a:prstGeom>
          <a:noFill/>
        </p:spPr>
        <p:txBody>
          <a:bodyPr wrap="square" rtlCol="0">
            <a:spAutoFit/>
          </a:bodyPr>
          <a:lstStyle/>
          <a:p>
            <a:pPr marL="514350" indent="-514350">
              <a:buAutoNum type="arabicPeriod"/>
            </a:pPr>
            <a:r>
              <a:rPr lang="en-US" sz="2800" b="1" dirty="0" smtClean="0">
                <a:solidFill>
                  <a:srgbClr val="002060"/>
                </a:solidFill>
                <a:latin typeface="Lao UI" pitchFamily="34" charset="0"/>
                <a:ea typeface="宋体" pitchFamily="2" charset="-122"/>
                <a:cs typeface="Lao UI" pitchFamily="34" charset="0"/>
              </a:rPr>
              <a:t>LMTD Method</a:t>
            </a:r>
          </a:p>
          <a:p>
            <a:pPr marL="285750" indent="-285750" algn="just">
              <a:buFont typeface="Wingdings" panose="05000000000000000000" pitchFamily="2" charset="2"/>
              <a:buChar char="§"/>
            </a:pPr>
            <a:r>
              <a:rPr lang="en-US" sz="1800" dirty="0" smtClean="0">
                <a:solidFill>
                  <a:srgbClr val="002060"/>
                </a:solidFill>
                <a:latin typeface="Arial" panose="020B0604020202020204" pitchFamily="34" charset="0"/>
                <a:ea typeface="宋体" pitchFamily="2" charset="-122"/>
                <a:cs typeface="Arial" panose="020B0604020202020204" pitchFamily="34" charset="0"/>
              </a:rPr>
              <a:t>It is a simple matter to use the log mean temperature difference (LMTD) method of heat exchanger analysis when the fluid inlet temperatures are known and the outlet temperatures are specified or readily determined from the energy balance expressions. The value of T</a:t>
            </a:r>
            <a:r>
              <a:rPr lang="en-US" sz="1800" baseline="-25000" dirty="0" smtClean="0">
                <a:solidFill>
                  <a:srgbClr val="002060"/>
                </a:solidFill>
                <a:latin typeface="Arial" panose="020B0604020202020204" pitchFamily="34" charset="0"/>
                <a:ea typeface="宋体" pitchFamily="2" charset="-122"/>
                <a:cs typeface="Arial" panose="020B0604020202020204" pitchFamily="34" charset="0"/>
              </a:rPr>
              <a:t>lm</a:t>
            </a:r>
            <a:r>
              <a:rPr lang="en-US" sz="1800" dirty="0" smtClean="0">
                <a:solidFill>
                  <a:srgbClr val="002060"/>
                </a:solidFill>
                <a:latin typeface="Arial" panose="020B0604020202020204" pitchFamily="34" charset="0"/>
                <a:ea typeface="宋体" pitchFamily="2" charset="-122"/>
                <a:cs typeface="Arial" panose="020B0604020202020204" pitchFamily="34" charset="0"/>
              </a:rPr>
              <a:t> for the exchanger may then be determined. </a:t>
            </a:r>
          </a:p>
          <a:p>
            <a:pPr marL="514350" indent="-514350">
              <a:buAutoNum type="arabicPeriod" startAt="2"/>
            </a:pPr>
            <a:r>
              <a:rPr lang="en-US" sz="2800" b="1" dirty="0" smtClean="0">
                <a:solidFill>
                  <a:srgbClr val="002060"/>
                </a:solidFill>
                <a:latin typeface="Calibri"/>
                <a:ea typeface="宋体" pitchFamily="2" charset="-122"/>
                <a:cs typeface="Lao UI" pitchFamily="34" charset="0"/>
              </a:rPr>
              <a:t>ɛ</a:t>
            </a:r>
            <a:r>
              <a:rPr lang="en-US" sz="2800" b="1" dirty="0" smtClean="0">
                <a:solidFill>
                  <a:srgbClr val="002060"/>
                </a:solidFill>
                <a:latin typeface="Lao UI" pitchFamily="34" charset="0"/>
                <a:ea typeface="宋体" pitchFamily="2" charset="-122"/>
                <a:cs typeface="Lao UI" pitchFamily="34" charset="0"/>
              </a:rPr>
              <a:t> – NTU Method</a:t>
            </a:r>
          </a:p>
          <a:p>
            <a:pPr marL="285750" indent="-285750" algn="just">
              <a:buFont typeface="Wingdings" panose="05000000000000000000" pitchFamily="2" charset="2"/>
              <a:buChar char="§"/>
            </a:pPr>
            <a:r>
              <a:rPr lang="en-US" sz="1800" dirty="0" smtClean="0">
                <a:solidFill>
                  <a:srgbClr val="002060"/>
                </a:solidFill>
                <a:latin typeface="Arial" panose="020B0604020202020204" pitchFamily="34" charset="0"/>
                <a:ea typeface="宋体" pitchFamily="2" charset="-122"/>
                <a:cs typeface="Arial" panose="020B0604020202020204" pitchFamily="34" charset="0"/>
              </a:rPr>
              <a:t>If </a:t>
            </a:r>
            <a:r>
              <a:rPr lang="en-US" sz="1800" dirty="0">
                <a:solidFill>
                  <a:srgbClr val="002060"/>
                </a:solidFill>
                <a:latin typeface="Arial" panose="020B0604020202020204" pitchFamily="34" charset="0"/>
                <a:ea typeface="宋体" pitchFamily="2" charset="-122"/>
                <a:cs typeface="Arial" panose="020B0604020202020204" pitchFamily="34" charset="0"/>
              </a:rPr>
              <a:t>only the inlet temperatures are known, use of the </a:t>
            </a:r>
            <a:r>
              <a:rPr lang="en-US" sz="1800" dirty="0" smtClean="0">
                <a:solidFill>
                  <a:srgbClr val="002060"/>
                </a:solidFill>
                <a:latin typeface="Arial" panose="020B0604020202020204" pitchFamily="34" charset="0"/>
                <a:ea typeface="宋体" pitchFamily="2" charset="-122"/>
                <a:cs typeface="Arial" panose="020B0604020202020204" pitchFamily="34" charset="0"/>
              </a:rPr>
              <a:t>LMTD method </a:t>
            </a:r>
            <a:r>
              <a:rPr lang="en-US" sz="1800" dirty="0">
                <a:solidFill>
                  <a:srgbClr val="002060"/>
                </a:solidFill>
                <a:latin typeface="Arial" panose="020B0604020202020204" pitchFamily="34" charset="0"/>
                <a:ea typeface="宋体" pitchFamily="2" charset="-122"/>
                <a:cs typeface="Arial" panose="020B0604020202020204" pitchFamily="34" charset="0"/>
              </a:rPr>
              <a:t>requires a cumbersome iterative procedure. It is therefore preferable to </a:t>
            </a:r>
            <a:r>
              <a:rPr lang="en-US" sz="1800" dirty="0" smtClean="0">
                <a:solidFill>
                  <a:srgbClr val="002060"/>
                </a:solidFill>
                <a:latin typeface="Arial" panose="020B0604020202020204" pitchFamily="34" charset="0"/>
                <a:ea typeface="宋体" pitchFamily="2" charset="-122"/>
                <a:cs typeface="Arial" panose="020B0604020202020204" pitchFamily="34" charset="0"/>
              </a:rPr>
              <a:t>use an </a:t>
            </a:r>
            <a:r>
              <a:rPr lang="en-US" sz="1800" dirty="0">
                <a:solidFill>
                  <a:srgbClr val="002060"/>
                </a:solidFill>
                <a:latin typeface="Arial" panose="020B0604020202020204" pitchFamily="34" charset="0"/>
                <a:ea typeface="宋体" pitchFamily="2" charset="-122"/>
                <a:cs typeface="Arial" panose="020B0604020202020204" pitchFamily="34" charset="0"/>
              </a:rPr>
              <a:t>alternative approach termed the effectiveness–NTU (or NTU) method.</a:t>
            </a:r>
            <a:endParaRPr lang="en-US" sz="1800" b="1" dirty="0">
              <a:solidFill>
                <a:srgbClr val="002060"/>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256099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Principle of a Heat Exchanger</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64071" y="6096000"/>
            <a:ext cx="70372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21</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1" name="Rectangle 3"/>
          <p:cNvSpPr txBox="1">
            <a:spLocks noChangeArrowheads="1"/>
          </p:cNvSpPr>
          <p:nvPr/>
        </p:nvSpPr>
        <p:spPr>
          <a:xfrm>
            <a:off x="457200" y="1066800"/>
            <a:ext cx="8229600" cy="38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solidFill>
                  <a:srgbClr val="002060"/>
                </a:solidFill>
              </a:rPr>
              <a:t>First Law of Thermodynamics: “Energy is conserved.”</a:t>
            </a:r>
            <a:endParaRPr lang="en-US" sz="1600" b="1" dirty="0" smtClean="0">
              <a:solidFill>
                <a:srgbClr val="002060"/>
              </a:solidFill>
            </a:endParaRPr>
          </a:p>
        </p:txBody>
      </p:sp>
      <p:sp>
        <p:nvSpPr>
          <p:cNvPr id="12"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 name="Object 5"/>
          <p:cNvGraphicFramePr>
            <a:graphicFrameLocks noChangeAspect="1"/>
          </p:cNvGraphicFramePr>
          <p:nvPr/>
        </p:nvGraphicFramePr>
        <p:xfrm>
          <a:off x="914400" y="1600200"/>
          <a:ext cx="7543800" cy="762000"/>
        </p:xfrm>
        <a:graphic>
          <a:graphicData uri="http://schemas.openxmlformats.org/presentationml/2006/ole">
            <mc:AlternateContent xmlns:mc="http://schemas.openxmlformats.org/markup-compatibility/2006">
              <mc:Choice xmlns:v="urn:schemas-microsoft-com:vml" Requires="v">
                <p:oleObj spid="_x0000_s10686" name="Equation" r:id="rId3" imgW="2755900" imgH="457200" progId="Equation.3">
                  <p:embed/>
                </p:oleObj>
              </mc:Choice>
              <mc:Fallback>
                <p:oleObj name="Equation" r:id="rId3" imgW="2755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6"/>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 name="Rectangle 7"/>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6" name="Rectangle 8"/>
          <p:cNvSpPr>
            <a:spLocks noChangeArrowheads="1"/>
          </p:cNvSpPr>
          <p:nvPr/>
        </p:nvSpPr>
        <p:spPr bwMode="auto">
          <a:xfrm>
            <a:off x="1066800" y="3733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7" name="Object 9"/>
          <p:cNvGraphicFramePr>
            <a:graphicFrameLocks noChangeAspect="1"/>
          </p:cNvGraphicFramePr>
          <p:nvPr/>
        </p:nvGraphicFramePr>
        <p:xfrm>
          <a:off x="6400800" y="3276600"/>
          <a:ext cx="2514600" cy="641350"/>
        </p:xfrm>
        <a:graphic>
          <a:graphicData uri="http://schemas.openxmlformats.org/presentationml/2006/ole">
            <mc:AlternateContent xmlns:mc="http://schemas.openxmlformats.org/markup-compatibility/2006">
              <mc:Choice xmlns:v="urn:schemas-microsoft-com:vml" Requires="v">
                <p:oleObj spid="_x0000_s10687" name="Equation" r:id="rId5" imgW="1079032" imgH="355446" progId="Equation.3">
                  <p:embed/>
                </p:oleObj>
              </mc:Choice>
              <mc:Fallback>
                <p:oleObj name="Equation" r:id="rId5" imgW="1079032" imgH="3554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2766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0"/>
          <p:cNvGrpSpPr>
            <a:grpSpLocks/>
          </p:cNvGrpSpPr>
          <p:nvPr/>
        </p:nvGrpSpPr>
        <p:grpSpPr bwMode="auto">
          <a:xfrm>
            <a:off x="3886200" y="2895600"/>
            <a:ext cx="2438400" cy="1181100"/>
            <a:chOff x="2448" y="1824"/>
            <a:chExt cx="1536" cy="744"/>
          </a:xfrm>
        </p:grpSpPr>
        <p:grpSp>
          <p:nvGrpSpPr>
            <p:cNvPr id="19" name="Group 11"/>
            <p:cNvGrpSpPr>
              <a:grpSpLocks/>
            </p:cNvGrpSpPr>
            <p:nvPr/>
          </p:nvGrpSpPr>
          <p:grpSpPr bwMode="auto">
            <a:xfrm>
              <a:off x="2448" y="1824"/>
              <a:ext cx="1248" cy="744"/>
              <a:chOff x="2448" y="1824"/>
              <a:chExt cx="1248" cy="744"/>
            </a:xfrm>
          </p:grpSpPr>
          <p:graphicFrame>
            <p:nvGraphicFramePr>
              <p:cNvPr id="21" name="Object 12"/>
              <p:cNvGraphicFramePr>
                <a:graphicFrameLocks noChangeAspect="1"/>
              </p:cNvGraphicFramePr>
              <p:nvPr/>
            </p:nvGraphicFramePr>
            <p:xfrm>
              <a:off x="2448" y="1824"/>
              <a:ext cx="1248" cy="340"/>
            </p:xfrm>
            <a:graphic>
              <a:graphicData uri="http://schemas.openxmlformats.org/presentationml/2006/ole">
                <mc:AlternateContent xmlns:mc="http://schemas.openxmlformats.org/markup-compatibility/2006">
                  <mc:Choice xmlns:v="urn:schemas-microsoft-com:vml" Requires="v">
                    <p:oleObj spid="_x0000_s10688" name="Equation" r:id="rId7" imgW="1117115" imgH="253890" progId="Equation.3">
                      <p:embed/>
                    </p:oleObj>
                  </mc:Choice>
                  <mc:Fallback>
                    <p:oleObj name="Equation" r:id="rId7" imgW="1117115"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 y="1824"/>
                            <a:ext cx="124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13"/>
              <p:cNvGraphicFramePr>
                <a:graphicFrameLocks noChangeAspect="1"/>
              </p:cNvGraphicFramePr>
              <p:nvPr/>
            </p:nvGraphicFramePr>
            <p:xfrm>
              <a:off x="2496" y="2256"/>
              <a:ext cx="1200" cy="312"/>
            </p:xfrm>
            <a:graphic>
              <a:graphicData uri="http://schemas.openxmlformats.org/presentationml/2006/ole">
                <mc:AlternateContent xmlns:mc="http://schemas.openxmlformats.org/markup-compatibility/2006">
                  <mc:Choice xmlns:v="urn:schemas-microsoft-com:vml" Requires="v">
                    <p:oleObj spid="_x0000_s10689" name="Equation" r:id="rId9" imgW="1091726" imgH="253890" progId="Equation.3">
                      <p:embed/>
                    </p:oleObj>
                  </mc:Choice>
                  <mc:Fallback>
                    <p:oleObj name="Equation" r:id="rId9" imgW="1091726"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6" y="2256"/>
                            <a:ext cx="12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0" name="AutoShape 14"/>
            <p:cNvSpPr>
              <a:spLocks/>
            </p:cNvSpPr>
            <p:nvPr/>
          </p:nvSpPr>
          <p:spPr bwMode="auto">
            <a:xfrm>
              <a:off x="3744" y="1968"/>
              <a:ext cx="240" cy="480"/>
            </a:xfrm>
            <a:prstGeom prst="righ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3" name="Group 15"/>
          <p:cNvGrpSpPr>
            <a:grpSpLocks/>
          </p:cNvGrpSpPr>
          <p:nvPr/>
        </p:nvGrpSpPr>
        <p:grpSpPr bwMode="auto">
          <a:xfrm>
            <a:off x="838200" y="1447800"/>
            <a:ext cx="990600" cy="914400"/>
            <a:chOff x="528" y="912"/>
            <a:chExt cx="624" cy="576"/>
          </a:xfrm>
        </p:grpSpPr>
        <p:sp>
          <p:nvSpPr>
            <p:cNvPr id="24" name="Line 16"/>
            <p:cNvSpPr>
              <a:spLocks noChangeShapeType="1"/>
            </p:cNvSpPr>
            <p:nvPr/>
          </p:nvSpPr>
          <p:spPr bwMode="auto">
            <a:xfrm flipV="1">
              <a:off x="528" y="1008"/>
              <a:ext cx="480" cy="480"/>
            </a:xfrm>
            <a:prstGeom prst="line">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 Box 17"/>
            <p:cNvSpPr txBox="1">
              <a:spLocks noChangeArrowheads="1"/>
            </p:cNvSpPr>
            <p:nvPr/>
          </p:nvSpPr>
          <p:spPr bwMode="auto">
            <a:xfrm>
              <a:off x="960" y="912"/>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a:solidFill>
                    <a:srgbClr val="000099"/>
                  </a:solidFill>
                  <a:latin typeface="Arial" charset="0"/>
                </a:rPr>
                <a:t>0</a:t>
              </a:r>
            </a:p>
          </p:txBody>
        </p:sp>
      </p:grpSp>
      <p:grpSp>
        <p:nvGrpSpPr>
          <p:cNvPr id="26" name="Group 18"/>
          <p:cNvGrpSpPr>
            <a:grpSpLocks/>
          </p:cNvGrpSpPr>
          <p:nvPr/>
        </p:nvGrpSpPr>
        <p:grpSpPr bwMode="auto">
          <a:xfrm>
            <a:off x="5410200" y="1524000"/>
            <a:ext cx="990600" cy="914400"/>
            <a:chOff x="3408" y="960"/>
            <a:chExt cx="624" cy="576"/>
          </a:xfrm>
        </p:grpSpPr>
        <p:sp>
          <p:nvSpPr>
            <p:cNvPr id="27" name="Line 19"/>
            <p:cNvSpPr>
              <a:spLocks noChangeShapeType="1"/>
            </p:cNvSpPr>
            <p:nvPr/>
          </p:nvSpPr>
          <p:spPr bwMode="auto">
            <a:xfrm flipV="1">
              <a:off x="3408" y="1056"/>
              <a:ext cx="480" cy="480"/>
            </a:xfrm>
            <a:prstGeom prst="line">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20"/>
            <p:cNvSpPr txBox="1">
              <a:spLocks noChangeArrowheads="1"/>
            </p:cNvSpPr>
            <p:nvPr/>
          </p:nvSpPr>
          <p:spPr bwMode="auto">
            <a:xfrm>
              <a:off x="3840" y="96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a:solidFill>
                    <a:srgbClr val="000099"/>
                  </a:solidFill>
                  <a:latin typeface="Arial" charset="0"/>
                </a:rPr>
                <a:t>0</a:t>
              </a:r>
            </a:p>
          </p:txBody>
        </p:sp>
      </p:grpSp>
      <p:grpSp>
        <p:nvGrpSpPr>
          <p:cNvPr id="29" name="Group 21"/>
          <p:cNvGrpSpPr>
            <a:grpSpLocks/>
          </p:cNvGrpSpPr>
          <p:nvPr/>
        </p:nvGrpSpPr>
        <p:grpSpPr bwMode="auto">
          <a:xfrm>
            <a:off x="6019800" y="1524000"/>
            <a:ext cx="990600" cy="914400"/>
            <a:chOff x="3408" y="960"/>
            <a:chExt cx="624" cy="576"/>
          </a:xfrm>
        </p:grpSpPr>
        <p:sp>
          <p:nvSpPr>
            <p:cNvPr id="30" name="Line 22"/>
            <p:cNvSpPr>
              <a:spLocks noChangeShapeType="1"/>
            </p:cNvSpPr>
            <p:nvPr/>
          </p:nvSpPr>
          <p:spPr bwMode="auto">
            <a:xfrm flipV="1">
              <a:off x="3408" y="1056"/>
              <a:ext cx="480" cy="480"/>
            </a:xfrm>
            <a:prstGeom prst="line">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Text Box 23"/>
            <p:cNvSpPr txBox="1">
              <a:spLocks noChangeArrowheads="1"/>
            </p:cNvSpPr>
            <p:nvPr/>
          </p:nvSpPr>
          <p:spPr bwMode="auto">
            <a:xfrm>
              <a:off x="3840" y="96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a:solidFill>
                    <a:srgbClr val="000099"/>
                  </a:solidFill>
                  <a:latin typeface="Arial" charset="0"/>
                </a:rPr>
                <a:t>0</a:t>
              </a:r>
            </a:p>
          </p:txBody>
        </p:sp>
      </p:grpSp>
      <p:grpSp>
        <p:nvGrpSpPr>
          <p:cNvPr id="32" name="Group 24"/>
          <p:cNvGrpSpPr>
            <a:grpSpLocks/>
          </p:cNvGrpSpPr>
          <p:nvPr/>
        </p:nvGrpSpPr>
        <p:grpSpPr bwMode="auto">
          <a:xfrm>
            <a:off x="6858000" y="1524000"/>
            <a:ext cx="990600" cy="914400"/>
            <a:chOff x="3408" y="960"/>
            <a:chExt cx="624" cy="576"/>
          </a:xfrm>
        </p:grpSpPr>
        <p:sp>
          <p:nvSpPr>
            <p:cNvPr id="33" name="Line 25"/>
            <p:cNvSpPr>
              <a:spLocks noChangeShapeType="1"/>
            </p:cNvSpPr>
            <p:nvPr/>
          </p:nvSpPr>
          <p:spPr bwMode="auto">
            <a:xfrm flipV="1">
              <a:off x="3408" y="1056"/>
              <a:ext cx="480" cy="480"/>
            </a:xfrm>
            <a:prstGeom prst="line">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Text Box 26"/>
            <p:cNvSpPr txBox="1">
              <a:spLocks noChangeArrowheads="1"/>
            </p:cNvSpPr>
            <p:nvPr/>
          </p:nvSpPr>
          <p:spPr bwMode="auto">
            <a:xfrm>
              <a:off x="3840" y="96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a:solidFill>
                    <a:srgbClr val="000099"/>
                  </a:solidFill>
                  <a:latin typeface="Arial" charset="0"/>
                </a:rPr>
                <a:t>0</a:t>
              </a:r>
            </a:p>
          </p:txBody>
        </p:sp>
      </p:grpSp>
      <p:grpSp>
        <p:nvGrpSpPr>
          <p:cNvPr id="35" name="Group 67"/>
          <p:cNvGrpSpPr>
            <a:grpSpLocks/>
          </p:cNvGrpSpPr>
          <p:nvPr/>
        </p:nvGrpSpPr>
        <p:grpSpPr bwMode="auto">
          <a:xfrm>
            <a:off x="533400" y="2743200"/>
            <a:ext cx="3276600" cy="2424113"/>
            <a:chOff x="336" y="1728"/>
            <a:chExt cx="2064" cy="1527"/>
          </a:xfrm>
        </p:grpSpPr>
        <p:sp>
          <p:nvSpPr>
            <p:cNvPr id="36" name="AutoShape 31"/>
            <p:cNvSpPr>
              <a:spLocks noChangeArrowheads="1"/>
            </p:cNvSpPr>
            <p:nvPr/>
          </p:nvSpPr>
          <p:spPr bwMode="auto">
            <a:xfrm>
              <a:off x="2056" y="1833"/>
              <a:ext cx="206" cy="748"/>
            </a:xfrm>
            <a:prstGeom prst="flowChartDelay">
              <a:avLst/>
            </a:prstGeom>
            <a:solidFill>
              <a:schemeClr val="accent1"/>
            </a:solidFill>
            <a:ln w="9525">
              <a:solidFill>
                <a:schemeClr val="tx1"/>
              </a:solidFill>
              <a:miter lim="800000"/>
              <a:headEnd/>
              <a:tailEnd/>
            </a:ln>
          </p:spPr>
          <p:txBody>
            <a:bodyPr wrap="none" anchor="ctr"/>
            <a:lstStyle/>
            <a:p>
              <a:endParaRPr lang="en-US"/>
            </a:p>
          </p:txBody>
        </p:sp>
        <p:sp>
          <p:nvSpPr>
            <p:cNvPr id="37" name="Rectangle 32"/>
            <p:cNvSpPr>
              <a:spLocks noChangeArrowheads="1"/>
            </p:cNvSpPr>
            <p:nvPr/>
          </p:nvSpPr>
          <p:spPr bwMode="auto">
            <a:xfrm>
              <a:off x="782" y="1833"/>
              <a:ext cx="1274" cy="7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8" name="AutoShape 33"/>
            <p:cNvSpPr>
              <a:spLocks noChangeArrowheads="1"/>
            </p:cNvSpPr>
            <p:nvPr/>
          </p:nvSpPr>
          <p:spPr bwMode="auto">
            <a:xfrm flipH="1">
              <a:off x="576" y="1833"/>
              <a:ext cx="206" cy="748"/>
            </a:xfrm>
            <a:prstGeom prst="flowChartDelay">
              <a:avLst/>
            </a:prstGeom>
            <a:solidFill>
              <a:schemeClr val="accent1"/>
            </a:solidFill>
            <a:ln w="9525">
              <a:solidFill>
                <a:schemeClr val="tx1"/>
              </a:solidFill>
              <a:miter lim="800000"/>
              <a:headEnd/>
              <a:tailEnd/>
            </a:ln>
          </p:spPr>
          <p:txBody>
            <a:bodyPr wrap="none" anchor="ctr"/>
            <a:lstStyle/>
            <a:p>
              <a:endParaRPr lang="en-US"/>
            </a:p>
          </p:txBody>
        </p:sp>
        <p:sp>
          <p:nvSpPr>
            <p:cNvPr id="39" name="Rectangle 34"/>
            <p:cNvSpPr>
              <a:spLocks noChangeArrowheads="1"/>
            </p:cNvSpPr>
            <p:nvPr/>
          </p:nvSpPr>
          <p:spPr bwMode="auto">
            <a:xfrm>
              <a:off x="782" y="1869"/>
              <a:ext cx="1274" cy="71"/>
            </a:xfrm>
            <a:prstGeom prst="rect">
              <a:avLst/>
            </a:prstGeom>
            <a:gradFill rotWithShape="0">
              <a:gsLst>
                <a:gs pos="0">
                  <a:srgbClr val="760000"/>
                </a:gs>
                <a:gs pos="100000">
                  <a:srgbClr val="FF0000"/>
                </a:gs>
              </a:gsLst>
              <a:lin ang="5400000" scaled="1"/>
            </a:gradFill>
            <a:ln w="9525">
              <a:solidFill>
                <a:schemeClr val="tx1"/>
              </a:solidFill>
              <a:miter lim="800000"/>
              <a:headEnd/>
              <a:tailEnd/>
            </a:ln>
          </p:spPr>
          <p:txBody>
            <a:bodyPr wrap="none" anchor="ctr"/>
            <a:lstStyle/>
            <a:p>
              <a:endParaRPr lang="en-US"/>
            </a:p>
          </p:txBody>
        </p:sp>
        <p:sp>
          <p:nvSpPr>
            <p:cNvPr id="40" name="Rectangle 35"/>
            <p:cNvSpPr>
              <a:spLocks noChangeArrowheads="1"/>
            </p:cNvSpPr>
            <p:nvPr/>
          </p:nvSpPr>
          <p:spPr bwMode="auto">
            <a:xfrm>
              <a:off x="782" y="2011"/>
              <a:ext cx="1274" cy="72"/>
            </a:xfrm>
            <a:prstGeom prst="rect">
              <a:avLst/>
            </a:prstGeom>
            <a:gradFill rotWithShape="0">
              <a:gsLst>
                <a:gs pos="0">
                  <a:srgbClr val="760000"/>
                </a:gs>
                <a:gs pos="100000">
                  <a:srgbClr val="FF0000"/>
                </a:gs>
              </a:gsLst>
              <a:lin ang="5400000" scaled="1"/>
            </a:gradFill>
            <a:ln w="9525">
              <a:solidFill>
                <a:schemeClr val="tx1"/>
              </a:solidFill>
              <a:miter lim="800000"/>
              <a:headEnd/>
              <a:tailEnd/>
            </a:ln>
          </p:spPr>
          <p:txBody>
            <a:bodyPr wrap="none" anchor="ctr"/>
            <a:lstStyle/>
            <a:p>
              <a:endParaRPr lang="en-US"/>
            </a:p>
          </p:txBody>
        </p:sp>
        <p:sp>
          <p:nvSpPr>
            <p:cNvPr id="41" name="Rectangle 36"/>
            <p:cNvSpPr>
              <a:spLocks noChangeArrowheads="1"/>
            </p:cNvSpPr>
            <p:nvPr/>
          </p:nvSpPr>
          <p:spPr bwMode="auto">
            <a:xfrm>
              <a:off x="782" y="2154"/>
              <a:ext cx="1274" cy="71"/>
            </a:xfrm>
            <a:prstGeom prst="rect">
              <a:avLst/>
            </a:prstGeom>
            <a:gradFill rotWithShape="0">
              <a:gsLst>
                <a:gs pos="0">
                  <a:srgbClr val="760000"/>
                </a:gs>
                <a:gs pos="100000">
                  <a:srgbClr val="FF0000"/>
                </a:gs>
              </a:gsLst>
              <a:lin ang="5400000" scaled="1"/>
            </a:gradFill>
            <a:ln w="9525">
              <a:solidFill>
                <a:schemeClr val="tx1"/>
              </a:solidFill>
              <a:miter lim="800000"/>
              <a:headEnd/>
              <a:tailEnd/>
            </a:ln>
          </p:spPr>
          <p:txBody>
            <a:bodyPr wrap="none" anchor="ctr"/>
            <a:lstStyle/>
            <a:p>
              <a:endParaRPr lang="en-US"/>
            </a:p>
          </p:txBody>
        </p:sp>
        <p:sp>
          <p:nvSpPr>
            <p:cNvPr id="42" name="Rectangle 37"/>
            <p:cNvSpPr>
              <a:spLocks noChangeArrowheads="1"/>
            </p:cNvSpPr>
            <p:nvPr/>
          </p:nvSpPr>
          <p:spPr bwMode="auto">
            <a:xfrm>
              <a:off x="782" y="2296"/>
              <a:ext cx="1274" cy="71"/>
            </a:xfrm>
            <a:prstGeom prst="rect">
              <a:avLst/>
            </a:prstGeom>
            <a:gradFill rotWithShape="0">
              <a:gsLst>
                <a:gs pos="0">
                  <a:srgbClr val="760000"/>
                </a:gs>
                <a:gs pos="100000">
                  <a:srgbClr val="FF0000"/>
                </a:gs>
              </a:gsLst>
              <a:lin ang="5400000" scaled="1"/>
            </a:gradFill>
            <a:ln w="9525">
              <a:solidFill>
                <a:schemeClr val="tx1"/>
              </a:solidFill>
              <a:miter lim="800000"/>
              <a:headEnd/>
              <a:tailEnd/>
            </a:ln>
          </p:spPr>
          <p:txBody>
            <a:bodyPr wrap="none" anchor="ctr"/>
            <a:lstStyle/>
            <a:p>
              <a:endParaRPr lang="en-US"/>
            </a:p>
          </p:txBody>
        </p:sp>
        <p:sp>
          <p:nvSpPr>
            <p:cNvPr id="43" name="Rectangle 38"/>
            <p:cNvSpPr>
              <a:spLocks noChangeArrowheads="1"/>
            </p:cNvSpPr>
            <p:nvPr/>
          </p:nvSpPr>
          <p:spPr bwMode="auto">
            <a:xfrm>
              <a:off x="776" y="2430"/>
              <a:ext cx="1274" cy="71"/>
            </a:xfrm>
            <a:prstGeom prst="rect">
              <a:avLst/>
            </a:prstGeom>
            <a:gradFill rotWithShape="0">
              <a:gsLst>
                <a:gs pos="0">
                  <a:srgbClr val="760000"/>
                </a:gs>
                <a:gs pos="100000">
                  <a:srgbClr val="FF0000"/>
                </a:gs>
              </a:gsLst>
              <a:lin ang="5400000" scaled="1"/>
            </a:gradFill>
            <a:ln w="9525">
              <a:solidFill>
                <a:schemeClr val="tx1"/>
              </a:solidFill>
              <a:miter lim="800000"/>
              <a:headEnd/>
              <a:tailEnd/>
            </a:ln>
          </p:spPr>
          <p:txBody>
            <a:bodyPr wrap="none" anchor="ctr"/>
            <a:lstStyle/>
            <a:p>
              <a:endParaRPr lang="en-US"/>
            </a:p>
          </p:txBody>
        </p:sp>
        <p:sp>
          <p:nvSpPr>
            <p:cNvPr id="44" name="Line 39"/>
            <p:cNvSpPr>
              <a:spLocks noChangeShapeType="1"/>
            </p:cNvSpPr>
            <p:nvPr/>
          </p:nvSpPr>
          <p:spPr bwMode="auto">
            <a:xfrm>
              <a:off x="2056" y="2189"/>
              <a:ext cx="20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0"/>
            <p:cNvSpPr>
              <a:spLocks noChangeShapeType="1"/>
            </p:cNvSpPr>
            <p:nvPr/>
          </p:nvSpPr>
          <p:spPr bwMode="auto">
            <a:xfrm flipH="1">
              <a:off x="1505" y="2546"/>
              <a:ext cx="310" cy="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1"/>
            <p:cNvSpPr>
              <a:spLocks noChangeShapeType="1"/>
            </p:cNvSpPr>
            <p:nvPr/>
          </p:nvSpPr>
          <p:spPr bwMode="auto">
            <a:xfrm flipH="1">
              <a:off x="1195" y="2403"/>
              <a:ext cx="310" cy="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2"/>
            <p:cNvSpPr>
              <a:spLocks noChangeShapeType="1"/>
            </p:cNvSpPr>
            <p:nvPr/>
          </p:nvSpPr>
          <p:spPr bwMode="auto">
            <a:xfrm flipH="1">
              <a:off x="851" y="2261"/>
              <a:ext cx="310" cy="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3"/>
            <p:cNvSpPr>
              <a:spLocks noChangeShapeType="1"/>
            </p:cNvSpPr>
            <p:nvPr/>
          </p:nvSpPr>
          <p:spPr bwMode="auto">
            <a:xfrm flipH="1">
              <a:off x="1643" y="2118"/>
              <a:ext cx="31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4"/>
            <p:cNvSpPr>
              <a:spLocks noChangeShapeType="1"/>
            </p:cNvSpPr>
            <p:nvPr/>
          </p:nvSpPr>
          <p:spPr bwMode="auto">
            <a:xfrm flipH="1">
              <a:off x="1299" y="1976"/>
              <a:ext cx="309"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5"/>
            <p:cNvSpPr>
              <a:spLocks noChangeShapeType="1"/>
            </p:cNvSpPr>
            <p:nvPr/>
          </p:nvSpPr>
          <p:spPr bwMode="auto">
            <a:xfrm flipH="1">
              <a:off x="2056" y="2403"/>
              <a:ext cx="310" cy="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46"/>
            <p:cNvSpPr>
              <a:spLocks noChangeShapeType="1"/>
            </p:cNvSpPr>
            <p:nvPr/>
          </p:nvSpPr>
          <p:spPr bwMode="auto">
            <a:xfrm flipH="1">
              <a:off x="2090" y="1976"/>
              <a:ext cx="31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 name="Rectangle 47"/>
            <p:cNvSpPr>
              <a:spLocks noChangeArrowheads="1"/>
            </p:cNvSpPr>
            <p:nvPr/>
          </p:nvSpPr>
          <p:spPr bwMode="auto">
            <a:xfrm>
              <a:off x="720" y="1728"/>
              <a:ext cx="1440" cy="1008"/>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Line 48"/>
            <p:cNvSpPr>
              <a:spLocks noChangeShapeType="1"/>
            </p:cNvSpPr>
            <p:nvPr/>
          </p:nvSpPr>
          <p:spPr bwMode="auto">
            <a:xfrm flipH="1">
              <a:off x="816" y="2736"/>
              <a:ext cx="240" cy="336"/>
            </a:xfrm>
            <a:prstGeom prst="line">
              <a:avLst/>
            </a:prstGeom>
            <a:noFill/>
            <a:ln w="381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 name="Text Box 49"/>
            <p:cNvSpPr txBox="1">
              <a:spLocks noChangeArrowheads="1"/>
            </p:cNvSpPr>
            <p:nvPr/>
          </p:nvSpPr>
          <p:spPr bwMode="auto">
            <a:xfrm>
              <a:off x="336" y="3024"/>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buFontTx/>
                <a:buChar char="•"/>
              </a:pPr>
              <a:r>
                <a:rPr lang="en-US" sz="1800" b="0">
                  <a:latin typeface="Arial" charset="0"/>
                </a:rPr>
                <a:t>Control Volume</a:t>
              </a:r>
            </a:p>
          </p:txBody>
        </p:sp>
      </p:grpSp>
      <p:grpSp>
        <p:nvGrpSpPr>
          <p:cNvPr id="55" name="Group 50"/>
          <p:cNvGrpSpPr>
            <a:grpSpLocks/>
          </p:cNvGrpSpPr>
          <p:nvPr/>
        </p:nvGrpSpPr>
        <p:grpSpPr bwMode="auto">
          <a:xfrm>
            <a:off x="1676400" y="3657600"/>
            <a:ext cx="3962400" cy="2819400"/>
            <a:chOff x="1056" y="2304"/>
            <a:chExt cx="2496" cy="1776"/>
          </a:xfrm>
        </p:grpSpPr>
        <p:grpSp>
          <p:nvGrpSpPr>
            <p:cNvPr id="56" name="Group 51"/>
            <p:cNvGrpSpPr>
              <a:grpSpLocks/>
            </p:cNvGrpSpPr>
            <p:nvPr/>
          </p:nvGrpSpPr>
          <p:grpSpPr bwMode="auto">
            <a:xfrm>
              <a:off x="1056" y="2304"/>
              <a:ext cx="2496" cy="1776"/>
              <a:chOff x="1056" y="2304"/>
              <a:chExt cx="2304" cy="1680"/>
            </a:xfrm>
          </p:grpSpPr>
          <p:sp>
            <p:nvSpPr>
              <p:cNvPr id="59" name="Line 52"/>
              <p:cNvSpPr>
                <a:spLocks noChangeShapeType="1"/>
              </p:cNvSpPr>
              <p:nvPr/>
            </p:nvSpPr>
            <p:spPr bwMode="auto">
              <a:xfrm>
                <a:off x="1872" y="2592"/>
                <a:ext cx="576" cy="576"/>
              </a:xfrm>
              <a:prstGeom prst="line">
                <a:avLst/>
              </a:prstGeom>
              <a:noFill/>
              <a:ln w="381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0" name="Group 53"/>
              <p:cNvGrpSpPr>
                <a:grpSpLocks/>
              </p:cNvGrpSpPr>
              <p:nvPr/>
            </p:nvGrpSpPr>
            <p:grpSpPr bwMode="auto">
              <a:xfrm>
                <a:off x="2352" y="2976"/>
                <a:ext cx="1008" cy="1008"/>
                <a:chOff x="2208" y="2832"/>
                <a:chExt cx="1008" cy="1008"/>
              </a:xfrm>
            </p:grpSpPr>
            <p:sp>
              <p:nvSpPr>
                <p:cNvPr id="63" name="Oval 54"/>
                <p:cNvSpPr>
                  <a:spLocks noChangeArrowheads="1"/>
                </p:cNvSpPr>
                <p:nvPr/>
              </p:nvSpPr>
              <p:spPr bwMode="auto">
                <a:xfrm>
                  <a:off x="2208" y="2832"/>
                  <a:ext cx="1008" cy="100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 name="Oval 55"/>
                <p:cNvSpPr>
                  <a:spLocks noChangeArrowheads="1"/>
                </p:cNvSpPr>
                <p:nvPr/>
              </p:nvSpPr>
              <p:spPr bwMode="auto">
                <a:xfrm>
                  <a:off x="2496" y="3072"/>
                  <a:ext cx="480" cy="528"/>
                </a:xfrm>
                <a:prstGeom prst="ellipse">
                  <a:avLst/>
                </a:prstGeom>
                <a:solidFill>
                  <a:srgbClr val="FF0000"/>
                </a:solidFill>
                <a:ln w="57150">
                  <a:solidFill>
                    <a:schemeClr val="tx1"/>
                  </a:solidFill>
                  <a:round/>
                  <a:headEnd/>
                  <a:tailEnd/>
                </a:ln>
              </p:spPr>
              <p:txBody>
                <a:bodyPr wrap="none" anchor="ctr"/>
                <a:lstStyle/>
                <a:p>
                  <a:endParaRPr lang="en-US"/>
                </a:p>
              </p:txBody>
            </p:sp>
            <p:sp>
              <p:nvSpPr>
                <p:cNvPr id="65" name="Line 56"/>
                <p:cNvSpPr>
                  <a:spLocks noChangeShapeType="1"/>
                </p:cNvSpPr>
                <p:nvPr/>
              </p:nvSpPr>
              <p:spPr bwMode="auto">
                <a:xfrm flipV="1">
                  <a:off x="2640" y="3216"/>
                  <a:ext cx="480" cy="144"/>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 name="Text Box 57"/>
                <p:cNvSpPr txBox="1">
                  <a:spLocks noChangeArrowheads="1"/>
                </p:cNvSpPr>
                <p:nvPr/>
              </p:nvSpPr>
              <p:spPr bwMode="auto">
                <a:xfrm rot="-852657">
                  <a:off x="2638" y="3072"/>
                  <a:ext cx="4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solidFill>
                        <a:schemeClr val="bg1"/>
                      </a:solidFill>
                      <a:latin typeface="Arial" charset="0"/>
                    </a:rPr>
                    <a:t>Qh</a:t>
                  </a:r>
                </a:p>
              </p:txBody>
            </p:sp>
          </p:grpSp>
          <p:sp>
            <p:nvSpPr>
              <p:cNvPr id="61" name="Oval 58"/>
              <p:cNvSpPr>
                <a:spLocks noChangeArrowheads="1"/>
              </p:cNvSpPr>
              <p:nvPr/>
            </p:nvSpPr>
            <p:spPr bwMode="auto">
              <a:xfrm>
                <a:off x="1584" y="2304"/>
                <a:ext cx="336" cy="336"/>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 name="Text Box 59"/>
              <p:cNvSpPr txBox="1">
                <a:spLocks noChangeArrowheads="1"/>
              </p:cNvSpPr>
              <p:nvPr/>
            </p:nvSpPr>
            <p:spPr bwMode="auto">
              <a:xfrm>
                <a:off x="1056" y="3696"/>
                <a:ext cx="153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latin typeface="Arial" charset="0"/>
                  </a:rPr>
                  <a:t>Cross Section Area</a:t>
                </a:r>
              </a:p>
            </p:txBody>
          </p:sp>
        </p:grpSp>
        <p:sp>
          <p:nvSpPr>
            <p:cNvPr id="57" name="Text Box 60"/>
            <p:cNvSpPr txBox="1">
              <a:spLocks noChangeArrowheads="1"/>
            </p:cNvSpPr>
            <p:nvPr/>
          </p:nvSpPr>
          <p:spPr bwMode="auto">
            <a:xfrm>
              <a:off x="2880" y="3552"/>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600" b="0">
                  <a:latin typeface="Arial" charset="0"/>
                </a:rPr>
                <a:t>HOT</a:t>
              </a:r>
            </a:p>
          </p:txBody>
        </p:sp>
        <p:sp>
          <p:nvSpPr>
            <p:cNvPr id="58" name="Text Box 61"/>
            <p:cNvSpPr txBox="1">
              <a:spLocks noChangeArrowheads="1"/>
            </p:cNvSpPr>
            <p:nvPr/>
          </p:nvSpPr>
          <p:spPr bwMode="auto">
            <a:xfrm>
              <a:off x="2784" y="3024"/>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latin typeface="Arial" charset="0"/>
                </a:rPr>
                <a:t>COLD</a:t>
              </a:r>
            </a:p>
          </p:txBody>
        </p:sp>
      </p:grpSp>
      <p:grpSp>
        <p:nvGrpSpPr>
          <p:cNvPr id="67" name="Group 62"/>
          <p:cNvGrpSpPr>
            <a:grpSpLocks/>
          </p:cNvGrpSpPr>
          <p:nvPr/>
        </p:nvGrpSpPr>
        <p:grpSpPr bwMode="auto">
          <a:xfrm>
            <a:off x="5029200" y="5562600"/>
            <a:ext cx="3962400" cy="671513"/>
            <a:chOff x="3168" y="3504"/>
            <a:chExt cx="2496" cy="423"/>
          </a:xfrm>
        </p:grpSpPr>
        <p:grpSp>
          <p:nvGrpSpPr>
            <p:cNvPr id="68" name="Group 63"/>
            <p:cNvGrpSpPr>
              <a:grpSpLocks/>
            </p:cNvGrpSpPr>
            <p:nvPr/>
          </p:nvGrpSpPr>
          <p:grpSpPr bwMode="auto">
            <a:xfrm>
              <a:off x="3168" y="3504"/>
              <a:ext cx="672" cy="288"/>
              <a:chOff x="4032" y="3072"/>
              <a:chExt cx="672" cy="288"/>
            </a:xfrm>
          </p:grpSpPr>
          <p:sp>
            <p:nvSpPr>
              <p:cNvPr id="70" name="Oval 64"/>
              <p:cNvSpPr>
                <a:spLocks noChangeArrowheads="1"/>
              </p:cNvSpPr>
              <p:nvPr/>
            </p:nvSpPr>
            <p:spPr bwMode="auto">
              <a:xfrm>
                <a:off x="4032" y="3072"/>
                <a:ext cx="240" cy="144"/>
              </a:xfrm>
              <a:prstGeom prst="ellipse">
                <a:avLst/>
              </a:prstGeom>
              <a:noFill/>
              <a:ln w="28575">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 name="Line 65"/>
              <p:cNvSpPr>
                <a:spLocks noChangeShapeType="1"/>
              </p:cNvSpPr>
              <p:nvPr/>
            </p:nvSpPr>
            <p:spPr bwMode="auto">
              <a:xfrm>
                <a:off x="4272" y="3168"/>
                <a:ext cx="432" cy="192"/>
              </a:xfrm>
              <a:prstGeom prst="line">
                <a:avLst/>
              </a:prstGeom>
              <a:noFill/>
              <a:ln w="381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9" name="Text Box 66"/>
            <p:cNvSpPr txBox="1">
              <a:spLocks noChangeArrowheads="1"/>
            </p:cNvSpPr>
            <p:nvPr/>
          </p:nvSpPr>
          <p:spPr bwMode="auto">
            <a:xfrm>
              <a:off x="3792" y="3696"/>
              <a:ext cx="18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latin typeface="Arial" charset="0"/>
                </a:rPr>
                <a:t>Thermal Boundary Layer</a:t>
              </a:r>
            </a:p>
          </p:txBody>
        </p:sp>
      </p:grpSp>
    </p:spTree>
    <p:extLst>
      <p:ext uri="{BB962C8B-B14F-4D97-AF65-F5344CB8AC3E}">
        <p14:creationId xmlns:p14="http://schemas.microsoft.com/office/powerpoint/2010/main" val="5554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dissolve">
                                      <p:cBhvr>
                                        <p:cTn id="44" dur="5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dissolve">
                                      <p:cBhvr>
                                        <p:cTn id="4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Temperature Gradient - Hot to Cold across Pipe Wall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22</a:t>
            </a:fld>
            <a:endParaRPr lang="en-US" altLang="zh-CN" sz="2800" b="1" dirty="0">
              <a:solidFill>
                <a:prstClr val="black"/>
              </a:solidFill>
              <a:latin typeface="Lao UI" panose="020B0502040204020203" pitchFamily="34" charset="0"/>
              <a:cs typeface="Lao UI" panose="020B0502040204020203" pitchFamily="34" charset="0"/>
            </a:endParaRPr>
          </a:p>
        </p:txBody>
      </p:sp>
      <p:grpSp>
        <p:nvGrpSpPr>
          <p:cNvPr id="10" name="Group 33"/>
          <p:cNvGrpSpPr>
            <a:grpSpLocks/>
          </p:cNvGrpSpPr>
          <p:nvPr/>
        </p:nvGrpSpPr>
        <p:grpSpPr bwMode="auto">
          <a:xfrm>
            <a:off x="2024848" y="1324951"/>
            <a:ext cx="5463814" cy="4829175"/>
            <a:chOff x="1248" y="192"/>
            <a:chExt cx="3696" cy="3762"/>
          </a:xfrm>
        </p:grpSpPr>
        <p:grpSp>
          <p:nvGrpSpPr>
            <p:cNvPr id="11" name="Group 2"/>
            <p:cNvGrpSpPr>
              <a:grpSpLocks/>
            </p:cNvGrpSpPr>
            <p:nvPr/>
          </p:nvGrpSpPr>
          <p:grpSpPr bwMode="auto">
            <a:xfrm>
              <a:off x="1248" y="192"/>
              <a:ext cx="3696" cy="3762"/>
              <a:chOff x="1248" y="192"/>
              <a:chExt cx="3696" cy="3762"/>
            </a:xfrm>
          </p:grpSpPr>
          <p:pic>
            <p:nvPicPr>
              <p:cNvPr id="15" name="Picture 3" descr="Boundry La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192"/>
                <a:ext cx="3648" cy="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p:cNvSpPr txBox="1">
                <a:spLocks noChangeArrowheads="1"/>
              </p:cNvSpPr>
              <p:nvPr/>
            </p:nvSpPr>
            <p:spPr bwMode="auto">
              <a:xfrm>
                <a:off x="1248" y="3648"/>
                <a:ext cx="360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endParaRPr lang="en-US" sz="1800" b="0">
                  <a:latin typeface="Arial" charset="0"/>
                </a:endParaRPr>
              </a:p>
            </p:txBody>
          </p:sp>
        </p:grpSp>
        <p:sp>
          <p:nvSpPr>
            <p:cNvPr id="12" name="Line 6"/>
            <p:cNvSpPr>
              <a:spLocks noChangeShapeType="1"/>
            </p:cNvSpPr>
            <p:nvPr/>
          </p:nvSpPr>
          <p:spPr bwMode="auto">
            <a:xfrm>
              <a:off x="2517" y="2784"/>
              <a:ext cx="939" cy="0"/>
            </a:xfrm>
            <a:prstGeom prst="line">
              <a:avLst/>
            </a:prstGeom>
            <a:noFill/>
            <a:ln w="762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8"/>
            <p:cNvSpPr txBox="1">
              <a:spLocks noChangeArrowheads="1"/>
            </p:cNvSpPr>
            <p:nvPr/>
          </p:nvSpPr>
          <p:spPr bwMode="auto">
            <a:xfrm>
              <a:off x="1968" y="2640"/>
              <a:ext cx="5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solidFill>
                    <a:srgbClr val="FF0000"/>
                  </a:solidFill>
                  <a:latin typeface="Arial" charset="0"/>
                </a:rPr>
                <a:t>Q hot</a:t>
              </a:r>
            </a:p>
          </p:txBody>
        </p:sp>
        <p:sp>
          <p:nvSpPr>
            <p:cNvPr id="14" name="Text Box 9"/>
            <p:cNvSpPr txBox="1">
              <a:spLocks noChangeArrowheads="1"/>
            </p:cNvSpPr>
            <p:nvPr/>
          </p:nvSpPr>
          <p:spPr bwMode="auto">
            <a:xfrm>
              <a:off x="3744" y="2640"/>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solidFill>
                    <a:srgbClr val="0000FF"/>
                  </a:solidFill>
                  <a:latin typeface="Arial" charset="0"/>
                </a:rPr>
                <a:t>  Q cold</a:t>
              </a:r>
            </a:p>
          </p:txBody>
        </p:sp>
      </p:grpSp>
      <p:sp>
        <p:nvSpPr>
          <p:cNvPr id="17" name="Line 10"/>
          <p:cNvSpPr>
            <a:spLocks noChangeShapeType="1"/>
          </p:cNvSpPr>
          <p:nvPr/>
        </p:nvSpPr>
        <p:spPr bwMode="auto">
          <a:xfrm>
            <a:off x="3662082" y="1112837"/>
            <a:ext cx="0" cy="1524000"/>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1"/>
          <p:cNvSpPr>
            <a:spLocks noChangeShapeType="1"/>
          </p:cNvSpPr>
          <p:nvPr/>
        </p:nvSpPr>
        <p:spPr bwMode="auto">
          <a:xfrm flipV="1">
            <a:off x="5821294" y="4335470"/>
            <a:ext cx="0" cy="1447800"/>
          </a:xfrm>
          <a:prstGeom prst="line">
            <a:avLst/>
          </a:prstGeom>
          <a:noFill/>
          <a:ln w="5715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12"/>
          <p:cNvSpPr txBox="1">
            <a:spLocks noChangeArrowheads="1"/>
          </p:cNvSpPr>
          <p:nvPr/>
        </p:nvSpPr>
        <p:spPr bwMode="auto">
          <a:xfrm>
            <a:off x="3200400" y="2438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2000">
                <a:solidFill>
                  <a:srgbClr val="FF0000"/>
                </a:solidFill>
                <a:latin typeface="Arial" charset="0"/>
              </a:rPr>
              <a:t>T</a:t>
            </a:r>
            <a:r>
              <a:rPr lang="en-US" sz="2000" baseline="-25000">
                <a:solidFill>
                  <a:srgbClr val="FF0000"/>
                </a:solidFill>
                <a:latin typeface="Arial" charset="0"/>
              </a:rPr>
              <a:t>h</a:t>
            </a:r>
          </a:p>
        </p:txBody>
      </p:sp>
      <p:sp>
        <p:nvSpPr>
          <p:cNvPr id="20" name="Text Box 13"/>
          <p:cNvSpPr txBox="1">
            <a:spLocks noChangeArrowheads="1"/>
          </p:cNvSpPr>
          <p:nvPr/>
        </p:nvSpPr>
        <p:spPr bwMode="auto">
          <a:xfrm>
            <a:off x="3886200" y="24384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2000" dirty="0" err="1">
                <a:solidFill>
                  <a:srgbClr val="FF0000"/>
                </a:solidFill>
                <a:latin typeface="Arial" charset="0"/>
              </a:rPr>
              <a:t>T</a:t>
            </a:r>
            <a:r>
              <a:rPr lang="en-US" sz="2000" baseline="-25000" dirty="0" err="1">
                <a:solidFill>
                  <a:srgbClr val="FF0000"/>
                </a:solidFill>
                <a:latin typeface="Arial" charset="0"/>
              </a:rPr>
              <a:t>i,wall</a:t>
            </a:r>
            <a:endParaRPr lang="en-US" sz="2000" dirty="0">
              <a:solidFill>
                <a:srgbClr val="FF0000"/>
              </a:solidFill>
              <a:latin typeface="Arial" charset="0"/>
            </a:endParaRPr>
          </a:p>
        </p:txBody>
      </p:sp>
      <p:sp>
        <p:nvSpPr>
          <p:cNvPr id="21" name="Text Box 14"/>
          <p:cNvSpPr txBox="1">
            <a:spLocks noChangeArrowheads="1"/>
          </p:cNvSpPr>
          <p:nvPr/>
        </p:nvSpPr>
        <p:spPr bwMode="auto">
          <a:xfrm>
            <a:off x="5105400" y="2971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2000">
                <a:solidFill>
                  <a:srgbClr val="0000FF"/>
                </a:solidFill>
                <a:latin typeface="Arial" charset="0"/>
              </a:rPr>
              <a:t>T</a:t>
            </a:r>
            <a:r>
              <a:rPr lang="en-US" sz="2000" baseline="-25000">
                <a:solidFill>
                  <a:srgbClr val="0000FF"/>
                </a:solidFill>
                <a:latin typeface="Arial" charset="0"/>
              </a:rPr>
              <a:t>o,wall</a:t>
            </a:r>
            <a:endParaRPr lang="en-US" sz="2000">
              <a:solidFill>
                <a:srgbClr val="0000FF"/>
              </a:solidFill>
              <a:latin typeface="Arial" charset="0"/>
            </a:endParaRPr>
          </a:p>
        </p:txBody>
      </p:sp>
      <p:sp>
        <p:nvSpPr>
          <p:cNvPr id="22" name="Text Box 15"/>
          <p:cNvSpPr txBox="1">
            <a:spLocks noChangeArrowheads="1"/>
          </p:cNvSpPr>
          <p:nvPr/>
        </p:nvSpPr>
        <p:spPr bwMode="auto">
          <a:xfrm>
            <a:off x="6019800" y="35814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2000" b="0">
                <a:solidFill>
                  <a:srgbClr val="0000FF"/>
                </a:solidFill>
                <a:latin typeface="Arial" charset="0"/>
              </a:rPr>
              <a:t>T</a:t>
            </a:r>
            <a:r>
              <a:rPr lang="en-US" sz="2000" b="0" baseline="-25000">
                <a:solidFill>
                  <a:srgbClr val="0000FF"/>
                </a:solidFill>
                <a:latin typeface="Arial" charset="0"/>
              </a:rPr>
              <a:t>c</a:t>
            </a:r>
            <a:endParaRPr lang="en-US" sz="2000" b="0">
              <a:solidFill>
                <a:srgbClr val="0000FF"/>
              </a:solidFill>
              <a:latin typeface="Arial" charset="0"/>
            </a:endParaRPr>
          </a:p>
        </p:txBody>
      </p:sp>
      <p:sp>
        <p:nvSpPr>
          <p:cNvPr id="23" name="Text Box 16"/>
          <p:cNvSpPr txBox="1">
            <a:spLocks noChangeArrowheads="1"/>
          </p:cNvSpPr>
          <p:nvPr/>
        </p:nvSpPr>
        <p:spPr bwMode="auto">
          <a:xfrm>
            <a:off x="381000" y="4191000"/>
            <a:ext cx="2743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dirty="0">
                <a:solidFill>
                  <a:srgbClr val="990000"/>
                </a:solidFill>
                <a:latin typeface="Arial" charset="0"/>
              </a:rPr>
              <a:t>Region I : Hot Liquid-Solid Convection</a:t>
            </a:r>
          </a:p>
          <a:p>
            <a:pPr eaLnBrk="1" hangingPunct="1">
              <a:spcBef>
                <a:spcPct val="50000"/>
              </a:spcBef>
            </a:pPr>
            <a:r>
              <a:rPr lang="en-US" sz="1800" b="0" dirty="0">
                <a:solidFill>
                  <a:srgbClr val="990000"/>
                </a:solidFill>
                <a:latin typeface="Arial" charset="0"/>
              </a:rPr>
              <a:t>NEWTON’S LAW OF CCOLING</a:t>
            </a:r>
          </a:p>
        </p:txBody>
      </p:sp>
      <p:sp>
        <p:nvSpPr>
          <p:cNvPr id="24"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5" name="Object 18"/>
          <p:cNvGraphicFramePr>
            <a:graphicFrameLocks noChangeAspect="1"/>
          </p:cNvGraphicFramePr>
          <p:nvPr>
            <p:extLst>
              <p:ext uri="{D42A27DB-BD31-4B8C-83A1-F6EECF244321}">
                <p14:modId xmlns:p14="http://schemas.microsoft.com/office/powerpoint/2010/main" val="1259061755"/>
              </p:ext>
            </p:extLst>
          </p:nvPr>
        </p:nvGraphicFramePr>
        <p:xfrm>
          <a:off x="429093" y="5837341"/>
          <a:ext cx="2762250" cy="427872"/>
        </p:xfrm>
        <a:graphic>
          <a:graphicData uri="http://schemas.openxmlformats.org/presentationml/2006/ole">
            <mc:AlternateContent xmlns:mc="http://schemas.openxmlformats.org/markup-compatibility/2006">
              <mc:Choice xmlns:v="urn:schemas-microsoft-com:vml" Requires="v">
                <p:oleObj spid="_x0000_s11602" name="Equation" r:id="rId4" imgW="1308100" imgH="203200" progId="Equation.3">
                  <p:embed/>
                </p:oleObj>
              </mc:Choice>
              <mc:Fallback>
                <p:oleObj name="Equation" r:id="rId4" imgW="13081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093" y="5837341"/>
                        <a:ext cx="2762250" cy="427872"/>
                      </a:xfrm>
                      <a:prstGeom prst="rect">
                        <a:avLst/>
                      </a:prstGeom>
                      <a:noFill/>
                      <a:ln>
                        <a:noFill/>
                      </a:ln>
                    </p:spPr>
                  </p:pic>
                </p:oleObj>
              </mc:Fallback>
            </mc:AlternateContent>
          </a:graphicData>
        </a:graphic>
      </p:graphicFrame>
      <p:sp>
        <p:nvSpPr>
          <p:cNvPr id="26" name="Oval 19"/>
          <p:cNvSpPr>
            <a:spLocks noChangeArrowheads="1"/>
          </p:cNvSpPr>
          <p:nvPr/>
        </p:nvSpPr>
        <p:spPr bwMode="auto">
          <a:xfrm>
            <a:off x="3874710" y="3162063"/>
            <a:ext cx="697290" cy="515471"/>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Line 20"/>
          <p:cNvSpPr>
            <a:spLocks noChangeShapeType="1"/>
          </p:cNvSpPr>
          <p:nvPr/>
        </p:nvSpPr>
        <p:spPr bwMode="auto">
          <a:xfrm flipV="1">
            <a:off x="2139652" y="3548938"/>
            <a:ext cx="1805010" cy="642062"/>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8" name="Group 21"/>
          <p:cNvGrpSpPr>
            <a:grpSpLocks/>
          </p:cNvGrpSpPr>
          <p:nvPr/>
        </p:nvGrpSpPr>
        <p:grpSpPr bwMode="auto">
          <a:xfrm>
            <a:off x="4375755" y="3208693"/>
            <a:ext cx="838200" cy="2502796"/>
            <a:chOff x="2784" y="1824"/>
            <a:chExt cx="528" cy="1824"/>
          </a:xfrm>
        </p:grpSpPr>
        <p:sp>
          <p:nvSpPr>
            <p:cNvPr id="29" name="Oval 22"/>
            <p:cNvSpPr>
              <a:spLocks noChangeArrowheads="1"/>
            </p:cNvSpPr>
            <p:nvPr/>
          </p:nvSpPr>
          <p:spPr bwMode="auto">
            <a:xfrm>
              <a:off x="2784" y="1824"/>
              <a:ext cx="528" cy="576"/>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Line 23"/>
            <p:cNvSpPr>
              <a:spLocks noChangeShapeType="1"/>
            </p:cNvSpPr>
            <p:nvPr/>
          </p:nvSpPr>
          <p:spPr bwMode="auto">
            <a:xfrm>
              <a:off x="3024" y="2400"/>
              <a:ext cx="0" cy="1248"/>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1" name="Text Box 24"/>
          <p:cNvSpPr txBox="1">
            <a:spLocks noChangeArrowheads="1"/>
          </p:cNvSpPr>
          <p:nvPr/>
        </p:nvSpPr>
        <p:spPr bwMode="auto">
          <a:xfrm>
            <a:off x="3657600" y="5638800"/>
            <a:ext cx="27813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sz="1800" b="0" dirty="0">
                <a:solidFill>
                  <a:srgbClr val="990000"/>
                </a:solidFill>
                <a:latin typeface="Arial" charset="0"/>
              </a:rPr>
              <a:t>Region II : Conduction Across Copper </a:t>
            </a:r>
            <a:r>
              <a:rPr lang="en-US" sz="1800" b="0" dirty="0" smtClean="0">
                <a:solidFill>
                  <a:srgbClr val="990000"/>
                </a:solidFill>
                <a:latin typeface="Arial" charset="0"/>
              </a:rPr>
              <a:t>Wall FOURIER’S </a:t>
            </a:r>
            <a:r>
              <a:rPr lang="en-US" sz="1800" b="0" dirty="0">
                <a:solidFill>
                  <a:srgbClr val="990000"/>
                </a:solidFill>
                <a:latin typeface="Arial" charset="0"/>
              </a:rPr>
              <a:t>LAW</a:t>
            </a:r>
          </a:p>
        </p:txBody>
      </p:sp>
      <p:sp>
        <p:nvSpPr>
          <p:cNvPr id="32" name="Rectangle 25"/>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3" name="Object 26"/>
          <p:cNvGraphicFramePr>
            <a:graphicFrameLocks noChangeAspect="1"/>
          </p:cNvGraphicFramePr>
          <p:nvPr>
            <p:extLst>
              <p:ext uri="{D42A27DB-BD31-4B8C-83A1-F6EECF244321}">
                <p14:modId xmlns:p14="http://schemas.microsoft.com/office/powerpoint/2010/main" val="1002098837"/>
              </p:ext>
            </p:extLst>
          </p:nvPr>
        </p:nvGraphicFramePr>
        <p:xfrm>
          <a:off x="6615953" y="5691438"/>
          <a:ext cx="1616822" cy="758332"/>
        </p:xfrm>
        <a:graphic>
          <a:graphicData uri="http://schemas.openxmlformats.org/presentationml/2006/ole">
            <mc:AlternateContent xmlns:mc="http://schemas.openxmlformats.org/markup-compatibility/2006">
              <mc:Choice xmlns:v="urn:schemas-microsoft-com:vml" Requires="v">
                <p:oleObj spid="_x0000_s11603" name="Equation" r:id="rId6" imgW="800100" imgH="368300" progId="Equation.3">
                  <p:embed/>
                </p:oleObj>
              </mc:Choice>
              <mc:Fallback>
                <p:oleObj name="Equation" r:id="rId6" imgW="8001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5953" y="5691438"/>
                        <a:ext cx="1616822" cy="758332"/>
                      </a:xfrm>
                      <a:prstGeom prst="rect">
                        <a:avLst/>
                      </a:prstGeom>
                      <a:noFill/>
                      <a:ln>
                        <a:noFill/>
                      </a:ln>
                    </p:spPr>
                  </p:pic>
                </p:oleObj>
              </mc:Fallback>
            </mc:AlternateContent>
          </a:graphicData>
        </a:graphic>
      </p:graphicFrame>
      <p:sp>
        <p:nvSpPr>
          <p:cNvPr id="34" name="Text Box 27"/>
          <p:cNvSpPr txBox="1">
            <a:spLocks noChangeArrowheads="1"/>
          </p:cNvSpPr>
          <p:nvPr/>
        </p:nvSpPr>
        <p:spPr bwMode="auto">
          <a:xfrm>
            <a:off x="6750424" y="1255712"/>
            <a:ext cx="23622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dirty="0">
                <a:solidFill>
                  <a:srgbClr val="990000"/>
                </a:solidFill>
                <a:latin typeface="Arial" charset="0"/>
              </a:rPr>
              <a:t>Region III: Solid – Cold Liquid Convection</a:t>
            </a:r>
          </a:p>
          <a:p>
            <a:pPr eaLnBrk="1" hangingPunct="1">
              <a:spcBef>
                <a:spcPct val="50000"/>
              </a:spcBef>
            </a:pPr>
            <a:r>
              <a:rPr lang="en-US" sz="1800" b="0" dirty="0">
                <a:solidFill>
                  <a:srgbClr val="990000"/>
                </a:solidFill>
                <a:latin typeface="Arial" charset="0"/>
              </a:rPr>
              <a:t>NEWTON’S LAW OF CCOLING</a:t>
            </a:r>
          </a:p>
        </p:txBody>
      </p:sp>
      <p:graphicFrame>
        <p:nvGraphicFramePr>
          <p:cNvPr id="35" name="Object 28"/>
          <p:cNvGraphicFramePr>
            <a:graphicFrameLocks noChangeAspect="1"/>
          </p:cNvGraphicFramePr>
          <p:nvPr>
            <p:extLst>
              <p:ext uri="{D42A27DB-BD31-4B8C-83A1-F6EECF244321}">
                <p14:modId xmlns:p14="http://schemas.microsoft.com/office/powerpoint/2010/main" val="962128445"/>
              </p:ext>
            </p:extLst>
          </p:nvPr>
        </p:nvGraphicFramePr>
        <p:xfrm>
          <a:off x="6389660" y="3047228"/>
          <a:ext cx="2678140" cy="412345"/>
        </p:xfrm>
        <a:graphic>
          <a:graphicData uri="http://schemas.openxmlformats.org/presentationml/2006/ole">
            <mc:AlternateContent xmlns:mc="http://schemas.openxmlformats.org/markup-compatibility/2006">
              <mc:Choice xmlns:v="urn:schemas-microsoft-com:vml" Requires="v">
                <p:oleObj spid="_x0000_s11604" name="Equation" r:id="rId8" imgW="1320800" imgH="203200" progId="Equation.3">
                  <p:embed/>
                </p:oleObj>
              </mc:Choice>
              <mc:Fallback>
                <p:oleObj name="Equation" r:id="rId8" imgW="13208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9660" y="3047228"/>
                        <a:ext cx="2678140" cy="412345"/>
                      </a:xfrm>
                      <a:prstGeom prst="rect">
                        <a:avLst/>
                      </a:prstGeom>
                      <a:noFill/>
                      <a:ln>
                        <a:noFill/>
                      </a:ln>
                    </p:spPr>
                  </p:pic>
                </p:oleObj>
              </mc:Fallback>
            </mc:AlternateContent>
          </a:graphicData>
        </a:graphic>
      </p:graphicFrame>
      <p:sp>
        <p:nvSpPr>
          <p:cNvPr id="36" name="Oval 29"/>
          <p:cNvSpPr>
            <a:spLocks noChangeArrowheads="1"/>
          </p:cNvSpPr>
          <p:nvPr/>
        </p:nvSpPr>
        <p:spPr bwMode="auto">
          <a:xfrm>
            <a:off x="4968403" y="3693408"/>
            <a:ext cx="520095" cy="642062"/>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Line 30"/>
          <p:cNvSpPr>
            <a:spLocks noChangeShapeType="1"/>
          </p:cNvSpPr>
          <p:nvPr/>
        </p:nvSpPr>
        <p:spPr bwMode="auto">
          <a:xfrm flipV="1">
            <a:off x="5488498" y="2636834"/>
            <a:ext cx="1127455" cy="1233134"/>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Rectangle 32"/>
          <p:cNvSpPr>
            <a:spLocks noChangeArrowheads="1"/>
          </p:cNvSpPr>
          <p:nvPr/>
        </p:nvSpPr>
        <p:spPr bwMode="auto">
          <a:xfrm>
            <a:off x="152400" y="960437"/>
            <a:ext cx="259079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pPr>
            <a:r>
              <a:rPr lang="en-US" sz="1600" dirty="0">
                <a:solidFill>
                  <a:schemeClr val="tx2">
                    <a:lumMod val="75000"/>
                  </a:schemeClr>
                </a:solidFill>
                <a:latin typeface="Arial" panose="020B0604020202020204" pitchFamily="34" charset="0"/>
                <a:cs typeface="Arial" panose="020B0604020202020204" pitchFamily="34" charset="0"/>
              </a:rPr>
              <a:t>Energy moves from hot fluid to a surface by </a:t>
            </a:r>
            <a:r>
              <a:rPr lang="en-US" sz="1600" dirty="0" smtClean="0">
                <a:solidFill>
                  <a:schemeClr val="tx2">
                    <a:lumMod val="75000"/>
                  </a:schemeClr>
                </a:solidFill>
                <a:latin typeface="Arial" panose="020B0604020202020204" pitchFamily="34" charset="0"/>
                <a:cs typeface="Arial" panose="020B0604020202020204" pitchFamily="34" charset="0"/>
              </a:rPr>
              <a:t>convection, through </a:t>
            </a:r>
            <a:r>
              <a:rPr lang="en-US" sz="1600" dirty="0">
                <a:solidFill>
                  <a:schemeClr val="tx2">
                    <a:lumMod val="75000"/>
                  </a:schemeClr>
                </a:solidFill>
                <a:latin typeface="Arial" panose="020B0604020202020204" pitchFamily="34" charset="0"/>
                <a:cs typeface="Arial" panose="020B0604020202020204" pitchFamily="34" charset="0"/>
              </a:rPr>
              <a:t>the wall by conduction, and then by convection from the surface to the cold fluid. </a:t>
            </a:r>
          </a:p>
        </p:txBody>
      </p:sp>
    </p:spTree>
    <p:extLst>
      <p:ext uri="{BB962C8B-B14F-4D97-AF65-F5344CB8AC3E}">
        <p14:creationId xmlns:p14="http://schemas.microsoft.com/office/powerpoint/2010/main" val="278275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33333E-6 -0.13333 L 3.33333E-6 0.6 " pathEditMode="relative" rAng="0" ptsTypes="AA">
                                      <p:cBhvr>
                                        <p:cTn id="6" dur="2000" fill="hold"/>
                                        <p:tgtEl>
                                          <p:spTgt spid="17"/>
                                        </p:tgtEl>
                                        <p:attrNameLst>
                                          <p:attrName>ppt_x</p:attrName>
                                          <p:attrName>ppt_y</p:attrName>
                                        </p:attrNameLst>
                                      </p:cBhvr>
                                      <p:rCtr x="0" y="36667"/>
                                    </p:animMotion>
                                  </p:childTnLst>
                                </p:cTn>
                              </p:par>
                              <p:par>
                                <p:cTn id="7" presetID="64" presetClass="path" presetSubtype="0" accel="50000" decel="50000" fill="hold" grpId="0" nodeType="withEffect">
                                  <p:stCondLst>
                                    <p:cond delay="0"/>
                                  </p:stCondLst>
                                  <p:childTnLst>
                                    <p:animMotion origin="layout" path="M -3.33333E-6 0.10556 L -3.33333E-6 -0.65 " pathEditMode="relative" rAng="0" ptsTypes="AA">
                                      <p:cBhvr>
                                        <p:cTn id="8" dur="2000" fill="hold"/>
                                        <p:tgtEl>
                                          <p:spTgt spid="18"/>
                                        </p:tgtEl>
                                        <p:attrNameLst>
                                          <p:attrName>ppt_x</p:attrName>
                                          <p:attrName>ppt_y</p:attrName>
                                        </p:attrNameLst>
                                      </p:cBhvr>
                                      <p:rCtr x="0" y="-37778"/>
                                    </p:animMotion>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lide(fromBottom)">
                                      <p:cBhvr>
                                        <p:cTn id="41" dur="500"/>
                                        <p:tgtEl>
                                          <p:spTgt spid="2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P spid="23" grpId="0"/>
      <p:bldP spid="26" grpId="0" animBg="1"/>
      <p:bldP spid="27" grpId="0" animBg="1"/>
      <p:bldP spid="31" grpId="0"/>
      <p:bldP spid="31" grpId="1"/>
      <p:bldP spid="34" grpId="0"/>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The Overall Heat Transfer Coefficient</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23</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0" name="Rectangle 2"/>
          <p:cNvSpPr>
            <a:spLocks noGrp="1" noChangeArrowheads="1"/>
          </p:cNvSpPr>
          <p:nvPr>
            <p:ph type="title"/>
          </p:nvPr>
        </p:nvSpPr>
        <p:spPr>
          <a:xfrm>
            <a:off x="457200" y="1143000"/>
            <a:ext cx="2286000" cy="578224"/>
          </a:xfrm>
        </p:spPr>
        <p:txBody>
          <a:bodyPr>
            <a:normAutofit fontScale="90000"/>
          </a:bodyPr>
          <a:lstStyle/>
          <a:p>
            <a:pPr algn="l" eaLnBrk="1" hangingPunct="1"/>
            <a:r>
              <a:rPr lang="en-US" sz="1800" dirty="0" smtClean="0">
                <a:solidFill>
                  <a:srgbClr val="C00000"/>
                </a:solidFill>
              </a:rPr>
              <a:t>Region I : Hot Liquid – Solid Convection</a:t>
            </a:r>
          </a:p>
        </p:txBody>
      </p:sp>
      <p:sp>
        <p:nvSpPr>
          <p:cNvPr id="11" name="Rectangle 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 name="Object 4"/>
          <p:cNvGraphicFramePr>
            <a:graphicFrameLocks noChangeAspect="1"/>
          </p:cNvGraphicFramePr>
          <p:nvPr>
            <p:extLst>
              <p:ext uri="{D42A27DB-BD31-4B8C-83A1-F6EECF244321}">
                <p14:modId xmlns:p14="http://schemas.microsoft.com/office/powerpoint/2010/main" val="1630448837"/>
              </p:ext>
            </p:extLst>
          </p:nvPr>
        </p:nvGraphicFramePr>
        <p:xfrm>
          <a:off x="5600700" y="1061895"/>
          <a:ext cx="1905000" cy="642938"/>
        </p:xfrm>
        <a:graphic>
          <a:graphicData uri="http://schemas.openxmlformats.org/presentationml/2006/ole">
            <mc:AlternateContent xmlns:mc="http://schemas.openxmlformats.org/markup-compatibility/2006">
              <mc:Choice xmlns:v="urn:schemas-microsoft-com:vml" Requires="v">
                <p:oleObj spid="_x0000_s17718" name="Equation" r:id="rId3" imgW="965200" imgH="406400" progId="Equation.3">
                  <p:embed/>
                </p:oleObj>
              </mc:Choice>
              <mc:Fallback>
                <p:oleObj name="Equation" r:id="rId3" imgW="9652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1061895"/>
                        <a:ext cx="1905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5"/>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6"/>
          <p:cNvGraphicFramePr>
            <a:graphicFrameLocks noChangeAspect="1"/>
          </p:cNvGraphicFramePr>
          <p:nvPr>
            <p:extLst>
              <p:ext uri="{D42A27DB-BD31-4B8C-83A1-F6EECF244321}">
                <p14:modId xmlns:p14="http://schemas.microsoft.com/office/powerpoint/2010/main" val="2998657702"/>
              </p:ext>
            </p:extLst>
          </p:nvPr>
        </p:nvGraphicFramePr>
        <p:xfrm>
          <a:off x="2695575" y="1207495"/>
          <a:ext cx="1990725" cy="422275"/>
        </p:xfrm>
        <a:graphic>
          <a:graphicData uri="http://schemas.openxmlformats.org/presentationml/2006/ole">
            <mc:AlternateContent xmlns:mc="http://schemas.openxmlformats.org/markup-compatibility/2006">
              <mc:Choice xmlns:v="urn:schemas-microsoft-com:vml" Requires="v">
                <p:oleObj spid="_x0000_s17719" name="Equation" r:id="rId5" imgW="1231900" imgH="203200" progId="Equation.3">
                  <p:embed/>
                </p:oleObj>
              </mc:Choice>
              <mc:Fallback>
                <p:oleObj name="Equation" r:id="rId5" imgW="12319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5575" y="1207495"/>
                        <a:ext cx="19907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Line 7"/>
          <p:cNvSpPr>
            <a:spLocks noChangeShapeType="1"/>
          </p:cNvSpPr>
          <p:nvPr/>
        </p:nvSpPr>
        <p:spPr bwMode="auto">
          <a:xfrm>
            <a:off x="5105400" y="29718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Rectangle 8"/>
          <p:cNvSpPr>
            <a:spLocks noChangeArrowheads="1"/>
          </p:cNvSpPr>
          <p:nvPr/>
        </p:nvSpPr>
        <p:spPr bwMode="auto">
          <a:xfrm>
            <a:off x="609600" y="1833894"/>
            <a:ext cx="2133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800" b="0" dirty="0">
                <a:solidFill>
                  <a:schemeClr val="accent2"/>
                </a:solidFill>
              </a:rPr>
              <a:t>Region II : Conduction Across Copper Wall</a:t>
            </a:r>
          </a:p>
        </p:txBody>
      </p:sp>
      <p:graphicFrame>
        <p:nvGraphicFramePr>
          <p:cNvPr id="17" name="Object 9"/>
          <p:cNvGraphicFramePr>
            <a:graphicFrameLocks noGrp="1" noChangeAspect="1"/>
          </p:cNvGraphicFramePr>
          <p:nvPr>
            <p:ph idx="1"/>
            <p:extLst>
              <p:ext uri="{D42A27DB-BD31-4B8C-83A1-F6EECF244321}">
                <p14:modId xmlns:p14="http://schemas.microsoft.com/office/powerpoint/2010/main" val="3766671907"/>
              </p:ext>
            </p:extLst>
          </p:nvPr>
        </p:nvGraphicFramePr>
        <p:xfrm>
          <a:off x="2971801" y="1771774"/>
          <a:ext cx="1496704" cy="925390"/>
        </p:xfrm>
        <a:graphic>
          <a:graphicData uri="http://schemas.openxmlformats.org/presentationml/2006/ole">
            <mc:AlternateContent xmlns:mc="http://schemas.openxmlformats.org/markup-compatibility/2006">
              <mc:Choice xmlns:v="urn:schemas-microsoft-com:vml" Requires="v">
                <p:oleObj spid="_x0000_s17720" name="Equation" r:id="rId7" imgW="965200" imgH="596900" progId="Equation.3">
                  <p:embed/>
                </p:oleObj>
              </mc:Choice>
              <mc:Fallback>
                <p:oleObj name="Equation" r:id="rId7" imgW="965200" imgH="596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1" y="1771774"/>
                        <a:ext cx="1496704" cy="925390"/>
                      </a:xfrm>
                      <a:prstGeom prst="rect">
                        <a:avLst/>
                      </a:prstGeom>
                      <a:noFill/>
                      <a:ln>
                        <a:noFill/>
                      </a:ln>
                      <a:effectLst/>
                    </p:spPr>
                  </p:pic>
                </p:oleObj>
              </mc:Fallback>
            </mc:AlternateContent>
          </a:graphicData>
        </a:graphic>
      </p:graphicFrame>
      <p:sp>
        <p:nvSpPr>
          <p:cNvPr id="18" name="Line 10"/>
          <p:cNvSpPr>
            <a:spLocks noChangeShapeType="1"/>
          </p:cNvSpPr>
          <p:nvPr/>
        </p:nvSpPr>
        <p:spPr bwMode="auto">
          <a:xfrm>
            <a:off x="4885400" y="14478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Rectangle 11"/>
          <p:cNvSpPr>
            <a:spLocks noChangeArrowheads="1"/>
          </p:cNvSpPr>
          <p:nvPr/>
        </p:nvSpPr>
        <p:spPr bwMode="auto">
          <a:xfrm>
            <a:off x="0"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0" name="Object 12"/>
          <p:cNvGraphicFramePr>
            <a:graphicFrameLocks noChangeAspect="1"/>
          </p:cNvGraphicFramePr>
          <p:nvPr>
            <p:extLst>
              <p:ext uri="{D42A27DB-BD31-4B8C-83A1-F6EECF244321}">
                <p14:modId xmlns:p14="http://schemas.microsoft.com/office/powerpoint/2010/main" val="2912246190"/>
              </p:ext>
            </p:extLst>
          </p:nvPr>
        </p:nvGraphicFramePr>
        <p:xfrm>
          <a:off x="6069455" y="1676400"/>
          <a:ext cx="2133880" cy="1017266"/>
        </p:xfrm>
        <a:graphic>
          <a:graphicData uri="http://schemas.openxmlformats.org/presentationml/2006/ole">
            <mc:AlternateContent xmlns:mc="http://schemas.openxmlformats.org/markup-compatibility/2006">
              <mc:Choice xmlns:v="urn:schemas-microsoft-com:vml" Requires="v">
                <p:oleObj spid="_x0000_s17721" name="Equation" r:id="rId9" imgW="1574800" imgH="673100" progId="Equation.3">
                  <p:embed/>
                </p:oleObj>
              </mc:Choice>
              <mc:Fallback>
                <p:oleObj name="Equation" r:id="rId9" imgW="1574800" imgH="673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9455" y="1676400"/>
                        <a:ext cx="2133880" cy="1017266"/>
                      </a:xfrm>
                      <a:prstGeom prst="rect">
                        <a:avLst/>
                      </a:prstGeom>
                      <a:noFill/>
                      <a:ln>
                        <a:noFill/>
                      </a:ln>
                    </p:spPr>
                  </p:pic>
                </p:oleObj>
              </mc:Fallback>
            </mc:AlternateContent>
          </a:graphicData>
        </a:graphic>
      </p:graphicFrame>
      <p:sp>
        <p:nvSpPr>
          <p:cNvPr id="21" name="Rectangle 13"/>
          <p:cNvSpPr>
            <a:spLocks noChangeArrowheads="1"/>
          </p:cNvSpPr>
          <p:nvPr/>
        </p:nvSpPr>
        <p:spPr bwMode="auto">
          <a:xfrm>
            <a:off x="152400" y="2626056"/>
            <a:ext cx="2438400" cy="72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800" b="0" dirty="0">
                <a:solidFill>
                  <a:schemeClr val="accent2"/>
                </a:solidFill>
              </a:rPr>
              <a:t>Region III : Solid – Cold </a:t>
            </a:r>
            <a:r>
              <a:rPr lang="en-US" sz="1800" b="0" dirty="0" smtClean="0">
                <a:solidFill>
                  <a:schemeClr val="accent2"/>
                </a:solidFill>
              </a:rPr>
              <a:t>Liquid Convection</a:t>
            </a:r>
            <a:endParaRPr lang="en-US" sz="1800" b="0" dirty="0">
              <a:solidFill>
                <a:schemeClr val="accent2"/>
              </a:solidFill>
            </a:endParaRPr>
          </a:p>
        </p:txBody>
      </p:sp>
      <p:sp>
        <p:nvSpPr>
          <p:cNvPr id="22" name="Rectangle 1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3" name="Object 15"/>
          <p:cNvGraphicFramePr>
            <a:graphicFrameLocks noChangeAspect="1"/>
          </p:cNvGraphicFramePr>
          <p:nvPr>
            <p:extLst>
              <p:ext uri="{D42A27DB-BD31-4B8C-83A1-F6EECF244321}">
                <p14:modId xmlns:p14="http://schemas.microsoft.com/office/powerpoint/2010/main" val="1879215386"/>
              </p:ext>
            </p:extLst>
          </p:nvPr>
        </p:nvGraphicFramePr>
        <p:xfrm>
          <a:off x="5912945" y="2642772"/>
          <a:ext cx="1981200" cy="792163"/>
        </p:xfrm>
        <a:graphic>
          <a:graphicData uri="http://schemas.openxmlformats.org/presentationml/2006/ole">
            <mc:AlternateContent xmlns:mc="http://schemas.openxmlformats.org/markup-compatibility/2006">
              <mc:Choice xmlns:v="urn:schemas-microsoft-com:vml" Requires="v">
                <p:oleObj spid="_x0000_s17722" name="Equation" r:id="rId11" imgW="1104900" imgH="406400" progId="Equation.3">
                  <p:embed/>
                </p:oleObj>
              </mc:Choice>
              <mc:Fallback>
                <p:oleObj name="Equation" r:id="rId11" imgW="1104900" imgH="40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2945" y="2642772"/>
                        <a:ext cx="1981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ectangle 16"/>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5" name="Object 17"/>
          <p:cNvGraphicFramePr>
            <a:graphicFrameLocks noChangeAspect="1"/>
          </p:cNvGraphicFramePr>
          <p:nvPr>
            <p:extLst>
              <p:ext uri="{D42A27DB-BD31-4B8C-83A1-F6EECF244321}">
                <p14:modId xmlns:p14="http://schemas.microsoft.com/office/powerpoint/2010/main" val="1106382369"/>
              </p:ext>
            </p:extLst>
          </p:nvPr>
        </p:nvGraphicFramePr>
        <p:xfrm>
          <a:off x="2606675" y="2754313"/>
          <a:ext cx="2100263" cy="454025"/>
        </p:xfrm>
        <a:graphic>
          <a:graphicData uri="http://schemas.openxmlformats.org/presentationml/2006/ole">
            <mc:AlternateContent xmlns:mc="http://schemas.openxmlformats.org/markup-compatibility/2006">
              <mc:Choice xmlns:v="urn:schemas-microsoft-com:vml" Requires="v">
                <p:oleObj spid="_x0000_s17723" name="Equation" r:id="rId13" imgW="1282700" imgH="228600" progId="Equation.3">
                  <p:embed/>
                </p:oleObj>
              </mc:Choice>
              <mc:Fallback>
                <p:oleObj name="Equation" r:id="rId13" imgW="12827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6675" y="2754313"/>
                        <a:ext cx="21002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Line 18"/>
          <p:cNvSpPr>
            <a:spLocks noChangeShapeType="1"/>
          </p:cNvSpPr>
          <p:nvPr/>
        </p:nvSpPr>
        <p:spPr bwMode="auto">
          <a:xfrm>
            <a:off x="5219700" y="2197017"/>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7" name="Group 19"/>
          <p:cNvGrpSpPr>
            <a:grpSpLocks/>
          </p:cNvGrpSpPr>
          <p:nvPr/>
        </p:nvGrpSpPr>
        <p:grpSpPr bwMode="auto">
          <a:xfrm>
            <a:off x="5410200" y="3124200"/>
            <a:ext cx="3287713" cy="519113"/>
            <a:chOff x="3600" y="2016"/>
            <a:chExt cx="2071" cy="327"/>
          </a:xfrm>
        </p:grpSpPr>
        <p:sp>
          <p:nvSpPr>
            <p:cNvPr id="28" name="Line 20"/>
            <p:cNvSpPr>
              <a:spLocks noChangeShapeType="1"/>
            </p:cNvSpPr>
            <p:nvPr/>
          </p:nvSpPr>
          <p:spPr bwMode="auto">
            <a:xfrm>
              <a:off x="3600" y="2208"/>
              <a:ext cx="18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Rectangle 21"/>
            <p:cNvSpPr>
              <a:spLocks noChangeArrowheads="1"/>
            </p:cNvSpPr>
            <p:nvPr/>
          </p:nvSpPr>
          <p:spPr bwMode="auto">
            <a:xfrm>
              <a:off x="5424" y="2016"/>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b="0">
                  <a:latin typeface="Arial" charset="0"/>
                </a:rPr>
                <a:t>+</a:t>
              </a:r>
            </a:p>
          </p:txBody>
        </p:sp>
      </p:grpSp>
      <p:graphicFrame>
        <p:nvGraphicFramePr>
          <p:cNvPr id="30" name="Object 23"/>
          <p:cNvGraphicFramePr>
            <a:graphicFrameLocks noChangeAspect="1"/>
          </p:cNvGraphicFramePr>
          <p:nvPr>
            <p:extLst>
              <p:ext uri="{D42A27DB-BD31-4B8C-83A1-F6EECF244321}">
                <p14:modId xmlns:p14="http://schemas.microsoft.com/office/powerpoint/2010/main" val="966313680"/>
              </p:ext>
            </p:extLst>
          </p:nvPr>
        </p:nvGraphicFramePr>
        <p:xfrm>
          <a:off x="5166914" y="3519797"/>
          <a:ext cx="3172066" cy="1305078"/>
        </p:xfrm>
        <a:graphic>
          <a:graphicData uri="http://schemas.openxmlformats.org/presentationml/2006/ole">
            <mc:AlternateContent xmlns:mc="http://schemas.openxmlformats.org/markup-compatibility/2006">
              <mc:Choice xmlns:v="urn:schemas-microsoft-com:vml" Requires="v">
                <p:oleObj spid="_x0000_s17724" name="Equation" r:id="rId15" imgW="2425700" imgH="914400" progId="Equation.3">
                  <p:embed/>
                </p:oleObj>
              </mc:Choice>
              <mc:Fallback>
                <p:oleObj name="Equation" r:id="rId15" imgW="2425700" imgH="914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66914" y="3519797"/>
                        <a:ext cx="3172066" cy="1305078"/>
                      </a:xfrm>
                      <a:prstGeom prst="rect">
                        <a:avLst/>
                      </a:prstGeom>
                      <a:noFill/>
                      <a:ln>
                        <a:noFill/>
                      </a:ln>
                    </p:spPr>
                  </p:pic>
                </p:oleObj>
              </mc:Fallback>
            </mc:AlternateContent>
          </a:graphicData>
        </a:graphic>
      </p:graphicFrame>
      <p:sp>
        <p:nvSpPr>
          <p:cNvPr id="31" name="Rectangle 24"/>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 name="Object 25"/>
          <p:cNvGraphicFramePr>
            <a:graphicFrameLocks noChangeAspect="1"/>
          </p:cNvGraphicFramePr>
          <p:nvPr>
            <p:extLst>
              <p:ext uri="{D42A27DB-BD31-4B8C-83A1-F6EECF244321}">
                <p14:modId xmlns:p14="http://schemas.microsoft.com/office/powerpoint/2010/main" val="3521730450"/>
              </p:ext>
            </p:extLst>
          </p:nvPr>
        </p:nvGraphicFramePr>
        <p:xfrm>
          <a:off x="1011072" y="4477819"/>
          <a:ext cx="1855788" cy="347695"/>
        </p:xfrm>
        <a:graphic>
          <a:graphicData uri="http://schemas.openxmlformats.org/presentationml/2006/ole">
            <mc:AlternateContent xmlns:mc="http://schemas.openxmlformats.org/markup-compatibility/2006">
              <mc:Choice xmlns:v="urn:schemas-microsoft-com:vml" Requires="v">
                <p:oleObj spid="_x0000_s17725" name="Equation" r:id="rId17" imgW="1079500" imgH="203200" progId="Equation.3">
                  <p:embed/>
                </p:oleObj>
              </mc:Choice>
              <mc:Fallback>
                <p:oleObj name="Equation" r:id="rId17" imgW="1079500" imgH="203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11072" y="4477819"/>
                        <a:ext cx="1855788" cy="347695"/>
                      </a:xfrm>
                      <a:prstGeom prst="rect">
                        <a:avLst/>
                      </a:prstGeom>
                      <a:noFill/>
                      <a:ln>
                        <a:noFill/>
                      </a:ln>
                    </p:spPr>
                  </p:pic>
                </p:oleObj>
              </mc:Fallback>
            </mc:AlternateContent>
          </a:graphicData>
        </a:graphic>
      </p:graphicFrame>
      <p:graphicFrame>
        <p:nvGraphicFramePr>
          <p:cNvPr id="33" name="Object 27"/>
          <p:cNvGraphicFramePr>
            <a:graphicFrameLocks noChangeAspect="1"/>
          </p:cNvGraphicFramePr>
          <p:nvPr>
            <p:extLst>
              <p:ext uri="{D42A27DB-BD31-4B8C-83A1-F6EECF244321}">
                <p14:modId xmlns:p14="http://schemas.microsoft.com/office/powerpoint/2010/main" val="2394129627"/>
              </p:ext>
            </p:extLst>
          </p:nvPr>
        </p:nvGraphicFramePr>
        <p:xfrm>
          <a:off x="2971800" y="5091475"/>
          <a:ext cx="3390900" cy="1512953"/>
        </p:xfrm>
        <a:graphic>
          <a:graphicData uri="http://schemas.openxmlformats.org/presentationml/2006/ole">
            <mc:AlternateContent xmlns:mc="http://schemas.openxmlformats.org/markup-compatibility/2006">
              <mc:Choice xmlns:v="urn:schemas-microsoft-com:vml" Requires="v">
                <p:oleObj spid="_x0000_s17726" name="Equation" r:id="rId19" imgW="2019300" imgH="990600" progId="Equation.3">
                  <p:embed/>
                </p:oleObj>
              </mc:Choice>
              <mc:Fallback>
                <p:oleObj name="Equation" r:id="rId19" imgW="2019300" imgH="990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1800" y="5091475"/>
                        <a:ext cx="3390900" cy="1512953"/>
                      </a:xfrm>
                      <a:prstGeom prst="rect">
                        <a:avLst/>
                      </a:prstGeom>
                      <a:noFill/>
                      <a:ln>
                        <a:noFill/>
                      </a:ln>
                    </p:spPr>
                  </p:pic>
                </p:oleObj>
              </mc:Fallback>
            </mc:AlternateContent>
          </a:graphicData>
        </a:graphic>
      </p:graphicFrame>
      <p:graphicFrame>
        <p:nvGraphicFramePr>
          <p:cNvPr id="34" name="Object 41"/>
          <p:cNvGraphicFramePr>
            <a:graphicFrameLocks noChangeAspect="1"/>
          </p:cNvGraphicFramePr>
          <p:nvPr>
            <p:extLst>
              <p:ext uri="{D42A27DB-BD31-4B8C-83A1-F6EECF244321}">
                <p14:modId xmlns:p14="http://schemas.microsoft.com/office/powerpoint/2010/main" val="3182051494"/>
              </p:ext>
            </p:extLst>
          </p:nvPr>
        </p:nvGraphicFramePr>
        <p:xfrm>
          <a:off x="990600" y="3627834"/>
          <a:ext cx="2286000" cy="696516"/>
        </p:xfrm>
        <a:graphic>
          <a:graphicData uri="http://schemas.openxmlformats.org/presentationml/2006/ole">
            <mc:AlternateContent xmlns:mc="http://schemas.openxmlformats.org/markup-compatibility/2006">
              <mc:Choice xmlns:v="urn:schemas-microsoft-com:vml" Requires="v">
                <p:oleObj spid="_x0000_s17727" name="Equation" r:id="rId21" imgW="1333500" imgH="406400" progId="Equation.3">
                  <p:embed/>
                </p:oleObj>
              </mc:Choice>
              <mc:Fallback>
                <p:oleObj name="Equation" r:id="rId21" imgW="1333500" imgH="4064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0" y="3627834"/>
                        <a:ext cx="2286000" cy="696516"/>
                      </a:xfrm>
                      <a:prstGeom prst="rect">
                        <a:avLst/>
                      </a:prstGeom>
                      <a:noFill/>
                      <a:ln>
                        <a:noFill/>
                      </a:ln>
                      <a:effectLst/>
                    </p:spPr>
                  </p:pic>
                </p:oleObj>
              </mc:Fallback>
            </mc:AlternateContent>
          </a:graphicData>
        </a:graphic>
      </p:graphicFrame>
      <p:graphicFrame>
        <p:nvGraphicFramePr>
          <p:cNvPr id="35" name="Object 42"/>
          <p:cNvGraphicFramePr>
            <a:graphicFrameLocks noChangeAspect="1"/>
          </p:cNvGraphicFramePr>
          <p:nvPr>
            <p:extLst>
              <p:ext uri="{D42A27DB-BD31-4B8C-83A1-F6EECF244321}">
                <p14:modId xmlns:p14="http://schemas.microsoft.com/office/powerpoint/2010/main" val="3030107905"/>
              </p:ext>
            </p:extLst>
          </p:nvPr>
        </p:nvGraphicFramePr>
        <p:xfrm>
          <a:off x="1315189" y="5641344"/>
          <a:ext cx="1143000" cy="542925"/>
        </p:xfrm>
        <a:graphic>
          <a:graphicData uri="http://schemas.openxmlformats.org/presentationml/2006/ole">
            <mc:AlternateContent xmlns:mc="http://schemas.openxmlformats.org/markup-compatibility/2006">
              <mc:Choice xmlns:v="urn:schemas-microsoft-com:vml" Requires="v">
                <p:oleObj spid="_x0000_s17728" name="Equation" r:id="rId23" imgW="635000" imgH="368300" progId="Equation.3">
                  <p:embed/>
                </p:oleObj>
              </mc:Choice>
              <mc:Fallback>
                <p:oleObj name="Equation" r:id="rId23" imgW="635000" imgH="3683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15189" y="5641344"/>
                        <a:ext cx="1143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47"/>
          <p:cNvGraphicFramePr>
            <a:graphicFrameLocks noChangeAspect="1"/>
          </p:cNvGraphicFramePr>
          <p:nvPr>
            <p:extLst>
              <p:ext uri="{D42A27DB-BD31-4B8C-83A1-F6EECF244321}">
                <p14:modId xmlns:p14="http://schemas.microsoft.com/office/powerpoint/2010/main" val="3751330135"/>
              </p:ext>
            </p:extLst>
          </p:nvPr>
        </p:nvGraphicFramePr>
        <p:xfrm flipH="1">
          <a:off x="9359900" y="2895600"/>
          <a:ext cx="101600" cy="177800"/>
        </p:xfrm>
        <a:graphic>
          <a:graphicData uri="http://schemas.openxmlformats.org/presentationml/2006/ole">
            <mc:AlternateContent xmlns:mc="http://schemas.openxmlformats.org/markup-compatibility/2006">
              <mc:Choice xmlns:v="urn:schemas-microsoft-com:vml" Requires="v">
                <p:oleObj spid="_x0000_s17729" name="Equation" r:id="rId25" imgW="101600" imgH="177800" progId="Equation.3">
                  <p:embed/>
                </p:oleObj>
              </mc:Choice>
              <mc:Fallback>
                <p:oleObj name="Equation" r:id="rId25" imgW="101600" imgH="1778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flipH="1">
                        <a:off x="9359900" y="2895600"/>
                        <a:ext cx="1016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7" name="Group 50"/>
          <p:cNvGrpSpPr>
            <a:grpSpLocks/>
          </p:cNvGrpSpPr>
          <p:nvPr/>
        </p:nvGrpSpPr>
        <p:grpSpPr bwMode="auto">
          <a:xfrm>
            <a:off x="6409248" y="4750190"/>
            <a:ext cx="2209800" cy="2107810"/>
            <a:chOff x="2511" y="3154"/>
            <a:chExt cx="6840" cy="6660"/>
          </a:xfrm>
        </p:grpSpPr>
        <p:grpSp>
          <p:nvGrpSpPr>
            <p:cNvPr id="38" name="Group 51"/>
            <p:cNvGrpSpPr>
              <a:grpSpLocks/>
            </p:cNvGrpSpPr>
            <p:nvPr/>
          </p:nvGrpSpPr>
          <p:grpSpPr bwMode="auto">
            <a:xfrm rot="-5427499">
              <a:off x="2601" y="3064"/>
              <a:ext cx="6660" cy="6840"/>
              <a:chOff x="2601" y="3064"/>
              <a:chExt cx="6660" cy="6840"/>
            </a:xfrm>
          </p:grpSpPr>
          <p:grpSp>
            <p:nvGrpSpPr>
              <p:cNvPr id="41" name="Group 52"/>
              <p:cNvGrpSpPr>
                <a:grpSpLocks/>
              </p:cNvGrpSpPr>
              <p:nvPr/>
            </p:nvGrpSpPr>
            <p:grpSpPr bwMode="auto">
              <a:xfrm>
                <a:off x="3681" y="4144"/>
                <a:ext cx="4320" cy="4860"/>
                <a:chOff x="3681" y="4144"/>
                <a:chExt cx="4320" cy="4860"/>
              </a:xfrm>
            </p:grpSpPr>
            <p:sp>
              <p:nvSpPr>
                <p:cNvPr id="46" name="AutoShape 53"/>
                <p:cNvSpPr>
                  <a:spLocks noChangeArrowheads="1"/>
                </p:cNvSpPr>
                <p:nvPr/>
              </p:nvSpPr>
              <p:spPr bwMode="auto">
                <a:xfrm>
                  <a:off x="3681" y="4144"/>
                  <a:ext cx="4320" cy="4860"/>
                </a:xfrm>
                <a:prstGeom prst="can">
                  <a:avLst>
                    <a:gd name="adj" fmla="val 56250"/>
                  </a:avLst>
                </a:prstGeom>
                <a:solidFill>
                  <a:srgbClr val="3366FF"/>
                </a:solidFill>
                <a:ln w="66675">
                  <a:solidFill>
                    <a:srgbClr val="808080"/>
                  </a:solidFill>
                  <a:round/>
                  <a:headEnd/>
                  <a:tailEnd/>
                </a:ln>
              </p:spPr>
              <p:txBody>
                <a:bodyPr/>
                <a:lstStyle/>
                <a:p>
                  <a:endParaRPr lang="en-US"/>
                </a:p>
              </p:txBody>
            </p:sp>
            <p:sp>
              <p:nvSpPr>
                <p:cNvPr id="47" name="Oval 54"/>
                <p:cNvSpPr>
                  <a:spLocks noChangeArrowheads="1"/>
                </p:cNvSpPr>
                <p:nvPr/>
              </p:nvSpPr>
              <p:spPr bwMode="auto">
                <a:xfrm>
                  <a:off x="4311" y="4504"/>
                  <a:ext cx="3060" cy="1620"/>
                </a:xfrm>
                <a:prstGeom prst="ellipse">
                  <a:avLst/>
                </a:prstGeom>
                <a:solidFill>
                  <a:srgbClr val="FF6600"/>
                </a:solidFill>
                <a:ln w="9525">
                  <a:solidFill>
                    <a:srgbClr val="000000"/>
                  </a:solidFill>
                  <a:round/>
                  <a:headEnd/>
                  <a:tailEnd/>
                </a:ln>
              </p:spPr>
              <p:txBody>
                <a:bodyPr/>
                <a:lstStyle/>
                <a:p>
                  <a:endParaRPr lang="en-US"/>
                </a:p>
              </p:txBody>
            </p:sp>
            <p:sp>
              <p:nvSpPr>
                <p:cNvPr id="48" name="Oval 55"/>
                <p:cNvSpPr>
                  <a:spLocks noChangeArrowheads="1"/>
                </p:cNvSpPr>
                <p:nvPr/>
              </p:nvSpPr>
              <p:spPr bwMode="auto">
                <a:xfrm>
                  <a:off x="4581" y="4684"/>
                  <a:ext cx="2520" cy="1260"/>
                </a:xfrm>
                <a:prstGeom prst="ellipse">
                  <a:avLst/>
                </a:prstGeom>
                <a:solidFill>
                  <a:srgbClr val="FF0000"/>
                </a:solidFill>
                <a:ln w="9525">
                  <a:solidFill>
                    <a:srgbClr val="000000"/>
                  </a:solidFill>
                  <a:round/>
                  <a:headEnd/>
                  <a:tailEnd/>
                </a:ln>
              </p:spPr>
              <p:txBody>
                <a:bodyPr/>
                <a:lstStyle/>
                <a:p>
                  <a:endParaRPr lang="en-US"/>
                </a:p>
              </p:txBody>
            </p:sp>
          </p:grpSp>
          <p:sp>
            <p:nvSpPr>
              <p:cNvPr id="42" name="Line 56"/>
              <p:cNvSpPr>
                <a:spLocks noChangeShapeType="1"/>
              </p:cNvSpPr>
              <p:nvPr/>
            </p:nvSpPr>
            <p:spPr bwMode="auto">
              <a:xfrm>
                <a:off x="5841" y="3064"/>
                <a:ext cx="0" cy="684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7"/>
              <p:cNvSpPr>
                <a:spLocks noChangeShapeType="1"/>
              </p:cNvSpPr>
              <p:nvPr/>
            </p:nvSpPr>
            <p:spPr bwMode="auto">
              <a:xfrm>
                <a:off x="2601" y="5224"/>
                <a:ext cx="666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8"/>
              <p:cNvSpPr>
                <a:spLocks noChangeShapeType="1"/>
              </p:cNvSpPr>
              <p:nvPr/>
            </p:nvSpPr>
            <p:spPr bwMode="auto">
              <a:xfrm flipV="1">
                <a:off x="5841" y="4864"/>
                <a:ext cx="72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59"/>
              <p:cNvSpPr>
                <a:spLocks noChangeShapeType="1"/>
              </p:cNvSpPr>
              <p:nvPr/>
            </p:nvSpPr>
            <p:spPr bwMode="auto">
              <a:xfrm>
                <a:off x="5841" y="5224"/>
                <a:ext cx="90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9" name="Text Box 60"/>
            <p:cNvSpPr txBox="1">
              <a:spLocks noChangeArrowheads="1"/>
            </p:cNvSpPr>
            <p:nvPr/>
          </p:nvSpPr>
          <p:spPr bwMode="auto">
            <a:xfrm>
              <a:off x="4941" y="5944"/>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r>
                <a:rPr lang="en-US" sz="1600" b="0">
                  <a:solidFill>
                    <a:srgbClr val="008000"/>
                  </a:solidFill>
                  <a:ea typeface="ＭＳ Ｐゴシック" charset="-128"/>
                </a:rPr>
                <a:t>r</a:t>
              </a:r>
              <a:r>
                <a:rPr lang="en-US" sz="1600" b="0" baseline="-25000">
                  <a:solidFill>
                    <a:srgbClr val="008000"/>
                  </a:solidFill>
                  <a:ea typeface="ＭＳ Ｐゴシック" charset="-128"/>
                </a:rPr>
                <a:t>o</a:t>
              </a:r>
            </a:p>
          </p:txBody>
        </p:sp>
        <p:sp>
          <p:nvSpPr>
            <p:cNvPr id="40" name="Text Box 61"/>
            <p:cNvSpPr txBox="1">
              <a:spLocks noChangeArrowheads="1"/>
            </p:cNvSpPr>
            <p:nvPr/>
          </p:nvSpPr>
          <p:spPr bwMode="auto">
            <a:xfrm>
              <a:off x="4041" y="5944"/>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r>
                <a:rPr lang="en-US" sz="1600" b="0">
                  <a:solidFill>
                    <a:srgbClr val="008000"/>
                  </a:solidFill>
                  <a:ea typeface="ＭＳ Ｐゴシック" charset="-128"/>
                </a:rPr>
                <a:t>r</a:t>
              </a:r>
              <a:r>
                <a:rPr lang="en-US" sz="1600" b="0" baseline="-25000">
                  <a:solidFill>
                    <a:srgbClr val="008000"/>
                  </a:solidFill>
                  <a:ea typeface="ＭＳ Ｐゴシック" charset="-128"/>
                </a:rPr>
                <a:t>i</a:t>
              </a:r>
            </a:p>
          </p:txBody>
        </p:sp>
      </p:grpSp>
      <p:sp>
        <p:nvSpPr>
          <p:cNvPr id="49" name="AutoShape 64"/>
          <p:cNvSpPr>
            <a:spLocks noChangeArrowheads="1"/>
          </p:cNvSpPr>
          <p:nvPr/>
        </p:nvSpPr>
        <p:spPr bwMode="auto">
          <a:xfrm rot="8004266">
            <a:off x="190500" y="3902075"/>
            <a:ext cx="838200" cy="717550"/>
          </a:xfrm>
          <a:custGeom>
            <a:avLst/>
            <a:gdLst>
              <a:gd name="T0" fmla="*/ 26116333 w 21600"/>
              <a:gd name="T1" fmla="*/ 0 h 21600"/>
              <a:gd name="T2" fmla="*/ 19705847 w 21600"/>
              <a:gd name="T3" fmla="*/ 6274842 h 21600"/>
              <a:gd name="T4" fmla="*/ 8562368 w 21600"/>
              <a:gd name="T5" fmla="*/ 14441224 h 21600"/>
              <a:gd name="T6" fmla="*/ 0 w 21600"/>
              <a:gd name="T7" fmla="*/ 19139086 h 21600"/>
              <a:gd name="T8" fmla="*/ 8562368 w 21600"/>
              <a:gd name="T9" fmla="*/ 23836944 h 21600"/>
              <a:gd name="T10" fmla="*/ 18266200 w 21600"/>
              <a:gd name="T11" fmla="*/ 20496451 h 21600"/>
              <a:gd name="T12" fmla="*/ 27968560 w 21600"/>
              <a:gd name="T13" fmla="*/ 13386194 h 21600"/>
              <a:gd name="T14" fmla="*/ 32526815 w 21600"/>
              <a:gd name="T15" fmla="*/ 6274842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643 w 21600"/>
              <a:gd name="T25" fmla="*/ 16113 h 21600"/>
              <a:gd name="T26" fmla="*/ 18573 w 21600"/>
              <a:gd name="T27" fmla="*/ 18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343" y="0"/>
                </a:moveTo>
                <a:lnTo>
                  <a:pt x="13086" y="5686"/>
                </a:lnTo>
                <a:lnTo>
                  <a:pt x="16113" y="5686"/>
                </a:lnTo>
                <a:lnTo>
                  <a:pt x="16113" y="16113"/>
                </a:lnTo>
                <a:lnTo>
                  <a:pt x="5686" y="16113"/>
                </a:lnTo>
                <a:lnTo>
                  <a:pt x="5686" y="13086"/>
                </a:lnTo>
                <a:lnTo>
                  <a:pt x="0" y="17343"/>
                </a:lnTo>
                <a:lnTo>
                  <a:pt x="5686" y="21600"/>
                </a:lnTo>
                <a:lnTo>
                  <a:pt x="5686" y="18573"/>
                </a:lnTo>
                <a:lnTo>
                  <a:pt x="18573" y="18573"/>
                </a:lnTo>
                <a:lnTo>
                  <a:pt x="18573" y="5686"/>
                </a:lnTo>
                <a:lnTo>
                  <a:pt x="21600" y="5686"/>
                </a:lnTo>
                <a:lnTo>
                  <a:pt x="17343"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50" name="AutoShape 65"/>
          <p:cNvSpPr>
            <a:spLocks noChangeArrowheads="1"/>
          </p:cNvSpPr>
          <p:nvPr/>
        </p:nvSpPr>
        <p:spPr bwMode="auto">
          <a:xfrm rot="10800000">
            <a:off x="3628100" y="3903662"/>
            <a:ext cx="1447800" cy="269875"/>
          </a:xfrm>
          <a:prstGeom prst="notchedRightArrow">
            <a:avLst>
              <a:gd name="adj1" fmla="val 32972"/>
              <a:gd name="adj2" fmla="val 55758"/>
            </a:avLst>
          </a:prstGeom>
          <a:solidFill>
            <a:schemeClr val="accent1"/>
          </a:solidFill>
          <a:ln w="9525">
            <a:solidFill>
              <a:schemeClr val="tx1"/>
            </a:solidFill>
            <a:miter lim="800000"/>
            <a:headEnd/>
            <a:tailEnd/>
          </a:ln>
        </p:spPr>
        <p:txBody>
          <a:bodyPr wrap="none" anchor="ctr"/>
          <a:lstStyle/>
          <a:p>
            <a:endParaRPr lang="en-US"/>
          </a:p>
        </p:txBody>
      </p:sp>
      <p:sp>
        <p:nvSpPr>
          <p:cNvPr id="51" name="AutoShape 67"/>
          <p:cNvSpPr>
            <a:spLocks noChangeArrowheads="1"/>
          </p:cNvSpPr>
          <p:nvPr/>
        </p:nvSpPr>
        <p:spPr bwMode="auto">
          <a:xfrm rot="10800000" flipH="1">
            <a:off x="304800" y="5334000"/>
            <a:ext cx="685800" cy="685800"/>
          </a:xfrm>
          <a:custGeom>
            <a:avLst/>
            <a:gdLst>
              <a:gd name="T0" fmla="*/ 12527184 w 21600"/>
              <a:gd name="T1" fmla="*/ 0 h 21600"/>
              <a:gd name="T2" fmla="*/ 12527184 w 21600"/>
              <a:gd name="T3" fmla="*/ 12256039 h 21600"/>
              <a:gd name="T4" fmla="*/ 2040318 w 21600"/>
              <a:gd name="T5" fmla="*/ 21774150 h 21600"/>
              <a:gd name="T6" fmla="*/ 21774150 w 21600"/>
              <a:gd name="T7" fmla="*/ 6128004 h 21600"/>
              <a:gd name="T8" fmla="*/ 17694720 60000 65536"/>
              <a:gd name="T9" fmla="*/ 5898240 60000 65536"/>
              <a:gd name="T10" fmla="*/ 5898240 60000 65536"/>
              <a:gd name="T11" fmla="*/ 0 60000 65536"/>
              <a:gd name="T12" fmla="*/ 12427 w 21600"/>
              <a:gd name="T13" fmla="*/ 4099 h 21600"/>
              <a:gd name="T14" fmla="*/ 18612 w 21600"/>
              <a:gd name="T15" fmla="*/ 8059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099"/>
                </a:lnTo>
                <a:cubicBezTo>
                  <a:pt x="5564" y="4099"/>
                  <a:pt x="0" y="7707"/>
                  <a:pt x="0" y="12158"/>
                </a:cubicBezTo>
                <a:lnTo>
                  <a:pt x="0" y="21600"/>
                </a:lnTo>
                <a:lnTo>
                  <a:pt x="4048" y="21600"/>
                </a:lnTo>
                <a:lnTo>
                  <a:pt x="4048" y="12158"/>
                </a:lnTo>
                <a:cubicBezTo>
                  <a:pt x="4048" y="9894"/>
                  <a:pt x="7799" y="8059"/>
                  <a:pt x="12427" y="8059"/>
                </a:cubicBezTo>
                <a:lnTo>
                  <a:pt x="12427"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3265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par>
                                <p:cTn id="8" presetID="1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Bottom)">
                                      <p:cBhvr>
                                        <p:cTn id="25" dur="500"/>
                                        <p:tgtEl>
                                          <p:spTgt spid="16"/>
                                        </p:tgtEl>
                                      </p:cBhvr>
                                    </p:animEffect>
                                  </p:childTnLst>
                                </p:cTn>
                              </p:par>
                              <p:par>
                                <p:cTn id="26" presetID="1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Bottom)">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heckerboard(across)">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heckerboard(across)">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slide(fromBottom)">
                                      <p:cBhvr>
                                        <p:cTn id="43" dur="500"/>
                                        <p:tgtEl>
                                          <p:spTgt spid="21"/>
                                        </p:tgtEl>
                                      </p:cBhvr>
                                    </p:animEffect>
                                  </p:childTnLst>
                                </p:cTn>
                              </p:par>
                              <p:par>
                                <p:cTn id="44" presetID="12" presetClass="entr" presetSubtype="4"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slide(fromBottom)">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checkerboard(across)">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p:cTn id="67" dur="500" fill="hold"/>
                                        <p:tgtEl>
                                          <p:spTgt spid="50"/>
                                        </p:tgtEl>
                                        <p:attrNameLst>
                                          <p:attrName>ppt_w</p:attrName>
                                        </p:attrNameLst>
                                      </p:cBhvr>
                                      <p:tavLst>
                                        <p:tav tm="0">
                                          <p:val>
                                            <p:fltVal val="0"/>
                                          </p:val>
                                        </p:tav>
                                        <p:tav tm="100000">
                                          <p:val>
                                            <p:strVal val="#ppt_w"/>
                                          </p:val>
                                        </p:tav>
                                      </p:tavLst>
                                    </p:anim>
                                    <p:anim calcmode="lin" valueType="num">
                                      <p:cBhvr>
                                        <p:cTn id="68"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p:cTn id="83" dur="500" fill="hold"/>
                                        <p:tgtEl>
                                          <p:spTgt spid="49"/>
                                        </p:tgtEl>
                                        <p:attrNameLst>
                                          <p:attrName>ppt_w</p:attrName>
                                        </p:attrNameLst>
                                      </p:cBhvr>
                                      <p:tavLst>
                                        <p:tav tm="0">
                                          <p:val>
                                            <p:fltVal val="0"/>
                                          </p:val>
                                        </p:tav>
                                        <p:tav tm="100000">
                                          <p:val>
                                            <p:strVal val="#ppt_w"/>
                                          </p:val>
                                        </p:tav>
                                      </p:tavLst>
                                    </p:anim>
                                    <p:anim calcmode="lin" valueType="num">
                                      <p:cBhvr>
                                        <p:cTn id="84" dur="500" fill="hold"/>
                                        <p:tgtEl>
                                          <p:spTgt spid="49"/>
                                        </p:tgtEl>
                                        <p:attrNameLst>
                                          <p:attrName>ppt_h</p:attrName>
                                        </p:attrNameLst>
                                      </p:cBhvr>
                                      <p:tavLst>
                                        <p:tav tm="0">
                                          <p:val>
                                            <p:fltVal val="0"/>
                                          </p:val>
                                        </p:tav>
                                        <p:tav tm="100000">
                                          <p:val>
                                            <p:strVal val="#ppt_h"/>
                                          </p:val>
                                        </p:tav>
                                      </p:tavLst>
                                    </p:anim>
                                    <p:anim calcmode="lin" valueType="num">
                                      <p:cBhvr>
                                        <p:cTn id="85" dur="500" fill="hold"/>
                                        <p:tgtEl>
                                          <p:spTgt spid="49"/>
                                        </p:tgtEl>
                                        <p:attrNameLst>
                                          <p:attrName>style.rotation</p:attrName>
                                        </p:attrNameLst>
                                      </p:cBhvr>
                                      <p:tavLst>
                                        <p:tav tm="0">
                                          <p:val>
                                            <p:fltVal val="360"/>
                                          </p:val>
                                        </p:tav>
                                        <p:tav tm="100000">
                                          <p:val>
                                            <p:fltVal val="0"/>
                                          </p:val>
                                        </p:tav>
                                      </p:tavLst>
                                    </p:anim>
                                    <p:animEffect transition="in" filter="fade">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p:cTn id="91" dur="500" fill="hold"/>
                                        <p:tgtEl>
                                          <p:spTgt spid="51"/>
                                        </p:tgtEl>
                                        <p:attrNameLst>
                                          <p:attrName>ppt_w</p:attrName>
                                        </p:attrNameLst>
                                      </p:cBhvr>
                                      <p:tavLst>
                                        <p:tav tm="0">
                                          <p:val>
                                            <p:fltVal val="0"/>
                                          </p:val>
                                        </p:tav>
                                        <p:tav tm="100000">
                                          <p:val>
                                            <p:strVal val="#ppt_w"/>
                                          </p:val>
                                        </p:tav>
                                      </p:tavLst>
                                    </p:anim>
                                    <p:anim calcmode="lin" valueType="num">
                                      <p:cBhvr>
                                        <p:cTn id="92" dur="500" fill="hold"/>
                                        <p:tgtEl>
                                          <p:spTgt spid="51"/>
                                        </p:tgtEl>
                                        <p:attrNameLst>
                                          <p:attrName>ppt_h</p:attrName>
                                        </p:attrNameLst>
                                      </p:cBhvr>
                                      <p:tavLst>
                                        <p:tav tm="0">
                                          <p:val>
                                            <p:strVal val="#ppt_h"/>
                                          </p:val>
                                        </p:tav>
                                        <p:tav tm="100000">
                                          <p:val>
                                            <p:strVal val="#ppt_h"/>
                                          </p:val>
                                        </p:tav>
                                      </p:tavLst>
                                    </p:anim>
                                  </p:childTnLst>
                                </p:cTn>
                              </p:par>
                              <p:par>
                                <p:cTn id="93" presetID="55"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p:cTn id="95" dur="1000" fill="hold"/>
                                        <p:tgtEl>
                                          <p:spTgt spid="35"/>
                                        </p:tgtEl>
                                        <p:attrNameLst>
                                          <p:attrName>ppt_w</p:attrName>
                                        </p:attrNameLst>
                                      </p:cBhvr>
                                      <p:tavLst>
                                        <p:tav tm="0">
                                          <p:val>
                                            <p:strVal val="#ppt_w*0.70"/>
                                          </p:val>
                                        </p:tav>
                                        <p:tav tm="100000">
                                          <p:val>
                                            <p:strVal val="#ppt_w"/>
                                          </p:val>
                                        </p:tav>
                                      </p:tavLst>
                                    </p:anim>
                                    <p:anim calcmode="lin" valueType="num">
                                      <p:cBhvr>
                                        <p:cTn id="96" dur="1000" fill="hold"/>
                                        <p:tgtEl>
                                          <p:spTgt spid="35"/>
                                        </p:tgtEl>
                                        <p:attrNameLst>
                                          <p:attrName>ppt_h</p:attrName>
                                        </p:attrNameLst>
                                      </p:cBhvr>
                                      <p:tavLst>
                                        <p:tav tm="0">
                                          <p:val>
                                            <p:strVal val="#ppt_h"/>
                                          </p:val>
                                        </p:tav>
                                        <p:tav tm="100000">
                                          <p:val>
                                            <p:strVal val="#ppt_h"/>
                                          </p:val>
                                        </p:tav>
                                      </p:tavLst>
                                    </p:anim>
                                    <p:animEffect transition="in" filter="fade">
                                      <p:cBhvr>
                                        <p:cTn id="97" dur="10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500" fill="hold"/>
                                        <p:tgtEl>
                                          <p:spTgt spid="33"/>
                                        </p:tgtEl>
                                        <p:attrNameLst>
                                          <p:attrName>ppt_x</p:attrName>
                                        </p:attrNameLst>
                                      </p:cBhvr>
                                      <p:tavLst>
                                        <p:tav tm="0">
                                          <p:val>
                                            <p:strVal val="#ppt_x"/>
                                          </p:val>
                                        </p:tav>
                                        <p:tav tm="100000">
                                          <p:val>
                                            <p:strVal val="#ppt_x"/>
                                          </p:val>
                                        </p:tav>
                                      </p:tavLst>
                                    </p:anim>
                                    <p:anim calcmode="lin" valueType="num">
                                      <p:cBhvr additive="base">
                                        <p:cTn id="10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p:bldP spid="18" grpId="0" animBg="1"/>
      <p:bldP spid="21" grpId="0"/>
      <p:bldP spid="26" grpId="0" animBg="1"/>
      <p:bldP spid="49" grpId="0" animBg="1"/>
      <p:bldP spid="50"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Use of The Log Mean Temperature Difference</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31306" y="6096000"/>
            <a:ext cx="636494"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24</a:t>
            </a:fld>
            <a:endParaRPr lang="en-US" altLang="zh-CN" sz="2800" b="1" dirty="0">
              <a:solidFill>
                <a:prstClr val="black"/>
              </a:solidFill>
              <a:latin typeface="Lao UI" panose="020B0502040204020203" pitchFamily="34" charset="0"/>
              <a:cs typeface="Lao UI" panose="020B0502040204020203" pitchFamily="34" charset="0"/>
            </a:endParaRPr>
          </a:p>
        </p:txBody>
      </p:sp>
      <p:graphicFrame>
        <p:nvGraphicFramePr>
          <p:cNvPr id="10" name="Object 3"/>
          <p:cNvGraphicFramePr>
            <a:graphicFrameLocks noChangeAspect="1"/>
          </p:cNvGraphicFramePr>
          <p:nvPr/>
        </p:nvGraphicFramePr>
        <p:xfrm>
          <a:off x="914400" y="1981200"/>
          <a:ext cx="2362200" cy="438150"/>
        </p:xfrm>
        <a:graphic>
          <a:graphicData uri="http://schemas.openxmlformats.org/presentationml/2006/ole">
            <mc:AlternateContent xmlns:mc="http://schemas.openxmlformats.org/markup-compatibility/2006">
              <mc:Choice xmlns:v="urn:schemas-microsoft-com:vml" Requires="v">
                <p:oleObj spid="_x0000_s18742" name="Equation" r:id="rId3" imgW="1206500" imgH="228600" progId="Equation.3">
                  <p:embed/>
                </p:oleObj>
              </mc:Choice>
              <mc:Fallback>
                <p:oleObj name="Equation" r:id="rId3" imgW="1206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81200"/>
                        <a:ext cx="2362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4"/>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 name="Object 5"/>
          <p:cNvGraphicFramePr>
            <a:graphicFrameLocks noChangeAspect="1"/>
          </p:cNvGraphicFramePr>
          <p:nvPr/>
        </p:nvGraphicFramePr>
        <p:xfrm>
          <a:off x="4191000" y="1066800"/>
          <a:ext cx="1371600" cy="522288"/>
        </p:xfrm>
        <a:graphic>
          <a:graphicData uri="http://schemas.openxmlformats.org/presentationml/2006/ole">
            <mc:AlternateContent xmlns:mc="http://schemas.openxmlformats.org/markup-compatibility/2006">
              <mc:Choice xmlns:v="urn:schemas-microsoft-com:vml" Requires="v">
                <p:oleObj spid="_x0000_s18743" name="Equation" r:id="rId5" imgW="774364" imgH="228501" progId="Equation.3">
                  <p:embed/>
                </p:oleObj>
              </mc:Choice>
              <mc:Fallback>
                <p:oleObj name="Equation" r:id="rId5" imgW="774364"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066800"/>
                        <a:ext cx="1371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6"/>
          <p:cNvGraphicFramePr>
            <a:graphicFrameLocks noChangeAspect="1"/>
          </p:cNvGraphicFramePr>
          <p:nvPr/>
        </p:nvGraphicFramePr>
        <p:xfrm>
          <a:off x="4114800" y="838200"/>
          <a:ext cx="1981200" cy="385763"/>
        </p:xfrm>
        <a:graphic>
          <a:graphicData uri="http://schemas.openxmlformats.org/presentationml/2006/ole">
            <mc:AlternateContent xmlns:mc="http://schemas.openxmlformats.org/markup-compatibility/2006">
              <mc:Choice xmlns:v="urn:schemas-microsoft-com:vml" Requires="v">
                <p:oleObj spid="_x0000_s18744" name="Equation" r:id="rId7" imgW="1168400" imgH="228600" progId="Equation.3">
                  <p:embed/>
                </p:oleObj>
              </mc:Choice>
              <mc:Fallback>
                <p:oleObj name="Equation" r:id="rId7" imgW="11684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838200"/>
                        <a:ext cx="1981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7"/>
          <p:cNvGraphicFramePr>
            <a:graphicFrameLocks noChangeAspect="1"/>
          </p:cNvGraphicFramePr>
          <p:nvPr/>
        </p:nvGraphicFramePr>
        <p:xfrm>
          <a:off x="1676400" y="838200"/>
          <a:ext cx="2057400" cy="511175"/>
        </p:xfrm>
        <a:graphic>
          <a:graphicData uri="http://schemas.openxmlformats.org/presentationml/2006/ole">
            <mc:AlternateContent xmlns:mc="http://schemas.openxmlformats.org/markup-compatibility/2006">
              <mc:Choice xmlns:v="urn:schemas-microsoft-com:vml" Requires="v">
                <p:oleObj spid="_x0000_s18745" name="Equation" r:id="rId9" imgW="1040948" imgH="253890" progId="Equation.3">
                  <p:embed/>
                </p:oleObj>
              </mc:Choice>
              <mc:Fallback>
                <p:oleObj name="Equation" r:id="rId9" imgW="1040948"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838200"/>
                        <a:ext cx="2057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8"/>
          <p:cNvGraphicFramePr>
            <a:graphicFrameLocks noChangeAspect="1"/>
          </p:cNvGraphicFramePr>
          <p:nvPr/>
        </p:nvGraphicFramePr>
        <p:xfrm>
          <a:off x="1676400" y="1371600"/>
          <a:ext cx="1981200" cy="500063"/>
        </p:xfrm>
        <a:graphic>
          <a:graphicData uri="http://schemas.openxmlformats.org/presentationml/2006/ole">
            <mc:AlternateContent xmlns:mc="http://schemas.openxmlformats.org/markup-compatibility/2006">
              <mc:Choice xmlns:v="urn:schemas-microsoft-com:vml" Requires="v">
                <p:oleObj spid="_x0000_s18746" name="Equation" r:id="rId11" imgW="1015559" imgH="253890" progId="Equation.3">
                  <p:embed/>
                </p:oleObj>
              </mc:Choice>
              <mc:Fallback>
                <p:oleObj name="Equation" r:id="rId11" imgW="1015559" imgH="25389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1371600"/>
                        <a:ext cx="19812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9"/>
          <p:cNvSpPr txBox="1">
            <a:spLocks noChangeArrowheads="1"/>
          </p:cNvSpPr>
          <p:nvPr/>
        </p:nvSpPr>
        <p:spPr bwMode="auto">
          <a:xfrm>
            <a:off x="152400" y="914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latin typeface="Arial" charset="0"/>
              </a:rPr>
              <a:t>Hot Stream :</a:t>
            </a:r>
          </a:p>
        </p:txBody>
      </p:sp>
      <p:sp>
        <p:nvSpPr>
          <p:cNvPr id="17" name="Text Box 10"/>
          <p:cNvSpPr txBox="1">
            <a:spLocks noChangeArrowheads="1"/>
          </p:cNvSpPr>
          <p:nvPr/>
        </p:nvSpPr>
        <p:spPr bwMode="auto">
          <a:xfrm>
            <a:off x="152400" y="1447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latin typeface="Arial" charset="0"/>
              </a:rPr>
              <a:t>Cold Stream:</a:t>
            </a:r>
          </a:p>
        </p:txBody>
      </p:sp>
      <p:sp>
        <p:nvSpPr>
          <p:cNvPr id="18" name="Rectangle 11"/>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9" name="Object 12"/>
          <p:cNvGraphicFramePr>
            <a:graphicFrameLocks noChangeAspect="1"/>
          </p:cNvGraphicFramePr>
          <p:nvPr/>
        </p:nvGraphicFramePr>
        <p:xfrm>
          <a:off x="6477000" y="914400"/>
          <a:ext cx="2514600" cy="820738"/>
        </p:xfrm>
        <a:graphic>
          <a:graphicData uri="http://schemas.openxmlformats.org/presentationml/2006/ole">
            <mc:AlternateContent xmlns:mc="http://schemas.openxmlformats.org/markup-compatibility/2006">
              <mc:Choice xmlns:v="urn:schemas-microsoft-com:vml" Requires="v">
                <p:oleObj spid="_x0000_s18747" name="Equation" r:id="rId13" imgW="1689100" imgH="508000" progId="Equation.3">
                  <p:embed/>
                </p:oleObj>
              </mc:Choice>
              <mc:Fallback>
                <p:oleObj name="Equation" r:id="rId13" imgW="1689100" imgH="508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914400"/>
                        <a:ext cx="25146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AutoShape 13"/>
          <p:cNvSpPr>
            <a:spLocks/>
          </p:cNvSpPr>
          <p:nvPr/>
        </p:nvSpPr>
        <p:spPr bwMode="auto">
          <a:xfrm>
            <a:off x="3810000" y="1066800"/>
            <a:ext cx="381000" cy="609600"/>
          </a:xfrm>
          <a:prstGeom prst="rightBrace">
            <a:avLst>
              <a:gd name="adj1" fmla="val 1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Line 14"/>
          <p:cNvSpPr>
            <a:spLocks noChangeShapeType="1"/>
          </p:cNvSpPr>
          <p:nvPr/>
        </p:nvSpPr>
        <p:spPr bwMode="auto">
          <a:xfrm>
            <a:off x="6096000" y="12954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Rectangle 1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3" name="Object 16"/>
          <p:cNvGraphicFramePr>
            <a:graphicFrameLocks noChangeAspect="1"/>
          </p:cNvGraphicFramePr>
          <p:nvPr/>
        </p:nvGraphicFramePr>
        <p:xfrm>
          <a:off x="914400" y="2438400"/>
          <a:ext cx="2209800" cy="400050"/>
        </p:xfrm>
        <a:graphic>
          <a:graphicData uri="http://schemas.openxmlformats.org/presentationml/2006/ole">
            <mc:AlternateContent xmlns:mc="http://schemas.openxmlformats.org/markup-compatibility/2006">
              <mc:Choice xmlns:v="urn:schemas-microsoft-com:vml" Requires="v">
                <p:oleObj spid="_x0000_s18748" name="Equation" r:id="rId15" imgW="1104900" imgH="203200" progId="Equation.3">
                  <p:embed/>
                </p:oleObj>
              </mc:Choice>
              <mc:Fallback>
                <p:oleObj name="Equation" r:id="rId15" imgW="1104900" imgH="203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0" y="243840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ectangle 17"/>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5" name="Object 18"/>
          <p:cNvGraphicFramePr>
            <a:graphicFrameLocks noChangeAspect="1"/>
          </p:cNvGraphicFramePr>
          <p:nvPr/>
        </p:nvGraphicFramePr>
        <p:xfrm>
          <a:off x="3810000" y="1981200"/>
          <a:ext cx="3048000" cy="723900"/>
        </p:xfrm>
        <a:graphic>
          <a:graphicData uri="http://schemas.openxmlformats.org/presentationml/2006/ole">
            <mc:AlternateContent xmlns:mc="http://schemas.openxmlformats.org/markup-compatibility/2006">
              <mc:Choice xmlns:v="urn:schemas-microsoft-com:vml" Requires="v">
                <p:oleObj spid="_x0000_s18749" name="Equation" r:id="rId17" imgW="2349500" imgH="508000" progId="Equation.3">
                  <p:embed/>
                </p:oleObj>
              </mc:Choice>
              <mc:Fallback>
                <p:oleObj name="Equation" r:id="rId17" imgW="2349500" imgH="5080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0" y="1981200"/>
                        <a:ext cx="3048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AutoShape 19"/>
          <p:cNvSpPr>
            <a:spLocks/>
          </p:cNvSpPr>
          <p:nvPr/>
        </p:nvSpPr>
        <p:spPr bwMode="auto">
          <a:xfrm>
            <a:off x="3352800" y="2057400"/>
            <a:ext cx="381000" cy="762000"/>
          </a:xfrm>
          <a:prstGeom prst="righ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Rectangle 20"/>
          <p:cNvSpPr>
            <a:spLocks noChangeArrowheads="1"/>
          </p:cNvSpPr>
          <p:nvPr/>
        </p:nvSpPr>
        <p:spPr bwMode="auto">
          <a:xfrm>
            <a:off x="0" y="3133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8" name="Object 21"/>
          <p:cNvGraphicFramePr>
            <a:graphicFrameLocks noChangeAspect="1"/>
          </p:cNvGraphicFramePr>
          <p:nvPr/>
        </p:nvGraphicFramePr>
        <p:xfrm>
          <a:off x="1828800" y="3581400"/>
          <a:ext cx="4724400" cy="882650"/>
        </p:xfrm>
        <a:graphic>
          <a:graphicData uri="http://schemas.openxmlformats.org/presentationml/2006/ole">
            <mc:AlternateContent xmlns:mc="http://schemas.openxmlformats.org/markup-compatibility/2006">
              <mc:Choice xmlns:v="urn:schemas-microsoft-com:vml" Requires="v">
                <p:oleObj spid="_x0000_s18750" name="Equation" r:id="rId19" imgW="2552700" imgH="508000" progId="Equation.3">
                  <p:embed/>
                </p:oleObj>
              </mc:Choice>
              <mc:Fallback>
                <p:oleObj name="Equation" r:id="rId19" imgW="2552700" imgH="5080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28800" y="3581400"/>
                        <a:ext cx="472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Rectangle 22"/>
          <p:cNvSpPr>
            <a:spLocks noChangeArrowheads="1"/>
          </p:cNvSpPr>
          <p:nvPr/>
        </p:nvSpPr>
        <p:spPr bwMode="auto">
          <a:xfrm>
            <a:off x="0" y="3167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0" name="Rectangle 23"/>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1" name="Object 24"/>
          <p:cNvGraphicFramePr>
            <a:graphicFrameLocks noChangeAspect="1"/>
          </p:cNvGraphicFramePr>
          <p:nvPr/>
        </p:nvGraphicFramePr>
        <p:xfrm>
          <a:off x="533400" y="4419600"/>
          <a:ext cx="6705600" cy="852488"/>
        </p:xfrm>
        <a:graphic>
          <a:graphicData uri="http://schemas.openxmlformats.org/presentationml/2006/ole">
            <mc:AlternateContent xmlns:mc="http://schemas.openxmlformats.org/markup-compatibility/2006">
              <mc:Choice xmlns:v="urn:schemas-microsoft-com:vml" Requires="v">
                <p:oleObj spid="_x0000_s18751" name="Equation" r:id="rId21" imgW="3822700" imgH="482600" progId="Equation.3">
                  <p:embed/>
                </p:oleObj>
              </mc:Choice>
              <mc:Fallback>
                <p:oleObj name="Equation" r:id="rId21" imgW="3822700" imgH="482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 y="4419600"/>
                        <a:ext cx="67056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ectangle 25"/>
          <p:cNvSpPr>
            <a:spLocks noChangeArrowheads="1"/>
          </p:cNvSpPr>
          <p:nvPr/>
        </p:nvSpPr>
        <p:spPr bwMode="auto">
          <a:xfrm>
            <a:off x="0" y="3167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3" name="Object 26"/>
          <p:cNvGraphicFramePr>
            <a:graphicFrameLocks noChangeAspect="1"/>
          </p:cNvGraphicFramePr>
          <p:nvPr/>
        </p:nvGraphicFramePr>
        <p:xfrm>
          <a:off x="3581400" y="2819400"/>
          <a:ext cx="3886200" cy="773113"/>
        </p:xfrm>
        <a:graphic>
          <a:graphicData uri="http://schemas.openxmlformats.org/presentationml/2006/ole">
            <mc:AlternateContent xmlns:mc="http://schemas.openxmlformats.org/markup-compatibility/2006">
              <mc:Choice xmlns:v="urn:schemas-microsoft-com:vml" Requires="v">
                <p:oleObj spid="_x0000_s18752" name="Equation" r:id="rId23" imgW="2273300" imgH="482600" progId="Equation.3">
                  <p:embed/>
                </p:oleObj>
              </mc:Choice>
              <mc:Fallback>
                <p:oleObj name="Equation" r:id="rId23" imgW="2273300" imgH="482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81400" y="2819400"/>
                        <a:ext cx="3886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Rectangle 27"/>
          <p:cNvSpPr>
            <a:spLocks noChangeArrowheads="1"/>
          </p:cNvSpPr>
          <p:nvPr/>
        </p:nvSpPr>
        <p:spPr bwMode="auto">
          <a:xfrm>
            <a:off x="91440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5" name="Object 28"/>
          <p:cNvGraphicFramePr>
            <a:graphicFrameLocks noChangeAspect="1"/>
          </p:cNvGraphicFramePr>
          <p:nvPr/>
        </p:nvGraphicFramePr>
        <p:xfrm>
          <a:off x="4572000" y="5257800"/>
          <a:ext cx="3124200" cy="1103313"/>
        </p:xfrm>
        <a:graphic>
          <a:graphicData uri="http://schemas.openxmlformats.org/presentationml/2006/ole">
            <mc:AlternateContent xmlns:mc="http://schemas.openxmlformats.org/markup-compatibility/2006">
              <mc:Choice xmlns:v="urn:schemas-microsoft-com:vml" Requires="v">
                <p:oleObj spid="_x0000_s18753" name="Equation" r:id="rId25" imgW="1155700" imgH="660400" progId="Equation.3">
                  <p:embed/>
                </p:oleObj>
              </mc:Choice>
              <mc:Fallback>
                <p:oleObj name="Equation" r:id="rId25" imgW="1155700" imgH="6604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257800"/>
                        <a:ext cx="31242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Oval 29"/>
          <p:cNvSpPr>
            <a:spLocks noChangeArrowheads="1"/>
          </p:cNvSpPr>
          <p:nvPr/>
        </p:nvSpPr>
        <p:spPr bwMode="auto">
          <a:xfrm>
            <a:off x="5943600" y="5105400"/>
            <a:ext cx="2286000" cy="1447800"/>
          </a:xfrm>
          <a:prstGeom prst="ellipse">
            <a:avLst/>
          </a:prstGeom>
          <a:noFill/>
          <a:ln w="28575">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Line 30"/>
          <p:cNvSpPr>
            <a:spLocks noChangeShapeType="1"/>
          </p:cNvSpPr>
          <p:nvPr/>
        </p:nvSpPr>
        <p:spPr bwMode="auto">
          <a:xfrm flipV="1">
            <a:off x="3962400" y="6019800"/>
            <a:ext cx="1981200" cy="304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Text Box 31"/>
          <p:cNvSpPr txBox="1">
            <a:spLocks noChangeArrowheads="1"/>
          </p:cNvSpPr>
          <p:nvPr/>
        </p:nvSpPr>
        <p:spPr bwMode="auto">
          <a:xfrm>
            <a:off x="1143000" y="60960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2000" b="0">
                <a:solidFill>
                  <a:srgbClr val="0000FF"/>
                </a:solidFill>
                <a:latin typeface="Arial" charset="0"/>
              </a:rPr>
              <a:t>Log Mean Temperature</a:t>
            </a:r>
          </a:p>
        </p:txBody>
      </p:sp>
      <p:sp>
        <p:nvSpPr>
          <p:cNvPr id="39" name="Rectangle 32"/>
          <p:cNvSpPr>
            <a:spLocks noChangeArrowheads="1"/>
          </p:cNvSpPr>
          <p:nvPr/>
        </p:nvSpPr>
        <p:spPr bwMode="auto">
          <a:xfrm>
            <a:off x="175260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389030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2" presetClass="entr" presetSubtype="4"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ppt_x"/>
                                          </p:val>
                                        </p:tav>
                                        <p:tav tm="100000">
                                          <p:val>
                                            <p:strVal val="#ppt_x"/>
                                          </p:val>
                                        </p:tav>
                                      </p:tavLst>
                                    </p:anim>
                                    <p:anim calcmode="lin" valueType="num">
                                      <p:cBhvr additive="base">
                                        <p:cTn id="7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3" presetClass="entr" presetSubtype="1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linds(horizontal)">
                                      <p:cBhvr>
                                        <p:cTn id="77" dur="500"/>
                                        <p:tgtEl>
                                          <p:spTgt spid="3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blinds(horizontal)">
                                      <p:cBhvr>
                                        <p:cTn id="80" dur="500"/>
                                        <p:tgtEl>
                                          <p:spTgt spid="3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linds(horizontal)">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animBg="1"/>
      <p:bldP spid="20" grpId="1" animBg="1"/>
      <p:bldP spid="21" grpId="0" animBg="1"/>
      <p:bldP spid="26" grpId="0" animBg="1"/>
      <p:bldP spid="36" grpId="0" animBg="1"/>
      <p:bldP spid="37" grpId="0" animBg="1"/>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25</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0" name="Rectangle 2"/>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 name="Text Box 14"/>
          <p:cNvSpPr txBox="1">
            <a:spLocks noChangeArrowheads="1"/>
          </p:cNvSpPr>
          <p:nvPr/>
        </p:nvSpPr>
        <p:spPr bwMode="auto">
          <a:xfrm>
            <a:off x="888485" y="2034122"/>
            <a:ext cx="23436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sz="1800" b="0" dirty="0" smtClean="0">
                <a:latin typeface="Arial" charset="0"/>
              </a:rPr>
              <a:t>CONCURRENT </a:t>
            </a:r>
            <a:r>
              <a:rPr lang="en-US" sz="1800" b="0" dirty="0">
                <a:latin typeface="Arial" charset="0"/>
              </a:rPr>
              <a:t>FLOW</a:t>
            </a:r>
          </a:p>
        </p:txBody>
      </p:sp>
      <p:graphicFrame>
        <p:nvGraphicFramePr>
          <p:cNvPr id="12" name="Object 17"/>
          <p:cNvGraphicFramePr>
            <a:graphicFrameLocks noChangeAspect="1"/>
          </p:cNvGraphicFramePr>
          <p:nvPr>
            <p:extLst>
              <p:ext uri="{D42A27DB-BD31-4B8C-83A1-F6EECF244321}">
                <p14:modId xmlns:p14="http://schemas.microsoft.com/office/powerpoint/2010/main" val="2995649211"/>
              </p:ext>
            </p:extLst>
          </p:nvPr>
        </p:nvGraphicFramePr>
        <p:xfrm>
          <a:off x="1027113" y="953295"/>
          <a:ext cx="1828800" cy="1092200"/>
        </p:xfrm>
        <a:graphic>
          <a:graphicData uri="http://schemas.openxmlformats.org/presentationml/2006/ole">
            <mc:AlternateContent xmlns:mc="http://schemas.openxmlformats.org/markup-compatibility/2006">
              <mc:Choice xmlns:v="urn:schemas-microsoft-com:vml" Requires="v">
                <p:oleObj spid="_x0000_s15004" name="Equation" r:id="rId3" imgW="1129810" imgH="672808" progId="Equation.3">
                  <p:embed/>
                </p:oleObj>
              </mc:Choice>
              <mc:Fallback>
                <p:oleObj name="Equation" r:id="rId3" imgW="1129810" imgH="67280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953295"/>
                        <a:ext cx="18288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 name="Group 18"/>
          <p:cNvGrpSpPr>
            <a:grpSpLocks/>
          </p:cNvGrpSpPr>
          <p:nvPr/>
        </p:nvGrpSpPr>
        <p:grpSpPr bwMode="auto">
          <a:xfrm>
            <a:off x="379413" y="5561015"/>
            <a:ext cx="3051176" cy="944563"/>
            <a:chOff x="575" y="3215"/>
            <a:chExt cx="1922" cy="595"/>
          </a:xfrm>
        </p:grpSpPr>
        <p:graphicFrame>
          <p:nvGraphicFramePr>
            <p:cNvPr id="14" name="Object 19"/>
            <p:cNvGraphicFramePr>
              <a:graphicFrameLocks noChangeAspect="1"/>
            </p:cNvGraphicFramePr>
            <p:nvPr>
              <p:extLst>
                <p:ext uri="{D42A27DB-BD31-4B8C-83A1-F6EECF244321}">
                  <p14:modId xmlns:p14="http://schemas.microsoft.com/office/powerpoint/2010/main" val="3305460895"/>
                </p:ext>
              </p:extLst>
            </p:nvPr>
          </p:nvGraphicFramePr>
          <p:xfrm>
            <a:off x="575" y="3215"/>
            <a:ext cx="1872" cy="293"/>
          </p:xfrm>
          <a:graphic>
            <a:graphicData uri="http://schemas.openxmlformats.org/presentationml/2006/ole">
              <mc:AlternateContent xmlns:mc="http://schemas.openxmlformats.org/markup-compatibility/2006">
                <mc:Choice xmlns:v="urn:schemas-microsoft-com:vml" Requires="v">
                  <p:oleObj spid="_x0000_s15005" name="Equation" r:id="rId5" imgW="1536700" imgH="241300" progId="Equation.3">
                    <p:embed/>
                  </p:oleObj>
                </mc:Choice>
                <mc:Fallback>
                  <p:oleObj name="Equation" r:id="rId5" imgW="15367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 y="3215"/>
                          <a:ext cx="187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20"/>
            <p:cNvGraphicFramePr>
              <a:graphicFrameLocks noChangeAspect="1"/>
            </p:cNvGraphicFramePr>
            <p:nvPr>
              <p:extLst>
                <p:ext uri="{D42A27DB-BD31-4B8C-83A1-F6EECF244321}">
                  <p14:modId xmlns:p14="http://schemas.microsoft.com/office/powerpoint/2010/main" val="2333329692"/>
                </p:ext>
              </p:extLst>
            </p:nvPr>
          </p:nvGraphicFramePr>
          <p:xfrm>
            <a:off x="625" y="3546"/>
            <a:ext cx="1872" cy="264"/>
          </p:xfrm>
          <a:graphic>
            <a:graphicData uri="http://schemas.openxmlformats.org/presentationml/2006/ole">
              <mc:AlternateContent xmlns:mc="http://schemas.openxmlformats.org/markup-compatibility/2006">
                <mc:Choice xmlns:v="urn:schemas-microsoft-com:vml" Requires="v">
                  <p:oleObj spid="_x0000_s15006" name="Equation" r:id="rId7" imgW="1688367" imgH="241195" progId="Equation.3">
                    <p:embed/>
                  </p:oleObj>
                </mc:Choice>
                <mc:Fallback>
                  <p:oleObj name="Equation" r:id="rId7" imgW="1688367"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 y="3546"/>
                          <a:ext cx="18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6" name="Text Box 23"/>
          <p:cNvSpPr txBox="1">
            <a:spLocks noChangeArrowheads="1"/>
          </p:cNvSpPr>
          <p:nvPr/>
        </p:nvSpPr>
        <p:spPr bwMode="auto">
          <a:xfrm>
            <a:off x="5731229" y="1770427"/>
            <a:ext cx="2442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sz="1800" b="0" dirty="0">
                <a:latin typeface="Arial" charset="0"/>
              </a:rPr>
              <a:t>COUNTER CURRENT FLOW</a:t>
            </a:r>
          </a:p>
        </p:txBody>
      </p:sp>
      <p:sp>
        <p:nvSpPr>
          <p:cNvPr id="17" name="Rectangle 37"/>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8" name="Rectangle 39"/>
          <p:cNvSpPr>
            <a:spLocks noChangeArrowheads="1"/>
          </p:cNvSpPr>
          <p:nvPr/>
        </p:nvSpPr>
        <p:spPr bwMode="auto">
          <a:xfrm>
            <a:off x="-685800" y="-1120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9" name="Rectangle 40"/>
          <p:cNvSpPr>
            <a:spLocks noChangeArrowheads="1"/>
          </p:cNvSpPr>
          <p:nvPr/>
        </p:nvSpPr>
        <p:spPr bwMode="auto">
          <a:xfrm>
            <a:off x="-685800" y="-882650"/>
            <a:ext cx="10985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r>
              <a:rPr lang="en-US" sz="1200" b="0">
                <a:latin typeface="Arial" charset="0"/>
                <a:cs typeface="Times New Roman" pitchFamily="48" charset="0"/>
              </a:rPr>
              <a:t>	</a:t>
            </a:r>
            <a:endParaRPr lang="en-US" sz="900" b="0">
              <a:latin typeface="Arial" charset="0"/>
            </a:endParaRPr>
          </a:p>
          <a:p>
            <a:pPr indent="457200" eaLnBrk="0" hangingPunct="0"/>
            <a:endParaRPr lang="en-US" sz="1800" b="0">
              <a:latin typeface="Arial" charset="0"/>
            </a:endParaRPr>
          </a:p>
        </p:txBody>
      </p:sp>
      <p:sp>
        <p:nvSpPr>
          <p:cNvPr id="20" name="Rectangle 41"/>
          <p:cNvSpPr>
            <a:spLocks noChangeArrowheads="1"/>
          </p:cNvSpPr>
          <p:nvPr/>
        </p:nvSpPr>
        <p:spPr bwMode="auto">
          <a:xfrm>
            <a:off x="685800" y="-333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21" name="Group 43"/>
          <p:cNvGrpSpPr>
            <a:grpSpLocks/>
          </p:cNvGrpSpPr>
          <p:nvPr/>
        </p:nvGrpSpPr>
        <p:grpSpPr bwMode="auto">
          <a:xfrm>
            <a:off x="5289550" y="5526089"/>
            <a:ext cx="3048000" cy="979487"/>
            <a:chOff x="3380" y="3040"/>
            <a:chExt cx="1920" cy="617"/>
          </a:xfrm>
        </p:grpSpPr>
        <p:graphicFrame>
          <p:nvGraphicFramePr>
            <p:cNvPr id="22" name="Object 44"/>
            <p:cNvGraphicFramePr>
              <a:graphicFrameLocks noChangeAspect="1"/>
            </p:cNvGraphicFramePr>
            <p:nvPr>
              <p:extLst>
                <p:ext uri="{D42A27DB-BD31-4B8C-83A1-F6EECF244321}">
                  <p14:modId xmlns:p14="http://schemas.microsoft.com/office/powerpoint/2010/main" val="2806465998"/>
                </p:ext>
              </p:extLst>
            </p:nvPr>
          </p:nvGraphicFramePr>
          <p:xfrm>
            <a:off x="3380" y="3378"/>
            <a:ext cx="1920" cy="279"/>
          </p:xfrm>
          <a:graphic>
            <a:graphicData uri="http://schemas.openxmlformats.org/presentationml/2006/ole">
              <mc:AlternateContent xmlns:mc="http://schemas.openxmlformats.org/markup-compatibility/2006">
                <mc:Choice xmlns:v="urn:schemas-microsoft-com:vml" Requires="v">
                  <p:oleObj spid="_x0000_s15007" name="Equation" r:id="rId9" imgW="1638300" imgH="241300" progId="Equation.3">
                    <p:embed/>
                  </p:oleObj>
                </mc:Choice>
                <mc:Fallback>
                  <p:oleObj name="Equation" r:id="rId9" imgW="16383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0" y="3378"/>
                          <a:ext cx="192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45"/>
            <p:cNvGraphicFramePr>
              <a:graphicFrameLocks noChangeAspect="1"/>
            </p:cNvGraphicFramePr>
            <p:nvPr>
              <p:extLst>
                <p:ext uri="{D42A27DB-BD31-4B8C-83A1-F6EECF244321}">
                  <p14:modId xmlns:p14="http://schemas.microsoft.com/office/powerpoint/2010/main" val="1771083564"/>
                </p:ext>
              </p:extLst>
            </p:nvPr>
          </p:nvGraphicFramePr>
          <p:xfrm>
            <a:off x="3397" y="3040"/>
            <a:ext cx="1824" cy="276"/>
          </p:xfrm>
          <a:graphic>
            <a:graphicData uri="http://schemas.openxmlformats.org/presentationml/2006/ole">
              <mc:AlternateContent xmlns:mc="http://schemas.openxmlformats.org/markup-compatibility/2006">
                <mc:Choice xmlns:v="urn:schemas-microsoft-com:vml" Requires="v">
                  <p:oleObj spid="_x0000_s15008" name="Equation" r:id="rId11" imgW="1574800" imgH="241300" progId="Equation.3">
                    <p:embed/>
                  </p:oleObj>
                </mc:Choice>
                <mc:Fallback>
                  <p:oleObj name="Equation" r:id="rId11" imgW="15748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7" y="3040"/>
                          <a:ext cx="1824"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4" name="Object 47"/>
          <p:cNvGraphicFramePr>
            <a:graphicFrameLocks noChangeAspect="1"/>
          </p:cNvGraphicFramePr>
          <p:nvPr>
            <p:extLst>
              <p:ext uri="{D42A27DB-BD31-4B8C-83A1-F6EECF244321}">
                <p14:modId xmlns:p14="http://schemas.microsoft.com/office/powerpoint/2010/main" val="4000975365"/>
              </p:ext>
            </p:extLst>
          </p:nvPr>
        </p:nvGraphicFramePr>
        <p:xfrm>
          <a:off x="4626958" y="869504"/>
          <a:ext cx="4376737" cy="884238"/>
        </p:xfrm>
        <a:graphic>
          <a:graphicData uri="http://schemas.openxmlformats.org/presentationml/2006/ole">
            <mc:AlternateContent xmlns:mc="http://schemas.openxmlformats.org/markup-compatibility/2006">
              <mc:Choice xmlns:v="urn:schemas-microsoft-com:vml" Requires="v">
                <p:oleObj spid="_x0000_s15009" name="Equation" r:id="rId13" imgW="2311200" imgH="469800" progId="Equation.3">
                  <p:embed/>
                </p:oleObj>
              </mc:Choice>
              <mc:Fallback>
                <p:oleObj name="Equation" r:id="rId13" imgW="2311200" imgH="469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26958" y="869504"/>
                        <a:ext cx="437673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Line 48"/>
          <p:cNvSpPr>
            <a:spLocks noChangeShapeType="1"/>
          </p:cNvSpPr>
          <p:nvPr/>
        </p:nvSpPr>
        <p:spPr bwMode="auto">
          <a:xfrm>
            <a:off x="3296100" y="1524000"/>
            <a:ext cx="9144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6" name="Group 116"/>
          <p:cNvGrpSpPr>
            <a:grpSpLocks/>
          </p:cNvGrpSpPr>
          <p:nvPr/>
        </p:nvGrpSpPr>
        <p:grpSpPr bwMode="auto">
          <a:xfrm>
            <a:off x="5350322" y="4154884"/>
            <a:ext cx="2947988" cy="1361281"/>
            <a:chOff x="3499" y="1149"/>
            <a:chExt cx="1857" cy="891"/>
          </a:xfrm>
        </p:grpSpPr>
        <p:sp>
          <p:nvSpPr>
            <p:cNvPr id="27" name="Rectangle 49"/>
            <p:cNvSpPr>
              <a:spLocks noChangeArrowheads="1"/>
            </p:cNvSpPr>
            <p:nvPr/>
          </p:nvSpPr>
          <p:spPr bwMode="auto">
            <a:xfrm>
              <a:off x="3809" y="1613"/>
              <a:ext cx="41" cy="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 name="Rectangle 50"/>
            <p:cNvSpPr>
              <a:spLocks noChangeArrowheads="1"/>
            </p:cNvSpPr>
            <p:nvPr/>
          </p:nvSpPr>
          <p:spPr bwMode="auto">
            <a:xfrm>
              <a:off x="3805" y="1608"/>
              <a:ext cx="49" cy="10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Rectangle 51"/>
            <p:cNvSpPr>
              <a:spLocks noChangeArrowheads="1"/>
            </p:cNvSpPr>
            <p:nvPr/>
          </p:nvSpPr>
          <p:spPr bwMode="auto">
            <a:xfrm>
              <a:off x="5025" y="1353"/>
              <a:ext cx="51" cy="10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 name="Group 52"/>
            <p:cNvGrpSpPr>
              <a:grpSpLocks/>
            </p:cNvGrpSpPr>
            <p:nvPr/>
          </p:nvGrpSpPr>
          <p:grpSpPr bwMode="auto">
            <a:xfrm>
              <a:off x="3740" y="1437"/>
              <a:ext cx="1421" cy="195"/>
              <a:chOff x="3740" y="1437"/>
              <a:chExt cx="1421" cy="195"/>
            </a:xfrm>
          </p:grpSpPr>
          <p:sp>
            <p:nvSpPr>
              <p:cNvPr id="92" name="Freeform 53"/>
              <p:cNvSpPr>
                <a:spLocks/>
              </p:cNvSpPr>
              <p:nvPr/>
            </p:nvSpPr>
            <p:spPr bwMode="auto">
              <a:xfrm>
                <a:off x="3742" y="1439"/>
                <a:ext cx="1417" cy="191"/>
              </a:xfrm>
              <a:custGeom>
                <a:avLst/>
                <a:gdLst>
                  <a:gd name="T0" fmla="*/ 15 w 1417"/>
                  <a:gd name="T1" fmla="*/ 0 h 191"/>
                  <a:gd name="T2" fmla="*/ 9 w 1417"/>
                  <a:gd name="T3" fmla="*/ 1 h 191"/>
                  <a:gd name="T4" fmla="*/ 5 w 1417"/>
                  <a:gd name="T5" fmla="*/ 3 h 191"/>
                  <a:gd name="T6" fmla="*/ 1 w 1417"/>
                  <a:gd name="T7" fmla="*/ 8 h 191"/>
                  <a:gd name="T8" fmla="*/ 0 w 1417"/>
                  <a:gd name="T9" fmla="*/ 13 h 191"/>
                  <a:gd name="T10" fmla="*/ 0 w 1417"/>
                  <a:gd name="T11" fmla="*/ 177 h 191"/>
                  <a:gd name="T12" fmla="*/ 1 w 1417"/>
                  <a:gd name="T13" fmla="*/ 182 h 191"/>
                  <a:gd name="T14" fmla="*/ 5 w 1417"/>
                  <a:gd name="T15" fmla="*/ 186 h 191"/>
                  <a:gd name="T16" fmla="*/ 9 w 1417"/>
                  <a:gd name="T17" fmla="*/ 189 h 191"/>
                  <a:gd name="T18" fmla="*/ 15 w 1417"/>
                  <a:gd name="T19" fmla="*/ 191 h 191"/>
                  <a:gd name="T20" fmla="*/ 1404 w 1417"/>
                  <a:gd name="T21" fmla="*/ 191 h 191"/>
                  <a:gd name="T22" fmla="*/ 1409 w 1417"/>
                  <a:gd name="T23" fmla="*/ 189 h 191"/>
                  <a:gd name="T24" fmla="*/ 1414 w 1417"/>
                  <a:gd name="T25" fmla="*/ 186 h 191"/>
                  <a:gd name="T26" fmla="*/ 1416 w 1417"/>
                  <a:gd name="T27" fmla="*/ 182 h 191"/>
                  <a:gd name="T28" fmla="*/ 1417 w 1417"/>
                  <a:gd name="T29" fmla="*/ 177 h 191"/>
                  <a:gd name="T30" fmla="*/ 1417 w 1417"/>
                  <a:gd name="T31" fmla="*/ 13 h 191"/>
                  <a:gd name="T32" fmla="*/ 1416 w 1417"/>
                  <a:gd name="T33" fmla="*/ 8 h 191"/>
                  <a:gd name="T34" fmla="*/ 1414 w 1417"/>
                  <a:gd name="T35" fmla="*/ 3 h 191"/>
                  <a:gd name="T36" fmla="*/ 1409 w 1417"/>
                  <a:gd name="T37" fmla="*/ 1 h 191"/>
                  <a:gd name="T38" fmla="*/ 1404 w 1417"/>
                  <a:gd name="T39" fmla="*/ 0 h 191"/>
                  <a:gd name="T40" fmla="*/ 15 w 1417"/>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7"/>
                  <a:gd name="T64" fmla="*/ 0 h 191"/>
                  <a:gd name="T65" fmla="*/ 1417 w 1417"/>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7" h="191">
                    <a:moveTo>
                      <a:pt x="15" y="0"/>
                    </a:moveTo>
                    <a:lnTo>
                      <a:pt x="9" y="1"/>
                    </a:lnTo>
                    <a:lnTo>
                      <a:pt x="5" y="3"/>
                    </a:lnTo>
                    <a:lnTo>
                      <a:pt x="1" y="8"/>
                    </a:lnTo>
                    <a:lnTo>
                      <a:pt x="0" y="13"/>
                    </a:lnTo>
                    <a:lnTo>
                      <a:pt x="0" y="177"/>
                    </a:lnTo>
                    <a:lnTo>
                      <a:pt x="1" y="182"/>
                    </a:lnTo>
                    <a:lnTo>
                      <a:pt x="5" y="186"/>
                    </a:lnTo>
                    <a:lnTo>
                      <a:pt x="9" y="189"/>
                    </a:lnTo>
                    <a:lnTo>
                      <a:pt x="15" y="191"/>
                    </a:lnTo>
                    <a:lnTo>
                      <a:pt x="1404" y="191"/>
                    </a:lnTo>
                    <a:lnTo>
                      <a:pt x="1409" y="189"/>
                    </a:lnTo>
                    <a:lnTo>
                      <a:pt x="1414" y="186"/>
                    </a:lnTo>
                    <a:lnTo>
                      <a:pt x="1416" y="182"/>
                    </a:lnTo>
                    <a:lnTo>
                      <a:pt x="1417" y="177"/>
                    </a:lnTo>
                    <a:lnTo>
                      <a:pt x="1417" y="13"/>
                    </a:lnTo>
                    <a:lnTo>
                      <a:pt x="1416" y="8"/>
                    </a:lnTo>
                    <a:lnTo>
                      <a:pt x="1414" y="3"/>
                    </a:lnTo>
                    <a:lnTo>
                      <a:pt x="1409" y="1"/>
                    </a:lnTo>
                    <a:lnTo>
                      <a:pt x="1404"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54"/>
              <p:cNvSpPr>
                <a:spLocks/>
              </p:cNvSpPr>
              <p:nvPr/>
            </p:nvSpPr>
            <p:spPr bwMode="auto">
              <a:xfrm>
                <a:off x="3740" y="1437"/>
                <a:ext cx="1421" cy="195"/>
              </a:xfrm>
              <a:custGeom>
                <a:avLst/>
                <a:gdLst>
                  <a:gd name="T0" fmla="*/ 11 w 1421"/>
                  <a:gd name="T1" fmla="*/ 1 h 195"/>
                  <a:gd name="T2" fmla="*/ 10 w 1421"/>
                  <a:gd name="T3" fmla="*/ 2 h 195"/>
                  <a:gd name="T4" fmla="*/ 6 w 1421"/>
                  <a:gd name="T5" fmla="*/ 4 h 195"/>
                  <a:gd name="T6" fmla="*/ 2 w 1421"/>
                  <a:gd name="T7" fmla="*/ 9 h 195"/>
                  <a:gd name="T8" fmla="*/ 1 w 1421"/>
                  <a:gd name="T9" fmla="*/ 10 h 195"/>
                  <a:gd name="T10" fmla="*/ 0 w 1421"/>
                  <a:gd name="T11" fmla="*/ 15 h 195"/>
                  <a:gd name="T12" fmla="*/ 0 w 1421"/>
                  <a:gd name="T13" fmla="*/ 179 h 195"/>
                  <a:gd name="T14" fmla="*/ 1 w 1421"/>
                  <a:gd name="T15" fmla="*/ 184 h 195"/>
                  <a:gd name="T16" fmla="*/ 1 w 1421"/>
                  <a:gd name="T17" fmla="*/ 185 h 195"/>
                  <a:gd name="T18" fmla="*/ 2 w 1421"/>
                  <a:gd name="T19" fmla="*/ 186 h 195"/>
                  <a:gd name="T20" fmla="*/ 6 w 1421"/>
                  <a:gd name="T21" fmla="*/ 190 h 195"/>
                  <a:gd name="T22" fmla="*/ 10 w 1421"/>
                  <a:gd name="T23" fmla="*/ 194 h 195"/>
                  <a:gd name="T24" fmla="*/ 11 w 1421"/>
                  <a:gd name="T25" fmla="*/ 194 h 195"/>
                  <a:gd name="T26" fmla="*/ 17 w 1421"/>
                  <a:gd name="T27" fmla="*/ 195 h 195"/>
                  <a:gd name="T28" fmla="*/ 1406 w 1421"/>
                  <a:gd name="T29" fmla="*/ 195 h 195"/>
                  <a:gd name="T30" fmla="*/ 1411 w 1421"/>
                  <a:gd name="T31" fmla="*/ 194 h 195"/>
                  <a:gd name="T32" fmla="*/ 1412 w 1421"/>
                  <a:gd name="T33" fmla="*/ 194 h 195"/>
                  <a:gd name="T34" fmla="*/ 1414 w 1421"/>
                  <a:gd name="T35" fmla="*/ 194 h 195"/>
                  <a:gd name="T36" fmla="*/ 1417 w 1421"/>
                  <a:gd name="T37" fmla="*/ 190 h 195"/>
                  <a:gd name="T38" fmla="*/ 1420 w 1421"/>
                  <a:gd name="T39" fmla="*/ 186 h 195"/>
                  <a:gd name="T40" fmla="*/ 1420 w 1421"/>
                  <a:gd name="T41" fmla="*/ 185 h 195"/>
                  <a:gd name="T42" fmla="*/ 1420 w 1421"/>
                  <a:gd name="T43" fmla="*/ 184 h 195"/>
                  <a:gd name="T44" fmla="*/ 1421 w 1421"/>
                  <a:gd name="T45" fmla="*/ 179 h 195"/>
                  <a:gd name="T46" fmla="*/ 1421 w 1421"/>
                  <a:gd name="T47" fmla="*/ 15 h 195"/>
                  <a:gd name="T48" fmla="*/ 1420 w 1421"/>
                  <a:gd name="T49" fmla="*/ 10 h 195"/>
                  <a:gd name="T50" fmla="*/ 1420 w 1421"/>
                  <a:gd name="T51" fmla="*/ 9 h 195"/>
                  <a:gd name="T52" fmla="*/ 1417 w 1421"/>
                  <a:gd name="T53" fmla="*/ 4 h 195"/>
                  <a:gd name="T54" fmla="*/ 1414 w 1421"/>
                  <a:gd name="T55" fmla="*/ 2 h 195"/>
                  <a:gd name="T56" fmla="*/ 1412 w 1421"/>
                  <a:gd name="T57" fmla="*/ 1 h 195"/>
                  <a:gd name="T58" fmla="*/ 1411 w 1421"/>
                  <a:gd name="T59" fmla="*/ 1 h 195"/>
                  <a:gd name="T60" fmla="*/ 1406 w 1421"/>
                  <a:gd name="T61" fmla="*/ 0 h 195"/>
                  <a:gd name="T62" fmla="*/ 17 w 1421"/>
                  <a:gd name="T63" fmla="*/ 0 h 195"/>
                  <a:gd name="T64" fmla="*/ 11 w 1421"/>
                  <a:gd name="T65" fmla="*/ 1 h 195"/>
                  <a:gd name="T66" fmla="*/ 18 w 1421"/>
                  <a:gd name="T67" fmla="*/ 4 h 195"/>
                  <a:gd name="T68" fmla="*/ 1407 w 1421"/>
                  <a:gd name="T69" fmla="*/ 4 h 195"/>
                  <a:gd name="T70" fmla="*/ 1410 w 1421"/>
                  <a:gd name="T71" fmla="*/ 5 h 195"/>
                  <a:gd name="T72" fmla="*/ 1414 w 1421"/>
                  <a:gd name="T73" fmla="*/ 8 h 195"/>
                  <a:gd name="T74" fmla="*/ 1416 w 1421"/>
                  <a:gd name="T75" fmla="*/ 11 h 195"/>
                  <a:gd name="T76" fmla="*/ 1417 w 1421"/>
                  <a:gd name="T77" fmla="*/ 17 h 195"/>
                  <a:gd name="T78" fmla="*/ 1417 w 1421"/>
                  <a:gd name="T79" fmla="*/ 180 h 195"/>
                  <a:gd name="T80" fmla="*/ 1417 w 1421"/>
                  <a:gd name="T81" fmla="*/ 182 h 195"/>
                  <a:gd name="T82" fmla="*/ 1414 w 1421"/>
                  <a:gd name="T83" fmla="*/ 187 h 195"/>
                  <a:gd name="T84" fmla="*/ 1410 w 1421"/>
                  <a:gd name="T85" fmla="*/ 190 h 195"/>
                  <a:gd name="T86" fmla="*/ 1407 w 1421"/>
                  <a:gd name="T87" fmla="*/ 190 h 195"/>
                  <a:gd name="T88" fmla="*/ 18 w 1421"/>
                  <a:gd name="T89" fmla="*/ 190 h 195"/>
                  <a:gd name="T90" fmla="*/ 12 w 1421"/>
                  <a:gd name="T91" fmla="*/ 189 h 195"/>
                  <a:gd name="T92" fmla="*/ 9 w 1421"/>
                  <a:gd name="T93" fmla="*/ 187 h 195"/>
                  <a:gd name="T94" fmla="*/ 6 w 1421"/>
                  <a:gd name="T95" fmla="*/ 182 h 195"/>
                  <a:gd name="T96" fmla="*/ 5 w 1421"/>
                  <a:gd name="T97" fmla="*/ 180 h 195"/>
                  <a:gd name="T98" fmla="*/ 5 w 1421"/>
                  <a:gd name="T99" fmla="*/ 17 h 195"/>
                  <a:gd name="T100" fmla="*/ 6 w 1421"/>
                  <a:gd name="T101" fmla="*/ 11 h 195"/>
                  <a:gd name="T102" fmla="*/ 9 w 1421"/>
                  <a:gd name="T103" fmla="*/ 8 h 195"/>
                  <a:gd name="T104" fmla="*/ 12 w 1421"/>
                  <a:gd name="T105" fmla="*/ 5 h 195"/>
                  <a:gd name="T106" fmla="*/ 18 w 1421"/>
                  <a:gd name="T107" fmla="*/ 4 h 195"/>
                  <a:gd name="T108" fmla="*/ 11 w 1421"/>
                  <a:gd name="T109" fmla="*/ 1 h 1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1"/>
                  <a:gd name="T166" fmla="*/ 0 h 195"/>
                  <a:gd name="T167" fmla="*/ 1421 w 1421"/>
                  <a:gd name="T168" fmla="*/ 195 h 1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1" h="195">
                    <a:moveTo>
                      <a:pt x="11" y="1"/>
                    </a:moveTo>
                    <a:lnTo>
                      <a:pt x="10" y="2"/>
                    </a:lnTo>
                    <a:lnTo>
                      <a:pt x="6" y="4"/>
                    </a:lnTo>
                    <a:lnTo>
                      <a:pt x="2" y="9"/>
                    </a:lnTo>
                    <a:lnTo>
                      <a:pt x="1" y="10"/>
                    </a:lnTo>
                    <a:lnTo>
                      <a:pt x="0" y="15"/>
                    </a:lnTo>
                    <a:lnTo>
                      <a:pt x="0" y="179"/>
                    </a:lnTo>
                    <a:lnTo>
                      <a:pt x="1" y="184"/>
                    </a:lnTo>
                    <a:lnTo>
                      <a:pt x="1" y="185"/>
                    </a:lnTo>
                    <a:lnTo>
                      <a:pt x="2" y="186"/>
                    </a:lnTo>
                    <a:lnTo>
                      <a:pt x="6" y="190"/>
                    </a:lnTo>
                    <a:lnTo>
                      <a:pt x="10" y="194"/>
                    </a:lnTo>
                    <a:lnTo>
                      <a:pt x="11" y="194"/>
                    </a:lnTo>
                    <a:lnTo>
                      <a:pt x="17" y="195"/>
                    </a:lnTo>
                    <a:lnTo>
                      <a:pt x="1406" y="195"/>
                    </a:lnTo>
                    <a:lnTo>
                      <a:pt x="1411" y="194"/>
                    </a:lnTo>
                    <a:lnTo>
                      <a:pt x="1412" y="194"/>
                    </a:lnTo>
                    <a:lnTo>
                      <a:pt x="1414" y="194"/>
                    </a:lnTo>
                    <a:lnTo>
                      <a:pt x="1417" y="190"/>
                    </a:lnTo>
                    <a:lnTo>
                      <a:pt x="1420" y="186"/>
                    </a:lnTo>
                    <a:lnTo>
                      <a:pt x="1420" y="185"/>
                    </a:lnTo>
                    <a:lnTo>
                      <a:pt x="1420" y="184"/>
                    </a:lnTo>
                    <a:lnTo>
                      <a:pt x="1421" y="179"/>
                    </a:lnTo>
                    <a:lnTo>
                      <a:pt x="1421" y="15"/>
                    </a:lnTo>
                    <a:lnTo>
                      <a:pt x="1420" y="10"/>
                    </a:lnTo>
                    <a:lnTo>
                      <a:pt x="1420" y="9"/>
                    </a:lnTo>
                    <a:lnTo>
                      <a:pt x="1417" y="4"/>
                    </a:lnTo>
                    <a:lnTo>
                      <a:pt x="1414" y="2"/>
                    </a:lnTo>
                    <a:lnTo>
                      <a:pt x="1412" y="1"/>
                    </a:lnTo>
                    <a:lnTo>
                      <a:pt x="1411" y="1"/>
                    </a:lnTo>
                    <a:lnTo>
                      <a:pt x="1406" y="0"/>
                    </a:lnTo>
                    <a:lnTo>
                      <a:pt x="17" y="0"/>
                    </a:lnTo>
                    <a:lnTo>
                      <a:pt x="11" y="1"/>
                    </a:lnTo>
                    <a:lnTo>
                      <a:pt x="18" y="4"/>
                    </a:lnTo>
                    <a:lnTo>
                      <a:pt x="1407" y="4"/>
                    </a:lnTo>
                    <a:lnTo>
                      <a:pt x="1410" y="5"/>
                    </a:lnTo>
                    <a:lnTo>
                      <a:pt x="1414" y="8"/>
                    </a:lnTo>
                    <a:lnTo>
                      <a:pt x="1416" y="11"/>
                    </a:lnTo>
                    <a:lnTo>
                      <a:pt x="1417" y="17"/>
                    </a:lnTo>
                    <a:lnTo>
                      <a:pt x="1417" y="180"/>
                    </a:lnTo>
                    <a:lnTo>
                      <a:pt x="1417" y="182"/>
                    </a:lnTo>
                    <a:lnTo>
                      <a:pt x="1414" y="187"/>
                    </a:lnTo>
                    <a:lnTo>
                      <a:pt x="1410" y="190"/>
                    </a:lnTo>
                    <a:lnTo>
                      <a:pt x="1407" y="190"/>
                    </a:lnTo>
                    <a:lnTo>
                      <a:pt x="18" y="190"/>
                    </a:lnTo>
                    <a:lnTo>
                      <a:pt x="12" y="189"/>
                    </a:lnTo>
                    <a:lnTo>
                      <a:pt x="9" y="187"/>
                    </a:lnTo>
                    <a:lnTo>
                      <a:pt x="6" y="182"/>
                    </a:lnTo>
                    <a:lnTo>
                      <a:pt x="5" y="180"/>
                    </a:lnTo>
                    <a:lnTo>
                      <a:pt x="5" y="17"/>
                    </a:lnTo>
                    <a:lnTo>
                      <a:pt x="6" y="11"/>
                    </a:lnTo>
                    <a:lnTo>
                      <a:pt x="9" y="8"/>
                    </a:lnTo>
                    <a:lnTo>
                      <a:pt x="12" y="5"/>
                    </a:lnTo>
                    <a:lnTo>
                      <a:pt x="18" y="4"/>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 name="Rectangle 55"/>
            <p:cNvSpPr>
              <a:spLocks noChangeArrowheads="1"/>
            </p:cNvSpPr>
            <p:nvPr/>
          </p:nvSpPr>
          <p:spPr bwMode="auto">
            <a:xfrm>
              <a:off x="3662" y="1511"/>
              <a:ext cx="1581"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 name="Rectangle 56"/>
            <p:cNvSpPr>
              <a:spLocks noChangeArrowheads="1"/>
            </p:cNvSpPr>
            <p:nvPr/>
          </p:nvSpPr>
          <p:spPr bwMode="auto">
            <a:xfrm>
              <a:off x="3658" y="1506"/>
              <a:ext cx="1590" cy="6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Rectangle 57"/>
            <p:cNvSpPr>
              <a:spLocks noChangeArrowheads="1"/>
            </p:cNvSpPr>
            <p:nvPr/>
          </p:nvSpPr>
          <p:spPr bwMode="auto">
            <a:xfrm>
              <a:off x="3814" y="1618"/>
              <a:ext cx="27"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 name="Rectangle 58"/>
            <p:cNvSpPr>
              <a:spLocks noChangeArrowheads="1"/>
            </p:cNvSpPr>
            <p:nvPr/>
          </p:nvSpPr>
          <p:spPr bwMode="auto">
            <a:xfrm>
              <a:off x="3809" y="1614"/>
              <a:ext cx="36" cy="32"/>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Rectangle 59"/>
            <p:cNvSpPr>
              <a:spLocks noChangeArrowheads="1"/>
            </p:cNvSpPr>
            <p:nvPr/>
          </p:nvSpPr>
          <p:spPr bwMode="auto">
            <a:xfrm>
              <a:off x="5034" y="1418"/>
              <a:ext cx="28"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 name="Rectangle 60"/>
            <p:cNvSpPr>
              <a:spLocks noChangeArrowheads="1"/>
            </p:cNvSpPr>
            <p:nvPr/>
          </p:nvSpPr>
          <p:spPr bwMode="auto">
            <a:xfrm>
              <a:off x="5030" y="1413"/>
              <a:ext cx="36" cy="51"/>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61"/>
            <p:cNvSpPr>
              <a:spLocks/>
            </p:cNvSpPr>
            <p:nvPr/>
          </p:nvSpPr>
          <p:spPr bwMode="auto">
            <a:xfrm>
              <a:off x="3601" y="1512"/>
              <a:ext cx="60" cy="49"/>
            </a:xfrm>
            <a:custGeom>
              <a:avLst/>
              <a:gdLst>
                <a:gd name="T0" fmla="*/ 6 w 60"/>
                <a:gd name="T1" fmla="*/ 49 h 49"/>
                <a:gd name="T2" fmla="*/ 1 w 60"/>
                <a:gd name="T3" fmla="*/ 37 h 49"/>
                <a:gd name="T4" fmla="*/ 0 w 60"/>
                <a:gd name="T5" fmla="*/ 25 h 49"/>
                <a:gd name="T6" fmla="*/ 1 w 60"/>
                <a:gd name="T7" fmla="*/ 12 h 49"/>
                <a:gd name="T8" fmla="*/ 6 w 60"/>
                <a:gd name="T9" fmla="*/ 0 h 49"/>
                <a:gd name="T10" fmla="*/ 60 w 60"/>
                <a:gd name="T11" fmla="*/ 25 h 49"/>
                <a:gd name="T12" fmla="*/ 6 w 60"/>
                <a:gd name="T13" fmla="*/ 49 h 49"/>
                <a:gd name="T14" fmla="*/ 0 60000 65536"/>
                <a:gd name="T15" fmla="*/ 0 60000 65536"/>
                <a:gd name="T16" fmla="*/ 0 60000 65536"/>
                <a:gd name="T17" fmla="*/ 0 60000 65536"/>
                <a:gd name="T18" fmla="*/ 0 60000 65536"/>
                <a:gd name="T19" fmla="*/ 0 60000 65536"/>
                <a:gd name="T20" fmla="*/ 0 60000 65536"/>
                <a:gd name="T21" fmla="*/ 0 w 60"/>
                <a:gd name="T22" fmla="*/ 0 h 49"/>
                <a:gd name="T23" fmla="*/ 60 w 6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9">
                  <a:moveTo>
                    <a:pt x="6" y="49"/>
                  </a:moveTo>
                  <a:lnTo>
                    <a:pt x="1" y="37"/>
                  </a:lnTo>
                  <a:lnTo>
                    <a:pt x="0" y="25"/>
                  </a:lnTo>
                  <a:lnTo>
                    <a:pt x="1" y="12"/>
                  </a:lnTo>
                  <a:lnTo>
                    <a:pt x="6" y="0"/>
                  </a:lnTo>
                  <a:lnTo>
                    <a:pt x="60" y="25"/>
                  </a:lnTo>
                  <a:lnTo>
                    <a:pt x="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62"/>
            <p:cNvSpPr>
              <a:spLocks/>
            </p:cNvSpPr>
            <p:nvPr/>
          </p:nvSpPr>
          <p:spPr bwMode="auto">
            <a:xfrm>
              <a:off x="3805" y="1755"/>
              <a:ext cx="48" cy="60"/>
            </a:xfrm>
            <a:custGeom>
              <a:avLst/>
              <a:gdLst>
                <a:gd name="T0" fmla="*/ 0 w 48"/>
                <a:gd name="T1" fmla="*/ 6 h 60"/>
                <a:gd name="T2" fmla="*/ 12 w 48"/>
                <a:gd name="T3" fmla="*/ 1 h 60"/>
                <a:gd name="T4" fmla="*/ 24 w 48"/>
                <a:gd name="T5" fmla="*/ 0 h 60"/>
                <a:gd name="T6" fmla="*/ 36 w 48"/>
                <a:gd name="T7" fmla="*/ 1 h 60"/>
                <a:gd name="T8" fmla="*/ 48 w 48"/>
                <a:gd name="T9" fmla="*/ 6 h 60"/>
                <a:gd name="T10" fmla="*/ 24 w 48"/>
                <a:gd name="T11" fmla="*/ 60 h 60"/>
                <a:gd name="T12" fmla="*/ 0 w 48"/>
                <a:gd name="T13" fmla="*/ 6 h 60"/>
                <a:gd name="T14" fmla="*/ 0 60000 65536"/>
                <a:gd name="T15" fmla="*/ 0 60000 65536"/>
                <a:gd name="T16" fmla="*/ 0 60000 65536"/>
                <a:gd name="T17" fmla="*/ 0 60000 65536"/>
                <a:gd name="T18" fmla="*/ 0 60000 65536"/>
                <a:gd name="T19" fmla="*/ 0 60000 65536"/>
                <a:gd name="T20" fmla="*/ 0 60000 65536"/>
                <a:gd name="T21" fmla="*/ 0 w 48"/>
                <a:gd name="T22" fmla="*/ 0 h 60"/>
                <a:gd name="T23" fmla="*/ 48 w 48"/>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60">
                  <a:moveTo>
                    <a:pt x="0" y="6"/>
                  </a:moveTo>
                  <a:lnTo>
                    <a:pt x="12" y="1"/>
                  </a:lnTo>
                  <a:lnTo>
                    <a:pt x="24" y="0"/>
                  </a:lnTo>
                  <a:lnTo>
                    <a:pt x="36" y="1"/>
                  </a:lnTo>
                  <a:lnTo>
                    <a:pt x="48" y="6"/>
                  </a:lnTo>
                  <a:lnTo>
                    <a:pt x="24" y="6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3"/>
            <p:cNvSpPr>
              <a:spLocks/>
            </p:cNvSpPr>
            <p:nvPr/>
          </p:nvSpPr>
          <p:spPr bwMode="auto">
            <a:xfrm>
              <a:off x="3827" y="1709"/>
              <a:ext cx="5" cy="78"/>
            </a:xfrm>
            <a:custGeom>
              <a:avLst/>
              <a:gdLst>
                <a:gd name="T0" fmla="*/ 4 w 5"/>
                <a:gd name="T1" fmla="*/ 0 h 78"/>
                <a:gd name="T2" fmla="*/ 0 w 5"/>
                <a:gd name="T3" fmla="*/ 0 h 78"/>
                <a:gd name="T4" fmla="*/ 1 w 5"/>
                <a:gd name="T5" fmla="*/ 78 h 78"/>
                <a:gd name="T6" fmla="*/ 5 w 5"/>
                <a:gd name="T7" fmla="*/ 78 h 78"/>
                <a:gd name="T8" fmla="*/ 4 w 5"/>
                <a:gd name="T9" fmla="*/ 0 h 78"/>
                <a:gd name="T10" fmla="*/ 0 60000 65536"/>
                <a:gd name="T11" fmla="*/ 0 60000 65536"/>
                <a:gd name="T12" fmla="*/ 0 60000 65536"/>
                <a:gd name="T13" fmla="*/ 0 60000 65536"/>
                <a:gd name="T14" fmla="*/ 0 60000 65536"/>
                <a:gd name="T15" fmla="*/ 0 w 5"/>
                <a:gd name="T16" fmla="*/ 0 h 78"/>
                <a:gd name="T17" fmla="*/ 5 w 5"/>
                <a:gd name="T18" fmla="*/ 78 h 78"/>
              </a:gdLst>
              <a:ahLst/>
              <a:cxnLst>
                <a:cxn ang="T10">
                  <a:pos x="T0" y="T1"/>
                </a:cxn>
                <a:cxn ang="T11">
                  <a:pos x="T2" y="T3"/>
                </a:cxn>
                <a:cxn ang="T12">
                  <a:pos x="T4" y="T5"/>
                </a:cxn>
                <a:cxn ang="T13">
                  <a:pos x="T6" y="T7"/>
                </a:cxn>
                <a:cxn ang="T14">
                  <a:pos x="T8" y="T9"/>
                </a:cxn>
              </a:cxnLst>
              <a:rect l="T15" t="T16" r="T17" b="T18"/>
              <a:pathLst>
                <a:path w="5" h="78">
                  <a:moveTo>
                    <a:pt x="4" y="0"/>
                  </a:moveTo>
                  <a:lnTo>
                    <a:pt x="0" y="0"/>
                  </a:lnTo>
                  <a:lnTo>
                    <a:pt x="1" y="78"/>
                  </a:lnTo>
                  <a:lnTo>
                    <a:pt x="5" y="78"/>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64"/>
            <p:cNvSpPr>
              <a:spLocks/>
            </p:cNvSpPr>
            <p:nvPr/>
          </p:nvSpPr>
          <p:spPr bwMode="auto">
            <a:xfrm>
              <a:off x="5026" y="1289"/>
              <a:ext cx="48" cy="62"/>
            </a:xfrm>
            <a:custGeom>
              <a:avLst/>
              <a:gdLst>
                <a:gd name="T0" fmla="*/ 0 w 48"/>
                <a:gd name="T1" fmla="*/ 6 h 62"/>
                <a:gd name="T2" fmla="*/ 13 w 48"/>
                <a:gd name="T3" fmla="*/ 1 h 62"/>
                <a:gd name="T4" fmla="*/ 25 w 48"/>
                <a:gd name="T5" fmla="*/ 0 h 62"/>
                <a:gd name="T6" fmla="*/ 37 w 48"/>
                <a:gd name="T7" fmla="*/ 1 h 62"/>
                <a:gd name="T8" fmla="*/ 48 w 48"/>
                <a:gd name="T9" fmla="*/ 6 h 62"/>
                <a:gd name="T10" fmla="*/ 25 w 48"/>
                <a:gd name="T11" fmla="*/ 62 h 62"/>
                <a:gd name="T12" fmla="*/ 0 w 48"/>
                <a:gd name="T13" fmla="*/ 6 h 62"/>
                <a:gd name="T14" fmla="*/ 0 60000 65536"/>
                <a:gd name="T15" fmla="*/ 0 60000 65536"/>
                <a:gd name="T16" fmla="*/ 0 60000 65536"/>
                <a:gd name="T17" fmla="*/ 0 60000 65536"/>
                <a:gd name="T18" fmla="*/ 0 60000 65536"/>
                <a:gd name="T19" fmla="*/ 0 60000 65536"/>
                <a:gd name="T20" fmla="*/ 0 60000 65536"/>
                <a:gd name="T21" fmla="*/ 0 w 48"/>
                <a:gd name="T22" fmla="*/ 0 h 62"/>
                <a:gd name="T23" fmla="*/ 48 w 4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62">
                  <a:moveTo>
                    <a:pt x="0" y="6"/>
                  </a:moveTo>
                  <a:lnTo>
                    <a:pt x="13" y="1"/>
                  </a:lnTo>
                  <a:lnTo>
                    <a:pt x="25" y="0"/>
                  </a:lnTo>
                  <a:lnTo>
                    <a:pt x="37" y="1"/>
                  </a:lnTo>
                  <a:lnTo>
                    <a:pt x="48" y="6"/>
                  </a:lnTo>
                  <a:lnTo>
                    <a:pt x="25" y="6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65"/>
            <p:cNvSpPr>
              <a:spLocks noChangeArrowheads="1"/>
            </p:cNvSpPr>
            <p:nvPr/>
          </p:nvSpPr>
          <p:spPr bwMode="auto">
            <a:xfrm>
              <a:off x="5048" y="1183"/>
              <a:ext cx="5" cy="1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 name="Freeform 66"/>
            <p:cNvSpPr>
              <a:spLocks/>
            </p:cNvSpPr>
            <p:nvPr/>
          </p:nvSpPr>
          <p:spPr bwMode="auto">
            <a:xfrm>
              <a:off x="3770" y="1449"/>
              <a:ext cx="51" cy="60"/>
            </a:xfrm>
            <a:custGeom>
              <a:avLst/>
              <a:gdLst>
                <a:gd name="T0" fmla="*/ 11 w 51"/>
                <a:gd name="T1" fmla="*/ 0 h 60"/>
                <a:gd name="T2" fmla="*/ 23 w 51"/>
                <a:gd name="T3" fmla="*/ 3 h 60"/>
                <a:gd name="T4" fmla="*/ 34 w 51"/>
                <a:gd name="T5" fmla="*/ 10 h 60"/>
                <a:gd name="T6" fmla="*/ 44 w 51"/>
                <a:gd name="T7" fmla="*/ 18 h 60"/>
                <a:gd name="T8" fmla="*/ 51 w 51"/>
                <a:gd name="T9" fmla="*/ 28 h 60"/>
                <a:gd name="T10" fmla="*/ 0 w 51"/>
                <a:gd name="T11" fmla="*/ 60 h 60"/>
                <a:gd name="T12" fmla="*/ 11 w 51"/>
                <a:gd name="T13" fmla="*/ 0 h 60"/>
                <a:gd name="T14" fmla="*/ 0 60000 65536"/>
                <a:gd name="T15" fmla="*/ 0 60000 65536"/>
                <a:gd name="T16" fmla="*/ 0 60000 65536"/>
                <a:gd name="T17" fmla="*/ 0 60000 65536"/>
                <a:gd name="T18" fmla="*/ 0 60000 65536"/>
                <a:gd name="T19" fmla="*/ 0 60000 65536"/>
                <a:gd name="T20" fmla="*/ 0 60000 65536"/>
                <a:gd name="T21" fmla="*/ 0 w 51"/>
                <a:gd name="T22" fmla="*/ 0 h 60"/>
                <a:gd name="T23" fmla="*/ 51 w 5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60">
                  <a:moveTo>
                    <a:pt x="11" y="0"/>
                  </a:moveTo>
                  <a:lnTo>
                    <a:pt x="23" y="3"/>
                  </a:lnTo>
                  <a:lnTo>
                    <a:pt x="34" y="10"/>
                  </a:lnTo>
                  <a:lnTo>
                    <a:pt x="44" y="18"/>
                  </a:lnTo>
                  <a:lnTo>
                    <a:pt x="51" y="28"/>
                  </a:lnTo>
                  <a:lnTo>
                    <a:pt x="0" y="6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67"/>
            <p:cNvSpPr>
              <a:spLocks/>
            </p:cNvSpPr>
            <p:nvPr/>
          </p:nvSpPr>
          <p:spPr bwMode="auto">
            <a:xfrm>
              <a:off x="3783" y="1326"/>
              <a:ext cx="112" cy="161"/>
            </a:xfrm>
            <a:custGeom>
              <a:avLst/>
              <a:gdLst>
                <a:gd name="T0" fmla="*/ 0 w 112"/>
                <a:gd name="T1" fmla="*/ 158 h 161"/>
                <a:gd name="T2" fmla="*/ 3 w 112"/>
                <a:gd name="T3" fmla="*/ 161 h 161"/>
                <a:gd name="T4" fmla="*/ 112 w 112"/>
                <a:gd name="T5" fmla="*/ 3 h 161"/>
                <a:gd name="T6" fmla="*/ 108 w 112"/>
                <a:gd name="T7" fmla="*/ 0 h 161"/>
                <a:gd name="T8" fmla="*/ 0 w 112"/>
                <a:gd name="T9" fmla="*/ 158 h 161"/>
                <a:gd name="T10" fmla="*/ 0 60000 65536"/>
                <a:gd name="T11" fmla="*/ 0 60000 65536"/>
                <a:gd name="T12" fmla="*/ 0 60000 65536"/>
                <a:gd name="T13" fmla="*/ 0 60000 65536"/>
                <a:gd name="T14" fmla="*/ 0 60000 65536"/>
                <a:gd name="T15" fmla="*/ 0 w 112"/>
                <a:gd name="T16" fmla="*/ 0 h 161"/>
                <a:gd name="T17" fmla="*/ 112 w 112"/>
                <a:gd name="T18" fmla="*/ 161 h 161"/>
              </a:gdLst>
              <a:ahLst/>
              <a:cxnLst>
                <a:cxn ang="T10">
                  <a:pos x="T0" y="T1"/>
                </a:cxn>
                <a:cxn ang="T11">
                  <a:pos x="T2" y="T3"/>
                </a:cxn>
                <a:cxn ang="T12">
                  <a:pos x="T4" y="T5"/>
                </a:cxn>
                <a:cxn ang="T13">
                  <a:pos x="T6" y="T7"/>
                </a:cxn>
                <a:cxn ang="T14">
                  <a:pos x="T8" y="T9"/>
                </a:cxn>
              </a:cxnLst>
              <a:rect l="T15" t="T16" r="T17" b="T18"/>
              <a:pathLst>
                <a:path w="112" h="161">
                  <a:moveTo>
                    <a:pt x="0" y="158"/>
                  </a:moveTo>
                  <a:lnTo>
                    <a:pt x="3" y="161"/>
                  </a:lnTo>
                  <a:lnTo>
                    <a:pt x="112" y="3"/>
                  </a:lnTo>
                  <a:lnTo>
                    <a:pt x="108" y="0"/>
                  </a:lnTo>
                  <a:lnTo>
                    <a:pt x="0"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8"/>
            <p:cNvSpPr>
              <a:spLocks/>
            </p:cNvSpPr>
            <p:nvPr/>
          </p:nvSpPr>
          <p:spPr bwMode="auto">
            <a:xfrm>
              <a:off x="4999" y="1454"/>
              <a:ext cx="52" cy="59"/>
            </a:xfrm>
            <a:custGeom>
              <a:avLst/>
              <a:gdLst>
                <a:gd name="T0" fmla="*/ 0 w 52"/>
                <a:gd name="T1" fmla="*/ 29 h 59"/>
                <a:gd name="T2" fmla="*/ 7 w 52"/>
                <a:gd name="T3" fmla="*/ 19 h 59"/>
                <a:gd name="T4" fmla="*/ 17 w 52"/>
                <a:gd name="T5" fmla="*/ 11 h 59"/>
                <a:gd name="T6" fmla="*/ 26 w 52"/>
                <a:gd name="T7" fmla="*/ 4 h 59"/>
                <a:gd name="T8" fmla="*/ 38 w 52"/>
                <a:gd name="T9" fmla="*/ 0 h 59"/>
                <a:gd name="T10" fmla="*/ 52 w 52"/>
                <a:gd name="T11" fmla="*/ 59 h 59"/>
                <a:gd name="T12" fmla="*/ 0 w 52"/>
                <a:gd name="T13" fmla="*/ 29 h 59"/>
                <a:gd name="T14" fmla="*/ 0 60000 65536"/>
                <a:gd name="T15" fmla="*/ 0 60000 65536"/>
                <a:gd name="T16" fmla="*/ 0 60000 65536"/>
                <a:gd name="T17" fmla="*/ 0 60000 65536"/>
                <a:gd name="T18" fmla="*/ 0 60000 65536"/>
                <a:gd name="T19" fmla="*/ 0 60000 65536"/>
                <a:gd name="T20" fmla="*/ 0 60000 65536"/>
                <a:gd name="T21" fmla="*/ 0 w 52"/>
                <a:gd name="T22" fmla="*/ 0 h 59"/>
                <a:gd name="T23" fmla="*/ 52 w 52"/>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59">
                  <a:moveTo>
                    <a:pt x="0" y="29"/>
                  </a:moveTo>
                  <a:lnTo>
                    <a:pt x="7" y="19"/>
                  </a:lnTo>
                  <a:lnTo>
                    <a:pt x="17" y="11"/>
                  </a:lnTo>
                  <a:lnTo>
                    <a:pt x="26" y="4"/>
                  </a:lnTo>
                  <a:lnTo>
                    <a:pt x="38" y="0"/>
                  </a:lnTo>
                  <a:lnTo>
                    <a:pt x="52" y="5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9"/>
            <p:cNvSpPr>
              <a:spLocks/>
            </p:cNvSpPr>
            <p:nvPr/>
          </p:nvSpPr>
          <p:spPr bwMode="auto">
            <a:xfrm>
              <a:off x="4904" y="1307"/>
              <a:ext cx="135" cy="185"/>
            </a:xfrm>
            <a:custGeom>
              <a:avLst/>
              <a:gdLst>
                <a:gd name="T0" fmla="*/ 131 w 135"/>
                <a:gd name="T1" fmla="*/ 185 h 185"/>
                <a:gd name="T2" fmla="*/ 135 w 135"/>
                <a:gd name="T3" fmla="*/ 181 h 185"/>
                <a:gd name="T4" fmla="*/ 3 w 135"/>
                <a:gd name="T5" fmla="*/ 0 h 185"/>
                <a:gd name="T6" fmla="*/ 0 w 135"/>
                <a:gd name="T7" fmla="*/ 3 h 185"/>
                <a:gd name="T8" fmla="*/ 131 w 135"/>
                <a:gd name="T9" fmla="*/ 185 h 185"/>
                <a:gd name="T10" fmla="*/ 0 60000 65536"/>
                <a:gd name="T11" fmla="*/ 0 60000 65536"/>
                <a:gd name="T12" fmla="*/ 0 60000 65536"/>
                <a:gd name="T13" fmla="*/ 0 60000 65536"/>
                <a:gd name="T14" fmla="*/ 0 60000 65536"/>
                <a:gd name="T15" fmla="*/ 0 w 135"/>
                <a:gd name="T16" fmla="*/ 0 h 185"/>
                <a:gd name="T17" fmla="*/ 135 w 135"/>
                <a:gd name="T18" fmla="*/ 185 h 185"/>
              </a:gdLst>
              <a:ahLst/>
              <a:cxnLst>
                <a:cxn ang="T10">
                  <a:pos x="T0" y="T1"/>
                </a:cxn>
                <a:cxn ang="T11">
                  <a:pos x="T2" y="T3"/>
                </a:cxn>
                <a:cxn ang="T12">
                  <a:pos x="T4" y="T5"/>
                </a:cxn>
                <a:cxn ang="T13">
                  <a:pos x="T6" y="T7"/>
                </a:cxn>
                <a:cxn ang="T14">
                  <a:pos x="T8" y="T9"/>
                </a:cxn>
              </a:cxnLst>
              <a:rect l="T15" t="T16" r="T17" b="T18"/>
              <a:pathLst>
                <a:path w="135" h="185">
                  <a:moveTo>
                    <a:pt x="131" y="185"/>
                  </a:moveTo>
                  <a:lnTo>
                    <a:pt x="135" y="181"/>
                  </a:lnTo>
                  <a:lnTo>
                    <a:pt x="3" y="0"/>
                  </a:lnTo>
                  <a:lnTo>
                    <a:pt x="0" y="3"/>
                  </a:lnTo>
                  <a:lnTo>
                    <a:pt x="131"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70"/>
            <p:cNvSpPr>
              <a:spLocks/>
            </p:cNvSpPr>
            <p:nvPr/>
          </p:nvSpPr>
          <p:spPr bwMode="auto">
            <a:xfrm>
              <a:off x="4166" y="1512"/>
              <a:ext cx="60" cy="49"/>
            </a:xfrm>
            <a:custGeom>
              <a:avLst/>
              <a:gdLst>
                <a:gd name="T0" fmla="*/ 6 w 60"/>
                <a:gd name="T1" fmla="*/ 49 h 49"/>
                <a:gd name="T2" fmla="*/ 1 w 60"/>
                <a:gd name="T3" fmla="*/ 37 h 49"/>
                <a:gd name="T4" fmla="*/ 0 w 60"/>
                <a:gd name="T5" fmla="*/ 25 h 49"/>
                <a:gd name="T6" fmla="*/ 1 w 60"/>
                <a:gd name="T7" fmla="*/ 12 h 49"/>
                <a:gd name="T8" fmla="*/ 6 w 60"/>
                <a:gd name="T9" fmla="*/ 0 h 49"/>
                <a:gd name="T10" fmla="*/ 60 w 60"/>
                <a:gd name="T11" fmla="*/ 25 h 49"/>
                <a:gd name="T12" fmla="*/ 6 w 60"/>
                <a:gd name="T13" fmla="*/ 49 h 49"/>
                <a:gd name="T14" fmla="*/ 0 60000 65536"/>
                <a:gd name="T15" fmla="*/ 0 60000 65536"/>
                <a:gd name="T16" fmla="*/ 0 60000 65536"/>
                <a:gd name="T17" fmla="*/ 0 60000 65536"/>
                <a:gd name="T18" fmla="*/ 0 60000 65536"/>
                <a:gd name="T19" fmla="*/ 0 60000 65536"/>
                <a:gd name="T20" fmla="*/ 0 60000 65536"/>
                <a:gd name="T21" fmla="*/ 0 w 60"/>
                <a:gd name="T22" fmla="*/ 0 h 49"/>
                <a:gd name="T23" fmla="*/ 60 w 6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9">
                  <a:moveTo>
                    <a:pt x="6" y="49"/>
                  </a:moveTo>
                  <a:lnTo>
                    <a:pt x="1" y="37"/>
                  </a:lnTo>
                  <a:lnTo>
                    <a:pt x="0" y="25"/>
                  </a:lnTo>
                  <a:lnTo>
                    <a:pt x="1" y="12"/>
                  </a:lnTo>
                  <a:lnTo>
                    <a:pt x="6" y="0"/>
                  </a:lnTo>
                  <a:lnTo>
                    <a:pt x="60" y="25"/>
                  </a:lnTo>
                  <a:lnTo>
                    <a:pt x="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71"/>
            <p:cNvSpPr>
              <a:spLocks/>
            </p:cNvSpPr>
            <p:nvPr/>
          </p:nvSpPr>
          <p:spPr bwMode="auto">
            <a:xfrm>
              <a:off x="4741" y="1512"/>
              <a:ext cx="59" cy="49"/>
            </a:xfrm>
            <a:custGeom>
              <a:avLst/>
              <a:gdLst>
                <a:gd name="T0" fmla="*/ 5 w 59"/>
                <a:gd name="T1" fmla="*/ 49 h 49"/>
                <a:gd name="T2" fmla="*/ 1 w 59"/>
                <a:gd name="T3" fmla="*/ 37 h 49"/>
                <a:gd name="T4" fmla="*/ 0 w 59"/>
                <a:gd name="T5" fmla="*/ 25 h 49"/>
                <a:gd name="T6" fmla="*/ 1 w 59"/>
                <a:gd name="T7" fmla="*/ 12 h 49"/>
                <a:gd name="T8" fmla="*/ 5 w 59"/>
                <a:gd name="T9" fmla="*/ 0 h 49"/>
                <a:gd name="T10" fmla="*/ 59 w 59"/>
                <a:gd name="T11" fmla="*/ 25 h 49"/>
                <a:gd name="T12" fmla="*/ 5 w 59"/>
                <a:gd name="T13" fmla="*/ 49 h 49"/>
                <a:gd name="T14" fmla="*/ 0 60000 65536"/>
                <a:gd name="T15" fmla="*/ 0 60000 65536"/>
                <a:gd name="T16" fmla="*/ 0 60000 65536"/>
                <a:gd name="T17" fmla="*/ 0 60000 65536"/>
                <a:gd name="T18" fmla="*/ 0 60000 65536"/>
                <a:gd name="T19" fmla="*/ 0 60000 65536"/>
                <a:gd name="T20" fmla="*/ 0 60000 65536"/>
                <a:gd name="T21" fmla="*/ 0 w 59"/>
                <a:gd name="T22" fmla="*/ 0 h 49"/>
                <a:gd name="T23" fmla="*/ 59 w 5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9">
                  <a:moveTo>
                    <a:pt x="5" y="49"/>
                  </a:moveTo>
                  <a:lnTo>
                    <a:pt x="1" y="37"/>
                  </a:lnTo>
                  <a:lnTo>
                    <a:pt x="0" y="25"/>
                  </a:lnTo>
                  <a:lnTo>
                    <a:pt x="1" y="12"/>
                  </a:lnTo>
                  <a:lnTo>
                    <a:pt x="5" y="0"/>
                  </a:lnTo>
                  <a:lnTo>
                    <a:pt x="59" y="25"/>
                  </a:lnTo>
                  <a:lnTo>
                    <a:pt x="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72"/>
            <p:cNvSpPr>
              <a:spLocks/>
            </p:cNvSpPr>
            <p:nvPr/>
          </p:nvSpPr>
          <p:spPr bwMode="auto">
            <a:xfrm>
              <a:off x="4130" y="1572"/>
              <a:ext cx="59" cy="50"/>
            </a:xfrm>
            <a:custGeom>
              <a:avLst/>
              <a:gdLst>
                <a:gd name="T0" fmla="*/ 54 w 59"/>
                <a:gd name="T1" fmla="*/ 0 h 50"/>
                <a:gd name="T2" fmla="*/ 58 w 59"/>
                <a:gd name="T3" fmla="*/ 13 h 50"/>
                <a:gd name="T4" fmla="*/ 59 w 59"/>
                <a:gd name="T5" fmla="*/ 25 h 50"/>
                <a:gd name="T6" fmla="*/ 58 w 59"/>
                <a:gd name="T7" fmla="*/ 37 h 50"/>
                <a:gd name="T8" fmla="*/ 57 w 59"/>
                <a:gd name="T9" fmla="*/ 44 h 50"/>
                <a:gd name="T10" fmla="*/ 54 w 59"/>
                <a:gd name="T11" fmla="*/ 50 h 50"/>
                <a:gd name="T12" fmla="*/ 0 w 59"/>
                <a:gd name="T13" fmla="*/ 25 h 50"/>
                <a:gd name="T14" fmla="*/ 54 w 59"/>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50"/>
                <a:gd name="T26" fmla="*/ 59 w 59"/>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50">
                  <a:moveTo>
                    <a:pt x="54" y="0"/>
                  </a:moveTo>
                  <a:lnTo>
                    <a:pt x="58" y="13"/>
                  </a:lnTo>
                  <a:lnTo>
                    <a:pt x="59" y="25"/>
                  </a:lnTo>
                  <a:lnTo>
                    <a:pt x="58" y="37"/>
                  </a:lnTo>
                  <a:lnTo>
                    <a:pt x="57" y="44"/>
                  </a:lnTo>
                  <a:lnTo>
                    <a:pt x="54" y="50"/>
                  </a:lnTo>
                  <a:lnTo>
                    <a:pt x="0" y="25"/>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73"/>
            <p:cNvSpPr>
              <a:spLocks noChangeArrowheads="1"/>
            </p:cNvSpPr>
            <p:nvPr/>
          </p:nvSpPr>
          <p:spPr bwMode="auto">
            <a:xfrm>
              <a:off x="4158" y="1595"/>
              <a:ext cx="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 name="Freeform 74"/>
            <p:cNvSpPr>
              <a:spLocks/>
            </p:cNvSpPr>
            <p:nvPr/>
          </p:nvSpPr>
          <p:spPr bwMode="auto">
            <a:xfrm>
              <a:off x="4699" y="1572"/>
              <a:ext cx="59" cy="50"/>
            </a:xfrm>
            <a:custGeom>
              <a:avLst/>
              <a:gdLst>
                <a:gd name="T0" fmla="*/ 55 w 59"/>
                <a:gd name="T1" fmla="*/ 0 h 50"/>
                <a:gd name="T2" fmla="*/ 58 w 59"/>
                <a:gd name="T3" fmla="*/ 13 h 50"/>
                <a:gd name="T4" fmla="*/ 59 w 59"/>
                <a:gd name="T5" fmla="*/ 25 h 50"/>
                <a:gd name="T6" fmla="*/ 58 w 59"/>
                <a:gd name="T7" fmla="*/ 37 h 50"/>
                <a:gd name="T8" fmla="*/ 55 w 59"/>
                <a:gd name="T9" fmla="*/ 50 h 50"/>
                <a:gd name="T10" fmla="*/ 0 w 59"/>
                <a:gd name="T11" fmla="*/ 25 h 50"/>
                <a:gd name="T12" fmla="*/ 55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55" y="0"/>
                  </a:moveTo>
                  <a:lnTo>
                    <a:pt x="58" y="13"/>
                  </a:lnTo>
                  <a:lnTo>
                    <a:pt x="59" y="25"/>
                  </a:lnTo>
                  <a:lnTo>
                    <a:pt x="58" y="37"/>
                  </a:lnTo>
                  <a:lnTo>
                    <a:pt x="55" y="50"/>
                  </a:lnTo>
                  <a:lnTo>
                    <a:pt x="0" y="25"/>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Rectangle 75"/>
            <p:cNvSpPr>
              <a:spLocks noChangeArrowheads="1"/>
            </p:cNvSpPr>
            <p:nvPr/>
          </p:nvSpPr>
          <p:spPr bwMode="auto">
            <a:xfrm>
              <a:off x="4726" y="1595"/>
              <a:ext cx="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 name="Freeform 76"/>
            <p:cNvSpPr>
              <a:spLocks/>
            </p:cNvSpPr>
            <p:nvPr/>
          </p:nvSpPr>
          <p:spPr bwMode="auto">
            <a:xfrm>
              <a:off x="4118" y="1336"/>
              <a:ext cx="6" cy="196"/>
            </a:xfrm>
            <a:custGeom>
              <a:avLst/>
              <a:gdLst>
                <a:gd name="T0" fmla="*/ 0 w 6"/>
                <a:gd name="T1" fmla="*/ 196 h 196"/>
                <a:gd name="T2" fmla="*/ 5 w 6"/>
                <a:gd name="T3" fmla="*/ 196 h 196"/>
                <a:gd name="T4" fmla="*/ 6 w 6"/>
                <a:gd name="T5" fmla="*/ 0 h 196"/>
                <a:gd name="T6" fmla="*/ 1 w 6"/>
                <a:gd name="T7" fmla="*/ 0 h 196"/>
                <a:gd name="T8" fmla="*/ 0 w 6"/>
                <a:gd name="T9" fmla="*/ 196 h 196"/>
                <a:gd name="T10" fmla="*/ 0 60000 65536"/>
                <a:gd name="T11" fmla="*/ 0 60000 65536"/>
                <a:gd name="T12" fmla="*/ 0 60000 65536"/>
                <a:gd name="T13" fmla="*/ 0 60000 65536"/>
                <a:gd name="T14" fmla="*/ 0 60000 65536"/>
                <a:gd name="T15" fmla="*/ 0 w 6"/>
                <a:gd name="T16" fmla="*/ 0 h 196"/>
                <a:gd name="T17" fmla="*/ 6 w 6"/>
                <a:gd name="T18" fmla="*/ 196 h 196"/>
              </a:gdLst>
              <a:ahLst/>
              <a:cxnLst>
                <a:cxn ang="T10">
                  <a:pos x="T0" y="T1"/>
                </a:cxn>
                <a:cxn ang="T11">
                  <a:pos x="T2" y="T3"/>
                </a:cxn>
                <a:cxn ang="T12">
                  <a:pos x="T4" y="T5"/>
                </a:cxn>
                <a:cxn ang="T13">
                  <a:pos x="T6" y="T7"/>
                </a:cxn>
                <a:cxn ang="T14">
                  <a:pos x="T8" y="T9"/>
                </a:cxn>
              </a:cxnLst>
              <a:rect l="T15" t="T16" r="T17" b="T18"/>
              <a:pathLst>
                <a:path w="6" h="196">
                  <a:moveTo>
                    <a:pt x="0" y="196"/>
                  </a:moveTo>
                  <a:lnTo>
                    <a:pt x="5" y="196"/>
                  </a:lnTo>
                  <a:lnTo>
                    <a:pt x="6" y="0"/>
                  </a:lnTo>
                  <a:lnTo>
                    <a:pt x="1" y="0"/>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77"/>
            <p:cNvSpPr>
              <a:spLocks/>
            </p:cNvSpPr>
            <p:nvPr/>
          </p:nvSpPr>
          <p:spPr bwMode="auto">
            <a:xfrm>
              <a:off x="4697" y="1336"/>
              <a:ext cx="5" cy="196"/>
            </a:xfrm>
            <a:custGeom>
              <a:avLst/>
              <a:gdLst>
                <a:gd name="T0" fmla="*/ 0 w 5"/>
                <a:gd name="T1" fmla="*/ 196 h 196"/>
                <a:gd name="T2" fmla="*/ 4 w 5"/>
                <a:gd name="T3" fmla="*/ 196 h 196"/>
                <a:gd name="T4" fmla="*/ 5 w 5"/>
                <a:gd name="T5" fmla="*/ 0 h 196"/>
                <a:gd name="T6" fmla="*/ 1 w 5"/>
                <a:gd name="T7" fmla="*/ 0 h 196"/>
                <a:gd name="T8" fmla="*/ 0 w 5"/>
                <a:gd name="T9" fmla="*/ 196 h 196"/>
                <a:gd name="T10" fmla="*/ 0 60000 65536"/>
                <a:gd name="T11" fmla="*/ 0 60000 65536"/>
                <a:gd name="T12" fmla="*/ 0 60000 65536"/>
                <a:gd name="T13" fmla="*/ 0 60000 65536"/>
                <a:gd name="T14" fmla="*/ 0 60000 65536"/>
                <a:gd name="T15" fmla="*/ 0 w 5"/>
                <a:gd name="T16" fmla="*/ 0 h 196"/>
                <a:gd name="T17" fmla="*/ 5 w 5"/>
                <a:gd name="T18" fmla="*/ 196 h 196"/>
              </a:gdLst>
              <a:ahLst/>
              <a:cxnLst>
                <a:cxn ang="T10">
                  <a:pos x="T0" y="T1"/>
                </a:cxn>
                <a:cxn ang="T11">
                  <a:pos x="T2" y="T3"/>
                </a:cxn>
                <a:cxn ang="T12">
                  <a:pos x="T4" y="T5"/>
                </a:cxn>
                <a:cxn ang="T13">
                  <a:pos x="T6" y="T7"/>
                </a:cxn>
                <a:cxn ang="T14">
                  <a:pos x="T8" y="T9"/>
                </a:cxn>
              </a:cxnLst>
              <a:rect l="T15" t="T16" r="T17" b="T18"/>
              <a:pathLst>
                <a:path w="5" h="196">
                  <a:moveTo>
                    <a:pt x="0" y="196"/>
                  </a:moveTo>
                  <a:lnTo>
                    <a:pt x="4" y="196"/>
                  </a:lnTo>
                  <a:lnTo>
                    <a:pt x="5" y="0"/>
                  </a:lnTo>
                  <a:lnTo>
                    <a:pt x="1" y="0"/>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78"/>
            <p:cNvSpPr>
              <a:spLocks/>
            </p:cNvSpPr>
            <p:nvPr/>
          </p:nvSpPr>
          <p:spPr bwMode="auto">
            <a:xfrm>
              <a:off x="4232" y="1601"/>
              <a:ext cx="6" cy="197"/>
            </a:xfrm>
            <a:custGeom>
              <a:avLst/>
              <a:gdLst>
                <a:gd name="T0" fmla="*/ 0 w 6"/>
                <a:gd name="T1" fmla="*/ 197 h 197"/>
                <a:gd name="T2" fmla="*/ 5 w 6"/>
                <a:gd name="T3" fmla="*/ 197 h 197"/>
                <a:gd name="T4" fmla="*/ 6 w 6"/>
                <a:gd name="T5" fmla="*/ 0 h 197"/>
                <a:gd name="T6" fmla="*/ 1 w 6"/>
                <a:gd name="T7" fmla="*/ 0 h 197"/>
                <a:gd name="T8" fmla="*/ 0 w 6"/>
                <a:gd name="T9" fmla="*/ 197 h 197"/>
                <a:gd name="T10" fmla="*/ 0 60000 65536"/>
                <a:gd name="T11" fmla="*/ 0 60000 65536"/>
                <a:gd name="T12" fmla="*/ 0 60000 65536"/>
                <a:gd name="T13" fmla="*/ 0 60000 65536"/>
                <a:gd name="T14" fmla="*/ 0 60000 65536"/>
                <a:gd name="T15" fmla="*/ 0 w 6"/>
                <a:gd name="T16" fmla="*/ 0 h 197"/>
                <a:gd name="T17" fmla="*/ 6 w 6"/>
                <a:gd name="T18" fmla="*/ 197 h 197"/>
              </a:gdLst>
              <a:ahLst/>
              <a:cxnLst>
                <a:cxn ang="T10">
                  <a:pos x="T0" y="T1"/>
                </a:cxn>
                <a:cxn ang="T11">
                  <a:pos x="T2" y="T3"/>
                </a:cxn>
                <a:cxn ang="T12">
                  <a:pos x="T4" y="T5"/>
                </a:cxn>
                <a:cxn ang="T13">
                  <a:pos x="T6" y="T7"/>
                </a:cxn>
                <a:cxn ang="T14">
                  <a:pos x="T8" y="T9"/>
                </a:cxn>
              </a:cxnLst>
              <a:rect l="T15" t="T16" r="T17" b="T18"/>
              <a:pathLst>
                <a:path w="6" h="197">
                  <a:moveTo>
                    <a:pt x="0" y="197"/>
                  </a:moveTo>
                  <a:lnTo>
                    <a:pt x="5" y="197"/>
                  </a:lnTo>
                  <a:lnTo>
                    <a:pt x="6" y="0"/>
                  </a:lnTo>
                  <a:lnTo>
                    <a:pt x="1"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9"/>
            <p:cNvSpPr>
              <a:spLocks/>
            </p:cNvSpPr>
            <p:nvPr/>
          </p:nvSpPr>
          <p:spPr bwMode="auto">
            <a:xfrm>
              <a:off x="4811" y="1597"/>
              <a:ext cx="5" cy="195"/>
            </a:xfrm>
            <a:custGeom>
              <a:avLst/>
              <a:gdLst>
                <a:gd name="T0" fmla="*/ 0 w 5"/>
                <a:gd name="T1" fmla="*/ 195 h 195"/>
                <a:gd name="T2" fmla="*/ 4 w 5"/>
                <a:gd name="T3" fmla="*/ 195 h 195"/>
                <a:gd name="T4" fmla="*/ 5 w 5"/>
                <a:gd name="T5" fmla="*/ 0 h 195"/>
                <a:gd name="T6" fmla="*/ 1 w 5"/>
                <a:gd name="T7" fmla="*/ 0 h 195"/>
                <a:gd name="T8" fmla="*/ 0 w 5"/>
                <a:gd name="T9" fmla="*/ 195 h 195"/>
                <a:gd name="T10" fmla="*/ 0 60000 65536"/>
                <a:gd name="T11" fmla="*/ 0 60000 65536"/>
                <a:gd name="T12" fmla="*/ 0 60000 65536"/>
                <a:gd name="T13" fmla="*/ 0 60000 65536"/>
                <a:gd name="T14" fmla="*/ 0 60000 65536"/>
                <a:gd name="T15" fmla="*/ 0 w 5"/>
                <a:gd name="T16" fmla="*/ 0 h 195"/>
                <a:gd name="T17" fmla="*/ 5 w 5"/>
                <a:gd name="T18" fmla="*/ 195 h 195"/>
              </a:gdLst>
              <a:ahLst/>
              <a:cxnLst>
                <a:cxn ang="T10">
                  <a:pos x="T0" y="T1"/>
                </a:cxn>
                <a:cxn ang="T11">
                  <a:pos x="T2" y="T3"/>
                </a:cxn>
                <a:cxn ang="T12">
                  <a:pos x="T4" y="T5"/>
                </a:cxn>
                <a:cxn ang="T13">
                  <a:pos x="T6" y="T7"/>
                </a:cxn>
                <a:cxn ang="T14">
                  <a:pos x="T8" y="T9"/>
                </a:cxn>
              </a:cxnLst>
              <a:rect l="T15" t="T16" r="T17" b="T18"/>
              <a:pathLst>
                <a:path w="5" h="195">
                  <a:moveTo>
                    <a:pt x="0" y="195"/>
                  </a:moveTo>
                  <a:lnTo>
                    <a:pt x="4" y="195"/>
                  </a:lnTo>
                  <a:lnTo>
                    <a:pt x="5" y="0"/>
                  </a:lnTo>
                  <a:lnTo>
                    <a:pt x="1" y="0"/>
                  </a:lnTo>
                  <a:lnTo>
                    <a:pt x="0" y="1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Rectangle 80"/>
            <p:cNvSpPr>
              <a:spLocks noChangeArrowheads="1"/>
            </p:cNvSpPr>
            <p:nvPr/>
          </p:nvSpPr>
          <p:spPr bwMode="auto">
            <a:xfrm>
              <a:off x="3882" y="1298"/>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57" name="Rectangle 81"/>
            <p:cNvSpPr>
              <a:spLocks noChangeArrowheads="1"/>
            </p:cNvSpPr>
            <p:nvPr/>
          </p:nvSpPr>
          <p:spPr bwMode="auto">
            <a:xfrm>
              <a:off x="3916" y="129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1</a:t>
              </a:r>
              <a:endParaRPr lang="en-US"/>
            </a:p>
          </p:txBody>
        </p:sp>
        <p:sp>
          <p:nvSpPr>
            <p:cNvPr id="58" name="Rectangle 82"/>
            <p:cNvSpPr>
              <a:spLocks noChangeArrowheads="1"/>
            </p:cNvSpPr>
            <p:nvPr/>
          </p:nvSpPr>
          <p:spPr bwMode="auto">
            <a:xfrm>
              <a:off x="4888" y="1265"/>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59" name="Rectangle 83"/>
            <p:cNvSpPr>
              <a:spLocks noChangeArrowheads="1"/>
            </p:cNvSpPr>
            <p:nvPr/>
          </p:nvSpPr>
          <p:spPr bwMode="auto">
            <a:xfrm>
              <a:off x="4922" y="1265"/>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2</a:t>
              </a:r>
              <a:endParaRPr lang="en-US"/>
            </a:p>
          </p:txBody>
        </p:sp>
        <p:sp>
          <p:nvSpPr>
            <p:cNvPr id="60" name="Rectangle 84"/>
            <p:cNvSpPr>
              <a:spLocks noChangeArrowheads="1"/>
            </p:cNvSpPr>
            <p:nvPr/>
          </p:nvSpPr>
          <p:spPr bwMode="auto">
            <a:xfrm>
              <a:off x="4109" y="1298"/>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61" name="Rectangle 85"/>
            <p:cNvSpPr>
              <a:spLocks noChangeArrowheads="1"/>
            </p:cNvSpPr>
            <p:nvPr/>
          </p:nvSpPr>
          <p:spPr bwMode="auto">
            <a:xfrm>
              <a:off x="4143" y="129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4</a:t>
              </a:r>
              <a:endParaRPr lang="en-US"/>
            </a:p>
          </p:txBody>
        </p:sp>
        <p:sp>
          <p:nvSpPr>
            <p:cNvPr id="62" name="Rectangle 86"/>
            <p:cNvSpPr>
              <a:spLocks noChangeArrowheads="1"/>
            </p:cNvSpPr>
            <p:nvPr/>
          </p:nvSpPr>
          <p:spPr bwMode="auto">
            <a:xfrm>
              <a:off x="4684" y="1302"/>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63" name="Rectangle 87"/>
            <p:cNvSpPr>
              <a:spLocks noChangeArrowheads="1"/>
            </p:cNvSpPr>
            <p:nvPr/>
          </p:nvSpPr>
          <p:spPr bwMode="auto">
            <a:xfrm>
              <a:off x="4718" y="1302"/>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5</a:t>
              </a:r>
              <a:endParaRPr lang="en-US"/>
            </a:p>
          </p:txBody>
        </p:sp>
        <p:sp>
          <p:nvSpPr>
            <p:cNvPr id="64" name="Rectangle 88"/>
            <p:cNvSpPr>
              <a:spLocks noChangeArrowheads="1"/>
            </p:cNvSpPr>
            <p:nvPr/>
          </p:nvSpPr>
          <p:spPr bwMode="auto">
            <a:xfrm>
              <a:off x="3499" y="1479"/>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65" name="Rectangle 89"/>
            <p:cNvSpPr>
              <a:spLocks noChangeArrowheads="1"/>
            </p:cNvSpPr>
            <p:nvPr/>
          </p:nvSpPr>
          <p:spPr bwMode="auto">
            <a:xfrm>
              <a:off x="3533" y="147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3</a:t>
              </a:r>
              <a:endParaRPr lang="en-US"/>
            </a:p>
          </p:txBody>
        </p:sp>
        <p:sp>
          <p:nvSpPr>
            <p:cNvPr id="66" name="Rectangle 90"/>
            <p:cNvSpPr>
              <a:spLocks noChangeArrowheads="1"/>
            </p:cNvSpPr>
            <p:nvPr/>
          </p:nvSpPr>
          <p:spPr bwMode="auto">
            <a:xfrm>
              <a:off x="3795" y="1838"/>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67" name="Rectangle 91"/>
            <p:cNvSpPr>
              <a:spLocks noChangeArrowheads="1"/>
            </p:cNvSpPr>
            <p:nvPr/>
          </p:nvSpPr>
          <p:spPr bwMode="auto">
            <a:xfrm>
              <a:off x="3829" y="183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7</a:t>
              </a:r>
              <a:endParaRPr lang="en-US"/>
            </a:p>
          </p:txBody>
        </p:sp>
        <p:sp>
          <p:nvSpPr>
            <p:cNvPr id="68" name="Rectangle 92"/>
            <p:cNvSpPr>
              <a:spLocks noChangeArrowheads="1"/>
            </p:cNvSpPr>
            <p:nvPr/>
          </p:nvSpPr>
          <p:spPr bwMode="auto">
            <a:xfrm>
              <a:off x="4210" y="1829"/>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69" name="Rectangle 93"/>
            <p:cNvSpPr>
              <a:spLocks noChangeArrowheads="1"/>
            </p:cNvSpPr>
            <p:nvPr/>
          </p:nvSpPr>
          <p:spPr bwMode="auto">
            <a:xfrm>
              <a:off x="4244" y="182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8</a:t>
              </a:r>
              <a:endParaRPr lang="en-US"/>
            </a:p>
          </p:txBody>
        </p:sp>
        <p:sp>
          <p:nvSpPr>
            <p:cNvPr id="70" name="Rectangle 94"/>
            <p:cNvSpPr>
              <a:spLocks noChangeArrowheads="1"/>
            </p:cNvSpPr>
            <p:nvPr/>
          </p:nvSpPr>
          <p:spPr bwMode="auto">
            <a:xfrm>
              <a:off x="4789" y="1824"/>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71" name="Rectangle 95"/>
            <p:cNvSpPr>
              <a:spLocks noChangeArrowheads="1"/>
            </p:cNvSpPr>
            <p:nvPr/>
          </p:nvSpPr>
          <p:spPr bwMode="auto">
            <a:xfrm>
              <a:off x="4823" y="1824"/>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9</a:t>
              </a:r>
              <a:endParaRPr lang="en-US"/>
            </a:p>
          </p:txBody>
        </p:sp>
        <p:sp>
          <p:nvSpPr>
            <p:cNvPr id="72" name="Rectangle 96"/>
            <p:cNvSpPr>
              <a:spLocks noChangeArrowheads="1"/>
            </p:cNvSpPr>
            <p:nvPr/>
          </p:nvSpPr>
          <p:spPr bwMode="auto">
            <a:xfrm>
              <a:off x="5011" y="1149"/>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73" name="Rectangle 97"/>
            <p:cNvSpPr>
              <a:spLocks noChangeArrowheads="1"/>
            </p:cNvSpPr>
            <p:nvPr/>
          </p:nvSpPr>
          <p:spPr bwMode="auto">
            <a:xfrm>
              <a:off x="5045" y="1149"/>
              <a:ext cx="5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10</a:t>
              </a:r>
              <a:endParaRPr lang="en-US"/>
            </a:p>
          </p:txBody>
        </p:sp>
        <p:sp>
          <p:nvSpPr>
            <p:cNvPr id="74" name="Rectangle 98"/>
            <p:cNvSpPr>
              <a:spLocks noChangeArrowheads="1"/>
            </p:cNvSpPr>
            <p:nvPr/>
          </p:nvSpPr>
          <p:spPr bwMode="auto">
            <a:xfrm>
              <a:off x="5294" y="1479"/>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75" name="Rectangle 99"/>
            <p:cNvSpPr>
              <a:spLocks noChangeArrowheads="1"/>
            </p:cNvSpPr>
            <p:nvPr/>
          </p:nvSpPr>
          <p:spPr bwMode="auto">
            <a:xfrm>
              <a:off x="5328" y="147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6</a:t>
              </a:r>
              <a:endParaRPr lang="en-US"/>
            </a:p>
          </p:txBody>
        </p:sp>
        <p:sp>
          <p:nvSpPr>
            <p:cNvPr id="76" name="Rectangle 100"/>
            <p:cNvSpPr>
              <a:spLocks noChangeArrowheads="1"/>
            </p:cNvSpPr>
            <p:nvPr/>
          </p:nvSpPr>
          <p:spPr bwMode="auto">
            <a:xfrm>
              <a:off x="4219" y="1973"/>
              <a:ext cx="6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Co</a:t>
              </a:r>
              <a:endParaRPr lang="en-US"/>
            </a:p>
          </p:txBody>
        </p:sp>
        <p:sp>
          <p:nvSpPr>
            <p:cNvPr id="77" name="Rectangle 101"/>
            <p:cNvSpPr>
              <a:spLocks noChangeArrowheads="1"/>
            </p:cNvSpPr>
            <p:nvPr/>
          </p:nvSpPr>
          <p:spPr bwMode="auto">
            <a:xfrm>
              <a:off x="4286" y="1973"/>
              <a:ext cx="6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un</a:t>
              </a:r>
              <a:endParaRPr lang="en-US"/>
            </a:p>
          </p:txBody>
        </p:sp>
        <p:sp>
          <p:nvSpPr>
            <p:cNvPr id="78" name="Rectangle 102"/>
            <p:cNvSpPr>
              <a:spLocks noChangeArrowheads="1"/>
            </p:cNvSpPr>
            <p:nvPr/>
          </p:nvSpPr>
          <p:spPr bwMode="auto">
            <a:xfrm>
              <a:off x="4347" y="1973"/>
              <a:ext cx="1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t</a:t>
              </a:r>
              <a:endParaRPr lang="en-US"/>
            </a:p>
          </p:txBody>
        </p:sp>
        <p:sp>
          <p:nvSpPr>
            <p:cNvPr id="79" name="Rectangle 103"/>
            <p:cNvSpPr>
              <a:spLocks noChangeArrowheads="1"/>
            </p:cNvSpPr>
            <p:nvPr/>
          </p:nvSpPr>
          <p:spPr bwMode="auto">
            <a:xfrm>
              <a:off x="4365" y="1973"/>
              <a:ext cx="25"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e</a:t>
              </a:r>
              <a:endParaRPr lang="en-US"/>
            </a:p>
          </p:txBody>
        </p:sp>
        <p:sp>
          <p:nvSpPr>
            <p:cNvPr id="80" name="Rectangle 104"/>
            <p:cNvSpPr>
              <a:spLocks noChangeArrowheads="1"/>
            </p:cNvSpPr>
            <p:nvPr/>
          </p:nvSpPr>
          <p:spPr bwMode="auto">
            <a:xfrm>
              <a:off x="4390" y="1973"/>
              <a:ext cx="25"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r</a:t>
              </a:r>
              <a:endParaRPr lang="en-US"/>
            </a:p>
          </p:txBody>
        </p:sp>
        <p:sp>
          <p:nvSpPr>
            <p:cNvPr id="81" name="Rectangle 105"/>
            <p:cNvSpPr>
              <a:spLocks noChangeArrowheads="1"/>
            </p:cNvSpPr>
            <p:nvPr/>
          </p:nvSpPr>
          <p:spPr bwMode="auto">
            <a:xfrm>
              <a:off x="4414" y="1973"/>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 </a:t>
              </a:r>
              <a:endParaRPr lang="en-US"/>
            </a:p>
          </p:txBody>
        </p:sp>
        <p:sp>
          <p:nvSpPr>
            <p:cNvPr id="82" name="Rectangle 106"/>
            <p:cNvSpPr>
              <a:spLocks noChangeArrowheads="1"/>
            </p:cNvSpPr>
            <p:nvPr/>
          </p:nvSpPr>
          <p:spPr bwMode="auto">
            <a:xfrm>
              <a:off x="4427" y="1973"/>
              <a:ext cx="7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 C</a:t>
              </a:r>
              <a:endParaRPr lang="en-US"/>
            </a:p>
          </p:txBody>
        </p:sp>
        <p:sp>
          <p:nvSpPr>
            <p:cNvPr id="83" name="Rectangle 107"/>
            <p:cNvSpPr>
              <a:spLocks noChangeArrowheads="1"/>
            </p:cNvSpPr>
            <p:nvPr/>
          </p:nvSpPr>
          <p:spPr bwMode="auto">
            <a:xfrm>
              <a:off x="4500" y="1973"/>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u</a:t>
              </a:r>
              <a:endParaRPr lang="en-US"/>
            </a:p>
          </p:txBody>
        </p:sp>
        <p:sp>
          <p:nvSpPr>
            <p:cNvPr id="84" name="Rectangle 108"/>
            <p:cNvSpPr>
              <a:spLocks noChangeArrowheads="1"/>
            </p:cNvSpPr>
            <p:nvPr/>
          </p:nvSpPr>
          <p:spPr bwMode="auto">
            <a:xfrm>
              <a:off x="4529" y="1973"/>
              <a:ext cx="25"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r</a:t>
              </a:r>
              <a:endParaRPr lang="en-US"/>
            </a:p>
          </p:txBody>
        </p:sp>
        <p:sp>
          <p:nvSpPr>
            <p:cNvPr id="85" name="Rectangle 109"/>
            <p:cNvSpPr>
              <a:spLocks noChangeArrowheads="1"/>
            </p:cNvSpPr>
            <p:nvPr/>
          </p:nvSpPr>
          <p:spPr bwMode="auto">
            <a:xfrm>
              <a:off x="4554" y="1973"/>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re</a:t>
              </a:r>
              <a:endParaRPr lang="en-US"/>
            </a:p>
          </p:txBody>
        </p:sp>
        <p:sp>
          <p:nvSpPr>
            <p:cNvPr id="86" name="Rectangle 110"/>
            <p:cNvSpPr>
              <a:spLocks noChangeArrowheads="1"/>
            </p:cNvSpPr>
            <p:nvPr/>
          </p:nvSpPr>
          <p:spPr bwMode="auto">
            <a:xfrm>
              <a:off x="4603" y="1973"/>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n</a:t>
              </a:r>
              <a:endParaRPr lang="en-US"/>
            </a:p>
          </p:txBody>
        </p:sp>
        <p:sp>
          <p:nvSpPr>
            <p:cNvPr id="87" name="Rectangle 111"/>
            <p:cNvSpPr>
              <a:spLocks noChangeArrowheads="1"/>
            </p:cNvSpPr>
            <p:nvPr/>
          </p:nvSpPr>
          <p:spPr bwMode="auto">
            <a:xfrm>
              <a:off x="4633" y="1973"/>
              <a:ext cx="1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t</a:t>
              </a:r>
              <a:endParaRPr lang="en-US"/>
            </a:p>
          </p:txBody>
        </p:sp>
        <p:sp>
          <p:nvSpPr>
            <p:cNvPr id="88" name="Rectangle 112"/>
            <p:cNvSpPr>
              <a:spLocks noChangeArrowheads="1"/>
            </p:cNvSpPr>
            <p:nvPr/>
          </p:nvSpPr>
          <p:spPr bwMode="auto">
            <a:xfrm>
              <a:off x="4651" y="1973"/>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 </a:t>
              </a:r>
              <a:endParaRPr lang="en-US"/>
            </a:p>
          </p:txBody>
        </p:sp>
        <p:sp>
          <p:nvSpPr>
            <p:cNvPr id="89" name="Rectangle 113"/>
            <p:cNvSpPr>
              <a:spLocks noChangeArrowheads="1"/>
            </p:cNvSpPr>
            <p:nvPr/>
          </p:nvSpPr>
          <p:spPr bwMode="auto">
            <a:xfrm>
              <a:off x="4665" y="1973"/>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F</a:t>
              </a:r>
              <a:endParaRPr lang="en-US"/>
            </a:p>
          </p:txBody>
        </p:sp>
        <p:sp>
          <p:nvSpPr>
            <p:cNvPr id="90" name="Rectangle 114"/>
            <p:cNvSpPr>
              <a:spLocks noChangeArrowheads="1"/>
            </p:cNvSpPr>
            <p:nvPr/>
          </p:nvSpPr>
          <p:spPr bwMode="auto">
            <a:xfrm>
              <a:off x="4698" y="1973"/>
              <a:ext cx="1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l</a:t>
              </a:r>
              <a:endParaRPr lang="en-US"/>
            </a:p>
          </p:txBody>
        </p:sp>
        <p:sp>
          <p:nvSpPr>
            <p:cNvPr id="91" name="Rectangle 115"/>
            <p:cNvSpPr>
              <a:spLocks noChangeArrowheads="1"/>
            </p:cNvSpPr>
            <p:nvPr/>
          </p:nvSpPr>
          <p:spPr bwMode="auto">
            <a:xfrm>
              <a:off x="4713" y="1973"/>
              <a:ext cx="6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ow</a:t>
              </a:r>
              <a:endParaRPr lang="en-US"/>
            </a:p>
          </p:txBody>
        </p:sp>
      </p:grpSp>
      <p:grpSp>
        <p:nvGrpSpPr>
          <p:cNvPr id="94" name="Group 180"/>
          <p:cNvGrpSpPr>
            <a:grpSpLocks/>
          </p:cNvGrpSpPr>
          <p:nvPr/>
        </p:nvGrpSpPr>
        <p:grpSpPr bwMode="auto">
          <a:xfrm>
            <a:off x="286310" y="4206065"/>
            <a:ext cx="3227388" cy="1355725"/>
            <a:chOff x="3442" y="227"/>
            <a:chExt cx="2033" cy="854"/>
          </a:xfrm>
        </p:grpSpPr>
        <p:sp>
          <p:nvSpPr>
            <p:cNvPr id="95" name="Rectangle 117"/>
            <p:cNvSpPr>
              <a:spLocks noChangeArrowheads="1"/>
            </p:cNvSpPr>
            <p:nvPr/>
          </p:nvSpPr>
          <p:spPr bwMode="auto">
            <a:xfrm>
              <a:off x="3809" y="663"/>
              <a:ext cx="41" cy="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 name="Rectangle 118"/>
            <p:cNvSpPr>
              <a:spLocks noChangeArrowheads="1"/>
            </p:cNvSpPr>
            <p:nvPr/>
          </p:nvSpPr>
          <p:spPr bwMode="auto">
            <a:xfrm>
              <a:off x="3805" y="658"/>
              <a:ext cx="49" cy="10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Rectangle 119"/>
            <p:cNvSpPr>
              <a:spLocks noChangeArrowheads="1"/>
            </p:cNvSpPr>
            <p:nvPr/>
          </p:nvSpPr>
          <p:spPr bwMode="auto">
            <a:xfrm>
              <a:off x="5025" y="403"/>
              <a:ext cx="51" cy="10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8" name="Group 120"/>
            <p:cNvGrpSpPr>
              <a:grpSpLocks/>
            </p:cNvGrpSpPr>
            <p:nvPr/>
          </p:nvGrpSpPr>
          <p:grpSpPr bwMode="auto">
            <a:xfrm>
              <a:off x="3740" y="487"/>
              <a:ext cx="1421" cy="195"/>
              <a:chOff x="3740" y="487"/>
              <a:chExt cx="1421" cy="195"/>
            </a:xfrm>
          </p:grpSpPr>
          <p:sp>
            <p:nvSpPr>
              <p:cNvPr id="156" name="Freeform 121"/>
              <p:cNvSpPr>
                <a:spLocks/>
              </p:cNvSpPr>
              <p:nvPr/>
            </p:nvSpPr>
            <p:spPr bwMode="auto">
              <a:xfrm>
                <a:off x="3742" y="489"/>
                <a:ext cx="1417" cy="190"/>
              </a:xfrm>
              <a:custGeom>
                <a:avLst/>
                <a:gdLst>
                  <a:gd name="T0" fmla="*/ 15 w 1417"/>
                  <a:gd name="T1" fmla="*/ 0 h 190"/>
                  <a:gd name="T2" fmla="*/ 9 w 1417"/>
                  <a:gd name="T3" fmla="*/ 1 h 190"/>
                  <a:gd name="T4" fmla="*/ 5 w 1417"/>
                  <a:gd name="T5" fmla="*/ 3 h 190"/>
                  <a:gd name="T6" fmla="*/ 1 w 1417"/>
                  <a:gd name="T7" fmla="*/ 8 h 190"/>
                  <a:gd name="T8" fmla="*/ 0 w 1417"/>
                  <a:gd name="T9" fmla="*/ 13 h 190"/>
                  <a:gd name="T10" fmla="*/ 0 w 1417"/>
                  <a:gd name="T11" fmla="*/ 177 h 190"/>
                  <a:gd name="T12" fmla="*/ 1 w 1417"/>
                  <a:gd name="T13" fmla="*/ 183 h 190"/>
                  <a:gd name="T14" fmla="*/ 5 w 1417"/>
                  <a:gd name="T15" fmla="*/ 187 h 190"/>
                  <a:gd name="T16" fmla="*/ 9 w 1417"/>
                  <a:gd name="T17" fmla="*/ 189 h 190"/>
                  <a:gd name="T18" fmla="*/ 15 w 1417"/>
                  <a:gd name="T19" fmla="*/ 190 h 190"/>
                  <a:gd name="T20" fmla="*/ 1404 w 1417"/>
                  <a:gd name="T21" fmla="*/ 190 h 190"/>
                  <a:gd name="T22" fmla="*/ 1409 w 1417"/>
                  <a:gd name="T23" fmla="*/ 189 h 190"/>
                  <a:gd name="T24" fmla="*/ 1414 w 1417"/>
                  <a:gd name="T25" fmla="*/ 187 h 190"/>
                  <a:gd name="T26" fmla="*/ 1416 w 1417"/>
                  <a:gd name="T27" fmla="*/ 183 h 190"/>
                  <a:gd name="T28" fmla="*/ 1417 w 1417"/>
                  <a:gd name="T29" fmla="*/ 177 h 190"/>
                  <a:gd name="T30" fmla="*/ 1417 w 1417"/>
                  <a:gd name="T31" fmla="*/ 13 h 190"/>
                  <a:gd name="T32" fmla="*/ 1416 w 1417"/>
                  <a:gd name="T33" fmla="*/ 8 h 190"/>
                  <a:gd name="T34" fmla="*/ 1414 w 1417"/>
                  <a:gd name="T35" fmla="*/ 3 h 190"/>
                  <a:gd name="T36" fmla="*/ 1409 w 1417"/>
                  <a:gd name="T37" fmla="*/ 1 h 190"/>
                  <a:gd name="T38" fmla="*/ 1404 w 1417"/>
                  <a:gd name="T39" fmla="*/ 0 h 190"/>
                  <a:gd name="T40" fmla="*/ 15 w 1417"/>
                  <a:gd name="T41" fmla="*/ 0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7"/>
                  <a:gd name="T64" fmla="*/ 0 h 190"/>
                  <a:gd name="T65" fmla="*/ 1417 w 1417"/>
                  <a:gd name="T66" fmla="*/ 190 h 1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7" h="190">
                    <a:moveTo>
                      <a:pt x="15" y="0"/>
                    </a:moveTo>
                    <a:lnTo>
                      <a:pt x="9" y="1"/>
                    </a:lnTo>
                    <a:lnTo>
                      <a:pt x="5" y="3"/>
                    </a:lnTo>
                    <a:lnTo>
                      <a:pt x="1" y="8"/>
                    </a:lnTo>
                    <a:lnTo>
                      <a:pt x="0" y="13"/>
                    </a:lnTo>
                    <a:lnTo>
                      <a:pt x="0" y="177"/>
                    </a:lnTo>
                    <a:lnTo>
                      <a:pt x="1" y="183"/>
                    </a:lnTo>
                    <a:lnTo>
                      <a:pt x="5" y="187"/>
                    </a:lnTo>
                    <a:lnTo>
                      <a:pt x="9" y="189"/>
                    </a:lnTo>
                    <a:lnTo>
                      <a:pt x="15" y="190"/>
                    </a:lnTo>
                    <a:lnTo>
                      <a:pt x="1404" y="190"/>
                    </a:lnTo>
                    <a:lnTo>
                      <a:pt x="1409" y="189"/>
                    </a:lnTo>
                    <a:lnTo>
                      <a:pt x="1414" y="187"/>
                    </a:lnTo>
                    <a:lnTo>
                      <a:pt x="1416" y="183"/>
                    </a:lnTo>
                    <a:lnTo>
                      <a:pt x="1417" y="177"/>
                    </a:lnTo>
                    <a:lnTo>
                      <a:pt x="1417" y="13"/>
                    </a:lnTo>
                    <a:lnTo>
                      <a:pt x="1416" y="8"/>
                    </a:lnTo>
                    <a:lnTo>
                      <a:pt x="1414" y="3"/>
                    </a:lnTo>
                    <a:lnTo>
                      <a:pt x="1409" y="1"/>
                    </a:lnTo>
                    <a:lnTo>
                      <a:pt x="1404"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122"/>
              <p:cNvSpPr>
                <a:spLocks/>
              </p:cNvSpPr>
              <p:nvPr/>
            </p:nvSpPr>
            <p:spPr bwMode="auto">
              <a:xfrm>
                <a:off x="3740" y="487"/>
                <a:ext cx="1421" cy="195"/>
              </a:xfrm>
              <a:custGeom>
                <a:avLst/>
                <a:gdLst>
                  <a:gd name="T0" fmla="*/ 11 w 1421"/>
                  <a:gd name="T1" fmla="*/ 1 h 195"/>
                  <a:gd name="T2" fmla="*/ 10 w 1421"/>
                  <a:gd name="T3" fmla="*/ 2 h 195"/>
                  <a:gd name="T4" fmla="*/ 6 w 1421"/>
                  <a:gd name="T5" fmla="*/ 4 h 195"/>
                  <a:gd name="T6" fmla="*/ 2 w 1421"/>
                  <a:gd name="T7" fmla="*/ 9 h 195"/>
                  <a:gd name="T8" fmla="*/ 1 w 1421"/>
                  <a:gd name="T9" fmla="*/ 10 h 195"/>
                  <a:gd name="T10" fmla="*/ 0 w 1421"/>
                  <a:gd name="T11" fmla="*/ 15 h 195"/>
                  <a:gd name="T12" fmla="*/ 0 w 1421"/>
                  <a:gd name="T13" fmla="*/ 179 h 195"/>
                  <a:gd name="T14" fmla="*/ 1 w 1421"/>
                  <a:gd name="T15" fmla="*/ 185 h 195"/>
                  <a:gd name="T16" fmla="*/ 1 w 1421"/>
                  <a:gd name="T17" fmla="*/ 186 h 195"/>
                  <a:gd name="T18" fmla="*/ 2 w 1421"/>
                  <a:gd name="T19" fmla="*/ 187 h 195"/>
                  <a:gd name="T20" fmla="*/ 6 w 1421"/>
                  <a:gd name="T21" fmla="*/ 190 h 195"/>
                  <a:gd name="T22" fmla="*/ 10 w 1421"/>
                  <a:gd name="T23" fmla="*/ 194 h 195"/>
                  <a:gd name="T24" fmla="*/ 11 w 1421"/>
                  <a:gd name="T25" fmla="*/ 194 h 195"/>
                  <a:gd name="T26" fmla="*/ 17 w 1421"/>
                  <a:gd name="T27" fmla="*/ 195 h 195"/>
                  <a:gd name="T28" fmla="*/ 1406 w 1421"/>
                  <a:gd name="T29" fmla="*/ 195 h 195"/>
                  <a:gd name="T30" fmla="*/ 1411 w 1421"/>
                  <a:gd name="T31" fmla="*/ 194 h 195"/>
                  <a:gd name="T32" fmla="*/ 1412 w 1421"/>
                  <a:gd name="T33" fmla="*/ 194 h 195"/>
                  <a:gd name="T34" fmla="*/ 1414 w 1421"/>
                  <a:gd name="T35" fmla="*/ 194 h 195"/>
                  <a:gd name="T36" fmla="*/ 1417 w 1421"/>
                  <a:gd name="T37" fmla="*/ 190 h 195"/>
                  <a:gd name="T38" fmla="*/ 1420 w 1421"/>
                  <a:gd name="T39" fmla="*/ 187 h 195"/>
                  <a:gd name="T40" fmla="*/ 1420 w 1421"/>
                  <a:gd name="T41" fmla="*/ 186 h 195"/>
                  <a:gd name="T42" fmla="*/ 1420 w 1421"/>
                  <a:gd name="T43" fmla="*/ 185 h 195"/>
                  <a:gd name="T44" fmla="*/ 1421 w 1421"/>
                  <a:gd name="T45" fmla="*/ 179 h 195"/>
                  <a:gd name="T46" fmla="*/ 1421 w 1421"/>
                  <a:gd name="T47" fmla="*/ 15 h 195"/>
                  <a:gd name="T48" fmla="*/ 1420 w 1421"/>
                  <a:gd name="T49" fmla="*/ 10 h 195"/>
                  <a:gd name="T50" fmla="*/ 1420 w 1421"/>
                  <a:gd name="T51" fmla="*/ 9 h 195"/>
                  <a:gd name="T52" fmla="*/ 1417 w 1421"/>
                  <a:gd name="T53" fmla="*/ 4 h 195"/>
                  <a:gd name="T54" fmla="*/ 1414 w 1421"/>
                  <a:gd name="T55" fmla="*/ 2 h 195"/>
                  <a:gd name="T56" fmla="*/ 1412 w 1421"/>
                  <a:gd name="T57" fmla="*/ 1 h 195"/>
                  <a:gd name="T58" fmla="*/ 1411 w 1421"/>
                  <a:gd name="T59" fmla="*/ 1 h 195"/>
                  <a:gd name="T60" fmla="*/ 1406 w 1421"/>
                  <a:gd name="T61" fmla="*/ 0 h 195"/>
                  <a:gd name="T62" fmla="*/ 17 w 1421"/>
                  <a:gd name="T63" fmla="*/ 0 h 195"/>
                  <a:gd name="T64" fmla="*/ 11 w 1421"/>
                  <a:gd name="T65" fmla="*/ 1 h 195"/>
                  <a:gd name="T66" fmla="*/ 18 w 1421"/>
                  <a:gd name="T67" fmla="*/ 4 h 195"/>
                  <a:gd name="T68" fmla="*/ 1407 w 1421"/>
                  <a:gd name="T69" fmla="*/ 4 h 195"/>
                  <a:gd name="T70" fmla="*/ 1410 w 1421"/>
                  <a:gd name="T71" fmla="*/ 5 h 195"/>
                  <a:gd name="T72" fmla="*/ 1414 w 1421"/>
                  <a:gd name="T73" fmla="*/ 8 h 195"/>
                  <a:gd name="T74" fmla="*/ 1416 w 1421"/>
                  <a:gd name="T75" fmla="*/ 11 h 195"/>
                  <a:gd name="T76" fmla="*/ 1417 w 1421"/>
                  <a:gd name="T77" fmla="*/ 17 h 195"/>
                  <a:gd name="T78" fmla="*/ 1417 w 1421"/>
                  <a:gd name="T79" fmla="*/ 180 h 195"/>
                  <a:gd name="T80" fmla="*/ 1417 w 1421"/>
                  <a:gd name="T81" fmla="*/ 184 h 195"/>
                  <a:gd name="T82" fmla="*/ 1414 w 1421"/>
                  <a:gd name="T83" fmla="*/ 187 h 195"/>
                  <a:gd name="T84" fmla="*/ 1410 w 1421"/>
                  <a:gd name="T85" fmla="*/ 190 h 195"/>
                  <a:gd name="T86" fmla="*/ 1407 w 1421"/>
                  <a:gd name="T87" fmla="*/ 190 h 195"/>
                  <a:gd name="T88" fmla="*/ 18 w 1421"/>
                  <a:gd name="T89" fmla="*/ 190 h 195"/>
                  <a:gd name="T90" fmla="*/ 12 w 1421"/>
                  <a:gd name="T91" fmla="*/ 189 h 195"/>
                  <a:gd name="T92" fmla="*/ 9 w 1421"/>
                  <a:gd name="T93" fmla="*/ 187 h 195"/>
                  <a:gd name="T94" fmla="*/ 6 w 1421"/>
                  <a:gd name="T95" fmla="*/ 184 h 195"/>
                  <a:gd name="T96" fmla="*/ 5 w 1421"/>
                  <a:gd name="T97" fmla="*/ 180 h 195"/>
                  <a:gd name="T98" fmla="*/ 5 w 1421"/>
                  <a:gd name="T99" fmla="*/ 17 h 195"/>
                  <a:gd name="T100" fmla="*/ 6 w 1421"/>
                  <a:gd name="T101" fmla="*/ 11 h 195"/>
                  <a:gd name="T102" fmla="*/ 9 w 1421"/>
                  <a:gd name="T103" fmla="*/ 8 h 195"/>
                  <a:gd name="T104" fmla="*/ 12 w 1421"/>
                  <a:gd name="T105" fmla="*/ 5 h 195"/>
                  <a:gd name="T106" fmla="*/ 18 w 1421"/>
                  <a:gd name="T107" fmla="*/ 4 h 195"/>
                  <a:gd name="T108" fmla="*/ 11 w 1421"/>
                  <a:gd name="T109" fmla="*/ 1 h 1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1"/>
                  <a:gd name="T166" fmla="*/ 0 h 195"/>
                  <a:gd name="T167" fmla="*/ 1421 w 1421"/>
                  <a:gd name="T168" fmla="*/ 195 h 1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1" h="195">
                    <a:moveTo>
                      <a:pt x="11" y="1"/>
                    </a:moveTo>
                    <a:lnTo>
                      <a:pt x="10" y="2"/>
                    </a:lnTo>
                    <a:lnTo>
                      <a:pt x="6" y="4"/>
                    </a:lnTo>
                    <a:lnTo>
                      <a:pt x="2" y="9"/>
                    </a:lnTo>
                    <a:lnTo>
                      <a:pt x="1" y="10"/>
                    </a:lnTo>
                    <a:lnTo>
                      <a:pt x="0" y="15"/>
                    </a:lnTo>
                    <a:lnTo>
                      <a:pt x="0" y="179"/>
                    </a:lnTo>
                    <a:lnTo>
                      <a:pt x="1" y="185"/>
                    </a:lnTo>
                    <a:lnTo>
                      <a:pt x="1" y="186"/>
                    </a:lnTo>
                    <a:lnTo>
                      <a:pt x="2" y="187"/>
                    </a:lnTo>
                    <a:lnTo>
                      <a:pt x="6" y="190"/>
                    </a:lnTo>
                    <a:lnTo>
                      <a:pt x="10" y="194"/>
                    </a:lnTo>
                    <a:lnTo>
                      <a:pt x="11" y="194"/>
                    </a:lnTo>
                    <a:lnTo>
                      <a:pt x="17" y="195"/>
                    </a:lnTo>
                    <a:lnTo>
                      <a:pt x="1406" y="195"/>
                    </a:lnTo>
                    <a:lnTo>
                      <a:pt x="1411" y="194"/>
                    </a:lnTo>
                    <a:lnTo>
                      <a:pt x="1412" y="194"/>
                    </a:lnTo>
                    <a:lnTo>
                      <a:pt x="1414" y="194"/>
                    </a:lnTo>
                    <a:lnTo>
                      <a:pt x="1417" y="190"/>
                    </a:lnTo>
                    <a:lnTo>
                      <a:pt x="1420" y="187"/>
                    </a:lnTo>
                    <a:lnTo>
                      <a:pt x="1420" y="186"/>
                    </a:lnTo>
                    <a:lnTo>
                      <a:pt x="1420" y="185"/>
                    </a:lnTo>
                    <a:lnTo>
                      <a:pt x="1421" y="179"/>
                    </a:lnTo>
                    <a:lnTo>
                      <a:pt x="1421" y="15"/>
                    </a:lnTo>
                    <a:lnTo>
                      <a:pt x="1420" y="10"/>
                    </a:lnTo>
                    <a:lnTo>
                      <a:pt x="1420" y="9"/>
                    </a:lnTo>
                    <a:lnTo>
                      <a:pt x="1417" y="4"/>
                    </a:lnTo>
                    <a:lnTo>
                      <a:pt x="1414" y="2"/>
                    </a:lnTo>
                    <a:lnTo>
                      <a:pt x="1412" y="1"/>
                    </a:lnTo>
                    <a:lnTo>
                      <a:pt x="1411" y="1"/>
                    </a:lnTo>
                    <a:lnTo>
                      <a:pt x="1406" y="0"/>
                    </a:lnTo>
                    <a:lnTo>
                      <a:pt x="17" y="0"/>
                    </a:lnTo>
                    <a:lnTo>
                      <a:pt x="11" y="1"/>
                    </a:lnTo>
                    <a:lnTo>
                      <a:pt x="18" y="4"/>
                    </a:lnTo>
                    <a:lnTo>
                      <a:pt x="1407" y="4"/>
                    </a:lnTo>
                    <a:lnTo>
                      <a:pt x="1410" y="5"/>
                    </a:lnTo>
                    <a:lnTo>
                      <a:pt x="1414" y="8"/>
                    </a:lnTo>
                    <a:lnTo>
                      <a:pt x="1416" y="11"/>
                    </a:lnTo>
                    <a:lnTo>
                      <a:pt x="1417" y="17"/>
                    </a:lnTo>
                    <a:lnTo>
                      <a:pt x="1417" y="180"/>
                    </a:lnTo>
                    <a:lnTo>
                      <a:pt x="1417" y="184"/>
                    </a:lnTo>
                    <a:lnTo>
                      <a:pt x="1414" y="187"/>
                    </a:lnTo>
                    <a:lnTo>
                      <a:pt x="1410" y="190"/>
                    </a:lnTo>
                    <a:lnTo>
                      <a:pt x="1407" y="190"/>
                    </a:lnTo>
                    <a:lnTo>
                      <a:pt x="18" y="190"/>
                    </a:lnTo>
                    <a:lnTo>
                      <a:pt x="12" y="189"/>
                    </a:lnTo>
                    <a:lnTo>
                      <a:pt x="9" y="187"/>
                    </a:lnTo>
                    <a:lnTo>
                      <a:pt x="6" y="184"/>
                    </a:lnTo>
                    <a:lnTo>
                      <a:pt x="5" y="180"/>
                    </a:lnTo>
                    <a:lnTo>
                      <a:pt x="5" y="17"/>
                    </a:lnTo>
                    <a:lnTo>
                      <a:pt x="6" y="11"/>
                    </a:lnTo>
                    <a:lnTo>
                      <a:pt x="9" y="8"/>
                    </a:lnTo>
                    <a:lnTo>
                      <a:pt x="12" y="5"/>
                    </a:lnTo>
                    <a:lnTo>
                      <a:pt x="18" y="4"/>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9" name="Rectangle 123"/>
            <p:cNvSpPr>
              <a:spLocks noChangeArrowheads="1"/>
            </p:cNvSpPr>
            <p:nvPr/>
          </p:nvSpPr>
          <p:spPr bwMode="auto">
            <a:xfrm>
              <a:off x="3662" y="561"/>
              <a:ext cx="1581"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 name="Rectangle 124"/>
            <p:cNvSpPr>
              <a:spLocks noChangeArrowheads="1"/>
            </p:cNvSpPr>
            <p:nvPr/>
          </p:nvSpPr>
          <p:spPr bwMode="auto">
            <a:xfrm>
              <a:off x="3658" y="556"/>
              <a:ext cx="1590" cy="6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Rectangle 125"/>
            <p:cNvSpPr>
              <a:spLocks noChangeArrowheads="1"/>
            </p:cNvSpPr>
            <p:nvPr/>
          </p:nvSpPr>
          <p:spPr bwMode="auto">
            <a:xfrm>
              <a:off x="3814" y="668"/>
              <a:ext cx="27"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 name="Rectangle 126"/>
            <p:cNvSpPr>
              <a:spLocks noChangeArrowheads="1"/>
            </p:cNvSpPr>
            <p:nvPr/>
          </p:nvSpPr>
          <p:spPr bwMode="auto">
            <a:xfrm>
              <a:off x="3809" y="664"/>
              <a:ext cx="36" cy="31"/>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Rectangle 127"/>
            <p:cNvSpPr>
              <a:spLocks noChangeArrowheads="1"/>
            </p:cNvSpPr>
            <p:nvPr/>
          </p:nvSpPr>
          <p:spPr bwMode="auto">
            <a:xfrm>
              <a:off x="5034" y="468"/>
              <a:ext cx="28"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 name="Rectangle 128"/>
            <p:cNvSpPr>
              <a:spLocks noChangeArrowheads="1"/>
            </p:cNvSpPr>
            <p:nvPr/>
          </p:nvSpPr>
          <p:spPr bwMode="auto">
            <a:xfrm>
              <a:off x="5030" y="463"/>
              <a:ext cx="36" cy="51"/>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129"/>
            <p:cNvSpPr>
              <a:spLocks/>
            </p:cNvSpPr>
            <p:nvPr/>
          </p:nvSpPr>
          <p:spPr bwMode="auto">
            <a:xfrm>
              <a:off x="3607" y="562"/>
              <a:ext cx="59" cy="49"/>
            </a:xfrm>
            <a:custGeom>
              <a:avLst/>
              <a:gdLst>
                <a:gd name="T0" fmla="*/ 4 w 59"/>
                <a:gd name="T1" fmla="*/ 49 h 49"/>
                <a:gd name="T2" fmla="*/ 1 w 59"/>
                <a:gd name="T3" fmla="*/ 37 h 49"/>
                <a:gd name="T4" fmla="*/ 0 w 59"/>
                <a:gd name="T5" fmla="*/ 25 h 49"/>
                <a:gd name="T6" fmla="*/ 1 w 59"/>
                <a:gd name="T7" fmla="*/ 12 h 49"/>
                <a:gd name="T8" fmla="*/ 4 w 59"/>
                <a:gd name="T9" fmla="*/ 0 h 49"/>
                <a:gd name="T10" fmla="*/ 59 w 59"/>
                <a:gd name="T11" fmla="*/ 25 h 49"/>
                <a:gd name="T12" fmla="*/ 4 w 59"/>
                <a:gd name="T13" fmla="*/ 49 h 49"/>
                <a:gd name="T14" fmla="*/ 0 60000 65536"/>
                <a:gd name="T15" fmla="*/ 0 60000 65536"/>
                <a:gd name="T16" fmla="*/ 0 60000 65536"/>
                <a:gd name="T17" fmla="*/ 0 60000 65536"/>
                <a:gd name="T18" fmla="*/ 0 60000 65536"/>
                <a:gd name="T19" fmla="*/ 0 60000 65536"/>
                <a:gd name="T20" fmla="*/ 0 60000 65536"/>
                <a:gd name="T21" fmla="*/ 0 w 59"/>
                <a:gd name="T22" fmla="*/ 0 h 49"/>
                <a:gd name="T23" fmla="*/ 59 w 5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9">
                  <a:moveTo>
                    <a:pt x="4" y="49"/>
                  </a:moveTo>
                  <a:lnTo>
                    <a:pt x="1" y="37"/>
                  </a:lnTo>
                  <a:lnTo>
                    <a:pt x="0" y="25"/>
                  </a:lnTo>
                  <a:lnTo>
                    <a:pt x="1" y="12"/>
                  </a:lnTo>
                  <a:lnTo>
                    <a:pt x="4" y="0"/>
                  </a:lnTo>
                  <a:lnTo>
                    <a:pt x="59" y="25"/>
                  </a:lnTo>
                  <a:lnTo>
                    <a:pt x="4"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Rectangle 130"/>
            <p:cNvSpPr>
              <a:spLocks noChangeArrowheads="1"/>
            </p:cNvSpPr>
            <p:nvPr/>
          </p:nvSpPr>
          <p:spPr bwMode="auto">
            <a:xfrm>
              <a:off x="3442" y="584"/>
              <a:ext cx="1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 name="Freeform 131"/>
            <p:cNvSpPr>
              <a:spLocks/>
            </p:cNvSpPr>
            <p:nvPr/>
          </p:nvSpPr>
          <p:spPr bwMode="auto">
            <a:xfrm>
              <a:off x="5414" y="553"/>
              <a:ext cx="61" cy="48"/>
            </a:xfrm>
            <a:custGeom>
              <a:avLst/>
              <a:gdLst>
                <a:gd name="T0" fmla="*/ 6 w 61"/>
                <a:gd name="T1" fmla="*/ 48 h 48"/>
                <a:gd name="T2" fmla="*/ 1 w 61"/>
                <a:gd name="T3" fmla="*/ 37 h 48"/>
                <a:gd name="T4" fmla="*/ 0 w 61"/>
                <a:gd name="T5" fmla="*/ 25 h 48"/>
                <a:gd name="T6" fmla="*/ 1 w 61"/>
                <a:gd name="T7" fmla="*/ 12 h 48"/>
                <a:gd name="T8" fmla="*/ 6 w 61"/>
                <a:gd name="T9" fmla="*/ 0 h 48"/>
                <a:gd name="T10" fmla="*/ 61 w 61"/>
                <a:gd name="T11" fmla="*/ 25 h 48"/>
                <a:gd name="T12" fmla="*/ 6 w 61"/>
                <a:gd name="T13" fmla="*/ 48 h 48"/>
                <a:gd name="T14" fmla="*/ 0 60000 65536"/>
                <a:gd name="T15" fmla="*/ 0 60000 65536"/>
                <a:gd name="T16" fmla="*/ 0 60000 65536"/>
                <a:gd name="T17" fmla="*/ 0 60000 65536"/>
                <a:gd name="T18" fmla="*/ 0 60000 65536"/>
                <a:gd name="T19" fmla="*/ 0 60000 65536"/>
                <a:gd name="T20" fmla="*/ 0 60000 65536"/>
                <a:gd name="T21" fmla="*/ 0 w 61"/>
                <a:gd name="T22" fmla="*/ 0 h 48"/>
                <a:gd name="T23" fmla="*/ 61 w 6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48">
                  <a:moveTo>
                    <a:pt x="6" y="48"/>
                  </a:moveTo>
                  <a:lnTo>
                    <a:pt x="1" y="37"/>
                  </a:lnTo>
                  <a:lnTo>
                    <a:pt x="0" y="25"/>
                  </a:lnTo>
                  <a:lnTo>
                    <a:pt x="1" y="12"/>
                  </a:lnTo>
                  <a:lnTo>
                    <a:pt x="6" y="0"/>
                  </a:lnTo>
                  <a:lnTo>
                    <a:pt x="61" y="25"/>
                  </a:lnTo>
                  <a:lnTo>
                    <a:pt x="6"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Rectangle 132"/>
            <p:cNvSpPr>
              <a:spLocks noChangeArrowheads="1"/>
            </p:cNvSpPr>
            <p:nvPr/>
          </p:nvSpPr>
          <p:spPr bwMode="auto">
            <a:xfrm>
              <a:off x="5251" y="575"/>
              <a:ext cx="19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 name="Freeform 133"/>
            <p:cNvSpPr>
              <a:spLocks/>
            </p:cNvSpPr>
            <p:nvPr/>
          </p:nvSpPr>
          <p:spPr bwMode="auto">
            <a:xfrm>
              <a:off x="3805" y="759"/>
              <a:ext cx="48" cy="61"/>
            </a:xfrm>
            <a:custGeom>
              <a:avLst/>
              <a:gdLst>
                <a:gd name="T0" fmla="*/ 48 w 48"/>
                <a:gd name="T1" fmla="*/ 55 h 61"/>
                <a:gd name="T2" fmla="*/ 36 w 48"/>
                <a:gd name="T3" fmla="*/ 59 h 61"/>
                <a:gd name="T4" fmla="*/ 24 w 48"/>
                <a:gd name="T5" fmla="*/ 61 h 61"/>
                <a:gd name="T6" fmla="*/ 12 w 48"/>
                <a:gd name="T7" fmla="*/ 59 h 61"/>
                <a:gd name="T8" fmla="*/ 0 w 48"/>
                <a:gd name="T9" fmla="*/ 55 h 61"/>
                <a:gd name="T10" fmla="*/ 24 w 48"/>
                <a:gd name="T11" fmla="*/ 0 h 61"/>
                <a:gd name="T12" fmla="*/ 48 w 48"/>
                <a:gd name="T13" fmla="*/ 55 h 61"/>
                <a:gd name="T14" fmla="*/ 0 60000 65536"/>
                <a:gd name="T15" fmla="*/ 0 60000 65536"/>
                <a:gd name="T16" fmla="*/ 0 60000 65536"/>
                <a:gd name="T17" fmla="*/ 0 60000 65536"/>
                <a:gd name="T18" fmla="*/ 0 60000 65536"/>
                <a:gd name="T19" fmla="*/ 0 60000 65536"/>
                <a:gd name="T20" fmla="*/ 0 60000 65536"/>
                <a:gd name="T21" fmla="*/ 0 w 48"/>
                <a:gd name="T22" fmla="*/ 0 h 61"/>
                <a:gd name="T23" fmla="*/ 48 w 48"/>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61">
                  <a:moveTo>
                    <a:pt x="48" y="55"/>
                  </a:moveTo>
                  <a:lnTo>
                    <a:pt x="36" y="59"/>
                  </a:lnTo>
                  <a:lnTo>
                    <a:pt x="24" y="61"/>
                  </a:lnTo>
                  <a:lnTo>
                    <a:pt x="12" y="59"/>
                  </a:lnTo>
                  <a:lnTo>
                    <a:pt x="0" y="55"/>
                  </a:lnTo>
                  <a:lnTo>
                    <a:pt x="24" y="0"/>
                  </a:lnTo>
                  <a:lnTo>
                    <a:pt x="48"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34"/>
            <p:cNvSpPr>
              <a:spLocks/>
            </p:cNvSpPr>
            <p:nvPr/>
          </p:nvSpPr>
          <p:spPr bwMode="auto">
            <a:xfrm>
              <a:off x="3827" y="787"/>
              <a:ext cx="5" cy="130"/>
            </a:xfrm>
            <a:custGeom>
              <a:avLst/>
              <a:gdLst>
                <a:gd name="T0" fmla="*/ 0 w 5"/>
                <a:gd name="T1" fmla="*/ 130 h 130"/>
                <a:gd name="T2" fmla="*/ 4 w 5"/>
                <a:gd name="T3" fmla="*/ 130 h 130"/>
                <a:gd name="T4" fmla="*/ 5 w 5"/>
                <a:gd name="T5" fmla="*/ 0 h 130"/>
                <a:gd name="T6" fmla="*/ 1 w 5"/>
                <a:gd name="T7" fmla="*/ 0 h 130"/>
                <a:gd name="T8" fmla="*/ 0 w 5"/>
                <a:gd name="T9" fmla="*/ 130 h 130"/>
                <a:gd name="T10" fmla="*/ 0 60000 65536"/>
                <a:gd name="T11" fmla="*/ 0 60000 65536"/>
                <a:gd name="T12" fmla="*/ 0 60000 65536"/>
                <a:gd name="T13" fmla="*/ 0 60000 65536"/>
                <a:gd name="T14" fmla="*/ 0 60000 65536"/>
                <a:gd name="T15" fmla="*/ 0 w 5"/>
                <a:gd name="T16" fmla="*/ 0 h 130"/>
                <a:gd name="T17" fmla="*/ 5 w 5"/>
                <a:gd name="T18" fmla="*/ 130 h 130"/>
              </a:gdLst>
              <a:ahLst/>
              <a:cxnLst>
                <a:cxn ang="T10">
                  <a:pos x="T0" y="T1"/>
                </a:cxn>
                <a:cxn ang="T11">
                  <a:pos x="T2" y="T3"/>
                </a:cxn>
                <a:cxn ang="T12">
                  <a:pos x="T4" y="T5"/>
                </a:cxn>
                <a:cxn ang="T13">
                  <a:pos x="T6" y="T7"/>
                </a:cxn>
                <a:cxn ang="T14">
                  <a:pos x="T8" y="T9"/>
                </a:cxn>
              </a:cxnLst>
              <a:rect l="T15" t="T16" r="T17" b="T18"/>
              <a:pathLst>
                <a:path w="5" h="130">
                  <a:moveTo>
                    <a:pt x="0" y="130"/>
                  </a:moveTo>
                  <a:lnTo>
                    <a:pt x="4" y="130"/>
                  </a:lnTo>
                  <a:lnTo>
                    <a:pt x="5" y="0"/>
                  </a:lnTo>
                  <a:lnTo>
                    <a:pt x="1" y="0"/>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35"/>
            <p:cNvSpPr>
              <a:spLocks/>
            </p:cNvSpPr>
            <p:nvPr/>
          </p:nvSpPr>
          <p:spPr bwMode="auto">
            <a:xfrm>
              <a:off x="5025" y="256"/>
              <a:ext cx="50" cy="61"/>
            </a:xfrm>
            <a:custGeom>
              <a:avLst/>
              <a:gdLst>
                <a:gd name="T0" fmla="*/ 50 w 50"/>
                <a:gd name="T1" fmla="*/ 55 h 61"/>
                <a:gd name="T2" fmla="*/ 38 w 50"/>
                <a:gd name="T3" fmla="*/ 59 h 61"/>
                <a:gd name="T4" fmla="*/ 26 w 50"/>
                <a:gd name="T5" fmla="*/ 61 h 61"/>
                <a:gd name="T6" fmla="*/ 12 w 50"/>
                <a:gd name="T7" fmla="*/ 59 h 61"/>
                <a:gd name="T8" fmla="*/ 0 w 50"/>
                <a:gd name="T9" fmla="*/ 55 h 61"/>
                <a:gd name="T10" fmla="*/ 26 w 50"/>
                <a:gd name="T11" fmla="*/ 0 h 61"/>
                <a:gd name="T12" fmla="*/ 50 w 50"/>
                <a:gd name="T13" fmla="*/ 55 h 61"/>
                <a:gd name="T14" fmla="*/ 0 60000 65536"/>
                <a:gd name="T15" fmla="*/ 0 60000 65536"/>
                <a:gd name="T16" fmla="*/ 0 60000 65536"/>
                <a:gd name="T17" fmla="*/ 0 60000 65536"/>
                <a:gd name="T18" fmla="*/ 0 60000 65536"/>
                <a:gd name="T19" fmla="*/ 0 60000 65536"/>
                <a:gd name="T20" fmla="*/ 0 60000 65536"/>
                <a:gd name="T21" fmla="*/ 0 w 50"/>
                <a:gd name="T22" fmla="*/ 0 h 61"/>
                <a:gd name="T23" fmla="*/ 50 w 5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61">
                  <a:moveTo>
                    <a:pt x="50" y="55"/>
                  </a:moveTo>
                  <a:lnTo>
                    <a:pt x="38" y="59"/>
                  </a:lnTo>
                  <a:lnTo>
                    <a:pt x="26" y="61"/>
                  </a:lnTo>
                  <a:lnTo>
                    <a:pt x="12" y="59"/>
                  </a:lnTo>
                  <a:lnTo>
                    <a:pt x="0" y="55"/>
                  </a:lnTo>
                  <a:lnTo>
                    <a:pt x="26" y="0"/>
                  </a:lnTo>
                  <a:lnTo>
                    <a:pt x="5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Rectangle 136"/>
            <p:cNvSpPr>
              <a:spLocks noChangeArrowheads="1"/>
            </p:cNvSpPr>
            <p:nvPr/>
          </p:nvSpPr>
          <p:spPr bwMode="auto">
            <a:xfrm>
              <a:off x="5048" y="284"/>
              <a:ext cx="5" cy="1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 name="Freeform 137"/>
            <p:cNvSpPr>
              <a:spLocks/>
            </p:cNvSpPr>
            <p:nvPr/>
          </p:nvSpPr>
          <p:spPr bwMode="auto">
            <a:xfrm>
              <a:off x="4181" y="562"/>
              <a:ext cx="59" cy="49"/>
            </a:xfrm>
            <a:custGeom>
              <a:avLst/>
              <a:gdLst>
                <a:gd name="T0" fmla="*/ 4 w 59"/>
                <a:gd name="T1" fmla="*/ 49 h 49"/>
                <a:gd name="T2" fmla="*/ 1 w 59"/>
                <a:gd name="T3" fmla="*/ 37 h 49"/>
                <a:gd name="T4" fmla="*/ 0 w 59"/>
                <a:gd name="T5" fmla="*/ 25 h 49"/>
                <a:gd name="T6" fmla="*/ 1 w 59"/>
                <a:gd name="T7" fmla="*/ 12 h 49"/>
                <a:gd name="T8" fmla="*/ 4 w 59"/>
                <a:gd name="T9" fmla="*/ 0 h 49"/>
                <a:gd name="T10" fmla="*/ 59 w 59"/>
                <a:gd name="T11" fmla="*/ 25 h 49"/>
                <a:gd name="T12" fmla="*/ 4 w 59"/>
                <a:gd name="T13" fmla="*/ 49 h 49"/>
                <a:gd name="T14" fmla="*/ 0 60000 65536"/>
                <a:gd name="T15" fmla="*/ 0 60000 65536"/>
                <a:gd name="T16" fmla="*/ 0 60000 65536"/>
                <a:gd name="T17" fmla="*/ 0 60000 65536"/>
                <a:gd name="T18" fmla="*/ 0 60000 65536"/>
                <a:gd name="T19" fmla="*/ 0 60000 65536"/>
                <a:gd name="T20" fmla="*/ 0 60000 65536"/>
                <a:gd name="T21" fmla="*/ 0 w 59"/>
                <a:gd name="T22" fmla="*/ 0 h 49"/>
                <a:gd name="T23" fmla="*/ 59 w 5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9">
                  <a:moveTo>
                    <a:pt x="4" y="49"/>
                  </a:moveTo>
                  <a:lnTo>
                    <a:pt x="1" y="37"/>
                  </a:lnTo>
                  <a:lnTo>
                    <a:pt x="0" y="25"/>
                  </a:lnTo>
                  <a:lnTo>
                    <a:pt x="1" y="12"/>
                  </a:lnTo>
                  <a:lnTo>
                    <a:pt x="4" y="0"/>
                  </a:lnTo>
                  <a:lnTo>
                    <a:pt x="59" y="25"/>
                  </a:lnTo>
                  <a:lnTo>
                    <a:pt x="4"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Rectangle 138"/>
            <p:cNvSpPr>
              <a:spLocks noChangeArrowheads="1"/>
            </p:cNvSpPr>
            <p:nvPr/>
          </p:nvSpPr>
          <p:spPr bwMode="auto">
            <a:xfrm>
              <a:off x="4130" y="584"/>
              <a:ext cx="8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 name="Freeform 139"/>
            <p:cNvSpPr>
              <a:spLocks/>
            </p:cNvSpPr>
            <p:nvPr/>
          </p:nvSpPr>
          <p:spPr bwMode="auto">
            <a:xfrm>
              <a:off x="4175" y="622"/>
              <a:ext cx="60" cy="50"/>
            </a:xfrm>
            <a:custGeom>
              <a:avLst/>
              <a:gdLst>
                <a:gd name="T0" fmla="*/ 6 w 60"/>
                <a:gd name="T1" fmla="*/ 50 h 50"/>
                <a:gd name="T2" fmla="*/ 1 w 60"/>
                <a:gd name="T3" fmla="*/ 37 h 50"/>
                <a:gd name="T4" fmla="*/ 0 w 60"/>
                <a:gd name="T5" fmla="*/ 25 h 50"/>
                <a:gd name="T6" fmla="*/ 1 w 60"/>
                <a:gd name="T7" fmla="*/ 13 h 50"/>
                <a:gd name="T8" fmla="*/ 6 w 60"/>
                <a:gd name="T9" fmla="*/ 0 h 50"/>
                <a:gd name="T10" fmla="*/ 60 w 60"/>
                <a:gd name="T11" fmla="*/ 25 h 50"/>
                <a:gd name="T12" fmla="*/ 6 w 60"/>
                <a:gd name="T13" fmla="*/ 50 h 50"/>
                <a:gd name="T14" fmla="*/ 0 60000 65536"/>
                <a:gd name="T15" fmla="*/ 0 60000 65536"/>
                <a:gd name="T16" fmla="*/ 0 60000 65536"/>
                <a:gd name="T17" fmla="*/ 0 60000 65536"/>
                <a:gd name="T18" fmla="*/ 0 60000 65536"/>
                <a:gd name="T19" fmla="*/ 0 60000 65536"/>
                <a:gd name="T20" fmla="*/ 0 60000 65536"/>
                <a:gd name="T21" fmla="*/ 0 w 60"/>
                <a:gd name="T22" fmla="*/ 0 h 50"/>
                <a:gd name="T23" fmla="*/ 60 w 6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50">
                  <a:moveTo>
                    <a:pt x="6" y="50"/>
                  </a:moveTo>
                  <a:lnTo>
                    <a:pt x="1" y="37"/>
                  </a:lnTo>
                  <a:lnTo>
                    <a:pt x="0" y="25"/>
                  </a:lnTo>
                  <a:lnTo>
                    <a:pt x="1" y="13"/>
                  </a:lnTo>
                  <a:lnTo>
                    <a:pt x="6" y="0"/>
                  </a:lnTo>
                  <a:lnTo>
                    <a:pt x="60" y="25"/>
                  </a:lnTo>
                  <a:lnTo>
                    <a:pt x="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40"/>
            <p:cNvSpPr>
              <a:spLocks/>
            </p:cNvSpPr>
            <p:nvPr/>
          </p:nvSpPr>
          <p:spPr bwMode="auto">
            <a:xfrm>
              <a:off x="4745" y="562"/>
              <a:ext cx="59" cy="49"/>
            </a:xfrm>
            <a:custGeom>
              <a:avLst/>
              <a:gdLst>
                <a:gd name="T0" fmla="*/ 5 w 59"/>
                <a:gd name="T1" fmla="*/ 49 h 49"/>
                <a:gd name="T2" fmla="*/ 1 w 59"/>
                <a:gd name="T3" fmla="*/ 37 h 49"/>
                <a:gd name="T4" fmla="*/ 0 w 59"/>
                <a:gd name="T5" fmla="*/ 25 h 49"/>
                <a:gd name="T6" fmla="*/ 1 w 59"/>
                <a:gd name="T7" fmla="*/ 12 h 49"/>
                <a:gd name="T8" fmla="*/ 5 w 59"/>
                <a:gd name="T9" fmla="*/ 0 h 49"/>
                <a:gd name="T10" fmla="*/ 59 w 59"/>
                <a:gd name="T11" fmla="*/ 25 h 49"/>
                <a:gd name="T12" fmla="*/ 5 w 59"/>
                <a:gd name="T13" fmla="*/ 49 h 49"/>
                <a:gd name="T14" fmla="*/ 0 60000 65536"/>
                <a:gd name="T15" fmla="*/ 0 60000 65536"/>
                <a:gd name="T16" fmla="*/ 0 60000 65536"/>
                <a:gd name="T17" fmla="*/ 0 60000 65536"/>
                <a:gd name="T18" fmla="*/ 0 60000 65536"/>
                <a:gd name="T19" fmla="*/ 0 60000 65536"/>
                <a:gd name="T20" fmla="*/ 0 60000 65536"/>
                <a:gd name="T21" fmla="*/ 0 w 59"/>
                <a:gd name="T22" fmla="*/ 0 h 49"/>
                <a:gd name="T23" fmla="*/ 59 w 5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9">
                  <a:moveTo>
                    <a:pt x="5" y="49"/>
                  </a:moveTo>
                  <a:lnTo>
                    <a:pt x="1" y="37"/>
                  </a:lnTo>
                  <a:lnTo>
                    <a:pt x="0" y="25"/>
                  </a:lnTo>
                  <a:lnTo>
                    <a:pt x="1" y="12"/>
                  </a:lnTo>
                  <a:lnTo>
                    <a:pt x="5" y="0"/>
                  </a:lnTo>
                  <a:lnTo>
                    <a:pt x="59" y="25"/>
                  </a:lnTo>
                  <a:lnTo>
                    <a:pt x="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Rectangle 141"/>
            <p:cNvSpPr>
              <a:spLocks noChangeArrowheads="1"/>
            </p:cNvSpPr>
            <p:nvPr/>
          </p:nvSpPr>
          <p:spPr bwMode="auto">
            <a:xfrm>
              <a:off x="4695" y="584"/>
              <a:ext cx="8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 name="Freeform 142"/>
            <p:cNvSpPr>
              <a:spLocks/>
            </p:cNvSpPr>
            <p:nvPr/>
          </p:nvSpPr>
          <p:spPr bwMode="auto">
            <a:xfrm>
              <a:off x="4749" y="618"/>
              <a:ext cx="59" cy="49"/>
            </a:xfrm>
            <a:custGeom>
              <a:avLst/>
              <a:gdLst>
                <a:gd name="T0" fmla="*/ 6 w 59"/>
                <a:gd name="T1" fmla="*/ 49 h 49"/>
                <a:gd name="T2" fmla="*/ 1 w 59"/>
                <a:gd name="T3" fmla="*/ 37 h 49"/>
                <a:gd name="T4" fmla="*/ 0 w 59"/>
                <a:gd name="T5" fmla="*/ 25 h 49"/>
                <a:gd name="T6" fmla="*/ 1 w 59"/>
                <a:gd name="T7" fmla="*/ 12 h 49"/>
                <a:gd name="T8" fmla="*/ 6 w 59"/>
                <a:gd name="T9" fmla="*/ 0 h 49"/>
                <a:gd name="T10" fmla="*/ 59 w 59"/>
                <a:gd name="T11" fmla="*/ 25 h 49"/>
                <a:gd name="T12" fmla="*/ 6 w 59"/>
                <a:gd name="T13" fmla="*/ 49 h 49"/>
                <a:gd name="T14" fmla="*/ 0 60000 65536"/>
                <a:gd name="T15" fmla="*/ 0 60000 65536"/>
                <a:gd name="T16" fmla="*/ 0 60000 65536"/>
                <a:gd name="T17" fmla="*/ 0 60000 65536"/>
                <a:gd name="T18" fmla="*/ 0 60000 65536"/>
                <a:gd name="T19" fmla="*/ 0 60000 65536"/>
                <a:gd name="T20" fmla="*/ 0 60000 65536"/>
                <a:gd name="T21" fmla="*/ 0 w 59"/>
                <a:gd name="T22" fmla="*/ 0 h 49"/>
                <a:gd name="T23" fmla="*/ 59 w 5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9">
                  <a:moveTo>
                    <a:pt x="6" y="49"/>
                  </a:moveTo>
                  <a:lnTo>
                    <a:pt x="1" y="37"/>
                  </a:lnTo>
                  <a:lnTo>
                    <a:pt x="0" y="25"/>
                  </a:lnTo>
                  <a:lnTo>
                    <a:pt x="1" y="12"/>
                  </a:lnTo>
                  <a:lnTo>
                    <a:pt x="6" y="0"/>
                  </a:lnTo>
                  <a:lnTo>
                    <a:pt x="59" y="25"/>
                  </a:lnTo>
                  <a:lnTo>
                    <a:pt x="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Rectangle 143"/>
            <p:cNvSpPr>
              <a:spLocks noChangeArrowheads="1"/>
            </p:cNvSpPr>
            <p:nvPr/>
          </p:nvSpPr>
          <p:spPr bwMode="auto">
            <a:xfrm>
              <a:off x="4699" y="640"/>
              <a:ext cx="8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 name="Rectangle 144"/>
            <p:cNvSpPr>
              <a:spLocks noChangeArrowheads="1"/>
            </p:cNvSpPr>
            <p:nvPr/>
          </p:nvSpPr>
          <p:spPr bwMode="auto">
            <a:xfrm>
              <a:off x="4124" y="390"/>
              <a:ext cx="4"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 name="Rectangle 145"/>
            <p:cNvSpPr>
              <a:spLocks noChangeArrowheads="1"/>
            </p:cNvSpPr>
            <p:nvPr/>
          </p:nvSpPr>
          <p:spPr bwMode="auto">
            <a:xfrm>
              <a:off x="4688" y="390"/>
              <a:ext cx="4"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 name="Rectangle 146"/>
            <p:cNvSpPr>
              <a:spLocks noChangeArrowheads="1"/>
            </p:cNvSpPr>
            <p:nvPr/>
          </p:nvSpPr>
          <p:spPr bwMode="auto">
            <a:xfrm>
              <a:off x="4124" y="647"/>
              <a:ext cx="4" cy="1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Freeform 147"/>
            <p:cNvSpPr>
              <a:spLocks/>
            </p:cNvSpPr>
            <p:nvPr/>
          </p:nvSpPr>
          <p:spPr bwMode="auto">
            <a:xfrm>
              <a:off x="4697" y="643"/>
              <a:ext cx="5" cy="194"/>
            </a:xfrm>
            <a:custGeom>
              <a:avLst/>
              <a:gdLst>
                <a:gd name="T0" fmla="*/ 0 w 5"/>
                <a:gd name="T1" fmla="*/ 194 h 194"/>
                <a:gd name="T2" fmla="*/ 4 w 5"/>
                <a:gd name="T3" fmla="*/ 194 h 194"/>
                <a:gd name="T4" fmla="*/ 5 w 5"/>
                <a:gd name="T5" fmla="*/ 0 h 194"/>
                <a:gd name="T6" fmla="*/ 1 w 5"/>
                <a:gd name="T7" fmla="*/ 0 h 194"/>
                <a:gd name="T8" fmla="*/ 0 w 5"/>
                <a:gd name="T9" fmla="*/ 194 h 194"/>
                <a:gd name="T10" fmla="*/ 0 60000 65536"/>
                <a:gd name="T11" fmla="*/ 0 60000 65536"/>
                <a:gd name="T12" fmla="*/ 0 60000 65536"/>
                <a:gd name="T13" fmla="*/ 0 60000 65536"/>
                <a:gd name="T14" fmla="*/ 0 60000 65536"/>
                <a:gd name="T15" fmla="*/ 0 w 5"/>
                <a:gd name="T16" fmla="*/ 0 h 194"/>
                <a:gd name="T17" fmla="*/ 5 w 5"/>
                <a:gd name="T18" fmla="*/ 194 h 194"/>
              </a:gdLst>
              <a:ahLst/>
              <a:cxnLst>
                <a:cxn ang="T10">
                  <a:pos x="T0" y="T1"/>
                </a:cxn>
                <a:cxn ang="T11">
                  <a:pos x="T2" y="T3"/>
                </a:cxn>
                <a:cxn ang="T12">
                  <a:pos x="T4" y="T5"/>
                </a:cxn>
                <a:cxn ang="T13">
                  <a:pos x="T6" y="T7"/>
                </a:cxn>
                <a:cxn ang="T14">
                  <a:pos x="T8" y="T9"/>
                </a:cxn>
              </a:cxnLst>
              <a:rect l="T15" t="T16" r="T17" b="T18"/>
              <a:pathLst>
                <a:path w="5" h="194">
                  <a:moveTo>
                    <a:pt x="0" y="194"/>
                  </a:moveTo>
                  <a:lnTo>
                    <a:pt x="4" y="194"/>
                  </a:lnTo>
                  <a:lnTo>
                    <a:pt x="5" y="0"/>
                  </a:lnTo>
                  <a:lnTo>
                    <a:pt x="1" y="0"/>
                  </a:lnTo>
                  <a:lnTo>
                    <a:pt x="0"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48"/>
            <p:cNvSpPr>
              <a:spLocks/>
            </p:cNvSpPr>
            <p:nvPr/>
          </p:nvSpPr>
          <p:spPr bwMode="auto">
            <a:xfrm>
              <a:off x="3765" y="496"/>
              <a:ext cx="55" cy="58"/>
            </a:xfrm>
            <a:custGeom>
              <a:avLst/>
              <a:gdLst>
                <a:gd name="T0" fmla="*/ 19 w 55"/>
                <a:gd name="T1" fmla="*/ 0 h 58"/>
                <a:gd name="T2" fmla="*/ 30 w 55"/>
                <a:gd name="T3" fmla="*/ 5 h 58"/>
                <a:gd name="T4" fmla="*/ 40 w 55"/>
                <a:gd name="T5" fmla="*/ 13 h 58"/>
                <a:gd name="T6" fmla="*/ 49 w 55"/>
                <a:gd name="T7" fmla="*/ 22 h 58"/>
                <a:gd name="T8" fmla="*/ 55 w 55"/>
                <a:gd name="T9" fmla="*/ 33 h 58"/>
                <a:gd name="T10" fmla="*/ 0 w 55"/>
                <a:gd name="T11" fmla="*/ 58 h 58"/>
                <a:gd name="T12" fmla="*/ 19 w 55"/>
                <a:gd name="T13" fmla="*/ 0 h 58"/>
                <a:gd name="T14" fmla="*/ 0 60000 65536"/>
                <a:gd name="T15" fmla="*/ 0 60000 65536"/>
                <a:gd name="T16" fmla="*/ 0 60000 65536"/>
                <a:gd name="T17" fmla="*/ 0 60000 65536"/>
                <a:gd name="T18" fmla="*/ 0 60000 65536"/>
                <a:gd name="T19" fmla="*/ 0 60000 65536"/>
                <a:gd name="T20" fmla="*/ 0 60000 65536"/>
                <a:gd name="T21" fmla="*/ 0 w 55"/>
                <a:gd name="T22" fmla="*/ 0 h 58"/>
                <a:gd name="T23" fmla="*/ 55 w 55"/>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58">
                  <a:moveTo>
                    <a:pt x="19" y="0"/>
                  </a:moveTo>
                  <a:lnTo>
                    <a:pt x="30" y="5"/>
                  </a:lnTo>
                  <a:lnTo>
                    <a:pt x="40" y="13"/>
                  </a:lnTo>
                  <a:lnTo>
                    <a:pt x="49" y="22"/>
                  </a:lnTo>
                  <a:lnTo>
                    <a:pt x="55" y="33"/>
                  </a:lnTo>
                  <a:lnTo>
                    <a:pt x="0" y="58"/>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49"/>
            <p:cNvSpPr>
              <a:spLocks/>
            </p:cNvSpPr>
            <p:nvPr/>
          </p:nvSpPr>
          <p:spPr bwMode="auto">
            <a:xfrm>
              <a:off x="3783" y="389"/>
              <a:ext cx="126" cy="148"/>
            </a:xfrm>
            <a:custGeom>
              <a:avLst/>
              <a:gdLst>
                <a:gd name="T0" fmla="*/ 0 w 126"/>
                <a:gd name="T1" fmla="*/ 145 h 148"/>
                <a:gd name="T2" fmla="*/ 3 w 126"/>
                <a:gd name="T3" fmla="*/ 148 h 148"/>
                <a:gd name="T4" fmla="*/ 126 w 126"/>
                <a:gd name="T5" fmla="*/ 4 h 148"/>
                <a:gd name="T6" fmla="*/ 123 w 126"/>
                <a:gd name="T7" fmla="*/ 0 h 148"/>
                <a:gd name="T8" fmla="*/ 0 w 126"/>
                <a:gd name="T9" fmla="*/ 145 h 148"/>
                <a:gd name="T10" fmla="*/ 0 60000 65536"/>
                <a:gd name="T11" fmla="*/ 0 60000 65536"/>
                <a:gd name="T12" fmla="*/ 0 60000 65536"/>
                <a:gd name="T13" fmla="*/ 0 60000 65536"/>
                <a:gd name="T14" fmla="*/ 0 60000 65536"/>
                <a:gd name="T15" fmla="*/ 0 w 126"/>
                <a:gd name="T16" fmla="*/ 0 h 148"/>
                <a:gd name="T17" fmla="*/ 126 w 126"/>
                <a:gd name="T18" fmla="*/ 148 h 148"/>
              </a:gdLst>
              <a:ahLst/>
              <a:cxnLst>
                <a:cxn ang="T10">
                  <a:pos x="T0" y="T1"/>
                </a:cxn>
                <a:cxn ang="T11">
                  <a:pos x="T2" y="T3"/>
                </a:cxn>
                <a:cxn ang="T12">
                  <a:pos x="T4" y="T5"/>
                </a:cxn>
                <a:cxn ang="T13">
                  <a:pos x="T6" y="T7"/>
                </a:cxn>
                <a:cxn ang="T14">
                  <a:pos x="T8" y="T9"/>
                </a:cxn>
              </a:cxnLst>
              <a:rect l="T15" t="T16" r="T17" b="T18"/>
              <a:pathLst>
                <a:path w="126" h="148">
                  <a:moveTo>
                    <a:pt x="0" y="145"/>
                  </a:moveTo>
                  <a:lnTo>
                    <a:pt x="3" y="148"/>
                  </a:lnTo>
                  <a:lnTo>
                    <a:pt x="126" y="4"/>
                  </a:lnTo>
                  <a:lnTo>
                    <a:pt x="123" y="0"/>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50"/>
            <p:cNvSpPr>
              <a:spLocks/>
            </p:cNvSpPr>
            <p:nvPr/>
          </p:nvSpPr>
          <p:spPr bwMode="auto">
            <a:xfrm>
              <a:off x="5014" y="496"/>
              <a:ext cx="54" cy="58"/>
            </a:xfrm>
            <a:custGeom>
              <a:avLst/>
              <a:gdLst>
                <a:gd name="T0" fmla="*/ 0 w 54"/>
                <a:gd name="T1" fmla="*/ 33 h 58"/>
                <a:gd name="T2" fmla="*/ 7 w 54"/>
                <a:gd name="T3" fmla="*/ 22 h 58"/>
                <a:gd name="T4" fmla="*/ 15 w 54"/>
                <a:gd name="T5" fmla="*/ 13 h 58"/>
                <a:gd name="T6" fmla="*/ 25 w 54"/>
                <a:gd name="T7" fmla="*/ 5 h 58"/>
                <a:gd name="T8" fmla="*/ 37 w 54"/>
                <a:gd name="T9" fmla="*/ 0 h 58"/>
                <a:gd name="T10" fmla="*/ 54 w 54"/>
                <a:gd name="T11" fmla="*/ 58 h 58"/>
                <a:gd name="T12" fmla="*/ 0 w 54"/>
                <a:gd name="T13" fmla="*/ 33 h 58"/>
                <a:gd name="T14" fmla="*/ 0 60000 65536"/>
                <a:gd name="T15" fmla="*/ 0 60000 65536"/>
                <a:gd name="T16" fmla="*/ 0 60000 65536"/>
                <a:gd name="T17" fmla="*/ 0 60000 65536"/>
                <a:gd name="T18" fmla="*/ 0 60000 65536"/>
                <a:gd name="T19" fmla="*/ 0 60000 65536"/>
                <a:gd name="T20" fmla="*/ 0 60000 65536"/>
                <a:gd name="T21" fmla="*/ 0 w 54"/>
                <a:gd name="T22" fmla="*/ 0 h 58"/>
                <a:gd name="T23" fmla="*/ 54 w 5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8">
                  <a:moveTo>
                    <a:pt x="0" y="33"/>
                  </a:moveTo>
                  <a:lnTo>
                    <a:pt x="7" y="22"/>
                  </a:lnTo>
                  <a:lnTo>
                    <a:pt x="15" y="13"/>
                  </a:lnTo>
                  <a:lnTo>
                    <a:pt x="25" y="5"/>
                  </a:lnTo>
                  <a:lnTo>
                    <a:pt x="37" y="0"/>
                  </a:lnTo>
                  <a:lnTo>
                    <a:pt x="54" y="58"/>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51"/>
            <p:cNvSpPr>
              <a:spLocks/>
            </p:cNvSpPr>
            <p:nvPr/>
          </p:nvSpPr>
          <p:spPr bwMode="auto">
            <a:xfrm>
              <a:off x="4898" y="361"/>
              <a:ext cx="155" cy="176"/>
            </a:xfrm>
            <a:custGeom>
              <a:avLst/>
              <a:gdLst>
                <a:gd name="T0" fmla="*/ 152 w 155"/>
                <a:gd name="T1" fmla="*/ 176 h 176"/>
                <a:gd name="T2" fmla="*/ 155 w 155"/>
                <a:gd name="T3" fmla="*/ 173 h 176"/>
                <a:gd name="T4" fmla="*/ 4 w 155"/>
                <a:gd name="T5" fmla="*/ 0 h 176"/>
                <a:gd name="T6" fmla="*/ 0 w 155"/>
                <a:gd name="T7" fmla="*/ 4 h 176"/>
                <a:gd name="T8" fmla="*/ 152 w 155"/>
                <a:gd name="T9" fmla="*/ 176 h 176"/>
                <a:gd name="T10" fmla="*/ 0 60000 65536"/>
                <a:gd name="T11" fmla="*/ 0 60000 65536"/>
                <a:gd name="T12" fmla="*/ 0 60000 65536"/>
                <a:gd name="T13" fmla="*/ 0 60000 65536"/>
                <a:gd name="T14" fmla="*/ 0 60000 65536"/>
                <a:gd name="T15" fmla="*/ 0 w 155"/>
                <a:gd name="T16" fmla="*/ 0 h 176"/>
                <a:gd name="T17" fmla="*/ 155 w 155"/>
                <a:gd name="T18" fmla="*/ 176 h 176"/>
              </a:gdLst>
              <a:ahLst/>
              <a:cxnLst>
                <a:cxn ang="T10">
                  <a:pos x="T0" y="T1"/>
                </a:cxn>
                <a:cxn ang="T11">
                  <a:pos x="T2" y="T3"/>
                </a:cxn>
                <a:cxn ang="T12">
                  <a:pos x="T4" y="T5"/>
                </a:cxn>
                <a:cxn ang="T13">
                  <a:pos x="T6" y="T7"/>
                </a:cxn>
                <a:cxn ang="T14">
                  <a:pos x="T8" y="T9"/>
                </a:cxn>
              </a:cxnLst>
              <a:rect l="T15" t="T16" r="T17" b="T18"/>
              <a:pathLst>
                <a:path w="155" h="176">
                  <a:moveTo>
                    <a:pt x="152" y="176"/>
                  </a:moveTo>
                  <a:lnTo>
                    <a:pt x="155" y="173"/>
                  </a:lnTo>
                  <a:lnTo>
                    <a:pt x="4" y="0"/>
                  </a:lnTo>
                  <a:lnTo>
                    <a:pt x="0" y="4"/>
                  </a:lnTo>
                  <a:lnTo>
                    <a:pt x="152"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Rectangle 152"/>
            <p:cNvSpPr>
              <a:spLocks noChangeArrowheads="1"/>
            </p:cNvSpPr>
            <p:nvPr/>
          </p:nvSpPr>
          <p:spPr bwMode="auto">
            <a:xfrm>
              <a:off x="3886" y="334"/>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29" name="Rectangle 153"/>
            <p:cNvSpPr>
              <a:spLocks noChangeArrowheads="1"/>
            </p:cNvSpPr>
            <p:nvPr/>
          </p:nvSpPr>
          <p:spPr bwMode="auto">
            <a:xfrm>
              <a:off x="3920" y="334"/>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1</a:t>
              </a:r>
              <a:endParaRPr lang="en-US"/>
            </a:p>
          </p:txBody>
        </p:sp>
        <p:sp>
          <p:nvSpPr>
            <p:cNvPr id="130" name="Rectangle 154"/>
            <p:cNvSpPr>
              <a:spLocks noChangeArrowheads="1"/>
            </p:cNvSpPr>
            <p:nvPr/>
          </p:nvSpPr>
          <p:spPr bwMode="auto">
            <a:xfrm>
              <a:off x="4870" y="315"/>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31" name="Rectangle 155"/>
            <p:cNvSpPr>
              <a:spLocks noChangeArrowheads="1"/>
            </p:cNvSpPr>
            <p:nvPr/>
          </p:nvSpPr>
          <p:spPr bwMode="auto">
            <a:xfrm>
              <a:off x="4904" y="315"/>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2</a:t>
              </a:r>
              <a:endParaRPr lang="en-US"/>
            </a:p>
          </p:txBody>
        </p:sp>
        <p:sp>
          <p:nvSpPr>
            <p:cNvPr id="132" name="Rectangle 156"/>
            <p:cNvSpPr>
              <a:spLocks noChangeArrowheads="1"/>
            </p:cNvSpPr>
            <p:nvPr/>
          </p:nvSpPr>
          <p:spPr bwMode="auto">
            <a:xfrm>
              <a:off x="4096" y="343"/>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33" name="Rectangle 157"/>
            <p:cNvSpPr>
              <a:spLocks noChangeArrowheads="1"/>
            </p:cNvSpPr>
            <p:nvPr/>
          </p:nvSpPr>
          <p:spPr bwMode="auto">
            <a:xfrm>
              <a:off x="4130" y="343"/>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4</a:t>
              </a:r>
              <a:endParaRPr lang="en-US"/>
            </a:p>
          </p:txBody>
        </p:sp>
        <p:sp>
          <p:nvSpPr>
            <p:cNvPr id="134" name="Rectangle 158"/>
            <p:cNvSpPr>
              <a:spLocks noChangeArrowheads="1"/>
            </p:cNvSpPr>
            <p:nvPr/>
          </p:nvSpPr>
          <p:spPr bwMode="auto">
            <a:xfrm>
              <a:off x="4661" y="352"/>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35" name="Rectangle 159"/>
            <p:cNvSpPr>
              <a:spLocks noChangeArrowheads="1"/>
            </p:cNvSpPr>
            <p:nvPr/>
          </p:nvSpPr>
          <p:spPr bwMode="auto">
            <a:xfrm>
              <a:off x="4695" y="352"/>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5</a:t>
              </a:r>
              <a:endParaRPr lang="en-US"/>
            </a:p>
          </p:txBody>
        </p:sp>
        <p:sp>
          <p:nvSpPr>
            <p:cNvPr id="136" name="Rectangle 160"/>
            <p:cNvSpPr>
              <a:spLocks noChangeArrowheads="1"/>
            </p:cNvSpPr>
            <p:nvPr/>
          </p:nvSpPr>
          <p:spPr bwMode="auto">
            <a:xfrm>
              <a:off x="5317" y="525"/>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37" name="Rectangle 161"/>
            <p:cNvSpPr>
              <a:spLocks noChangeArrowheads="1"/>
            </p:cNvSpPr>
            <p:nvPr/>
          </p:nvSpPr>
          <p:spPr bwMode="auto">
            <a:xfrm>
              <a:off x="5351" y="525"/>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6</a:t>
              </a:r>
              <a:endParaRPr lang="en-US"/>
            </a:p>
          </p:txBody>
        </p:sp>
        <p:sp>
          <p:nvSpPr>
            <p:cNvPr id="138" name="Rectangle 162"/>
            <p:cNvSpPr>
              <a:spLocks noChangeArrowheads="1"/>
            </p:cNvSpPr>
            <p:nvPr/>
          </p:nvSpPr>
          <p:spPr bwMode="auto">
            <a:xfrm>
              <a:off x="3517" y="544"/>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39" name="Rectangle 163"/>
            <p:cNvSpPr>
              <a:spLocks noChangeArrowheads="1"/>
            </p:cNvSpPr>
            <p:nvPr/>
          </p:nvSpPr>
          <p:spPr bwMode="auto">
            <a:xfrm>
              <a:off x="3551" y="544"/>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3</a:t>
              </a:r>
              <a:endParaRPr lang="en-US"/>
            </a:p>
          </p:txBody>
        </p:sp>
        <p:sp>
          <p:nvSpPr>
            <p:cNvPr id="140" name="Rectangle 164"/>
            <p:cNvSpPr>
              <a:spLocks noChangeArrowheads="1"/>
            </p:cNvSpPr>
            <p:nvPr/>
          </p:nvSpPr>
          <p:spPr bwMode="auto">
            <a:xfrm>
              <a:off x="3805" y="948"/>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41" name="Rectangle 165"/>
            <p:cNvSpPr>
              <a:spLocks noChangeArrowheads="1"/>
            </p:cNvSpPr>
            <p:nvPr/>
          </p:nvSpPr>
          <p:spPr bwMode="auto">
            <a:xfrm>
              <a:off x="3839" y="94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7</a:t>
              </a:r>
              <a:endParaRPr lang="en-US"/>
            </a:p>
          </p:txBody>
        </p:sp>
        <p:sp>
          <p:nvSpPr>
            <p:cNvPr id="142" name="Rectangle 166"/>
            <p:cNvSpPr>
              <a:spLocks noChangeArrowheads="1"/>
            </p:cNvSpPr>
            <p:nvPr/>
          </p:nvSpPr>
          <p:spPr bwMode="auto">
            <a:xfrm>
              <a:off x="4105" y="874"/>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43" name="Rectangle 167"/>
            <p:cNvSpPr>
              <a:spLocks noChangeArrowheads="1"/>
            </p:cNvSpPr>
            <p:nvPr/>
          </p:nvSpPr>
          <p:spPr bwMode="auto">
            <a:xfrm>
              <a:off x="4139" y="874"/>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8</a:t>
              </a:r>
              <a:endParaRPr lang="en-US"/>
            </a:p>
          </p:txBody>
        </p:sp>
        <p:sp>
          <p:nvSpPr>
            <p:cNvPr id="144" name="Rectangle 168"/>
            <p:cNvSpPr>
              <a:spLocks noChangeArrowheads="1"/>
            </p:cNvSpPr>
            <p:nvPr/>
          </p:nvSpPr>
          <p:spPr bwMode="auto">
            <a:xfrm>
              <a:off x="4670" y="870"/>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45" name="Rectangle 169"/>
            <p:cNvSpPr>
              <a:spLocks noChangeArrowheads="1"/>
            </p:cNvSpPr>
            <p:nvPr/>
          </p:nvSpPr>
          <p:spPr bwMode="auto">
            <a:xfrm>
              <a:off x="4704" y="87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9</a:t>
              </a:r>
              <a:endParaRPr lang="en-US"/>
            </a:p>
          </p:txBody>
        </p:sp>
        <p:sp>
          <p:nvSpPr>
            <p:cNvPr id="146" name="Rectangle 170"/>
            <p:cNvSpPr>
              <a:spLocks noChangeArrowheads="1"/>
            </p:cNvSpPr>
            <p:nvPr/>
          </p:nvSpPr>
          <p:spPr bwMode="auto">
            <a:xfrm>
              <a:off x="5007" y="227"/>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47" name="Rectangle 171"/>
            <p:cNvSpPr>
              <a:spLocks noChangeArrowheads="1"/>
            </p:cNvSpPr>
            <p:nvPr/>
          </p:nvSpPr>
          <p:spPr bwMode="auto">
            <a:xfrm>
              <a:off x="5041" y="227"/>
              <a:ext cx="5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10</a:t>
              </a:r>
              <a:endParaRPr lang="en-US"/>
            </a:p>
          </p:txBody>
        </p:sp>
        <p:sp>
          <p:nvSpPr>
            <p:cNvPr id="148" name="Rectangle 172"/>
            <p:cNvSpPr>
              <a:spLocks noChangeArrowheads="1"/>
            </p:cNvSpPr>
            <p:nvPr/>
          </p:nvSpPr>
          <p:spPr bwMode="auto">
            <a:xfrm>
              <a:off x="4251" y="1014"/>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P</a:t>
              </a:r>
              <a:endParaRPr lang="en-US"/>
            </a:p>
          </p:txBody>
        </p:sp>
        <p:sp>
          <p:nvSpPr>
            <p:cNvPr id="149" name="Rectangle 173"/>
            <p:cNvSpPr>
              <a:spLocks noChangeArrowheads="1"/>
            </p:cNvSpPr>
            <p:nvPr/>
          </p:nvSpPr>
          <p:spPr bwMode="auto">
            <a:xfrm>
              <a:off x="4285" y="1014"/>
              <a:ext cx="8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ara</a:t>
              </a:r>
              <a:endParaRPr lang="en-US"/>
            </a:p>
          </p:txBody>
        </p:sp>
        <p:sp>
          <p:nvSpPr>
            <p:cNvPr id="150" name="Rectangle 174"/>
            <p:cNvSpPr>
              <a:spLocks noChangeArrowheads="1"/>
            </p:cNvSpPr>
            <p:nvPr/>
          </p:nvSpPr>
          <p:spPr bwMode="auto">
            <a:xfrm>
              <a:off x="4364" y="1014"/>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ll</a:t>
              </a:r>
              <a:endParaRPr lang="en-US"/>
            </a:p>
          </p:txBody>
        </p:sp>
        <p:sp>
          <p:nvSpPr>
            <p:cNvPr id="151" name="Rectangle 175"/>
            <p:cNvSpPr>
              <a:spLocks noChangeArrowheads="1"/>
            </p:cNvSpPr>
            <p:nvPr/>
          </p:nvSpPr>
          <p:spPr bwMode="auto">
            <a:xfrm>
              <a:off x="4394" y="1014"/>
              <a:ext cx="25"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e</a:t>
              </a:r>
              <a:endParaRPr lang="en-US"/>
            </a:p>
          </p:txBody>
        </p:sp>
        <p:sp>
          <p:nvSpPr>
            <p:cNvPr id="152" name="Rectangle 176"/>
            <p:cNvSpPr>
              <a:spLocks noChangeArrowheads="1"/>
            </p:cNvSpPr>
            <p:nvPr/>
          </p:nvSpPr>
          <p:spPr bwMode="auto">
            <a:xfrm>
              <a:off x="4418" y="1014"/>
              <a:ext cx="1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l</a:t>
              </a:r>
              <a:endParaRPr lang="en-US"/>
            </a:p>
          </p:txBody>
        </p:sp>
        <p:sp>
          <p:nvSpPr>
            <p:cNvPr id="153" name="Rectangle 177"/>
            <p:cNvSpPr>
              <a:spLocks noChangeArrowheads="1"/>
            </p:cNvSpPr>
            <p:nvPr/>
          </p:nvSpPr>
          <p:spPr bwMode="auto">
            <a:xfrm>
              <a:off x="4434" y="1014"/>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 </a:t>
              </a:r>
              <a:endParaRPr lang="en-US"/>
            </a:p>
          </p:txBody>
        </p:sp>
        <p:sp>
          <p:nvSpPr>
            <p:cNvPr id="154" name="Rectangle 178"/>
            <p:cNvSpPr>
              <a:spLocks noChangeArrowheads="1"/>
            </p:cNvSpPr>
            <p:nvPr/>
          </p:nvSpPr>
          <p:spPr bwMode="auto">
            <a:xfrm>
              <a:off x="4447" y="1014"/>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Fl</a:t>
              </a:r>
              <a:endParaRPr lang="en-US"/>
            </a:p>
          </p:txBody>
        </p:sp>
        <p:sp>
          <p:nvSpPr>
            <p:cNvPr id="155" name="Rectangle 179"/>
            <p:cNvSpPr>
              <a:spLocks noChangeArrowheads="1"/>
            </p:cNvSpPr>
            <p:nvPr/>
          </p:nvSpPr>
          <p:spPr bwMode="auto">
            <a:xfrm>
              <a:off x="4496" y="1014"/>
              <a:ext cx="6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ow</a:t>
              </a:r>
              <a:endParaRPr lang="en-US"/>
            </a:p>
          </p:txBody>
        </p:sp>
      </p:grpSp>
      <p:grpSp>
        <p:nvGrpSpPr>
          <p:cNvPr id="158" name="Group 434"/>
          <p:cNvGrpSpPr>
            <a:grpSpLocks/>
          </p:cNvGrpSpPr>
          <p:nvPr/>
        </p:nvGrpSpPr>
        <p:grpSpPr bwMode="auto">
          <a:xfrm>
            <a:off x="5245099" y="2002783"/>
            <a:ext cx="3306763" cy="2430463"/>
            <a:chOff x="3072" y="1152"/>
            <a:chExt cx="2256" cy="1675"/>
          </a:xfrm>
        </p:grpSpPr>
        <p:sp>
          <p:nvSpPr>
            <p:cNvPr id="159" name="Rectangle 184"/>
            <p:cNvSpPr>
              <a:spLocks noChangeArrowheads="1"/>
            </p:cNvSpPr>
            <p:nvPr/>
          </p:nvSpPr>
          <p:spPr bwMode="auto">
            <a:xfrm>
              <a:off x="3210" y="1397"/>
              <a:ext cx="1969" cy="1144"/>
            </a:xfrm>
            <a:prstGeom prst="rect">
              <a:avLst/>
            </a:prstGeom>
            <a:solidFill>
              <a:srgbClr val="FFFFCC"/>
            </a:solidFill>
            <a:ln w="8001">
              <a:solidFill>
                <a:srgbClr val="000000"/>
              </a:solidFill>
              <a:miter lim="800000"/>
              <a:headEnd/>
              <a:tailEnd/>
            </a:ln>
          </p:spPr>
          <p:txBody>
            <a:bodyPr/>
            <a:lstStyle/>
            <a:p>
              <a:endParaRPr lang="en-US"/>
            </a:p>
          </p:txBody>
        </p:sp>
        <p:grpSp>
          <p:nvGrpSpPr>
            <p:cNvPr id="160" name="Group 185"/>
            <p:cNvGrpSpPr>
              <a:grpSpLocks/>
            </p:cNvGrpSpPr>
            <p:nvPr/>
          </p:nvGrpSpPr>
          <p:grpSpPr bwMode="auto">
            <a:xfrm>
              <a:off x="3763" y="1397"/>
              <a:ext cx="4" cy="1144"/>
              <a:chOff x="3626" y="2498"/>
              <a:chExt cx="5" cy="1346"/>
            </a:xfrm>
          </p:grpSpPr>
          <p:sp>
            <p:nvSpPr>
              <p:cNvPr id="219" name="Freeform 186"/>
              <p:cNvSpPr>
                <a:spLocks/>
              </p:cNvSpPr>
              <p:nvPr/>
            </p:nvSpPr>
            <p:spPr bwMode="auto">
              <a:xfrm>
                <a:off x="3626" y="24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187"/>
              <p:cNvSpPr>
                <a:spLocks/>
              </p:cNvSpPr>
              <p:nvPr/>
            </p:nvSpPr>
            <p:spPr bwMode="auto">
              <a:xfrm>
                <a:off x="3626" y="2532"/>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188"/>
              <p:cNvSpPr>
                <a:spLocks/>
              </p:cNvSpPr>
              <p:nvPr/>
            </p:nvSpPr>
            <p:spPr bwMode="auto">
              <a:xfrm>
                <a:off x="3626" y="25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189"/>
              <p:cNvSpPr>
                <a:spLocks/>
              </p:cNvSpPr>
              <p:nvPr/>
            </p:nvSpPr>
            <p:spPr bwMode="auto">
              <a:xfrm>
                <a:off x="3626" y="26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190"/>
              <p:cNvSpPr>
                <a:spLocks/>
              </p:cNvSpPr>
              <p:nvPr/>
            </p:nvSpPr>
            <p:spPr bwMode="auto">
              <a:xfrm>
                <a:off x="3626" y="2637"/>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191"/>
              <p:cNvSpPr>
                <a:spLocks/>
              </p:cNvSpPr>
              <p:nvPr/>
            </p:nvSpPr>
            <p:spPr bwMode="auto">
              <a:xfrm>
                <a:off x="3626" y="2672"/>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192"/>
              <p:cNvSpPr>
                <a:spLocks/>
              </p:cNvSpPr>
              <p:nvPr/>
            </p:nvSpPr>
            <p:spPr bwMode="auto">
              <a:xfrm>
                <a:off x="3626" y="27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193"/>
              <p:cNvSpPr>
                <a:spLocks/>
              </p:cNvSpPr>
              <p:nvPr/>
            </p:nvSpPr>
            <p:spPr bwMode="auto">
              <a:xfrm>
                <a:off x="3626" y="2741"/>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194"/>
              <p:cNvSpPr>
                <a:spLocks/>
              </p:cNvSpPr>
              <p:nvPr/>
            </p:nvSpPr>
            <p:spPr bwMode="auto">
              <a:xfrm>
                <a:off x="3626" y="27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195"/>
              <p:cNvSpPr>
                <a:spLocks/>
              </p:cNvSpPr>
              <p:nvPr/>
            </p:nvSpPr>
            <p:spPr bwMode="auto">
              <a:xfrm>
                <a:off x="3626" y="28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196"/>
              <p:cNvSpPr>
                <a:spLocks/>
              </p:cNvSpPr>
              <p:nvPr/>
            </p:nvSpPr>
            <p:spPr bwMode="auto">
              <a:xfrm>
                <a:off x="3626" y="28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197"/>
              <p:cNvSpPr>
                <a:spLocks/>
              </p:cNvSpPr>
              <p:nvPr/>
            </p:nvSpPr>
            <p:spPr bwMode="auto">
              <a:xfrm>
                <a:off x="3626" y="28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198"/>
              <p:cNvSpPr>
                <a:spLocks/>
              </p:cNvSpPr>
              <p:nvPr/>
            </p:nvSpPr>
            <p:spPr bwMode="auto">
              <a:xfrm>
                <a:off x="3626" y="2915"/>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99"/>
              <p:cNvSpPr>
                <a:spLocks/>
              </p:cNvSpPr>
              <p:nvPr/>
            </p:nvSpPr>
            <p:spPr bwMode="auto">
              <a:xfrm>
                <a:off x="3626" y="29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200"/>
              <p:cNvSpPr>
                <a:spLocks/>
              </p:cNvSpPr>
              <p:nvPr/>
            </p:nvSpPr>
            <p:spPr bwMode="auto">
              <a:xfrm>
                <a:off x="3626" y="29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201"/>
              <p:cNvSpPr>
                <a:spLocks/>
              </p:cNvSpPr>
              <p:nvPr/>
            </p:nvSpPr>
            <p:spPr bwMode="auto">
              <a:xfrm>
                <a:off x="3626" y="3019"/>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02"/>
              <p:cNvSpPr>
                <a:spLocks/>
              </p:cNvSpPr>
              <p:nvPr/>
            </p:nvSpPr>
            <p:spPr bwMode="auto">
              <a:xfrm>
                <a:off x="3626" y="3054"/>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203"/>
              <p:cNvSpPr>
                <a:spLocks/>
              </p:cNvSpPr>
              <p:nvPr/>
            </p:nvSpPr>
            <p:spPr bwMode="auto">
              <a:xfrm>
                <a:off x="3626" y="3089"/>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204"/>
              <p:cNvSpPr>
                <a:spLocks/>
              </p:cNvSpPr>
              <p:nvPr/>
            </p:nvSpPr>
            <p:spPr bwMode="auto">
              <a:xfrm>
                <a:off x="3626" y="3124"/>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205"/>
              <p:cNvSpPr>
                <a:spLocks/>
              </p:cNvSpPr>
              <p:nvPr/>
            </p:nvSpPr>
            <p:spPr bwMode="auto">
              <a:xfrm>
                <a:off x="3626" y="3159"/>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206"/>
              <p:cNvSpPr>
                <a:spLocks/>
              </p:cNvSpPr>
              <p:nvPr/>
            </p:nvSpPr>
            <p:spPr bwMode="auto">
              <a:xfrm>
                <a:off x="3626" y="3193"/>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207"/>
              <p:cNvSpPr>
                <a:spLocks/>
              </p:cNvSpPr>
              <p:nvPr/>
            </p:nvSpPr>
            <p:spPr bwMode="auto">
              <a:xfrm>
                <a:off x="3626" y="3228"/>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208"/>
              <p:cNvSpPr>
                <a:spLocks/>
              </p:cNvSpPr>
              <p:nvPr/>
            </p:nvSpPr>
            <p:spPr bwMode="auto">
              <a:xfrm>
                <a:off x="3626" y="3263"/>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209"/>
              <p:cNvSpPr>
                <a:spLocks/>
              </p:cNvSpPr>
              <p:nvPr/>
            </p:nvSpPr>
            <p:spPr bwMode="auto">
              <a:xfrm>
                <a:off x="3626" y="32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210"/>
              <p:cNvSpPr>
                <a:spLocks/>
              </p:cNvSpPr>
              <p:nvPr/>
            </p:nvSpPr>
            <p:spPr bwMode="auto">
              <a:xfrm>
                <a:off x="3626" y="3333"/>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211"/>
              <p:cNvSpPr>
                <a:spLocks/>
              </p:cNvSpPr>
              <p:nvPr/>
            </p:nvSpPr>
            <p:spPr bwMode="auto">
              <a:xfrm>
                <a:off x="3626" y="33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212"/>
              <p:cNvSpPr>
                <a:spLocks/>
              </p:cNvSpPr>
              <p:nvPr/>
            </p:nvSpPr>
            <p:spPr bwMode="auto">
              <a:xfrm>
                <a:off x="3626" y="34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213"/>
              <p:cNvSpPr>
                <a:spLocks/>
              </p:cNvSpPr>
              <p:nvPr/>
            </p:nvSpPr>
            <p:spPr bwMode="auto">
              <a:xfrm>
                <a:off x="3626" y="3437"/>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214"/>
              <p:cNvSpPr>
                <a:spLocks/>
              </p:cNvSpPr>
              <p:nvPr/>
            </p:nvSpPr>
            <p:spPr bwMode="auto">
              <a:xfrm>
                <a:off x="3626" y="3472"/>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215"/>
              <p:cNvSpPr>
                <a:spLocks/>
              </p:cNvSpPr>
              <p:nvPr/>
            </p:nvSpPr>
            <p:spPr bwMode="auto">
              <a:xfrm>
                <a:off x="3626" y="35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216"/>
              <p:cNvSpPr>
                <a:spLocks/>
              </p:cNvSpPr>
              <p:nvPr/>
            </p:nvSpPr>
            <p:spPr bwMode="auto">
              <a:xfrm>
                <a:off x="3626" y="3541"/>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217"/>
              <p:cNvSpPr>
                <a:spLocks/>
              </p:cNvSpPr>
              <p:nvPr/>
            </p:nvSpPr>
            <p:spPr bwMode="auto">
              <a:xfrm>
                <a:off x="3626" y="35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218"/>
              <p:cNvSpPr>
                <a:spLocks/>
              </p:cNvSpPr>
              <p:nvPr/>
            </p:nvSpPr>
            <p:spPr bwMode="auto">
              <a:xfrm>
                <a:off x="3626" y="36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219"/>
              <p:cNvSpPr>
                <a:spLocks/>
              </p:cNvSpPr>
              <p:nvPr/>
            </p:nvSpPr>
            <p:spPr bwMode="auto">
              <a:xfrm>
                <a:off x="3626" y="36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220"/>
              <p:cNvSpPr>
                <a:spLocks/>
              </p:cNvSpPr>
              <p:nvPr/>
            </p:nvSpPr>
            <p:spPr bwMode="auto">
              <a:xfrm>
                <a:off x="3626" y="36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221"/>
              <p:cNvSpPr>
                <a:spLocks/>
              </p:cNvSpPr>
              <p:nvPr/>
            </p:nvSpPr>
            <p:spPr bwMode="auto">
              <a:xfrm>
                <a:off x="3626" y="3715"/>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222"/>
              <p:cNvSpPr>
                <a:spLocks/>
              </p:cNvSpPr>
              <p:nvPr/>
            </p:nvSpPr>
            <p:spPr bwMode="auto">
              <a:xfrm>
                <a:off x="3626" y="37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223"/>
              <p:cNvSpPr>
                <a:spLocks/>
              </p:cNvSpPr>
              <p:nvPr/>
            </p:nvSpPr>
            <p:spPr bwMode="auto">
              <a:xfrm>
                <a:off x="3626" y="37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224"/>
              <p:cNvSpPr>
                <a:spLocks/>
              </p:cNvSpPr>
              <p:nvPr/>
            </p:nvSpPr>
            <p:spPr bwMode="auto">
              <a:xfrm>
                <a:off x="3626" y="3820"/>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1" name="Group 225"/>
            <p:cNvGrpSpPr>
              <a:grpSpLocks/>
            </p:cNvGrpSpPr>
            <p:nvPr/>
          </p:nvGrpSpPr>
          <p:grpSpPr bwMode="auto">
            <a:xfrm>
              <a:off x="4729" y="1397"/>
              <a:ext cx="5" cy="1144"/>
              <a:chOff x="4870" y="2498"/>
              <a:chExt cx="5" cy="1346"/>
            </a:xfrm>
          </p:grpSpPr>
          <p:sp>
            <p:nvSpPr>
              <p:cNvPr id="180" name="Freeform 226"/>
              <p:cNvSpPr>
                <a:spLocks/>
              </p:cNvSpPr>
              <p:nvPr/>
            </p:nvSpPr>
            <p:spPr bwMode="auto">
              <a:xfrm>
                <a:off x="4870" y="24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27"/>
              <p:cNvSpPr>
                <a:spLocks/>
              </p:cNvSpPr>
              <p:nvPr/>
            </p:nvSpPr>
            <p:spPr bwMode="auto">
              <a:xfrm>
                <a:off x="4870" y="2532"/>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28"/>
              <p:cNvSpPr>
                <a:spLocks/>
              </p:cNvSpPr>
              <p:nvPr/>
            </p:nvSpPr>
            <p:spPr bwMode="auto">
              <a:xfrm>
                <a:off x="4870" y="25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229"/>
              <p:cNvSpPr>
                <a:spLocks/>
              </p:cNvSpPr>
              <p:nvPr/>
            </p:nvSpPr>
            <p:spPr bwMode="auto">
              <a:xfrm>
                <a:off x="4870" y="26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230"/>
              <p:cNvSpPr>
                <a:spLocks/>
              </p:cNvSpPr>
              <p:nvPr/>
            </p:nvSpPr>
            <p:spPr bwMode="auto">
              <a:xfrm>
                <a:off x="4870" y="2637"/>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31"/>
              <p:cNvSpPr>
                <a:spLocks/>
              </p:cNvSpPr>
              <p:nvPr/>
            </p:nvSpPr>
            <p:spPr bwMode="auto">
              <a:xfrm>
                <a:off x="4870" y="2672"/>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32"/>
              <p:cNvSpPr>
                <a:spLocks/>
              </p:cNvSpPr>
              <p:nvPr/>
            </p:nvSpPr>
            <p:spPr bwMode="auto">
              <a:xfrm>
                <a:off x="4870" y="27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33"/>
              <p:cNvSpPr>
                <a:spLocks/>
              </p:cNvSpPr>
              <p:nvPr/>
            </p:nvSpPr>
            <p:spPr bwMode="auto">
              <a:xfrm>
                <a:off x="4870" y="2741"/>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34"/>
              <p:cNvSpPr>
                <a:spLocks/>
              </p:cNvSpPr>
              <p:nvPr/>
            </p:nvSpPr>
            <p:spPr bwMode="auto">
              <a:xfrm>
                <a:off x="4870" y="27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35"/>
              <p:cNvSpPr>
                <a:spLocks/>
              </p:cNvSpPr>
              <p:nvPr/>
            </p:nvSpPr>
            <p:spPr bwMode="auto">
              <a:xfrm>
                <a:off x="4870" y="28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236"/>
              <p:cNvSpPr>
                <a:spLocks/>
              </p:cNvSpPr>
              <p:nvPr/>
            </p:nvSpPr>
            <p:spPr bwMode="auto">
              <a:xfrm>
                <a:off x="4870" y="28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237"/>
              <p:cNvSpPr>
                <a:spLocks/>
              </p:cNvSpPr>
              <p:nvPr/>
            </p:nvSpPr>
            <p:spPr bwMode="auto">
              <a:xfrm>
                <a:off x="4870" y="28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38"/>
              <p:cNvSpPr>
                <a:spLocks/>
              </p:cNvSpPr>
              <p:nvPr/>
            </p:nvSpPr>
            <p:spPr bwMode="auto">
              <a:xfrm>
                <a:off x="4870" y="2915"/>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39"/>
              <p:cNvSpPr>
                <a:spLocks/>
              </p:cNvSpPr>
              <p:nvPr/>
            </p:nvSpPr>
            <p:spPr bwMode="auto">
              <a:xfrm>
                <a:off x="4870" y="29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40"/>
              <p:cNvSpPr>
                <a:spLocks/>
              </p:cNvSpPr>
              <p:nvPr/>
            </p:nvSpPr>
            <p:spPr bwMode="auto">
              <a:xfrm>
                <a:off x="4870" y="29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41"/>
              <p:cNvSpPr>
                <a:spLocks/>
              </p:cNvSpPr>
              <p:nvPr/>
            </p:nvSpPr>
            <p:spPr bwMode="auto">
              <a:xfrm>
                <a:off x="4870" y="3019"/>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242"/>
              <p:cNvSpPr>
                <a:spLocks/>
              </p:cNvSpPr>
              <p:nvPr/>
            </p:nvSpPr>
            <p:spPr bwMode="auto">
              <a:xfrm>
                <a:off x="4870" y="3054"/>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243"/>
              <p:cNvSpPr>
                <a:spLocks/>
              </p:cNvSpPr>
              <p:nvPr/>
            </p:nvSpPr>
            <p:spPr bwMode="auto">
              <a:xfrm>
                <a:off x="4870" y="3089"/>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244"/>
              <p:cNvSpPr>
                <a:spLocks/>
              </p:cNvSpPr>
              <p:nvPr/>
            </p:nvSpPr>
            <p:spPr bwMode="auto">
              <a:xfrm>
                <a:off x="4870" y="3124"/>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245"/>
              <p:cNvSpPr>
                <a:spLocks/>
              </p:cNvSpPr>
              <p:nvPr/>
            </p:nvSpPr>
            <p:spPr bwMode="auto">
              <a:xfrm>
                <a:off x="4870" y="3159"/>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246"/>
              <p:cNvSpPr>
                <a:spLocks/>
              </p:cNvSpPr>
              <p:nvPr/>
            </p:nvSpPr>
            <p:spPr bwMode="auto">
              <a:xfrm>
                <a:off x="4870" y="3193"/>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247"/>
              <p:cNvSpPr>
                <a:spLocks/>
              </p:cNvSpPr>
              <p:nvPr/>
            </p:nvSpPr>
            <p:spPr bwMode="auto">
              <a:xfrm>
                <a:off x="4870" y="3228"/>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248"/>
              <p:cNvSpPr>
                <a:spLocks/>
              </p:cNvSpPr>
              <p:nvPr/>
            </p:nvSpPr>
            <p:spPr bwMode="auto">
              <a:xfrm>
                <a:off x="4870" y="3263"/>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249"/>
              <p:cNvSpPr>
                <a:spLocks/>
              </p:cNvSpPr>
              <p:nvPr/>
            </p:nvSpPr>
            <p:spPr bwMode="auto">
              <a:xfrm>
                <a:off x="4870" y="32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250"/>
              <p:cNvSpPr>
                <a:spLocks/>
              </p:cNvSpPr>
              <p:nvPr/>
            </p:nvSpPr>
            <p:spPr bwMode="auto">
              <a:xfrm>
                <a:off x="4870" y="3333"/>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51"/>
              <p:cNvSpPr>
                <a:spLocks/>
              </p:cNvSpPr>
              <p:nvPr/>
            </p:nvSpPr>
            <p:spPr bwMode="auto">
              <a:xfrm>
                <a:off x="4870" y="33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252"/>
              <p:cNvSpPr>
                <a:spLocks/>
              </p:cNvSpPr>
              <p:nvPr/>
            </p:nvSpPr>
            <p:spPr bwMode="auto">
              <a:xfrm>
                <a:off x="4870" y="34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253"/>
              <p:cNvSpPr>
                <a:spLocks/>
              </p:cNvSpPr>
              <p:nvPr/>
            </p:nvSpPr>
            <p:spPr bwMode="auto">
              <a:xfrm>
                <a:off x="4870" y="3437"/>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254"/>
              <p:cNvSpPr>
                <a:spLocks/>
              </p:cNvSpPr>
              <p:nvPr/>
            </p:nvSpPr>
            <p:spPr bwMode="auto">
              <a:xfrm>
                <a:off x="4870" y="3472"/>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255"/>
              <p:cNvSpPr>
                <a:spLocks/>
              </p:cNvSpPr>
              <p:nvPr/>
            </p:nvSpPr>
            <p:spPr bwMode="auto">
              <a:xfrm>
                <a:off x="4870" y="35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256"/>
              <p:cNvSpPr>
                <a:spLocks/>
              </p:cNvSpPr>
              <p:nvPr/>
            </p:nvSpPr>
            <p:spPr bwMode="auto">
              <a:xfrm>
                <a:off x="4870" y="3541"/>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257"/>
              <p:cNvSpPr>
                <a:spLocks/>
              </p:cNvSpPr>
              <p:nvPr/>
            </p:nvSpPr>
            <p:spPr bwMode="auto">
              <a:xfrm>
                <a:off x="4870" y="35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258"/>
              <p:cNvSpPr>
                <a:spLocks/>
              </p:cNvSpPr>
              <p:nvPr/>
            </p:nvSpPr>
            <p:spPr bwMode="auto">
              <a:xfrm>
                <a:off x="4870" y="36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259"/>
              <p:cNvSpPr>
                <a:spLocks/>
              </p:cNvSpPr>
              <p:nvPr/>
            </p:nvSpPr>
            <p:spPr bwMode="auto">
              <a:xfrm>
                <a:off x="4870" y="36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260"/>
              <p:cNvSpPr>
                <a:spLocks/>
              </p:cNvSpPr>
              <p:nvPr/>
            </p:nvSpPr>
            <p:spPr bwMode="auto">
              <a:xfrm>
                <a:off x="4870" y="36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261"/>
              <p:cNvSpPr>
                <a:spLocks/>
              </p:cNvSpPr>
              <p:nvPr/>
            </p:nvSpPr>
            <p:spPr bwMode="auto">
              <a:xfrm>
                <a:off x="4870" y="3715"/>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262"/>
              <p:cNvSpPr>
                <a:spLocks/>
              </p:cNvSpPr>
              <p:nvPr/>
            </p:nvSpPr>
            <p:spPr bwMode="auto">
              <a:xfrm>
                <a:off x="4870" y="37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263"/>
              <p:cNvSpPr>
                <a:spLocks/>
              </p:cNvSpPr>
              <p:nvPr/>
            </p:nvSpPr>
            <p:spPr bwMode="auto">
              <a:xfrm>
                <a:off x="4870" y="37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264"/>
              <p:cNvSpPr>
                <a:spLocks/>
              </p:cNvSpPr>
              <p:nvPr/>
            </p:nvSpPr>
            <p:spPr bwMode="auto">
              <a:xfrm>
                <a:off x="4870" y="3820"/>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2" name="Rectangle 265"/>
            <p:cNvSpPr>
              <a:spLocks noChangeArrowheads="1"/>
            </p:cNvSpPr>
            <p:nvPr/>
          </p:nvSpPr>
          <p:spPr bwMode="auto">
            <a:xfrm>
              <a:off x="3302" y="1682"/>
              <a:ext cx="1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100" b="0">
                  <a:solidFill>
                    <a:srgbClr val="000000"/>
                  </a:solidFill>
                  <a:latin typeface="Times" charset="0"/>
                </a:rPr>
                <a:t>T</a:t>
              </a:r>
              <a:r>
                <a:rPr lang="en-US" sz="1100" b="0" baseline="-25000">
                  <a:solidFill>
                    <a:srgbClr val="000000"/>
                  </a:solidFill>
                  <a:latin typeface="Times" charset="0"/>
                </a:rPr>
                <a:t>1</a:t>
              </a:r>
              <a:endParaRPr lang="en-US" sz="1100" b="0">
                <a:solidFill>
                  <a:srgbClr val="000000"/>
                </a:solidFill>
                <a:latin typeface="Times" charset="0"/>
              </a:endParaRPr>
            </a:p>
          </p:txBody>
        </p:sp>
        <p:sp>
          <p:nvSpPr>
            <p:cNvPr id="163" name="Line 266"/>
            <p:cNvSpPr>
              <a:spLocks noChangeShapeType="1"/>
            </p:cNvSpPr>
            <p:nvPr/>
          </p:nvSpPr>
          <p:spPr bwMode="auto">
            <a:xfrm>
              <a:off x="3210" y="1519"/>
              <a:ext cx="1980" cy="245"/>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64" name="Line 267"/>
            <p:cNvSpPr>
              <a:spLocks noChangeShapeType="1"/>
            </p:cNvSpPr>
            <p:nvPr/>
          </p:nvSpPr>
          <p:spPr bwMode="auto">
            <a:xfrm>
              <a:off x="3297" y="2743"/>
              <a:ext cx="193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5" name="Text Box 268"/>
            <p:cNvSpPr txBox="1">
              <a:spLocks noChangeArrowheads="1"/>
            </p:cNvSpPr>
            <p:nvPr/>
          </p:nvSpPr>
          <p:spPr bwMode="auto">
            <a:xfrm>
              <a:off x="4034" y="2539"/>
              <a:ext cx="3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b="0">
                  <a:latin typeface="Times" charset="0"/>
                </a:rPr>
                <a:t>A</a:t>
              </a:r>
            </a:p>
          </p:txBody>
        </p:sp>
        <p:sp>
          <p:nvSpPr>
            <p:cNvPr id="166" name="AutoShape 269"/>
            <p:cNvSpPr>
              <a:spLocks noChangeArrowheads="1"/>
            </p:cNvSpPr>
            <p:nvPr/>
          </p:nvSpPr>
          <p:spPr bwMode="auto">
            <a:xfrm>
              <a:off x="3072" y="1152"/>
              <a:ext cx="276" cy="163"/>
            </a:xfrm>
            <a:prstGeom prst="wedgeEllipseCallout">
              <a:avLst>
                <a:gd name="adj1" fmla="val -2431"/>
                <a:gd name="adj2" fmla="val 94792"/>
              </a:avLst>
            </a:prstGeom>
            <a:solidFill>
              <a:srgbClr val="FFFFCC"/>
            </a:solidFill>
            <a:ln w="9525">
              <a:solidFill>
                <a:schemeClr val="tx1"/>
              </a:solidFill>
              <a:miter lim="800000"/>
              <a:headEnd/>
              <a:tailEnd/>
            </a:ln>
          </p:spPr>
          <p:txBody>
            <a:bodyPr wrap="none" anchor="ctr"/>
            <a:lstStyle/>
            <a:p>
              <a:pPr algn="ctr"/>
              <a:r>
                <a:rPr lang="en-US" sz="1600" b="0">
                  <a:latin typeface="Times" charset="0"/>
                </a:rPr>
                <a:t>1</a:t>
              </a:r>
            </a:p>
          </p:txBody>
        </p:sp>
        <p:sp>
          <p:nvSpPr>
            <p:cNvPr id="167" name="AutoShape 270"/>
            <p:cNvSpPr>
              <a:spLocks noChangeArrowheads="1"/>
            </p:cNvSpPr>
            <p:nvPr/>
          </p:nvSpPr>
          <p:spPr bwMode="auto">
            <a:xfrm>
              <a:off x="5006" y="1154"/>
              <a:ext cx="276" cy="163"/>
            </a:xfrm>
            <a:prstGeom prst="wedgeEllipseCallout">
              <a:avLst>
                <a:gd name="adj1" fmla="val 13542"/>
                <a:gd name="adj2" fmla="val 102083"/>
              </a:avLst>
            </a:prstGeom>
            <a:solidFill>
              <a:srgbClr val="FFFFCC"/>
            </a:solidFill>
            <a:ln w="9525">
              <a:solidFill>
                <a:schemeClr val="tx1"/>
              </a:solidFill>
              <a:miter lim="800000"/>
              <a:headEnd/>
              <a:tailEnd/>
            </a:ln>
          </p:spPr>
          <p:txBody>
            <a:bodyPr wrap="none" anchor="ctr"/>
            <a:lstStyle/>
            <a:p>
              <a:pPr algn="ctr"/>
              <a:r>
                <a:rPr lang="en-US" sz="1600" b="0">
                  <a:latin typeface="Times" charset="0"/>
                </a:rPr>
                <a:t>2</a:t>
              </a:r>
            </a:p>
          </p:txBody>
        </p:sp>
        <p:sp>
          <p:nvSpPr>
            <p:cNvPr id="168" name="Freeform 271"/>
            <p:cNvSpPr>
              <a:spLocks/>
            </p:cNvSpPr>
            <p:nvPr/>
          </p:nvSpPr>
          <p:spPr bwMode="auto">
            <a:xfrm>
              <a:off x="3210" y="1845"/>
              <a:ext cx="1934" cy="449"/>
            </a:xfrm>
            <a:custGeom>
              <a:avLst/>
              <a:gdLst>
                <a:gd name="T0" fmla="*/ 1855 w 2016"/>
                <a:gd name="T1" fmla="*/ 382 h 528"/>
                <a:gd name="T2" fmla="*/ 1148 w 2016"/>
                <a:gd name="T3" fmla="*/ 208 h 528"/>
                <a:gd name="T4" fmla="*/ 0 w 2016"/>
                <a:gd name="T5" fmla="*/ 0 h 528"/>
                <a:gd name="T6" fmla="*/ 0 60000 65536"/>
                <a:gd name="T7" fmla="*/ 0 60000 65536"/>
                <a:gd name="T8" fmla="*/ 0 60000 65536"/>
                <a:gd name="T9" fmla="*/ 0 w 2016"/>
                <a:gd name="T10" fmla="*/ 0 h 528"/>
                <a:gd name="T11" fmla="*/ 2016 w 2016"/>
                <a:gd name="T12" fmla="*/ 528 h 528"/>
              </a:gdLst>
              <a:ahLst/>
              <a:cxnLst>
                <a:cxn ang="T6">
                  <a:pos x="T0" y="T1"/>
                </a:cxn>
                <a:cxn ang="T7">
                  <a:pos x="T2" y="T3"/>
                </a:cxn>
                <a:cxn ang="T8">
                  <a:pos x="T4" y="T5"/>
                </a:cxn>
              </a:cxnLst>
              <a:rect l="T9" t="T10" r="T11" b="T12"/>
              <a:pathLst>
                <a:path w="2016" h="528">
                  <a:moveTo>
                    <a:pt x="2016" y="528"/>
                  </a:moveTo>
                  <a:cubicBezTo>
                    <a:pt x="1799" y="451"/>
                    <a:pt x="1583" y="375"/>
                    <a:pt x="1248" y="288"/>
                  </a:cubicBezTo>
                  <a:cubicBezTo>
                    <a:pt x="912" y="200"/>
                    <a:pt x="456" y="100"/>
                    <a:pt x="0" y="0"/>
                  </a:cubicBezTo>
                </a:path>
              </a:pathLst>
            </a:custGeom>
            <a:noFill/>
            <a:ln w="25400">
              <a:solidFill>
                <a:srgbClr val="0000FF"/>
              </a:solidFill>
              <a:round/>
              <a:headEnd type="none"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9" name="Text Box 272"/>
            <p:cNvSpPr txBox="1">
              <a:spLocks noChangeArrowheads="1"/>
            </p:cNvSpPr>
            <p:nvPr/>
          </p:nvSpPr>
          <p:spPr bwMode="auto">
            <a:xfrm>
              <a:off x="4991" y="1845"/>
              <a:ext cx="3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2</a:t>
              </a:r>
              <a:endParaRPr lang="en-US" sz="1400" b="0">
                <a:latin typeface="Times" charset="0"/>
              </a:endParaRPr>
            </a:p>
          </p:txBody>
        </p:sp>
        <p:sp>
          <p:nvSpPr>
            <p:cNvPr id="170" name="Text Box 273"/>
            <p:cNvSpPr txBox="1">
              <a:spLocks noChangeArrowheads="1"/>
            </p:cNvSpPr>
            <p:nvPr/>
          </p:nvSpPr>
          <p:spPr bwMode="auto">
            <a:xfrm>
              <a:off x="3256" y="1397"/>
              <a:ext cx="33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3</a:t>
              </a:r>
              <a:endParaRPr lang="en-US" sz="1400" b="0" dirty="0">
                <a:latin typeface="Times" charset="0"/>
              </a:endParaRPr>
            </a:p>
          </p:txBody>
        </p:sp>
        <p:sp>
          <p:nvSpPr>
            <p:cNvPr id="171" name="Text Box 274"/>
            <p:cNvSpPr txBox="1">
              <a:spLocks noChangeArrowheads="1"/>
            </p:cNvSpPr>
            <p:nvPr/>
          </p:nvSpPr>
          <p:spPr bwMode="auto">
            <a:xfrm>
              <a:off x="4960" y="1560"/>
              <a:ext cx="3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6</a:t>
              </a:r>
              <a:endParaRPr lang="en-US" sz="1400" b="0" dirty="0">
                <a:latin typeface="Times" charset="0"/>
              </a:endParaRPr>
            </a:p>
          </p:txBody>
        </p:sp>
        <p:sp>
          <p:nvSpPr>
            <p:cNvPr id="172" name="Text Box 275"/>
            <p:cNvSpPr txBox="1">
              <a:spLocks noChangeArrowheads="1"/>
            </p:cNvSpPr>
            <p:nvPr/>
          </p:nvSpPr>
          <p:spPr bwMode="auto">
            <a:xfrm>
              <a:off x="3717" y="1438"/>
              <a:ext cx="3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4</a:t>
              </a:r>
              <a:endParaRPr lang="en-US" sz="1400" b="0" dirty="0">
                <a:latin typeface="Times" charset="0"/>
              </a:endParaRPr>
            </a:p>
          </p:txBody>
        </p:sp>
        <p:sp>
          <p:nvSpPr>
            <p:cNvPr id="173" name="Text Box 276"/>
            <p:cNvSpPr txBox="1">
              <a:spLocks noChangeArrowheads="1"/>
            </p:cNvSpPr>
            <p:nvPr/>
          </p:nvSpPr>
          <p:spPr bwMode="auto">
            <a:xfrm>
              <a:off x="4545" y="1478"/>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6</a:t>
              </a:r>
              <a:endParaRPr lang="en-US" sz="1400" b="0" dirty="0">
                <a:latin typeface="Times" charset="0"/>
              </a:endParaRPr>
            </a:p>
          </p:txBody>
        </p:sp>
        <p:sp>
          <p:nvSpPr>
            <p:cNvPr id="174" name="Text Box 277"/>
            <p:cNvSpPr txBox="1">
              <a:spLocks noChangeArrowheads="1"/>
            </p:cNvSpPr>
            <p:nvPr/>
          </p:nvSpPr>
          <p:spPr bwMode="auto">
            <a:xfrm>
              <a:off x="3210" y="1886"/>
              <a:ext cx="29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7</a:t>
              </a:r>
              <a:endParaRPr lang="en-US" sz="1400" b="0" dirty="0">
                <a:latin typeface="Times" charset="0"/>
              </a:endParaRPr>
            </a:p>
          </p:txBody>
        </p:sp>
        <p:sp>
          <p:nvSpPr>
            <p:cNvPr id="175" name="Text Box 278"/>
            <p:cNvSpPr txBox="1">
              <a:spLocks noChangeArrowheads="1"/>
            </p:cNvSpPr>
            <p:nvPr/>
          </p:nvSpPr>
          <p:spPr bwMode="auto">
            <a:xfrm>
              <a:off x="3717" y="1968"/>
              <a:ext cx="3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8</a:t>
              </a:r>
              <a:endParaRPr lang="en-US" sz="1400" b="0" dirty="0">
                <a:latin typeface="Times" charset="0"/>
              </a:endParaRPr>
            </a:p>
          </p:txBody>
        </p:sp>
        <p:sp>
          <p:nvSpPr>
            <p:cNvPr id="176" name="Text Box 279"/>
            <p:cNvSpPr txBox="1">
              <a:spLocks noChangeArrowheads="1"/>
            </p:cNvSpPr>
            <p:nvPr/>
          </p:nvSpPr>
          <p:spPr bwMode="auto">
            <a:xfrm>
              <a:off x="4545" y="2131"/>
              <a:ext cx="30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9</a:t>
              </a:r>
              <a:endParaRPr lang="en-US" sz="1400" b="0" dirty="0">
                <a:latin typeface="Times" charset="0"/>
              </a:endParaRPr>
            </a:p>
          </p:txBody>
        </p:sp>
        <p:sp>
          <p:nvSpPr>
            <p:cNvPr id="177" name="Text Box 280"/>
            <p:cNvSpPr txBox="1">
              <a:spLocks noChangeArrowheads="1"/>
            </p:cNvSpPr>
            <p:nvPr/>
          </p:nvSpPr>
          <p:spPr bwMode="auto">
            <a:xfrm>
              <a:off x="5006" y="2294"/>
              <a:ext cx="3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10</a:t>
              </a:r>
              <a:endParaRPr lang="en-US" sz="1400" b="0">
                <a:latin typeface="Times" charset="0"/>
              </a:endParaRPr>
            </a:p>
          </p:txBody>
        </p:sp>
        <p:sp>
          <p:nvSpPr>
            <p:cNvPr id="178" name="Freeform 281"/>
            <p:cNvSpPr>
              <a:spLocks/>
            </p:cNvSpPr>
            <p:nvPr/>
          </p:nvSpPr>
          <p:spPr bwMode="auto">
            <a:xfrm>
              <a:off x="3210" y="1641"/>
              <a:ext cx="1980" cy="368"/>
            </a:xfrm>
            <a:custGeom>
              <a:avLst/>
              <a:gdLst>
                <a:gd name="T0" fmla="*/ 0 w 2064"/>
                <a:gd name="T1" fmla="*/ 0 h 432"/>
                <a:gd name="T2" fmla="*/ 1899 w 2064"/>
                <a:gd name="T3" fmla="*/ 313 h 432"/>
                <a:gd name="T4" fmla="*/ 0 60000 65536"/>
                <a:gd name="T5" fmla="*/ 0 60000 65536"/>
                <a:gd name="T6" fmla="*/ 0 w 2064"/>
                <a:gd name="T7" fmla="*/ 0 h 432"/>
                <a:gd name="T8" fmla="*/ 2064 w 2064"/>
                <a:gd name="T9" fmla="*/ 432 h 432"/>
              </a:gdLst>
              <a:ahLst/>
              <a:cxnLst>
                <a:cxn ang="T4">
                  <a:pos x="T0" y="T1"/>
                </a:cxn>
                <a:cxn ang="T5">
                  <a:pos x="T2" y="T3"/>
                </a:cxn>
              </a:cxnLst>
              <a:rect l="T6" t="T7" r="T8" b="T9"/>
              <a:pathLst>
                <a:path w="2064" h="432">
                  <a:moveTo>
                    <a:pt x="0" y="0"/>
                  </a:moveTo>
                  <a:cubicBezTo>
                    <a:pt x="0" y="0"/>
                    <a:pt x="1032" y="216"/>
                    <a:pt x="2064" y="432"/>
                  </a:cubicBezTo>
                </a:path>
              </a:pathLst>
            </a:custGeom>
            <a:noFill/>
            <a:ln w="317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 name="Text Box 282"/>
            <p:cNvSpPr txBox="1">
              <a:spLocks noChangeArrowheads="1"/>
            </p:cNvSpPr>
            <p:nvPr/>
          </p:nvSpPr>
          <p:spPr bwMode="auto">
            <a:xfrm>
              <a:off x="3993" y="1723"/>
              <a:ext cx="4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600" b="0" dirty="0">
                  <a:latin typeface="Times" charset="0"/>
                </a:rPr>
                <a:t>Wall</a:t>
              </a:r>
            </a:p>
          </p:txBody>
        </p:sp>
      </p:grpSp>
      <p:grpSp>
        <p:nvGrpSpPr>
          <p:cNvPr id="258" name="Group 393"/>
          <p:cNvGrpSpPr>
            <a:grpSpLocks/>
          </p:cNvGrpSpPr>
          <p:nvPr/>
        </p:nvGrpSpPr>
        <p:grpSpPr bwMode="auto">
          <a:xfrm>
            <a:off x="288131" y="2290456"/>
            <a:ext cx="3443287" cy="2088564"/>
            <a:chOff x="0" y="912"/>
            <a:chExt cx="2687" cy="1914"/>
          </a:xfrm>
        </p:grpSpPr>
        <p:sp>
          <p:nvSpPr>
            <p:cNvPr id="259" name="Rectangle 284"/>
            <p:cNvSpPr>
              <a:spLocks noChangeArrowheads="1"/>
            </p:cNvSpPr>
            <p:nvPr/>
          </p:nvSpPr>
          <p:spPr bwMode="auto">
            <a:xfrm>
              <a:off x="0" y="1586"/>
              <a:ext cx="5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a:t>
              </a:r>
              <a:endParaRPr lang="en-US" b="0">
                <a:latin typeface="Times" charset="0"/>
              </a:endParaRPr>
            </a:p>
          </p:txBody>
        </p:sp>
        <p:sp>
          <p:nvSpPr>
            <p:cNvPr id="260" name="Rectangle 285"/>
            <p:cNvSpPr>
              <a:spLocks noChangeArrowheads="1"/>
            </p:cNvSpPr>
            <p:nvPr/>
          </p:nvSpPr>
          <p:spPr bwMode="auto">
            <a:xfrm>
              <a:off x="326" y="1202"/>
              <a:ext cx="2053" cy="134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Line 286"/>
            <p:cNvSpPr>
              <a:spLocks noChangeShapeType="1"/>
            </p:cNvSpPr>
            <p:nvPr/>
          </p:nvSpPr>
          <p:spPr bwMode="auto">
            <a:xfrm flipH="1">
              <a:off x="129" y="2305"/>
              <a:ext cx="19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 name="Line 287"/>
            <p:cNvSpPr>
              <a:spLocks noChangeShapeType="1"/>
            </p:cNvSpPr>
            <p:nvPr/>
          </p:nvSpPr>
          <p:spPr bwMode="auto">
            <a:xfrm flipH="1">
              <a:off x="129" y="1336"/>
              <a:ext cx="13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Line 288"/>
            <p:cNvSpPr>
              <a:spLocks noChangeShapeType="1"/>
            </p:cNvSpPr>
            <p:nvPr/>
          </p:nvSpPr>
          <p:spPr bwMode="auto">
            <a:xfrm>
              <a:off x="2390" y="1634"/>
              <a:ext cx="2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 name="Rectangle 289"/>
            <p:cNvSpPr>
              <a:spLocks noChangeArrowheads="1"/>
            </p:cNvSpPr>
            <p:nvPr/>
          </p:nvSpPr>
          <p:spPr bwMode="auto">
            <a:xfrm>
              <a:off x="52" y="1586"/>
              <a:ext cx="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 </a:t>
              </a:r>
              <a:endParaRPr lang="en-US" b="0">
                <a:latin typeface="Times" charset="0"/>
              </a:endParaRPr>
            </a:p>
          </p:txBody>
        </p:sp>
        <p:sp>
          <p:nvSpPr>
            <p:cNvPr id="265" name="Rectangle 290"/>
            <p:cNvSpPr>
              <a:spLocks noChangeArrowheads="1"/>
            </p:cNvSpPr>
            <p:nvPr/>
          </p:nvSpPr>
          <p:spPr bwMode="auto">
            <a:xfrm>
              <a:off x="71" y="1586"/>
              <a:ext cx="6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T</a:t>
              </a:r>
              <a:endParaRPr lang="en-US" b="0">
                <a:latin typeface="Times" charset="0"/>
              </a:endParaRPr>
            </a:p>
          </p:txBody>
        </p:sp>
        <p:sp>
          <p:nvSpPr>
            <p:cNvPr id="266" name="Rectangle 291"/>
            <p:cNvSpPr>
              <a:spLocks noChangeArrowheads="1"/>
            </p:cNvSpPr>
            <p:nvPr/>
          </p:nvSpPr>
          <p:spPr bwMode="auto">
            <a:xfrm>
              <a:off x="123" y="1630"/>
              <a:ext cx="2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0">
                  <a:solidFill>
                    <a:srgbClr val="000000"/>
                  </a:solidFill>
                  <a:latin typeface="Times" charset="0"/>
                </a:rPr>
                <a:t>1</a:t>
              </a:r>
              <a:endParaRPr lang="en-US" b="0">
                <a:latin typeface="Times" charset="0"/>
              </a:endParaRPr>
            </a:p>
          </p:txBody>
        </p:sp>
        <p:grpSp>
          <p:nvGrpSpPr>
            <p:cNvPr id="267" name="Group 292"/>
            <p:cNvGrpSpPr>
              <a:grpSpLocks/>
            </p:cNvGrpSpPr>
            <p:nvPr/>
          </p:nvGrpSpPr>
          <p:grpSpPr bwMode="auto">
            <a:xfrm>
              <a:off x="744" y="1202"/>
              <a:ext cx="5" cy="1346"/>
              <a:chOff x="3626" y="2498"/>
              <a:chExt cx="5" cy="1346"/>
            </a:xfrm>
          </p:grpSpPr>
          <p:sp>
            <p:nvSpPr>
              <p:cNvPr id="328" name="Freeform 293"/>
              <p:cNvSpPr>
                <a:spLocks/>
              </p:cNvSpPr>
              <p:nvPr/>
            </p:nvSpPr>
            <p:spPr bwMode="auto">
              <a:xfrm>
                <a:off x="3626" y="24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294"/>
              <p:cNvSpPr>
                <a:spLocks/>
              </p:cNvSpPr>
              <p:nvPr/>
            </p:nvSpPr>
            <p:spPr bwMode="auto">
              <a:xfrm>
                <a:off x="3626" y="2532"/>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295"/>
              <p:cNvSpPr>
                <a:spLocks/>
              </p:cNvSpPr>
              <p:nvPr/>
            </p:nvSpPr>
            <p:spPr bwMode="auto">
              <a:xfrm>
                <a:off x="3626" y="25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296"/>
              <p:cNvSpPr>
                <a:spLocks/>
              </p:cNvSpPr>
              <p:nvPr/>
            </p:nvSpPr>
            <p:spPr bwMode="auto">
              <a:xfrm>
                <a:off x="3626" y="26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297"/>
              <p:cNvSpPr>
                <a:spLocks/>
              </p:cNvSpPr>
              <p:nvPr/>
            </p:nvSpPr>
            <p:spPr bwMode="auto">
              <a:xfrm>
                <a:off x="3626" y="2637"/>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298"/>
              <p:cNvSpPr>
                <a:spLocks/>
              </p:cNvSpPr>
              <p:nvPr/>
            </p:nvSpPr>
            <p:spPr bwMode="auto">
              <a:xfrm>
                <a:off x="3626" y="2672"/>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299"/>
              <p:cNvSpPr>
                <a:spLocks/>
              </p:cNvSpPr>
              <p:nvPr/>
            </p:nvSpPr>
            <p:spPr bwMode="auto">
              <a:xfrm>
                <a:off x="3626" y="27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300"/>
              <p:cNvSpPr>
                <a:spLocks/>
              </p:cNvSpPr>
              <p:nvPr/>
            </p:nvSpPr>
            <p:spPr bwMode="auto">
              <a:xfrm>
                <a:off x="3626" y="2741"/>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301"/>
              <p:cNvSpPr>
                <a:spLocks/>
              </p:cNvSpPr>
              <p:nvPr/>
            </p:nvSpPr>
            <p:spPr bwMode="auto">
              <a:xfrm>
                <a:off x="3626" y="27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302"/>
              <p:cNvSpPr>
                <a:spLocks/>
              </p:cNvSpPr>
              <p:nvPr/>
            </p:nvSpPr>
            <p:spPr bwMode="auto">
              <a:xfrm>
                <a:off x="3626" y="28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303"/>
              <p:cNvSpPr>
                <a:spLocks/>
              </p:cNvSpPr>
              <p:nvPr/>
            </p:nvSpPr>
            <p:spPr bwMode="auto">
              <a:xfrm>
                <a:off x="3626" y="28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304"/>
              <p:cNvSpPr>
                <a:spLocks/>
              </p:cNvSpPr>
              <p:nvPr/>
            </p:nvSpPr>
            <p:spPr bwMode="auto">
              <a:xfrm>
                <a:off x="3626" y="28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305"/>
              <p:cNvSpPr>
                <a:spLocks/>
              </p:cNvSpPr>
              <p:nvPr/>
            </p:nvSpPr>
            <p:spPr bwMode="auto">
              <a:xfrm>
                <a:off x="3626" y="2915"/>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306"/>
              <p:cNvSpPr>
                <a:spLocks/>
              </p:cNvSpPr>
              <p:nvPr/>
            </p:nvSpPr>
            <p:spPr bwMode="auto">
              <a:xfrm>
                <a:off x="3626" y="29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307"/>
              <p:cNvSpPr>
                <a:spLocks/>
              </p:cNvSpPr>
              <p:nvPr/>
            </p:nvSpPr>
            <p:spPr bwMode="auto">
              <a:xfrm>
                <a:off x="3626" y="29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308"/>
              <p:cNvSpPr>
                <a:spLocks/>
              </p:cNvSpPr>
              <p:nvPr/>
            </p:nvSpPr>
            <p:spPr bwMode="auto">
              <a:xfrm>
                <a:off x="3626" y="3019"/>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309"/>
              <p:cNvSpPr>
                <a:spLocks/>
              </p:cNvSpPr>
              <p:nvPr/>
            </p:nvSpPr>
            <p:spPr bwMode="auto">
              <a:xfrm>
                <a:off x="3626" y="3054"/>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310"/>
              <p:cNvSpPr>
                <a:spLocks/>
              </p:cNvSpPr>
              <p:nvPr/>
            </p:nvSpPr>
            <p:spPr bwMode="auto">
              <a:xfrm>
                <a:off x="3626" y="3089"/>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311"/>
              <p:cNvSpPr>
                <a:spLocks/>
              </p:cNvSpPr>
              <p:nvPr/>
            </p:nvSpPr>
            <p:spPr bwMode="auto">
              <a:xfrm>
                <a:off x="3626" y="3124"/>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312"/>
              <p:cNvSpPr>
                <a:spLocks/>
              </p:cNvSpPr>
              <p:nvPr/>
            </p:nvSpPr>
            <p:spPr bwMode="auto">
              <a:xfrm>
                <a:off x="3626" y="3159"/>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313"/>
              <p:cNvSpPr>
                <a:spLocks/>
              </p:cNvSpPr>
              <p:nvPr/>
            </p:nvSpPr>
            <p:spPr bwMode="auto">
              <a:xfrm>
                <a:off x="3626" y="3193"/>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314"/>
              <p:cNvSpPr>
                <a:spLocks/>
              </p:cNvSpPr>
              <p:nvPr/>
            </p:nvSpPr>
            <p:spPr bwMode="auto">
              <a:xfrm>
                <a:off x="3626" y="3228"/>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315"/>
              <p:cNvSpPr>
                <a:spLocks/>
              </p:cNvSpPr>
              <p:nvPr/>
            </p:nvSpPr>
            <p:spPr bwMode="auto">
              <a:xfrm>
                <a:off x="3626" y="3263"/>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316"/>
              <p:cNvSpPr>
                <a:spLocks/>
              </p:cNvSpPr>
              <p:nvPr/>
            </p:nvSpPr>
            <p:spPr bwMode="auto">
              <a:xfrm>
                <a:off x="3626" y="32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317"/>
              <p:cNvSpPr>
                <a:spLocks/>
              </p:cNvSpPr>
              <p:nvPr/>
            </p:nvSpPr>
            <p:spPr bwMode="auto">
              <a:xfrm>
                <a:off x="3626" y="3333"/>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318"/>
              <p:cNvSpPr>
                <a:spLocks/>
              </p:cNvSpPr>
              <p:nvPr/>
            </p:nvSpPr>
            <p:spPr bwMode="auto">
              <a:xfrm>
                <a:off x="3626" y="33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319"/>
              <p:cNvSpPr>
                <a:spLocks/>
              </p:cNvSpPr>
              <p:nvPr/>
            </p:nvSpPr>
            <p:spPr bwMode="auto">
              <a:xfrm>
                <a:off x="3626" y="34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320"/>
              <p:cNvSpPr>
                <a:spLocks/>
              </p:cNvSpPr>
              <p:nvPr/>
            </p:nvSpPr>
            <p:spPr bwMode="auto">
              <a:xfrm>
                <a:off x="3626" y="3437"/>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321"/>
              <p:cNvSpPr>
                <a:spLocks/>
              </p:cNvSpPr>
              <p:nvPr/>
            </p:nvSpPr>
            <p:spPr bwMode="auto">
              <a:xfrm>
                <a:off x="3626" y="3472"/>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322"/>
              <p:cNvSpPr>
                <a:spLocks/>
              </p:cNvSpPr>
              <p:nvPr/>
            </p:nvSpPr>
            <p:spPr bwMode="auto">
              <a:xfrm>
                <a:off x="3626" y="35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323"/>
              <p:cNvSpPr>
                <a:spLocks/>
              </p:cNvSpPr>
              <p:nvPr/>
            </p:nvSpPr>
            <p:spPr bwMode="auto">
              <a:xfrm>
                <a:off x="3626" y="3541"/>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324"/>
              <p:cNvSpPr>
                <a:spLocks/>
              </p:cNvSpPr>
              <p:nvPr/>
            </p:nvSpPr>
            <p:spPr bwMode="auto">
              <a:xfrm>
                <a:off x="3626" y="35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325"/>
              <p:cNvSpPr>
                <a:spLocks/>
              </p:cNvSpPr>
              <p:nvPr/>
            </p:nvSpPr>
            <p:spPr bwMode="auto">
              <a:xfrm>
                <a:off x="3626" y="36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 name="Freeform 326"/>
              <p:cNvSpPr>
                <a:spLocks/>
              </p:cNvSpPr>
              <p:nvPr/>
            </p:nvSpPr>
            <p:spPr bwMode="auto">
              <a:xfrm>
                <a:off x="3626" y="36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327"/>
              <p:cNvSpPr>
                <a:spLocks/>
              </p:cNvSpPr>
              <p:nvPr/>
            </p:nvSpPr>
            <p:spPr bwMode="auto">
              <a:xfrm>
                <a:off x="3626" y="36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328"/>
              <p:cNvSpPr>
                <a:spLocks/>
              </p:cNvSpPr>
              <p:nvPr/>
            </p:nvSpPr>
            <p:spPr bwMode="auto">
              <a:xfrm>
                <a:off x="3626" y="3715"/>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329"/>
              <p:cNvSpPr>
                <a:spLocks/>
              </p:cNvSpPr>
              <p:nvPr/>
            </p:nvSpPr>
            <p:spPr bwMode="auto">
              <a:xfrm>
                <a:off x="3626" y="37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330"/>
              <p:cNvSpPr>
                <a:spLocks/>
              </p:cNvSpPr>
              <p:nvPr/>
            </p:nvSpPr>
            <p:spPr bwMode="auto">
              <a:xfrm>
                <a:off x="3626" y="37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331"/>
              <p:cNvSpPr>
                <a:spLocks/>
              </p:cNvSpPr>
              <p:nvPr/>
            </p:nvSpPr>
            <p:spPr bwMode="auto">
              <a:xfrm>
                <a:off x="3626" y="3820"/>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8" name="Group 332"/>
            <p:cNvGrpSpPr>
              <a:grpSpLocks/>
            </p:cNvGrpSpPr>
            <p:nvPr/>
          </p:nvGrpSpPr>
          <p:grpSpPr bwMode="auto">
            <a:xfrm>
              <a:off x="1988" y="1202"/>
              <a:ext cx="5" cy="1346"/>
              <a:chOff x="4870" y="2498"/>
              <a:chExt cx="5" cy="1346"/>
            </a:xfrm>
          </p:grpSpPr>
          <p:sp>
            <p:nvSpPr>
              <p:cNvPr id="289" name="Freeform 333"/>
              <p:cNvSpPr>
                <a:spLocks/>
              </p:cNvSpPr>
              <p:nvPr/>
            </p:nvSpPr>
            <p:spPr bwMode="auto">
              <a:xfrm>
                <a:off x="4870" y="24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334"/>
              <p:cNvSpPr>
                <a:spLocks/>
              </p:cNvSpPr>
              <p:nvPr/>
            </p:nvSpPr>
            <p:spPr bwMode="auto">
              <a:xfrm>
                <a:off x="4870" y="2532"/>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335"/>
              <p:cNvSpPr>
                <a:spLocks/>
              </p:cNvSpPr>
              <p:nvPr/>
            </p:nvSpPr>
            <p:spPr bwMode="auto">
              <a:xfrm>
                <a:off x="4870" y="25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336"/>
              <p:cNvSpPr>
                <a:spLocks/>
              </p:cNvSpPr>
              <p:nvPr/>
            </p:nvSpPr>
            <p:spPr bwMode="auto">
              <a:xfrm>
                <a:off x="4870" y="26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337"/>
              <p:cNvSpPr>
                <a:spLocks/>
              </p:cNvSpPr>
              <p:nvPr/>
            </p:nvSpPr>
            <p:spPr bwMode="auto">
              <a:xfrm>
                <a:off x="4870" y="2637"/>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338"/>
              <p:cNvSpPr>
                <a:spLocks/>
              </p:cNvSpPr>
              <p:nvPr/>
            </p:nvSpPr>
            <p:spPr bwMode="auto">
              <a:xfrm>
                <a:off x="4870" y="2672"/>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339"/>
              <p:cNvSpPr>
                <a:spLocks/>
              </p:cNvSpPr>
              <p:nvPr/>
            </p:nvSpPr>
            <p:spPr bwMode="auto">
              <a:xfrm>
                <a:off x="4870" y="27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340"/>
              <p:cNvSpPr>
                <a:spLocks/>
              </p:cNvSpPr>
              <p:nvPr/>
            </p:nvSpPr>
            <p:spPr bwMode="auto">
              <a:xfrm>
                <a:off x="4870" y="2741"/>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341"/>
              <p:cNvSpPr>
                <a:spLocks/>
              </p:cNvSpPr>
              <p:nvPr/>
            </p:nvSpPr>
            <p:spPr bwMode="auto">
              <a:xfrm>
                <a:off x="4870" y="27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342"/>
              <p:cNvSpPr>
                <a:spLocks/>
              </p:cNvSpPr>
              <p:nvPr/>
            </p:nvSpPr>
            <p:spPr bwMode="auto">
              <a:xfrm>
                <a:off x="4870" y="28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343"/>
              <p:cNvSpPr>
                <a:spLocks/>
              </p:cNvSpPr>
              <p:nvPr/>
            </p:nvSpPr>
            <p:spPr bwMode="auto">
              <a:xfrm>
                <a:off x="4870" y="28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344"/>
              <p:cNvSpPr>
                <a:spLocks/>
              </p:cNvSpPr>
              <p:nvPr/>
            </p:nvSpPr>
            <p:spPr bwMode="auto">
              <a:xfrm>
                <a:off x="4870" y="28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345"/>
              <p:cNvSpPr>
                <a:spLocks/>
              </p:cNvSpPr>
              <p:nvPr/>
            </p:nvSpPr>
            <p:spPr bwMode="auto">
              <a:xfrm>
                <a:off x="4870" y="2915"/>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346"/>
              <p:cNvSpPr>
                <a:spLocks/>
              </p:cNvSpPr>
              <p:nvPr/>
            </p:nvSpPr>
            <p:spPr bwMode="auto">
              <a:xfrm>
                <a:off x="4870" y="29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347"/>
              <p:cNvSpPr>
                <a:spLocks/>
              </p:cNvSpPr>
              <p:nvPr/>
            </p:nvSpPr>
            <p:spPr bwMode="auto">
              <a:xfrm>
                <a:off x="4870" y="29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348"/>
              <p:cNvSpPr>
                <a:spLocks/>
              </p:cNvSpPr>
              <p:nvPr/>
            </p:nvSpPr>
            <p:spPr bwMode="auto">
              <a:xfrm>
                <a:off x="4870" y="3019"/>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349"/>
              <p:cNvSpPr>
                <a:spLocks/>
              </p:cNvSpPr>
              <p:nvPr/>
            </p:nvSpPr>
            <p:spPr bwMode="auto">
              <a:xfrm>
                <a:off x="4870" y="3054"/>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350"/>
              <p:cNvSpPr>
                <a:spLocks/>
              </p:cNvSpPr>
              <p:nvPr/>
            </p:nvSpPr>
            <p:spPr bwMode="auto">
              <a:xfrm>
                <a:off x="4870" y="3089"/>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351"/>
              <p:cNvSpPr>
                <a:spLocks/>
              </p:cNvSpPr>
              <p:nvPr/>
            </p:nvSpPr>
            <p:spPr bwMode="auto">
              <a:xfrm>
                <a:off x="4870" y="3124"/>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352"/>
              <p:cNvSpPr>
                <a:spLocks/>
              </p:cNvSpPr>
              <p:nvPr/>
            </p:nvSpPr>
            <p:spPr bwMode="auto">
              <a:xfrm>
                <a:off x="4870" y="3159"/>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353"/>
              <p:cNvSpPr>
                <a:spLocks/>
              </p:cNvSpPr>
              <p:nvPr/>
            </p:nvSpPr>
            <p:spPr bwMode="auto">
              <a:xfrm>
                <a:off x="4870" y="3193"/>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354"/>
              <p:cNvSpPr>
                <a:spLocks/>
              </p:cNvSpPr>
              <p:nvPr/>
            </p:nvSpPr>
            <p:spPr bwMode="auto">
              <a:xfrm>
                <a:off x="4870" y="3228"/>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355"/>
              <p:cNvSpPr>
                <a:spLocks/>
              </p:cNvSpPr>
              <p:nvPr/>
            </p:nvSpPr>
            <p:spPr bwMode="auto">
              <a:xfrm>
                <a:off x="4870" y="3263"/>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356"/>
              <p:cNvSpPr>
                <a:spLocks/>
              </p:cNvSpPr>
              <p:nvPr/>
            </p:nvSpPr>
            <p:spPr bwMode="auto">
              <a:xfrm>
                <a:off x="4870" y="32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357"/>
              <p:cNvSpPr>
                <a:spLocks/>
              </p:cNvSpPr>
              <p:nvPr/>
            </p:nvSpPr>
            <p:spPr bwMode="auto">
              <a:xfrm>
                <a:off x="4870" y="3333"/>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358"/>
              <p:cNvSpPr>
                <a:spLocks/>
              </p:cNvSpPr>
              <p:nvPr/>
            </p:nvSpPr>
            <p:spPr bwMode="auto">
              <a:xfrm>
                <a:off x="4870" y="33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359"/>
              <p:cNvSpPr>
                <a:spLocks/>
              </p:cNvSpPr>
              <p:nvPr/>
            </p:nvSpPr>
            <p:spPr bwMode="auto">
              <a:xfrm>
                <a:off x="4870" y="34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360"/>
              <p:cNvSpPr>
                <a:spLocks/>
              </p:cNvSpPr>
              <p:nvPr/>
            </p:nvSpPr>
            <p:spPr bwMode="auto">
              <a:xfrm>
                <a:off x="4870" y="3437"/>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361"/>
              <p:cNvSpPr>
                <a:spLocks/>
              </p:cNvSpPr>
              <p:nvPr/>
            </p:nvSpPr>
            <p:spPr bwMode="auto">
              <a:xfrm>
                <a:off x="4870" y="3472"/>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362"/>
              <p:cNvSpPr>
                <a:spLocks/>
              </p:cNvSpPr>
              <p:nvPr/>
            </p:nvSpPr>
            <p:spPr bwMode="auto">
              <a:xfrm>
                <a:off x="4870" y="35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363"/>
              <p:cNvSpPr>
                <a:spLocks/>
              </p:cNvSpPr>
              <p:nvPr/>
            </p:nvSpPr>
            <p:spPr bwMode="auto">
              <a:xfrm>
                <a:off x="4870" y="3541"/>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364"/>
              <p:cNvSpPr>
                <a:spLocks/>
              </p:cNvSpPr>
              <p:nvPr/>
            </p:nvSpPr>
            <p:spPr bwMode="auto">
              <a:xfrm>
                <a:off x="4870" y="35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365"/>
              <p:cNvSpPr>
                <a:spLocks/>
              </p:cNvSpPr>
              <p:nvPr/>
            </p:nvSpPr>
            <p:spPr bwMode="auto">
              <a:xfrm>
                <a:off x="4870" y="36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366"/>
              <p:cNvSpPr>
                <a:spLocks/>
              </p:cNvSpPr>
              <p:nvPr/>
            </p:nvSpPr>
            <p:spPr bwMode="auto">
              <a:xfrm>
                <a:off x="4870" y="36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367"/>
              <p:cNvSpPr>
                <a:spLocks/>
              </p:cNvSpPr>
              <p:nvPr/>
            </p:nvSpPr>
            <p:spPr bwMode="auto">
              <a:xfrm>
                <a:off x="4870" y="36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368"/>
              <p:cNvSpPr>
                <a:spLocks/>
              </p:cNvSpPr>
              <p:nvPr/>
            </p:nvSpPr>
            <p:spPr bwMode="auto">
              <a:xfrm>
                <a:off x="4870" y="3715"/>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369"/>
              <p:cNvSpPr>
                <a:spLocks/>
              </p:cNvSpPr>
              <p:nvPr/>
            </p:nvSpPr>
            <p:spPr bwMode="auto">
              <a:xfrm>
                <a:off x="4870" y="37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370"/>
              <p:cNvSpPr>
                <a:spLocks/>
              </p:cNvSpPr>
              <p:nvPr/>
            </p:nvSpPr>
            <p:spPr bwMode="auto">
              <a:xfrm>
                <a:off x="4870" y="37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371"/>
              <p:cNvSpPr>
                <a:spLocks/>
              </p:cNvSpPr>
              <p:nvPr/>
            </p:nvSpPr>
            <p:spPr bwMode="auto">
              <a:xfrm>
                <a:off x="4870" y="3820"/>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9" name="Rectangle 372"/>
            <p:cNvSpPr>
              <a:spLocks noChangeArrowheads="1"/>
            </p:cNvSpPr>
            <p:nvPr/>
          </p:nvSpPr>
          <p:spPr bwMode="auto">
            <a:xfrm>
              <a:off x="2539" y="1786"/>
              <a:ext cx="5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a:t>
              </a:r>
              <a:endParaRPr lang="en-US" b="0">
                <a:latin typeface="Times" charset="0"/>
              </a:endParaRPr>
            </a:p>
          </p:txBody>
        </p:sp>
        <p:sp>
          <p:nvSpPr>
            <p:cNvPr id="270" name="Rectangle 373"/>
            <p:cNvSpPr>
              <a:spLocks noChangeArrowheads="1"/>
            </p:cNvSpPr>
            <p:nvPr/>
          </p:nvSpPr>
          <p:spPr bwMode="auto">
            <a:xfrm>
              <a:off x="2590" y="1786"/>
              <a:ext cx="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 </a:t>
              </a:r>
              <a:endParaRPr lang="en-US" b="0">
                <a:latin typeface="Times" charset="0"/>
              </a:endParaRPr>
            </a:p>
          </p:txBody>
        </p:sp>
        <p:sp>
          <p:nvSpPr>
            <p:cNvPr id="271" name="Rectangle 374"/>
            <p:cNvSpPr>
              <a:spLocks noChangeArrowheads="1"/>
            </p:cNvSpPr>
            <p:nvPr/>
          </p:nvSpPr>
          <p:spPr bwMode="auto">
            <a:xfrm>
              <a:off x="2610" y="1786"/>
              <a:ext cx="5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T</a:t>
              </a:r>
              <a:endParaRPr lang="en-US" b="0">
                <a:latin typeface="Times" charset="0"/>
              </a:endParaRPr>
            </a:p>
          </p:txBody>
        </p:sp>
        <p:sp>
          <p:nvSpPr>
            <p:cNvPr id="272" name="Rectangle 375"/>
            <p:cNvSpPr>
              <a:spLocks noChangeArrowheads="1"/>
            </p:cNvSpPr>
            <p:nvPr/>
          </p:nvSpPr>
          <p:spPr bwMode="auto">
            <a:xfrm>
              <a:off x="2661" y="1829"/>
              <a:ext cx="2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0">
                  <a:solidFill>
                    <a:srgbClr val="000000"/>
                  </a:solidFill>
                  <a:latin typeface="Times" charset="0"/>
                </a:rPr>
                <a:t>2</a:t>
              </a:r>
              <a:endParaRPr lang="en-US" b="0">
                <a:latin typeface="Times" charset="0"/>
              </a:endParaRPr>
            </a:p>
          </p:txBody>
        </p:sp>
        <p:sp>
          <p:nvSpPr>
            <p:cNvPr id="273" name="Rectangle 376" descr="Light vertical"/>
            <p:cNvSpPr>
              <a:spLocks noChangeArrowheads="1"/>
            </p:cNvSpPr>
            <p:nvPr/>
          </p:nvSpPr>
          <p:spPr bwMode="auto">
            <a:xfrm>
              <a:off x="1198" y="1200"/>
              <a:ext cx="240" cy="1344"/>
            </a:xfrm>
            <a:prstGeom prst="rect">
              <a:avLst/>
            </a:prstGeom>
            <a:pattFill prst="ltVert">
              <a:fgClr>
                <a:srgbClr val="C0C0C0"/>
              </a:fgClr>
              <a:bgClr>
                <a:srgbClr val="FFFFFF"/>
              </a:bgClr>
            </a:pattFill>
            <a:ln w="3175">
              <a:solidFill>
                <a:schemeClr val="tx1"/>
              </a:solidFill>
              <a:miter lim="800000"/>
              <a:headEnd/>
              <a:tailEnd/>
            </a:ln>
          </p:spPr>
          <p:txBody>
            <a:bodyPr wrap="none" anchor="ctr"/>
            <a:lstStyle/>
            <a:p>
              <a:endParaRPr lang="en-US"/>
            </a:p>
          </p:txBody>
        </p:sp>
        <p:sp>
          <p:nvSpPr>
            <p:cNvPr id="274" name="Freeform 377"/>
            <p:cNvSpPr>
              <a:spLocks/>
            </p:cNvSpPr>
            <p:nvPr/>
          </p:nvSpPr>
          <p:spPr bwMode="auto">
            <a:xfrm>
              <a:off x="334" y="1584"/>
              <a:ext cx="2048" cy="282"/>
            </a:xfrm>
            <a:custGeom>
              <a:avLst/>
              <a:gdLst>
                <a:gd name="T0" fmla="*/ 2 w 2048"/>
                <a:gd name="T1" fmla="*/ 0 h 282"/>
                <a:gd name="T2" fmla="*/ 0 w 2048"/>
                <a:gd name="T3" fmla="*/ 13 h 282"/>
                <a:gd name="T4" fmla="*/ 2046 w 2048"/>
                <a:gd name="T5" fmla="*/ 282 h 282"/>
                <a:gd name="T6" fmla="*/ 2048 w 2048"/>
                <a:gd name="T7" fmla="*/ 269 h 282"/>
                <a:gd name="T8" fmla="*/ 2 w 2048"/>
                <a:gd name="T9" fmla="*/ 0 h 282"/>
                <a:gd name="T10" fmla="*/ 0 60000 65536"/>
                <a:gd name="T11" fmla="*/ 0 60000 65536"/>
                <a:gd name="T12" fmla="*/ 0 60000 65536"/>
                <a:gd name="T13" fmla="*/ 0 60000 65536"/>
                <a:gd name="T14" fmla="*/ 0 60000 65536"/>
                <a:gd name="T15" fmla="*/ 0 w 2048"/>
                <a:gd name="T16" fmla="*/ 0 h 282"/>
                <a:gd name="T17" fmla="*/ 2048 w 2048"/>
                <a:gd name="T18" fmla="*/ 282 h 282"/>
              </a:gdLst>
              <a:ahLst/>
              <a:cxnLst>
                <a:cxn ang="T10">
                  <a:pos x="T0" y="T1"/>
                </a:cxn>
                <a:cxn ang="T11">
                  <a:pos x="T2" y="T3"/>
                </a:cxn>
                <a:cxn ang="T12">
                  <a:pos x="T4" y="T5"/>
                </a:cxn>
                <a:cxn ang="T13">
                  <a:pos x="T6" y="T7"/>
                </a:cxn>
                <a:cxn ang="T14">
                  <a:pos x="T8" y="T9"/>
                </a:cxn>
              </a:cxnLst>
              <a:rect l="T15" t="T16" r="T17" b="T18"/>
              <a:pathLst>
                <a:path w="2048" h="282">
                  <a:moveTo>
                    <a:pt x="2" y="0"/>
                  </a:moveTo>
                  <a:lnTo>
                    <a:pt x="0" y="13"/>
                  </a:lnTo>
                  <a:lnTo>
                    <a:pt x="2046" y="282"/>
                  </a:lnTo>
                  <a:lnTo>
                    <a:pt x="2048" y="269"/>
                  </a:lnTo>
                  <a:lnTo>
                    <a:pt x="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Line 378"/>
            <p:cNvSpPr>
              <a:spLocks noChangeShapeType="1"/>
            </p:cNvSpPr>
            <p:nvPr/>
          </p:nvSpPr>
          <p:spPr bwMode="auto">
            <a:xfrm>
              <a:off x="334" y="1344"/>
              <a:ext cx="2064" cy="2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 name="Line 379"/>
            <p:cNvSpPr>
              <a:spLocks noChangeShapeType="1"/>
            </p:cNvSpPr>
            <p:nvPr/>
          </p:nvSpPr>
          <p:spPr bwMode="auto">
            <a:xfrm flipV="1">
              <a:off x="374" y="1970"/>
              <a:ext cx="2016" cy="336"/>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 name="Line 380"/>
            <p:cNvSpPr>
              <a:spLocks noChangeShapeType="1"/>
            </p:cNvSpPr>
            <p:nvPr/>
          </p:nvSpPr>
          <p:spPr bwMode="auto">
            <a:xfrm rot="9887856" flipH="1">
              <a:off x="902" y="2210"/>
              <a:ext cx="192" cy="0"/>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78" name="Text Box 381"/>
            <p:cNvSpPr txBox="1">
              <a:spLocks noChangeArrowheads="1"/>
            </p:cNvSpPr>
            <p:nvPr/>
          </p:nvSpPr>
          <p:spPr bwMode="auto">
            <a:xfrm>
              <a:off x="1102" y="2352"/>
              <a:ext cx="43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sz="1600" b="0">
                  <a:latin typeface="Times" charset="0"/>
                </a:rPr>
                <a:t>∆ A</a:t>
              </a:r>
            </a:p>
          </p:txBody>
        </p:sp>
        <p:sp>
          <p:nvSpPr>
            <p:cNvPr id="279" name="Line 382"/>
            <p:cNvSpPr>
              <a:spLocks noChangeShapeType="1"/>
            </p:cNvSpPr>
            <p:nvPr/>
          </p:nvSpPr>
          <p:spPr bwMode="auto">
            <a:xfrm>
              <a:off x="382" y="2784"/>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0" name="Text Box 383"/>
            <p:cNvSpPr txBox="1">
              <a:spLocks noChangeArrowheads="1"/>
            </p:cNvSpPr>
            <p:nvPr/>
          </p:nvSpPr>
          <p:spPr bwMode="auto">
            <a:xfrm>
              <a:off x="1117" y="2468"/>
              <a:ext cx="38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b="0" dirty="0">
                  <a:latin typeface="Times" charset="0"/>
                </a:rPr>
                <a:t>A</a:t>
              </a:r>
            </a:p>
          </p:txBody>
        </p:sp>
        <p:sp>
          <p:nvSpPr>
            <p:cNvPr id="281" name="AutoShape 384"/>
            <p:cNvSpPr>
              <a:spLocks noChangeArrowheads="1"/>
            </p:cNvSpPr>
            <p:nvPr/>
          </p:nvSpPr>
          <p:spPr bwMode="auto">
            <a:xfrm>
              <a:off x="190" y="912"/>
              <a:ext cx="288" cy="192"/>
            </a:xfrm>
            <a:prstGeom prst="wedgeEllipseCallout">
              <a:avLst>
                <a:gd name="adj1" fmla="val -2431"/>
                <a:gd name="adj2" fmla="val 94792"/>
              </a:avLst>
            </a:prstGeom>
            <a:solidFill>
              <a:srgbClr val="C0C0C0"/>
            </a:solidFill>
            <a:ln w="9525">
              <a:solidFill>
                <a:schemeClr val="tx1"/>
              </a:solidFill>
              <a:miter lim="800000"/>
              <a:headEnd/>
              <a:tailEnd/>
            </a:ln>
          </p:spPr>
          <p:txBody>
            <a:bodyPr wrap="none" anchor="ctr"/>
            <a:lstStyle/>
            <a:p>
              <a:pPr algn="ctr"/>
              <a:r>
                <a:rPr lang="en-US" sz="1600" b="0">
                  <a:latin typeface="Times" charset="0"/>
                </a:rPr>
                <a:t>1</a:t>
              </a:r>
            </a:p>
          </p:txBody>
        </p:sp>
        <p:sp>
          <p:nvSpPr>
            <p:cNvPr id="282" name="AutoShape 385"/>
            <p:cNvSpPr>
              <a:spLocks noChangeArrowheads="1"/>
            </p:cNvSpPr>
            <p:nvPr/>
          </p:nvSpPr>
          <p:spPr bwMode="auto">
            <a:xfrm>
              <a:off x="2198" y="914"/>
              <a:ext cx="288" cy="192"/>
            </a:xfrm>
            <a:prstGeom prst="wedgeEllipseCallout">
              <a:avLst>
                <a:gd name="adj1" fmla="val 13542"/>
                <a:gd name="adj2" fmla="val 102083"/>
              </a:avLst>
            </a:prstGeom>
            <a:solidFill>
              <a:srgbClr val="C0C0C0"/>
            </a:solidFill>
            <a:ln w="9525">
              <a:solidFill>
                <a:schemeClr val="tx1"/>
              </a:solidFill>
              <a:miter lim="800000"/>
              <a:headEnd/>
              <a:tailEnd/>
            </a:ln>
          </p:spPr>
          <p:txBody>
            <a:bodyPr wrap="none" anchor="ctr"/>
            <a:lstStyle/>
            <a:p>
              <a:pPr algn="ctr"/>
              <a:r>
                <a:rPr lang="en-US" sz="1600" b="0">
                  <a:latin typeface="Times" charset="0"/>
                </a:rPr>
                <a:t>2</a:t>
              </a:r>
            </a:p>
          </p:txBody>
        </p:sp>
        <p:sp>
          <p:nvSpPr>
            <p:cNvPr id="283" name="Line 386"/>
            <p:cNvSpPr>
              <a:spLocks noChangeShapeType="1"/>
            </p:cNvSpPr>
            <p:nvPr/>
          </p:nvSpPr>
          <p:spPr bwMode="auto">
            <a:xfrm>
              <a:off x="1054" y="2448"/>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4" name="Line 387"/>
            <p:cNvSpPr>
              <a:spLocks noChangeShapeType="1"/>
            </p:cNvSpPr>
            <p:nvPr/>
          </p:nvSpPr>
          <p:spPr bwMode="auto">
            <a:xfrm flipH="1">
              <a:off x="1438" y="2448"/>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5" name="Line 388"/>
            <p:cNvSpPr>
              <a:spLocks noChangeShapeType="1"/>
            </p:cNvSpPr>
            <p:nvPr/>
          </p:nvSpPr>
          <p:spPr bwMode="auto">
            <a:xfrm>
              <a:off x="182" y="1346"/>
              <a:ext cx="0" cy="96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 name="Line 389"/>
            <p:cNvSpPr>
              <a:spLocks noChangeShapeType="1"/>
            </p:cNvSpPr>
            <p:nvPr/>
          </p:nvSpPr>
          <p:spPr bwMode="auto">
            <a:xfrm>
              <a:off x="2390" y="1970"/>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 name="Line 390"/>
            <p:cNvSpPr>
              <a:spLocks noChangeShapeType="1"/>
            </p:cNvSpPr>
            <p:nvPr/>
          </p:nvSpPr>
          <p:spPr bwMode="auto">
            <a:xfrm>
              <a:off x="2438" y="1634"/>
              <a:ext cx="0" cy="33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8" name="Line 391"/>
            <p:cNvSpPr>
              <a:spLocks noChangeShapeType="1"/>
            </p:cNvSpPr>
            <p:nvPr/>
          </p:nvSpPr>
          <p:spPr bwMode="auto">
            <a:xfrm rot="9887856" flipH="1" flipV="1">
              <a:off x="950" y="1399"/>
              <a:ext cx="142" cy="88"/>
            </a:xfrm>
            <a:prstGeom prst="line">
              <a:avLst/>
            </a:prstGeom>
            <a:noFill/>
            <a:ln w="25400">
              <a:solidFill>
                <a:srgbClr val="FF33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109078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1000" fill="hold"/>
                                        <p:tgtEl>
                                          <p:spTgt spid="94"/>
                                        </p:tgtEl>
                                        <p:attrNameLst>
                                          <p:attrName>ppt_x</p:attrName>
                                        </p:attrNameLst>
                                      </p:cBhvr>
                                      <p:tavLst>
                                        <p:tav tm="0">
                                          <p:val>
                                            <p:strVal val="#ppt_x"/>
                                          </p:val>
                                        </p:tav>
                                        <p:tav tm="100000">
                                          <p:val>
                                            <p:strVal val="#ppt_x"/>
                                          </p:val>
                                        </p:tav>
                                      </p:tavLst>
                                    </p:anim>
                                    <p:anim calcmode="lin" valueType="num">
                                      <p:cBhvr additive="base">
                                        <p:cTn id="14" dur="10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8"/>
                                        </p:tgtEl>
                                        <p:attrNameLst>
                                          <p:attrName>style.visibility</p:attrName>
                                        </p:attrNameLst>
                                      </p:cBhvr>
                                      <p:to>
                                        <p:strVal val="visible"/>
                                      </p:to>
                                    </p:set>
                                    <p:anim calcmode="lin" valueType="num">
                                      <p:cBhvr additive="base">
                                        <p:cTn id="19" dur="2000" fill="hold"/>
                                        <p:tgtEl>
                                          <p:spTgt spid="258"/>
                                        </p:tgtEl>
                                        <p:attrNameLst>
                                          <p:attrName>ppt_x</p:attrName>
                                        </p:attrNameLst>
                                      </p:cBhvr>
                                      <p:tavLst>
                                        <p:tav tm="0">
                                          <p:val>
                                            <p:strVal val="#ppt_x"/>
                                          </p:val>
                                        </p:tav>
                                        <p:tav tm="100000">
                                          <p:val>
                                            <p:strVal val="#ppt_x"/>
                                          </p:val>
                                        </p:tav>
                                      </p:tavLst>
                                    </p:anim>
                                    <p:anim calcmode="lin" valueType="num">
                                      <p:cBhvr additive="base">
                                        <p:cTn id="20" dur="2000" fill="hold"/>
                                        <p:tgtEl>
                                          <p:spTgt spid="2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000" fill="hold"/>
                                        <p:tgtEl>
                                          <p:spTgt spid="13"/>
                                        </p:tgtEl>
                                        <p:attrNameLst>
                                          <p:attrName>ppt_x</p:attrName>
                                        </p:attrNameLst>
                                      </p:cBhvr>
                                      <p:tavLst>
                                        <p:tav tm="0">
                                          <p:val>
                                            <p:strVal val="1+#ppt_w/2"/>
                                          </p:val>
                                        </p:tav>
                                        <p:tav tm="100000">
                                          <p:val>
                                            <p:strVal val="#ppt_x"/>
                                          </p:val>
                                        </p:tav>
                                      </p:tavLst>
                                    </p:anim>
                                    <p:anim calcmode="lin" valueType="num">
                                      <p:cBhvr additive="base">
                                        <p:cTn id="2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000" fill="hold"/>
                                        <p:tgtEl>
                                          <p:spTgt spid="16"/>
                                        </p:tgtEl>
                                        <p:attrNameLst>
                                          <p:attrName>ppt_x</p:attrName>
                                        </p:attrNameLst>
                                      </p:cBhvr>
                                      <p:tavLst>
                                        <p:tav tm="0">
                                          <p:val>
                                            <p:strVal val="#ppt_x"/>
                                          </p:val>
                                        </p:tav>
                                        <p:tav tm="100000">
                                          <p:val>
                                            <p:strVal val="#ppt_x"/>
                                          </p:val>
                                        </p:tav>
                                      </p:tavLst>
                                    </p:anim>
                                    <p:anim calcmode="lin" valueType="num">
                                      <p:cBhvr additive="base">
                                        <p:cTn id="32"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2000" fill="hold"/>
                                        <p:tgtEl>
                                          <p:spTgt spid="26"/>
                                        </p:tgtEl>
                                        <p:attrNameLst>
                                          <p:attrName>ppt_x</p:attrName>
                                        </p:attrNameLst>
                                      </p:cBhvr>
                                      <p:tavLst>
                                        <p:tav tm="0">
                                          <p:val>
                                            <p:strVal val="0-#ppt_w/2"/>
                                          </p:val>
                                        </p:tav>
                                        <p:tav tm="100000">
                                          <p:val>
                                            <p:strVal val="#ppt_x"/>
                                          </p:val>
                                        </p:tav>
                                      </p:tavLst>
                                    </p:anim>
                                    <p:anim calcmode="lin" valueType="num">
                                      <p:cBhvr additive="base">
                                        <p:cTn id="38"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8"/>
                                        </p:tgtEl>
                                        <p:attrNameLst>
                                          <p:attrName>style.visibility</p:attrName>
                                        </p:attrNameLst>
                                      </p:cBhvr>
                                      <p:to>
                                        <p:strVal val="visible"/>
                                      </p:to>
                                    </p:set>
                                    <p:anim calcmode="lin" valueType="num">
                                      <p:cBhvr additive="base">
                                        <p:cTn id="43" dur="2000" fill="hold"/>
                                        <p:tgtEl>
                                          <p:spTgt spid="158"/>
                                        </p:tgtEl>
                                        <p:attrNameLst>
                                          <p:attrName>ppt_x</p:attrName>
                                        </p:attrNameLst>
                                      </p:cBhvr>
                                      <p:tavLst>
                                        <p:tav tm="0">
                                          <p:val>
                                            <p:strVal val="#ppt_x"/>
                                          </p:val>
                                        </p:tav>
                                        <p:tav tm="100000">
                                          <p:val>
                                            <p:strVal val="#ppt_x"/>
                                          </p:val>
                                        </p:tav>
                                      </p:tavLst>
                                    </p:anim>
                                    <p:anim calcmode="lin" valueType="num">
                                      <p:cBhvr additive="base">
                                        <p:cTn id="44" dur="20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2000" fill="hold"/>
                                        <p:tgtEl>
                                          <p:spTgt spid="21"/>
                                        </p:tgtEl>
                                        <p:attrNameLst>
                                          <p:attrName>ppt_x</p:attrName>
                                        </p:attrNameLst>
                                      </p:cBhvr>
                                      <p:tavLst>
                                        <p:tav tm="0">
                                          <p:val>
                                            <p:strVal val="#ppt_x"/>
                                          </p:val>
                                        </p:tav>
                                        <p:tav tm="100000">
                                          <p:val>
                                            <p:strVal val="#ppt_x"/>
                                          </p:val>
                                        </p:tav>
                                      </p:tavLst>
                                    </p:anim>
                                    <p:anim calcmode="lin" valueType="num">
                                      <p:cBhvr additive="base">
                                        <p:cTn id="50" dur="2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ircle(in)">
                                      <p:cBhvr>
                                        <p:cTn id="6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31306" y="6096000"/>
            <a:ext cx="636494"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26</a:t>
            </a:fld>
            <a:endParaRPr lang="en-US" altLang="zh-CN" sz="2800" b="1" dirty="0">
              <a:solidFill>
                <a:prstClr val="black"/>
              </a:solidFill>
              <a:latin typeface="Lao UI" panose="020B0502040204020203" pitchFamily="34" charset="0"/>
              <a:cs typeface="Lao UI" panose="020B0502040204020203" pitchFamily="34" charset="0"/>
            </a:endParaRPr>
          </a:p>
        </p:txBody>
      </p:sp>
      <p:grpSp>
        <p:nvGrpSpPr>
          <p:cNvPr id="10" name="Group 131"/>
          <p:cNvGrpSpPr>
            <a:grpSpLocks/>
          </p:cNvGrpSpPr>
          <p:nvPr/>
        </p:nvGrpSpPr>
        <p:grpSpPr bwMode="auto">
          <a:xfrm>
            <a:off x="4229100" y="2286000"/>
            <a:ext cx="3733800" cy="3048000"/>
            <a:chOff x="3168" y="528"/>
            <a:chExt cx="2352" cy="1920"/>
          </a:xfrm>
        </p:grpSpPr>
        <p:sp>
          <p:nvSpPr>
            <p:cNvPr id="11" name="Rectangle 5"/>
            <p:cNvSpPr>
              <a:spLocks noChangeArrowheads="1"/>
            </p:cNvSpPr>
            <p:nvPr/>
          </p:nvSpPr>
          <p:spPr bwMode="auto">
            <a:xfrm>
              <a:off x="3312" y="816"/>
              <a:ext cx="2053" cy="1346"/>
            </a:xfrm>
            <a:prstGeom prst="rect">
              <a:avLst/>
            </a:prstGeom>
            <a:solidFill>
              <a:srgbClr val="FFFFCC"/>
            </a:solidFill>
            <a:ln w="8001">
              <a:solidFill>
                <a:srgbClr val="000000"/>
              </a:solidFill>
              <a:miter lim="800000"/>
              <a:headEnd/>
              <a:tailEnd/>
            </a:ln>
          </p:spPr>
          <p:txBody>
            <a:bodyPr/>
            <a:lstStyle/>
            <a:p>
              <a:endParaRPr lang="en-US"/>
            </a:p>
          </p:txBody>
        </p:sp>
        <p:grpSp>
          <p:nvGrpSpPr>
            <p:cNvPr id="12" name="Group 6"/>
            <p:cNvGrpSpPr>
              <a:grpSpLocks/>
            </p:cNvGrpSpPr>
            <p:nvPr/>
          </p:nvGrpSpPr>
          <p:grpSpPr bwMode="auto">
            <a:xfrm>
              <a:off x="3888" y="816"/>
              <a:ext cx="5" cy="1346"/>
              <a:chOff x="3626" y="2498"/>
              <a:chExt cx="5" cy="1346"/>
            </a:xfrm>
          </p:grpSpPr>
          <p:sp>
            <p:nvSpPr>
              <p:cNvPr id="71" name="Freeform 7"/>
              <p:cNvSpPr>
                <a:spLocks/>
              </p:cNvSpPr>
              <p:nvPr/>
            </p:nvSpPr>
            <p:spPr bwMode="auto">
              <a:xfrm>
                <a:off x="3626" y="24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8"/>
              <p:cNvSpPr>
                <a:spLocks/>
              </p:cNvSpPr>
              <p:nvPr/>
            </p:nvSpPr>
            <p:spPr bwMode="auto">
              <a:xfrm>
                <a:off x="3626" y="2532"/>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9"/>
              <p:cNvSpPr>
                <a:spLocks/>
              </p:cNvSpPr>
              <p:nvPr/>
            </p:nvSpPr>
            <p:spPr bwMode="auto">
              <a:xfrm>
                <a:off x="3626" y="25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10"/>
              <p:cNvSpPr>
                <a:spLocks/>
              </p:cNvSpPr>
              <p:nvPr/>
            </p:nvSpPr>
            <p:spPr bwMode="auto">
              <a:xfrm>
                <a:off x="3626" y="26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1"/>
              <p:cNvSpPr>
                <a:spLocks/>
              </p:cNvSpPr>
              <p:nvPr/>
            </p:nvSpPr>
            <p:spPr bwMode="auto">
              <a:xfrm>
                <a:off x="3626" y="2637"/>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2"/>
              <p:cNvSpPr>
                <a:spLocks/>
              </p:cNvSpPr>
              <p:nvPr/>
            </p:nvSpPr>
            <p:spPr bwMode="auto">
              <a:xfrm>
                <a:off x="3626" y="2672"/>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3"/>
              <p:cNvSpPr>
                <a:spLocks/>
              </p:cNvSpPr>
              <p:nvPr/>
            </p:nvSpPr>
            <p:spPr bwMode="auto">
              <a:xfrm>
                <a:off x="3626" y="27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4"/>
              <p:cNvSpPr>
                <a:spLocks/>
              </p:cNvSpPr>
              <p:nvPr/>
            </p:nvSpPr>
            <p:spPr bwMode="auto">
              <a:xfrm>
                <a:off x="3626" y="2741"/>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5"/>
              <p:cNvSpPr>
                <a:spLocks/>
              </p:cNvSpPr>
              <p:nvPr/>
            </p:nvSpPr>
            <p:spPr bwMode="auto">
              <a:xfrm>
                <a:off x="3626" y="27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6"/>
              <p:cNvSpPr>
                <a:spLocks/>
              </p:cNvSpPr>
              <p:nvPr/>
            </p:nvSpPr>
            <p:spPr bwMode="auto">
              <a:xfrm>
                <a:off x="3626" y="28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7"/>
              <p:cNvSpPr>
                <a:spLocks/>
              </p:cNvSpPr>
              <p:nvPr/>
            </p:nvSpPr>
            <p:spPr bwMode="auto">
              <a:xfrm>
                <a:off x="3626" y="28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8"/>
              <p:cNvSpPr>
                <a:spLocks/>
              </p:cNvSpPr>
              <p:nvPr/>
            </p:nvSpPr>
            <p:spPr bwMode="auto">
              <a:xfrm>
                <a:off x="3626" y="28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9"/>
              <p:cNvSpPr>
                <a:spLocks/>
              </p:cNvSpPr>
              <p:nvPr/>
            </p:nvSpPr>
            <p:spPr bwMode="auto">
              <a:xfrm>
                <a:off x="3626" y="2915"/>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20"/>
              <p:cNvSpPr>
                <a:spLocks/>
              </p:cNvSpPr>
              <p:nvPr/>
            </p:nvSpPr>
            <p:spPr bwMode="auto">
              <a:xfrm>
                <a:off x="3626" y="29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21"/>
              <p:cNvSpPr>
                <a:spLocks/>
              </p:cNvSpPr>
              <p:nvPr/>
            </p:nvSpPr>
            <p:spPr bwMode="auto">
              <a:xfrm>
                <a:off x="3626" y="29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22"/>
              <p:cNvSpPr>
                <a:spLocks/>
              </p:cNvSpPr>
              <p:nvPr/>
            </p:nvSpPr>
            <p:spPr bwMode="auto">
              <a:xfrm>
                <a:off x="3626" y="3019"/>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23"/>
              <p:cNvSpPr>
                <a:spLocks/>
              </p:cNvSpPr>
              <p:nvPr/>
            </p:nvSpPr>
            <p:spPr bwMode="auto">
              <a:xfrm>
                <a:off x="3626" y="3054"/>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24"/>
              <p:cNvSpPr>
                <a:spLocks/>
              </p:cNvSpPr>
              <p:nvPr/>
            </p:nvSpPr>
            <p:spPr bwMode="auto">
              <a:xfrm>
                <a:off x="3626" y="3089"/>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25"/>
              <p:cNvSpPr>
                <a:spLocks/>
              </p:cNvSpPr>
              <p:nvPr/>
            </p:nvSpPr>
            <p:spPr bwMode="auto">
              <a:xfrm>
                <a:off x="3626" y="3124"/>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26"/>
              <p:cNvSpPr>
                <a:spLocks/>
              </p:cNvSpPr>
              <p:nvPr/>
            </p:nvSpPr>
            <p:spPr bwMode="auto">
              <a:xfrm>
                <a:off x="3626" y="3159"/>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27"/>
              <p:cNvSpPr>
                <a:spLocks/>
              </p:cNvSpPr>
              <p:nvPr/>
            </p:nvSpPr>
            <p:spPr bwMode="auto">
              <a:xfrm>
                <a:off x="3626" y="3193"/>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28"/>
              <p:cNvSpPr>
                <a:spLocks/>
              </p:cNvSpPr>
              <p:nvPr/>
            </p:nvSpPr>
            <p:spPr bwMode="auto">
              <a:xfrm>
                <a:off x="3626" y="3228"/>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29"/>
              <p:cNvSpPr>
                <a:spLocks/>
              </p:cNvSpPr>
              <p:nvPr/>
            </p:nvSpPr>
            <p:spPr bwMode="auto">
              <a:xfrm>
                <a:off x="3626" y="3263"/>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30"/>
              <p:cNvSpPr>
                <a:spLocks/>
              </p:cNvSpPr>
              <p:nvPr/>
            </p:nvSpPr>
            <p:spPr bwMode="auto">
              <a:xfrm>
                <a:off x="3626" y="32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31"/>
              <p:cNvSpPr>
                <a:spLocks/>
              </p:cNvSpPr>
              <p:nvPr/>
            </p:nvSpPr>
            <p:spPr bwMode="auto">
              <a:xfrm>
                <a:off x="3626" y="3333"/>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32"/>
              <p:cNvSpPr>
                <a:spLocks/>
              </p:cNvSpPr>
              <p:nvPr/>
            </p:nvSpPr>
            <p:spPr bwMode="auto">
              <a:xfrm>
                <a:off x="3626" y="33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33"/>
              <p:cNvSpPr>
                <a:spLocks/>
              </p:cNvSpPr>
              <p:nvPr/>
            </p:nvSpPr>
            <p:spPr bwMode="auto">
              <a:xfrm>
                <a:off x="3626" y="34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34"/>
              <p:cNvSpPr>
                <a:spLocks/>
              </p:cNvSpPr>
              <p:nvPr/>
            </p:nvSpPr>
            <p:spPr bwMode="auto">
              <a:xfrm>
                <a:off x="3626" y="3437"/>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35"/>
              <p:cNvSpPr>
                <a:spLocks/>
              </p:cNvSpPr>
              <p:nvPr/>
            </p:nvSpPr>
            <p:spPr bwMode="auto">
              <a:xfrm>
                <a:off x="3626" y="3472"/>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36"/>
              <p:cNvSpPr>
                <a:spLocks/>
              </p:cNvSpPr>
              <p:nvPr/>
            </p:nvSpPr>
            <p:spPr bwMode="auto">
              <a:xfrm>
                <a:off x="3626" y="35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37"/>
              <p:cNvSpPr>
                <a:spLocks/>
              </p:cNvSpPr>
              <p:nvPr/>
            </p:nvSpPr>
            <p:spPr bwMode="auto">
              <a:xfrm>
                <a:off x="3626" y="3541"/>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8"/>
              <p:cNvSpPr>
                <a:spLocks/>
              </p:cNvSpPr>
              <p:nvPr/>
            </p:nvSpPr>
            <p:spPr bwMode="auto">
              <a:xfrm>
                <a:off x="3626" y="35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39"/>
              <p:cNvSpPr>
                <a:spLocks/>
              </p:cNvSpPr>
              <p:nvPr/>
            </p:nvSpPr>
            <p:spPr bwMode="auto">
              <a:xfrm>
                <a:off x="3626" y="36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40"/>
              <p:cNvSpPr>
                <a:spLocks/>
              </p:cNvSpPr>
              <p:nvPr/>
            </p:nvSpPr>
            <p:spPr bwMode="auto">
              <a:xfrm>
                <a:off x="3626" y="36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41"/>
              <p:cNvSpPr>
                <a:spLocks/>
              </p:cNvSpPr>
              <p:nvPr/>
            </p:nvSpPr>
            <p:spPr bwMode="auto">
              <a:xfrm>
                <a:off x="3626" y="36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42"/>
              <p:cNvSpPr>
                <a:spLocks/>
              </p:cNvSpPr>
              <p:nvPr/>
            </p:nvSpPr>
            <p:spPr bwMode="auto">
              <a:xfrm>
                <a:off x="3626" y="3715"/>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43"/>
              <p:cNvSpPr>
                <a:spLocks/>
              </p:cNvSpPr>
              <p:nvPr/>
            </p:nvSpPr>
            <p:spPr bwMode="auto">
              <a:xfrm>
                <a:off x="3626" y="37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44"/>
              <p:cNvSpPr>
                <a:spLocks/>
              </p:cNvSpPr>
              <p:nvPr/>
            </p:nvSpPr>
            <p:spPr bwMode="auto">
              <a:xfrm>
                <a:off x="3626" y="37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45"/>
              <p:cNvSpPr>
                <a:spLocks/>
              </p:cNvSpPr>
              <p:nvPr/>
            </p:nvSpPr>
            <p:spPr bwMode="auto">
              <a:xfrm>
                <a:off x="3626" y="3820"/>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46"/>
            <p:cNvGrpSpPr>
              <a:grpSpLocks/>
            </p:cNvGrpSpPr>
            <p:nvPr/>
          </p:nvGrpSpPr>
          <p:grpSpPr bwMode="auto">
            <a:xfrm>
              <a:off x="4896" y="816"/>
              <a:ext cx="5" cy="1346"/>
              <a:chOff x="4870" y="2498"/>
              <a:chExt cx="5" cy="1346"/>
            </a:xfrm>
          </p:grpSpPr>
          <p:sp>
            <p:nvSpPr>
              <p:cNvPr id="32" name="Freeform 47"/>
              <p:cNvSpPr>
                <a:spLocks/>
              </p:cNvSpPr>
              <p:nvPr/>
            </p:nvSpPr>
            <p:spPr bwMode="auto">
              <a:xfrm>
                <a:off x="4870" y="24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48"/>
              <p:cNvSpPr>
                <a:spLocks/>
              </p:cNvSpPr>
              <p:nvPr/>
            </p:nvSpPr>
            <p:spPr bwMode="auto">
              <a:xfrm>
                <a:off x="4870" y="2532"/>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49"/>
              <p:cNvSpPr>
                <a:spLocks/>
              </p:cNvSpPr>
              <p:nvPr/>
            </p:nvSpPr>
            <p:spPr bwMode="auto">
              <a:xfrm>
                <a:off x="4870" y="25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50"/>
              <p:cNvSpPr>
                <a:spLocks/>
              </p:cNvSpPr>
              <p:nvPr/>
            </p:nvSpPr>
            <p:spPr bwMode="auto">
              <a:xfrm>
                <a:off x="4870" y="26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51"/>
              <p:cNvSpPr>
                <a:spLocks/>
              </p:cNvSpPr>
              <p:nvPr/>
            </p:nvSpPr>
            <p:spPr bwMode="auto">
              <a:xfrm>
                <a:off x="4870" y="2637"/>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52"/>
              <p:cNvSpPr>
                <a:spLocks/>
              </p:cNvSpPr>
              <p:nvPr/>
            </p:nvSpPr>
            <p:spPr bwMode="auto">
              <a:xfrm>
                <a:off x="4870" y="2672"/>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53"/>
              <p:cNvSpPr>
                <a:spLocks/>
              </p:cNvSpPr>
              <p:nvPr/>
            </p:nvSpPr>
            <p:spPr bwMode="auto">
              <a:xfrm>
                <a:off x="4870" y="27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54"/>
              <p:cNvSpPr>
                <a:spLocks/>
              </p:cNvSpPr>
              <p:nvPr/>
            </p:nvSpPr>
            <p:spPr bwMode="auto">
              <a:xfrm>
                <a:off x="4870" y="2741"/>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5"/>
              <p:cNvSpPr>
                <a:spLocks/>
              </p:cNvSpPr>
              <p:nvPr/>
            </p:nvSpPr>
            <p:spPr bwMode="auto">
              <a:xfrm>
                <a:off x="4870" y="27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56"/>
              <p:cNvSpPr>
                <a:spLocks/>
              </p:cNvSpPr>
              <p:nvPr/>
            </p:nvSpPr>
            <p:spPr bwMode="auto">
              <a:xfrm>
                <a:off x="4870" y="28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57"/>
              <p:cNvSpPr>
                <a:spLocks/>
              </p:cNvSpPr>
              <p:nvPr/>
            </p:nvSpPr>
            <p:spPr bwMode="auto">
              <a:xfrm>
                <a:off x="4870" y="28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58"/>
              <p:cNvSpPr>
                <a:spLocks/>
              </p:cNvSpPr>
              <p:nvPr/>
            </p:nvSpPr>
            <p:spPr bwMode="auto">
              <a:xfrm>
                <a:off x="4870" y="28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59"/>
              <p:cNvSpPr>
                <a:spLocks/>
              </p:cNvSpPr>
              <p:nvPr/>
            </p:nvSpPr>
            <p:spPr bwMode="auto">
              <a:xfrm>
                <a:off x="4870" y="2915"/>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0"/>
              <p:cNvSpPr>
                <a:spLocks/>
              </p:cNvSpPr>
              <p:nvPr/>
            </p:nvSpPr>
            <p:spPr bwMode="auto">
              <a:xfrm>
                <a:off x="4870" y="29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61"/>
              <p:cNvSpPr>
                <a:spLocks/>
              </p:cNvSpPr>
              <p:nvPr/>
            </p:nvSpPr>
            <p:spPr bwMode="auto">
              <a:xfrm>
                <a:off x="4870" y="29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62"/>
              <p:cNvSpPr>
                <a:spLocks/>
              </p:cNvSpPr>
              <p:nvPr/>
            </p:nvSpPr>
            <p:spPr bwMode="auto">
              <a:xfrm>
                <a:off x="4870" y="3019"/>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63"/>
              <p:cNvSpPr>
                <a:spLocks/>
              </p:cNvSpPr>
              <p:nvPr/>
            </p:nvSpPr>
            <p:spPr bwMode="auto">
              <a:xfrm>
                <a:off x="4870" y="3054"/>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64"/>
              <p:cNvSpPr>
                <a:spLocks/>
              </p:cNvSpPr>
              <p:nvPr/>
            </p:nvSpPr>
            <p:spPr bwMode="auto">
              <a:xfrm>
                <a:off x="4870" y="3089"/>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65"/>
              <p:cNvSpPr>
                <a:spLocks/>
              </p:cNvSpPr>
              <p:nvPr/>
            </p:nvSpPr>
            <p:spPr bwMode="auto">
              <a:xfrm>
                <a:off x="4870" y="3124"/>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66"/>
              <p:cNvSpPr>
                <a:spLocks/>
              </p:cNvSpPr>
              <p:nvPr/>
            </p:nvSpPr>
            <p:spPr bwMode="auto">
              <a:xfrm>
                <a:off x="4870" y="3159"/>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67"/>
              <p:cNvSpPr>
                <a:spLocks/>
              </p:cNvSpPr>
              <p:nvPr/>
            </p:nvSpPr>
            <p:spPr bwMode="auto">
              <a:xfrm>
                <a:off x="4870" y="3193"/>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68"/>
              <p:cNvSpPr>
                <a:spLocks/>
              </p:cNvSpPr>
              <p:nvPr/>
            </p:nvSpPr>
            <p:spPr bwMode="auto">
              <a:xfrm>
                <a:off x="4870" y="3228"/>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69"/>
              <p:cNvSpPr>
                <a:spLocks/>
              </p:cNvSpPr>
              <p:nvPr/>
            </p:nvSpPr>
            <p:spPr bwMode="auto">
              <a:xfrm>
                <a:off x="4870" y="3263"/>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0"/>
              <p:cNvSpPr>
                <a:spLocks/>
              </p:cNvSpPr>
              <p:nvPr/>
            </p:nvSpPr>
            <p:spPr bwMode="auto">
              <a:xfrm>
                <a:off x="4870" y="32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71"/>
              <p:cNvSpPr>
                <a:spLocks/>
              </p:cNvSpPr>
              <p:nvPr/>
            </p:nvSpPr>
            <p:spPr bwMode="auto">
              <a:xfrm>
                <a:off x="4870" y="3333"/>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72"/>
              <p:cNvSpPr>
                <a:spLocks/>
              </p:cNvSpPr>
              <p:nvPr/>
            </p:nvSpPr>
            <p:spPr bwMode="auto">
              <a:xfrm>
                <a:off x="4870" y="33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73"/>
              <p:cNvSpPr>
                <a:spLocks/>
              </p:cNvSpPr>
              <p:nvPr/>
            </p:nvSpPr>
            <p:spPr bwMode="auto">
              <a:xfrm>
                <a:off x="4870" y="34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74"/>
              <p:cNvSpPr>
                <a:spLocks/>
              </p:cNvSpPr>
              <p:nvPr/>
            </p:nvSpPr>
            <p:spPr bwMode="auto">
              <a:xfrm>
                <a:off x="4870" y="3437"/>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75"/>
              <p:cNvSpPr>
                <a:spLocks/>
              </p:cNvSpPr>
              <p:nvPr/>
            </p:nvSpPr>
            <p:spPr bwMode="auto">
              <a:xfrm>
                <a:off x="4870" y="3472"/>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76"/>
              <p:cNvSpPr>
                <a:spLocks/>
              </p:cNvSpPr>
              <p:nvPr/>
            </p:nvSpPr>
            <p:spPr bwMode="auto">
              <a:xfrm>
                <a:off x="4870" y="35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77"/>
              <p:cNvSpPr>
                <a:spLocks/>
              </p:cNvSpPr>
              <p:nvPr/>
            </p:nvSpPr>
            <p:spPr bwMode="auto">
              <a:xfrm>
                <a:off x="4870" y="3541"/>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78"/>
              <p:cNvSpPr>
                <a:spLocks/>
              </p:cNvSpPr>
              <p:nvPr/>
            </p:nvSpPr>
            <p:spPr bwMode="auto">
              <a:xfrm>
                <a:off x="4870" y="35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79"/>
              <p:cNvSpPr>
                <a:spLocks/>
              </p:cNvSpPr>
              <p:nvPr/>
            </p:nvSpPr>
            <p:spPr bwMode="auto">
              <a:xfrm>
                <a:off x="4870" y="36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80"/>
              <p:cNvSpPr>
                <a:spLocks/>
              </p:cNvSpPr>
              <p:nvPr/>
            </p:nvSpPr>
            <p:spPr bwMode="auto">
              <a:xfrm>
                <a:off x="4870" y="36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81"/>
              <p:cNvSpPr>
                <a:spLocks/>
              </p:cNvSpPr>
              <p:nvPr/>
            </p:nvSpPr>
            <p:spPr bwMode="auto">
              <a:xfrm>
                <a:off x="4870" y="36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82"/>
              <p:cNvSpPr>
                <a:spLocks/>
              </p:cNvSpPr>
              <p:nvPr/>
            </p:nvSpPr>
            <p:spPr bwMode="auto">
              <a:xfrm>
                <a:off x="4870" y="3715"/>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83"/>
              <p:cNvSpPr>
                <a:spLocks/>
              </p:cNvSpPr>
              <p:nvPr/>
            </p:nvSpPr>
            <p:spPr bwMode="auto">
              <a:xfrm>
                <a:off x="4870" y="37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84"/>
              <p:cNvSpPr>
                <a:spLocks/>
              </p:cNvSpPr>
              <p:nvPr/>
            </p:nvSpPr>
            <p:spPr bwMode="auto">
              <a:xfrm>
                <a:off x="4870" y="37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85"/>
              <p:cNvSpPr>
                <a:spLocks/>
              </p:cNvSpPr>
              <p:nvPr/>
            </p:nvSpPr>
            <p:spPr bwMode="auto">
              <a:xfrm>
                <a:off x="4870" y="3820"/>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86"/>
            <p:cNvSpPr>
              <a:spLocks noChangeArrowheads="1"/>
            </p:cNvSpPr>
            <p:nvPr/>
          </p:nvSpPr>
          <p:spPr bwMode="auto">
            <a:xfrm>
              <a:off x="3408" y="1152"/>
              <a:ext cx="1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100" b="0">
                  <a:solidFill>
                    <a:srgbClr val="000000"/>
                  </a:solidFill>
                  <a:latin typeface="Times" charset="0"/>
                </a:rPr>
                <a:t>T</a:t>
              </a:r>
              <a:r>
                <a:rPr lang="en-US" sz="1100" b="0" baseline="-25000">
                  <a:solidFill>
                    <a:srgbClr val="000000"/>
                  </a:solidFill>
                  <a:latin typeface="Times" charset="0"/>
                </a:rPr>
                <a:t>1</a:t>
              </a:r>
              <a:endParaRPr lang="en-US" sz="1100" b="0">
                <a:solidFill>
                  <a:srgbClr val="000000"/>
                </a:solidFill>
                <a:latin typeface="Times" charset="0"/>
              </a:endParaRPr>
            </a:p>
          </p:txBody>
        </p:sp>
        <p:sp>
          <p:nvSpPr>
            <p:cNvPr id="15" name="Line 87"/>
            <p:cNvSpPr>
              <a:spLocks noChangeShapeType="1"/>
            </p:cNvSpPr>
            <p:nvPr/>
          </p:nvSpPr>
          <p:spPr bwMode="auto">
            <a:xfrm>
              <a:off x="3312" y="960"/>
              <a:ext cx="2064" cy="288"/>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8"/>
            <p:cNvSpPr>
              <a:spLocks noChangeShapeType="1"/>
            </p:cNvSpPr>
            <p:nvPr/>
          </p:nvSpPr>
          <p:spPr bwMode="auto">
            <a:xfrm>
              <a:off x="3403" y="2400"/>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89"/>
            <p:cNvSpPr txBox="1">
              <a:spLocks noChangeArrowheads="1"/>
            </p:cNvSpPr>
            <p:nvPr/>
          </p:nvSpPr>
          <p:spPr bwMode="auto">
            <a:xfrm>
              <a:off x="4171" y="216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b="0">
                  <a:latin typeface="Times" charset="0"/>
                </a:rPr>
                <a:t>A</a:t>
              </a:r>
            </a:p>
          </p:txBody>
        </p:sp>
        <p:sp>
          <p:nvSpPr>
            <p:cNvPr id="18" name="AutoShape 90"/>
            <p:cNvSpPr>
              <a:spLocks noChangeArrowheads="1"/>
            </p:cNvSpPr>
            <p:nvPr/>
          </p:nvSpPr>
          <p:spPr bwMode="auto">
            <a:xfrm>
              <a:off x="3168" y="528"/>
              <a:ext cx="288" cy="192"/>
            </a:xfrm>
            <a:prstGeom prst="wedgeEllipseCallout">
              <a:avLst>
                <a:gd name="adj1" fmla="val -2431"/>
                <a:gd name="adj2" fmla="val 94792"/>
              </a:avLst>
            </a:prstGeom>
            <a:solidFill>
              <a:srgbClr val="FFFFCC"/>
            </a:solidFill>
            <a:ln w="9525">
              <a:solidFill>
                <a:schemeClr val="tx1"/>
              </a:solidFill>
              <a:miter lim="800000"/>
              <a:headEnd/>
              <a:tailEnd/>
            </a:ln>
          </p:spPr>
          <p:txBody>
            <a:bodyPr wrap="none" anchor="ctr"/>
            <a:lstStyle/>
            <a:p>
              <a:pPr algn="ctr"/>
              <a:r>
                <a:rPr lang="en-US" sz="1600" b="0">
                  <a:latin typeface="Times" charset="0"/>
                </a:rPr>
                <a:t>1</a:t>
              </a:r>
            </a:p>
          </p:txBody>
        </p:sp>
        <p:sp>
          <p:nvSpPr>
            <p:cNvPr id="19" name="AutoShape 91"/>
            <p:cNvSpPr>
              <a:spLocks noChangeArrowheads="1"/>
            </p:cNvSpPr>
            <p:nvPr/>
          </p:nvSpPr>
          <p:spPr bwMode="auto">
            <a:xfrm>
              <a:off x="5184" y="530"/>
              <a:ext cx="288" cy="192"/>
            </a:xfrm>
            <a:prstGeom prst="wedgeEllipseCallout">
              <a:avLst>
                <a:gd name="adj1" fmla="val 13542"/>
                <a:gd name="adj2" fmla="val 102083"/>
              </a:avLst>
            </a:prstGeom>
            <a:solidFill>
              <a:srgbClr val="FFFFCC"/>
            </a:solidFill>
            <a:ln w="9525">
              <a:solidFill>
                <a:schemeClr val="tx1"/>
              </a:solidFill>
              <a:miter lim="800000"/>
              <a:headEnd/>
              <a:tailEnd/>
            </a:ln>
          </p:spPr>
          <p:txBody>
            <a:bodyPr wrap="none" anchor="ctr"/>
            <a:lstStyle/>
            <a:p>
              <a:pPr algn="ctr"/>
              <a:r>
                <a:rPr lang="en-US" sz="1600" b="0">
                  <a:latin typeface="Times" charset="0"/>
                </a:rPr>
                <a:t>2</a:t>
              </a:r>
            </a:p>
          </p:txBody>
        </p:sp>
        <p:sp>
          <p:nvSpPr>
            <p:cNvPr id="20" name="Freeform 92"/>
            <p:cNvSpPr>
              <a:spLocks/>
            </p:cNvSpPr>
            <p:nvPr/>
          </p:nvSpPr>
          <p:spPr bwMode="auto">
            <a:xfrm>
              <a:off x="3264" y="1392"/>
              <a:ext cx="2112" cy="576"/>
            </a:xfrm>
            <a:custGeom>
              <a:avLst/>
              <a:gdLst>
                <a:gd name="T0" fmla="*/ 2213 w 2016"/>
                <a:gd name="T1" fmla="*/ 628 h 528"/>
                <a:gd name="T2" fmla="*/ 1369 w 2016"/>
                <a:gd name="T3" fmla="*/ 343 h 528"/>
                <a:gd name="T4" fmla="*/ 0 w 2016"/>
                <a:gd name="T5" fmla="*/ 0 h 528"/>
                <a:gd name="T6" fmla="*/ 0 60000 65536"/>
                <a:gd name="T7" fmla="*/ 0 60000 65536"/>
                <a:gd name="T8" fmla="*/ 0 60000 65536"/>
                <a:gd name="T9" fmla="*/ 0 w 2016"/>
                <a:gd name="T10" fmla="*/ 0 h 528"/>
                <a:gd name="T11" fmla="*/ 2016 w 2016"/>
                <a:gd name="T12" fmla="*/ 528 h 528"/>
              </a:gdLst>
              <a:ahLst/>
              <a:cxnLst>
                <a:cxn ang="T6">
                  <a:pos x="T0" y="T1"/>
                </a:cxn>
                <a:cxn ang="T7">
                  <a:pos x="T2" y="T3"/>
                </a:cxn>
                <a:cxn ang="T8">
                  <a:pos x="T4" y="T5"/>
                </a:cxn>
              </a:cxnLst>
              <a:rect l="T9" t="T10" r="T11" b="T12"/>
              <a:pathLst>
                <a:path w="2016" h="528">
                  <a:moveTo>
                    <a:pt x="2016" y="528"/>
                  </a:moveTo>
                  <a:cubicBezTo>
                    <a:pt x="1799" y="451"/>
                    <a:pt x="1583" y="375"/>
                    <a:pt x="1248" y="288"/>
                  </a:cubicBezTo>
                  <a:cubicBezTo>
                    <a:pt x="912" y="200"/>
                    <a:pt x="456" y="100"/>
                    <a:pt x="0" y="0"/>
                  </a:cubicBezTo>
                </a:path>
              </a:pathLst>
            </a:custGeom>
            <a:noFill/>
            <a:ln w="25400">
              <a:solidFill>
                <a:srgbClr val="0000FF"/>
              </a:solidFill>
              <a:round/>
              <a:headEnd type="none"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Text Box 93"/>
            <p:cNvSpPr txBox="1">
              <a:spLocks noChangeArrowheads="1"/>
            </p:cNvSpPr>
            <p:nvPr/>
          </p:nvSpPr>
          <p:spPr bwMode="auto">
            <a:xfrm>
              <a:off x="5184" y="134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2</a:t>
              </a:r>
              <a:endParaRPr lang="en-US" sz="1400" b="0">
                <a:latin typeface="Times" charset="0"/>
              </a:endParaRPr>
            </a:p>
          </p:txBody>
        </p:sp>
        <p:sp>
          <p:nvSpPr>
            <p:cNvPr id="22" name="Text Box 94"/>
            <p:cNvSpPr txBox="1">
              <a:spLocks noChangeArrowheads="1"/>
            </p:cNvSpPr>
            <p:nvPr/>
          </p:nvSpPr>
          <p:spPr bwMode="auto">
            <a:xfrm>
              <a:off x="3360" y="81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3</a:t>
              </a:r>
              <a:endParaRPr lang="en-US" sz="1400" b="0">
                <a:latin typeface="Times" charset="0"/>
              </a:endParaRPr>
            </a:p>
          </p:txBody>
        </p:sp>
        <p:sp>
          <p:nvSpPr>
            <p:cNvPr id="23" name="Text Box 95"/>
            <p:cNvSpPr txBox="1">
              <a:spLocks noChangeArrowheads="1"/>
            </p:cNvSpPr>
            <p:nvPr/>
          </p:nvSpPr>
          <p:spPr bwMode="auto">
            <a:xfrm>
              <a:off x="5136" y="100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6</a:t>
              </a:r>
              <a:endParaRPr lang="en-US" sz="1400" b="0">
                <a:latin typeface="Times" charset="0"/>
              </a:endParaRPr>
            </a:p>
          </p:txBody>
        </p:sp>
        <p:sp>
          <p:nvSpPr>
            <p:cNvPr id="24" name="Text Box 96"/>
            <p:cNvSpPr txBox="1">
              <a:spLocks noChangeArrowheads="1"/>
            </p:cNvSpPr>
            <p:nvPr/>
          </p:nvSpPr>
          <p:spPr bwMode="auto">
            <a:xfrm>
              <a:off x="3840" y="86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4</a:t>
              </a:r>
              <a:endParaRPr lang="en-US" sz="1400" b="0">
                <a:latin typeface="Times" charset="0"/>
              </a:endParaRPr>
            </a:p>
          </p:txBody>
        </p:sp>
        <p:sp>
          <p:nvSpPr>
            <p:cNvPr id="25" name="Text Box 97"/>
            <p:cNvSpPr txBox="1">
              <a:spLocks noChangeArrowheads="1"/>
            </p:cNvSpPr>
            <p:nvPr/>
          </p:nvSpPr>
          <p:spPr bwMode="auto">
            <a:xfrm>
              <a:off x="4704" y="91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6</a:t>
              </a:r>
              <a:endParaRPr lang="en-US" sz="1400" b="0">
                <a:latin typeface="Times" charset="0"/>
              </a:endParaRPr>
            </a:p>
          </p:txBody>
        </p:sp>
        <p:sp>
          <p:nvSpPr>
            <p:cNvPr id="26" name="Text Box 98"/>
            <p:cNvSpPr txBox="1">
              <a:spLocks noChangeArrowheads="1"/>
            </p:cNvSpPr>
            <p:nvPr/>
          </p:nvSpPr>
          <p:spPr bwMode="auto">
            <a:xfrm>
              <a:off x="3312" y="148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7</a:t>
              </a:r>
              <a:endParaRPr lang="en-US" sz="1400" b="0">
                <a:latin typeface="Times" charset="0"/>
              </a:endParaRPr>
            </a:p>
          </p:txBody>
        </p:sp>
        <p:sp>
          <p:nvSpPr>
            <p:cNvPr id="27" name="Text Box 99"/>
            <p:cNvSpPr txBox="1">
              <a:spLocks noChangeArrowheads="1"/>
            </p:cNvSpPr>
            <p:nvPr/>
          </p:nvSpPr>
          <p:spPr bwMode="auto">
            <a:xfrm>
              <a:off x="3840" y="148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8</a:t>
              </a:r>
              <a:endParaRPr lang="en-US" sz="1400" b="0">
                <a:latin typeface="Times" charset="0"/>
              </a:endParaRPr>
            </a:p>
          </p:txBody>
        </p:sp>
        <p:sp>
          <p:nvSpPr>
            <p:cNvPr id="28" name="Text Box 100"/>
            <p:cNvSpPr txBox="1">
              <a:spLocks noChangeArrowheads="1"/>
            </p:cNvSpPr>
            <p:nvPr/>
          </p:nvSpPr>
          <p:spPr bwMode="auto">
            <a:xfrm>
              <a:off x="4704" y="168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9</a:t>
              </a:r>
              <a:endParaRPr lang="en-US" sz="1400" b="0">
                <a:latin typeface="Times" charset="0"/>
              </a:endParaRPr>
            </a:p>
          </p:txBody>
        </p:sp>
        <p:sp>
          <p:nvSpPr>
            <p:cNvPr id="29" name="Text Box 101"/>
            <p:cNvSpPr txBox="1">
              <a:spLocks noChangeArrowheads="1"/>
            </p:cNvSpPr>
            <p:nvPr/>
          </p:nvSpPr>
          <p:spPr bwMode="auto">
            <a:xfrm>
              <a:off x="5184" y="1872"/>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10</a:t>
              </a:r>
              <a:endParaRPr lang="en-US" sz="1400" b="0">
                <a:latin typeface="Times" charset="0"/>
              </a:endParaRPr>
            </a:p>
          </p:txBody>
        </p:sp>
        <p:sp>
          <p:nvSpPr>
            <p:cNvPr id="30" name="Freeform 102"/>
            <p:cNvSpPr>
              <a:spLocks/>
            </p:cNvSpPr>
            <p:nvPr/>
          </p:nvSpPr>
          <p:spPr bwMode="auto">
            <a:xfrm>
              <a:off x="3312" y="1104"/>
              <a:ext cx="2064" cy="432"/>
            </a:xfrm>
            <a:custGeom>
              <a:avLst/>
              <a:gdLst>
                <a:gd name="T0" fmla="*/ 0 w 2064"/>
                <a:gd name="T1" fmla="*/ 0 h 432"/>
                <a:gd name="T2" fmla="*/ 2064 w 2064"/>
                <a:gd name="T3" fmla="*/ 432 h 432"/>
                <a:gd name="T4" fmla="*/ 0 60000 65536"/>
                <a:gd name="T5" fmla="*/ 0 60000 65536"/>
                <a:gd name="T6" fmla="*/ 0 w 2064"/>
                <a:gd name="T7" fmla="*/ 0 h 432"/>
                <a:gd name="T8" fmla="*/ 2064 w 2064"/>
                <a:gd name="T9" fmla="*/ 432 h 432"/>
              </a:gdLst>
              <a:ahLst/>
              <a:cxnLst>
                <a:cxn ang="T4">
                  <a:pos x="T0" y="T1"/>
                </a:cxn>
                <a:cxn ang="T5">
                  <a:pos x="T2" y="T3"/>
                </a:cxn>
              </a:cxnLst>
              <a:rect l="T6" t="T7" r="T8" b="T9"/>
              <a:pathLst>
                <a:path w="2064" h="432">
                  <a:moveTo>
                    <a:pt x="0" y="0"/>
                  </a:moveTo>
                  <a:cubicBezTo>
                    <a:pt x="0" y="0"/>
                    <a:pt x="1032" y="216"/>
                    <a:pt x="2064" y="432"/>
                  </a:cubicBezTo>
                </a:path>
              </a:pathLst>
            </a:custGeom>
            <a:noFill/>
            <a:ln w="317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Text Box 103"/>
            <p:cNvSpPr txBox="1">
              <a:spLocks noChangeArrowheads="1"/>
            </p:cNvSpPr>
            <p:nvPr/>
          </p:nvSpPr>
          <p:spPr bwMode="auto">
            <a:xfrm>
              <a:off x="4128" y="1200"/>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600" b="0">
                  <a:latin typeface="Times" charset="0"/>
                </a:rPr>
                <a:t>Wall</a:t>
              </a:r>
            </a:p>
          </p:txBody>
        </p:sp>
      </p:grpSp>
      <p:grpSp>
        <p:nvGrpSpPr>
          <p:cNvPr id="110" name="Group 129"/>
          <p:cNvGrpSpPr>
            <a:grpSpLocks/>
          </p:cNvGrpSpPr>
          <p:nvPr/>
        </p:nvGrpSpPr>
        <p:grpSpPr bwMode="auto">
          <a:xfrm>
            <a:off x="4305300" y="2895600"/>
            <a:ext cx="3657600" cy="1066800"/>
            <a:chOff x="3168" y="912"/>
            <a:chExt cx="2304" cy="672"/>
          </a:xfrm>
        </p:grpSpPr>
        <p:sp>
          <p:nvSpPr>
            <p:cNvPr id="111" name="AutoShape 105"/>
            <p:cNvSpPr>
              <a:spLocks noChangeArrowheads="1"/>
            </p:cNvSpPr>
            <p:nvPr/>
          </p:nvSpPr>
          <p:spPr bwMode="auto">
            <a:xfrm>
              <a:off x="3168" y="912"/>
              <a:ext cx="96" cy="192"/>
            </a:xfrm>
            <a:prstGeom prst="upDownArrow">
              <a:avLst>
                <a:gd name="adj1" fmla="val 50000"/>
                <a:gd name="adj2" fmla="val 4791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 name="AutoShape 106"/>
            <p:cNvSpPr>
              <a:spLocks noChangeArrowheads="1"/>
            </p:cNvSpPr>
            <p:nvPr/>
          </p:nvSpPr>
          <p:spPr bwMode="auto">
            <a:xfrm>
              <a:off x="5376" y="1200"/>
              <a:ext cx="96" cy="384"/>
            </a:xfrm>
            <a:prstGeom prst="upDownArrow">
              <a:avLst>
                <a:gd name="adj1" fmla="val 50000"/>
                <a:gd name="adj2" fmla="val 8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 name="AutoShape 107"/>
            <p:cNvSpPr>
              <a:spLocks noChangeArrowheads="1"/>
            </p:cNvSpPr>
            <p:nvPr/>
          </p:nvSpPr>
          <p:spPr bwMode="auto">
            <a:xfrm>
              <a:off x="4800" y="1152"/>
              <a:ext cx="96" cy="288"/>
            </a:xfrm>
            <a:prstGeom prst="upDownArrow">
              <a:avLst>
                <a:gd name="adj1" fmla="val 50000"/>
                <a:gd name="adj2" fmla="val 6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 name="AutoShape 108"/>
            <p:cNvSpPr>
              <a:spLocks noChangeArrowheads="1"/>
            </p:cNvSpPr>
            <p:nvPr/>
          </p:nvSpPr>
          <p:spPr bwMode="auto">
            <a:xfrm>
              <a:off x="3888" y="1008"/>
              <a:ext cx="96" cy="240"/>
            </a:xfrm>
            <a:prstGeom prst="upDown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15" name="Group 130"/>
          <p:cNvGrpSpPr>
            <a:grpSpLocks/>
          </p:cNvGrpSpPr>
          <p:nvPr/>
        </p:nvGrpSpPr>
        <p:grpSpPr bwMode="auto">
          <a:xfrm>
            <a:off x="4305300" y="3200400"/>
            <a:ext cx="3657600" cy="1447800"/>
            <a:chOff x="3168" y="1104"/>
            <a:chExt cx="2304" cy="912"/>
          </a:xfrm>
        </p:grpSpPr>
        <p:sp>
          <p:nvSpPr>
            <p:cNvPr id="116" name="AutoShape 109"/>
            <p:cNvSpPr>
              <a:spLocks noChangeArrowheads="1"/>
            </p:cNvSpPr>
            <p:nvPr/>
          </p:nvSpPr>
          <p:spPr bwMode="auto">
            <a:xfrm>
              <a:off x="4512" y="1344"/>
              <a:ext cx="96" cy="384"/>
            </a:xfrm>
            <a:prstGeom prst="upDownArrow">
              <a:avLst>
                <a:gd name="adj1" fmla="val 50000"/>
                <a:gd name="adj2" fmla="val 8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7" name="AutoShape 111"/>
            <p:cNvSpPr>
              <a:spLocks noChangeArrowheads="1"/>
            </p:cNvSpPr>
            <p:nvPr/>
          </p:nvSpPr>
          <p:spPr bwMode="auto">
            <a:xfrm>
              <a:off x="3600" y="1152"/>
              <a:ext cx="96" cy="336"/>
            </a:xfrm>
            <a:prstGeom prst="upDownArrow">
              <a:avLst>
                <a:gd name="adj1" fmla="val 50000"/>
                <a:gd name="adj2" fmla="val 7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 name="AutoShape 110"/>
            <p:cNvSpPr>
              <a:spLocks noChangeArrowheads="1"/>
            </p:cNvSpPr>
            <p:nvPr/>
          </p:nvSpPr>
          <p:spPr bwMode="auto">
            <a:xfrm>
              <a:off x="5376" y="1584"/>
              <a:ext cx="96" cy="432"/>
            </a:xfrm>
            <a:prstGeom prst="upDownArrow">
              <a:avLst>
                <a:gd name="adj1" fmla="val 50000"/>
                <a:gd name="adj2" fmla="val 9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 name="AutoShape 112"/>
            <p:cNvSpPr>
              <a:spLocks noChangeArrowheads="1"/>
            </p:cNvSpPr>
            <p:nvPr/>
          </p:nvSpPr>
          <p:spPr bwMode="auto">
            <a:xfrm>
              <a:off x="3168" y="1104"/>
              <a:ext cx="96" cy="288"/>
            </a:xfrm>
            <a:prstGeom prst="upDownArrow">
              <a:avLst>
                <a:gd name="adj1" fmla="val 50000"/>
                <a:gd name="adj2" fmla="val 6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aphicFrame>
        <p:nvGraphicFramePr>
          <p:cNvPr id="120" name="Object 122"/>
          <p:cNvGraphicFramePr>
            <a:graphicFrameLocks noChangeAspect="1"/>
          </p:cNvGraphicFramePr>
          <p:nvPr>
            <p:extLst>
              <p:ext uri="{D42A27DB-BD31-4B8C-83A1-F6EECF244321}">
                <p14:modId xmlns:p14="http://schemas.microsoft.com/office/powerpoint/2010/main" val="2103706834"/>
              </p:ext>
            </p:extLst>
          </p:nvPr>
        </p:nvGraphicFramePr>
        <p:xfrm>
          <a:off x="466491" y="1637756"/>
          <a:ext cx="1924050" cy="401638"/>
        </p:xfrm>
        <a:graphic>
          <a:graphicData uri="http://schemas.openxmlformats.org/presentationml/2006/ole">
            <mc:AlternateContent xmlns:mc="http://schemas.openxmlformats.org/markup-compatibility/2006">
              <mc:Choice xmlns:v="urn:schemas-microsoft-com:vml" Requires="v">
                <p:oleObj spid="_x0000_s15810" name="Equation" r:id="rId3" imgW="850900" imgH="177800" progId="Equation.3">
                  <p:embed/>
                </p:oleObj>
              </mc:Choice>
              <mc:Fallback>
                <p:oleObj name="Equation" r:id="rId3" imgW="8509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91" y="1637756"/>
                        <a:ext cx="192405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1" name="Object 123"/>
          <p:cNvGraphicFramePr>
            <a:graphicFrameLocks noChangeAspect="1"/>
          </p:cNvGraphicFramePr>
          <p:nvPr>
            <p:extLst>
              <p:ext uri="{D42A27DB-BD31-4B8C-83A1-F6EECF244321}">
                <p14:modId xmlns:p14="http://schemas.microsoft.com/office/powerpoint/2010/main" val="3999093712"/>
              </p:ext>
            </p:extLst>
          </p:nvPr>
        </p:nvGraphicFramePr>
        <p:xfrm>
          <a:off x="800100" y="2432808"/>
          <a:ext cx="2362200" cy="876300"/>
        </p:xfrm>
        <a:graphic>
          <a:graphicData uri="http://schemas.openxmlformats.org/presentationml/2006/ole">
            <mc:AlternateContent xmlns:mc="http://schemas.openxmlformats.org/markup-compatibility/2006">
              <mc:Choice xmlns:v="urn:schemas-microsoft-com:vml" Requires="v">
                <p:oleObj spid="_x0000_s15811" name="Equation" r:id="rId5" imgW="1574800" imgH="584200" progId="Equation.3">
                  <p:embed/>
                </p:oleObj>
              </mc:Choice>
              <mc:Fallback>
                <p:oleObj name="Equation" r:id="rId5" imgW="1574800" imgH="58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 y="2432808"/>
                        <a:ext cx="2362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 name="Freeform 124"/>
          <p:cNvSpPr>
            <a:spLocks/>
          </p:cNvSpPr>
          <p:nvPr/>
        </p:nvSpPr>
        <p:spPr bwMode="auto">
          <a:xfrm rot="5541112">
            <a:off x="1591944" y="1493069"/>
            <a:ext cx="957262" cy="849313"/>
          </a:xfrm>
          <a:custGeom>
            <a:avLst/>
            <a:gdLst>
              <a:gd name="T0" fmla="*/ 1116427787 w 603"/>
              <a:gd name="T1" fmla="*/ 159443039 h 466"/>
              <a:gd name="T2" fmla="*/ 1076105324 w 603"/>
              <a:gd name="T3" fmla="*/ 53147675 h 466"/>
              <a:gd name="T4" fmla="*/ 955137936 w 603"/>
              <a:gd name="T5" fmla="*/ 0 h 466"/>
              <a:gd name="T6" fmla="*/ 430945724 w 603"/>
              <a:gd name="T7" fmla="*/ 79720608 h 466"/>
              <a:gd name="T8" fmla="*/ 330139468 w 603"/>
              <a:gd name="T9" fmla="*/ 186015958 h 466"/>
              <a:gd name="T10" fmla="*/ 209172080 w 603"/>
              <a:gd name="T11" fmla="*/ 345458997 h 466"/>
              <a:gd name="T12" fmla="*/ 88204618 w 603"/>
              <a:gd name="T13" fmla="*/ 451754319 h 466"/>
              <a:gd name="T14" fmla="*/ 168849568 w 603"/>
              <a:gd name="T15" fmla="*/ 1142674250 h 466"/>
              <a:gd name="T16" fmla="*/ 229333312 w 603"/>
              <a:gd name="T17" fmla="*/ 1302117233 h 466"/>
              <a:gd name="T18" fmla="*/ 350300699 w 603"/>
              <a:gd name="T19" fmla="*/ 1355264893 h 466"/>
              <a:gd name="T20" fmla="*/ 814009119 w 603"/>
              <a:gd name="T21" fmla="*/ 1434985473 h 466"/>
              <a:gd name="T22" fmla="*/ 1055944093 w 603"/>
              <a:gd name="T23" fmla="*/ 1355264893 h 466"/>
              <a:gd name="T24" fmla="*/ 1096266555 w 603"/>
              <a:gd name="T25" fmla="*/ 1275542491 h 466"/>
              <a:gd name="T26" fmla="*/ 1156750249 w 603"/>
              <a:gd name="T27" fmla="*/ 1248969572 h 466"/>
              <a:gd name="T28" fmla="*/ 1197072712 w 603"/>
              <a:gd name="T29" fmla="*/ 1089526590 h 466"/>
              <a:gd name="T30" fmla="*/ 1217233943 w 603"/>
              <a:gd name="T31" fmla="*/ 1009804187 h 466"/>
              <a:gd name="T32" fmla="*/ 1176911481 w 603"/>
              <a:gd name="T33" fmla="*/ 451754319 h 466"/>
              <a:gd name="T34" fmla="*/ 1156750249 w 603"/>
              <a:gd name="T35" fmla="*/ 345458997 h 466"/>
              <a:gd name="T36" fmla="*/ 1116427787 w 603"/>
              <a:gd name="T37" fmla="*/ 186015958 h 466"/>
              <a:gd name="T38" fmla="*/ 1398685025 w 603"/>
              <a:gd name="T39" fmla="*/ 372033739 h 466"/>
              <a:gd name="T40" fmla="*/ 1519652413 w 603"/>
              <a:gd name="T41" fmla="*/ 478329174 h 4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3"/>
              <a:gd name="T64" fmla="*/ 0 h 466"/>
              <a:gd name="T65" fmla="*/ 603 w 603"/>
              <a:gd name="T66" fmla="*/ 466 h 4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3" h="466">
                <a:moveTo>
                  <a:pt x="443" y="48"/>
                </a:moveTo>
                <a:cubicBezTo>
                  <a:pt x="437" y="37"/>
                  <a:pt x="436" y="23"/>
                  <a:pt x="427" y="16"/>
                </a:cubicBezTo>
                <a:cubicBezTo>
                  <a:pt x="413" y="5"/>
                  <a:pt x="379" y="0"/>
                  <a:pt x="379" y="0"/>
                </a:cubicBezTo>
                <a:cubicBezTo>
                  <a:pt x="266" y="5"/>
                  <a:pt x="252" y="3"/>
                  <a:pt x="171" y="24"/>
                </a:cubicBezTo>
                <a:cubicBezTo>
                  <a:pt x="127" y="89"/>
                  <a:pt x="184" y="14"/>
                  <a:pt x="131" y="56"/>
                </a:cubicBezTo>
                <a:cubicBezTo>
                  <a:pt x="113" y="69"/>
                  <a:pt x="101" y="91"/>
                  <a:pt x="83" y="104"/>
                </a:cubicBezTo>
                <a:cubicBezTo>
                  <a:pt x="67" y="114"/>
                  <a:pt x="35" y="136"/>
                  <a:pt x="35" y="136"/>
                </a:cubicBezTo>
                <a:cubicBezTo>
                  <a:pt x="17" y="204"/>
                  <a:pt x="0" y="299"/>
                  <a:pt x="67" y="344"/>
                </a:cubicBezTo>
                <a:cubicBezTo>
                  <a:pt x="71" y="357"/>
                  <a:pt x="77" y="383"/>
                  <a:pt x="91" y="392"/>
                </a:cubicBezTo>
                <a:cubicBezTo>
                  <a:pt x="105" y="400"/>
                  <a:pt x="139" y="408"/>
                  <a:pt x="139" y="408"/>
                </a:cubicBezTo>
                <a:cubicBezTo>
                  <a:pt x="177" y="466"/>
                  <a:pt x="263" y="435"/>
                  <a:pt x="323" y="432"/>
                </a:cubicBezTo>
                <a:cubicBezTo>
                  <a:pt x="355" y="425"/>
                  <a:pt x="386" y="416"/>
                  <a:pt x="419" y="408"/>
                </a:cubicBezTo>
                <a:cubicBezTo>
                  <a:pt x="424" y="400"/>
                  <a:pt x="427" y="390"/>
                  <a:pt x="435" y="384"/>
                </a:cubicBezTo>
                <a:cubicBezTo>
                  <a:pt x="441" y="378"/>
                  <a:pt x="454" y="382"/>
                  <a:pt x="459" y="376"/>
                </a:cubicBezTo>
                <a:cubicBezTo>
                  <a:pt x="468" y="362"/>
                  <a:pt x="469" y="344"/>
                  <a:pt x="475" y="328"/>
                </a:cubicBezTo>
                <a:cubicBezTo>
                  <a:pt x="477" y="320"/>
                  <a:pt x="483" y="304"/>
                  <a:pt x="483" y="304"/>
                </a:cubicBezTo>
                <a:cubicBezTo>
                  <a:pt x="476" y="198"/>
                  <a:pt x="482" y="206"/>
                  <a:pt x="467" y="136"/>
                </a:cubicBezTo>
                <a:cubicBezTo>
                  <a:pt x="464" y="125"/>
                  <a:pt x="462" y="114"/>
                  <a:pt x="459" y="104"/>
                </a:cubicBezTo>
                <a:cubicBezTo>
                  <a:pt x="454" y="87"/>
                  <a:pt x="426" y="51"/>
                  <a:pt x="443" y="56"/>
                </a:cubicBezTo>
                <a:cubicBezTo>
                  <a:pt x="491" y="68"/>
                  <a:pt x="512" y="87"/>
                  <a:pt x="555" y="112"/>
                </a:cubicBezTo>
                <a:cubicBezTo>
                  <a:pt x="570" y="120"/>
                  <a:pt x="603" y="119"/>
                  <a:pt x="603" y="144"/>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23" name="Object 125"/>
          <p:cNvGraphicFramePr>
            <a:graphicFrameLocks noChangeAspect="1"/>
          </p:cNvGraphicFramePr>
          <p:nvPr/>
        </p:nvGraphicFramePr>
        <p:xfrm>
          <a:off x="381000" y="3810000"/>
          <a:ext cx="2438400" cy="501650"/>
        </p:xfrm>
        <a:graphic>
          <a:graphicData uri="http://schemas.openxmlformats.org/presentationml/2006/ole">
            <mc:AlternateContent xmlns:mc="http://schemas.openxmlformats.org/markup-compatibility/2006">
              <mc:Choice xmlns:v="urn:schemas-microsoft-com:vml" Requires="v">
                <p:oleObj spid="_x0000_s15812" name="Equation" r:id="rId7" imgW="863600" imgH="177800" progId="Equation.3">
                  <p:embed/>
                </p:oleObj>
              </mc:Choice>
              <mc:Fallback>
                <p:oleObj name="Equation" r:id="rId7" imgW="8636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10000"/>
                        <a:ext cx="24384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 name="Object 126"/>
          <p:cNvGraphicFramePr>
            <a:graphicFrameLocks noChangeAspect="1"/>
          </p:cNvGraphicFramePr>
          <p:nvPr/>
        </p:nvGraphicFramePr>
        <p:xfrm>
          <a:off x="457200" y="4732338"/>
          <a:ext cx="2971800" cy="1076325"/>
        </p:xfrm>
        <a:graphic>
          <a:graphicData uri="http://schemas.openxmlformats.org/presentationml/2006/ole">
            <mc:AlternateContent xmlns:mc="http://schemas.openxmlformats.org/markup-compatibility/2006">
              <mc:Choice xmlns:v="urn:schemas-microsoft-com:vml" Requires="v">
                <p:oleObj spid="_x0000_s15813" name="Equation" r:id="rId9" imgW="1612900" imgH="584200" progId="Equation.3">
                  <p:embed/>
                </p:oleObj>
              </mc:Choice>
              <mc:Fallback>
                <p:oleObj name="Equation" r:id="rId9" imgW="1612900" imgH="584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732338"/>
                        <a:ext cx="29718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 name="Freeform 127"/>
          <p:cNvSpPr>
            <a:spLocks/>
          </p:cNvSpPr>
          <p:nvPr/>
        </p:nvSpPr>
        <p:spPr bwMode="auto">
          <a:xfrm>
            <a:off x="1981200" y="3810000"/>
            <a:ext cx="992188" cy="889000"/>
          </a:xfrm>
          <a:custGeom>
            <a:avLst/>
            <a:gdLst>
              <a:gd name="T0" fmla="*/ 249496390 w 625"/>
              <a:gd name="T1" fmla="*/ 947578734 h 560"/>
              <a:gd name="T2" fmla="*/ 128528827 w 625"/>
              <a:gd name="T3" fmla="*/ 826611088 h 560"/>
              <a:gd name="T4" fmla="*/ 7561266 w 625"/>
              <a:gd name="T5" fmla="*/ 483869987 h 560"/>
              <a:gd name="T6" fmla="*/ 27722528 w 625"/>
              <a:gd name="T7" fmla="*/ 282257476 h 560"/>
              <a:gd name="T8" fmla="*/ 108367574 w 625"/>
              <a:gd name="T9" fmla="*/ 241934994 h 560"/>
              <a:gd name="T10" fmla="*/ 148690079 w 625"/>
              <a:gd name="T11" fmla="*/ 181451221 h 560"/>
              <a:gd name="T12" fmla="*/ 209173885 w 625"/>
              <a:gd name="T13" fmla="*/ 161289979 h 560"/>
              <a:gd name="T14" fmla="*/ 350302651 w 625"/>
              <a:gd name="T15" fmla="*/ 80644990 h 560"/>
              <a:gd name="T16" fmla="*/ 693044039 w 625"/>
              <a:gd name="T17" fmla="*/ 0 h 560"/>
              <a:gd name="T18" fmla="*/ 1257559302 w 625"/>
              <a:gd name="T19" fmla="*/ 40322495 h 560"/>
              <a:gd name="T20" fmla="*/ 1459171825 w 625"/>
              <a:gd name="T21" fmla="*/ 100806231 h 560"/>
              <a:gd name="T22" fmla="*/ 1499494329 w 625"/>
              <a:gd name="T23" fmla="*/ 221773753 h 560"/>
              <a:gd name="T24" fmla="*/ 1519655582 w 625"/>
              <a:gd name="T25" fmla="*/ 282257476 h 560"/>
              <a:gd name="T26" fmla="*/ 1512094318 w 625"/>
              <a:gd name="T27" fmla="*/ 544353711 h 560"/>
              <a:gd name="T28" fmla="*/ 1370965552 w 625"/>
              <a:gd name="T29" fmla="*/ 766127364 h 560"/>
              <a:gd name="T30" fmla="*/ 773689049 w 625"/>
              <a:gd name="T31" fmla="*/ 927417493 h 560"/>
              <a:gd name="T32" fmla="*/ 652721535 w 625"/>
              <a:gd name="T33" fmla="*/ 967739975 h 560"/>
              <a:gd name="T34" fmla="*/ 269657642 w 625"/>
              <a:gd name="T35" fmla="*/ 987901216 h 560"/>
              <a:gd name="T36" fmla="*/ 390625156 w 625"/>
              <a:gd name="T37" fmla="*/ 1209674869 h 560"/>
              <a:gd name="T38" fmla="*/ 504031506 w 625"/>
              <a:gd name="T39" fmla="*/ 1411287282 h 5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5"/>
              <a:gd name="T61" fmla="*/ 0 h 560"/>
              <a:gd name="T62" fmla="*/ 625 w 625"/>
              <a:gd name="T63" fmla="*/ 560 h 5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5" h="560">
                <a:moveTo>
                  <a:pt x="99" y="376"/>
                </a:moveTo>
                <a:cubicBezTo>
                  <a:pt x="83" y="360"/>
                  <a:pt x="58" y="349"/>
                  <a:pt x="51" y="328"/>
                </a:cubicBezTo>
                <a:cubicBezTo>
                  <a:pt x="35" y="281"/>
                  <a:pt x="25" y="236"/>
                  <a:pt x="3" y="192"/>
                </a:cubicBezTo>
                <a:cubicBezTo>
                  <a:pt x="5" y="165"/>
                  <a:pt x="0" y="136"/>
                  <a:pt x="11" y="112"/>
                </a:cubicBezTo>
                <a:cubicBezTo>
                  <a:pt x="15" y="100"/>
                  <a:pt x="33" y="103"/>
                  <a:pt x="43" y="96"/>
                </a:cubicBezTo>
                <a:cubicBezTo>
                  <a:pt x="50" y="89"/>
                  <a:pt x="51" y="78"/>
                  <a:pt x="59" y="72"/>
                </a:cubicBezTo>
                <a:cubicBezTo>
                  <a:pt x="65" y="66"/>
                  <a:pt x="75" y="67"/>
                  <a:pt x="83" y="64"/>
                </a:cubicBezTo>
                <a:cubicBezTo>
                  <a:pt x="102" y="55"/>
                  <a:pt x="118" y="39"/>
                  <a:pt x="139" y="32"/>
                </a:cubicBezTo>
                <a:cubicBezTo>
                  <a:pt x="180" y="16"/>
                  <a:pt x="230" y="8"/>
                  <a:pt x="275" y="0"/>
                </a:cubicBezTo>
                <a:cubicBezTo>
                  <a:pt x="365" y="4"/>
                  <a:pt x="419" y="1"/>
                  <a:pt x="499" y="16"/>
                </a:cubicBezTo>
                <a:cubicBezTo>
                  <a:pt x="526" y="20"/>
                  <a:pt x="579" y="40"/>
                  <a:pt x="579" y="40"/>
                </a:cubicBezTo>
                <a:cubicBezTo>
                  <a:pt x="584" y="56"/>
                  <a:pt x="589" y="72"/>
                  <a:pt x="595" y="88"/>
                </a:cubicBezTo>
                <a:cubicBezTo>
                  <a:pt x="597" y="96"/>
                  <a:pt x="603" y="112"/>
                  <a:pt x="603" y="112"/>
                </a:cubicBezTo>
                <a:cubicBezTo>
                  <a:pt x="595" y="149"/>
                  <a:pt x="625" y="185"/>
                  <a:pt x="600" y="216"/>
                </a:cubicBezTo>
                <a:cubicBezTo>
                  <a:pt x="563" y="260"/>
                  <a:pt x="583" y="281"/>
                  <a:pt x="544" y="304"/>
                </a:cubicBezTo>
                <a:cubicBezTo>
                  <a:pt x="461" y="349"/>
                  <a:pt x="401" y="336"/>
                  <a:pt x="307" y="368"/>
                </a:cubicBezTo>
                <a:cubicBezTo>
                  <a:pt x="291" y="373"/>
                  <a:pt x="275" y="383"/>
                  <a:pt x="259" y="384"/>
                </a:cubicBezTo>
                <a:cubicBezTo>
                  <a:pt x="208" y="386"/>
                  <a:pt x="157" y="389"/>
                  <a:pt x="107" y="392"/>
                </a:cubicBezTo>
                <a:cubicBezTo>
                  <a:pt x="115" y="436"/>
                  <a:pt x="123" y="448"/>
                  <a:pt x="155" y="480"/>
                </a:cubicBezTo>
                <a:cubicBezTo>
                  <a:pt x="164" y="507"/>
                  <a:pt x="191" y="543"/>
                  <a:pt x="200" y="560"/>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40041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1000" fill="hold"/>
                                        <p:tgtEl>
                                          <p:spTgt spid="120"/>
                                        </p:tgtEl>
                                        <p:attrNameLst>
                                          <p:attrName>ppt_x</p:attrName>
                                        </p:attrNameLst>
                                      </p:cBhvr>
                                      <p:tavLst>
                                        <p:tav tm="0">
                                          <p:val>
                                            <p:strVal val="#ppt_x-.2"/>
                                          </p:val>
                                        </p:tav>
                                        <p:tav tm="100000">
                                          <p:val>
                                            <p:strVal val="#ppt_x"/>
                                          </p:val>
                                        </p:tav>
                                      </p:tavLst>
                                    </p:anim>
                                    <p:anim calcmode="lin" valueType="num">
                                      <p:cBhvr>
                                        <p:cTn id="8" dur="1000" fill="hold"/>
                                        <p:tgtEl>
                                          <p:spTgt spid="1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0"/>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22"/>
                                        </p:tgtEl>
                                        <p:attrNameLst>
                                          <p:attrName>style.visibility</p:attrName>
                                        </p:attrNameLst>
                                      </p:cBhvr>
                                      <p:to>
                                        <p:strVal val="visible"/>
                                      </p:to>
                                    </p:set>
                                    <p:anim calcmode="lin" valueType="num">
                                      <p:cBhvr>
                                        <p:cTn id="14" dur="500" fill="hold"/>
                                        <p:tgtEl>
                                          <p:spTgt spid="122"/>
                                        </p:tgtEl>
                                        <p:attrNameLst>
                                          <p:attrName>ppt_w</p:attrName>
                                        </p:attrNameLst>
                                      </p:cBhvr>
                                      <p:tavLst>
                                        <p:tav tm="0">
                                          <p:val>
                                            <p:fltVal val="0"/>
                                          </p:val>
                                        </p:tav>
                                        <p:tav tm="100000">
                                          <p:val>
                                            <p:strVal val="#ppt_w"/>
                                          </p:val>
                                        </p:tav>
                                      </p:tavLst>
                                    </p:anim>
                                    <p:anim calcmode="lin" valueType="num">
                                      <p:cBhvr>
                                        <p:cTn id="15" dur="500" fill="hold"/>
                                        <p:tgtEl>
                                          <p:spTgt spid="122"/>
                                        </p:tgtEl>
                                        <p:attrNameLst>
                                          <p:attrName>ppt_h</p:attrName>
                                        </p:attrNameLst>
                                      </p:cBhvr>
                                      <p:tavLst>
                                        <p:tav tm="0">
                                          <p:val>
                                            <p:fltVal val="0"/>
                                          </p:val>
                                        </p:tav>
                                        <p:tav tm="100000">
                                          <p:val>
                                            <p:strVal val="#ppt_h"/>
                                          </p:val>
                                        </p:tav>
                                      </p:tavLst>
                                    </p:anim>
                                    <p:anim calcmode="lin" valueType="num">
                                      <p:cBhvr>
                                        <p:cTn id="16" dur="500" fill="hold"/>
                                        <p:tgtEl>
                                          <p:spTgt spid="122"/>
                                        </p:tgtEl>
                                        <p:attrNameLst>
                                          <p:attrName>style.rotation</p:attrName>
                                        </p:attrNameLst>
                                      </p:cBhvr>
                                      <p:tavLst>
                                        <p:tav tm="0">
                                          <p:val>
                                            <p:fltVal val="360"/>
                                          </p:val>
                                        </p:tav>
                                        <p:tav tm="100000">
                                          <p:val>
                                            <p:fltVal val="0"/>
                                          </p:val>
                                        </p:tav>
                                      </p:tavLst>
                                    </p:anim>
                                    <p:animEffect transition="in" filter="fade">
                                      <p:cBhvr>
                                        <p:cTn id="17" dur="5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 calcmode="lin" valueType="num">
                                      <p:cBhvr additive="base">
                                        <p:cTn id="22" dur="500" fill="hold"/>
                                        <p:tgtEl>
                                          <p:spTgt spid="121"/>
                                        </p:tgtEl>
                                        <p:attrNameLst>
                                          <p:attrName>ppt_x</p:attrName>
                                        </p:attrNameLst>
                                      </p:cBhvr>
                                      <p:tavLst>
                                        <p:tav tm="0">
                                          <p:val>
                                            <p:strVal val="#ppt_x"/>
                                          </p:val>
                                        </p:tav>
                                        <p:tav tm="100000">
                                          <p:val>
                                            <p:strVal val="#ppt_x"/>
                                          </p:val>
                                        </p:tav>
                                      </p:tavLst>
                                    </p:anim>
                                    <p:anim calcmode="lin" valueType="num">
                                      <p:cBhvr additive="base">
                                        <p:cTn id="23" dur="500" fill="hold"/>
                                        <p:tgtEl>
                                          <p:spTgt spid="121"/>
                                        </p:tgtEl>
                                        <p:attrNameLst>
                                          <p:attrName>ppt_y</p:attrName>
                                        </p:attrNameLst>
                                      </p:cBhvr>
                                      <p:tavLst>
                                        <p:tav tm="0">
                                          <p:val>
                                            <p:strVal val="1+#ppt_h/2"/>
                                          </p:val>
                                        </p:tav>
                                        <p:tav tm="100000">
                                          <p:val>
                                            <p:strVal val="#ppt_y"/>
                                          </p:val>
                                        </p:tav>
                                      </p:tavLst>
                                    </p:anim>
                                  </p:childTnLst>
                                </p:cTn>
                              </p:par>
                              <p:par>
                                <p:cTn id="24" presetID="55" presetClass="entr" presetSubtype="0"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 calcmode="lin" valueType="num">
                                      <p:cBhvr>
                                        <p:cTn id="26" dur="1000" fill="hold"/>
                                        <p:tgtEl>
                                          <p:spTgt spid="110"/>
                                        </p:tgtEl>
                                        <p:attrNameLst>
                                          <p:attrName>ppt_w</p:attrName>
                                        </p:attrNameLst>
                                      </p:cBhvr>
                                      <p:tavLst>
                                        <p:tav tm="0">
                                          <p:val>
                                            <p:strVal val="#ppt_w*0.70"/>
                                          </p:val>
                                        </p:tav>
                                        <p:tav tm="100000">
                                          <p:val>
                                            <p:strVal val="#ppt_w"/>
                                          </p:val>
                                        </p:tav>
                                      </p:tavLst>
                                    </p:anim>
                                    <p:anim calcmode="lin" valueType="num">
                                      <p:cBhvr>
                                        <p:cTn id="27" dur="1000" fill="hold"/>
                                        <p:tgtEl>
                                          <p:spTgt spid="110"/>
                                        </p:tgtEl>
                                        <p:attrNameLst>
                                          <p:attrName>ppt_h</p:attrName>
                                        </p:attrNameLst>
                                      </p:cBhvr>
                                      <p:tavLst>
                                        <p:tav tm="0">
                                          <p:val>
                                            <p:strVal val="#ppt_h"/>
                                          </p:val>
                                        </p:tav>
                                        <p:tav tm="100000">
                                          <p:val>
                                            <p:strVal val="#ppt_h"/>
                                          </p:val>
                                        </p:tav>
                                      </p:tavLst>
                                    </p:anim>
                                    <p:animEffect transition="in" filter="fade">
                                      <p:cBhvr>
                                        <p:cTn id="28" dur="1000"/>
                                        <p:tgtEl>
                                          <p:spTgt spid="1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3"/>
                                        </p:tgtEl>
                                        <p:attrNameLst>
                                          <p:attrName>style.visibility</p:attrName>
                                        </p:attrNameLst>
                                      </p:cBhvr>
                                      <p:to>
                                        <p:strVal val="visible"/>
                                      </p:to>
                                    </p:set>
                                    <p:anim calcmode="lin" valueType="num">
                                      <p:cBhvr additive="base">
                                        <p:cTn id="33" dur="500" fill="hold"/>
                                        <p:tgtEl>
                                          <p:spTgt spid="123"/>
                                        </p:tgtEl>
                                        <p:attrNameLst>
                                          <p:attrName>ppt_x</p:attrName>
                                        </p:attrNameLst>
                                      </p:cBhvr>
                                      <p:tavLst>
                                        <p:tav tm="0">
                                          <p:val>
                                            <p:strVal val="#ppt_x"/>
                                          </p:val>
                                        </p:tav>
                                        <p:tav tm="100000">
                                          <p:val>
                                            <p:strVal val="#ppt_x"/>
                                          </p:val>
                                        </p:tav>
                                      </p:tavLst>
                                    </p:anim>
                                    <p:anim calcmode="lin" valueType="num">
                                      <p:cBhvr additive="base">
                                        <p:cTn id="34"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strips(downLeft)">
                                      <p:cBhvr>
                                        <p:cTn id="39" dur="500"/>
                                        <p:tgtEl>
                                          <p:spTgt spid="12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4"/>
                                        </p:tgtEl>
                                        <p:attrNameLst>
                                          <p:attrName>style.visibility</p:attrName>
                                        </p:attrNameLst>
                                      </p:cBhvr>
                                      <p:to>
                                        <p:strVal val="visible"/>
                                      </p:to>
                                    </p:set>
                                    <p:anim calcmode="lin" valueType="num">
                                      <p:cBhvr additive="base">
                                        <p:cTn id="44" dur="500" fill="hold"/>
                                        <p:tgtEl>
                                          <p:spTgt spid="124"/>
                                        </p:tgtEl>
                                        <p:attrNameLst>
                                          <p:attrName>ppt_x</p:attrName>
                                        </p:attrNameLst>
                                      </p:cBhvr>
                                      <p:tavLst>
                                        <p:tav tm="0">
                                          <p:val>
                                            <p:strVal val="#ppt_x"/>
                                          </p:val>
                                        </p:tav>
                                        <p:tav tm="100000">
                                          <p:val>
                                            <p:strVal val="#ppt_x"/>
                                          </p:val>
                                        </p:tav>
                                      </p:tavLst>
                                    </p:anim>
                                    <p:anim calcmode="lin" valueType="num">
                                      <p:cBhvr additive="base">
                                        <p:cTn id="45" dur="500" fill="hold"/>
                                        <p:tgtEl>
                                          <p:spTgt spid="124"/>
                                        </p:tgtEl>
                                        <p:attrNameLst>
                                          <p:attrName>ppt_y</p:attrName>
                                        </p:attrNameLst>
                                      </p:cBhvr>
                                      <p:tavLst>
                                        <p:tav tm="0">
                                          <p:val>
                                            <p:strVal val="1+#ppt_h/2"/>
                                          </p:val>
                                        </p:tav>
                                        <p:tav tm="100000">
                                          <p:val>
                                            <p:strVal val="#ppt_y"/>
                                          </p:val>
                                        </p:tav>
                                      </p:tavLst>
                                    </p:anim>
                                  </p:childTnLst>
                                </p:cTn>
                              </p:par>
                              <p:par>
                                <p:cTn id="46" presetID="31" presetClass="entr" presetSubtype="0" fill="hold" nodeType="withEffect">
                                  <p:stCondLst>
                                    <p:cond delay="0"/>
                                  </p:stCondLst>
                                  <p:iterate type="lt">
                                    <p:tmPct val="5000"/>
                                  </p:iterate>
                                  <p:childTnLst>
                                    <p:set>
                                      <p:cBhvr>
                                        <p:cTn id="47" dur="1" fill="hold">
                                          <p:stCondLst>
                                            <p:cond delay="0"/>
                                          </p:stCondLst>
                                        </p:cTn>
                                        <p:tgtEl>
                                          <p:spTgt spid="115"/>
                                        </p:tgtEl>
                                        <p:attrNameLst>
                                          <p:attrName>style.visibility</p:attrName>
                                        </p:attrNameLst>
                                      </p:cBhvr>
                                      <p:to>
                                        <p:strVal val="visible"/>
                                      </p:to>
                                    </p:set>
                                    <p:anim calcmode="lin" valueType="num">
                                      <p:cBhvr>
                                        <p:cTn id="48" dur="1000" fill="hold"/>
                                        <p:tgtEl>
                                          <p:spTgt spid="115"/>
                                        </p:tgtEl>
                                        <p:attrNameLst>
                                          <p:attrName>ppt_w</p:attrName>
                                        </p:attrNameLst>
                                      </p:cBhvr>
                                      <p:tavLst>
                                        <p:tav tm="0">
                                          <p:val>
                                            <p:fltVal val="0"/>
                                          </p:val>
                                        </p:tav>
                                        <p:tav tm="100000">
                                          <p:val>
                                            <p:strVal val="#ppt_w"/>
                                          </p:val>
                                        </p:tav>
                                      </p:tavLst>
                                    </p:anim>
                                    <p:anim calcmode="lin" valueType="num">
                                      <p:cBhvr>
                                        <p:cTn id="49" dur="1000" fill="hold"/>
                                        <p:tgtEl>
                                          <p:spTgt spid="115"/>
                                        </p:tgtEl>
                                        <p:attrNameLst>
                                          <p:attrName>ppt_h</p:attrName>
                                        </p:attrNameLst>
                                      </p:cBhvr>
                                      <p:tavLst>
                                        <p:tav tm="0">
                                          <p:val>
                                            <p:fltVal val="0"/>
                                          </p:val>
                                        </p:tav>
                                        <p:tav tm="100000">
                                          <p:val>
                                            <p:strVal val="#ppt_h"/>
                                          </p:val>
                                        </p:tav>
                                      </p:tavLst>
                                    </p:anim>
                                    <p:anim calcmode="lin" valueType="num">
                                      <p:cBhvr>
                                        <p:cTn id="50" dur="1000" fill="hold"/>
                                        <p:tgtEl>
                                          <p:spTgt spid="115"/>
                                        </p:tgtEl>
                                        <p:attrNameLst>
                                          <p:attrName>style.rotation</p:attrName>
                                        </p:attrNameLst>
                                      </p:cBhvr>
                                      <p:tavLst>
                                        <p:tav tm="0">
                                          <p:val>
                                            <p:fltVal val="90"/>
                                          </p:val>
                                        </p:tav>
                                        <p:tav tm="100000">
                                          <p:val>
                                            <p:fltVal val="0"/>
                                          </p:val>
                                        </p:tav>
                                      </p:tavLst>
                                    </p:anim>
                                    <p:animEffect transition="in" filter="fade">
                                      <p:cBhvr>
                                        <p:cTn id="51"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48488" y="906270"/>
                <a:ext cx="8666912" cy="4401205"/>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To define the effectiveness of a heat exchanger, we must first determine the maximum possible heat transfer rate, q</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max</a:t>
                </a:r>
                <a:r>
                  <a:rPr lang="en-US" sz="2000" dirty="0">
                    <a:solidFill>
                      <a:srgbClr val="002060"/>
                    </a:solidFill>
                    <a:latin typeface="Arial" panose="020B0604020202020204" pitchFamily="34" charset="0"/>
                    <a:ea typeface="Batang" pitchFamily="18" charset="-127"/>
                    <a:cs typeface="Arial" panose="020B0604020202020204" pitchFamily="34" charset="0"/>
                  </a:rPr>
                  <a:t>, for the exchanger</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This </a:t>
                </a:r>
                <a:r>
                  <a:rPr lang="en-US" sz="2000" dirty="0">
                    <a:solidFill>
                      <a:srgbClr val="002060"/>
                    </a:solidFill>
                    <a:latin typeface="Arial" panose="020B0604020202020204" pitchFamily="34" charset="0"/>
                    <a:ea typeface="Batang" pitchFamily="18" charset="-127"/>
                    <a:cs typeface="Arial" panose="020B0604020202020204" pitchFamily="34" charset="0"/>
                  </a:rPr>
                  <a:t>heat transfer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rate could</a:t>
                </a:r>
                <a:r>
                  <a:rPr lang="en-US" sz="2000" dirty="0">
                    <a:solidFill>
                      <a:srgbClr val="002060"/>
                    </a:solidFill>
                    <a:latin typeface="Arial" panose="020B0604020202020204" pitchFamily="34" charset="0"/>
                    <a:ea typeface="Batang" pitchFamily="18" charset="-127"/>
                    <a:cs typeface="Arial" panose="020B0604020202020204" pitchFamily="34" charset="0"/>
                  </a:rPr>
                  <a:t>, in principle, </a:t>
                </a:r>
                <a:r>
                  <a:rPr lang="en-US" sz="2000" dirty="0">
                    <a:solidFill>
                      <a:srgbClr val="FF0000"/>
                    </a:solidFill>
                    <a:latin typeface="Arial" panose="020B0604020202020204" pitchFamily="34" charset="0"/>
                    <a:ea typeface="Batang" pitchFamily="18" charset="-127"/>
                    <a:cs typeface="Arial" panose="020B0604020202020204" pitchFamily="34" charset="0"/>
                  </a:rPr>
                  <a:t>be achieved in a </a:t>
                </a:r>
                <a:r>
                  <a:rPr lang="en-US" sz="2000" dirty="0" smtClean="0">
                    <a:solidFill>
                      <a:srgbClr val="FF0000"/>
                    </a:solidFill>
                    <a:latin typeface="Arial" panose="020B0604020202020204" pitchFamily="34" charset="0"/>
                    <a:ea typeface="Batang" pitchFamily="18" charset="-127"/>
                    <a:cs typeface="Arial" panose="020B0604020202020204" pitchFamily="34" charset="0"/>
                  </a:rPr>
                  <a:t>counter flow </a:t>
                </a:r>
                <a:r>
                  <a:rPr lang="en-US" sz="2000" dirty="0">
                    <a:solidFill>
                      <a:srgbClr val="FF0000"/>
                    </a:solidFill>
                    <a:latin typeface="Arial" panose="020B0604020202020204" pitchFamily="34" charset="0"/>
                    <a:ea typeface="Batang" pitchFamily="18" charset="-127"/>
                    <a:cs typeface="Arial" panose="020B0604020202020204" pitchFamily="34" charset="0"/>
                  </a:rPr>
                  <a:t>heat </a:t>
                </a:r>
                <a:r>
                  <a:rPr lang="en-US" sz="2000" dirty="0" smtClean="0">
                    <a:solidFill>
                      <a:srgbClr val="FF0000"/>
                    </a:solidFill>
                    <a:latin typeface="Arial" panose="020B0604020202020204" pitchFamily="34" charset="0"/>
                    <a:ea typeface="Batang" pitchFamily="18" charset="-127"/>
                    <a:cs typeface="Arial" panose="020B0604020202020204" pitchFamily="34" charset="0"/>
                  </a:rPr>
                  <a:t>exchanger of infinite </a:t>
                </a:r>
                <a:r>
                  <a:rPr lang="en-US" sz="2000" dirty="0">
                    <a:solidFill>
                      <a:srgbClr val="FF0000"/>
                    </a:solidFill>
                    <a:latin typeface="Arial" panose="020B0604020202020204" pitchFamily="34" charset="0"/>
                    <a:ea typeface="Batang" pitchFamily="18" charset="-127"/>
                    <a:cs typeface="Arial" panose="020B0604020202020204" pitchFamily="34" charset="0"/>
                  </a:rPr>
                  <a:t>length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In such an exchanger, one of the fluids would experience the maximum possible temperature difference, T</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h,i</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T</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c,i</a:t>
                </a:r>
                <a:r>
                  <a:rPr lang="en-US" sz="2000" dirty="0">
                    <a:solidFill>
                      <a:srgbClr val="002060"/>
                    </a:solidFill>
                    <a:latin typeface="Arial" panose="020B0604020202020204" pitchFamily="34" charset="0"/>
                    <a:ea typeface="Batang" pitchFamily="18" charset="-127"/>
                    <a:cs typeface="Arial" panose="020B0604020202020204" pitchFamily="34" charset="0"/>
                  </a:rPr>
                  <a:t>. To illustrate this point, consider a</a:t>
                </a: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situation for which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&lt;</m:t>
                    </m:r>
                    <m:r>
                      <a:rPr lang="en-US" sz="2000" b="0" i="1" smtClean="0">
                        <a:solidFill>
                          <a:srgbClr val="002060"/>
                        </a:solidFill>
                        <a:latin typeface="Cambria Math"/>
                        <a:ea typeface="Cambria Math"/>
                        <a:cs typeface="Lao UI" panose="020B0502040204020203"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in which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case, </a:t>
                </a:r>
                <a14:m>
                  <m:oMath xmlns:m="http://schemas.openxmlformats.org/officeDocument/2006/math">
                    <m:d>
                      <m:dPr>
                        <m:begChr m:val="|"/>
                        <m:endChr m:val="|"/>
                        <m:ctrlPr>
                          <a:rPr lang="en-US" sz="2000" i="1" smtClean="0">
                            <a:solidFill>
                              <a:srgbClr val="002060"/>
                            </a:solidFill>
                            <a:latin typeface="Cambria Math"/>
                            <a:ea typeface="Batang" pitchFamily="18" charset="-127"/>
                            <a:cs typeface="Lao UI" panose="020B0502040204020203" pitchFamily="34" charset="0"/>
                          </a:rPr>
                        </m:ctrlPr>
                      </m:dPr>
                      <m:e>
                        <m:r>
                          <m:rPr>
                            <m:nor/>
                          </m:rPr>
                          <a:rPr lang="en-US" sz="2000" dirty="0">
                            <a:solidFill>
                              <a:srgbClr val="002060"/>
                            </a:solidFill>
                            <a:latin typeface="Arial" panose="020B0604020202020204" pitchFamily="34" charset="0"/>
                            <a:ea typeface="Batang" pitchFamily="18" charset="-127"/>
                            <a:cs typeface="Arial" panose="020B0604020202020204" pitchFamily="34" charset="0"/>
                          </a:rPr>
                          <m:t>dT</m:t>
                        </m:r>
                        <m:r>
                          <m:rPr>
                            <m:nor/>
                          </m:rPr>
                          <a:rPr lang="en-US" sz="2000" baseline="-25000" dirty="0">
                            <a:solidFill>
                              <a:srgbClr val="002060"/>
                            </a:solidFill>
                            <a:latin typeface="Arial" panose="020B0604020202020204" pitchFamily="34" charset="0"/>
                            <a:ea typeface="Batang" pitchFamily="18" charset="-127"/>
                            <a:cs typeface="Arial" panose="020B0604020202020204" pitchFamily="34" charset="0"/>
                          </a:rPr>
                          <m:t>c</m:t>
                        </m:r>
                        <m:r>
                          <m:rPr>
                            <m:nor/>
                          </m:rPr>
                          <a:rPr lang="en-US" sz="2000" b="0" i="0" baseline="-25000" dirty="0" smtClean="0">
                            <a:solidFill>
                              <a:srgbClr val="002060"/>
                            </a:solidFill>
                            <a:latin typeface="Arial" panose="020B0604020202020204" pitchFamily="34" charset="0"/>
                            <a:ea typeface="Batang" pitchFamily="18" charset="-127"/>
                            <a:cs typeface="Arial" panose="020B0604020202020204" pitchFamily="34" charset="0"/>
                          </a:rPr>
                          <m:t> </m:t>
                        </m:r>
                        <m:r>
                          <m:rPr>
                            <m:nor/>
                          </m:rPr>
                          <a:rPr lang="en-US" sz="2000" b="0" i="0" dirty="0" smtClean="0">
                            <a:solidFill>
                              <a:srgbClr val="002060"/>
                            </a:solidFill>
                            <a:latin typeface="Arial" panose="020B0604020202020204" pitchFamily="34" charset="0"/>
                            <a:ea typeface="Batang" pitchFamily="18" charset="-127"/>
                            <a:cs typeface="Arial" panose="020B0604020202020204" pitchFamily="34" charset="0"/>
                          </a:rPr>
                          <m:t>&gt;</m:t>
                        </m:r>
                        <m:r>
                          <m:rPr>
                            <m:nor/>
                          </m:rPr>
                          <a:rPr lang="en-US" sz="2000" dirty="0">
                            <a:solidFill>
                              <a:srgbClr val="002060"/>
                            </a:solidFill>
                            <a:latin typeface="Arial" panose="020B0604020202020204" pitchFamily="34" charset="0"/>
                            <a:ea typeface="Batang" pitchFamily="18" charset="-127"/>
                            <a:cs typeface="Arial" panose="020B0604020202020204" pitchFamily="34" charset="0"/>
                          </a:rPr>
                          <m:t>dT</m:t>
                        </m:r>
                        <m:r>
                          <a:rPr lang="en-US" sz="2000" b="0" i="1" baseline="-25000" dirty="0" smtClean="0">
                            <a:solidFill>
                              <a:srgbClr val="002060"/>
                            </a:solidFill>
                            <a:latin typeface="Cambria Math"/>
                            <a:ea typeface="Batang" pitchFamily="18" charset="-127"/>
                            <a:cs typeface="Arial" panose="020B0604020202020204" pitchFamily="34" charset="0"/>
                          </a:rPr>
                          <m:t>h</m:t>
                        </m:r>
                      </m:e>
                    </m:d>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The cold fluid would then experience the larger temperature change,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since L→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it would be heated to the inlet temperature of the hot fluid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r>
                  <a:rPr lang="en-US" sz="2000" dirty="0" err="1" smtClean="0">
                    <a:solidFill>
                      <a:srgbClr val="002060"/>
                    </a:solidFill>
                    <a:latin typeface="Arial" panose="020B0604020202020204" pitchFamily="34" charset="0"/>
                    <a:ea typeface="Batang" pitchFamily="18" charset="-127"/>
                    <a:cs typeface="Arial" panose="020B0604020202020204" pitchFamily="34" charset="0"/>
                  </a:rPr>
                  <a:t>T</a:t>
                </a:r>
                <a:r>
                  <a:rPr lang="en-US" sz="2000" baseline="-25000" dirty="0" err="1">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err="1" smtClean="0">
                    <a:solidFill>
                      <a:srgbClr val="002060"/>
                    </a:solidFill>
                    <a:latin typeface="Arial" panose="020B0604020202020204" pitchFamily="34" charset="0"/>
                    <a:ea typeface="Batang" pitchFamily="18" charset="-127"/>
                    <a:cs typeface="Arial" panose="020B0604020202020204" pitchFamily="34" charset="0"/>
                  </a:rPr>
                  <a:t>,o</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T</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h,i</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Accordingly:</a:t>
                </a:r>
              </a:p>
              <a:p>
                <a:pPr algn="just"/>
                <a:endParaRPr lang="en-US" sz="2000" dirty="0">
                  <a:solidFill>
                    <a:srgbClr val="002060"/>
                  </a:solidFill>
                  <a:latin typeface="Lao UI" panose="020B0502040204020203" pitchFamily="34" charset="0"/>
                  <a:ea typeface="Batang" pitchFamily="18" charset="-127"/>
                  <a:cs typeface="Lao UI" panose="020B05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8488" y="906270"/>
                <a:ext cx="8666912" cy="4401205"/>
              </a:xfrm>
              <a:prstGeom prst="rect">
                <a:avLst/>
              </a:prstGeom>
              <a:blipFill rotWithShape="1">
                <a:blip r:embed="rId2"/>
                <a:stretch>
                  <a:fillRect l="-774" t="-554" r="-703"/>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Effectiveness – NTU Method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876" y="5187106"/>
            <a:ext cx="3805517" cy="47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93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48489" y="894839"/>
                <a:ext cx="8666911" cy="5632311"/>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Similarly, if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 </a:t>
                </a:r>
                <a14:m>
                  <m:oMath xmlns:m="http://schemas.openxmlformats.org/officeDocument/2006/math">
                    <m:r>
                      <a:rPr lang="en-US" sz="2000" i="1">
                        <a:solidFill>
                          <a:srgbClr val="002060"/>
                        </a:solidFill>
                        <a:latin typeface="Cambria Math"/>
                        <a:ea typeface="Cambria Math"/>
                        <a:cs typeface="Lao UI" panose="020B0502040204020203" pitchFamily="34" charset="0"/>
                      </a:rPr>
                      <m:t>&lt;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the hot fluid would experience the larger temperature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change and </a:t>
                </a:r>
                <a:r>
                  <a:rPr lang="en-US" sz="2000" dirty="0">
                    <a:solidFill>
                      <a:srgbClr val="002060"/>
                    </a:solidFill>
                    <a:latin typeface="Arial" panose="020B0604020202020204" pitchFamily="34" charset="0"/>
                    <a:ea typeface="Batang" pitchFamily="18" charset="-127"/>
                    <a:cs typeface="Arial" panose="020B0604020202020204" pitchFamily="34" charset="0"/>
                  </a:rPr>
                  <a:t>would be cooled to the inlet temperature of the cold fluid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r>
                  <a:rPr lang="en-US" sz="2000" dirty="0" err="1">
                    <a:solidFill>
                      <a:srgbClr val="002060"/>
                    </a:solidFill>
                    <a:latin typeface="Arial" panose="020B0604020202020204" pitchFamily="34" charset="0"/>
                    <a:ea typeface="Batang" pitchFamily="18" charset="-127"/>
                    <a:cs typeface="Arial" panose="020B0604020202020204" pitchFamily="34" charset="0"/>
                  </a:rPr>
                  <a:t>T</a:t>
                </a:r>
                <a:r>
                  <a:rPr lang="en-US" sz="2000" baseline="-25000" dirty="0" err="1">
                    <a:solidFill>
                      <a:srgbClr val="002060"/>
                    </a:solidFill>
                    <a:latin typeface="Arial" panose="020B0604020202020204" pitchFamily="34" charset="0"/>
                    <a:ea typeface="Batang" pitchFamily="18" charset="-127"/>
                    <a:cs typeface="Arial" panose="020B0604020202020204" pitchFamily="34" charset="0"/>
                  </a:rPr>
                  <a:t>c,o</a:t>
                </a:r>
                <a:r>
                  <a:rPr lang="en-US" sz="2000" dirty="0">
                    <a:solidFill>
                      <a:srgbClr val="002060"/>
                    </a:solidFill>
                    <a:latin typeface="Arial" panose="020B0604020202020204" pitchFamily="34" charset="0"/>
                    <a:ea typeface="Batang" pitchFamily="18" charset="-127"/>
                    <a:cs typeface="Arial" panose="020B0604020202020204" pitchFamily="34" charset="0"/>
                  </a:rPr>
                  <a:t> = T</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h,i</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From the foregoing results we are then prompted to write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general expression:</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where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 is </a:t>
                </a:r>
                <a:r>
                  <a:rPr lang="en-US" sz="2000" dirty="0">
                    <a:solidFill>
                      <a:srgbClr val="002060"/>
                    </a:solidFill>
                    <a:latin typeface="Arial" panose="020B0604020202020204" pitchFamily="34" charset="0"/>
                    <a:ea typeface="Batang" pitchFamily="18" charset="-127"/>
                    <a:cs typeface="Arial" panose="020B0604020202020204" pitchFamily="34" charset="0"/>
                  </a:rPr>
                  <a:t>equal to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or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whichever is smaller</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It is now logical to define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effectiveness, ɛ, </a:t>
                </a:r>
                <a:r>
                  <a:rPr lang="en-US" sz="2000" dirty="0">
                    <a:solidFill>
                      <a:srgbClr val="002060"/>
                    </a:solidFill>
                    <a:latin typeface="Arial" panose="020B0604020202020204" pitchFamily="34" charset="0"/>
                    <a:ea typeface="Batang" pitchFamily="18" charset="-127"/>
                    <a:cs typeface="Arial" panose="020B0604020202020204" pitchFamily="34" charset="0"/>
                  </a:rPr>
                  <a:t>as the ratio of the actual heat</a:t>
                </a: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transfer rate for a heat exchanger to the maximum possible heat transfer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rate:</a:t>
                </a: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8489" y="894839"/>
                <a:ext cx="8666911" cy="5632311"/>
              </a:xfrm>
              <a:prstGeom prst="rect">
                <a:avLst/>
              </a:prstGeom>
              <a:blipFill rotWithShape="1">
                <a:blip r:embed="rId2"/>
                <a:stretch>
                  <a:fillRect l="-774" t="-433" r="-703"/>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239" y="2583063"/>
            <a:ext cx="2436914" cy="69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018" y="5115679"/>
            <a:ext cx="1270221" cy="74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4131" y="4592414"/>
            <a:ext cx="20859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04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248489" y="852482"/>
                <a:ext cx="8788005" cy="5324535"/>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By definition the effectiveness, which is dimensionless, must be in the range 0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m:t>
                    </m:r>
                    <m:r>
                      <a:rPr lang="en-US" sz="2000" b="0" i="1" smtClean="0">
                        <a:solidFill>
                          <a:srgbClr val="002060"/>
                        </a:solidFill>
                        <a:latin typeface="Cambria Math"/>
                        <a:ea typeface="Cambria Math"/>
                        <a:cs typeface="Lao UI" panose="020B0502040204020203"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ɛ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m:t>
                    </m:r>
                    <m:r>
                      <a:rPr lang="en-US" sz="2000" b="0" i="1" smtClean="0">
                        <a:solidFill>
                          <a:srgbClr val="002060"/>
                        </a:solidFill>
                        <a:latin typeface="Cambria Math"/>
                        <a:ea typeface="Cambria Math"/>
                        <a:cs typeface="Lao UI" panose="020B0502040204020203"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1</a:t>
                </a:r>
                <a:r>
                  <a:rPr lang="en-US" sz="2000" dirty="0">
                    <a:solidFill>
                      <a:srgbClr val="002060"/>
                    </a:solidFill>
                    <a:latin typeface="Arial" panose="020B0604020202020204" pitchFamily="34" charset="0"/>
                    <a:ea typeface="Batang" pitchFamily="18" charset="-127"/>
                    <a:cs typeface="Arial" panose="020B0604020202020204" pitchFamily="34" charset="0"/>
                  </a:rPr>
                  <a:t>. It is useful because, if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ɛ, T</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h,i</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a:t>
                </a:r>
                <a:r>
                  <a:rPr lang="en-US" sz="2000" dirty="0">
                    <a:solidFill>
                      <a:srgbClr val="002060"/>
                    </a:solidFill>
                    <a:latin typeface="Arial" panose="020B0604020202020204" pitchFamily="34" charset="0"/>
                    <a:ea typeface="Batang" pitchFamily="18" charset="-127"/>
                    <a:cs typeface="Arial" panose="020B0604020202020204" pitchFamily="34" charset="0"/>
                  </a:rPr>
                  <a:t>and T</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c,i</a:t>
                </a:r>
                <a:r>
                  <a:rPr lang="en-US" sz="2000" dirty="0">
                    <a:solidFill>
                      <a:srgbClr val="002060"/>
                    </a:solidFill>
                    <a:latin typeface="Arial" panose="020B0604020202020204" pitchFamily="34" charset="0"/>
                    <a:ea typeface="Batang" pitchFamily="18" charset="-127"/>
                    <a:cs typeface="Arial" panose="020B0604020202020204" pitchFamily="34" charset="0"/>
                  </a:rPr>
                  <a:t> are known, the actual heat transfer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rate may </a:t>
                </a:r>
                <a:r>
                  <a:rPr lang="en-US" sz="2000" dirty="0">
                    <a:solidFill>
                      <a:srgbClr val="002060"/>
                    </a:solidFill>
                    <a:latin typeface="Arial" panose="020B0604020202020204" pitchFamily="34" charset="0"/>
                    <a:ea typeface="Batang" pitchFamily="18" charset="-127"/>
                    <a:cs typeface="Arial" panose="020B0604020202020204" pitchFamily="34" charset="0"/>
                  </a:rPr>
                  <a:t>readily be determined from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expression.</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For </a:t>
                </a:r>
                <a:r>
                  <a:rPr lang="en-US" sz="2000" dirty="0">
                    <a:solidFill>
                      <a:srgbClr val="002060"/>
                    </a:solidFill>
                    <a:latin typeface="Arial" panose="020B0604020202020204" pitchFamily="34" charset="0"/>
                    <a:ea typeface="Batang" pitchFamily="18" charset="-127"/>
                    <a:cs typeface="Arial" panose="020B0604020202020204" pitchFamily="34" charset="0"/>
                  </a:rPr>
                  <a:t>any heat exchanger it can be shown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where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max</a:t>
                </a:r>
                <a:r>
                  <a:rPr lang="en-US" sz="2000" dirty="0" smtClean="0">
                    <a:solidFill>
                      <a:srgbClr val="002060"/>
                    </a:solidFill>
                    <a:latin typeface="Arial" panose="020B0604020202020204" pitchFamily="34" charset="0"/>
                    <a:ea typeface="Batang" pitchFamily="18" charset="-127"/>
                    <a:cs typeface="Arial" panose="020B0604020202020204" pitchFamily="34" charset="0"/>
                  </a:rPr>
                  <a:t> is </a:t>
                </a:r>
                <a:r>
                  <a:rPr lang="en-US" sz="2000" dirty="0">
                    <a:solidFill>
                      <a:srgbClr val="002060"/>
                    </a:solidFill>
                    <a:latin typeface="Arial" panose="020B0604020202020204" pitchFamily="34" charset="0"/>
                    <a:ea typeface="Batang" pitchFamily="18" charset="-127"/>
                    <a:cs typeface="Arial" panose="020B0604020202020204" pitchFamily="34" charset="0"/>
                  </a:rPr>
                  <a:t>equal to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 or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depending on the relative magnitudes of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hot </a:t>
                </a:r>
                <a:r>
                  <a:rPr lang="en-US" sz="2000" dirty="0">
                    <a:solidFill>
                      <a:srgbClr val="002060"/>
                    </a:solidFill>
                    <a:latin typeface="Arial" panose="020B0604020202020204" pitchFamily="34" charset="0"/>
                    <a:ea typeface="Batang" pitchFamily="18" charset="-127"/>
                    <a:cs typeface="Arial" panose="020B0604020202020204" pitchFamily="34" charset="0"/>
                  </a:rPr>
                  <a:t>and cold fluid heat capacity rates. The number of transfer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units (</a:t>
                </a:r>
                <a:r>
                  <a:rPr lang="en-US" sz="2000" dirty="0">
                    <a:solidFill>
                      <a:srgbClr val="002060"/>
                    </a:solidFill>
                    <a:latin typeface="Arial" panose="020B0604020202020204" pitchFamily="34" charset="0"/>
                    <a:ea typeface="Batang" pitchFamily="18" charset="-127"/>
                    <a:cs typeface="Arial" panose="020B0604020202020204" pitchFamily="34" charset="0"/>
                  </a:rPr>
                  <a:t>NTU) is a dimensionless parameter that is widely used for heat exchanger analysis and is defined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as:</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48489" y="852482"/>
                <a:ext cx="8788005" cy="5324535"/>
              </a:xfrm>
              <a:prstGeom prst="rect">
                <a:avLst/>
              </a:prstGeom>
              <a:blipFill rotWithShape="1">
                <a:blip r:embed="rId3"/>
                <a:stretch>
                  <a:fillRect l="-763" t="-458" r="-694"/>
                </a:stretch>
              </a:blipFill>
            </p:spPr>
            <p:txBody>
              <a:bodyPr/>
              <a:lstStyle/>
              <a:p>
                <a:r>
                  <a:rPr lang="en-US">
                    <a:noFill/>
                  </a:rPr>
                  <a:t> </a:t>
                </a:r>
              </a:p>
            </p:txBody>
          </p:sp>
        </mc:Fallback>
      </mc:AlternateContent>
      <p:sp>
        <p:nvSpPr>
          <p:cNvPr id="12" name="TextBox 11"/>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 </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31306" y="6096000"/>
            <a:ext cx="636494"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022" y="1903003"/>
            <a:ext cx="2396937" cy="63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468" y="3121422"/>
            <a:ext cx="2152370" cy="78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6781" y="5389299"/>
            <a:ext cx="1711419" cy="75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98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012665"/>
            <a:ext cx="8411417" cy="2800767"/>
          </a:xfrm>
          <a:prstGeom prst="rect">
            <a:avLst/>
          </a:prstGeom>
          <a:noFill/>
        </p:spPr>
        <p:txBody>
          <a:bodyPr wrap="square" rtlCol="0">
            <a:spAutoFit/>
          </a:bodyPr>
          <a:lstStyle/>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200" dirty="0">
                <a:solidFill>
                  <a:srgbClr val="002060"/>
                </a:solidFill>
                <a:latin typeface="Arial" panose="020B0604020202020204" pitchFamily="34" charset="0"/>
                <a:ea typeface="Batang" pitchFamily="18" charset="-127"/>
                <a:cs typeface="Arial" panose="020B0604020202020204" pitchFamily="34" charset="0"/>
              </a:rPr>
              <a:t>process of heat exchange between two fluids that are at </a:t>
            </a:r>
            <a:r>
              <a:rPr lang="en-US" sz="2200" dirty="0" smtClean="0">
                <a:solidFill>
                  <a:srgbClr val="002060"/>
                </a:solidFill>
                <a:latin typeface="Arial" panose="020B0604020202020204" pitchFamily="34" charset="0"/>
                <a:ea typeface="Batang" pitchFamily="18" charset="-127"/>
                <a:cs typeface="Arial" panose="020B0604020202020204" pitchFamily="34" charset="0"/>
              </a:rPr>
              <a:t>different temperatures </a:t>
            </a:r>
            <a:r>
              <a:rPr lang="en-US" sz="2200" dirty="0">
                <a:solidFill>
                  <a:srgbClr val="002060"/>
                </a:solidFill>
                <a:latin typeface="Arial" panose="020B0604020202020204" pitchFamily="34" charset="0"/>
                <a:ea typeface="Batang" pitchFamily="18" charset="-127"/>
                <a:cs typeface="Arial" panose="020B0604020202020204" pitchFamily="34" charset="0"/>
              </a:rPr>
              <a:t>and separated by a solid wall occurs in many engineering applications. </a:t>
            </a:r>
            <a:endParaRPr lang="en-US" sz="22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2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The device </a:t>
            </a:r>
            <a:r>
              <a:rPr lang="en-US" sz="2200" dirty="0">
                <a:solidFill>
                  <a:srgbClr val="002060"/>
                </a:solidFill>
                <a:latin typeface="Arial" panose="020B0604020202020204" pitchFamily="34" charset="0"/>
                <a:ea typeface="Batang" pitchFamily="18" charset="-127"/>
                <a:cs typeface="Arial" panose="020B0604020202020204" pitchFamily="34" charset="0"/>
              </a:rPr>
              <a:t>used to implement this exchange is termed a </a:t>
            </a:r>
            <a:r>
              <a:rPr lang="en-US" sz="2200" dirty="0">
                <a:solidFill>
                  <a:srgbClr val="C00000"/>
                </a:solidFill>
                <a:latin typeface="Arial" panose="020B0604020202020204" pitchFamily="34" charset="0"/>
                <a:ea typeface="Batang" pitchFamily="18" charset="-127"/>
                <a:cs typeface="Arial" panose="020B0604020202020204" pitchFamily="34" charset="0"/>
              </a:rPr>
              <a:t>heat exchanger</a:t>
            </a:r>
            <a:r>
              <a:rPr lang="en-US" sz="2200" dirty="0">
                <a:solidFill>
                  <a:srgbClr val="002060"/>
                </a:solidFill>
                <a:latin typeface="Arial" panose="020B0604020202020204" pitchFamily="34" charset="0"/>
                <a:ea typeface="Batang" pitchFamily="18" charset="-127"/>
                <a:cs typeface="Arial" panose="020B0604020202020204" pitchFamily="34" charset="0"/>
              </a:rPr>
              <a:t>, and </a:t>
            </a:r>
            <a:r>
              <a:rPr lang="en-US" sz="2200" dirty="0" smtClean="0">
                <a:solidFill>
                  <a:srgbClr val="002060"/>
                </a:solidFill>
                <a:latin typeface="Arial" panose="020B0604020202020204" pitchFamily="34" charset="0"/>
                <a:ea typeface="Batang" pitchFamily="18" charset="-127"/>
                <a:cs typeface="Arial" panose="020B0604020202020204" pitchFamily="34" charset="0"/>
              </a:rPr>
              <a:t>specific applications </a:t>
            </a:r>
            <a:r>
              <a:rPr lang="en-US" sz="2200" dirty="0">
                <a:solidFill>
                  <a:srgbClr val="002060"/>
                </a:solidFill>
                <a:latin typeface="Arial" panose="020B0604020202020204" pitchFamily="34" charset="0"/>
                <a:ea typeface="Batang" pitchFamily="18" charset="-127"/>
                <a:cs typeface="Arial" panose="020B0604020202020204" pitchFamily="34" charset="0"/>
              </a:rPr>
              <a:t>may be found in </a:t>
            </a:r>
            <a:r>
              <a:rPr lang="en-US" sz="2200" dirty="0">
                <a:solidFill>
                  <a:srgbClr val="00B050"/>
                </a:solidFill>
                <a:latin typeface="Arial" panose="020B0604020202020204" pitchFamily="34" charset="0"/>
                <a:ea typeface="Batang" pitchFamily="18" charset="-127"/>
                <a:cs typeface="Arial" panose="020B0604020202020204" pitchFamily="34" charset="0"/>
              </a:rPr>
              <a:t>space heating and </a:t>
            </a:r>
            <a:r>
              <a:rPr lang="en-US" sz="2200" dirty="0" smtClean="0">
                <a:solidFill>
                  <a:srgbClr val="00B050"/>
                </a:solidFill>
                <a:latin typeface="Arial" panose="020B0604020202020204" pitchFamily="34" charset="0"/>
                <a:ea typeface="Batang" pitchFamily="18" charset="-127"/>
                <a:cs typeface="Arial" panose="020B0604020202020204" pitchFamily="34" charset="0"/>
              </a:rPr>
              <a:t>air conditioning</a:t>
            </a:r>
            <a:r>
              <a:rPr lang="en-US" sz="2200" dirty="0">
                <a:solidFill>
                  <a:srgbClr val="00B050"/>
                </a:solidFill>
                <a:latin typeface="Arial" panose="020B0604020202020204" pitchFamily="34" charset="0"/>
                <a:ea typeface="Batang" pitchFamily="18" charset="-127"/>
                <a:cs typeface="Arial" panose="020B0604020202020204" pitchFamily="34" charset="0"/>
              </a:rPr>
              <a:t>, power </a:t>
            </a:r>
            <a:r>
              <a:rPr lang="en-US" sz="2200" dirty="0" smtClean="0">
                <a:solidFill>
                  <a:srgbClr val="00B050"/>
                </a:solidFill>
                <a:latin typeface="Arial" panose="020B0604020202020204" pitchFamily="34" charset="0"/>
                <a:ea typeface="Batang" pitchFamily="18" charset="-127"/>
                <a:cs typeface="Arial" panose="020B0604020202020204" pitchFamily="34" charset="0"/>
              </a:rPr>
              <a:t>production, waste </a:t>
            </a:r>
            <a:r>
              <a:rPr lang="en-US" sz="2200" dirty="0">
                <a:solidFill>
                  <a:srgbClr val="00B050"/>
                </a:solidFill>
                <a:latin typeface="Arial" panose="020B0604020202020204" pitchFamily="34" charset="0"/>
                <a:ea typeface="Batang" pitchFamily="18" charset="-127"/>
                <a:cs typeface="Arial" panose="020B0604020202020204" pitchFamily="34" charset="0"/>
              </a:rPr>
              <a:t>heat recovery, and chemical processing.</a:t>
            </a: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Introduction</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7905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1935" y="906270"/>
            <a:ext cx="8599677" cy="5940088"/>
          </a:xfrm>
          <a:prstGeom prst="rect">
            <a:avLst/>
          </a:prstGeom>
          <a:noFill/>
        </p:spPr>
        <p:txBody>
          <a:bodyPr wrap="square" rtlCol="0">
            <a:spAutoFit/>
          </a:bodyPr>
          <a:lstStyle/>
          <a:p>
            <a:r>
              <a:rPr lang="en-US" sz="2000" dirty="0">
                <a:solidFill>
                  <a:srgbClr val="002060"/>
                </a:solidFill>
                <a:latin typeface="Arial" panose="020B0604020202020204" pitchFamily="34" charset="0"/>
                <a:ea typeface="Batang" pitchFamily="18" charset="-127"/>
                <a:cs typeface="Arial" panose="020B0604020202020204" pitchFamily="34" charset="0"/>
              </a:rPr>
              <a:t>To determine a specific form of the effectiveness–NTU relation,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consider </a:t>
            </a:r>
            <a:r>
              <a:rPr lang="en-US" sz="2000" dirty="0">
                <a:solidFill>
                  <a:srgbClr val="002060"/>
                </a:solidFill>
                <a:latin typeface="Arial" panose="020B0604020202020204" pitchFamily="34" charset="0"/>
                <a:ea typeface="Batang" pitchFamily="18" charset="-127"/>
                <a:cs typeface="Arial" panose="020B0604020202020204" pitchFamily="34" charset="0"/>
              </a:rPr>
              <a:t>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parallel-flow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 for which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we </a:t>
            </a:r>
            <a:r>
              <a:rPr lang="en-US" sz="2000" dirty="0">
                <a:solidFill>
                  <a:srgbClr val="002060"/>
                </a:solidFill>
                <a:latin typeface="Arial" panose="020B0604020202020204" pitchFamily="34" charset="0"/>
                <a:ea typeface="Batang" pitchFamily="18" charset="-127"/>
                <a:cs typeface="Arial" panose="020B0604020202020204" pitchFamily="34" charset="0"/>
              </a:rPr>
              <a:t>then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obtain:</a:t>
            </a: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r>
              <a:rPr lang="en-US" sz="2000" dirty="0" smtClean="0">
                <a:solidFill>
                  <a:prstClr val="black"/>
                </a:solidFill>
                <a:latin typeface="Lao UI" panose="020B0502040204020203" pitchFamily="34" charset="0"/>
                <a:ea typeface="Batang" pitchFamily="18" charset="-127"/>
                <a:cs typeface="Lao UI" panose="020B0502040204020203" pitchFamily="34" charset="0"/>
              </a:rPr>
              <a:t>							  … *</a:t>
            </a: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pPr algn="ctr"/>
            <a:r>
              <a:rPr lang="en-US" sz="2800" b="1" dirty="0">
                <a:solidFill>
                  <a:srgbClr val="C00000"/>
                </a:solidFill>
                <a:latin typeface="Lao UI" pitchFamily="34" charset="0"/>
                <a:ea typeface="宋体" pitchFamily="2" charset="-122"/>
                <a:cs typeface="Lao UI" pitchFamily="34" charset="0"/>
              </a:rPr>
              <a:t>Effectiveness – </a:t>
            </a:r>
            <a:r>
              <a:rPr lang="en-US" sz="2800" b="1" dirty="0" smtClean="0">
                <a:solidFill>
                  <a:srgbClr val="C00000"/>
                </a:solidFill>
                <a:latin typeface="Lao UI" pitchFamily="34" charset="0"/>
                <a:ea typeface="宋体" pitchFamily="2" charset="-122"/>
                <a:cs typeface="Lao UI" pitchFamily="34" charset="0"/>
              </a:rPr>
              <a:t>NTU Relations</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64071" y="6096000"/>
            <a:ext cx="70372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537" y="1627094"/>
            <a:ext cx="1882471" cy="89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598" y="2727635"/>
            <a:ext cx="3292734" cy="85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777" y="3631268"/>
            <a:ext cx="37623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5777" y="4594973"/>
            <a:ext cx="39052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2833" y="5587225"/>
            <a:ext cx="3718194" cy="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2" y="2986082"/>
            <a:ext cx="8619564" cy="3785652"/>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Substituting the above expression into Equation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and solving for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ɛ, </a:t>
            </a:r>
            <a:r>
              <a:rPr lang="en-US" sz="2000" dirty="0">
                <a:solidFill>
                  <a:srgbClr val="002060"/>
                </a:solidFill>
                <a:latin typeface="Arial" panose="020B0604020202020204" pitchFamily="34" charset="0"/>
                <a:ea typeface="Batang" pitchFamily="18" charset="-127"/>
                <a:cs typeface="Arial" panose="020B0604020202020204" pitchFamily="34" charset="0"/>
              </a:rPr>
              <a:t>we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obtain for </a:t>
            </a:r>
            <a:r>
              <a:rPr lang="en-US" sz="2000" dirty="0">
                <a:solidFill>
                  <a:srgbClr val="002060"/>
                </a:solidFill>
                <a:latin typeface="Arial" panose="020B0604020202020204" pitchFamily="34" charset="0"/>
                <a:ea typeface="Batang" pitchFamily="18" charset="-127"/>
                <a:cs typeface="Arial" panose="020B0604020202020204" pitchFamily="34" charset="0"/>
              </a:rPr>
              <a:t>the parallel-flow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exchanger:</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Since precisely the same result may be obtained for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above equation applies </a:t>
            </a:r>
            <a:r>
              <a:rPr lang="en-US" sz="2000" dirty="0">
                <a:solidFill>
                  <a:srgbClr val="002060"/>
                </a:solidFill>
                <a:latin typeface="Arial" panose="020B0604020202020204" pitchFamily="34" charset="0"/>
                <a:ea typeface="Batang" pitchFamily="18" charset="-127"/>
                <a:cs typeface="Arial" panose="020B0604020202020204" pitchFamily="34" charset="0"/>
              </a:rPr>
              <a:t>for any parallel-flow heat exchanger, irrespective of whether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minimum heat </a:t>
            </a:r>
            <a:r>
              <a:rPr lang="en-US" sz="2000" dirty="0">
                <a:solidFill>
                  <a:srgbClr val="002060"/>
                </a:solidFill>
                <a:latin typeface="Arial" panose="020B0604020202020204" pitchFamily="34" charset="0"/>
                <a:ea typeface="Batang" pitchFamily="18" charset="-127"/>
                <a:cs typeface="Arial" panose="020B0604020202020204" pitchFamily="34" charset="0"/>
              </a:rPr>
              <a:t>capacity rate is associated with the hot or cold fluid.</a:t>
            </a: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50624" y="6096000"/>
            <a:ext cx="717176"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384" y="1118645"/>
            <a:ext cx="63817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882" y="2052078"/>
            <a:ext cx="54292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833" y="3879466"/>
            <a:ext cx="4774852" cy="965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0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2" y="892823"/>
            <a:ext cx="8633012" cy="1077218"/>
          </a:xfrm>
          <a:prstGeom prst="rect">
            <a:avLst/>
          </a:prstGeom>
          <a:noFill/>
        </p:spPr>
        <p:txBody>
          <a:bodyPr wrap="square" rtlCol="0">
            <a:spAutoFit/>
          </a:bodyPr>
          <a:lstStyle/>
          <a:p>
            <a:pPr algn="just"/>
            <a:r>
              <a:rPr lang="en-US" sz="1600" dirty="0">
                <a:solidFill>
                  <a:srgbClr val="002060"/>
                </a:solidFill>
                <a:latin typeface="Arial" panose="020B0604020202020204" pitchFamily="34" charset="0"/>
                <a:ea typeface="Batang" pitchFamily="18" charset="-127"/>
                <a:cs typeface="Arial" panose="020B0604020202020204" pitchFamily="34" charset="0"/>
              </a:rPr>
              <a:t>Similar expressions have been developed for a variety of heat </a:t>
            </a:r>
            <a:r>
              <a:rPr lang="en-US" sz="1600" dirty="0" smtClean="0">
                <a:solidFill>
                  <a:srgbClr val="002060"/>
                </a:solidFill>
                <a:latin typeface="Arial" panose="020B0604020202020204" pitchFamily="34" charset="0"/>
                <a:ea typeface="Batang" pitchFamily="18" charset="-127"/>
                <a:cs typeface="Arial" panose="020B0604020202020204" pitchFamily="34" charset="0"/>
              </a:rPr>
              <a:t>exchangers, and </a:t>
            </a:r>
            <a:r>
              <a:rPr lang="en-US" sz="1600" dirty="0">
                <a:solidFill>
                  <a:srgbClr val="002060"/>
                </a:solidFill>
                <a:latin typeface="Arial" panose="020B0604020202020204" pitchFamily="34" charset="0"/>
                <a:ea typeface="Batang" pitchFamily="18" charset="-127"/>
                <a:cs typeface="Arial" panose="020B0604020202020204" pitchFamily="34" charset="0"/>
              </a:rPr>
              <a:t>representative results are summarized in </a:t>
            </a:r>
            <a:r>
              <a:rPr lang="en-US" sz="1600" dirty="0" smtClean="0">
                <a:solidFill>
                  <a:srgbClr val="002060"/>
                </a:solidFill>
                <a:latin typeface="Arial" panose="020B0604020202020204" pitchFamily="34" charset="0"/>
                <a:ea typeface="Batang" pitchFamily="18" charset="-127"/>
                <a:cs typeface="Arial" panose="020B0604020202020204" pitchFamily="34" charset="0"/>
              </a:rPr>
              <a:t>Table below: </a:t>
            </a:r>
            <a:r>
              <a:rPr lang="en-US" sz="1200" dirty="0" smtClean="0">
                <a:solidFill>
                  <a:srgbClr val="002060"/>
                </a:solidFill>
                <a:latin typeface="Arial" panose="020B0604020202020204" pitchFamily="34" charset="0"/>
                <a:ea typeface="Batang" pitchFamily="18" charset="-127"/>
                <a:cs typeface="Arial" panose="020B0604020202020204" pitchFamily="34" charset="0"/>
              </a:rPr>
              <a:t>where Cr is </a:t>
            </a:r>
            <a:r>
              <a:rPr lang="en-US" sz="1200" dirty="0">
                <a:solidFill>
                  <a:srgbClr val="002060"/>
                </a:solidFill>
                <a:latin typeface="Arial" panose="020B0604020202020204" pitchFamily="34" charset="0"/>
                <a:ea typeface="Batang" pitchFamily="18" charset="-127"/>
                <a:cs typeface="Arial" panose="020B0604020202020204" pitchFamily="34" charset="0"/>
              </a:rPr>
              <a:t>the heat capacity ratio </a:t>
            </a:r>
            <a:r>
              <a:rPr lang="en-US" sz="1200" dirty="0" smtClean="0">
                <a:solidFill>
                  <a:srgbClr val="002060"/>
                </a:solidFill>
                <a:latin typeface="Arial" panose="020B0604020202020204" pitchFamily="34" charset="0"/>
                <a:ea typeface="Batang" pitchFamily="18" charset="-127"/>
                <a:cs typeface="Arial" panose="020B0604020202020204" pitchFamily="34" charset="0"/>
              </a:rPr>
              <a:t>C</a:t>
            </a:r>
            <a:r>
              <a:rPr lang="en-US" sz="1200" baseline="-25000" dirty="0" smtClean="0">
                <a:solidFill>
                  <a:srgbClr val="002060"/>
                </a:solidFill>
                <a:latin typeface="Arial" panose="020B0604020202020204" pitchFamily="34" charset="0"/>
                <a:ea typeface="Batang" pitchFamily="18" charset="-127"/>
                <a:cs typeface="Arial" panose="020B0604020202020204" pitchFamily="34" charset="0"/>
              </a:rPr>
              <a:t>r</a:t>
            </a:r>
            <a:r>
              <a:rPr lang="en-US" sz="1200" dirty="0" smtClean="0">
                <a:solidFill>
                  <a:srgbClr val="002060"/>
                </a:solidFill>
                <a:latin typeface="Arial" panose="020B0604020202020204" pitchFamily="34" charset="0"/>
                <a:ea typeface="Batang" pitchFamily="18" charset="-127"/>
                <a:cs typeface="Arial" panose="020B0604020202020204" pitchFamily="34" charset="0"/>
              </a:rPr>
              <a:t> = C</a:t>
            </a:r>
            <a:r>
              <a:rPr lang="en-US" sz="12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1200" dirty="0" smtClean="0">
                <a:solidFill>
                  <a:srgbClr val="002060"/>
                </a:solidFill>
                <a:latin typeface="Arial" panose="020B0604020202020204" pitchFamily="34" charset="0"/>
                <a:ea typeface="Batang" pitchFamily="18" charset="-127"/>
                <a:cs typeface="Arial" panose="020B0604020202020204" pitchFamily="34" charset="0"/>
              </a:rPr>
              <a:t>/C</a:t>
            </a:r>
            <a:r>
              <a:rPr lang="en-US" sz="1200" baseline="-25000" dirty="0" smtClean="0">
                <a:solidFill>
                  <a:srgbClr val="002060"/>
                </a:solidFill>
                <a:latin typeface="Arial" panose="020B0604020202020204" pitchFamily="34" charset="0"/>
                <a:ea typeface="Batang" pitchFamily="18" charset="-127"/>
                <a:cs typeface="Arial" panose="020B0604020202020204" pitchFamily="34" charset="0"/>
              </a:rPr>
              <a:t>max</a:t>
            </a:r>
            <a:r>
              <a:rPr lang="en-US" sz="12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1600" dirty="0">
              <a:solidFill>
                <a:prstClr val="black"/>
              </a:solidFill>
              <a:latin typeface="Lao UI" panose="020B0502040204020203" pitchFamily="34" charset="0"/>
              <a:ea typeface="Batang" pitchFamily="18" charset="-127"/>
              <a:cs typeface="Lao UI" panose="020B0502040204020203" pitchFamily="34" charset="0"/>
            </a:endParaRPr>
          </a:p>
          <a:p>
            <a:pPr algn="just"/>
            <a:endParaRPr lang="en-US" sz="16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10282" y="6096000"/>
            <a:ext cx="75751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32</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99" y="1431432"/>
            <a:ext cx="7200281" cy="507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70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2" y="892823"/>
            <a:ext cx="8633012" cy="5940088"/>
          </a:xfrm>
          <a:prstGeom prst="rect">
            <a:avLst/>
          </a:prstGeom>
          <a:noFill/>
        </p:spPr>
        <p:txBody>
          <a:bodyPr wrap="square" rtlCol="0">
            <a:spAutoFit/>
          </a:bodyPr>
          <a:lstStyle/>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In </a:t>
            </a:r>
            <a:r>
              <a:rPr lang="en-US" sz="2000" dirty="0">
                <a:solidFill>
                  <a:srgbClr val="002060"/>
                </a:solidFill>
                <a:latin typeface="Arial" panose="020B0604020202020204" pitchFamily="34" charset="0"/>
                <a:ea typeface="Batang" pitchFamily="18" charset="-127"/>
                <a:cs typeface="Arial" panose="020B0604020202020204" pitchFamily="34" charset="0"/>
              </a:rPr>
              <a:t>heat exchanger design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calculations, </a:t>
            </a:r>
            <a:r>
              <a:rPr lang="en-US" sz="2000" dirty="0">
                <a:solidFill>
                  <a:srgbClr val="002060"/>
                </a:solidFill>
                <a:latin typeface="Arial" panose="020B0604020202020204" pitchFamily="34" charset="0"/>
                <a:ea typeface="Batang" pitchFamily="18" charset="-127"/>
                <a:cs typeface="Arial" panose="020B0604020202020204" pitchFamily="34" charset="0"/>
              </a:rPr>
              <a:t>it is more convenient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to work </a:t>
            </a:r>
            <a:r>
              <a:rPr lang="en-US" sz="2000" dirty="0">
                <a:solidFill>
                  <a:srgbClr val="002060"/>
                </a:solidFill>
                <a:latin typeface="Arial" panose="020B0604020202020204" pitchFamily="34" charset="0"/>
                <a:ea typeface="Batang" pitchFamily="18" charset="-127"/>
                <a:cs typeface="Arial" panose="020B0604020202020204" pitchFamily="34" charset="0"/>
              </a:rPr>
              <a:t>with </a:t>
            </a:r>
            <a:r>
              <a:rPr lang="en-US" sz="2000" dirty="0" smtClean="0">
                <a:solidFill>
                  <a:srgbClr val="002060"/>
                </a:solidFill>
                <a:latin typeface="Arial" panose="020B0604020202020204" pitchFamily="34" charset="0"/>
                <a:ea typeface="Batang" pitchFamily="18" charset="-127"/>
                <a:cs typeface="Arial" panose="020B0604020202020204" pitchFamily="34" charset="0"/>
              </a:rPr>
              <a:t>ɛ–NTU </a:t>
            </a:r>
            <a:r>
              <a:rPr lang="en-US" sz="2000" dirty="0">
                <a:solidFill>
                  <a:srgbClr val="002060"/>
                </a:solidFill>
                <a:latin typeface="Arial" panose="020B0604020202020204" pitchFamily="34" charset="0"/>
                <a:ea typeface="Batang" pitchFamily="18" charset="-127"/>
                <a:cs typeface="Arial" panose="020B0604020202020204" pitchFamily="34" charset="0"/>
              </a:rPr>
              <a:t>relations of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form:</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For a shell-and-tube heat exchanger with multiple shell passes, it is assumed that the total NTU is equally distributed between shell passes of the same arrangement, NTU  = n(NTU)</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1</a:t>
            </a:r>
            <a:r>
              <a:rPr lang="en-US" sz="2000" dirty="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Finally, this result would be multiplied by n to obtain the NTU for the entire exchanger, as indicated in Equation 11.31d in table below.</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10282" y="6096000"/>
            <a:ext cx="75751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054" y="1953385"/>
            <a:ext cx="21145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94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34</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963" y="838199"/>
            <a:ext cx="6882273" cy="566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54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1" y="892823"/>
            <a:ext cx="8633012" cy="1015663"/>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foregoing expressions are represented graphically in Figures 11.10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through 11.15</a:t>
            </a:r>
            <a:r>
              <a:rPr lang="en-US" sz="2000" dirty="0">
                <a:solidFill>
                  <a:srgbClr val="002060"/>
                </a:solidFill>
                <a:latin typeface="Arial" panose="020B0604020202020204" pitchFamily="34" charset="0"/>
                <a:ea typeface="Batang" pitchFamily="18" charset="-127"/>
                <a:cs typeface="Arial" panose="020B0604020202020204" pitchFamily="34" charset="0"/>
              </a:rPr>
              <a:t>. When using Figure 11.13, the abscissa corresponds to the total number of transfer units,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NTU = n(NTU)</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1</a:t>
            </a:r>
            <a:r>
              <a:rPr lang="en-US" sz="2000" dirty="0">
                <a:solidFill>
                  <a:srgbClr val="002060"/>
                </a:solidFill>
                <a:latin typeface="Arial" panose="020B0604020202020204" pitchFamily="34" charset="0"/>
                <a:ea typeface="Batang" pitchFamily="18" charset="-127"/>
                <a:cs typeface="Arial" panose="020B0604020202020204" pitchFamily="34" charset="0"/>
              </a:rPr>
              <a:t>.</a:t>
            </a: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50624" y="6096000"/>
            <a:ext cx="717176"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664" y="2019299"/>
            <a:ext cx="7081363" cy="383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87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50624" y="6096000"/>
            <a:ext cx="717176"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36</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891" y="838200"/>
            <a:ext cx="6162955" cy="566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31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268941" y="892823"/>
                <a:ext cx="8633012" cy="5324535"/>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For Figure 11.15 the solid curves correspond to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 mixed </a:t>
                </a:r>
                <a:r>
                  <a:rPr lang="en-US" sz="2000" dirty="0">
                    <a:solidFill>
                      <a:srgbClr val="002060"/>
                    </a:solidFill>
                    <a:latin typeface="Arial" panose="020B0604020202020204" pitchFamily="34" charset="0"/>
                    <a:ea typeface="Batang" pitchFamily="18" charset="-127"/>
                    <a:cs typeface="Arial" panose="020B0604020202020204" pitchFamily="34" charset="0"/>
                  </a:rPr>
                  <a:t>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max</a:t>
                </a:r>
                <a:r>
                  <a:rPr lang="en-US" sz="2000" dirty="0" smtClean="0">
                    <a:solidFill>
                      <a:srgbClr val="002060"/>
                    </a:solidFill>
                    <a:latin typeface="Arial" panose="020B0604020202020204" pitchFamily="34" charset="0"/>
                    <a:ea typeface="Batang" pitchFamily="18" charset="-127"/>
                    <a:cs typeface="Arial" panose="020B0604020202020204" pitchFamily="34" charset="0"/>
                  </a:rPr>
                  <a:t> unmixed</a:t>
                </a:r>
                <a:r>
                  <a:rPr lang="en-US" sz="2000" dirty="0">
                    <a:solidFill>
                      <a:srgbClr val="002060"/>
                    </a:solidFill>
                    <a:latin typeface="Arial" panose="020B0604020202020204" pitchFamily="34" charset="0"/>
                    <a:ea typeface="Batang" pitchFamily="18" charset="-127"/>
                    <a:cs typeface="Arial" panose="020B0604020202020204" pitchFamily="34" charset="0"/>
                  </a:rPr>
                  <a:t>, while the dashed curves correspond to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 unmixed and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max</a:t>
                </a:r>
                <a:r>
                  <a:rPr lang="en-US" sz="2000" dirty="0" smtClean="0">
                    <a:solidFill>
                      <a:srgbClr val="002060"/>
                    </a:solidFill>
                    <a:latin typeface="Arial" panose="020B0604020202020204" pitchFamily="34" charset="0"/>
                    <a:ea typeface="Batang" pitchFamily="18" charset="-127"/>
                    <a:cs typeface="Arial" panose="020B0604020202020204" pitchFamily="34" charset="0"/>
                  </a:rPr>
                  <a:t> mixed.</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u="sng" dirty="0" smtClean="0">
                    <a:solidFill>
                      <a:srgbClr val="C00000"/>
                    </a:solidFill>
                    <a:latin typeface="Arial" panose="020B0604020202020204" pitchFamily="34" charset="0"/>
                    <a:ea typeface="Batang" pitchFamily="18" charset="-127"/>
                    <a:cs typeface="Arial" panose="020B0604020202020204" pitchFamily="34" charset="0"/>
                  </a:rPr>
                  <a:t>Note:</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ü"/>
                </a:pPr>
                <a:r>
                  <a:rPr lang="en-US" sz="2000" dirty="0">
                    <a:solidFill>
                      <a:srgbClr val="002060"/>
                    </a:solidFill>
                    <a:latin typeface="Arial" panose="020B0604020202020204" pitchFamily="34" charset="0"/>
                    <a:ea typeface="Batang" pitchFamily="18" charset="-127"/>
                    <a:cs typeface="Arial" panose="020B0604020202020204" pitchFamily="34" charset="0"/>
                  </a:rPr>
                  <a:t>Note that for C</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r</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0</a:t>
                </a:r>
                <a:r>
                  <a:rPr lang="en-US" sz="2000" dirty="0">
                    <a:solidFill>
                      <a:srgbClr val="002060"/>
                    </a:solidFill>
                    <a:latin typeface="Arial" panose="020B0604020202020204" pitchFamily="34" charset="0"/>
                    <a:ea typeface="Batang" pitchFamily="18" charset="-127"/>
                    <a:cs typeface="Arial" panose="020B0604020202020204" pitchFamily="34" charset="0"/>
                  </a:rPr>
                  <a:t>, all heat exchangers have the same effectiveness, which may be computed from Equation 11.35a. Moreover, if NTU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m:t>
                    </m:r>
                    <m:r>
                      <a:rPr lang="en-US" sz="2000" b="0" i="1" smtClean="0">
                        <a:solidFill>
                          <a:srgbClr val="002060"/>
                        </a:solidFill>
                        <a:latin typeface="Cambria Math"/>
                        <a:ea typeface="Cambria Math"/>
                        <a:cs typeface="Lao UI" panose="020B0502040204020203"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0.25, all </a:t>
                </a:r>
                <a:r>
                  <a:rPr lang="en-US" sz="2000" dirty="0">
                    <a:solidFill>
                      <a:srgbClr val="002060"/>
                    </a:solidFill>
                    <a:latin typeface="Arial" panose="020B0604020202020204" pitchFamily="34" charset="0"/>
                    <a:ea typeface="Batang" pitchFamily="18" charset="-127"/>
                    <a:cs typeface="Arial" panose="020B0604020202020204" pitchFamily="34" charset="0"/>
                  </a:rPr>
                  <a:t>heat exchangers have approximately the same effectiveness, regardless of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value </a:t>
                </a:r>
                <a:r>
                  <a:rPr lang="en-US" sz="2000" dirty="0">
                    <a:solidFill>
                      <a:srgbClr val="002060"/>
                    </a:solidFill>
                    <a:latin typeface="Arial" panose="020B0604020202020204" pitchFamily="34" charset="0"/>
                    <a:ea typeface="Batang" pitchFamily="18" charset="-127"/>
                    <a:cs typeface="Arial" panose="020B0604020202020204" pitchFamily="34" charset="0"/>
                  </a:rPr>
                  <a:t>of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r</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ɛ may </a:t>
                </a:r>
                <a:r>
                  <a:rPr lang="en-US" sz="2000" dirty="0">
                    <a:solidFill>
                      <a:srgbClr val="002060"/>
                    </a:solidFill>
                    <a:latin typeface="Arial" panose="020B0604020202020204" pitchFamily="34" charset="0"/>
                    <a:ea typeface="Batang" pitchFamily="18" charset="-127"/>
                    <a:cs typeface="Arial" panose="020B0604020202020204" pitchFamily="34" charset="0"/>
                  </a:rPr>
                  <a:t>again be computed from Equation 11.35a</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marL="342900" indent="-342900" algn="just">
                  <a:buFont typeface="Wingdings" panose="05000000000000000000" pitchFamily="2" charset="2"/>
                  <a:buChar char="ü"/>
                </a:pP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ü"/>
                </a:pPr>
                <a:r>
                  <a:rPr lang="en-US" sz="2000" dirty="0">
                    <a:solidFill>
                      <a:srgbClr val="002060"/>
                    </a:solidFill>
                    <a:latin typeface="Arial" panose="020B0604020202020204" pitchFamily="34" charset="0"/>
                    <a:ea typeface="Batang" pitchFamily="18" charset="-127"/>
                    <a:cs typeface="Arial" panose="020B0604020202020204" pitchFamily="34" charset="0"/>
                  </a:rPr>
                  <a:t>More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generally, for </a:t>
                </a:r>
                <a:r>
                  <a:rPr lang="en-US" sz="2000" dirty="0">
                    <a:solidFill>
                      <a:srgbClr val="002060"/>
                    </a:solidFill>
                    <a:latin typeface="Arial" panose="020B0604020202020204" pitchFamily="34" charset="0"/>
                    <a:ea typeface="Batang" pitchFamily="18" charset="-127"/>
                    <a:cs typeface="Arial" panose="020B0604020202020204" pitchFamily="34" charset="0"/>
                  </a:rPr>
                  <a:t>Cr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&gt; 0 </a:t>
                </a:r>
                <a:r>
                  <a:rPr lang="en-US" sz="2000" dirty="0">
                    <a:solidFill>
                      <a:srgbClr val="002060"/>
                    </a:solidFill>
                    <a:latin typeface="Arial" panose="020B0604020202020204" pitchFamily="34" charset="0"/>
                    <a:ea typeface="Batang" pitchFamily="18" charset="-127"/>
                    <a:cs typeface="Arial" panose="020B0604020202020204" pitchFamily="34" charset="0"/>
                  </a:rPr>
                  <a:t>and NTU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m:t>
                    </m:r>
                    <m:r>
                      <a:rPr lang="en-US" sz="2000" b="0" i="1" smtClean="0">
                        <a:solidFill>
                          <a:srgbClr val="002060"/>
                        </a:solidFill>
                        <a:latin typeface="Cambria Math"/>
                        <a:ea typeface="Cambria Math"/>
                        <a:cs typeface="Lao UI" panose="020B0502040204020203"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0.25</a:t>
                </a:r>
                <a:r>
                  <a:rPr lang="en-US" sz="2000" dirty="0">
                    <a:solidFill>
                      <a:srgbClr val="002060"/>
                    </a:solidFill>
                    <a:latin typeface="Arial" panose="020B0604020202020204" pitchFamily="34" charset="0"/>
                    <a:ea typeface="Batang" pitchFamily="18" charset="-127"/>
                    <a:cs typeface="Arial" panose="020B0604020202020204" pitchFamily="34" charset="0"/>
                  </a:rPr>
                  <a:t>,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counter flow </a:t>
                </a:r>
                <a:r>
                  <a:rPr lang="en-US" sz="2000" dirty="0">
                    <a:solidFill>
                      <a:srgbClr val="002060"/>
                    </a:solidFill>
                    <a:latin typeface="Arial" panose="020B0604020202020204" pitchFamily="34" charset="0"/>
                    <a:ea typeface="Batang" pitchFamily="18" charset="-127"/>
                    <a:cs typeface="Arial" panose="020B0604020202020204" pitchFamily="34" charset="0"/>
                  </a:rPr>
                  <a:t>exchanger is the most effective</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marL="342900" indent="-342900" algn="just">
                  <a:buFont typeface="Wingdings" panose="05000000000000000000" pitchFamily="2" charset="2"/>
                  <a:buChar char="ü"/>
                </a:pP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ü"/>
                </a:pPr>
                <a:r>
                  <a:rPr lang="en-US" sz="2000" dirty="0" smtClean="0">
                    <a:solidFill>
                      <a:srgbClr val="002060"/>
                    </a:solidFill>
                    <a:latin typeface="Arial" panose="020B0604020202020204" pitchFamily="34" charset="0"/>
                    <a:ea typeface="Batang" pitchFamily="18" charset="-127"/>
                    <a:cs typeface="Arial" panose="020B0604020202020204" pitchFamily="34" charset="0"/>
                  </a:rPr>
                  <a:t>For any </a:t>
                </a:r>
                <a:r>
                  <a:rPr lang="en-US" sz="2000" dirty="0">
                    <a:solidFill>
                      <a:srgbClr val="002060"/>
                    </a:solidFill>
                    <a:latin typeface="Arial" panose="020B0604020202020204" pitchFamily="34" charset="0"/>
                    <a:ea typeface="Batang" pitchFamily="18" charset="-127"/>
                    <a:cs typeface="Arial" panose="020B0604020202020204" pitchFamily="34" charset="0"/>
                  </a:rPr>
                  <a:t>exchanger, maximum and minimum values of the effectiveness are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associated with </a:t>
                </a:r>
                <a:r>
                  <a:rPr lang="en-US" sz="2000" dirty="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r</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0 </a:t>
                </a:r>
                <a:r>
                  <a:rPr lang="en-US" sz="2000" dirty="0">
                    <a:solidFill>
                      <a:srgbClr val="002060"/>
                    </a:solidFill>
                    <a:latin typeface="Arial" panose="020B0604020202020204" pitchFamily="34" charset="0"/>
                    <a:ea typeface="Batang" pitchFamily="18" charset="-127"/>
                    <a:cs typeface="Arial" panose="020B0604020202020204" pitchFamily="34" charset="0"/>
                  </a:rPr>
                  <a:t>and C</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r</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1</a:t>
                </a:r>
                <a:r>
                  <a:rPr lang="en-US" sz="2000" dirty="0">
                    <a:solidFill>
                      <a:srgbClr val="002060"/>
                    </a:solidFill>
                    <a:latin typeface="Arial" panose="020B0604020202020204" pitchFamily="34" charset="0"/>
                    <a:ea typeface="Batang" pitchFamily="18" charset="-127"/>
                    <a:cs typeface="Arial" panose="020B0604020202020204" pitchFamily="34" charset="0"/>
                  </a:rPr>
                  <a:t>, respectively</a:t>
                </a:r>
              </a:p>
            </p:txBody>
          </p:sp>
        </mc:Choice>
        <mc:Fallback xmlns="">
          <p:sp>
            <p:nvSpPr>
              <p:cNvPr id="11" name="TextBox 10"/>
              <p:cNvSpPr txBox="1">
                <a:spLocks noRot="1" noChangeAspect="1" noMove="1" noResize="1" noEditPoints="1" noAdjustHandles="1" noChangeArrowheads="1" noChangeShapeType="1" noTextEdit="1"/>
              </p:cNvSpPr>
              <p:nvPr/>
            </p:nvSpPr>
            <p:spPr>
              <a:xfrm>
                <a:off x="268941" y="892823"/>
                <a:ext cx="8633012" cy="5324535"/>
              </a:xfrm>
              <a:prstGeom prst="rect">
                <a:avLst/>
              </a:prstGeom>
              <a:blipFill rotWithShape="1">
                <a:blip r:embed="rId3"/>
                <a:stretch>
                  <a:fillRect l="-706" t="-458" r="-777" b="-1144"/>
                </a:stretch>
              </a:blipFill>
            </p:spPr>
            <p:txBody>
              <a:bodyPr/>
              <a:lstStyle/>
              <a:p>
                <a:r>
                  <a:rPr lang="en-US">
                    <a:noFill/>
                  </a:rPr>
                  <a:t> </a:t>
                </a:r>
              </a:p>
            </p:txBody>
          </p:sp>
        </mc:Fallback>
      </mc:AlternateContent>
      <p:sp>
        <p:nvSpPr>
          <p:cNvPr id="12" name="TextBox 11"/>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64071" y="6096000"/>
            <a:ext cx="70372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37</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22381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293" y="986117"/>
            <a:ext cx="7247965" cy="529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78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49" y="1094529"/>
            <a:ext cx="8425703" cy="1938992"/>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We also note that both the LMTD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NTU methods </a:t>
            </a:r>
            <a:r>
              <a:rPr lang="en-US" sz="2000" dirty="0">
                <a:solidFill>
                  <a:srgbClr val="002060"/>
                </a:solidFill>
                <a:latin typeface="Arial" panose="020B0604020202020204" pitchFamily="34" charset="0"/>
                <a:ea typeface="Batang" pitchFamily="18" charset="-127"/>
                <a:cs typeface="Arial" panose="020B0604020202020204" pitchFamily="34" charset="0"/>
              </a:rPr>
              <a:t>approach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 exchanger </a:t>
            </a:r>
            <a:r>
              <a:rPr lang="en-US" sz="2000" dirty="0">
                <a:solidFill>
                  <a:srgbClr val="002060"/>
                </a:solidFill>
                <a:latin typeface="Arial" panose="020B0604020202020204" pitchFamily="34" charset="0"/>
                <a:ea typeface="Batang" pitchFamily="18" charset="-127"/>
                <a:cs typeface="Arial" panose="020B0604020202020204" pitchFamily="34" charset="0"/>
              </a:rPr>
              <a:t>analysis from a global perspective and provide no information concerning conditions within the exchanger. Although flow and temperature variations within a heat exchanger may be determined using commercial CFD (computational fluid dynamic) computer codes, simpler numerical procedures may be adopted.</a:t>
            </a: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39</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57458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156" y="986607"/>
            <a:ext cx="8545888" cy="3354765"/>
          </a:xfrm>
          <a:prstGeom prst="rect">
            <a:avLst/>
          </a:prstGeom>
          <a:noFill/>
        </p:spPr>
        <p:txBody>
          <a:bodyPr wrap="square" rtlCol="0">
            <a:spAutoFit/>
          </a:bodyPr>
          <a:lstStyle/>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After completion of this lecture and tutorials on heat exchangers, student will be able to:</a:t>
            </a:r>
          </a:p>
          <a:p>
            <a:pPr algn="just"/>
            <a:endParaRPr lang="en-US" sz="2200" dirty="0">
              <a:solidFill>
                <a:srgbClr val="002060"/>
              </a:solidFill>
              <a:latin typeface="Arial" panose="020B0604020202020204" pitchFamily="34" charset="0"/>
              <a:ea typeface="Batang" pitchFamily="18" charset="-127"/>
              <a:cs typeface="Arial" panose="020B0604020202020204" pitchFamily="34" charset="0"/>
            </a:endParaRP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Understand what a heat exchanger is and its uses</a:t>
            </a: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Differentiate </a:t>
            </a:r>
            <a:r>
              <a:rPr lang="en-US" sz="2200" smtClean="0">
                <a:solidFill>
                  <a:srgbClr val="002060"/>
                </a:solidFill>
                <a:latin typeface="Arial" panose="020B0604020202020204" pitchFamily="34" charset="0"/>
                <a:ea typeface="Batang" pitchFamily="18" charset="-127"/>
                <a:cs typeface="Arial" panose="020B0604020202020204" pitchFamily="34" charset="0"/>
              </a:rPr>
              <a:t>various types of </a:t>
            </a:r>
            <a:r>
              <a:rPr lang="en-US" sz="2200" dirty="0" smtClean="0">
                <a:solidFill>
                  <a:srgbClr val="002060"/>
                </a:solidFill>
                <a:latin typeface="Arial" panose="020B0604020202020204" pitchFamily="34" charset="0"/>
                <a:ea typeface="Batang" pitchFamily="18" charset="-127"/>
                <a:cs typeface="Arial" panose="020B0604020202020204" pitchFamily="34" charset="0"/>
              </a:rPr>
              <a:t>heat exchangers </a:t>
            </a: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Use the methods available for analysis of exchangers</a:t>
            </a:r>
          </a:p>
          <a:p>
            <a:pPr marL="1200150" lvl="2" indent="-285750">
              <a:buFont typeface="Courier New" panose="02070309020205020404" pitchFamily="49" charset="0"/>
              <a:buChar char="o"/>
            </a:pPr>
            <a:r>
              <a:rPr lang="en-US" sz="1800" dirty="0">
                <a:solidFill>
                  <a:srgbClr val="002060"/>
                </a:solidFill>
                <a:latin typeface="Maiandra GD" panose="020E0502030308020204" pitchFamily="34" charset="0"/>
                <a:ea typeface="Batang" pitchFamily="18" charset="-127"/>
                <a:cs typeface="Arial" panose="020B0604020202020204" pitchFamily="34" charset="0"/>
                <a:hlinkClick r:id="rId2" action="ppaction://hlinksldjump"/>
              </a:rPr>
              <a:t>The LMTD Method</a:t>
            </a:r>
            <a:endParaRPr lang="en-US" sz="1800" dirty="0">
              <a:solidFill>
                <a:srgbClr val="002060"/>
              </a:solidFill>
              <a:latin typeface="Maiandra GD" panose="020E0502030308020204" pitchFamily="34" charset="0"/>
              <a:ea typeface="Batang" pitchFamily="18" charset="-127"/>
              <a:cs typeface="Arial" panose="020B0604020202020204" pitchFamily="34" charset="0"/>
            </a:endParaRPr>
          </a:p>
          <a:p>
            <a:pPr marL="1200150" lvl="2" indent="-285750">
              <a:buFont typeface="Courier New" panose="02070309020205020404" pitchFamily="49" charset="0"/>
              <a:buChar char="o"/>
            </a:pPr>
            <a:r>
              <a:rPr lang="en-US" sz="1800" dirty="0">
                <a:solidFill>
                  <a:srgbClr val="002060"/>
                </a:solidFill>
                <a:latin typeface="Maiandra GD" panose="020E0502030308020204" pitchFamily="34" charset="0"/>
                <a:ea typeface="Batang" pitchFamily="18" charset="-127"/>
                <a:cs typeface="Arial" panose="020B0604020202020204" pitchFamily="34" charset="0"/>
                <a:hlinkClick r:id="rId3" action="ppaction://hlinksldjump"/>
              </a:rPr>
              <a:t>The ɛ – NTU </a:t>
            </a: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3" action="ppaction://hlinksldjump"/>
              </a:rPr>
              <a:t>Method</a:t>
            </a:r>
            <a:endParaRPr lang="en-US" sz="2200" dirty="0" smtClean="0">
              <a:solidFill>
                <a:srgbClr val="002060"/>
              </a:solidFill>
              <a:latin typeface="Arial" panose="020B0604020202020204" pitchFamily="34" charset="0"/>
              <a:ea typeface="Batang" pitchFamily="18" charset="-127"/>
              <a:cs typeface="Arial" panose="020B0604020202020204" pitchFamily="34" charset="0"/>
            </a:endParaRP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Sizing of new heat exchanger</a:t>
            </a: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Performance analysis of an existing heat exchanger.</a:t>
            </a: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Objectives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9951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399" y="986952"/>
                <a:ext cx="6242761" cy="5324535"/>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It is useful to note certain special conditions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under which </a:t>
                </a:r>
                <a:r>
                  <a:rPr lang="en-US" sz="2000" dirty="0">
                    <a:solidFill>
                      <a:srgbClr val="002060"/>
                    </a:solidFill>
                    <a:latin typeface="Arial" panose="020B0604020202020204" pitchFamily="34" charset="0"/>
                    <a:ea typeface="Batang" pitchFamily="18" charset="-127"/>
                    <a:cs typeface="Arial" panose="020B0604020202020204" pitchFamily="34" charset="0"/>
                  </a:rPr>
                  <a:t>heat exchangers may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be operated. Other than fig shown on the top right corner.</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When the </a:t>
                </a:r>
                <a:r>
                  <a:rPr lang="en-US" sz="2000" dirty="0">
                    <a:solidFill>
                      <a:srgbClr val="002060"/>
                    </a:solidFill>
                    <a:latin typeface="Arial" panose="020B0604020202020204" pitchFamily="34" charset="0"/>
                    <a:ea typeface="Batang" pitchFamily="18" charset="-127"/>
                    <a:cs typeface="Arial" panose="020B0604020202020204" pitchFamily="34" charset="0"/>
                  </a:rPr>
                  <a:t>hot fluid has a heat capacity rate,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m</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p,h</a:t>
                </a:r>
                <a:r>
                  <a:rPr lang="en-US" sz="2000" dirty="0">
                    <a:solidFill>
                      <a:srgbClr val="002060"/>
                    </a:solidFill>
                    <a:latin typeface="Arial" panose="020B0604020202020204" pitchFamily="34" charset="0"/>
                    <a:ea typeface="Batang" pitchFamily="18" charset="-127"/>
                    <a:cs typeface="Arial" panose="020B0604020202020204" pitchFamily="34" charset="0"/>
                  </a:rPr>
                  <a:t>, which is much larger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than that </a:t>
                </a:r>
                <a:r>
                  <a:rPr lang="en-US" sz="2000" dirty="0">
                    <a:solidFill>
                      <a:srgbClr val="002060"/>
                    </a:solidFill>
                    <a:latin typeface="Arial" panose="020B0604020202020204" pitchFamily="34" charset="0"/>
                    <a:ea typeface="Batang" pitchFamily="18" charset="-127"/>
                    <a:cs typeface="Arial" panose="020B0604020202020204" pitchFamily="34" charset="0"/>
                  </a:rPr>
                  <a:t>of the cold fluid,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err="1" smtClean="0">
                    <a:solidFill>
                      <a:srgbClr val="002060"/>
                    </a:solidFill>
                    <a:latin typeface="Arial" panose="020B0604020202020204" pitchFamily="34" charset="0"/>
                    <a:ea typeface="Batang" pitchFamily="18" charset="-127"/>
                    <a:cs typeface="Arial" panose="020B0604020202020204" pitchFamily="34" charset="0"/>
                  </a:rPr>
                  <a:t>m</a:t>
                </a:r>
                <a:r>
                  <a:rPr lang="en-US" sz="2000" baseline="-25000" dirty="0" err="1"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err="1"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err="1" smtClean="0">
                    <a:solidFill>
                      <a:srgbClr val="002060"/>
                    </a:solidFill>
                    <a:latin typeface="Arial" panose="020B0604020202020204" pitchFamily="34" charset="0"/>
                    <a:ea typeface="Batang" pitchFamily="18" charset="-127"/>
                    <a:cs typeface="Arial" panose="020B0604020202020204" pitchFamily="34" charset="0"/>
                  </a:rPr>
                  <a:t>p,c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a:t>
                </a:r>
                <a:r>
                  <a:rPr lang="en-US" sz="2000" dirty="0">
                    <a:solidFill>
                      <a:srgbClr val="002060"/>
                    </a:solidFill>
                    <a:latin typeface="Arial" panose="020B0604020202020204" pitchFamily="34" charset="0"/>
                    <a:ea typeface="Batang" pitchFamily="18" charset="-127"/>
                    <a:cs typeface="Arial" panose="020B0604020202020204" pitchFamily="34" charset="0"/>
                  </a:rPr>
                  <a:t>For this case the temperature of the hot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fluid remains </a:t>
                </a:r>
                <a:r>
                  <a:rPr lang="en-US" sz="2000" dirty="0">
                    <a:solidFill>
                      <a:srgbClr val="002060"/>
                    </a:solidFill>
                    <a:latin typeface="Arial" panose="020B0604020202020204" pitchFamily="34" charset="0"/>
                    <a:ea typeface="Batang" pitchFamily="18" charset="-127"/>
                    <a:cs typeface="Arial" panose="020B0604020202020204" pitchFamily="34" charset="0"/>
                  </a:rPr>
                  <a:t>approximately constant throughout the heat exchanger, while the temperature of the cold fluid increases. The same condition is achieved if the hot fluid is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 condensing </a:t>
                </a:r>
                <a:r>
                  <a:rPr lang="en-US" sz="2000" dirty="0">
                    <a:solidFill>
                      <a:srgbClr val="002060"/>
                    </a:solidFill>
                    <a:latin typeface="Arial" panose="020B0604020202020204" pitchFamily="34" charset="0"/>
                    <a:ea typeface="Batang" pitchFamily="18" charset="-127"/>
                    <a:cs typeface="Arial" panose="020B0604020202020204" pitchFamily="34" charset="0"/>
                  </a:rPr>
                  <a:t>vapor. Condensation occurs at constant temperature, and, for all practical purposes,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14:m>
                  <m:oMath xmlns:m="http://schemas.openxmlformats.org/officeDocument/2006/math">
                    <m:r>
                      <a:rPr lang="en-US" sz="2000" i="1" smtClean="0">
                        <a:solidFill>
                          <a:srgbClr val="002060"/>
                        </a:solidFill>
                        <a:latin typeface="Cambria Math"/>
                        <a:ea typeface="Cambria Math"/>
                        <a:cs typeface="Arial" panose="020B0604020202020204" pitchFamily="34" charset="0"/>
                      </a:rPr>
                      <m:t>∞</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Conversely, in an evaporator or 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boiler, it is </a:t>
                </a:r>
                <a:r>
                  <a:rPr lang="en-US" sz="2000" dirty="0">
                    <a:solidFill>
                      <a:srgbClr val="002060"/>
                    </a:solidFill>
                    <a:latin typeface="Arial" panose="020B0604020202020204" pitchFamily="34" charset="0"/>
                    <a:ea typeface="Batang" pitchFamily="18" charset="-127"/>
                    <a:cs typeface="Arial" panose="020B0604020202020204" pitchFamily="34" charset="0"/>
                  </a:rPr>
                  <a:t>the cold fluid that experiences a change in phase and remains at a nearly uniform temperature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 </a:t>
                </a:r>
                <a:r>
                  <a:rPr lang="en-US" sz="2000" dirty="0">
                    <a:solidFill>
                      <a:srgbClr val="002060"/>
                    </a:solidFill>
                    <a:latin typeface="Arial" panose="020B0604020202020204" pitchFamily="34" charset="0"/>
                    <a:ea typeface="Batang" pitchFamily="18" charset="-127"/>
                    <a:cs typeface="Arial" panose="020B0604020202020204" pitchFamily="34" charset="0"/>
                  </a:rPr>
                  <a:t>→ </a:t>
                </a:r>
                <a14:m>
                  <m:oMath xmlns:m="http://schemas.openxmlformats.org/officeDocument/2006/math">
                    <m:r>
                      <a:rPr lang="en-US" sz="2000" i="1">
                        <a:solidFill>
                          <a:srgbClr val="002060"/>
                        </a:solidFill>
                        <a:latin typeface="Cambria Math"/>
                        <a:ea typeface="Cambria Math"/>
                        <a:cs typeface="Arial" panose="020B0604020202020204" pitchFamily="34" charset="0"/>
                      </a:rPr>
                      <m:t>∞</m:t>
                    </m:r>
                  </m:oMath>
                </a14:m>
                <a:r>
                  <a:rPr lang="en-US" sz="2000" dirty="0">
                    <a:solidFill>
                      <a:srgbClr val="002060"/>
                    </a:solidFill>
                    <a:latin typeface="Arial" panose="020B0604020202020204" pitchFamily="34" charset="0"/>
                    <a:ea typeface="Batang" pitchFamily="18" charset="-127"/>
                    <a:cs typeface="Arial" panose="020B0604020202020204" pitchFamily="34"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152399" y="986952"/>
                <a:ext cx="6242761" cy="5324535"/>
              </a:xfrm>
              <a:prstGeom prst="rect">
                <a:avLst/>
              </a:prstGeom>
              <a:blipFill rotWithShape="1">
                <a:blip r:embed="rId2"/>
                <a:stretch>
                  <a:fillRect l="-977" t="-458" r="-977" b="-1260"/>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Special Operating Conditions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smtClean="0">
                <a:solidFill>
                  <a:prstClr val="white"/>
                </a:solidFill>
                <a:latin typeface="Cambria Math"/>
                <a:ea typeface="Cambria Math"/>
                <a:cs typeface="Lao UI" pitchFamily="34" charset="0"/>
              </a:rPr>
              <a:t>∞</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161" y="844212"/>
            <a:ext cx="2436755" cy="260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86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05395" y="883858"/>
                <a:ext cx="8596558" cy="5324535"/>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third special case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involves </a:t>
                </a:r>
                <a:r>
                  <a:rPr lang="en-US" sz="2000" dirty="0">
                    <a:solidFill>
                      <a:srgbClr val="002060"/>
                    </a:solidFill>
                    <a:latin typeface="Arial" panose="020B0604020202020204" pitchFamily="34" charset="0"/>
                    <a:ea typeface="Batang" pitchFamily="18" charset="-127"/>
                    <a:cs typeface="Arial" panose="020B0604020202020204" pitchFamily="34" charset="0"/>
                  </a:rPr>
                  <a:t>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counter flow </a:t>
                </a:r>
                <a:r>
                  <a:rPr lang="en-US" sz="2000" dirty="0">
                    <a:solidFill>
                      <a:srgbClr val="002060"/>
                    </a:solidFill>
                    <a:latin typeface="Arial" panose="020B0604020202020204" pitchFamily="34" charset="0"/>
                    <a:ea typeface="Batang" pitchFamily="18" charset="-127"/>
                    <a:cs typeface="Arial" panose="020B0604020202020204" pitchFamily="34" charset="0"/>
                  </a:rPr>
                  <a:t>heat exchanger for which the heat capacity rates are equal (C</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h</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temperature </a:t>
                </a:r>
                <a:r>
                  <a:rPr lang="en-US" sz="2000" dirty="0">
                    <a:solidFill>
                      <a:srgbClr val="002060"/>
                    </a:solidFill>
                    <a:latin typeface="Arial" panose="020B0604020202020204" pitchFamily="34" charset="0"/>
                    <a:ea typeface="Batang" pitchFamily="18" charset="-127"/>
                    <a:cs typeface="Arial" panose="020B0604020202020204" pitchFamily="34" charset="0"/>
                  </a:rPr>
                  <a:t>difference </a:t>
                </a:r>
                <a14:m>
                  <m:oMath xmlns:m="http://schemas.openxmlformats.org/officeDocument/2006/math">
                    <m:r>
                      <a:rPr lang="en-US" sz="2000" i="1" dirty="0" smtClean="0">
                        <a:solidFill>
                          <a:srgbClr val="002060"/>
                        </a:solidFill>
                        <a:latin typeface="Cambria Math"/>
                        <a:ea typeface="Cambria Math"/>
                        <a:cs typeface="Arial" panose="020B0604020202020204" pitchFamily="34" charset="0"/>
                      </a:rPr>
                      <m:t>∆</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T must </a:t>
                </a:r>
                <a:r>
                  <a:rPr lang="en-US" sz="2000" dirty="0">
                    <a:solidFill>
                      <a:srgbClr val="002060"/>
                    </a:solidFill>
                    <a:latin typeface="Arial" panose="020B0604020202020204" pitchFamily="34" charset="0"/>
                    <a:ea typeface="Batang" pitchFamily="18" charset="-127"/>
                    <a:cs typeface="Arial" panose="020B0604020202020204" pitchFamily="34" charset="0"/>
                  </a:rPr>
                  <a:t>then be a constant throughout the exchanger,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in which </a:t>
                </a:r>
                <a:r>
                  <a:rPr lang="en-US" sz="2000" dirty="0">
                    <a:solidFill>
                      <a:srgbClr val="002060"/>
                    </a:solidFill>
                    <a:latin typeface="Arial" panose="020B0604020202020204" pitchFamily="34" charset="0"/>
                    <a:ea typeface="Batang" pitchFamily="18" charset="-127"/>
                    <a:cs typeface="Arial" panose="020B0604020202020204" pitchFamily="34" charset="0"/>
                  </a:rPr>
                  <a:t>case </a:t>
                </a:r>
                <a14:m>
                  <m:oMath xmlns:m="http://schemas.openxmlformats.org/officeDocument/2006/math">
                    <m:r>
                      <a:rPr lang="en-US" sz="2000" i="1" dirty="0">
                        <a:solidFill>
                          <a:srgbClr val="002060"/>
                        </a:solidFill>
                        <a:latin typeface="Cambria Math"/>
                        <a:ea typeface="Cambria Math"/>
                        <a:cs typeface="Arial" panose="020B0604020202020204" pitchFamily="34" charset="0"/>
                      </a:rPr>
                      <m:t>∆ </m:t>
                    </m:r>
                  </m:oMath>
                </a14:m>
                <a:r>
                  <a:rPr lang="en-US" sz="2000" dirty="0">
                    <a:solidFill>
                      <a:srgbClr val="002060"/>
                    </a:solidFill>
                    <a:latin typeface="Arial" panose="020B0604020202020204" pitchFamily="34" charset="0"/>
                    <a:ea typeface="Batang" pitchFamily="18" charset="-127"/>
                    <a:cs typeface="Arial" panose="020B0604020202020204" pitchFamily="34" charset="0"/>
                  </a:rPr>
                  <a:t>T1</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a:t>
                </a:r>
                <a14:m>
                  <m:oMath xmlns:m="http://schemas.openxmlformats.org/officeDocument/2006/math">
                    <m:r>
                      <a:rPr lang="en-US" sz="2000" i="1" dirty="0">
                        <a:solidFill>
                          <a:srgbClr val="002060"/>
                        </a:solidFill>
                        <a:latin typeface="Cambria Math"/>
                        <a:ea typeface="Cambria Math"/>
                        <a:cs typeface="Arial" panose="020B0604020202020204"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T2 = </a:t>
                </a:r>
                <a:r>
                  <a:rPr lang="en-US" sz="2000" dirty="0" smtClean="0">
                    <a:solidFill>
                      <a:srgbClr val="002060"/>
                    </a:solidFill>
                    <a:ea typeface="Cambria Math"/>
                    <a:cs typeface="Arial" panose="020B0604020202020204" pitchFamily="34" charset="0"/>
                  </a:rPr>
                  <a:t> </a:t>
                </a:r>
                <a14:m>
                  <m:oMath xmlns:m="http://schemas.openxmlformats.org/officeDocument/2006/math">
                    <m:r>
                      <a:rPr lang="en-US" sz="2000" i="1" dirty="0">
                        <a:solidFill>
                          <a:srgbClr val="002060"/>
                        </a:solidFill>
                        <a:latin typeface="Cambria Math"/>
                        <a:ea typeface="Cambria Math"/>
                        <a:cs typeface="Arial" panose="020B0604020202020204"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T</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lm.</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B050"/>
                    </a:solidFill>
                    <a:latin typeface="Arial" panose="020B0604020202020204" pitchFamily="34" charset="0"/>
                    <a:ea typeface="Batang" pitchFamily="18" charset="-127"/>
                    <a:cs typeface="Arial" panose="020B0604020202020204" pitchFamily="34" charset="0"/>
                  </a:rPr>
                  <a:t>Although flow conditions are more complicated in </a:t>
                </a:r>
                <a:r>
                  <a:rPr lang="en-US" sz="2000" dirty="0" smtClean="0">
                    <a:solidFill>
                      <a:srgbClr val="00B050"/>
                    </a:solidFill>
                    <a:latin typeface="Arial" panose="020B0604020202020204" pitchFamily="34" charset="0"/>
                    <a:ea typeface="Batang" pitchFamily="18" charset="-127"/>
                    <a:cs typeface="Arial" panose="020B0604020202020204" pitchFamily="34" charset="0"/>
                  </a:rPr>
                  <a:t>multi-pass </a:t>
                </a:r>
                <a:r>
                  <a:rPr lang="en-US" sz="2000" dirty="0">
                    <a:solidFill>
                      <a:srgbClr val="00B050"/>
                    </a:solidFill>
                    <a:latin typeface="Arial" panose="020B0604020202020204" pitchFamily="34" charset="0"/>
                    <a:ea typeface="Batang" pitchFamily="18" charset="-127"/>
                    <a:cs typeface="Arial" panose="020B0604020202020204" pitchFamily="34" charset="0"/>
                  </a:rPr>
                  <a:t>and </a:t>
                </a:r>
                <a:r>
                  <a:rPr lang="en-US" sz="2000" dirty="0" smtClean="0">
                    <a:solidFill>
                      <a:srgbClr val="00B050"/>
                    </a:solidFill>
                    <a:latin typeface="Arial" panose="020B0604020202020204" pitchFamily="34" charset="0"/>
                    <a:ea typeface="Batang" pitchFamily="18" charset="-127"/>
                    <a:cs typeface="Arial" panose="020B0604020202020204" pitchFamily="34" charset="0"/>
                  </a:rPr>
                  <a:t>cross-flow heat </a:t>
                </a:r>
                <a:r>
                  <a:rPr lang="en-US" sz="2000" dirty="0">
                    <a:solidFill>
                      <a:srgbClr val="00B050"/>
                    </a:solidFill>
                    <a:latin typeface="Arial" panose="020B0604020202020204" pitchFamily="34" charset="0"/>
                    <a:ea typeface="Batang" pitchFamily="18" charset="-127"/>
                    <a:cs typeface="Arial" panose="020B0604020202020204" pitchFamily="34" charset="0"/>
                  </a:rPr>
                  <a:t>exchangers, Equations </a:t>
                </a:r>
                <a:r>
                  <a:rPr lang="en-US" sz="2000" dirty="0" smtClean="0">
                    <a:solidFill>
                      <a:srgbClr val="00B050"/>
                    </a:solidFill>
                    <a:latin typeface="Arial" panose="020B0604020202020204" pitchFamily="34" charset="0"/>
                    <a:ea typeface="Batang" pitchFamily="18" charset="-127"/>
                    <a:cs typeface="Arial" panose="020B0604020202020204" pitchFamily="34" charset="0"/>
                  </a:rPr>
                  <a:t>may </a:t>
                </a:r>
                <a:r>
                  <a:rPr lang="en-US" sz="2000" dirty="0">
                    <a:solidFill>
                      <a:srgbClr val="00B050"/>
                    </a:solidFill>
                    <a:latin typeface="Arial" panose="020B0604020202020204" pitchFamily="34" charset="0"/>
                    <a:ea typeface="Batang" pitchFamily="18" charset="-127"/>
                    <a:cs typeface="Arial" panose="020B0604020202020204" pitchFamily="34" charset="0"/>
                  </a:rPr>
                  <a:t>still be used if modifications are made to the definition of the log mean temperature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difference.</a:t>
                </a:r>
                <a:endParaRPr lang="en-US" sz="2000" dirty="0">
                  <a:solidFill>
                    <a:srgbClr val="00B050"/>
                  </a:solidFill>
                  <a:latin typeface="Arial" panose="020B0604020202020204" pitchFamily="34" charset="0"/>
                  <a:ea typeface="Batang" pitchFamily="18" charset="-127"/>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5395" y="883858"/>
                <a:ext cx="8596558" cy="5324535"/>
              </a:xfrm>
              <a:prstGeom prst="rect">
                <a:avLst/>
              </a:prstGeom>
              <a:blipFill rotWithShape="1">
                <a:blip r:embed="rId2"/>
                <a:stretch>
                  <a:fillRect l="-709" t="-458" r="-780" b="-1260"/>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931" y="1992144"/>
            <a:ext cx="5900738" cy="287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72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94" y="938481"/>
            <a:ext cx="8623453" cy="5940088"/>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log mean temperature difference T</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lm</a:t>
            </a:r>
            <a:r>
              <a:rPr lang="en-US" sz="2000" dirty="0">
                <a:solidFill>
                  <a:srgbClr val="002060"/>
                </a:solidFill>
                <a:latin typeface="Arial" panose="020B0604020202020204" pitchFamily="34" charset="0"/>
                <a:ea typeface="Batang" pitchFamily="18" charset="-127"/>
                <a:cs typeface="Arial" panose="020B0604020202020204" pitchFamily="34" charset="0"/>
              </a:rPr>
              <a:t> relation developed earlier is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limited to </a:t>
            </a:r>
            <a:r>
              <a:rPr lang="en-US" sz="2000" dirty="0">
                <a:solidFill>
                  <a:srgbClr val="002060"/>
                </a:solidFill>
                <a:latin typeface="Arial" panose="020B0604020202020204" pitchFamily="34" charset="0"/>
                <a:ea typeface="Batang" pitchFamily="18" charset="-127"/>
                <a:cs typeface="Arial" panose="020B0604020202020204" pitchFamily="34" charset="0"/>
              </a:rPr>
              <a:t>parallel-flow and counter-flow heat exchangers only. Similar relations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are also </a:t>
            </a:r>
            <a:r>
              <a:rPr lang="en-US" sz="2000" dirty="0">
                <a:solidFill>
                  <a:srgbClr val="002060"/>
                </a:solidFill>
                <a:latin typeface="Arial" panose="020B0604020202020204" pitchFamily="34" charset="0"/>
                <a:ea typeface="Batang" pitchFamily="18" charset="-127"/>
                <a:cs typeface="Arial" panose="020B0604020202020204" pitchFamily="34" charset="0"/>
              </a:rPr>
              <a:t>developed for cross-flow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multi-pass </a:t>
            </a:r>
            <a:r>
              <a:rPr lang="en-US" sz="2000" dirty="0">
                <a:solidFill>
                  <a:srgbClr val="002060"/>
                </a:solidFill>
                <a:latin typeface="Arial" panose="020B0604020202020204" pitchFamily="34" charset="0"/>
                <a:ea typeface="Batang" pitchFamily="18" charset="-127"/>
                <a:cs typeface="Arial" panose="020B0604020202020204" pitchFamily="34" charset="0"/>
              </a:rPr>
              <a:t>shell-and-tube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exchangers, but </a:t>
            </a:r>
            <a:r>
              <a:rPr lang="en-US" sz="2000" dirty="0">
                <a:solidFill>
                  <a:srgbClr val="002060"/>
                </a:solidFill>
                <a:latin typeface="Arial" panose="020B0604020202020204" pitchFamily="34" charset="0"/>
                <a:ea typeface="Batang" pitchFamily="18" charset="-127"/>
                <a:cs typeface="Arial" panose="020B0604020202020204" pitchFamily="34" charset="0"/>
              </a:rPr>
              <a:t>the resulting expressions are too complicated because of the complex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flow conditions.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In such cases, it is convenient to relate the equivalent temperature difference to the log mean temperature difference relation for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counter-flow case as: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where F is the correction factor, which depends on the geometry of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 exchanger </a:t>
            </a:r>
            <a:r>
              <a:rPr lang="en-US" sz="2000" dirty="0">
                <a:solidFill>
                  <a:srgbClr val="002060"/>
                </a:solidFill>
                <a:latin typeface="Arial" panose="020B0604020202020204" pitchFamily="34" charset="0"/>
                <a:ea typeface="Batang" pitchFamily="18" charset="-127"/>
                <a:cs typeface="Arial" panose="020B0604020202020204" pitchFamily="34" charset="0"/>
              </a:rPr>
              <a:t>and the inlet and outlet temperatures of the hot and cold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fluid streams.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1" y="142291"/>
            <a:ext cx="9036495" cy="415498"/>
          </a:xfrm>
          <a:prstGeom prst="rect">
            <a:avLst/>
          </a:prstGeom>
          <a:noFill/>
        </p:spPr>
        <p:txBody>
          <a:bodyPr wrap="square" rtlCol="0">
            <a:spAutoFit/>
          </a:bodyPr>
          <a:lstStyle/>
          <a:p>
            <a:r>
              <a:rPr lang="en-US" sz="2100" b="1" dirty="0" smtClean="0">
                <a:solidFill>
                  <a:srgbClr val="C00000"/>
                </a:solidFill>
                <a:latin typeface="Lao UI" pitchFamily="34" charset="0"/>
                <a:ea typeface="宋体" pitchFamily="2" charset="-122"/>
                <a:cs typeface="Lao UI" pitchFamily="34" charset="0"/>
              </a:rPr>
              <a:t>Multi-pass </a:t>
            </a:r>
            <a:r>
              <a:rPr lang="en-US" sz="2100" b="1" dirty="0">
                <a:solidFill>
                  <a:srgbClr val="C00000"/>
                </a:solidFill>
                <a:latin typeface="Lao UI" pitchFamily="34" charset="0"/>
                <a:ea typeface="宋体" pitchFamily="2" charset="-122"/>
                <a:cs typeface="Lao UI" pitchFamily="34" charset="0"/>
              </a:rPr>
              <a:t>and Cross-Flow Heat </a:t>
            </a:r>
            <a:r>
              <a:rPr lang="en-US" sz="2100" b="1" dirty="0" smtClean="0">
                <a:solidFill>
                  <a:srgbClr val="C00000"/>
                </a:solidFill>
                <a:latin typeface="Lao UI" pitchFamily="34" charset="0"/>
                <a:ea typeface="宋体" pitchFamily="2" charset="-122"/>
                <a:cs typeface="Lao UI" pitchFamily="34" charset="0"/>
              </a:rPr>
              <a:t>Exchangers: Use </a:t>
            </a:r>
            <a:r>
              <a:rPr lang="en-US" sz="2100" b="1" dirty="0">
                <a:solidFill>
                  <a:srgbClr val="C00000"/>
                </a:solidFill>
                <a:latin typeface="Lao UI" pitchFamily="34" charset="0"/>
                <a:ea typeface="宋体" pitchFamily="2" charset="-122"/>
                <a:cs typeface="Lao UI" pitchFamily="34" charset="0"/>
              </a:rPr>
              <a:t>of a Correction Factor</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42</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220" y="3832271"/>
            <a:ext cx="2494052" cy="47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35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82389" y="951092"/>
                <a:ext cx="5768787" cy="4401205"/>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correction factor is less than unity for a cross-flow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multi-pass shell and-tube </a:t>
                </a:r>
                <a:r>
                  <a:rPr lang="en-US" sz="2000" dirty="0">
                    <a:solidFill>
                      <a:srgbClr val="002060"/>
                    </a:solidFill>
                    <a:latin typeface="Arial" panose="020B0604020202020204" pitchFamily="34" charset="0"/>
                    <a:ea typeface="Batang" pitchFamily="18" charset="-127"/>
                    <a:cs typeface="Arial" panose="020B0604020202020204" pitchFamily="34" charset="0"/>
                  </a:rPr>
                  <a:t>heat exchanger. That is,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 </a:t>
                </a:r>
                <a14:m>
                  <m:oMath xmlns:m="http://schemas.openxmlformats.org/officeDocument/2006/math">
                    <m:r>
                      <a:rPr lang="en-US" sz="2000" i="1" smtClean="0">
                        <a:solidFill>
                          <a:srgbClr val="002060"/>
                        </a:solidFill>
                        <a:latin typeface="Cambria Math"/>
                        <a:ea typeface="Cambria Math"/>
                        <a:cs typeface="Arial" panose="020B0604020202020204" pitchFamily="34" charset="0"/>
                      </a:rPr>
                      <m:t>&lt;</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 1</a:t>
                </a:r>
                <a:r>
                  <a:rPr lang="en-US" sz="2000" dirty="0">
                    <a:solidFill>
                      <a:srgbClr val="002060"/>
                    </a:solidFill>
                    <a:latin typeface="Arial" panose="020B0604020202020204" pitchFamily="34" charset="0"/>
                    <a:ea typeface="Batang" pitchFamily="18" charset="-127"/>
                    <a:cs typeface="Arial" panose="020B0604020202020204" pitchFamily="34" charset="0"/>
                  </a:rPr>
                  <a:t>. The limiting value of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 = 1 </a:t>
                </a:r>
                <a:r>
                  <a:rPr lang="en-US" sz="2000" dirty="0">
                    <a:solidFill>
                      <a:srgbClr val="002060"/>
                    </a:solidFill>
                    <a:latin typeface="Arial" panose="020B0604020202020204" pitchFamily="34" charset="0"/>
                    <a:ea typeface="Batang" pitchFamily="18" charset="-127"/>
                    <a:cs typeface="Arial" panose="020B0604020202020204" pitchFamily="34" charset="0"/>
                  </a:rPr>
                  <a:t>corresponds to the counter-flow heat exchanger. Thus, the correction factor F for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 is a measure of deviation of the Tlm from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corresponding values </a:t>
                </a:r>
                <a:r>
                  <a:rPr lang="en-US" sz="2000" dirty="0">
                    <a:solidFill>
                      <a:srgbClr val="002060"/>
                    </a:solidFill>
                    <a:latin typeface="Arial" panose="020B0604020202020204" pitchFamily="34" charset="0"/>
                    <a:ea typeface="Batang" pitchFamily="18" charset="-127"/>
                    <a:cs typeface="Arial" panose="020B0604020202020204" pitchFamily="34" charset="0"/>
                  </a:rPr>
                  <a:t>for the counter-flow case</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correction factor F for common cross-flow and shell-and-tube heat exchanger configurations is given in Figure 13–18 versus two temperature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ratios P and </a:t>
                </a:r>
                <a:r>
                  <a:rPr lang="en-US" sz="2000" dirty="0">
                    <a:solidFill>
                      <a:srgbClr val="002060"/>
                    </a:solidFill>
                    <a:latin typeface="Arial" panose="020B0604020202020204" pitchFamily="34" charset="0"/>
                    <a:ea typeface="Batang" pitchFamily="18" charset="-127"/>
                    <a:cs typeface="Arial" panose="020B0604020202020204" pitchFamily="34" charset="0"/>
                  </a:rPr>
                  <a:t>R defined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2389" y="951092"/>
                <a:ext cx="5768787" cy="4401205"/>
              </a:xfrm>
              <a:prstGeom prst="rect">
                <a:avLst/>
              </a:prstGeom>
              <a:blipFill rotWithShape="1">
                <a:blip r:embed="rId2"/>
                <a:stretch>
                  <a:fillRect l="-1056" t="-554" r="-1056"/>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93" y="951092"/>
            <a:ext cx="2908207" cy="408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31" y="5212502"/>
            <a:ext cx="1472350" cy="87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8329" y="5212502"/>
            <a:ext cx="3103029" cy="87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83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44</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4703"/>
            <a:ext cx="4554875" cy="500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875" y="1114703"/>
            <a:ext cx="4589125" cy="481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75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836" y="892823"/>
            <a:ext cx="8606118" cy="5324535"/>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Two general types of heat exchanger problems are commonly encountered by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practicing engineer:</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457200" indent="-457200" algn="just">
              <a:buAutoNum type="arabicPeriod"/>
            </a:pPr>
            <a:r>
              <a:rPr lang="en-US" sz="2000" dirty="0" smtClean="0">
                <a:solidFill>
                  <a:srgbClr val="C00000"/>
                </a:solidFill>
                <a:latin typeface="Arial" panose="020B0604020202020204" pitchFamily="34" charset="0"/>
                <a:ea typeface="Batang" pitchFamily="18" charset="-127"/>
                <a:cs typeface="Arial" panose="020B0604020202020204" pitchFamily="34" charset="0"/>
              </a:rPr>
              <a:t>Heat Exchanger Design Problem</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Specifications:</a:t>
            </a:r>
          </a:p>
          <a:p>
            <a:pPr marL="342900" indent="-342900" algn="just">
              <a:buFont typeface="Wingdings" panose="05000000000000000000" pitchFamily="2" charset="2"/>
              <a:buChar char="q"/>
            </a:pPr>
            <a:r>
              <a:rPr lang="en-US" sz="20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000" dirty="0">
                <a:solidFill>
                  <a:srgbClr val="002060"/>
                </a:solidFill>
                <a:latin typeface="Arial" panose="020B0604020202020204" pitchFamily="34" charset="0"/>
                <a:ea typeface="Batang" pitchFamily="18" charset="-127"/>
                <a:cs typeface="Arial" panose="020B0604020202020204" pitchFamily="34" charset="0"/>
              </a:rPr>
              <a:t>fluid inlet temperatures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flow rates</a:t>
            </a:r>
            <a:r>
              <a:rPr lang="en-US" sz="2000" dirty="0">
                <a:solidFill>
                  <a:srgbClr val="002060"/>
                </a:solidFill>
                <a:latin typeface="Arial" panose="020B0604020202020204" pitchFamily="34" charset="0"/>
                <a:ea typeface="Batang" pitchFamily="18" charset="-127"/>
                <a:cs typeface="Arial" panose="020B0604020202020204" pitchFamily="34" charset="0"/>
              </a:rPr>
              <a:t>, as well as a desired hot or cold fluid outlet temperature, are prescribed</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Design Output:</a:t>
            </a:r>
            <a:endParaRPr lang="en-US" sz="2000" dirty="0">
              <a:solidFill>
                <a:srgbClr val="C0000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q"/>
            </a:pPr>
            <a:r>
              <a:rPr lang="en-US" sz="2000" dirty="0" smtClean="0">
                <a:solidFill>
                  <a:srgbClr val="002060"/>
                </a:solidFill>
                <a:latin typeface="Arial" panose="020B0604020202020204" pitchFamily="34" charset="0"/>
                <a:ea typeface="Batang" pitchFamily="18" charset="-127"/>
                <a:cs typeface="Arial" panose="020B0604020202020204" pitchFamily="34" charset="0"/>
              </a:rPr>
              <a:t>The design </a:t>
            </a:r>
            <a:r>
              <a:rPr lang="en-US" sz="2000" dirty="0">
                <a:solidFill>
                  <a:srgbClr val="002060"/>
                </a:solidFill>
                <a:latin typeface="Arial" panose="020B0604020202020204" pitchFamily="34" charset="0"/>
                <a:ea typeface="Batang" pitchFamily="18" charset="-127"/>
                <a:cs typeface="Arial" panose="020B0604020202020204" pitchFamily="34" charset="0"/>
              </a:rPr>
              <a:t>problem is then one of specifying a specific heat exchanger type and determining its size—that is, the heat transfer surface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area, A required </a:t>
            </a:r>
            <a:r>
              <a:rPr lang="en-US" sz="2000" dirty="0">
                <a:solidFill>
                  <a:srgbClr val="002060"/>
                </a:solidFill>
                <a:latin typeface="Arial" panose="020B0604020202020204" pitchFamily="34" charset="0"/>
                <a:ea typeface="Batang" pitchFamily="18" charset="-127"/>
                <a:cs typeface="Arial" panose="020B0604020202020204" pitchFamily="34" charset="0"/>
              </a:rPr>
              <a:t>to achieve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desired </a:t>
            </a:r>
            <a:r>
              <a:rPr lang="en-US" sz="2000" dirty="0">
                <a:solidFill>
                  <a:srgbClr val="002060"/>
                </a:solidFill>
                <a:latin typeface="Arial" panose="020B0604020202020204" pitchFamily="34" charset="0"/>
                <a:ea typeface="Batang" pitchFamily="18" charset="-127"/>
                <a:cs typeface="Arial" panose="020B0604020202020204" pitchFamily="34" charset="0"/>
              </a:rPr>
              <a:t>outlet temperature</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u="sng" dirty="0" smtClean="0">
                <a:solidFill>
                  <a:srgbClr val="C00000"/>
                </a:solidFill>
                <a:latin typeface="Arial" panose="020B0604020202020204" pitchFamily="34" charset="0"/>
                <a:ea typeface="Batang" pitchFamily="18" charset="-127"/>
                <a:cs typeface="Arial" panose="020B0604020202020204" pitchFamily="34" charset="0"/>
              </a:rPr>
              <a:t>Note:</a:t>
            </a: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design problem is commonly encountered when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 is to be custom-built for a specific application.</a:t>
            </a:r>
          </a:p>
        </p:txBody>
      </p:sp>
      <p:sp>
        <p:nvSpPr>
          <p:cNvPr id="5" name="TextBox 4"/>
          <p:cNvSpPr txBox="1"/>
          <p:nvPr/>
        </p:nvSpPr>
        <p:spPr>
          <a:xfrm>
            <a:off x="0" y="297523"/>
            <a:ext cx="9036495" cy="430887"/>
          </a:xfrm>
          <a:prstGeom prst="rect">
            <a:avLst/>
          </a:prstGeom>
          <a:noFill/>
        </p:spPr>
        <p:txBody>
          <a:bodyPr wrap="square" rtlCol="0">
            <a:spAutoFit/>
          </a:bodyPr>
          <a:lstStyle/>
          <a:p>
            <a:pPr algn="ctr"/>
            <a:r>
              <a:rPr lang="en-US" sz="2200" b="1" dirty="0" smtClean="0">
                <a:solidFill>
                  <a:srgbClr val="C00000"/>
                </a:solidFill>
                <a:latin typeface="Lao UI" pitchFamily="34" charset="0"/>
                <a:ea typeface="宋体" pitchFamily="2" charset="-122"/>
                <a:cs typeface="Lao UI" pitchFamily="34" charset="0"/>
              </a:rPr>
              <a:t>Heat Exchanger Design and Performance Checking Procedures</a:t>
            </a:r>
            <a:endParaRPr lang="en-US" sz="22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45</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62776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835" y="892823"/>
            <a:ext cx="8606118" cy="3477875"/>
          </a:xfrm>
          <a:prstGeom prst="rect">
            <a:avLst/>
          </a:prstGeom>
          <a:noFill/>
        </p:spPr>
        <p:txBody>
          <a:bodyPr wrap="square" rtlCol="0">
            <a:spAutoFit/>
          </a:bodyPr>
          <a:lstStyle/>
          <a:p>
            <a:pPr marL="342900" indent="-342900" algn="just">
              <a:buFont typeface="Wingdings" panose="05000000000000000000" pitchFamily="2" charset="2"/>
              <a:buChar char="q"/>
            </a:pP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2. Heat </a:t>
            </a:r>
            <a:r>
              <a:rPr lang="en-US" sz="2000" dirty="0">
                <a:solidFill>
                  <a:srgbClr val="C00000"/>
                </a:solidFill>
                <a:latin typeface="Arial" panose="020B0604020202020204" pitchFamily="34" charset="0"/>
                <a:ea typeface="Batang" pitchFamily="18" charset="-127"/>
                <a:cs typeface="Arial" panose="020B0604020202020204" pitchFamily="34" charset="0"/>
              </a:rPr>
              <a:t>Exchanger </a:t>
            </a:r>
            <a:r>
              <a:rPr lang="en-US" sz="2000" dirty="0" smtClean="0">
                <a:solidFill>
                  <a:srgbClr val="C00000"/>
                </a:solidFill>
                <a:latin typeface="Arial" panose="020B0604020202020204" pitchFamily="34" charset="0"/>
                <a:ea typeface="Batang" pitchFamily="18" charset="-127"/>
                <a:cs typeface="Arial" panose="020B0604020202020204" pitchFamily="34" charset="0"/>
              </a:rPr>
              <a:t>Performance Problem</a:t>
            </a:r>
            <a:endParaRPr lang="en-US" sz="2000" dirty="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q"/>
            </a:pPr>
            <a:r>
              <a:rPr lang="en-US" sz="2000" dirty="0" smtClean="0">
                <a:solidFill>
                  <a:srgbClr val="002060"/>
                </a:solidFill>
                <a:latin typeface="Arial" panose="020B0604020202020204" pitchFamily="34" charset="0"/>
                <a:ea typeface="Batang" pitchFamily="18" charset="-127"/>
                <a:cs typeface="Arial" panose="020B0604020202020204" pitchFamily="34" charset="0"/>
              </a:rPr>
              <a:t>In a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 performance calculation, an existing heat exchanger is analyzed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to determine </a:t>
            </a:r>
            <a:r>
              <a:rPr lang="en-US" sz="2000" dirty="0">
                <a:solidFill>
                  <a:srgbClr val="002060"/>
                </a:solidFill>
                <a:latin typeface="Arial" panose="020B0604020202020204" pitchFamily="34" charset="0"/>
                <a:ea typeface="Batang" pitchFamily="18" charset="-127"/>
                <a:cs typeface="Arial" panose="020B0604020202020204" pitchFamily="34" charset="0"/>
              </a:rPr>
              <a:t>the heat transfer rate and the fluid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outlet temperatures </a:t>
            </a:r>
            <a:r>
              <a:rPr lang="en-US" sz="2000" dirty="0">
                <a:solidFill>
                  <a:srgbClr val="002060"/>
                </a:solidFill>
                <a:latin typeface="Arial" panose="020B0604020202020204" pitchFamily="34" charset="0"/>
                <a:ea typeface="Batang" pitchFamily="18" charset="-127"/>
                <a:cs typeface="Arial" panose="020B0604020202020204" pitchFamily="34" charset="0"/>
              </a:rPr>
              <a:t>for prescribed flow rates and inlet temperatures</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marL="342900" indent="-342900" algn="just">
              <a:buFont typeface="Wingdings" panose="05000000000000000000" pitchFamily="2" charset="2"/>
              <a:buChar char="q"/>
            </a:pP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q"/>
            </a:pPr>
            <a:r>
              <a:rPr lang="en-US" sz="2000" dirty="0">
                <a:solidFill>
                  <a:srgbClr val="002060"/>
                </a:solidFill>
                <a:latin typeface="Arial" panose="020B0604020202020204" pitchFamily="34" charset="0"/>
                <a:ea typeface="Batang" pitchFamily="18" charset="-127"/>
                <a:cs typeface="Arial" panose="020B0604020202020204" pitchFamily="34" charset="0"/>
              </a:rPr>
              <a:t>The performance calculation is commonly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associated with </a:t>
            </a:r>
            <a:r>
              <a:rPr lang="en-US" sz="2000" dirty="0">
                <a:solidFill>
                  <a:srgbClr val="002060"/>
                </a:solidFill>
                <a:latin typeface="Arial" panose="020B0604020202020204" pitchFamily="34" charset="0"/>
                <a:ea typeface="Batang" pitchFamily="18" charset="-127"/>
                <a:cs typeface="Arial" panose="020B0604020202020204" pitchFamily="34" charset="0"/>
              </a:rPr>
              <a:t>the use of off-the-shelf heat exchanger types and sizes available from a vendor</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Performance Assessment of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46</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52976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621" y="864898"/>
            <a:ext cx="8844873" cy="5324535"/>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Heat transfer enhancement in heat exchangers is usually </a:t>
            </a:r>
            <a:r>
              <a:rPr lang="en-US" sz="2000" dirty="0">
                <a:solidFill>
                  <a:srgbClr val="00B050"/>
                </a:solidFill>
                <a:latin typeface="Arial" panose="020B0604020202020204" pitchFamily="34" charset="0"/>
                <a:ea typeface="Batang" pitchFamily="18" charset="-127"/>
                <a:cs typeface="Arial" panose="020B0604020202020204" pitchFamily="34" charset="0"/>
              </a:rPr>
              <a:t>accompanied </a:t>
            </a:r>
            <a:r>
              <a:rPr lang="en-US" sz="2000" dirty="0" smtClean="0">
                <a:solidFill>
                  <a:srgbClr val="00B050"/>
                </a:solidFill>
                <a:latin typeface="Arial" panose="020B0604020202020204" pitchFamily="34" charset="0"/>
                <a:ea typeface="Batang" pitchFamily="18" charset="-127"/>
                <a:cs typeface="Arial" panose="020B0604020202020204" pitchFamily="34" charset="0"/>
              </a:rPr>
              <a:t>by increased </a:t>
            </a:r>
            <a:r>
              <a:rPr lang="en-US" sz="2000" dirty="0">
                <a:solidFill>
                  <a:srgbClr val="00B050"/>
                </a:solidFill>
                <a:latin typeface="Arial" panose="020B0604020202020204" pitchFamily="34" charset="0"/>
                <a:ea typeface="Batang" pitchFamily="18" charset="-127"/>
                <a:cs typeface="Arial" panose="020B0604020202020204" pitchFamily="34" charset="0"/>
              </a:rPr>
              <a:t>pressure drop</a:t>
            </a:r>
            <a:r>
              <a:rPr lang="en-US" sz="2000" dirty="0">
                <a:solidFill>
                  <a:srgbClr val="002060"/>
                </a:solidFill>
                <a:latin typeface="Arial" panose="020B0604020202020204" pitchFamily="34" charset="0"/>
                <a:ea typeface="Batang" pitchFamily="18" charset="-127"/>
                <a:cs typeface="Arial" panose="020B0604020202020204" pitchFamily="34" charset="0"/>
              </a:rPr>
              <a:t>, and thus </a:t>
            </a:r>
            <a:r>
              <a:rPr lang="en-US" sz="2000" dirty="0">
                <a:solidFill>
                  <a:srgbClr val="00B050"/>
                </a:solidFill>
                <a:latin typeface="Arial" panose="020B0604020202020204" pitchFamily="34" charset="0"/>
                <a:ea typeface="Batang" pitchFamily="18" charset="-127"/>
                <a:cs typeface="Arial" panose="020B0604020202020204" pitchFamily="34" charset="0"/>
              </a:rPr>
              <a:t>higher pumping power</a:t>
            </a:r>
            <a:r>
              <a:rPr lang="en-US" sz="2000" dirty="0">
                <a:solidFill>
                  <a:srgbClr val="002060"/>
                </a:solidFill>
                <a:latin typeface="Arial" panose="020B0604020202020204" pitchFamily="34" charset="0"/>
                <a:ea typeface="Batang" pitchFamily="18" charset="-127"/>
                <a:cs typeface="Arial" panose="020B0604020202020204" pitchFamily="34" charset="0"/>
              </a:rPr>
              <a:t>. Therefore, any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gain from </a:t>
            </a:r>
            <a:r>
              <a:rPr lang="en-US" sz="2000" dirty="0">
                <a:solidFill>
                  <a:srgbClr val="002060"/>
                </a:solidFill>
                <a:latin typeface="Arial" panose="020B0604020202020204" pitchFamily="34" charset="0"/>
                <a:ea typeface="Batang" pitchFamily="18" charset="-127"/>
                <a:cs typeface="Arial" panose="020B0604020202020204" pitchFamily="34" charset="0"/>
              </a:rPr>
              <a:t>the enhancement in heat transfer should be weighed against the cost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of the </a:t>
            </a:r>
            <a:r>
              <a:rPr lang="en-US" sz="2000" dirty="0">
                <a:solidFill>
                  <a:srgbClr val="002060"/>
                </a:solidFill>
                <a:latin typeface="Arial" panose="020B0604020202020204" pitchFamily="34" charset="0"/>
                <a:ea typeface="Batang" pitchFamily="18" charset="-127"/>
                <a:cs typeface="Arial" panose="020B0604020202020204" pitchFamily="34" charset="0"/>
              </a:rPr>
              <a:t>accompanying pressure drop</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Engineers in industry often find themselves in a position to select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 exchangers to </a:t>
            </a:r>
            <a:r>
              <a:rPr lang="en-US" sz="2000" dirty="0">
                <a:solidFill>
                  <a:srgbClr val="002060"/>
                </a:solidFill>
                <a:latin typeface="Arial" panose="020B0604020202020204" pitchFamily="34" charset="0"/>
                <a:ea typeface="Batang" pitchFamily="18" charset="-127"/>
                <a:cs typeface="Arial" panose="020B0604020202020204" pitchFamily="34" charset="0"/>
              </a:rPr>
              <a:t>accomplish certain heat transfer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tasks. </a:t>
            </a:r>
            <a:r>
              <a:rPr lang="en-US" sz="2000" b="1" dirty="0" smtClean="0">
                <a:solidFill>
                  <a:srgbClr val="002060"/>
                </a:solidFill>
                <a:latin typeface="Arial" panose="020B0604020202020204" pitchFamily="34" charset="0"/>
                <a:ea typeface="Batang" pitchFamily="18" charset="-127"/>
                <a:cs typeface="Arial" panose="020B0604020202020204" pitchFamily="34" charset="0"/>
              </a:rPr>
              <a:t>The parameters to be taken under consideration in selection are:</a:t>
            </a:r>
          </a:p>
          <a:p>
            <a:pPr marL="1257300" lvl="2"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Heat Transfer Rate</a:t>
            </a:r>
          </a:p>
          <a:p>
            <a:pPr marL="1257300" lvl="2"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Cost</a:t>
            </a:r>
          </a:p>
          <a:p>
            <a:pPr marL="1257300" lvl="2"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Pumping Power</a:t>
            </a:r>
          </a:p>
          <a:p>
            <a:pPr marL="1257300" lvl="2"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Size and Weight</a:t>
            </a:r>
          </a:p>
          <a:p>
            <a:pPr marL="1257300" lvl="2"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Type Materials</a:t>
            </a:r>
          </a:p>
          <a:p>
            <a:pPr algn="just"/>
            <a:r>
              <a:rPr lang="en-US" sz="2000" b="1" dirty="0" smtClean="0">
                <a:solidFill>
                  <a:srgbClr val="002060"/>
                </a:solidFill>
                <a:latin typeface="Arial" panose="020B0604020202020204" pitchFamily="34" charset="0"/>
                <a:ea typeface="Batang" pitchFamily="18" charset="-127"/>
                <a:cs typeface="Arial" panose="020B0604020202020204" pitchFamily="34" charset="0"/>
              </a:rPr>
              <a:t>Other Considerations</a:t>
            </a:r>
          </a:p>
          <a:p>
            <a:pPr marL="342900"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Being leak-tight </a:t>
            </a:r>
            <a:r>
              <a:rPr lang="en-US" sz="2000" dirty="0">
                <a:solidFill>
                  <a:srgbClr val="00B050"/>
                </a:solidFill>
                <a:latin typeface="Arial" panose="020B0604020202020204" pitchFamily="34" charset="0"/>
                <a:ea typeface="Batang" pitchFamily="18" charset="-127"/>
                <a:cs typeface="Arial" panose="020B0604020202020204" pitchFamily="34" charset="0"/>
              </a:rPr>
              <a:t>is an important consideration when toxic or expensive fluids</a:t>
            </a:r>
            <a:endParaRPr lang="en-US" sz="2000" dirty="0" smtClean="0">
              <a:solidFill>
                <a:srgbClr val="00B05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2000" dirty="0">
                <a:solidFill>
                  <a:srgbClr val="00B050"/>
                </a:solidFill>
                <a:latin typeface="Arial" panose="020B0604020202020204" pitchFamily="34" charset="0"/>
                <a:ea typeface="Batang" pitchFamily="18" charset="-127"/>
                <a:cs typeface="Arial" panose="020B0604020202020204" pitchFamily="34" charset="0"/>
              </a:rPr>
              <a:t>Ease of servicing, low maintenance cost, and safety and reliability</a:t>
            </a: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Selection of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47</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72903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399" y="3203738"/>
            <a:ext cx="8884095" cy="1384995"/>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Thank You</a:t>
            </a:r>
          </a:p>
          <a:p>
            <a:pPr algn="ctr"/>
            <a:endParaRPr lang="en-US" sz="2800" b="1" dirty="0">
              <a:solidFill>
                <a:srgbClr val="C00000"/>
              </a:solidFill>
              <a:latin typeface="Lao UI" pitchFamily="34" charset="0"/>
              <a:ea typeface="宋体" pitchFamily="2" charset="-122"/>
              <a:cs typeface="Lao UI" pitchFamily="34" charset="0"/>
            </a:endParaRPr>
          </a:p>
          <a:p>
            <a:pPr algn="ctr"/>
            <a:r>
              <a:rPr lang="en-US" sz="2800" b="1" dirty="0" smtClean="0">
                <a:solidFill>
                  <a:srgbClr val="C00000"/>
                </a:solidFill>
                <a:latin typeface="Lao UI" pitchFamily="34" charset="0"/>
                <a:ea typeface="宋体" pitchFamily="2" charset="-122"/>
                <a:cs typeface="Lao UI" pitchFamily="34" charset="0"/>
              </a:rPr>
              <a:t>Questions please … ?</a:t>
            </a:r>
            <a:endParaRPr lang="en-US" sz="2800" b="1" dirty="0">
              <a:solidFill>
                <a:srgbClr val="C00000"/>
              </a:solidFill>
              <a:latin typeface="Lao UI" pitchFamily="34" charset="0"/>
              <a:ea typeface="宋体" pitchFamily="2" charset="-122"/>
              <a:cs typeface="Lao UI" pitchFamily="34" charset="0"/>
            </a:endParaRPr>
          </a:p>
        </p:txBody>
      </p:sp>
      <p:sp>
        <p:nvSpPr>
          <p:cNvPr id="11" name="TextBox 10"/>
          <p:cNvSpPr txBox="1"/>
          <p:nvPr/>
        </p:nvSpPr>
        <p:spPr>
          <a:xfrm>
            <a:off x="152399" y="3208074"/>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2" name="TextBox 11"/>
          <p:cNvSpPr txBox="1"/>
          <p:nvPr/>
        </p:nvSpPr>
        <p:spPr>
          <a:xfrm>
            <a:off x="152399" y="3769331"/>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41848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3203738"/>
            <a:ext cx="88840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Problems</a:t>
            </a:r>
            <a:endParaRPr lang="en-US" sz="2800" b="1" dirty="0">
              <a:solidFill>
                <a:srgbClr val="C00000"/>
              </a:solidFill>
              <a:latin typeface="Lao UI" pitchFamily="34" charset="0"/>
              <a:ea typeface="宋体" pitchFamily="2" charset="-122"/>
              <a:cs typeface="Lao UI" pitchFamily="34" charset="0"/>
            </a:endParaRPr>
          </a:p>
        </p:txBody>
      </p:sp>
      <p:sp>
        <p:nvSpPr>
          <p:cNvPr id="5" name="TextBox 4"/>
          <p:cNvSpPr txBox="1"/>
          <p:nvPr/>
        </p:nvSpPr>
        <p:spPr>
          <a:xfrm>
            <a:off x="152399" y="3208074"/>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6" name="TextBox 5"/>
          <p:cNvSpPr txBox="1"/>
          <p:nvPr/>
        </p:nvSpPr>
        <p:spPr>
          <a:xfrm>
            <a:off x="152399" y="3769331"/>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6533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Applications</a:t>
            </a:r>
            <a:endParaRPr lang="en-US" sz="2800" b="1" dirty="0">
              <a:solidFill>
                <a:srgbClr val="C00000"/>
              </a:solidFill>
              <a:latin typeface="Lao UI" pitchFamily="34" charset="0"/>
              <a:ea typeface="宋体" pitchFamily="2" charset="-122"/>
              <a:cs typeface="Lao UI" pitchFamily="34" charset="0"/>
            </a:endParaRPr>
          </a:p>
        </p:txBody>
      </p:sp>
      <p:sp>
        <p:nvSpPr>
          <p:cNvPr id="11" name="TextBox 10"/>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2" name="TextBox 11"/>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3" name="TextBox 12"/>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4"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5" name="Picture 3" descr="Image result for heat exchanger animation gif"/>
          <p:cNvPicPr>
            <a:picLocks noChangeAspect="1" noChangeArrowheads="1" noCrop="1"/>
          </p:cNvPicPr>
          <p:nvPr/>
        </p:nvPicPr>
        <p:blipFill>
          <a:blip r:embed="rId2" cstate="print"/>
          <a:srcRect/>
          <a:stretch>
            <a:fillRect/>
          </a:stretch>
        </p:blipFill>
        <p:spPr bwMode="auto">
          <a:xfrm>
            <a:off x="720853" y="3630516"/>
            <a:ext cx="3518648" cy="2445394"/>
          </a:xfrm>
          <a:prstGeom prst="rect">
            <a:avLst/>
          </a:prstGeom>
          <a:noFill/>
        </p:spPr>
      </p:pic>
      <p:pic>
        <p:nvPicPr>
          <p:cNvPr id="16" name="Picture 5" descr="Image result for heat exchanger animation gif"/>
          <p:cNvPicPr>
            <a:picLocks noChangeAspect="1" noChangeArrowheads="1" noCrop="1"/>
          </p:cNvPicPr>
          <p:nvPr/>
        </p:nvPicPr>
        <p:blipFill>
          <a:blip r:embed="rId3" cstate="print"/>
          <a:srcRect/>
          <a:stretch>
            <a:fillRect/>
          </a:stretch>
        </p:blipFill>
        <p:spPr bwMode="auto">
          <a:xfrm>
            <a:off x="4610100" y="1489393"/>
            <a:ext cx="3974100" cy="1375650"/>
          </a:xfrm>
          <a:prstGeom prst="rect">
            <a:avLst/>
          </a:prstGeom>
          <a:noFill/>
        </p:spPr>
      </p:pic>
      <p:pic>
        <p:nvPicPr>
          <p:cNvPr id="18" name="Picture 9" descr="Image result for heat exchanger animation gif"/>
          <p:cNvPicPr>
            <a:picLocks noChangeAspect="1" noChangeArrowheads="1" noCrop="1"/>
          </p:cNvPicPr>
          <p:nvPr/>
        </p:nvPicPr>
        <p:blipFill>
          <a:blip r:embed="rId4" cstate="print"/>
          <a:srcRect/>
          <a:stretch>
            <a:fillRect/>
          </a:stretch>
        </p:blipFill>
        <p:spPr bwMode="auto">
          <a:xfrm>
            <a:off x="4937346" y="3630516"/>
            <a:ext cx="3595395" cy="2060959"/>
          </a:xfrm>
          <a:prstGeom prst="rect">
            <a:avLst/>
          </a:prstGeom>
          <a:noFill/>
        </p:spPr>
      </p:pic>
      <p:pic>
        <p:nvPicPr>
          <p:cNvPr id="19" name="Picture 11" descr="Image result for heat exchanger animation gif"/>
          <p:cNvPicPr>
            <a:picLocks noChangeAspect="1" noChangeArrowheads="1" noCrop="1"/>
          </p:cNvPicPr>
          <p:nvPr/>
        </p:nvPicPr>
        <p:blipFill>
          <a:blip r:embed="rId5" cstate="print"/>
          <a:srcRect/>
          <a:stretch>
            <a:fillRect/>
          </a:stretch>
        </p:blipFill>
        <p:spPr bwMode="auto">
          <a:xfrm>
            <a:off x="420708" y="1471448"/>
            <a:ext cx="3818793" cy="1904946"/>
          </a:xfrm>
          <a:prstGeom prst="rect">
            <a:avLst/>
          </a:prstGeom>
          <a:noFill/>
        </p:spPr>
      </p:pic>
    </p:spTree>
    <p:extLst>
      <p:ext uri="{BB962C8B-B14F-4D97-AF65-F5344CB8AC3E}">
        <p14:creationId xmlns:p14="http://schemas.microsoft.com/office/powerpoint/2010/main" val="6848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838199"/>
            <a:ext cx="8772659" cy="5016758"/>
          </a:xfrm>
          <a:prstGeom prst="rect">
            <a:avLst/>
          </a:prstGeom>
          <a:noFill/>
        </p:spPr>
        <p:txBody>
          <a:bodyPr wrap="square" rtlCol="0">
            <a:spAutoFit/>
          </a:bodyPr>
          <a:lstStyle/>
          <a:p>
            <a:pPr algn="just"/>
            <a:r>
              <a:rPr lang="en-US" sz="2000" dirty="0">
                <a:solidFill>
                  <a:schemeClr val="tx2">
                    <a:lumMod val="75000"/>
                  </a:schemeClr>
                </a:solidFill>
                <a:latin typeface="Arial" panose="020B0604020202020204" pitchFamily="34" charset="0"/>
                <a:cs typeface="Arial" panose="020B0604020202020204" pitchFamily="34" charset="0"/>
              </a:rPr>
              <a:t>Consider a concentric tube heat exchanger with an </a:t>
            </a:r>
            <a:r>
              <a:rPr lang="en-US" sz="2000" dirty="0" smtClean="0">
                <a:solidFill>
                  <a:schemeClr val="tx2">
                    <a:lumMod val="75000"/>
                  </a:schemeClr>
                </a:solidFill>
                <a:latin typeface="Arial" panose="020B0604020202020204" pitchFamily="34" charset="0"/>
                <a:cs typeface="Arial" panose="020B0604020202020204" pitchFamily="34" charset="0"/>
              </a:rPr>
              <a:t>area of </a:t>
            </a:r>
            <a:r>
              <a:rPr lang="en-US" sz="2000" dirty="0">
                <a:solidFill>
                  <a:schemeClr val="tx2">
                    <a:lumMod val="75000"/>
                  </a:schemeClr>
                </a:solidFill>
                <a:latin typeface="Arial" panose="020B0604020202020204" pitchFamily="34" charset="0"/>
                <a:cs typeface="Arial" panose="020B0604020202020204" pitchFamily="34" charset="0"/>
              </a:rPr>
              <a:t>50 m</a:t>
            </a:r>
            <a:r>
              <a:rPr lang="en-US" sz="2000" baseline="30000" dirty="0">
                <a:solidFill>
                  <a:schemeClr val="tx2">
                    <a:lumMod val="75000"/>
                  </a:schemeClr>
                </a:solidFill>
                <a:latin typeface="Arial" panose="020B0604020202020204" pitchFamily="34" charset="0"/>
                <a:cs typeface="Arial" panose="020B0604020202020204" pitchFamily="34" charset="0"/>
              </a:rPr>
              <a:t>2</a:t>
            </a:r>
            <a:r>
              <a:rPr lang="en-US" sz="2000" dirty="0">
                <a:solidFill>
                  <a:schemeClr val="tx2">
                    <a:lumMod val="75000"/>
                  </a:schemeClr>
                </a:solidFill>
                <a:latin typeface="Arial" panose="020B0604020202020204" pitchFamily="34" charset="0"/>
                <a:cs typeface="Arial" panose="020B0604020202020204" pitchFamily="34" charset="0"/>
              </a:rPr>
              <a:t> operating under the following conditions</a:t>
            </a:r>
            <a:r>
              <a:rPr lang="en-US" sz="2000" dirty="0" smtClean="0">
                <a:solidFill>
                  <a:schemeClr val="tx2">
                    <a:lumMod val="75000"/>
                  </a:schemeClr>
                </a:solidFill>
                <a:latin typeface="Arial" panose="020B0604020202020204" pitchFamily="34" charset="0"/>
                <a:cs typeface="Arial" panose="020B0604020202020204" pitchFamily="34" charset="0"/>
              </a:rPr>
              <a:t>:</a:t>
            </a:r>
          </a:p>
          <a:p>
            <a:pPr algn="just"/>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marL="457200" indent="-457200">
              <a:buAutoNum type="alphaLcParenBoth"/>
            </a:pPr>
            <a:endParaRPr lang="en-US" sz="2000" dirty="0" smtClean="0"/>
          </a:p>
          <a:p>
            <a:pPr marL="457200" indent="-457200" algn="just">
              <a:buAutoNum type="alphaLcParenBoth"/>
            </a:pPr>
            <a:r>
              <a:rPr lang="en-US" sz="2000" dirty="0" smtClean="0">
                <a:solidFill>
                  <a:schemeClr val="tx2">
                    <a:lumMod val="75000"/>
                  </a:schemeClr>
                </a:solidFill>
                <a:latin typeface="Arial" panose="020B0604020202020204" pitchFamily="34" charset="0"/>
                <a:cs typeface="Arial" panose="020B0604020202020204" pitchFamily="34" charset="0"/>
              </a:rPr>
              <a:t>Determine </a:t>
            </a:r>
            <a:r>
              <a:rPr lang="en-US" sz="2000" dirty="0">
                <a:solidFill>
                  <a:schemeClr val="tx2">
                    <a:lumMod val="75000"/>
                  </a:schemeClr>
                </a:solidFill>
                <a:latin typeface="Arial" panose="020B0604020202020204" pitchFamily="34" charset="0"/>
                <a:cs typeface="Arial" panose="020B0604020202020204" pitchFamily="34" charset="0"/>
              </a:rPr>
              <a:t>the outlet temperature of the hot fluid</a:t>
            </a:r>
            <a:r>
              <a:rPr lang="en-US" sz="2000" dirty="0" smtClean="0">
                <a:solidFill>
                  <a:schemeClr val="tx2">
                    <a:lumMod val="75000"/>
                  </a:schemeClr>
                </a:solidFill>
                <a:latin typeface="Arial" panose="020B0604020202020204" pitchFamily="34" charset="0"/>
                <a:cs typeface="Arial" panose="020B0604020202020204" pitchFamily="34" charset="0"/>
              </a:rPr>
              <a:t>.</a:t>
            </a:r>
            <a:endParaRPr lang="en-US" sz="2000" dirty="0">
              <a:solidFill>
                <a:schemeClr val="tx2">
                  <a:lumMod val="75000"/>
                </a:schemeClr>
              </a:solidFill>
              <a:latin typeface="Arial" panose="020B0604020202020204" pitchFamily="34" charset="0"/>
              <a:cs typeface="Arial" panose="020B0604020202020204" pitchFamily="34" charset="0"/>
            </a:endParaRPr>
          </a:p>
          <a:p>
            <a:pPr marL="457200" indent="-457200" algn="just">
              <a:buFontTx/>
              <a:buAutoNum type="alphaLcParenBoth"/>
            </a:pPr>
            <a:r>
              <a:rPr lang="en-US" sz="2000" dirty="0">
                <a:solidFill>
                  <a:schemeClr val="tx2">
                    <a:lumMod val="75000"/>
                  </a:schemeClr>
                </a:solidFill>
                <a:latin typeface="Arial" panose="020B0604020202020204" pitchFamily="34" charset="0"/>
                <a:cs typeface="Arial" panose="020B0604020202020204" pitchFamily="34" charset="0"/>
              </a:rPr>
              <a:t>Is the heat exchanger operating in counter flow or parallel flow, or can’t you tell from the available information?</a:t>
            </a:r>
          </a:p>
          <a:p>
            <a:pPr marL="457200" indent="-457200" algn="just">
              <a:buFontTx/>
              <a:buAutoNum type="alphaLcParenBoth"/>
            </a:pPr>
            <a:r>
              <a:rPr lang="en-US" sz="2000" dirty="0">
                <a:solidFill>
                  <a:schemeClr val="tx2">
                    <a:lumMod val="75000"/>
                  </a:schemeClr>
                </a:solidFill>
                <a:latin typeface="Arial" panose="020B0604020202020204" pitchFamily="34" charset="0"/>
                <a:cs typeface="Arial" panose="020B0604020202020204" pitchFamily="34" charset="0"/>
              </a:rPr>
              <a:t>Calculate the overall heat transfer coefficient.</a:t>
            </a:r>
          </a:p>
          <a:p>
            <a:pPr marL="457200" indent="-457200" algn="just">
              <a:buFontTx/>
              <a:buAutoNum type="alphaLcParenBoth"/>
            </a:pPr>
            <a:r>
              <a:rPr lang="en-US" sz="2000" dirty="0">
                <a:solidFill>
                  <a:schemeClr val="tx2">
                    <a:lumMod val="75000"/>
                  </a:schemeClr>
                </a:solidFill>
                <a:latin typeface="Arial" panose="020B0604020202020204" pitchFamily="34" charset="0"/>
                <a:cs typeface="Arial" panose="020B0604020202020204" pitchFamily="34" charset="0"/>
              </a:rPr>
              <a:t>Calculate the effectiveness of this </a:t>
            </a:r>
            <a:r>
              <a:rPr lang="en-US" sz="2000" dirty="0" smtClean="0">
                <a:solidFill>
                  <a:schemeClr val="tx2">
                    <a:lumMod val="75000"/>
                  </a:schemeClr>
                </a:solidFill>
                <a:latin typeface="Arial" panose="020B0604020202020204" pitchFamily="34" charset="0"/>
                <a:cs typeface="Arial" panose="020B0604020202020204" pitchFamily="34" charset="0"/>
              </a:rPr>
              <a:t>exchanger.</a:t>
            </a:r>
          </a:p>
          <a:p>
            <a:pPr marL="457200" indent="-457200" algn="just">
              <a:buFontTx/>
              <a:buAutoNum type="alphaLcParenBoth"/>
            </a:pPr>
            <a:r>
              <a:rPr lang="en-US" sz="2000" dirty="0" smtClean="0">
                <a:solidFill>
                  <a:schemeClr val="tx2">
                    <a:lumMod val="75000"/>
                  </a:schemeClr>
                </a:solidFill>
                <a:latin typeface="Arial" panose="020B0604020202020204" pitchFamily="34" charset="0"/>
                <a:cs typeface="Arial" panose="020B0604020202020204" pitchFamily="34" charset="0"/>
              </a:rPr>
              <a:t>What </a:t>
            </a:r>
            <a:r>
              <a:rPr lang="en-US" sz="2000" dirty="0">
                <a:solidFill>
                  <a:schemeClr val="tx2">
                    <a:lumMod val="75000"/>
                  </a:schemeClr>
                </a:solidFill>
                <a:latin typeface="Arial" panose="020B0604020202020204" pitchFamily="34" charset="0"/>
                <a:cs typeface="Arial" panose="020B0604020202020204" pitchFamily="34" charset="0"/>
              </a:rPr>
              <a:t>would be the effectiveness of this </a:t>
            </a:r>
            <a:r>
              <a:rPr lang="en-US" sz="2000" dirty="0" smtClean="0">
                <a:solidFill>
                  <a:schemeClr val="tx2">
                    <a:lumMod val="75000"/>
                  </a:schemeClr>
                </a:solidFill>
                <a:latin typeface="Arial" panose="020B0604020202020204" pitchFamily="34" charset="0"/>
                <a:cs typeface="Arial" panose="020B0604020202020204" pitchFamily="34" charset="0"/>
              </a:rPr>
              <a:t>exchanger if </a:t>
            </a:r>
            <a:r>
              <a:rPr lang="en-US" sz="2000" dirty="0">
                <a:solidFill>
                  <a:schemeClr val="tx2">
                    <a:lumMod val="75000"/>
                  </a:schemeClr>
                </a:solidFill>
                <a:latin typeface="Arial" panose="020B0604020202020204" pitchFamily="34" charset="0"/>
                <a:cs typeface="Arial" panose="020B0604020202020204" pitchFamily="34" charset="0"/>
              </a:rPr>
              <a:t>its length were made very large?</a:t>
            </a:r>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endParaRPr lang="en-US" sz="2000" dirty="0" smtClean="0"/>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Problem 1 – </a:t>
            </a:r>
            <a:r>
              <a:rPr lang="en-US" sz="2000" b="1" dirty="0" smtClean="0">
                <a:solidFill>
                  <a:srgbClr val="002060"/>
                </a:solidFill>
                <a:latin typeface="Lao UI" pitchFamily="34" charset="0"/>
                <a:ea typeface="宋体" pitchFamily="2" charset="-122"/>
                <a:cs typeface="Lao UI" pitchFamily="34" charset="0"/>
              </a:rPr>
              <a:t>Cooling by Double Pipe Heat Exchanger (LMTD App.)</a:t>
            </a:r>
            <a:endParaRPr lang="en-US" sz="2000" b="1" dirty="0">
              <a:solidFill>
                <a:srgbClr val="00206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203" y="1687753"/>
            <a:ext cx="4844087" cy="1328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76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838199"/>
            <a:ext cx="8772659" cy="3785652"/>
          </a:xfrm>
          <a:prstGeom prst="rect">
            <a:avLst/>
          </a:prstGeom>
          <a:noFill/>
        </p:spPr>
        <p:txBody>
          <a:bodyPr wrap="square" rtlCol="0">
            <a:spAutoFit/>
          </a:bodyPr>
          <a:lstStyle/>
          <a:p>
            <a:pPr algn="just"/>
            <a:r>
              <a:rPr lang="en-US" sz="2000" dirty="0" smtClean="0">
                <a:solidFill>
                  <a:schemeClr val="accent1">
                    <a:lumMod val="50000"/>
                  </a:schemeClr>
                </a:solidFill>
                <a:latin typeface="Arial" panose="020B0604020202020204" pitchFamily="34" charset="0"/>
                <a:cs typeface="Arial" panose="020B0604020202020204" pitchFamily="34" charset="0"/>
              </a:rPr>
              <a:t>A counter flow</a:t>
            </a:r>
            <a:r>
              <a:rPr lang="en-US" sz="2000" dirty="0">
                <a:solidFill>
                  <a:schemeClr val="accent1">
                    <a:lumMod val="50000"/>
                  </a:schemeClr>
                </a:solidFill>
                <a:latin typeface="Arial" panose="020B0604020202020204" pitchFamily="34" charset="0"/>
                <a:cs typeface="Arial" panose="020B0604020202020204" pitchFamily="34" charset="0"/>
              </a:rPr>
              <a:t>, concentric tube heat exchanger is used to cool the lubricating </a:t>
            </a:r>
            <a:r>
              <a:rPr lang="en-US" sz="2000" dirty="0" smtClean="0">
                <a:solidFill>
                  <a:schemeClr val="accent1">
                    <a:lumMod val="50000"/>
                  </a:schemeClr>
                </a:solidFill>
                <a:latin typeface="Arial" panose="020B0604020202020204" pitchFamily="34" charset="0"/>
                <a:cs typeface="Arial" panose="020B0604020202020204" pitchFamily="34" charset="0"/>
              </a:rPr>
              <a:t>oil for</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smtClean="0">
                <a:solidFill>
                  <a:schemeClr val="accent1">
                    <a:lumMod val="50000"/>
                  </a:schemeClr>
                </a:solidFill>
                <a:latin typeface="Arial" panose="020B0604020202020204" pitchFamily="34" charset="0"/>
                <a:cs typeface="Arial" panose="020B0604020202020204" pitchFamily="34" charset="0"/>
              </a:rPr>
              <a:t>a </a:t>
            </a:r>
            <a:r>
              <a:rPr lang="en-US" sz="2000" dirty="0">
                <a:solidFill>
                  <a:schemeClr val="accent1">
                    <a:lumMod val="50000"/>
                  </a:schemeClr>
                </a:solidFill>
                <a:latin typeface="Arial" panose="020B0604020202020204" pitchFamily="34" charset="0"/>
                <a:cs typeface="Arial" panose="020B0604020202020204" pitchFamily="34" charset="0"/>
              </a:rPr>
              <a:t>large industrial gas turbine engine. The flow rate of cooling water through </a:t>
            </a:r>
            <a:r>
              <a:rPr lang="en-US" sz="2000" dirty="0" smtClean="0">
                <a:solidFill>
                  <a:schemeClr val="accent1">
                    <a:lumMod val="50000"/>
                  </a:schemeClr>
                </a:solidFill>
                <a:latin typeface="Arial" panose="020B0604020202020204" pitchFamily="34" charset="0"/>
                <a:cs typeface="Arial" panose="020B0604020202020204" pitchFamily="34" charset="0"/>
              </a:rPr>
              <a:t>the inner </a:t>
            </a:r>
            <a:r>
              <a:rPr lang="en-US" sz="2000" dirty="0">
                <a:solidFill>
                  <a:schemeClr val="accent1">
                    <a:lumMod val="50000"/>
                  </a:schemeClr>
                </a:solidFill>
                <a:latin typeface="Arial" panose="020B0604020202020204" pitchFamily="34" charset="0"/>
                <a:cs typeface="Arial" panose="020B0604020202020204" pitchFamily="34" charset="0"/>
              </a:rPr>
              <a:t>tube (</a:t>
            </a:r>
            <a:r>
              <a:rPr lang="en-US" sz="2000" i="1" dirty="0">
                <a:solidFill>
                  <a:schemeClr val="accent1">
                    <a:lumMod val="50000"/>
                  </a:schemeClr>
                </a:solidFill>
                <a:latin typeface="Arial" panose="020B0604020202020204" pitchFamily="34" charset="0"/>
                <a:cs typeface="Arial" panose="020B0604020202020204" pitchFamily="34" charset="0"/>
              </a:rPr>
              <a:t>D</a:t>
            </a:r>
            <a:r>
              <a:rPr lang="en-US" sz="2000" i="1" baseline="-25000" dirty="0">
                <a:solidFill>
                  <a:schemeClr val="accent1">
                    <a:lumMod val="50000"/>
                  </a:schemeClr>
                </a:solidFill>
                <a:latin typeface="Arial" panose="020B0604020202020204" pitchFamily="34" charset="0"/>
                <a:cs typeface="Arial" panose="020B0604020202020204" pitchFamily="34" charset="0"/>
              </a:rPr>
              <a:t>i</a:t>
            </a:r>
            <a:r>
              <a:rPr lang="en-US" sz="2000" i="1" dirty="0">
                <a:solidFill>
                  <a:schemeClr val="accent1">
                    <a:lumMod val="50000"/>
                  </a:schemeClr>
                </a:solidFill>
                <a:latin typeface="Arial" panose="020B0604020202020204" pitchFamily="34" charset="0"/>
                <a:cs typeface="Arial" panose="020B0604020202020204" pitchFamily="34" charset="0"/>
              </a:rPr>
              <a:t> </a:t>
            </a:r>
            <a:r>
              <a:rPr lang="en-US" sz="2000" i="1" dirty="0" smtClean="0">
                <a:solidFill>
                  <a:schemeClr val="accent1">
                    <a:lumMod val="50000"/>
                  </a:schemeClr>
                </a:solidFill>
                <a:latin typeface="Arial" panose="020B0604020202020204" pitchFamily="34" charset="0"/>
                <a:cs typeface="Arial" panose="020B0604020202020204" pitchFamily="34" charset="0"/>
              </a:rPr>
              <a:t>=</a:t>
            </a:r>
            <a:r>
              <a:rPr lang="en-US" sz="2000" dirty="0" smtClean="0">
                <a:solidFill>
                  <a:schemeClr val="accent1">
                    <a:lumMod val="50000"/>
                  </a:schemeClr>
                </a:solidFill>
                <a:latin typeface="Arial" panose="020B0604020202020204" pitchFamily="34" charset="0"/>
                <a:cs typeface="Arial" panose="020B0604020202020204" pitchFamily="34" charset="0"/>
              </a:rPr>
              <a:t> </a:t>
            </a:r>
            <a:r>
              <a:rPr lang="en-US" sz="2000" dirty="0">
                <a:solidFill>
                  <a:schemeClr val="accent1">
                    <a:lumMod val="50000"/>
                  </a:schemeClr>
                </a:solidFill>
                <a:latin typeface="Arial" panose="020B0604020202020204" pitchFamily="34" charset="0"/>
                <a:cs typeface="Arial" panose="020B0604020202020204" pitchFamily="34" charset="0"/>
              </a:rPr>
              <a:t>25 mm) is 0.2 kg/s, while the flow rate of oil through the </a:t>
            </a:r>
            <a:r>
              <a:rPr lang="en-US" sz="2000" dirty="0" smtClean="0">
                <a:solidFill>
                  <a:schemeClr val="accent1">
                    <a:lumMod val="50000"/>
                  </a:schemeClr>
                </a:solidFill>
                <a:latin typeface="Arial" panose="020B0604020202020204" pitchFamily="34" charset="0"/>
                <a:cs typeface="Arial" panose="020B0604020202020204" pitchFamily="34" charset="0"/>
              </a:rPr>
              <a:t>outer annulus </a:t>
            </a:r>
            <a:r>
              <a:rPr lang="en-US" sz="2000" dirty="0">
                <a:solidFill>
                  <a:schemeClr val="accent1">
                    <a:lumMod val="50000"/>
                  </a:schemeClr>
                </a:solidFill>
                <a:latin typeface="Arial" panose="020B0604020202020204" pitchFamily="34" charset="0"/>
                <a:cs typeface="Arial" panose="020B0604020202020204" pitchFamily="34" charset="0"/>
              </a:rPr>
              <a:t>(</a:t>
            </a:r>
            <a:r>
              <a:rPr lang="en-US" sz="2000" i="1" dirty="0">
                <a:solidFill>
                  <a:schemeClr val="accent1">
                    <a:lumMod val="50000"/>
                  </a:schemeClr>
                </a:solidFill>
                <a:latin typeface="Arial" panose="020B0604020202020204" pitchFamily="34" charset="0"/>
                <a:cs typeface="Arial" panose="020B0604020202020204" pitchFamily="34" charset="0"/>
              </a:rPr>
              <a:t>D</a:t>
            </a:r>
            <a:r>
              <a:rPr lang="en-US" sz="2000" i="1" baseline="-25000" dirty="0">
                <a:solidFill>
                  <a:schemeClr val="accent1">
                    <a:lumMod val="50000"/>
                  </a:schemeClr>
                </a:solidFill>
                <a:latin typeface="Arial" panose="020B0604020202020204" pitchFamily="34" charset="0"/>
                <a:cs typeface="Arial" panose="020B0604020202020204" pitchFamily="34" charset="0"/>
              </a:rPr>
              <a:t>o</a:t>
            </a:r>
            <a:r>
              <a:rPr lang="en-US" sz="2000" i="1" dirty="0">
                <a:solidFill>
                  <a:schemeClr val="accent1">
                    <a:lumMod val="50000"/>
                  </a:schemeClr>
                </a:solidFill>
                <a:latin typeface="Arial" panose="020B0604020202020204" pitchFamily="34" charset="0"/>
                <a:cs typeface="Arial" panose="020B0604020202020204" pitchFamily="34" charset="0"/>
              </a:rPr>
              <a:t> </a:t>
            </a:r>
            <a:r>
              <a:rPr lang="en-US" sz="2000" i="1" dirty="0" smtClean="0">
                <a:solidFill>
                  <a:schemeClr val="accent1">
                    <a:lumMod val="50000"/>
                  </a:schemeClr>
                </a:solidFill>
                <a:latin typeface="Arial" panose="020B0604020202020204" pitchFamily="34" charset="0"/>
                <a:cs typeface="Arial" panose="020B0604020202020204" pitchFamily="34" charset="0"/>
              </a:rPr>
              <a:t>=</a:t>
            </a:r>
            <a:r>
              <a:rPr lang="en-US" sz="2000" dirty="0" smtClean="0">
                <a:solidFill>
                  <a:schemeClr val="accent1">
                    <a:lumMod val="50000"/>
                  </a:schemeClr>
                </a:solidFill>
                <a:latin typeface="Arial" panose="020B0604020202020204" pitchFamily="34" charset="0"/>
                <a:cs typeface="Arial" panose="020B0604020202020204" pitchFamily="34" charset="0"/>
              </a:rPr>
              <a:t> </a:t>
            </a:r>
            <a:r>
              <a:rPr lang="en-US" sz="2000" dirty="0">
                <a:solidFill>
                  <a:schemeClr val="accent1">
                    <a:lumMod val="50000"/>
                  </a:schemeClr>
                </a:solidFill>
                <a:latin typeface="Arial" panose="020B0604020202020204" pitchFamily="34" charset="0"/>
                <a:cs typeface="Arial" panose="020B0604020202020204" pitchFamily="34" charset="0"/>
              </a:rPr>
              <a:t>45 mm) is 0.1 kg/s. The oil and water enter at temperatures of </a:t>
            </a:r>
            <a:r>
              <a:rPr lang="en-US" sz="2000" dirty="0" smtClean="0">
                <a:solidFill>
                  <a:schemeClr val="accent1">
                    <a:lumMod val="50000"/>
                  </a:schemeClr>
                </a:solidFill>
                <a:latin typeface="Arial" panose="020B0604020202020204" pitchFamily="34" charset="0"/>
                <a:cs typeface="Arial" panose="020B0604020202020204" pitchFamily="34" charset="0"/>
              </a:rPr>
              <a:t>100 and </a:t>
            </a:r>
            <a:r>
              <a:rPr lang="en-US" sz="2000" dirty="0">
                <a:solidFill>
                  <a:schemeClr val="accent1">
                    <a:lumMod val="50000"/>
                  </a:schemeClr>
                </a:solidFill>
                <a:latin typeface="Arial" panose="020B0604020202020204" pitchFamily="34" charset="0"/>
                <a:cs typeface="Arial" panose="020B0604020202020204" pitchFamily="34" charset="0"/>
              </a:rPr>
              <a:t>30°C, respectively. How long must the tube be made if the outlet </a:t>
            </a:r>
            <a:r>
              <a:rPr lang="en-US" sz="2000" dirty="0" smtClean="0">
                <a:solidFill>
                  <a:schemeClr val="accent1">
                    <a:lumMod val="50000"/>
                  </a:schemeClr>
                </a:solidFill>
                <a:latin typeface="Arial" panose="020B0604020202020204" pitchFamily="34" charset="0"/>
                <a:cs typeface="Arial" panose="020B0604020202020204" pitchFamily="34" charset="0"/>
              </a:rPr>
              <a:t>temperature of </a:t>
            </a:r>
            <a:r>
              <a:rPr lang="en-US" sz="2000" dirty="0">
                <a:solidFill>
                  <a:schemeClr val="accent1">
                    <a:lumMod val="50000"/>
                  </a:schemeClr>
                </a:solidFill>
                <a:latin typeface="Arial" panose="020B0604020202020204" pitchFamily="34" charset="0"/>
                <a:cs typeface="Arial" panose="020B0604020202020204" pitchFamily="34" charset="0"/>
              </a:rPr>
              <a:t>the oil is to be 60°C</a:t>
            </a:r>
            <a:r>
              <a:rPr lang="en-US" sz="2000" dirty="0" smtClean="0">
                <a:solidFill>
                  <a:schemeClr val="accent1">
                    <a:lumMod val="50000"/>
                  </a:schemeClr>
                </a:solidFill>
                <a:latin typeface="Arial" panose="020B0604020202020204" pitchFamily="34" charset="0"/>
                <a:cs typeface="Arial" panose="020B0604020202020204" pitchFamily="34" charset="0"/>
              </a:rPr>
              <a:t>?</a:t>
            </a:r>
          </a:p>
          <a:p>
            <a:pPr algn="just"/>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endParaRPr lang="en-US" sz="2000" dirty="0" smtClean="0"/>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Problem 2 – </a:t>
            </a:r>
            <a:r>
              <a:rPr lang="en-US" sz="2000" b="1" dirty="0" smtClean="0">
                <a:solidFill>
                  <a:srgbClr val="002060"/>
                </a:solidFill>
                <a:latin typeface="Lao UI" pitchFamily="34" charset="0"/>
                <a:ea typeface="宋体" pitchFamily="2" charset="-122"/>
                <a:cs typeface="Lao UI" pitchFamily="34" charset="0"/>
              </a:rPr>
              <a:t>Counter Flow, Double Pipe Heat Exchanger (LMTD App.)</a:t>
            </a:r>
            <a:endParaRPr lang="en-US" sz="2000" b="1" dirty="0">
              <a:solidFill>
                <a:srgbClr val="00206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604" y="2860049"/>
            <a:ext cx="6451285" cy="2394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604" y="5524520"/>
            <a:ext cx="6173806" cy="7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94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730" y="838199"/>
            <a:ext cx="8577328" cy="5324535"/>
          </a:xfrm>
          <a:prstGeom prst="rect">
            <a:avLst/>
          </a:prstGeom>
          <a:noFill/>
        </p:spPr>
        <p:txBody>
          <a:bodyPr wrap="square" rtlCol="0">
            <a:spAutoFit/>
          </a:bodyPr>
          <a:lstStyle/>
          <a:p>
            <a:pPr algn="just"/>
            <a:r>
              <a:rPr lang="en-US" sz="2000" dirty="0">
                <a:solidFill>
                  <a:schemeClr val="tx2">
                    <a:lumMod val="75000"/>
                  </a:schemeClr>
                </a:solidFill>
                <a:latin typeface="Arial" panose="020B0604020202020204" pitchFamily="34" charset="0"/>
                <a:cs typeface="Arial" panose="020B0604020202020204" pitchFamily="34" charset="0"/>
              </a:rPr>
              <a:t>In a dairy operation, milk at a flow rate of 250 liter/hour and a cow-body temperature of </a:t>
            </a:r>
            <a:r>
              <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rPr>
              <a:t>38.6°C</a:t>
            </a:r>
            <a:r>
              <a:rPr lang="en-US" sz="2000" dirty="0">
                <a:solidFill>
                  <a:schemeClr val="tx2">
                    <a:lumMod val="75000"/>
                  </a:schemeClr>
                </a:solidFill>
                <a:latin typeface="Arial" panose="020B0604020202020204" pitchFamily="34" charset="0"/>
                <a:cs typeface="Arial" panose="020B0604020202020204" pitchFamily="34" charset="0"/>
              </a:rPr>
              <a:t> must be chilled to a safe-to-store </a:t>
            </a:r>
            <a:r>
              <a:rPr lang="en-US" sz="2000" dirty="0" smtClean="0">
                <a:solidFill>
                  <a:schemeClr val="tx2">
                    <a:lumMod val="75000"/>
                  </a:schemeClr>
                </a:solidFill>
                <a:latin typeface="Arial" panose="020B0604020202020204" pitchFamily="34" charset="0"/>
                <a:cs typeface="Arial" panose="020B0604020202020204" pitchFamily="34" charset="0"/>
              </a:rPr>
              <a:t>temperature. </a:t>
            </a:r>
            <a:r>
              <a:rPr lang="en-US" sz="2000" dirty="0">
                <a:solidFill>
                  <a:schemeClr val="tx2">
                    <a:lumMod val="75000"/>
                  </a:schemeClr>
                </a:solidFill>
                <a:latin typeface="Arial" panose="020B0604020202020204" pitchFamily="34" charset="0"/>
                <a:cs typeface="Arial" panose="020B0604020202020204" pitchFamily="34" charset="0"/>
              </a:rPr>
              <a:t>Ground water at </a:t>
            </a:r>
            <a:r>
              <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rPr>
              <a:t>10°C </a:t>
            </a:r>
            <a:r>
              <a:rPr lang="en-US" sz="2000" dirty="0" smtClean="0">
                <a:solidFill>
                  <a:schemeClr val="tx2">
                    <a:lumMod val="75000"/>
                  </a:schemeClr>
                </a:solidFill>
                <a:latin typeface="Arial" panose="020B0604020202020204" pitchFamily="34" charset="0"/>
                <a:cs typeface="Arial" panose="020B0604020202020204" pitchFamily="34" charset="0"/>
              </a:rPr>
              <a:t>counter flow </a:t>
            </a:r>
            <a:r>
              <a:rPr lang="en-US" sz="2000" dirty="0">
                <a:solidFill>
                  <a:schemeClr val="tx2">
                    <a:lumMod val="75000"/>
                  </a:schemeClr>
                </a:solidFill>
                <a:latin typeface="Arial" panose="020B0604020202020204" pitchFamily="34" charset="0"/>
                <a:cs typeface="Arial" panose="020B0604020202020204" pitchFamily="34" charset="0"/>
              </a:rPr>
              <a:t>concentric tube heat </a:t>
            </a:r>
            <a:r>
              <a:rPr lang="en-US" sz="2000" dirty="0" smtClean="0">
                <a:solidFill>
                  <a:schemeClr val="tx2">
                    <a:lumMod val="75000"/>
                  </a:schemeClr>
                </a:solidFill>
                <a:latin typeface="Arial" panose="020B0604020202020204" pitchFamily="34" charset="0"/>
                <a:cs typeface="Arial" panose="020B0604020202020204" pitchFamily="34" charset="0"/>
              </a:rPr>
              <a:t>exchanger</a:t>
            </a:r>
            <a:r>
              <a:rPr lang="en-US" sz="2000" dirty="0" smtClean="0"/>
              <a:t> </a:t>
            </a:r>
            <a:r>
              <a:rPr lang="en-US" sz="2000" dirty="0" smtClean="0">
                <a:solidFill>
                  <a:schemeClr val="tx2">
                    <a:lumMod val="75000"/>
                  </a:schemeClr>
                </a:solidFill>
                <a:latin typeface="Arial" panose="020B0604020202020204" pitchFamily="34" charset="0"/>
                <a:cs typeface="Arial" panose="020B0604020202020204" pitchFamily="34" charset="0"/>
              </a:rPr>
              <a:t>is </a:t>
            </a:r>
            <a:r>
              <a:rPr lang="en-US" sz="2000" dirty="0">
                <a:solidFill>
                  <a:schemeClr val="tx2">
                    <a:lumMod val="75000"/>
                  </a:schemeClr>
                </a:solidFill>
                <a:latin typeface="Arial" panose="020B0604020202020204" pitchFamily="34" charset="0"/>
                <a:cs typeface="Arial" panose="020B0604020202020204" pitchFamily="34" charset="0"/>
              </a:rPr>
              <a:t>available at a flow rate of 0.72 m</a:t>
            </a:r>
            <a:r>
              <a:rPr lang="en-US" sz="2000" baseline="30000" dirty="0">
                <a:solidFill>
                  <a:schemeClr val="tx2">
                    <a:lumMod val="75000"/>
                  </a:schemeClr>
                </a:solidFill>
                <a:latin typeface="Arial" panose="020B0604020202020204" pitchFamily="34" charset="0"/>
                <a:cs typeface="Arial" panose="020B0604020202020204" pitchFamily="34" charset="0"/>
              </a:rPr>
              <a:t>3</a:t>
            </a:r>
            <a:r>
              <a:rPr lang="en-US" sz="2000" dirty="0">
                <a:solidFill>
                  <a:schemeClr val="tx2">
                    <a:lumMod val="75000"/>
                  </a:schemeClr>
                </a:solidFill>
                <a:latin typeface="Arial" panose="020B0604020202020204" pitchFamily="34" charset="0"/>
                <a:cs typeface="Arial" panose="020B0604020202020204" pitchFamily="34" charset="0"/>
              </a:rPr>
              <a:t>/h. The density and specific heat of milk are 1030 kg/m</a:t>
            </a:r>
            <a:r>
              <a:rPr lang="en-US" sz="2000" baseline="30000" dirty="0">
                <a:solidFill>
                  <a:schemeClr val="tx2">
                    <a:lumMod val="75000"/>
                  </a:schemeClr>
                </a:solidFill>
                <a:latin typeface="Arial" panose="020B0604020202020204" pitchFamily="34" charset="0"/>
                <a:cs typeface="Arial" panose="020B0604020202020204" pitchFamily="34" charset="0"/>
              </a:rPr>
              <a:t>3</a:t>
            </a:r>
            <a:r>
              <a:rPr lang="en-US" sz="2000" dirty="0">
                <a:solidFill>
                  <a:schemeClr val="tx2">
                    <a:lumMod val="75000"/>
                  </a:schemeClr>
                </a:solidFill>
                <a:latin typeface="Arial" panose="020B0604020202020204" pitchFamily="34" charset="0"/>
                <a:cs typeface="Arial" panose="020B0604020202020204" pitchFamily="34" charset="0"/>
              </a:rPr>
              <a:t> and 3860 J/Kg K ,respectively.</a:t>
            </a: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rPr>
              <a:t>(</a:t>
            </a:r>
            <a:r>
              <a:rPr lang="en-US" sz="2000" dirty="0" smtClean="0">
                <a:solidFill>
                  <a:schemeClr val="tx2">
                    <a:lumMod val="75000"/>
                  </a:schemeClr>
                </a:solidFill>
                <a:latin typeface="Arial" panose="020B0604020202020204" pitchFamily="34" charset="0"/>
                <a:cs typeface="Arial" panose="020B0604020202020204" pitchFamily="34" charset="0"/>
              </a:rPr>
              <a:t>Safe-to-store </a:t>
            </a:r>
            <a:r>
              <a:rPr lang="en-US" sz="2000" dirty="0">
                <a:solidFill>
                  <a:schemeClr val="tx2">
                    <a:lumMod val="75000"/>
                  </a:schemeClr>
                </a:solidFill>
                <a:latin typeface="Arial" panose="020B0604020202020204" pitchFamily="34" charset="0"/>
                <a:cs typeface="Arial" panose="020B0604020202020204" pitchFamily="34" charset="0"/>
              </a:rPr>
              <a:t>temperature </a:t>
            </a:r>
            <a:r>
              <a:rPr lang="en-US" sz="2000" dirty="0" smtClean="0">
                <a:solidFill>
                  <a:schemeClr val="tx2">
                    <a:lumMod val="75000"/>
                  </a:schemeClr>
                </a:solidFill>
                <a:latin typeface="Arial" panose="020B0604020202020204" pitchFamily="34" charset="0"/>
                <a:cs typeface="Arial" panose="020B0604020202020204" pitchFamily="34" charset="0"/>
              </a:rPr>
              <a:t>of milk is &lt;= </a:t>
            </a:r>
            <a:r>
              <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rPr>
              <a:t>13°C)</a:t>
            </a:r>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marL="457200" indent="-457200" algn="just">
              <a:buAutoNum type="alphaLcParenBoth"/>
            </a:pPr>
            <a:r>
              <a:rPr lang="en-US" sz="2000" dirty="0" smtClean="0">
                <a:solidFill>
                  <a:schemeClr val="tx2">
                    <a:lumMod val="75000"/>
                  </a:schemeClr>
                </a:solidFill>
                <a:latin typeface="Arial" panose="020B0604020202020204" pitchFamily="34" charset="0"/>
                <a:cs typeface="Arial" panose="020B0604020202020204" pitchFamily="34" charset="0"/>
              </a:rPr>
              <a:t>Determine </a:t>
            </a:r>
            <a:r>
              <a:rPr lang="en-US" sz="2000" dirty="0">
                <a:solidFill>
                  <a:schemeClr val="tx2">
                    <a:lumMod val="75000"/>
                  </a:schemeClr>
                </a:solidFill>
                <a:latin typeface="Arial" panose="020B0604020202020204" pitchFamily="34" charset="0"/>
                <a:cs typeface="Arial" panose="020B0604020202020204" pitchFamily="34" charset="0"/>
              </a:rPr>
              <a:t>the length of the exchanger if the </a:t>
            </a:r>
            <a:r>
              <a:rPr lang="en-US" sz="2000" dirty="0" smtClean="0">
                <a:solidFill>
                  <a:schemeClr val="tx2">
                    <a:lumMod val="75000"/>
                  </a:schemeClr>
                </a:solidFill>
                <a:latin typeface="Arial" panose="020B0604020202020204" pitchFamily="34" charset="0"/>
                <a:cs typeface="Arial" panose="020B0604020202020204" pitchFamily="34" charset="0"/>
              </a:rPr>
              <a:t>inner pipe </a:t>
            </a:r>
            <a:r>
              <a:rPr lang="en-US" sz="2000" dirty="0">
                <a:solidFill>
                  <a:schemeClr val="tx2">
                    <a:lumMod val="75000"/>
                  </a:schemeClr>
                </a:solidFill>
                <a:latin typeface="Arial" panose="020B0604020202020204" pitchFamily="34" charset="0"/>
                <a:cs typeface="Arial" panose="020B0604020202020204" pitchFamily="34" charset="0"/>
              </a:rPr>
              <a:t>has a 50-mm diameter and the overall </a:t>
            </a:r>
            <a:r>
              <a:rPr lang="en-US" sz="2000" dirty="0" smtClean="0">
                <a:solidFill>
                  <a:schemeClr val="tx2">
                    <a:lumMod val="75000"/>
                  </a:schemeClr>
                </a:solidFill>
                <a:latin typeface="Arial" panose="020B0604020202020204" pitchFamily="34" charset="0"/>
                <a:cs typeface="Arial" panose="020B0604020202020204" pitchFamily="34" charset="0"/>
              </a:rPr>
              <a:t>heat transfer </a:t>
            </a:r>
            <a:r>
              <a:rPr lang="en-US" sz="2000" dirty="0">
                <a:solidFill>
                  <a:schemeClr val="tx2">
                    <a:lumMod val="75000"/>
                  </a:schemeClr>
                </a:solidFill>
                <a:latin typeface="Arial" panose="020B0604020202020204" pitchFamily="34" charset="0"/>
                <a:cs typeface="Arial" panose="020B0604020202020204" pitchFamily="34" charset="0"/>
              </a:rPr>
              <a:t>coefficient is </a:t>
            </a:r>
            <a:r>
              <a:rPr lang="en-US" sz="2000" i="1" dirty="0">
                <a:solidFill>
                  <a:schemeClr val="tx2">
                    <a:lumMod val="75000"/>
                  </a:schemeClr>
                </a:solidFill>
                <a:latin typeface="Arial" panose="020B0604020202020204" pitchFamily="34" charset="0"/>
                <a:cs typeface="Arial" panose="020B0604020202020204" pitchFamily="34" charset="0"/>
              </a:rPr>
              <a:t>U </a:t>
            </a:r>
            <a:r>
              <a:rPr lang="en-US" sz="2000" i="1" dirty="0" smtClean="0">
                <a:solidFill>
                  <a:schemeClr val="tx2">
                    <a:lumMod val="75000"/>
                  </a:schemeClr>
                </a:solidFill>
                <a:latin typeface="Arial" panose="020B0604020202020204" pitchFamily="34" charset="0"/>
                <a:cs typeface="Arial" panose="020B0604020202020204" pitchFamily="34" charset="0"/>
              </a:rPr>
              <a:t>= </a:t>
            </a:r>
            <a:r>
              <a:rPr lang="en-US" sz="2000" dirty="0">
                <a:solidFill>
                  <a:schemeClr val="tx2">
                    <a:lumMod val="75000"/>
                  </a:schemeClr>
                </a:solidFill>
                <a:latin typeface="Arial" panose="020B0604020202020204" pitchFamily="34" charset="0"/>
                <a:cs typeface="Arial" panose="020B0604020202020204" pitchFamily="34" charset="0"/>
              </a:rPr>
              <a:t>1000 W/m</a:t>
            </a:r>
            <a:r>
              <a:rPr lang="en-US" sz="2000" baseline="30000" dirty="0">
                <a:solidFill>
                  <a:schemeClr val="tx2">
                    <a:lumMod val="75000"/>
                  </a:schemeClr>
                </a:solidFill>
                <a:latin typeface="Arial" panose="020B0604020202020204" pitchFamily="34" charset="0"/>
                <a:cs typeface="Arial" panose="020B0604020202020204" pitchFamily="34" charset="0"/>
              </a:rPr>
              <a:t>2</a:t>
            </a:r>
            <a:r>
              <a:rPr lang="en-US" sz="2000" dirty="0">
                <a:solidFill>
                  <a:schemeClr val="tx2">
                    <a:lumMod val="75000"/>
                  </a:schemeClr>
                </a:solidFill>
                <a:latin typeface="Arial" panose="020B0604020202020204" pitchFamily="34" charset="0"/>
                <a:cs typeface="Arial" panose="020B0604020202020204" pitchFamily="34" charset="0"/>
              </a:rPr>
              <a:t>  K</a:t>
            </a:r>
            <a:r>
              <a:rPr lang="en-US" sz="2000" dirty="0" smtClean="0">
                <a:solidFill>
                  <a:schemeClr val="tx2">
                    <a:lumMod val="75000"/>
                  </a:schemeClr>
                </a:solidFill>
                <a:latin typeface="Arial" panose="020B0604020202020204" pitchFamily="34" charset="0"/>
                <a:cs typeface="Arial" panose="020B0604020202020204" pitchFamily="34" charset="0"/>
              </a:rPr>
              <a:t> .</a:t>
            </a:r>
          </a:p>
          <a:p>
            <a:pPr marL="457200" indent="-457200" algn="just">
              <a:buAutoNum type="alphaLcParenBoth"/>
            </a:pPr>
            <a:r>
              <a:rPr lang="en-US" sz="2000" dirty="0">
                <a:solidFill>
                  <a:schemeClr val="tx2">
                    <a:lumMod val="75000"/>
                  </a:schemeClr>
                </a:solidFill>
                <a:latin typeface="Arial" panose="020B0604020202020204" pitchFamily="34" charset="0"/>
                <a:cs typeface="Arial" panose="020B0604020202020204" pitchFamily="34" charset="0"/>
              </a:rPr>
              <a:t>Determine the outlet temperature of the water.</a:t>
            </a:r>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endParaRPr lang="en-US" sz="20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marL="457200" indent="-457200">
              <a:buAutoNum type="alphaLcParenBoth"/>
            </a:pPr>
            <a:endParaRPr lang="en-US" sz="2000" dirty="0" smtClean="0"/>
          </a:p>
          <a:p>
            <a:endParaRPr lang="en-US" sz="2000" dirty="0" smtClean="0"/>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Problem 3 – </a:t>
            </a:r>
            <a:r>
              <a:rPr lang="en-US" sz="2000" b="1" dirty="0" smtClean="0">
                <a:solidFill>
                  <a:srgbClr val="002060"/>
                </a:solidFill>
                <a:latin typeface="Lao UI" pitchFamily="34" charset="0"/>
                <a:ea typeface="宋体" pitchFamily="2" charset="-122"/>
                <a:cs typeface="Lao UI" pitchFamily="34" charset="0"/>
              </a:rPr>
              <a:t>Chilling of Milk (</a:t>
            </a:r>
            <a:r>
              <a:rPr lang="el-GR" sz="2000" b="1" dirty="0" smtClean="0">
                <a:solidFill>
                  <a:srgbClr val="002060"/>
                </a:solidFill>
                <a:latin typeface="Lao UI" pitchFamily="34" charset="0"/>
                <a:ea typeface="宋体" pitchFamily="2" charset="-122"/>
                <a:cs typeface="Lao UI" pitchFamily="34" charset="0"/>
              </a:rPr>
              <a:t>ε</a:t>
            </a:r>
            <a:r>
              <a:rPr lang="en-US" sz="2000" b="1" dirty="0" smtClean="0">
                <a:solidFill>
                  <a:srgbClr val="002060"/>
                </a:solidFill>
                <a:latin typeface="Lao UI" pitchFamily="34" charset="0"/>
                <a:ea typeface="宋体" pitchFamily="2" charset="-122"/>
                <a:cs typeface="Lao UI" pitchFamily="34" charset="0"/>
              </a:rPr>
              <a:t> – NTU Approach)</a:t>
            </a:r>
            <a:endParaRPr lang="en-US" sz="2000" b="1" dirty="0">
              <a:solidFill>
                <a:srgbClr val="00206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52</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95" y="5613023"/>
            <a:ext cx="7719610" cy="90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99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283" y="960058"/>
            <a:ext cx="8592670" cy="2862322"/>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A </a:t>
            </a:r>
            <a:r>
              <a:rPr lang="en-US" sz="2000" dirty="0">
                <a:solidFill>
                  <a:srgbClr val="002060"/>
                </a:solidFill>
                <a:latin typeface="Arial" panose="020B0604020202020204" pitchFamily="34" charset="0"/>
                <a:ea typeface="Batang" pitchFamily="18" charset="-127"/>
                <a:cs typeface="Arial" panose="020B0604020202020204" pitchFamily="34" charset="0"/>
              </a:rPr>
              <a:t>2-shell passes and 4-tube passes heat exchanger is used to heat glycerin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from 20°C </a:t>
            </a:r>
            <a:r>
              <a:rPr lang="en-US" sz="2000" dirty="0">
                <a:solidFill>
                  <a:srgbClr val="002060"/>
                </a:solidFill>
                <a:latin typeface="Arial" panose="020B0604020202020204" pitchFamily="34" charset="0"/>
                <a:ea typeface="Batang" pitchFamily="18" charset="-127"/>
                <a:cs typeface="Arial" panose="020B0604020202020204" pitchFamily="34" charset="0"/>
              </a:rPr>
              <a:t>to 50°C by hot water, which enters the thin-walled 2-cm-diameter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tubes at </a:t>
            </a:r>
            <a:r>
              <a:rPr lang="en-US" sz="2000" dirty="0">
                <a:solidFill>
                  <a:srgbClr val="002060"/>
                </a:solidFill>
                <a:latin typeface="Arial" panose="020B0604020202020204" pitchFamily="34" charset="0"/>
                <a:ea typeface="Batang" pitchFamily="18" charset="-127"/>
                <a:cs typeface="Arial" panose="020B0604020202020204" pitchFamily="34" charset="0"/>
              </a:rPr>
              <a:t>80°C and leaves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40°C. </a:t>
            </a:r>
            <a:r>
              <a:rPr lang="en-US" sz="2000" dirty="0">
                <a:solidFill>
                  <a:srgbClr val="002060"/>
                </a:solidFill>
                <a:latin typeface="Arial" panose="020B0604020202020204" pitchFamily="34" charset="0"/>
                <a:ea typeface="Batang" pitchFamily="18" charset="-127"/>
                <a:cs typeface="Arial" panose="020B0604020202020204" pitchFamily="34" charset="0"/>
              </a:rPr>
              <a:t>The total length of the tubes in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 is 60 m. The convection heat transfer coefficient is 25 </a:t>
            </a:r>
            <a:r>
              <a:rPr lang="en-US" sz="2000" dirty="0" smtClean="0">
                <a:solidFill>
                  <a:srgbClr val="002060"/>
                </a:solidFill>
                <a:latin typeface="Arial" panose="020B0604020202020204" pitchFamily="34" charset="0"/>
                <a:ea typeface="Batang" pitchFamily="18" charset="-127"/>
                <a:cs typeface="Arial" panose="020B0604020202020204" pitchFamily="34" charset="0"/>
              </a:rPr>
              <a:t>W/m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2</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r>
              <a:rPr lang="en-US" sz="2000" dirty="0">
                <a:solidFill>
                  <a:srgbClr val="002060"/>
                </a:solidFill>
                <a:latin typeface="Arial" panose="020B0604020202020204" pitchFamily="34" charset="0"/>
                <a:ea typeface="Batang" pitchFamily="18" charset="-127"/>
                <a:cs typeface="Arial" panose="020B0604020202020204" pitchFamily="34" charset="0"/>
              </a:rPr>
              <a:t>C on the glycerin (shell) side and 160 </a:t>
            </a:r>
            <a:r>
              <a:rPr lang="en-US" sz="2000" dirty="0" smtClean="0">
                <a:solidFill>
                  <a:srgbClr val="002060"/>
                </a:solidFill>
                <a:latin typeface="Arial" panose="020B0604020202020204" pitchFamily="34" charset="0"/>
                <a:ea typeface="Batang" pitchFamily="18" charset="-127"/>
                <a:cs typeface="Arial" panose="020B0604020202020204" pitchFamily="34" charset="0"/>
              </a:rPr>
              <a:t>W/m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2</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°C on the water (tube)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side. Determine </a:t>
            </a:r>
            <a:r>
              <a:rPr lang="en-US" sz="2000" dirty="0">
                <a:solidFill>
                  <a:srgbClr val="002060"/>
                </a:solidFill>
                <a:latin typeface="Arial" panose="020B0604020202020204" pitchFamily="34" charset="0"/>
                <a:ea typeface="Batang" pitchFamily="18" charset="-127"/>
                <a:cs typeface="Arial" panose="020B0604020202020204" pitchFamily="34" charset="0"/>
              </a:rPr>
              <a:t>the rate of heat transfer in the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exchanger.</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Problem 4 - </a:t>
            </a:r>
            <a:r>
              <a:rPr lang="en-US" sz="2000" b="1" dirty="0" smtClean="0">
                <a:solidFill>
                  <a:srgbClr val="002060"/>
                </a:solidFill>
                <a:latin typeface="Lao UI" pitchFamily="34" charset="0"/>
                <a:ea typeface="宋体" pitchFamily="2" charset="-122"/>
                <a:cs typeface="Lao UI" pitchFamily="34" charset="0"/>
              </a:rPr>
              <a:t>Heating by Multi-Pass Heat Exchanger</a:t>
            </a:r>
            <a:endParaRPr lang="en-US" sz="2000" b="1" dirty="0">
              <a:solidFill>
                <a:srgbClr val="00206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460" y="3179390"/>
            <a:ext cx="4304632" cy="284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07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283" y="858100"/>
            <a:ext cx="8592670" cy="1938992"/>
          </a:xfrm>
          <a:prstGeom prst="rect">
            <a:avLst/>
          </a:prstGeom>
          <a:noFill/>
        </p:spPr>
        <p:txBody>
          <a:bodyPr wrap="square" rtlCol="0">
            <a:spAutoFit/>
          </a:bodyPr>
          <a:lstStyle/>
          <a:p>
            <a:pPr algn="just"/>
            <a:r>
              <a:rPr lang="en-US" sz="2000" dirty="0" smtClean="0">
                <a:solidFill>
                  <a:schemeClr val="accent1">
                    <a:lumMod val="50000"/>
                  </a:schemeClr>
                </a:solidFill>
                <a:latin typeface="Arial" panose="020B0604020202020204" pitchFamily="34" charset="0"/>
                <a:cs typeface="Arial" panose="020B0604020202020204" pitchFamily="34" charset="0"/>
              </a:rPr>
              <a:t>A </a:t>
            </a:r>
            <a:r>
              <a:rPr lang="en-US" sz="2000" dirty="0">
                <a:solidFill>
                  <a:schemeClr val="accent1">
                    <a:lumMod val="50000"/>
                  </a:schemeClr>
                </a:solidFill>
                <a:latin typeface="Arial" panose="020B0604020202020204" pitchFamily="34" charset="0"/>
                <a:cs typeface="Arial" panose="020B0604020202020204" pitchFamily="34" charset="0"/>
              </a:rPr>
              <a:t>cross-flow heat exchanger consists of a bundle </a:t>
            </a:r>
            <a:r>
              <a:rPr lang="en-US" sz="2000" dirty="0" smtClean="0">
                <a:solidFill>
                  <a:schemeClr val="accent1">
                    <a:lumMod val="50000"/>
                  </a:schemeClr>
                </a:solidFill>
                <a:latin typeface="Arial" panose="020B0604020202020204" pitchFamily="34" charset="0"/>
                <a:cs typeface="Arial" panose="020B0604020202020204" pitchFamily="34" charset="0"/>
              </a:rPr>
              <a:t>of 32 </a:t>
            </a:r>
            <a:r>
              <a:rPr lang="en-US" sz="2000" dirty="0">
                <a:solidFill>
                  <a:schemeClr val="accent1">
                    <a:lumMod val="50000"/>
                  </a:schemeClr>
                </a:solidFill>
                <a:latin typeface="Arial" panose="020B0604020202020204" pitchFamily="34" charset="0"/>
                <a:cs typeface="Arial" panose="020B0604020202020204" pitchFamily="34" charset="0"/>
              </a:rPr>
              <a:t>tubes in a </a:t>
            </a:r>
            <a:r>
              <a:rPr lang="en-US" sz="2000" dirty="0" smtClean="0">
                <a:solidFill>
                  <a:schemeClr val="accent1">
                    <a:lumMod val="50000"/>
                  </a:schemeClr>
                </a:solidFill>
                <a:latin typeface="Arial" panose="020B0604020202020204" pitchFamily="34" charset="0"/>
                <a:cs typeface="Arial" panose="020B0604020202020204" pitchFamily="34" charset="0"/>
              </a:rPr>
              <a:t>0.6 m</a:t>
            </a:r>
            <a:r>
              <a:rPr lang="en-US" sz="2000" baseline="30000" dirty="0" smtClean="0">
                <a:solidFill>
                  <a:schemeClr val="accent1">
                    <a:lumMod val="50000"/>
                  </a:schemeClr>
                </a:solidFill>
                <a:latin typeface="Arial" panose="020B0604020202020204" pitchFamily="34" charset="0"/>
                <a:cs typeface="Arial" panose="020B0604020202020204" pitchFamily="34" charset="0"/>
              </a:rPr>
              <a:t>2</a:t>
            </a:r>
            <a:r>
              <a:rPr lang="en-US" sz="2000" dirty="0" smtClean="0">
                <a:solidFill>
                  <a:schemeClr val="accent1">
                    <a:lumMod val="50000"/>
                  </a:schemeClr>
                </a:solidFill>
                <a:latin typeface="Arial" panose="020B0604020202020204" pitchFamily="34" charset="0"/>
                <a:cs typeface="Arial" panose="020B0604020202020204" pitchFamily="34" charset="0"/>
              </a:rPr>
              <a:t> </a:t>
            </a:r>
            <a:r>
              <a:rPr lang="en-US" sz="2000" dirty="0">
                <a:solidFill>
                  <a:schemeClr val="accent1">
                    <a:lumMod val="50000"/>
                  </a:schemeClr>
                </a:solidFill>
                <a:latin typeface="Arial" panose="020B0604020202020204" pitchFamily="34" charset="0"/>
                <a:cs typeface="Arial" panose="020B0604020202020204" pitchFamily="34" charset="0"/>
              </a:rPr>
              <a:t>duct. </a:t>
            </a:r>
            <a:r>
              <a:rPr lang="en-US" sz="2000" dirty="0" smtClean="0">
                <a:solidFill>
                  <a:schemeClr val="accent1">
                    <a:lumMod val="50000"/>
                  </a:schemeClr>
                </a:solidFill>
                <a:latin typeface="Arial" panose="020B0604020202020204" pitchFamily="34" charset="0"/>
                <a:cs typeface="Arial" panose="020B0604020202020204" pitchFamily="34" charset="0"/>
              </a:rPr>
              <a:t>Hot water </a:t>
            </a:r>
            <a:r>
              <a:rPr lang="en-US" sz="2000" dirty="0">
                <a:solidFill>
                  <a:schemeClr val="accent1">
                    <a:lumMod val="50000"/>
                  </a:schemeClr>
                </a:solidFill>
                <a:latin typeface="Arial" panose="020B0604020202020204" pitchFamily="34" charset="0"/>
                <a:cs typeface="Arial" panose="020B0604020202020204" pitchFamily="34" charset="0"/>
              </a:rPr>
              <a:t>at 150°C and </a:t>
            </a:r>
            <a:r>
              <a:rPr lang="en-US" sz="2000" dirty="0" smtClean="0">
                <a:solidFill>
                  <a:schemeClr val="accent1">
                    <a:lumMod val="50000"/>
                  </a:schemeClr>
                </a:solidFill>
                <a:latin typeface="Arial" panose="020B0604020202020204" pitchFamily="34" charset="0"/>
                <a:cs typeface="Arial" panose="020B0604020202020204" pitchFamily="34" charset="0"/>
              </a:rPr>
              <a:t>a mean </a:t>
            </a:r>
            <a:r>
              <a:rPr lang="en-US" sz="2000" dirty="0">
                <a:solidFill>
                  <a:schemeClr val="accent1">
                    <a:lumMod val="50000"/>
                  </a:schemeClr>
                </a:solidFill>
                <a:latin typeface="Arial" panose="020B0604020202020204" pitchFamily="34" charset="0"/>
                <a:cs typeface="Arial" panose="020B0604020202020204" pitchFamily="34" charset="0"/>
              </a:rPr>
              <a:t>velocity of 0.5 m/s enters the tubes having </a:t>
            </a:r>
            <a:r>
              <a:rPr lang="en-US" sz="2000" dirty="0" smtClean="0">
                <a:solidFill>
                  <a:schemeClr val="accent1">
                    <a:lumMod val="50000"/>
                  </a:schemeClr>
                </a:solidFill>
                <a:latin typeface="Arial" panose="020B0604020202020204" pitchFamily="34" charset="0"/>
                <a:cs typeface="Arial" panose="020B0604020202020204" pitchFamily="34" charset="0"/>
              </a:rPr>
              <a:t>inner and </a:t>
            </a:r>
            <a:r>
              <a:rPr lang="en-US" sz="2000" dirty="0">
                <a:solidFill>
                  <a:schemeClr val="accent1">
                    <a:lumMod val="50000"/>
                  </a:schemeClr>
                </a:solidFill>
                <a:latin typeface="Arial" panose="020B0604020202020204" pitchFamily="34" charset="0"/>
                <a:cs typeface="Arial" panose="020B0604020202020204" pitchFamily="34" charset="0"/>
              </a:rPr>
              <a:t>outer diameters of 10.2 and 12.5 mm. </a:t>
            </a:r>
            <a:r>
              <a:rPr lang="en-US" sz="2000" dirty="0" smtClean="0">
                <a:solidFill>
                  <a:schemeClr val="accent1">
                    <a:lumMod val="50000"/>
                  </a:schemeClr>
                </a:solidFill>
                <a:latin typeface="Arial" panose="020B0604020202020204" pitchFamily="34" charset="0"/>
                <a:cs typeface="Arial" panose="020B0604020202020204" pitchFamily="34" charset="0"/>
              </a:rPr>
              <a:t>Atmospheric air </a:t>
            </a:r>
            <a:r>
              <a:rPr lang="en-US" sz="2000" dirty="0">
                <a:solidFill>
                  <a:schemeClr val="accent1">
                    <a:lumMod val="50000"/>
                  </a:schemeClr>
                </a:solidFill>
                <a:latin typeface="Arial" panose="020B0604020202020204" pitchFamily="34" charset="0"/>
                <a:cs typeface="Arial" panose="020B0604020202020204" pitchFamily="34" charset="0"/>
              </a:rPr>
              <a:t>at 10°C enters </a:t>
            </a:r>
            <a:r>
              <a:rPr lang="en-US" sz="2000" dirty="0" smtClean="0">
                <a:solidFill>
                  <a:schemeClr val="accent1">
                    <a:lumMod val="50000"/>
                  </a:schemeClr>
                </a:solidFill>
                <a:latin typeface="Arial" panose="020B0604020202020204" pitchFamily="34" charset="0"/>
                <a:cs typeface="Arial" panose="020B0604020202020204" pitchFamily="34" charset="0"/>
              </a:rPr>
              <a:t>the exchanger </a:t>
            </a:r>
            <a:r>
              <a:rPr lang="en-US" sz="2000" dirty="0">
                <a:solidFill>
                  <a:schemeClr val="accent1">
                    <a:lumMod val="50000"/>
                  </a:schemeClr>
                </a:solidFill>
                <a:latin typeface="Arial" panose="020B0604020202020204" pitchFamily="34" charset="0"/>
                <a:cs typeface="Arial" panose="020B0604020202020204" pitchFamily="34" charset="0"/>
              </a:rPr>
              <a:t>with a </a:t>
            </a:r>
            <a:r>
              <a:rPr lang="en-US" sz="2000" dirty="0" smtClean="0">
                <a:solidFill>
                  <a:schemeClr val="accent1">
                    <a:lumMod val="50000"/>
                  </a:schemeClr>
                </a:solidFill>
                <a:latin typeface="Arial" panose="020B0604020202020204" pitchFamily="34" charset="0"/>
                <a:cs typeface="Arial" panose="020B0604020202020204" pitchFamily="34" charset="0"/>
              </a:rPr>
              <a:t>volumetric flow </a:t>
            </a:r>
            <a:r>
              <a:rPr lang="en-US" sz="2000" dirty="0">
                <a:solidFill>
                  <a:schemeClr val="accent1">
                    <a:lumMod val="50000"/>
                  </a:schemeClr>
                </a:solidFill>
                <a:latin typeface="Arial" panose="020B0604020202020204" pitchFamily="34" charset="0"/>
                <a:cs typeface="Arial" panose="020B0604020202020204" pitchFamily="34" charset="0"/>
              </a:rPr>
              <a:t>rate of 1.0 m</a:t>
            </a:r>
            <a:r>
              <a:rPr lang="en-US" sz="2000" baseline="30000" dirty="0">
                <a:solidFill>
                  <a:schemeClr val="accent1">
                    <a:lumMod val="50000"/>
                  </a:schemeClr>
                </a:solidFill>
                <a:latin typeface="Arial" panose="020B0604020202020204" pitchFamily="34" charset="0"/>
                <a:cs typeface="Arial" panose="020B0604020202020204" pitchFamily="34" charset="0"/>
              </a:rPr>
              <a:t>3</a:t>
            </a:r>
            <a:r>
              <a:rPr lang="en-US" sz="2000" dirty="0">
                <a:solidFill>
                  <a:schemeClr val="accent1">
                    <a:lumMod val="50000"/>
                  </a:schemeClr>
                </a:solidFill>
                <a:latin typeface="Arial" panose="020B0604020202020204" pitchFamily="34" charset="0"/>
                <a:cs typeface="Arial" panose="020B0604020202020204" pitchFamily="34" charset="0"/>
              </a:rPr>
              <a:t>/s. The convection </a:t>
            </a:r>
            <a:r>
              <a:rPr lang="en-US" sz="2000" dirty="0" smtClean="0">
                <a:solidFill>
                  <a:schemeClr val="accent1">
                    <a:lumMod val="50000"/>
                  </a:schemeClr>
                </a:solidFill>
                <a:latin typeface="Arial" panose="020B0604020202020204" pitchFamily="34" charset="0"/>
                <a:cs typeface="Arial" panose="020B0604020202020204" pitchFamily="34" charset="0"/>
              </a:rPr>
              <a:t>heat transfer </a:t>
            </a:r>
            <a:r>
              <a:rPr lang="en-US" sz="2000" dirty="0">
                <a:solidFill>
                  <a:schemeClr val="accent1">
                    <a:lumMod val="50000"/>
                  </a:schemeClr>
                </a:solidFill>
                <a:latin typeface="Arial" panose="020B0604020202020204" pitchFamily="34" charset="0"/>
                <a:cs typeface="Arial" panose="020B0604020202020204" pitchFamily="34" charset="0"/>
              </a:rPr>
              <a:t>coefficient on the tube outer surfaces is </a:t>
            </a:r>
            <a:r>
              <a:rPr lang="en-US" sz="2000" dirty="0" smtClean="0">
                <a:solidFill>
                  <a:schemeClr val="accent1">
                    <a:lumMod val="50000"/>
                  </a:schemeClr>
                </a:solidFill>
                <a:latin typeface="Arial" panose="020B0604020202020204" pitchFamily="34" charset="0"/>
                <a:cs typeface="Arial" panose="020B0604020202020204" pitchFamily="34" charset="0"/>
              </a:rPr>
              <a:t>400 W/m</a:t>
            </a:r>
            <a:r>
              <a:rPr lang="en-US" sz="2000" baseline="30000" dirty="0" smtClean="0">
                <a:solidFill>
                  <a:schemeClr val="accent1">
                    <a:lumMod val="50000"/>
                  </a:schemeClr>
                </a:solidFill>
                <a:latin typeface="Arial" panose="020B0604020202020204" pitchFamily="34" charset="0"/>
                <a:cs typeface="Arial" panose="020B0604020202020204" pitchFamily="34" charset="0"/>
              </a:rPr>
              <a:t>2</a:t>
            </a:r>
            <a:r>
              <a:rPr lang="en-US" sz="2000" dirty="0" smtClean="0">
                <a:solidFill>
                  <a:schemeClr val="accent1">
                    <a:lumMod val="50000"/>
                  </a:schemeClr>
                </a:solidFill>
                <a:latin typeface="Arial" panose="020B0604020202020204" pitchFamily="34" charset="0"/>
                <a:cs typeface="Arial" panose="020B0604020202020204" pitchFamily="34" charset="0"/>
              </a:rPr>
              <a:t> </a:t>
            </a:r>
            <a:r>
              <a:rPr lang="en-US" sz="2000" dirty="0">
                <a:solidFill>
                  <a:schemeClr val="accent1">
                    <a:lumMod val="50000"/>
                  </a:schemeClr>
                </a:solidFill>
                <a:latin typeface="Arial" panose="020B0604020202020204" pitchFamily="34" charset="0"/>
                <a:cs typeface="Arial" panose="020B0604020202020204" pitchFamily="34" charset="0"/>
              </a:rPr>
              <a:t>K. Estimate the fluid </a:t>
            </a:r>
            <a:r>
              <a:rPr lang="en-US" sz="2000" dirty="0" smtClean="0">
                <a:solidFill>
                  <a:schemeClr val="accent1">
                    <a:lumMod val="50000"/>
                  </a:schemeClr>
                </a:solidFill>
                <a:latin typeface="Arial" panose="020B0604020202020204" pitchFamily="34" charset="0"/>
                <a:cs typeface="Arial" panose="020B0604020202020204" pitchFamily="34" charset="0"/>
              </a:rPr>
              <a:t>outlet </a:t>
            </a:r>
            <a:r>
              <a:rPr lang="en-US" sz="2000" dirty="0" smtClean="0">
                <a:solidFill>
                  <a:schemeClr val="accent1">
                    <a:lumMod val="50000"/>
                  </a:schemeClr>
                </a:solidFill>
                <a:latin typeface="Arial" panose="020B0604020202020204" pitchFamily="34" charset="0"/>
                <a:cs typeface="Arial" panose="020B0604020202020204" pitchFamily="34" charset="0"/>
              </a:rPr>
              <a:t>temperatures.</a:t>
            </a:r>
            <a:endParaRPr lang="en-US" sz="2000" dirty="0" smtClean="0">
              <a:solidFill>
                <a:schemeClr val="accent1">
                  <a:lumMod val="50000"/>
                </a:schemeClr>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830997"/>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Problem 5 – </a:t>
            </a:r>
            <a:r>
              <a:rPr lang="en-US" sz="2000" b="1" dirty="0" smtClean="0">
                <a:solidFill>
                  <a:srgbClr val="002060"/>
                </a:solidFill>
                <a:latin typeface="Lao UI" pitchFamily="34" charset="0"/>
                <a:ea typeface="宋体" pitchFamily="2" charset="-122"/>
                <a:cs typeface="Lao UI" pitchFamily="34" charset="0"/>
              </a:rPr>
              <a:t>Cooling by Cross-flow H.E</a:t>
            </a:r>
            <a:r>
              <a:rPr lang="en-US" sz="2000" b="1" dirty="0" smtClean="0">
                <a:solidFill>
                  <a:srgbClr val="C00000"/>
                </a:solidFill>
                <a:latin typeface="Lao UI" pitchFamily="34" charset="0"/>
                <a:ea typeface="宋体" pitchFamily="2" charset="-122"/>
                <a:cs typeface="Lao UI" pitchFamily="34" charset="0"/>
              </a:rPr>
              <a:t> </a:t>
            </a:r>
            <a:r>
              <a:rPr lang="en-US" sz="2000" b="1" dirty="0">
                <a:solidFill>
                  <a:srgbClr val="002060"/>
                </a:solidFill>
                <a:latin typeface="Lao UI" pitchFamily="34" charset="0"/>
                <a:ea typeface="宋体" pitchFamily="2" charset="-122"/>
                <a:cs typeface="Lao UI" pitchFamily="34" charset="0"/>
              </a:rPr>
              <a:t>(</a:t>
            </a:r>
            <a:r>
              <a:rPr lang="el-GR" sz="2000" b="1" dirty="0">
                <a:solidFill>
                  <a:srgbClr val="002060"/>
                </a:solidFill>
                <a:latin typeface="Lao UI" pitchFamily="34" charset="0"/>
                <a:ea typeface="宋体" pitchFamily="2" charset="-122"/>
                <a:cs typeface="Lao UI" pitchFamily="34" charset="0"/>
              </a:rPr>
              <a:t>ε</a:t>
            </a:r>
            <a:r>
              <a:rPr lang="en-US" sz="2000" b="1" dirty="0">
                <a:solidFill>
                  <a:srgbClr val="002060"/>
                </a:solidFill>
                <a:latin typeface="Lao UI" pitchFamily="34" charset="0"/>
                <a:ea typeface="宋体" pitchFamily="2" charset="-122"/>
                <a:cs typeface="Lao UI" pitchFamily="34" charset="0"/>
              </a:rPr>
              <a:t> – NTU Approach)</a:t>
            </a:r>
          </a:p>
          <a:p>
            <a:pPr algn="ctr"/>
            <a:endParaRPr lang="en-US" sz="2000" b="1" dirty="0">
              <a:solidFill>
                <a:srgbClr val="00206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54</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647" y="5242836"/>
            <a:ext cx="73152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38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283" y="858100"/>
            <a:ext cx="8592670" cy="4093428"/>
          </a:xfrm>
          <a:prstGeom prst="rect">
            <a:avLst/>
          </a:prstGeom>
          <a:noFill/>
        </p:spPr>
        <p:txBody>
          <a:bodyPr wrap="square" rtlCol="0">
            <a:spAutoFit/>
          </a:bodyPr>
          <a:lstStyle/>
          <a:p>
            <a:pPr algn="just"/>
            <a:r>
              <a:rPr lang="en-US" sz="2000" dirty="0">
                <a:solidFill>
                  <a:schemeClr val="accent1">
                    <a:lumMod val="50000"/>
                  </a:schemeClr>
                </a:solidFill>
                <a:latin typeface="Arial" panose="020B0604020202020204" pitchFamily="34" charset="0"/>
                <a:cs typeface="Arial" panose="020B0604020202020204" pitchFamily="34" charset="0"/>
              </a:rPr>
              <a:t>The condenser of a large steam power plant is a heat exchanger in which steam </a:t>
            </a:r>
            <a:r>
              <a:rPr lang="en-US" sz="2000" dirty="0" smtClean="0">
                <a:solidFill>
                  <a:schemeClr val="accent1">
                    <a:lumMod val="50000"/>
                  </a:schemeClr>
                </a:solidFill>
                <a:latin typeface="Arial" panose="020B0604020202020204" pitchFamily="34" charset="0"/>
                <a:cs typeface="Arial" panose="020B0604020202020204" pitchFamily="34" charset="0"/>
              </a:rPr>
              <a:t>is condensed </a:t>
            </a:r>
            <a:r>
              <a:rPr lang="en-US" sz="2000" dirty="0">
                <a:solidFill>
                  <a:schemeClr val="accent1">
                    <a:lumMod val="50000"/>
                  </a:schemeClr>
                </a:solidFill>
                <a:latin typeface="Arial" panose="020B0604020202020204" pitchFamily="34" charset="0"/>
                <a:cs typeface="Arial" panose="020B0604020202020204" pitchFamily="34" charset="0"/>
              </a:rPr>
              <a:t>to liquid water. Assume the condenser to be a </a:t>
            </a:r>
            <a:r>
              <a:rPr lang="en-US" sz="2000" i="1" dirty="0">
                <a:solidFill>
                  <a:schemeClr val="accent1">
                    <a:lumMod val="50000"/>
                  </a:schemeClr>
                </a:solidFill>
                <a:latin typeface="Arial" panose="020B0604020202020204" pitchFamily="34" charset="0"/>
                <a:cs typeface="Arial" panose="020B0604020202020204" pitchFamily="34" charset="0"/>
              </a:rPr>
              <a:t>shell-and-tube </a:t>
            </a:r>
            <a:r>
              <a:rPr lang="en-US" sz="2000" dirty="0" smtClean="0">
                <a:solidFill>
                  <a:schemeClr val="accent1">
                    <a:lumMod val="50000"/>
                  </a:schemeClr>
                </a:solidFill>
                <a:latin typeface="Arial" panose="020B0604020202020204" pitchFamily="34" charset="0"/>
                <a:cs typeface="Arial" panose="020B0604020202020204" pitchFamily="34" charset="0"/>
              </a:rPr>
              <a:t>heat exchanger </a:t>
            </a:r>
            <a:r>
              <a:rPr lang="en-US" sz="2000" dirty="0">
                <a:solidFill>
                  <a:schemeClr val="accent1">
                    <a:lumMod val="50000"/>
                  </a:schemeClr>
                </a:solidFill>
                <a:latin typeface="Arial" panose="020B0604020202020204" pitchFamily="34" charset="0"/>
                <a:cs typeface="Arial" panose="020B0604020202020204" pitchFamily="34" charset="0"/>
              </a:rPr>
              <a:t>consisting of a single shell and 30,000 tubes, each executing </a:t>
            </a:r>
            <a:r>
              <a:rPr lang="en-US" sz="2000" dirty="0" smtClean="0">
                <a:solidFill>
                  <a:schemeClr val="accent1">
                    <a:lumMod val="50000"/>
                  </a:schemeClr>
                </a:solidFill>
                <a:latin typeface="Arial" panose="020B0604020202020204" pitchFamily="34" charset="0"/>
                <a:cs typeface="Arial" panose="020B0604020202020204" pitchFamily="34" charset="0"/>
              </a:rPr>
              <a:t>two passes. The </a:t>
            </a:r>
            <a:r>
              <a:rPr lang="en-US" sz="2000" dirty="0">
                <a:solidFill>
                  <a:schemeClr val="accent1">
                    <a:lumMod val="50000"/>
                  </a:schemeClr>
                </a:solidFill>
                <a:latin typeface="Arial" panose="020B0604020202020204" pitchFamily="34" charset="0"/>
                <a:cs typeface="Arial" panose="020B0604020202020204" pitchFamily="34" charset="0"/>
              </a:rPr>
              <a:t>tubes are of thin wall construction with </a:t>
            </a:r>
            <a:r>
              <a:rPr lang="en-US" sz="2000" i="1" dirty="0">
                <a:solidFill>
                  <a:schemeClr val="accent1">
                    <a:lumMod val="50000"/>
                  </a:schemeClr>
                </a:solidFill>
                <a:latin typeface="Arial" panose="020B0604020202020204" pitchFamily="34" charset="0"/>
                <a:cs typeface="Arial" panose="020B0604020202020204" pitchFamily="34" charset="0"/>
              </a:rPr>
              <a:t>D </a:t>
            </a:r>
            <a:r>
              <a:rPr lang="en-US" sz="2000" i="1" dirty="0" smtClean="0">
                <a:solidFill>
                  <a:schemeClr val="accent1">
                    <a:lumMod val="50000"/>
                  </a:schemeClr>
                </a:solidFill>
                <a:latin typeface="Arial" panose="020B0604020202020204" pitchFamily="34" charset="0"/>
                <a:cs typeface="Arial" panose="020B0604020202020204" pitchFamily="34" charset="0"/>
              </a:rPr>
              <a:t>=</a:t>
            </a:r>
            <a:r>
              <a:rPr lang="en-US" sz="2000" dirty="0" smtClean="0">
                <a:solidFill>
                  <a:schemeClr val="accent1">
                    <a:lumMod val="50000"/>
                  </a:schemeClr>
                </a:solidFill>
                <a:latin typeface="Arial" panose="020B0604020202020204" pitchFamily="34" charset="0"/>
                <a:cs typeface="Arial" panose="020B0604020202020204" pitchFamily="34" charset="0"/>
              </a:rPr>
              <a:t> </a:t>
            </a:r>
            <a:r>
              <a:rPr lang="en-US" sz="2000" dirty="0">
                <a:solidFill>
                  <a:schemeClr val="accent1">
                    <a:lumMod val="50000"/>
                  </a:schemeClr>
                </a:solidFill>
                <a:latin typeface="Arial" panose="020B0604020202020204" pitchFamily="34" charset="0"/>
                <a:cs typeface="Arial" panose="020B0604020202020204" pitchFamily="34" charset="0"/>
              </a:rPr>
              <a:t>25 mm, and </a:t>
            </a:r>
            <a:r>
              <a:rPr lang="en-US" sz="2000" dirty="0" smtClean="0">
                <a:solidFill>
                  <a:schemeClr val="accent1">
                    <a:lumMod val="50000"/>
                  </a:schemeClr>
                </a:solidFill>
                <a:latin typeface="Arial" panose="020B0604020202020204" pitchFamily="34" charset="0"/>
                <a:cs typeface="Arial" panose="020B0604020202020204" pitchFamily="34" charset="0"/>
              </a:rPr>
              <a:t>steam condenses on their </a:t>
            </a:r>
            <a:r>
              <a:rPr lang="en-US" sz="2000" dirty="0">
                <a:solidFill>
                  <a:schemeClr val="accent1">
                    <a:lumMod val="50000"/>
                  </a:schemeClr>
                </a:solidFill>
                <a:latin typeface="Arial" panose="020B0604020202020204" pitchFamily="34" charset="0"/>
                <a:cs typeface="Arial" panose="020B0604020202020204" pitchFamily="34" charset="0"/>
              </a:rPr>
              <a:t>outer surface with an associated convection coefficient of </a:t>
            </a:r>
            <a:r>
              <a:rPr lang="en-US" sz="2000" i="1" dirty="0">
                <a:solidFill>
                  <a:schemeClr val="accent1">
                    <a:lumMod val="50000"/>
                  </a:schemeClr>
                </a:solidFill>
                <a:latin typeface="Arial" panose="020B0604020202020204" pitchFamily="34" charset="0"/>
                <a:cs typeface="Arial" panose="020B0604020202020204" pitchFamily="34" charset="0"/>
              </a:rPr>
              <a:t>h</a:t>
            </a:r>
            <a:r>
              <a:rPr lang="en-US" sz="2000" i="1" baseline="-25000" dirty="0">
                <a:solidFill>
                  <a:schemeClr val="accent1">
                    <a:lumMod val="50000"/>
                  </a:schemeClr>
                </a:solidFill>
                <a:latin typeface="Arial" panose="020B0604020202020204" pitchFamily="34" charset="0"/>
                <a:cs typeface="Arial" panose="020B0604020202020204" pitchFamily="34" charset="0"/>
              </a:rPr>
              <a:t>o</a:t>
            </a:r>
            <a:r>
              <a:rPr lang="en-US" sz="2000" i="1" dirty="0">
                <a:solidFill>
                  <a:schemeClr val="accent1">
                    <a:lumMod val="50000"/>
                  </a:schemeClr>
                </a:solidFill>
                <a:latin typeface="Arial" panose="020B0604020202020204" pitchFamily="34" charset="0"/>
                <a:cs typeface="Arial" panose="020B0604020202020204" pitchFamily="34" charset="0"/>
              </a:rPr>
              <a:t> </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smtClean="0">
                <a:solidFill>
                  <a:schemeClr val="accent1">
                    <a:lumMod val="50000"/>
                  </a:schemeClr>
                </a:solidFill>
                <a:latin typeface="Arial" panose="020B0604020202020204" pitchFamily="34" charset="0"/>
                <a:cs typeface="Arial" panose="020B0604020202020204" pitchFamily="34" charset="0"/>
              </a:rPr>
              <a:t>= 11,000 </a:t>
            </a:r>
            <a:r>
              <a:rPr lang="en-US" sz="2000" dirty="0">
                <a:solidFill>
                  <a:schemeClr val="accent1">
                    <a:lumMod val="50000"/>
                  </a:schemeClr>
                </a:solidFill>
                <a:latin typeface="Arial" panose="020B0604020202020204" pitchFamily="34" charset="0"/>
                <a:cs typeface="Arial" panose="020B0604020202020204" pitchFamily="34" charset="0"/>
              </a:rPr>
              <a:t>W/m</a:t>
            </a:r>
            <a:r>
              <a:rPr lang="en-US" sz="2000" baseline="30000" dirty="0">
                <a:solidFill>
                  <a:schemeClr val="accent1">
                    <a:lumMod val="50000"/>
                  </a:schemeClr>
                </a:solidFill>
                <a:latin typeface="Arial" panose="020B0604020202020204" pitchFamily="34" charset="0"/>
                <a:cs typeface="Arial" panose="020B0604020202020204" pitchFamily="34" charset="0"/>
              </a:rPr>
              <a:t>2</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smtClean="0">
                <a:solidFill>
                  <a:schemeClr val="accent1">
                    <a:lumMod val="50000"/>
                  </a:schemeClr>
                </a:solidFill>
                <a:latin typeface="Arial" panose="020B0604020202020204" pitchFamily="34" charset="0"/>
                <a:cs typeface="Arial" panose="020B0604020202020204" pitchFamily="34" charset="0"/>
              </a:rPr>
              <a:t>K. The </a:t>
            </a:r>
            <a:r>
              <a:rPr lang="en-US" sz="2000" dirty="0">
                <a:solidFill>
                  <a:schemeClr val="accent1">
                    <a:lumMod val="50000"/>
                  </a:schemeClr>
                </a:solidFill>
                <a:latin typeface="Arial" panose="020B0604020202020204" pitchFamily="34" charset="0"/>
                <a:cs typeface="Arial" panose="020B0604020202020204" pitchFamily="34" charset="0"/>
              </a:rPr>
              <a:t>heat transfer rate that must be effected by the exchanger </a:t>
            </a:r>
            <a:r>
              <a:rPr lang="en-US" sz="2000" dirty="0" smtClean="0">
                <a:solidFill>
                  <a:schemeClr val="accent1">
                    <a:lumMod val="50000"/>
                  </a:schemeClr>
                </a:solidFill>
                <a:latin typeface="Arial" panose="020B0604020202020204" pitchFamily="34" charset="0"/>
                <a:cs typeface="Arial" panose="020B0604020202020204" pitchFamily="34" charset="0"/>
              </a:rPr>
              <a:t>is </a:t>
            </a:r>
            <a:r>
              <a:rPr lang="en-US" sz="2000" i="1" dirty="0" smtClean="0">
                <a:solidFill>
                  <a:schemeClr val="accent1">
                    <a:lumMod val="50000"/>
                  </a:schemeClr>
                </a:solidFill>
                <a:latin typeface="Arial" panose="020B0604020202020204" pitchFamily="34" charset="0"/>
                <a:cs typeface="Arial" panose="020B0604020202020204" pitchFamily="34" charset="0"/>
              </a:rPr>
              <a:t>q =</a:t>
            </a:r>
            <a:r>
              <a:rPr lang="en-US" sz="2000" dirty="0" smtClean="0">
                <a:solidFill>
                  <a:schemeClr val="accent1">
                    <a:lumMod val="50000"/>
                  </a:schemeClr>
                </a:solidFill>
                <a:latin typeface="Arial" panose="020B0604020202020204" pitchFamily="34" charset="0"/>
                <a:cs typeface="Arial" panose="020B0604020202020204" pitchFamily="34" charset="0"/>
              </a:rPr>
              <a:t> 2(10)</a:t>
            </a:r>
            <a:r>
              <a:rPr lang="en-US" sz="2000" baseline="30000" dirty="0" smtClean="0">
                <a:solidFill>
                  <a:schemeClr val="accent1">
                    <a:lumMod val="50000"/>
                  </a:schemeClr>
                </a:solidFill>
                <a:latin typeface="Arial" panose="020B0604020202020204" pitchFamily="34" charset="0"/>
                <a:cs typeface="Arial" panose="020B0604020202020204" pitchFamily="34" charset="0"/>
              </a:rPr>
              <a:t>9</a:t>
            </a:r>
            <a:r>
              <a:rPr lang="en-US" sz="2000" dirty="0" smtClean="0">
                <a:solidFill>
                  <a:schemeClr val="accent1">
                    <a:lumMod val="50000"/>
                  </a:schemeClr>
                </a:solidFill>
                <a:latin typeface="Arial" panose="020B0604020202020204" pitchFamily="34" charset="0"/>
                <a:cs typeface="Arial" panose="020B0604020202020204" pitchFamily="34" charset="0"/>
              </a:rPr>
              <a:t> </a:t>
            </a:r>
            <a:r>
              <a:rPr lang="en-US" sz="2000" dirty="0">
                <a:solidFill>
                  <a:schemeClr val="accent1">
                    <a:lumMod val="50000"/>
                  </a:schemeClr>
                </a:solidFill>
                <a:latin typeface="Arial" panose="020B0604020202020204" pitchFamily="34" charset="0"/>
                <a:cs typeface="Arial" panose="020B0604020202020204" pitchFamily="34" charset="0"/>
              </a:rPr>
              <a:t>W, </a:t>
            </a:r>
            <a:r>
              <a:rPr lang="en-US" sz="2000" dirty="0" smtClean="0">
                <a:solidFill>
                  <a:schemeClr val="accent1">
                    <a:lumMod val="50000"/>
                  </a:schemeClr>
                </a:solidFill>
                <a:latin typeface="Arial" panose="020B0604020202020204" pitchFamily="34" charset="0"/>
                <a:cs typeface="Arial" panose="020B0604020202020204" pitchFamily="34" charset="0"/>
              </a:rPr>
              <a:t>and </a:t>
            </a:r>
            <a:r>
              <a:rPr lang="en-US" sz="2000" dirty="0">
                <a:solidFill>
                  <a:schemeClr val="accent1">
                    <a:lumMod val="50000"/>
                  </a:schemeClr>
                </a:solidFill>
                <a:latin typeface="Arial" panose="020B0604020202020204" pitchFamily="34" charset="0"/>
                <a:cs typeface="Arial" panose="020B0604020202020204" pitchFamily="34" charset="0"/>
              </a:rPr>
              <a:t>this is accomplished by passing cooling water through the tubes at a rate of </a:t>
            </a:r>
            <a:r>
              <a:rPr lang="en-US" sz="2000" dirty="0" smtClean="0">
                <a:solidFill>
                  <a:schemeClr val="accent1">
                    <a:lumMod val="50000"/>
                  </a:schemeClr>
                </a:solidFill>
                <a:latin typeface="Arial" panose="020B0604020202020204" pitchFamily="34" charset="0"/>
                <a:cs typeface="Arial" panose="020B0604020202020204" pitchFamily="34" charset="0"/>
              </a:rPr>
              <a:t>3(10)</a:t>
            </a:r>
            <a:r>
              <a:rPr lang="en-US" sz="2000" baseline="30000" dirty="0" smtClean="0">
                <a:solidFill>
                  <a:schemeClr val="accent1">
                    <a:lumMod val="50000"/>
                  </a:schemeClr>
                </a:solidFill>
                <a:latin typeface="Arial" panose="020B0604020202020204" pitchFamily="34" charset="0"/>
                <a:cs typeface="Arial" panose="020B0604020202020204" pitchFamily="34" charset="0"/>
              </a:rPr>
              <a:t>4</a:t>
            </a:r>
            <a:r>
              <a:rPr lang="en-US" sz="2000" dirty="0" smtClean="0">
                <a:solidFill>
                  <a:schemeClr val="accent1">
                    <a:lumMod val="50000"/>
                  </a:schemeClr>
                </a:solidFill>
                <a:latin typeface="Arial" panose="020B0604020202020204" pitchFamily="34" charset="0"/>
                <a:cs typeface="Arial" panose="020B0604020202020204" pitchFamily="34" charset="0"/>
              </a:rPr>
              <a:t> kg/s </a:t>
            </a:r>
            <a:r>
              <a:rPr lang="en-US" sz="2000" dirty="0">
                <a:solidFill>
                  <a:schemeClr val="accent1">
                    <a:lumMod val="50000"/>
                  </a:schemeClr>
                </a:solidFill>
                <a:latin typeface="Arial" panose="020B0604020202020204" pitchFamily="34" charset="0"/>
                <a:cs typeface="Arial" panose="020B0604020202020204" pitchFamily="34" charset="0"/>
              </a:rPr>
              <a:t>(the flow rate per tube is therefore 1 kg/s). The water enters at 20°C, while </a:t>
            </a:r>
            <a:r>
              <a:rPr lang="en-US" sz="2000" dirty="0" smtClean="0">
                <a:solidFill>
                  <a:schemeClr val="accent1">
                    <a:lumMod val="50000"/>
                  </a:schemeClr>
                </a:solidFill>
                <a:latin typeface="Arial" panose="020B0604020202020204" pitchFamily="34" charset="0"/>
                <a:cs typeface="Arial" panose="020B0604020202020204" pitchFamily="34" charset="0"/>
              </a:rPr>
              <a:t>the steam </a:t>
            </a:r>
            <a:r>
              <a:rPr lang="en-US" sz="2000" dirty="0">
                <a:solidFill>
                  <a:schemeClr val="accent1">
                    <a:lumMod val="50000"/>
                  </a:schemeClr>
                </a:solidFill>
                <a:latin typeface="Arial" panose="020B0604020202020204" pitchFamily="34" charset="0"/>
                <a:cs typeface="Arial" panose="020B0604020202020204" pitchFamily="34" charset="0"/>
              </a:rPr>
              <a:t>condenses at 50°C. What is the temperature of the cooling water </a:t>
            </a:r>
            <a:r>
              <a:rPr lang="en-US" sz="2000" dirty="0" smtClean="0">
                <a:solidFill>
                  <a:schemeClr val="accent1">
                    <a:lumMod val="50000"/>
                  </a:schemeClr>
                </a:solidFill>
                <a:latin typeface="Arial" panose="020B0604020202020204" pitchFamily="34" charset="0"/>
                <a:cs typeface="Arial" panose="020B0604020202020204" pitchFamily="34" charset="0"/>
              </a:rPr>
              <a:t>emerging from </a:t>
            </a:r>
            <a:r>
              <a:rPr lang="en-US" sz="2000" dirty="0">
                <a:solidFill>
                  <a:schemeClr val="accent1">
                    <a:lumMod val="50000"/>
                  </a:schemeClr>
                </a:solidFill>
                <a:latin typeface="Arial" panose="020B0604020202020204" pitchFamily="34" charset="0"/>
                <a:cs typeface="Arial" panose="020B0604020202020204" pitchFamily="34" charset="0"/>
              </a:rPr>
              <a:t>the condenser? What is the required tube length </a:t>
            </a:r>
            <a:r>
              <a:rPr lang="en-US" sz="2000" i="1" dirty="0">
                <a:solidFill>
                  <a:schemeClr val="accent1">
                    <a:lumMod val="50000"/>
                  </a:schemeClr>
                </a:solidFill>
                <a:latin typeface="Arial" panose="020B0604020202020204" pitchFamily="34" charset="0"/>
                <a:cs typeface="Arial" panose="020B0604020202020204" pitchFamily="34" charset="0"/>
              </a:rPr>
              <a:t>L </a:t>
            </a:r>
            <a:r>
              <a:rPr lang="en-US" sz="2000" dirty="0">
                <a:solidFill>
                  <a:schemeClr val="accent1">
                    <a:lumMod val="50000"/>
                  </a:schemeClr>
                </a:solidFill>
                <a:latin typeface="Arial" panose="020B0604020202020204" pitchFamily="34" charset="0"/>
                <a:cs typeface="Arial" panose="020B0604020202020204" pitchFamily="34" charset="0"/>
              </a:rPr>
              <a:t>per pass?</a:t>
            </a:r>
            <a:endParaRPr lang="en-US" sz="2000" dirty="0" smtClean="0">
              <a:solidFill>
                <a:schemeClr val="accent1">
                  <a:lumMod val="50000"/>
                </a:schemeClr>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chemeClr val="accent1">
                  <a:lumMod val="50000"/>
                </a:schemeClr>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Exercise – </a:t>
            </a:r>
            <a:r>
              <a:rPr lang="en-US" sz="2000" b="1" dirty="0" smtClean="0">
                <a:solidFill>
                  <a:srgbClr val="002060"/>
                </a:solidFill>
                <a:latin typeface="Lao UI" pitchFamily="34" charset="0"/>
                <a:ea typeface="宋体" pitchFamily="2" charset="-122"/>
                <a:cs typeface="Lao UI" pitchFamily="34" charset="0"/>
              </a:rPr>
              <a:t>Condensation by Shell and Tube H.E</a:t>
            </a:r>
            <a:endParaRPr lang="en-US" sz="2000" b="1" dirty="0">
              <a:solidFill>
                <a:srgbClr val="00206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234" y="4609965"/>
            <a:ext cx="5216002" cy="189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15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3203738"/>
            <a:ext cx="88840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Good Luck!</a:t>
            </a:r>
            <a:endParaRPr lang="en-US" sz="2800" b="1" dirty="0">
              <a:solidFill>
                <a:srgbClr val="C00000"/>
              </a:solidFill>
              <a:latin typeface="Lao UI" pitchFamily="34" charset="0"/>
              <a:ea typeface="宋体" pitchFamily="2" charset="-122"/>
              <a:cs typeface="Lao UI" pitchFamily="34" charset="0"/>
            </a:endParaRPr>
          </a:p>
        </p:txBody>
      </p:sp>
      <p:sp>
        <p:nvSpPr>
          <p:cNvPr id="5" name="TextBox 4"/>
          <p:cNvSpPr txBox="1"/>
          <p:nvPr/>
        </p:nvSpPr>
        <p:spPr>
          <a:xfrm>
            <a:off x="152399" y="3208074"/>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6" name="TextBox 5"/>
          <p:cNvSpPr txBox="1"/>
          <p:nvPr/>
        </p:nvSpPr>
        <p:spPr>
          <a:xfrm>
            <a:off x="152399" y="3769331"/>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291349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 y="1421573"/>
            <a:ext cx="89058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Applications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6</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4" name="Oval 3"/>
          <p:cNvSpPr/>
          <p:nvPr/>
        </p:nvSpPr>
        <p:spPr>
          <a:xfrm>
            <a:off x="284675" y="1738648"/>
            <a:ext cx="1107047" cy="73409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G. Furnace</a:t>
            </a:r>
            <a:endParaRPr lang="en-US" sz="1200" dirty="0"/>
          </a:p>
        </p:txBody>
      </p:sp>
      <p:sp>
        <p:nvSpPr>
          <p:cNvPr id="15" name="Oval 14"/>
          <p:cNvSpPr/>
          <p:nvPr/>
        </p:nvSpPr>
        <p:spPr>
          <a:xfrm>
            <a:off x="1391722" y="1371600"/>
            <a:ext cx="1107047" cy="73409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Steam Drum</a:t>
            </a:r>
            <a:endParaRPr lang="en-US" sz="1200" dirty="0"/>
          </a:p>
        </p:txBody>
      </p:sp>
      <p:sp>
        <p:nvSpPr>
          <p:cNvPr id="14" name="Left-Right Arrow 13"/>
          <p:cNvSpPr/>
          <p:nvPr/>
        </p:nvSpPr>
        <p:spPr>
          <a:xfrm rot="20101195">
            <a:off x="519887" y="1119984"/>
            <a:ext cx="1302840" cy="495253"/>
          </a:xfrm>
          <a:prstGeom prst="lef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Boiler</a:t>
            </a:r>
            <a:endParaRPr lang="en-US" sz="1200" dirty="0"/>
          </a:p>
        </p:txBody>
      </p:sp>
      <p:sp>
        <p:nvSpPr>
          <p:cNvPr id="17" name="Oval 16"/>
          <p:cNvSpPr/>
          <p:nvPr/>
        </p:nvSpPr>
        <p:spPr>
          <a:xfrm>
            <a:off x="3830299" y="838200"/>
            <a:ext cx="1107047" cy="73409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Super Heater</a:t>
            </a:r>
            <a:endParaRPr lang="en-US" sz="1200" dirty="0"/>
          </a:p>
        </p:txBody>
      </p:sp>
      <p:sp>
        <p:nvSpPr>
          <p:cNvPr id="18" name="Oval 17"/>
          <p:cNvSpPr/>
          <p:nvPr/>
        </p:nvSpPr>
        <p:spPr>
          <a:xfrm>
            <a:off x="4383822" y="5086082"/>
            <a:ext cx="1107047" cy="73409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Air Pre-  Heater</a:t>
            </a:r>
            <a:endParaRPr lang="en-US" sz="1200" dirty="0"/>
          </a:p>
        </p:txBody>
      </p:sp>
      <p:sp>
        <p:nvSpPr>
          <p:cNvPr id="19" name="Oval 18"/>
          <p:cNvSpPr/>
          <p:nvPr/>
        </p:nvSpPr>
        <p:spPr>
          <a:xfrm>
            <a:off x="5952898" y="5086082"/>
            <a:ext cx="1107047" cy="73409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Feed Water Heater</a:t>
            </a:r>
            <a:endParaRPr lang="en-US" sz="1200" dirty="0"/>
          </a:p>
        </p:txBody>
      </p:sp>
      <p:sp>
        <p:nvSpPr>
          <p:cNvPr id="20" name="Oval 19"/>
          <p:cNvSpPr/>
          <p:nvPr/>
        </p:nvSpPr>
        <p:spPr>
          <a:xfrm>
            <a:off x="7343457" y="4815198"/>
            <a:ext cx="1336904" cy="73409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Condenser</a:t>
            </a:r>
            <a:endParaRPr lang="en-US" sz="1200" dirty="0"/>
          </a:p>
        </p:txBody>
      </p:sp>
      <p:sp>
        <p:nvSpPr>
          <p:cNvPr id="21" name="Oval 20"/>
          <p:cNvSpPr/>
          <p:nvPr/>
        </p:nvSpPr>
        <p:spPr>
          <a:xfrm>
            <a:off x="7573129" y="873418"/>
            <a:ext cx="1336904" cy="73409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t>Air Cooled</a:t>
            </a:r>
          </a:p>
          <a:p>
            <a:pPr algn="ctr"/>
            <a:r>
              <a:rPr lang="en-US" sz="1200" dirty="0" smtClean="0"/>
              <a:t>Condenser</a:t>
            </a:r>
            <a:endParaRPr lang="en-US" sz="1200" dirty="0"/>
          </a:p>
        </p:txBody>
      </p:sp>
      <p:sp>
        <p:nvSpPr>
          <p:cNvPr id="16" name="Down Arrow 15"/>
          <p:cNvSpPr/>
          <p:nvPr/>
        </p:nvSpPr>
        <p:spPr>
          <a:xfrm rot="19847315">
            <a:off x="1088031" y="2329074"/>
            <a:ext cx="166554" cy="9144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Down Arrow 22"/>
          <p:cNvSpPr/>
          <p:nvPr/>
        </p:nvSpPr>
        <p:spPr>
          <a:xfrm rot="1157804">
            <a:off x="1573156" y="2108545"/>
            <a:ext cx="130099" cy="66384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Down Arrow 23"/>
          <p:cNvSpPr/>
          <p:nvPr/>
        </p:nvSpPr>
        <p:spPr>
          <a:xfrm rot="2770258">
            <a:off x="3554248" y="1367735"/>
            <a:ext cx="175900" cy="66384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Down Arrow 24"/>
          <p:cNvSpPr/>
          <p:nvPr/>
        </p:nvSpPr>
        <p:spPr>
          <a:xfrm rot="8589485">
            <a:off x="4156767" y="4152389"/>
            <a:ext cx="214156" cy="107277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Down Arrow 25"/>
          <p:cNvSpPr/>
          <p:nvPr/>
        </p:nvSpPr>
        <p:spPr>
          <a:xfrm rot="10419968">
            <a:off x="6161626" y="4436369"/>
            <a:ext cx="202222" cy="64051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Down Arrow 26"/>
          <p:cNvSpPr/>
          <p:nvPr/>
        </p:nvSpPr>
        <p:spPr>
          <a:xfrm rot="10419968">
            <a:off x="7596422" y="4206296"/>
            <a:ext cx="202222" cy="64051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Down Arrow 27"/>
          <p:cNvSpPr/>
          <p:nvPr/>
        </p:nvSpPr>
        <p:spPr>
          <a:xfrm rot="21234618">
            <a:off x="8336876" y="1624483"/>
            <a:ext cx="124520" cy="182012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71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26" y="879376"/>
            <a:ext cx="8418980" cy="2062103"/>
          </a:xfrm>
          <a:prstGeom prst="rect">
            <a:avLst/>
          </a:prstGeom>
          <a:noFill/>
        </p:spPr>
        <p:txBody>
          <a:bodyPr wrap="square" rtlCol="0">
            <a:spAutoFit/>
          </a:bodyPr>
          <a:lstStyle/>
          <a:p>
            <a:pPr algn="just"/>
            <a:r>
              <a:rPr lang="en-US" sz="2200" dirty="0">
                <a:solidFill>
                  <a:srgbClr val="002060"/>
                </a:solidFill>
                <a:latin typeface="Arial" panose="020B0604020202020204" pitchFamily="34" charset="0"/>
                <a:ea typeface="Batang" pitchFamily="18" charset="-127"/>
                <a:cs typeface="Arial" panose="020B0604020202020204" pitchFamily="34" charset="0"/>
              </a:rPr>
              <a:t>Heat exchangers are typically classified according </a:t>
            </a:r>
            <a:r>
              <a:rPr lang="en-US" sz="2200" dirty="0" smtClean="0">
                <a:solidFill>
                  <a:srgbClr val="002060"/>
                </a:solidFill>
                <a:latin typeface="Arial" panose="020B0604020202020204" pitchFamily="34" charset="0"/>
                <a:ea typeface="Batang" pitchFamily="18" charset="-127"/>
                <a:cs typeface="Arial" panose="020B0604020202020204" pitchFamily="34" charset="0"/>
              </a:rPr>
              <a:t>to:</a:t>
            </a:r>
          </a:p>
          <a:p>
            <a:pPr marL="800100" lvl="1" indent="-342900" algn="just">
              <a:buFont typeface="Wingdings" panose="05000000000000000000" pitchFamily="2" charset="2"/>
              <a:buChar char="§"/>
            </a:pPr>
            <a:endParaRPr lang="en-US" sz="2200" b="1" dirty="0">
              <a:solidFill>
                <a:srgbClr val="C00000"/>
              </a:solidFill>
              <a:latin typeface="Arial" panose="020B0604020202020204" pitchFamily="34" charset="0"/>
              <a:ea typeface="Batang" pitchFamily="18" charset="-127"/>
              <a:cs typeface="Arial" panose="020B0604020202020204" pitchFamily="34" charset="0"/>
            </a:endParaRPr>
          </a:p>
          <a:p>
            <a:pPr marL="800100" lvl="1" indent="-342900" algn="just">
              <a:buFont typeface="Wingdings" panose="05000000000000000000" pitchFamily="2" charset="2"/>
              <a:buChar char="§"/>
            </a:pPr>
            <a:r>
              <a:rPr lang="en-US" sz="2200" b="1" dirty="0" smtClean="0">
                <a:solidFill>
                  <a:srgbClr val="C00000"/>
                </a:solidFill>
                <a:latin typeface="Arial" panose="020B0604020202020204" pitchFamily="34" charset="0"/>
                <a:ea typeface="Batang" pitchFamily="18" charset="-127"/>
                <a:cs typeface="Arial" panose="020B0604020202020204" pitchFamily="34" charset="0"/>
              </a:rPr>
              <a:t>Flow arrangement and</a:t>
            </a:r>
          </a:p>
          <a:p>
            <a:pPr marL="800100" lvl="1" indent="-342900" algn="just">
              <a:buFont typeface="Wingdings" panose="05000000000000000000" pitchFamily="2" charset="2"/>
              <a:buChar char="§"/>
            </a:pPr>
            <a:r>
              <a:rPr lang="en-US" sz="2200" b="1" dirty="0">
                <a:solidFill>
                  <a:srgbClr val="C00000"/>
                </a:solidFill>
                <a:latin typeface="Arial" panose="020B0604020202020204" pitchFamily="34" charset="0"/>
                <a:ea typeface="Batang" pitchFamily="18" charset="-127"/>
                <a:cs typeface="Arial" panose="020B0604020202020204" pitchFamily="34" charset="0"/>
              </a:rPr>
              <a:t>T</a:t>
            </a:r>
            <a:r>
              <a:rPr lang="en-US" sz="2200" b="1" dirty="0" smtClean="0">
                <a:solidFill>
                  <a:srgbClr val="C00000"/>
                </a:solidFill>
                <a:latin typeface="Arial" panose="020B0604020202020204" pitchFamily="34" charset="0"/>
                <a:ea typeface="Batang" pitchFamily="18" charset="-127"/>
                <a:cs typeface="Arial" panose="020B0604020202020204" pitchFamily="34" charset="0"/>
              </a:rPr>
              <a:t>ype of construction.</a:t>
            </a:r>
          </a:p>
          <a:p>
            <a:pPr algn="just"/>
            <a:endParaRPr lang="en-US" sz="2000" dirty="0" smtClean="0">
              <a:solidFill>
                <a:srgbClr val="002060"/>
              </a:solidFill>
              <a:latin typeface="Lao UI" panose="020B0502040204020203" pitchFamily="34" charset="0"/>
              <a:ea typeface="Batang" pitchFamily="18" charset="-127"/>
              <a:cs typeface="Lao UI" panose="020B0502040204020203" pitchFamily="34" charset="0"/>
            </a:endParaRPr>
          </a:p>
          <a:p>
            <a:pPr algn="just"/>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Heat Exchanger Types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7</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1" name="Rectangle 10"/>
          <p:cNvSpPr/>
          <p:nvPr/>
        </p:nvSpPr>
        <p:spPr>
          <a:xfrm>
            <a:off x="476250" y="2660364"/>
            <a:ext cx="8049185" cy="2123658"/>
          </a:xfrm>
          <a:prstGeom prst="rect">
            <a:avLst/>
          </a:prstGeom>
        </p:spPr>
        <p:txBody>
          <a:bodyPr wrap="square">
            <a:spAutoFit/>
          </a:bodyPr>
          <a:lstStyle/>
          <a:p>
            <a:r>
              <a:rPr lang="en-US" sz="2200" dirty="0">
                <a:solidFill>
                  <a:srgbClr val="002060"/>
                </a:solidFill>
                <a:latin typeface="Arial" panose="020B0604020202020204" pitchFamily="34" charset="0"/>
                <a:cs typeface="Arial" panose="020B0604020202020204" pitchFamily="34" charset="0"/>
              </a:rPr>
              <a:t>Basic Heat Exchanger Types:</a:t>
            </a:r>
          </a:p>
          <a:p>
            <a:endParaRPr lang="en-US" sz="2200" b="1" dirty="0">
              <a:solidFill>
                <a:srgbClr val="002060"/>
              </a:solidFill>
              <a:latin typeface="Arial" panose="020B0604020202020204" pitchFamily="34" charset="0"/>
              <a:cs typeface="Arial" panose="020B0604020202020204" pitchFamily="34" charset="0"/>
            </a:endParaRPr>
          </a:p>
          <a:p>
            <a:pPr marL="342900" indent="-342900">
              <a:buAutoNum type="arabicPeriod"/>
            </a:pPr>
            <a:r>
              <a:rPr lang="en-US" sz="2200" b="1" dirty="0">
                <a:solidFill>
                  <a:srgbClr val="C00000"/>
                </a:solidFill>
                <a:latin typeface="Arial" panose="020B0604020202020204" pitchFamily="34" charset="0"/>
                <a:cs typeface="Arial" panose="020B0604020202020204" pitchFamily="34" charset="0"/>
              </a:rPr>
              <a:t>Double Tube Heat Exchangers </a:t>
            </a:r>
            <a:r>
              <a:rPr lang="en-US" sz="1800" b="1" dirty="0">
                <a:solidFill>
                  <a:srgbClr val="002060"/>
                </a:solidFill>
                <a:latin typeface="Arial" panose="020B0604020202020204" pitchFamily="34" charset="0"/>
                <a:cs typeface="Arial" panose="020B0604020202020204" pitchFamily="34" charset="0"/>
              </a:rPr>
              <a:t>(Parallel and Counter Types)</a:t>
            </a:r>
          </a:p>
          <a:p>
            <a:pPr marL="342900" indent="-342900">
              <a:buAutoNum type="arabicPeriod"/>
            </a:pPr>
            <a:r>
              <a:rPr lang="en-US" sz="2200" b="1" dirty="0">
                <a:solidFill>
                  <a:srgbClr val="C00000"/>
                </a:solidFill>
                <a:latin typeface="Arial" panose="020B0604020202020204" pitchFamily="34" charset="0"/>
                <a:cs typeface="Arial" panose="020B0604020202020204" pitchFamily="34" charset="0"/>
              </a:rPr>
              <a:t>Cross – Flow Heat Exchangers</a:t>
            </a:r>
          </a:p>
          <a:p>
            <a:pPr marL="342900" indent="-342900">
              <a:buAutoNum type="arabicPeriod"/>
            </a:pPr>
            <a:r>
              <a:rPr lang="en-US" sz="2200" b="1" dirty="0">
                <a:solidFill>
                  <a:srgbClr val="C00000"/>
                </a:solidFill>
                <a:latin typeface="Arial" panose="020B0604020202020204" pitchFamily="34" charset="0"/>
                <a:cs typeface="Arial" panose="020B0604020202020204" pitchFamily="34" charset="0"/>
              </a:rPr>
              <a:t>Shell and Tube Heat Exchangers</a:t>
            </a:r>
          </a:p>
          <a:p>
            <a:pPr marL="342900" indent="-342900">
              <a:buAutoNum type="arabicPeriod"/>
            </a:pPr>
            <a:r>
              <a:rPr lang="en-US" sz="2200" b="1" dirty="0">
                <a:solidFill>
                  <a:srgbClr val="C00000"/>
                </a:solidFill>
                <a:latin typeface="Arial" panose="020B0604020202020204" pitchFamily="34" charset="0"/>
                <a:cs typeface="Arial" panose="020B0604020202020204" pitchFamily="34" charset="0"/>
              </a:rPr>
              <a:t>Compact Heat Exchangers</a:t>
            </a:r>
          </a:p>
        </p:txBody>
      </p:sp>
    </p:spTree>
    <p:extLst>
      <p:ext uri="{BB962C8B-B14F-4D97-AF65-F5344CB8AC3E}">
        <p14:creationId xmlns:p14="http://schemas.microsoft.com/office/powerpoint/2010/main" val="64944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Double Tube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8</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1" name="Rectangle 10"/>
          <p:cNvSpPr/>
          <p:nvPr/>
        </p:nvSpPr>
        <p:spPr>
          <a:xfrm>
            <a:off x="355786" y="1135364"/>
            <a:ext cx="8296835" cy="2000548"/>
          </a:xfrm>
          <a:prstGeom prst="rect">
            <a:avLst/>
          </a:prstGeom>
        </p:spPr>
        <p:txBody>
          <a:bodyPr wrap="square">
            <a:spAutoFit/>
          </a:bodyPr>
          <a:lstStyle/>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200" dirty="0">
                <a:solidFill>
                  <a:srgbClr val="002060"/>
                </a:solidFill>
                <a:latin typeface="Arial" panose="020B0604020202020204" pitchFamily="34" charset="0"/>
                <a:ea typeface="Batang" pitchFamily="18" charset="-127"/>
                <a:cs typeface="Arial" panose="020B0604020202020204" pitchFamily="34" charset="0"/>
              </a:rPr>
              <a:t>simplest heat exchanger is one for which the hot and cold fluids move in the same or opposite directions in a concentric tube(or double-pipe) construction.</a:t>
            </a:r>
          </a:p>
          <a:p>
            <a:endParaRPr lang="en-US" sz="2200" b="1" dirty="0" smtClean="0">
              <a:solidFill>
                <a:srgbClr val="C00000"/>
              </a:solidFill>
              <a:latin typeface="Arial" panose="020B0604020202020204" pitchFamily="34" charset="0"/>
              <a:cs typeface="Arial" panose="020B0604020202020204" pitchFamily="34" charset="0"/>
            </a:endParaRPr>
          </a:p>
          <a:p>
            <a:pPr marL="342900" indent="-342900" algn="ctr">
              <a:buAutoNum type="arabicPeriod"/>
            </a:pPr>
            <a:endParaRPr lang="en-US" sz="1800" i="1" dirty="0" smtClean="0">
              <a:solidFill>
                <a:srgbClr val="002060"/>
              </a:solidFill>
              <a:latin typeface="Arial" panose="020B0604020202020204" pitchFamily="34" charset="0"/>
              <a:cs typeface="Arial" panose="020B0604020202020204" pitchFamily="34" charset="0"/>
            </a:endParaRPr>
          </a:p>
          <a:p>
            <a:pPr algn="ctr"/>
            <a:endParaRPr lang="en-US" sz="1800" i="1" dirty="0">
              <a:solidFill>
                <a:srgbClr val="002060"/>
              </a:solidFill>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69" y="2541495"/>
            <a:ext cx="8178862" cy="23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05410" y="5311138"/>
            <a:ext cx="7947212" cy="369332"/>
          </a:xfrm>
          <a:prstGeom prst="rect">
            <a:avLst/>
          </a:prstGeom>
        </p:spPr>
        <p:txBody>
          <a:bodyPr wrap="square">
            <a:spAutoFit/>
          </a:bodyPr>
          <a:lstStyle/>
          <a:p>
            <a:pPr algn="ctr"/>
            <a:r>
              <a:rPr lang="en-US" sz="1800" i="1" dirty="0">
                <a:solidFill>
                  <a:srgbClr val="002060"/>
                </a:solidFill>
                <a:latin typeface="Arial" panose="020B0604020202020204" pitchFamily="34" charset="0"/>
                <a:cs typeface="Arial" panose="020B0604020202020204" pitchFamily="34" charset="0"/>
              </a:rPr>
              <a:t>Concentric </a:t>
            </a:r>
            <a:r>
              <a:rPr lang="en-US" sz="1800" i="1" dirty="0" smtClean="0">
                <a:solidFill>
                  <a:srgbClr val="002060"/>
                </a:solidFill>
                <a:latin typeface="Arial" panose="020B0604020202020204" pitchFamily="34" charset="0"/>
                <a:cs typeface="Arial" panose="020B0604020202020204" pitchFamily="34" charset="0"/>
              </a:rPr>
              <a:t>(double) tube </a:t>
            </a:r>
            <a:r>
              <a:rPr lang="en-US" sz="1800" i="1" dirty="0">
                <a:solidFill>
                  <a:srgbClr val="002060"/>
                </a:solidFill>
                <a:latin typeface="Arial" panose="020B0604020202020204" pitchFamily="34" charset="0"/>
                <a:cs typeface="Arial" panose="020B0604020202020204" pitchFamily="34" charset="0"/>
              </a:rPr>
              <a:t>heat exchangers. (a) Parallel flow. (b) </a:t>
            </a:r>
            <a:r>
              <a:rPr lang="en-US" sz="1800" i="1" dirty="0" smtClean="0">
                <a:solidFill>
                  <a:srgbClr val="002060"/>
                </a:solidFill>
                <a:latin typeface="Arial" panose="020B0604020202020204" pitchFamily="34" charset="0"/>
                <a:cs typeface="Arial" panose="020B0604020202020204" pitchFamily="34" charset="0"/>
              </a:rPr>
              <a:t>Counter flow</a:t>
            </a:r>
            <a:r>
              <a:rPr lang="en-US" sz="1800" i="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121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04" y="871738"/>
            <a:ext cx="8464167" cy="1107996"/>
          </a:xfrm>
          <a:prstGeom prst="rect">
            <a:avLst/>
          </a:prstGeom>
          <a:noFill/>
        </p:spPr>
        <p:txBody>
          <a:bodyPr wrap="square" rtlCol="0">
            <a:spAutoFit/>
          </a:bodyPr>
          <a:lstStyle/>
          <a:p>
            <a:pPr algn="just"/>
            <a:r>
              <a:rPr lang="en-US" sz="2200" dirty="0">
                <a:solidFill>
                  <a:srgbClr val="002060"/>
                </a:solidFill>
                <a:latin typeface="Arial" panose="020B0604020202020204" pitchFamily="34" charset="0"/>
                <a:ea typeface="Batang" pitchFamily="18" charset="-127"/>
                <a:cs typeface="Arial" panose="020B0604020202020204" pitchFamily="34" charset="0"/>
              </a:rPr>
              <a:t>Alternatively, the fluids may move in cross flow(perpendicular to each other), </a:t>
            </a:r>
            <a:r>
              <a:rPr lang="en-US" sz="2200" dirty="0" smtClean="0">
                <a:solidFill>
                  <a:srgbClr val="002060"/>
                </a:solidFill>
                <a:latin typeface="Arial" panose="020B0604020202020204" pitchFamily="34" charset="0"/>
                <a:ea typeface="Batang" pitchFamily="18" charset="-127"/>
                <a:cs typeface="Arial" panose="020B0604020202020204" pitchFamily="34" charset="0"/>
              </a:rPr>
              <a:t>as shown </a:t>
            </a:r>
            <a:r>
              <a:rPr lang="en-US" sz="2200" dirty="0">
                <a:solidFill>
                  <a:srgbClr val="002060"/>
                </a:solidFill>
                <a:latin typeface="Arial" panose="020B0604020202020204" pitchFamily="34" charset="0"/>
                <a:ea typeface="Batang" pitchFamily="18" charset="-127"/>
                <a:cs typeface="Arial" panose="020B0604020202020204" pitchFamily="34" charset="0"/>
              </a:rPr>
              <a:t>by the </a:t>
            </a:r>
            <a:r>
              <a:rPr lang="en-US" sz="2200" dirty="0" smtClean="0">
                <a:solidFill>
                  <a:srgbClr val="002060"/>
                </a:solidFill>
                <a:latin typeface="Arial" panose="020B0604020202020204" pitchFamily="34" charset="0"/>
                <a:ea typeface="Batang" pitchFamily="18" charset="-127"/>
                <a:cs typeface="Arial" panose="020B0604020202020204" pitchFamily="34" charset="0"/>
              </a:rPr>
              <a:t>finned and unfinned tubular </a:t>
            </a:r>
            <a:r>
              <a:rPr lang="en-US" sz="2200" dirty="0">
                <a:solidFill>
                  <a:srgbClr val="002060"/>
                </a:solidFill>
                <a:latin typeface="Arial" panose="020B0604020202020204" pitchFamily="34" charset="0"/>
                <a:ea typeface="Batang" pitchFamily="18" charset="-127"/>
                <a:cs typeface="Arial" panose="020B0604020202020204" pitchFamily="34" charset="0"/>
              </a:rPr>
              <a:t>heat </a:t>
            </a:r>
            <a:r>
              <a:rPr lang="en-US" sz="2200" dirty="0" smtClean="0">
                <a:solidFill>
                  <a:srgbClr val="002060"/>
                </a:solidFill>
                <a:latin typeface="Arial" panose="020B0604020202020204" pitchFamily="34" charset="0"/>
                <a:ea typeface="Batang" pitchFamily="18" charset="-127"/>
                <a:cs typeface="Arial" panose="020B0604020202020204" pitchFamily="34" charset="0"/>
              </a:rPr>
              <a:t>exchangers.</a:t>
            </a:r>
            <a:endParaRPr lang="en-US" sz="22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Cross - Flow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94" y="1979734"/>
            <a:ext cx="7883106" cy="332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183339" y="5506010"/>
            <a:ext cx="7276459" cy="646331"/>
          </a:xfrm>
          <a:prstGeom prst="rect">
            <a:avLst/>
          </a:prstGeom>
        </p:spPr>
        <p:txBody>
          <a:bodyPr wrap="square">
            <a:spAutoFit/>
          </a:bodyPr>
          <a:lstStyle/>
          <a:p>
            <a:pPr algn="ctr"/>
            <a:r>
              <a:rPr lang="en-US" sz="1800" i="1" dirty="0">
                <a:solidFill>
                  <a:srgbClr val="002060"/>
                </a:solidFill>
                <a:latin typeface="Arial" panose="020B0604020202020204" pitchFamily="34" charset="0"/>
                <a:cs typeface="Arial" panose="020B0604020202020204" pitchFamily="34" charset="0"/>
              </a:rPr>
              <a:t>Cross-flow heat exchangers. (a) Finned with both fluids unmixed.</a:t>
            </a:r>
          </a:p>
          <a:p>
            <a:pPr algn="ctr"/>
            <a:r>
              <a:rPr lang="en-US" sz="1800" i="1" dirty="0">
                <a:solidFill>
                  <a:srgbClr val="002060"/>
                </a:solidFill>
                <a:latin typeface="Arial" panose="020B0604020202020204" pitchFamily="34" charset="0"/>
                <a:cs typeface="Arial" panose="020B0604020202020204" pitchFamily="34" charset="0"/>
              </a:rPr>
              <a:t>(b) Unfinned with one fluid mixed and the other unmixed</a:t>
            </a:r>
            <a:r>
              <a:rPr lang="en-US" sz="18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7984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35803</TotalTime>
  <Words>4292</Words>
  <Application>Microsoft Office PowerPoint</Application>
  <PresentationFormat>On-screen Show (4:3)</PresentationFormat>
  <Paragraphs>671</Paragraphs>
  <Slides>56</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 I : Hot Liquid – Solid Convection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Tawit</dc:creator>
  <cp:lastModifiedBy>Dawit M</cp:lastModifiedBy>
  <cp:revision>583</cp:revision>
  <dcterms:created xsi:type="dcterms:W3CDTF">2004-10-27T01:02:05Z</dcterms:created>
  <dcterms:modified xsi:type="dcterms:W3CDTF">2020-01-09T12:37:13Z</dcterms:modified>
</cp:coreProperties>
</file>