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50"/>
  </p:notesMasterIdLst>
  <p:sldIdLst>
    <p:sldId id="256" r:id="rId2"/>
    <p:sldId id="265" r:id="rId3"/>
    <p:sldId id="257" r:id="rId4"/>
    <p:sldId id="258" r:id="rId5"/>
    <p:sldId id="259" r:id="rId6"/>
    <p:sldId id="260" r:id="rId7"/>
    <p:sldId id="262" r:id="rId8"/>
    <p:sldId id="266" r:id="rId9"/>
    <p:sldId id="267" r:id="rId10"/>
    <p:sldId id="268" r:id="rId11"/>
    <p:sldId id="269" r:id="rId12"/>
    <p:sldId id="270" r:id="rId13"/>
    <p:sldId id="271" r:id="rId14"/>
    <p:sldId id="272" r:id="rId15"/>
    <p:sldId id="273" r:id="rId16"/>
    <p:sldId id="274" r:id="rId17"/>
    <p:sldId id="275" r:id="rId18"/>
    <p:sldId id="276" r:id="rId19"/>
    <p:sldId id="278" r:id="rId20"/>
    <p:sldId id="279" r:id="rId21"/>
    <p:sldId id="280"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281" r:id="rId49"/>
  </p:sldIdLst>
  <p:sldSz cx="9144000" cy="6858000" type="screen4x3"/>
  <p:notesSz cx="6858000" cy="89122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1860"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60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46088"/>
          </a:xfrm>
          <a:prstGeom prst="rect">
            <a:avLst/>
          </a:prstGeom>
        </p:spPr>
        <p:txBody>
          <a:bodyPr vert="horz" lIns="91440" tIns="45720" rIns="91440" bIns="45720" rtlCol="0"/>
          <a:lstStyle>
            <a:lvl1pPr algn="r">
              <a:defRPr sz="1200"/>
            </a:lvl1pPr>
          </a:lstStyle>
          <a:p>
            <a:pPr>
              <a:defRPr/>
            </a:pPr>
            <a:fld id="{6C530470-CAB8-4CFD-A56D-CFD424B42E16}" type="datetimeFigureOut">
              <a:rPr lang="en-US"/>
              <a:pPr>
                <a:defRPr/>
              </a:pPr>
              <a:t>5/2/2020</a:t>
            </a:fld>
            <a:endParaRPr lang="en-US"/>
          </a:p>
        </p:txBody>
      </p:sp>
      <p:sp>
        <p:nvSpPr>
          <p:cNvPr id="4" name="Slide Image Placeholder 3"/>
          <p:cNvSpPr>
            <a:spLocks noGrp="1" noRot="1" noChangeAspect="1"/>
          </p:cNvSpPr>
          <p:nvPr>
            <p:ph type="sldImg" idx="2"/>
          </p:nvPr>
        </p:nvSpPr>
        <p:spPr>
          <a:xfrm>
            <a:off x="1201738" y="668338"/>
            <a:ext cx="4454525" cy="3341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233863"/>
            <a:ext cx="5486400" cy="40100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464550"/>
            <a:ext cx="2971800" cy="44608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464550"/>
            <a:ext cx="2971800" cy="446088"/>
          </a:xfrm>
          <a:prstGeom prst="rect">
            <a:avLst/>
          </a:prstGeom>
        </p:spPr>
        <p:txBody>
          <a:bodyPr vert="horz" lIns="91440" tIns="45720" rIns="91440" bIns="45720" rtlCol="0" anchor="b"/>
          <a:lstStyle>
            <a:lvl1pPr algn="r">
              <a:defRPr sz="1200"/>
            </a:lvl1pPr>
          </a:lstStyle>
          <a:p>
            <a:pPr>
              <a:defRPr/>
            </a:pPr>
            <a:fld id="{6114BB21-554A-4483-B889-48F136E89C56}" type="slidenum">
              <a:rPr lang="en-US"/>
              <a:pPr>
                <a:defRPr/>
              </a:pPr>
              <a:t>‹#›</a:t>
            </a:fld>
            <a:endParaRPr lang="en-US"/>
          </a:p>
        </p:txBody>
      </p:sp>
    </p:spTree>
    <p:extLst>
      <p:ext uri="{BB962C8B-B14F-4D97-AF65-F5344CB8AC3E}">
        <p14:creationId xmlns:p14="http://schemas.microsoft.com/office/powerpoint/2010/main" xmlns="" val="4023411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115F058-4C54-4C17-A5AB-FF6B49068709}"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endParaRPr lang="en-US"/>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a:defRPr smtClean="0">
                <a:solidFill>
                  <a:schemeClr val="accent1"/>
                </a:solidFill>
              </a:defRPr>
            </a:lvl1pPr>
          </a:lstStyle>
          <a:p>
            <a:pPr>
              <a:defRPr/>
            </a:pPr>
            <a:fld id="{BB5F4669-D6FE-40BA-B4BE-609A7D181C95}" type="slidenum">
              <a:rPr lang="en-US"/>
              <a:pPr>
                <a:defRPr/>
              </a:pPr>
              <a:t>‹#›</a:t>
            </a:fld>
            <a:endParaRPr lang="en-US"/>
          </a:p>
        </p:txBody>
      </p:sp>
    </p:spTree>
    <p:extLst>
      <p:ext uri="{BB962C8B-B14F-4D97-AF65-F5344CB8AC3E}">
        <p14:creationId xmlns:p14="http://schemas.microsoft.com/office/powerpoint/2010/main" xmlns="" val="3767214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C69127-D834-4586-91AE-465426758793}" type="slidenum">
              <a:rPr lang="en-US"/>
              <a:pPr>
                <a:defRPr/>
              </a:pPr>
              <a:t>‹#›</a:t>
            </a:fld>
            <a:endParaRPr lang="en-US"/>
          </a:p>
        </p:txBody>
      </p:sp>
    </p:spTree>
    <p:extLst>
      <p:ext uri="{BB962C8B-B14F-4D97-AF65-F5344CB8AC3E}">
        <p14:creationId xmlns:p14="http://schemas.microsoft.com/office/powerpoint/2010/main" xmlns="" val="229883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02A929-138A-4564-8CC2-B2586C5FF685}" type="slidenum">
              <a:rPr lang="en-US"/>
              <a:pPr>
                <a:defRPr/>
              </a:pPr>
              <a:t>‹#›</a:t>
            </a:fld>
            <a:endParaRPr lang="en-US"/>
          </a:p>
        </p:txBody>
      </p:sp>
    </p:spTree>
    <p:extLst>
      <p:ext uri="{BB962C8B-B14F-4D97-AF65-F5344CB8AC3E}">
        <p14:creationId xmlns:p14="http://schemas.microsoft.com/office/powerpoint/2010/main" xmlns="" val="349836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ACC3C7A1-96E4-460D-9D71-3F8F8B15CD3F}" type="slidenum">
              <a:rPr lang="en-US"/>
              <a:pPr>
                <a:defRPr/>
              </a:pPr>
              <a:t>‹#›</a:t>
            </a:fld>
            <a:endParaRPr lang="en-US"/>
          </a:p>
        </p:txBody>
      </p:sp>
    </p:spTree>
    <p:extLst>
      <p:ext uri="{BB962C8B-B14F-4D97-AF65-F5344CB8AC3E}">
        <p14:creationId xmlns:p14="http://schemas.microsoft.com/office/powerpoint/2010/main" xmlns="" val="304093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2362200"/>
            <a:ext cx="7693025" cy="3724275"/>
          </a:xfrm>
        </p:spPr>
        <p:txBody>
          <a:bodyPr rtlCol="0">
            <a:normAutofit/>
          </a:bodyPr>
          <a:lstStyle/>
          <a:p>
            <a:pPr lvl="0"/>
            <a:endParaRPr lang="en-US" noProof="0" smtClean="0"/>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1023D6FD-E496-4ABD-B1B6-401D6D9DD13F}" type="slidenum">
              <a:rPr lang="en-US"/>
              <a:pPr>
                <a:defRPr/>
              </a:pPr>
              <a:t>‹#›</a:t>
            </a:fld>
            <a:endParaRPr lang="en-US"/>
          </a:p>
        </p:txBody>
      </p:sp>
    </p:spTree>
    <p:extLst>
      <p:ext uri="{BB962C8B-B14F-4D97-AF65-F5344CB8AC3E}">
        <p14:creationId xmlns:p14="http://schemas.microsoft.com/office/powerpoint/2010/main" xmlns="" val="1648960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F80E044F-CF2D-4A7D-BEEB-1C392466296A}" type="slidenum">
              <a:rPr lang="en-US"/>
              <a:pPr>
                <a:defRPr/>
              </a:pPr>
              <a:t>‹#›</a:t>
            </a:fld>
            <a:endParaRPr lang="en-US"/>
          </a:p>
        </p:txBody>
      </p:sp>
    </p:spTree>
    <p:extLst>
      <p:ext uri="{BB962C8B-B14F-4D97-AF65-F5344CB8AC3E}">
        <p14:creationId xmlns:p14="http://schemas.microsoft.com/office/powerpoint/2010/main" xmlns="" val="71978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59958C-4C3A-4687-8A6D-FD50639467B2}" type="slidenum">
              <a:rPr lang="en-US"/>
              <a:pPr>
                <a:defRPr/>
              </a:pPr>
              <a:t>‹#›</a:t>
            </a:fld>
            <a:endParaRPr lang="en-US"/>
          </a:p>
        </p:txBody>
      </p:sp>
    </p:spTree>
    <p:extLst>
      <p:ext uri="{BB962C8B-B14F-4D97-AF65-F5344CB8AC3E}">
        <p14:creationId xmlns:p14="http://schemas.microsoft.com/office/powerpoint/2010/main" xmlns="" val="159704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22218F-9BEA-4E92-ADAD-C85A189BDFA1}" type="slidenum">
              <a:rPr lang="en-US"/>
              <a:pPr>
                <a:defRPr/>
              </a:pPr>
              <a:t>‹#›</a:t>
            </a:fld>
            <a:endParaRPr lang="en-US"/>
          </a:p>
        </p:txBody>
      </p:sp>
    </p:spTree>
    <p:extLst>
      <p:ext uri="{BB962C8B-B14F-4D97-AF65-F5344CB8AC3E}">
        <p14:creationId xmlns:p14="http://schemas.microsoft.com/office/powerpoint/2010/main" xmlns="" val="36007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757A5B61-4A58-48CA-8183-E3019A5719F1}" type="slidenum">
              <a:rPr lang="en-US"/>
              <a:pPr>
                <a:defRPr/>
              </a:pPr>
              <a:t>‹#›</a:t>
            </a:fld>
            <a:endParaRPr lang="en-US"/>
          </a:p>
        </p:txBody>
      </p:sp>
    </p:spTree>
    <p:extLst>
      <p:ext uri="{BB962C8B-B14F-4D97-AF65-F5344CB8AC3E}">
        <p14:creationId xmlns:p14="http://schemas.microsoft.com/office/powerpoint/2010/main" xmlns="" val="80204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08D72F-E102-4C6F-94E8-7B74F96CE0FE}" type="slidenum">
              <a:rPr lang="en-US"/>
              <a:pPr>
                <a:defRPr/>
              </a:pPr>
              <a:t>‹#›</a:t>
            </a:fld>
            <a:endParaRPr lang="en-US"/>
          </a:p>
        </p:txBody>
      </p:sp>
    </p:spTree>
    <p:extLst>
      <p:ext uri="{BB962C8B-B14F-4D97-AF65-F5344CB8AC3E}">
        <p14:creationId xmlns:p14="http://schemas.microsoft.com/office/powerpoint/2010/main" xmlns="" val="180934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A11C3B-C410-474F-A0AC-B3178ECB5427}" type="slidenum">
              <a:rPr lang="en-US"/>
              <a:pPr>
                <a:defRPr/>
              </a:pPr>
              <a:t>‹#›</a:t>
            </a:fld>
            <a:endParaRPr lang="en-US"/>
          </a:p>
        </p:txBody>
      </p:sp>
    </p:spTree>
    <p:extLst>
      <p:ext uri="{BB962C8B-B14F-4D97-AF65-F5344CB8AC3E}">
        <p14:creationId xmlns:p14="http://schemas.microsoft.com/office/powerpoint/2010/main" xmlns="" val="182109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120DEB-410B-409A-BBA4-4D24D9F031A8}" type="slidenum">
              <a:rPr lang="en-US"/>
              <a:pPr>
                <a:defRPr/>
              </a:pPr>
              <a:t>‹#›</a:t>
            </a:fld>
            <a:endParaRPr lang="en-US"/>
          </a:p>
        </p:txBody>
      </p:sp>
    </p:spTree>
    <p:extLst>
      <p:ext uri="{BB962C8B-B14F-4D97-AF65-F5344CB8AC3E}">
        <p14:creationId xmlns:p14="http://schemas.microsoft.com/office/powerpoint/2010/main" xmlns="" val="217323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endParaRPr lang="en-US"/>
          </a:p>
        </p:txBody>
      </p:sp>
      <p:sp>
        <p:nvSpPr>
          <p:cNvPr id="49" name="Slide Number Placeholder 6"/>
          <p:cNvSpPr>
            <a:spLocks noGrp="1"/>
          </p:cNvSpPr>
          <p:nvPr>
            <p:ph type="sldNum" sz="quarter" idx="11"/>
          </p:nvPr>
        </p:nvSpPr>
        <p:spPr/>
        <p:txBody>
          <a:bodyPr/>
          <a:lstStyle>
            <a:lvl1pPr>
              <a:defRPr/>
            </a:lvl1pPr>
          </a:lstStyle>
          <a:p>
            <a:pPr>
              <a:defRPr/>
            </a:pPr>
            <a:fld id="{53EC9CF0-6AAB-4B92-8893-8ECA2CA23A07}" type="slidenum">
              <a:rPr lang="en-US"/>
              <a:pPr>
                <a:defRPr/>
              </a:pPr>
              <a:t>‹#›</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extLst>
      <p:ext uri="{BB962C8B-B14F-4D97-AF65-F5344CB8AC3E}">
        <p14:creationId xmlns:p14="http://schemas.microsoft.com/office/powerpoint/2010/main" xmlns="" val="124748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099813E2-E117-4F89-B055-7EDA05F322DB}" type="slidenum">
              <a:rPr lang="en-US"/>
              <a:pPr>
                <a:defRPr/>
              </a:pPr>
              <a:t>‹#›</a:t>
            </a:fld>
            <a:endParaRPr lang="en-US"/>
          </a:p>
        </p:txBody>
      </p:sp>
    </p:spTree>
    <p:extLst>
      <p:ext uri="{BB962C8B-B14F-4D97-AF65-F5344CB8AC3E}">
        <p14:creationId xmlns:p14="http://schemas.microsoft.com/office/powerpoint/2010/main" xmlns="" val="422935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050" name="Group 41"/>
          <p:cNvGrpSpPr>
            <a:grpSpLocks/>
          </p:cNvGrpSpPr>
          <p:nvPr/>
        </p:nvGrpSpPr>
        <p:grpSpPr bwMode="auto">
          <a:xfrm>
            <a:off x="-304800" y="0"/>
            <a:ext cx="9932988" cy="6858000"/>
            <a:chOff x="-382404" y="0"/>
            <a:chExt cx="9932332" cy="6858000"/>
          </a:xfrm>
        </p:grpSpPr>
        <p:grpSp>
          <p:nvGrpSpPr>
            <p:cNvPr id="2059" name="Group 44"/>
            <p:cNvGrpSpPr>
              <a:grpSpLocks/>
            </p:cNvGrpSpPr>
            <p:nvPr/>
          </p:nvGrpSpPr>
          <p:grpSpPr bwMode="auto">
            <a:xfrm>
              <a:off x="0" y="0"/>
              <a:ext cx="9144000" cy="6858000"/>
              <a:chOff x="0" y="0"/>
              <a:chExt cx="9144000" cy="6858000"/>
            </a:xfrm>
          </p:grpSpPr>
          <p:grpSp>
            <p:nvGrpSpPr>
              <p:cNvPr id="2082"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083"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084"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4"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5"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endParaRPr 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a:defRPr sz="1200" smtClean="0">
                <a:solidFill>
                  <a:srgbClr val="FEFEFE"/>
                </a:solidFill>
              </a:defRPr>
            </a:lvl1pPr>
          </a:lstStyle>
          <a:p>
            <a:pPr>
              <a:defRPr/>
            </a:pPr>
            <a:fld id="{E5460CAE-0F46-43EA-8CA4-53CE6F6E1F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0" r:id="rId1"/>
    <p:sldLayoutId id="2147483762" r:id="rId2"/>
    <p:sldLayoutId id="2147483763" r:id="rId3"/>
    <p:sldLayoutId id="2147483764" r:id="rId4"/>
    <p:sldLayoutId id="2147483765" r:id="rId5"/>
    <p:sldLayoutId id="2147483766" r:id="rId6"/>
    <p:sldLayoutId id="2147483767" r:id="rId7"/>
    <p:sldLayoutId id="2147483771" r:id="rId8"/>
    <p:sldLayoutId id="2147483772" r:id="rId9"/>
    <p:sldLayoutId id="2147483768" r:id="rId10"/>
    <p:sldLayoutId id="2147483769" r:id="rId11"/>
    <p:sldLayoutId id="2147483773" r:id="rId12"/>
    <p:sldLayoutId id="2147483774" r:id="rId13"/>
    <p:sldLayoutId id="2147483775" r:id="rId14"/>
  </p:sldLayoutIdLst>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Century Gothic" pitchFamily="34" charset="0"/>
        </a:defRPr>
      </a:lvl2pPr>
      <a:lvl3pPr algn="l" rtl="0" fontAlgn="base">
        <a:spcBef>
          <a:spcPct val="0"/>
        </a:spcBef>
        <a:spcAft>
          <a:spcPct val="0"/>
        </a:spcAft>
        <a:defRPr sz="4000">
          <a:solidFill>
            <a:schemeClr val="accent1"/>
          </a:solidFill>
          <a:latin typeface="Century Gothic" pitchFamily="34" charset="0"/>
        </a:defRPr>
      </a:lvl3pPr>
      <a:lvl4pPr algn="l" rtl="0" fontAlgn="base">
        <a:spcBef>
          <a:spcPct val="0"/>
        </a:spcBef>
        <a:spcAft>
          <a:spcPct val="0"/>
        </a:spcAft>
        <a:defRPr sz="4000">
          <a:solidFill>
            <a:schemeClr val="accent1"/>
          </a:solidFill>
          <a:latin typeface="Century Gothic" pitchFamily="34" charset="0"/>
        </a:defRPr>
      </a:lvl4pPr>
      <a:lvl5pPr algn="l" rtl="0" fontAlgn="base">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ctrTitle"/>
          </p:nvPr>
        </p:nvSpPr>
        <p:spPr>
          <a:xfrm>
            <a:off x="1371600" y="990600"/>
            <a:ext cx="6800850" cy="1905000"/>
          </a:xfrm>
        </p:spPr>
        <p:txBody>
          <a:bodyPr/>
          <a:lstStyle/>
          <a:p>
            <a:r>
              <a:rPr lang="en-US" sz="6600" dirty="0" smtClean="0">
                <a:solidFill>
                  <a:schemeClr val="tx1"/>
                </a:solidFill>
              </a:rPr>
              <a:t>Governor</a:t>
            </a:r>
          </a:p>
        </p:txBody>
      </p:sp>
      <p:sp>
        <p:nvSpPr>
          <p:cNvPr id="9219" name="Rectangle 3"/>
          <p:cNvSpPr>
            <a:spLocks noGrp="1" noChangeArrowheads="1"/>
          </p:cNvSpPr>
          <p:nvPr>
            <p:ph type="subTitle" idx="1"/>
          </p:nvPr>
        </p:nvSpPr>
        <p:spPr>
          <a:xfrm>
            <a:off x="4673600" y="3719513"/>
            <a:ext cx="4013200" cy="712787"/>
          </a:xfrm>
        </p:spPr>
        <p:txBody>
          <a:bodyPr/>
          <a:lstStyle/>
          <a:p>
            <a:endParaRPr lang="en-US" dirty="0" smtClean="0"/>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Air-Vane Governor</a:t>
            </a:r>
          </a:p>
        </p:txBody>
      </p:sp>
      <p:sp>
        <p:nvSpPr>
          <p:cNvPr id="18435" name="Rectangle 3"/>
          <p:cNvSpPr>
            <a:spLocks noGrp="1" noChangeArrowheads="1"/>
          </p:cNvSpPr>
          <p:nvPr>
            <p:ph idx="1"/>
          </p:nvPr>
        </p:nvSpPr>
        <p:spPr/>
        <p:txBody>
          <a:bodyPr/>
          <a:lstStyle/>
          <a:p>
            <a:r>
              <a:rPr lang="en-US" smtClean="0"/>
              <a:t>When the engine experiences sudden increases in load, the flywheel slows causing the governor to open the throttle to maintain the desired speed.</a:t>
            </a:r>
          </a:p>
          <a:p>
            <a:r>
              <a:rPr lang="en-US" smtClean="0"/>
              <a:t>The same is true when the engine experiences a decrease in load.  The governor compensates and closes the throttle to prevent overspeeding.</a:t>
            </a:r>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Centrifugal Governor</a:t>
            </a:r>
          </a:p>
        </p:txBody>
      </p:sp>
      <p:sp>
        <p:nvSpPr>
          <p:cNvPr id="19459" name="Rectangle 3"/>
          <p:cNvSpPr>
            <a:spLocks noGrp="1" noChangeArrowheads="1"/>
          </p:cNvSpPr>
          <p:nvPr>
            <p:ph type="body" sz="half" idx="1"/>
          </p:nvPr>
        </p:nvSpPr>
        <p:spPr/>
        <p:txBody>
          <a:bodyPr/>
          <a:lstStyle/>
          <a:p>
            <a:endParaRPr lang="en-US" sz="2600" smtClean="0"/>
          </a:p>
          <a:p>
            <a:r>
              <a:rPr lang="en-US" sz="2600" smtClean="0"/>
              <a:t>Sometimes referred to as a mechanical governor, it uses pivoted flyweights that are attached to a revolving shaft or gear driven by the engine.  </a:t>
            </a:r>
          </a:p>
        </p:txBody>
      </p:sp>
      <p:sp>
        <p:nvSpPr>
          <p:cNvPr id="19460" name="Rectangle 4"/>
          <p:cNvSpPr>
            <a:spLocks noGrp="1" noChangeArrowheads="1"/>
          </p:cNvSpPr>
          <p:nvPr>
            <p:ph sz="half" idx="2"/>
          </p:nvPr>
        </p:nvSpPr>
        <p:spPr/>
        <p:txBody>
          <a:bodyPr/>
          <a:lstStyle/>
          <a:p>
            <a:endParaRPr lang="en-US" sz="2600" smtClean="0"/>
          </a:p>
        </p:txBody>
      </p:sp>
      <p:pic>
        <p:nvPicPr>
          <p:cNvPr id="19461" name="Picture 5" descr="msoBDB88"/>
          <p:cNvPicPr>
            <a:picLocks noChangeAspect="1" noChangeArrowheads="1"/>
          </p:cNvPicPr>
          <p:nvPr/>
        </p:nvPicPr>
        <p:blipFill>
          <a:blip r:embed="rId2">
            <a:lum bright="6000" contrast="6000"/>
            <a:extLst>
              <a:ext uri="{28A0092B-C50C-407E-A947-70E740481C1C}">
                <a14:useLocalDpi xmlns:a14="http://schemas.microsoft.com/office/drawing/2010/main" xmlns="" val="0"/>
              </a:ext>
            </a:extLst>
          </a:blip>
          <a:srcRect l="13750" t="3334" r="16251" b="26666"/>
          <a:stretch>
            <a:fillRect/>
          </a:stretch>
        </p:blipFill>
        <p:spPr bwMode="auto">
          <a:xfrm>
            <a:off x="4419600" y="2209800"/>
            <a:ext cx="42672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Mechanical Governor</a:t>
            </a:r>
          </a:p>
        </p:txBody>
      </p:sp>
      <p:sp>
        <p:nvSpPr>
          <p:cNvPr id="21507" name="Rectangle 3"/>
          <p:cNvSpPr>
            <a:spLocks noGrp="1" noChangeArrowheads="1"/>
          </p:cNvSpPr>
          <p:nvPr>
            <p:ph type="body" sz="half" idx="1"/>
          </p:nvPr>
        </p:nvSpPr>
        <p:spPr/>
        <p:txBody>
          <a:bodyPr/>
          <a:lstStyle/>
          <a:p>
            <a:endParaRPr lang="en-US" sz="2600" smtClean="0"/>
          </a:p>
          <a:p>
            <a:r>
              <a:rPr lang="en-US" sz="2600" smtClean="0"/>
              <a:t>With this system, governor rpm is always directly proportional to engine rpm.</a:t>
            </a:r>
          </a:p>
          <a:p>
            <a:endParaRPr lang="en-US" sz="2600" smtClean="0"/>
          </a:p>
        </p:txBody>
      </p:sp>
      <p:sp>
        <p:nvSpPr>
          <p:cNvPr id="21508" name="Rectangle 4"/>
          <p:cNvSpPr>
            <a:spLocks noGrp="1" noChangeArrowheads="1"/>
          </p:cNvSpPr>
          <p:nvPr>
            <p:ph sz="half" idx="2"/>
          </p:nvPr>
        </p:nvSpPr>
        <p:spPr/>
        <p:txBody>
          <a:bodyPr/>
          <a:lstStyle/>
          <a:p>
            <a:endParaRPr lang="en-US" sz="2600" smtClean="0"/>
          </a:p>
        </p:txBody>
      </p:sp>
      <p:pic>
        <p:nvPicPr>
          <p:cNvPr id="21509" name="Picture 5" descr="msoB12E"/>
          <p:cNvPicPr>
            <a:picLocks noChangeAspect="1" noChangeArrowheads="1"/>
          </p:cNvPicPr>
          <p:nvPr/>
        </p:nvPicPr>
        <p:blipFill>
          <a:blip r:embed="rId2">
            <a:lum bright="6000" contrast="6000"/>
            <a:extLst>
              <a:ext uri="{28A0092B-C50C-407E-A947-70E740481C1C}">
                <a14:useLocalDpi xmlns:a14="http://schemas.microsoft.com/office/drawing/2010/main" xmlns="" val="0"/>
              </a:ext>
            </a:extLst>
          </a:blip>
          <a:srcRect l="13750" t="3334" r="14999" b="26666"/>
          <a:stretch>
            <a:fillRect/>
          </a:stretch>
        </p:blipFill>
        <p:spPr bwMode="auto">
          <a:xfrm>
            <a:off x="2449513" y="3352800"/>
            <a:ext cx="43434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Mechanical Governor</a:t>
            </a:r>
          </a:p>
        </p:txBody>
      </p:sp>
      <p:sp>
        <p:nvSpPr>
          <p:cNvPr id="22531" name="Rectangle 3"/>
          <p:cNvSpPr>
            <a:spLocks noGrp="1" noChangeArrowheads="1"/>
          </p:cNvSpPr>
          <p:nvPr>
            <p:ph idx="1"/>
          </p:nvPr>
        </p:nvSpPr>
        <p:spPr/>
        <p:txBody>
          <a:bodyPr/>
          <a:lstStyle/>
          <a:p>
            <a:r>
              <a:rPr lang="en-US" smtClean="0"/>
              <a:t>If the engine is subjected to a sudden load that reduces rpm, the reduction in speed lessens centrifugal force on the flyweights.</a:t>
            </a:r>
          </a:p>
          <a:p>
            <a:r>
              <a:rPr lang="en-US" smtClean="0"/>
              <a:t>The weights move inward and lower the spool and governor lever, thus opening the throttle to maintain engine speed.</a:t>
            </a:r>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Vacuum Governors</a:t>
            </a:r>
          </a:p>
        </p:txBody>
      </p:sp>
      <p:sp>
        <p:nvSpPr>
          <p:cNvPr id="18435" name="Rectangle 3"/>
          <p:cNvSpPr>
            <a:spLocks noGrp="1" noChangeArrowheads="1"/>
          </p:cNvSpPr>
          <p:nvPr>
            <p:ph type="body" sz="half" idx="1"/>
          </p:nvPr>
        </p:nvSpPr>
        <p:spPr/>
        <p:txBody>
          <a:bodyPr rtlCol="0">
            <a:normAutofit fontScale="92500" lnSpcReduction="10000"/>
          </a:bodyPr>
          <a:lstStyle/>
          <a:p>
            <a:pPr indent="-274320" fontAlgn="auto">
              <a:spcAft>
                <a:spcPts val="0"/>
              </a:spcAft>
              <a:defRPr/>
            </a:pPr>
            <a:endParaRPr lang="en-US" sz="2600" smtClean="0"/>
          </a:p>
          <a:p>
            <a:pPr indent="-274320" fontAlgn="auto">
              <a:spcAft>
                <a:spcPts val="0"/>
              </a:spcAft>
              <a:defRPr/>
            </a:pPr>
            <a:r>
              <a:rPr lang="en-US" sz="2600" smtClean="0"/>
              <a:t>Located between the carburetor and the intake manifold.</a:t>
            </a:r>
          </a:p>
          <a:p>
            <a:pPr indent="-274320" fontAlgn="auto">
              <a:spcAft>
                <a:spcPts val="0"/>
              </a:spcAft>
              <a:defRPr/>
            </a:pPr>
            <a:r>
              <a:rPr lang="en-US" sz="2600" smtClean="0"/>
              <a:t>It senses changes in intake manifold pressure (vacuum).</a:t>
            </a:r>
          </a:p>
          <a:p>
            <a:pPr indent="-274320" fontAlgn="auto">
              <a:spcAft>
                <a:spcPts val="0"/>
              </a:spcAft>
              <a:buFont typeface="Wingdings" pitchFamily="2" charset="2"/>
              <a:buNone/>
              <a:defRPr/>
            </a:pPr>
            <a:endParaRPr lang="en-US" sz="2600" smtClean="0"/>
          </a:p>
        </p:txBody>
      </p:sp>
      <p:sp>
        <p:nvSpPr>
          <p:cNvPr id="23556" name="Rectangle 5"/>
          <p:cNvSpPr>
            <a:spLocks noGrp="1" noChangeArrowheads="1"/>
          </p:cNvSpPr>
          <p:nvPr>
            <p:ph sz="half" idx="2"/>
          </p:nvPr>
        </p:nvSpPr>
        <p:spPr/>
        <p:txBody>
          <a:bodyPr/>
          <a:lstStyle/>
          <a:p>
            <a:endParaRPr lang="en-US" sz="2600" dirty="0" smtClean="0"/>
          </a:p>
        </p:txBody>
      </p:sp>
      <p:pic>
        <p:nvPicPr>
          <p:cNvPr id="23557" name="Picture 6" descr="msoBAAE4"/>
          <p:cNvPicPr>
            <a:picLocks noChangeAspect="1" noChangeArrowheads="1"/>
          </p:cNvPicPr>
          <p:nvPr/>
        </p:nvPicPr>
        <p:blipFill>
          <a:blip r:embed="rId2">
            <a:lum bright="6000" contrast="6000"/>
            <a:extLst>
              <a:ext uri="{28A0092B-C50C-407E-A947-70E740481C1C}">
                <a14:useLocalDpi xmlns:a14="http://schemas.microsoft.com/office/drawing/2010/main" xmlns="" val="0"/>
              </a:ext>
            </a:extLst>
          </a:blip>
          <a:srcRect l="12500" t="20001" r="17500" b="33333"/>
          <a:stretch>
            <a:fillRect/>
          </a:stretch>
        </p:blipFill>
        <p:spPr bwMode="auto">
          <a:xfrm>
            <a:off x="2286000" y="3886200"/>
            <a:ext cx="42672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Vacuum Governors</a:t>
            </a:r>
          </a:p>
        </p:txBody>
      </p:sp>
      <p:sp>
        <p:nvSpPr>
          <p:cNvPr id="24579" name="Rectangle 3"/>
          <p:cNvSpPr>
            <a:spLocks noGrp="1" noChangeArrowheads="1"/>
          </p:cNvSpPr>
          <p:nvPr>
            <p:ph type="body" sz="half" idx="1"/>
          </p:nvPr>
        </p:nvSpPr>
        <p:spPr/>
        <p:txBody>
          <a:bodyPr/>
          <a:lstStyle/>
          <a:p>
            <a:endParaRPr lang="en-US" sz="2600" smtClean="0"/>
          </a:p>
          <a:p>
            <a:r>
              <a:rPr lang="en-US" sz="2600" smtClean="0"/>
              <a:t>As engine speed increases or decreases the governor closes or opens the throttle respectively to control engine speed.  </a:t>
            </a:r>
          </a:p>
          <a:p>
            <a:endParaRPr lang="en-US" sz="2600" smtClean="0"/>
          </a:p>
        </p:txBody>
      </p:sp>
      <p:sp>
        <p:nvSpPr>
          <p:cNvPr id="24580" name="Rectangle 5"/>
          <p:cNvSpPr>
            <a:spLocks noGrp="1" noChangeArrowheads="1"/>
          </p:cNvSpPr>
          <p:nvPr>
            <p:ph sz="half" idx="2"/>
          </p:nvPr>
        </p:nvSpPr>
        <p:spPr/>
        <p:txBody>
          <a:bodyPr/>
          <a:lstStyle/>
          <a:p>
            <a:endParaRPr lang="en-US" sz="2600" smtClean="0"/>
          </a:p>
        </p:txBody>
      </p:sp>
      <p:pic>
        <p:nvPicPr>
          <p:cNvPr id="24581" name="Picture 6" descr="mso362A"/>
          <p:cNvPicPr>
            <a:picLocks noChangeAspect="1" noChangeArrowheads="1"/>
          </p:cNvPicPr>
          <p:nvPr/>
        </p:nvPicPr>
        <p:blipFill>
          <a:blip r:embed="rId2">
            <a:lum bright="6000" contrast="6000"/>
            <a:extLst>
              <a:ext uri="{28A0092B-C50C-407E-A947-70E740481C1C}">
                <a14:useLocalDpi xmlns:a14="http://schemas.microsoft.com/office/drawing/2010/main" xmlns="" val="0"/>
              </a:ext>
            </a:extLst>
          </a:blip>
          <a:srcRect l="13750" t="20000" r="17500" b="33333"/>
          <a:stretch>
            <a:fillRect/>
          </a:stretch>
        </p:blipFill>
        <p:spPr bwMode="auto">
          <a:xfrm>
            <a:off x="2438400" y="3886200"/>
            <a:ext cx="4191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Hunting</a:t>
            </a:r>
          </a:p>
        </p:txBody>
      </p:sp>
      <p:sp>
        <p:nvSpPr>
          <p:cNvPr id="26627" name="Rectangle 3"/>
          <p:cNvSpPr>
            <a:spLocks noGrp="1" noChangeArrowheads="1"/>
          </p:cNvSpPr>
          <p:nvPr>
            <p:ph idx="1"/>
          </p:nvPr>
        </p:nvSpPr>
        <p:spPr/>
        <p:txBody>
          <a:bodyPr/>
          <a:lstStyle/>
          <a:p>
            <a:r>
              <a:rPr lang="en-US" smtClean="0"/>
              <a:t>Hunting is a condition whereby the engine speed fluctuate or is erratic usually when first started.  </a:t>
            </a:r>
          </a:p>
          <a:p>
            <a:r>
              <a:rPr lang="en-US" smtClean="0"/>
              <a:t>The engine speeds up and slows down over and over as the governor tries to regulate the engine speed.</a:t>
            </a:r>
          </a:p>
          <a:p>
            <a:r>
              <a:rPr lang="en-US" smtClean="0"/>
              <a:t>This is usually caused by an improperly adjusted carburetor.  </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Stability</a:t>
            </a:r>
          </a:p>
        </p:txBody>
      </p:sp>
      <p:sp>
        <p:nvSpPr>
          <p:cNvPr id="27651" name="Rectangle 3"/>
          <p:cNvSpPr>
            <a:spLocks noGrp="1" noChangeArrowheads="1"/>
          </p:cNvSpPr>
          <p:nvPr>
            <p:ph idx="1"/>
          </p:nvPr>
        </p:nvSpPr>
        <p:spPr/>
        <p:txBody>
          <a:bodyPr/>
          <a:lstStyle/>
          <a:p>
            <a:r>
              <a:rPr lang="en-US" smtClean="0"/>
              <a:t>Stability is the ability to maintain a desired engine speed without fluctuating.</a:t>
            </a:r>
          </a:p>
          <a:p>
            <a:r>
              <a:rPr lang="en-US" smtClean="0"/>
              <a:t>Instability results in hunting or oscillating due to over correction.</a:t>
            </a:r>
          </a:p>
          <a:p>
            <a:r>
              <a:rPr lang="en-US" smtClean="0"/>
              <a:t>Excessive stability results in a dead-beat governor or one that does not correct sufficiently for load changes.</a:t>
            </a:r>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Sensitivity</a:t>
            </a:r>
          </a:p>
        </p:txBody>
      </p:sp>
      <p:sp>
        <p:nvSpPr>
          <p:cNvPr id="28675" name="Rectangle 3"/>
          <p:cNvSpPr>
            <a:spLocks noGrp="1" noChangeArrowheads="1"/>
          </p:cNvSpPr>
          <p:nvPr>
            <p:ph idx="1"/>
          </p:nvPr>
        </p:nvSpPr>
        <p:spPr/>
        <p:txBody>
          <a:bodyPr/>
          <a:lstStyle/>
          <a:p>
            <a:r>
              <a:rPr lang="en-US" smtClean="0"/>
              <a:t>Sensitivity is the percent of speed change required to produce a corrective movement of the fuel control mechanism. </a:t>
            </a:r>
          </a:p>
          <a:p>
            <a:endParaRPr lang="en-US" smtClean="0"/>
          </a:p>
          <a:p>
            <a:r>
              <a:rPr lang="en-US" smtClean="0"/>
              <a:t>High governor sensitivity will help keep the engine operating at a constant speed.</a:t>
            </a: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Summary</a:t>
            </a:r>
          </a:p>
        </p:txBody>
      </p:sp>
      <p:sp>
        <p:nvSpPr>
          <p:cNvPr id="29699" name="Rectangle 3"/>
          <p:cNvSpPr>
            <a:spLocks noGrp="1" noChangeArrowheads="1"/>
          </p:cNvSpPr>
          <p:nvPr>
            <p:ph idx="1"/>
          </p:nvPr>
        </p:nvSpPr>
        <p:spPr/>
        <p:txBody>
          <a:bodyPr/>
          <a:lstStyle/>
          <a:p>
            <a:r>
              <a:rPr lang="en-US" smtClean="0"/>
              <a:t>Small engine governors are used to:</a:t>
            </a:r>
          </a:p>
          <a:p>
            <a:endParaRPr lang="en-US" smtClean="0"/>
          </a:p>
          <a:p>
            <a:pPr lvl="1"/>
            <a:r>
              <a:rPr lang="en-US" smtClean="0"/>
              <a:t>Maintain selected engine speed.</a:t>
            </a:r>
          </a:p>
          <a:p>
            <a:pPr lvl="1"/>
            <a:r>
              <a:rPr lang="en-US" smtClean="0"/>
              <a:t>Prevent over-speeding.</a:t>
            </a:r>
          </a:p>
          <a:p>
            <a:pPr lvl="1"/>
            <a:r>
              <a:rPr lang="en-US" smtClean="0"/>
              <a:t>Limit high and low speeds.</a:t>
            </a:r>
          </a:p>
          <a:p>
            <a:pPr lvl="1"/>
            <a:endParaRPr lang="en-US" smtClean="0"/>
          </a:p>
          <a:p>
            <a:endParaRPr lang="en-US" smtClean="0"/>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8001000" cy="1216025"/>
          </a:xfrm>
        </p:spPr>
        <p:txBody>
          <a:bodyPr/>
          <a:lstStyle/>
          <a:p>
            <a:r>
              <a:rPr lang="en-US" smtClean="0"/>
              <a:t>Governors</a:t>
            </a:r>
          </a:p>
        </p:txBody>
      </p:sp>
      <p:sp>
        <p:nvSpPr>
          <p:cNvPr id="10243" name="Rectangle 3"/>
          <p:cNvSpPr>
            <a:spLocks noGrp="1" noChangeArrowheads="1"/>
          </p:cNvSpPr>
          <p:nvPr>
            <p:ph type="body" sz="half" idx="1"/>
          </p:nvPr>
        </p:nvSpPr>
        <p:spPr/>
        <p:txBody>
          <a:bodyPr/>
          <a:lstStyle/>
          <a:p>
            <a:pPr marL="0" indent="0">
              <a:buFont typeface="Wingdings" pitchFamily="2" charset="2"/>
              <a:buNone/>
            </a:pPr>
            <a:endParaRPr lang="en-US" sz="2600" smtClean="0"/>
          </a:p>
        </p:txBody>
      </p:sp>
      <p:sp>
        <p:nvSpPr>
          <p:cNvPr id="10244" name="Rectangle 5"/>
          <p:cNvSpPr>
            <a:spLocks noGrp="1" noChangeArrowheads="1"/>
          </p:cNvSpPr>
          <p:nvPr>
            <p:ph sz="half" idx="2"/>
          </p:nvPr>
        </p:nvSpPr>
        <p:spPr/>
        <p:txBody>
          <a:bodyPr/>
          <a:lstStyle/>
          <a:p>
            <a:endParaRPr lang="en-US" sz="2600" smtClean="0"/>
          </a:p>
        </p:txBody>
      </p:sp>
      <p:pic>
        <p:nvPicPr>
          <p:cNvPr id="10245" name="Picture 6" descr="D:\books\Mechanism of Machinary\gover\Governo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600200"/>
            <a:ext cx="42672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Picture 7" descr="D:\books\Mechanism of Machinary\gover\blog-0123288001361334090.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24400" y="1600200"/>
            <a:ext cx="43053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Summary</a:t>
            </a:r>
          </a:p>
        </p:txBody>
      </p:sp>
      <p:sp>
        <p:nvSpPr>
          <p:cNvPr id="30723" name="Rectangle 3"/>
          <p:cNvSpPr>
            <a:spLocks noGrp="1" noChangeArrowheads="1"/>
          </p:cNvSpPr>
          <p:nvPr>
            <p:ph idx="1"/>
          </p:nvPr>
        </p:nvSpPr>
        <p:spPr/>
        <p:txBody>
          <a:bodyPr/>
          <a:lstStyle/>
          <a:p>
            <a:r>
              <a:rPr lang="en-US" smtClean="0"/>
              <a:t>Governors are usually of the following types:</a:t>
            </a:r>
          </a:p>
          <a:p>
            <a:pPr lvl="1"/>
            <a:r>
              <a:rPr lang="en-US" smtClean="0"/>
              <a:t>Air-vane (pneumatic)</a:t>
            </a:r>
          </a:p>
          <a:p>
            <a:pPr lvl="1"/>
            <a:r>
              <a:rPr lang="en-US" smtClean="0"/>
              <a:t>Mechanical (centrifugal)</a:t>
            </a:r>
          </a:p>
          <a:p>
            <a:pPr lvl="1"/>
            <a:r>
              <a:rPr lang="en-US" smtClean="0"/>
              <a:t>Vacuum</a:t>
            </a:r>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Summary</a:t>
            </a:r>
          </a:p>
        </p:txBody>
      </p:sp>
      <p:sp>
        <p:nvSpPr>
          <p:cNvPr id="31747" name="Rectangle 3"/>
          <p:cNvSpPr>
            <a:spLocks noGrp="1" noChangeArrowheads="1"/>
          </p:cNvSpPr>
          <p:nvPr>
            <p:ph idx="1"/>
          </p:nvPr>
        </p:nvSpPr>
        <p:spPr/>
        <p:txBody>
          <a:bodyPr/>
          <a:lstStyle/>
          <a:p>
            <a:r>
              <a:rPr lang="en-US" smtClean="0"/>
              <a:t>The governor must have stability and sensitivity in order to regulate speeds properly.  This will prevent hunting or erratic engine speed changes depending upon load changes.</a:t>
            </a: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458200" cy="990600"/>
          </a:xfrm>
        </p:spPr>
        <p:txBody>
          <a:bodyPr>
            <a:normAutofit/>
          </a:bodyPr>
          <a:lstStyle/>
          <a:p>
            <a:pPr algn="ctr"/>
            <a:r>
              <a:rPr lang="en-US" sz="4000" b="1" dirty="0" smtClean="0">
                <a:latin typeface="Times New Roman" pitchFamily="18" charset="0"/>
                <a:cs typeface="Times New Roman" pitchFamily="18" charset="0"/>
              </a:rPr>
              <a:t>Governor Used in Vehicles </a:t>
            </a:r>
            <a:endParaRPr lang="en-US" sz="4000" b="1" dirty="0">
              <a:latin typeface="Times New Roman" pitchFamily="18" charset="0"/>
              <a:cs typeface="Times New Roman" pitchFamily="18" charset="0"/>
            </a:endParaRPr>
          </a:p>
        </p:txBody>
      </p:sp>
      <p:pic>
        <p:nvPicPr>
          <p:cNvPr id="6" name="Picture 5" descr="BMW-i8-Black.jpg"/>
          <p:cNvPicPr>
            <a:picLocks noChangeAspect="1"/>
          </p:cNvPicPr>
          <p:nvPr/>
        </p:nvPicPr>
        <p:blipFill>
          <a:blip r:embed="rId2" cstate="print"/>
          <a:stretch>
            <a:fillRect/>
          </a:stretch>
        </p:blipFill>
        <p:spPr>
          <a:xfrm>
            <a:off x="0" y="1066800"/>
            <a:ext cx="9144000" cy="5791200"/>
          </a:xfrm>
          <a:prstGeom prst="rect">
            <a:avLst/>
          </a:prstGeom>
        </p:spPr>
      </p:pic>
    </p:spTree>
  </p:cSld>
  <p:clrMapOvr>
    <a:masterClrMapping/>
  </p:clrMapOvr>
  <p:transition spd="slow">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981200"/>
          </a:xfrm>
        </p:spPr>
        <p:txBody>
          <a:bodyPr>
            <a:normAutofit fontScale="90000"/>
          </a:bodyPr>
          <a:lstStyle/>
          <a:p>
            <a:pPr algn="l"/>
            <a:r>
              <a:rPr lang="en-US" sz="3600" dirty="0" err="1" smtClean="0">
                <a:latin typeface="Times New Roman" pitchFamily="18" charset="0"/>
                <a:cs typeface="Times New Roman" pitchFamily="18" charset="0"/>
              </a:rPr>
              <a:t>ImtisaaL</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AhmeD</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Mechanical Engg</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5</a:t>
            </a:r>
            <a:r>
              <a:rPr lang="en-US" sz="3600" baseline="30000" dirty="0" smtClean="0">
                <a:latin typeface="Times New Roman" pitchFamily="18" charset="0"/>
                <a:cs typeface="Times New Roman" pitchFamily="18" charset="0"/>
              </a:rPr>
              <a:t>th </a:t>
            </a:r>
            <a:r>
              <a:rPr lang="en-US" sz="3600" dirty="0" smtClean="0">
                <a:latin typeface="Times New Roman" pitchFamily="18" charset="0"/>
                <a:cs typeface="Times New Roman" pitchFamily="18" charset="0"/>
              </a:rPr>
              <a:t> Semester</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t>
            </a:r>
            <a:endParaRPr lang="en-US" sz="3200" dirty="0">
              <a:effectLst/>
              <a:latin typeface="Times New Roman" pitchFamily="18" charset="0"/>
              <a:cs typeface="Times New Roman" pitchFamily="18" charset="0"/>
            </a:endParaRPr>
          </a:p>
        </p:txBody>
      </p:sp>
      <p:sp>
        <p:nvSpPr>
          <p:cNvPr id="3" name="Subtitle 2"/>
          <p:cNvSpPr>
            <a:spLocks noGrp="1"/>
          </p:cNvSpPr>
          <p:nvPr>
            <p:ph type="subTitle" idx="1"/>
          </p:nvPr>
        </p:nvSpPr>
        <p:spPr>
          <a:xfrm>
            <a:off x="4800600" y="2514600"/>
            <a:ext cx="4038600" cy="1143000"/>
          </a:xfrm>
        </p:spPr>
        <p:txBody>
          <a:bodyPr>
            <a:normAutofit fontScale="25000" lnSpcReduction="20000"/>
          </a:bodyPr>
          <a:lstStyle/>
          <a:p>
            <a:pPr algn="ctr"/>
            <a:r>
              <a:rPr lang="en-US" sz="3200" dirty="0" smtClean="0">
                <a:latin typeface="Times New Roman" pitchFamily="18" charset="0"/>
                <a:cs typeface="Times New Roman" pitchFamily="18" charset="0"/>
              </a:rPr>
              <a:t>    </a:t>
            </a:r>
            <a:r>
              <a:rPr lang="en-US" sz="9600" b="1" dirty="0" smtClean="0">
                <a:solidFill>
                  <a:srgbClr val="002060"/>
                </a:solidFill>
                <a:latin typeface="Times New Roman" pitchFamily="18" charset="0"/>
                <a:cs typeface="Times New Roman" pitchFamily="18" charset="0"/>
              </a:rPr>
              <a:t>UCEST </a:t>
            </a:r>
          </a:p>
          <a:p>
            <a:pPr algn="ctr"/>
            <a:r>
              <a:rPr lang="en-US" sz="9600" b="1" dirty="0" smtClean="0">
                <a:solidFill>
                  <a:srgbClr val="002060"/>
                </a:solidFill>
                <a:latin typeface="Times New Roman" pitchFamily="18" charset="0"/>
                <a:cs typeface="Times New Roman" pitchFamily="18" charset="0"/>
              </a:rPr>
              <a:t>University College of  Engg. Science &amp; Technology</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4" name="Picture 3" descr="url.jpeg"/>
          <p:cNvPicPr>
            <a:picLocks noChangeAspect="1"/>
          </p:cNvPicPr>
          <p:nvPr/>
        </p:nvPicPr>
        <p:blipFill>
          <a:blip r:embed="rId2" cstate="print"/>
          <a:stretch>
            <a:fillRect/>
          </a:stretch>
        </p:blipFill>
        <p:spPr>
          <a:xfrm>
            <a:off x="5943600" y="381000"/>
            <a:ext cx="1714500" cy="1971675"/>
          </a:xfrm>
          <a:prstGeom prst="rect">
            <a:avLst/>
          </a:prstGeom>
        </p:spPr>
      </p:pic>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229600" cy="4157472"/>
          </a:xfrm>
          <a:solidFill>
            <a:schemeClr val="bg1"/>
          </a:solidFill>
          <a:ln>
            <a:solidFill>
              <a:schemeClr val="bg1"/>
            </a:solidFill>
          </a:ln>
        </p:spPr>
        <p:txBody>
          <a:bodyPr>
            <a:normAutofit/>
          </a:bodyPr>
          <a:lstStyle/>
          <a:p>
            <a:r>
              <a:rPr lang="en-US" sz="2000" dirty="0" smtClean="0">
                <a:latin typeface="Times New Roman" pitchFamily="18" charset="0"/>
                <a:cs typeface="Times New Roman" pitchFamily="18" charset="0"/>
              </a:rPr>
              <a:t>A governor, or speed limiter, is a device used to measure and regulate the speed of a machine such as an engine.</a:t>
            </a:r>
          </a:p>
          <a:p>
            <a:endParaRPr lang="en-US" sz="20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2800" dirty="0" smtClean="0">
                <a:effectLst/>
                <a:latin typeface="Times New Roman" pitchFamily="18" charset="0"/>
                <a:cs typeface="Times New Roman" pitchFamily="18" charset="0"/>
              </a:rPr>
              <a:t>Governor:</a:t>
            </a:r>
            <a:endParaRPr lang="en-US" sz="2800" dirty="0">
              <a:effectLst/>
              <a:latin typeface="Times New Roman" pitchFamily="18" charset="0"/>
              <a:cs typeface="Times New Roman" pitchFamily="18" charset="0"/>
            </a:endParaRPr>
          </a:p>
        </p:txBody>
      </p:sp>
      <p:pic>
        <p:nvPicPr>
          <p:cNvPr id="5" name="Picture 4" descr="01-speed-governor_thumb.jpg"/>
          <p:cNvPicPr>
            <a:picLocks noChangeAspect="1"/>
          </p:cNvPicPr>
          <p:nvPr/>
        </p:nvPicPr>
        <p:blipFill>
          <a:blip r:embed="rId2" cstate="print"/>
          <a:stretch>
            <a:fillRect/>
          </a:stretch>
        </p:blipFill>
        <p:spPr>
          <a:xfrm>
            <a:off x="4572000" y="2209800"/>
            <a:ext cx="4572000" cy="4648200"/>
          </a:xfrm>
          <a:prstGeom prst="rect">
            <a:avLst/>
          </a:prstGeom>
        </p:spPr>
      </p:pic>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lvl="2" indent="-256032">
              <a:spcBef>
                <a:spcPts val="400"/>
              </a:spcBef>
              <a:buClr>
                <a:schemeClr val="accent1"/>
              </a:buClr>
              <a:buSzPct val="68000"/>
              <a:buFont typeface="Wingdings 3"/>
              <a:buChar char=""/>
            </a:pPr>
            <a:r>
              <a:rPr lang="hr-HR" dirty="0" smtClean="0"/>
              <a:t>To maintain the engine speed at the desire value by controlling the fuel injection.</a:t>
            </a:r>
          </a:p>
          <a:p>
            <a:endParaRPr lang="en-US" dirty="0"/>
          </a:p>
        </p:txBody>
      </p:sp>
      <p:sp>
        <p:nvSpPr>
          <p:cNvPr id="3" name="Title 2"/>
          <p:cNvSpPr>
            <a:spLocks noGrp="1"/>
          </p:cNvSpPr>
          <p:nvPr>
            <p:ph type="title"/>
          </p:nvPr>
        </p:nvSpPr>
        <p:spPr>
          <a:xfrm>
            <a:off x="533400" y="304800"/>
            <a:ext cx="8382000" cy="1143000"/>
          </a:xfrm>
        </p:spPr>
        <p:txBody>
          <a:bodyPr>
            <a:normAutofit/>
          </a:bodyPr>
          <a:lstStyle/>
          <a:p>
            <a:r>
              <a:rPr lang="hr-HR" sz="3200" dirty="0" smtClean="0">
                <a:solidFill>
                  <a:schemeClr val="tx1"/>
                </a:solidFill>
                <a:effectLst/>
                <a:latin typeface="Times New Roman" pitchFamily="18" charset="0"/>
                <a:cs typeface="Times New Roman" pitchFamily="18" charset="0"/>
              </a:rPr>
              <a:t>FUNCTION</a:t>
            </a:r>
            <a:endParaRPr lang="en-US" sz="3200" dirty="0">
              <a:effectLst/>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vernor.gif"/>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latin typeface="Times New Roman" pitchFamily="18" charset="0"/>
                <a:cs typeface="Times New Roman" pitchFamily="18" charset="0"/>
              </a:rPr>
              <a:t>1. To automatically maintain the uniform speed of the engine within the specified limits, whenever there is a variation of the load.</a:t>
            </a:r>
          </a:p>
          <a:p>
            <a:r>
              <a:rPr lang="en-US" sz="2800" dirty="0" smtClean="0">
                <a:latin typeface="Times New Roman" pitchFamily="18" charset="0"/>
                <a:cs typeface="Times New Roman" pitchFamily="18" charset="0"/>
              </a:rPr>
              <a:t>2. To regulate the fuel supply to the engine as per load requirements.</a:t>
            </a:r>
          </a:p>
          <a:p>
            <a:r>
              <a:rPr lang="en-US" sz="2800" dirty="0" smtClean="0">
                <a:latin typeface="Times New Roman" pitchFamily="18" charset="0"/>
                <a:cs typeface="Times New Roman" pitchFamily="18" charset="0"/>
              </a:rPr>
              <a:t>3. To regulate the mean speed of the engines.</a:t>
            </a:r>
          </a:p>
          <a:p>
            <a:r>
              <a:rPr lang="en-US" sz="2800" dirty="0" smtClean="0">
                <a:latin typeface="Times New Roman" pitchFamily="18" charset="0"/>
                <a:cs typeface="Times New Roman" pitchFamily="18" charset="0"/>
              </a:rPr>
              <a:t>4. It works intermittently i.e., only there’s modification within the load</a:t>
            </a:r>
          </a:p>
          <a:p>
            <a:r>
              <a:rPr lang="en-US" sz="2800" dirty="0" smtClean="0">
                <a:latin typeface="Times New Roman" pitchFamily="18" charset="0"/>
                <a:cs typeface="Times New Roman" pitchFamily="18" charset="0"/>
              </a:rPr>
              <a:t>5. Mathematically, it can express as ΔN.</a:t>
            </a:r>
          </a:p>
          <a:p>
            <a:endParaRPr lang="en-US" dirty="0"/>
          </a:p>
        </p:txBody>
      </p:sp>
      <p:sp>
        <p:nvSpPr>
          <p:cNvPr id="3" name="Title 2"/>
          <p:cNvSpPr>
            <a:spLocks noGrp="1"/>
          </p:cNvSpPr>
          <p:nvPr>
            <p:ph type="title"/>
          </p:nvPr>
        </p:nvSpPr>
        <p:spPr/>
        <p:txBody>
          <a:bodyPr>
            <a:normAutofit fontScale="90000"/>
          </a:bodyPr>
          <a:lstStyle/>
          <a:p>
            <a:r>
              <a:rPr lang="en-US" sz="4000" dirty="0" smtClean="0">
                <a:latin typeface="Times New Roman" pitchFamily="18" charset="0"/>
                <a:cs typeface="Times New Roman" pitchFamily="18" charset="0"/>
              </a:rPr>
              <a:t>Purpose of governor:</a:t>
            </a:r>
            <a:r>
              <a:rPr lang="en-US" dirty="0" smtClean="0"/>
              <a:t/>
            </a:r>
            <a:br>
              <a:rPr lang="en-US" dirty="0" smtClean="0"/>
            </a:br>
            <a:endParaRPr lang="en-US" dirty="0"/>
          </a:p>
        </p:txBody>
      </p:sp>
    </p:spTree>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1-speed-limiter-speed-control-governor.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smtClean="0">
                <a:latin typeface="Times New Roman" pitchFamily="18" charset="0"/>
                <a:cs typeface="Times New Roman" pitchFamily="18" charset="0"/>
              </a:rPr>
              <a:t>The governor can be classified into the following types. These are given below,</a:t>
            </a:r>
          </a:p>
          <a:p>
            <a:r>
              <a:rPr lang="en-US" sz="2000" dirty="0" smtClean="0">
                <a:latin typeface="Times New Roman" pitchFamily="18" charset="0"/>
                <a:cs typeface="Times New Roman" pitchFamily="18" charset="0"/>
              </a:rPr>
              <a:t>1. Centrifugal governor</a:t>
            </a:r>
          </a:p>
          <a:p>
            <a:r>
              <a:rPr lang="en-US" sz="2000" dirty="0" smtClean="0">
                <a:latin typeface="Times New Roman" pitchFamily="18" charset="0"/>
                <a:cs typeface="Times New Roman" pitchFamily="18" charset="0"/>
              </a:rPr>
              <a:t>a) Pendulum type watt governor</a:t>
            </a:r>
          </a:p>
          <a:p>
            <a:r>
              <a:rPr lang="en-US" sz="2000" dirty="0" smtClean="0">
                <a:latin typeface="Times New Roman" pitchFamily="18" charset="0"/>
                <a:cs typeface="Times New Roman" pitchFamily="18" charset="0"/>
              </a:rPr>
              <a:t>b) Loaded type governor</a:t>
            </a:r>
          </a:p>
          <a:p>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Gravity controlled type</a:t>
            </a:r>
          </a:p>
          <a:p>
            <a:r>
              <a:rPr lang="en-US" sz="2000" dirty="0" smtClean="0">
                <a:latin typeface="Times New Roman" pitchFamily="18" charset="0"/>
                <a:cs typeface="Times New Roman" pitchFamily="18" charset="0"/>
              </a:rPr>
              <a:t>Ø Porter governor</a:t>
            </a:r>
          </a:p>
          <a:p>
            <a:r>
              <a:rPr lang="en-US" sz="2000" dirty="0" smtClean="0">
                <a:latin typeface="Times New Roman" pitchFamily="18" charset="0"/>
                <a:cs typeface="Times New Roman" pitchFamily="18" charset="0"/>
              </a:rPr>
              <a:t>Ø Proell governor</a:t>
            </a:r>
          </a:p>
          <a:p>
            <a:r>
              <a:rPr lang="en-US" sz="2000" dirty="0" smtClean="0">
                <a:latin typeface="Times New Roman" pitchFamily="18" charset="0"/>
                <a:cs typeface="Times New Roman" pitchFamily="18" charset="0"/>
              </a:rPr>
              <a:t>Ø Watt governor</a:t>
            </a:r>
          </a:p>
          <a:p>
            <a:r>
              <a:rPr lang="en-US" sz="2000" dirty="0" smtClean="0">
                <a:latin typeface="Times New Roman" pitchFamily="18" charset="0"/>
                <a:cs typeface="Times New Roman" pitchFamily="18" charset="0"/>
              </a:rPr>
              <a:t>ii) Spring controlled type</a:t>
            </a:r>
          </a:p>
          <a:p>
            <a:r>
              <a:rPr lang="en-US" sz="2000" dirty="0" smtClean="0">
                <a:latin typeface="Times New Roman" pitchFamily="18" charset="0"/>
                <a:cs typeface="Times New Roman" pitchFamily="18" charset="0"/>
              </a:rPr>
              <a:t>Ø Hartnell governor</a:t>
            </a:r>
          </a:p>
          <a:p>
            <a:r>
              <a:rPr lang="en-US" sz="2000" dirty="0" smtClean="0">
                <a:latin typeface="Times New Roman" pitchFamily="18" charset="0"/>
                <a:cs typeface="Times New Roman" pitchFamily="18" charset="0"/>
              </a:rPr>
              <a:t>Ø Hartung governor</a:t>
            </a:r>
          </a:p>
          <a:p>
            <a:r>
              <a:rPr lang="en-US" sz="2000" dirty="0" smtClean="0">
                <a:latin typeface="Times New Roman" pitchFamily="18" charset="0"/>
                <a:cs typeface="Times New Roman" pitchFamily="18" charset="0"/>
              </a:rPr>
              <a:t>2. Inertia and fly-wheel governor</a:t>
            </a:r>
          </a:p>
          <a:p>
            <a:r>
              <a:rPr lang="en-US" sz="2000" dirty="0" smtClean="0">
                <a:latin typeface="Times New Roman" pitchFamily="18" charset="0"/>
                <a:cs typeface="Times New Roman" pitchFamily="18" charset="0"/>
              </a:rPr>
              <a:t>3. Pickering Governor</a:t>
            </a:r>
            <a:endParaRPr lang="en-US" sz="20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2800" dirty="0" smtClean="0">
                <a:effectLst/>
                <a:latin typeface="Times New Roman" pitchFamily="18" charset="0"/>
                <a:cs typeface="Times New Roman" pitchFamily="18" charset="0"/>
              </a:rPr>
              <a:t>Types of governor:</a:t>
            </a:r>
            <a:endParaRPr lang="en-US" sz="2800" dirty="0">
              <a:effectLst/>
              <a:latin typeface="Times New Roman" pitchFamily="18"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r>
              <a:rPr lang="en-US" smtClean="0"/>
              <a:t>What Is A Governor?</a:t>
            </a:r>
          </a:p>
        </p:txBody>
      </p:sp>
      <p:sp>
        <p:nvSpPr>
          <p:cNvPr id="11267" name="Rectangle 3"/>
          <p:cNvSpPr>
            <a:spLocks noGrp="1" noChangeArrowheads="1"/>
          </p:cNvSpPr>
          <p:nvPr>
            <p:ph idx="1"/>
          </p:nvPr>
        </p:nvSpPr>
        <p:spPr/>
        <p:txBody>
          <a:bodyPr/>
          <a:lstStyle/>
          <a:p>
            <a:r>
              <a:rPr lang="en-US" smtClean="0"/>
              <a:t>A governor is a device used to measure and regulate the speed of a machine, such as an engine. </a:t>
            </a:r>
          </a:p>
          <a:p>
            <a:pPr>
              <a:buFont typeface="Wingdings" pitchFamily="2" charset="2"/>
              <a:buNone/>
            </a:pPr>
            <a:r>
              <a:rPr lang="en-US" smtClean="0"/>
              <a:t>	</a:t>
            </a:r>
          </a:p>
          <a:p>
            <a:r>
              <a:rPr lang="en-US" smtClean="0"/>
              <a:t>A centrifugal governor, uses weights mounted on spring-loaded arms to determine how fast a shaft is spinning. </a:t>
            </a:r>
          </a:p>
        </p:txBody>
      </p:sp>
    </p:spTree>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latin typeface="Times New Roman" pitchFamily="18" charset="0"/>
                <a:cs typeface="Times New Roman" pitchFamily="18" charset="0"/>
              </a:rPr>
              <a:t>The type of governor used on diesel engines is dependent upon the application required. The six basic types of governors are as follows:</a:t>
            </a:r>
          </a:p>
          <a:p>
            <a:r>
              <a:rPr lang="en-US" sz="2400" dirty="0" smtClean="0">
                <a:latin typeface="Times New Roman" pitchFamily="18" charset="0"/>
                <a:cs typeface="Times New Roman" pitchFamily="18" charset="0"/>
              </a:rPr>
              <a:t>Mechanical centrifugal flyweight style that relies on a set of rotating flyweights and a control spring; used since the inception of the diesel engine to control its speed. </a:t>
            </a:r>
          </a:p>
          <a:p>
            <a:r>
              <a:rPr lang="en-US" sz="2400" dirty="0" smtClean="0">
                <a:latin typeface="Times New Roman" pitchFamily="18" charset="0"/>
                <a:cs typeface="Times New Roman" pitchFamily="18" charset="0"/>
              </a:rPr>
              <a:t>Power-assisted  servo mechanical  style  that operates  similar  to  the  mechanical  centrifugal flyweight but uses engine oil under pressure to move the operating linkage.</a:t>
            </a:r>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2800" dirty="0" smtClean="0">
                <a:effectLst/>
                <a:latin typeface="Times New Roman" pitchFamily="18" charset="0"/>
                <a:cs typeface="Times New Roman" pitchFamily="18" charset="0"/>
              </a:rPr>
              <a:t>Types of Governors</a:t>
            </a:r>
            <a:endParaRPr lang="en-US" sz="2800" dirty="0">
              <a:effectLst/>
              <a:latin typeface="Times New Roman" pitchFamily="18"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r>
              <a:rPr lang="en-US" sz="2400" dirty="0" smtClean="0">
                <a:latin typeface="Times New Roman" pitchFamily="18" charset="0"/>
                <a:cs typeface="Times New Roman" pitchFamily="18" charset="0"/>
              </a:rPr>
              <a:t>Hydraulic  governor  that  relies  on  the  movement of a pilot valve plunger to control pressurized oil flow to a power piston, which, in turn, moves the fuel control mechanism.</a:t>
            </a:r>
          </a:p>
        </p:txBody>
      </p:sp>
      <p:pic>
        <p:nvPicPr>
          <p:cNvPr id="3" name="Picture 2" descr="hydraulic govrn.jpeg"/>
          <p:cNvPicPr>
            <a:picLocks noChangeAspect="1"/>
          </p:cNvPicPr>
          <p:nvPr/>
        </p:nvPicPr>
        <p:blipFill>
          <a:blip r:embed="rId2" cstate="print"/>
          <a:stretch>
            <a:fillRect/>
          </a:stretch>
        </p:blipFill>
        <p:spPr>
          <a:xfrm>
            <a:off x="2209800" y="2057400"/>
            <a:ext cx="4492752" cy="4267200"/>
          </a:xfrm>
          <a:prstGeom prst="rect">
            <a:avLst/>
          </a:prstGeom>
        </p:spPr>
      </p:pic>
    </p:spTree>
  </p:cSld>
  <p:clrMapOvr>
    <a:masterClrMapping/>
  </p:clrMapOvr>
  <p:transition spd="slow">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a:bodyPr>
          <a:lstStyle/>
          <a:p>
            <a:pPr algn="just"/>
            <a:r>
              <a:rPr lang="en-US" sz="2800" dirty="0" smtClean="0">
                <a:latin typeface="Times New Roman" pitchFamily="18" charset="0"/>
                <a:cs typeface="Times New Roman" pitchFamily="18" charset="0"/>
              </a:rPr>
              <a:t>Pneumatic governor that is responsive to the air flow (vacuum) in the intake manifold of an engine.  A  diaphragm  within  the  governor housing is connected to the fuel control linkage that  changes  its  setting  with increases  or decreases in the vacuum.</a:t>
            </a:r>
          </a:p>
          <a:p>
            <a:endParaRPr lang="en-US" dirty="0"/>
          </a:p>
        </p:txBody>
      </p:sp>
    </p:spTree>
  </p:cSld>
  <p:clrMapOvr>
    <a:masterClrMapping/>
  </p:clrMapOvr>
  <p:transition spd="slow">
    <p:wheel spokes="3"/>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neumatic gove.jpg"/>
          <p:cNvPicPr>
            <a:picLocks noGrp="1" noChangeAspect="1" noChangeArrowheads="1"/>
          </p:cNvPicPr>
          <p:nvPr>
            <p:ph idx="1"/>
          </p:nvPr>
        </p:nvPicPr>
        <p:blipFill>
          <a:blip r:embed="rId2" cstate="print"/>
          <a:srcRect/>
          <a:stretch>
            <a:fillRect/>
          </a:stretch>
        </p:blipFill>
        <p:spPr bwMode="auto">
          <a:xfrm>
            <a:off x="0" y="0"/>
            <a:ext cx="8915399" cy="6858000"/>
          </a:xfrm>
          <a:prstGeom prst="rect">
            <a:avLst/>
          </a:prstGeom>
          <a:noFill/>
        </p:spPr>
      </p:pic>
    </p:spTree>
  </p:cSld>
  <p:clrMapOvr>
    <a:masterClrMapping/>
  </p:clrMapOvr>
  <p:transition spd="slow">
    <p:push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latin typeface="Times New Roman" pitchFamily="18" charset="0"/>
                <a:cs typeface="Times New Roman" pitchFamily="18" charset="0"/>
              </a:rPr>
              <a:t>Electromechanical governor uses </a:t>
            </a:r>
            <a:r>
              <a:rPr lang="en-US" sz="2400" dirty="0" err="1" smtClean="0">
                <a:latin typeface="Times New Roman" pitchFamily="18" charset="0"/>
                <a:cs typeface="Times New Roman" pitchFamily="18" charset="0"/>
              </a:rPr>
              <a:t>amagnetic</a:t>
            </a:r>
            <a:r>
              <a:rPr lang="en-US" sz="2400" dirty="0" smtClean="0">
                <a:latin typeface="Times New Roman" pitchFamily="18" charset="0"/>
                <a:cs typeface="Times New Roman" pitchFamily="18" charset="0"/>
              </a:rPr>
              <a:t> speed  pickup  sensor  on  an  engine-driven component to monitor the rpm of the engine. The  sensor  sends  a  voltage  signal  to  an electronic control unit that controls the current flow to a mechanical actuator connected to the fuel linkage</a:t>
            </a:r>
          </a:p>
          <a:p>
            <a:endParaRPr lang="en-US" dirty="0"/>
          </a:p>
        </p:txBody>
      </p:sp>
    </p:spTree>
  </p:cSld>
  <p:clrMapOvr>
    <a:masterClrMapping/>
  </p:clrMapOvr>
  <p:transition spd="slow">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lectro mechanical gonr.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r>
              <a:rPr lang="en-US" sz="2400" dirty="0" smtClean="0">
                <a:latin typeface="Times New Roman" pitchFamily="18" charset="0"/>
                <a:cs typeface="Times New Roman" pitchFamily="18" charset="0"/>
              </a:rPr>
              <a:t>Electronic  governor  uses  magnetic  speed  sensor to monitor the rpm of the engine. The sensor continuously feeds information back to the ECM  (electronic  control  module).</a:t>
            </a:r>
            <a:endParaRPr lang="en-US" sz="2400" dirty="0">
              <a:latin typeface="Times New Roman" pitchFamily="18" charset="0"/>
              <a:cs typeface="Times New Roman" pitchFamily="18" charset="0"/>
            </a:endParaRPr>
          </a:p>
        </p:txBody>
      </p:sp>
    </p:spTree>
  </p:cSld>
  <p:clrMapOvr>
    <a:masterClrMapping/>
  </p:clrMapOvr>
  <p:transition spd="slow">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lectomechanical.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600" dirty="0" smtClean="0">
                <a:latin typeface="Times New Roman" pitchFamily="18" charset="0"/>
                <a:cs typeface="Times New Roman" pitchFamily="18" charset="0"/>
              </a:rPr>
              <a:t>Power is supplied to the governor from the engine's output shaft by a belt or chain connected to the lower belt wheel. The governor is connected to a throttle valve that regulates the flow of working fluid supplying the prime mover. As the speed of the prime mover increases, the central spindle of the governor rotates at a faster rate and the kinetic energy of the balls increases. This allows the two masses on lever arms to move outwards and upwards against gravity. If the motion goes far enough, this motion causes the lever arms to pull down on a thrust bearing, which moves a beam linkage, which reduces the aperture of a throttle valve. The rate of working-fluid entering the cylinder is thus reduced and the speed of the prime mover is controlled, preventing over-speeding. </a:t>
            </a:r>
          </a:p>
          <a:p>
            <a:endParaRPr lang="en-US" dirty="0"/>
          </a:p>
        </p:txBody>
      </p:sp>
      <p:sp>
        <p:nvSpPr>
          <p:cNvPr id="3" name="Title 2"/>
          <p:cNvSpPr>
            <a:spLocks noGrp="1"/>
          </p:cNvSpPr>
          <p:nvPr>
            <p:ph type="title"/>
          </p:nvPr>
        </p:nvSpPr>
        <p:spPr/>
        <p:txBody>
          <a:bodyPr>
            <a:normAutofit fontScale="90000"/>
          </a:bodyPr>
          <a:lstStyle/>
          <a:p>
            <a:r>
              <a:rPr lang="en-US" sz="4000" dirty="0" smtClean="0">
                <a:effectLst/>
                <a:latin typeface="Times New Roman" pitchFamily="18" charset="0"/>
                <a:cs typeface="Times New Roman" pitchFamily="18" charset="0"/>
              </a:rPr>
              <a:t>Working of governor:</a:t>
            </a:r>
            <a:r>
              <a:rPr lang="en-US" dirty="0" smtClean="0"/>
              <a:t/>
            </a:r>
            <a:br>
              <a:rPr lang="en-US" dirty="0" smtClean="0"/>
            </a:br>
            <a:endParaRPr lang="en-US" dirty="0"/>
          </a:p>
        </p:txBody>
      </p:sp>
    </p:spTree>
  </p:cSld>
  <p:clrMapOvr>
    <a:masterClrMapping/>
  </p:clrMapOvr>
  <p:transition spd="slow">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governor4.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762000" y="762000"/>
            <a:ext cx="7924800" cy="639763"/>
          </a:xfrm>
        </p:spPr>
        <p:txBody>
          <a:bodyPr/>
          <a:lstStyle/>
          <a:p>
            <a:r>
              <a:rPr lang="en-US" sz="3200" smtClean="0"/>
              <a:t>How Does It Work?</a:t>
            </a:r>
          </a:p>
        </p:txBody>
      </p:sp>
      <p:pic>
        <p:nvPicPr>
          <p:cNvPr id="12291" name="Picture 5" descr="Centrifugal_governor"/>
          <p:cNvPicPr>
            <a:picLocks noGrp="1" noChangeAspect="1" noChangeArrowheads="1"/>
          </p:cNvPicPr>
          <p:nvPr>
            <p:ph type="chart" idx="1"/>
          </p:nvPr>
        </p:nvPicPr>
        <p:blipFill>
          <a:blip r:embed="rId2">
            <a:extLst>
              <a:ext uri="{28A0092B-C50C-407E-A947-70E740481C1C}">
                <a14:useLocalDpi xmlns:a14="http://schemas.microsoft.com/office/drawing/2010/main" xmlns="" val="0"/>
              </a:ext>
            </a:extLst>
          </a:blip>
          <a:srcRect/>
          <a:stretch>
            <a:fillRect/>
          </a:stretch>
        </p:blipFill>
        <p:spPr>
          <a:xfrm>
            <a:off x="838200" y="1371600"/>
            <a:ext cx="7543800" cy="4816475"/>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292" name="Text Box 6"/>
          <p:cNvSpPr txBox="1">
            <a:spLocks noChangeArrowheads="1"/>
          </p:cNvSpPr>
          <p:nvPr/>
        </p:nvSpPr>
        <p:spPr bwMode="auto">
          <a:xfrm>
            <a:off x="5791200" y="1143000"/>
            <a:ext cx="10096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Set Arm</a:t>
            </a:r>
          </a:p>
        </p:txBody>
      </p:sp>
      <p:sp>
        <p:nvSpPr>
          <p:cNvPr id="12293" name="Text Box 7"/>
          <p:cNvSpPr txBox="1">
            <a:spLocks noChangeArrowheads="1"/>
          </p:cNvSpPr>
          <p:nvPr/>
        </p:nvSpPr>
        <p:spPr bwMode="auto">
          <a:xfrm>
            <a:off x="3352800" y="2514600"/>
            <a:ext cx="16700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Spring Loaded</a:t>
            </a:r>
          </a:p>
          <a:p>
            <a:pPr eaLnBrk="1" hangingPunct="1"/>
            <a:r>
              <a:rPr lang="en-US"/>
              <a:t>Arms</a:t>
            </a:r>
          </a:p>
        </p:txBody>
      </p:sp>
      <p:sp>
        <p:nvSpPr>
          <p:cNvPr id="12294" name="Text Box 8"/>
          <p:cNvSpPr txBox="1">
            <a:spLocks noChangeArrowheads="1"/>
          </p:cNvSpPr>
          <p:nvPr/>
        </p:nvSpPr>
        <p:spPr bwMode="auto">
          <a:xfrm>
            <a:off x="457200" y="53340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12295" name="Text Box 9"/>
          <p:cNvSpPr txBox="1">
            <a:spLocks noChangeArrowheads="1"/>
          </p:cNvSpPr>
          <p:nvPr/>
        </p:nvSpPr>
        <p:spPr bwMode="auto">
          <a:xfrm>
            <a:off x="4343400" y="3657600"/>
            <a:ext cx="11493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Weighted</a:t>
            </a:r>
          </a:p>
          <a:p>
            <a:pPr eaLnBrk="1" hangingPunct="1"/>
            <a:r>
              <a:rPr lang="en-US"/>
              <a:t>Balls</a:t>
            </a:r>
          </a:p>
        </p:txBody>
      </p:sp>
      <p:sp>
        <p:nvSpPr>
          <p:cNvPr id="12296" name="Text Box 10"/>
          <p:cNvSpPr txBox="1">
            <a:spLocks noChangeArrowheads="1"/>
          </p:cNvSpPr>
          <p:nvPr/>
        </p:nvSpPr>
        <p:spPr bwMode="auto">
          <a:xfrm>
            <a:off x="6019800" y="3657600"/>
            <a:ext cx="1238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Gas Valve</a:t>
            </a:r>
          </a:p>
        </p:txBody>
      </p:sp>
      <p:sp>
        <p:nvSpPr>
          <p:cNvPr id="12297" name="Text Box 11"/>
          <p:cNvSpPr txBox="1">
            <a:spLocks noChangeArrowheads="1"/>
          </p:cNvSpPr>
          <p:nvPr/>
        </p:nvSpPr>
        <p:spPr bwMode="auto">
          <a:xfrm>
            <a:off x="3810000" y="5638800"/>
            <a:ext cx="16700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Spinning Shaft</a:t>
            </a:r>
          </a:p>
        </p:txBody>
      </p:sp>
      <p:sp>
        <p:nvSpPr>
          <p:cNvPr id="12298" name="Text Box 12"/>
          <p:cNvSpPr txBox="1">
            <a:spLocks noChangeArrowheads="1"/>
          </p:cNvSpPr>
          <p:nvPr/>
        </p:nvSpPr>
        <p:spPr bwMode="auto">
          <a:xfrm>
            <a:off x="6019800" y="2362200"/>
            <a:ext cx="13144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Valve Arm</a:t>
            </a:r>
          </a:p>
          <a:p>
            <a:pPr eaLnBrk="1" hangingPunct="1"/>
            <a:r>
              <a:rPr lang="en-US"/>
              <a:t>“Final Arm”</a:t>
            </a:r>
          </a:p>
        </p:txBody>
      </p:sp>
      <p:sp>
        <p:nvSpPr>
          <p:cNvPr id="12299" name="Rectangle 13"/>
          <p:cNvSpPr>
            <a:spLocks noChangeArrowheads="1"/>
          </p:cNvSpPr>
          <p:nvPr/>
        </p:nvSpPr>
        <p:spPr bwMode="auto">
          <a:xfrm>
            <a:off x="3886200" y="5638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00" name="Rectangle 14"/>
          <p:cNvSpPr>
            <a:spLocks noChangeArrowheads="1"/>
          </p:cNvSpPr>
          <p:nvPr/>
        </p:nvSpPr>
        <p:spPr bwMode="auto">
          <a:xfrm>
            <a:off x="6019800" y="3657600"/>
            <a:ext cx="12192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a:p>
        </p:txBody>
      </p:sp>
      <p:sp>
        <p:nvSpPr>
          <p:cNvPr id="12301" name="Rectangle 15"/>
          <p:cNvSpPr>
            <a:spLocks noChangeArrowheads="1"/>
          </p:cNvSpPr>
          <p:nvPr/>
        </p:nvSpPr>
        <p:spPr bwMode="auto">
          <a:xfrm>
            <a:off x="4343400" y="3657600"/>
            <a:ext cx="1219200" cy="609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02" name="Rectangle 16"/>
          <p:cNvSpPr>
            <a:spLocks noChangeArrowheads="1"/>
          </p:cNvSpPr>
          <p:nvPr/>
        </p:nvSpPr>
        <p:spPr bwMode="auto">
          <a:xfrm>
            <a:off x="6019800" y="2362200"/>
            <a:ext cx="1295400" cy="609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03" name="Rectangle 17"/>
          <p:cNvSpPr>
            <a:spLocks noChangeArrowheads="1"/>
          </p:cNvSpPr>
          <p:nvPr/>
        </p:nvSpPr>
        <p:spPr bwMode="auto">
          <a:xfrm>
            <a:off x="5791200" y="1143000"/>
            <a:ext cx="9906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04" name="Rectangle 18"/>
          <p:cNvSpPr>
            <a:spLocks noChangeArrowheads="1"/>
          </p:cNvSpPr>
          <p:nvPr/>
        </p:nvSpPr>
        <p:spPr bwMode="auto">
          <a:xfrm>
            <a:off x="3352800" y="2514600"/>
            <a:ext cx="1676400" cy="609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05" name="Line 21"/>
          <p:cNvSpPr>
            <a:spLocks noChangeShapeType="1"/>
          </p:cNvSpPr>
          <p:nvPr/>
        </p:nvSpPr>
        <p:spPr bwMode="auto">
          <a:xfrm flipH="1">
            <a:off x="4191000" y="4114800"/>
            <a:ext cx="15240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306" name="Line 22"/>
          <p:cNvSpPr>
            <a:spLocks noChangeShapeType="1"/>
          </p:cNvSpPr>
          <p:nvPr/>
        </p:nvSpPr>
        <p:spPr bwMode="auto">
          <a:xfrm flipH="1">
            <a:off x="1905000" y="4114800"/>
            <a:ext cx="243840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307" name="Line 25"/>
          <p:cNvSpPr>
            <a:spLocks noChangeShapeType="1"/>
          </p:cNvSpPr>
          <p:nvPr/>
        </p:nvSpPr>
        <p:spPr bwMode="auto">
          <a:xfrm flipH="1" flipV="1">
            <a:off x="2362200" y="2209800"/>
            <a:ext cx="99060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308" name="Line 27"/>
          <p:cNvSpPr>
            <a:spLocks noChangeShapeType="1"/>
          </p:cNvSpPr>
          <p:nvPr/>
        </p:nvSpPr>
        <p:spPr bwMode="auto">
          <a:xfrm>
            <a:off x="6248400" y="15240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309" name="Line 28"/>
          <p:cNvSpPr>
            <a:spLocks noChangeShapeType="1"/>
          </p:cNvSpPr>
          <p:nvPr/>
        </p:nvSpPr>
        <p:spPr bwMode="auto">
          <a:xfrm>
            <a:off x="7315200" y="2590800"/>
            <a:ext cx="457200" cy="15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310" name="Line 29"/>
          <p:cNvSpPr>
            <a:spLocks noChangeShapeType="1"/>
          </p:cNvSpPr>
          <p:nvPr/>
        </p:nvSpPr>
        <p:spPr bwMode="auto">
          <a:xfrm>
            <a:off x="6553200" y="4038600"/>
            <a:ext cx="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311" name="Line 31"/>
          <p:cNvSpPr>
            <a:spLocks noChangeShapeType="1"/>
          </p:cNvSpPr>
          <p:nvPr/>
        </p:nvSpPr>
        <p:spPr bwMode="auto">
          <a:xfrm flipH="1" flipV="1">
            <a:off x="2895600" y="4572000"/>
            <a:ext cx="1143000" cy="1066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312" name="Line 32"/>
          <p:cNvSpPr>
            <a:spLocks noChangeShapeType="1"/>
          </p:cNvSpPr>
          <p:nvPr/>
        </p:nvSpPr>
        <p:spPr bwMode="auto">
          <a:xfrm flipH="1" flipV="1">
            <a:off x="3505200" y="2362200"/>
            <a:ext cx="381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sz="3100" dirty="0" smtClean="0">
                <a:latin typeface="Times New Roman" pitchFamily="18" charset="0"/>
                <a:cs typeface="Times New Roman" pitchFamily="18" charset="0"/>
              </a:rPr>
              <a:t>Assume a driver running a car in hill station, at that time engine load increases, and automatically vehicle speed decreases. Now the actual speed is less than desired speed. So driver increases the fuel to achieve the desired speed. So here, the driver is a governor for this system. </a:t>
            </a:r>
          </a:p>
          <a:p>
            <a:r>
              <a:rPr lang="en-US" sz="3100" dirty="0" smtClean="0">
                <a:latin typeface="Times New Roman" pitchFamily="18" charset="0"/>
                <a:cs typeface="Times New Roman" pitchFamily="18" charset="0"/>
              </a:rPr>
              <a:t>So governor is a system to minimize fluctuations within the mean speed which can occur as a result of load variation. The governor has no influence over cyclic speed fluctuations however it controls the mean speed over an extended period throughout that load on the engine might vary. When there’s modification in load, variation in speed additionally takes place then governor operates a regulatory control and adjusts the fuel provide to keep up the mean speed nearly constant. Therefore the governor mechanically regulates through linkages, the energy provided to the engines as demanded by variation of load, so the engine speed is maintained nearly constant.</a:t>
            </a:r>
          </a:p>
          <a:p>
            <a:endParaRPr lang="en-US" dirty="0"/>
          </a:p>
        </p:txBody>
      </p:sp>
      <p:sp>
        <p:nvSpPr>
          <p:cNvPr id="2" name="Title 1"/>
          <p:cNvSpPr>
            <a:spLocks noGrp="1"/>
          </p:cNvSpPr>
          <p:nvPr>
            <p:ph type="title"/>
          </p:nvPr>
        </p:nvSpPr>
        <p:spPr/>
        <p:txBody>
          <a:bodyPr>
            <a:normAutofit/>
          </a:bodyPr>
          <a:lstStyle/>
          <a:p>
            <a:r>
              <a:rPr lang="en-US" sz="3200" dirty="0" smtClean="0">
                <a:effectLst/>
                <a:latin typeface="Times New Roman" pitchFamily="18" charset="0"/>
                <a:cs typeface="Times New Roman" pitchFamily="18" charset="0"/>
              </a:rPr>
              <a:t>For example:</a:t>
            </a:r>
            <a:endParaRPr lang="en-US" sz="3200" dirty="0">
              <a:effectLst/>
              <a:latin typeface="Times New Roman" pitchFamily="18"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1-engine_speed_governor_four_stroke_diesel.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cover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ckHandler.ashx.jpeg"/>
          <p:cNvPicPr>
            <a:picLocks noGrp="1" noChangeAspect="1"/>
          </p:cNvPicPr>
          <p:nvPr>
            <p:ph idx="1"/>
          </p:nvPr>
        </p:nvPicPr>
        <p:blipFill>
          <a:blip r:embed="rId2" cstate="print"/>
          <a:stretch>
            <a:fillRect/>
          </a:stretch>
        </p:blipFill>
        <p:spPr>
          <a:xfrm>
            <a:off x="0" y="1295400"/>
            <a:ext cx="9144000" cy="5486399"/>
          </a:xfrm>
        </p:spPr>
      </p:pic>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Cross Sectional view</a:t>
            </a:r>
            <a:endParaRPr lang="en-US" sz="3600" dirty="0">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ckHandler.ashxh.jpe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lu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effectLst/>
                <a:latin typeface="Times New Roman" pitchFamily="18" charset="0"/>
                <a:cs typeface="Times New Roman" pitchFamily="18" charset="0"/>
              </a:rPr>
              <a:t>Cross –sectional view of Governor</a:t>
            </a:r>
            <a:endParaRPr lang="en-US" sz="3600" dirty="0">
              <a:effectLst/>
              <a:latin typeface="Times New Roman" pitchFamily="18" charset="0"/>
              <a:cs typeface="Times New Roman" pitchFamily="18" charset="0"/>
            </a:endParaRPr>
          </a:p>
        </p:txBody>
      </p:sp>
    </p:spTree>
  </p:cSld>
  <p:clrMapOvr>
    <a:masterClrMapping/>
  </p:clrMapOvr>
  <p:transition spd="slow">
    <p:cover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lickHandler.ashxu.gif"/>
          <p:cNvPicPr>
            <a:picLocks noGrp="1" noChangeAspect="1"/>
          </p:cNvPicPr>
          <p:nvPr>
            <p:ph idx="1"/>
          </p:nvPr>
        </p:nvPicPr>
        <p:blipFill>
          <a:blip r:embed="rId2" cstate="print"/>
          <a:stretch>
            <a:fillRect/>
          </a:stretch>
        </p:blipFill>
        <p:spPr>
          <a:xfrm>
            <a:off x="1" y="0"/>
            <a:ext cx="9144000" cy="6858000"/>
          </a:xfrm>
          <a:prstGeom prst="rect">
            <a:avLst/>
          </a:prstGeom>
        </p:spPr>
      </p:pic>
    </p:spTree>
  </p:cSld>
  <p:clrMapOvr>
    <a:masterClrMapping/>
  </p:clrMapOvr>
  <p:transition spd="slow">
    <p:cover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ckHandler.ashxvvv.gif"/>
          <p:cNvPicPr>
            <a:picLocks noGrp="1" noChangeAspect="1"/>
          </p:cNvPicPr>
          <p:nvPr>
            <p:ph idx="1"/>
          </p:nvPr>
        </p:nvPicPr>
        <p:blipFill>
          <a:blip r:embed="rId2" cstate="print"/>
          <a:stretch>
            <a:fillRect/>
          </a:stretch>
        </p:blipFill>
        <p:spPr>
          <a:xfrm>
            <a:off x="0" y="2182018"/>
            <a:ext cx="8915400" cy="4675981"/>
          </a:xfrm>
        </p:spPr>
      </p:pic>
      <p:sp>
        <p:nvSpPr>
          <p:cNvPr id="2" name="Title 1"/>
          <p:cNvSpPr>
            <a:spLocks noGrp="1"/>
          </p:cNvSpPr>
          <p:nvPr>
            <p:ph type="title"/>
          </p:nvPr>
        </p:nvSpPr>
        <p:spPr/>
        <p:txBody>
          <a:bodyPr>
            <a:normAutofit/>
          </a:bodyPr>
          <a:lstStyle/>
          <a:p>
            <a:r>
              <a:rPr lang="en-US" sz="2800" dirty="0" smtClean="0">
                <a:effectLst/>
                <a:latin typeface="Times New Roman" pitchFamily="18" charset="0"/>
                <a:cs typeface="Times New Roman" pitchFamily="18" charset="0"/>
              </a:rPr>
              <a:t>Cross Sectional view of Governor in Petrol Engine</a:t>
            </a:r>
            <a:endParaRPr lang="en-US" sz="2800" dirty="0">
              <a:effectLst/>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effectLst/>
                <a:latin typeface="Times New Roman" pitchFamily="18" charset="0"/>
                <a:cs typeface="Times New Roman" pitchFamily="18" charset="0"/>
              </a:rPr>
              <a:t>The End</a:t>
            </a:r>
            <a:endParaRPr lang="en-US" sz="4000" dirty="0">
              <a:effectLst/>
              <a:latin typeface="Times New Roman" pitchFamily="18" charset="0"/>
              <a:cs typeface="Times New Roman" pitchFamily="18" charset="0"/>
            </a:endParaRPr>
          </a:p>
        </p:txBody>
      </p:sp>
      <p:pic>
        <p:nvPicPr>
          <p:cNvPr id="1026" name="Picture 2" descr="D:\pic\ClickHandler.ashxgg.jpeg"/>
          <p:cNvPicPr>
            <a:picLocks noGrp="1" noChangeAspect="1" noChangeArrowheads="1"/>
          </p:cNvPicPr>
          <p:nvPr>
            <p:ph idx="1"/>
          </p:nvPr>
        </p:nvPicPr>
        <p:blipFill>
          <a:blip r:embed="rId2" cstate="print"/>
          <a:stretch>
            <a:fillRect/>
          </a:stretch>
        </p:blipFill>
        <p:spPr bwMode="auto">
          <a:xfrm>
            <a:off x="0" y="1143000"/>
            <a:ext cx="9144000" cy="5715000"/>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p:txBody>
          <a:bodyPr/>
          <a:lstStyle/>
          <a:p>
            <a:r>
              <a:rPr lang="en-US" sz="7200" dirty="0" smtClean="0"/>
              <a:t>Thank you!!!</a:t>
            </a:r>
            <a:endParaRPr lang="en-US" dirty="0" smtClean="0"/>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r>
              <a:rPr lang="en-US" smtClean="0"/>
              <a:t>How Does It Work?</a:t>
            </a:r>
          </a:p>
        </p:txBody>
      </p:sp>
      <p:sp>
        <p:nvSpPr>
          <p:cNvPr id="8195" name="Rectangle 3"/>
          <p:cNvSpPr>
            <a:spLocks noGrp="1" noChangeArrowheads="1"/>
          </p:cNvSpPr>
          <p:nvPr>
            <p:ph idx="1"/>
          </p:nvPr>
        </p:nvSpPr>
        <p:spPr/>
        <p:txBody>
          <a:bodyPr/>
          <a:lstStyle/>
          <a:p>
            <a:pPr marL="609600" indent="-609600">
              <a:lnSpc>
                <a:spcPct val="90000"/>
              </a:lnSpc>
              <a:buFont typeface="Wingdings" pitchFamily="2" charset="2"/>
              <a:buNone/>
            </a:pPr>
            <a:r>
              <a:rPr lang="en-US" smtClean="0"/>
              <a:t>Basically:</a:t>
            </a:r>
          </a:p>
          <a:p>
            <a:pPr marL="609600" indent="-609600">
              <a:lnSpc>
                <a:spcPct val="90000"/>
              </a:lnSpc>
              <a:buFontTx/>
              <a:buAutoNum type="arabicPeriod"/>
            </a:pPr>
            <a:r>
              <a:rPr lang="en-US" smtClean="0"/>
              <a:t>The shaft spins causing the weighted balls to spin as well</a:t>
            </a:r>
          </a:p>
          <a:p>
            <a:pPr marL="609600" indent="-609600">
              <a:lnSpc>
                <a:spcPct val="90000"/>
              </a:lnSpc>
              <a:buFontTx/>
              <a:buAutoNum type="arabicPeriod"/>
            </a:pPr>
            <a:r>
              <a:rPr lang="en-US" smtClean="0"/>
              <a:t>As the balls spin faster, they are forced outwards.</a:t>
            </a:r>
          </a:p>
          <a:p>
            <a:pPr marL="609600" indent="-609600">
              <a:lnSpc>
                <a:spcPct val="90000"/>
              </a:lnSpc>
              <a:buFontTx/>
              <a:buAutoNum type="arabicPeriod"/>
            </a:pPr>
            <a:r>
              <a:rPr lang="en-US" smtClean="0"/>
              <a:t>As the balls move outward, they get more and more horizontal, which causes the spring loaded arms to compress.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additive="base">
                                        <p:cTn id="7"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rtlCol="0">
            <a:normAutofit fontScale="90000"/>
          </a:bodyPr>
          <a:lstStyle/>
          <a:p>
            <a:pPr fontAlgn="auto">
              <a:spcAft>
                <a:spcPts val="0"/>
              </a:spcAft>
              <a:defRPr/>
            </a:pPr>
            <a:r>
              <a:rPr lang="en-US" smtClean="0"/>
              <a:t>How Does This Work? cont’d</a:t>
            </a:r>
          </a:p>
        </p:txBody>
      </p:sp>
      <p:sp>
        <p:nvSpPr>
          <p:cNvPr id="9219" name="Rectangle 3"/>
          <p:cNvSpPr>
            <a:spLocks noGrp="1" noChangeArrowheads="1"/>
          </p:cNvSpPr>
          <p:nvPr>
            <p:ph idx="1"/>
          </p:nvPr>
        </p:nvSpPr>
        <p:spPr/>
        <p:txBody>
          <a:bodyPr rtlCol="0">
            <a:normAutofit lnSpcReduction="10000"/>
          </a:bodyPr>
          <a:lstStyle/>
          <a:p>
            <a:pPr marL="609600" indent="-609600" fontAlgn="auto">
              <a:spcAft>
                <a:spcPts val="0"/>
              </a:spcAft>
              <a:buFontTx/>
              <a:buAutoNum type="arabicPeriod" startAt="4"/>
              <a:defRPr/>
            </a:pPr>
            <a:r>
              <a:rPr lang="en-US" smtClean="0"/>
              <a:t>This compression causes the set arm to rotate about it’s pivot counter-clockwise.</a:t>
            </a:r>
          </a:p>
          <a:p>
            <a:pPr marL="609600" indent="-609600" fontAlgn="auto">
              <a:spcAft>
                <a:spcPts val="0"/>
              </a:spcAft>
              <a:buFontTx/>
              <a:buAutoNum type="arabicPeriod" startAt="4"/>
              <a:defRPr/>
            </a:pPr>
            <a:endParaRPr lang="en-US" smtClean="0"/>
          </a:p>
          <a:p>
            <a:pPr marL="609600" indent="-609600" fontAlgn="auto">
              <a:spcAft>
                <a:spcPts val="0"/>
              </a:spcAft>
              <a:buFontTx/>
              <a:buAutoNum type="arabicPeriod" startAt="4"/>
              <a:defRPr/>
            </a:pPr>
            <a:r>
              <a:rPr lang="en-US" smtClean="0"/>
              <a:t>From this motion, a final arm, which is attached to a gas valve is lifted. </a:t>
            </a:r>
          </a:p>
          <a:p>
            <a:pPr marL="609600" indent="-609600" fontAlgn="auto">
              <a:spcAft>
                <a:spcPts val="0"/>
              </a:spcAft>
              <a:buFontTx/>
              <a:buAutoNum type="arabicPeriod" startAt="4"/>
              <a:defRPr/>
            </a:pPr>
            <a:endParaRPr lang="en-US" smtClean="0"/>
          </a:p>
          <a:p>
            <a:pPr marL="609600" indent="-609600" fontAlgn="auto">
              <a:spcAft>
                <a:spcPts val="0"/>
              </a:spcAft>
              <a:buFontTx/>
              <a:buAutoNum type="arabicPeriod" startAt="4"/>
              <a:defRPr/>
            </a:pPr>
            <a:r>
              <a:rPr lang="en-US" smtClean="0"/>
              <a:t>Thereby closing the gas valve accordingly.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 calcmode="lin" valueType="num">
                                      <p:cBhvr additive="base">
                                        <p:cTn id="19"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r>
              <a:rPr lang="en-US" smtClean="0"/>
              <a:t>Why/When Is It Used?</a:t>
            </a:r>
          </a:p>
        </p:txBody>
      </p:sp>
      <p:sp>
        <p:nvSpPr>
          <p:cNvPr id="10243" name="Rectangle 3"/>
          <p:cNvSpPr>
            <a:spLocks noGrp="1" noChangeArrowheads="1"/>
          </p:cNvSpPr>
          <p:nvPr>
            <p:ph idx="1"/>
          </p:nvPr>
        </p:nvSpPr>
        <p:spPr/>
        <p:txBody>
          <a:bodyPr rtlCol="0">
            <a:normAutofit lnSpcReduction="10000"/>
          </a:bodyPr>
          <a:lstStyle/>
          <a:p>
            <a:pPr marL="609600" indent="-609600" fontAlgn="auto">
              <a:lnSpc>
                <a:spcPct val="90000"/>
              </a:lnSpc>
              <a:spcAft>
                <a:spcPts val="0"/>
              </a:spcAft>
              <a:buFont typeface="Wingdings" pitchFamily="2" charset="2"/>
              <a:buNone/>
              <a:defRPr/>
            </a:pPr>
            <a:r>
              <a:rPr lang="en-US" smtClean="0"/>
              <a:t>The Centrifugal Governor is used:</a:t>
            </a:r>
          </a:p>
          <a:p>
            <a:pPr marL="609600" indent="-609600" fontAlgn="auto">
              <a:lnSpc>
                <a:spcPct val="90000"/>
              </a:lnSpc>
              <a:spcAft>
                <a:spcPts val="0"/>
              </a:spcAft>
              <a:buFontTx/>
              <a:buAutoNum type="arabicPeriod"/>
              <a:defRPr/>
            </a:pPr>
            <a:r>
              <a:rPr lang="en-US" smtClean="0"/>
              <a:t>When and engine begins moving too fast to keep the engine at a constant speed.</a:t>
            </a:r>
          </a:p>
          <a:p>
            <a:pPr marL="609600" indent="-609600" fontAlgn="auto">
              <a:lnSpc>
                <a:spcPct val="90000"/>
              </a:lnSpc>
              <a:spcAft>
                <a:spcPts val="0"/>
              </a:spcAft>
              <a:buFontTx/>
              <a:buNone/>
              <a:defRPr/>
            </a:pPr>
            <a:endParaRPr lang="en-US" smtClean="0"/>
          </a:p>
          <a:p>
            <a:pPr marL="609600" indent="-609600" fontAlgn="auto">
              <a:lnSpc>
                <a:spcPct val="90000"/>
              </a:lnSpc>
              <a:spcAft>
                <a:spcPts val="0"/>
              </a:spcAft>
              <a:buFontTx/>
              <a:buNone/>
              <a:defRPr/>
            </a:pPr>
            <a:r>
              <a:rPr lang="en-US" smtClean="0"/>
              <a:t>2.	When a vehicle is moving too fast. (For example, in order to make sudden bends in roads safe, many vehicles have a set limit of between 180-250 km/h)</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animEffect transition="in" filter="circle(in)">
                                      <p:cBhvr>
                                        <p:cTn id="7" dur="2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p:txBody>
          <a:bodyPr rtlCol="0">
            <a:normAutofit fontScale="90000"/>
          </a:bodyPr>
          <a:lstStyle/>
          <a:p>
            <a:pPr fontAlgn="auto">
              <a:spcAft>
                <a:spcPts val="0"/>
              </a:spcAft>
              <a:defRPr/>
            </a:pPr>
            <a:r>
              <a:rPr lang="en-US" smtClean="0"/>
              <a:t/>
            </a:r>
            <a:br>
              <a:rPr lang="en-US" smtClean="0"/>
            </a:br>
            <a:r>
              <a:rPr lang="en-US" smtClean="0"/>
              <a:t/>
            </a:r>
            <a:br>
              <a:rPr lang="en-US" smtClean="0"/>
            </a:br>
            <a:endParaRPr lang="en-US" smtClean="0"/>
          </a:p>
        </p:txBody>
      </p:sp>
      <p:sp>
        <p:nvSpPr>
          <p:cNvPr id="16387" name="Rectangle 3"/>
          <p:cNvSpPr>
            <a:spLocks noGrp="1" noChangeArrowheads="1"/>
          </p:cNvSpPr>
          <p:nvPr>
            <p:ph type="body" sz="half" idx="1"/>
          </p:nvPr>
        </p:nvSpPr>
        <p:spPr>
          <a:xfrm>
            <a:off x="566738" y="1752600"/>
            <a:ext cx="7815262" cy="4267200"/>
          </a:xfrm>
        </p:spPr>
        <p:txBody>
          <a:bodyPr/>
          <a:lstStyle/>
          <a:p>
            <a:endParaRPr lang="en-US" sz="6000" smtClean="0"/>
          </a:p>
          <a:p>
            <a:r>
              <a:rPr lang="en-US" sz="6000" smtClean="0"/>
              <a:t>Types of governor</a:t>
            </a: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Pneumatic Governors</a:t>
            </a:r>
          </a:p>
        </p:txBody>
      </p:sp>
      <p:sp>
        <p:nvSpPr>
          <p:cNvPr id="17411" name="Rectangle 3"/>
          <p:cNvSpPr>
            <a:spLocks noGrp="1" noChangeArrowheads="1"/>
          </p:cNvSpPr>
          <p:nvPr>
            <p:ph type="body" sz="half" idx="1"/>
          </p:nvPr>
        </p:nvSpPr>
        <p:spPr/>
        <p:txBody>
          <a:bodyPr/>
          <a:lstStyle/>
          <a:p>
            <a:endParaRPr lang="en-US" sz="2600" smtClean="0"/>
          </a:p>
          <a:p>
            <a:r>
              <a:rPr lang="en-US" sz="2600" smtClean="0"/>
              <a:t>Sometimes called air-vane governors, they are operated by the stream of air flow created by the cooling fins of the flywheel.</a:t>
            </a:r>
          </a:p>
        </p:txBody>
      </p:sp>
      <p:sp>
        <p:nvSpPr>
          <p:cNvPr id="17412" name="Rectangle 4"/>
          <p:cNvSpPr>
            <a:spLocks noGrp="1" noChangeArrowheads="1"/>
          </p:cNvSpPr>
          <p:nvPr>
            <p:ph sz="half" idx="2"/>
          </p:nvPr>
        </p:nvSpPr>
        <p:spPr/>
        <p:txBody>
          <a:bodyPr/>
          <a:lstStyle/>
          <a:p>
            <a:endParaRPr lang="en-US" sz="2600" smtClean="0"/>
          </a:p>
        </p:txBody>
      </p:sp>
      <p:pic>
        <p:nvPicPr>
          <p:cNvPr id="17413" name="Picture 5" descr="msoAC072"/>
          <p:cNvPicPr>
            <a:picLocks noChangeAspect="1" noChangeArrowheads="1"/>
          </p:cNvPicPr>
          <p:nvPr/>
        </p:nvPicPr>
        <p:blipFill>
          <a:blip r:embed="rId2">
            <a:extLst>
              <a:ext uri="{28A0092B-C50C-407E-A947-70E740481C1C}">
                <a14:useLocalDpi xmlns:a14="http://schemas.microsoft.com/office/drawing/2010/main" xmlns="" val="0"/>
              </a:ext>
            </a:extLst>
          </a:blip>
          <a:srcRect l="22501" r="25000" b="25000"/>
          <a:stretch>
            <a:fillRect/>
          </a:stretch>
        </p:blipFill>
        <p:spPr bwMode="auto">
          <a:xfrm>
            <a:off x="4622800" y="1752600"/>
            <a:ext cx="39116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279</TotalTime>
  <Words>1217</Words>
  <Application>Microsoft Office PowerPoint</Application>
  <PresentationFormat>On-screen Show (4:3)</PresentationFormat>
  <Paragraphs>133</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Austin</vt:lpstr>
      <vt:lpstr>Governor</vt:lpstr>
      <vt:lpstr>Governors</vt:lpstr>
      <vt:lpstr>What Is A Governor?</vt:lpstr>
      <vt:lpstr>How Does It Work?</vt:lpstr>
      <vt:lpstr>How Does It Work?</vt:lpstr>
      <vt:lpstr>How Does This Work? cont’d</vt:lpstr>
      <vt:lpstr>Why/When Is It Used?</vt:lpstr>
      <vt:lpstr>  </vt:lpstr>
      <vt:lpstr>Pneumatic Governors</vt:lpstr>
      <vt:lpstr>Air-Vane Governor</vt:lpstr>
      <vt:lpstr>Centrifugal Governor</vt:lpstr>
      <vt:lpstr>Mechanical Governor</vt:lpstr>
      <vt:lpstr>Mechanical Governor</vt:lpstr>
      <vt:lpstr>Vacuum Governors</vt:lpstr>
      <vt:lpstr>Vacuum Governors</vt:lpstr>
      <vt:lpstr>Hunting</vt:lpstr>
      <vt:lpstr>Stability</vt:lpstr>
      <vt:lpstr>Sensitivity</vt:lpstr>
      <vt:lpstr>Summary</vt:lpstr>
      <vt:lpstr>Summary</vt:lpstr>
      <vt:lpstr>Summary</vt:lpstr>
      <vt:lpstr>Governor Used in Vehicles </vt:lpstr>
      <vt:lpstr>ImtisaaL  AhmeD Mechanical Engg 5th  Semester                                 </vt:lpstr>
      <vt:lpstr>Governor:</vt:lpstr>
      <vt:lpstr>FUNCTION</vt:lpstr>
      <vt:lpstr>Slide 26</vt:lpstr>
      <vt:lpstr>Purpose of governor: </vt:lpstr>
      <vt:lpstr>Slide 28</vt:lpstr>
      <vt:lpstr>Types of governor:</vt:lpstr>
      <vt:lpstr>Types of Governors</vt:lpstr>
      <vt:lpstr>Slide 31</vt:lpstr>
      <vt:lpstr>Slide 32</vt:lpstr>
      <vt:lpstr>Slide 33</vt:lpstr>
      <vt:lpstr>Slide 34</vt:lpstr>
      <vt:lpstr>Slide 35</vt:lpstr>
      <vt:lpstr>Slide 36</vt:lpstr>
      <vt:lpstr>Slide 37</vt:lpstr>
      <vt:lpstr>Working of governor: </vt:lpstr>
      <vt:lpstr>Slide 39</vt:lpstr>
      <vt:lpstr>For example:</vt:lpstr>
      <vt:lpstr>Slide 41</vt:lpstr>
      <vt:lpstr>Cross Sectional view</vt:lpstr>
      <vt:lpstr>Slide 43</vt:lpstr>
      <vt:lpstr>Cross –sectional view of Governor</vt:lpstr>
      <vt:lpstr>Slide 45</vt:lpstr>
      <vt:lpstr>Cross Sectional view of Governor in Petrol Engine</vt:lpstr>
      <vt:lpstr>The End</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Centrifugal Governor YEAH!!!</dc:title>
  <dc:creator>Jeff Washer</dc:creator>
  <cp:lastModifiedBy>alpha</cp:lastModifiedBy>
  <cp:revision>24</cp:revision>
  <dcterms:created xsi:type="dcterms:W3CDTF">2005-11-08T02:38:35Z</dcterms:created>
  <dcterms:modified xsi:type="dcterms:W3CDTF">2020-05-02T16:23:37Z</dcterms:modified>
</cp:coreProperties>
</file>