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slides/slide94.xml" ContentType="application/vnd.openxmlformats-officedocument.presentationml.slide+xml"/>
  <Override PartName="/ppt/slides/slide113.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s/slide102.xml" ContentType="application/vnd.openxmlformats-officedocument.presentationml.slide+xml"/>
  <Override PartName="/ppt/slides/slide120.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12.xml" ContentType="application/vnd.openxmlformats-officedocument.presentationml.notesSlide+xml"/>
  <Override PartName="/ppt/slides/slide99.xml" ContentType="application/vnd.openxmlformats-officedocument.presentationml.slide+xml"/>
  <Override PartName="/ppt/slides/slide118.xml" ContentType="application/vnd.openxmlformats-officedocument.presentationml.slide+xml"/>
  <Override PartName="/ppt/notesSlides/notesSlide7.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slides/slide107.xml" ContentType="application/vnd.openxmlformats-officedocument.presentationml.slide+xml"/>
  <Override PartName="/ppt/slides/slide125.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s/slide95.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Layouts/slideLayout7.xml" ContentType="application/vnd.openxmlformats-officedocument.presentationml.slideLayout+xml"/>
  <Default Extension="png" ContentType="image/png"/>
  <Default Extension="bin" ContentType="application/vnd.openxmlformats-officedocument.oleObject"/>
  <Override PartName="/ppt/notesSlides/notesSlide3.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s/slide119.xml" ContentType="application/vnd.openxmlformats-officedocument.presentationml.slide+xml"/>
  <Override PartName="/ppt/slideLayouts/slideLayout10.xml" ContentType="application/vnd.openxmlformats-officedocument.presentationml.slideLayout+xml"/>
  <Default Extension="vml" ContentType="application/vnd.openxmlformats-officedocument.vmlDrawing"/>
  <Default Extension="gif" ContentType="image/gif"/>
  <Override PartName="/ppt/notesSlides/notesSlide8.xml" ContentType="application/vnd.openxmlformats-officedocument.presentationml.notesSlide+xml"/>
  <Override PartName="/ppt/notesSlides/notesSlide11.xml" ContentType="application/vnd.openxmlformats-officedocument.presentationml.notesSlide+xml"/>
  <Override PartName="/ppt/slides/slide89.xml" ContentType="application/vnd.openxmlformats-officedocument.presentationml.slide+xml"/>
  <Override PartName="/ppt/slides/slide98.xml" ContentType="application/vnd.openxmlformats-officedocument.presentationml.slide+xml"/>
  <Override PartName="/ppt/slides/slide108.xml" ContentType="application/vnd.openxmlformats-officedocument.presentationml.slide+xml"/>
  <Override PartName="/ppt/slides/slide117.xml" ContentType="application/vnd.openxmlformats-officedocument.presentationml.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slides/slide87.xml" ContentType="application/vnd.openxmlformats-officedocument.presentationml.slide+xml"/>
  <Override PartName="/ppt/slides/slide96.xml" ContentType="application/vnd.openxmlformats-officedocument.presentationml.slide+xml"/>
  <Override PartName="/ppt/slides/slide106.xml" ContentType="application/vnd.openxmlformats-officedocument.presentationml.slide+xml"/>
  <Override PartName="/ppt/slides/slide115.xml" ContentType="application/vnd.openxmlformats-officedocument.presentationml.slide+xml"/>
  <Override PartName="/ppt/slides/slide124.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s/slide104.xml" ContentType="application/vnd.openxmlformats-officedocument.presentationml.slide+xml"/>
  <Override PartName="/ppt/slides/slide122.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s/slide111.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Default Extension="wmf" ContentType="image/x-wmf"/>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9.xml" ContentType="application/vnd.openxmlformats-officedocument.presentationml.notesSlide+xml"/>
  <Override PartName="/ppt/slides/slide79.xml" ContentType="application/vnd.openxmlformats-officedocument.presentationml.slide+xml"/>
  <Override PartName="/ppt/slides/slide109.xml" ContentType="application/vnd.openxmlformats-officedocument.presentationml.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s/slide116.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slides/slide123.xml" ContentType="application/vnd.openxmlformats-officedocument.presentationml.slide+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Layouts/slideLayout5.xml" ContentType="application/vnd.openxmlformats-officedocument.presentationml.slideLayout+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27"/>
  </p:notesMasterIdLst>
  <p:sldIdLst>
    <p:sldId id="256" r:id="rId2"/>
    <p:sldId id="344" r:id="rId3"/>
    <p:sldId id="397" r:id="rId4"/>
    <p:sldId id="418" r:id="rId5"/>
    <p:sldId id="346" r:id="rId6"/>
    <p:sldId id="398" r:id="rId7"/>
    <p:sldId id="399" r:id="rId8"/>
    <p:sldId id="400" r:id="rId9"/>
    <p:sldId id="401" r:id="rId10"/>
    <p:sldId id="402" r:id="rId11"/>
    <p:sldId id="403" r:id="rId12"/>
    <p:sldId id="419" r:id="rId13"/>
    <p:sldId id="406" r:id="rId14"/>
    <p:sldId id="407" r:id="rId15"/>
    <p:sldId id="408" r:id="rId16"/>
    <p:sldId id="423" r:id="rId17"/>
    <p:sldId id="409" r:id="rId18"/>
    <p:sldId id="424" r:id="rId19"/>
    <p:sldId id="427" r:id="rId20"/>
    <p:sldId id="422" r:id="rId21"/>
    <p:sldId id="425" r:id="rId22"/>
    <p:sldId id="439" r:id="rId23"/>
    <p:sldId id="440" r:id="rId24"/>
    <p:sldId id="441" r:id="rId25"/>
    <p:sldId id="467" r:id="rId26"/>
    <p:sldId id="442" r:id="rId27"/>
    <p:sldId id="455" r:id="rId28"/>
    <p:sldId id="458" r:id="rId29"/>
    <p:sldId id="459" r:id="rId30"/>
    <p:sldId id="460" r:id="rId31"/>
    <p:sldId id="461" r:id="rId32"/>
    <p:sldId id="462" r:id="rId33"/>
    <p:sldId id="463" r:id="rId34"/>
    <p:sldId id="464" r:id="rId35"/>
    <p:sldId id="465" r:id="rId36"/>
    <p:sldId id="466" r:id="rId37"/>
    <p:sldId id="426" r:id="rId38"/>
    <p:sldId id="429" r:id="rId39"/>
    <p:sldId id="443" r:id="rId40"/>
    <p:sldId id="412" r:id="rId41"/>
    <p:sldId id="444" r:id="rId42"/>
    <p:sldId id="446" r:id="rId43"/>
    <p:sldId id="445" r:id="rId44"/>
    <p:sldId id="447" r:id="rId45"/>
    <p:sldId id="448" r:id="rId46"/>
    <p:sldId id="449" r:id="rId47"/>
    <p:sldId id="450" r:id="rId48"/>
    <p:sldId id="451" r:id="rId49"/>
    <p:sldId id="453" r:id="rId50"/>
    <p:sldId id="452" r:id="rId51"/>
    <p:sldId id="454" r:id="rId52"/>
    <p:sldId id="468" r:id="rId53"/>
    <p:sldId id="471" r:id="rId54"/>
    <p:sldId id="480" r:id="rId55"/>
    <p:sldId id="472" r:id="rId56"/>
    <p:sldId id="476" r:id="rId57"/>
    <p:sldId id="474" r:id="rId58"/>
    <p:sldId id="488" r:id="rId59"/>
    <p:sldId id="475" r:id="rId60"/>
    <p:sldId id="477" r:id="rId61"/>
    <p:sldId id="478" r:id="rId62"/>
    <p:sldId id="479" r:id="rId63"/>
    <p:sldId id="481" r:id="rId64"/>
    <p:sldId id="482" r:id="rId65"/>
    <p:sldId id="483" r:id="rId66"/>
    <p:sldId id="484" r:id="rId67"/>
    <p:sldId id="485" r:id="rId68"/>
    <p:sldId id="486" r:id="rId69"/>
    <p:sldId id="487" r:id="rId70"/>
    <p:sldId id="489" r:id="rId71"/>
    <p:sldId id="490" r:id="rId72"/>
    <p:sldId id="491" r:id="rId73"/>
    <p:sldId id="492" r:id="rId74"/>
    <p:sldId id="493" r:id="rId75"/>
    <p:sldId id="494" r:id="rId76"/>
    <p:sldId id="495" r:id="rId77"/>
    <p:sldId id="496" r:id="rId78"/>
    <p:sldId id="497" r:id="rId79"/>
    <p:sldId id="498" r:id="rId80"/>
    <p:sldId id="499" r:id="rId81"/>
    <p:sldId id="500" r:id="rId82"/>
    <p:sldId id="501" r:id="rId83"/>
    <p:sldId id="502" r:id="rId84"/>
    <p:sldId id="503" r:id="rId85"/>
    <p:sldId id="504" r:id="rId86"/>
    <p:sldId id="505" r:id="rId87"/>
    <p:sldId id="506" r:id="rId88"/>
    <p:sldId id="507" r:id="rId89"/>
    <p:sldId id="508" r:id="rId90"/>
    <p:sldId id="509" r:id="rId91"/>
    <p:sldId id="510" r:id="rId92"/>
    <p:sldId id="511" r:id="rId93"/>
    <p:sldId id="512" r:id="rId94"/>
    <p:sldId id="513" r:id="rId95"/>
    <p:sldId id="514" r:id="rId96"/>
    <p:sldId id="515" r:id="rId97"/>
    <p:sldId id="516" r:id="rId98"/>
    <p:sldId id="517" r:id="rId99"/>
    <p:sldId id="518" r:id="rId100"/>
    <p:sldId id="519" r:id="rId101"/>
    <p:sldId id="520" r:id="rId102"/>
    <p:sldId id="521" r:id="rId103"/>
    <p:sldId id="522" r:id="rId104"/>
    <p:sldId id="523" r:id="rId105"/>
    <p:sldId id="524" r:id="rId106"/>
    <p:sldId id="525" r:id="rId107"/>
    <p:sldId id="526" r:id="rId108"/>
    <p:sldId id="527" r:id="rId109"/>
    <p:sldId id="528" r:id="rId110"/>
    <p:sldId id="529" r:id="rId111"/>
    <p:sldId id="530" r:id="rId112"/>
    <p:sldId id="531" r:id="rId113"/>
    <p:sldId id="532" r:id="rId114"/>
    <p:sldId id="533" r:id="rId115"/>
    <p:sldId id="534" r:id="rId116"/>
    <p:sldId id="535" r:id="rId117"/>
    <p:sldId id="536" r:id="rId118"/>
    <p:sldId id="537" r:id="rId119"/>
    <p:sldId id="538" r:id="rId120"/>
    <p:sldId id="539" r:id="rId121"/>
    <p:sldId id="540" r:id="rId122"/>
    <p:sldId id="541" r:id="rId123"/>
    <p:sldId id="542" r:id="rId124"/>
    <p:sldId id="543" r:id="rId125"/>
    <p:sldId id="544" r:id="rId126"/>
  </p:sldIdLst>
  <p:sldSz cx="9144000" cy="6858000" type="screen4x3"/>
  <p:notesSz cx="6858000" cy="9144000"/>
  <p:defaultTextStyle>
    <a:defPPr>
      <a:defRPr lang="en-US"/>
    </a:defPPr>
    <a:lvl1pPr algn="l" rtl="0" fontAlgn="base">
      <a:spcBef>
        <a:spcPct val="0"/>
      </a:spcBef>
      <a:spcAft>
        <a:spcPct val="0"/>
      </a:spcAft>
      <a:defRPr kern="1200" baseline="30000">
        <a:solidFill>
          <a:schemeClr val="tx1"/>
        </a:solidFill>
        <a:latin typeface="Arial" charset="0"/>
        <a:ea typeface="+mn-ea"/>
        <a:cs typeface="Arial" charset="0"/>
      </a:defRPr>
    </a:lvl1pPr>
    <a:lvl2pPr marL="457200" algn="l" rtl="0" fontAlgn="base">
      <a:spcBef>
        <a:spcPct val="0"/>
      </a:spcBef>
      <a:spcAft>
        <a:spcPct val="0"/>
      </a:spcAft>
      <a:defRPr kern="1200" baseline="30000">
        <a:solidFill>
          <a:schemeClr val="tx1"/>
        </a:solidFill>
        <a:latin typeface="Arial" charset="0"/>
        <a:ea typeface="+mn-ea"/>
        <a:cs typeface="Arial" charset="0"/>
      </a:defRPr>
    </a:lvl2pPr>
    <a:lvl3pPr marL="914400" algn="l" rtl="0" fontAlgn="base">
      <a:spcBef>
        <a:spcPct val="0"/>
      </a:spcBef>
      <a:spcAft>
        <a:spcPct val="0"/>
      </a:spcAft>
      <a:defRPr kern="1200" baseline="30000">
        <a:solidFill>
          <a:schemeClr val="tx1"/>
        </a:solidFill>
        <a:latin typeface="Arial" charset="0"/>
        <a:ea typeface="+mn-ea"/>
        <a:cs typeface="Arial" charset="0"/>
      </a:defRPr>
    </a:lvl3pPr>
    <a:lvl4pPr marL="1371600" algn="l" rtl="0" fontAlgn="base">
      <a:spcBef>
        <a:spcPct val="0"/>
      </a:spcBef>
      <a:spcAft>
        <a:spcPct val="0"/>
      </a:spcAft>
      <a:defRPr kern="1200" baseline="30000">
        <a:solidFill>
          <a:schemeClr val="tx1"/>
        </a:solidFill>
        <a:latin typeface="Arial" charset="0"/>
        <a:ea typeface="+mn-ea"/>
        <a:cs typeface="Arial" charset="0"/>
      </a:defRPr>
    </a:lvl4pPr>
    <a:lvl5pPr marL="1828800" algn="l" rtl="0" fontAlgn="base">
      <a:spcBef>
        <a:spcPct val="0"/>
      </a:spcBef>
      <a:spcAft>
        <a:spcPct val="0"/>
      </a:spcAft>
      <a:defRPr kern="1200" baseline="30000">
        <a:solidFill>
          <a:schemeClr val="tx1"/>
        </a:solidFill>
        <a:latin typeface="Arial" charset="0"/>
        <a:ea typeface="+mn-ea"/>
        <a:cs typeface="Arial" charset="0"/>
      </a:defRPr>
    </a:lvl5pPr>
    <a:lvl6pPr marL="2286000" algn="l" defTabSz="914400" rtl="0" eaLnBrk="1" latinLnBrk="0" hangingPunct="1">
      <a:defRPr kern="1200" baseline="30000">
        <a:solidFill>
          <a:schemeClr val="tx1"/>
        </a:solidFill>
        <a:latin typeface="Arial" charset="0"/>
        <a:ea typeface="+mn-ea"/>
        <a:cs typeface="Arial" charset="0"/>
      </a:defRPr>
    </a:lvl6pPr>
    <a:lvl7pPr marL="2743200" algn="l" defTabSz="914400" rtl="0" eaLnBrk="1" latinLnBrk="0" hangingPunct="1">
      <a:defRPr kern="1200" baseline="30000">
        <a:solidFill>
          <a:schemeClr val="tx1"/>
        </a:solidFill>
        <a:latin typeface="Arial" charset="0"/>
        <a:ea typeface="+mn-ea"/>
        <a:cs typeface="Arial" charset="0"/>
      </a:defRPr>
    </a:lvl7pPr>
    <a:lvl8pPr marL="3200400" algn="l" defTabSz="914400" rtl="0" eaLnBrk="1" latinLnBrk="0" hangingPunct="1">
      <a:defRPr kern="1200" baseline="30000">
        <a:solidFill>
          <a:schemeClr val="tx1"/>
        </a:solidFill>
        <a:latin typeface="Arial" charset="0"/>
        <a:ea typeface="+mn-ea"/>
        <a:cs typeface="Arial" charset="0"/>
      </a:defRPr>
    </a:lvl8pPr>
    <a:lvl9pPr marL="3657600" algn="l" defTabSz="914400" rtl="0" eaLnBrk="1" latinLnBrk="0" hangingPunct="1">
      <a:defRPr kern="1200" baseline="300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94660"/>
  </p:normalViewPr>
  <p:slideViewPr>
    <p:cSldViewPr>
      <p:cViewPr varScale="1">
        <p:scale>
          <a:sx n="68" d="100"/>
          <a:sy n="68" d="100"/>
        </p:scale>
        <p:origin x="-1446" y="-96"/>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presProps" Target="presProp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slide" Target="slides/slide117.xml"/><Relationship Id="rId126" Type="http://schemas.openxmlformats.org/officeDocument/2006/relationships/slide" Target="slides/slide125.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tableStyles" Target="tableStyles.xml"/><Relationship Id="rId61" Type="http://schemas.openxmlformats.org/officeDocument/2006/relationships/slide" Target="slides/slide60.xml"/><Relationship Id="rId82" Type="http://schemas.openxmlformats.org/officeDocument/2006/relationships/slide" Target="slides/slide8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9.wmf"/></Relationships>
</file>

<file path=ppt/drawings/_rels/vmlDrawing10.vml.rels><?xml version="1.0" encoding="UTF-8" standalone="yes"?>
<Relationships xmlns="http://schemas.openxmlformats.org/package/2006/relationships"><Relationship Id="rId2" Type="http://schemas.openxmlformats.org/officeDocument/2006/relationships/image" Target="../media/image31.wmf"/><Relationship Id="rId1" Type="http://schemas.openxmlformats.org/officeDocument/2006/relationships/image" Target="../media/image30.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9.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9.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9.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6.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9.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20.wmf"/></Relationships>
</file>

<file path=ppt/drawings/_rels/vmlDrawing8.vml.rels><?xml version="1.0" encoding="UTF-8" standalone="yes"?>
<Relationships xmlns="http://schemas.openxmlformats.org/package/2006/relationships"><Relationship Id="rId2" Type="http://schemas.openxmlformats.org/officeDocument/2006/relationships/image" Target="../media/image23.wmf"/><Relationship Id="rId1" Type="http://schemas.openxmlformats.org/officeDocument/2006/relationships/image" Target="../media/image22.wmf"/></Relationships>
</file>

<file path=ppt/drawings/_rels/vmlDrawing9.vml.rels><?xml version="1.0" encoding="UTF-8" standalone="yes"?>
<Relationships xmlns="http://schemas.openxmlformats.org/package/2006/relationships"><Relationship Id="rId3" Type="http://schemas.openxmlformats.org/officeDocument/2006/relationships/image" Target="../media/image26.wmf"/><Relationship Id="rId2" Type="http://schemas.openxmlformats.org/officeDocument/2006/relationships/image" Target="../media/image25.wmf"/><Relationship Id="rId1" Type="http://schemas.openxmlformats.org/officeDocument/2006/relationships/image" Target="../media/image24.wmf"/><Relationship Id="rId5" Type="http://schemas.openxmlformats.org/officeDocument/2006/relationships/image" Target="../media/image28.wmf"/><Relationship Id="rId4" Type="http://schemas.openxmlformats.org/officeDocument/2006/relationships/image" Target="../media/image27.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pPr>
              <a:defRPr/>
            </a:pPr>
            <a:fld id="{514D2A68-DF88-4CB0-BE5D-B721606AEB3F}" type="datetimeFigureOut">
              <a:rPr lang="en-US"/>
              <a:pPr>
                <a:defRPr/>
              </a:pPr>
              <a:t>5/2/2020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pPr>
              <a:defRPr/>
            </a:pPr>
            <a:fld id="{BA91129E-AEB0-4B53-919C-A7F29AAAE611}"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07FAF90-F72F-4375-9865-979FA0607103}" type="slidenum">
              <a:rPr lang="en-US" smtClean="0"/>
              <a:pPr/>
              <a:t>70</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E4BDFBB-9A9A-4F73-9B87-CFA4F7E8647B}" type="slidenum">
              <a:rPr lang="en-US"/>
              <a:pPr/>
              <a:t>81</a:t>
            </a:fld>
            <a:endParaRPr lang="en-US"/>
          </a:p>
        </p:txBody>
      </p:sp>
      <p:sp>
        <p:nvSpPr>
          <p:cNvPr id="37890" name="Rectangle 2"/>
          <p:cNvSpPr>
            <a:spLocks noGrp="1" noRot="1" noChangeAspect="1" noChangeArrowheads="1" noTextEdit="1"/>
          </p:cNvSpPr>
          <p:nvPr>
            <p:ph type="sldImg"/>
          </p:nvPr>
        </p:nvSpPr>
        <p:spPr>
          <a:ln/>
        </p:spPr>
      </p:sp>
      <p:sp>
        <p:nvSpPr>
          <p:cNvPr id="3789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9831E9E-6E68-400D-AD8D-0EFF1AEA068D}" type="slidenum">
              <a:rPr lang="en-US"/>
              <a:pPr/>
              <a:t>82</a:t>
            </a:fld>
            <a:endParaRPr lang="en-US"/>
          </a:p>
        </p:txBody>
      </p:sp>
      <p:sp>
        <p:nvSpPr>
          <p:cNvPr id="43010" name="Rectangle 2"/>
          <p:cNvSpPr>
            <a:spLocks noGrp="1" noRot="1" noChangeAspect="1" noChangeArrowheads="1" noTextEdit="1"/>
          </p:cNvSpPr>
          <p:nvPr>
            <p:ph type="sldImg"/>
          </p:nvPr>
        </p:nvSpPr>
        <p:spPr>
          <a:ln/>
        </p:spPr>
      </p:sp>
      <p:sp>
        <p:nvSpPr>
          <p:cNvPr id="4301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F717244-AB25-4AD4-8ED7-AA5EACE9C127}" type="slidenum">
              <a:rPr lang="en-US"/>
              <a:pPr/>
              <a:t>83</a:t>
            </a:fld>
            <a:endParaRPr lang="en-US"/>
          </a:p>
        </p:txBody>
      </p:sp>
      <p:sp>
        <p:nvSpPr>
          <p:cNvPr id="45058" name="Rectangle 2"/>
          <p:cNvSpPr>
            <a:spLocks noGrp="1" noRot="1" noChangeAspect="1" noChangeArrowheads="1" noTextEdit="1"/>
          </p:cNvSpPr>
          <p:nvPr>
            <p:ph type="sldImg"/>
          </p:nvPr>
        </p:nvSpPr>
        <p:spPr>
          <a:ln/>
        </p:spPr>
      </p:sp>
      <p:sp>
        <p:nvSpPr>
          <p:cNvPr id="4505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AB6B90D-13EC-4663-9FA3-8BFCFBC51B04}" type="slidenum">
              <a:rPr lang="en-US"/>
              <a:pPr/>
              <a:t>73</a:t>
            </a:fld>
            <a:endParaRPr lang="en-US"/>
          </a:p>
        </p:txBody>
      </p:sp>
      <p:sp>
        <p:nvSpPr>
          <p:cNvPr id="8194" name="Rectangle 2"/>
          <p:cNvSpPr>
            <a:spLocks noGrp="1" noRot="1" noChangeAspect="1" noChangeArrowheads="1" noTextEdit="1"/>
          </p:cNvSpPr>
          <p:nvPr>
            <p:ph type="sldImg"/>
          </p:nvPr>
        </p:nvSpPr>
        <p:spPr>
          <a:ln/>
        </p:spPr>
      </p:sp>
      <p:sp>
        <p:nvSpPr>
          <p:cNvPr id="819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1E2682C-2835-410B-9CD2-86C2D7CFB168}" type="slidenum">
              <a:rPr lang="en-US"/>
              <a:pPr/>
              <a:t>74</a:t>
            </a:fld>
            <a:endParaRPr lang="en-US"/>
          </a:p>
        </p:txBody>
      </p:sp>
      <p:sp>
        <p:nvSpPr>
          <p:cNvPr id="9218" name="Rectangle 2"/>
          <p:cNvSpPr>
            <a:spLocks noGrp="1" noRot="1" noChangeAspect="1" noChangeArrowheads="1" noTextEdit="1"/>
          </p:cNvSpPr>
          <p:nvPr>
            <p:ph type="sldImg"/>
          </p:nvPr>
        </p:nvSpPr>
        <p:spPr>
          <a:ln/>
        </p:spPr>
      </p:sp>
      <p:sp>
        <p:nvSpPr>
          <p:cNvPr id="921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F3550C3-D26A-4039-8279-0E4AB07531CD}" type="slidenum">
              <a:rPr lang="en-US"/>
              <a:pPr/>
              <a:t>75</a:t>
            </a:fld>
            <a:endParaRPr lang="en-US"/>
          </a:p>
        </p:txBody>
      </p:sp>
      <p:sp>
        <p:nvSpPr>
          <p:cNvPr id="13314" name="Rectangle 2"/>
          <p:cNvSpPr>
            <a:spLocks noGrp="1" noRot="1" noChangeAspect="1" noChangeArrowheads="1" noTextEdit="1"/>
          </p:cNvSpPr>
          <p:nvPr>
            <p:ph type="sldImg"/>
          </p:nvPr>
        </p:nvSpPr>
        <p:spPr>
          <a:ln/>
        </p:spPr>
      </p:sp>
      <p:sp>
        <p:nvSpPr>
          <p:cNvPr id="1331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E58FBA7-77CF-48CD-84FD-AFAB332B44A3}" type="slidenum">
              <a:rPr lang="en-US"/>
              <a:pPr/>
              <a:t>76</a:t>
            </a:fld>
            <a:endParaRPr lang="en-US"/>
          </a:p>
        </p:txBody>
      </p:sp>
      <p:sp>
        <p:nvSpPr>
          <p:cNvPr id="17410" name="Rectangle 2"/>
          <p:cNvSpPr>
            <a:spLocks noGrp="1" noRot="1" noChangeAspect="1" noChangeArrowheads="1" noTextEdit="1"/>
          </p:cNvSpPr>
          <p:nvPr>
            <p:ph type="sldImg"/>
          </p:nvPr>
        </p:nvSpPr>
        <p:spPr>
          <a:ln/>
        </p:spPr>
      </p:sp>
      <p:sp>
        <p:nvSpPr>
          <p:cNvPr id="1741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B8F3BCF-A9EE-4968-917A-D218814B263F}" type="slidenum">
              <a:rPr lang="en-US"/>
              <a:pPr/>
              <a:t>77</a:t>
            </a:fld>
            <a:endParaRPr lang="en-US"/>
          </a:p>
        </p:txBody>
      </p:sp>
      <p:sp>
        <p:nvSpPr>
          <p:cNvPr id="19458" name="Rectangle 2"/>
          <p:cNvSpPr>
            <a:spLocks noGrp="1" noRot="1" noChangeAspect="1" noChangeArrowheads="1" noTextEdit="1"/>
          </p:cNvSpPr>
          <p:nvPr>
            <p:ph type="sldImg"/>
          </p:nvPr>
        </p:nvSpPr>
        <p:spPr>
          <a:ln/>
        </p:spPr>
      </p:sp>
      <p:sp>
        <p:nvSpPr>
          <p:cNvPr id="1945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26384B5-ED94-4DD8-80AE-2A388F454C6B}" type="slidenum">
              <a:rPr lang="en-US"/>
              <a:pPr/>
              <a:t>78</a:t>
            </a:fld>
            <a:endParaRPr lang="en-US"/>
          </a:p>
        </p:txBody>
      </p:sp>
      <p:sp>
        <p:nvSpPr>
          <p:cNvPr id="28674" name="Rectangle 2"/>
          <p:cNvSpPr>
            <a:spLocks noGrp="1" noRot="1" noChangeAspect="1" noChangeArrowheads="1" noTextEdit="1"/>
          </p:cNvSpPr>
          <p:nvPr>
            <p:ph type="sldImg"/>
          </p:nvPr>
        </p:nvSpPr>
        <p:spPr>
          <a:ln/>
        </p:spPr>
      </p:sp>
      <p:sp>
        <p:nvSpPr>
          <p:cNvPr id="2867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D85CB5F-21F2-4AD9-ACF4-2FD58BB02102}" type="slidenum">
              <a:rPr lang="en-US"/>
              <a:pPr/>
              <a:t>79</a:t>
            </a:fld>
            <a:endParaRPr lang="en-US"/>
          </a:p>
        </p:txBody>
      </p:sp>
      <p:sp>
        <p:nvSpPr>
          <p:cNvPr id="31746" name="Rectangle 2"/>
          <p:cNvSpPr>
            <a:spLocks noGrp="1" noRot="1" noChangeAspect="1" noChangeArrowheads="1" noTextEdit="1"/>
          </p:cNvSpPr>
          <p:nvPr>
            <p:ph type="sldImg"/>
          </p:nvPr>
        </p:nvSpPr>
        <p:spPr>
          <a:ln/>
        </p:spPr>
      </p:sp>
      <p:sp>
        <p:nvSpPr>
          <p:cNvPr id="3174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D92225F-1DEC-47B0-B375-D06CD371BDEC}" type="slidenum">
              <a:rPr lang="en-US"/>
              <a:pPr/>
              <a:t>80</a:t>
            </a:fld>
            <a:endParaRPr lang="en-US"/>
          </a:p>
        </p:txBody>
      </p:sp>
      <p:sp>
        <p:nvSpPr>
          <p:cNvPr id="36866" name="Rectangle 2"/>
          <p:cNvSpPr>
            <a:spLocks noGrp="1" noRot="1" noChangeAspect="1" noChangeArrowheads="1" noTextEdit="1"/>
          </p:cNvSpPr>
          <p:nvPr>
            <p:ph type="sldImg"/>
          </p:nvPr>
        </p:nvSpPr>
        <p:spPr>
          <a:ln/>
        </p:spPr>
      </p:sp>
      <p:sp>
        <p:nvSpPr>
          <p:cNvPr id="36867" name="Rectangle 3"/>
          <p:cNvSpPr>
            <a:spLocks noGrp="1" noChangeArrowheads="1"/>
          </p:cNvSpPr>
          <p:nvPr>
            <p:ph type="body" idx="1"/>
          </p:nvPr>
        </p:nvSpPr>
        <p:spPr/>
        <p:txBody>
          <a:bodyP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21BA1E2-387D-465C-84DA-2690779FD2F1}"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D8899C9-9C4B-495D-9B81-713ED49EC8B2}"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C733FA6-FE1A-462E-A46E-C85CADB85EFA}"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457200" y="6245225"/>
            <a:ext cx="2133600" cy="476250"/>
          </a:xfrm>
        </p:spPr>
        <p:txBody>
          <a:bodyPr/>
          <a:lstStyle>
            <a:lvl1pPr>
              <a:defRPr/>
            </a:lvl1pPr>
          </a:lstStyle>
          <a:p>
            <a:fld id="{A7C2F9D7-6B12-46B5-B895-CABD992FE182}" type="datetime1">
              <a:rPr lang="en-US" smtClean="0"/>
              <a:t>5/2/2020</a:t>
            </a:fld>
            <a:endParaRPr lang="en-US"/>
          </a:p>
        </p:txBody>
      </p:sp>
      <p:sp>
        <p:nvSpPr>
          <p:cNvPr id="7" name="Footer Placeholder 6"/>
          <p:cNvSpPr>
            <a:spLocks noGrp="1"/>
          </p:cNvSpPr>
          <p:nvPr>
            <p:ph type="ftr" sz="quarter" idx="11"/>
          </p:nvPr>
        </p:nvSpPr>
        <p:spPr>
          <a:xfrm>
            <a:off x="3124200" y="6245225"/>
            <a:ext cx="2895600" cy="476250"/>
          </a:xfrm>
        </p:spPr>
        <p:txBody>
          <a:bodyPr/>
          <a:lstStyle>
            <a:lvl1pPr>
              <a:defRPr/>
            </a:lvl1pPr>
          </a:lstStyle>
          <a:p>
            <a:r>
              <a:rPr lang="en-US" smtClean="0"/>
              <a:t>Hareesha N G, Dept of Aero Engg, DSCE, Blore</a:t>
            </a:r>
            <a:endParaRPr lang="en-US"/>
          </a:p>
        </p:txBody>
      </p:sp>
      <p:sp>
        <p:nvSpPr>
          <p:cNvPr id="8" name="Slide Number Placeholder 7"/>
          <p:cNvSpPr>
            <a:spLocks noGrp="1"/>
          </p:cNvSpPr>
          <p:nvPr>
            <p:ph type="sldNum" sz="quarter" idx="12"/>
          </p:nvPr>
        </p:nvSpPr>
        <p:spPr>
          <a:xfrm>
            <a:off x="6553200" y="6245225"/>
            <a:ext cx="2133600" cy="476250"/>
          </a:xfrm>
        </p:spPr>
        <p:txBody>
          <a:bodyPr/>
          <a:lstStyle>
            <a:lvl1pPr>
              <a:defRPr/>
            </a:lvl1pPr>
          </a:lstStyle>
          <a:p>
            <a:fld id="{AEF46BDE-0232-4C5B-9AAE-C01E5C153B7E}" type="slidenum">
              <a:rPr lang="en-US"/>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45225"/>
            <a:ext cx="2133600" cy="476250"/>
          </a:xfrm>
        </p:spPr>
        <p:txBody>
          <a:bodyPr/>
          <a:lstStyle>
            <a:lvl1pPr>
              <a:defRPr/>
            </a:lvl1pPr>
          </a:lstStyle>
          <a:p>
            <a:fld id="{E4E31F66-83BE-4844-AA9A-A198DF4A0D3C}" type="datetime1">
              <a:rPr lang="en-US" smtClean="0"/>
              <a:t>5/2/2020</a:t>
            </a:fld>
            <a:endParaRPr lang="en-US"/>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r>
              <a:rPr lang="en-US" smtClean="0"/>
              <a:t>Hareesha N G, Dept of Aero Engg, DSCE, Blore</a:t>
            </a:r>
            <a:endParaRPr lang="en-US"/>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A0909132-A468-4B6B-BBD9-D1125B2C4F47}" type="slidenum">
              <a:rPr lang="en-US"/>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4361E36-E853-4D4D-A22B-24F6CEECBD21}"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9D21024-5A31-4FE6-9133-1195CF17D6A9}"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1314E55-D4C6-4A5A-9E33-A1C06FEDCB16}"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CFEC248F-F3F9-4DA7-A4F0-83E45A33E228}"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801BBC75-AB6B-4CA3-99F6-7CD577FDA8BF}"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F308A690-C401-4C9D-9F32-D9A563225A52}"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CAC3515-2893-49CF-A98E-98520B505E99}"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E5F8EEC-1B29-4CD9-9547-5859E16AF737}"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aseline="0"/>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aseline="0"/>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aseline="0"/>
            </a:lvl1pPr>
          </a:lstStyle>
          <a:p>
            <a:pPr>
              <a:defRPr/>
            </a:pPr>
            <a:fld id="{716DD843-AC9B-4BEC-B4C6-112ACC904DB9}"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101.png"/><Relationship Id="rId1" Type="http://schemas.openxmlformats.org/officeDocument/2006/relationships/slideLayout" Target="../slideLayouts/slideLayout2.xml"/><Relationship Id="rId5" Type="http://schemas.openxmlformats.org/officeDocument/2006/relationships/image" Target="../media/image103.png"/><Relationship Id="rId4" Type="http://schemas.openxmlformats.org/officeDocument/2006/relationships/image" Target="../media/image102.png"/></Relationships>
</file>

<file path=ppt/slides/_rels/slide114.xml.rels><?xml version="1.0" encoding="UTF-8" standalone="yes"?>
<Relationships xmlns="http://schemas.openxmlformats.org/package/2006/relationships"><Relationship Id="rId8" Type="http://schemas.openxmlformats.org/officeDocument/2006/relationships/image" Target="../media/image110.png"/><Relationship Id="rId3" Type="http://schemas.openxmlformats.org/officeDocument/2006/relationships/image" Target="../media/image105.png"/><Relationship Id="rId7" Type="http://schemas.openxmlformats.org/officeDocument/2006/relationships/image" Target="../media/image109.png"/><Relationship Id="rId2" Type="http://schemas.openxmlformats.org/officeDocument/2006/relationships/image" Target="../media/image104.png"/><Relationship Id="rId1" Type="http://schemas.openxmlformats.org/officeDocument/2006/relationships/slideLayout" Target="../slideLayouts/slideLayout2.xml"/><Relationship Id="rId6" Type="http://schemas.openxmlformats.org/officeDocument/2006/relationships/image" Target="../media/image108.png"/><Relationship Id="rId5" Type="http://schemas.openxmlformats.org/officeDocument/2006/relationships/image" Target="../media/image107.png"/><Relationship Id="rId4" Type="http://schemas.openxmlformats.org/officeDocument/2006/relationships/image" Target="../media/image106.png"/><Relationship Id="rId9" Type="http://schemas.openxmlformats.org/officeDocument/2006/relationships/image" Target="../media/image100.png"/></Relationships>
</file>

<file path=ppt/slides/_rels/slide115.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png"/><Relationship Id="rId1" Type="http://schemas.openxmlformats.org/officeDocument/2006/relationships/slideLayout" Target="../slideLayouts/slideLayout2.xml"/><Relationship Id="rId6" Type="http://schemas.openxmlformats.org/officeDocument/2006/relationships/image" Target="../media/image100.png"/><Relationship Id="rId5" Type="http://schemas.openxmlformats.org/officeDocument/2006/relationships/image" Target="../media/image114.png"/><Relationship Id="rId4" Type="http://schemas.openxmlformats.org/officeDocument/2006/relationships/image" Target="../media/image113.png"/></Relationships>
</file>

<file path=ppt/slides/_rels/slide116.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pn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png"/><Relationship Id="rId1" Type="http://schemas.openxmlformats.org/officeDocument/2006/relationships/slideLayout" Target="../slideLayouts/slideLayout2.xml"/><Relationship Id="rId4" Type="http://schemas.openxmlformats.org/officeDocument/2006/relationships/image" Target="../media/image120.png"/></Relationships>
</file>

<file path=ppt/slides/_rels/slide119.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1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oleObject" Target="../embeddings/oleObject1.bin"/></Relationships>
</file>

<file path=ppt/slides/_rels/slide120.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22.png"/><Relationship Id="rId1" Type="http://schemas.openxmlformats.org/officeDocument/2006/relationships/slideLayout" Target="../slideLayouts/slideLayout2.xml"/><Relationship Id="rId4" Type="http://schemas.openxmlformats.org/officeDocument/2006/relationships/image" Target="../media/image123.png"/></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2.vml"/><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vmlDrawing" Target="../drawings/vmlDrawing3.vml"/><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2.xml"/><Relationship Id="rId1" Type="http://schemas.openxmlformats.org/officeDocument/2006/relationships/vmlDrawing" Target="../drawings/vmlDrawing4.vml"/><Relationship Id="rId4" Type="http://schemas.openxmlformats.org/officeDocument/2006/relationships/image" Target="../media/image1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2.gi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2.xml"/><Relationship Id="rId1" Type="http://schemas.openxmlformats.org/officeDocument/2006/relationships/vmlDrawing" Target="../drawings/vmlDrawing5.vml"/></Relationships>
</file>

<file path=ppt/slides/_rels/slide2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slideLayout" Target="../slideLayouts/slideLayout2.xml"/><Relationship Id="rId1" Type="http://schemas.openxmlformats.org/officeDocument/2006/relationships/vmlDrawing" Target="../drawings/vmlDrawing6.vml"/><Relationship Id="rId4" Type="http://schemas.openxmlformats.org/officeDocument/2006/relationships/oleObject" Target="../embeddings/oleObject6.bin"/></Relationships>
</file>

<file path=ppt/slides/_rels/slide2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slideLayout" Target="../slideLayouts/slideLayout2.xml"/><Relationship Id="rId1" Type="http://schemas.openxmlformats.org/officeDocument/2006/relationships/vmlDrawing" Target="../drawings/vmlDrawing7.vml"/><Relationship Id="rId4" Type="http://schemas.openxmlformats.org/officeDocument/2006/relationships/oleObject" Target="../embeddings/oleObject7.bin"/></Relationships>
</file>

<file path=ppt/slides/_rels/slide3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slideLayout" Target="../slideLayouts/slideLayout2.xml"/><Relationship Id="rId1" Type="http://schemas.openxmlformats.org/officeDocument/2006/relationships/vmlDrawing" Target="../drawings/vmlDrawing8.vml"/><Relationship Id="rId5" Type="http://schemas.openxmlformats.org/officeDocument/2006/relationships/oleObject" Target="../embeddings/oleObject9.bin"/><Relationship Id="rId4" Type="http://schemas.openxmlformats.org/officeDocument/2006/relationships/oleObject" Target="../embeddings/oleObject8.bin"/></Relationships>
</file>

<file path=ppt/slides/_rels/slide34.xml.rels><?xml version="1.0" encoding="UTF-8" standalone="yes"?>
<Relationships xmlns="http://schemas.openxmlformats.org/package/2006/relationships"><Relationship Id="rId8" Type="http://schemas.openxmlformats.org/officeDocument/2006/relationships/oleObject" Target="../embeddings/oleObject14.bin"/><Relationship Id="rId3" Type="http://schemas.openxmlformats.org/officeDocument/2006/relationships/oleObject" Target="../embeddings/oleObject10.bin"/><Relationship Id="rId7" Type="http://schemas.openxmlformats.org/officeDocument/2006/relationships/oleObject" Target="../embeddings/oleObject13.bin"/><Relationship Id="rId2" Type="http://schemas.openxmlformats.org/officeDocument/2006/relationships/slideLayout" Target="../slideLayouts/slideLayout2.xml"/><Relationship Id="rId1" Type="http://schemas.openxmlformats.org/officeDocument/2006/relationships/vmlDrawing" Target="../drawings/vmlDrawing9.vml"/><Relationship Id="rId6" Type="http://schemas.openxmlformats.org/officeDocument/2006/relationships/image" Target="../media/image29.png"/><Relationship Id="rId5" Type="http://schemas.openxmlformats.org/officeDocument/2006/relationships/oleObject" Target="../embeddings/oleObject12.bin"/><Relationship Id="rId4" Type="http://schemas.openxmlformats.org/officeDocument/2006/relationships/oleObject" Target="../embeddings/oleObject11.bin"/></Relationships>
</file>

<file path=ppt/slides/_rels/slide35.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12.gif"/><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Layout" Target="../slideLayouts/slideLayout2.xml"/><Relationship Id="rId1" Type="http://schemas.openxmlformats.org/officeDocument/2006/relationships/vmlDrawing" Target="../drawings/vmlDrawing10.vml"/><Relationship Id="rId5" Type="http://schemas.openxmlformats.org/officeDocument/2006/relationships/oleObject" Target="../embeddings/oleObject16.bin"/><Relationship Id="rId4" Type="http://schemas.openxmlformats.org/officeDocument/2006/relationships/image" Target="NULL"/></Relationships>
</file>

<file path=ppt/slides/_rels/slide51.xml.rels><?xml version="1.0" encoding="UTF-8" standalone="yes"?>
<Relationships xmlns="http://schemas.openxmlformats.org/package/2006/relationships"><Relationship Id="rId3" Type="http://schemas.openxmlformats.org/officeDocument/2006/relationships/oleObject" Target="../embeddings/oleObject17.bin"/><Relationship Id="rId2" Type="http://schemas.openxmlformats.org/officeDocument/2006/relationships/slideLayout" Target="../slideLayouts/slideLayout2.xml"/><Relationship Id="rId1" Type="http://schemas.openxmlformats.org/officeDocument/2006/relationships/vmlDrawing" Target="../drawings/vmlDrawing11.vml"/><Relationship Id="rId4" Type="http://schemas.openxmlformats.org/officeDocument/2006/relationships/image" Target="NULL"/></Relationships>
</file>

<file path=ppt/slides/_rels/slide52.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png"/><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6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44.gif"/><Relationship Id="rId7" Type="http://schemas.openxmlformats.org/officeDocument/2006/relationships/image" Target="../media/image48.gif"/><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7.gif"/><Relationship Id="rId5" Type="http://schemas.openxmlformats.org/officeDocument/2006/relationships/image" Target="../media/image46.gif"/><Relationship Id="rId4" Type="http://schemas.openxmlformats.org/officeDocument/2006/relationships/image" Target="../media/image45.gif"/></Relationships>
</file>

<file path=ppt/slides/_rels/slide71.xml.rels><?xml version="1.0" encoding="UTF-8" standalone="yes"?>
<Relationships xmlns="http://schemas.openxmlformats.org/package/2006/relationships"><Relationship Id="rId2" Type="http://schemas.openxmlformats.org/officeDocument/2006/relationships/image" Target="../media/image49.gif"/><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 Id="rId5" Type="http://schemas.openxmlformats.org/officeDocument/2006/relationships/image" Target="../media/image53.gif"/><Relationship Id="rId4" Type="http://schemas.openxmlformats.org/officeDocument/2006/relationships/image" Target="../media/image52.gif"/></Relationships>
</file>

<file path=ppt/slides/_rels/slide73.xml.rels><?xml version="1.0" encoding="UTF-8" standalone="yes"?>
<Relationships xmlns="http://schemas.openxmlformats.org/package/2006/relationships"><Relationship Id="rId3" Type="http://schemas.openxmlformats.org/officeDocument/2006/relationships/image" Target="../media/image52.gif"/><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3.gif"/></Relationships>
</file>

<file path=ppt/slides/_rels/slide74.xml.rels><?xml version="1.0" encoding="UTF-8" standalone="yes"?>
<Relationships xmlns="http://schemas.openxmlformats.org/package/2006/relationships"><Relationship Id="rId3" Type="http://schemas.openxmlformats.org/officeDocument/2006/relationships/image" Target="../media/image52.gif"/><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53.gif"/></Relationships>
</file>

<file path=ppt/slides/_rels/slide7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53.gif"/><Relationship Id="rId5" Type="http://schemas.openxmlformats.org/officeDocument/2006/relationships/image" Target="../media/image52.gif"/><Relationship Id="rId4" Type="http://schemas.openxmlformats.org/officeDocument/2006/relationships/image" Target="../media/image49.gif"/></Relationships>
</file>

<file path=ppt/slides/_rels/slide7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53.gif"/><Relationship Id="rId5" Type="http://schemas.openxmlformats.org/officeDocument/2006/relationships/image" Target="../media/image52.gif"/><Relationship Id="rId4" Type="http://schemas.openxmlformats.org/officeDocument/2006/relationships/image" Target="../media/image56.png"/></Relationships>
</file>

<file path=ppt/slides/_rels/slide77.xml.rels><?xml version="1.0" encoding="UTF-8" standalone="yes"?>
<Relationships xmlns="http://schemas.openxmlformats.org/package/2006/relationships"><Relationship Id="rId3" Type="http://schemas.openxmlformats.org/officeDocument/2006/relationships/image" Target="../media/image57.jpeg"/><Relationship Id="rId7" Type="http://schemas.openxmlformats.org/officeDocument/2006/relationships/image" Target="../media/image59.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53.gif"/><Relationship Id="rId5" Type="http://schemas.openxmlformats.org/officeDocument/2006/relationships/image" Target="../media/image52.gif"/><Relationship Id="rId4" Type="http://schemas.openxmlformats.org/officeDocument/2006/relationships/image" Target="../media/image58.jpeg"/></Relationships>
</file>

<file path=ppt/slides/_rels/slide7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53.gif"/><Relationship Id="rId5" Type="http://schemas.openxmlformats.org/officeDocument/2006/relationships/image" Target="../media/image52.gif"/><Relationship Id="rId4" Type="http://schemas.openxmlformats.org/officeDocument/2006/relationships/image" Target="../media/image61.jpeg"/></Relationships>
</file>

<file path=ppt/slides/_rels/slide79.xml.rels><?xml version="1.0" encoding="UTF-8" standalone="yes"?>
<Relationships xmlns="http://schemas.openxmlformats.org/package/2006/relationships"><Relationship Id="rId3" Type="http://schemas.openxmlformats.org/officeDocument/2006/relationships/image" Target="../media/image46.gif"/><Relationship Id="rId2" Type="http://schemas.openxmlformats.org/officeDocument/2006/relationships/notesSlide" Target="../notesSlides/notesSlide8.xml"/><Relationship Id="rId1" Type="http://schemas.openxmlformats.org/officeDocument/2006/relationships/slideLayout" Target="../slideLayouts/slideLayout13.xml"/><Relationship Id="rId6" Type="http://schemas.openxmlformats.org/officeDocument/2006/relationships/image" Target="../media/image53.gif"/><Relationship Id="rId5" Type="http://schemas.openxmlformats.org/officeDocument/2006/relationships/image" Target="../media/image52.gif"/><Relationship Id="rId4" Type="http://schemas.openxmlformats.org/officeDocument/2006/relationships/image" Target="../media/image62.pn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63.jpeg"/><Relationship Id="rId7" Type="http://schemas.openxmlformats.org/officeDocument/2006/relationships/image" Target="../media/image53.gif"/><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52.gif"/><Relationship Id="rId5" Type="http://schemas.openxmlformats.org/officeDocument/2006/relationships/image" Target="../media/image44.gif"/><Relationship Id="rId4" Type="http://schemas.openxmlformats.org/officeDocument/2006/relationships/image" Target="../media/image64.png"/></Relationships>
</file>

<file path=ppt/slides/_rels/slide81.xml.rels><?xml version="1.0" encoding="UTF-8" standalone="yes"?>
<Relationships xmlns="http://schemas.openxmlformats.org/package/2006/relationships"><Relationship Id="rId3" Type="http://schemas.openxmlformats.org/officeDocument/2006/relationships/image" Target="../media/image65.jpeg"/><Relationship Id="rId7" Type="http://schemas.openxmlformats.org/officeDocument/2006/relationships/image" Target="../media/image53.gif"/><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image" Target="../media/image52.gif"/><Relationship Id="rId5" Type="http://schemas.openxmlformats.org/officeDocument/2006/relationships/image" Target="../media/image64.png"/><Relationship Id="rId4" Type="http://schemas.openxmlformats.org/officeDocument/2006/relationships/image" Target="../media/image63.jpeg"/></Relationships>
</file>

<file path=ppt/slides/_rels/slide82.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53.gif"/><Relationship Id="rId5" Type="http://schemas.openxmlformats.org/officeDocument/2006/relationships/image" Target="../media/image52.gif"/><Relationship Id="rId4" Type="http://schemas.openxmlformats.org/officeDocument/2006/relationships/image" Target="../media/image45.gif"/></Relationships>
</file>

<file path=ppt/slides/_rels/slide8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53.gif"/><Relationship Id="rId4" Type="http://schemas.openxmlformats.org/officeDocument/2006/relationships/image" Target="../media/image52.gif"/></Relationships>
</file>

<file path=ppt/slides/_rels/slide84.xml.rels><?xml version="1.0" encoding="UTF-8" standalone="yes"?>
<Relationships xmlns="http://schemas.openxmlformats.org/package/2006/relationships"><Relationship Id="rId3" Type="http://schemas.openxmlformats.org/officeDocument/2006/relationships/image" Target="../media/image52.gif"/><Relationship Id="rId2" Type="http://schemas.openxmlformats.org/officeDocument/2006/relationships/image" Target="../media/image68.png"/><Relationship Id="rId1" Type="http://schemas.openxmlformats.org/officeDocument/2006/relationships/slideLayout" Target="../slideLayouts/slideLayout2.xml"/><Relationship Id="rId4" Type="http://schemas.openxmlformats.org/officeDocument/2006/relationships/image" Target="../media/image53.gif"/></Relationships>
</file>

<file path=ppt/slides/_rels/slide85.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2.xml"/><Relationship Id="rId4" Type="http://schemas.openxmlformats.org/officeDocument/2006/relationships/image" Target="../media/image67.png"/></Relationships>
</file>

<file path=ppt/slides/_rels/slide8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2.xml"/><Relationship Id="rId6" Type="http://schemas.openxmlformats.org/officeDocument/2006/relationships/image" Target="../media/image53.gif"/><Relationship Id="rId5" Type="http://schemas.openxmlformats.org/officeDocument/2006/relationships/image" Target="../media/image52.gif"/><Relationship Id="rId4" Type="http://schemas.openxmlformats.org/officeDocument/2006/relationships/image" Target="../media/image73.png"/></Relationships>
</file>

<file path=ppt/slides/_rels/slide89.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52.gif"/><Relationship Id="rId2" Type="http://schemas.openxmlformats.org/officeDocument/2006/relationships/image" Target="../media/image67.png"/><Relationship Id="rId1" Type="http://schemas.openxmlformats.org/officeDocument/2006/relationships/slideLayout" Target="../slideLayouts/slideLayout2.xml"/><Relationship Id="rId4" Type="http://schemas.openxmlformats.org/officeDocument/2006/relationships/image" Target="../media/image53.gif"/></Relationships>
</file>

<file path=ppt/slides/_rels/slide9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53.gif"/><Relationship Id="rId2" Type="http://schemas.openxmlformats.org/officeDocument/2006/relationships/image" Target="../media/image52.gif"/><Relationship Id="rId1" Type="http://schemas.openxmlformats.org/officeDocument/2006/relationships/slideLayout" Target="../slideLayouts/slideLayout2.xml"/><Relationship Id="rId4" Type="http://schemas.openxmlformats.org/officeDocument/2006/relationships/image" Target="../media/image76.gif"/></Relationships>
</file>

<file path=ppt/slides/_rels/slide93.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2.xml"/><Relationship Id="rId5" Type="http://schemas.openxmlformats.org/officeDocument/2006/relationships/image" Target="../media/image81.png"/><Relationship Id="rId4" Type="http://schemas.openxmlformats.org/officeDocument/2006/relationships/image" Target="../media/image8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4" descr="C:\Users\user\AppData\Local\Microsoft\Windows\Temporary Internet Files\Content.IE5\B2ZDABWX\MC900056593[1].wmf"/>
          <p:cNvPicPr>
            <a:picLocks noChangeAspect="1" noChangeArrowheads="1"/>
          </p:cNvPicPr>
          <p:nvPr/>
        </p:nvPicPr>
        <p:blipFill>
          <a:blip r:embed="rId2" cstate="print">
            <a:lum bright="70000" contrast="-70000"/>
          </a:blip>
          <a:srcRect/>
          <a:stretch>
            <a:fillRect/>
          </a:stretch>
        </p:blipFill>
        <p:spPr bwMode="auto">
          <a:xfrm>
            <a:off x="533400" y="457200"/>
            <a:ext cx="7862888" cy="5868988"/>
          </a:xfrm>
          <a:prstGeom prst="rect">
            <a:avLst/>
          </a:prstGeom>
          <a:noFill/>
          <a:ln w="9525">
            <a:noFill/>
            <a:miter lim="800000"/>
            <a:headEnd/>
            <a:tailEnd/>
          </a:ln>
        </p:spPr>
      </p:pic>
      <p:sp>
        <p:nvSpPr>
          <p:cNvPr id="2051" name="Rectangle 2"/>
          <p:cNvSpPr>
            <a:spLocks noGrp="1" noChangeArrowheads="1"/>
          </p:cNvSpPr>
          <p:nvPr>
            <p:ph type="ctrTitle"/>
          </p:nvPr>
        </p:nvSpPr>
        <p:spPr>
          <a:xfrm>
            <a:off x="1143000" y="1447800"/>
            <a:ext cx="7086600" cy="2286000"/>
          </a:xfrm>
        </p:spPr>
        <p:txBody>
          <a:bodyPr/>
          <a:lstStyle/>
          <a:p>
            <a:pPr eaLnBrk="1" hangingPunct="1"/>
            <a:r>
              <a:rPr lang="en-US" b="1" dirty="0" smtClean="0">
                <a:latin typeface="Calibri" pitchFamily="34" charset="0"/>
              </a:rPr>
              <a:t>Mechanics of Machines</a:t>
            </a:r>
            <a:br>
              <a:rPr lang="en-US" b="1" dirty="0" smtClean="0">
                <a:latin typeface="Calibri" pitchFamily="34" charset="0"/>
              </a:rPr>
            </a:br>
            <a:r>
              <a:rPr lang="en-US" b="1" smtClean="0">
                <a:latin typeface="Calibri" pitchFamily="34" charset="0"/>
              </a:rPr>
              <a:t/>
            </a:r>
            <a:br>
              <a:rPr lang="en-US" b="1" smtClean="0">
                <a:latin typeface="Calibri" pitchFamily="34" charset="0"/>
              </a:rPr>
            </a:br>
            <a:endParaRPr lang="en-US" b="1" dirty="0" smtClean="0">
              <a:latin typeface="Calibri" pitchFamily="34" charset="0"/>
            </a:endParaRPr>
          </a:p>
        </p:txBody>
      </p:sp>
      <p:sp>
        <p:nvSpPr>
          <p:cNvPr id="2052" name="Rectangle 3"/>
          <p:cNvSpPr>
            <a:spLocks noGrp="1" noChangeArrowheads="1"/>
          </p:cNvSpPr>
          <p:nvPr>
            <p:ph type="subTitle" idx="1"/>
          </p:nvPr>
        </p:nvSpPr>
        <p:spPr>
          <a:xfrm>
            <a:off x="1295400" y="4876800"/>
            <a:ext cx="6400800" cy="1371600"/>
          </a:xfrm>
        </p:spPr>
        <p:txBody>
          <a:bodyPr/>
          <a:lstStyle/>
          <a:p>
            <a:pPr eaLnBrk="1" hangingPunct="1"/>
            <a:r>
              <a:rPr lang="en-US" b="1" dirty="0" err="1" smtClean="0">
                <a:latin typeface="Calibri" pitchFamily="34" charset="0"/>
              </a:rPr>
              <a:t>Meng</a:t>
            </a:r>
            <a:r>
              <a:rPr lang="en-US" b="1" dirty="0" smtClean="0">
                <a:latin typeface="Calibri" pitchFamily="34" charset="0"/>
              </a:rPr>
              <a:t> 3071</a:t>
            </a:r>
            <a:endParaRPr lang="en-US" b="1" dirty="0" smtClean="0">
              <a:latin typeface="Calibri" pitchFamily="34" charset="0"/>
            </a:endParaRPr>
          </a:p>
          <a:p>
            <a:pPr eaLnBrk="1" hangingPunct="1"/>
            <a:r>
              <a:rPr lang="en-US" b="1" dirty="0" smtClean="0">
                <a:latin typeface="Calibri" pitchFamily="34" charset="0"/>
              </a:rPr>
              <a:t>GEARS</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p:txBody>
          <a:bodyPr/>
          <a:lstStyle/>
          <a:p>
            <a:pPr eaLnBrk="1" hangingPunct="1"/>
            <a:r>
              <a:rPr lang="en-US" sz="4000" b="1" dirty="0" smtClean="0">
                <a:latin typeface="Calibri" pitchFamily="34" charset="0"/>
              </a:rPr>
              <a:t>Rolling Cylinders</a:t>
            </a:r>
            <a:endParaRPr lang="en-US" sz="1800" b="1" dirty="0" smtClean="0">
              <a:latin typeface="Calibri" pitchFamily="34" charset="0"/>
            </a:endParaRPr>
          </a:p>
        </p:txBody>
      </p:sp>
      <p:sp>
        <p:nvSpPr>
          <p:cNvPr id="4099" name="Text Box 3"/>
          <p:cNvSpPr txBox="1">
            <a:spLocks noChangeArrowheads="1"/>
          </p:cNvSpPr>
          <p:nvPr/>
        </p:nvSpPr>
        <p:spPr bwMode="auto">
          <a:xfrm>
            <a:off x="596536" y="1480457"/>
            <a:ext cx="3217818" cy="3554819"/>
          </a:xfrm>
          <a:prstGeom prst="rect">
            <a:avLst/>
          </a:prstGeom>
          <a:noFill/>
          <a:ln w="9525">
            <a:noFill/>
            <a:miter lim="800000"/>
            <a:headEnd/>
            <a:tailEnd/>
          </a:ln>
        </p:spPr>
        <p:txBody>
          <a:bodyPr wrap="square">
            <a:spAutoFit/>
          </a:bodyPr>
          <a:lstStyle/>
          <a:p>
            <a:pPr marL="342900" indent="-342900">
              <a:spcBef>
                <a:spcPct val="50000"/>
              </a:spcBef>
              <a:buFont typeface="Wingdings" pitchFamily="2" charset="2"/>
              <a:buChar char="q"/>
            </a:pPr>
            <a:r>
              <a:rPr lang="en-US" baseline="0" dirty="0" smtClean="0">
                <a:latin typeface="Calibri" pitchFamily="34" charset="0"/>
              </a:rPr>
              <a:t>One way of avoiding slip between the rolling cylinder is by adding some meshing teeth to the cylinders. They then become gears and are together called a gearset. </a:t>
            </a:r>
          </a:p>
          <a:p>
            <a:pPr marL="342900" indent="-342900">
              <a:spcBef>
                <a:spcPct val="50000"/>
              </a:spcBef>
              <a:buFont typeface="Wingdings" pitchFamily="2" charset="2"/>
              <a:buChar char="q"/>
            </a:pPr>
            <a:r>
              <a:rPr lang="en-US" baseline="0" dirty="0" smtClean="0">
                <a:latin typeface="Calibri" pitchFamily="34" charset="0"/>
              </a:rPr>
              <a:t>When two gears are placed in mesh to form a gearset, it is conventional to refer to the smaller of the two gears as the pinion and to the other as the gear.</a:t>
            </a:r>
          </a:p>
        </p:txBody>
      </p:sp>
      <p:pic>
        <p:nvPicPr>
          <p:cNvPr id="106498" name="Picture 2"/>
          <p:cNvPicPr>
            <a:picLocks noChangeAspect="1" noChangeArrowheads="1"/>
          </p:cNvPicPr>
          <p:nvPr/>
        </p:nvPicPr>
        <p:blipFill>
          <a:blip r:embed="rId2" cstate="print"/>
          <a:srcRect/>
          <a:stretch>
            <a:fillRect/>
          </a:stretch>
        </p:blipFill>
        <p:spPr bwMode="auto">
          <a:xfrm>
            <a:off x="5828077" y="1349283"/>
            <a:ext cx="2506027" cy="471453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0"/>
            <a:ext cx="8229600" cy="334962"/>
          </a:xfrm>
        </p:spPr>
        <p:txBody>
          <a:bodyPr>
            <a:normAutofit fontScale="90000"/>
          </a:bodyPr>
          <a:lstStyle/>
          <a:p>
            <a:pPr algn="l"/>
            <a:r>
              <a:rPr lang="en-US" dirty="0" smtClean="0"/>
              <a:t>Path of contact</a:t>
            </a:r>
            <a:endParaRPr lang="en-US" dirty="0"/>
          </a:p>
        </p:txBody>
      </p:sp>
      <p:pic>
        <p:nvPicPr>
          <p:cNvPr id="6147" name="Picture 3"/>
          <p:cNvPicPr>
            <a:picLocks noChangeAspect="1" noChangeArrowheads="1"/>
          </p:cNvPicPr>
          <p:nvPr/>
        </p:nvPicPr>
        <p:blipFill>
          <a:blip r:embed="rId2"/>
          <a:srcRect l="31250" t="33000" r="12500" b="20000"/>
          <a:stretch>
            <a:fillRect/>
          </a:stretch>
        </p:blipFill>
        <p:spPr bwMode="auto">
          <a:xfrm>
            <a:off x="152400" y="2291927"/>
            <a:ext cx="8305800" cy="4337473"/>
          </a:xfrm>
          <a:prstGeom prst="rect">
            <a:avLst/>
          </a:prstGeom>
          <a:noFill/>
          <a:ln w="9525">
            <a:noFill/>
            <a:miter lim="800000"/>
            <a:headEnd/>
            <a:tailEnd/>
          </a:ln>
          <a:effectLst/>
        </p:spPr>
      </p:pic>
      <p:pic>
        <p:nvPicPr>
          <p:cNvPr id="8" name="Picture 2"/>
          <p:cNvPicPr>
            <a:picLocks noChangeAspect="1" noChangeArrowheads="1"/>
          </p:cNvPicPr>
          <p:nvPr/>
        </p:nvPicPr>
        <p:blipFill>
          <a:blip r:embed="rId3"/>
          <a:srcRect l="33750" t="53000" r="11250" b="22000"/>
          <a:stretch>
            <a:fillRect/>
          </a:stretch>
        </p:blipFill>
        <p:spPr bwMode="auto">
          <a:xfrm>
            <a:off x="2057400" y="304800"/>
            <a:ext cx="6705600" cy="1905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7" name="Picture 2"/>
          <p:cNvPicPr>
            <a:picLocks noChangeAspect="1" noChangeArrowheads="1"/>
          </p:cNvPicPr>
          <p:nvPr/>
        </p:nvPicPr>
        <p:blipFill>
          <a:blip r:embed="rId2"/>
          <a:srcRect l="33750" t="53000" r="11250" b="22000"/>
          <a:stretch>
            <a:fillRect/>
          </a:stretch>
        </p:blipFill>
        <p:spPr bwMode="auto">
          <a:xfrm>
            <a:off x="381000" y="228600"/>
            <a:ext cx="6705600" cy="1905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8229600" cy="609600"/>
          </a:xfrm>
        </p:spPr>
        <p:txBody>
          <a:bodyPr>
            <a:normAutofit fontScale="90000"/>
          </a:bodyPr>
          <a:lstStyle/>
          <a:p>
            <a:pPr algn="l"/>
            <a:r>
              <a:rPr lang="en-US" sz="3600" b="1" dirty="0" smtClean="0"/>
              <a:t>ARC OF CONTACT</a:t>
            </a:r>
            <a:endParaRPr lang="en-US" sz="3600" b="1" dirty="0"/>
          </a:p>
        </p:txBody>
      </p:sp>
      <p:sp>
        <p:nvSpPr>
          <p:cNvPr id="3" name="Content Placeholder 2"/>
          <p:cNvSpPr>
            <a:spLocks noGrp="1"/>
          </p:cNvSpPr>
          <p:nvPr>
            <p:ph idx="1"/>
          </p:nvPr>
        </p:nvSpPr>
        <p:spPr/>
        <p:txBody>
          <a:bodyPr/>
          <a:lstStyle/>
          <a:p>
            <a:endParaRPr lang="en-US"/>
          </a:p>
        </p:txBody>
      </p:sp>
      <p:pic>
        <p:nvPicPr>
          <p:cNvPr id="7170" name="Picture 2"/>
          <p:cNvPicPr>
            <a:picLocks noChangeAspect="1" noChangeArrowheads="1"/>
          </p:cNvPicPr>
          <p:nvPr/>
        </p:nvPicPr>
        <p:blipFill>
          <a:blip r:embed="rId2"/>
          <a:srcRect l="30625" t="47000" r="10000" b="20179"/>
          <a:stretch>
            <a:fillRect/>
          </a:stretch>
        </p:blipFill>
        <p:spPr bwMode="auto">
          <a:xfrm>
            <a:off x="76200" y="457200"/>
            <a:ext cx="8822531" cy="3048000"/>
          </a:xfrm>
          <a:prstGeom prst="rect">
            <a:avLst/>
          </a:prstGeom>
          <a:noFill/>
          <a:ln w="9525">
            <a:noFill/>
            <a:miter lim="800000"/>
            <a:headEnd/>
            <a:tailEnd/>
          </a:ln>
          <a:effectLst/>
        </p:spPr>
      </p:pic>
      <p:pic>
        <p:nvPicPr>
          <p:cNvPr id="7171" name="Picture 3"/>
          <p:cNvPicPr>
            <a:picLocks noChangeAspect="1" noChangeArrowheads="1"/>
          </p:cNvPicPr>
          <p:nvPr/>
        </p:nvPicPr>
        <p:blipFill>
          <a:blip r:embed="rId3"/>
          <a:srcRect l="50000" t="31000" r="10000" b="48000"/>
          <a:stretch>
            <a:fillRect/>
          </a:stretch>
        </p:blipFill>
        <p:spPr bwMode="auto">
          <a:xfrm>
            <a:off x="206829" y="3505200"/>
            <a:ext cx="6270171" cy="2057400"/>
          </a:xfrm>
          <a:prstGeom prst="rect">
            <a:avLst/>
          </a:prstGeom>
          <a:noFill/>
          <a:ln w="9525">
            <a:noFill/>
            <a:miter lim="800000"/>
            <a:headEnd/>
            <a:tailEnd/>
          </a:ln>
          <a:effectLst/>
        </p:spPr>
      </p:pic>
      <p:pic>
        <p:nvPicPr>
          <p:cNvPr id="7" name="Picture 6"/>
          <p:cNvPicPr>
            <a:picLocks noChangeAspect="1" noChangeArrowheads="1"/>
          </p:cNvPicPr>
          <p:nvPr/>
        </p:nvPicPr>
        <p:blipFill>
          <a:blip r:embed="rId3"/>
          <a:srcRect l="53709" t="80000" r="33791" b="7742"/>
          <a:stretch>
            <a:fillRect/>
          </a:stretch>
        </p:blipFill>
        <p:spPr bwMode="auto">
          <a:xfrm>
            <a:off x="304800" y="5562600"/>
            <a:ext cx="1828800" cy="1120878"/>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8194" name="Picture 2"/>
          <p:cNvPicPr>
            <a:picLocks noChangeAspect="1" noChangeArrowheads="1"/>
          </p:cNvPicPr>
          <p:nvPr/>
        </p:nvPicPr>
        <p:blipFill>
          <a:blip r:embed="rId2"/>
          <a:srcRect l="34375" t="31000" r="10000" b="18000"/>
          <a:stretch>
            <a:fillRect/>
          </a:stretch>
        </p:blipFill>
        <p:spPr bwMode="auto">
          <a:xfrm>
            <a:off x="0" y="0"/>
            <a:ext cx="9144000" cy="5239820"/>
          </a:xfrm>
          <a:prstGeom prst="rect">
            <a:avLst/>
          </a:prstGeom>
          <a:noFill/>
          <a:ln w="9525">
            <a:noFill/>
            <a:miter lim="800000"/>
            <a:headEnd/>
            <a:tailEnd/>
          </a:ln>
          <a:effectLst/>
        </p:spPr>
      </p:pic>
      <p:pic>
        <p:nvPicPr>
          <p:cNvPr id="6" name="Picture 2"/>
          <p:cNvPicPr>
            <a:picLocks noChangeAspect="1" noChangeArrowheads="1"/>
          </p:cNvPicPr>
          <p:nvPr/>
        </p:nvPicPr>
        <p:blipFill>
          <a:blip r:embed="rId3"/>
          <a:srcRect l="60369" t="47000" r="13478" b="20179"/>
          <a:stretch>
            <a:fillRect/>
          </a:stretch>
        </p:blipFill>
        <p:spPr bwMode="auto">
          <a:xfrm>
            <a:off x="6132195" y="1676400"/>
            <a:ext cx="3011805" cy="23622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9218" name="Picture 2"/>
          <p:cNvPicPr>
            <a:picLocks noChangeAspect="1" noChangeArrowheads="1"/>
          </p:cNvPicPr>
          <p:nvPr/>
        </p:nvPicPr>
        <p:blipFill>
          <a:blip r:embed="rId2"/>
          <a:srcRect l="34375" t="40000" r="10000" b="17000"/>
          <a:stretch>
            <a:fillRect/>
          </a:stretch>
        </p:blipFill>
        <p:spPr bwMode="auto">
          <a:xfrm>
            <a:off x="0" y="0"/>
            <a:ext cx="8989828" cy="43434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026" name="Picture 2"/>
          <p:cNvPicPr>
            <a:picLocks noChangeAspect="1" noChangeArrowheads="1"/>
          </p:cNvPicPr>
          <p:nvPr/>
        </p:nvPicPr>
        <p:blipFill>
          <a:blip r:embed="rId2"/>
          <a:srcRect l="18750" t="32000" r="50000" b="8000"/>
          <a:stretch>
            <a:fillRect/>
          </a:stretch>
        </p:blipFill>
        <p:spPr bwMode="auto">
          <a:xfrm>
            <a:off x="0" y="0"/>
            <a:ext cx="5715000" cy="6858000"/>
          </a:xfrm>
          <a:prstGeom prst="rect">
            <a:avLst/>
          </a:prstGeom>
          <a:noFill/>
          <a:ln w="9525">
            <a:noFill/>
            <a:miter lim="800000"/>
            <a:headEnd/>
            <a:tailEnd/>
          </a:ln>
          <a:effectLst/>
        </p:spPr>
      </p:pic>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050" name="Picture 2"/>
          <p:cNvPicPr>
            <a:picLocks noChangeAspect="1" noChangeArrowheads="1"/>
          </p:cNvPicPr>
          <p:nvPr/>
        </p:nvPicPr>
        <p:blipFill>
          <a:blip r:embed="rId2"/>
          <a:srcRect l="18750" t="33000" r="51875" b="7000"/>
          <a:stretch>
            <a:fillRect/>
          </a:stretch>
        </p:blipFill>
        <p:spPr bwMode="auto">
          <a:xfrm>
            <a:off x="0" y="0"/>
            <a:ext cx="4655820" cy="5943600"/>
          </a:xfrm>
          <a:prstGeom prst="rect">
            <a:avLst/>
          </a:prstGeom>
          <a:noFill/>
          <a:ln w="9525">
            <a:noFill/>
            <a:miter lim="800000"/>
            <a:headEnd/>
            <a:tailEnd/>
          </a:ln>
          <a:effectLst/>
        </p:spPr>
      </p:pic>
      <p:pic>
        <p:nvPicPr>
          <p:cNvPr id="2051" name="Picture 3"/>
          <p:cNvPicPr>
            <a:picLocks noChangeAspect="1" noChangeArrowheads="1"/>
          </p:cNvPicPr>
          <p:nvPr/>
        </p:nvPicPr>
        <p:blipFill>
          <a:blip r:embed="rId3"/>
          <a:srcRect l="50000" t="31000" r="19375" b="21000"/>
          <a:stretch>
            <a:fillRect/>
          </a:stretch>
        </p:blipFill>
        <p:spPr bwMode="auto">
          <a:xfrm>
            <a:off x="4724400" y="0"/>
            <a:ext cx="4433888" cy="43434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3074" name="Picture 2"/>
          <p:cNvPicPr>
            <a:picLocks noChangeAspect="1" noChangeArrowheads="1"/>
          </p:cNvPicPr>
          <p:nvPr/>
        </p:nvPicPr>
        <p:blipFill>
          <a:blip r:embed="rId2"/>
          <a:srcRect l="50000" t="26000" r="20625" b="3000"/>
          <a:stretch>
            <a:fillRect/>
          </a:stretch>
        </p:blipFill>
        <p:spPr bwMode="auto">
          <a:xfrm>
            <a:off x="0" y="-1"/>
            <a:ext cx="4419600" cy="6676417"/>
          </a:xfrm>
          <a:prstGeom prst="rect">
            <a:avLst/>
          </a:prstGeom>
          <a:noFill/>
          <a:ln w="9525">
            <a:noFill/>
            <a:miter lim="800000"/>
            <a:headEnd/>
            <a:tailEnd/>
          </a:ln>
          <a:effectLst/>
        </p:spPr>
      </p:pic>
      <p:pic>
        <p:nvPicPr>
          <p:cNvPr id="10" name="Picture 3"/>
          <p:cNvPicPr>
            <a:picLocks noChangeAspect="1" noChangeArrowheads="1"/>
          </p:cNvPicPr>
          <p:nvPr/>
        </p:nvPicPr>
        <p:blipFill>
          <a:blip r:embed="rId3"/>
          <a:srcRect l="23750" t="26000" r="50625" b="2000"/>
          <a:stretch>
            <a:fillRect/>
          </a:stretch>
        </p:blipFill>
        <p:spPr bwMode="auto">
          <a:xfrm>
            <a:off x="4800600" y="33454"/>
            <a:ext cx="3886200" cy="6824546"/>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9" name="Picture 2"/>
          <p:cNvPicPr>
            <a:picLocks noChangeAspect="1" noChangeArrowheads="1"/>
          </p:cNvPicPr>
          <p:nvPr/>
        </p:nvPicPr>
        <p:blipFill>
          <a:blip r:embed="rId2"/>
          <a:srcRect l="22500" t="57138" r="51250" b="10000"/>
          <a:stretch>
            <a:fillRect/>
          </a:stretch>
        </p:blipFill>
        <p:spPr bwMode="auto">
          <a:xfrm>
            <a:off x="0" y="152399"/>
            <a:ext cx="5029200" cy="3934997"/>
          </a:xfrm>
          <a:prstGeom prst="rect">
            <a:avLst/>
          </a:prstGeom>
          <a:noFill/>
          <a:ln w="9525">
            <a:noFill/>
            <a:miter lim="800000"/>
            <a:headEnd/>
            <a:tailEnd/>
          </a:ln>
          <a:effectLst/>
        </p:spPr>
      </p:pic>
      <p:pic>
        <p:nvPicPr>
          <p:cNvPr id="4099" name="Picture 3"/>
          <p:cNvPicPr>
            <a:picLocks noChangeAspect="1" noChangeArrowheads="1"/>
          </p:cNvPicPr>
          <p:nvPr/>
        </p:nvPicPr>
        <p:blipFill>
          <a:blip r:embed="rId3"/>
          <a:srcRect l="52119" t="40000" r="25000" b="36000"/>
          <a:stretch>
            <a:fillRect/>
          </a:stretch>
        </p:blipFill>
        <p:spPr bwMode="auto">
          <a:xfrm>
            <a:off x="0" y="3886200"/>
            <a:ext cx="4114800" cy="269748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5122" name="Picture 2"/>
          <p:cNvPicPr>
            <a:picLocks noChangeAspect="1" noChangeArrowheads="1"/>
          </p:cNvPicPr>
          <p:nvPr/>
        </p:nvPicPr>
        <p:blipFill>
          <a:blip r:embed="rId2"/>
          <a:srcRect l="50000" t="25000" r="20000" b="22000"/>
          <a:stretch>
            <a:fillRect/>
          </a:stretch>
        </p:blipFill>
        <p:spPr bwMode="auto">
          <a:xfrm>
            <a:off x="0" y="0"/>
            <a:ext cx="4692770" cy="5181600"/>
          </a:xfrm>
          <a:prstGeom prst="rect">
            <a:avLst/>
          </a:prstGeom>
          <a:noFill/>
          <a:ln w="9525">
            <a:noFill/>
            <a:miter lim="800000"/>
            <a:headEnd/>
            <a:tailEnd/>
          </a:ln>
          <a:effectLst/>
        </p:spPr>
      </p:pic>
      <p:pic>
        <p:nvPicPr>
          <p:cNvPr id="5123" name="Picture 3"/>
          <p:cNvPicPr>
            <a:picLocks noChangeAspect="1" noChangeArrowheads="1"/>
          </p:cNvPicPr>
          <p:nvPr/>
        </p:nvPicPr>
        <p:blipFill>
          <a:blip r:embed="rId3"/>
          <a:srcRect l="51875" t="37000" r="20000" b="18000"/>
          <a:stretch>
            <a:fillRect/>
          </a:stretch>
        </p:blipFill>
        <p:spPr bwMode="auto">
          <a:xfrm>
            <a:off x="4648200" y="0"/>
            <a:ext cx="4419600" cy="44196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p:txBody>
          <a:bodyPr/>
          <a:lstStyle/>
          <a:p>
            <a:pPr eaLnBrk="1" hangingPunct="1"/>
            <a:r>
              <a:rPr lang="en-US" sz="4000" b="1" dirty="0" smtClean="0">
                <a:latin typeface="Calibri" pitchFamily="34" charset="0"/>
              </a:rPr>
              <a:t>The Fundamental Law of Gearing</a:t>
            </a:r>
            <a:endParaRPr lang="en-US" sz="1800" b="1" dirty="0" smtClean="0">
              <a:latin typeface="Calibri" pitchFamily="34" charset="0"/>
            </a:endParaRPr>
          </a:p>
        </p:txBody>
      </p:sp>
      <p:sp>
        <p:nvSpPr>
          <p:cNvPr id="4099" name="Text Box 3"/>
          <p:cNvSpPr txBox="1">
            <a:spLocks noChangeArrowheads="1"/>
          </p:cNvSpPr>
          <p:nvPr/>
        </p:nvSpPr>
        <p:spPr bwMode="auto">
          <a:xfrm>
            <a:off x="596536" y="1480457"/>
            <a:ext cx="4001589" cy="4662815"/>
          </a:xfrm>
          <a:prstGeom prst="rect">
            <a:avLst/>
          </a:prstGeom>
          <a:noFill/>
          <a:ln w="9525">
            <a:noFill/>
            <a:miter lim="800000"/>
            <a:headEnd/>
            <a:tailEnd/>
          </a:ln>
        </p:spPr>
        <p:txBody>
          <a:bodyPr wrap="square">
            <a:spAutoFit/>
          </a:bodyPr>
          <a:lstStyle/>
          <a:p>
            <a:pPr marL="342900" indent="-342900">
              <a:spcBef>
                <a:spcPct val="50000"/>
              </a:spcBef>
              <a:buFont typeface="Wingdings" pitchFamily="2" charset="2"/>
              <a:buChar char="q"/>
            </a:pPr>
            <a:r>
              <a:rPr lang="en-US" baseline="0" dirty="0" smtClean="0">
                <a:latin typeface="Calibri" pitchFamily="34" charset="0"/>
              </a:rPr>
              <a:t>The fundamental law of gearing provides that the angular velocity ratio between the gears of a gearset remains constant throughout the mesh. </a:t>
            </a:r>
          </a:p>
          <a:p>
            <a:pPr marL="342900" indent="-342900">
              <a:spcBef>
                <a:spcPct val="50000"/>
              </a:spcBef>
              <a:buFont typeface="Wingdings" pitchFamily="2" charset="2"/>
              <a:buChar char="q"/>
            </a:pPr>
            <a:r>
              <a:rPr lang="en-US" baseline="0" dirty="0" smtClean="0">
                <a:latin typeface="Calibri" pitchFamily="34" charset="0"/>
              </a:rPr>
              <a:t>It is usually desirable to maintain a constant ratio between the gears as they rotate. Any variation in ratio will show up as oscillation in the output velocity and torque even if the input is constant with time. Such oscillations are undesirable for a number of reasons including machine maintenance and reliability, user comfort, and prime mover efficiency. </a:t>
            </a:r>
          </a:p>
        </p:txBody>
      </p:sp>
      <p:pic>
        <p:nvPicPr>
          <p:cNvPr id="106498" name="Picture 2"/>
          <p:cNvPicPr>
            <a:picLocks noChangeAspect="1" noChangeArrowheads="1"/>
          </p:cNvPicPr>
          <p:nvPr/>
        </p:nvPicPr>
        <p:blipFill>
          <a:blip r:embed="rId2" cstate="print"/>
          <a:srcRect/>
          <a:stretch>
            <a:fillRect/>
          </a:stretch>
        </p:blipFill>
        <p:spPr bwMode="auto">
          <a:xfrm>
            <a:off x="5762762" y="1571352"/>
            <a:ext cx="2506027" cy="471453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6146" name="Picture 2"/>
          <p:cNvPicPr>
            <a:picLocks noChangeAspect="1" noChangeArrowheads="1"/>
          </p:cNvPicPr>
          <p:nvPr/>
        </p:nvPicPr>
        <p:blipFill>
          <a:blip r:embed="rId2"/>
          <a:srcRect l="20625" t="35000" r="20000" b="16000"/>
          <a:stretch>
            <a:fillRect/>
          </a:stretch>
        </p:blipFill>
        <p:spPr bwMode="auto">
          <a:xfrm>
            <a:off x="0" y="0"/>
            <a:ext cx="9011816" cy="46482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a:bodyPr>
          <a:lstStyle/>
          <a:p>
            <a:pPr>
              <a:buNone/>
            </a:pPr>
            <a:r>
              <a:rPr lang="en-US" sz="2400" b="1" dirty="0" smtClean="0"/>
              <a:t>Interference in Involute Gears</a:t>
            </a:r>
          </a:p>
          <a:p>
            <a:r>
              <a:rPr lang="en-US" sz="2000" dirty="0" smtClean="0"/>
              <a:t>Fig. shows a pinion with centre </a:t>
            </a:r>
            <a:r>
              <a:rPr lang="en-US" sz="2000" i="1" dirty="0" smtClean="0"/>
              <a:t>O</a:t>
            </a:r>
            <a:r>
              <a:rPr lang="en-US" sz="2000" dirty="0" smtClean="0"/>
              <a:t>1, in mesh with wheel or gear with centre </a:t>
            </a:r>
            <a:r>
              <a:rPr lang="en-US" sz="2000" i="1" dirty="0" smtClean="0"/>
              <a:t>O</a:t>
            </a:r>
            <a:r>
              <a:rPr lang="en-US" sz="2000" dirty="0" smtClean="0"/>
              <a:t>2. </a:t>
            </a:r>
          </a:p>
          <a:p>
            <a:r>
              <a:rPr lang="en-US" sz="2000" i="1" dirty="0" smtClean="0"/>
              <a:t>MN is </a:t>
            </a:r>
            <a:r>
              <a:rPr lang="en-US" sz="2000" dirty="0" smtClean="0"/>
              <a:t>the common tangent to the base circles and </a:t>
            </a:r>
            <a:r>
              <a:rPr lang="en-US" sz="2000" i="1" dirty="0" smtClean="0"/>
              <a:t>KL is the path of contact between the two mating teeth.</a:t>
            </a:r>
          </a:p>
          <a:p>
            <a:endParaRPr lang="en-US" sz="2000" i="1" dirty="0" smtClean="0"/>
          </a:p>
          <a:p>
            <a:endParaRPr lang="en-US" sz="2000" i="1" dirty="0" smtClean="0"/>
          </a:p>
          <a:p>
            <a:endParaRPr lang="en-US" sz="2000" i="1" dirty="0" smtClean="0"/>
          </a:p>
          <a:p>
            <a:endParaRPr lang="en-US" sz="2000" i="1" dirty="0" smtClean="0"/>
          </a:p>
          <a:p>
            <a:endParaRPr lang="en-US" sz="2000" i="1" dirty="0" smtClean="0"/>
          </a:p>
          <a:p>
            <a:endParaRPr lang="en-US" sz="2000" i="1" dirty="0" smtClean="0"/>
          </a:p>
          <a:p>
            <a:endParaRPr lang="en-US" sz="2000" i="1" dirty="0" smtClean="0"/>
          </a:p>
          <a:p>
            <a:endParaRPr lang="en-US" sz="2000" i="1" dirty="0" smtClean="0"/>
          </a:p>
          <a:p>
            <a:endParaRPr lang="en-US" sz="2000" i="1" dirty="0" smtClean="0"/>
          </a:p>
          <a:p>
            <a:endParaRPr lang="en-US" sz="2000" i="1" dirty="0" smtClean="0"/>
          </a:p>
          <a:p>
            <a:pPr algn="just"/>
            <a:r>
              <a:rPr lang="en-US" sz="2000" dirty="0" smtClean="0"/>
              <a:t>The tip of tooth on the pinion will then undercut the tooth on the wheel at the root and remove part of the involute profile of tooth on the wheel. This effect is known as </a:t>
            </a:r>
            <a:r>
              <a:rPr lang="en-US" sz="2000" i="1" dirty="0" smtClean="0"/>
              <a:t>interference, and </a:t>
            </a:r>
            <a:r>
              <a:rPr lang="en-US" sz="2000" dirty="0" smtClean="0"/>
              <a:t>occurs when the teeth are being cut. </a:t>
            </a:r>
          </a:p>
          <a:p>
            <a:pPr algn="just"/>
            <a:r>
              <a:rPr lang="en-US" sz="2000" dirty="0" smtClean="0"/>
              <a:t>In brief, </a:t>
            </a:r>
            <a:r>
              <a:rPr lang="en-US" sz="2000" i="1" dirty="0" smtClean="0"/>
              <a:t>the phenomenon when the tip of tooth undercuts the root on its mating gear is known as interference.</a:t>
            </a:r>
          </a:p>
          <a:p>
            <a:endParaRPr lang="en-US" sz="2000" i="1" dirty="0" smtClean="0"/>
          </a:p>
          <a:p>
            <a:endParaRPr lang="en-US" sz="2000" i="1" dirty="0" smtClean="0"/>
          </a:p>
          <a:p>
            <a:endParaRPr lang="en-US" sz="2000" i="1" dirty="0" smtClean="0"/>
          </a:p>
          <a:p>
            <a:endParaRPr lang="en-US" sz="2000" i="1" dirty="0" smtClean="0"/>
          </a:p>
          <a:p>
            <a:endParaRPr lang="en-US" sz="2000" i="1" dirty="0" smtClean="0"/>
          </a:p>
          <a:p>
            <a:endParaRPr lang="en-US" sz="2000" i="1" dirty="0" smtClean="0"/>
          </a:p>
          <a:p>
            <a:endParaRPr lang="en-US" sz="2000" i="1" dirty="0" smtClean="0"/>
          </a:p>
          <a:p>
            <a:endParaRPr lang="en-US" sz="2000" i="1" dirty="0" smtClean="0"/>
          </a:p>
          <a:p>
            <a:endParaRPr lang="en-US" sz="2000" i="1" dirty="0" smtClean="0"/>
          </a:p>
          <a:p>
            <a:endParaRPr lang="en-US" sz="2000" i="1" dirty="0" smtClean="0"/>
          </a:p>
          <a:p>
            <a:endParaRPr lang="en-US" sz="2000" i="1" dirty="0" smtClean="0"/>
          </a:p>
          <a:p>
            <a:endParaRPr lang="en-US" sz="2000" i="1" dirty="0" smtClean="0"/>
          </a:p>
        </p:txBody>
      </p:sp>
      <p:pic>
        <p:nvPicPr>
          <p:cNvPr id="5122" name="Picture 2"/>
          <p:cNvPicPr>
            <a:picLocks noChangeAspect="1" noChangeArrowheads="1"/>
          </p:cNvPicPr>
          <p:nvPr/>
        </p:nvPicPr>
        <p:blipFill>
          <a:blip r:embed="rId2"/>
          <a:srcRect/>
          <a:stretch>
            <a:fillRect/>
          </a:stretch>
        </p:blipFill>
        <p:spPr bwMode="auto">
          <a:xfrm>
            <a:off x="3886200" y="1219200"/>
            <a:ext cx="5257800" cy="3934347"/>
          </a:xfrm>
          <a:prstGeom prst="rect">
            <a:avLst/>
          </a:prstGeom>
          <a:noFill/>
          <a:ln w="9525">
            <a:noFill/>
            <a:miter lim="800000"/>
            <a:headEnd/>
            <a:tailEnd/>
          </a:ln>
          <a:effectLst/>
        </p:spPr>
      </p:pic>
      <p:sp>
        <p:nvSpPr>
          <p:cNvPr id="4" name="Rectangle 3"/>
          <p:cNvSpPr/>
          <p:nvPr/>
        </p:nvSpPr>
        <p:spPr>
          <a:xfrm>
            <a:off x="152400" y="1600200"/>
            <a:ext cx="3886200" cy="1631216"/>
          </a:xfrm>
          <a:prstGeom prst="rect">
            <a:avLst/>
          </a:prstGeom>
        </p:spPr>
        <p:txBody>
          <a:bodyPr wrap="square">
            <a:spAutoFit/>
          </a:bodyPr>
          <a:lstStyle/>
          <a:p>
            <a:pPr>
              <a:buFont typeface="Arial" pitchFamily="34" charset="0"/>
              <a:buChar char="•"/>
            </a:pPr>
            <a:r>
              <a:rPr lang="en-US" sz="2000" dirty="0" smtClean="0"/>
              <a:t>A little consideration will show, that if the radius of the addendum circle of pinion is increased to </a:t>
            </a:r>
            <a:r>
              <a:rPr lang="en-US" sz="2000" i="1" dirty="0" smtClean="0"/>
              <a:t>O </a:t>
            </a:r>
            <a:r>
              <a:rPr lang="en-US" sz="2000" dirty="0" smtClean="0"/>
              <a:t>1 </a:t>
            </a:r>
            <a:r>
              <a:rPr lang="en-US" sz="2000" i="1" dirty="0" smtClean="0"/>
              <a:t>N, the point of contact L will move from L to N.</a:t>
            </a:r>
            <a:endParaRPr lang="en-US" sz="2000" dirty="0"/>
          </a:p>
        </p:txBody>
      </p:sp>
      <p:sp>
        <p:nvSpPr>
          <p:cNvPr id="5" name="Rectangle 4"/>
          <p:cNvSpPr/>
          <p:nvPr/>
        </p:nvSpPr>
        <p:spPr>
          <a:xfrm>
            <a:off x="152400" y="3276600"/>
            <a:ext cx="3886200" cy="1631216"/>
          </a:xfrm>
          <a:prstGeom prst="rect">
            <a:avLst/>
          </a:prstGeom>
        </p:spPr>
        <p:txBody>
          <a:bodyPr wrap="square">
            <a:spAutoFit/>
          </a:bodyPr>
          <a:lstStyle/>
          <a:p>
            <a:pPr>
              <a:buFont typeface="Arial" pitchFamily="34" charset="0"/>
              <a:buChar char="•"/>
            </a:pPr>
            <a:r>
              <a:rPr lang="en-US" sz="2000" i="1" dirty="0" smtClean="0"/>
              <a:t>When this radius is further increased, </a:t>
            </a:r>
            <a:r>
              <a:rPr lang="en-US" sz="2000" dirty="0" smtClean="0"/>
              <a:t>the point of contact </a:t>
            </a:r>
            <a:r>
              <a:rPr lang="en-US" sz="2000" i="1" dirty="0" smtClean="0"/>
              <a:t>L will be on the inside of base circle of wheel and not on the involute profile of </a:t>
            </a:r>
            <a:r>
              <a:rPr lang="en-US" sz="2000" dirty="0" smtClean="0"/>
              <a:t>tooth on wheel. </a:t>
            </a:r>
            <a:endParaRPr lang="en-US" sz="2000" b="1" i="1" dirty="0" smtClean="0"/>
          </a:p>
        </p:txBody>
      </p:sp>
    </p:spTree>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Autofit/>
          </a:bodyPr>
          <a:lstStyle/>
          <a:p>
            <a:r>
              <a:rPr lang="en-US" sz="2000" dirty="0" smtClean="0"/>
              <a:t>Similarly, if the radius of the addendum circle of the wheel increases beyond </a:t>
            </a:r>
            <a:r>
              <a:rPr lang="en-US" sz="2000" i="1" dirty="0" smtClean="0"/>
              <a:t>O</a:t>
            </a:r>
            <a:r>
              <a:rPr lang="en-US" sz="2000" dirty="0" smtClean="0"/>
              <a:t>2</a:t>
            </a:r>
            <a:r>
              <a:rPr lang="en-US" sz="2000" i="1" dirty="0" smtClean="0"/>
              <a:t>M, then the </a:t>
            </a:r>
            <a:r>
              <a:rPr lang="en-US" sz="2000" dirty="0" smtClean="0"/>
              <a:t>tip of tooth on wheel will cause interference with the tooth on pinion. The points </a:t>
            </a:r>
            <a:r>
              <a:rPr lang="en-US" sz="2000" i="1" dirty="0" smtClean="0"/>
              <a:t>M and N are called interference points. </a:t>
            </a:r>
          </a:p>
          <a:p>
            <a:endParaRPr lang="en-US" sz="2000" dirty="0" smtClean="0"/>
          </a:p>
          <a:p>
            <a:endParaRPr lang="en-US" sz="2000" dirty="0" smtClean="0"/>
          </a:p>
          <a:p>
            <a:endParaRPr lang="en-US" sz="2000" dirty="0" smtClean="0"/>
          </a:p>
          <a:p>
            <a:endParaRPr lang="en-US" sz="2000" dirty="0" smtClean="0"/>
          </a:p>
          <a:p>
            <a:endParaRPr lang="en-US" sz="2000" dirty="0" smtClean="0"/>
          </a:p>
          <a:p>
            <a:endParaRPr lang="en-US" sz="2000" dirty="0" smtClean="0"/>
          </a:p>
          <a:p>
            <a:endParaRPr lang="en-US" sz="2000" dirty="0" smtClean="0"/>
          </a:p>
          <a:p>
            <a:endParaRPr lang="en-US" sz="2000" dirty="0" smtClean="0"/>
          </a:p>
          <a:p>
            <a:endParaRPr lang="en-US" sz="2000" dirty="0" smtClean="0"/>
          </a:p>
          <a:p>
            <a:r>
              <a:rPr lang="en-US" sz="2000" dirty="0" smtClean="0"/>
              <a:t>From the above discussion, we conclude that the interference may only be avoided, if the point of contact between the two teeth is always on the involute profiles of both the teeth. In other words, </a:t>
            </a:r>
            <a:r>
              <a:rPr lang="en-US" sz="2000" i="1" dirty="0" smtClean="0"/>
              <a:t>interference may only be prevented, if the addendum circles of the two mating gears cut the common tangent to the base circles between the points of tangency.</a:t>
            </a:r>
          </a:p>
          <a:p>
            <a:r>
              <a:rPr lang="en-US" sz="2000" dirty="0" smtClean="0"/>
              <a:t>When interference is just avoided, the maximum length of path of contact is </a:t>
            </a:r>
            <a:r>
              <a:rPr lang="en-US" sz="2000" i="1" dirty="0" smtClean="0"/>
              <a:t>MN when the </a:t>
            </a:r>
            <a:r>
              <a:rPr lang="en-US" sz="2000" dirty="0" smtClean="0"/>
              <a:t>maximum addendum circles for pinion and wheel pass through the points of tangency </a:t>
            </a:r>
            <a:r>
              <a:rPr lang="en-US" sz="2000" i="1" dirty="0" smtClean="0"/>
              <a:t>N and M respectively </a:t>
            </a:r>
            <a:r>
              <a:rPr lang="en-US" sz="2000" dirty="0" smtClean="0"/>
              <a:t>as shown in Fig.</a:t>
            </a:r>
          </a:p>
        </p:txBody>
      </p:sp>
      <p:pic>
        <p:nvPicPr>
          <p:cNvPr id="4" name="Picture 2"/>
          <p:cNvPicPr>
            <a:picLocks noChangeAspect="1" noChangeArrowheads="1"/>
          </p:cNvPicPr>
          <p:nvPr/>
        </p:nvPicPr>
        <p:blipFill>
          <a:blip r:embed="rId2"/>
          <a:srcRect t="2222"/>
          <a:stretch>
            <a:fillRect/>
          </a:stretch>
        </p:blipFill>
        <p:spPr bwMode="auto">
          <a:xfrm>
            <a:off x="4409138" y="990600"/>
            <a:ext cx="4582462" cy="3352800"/>
          </a:xfrm>
          <a:prstGeom prst="rect">
            <a:avLst/>
          </a:prstGeom>
          <a:noFill/>
          <a:ln w="9525">
            <a:noFill/>
            <a:miter lim="800000"/>
            <a:headEnd/>
            <a:tailEnd/>
          </a:ln>
          <a:effectLst/>
        </p:spPr>
      </p:pic>
      <p:sp>
        <p:nvSpPr>
          <p:cNvPr id="5" name="Rectangle 4"/>
          <p:cNvSpPr/>
          <p:nvPr/>
        </p:nvSpPr>
        <p:spPr>
          <a:xfrm>
            <a:off x="304800" y="1639431"/>
            <a:ext cx="3962400" cy="2246769"/>
          </a:xfrm>
          <a:prstGeom prst="rect">
            <a:avLst/>
          </a:prstGeom>
        </p:spPr>
        <p:txBody>
          <a:bodyPr wrap="square">
            <a:spAutoFit/>
          </a:bodyPr>
          <a:lstStyle/>
          <a:p>
            <a:r>
              <a:rPr lang="en-US" sz="2000" i="1" dirty="0" smtClean="0"/>
              <a:t>Obviously, interference may be avoided if the path of contact does not extend </a:t>
            </a:r>
            <a:r>
              <a:rPr lang="en-US" sz="2000" dirty="0" smtClean="0"/>
              <a:t>beyond interference points. The limiting value of the radius of the addendum circle of the pinion is </a:t>
            </a:r>
            <a:r>
              <a:rPr lang="en-US" sz="2000" i="1" dirty="0" smtClean="0"/>
              <a:t>O</a:t>
            </a:r>
            <a:r>
              <a:rPr lang="en-US" sz="2000" dirty="0" smtClean="0"/>
              <a:t>1</a:t>
            </a:r>
            <a:r>
              <a:rPr lang="en-US" sz="2000" i="1" dirty="0" smtClean="0"/>
              <a:t>N and of the wheel is O</a:t>
            </a:r>
            <a:r>
              <a:rPr lang="en-US" sz="2000" dirty="0" smtClean="0"/>
              <a:t>2</a:t>
            </a:r>
            <a:r>
              <a:rPr lang="en-US" sz="2000" i="1" dirty="0" smtClean="0"/>
              <a:t>M.</a:t>
            </a:r>
          </a:p>
        </p:txBody>
      </p:sp>
    </p:spTree>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4525963"/>
          </a:xfrm>
        </p:spPr>
        <p:txBody>
          <a:bodyPr>
            <a:normAutofit/>
          </a:bodyPr>
          <a:lstStyle/>
          <a:p>
            <a:pPr algn="ctr">
              <a:buNone/>
            </a:pPr>
            <a:r>
              <a:rPr lang="en-US" dirty="0" smtClean="0">
                <a:solidFill>
                  <a:srgbClr val="FF0000"/>
                </a:solidFill>
              </a:rPr>
              <a:t>Minimum Number of Teeth on the Pinion in Order to Avoid Interference</a:t>
            </a:r>
          </a:p>
          <a:p>
            <a:pPr algn="just"/>
            <a:r>
              <a:rPr lang="en-US" sz="2000" dirty="0" smtClean="0"/>
              <a:t>We have already discussed that in order to avoid interference, the addendum circles for the two mating gears must cut the common tangent to the base circles between the points of tangency. The limiting condition reaches, when the addendum circles of pinion and wheel pass through points </a:t>
            </a:r>
            <a:r>
              <a:rPr lang="en-US" sz="2000" i="1" dirty="0" smtClean="0"/>
              <a:t>N and M</a:t>
            </a:r>
            <a:endParaRPr lang="en-US" sz="2000" dirty="0"/>
          </a:p>
        </p:txBody>
      </p:sp>
      <p:pic>
        <p:nvPicPr>
          <p:cNvPr id="1026" name="Picture 2"/>
          <p:cNvPicPr>
            <a:picLocks noChangeAspect="1" noChangeArrowheads="1"/>
          </p:cNvPicPr>
          <p:nvPr/>
        </p:nvPicPr>
        <p:blipFill>
          <a:blip r:embed="rId2"/>
          <a:srcRect l="25455"/>
          <a:stretch>
            <a:fillRect/>
          </a:stretch>
        </p:blipFill>
        <p:spPr bwMode="auto">
          <a:xfrm>
            <a:off x="380999" y="2362200"/>
            <a:ext cx="4230435" cy="2209800"/>
          </a:xfrm>
          <a:prstGeom prst="rect">
            <a:avLst/>
          </a:prstGeom>
          <a:noFill/>
          <a:ln w="9525">
            <a:noFill/>
            <a:miter lim="800000"/>
            <a:headEnd/>
            <a:tailEnd/>
          </a:ln>
          <a:effectLst/>
        </p:spPr>
      </p:pic>
      <p:pic>
        <p:nvPicPr>
          <p:cNvPr id="7" name="Picture 2"/>
          <p:cNvPicPr>
            <a:picLocks noChangeAspect="1" noChangeArrowheads="1"/>
          </p:cNvPicPr>
          <p:nvPr/>
        </p:nvPicPr>
        <p:blipFill>
          <a:blip r:embed="rId3"/>
          <a:srcRect t="2222"/>
          <a:stretch>
            <a:fillRect/>
          </a:stretch>
        </p:blipFill>
        <p:spPr bwMode="auto">
          <a:xfrm>
            <a:off x="4876800" y="2362200"/>
            <a:ext cx="4061728" cy="2971800"/>
          </a:xfrm>
          <a:prstGeom prst="rect">
            <a:avLst/>
          </a:prstGeom>
          <a:noFill/>
          <a:ln w="9525">
            <a:noFill/>
            <a:miter lim="800000"/>
            <a:headEnd/>
            <a:tailEnd/>
          </a:ln>
          <a:effectLst/>
        </p:spPr>
      </p:pic>
      <p:pic>
        <p:nvPicPr>
          <p:cNvPr id="1027" name="Picture 3"/>
          <p:cNvPicPr>
            <a:picLocks noChangeAspect="1" noChangeArrowheads="1"/>
          </p:cNvPicPr>
          <p:nvPr/>
        </p:nvPicPr>
        <p:blipFill>
          <a:blip r:embed="rId4"/>
          <a:srcRect/>
          <a:stretch>
            <a:fillRect/>
          </a:stretch>
        </p:blipFill>
        <p:spPr bwMode="auto">
          <a:xfrm>
            <a:off x="0" y="5410200"/>
            <a:ext cx="6172200" cy="1202044"/>
          </a:xfrm>
          <a:prstGeom prst="rect">
            <a:avLst/>
          </a:prstGeom>
          <a:noFill/>
          <a:ln w="9525">
            <a:noFill/>
            <a:miter lim="800000"/>
            <a:headEnd/>
            <a:tailEnd/>
          </a:ln>
          <a:effectLst/>
        </p:spPr>
      </p:pic>
      <p:pic>
        <p:nvPicPr>
          <p:cNvPr id="1028" name="Picture 4"/>
          <p:cNvPicPr>
            <a:picLocks noChangeAspect="1" noChangeArrowheads="1"/>
          </p:cNvPicPr>
          <p:nvPr/>
        </p:nvPicPr>
        <p:blipFill>
          <a:blip r:embed="rId5"/>
          <a:srcRect/>
          <a:stretch>
            <a:fillRect/>
          </a:stretch>
        </p:blipFill>
        <p:spPr bwMode="auto">
          <a:xfrm>
            <a:off x="6477000" y="6172200"/>
            <a:ext cx="2466975" cy="31303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400800"/>
          </a:xfrm>
        </p:spPr>
        <p:txBody>
          <a:bodyPr/>
          <a:lstStyle/>
          <a:p>
            <a:endParaRPr lang="en-US" dirty="0"/>
          </a:p>
        </p:txBody>
      </p:sp>
      <p:pic>
        <p:nvPicPr>
          <p:cNvPr id="1026" name="Picture 2"/>
          <p:cNvPicPr>
            <a:picLocks noChangeAspect="1" noChangeArrowheads="1"/>
          </p:cNvPicPr>
          <p:nvPr/>
        </p:nvPicPr>
        <p:blipFill>
          <a:blip r:embed="rId2"/>
          <a:srcRect/>
          <a:stretch>
            <a:fillRect/>
          </a:stretch>
        </p:blipFill>
        <p:spPr bwMode="auto">
          <a:xfrm>
            <a:off x="0" y="0"/>
            <a:ext cx="5364445" cy="1008185"/>
          </a:xfrm>
          <a:prstGeom prst="rect">
            <a:avLst/>
          </a:prstGeom>
          <a:noFill/>
          <a:ln w="9525">
            <a:noFill/>
            <a:miter lim="800000"/>
            <a:headEnd/>
            <a:tailEnd/>
          </a:ln>
          <a:effectLst/>
        </p:spPr>
      </p:pic>
      <p:pic>
        <p:nvPicPr>
          <p:cNvPr id="1027" name="Picture 3"/>
          <p:cNvPicPr>
            <a:picLocks noChangeAspect="1" noChangeArrowheads="1"/>
          </p:cNvPicPr>
          <p:nvPr/>
        </p:nvPicPr>
        <p:blipFill>
          <a:blip r:embed="rId3"/>
          <a:srcRect/>
          <a:stretch>
            <a:fillRect/>
          </a:stretch>
        </p:blipFill>
        <p:spPr bwMode="auto">
          <a:xfrm>
            <a:off x="0" y="1066800"/>
            <a:ext cx="6553200" cy="1008185"/>
          </a:xfrm>
          <a:prstGeom prst="rect">
            <a:avLst/>
          </a:prstGeom>
          <a:noFill/>
          <a:ln w="9525">
            <a:noFill/>
            <a:miter lim="800000"/>
            <a:headEnd/>
            <a:tailEnd/>
          </a:ln>
          <a:effectLst/>
        </p:spPr>
      </p:pic>
      <p:pic>
        <p:nvPicPr>
          <p:cNvPr id="1028" name="Picture 4"/>
          <p:cNvPicPr>
            <a:picLocks noChangeAspect="1" noChangeArrowheads="1"/>
          </p:cNvPicPr>
          <p:nvPr/>
        </p:nvPicPr>
        <p:blipFill>
          <a:blip r:embed="rId4"/>
          <a:srcRect/>
          <a:stretch>
            <a:fillRect/>
          </a:stretch>
        </p:blipFill>
        <p:spPr bwMode="auto">
          <a:xfrm>
            <a:off x="61912" y="2133600"/>
            <a:ext cx="9082088" cy="876262"/>
          </a:xfrm>
          <a:prstGeom prst="rect">
            <a:avLst/>
          </a:prstGeom>
          <a:noFill/>
          <a:ln w="9525">
            <a:noFill/>
            <a:miter lim="800000"/>
            <a:headEnd/>
            <a:tailEnd/>
          </a:ln>
          <a:effectLst/>
        </p:spPr>
      </p:pic>
      <p:pic>
        <p:nvPicPr>
          <p:cNvPr id="1029" name="Picture 5"/>
          <p:cNvPicPr>
            <a:picLocks noChangeAspect="1" noChangeArrowheads="1"/>
          </p:cNvPicPr>
          <p:nvPr/>
        </p:nvPicPr>
        <p:blipFill>
          <a:blip r:embed="rId5"/>
          <a:srcRect/>
          <a:stretch>
            <a:fillRect/>
          </a:stretch>
        </p:blipFill>
        <p:spPr bwMode="auto">
          <a:xfrm>
            <a:off x="0" y="3276600"/>
            <a:ext cx="4191000" cy="710339"/>
          </a:xfrm>
          <a:prstGeom prst="rect">
            <a:avLst/>
          </a:prstGeom>
          <a:noFill/>
          <a:ln w="9525">
            <a:noFill/>
            <a:miter lim="800000"/>
            <a:headEnd/>
            <a:tailEnd/>
          </a:ln>
          <a:effectLst/>
        </p:spPr>
      </p:pic>
      <p:pic>
        <p:nvPicPr>
          <p:cNvPr id="1030" name="Picture 6"/>
          <p:cNvPicPr>
            <a:picLocks noChangeAspect="1" noChangeArrowheads="1"/>
          </p:cNvPicPr>
          <p:nvPr/>
        </p:nvPicPr>
        <p:blipFill>
          <a:blip r:embed="rId6"/>
          <a:srcRect/>
          <a:stretch>
            <a:fillRect/>
          </a:stretch>
        </p:blipFill>
        <p:spPr bwMode="auto">
          <a:xfrm>
            <a:off x="609600" y="3962399"/>
            <a:ext cx="4343400" cy="2883509"/>
          </a:xfrm>
          <a:prstGeom prst="rect">
            <a:avLst/>
          </a:prstGeom>
          <a:noFill/>
          <a:ln w="9525">
            <a:noFill/>
            <a:miter lim="800000"/>
            <a:headEnd/>
            <a:tailEnd/>
          </a:ln>
          <a:effectLst/>
        </p:spPr>
      </p:pic>
      <p:pic>
        <p:nvPicPr>
          <p:cNvPr id="1031" name="Picture 7"/>
          <p:cNvPicPr>
            <a:picLocks noChangeAspect="1" noChangeArrowheads="1"/>
          </p:cNvPicPr>
          <p:nvPr/>
        </p:nvPicPr>
        <p:blipFill>
          <a:blip r:embed="rId7"/>
          <a:srcRect/>
          <a:stretch>
            <a:fillRect/>
          </a:stretch>
        </p:blipFill>
        <p:spPr bwMode="auto">
          <a:xfrm>
            <a:off x="5257800" y="3200400"/>
            <a:ext cx="3581400" cy="1247775"/>
          </a:xfrm>
          <a:prstGeom prst="rect">
            <a:avLst/>
          </a:prstGeom>
          <a:noFill/>
          <a:ln w="9525">
            <a:noFill/>
            <a:miter lim="800000"/>
            <a:headEnd/>
            <a:tailEnd/>
          </a:ln>
          <a:effectLst/>
        </p:spPr>
      </p:pic>
      <p:pic>
        <p:nvPicPr>
          <p:cNvPr id="1032" name="Picture 8"/>
          <p:cNvPicPr>
            <a:picLocks noChangeAspect="1" noChangeArrowheads="1"/>
          </p:cNvPicPr>
          <p:nvPr/>
        </p:nvPicPr>
        <p:blipFill>
          <a:blip r:embed="rId8"/>
          <a:srcRect/>
          <a:stretch>
            <a:fillRect/>
          </a:stretch>
        </p:blipFill>
        <p:spPr bwMode="auto">
          <a:xfrm>
            <a:off x="5715000" y="4495800"/>
            <a:ext cx="3181350" cy="971550"/>
          </a:xfrm>
          <a:prstGeom prst="rect">
            <a:avLst/>
          </a:prstGeom>
          <a:noFill/>
          <a:ln w="9525">
            <a:noFill/>
            <a:miter lim="800000"/>
            <a:headEnd/>
            <a:tailEnd/>
          </a:ln>
          <a:effectLst/>
        </p:spPr>
      </p:pic>
      <p:pic>
        <p:nvPicPr>
          <p:cNvPr id="14" name="Picture 2"/>
          <p:cNvPicPr>
            <a:picLocks noChangeAspect="1" noChangeArrowheads="1"/>
          </p:cNvPicPr>
          <p:nvPr/>
        </p:nvPicPr>
        <p:blipFill>
          <a:blip r:embed="rId9"/>
          <a:srcRect t="29800" r="49347"/>
          <a:stretch>
            <a:fillRect/>
          </a:stretch>
        </p:blipFill>
        <p:spPr bwMode="auto">
          <a:xfrm>
            <a:off x="7086600" y="0"/>
            <a:ext cx="2057400" cy="2133600"/>
          </a:xfrm>
          <a:prstGeom prst="rect">
            <a:avLst/>
          </a:prstGeom>
          <a:noFill/>
          <a:ln w="9525">
            <a:noFill/>
            <a:miter lim="800000"/>
            <a:headEnd/>
            <a:tailEnd/>
          </a:ln>
          <a:effectLst/>
        </p:spPr>
      </p:pic>
      <p:cxnSp>
        <p:nvCxnSpPr>
          <p:cNvPr id="16" name="Straight Connector 15"/>
          <p:cNvCxnSpPr/>
          <p:nvPr/>
        </p:nvCxnSpPr>
        <p:spPr>
          <a:xfrm rot="5400000">
            <a:off x="3467100" y="4610100"/>
            <a:ext cx="3429000" cy="1588"/>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400800"/>
          </a:xfrm>
        </p:spPr>
        <p:txBody>
          <a:bodyPr/>
          <a:lstStyle/>
          <a:p>
            <a:pPr algn="ctr">
              <a:buNone/>
            </a:pPr>
            <a:r>
              <a:rPr lang="en-US" dirty="0" smtClean="0">
                <a:solidFill>
                  <a:srgbClr val="FF0000"/>
                </a:solidFill>
              </a:rPr>
              <a:t>Minimum Number of Teeth on the Wheel in Order to Avoid Interference</a:t>
            </a:r>
            <a:endParaRPr lang="en-US" dirty="0">
              <a:solidFill>
                <a:srgbClr val="FF0000"/>
              </a:solidFill>
            </a:endParaRPr>
          </a:p>
        </p:txBody>
      </p:sp>
      <p:pic>
        <p:nvPicPr>
          <p:cNvPr id="1027" name="Picture 3"/>
          <p:cNvPicPr>
            <a:picLocks noChangeAspect="1" noChangeArrowheads="1"/>
          </p:cNvPicPr>
          <p:nvPr/>
        </p:nvPicPr>
        <p:blipFill>
          <a:blip r:embed="rId2"/>
          <a:srcRect/>
          <a:stretch>
            <a:fillRect/>
          </a:stretch>
        </p:blipFill>
        <p:spPr bwMode="auto">
          <a:xfrm>
            <a:off x="0" y="990600"/>
            <a:ext cx="8715375" cy="1504950"/>
          </a:xfrm>
          <a:prstGeom prst="rect">
            <a:avLst/>
          </a:prstGeom>
          <a:noFill/>
          <a:ln w="9525">
            <a:noFill/>
            <a:miter lim="800000"/>
            <a:headEnd/>
            <a:tailEnd/>
          </a:ln>
          <a:effectLst/>
        </p:spPr>
      </p:pic>
      <p:pic>
        <p:nvPicPr>
          <p:cNvPr id="1028" name="Picture 4"/>
          <p:cNvPicPr>
            <a:picLocks noChangeAspect="1" noChangeArrowheads="1"/>
          </p:cNvPicPr>
          <p:nvPr/>
        </p:nvPicPr>
        <p:blipFill>
          <a:blip r:embed="rId3"/>
          <a:srcRect/>
          <a:stretch>
            <a:fillRect/>
          </a:stretch>
        </p:blipFill>
        <p:spPr bwMode="auto">
          <a:xfrm>
            <a:off x="0" y="3619500"/>
            <a:ext cx="6838950" cy="1495425"/>
          </a:xfrm>
          <a:prstGeom prst="rect">
            <a:avLst/>
          </a:prstGeom>
          <a:noFill/>
          <a:ln w="9525">
            <a:noFill/>
            <a:miter lim="800000"/>
            <a:headEnd/>
            <a:tailEnd/>
          </a:ln>
          <a:effectLst/>
        </p:spPr>
      </p:pic>
      <p:pic>
        <p:nvPicPr>
          <p:cNvPr id="1029" name="Picture 5"/>
          <p:cNvPicPr>
            <a:picLocks noChangeAspect="1" noChangeArrowheads="1"/>
          </p:cNvPicPr>
          <p:nvPr/>
        </p:nvPicPr>
        <p:blipFill>
          <a:blip r:embed="rId4"/>
          <a:srcRect/>
          <a:stretch>
            <a:fillRect/>
          </a:stretch>
        </p:blipFill>
        <p:spPr bwMode="auto">
          <a:xfrm>
            <a:off x="76200" y="5295900"/>
            <a:ext cx="5334000" cy="1257300"/>
          </a:xfrm>
          <a:prstGeom prst="rect">
            <a:avLst/>
          </a:prstGeom>
          <a:noFill/>
          <a:ln w="9525">
            <a:noFill/>
            <a:miter lim="800000"/>
            <a:headEnd/>
            <a:tailEnd/>
          </a:ln>
          <a:effectLst/>
        </p:spPr>
      </p:pic>
      <p:pic>
        <p:nvPicPr>
          <p:cNvPr id="1030" name="Picture 6"/>
          <p:cNvPicPr>
            <a:picLocks noChangeAspect="1" noChangeArrowheads="1"/>
          </p:cNvPicPr>
          <p:nvPr/>
        </p:nvPicPr>
        <p:blipFill>
          <a:blip r:embed="rId5"/>
          <a:srcRect/>
          <a:stretch>
            <a:fillRect/>
          </a:stretch>
        </p:blipFill>
        <p:spPr bwMode="auto">
          <a:xfrm>
            <a:off x="0" y="2514600"/>
            <a:ext cx="8096250" cy="1295400"/>
          </a:xfrm>
          <a:prstGeom prst="rect">
            <a:avLst/>
          </a:prstGeom>
          <a:noFill/>
          <a:ln w="9525">
            <a:noFill/>
            <a:miter lim="800000"/>
            <a:headEnd/>
            <a:tailEnd/>
          </a:ln>
          <a:effectLst/>
        </p:spPr>
      </p:pic>
      <p:pic>
        <p:nvPicPr>
          <p:cNvPr id="11" name="Picture 2"/>
          <p:cNvPicPr>
            <a:picLocks noChangeAspect="1" noChangeArrowheads="1"/>
          </p:cNvPicPr>
          <p:nvPr/>
        </p:nvPicPr>
        <p:blipFill>
          <a:blip r:embed="rId6"/>
          <a:srcRect t="29800" r="49347"/>
          <a:stretch>
            <a:fillRect/>
          </a:stretch>
        </p:blipFill>
        <p:spPr bwMode="auto">
          <a:xfrm>
            <a:off x="6858000" y="4724400"/>
            <a:ext cx="2057400" cy="21336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400800"/>
          </a:xfrm>
        </p:spPr>
        <p:txBody>
          <a:bodyPr/>
          <a:lstStyle/>
          <a:p>
            <a:endParaRPr lang="en-US" dirty="0"/>
          </a:p>
        </p:txBody>
      </p:sp>
      <p:pic>
        <p:nvPicPr>
          <p:cNvPr id="5122" name="Picture 2"/>
          <p:cNvPicPr>
            <a:picLocks noChangeAspect="1" noChangeArrowheads="1"/>
          </p:cNvPicPr>
          <p:nvPr/>
        </p:nvPicPr>
        <p:blipFill>
          <a:blip r:embed="rId2"/>
          <a:srcRect l="38125" t="38000" r="15625" b="1000"/>
          <a:stretch>
            <a:fillRect/>
          </a:stretch>
        </p:blipFill>
        <p:spPr bwMode="auto">
          <a:xfrm>
            <a:off x="0" y="0"/>
            <a:ext cx="7857344" cy="6477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400800"/>
          </a:xfrm>
        </p:spPr>
        <p:txBody>
          <a:bodyPr/>
          <a:lstStyle/>
          <a:p>
            <a:endParaRPr lang="en-US" dirty="0"/>
          </a:p>
        </p:txBody>
      </p:sp>
      <p:pic>
        <p:nvPicPr>
          <p:cNvPr id="3074" name="Picture 2"/>
          <p:cNvPicPr>
            <a:picLocks noChangeAspect="1" noChangeArrowheads="1"/>
          </p:cNvPicPr>
          <p:nvPr/>
        </p:nvPicPr>
        <p:blipFill>
          <a:blip r:embed="rId2"/>
          <a:srcRect/>
          <a:stretch>
            <a:fillRect/>
          </a:stretch>
        </p:blipFill>
        <p:spPr bwMode="auto">
          <a:xfrm>
            <a:off x="0" y="0"/>
            <a:ext cx="9144000" cy="1161403"/>
          </a:xfrm>
          <a:prstGeom prst="rect">
            <a:avLst/>
          </a:prstGeom>
          <a:noFill/>
          <a:ln w="9525">
            <a:noFill/>
            <a:miter lim="800000"/>
            <a:headEnd/>
            <a:tailEnd/>
          </a:ln>
          <a:effectLst/>
        </p:spPr>
      </p:pic>
      <p:pic>
        <p:nvPicPr>
          <p:cNvPr id="3075" name="Picture 3"/>
          <p:cNvPicPr>
            <a:picLocks noChangeAspect="1" noChangeArrowheads="1"/>
          </p:cNvPicPr>
          <p:nvPr/>
        </p:nvPicPr>
        <p:blipFill>
          <a:blip r:embed="rId3"/>
          <a:srcRect/>
          <a:stretch>
            <a:fillRect/>
          </a:stretch>
        </p:blipFill>
        <p:spPr bwMode="auto">
          <a:xfrm>
            <a:off x="0" y="1143000"/>
            <a:ext cx="6277539" cy="5386388"/>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400800"/>
          </a:xfrm>
        </p:spPr>
        <p:txBody>
          <a:bodyPr/>
          <a:lstStyle/>
          <a:p>
            <a:endParaRPr lang="en-US" dirty="0"/>
          </a:p>
        </p:txBody>
      </p:sp>
      <p:pic>
        <p:nvPicPr>
          <p:cNvPr id="2050" name="Picture 2"/>
          <p:cNvPicPr>
            <a:picLocks noChangeAspect="1" noChangeArrowheads="1"/>
          </p:cNvPicPr>
          <p:nvPr/>
        </p:nvPicPr>
        <p:blipFill>
          <a:blip r:embed="rId2"/>
          <a:srcRect l="30000" t="33000" r="40000" b="24600"/>
          <a:stretch>
            <a:fillRect/>
          </a:stretch>
        </p:blipFill>
        <p:spPr bwMode="auto">
          <a:xfrm>
            <a:off x="0" y="0"/>
            <a:ext cx="4572000" cy="4038600"/>
          </a:xfrm>
          <a:prstGeom prst="rect">
            <a:avLst/>
          </a:prstGeom>
          <a:noFill/>
          <a:ln w="9525">
            <a:noFill/>
            <a:miter lim="800000"/>
            <a:headEnd/>
            <a:tailEnd/>
          </a:ln>
          <a:effectLst/>
        </p:spPr>
      </p:pic>
      <p:pic>
        <p:nvPicPr>
          <p:cNvPr id="2051" name="Picture 3"/>
          <p:cNvPicPr>
            <a:picLocks noChangeAspect="1" noChangeArrowheads="1"/>
          </p:cNvPicPr>
          <p:nvPr/>
        </p:nvPicPr>
        <p:blipFill>
          <a:blip r:embed="rId3"/>
          <a:srcRect l="61250" t="26000" r="9375" b="65461"/>
          <a:stretch>
            <a:fillRect/>
          </a:stretch>
        </p:blipFill>
        <p:spPr bwMode="auto">
          <a:xfrm>
            <a:off x="152400" y="5943600"/>
            <a:ext cx="4613329" cy="838200"/>
          </a:xfrm>
          <a:prstGeom prst="rect">
            <a:avLst/>
          </a:prstGeom>
          <a:noFill/>
          <a:ln w="9525">
            <a:noFill/>
            <a:miter lim="800000"/>
            <a:headEnd/>
            <a:tailEnd/>
          </a:ln>
          <a:effectLst/>
        </p:spPr>
      </p:pic>
      <p:pic>
        <p:nvPicPr>
          <p:cNvPr id="8" name="Picture 3"/>
          <p:cNvPicPr>
            <a:picLocks noChangeAspect="1" noChangeArrowheads="1"/>
          </p:cNvPicPr>
          <p:nvPr/>
        </p:nvPicPr>
        <p:blipFill>
          <a:blip r:embed="rId3"/>
          <a:srcRect l="64646" t="34539" r="9375" b="46053"/>
          <a:stretch>
            <a:fillRect/>
          </a:stretch>
        </p:blipFill>
        <p:spPr bwMode="auto">
          <a:xfrm>
            <a:off x="228600" y="4038600"/>
            <a:ext cx="4079929" cy="1905000"/>
          </a:xfrm>
          <a:prstGeom prst="rect">
            <a:avLst/>
          </a:prstGeom>
          <a:noFill/>
          <a:ln w="9525">
            <a:noFill/>
            <a:miter lim="800000"/>
            <a:headEnd/>
            <a:tailEnd/>
          </a:ln>
          <a:effectLst/>
        </p:spPr>
      </p:pic>
      <p:pic>
        <p:nvPicPr>
          <p:cNvPr id="9" name="Picture 3"/>
          <p:cNvPicPr>
            <a:picLocks noChangeAspect="1" noChangeArrowheads="1"/>
          </p:cNvPicPr>
          <p:nvPr/>
        </p:nvPicPr>
        <p:blipFill>
          <a:blip r:embed="rId3"/>
          <a:srcRect l="61250" t="53947" r="9375" b="15000"/>
          <a:stretch>
            <a:fillRect/>
          </a:stretch>
        </p:blipFill>
        <p:spPr bwMode="auto">
          <a:xfrm>
            <a:off x="4530671" y="2286000"/>
            <a:ext cx="4613329" cy="3048000"/>
          </a:xfrm>
          <a:prstGeom prst="rect">
            <a:avLst/>
          </a:prstGeom>
          <a:noFill/>
          <a:ln w="9525">
            <a:noFill/>
            <a:miter lim="800000"/>
            <a:headEnd/>
            <a:tailEnd/>
          </a:ln>
          <a:effectLst/>
        </p:spPr>
      </p:pic>
      <p:pic>
        <p:nvPicPr>
          <p:cNvPr id="1026" name="Picture 2"/>
          <p:cNvPicPr>
            <a:picLocks noChangeAspect="1" noChangeArrowheads="1"/>
          </p:cNvPicPr>
          <p:nvPr/>
        </p:nvPicPr>
        <p:blipFill>
          <a:blip r:embed="rId4"/>
          <a:srcRect l="68125" t="66000" r="27500" b="31000"/>
          <a:stretch>
            <a:fillRect/>
          </a:stretch>
        </p:blipFill>
        <p:spPr bwMode="auto">
          <a:xfrm>
            <a:off x="3098442" y="4101921"/>
            <a:ext cx="355600" cy="1524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400800"/>
          </a:xfrm>
        </p:spPr>
        <p:txBody>
          <a:bodyPr/>
          <a:lstStyle/>
          <a:p>
            <a:endParaRPr lang="en-US" dirty="0"/>
          </a:p>
        </p:txBody>
      </p:sp>
      <p:pic>
        <p:nvPicPr>
          <p:cNvPr id="7" name="Picture 2"/>
          <p:cNvPicPr>
            <a:picLocks noChangeAspect="1" noChangeArrowheads="1"/>
          </p:cNvPicPr>
          <p:nvPr/>
        </p:nvPicPr>
        <p:blipFill>
          <a:blip r:embed="rId2"/>
          <a:srcRect l="61250" t="36000" r="9375" b="2000"/>
          <a:stretch>
            <a:fillRect/>
          </a:stretch>
        </p:blipFill>
        <p:spPr bwMode="auto">
          <a:xfrm>
            <a:off x="0" y="0"/>
            <a:ext cx="4505632" cy="5943600"/>
          </a:xfrm>
          <a:prstGeom prst="rect">
            <a:avLst/>
          </a:prstGeom>
          <a:noFill/>
          <a:ln w="9525">
            <a:noFill/>
            <a:miter lim="800000"/>
            <a:headEnd/>
            <a:tailEnd/>
          </a:ln>
          <a:effectLst/>
        </p:spPr>
      </p:pic>
      <p:pic>
        <p:nvPicPr>
          <p:cNvPr id="8" name="Picture 2"/>
          <p:cNvPicPr>
            <a:picLocks noChangeAspect="1" noChangeArrowheads="1"/>
          </p:cNvPicPr>
          <p:nvPr/>
        </p:nvPicPr>
        <p:blipFill>
          <a:blip r:embed="rId3"/>
          <a:srcRect l="30000" t="26000" r="38750" b="10750"/>
          <a:stretch>
            <a:fillRect/>
          </a:stretch>
        </p:blipFill>
        <p:spPr bwMode="auto">
          <a:xfrm>
            <a:off x="4505739" y="0"/>
            <a:ext cx="4638261" cy="58674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p:txBody>
          <a:bodyPr/>
          <a:lstStyle/>
          <a:p>
            <a:pPr eaLnBrk="1" hangingPunct="1"/>
            <a:r>
              <a:rPr lang="en-US" sz="4000" b="1" dirty="0" smtClean="0">
                <a:latin typeface="Calibri" pitchFamily="34" charset="0"/>
              </a:rPr>
              <a:t>The Fundamental Law of Gearing</a:t>
            </a:r>
            <a:endParaRPr lang="en-US" sz="1800" b="1" dirty="0" smtClean="0">
              <a:latin typeface="Calibri" pitchFamily="34" charset="0"/>
            </a:endParaRPr>
          </a:p>
        </p:txBody>
      </p:sp>
      <p:sp>
        <p:nvSpPr>
          <p:cNvPr id="4099" name="Text Box 3"/>
          <p:cNvSpPr txBox="1">
            <a:spLocks noChangeArrowheads="1"/>
          </p:cNvSpPr>
          <p:nvPr/>
        </p:nvSpPr>
        <p:spPr bwMode="auto">
          <a:xfrm>
            <a:off x="596536" y="1480457"/>
            <a:ext cx="4942115" cy="3416320"/>
          </a:xfrm>
          <a:prstGeom prst="rect">
            <a:avLst/>
          </a:prstGeom>
          <a:noFill/>
          <a:ln w="9525">
            <a:noFill/>
            <a:miter lim="800000"/>
            <a:headEnd/>
            <a:tailEnd/>
          </a:ln>
        </p:spPr>
        <p:txBody>
          <a:bodyPr wrap="square">
            <a:spAutoFit/>
          </a:bodyPr>
          <a:lstStyle/>
          <a:p>
            <a:pPr marL="342900" indent="-342900">
              <a:spcBef>
                <a:spcPct val="50000"/>
              </a:spcBef>
              <a:buFont typeface="Wingdings" pitchFamily="2" charset="2"/>
              <a:buChar char="q"/>
            </a:pPr>
            <a:r>
              <a:rPr lang="en-US" baseline="0" dirty="0" smtClean="0">
                <a:latin typeface="Calibri" pitchFamily="34" charset="0"/>
              </a:rPr>
              <a:t>The angular velocity ratio (</a:t>
            </a:r>
            <a:r>
              <a:rPr lang="en-US" i="1" baseline="0" dirty="0" err="1" smtClean="0">
                <a:latin typeface="Calibri" pitchFamily="34" charset="0"/>
              </a:rPr>
              <a:t>mv</a:t>
            </a:r>
            <a:r>
              <a:rPr lang="en-US" baseline="0" dirty="0" smtClean="0">
                <a:latin typeface="Calibri" pitchFamily="34" charset="0"/>
              </a:rPr>
              <a:t>) referred to in this law is the same one that we derived for the </a:t>
            </a:r>
            <a:r>
              <a:rPr lang="en-US" baseline="0" dirty="0" err="1" smtClean="0">
                <a:latin typeface="Calibri" pitchFamily="34" charset="0"/>
              </a:rPr>
              <a:t>fourbar</a:t>
            </a:r>
            <a:r>
              <a:rPr lang="en-US" baseline="0" dirty="0" smtClean="0">
                <a:latin typeface="Calibri" pitchFamily="34" charset="0"/>
              </a:rPr>
              <a:t> linkage. It is equal to the ratio of the radius of the input gear to that of the output gear.</a:t>
            </a:r>
          </a:p>
          <a:p>
            <a:pPr marL="342900" indent="-342900">
              <a:spcBef>
                <a:spcPct val="50000"/>
              </a:spcBef>
              <a:buFont typeface="Wingdings" pitchFamily="2" charset="2"/>
              <a:buChar char="q"/>
            </a:pPr>
            <a:r>
              <a:rPr lang="en-US" baseline="0" dirty="0" smtClean="0">
                <a:latin typeface="Calibri" pitchFamily="34" charset="0"/>
              </a:rPr>
              <a:t>When the efficiency approaches 100%, the torque ratio (</a:t>
            </a:r>
            <a:r>
              <a:rPr lang="en-US" baseline="0" dirty="0" err="1" smtClean="0">
                <a:latin typeface="Calibri" pitchFamily="34" charset="0"/>
              </a:rPr>
              <a:t>m</a:t>
            </a:r>
            <a:r>
              <a:rPr lang="en-US" baseline="-25000" dirty="0" err="1" smtClean="0">
                <a:latin typeface="Calibri" pitchFamily="34" charset="0"/>
              </a:rPr>
              <a:t>T</a:t>
            </a:r>
            <a:r>
              <a:rPr lang="en-US" baseline="0" dirty="0" smtClean="0">
                <a:latin typeface="Calibri" pitchFamily="34" charset="0"/>
              </a:rPr>
              <a:t>) approaches the reciprocal of the velocity ratio (</a:t>
            </a:r>
            <a:r>
              <a:rPr lang="en-US" baseline="0" dirty="0" err="1" smtClean="0">
                <a:latin typeface="Calibri" pitchFamily="34" charset="0"/>
              </a:rPr>
              <a:t>m</a:t>
            </a:r>
            <a:r>
              <a:rPr lang="en-US" baseline="-25000" dirty="0" err="1" smtClean="0">
                <a:latin typeface="Calibri" pitchFamily="34" charset="0"/>
              </a:rPr>
              <a:t>v</a:t>
            </a:r>
            <a:r>
              <a:rPr lang="en-US" baseline="0" dirty="0" smtClean="0">
                <a:latin typeface="Calibri" pitchFamily="34" charset="0"/>
              </a:rPr>
              <a:t>); and the </a:t>
            </a:r>
            <a:r>
              <a:rPr lang="en-US" baseline="0" dirty="0" err="1" smtClean="0">
                <a:latin typeface="Calibri" pitchFamily="34" charset="0"/>
              </a:rPr>
              <a:t>gearset</a:t>
            </a:r>
            <a:r>
              <a:rPr lang="en-US" baseline="0" dirty="0" smtClean="0">
                <a:latin typeface="Calibri" pitchFamily="34" charset="0"/>
              </a:rPr>
              <a:t> becomes a device for exchanging torque for velocity or vice versa.</a:t>
            </a:r>
          </a:p>
          <a:p>
            <a:pPr marL="342900" indent="-342900">
              <a:spcBef>
                <a:spcPct val="50000"/>
              </a:spcBef>
              <a:buFont typeface="Wingdings" pitchFamily="2" charset="2"/>
              <a:buChar char="q"/>
            </a:pPr>
            <a:endParaRPr lang="en-US" baseline="0" dirty="0" smtClean="0">
              <a:latin typeface="Calibri" pitchFamily="34" charset="0"/>
            </a:endParaRPr>
          </a:p>
        </p:txBody>
      </p:sp>
      <p:pic>
        <p:nvPicPr>
          <p:cNvPr id="106498" name="Picture 2"/>
          <p:cNvPicPr>
            <a:picLocks noChangeAspect="1" noChangeArrowheads="1"/>
          </p:cNvPicPr>
          <p:nvPr/>
        </p:nvPicPr>
        <p:blipFill>
          <a:blip r:embed="rId3" cstate="print"/>
          <a:srcRect/>
          <a:stretch>
            <a:fillRect/>
          </a:stretch>
        </p:blipFill>
        <p:spPr bwMode="auto">
          <a:xfrm>
            <a:off x="5762762" y="1571352"/>
            <a:ext cx="2506027" cy="4714535"/>
          </a:xfrm>
          <a:prstGeom prst="rect">
            <a:avLst/>
          </a:prstGeom>
          <a:noFill/>
          <a:ln w="9525">
            <a:noFill/>
            <a:miter lim="800000"/>
            <a:headEnd/>
            <a:tailEnd/>
          </a:ln>
        </p:spPr>
      </p:pic>
      <p:graphicFrame>
        <p:nvGraphicFramePr>
          <p:cNvPr id="5" name="Object 4"/>
          <p:cNvGraphicFramePr>
            <a:graphicFrameLocks noChangeAspect="1"/>
          </p:cNvGraphicFramePr>
          <p:nvPr/>
        </p:nvGraphicFramePr>
        <p:xfrm>
          <a:off x="1198518" y="4708797"/>
          <a:ext cx="2928041" cy="1626689"/>
        </p:xfrm>
        <a:graphic>
          <a:graphicData uri="http://schemas.openxmlformats.org/presentationml/2006/ole">
            <p:oleObj spid="_x0000_s138242" name="Equation" r:id="rId4" imgW="1600200" imgH="888840" progId="Equation.3">
              <p:embed/>
            </p:oleObj>
          </a:graphicData>
        </a:graphic>
      </p:graphicFrame>
    </p:spTree>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400800"/>
          </a:xfrm>
        </p:spPr>
        <p:txBody>
          <a:bodyPr/>
          <a:lstStyle/>
          <a:p>
            <a:endParaRPr lang="en-US" dirty="0"/>
          </a:p>
        </p:txBody>
      </p:sp>
      <p:pic>
        <p:nvPicPr>
          <p:cNvPr id="4100" name="Picture 4"/>
          <p:cNvPicPr>
            <a:picLocks noChangeAspect="1" noChangeArrowheads="1"/>
          </p:cNvPicPr>
          <p:nvPr/>
        </p:nvPicPr>
        <p:blipFill>
          <a:blip r:embed="rId2"/>
          <a:srcRect l="30000" t="33000" r="40000" b="31000"/>
          <a:stretch>
            <a:fillRect/>
          </a:stretch>
        </p:blipFill>
        <p:spPr bwMode="auto">
          <a:xfrm>
            <a:off x="0" y="0"/>
            <a:ext cx="4165600" cy="3124200"/>
          </a:xfrm>
          <a:prstGeom prst="rect">
            <a:avLst/>
          </a:prstGeom>
          <a:noFill/>
          <a:ln w="9525">
            <a:noFill/>
            <a:miter lim="800000"/>
            <a:headEnd/>
            <a:tailEnd/>
          </a:ln>
          <a:effectLst/>
        </p:spPr>
      </p:pic>
      <p:pic>
        <p:nvPicPr>
          <p:cNvPr id="9" name="Picture 2"/>
          <p:cNvPicPr>
            <a:picLocks noChangeAspect="1" noChangeArrowheads="1"/>
          </p:cNvPicPr>
          <p:nvPr/>
        </p:nvPicPr>
        <p:blipFill>
          <a:blip r:embed="rId3"/>
          <a:srcRect l="61250" t="26000" r="8750" b="33000"/>
          <a:stretch>
            <a:fillRect/>
          </a:stretch>
        </p:blipFill>
        <p:spPr bwMode="auto">
          <a:xfrm>
            <a:off x="0" y="3124200"/>
            <a:ext cx="4371279" cy="3733800"/>
          </a:xfrm>
          <a:prstGeom prst="rect">
            <a:avLst/>
          </a:prstGeom>
          <a:noFill/>
          <a:ln w="9525">
            <a:noFill/>
            <a:miter lim="800000"/>
            <a:headEnd/>
            <a:tailEnd/>
          </a:ln>
          <a:effectLst/>
        </p:spPr>
      </p:pic>
      <p:pic>
        <p:nvPicPr>
          <p:cNvPr id="4101" name="Picture 5"/>
          <p:cNvPicPr>
            <a:picLocks noChangeAspect="1" noChangeArrowheads="1"/>
          </p:cNvPicPr>
          <p:nvPr/>
        </p:nvPicPr>
        <p:blipFill>
          <a:blip r:embed="rId4"/>
          <a:srcRect l="61250" t="43000" r="8750" b="19000"/>
          <a:stretch>
            <a:fillRect/>
          </a:stretch>
        </p:blipFill>
        <p:spPr bwMode="auto">
          <a:xfrm>
            <a:off x="4267200" y="0"/>
            <a:ext cx="4812632" cy="3810000"/>
          </a:xfrm>
          <a:prstGeom prst="rect">
            <a:avLst/>
          </a:prstGeom>
          <a:noFill/>
          <a:ln w="9525">
            <a:noFill/>
            <a:miter lim="800000"/>
            <a:headEnd/>
            <a:tailEnd/>
          </a:ln>
          <a:effectLst/>
        </p:spPr>
      </p:pic>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400800"/>
          </a:xfrm>
        </p:spPr>
        <p:txBody>
          <a:bodyPr/>
          <a:lstStyle/>
          <a:p>
            <a:endParaRPr lang="en-US" dirty="0"/>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400800"/>
          </a:xfrm>
        </p:spPr>
        <p:txBody>
          <a:bodyPr/>
          <a:lstStyle/>
          <a:p>
            <a:endParaRPr lang="en-US" dirty="0"/>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400800"/>
          </a:xfrm>
        </p:spPr>
        <p:txBody>
          <a:bodyPr/>
          <a:lstStyle/>
          <a:p>
            <a:endParaRPr lang="en-US" dirty="0"/>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400800"/>
          </a:xfrm>
        </p:spPr>
        <p:txBody>
          <a:bodyPr/>
          <a:lstStyle/>
          <a:p>
            <a:endParaRPr lang="en-US" dirty="0"/>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400800"/>
          </a:xfrm>
        </p:spPr>
        <p:txBody>
          <a:bodyPr/>
          <a:lstStyle/>
          <a:p>
            <a:endParaRPr lang="en-US"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p:txBody>
          <a:bodyPr/>
          <a:lstStyle/>
          <a:p>
            <a:pPr eaLnBrk="1" hangingPunct="1"/>
            <a:r>
              <a:rPr lang="en-US" sz="4000" b="1" dirty="0" smtClean="0">
                <a:latin typeface="Calibri" pitchFamily="34" charset="0"/>
              </a:rPr>
              <a:t>The Fundamental Law of Gearing</a:t>
            </a:r>
            <a:endParaRPr lang="en-US" sz="1800" b="1" dirty="0" smtClean="0">
              <a:latin typeface="Calibri" pitchFamily="34" charset="0"/>
            </a:endParaRPr>
          </a:p>
        </p:txBody>
      </p:sp>
      <p:sp>
        <p:nvSpPr>
          <p:cNvPr id="4099" name="Text Box 3"/>
          <p:cNvSpPr txBox="1">
            <a:spLocks noChangeArrowheads="1"/>
          </p:cNvSpPr>
          <p:nvPr/>
        </p:nvSpPr>
        <p:spPr bwMode="auto">
          <a:xfrm>
            <a:off x="596537" y="1480457"/>
            <a:ext cx="3570514" cy="4385816"/>
          </a:xfrm>
          <a:prstGeom prst="rect">
            <a:avLst/>
          </a:prstGeom>
          <a:noFill/>
          <a:ln w="9525">
            <a:noFill/>
            <a:miter lim="800000"/>
            <a:headEnd/>
            <a:tailEnd/>
          </a:ln>
        </p:spPr>
        <p:txBody>
          <a:bodyPr wrap="square">
            <a:spAutoFit/>
          </a:bodyPr>
          <a:lstStyle/>
          <a:p>
            <a:pPr marL="342900" indent="-342900">
              <a:spcBef>
                <a:spcPct val="50000"/>
              </a:spcBef>
              <a:buFont typeface="Wingdings" pitchFamily="2" charset="2"/>
              <a:buChar char="q"/>
            </a:pPr>
            <a:r>
              <a:rPr lang="en-US" baseline="0" dirty="0" smtClean="0">
                <a:latin typeface="Calibri" pitchFamily="34" charset="0"/>
              </a:rPr>
              <a:t>The radii in the speed ratio and torque ratio equations are those of the rolling cylinders to which we are adding the teeth. </a:t>
            </a:r>
          </a:p>
          <a:p>
            <a:pPr marL="342900" indent="-342900">
              <a:spcBef>
                <a:spcPct val="50000"/>
              </a:spcBef>
              <a:buFont typeface="Wingdings" pitchFamily="2" charset="2"/>
              <a:buChar char="q"/>
            </a:pPr>
            <a:r>
              <a:rPr lang="en-US" baseline="0" dirty="0" smtClean="0">
                <a:latin typeface="Calibri" pitchFamily="34" charset="0"/>
              </a:rPr>
              <a:t>The positive or negative sign accounts for internal or external cylinder sets. An external set reverses the direction of rotation between the cylinders and requires the negative sign. An internal gearset or a belt or chain drive will have the same direction of rotation on input and output shafts and require the positive sign. </a:t>
            </a:r>
          </a:p>
        </p:txBody>
      </p:sp>
      <p:graphicFrame>
        <p:nvGraphicFramePr>
          <p:cNvPr id="5" name="Object 4"/>
          <p:cNvGraphicFramePr>
            <a:graphicFrameLocks noChangeAspect="1"/>
          </p:cNvGraphicFramePr>
          <p:nvPr/>
        </p:nvGraphicFramePr>
        <p:xfrm>
          <a:off x="5535387" y="4774112"/>
          <a:ext cx="3233710" cy="1796505"/>
        </p:xfrm>
        <a:graphic>
          <a:graphicData uri="http://schemas.openxmlformats.org/presentationml/2006/ole">
            <p:oleObj spid="_x0000_s110594" name="Equation" r:id="rId3" imgW="1600200" imgH="888840" progId="Equation.3">
              <p:embed/>
            </p:oleObj>
          </a:graphicData>
        </a:graphic>
      </p:graphicFrame>
      <p:pic>
        <p:nvPicPr>
          <p:cNvPr id="108547" name="Picture 3"/>
          <p:cNvPicPr>
            <a:picLocks noChangeAspect="1" noChangeArrowheads="1"/>
          </p:cNvPicPr>
          <p:nvPr/>
        </p:nvPicPr>
        <p:blipFill>
          <a:blip r:embed="rId4" cstate="print"/>
          <a:srcRect/>
          <a:stretch>
            <a:fillRect/>
          </a:stretch>
        </p:blipFill>
        <p:spPr bwMode="auto">
          <a:xfrm>
            <a:off x="5575663" y="1470388"/>
            <a:ext cx="2590800" cy="30289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p:txBody>
          <a:bodyPr/>
          <a:lstStyle/>
          <a:p>
            <a:pPr eaLnBrk="1" hangingPunct="1"/>
            <a:r>
              <a:rPr lang="en-US" sz="4000" b="1" dirty="0" smtClean="0">
                <a:latin typeface="Calibri" pitchFamily="34" charset="0"/>
              </a:rPr>
              <a:t>The Fundamental Law of Gearing</a:t>
            </a:r>
            <a:endParaRPr lang="en-US" sz="1800" b="1" dirty="0" smtClean="0">
              <a:latin typeface="Calibri" pitchFamily="34" charset="0"/>
            </a:endParaRPr>
          </a:p>
        </p:txBody>
      </p:sp>
      <p:sp>
        <p:nvSpPr>
          <p:cNvPr id="4099" name="Text Box 3"/>
          <p:cNvSpPr txBox="1">
            <a:spLocks noChangeArrowheads="1"/>
          </p:cNvSpPr>
          <p:nvPr/>
        </p:nvSpPr>
        <p:spPr bwMode="auto">
          <a:xfrm>
            <a:off x="596537" y="1480457"/>
            <a:ext cx="2838994" cy="3277820"/>
          </a:xfrm>
          <a:prstGeom prst="rect">
            <a:avLst/>
          </a:prstGeom>
          <a:noFill/>
          <a:ln w="9525">
            <a:noFill/>
            <a:miter lim="800000"/>
            <a:headEnd/>
            <a:tailEnd/>
          </a:ln>
        </p:spPr>
        <p:txBody>
          <a:bodyPr wrap="square">
            <a:spAutoFit/>
          </a:bodyPr>
          <a:lstStyle/>
          <a:p>
            <a:pPr marL="342900" indent="-342900">
              <a:spcBef>
                <a:spcPct val="50000"/>
              </a:spcBef>
              <a:buFont typeface="Wingdings" pitchFamily="2" charset="2"/>
              <a:buChar char="q"/>
            </a:pPr>
            <a:r>
              <a:rPr lang="en-US" baseline="0" dirty="0" smtClean="0">
                <a:latin typeface="Calibri" pitchFamily="34" charset="0"/>
              </a:rPr>
              <a:t>The surfaces of the rolling cylinders will become the pitch circles, and their diameters the pitch diameters of the gears. </a:t>
            </a:r>
          </a:p>
          <a:p>
            <a:pPr marL="342900" indent="-342900">
              <a:spcBef>
                <a:spcPct val="50000"/>
              </a:spcBef>
              <a:buFont typeface="Wingdings" pitchFamily="2" charset="2"/>
              <a:buChar char="q"/>
            </a:pPr>
            <a:r>
              <a:rPr lang="en-US" baseline="0" dirty="0" smtClean="0">
                <a:latin typeface="Calibri" pitchFamily="34" charset="0"/>
              </a:rPr>
              <a:t>The contact point between the cylinders lies on the line of centers and this point is called the pitch point</a:t>
            </a:r>
          </a:p>
        </p:txBody>
      </p:sp>
      <p:graphicFrame>
        <p:nvGraphicFramePr>
          <p:cNvPr id="5" name="Object 4"/>
          <p:cNvGraphicFramePr>
            <a:graphicFrameLocks noChangeAspect="1"/>
          </p:cNvGraphicFramePr>
          <p:nvPr/>
        </p:nvGraphicFramePr>
        <p:xfrm>
          <a:off x="5535387" y="4774112"/>
          <a:ext cx="3233710" cy="1796505"/>
        </p:xfrm>
        <a:graphic>
          <a:graphicData uri="http://schemas.openxmlformats.org/presentationml/2006/ole">
            <p:oleObj spid="_x0000_s111618" name="Equation" r:id="rId3" imgW="1600200" imgH="888840" progId="Equation.3">
              <p:embed/>
            </p:oleObj>
          </a:graphicData>
        </a:graphic>
      </p:graphicFrame>
      <p:pic>
        <p:nvPicPr>
          <p:cNvPr id="108547" name="Picture 3"/>
          <p:cNvPicPr>
            <a:picLocks noChangeAspect="1" noChangeArrowheads="1"/>
          </p:cNvPicPr>
          <p:nvPr/>
        </p:nvPicPr>
        <p:blipFill>
          <a:blip r:embed="rId4" cstate="print"/>
          <a:srcRect/>
          <a:stretch>
            <a:fillRect/>
          </a:stretch>
        </p:blipFill>
        <p:spPr bwMode="auto">
          <a:xfrm>
            <a:off x="5575663" y="1470388"/>
            <a:ext cx="2590800" cy="30289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p:txBody>
          <a:bodyPr/>
          <a:lstStyle/>
          <a:p>
            <a:pPr eaLnBrk="1" hangingPunct="1"/>
            <a:r>
              <a:rPr lang="en-US" sz="4000" b="1" dirty="0" smtClean="0">
                <a:latin typeface="Calibri" pitchFamily="34" charset="0"/>
              </a:rPr>
              <a:t>The Fundamental Law of Gearing</a:t>
            </a:r>
            <a:endParaRPr lang="en-US" sz="1800" b="1" dirty="0" smtClean="0">
              <a:latin typeface="Calibri" pitchFamily="34" charset="0"/>
            </a:endParaRPr>
          </a:p>
        </p:txBody>
      </p:sp>
      <p:sp>
        <p:nvSpPr>
          <p:cNvPr id="4099" name="Text Box 3"/>
          <p:cNvSpPr txBox="1">
            <a:spLocks noChangeArrowheads="1"/>
          </p:cNvSpPr>
          <p:nvPr/>
        </p:nvSpPr>
        <p:spPr bwMode="auto">
          <a:xfrm>
            <a:off x="596536" y="1480457"/>
            <a:ext cx="3661955" cy="4108817"/>
          </a:xfrm>
          <a:prstGeom prst="rect">
            <a:avLst/>
          </a:prstGeom>
          <a:noFill/>
          <a:ln w="9525">
            <a:noFill/>
            <a:miter lim="800000"/>
            <a:headEnd/>
            <a:tailEnd/>
          </a:ln>
        </p:spPr>
        <p:txBody>
          <a:bodyPr wrap="square">
            <a:spAutoFit/>
          </a:bodyPr>
          <a:lstStyle/>
          <a:p>
            <a:pPr marL="342900" indent="-342900">
              <a:spcBef>
                <a:spcPct val="50000"/>
              </a:spcBef>
              <a:buFont typeface="Wingdings" pitchFamily="2" charset="2"/>
              <a:buChar char="q"/>
            </a:pPr>
            <a:r>
              <a:rPr lang="en-US" baseline="0" dirty="0" smtClean="0">
                <a:latin typeface="Calibri" pitchFamily="34" charset="0"/>
              </a:rPr>
              <a:t>In order to satisfy the fundamental law of gearing, the gear tooth contours on mating teeth must be conjugates of one another.</a:t>
            </a:r>
          </a:p>
          <a:p>
            <a:pPr marL="342900" indent="-342900">
              <a:spcBef>
                <a:spcPct val="50000"/>
              </a:spcBef>
              <a:buFont typeface="Wingdings" pitchFamily="2" charset="2"/>
              <a:buChar char="q"/>
            </a:pPr>
            <a:r>
              <a:rPr lang="en-US" baseline="0" dirty="0" smtClean="0">
                <a:latin typeface="Calibri" pitchFamily="34" charset="0"/>
              </a:rPr>
              <a:t>There is an infinite number of possible conjugate pairs that could be used, but only a few curves have seen practical application as gear teeth. The involute curve is the most common shape. The cycloid is still used as a tooth form in gears of watches and clocks.</a:t>
            </a:r>
          </a:p>
        </p:txBody>
      </p:sp>
      <p:graphicFrame>
        <p:nvGraphicFramePr>
          <p:cNvPr id="5" name="Object 4"/>
          <p:cNvGraphicFramePr>
            <a:graphicFrameLocks noChangeAspect="1"/>
          </p:cNvGraphicFramePr>
          <p:nvPr/>
        </p:nvGraphicFramePr>
        <p:xfrm>
          <a:off x="5535387" y="4774112"/>
          <a:ext cx="3233710" cy="1796505"/>
        </p:xfrm>
        <a:graphic>
          <a:graphicData uri="http://schemas.openxmlformats.org/presentationml/2006/ole">
            <p:oleObj spid="_x0000_s112642" name="Equation" r:id="rId3" imgW="1600200" imgH="888840" progId="Equation.3">
              <p:embed/>
            </p:oleObj>
          </a:graphicData>
        </a:graphic>
      </p:graphicFrame>
      <p:pic>
        <p:nvPicPr>
          <p:cNvPr id="108547" name="Picture 3"/>
          <p:cNvPicPr>
            <a:picLocks noChangeAspect="1" noChangeArrowheads="1"/>
          </p:cNvPicPr>
          <p:nvPr/>
        </p:nvPicPr>
        <p:blipFill>
          <a:blip r:embed="rId4" cstate="print"/>
          <a:srcRect/>
          <a:stretch>
            <a:fillRect/>
          </a:stretch>
        </p:blipFill>
        <p:spPr bwMode="auto">
          <a:xfrm>
            <a:off x="5575663" y="1470388"/>
            <a:ext cx="2590800" cy="30289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p:txBody>
          <a:bodyPr/>
          <a:lstStyle/>
          <a:p>
            <a:pPr eaLnBrk="1" hangingPunct="1"/>
            <a:r>
              <a:rPr lang="en-US" sz="4000" b="1" dirty="0" smtClean="0">
                <a:latin typeface="Calibri" pitchFamily="34" charset="0"/>
              </a:rPr>
              <a:t>The Involute Tooth Form</a:t>
            </a:r>
            <a:endParaRPr lang="en-US" sz="1800" b="1" dirty="0" smtClean="0">
              <a:latin typeface="Calibri" pitchFamily="34" charset="0"/>
            </a:endParaRPr>
          </a:p>
        </p:txBody>
      </p:sp>
      <p:sp>
        <p:nvSpPr>
          <p:cNvPr id="4099" name="Text Box 3"/>
          <p:cNvSpPr txBox="1">
            <a:spLocks noChangeArrowheads="1"/>
          </p:cNvSpPr>
          <p:nvPr/>
        </p:nvSpPr>
        <p:spPr bwMode="auto">
          <a:xfrm>
            <a:off x="596536" y="1480457"/>
            <a:ext cx="4354287" cy="4662815"/>
          </a:xfrm>
          <a:prstGeom prst="rect">
            <a:avLst/>
          </a:prstGeom>
          <a:noFill/>
          <a:ln w="9525">
            <a:noFill/>
            <a:miter lim="800000"/>
            <a:headEnd/>
            <a:tailEnd/>
          </a:ln>
        </p:spPr>
        <p:txBody>
          <a:bodyPr wrap="square">
            <a:spAutoFit/>
          </a:bodyPr>
          <a:lstStyle/>
          <a:p>
            <a:pPr marL="342900" indent="-342900">
              <a:spcBef>
                <a:spcPct val="50000"/>
              </a:spcBef>
              <a:buFont typeface="Wingdings" pitchFamily="2" charset="2"/>
              <a:buChar char="q"/>
            </a:pPr>
            <a:r>
              <a:rPr lang="en-US" baseline="0" dirty="0" smtClean="0">
                <a:latin typeface="Calibri" pitchFamily="34" charset="0"/>
              </a:rPr>
              <a:t>If two cylinders (pulleys) are connected by a crossed tight wire (belt), the two pulleys will turn in opposite directions and the angular velocity ratio will be constant provided the wire does not slip. The velocity ratio is equal to the inverse of the diameter ratio of the pulleys.</a:t>
            </a:r>
          </a:p>
          <a:p>
            <a:pPr marL="342900" indent="-342900">
              <a:spcBef>
                <a:spcPct val="50000"/>
              </a:spcBef>
              <a:buFont typeface="Wingdings" pitchFamily="2" charset="2"/>
              <a:buChar char="q"/>
            </a:pPr>
            <a:r>
              <a:rPr lang="en-US" baseline="0" dirty="0" smtClean="0">
                <a:latin typeface="Calibri" pitchFamily="34" charset="0"/>
              </a:rPr>
              <a:t>Assume that two rigid plates are attached to the pulleys with one plat plate attached to either pulley. Consider the trace of a point </a:t>
            </a:r>
            <a:r>
              <a:rPr lang="en-US" b="1" i="1" baseline="0" dirty="0" smtClean="0">
                <a:latin typeface="Calibri" pitchFamily="34" charset="0"/>
              </a:rPr>
              <a:t>Q</a:t>
            </a:r>
            <a:r>
              <a:rPr lang="en-US" baseline="0" dirty="0" smtClean="0">
                <a:latin typeface="Calibri" pitchFamily="34" charset="0"/>
              </a:rPr>
              <a:t> relative to the ground and relative to the two plates. Relative to the ground, the point </a:t>
            </a:r>
            <a:r>
              <a:rPr lang="en-US" b="1" i="1" baseline="0" dirty="0" smtClean="0">
                <a:latin typeface="Calibri" pitchFamily="34" charset="0"/>
              </a:rPr>
              <a:t>Q</a:t>
            </a:r>
            <a:r>
              <a:rPr lang="en-US" baseline="0" dirty="0" smtClean="0">
                <a:latin typeface="Calibri" pitchFamily="34" charset="0"/>
              </a:rPr>
              <a:t> will trace a straight line along the wire. Relative to the plates, the point will trace two involute curves.</a:t>
            </a:r>
          </a:p>
        </p:txBody>
      </p:sp>
      <p:sp>
        <p:nvSpPr>
          <p:cNvPr id="19" name="Freeform 18"/>
          <p:cNvSpPr/>
          <p:nvPr/>
        </p:nvSpPr>
        <p:spPr bwMode="auto">
          <a:xfrm flipH="1" flipV="1">
            <a:off x="5964297" y="2706791"/>
            <a:ext cx="2343679" cy="2662042"/>
          </a:xfrm>
          <a:custGeom>
            <a:avLst/>
            <a:gdLst>
              <a:gd name="connsiteX0" fmla="*/ 313509 w 3344092"/>
              <a:gd name="connsiteY0" fmla="*/ 509451 h 3592285"/>
              <a:gd name="connsiteX1" fmla="*/ 1946366 w 3344092"/>
              <a:gd name="connsiteY1" fmla="*/ 0 h 3592285"/>
              <a:gd name="connsiteX2" fmla="*/ 3344092 w 3344092"/>
              <a:gd name="connsiteY2" fmla="*/ 1214845 h 3592285"/>
              <a:gd name="connsiteX3" fmla="*/ 2690949 w 3344092"/>
              <a:gd name="connsiteY3" fmla="*/ 2364377 h 3592285"/>
              <a:gd name="connsiteX4" fmla="*/ 0 w 3344092"/>
              <a:gd name="connsiteY4" fmla="*/ 3592285 h 3592285"/>
              <a:gd name="connsiteX5" fmla="*/ 483326 w 3344092"/>
              <a:gd name="connsiteY5" fmla="*/ 1515291 h 3592285"/>
              <a:gd name="connsiteX6" fmla="*/ 313509 w 3344092"/>
              <a:gd name="connsiteY6" fmla="*/ 509451 h 3592285"/>
              <a:gd name="connsiteX0" fmla="*/ 653143 w 3683726"/>
              <a:gd name="connsiteY0" fmla="*/ 509451 h 3592285"/>
              <a:gd name="connsiteX1" fmla="*/ 2286000 w 3683726"/>
              <a:gd name="connsiteY1" fmla="*/ 0 h 3592285"/>
              <a:gd name="connsiteX2" fmla="*/ 3683726 w 3683726"/>
              <a:gd name="connsiteY2" fmla="*/ 1214845 h 3592285"/>
              <a:gd name="connsiteX3" fmla="*/ 3030583 w 3683726"/>
              <a:gd name="connsiteY3" fmla="*/ 2364377 h 3592285"/>
              <a:gd name="connsiteX4" fmla="*/ 339634 w 3683726"/>
              <a:gd name="connsiteY4" fmla="*/ 3592285 h 3592285"/>
              <a:gd name="connsiteX5" fmla="*/ 0 w 3683726"/>
              <a:gd name="connsiteY5" fmla="*/ 404948 h 3592285"/>
              <a:gd name="connsiteX6" fmla="*/ 653143 w 3683726"/>
              <a:gd name="connsiteY6" fmla="*/ 509451 h 3592285"/>
              <a:gd name="connsiteX0" fmla="*/ 0 w 3683726"/>
              <a:gd name="connsiteY0" fmla="*/ 404948 h 3592285"/>
              <a:gd name="connsiteX1" fmla="*/ 2286000 w 3683726"/>
              <a:gd name="connsiteY1" fmla="*/ 0 h 3592285"/>
              <a:gd name="connsiteX2" fmla="*/ 3683726 w 3683726"/>
              <a:gd name="connsiteY2" fmla="*/ 1214845 h 3592285"/>
              <a:gd name="connsiteX3" fmla="*/ 3030583 w 3683726"/>
              <a:gd name="connsiteY3" fmla="*/ 2364377 h 3592285"/>
              <a:gd name="connsiteX4" fmla="*/ 339634 w 3683726"/>
              <a:gd name="connsiteY4" fmla="*/ 3592285 h 3592285"/>
              <a:gd name="connsiteX5" fmla="*/ 0 w 3683726"/>
              <a:gd name="connsiteY5" fmla="*/ 404948 h 3592285"/>
              <a:gd name="connsiteX0" fmla="*/ 0 w 3683726"/>
              <a:gd name="connsiteY0" fmla="*/ 404948 h 2364377"/>
              <a:gd name="connsiteX1" fmla="*/ 2286000 w 3683726"/>
              <a:gd name="connsiteY1" fmla="*/ 0 h 2364377"/>
              <a:gd name="connsiteX2" fmla="*/ 3683726 w 3683726"/>
              <a:gd name="connsiteY2" fmla="*/ 1214845 h 2364377"/>
              <a:gd name="connsiteX3" fmla="*/ 3030583 w 3683726"/>
              <a:gd name="connsiteY3" fmla="*/ 2364377 h 2364377"/>
              <a:gd name="connsiteX4" fmla="*/ 418011 w 3683726"/>
              <a:gd name="connsiteY4" fmla="*/ 2246810 h 2364377"/>
              <a:gd name="connsiteX5" fmla="*/ 0 w 3683726"/>
              <a:gd name="connsiteY5" fmla="*/ 404948 h 2364377"/>
              <a:gd name="connsiteX0" fmla="*/ 0 w 3683726"/>
              <a:gd name="connsiteY0" fmla="*/ 404948 h 3278776"/>
              <a:gd name="connsiteX1" fmla="*/ 2286000 w 3683726"/>
              <a:gd name="connsiteY1" fmla="*/ 0 h 3278776"/>
              <a:gd name="connsiteX2" fmla="*/ 3683726 w 3683726"/>
              <a:gd name="connsiteY2" fmla="*/ 1214845 h 3278776"/>
              <a:gd name="connsiteX3" fmla="*/ 3030583 w 3683726"/>
              <a:gd name="connsiteY3" fmla="*/ 2364377 h 3278776"/>
              <a:gd name="connsiteX4" fmla="*/ 418011 w 3683726"/>
              <a:gd name="connsiteY4" fmla="*/ 2246810 h 3278776"/>
              <a:gd name="connsiteX5" fmla="*/ 0 w 3683726"/>
              <a:gd name="connsiteY5" fmla="*/ 404948 h 3278776"/>
              <a:gd name="connsiteX0" fmla="*/ 0 w 3683726"/>
              <a:gd name="connsiteY0" fmla="*/ 404948 h 3278776"/>
              <a:gd name="connsiteX1" fmla="*/ 2286000 w 3683726"/>
              <a:gd name="connsiteY1" fmla="*/ 0 h 3278776"/>
              <a:gd name="connsiteX2" fmla="*/ 3683726 w 3683726"/>
              <a:gd name="connsiteY2" fmla="*/ 1214845 h 3278776"/>
              <a:gd name="connsiteX3" fmla="*/ 3030583 w 3683726"/>
              <a:gd name="connsiteY3" fmla="*/ 2364377 h 3278776"/>
              <a:gd name="connsiteX4" fmla="*/ 418011 w 3683726"/>
              <a:gd name="connsiteY4" fmla="*/ 2246810 h 3278776"/>
              <a:gd name="connsiteX5" fmla="*/ 0 w 3683726"/>
              <a:gd name="connsiteY5" fmla="*/ 404948 h 3278776"/>
              <a:gd name="connsiteX0" fmla="*/ 0 w 3683726"/>
              <a:gd name="connsiteY0" fmla="*/ 404948 h 2782388"/>
              <a:gd name="connsiteX1" fmla="*/ 2286000 w 3683726"/>
              <a:gd name="connsiteY1" fmla="*/ 0 h 2782388"/>
              <a:gd name="connsiteX2" fmla="*/ 3683726 w 3683726"/>
              <a:gd name="connsiteY2" fmla="*/ 1214845 h 2782388"/>
              <a:gd name="connsiteX3" fmla="*/ 3030583 w 3683726"/>
              <a:gd name="connsiteY3" fmla="*/ 2364377 h 2782388"/>
              <a:gd name="connsiteX4" fmla="*/ 535576 w 3683726"/>
              <a:gd name="connsiteY4" fmla="*/ 1750422 h 2782388"/>
              <a:gd name="connsiteX5" fmla="*/ 0 w 3683726"/>
              <a:gd name="connsiteY5" fmla="*/ 404948 h 2782388"/>
              <a:gd name="connsiteX0" fmla="*/ 0 w 3683726"/>
              <a:gd name="connsiteY0" fmla="*/ 0 h 2377440"/>
              <a:gd name="connsiteX1" fmla="*/ 3683726 w 3683726"/>
              <a:gd name="connsiteY1" fmla="*/ 809897 h 2377440"/>
              <a:gd name="connsiteX2" fmla="*/ 3030583 w 3683726"/>
              <a:gd name="connsiteY2" fmla="*/ 1959429 h 2377440"/>
              <a:gd name="connsiteX3" fmla="*/ 535576 w 3683726"/>
              <a:gd name="connsiteY3" fmla="*/ 1345474 h 2377440"/>
              <a:gd name="connsiteX4" fmla="*/ 0 w 3683726"/>
              <a:gd name="connsiteY4" fmla="*/ 0 h 2377440"/>
              <a:gd name="connsiteX0" fmla="*/ 0 w 3304903"/>
              <a:gd name="connsiteY0" fmla="*/ 248195 h 2625635"/>
              <a:gd name="connsiteX1" fmla="*/ 3304903 w 3304903"/>
              <a:gd name="connsiteY1" fmla="*/ 0 h 2625635"/>
              <a:gd name="connsiteX2" fmla="*/ 3030583 w 3304903"/>
              <a:gd name="connsiteY2" fmla="*/ 2207624 h 2625635"/>
              <a:gd name="connsiteX3" fmla="*/ 535576 w 3304903"/>
              <a:gd name="connsiteY3" fmla="*/ 1593669 h 2625635"/>
              <a:gd name="connsiteX4" fmla="*/ 0 w 3304903"/>
              <a:gd name="connsiteY4" fmla="*/ 248195 h 2625635"/>
              <a:gd name="connsiteX0" fmla="*/ 265612 w 2852058"/>
              <a:gd name="connsiteY0" fmla="*/ 104503 h 2625635"/>
              <a:gd name="connsiteX1" fmla="*/ 2852058 w 2852058"/>
              <a:gd name="connsiteY1" fmla="*/ 0 h 2625635"/>
              <a:gd name="connsiteX2" fmla="*/ 2577738 w 2852058"/>
              <a:gd name="connsiteY2" fmla="*/ 2207624 h 2625635"/>
              <a:gd name="connsiteX3" fmla="*/ 82731 w 2852058"/>
              <a:gd name="connsiteY3" fmla="*/ 1593669 h 2625635"/>
              <a:gd name="connsiteX4" fmla="*/ 265612 w 2852058"/>
              <a:gd name="connsiteY4" fmla="*/ 104503 h 2625635"/>
              <a:gd name="connsiteX0" fmla="*/ 265612 w 2852058"/>
              <a:gd name="connsiteY0" fmla="*/ 322217 h 2843349"/>
              <a:gd name="connsiteX1" fmla="*/ 2852058 w 2852058"/>
              <a:gd name="connsiteY1" fmla="*/ 217714 h 2843349"/>
              <a:gd name="connsiteX2" fmla="*/ 2577738 w 2852058"/>
              <a:gd name="connsiteY2" fmla="*/ 2425338 h 2843349"/>
              <a:gd name="connsiteX3" fmla="*/ 82731 w 2852058"/>
              <a:gd name="connsiteY3" fmla="*/ 1811383 h 2843349"/>
              <a:gd name="connsiteX4" fmla="*/ 265612 w 2852058"/>
              <a:gd name="connsiteY4" fmla="*/ 322217 h 2843349"/>
              <a:gd name="connsiteX0" fmla="*/ 265612 w 3126378"/>
              <a:gd name="connsiteY0" fmla="*/ 322217 h 2843349"/>
              <a:gd name="connsiteX1" fmla="*/ 2852058 w 3126378"/>
              <a:gd name="connsiteY1" fmla="*/ 217714 h 2843349"/>
              <a:gd name="connsiteX2" fmla="*/ 2577738 w 3126378"/>
              <a:gd name="connsiteY2" fmla="*/ 2425338 h 2843349"/>
              <a:gd name="connsiteX3" fmla="*/ 82731 w 3126378"/>
              <a:gd name="connsiteY3" fmla="*/ 1811383 h 2843349"/>
              <a:gd name="connsiteX4" fmla="*/ 265612 w 3126378"/>
              <a:gd name="connsiteY4" fmla="*/ 322217 h 2843349"/>
              <a:gd name="connsiteX0" fmla="*/ 265612 w 3126378"/>
              <a:gd name="connsiteY0" fmla="*/ 322217 h 2843349"/>
              <a:gd name="connsiteX1" fmla="*/ 2852058 w 3126378"/>
              <a:gd name="connsiteY1" fmla="*/ 217714 h 2843349"/>
              <a:gd name="connsiteX2" fmla="*/ 2577738 w 3126378"/>
              <a:gd name="connsiteY2" fmla="*/ 2425338 h 2843349"/>
              <a:gd name="connsiteX3" fmla="*/ 82731 w 3126378"/>
              <a:gd name="connsiteY3" fmla="*/ 1811383 h 2843349"/>
              <a:gd name="connsiteX4" fmla="*/ 265612 w 3126378"/>
              <a:gd name="connsiteY4" fmla="*/ 322217 h 2843349"/>
              <a:gd name="connsiteX0" fmla="*/ 265612 w 3126378"/>
              <a:gd name="connsiteY0" fmla="*/ 322217 h 2843349"/>
              <a:gd name="connsiteX1" fmla="*/ 2852058 w 3126378"/>
              <a:gd name="connsiteY1" fmla="*/ 217714 h 2843349"/>
              <a:gd name="connsiteX2" fmla="*/ 2577738 w 3126378"/>
              <a:gd name="connsiteY2" fmla="*/ 2425338 h 2843349"/>
              <a:gd name="connsiteX3" fmla="*/ 82731 w 3126378"/>
              <a:gd name="connsiteY3" fmla="*/ 1811383 h 2843349"/>
              <a:gd name="connsiteX4" fmla="*/ 265612 w 3126378"/>
              <a:gd name="connsiteY4" fmla="*/ 322217 h 2843349"/>
              <a:gd name="connsiteX0" fmla="*/ 761258 w 3126378"/>
              <a:gd name="connsiteY0" fmla="*/ 510697 h 2625635"/>
              <a:gd name="connsiteX1" fmla="*/ 2852058 w 3126378"/>
              <a:gd name="connsiteY1" fmla="*/ 0 h 2625635"/>
              <a:gd name="connsiteX2" fmla="*/ 2577738 w 3126378"/>
              <a:gd name="connsiteY2" fmla="*/ 2207624 h 2625635"/>
              <a:gd name="connsiteX3" fmla="*/ 82731 w 3126378"/>
              <a:gd name="connsiteY3" fmla="*/ 1593669 h 2625635"/>
              <a:gd name="connsiteX4" fmla="*/ 761258 w 3126378"/>
              <a:gd name="connsiteY4" fmla="*/ 510697 h 2625635"/>
              <a:gd name="connsiteX0" fmla="*/ 761258 w 2669178"/>
              <a:gd name="connsiteY0" fmla="*/ 322217 h 2437155"/>
              <a:gd name="connsiteX1" fmla="*/ 2394539 w 2669178"/>
              <a:gd name="connsiteY1" fmla="*/ 411137 h 2437155"/>
              <a:gd name="connsiteX2" fmla="*/ 2577738 w 2669178"/>
              <a:gd name="connsiteY2" fmla="*/ 2019144 h 2437155"/>
              <a:gd name="connsiteX3" fmla="*/ 82731 w 2669178"/>
              <a:gd name="connsiteY3" fmla="*/ 1405189 h 2437155"/>
              <a:gd name="connsiteX4" fmla="*/ 761258 w 2669178"/>
              <a:gd name="connsiteY4" fmla="*/ 322217 h 2437155"/>
              <a:gd name="connsiteX0" fmla="*/ 761258 w 2669178"/>
              <a:gd name="connsiteY0" fmla="*/ 612014 h 2726952"/>
              <a:gd name="connsiteX1" fmla="*/ 2394539 w 2669178"/>
              <a:gd name="connsiteY1" fmla="*/ 700934 h 2726952"/>
              <a:gd name="connsiteX2" fmla="*/ 2577738 w 2669178"/>
              <a:gd name="connsiteY2" fmla="*/ 2308941 h 2726952"/>
              <a:gd name="connsiteX3" fmla="*/ 82731 w 2669178"/>
              <a:gd name="connsiteY3" fmla="*/ 1694986 h 2726952"/>
              <a:gd name="connsiteX4" fmla="*/ 761258 w 2669178"/>
              <a:gd name="connsiteY4" fmla="*/ 612014 h 2726952"/>
              <a:gd name="connsiteX0" fmla="*/ 761258 w 2669178"/>
              <a:gd name="connsiteY0" fmla="*/ 612015 h 2726953"/>
              <a:gd name="connsiteX1" fmla="*/ 2394539 w 2669178"/>
              <a:gd name="connsiteY1" fmla="*/ 700935 h 2726953"/>
              <a:gd name="connsiteX2" fmla="*/ 2577738 w 2669178"/>
              <a:gd name="connsiteY2" fmla="*/ 2308942 h 2726953"/>
              <a:gd name="connsiteX3" fmla="*/ 82731 w 2669178"/>
              <a:gd name="connsiteY3" fmla="*/ 1694987 h 2726953"/>
              <a:gd name="connsiteX4" fmla="*/ 761258 w 2669178"/>
              <a:gd name="connsiteY4" fmla="*/ 612015 h 2726953"/>
              <a:gd name="connsiteX0" fmla="*/ 739368 w 2647288"/>
              <a:gd name="connsiteY0" fmla="*/ 612015 h 2649584"/>
              <a:gd name="connsiteX1" fmla="*/ 2372649 w 2647288"/>
              <a:gd name="connsiteY1" fmla="*/ 700935 h 2649584"/>
              <a:gd name="connsiteX2" fmla="*/ 2555848 w 2647288"/>
              <a:gd name="connsiteY2" fmla="*/ 2308942 h 2649584"/>
              <a:gd name="connsiteX3" fmla="*/ 613677 w 2647288"/>
              <a:gd name="connsiteY3" fmla="*/ 1617617 h 2649584"/>
              <a:gd name="connsiteX4" fmla="*/ 739368 w 2647288"/>
              <a:gd name="connsiteY4" fmla="*/ 612015 h 2649584"/>
              <a:gd name="connsiteX0" fmla="*/ 739368 w 2647288"/>
              <a:gd name="connsiteY0" fmla="*/ 612015 h 3268544"/>
              <a:gd name="connsiteX1" fmla="*/ 2372649 w 2647288"/>
              <a:gd name="connsiteY1" fmla="*/ 700935 h 3268544"/>
              <a:gd name="connsiteX2" fmla="*/ 2555848 w 2647288"/>
              <a:gd name="connsiteY2" fmla="*/ 2308942 h 3268544"/>
              <a:gd name="connsiteX3" fmla="*/ 442107 w 2647288"/>
              <a:gd name="connsiteY3" fmla="*/ 2236578 h 3268544"/>
              <a:gd name="connsiteX4" fmla="*/ 739368 w 2647288"/>
              <a:gd name="connsiteY4" fmla="*/ 612015 h 3268544"/>
              <a:gd name="connsiteX0" fmla="*/ 739368 w 3028553"/>
              <a:gd name="connsiteY0" fmla="*/ 612015 h 3268544"/>
              <a:gd name="connsiteX1" fmla="*/ 2372649 w 3028553"/>
              <a:gd name="connsiteY1" fmla="*/ 700935 h 3268544"/>
              <a:gd name="connsiteX2" fmla="*/ 2937113 w 3028553"/>
              <a:gd name="connsiteY2" fmla="*/ 2444339 h 3268544"/>
              <a:gd name="connsiteX3" fmla="*/ 442107 w 3028553"/>
              <a:gd name="connsiteY3" fmla="*/ 2236578 h 3268544"/>
              <a:gd name="connsiteX4" fmla="*/ 739368 w 3028553"/>
              <a:gd name="connsiteY4" fmla="*/ 612015 h 3268544"/>
              <a:gd name="connsiteX0" fmla="*/ 739368 w 3028553"/>
              <a:gd name="connsiteY0" fmla="*/ 612015 h 3268544"/>
              <a:gd name="connsiteX1" fmla="*/ 2372649 w 3028553"/>
              <a:gd name="connsiteY1" fmla="*/ 700935 h 3268544"/>
              <a:gd name="connsiteX2" fmla="*/ 2937113 w 3028553"/>
              <a:gd name="connsiteY2" fmla="*/ 2444339 h 3268544"/>
              <a:gd name="connsiteX3" fmla="*/ 442107 w 3028553"/>
              <a:gd name="connsiteY3" fmla="*/ 2236578 h 3268544"/>
              <a:gd name="connsiteX4" fmla="*/ 739368 w 3028553"/>
              <a:gd name="connsiteY4" fmla="*/ 612015 h 3268544"/>
              <a:gd name="connsiteX0" fmla="*/ 739368 w 3028553"/>
              <a:gd name="connsiteY0" fmla="*/ 612015 h 2843009"/>
              <a:gd name="connsiteX1" fmla="*/ 2372649 w 3028553"/>
              <a:gd name="connsiteY1" fmla="*/ 700935 h 2843009"/>
              <a:gd name="connsiteX2" fmla="*/ 2937113 w 3028553"/>
              <a:gd name="connsiteY2" fmla="*/ 2444339 h 2843009"/>
              <a:gd name="connsiteX3" fmla="*/ 327728 w 3028553"/>
              <a:gd name="connsiteY3" fmla="*/ 1811043 h 2843009"/>
              <a:gd name="connsiteX4" fmla="*/ 739368 w 3028553"/>
              <a:gd name="connsiteY4" fmla="*/ 612015 h 2843009"/>
              <a:gd name="connsiteX0" fmla="*/ 739368 w 3028553"/>
              <a:gd name="connsiteY0" fmla="*/ 612015 h 2444338"/>
              <a:gd name="connsiteX1" fmla="*/ 2372649 w 3028553"/>
              <a:gd name="connsiteY1" fmla="*/ 700935 h 2444338"/>
              <a:gd name="connsiteX2" fmla="*/ 2937113 w 3028553"/>
              <a:gd name="connsiteY2" fmla="*/ 2444339 h 2444338"/>
              <a:gd name="connsiteX3" fmla="*/ 327728 w 3028553"/>
              <a:gd name="connsiteY3" fmla="*/ 1811043 h 2444338"/>
              <a:gd name="connsiteX4" fmla="*/ 739368 w 3028553"/>
              <a:gd name="connsiteY4" fmla="*/ 612015 h 2444338"/>
              <a:gd name="connsiteX0" fmla="*/ 739368 w 3028553"/>
              <a:gd name="connsiteY0" fmla="*/ 612015 h 2649584"/>
              <a:gd name="connsiteX1" fmla="*/ 2372649 w 3028553"/>
              <a:gd name="connsiteY1" fmla="*/ 700935 h 2649584"/>
              <a:gd name="connsiteX2" fmla="*/ 2937113 w 3028553"/>
              <a:gd name="connsiteY2" fmla="*/ 2444339 h 2649584"/>
              <a:gd name="connsiteX3" fmla="*/ 480235 w 3028553"/>
              <a:gd name="connsiteY3" fmla="*/ 2430005 h 2649584"/>
              <a:gd name="connsiteX4" fmla="*/ 739368 w 3028553"/>
              <a:gd name="connsiteY4" fmla="*/ 612015 h 2649584"/>
              <a:gd name="connsiteX0" fmla="*/ 739368 w 3028553"/>
              <a:gd name="connsiteY0" fmla="*/ 612015 h 2444339"/>
              <a:gd name="connsiteX1" fmla="*/ 2372649 w 3028553"/>
              <a:gd name="connsiteY1" fmla="*/ 700935 h 2444339"/>
              <a:gd name="connsiteX2" fmla="*/ 2937113 w 3028553"/>
              <a:gd name="connsiteY2" fmla="*/ 2444339 h 2444339"/>
              <a:gd name="connsiteX3" fmla="*/ 480235 w 3028553"/>
              <a:gd name="connsiteY3" fmla="*/ 2430005 h 2444339"/>
              <a:gd name="connsiteX4" fmla="*/ 739368 w 3028553"/>
              <a:gd name="connsiteY4" fmla="*/ 612015 h 2444339"/>
              <a:gd name="connsiteX0" fmla="*/ 1139697 w 3428882"/>
              <a:gd name="connsiteY0" fmla="*/ 612015 h 2444339"/>
              <a:gd name="connsiteX1" fmla="*/ 2772978 w 3428882"/>
              <a:gd name="connsiteY1" fmla="*/ 700935 h 2444339"/>
              <a:gd name="connsiteX2" fmla="*/ 3337442 w 3428882"/>
              <a:gd name="connsiteY2" fmla="*/ 2444339 h 2444339"/>
              <a:gd name="connsiteX3" fmla="*/ 880564 w 3428882"/>
              <a:gd name="connsiteY3" fmla="*/ 2430005 h 2444339"/>
              <a:gd name="connsiteX4" fmla="*/ 1139697 w 3428882"/>
              <a:gd name="connsiteY4" fmla="*/ 612015 h 2444339"/>
              <a:gd name="connsiteX0" fmla="*/ 1139697 w 3428882"/>
              <a:gd name="connsiteY0" fmla="*/ 612015 h 2444339"/>
              <a:gd name="connsiteX1" fmla="*/ 2772978 w 3428882"/>
              <a:gd name="connsiteY1" fmla="*/ 700935 h 2444339"/>
              <a:gd name="connsiteX2" fmla="*/ 3337442 w 3428882"/>
              <a:gd name="connsiteY2" fmla="*/ 2444339 h 2444339"/>
              <a:gd name="connsiteX3" fmla="*/ 880564 w 3428882"/>
              <a:gd name="connsiteY3" fmla="*/ 2430005 h 2444339"/>
              <a:gd name="connsiteX4" fmla="*/ 1139697 w 3428882"/>
              <a:gd name="connsiteY4" fmla="*/ 612015 h 2444339"/>
              <a:gd name="connsiteX0" fmla="*/ 1243572 w 3532757"/>
              <a:gd name="connsiteY0" fmla="*/ 612015 h 2444339"/>
              <a:gd name="connsiteX1" fmla="*/ 2876853 w 3532757"/>
              <a:gd name="connsiteY1" fmla="*/ 700935 h 2444339"/>
              <a:gd name="connsiteX2" fmla="*/ 3441317 w 3532757"/>
              <a:gd name="connsiteY2" fmla="*/ 2444339 h 2444339"/>
              <a:gd name="connsiteX3" fmla="*/ 565047 w 3532757"/>
              <a:gd name="connsiteY3" fmla="*/ 2178553 h 2444339"/>
              <a:gd name="connsiteX4" fmla="*/ 1243572 w 3532757"/>
              <a:gd name="connsiteY4" fmla="*/ 612015 h 2444339"/>
              <a:gd name="connsiteX0" fmla="*/ 1243572 w 3532757"/>
              <a:gd name="connsiteY0" fmla="*/ 612015 h 2444339"/>
              <a:gd name="connsiteX1" fmla="*/ 2876853 w 3532757"/>
              <a:gd name="connsiteY1" fmla="*/ 700935 h 2444339"/>
              <a:gd name="connsiteX2" fmla="*/ 3441317 w 3532757"/>
              <a:gd name="connsiteY2" fmla="*/ 2444339 h 2444339"/>
              <a:gd name="connsiteX3" fmla="*/ 565047 w 3532757"/>
              <a:gd name="connsiteY3" fmla="*/ 2178553 h 2444339"/>
              <a:gd name="connsiteX4" fmla="*/ 1243572 w 3532757"/>
              <a:gd name="connsiteY4" fmla="*/ 612015 h 2444339"/>
              <a:gd name="connsiteX0" fmla="*/ 1243572 w 3532757"/>
              <a:gd name="connsiteY0" fmla="*/ 650700 h 2483024"/>
              <a:gd name="connsiteX1" fmla="*/ 2481075 w 3532757"/>
              <a:gd name="connsiteY1" fmla="*/ 700935 h 2483024"/>
              <a:gd name="connsiteX2" fmla="*/ 3441317 w 3532757"/>
              <a:gd name="connsiteY2" fmla="*/ 2483024 h 2483024"/>
              <a:gd name="connsiteX3" fmla="*/ 565047 w 3532757"/>
              <a:gd name="connsiteY3" fmla="*/ 2217238 h 2483024"/>
              <a:gd name="connsiteX4" fmla="*/ 1243572 w 3532757"/>
              <a:gd name="connsiteY4" fmla="*/ 650700 h 2483024"/>
              <a:gd name="connsiteX0" fmla="*/ 1243572 w 2999318"/>
              <a:gd name="connsiteY0" fmla="*/ 650700 h 2328284"/>
              <a:gd name="connsiteX1" fmla="*/ 2481075 w 2999318"/>
              <a:gd name="connsiteY1" fmla="*/ 700935 h 2328284"/>
              <a:gd name="connsiteX2" fmla="*/ 2907879 w 2999318"/>
              <a:gd name="connsiteY2" fmla="*/ 2328284 h 2328284"/>
              <a:gd name="connsiteX3" fmla="*/ 565047 w 2999318"/>
              <a:gd name="connsiteY3" fmla="*/ 2217238 h 2328284"/>
              <a:gd name="connsiteX4" fmla="*/ 1243572 w 2999318"/>
              <a:gd name="connsiteY4" fmla="*/ 650700 h 2328284"/>
              <a:gd name="connsiteX0" fmla="*/ 1139698 w 2895445"/>
              <a:gd name="connsiteY0" fmla="*/ 650700 h 2328284"/>
              <a:gd name="connsiteX1" fmla="*/ 2377201 w 2895445"/>
              <a:gd name="connsiteY1" fmla="*/ 700935 h 2328284"/>
              <a:gd name="connsiteX2" fmla="*/ 2804005 w 2895445"/>
              <a:gd name="connsiteY2" fmla="*/ 2328284 h 2328284"/>
              <a:gd name="connsiteX3" fmla="*/ 616043 w 2895445"/>
              <a:gd name="connsiteY3" fmla="*/ 1946443 h 2328284"/>
              <a:gd name="connsiteX4" fmla="*/ 1139698 w 2895445"/>
              <a:gd name="connsiteY4" fmla="*/ 650700 h 2328284"/>
              <a:gd name="connsiteX0" fmla="*/ 1139697 w 2895444"/>
              <a:gd name="connsiteY0" fmla="*/ 650700 h 2518602"/>
              <a:gd name="connsiteX1" fmla="*/ 2377200 w 2895444"/>
              <a:gd name="connsiteY1" fmla="*/ 700935 h 2518602"/>
              <a:gd name="connsiteX2" fmla="*/ 2804004 w 2895444"/>
              <a:gd name="connsiteY2" fmla="*/ 2328284 h 2518602"/>
              <a:gd name="connsiteX3" fmla="*/ 616042 w 2895444"/>
              <a:gd name="connsiteY3" fmla="*/ 1946443 h 2518602"/>
              <a:gd name="connsiteX4" fmla="*/ 1139697 w 2895444"/>
              <a:gd name="connsiteY4" fmla="*/ 650700 h 2518602"/>
              <a:gd name="connsiteX0" fmla="*/ 1277986 w 3033733"/>
              <a:gd name="connsiteY0" fmla="*/ 650700 h 2328284"/>
              <a:gd name="connsiteX1" fmla="*/ 2515489 w 3033733"/>
              <a:gd name="connsiteY1" fmla="*/ 700935 h 2328284"/>
              <a:gd name="connsiteX2" fmla="*/ 2942293 w 3033733"/>
              <a:gd name="connsiteY2" fmla="*/ 2328284 h 2328284"/>
              <a:gd name="connsiteX3" fmla="*/ 565047 w 3033733"/>
              <a:gd name="connsiteY3" fmla="*/ 1694991 h 2328284"/>
              <a:gd name="connsiteX4" fmla="*/ 1277986 w 3033733"/>
              <a:gd name="connsiteY4" fmla="*/ 650700 h 2328284"/>
              <a:gd name="connsiteX0" fmla="*/ 1139697 w 2895444"/>
              <a:gd name="connsiteY0" fmla="*/ 650700 h 2328284"/>
              <a:gd name="connsiteX1" fmla="*/ 2377200 w 2895444"/>
              <a:gd name="connsiteY1" fmla="*/ 700935 h 2328284"/>
              <a:gd name="connsiteX2" fmla="*/ 2804004 w 2895444"/>
              <a:gd name="connsiteY2" fmla="*/ 2328284 h 2328284"/>
              <a:gd name="connsiteX3" fmla="*/ 426758 w 2895444"/>
              <a:gd name="connsiteY3" fmla="*/ 1694991 h 2328284"/>
              <a:gd name="connsiteX4" fmla="*/ 1139697 w 2895444"/>
              <a:gd name="connsiteY4" fmla="*/ 650700 h 2328284"/>
              <a:gd name="connsiteX0" fmla="*/ 1139697 w 2895444"/>
              <a:gd name="connsiteY0" fmla="*/ 495960 h 2173544"/>
              <a:gd name="connsiteX1" fmla="*/ 2583693 w 2895444"/>
              <a:gd name="connsiteY1" fmla="*/ 700936 h 2173544"/>
              <a:gd name="connsiteX2" fmla="*/ 2804004 w 2895444"/>
              <a:gd name="connsiteY2" fmla="*/ 2173544 h 2173544"/>
              <a:gd name="connsiteX3" fmla="*/ 426758 w 2895444"/>
              <a:gd name="connsiteY3" fmla="*/ 1540251 h 2173544"/>
              <a:gd name="connsiteX4" fmla="*/ 1139697 w 2895444"/>
              <a:gd name="connsiteY4" fmla="*/ 495960 h 2173544"/>
              <a:gd name="connsiteX0" fmla="*/ 1139697 w 2895444"/>
              <a:gd name="connsiteY0" fmla="*/ 495959 h 2173543"/>
              <a:gd name="connsiteX1" fmla="*/ 2583693 w 2895444"/>
              <a:gd name="connsiteY1" fmla="*/ 700935 h 2173543"/>
              <a:gd name="connsiteX2" fmla="*/ 2804004 w 2895444"/>
              <a:gd name="connsiteY2" fmla="*/ 2173543 h 2173543"/>
              <a:gd name="connsiteX3" fmla="*/ 564420 w 2895444"/>
              <a:gd name="connsiteY3" fmla="*/ 1366168 h 2173543"/>
              <a:gd name="connsiteX4" fmla="*/ 1139697 w 2895444"/>
              <a:gd name="connsiteY4" fmla="*/ 495959 h 2173543"/>
              <a:gd name="connsiteX0" fmla="*/ 1139697 w 2895444"/>
              <a:gd name="connsiteY0" fmla="*/ 495959 h 2173543"/>
              <a:gd name="connsiteX1" fmla="*/ 2583693 w 2895444"/>
              <a:gd name="connsiteY1" fmla="*/ 700935 h 2173543"/>
              <a:gd name="connsiteX2" fmla="*/ 2804004 w 2895444"/>
              <a:gd name="connsiteY2" fmla="*/ 2173543 h 2173543"/>
              <a:gd name="connsiteX3" fmla="*/ 564420 w 2895444"/>
              <a:gd name="connsiteY3" fmla="*/ 1366168 h 2173543"/>
              <a:gd name="connsiteX4" fmla="*/ 1139697 w 2895444"/>
              <a:gd name="connsiteY4" fmla="*/ 495959 h 2173543"/>
              <a:gd name="connsiteX0" fmla="*/ 1139697 w 2895444"/>
              <a:gd name="connsiteY0" fmla="*/ 495959 h 2173543"/>
              <a:gd name="connsiteX1" fmla="*/ 2583693 w 2895444"/>
              <a:gd name="connsiteY1" fmla="*/ 700935 h 2173543"/>
              <a:gd name="connsiteX2" fmla="*/ 2804004 w 2895444"/>
              <a:gd name="connsiteY2" fmla="*/ 2173543 h 2173543"/>
              <a:gd name="connsiteX3" fmla="*/ 564420 w 2895444"/>
              <a:gd name="connsiteY3" fmla="*/ 1366168 h 2173543"/>
              <a:gd name="connsiteX4" fmla="*/ 1139697 w 2895444"/>
              <a:gd name="connsiteY4" fmla="*/ 495959 h 2173543"/>
              <a:gd name="connsiteX0" fmla="*/ 1139697 w 2895444"/>
              <a:gd name="connsiteY0" fmla="*/ 495959 h 2173543"/>
              <a:gd name="connsiteX1" fmla="*/ 2583693 w 2895444"/>
              <a:gd name="connsiteY1" fmla="*/ 700935 h 2173543"/>
              <a:gd name="connsiteX2" fmla="*/ 2804004 w 2895444"/>
              <a:gd name="connsiteY2" fmla="*/ 2173543 h 2173543"/>
              <a:gd name="connsiteX3" fmla="*/ 908574 w 2895444"/>
              <a:gd name="connsiteY3" fmla="*/ 1424195 h 2173543"/>
              <a:gd name="connsiteX4" fmla="*/ 1139697 w 2895444"/>
              <a:gd name="connsiteY4" fmla="*/ 495959 h 2173543"/>
              <a:gd name="connsiteX0" fmla="*/ 1139697 w 2895444"/>
              <a:gd name="connsiteY0" fmla="*/ 495959 h 2173543"/>
              <a:gd name="connsiteX1" fmla="*/ 2583693 w 2895444"/>
              <a:gd name="connsiteY1" fmla="*/ 700935 h 2173543"/>
              <a:gd name="connsiteX2" fmla="*/ 2804004 w 2895444"/>
              <a:gd name="connsiteY2" fmla="*/ 2173543 h 2173543"/>
              <a:gd name="connsiteX3" fmla="*/ 856951 w 2895444"/>
              <a:gd name="connsiteY3" fmla="*/ 1965785 h 2173543"/>
              <a:gd name="connsiteX4" fmla="*/ 1139697 w 2895444"/>
              <a:gd name="connsiteY4" fmla="*/ 495959 h 2173543"/>
              <a:gd name="connsiteX0" fmla="*/ 1139697 w 2895444"/>
              <a:gd name="connsiteY0" fmla="*/ 495959 h 2173543"/>
              <a:gd name="connsiteX1" fmla="*/ 2583693 w 2895444"/>
              <a:gd name="connsiteY1" fmla="*/ 700935 h 2173543"/>
              <a:gd name="connsiteX2" fmla="*/ 2804004 w 2895444"/>
              <a:gd name="connsiteY2" fmla="*/ 2173543 h 2173543"/>
              <a:gd name="connsiteX3" fmla="*/ 856951 w 2895444"/>
              <a:gd name="connsiteY3" fmla="*/ 1965785 h 2173543"/>
              <a:gd name="connsiteX4" fmla="*/ 1139697 w 2895444"/>
              <a:gd name="connsiteY4" fmla="*/ 495959 h 2173543"/>
              <a:gd name="connsiteX0" fmla="*/ 282746 w 2038493"/>
              <a:gd name="connsiteY0" fmla="*/ 495959 h 2173543"/>
              <a:gd name="connsiteX1" fmla="*/ 1726742 w 2038493"/>
              <a:gd name="connsiteY1" fmla="*/ 700935 h 2173543"/>
              <a:gd name="connsiteX2" fmla="*/ 1947053 w 2038493"/>
              <a:gd name="connsiteY2" fmla="*/ 2173543 h 2173543"/>
              <a:gd name="connsiteX3" fmla="*/ 0 w 2038493"/>
              <a:gd name="connsiteY3" fmla="*/ 1965785 h 2173543"/>
              <a:gd name="connsiteX4" fmla="*/ 282746 w 2038493"/>
              <a:gd name="connsiteY4" fmla="*/ 495959 h 2173543"/>
              <a:gd name="connsiteX0" fmla="*/ 282746 w 2038493"/>
              <a:gd name="connsiteY0" fmla="*/ 495959 h 2363861"/>
              <a:gd name="connsiteX1" fmla="*/ 1726742 w 2038493"/>
              <a:gd name="connsiteY1" fmla="*/ 700935 h 2363861"/>
              <a:gd name="connsiteX2" fmla="*/ 1947053 w 2038493"/>
              <a:gd name="connsiteY2" fmla="*/ 2173543 h 2363861"/>
              <a:gd name="connsiteX3" fmla="*/ 0 w 2038493"/>
              <a:gd name="connsiteY3" fmla="*/ 1965785 h 2363861"/>
              <a:gd name="connsiteX4" fmla="*/ 282746 w 2038493"/>
              <a:gd name="connsiteY4" fmla="*/ 495959 h 2363861"/>
              <a:gd name="connsiteX0" fmla="*/ 282746 w 2038493"/>
              <a:gd name="connsiteY0" fmla="*/ 495959 h 2757076"/>
              <a:gd name="connsiteX1" fmla="*/ 1726742 w 2038493"/>
              <a:gd name="connsiteY1" fmla="*/ 700935 h 2757076"/>
              <a:gd name="connsiteX2" fmla="*/ 1947053 w 2038493"/>
              <a:gd name="connsiteY2" fmla="*/ 2173543 h 2757076"/>
              <a:gd name="connsiteX3" fmla="*/ 0 w 2038493"/>
              <a:gd name="connsiteY3" fmla="*/ 1965785 h 2757076"/>
              <a:gd name="connsiteX4" fmla="*/ 282746 w 2038493"/>
              <a:gd name="connsiteY4" fmla="*/ 495959 h 2757076"/>
              <a:gd name="connsiteX0" fmla="*/ 282746 w 2038493"/>
              <a:gd name="connsiteY0" fmla="*/ 495959 h 2757076"/>
              <a:gd name="connsiteX1" fmla="*/ 1726742 w 2038493"/>
              <a:gd name="connsiteY1" fmla="*/ 700935 h 2757076"/>
              <a:gd name="connsiteX2" fmla="*/ 1947053 w 2038493"/>
              <a:gd name="connsiteY2" fmla="*/ 2173543 h 2757076"/>
              <a:gd name="connsiteX3" fmla="*/ 0 w 2038493"/>
              <a:gd name="connsiteY3" fmla="*/ 1965785 h 2757076"/>
              <a:gd name="connsiteX4" fmla="*/ 282746 w 2038493"/>
              <a:gd name="connsiteY4" fmla="*/ 495959 h 2757076"/>
              <a:gd name="connsiteX0" fmla="*/ 366684 w 2122431"/>
              <a:gd name="connsiteY0" fmla="*/ 495959 h 2757076"/>
              <a:gd name="connsiteX1" fmla="*/ 1810680 w 2122431"/>
              <a:gd name="connsiteY1" fmla="*/ 700935 h 2757076"/>
              <a:gd name="connsiteX2" fmla="*/ 2030991 w 2122431"/>
              <a:gd name="connsiteY2" fmla="*/ 2173543 h 2757076"/>
              <a:gd name="connsiteX3" fmla="*/ 0 w 2122431"/>
              <a:gd name="connsiteY3" fmla="*/ 2197212 h 2757076"/>
              <a:gd name="connsiteX4" fmla="*/ 366684 w 2122431"/>
              <a:gd name="connsiteY4" fmla="*/ 495959 h 2757076"/>
              <a:gd name="connsiteX0" fmla="*/ 90888 w 2122431"/>
              <a:gd name="connsiteY0" fmla="*/ 322217 h 2930474"/>
              <a:gd name="connsiteX1" fmla="*/ 1810680 w 2122431"/>
              <a:gd name="connsiteY1" fmla="*/ 874333 h 2930474"/>
              <a:gd name="connsiteX2" fmla="*/ 2030991 w 2122431"/>
              <a:gd name="connsiteY2" fmla="*/ 2346941 h 2930474"/>
              <a:gd name="connsiteX3" fmla="*/ 0 w 2122431"/>
              <a:gd name="connsiteY3" fmla="*/ 2370610 h 2930474"/>
              <a:gd name="connsiteX4" fmla="*/ 90888 w 2122431"/>
              <a:gd name="connsiteY4" fmla="*/ 322217 h 2930474"/>
              <a:gd name="connsiteX0" fmla="*/ 349630 w 2381173"/>
              <a:gd name="connsiteY0" fmla="*/ 322217 h 2930474"/>
              <a:gd name="connsiteX1" fmla="*/ 2069422 w 2381173"/>
              <a:gd name="connsiteY1" fmla="*/ 874333 h 2930474"/>
              <a:gd name="connsiteX2" fmla="*/ 2289733 w 2381173"/>
              <a:gd name="connsiteY2" fmla="*/ 2346941 h 2930474"/>
              <a:gd name="connsiteX3" fmla="*/ 258742 w 2381173"/>
              <a:gd name="connsiteY3" fmla="*/ 2370610 h 2930474"/>
              <a:gd name="connsiteX4" fmla="*/ 349630 w 2381173"/>
              <a:gd name="connsiteY4" fmla="*/ 322217 h 2930474"/>
              <a:gd name="connsiteX0" fmla="*/ 349630 w 2381173"/>
              <a:gd name="connsiteY0" fmla="*/ 148819 h 2757076"/>
              <a:gd name="connsiteX1" fmla="*/ 2069422 w 2381173"/>
              <a:gd name="connsiteY1" fmla="*/ 700935 h 2757076"/>
              <a:gd name="connsiteX2" fmla="*/ 2289733 w 2381173"/>
              <a:gd name="connsiteY2" fmla="*/ 2173543 h 2757076"/>
              <a:gd name="connsiteX3" fmla="*/ 258742 w 2381173"/>
              <a:gd name="connsiteY3" fmla="*/ 2197212 h 2757076"/>
              <a:gd name="connsiteX4" fmla="*/ 349630 w 2381173"/>
              <a:gd name="connsiteY4" fmla="*/ 148819 h 2757076"/>
              <a:gd name="connsiteX0" fmla="*/ 349630 w 2381173"/>
              <a:gd name="connsiteY0" fmla="*/ 611673 h 3219930"/>
              <a:gd name="connsiteX1" fmla="*/ 2081413 w 2381173"/>
              <a:gd name="connsiteY1" fmla="*/ 700935 h 3219930"/>
              <a:gd name="connsiteX2" fmla="*/ 2289733 w 2381173"/>
              <a:gd name="connsiteY2" fmla="*/ 2636397 h 3219930"/>
              <a:gd name="connsiteX3" fmla="*/ 258742 w 2381173"/>
              <a:gd name="connsiteY3" fmla="*/ 2660066 h 3219930"/>
              <a:gd name="connsiteX4" fmla="*/ 349630 w 2381173"/>
              <a:gd name="connsiteY4" fmla="*/ 611673 h 3219930"/>
              <a:gd name="connsiteX0" fmla="*/ 349630 w 2381173"/>
              <a:gd name="connsiteY0" fmla="*/ 611673 h 3219930"/>
              <a:gd name="connsiteX1" fmla="*/ 2081413 w 2381173"/>
              <a:gd name="connsiteY1" fmla="*/ 700935 h 3219930"/>
              <a:gd name="connsiteX2" fmla="*/ 2289733 w 2381173"/>
              <a:gd name="connsiteY2" fmla="*/ 2636397 h 3219930"/>
              <a:gd name="connsiteX3" fmla="*/ 258742 w 2381173"/>
              <a:gd name="connsiteY3" fmla="*/ 2660066 h 3219930"/>
              <a:gd name="connsiteX4" fmla="*/ 349630 w 2381173"/>
              <a:gd name="connsiteY4" fmla="*/ 611673 h 3219930"/>
              <a:gd name="connsiteX0" fmla="*/ 349630 w 2381173"/>
              <a:gd name="connsiteY0" fmla="*/ 760447 h 3368704"/>
              <a:gd name="connsiteX1" fmla="*/ 2081413 w 2381173"/>
              <a:gd name="connsiteY1" fmla="*/ 849709 h 3368704"/>
              <a:gd name="connsiteX2" fmla="*/ 2289733 w 2381173"/>
              <a:gd name="connsiteY2" fmla="*/ 2785171 h 3368704"/>
              <a:gd name="connsiteX3" fmla="*/ 258742 w 2381173"/>
              <a:gd name="connsiteY3" fmla="*/ 2808840 h 3368704"/>
              <a:gd name="connsiteX4" fmla="*/ 349630 w 2381173"/>
              <a:gd name="connsiteY4" fmla="*/ 760447 h 3368704"/>
              <a:gd name="connsiteX0" fmla="*/ 349630 w 2381173"/>
              <a:gd name="connsiteY0" fmla="*/ 760447 h 3368704"/>
              <a:gd name="connsiteX1" fmla="*/ 2081413 w 2381173"/>
              <a:gd name="connsiteY1" fmla="*/ 849709 h 3368704"/>
              <a:gd name="connsiteX2" fmla="*/ 2289733 w 2381173"/>
              <a:gd name="connsiteY2" fmla="*/ 2785171 h 3368704"/>
              <a:gd name="connsiteX3" fmla="*/ 258742 w 2381173"/>
              <a:gd name="connsiteY3" fmla="*/ 2808840 h 3368704"/>
              <a:gd name="connsiteX4" fmla="*/ 349630 w 2381173"/>
              <a:gd name="connsiteY4" fmla="*/ 760447 h 3368704"/>
              <a:gd name="connsiteX0" fmla="*/ 119853 w 2151396"/>
              <a:gd name="connsiteY0" fmla="*/ 760447 h 3368704"/>
              <a:gd name="connsiteX1" fmla="*/ 1851636 w 2151396"/>
              <a:gd name="connsiteY1" fmla="*/ 849709 h 3368704"/>
              <a:gd name="connsiteX2" fmla="*/ 2059956 w 2151396"/>
              <a:gd name="connsiteY2" fmla="*/ 2785171 h 3368704"/>
              <a:gd name="connsiteX3" fmla="*/ 28965 w 2151396"/>
              <a:gd name="connsiteY3" fmla="*/ 2808840 h 3368704"/>
              <a:gd name="connsiteX4" fmla="*/ 119853 w 2151396"/>
              <a:gd name="connsiteY4" fmla="*/ 760447 h 33687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1396" h="3368704">
                <a:moveTo>
                  <a:pt x="119853" y="760447"/>
                </a:moveTo>
                <a:cubicBezTo>
                  <a:pt x="144099" y="818432"/>
                  <a:pt x="1325068" y="0"/>
                  <a:pt x="1851636" y="849709"/>
                </a:cubicBezTo>
                <a:cubicBezTo>
                  <a:pt x="1475041" y="972976"/>
                  <a:pt x="2151396" y="2049296"/>
                  <a:pt x="2059956" y="2785171"/>
                </a:cubicBezTo>
                <a:cubicBezTo>
                  <a:pt x="1774308" y="3368704"/>
                  <a:pt x="424568" y="2578757"/>
                  <a:pt x="28965" y="2808840"/>
                </a:cubicBezTo>
                <a:cubicBezTo>
                  <a:pt x="0" y="2740594"/>
                  <a:pt x="153939" y="1005708"/>
                  <a:pt x="119853" y="760447"/>
                </a:cubicBezTo>
                <a:close/>
              </a:path>
            </a:pathLst>
          </a:custGeom>
          <a:solidFill>
            <a:schemeClr val="accent5">
              <a:lumMod val="9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30000" smtClean="0">
              <a:ln>
                <a:noFill/>
              </a:ln>
              <a:solidFill>
                <a:schemeClr val="tx1"/>
              </a:solidFill>
              <a:effectLst/>
              <a:latin typeface="Arial" charset="0"/>
              <a:cs typeface="Arial" charset="0"/>
            </a:endParaRPr>
          </a:p>
        </p:txBody>
      </p:sp>
      <p:sp>
        <p:nvSpPr>
          <p:cNvPr id="21" name="Freeform 20"/>
          <p:cNvSpPr/>
          <p:nvPr/>
        </p:nvSpPr>
        <p:spPr bwMode="auto">
          <a:xfrm flipH="1">
            <a:off x="6408429" y="2142537"/>
            <a:ext cx="1560540" cy="1733447"/>
          </a:xfrm>
          <a:custGeom>
            <a:avLst/>
            <a:gdLst>
              <a:gd name="connsiteX0" fmla="*/ 313509 w 3344092"/>
              <a:gd name="connsiteY0" fmla="*/ 509451 h 3592285"/>
              <a:gd name="connsiteX1" fmla="*/ 1946366 w 3344092"/>
              <a:gd name="connsiteY1" fmla="*/ 0 h 3592285"/>
              <a:gd name="connsiteX2" fmla="*/ 3344092 w 3344092"/>
              <a:gd name="connsiteY2" fmla="*/ 1214845 h 3592285"/>
              <a:gd name="connsiteX3" fmla="*/ 2690949 w 3344092"/>
              <a:gd name="connsiteY3" fmla="*/ 2364377 h 3592285"/>
              <a:gd name="connsiteX4" fmla="*/ 0 w 3344092"/>
              <a:gd name="connsiteY4" fmla="*/ 3592285 h 3592285"/>
              <a:gd name="connsiteX5" fmla="*/ 483326 w 3344092"/>
              <a:gd name="connsiteY5" fmla="*/ 1515291 h 3592285"/>
              <a:gd name="connsiteX6" fmla="*/ 313509 w 3344092"/>
              <a:gd name="connsiteY6" fmla="*/ 509451 h 3592285"/>
              <a:gd name="connsiteX0" fmla="*/ 653143 w 3683726"/>
              <a:gd name="connsiteY0" fmla="*/ 509451 h 3592285"/>
              <a:gd name="connsiteX1" fmla="*/ 2286000 w 3683726"/>
              <a:gd name="connsiteY1" fmla="*/ 0 h 3592285"/>
              <a:gd name="connsiteX2" fmla="*/ 3683726 w 3683726"/>
              <a:gd name="connsiteY2" fmla="*/ 1214845 h 3592285"/>
              <a:gd name="connsiteX3" fmla="*/ 3030583 w 3683726"/>
              <a:gd name="connsiteY3" fmla="*/ 2364377 h 3592285"/>
              <a:gd name="connsiteX4" fmla="*/ 339634 w 3683726"/>
              <a:gd name="connsiteY4" fmla="*/ 3592285 h 3592285"/>
              <a:gd name="connsiteX5" fmla="*/ 0 w 3683726"/>
              <a:gd name="connsiteY5" fmla="*/ 404948 h 3592285"/>
              <a:gd name="connsiteX6" fmla="*/ 653143 w 3683726"/>
              <a:gd name="connsiteY6" fmla="*/ 509451 h 3592285"/>
              <a:gd name="connsiteX0" fmla="*/ 0 w 3683726"/>
              <a:gd name="connsiteY0" fmla="*/ 404948 h 3592285"/>
              <a:gd name="connsiteX1" fmla="*/ 2286000 w 3683726"/>
              <a:gd name="connsiteY1" fmla="*/ 0 h 3592285"/>
              <a:gd name="connsiteX2" fmla="*/ 3683726 w 3683726"/>
              <a:gd name="connsiteY2" fmla="*/ 1214845 h 3592285"/>
              <a:gd name="connsiteX3" fmla="*/ 3030583 w 3683726"/>
              <a:gd name="connsiteY3" fmla="*/ 2364377 h 3592285"/>
              <a:gd name="connsiteX4" fmla="*/ 339634 w 3683726"/>
              <a:gd name="connsiteY4" fmla="*/ 3592285 h 3592285"/>
              <a:gd name="connsiteX5" fmla="*/ 0 w 3683726"/>
              <a:gd name="connsiteY5" fmla="*/ 404948 h 3592285"/>
              <a:gd name="connsiteX0" fmla="*/ 0 w 3683726"/>
              <a:gd name="connsiteY0" fmla="*/ 404948 h 2364377"/>
              <a:gd name="connsiteX1" fmla="*/ 2286000 w 3683726"/>
              <a:gd name="connsiteY1" fmla="*/ 0 h 2364377"/>
              <a:gd name="connsiteX2" fmla="*/ 3683726 w 3683726"/>
              <a:gd name="connsiteY2" fmla="*/ 1214845 h 2364377"/>
              <a:gd name="connsiteX3" fmla="*/ 3030583 w 3683726"/>
              <a:gd name="connsiteY3" fmla="*/ 2364377 h 2364377"/>
              <a:gd name="connsiteX4" fmla="*/ 418011 w 3683726"/>
              <a:gd name="connsiteY4" fmla="*/ 2246810 h 2364377"/>
              <a:gd name="connsiteX5" fmla="*/ 0 w 3683726"/>
              <a:gd name="connsiteY5" fmla="*/ 404948 h 2364377"/>
              <a:gd name="connsiteX0" fmla="*/ 0 w 3683726"/>
              <a:gd name="connsiteY0" fmla="*/ 404948 h 3278776"/>
              <a:gd name="connsiteX1" fmla="*/ 2286000 w 3683726"/>
              <a:gd name="connsiteY1" fmla="*/ 0 h 3278776"/>
              <a:gd name="connsiteX2" fmla="*/ 3683726 w 3683726"/>
              <a:gd name="connsiteY2" fmla="*/ 1214845 h 3278776"/>
              <a:gd name="connsiteX3" fmla="*/ 3030583 w 3683726"/>
              <a:gd name="connsiteY3" fmla="*/ 2364377 h 3278776"/>
              <a:gd name="connsiteX4" fmla="*/ 418011 w 3683726"/>
              <a:gd name="connsiteY4" fmla="*/ 2246810 h 3278776"/>
              <a:gd name="connsiteX5" fmla="*/ 0 w 3683726"/>
              <a:gd name="connsiteY5" fmla="*/ 404948 h 3278776"/>
              <a:gd name="connsiteX0" fmla="*/ 0 w 3683726"/>
              <a:gd name="connsiteY0" fmla="*/ 404948 h 3278776"/>
              <a:gd name="connsiteX1" fmla="*/ 2286000 w 3683726"/>
              <a:gd name="connsiteY1" fmla="*/ 0 h 3278776"/>
              <a:gd name="connsiteX2" fmla="*/ 3683726 w 3683726"/>
              <a:gd name="connsiteY2" fmla="*/ 1214845 h 3278776"/>
              <a:gd name="connsiteX3" fmla="*/ 3030583 w 3683726"/>
              <a:gd name="connsiteY3" fmla="*/ 2364377 h 3278776"/>
              <a:gd name="connsiteX4" fmla="*/ 418011 w 3683726"/>
              <a:gd name="connsiteY4" fmla="*/ 2246810 h 3278776"/>
              <a:gd name="connsiteX5" fmla="*/ 0 w 3683726"/>
              <a:gd name="connsiteY5" fmla="*/ 404948 h 3278776"/>
              <a:gd name="connsiteX0" fmla="*/ 0 w 3683726"/>
              <a:gd name="connsiteY0" fmla="*/ 404948 h 2782388"/>
              <a:gd name="connsiteX1" fmla="*/ 2286000 w 3683726"/>
              <a:gd name="connsiteY1" fmla="*/ 0 h 2782388"/>
              <a:gd name="connsiteX2" fmla="*/ 3683726 w 3683726"/>
              <a:gd name="connsiteY2" fmla="*/ 1214845 h 2782388"/>
              <a:gd name="connsiteX3" fmla="*/ 3030583 w 3683726"/>
              <a:gd name="connsiteY3" fmla="*/ 2364377 h 2782388"/>
              <a:gd name="connsiteX4" fmla="*/ 535576 w 3683726"/>
              <a:gd name="connsiteY4" fmla="*/ 1750422 h 2782388"/>
              <a:gd name="connsiteX5" fmla="*/ 0 w 3683726"/>
              <a:gd name="connsiteY5" fmla="*/ 404948 h 2782388"/>
              <a:gd name="connsiteX0" fmla="*/ 0 w 3683726"/>
              <a:gd name="connsiteY0" fmla="*/ 0 h 2377440"/>
              <a:gd name="connsiteX1" fmla="*/ 3683726 w 3683726"/>
              <a:gd name="connsiteY1" fmla="*/ 809897 h 2377440"/>
              <a:gd name="connsiteX2" fmla="*/ 3030583 w 3683726"/>
              <a:gd name="connsiteY2" fmla="*/ 1959429 h 2377440"/>
              <a:gd name="connsiteX3" fmla="*/ 535576 w 3683726"/>
              <a:gd name="connsiteY3" fmla="*/ 1345474 h 2377440"/>
              <a:gd name="connsiteX4" fmla="*/ 0 w 3683726"/>
              <a:gd name="connsiteY4" fmla="*/ 0 h 2377440"/>
              <a:gd name="connsiteX0" fmla="*/ 0 w 3304903"/>
              <a:gd name="connsiteY0" fmla="*/ 248195 h 2625635"/>
              <a:gd name="connsiteX1" fmla="*/ 3304903 w 3304903"/>
              <a:gd name="connsiteY1" fmla="*/ 0 h 2625635"/>
              <a:gd name="connsiteX2" fmla="*/ 3030583 w 3304903"/>
              <a:gd name="connsiteY2" fmla="*/ 2207624 h 2625635"/>
              <a:gd name="connsiteX3" fmla="*/ 535576 w 3304903"/>
              <a:gd name="connsiteY3" fmla="*/ 1593669 h 2625635"/>
              <a:gd name="connsiteX4" fmla="*/ 0 w 3304903"/>
              <a:gd name="connsiteY4" fmla="*/ 248195 h 2625635"/>
              <a:gd name="connsiteX0" fmla="*/ 265612 w 2852058"/>
              <a:gd name="connsiteY0" fmla="*/ 104503 h 2625635"/>
              <a:gd name="connsiteX1" fmla="*/ 2852058 w 2852058"/>
              <a:gd name="connsiteY1" fmla="*/ 0 h 2625635"/>
              <a:gd name="connsiteX2" fmla="*/ 2577738 w 2852058"/>
              <a:gd name="connsiteY2" fmla="*/ 2207624 h 2625635"/>
              <a:gd name="connsiteX3" fmla="*/ 82731 w 2852058"/>
              <a:gd name="connsiteY3" fmla="*/ 1593669 h 2625635"/>
              <a:gd name="connsiteX4" fmla="*/ 265612 w 2852058"/>
              <a:gd name="connsiteY4" fmla="*/ 104503 h 2625635"/>
              <a:gd name="connsiteX0" fmla="*/ 265612 w 2852058"/>
              <a:gd name="connsiteY0" fmla="*/ 322217 h 2843349"/>
              <a:gd name="connsiteX1" fmla="*/ 2852058 w 2852058"/>
              <a:gd name="connsiteY1" fmla="*/ 217714 h 2843349"/>
              <a:gd name="connsiteX2" fmla="*/ 2577738 w 2852058"/>
              <a:gd name="connsiteY2" fmla="*/ 2425338 h 2843349"/>
              <a:gd name="connsiteX3" fmla="*/ 82731 w 2852058"/>
              <a:gd name="connsiteY3" fmla="*/ 1811383 h 2843349"/>
              <a:gd name="connsiteX4" fmla="*/ 265612 w 2852058"/>
              <a:gd name="connsiteY4" fmla="*/ 322217 h 2843349"/>
              <a:gd name="connsiteX0" fmla="*/ 265612 w 3126378"/>
              <a:gd name="connsiteY0" fmla="*/ 322217 h 2843349"/>
              <a:gd name="connsiteX1" fmla="*/ 2852058 w 3126378"/>
              <a:gd name="connsiteY1" fmla="*/ 217714 h 2843349"/>
              <a:gd name="connsiteX2" fmla="*/ 2577738 w 3126378"/>
              <a:gd name="connsiteY2" fmla="*/ 2425338 h 2843349"/>
              <a:gd name="connsiteX3" fmla="*/ 82731 w 3126378"/>
              <a:gd name="connsiteY3" fmla="*/ 1811383 h 2843349"/>
              <a:gd name="connsiteX4" fmla="*/ 265612 w 3126378"/>
              <a:gd name="connsiteY4" fmla="*/ 322217 h 2843349"/>
              <a:gd name="connsiteX0" fmla="*/ 265612 w 3126378"/>
              <a:gd name="connsiteY0" fmla="*/ 322217 h 2843349"/>
              <a:gd name="connsiteX1" fmla="*/ 2852058 w 3126378"/>
              <a:gd name="connsiteY1" fmla="*/ 217714 h 2843349"/>
              <a:gd name="connsiteX2" fmla="*/ 2577738 w 3126378"/>
              <a:gd name="connsiteY2" fmla="*/ 2425338 h 2843349"/>
              <a:gd name="connsiteX3" fmla="*/ 82731 w 3126378"/>
              <a:gd name="connsiteY3" fmla="*/ 1811383 h 2843349"/>
              <a:gd name="connsiteX4" fmla="*/ 265612 w 3126378"/>
              <a:gd name="connsiteY4" fmla="*/ 322217 h 2843349"/>
              <a:gd name="connsiteX0" fmla="*/ 265612 w 3126378"/>
              <a:gd name="connsiteY0" fmla="*/ 322217 h 2843349"/>
              <a:gd name="connsiteX1" fmla="*/ 2852058 w 3126378"/>
              <a:gd name="connsiteY1" fmla="*/ 217714 h 2843349"/>
              <a:gd name="connsiteX2" fmla="*/ 2577738 w 3126378"/>
              <a:gd name="connsiteY2" fmla="*/ 2425338 h 2843349"/>
              <a:gd name="connsiteX3" fmla="*/ 82731 w 3126378"/>
              <a:gd name="connsiteY3" fmla="*/ 1811383 h 2843349"/>
              <a:gd name="connsiteX4" fmla="*/ 265612 w 3126378"/>
              <a:gd name="connsiteY4" fmla="*/ 322217 h 2843349"/>
              <a:gd name="connsiteX0" fmla="*/ 761258 w 3126378"/>
              <a:gd name="connsiteY0" fmla="*/ 510697 h 2625635"/>
              <a:gd name="connsiteX1" fmla="*/ 2852058 w 3126378"/>
              <a:gd name="connsiteY1" fmla="*/ 0 h 2625635"/>
              <a:gd name="connsiteX2" fmla="*/ 2577738 w 3126378"/>
              <a:gd name="connsiteY2" fmla="*/ 2207624 h 2625635"/>
              <a:gd name="connsiteX3" fmla="*/ 82731 w 3126378"/>
              <a:gd name="connsiteY3" fmla="*/ 1593669 h 2625635"/>
              <a:gd name="connsiteX4" fmla="*/ 761258 w 3126378"/>
              <a:gd name="connsiteY4" fmla="*/ 510697 h 2625635"/>
              <a:gd name="connsiteX0" fmla="*/ 761258 w 2669178"/>
              <a:gd name="connsiteY0" fmla="*/ 322217 h 2437155"/>
              <a:gd name="connsiteX1" fmla="*/ 2394539 w 2669178"/>
              <a:gd name="connsiteY1" fmla="*/ 411137 h 2437155"/>
              <a:gd name="connsiteX2" fmla="*/ 2577738 w 2669178"/>
              <a:gd name="connsiteY2" fmla="*/ 2019144 h 2437155"/>
              <a:gd name="connsiteX3" fmla="*/ 82731 w 2669178"/>
              <a:gd name="connsiteY3" fmla="*/ 1405189 h 2437155"/>
              <a:gd name="connsiteX4" fmla="*/ 761258 w 2669178"/>
              <a:gd name="connsiteY4" fmla="*/ 322217 h 2437155"/>
              <a:gd name="connsiteX0" fmla="*/ 761258 w 2669178"/>
              <a:gd name="connsiteY0" fmla="*/ 612014 h 2726952"/>
              <a:gd name="connsiteX1" fmla="*/ 2394539 w 2669178"/>
              <a:gd name="connsiteY1" fmla="*/ 700934 h 2726952"/>
              <a:gd name="connsiteX2" fmla="*/ 2577738 w 2669178"/>
              <a:gd name="connsiteY2" fmla="*/ 2308941 h 2726952"/>
              <a:gd name="connsiteX3" fmla="*/ 82731 w 2669178"/>
              <a:gd name="connsiteY3" fmla="*/ 1694986 h 2726952"/>
              <a:gd name="connsiteX4" fmla="*/ 761258 w 2669178"/>
              <a:gd name="connsiteY4" fmla="*/ 612014 h 2726952"/>
              <a:gd name="connsiteX0" fmla="*/ 761258 w 2669178"/>
              <a:gd name="connsiteY0" fmla="*/ 612015 h 2726953"/>
              <a:gd name="connsiteX1" fmla="*/ 2394539 w 2669178"/>
              <a:gd name="connsiteY1" fmla="*/ 700935 h 2726953"/>
              <a:gd name="connsiteX2" fmla="*/ 2577738 w 2669178"/>
              <a:gd name="connsiteY2" fmla="*/ 2308942 h 2726953"/>
              <a:gd name="connsiteX3" fmla="*/ 82731 w 2669178"/>
              <a:gd name="connsiteY3" fmla="*/ 1694987 h 2726953"/>
              <a:gd name="connsiteX4" fmla="*/ 761258 w 2669178"/>
              <a:gd name="connsiteY4" fmla="*/ 612015 h 2726953"/>
              <a:gd name="connsiteX0" fmla="*/ 739368 w 2647288"/>
              <a:gd name="connsiteY0" fmla="*/ 612015 h 2649584"/>
              <a:gd name="connsiteX1" fmla="*/ 2372649 w 2647288"/>
              <a:gd name="connsiteY1" fmla="*/ 700935 h 2649584"/>
              <a:gd name="connsiteX2" fmla="*/ 2555848 w 2647288"/>
              <a:gd name="connsiteY2" fmla="*/ 2308942 h 2649584"/>
              <a:gd name="connsiteX3" fmla="*/ 613677 w 2647288"/>
              <a:gd name="connsiteY3" fmla="*/ 1617617 h 2649584"/>
              <a:gd name="connsiteX4" fmla="*/ 739368 w 2647288"/>
              <a:gd name="connsiteY4" fmla="*/ 612015 h 2649584"/>
              <a:gd name="connsiteX0" fmla="*/ 739368 w 2647288"/>
              <a:gd name="connsiteY0" fmla="*/ 612015 h 3268544"/>
              <a:gd name="connsiteX1" fmla="*/ 2372649 w 2647288"/>
              <a:gd name="connsiteY1" fmla="*/ 700935 h 3268544"/>
              <a:gd name="connsiteX2" fmla="*/ 2555848 w 2647288"/>
              <a:gd name="connsiteY2" fmla="*/ 2308942 h 3268544"/>
              <a:gd name="connsiteX3" fmla="*/ 442107 w 2647288"/>
              <a:gd name="connsiteY3" fmla="*/ 2236578 h 3268544"/>
              <a:gd name="connsiteX4" fmla="*/ 739368 w 2647288"/>
              <a:gd name="connsiteY4" fmla="*/ 612015 h 3268544"/>
              <a:gd name="connsiteX0" fmla="*/ 739368 w 3028553"/>
              <a:gd name="connsiteY0" fmla="*/ 612015 h 3268544"/>
              <a:gd name="connsiteX1" fmla="*/ 2372649 w 3028553"/>
              <a:gd name="connsiteY1" fmla="*/ 700935 h 3268544"/>
              <a:gd name="connsiteX2" fmla="*/ 2937113 w 3028553"/>
              <a:gd name="connsiteY2" fmla="*/ 2444339 h 3268544"/>
              <a:gd name="connsiteX3" fmla="*/ 442107 w 3028553"/>
              <a:gd name="connsiteY3" fmla="*/ 2236578 h 3268544"/>
              <a:gd name="connsiteX4" fmla="*/ 739368 w 3028553"/>
              <a:gd name="connsiteY4" fmla="*/ 612015 h 3268544"/>
              <a:gd name="connsiteX0" fmla="*/ 739368 w 3028553"/>
              <a:gd name="connsiteY0" fmla="*/ 612015 h 3268544"/>
              <a:gd name="connsiteX1" fmla="*/ 2372649 w 3028553"/>
              <a:gd name="connsiteY1" fmla="*/ 700935 h 3268544"/>
              <a:gd name="connsiteX2" fmla="*/ 2937113 w 3028553"/>
              <a:gd name="connsiteY2" fmla="*/ 2444339 h 3268544"/>
              <a:gd name="connsiteX3" fmla="*/ 442107 w 3028553"/>
              <a:gd name="connsiteY3" fmla="*/ 2236578 h 3268544"/>
              <a:gd name="connsiteX4" fmla="*/ 739368 w 3028553"/>
              <a:gd name="connsiteY4" fmla="*/ 612015 h 3268544"/>
              <a:gd name="connsiteX0" fmla="*/ 739368 w 3028553"/>
              <a:gd name="connsiteY0" fmla="*/ 612015 h 2843009"/>
              <a:gd name="connsiteX1" fmla="*/ 2372649 w 3028553"/>
              <a:gd name="connsiteY1" fmla="*/ 700935 h 2843009"/>
              <a:gd name="connsiteX2" fmla="*/ 2937113 w 3028553"/>
              <a:gd name="connsiteY2" fmla="*/ 2444339 h 2843009"/>
              <a:gd name="connsiteX3" fmla="*/ 327728 w 3028553"/>
              <a:gd name="connsiteY3" fmla="*/ 1811043 h 2843009"/>
              <a:gd name="connsiteX4" fmla="*/ 739368 w 3028553"/>
              <a:gd name="connsiteY4" fmla="*/ 612015 h 2843009"/>
              <a:gd name="connsiteX0" fmla="*/ 739368 w 3028553"/>
              <a:gd name="connsiteY0" fmla="*/ 612015 h 2444338"/>
              <a:gd name="connsiteX1" fmla="*/ 2372649 w 3028553"/>
              <a:gd name="connsiteY1" fmla="*/ 700935 h 2444338"/>
              <a:gd name="connsiteX2" fmla="*/ 2937113 w 3028553"/>
              <a:gd name="connsiteY2" fmla="*/ 2444339 h 2444338"/>
              <a:gd name="connsiteX3" fmla="*/ 327728 w 3028553"/>
              <a:gd name="connsiteY3" fmla="*/ 1811043 h 2444338"/>
              <a:gd name="connsiteX4" fmla="*/ 739368 w 3028553"/>
              <a:gd name="connsiteY4" fmla="*/ 612015 h 2444338"/>
              <a:gd name="connsiteX0" fmla="*/ 739368 w 3028553"/>
              <a:gd name="connsiteY0" fmla="*/ 612015 h 2649584"/>
              <a:gd name="connsiteX1" fmla="*/ 2372649 w 3028553"/>
              <a:gd name="connsiteY1" fmla="*/ 700935 h 2649584"/>
              <a:gd name="connsiteX2" fmla="*/ 2937113 w 3028553"/>
              <a:gd name="connsiteY2" fmla="*/ 2444339 h 2649584"/>
              <a:gd name="connsiteX3" fmla="*/ 480235 w 3028553"/>
              <a:gd name="connsiteY3" fmla="*/ 2430005 h 2649584"/>
              <a:gd name="connsiteX4" fmla="*/ 739368 w 3028553"/>
              <a:gd name="connsiteY4" fmla="*/ 612015 h 2649584"/>
              <a:gd name="connsiteX0" fmla="*/ 739368 w 3028553"/>
              <a:gd name="connsiteY0" fmla="*/ 612015 h 2444339"/>
              <a:gd name="connsiteX1" fmla="*/ 2372649 w 3028553"/>
              <a:gd name="connsiteY1" fmla="*/ 700935 h 2444339"/>
              <a:gd name="connsiteX2" fmla="*/ 2937113 w 3028553"/>
              <a:gd name="connsiteY2" fmla="*/ 2444339 h 2444339"/>
              <a:gd name="connsiteX3" fmla="*/ 480235 w 3028553"/>
              <a:gd name="connsiteY3" fmla="*/ 2430005 h 2444339"/>
              <a:gd name="connsiteX4" fmla="*/ 739368 w 3028553"/>
              <a:gd name="connsiteY4" fmla="*/ 612015 h 2444339"/>
              <a:gd name="connsiteX0" fmla="*/ 1139697 w 3428882"/>
              <a:gd name="connsiteY0" fmla="*/ 612015 h 2444339"/>
              <a:gd name="connsiteX1" fmla="*/ 2772978 w 3428882"/>
              <a:gd name="connsiteY1" fmla="*/ 700935 h 2444339"/>
              <a:gd name="connsiteX2" fmla="*/ 3337442 w 3428882"/>
              <a:gd name="connsiteY2" fmla="*/ 2444339 h 2444339"/>
              <a:gd name="connsiteX3" fmla="*/ 880564 w 3428882"/>
              <a:gd name="connsiteY3" fmla="*/ 2430005 h 2444339"/>
              <a:gd name="connsiteX4" fmla="*/ 1139697 w 3428882"/>
              <a:gd name="connsiteY4" fmla="*/ 612015 h 2444339"/>
              <a:gd name="connsiteX0" fmla="*/ 1139697 w 3428882"/>
              <a:gd name="connsiteY0" fmla="*/ 612015 h 2444339"/>
              <a:gd name="connsiteX1" fmla="*/ 2772978 w 3428882"/>
              <a:gd name="connsiteY1" fmla="*/ 700935 h 2444339"/>
              <a:gd name="connsiteX2" fmla="*/ 3337442 w 3428882"/>
              <a:gd name="connsiteY2" fmla="*/ 2444339 h 2444339"/>
              <a:gd name="connsiteX3" fmla="*/ 880564 w 3428882"/>
              <a:gd name="connsiteY3" fmla="*/ 2430005 h 2444339"/>
              <a:gd name="connsiteX4" fmla="*/ 1139697 w 3428882"/>
              <a:gd name="connsiteY4" fmla="*/ 612015 h 2444339"/>
              <a:gd name="connsiteX0" fmla="*/ 1243572 w 3532757"/>
              <a:gd name="connsiteY0" fmla="*/ 612015 h 2444339"/>
              <a:gd name="connsiteX1" fmla="*/ 2876853 w 3532757"/>
              <a:gd name="connsiteY1" fmla="*/ 700935 h 2444339"/>
              <a:gd name="connsiteX2" fmla="*/ 3441317 w 3532757"/>
              <a:gd name="connsiteY2" fmla="*/ 2444339 h 2444339"/>
              <a:gd name="connsiteX3" fmla="*/ 565047 w 3532757"/>
              <a:gd name="connsiteY3" fmla="*/ 2178553 h 2444339"/>
              <a:gd name="connsiteX4" fmla="*/ 1243572 w 3532757"/>
              <a:gd name="connsiteY4" fmla="*/ 612015 h 2444339"/>
              <a:gd name="connsiteX0" fmla="*/ 1243572 w 3532757"/>
              <a:gd name="connsiteY0" fmla="*/ 612015 h 2444339"/>
              <a:gd name="connsiteX1" fmla="*/ 2876853 w 3532757"/>
              <a:gd name="connsiteY1" fmla="*/ 700935 h 2444339"/>
              <a:gd name="connsiteX2" fmla="*/ 3441317 w 3532757"/>
              <a:gd name="connsiteY2" fmla="*/ 2444339 h 2444339"/>
              <a:gd name="connsiteX3" fmla="*/ 565047 w 3532757"/>
              <a:gd name="connsiteY3" fmla="*/ 2178553 h 2444339"/>
              <a:gd name="connsiteX4" fmla="*/ 1243572 w 3532757"/>
              <a:gd name="connsiteY4" fmla="*/ 612015 h 2444339"/>
              <a:gd name="connsiteX0" fmla="*/ 1243572 w 3532757"/>
              <a:gd name="connsiteY0" fmla="*/ 650700 h 2483024"/>
              <a:gd name="connsiteX1" fmla="*/ 2481075 w 3532757"/>
              <a:gd name="connsiteY1" fmla="*/ 700935 h 2483024"/>
              <a:gd name="connsiteX2" fmla="*/ 3441317 w 3532757"/>
              <a:gd name="connsiteY2" fmla="*/ 2483024 h 2483024"/>
              <a:gd name="connsiteX3" fmla="*/ 565047 w 3532757"/>
              <a:gd name="connsiteY3" fmla="*/ 2217238 h 2483024"/>
              <a:gd name="connsiteX4" fmla="*/ 1243572 w 3532757"/>
              <a:gd name="connsiteY4" fmla="*/ 650700 h 2483024"/>
              <a:gd name="connsiteX0" fmla="*/ 1243572 w 2999318"/>
              <a:gd name="connsiteY0" fmla="*/ 650700 h 2328284"/>
              <a:gd name="connsiteX1" fmla="*/ 2481075 w 2999318"/>
              <a:gd name="connsiteY1" fmla="*/ 700935 h 2328284"/>
              <a:gd name="connsiteX2" fmla="*/ 2907879 w 2999318"/>
              <a:gd name="connsiteY2" fmla="*/ 2328284 h 2328284"/>
              <a:gd name="connsiteX3" fmla="*/ 565047 w 2999318"/>
              <a:gd name="connsiteY3" fmla="*/ 2217238 h 2328284"/>
              <a:gd name="connsiteX4" fmla="*/ 1243572 w 2999318"/>
              <a:gd name="connsiteY4" fmla="*/ 650700 h 2328284"/>
              <a:gd name="connsiteX0" fmla="*/ 1139698 w 2895445"/>
              <a:gd name="connsiteY0" fmla="*/ 650700 h 2328284"/>
              <a:gd name="connsiteX1" fmla="*/ 2377201 w 2895445"/>
              <a:gd name="connsiteY1" fmla="*/ 700935 h 2328284"/>
              <a:gd name="connsiteX2" fmla="*/ 2804005 w 2895445"/>
              <a:gd name="connsiteY2" fmla="*/ 2328284 h 2328284"/>
              <a:gd name="connsiteX3" fmla="*/ 616043 w 2895445"/>
              <a:gd name="connsiteY3" fmla="*/ 1946443 h 2328284"/>
              <a:gd name="connsiteX4" fmla="*/ 1139698 w 2895445"/>
              <a:gd name="connsiteY4" fmla="*/ 650700 h 2328284"/>
              <a:gd name="connsiteX0" fmla="*/ 1139697 w 2895444"/>
              <a:gd name="connsiteY0" fmla="*/ 650700 h 2518602"/>
              <a:gd name="connsiteX1" fmla="*/ 2377200 w 2895444"/>
              <a:gd name="connsiteY1" fmla="*/ 700935 h 2518602"/>
              <a:gd name="connsiteX2" fmla="*/ 2804004 w 2895444"/>
              <a:gd name="connsiteY2" fmla="*/ 2328284 h 2518602"/>
              <a:gd name="connsiteX3" fmla="*/ 616042 w 2895444"/>
              <a:gd name="connsiteY3" fmla="*/ 1946443 h 2518602"/>
              <a:gd name="connsiteX4" fmla="*/ 1139697 w 2895444"/>
              <a:gd name="connsiteY4" fmla="*/ 650700 h 2518602"/>
              <a:gd name="connsiteX0" fmla="*/ 1277986 w 3033733"/>
              <a:gd name="connsiteY0" fmla="*/ 650700 h 2328284"/>
              <a:gd name="connsiteX1" fmla="*/ 2515489 w 3033733"/>
              <a:gd name="connsiteY1" fmla="*/ 700935 h 2328284"/>
              <a:gd name="connsiteX2" fmla="*/ 2942293 w 3033733"/>
              <a:gd name="connsiteY2" fmla="*/ 2328284 h 2328284"/>
              <a:gd name="connsiteX3" fmla="*/ 565047 w 3033733"/>
              <a:gd name="connsiteY3" fmla="*/ 1694991 h 2328284"/>
              <a:gd name="connsiteX4" fmla="*/ 1277986 w 3033733"/>
              <a:gd name="connsiteY4" fmla="*/ 650700 h 2328284"/>
              <a:gd name="connsiteX0" fmla="*/ 1139697 w 2895444"/>
              <a:gd name="connsiteY0" fmla="*/ 650700 h 2328284"/>
              <a:gd name="connsiteX1" fmla="*/ 2377200 w 2895444"/>
              <a:gd name="connsiteY1" fmla="*/ 700935 h 2328284"/>
              <a:gd name="connsiteX2" fmla="*/ 2804004 w 2895444"/>
              <a:gd name="connsiteY2" fmla="*/ 2328284 h 2328284"/>
              <a:gd name="connsiteX3" fmla="*/ 426758 w 2895444"/>
              <a:gd name="connsiteY3" fmla="*/ 1694991 h 2328284"/>
              <a:gd name="connsiteX4" fmla="*/ 1139697 w 2895444"/>
              <a:gd name="connsiteY4" fmla="*/ 650700 h 2328284"/>
              <a:gd name="connsiteX0" fmla="*/ 1139697 w 2895444"/>
              <a:gd name="connsiteY0" fmla="*/ 495960 h 2173544"/>
              <a:gd name="connsiteX1" fmla="*/ 2583693 w 2895444"/>
              <a:gd name="connsiteY1" fmla="*/ 700936 h 2173544"/>
              <a:gd name="connsiteX2" fmla="*/ 2804004 w 2895444"/>
              <a:gd name="connsiteY2" fmla="*/ 2173544 h 2173544"/>
              <a:gd name="connsiteX3" fmla="*/ 426758 w 2895444"/>
              <a:gd name="connsiteY3" fmla="*/ 1540251 h 2173544"/>
              <a:gd name="connsiteX4" fmla="*/ 1139697 w 2895444"/>
              <a:gd name="connsiteY4" fmla="*/ 495960 h 2173544"/>
              <a:gd name="connsiteX0" fmla="*/ 1139697 w 2895444"/>
              <a:gd name="connsiteY0" fmla="*/ 495959 h 2173543"/>
              <a:gd name="connsiteX1" fmla="*/ 2583693 w 2895444"/>
              <a:gd name="connsiteY1" fmla="*/ 700935 h 2173543"/>
              <a:gd name="connsiteX2" fmla="*/ 2804004 w 2895444"/>
              <a:gd name="connsiteY2" fmla="*/ 2173543 h 2173543"/>
              <a:gd name="connsiteX3" fmla="*/ 564420 w 2895444"/>
              <a:gd name="connsiteY3" fmla="*/ 1366168 h 2173543"/>
              <a:gd name="connsiteX4" fmla="*/ 1139697 w 2895444"/>
              <a:gd name="connsiteY4" fmla="*/ 495959 h 2173543"/>
              <a:gd name="connsiteX0" fmla="*/ 1139697 w 2895444"/>
              <a:gd name="connsiteY0" fmla="*/ 495959 h 2173543"/>
              <a:gd name="connsiteX1" fmla="*/ 2583693 w 2895444"/>
              <a:gd name="connsiteY1" fmla="*/ 700935 h 2173543"/>
              <a:gd name="connsiteX2" fmla="*/ 2804004 w 2895444"/>
              <a:gd name="connsiteY2" fmla="*/ 2173543 h 2173543"/>
              <a:gd name="connsiteX3" fmla="*/ 564420 w 2895444"/>
              <a:gd name="connsiteY3" fmla="*/ 1366168 h 2173543"/>
              <a:gd name="connsiteX4" fmla="*/ 1139697 w 2895444"/>
              <a:gd name="connsiteY4" fmla="*/ 495959 h 2173543"/>
              <a:gd name="connsiteX0" fmla="*/ 1139697 w 2895444"/>
              <a:gd name="connsiteY0" fmla="*/ 495959 h 2173543"/>
              <a:gd name="connsiteX1" fmla="*/ 2583693 w 2895444"/>
              <a:gd name="connsiteY1" fmla="*/ 700935 h 2173543"/>
              <a:gd name="connsiteX2" fmla="*/ 2804004 w 2895444"/>
              <a:gd name="connsiteY2" fmla="*/ 2173543 h 2173543"/>
              <a:gd name="connsiteX3" fmla="*/ 564420 w 2895444"/>
              <a:gd name="connsiteY3" fmla="*/ 1366168 h 2173543"/>
              <a:gd name="connsiteX4" fmla="*/ 1139697 w 2895444"/>
              <a:gd name="connsiteY4" fmla="*/ 495959 h 2173543"/>
              <a:gd name="connsiteX0" fmla="*/ 1139697 w 2895444"/>
              <a:gd name="connsiteY0" fmla="*/ 495959 h 2173543"/>
              <a:gd name="connsiteX1" fmla="*/ 2583693 w 2895444"/>
              <a:gd name="connsiteY1" fmla="*/ 700935 h 2173543"/>
              <a:gd name="connsiteX2" fmla="*/ 2804004 w 2895444"/>
              <a:gd name="connsiteY2" fmla="*/ 2173543 h 2173543"/>
              <a:gd name="connsiteX3" fmla="*/ 908574 w 2895444"/>
              <a:gd name="connsiteY3" fmla="*/ 1424195 h 2173543"/>
              <a:gd name="connsiteX4" fmla="*/ 1139697 w 2895444"/>
              <a:gd name="connsiteY4" fmla="*/ 495959 h 2173543"/>
              <a:gd name="connsiteX0" fmla="*/ 1139697 w 2895444"/>
              <a:gd name="connsiteY0" fmla="*/ 495959 h 2173543"/>
              <a:gd name="connsiteX1" fmla="*/ 2583693 w 2895444"/>
              <a:gd name="connsiteY1" fmla="*/ 700935 h 2173543"/>
              <a:gd name="connsiteX2" fmla="*/ 2804004 w 2895444"/>
              <a:gd name="connsiteY2" fmla="*/ 2173543 h 2173543"/>
              <a:gd name="connsiteX3" fmla="*/ 856951 w 2895444"/>
              <a:gd name="connsiteY3" fmla="*/ 1965785 h 2173543"/>
              <a:gd name="connsiteX4" fmla="*/ 1139697 w 2895444"/>
              <a:gd name="connsiteY4" fmla="*/ 495959 h 2173543"/>
              <a:gd name="connsiteX0" fmla="*/ 1139697 w 2895444"/>
              <a:gd name="connsiteY0" fmla="*/ 495959 h 2173543"/>
              <a:gd name="connsiteX1" fmla="*/ 2583693 w 2895444"/>
              <a:gd name="connsiteY1" fmla="*/ 700935 h 2173543"/>
              <a:gd name="connsiteX2" fmla="*/ 2804004 w 2895444"/>
              <a:gd name="connsiteY2" fmla="*/ 2173543 h 2173543"/>
              <a:gd name="connsiteX3" fmla="*/ 856951 w 2895444"/>
              <a:gd name="connsiteY3" fmla="*/ 1965785 h 2173543"/>
              <a:gd name="connsiteX4" fmla="*/ 1139697 w 2895444"/>
              <a:gd name="connsiteY4" fmla="*/ 495959 h 2173543"/>
              <a:gd name="connsiteX0" fmla="*/ 282746 w 2038493"/>
              <a:gd name="connsiteY0" fmla="*/ 495959 h 2173543"/>
              <a:gd name="connsiteX1" fmla="*/ 1726742 w 2038493"/>
              <a:gd name="connsiteY1" fmla="*/ 700935 h 2173543"/>
              <a:gd name="connsiteX2" fmla="*/ 1947053 w 2038493"/>
              <a:gd name="connsiteY2" fmla="*/ 2173543 h 2173543"/>
              <a:gd name="connsiteX3" fmla="*/ 0 w 2038493"/>
              <a:gd name="connsiteY3" fmla="*/ 1965785 h 2173543"/>
              <a:gd name="connsiteX4" fmla="*/ 282746 w 2038493"/>
              <a:gd name="connsiteY4" fmla="*/ 495959 h 2173543"/>
              <a:gd name="connsiteX0" fmla="*/ 282746 w 2038493"/>
              <a:gd name="connsiteY0" fmla="*/ 495959 h 2363861"/>
              <a:gd name="connsiteX1" fmla="*/ 1726742 w 2038493"/>
              <a:gd name="connsiteY1" fmla="*/ 700935 h 2363861"/>
              <a:gd name="connsiteX2" fmla="*/ 1947053 w 2038493"/>
              <a:gd name="connsiteY2" fmla="*/ 2173543 h 2363861"/>
              <a:gd name="connsiteX3" fmla="*/ 0 w 2038493"/>
              <a:gd name="connsiteY3" fmla="*/ 1965785 h 2363861"/>
              <a:gd name="connsiteX4" fmla="*/ 282746 w 2038493"/>
              <a:gd name="connsiteY4" fmla="*/ 495959 h 2363861"/>
              <a:gd name="connsiteX0" fmla="*/ 282746 w 2038493"/>
              <a:gd name="connsiteY0" fmla="*/ 495959 h 2414044"/>
              <a:gd name="connsiteX1" fmla="*/ 1726742 w 2038493"/>
              <a:gd name="connsiteY1" fmla="*/ 700935 h 2414044"/>
              <a:gd name="connsiteX2" fmla="*/ 1947053 w 2038493"/>
              <a:gd name="connsiteY2" fmla="*/ 2173543 h 2414044"/>
              <a:gd name="connsiteX3" fmla="*/ 988819 w 2038493"/>
              <a:gd name="connsiteY3" fmla="*/ 1924015 h 2414044"/>
              <a:gd name="connsiteX4" fmla="*/ 0 w 2038493"/>
              <a:gd name="connsiteY4" fmla="*/ 1965785 h 2414044"/>
              <a:gd name="connsiteX5" fmla="*/ 282746 w 2038493"/>
              <a:gd name="connsiteY5" fmla="*/ 495959 h 2414044"/>
              <a:gd name="connsiteX0" fmla="*/ 282746 w 1797585"/>
              <a:gd name="connsiteY0" fmla="*/ 495959 h 2240448"/>
              <a:gd name="connsiteX1" fmla="*/ 1726742 w 1797585"/>
              <a:gd name="connsiteY1" fmla="*/ 700935 h 2240448"/>
              <a:gd name="connsiteX2" fmla="*/ 1706145 w 1797585"/>
              <a:gd name="connsiteY2" fmla="*/ 1954058 h 2240448"/>
              <a:gd name="connsiteX3" fmla="*/ 988819 w 1797585"/>
              <a:gd name="connsiteY3" fmla="*/ 1924015 h 2240448"/>
              <a:gd name="connsiteX4" fmla="*/ 0 w 1797585"/>
              <a:gd name="connsiteY4" fmla="*/ 1965785 h 2240448"/>
              <a:gd name="connsiteX5" fmla="*/ 282746 w 1797585"/>
              <a:gd name="connsiteY5" fmla="*/ 495959 h 2240448"/>
              <a:gd name="connsiteX0" fmla="*/ 282746 w 2055701"/>
              <a:gd name="connsiteY0" fmla="*/ 495959 h 2240448"/>
              <a:gd name="connsiteX1" fmla="*/ 1726742 w 2055701"/>
              <a:gd name="connsiteY1" fmla="*/ 700935 h 2240448"/>
              <a:gd name="connsiteX2" fmla="*/ 1706145 w 2055701"/>
              <a:gd name="connsiteY2" fmla="*/ 1954058 h 2240448"/>
              <a:gd name="connsiteX3" fmla="*/ 988819 w 2055701"/>
              <a:gd name="connsiteY3" fmla="*/ 1924015 h 2240448"/>
              <a:gd name="connsiteX4" fmla="*/ 0 w 2055701"/>
              <a:gd name="connsiteY4" fmla="*/ 1965785 h 2240448"/>
              <a:gd name="connsiteX5" fmla="*/ 282746 w 2055701"/>
              <a:gd name="connsiteY5" fmla="*/ 495959 h 2240448"/>
              <a:gd name="connsiteX0" fmla="*/ 282746 w 2055701"/>
              <a:gd name="connsiteY0" fmla="*/ 495959 h 2240448"/>
              <a:gd name="connsiteX1" fmla="*/ 1726742 w 2055701"/>
              <a:gd name="connsiteY1" fmla="*/ 700935 h 2240448"/>
              <a:gd name="connsiteX2" fmla="*/ 1706145 w 2055701"/>
              <a:gd name="connsiteY2" fmla="*/ 1954058 h 2240448"/>
              <a:gd name="connsiteX3" fmla="*/ 988819 w 2055701"/>
              <a:gd name="connsiteY3" fmla="*/ 1924015 h 2240448"/>
              <a:gd name="connsiteX4" fmla="*/ 0 w 2055701"/>
              <a:gd name="connsiteY4" fmla="*/ 1965785 h 2240448"/>
              <a:gd name="connsiteX5" fmla="*/ 282746 w 2055701"/>
              <a:gd name="connsiteY5" fmla="*/ 495959 h 2240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55701" h="2240448">
                <a:moveTo>
                  <a:pt x="282746" y="495959"/>
                </a:moveTo>
                <a:cubicBezTo>
                  <a:pt x="870575" y="173742"/>
                  <a:pt x="1439996" y="0"/>
                  <a:pt x="1726742" y="700935"/>
                </a:cubicBezTo>
                <a:cubicBezTo>
                  <a:pt x="1410102" y="1700319"/>
                  <a:pt x="2055701" y="1944174"/>
                  <a:pt x="1706145" y="1954058"/>
                </a:cubicBezTo>
                <a:cubicBezTo>
                  <a:pt x="1239005" y="1924423"/>
                  <a:pt x="1273176" y="1922061"/>
                  <a:pt x="988819" y="1924015"/>
                </a:cubicBezTo>
                <a:cubicBezTo>
                  <a:pt x="704462" y="1925969"/>
                  <a:pt x="117679" y="2240448"/>
                  <a:pt x="0" y="1965785"/>
                </a:cubicBezTo>
                <a:cubicBezTo>
                  <a:pt x="174884" y="1170196"/>
                  <a:pt x="364797" y="823872"/>
                  <a:pt x="282746" y="495959"/>
                </a:cubicBezTo>
                <a:close/>
              </a:path>
            </a:pathLst>
          </a:custGeom>
          <a:solidFill>
            <a:srgbClr val="FFD9B3"/>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30000" smtClean="0">
              <a:ln>
                <a:noFill/>
              </a:ln>
              <a:solidFill>
                <a:schemeClr val="tx1"/>
              </a:solidFill>
              <a:effectLst/>
              <a:latin typeface="Arial" charset="0"/>
              <a:cs typeface="Arial" charset="0"/>
            </a:endParaRPr>
          </a:p>
        </p:txBody>
      </p:sp>
      <p:cxnSp>
        <p:nvCxnSpPr>
          <p:cNvPr id="20" name="Straight Connector 19"/>
          <p:cNvCxnSpPr>
            <a:stCxn id="11" idx="5"/>
            <a:endCxn id="8" idx="1"/>
          </p:cNvCxnSpPr>
          <p:nvPr/>
        </p:nvCxnSpPr>
        <p:spPr bwMode="auto">
          <a:xfrm>
            <a:off x="6772877" y="2882921"/>
            <a:ext cx="1211913" cy="1199737"/>
          </a:xfrm>
          <a:prstGeom prst="line">
            <a:avLst/>
          </a:prstGeom>
          <a:solidFill>
            <a:schemeClr val="accent1"/>
          </a:solidFill>
          <a:ln w="38100" cap="flat" cmpd="sng" algn="ctr">
            <a:solidFill>
              <a:srgbClr val="FF0000"/>
            </a:solidFill>
            <a:prstDash val="solid"/>
            <a:round/>
            <a:headEnd type="none" w="med" len="med"/>
            <a:tailEnd type="none" w="med" len="med"/>
          </a:ln>
          <a:effectLst/>
        </p:spPr>
      </p:cxnSp>
      <p:sp>
        <p:nvSpPr>
          <p:cNvPr id="8" name="Oval 7"/>
          <p:cNvSpPr/>
          <p:nvPr/>
        </p:nvSpPr>
        <p:spPr bwMode="auto">
          <a:xfrm flipH="1">
            <a:off x="6119330" y="3787747"/>
            <a:ext cx="2185523" cy="2013779"/>
          </a:xfrm>
          <a:prstGeom prst="ellipse">
            <a:avLst/>
          </a:prstGeom>
          <a:solidFill>
            <a:schemeClr val="accent6">
              <a:lumMod val="60000"/>
              <a:lumOff val="40000"/>
            </a:schemeClr>
          </a:solidFill>
          <a:ln w="285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30000" smtClean="0">
              <a:ln>
                <a:noFill/>
              </a:ln>
              <a:solidFill>
                <a:schemeClr val="tx1"/>
              </a:solidFill>
              <a:effectLst/>
              <a:latin typeface="Arial" charset="0"/>
              <a:cs typeface="Arial" charset="0"/>
            </a:endParaRPr>
          </a:p>
        </p:txBody>
      </p:sp>
      <p:grpSp>
        <p:nvGrpSpPr>
          <p:cNvPr id="2" name="Group 8"/>
          <p:cNvGrpSpPr/>
          <p:nvPr/>
        </p:nvGrpSpPr>
        <p:grpSpPr>
          <a:xfrm flipH="1">
            <a:off x="6877719" y="4553628"/>
            <a:ext cx="668746" cy="482017"/>
            <a:chOff x="7281069" y="3457213"/>
            <a:chExt cx="373062" cy="291827"/>
          </a:xfrm>
        </p:grpSpPr>
        <p:sp>
          <p:nvSpPr>
            <p:cNvPr id="15" name="AutoShape 2"/>
            <p:cNvSpPr>
              <a:spLocks noChangeArrowheads="1"/>
            </p:cNvSpPr>
            <p:nvPr/>
          </p:nvSpPr>
          <p:spPr bwMode="auto">
            <a:xfrm rot="16200000">
              <a:off x="7357039" y="3441550"/>
              <a:ext cx="221122" cy="252448"/>
            </a:xfrm>
            <a:prstGeom prst="flowChartDelay">
              <a:avLst/>
            </a:prstGeom>
            <a:solidFill>
              <a:srgbClr val="DDD8C2"/>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6" name="Oval 3"/>
            <p:cNvSpPr>
              <a:spLocks noChangeArrowheads="1"/>
            </p:cNvSpPr>
            <p:nvPr/>
          </p:nvSpPr>
          <p:spPr bwMode="auto">
            <a:xfrm>
              <a:off x="7408415" y="3523526"/>
              <a:ext cx="118370" cy="115748"/>
            </a:xfrm>
            <a:prstGeom prst="ellipse">
              <a:avLst/>
            </a:prstGeom>
            <a:solidFill>
              <a:srgbClr val="974706"/>
            </a:solidFill>
            <a:ln w="28575">
              <a:solidFill>
                <a:srgbClr val="FFFF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 name="Rectangle 4"/>
            <p:cNvSpPr>
              <a:spLocks noChangeArrowheads="1"/>
            </p:cNvSpPr>
            <p:nvPr/>
          </p:nvSpPr>
          <p:spPr bwMode="auto">
            <a:xfrm>
              <a:off x="7281069" y="3677516"/>
              <a:ext cx="373062" cy="71524"/>
            </a:xfrm>
            <a:prstGeom prst="rect">
              <a:avLst/>
            </a:prstGeom>
            <a:solidFill>
              <a:srgbClr val="5A5A5A"/>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3" name="Group 17"/>
          <p:cNvGrpSpPr/>
          <p:nvPr/>
        </p:nvGrpSpPr>
        <p:grpSpPr>
          <a:xfrm flipH="1">
            <a:off x="6590948" y="1905887"/>
            <a:ext cx="1242288" cy="1144666"/>
            <a:chOff x="6687234" y="2232459"/>
            <a:chExt cx="1242288" cy="1144666"/>
          </a:xfrm>
        </p:grpSpPr>
        <p:sp>
          <p:nvSpPr>
            <p:cNvPr id="11" name="Oval 10"/>
            <p:cNvSpPr/>
            <p:nvPr/>
          </p:nvSpPr>
          <p:spPr bwMode="auto">
            <a:xfrm>
              <a:off x="6687234" y="2232459"/>
              <a:ext cx="1242288" cy="1144666"/>
            </a:xfrm>
            <a:prstGeom prst="ellipse">
              <a:avLst/>
            </a:prstGeom>
            <a:solidFill>
              <a:srgbClr val="FFC000"/>
            </a:solidFill>
            <a:ln w="285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30000" smtClean="0">
                <a:ln>
                  <a:noFill/>
                </a:ln>
                <a:solidFill>
                  <a:schemeClr val="tx1"/>
                </a:solidFill>
                <a:effectLst/>
                <a:latin typeface="Arial" charset="0"/>
                <a:cs typeface="Arial" charset="0"/>
              </a:endParaRPr>
            </a:p>
          </p:txBody>
        </p:sp>
        <p:sp>
          <p:nvSpPr>
            <p:cNvPr id="12" name="AutoShape 2"/>
            <p:cNvSpPr>
              <a:spLocks noChangeArrowheads="1"/>
            </p:cNvSpPr>
            <p:nvPr/>
          </p:nvSpPr>
          <p:spPr bwMode="auto">
            <a:xfrm rot="16200000">
              <a:off x="7116564" y="2567681"/>
              <a:ext cx="365232" cy="452535"/>
            </a:xfrm>
            <a:prstGeom prst="flowChartDelay">
              <a:avLst/>
            </a:prstGeom>
            <a:solidFill>
              <a:srgbClr val="DDD8C2"/>
            </a:solidFill>
            <a:ln w="2857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3" name="Oval 3"/>
            <p:cNvSpPr>
              <a:spLocks noChangeArrowheads="1"/>
            </p:cNvSpPr>
            <p:nvPr/>
          </p:nvSpPr>
          <p:spPr bwMode="auto">
            <a:xfrm>
              <a:off x="7202284" y="2709201"/>
              <a:ext cx="212189" cy="191183"/>
            </a:xfrm>
            <a:prstGeom prst="ellipse">
              <a:avLst/>
            </a:prstGeom>
            <a:solidFill>
              <a:srgbClr val="974706"/>
            </a:solidFill>
            <a:ln w="28575">
              <a:solidFill>
                <a:srgbClr val="FFFF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Rectangle 4"/>
            <p:cNvSpPr>
              <a:spLocks noChangeArrowheads="1"/>
            </p:cNvSpPr>
            <p:nvPr/>
          </p:nvSpPr>
          <p:spPr bwMode="auto">
            <a:xfrm>
              <a:off x="6964807" y="2975212"/>
              <a:ext cx="668746" cy="118138"/>
            </a:xfrm>
            <a:prstGeom prst="rect">
              <a:avLst/>
            </a:prstGeom>
            <a:solidFill>
              <a:srgbClr val="5A5A5A"/>
            </a:solidFill>
            <a:ln w="2857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a:p>
          </p:txBody>
        </p:sp>
      </p:grpSp>
      <p:sp>
        <p:nvSpPr>
          <p:cNvPr id="22" name="Oval 21"/>
          <p:cNvSpPr/>
          <p:nvPr/>
        </p:nvSpPr>
        <p:spPr bwMode="auto">
          <a:xfrm flipH="1">
            <a:off x="7233546" y="3339132"/>
            <a:ext cx="127322" cy="127322"/>
          </a:xfrm>
          <a:prstGeom prst="ellipse">
            <a:avLst/>
          </a:prstGeom>
          <a:solidFill>
            <a:srgbClr val="6699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30000" smtClean="0">
              <a:ln>
                <a:noFill/>
              </a:ln>
              <a:solidFill>
                <a:schemeClr val="tx1"/>
              </a:solidFill>
              <a:effectLst/>
              <a:latin typeface="Arial" charset="0"/>
              <a:cs typeface="Arial" charset="0"/>
            </a:endParaRPr>
          </a:p>
        </p:txBody>
      </p:sp>
      <p:sp>
        <p:nvSpPr>
          <p:cNvPr id="26" name="Rectangle 25"/>
          <p:cNvSpPr/>
          <p:nvPr/>
        </p:nvSpPr>
        <p:spPr>
          <a:xfrm flipH="1">
            <a:off x="7375648" y="3130130"/>
            <a:ext cx="341760" cy="369332"/>
          </a:xfrm>
          <a:prstGeom prst="rect">
            <a:avLst/>
          </a:prstGeom>
          <a:noFill/>
        </p:spPr>
        <p:txBody>
          <a:bodyPr wrap="none">
            <a:spAutoFit/>
          </a:bodyPr>
          <a:lstStyle/>
          <a:p>
            <a:r>
              <a:rPr lang="en-US" b="1" i="1" baseline="0" dirty="0" smtClean="0">
                <a:latin typeface="Calibri" pitchFamily="34" charset="0"/>
              </a:rPr>
              <a:t>Q</a:t>
            </a:r>
            <a:endParaRPr lang="en-US" b="1" i="1" dirty="0">
              <a:latin typeface="Calibri" pitchFamily="34" charset="0"/>
            </a:endParaRPr>
          </a:p>
        </p:txBody>
      </p:sp>
      <p:cxnSp>
        <p:nvCxnSpPr>
          <p:cNvPr id="31" name="Straight Connector 30"/>
          <p:cNvCxnSpPr/>
          <p:nvPr/>
        </p:nvCxnSpPr>
        <p:spPr bwMode="auto">
          <a:xfrm flipV="1">
            <a:off x="7197633" y="1436914"/>
            <a:ext cx="0" cy="4781006"/>
          </a:xfrm>
          <a:prstGeom prst="line">
            <a:avLst/>
          </a:prstGeom>
          <a:solidFill>
            <a:schemeClr val="accent1"/>
          </a:solidFill>
          <a:ln w="9525" cap="flat" cmpd="sng" algn="ctr">
            <a:solidFill>
              <a:schemeClr val="tx1"/>
            </a:solidFill>
            <a:prstDash val="dashDot"/>
            <a:round/>
            <a:headEnd type="none" w="med" len="med"/>
            <a:tailEnd type="none" w="med" len="med"/>
          </a:ln>
          <a:effectLst/>
        </p:spPr>
      </p:cxnSp>
      <p:cxnSp>
        <p:nvCxnSpPr>
          <p:cNvPr id="33" name="Straight Connector 32"/>
          <p:cNvCxnSpPr/>
          <p:nvPr/>
        </p:nvCxnSpPr>
        <p:spPr bwMode="auto">
          <a:xfrm>
            <a:off x="6087291" y="2481943"/>
            <a:ext cx="2403566" cy="0"/>
          </a:xfrm>
          <a:prstGeom prst="line">
            <a:avLst/>
          </a:prstGeom>
          <a:solidFill>
            <a:schemeClr val="accent1"/>
          </a:solidFill>
          <a:ln w="9525" cap="flat" cmpd="sng" algn="ctr">
            <a:solidFill>
              <a:schemeClr val="tx1"/>
            </a:solidFill>
            <a:prstDash val="dashDot"/>
            <a:round/>
            <a:headEnd type="none" w="med" len="med"/>
            <a:tailEnd type="none" w="med" len="med"/>
          </a:ln>
          <a:effectLst/>
        </p:spPr>
      </p:cxnSp>
      <p:cxnSp>
        <p:nvCxnSpPr>
          <p:cNvPr id="34" name="Straight Connector 33"/>
          <p:cNvCxnSpPr/>
          <p:nvPr/>
        </p:nvCxnSpPr>
        <p:spPr bwMode="auto">
          <a:xfrm>
            <a:off x="5939245" y="4763589"/>
            <a:ext cx="2403566" cy="0"/>
          </a:xfrm>
          <a:prstGeom prst="line">
            <a:avLst/>
          </a:prstGeom>
          <a:solidFill>
            <a:schemeClr val="accent1"/>
          </a:solidFill>
          <a:ln w="9525" cap="flat" cmpd="sng" algn="ctr">
            <a:solidFill>
              <a:schemeClr val="tx1"/>
            </a:solidFill>
            <a:prstDash val="dashDot"/>
            <a:round/>
            <a:headEnd type="none" w="med" len="med"/>
            <a:tailEnd type="none" w="med" len="med"/>
          </a:ln>
          <a:effectLst/>
        </p:spPr>
      </p:cxn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p:txBody>
          <a:bodyPr/>
          <a:lstStyle/>
          <a:p>
            <a:pPr eaLnBrk="1" hangingPunct="1"/>
            <a:r>
              <a:rPr lang="en-US" sz="4000" b="1" dirty="0" smtClean="0">
                <a:latin typeface="Calibri" pitchFamily="34" charset="0"/>
              </a:rPr>
              <a:t>The Involute Tooth Form</a:t>
            </a:r>
            <a:endParaRPr lang="en-US" sz="1800" b="1" dirty="0" smtClean="0">
              <a:latin typeface="Calibri" pitchFamily="34" charset="0"/>
            </a:endParaRPr>
          </a:p>
        </p:txBody>
      </p:sp>
      <p:sp>
        <p:nvSpPr>
          <p:cNvPr id="4099" name="Text Box 3"/>
          <p:cNvSpPr txBox="1">
            <a:spLocks noChangeArrowheads="1"/>
          </p:cNvSpPr>
          <p:nvPr/>
        </p:nvSpPr>
        <p:spPr bwMode="auto">
          <a:xfrm>
            <a:off x="596535" y="1480457"/>
            <a:ext cx="4563293" cy="5078313"/>
          </a:xfrm>
          <a:prstGeom prst="rect">
            <a:avLst/>
          </a:prstGeom>
          <a:noFill/>
          <a:ln w="9525">
            <a:noFill/>
            <a:miter lim="800000"/>
            <a:headEnd/>
            <a:tailEnd/>
          </a:ln>
        </p:spPr>
        <p:txBody>
          <a:bodyPr wrap="square">
            <a:spAutoFit/>
          </a:bodyPr>
          <a:lstStyle/>
          <a:p>
            <a:pPr marL="342900" indent="-342900">
              <a:spcBef>
                <a:spcPct val="50000"/>
              </a:spcBef>
              <a:buFont typeface="Wingdings" pitchFamily="2" charset="2"/>
              <a:buChar char="q"/>
            </a:pPr>
            <a:r>
              <a:rPr lang="en-US" baseline="0" dirty="0" smtClean="0">
                <a:latin typeface="Calibri" pitchFamily="34" charset="0"/>
              </a:rPr>
              <a:t>The involute is a curve which can be generated by unwrapping a taut string from a cylinder (called the </a:t>
            </a:r>
            <a:r>
              <a:rPr lang="en-US" baseline="0" dirty="0" err="1" smtClean="0">
                <a:latin typeface="Calibri" pitchFamily="34" charset="0"/>
              </a:rPr>
              <a:t>evolute</a:t>
            </a:r>
            <a:r>
              <a:rPr lang="en-US" baseline="0" dirty="0" smtClean="0">
                <a:latin typeface="Calibri" pitchFamily="34" charset="0"/>
              </a:rPr>
              <a:t>). Note the following about this involute curve</a:t>
            </a:r>
          </a:p>
          <a:p>
            <a:pPr marL="800100" lvl="1" indent="-342900">
              <a:spcBef>
                <a:spcPct val="50000"/>
              </a:spcBef>
              <a:buFont typeface="Wingdings" pitchFamily="2" charset="2"/>
              <a:buChar char="q"/>
            </a:pPr>
            <a:r>
              <a:rPr lang="en-US" baseline="0" dirty="0" smtClean="0">
                <a:latin typeface="Calibri" pitchFamily="34" charset="0"/>
              </a:rPr>
              <a:t>The string is always tangent to the cylinder.</a:t>
            </a:r>
          </a:p>
          <a:p>
            <a:pPr marL="800100" lvl="1" indent="-342900">
              <a:spcBef>
                <a:spcPct val="50000"/>
              </a:spcBef>
              <a:buFont typeface="Wingdings" pitchFamily="2" charset="2"/>
              <a:buChar char="q"/>
            </a:pPr>
            <a:r>
              <a:rPr lang="en-US" baseline="0" dirty="0" smtClean="0">
                <a:latin typeface="Calibri" pitchFamily="34" charset="0"/>
              </a:rPr>
              <a:t>The center of curvature of the involute is always at the point of tangency of the string with the cylinder.</a:t>
            </a:r>
          </a:p>
          <a:p>
            <a:pPr marL="800100" lvl="1" indent="-342900">
              <a:spcBef>
                <a:spcPct val="50000"/>
              </a:spcBef>
              <a:buFont typeface="Wingdings" pitchFamily="2" charset="2"/>
              <a:buChar char="q"/>
            </a:pPr>
            <a:r>
              <a:rPr lang="en-US" baseline="0" dirty="0" smtClean="0">
                <a:latin typeface="Calibri" pitchFamily="34" charset="0"/>
              </a:rPr>
              <a:t>A tangent to the involute is then always normal to the string, the length of which is the instantaneous radius of curvature of the involute curve.</a:t>
            </a:r>
          </a:p>
          <a:p>
            <a:pPr marL="342900" indent="-342900">
              <a:spcBef>
                <a:spcPct val="50000"/>
              </a:spcBef>
              <a:buFont typeface="Wingdings" pitchFamily="2" charset="2"/>
              <a:buChar char="q"/>
            </a:pPr>
            <a:endParaRPr lang="en-US" baseline="0" dirty="0" smtClean="0">
              <a:latin typeface="Calibri" pitchFamily="34" charset="0"/>
            </a:endParaRPr>
          </a:p>
        </p:txBody>
      </p:sp>
      <p:pic>
        <p:nvPicPr>
          <p:cNvPr id="113667" name="Picture 3"/>
          <p:cNvPicPr>
            <a:picLocks noChangeAspect="1" noChangeArrowheads="1"/>
          </p:cNvPicPr>
          <p:nvPr/>
        </p:nvPicPr>
        <p:blipFill>
          <a:blip r:embed="rId2" cstate="print"/>
          <a:srcRect/>
          <a:stretch>
            <a:fillRect/>
          </a:stretch>
        </p:blipFill>
        <p:spPr bwMode="auto">
          <a:xfrm>
            <a:off x="5476058" y="1529171"/>
            <a:ext cx="3390900" cy="34861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p:txBody>
          <a:bodyPr/>
          <a:lstStyle/>
          <a:p>
            <a:pPr eaLnBrk="1" hangingPunct="1"/>
            <a:r>
              <a:rPr lang="en-US" sz="4000" b="1" dirty="0" smtClean="0">
                <a:latin typeface="Calibri" pitchFamily="34" charset="0"/>
              </a:rPr>
              <a:t>The Involute Tooth Form</a:t>
            </a:r>
            <a:endParaRPr lang="en-US" sz="1800" b="1" dirty="0" smtClean="0">
              <a:latin typeface="Calibri" pitchFamily="34" charset="0"/>
            </a:endParaRPr>
          </a:p>
        </p:txBody>
      </p:sp>
      <p:sp>
        <p:nvSpPr>
          <p:cNvPr id="4099" name="Text Box 3"/>
          <p:cNvSpPr txBox="1">
            <a:spLocks noChangeArrowheads="1"/>
          </p:cNvSpPr>
          <p:nvPr/>
        </p:nvSpPr>
        <p:spPr bwMode="auto">
          <a:xfrm>
            <a:off x="596537" y="1480457"/>
            <a:ext cx="4511040" cy="4108817"/>
          </a:xfrm>
          <a:prstGeom prst="rect">
            <a:avLst/>
          </a:prstGeom>
          <a:noFill/>
          <a:ln w="9525">
            <a:noFill/>
            <a:miter lim="800000"/>
            <a:headEnd/>
            <a:tailEnd/>
          </a:ln>
        </p:spPr>
        <p:txBody>
          <a:bodyPr wrap="square">
            <a:spAutoFit/>
          </a:bodyPr>
          <a:lstStyle/>
          <a:p>
            <a:pPr marL="342900" indent="-342900">
              <a:spcBef>
                <a:spcPct val="50000"/>
              </a:spcBef>
              <a:buFont typeface="Wingdings" pitchFamily="2" charset="2"/>
              <a:buChar char="q"/>
            </a:pPr>
            <a:r>
              <a:rPr lang="en-US" baseline="0" dirty="0" smtClean="0">
                <a:latin typeface="Calibri" pitchFamily="34" charset="0"/>
              </a:rPr>
              <a:t>If the two plates are cut along the involute while kept attached to the cylinders, the involute on one of the plates can be used to drive the involute on the other plate, and vice-versa. The two involute will represent gear teeth.</a:t>
            </a:r>
          </a:p>
          <a:p>
            <a:pPr marL="342900" indent="-342900">
              <a:spcBef>
                <a:spcPct val="50000"/>
              </a:spcBef>
              <a:buFont typeface="Wingdings" pitchFamily="2" charset="2"/>
              <a:buChar char="q"/>
            </a:pPr>
            <a:r>
              <a:rPr lang="en-US" baseline="0" dirty="0" smtClean="0">
                <a:latin typeface="Calibri" pitchFamily="34" charset="0"/>
              </a:rPr>
              <a:t>The geometry at the resulting tooth-tooth interface is similar to that of a cam-follower joint. There is a common tangent to both curves at the contact point, and a common normal, perpendicular to the common tangent. Note that the common normal is, in fact, the "string" of the involute.</a:t>
            </a:r>
          </a:p>
        </p:txBody>
      </p:sp>
      <p:grpSp>
        <p:nvGrpSpPr>
          <p:cNvPr id="41" name="Group 40"/>
          <p:cNvGrpSpPr/>
          <p:nvPr/>
        </p:nvGrpSpPr>
        <p:grpSpPr>
          <a:xfrm flipH="1">
            <a:off x="5964297" y="1905887"/>
            <a:ext cx="2343679" cy="3895639"/>
            <a:chOff x="5964297" y="1905887"/>
            <a:chExt cx="2343679" cy="3895639"/>
          </a:xfrm>
        </p:grpSpPr>
        <p:sp>
          <p:nvSpPr>
            <p:cNvPr id="23" name="Freeform 22"/>
            <p:cNvSpPr/>
            <p:nvPr/>
          </p:nvSpPr>
          <p:spPr bwMode="auto">
            <a:xfrm flipV="1">
              <a:off x="5964297" y="2706791"/>
              <a:ext cx="2343679" cy="2662042"/>
            </a:xfrm>
            <a:custGeom>
              <a:avLst/>
              <a:gdLst>
                <a:gd name="connsiteX0" fmla="*/ 313509 w 3344092"/>
                <a:gd name="connsiteY0" fmla="*/ 509451 h 3592285"/>
                <a:gd name="connsiteX1" fmla="*/ 1946366 w 3344092"/>
                <a:gd name="connsiteY1" fmla="*/ 0 h 3592285"/>
                <a:gd name="connsiteX2" fmla="*/ 3344092 w 3344092"/>
                <a:gd name="connsiteY2" fmla="*/ 1214845 h 3592285"/>
                <a:gd name="connsiteX3" fmla="*/ 2690949 w 3344092"/>
                <a:gd name="connsiteY3" fmla="*/ 2364377 h 3592285"/>
                <a:gd name="connsiteX4" fmla="*/ 0 w 3344092"/>
                <a:gd name="connsiteY4" fmla="*/ 3592285 h 3592285"/>
                <a:gd name="connsiteX5" fmla="*/ 483326 w 3344092"/>
                <a:gd name="connsiteY5" fmla="*/ 1515291 h 3592285"/>
                <a:gd name="connsiteX6" fmla="*/ 313509 w 3344092"/>
                <a:gd name="connsiteY6" fmla="*/ 509451 h 3592285"/>
                <a:gd name="connsiteX0" fmla="*/ 653143 w 3683726"/>
                <a:gd name="connsiteY0" fmla="*/ 509451 h 3592285"/>
                <a:gd name="connsiteX1" fmla="*/ 2286000 w 3683726"/>
                <a:gd name="connsiteY1" fmla="*/ 0 h 3592285"/>
                <a:gd name="connsiteX2" fmla="*/ 3683726 w 3683726"/>
                <a:gd name="connsiteY2" fmla="*/ 1214845 h 3592285"/>
                <a:gd name="connsiteX3" fmla="*/ 3030583 w 3683726"/>
                <a:gd name="connsiteY3" fmla="*/ 2364377 h 3592285"/>
                <a:gd name="connsiteX4" fmla="*/ 339634 w 3683726"/>
                <a:gd name="connsiteY4" fmla="*/ 3592285 h 3592285"/>
                <a:gd name="connsiteX5" fmla="*/ 0 w 3683726"/>
                <a:gd name="connsiteY5" fmla="*/ 404948 h 3592285"/>
                <a:gd name="connsiteX6" fmla="*/ 653143 w 3683726"/>
                <a:gd name="connsiteY6" fmla="*/ 509451 h 3592285"/>
                <a:gd name="connsiteX0" fmla="*/ 0 w 3683726"/>
                <a:gd name="connsiteY0" fmla="*/ 404948 h 3592285"/>
                <a:gd name="connsiteX1" fmla="*/ 2286000 w 3683726"/>
                <a:gd name="connsiteY1" fmla="*/ 0 h 3592285"/>
                <a:gd name="connsiteX2" fmla="*/ 3683726 w 3683726"/>
                <a:gd name="connsiteY2" fmla="*/ 1214845 h 3592285"/>
                <a:gd name="connsiteX3" fmla="*/ 3030583 w 3683726"/>
                <a:gd name="connsiteY3" fmla="*/ 2364377 h 3592285"/>
                <a:gd name="connsiteX4" fmla="*/ 339634 w 3683726"/>
                <a:gd name="connsiteY4" fmla="*/ 3592285 h 3592285"/>
                <a:gd name="connsiteX5" fmla="*/ 0 w 3683726"/>
                <a:gd name="connsiteY5" fmla="*/ 404948 h 3592285"/>
                <a:gd name="connsiteX0" fmla="*/ 0 w 3683726"/>
                <a:gd name="connsiteY0" fmla="*/ 404948 h 2364377"/>
                <a:gd name="connsiteX1" fmla="*/ 2286000 w 3683726"/>
                <a:gd name="connsiteY1" fmla="*/ 0 h 2364377"/>
                <a:gd name="connsiteX2" fmla="*/ 3683726 w 3683726"/>
                <a:gd name="connsiteY2" fmla="*/ 1214845 h 2364377"/>
                <a:gd name="connsiteX3" fmla="*/ 3030583 w 3683726"/>
                <a:gd name="connsiteY3" fmla="*/ 2364377 h 2364377"/>
                <a:gd name="connsiteX4" fmla="*/ 418011 w 3683726"/>
                <a:gd name="connsiteY4" fmla="*/ 2246810 h 2364377"/>
                <a:gd name="connsiteX5" fmla="*/ 0 w 3683726"/>
                <a:gd name="connsiteY5" fmla="*/ 404948 h 2364377"/>
                <a:gd name="connsiteX0" fmla="*/ 0 w 3683726"/>
                <a:gd name="connsiteY0" fmla="*/ 404948 h 3278776"/>
                <a:gd name="connsiteX1" fmla="*/ 2286000 w 3683726"/>
                <a:gd name="connsiteY1" fmla="*/ 0 h 3278776"/>
                <a:gd name="connsiteX2" fmla="*/ 3683726 w 3683726"/>
                <a:gd name="connsiteY2" fmla="*/ 1214845 h 3278776"/>
                <a:gd name="connsiteX3" fmla="*/ 3030583 w 3683726"/>
                <a:gd name="connsiteY3" fmla="*/ 2364377 h 3278776"/>
                <a:gd name="connsiteX4" fmla="*/ 418011 w 3683726"/>
                <a:gd name="connsiteY4" fmla="*/ 2246810 h 3278776"/>
                <a:gd name="connsiteX5" fmla="*/ 0 w 3683726"/>
                <a:gd name="connsiteY5" fmla="*/ 404948 h 3278776"/>
                <a:gd name="connsiteX0" fmla="*/ 0 w 3683726"/>
                <a:gd name="connsiteY0" fmla="*/ 404948 h 3278776"/>
                <a:gd name="connsiteX1" fmla="*/ 2286000 w 3683726"/>
                <a:gd name="connsiteY1" fmla="*/ 0 h 3278776"/>
                <a:gd name="connsiteX2" fmla="*/ 3683726 w 3683726"/>
                <a:gd name="connsiteY2" fmla="*/ 1214845 h 3278776"/>
                <a:gd name="connsiteX3" fmla="*/ 3030583 w 3683726"/>
                <a:gd name="connsiteY3" fmla="*/ 2364377 h 3278776"/>
                <a:gd name="connsiteX4" fmla="*/ 418011 w 3683726"/>
                <a:gd name="connsiteY4" fmla="*/ 2246810 h 3278776"/>
                <a:gd name="connsiteX5" fmla="*/ 0 w 3683726"/>
                <a:gd name="connsiteY5" fmla="*/ 404948 h 3278776"/>
                <a:gd name="connsiteX0" fmla="*/ 0 w 3683726"/>
                <a:gd name="connsiteY0" fmla="*/ 404948 h 2782388"/>
                <a:gd name="connsiteX1" fmla="*/ 2286000 w 3683726"/>
                <a:gd name="connsiteY1" fmla="*/ 0 h 2782388"/>
                <a:gd name="connsiteX2" fmla="*/ 3683726 w 3683726"/>
                <a:gd name="connsiteY2" fmla="*/ 1214845 h 2782388"/>
                <a:gd name="connsiteX3" fmla="*/ 3030583 w 3683726"/>
                <a:gd name="connsiteY3" fmla="*/ 2364377 h 2782388"/>
                <a:gd name="connsiteX4" fmla="*/ 535576 w 3683726"/>
                <a:gd name="connsiteY4" fmla="*/ 1750422 h 2782388"/>
                <a:gd name="connsiteX5" fmla="*/ 0 w 3683726"/>
                <a:gd name="connsiteY5" fmla="*/ 404948 h 2782388"/>
                <a:gd name="connsiteX0" fmla="*/ 0 w 3683726"/>
                <a:gd name="connsiteY0" fmla="*/ 0 h 2377440"/>
                <a:gd name="connsiteX1" fmla="*/ 3683726 w 3683726"/>
                <a:gd name="connsiteY1" fmla="*/ 809897 h 2377440"/>
                <a:gd name="connsiteX2" fmla="*/ 3030583 w 3683726"/>
                <a:gd name="connsiteY2" fmla="*/ 1959429 h 2377440"/>
                <a:gd name="connsiteX3" fmla="*/ 535576 w 3683726"/>
                <a:gd name="connsiteY3" fmla="*/ 1345474 h 2377440"/>
                <a:gd name="connsiteX4" fmla="*/ 0 w 3683726"/>
                <a:gd name="connsiteY4" fmla="*/ 0 h 2377440"/>
                <a:gd name="connsiteX0" fmla="*/ 0 w 3304903"/>
                <a:gd name="connsiteY0" fmla="*/ 248195 h 2625635"/>
                <a:gd name="connsiteX1" fmla="*/ 3304903 w 3304903"/>
                <a:gd name="connsiteY1" fmla="*/ 0 h 2625635"/>
                <a:gd name="connsiteX2" fmla="*/ 3030583 w 3304903"/>
                <a:gd name="connsiteY2" fmla="*/ 2207624 h 2625635"/>
                <a:gd name="connsiteX3" fmla="*/ 535576 w 3304903"/>
                <a:gd name="connsiteY3" fmla="*/ 1593669 h 2625635"/>
                <a:gd name="connsiteX4" fmla="*/ 0 w 3304903"/>
                <a:gd name="connsiteY4" fmla="*/ 248195 h 2625635"/>
                <a:gd name="connsiteX0" fmla="*/ 265612 w 2852058"/>
                <a:gd name="connsiteY0" fmla="*/ 104503 h 2625635"/>
                <a:gd name="connsiteX1" fmla="*/ 2852058 w 2852058"/>
                <a:gd name="connsiteY1" fmla="*/ 0 h 2625635"/>
                <a:gd name="connsiteX2" fmla="*/ 2577738 w 2852058"/>
                <a:gd name="connsiteY2" fmla="*/ 2207624 h 2625635"/>
                <a:gd name="connsiteX3" fmla="*/ 82731 w 2852058"/>
                <a:gd name="connsiteY3" fmla="*/ 1593669 h 2625635"/>
                <a:gd name="connsiteX4" fmla="*/ 265612 w 2852058"/>
                <a:gd name="connsiteY4" fmla="*/ 104503 h 2625635"/>
                <a:gd name="connsiteX0" fmla="*/ 265612 w 2852058"/>
                <a:gd name="connsiteY0" fmla="*/ 322217 h 2843349"/>
                <a:gd name="connsiteX1" fmla="*/ 2852058 w 2852058"/>
                <a:gd name="connsiteY1" fmla="*/ 217714 h 2843349"/>
                <a:gd name="connsiteX2" fmla="*/ 2577738 w 2852058"/>
                <a:gd name="connsiteY2" fmla="*/ 2425338 h 2843349"/>
                <a:gd name="connsiteX3" fmla="*/ 82731 w 2852058"/>
                <a:gd name="connsiteY3" fmla="*/ 1811383 h 2843349"/>
                <a:gd name="connsiteX4" fmla="*/ 265612 w 2852058"/>
                <a:gd name="connsiteY4" fmla="*/ 322217 h 2843349"/>
                <a:gd name="connsiteX0" fmla="*/ 265612 w 3126378"/>
                <a:gd name="connsiteY0" fmla="*/ 322217 h 2843349"/>
                <a:gd name="connsiteX1" fmla="*/ 2852058 w 3126378"/>
                <a:gd name="connsiteY1" fmla="*/ 217714 h 2843349"/>
                <a:gd name="connsiteX2" fmla="*/ 2577738 w 3126378"/>
                <a:gd name="connsiteY2" fmla="*/ 2425338 h 2843349"/>
                <a:gd name="connsiteX3" fmla="*/ 82731 w 3126378"/>
                <a:gd name="connsiteY3" fmla="*/ 1811383 h 2843349"/>
                <a:gd name="connsiteX4" fmla="*/ 265612 w 3126378"/>
                <a:gd name="connsiteY4" fmla="*/ 322217 h 2843349"/>
                <a:gd name="connsiteX0" fmla="*/ 265612 w 3126378"/>
                <a:gd name="connsiteY0" fmla="*/ 322217 h 2843349"/>
                <a:gd name="connsiteX1" fmla="*/ 2852058 w 3126378"/>
                <a:gd name="connsiteY1" fmla="*/ 217714 h 2843349"/>
                <a:gd name="connsiteX2" fmla="*/ 2577738 w 3126378"/>
                <a:gd name="connsiteY2" fmla="*/ 2425338 h 2843349"/>
                <a:gd name="connsiteX3" fmla="*/ 82731 w 3126378"/>
                <a:gd name="connsiteY3" fmla="*/ 1811383 h 2843349"/>
                <a:gd name="connsiteX4" fmla="*/ 265612 w 3126378"/>
                <a:gd name="connsiteY4" fmla="*/ 322217 h 2843349"/>
                <a:gd name="connsiteX0" fmla="*/ 265612 w 3126378"/>
                <a:gd name="connsiteY0" fmla="*/ 322217 h 2843349"/>
                <a:gd name="connsiteX1" fmla="*/ 2852058 w 3126378"/>
                <a:gd name="connsiteY1" fmla="*/ 217714 h 2843349"/>
                <a:gd name="connsiteX2" fmla="*/ 2577738 w 3126378"/>
                <a:gd name="connsiteY2" fmla="*/ 2425338 h 2843349"/>
                <a:gd name="connsiteX3" fmla="*/ 82731 w 3126378"/>
                <a:gd name="connsiteY3" fmla="*/ 1811383 h 2843349"/>
                <a:gd name="connsiteX4" fmla="*/ 265612 w 3126378"/>
                <a:gd name="connsiteY4" fmla="*/ 322217 h 2843349"/>
                <a:gd name="connsiteX0" fmla="*/ 761258 w 3126378"/>
                <a:gd name="connsiteY0" fmla="*/ 510697 h 2625635"/>
                <a:gd name="connsiteX1" fmla="*/ 2852058 w 3126378"/>
                <a:gd name="connsiteY1" fmla="*/ 0 h 2625635"/>
                <a:gd name="connsiteX2" fmla="*/ 2577738 w 3126378"/>
                <a:gd name="connsiteY2" fmla="*/ 2207624 h 2625635"/>
                <a:gd name="connsiteX3" fmla="*/ 82731 w 3126378"/>
                <a:gd name="connsiteY3" fmla="*/ 1593669 h 2625635"/>
                <a:gd name="connsiteX4" fmla="*/ 761258 w 3126378"/>
                <a:gd name="connsiteY4" fmla="*/ 510697 h 2625635"/>
                <a:gd name="connsiteX0" fmla="*/ 761258 w 2669178"/>
                <a:gd name="connsiteY0" fmla="*/ 322217 h 2437155"/>
                <a:gd name="connsiteX1" fmla="*/ 2394539 w 2669178"/>
                <a:gd name="connsiteY1" fmla="*/ 411137 h 2437155"/>
                <a:gd name="connsiteX2" fmla="*/ 2577738 w 2669178"/>
                <a:gd name="connsiteY2" fmla="*/ 2019144 h 2437155"/>
                <a:gd name="connsiteX3" fmla="*/ 82731 w 2669178"/>
                <a:gd name="connsiteY3" fmla="*/ 1405189 h 2437155"/>
                <a:gd name="connsiteX4" fmla="*/ 761258 w 2669178"/>
                <a:gd name="connsiteY4" fmla="*/ 322217 h 2437155"/>
                <a:gd name="connsiteX0" fmla="*/ 761258 w 2669178"/>
                <a:gd name="connsiteY0" fmla="*/ 612014 h 2726952"/>
                <a:gd name="connsiteX1" fmla="*/ 2394539 w 2669178"/>
                <a:gd name="connsiteY1" fmla="*/ 700934 h 2726952"/>
                <a:gd name="connsiteX2" fmla="*/ 2577738 w 2669178"/>
                <a:gd name="connsiteY2" fmla="*/ 2308941 h 2726952"/>
                <a:gd name="connsiteX3" fmla="*/ 82731 w 2669178"/>
                <a:gd name="connsiteY3" fmla="*/ 1694986 h 2726952"/>
                <a:gd name="connsiteX4" fmla="*/ 761258 w 2669178"/>
                <a:gd name="connsiteY4" fmla="*/ 612014 h 2726952"/>
                <a:gd name="connsiteX0" fmla="*/ 761258 w 2669178"/>
                <a:gd name="connsiteY0" fmla="*/ 612015 h 2726953"/>
                <a:gd name="connsiteX1" fmla="*/ 2394539 w 2669178"/>
                <a:gd name="connsiteY1" fmla="*/ 700935 h 2726953"/>
                <a:gd name="connsiteX2" fmla="*/ 2577738 w 2669178"/>
                <a:gd name="connsiteY2" fmla="*/ 2308942 h 2726953"/>
                <a:gd name="connsiteX3" fmla="*/ 82731 w 2669178"/>
                <a:gd name="connsiteY3" fmla="*/ 1694987 h 2726953"/>
                <a:gd name="connsiteX4" fmla="*/ 761258 w 2669178"/>
                <a:gd name="connsiteY4" fmla="*/ 612015 h 2726953"/>
                <a:gd name="connsiteX0" fmla="*/ 739368 w 2647288"/>
                <a:gd name="connsiteY0" fmla="*/ 612015 h 2649584"/>
                <a:gd name="connsiteX1" fmla="*/ 2372649 w 2647288"/>
                <a:gd name="connsiteY1" fmla="*/ 700935 h 2649584"/>
                <a:gd name="connsiteX2" fmla="*/ 2555848 w 2647288"/>
                <a:gd name="connsiteY2" fmla="*/ 2308942 h 2649584"/>
                <a:gd name="connsiteX3" fmla="*/ 613677 w 2647288"/>
                <a:gd name="connsiteY3" fmla="*/ 1617617 h 2649584"/>
                <a:gd name="connsiteX4" fmla="*/ 739368 w 2647288"/>
                <a:gd name="connsiteY4" fmla="*/ 612015 h 2649584"/>
                <a:gd name="connsiteX0" fmla="*/ 739368 w 2647288"/>
                <a:gd name="connsiteY0" fmla="*/ 612015 h 3268544"/>
                <a:gd name="connsiteX1" fmla="*/ 2372649 w 2647288"/>
                <a:gd name="connsiteY1" fmla="*/ 700935 h 3268544"/>
                <a:gd name="connsiteX2" fmla="*/ 2555848 w 2647288"/>
                <a:gd name="connsiteY2" fmla="*/ 2308942 h 3268544"/>
                <a:gd name="connsiteX3" fmla="*/ 442107 w 2647288"/>
                <a:gd name="connsiteY3" fmla="*/ 2236578 h 3268544"/>
                <a:gd name="connsiteX4" fmla="*/ 739368 w 2647288"/>
                <a:gd name="connsiteY4" fmla="*/ 612015 h 3268544"/>
                <a:gd name="connsiteX0" fmla="*/ 739368 w 3028553"/>
                <a:gd name="connsiteY0" fmla="*/ 612015 h 3268544"/>
                <a:gd name="connsiteX1" fmla="*/ 2372649 w 3028553"/>
                <a:gd name="connsiteY1" fmla="*/ 700935 h 3268544"/>
                <a:gd name="connsiteX2" fmla="*/ 2937113 w 3028553"/>
                <a:gd name="connsiteY2" fmla="*/ 2444339 h 3268544"/>
                <a:gd name="connsiteX3" fmla="*/ 442107 w 3028553"/>
                <a:gd name="connsiteY3" fmla="*/ 2236578 h 3268544"/>
                <a:gd name="connsiteX4" fmla="*/ 739368 w 3028553"/>
                <a:gd name="connsiteY4" fmla="*/ 612015 h 3268544"/>
                <a:gd name="connsiteX0" fmla="*/ 739368 w 3028553"/>
                <a:gd name="connsiteY0" fmla="*/ 612015 h 3268544"/>
                <a:gd name="connsiteX1" fmla="*/ 2372649 w 3028553"/>
                <a:gd name="connsiteY1" fmla="*/ 700935 h 3268544"/>
                <a:gd name="connsiteX2" fmla="*/ 2937113 w 3028553"/>
                <a:gd name="connsiteY2" fmla="*/ 2444339 h 3268544"/>
                <a:gd name="connsiteX3" fmla="*/ 442107 w 3028553"/>
                <a:gd name="connsiteY3" fmla="*/ 2236578 h 3268544"/>
                <a:gd name="connsiteX4" fmla="*/ 739368 w 3028553"/>
                <a:gd name="connsiteY4" fmla="*/ 612015 h 3268544"/>
                <a:gd name="connsiteX0" fmla="*/ 739368 w 3028553"/>
                <a:gd name="connsiteY0" fmla="*/ 612015 h 2843009"/>
                <a:gd name="connsiteX1" fmla="*/ 2372649 w 3028553"/>
                <a:gd name="connsiteY1" fmla="*/ 700935 h 2843009"/>
                <a:gd name="connsiteX2" fmla="*/ 2937113 w 3028553"/>
                <a:gd name="connsiteY2" fmla="*/ 2444339 h 2843009"/>
                <a:gd name="connsiteX3" fmla="*/ 327728 w 3028553"/>
                <a:gd name="connsiteY3" fmla="*/ 1811043 h 2843009"/>
                <a:gd name="connsiteX4" fmla="*/ 739368 w 3028553"/>
                <a:gd name="connsiteY4" fmla="*/ 612015 h 2843009"/>
                <a:gd name="connsiteX0" fmla="*/ 739368 w 3028553"/>
                <a:gd name="connsiteY0" fmla="*/ 612015 h 2444338"/>
                <a:gd name="connsiteX1" fmla="*/ 2372649 w 3028553"/>
                <a:gd name="connsiteY1" fmla="*/ 700935 h 2444338"/>
                <a:gd name="connsiteX2" fmla="*/ 2937113 w 3028553"/>
                <a:gd name="connsiteY2" fmla="*/ 2444339 h 2444338"/>
                <a:gd name="connsiteX3" fmla="*/ 327728 w 3028553"/>
                <a:gd name="connsiteY3" fmla="*/ 1811043 h 2444338"/>
                <a:gd name="connsiteX4" fmla="*/ 739368 w 3028553"/>
                <a:gd name="connsiteY4" fmla="*/ 612015 h 2444338"/>
                <a:gd name="connsiteX0" fmla="*/ 739368 w 3028553"/>
                <a:gd name="connsiteY0" fmla="*/ 612015 h 2649584"/>
                <a:gd name="connsiteX1" fmla="*/ 2372649 w 3028553"/>
                <a:gd name="connsiteY1" fmla="*/ 700935 h 2649584"/>
                <a:gd name="connsiteX2" fmla="*/ 2937113 w 3028553"/>
                <a:gd name="connsiteY2" fmla="*/ 2444339 h 2649584"/>
                <a:gd name="connsiteX3" fmla="*/ 480235 w 3028553"/>
                <a:gd name="connsiteY3" fmla="*/ 2430005 h 2649584"/>
                <a:gd name="connsiteX4" fmla="*/ 739368 w 3028553"/>
                <a:gd name="connsiteY4" fmla="*/ 612015 h 2649584"/>
                <a:gd name="connsiteX0" fmla="*/ 739368 w 3028553"/>
                <a:gd name="connsiteY0" fmla="*/ 612015 h 2444339"/>
                <a:gd name="connsiteX1" fmla="*/ 2372649 w 3028553"/>
                <a:gd name="connsiteY1" fmla="*/ 700935 h 2444339"/>
                <a:gd name="connsiteX2" fmla="*/ 2937113 w 3028553"/>
                <a:gd name="connsiteY2" fmla="*/ 2444339 h 2444339"/>
                <a:gd name="connsiteX3" fmla="*/ 480235 w 3028553"/>
                <a:gd name="connsiteY3" fmla="*/ 2430005 h 2444339"/>
                <a:gd name="connsiteX4" fmla="*/ 739368 w 3028553"/>
                <a:gd name="connsiteY4" fmla="*/ 612015 h 2444339"/>
                <a:gd name="connsiteX0" fmla="*/ 1139697 w 3428882"/>
                <a:gd name="connsiteY0" fmla="*/ 612015 h 2444339"/>
                <a:gd name="connsiteX1" fmla="*/ 2772978 w 3428882"/>
                <a:gd name="connsiteY1" fmla="*/ 700935 h 2444339"/>
                <a:gd name="connsiteX2" fmla="*/ 3337442 w 3428882"/>
                <a:gd name="connsiteY2" fmla="*/ 2444339 h 2444339"/>
                <a:gd name="connsiteX3" fmla="*/ 880564 w 3428882"/>
                <a:gd name="connsiteY3" fmla="*/ 2430005 h 2444339"/>
                <a:gd name="connsiteX4" fmla="*/ 1139697 w 3428882"/>
                <a:gd name="connsiteY4" fmla="*/ 612015 h 2444339"/>
                <a:gd name="connsiteX0" fmla="*/ 1139697 w 3428882"/>
                <a:gd name="connsiteY0" fmla="*/ 612015 h 2444339"/>
                <a:gd name="connsiteX1" fmla="*/ 2772978 w 3428882"/>
                <a:gd name="connsiteY1" fmla="*/ 700935 h 2444339"/>
                <a:gd name="connsiteX2" fmla="*/ 3337442 w 3428882"/>
                <a:gd name="connsiteY2" fmla="*/ 2444339 h 2444339"/>
                <a:gd name="connsiteX3" fmla="*/ 880564 w 3428882"/>
                <a:gd name="connsiteY3" fmla="*/ 2430005 h 2444339"/>
                <a:gd name="connsiteX4" fmla="*/ 1139697 w 3428882"/>
                <a:gd name="connsiteY4" fmla="*/ 612015 h 2444339"/>
                <a:gd name="connsiteX0" fmla="*/ 1243572 w 3532757"/>
                <a:gd name="connsiteY0" fmla="*/ 612015 h 2444339"/>
                <a:gd name="connsiteX1" fmla="*/ 2876853 w 3532757"/>
                <a:gd name="connsiteY1" fmla="*/ 700935 h 2444339"/>
                <a:gd name="connsiteX2" fmla="*/ 3441317 w 3532757"/>
                <a:gd name="connsiteY2" fmla="*/ 2444339 h 2444339"/>
                <a:gd name="connsiteX3" fmla="*/ 565047 w 3532757"/>
                <a:gd name="connsiteY3" fmla="*/ 2178553 h 2444339"/>
                <a:gd name="connsiteX4" fmla="*/ 1243572 w 3532757"/>
                <a:gd name="connsiteY4" fmla="*/ 612015 h 2444339"/>
                <a:gd name="connsiteX0" fmla="*/ 1243572 w 3532757"/>
                <a:gd name="connsiteY0" fmla="*/ 612015 h 2444339"/>
                <a:gd name="connsiteX1" fmla="*/ 2876853 w 3532757"/>
                <a:gd name="connsiteY1" fmla="*/ 700935 h 2444339"/>
                <a:gd name="connsiteX2" fmla="*/ 3441317 w 3532757"/>
                <a:gd name="connsiteY2" fmla="*/ 2444339 h 2444339"/>
                <a:gd name="connsiteX3" fmla="*/ 565047 w 3532757"/>
                <a:gd name="connsiteY3" fmla="*/ 2178553 h 2444339"/>
                <a:gd name="connsiteX4" fmla="*/ 1243572 w 3532757"/>
                <a:gd name="connsiteY4" fmla="*/ 612015 h 2444339"/>
                <a:gd name="connsiteX0" fmla="*/ 1243572 w 3532757"/>
                <a:gd name="connsiteY0" fmla="*/ 650700 h 2483024"/>
                <a:gd name="connsiteX1" fmla="*/ 2481075 w 3532757"/>
                <a:gd name="connsiteY1" fmla="*/ 700935 h 2483024"/>
                <a:gd name="connsiteX2" fmla="*/ 3441317 w 3532757"/>
                <a:gd name="connsiteY2" fmla="*/ 2483024 h 2483024"/>
                <a:gd name="connsiteX3" fmla="*/ 565047 w 3532757"/>
                <a:gd name="connsiteY3" fmla="*/ 2217238 h 2483024"/>
                <a:gd name="connsiteX4" fmla="*/ 1243572 w 3532757"/>
                <a:gd name="connsiteY4" fmla="*/ 650700 h 2483024"/>
                <a:gd name="connsiteX0" fmla="*/ 1243572 w 2999318"/>
                <a:gd name="connsiteY0" fmla="*/ 650700 h 2328284"/>
                <a:gd name="connsiteX1" fmla="*/ 2481075 w 2999318"/>
                <a:gd name="connsiteY1" fmla="*/ 700935 h 2328284"/>
                <a:gd name="connsiteX2" fmla="*/ 2907879 w 2999318"/>
                <a:gd name="connsiteY2" fmla="*/ 2328284 h 2328284"/>
                <a:gd name="connsiteX3" fmla="*/ 565047 w 2999318"/>
                <a:gd name="connsiteY3" fmla="*/ 2217238 h 2328284"/>
                <a:gd name="connsiteX4" fmla="*/ 1243572 w 2999318"/>
                <a:gd name="connsiteY4" fmla="*/ 650700 h 2328284"/>
                <a:gd name="connsiteX0" fmla="*/ 1139698 w 2895445"/>
                <a:gd name="connsiteY0" fmla="*/ 650700 h 2328284"/>
                <a:gd name="connsiteX1" fmla="*/ 2377201 w 2895445"/>
                <a:gd name="connsiteY1" fmla="*/ 700935 h 2328284"/>
                <a:gd name="connsiteX2" fmla="*/ 2804005 w 2895445"/>
                <a:gd name="connsiteY2" fmla="*/ 2328284 h 2328284"/>
                <a:gd name="connsiteX3" fmla="*/ 616043 w 2895445"/>
                <a:gd name="connsiteY3" fmla="*/ 1946443 h 2328284"/>
                <a:gd name="connsiteX4" fmla="*/ 1139698 w 2895445"/>
                <a:gd name="connsiteY4" fmla="*/ 650700 h 2328284"/>
                <a:gd name="connsiteX0" fmla="*/ 1139697 w 2895444"/>
                <a:gd name="connsiteY0" fmla="*/ 650700 h 2518602"/>
                <a:gd name="connsiteX1" fmla="*/ 2377200 w 2895444"/>
                <a:gd name="connsiteY1" fmla="*/ 700935 h 2518602"/>
                <a:gd name="connsiteX2" fmla="*/ 2804004 w 2895444"/>
                <a:gd name="connsiteY2" fmla="*/ 2328284 h 2518602"/>
                <a:gd name="connsiteX3" fmla="*/ 616042 w 2895444"/>
                <a:gd name="connsiteY3" fmla="*/ 1946443 h 2518602"/>
                <a:gd name="connsiteX4" fmla="*/ 1139697 w 2895444"/>
                <a:gd name="connsiteY4" fmla="*/ 650700 h 2518602"/>
                <a:gd name="connsiteX0" fmla="*/ 1277986 w 3033733"/>
                <a:gd name="connsiteY0" fmla="*/ 650700 h 2328284"/>
                <a:gd name="connsiteX1" fmla="*/ 2515489 w 3033733"/>
                <a:gd name="connsiteY1" fmla="*/ 700935 h 2328284"/>
                <a:gd name="connsiteX2" fmla="*/ 2942293 w 3033733"/>
                <a:gd name="connsiteY2" fmla="*/ 2328284 h 2328284"/>
                <a:gd name="connsiteX3" fmla="*/ 565047 w 3033733"/>
                <a:gd name="connsiteY3" fmla="*/ 1694991 h 2328284"/>
                <a:gd name="connsiteX4" fmla="*/ 1277986 w 3033733"/>
                <a:gd name="connsiteY4" fmla="*/ 650700 h 2328284"/>
                <a:gd name="connsiteX0" fmla="*/ 1139697 w 2895444"/>
                <a:gd name="connsiteY0" fmla="*/ 650700 h 2328284"/>
                <a:gd name="connsiteX1" fmla="*/ 2377200 w 2895444"/>
                <a:gd name="connsiteY1" fmla="*/ 700935 h 2328284"/>
                <a:gd name="connsiteX2" fmla="*/ 2804004 w 2895444"/>
                <a:gd name="connsiteY2" fmla="*/ 2328284 h 2328284"/>
                <a:gd name="connsiteX3" fmla="*/ 426758 w 2895444"/>
                <a:gd name="connsiteY3" fmla="*/ 1694991 h 2328284"/>
                <a:gd name="connsiteX4" fmla="*/ 1139697 w 2895444"/>
                <a:gd name="connsiteY4" fmla="*/ 650700 h 2328284"/>
                <a:gd name="connsiteX0" fmla="*/ 1139697 w 2895444"/>
                <a:gd name="connsiteY0" fmla="*/ 495960 h 2173544"/>
                <a:gd name="connsiteX1" fmla="*/ 2583693 w 2895444"/>
                <a:gd name="connsiteY1" fmla="*/ 700936 h 2173544"/>
                <a:gd name="connsiteX2" fmla="*/ 2804004 w 2895444"/>
                <a:gd name="connsiteY2" fmla="*/ 2173544 h 2173544"/>
                <a:gd name="connsiteX3" fmla="*/ 426758 w 2895444"/>
                <a:gd name="connsiteY3" fmla="*/ 1540251 h 2173544"/>
                <a:gd name="connsiteX4" fmla="*/ 1139697 w 2895444"/>
                <a:gd name="connsiteY4" fmla="*/ 495960 h 2173544"/>
                <a:gd name="connsiteX0" fmla="*/ 1139697 w 2895444"/>
                <a:gd name="connsiteY0" fmla="*/ 495959 h 2173543"/>
                <a:gd name="connsiteX1" fmla="*/ 2583693 w 2895444"/>
                <a:gd name="connsiteY1" fmla="*/ 700935 h 2173543"/>
                <a:gd name="connsiteX2" fmla="*/ 2804004 w 2895444"/>
                <a:gd name="connsiteY2" fmla="*/ 2173543 h 2173543"/>
                <a:gd name="connsiteX3" fmla="*/ 564420 w 2895444"/>
                <a:gd name="connsiteY3" fmla="*/ 1366168 h 2173543"/>
                <a:gd name="connsiteX4" fmla="*/ 1139697 w 2895444"/>
                <a:gd name="connsiteY4" fmla="*/ 495959 h 2173543"/>
                <a:gd name="connsiteX0" fmla="*/ 1139697 w 2895444"/>
                <a:gd name="connsiteY0" fmla="*/ 495959 h 2173543"/>
                <a:gd name="connsiteX1" fmla="*/ 2583693 w 2895444"/>
                <a:gd name="connsiteY1" fmla="*/ 700935 h 2173543"/>
                <a:gd name="connsiteX2" fmla="*/ 2804004 w 2895444"/>
                <a:gd name="connsiteY2" fmla="*/ 2173543 h 2173543"/>
                <a:gd name="connsiteX3" fmla="*/ 564420 w 2895444"/>
                <a:gd name="connsiteY3" fmla="*/ 1366168 h 2173543"/>
                <a:gd name="connsiteX4" fmla="*/ 1139697 w 2895444"/>
                <a:gd name="connsiteY4" fmla="*/ 495959 h 2173543"/>
                <a:gd name="connsiteX0" fmla="*/ 1139697 w 2895444"/>
                <a:gd name="connsiteY0" fmla="*/ 495959 h 2173543"/>
                <a:gd name="connsiteX1" fmla="*/ 2583693 w 2895444"/>
                <a:gd name="connsiteY1" fmla="*/ 700935 h 2173543"/>
                <a:gd name="connsiteX2" fmla="*/ 2804004 w 2895444"/>
                <a:gd name="connsiteY2" fmla="*/ 2173543 h 2173543"/>
                <a:gd name="connsiteX3" fmla="*/ 564420 w 2895444"/>
                <a:gd name="connsiteY3" fmla="*/ 1366168 h 2173543"/>
                <a:gd name="connsiteX4" fmla="*/ 1139697 w 2895444"/>
                <a:gd name="connsiteY4" fmla="*/ 495959 h 2173543"/>
                <a:gd name="connsiteX0" fmla="*/ 1139697 w 2895444"/>
                <a:gd name="connsiteY0" fmla="*/ 495959 h 2173543"/>
                <a:gd name="connsiteX1" fmla="*/ 2583693 w 2895444"/>
                <a:gd name="connsiteY1" fmla="*/ 700935 h 2173543"/>
                <a:gd name="connsiteX2" fmla="*/ 2804004 w 2895444"/>
                <a:gd name="connsiteY2" fmla="*/ 2173543 h 2173543"/>
                <a:gd name="connsiteX3" fmla="*/ 908574 w 2895444"/>
                <a:gd name="connsiteY3" fmla="*/ 1424195 h 2173543"/>
                <a:gd name="connsiteX4" fmla="*/ 1139697 w 2895444"/>
                <a:gd name="connsiteY4" fmla="*/ 495959 h 2173543"/>
                <a:gd name="connsiteX0" fmla="*/ 1139697 w 2895444"/>
                <a:gd name="connsiteY0" fmla="*/ 495959 h 2173543"/>
                <a:gd name="connsiteX1" fmla="*/ 2583693 w 2895444"/>
                <a:gd name="connsiteY1" fmla="*/ 700935 h 2173543"/>
                <a:gd name="connsiteX2" fmla="*/ 2804004 w 2895444"/>
                <a:gd name="connsiteY2" fmla="*/ 2173543 h 2173543"/>
                <a:gd name="connsiteX3" fmla="*/ 856951 w 2895444"/>
                <a:gd name="connsiteY3" fmla="*/ 1965785 h 2173543"/>
                <a:gd name="connsiteX4" fmla="*/ 1139697 w 2895444"/>
                <a:gd name="connsiteY4" fmla="*/ 495959 h 2173543"/>
                <a:gd name="connsiteX0" fmla="*/ 1139697 w 2895444"/>
                <a:gd name="connsiteY0" fmla="*/ 495959 h 2173543"/>
                <a:gd name="connsiteX1" fmla="*/ 2583693 w 2895444"/>
                <a:gd name="connsiteY1" fmla="*/ 700935 h 2173543"/>
                <a:gd name="connsiteX2" fmla="*/ 2804004 w 2895444"/>
                <a:gd name="connsiteY2" fmla="*/ 2173543 h 2173543"/>
                <a:gd name="connsiteX3" fmla="*/ 856951 w 2895444"/>
                <a:gd name="connsiteY3" fmla="*/ 1965785 h 2173543"/>
                <a:gd name="connsiteX4" fmla="*/ 1139697 w 2895444"/>
                <a:gd name="connsiteY4" fmla="*/ 495959 h 2173543"/>
                <a:gd name="connsiteX0" fmla="*/ 282746 w 2038493"/>
                <a:gd name="connsiteY0" fmla="*/ 495959 h 2173543"/>
                <a:gd name="connsiteX1" fmla="*/ 1726742 w 2038493"/>
                <a:gd name="connsiteY1" fmla="*/ 700935 h 2173543"/>
                <a:gd name="connsiteX2" fmla="*/ 1947053 w 2038493"/>
                <a:gd name="connsiteY2" fmla="*/ 2173543 h 2173543"/>
                <a:gd name="connsiteX3" fmla="*/ 0 w 2038493"/>
                <a:gd name="connsiteY3" fmla="*/ 1965785 h 2173543"/>
                <a:gd name="connsiteX4" fmla="*/ 282746 w 2038493"/>
                <a:gd name="connsiteY4" fmla="*/ 495959 h 2173543"/>
                <a:gd name="connsiteX0" fmla="*/ 282746 w 2038493"/>
                <a:gd name="connsiteY0" fmla="*/ 495959 h 2363861"/>
                <a:gd name="connsiteX1" fmla="*/ 1726742 w 2038493"/>
                <a:gd name="connsiteY1" fmla="*/ 700935 h 2363861"/>
                <a:gd name="connsiteX2" fmla="*/ 1947053 w 2038493"/>
                <a:gd name="connsiteY2" fmla="*/ 2173543 h 2363861"/>
                <a:gd name="connsiteX3" fmla="*/ 0 w 2038493"/>
                <a:gd name="connsiteY3" fmla="*/ 1965785 h 2363861"/>
                <a:gd name="connsiteX4" fmla="*/ 282746 w 2038493"/>
                <a:gd name="connsiteY4" fmla="*/ 495959 h 2363861"/>
                <a:gd name="connsiteX0" fmla="*/ 282746 w 2038493"/>
                <a:gd name="connsiteY0" fmla="*/ 495959 h 2757076"/>
                <a:gd name="connsiteX1" fmla="*/ 1726742 w 2038493"/>
                <a:gd name="connsiteY1" fmla="*/ 700935 h 2757076"/>
                <a:gd name="connsiteX2" fmla="*/ 1947053 w 2038493"/>
                <a:gd name="connsiteY2" fmla="*/ 2173543 h 2757076"/>
                <a:gd name="connsiteX3" fmla="*/ 0 w 2038493"/>
                <a:gd name="connsiteY3" fmla="*/ 1965785 h 2757076"/>
                <a:gd name="connsiteX4" fmla="*/ 282746 w 2038493"/>
                <a:gd name="connsiteY4" fmla="*/ 495959 h 2757076"/>
                <a:gd name="connsiteX0" fmla="*/ 282746 w 2038493"/>
                <a:gd name="connsiteY0" fmla="*/ 495959 h 2757076"/>
                <a:gd name="connsiteX1" fmla="*/ 1726742 w 2038493"/>
                <a:gd name="connsiteY1" fmla="*/ 700935 h 2757076"/>
                <a:gd name="connsiteX2" fmla="*/ 1947053 w 2038493"/>
                <a:gd name="connsiteY2" fmla="*/ 2173543 h 2757076"/>
                <a:gd name="connsiteX3" fmla="*/ 0 w 2038493"/>
                <a:gd name="connsiteY3" fmla="*/ 1965785 h 2757076"/>
                <a:gd name="connsiteX4" fmla="*/ 282746 w 2038493"/>
                <a:gd name="connsiteY4" fmla="*/ 495959 h 2757076"/>
                <a:gd name="connsiteX0" fmla="*/ 366684 w 2122431"/>
                <a:gd name="connsiteY0" fmla="*/ 495959 h 2757076"/>
                <a:gd name="connsiteX1" fmla="*/ 1810680 w 2122431"/>
                <a:gd name="connsiteY1" fmla="*/ 700935 h 2757076"/>
                <a:gd name="connsiteX2" fmla="*/ 2030991 w 2122431"/>
                <a:gd name="connsiteY2" fmla="*/ 2173543 h 2757076"/>
                <a:gd name="connsiteX3" fmla="*/ 0 w 2122431"/>
                <a:gd name="connsiteY3" fmla="*/ 2197212 h 2757076"/>
                <a:gd name="connsiteX4" fmla="*/ 366684 w 2122431"/>
                <a:gd name="connsiteY4" fmla="*/ 495959 h 2757076"/>
                <a:gd name="connsiteX0" fmla="*/ 90888 w 2122431"/>
                <a:gd name="connsiteY0" fmla="*/ 322217 h 2930474"/>
                <a:gd name="connsiteX1" fmla="*/ 1810680 w 2122431"/>
                <a:gd name="connsiteY1" fmla="*/ 874333 h 2930474"/>
                <a:gd name="connsiteX2" fmla="*/ 2030991 w 2122431"/>
                <a:gd name="connsiteY2" fmla="*/ 2346941 h 2930474"/>
                <a:gd name="connsiteX3" fmla="*/ 0 w 2122431"/>
                <a:gd name="connsiteY3" fmla="*/ 2370610 h 2930474"/>
                <a:gd name="connsiteX4" fmla="*/ 90888 w 2122431"/>
                <a:gd name="connsiteY4" fmla="*/ 322217 h 2930474"/>
                <a:gd name="connsiteX0" fmla="*/ 349630 w 2381173"/>
                <a:gd name="connsiteY0" fmla="*/ 322217 h 2930474"/>
                <a:gd name="connsiteX1" fmla="*/ 2069422 w 2381173"/>
                <a:gd name="connsiteY1" fmla="*/ 874333 h 2930474"/>
                <a:gd name="connsiteX2" fmla="*/ 2289733 w 2381173"/>
                <a:gd name="connsiteY2" fmla="*/ 2346941 h 2930474"/>
                <a:gd name="connsiteX3" fmla="*/ 258742 w 2381173"/>
                <a:gd name="connsiteY3" fmla="*/ 2370610 h 2930474"/>
                <a:gd name="connsiteX4" fmla="*/ 349630 w 2381173"/>
                <a:gd name="connsiteY4" fmla="*/ 322217 h 2930474"/>
                <a:gd name="connsiteX0" fmla="*/ 349630 w 2381173"/>
                <a:gd name="connsiteY0" fmla="*/ 148819 h 2757076"/>
                <a:gd name="connsiteX1" fmla="*/ 2069422 w 2381173"/>
                <a:gd name="connsiteY1" fmla="*/ 700935 h 2757076"/>
                <a:gd name="connsiteX2" fmla="*/ 2289733 w 2381173"/>
                <a:gd name="connsiteY2" fmla="*/ 2173543 h 2757076"/>
                <a:gd name="connsiteX3" fmla="*/ 258742 w 2381173"/>
                <a:gd name="connsiteY3" fmla="*/ 2197212 h 2757076"/>
                <a:gd name="connsiteX4" fmla="*/ 349630 w 2381173"/>
                <a:gd name="connsiteY4" fmla="*/ 148819 h 2757076"/>
                <a:gd name="connsiteX0" fmla="*/ 349630 w 2381173"/>
                <a:gd name="connsiteY0" fmla="*/ 611673 h 3219930"/>
                <a:gd name="connsiteX1" fmla="*/ 2081413 w 2381173"/>
                <a:gd name="connsiteY1" fmla="*/ 700935 h 3219930"/>
                <a:gd name="connsiteX2" fmla="*/ 2289733 w 2381173"/>
                <a:gd name="connsiteY2" fmla="*/ 2636397 h 3219930"/>
                <a:gd name="connsiteX3" fmla="*/ 258742 w 2381173"/>
                <a:gd name="connsiteY3" fmla="*/ 2660066 h 3219930"/>
                <a:gd name="connsiteX4" fmla="*/ 349630 w 2381173"/>
                <a:gd name="connsiteY4" fmla="*/ 611673 h 3219930"/>
                <a:gd name="connsiteX0" fmla="*/ 349630 w 2381173"/>
                <a:gd name="connsiteY0" fmla="*/ 611673 h 3219930"/>
                <a:gd name="connsiteX1" fmla="*/ 2081413 w 2381173"/>
                <a:gd name="connsiteY1" fmla="*/ 700935 h 3219930"/>
                <a:gd name="connsiteX2" fmla="*/ 2289733 w 2381173"/>
                <a:gd name="connsiteY2" fmla="*/ 2636397 h 3219930"/>
                <a:gd name="connsiteX3" fmla="*/ 258742 w 2381173"/>
                <a:gd name="connsiteY3" fmla="*/ 2660066 h 3219930"/>
                <a:gd name="connsiteX4" fmla="*/ 349630 w 2381173"/>
                <a:gd name="connsiteY4" fmla="*/ 611673 h 3219930"/>
                <a:gd name="connsiteX0" fmla="*/ 349630 w 2381173"/>
                <a:gd name="connsiteY0" fmla="*/ 760447 h 3368704"/>
                <a:gd name="connsiteX1" fmla="*/ 2081413 w 2381173"/>
                <a:gd name="connsiteY1" fmla="*/ 849709 h 3368704"/>
                <a:gd name="connsiteX2" fmla="*/ 2289733 w 2381173"/>
                <a:gd name="connsiteY2" fmla="*/ 2785171 h 3368704"/>
                <a:gd name="connsiteX3" fmla="*/ 258742 w 2381173"/>
                <a:gd name="connsiteY3" fmla="*/ 2808840 h 3368704"/>
                <a:gd name="connsiteX4" fmla="*/ 349630 w 2381173"/>
                <a:gd name="connsiteY4" fmla="*/ 760447 h 3368704"/>
                <a:gd name="connsiteX0" fmla="*/ 349630 w 2381173"/>
                <a:gd name="connsiteY0" fmla="*/ 760447 h 3368704"/>
                <a:gd name="connsiteX1" fmla="*/ 2081413 w 2381173"/>
                <a:gd name="connsiteY1" fmla="*/ 849709 h 3368704"/>
                <a:gd name="connsiteX2" fmla="*/ 2289733 w 2381173"/>
                <a:gd name="connsiteY2" fmla="*/ 2785171 h 3368704"/>
                <a:gd name="connsiteX3" fmla="*/ 258742 w 2381173"/>
                <a:gd name="connsiteY3" fmla="*/ 2808840 h 3368704"/>
                <a:gd name="connsiteX4" fmla="*/ 349630 w 2381173"/>
                <a:gd name="connsiteY4" fmla="*/ 760447 h 3368704"/>
                <a:gd name="connsiteX0" fmla="*/ 119853 w 2151396"/>
                <a:gd name="connsiteY0" fmla="*/ 760447 h 3368704"/>
                <a:gd name="connsiteX1" fmla="*/ 1851636 w 2151396"/>
                <a:gd name="connsiteY1" fmla="*/ 849709 h 3368704"/>
                <a:gd name="connsiteX2" fmla="*/ 2059956 w 2151396"/>
                <a:gd name="connsiteY2" fmla="*/ 2785171 h 3368704"/>
                <a:gd name="connsiteX3" fmla="*/ 28965 w 2151396"/>
                <a:gd name="connsiteY3" fmla="*/ 2808840 h 3368704"/>
                <a:gd name="connsiteX4" fmla="*/ 119853 w 2151396"/>
                <a:gd name="connsiteY4" fmla="*/ 760447 h 33687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1396" h="3368704">
                  <a:moveTo>
                    <a:pt x="119853" y="760447"/>
                  </a:moveTo>
                  <a:cubicBezTo>
                    <a:pt x="144099" y="818432"/>
                    <a:pt x="1325068" y="0"/>
                    <a:pt x="1851636" y="849709"/>
                  </a:cubicBezTo>
                  <a:cubicBezTo>
                    <a:pt x="1475041" y="972976"/>
                    <a:pt x="2151396" y="2049296"/>
                    <a:pt x="2059956" y="2785171"/>
                  </a:cubicBezTo>
                  <a:cubicBezTo>
                    <a:pt x="1774308" y="3368704"/>
                    <a:pt x="424568" y="2578757"/>
                    <a:pt x="28965" y="2808840"/>
                  </a:cubicBezTo>
                  <a:cubicBezTo>
                    <a:pt x="0" y="2740594"/>
                    <a:pt x="153939" y="1005708"/>
                    <a:pt x="119853" y="760447"/>
                  </a:cubicBezTo>
                  <a:close/>
                </a:path>
              </a:pathLst>
            </a:custGeom>
            <a:solidFill>
              <a:schemeClr val="accent5">
                <a:lumMod val="9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30000" smtClean="0">
                <a:ln>
                  <a:noFill/>
                </a:ln>
                <a:solidFill>
                  <a:schemeClr val="tx1"/>
                </a:solidFill>
                <a:effectLst/>
                <a:latin typeface="Arial" charset="0"/>
                <a:cs typeface="Arial" charset="0"/>
              </a:endParaRPr>
            </a:p>
          </p:txBody>
        </p:sp>
        <p:sp>
          <p:nvSpPr>
            <p:cNvPr id="24" name="Freeform 23"/>
            <p:cNvSpPr/>
            <p:nvPr/>
          </p:nvSpPr>
          <p:spPr bwMode="auto">
            <a:xfrm>
              <a:off x="6303304" y="2142537"/>
              <a:ext cx="1560540" cy="1733447"/>
            </a:xfrm>
            <a:custGeom>
              <a:avLst/>
              <a:gdLst>
                <a:gd name="connsiteX0" fmla="*/ 313509 w 3344092"/>
                <a:gd name="connsiteY0" fmla="*/ 509451 h 3592285"/>
                <a:gd name="connsiteX1" fmla="*/ 1946366 w 3344092"/>
                <a:gd name="connsiteY1" fmla="*/ 0 h 3592285"/>
                <a:gd name="connsiteX2" fmla="*/ 3344092 w 3344092"/>
                <a:gd name="connsiteY2" fmla="*/ 1214845 h 3592285"/>
                <a:gd name="connsiteX3" fmla="*/ 2690949 w 3344092"/>
                <a:gd name="connsiteY3" fmla="*/ 2364377 h 3592285"/>
                <a:gd name="connsiteX4" fmla="*/ 0 w 3344092"/>
                <a:gd name="connsiteY4" fmla="*/ 3592285 h 3592285"/>
                <a:gd name="connsiteX5" fmla="*/ 483326 w 3344092"/>
                <a:gd name="connsiteY5" fmla="*/ 1515291 h 3592285"/>
                <a:gd name="connsiteX6" fmla="*/ 313509 w 3344092"/>
                <a:gd name="connsiteY6" fmla="*/ 509451 h 3592285"/>
                <a:gd name="connsiteX0" fmla="*/ 653143 w 3683726"/>
                <a:gd name="connsiteY0" fmla="*/ 509451 h 3592285"/>
                <a:gd name="connsiteX1" fmla="*/ 2286000 w 3683726"/>
                <a:gd name="connsiteY1" fmla="*/ 0 h 3592285"/>
                <a:gd name="connsiteX2" fmla="*/ 3683726 w 3683726"/>
                <a:gd name="connsiteY2" fmla="*/ 1214845 h 3592285"/>
                <a:gd name="connsiteX3" fmla="*/ 3030583 w 3683726"/>
                <a:gd name="connsiteY3" fmla="*/ 2364377 h 3592285"/>
                <a:gd name="connsiteX4" fmla="*/ 339634 w 3683726"/>
                <a:gd name="connsiteY4" fmla="*/ 3592285 h 3592285"/>
                <a:gd name="connsiteX5" fmla="*/ 0 w 3683726"/>
                <a:gd name="connsiteY5" fmla="*/ 404948 h 3592285"/>
                <a:gd name="connsiteX6" fmla="*/ 653143 w 3683726"/>
                <a:gd name="connsiteY6" fmla="*/ 509451 h 3592285"/>
                <a:gd name="connsiteX0" fmla="*/ 0 w 3683726"/>
                <a:gd name="connsiteY0" fmla="*/ 404948 h 3592285"/>
                <a:gd name="connsiteX1" fmla="*/ 2286000 w 3683726"/>
                <a:gd name="connsiteY1" fmla="*/ 0 h 3592285"/>
                <a:gd name="connsiteX2" fmla="*/ 3683726 w 3683726"/>
                <a:gd name="connsiteY2" fmla="*/ 1214845 h 3592285"/>
                <a:gd name="connsiteX3" fmla="*/ 3030583 w 3683726"/>
                <a:gd name="connsiteY3" fmla="*/ 2364377 h 3592285"/>
                <a:gd name="connsiteX4" fmla="*/ 339634 w 3683726"/>
                <a:gd name="connsiteY4" fmla="*/ 3592285 h 3592285"/>
                <a:gd name="connsiteX5" fmla="*/ 0 w 3683726"/>
                <a:gd name="connsiteY5" fmla="*/ 404948 h 3592285"/>
                <a:gd name="connsiteX0" fmla="*/ 0 w 3683726"/>
                <a:gd name="connsiteY0" fmla="*/ 404948 h 2364377"/>
                <a:gd name="connsiteX1" fmla="*/ 2286000 w 3683726"/>
                <a:gd name="connsiteY1" fmla="*/ 0 h 2364377"/>
                <a:gd name="connsiteX2" fmla="*/ 3683726 w 3683726"/>
                <a:gd name="connsiteY2" fmla="*/ 1214845 h 2364377"/>
                <a:gd name="connsiteX3" fmla="*/ 3030583 w 3683726"/>
                <a:gd name="connsiteY3" fmla="*/ 2364377 h 2364377"/>
                <a:gd name="connsiteX4" fmla="*/ 418011 w 3683726"/>
                <a:gd name="connsiteY4" fmla="*/ 2246810 h 2364377"/>
                <a:gd name="connsiteX5" fmla="*/ 0 w 3683726"/>
                <a:gd name="connsiteY5" fmla="*/ 404948 h 2364377"/>
                <a:gd name="connsiteX0" fmla="*/ 0 w 3683726"/>
                <a:gd name="connsiteY0" fmla="*/ 404948 h 3278776"/>
                <a:gd name="connsiteX1" fmla="*/ 2286000 w 3683726"/>
                <a:gd name="connsiteY1" fmla="*/ 0 h 3278776"/>
                <a:gd name="connsiteX2" fmla="*/ 3683726 w 3683726"/>
                <a:gd name="connsiteY2" fmla="*/ 1214845 h 3278776"/>
                <a:gd name="connsiteX3" fmla="*/ 3030583 w 3683726"/>
                <a:gd name="connsiteY3" fmla="*/ 2364377 h 3278776"/>
                <a:gd name="connsiteX4" fmla="*/ 418011 w 3683726"/>
                <a:gd name="connsiteY4" fmla="*/ 2246810 h 3278776"/>
                <a:gd name="connsiteX5" fmla="*/ 0 w 3683726"/>
                <a:gd name="connsiteY5" fmla="*/ 404948 h 3278776"/>
                <a:gd name="connsiteX0" fmla="*/ 0 w 3683726"/>
                <a:gd name="connsiteY0" fmla="*/ 404948 h 3278776"/>
                <a:gd name="connsiteX1" fmla="*/ 2286000 w 3683726"/>
                <a:gd name="connsiteY1" fmla="*/ 0 h 3278776"/>
                <a:gd name="connsiteX2" fmla="*/ 3683726 w 3683726"/>
                <a:gd name="connsiteY2" fmla="*/ 1214845 h 3278776"/>
                <a:gd name="connsiteX3" fmla="*/ 3030583 w 3683726"/>
                <a:gd name="connsiteY3" fmla="*/ 2364377 h 3278776"/>
                <a:gd name="connsiteX4" fmla="*/ 418011 w 3683726"/>
                <a:gd name="connsiteY4" fmla="*/ 2246810 h 3278776"/>
                <a:gd name="connsiteX5" fmla="*/ 0 w 3683726"/>
                <a:gd name="connsiteY5" fmla="*/ 404948 h 3278776"/>
                <a:gd name="connsiteX0" fmla="*/ 0 w 3683726"/>
                <a:gd name="connsiteY0" fmla="*/ 404948 h 2782388"/>
                <a:gd name="connsiteX1" fmla="*/ 2286000 w 3683726"/>
                <a:gd name="connsiteY1" fmla="*/ 0 h 2782388"/>
                <a:gd name="connsiteX2" fmla="*/ 3683726 w 3683726"/>
                <a:gd name="connsiteY2" fmla="*/ 1214845 h 2782388"/>
                <a:gd name="connsiteX3" fmla="*/ 3030583 w 3683726"/>
                <a:gd name="connsiteY3" fmla="*/ 2364377 h 2782388"/>
                <a:gd name="connsiteX4" fmla="*/ 535576 w 3683726"/>
                <a:gd name="connsiteY4" fmla="*/ 1750422 h 2782388"/>
                <a:gd name="connsiteX5" fmla="*/ 0 w 3683726"/>
                <a:gd name="connsiteY5" fmla="*/ 404948 h 2782388"/>
                <a:gd name="connsiteX0" fmla="*/ 0 w 3683726"/>
                <a:gd name="connsiteY0" fmla="*/ 0 h 2377440"/>
                <a:gd name="connsiteX1" fmla="*/ 3683726 w 3683726"/>
                <a:gd name="connsiteY1" fmla="*/ 809897 h 2377440"/>
                <a:gd name="connsiteX2" fmla="*/ 3030583 w 3683726"/>
                <a:gd name="connsiteY2" fmla="*/ 1959429 h 2377440"/>
                <a:gd name="connsiteX3" fmla="*/ 535576 w 3683726"/>
                <a:gd name="connsiteY3" fmla="*/ 1345474 h 2377440"/>
                <a:gd name="connsiteX4" fmla="*/ 0 w 3683726"/>
                <a:gd name="connsiteY4" fmla="*/ 0 h 2377440"/>
                <a:gd name="connsiteX0" fmla="*/ 0 w 3304903"/>
                <a:gd name="connsiteY0" fmla="*/ 248195 h 2625635"/>
                <a:gd name="connsiteX1" fmla="*/ 3304903 w 3304903"/>
                <a:gd name="connsiteY1" fmla="*/ 0 h 2625635"/>
                <a:gd name="connsiteX2" fmla="*/ 3030583 w 3304903"/>
                <a:gd name="connsiteY2" fmla="*/ 2207624 h 2625635"/>
                <a:gd name="connsiteX3" fmla="*/ 535576 w 3304903"/>
                <a:gd name="connsiteY3" fmla="*/ 1593669 h 2625635"/>
                <a:gd name="connsiteX4" fmla="*/ 0 w 3304903"/>
                <a:gd name="connsiteY4" fmla="*/ 248195 h 2625635"/>
                <a:gd name="connsiteX0" fmla="*/ 265612 w 2852058"/>
                <a:gd name="connsiteY0" fmla="*/ 104503 h 2625635"/>
                <a:gd name="connsiteX1" fmla="*/ 2852058 w 2852058"/>
                <a:gd name="connsiteY1" fmla="*/ 0 h 2625635"/>
                <a:gd name="connsiteX2" fmla="*/ 2577738 w 2852058"/>
                <a:gd name="connsiteY2" fmla="*/ 2207624 h 2625635"/>
                <a:gd name="connsiteX3" fmla="*/ 82731 w 2852058"/>
                <a:gd name="connsiteY3" fmla="*/ 1593669 h 2625635"/>
                <a:gd name="connsiteX4" fmla="*/ 265612 w 2852058"/>
                <a:gd name="connsiteY4" fmla="*/ 104503 h 2625635"/>
                <a:gd name="connsiteX0" fmla="*/ 265612 w 2852058"/>
                <a:gd name="connsiteY0" fmla="*/ 322217 h 2843349"/>
                <a:gd name="connsiteX1" fmla="*/ 2852058 w 2852058"/>
                <a:gd name="connsiteY1" fmla="*/ 217714 h 2843349"/>
                <a:gd name="connsiteX2" fmla="*/ 2577738 w 2852058"/>
                <a:gd name="connsiteY2" fmla="*/ 2425338 h 2843349"/>
                <a:gd name="connsiteX3" fmla="*/ 82731 w 2852058"/>
                <a:gd name="connsiteY3" fmla="*/ 1811383 h 2843349"/>
                <a:gd name="connsiteX4" fmla="*/ 265612 w 2852058"/>
                <a:gd name="connsiteY4" fmla="*/ 322217 h 2843349"/>
                <a:gd name="connsiteX0" fmla="*/ 265612 w 3126378"/>
                <a:gd name="connsiteY0" fmla="*/ 322217 h 2843349"/>
                <a:gd name="connsiteX1" fmla="*/ 2852058 w 3126378"/>
                <a:gd name="connsiteY1" fmla="*/ 217714 h 2843349"/>
                <a:gd name="connsiteX2" fmla="*/ 2577738 w 3126378"/>
                <a:gd name="connsiteY2" fmla="*/ 2425338 h 2843349"/>
                <a:gd name="connsiteX3" fmla="*/ 82731 w 3126378"/>
                <a:gd name="connsiteY3" fmla="*/ 1811383 h 2843349"/>
                <a:gd name="connsiteX4" fmla="*/ 265612 w 3126378"/>
                <a:gd name="connsiteY4" fmla="*/ 322217 h 2843349"/>
                <a:gd name="connsiteX0" fmla="*/ 265612 w 3126378"/>
                <a:gd name="connsiteY0" fmla="*/ 322217 h 2843349"/>
                <a:gd name="connsiteX1" fmla="*/ 2852058 w 3126378"/>
                <a:gd name="connsiteY1" fmla="*/ 217714 h 2843349"/>
                <a:gd name="connsiteX2" fmla="*/ 2577738 w 3126378"/>
                <a:gd name="connsiteY2" fmla="*/ 2425338 h 2843349"/>
                <a:gd name="connsiteX3" fmla="*/ 82731 w 3126378"/>
                <a:gd name="connsiteY3" fmla="*/ 1811383 h 2843349"/>
                <a:gd name="connsiteX4" fmla="*/ 265612 w 3126378"/>
                <a:gd name="connsiteY4" fmla="*/ 322217 h 2843349"/>
                <a:gd name="connsiteX0" fmla="*/ 265612 w 3126378"/>
                <a:gd name="connsiteY0" fmla="*/ 322217 h 2843349"/>
                <a:gd name="connsiteX1" fmla="*/ 2852058 w 3126378"/>
                <a:gd name="connsiteY1" fmla="*/ 217714 h 2843349"/>
                <a:gd name="connsiteX2" fmla="*/ 2577738 w 3126378"/>
                <a:gd name="connsiteY2" fmla="*/ 2425338 h 2843349"/>
                <a:gd name="connsiteX3" fmla="*/ 82731 w 3126378"/>
                <a:gd name="connsiteY3" fmla="*/ 1811383 h 2843349"/>
                <a:gd name="connsiteX4" fmla="*/ 265612 w 3126378"/>
                <a:gd name="connsiteY4" fmla="*/ 322217 h 2843349"/>
                <a:gd name="connsiteX0" fmla="*/ 761258 w 3126378"/>
                <a:gd name="connsiteY0" fmla="*/ 510697 h 2625635"/>
                <a:gd name="connsiteX1" fmla="*/ 2852058 w 3126378"/>
                <a:gd name="connsiteY1" fmla="*/ 0 h 2625635"/>
                <a:gd name="connsiteX2" fmla="*/ 2577738 w 3126378"/>
                <a:gd name="connsiteY2" fmla="*/ 2207624 h 2625635"/>
                <a:gd name="connsiteX3" fmla="*/ 82731 w 3126378"/>
                <a:gd name="connsiteY3" fmla="*/ 1593669 h 2625635"/>
                <a:gd name="connsiteX4" fmla="*/ 761258 w 3126378"/>
                <a:gd name="connsiteY4" fmla="*/ 510697 h 2625635"/>
                <a:gd name="connsiteX0" fmla="*/ 761258 w 2669178"/>
                <a:gd name="connsiteY0" fmla="*/ 322217 h 2437155"/>
                <a:gd name="connsiteX1" fmla="*/ 2394539 w 2669178"/>
                <a:gd name="connsiteY1" fmla="*/ 411137 h 2437155"/>
                <a:gd name="connsiteX2" fmla="*/ 2577738 w 2669178"/>
                <a:gd name="connsiteY2" fmla="*/ 2019144 h 2437155"/>
                <a:gd name="connsiteX3" fmla="*/ 82731 w 2669178"/>
                <a:gd name="connsiteY3" fmla="*/ 1405189 h 2437155"/>
                <a:gd name="connsiteX4" fmla="*/ 761258 w 2669178"/>
                <a:gd name="connsiteY4" fmla="*/ 322217 h 2437155"/>
                <a:gd name="connsiteX0" fmla="*/ 761258 w 2669178"/>
                <a:gd name="connsiteY0" fmla="*/ 612014 h 2726952"/>
                <a:gd name="connsiteX1" fmla="*/ 2394539 w 2669178"/>
                <a:gd name="connsiteY1" fmla="*/ 700934 h 2726952"/>
                <a:gd name="connsiteX2" fmla="*/ 2577738 w 2669178"/>
                <a:gd name="connsiteY2" fmla="*/ 2308941 h 2726952"/>
                <a:gd name="connsiteX3" fmla="*/ 82731 w 2669178"/>
                <a:gd name="connsiteY3" fmla="*/ 1694986 h 2726952"/>
                <a:gd name="connsiteX4" fmla="*/ 761258 w 2669178"/>
                <a:gd name="connsiteY4" fmla="*/ 612014 h 2726952"/>
                <a:gd name="connsiteX0" fmla="*/ 761258 w 2669178"/>
                <a:gd name="connsiteY0" fmla="*/ 612015 h 2726953"/>
                <a:gd name="connsiteX1" fmla="*/ 2394539 w 2669178"/>
                <a:gd name="connsiteY1" fmla="*/ 700935 h 2726953"/>
                <a:gd name="connsiteX2" fmla="*/ 2577738 w 2669178"/>
                <a:gd name="connsiteY2" fmla="*/ 2308942 h 2726953"/>
                <a:gd name="connsiteX3" fmla="*/ 82731 w 2669178"/>
                <a:gd name="connsiteY3" fmla="*/ 1694987 h 2726953"/>
                <a:gd name="connsiteX4" fmla="*/ 761258 w 2669178"/>
                <a:gd name="connsiteY4" fmla="*/ 612015 h 2726953"/>
                <a:gd name="connsiteX0" fmla="*/ 739368 w 2647288"/>
                <a:gd name="connsiteY0" fmla="*/ 612015 h 2649584"/>
                <a:gd name="connsiteX1" fmla="*/ 2372649 w 2647288"/>
                <a:gd name="connsiteY1" fmla="*/ 700935 h 2649584"/>
                <a:gd name="connsiteX2" fmla="*/ 2555848 w 2647288"/>
                <a:gd name="connsiteY2" fmla="*/ 2308942 h 2649584"/>
                <a:gd name="connsiteX3" fmla="*/ 613677 w 2647288"/>
                <a:gd name="connsiteY3" fmla="*/ 1617617 h 2649584"/>
                <a:gd name="connsiteX4" fmla="*/ 739368 w 2647288"/>
                <a:gd name="connsiteY4" fmla="*/ 612015 h 2649584"/>
                <a:gd name="connsiteX0" fmla="*/ 739368 w 2647288"/>
                <a:gd name="connsiteY0" fmla="*/ 612015 h 3268544"/>
                <a:gd name="connsiteX1" fmla="*/ 2372649 w 2647288"/>
                <a:gd name="connsiteY1" fmla="*/ 700935 h 3268544"/>
                <a:gd name="connsiteX2" fmla="*/ 2555848 w 2647288"/>
                <a:gd name="connsiteY2" fmla="*/ 2308942 h 3268544"/>
                <a:gd name="connsiteX3" fmla="*/ 442107 w 2647288"/>
                <a:gd name="connsiteY3" fmla="*/ 2236578 h 3268544"/>
                <a:gd name="connsiteX4" fmla="*/ 739368 w 2647288"/>
                <a:gd name="connsiteY4" fmla="*/ 612015 h 3268544"/>
                <a:gd name="connsiteX0" fmla="*/ 739368 w 3028553"/>
                <a:gd name="connsiteY0" fmla="*/ 612015 h 3268544"/>
                <a:gd name="connsiteX1" fmla="*/ 2372649 w 3028553"/>
                <a:gd name="connsiteY1" fmla="*/ 700935 h 3268544"/>
                <a:gd name="connsiteX2" fmla="*/ 2937113 w 3028553"/>
                <a:gd name="connsiteY2" fmla="*/ 2444339 h 3268544"/>
                <a:gd name="connsiteX3" fmla="*/ 442107 w 3028553"/>
                <a:gd name="connsiteY3" fmla="*/ 2236578 h 3268544"/>
                <a:gd name="connsiteX4" fmla="*/ 739368 w 3028553"/>
                <a:gd name="connsiteY4" fmla="*/ 612015 h 3268544"/>
                <a:gd name="connsiteX0" fmla="*/ 739368 w 3028553"/>
                <a:gd name="connsiteY0" fmla="*/ 612015 h 3268544"/>
                <a:gd name="connsiteX1" fmla="*/ 2372649 w 3028553"/>
                <a:gd name="connsiteY1" fmla="*/ 700935 h 3268544"/>
                <a:gd name="connsiteX2" fmla="*/ 2937113 w 3028553"/>
                <a:gd name="connsiteY2" fmla="*/ 2444339 h 3268544"/>
                <a:gd name="connsiteX3" fmla="*/ 442107 w 3028553"/>
                <a:gd name="connsiteY3" fmla="*/ 2236578 h 3268544"/>
                <a:gd name="connsiteX4" fmla="*/ 739368 w 3028553"/>
                <a:gd name="connsiteY4" fmla="*/ 612015 h 3268544"/>
                <a:gd name="connsiteX0" fmla="*/ 739368 w 3028553"/>
                <a:gd name="connsiteY0" fmla="*/ 612015 h 2843009"/>
                <a:gd name="connsiteX1" fmla="*/ 2372649 w 3028553"/>
                <a:gd name="connsiteY1" fmla="*/ 700935 h 2843009"/>
                <a:gd name="connsiteX2" fmla="*/ 2937113 w 3028553"/>
                <a:gd name="connsiteY2" fmla="*/ 2444339 h 2843009"/>
                <a:gd name="connsiteX3" fmla="*/ 327728 w 3028553"/>
                <a:gd name="connsiteY3" fmla="*/ 1811043 h 2843009"/>
                <a:gd name="connsiteX4" fmla="*/ 739368 w 3028553"/>
                <a:gd name="connsiteY4" fmla="*/ 612015 h 2843009"/>
                <a:gd name="connsiteX0" fmla="*/ 739368 w 3028553"/>
                <a:gd name="connsiteY0" fmla="*/ 612015 h 2444338"/>
                <a:gd name="connsiteX1" fmla="*/ 2372649 w 3028553"/>
                <a:gd name="connsiteY1" fmla="*/ 700935 h 2444338"/>
                <a:gd name="connsiteX2" fmla="*/ 2937113 w 3028553"/>
                <a:gd name="connsiteY2" fmla="*/ 2444339 h 2444338"/>
                <a:gd name="connsiteX3" fmla="*/ 327728 w 3028553"/>
                <a:gd name="connsiteY3" fmla="*/ 1811043 h 2444338"/>
                <a:gd name="connsiteX4" fmla="*/ 739368 w 3028553"/>
                <a:gd name="connsiteY4" fmla="*/ 612015 h 2444338"/>
                <a:gd name="connsiteX0" fmla="*/ 739368 w 3028553"/>
                <a:gd name="connsiteY0" fmla="*/ 612015 h 2649584"/>
                <a:gd name="connsiteX1" fmla="*/ 2372649 w 3028553"/>
                <a:gd name="connsiteY1" fmla="*/ 700935 h 2649584"/>
                <a:gd name="connsiteX2" fmla="*/ 2937113 w 3028553"/>
                <a:gd name="connsiteY2" fmla="*/ 2444339 h 2649584"/>
                <a:gd name="connsiteX3" fmla="*/ 480235 w 3028553"/>
                <a:gd name="connsiteY3" fmla="*/ 2430005 h 2649584"/>
                <a:gd name="connsiteX4" fmla="*/ 739368 w 3028553"/>
                <a:gd name="connsiteY4" fmla="*/ 612015 h 2649584"/>
                <a:gd name="connsiteX0" fmla="*/ 739368 w 3028553"/>
                <a:gd name="connsiteY0" fmla="*/ 612015 h 2444339"/>
                <a:gd name="connsiteX1" fmla="*/ 2372649 w 3028553"/>
                <a:gd name="connsiteY1" fmla="*/ 700935 h 2444339"/>
                <a:gd name="connsiteX2" fmla="*/ 2937113 w 3028553"/>
                <a:gd name="connsiteY2" fmla="*/ 2444339 h 2444339"/>
                <a:gd name="connsiteX3" fmla="*/ 480235 w 3028553"/>
                <a:gd name="connsiteY3" fmla="*/ 2430005 h 2444339"/>
                <a:gd name="connsiteX4" fmla="*/ 739368 w 3028553"/>
                <a:gd name="connsiteY4" fmla="*/ 612015 h 2444339"/>
                <a:gd name="connsiteX0" fmla="*/ 1139697 w 3428882"/>
                <a:gd name="connsiteY0" fmla="*/ 612015 h 2444339"/>
                <a:gd name="connsiteX1" fmla="*/ 2772978 w 3428882"/>
                <a:gd name="connsiteY1" fmla="*/ 700935 h 2444339"/>
                <a:gd name="connsiteX2" fmla="*/ 3337442 w 3428882"/>
                <a:gd name="connsiteY2" fmla="*/ 2444339 h 2444339"/>
                <a:gd name="connsiteX3" fmla="*/ 880564 w 3428882"/>
                <a:gd name="connsiteY3" fmla="*/ 2430005 h 2444339"/>
                <a:gd name="connsiteX4" fmla="*/ 1139697 w 3428882"/>
                <a:gd name="connsiteY4" fmla="*/ 612015 h 2444339"/>
                <a:gd name="connsiteX0" fmla="*/ 1139697 w 3428882"/>
                <a:gd name="connsiteY0" fmla="*/ 612015 h 2444339"/>
                <a:gd name="connsiteX1" fmla="*/ 2772978 w 3428882"/>
                <a:gd name="connsiteY1" fmla="*/ 700935 h 2444339"/>
                <a:gd name="connsiteX2" fmla="*/ 3337442 w 3428882"/>
                <a:gd name="connsiteY2" fmla="*/ 2444339 h 2444339"/>
                <a:gd name="connsiteX3" fmla="*/ 880564 w 3428882"/>
                <a:gd name="connsiteY3" fmla="*/ 2430005 h 2444339"/>
                <a:gd name="connsiteX4" fmla="*/ 1139697 w 3428882"/>
                <a:gd name="connsiteY4" fmla="*/ 612015 h 2444339"/>
                <a:gd name="connsiteX0" fmla="*/ 1243572 w 3532757"/>
                <a:gd name="connsiteY0" fmla="*/ 612015 h 2444339"/>
                <a:gd name="connsiteX1" fmla="*/ 2876853 w 3532757"/>
                <a:gd name="connsiteY1" fmla="*/ 700935 h 2444339"/>
                <a:gd name="connsiteX2" fmla="*/ 3441317 w 3532757"/>
                <a:gd name="connsiteY2" fmla="*/ 2444339 h 2444339"/>
                <a:gd name="connsiteX3" fmla="*/ 565047 w 3532757"/>
                <a:gd name="connsiteY3" fmla="*/ 2178553 h 2444339"/>
                <a:gd name="connsiteX4" fmla="*/ 1243572 w 3532757"/>
                <a:gd name="connsiteY4" fmla="*/ 612015 h 2444339"/>
                <a:gd name="connsiteX0" fmla="*/ 1243572 w 3532757"/>
                <a:gd name="connsiteY0" fmla="*/ 612015 h 2444339"/>
                <a:gd name="connsiteX1" fmla="*/ 2876853 w 3532757"/>
                <a:gd name="connsiteY1" fmla="*/ 700935 h 2444339"/>
                <a:gd name="connsiteX2" fmla="*/ 3441317 w 3532757"/>
                <a:gd name="connsiteY2" fmla="*/ 2444339 h 2444339"/>
                <a:gd name="connsiteX3" fmla="*/ 565047 w 3532757"/>
                <a:gd name="connsiteY3" fmla="*/ 2178553 h 2444339"/>
                <a:gd name="connsiteX4" fmla="*/ 1243572 w 3532757"/>
                <a:gd name="connsiteY4" fmla="*/ 612015 h 2444339"/>
                <a:gd name="connsiteX0" fmla="*/ 1243572 w 3532757"/>
                <a:gd name="connsiteY0" fmla="*/ 650700 h 2483024"/>
                <a:gd name="connsiteX1" fmla="*/ 2481075 w 3532757"/>
                <a:gd name="connsiteY1" fmla="*/ 700935 h 2483024"/>
                <a:gd name="connsiteX2" fmla="*/ 3441317 w 3532757"/>
                <a:gd name="connsiteY2" fmla="*/ 2483024 h 2483024"/>
                <a:gd name="connsiteX3" fmla="*/ 565047 w 3532757"/>
                <a:gd name="connsiteY3" fmla="*/ 2217238 h 2483024"/>
                <a:gd name="connsiteX4" fmla="*/ 1243572 w 3532757"/>
                <a:gd name="connsiteY4" fmla="*/ 650700 h 2483024"/>
                <a:gd name="connsiteX0" fmla="*/ 1243572 w 2999318"/>
                <a:gd name="connsiteY0" fmla="*/ 650700 h 2328284"/>
                <a:gd name="connsiteX1" fmla="*/ 2481075 w 2999318"/>
                <a:gd name="connsiteY1" fmla="*/ 700935 h 2328284"/>
                <a:gd name="connsiteX2" fmla="*/ 2907879 w 2999318"/>
                <a:gd name="connsiteY2" fmla="*/ 2328284 h 2328284"/>
                <a:gd name="connsiteX3" fmla="*/ 565047 w 2999318"/>
                <a:gd name="connsiteY3" fmla="*/ 2217238 h 2328284"/>
                <a:gd name="connsiteX4" fmla="*/ 1243572 w 2999318"/>
                <a:gd name="connsiteY4" fmla="*/ 650700 h 2328284"/>
                <a:gd name="connsiteX0" fmla="*/ 1139698 w 2895445"/>
                <a:gd name="connsiteY0" fmla="*/ 650700 h 2328284"/>
                <a:gd name="connsiteX1" fmla="*/ 2377201 w 2895445"/>
                <a:gd name="connsiteY1" fmla="*/ 700935 h 2328284"/>
                <a:gd name="connsiteX2" fmla="*/ 2804005 w 2895445"/>
                <a:gd name="connsiteY2" fmla="*/ 2328284 h 2328284"/>
                <a:gd name="connsiteX3" fmla="*/ 616043 w 2895445"/>
                <a:gd name="connsiteY3" fmla="*/ 1946443 h 2328284"/>
                <a:gd name="connsiteX4" fmla="*/ 1139698 w 2895445"/>
                <a:gd name="connsiteY4" fmla="*/ 650700 h 2328284"/>
                <a:gd name="connsiteX0" fmla="*/ 1139697 w 2895444"/>
                <a:gd name="connsiteY0" fmla="*/ 650700 h 2518602"/>
                <a:gd name="connsiteX1" fmla="*/ 2377200 w 2895444"/>
                <a:gd name="connsiteY1" fmla="*/ 700935 h 2518602"/>
                <a:gd name="connsiteX2" fmla="*/ 2804004 w 2895444"/>
                <a:gd name="connsiteY2" fmla="*/ 2328284 h 2518602"/>
                <a:gd name="connsiteX3" fmla="*/ 616042 w 2895444"/>
                <a:gd name="connsiteY3" fmla="*/ 1946443 h 2518602"/>
                <a:gd name="connsiteX4" fmla="*/ 1139697 w 2895444"/>
                <a:gd name="connsiteY4" fmla="*/ 650700 h 2518602"/>
                <a:gd name="connsiteX0" fmla="*/ 1277986 w 3033733"/>
                <a:gd name="connsiteY0" fmla="*/ 650700 h 2328284"/>
                <a:gd name="connsiteX1" fmla="*/ 2515489 w 3033733"/>
                <a:gd name="connsiteY1" fmla="*/ 700935 h 2328284"/>
                <a:gd name="connsiteX2" fmla="*/ 2942293 w 3033733"/>
                <a:gd name="connsiteY2" fmla="*/ 2328284 h 2328284"/>
                <a:gd name="connsiteX3" fmla="*/ 565047 w 3033733"/>
                <a:gd name="connsiteY3" fmla="*/ 1694991 h 2328284"/>
                <a:gd name="connsiteX4" fmla="*/ 1277986 w 3033733"/>
                <a:gd name="connsiteY4" fmla="*/ 650700 h 2328284"/>
                <a:gd name="connsiteX0" fmla="*/ 1139697 w 2895444"/>
                <a:gd name="connsiteY0" fmla="*/ 650700 h 2328284"/>
                <a:gd name="connsiteX1" fmla="*/ 2377200 w 2895444"/>
                <a:gd name="connsiteY1" fmla="*/ 700935 h 2328284"/>
                <a:gd name="connsiteX2" fmla="*/ 2804004 w 2895444"/>
                <a:gd name="connsiteY2" fmla="*/ 2328284 h 2328284"/>
                <a:gd name="connsiteX3" fmla="*/ 426758 w 2895444"/>
                <a:gd name="connsiteY3" fmla="*/ 1694991 h 2328284"/>
                <a:gd name="connsiteX4" fmla="*/ 1139697 w 2895444"/>
                <a:gd name="connsiteY4" fmla="*/ 650700 h 2328284"/>
                <a:gd name="connsiteX0" fmla="*/ 1139697 w 2895444"/>
                <a:gd name="connsiteY0" fmla="*/ 495960 h 2173544"/>
                <a:gd name="connsiteX1" fmla="*/ 2583693 w 2895444"/>
                <a:gd name="connsiteY1" fmla="*/ 700936 h 2173544"/>
                <a:gd name="connsiteX2" fmla="*/ 2804004 w 2895444"/>
                <a:gd name="connsiteY2" fmla="*/ 2173544 h 2173544"/>
                <a:gd name="connsiteX3" fmla="*/ 426758 w 2895444"/>
                <a:gd name="connsiteY3" fmla="*/ 1540251 h 2173544"/>
                <a:gd name="connsiteX4" fmla="*/ 1139697 w 2895444"/>
                <a:gd name="connsiteY4" fmla="*/ 495960 h 2173544"/>
                <a:gd name="connsiteX0" fmla="*/ 1139697 w 2895444"/>
                <a:gd name="connsiteY0" fmla="*/ 495959 h 2173543"/>
                <a:gd name="connsiteX1" fmla="*/ 2583693 w 2895444"/>
                <a:gd name="connsiteY1" fmla="*/ 700935 h 2173543"/>
                <a:gd name="connsiteX2" fmla="*/ 2804004 w 2895444"/>
                <a:gd name="connsiteY2" fmla="*/ 2173543 h 2173543"/>
                <a:gd name="connsiteX3" fmla="*/ 564420 w 2895444"/>
                <a:gd name="connsiteY3" fmla="*/ 1366168 h 2173543"/>
                <a:gd name="connsiteX4" fmla="*/ 1139697 w 2895444"/>
                <a:gd name="connsiteY4" fmla="*/ 495959 h 2173543"/>
                <a:gd name="connsiteX0" fmla="*/ 1139697 w 2895444"/>
                <a:gd name="connsiteY0" fmla="*/ 495959 h 2173543"/>
                <a:gd name="connsiteX1" fmla="*/ 2583693 w 2895444"/>
                <a:gd name="connsiteY1" fmla="*/ 700935 h 2173543"/>
                <a:gd name="connsiteX2" fmla="*/ 2804004 w 2895444"/>
                <a:gd name="connsiteY2" fmla="*/ 2173543 h 2173543"/>
                <a:gd name="connsiteX3" fmla="*/ 564420 w 2895444"/>
                <a:gd name="connsiteY3" fmla="*/ 1366168 h 2173543"/>
                <a:gd name="connsiteX4" fmla="*/ 1139697 w 2895444"/>
                <a:gd name="connsiteY4" fmla="*/ 495959 h 2173543"/>
                <a:gd name="connsiteX0" fmla="*/ 1139697 w 2895444"/>
                <a:gd name="connsiteY0" fmla="*/ 495959 h 2173543"/>
                <a:gd name="connsiteX1" fmla="*/ 2583693 w 2895444"/>
                <a:gd name="connsiteY1" fmla="*/ 700935 h 2173543"/>
                <a:gd name="connsiteX2" fmla="*/ 2804004 w 2895444"/>
                <a:gd name="connsiteY2" fmla="*/ 2173543 h 2173543"/>
                <a:gd name="connsiteX3" fmla="*/ 564420 w 2895444"/>
                <a:gd name="connsiteY3" fmla="*/ 1366168 h 2173543"/>
                <a:gd name="connsiteX4" fmla="*/ 1139697 w 2895444"/>
                <a:gd name="connsiteY4" fmla="*/ 495959 h 2173543"/>
                <a:gd name="connsiteX0" fmla="*/ 1139697 w 2895444"/>
                <a:gd name="connsiteY0" fmla="*/ 495959 h 2173543"/>
                <a:gd name="connsiteX1" fmla="*/ 2583693 w 2895444"/>
                <a:gd name="connsiteY1" fmla="*/ 700935 h 2173543"/>
                <a:gd name="connsiteX2" fmla="*/ 2804004 w 2895444"/>
                <a:gd name="connsiteY2" fmla="*/ 2173543 h 2173543"/>
                <a:gd name="connsiteX3" fmla="*/ 908574 w 2895444"/>
                <a:gd name="connsiteY3" fmla="*/ 1424195 h 2173543"/>
                <a:gd name="connsiteX4" fmla="*/ 1139697 w 2895444"/>
                <a:gd name="connsiteY4" fmla="*/ 495959 h 2173543"/>
                <a:gd name="connsiteX0" fmla="*/ 1139697 w 2895444"/>
                <a:gd name="connsiteY0" fmla="*/ 495959 h 2173543"/>
                <a:gd name="connsiteX1" fmla="*/ 2583693 w 2895444"/>
                <a:gd name="connsiteY1" fmla="*/ 700935 h 2173543"/>
                <a:gd name="connsiteX2" fmla="*/ 2804004 w 2895444"/>
                <a:gd name="connsiteY2" fmla="*/ 2173543 h 2173543"/>
                <a:gd name="connsiteX3" fmla="*/ 856951 w 2895444"/>
                <a:gd name="connsiteY3" fmla="*/ 1965785 h 2173543"/>
                <a:gd name="connsiteX4" fmla="*/ 1139697 w 2895444"/>
                <a:gd name="connsiteY4" fmla="*/ 495959 h 2173543"/>
                <a:gd name="connsiteX0" fmla="*/ 1139697 w 2895444"/>
                <a:gd name="connsiteY0" fmla="*/ 495959 h 2173543"/>
                <a:gd name="connsiteX1" fmla="*/ 2583693 w 2895444"/>
                <a:gd name="connsiteY1" fmla="*/ 700935 h 2173543"/>
                <a:gd name="connsiteX2" fmla="*/ 2804004 w 2895444"/>
                <a:gd name="connsiteY2" fmla="*/ 2173543 h 2173543"/>
                <a:gd name="connsiteX3" fmla="*/ 856951 w 2895444"/>
                <a:gd name="connsiteY3" fmla="*/ 1965785 h 2173543"/>
                <a:gd name="connsiteX4" fmla="*/ 1139697 w 2895444"/>
                <a:gd name="connsiteY4" fmla="*/ 495959 h 2173543"/>
                <a:gd name="connsiteX0" fmla="*/ 282746 w 2038493"/>
                <a:gd name="connsiteY0" fmla="*/ 495959 h 2173543"/>
                <a:gd name="connsiteX1" fmla="*/ 1726742 w 2038493"/>
                <a:gd name="connsiteY1" fmla="*/ 700935 h 2173543"/>
                <a:gd name="connsiteX2" fmla="*/ 1947053 w 2038493"/>
                <a:gd name="connsiteY2" fmla="*/ 2173543 h 2173543"/>
                <a:gd name="connsiteX3" fmla="*/ 0 w 2038493"/>
                <a:gd name="connsiteY3" fmla="*/ 1965785 h 2173543"/>
                <a:gd name="connsiteX4" fmla="*/ 282746 w 2038493"/>
                <a:gd name="connsiteY4" fmla="*/ 495959 h 2173543"/>
                <a:gd name="connsiteX0" fmla="*/ 282746 w 2038493"/>
                <a:gd name="connsiteY0" fmla="*/ 495959 h 2363861"/>
                <a:gd name="connsiteX1" fmla="*/ 1726742 w 2038493"/>
                <a:gd name="connsiteY1" fmla="*/ 700935 h 2363861"/>
                <a:gd name="connsiteX2" fmla="*/ 1947053 w 2038493"/>
                <a:gd name="connsiteY2" fmla="*/ 2173543 h 2363861"/>
                <a:gd name="connsiteX3" fmla="*/ 0 w 2038493"/>
                <a:gd name="connsiteY3" fmla="*/ 1965785 h 2363861"/>
                <a:gd name="connsiteX4" fmla="*/ 282746 w 2038493"/>
                <a:gd name="connsiteY4" fmla="*/ 495959 h 2363861"/>
                <a:gd name="connsiteX0" fmla="*/ 282746 w 2038493"/>
                <a:gd name="connsiteY0" fmla="*/ 495959 h 2414044"/>
                <a:gd name="connsiteX1" fmla="*/ 1726742 w 2038493"/>
                <a:gd name="connsiteY1" fmla="*/ 700935 h 2414044"/>
                <a:gd name="connsiteX2" fmla="*/ 1947053 w 2038493"/>
                <a:gd name="connsiteY2" fmla="*/ 2173543 h 2414044"/>
                <a:gd name="connsiteX3" fmla="*/ 988819 w 2038493"/>
                <a:gd name="connsiteY3" fmla="*/ 1924015 h 2414044"/>
                <a:gd name="connsiteX4" fmla="*/ 0 w 2038493"/>
                <a:gd name="connsiteY4" fmla="*/ 1965785 h 2414044"/>
                <a:gd name="connsiteX5" fmla="*/ 282746 w 2038493"/>
                <a:gd name="connsiteY5" fmla="*/ 495959 h 2414044"/>
                <a:gd name="connsiteX0" fmla="*/ 282746 w 1797585"/>
                <a:gd name="connsiteY0" fmla="*/ 495959 h 2240448"/>
                <a:gd name="connsiteX1" fmla="*/ 1726742 w 1797585"/>
                <a:gd name="connsiteY1" fmla="*/ 700935 h 2240448"/>
                <a:gd name="connsiteX2" fmla="*/ 1706145 w 1797585"/>
                <a:gd name="connsiteY2" fmla="*/ 1954058 h 2240448"/>
                <a:gd name="connsiteX3" fmla="*/ 988819 w 1797585"/>
                <a:gd name="connsiteY3" fmla="*/ 1924015 h 2240448"/>
                <a:gd name="connsiteX4" fmla="*/ 0 w 1797585"/>
                <a:gd name="connsiteY4" fmla="*/ 1965785 h 2240448"/>
                <a:gd name="connsiteX5" fmla="*/ 282746 w 1797585"/>
                <a:gd name="connsiteY5" fmla="*/ 495959 h 2240448"/>
                <a:gd name="connsiteX0" fmla="*/ 282746 w 2055701"/>
                <a:gd name="connsiteY0" fmla="*/ 495959 h 2240448"/>
                <a:gd name="connsiteX1" fmla="*/ 1726742 w 2055701"/>
                <a:gd name="connsiteY1" fmla="*/ 700935 h 2240448"/>
                <a:gd name="connsiteX2" fmla="*/ 1706145 w 2055701"/>
                <a:gd name="connsiteY2" fmla="*/ 1954058 h 2240448"/>
                <a:gd name="connsiteX3" fmla="*/ 988819 w 2055701"/>
                <a:gd name="connsiteY3" fmla="*/ 1924015 h 2240448"/>
                <a:gd name="connsiteX4" fmla="*/ 0 w 2055701"/>
                <a:gd name="connsiteY4" fmla="*/ 1965785 h 2240448"/>
                <a:gd name="connsiteX5" fmla="*/ 282746 w 2055701"/>
                <a:gd name="connsiteY5" fmla="*/ 495959 h 2240448"/>
                <a:gd name="connsiteX0" fmla="*/ 282746 w 2055701"/>
                <a:gd name="connsiteY0" fmla="*/ 495959 h 2240448"/>
                <a:gd name="connsiteX1" fmla="*/ 1726742 w 2055701"/>
                <a:gd name="connsiteY1" fmla="*/ 700935 h 2240448"/>
                <a:gd name="connsiteX2" fmla="*/ 1706145 w 2055701"/>
                <a:gd name="connsiteY2" fmla="*/ 1954058 h 2240448"/>
                <a:gd name="connsiteX3" fmla="*/ 988819 w 2055701"/>
                <a:gd name="connsiteY3" fmla="*/ 1924015 h 2240448"/>
                <a:gd name="connsiteX4" fmla="*/ 0 w 2055701"/>
                <a:gd name="connsiteY4" fmla="*/ 1965785 h 2240448"/>
                <a:gd name="connsiteX5" fmla="*/ 282746 w 2055701"/>
                <a:gd name="connsiteY5" fmla="*/ 495959 h 2240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55701" h="2240448">
                  <a:moveTo>
                    <a:pt x="282746" y="495959"/>
                  </a:moveTo>
                  <a:cubicBezTo>
                    <a:pt x="870575" y="173742"/>
                    <a:pt x="1439996" y="0"/>
                    <a:pt x="1726742" y="700935"/>
                  </a:cubicBezTo>
                  <a:cubicBezTo>
                    <a:pt x="1410102" y="1700319"/>
                    <a:pt x="2055701" y="1944174"/>
                    <a:pt x="1706145" y="1954058"/>
                  </a:cubicBezTo>
                  <a:cubicBezTo>
                    <a:pt x="1239005" y="1924423"/>
                    <a:pt x="1273176" y="1922061"/>
                    <a:pt x="988819" y="1924015"/>
                  </a:cubicBezTo>
                  <a:cubicBezTo>
                    <a:pt x="704462" y="1925969"/>
                    <a:pt x="117679" y="2240448"/>
                    <a:pt x="0" y="1965785"/>
                  </a:cubicBezTo>
                  <a:cubicBezTo>
                    <a:pt x="174884" y="1170196"/>
                    <a:pt x="364797" y="823872"/>
                    <a:pt x="282746" y="495959"/>
                  </a:cubicBezTo>
                  <a:close/>
                </a:path>
              </a:pathLst>
            </a:custGeom>
            <a:solidFill>
              <a:srgbClr val="FFD9B3"/>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30000" smtClean="0">
                <a:ln>
                  <a:noFill/>
                </a:ln>
                <a:solidFill>
                  <a:schemeClr val="tx1"/>
                </a:solidFill>
                <a:effectLst/>
                <a:latin typeface="Arial" charset="0"/>
                <a:cs typeface="Arial" charset="0"/>
              </a:endParaRPr>
            </a:p>
          </p:txBody>
        </p:sp>
        <p:cxnSp>
          <p:nvCxnSpPr>
            <p:cNvPr id="25" name="Straight Connector 24"/>
            <p:cNvCxnSpPr>
              <a:stCxn id="33" idx="5"/>
              <a:endCxn id="27" idx="1"/>
            </p:cNvCxnSpPr>
            <p:nvPr/>
          </p:nvCxnSpPr>
          <p:spPr bwMode="auto">
            <a:xfrm flipH="1">
              <a:off x="6287483" y="2882921"/>
              <a:ext cx="1211913" cy="1199737"/>
            </a:xfrm>
            <a:prstGeom prst="line">
              <a:avLst/>
            </a:prstGeom>
            <a:solidFill>
              <a:schemeClr val="accent1"/>
            </a:solidFill>
            <a:ln w="38100" cap="flat" cmpd="sng" algn="ctr">
              <a:solidFill>
                <a:srgbClr val="FF0000"/>
              </a:solidFill>
              <a:prstDash val="solid"/>
              <a:round/>
              <a:headEnd type="none" w="med" len="med"/>
              <a:tailEnd type="none" w="med" len="med"/>
            </a:ln>
            <a:effectLst/>
          </p:spPr>
        </p:cxnSp>
        <p:sp>
          <p:nvSpPr>
            <p:cNvPr id="27" name="Oval 26"/>
            <p:cNvSpPr/>
            <p:nvPr/>
          </p:nvSpPr>
          <p:spPr bwMode="auto">
            <a:xfrm>
              <a:off x="5967420" y="3787747"/>
              <a:ext cx="2185523" cy="2013779"/>
            </a:xfrm>
            <a:prstGeom prst="ellipse">
              <a:avLst/>
            </a:prstGeom>
            <a:solidFill>
              <a:schemeClr val="accent6">
                <a:lumMod val="60000"/>
                <a:lumOff val="40000"/>
              </a:schemeClr>
            </a:solidFill>
            <a:ln w="285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30000" smtClean="0">
                <a:ln>
                  <a:noFill/>
                </a:ln>
                <a:solidFill>
                  <a:schemeClr val="tx1"/>
                </a:solidFill>
                <a:effectLst/>
                <a:latin typeface="Arial" charset="0"/>
                <a:cs typeface="Arial" charset="0"/>
              </a:endParaRPr>
            </a:p>
          </p:txBody>
        </p:sp>
        <p:grpSp>
          <p:nvGrpSpPr>
            <p:cNvPr id="28" name="Group 8"/>
            <p:cNvGrpSpPr/>
            <p:nvPr/>
          </p:nvGrpSpPr>
          <p:grpSpPr>
            <a:xfrm>
              <a:off x="6725808" y="4553628"/>
              <a:ext cx="668746" cy="482017"/>
              <a:chOff x="7281069" y="3457213"/>
              <a:chExt cx="373062" cy="291827"/>
            </a:xfrm>
          </p:grpSpPr>
          <p:sp>
            <p:nvSpPr>
              <p:cNvPr id="29" name="AutoShape 2"/>
              <p:cNvSpPr>
                <a:spLocks noChangeArrowheads="1"/>
              </p:cNvSpPr>
              <p:nvPr/>
            </p:nvSpPr>
            <p:spPr bwMode="auto">
              <a:xfrm rot="16200000">
                <a:off x="7357039" y="3441550"/>
                <a:ext cx="221122" cy="252448"/>
              </a:xfrm>
              <a:prstGeom prst="flowChartDelay">
                <a:avLst/>
              </a:prstGeom>
              <a:solidFill>
                <a:srgbClr val="DDD8C2"/>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0" name="Oval 3"/>
              <p:cNvSpPr>
                <a:spLocks noChangeArrowheads="1"/>
              </p:cNvSpPr>
              <p:nvPr/>
            </p:nvSpPr>
            <p:spPr bwMode="auto">
              <a:xfrm>
                <a:off x="7408415" y="3523526"/>
                <a:ext cx="118370" cy="115748"/>
              </a:xfrm>
              <a:prstGeom prst="ellipse">
                <a:avLst/>
              </a:prstGeom>
              <a:solidFill>
                <a:srgbClr val="974706"/>
              </a:solidFill>
              <a:ln w="28575">
                <a:solidFill>
                  <a:srgbClr val="FFFF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1" name="Rectangle 4"/>
              <p:cNvSpPr>
                <a:spLocks noChangeArrowheads="1"/>
              </p:cNvSpPr>
              <p:nvPr/>
            </p:nvSpPr>
            <p:spPr bwMode="auto">
              <a:xfrm>
                <a:off x="7281069" y="3677516"/>
                <a:ext cx="373062" cy="71524"/>
              </a:xfrm>
              <a:prstGeom prst="rect">
                <a:avLst/>
              </a:prstGeom>
              <a:solidFill>
                <a:srgbClr val="5A5A5A"/>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a:p>
            </p:txBody>
          </p:sp>
        </p:grpSp>
        <p:sp>
          <p:nvSpPr>
            <p:cNvPr id="38" name="Rectangle 37"/>
            <p:cNvSpPr/>
            <p:nvPr/>
          </p:nvSpPr>
          <p:spPr>
            <a:xfrm>
              <a:off x="6502612" y="3260759"/>
              <a:ext cx="341760" cy="369332"/>
            </a:xfrm>
            <a:prstGeom prst="rect">
              <a:avLst/>
            </a:prstGeom>
            <a:noFill/>
          </p:spPr>
          <p:txBody>
            <a:bodyPr wrap="none">
              <a:spAutoFit/>
            </a:bodyPr>
            <a:lstStyle/>
            <a:p>
              <a:r>
                <a:rPr lang="en-US" b="1" i="1" baseline="0" dirty="0" smtClean="0">
                  <a:latin typeface="Calibri" pitchFamily="34" charset="0"/>
                </a:rPr>
                <a:t>Q</a:t>
              </a:r>
              <a:endParaRPr lang="en-US" b="1" i="1" dirty="0">
                <a:latin typeface="Calibri" pitchFamily="34" charset="0"/>
              </a:endParaRPr>
            </a:p>
          </p:txBody>
        </p:sp>
        <p:sp>
          <p:nvSpPr>
            <p:cNvPr id="39" name="Freeform 38"/>
            <p:cNvSpPr/>
            <p:nvPr/>
          </p:nvSpPr>
          <p:spPr bwMode="auto">
            <a:xfrm>
              <a:off x="6858000" y="3021330"/>
              <a:ext cx="680720" cy="488950"/>
            </a:xfrm>
            <a:custGeom>
              <a:avLst/>
              <a:gdLst>
                <a:gd name="connsiteX0" fmla="*/ 0 w 985520"/>
                <a:gd name="connsiteY0" fmla="*/ 0 h 670560"/>
                <a:gd name="connsiteX1" fmla="*/ 355600 w 985520"/>
                <a:gd name="connsiteY1" fmla="*/ 528320 h 670560"/>
                <a:gd name="connsiteX2" fmla="*/ 985520 w 985520"/>
                <a:gd name="connsiteY2" fmla="*/ 670560 h 670560"/>
                <a:gd name="connsiteX3" fmla="*/ 985520 w 985520"/>
                <a:gd name="connsiteY3" fmla="*/ 670560 h 670560"/>
                <a:gd name="connsiteX0" fmla="*/ 0 w 985520"/>
                <a:gd name="connsiteY0" fmla="*/ 0 h 863600"/>
                <a:gd name="connsiteX1" fmla="*/ 370310 w 985520"/>
                <a:gd name="connsiteY1" fmla="*/ 751840 h 863600"/>
                <a:gd name="connsiteX2" fmla="*/ 985520 w 985520"/>
                <a:gd name="connsiteY2" fmla="*/ 670560 h 863600"/>
                <a:gd name="connsiteX3" fmla="*/ 985520 w 985520"/>
                <a:gd name="connsiteY3" fmla="*/ 670560 h 863600"/>
                <a:gd name="connsiteX0" fmla="*/ 0 w 985520"/>
                <a:gd name="connsiteY0" fmla="*/ 0 h 670560"/>
                <a:gd name="connsiteX1" fmla="*/ 985520 w 985520"/>
                <a:gd name="connsiteY1" fmla="*/ 670560 h 670560"/>
                <a:gd name="connsiteX2" fmla="*/ 985520 w 985520"/>
                <a:gd name="connsiteY2" fmla="*/ 670560 h 670560"/>
                <a:gd name="connsiteX0" fmla="*/ 0 w 985520"/>
                <a:gd name="connsiteY0" fmla="*/ 0 h 789771"/>
                <a:gd name="connsiteX1" fmla="*/ 985520 w 985520"/>
                <a:gd name="connsiteY1" fmla="*/ 670560 h 789771"/>
                <a:gd name="connsiteX2" fmla="*/ 985520 w 985520"/>
                <a:gd name="connsiteY2" fmla="*/ 670560 h 789771"/>
                <a:gd name="connsiteX0" fmla="*/ 0 w 985520"/>
                <a:gd name="connsiteY0" fmla="*/ 0 h 789771"/>
                <a:gd name="connsiteX1" fmla="*/ 985520 w 985520"/>
                <a:gd name="connsiteY1" fmla="*/ 670560 h 789771"/>
                <a:gd name="connsiteX2" fmla="*/ 985520 w 985520"/>
                <a:gd name="connsiteY2" fmla="*/ 670560 h 789771"/>
                <a:gd name="connsiteX0" fmla="*/ 0 w 985520"/>
                <a:gd name="connsiteY0" fmla="*/ 0 h 670560"/>
                <a:gd name="connsiteX1" fmla="*/ 985520 w 985520"/>
                <a:gd name="connsiteY1" fmla="*/ 670560 h 670560"/>
                <a:gd name="connsiteX2" fmla="*/ 985520 w 985520"/>
                <a:gd name="connsiteY2" fmla="*/ 670560 h 670560"/>
                <a:gd name="connsiteX0" fmla="*/ 0 w 985520"/>
                <a:gd name="connsiteY0" fmla="*/ 0 h 670560"/>
                <a:gd name="connsiteX1" fmla="*/ 985520 w 985520"/>
                <a:gd name="connsiteY1" fmla="*/ 670560 h 670560"/>
                <a:gd name="connsiteX2" fmla="*/ 985520 w 985520"/>
                <a:gd name="connsiteY2" fmla="*/ 670560 h 670560"/>
                <a:gd name="connsiteX0" fmla="*/ 0 w 985520"/>
                <a:gd name="connsiteY0" fmla="*/ 0 h 692912"/>
                <a:gd name="connsiteX1" fmla="*/ 985520 w 985520"/>
                <a:gd name="connsiteY1" fmla="*/ 670560 h 692912"/>
                <a:gd name="connsiteX2" fmla="*/ 985520 w 985520"/>
                <a:gd name="connsiteY2" fmla="*/ 670560 h 692912"/>
              </a:gdLst>
              <a:ahLst/>
              <a:cxnLst>
                <a:cxn ang="0">
                  <a:pos x="connsiteX0" y="connsiteY0"/>
                </a:cxn>
                <a:cxn ang="0">
                  <a:pos x="connsiteX1" y="connsiteY1"/>
                </a:cxn>
                <a:cxn ang="0">
                  <a:pos x="connsiteX2" y="connsiteY2"/>
                </a:cxn>
              </a:cxnLst>
              <a:rect l="l" t="t" r="r" b="b"/>
              <a:pathLst>
                <a:path w="985520" h="692912">
                  <a:moveTo>
                    <a:pt x="0" y="0"/>
                  </a:moveTo>
                  <a:cubicBezTo>
                    <a:pt x="19613" y="413512"/>
                    <a:pt x="557725" y="692912"/>
                    <a:pt x="985520" y="670560"/>
                  </a:cubicBezTo>
                  <a:lnTo>
                    <a:pt x="985520" y="670560"/>
                  </a:lnTo>
                </a:path>
              </a:pathLst>
            </a:custGeom>
            <a:noFill/>
            <a:ln w="28575" cap="flat" cmpd="sng" algn="ctr">
              <a:solidFill>
                <a:srgbClr val="FF0000"/>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30000" smtClean="0">
                <a:ln>
                  <a:noFill/>
                </a:ln>
                <a:solidFill>
                  <a:schemeClr val="tx1"/>
                </a:solidFill>
                <a:effectLst/>
                <a:latin typeface="Arial" charset="0"/>
                <a:cs typeface="Arial" charset="0"/>
              </a:endParaRPr>
            </a:p>
          </p:txBody>
        </p:sp>
        <p:grpSp>
          <p:nvGrpSpPr>
            <p:cNvPr id="32" name="Group 17"/>
            <p:cNvGrpSpPr/>
            <p:nvPr/>
          </p:nvGrpSpPr>
          <p:grpSpPr>
            <a:xfrm>
              <a:off x="6439037" y="1905887"/>
              <a:ext cx="1242288" cy="1144666"/>
              <a:chOff x="6687234" y="2232459"/>
              <a:chExt cx="1242288" cy="1144666"/>
            </a:xfrm>
          </p:grpSpPr>
          <p:sp>
            <p:nvSpPr>
              <p:cNvPr id="33" name="Oval 32"/>
              <p:cNvSpPr/>
              <p:nvPr/>
            </p:nvSpPr>
            <p:spPr bwMode="auto">
              <a:xfrm>
                <a:off x="6687234" y="2232459"/>
                <a:ext cx="1242288" cy="1144666"/>
              </a:xfrm>
              <a:prstGeom prst="ellipse">
                <a:avLst/>
              </a:prstGeom>
              <a:solidFill>
                <a:srgbClr val="FFC000"/>
              </a:solidFill>
              <a:ln w="285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30000" smtClean="0">
                  <a:ln>
                    <a:noFill/>
                  </a:ln>
                  <a:solidFill>
                    <a:schemeClr val="tx1"/>
                  </a:solidFill>
                  <a:effectLst/>
                  <a:latin typeface="Arial" charset="0"/>
                  <a:cs typeface="Arial" charset="0"/>
                </a:endParaRPr>
              </a:p>
            </p:txBody>
          </p:sp>
          <p:sp>
            <p:nvSpPr>
              <p:cNvPr id="34" name="AutoShape 2"/>
              <p:cNvSpPr>
                <a:spLocks noChangeArrowheads="1"/>
              </p:cNvSpPr>
              <p:nvPr/>
            </p:nvSpPr>
            <p:spPr bwMode="auto">
              <a:xfrm rot="16200000">
                <a:off x="7116564" y="2567681"/>
                <a:ext cx="365232" cy="452535"/>
              </a:xfrm>
              <a:prstGeom prst="flowChartDelay">
                <a:avLst/>
              </a:prstGeom>
              <a:solidFill>
                <a:srgbClr val="DDD8C2"/>
              </a:solidFill>
              <a:ln w="2857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5" name="Oval 3"/>
              <p:cNvSpPr>
                <a:spLocks noChangeArrowheads="1"/>
              </p:cNvSpPr>
              <p:nvPr/>
            </p:nvSpPr>
            <p:spPr bwMode="auto">
              <a:xfrm>
                <a:off x="7202284" y="2709201"/>
                <a:ext cx="212189" cy="191183"/>
              </a:xfrm>
              <a:prstGeom prst="ellipse">
                <a:avLst/>
              </a:prstGeom>
              <a:solidFill>
                <a:srgbClr val="974706"/>
              </a:solidFill>
              <a:ln w="28575">
                <a:solidFill>
                  <a:srgbClr val="FFFF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6" name="Rectangle 4"/>
              <p:cNvSpPr>
                <a:spLocks noChangeArrowheads="1"/>
              </p:cNvSpPr>
              <p:nvPr/>
            </p:nvSpPr>
            <p:spPr bwMode="auto">
              <a:xfrm>
                <a:off x="6964807" y="2975212"/>
                <a:ext cx="668746" cy="118138"/>
              </a:xfrm>
              <a:prstGeom prst="rect">
                <a:avLst/>
              </a:prstGeom>
              <a:solidFill>
                <a:srgbClr val="5A5A5A"/>
              </a:solidFill>
              <a:ln w="2857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a:p>
            </p:txBody>
          </p:sp>
        </p:grpSp>
        <p:sp>
          <p:nvSpPr>
            <p:cNvPr id="40" name="Freeform 39"/>
            <p:cNvSpPr/>
            <p:nvPr/>
          </p:nvSpPr>
          <p:spPr bwMode="auto">
            <a:xfrm flipH="1" flipV="1">
              <a:off x="6710680" y="3174344"/>
              <a:ext cx="523240" cy="625496"/>
            </a:xfrm>
            <a:custGeom>
              <a:avLst/>
              <a:gdLst>
                <a:gd name="connsiteX0" fmla="*/ 0 w 985520"/>
                <a:gd name="connsiteY0" fmla="*/ 0 h 670560"/>
                <a:gd name="connsiteX1" fmla="*/ 355600 w 985520"/>
                <a:gd name="connsiteY1" fmla="*/ 528320 h 670560"/>
                <a:gd name="connsiteX2" fmla="*/ 985520 w 985520"/>
                <a:gd name="connsiteY2" fmla="*/ 670560 h 670560"/>
                <a:gd name="connsiteX3" fmla="*/ 985520 w 985520"/>
                <a:gd name="connsiteY3" fmla="*/ 670560 h 670560"/>
                <a:gd name="connsiteX0" fmla="*/ 0 w 985520"/>
                <a:gd name="connsiteY0" fmla="*/ 0 h 863600"/>
                <a:gd name="connsiteX1" fmla="*/ 370310 w 985520"/>
                <a:gd name="connsiteY1" fmla="*/ 751840 h 863600"/>
                <a:gd name="connsiteX2" fmla="*/ 985520 w 985520"/>
                <a:gd name="connsiteY2" fmla="*/ 670560 h 863600"/>
                <a:gd name="connsiteX3" fmla="*/ 985520 w 985520"/>
                <a:gd name="connsiteY3" fmla="*/ 670560 h 863600"/>
                <a:gd name="connsiteX0" fmla="*/ 0 w 985520"/>
                <a:gd name="connsiteY0" fmla="*/ 0 h 670560"/>
                <a:gd name="connsiteX1" fmla="*/ 985520 w 985520"/>
                <a:gd name="connsiteY1" fmla="*/ 670560 h 670560"/>
                <a:gd name="connsiteX2" fmla="*/ 985520 w 985520"/>
                <a:gd name="connsiteY2" fmla="*/ 670560 h 670560"/>
                <a:gd name="connsiteX0" fmla="*/ 0 w 985520"/>
                <a:gd name="connsiteY0" fmla="*/ 0 h 789771"/>
                <a:gd name="connsiteX1" fmla="*/ 985520 w 985520"/>
                <a:gd name="connsiteY1" fmla="*/ 670560 h 789771"/>
                <a:gd name="connsiteX2" fmla="*/ 985520 w 985520"/>
                <a:gd name="connsiteY2" fmla="*/ 670560 h 789771"/>
                <a:gd name="connsiteX0" fmla="*/ 0 w 985520"/>
                <a:gd name="connsiteY0" fmla="*/ 0 h 789771"/>
                <a:gd name="connsiteX1" fmla="*/ 985520 w 985520"/>
                <a:gd name="connsiteY1" fmla="*/ 670560 h 789771"/>
                <a:gd name="connsiteX2" fmla="*/ 985520 w 985520"/>
                <a:gd name="connsiteY2" fmla="*/ 670560 h 789771"/>
                <a:gd name="connsiteX0" fmla="*/ 0 w 985520"/>
                <a:gd name="connsiteY0" fmla="*/ 0 h 670560"/>
                <a:gd name="connsiteX1" fmla="*/ 985520 w 985520"/>
                <a:gd name="connsiteY1" fmla="*/ 670560 h 670560"/>
                <a:gd name="connsiteX2" fmla="*/ 985520 w 985520"/>
                <a:gd name="connsiteY2" fmla="*/ 670560 h 670560"/>
                <a:gd name="connsiteX0" fmla="*/ 0 w 985520"/>
                <a:gd name="connsiteY0" fmla="*/ 0 h 670560"/>
                <a:gd name="connsiteX1" fmla="*/ 985520 w 985520"/>
                <a:gd name="connsiteY1" fmla="*/ 670560 h 670560"/>
                <a:gd name="connsiteX2" fmla="*/ 985520 w 985520"/>
                <a:gd name="connsiteY2" fmla="*/ 670560 h 670560"/>
                <a:gd name="connsiteX0" fmla="*/ 0 w 985520"/>
                <a:gd name="connsiteY0" fmla="*/ 0 h 692912"/>
                <a:gd name="connsiteX1" fmla="*/ 985520 w 985520"/>
                <a:gd name="connsiteY1" fmla="*/ 670560 h 692912"/>
                <a:gd name="connsiteX2" fmla="*/ 985520 w 985520"/>
                <a:gd name="connsiteY2" fmla="*/ 670560 h 692912"/>
                <a:gd name="connsiteX0" fmla="*/ 0 w 985520"/>
                <a:gd name="connsiteY0" fmla="*/ 0 h 670559"/>
                <a:gd name="connsiteX1" fmla="*/ 985520 w 985520"/>
                <a:gd name="connsiteY1" fmla="*/ 670560 h 670559"/>
                <a:gd name="connsiteX2" fmla="*/ 985520 w 985520"/>
                <a:gd name="connsiteY2" fmla="*/ 670560 h 670559"/>
                <a:gd name="connsiteX0" fmla="*/ 0 w 985520"/>
                <a:gd name="connsiteY0" fmla="*/ 0 h 780271"/>
                <a:gd name="connsiteX1" fmla="*/ 985520 w 985520"/>
                <a:gd name="connsiteY1" fmla="*/ 670560 h 780271"/>
                <a:gd name="connsiteX2" fmla="*/ 821267 w 985520"/>
                <a:gd name="connsiteY2" fmla="*/ 780271 h 780271"/>
                <a:gd name="connsiteX0" fmla="*/ 0 w 890426"/>
                <a:gd name="connsiteY0" fmla="*/ 0 h 780271"/>
                <a:gd name="connsiteX1" fmla="*/ 890426 w 890426"/>
                <a:gd name="connsiteY1" fmla="*/ 710980 h 780271"/>
                <a:gd name="connsiteX2" fmla="*/ 821267 w 890426"/>
                <a:gd name="connsiteY2" fmla="*/ 780271 h 780271"/>
                <a:gd name="connsiteX0" fmla="*/ 0 w 890426"/>
                <a:gd name="connsiteY0" fmla="*/ 0 h 710980"/>
                <a:gd name="connsiteX1" fmla="*/ 890426 w 890426"/>
                <a:gd name="connsiteY1" fmla="*/ 710980 h 710980"/>
              </a:gdLst>
              <a:ahLst/>
              <a:cxnLst>
                <a:cxn ang="0">
                  <a:pos x="connsiteX0" y="connsiteY0"/>
                </a:cxn>
                <a:cxn ang="0">
                  <a:pos x="connsiteX1" y="connsiteY1"/>
                </a:cxn>
              </a:cxnLst>
              <a:rect l="l" t="t" r="r" b="b"/>
              <a:pathLst>
                <a:path w="890426" h="710980">
                  <a:moveTo>
                    <a:pt x="0" y="0"/>
                  </a:moveTo>
                  <a:cubicBezTo>
                    <a:pt x="19613" y="413512"/>
                    <a:pt x="549081" y="629395"/>
                    <a:pt x="890426" y="710980"/>
                  </a:cubicBezTo>
                </a:path>
              </a:pathLst>
            </a:custGeom>
            <a:noFill/>
            <a:ln w="28575" cap="flat" cmpd="sng" algn="ctr">
              <a:solidFill>
                <a:srgbClr val="FF0000"/>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mtClean="0"/>
            </a:p>
          </p:txBody>
        </p:sp>
        <p:sp>
          <p:nvSpPr>
            <p:cNvPr id="37" name="Oval 36"/>
            <p:cNvSpPr/>
            <p:nvPr/>
          </p:nvSpPr>
          <p:spPr bwMode="auto">
            <a:xfrm>
              <a:off x="6976720" y="3286880"/>
              <a:ext cx="127322" cy="127322"/>
            </a:xfrm>
            <a:prstGeom prst="ellipse">
              <a:avLst/>
            </a:prstGeom>
            <a:solidFill>
              <a:srgbClr val="6699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30000" smtClean="0">
                <a:ln>
                  <a:noFill/>
                </a:ln>
                <a:solidFill>
                  <a:schemeClr val="tx1"/>
                </a:solidFill>
                <a:effectLst/>
                <a:latin typeface="Arial" charset="0"/>
                <a:cs typeface="Arial" charset="0"/>
              </a:endParaRPr>
            </a:p>
          </p:txBody>
        </p:sp>
      </p:grpSp>
      <p:cxnSp>
        <p:nvCxnSpPr>
          <p:cNvPr id="42" name="Straight Connector 41"/>
          <p:cNvCxnSpPr/>
          <p:nvPr/>
        </p:nvCxnSpPr>
        <p:spPr bwMode="auto">
          <a:xfrm flipV="1">
            <a:off x="7197633" y="1436914"/>
            <a:ext cx="0" cy="4781006"/>
          </a:xfrm>
          <a:prstGeom prst="line">
            <a:avLst/>
          </a:prstGeom>
          <a:solidFill>
            <a:schemeClr val="accent1"/>
          </a:solidFill>
          <a:ln w="9525" cap="flat" cmpd="sng" algn="ctr">
            <a:solidFill>
              <a:schemeClr val="tx1"/>
            </a:solidFill>
            <a:prstDash val="dashDot"/>
            <a:round/>
            <a:headEnd type="none" w="med" len="med"/>
            <a:tailEnd type="none" w="med" len="med"/>
          </a:ln>
          <a:effectLst/>
        </p:spPr>
      </p:cxnSp>
      <p:cxnSp>
        <p:nvCxnSpPr>
          <p:cNvPr id="43" name="Straight Connector 42"/>
          <p:cNvCxnSpPr/>
          <p:nvPr/>
        </p:nvCxnSpPr>
        <p:spPr bwMode="auto">
          <a:xfrm>
            <a:off x="6087291" y="2481943"/>
            <a:ext cx="2403566" cy="0"/>
          </a:xfrm>
          <a:prstGeom prst="line">
            <a:avLst/>
          </a:prstGeom>
          <a:solidFill>
            <a:schemeClr val="accent1"/>
          </a:solidFill>
          <a:ln w="9525" cap="flat" cmpd="sng" algn="ctr">
            <a:solidFill>
              <a:schemeClr val="tx1"/>
            </a:solidFill>
            <a:prstDash val="dashDot"/>
            <a:round/>
            <a:headEnd type="none" w="med" len="med"/>
            <a:tailEnd type="none" w="med" len="med"/>
          </a:ln>
          <a:effectLst/>
        </p:spPr>
      </p:cxnSp>
      <p:cxnSp>
        <p:nvCxnSpPr>
          <p:cNvPr id="44" name="Straight Connector 43"/>
          <p:cNvCxnSpPr/>
          <p:nvPr/>
        </p:nvCxnSpPr>
        <p:spPr bwMode="auto">
          <a:xfrm>
            <a:off x="5939245" y="4763589"/>
            <a:ext cx="2403566" cy="0"/>
          </a:xfrm>
          <a:prstGeom prst="line">
            <a:avLst/>
          </a:prstGeom>
          <a:solidFill>
            <a:schemeClr val="accent1"/>
          </a:solidFill>
          <a:ln w="9525" cap="flat" cmpd="sng" algn="ctr">
            <a:solidFill>
              <a:schemeClr val="tx1"/>
            </a:solidFill>
            <a:prstDash val="dashDot"/>
            <a:round/>
            <a:headEnd type="none" w="med" len="med"/>
            <a:tailEnd type="none" w="med" len="med"/>
          </a:ln>
          <a:effectLst/>
        </p:spPr>
      </p:cxn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p:txBody>
          <a:bodyPr/>
          <a:lstStyle/>
          <a:p>
            <a:pPr eaLnBrk="1" hangingPunct="1"/>
            <a:r>
              <a:rPr lang="en-US" sz="4000" b="1" dirty="0" smtClean="0">
                <a:latin typeface="Calibri" pitchFamily="34" charset="0"/>
              </a:rPr>
              <a:t>The Involute Tooth Form</a:t>
            </a:r>
            <a:endParaRPr lang="en-US" sz="1800" b="1" dirty="0" smtClean="0">
              <a:latin typeface="Calibri" pitchFamily="34" charset="0"/>
            </a:endParaRPr>
          </a:p>
        </p:txBody>
      </p:sp>
      <p:sp>
        <p:nvSpPr>
          <p:cNvPr id="4099" name="Text Box 3"/>
          <p:cNvSpPr txBox="1">
            <a:spLocks noChangeArrowheads="1"/>
          </p:cNvSpPr>
          <p:nvPr/>
        </p:nvSpPr>
        <p:spPr bwMode="auto">
          <a:xfrm>
            <a:off x="596537" y="1480457"/>
            <a:ext cx="4027714" cy="5078313"/>
          </a:xfrm>
          <a:prstGeom prst="rect">
            <a:avLst/>
          </a:prstGeom>
          <a:noFill/>
          <a:ln w="9525">
            <a:noFill/>
            <a:miter lim="800000"/>
            <a:headEnd/>
            <a:tailEnd/>
          </a:ln>
        </p:spPr>
        <p:txBody>
          <a:bodyPr wrap="square">
            <a:spAutoFit/>
          </a:bodyPr>
          <a:lstStyle/>
          <a:p>
            <a:pPr marL="342900" indent="-342900">
              <a:spcBef>
                <a:spcPct val="50000"/>
              </a:spcBef>
              <a:buFont typeface="Wingdings" pitchFamily="2" charset="2"/>
              <a:buChar char="q"/>
            </a:pPr>
            <a:r>
              <a:rPr lang="en-US" baseline="0" dirty="0" smtClean="0">
                <a:latin typeface="Calibri" pitchFamily="34" charset="0"/>
              </a:rPr>
              <a:t>The common normal, which is also the line of action, or axis of transmission, always passes through the pitch point regardless of where in the mesh the two teeth are contacting.</a:t>
            </a:r>
          </a:p>
          <a:p>
            <a:pPr marL="342900" indent="-342900">
              <a:spcBef>
                <a:spcPct val="50000"/>
              </a:spcBef>
              <a:buFont typeface="Wingdings" pitchFamily="2" charset="2"/>
              <a:buChar char="q"/>
            </a:pPr>
            <a:r>
              <a:rPr lang="en-US" baseline="0" dirty="0" smtClean="0">
                <a:latin typeface="Calibri" pitchFamily="34" charset="0"/>
              </a:rPr>
              <a:t>The angular velocity ratio will be constant because the line of action normal to the involute at point </a:t>
            </a:r>
            <a:r>
              <a:rPr lang="en-US" b="1" i="1" baseline="0" dirty="0" smtClean="0">
                <a:latin typeface="Calibri" pitchFamily="34" charset="0"/>
              </a:rPr>
              <a:t>Q</a:t>
            </a:r>
            <a:r>
              <a:rPr lang="en-US" baseline="0" dirty="0" smtClean="0">
                <a:latin typeface="Calibri" pitchFamily="34" charset="0"/>
              </a:rPr>
              <a:t> cuts the line of centers at a fixed point, which is the instant center of rotation of one of the discs relative to the other. The resulting motion of the cylinders will be equivalent to that resulting from the original crossed belt configuration</a:t>
            </a:r>
          </a:p>
          <a:p>
            <a:pPr marL="342900" indent="-342900">
              <a:spcBef>
                <a:spcPct val="50000"/>
              </a:spcBef>
              <a:buFont typeface="Wingdings" pitchFamily="2" charset="2"/>
              <a:buChar char="q"/>
            </a:pPr>
            <a:endParaRPr lang="en-US" baseline="0" dirty="0" smtClean="0">
              <a:latin typeface="Calibri" pitchFamily="34" charset="0"/>
            </a:endParaRPr>
          </a:p>
        </p:txBody>
      </p:sp>
      <p:grpSp>
        <p:nvGrpSpPr>
          <p:cNvPr id="2" name="Group 40"/>
          <p:cNvGrpSpPr/>
          <p:nvPr/>
        </p:nvGrpSpPr>
        <p:grpSpPr>
          <a:xfrm flipH="1">
            <a:off x="5964297" y="1905887"/>
            <a:ext cx="2343679" cy="3895639"/>
            <a:chOff x="5964297" y="1905887"/>
            <a:chExt cx="2343679" cy="3895639"/>
          </a:xfrm>
        </p:grpSpPr>
        <p:sp>
          <p:nvSpPr>
            <p:cNvPr id="23" name="Freeform 22"/>
            <p:cNvSpPr/>
            <p:nvPr/>
          </p:nvSpPr>
          <p:spPr bwMode="auto">
            <a:xfrm flipV="1">
              <a:off x="5964297" y="2706791"/>
              <a:ext cx="2343679" cy="2662042"/>
            </a:xfrm>
            <a:custGeom>
              <a:avLst/>
              <a:gdLst>
                <a:gd name="connsiteX0" fmla="*/ 313509 w 3344092"/>
                <a:gd name="connsiteY0" fmla="*/ 509451 h 3592285"/>
                <a:gd name="connsiteX1" fmla="*/ 1946366 w 3344092"/>
                <a:gd name="connsiteY1" fmla="*/ 0 h 3592285"/>
                <a:gd name="connsiteX2" fmla="*/ 3344092 w 3344092"/>
                <a:gd name="connsiteY2" fmla="*/ 1214845 h 3592285"/>
                <a:gd name="connsiteX3" fmla="*/ 2690949 w 3344092"/>
                <a:gd name="connsiteY3" fmla="*/ 2364377 h 3592285"/>
                <a:gd name="connsiteX4" fmla="*/ 0 w 3344092"/>
                <a:gd name="connsiteY4" fmla="*/ 3592285 h 3592285"/>
                <a:gd name="connsiteX5" fmla="*/ 483326 w 3344092"/>
                <a:gd name="connsiteY5" fmla="*/ 1515291 h 3592285"/>
                <a:gd name="connsiteX6" fmla="*/ 313509 w 3344092"/>
                <a:gd name="connsiteY6" fmla="*/ 509451 h 3592285"/>
                <a:gd name="connsiteX0" fmla="*/ 653143 w 3683726"/>
                <a:gd name="connsiteY0" fmla="*/ 509451 h 3592285"/>
                <a:gd name="connsiteX1" fmla="*/ 2286000 w 3683726"/>
                <a:gd name="connsiteY1" fmla="*/ 0 h 3592285"/>
                <a:gd name="connsiteX2" fmla="*/ 3683726 w 3683726"/>
                <a:gd name="connsiteY2" fmla="*/ 1214845 h 3592285"/>
                <a:gd name="connsiteX3" fmla="*/ 3030583 w 3683726"/>
                <a:gd name="connsiteY3" fmla="*/ 2364377 h 3592285"/>
                <a:gd name="connsiteX4" fmla="*/ 339634 w 3683726"/>
                <a:gd name="connsiteY4" fmla="*/ 3592285 h 3592285"/>
                <a:gd name="connsiteX5" fmla="*/ 0 w 3683726"/>
                <a:gd name="connsiteY5" fmla="*/ 404948 h 3592285"/>
                <a:gd name="connsiteX6" fmla="*/ 653143 w 3683726"/>
                <a:gd name="connsiteY6" fmla="*/ 509451 h 3592285"/>
                <a:gd name="connsiteX0" fmla="*/ 0 w 3683726"/>
                <a:gd name="connsiteY0" fmla="*/ 404948 h 3592285"/>
                <a:gd name="connsiteX1" fmla="*/ 2286000 w 3683726"/>
                <a:gd name="connsiteY1" fmla="*/ 0 h 3592285"/>
                <a:gd name="connsiteX2" fmla="*/ 3683726 w 3683726"/>
                <a:gd name="connsiteY2" fmla="*/ 1214845 h 3592285"/>
                <a:gd name="connsiteX3" fmla="*/ 3030583 w 3683726"/>
                <a:gd name="connsiteY3" fmla="*/ 2364377 h 3592285"/>
                <a:gd name="connsiteX4" fmla="*/ 339634 w 3683726"/>
                <a:gd name="connsiteY4" fmla="*/ 3592285 h 3592285"/>
                <a:gd name="connsiteX5" fmla="*/ 0 w 3683726"/>
                <a:gd name="connsiteY5" fmla="*/ 404948 h 3592285"/>
                <a:gd name="connsiteX0" fmla="*/ 0 w 3683726"/>
                <a:gd name="connsiteY0" fmla="*/ 404948 h 2364377"/>
                <a:gd name="connsiteX1" fmla="*/ 2286000 w 3683726"/>
                <a:gd name="connsiteY1" fmla="*/ 0 h 2364377"/>
                <a:gd name="connsiteX2" fmla="*/ 3683726 w 3683726"/>
                <a:gd name="connsiteY2" fmla="*/ 1214845 h 2364377"/>
                <a:gd name="connsiteX3" fmla="*/ 3030583 w 3683726"/>
                <a:gd name="connsiteY3" fmla="*/ 2364377 h 2364377"/>
                <a:gd name="connsiteX4" fmla="*/ 418011 w 3683726"/>
                <a:gd name="connsiteY4" fmla="*/ 2246810 h 2364377"/>
                <a:gd name="connsiteX5" fmla="*/ 0 w 3683726"/>
                <a:gd name="connsiteY5" fmla="*/ 404948 h 2364377"/>
                <a:gd name="connsiteX0" fmla="*/ 0 w 3683726"/>
                <a:gd name="connsiteY0" fmla="*/ 404948 h 3278776"/>
                <a:gd name="connsiteX1" fmla="*/ 2286000 w 3683726"/>
                <a:gd name="connsiteY1" fmla="*/ 0 h 3278776"/>
                <a:gd name="connsiteX2" fmla="*/ 3683726 w 3683726"/>
                <a:gd name="connsiteY2" fmla="*/ 1214845 h 3278776"/>
                <a:gd name="connsiteX3" fmla="*/ 3030583 w 3683726"/>
                <a:gd name="connsiteY3" fmla="*/ 2364377 h 3278776"/>
                <a:gd name="connsiteX4" fmla="*/ 418011 w 3683726"/>
                <a:gd name="connsiteY4" fmla="*/ 2246810 h 3278776"/>
                <a:gd name="connsiteX5" fmla="*/ 0 w 3683726"/>
                <a:gd name="connsiteY5" fmla="*/ 404948 h 3278776"/>
                <a:gd name="connsiteX0" fmla="*/ 0 w 3683726"/>
                <a:gd name="connsiteY0" fmla="*/ 404948 h 3278776"/>
                <a:gd name="connsiteX1" fmla="*/ 2286000 w 3683726"/>
                <a:gd name="connsiteY1" fmla="*/ 0 h 3278776"/>
                <a:gd name="connsiteX2" fmla="*/ 3683726 w 3683726"/>
                <a:gd name="connsiteY2" fmla="*/ 1214845 h 3278776"/>
                <a:gd name="connsiteX3" fmla="*/ 3030583 w 3683726"/>
                <a:gd name="connsiteY3" fmla="*/ 2364377 h 3278776"/>
                <a:gd name="connsiteX4" fmla="*/ 418011 w 3683726"/>
                <a:gd name="connsiteY4" fmla="*/ 2246810 h 3278776"/>
                <a:gd name="connsiteX5" fmla="*/ 0 w 3683726"/>
                <a:gd name="connsiteY5" fmla="*/ 404948 h 3278776"/>
                <a:gd name="connsiteX0" fmla="*/ 0 w 3683726"/>
                <a:gd name="connsiteY0" fmla="*/ 404948 h 2782388"/>
                <a:gd name="connsiteX1" fmla="*/ 2286000 w 3683726"/>
                <a:gd name="connsiteY1" fmla="*/ 0 h 2782388"/>
                <a:gd name="connsiteX2" fmla="*/ 3683726 w 3683726"/>
                <a:gd name="connsiteY2" fmla="*/ 1214845 h 2782388"/>
                <a:gd name="connsiteX3" fmla="*/ 3030583 w 3683726"/>
                <a:gd name="connsiteY3" fmla="*/ 2364377 h 2782388"/>
                <a:gd name="connsiteX4" fmla="*/ 535576 w 3683726"/>
                <a:gd name="connsiteY4" fmla="*/ 1750422 h 2782388"/>
                <a:gd name="connsiteX5" fmla="*/ 0 w 3683726"/>
                <a:gd name="connsiteY5" fmla="*/ 404948 h 2782388"/>
                <a:gd name="connsiteX0" fmla="*/ 0 w 3683726"/>
                <a:gd name="connsiteY0" fmla="*/ 0 h 2377440"/>
                <a:gd name="connsiteX1" fmla="*/ 3683726 w 3683726"/>
                <a:gd name="connsiteY1" fmla="*/ 809897 h 2377440"/>
                <a:gd name="connsiteX2" fmla="*/ 3030583 w 3683726"/>
                <a:gd name="connsiteY2" fmla="*/ 1959429 h 2377440"/>
                <a:gd name="connsiteX3" fmla="*/ 535576 w 3683726"/>
                <a:gd name="connsiteY3" fmla="*/ 1345474 h 2377440"/>
                <a:gd name="connsiteX4" fmla="*/ 0 w 3683726"/>
                <a:gd name="connsiteY4" fmla="*/ 0 h 2377440"/>
                <a:gd name="connsiteX0" fmla="*/ 0 w 3304903"/>
                <a:gd name="connsiteY0" fmla="*/ 248195 h 2625635"/>
                <a:gd name="connsiteX1" fmla="*/ 3304903 w 3304903"/>
                <a:gd name="connsiteY1" fmla="*/ 0 h 2625635"/>
                <a:gd name="connsiteX2" fmla="*/ 3030583 w 3304903"/>
                <a:gd name="connsiteY2" fmla="*/ 2207624 h 2625635"/>
                <a:gd name="connsiteX3" fmla="*/ 535576 w 3304903"/>
                <a:gd name="connsiteY3" fmla="*/ 1593669 h 2625635"/>
                <a:gd name="connsiteX4" fmla="*/ 0 w 3304903"/>
                <a:gd name="connsiteY4" fmla="*/ 248195 h 2625635"/>
                <a:gd name="connsiteX0" fmla="*/ 265612 w 2852058"/>
                <a:gd name="connsiteY0" fmla="*/ 104503 h 2625635"/>
                <a:gd name="connsiteX1" fmla="*/ 2852058 w 2852058"/>
                <a:gd name="connsiteY1" fmla="*/ 0 h 2625635"/>
                <a:gd name="connsiteX2" fmla="*/ 2577738 w 2852058"/>
                <a:gd name="connsiteY2" fmla="*/ 2207624 h 2625635"/>
                <a:gd name="connsiteX3" fmla="*/ 82731 w 2852058"/>
                <a:gd name="connsiteY3" fmla="*/ 1593669 h 2625635"/>
                <a:gd name="connsiteX4" fmla="*/ 265612 w 2852058"/>
                <a:gd name="connsiteY4" fmla="*/ 104503 h 2625635"/>
                <a:gd name="connsiteX0" fmla="*/ 265612 w 2852058"/>
                <a:gd name="connsiteY0" fmla="*/ 322217 h 2843349"/>
                <a:gd name="connsiteX1" fmla="*/ 2852058 w 2852058"/>
                <a:gd name="connsiteY1" fmla="*/ 217714 h 2843349"/>
                <a:gd name="connsiteX2" fmla="*/ 2577738 w 2852058"/>
                <a:gd name="connsiteY2" fmla="*/ 2425338 h 2843349"/>
                <a:gd name="connsiteX3" fmla="*/ 82731 w 2852058"/>
                <a:gd name="connsiteY3" fmla="*/ 1811383 h 2843349"/>
                <a:gd name="connsiteX4" fmla="*/ 265612 w 2852058"/>
                <a:gd name="connsiteY4" fmla="*/ 322217 h 2843349"/>
                <a:gd name="connsiteX0" fmla="*/ 265612 w 3126378"/>
                <a:gd name="connsiteY0" fmla="*/ 322217 h 2843349"/>
                <a:gd name="connsiteX1" fmla="*/ 2852058 w 3126378"/>
                <a:gd name="connsiteY1" fmla="*/ 217714 h 2843349"/>
                <a:gd name="connsiteX2" fmla="*/ 2577738 w 3126378"/>
                <a:gd name="connsiteY2" fmla="*/ 2425338 h 2843349"/>
                <a:gd name="connsiteX3" fmla="*/ 82731 w 3126378"/>
                <a:gd name="connsiteY3" fmla="*/ 1811383 h 2843349"/>
                <a:gd name="connsiteX4" fmla="*/ 265612 w 3126378"/>
                <a:gd name="connsiteY4" fmla="*/ 322217 h 2843349"/>
                <a:gd name="connsiteX0" fmla="*/ 265612 w 3126378"/>
                <a:gd name="connsiteY0" fmla="*/ 322217 h 2843349"/>
                <a:gd name="connsiteX1" fmla="*/ 2852058 w 3126378"/>
                <a:gd name="connsiteY1" fmla="*/ 217714 h 2843349"/>
                <a:gd name="connsiteX2" fmla="*/ 2577738 w 3126378"/>
                <a:gd name="connsiteY2" fmla="*/ 2425338 h 2843349"/>
                <a:gd name="connsiteX3" fmla="*/ 82731 w 3126378"/>
                <a:gd name="connsiteY3" fmla="*/ 1811383 h 2843349"/>
                <a:gd name="connsiteX4" fmla="*/ 265612 w 3126378"/>
                <a:gd name="connsiteY4" fmla="*/ 322217 h 2843349"/>
                <a:gd name="connsiteX0" fmla="*/ 265612 w 3126378"/>
                <a:gd name="connsiteY0" fmla="*/ 322217 h 2843349"/>
                <a:gd name="connsiteX1" fmla="*/ 2852058 w 3126378"/>
                <a:gd name="connsiteY1" fmla="*/ 217714 h 2843349"/>
                <a:gd name="connsiteX2" fmla="*/ 2577738 w 3126378"/>
                <a:gd name="connsiteY2" fmla="*/ 2425338 h 2843349"/>
                <a:gd name="connsiteX3" fmla="*/ 82731 w 3126378"/>
                <a:gd name="connsiteY3" fmla="*/ 1811383 h 2843349"/>
                <a:gd name="connsiteX4" fmla="*/ 265612 w 3126378"/>
                <a:gd name="connsiteY4" fmla="*/ 322217 h 2843349"/>
                <a:gd name="connsiteX0" fmla="*/ 761258 w 3126378"/>
                <a:gd name="connsiteY0" fmla="*/ 510697 h 2625635"/>
                <a:gd name="connsiteX1" fmla="*/ 2852058 w 3126378"/>
                <a:gd name="connsiteY1" fmla="*/ 0 h 2625635"/>
                <a:gd name="connsiteX2" fmla="*/ 2577738 w 3126378"/>
                <a:gd name="connsiteY2" fmla="*/ 2207624 h 2625635"/>
                <a:gd name="connsiteX3" fmla="*/ 82731 w 3126378"/>
                <a:gd name="connsiteY3" fmla="*/ 1593669 h 2625635"/>
                <a:gd name="connsiteX4" fmla="*/ 761258 w 3126378"/>
                <a:gd name="connsiteY4" fmla="*/ 510697 h 2625635"/>
                <a:gd name="connsiteX0" fmla="*/ 761258 w 2669178"/>
                <a:gd name="connsiteY0" fmla="*/ 322217 h 2437155"/>
                <a:gd name="connsiteX1" fmla="*/ 2394539 w 2669178"/>
                <a:gd name="connsiteY1" fmla="*/ 411137 h 2437155"/>
                <a:gd name="connsiteX2" fmla="*/ 2577738 w 2669178"/>
                <a:gd name="connsiteY2" fmla="*/ 2019144 h 2437155"/>
                <a:gd name="connsiteX3" fmla="*/ 82731 w 2669178"/>
                <a:gd name="connsiteY3" fmla="*/ 1405189 h 2437155"/>
                <a:gd name="connsiteX4" fmla="*/ 761258 w 2669178"/>
                <a:gd name="connsiteY4" fmla="*/ 322217 h 2437155"/>
                <a:gd name="connsiteX0" fmla="*/ 761258 w 2669178"/>
                <a:gd name="connsiteY0" fmla="*/ 612014 h 2726952"/>
                <a:gd name="connsiteX1" fmla="*/ 2394539 w 2669178"/>
                <a:gd name="connsiteY1" fmla="*/ 700934 h 2726952"/>
                <a:gd name="connsiteX2" fmla="*/ 2577738 w 2669178"/>
                <a:gd name="connsiteY2" fmla="*/ 2308941 h 2726952"/>
                <a:gd name="connsiteX3" fmla="*/ 82731 w 2669178"/>
                <a:gd name="connsiteY3" fmla="*/ 1694986 h 2726952"/>
                <a:gd name="connsiteX4" fmla="*/ 761258 w 2669178"/>
                <a:gd name="connsiteY4" fmla="*/ 612014 h 2726952"/>
                <a:gd name="connsiteX0" fmla="*/ 761258 w 2669178"/>
                <a:gd name="connsiteY0" fmla="*/ 612015 h 2726953"/>
                <a:gd name="connsiteX1" fmla="*/ 2394539 w 2669178"/>
                <a:gd name="connsiteY1" fmla="*/ 700935 h 2726953"/>
                <a:gd name="connsiteX2" fmla="*/ 2577738 w 2669178"/>
                <a:gd name="connsiteY2" fmla="*/ 2308942 h 2726953"/>
                <a:gd name="connsiteX3" fmla="*/ 82731 w 2669178"/>
                <a:gd name="connsiteY3" fmla="*/ 1694987 h 2726953"/>
                <a:gd name="connsiteX4" fmla="*/ 761258 w 2669178"/>
                <a:gd name="connsiteY4" fmla="*/ 612015 h 2726953"/>
                <a:gd name="connsiteX0" fmla="*/ 739368 w 2647288"/>
                <a:gd name="connsiteY0" fmla="*/ 612015 h 2649584"/>
                <a:gd name="connsiteX1" fmla="*/ 2372649 w 2647288"/>
                <a:gd name="connsiteY1" fmla="*/ 700935 h 2649584"/>
                <a:gd name="connsiteX2" fmla="*/ 2555848 w 2647288"/>
                <a:gd name="connsiteY2" fmla="*/ 2308942 h 2649584"/>
                <a:gd name="connsiteX3" fmla="*/ 613677 w 2647288"/>
                <a:gd name="connsiteY3" fmla="*/ 1617617 h 2649584"/>
                <a:gd name="connsiteX4" fmla="*/ 739368 w 2647288"/>
                <a:gd name="connsiteY4" fmla="*/ 612015 h 2649584"/>
                <a:gd name="connsiteX0" fmla="*/ 739368 w 2647288"/>
                <a:gd name="connsiteY0" fmla="*/ 612015 h 3268544"/>
                <a:gd name="connsiteX1" fmla="*/ 2372649 w 2647288"/>
                <a:gd name="connsiteY1" fmla="*/ 700935 h 3268544"/>
                <a:gd name="connsiteX2" fmla="*/ 2555848 w 2647288"/>
                <a:gd name="connsiteY2" fmla="*/ 2308942 h 3268544"/>
                <a:gd name="connsiteX3" fmla="*/ 442107 w 2647288"/>
                <a:gd name="connsiteY3" fmla="*/ 2236578 h 3268544"/>
                <a:gd name="connsiteX4" fmla="*/ 739368 w 2647288"/>
                <a:gd name="connsiteY4" fmla="*/ 612015 h 3268544"/>
                <a:gd name="connsiteX0" fmla="*/ 739368 w 3028553"/>
                <a:gd name="connsiteY0" fmla="*/ 612015 h 3268544"/>
                <a:gd name="connsiteX1" fmla="*/ 2372649 w 3028553"/>
                <a:gd name="connsiteY1" fmla="*/ 700935 h 3268544"/>
                <a:gd name="connsiteX2" fmla="*/ 2937113 w 3028553"/>
                <a:gd name="connsiteY2" fmla="*/ 2444339 h 3268544"/>
                <a:gd name="connsiteX3" fmla="*/ 442107 w 3028553"/>
                <a:gd name="connsiteY3" fmla="*/ 2236578 h 3268544"/>
                <a:gd name="connsiteX4" fmla="*/ 739368 w 3028553"/>
                <a:gd name="connsiteY4" fmla="*/ 612015 h 3268544"/>
                <a:gd name="connsiteX0" fmla="*/ 739368 w 3028553"/>
                <a:gd name="connsiteY0" fmla="*/ 612015 h 3268544"/>
                <a:gd name="connsiteX1" fmla="*/ 2372649 w 3028553"/>
                <a:gd name="connsiteY1" fmla="*/ 700935 h 3268544"/>
                <a:gd name="connsiteX2" fmla="*/ 2937113 w 3028553"/>
                <a:gd name="connsiteY2" fmla="*/ 2444339 h 3268544"/>
                <a:gd name="connsiteX3" fmla="*/ 442107 w 3028553"/>
                <a:gd name="connsiteY3" fmla="*/ 2236578 h 3268544"/>
                <a:gd name="connsiteX4" fmla="*/ 739368 w 3028553"/>
                <a:gd name="connsiteY4" fmla="*/ 612015 h 3268544"/>
                <a:gd name="connsiteX0" fmla="*/ 739368 w 3028553"/>
                <a:gd name="connsiteY0" fmla="*/ 612015 h 2843009"/>
                <a:gd name="connsiteX1" fmla="*/ 2372649 w 3028553"/>
                <a:gd name="connsiteY1" fmla="*/ 700935 h 2843009"/>
                <a:gd name="connsiteX2" fmla="*/ 2937113 w 3028553"/>
                <a:gd name="connsiteY2" fmla="*/ 2444339 h 2843009"/>
                <a:gd name="connsiteX3" fmla="*/ 327728 w 3028553"/>
                <a:gd name="connsiteY3" fmla="*/ 1811043 h 2843009"/>
                <a:gd name="connsiteX4" fmla="*/ 739368 w 3028553"/>
                <a:gd name="connsiteY4" fmla="*/ 612015 h 2843009"/>
                <a:gd name="connsiteX0" fmla="*/ 739368 w 3028553"/>
                <a:gd name="connsiteY0" fmla="*/ 612015 h 2444338"/>
                <a:gd name="connsiteX1" fmla="*/ 2372649 w 3028553"/>
                <a:gd name="connsiteY1" fmla="*/ 700935 h 2444338"/>
                <a:gd name="connsiteX2" fmla="*/ 2937113 w 3028553"/>
                <a:gd name="connsiteY2" fmla="*/ 2444339 h 2444338"/>
                <a:gd name="connsiteX3" fmla="*/ 327728 w 3028553"/>
                <a:gd name="connsiteY3" fmla="*/ 1811043 h 2444338"/>
                <a:gd name="connsiteX4" fmla="*/ 739368 w 3028553"/>
                <a:gd name="connsiteY4" fmla="*/ 612015 h 2444338"/>
                <a:gd name="connsiteX0" fmla="*/ 739368 w 3028553"/>
                <a:gd name="connsiteY0" fmla="*/ 612015 h 2649584"/>
                <a:gd name="connsiteX1" fmla="*/ 2372649 w 3028553"/>
                <a:gd name="connsiteY1" fmla="*/ 700935 h 2649584"/>
                <a:gd name="connsiteX2" fmla="*/ 2937113 w 3028553"/>
                <a:gd name="connsiteY2" fmla="*/ 2444339 h 2649584"/>
                <a:gd name="connsiteX3" fmla="*/ 480235 w 3028553"/>
                <a:gd name="connsiteY3" fmla="*/ 2430005 h 2649584"/>
                <a:gd name="connsiteX4" fmla="*/ 739368 w 3028553"/>
                <a:gd name="connsiteY4" fmla="*/ 612015 h 2649584"/>
                <a:gd name="connsiteX0" fmla="*/ 739368 w 3028553"/>
                <a:gd name="connsiteY0" fmla="*/ 612015 h 2444339"/>
                <a:gd name="connsiteX1" fmla="*/ 2372649 w 3028553"/>
                <a:gd name="connsiteY1" fmla="*/ 700935 h 2444339"/>
                <a:gd name="connsiteX2" fmla="*/ 2937113 w 3028553"/>
                <a:gd name="connsiteY2" fmla="*/ 2444339 h 2444339"/>
                <a:gd name="connsiteX3" fmla="*/ 480235 w 3028553"/>
                <a:gd name="connsiteY3" fmla="*/ 2430005 h 2444339"/>
                <a:gd name="connsiteX4" fmla="*/ 739368 w 3028553"/>
                <a:gd name="connsiteY4" fmla="*/ 612015 h 2444339"/>
                <a:gd name="connsiteX0" fmla="*/ 1139697 w 3428882"/>
                <a:gd name="connsiteY0" fmla="*/ 612015 h 2444339"/>
                <a:gd name="connsiteX1" fmla="*/ 2772978 w 3428882"/>
                <a:gd name="connsiteY1" fmla="*/ 700935 h 2444339"/>
                <a:gd name="connsiteX2" fmla="*/ 3337442 w 3428882"/>
                <a:gd name="connsiteY2" fmla="*/ 2444339 h 2444339"/>
                <a:gd name="connsiteX3" fmla="*/ 880564 w 3428882"/>
                <a:gd name="connsiteY3" fmla="*/ 2430005 h 2444339"/>
                <a:gd name="connsiteX4" fmla="*/ 1139697 w 3428882"/>
                <a:gd name="connsiteY4" fmla="*/ 612015 h 2444339"/>
                <a:gd name="connsiteX0" fmla="*/ 1139697 w 3428882"/>
                <a:gd name="connsiteY0" fmla="*/ 612015 h 2444339"/>
                <a:gd name="connsiteX1" fmla="*/ 2772978 w 3428882"/>
                <a:gd name="connsiteY1" fmla="*/ 700935 h 2444339"/>
                <a:gd name="connsiteX2" fmla="*/ 3337442 w 3428882"/>
                <a:gd name="connsiteY2" fmla="*/ 2444339 h 2444339"/>
                <a:gd name="connsiteX3" fmla="*/ 880564 w 3428882"/>
                <a:gd name="connsiteY3" fmla="*/ 2430005 h 2444339"/>
                <a:gd name="connsiteX4" fmla="*/ 1139697 w 3428882"/>
                <a:gd name="connsiteY4" fmla="*/ 612015 h 2444339"/>
                <a:gd name="connsiteX0" fmla="*/ 1243572 w 3532757"/>
                <a:gd name="connsiteY0" fmla="*/ 612015 h 2444339"/>
                <a:gd name="connsiteX1" fmla="*/ 2876853 w 3532757"/>
                <a:gd name="connsiteY1" fmla="*/ 700935 h 2444339"/>
                <a:gd name="connsiteX2" fmla="*/ 3441317 w 3532757"/>
                <a:gd name="connsiteY2" fmla="*/ 2444339 h 2444339"/>
                <a:gd name="connsiteX3" fmla="*/ 565047 w 3532757"/>
                <a:gd name="connsiteY3" fmla="*/ 2178553 h 2444339"/>
                <a:gd name="connsiteX4" fmla="*/ 1243572 w 3532757"/>
                <a:gd name="connsiteY4" fmla="*/ 612015 h 2444339"/>
                <a:gd name="connsiteX0" fmla="*/ 1243572 w 3532757"/>
                <a:gd name="connsiteY0" fmla="*/ 612015 h 2444339"/>
                <a:gd name="connsiteX1" fmla="*/ 2876853 w 3532757"/>
                <a:gd name="connsiteY1" fmla="*/ 700935 h 2444339"/>
                <a:gd name="connsiteX2" fmla="*/ 3441317 w 3532757"/>
                <a:gd name="connsiteY2" fmla="*/ 2444339 h 2444339"/>
                <a:gd name="connsiteX3" fmla="*/ 565047 w 3532757"/>
                <a:gd name="connsiteY3" fmla="*/ 2178553 h 2444339"/>
                <a:gd name="connsiteX4" fmla="*/ 1243572 w 3532757"/>
                <a:gd name="connsiteY4" fmla="*/ 612015 h 2444339"/>
                <a:gd name="connsiteX0" fmla="*/ 1243572 w 3532757"/>
                <a:gd name="connsiteY0" fmla="*/ 650700 h 2483024"/>
                <a:gd name="connsiteX1" fmla="*/ 2481075 w 3532757"/>
                <a:gd name="connsiteY1" fmla="*/ 700935 h 2483024"/>
                <a:gd name="connsiteX2" fmla="*/ 3441317 w 3532757"/>
                <a:gd name="connsiteY2" fmla="*/ 2483024 h 2483024"/>
                <a:gd name="connsiteX3" fmla="*/ 565047 w 3532757"/>
                <a:gd name="connsiteY3" fmla="*/ 2217238 h 2483024"/>
                <a:gd name="connsiteX4" fmla="*/ 1243572 w 3532757"/>
                <a:gd name="connsiteY4" fmla="*/ 650700 h 2483024"/>
                <a:gd name="connsiteX0" fmla="*/ 1243572 w 2999318"/>
                <a:gd name="connsiteY0" fmla="*/ 650700 h 2328284"/>
                <a:gd name="connsiteX1" fmla="*/ 2481075 w 2999318"/>
                <a:gd name="connsiteY1" fmla="*/ 700935 h 2328284"/>
                <a:gd name="connsiteX2" fmla="*/ 2907879 w 2999318"/>
                <a:gd name="connsiteY2" fmla="*/ 2328284 h 2328284"/>
                <a:gd name="connsiteX3" fmla="*/ 565047 w 2999318"/>
                <a:gd name="connsiteY3" fmla="*/ 2217238 h 2328284"/>
                <a:gd name="connsiteX4" fmla="*/ 1243572 w 2999318"/>
                <a:gd name="connsiteY4" fmla="*/ 650700 h 2328284"/>
                <a:gd name="connsiteX0" fmla="*/ 1139698 w 2895445"/>
                <a:gd name="connsiteY0" fmla="*/ 650700 h 2328284"/>
                <a:gd name="connsiteX1" fmla="*/ 2377201 w 2895445"/>
                <a:gd name="connsiteY1" fmla="*/ 700935 h 2328284"/>
                <a:gd name="connsiteX2" fmla="*/ 2804005 w 2895445"/>
                <a:gd name="connsiteY2" fmla="*/ 2328284 h 2328284"/>
                <a:gd name="connsiteX3" fmla="*/ 616043 w 2895445"/>
                <a:gd name="connsiteY3" fmla="*/ 1946443 h 2328284"/>
                <a:gd name="connsiteX4" fmla="*/ 1139698 w 2895445"/>
                <a:gd name="connsiteY4" fmla="*/ 650700 h 2328284"/>
                <a:gd name="connsiteX0" fmla="*/ 1139697 w 2895444"/>
                <a:gd name="connsiteY0" fmla="*/ 650700 h 2518602"/>
                <a:gd name="connsiteX1" fmla="*/ 2377200 w 2895444"/>
                <a:gd name="connsiteY1" fmla="*/ 700935 h 2518602"/>
                <a:gd name="connsiteX2" fmla="*/ 2804004 w 2895444"/>
                <a:gd name="connsiteY2" fmla="*/ 2328284 h 2518602"/>
                <a:gd name="connsiteX3" fmla="*/ 616042 w 2895444"/>
                <a:gd name="connsiteY3" fmla="*/ 1946443 h 2518602"/>
                <a:gd name="connsiteX4" fmla="*/ 1139697 w 2895444"/>
                <a:gd name="connsiteY4" fmla="*/ 650700 h 2518602"/>
                <a:gd name="connsiteX0" fmla="*/ 1277986 w 3033733"/>
                <a:gd name="connsiteY0" fmla="*/ 650700 h 2328284"/>
                <a:gd name="connsiteX1" fmla="*/ 2515489 w 3033733"/>
                <a:gd name="connsiteY1" fmla="*/ 700935 h 2328284"/>
                <a:gd name="connsiteX2" fmla="*/ 2942293 w 3033733"/>
                <a:gd name="connsiteY2" fmla="*/ 2328284 h 2328284"/>
                <a:gd name="connsiteX3" fmla="*/ 565047 w 3033733"/>
                <a:gd name="connsiteY3" fmla="*/ 1694991 h 2328284"/>
                <a:gd name="connsiteX4" fmla="*/ 1277986 w 3033733"/>
                <a:gd name="connsiteY4" fmla="*/ 650700 h 2328284"/>
                <a:gd name="connsiteX0" fmla="*/ 1139697 w 2895444"/>
                <a:gd name="connsiteY0" fmla="*/ 650700 h 2328284"/>
                <a:gd name="connsiteX1" fmla="*/ 2377200 w 2895444"/>
                <a:gd name="connsiteY1" fmla="*/ 700935 h 2328284"/>
                <a:gd name="connsiteX2" fmla="*/ 2804004 w 2895444"/>
                <a:gd name="connsiteY2" fmla="*/ 2328284 h 2328284"/>
                <a:gd name="connsiteX3" fmla="*/ 426758 w 2895444"/>
                <a:gd name="connsiteY3" fmla="*/ 1694991 h 2328284"/>
                <a:gd name="connsiteX4" fmla="*/ 1139697 w 2895444"/>
                <a:gd name="connsiteY4" fmla="*/ 650700 h 2328284"/>
                <a:gd name="connsiteX0" fmla="*/ 1139697 w 2895444"/>
                <a:gd name="connsiteY0" fmla="*/ 495960 h 2173544"/>
                <a:gd name="connsiteX1" fmla="*/ 2583693 w 2895444"/>
                <a:gd name="connsiteY1" fmla="*/ 700936 h 2173544"/>
                <a:gd name="connsiteX2" fmla="*/ 2804004 w 2895444"/>
                <a:gd name="connsiteY2" fmla="*/ 2173544 h 2173544"/>
                <a:gd name="connsiteX3" fmla="*/ 426758 w 2895444"/>
                <a:gd name="connsiteY3" fmla="*/ 1540251 h 2173544"/>
                <a:gd name="connsiteX4" fmla="*/ 1139697 w 2895444"/>
                <a:gd name="connsiteY4" fmla="*/ 495960 h 2173544"/>
                <a:gd name="connsiteX0" fmla="*/ 1139697 w 2895444"/>
                <a:gd name="connsiteY0" fmla="*/ 495959 h 2173543"/>
                <a:gd name="connsiteX1" fmla="*/ 2583693 w 2895444"/>
                <a:gd name="connsiteY1" fmla="*/ 700935 h 2173543"/>
                <a:gd name="connsiteX2" fmla="*/ 2804004 w 2895444"/>
                <a:gd name="connsiteY2" fmla="*/ 2173543 h 2173543"/>
                <a:gd name="connsiteX3" fmla="*/ 564420 w 2895444"/>
                <a:gd name="connsiteY3" fmla="*/ 1366168 h 2173543"/>
                <a:gd name="connsiteX4" fmla="*/ 1139697 w 2895444"/>
                <a:gd name="connsiteY4" fmla="*/ 495959 h 2173543"/>
                <a:gd name="connsiteX0" fmla="*/ 1139697 w 2895444"/>
                <a:gd name="connsiteY0" fmla="*/ 495959 h 2173543"/>
                <a:gd name="connsiteX1" fmla="*/ 2583693 w 2895444"/>
                <a:gd name="connsiteY1" fmla="*/ 700935 h 2173543"/>
                <a:gd name="connsiteX2" fmla="*/ 2804004 w 2895444"/>
                <a:gd name="connsiteY2" fmla="*/ 2173543 h 2173543"/>
                <a:gd name="connsiteX3" fmla="*/ 564420 w 2895444"/>
                <a:gd name="connsiteY3" fmla="*/ 1366168 h 2173543"/>
                <a:gd name="connsiteX4" fmla="*/ 1139697 w 2895444"/>
                <a:gd name="connsiteY4" fmla="*/ 495959 h 2173543"/>
                <a:gd name="connsiteX0" fmla="*/ 1139697 w 2895444"/>
                <a:gd name="connsiteY0" fmla="*/ 495959 h 2173543"/>
                <a:gd name="connsiteX1" fmla="*/ 2583693 w 2895444"/>
                <a:gd name="connsiteY1" fmla="*/ 700935 h 2173543"/>
                <a:gd name="connsiteX2" fmla="*/ 2804004 w 2895444"/>
                <a:gd name="connsiteY2" fmla="*/ 2173543 h 2173543"/>
                <a:gd name="connsiteX3" fmla="*/ 564420 w 2895444"/>
                <a:gd name="connsiteY3" fmla="*/ 1366168 h 2173543"/>
                <a:gd name="connsiteX4" fmla="*/ 1139697 w 2895444"/>
                <a:gd name="connsiteY4" fmla="*/ 495959 h 2173543"/>
                <a:gd name="connsiteX0" fmla="*/ 1139697 w 2895444"/>
                <a:gd name="connsiteY0" fmla="*/ 495959 h 2173543"/>
                <a:gd name="connsiteX1" fmla="*/ 2583693 w 2895444"/>
                <a:gd name="connsiteY1" fmla="*/ 700935 h 2173543"/>
                <a:gd name="connsiteX2" fmla="*/ 2804004 w 2895444"/>
                <a:gd name="connsiteY2" fmla="*/ 2173543 h 2173543"/>
                <a:gd name="connsiteX3" fmla="*/ 908574 w 2895444"/>
                <a:gd name="connsiteY3" fmla="*/ 1424195 h 2173543"/>
                <a:gd name="connsiteX4" fmla="*/ 1139697 w 2895444"/>
                <a:gd name="connsiteY4" fmla="*/ 495959 h 2173543"/>
                <a:gd name="connsiteX0" fmla="*/ 1139697 w 2895444"/>
                <a:gd name="connsiteY0" fmla="*/ 495959 h 2173543"/>
                <a:gd name="connsiteX1" fmla="*/ 2583693 w 2895444"/>
                <a:gd name="connsiteY1" fmla="*/ 700935 h 2173543"/>
                <a:gd name="connsiteX2" fmla="*/ 2804004 w 2895444"/>
                <a:gd name="connsiteY2" fmla="*/ 2173543 h 2173543"/>
                <a:gd name="connsiteX3" fmla="*/ 856951 w 2895444"/>
                <a:gd name="connsiteY3" fmla="*/ 1965785 h 2173543"/>
                <a:gd name="connsiteX4" fmla="*/ 1139697 w 2895444"/>
                <a:gd name="connsiteY4" fmla="*/ 495959 h 2173543"/>
                <a:gd name="connsiteX0" fmla="*/ 1139697 w 2895444"/>
                <a:gd name="connsiteY0" fmla="*/ 495959 h 2173543"/>
                <a:gd name="connsiteX1" fmla="*/ 2583693 w 2895444"/>
                <a:gd name="connsiteY1" fmla="*/ 700935 h 2173543"/>
                <a:gd name="connsiteX2" fmla="*/ 2804004 w 2895444"/>
                <a:gd name="connsiteY2" fmla="*/ 2173543 h 2173543"/>
                <a:gd name="connsiteX3" fmla="*/ 856951 w 2895444"/>
                <a:gd name="connsiteY3" fmla="*/ 1965785 h 2173543"/>
                <a:gd name="connsiteX4" fmla="*/ 1139697 w 2895444"/>
                <a:gd name="connsiteY4" fmla="*/ 495959 h 2173543"/>
                <a:gd name="connsiteX0" fmla="*/ 282746 w 2038493"/>
                <a:gd name="connsiteY0" fmla="*/ 495959 h 2173543"/>
                <a:gd name="connsiteX1" fmla="*/ 1726742 w 2038493"/>
                <a:gd name="connsiteY1" fmla="*/ 700935 h 2173543"/>
                <a:gd name="connsiteX2" fmla="*/ 1947053 w 2038493"/>
                <a:gd name="connsiteY2" fmla="*/ 2173543 h 2173543"/>
                <a:gd name="connsiteX3" fmla="*/ 0 w 2038493"/>
                <a:gd name="connsiteY3" fmla="*/ 1965785 h 2173543"/>
                <a:gd name="connsiteX4" fmla="*/ 282746 w 2038493"/>
                <a:gd name="connsiteY4" fmla="*/ 495959 h 2173543"/>
                <a:gd name="connsiteX0" fmla="*/ 282746 w 2038493"/>
                <a:gd name="connsiteY0" fmla="*/ 495959 h 2363861"/>
                <a:gd name="connsiteX1" fmla="*/ 1726742 w 2038493"/>
                <a:gd name="connsiteY1" fmla="*/ 700935 h 2363861"/>
                <a:gd name="connsiteX2" fmla="*/ 1947053 w 2038493"/>
                <a:gd name="connsiteY2" fmla="*/ 2173543 h 2363861"/>
                <a:gd name="connsiteX3" fmla="*/ 0 w 2038493"/>
                <a:gd name="connsiteY3" fmla="*/ 1965785 h 2363861"/>
                <a:gd name="connsiteX4" fmla="*/ 282746 w 2038493"/>
                <a:gd name="connsiteY4" fmla="*/ 495959 h 2363861"/>
                <a:gd name="connsiteX0" fmla="*/ 282746 w 2038493"/>
                <a:gd name="connsiteY0" fmla="*/ 495959 h 2757076"/>
                <a:gd name="connsiteX1" fmla="*/ 1726742 w 2038493"/>
                <a:gd name="connsiteY1" fmla="*/ 700935 h 2757076"/>
                <a:gd name="connsiteX2" fmla="*/ 1947053 w 2038493"/>
                <a:gd name="connsiteY2" fmla="*/ 2173543 h 2757076"/>
                <a:gd name="connsiteX3" fmla="*/ 0 w 2038493"/>
                <a:gd name="connsiteY3" fmla="*/ 1965785 h 2757076"/>
                <a:gd name="connsiteX4" fmla="*/ 282746 w 2038493"/>
                <a:gd name="connsiteY4" fmla="*/ 495959 h 2757076"/>
                <a:gd name="connsiteX0" fmla="*/ 282746 w 2038493"/>
                <a:gd name="connsiteY0" fmla="*/ 495959 h 2757076"/>
                <a:gd name="connsiteX1" fmla="*/ 1726742 w 2038493"/>
                <a:gd name="connsiteY1" fmla="*/ 700935 h 2757076"/>
                <a:gd name="connsiteX2" fmla="*/ 1947053 w 2038493"/>
                <a:gd name="connsiteY2" fmla="*/ 2173543 h 2757076"/>
                <a:gd name="connsiteX3" fmla="*/ 0 w 2038493"/>
                <a:gd name="connsiteY3" fmla="*/ 1965785 h 2757076"/>
                <a:gd name="connsiteX4" fmla="*/ 282746 w 2038493"/>
                <a:gd name="connsiteY4" fmla="*/ 495959 h 2757076"/>
                <a:gd name="connsiteX0" fmla="*/ 366684 w 2122431"/>
                <a:gd name="connsiteY0" fmla="*/ 495959 h 2757076"/>
                <a:gd name="connsiteX1" fmla="*/ 1810680 w 2122431"/>
                <a:gd name="connsiteY1" fmla="*/ 700935 h 2757076"/>
                <a:gd name="connsiteX2" fmla="*/ 2030991 w 2122431"/>
                <a:gd name="connsiteY2" fmla="*/ 2173543 h 2757076"/>
                <a:gd name="connsiteX3" fmla="*/ 0 w 2122431"/>
                <a:gd name="connsiteY3" fmla="*/ 2197212 h 2757076"/>
                <a:gd name="connsiteX4" fmla="*/ 366684 w 2122431"/>
                <a:gd name="connsiteY4" fmla="*/ 495959 h 2757076"/>
                <a:gd name="connsiteX0" fmla="*/ 90888 w 2122431"/>
                <a:gd name="connsiteY0" fmla="*/ 322217 h 2930474"/>
                <a:gd name="connsiteX1" fmla="*/ 1810680 w 2122431"/>
                <a:gd name="connsiteY1" fmla="*/ 874333 h 2930474"/>
                <a:gd name="connsiteX2" fmla="*/ 2030991 w 2122431"/>
                <a:gd name="connsiteY2" fmla="*/ 2346941 h 2930474"/>
                <a:gd name="connsiteX3" fmla="*/ 0 w 2122431"/>
                <a:gd name="connsiteY3" fmla="*/ 2370610 h 2930474"/>
                <a:gd name="connsiteX4" fmla="*/ 90888 w 2122431"/>
                <a:gd name="connsiteY4" fmla="*/ 322217 h 2930474"/>
                <a:gd name="connsiteX0" fmla="*/ 349630 w 2381173"/>
                <a:gd name="connsiteY0" fmla="*/ 322217 h 2930474"/>
                <a:gd name="connsiteX1" fmla="*/ 2069422 w 2381173"/>
                <a:gd name="connsiteY1" fmla="*/ 874333 h 2930474"/>
                <a:gd name="connsiteX2" fmla="*/ 2289733 w 2381173"/>
                <a:gd name="connsiteY2" fmla="*/ 2346941 h 2930474"/>
                <a:gd name="connsiteX3" fmla="*/ 258742 w 2381173"/>
                <a:gd name="connsiteY3" fmla="*/ 2370610 h 2930474"/>
                <a:gd name="connsiteX4" fmla="*/ 349630 w 2381173"/>
                <a:gd name="connsiteY4" fmla="*/ 322217 h 2930474"/>
                <a:gd name="connsiteX0" fmla="*/ 349630 w 2381173"/>
                <a:gd name="connsiteY0" fmla="*/ 148819 h 2757076"/>
                <a:gd name="connsiteX1" fmla="*/ 2069422 w 2381173"/>
                <a:gd name="connsiteY1" fmla="*/ 700935 h 2757076"/>
                <a:gd name="connsiteX2" fmla="*/ 2289733 w 2381173"/>
                <a:gd name="connsiteY2" fmla="*/ 2173543 h 2757076"/>
                <a:gd name="connsiteX3" fmla="*/ 258742 w 2381173"/>
                <a:gd name="connsiteY3" fmla="*/ 2197212 h 2757076"/>
                <a:gd name="connsiteX4" fmla="*/ 349630 w 2381173"/>
                <a:gd name="connsiteY4" fmla="*/ 148819 h 2757076"/>
                <a:gd name="connsiteX0" fmla="*/ 349630 w 2381173"/>
                <a:gd name="connsiteY0" fmla="*/ 611673 h 3219930"/>
                <a:gd name="connsiteX1" fmla="*/ 2081413 w 2381173"/>
                <a:gd name="connsiteY1" fmla="*/ 700935 h 3219930"/>
                <a:gd name="connsiteX2" fmla="*/ 2289733 w 2381173"/>
                <a:gd name="connsiteY2" fmla="*/ 2636397 h 3219930"/>
                <a:gd name="connsiteX3" fmla="*/ 258742 w 2381173"/>
                <a:gd name="connsiteY3" fmla="*/ 2660066 h 3219930"/>
                <a:gd name="connsiteX4" fmla="*/ 349630 w 2381173"/>
                <a:gd name="connsiteY4" fmla="*/ 611673 h 3219930"/>
                <a:gd name="connsiteX0" fmla="*/ 349630 w 2381173"/>
                <a:gd name="connsiteY0" fmla="*/ 611673 h 3219930"/>
                <a:gd name="connsiteX1" fmla="*/ 2081413 w 2381173"/>
                <a:gd name="connsiteY1" fmla="*/ 700935 h 3219930"/>
                <a:gd name="connsiteX2" fmla="*/ 2289733 w 2381173"/>
                <a:gd name="connsiteY2" fmla="*/ 2636397 h 3219930"/>
                <a:gd name="connsiteX3" fmla="*/ 258742 w 2381173"/>
                <a:gd name="connsiteY3" fmla="*/ 2660066 h 3219930"/>
                <a:gd name="connsiteX4" fmla="*/ 349630 w 2381173"/>
                <a:gd name="connsiteY4" fmla="*/ 611673 h 3219930"/>
                <a:gd name="connsiteX0" fmla="*/ 349630 w 2381173"/>
                <a:gd name="connsiteY0" fmla="*/ 760447 h 3368704"/>
                <a:gd name="connsiteX1" fmla="*/ 2081413 w 2381173"/>
                <a:gd name="connsiteY1" fmla="*/ 849709 h 3368704"/>
                <a:gd name="connsiteX2" fmla="*/ 2289733 w 2381173"/>
                <a:gd name="connsiteY2" fmla="*/ 2785171 h 3368704"/>
                <a:gd name="connsiteX3" fmla="*/ 258742 w 2381173"/>
                <a:gd name="connsiteY3" fmla="*/ 2808840 h 3368704"/>
                <a:gd name="connsiteX4" fmla="*/ 349630 w 2381173"/>
                <a:gd name="connsiteY4" fmla="*/ 760447 h 3368704"/>
                <a:gd name="connsiteX0" fmla="*/ 349630 w 2381173"/>
                <a:gd name="connsiteY0" fmla="*/ 760447 h 3368704"/>
                <a:gd name="connsiteX1" fmla="*/ 2081413 w 2381173"/>
                <a:gd name="connsiteY1" fmla="*/ 849709 h 3368704"/>
                <a:gd name="connsiteX2" fmla="*/ 2289733 w 2381173"/>
                <a:gd name="connsiteY2" fmla="*/ 2785171 h 3368704"/>
                <a:gd name="connsiteX3" fmla="*/ 258742 w 2381173"/>
                <a:gd name="connsiteY3" fmla="*/ 2808840 h 3368704"/>
                <a:gd name="connsiteX4" fmla="*/ 349630 w 2381173"/>
                <a:gd name="connsiteY4" fmla="*/ 760447 h 3368704"/>
                <a:gd name="connsiteX0" fmla="*/ 119853 w 2151396"/>
                <a:gd name="connsiteY0" fmla="*/ 760447 h 3368704"/>
                <a:gd name="connsiteX1" fmla="*/ 1851636 w 2151396"/>
                <a:gd name="connsiteY1" fmla="*/ 849709 h 3368704"/>
                <a:gd name="connsiteX2" fmla="*/ 2059956 w 2151396"/>
                <a:gd name="connsiteY2" fmla="*/ 2785171 h 3368704"/>
                <a:gd name="connsiteX3" fmla="*/ 28965 w 2151396"/>
                <a:gd name="connsiteY3" fmla="*/ 2808840 h 3368704"/>
                <a:gd name="connsiteX4" fmla="*/ 119853 w 2151396"/>
                <a:gd name="connsiteY4" fmla="*/ 760447 h 33687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1396" h="3368704">
                  <a:moveTo>
                    <a:pt x="119853" y="760447"/>
                  </a:moveTo>
                  <a:cubicBezTo>
                    <a:pt x="144099" y="818432"/>
                    <a:pt x="1325068" y="0"/>
                    <a:pt x="1851636" y="849709"/>
                  </a:cubicBezTo>
                  <a:cubicBezTo>
                    <a:pt x="1475041" y="972976"/>
                    <a:pt x="2151396" y="2049296"/>
                    <a:pt x="2059956" y="2785171"/>
                  </a:cubicBezTo>
                  <a:cubicBezTo>
                    <a:pt x="1774308" y="3368704"/>
                    <a:pt x="424568" y="2578757"/>
                    <a:pt x="28965" y="2808840"/>
                  </a:cubicBezTo>
                  <a:cubicBezTo>
                    <a:pt x="0" y="2740594"/>
                    <a:pt x="153939" y="1005708"/>
                    <a:pt x="119853" y="760447"/>
                  </a:cubicBezTo>
                  <a:close/>
                </a:path>
              </a:pathLst>
            </a:custGeom>
            <a:solidFill>
              <a:schemeClr val="accent5">
                <a:lumMod val="9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30000" smtClean="0">
                <a:ln>
                  <a:noFill/>
                </a:ln>
                <a:solidFill>
                  <a:schemeClr val="tx1"/>
                </a:solidFill>
                <a:effectLst/>
                <a:latin typeface="Arial" charset="0"/>
                <a:cs typeface="Arial" charset="0"/>
              </a:endParaRPr>
            </a:p>
          </p:txBody>
        </p:sp>
        <p:sp>
          <p:nvSpPr>
            <p:cNvPr id="24" name="Freeform 23"/>
            <p:cNvSpPr/>
            <p:nvPr/>
          </p:nvSpPr>
          <p:spPr bwMode="auto">
            <a:xfrm>
              <a:off x="6303304" y="2142537"/>
              <a:ext cx="1560540" cy="1733447"/>
            </a:xfrm>
            <a:custGeom>
              <a:avLst/>
              <a:gdLst>
                <a:gd name="connsiteX0" fmla="*/ 313509 w 3344092"/>
                <a:gd name="connsiteY0" fmla="*/ 509451 h 3592285"/>
                <a:gd name="connsiteX1" fmla="*/ 1946366 w 3344092"/>
                <a:gd name="connsiteY1" fmla="*/ 0 h 3592285"/>
                <a:gd name="connsiteX2" fmla="*/ 3344092 w 3344092"/>
                <a:gd name="connsiteY2" fmla="*/ 1214845 h 3592285"/>
                <a:gd name="connsiteX3" fmla="*/ 2690949 w 3344092"/>
                <a:gd name="connsiteY3" fmla="*/ 2364377 h 3592285"/>
                <a:gd name="connsiteX4" fmla="*/ 0 w 3344092"/>
                <a:gd name="connsiteY4" fmla="*/ 3592285 h 3592285"/>
                <a:gd name="connsiteX5" fmla="*/ 483326 w 3344092"/>
                <a:gd name="connsiteY5" fmla="*/ 1515291 h 3592285"/>
                <a:gd name="connsiteX6" fmla="*/ 313509 w 3344092"/>
                <a:gd name="connsiteY6" fmla="*/ 509451 h 3592285"/>
                <a:gd name="connsiteX0" fmla="*/ 653143 w 3683726"/>
                <a:gd name="connsiteY0" fmla="*/ 509451 h 3592285"/>
                <a:gd name="connsiteX1" fmla="*/ 2286000 w 3683726"/>
                <a:gd name="connsiteY1" fmla="*/ 0 h 3592285"/>
                <a:gd name="connsiteX2" fmla="*/ 3683726 w 3683726"/>
                <a:gd name="connsiteY2" fmla="*/ 1214845 h 3592285"/>
                <a:gd name="connsiteX3" fmla="*/ 3030583 w 3683726"/>
                <a:gd name="connsiteY3" fmla="*/ 2364377 h 3592285"/>
                <a:gd name="connsiteX4" fmla="*/ 339634 w 3683726"/>
                <a:gd name="connsiteY4" fmla="*/ 3592285 h 3592285"/>
                <a:gd name="connsiteX5" fmla="*/ 0 w 3683726"/>
                <a:gd name="connsiteY5" fmla="*/ 404948 h 3592285"/>
                <a:gd name="connsiteX6" fmla="*/ 653143 w 3683726"/>
                <a:gd name="connsiteY6" fmla="*/ 509451 h 3592285"/>
                <a:gd name="connsiteX0" fmla="*/ 0 w 3683726"/>
                <a:gd name="connsiteY0" fmla="*/ 404948 h 3592285"/>
                <a:gd name="connsiteX1" fmla="*/ 2286000 w 3683726"/>
                <a:gd name="connsiteY1" fmla="*/ 0 h 3592285"/>
                <a:gd name="connsiteX2" fmla="*/ 3683726 w 3683726"/>
                <a:gd name="connsiteY2" fmla="*/ 1214845 h 3592285"/>
                <a:gd name="connsiteX3" fmla="*/ 3030583 w 3683726"/>
                <a:gd name="connsiteY3" fmla="*/ 2364377 h 3592285"/>
                <a:gd name="connsiteX4" fmla="*/ 339634 w 3683726"/>
                <a:gd name="connsiteY4" fmla="*/ 3592285 h 3592285"/>
                <a:gd name="connsiteX5" fmla="*/ 0 w 3683726"/>
                <a:gd name="connsiteY5" fmla="*/ 404948 h 3592285"/>
                <a:gd name="connsiteX0" fmla="*/ 0 w 3683726"/>
                <a:gd name="connsiteY0" fmla="*/ 404948 h 2364377"/>
                <a:gd name="connsiteX1" fmla="*/ 2286000 w 3683726"/>
                <a:gd name="connsiteY1" fmla="*/ 0 h 2364377"/>
                <a:gd name="connsiteX2" fmla="*/ 3683726 w 3683726"/>
                <a:gd name="connsiteY2" fmla="*/ 1214845 h 2364377"/>
                <a:gd name="connsiteX3" fmla="*/ 3030583 w 3683726"/>
                <a:gd name="connsiteY3" fmla="*/ 2364377 h 2364377"/>
                <a:gd name="connsiteX4" fmla="*/ 418011 w 3683726"/>
                <a:gd name="connsiteY4" fmla="*/ 2246810 h 2364377"/>
                <a:gd name="connsiteX5" fmla="*/ 0 w 3683726"/>
                <a:gd name="connsiteY5" fmla="*/ 404948 h 2364377"/>
                <a:gd name="connsiteX0" fmla="*/ 0 w 3683726"/>
                <a:gd name="connsiteY0" fmla="*/ 404948 h 3278776"/>
                <a:gd name="connsiteX1" fmla="*/ 2286000 w 3683726"/>
                <a:gd name="connsiteY1" fmla="*/ 0 h 3278776"/>
                <a:gd name="connsiteX2" fmla="*/ 3683726 w 3683726"/>
                <a:gd name="connsiteY2" fmla="*/ 1214845 h 3278776"/>
                <a:gd name="connsiteX3" fmla="*/ 3030583 w 3683726"/>
                <a:gd name="connsiteY3" fmla="*/ 2364377 h 3278776"/>
                <a:gd name="connsiteX4" fmla="*/ 418011 w 3683726"/>
                <a:gd name="connsiteY4" fmla="*/ 2246810 h 3278776"/>
                <a:gd name="connsiteX5" fmla="*/ 0 w 3683726"/>
                <a:gd name="connsiteY5" fmla="*/ 404948 h 3278776"/>
                <a:gd name="connsiteX0" fmla="*/ 0 w 3683726"/>
                <a:gd name="connsiteY0" fmla="*/ 404948 h 3278776"/>
                <a:gd name="connsiteX1" fmla="*/ 2286000 w 3683726"/>
                <a:gd name="connsiteY1" fmla="*/ 0 h 3278776"/>
                <a:gd name="connsiteX2" fmla="*/ 3683726 w 3683726"/>
                <a:gd name="connsiteY2" fmla="*/ 1214845 h 3278776"/>
                <a:gd name="connsiteX3" fmla="*/ 3030583 w 3683726"/>
                <a:gd name="connsiteY3" fmla="*/ 2364377 h 3278776"/>
                <a:gd name="connsiteX4" fmla="*/ 418011 w 3683726"/>
                <a:gd name="connsiteY4" fmla="*/ 2246810 h 3278776"/>
                <a:gd name="connsiteX5" fmla="*/ 0 w 3683726"/>
                <a:gd name="connsiteY5" fmla="*/ 404948 h 3278776"/>
                <a:gd name="connsiteX0" fmla="*/ 0 w 3683726"/>
                <a:gd name="connsiteY0" fmla="*/ 404948 h 2782388"/>
                <a:gd name="connsiteX1" fmla="*/ 2286000 w 3683726"/>
                <a:gd name="connsiteY1" fmla="*/ 0 h 2782388"/>
                <a:gd name="connsiteX2" fmla="*/ 3683726 w 3683726"/>
                <a:gd name="connsiteY2" fmla="*/ 1214845 h 2782388"/>
                <a:gd name="connsiteX3" fmla="*/ 3030583 w 3683726"/>
                <a:gd name="connsiteY3" fmla="*/ 2364377 h 2782388"/>
                <a:gd name="connsiteX4" fmla="*/ 535576 w 3683726"/>
                <a:gd name="connsiteY4" fmla="*/ 1750422 h 2782388"/>
                <a:gd name="connsiteX5" fmla="*/ 0 w 3683726"/>
                <a:gd name="connsiteY5" fmla="*/ 404948 h 2782388"/>
                <a:gd name="connsiteX0" fmla="*/ 0 w 3683726"/>
                <a:gd name="connsiteY0" fmla="*/ 0 h 2377440"/>
                <a:gd name="connsiteX1" fmla="*/ 3683726 w 3683726"/>
                <a:gd name="connsiteY1" fmla="*/ 809897 h 2377440"/>
                <a:gd name="connsiteX2" fmla="*/ 3030583 w 3683726"/>
                <a:gd name="connsiteY2" fmla="*/ 1959429 h 2377440"/>
                <a:gd name="connsiteX3" fmla="*/ 535576 w 3683726"/>
                <a:gd name="connsiteY3" fmla="*/ 1345474 h 2377440"/>
                <a:gd name="connsiteX4" fmla="*/ 0 w 3683726"/>
                <a:gd name="connsiteY4" fmla="*/ 0 h 2377440"/>
                <a:gd name="connsiteX0" fmla="*/ 0 w 3304903"/>
                <a:gd name="connsiteY0" fmla="*/ 248195 h 2625635"/>
                <a:gd name="connsiteX1" fmla="*/ 3304903 w 3304903"/>
                <a:gd name="connsiteY1" fmla="*/ 0 h 2625635"/>
                <a:gd name="connsiteX2" fmla="*/ 3030583 w 3304903"/>
                <a:gd name="connsiteY2" fmla="*/ 2207624 h 2625635"/>
                <a:gd name="connsiteX3" fmla="*/ 535576 w 3304903"/>
                <a:gd name="connsiteY3" fmla="*/ 1593669 h 2625635"/>
                <a:gd name="connsiteX4" fmla="*/ 0 w 3304903"/>
                <a:gd name="connsiteY4" fmla="*/ 248195 h 2625635"/>
                <a:gd name="connsiteX0" fmla="*/ 265612 w 2852058"/>
                <a:gd name="connsiteY0" fmla="*/ 104503 h 2625635"/>
                <a:gd name="connsiteX1" fmla="*/ 2852058 w 2852058"/>
                <a:gd name="connsiteY1" fmla="*/ 0 h 2625635"/>
                <a:gd name="connsiteX2" fmla="*/ 2577738 w 2852058"/>
                <a:gd name="connsiteY2" fmla="*/ 2207624 h 2625635"/>
                <a:gd name="connsiteX3" fmla="*/ 82731 w 2852058"/>
                <a:gd name="connsiteY3" fmla="*/ 1593669 h 2625635"/>
                <a:gd name="connsiteX4" fmla="*/ 265612 w 2852058"/>
                <a:gd name="connsiteY4" fmla="*/ 104503 h 2625635"/>
                <a:gd name="connsiteX0" fmla="*/ 265612 w 2852058"/>
                <a:gd name="connsiteY0" fmla="*/ 322217 h 2843349"/>
                <a:gd name="connsiteX1" fmla="*/ 2852058 w 2852058"/>
                <a:gd name="connsiteY1" fmla="*/ 217714 h 2843349"/>
                <a:gd name="connsiteX2" fmla="*/ 2577738 w 2852058"/>
                <a:gd name="connsiteY2" fmla="*/ 2425338 h 2843349"/>
                <a:gd name="connsiteX3" fmla="*/ 82731 w 2852058"/>
                <a:gd name="connsiteY3" fmla="*/ 1811383 h 2843349"/>
                <a:gd name="connsiteX4" fmla="*/ 265612 w 2852058"/>
                <a:gd name="connsiteY4" fmla="*/ 322217 h 2843349"/>
                <a:gd name="connsiteX0" fmla="*/ 265612 w 3126378"/>
                <a:gd name="connsiteY0" fmla="*/ 322217 h 2843349"/>
                <a:gd name="connsiteX1" fmla="*/ 2852058 w 3126378"/>
                <a:gd name="connsiteY1" fmla="*/ 217714 h 2843349"/>
                <a:gd name="connsiteX2" fmla="*/ 2577738 w 3126378"/>
                <a:gd name="connsiteY2" fmla="*/ 2425338 h 2843349"/>
                <a:gd name="connsiteX3" fmla="*/ 82731 w 3126378"/>
                <a:gd name="connsiteY3" fmla="*/ 1811383 h 2843349"/>
                <a:gd name="connsiteX4" fmla="*/ 265612 w 3126378"/>
                <a:gd name="connsiteY4" fmla="*/ 322217 h 2843349"/>
                <a:gd name="connsiteX0" fmla="*/ 265612 w 3126378"/>
                <a:gd name="connsiteY0" fmla="*/ 322217 h 2843349"/>
                <a:gd name="connsiteX1" fmla="*/ 2852058 w 3126378"/>
                <a:gd name="connsiteY1" fmla="*/ 217714 h 2843349"/>
                <a:gd name="connsiteX2" fmla="*/ 2577738 w 3126378"/>
                <a:gd name="connsiteY2" fmla="*/ 2425338 h 2843349"/>
                <a:gd name="connsiteX3" fmla="*/ 82731 w 3126378"/>
                <a:gd name="connsiteY3" fmla="*/ 1811383 h 2843349"/>
                <a:gd name="connsiteX4" fmla="*/ 265612 w 3126378"/>
                <a:gd name="connsiteY4" fmla="*/ 322217 h 2843349"/>
                <a:gd name="connsiteX0" fmla="*/ 265612 w 3126378"/>
                <a:gd name="connsiteY0" fmla="*/ 322217 h 2843349"/>
                <a:gd name="connsiteX1" fmla="*/ 2852058 w 3126378"/>
                <a:gd name="connsiteY1" fmla="*/ 217714 h 2843349"/>
                <a:gd name="connsiteX2" fmla="*/ 2577738 w 3126378"/>
                <a:gd name="connsiteY2" fmla="*/ 2425338 h 2843349"/>
                <a:gd name="connsiteX3" fmla="*/ 82731 w 3126378"/>
                <a:gd name="connsiteY3" fmla="*/ 1811383 h 2843349"/>
                <a:gd name="connsiteX4" fmla="*/ 265612 w 3126378"/>
                <a:gd name="connsiteY4" fmla="*/ 322217 h 2843349"/>
                <a:gd name="connsiteX0" fmla="*/ 761258 w 3126378"/>
                <a:gd name="connsiteY0" fmla="*/ 510697 h 2625635"/>
                <a:gd name="connsiteX1" fmla="*/ 2852058 w 3126378"/>
                <a:gd name="connsiteY1" fmla="*/ 0 h 2625635"/>
                <a:gd name="connsiteX2" fmla="*/ 2577738 w 3126378"/>
                <a:gd name="connsiteY2" fmla="*/ 2207624 h 2625635"/>
                <a:gd name="connsiteX3" fmla="*/ 82731 w 3126378"/>
                <a:gd name="connsiteY3" fmla="*/ 1593669 h 2625635"/>
                <a:gd name="connsiteX4" fmla="*/ 761258 w 3126378"/>
                <a:gd name="connsiteY4" fmla="*/ 510697 h 2625635"/>
                <a:gd name="connsiteX0" fmla="*/ 761258 w 2669178"/>
                <a:gd name="connsiteY0" fmla="*/ 322217 h 2437155"/>
                <a:gd name="connsiteX1" fmla="*/ 2394539 w 2669178"/>
                <a:gd name="connsiteY1" fmla="*/ 411137 h 2437155"/>
                <a:gd name="connsiteX2" fmla="*/ 2577738 w 2669178"/>
                <a:gd name="connsiteY2" fmla="*/ 2019144 h 2437155"/>
                <a:gd name="connsiteX3" fmla="*/ 82731 w 2669178"/>
                <a:gd name="connsiteY3" fmla="*/ 1405189 h 2437155"/>
                <a:gd name="connsiteX4" fmla="*/ 761258 w 2669178"/>
                <a:gd name="connsiteY4" fmla="*/ 322217 h 2437155"/>
                <a:gd name="connsiteX0" fmla="*/ 761258 w 2669178"/>
                <a:gd name="connsiteY0" fmla="*/ 612014 h 2726952"/>
                <a:gd name="connsiteX1" fmla="*/ 2394539 w 2669178"/>
                <a:gd name="connsiteY1" fmla="*/ 700934 h 2726952"/>
                <a:gd name="connsiteX2" fmla="*/ 2577738 w 2669178"/>
                <a:gd name="connsiteY2" fmla="*/ 2308941 h 2726952"/>
                <a:gd name="connsiteX3" fmla="*/ 82731 w 2669178"/>
                <a:gd name="connsiteY3" fmla="*/ 1694986 h 2726952"/>
                <a:gd name="connsiteX4" fmla="*/ 761258 w 2669178"/>
                <a:gd name="connsiteY4" fmla="*/ 612014 h 2726952"/>
                <a:gd name="connsiteX0" fmla="*/ 761258 w 2669178"/>
                <a:gd name="connsiteY0" fmla="*/ 612015 h 2726953"/>
                <a:gd name="connsiteX1" fmla="*/ 2394539 w 2669178"/>
                <a:gd name="connsiteY1" fmla="*/ 700935 h 2726953"/>
                <a:gd name="connsiteX2" fmla="*/ 2577738 w 2669178"/>
                <a:gd name="connsiteY2" fmla="*/ 2308942 h 2726953"/>
                <a:gd name="connsiteX3" fmla="*/ 82731 w 2669178"/>
                <a:gd name="connsiteY3" fmla="*/ 1694987 h 2726953"/>
                <a:gd name="connsiteX4" fmla="*/ 761258 w 2669178"/>
                <a:gd name="connsiteY4" fmla="*/ 612015 h 2726953"/>
                <a:gd name="connsiteX0" fmla="*/ 739368 w 2647288"/>
                <a:gd name="connsiteY0" fmla="*/ 612015 h 2649584"/>
                <a:gd name="connsiteX1" fmla="*/ 2372649 w 2647288"/>
                <a:gd name="connsiteY1" fmla="*/ 700935 h 2649584"/>
                <a:gd name="connsiteX2" fmla="*/ 2555848 w 2647288"/>
                <a:gd name="connsiteY2" fmla="*/ 2308942 h 2649584"/>
                <a:gd name="connsiteX3" fmla="*/ 613677 w 2647288"/>
                <a:gd name="connsiteY3" fmla="*/ 1617617 h 2649584"/>
                <a:gd name="connsiteX4" fmla="*/ 739368 w 2647288"/>
                <a:gd name="connsiteY4" fmla="*/ 612015 h 2649584"/>
                <a:gd name="connsiteX0" fmla="*/ 739368 w 2647288"/>
                <a:gd name="connsiteY0" fmla="*/ 612015 h 3268544"/>
                <a:gd name="connsiteX1" fmla="*/ 2372649 w 2647288"/>
                <a:gd name="connsiteY1" fmla="*/ 700935 h 3268544"/>
                <a:gd name="connsiteX2" fmla="*/ 2555848 w 2647288"/>
                <a:gd name="connsiteY2" fmla="*/ 2308942 h 3268544"/>
                <a:gd name="connsiteX3" fmla="*/ 442107 w 2647288"/>
                <a:gd name="connsiteY3" fmla="*/ 2236578 h 3268544"/>
                <a:gd name="connsiteX4" fmla="*/ 739368 w 2647288"/>
                <a:gd name="connsiteY4" fmla="*/ 612015 h 3268544"/>
                <a:gd name="connsiteX0" fmla="*/ 739368 w 3028553"/>
                <a:gd name="connsiteY0" fmla="*/ 612015 h 3268544"/>
                <a:gd name="connsiteX1" fmla="*/ 2372649 w 3028553"/>
                <a:gd name="connsiteY1" fmla="*/ 700935 h 3268544"/>
                <a:gd name="connsiteX2" fmla="*/ 2937113 w 3028553"/>
                <a:gd name="connsiteY2" fmla="*/ 2444339 h 3268544"/>
                <a:gd name="connsiteX3" fmla="*/ 442107 w 3028553"/>
                <a:gd name="connsiteY3" fmla="*/ 2236578 h 3268544"/>
                <a:gd name="connsiteX4" fmla="*/ 739368 w 3028553"/>
                <a:gd name="connsiteY4" fmla="*/ 612015 h 3268544"/>
                <a:gd name="connsiteX0" fmla="*/ 739368 w 3028553"/>
                <a:gd name="connsiteY0" fmla="*/ 612015 h 3268544"/>
                <a:gd name="connsiteX1" fmla="*/ 2372649 w 3028553"/>
                <a:gd name="connsiteY1" fmla="*/ 700935 h 3268544"/>
                <a:gd name="connsiteX2" fmla="*/ 2937113 w 3028553"/>
                <a:gd name="connsiteY2" fmla="*/ 2444339 h 3268544"/>
                <a:gd name="connsiteX3" fmla="*/ 442107 w 3028553"/>
                <a:gd name="connsiteY3" fmla="*/ 2236578 h 3268544"/>
                <a:gd name="connsiteX4" fmla="*/ 739368 w 3028553"/>
                <a:gd name="connsiteY4" fmla="*/ 612015 h 3268544"/>
                <a:gd name="connsiteX0" fmla="*/ 739368 w 3028553"/>
                <a:gd name="connsiteY0" fmla="*/ 612015 h 2843009"/>
                <a:gd name="connsiteX1" fmla="*/ 2372649 w 3028553"/>
                <a:gd name="connsiteY1" fmla="*/ 700935 h 2843009"/>
                <a:gd name="connsiteX2" fmla="*/ 2937113 w 3028553"/>
                <a:gd name="connsiteY2" fmla="*/ 2444339 h 2843009"/>
                <a:gd name="connsiteX3" fmla="*/ 327728 w 3028553"/>
                <a:gd name="connsiteY3" fmla="*/ 1811043 h 2843009"/>
                <a:gd name="connsiteX4" fmla="*/ 739368 w 3028553"/>
                <a:gd name="connsiteY4" fmla="*/ 612015 h 2843009"/>
                <a:gd name="connsiteX0" fmla="*/ 739368 w 3028553"/>
                <a:gd name="connsiteY0" fmla="*/ 612015 h 2444338"/>
                <a:gd name="connsiteX1" fmla="*/ 2372649 w 3028553"/>
                <a:gd name="connsiteY1" fmla="*/ 700935 h 2444338"/>
                <a:gd name="connsiteX2" fmla="*/ 2937113 w 3028553"/>
                <a:gd name="connsiteY2" fmla="*/ 2444339 h 2444338"/>
                <a:gd name="connsiteX3" fmla="*/ 327728 w 3028553"/>
                <a:gd name="connsiteY3" fmla="*/ 1811043 h 2444338"/>
                <a:gd name="connsiteX4" fmla="*/ 739368 w 3028553"/>
                <a:gd name="connsiteY4" fmla="*/ 612015 h 2444338"/>
                <a:gd name="connsiteX0" fmla="*/ 739368 w 3028553"/>
                <a:gd name="connsiteY0" fmla="*/ 612015 h 2649584"/>
                <a:gd name="connsiteX1" fmla="*/ 2372649 w 3028553"/>
                <a:gd name="connsiteY1" fmla="*/ 700935 h 2649584"/>
                <a:gd name="connsiteX2" fmla="*/ 2937113 w 3028553"/>
                <a:gd name="connsiteY2" fmla="*/ 2444339 h 2649584"/>
                <a:gd name="connsiteX3" fmla="*/ 480235 w 3028553"/>
                <a:gd name="connsiteY3" fmla="*/ 2430005 h 2649584"/>
                <a:gd name="connsiteX4" fmla="*/ 739368 w 3028553"/>
                <a:gd name="connsiteY4" fmla="*/ 612015 h 2649584"/>
                <a:gd name="connsiteX0" fmla="*/ 739368 w 3028553"/>
                <a:gd name="connsiteY0" fmla="*/ 612015 h 2444339"/>
                <a:gd name="connsiteX1" fmla="*/ 2372649 w 3028553"/>
                <a:gd name="connsiteY1" fmla="*/ 700935 h 2444339"/>
                <a:gd name="connsiteX2" fmla="*/ 2937113 w 3028553"/>
                <a:gd name="connsiteY2" fmla="*/ 2444339 h 2444339"/>
                <a:gd name="connsiteX3" fmla="*/ 480235 w 3028553"/>
                <a:gd name="connsiteY3" fmla="*/ 2430005 h 2444339"/>
                <a:gd name="connsiteX4" fmla="*/ 739368 w 3028553"/>
                <a:gd name="connsiteY4" fmla="*/ 612015 h 2444339"/>
                <a:gd name="connsiteX0" fmla="*/ 1139697 w 3428882"/>
                <a:gd name="connsiteY0" fmla="*/ 612015 h 2444339"/>
                <a:gd name="connsiteX1" fmla="*/ 2772978 w 3428882"/>
                <a:gd name="connsiteY1" fmla="*/ 700935 h 2444339"/>
                <a:gd name="connsiteX2" fmla="*/ 3337442 w 3428882"/>
                <a:gd name="connsiteY2" fmla="*/ 2444339 h 2444339"/>
                <a:gd name="connsiteX3" fmla="*/ 880564 w 3428882"/>
                <a:gd name="connsiteY3" fmla="*/ 2430005 h 2444339"/>
                <a:gd name="connsiteX4" fmla="*/ 1139697 w 3428882"/>
                <a:gd name="connsiteY4" fmla="*/ 612015 h 2444339"/>
                <a:gd name="connsiteX0" fmla="*/ 1139697 w 3428882"/>
                <a:gd name="connsiteY0" fmla="*/ 612015 h 2444339"/>
                <a:gd name="connsiteX1" fmla="*/ 2772978 w 3428882"/>
                <a:gd name="connsiteY1" fmla="*/ 700935 h 2444339"/>
                <a:gd name="connsiteX2" fmla="*/ 3337442 w 3428882"/>
                <a:gd name="connsiteY2" fmla="*/ 2444339 h 2444339"/>
                <a:gd name="connsiteX3" fmla="*/ 880564 w 3428882"/>
                <a:gd name="connsiteY3" fmla="*/ 2430005 h 2444339"/>
                <a:gd name="connsiteX4" fmla="*/ 1139697 w 3428882"/>
                <a:gd name="connsiteY4" fmla="*/ 612015 h 2444339"/>
                <a:gd name="connsiteX0" fmla="*/ 1243572 w 3532757"/>
                <a:gd name="connsiteY0" fmla="*/ 612015 h 2444339"/>
                <a:gd name="connsiteX1" fmla="*/ 2876853 w 3532757"/>
                <a:gd name="connsiteY1" fmla="*/ 700935 h 2444339"/>
                <a:gd name="connsiteX2" fmla="*/ 3441317 w 3532757"/>
                <a:gd name="connsiteY2" fmla="*/ 2444339 h 2444339"/>
                <a:gd name="connsiteX3" fmla="*/ 565047 w 3532757"/>
                <a:gd name="connsiteY3" fmla="*/ 2178553 h 2444339"/>
                <a:gd name="connsiteX4" fmla="*/ 1243572 w 3532757"/>
                <a:gd name="connsiteY4" fmla="*/ 612015 h 2444339"/>
                <a:gd name="connsiteX0" fmla="*/ 1243572 w 3532757"/>
                <a:gd name="connsiteY0" fmla="*/ 612015 h 2444339"/>
                <a:gd name="connsiteX1" fmla="*/ 2876853 w 3532757"/>
                <a:gd name="connsiteY1" fmla="*/ 700935 h 2444339"/>
                <a:gd name="connsiteX2" fmla="*/ 3441317 w 3532757"/>
                <a:gd name="connsiteY2" fmla="*/ 2444339 h 2444339"/>
                <a:gd name="connsiteX3" fmla="*/ 565047 w 3532757"/>
                <a:gd name="connsiteY3" fmla="*/ 2178553 h 2444339"/>
                <a:gd name="connsiteX4" fmla="*/ 1243572 w 3532757"/>
                <a:gd name="connsiteY4" fmla="*/ 612015 h 2444339"/>
                <a:gd name="connsiteX0" fmla="*/ 1243572 w 3532757"/>
                <a:gd name="connsiteY0" fmla="*/ 650700 h 2483024"/>
                <a:gd name="connsiteX1" fmla="*/ 2481075 w 3532757"/>
                <a:gd name="connsiteY1" fmla="*/ 700935 h 2483024"/>
                <a:gd name="connsiteX2" fmla="*/ 3441317 w 3532757"/>
                <a:gd name="connsiteY2" fmla="*/ 2483024 h 2483024"/>
                <a:gd name="connsiteX3" fmla="*/ 565047 w 3532757"/>
                <a:gd name="connsiteY3" fmla="*/ 2217238 h 2483024"/>
                <a:gd name="connsiteX4" fmla="*/ 1243572 w 3532757"/>
                <a:gd name="connsiteY4" fmla="*/ 650700 h 2483024"/>
                <a:gd name="connsiteX0" fmla="*/ 1243572 w 2999318"/>
                <a:gd name="connsiteY0" fmla="*/ 650700 h 2328284"/>
                <a:gd name="connsiteX1" fmla="*/ 2481075 w 2999318"/>
                <a:gd name="connsiteY1" fmla="*/ 700935 h 2328284"/>
                <a:gd name="connsiteX2" fmla="*/ 2907879 w 2999318"/>
                <a:gd name="connsiteY2" fmla="*/ 2328284 h 2328284"/>
                <a:gd name="connsiteX3" fmla="*/ 565047 w 2999318"/>
                <a:gd name="connsiteY3" fmla="*/ 2217238 h 2328284"/>
                <a:gd name="connsiteX4" fmla="*/ 1243572 w 2999318"/>
                <a:gd name="connsiteY4" fmla="*/ 650700 h 2328284"/>
                <a:gd name="connsiteX0" fmla="*/ 1139698 w 2895445"/>
                <a:gd name="connsiteY0" fmla="*/ 650700 h 2328284"/>
                <a:gd name="connsiteX1" fmla="*/ 2377201 w 2895445"/>
                <a:gd name="connsiteY1" fmla="*/ 700935 h 2328284"/>
                <a:gd name="connsiteX2" fmla="*/ 2804005 w 2895445"/>
                <a:gd name="connsiteY2" fmla="*/ 2328284 h 2328284"/>
                <a:gd name="connsiteX3" fmla="*/ 616043 w 2895445"/>
                <a:gd name="connsiteY3" fmla="*/ 1946443 h 2328284"/>
                <a:gd name="connsiteX4" fmla="*/ 1139698 w 2895445"/>
                <a:gd name="connsiteY4" fmla="*/ 650700 h 2328284"/>
                <a:gd name="connsiteX0" fmla="*/ 1139697 w 2895444"/>
                <a:gd name="connsiteY0" fmla="*/ 650700 h 2518602"/>
                <a:gd name="connsiteX1" fmla="*/ 2377200 w 2895444"/>
                <a:gd name="connsiteY1" fmla="*/ 700935 h 2518602"/>
                <a:gd name="connsiteX2" fmla="*/ 2804004 w 2895444"/>
                <a:gd name="connsiteY2" fmla="*/ 2328284 h 2518602"/>
                <a:gd name="connsiteX3" fmla="*/ 616042 w 2895444"/>
                <a:gd name="connsiteY3" fmla="*/ 1946443 h 2518602"/>
                <a:gd name="connsiteX4" fmla="*/ 1139697 w 2895444"/>
                <a:gd name="connsiteY4" fmla="*/ 650700 h 2518602"/>
                <a:gd name="connsiteX0" fmla="*/ 1277986 w 3033733"/>
                <a:gd name="connsiteY0" fmla="*/ 650700 h 2328284"/>
                <a:gd name="connsiteX1" fmla="*/ 2515489 w 3033733"/>
                <a:gd name="connsiteY1" fmla="*/ 700935 h 2328284"/>
                <a:gd name="connsiteX2" fmla="*/ 2942293 w 3033733"/>
                <a:gd name="connsiteY2" fmla="*/ 2328284 h 2328284"/>
                <a:gd name="connsiteX3" fmla="*/ 565047 w 3033733"/>
                <a:gd name="connsiteY3" fmla="*/ 1694991 h 2328284"/>
                <a:gd name="connsiteX4" fmla="*/ 1277986 w 3033733"/>
                <a:gd name="connsiteY4" fmla="*/ 650700 h 2328284"/>
                <a:gd name="connsiteX0" fmla="*/ 1139697 w 2895444"/>
                <a:gd name="connsiteY0" fmla="*/ 650700 h 2328284"/>
                <a:gd name="connsiteX1" fmla="*/ 2377200 w 2895444"/>
                <a:gd name="connsiteY1" fmla="*/ 700935 h 2328284"/>
                <a:gd name="connsiteX2" fmla="*/ 2804004 w 2895444"/>
                <a:gd name="connsiteY2" fmla="*/ 2328284 h 2328284"/>
                <a:gd name="connsiteX3" fmla="*/ 426758 w 2895444"/>
                <a:gd name="connsiteY3" fmla="*/ 1694991 h 2328284"/>
                <a:gd name="connsiteX4" fmla="*/ 1139697 w 2895444"/>
                <a:gd name="connsiteY4" fmla="*/ 650700 h 2328284"/>
                <a:gd name="connsiteX0" fmla="*/ 1139697 w 2895444"/>
                <a:gd name="connsiteY0" fmla="*/ 495960 h 2173544"/>
                <a:gd name="connsiteX1" fmla="*/ 2583693 w 2895444"/>
                <a:gd name="connsiteY1" fmla="*/ 700936 h 2173544"/>
                <a:gd name="connsiteX2" fmla="*/ 2804004 w 2895444"/>
                <a:gd name="connsiteY2" fmla="*/ 2173544 h 2173544"/>
                <a:gd name="connsiteX3" fmla="*/ 426758 w 2895444"/>
                <a:gd name="connsiteY3" fmla="*/ 1540251 h 2173544"/>
                <a:gd name="connsiteX4" fmla="*/ 1139697 w 2895444"/>
                <a:gd name="connsiteY4" fmla="*/ 495960 h 2173544"/>
                <a:gd name="connsiteX0" fmla="*/ 1139697 w 2895444"/>
                <a:gd name="connsiteY0" fmla="*/ 495959 h 2173543"/>
                <a:gd name="connsiteX1" fmla="*/ 2583693 w 2895444"/>
                <a:gd name="connsiteY1" fmla="*/ 700935 h 2173543"/>
                <a:gd name="connsiteX2" fmla="*/ 2804004 w 2895444"/>
                <a:gd name="connsiteY2" fmla="*/ 2173543 h 2173543"/>
                <a:gd name="connsiteX3" fmla="*/ 564420 w 2895444"/>
                <a:gd name="connsiteY3" fmla="*/ 1366168 h 2173543"/>
                <a:gd name="connsiteX4" fmla="*/ 1139697 w 2895444"/>
                <a:gd name="connsiteY4" fmla="*/ 495959 h 2173543"/>
                <a:gd name="connsiteX0" fmla="*/ 1139697 w 2895444"/>
                <a:gd name="connsiteY0" fmla="*/ 495959 h 2173543"/>
                <a:gd name="connsiteX1" fmla="*/ 2583693 w 2895444"/>
                <a:gd name="connsiteY1" fmla="*/ 700935 h 2173543"/>
                <a:gd name="connsiteX2" fmla="*/ 2804004 w 2895444"/>
                <a:gd name="connsiteY2" fmla="*/ 2173543 h 2173543"/>
                <a:gd name="connsiteX3" fmla="*/ 564420 w 2895444"/>
                <a:gd name="connsiteY3" fmla="*/ 1366168 h 2173543"/>
                <a:gd name="connsiteX4" fmla="*/ 1139697 w 2895444"/>
                <a:gd name="connsiteY4" fmla="*/ 495959 h 2173543"/>
                <a:gd name="connsiteX0" fmla="*/ 1139697 w 2895444"/>
                <a:gd name="connsiteY0" fmla="*/ 495959 h 2173543"/>
                <a:gd name="connsiteX1" fmla="*/ 2583693 w 2895444"/>
                <a:gd name="connsiteY1" fmla="*/ 700935 h 2173543"/>
                <a:gd name="connsiteX2" fmla="*/ 2804004 w 2895444"/>
                <a:gd name="connsiteY2" fmla="*/ 2173543 h 2173543"/>
                <a:gd name="connsiteX3" fmla="*/ 564420 w 2895444"/>
                <a:gd name="connsiteY3" fmla="*/ 1366168 h 2173543"/>
                <a:gd name="connsiteX4" fmla="*/ 1139697 w 2895444"/>
                <a:gd name="connsiteY4" fmla="*/ 495959 h 2173543"/>
                <a:gd name="connsiteX0" fmla="*/ 1139697 w 2895444"/>
                <a:gd name="connsiteY0" fmla="*/ 495959 h 2173543"/>
                <a:gd name="connsiteX1" fmla="*/ 2583693 w 2895444"/>
                <a:gd name="connsiteY1" fmla="*/ 700935 h 2173543"/>
                <a:gd name="connsiteX2" fmla="*/ 2804004 w 2895444"/>
                <a:gd name="connsiteY2" fmla="*/ 2173543 h 2173543"/>
                <a:gd name="connsiteX3" fmla="*/ 908574 w 2895444"/>
                <a:gd name="connsiteY3" fmla="*/ 1424195 h 2173543"/>
                <a:gd name="connsiteX4" fmla="*/ 1139697 w 2895444"/>
                <a:gd name="connsiteY4" fmla="*/ 495959 h 2173543"/>
                <a:gd name="connsiteX0" fmla="*/ 1139697 w 2895444"/>
                <a:gd name="connsiteY0" fmla="*/ 495959 h 2173543"/>
                <a:gd name="connsiteX1" fmla="*/ 2583693 w 2895444"/>
                <a:gd name="connsiteY1" fmla="*/ 700935 h 2173543"/>
                <a:gd name="connsiteX2" fmla="*/ 2804004 w 2895444"/>
                <a:gd name="connsiteY2" fmla="*/ 2173543 h 2173543"/>
                <a:gd name="connsiteX3" fmla="*/ 856951 w 2895444"/>
                <a:gd name="connsiteY3" fmla="*/ 1965785 h 2173543"/>
                <a:gd name="connsiteX4" fmla="*/ 1139697 w 2895444"/>
                <a:gd name="connsiteY4" fmla="*/ 495959 h 2173543"/>
                <a:gd name="connsiteX0" fmla="*/ 1139697 w 2895444"/>
                <a:gd name="connsiteY0" fmla="*/ 495959 h 2173543"/>
                <a:gd name="connsiteX1" fmla="*/ 2583693 w 2895444"/>
                <a:gd name="connsiteY1" fmla="*/ 700935 h 2173543"/>
                <a:gd name="connsiteX2" fmla="*/ 2804004 w 2895444"/>
                <a:gd name="connsiteY2" fmla="*/ 2173543 h 2173543"/>
                <a:gd name="connsiteX3" fmla="*/ 856951 w 2895444"/>
                <a:gd name="connsiteY3" fmla="*/ 1965785 h 2173543"/>
                <a:gd name="connsiteX4" fmla="*/ 1139697 w 2895444"/>
                <a:gd name="connsiteY4" fmla="*/ 495959 h 2173543"/>
                <a:gd name="connsiteX0" fmla="*/ 282746 w 2038493"/>
                <a:gd name="connsiteY0" fmla="*/ 495959 h 2173543"/>
                <a:gd name="connsiteX1" fmla="*/ 1726742 w 2038493"/>
                <a:gd name="connsiteY1" fmla="*/ 700935 h 2173543"/>
                <a:gd name="connsiteX2" fmla="*/ 1947053 w 2038493"/>
                <a:gd name="connsiteY2" fmla="*/ 2173543 h 2173543"/>
                <a:gd name="connsiteX3" fmla="*/ 0 w 2038493"/>
                <a:gd name="connsiteY3" fmla="*/ 1965785 h 2173543"/>
                <a:gd name="connsiteX4" fmla="*/ 282746 w 2038493"/>
                <a:gd name="connsiteY4" fmla="*/ 495959 h 2173543"/>
                <a:gd name="connsiteX0" fmla="*/ 282746 w 2038493"/>
                <a:gd name="connsiteY0" fmla="*/ 495959 h 2363861"/>
                <a:gd name="connsiteX1" fmla="*/ 1726742 w 2038493"/>
                <a:gd name="connsiteY1" fmla="*/ 700935 h 2363861"/>
                <a:gd name="connsiteX2" fmla="*/ 1947053 w 2038493"/>
                <a:gd name="connsiteY2" fmla="*/ 2173543 h 2363861"/>
                <a:gd name="connsiteX3" fmla="*/ 0 w 2038493"/>
                <a:gd name="connsiteY3" fmla="*/ 1965785 h 2363861"/>
                <a:gd name="connsiteX4" fmla="*/ 282746 w 2038493"/>
                <a:gd name="connsiteY4" fmla="*/ 495959 h 2363861"/>
                <a:gd name="connsiteX0" fmla="*/ 282746 w 2038493"/>
                <a:gd name="connsiteY0" fmla="*/ 495959 h 2414044"/>
                <a:gd name="connsiteX1" fmla="*/ 1726742 w 2038493"/>
                <a:gd name="connsiteY1" fmla="*/ 700935 h 2414044"/>
                <a:gd name="connsiteX2" fmla="*/ 1947053 w 2038493"/>
                <a:gd name="connsiteY2" fmla="*/ 2173543 h 2414044"/>
                <a:gd name="connsiteX3" fmla="*/ 988819 w 2038493"/>
                <a:gd name="connsiteY3" fmla="*/ 1924015 h 2414044"/>
                <a:gd name="connsiteX4" fmla="*/ 0 w 2038493"/>
                <a:gd name="connsiteY4" fmla="*/ 1965785 h 2414044"/>
                <a:gd name="connsiteX5" fmla="*/ 282746 w 2038493"/>
                <a:gd name="connsiteY5" fmla="*/ 495959 h 2414044"/>
                <a:gd name="connsiteX0" fmla="*/ 282746 w 1797585"/>
                <a:gd name="connsiteY0" fmla="*/ 495959 h 2240448"/>
                <a:gd name="connsiteX1" fmla="*/ 1726742 w 1797585"/>
                <a:gd name="connsiteY1" fmla="*/ 700935 h 2240448"/>
                <a:gd name="connsiteX2" fmla="*/ 1706145 w 1797585"/>
                <a:gd name="connsiteY2" fmla="*/ 1954058 h 2240448"/>
                <a:gd name="connsiteX3" fmla="*/ 988819 w 1797585"/>
                <a:gd name="connsiteY3" fmla="*/ 1924015 h 2240448"/>
                <a:gd name="connsiteX4" fmla="*/ 0 w 1797585"/>
                <a:gd name="connsiteY4" fmla="*/ 1965785 h 2240448"/>
                <a:gd name="connsiteX5" fmla="*/ 282746 w 1797585"/>
                <a:gd name="connsiteY5" fmla="*/ 495959 h 2240448"/>
                <a:gd name="connsiteX0" fmla="*/ 282746 w 2055701"/>
                <a:gd name="connsiteY0" fmla="*/ 495959 h 2240448"/>
                <a:gd name="connsiteX1" fmla="*/ 1726742 w 2055701"/>
                <a:gd name="connsiteY1" fmla="*/ 700935 h 2240448"/>
                <a:gd name="connsiteX2" fmla="*/ 1706145 w 2055701"/>
                <a:gd name="connsiteY2" fmla="*/ 1954058 h 2240448"/>
                <a:gd name="connsiteX3" fmla="*/ 988819 w 2055701"/>
                <a:gd name="connsiteY3" fmla="*/ 1924015 h 2240448"/>
                <a:gd name="connsiteX4" fmla="*/ 0 w 2055701"/>
                <a:gd name="connsiteY4" fmla="*/ 1965785 h 2240448"/>
                <a:gd name="connsiteX5" fmla="*/ 282746 w 2055701"/>
                <a:gd name="connsiteY5" fmla="*/ 495959 h 2240448"/>
                <a:gd name="connsiteX0" fmla="*/ 282746 w 2055701"/>
                <a:gd name="connsiteY0" fmla="*/ 495959 h 2240448"/>
                <a:gd name="connsiteX1" fmla="*/ 1726742 w 2055701"/>
                <a:gd name="connsiteY1" fmla="*/ 700935 h 2240448"/>
                <a:gd name="connsiteX2" fmla="*/ 1706145 w 2055701"/>
                <a:gd name="connsiteY2" fmla="*/ 1954058 h 2240448"/>
                <a:gd name="connsiteX3" fmla="*/ 988819 w 2055701"/>
                <a:gd name="connsiteY3" fmla="*/ 1924015 h 2240448"/>
                <a:gd name="connsiteX4" fmla="*/ 0 w 2055701"/>
                <a:gd name="connsiteY4" fmla="*/ 1965785 h 2240448"/>
                <a:gd name="connsiteX5" fmla="*/ 282746 w 2055701"/>
                <a:gd name="connsiteY5" fmla="*/ 495959 h 2240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55701" h="2240448">
                  <a:moveTo>
                    <a:pt x="282746" y="495959"/>
                  </a:moveTo>
                  <a:cubicBezTo>
                    <a:pt x="870575" y="173742"/>
                    <a:pt x="1439996" y="0"/>
                    <a:pt x="1726742" y="700935"/>
                  </a:cubicBezTo>
                  <a:cubicBezTo>
                    <a:pt x="1410102" y="1700319"/>
                    <a:pt x="2055701" y="1944174"/>
                    <a:pt x="1706145" y="1954058"/>
                  </a:cubicBezTo>
                  <a:cubicBezTo>
                    <a:pt x="1239005" y="1924423"/>
                    <a:pt x="1273176" y="1922061"/>
                    <a:pt x="988819" y="1924015"/>
                  </a:cubicBezTo>
                  <a:cubicBezTo>
                    <a:pt x="704462" y="1925969"/>
                    <a:pt x="117679" y="2240448"/>
                    <a:pt x="0" y="1965785"/>
                  </a:cubicBezTo>
                  <a:cubicBezTo>
                    <a:pt x="174884" y="1170196"/>
                    <a:pt x="364797" y="823872"/>
                    <a:pt x="282746" y="495959"/>
                  </a:cubicBezTo>
                  <a:close/>
                </a:path>
              </a:pathLst>
            </a:custGeom>
            <a:solidFill>
              <a:srgbClr val="FFD9B3"/>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30000" smtClean="0">
                <a:ln>
                  <a:noFill/>
                </a:ln>
                <a:solidFill>
                  <a:schemeClr val="tx1"/>
                </a:solidFill>
                <a:effectLst/>
                <a:latin typeface="Arial" charset="0"/>
                <a:cs typeface="Arial" charset="0"/>
              </a:endParaRPr>
            </a:p>
          </p:txBody>
        </p:sp>
        <p:cxnSp>
          <p:nvCxnSpPr>
            <p:cNvPr id="25" name="Straight Connector 24"/>
            <p:cNvCxnSpPr>
              <a:stCxn id="33" idx="5"/>
              <a:endCxn id="27" idx="1"/>
            </p:cNvCxnSpPr>
            <p:nvPr/>
          </p:nvCxnSpPr>
          <p:spPr bwMode="auto">
            <a:xfrm flipH="1">
              <a:off x="6287483" y="2882921"/>
              <a:ext cx="1211913" cy="1199737"/>
            </a:xfrm>
            <a:prstGeom prst="line">
              <a:avLst/>
            </a:prstGeom>
            <a:solidFill>
              <a:schemeClr val="accent1"/>
            </a:solidFill>
            <a:ln w="38100" cap="flat" cmpd="sng" algn="ctr">
              <a:solidFill>
                <a:srgbClr val="FF0000"/>
              </a:solidFill>
              <a:prstDash val="solid"/>
              <a:round/>
              <a:headEnd type="none" w="med" len="med"/>
              <a:tailEnd type="none" w="med" len="med"/>
            </a:ln>
            <a:effectLst/>
          </p:spPr>
        </p:cxnSp>
        <p:sp>
          <p:nvSpPr>
            <p:cNvPr id="27" name="Oval 26"/>
            <p:cNvSpPr/>
            <p:nvPr/>
          </p:nvSpPr>
          <p:spPr bwMode="auto">
            <a:xfrm>
              <a:off x="5967420" y="3787747"/>
              <a:ext cx="2185523" cy="2013779"/>
            </a:xfrm>
            <a:prstGeom prst="ellipse">
              <a:avLst/>
            </a:prstGeom>
            <a:solidFill>
              <a:schemeClr val="accent6">
                <a:lumMod val="60000"/>
                <a:lumOff val="40000"/>
              </a:schemeClr>
            </a:solidFill>
            <a:ln w="285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30000" smtClean="0">
                <a:ln>
                  <a:noFill/>
                </a:ln>
                <a:solidFill>
                  <a:schemeClr val="tx1"/>
                </a:solidFill>
                <a:effectLst/>
                <a:latin typeface="Arial" charset="0"/>
                <a:cs typeface="Arial" charset="0"/>
              </a:endParaRPr>
            </a:p>
          </p:txBody>
        </p:sp>
        <p:grpSp>
          <p:nvGrpSpPr>
            <p:cNvPr id="3" name="Group 8"/>
            <p:cNvGrpSpPr/>
            <p:nvPr/>
          </p:nvGrpSpPr>
          <p:grpSpPr>
            <a:xfrm>
              <a:off x="6725808" y="4553628"/>
              <a:ext cx="668746" cy="482017"/>
              <a:chOff x="7281069" y="3457213"/>
              <a:chExt cx="373062" cy="291827"/>
            </a:xfrm>
          </p:grpSpPr>
          <p:sp>
            <p:nvSpPr>
              <p:cNvPr id="29" name="AutoShape 2"/>
              <p:cNvSpPr>
                <a:spLocks noChangeArrowheads="1"/>
              </p:cNvSpPr>
              <p:nvPr/>
            </p:nvSpPr>
            <p:spPr bwMode="auto">
              <a:xfrm rot="16200000">
                <a:off x="7357039" y="3441550"/>
                <a:ext cx="221122" cy="252448"/>
              </a:xfrm>
              <a:prstGeom prst="flowChartDelay">
                <a:avLst/>
              </a:prstGeom>
              <a:solidFill>
                <a:srgbClr val="DDD8C2"/>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0" name="Oval 3"/>
              <p:cNvSpPr>
                <a:spLocks noChangeArrowheads="1"/>
              </p:cNvSpPr>
              <p:nvPr/>
            </p:nvSpPr>
            <p:spPr bwMode="auto">
              <a:xfrm>
                <a:off x="7408415" y="3523526"/>
                <a:ext cx="118370" cy="115748"/>
              </a:xfrm>
              <a:prstGeom prst="ellipse">
                <a:avLst/>
              </a:prstGeom>
              <a:solidFill>
                <a:srgbClr val="974706"/>
              </a:solidFill>
              <a:ln w="28575">
                <a:solidFill>
                  <a:srgbClr val="FFFF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1" name="Rectangle 4"/>
              <p:cNvSpPr>
                <a:spLocks noChangeArrowheads="1"/>
              </p:cNvSpPr>
              <p:nvPr/>
            </p:nvSpPr>
            <p:spPr bwMode="auto">
              <a:xfrm>
                <a:off x="7281069" y="3677516"/>
                <a:ext cx="373062" cy="71524"/>
              </a:xfrm>
              <a:prstGeom prst="rect">
                <a:avLst/>
              </a:prstGeom>
              <a:solidFill>
                <a:srgbClr val="5A5A5A"/>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a:p>
            </p:txBody>
          </p:sp>
        </p:grpSp>
        <p:sp>
          <p:nvSpPr>
            <p:cNvPr id="38" name="Rectangle 37"/>
            <p:cNvSpPr/>
            <p:nvPr/>
          </p:nvSpPr>
          <p:spPr>
            <a:xfrm>
              <a:off x="6502612" y="3260759"/>
              <a:ext cx="341760" cy="369332"/>
            </a:xfrm>
            <a:prstGeom prst="rect">
              <a:avLst/>
            </a:prstGeom>
            <a:noFill/>
          </p:spPr>
          <p:txBody>
            <a:bodyPr wrap="none">
              <a:spAutoFit/>
            </a:bodyPr>
            <a:lstStyle/>
            <a:p>
              <a:r>
                <a:rPr lang="en-US" b="1" i="1" baseline="0" dirty="0" smtClean="0">
                  <a:latin typeface="Calibri" pitchFamily="34" charset="0"/>
                </a:rPr>
                <a:t>Q</a:t>
              </a:r>
              <a:endParaRPr lang="en-US" b="1" i="1" dirty="0">
                <a:latin typeface="Calibri" pitchFamily="34" charset="0"/>
              </a:endParaRPr>
            </a:p>
          </p:txBody>
        </p:sp>
        <p:sp>
          <p:nvSpPr>
            <p:cNvPr id="39" name="Freeform 38"/>
            <p:cNvSpPr/>
            <p:nvPr/>
          </p:nvSpPr>
          <p:spPr bwMode="auto">
            <a:xfrm>
              <a:off x="6858000" y="3021330"/>
              <a:ext cx="680720" cy="488950"/>
            </a:xfrm>
            <a:custGeom>
              <a:avLst/>
              <a:gdLst>
                <a:gd name="connsiteX0" fmla="*/ 0 w 985520"/>
                <a:gd name="connsiteY0" fmla="*/ 0 h 670560"/>
                <a:gd name="connsiteX1" fmla="*/ 355600 w 985520"/>
                <a:gd name="connsiteY1" fmla="*/ 528320 h 670560"/>
                <a:gd name="connsiteX2" fmla="*/ 985520 w 985520"/>
                <a:gd name="connsiteY2" fmla="*/ 670560 h 670560"/>
                <a:gd name="connsiteX3" fmla="*/ 985520 w 985520"/>
                <a:gd name="connsiteY3" fmla="*/ 670560 h 670560"/>
                <a:gd name="connsiteX0" fmla="*/ 0 w 985520"/>
                <a:gd name="connsiteY0" fmla="*/ 0 h 863600"/>
                <a:gd name="connsiteX1" fmla="*/ 370310 w 985520"/>
                <a:gd name="connsiteY1" fmla="*/ 751840 h 863600"/>
                <a:gd name="connsiteX2" fmla="*/ 985520 w 985520"/>
                <a:gd name="connsiteY2" fmla="*/ 670560 h 863600"/>
                <a:gd name="connsiteX3" fmla="*/ 985520 w 985520"/>
                <a:gd name="connsiteY3" fmla="*/ 670560 h 863600"/>
                <a:gd name="connsiteX0" fmla="*/ 0 w 985520"/>
                <a:gd name="connsiteY0" fmla="*/ 0 h 670560"/>
                <a:gd name="connsiteX1" fmla="*/ 985520 w 985520"/>
                <a:gd name="connsiteY1" fmla="*/ 670560 h 670560"/>
                <a:gd name="connsiteX2" fmla="*/ 985520 w 985520"/>
                <a:gd name="connsiteY2" fmla="*/ 670560 h 670560"/>
                <a:gd name="connsiteX0" fmla="*/ 0 w 985520"/>
                <a:gd name="connsiteY0" fmla="*/ 0 h 789771"/>
                <a:gd name="connsiteX1" fmla="*/ 985520 w 985520"/>
                <a:gd name="connsiteY1" fmla="*/ 670560 h 789771"/>
                <a:gd name="connsiteX2" fmla="*/ 985520 w 985520"/>
                <a:gd name="connsiteY2" fmla="*/ 670560 h 789771"/>
                <a:gd name="connsiteX0" fmla="*/ 0 w 985520"/>
                <a:gd name="connsiteY0" fmla="*/ 0 h 789771"/>
                <a:gd name="connsiteX1" fmla="*/ 985520 w 985520"/>
                <a:gd name="connsiteY1" fmla="*/ 670560 h 789771"/>
                <a:gd name="connsiteX2" fmla="*/ 985520 w 985520"/>
                <a:gd name="connsiteY2" fmla="*/ 670560 h 789771"/>
                <a:gd name="connsiteX0" fmla="*/ 0 w 985520"/>
                <a:gd name="connsiteY0" fmla="*/ 0 h 670560"/>
                <a:gd name="connsiteX1" fmla="*/ 985520 w 985520"/>
                <a:gd name="connsiteY1" fmla="*/ 670560 h 670560"/>
                <a:gd name="connsiteX2" fmla="*/ 985520 w 985520"/>
                <a:gd name="connsiteY2" fmla="*/ 670560 h 670560"/>
                <a:gd name="connsiteX0" fmla="*/ 0 w 985520"/>
                <a:gd name="connsiteY0" fmla="*/ 0 h 670560"/>
                <a:gd name="connsiteX1" fmla="*/ 985520 w 985520"/>
                <a:gd name="connsiteY1" fmla="*/ 670560 h 670560"/>
                <a:gd name="connsiteX2" fmla="*/ 985520 w 985520"/>
                <a:gd name="connsiteY2" fmla="*/ 670560 h 670560"/>
                <a:gd name="connsiteX0" fmla="*/ 0 w 985520"/>
                <a:gd name="connsiteY0" fmla="*/ 0 h 692912"/>
                <a:gd name="connsiteX1" fmla="*/ 985520 w 985520"/>
                <a:gd name="connsiteY1" fmla="*/ 670560 h 692912"/>
                <a:gd name="connsiteX2" fmla="*/ 985520 w 985520"/>
                <a:gd name="connsiteY2" fmla="*/ 670560 h 692912"/>
              </a:gdLst>
              <a:ahLst/>
              <a:cxnLst>
                <a:cxn ang="0">
                  <a:pos x="connsiteX0" y="connsiteY0"/>
                </a:cxn>
                <a:cxn ang="0">
                  <a:pos x="connsiteX1" y="connsiteY1"/>
                </a:cxn>
                <a:cxn ang="0">
                  <a:pos x="connsiteX2" y="connsiteY2"/>
                </a:cxn>
              </a:cxnLst>
              <a:rect l="l" t="t" r="r" b="b"/>
              <a:pathLst>
                <a:path w="985520" h="692912">
                  <a:moveTo>
                    <a:pt x="0" y="0"/>
                  </a:moveTo>
                  <a:cubicBezTo>
                    <a:pt x="19613" y="413512"/>
                    <a:pt x="557725" y="692912"/>
                    <a:pt x="985520" y="670560"/>
                  </a:cubicBezTo>
                  <a:lnTo>
                    <a:pt x="985520" y="670560"/>
                  </a:lnTo>
                </a:path>
              </a:pathLst>
            </a:custGeom>
            <a:noFill/>
            <a:ln w="28575" cap="flat" cmpd="sng" algn="ctr">
              <a:solidFill>
                <a:srgbClr val="FF0000"/>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30000" smtClean="0">
                <a:ln>
                  <a:noFill/>
                </a:ln>
                <a:solidFill>
                  <a:schemeClr val="tx1"/>
                </a:solidFill>
                <a:effectLst/>
                <a:latin typeface="Arial" charset="0"/>
                <a:cs typeface="Arial" charset="0"/>
              </a:endParaRPr>
            </a:p>
          </p:txBody>
        </p:sp>
        <p:grpSp>
          <p:nvGrpSpPr>
            <p:cNvPr id="4" name="Group 17"/>
            <p:cNvGrpSpPr/>
            <p:nvPr/>
          </p:nvGrpSpPr>
          <p:grpSpPr>
            <a:xfrm>
              <a:off x="6439037" y="1905887"/>
              <a:ext cx="1242288" cy="1144666"/>
              <a:chOff x="6687234" y="2232459"/>
              <a:chExt cx="1242288" cy="1144666"/>
            </a:xfrm>
          </p:grpSpPr>
          <p:sp>
            <p:nvSpPr>
              <p:cNvPr id="33" name="Oval 32"/>
              <p:cNvSpPr/>
              <p:nvPr/>
            </p:nvSpPr>
            <p:spPr bwMode="auto">
              <a:xfrm>
                <a:off x="6687234" y="2232459"/>
                <a:ext cx="1242288" cy="1144666"/>
              </a:xfrm>
              <a:prstGeom prst="ellipse">
                <a:avLst/>
              </a:prstGeom>
              <a:solidFill>
                <a:srgbClr val="FFC000"/>
              </a:solidFill>
              <a:ln w="285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30000" smtClean="0">
                  <a:ln>
                    <a:noFill/>
                  </a:ln>
                  <a:solidFill>
                    <a:schemeClr val="tx1"/>
                  </a:solidFill>
                  <a:effectLst/>
                  <a:latin typeface="Arial" charset="0"/>
                  <a:cs typeface="Arial" charset="0"/>
                </a:endParaRPr>
              </a:p>
            </p:txBody>
          </p:sp>
          <p:sp>
            <p:nvSpPr>
              <p:cNvPr id="34" name="AutoShape 2"/>
              <p:cNvSpPr>
                <a:spLocks noChangeArrowheads="1"/>
              </p:cNvSpPr>
              <p:nvPr/>
            </p:nvSpPr>
            <p:spPr bwMode="auto">
              <a:xfrm rot="16200000">
                <a:off x="7116564" y="2567681"/>
                <a:ext cx="365232" cy="452535"/>
              </a:xfrm>
              <a:prstGeom prst="flowChartDelay">
                <a:avLst/>
              </a:prstGeom>
              <a:solidFill>
                <a:srgbClr val="DDD8C2"/>
              </a:solidFill>
              <a:ln w="2857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5" name="Oval 3"/>
              <p:cNvSpPr>
                <a:spLocks noChangeArrowheads="1"/>
              </p:cNvSpPr>
              <p:nvPr/>
            </p:nvSpPr>
            <p:spPr bwMode="auto">
              <a:xfrm>
                <a:off x="7202284" y="2709201"/>
                <a:ext cx="212189" cy="191183"/>
              </a:xfrm>
              <a:prstGeom prst="ellipse">
                <a:avLst/>
              </a:prstGeom>
              <a:solidFill>
                <a:srgbClr val="974706"/>
              </a:solidFill>
              <a:ln w="28575">
                <a:solidFill>
                  <a:srgbClr val="FFFF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6" name="Rectangle 4"/>
              <p:cNvSpPr>
                <a:spLocks noChangeArrowheads="1"/>
              </p:cNvSpPr>
              <p:nvPr/>
            </p:nvSpPr>
            <p:spPr bwMode="auto">
              <a:xfrm>
                <a:off x="6964807" y="2975212"/>
                <a:ext cx="668746" cy="118138"/>
              </a:xfrm>
              <a:prstGeom prst="rect">
                <a:avLst/>
              </a:prstGeom>
              <a:solidFill>
                <a:srgbClr val="5A5A5A"/>
              </a:solidFill>
              <a:ln w="2857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a:p>
            </p:txBody>
          </p:sp>
        </p:grpSp>
        <p:sp>
          <p:nvSpPr>
            <p:cNvPr id="40" name="Freeform 39"/>
            <p:cNvSpPr/>
            <p:nvPr/>
          </p:nvSpPr>
          <p:spPr bwMode="auto">
            <a:xfrm flipH="1" flipV="1">
              <a:off x="6710680" y="3174344"/>
              <a:ext cx="523240" cy="625496"/>
            </a:xfrm>
            <a:custGeom>
              <a:avLst/>
              <a:gdLst>
                <a:gd name="connsiteX0" fmla="*/ 0 w 985520"/>
                <a:gd name="connsiteY0" fmla="*/ 0 h 670560"/>
                <a:gd name="connsiteX1" fmla="*/ 355600 w 985520"/>
                <a:gd name="connsiteY1" fmla="*/ 528320 h 670560"/>
                <a:gd name="connsiteX2" fmla="*/ 985520 w 985520"/>
                <a:gd name="connsiteY2" fmla="*/ 670560 h 670560"/>
                <a:gd name="connsiteX3" fmla="*/ 985520 w 985520"/>
                <a:gd name="connsiteY3" fmla="*/ 670560 h 670560"/>
                <a:gd name="connsiteX0" fmla="*/ 0 w 985520"/>
                <a:gd name="connsiteY0" fmla="*/ 0 h 863600"/>
                <a:gd name="connsiteX1" fmla="*/ 370310 w 985520"/>
                <a:gd name="connsiteY1" fmla="*/ 751840 h 863600"/>
                <a:gd name="connsiteX2" fmla="*/ 985520 w 985520"/>
                <a:gd name="connsiteY2" fmla="*/ 670560 h 863600"/>
                <a:gd name="connsiteX3" fmla="*/ 985520 w 985520"/>
                <a:gd name="connsiteY3" fmla="*/ 670560 h 863600"/>
                <a:gd name="connsiteX0" fmla="*/ 0 w 985520"/>
                <a:gd name="connsiteY0" fmla="*/ 0 h 670560"/>
                <a:gd name="connsiteX1" fmla="*/ 985520 w 985520"/>
                <a:gd name="connsiteY1" fmla="*/ 670560 h 670560"/>
                <a:gd name="connsiteX2" fmla="*/ 985520 w 985520"/>
                <a:gd name="connsiteY2" fmla="*/ 670560 h 670560"/>
                <a:gd name="connsiteX0" fmla="*/ 0 w 985520"/>
                <a:gd name="connsiteY0" fmla="*/ 0 h 789771"/>
                <a:gd name="connsiteX1" fmla="*/ 985520 w 985520"/>
                <a:gd name="connsiteY1" fmla="*/ 670560 h 789771"/>
                <a:gd name="connsiteX2" fmla="*/ 985520 w 985520"/>
                <a:gd name="connsiteY2" fmla="*/ 670560 h 789771"/>
                <a:gd name="connsiteX0" fmla="*/ 0 w 985520"/>
                <a:gd name="connsiteY0" fmla="*/ 0 h 789771"/>
                <a:gd name="connsiteX1" fmla="*/ 985520 w 985520"/>
                <a:gd name="connsiteY1" fmla="*/ 670560 h 789771"/>
                <a:gd name="connsiteX2" fmla="*/ 985520 w 985520"/>
                <a:gd name="connsiteY2" fmla="*/ 670560 h 789771"/>
                <a:gd name="connsiteX0" fmla="*/ 0 w 985520"/>
                <a:gd name="connsiteY0" fmla="*/ 0 h 670560"/>
                <a:gd name="connsiteX1" fmla="*/ 985520 w 985520"/>
                <a:gd name="connsiteY1" fmla="*/ 670560 h 670560"/>
                <a:gd name="connsiteX2" fmla="*/ 985520 w 985520"/>
                <a:gd name="connsiteY2" fmla="*/ 670560 h 670560"/>
                <a:gd name="connsiteX0" fmla="*/ 0 w 985520"/>
                <a:gd name="connsiteY0" fmla="*/ 0 h 670560"/>
                <a:gd name="connsiteX1" fmla="*/ 985520 w 985520"/>
                <a:gd name="connsiteY1" fmla="*/ 670560 h 670560"/>
                <a:gd name="connsiteX2" fmla="*/ 985520 w 985520"/>
                <a:gd name="connsiteY2" fmla="*/ 670560 h 670560"/>
                <a:gd name="connsiteX0" fmla="*/ 0 w 985520"/>
                <a:gd name="connsiteY0" fmla="*/ 0 h 692912"/>
                <a:gd name="connsiteX1" fmla="*/ 985520 w 985520"/>
                <a:gd name="connsiteY1" fmla="*/ 670560 h 692912"/>
                <a:gd name="connsiteX2" fmla="*/ 985520 w 985520"/>
                <a:gd name="connsiteY2" fmla="*/ 670560 h 692912"/>
                <a:gd name="connsiteX0" fmla="*/ 0 w 985520"/>
                <a:gd name="connsiteY0" fmla="*/ 0 h 670559"/>
                <a:gd name="connsiteX1" fmla="*/ 985520 w 985520"/>
                <a:gd name="connsiteY1" fmla="*/ 670560 h 670559"/>
                <a:gd name="connsiteX2" fmla="*/ 985520 w 985520"/>
                <a:gd name="connsiteY2" fmla="*/ 670560 h 670559"/>
                <a:gd name="connsiteX0" fmla="*/ 0 w 985520"/>
                <a:gd name="connsiteY0" fmla="*/ 0 h 780271"/>
                <a:gd name="connsiteX1" fmla="*/ 985520 w 985520"/>
                <a:gd name="connsiteY1" fmla="*/ 670560 h 780271"/>
                <a:gd name="connsiteX2" fmla="*/ 821267 w 985520"/>
                <a:gd name="connsiteY2" fmla="*/ 780271 h 780271"/>
                <a:gd name="connsiteX0" fmla="*/ 0 w 890426"/>
                <a:gd name="connsiteY0" fmla="*/ 0 h 780271"/>
                <a:gd name="connsiteX1" fmla="*/ 890426 w 890426"/>
                <a:gd name="connsiteY1" fmla="*/ 710980 h 780271"/>
                <a:gd name="connsiteX2" fmla="*/ 821267 w 890426"/>
                <a:gd name="connsiteY2" fmla="*/ 780271 h 780271"/>
                <a:gd name="connsiteX0" fmla="*/ 0 w 890426"/>
                <a:gd name="connsiteY0" fmla="*/ 0 h 710980"/>
                <a:gd name="connsiteX1" fmla="*/ 890426 w 890426"/>
                <a:gd name="connsiteY1" fmla="*/ 710980 h 710980"/>
              </a:gdLst>
              <a:ahLst/>
              <a:cxnLst>
                <a:cxn ang="0">
                  <a:pos x="connsiteX0" y="connsiteY0"/>
                </a:cxn>
                <a:cxn ang="0">
                  <a:pos x="connsiteX1" y="connsiteY1"/>
                </a:cxn>
              </a:cxnLst>
              <a:rect l="l" t="t" r="r" b="b"/>
              <a:pathLst>
                <a:path w="890426" h="710980">
                  <a:moveTo>
                    <a:pt x="0" y="0"/>
                  </a:moveTo>
                  <a:cubicBezTo>
                    <a:pt x="19613" y="413512"/>
                    <a:pt x="549081" y="629395"/>
                    <a:pt x="890426" y="710980"/>
                  </a:cubicBezTo>
                </a:path>
              </a:pathLst>
            </a:custGeom>
            <a:noFill/>
            <a:ln w="28575" cap="flat" cmpd="sng" algn="ctr">
              <a:solidFill>
                <a:srgbClr val="FF0000"/>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mtClean="0"/>
            </a:p>
          </p:txBody>
        </p:sp>
        <p:sp>
          <p:nvSpPr>
            <p:cNvPr id="37" name="Oval 36"/>
            <p:cNvSpPr/>
            <p:nvPr/>
          </p:nvSpPr>
          <p:spPr bwMode="auto">
            <a:xfrm>
              <a:off x="6976720" y="3286880"/>
              <a:ext cx="127322" cy="127322"/>
            </a:xfrm>
            <a:prstGeom prst="ellipse">
              <a:avLst/>
            </a:prstGeom>
            <a:solidFill>
              <a:srgbClr val="6699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30000" smtClean="0">
                <a:ln>
                  <a:noFill/>
                </a:ln>
                <a:solidFill>
                  <a:schemeClr val="tx1"/>
                </a:solidFill>
                <a:effectLst/>
                <a:latin typeface="Arial" charset="0"/>
                <a:cs typeface="Arial" charset="0"/>
              </a:endParaRPr>
            </a:p>
          </p:txBody>
        </p:sp>
      </p:grpSp>
      <p:cxnSp>
        <p:nvCxnSpPr>
          <p:cNvPr id="42" name="Straight Connector 41"/>
          <p:cNvCxnSpPr/>
          <p:nvPr/>
        </p:nvCxnSpPr>
        <p:spPr bwMode="auto">
          <a:xfrm flipV="1">
            <a:off x="7197633" y="1436914"/>
            <a:ext cx="0" cy="4781006"/>
          </a:xfrm>
          <a:prstGeom prst="line">
            <a:avLst/>
          </a:prstGeom>
          <a:solidFill>
            <a:schemeClr val="accent1"/>
          </a:solidFill>
          <a:ln w="9525" cap="flat" cmpd="sng" algn="ctr">
            <a:solidFill>
              <a:schemeClr val="tx1"/>
            </a:solidFill>
            <a:prstDash val="dashDot"/>
            <a:round/>
            <a:headEnd type="none" w="med" len="med"/>
            <a:tailEnd type="none" w="med" len="med"/>
          </a:ln>
          <a:effectLst/>
        </p:spPr>
      </p:cxnSp>
      <p:cxnSp>
        <p:nvCxnSpPr>
          <p:cNvPr id="43" name="Straight Connector 42"/>
          <p:cNvCxnSpPr/>
          <p:nvPr/>
        </p:nvCxnSpPr>
        <p:spPr bwMode="auto">
          <a:xfrm>
            <a:off x="6087291" y="2481943"/>
            <a:ext cx="2403566" cy="0"/>
          </a:xfrm>
          <a:prstGeom prst="line">
            <a:avLst/>
          </a:prstGeom>
          <a:solidFill>
            <a:schemeClr val="accent1"/>
          </a:solidFill>
          <a:ln w="9525" cap="flat" cmpd="sng" algn="ctr">
            <a:solidFill>
              <a:schemeClr val="tx1"/>
            </a:solidFill>
            <a:prstDash val="dashDot"/>
            <a:round/>
            <a:headEnd type="none" w="med" len="med"/>
            <a:tailEnd type="none" w="med" len="med"/>
          </a:ln>
          <a:effectLst/>
        </p:spPr>
      </p:cxnSp>
      <p:cxnSp>
        <p:nvCxnSpPr>
          <p:cNvPr id="44" name="Straight Connector 43"/>
          <p:cNvCxnSpPr/>
          <p:nvPr/>
        </p:nvCxnSpPr>
        <p:spPr bwMode="auto">
          <a:xfrm>
            <a:off x="5939245" y="4763589"/>
            <a:ext cx="2403566" cy="0"/>
          </a:xfrm>
          <a:prstGeom prst="line">
            <a:avLst/>
          </a:prstGeom>
          <a:solidFill>
            <a:schemeClr val="accent1"/>
          </a:solidFill>
          <a:ln w="9525" cap="flat" cmpd="sng" algn="ctr">
            <a:solidFill>
              <a:schemeClr val="tx1"/>
            </a:solidFill>
            <a:prstDash val="dashDot"/>
            <a:round/>
            <a:headEnd type="none" w="med" len="med"/>
            <a:tailEnd type="none" w="med" len="med"/>
          </a:ln>
          <a:effectLst/>
        </p:spPr>
      </p:cxn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p:txBody>
          <a:bodyPr/>
          <a:lstStyle/>
          <a:p>
            <a:pPr eaLnBrk="1" hangingPunct="1"/>
            <a:r>
              <a:rPr lang="en-US" sz="4000" b="1" dirty="0" smtClean="0">
                <a:latin typeface="Calibri" pitchFamily="34" charset="0"/>
              </a:rPr>
              <a:t>Introduction</a:t>
            </a:r>
            <a:endParaRPr lang="en-US" sz="1800" b="1" dirty="0" smtClean="0">
              <a:latin typeface="Calibri" pitchFamily="34" charset="0"/>
            </a:endParaRPr>
          </a:p>
        </p:txBody>
      </p:sp>
      <p:sp>
        <p:nvSpPr>
          <p:cNvPr id="4099" name="Text Box 3"/>
          <p:cNvSpPr txBox="1">
            <a:spLocks noChangeArrowheads="1"/>
          </p:cNvSpPr>
          <p:nvPr/>
        </p:nvSpPr>
        <p:spPr bwMode="auto">
          <a:xfrm>
            <a:off x="609600" y="1676400"/>
            <a:ext cx="3505200" cy="3831818"/>
          </a:xfrm>
          <a:prstGeom prst="rect">
            <a:avLst/>
          </a:prstGeom>
          <a:noFill/>
          <a:ln w="9525">
            <a:noFill/>
            <a:miter lim="800000"/>
            <a:headEnd/>
            <a:tailEnd/>
          </a:ln>
        </p:spPr>
        <p:txBody>
          <a:bodyPr wrap="square">
            <a:spAutoFit/>
          </a:bodyPr>
          <a:lstStyle/>
          <a:p>
            <a:pPr marL="342900" indent="-342900">
              <a:spcBef>
                <a:spcPct val="50000"/>
              </a:spcBef>
              <a:buFont typeface="Wingdings" pitchFamily="2" charset="2"/>
              <a:buChar char="q"/>
            </a:pPr>
            <a:r>
              <a:rPr lang="en-US" baseline="0" dirty="0" smtClean="0">
                <a:latin typeface="Calibri" pitchFamily="34" charset="0"/>
              </a:rPr>
              <a:t>The earliest known reference to gear trains is in a treatise by Hero of Alexandria (c. 100 B.C.). Gear trains are widely used in all kinds of mechanisms and machines, from can openers to aircraft carriers. </a:t>
            </a:r>
          </a:p>
          <a:p>
            <a:pPr marL="342900" indent="-342900">
              <a:spcBef>
                <a:spcPct val="50000"/>
              </a:spcBef>
              <a:buFont typeface="Wingdings" pitchFamily="2" charset="2"/>
              <a:buChar char="q"/>
            </a:pPr>
            <a:r>
              <a:rPr lang="en-US" baseline="0" dirty="0" smtClean="0">
                <a:latin typeface="Calibri" pitchFamily="34" charset="0"/>
              </a:rPr>
              <a:t>Whenever a change in the speed or torque of a rotating device is needed, a gear train or one of its cousins, the belt or chain drive mechanism, will usually be used. </a:t>
            </a:r>
          </a:p>
        </p:txBody>
      </p:sp>
      <p:pic>
        <p:nvPicPr>
          <p:cNvPr id="59393" name="Picture 1"/>
          <p:cNvPicPr>
            <a:picLocks noChangeAspect="1" noChangeArrowheads="1"/>
          </p:cNvPicPr>
          <p:nvPr/>
        </p:nvPicPr>
        <p:blipFill>
          <a:blip r:embed="rId2" cstate="print"/>
          <a:srcRect/>
          <a:stretch>
            <a:fillRect/>
          </a:stretch>
        </p:blipFill>
        <p:spPr bwMode="auto">
          <a:xfrm>
            <a:off x="4953000" y="1447800"/>
            <a:ext cx="3771900" cy="489572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p:txBody>
          <a:bodyPr/>
          <a:lstStyle/>
          <a:p>
            <a:pPr eaLnBrk="1" hangingPunct="1"/>
            <a:r>
              <a:rPr lang="en-US" sz="4000" b="1" dirty="0" smtClean="0">
                <a:latin typeface="Calibri" pitchFamily="34" charset="0"/>
              </a:rPr>
              <a:t>The Involute Tooth Form</a:t>
            </a:r>
            <a:endParaRPr lang="en-US" sz="1800" b="1" dirty="0" smtClean="0">
              <a:latin typeface="Calibri" pitchFamily="34" charset="0"/>
            </a:endParaRPr>
          </a:p>
        </p:txBody>
      </p:sp>
      <p:sp>
        <p:nvSpPr>
          <p:cNvPr id="4099" name="Text Box 3"/>
          <p:cNvSpPr txBox="1">
            <a:spLocks noChangeArrowheads="1"/>
          </p:cNvSpPr>
          <p:nvPr/>
        </p:nvSpPr>
        <p:spPr bwMode="auto">
          <a:xfrm>
            <a:off x="596535" y="1480457"/>
            <a:ext cx="2355671" cy="4108817"/>
          </a:xfrm>
          <a:prstGeom prst="rect">
            <a:avLst/>
          </a:prstGeom>
          <a:noFill/>
          <a:ln w="9525">
            <a:noFill/>
            <a:miter lim="800000"/>
            <a:headEnd/>
            <a:tailEnd/>
          </a:ln>
        </p:spPr>
        <p:txBody>
          <a:bodyPr wrap="square">
            <a:spAutoFit/>
          </a:bodyPr>
          <a:lstStyle/>
          <a:p>
            <a:pPr marL="342900" indent="-342900">
              <a:spcBef>
                <a:spcPct val="50000"/>
              </a:spcBef>
              <a:buFont typeface="Wingdings" pitchFamily="2" charset="2"/>
              <a:buChar char="q"/>
            </a:pPr>
            <a:r>
              <a:rPr lang="en-US" baseline="0" dirty="0" smtClean="0">
                <a:latin typeface="Calibri" pitchFamily="34" charset="0"/>
              </a:rPr>
              <a:t>The cylinders from which the strings are unwrapped are called the base circles of the respective gears.</a:t>
            </a:r>
          </a:p>
          <a:p>
            <a:pPr marL="342900" indent="-342900">
              <a:spcBef>
                <a:spcPct val="50000"/>
              </a:spcBef>
              <a:buFont typeface="Wingdings" pitchFamily="2" charset="2"/>
              <a:buChar char="q"/>
            </a:pPr>
            <a:r>
              <a:rPr lang="en-US" baseline="0" dirty="0" smtClean="0">
                <a:latin typeface="Calibri" pitchFamily="34" charset="0"/>
              </a:rPr>
              <a:t>Note that the base circles are necessarily smaller than the pitch circles, which are at the radii of the original rolling cylinders, </a:t>
            </a:r>
            <a:r>
              <a:rPr lang="en-US" i="1" baseline="0" dirty="0" err="1" smtClean="0">
                <a:latin typeface="Calibri" pitchFamily="34" charset="0"/>
              </a:rPr>
              <a:t>r</a:t>
            </a:r>
            <a:r>
              <a:rPr lang="en-US" i="1" baseline="-25000" dirty="0" err="1" smtClean="0">
                <a:latin typeface="Calibri" pitchFamily="34" charset="0"/>
              </a:rPr>
              <a:t>p</a:t>
            </a:r>
            <a:r>
              <a:rPr lang="en-US" baseline="0" dirty="0" smtClean="0">
                <a:latin typeface="Calibri" pitchFamily="34" charset="0"/>
              </a:rPr>
              <a:t> and </a:t>
            </a:r>
            <a:r>
              <a:rPr lang="en-US" i="1" baseline="0" dirty="0" err="1" smtClean="0">
                <a:latin typeface="Calibri" pitchFamily="34" charset="0"/>
              </a:rPr>
              <a:t>r</a:t>
            </a:r>
            <a:r>
              <a:rPr lang="en-US" i="1" baseline="-25000" dirty="0" err="1" smtClean="0">
                <a:latin typeface="Calibri" pitchFamily="34" charset="0"/>
              </a:rPr>
              <a:t>g</a:t>
            </a:r>
            <a:r>
              <a:rPr lang="en-US" baseline="0" dirty="0" smtClean="0">
                <a:latin typeface="Calibri" pitchFamily="34" charset="0"/>
              </a:rPr>
              <a:t> .</a:t>
            </a:r>
          </a:p>
        </p:txBody>
      </p:sp>
      <p:pic>
        <p:nvPicPr>
          <p:cNvPr id="18" name="Picture 2" descr="C:\UJ\Teaching\Theory of Machines\Involute_wheel.gif"/>
          <p:cNvPicPr>
            <a:picLocks noChangeAspect="1" noChangeArrowheads="1" noCrop="1"/>
          </p:cNvPicPr>
          <p:nvPr/>
        </p:nvPicPr>
        <p:blipFill>
          <a:blip r:embed="rId2" cstate="print"/>
          <a:srcRect/>
          <a:stretch>
            <a:fillRect/>
          </a:stretch>
        </p:blipFill>
        <p:spPr bwMode="auto">
          <a:xfrm rot="5400000" flipH="1">
            <a:off x="3901012" y="1739149"/>
            <a:ext cx="4555439" cy="4258491"/>
          </a:xfrm>
          <a:prstGeom prst="rect">
            <a:avLst/>
          </a:prstGeom>
          <a:noFill/>
        </p:spPr>
      </p:pic>
      <p:cxnSp>
        <p:nvCxnSpPr>
          <p:cNvPr id="21" name="Straight Connector 20"/>
          <p:cNvCxnSpPr/>
          <p:nvPr/>
        </p:nvCxnSpPr>
        <p:spPr bwMode="auto">
          <a:xfrm flipH="1">
            <a:off x="6217921" y="1290226"/>
            <a:ext cx="13062" cy="5280391"/>
          </a:xfrm>
          <a:prstGeom prst="line">
            <a:avLst/>
          </a:prstGeom>
          <a:solidFill>
            <a:schemeClr val="accent1"/>
          </a:solidFill>
          <a:ln w="28575" cap="flat" cmpd="sng" algn="ctr">
            <a:solidFill>
              <a:schemeClr val="tx1"/>
            </a:solidFill>
            <a:prstDash val="dashDot"/>
            <a:round/>
            <a:headEnd type="none" w="med" len="med"/>
            <a:tailEnd type="none" w="med" len="med"/>
          </a:ln>
          <a:effectLst/>
        </p:spPr>
      </p:cxn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p:txBody>
          <a:bodyPr/>
          <a:lstStyle/>
          <a:p>
            <a:pPr eaLnBrk="1" hangingPunct="1"/>
            <a:r>
              <a:rPr lang="en-US" sz="4000" b="1" dirty="0" smtClean="0">
                <a:latin typeface="Calibri" pitchFamily="34" charset="0"/>
              </a:rPr>
              <a:t>The Involute Tooth Form</a:t>
            </a:r>
            <a:endParaRPr lang="en-US" sz="1800" b="1" dirty="0" smtClean="0">
              <a:latin typeface="Calibri" pitchFamily="34" charset="0"/>
            </a:endParaRPr>
          </a:p>
        </p:txBody>
      </p:sp>
      <p:sp>
        <p:nvSpPr>
          <p:cNvPr id="4099" name="Text Box 3"/>
          <p:cNvSpPr txBox="1">
            <a:spLocks noChangeArrowheads="1"/>
          </p:cNvSpPr>
          <p:nvPr/>
        </p:nvSpPr>
        <p:spPr bwMode="auto">
          <a:xfrm>
            <a:off x="596537" y="1480457"/>
            <a:ext cx="3335384" cy="4108817"/>
          </a:xfrm>
          <a:prstGeom prst="rect">
            <a:avLst/>
          </a:prstGeom>
          <a:noFill/>
          <a:ln w="9525">
            <a:noFill/>
            <a:miter lim="800000"/>
            <a:headEnd/>
            <a:tailEnd/>
          </a:ln>
        </p:spPr>
        <p:txBody>
          <a:bodyPr wrap="square">
            <a:spAutoFit/>
          </a:bodyPr>
          <a:lstStyle/>
          <a:p>
            <a:pPr marL="342900" indent="-342900">
              <a:spcBef>
                <a:spcPct val="50000"/>
              </a:spcBef>
              <a:buFont typeface="Wingdings" pitchFamily="2" charset="2"/>
              <a:buChar char="q"/>
            </a:pPr>
            <a:r>
              <a:rPr lang="en-US" baseline="0" dirty="0" smtClean="0">
                <a:latin typeface="Calibri" pitchFamily="34" charset="0"/>
              </a:rPr>
              <a:t>Note that the shape of the involute is determined only by the diameter of its base cylinder. If the center distance is changed between the two cylinder, the two involute curves will still drive one another but different portions of the involute will be in contact.</a:t>
            </a:r>
          </a:p>
          <a:p>
            <a:pPr marL="342900" indent="-342900">
              <a:spcBef>
                <a:spcPct val="50000"/>
              </a:spcBef>
              <a:buFont typeface="Wingdings" pitchFamily="2" charset="2"/>
              <a:buChar char="q"/>
            </a:pPr>
            <a:r>
              <a:rPr lang="en-US" baseline="0" dirty="0" smtClean="0">
                <a:latin typeface="Calibri" pitchFamily="34" charset="0"/>
              </a:rPr>
              <a:t>As long as the diameter of the cylinders is not changed, the velocity ratio between the two plates will not change.</a:t>
            </a:r>
          </a:p>
        </p:txBody>
      </p:sp>
      <p:grpSp>
        <p:nvGrpSpPr>
          <p:cNvPr id="2" name="Group 40"/>
          <p:cNvGrpSpPr/>
          <p:nvPr/>
        </p:nvGrpSpPr>
        <p:grpSpPr>
          <a:xfrm flipH="1">
            <a:off x="5964297" y="1905887"/>
            <a:ext cx="2343679" cy="3895639"/>
            <a:chOff x="5964297" y="1905887"/>
            <a:chExt cx="2343679" cy="3895639"/>
          </a:xfrm>
        </p:grpSpPr>
        <p:sp>
          <p:nvSpPr>
            <p:cNvPr id="23" name="Freeform 22"/>
            <p:cNvSpPr/>
            <p:nvPr/>
          </p:nvSpPr>
          <p:spPr bwMode="auto">
            <a:xfrm flipV="1">
              <a:off x="5964297" y="2706791"/>
              <a:ext cx="2343679" cy="2662042"/>
            </a:xfrm>
            <a:custGeom>
              <a:avLst/>
              <a:gdLst>
                <a:gd name="connsiteX0" fmla="*/ 313509 w 3344092"/>
                <a:gd name="connsiteY0" fmla="*/ 509451 h 3592285"/>
                <a:gd name="connsiteX1" fmla="*/ 1946366 w 3344092"/>
                <a:gd name="connsiteY1" fmla="*/ 0 h 3592285"/>
                <a:gd name="connsiteX2" fmla="*/ 3344092 w 3344092"/>
                <a:gd name="connsiteY2" fmla="*/ 1214845 h 3592285"/>
                <a:gd name="connsiteX3" fmla="*/ 2690949 w 3344092"/>
                <a:gd name="connsiteY3" fmla="*/ 2364377 h 3592285"/>
                <a:gd name="connsiteX4" fmla="*/ 0 w 3344092"/>
                <a:gd name="connsiteY4" fmla="*/ 3592285 h 3592285"/>
                <a:gd name="connsiteX5" fmla="*/ 483326 w 3344092"/>
                <a:gd name="connsiteY5" fmla="*/ 1515291 h 3592285"/>
                <a:gd name="connsiteX6" fmla="*/ 313509 w 3344092"/>
                <a:gd name="connsiteY6" fmla="*/ 509451 h 3592285"/>
                <a:gd name="connsiteX0" fmla="*/ 653143 w 3683726"/>
                <a:gd name="connsiteY0" fmla="*/ 509451 h 3592285"/>
                <a:gd name="connsiteX1" fmla="*/ 2286000 w 3683726"/>
                <a:gd name="connsiteY1" fmla="*/ 0 h 3592285"/>
                <a:gd name="connsiteX2" fmla="*/ 3683726 w 3683726"/>
                <a:gd name="connsiteY2" fmla="*/ 1214845 h 3592285"/>
                <a:gd name="connsiteX3" fmla="*/ 3030583 w 3683726"/>
                <a:gd name="connsiteY3" fmla="*/ 2364377 h 3592285"/>
                <a:gd name="connsiteX4" fmla="*/ 339634 w 3683726"/>
                <a:gd name="connsiteY4" fmla="*/ 3592285 h 3592285"/>
                <a:gd name="connsiteX5" fmla="*/ 0 w 3683726"/>
                <a:gd name="connsiteY5" fmla="*/ 404948 h 3592285"/>
                <a:gd name="connsiteX6" fmla="*/ 653143 w 3683726"/>
                <a:gd name="connsiteY6" fmla="*/ 509451 h 3592285"/>
                <a:gd name="connsiteX0" fmla="*/ 0 w 3683726"/>
                <a:gd name="connsiteY0" fmla="*/ 404948 h 3592285"/>
                <a:gd name="connsiteX1" fmla="*/ 2286000 w 3683726"/>
                <a:gd name="connsiteY1" fmla="*/ 0 h 3592285"/>
                <a:gd name="connsiteX2" fmla="*/ 3683726 w 3683726"/>
                <a:gd name="connsiteY2" fmla="*/ 1214845 h 3592285"/>
                <a:gd name="connsiteX3" fmla="*/ 3030583 w 3683726"/>
                <a:gd name="connsiteY3" fmla="*/ 2364377 h 3592285"/>
                <a:gd name="connsiteX4" fmla="*/ 339634 w 3683726"/>
                <a:gd name="connsiteY4" fmla="*/ 3592285 h 3592285"/>
                <a:gd name="connsiteX5" fmla="*/ 0 w 3683726"/>
                <a:gd name="connsiteY5" fmla="*/ 404948 h 3592285"/>
                <a:gd name="connsiteX0" fmla="*/ 0 w 3683726"/>
                <a:gd name="connsiteY0" fmla="*/ 404948 h 2364377"/>
                <a:gd name="connsiteX1" fmla="*/ 2286000 w 3683726"/>
                <a:gd name="connsiteY1" fmla="*/ 0 h 2364377"/>
                <a:gd name="connsiteX2" fmla="*/ 3683726 w 3683726"/>
                <a:gd name="connsiteY2" fmla="*/ 1214845 h 2364377"/>
                <a:gd name="connsiteX3" fmla="*/ 3030583 w 3683726"/>
                <a:gd name="connsiteY3" fmla="*/ 2364377 h 2364377"/>
                <a:gd name="connsiteX4" fmla="*/ 418011 w 3683726"/>
                <a:gd name="connsiteY4" fmla="*/ 2246810 h 2364377"/>
                <a:gd name="connsiteX5" fmla="*/ 0 w 3683726"/>
                <a:gd name="connsiteY5" fmla="*/ 404948 h 2364377"/>
                <a:gd name="connsiteX0" fmla="*/ 0 w 3683726"/>
                <a:gd name="connsiteY0" fmla="*/ 404948 h 3278776"/>
                <a:gd name="connsiteX1" fmla="*/ 2286000 w 3683726"/>
                <a:gd name="connsiteY1" fmla="*/ 0 h 3278776"/>
                <a:gd name="connsiteX2" fmla="*/ 3683726 w 3683726"/>
                <a:gd name="connsiteY2" fmla="*/ 1214845 h 3278776"/>
                <a:gd name="connsiteX3" fmla="*/ 3030583 w 3683726"/>
                <a:gd name="connsiteY3" fmla="*/ 2364377 h 3278776"/>
                <a:gd name="connsiteX4" fmla="*/ 418011 w 3683726"/>
                <a:gd name="connsiteY4" fmla="*/ 2246810 h 3278776"/>
                <a:gd name="connsiteX5" fmla="*/ 0 w 3683726"/>
                <a:gd name="connsiteY5" fmla="*/ 404948 h 3278776"/>
                <a:gd name="connsiteX0" fmla="*/ 0 w 3683726"/>
                <a:gd name="connsiteY0" fmla="*/ 404948 h 3278776"/>
                <a:gd name="connsiteX1" fmla="*/ 2286000 w 3683726"/>
                <a:gd name="connsiteY1" fmla="*/ 0 h 3278776"/>
                <a:gd name="connsiteX2" fmla="*/ 3683726 w 3683726"/>
                <a:gd name="connsiteY2" fmla="*/ 1214845 h 3278776"/>
                <a:gd name="connsiteX3" fmla="*/ 3030583 w 3683726"/>
                <a:gd name="connsiteY3" fmla="*/ 2364377 h 3278776"/>
                <a:gd name="connsiteX4" fmla="*/ 418011 w 3683726"/>
                <a:gd name="connsiteY4" fmla="*/ 2246810 h 3278776"/>
                <a:gd name="connsiteX5" fmla="*/ 0 w 3683726"/>
                <a:gd name="connsiteY5" fmla="*/ 404948 h 3278776"/>
                <a:gd name="connsiteX0" fmla="*/ 0 w 3683726"/>
                <a:gd name="connsiteY0" fmla="*/ 404948 h 2782388"/>
                <a:gd name="connsiteX1" fmla="*/ 2286000 w 3683726"/>
                <a:gd name="connsiteY1" fmla="*/ 0 h 2782388"/>
                <a:gd name="connsiteX2" fmla="*/ 3683726 w 3683726"/>
                <a:gd name="connsiteY2" fmla="*/ 1214845 h 2782388"/>
                <a:gd name="connsiteX3" fmla="*/ 3030583 w 3683726"/>
                <a:gd name="connsiteY3" fmla="*/ 2364377 h 2782388"/>
                <a:gd name="connsiteX4" fmla="*/ 535576 w 3683726"/>
                <a:gd name="connsiteY4" fmla="*/ 1750422 h 2782388"/>
                <a:gd name="connsiteX5" fmla="*/ 0 w 3683726"/>
                <a:gd name="connsiteY5" fmla="*/ 404948 h 2782388"/>
                <a:gd name="connsiteX0" fmla="*/ 0 w 3683726"/>
                <a:gd name="connsiteY0" fmla="*/ 0 h 2377440"/>
                <a:gd name="connsiteX1" fmla="*/ 3683726 w 3683726"/>
                <a:gd name="connsiteY1" fmla="*/ 809897 h 2377440"/>
                <a:gd name="connsiteX2" fmla="*/ 3030583 w 3683726"/>
                <a:gd name="connsiteY2" fmla="*/ 1959429 h 2377440"/>
                <a:gd name="connsiteX3" fmla="*/ 535576 w 3683726"/>
                <a:gd name="connsiteY3" fmla="*/ 1345474 h 2377440"/>
                <a:gd name="connsiteX4" fmla="*/ 0 w 3683726"/>
                <a:gd name="connsiteY4" fmla="*/ 0 h 2377440"/>
                <a:gd name="connsiteX0" fmla="*/ 0 w 3304903"/>
                <a:gd name="connsiteY0" fmla="*/ 248195 h 2625635"/>
                <a:gd name="connsiteX1" fmla="*/ 3304903 w 3304903"/>
                <a:gd name="connsiteY1" fmla="*/ 0 h 2625635"/>
                <a:gd name="connsiteX2" fmla="*/ 3030583 w 3304903"/>
                <a:gd name="connsiteY2" fmla="*/ 2207624 h 2625635"/>
                <a:gd name="connsiteX3" fmla="*/ 535576 w 3304903"/>
                <a:gd name="connsiteY3" fmla="*/ 1593669 h 2625635"/>
                <a:gd name="connsiteX4" fmla="*/ 0 w 3304903"/>
                <a:gd name="connsiteY4" fmla="*/ 248195 h 2625635"/>
                <a:gd name="connsiteX0" fmla="*/ 265612 w 2852058"/>
                <a:gd name="connsiteY0" fmla="*/ 104503 h 2625635"/>
                <a:gd name="connsiteX1" fmla="*/ 2852058 w 2852058"/>
                <a:gd name="connsiteY1" fmla="*/ 0 h 2625635"/>
                <a:gd name="connsiteX2" fmla="*/ 2577738 w 2852058"/>
                <a:gd name="connsiteY2" fmla="*/ 2207624 h 2625635"/>
                <a:gd name="connsiteX3" fmla="*/ 82731 w 2852058"/>
                <a:gd name="connsiteY3" fmla="*/ 1593669 h 2625635"/>
                <a:gd name="connsiteX4" fmla="*/ 265612 w 2852058"/>
                <a:gd name="connsiteY4" fmla="*/ 104503 h 2625635"/>
                <a:gd name="connsiteX0" fmla="*/ 265612 w 2852058"/>
                <a:gd name="connsiteY0" fmla="*/ 322217 h 2843349"/>
                <a:gd name="connsiteX1" fmla="*/ 2852058 w 2852058"/>
                <a:gd name="connsiteY1" fmla="*/ 217714 h 2843349"/>
                <a:gd name="connsiteX2" fmla="*/ 2577738 w 2852058"/>
                <a:gd name="connsiteY2" fmla="*/ 2425338 h 2843349"/>
                <a:gd name="connsiteX3" fmla="*/ 82731 w 2852058"/>
                <a:gd name="connsiteY3" fmla="*/ 1811383 h 2843349"/>
                <a:gd name="connsiteX4" fmla="*/ 265612 w 2852058"/>
                <a:gd name="connsiteY4" fmla="*/ 322217 h 2843349"/>
                <a:gd name="connsiteX0" fmla="*/ 265612 w 3126378"/>
                <a:gd name="connsiteY0" fmla="*/ 322217 h 2843349"/>
                <a:gd name="connsiteX1" fmla="*/ 2852058 w 3126378"/>
                <a:gd name="connsiteY1" fmla="*/ 217714 h 2843349"/>
                <a:gd name="connsiteX2" fmla="*/ 2577738 w 3126378"/>
                <a:gd name="connsiteY2" fmla="*/ 2425338 h 2843349"/>
                <a:gd name="connsiteX3" fmla="*/ 82731 w 3126378"/>
                <a:gd name="connsiteY3" fmla="*/ 1811383 h 2843349"/>
                <a:gd name="connsiteX4" fmla="*/ 265612 w 3126378"/>
                <a:gd name="connsiteY4" fmla="*/ 322217 h 2843349"/>
                <a:gd name="connsiteX0" fmla="*/ 265612 w 3126378"/>
                <a:gd name="connsiteY0" fmla="*/ 322217 h 2843349"/>
                <a:gd name="connsiteX1" fmla="*/ 2852058 w 3126378"/>
                <a:gd name="connsiteY1" fmla="*/ 217714 h 2843349"/>
                <a:gd name="connsiteX2" fmla="*/ 2577738 w 3126378"/>
                <a:gd name="connsiteY2" fmla="*/ 2425338 h 2843349"/>
                <a:gd name="connsiteX3" fmla="*/ 82731 w 3126378"/>
                <a:gd name="connsiteY3" fmla="*/ 1811383 h 2843349"/>
                <a:gd name="connsiteX4" fmla="*/ 265612 w 3126378"/>
                <a:gd name="connsiteY4" fmla="*/ 322217 h 2843349"/>
                <a:gd name="connsiteX0" fmla="*/ 265612 w 3126378"/>
                <a:gd name="connsiteY0" fmla="*/ 322217 h 2843349"/>
                <a:gd name="connsiteX1" fmla="*/ 2852058 w 3126378"/>
                <a:gd name="connsiteY1" fmla="*/ 217714 h 2843349"/>
                <a:gd name="connsiteX2" fmla="*/ 2577738 w 3126378"/>
                <a:gd name="connsiteY2" fmla="*/ 2425338 h 2843349"/>
                <a:gd name="connsiteX3" fmla="*/ 82731 w 3126378"/>
                <a:gd name="connsiteY3" fmla="*/ 1811383 h 2843349"/>
                <a:gd name="connsiteX4" fmla="*/ 265612 w 3126378"/>
                <a:gd name="connsiteY4" fmla="*/ 322217 h 2843349"/>
                <a:gd name="connsiteX0" fmla="*/ 761258 w 3126378"/>
                <a:gd name="connsiteY0" fmla="*/ 510697 h 2625635"/>
                <a:gd name="connsiteX1" fmla="*/ 2852058 w 3126378"/>
                <a:gd name="connsiteY1" fmla="*/ 0 h 2625635"/>
                <a:gd name="connsiteX2" fmla="*/ 2577738 w 3126378"/>
                <a:gd name="connsiteY2" fmla="*/ 2207624 h 2625635"/>
                <a:gd name="connsiteX3" fmla="*/ 82731 w 3126378"/>
                <a:gd name="connsiteY3" fmla="*/ 1593669 h 2625635"/>
                <a:gd name="connsiteX4" fmla="*/ 761258 w 3126378"/>
                <a:gd name="connsiteY4" fmla="*/ 510697 h 2625635"/>
                <a:gd name="connsiteX0" fmla="*/ 761258 w 2669178"/>
                <a:gd name="connsiteY0" fmla="*/ 322217 h 2437155"/>
                <a:gd name="connsiteX1" fmla="*/ 2394539 w 2669178"/>
                <a:gd name="connsiteY1" fmla="*/ 411137 h 2437155"/>
                <a:gd name="connsiteX2" fmla="*/ 2577738 w 2669178"/>
                <a:gd name="connsiteY2" fmla="*/ 2019144 h 2437155"/>
                <a:gd name="connsiteX3" fmla="*/ 82731 w 2669178"/>
                <a:gd name="connsiteY3" fmla="*/ 1405189 h 2437155"/>
                <a:gd name="connsiteX4" fmla="*/ 761258 w 2669178"/>
                <a:gd name="connsiteY4" fmla="*/ 322217 h 2437155"/>
                <a:gd name="connsiteX0" fmla="*/ 761258 w 2669178"/>
                <a:gd name="connsiteY0" fmla="*/ 612014 h 2726952"/>
                <a:gd name="connsiteX1" fmla="*/ 2394539 w 2669178"/>
                <a:gd name="connsiteY1" fmla="*/ 700934 h 2726952"/>
                <a:gd name="connsiteX2" fmla="*/ 2577738 w 2669178"/>
                <a:gd name="connsiteY2" fmla="*/ 2308941 h 2726952"/>
                <a:gd name="connsiteX3" fmla="*/ 82731 w 2669178"/>
                <a:gd name="connsiteY3" fmla="*/ 1694986 h 2726952"/>
                <a:gd name="connsiteX4" fmla="*/ 761258 w 2669178"/>
                <a:gd name="connsiteY4" fmla="*/ 612014 h 2726952"/>
                <a:gd name="connsiteX0" fmla="*/ 761258 w 2669178"/>
                <a:gd name="connsiteY0" fmla="*/ 612015 h 2726953"/>
                <a:gd name="connsiteX1" fmla="*/ 2394539 w 2669178"/>
                <a:gd name="connsiteY1" fmla="*/ 700935 h 2726953"/>
                <a:gd name="connsiteX2" fmla="*/ 2577738 w 2669178"/>
                <a:gd name="connsiteY2" fmla="*/ 2308942 h 2726953"/>
                <a:gd name="connsiteX3" fmla="*/ 82731 w 2669178"/>
                <a:gd name="connsiteY3" fmla="*/ 1694987 h 2726953"/>
                <a:gd name="connsiteX4" fmla="*/ 761258 w 2669178"/>
                <a:gd name="connsiteY4" fmla="*/ 612015 h 2726953"/>
                <a:gd name="connsiteX0" fmla="*/ 739368 w 2647288"/>
                <a:gd name="connsiteY0" fmla="*/ 612015 h 2649584"/>
                <a:gd name="connsiteX1" fmla="*/ 2372649 w 2647288"/>
                <a:gd name="connsiteY1" fmla="*/ 700935 h 2649584"/>
                <a:gd name="connsiteX2" fmla="*/ 2555848 w 2647288"/>
                <a:gd name="connsiteY2" fmla="*/ 2308942 h 2649584"/>
                <a:gd name="connsiteX3" fmla="*/ 613677 w 2647288"/>
                <a:gd name="connsiteY3" fmla="*/ 1617617 h 2649584"/>
                <a:gd name="connsiteX4" fmla="*/ 739368 w 2647288"/>
                <a:gd name="connsiteY4" fmla="*/ 612015 h 2649584"/>
                <a:gd name="connsiteX0" fmla="*/ 739368 w 2647288"/>
                <a:gd name="connsiteY0" fmla="*/ 612015 h 3268544"/>
                <a:gd name="connsiteX1" fmla="*/ 2372649 w 2647288"/>
                <a:gd name="connsiteY1" fmla="*/ 700935 h 3268544"/>
                <a:gd name="connsiteX2" fmla="*/ 2555848 w 2647288"/>
                <a:gd name="connsiteY2" fmla="*/ 2308942 h 3268544"/>
                <a:gd name="connsiteX3" fmla="*/ 442107 w 2647288"/>
                <a:gd name="connsiteY3" fmla="*/ 2236578 h 3268544"/>
                <a:gd name="connsiteX4" fmla="*/ 739368 w 2647288"/>
                <a:gd name="connsiteY4" fmla="*/ 612015 h 3268544"/>
                <a:gd name="connsiteX0" fmla="*/ 739368 w 3028553"/>
                <a:gd name="connsiteY0" fmla="*/ 612015 h 3268544"/>
                <a:gd name="connsiteX1" fmla="*/ 2372649 w 3028553"/>
                <a:gd name="connsiteY1" fmla="*/ 700935 h 3268544"/>
                <a:gd name="connsiteX2" fmla="*/ 2937113 w 3028553"/>
                <a:gd name="connsiteY2" fmla="*/ 2444339 h 3268544"/>
                <a:gd name="connsiteX3" fmla="*/ 442107 w 3028553"/>
                <a:gd name="connsiteY3" fmla="*/ 2236578 h 3268544"/>
                <a:gd name="connsiteX4" fmla="*/ 739368 w 3028553"/>
                <a:gd name="connsiteY4" fmla="*/ 612015 h 3268544"/>
                <a:gd name="connsiteX0" fmla="*/ 739368 w 3028553"/>
                <a:gd name="connsiteY0" fmla="*/ 612015 h 3268544"/>
                <a:gd name="connsiteX1" fmla="*/ 2372649 w 3028553"/>
                <a:gd name="connsiteY1" fmla="*/ 700935 h 3268544"/>
                <a:gd name="connsiteX2" fmla="*/ 2937113 w 3028553"/>
                <a:gd name="connsiteY2" fmla="*/ 2444339 h 3268544"/>
                <a:gd name="connsiteX3" fmla="*/ 442107 w 3028553"/>
                <a:gd name="connsiteY3" fmla="*/ 2236578 h 3268544"/>
                <a:gd name="connsiteX4" fmla="*/ 739368 w 3028553"/>
                <a:gd name="connsiteY4" fmla="*/ 612015 h 3268544"/>
                <a:gd name="connsiteX0" fmla="*/ 739368 w 3028553"/>
                <a:gd name="connsiteY0" fmla="*/ 612015 h 2843009"/>
                <a:gd name="connsiteX1" fmla="*/ 2372649 w 3028553"/>
                <a:gd name="connsiteY1" fmla="*/ 700935 h 2843009"/>
                <a:gd name="connsiteX2" fmla="*/ 2937113 w 3028553"/>
                <a:gd name="connsiteY2" fmla="*/ 2444339 h 2843009"/>
                <a:gd name="connsiteX3" fmla="*/ 327728 w 3028553"/>
                <a:gd name="connsiteY3" fmla="*/ 1811043 h 2843009"/>
                <a:gd name="connsiteX4" fmla="*/ 739368 w 3028553"/>
                <a:gd name="connsiteY4" fmla="*/ 612015 h 2843009"/>
                <a:gd name="connsiteX0" fmla="*/ 739368 w 3028553"/>
                <a:gd name="connsiteY0" fmla="*/ 612015 h 2444338"/>
                <a:gd name="connsiteX1" fmla="*/ 2372649 w 3028553"/>
                <a:gd name="connsiteY1" fmla="*/ 700935 h 2444338"/>
                <a:gd name="connsiteX2" fmla="*/ 2937113 w 3028553"/>
                <a:gd name="connsiteY2" fmla="*/ 2444339 h 2444338"/>
                <a:gd name="connsiteX3" fmla="*/ 327728 w 3028553"/>
                <a:gd name="connsiteY3" fmla="*/ 1811043 h 2444338"/>
                <a:gd name="connsiteX4" fmla="*/ 739368 w 3028553"/>
                <a:gd name="connsiteY4" fmla="*/ 612015 h 2444338"/>
                <a:gd name="connsiteX0" fmla="*/ 739368 w 3028553"/>
                <a:gd name="connsiteY0" fmla="*/ 612015 h 2649584"/>
                <a:gd name="connsiteX1" fmla="*/ 2372649 w 3028553"/>
                <a:gd name="connsiteY1" fmla="*/ 700935 h 2649584"/>
                <a:gd name="connsiteX2" fmla="*/ 2937113 w 3028553"/>
                <a:gd name="connsiteY2" fmla="*/ 2444339 h 2649584"/>
                <a:gd name="connsiteX3" fmla="*/ 480235 w 3028553"/>
                <a:gd name="connsiteY3" fmla="*/ 2430005 h 2649584"/>
                <a:gd name="connsiteX4" fmla="*/ 739368 w 3028553"/>
                <a:gd name="connsiteY4" fmla="*/ 612015 h 2649584"/>
                <a:gd name="connsiteX0" fmla="*/ 739368 w 3028553"/>
                <a:gd name="connsiteY0" fmla="*/ 612015 h 2444339"/>
                <a:gd name="connsiteX1" fmla="*/ 2372649 w 3028553"/>
                <a:gd name="connsiteY1" fmla="*/ 700935 h 2444339"/>
                <a:gd name="connsiteX2" fmla="*/ 2937113 w 3028553"/>
                <a:gd name="connsiteY2" fmla="*/ 2444339 h 2444339"/>
                <a:gd name="connsiteX3" fmla="*/ 480235 w 3028553"/>
                <a:gd name="connsiteY3" fmla="*/ 2430005 h 2444339"/>
                <a:gd name="connsiteX4" fmla="*/ 739368 w 3028553"/>
                <a:gd name="connsiteY4" fmla="*/ 612015 h 2444339"/>
                <a:gd name="connsiteX0" fmla="*/ 1139697 w 3428882"/>
                <a:gd name="connsiteY0" fmla="*/ 612015 h 2444339"/>
                <a:gd name="connsiteX1" fmla="*/ 2772978 w 3428882"/>
                <a:gd name="connsiteY1" fmla="*/ 700935 h 2444339"/>
                <a:gd name="connsiteX2" fmla="*/ 3337442 w 3428882"/>
                <a:gd name="connsiteY2" fmla="*/ 2444339 h 2444339"/>
                <a:gd name="connsiteX3" fmla="*/ 880564 w 3428882"/>
                <a:gd name="connsiteY3" fmla="*/ 2430005 h 2444339"/>
                <a:gd name="connsiteX4" fmla="*/ 1139697 w 3428882"/>
                <a:gd name="connsiteY4" fmla="*/ 612015 h 2444339"/>
                <a:gd name="connsiteX0" fmla="*/ 1139697 w 3428882"/>
                <a:gd name="connsiteY0" fmla="*/ 612015 h 2444339"/>
                <a:gd name="connsiteX1" fmla="*/ 2772978 w 3428882"/>
                <a:gd name="connsiteY1" fmla="*/ 700935 h 2444339"/>
                <a:gd name="connsiteX2" fmla="*/ 3337442 w 3428882"/>
                <a:gd name="connsiteY2" fmla="*/ 2444339 h 2444339"/>
                <a:gd name="connsiteX3" fmla="*/ 880564 w 3428882"/>
                <a:gd name="connsiteY3" fmla="*/ 2430005 h 2444339"/>
                <a:gd name="connsiteX4" fmla="*/ 1139697 w 3428882"/>
                <a:gd name="connsiteY4" fmla="*/ 612015 h 2444339"/>
                <a:gd name="connsiteX0" fmla="*/ 1243572 w 3532757"/>
                <a:gd name="connsiteY0" fmla="*/ 612015 h 2444339"/>
                <a:gd name="connsiteX1" fmla="*/ 2876853 w 3532757"/>
                <a:gd name="connsiteY1" fmla="*/ 700935 h 2444339"/>
                <a:gd name="connsiteX2" fmla="*/ 3441317 w 3532757"/>
                <a:gd name="connsiteY2" fmla="*/ 2444339 h 2444339"/>
                <a:gd name="connsiteX3" fmla="*/ 565047 w 3532757"/>
                <a:gd name="connsiteY3" fmla="*/ 2178553 h 2444339"/>
                <a:gd name="connsiteX4" fmla="*/ 1243572 w 3532757"/>
                <a:gd name="connsiteY4" fmla="*/ 612015 h 2444339"/>
                <a:gd name="connsiteX0" fmla="*/ 1243572 w 3532757"/>
                <a:gd name="connsiteY0" fmla="*/ 612015 h 2444339"/>
                <a:gd name="connsiteX1" fmla="*/ 2876853 w 3532757"/>
                <a:gd name="connsiteY1" fmla="*/ 700935 h 2444339"/>
                <a:gd name="connsiteX2" fmla="*/ 3441317 w 3532757"/>
                <a:gd name="connsiteY2" fmla="*/ 2444339 h 2444339"/>
                <a:gd name="connsiteX3" fmla="*/ 565047 w 3532757"/>
                <a:gd name="connsiteY3" fmla="*/ 2178553 h 2444339"/>
                <a:gd name="connsiteX4" fmla="*/ 1243572 w 3532757"/>
                <a:gd name="connsiteY4" fmla="*/ 612015 h 2444339"/>
                <a:gd name="connsiteX0" fmla="*/ 1243572 w 3532757"/>
                <a:gd name="connsiteY0" fmla="*/ 650700 h 2483024"/>
                <a:gd name="connsiteX1" fmla="*/ 2481075 w 3532757"/>
                <a:gd name="connsiteY1" fmla="*/ 700935 h 2483024"/>
                <a:gd name="connsiteX2" fmla="*/ 3441317 w 3532757"/>
                <a:gd name="connsiteY2" fmla="*/ 2483024 h 2483024"/>
                <a:gd name="connsiteX3" fmla="*/ 565047 w 3532757"/>
                <a:gd name="connsiteY3" fmla="*/ 2217238 h 2483024"/>
                <a:gd name="connsiteX4" fmla="*/ 1243572 w 3532757"/>
                <a:gd name="connsiteY4" fmla="*/ 650700 h 2483024"/>
                <a:gd name="connsiteX0" fmla="*/ 1243572 w 2999318"/>
                <a:gd name="connsiteY0" fmla="*/ 650700 h 2328284"/>
                <a:gd name="connsiteX1" fmla="*/ 2481075 w 2999318"/>
                <a:gd name="connsiteY1" fmla="*/ 700935 h 2328284"/>
                <a:gd name="connsiteX2" fmla="*/ 2907879 w 2999318"/>
                <a:gd name="connsiteY2" fmla="*/ 2328284 h 2328284"/>
                <a:gd name="connsiteX3" fmla="*/ 565047 w 2999318"/>
                <a:gd name="connsiteY3" fmla="*/ 2217238 h 2328284"/>
                <a:gd name="connsiteX4" fmla="*/ 1243572 w 2999318"/>
                <a:gd name="connsiteY4" fmla="*/ 650700 h 2328284"/>
                <a:gd name="connsiteX0" fmla="*/ 1139698 w 2895445"/>
                <a:gd name="connsiteY0" fmla="*/ 650700 h 2328284"/>
                <a:gd name="connsiteX1" fmla="*/ 2377201 w 2895445"/>
                <a:gd name="connsiteY1" fmla="*/ 700935 h 2328284"/>
                <a:gd name="connsiteX2" fmla="*/ 2804005 w 2895445"/>
                <a:gd name="connsiteY2" fmla="*/ 2328284 h 2328284"/>
                <a:gd name="connsiteX3" fmla="*/ 616043 w 2895445"/>
                <a:gd name="connsiteY3" fmla="*/ 1946443 h 2328284"/>
                <a:gd name="connsiteX4" fmla="*/ 1139698 w 2895445"/>
                <a:gd name="connsiteY4" fmla="*/ 650700 h 2328284"/>
                <a:gd name="connsiteX0" fmla="*/ 1139697 w 2895444"/>
                <a:gd name="connsiteY0" fmla="*/ 650700 h 2518602"/>
                <a:gd name="connsiteX1" fmla="*/ 2377200 w 2895444"/>
                <a:gd name="connsiteY1" fmla="*/ 700935 h 2518602"/>
                <a:gd name="connsiteX2" fmla="*/ 2804004 w 2895444"/>
                <a:gd name="connsiteY2" fmla="*/ 2328284 h 2518602"/>
                <a:gd name="connsiteX3" fmla="*/ 616042 w 2895444"/>
                <a:gd name="connsiteY3" fmla="*/ 1946443 h 2518602"/>
                <a:gd name="connsiteX4" fmla="*/ 1139697 w 2895444"/>
                <a:gd name="connsiteY4" fmla="*/ 650700 h 2518602"/>
                <a:gd name="connsiteX0" fmla="*/ 1277986 w 3033733"/>
                <a:gd name="connsiteY0" fmla="*/ 650700 h 2328284"/>
                <a:gd name="connsiteX1" fmla="*/ 2515489 w 3033733"/>
                <a:gd name="connsiteY1" fmla="*/ 700935 h 2328284"/>
                <a:gd name="connsiteX2" fmla="*/ 2942293 w 3033733"/>
                <a:gd name="connsiteY2" fmla="*/ 2328284 h 2328284"/>
                <a:gd name="connsiteX3" fmla="*/ 565047 w 3033733"/>
                <a:gd name="connsiteY3" fmla="*/ 1694991 h 2328284"/>
                <a:gd name="connsiteX4" fmla="*/ 1277986 w 3033733"/>
                <a:gd name="connsiteY4" fmla="*/ 650700 h 2328284"/>
                <a:gd name="connsiteX0" fmla="*/ 1139697 w 2895444"/>
                <a:gd name="connsiteY0" fmla="*/ 650700 h 2328284"/>
                <a:gd name="connsiteX1" fmla="*/ 2377200 w 2895444"/>
                <a:gd name="connsiteY1" fmla="*/ 700935 h 2328284"/>
                <a:gd name="connsiteX2" fmla="*/ 2804004 w 2895444"/>
                <a:gd name="connsiteY2" fmla="*/ 2328284 h 2328284"/>
                <a:gd name="connsiteX3" fmla="*/ 426758 w 2895444"/>
                <a:gd name="connsiteY3" fmla="*/ 1694991 h 2328284"/>
                <a:gd name="connsiteX4" fmla="*/ 1139697 w 2895444"/>
                <a:gd name="connsiteY4" fmla="*/ 650700 h 2328284"/>
                <a:gd name="connsiteX0" fmla="*/ 1139697 w 2895444"/>
                <a:gd name="connsiteY0" fmla="*/ 495960 h 2173544"/>
                <a:gd name="connsiteX1" fmla="*/ 2583693 w 2895444"/>
                <a:gd name="connsiteY1" fmla="*/ 700936 h 2173544"/>
                <a:gd name="connsiteX2" fmla="*/ 2804004 w 2895444"/>
                <a:gd name="connsiteY2" fmla="*/ 2173544 h 2173544"/>
                <a:gd name="connsiteX3" fmla="*/ 426758 w 2895444"/>
                <a:gd name="connsiteY3" fmla="*/ 1540251 h 2173544"/>
                <a:gd name="connsiteX4" fmla="*/ 1139697 w 2895444"/>
                <a:gd name="connsiteY4" fmla="*/ 495960 h 2173544"/>
                <a:gd name="connsiteX0" fmla="*/ 1139697 w 2895444"/>
                <a:gd name="connsiteY0" fmla="*/ 495959 h 2173543"/>
                <a:gd name="connsiteX1" fmla="*/ 2583693 w 2895444"/>
                <a:gd name="connsiteY1" fmla="*/ 700935 h 2173543"/>
                <a:gd name="connsiteX2" fmla="*/ 2804004 w 2895444"/>
                <a:gd name="connsiteY2" fmla="*/ 2173543 h 2173543"/>
                <a:gd name="connsiteX3" fmla="*/ 564420 w 2895444"/>
                <a:gd name="connsiteY3" fmla="*/ 1366168 h 2173543"/>
                <a:gd name="connsiteX4" fmla="*/ 1139697 w 2895444"/>
                <a:gd name="connsiteY4" fmla="*/ 495959 h 2173543"/>
                <a:gd name="connsiteX0" fmla="*/ 1139697 w 2895444"/>
                <a:gd name="connsiteY0" fmla="*/ 495959 h 2173543"/>
                <a:gd name="connsiteX1" fmla="*/ 2583693 w 2895444"/>
                <a:gd name="connsiteY1" fmla="*/ 700935 h 2173543"/>
                <a:gd name="connsiteX2" fmla="*/ 2804004 w 2895444"/>
                <a:gd name="connsiteY2" fmla="*/ 2173543 h 2173543"/>
                <a:gd name="connsiteX3" fmla="*/ 564420 w 2895444"/>
                <a:gd name="connsiteY3" fmla="*/ 1366168 h 2173543"/>
                <a:gd name="connsiteX4" fmla="*/ 1139697 w 2895444"/>
                <a:gd name="connsiteY4" fmla="*/ 495959 h 2173543"/>
                <a:gd name="connsiteX0" fmla="*/ 1139697 w 2895444"/>
                <a:gd name="connsiteY0" fmla="*/ 495959 h 2173543"/>
                <a:gd name="connsiteX1" fmla="*/ 2583693 w 2895444"/>
                <a:gd name="connsiteY1" fmla="*/ 700935 h 2173543"/>
                <a:gd name="connsiteX2" fmla="*/ 2804004 w 2895444"/>
                <a:gd name="connsiteY2" fmla="*/ 2173543 h 2173543"/>
                <a:gd name="connsiteX3" fmla="*/ 564420 w 2895444"/>
                <a:gd name="connsiteY3" fmla="*/ 1366168 h 2173543"/>
                <a:gd name="connsiteX4" fmla="*/ 1139697 w 2895444"/>
                <a:gd name="connsiteY4" fmla="*/ 495959 h 2173543"/>
                <a:gd name="connsiteX0" fmla="*/ 1139697 w 2895444"/>
                <a:gd name="connsiteY0" fmla="*/ 495959 h 2173543"/>
                <a:gd name="connsiteX1" fmla="*/ 2583693 w 2895444"/>
                <a:gd name="connsiteY1" fmla="*/ 700935 h 2173543"/>
                <a:gd name="connsiteX2" fmla="*/ 2804004 w 2895444"/>
                <a:gd name="connsiteY2" fmla="*/ 2173543 h 2173543"/>
                <a:gd name="connsiteX3" fmla="*/ 908574 w 2895444"/>
                <a:gd name="connsiteY3" fmla="*/ 1424195 h 2173543"/>
                <a:gd name="connsiteX4" fmla="*/ 1139697 w 2895444"/>
                <a:gd name="connsiteY4" fmla="*/ 495959 h 2173543"/>
                <a:gd name="connsiteX0" fmla="*/ 1139697 w 2895444"/>
                <a:gd name="connsiteY0" fmla="*/ 495959 h 2173543"/>
                <a:gd name="connsiteX1" fmla="*/ 2583693 w 2895444"/>
                <a:gd name="connsiteY1" fmla="*/ 700935 h 2173543"/>
                <a:gd name="connsiteX2" fmla="*/ 2804004 w 2895444"/>
                <a:gd name="connsiteY2" fmla="*/ 2173543 h 2173543"/>
                <a:gd name="connsiteX3" fmla="*/ 856951 w 2895444"/>
                <a:gd name="connsiteY3" fmla="*/ 1965785 h 2173543"/>
                <a:gd name="connsiteX4" fmla="*/ 1139697 w 2895444"/>
                <a:gd name="connsiteY4" fmla="*/ 495959 h 2173543"/>
                <a:gd name="connsiteX0" fmla="*/ 1139697 w 2895444"/>
                <a:gd name="connsiteY0" fmla="*/ 495959 h 2173543"/>
                <a:gd name="connsiteX1" fmla="*/ 2583693 w 2895444"/>
                <a:gd name="connsiteY1" fmla="*/ 700935 h 2173543"/>
                <a:gd name="connsiteX2" fmla="*/ 2804004 w 2895444"/>
                <a:gd name="connsiteY2" fmla="*/ 2173543 h 2173543"/>
                <a:gd name="connsiteX3" fmla="*/ 856951 w 2895444"/>
                <a:gd name="connsiteY3" fmla="*/ 1965785 h 2173543"/>
                <a:gd name="connsiteX4" fmla="*/ 1139697 w 2895444"/>
                <a:gd name="connsiteY4" fmla="*/ 495959 h 2173543"/>
                <a:gd name="connsiteX0" fmla="*/ 282746 w 2038493"/>
                <a:gd name="connsiteY0" fmla="*/ 495959 h 2173543"/>
                <a:gd name="connsiteX1" fmla="*/ 1726742 w 2038493"/>
                <a:gd name="connsiteY1" fmla="*/ 700935 h 2173543"/>
                <a:gd name="connsiteX2" fmla="*/ 1947053 w 2038493"/>
                <a:gd name="connsiteY2" fmla="*/ 2173543 h 2173543"/>
                <a:gd name="connsiteX3" fmla="*/ 0 w 2038493"/>
                <a:gd name="connsiteY3" fmla="*/ 1965785 h 2173543"/>
                <a:gd name="connsiteX4" fmla="*/ 282746 w 2038493"/>
                <a:gd name="connsiteY4" fmla="*/ 495959 h 2173543"/>
                <a:gd name="connsiteX0" fmla="*/ 282746 w 2038493"/>
                <a:gd name="connsiteY0" fmla="*/ 495959 h 2363861"/>
                <a:gd name="connsiteX1" fmla="*/ 1726742 w 2038493"/>
                <a:gd name="connsiteY1" fmla="*/ 700935 h 2363861"/>
                <a:gd name="connsiteX2" fmla="*/ 1947053 w 2038493"/>
                <a:gd name="connsiteY2" fmla="*/ 2173543 h 2363861"/>
                <a:gd name="connsiteX3" fmla="*/ 0 w 2038493"/>
                <a:gd name="connsiteY3" fmla="*/ 1965785 h 2363861"/>
                <a:gd name="connsiteX4" fmla="*/ 282746 w 2038493"/>
                <a:gd name="connsiteY4" fmla="*/ 495959 h 2363861"/>
                <a:gd name="connsiteX0" fmla="*/ 282746 w 2038493"/>
                <a:gd name="connsiteY0" fmla="*/ 495959 h 2757076"/>
                <a:gd name="connsiteX1" fmla="*/ 1726742 w 2038493"/>
                <a:gd name="connsiteY1" fmla="*/ 700935 h 2757076"/>
                <a:gd name="connsiteX2" fmla="*/ 1947053 w 2038493"/>
                <a:gd name="connsiteY2" fmla="*/ 2173543 h 2757076"/>
                <a:gd name="connsiteX3" fmla="*/ 0 w 2038493"/>
                <a:gd name="connsiteY3" fmla="*/ 1965785 h 2757076"/>
                <a:gd name="connsiteX4" fmla="*/ 282746 w 2038493"/>
                <a:gd name="connsiteY4" fmla="*/ 495959 h 2757076"/>
                <a:gd name="connsiteX0" fmla="*/ 282746 w 2038493"/>
                <a:gd name="connsiteY0" fmla="*/ 495959 h 2757076"/>
                <a:gd name="connsiteX1" fmla="*/ 1726742 w 2038493"/>
                <a:gd name="connsiteY1" fmla="*/ 700935 h 2757076"/>
                <a:gd name="connsiteX2" fmla="*/ 1947053 w 2038493"/>
                <a:gd name="connsiteY2" fmla="*/ 2173543 h 2757076"/>
                <a:gd name="connsiteX3" fmla="*/ 0 w 2038493"/>
                <a:gd name="connsiteY3" fmla="*/ 1965785 h 2757076"/>
                <a:gd name="connsiteX4" fmla="*/ 282746 w 2038493"/>
                <a:gd name="connsiteY4" fmla="*/ 495959 h 2757076"/>
                <a:gd name="connsiteX0" fmla="*/ 366684 w 2122431"/>
                <a:gd name="connsiteY0" fmla="*/ 495959 h 2757076"/>
                <a:gd name="connsiteX1" fmla="*/ 1810680 w 2122431"/>
                <a:gd name="connsiteY1" fmla="*/ 700935 h 2757076"/>
                <a:gd name="connsiteX2" fmla="*/ 2030991 w 2122431"/>
                <a:gd name="connsiteY2" fmla="*/ 2173543 h 2757076"/>
                <a:gd name="connsiteX3" fmla="*/ 0 w 2122431"/>
                <a:gd name="connsiteY3" fmla="*/ 2197212 h 2757076"/>
                <a:gd name="connsiteX4" fmla="*/ 366684 w 2122431"/>
                <a:gd name="connsiteY4" fmla="*/ 495959 h 2757076"/>
                <a:gd name="connsiteX0" fmla="*/ 90888 w 2122431"/>
                <a:gd name="connsiteY0" fmla="*/ 322217 h 2930474"/>
                <a:gd name="connsiteX1" fmla="*/ 1810680 w 2122431"/>
                <a:gd name="connsiteY1" fmla="*/ 874333 h 2930474"/>
                <a:gd name="connsiteX2" fmla="*/ 2030991 w 2122431"/>
                <a:gd name="connsiteY2" fmla="*/ 2346941 h 2930474"/>
                <a:gd name="connsiteX3" fmla="*/ 0 w 2122431"/>
                <a:gd name="connsiteY3" fmla="*/ 2370610 h 2930474"/>
                <a:gd name="connsiteX4" fmla="*/ 90888 w 2122431"/>
                <a:gd name="connsiteY4" fmla="*/ 322217 h 2930474"/>
                <a:gd name="connsiteX0" fmla="*/ 349630 w 2381173"/>
                <a:gd name="connsiteY0" fmla="*/ 322217 h 2930474"/>
                <a:gd name="connsiteX1" fmla="*/ 2069422 w 2381173"/>
                <a:gd name="connsiteY1" fmla="*/ 874333 h 2930474"/>
                <a:gd name="connsiteX2" fmla="*/ 2289733 w 2381173"/>
                <a:gd name="connsiteY2" fmla="*/ 2346941 h 2930474"/>
                <a:gd name="connsiteX3" fmla="*/ 258742 w 2381173"/>
                <a:gd name="connsiteY3" fmla="*/ 2370610 h 2930474"/>
                <a:gd name="connsiteX4" fmla="*/ 349630 w 2381173"/>
                <a:gd name="connsiteY4" fmla="*/ 322217 h 2930474"/>
                <a:gd name="connsiteX0" fmla="*/ 349630 w 2381173"/>
                <a:gd name="connsiteY0" fmla="*/ 148819 h 2757076"/>
                <a:gd name="connsiteX1" fmla="*/ 2069422 w 2381173"/>
                <a:gd name="connsiteY1" fmla="*/ 700935 h 2757076"/>
                <a:gd name="connsiteX2" fmla="*/ 2289733 w 2381173"/>
                <a:gd name="connsiteY2" fmla="*/ 2173543 h 2757076"/>
                <a:gd name="connsiteX3" fmla="*/ 258742 w 2381173"/>
                <a:gd name="connsiteY3" fmla="*/ 2197212 h 2757076"/>
                <a:gd name="connsiteX4" fmla="*/ 349630 w 2381173"/>
                <a:gd name="connsiteY4" fmla="*/ 148819 h 2757076"/>
                <a:gd name="connsiteX0" fmla="*/ 349630 w 2381173"/>
                <a:gd name="connsiteY0" fmla="*/ 611673 h 3219930"/>
                <a:gd name="connsiteX1" fmla="*/ 2081413 w 2381173"/>
                <a:gd name="connsiteY1" fmla="*/ 700935 h 3219930"/>
                <a:gd name="connsiteX2" fmla="*/ 2289733 w 2381173"/>
                <a:gd name="connsiteY2" fmla="*/ 2636397 h 3219930"/>
                <a:gd name="connsiteX3" fmla="*/ 258742 w 2381173"/>
                <a:gd name="connsiteY3" fmla="*/ 2660066 h 3219930"/>
                <a:gd name="connsiteX4" fmla="*/ 349630 w 2381173"/>
                <a:gd name="connsiteY4" fmla="*/ 611673 h 3219930"/>
                <a:gd name="connsiteX0" fmla="*/ 349630 w 2381173"/>
                <a:gd name="connsiteY0" fmla="*/ 611673 h 3219930"/>
                <a:gd name="connsiteX1" fmla="*/ 2081413 w 2381173"/>
                <a:gd name="connsiteY1" fmla="*/ 700935 h 3219930"/>
                <a:gd name="connsiteX2" fmla="*/ 2289733 w 2381173"/>
                <a:gd name="connsiteY2" fmla="*/ 2636397 h 3219930"/>
                <a:gd name="connsiteX3" fmla="*/ 258742 w 2381173"/>
                <a:gd name="connsiteY3" fmla="*/ 2660066 h 3219930"/>
                <a:gd name="connsiteX4" fmla="*/ 349630 w 2381173"/>
                <a:gd name="connsiteY4" fmla="*/ 611673 h 3219930"/>
                <a:gd name="connsiteX0" fmla="*/ 349630 w 2381173"/>
                <a:gd name="connsiteY0" fmla="*/ 760447 h 3368704"/>
                <a:gd name="connsiteX1" fmla="*/ 2081413 w 2381173"/>
                <a:gd name="connsiteY1" fmla="*/ 849709 h 3368704"/>
                <a:gd name="connsiteX2" fmla="*/ 2289733 w 2381173"/>
                <a:gd name="connsiteY2" fmla="*/ 2785171 h 3368704"/>
                <a:gd name="connsiteX3" fmla="*/ 258742 w 2381173"/>
                <a:gd name="connsiteY3" fmla="*/ 2808840 h 3368704"/>
                <a:gd name="connsiteX4" fmla="*/ 349630 w 2381173"/>
                <a:gd name="connsiteY4" fmla="*/ 760447 h 3368704"/>
                <a:gd name="connsiteX0" fmla="*/ 349630 w 2381173"/>
                <a:gd name="connsiteY0" fmla="*/ 760447 h 3368704"/>
                <a:gd name="connsiteX1" fmla="*/ 2081413 w 2381173"/>
                <a:gd name="connsiteY1" fmla="*/ 849709 h 3368704"/>
                <a:gd name="connsiteX2" fmla="*/ 2289733 w 2381173"/>
                <a:gd name="connsiteY2" fmla="*/ 2785171 h 3368704"/>
                <a:gd name="connsiteX3" fmla="*/ 258742 w 2381173"/>
                <a:gd name="connsiteY3" fmla="*/ 2808840 h 3368704"/>
                <a:gd name="connsiteX4" fmla="*/ 349630 w 2381173"/>
                <a:gd name="connsiteY4" fmla="*/ 760447 h 3368704"/>
                <a:gd name="connsiteX0" fmla="*/ 119853 w 2151396"/>
                <a:gd name="connsiteY0" fmla="*/ 760447 h 3368704"/>
                <a:gd name="connsiteX1" fmla="*/ 1851636 w 2151396"/>
                <a:gd name="connsiteY1" fmla="*/ 849709 h 3368704"/>
                <a:gd name="connsiteX2" fmla="*/ 2059956 w 2151396"/>
                <a:gd name="connsiteY2" fmla="*/ 2785171 h 3368704"/>
                <a:gd name="connsiteX3" fmla="*/ 28965 w 2151396"/>
                <a:gd name="connsiteY3" fmla="*/ 2808840 h 3368704"/>
                <a:gd name="connsiteX4" fmla="*/ 119853 w 2151396"/>
                <a:gd name="connsiteY4" fmla="*/ 760447 h 33687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1396" h="3368704">
                  <a:moveTo>
                    <a:pt x="119853" y="760447"/>
                  </a:moveTo>
                  <a:cubicBezTo>
                    <a:pt x="144099" y="818432"/>
                    <a:pt x="1325068" y="0"/>
                    <a:pt x="1851636" y="849709"/>
                  </a:cubicBezTo>
                  <a:cubicBezTo>
                    <a:pt x="1475041" y="972976"/>
                    <a:pt x="2151396" y="2049296"/>
                    <a:pt x="2059956" y="2785171"/>
                  </a:cubicBezTo>
                  <a:cubicBezTo>
                    <a:pt x="1774308" y="3368704"/>
                    <a:pt x="424568" y="2578757"/>
                    <a:pt x="28965" y="2808840"/>
                  </a:cubicBezTo>
                  <a:cubicBezTo>
                    <a:pt x="0" y="2740594"/>
                    <a:pt x="153939" y="1005708"/>
                    <a:pt x="119853" y="760447"/>
                  </a:cubicBezTo>
                  <a:close/>
                </a:path>
              </a:pathLst>
            </a:custGeom>
            <a:solidFill>
              <a:schemeClr val="accent5">
                <a:lumMod val="9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30000" smtClean="0">
                <a:ln>
                  <a:noFill/>
                </a:ln>
                <a:solidFill>
                  <a:schemeClr val="tx1"/>
                </a:solidFill>
                <a:effectLst/>
                <a:latin typeface="Arial" charset="0"/>
                <a:cs typeface="Arial" charset="0"/>
              </a:endParaRPr>
            </a:p>
          </p:txBody>
        </p:sp>
        <p:sp>
          <p:nvSpPr>
            <p:cNvPr id="24" name="Freeform 23"/>
            <p:cNvSpPr/>
            <p:nvPr/>
          </p:nvSpPr>
          <p:spPr bwMode="auto">
            <a:xfrm>
              <a:off x="6303304" y="2142537"/>
              <a:ext cx="1560540" cy="1733447"/>
            </a:xfrm>
            <a:custGeom>
              <a:avLst/>
              <a:gdLst>
                <a:gd name="connsiteX0" fmla="*/ 313509 w 3344092"/>
                <a:gd name="connsiteY0" fmla="*/ 509451 h 3592285"/>
                <a:gd name="connsiteX1" fmla="*/ 1946366 w 3344092"/>
                <a:gd name="connsiteY1" fmla="*/ 0 h 3592285"/>
                <a:gd name="connsiteX2" fmla="*/ 3344092 w 3344092"/>
                <a:gd name="connsiteY2" fmla="*/ 1214845 h 3592285"/>
                <a:gd name="connsiteX3" fmla="*/ 2690949 w 3344092"/>
                <a:gd name="connsiteY3" fmla="*/ 2364377 h 3592285"/>
                <a:gd name="connsiteX4" fmla="*/ 0 w 3344092"/>
                <a:gd name="connsiteY4" fmla="*/ 3592285 h 3592285"/>
                <a:gd name="connsiteX5" fmla="*/ 483326 w 3344092"/>
                <a:gd name="connsiteY5" fmla="*/ 1515291 h 3592285"/>
                <a:gd name="connsiteX6" fmla="*/ 313509 w 3344092"/>
                <a:gd name="connsiteY6" fmla="*/ 509451 h 3592285"/>
                <a:gd name="connsiteX0" fmla="*/ 653143 w 3683726"/>
                <a:gd name="connsiteY0" fmla="*/ 509451 h 3592285"/>
                <a:gd name="connsiteX1" fmla="*/ 2286000 w 3683726"/>
                <a:gd name="connsiteY1" fmla="*/ 0 h 3592285"/>
                <a:gd name="connsiteX2" fmla="*/ 3683726 w 3683726"/>
                <a:gd name="connsiteY2" fmla="*/ 1214845 h 3592285"/>
                <a:gd name="connsiteX3" fmla="*/ 3030583 w 3683726"/>
                <a:gd name="connsiteY3" fmla="*/ 2364377 h 3592285"/>
                <a:gd name="connsiteX4" fmla="*/ 339634 w 3683726"/>
                <a:gd name="connsiteY4" fmla="*/ 3592285 h 3592285"/>
                <a:gd name="connsiteX5" fmla="*/ 0 w 3683726"/>
                <a:gd name="connsiteY5" fmla="*/ 404948 h 3592285"/>
                <a:gd name="connsiteX6" fmla="*/ 653143 w 3683726"/>
                <a:gd name="connsiteY6" fmla="*/ 509451 h 3592285"/>
                <a:gd name="connsiteX0" fmla="*/ 0 w 3683726"/>
                <a:gd name="connsiteY0" fmla="*/ 404948 h 3592285"/>
                <a:gd name="connsiteX1" fmla="*/ 2286000 w 3683726"/>
                <a:gd name="connsiteY1" fmla="*/ 0 h 3592285"/>
                <a:gd name="connsiteX2" fmla="*/ 3683726 w 3683726"/>
                <a:gd name="connsiteY2" fmla="*/ 1214845 h 3592285"/>
                <a:gd name="connsiteX3" fmla="*/ 3030583 w 3683726"/>
                <a:gd name="connsiteY3" fmla="*/ 2364377 h 3592285"/>
                <a:gd name="connsiteX4" fmla="*/ 339634 w 3683726"/>
                <a:gd name="connsiteY4" fmla="*/ 3592285 h 3592285"/>
                <a:gd name="connsiteX5" fmla="*/ 0 w 3683726"/>
                <a:gd name="connsiteY5" fmla="*/ 404948 h 3592285"/>
                <a:gd name="connsiteX0" fmla="*/ 0 w 3683726"/>
                <a:gd name="connsiteY0" fmla="*/ 404948 h 2364377"/>
                <a:gd name="connsiteX1" fmla="*/ 2286000 w 3683726"/>
                <a:gd name="connsiteY1" fmla="*/ 0 h 2364377"/>
                <a:gd name="connsiteX2" fmla="*/ 3683726 w 3683726"/>
                <a:gd name="connsiteY2" fmla="*/ 1214845 h 2364377"/>
                <a:gd name="connsiteX3" fmla="*/ 3030583 w 3683726"/>
                <a:gd name="connsiteY3" fmla="*/ 2364377 h 2364377"/>
                <a:gd name="connsiteX4" fmla="*/ 418011 w 3683726"/>
                <a:gd name="connsiteY4" fmla="*/ 2246810 h 2364377"/>
                <a:gd name="connsiteX5" fmla="*/ 0 w 3683726"/>
                <a:gd name="connsiteY5" fmla="*/ 404948 h 2364377"/>
                <a:gd name="connsiteX0" fmla="*/ 0 w 3683726"/>
                <a:gd name="connsiteY0" fmla="*/ 404948 h 3278776"/>
                <a:gd name="connsiteX1" fmla="*/ 2286000 w 3683726"/>
                <a:gd name="connsiteY1" fmla="*/ 0 h 3278776"/>
                <a:gd name="connsiteX2" fmla="*/ 3683726 w 3683726"/>
                <a:gd name="connsiteY2" fmla="*/ 1214845 h 3278776"/>
                <a:gd name="connsiteX3" fmla="*/ 3030583 w 3683726"/>
                <a:gd name="connsiteY3" fmla="*/ 2364377 h 3278776"/>
                <a:gd name="connsiteX4" fmla="*/ 418011 w 3683726"/>
                <a:gd name="connsiteY4" fmla="*/ 2246810 h 3278776"/>
                <a:gd name="connsiteX5" fmla="*/ 0 w 3683726"/>
                <a:gd name="connsiteY5" fmla="*/ 404948 h 3278776"/>
                <a:gd name="connsiteX0" fmla="*/ 0 w 3683726"/>
                <a:gd name="connsiteY0" fmla="*/ 404948 h 3278776"/>
                <a:gd name="connsiteX1" fmla="*/ 2286000 w 3683726"/>
                <a:gd name="connsiteY1" fmla="*/ 0 h 3278776"/>
                <a:gd name="connsiteX2" fmla="*/ 3683726 w 3683726"/>
                <a:gd name="connsiteY2" fmla="*/ 1214845 h 3278776"/>
                <a:gd name="connsiteX3" fmla="*/ 3030583 w 3683726"/>
                <a:gd name="connsiteY3" fmla="*/ 2364377 h 3278776"/>
                <a:gd name="connsiteX4" fmla="*/ 418011 w 3683726"/>
                <a:gd name="connsiteY4" fmla="*/ 2246810 h 3278776"/>
                <a:gd name="connsiteX5" fmla="*/ 0 w 3683726"/>
                <a:gd name="connsiteY5" fmla="*/ 404948 h 3278776"/>
                <a:gd name="connsiteX0" fmla="*/ 0 w 3683726"/>
                <a:gd name="connsiteY0" fmla="*/ 404948 h 2782388"/>
                <a:gd name="connsiteX1" fmla="*/ 2286000 w 3683726"/>
                <a:gd name="connsiteY1" fmla="*/ 0 h 2782388"/>
                <a:gd name="connsiteX2" fmla="*/ 3683726 w 3683726"/>
                <a:gd name="connsiteY2" fmla="*/ 1214845 h 2782388"/>
                <a:gd name="connsiteX3" fmla="*/ 3030583 w 3683726"/>
                <a:gd name="connsiteY3" fmla="*/ 2364377 h 2782388"/>
                <a:gd name="connsiteX4" fmla="*/ 535576 w 3683726"/>
                <a:gd name="connsiteY4" fmla="*/ 1750422 h 2782388"/>
                <a:gd name="connsiteX5" fmla="*/ 0 w 3683726"/>
                <a:gd name="connsiteY5" fmla="*/ 404948 h 2782388"/>
                <a:gd name="connsiteX0" fmla="*/ 0 w 3683726"/>
                <a:gd name="connsiteY0" fmla="*/ 0 h 2377440"/>
                <a:gd name="connsiteX1" fmla="*/ 3683726 w 3683726"/>
                <a:gd name="connsiteY1" fmla="*/ 809897 h 2377440"/>
                <a:gd name="connsiteX2" fmla="*/ 3030583 w 3683726"/>
                <a:gd name="connsiteY2" fmla="*/ 1959429 h 2377440"/>
                <a:gd name="connsiteX3" fmla="*/ 535576 w 3683726"/>
                <a:gd name="connsiteY3" fmla="*/ 1345474 h 2377440"/>
                <a:gd name="connsiteX4" fmla="*/ 0 w 3683726"/>
                <a:gd name="connsiteY4" fmla="*/ 0 h 2377440"/>
                <a:gd name="connsiteX0" fmla="*/ 0 w 3304903"/>
                <a:gd name="connsiteY0" fmla="*/ 248195 h 2625635"/>
                <a:gd name="connsiteX1" fmla="*/ 3304903 w 3304903"/>
                <a:gd name="connsiteY1" fmla="*/ 0 h 2625635"/>
                <a:gd name="connsiteX2" fmla="*/ 3030583 w 3304903"/>
                <a:gd name="connsiteY2" fmla="*/ 2207624 h 2625635"/>
                <a:gd name="connsiteX3" fmla="*/ 535576 w 3304903"/>
                <a:gd name="connsiteY3" fmla="*/ 1593669 h 2625635"/>
                <a:gd name="connsiteX4" fmla="*/ 0 w 3304903"/>
                <a:gd name="connsiteY4" fmla="*/ 248195 h 2625635"/>
                <a:gd name="connsiteX0" fmla="*/ 265612 w 2852058"/>
                <a:gd name="connsiteY0" fmla="*/ 104503 h 2625635"/>
                <a:gd name="connsiteX1" fmla="*/ 2852058 w 2852058"/>
                <a:gd name="connsiteY1" fmla="*/ 0 h 2625635"/>
                <a:gd name="connsiteX2" fmla="*/ 2577738 w 2852058"/>
                <a:gd name="connsiteY2" fmla="*/ 2207624 h 2625635"/>
                <a:gd name="connsiteX3" fmla="*/ 82731 w 2852058"/>
                <a:gd name="connsiteY3" fmla="*/ 1593669 h 2625635"/>
                <a:gd name="connsiteX4" fmla="*/ 265612 w 2852058"/>
                <a:gd name="connsiteY4" fmla="*/ 104503 h 2625635"/>
                <a:gd name="connsiteX0" fmla="*/ 265612 w 2852058"/>
                <a:gd name="connsiteY0" fmla="*/ 322217 h 2843349"/>
                <a:gd name="connsiteX1" fmla="*/ 2852058 w 2852058"/>
                <a:gd name="connsiteY1" fmla="*/ 217714 h 2843349"/>
                <a:gd name="connsiteX2" fmla="*/ 2577738 w 2852058"/>
                <a:gd name="connsiteY2" fmla="*/ 2425338 h 2843349"/>
                <a:gd name="connsiteX3" fmla="*/ 82731 w 2852058"/>
                <a:gd name="connsiteY3" fmla="*/ 1811383 h 2843349"/>
                <a:gd name="connsiteX4" fmla="*/ 265612 w 2852058"/>
                <a:gd name="connsiteY4" fmla="*/ 322217 h 2843349"/>
                <a:gd name="connsiteX0" fmla="*/ 265612 w 3126378"/>
                <a:gd name="connsiteY0" fmla="*/ 322217 h 2843349"/>
                <a:gd name="connsiteX1" fmla="*/ 2852058 w 3126378"/>
                <a:gd name="connsiteY1" fmla="*/ 217714 h 2843349"/>
                <a:gd name="connsiteX2" fmla="*/ 2577738 w 3126378"/>
                <a:gd name="connsiteY2" fmla="*/ 2425338 h 2843349"/>
                <a:gd name="connsiteX3" fmla="*/ 82731 w 3126378"/>
                <a:gd name="connsiteY3" fmla="*/ 1811383 h 2843349"/>
                <a:gd name="connsiteX4" fmla="*/ 265612 w 3126378"/>
                <a:gd name="connsiteY4" fmla="*/ 322217 h 2843349"/>
                <a:gd name="connsiteX0" fmla="*/ 265612 w 3126378"/>
                <a:gd name="connsiteY0" fmla="*/ 322217 h 2843349"/>
                <a:gd name="connsiteX1" fmla="*/ 2852058 w 3126378"/>
                <a:gd name="connsiteY1" fmla="*/ 217714 h 2843349"/>
                <a:gd name="connsiteX2" fmla="*/ 2577738 w 3126378"/>
                <a:gd name="connsiteY2" fmla="*/ 2425338 h 2843349"/>
                <a:gd name="connsiteX3" fmla="*/ 82731 w 3126378"/>
                <a:gd name="connsiteY3" fmla="*/ 1811383 h 2843349"/>
                <a:gd name="connsiteX4" fmla="*/ 265612 w 3126378"/>
                <a:gd name="connsiteY4" fmla="*/ 322217 h 2843349"/>
                <a:gd name="connsiteX0" fmla="*/ 265612 w 3126378"/>
                <a:gd name="connsiteY0" fmla="*/ 322217 h 2843349"/>
                <a:gd name="connsiteX1" fmla="*/ 2852058 w 3126378"/>
                <a:gd name="connsiteY1" fmla="*/ 217714 h 2843349"/>
                <a:gd name="connsiteX2" fmla="*/ 2577738 w 3126378"/>
                <a:gd name="connsiteY2" fmla="*/ 2425338 h 2843349"/>
                <a:gd name="connsiteX3" fmla="*/ 82731 w 3126378"/>
                <a:gd name="connsiteY3" fmla="*/ 1811383 h 2843349"/>
                <a:gd name="connsiteX4" fmla="*/ 265612 w 3126378"/>
                <a:gd name="connsiteY4" fmla="*/ 322217 h 2843349"/>
                <a:gd name="connsiteX0" fmla="*/ 761258 w 3126378"/>
                <a:gd name="connsiteY0" fmla="*/ 510697 h 2625635"/>
                <a:gd name="connsiteX1" fmla="*/ 2852058 w 3126378"/>
                <a:gd name="connsiteY1" fmla="*/ 0 h 2625635"/>
                <a:gd name="connsiteX2" fmla="*/ 2577738 w 3126378"/>
                <a:gd name="connsiteY2" fmla="*/ 2207624 h 2625635"/>
                <a:gd name="connsiteX3" fmla="*/ 82731 w 3126378"/>
                <a:gd name="connsiteY3" fmla="*/ 1593669 h 2625635"/>
                <a:gd name="connsiteX4" fmla="*/ 761258 w 3126378"/>
                <a:gd name="connsiteY4" fmla="*/ 510697 h 2625635"/>
                <a:gd name="connsiteX0" fmla="*/ 761258 w 2669178"/>
                <a:gd name="connsiteY0" fmla="*/ 322217 h 2437155"/>
                <a:gd name="connsiteX1" fmla="*/ 2394539 w 2669178"/>
                <a:gd name="connsiteY1" fmla="*/ 411137 h 2437155"/>
                <a:gd name="connsiteX2" fmla="*/ 2577738 w 2669178"/>
                <a:gd name="connsiteY2" fmla="*/ 2019144 h 2437155"/>
                <a:gd name="connsiteX3" fmla="*/ 82731 w 2669178"/>
                <a:gd name="connsiteY3" fmla="*/ 1405189 h 2437155"/>
                <a:gd name="connsiteX4" fmla="*/ 761258 w 2669178"/>
                <a:gd name="connsiteY4" fmla="*/ 322217 h 2437155"/>
                <a:gd name="connsiteX0" fmla="*/ 761258 w 2669178"/>
                <a:gd name="connsiteY0" fmla="*/ 612014 h 2726952"/>
                <a:gd name="connsiteX1" fmla="*/ 2394539 w 2669178"/>
                <a:gd name="connsiteY1" fmla="*/ 700934 h 2726952"/>
                <a:gd name="connsiteX2" fmla="*/ 2577738 w 2669178"/>
                <a:gd name="connsiteY2" fmla="*/ 2308941 h 2726952"/>
                <a:gd name="connsiteX3" fmla="*/ 82731 w 2669178"/>
                <a:gd name="connsiteY3" fmla="*/ 1694986 h 2726952"/>
                <a:gd name="connsiteX4" fmla="*/ 761258 w 2669178"/>
                <a:gd name="connsiteY4" fmla="*/ 612014 h 2726952"/>
                <a:gd name="connsiteX0" fmla="*/ 761258 w 2669178"/>
                <a:gd name="connsiteY0" fmla="*/ 612015 h 2726953"/>
                <a:gd name="connsiteX1" fmla="*/ 2394539 w 2669178"/>
                <a:gd name="connsiteY1" fmla="*/ 700935 h 2726953"/>
                <a:gd name="connsiteX2" fmla="*/ 2577738 w 2669178"/>
                <a:gd name="connsiteY2" fmla="*/ 2308942 h 2726953"/>
                <a:gd name="connsiteX3" fmla="*/ 82731 w 2669178"/>
                <a:gd name="connsiteY3" fmla="*/ 1694987 h 2726953"/>
                <a:gd name="connsiteX4" fmla="*/ 761258 w 2669178"/>
                <a:gd name="connsiteY4" fmla="*/ 612015 h 2726953"/>
                <a:gd name="connsiteX0" fmla="*/ 739368 w 2647288"/>
                <a:gd name="connsiteY0" fmla="*/ 612015 h 2649584"/>
                <a:gd name="connsiteX1" fmla="*/ 2372649 w 2647288"/>
                <a:gd name="connsiteY1" fmla="*/ 700935 h 2649584"/>
                <a:gd name="connsiteX2" fmla="*/ 2555848 w 2647288"/>
                <a:gd name="connsiteY2" fmla="*/ 2308942 h 2649584"/>
                <a:gd name="connsiteX3" fmla="*/ 613677 w 2647288"/>
                <a:gd name="connsiteY3" fmla="*/ 1617617 h 2649584"/>
                <a:gd name="connsiteX4" fmla="*/ 739368 w 2647288"/>
                <a:gd name="connsiteY4" fmla="*/ 612015 h 2649584"/>
                <a:gd name="connsiteX0" fmla="*/ 739368 w 2647288"/>
                <a:gd name="connsiteY0" fmla="*/ 612015 h 3268544"/>
                <a:gd name="connsiteX1" fmla="*/ 2372649 w 2647288"/>
                <a:gd name="connsiteY1" fmla="*/ 700935 h 3268544"/>
                <a:gd name="connsiteX2" fmla="*/ 2555848 w 2647288"/>
                <a:gd name="connsiteY2" fmla="*/ 2308942 h 3268544"/>
                <a:gd name="connsiteX3" fmla="*/ 442107 w 2647288"/>
                <a:gd name="connsiteY3" fmla="*/ 2236578 h 3268544"/>
                <a:gd name="connsiteX4" fmla="*/ 739368 w 2647288"/>
                <a:gd name="connsiteY4" fmla="*/ 612015 h 3268544"/>
                <a:gd name="connsiteX0" fmla="*/ 739368 w 3028553"/>
                <a:gd name="connsiteY0" fmla="*/ 612015 h 3268544"/>
                <a:gd name="connsiteX1" fmla="*/ 2372649 w 3028553"/>
                <a:gd name="connsiteY1" fmla="*/ 700935 h 3268544"/>
                <a:gd name="connsiteX2" fmla="*/ 2937113 w 3028553"/>
                <a:gd name="connsiteY2" fmla="*/ 2444339 h 3268544"/>
                <a:gd name="connsiteX3" fmla="*/ 442107 w 3028553"/>
                <a:gd name="connsiteY3" fmla="*/ 2236578 h 3268544"/>
                <a:gd name="connsiteX4" fmla="*/ 739368 w 3028553"/>
                <a:gd name="connsiteY4" fmla="*/ 612015 h 3268544"/>
                <a:gd name="connsiteX0" fmla="*/ 739368 w 3028553"/>
                <a:gd name="connsiteY0" fmla="*/ 612015 h 3268544"/>
                <a:gd name="connsiteX1" fmla="*/ 2372649 w 3028553"/>
                <a:gd name="connsiteY1" fmla="*/ 700935 h 3268544"/>
                <a:gd name="connsiteX2" fmla="*/ 2937113 w 3028553"/>
                <a:gd name="connsiteY2" fmla="*/ 2444339 h 3268544"/>
                <a:gd name="connsiteX3" fmla="*/ 442107 w 3028553"/>
                <a:gd name="connsiteY3" fmla="*/ 2236578 h 3268544"/>
                <a:gd name="connsiteX4" fmla="*/ 739368 w 3028553"/>
                <a:gd name="connsiteY4" fmla="*/ 612015 h 3268544"/>
                <a:gd name="connsiteX0" fmla="*/ 739368 w 3028553"/>
                <a:gd name="connsiteY0" fmla="*/ 612015 h 2843009"/>
                <a:gd name="connsiteX1" fmla="*/ 2372649 w 3028553"/>
                <a:gd name="connsiteY1" fmla="*/ 700935 h 2843009"/>
                <a:gd name="connsiteX2" fmla="*/ 2937113 w 3028553"/>
                <a:gd name="connsiteY2" fmla="*/ 2444339 h 2843009"/>
                <a:gd name="connsiteX3" fmla="*/ 327728 w 3028553"/>
                <a:gd name="connsiteY3" fmla="*/ 1811043 h 2843009"/>
                <a:gd name="connsiteX4" fmla="*/ 739368 w 3028553"/>
                <a:gd name="connsiteY4" fmla="*/ 612015 h 2843009"/>
                <a:gd name="connsiteX0" fmla="*/ 739368 w 3028553"/>
                <a:gd name="connsiteY0" fmla="*/ 612015 h 2444338"/>
                <a:gd name="connsiteX1" fmla="*/ 2372649 w 3028553"/>
                <a:gd name="connsiteY1" fmla="*/ 700935 h 2444338"/>
                <a:gd name="connsiteX2" fmla="*/ 2937113 w 3028553"/>
                <a:gd name="connsiteY2" fmla="*/ 2444339 h 2444338"/>
                <a:gd name="connsiteX3" fmla="*/ 327728 w 3028553"/>
                <a:gd name="connsiteY3" fmla="*/ 1811043 h 2444338"/>
                <a:gd name="connsiteX4" fmla="*/ 739368 w 3028553"/>
                <a:gd name="connsiteY4" fmla="*/ 612015 h 2444338"/>
                <a:gd name="connsiteX0" fmla="*/ 739368 w 3028553"/>
                <a:gd name="connsiteY0" fmla="*/ 612015 h 2649584"/>
                <a:gd name="connsiteX1" fmla="*/ 2372649 w 3028553"/>
                <a:gd name="connsiteY1" fmla="*/ 700935 h 2649584"/>
                <a:gd name="connsiteX2" fmla="*/ 2937113 w 3028553"/>
                <a:gd name="connsiteY2" fmla="*/ 2444339 h 2649584"/>
                <a:gd name="connsiteX3" fmla="*/ 480235 w 3028553"/>
                <a:gd name="connsiteY3" fmla="*/ 2430005 h 2649584"/>
                <a:gd name="connsiteX4" fmla="*/ 739368 w 3028553"/>
                <a:gd name="connsiteY4" fmla="*/ 612015 h 2649584"/>
                <a:gd name="connsiteX0" fmla="*/ 739368 w 3028553"/>
                <a:gd name="connsiteY0" fmla="*/ 612015 h 2444339"/>
                <a:gd name="connsiteX1" fmla="*/ 2372649 w 3028553"/>
                <a:gd name="connsiteY1" fmla="*/ 700935 h 2444339"/>
                <a:gd name="connsiteX2" fmla="*/ 2937113 w 3028553"/>
                <a:gd name="connsiteY2" fmla="*/ 2444339 h 2444339"/>
                <a:gd name="connsiteX3" fmla="*/ 480235 w 3028553"/>
                <a:gd name="connsiteY3" fmla="*/ 2430005 h 2444339"/>
                <a:gd name="connsiteX4" fmla="*/ 739368 w 3028553"/>
                <a:gd name="connsiteY4" fmla="*/ 612015 h 2444339"/>
                <a:gd name="connsiteX0" fmla="*/ 1139697 w 3428882"/>
                <a:gd name="connsiteY0" fmla="*/ 612015 h 2444339"/>
                <a:gd name="connsiteX1" fmla="*/ 2772978 w 3428882"/>
                <a:gd name="connsiteY1" fmla="*/ 700935 h 2444339"/>
                <a:gd name="connsiteX2" fmla="*/ 3337442 w 3428882"/>
                <a:gd name="connsiteY2" fmla="*/ 2444339 h 2444339"/>
                <a:gd name="connsiteX3" fmla="*/ 880564 w 3428882"/>
                <a:gd name="connsiteY3" fmla="*/ 2430005 h 2444339"/>
                <a:gd name="connsiteX4" fmla="*/ 1139697 w 3428882"/>
                <a:gd name="connsiteY4" fmla="*/ 612015 h 2444339"/>
                <a:gd name="connsiteX0" fmla="*/ 1139697 w 3428882"/>
                <a:gd name="connsiteY0" fmla="*/ 612015 h 2444339"/>
                <a:gd name="connsiteX1" fmla="*/ 2772978 w 3428882"/>
                <a:gd name="connsiteY1" fmla="*/ 700935 h 2444339"/>
                <a:gd name="connsiteX2" fmla="*/ 3337442 w 3428882"/>
                <a:gd name="connsiteY2" fmla="*/ 2444339 h 2444339"/>
                <a:gd name="connsiteX3" fmla="*/ 880564 w 3428882"/>
                <a:gd name="connsiteY3" fmla="*/ 2430005 h 2444339"/>
                <a:gd name="connsiteX4" fmla="*/ 1139697 w 3428882"/>
                <a:gd name="connsiteY4" fmla="*/ 612015 h 2444339"/>
                <a:gd name="connsiteX0" fmla="*/ 1243572 w 3532757"/>
                <a:gd name="connsiteY0" fmla="*/ 612015 h 2444339"/>
                <a:gd name="connsiteX1" fmla="*/ 2876853 w 3532757"/>
                <a:gd name="connsiteY1" fmla="*/ 700935 h 2444339"/>
                <a:gd name="connsiteX2" fmla="*/ 3441317 w 3532757"/>
                <a:gd name="connsiteY2" fmla="*/ 2444339 h 2444339"/>
                <a:gd name="connsiteX3" fmla="*/ 565047 w 3532757"/>
                <a:gd name="connsiteY3" fmla="*/ 2178553 h 2444339"/>
                <a:gd name="connsiteX4" fmla="*/ 1243572 w 3532757"/>
                <a:gd name="connsiteY4" fmla="*/ 612015 h 2444339"/>
                <a:gd name="connsiteX0" fmla="*/ 1243572 w 3532757"/>
                <a:gd name="connsiteY0" fmla="*/ 612015 h 2444339"/>
                <a:gd name="connsiteX1" fmla="*/ 2876853 w 3532757"/>
                <a:gd name="connsiteY1" fmla="*/ 700935 h 2444339"/>
                <a:gd name="connsiteX2" fmla="*/ 3441317 w 3532757"/>
                <a:gd name="connsiteY2" fmla="*/ 2444339 h 2444339"/>
                <a:gd name="connsiteX3" fmla="*/ 565047 w 3532757"/>
                <a:gd name="connsiteY3" fmla="*/ 2178553 h 2444339"/>
                <a:gd name="connsiteX4" fmla="*/ 1243572 w 3532757"/>
                <a:gd name="connsiteY4" fmla="*/ 612015 h 2444339"/>
                <a:gd name="connsiteX0" fmla="*/ 1243572 w 3532757"/>
                <a:gd name="connsiteY0" fmla="*/ 650700 h 2483024"/>
                <a:gd name="connsiteX1" fmla="*/ 2481075 w 3532757"/>
                <a:gd name="connsiteY1" fmla="*/ 700935 h 2483024"/>
                <a:gd name="connsiteX2" fmla="*/ 3441317 w 3532757"/>
                <a:gd name="connsiteY2" fmla="*/ 2483024 h 2483024"/>
                <a:gd name="connsiteX3" fmla="*/ 565047 w 3532757"/>
                <a:gd name="connsiteY3" fmla="*/ 2217238 h 2483024"/>
                <a:gd name="connsiteX4" fmla="*/ 1243572 w 3532757"/>
                <a:gd name="connsiteY4" fmla="*/ 650700 h 2483024"/>
                <a:gd name="connsiteX0" fmla="*/ 1243572 w 2999318"/>
                <a:gd name="connsiteY0" fmla="*/ 650700 h 2328284"/>
                <a:gd name="connsiteX1" fmla="*/ 2481075 w 2999318"/>
                <a:gd name="connsiteY1" fmla="*/ 700935 h 2328284"/>
                <a:gd name="connsiteX2" fmla="*/ 2907879 w 2999318"/>
                <a:gd name="connsiteY2" fmla="*/ 2328284 h 2328284"/>
                <a:gd name="connsiteX3" fmla="*/ 565047 w 2999318"/>
                <a:gd name="connsiteY3" fmla="*/ 2217238 h 2328284"/>
                <a:gd name="connsiteX4" fmla="*/ 1243572 w 2999318"/>
                <a:gd name="connsiteY4" fmla="*/ 650700 h 2328284"/>
                <a:gd name="connsiteX0" fmla="*/ 1139698 w 2895445"/>
                <a:gd name="connsiteY0" fmla="*/ 650700 h 2328284"/>
                <a:gd name="connsiteX1" fmla="*/ 2377201 w 2895445"/>
                <a:gd name="connsiteY1" fmla="*/ 700935 h 2328284"/>
                <a:gd name="connsiteX2" fmla="*/ 2804005 w 2895445"/>
                <a:gd name="connsiteY2" fmla="*/ 2328284 h 2328284"/>
                <a:gd name="connsiteX3" fmla="*/ 616043 w 2895445"/>
                <a:gd name="connsiteY3" fmla="*/ 1946443 h 2328284"/>
                <a:gd name="connsiteX4" fmla="*/ 1139698 w 2895445"/>
                <a:gd name="connsiteY4" fmla="*/ 650700 h 2328284"/>
                <a:gd name="connsiteX0" fmla="*/ 1139697 w 2895444"/>
                <a:gd name="connsiteY0" fmla="*/ 650700 h 2518602"/>
                <a:gd name="connsiteX1" fmla="*/ 2377200 w 2895444"/>
                <a:gd name="connsiteY1" fmla="*/ 700935 h 2518602"/>
                <a:gd name="connsiteX2" fmla="*/ 2804004 w 2895444"/>
                <a:gd name="connsiteY2" fmla="*/ 2328284 h 2518602"/>
                <a:gd name="connsiteX3" fmla="*/ 616042 w 2895444"/>
                <a:gd name="connsiteY3" fmla="*/ 1946443 h 2518602"/>
                <a:gd name="connsiteX4" fmla="*/ 1139697 w 2895444"/>
                <a:gd name="connsiteY4" fmla="*/ 650700 h 2518602"/>
                <a:gd name="connsiteX0" fmla="*/ 1277986 w 3033733"/>
                <a:gd name="connsiteY0" fmla="*/ 650700 h 2328284"/>
                <a:gd name="connsiteX1" fmla="*/ 2515489 w 3033733"/>
                <a:gd name="connsiteY1" fmla="*/ 700935 h 2328284"/>
                <a:gd name="connsiteX2" fmla="*/ 2942293 w 3033733"/>
                <a:gd name="connsiteY2" fmla="*/ 2328284 h 2328284"/>
                <a:gd name="connsiteX3" fmla="*/ 565047 w 3033733"/>
                <a:gd name="connsiteY3" fmla="*/ 1694991 h 2328284"/>
                <a:gd name="connsiteX4" fmla="*/ 1277986 w 3033733"/>
                <a:gd name="connsiteY4" fmla="*/ 650700 h 2328284"/>
                <a:gd name="connsiteX0" fmla="*/ 1139697 w 2895444"/>
                <a:gd name="connsiteY0" fmla="*/ 650700 h 2328284"/>
                <a:gd name="connsiteX1" fmla="*/ 2377200 w 2895444"/>
                <a:gd name="connsiteY1" fmla="*/ 700935 h 2328284"/>
                <a:gd name="connsiteX2" fmla="*/ 2804004 w 2895444"/>
                <a:gd name="connsiteY2" fmla="*/ 2328284 h 2328284"/>
                <a:gd name="connsiteX3" fmla="*/ 426758 w 2895444"/>
                <a:gd name="connsiteY3" fmla="*/ 1694991 h 2328284"/>
                <a:gd name="connsiteX4" fmla="*/ 1139697 w 2895444"/>
                <a:gd name="connsiteY4" fmla="*/ 650700 h 2328284"/>
                <a:gd name="connsiteX0" fmla="*/ 1139697 w 2895444"/>
                <a:gd name="connsiteY0" fmla="*/ 495960 h 2173544"/>
                <a:gd name="connsiteX1" fmla="*/ 2583693 w 2895444"/>
                <a:gd name="connsiteY1" fmla="*/ 700936 h 2173544"/>
                <a:gd name="connsiteX2" fmla="*/ 2804004 w 2895444"/>
                <a:gd name="connsiteY2" fmla="*/ 2173544 h 2173544"/>
                <a:gd name="connsiteX3" fmla="*/ 426758 w 2895444"/>
                <a:gd name="connsiteY3" fmla="*/ 1540251 h 2173544"/>
                <a:gd name="connsiteX4" fmla="*/ 1139697 w 2895444"/>
                <a:gd name="connsiteY4" fmla="*/ 495960 h 2173544"/>
                <a:gd name="connsiteX0" fmla="*/ 1139697 w 2895444"/>
                <a:gd name="connsiteY0" fmla="*/ 495959 h 2173543"/>
                <a:gd name="connsiteX1" fmla="*/ 2583693 w 2895444"/>
                <a:gd name="connsiteY1" fmla="*/ 700935 h 2173543"/>
                <a:gd name="connsiteX2" fmla="*/ 2804004 w 2895444"/>
                <a:gd name="connsiteY2" fmla="*/ 2173543 h 2173543"/>
                <a:gd name="connsiteX3" fmla="*/ 564420 w 2895444"/>
                <a:gd name="connsiteY3" fmla="*/ 1366168 h 2173543"/>
                <a:gd name="connsiteX4" fmla="*/ 1139697 w 2895444"/>
                <a:gd name="connsiteY4" fmla="*/ 495959 h 2173543"/>
                <a:gd name="connsiteX0" fmla="*/ 1139697 w 2895444"/>
                <a:gd name="connsiteY0" fmla="*/ 495959 h 2173543"/>
                <a:gd name="connsiteX1" fmla="*/ 2583693 w 2895444"/>
                <a:gd name="connsiteY1" fmla="*/ 700935 h 2173543"/>
                <a:gd name="connsiteX2" fmla="*/ 2804004 w 2895444"/>
                <a:gd name="connsiteY2" fmla="*/ 2173543 h 2173543"/>
                <a:gd name="connsiteX3" fmla="*/ 564420 w 2895444"/>
                <a:gd name="connsiteY3" fmla="*/ 1366168 h 2173543"/>
                <a:gd name="connsiteX4" fmla="*/ 1139697 w 2895444"/>
                <a:gd name="connsiteY4" fmla="*/ 495959 h 2173543"/>
                <a:gd name="connsiteX0" fmla="*/ 1139697 w 2895444"/>
                <a:gd name="connsiteY0" fmla="*/ 495959 h 2173543"/>
                <a:gd name="connsiteX1" fmla="*/ 2583693 w 2895444"/>
                <a:gd name="connsiteY1" fmla="*/ 700935 h 2173543"/>
                <a:gd name="connsiteX2" fmla="*/ 2804004 w 2895444"/>
                <a:gd name="connsiteY2" fmla="*/ 2173543 h 2173543"/>
                <a:gd name="connsiteX3" fmla="*/ 564420 w 2895444"/>
                <a:gd name="connsiteY3" fmla="*/ 1366168 h 2173543"/>
                <a:gd name="connsiteX4" fmla="*/ 1139697 w 2895444"/>
                <a:gd name="connsiteY4" fmla="*/ 495959 h 2173543"/>
                <a:gd name="connsiteX0" fmla="*/ 1139697 w 2895444"/>
                <a:gd name="connsiteY0" fmla="*/ 495959 h 2173543"/>
                <a:gd name="connsiteX1" fmla="*/ 2583693 w 2895444"/>
                <a:gd name="connsiteY1" fmla="*/ 700935 h 2173543"/>
                <a:gd name="connsiteX2" fmla="*/ 2804004 w 2895444"/>
                <a:gd name="connsiteY2" fmla="*/ 2173543 h 2173543"/>
                <a:gd name="connsiteX3" fmla="*/ 908574 w 2895444"/>
                <a:gd name="connsiteY3" fmla="*/ 1424195 h 2173543"/>
                <a:gd name="connsiteX4" fmla="*/ 1139697 w 2895444"/>
                <a:gd name="connsiteY4" fmla="*/ 495959 h 2173543"/>
                <a:gd name="connsiteX0" fmla="*/ 1139697 w 2895444"/>
                <a:gd name="connsiteY0" fmla="*/ 495959 h 2173543"/>
                <a:gd name="connsiteX1" fmla="*/ 2583693 w 2895444"/>
                <a:gd name="connsiteY1" fmla="*/ 700935 h 2173543"/>
                <a:gd name="connsiteX2" fmla="*/ 2804004 w 2895444"/>
                <a:gd name="connsiteY2" fmla="*/ 2173543 h 2173543"/>
                <a:gd name="connsiteX3" fmla="*/ 856951 w 2895444"/>
                <a:gd name="connsiteY3" fmla="*/ 1965785 h 2173543"/>
                <a:gd name="connsiteX4" fmla="*/ 1139697 w 2895444"/>
                <a:gd name="connsiteY4" fmla="*/ 495959 h 2173543"/>
                <a:gd name="connsiteX0" fmla="*/ 1139697 w 2895444"/>
                <a:gd name="connsiteY0" fmla="*/ 495959 h 2173543"/>
                <a:gd name="connsiteX1" fmla="*/ 2583693 w 2895444"/>
                <a:gd name="connsiteY1" fmla="*/ 700935 h 2173543"/>
                <a:gd name="connsiteX2" fmla="*/ 2804004 w 2895444"/>
                <a:gd name="connsiteY2" fmla="*/ 2173543 h 2173543"/>
                <a:gd name="connsiteX3" fmla="*/ 856951 w 2895444"/>
                <a:gd name="connsiteY3" fmla="*/ 1965785 h 2173543"/>
                <a:gd name="connsiteX4" fmla="*/ 1139697 w 2895444"/>
                <a:gd name="connsiteY4" fmla="*/ 495959 h 2173543"/>
                <a:gd name="connsiteX0" fmla="*/ 282746 w 2038493"/>
                <a:gd name="connsiteY0" fmla="*/ 495959 h 2173543"/>
                <a:gd name="connsiteX1" fmla="*/ 1726742 w 2038493"/>
                <a:gd name="connsiteY1" fmla="*/ 700935 h 2173543"/>
                <a:gd name="connsiteX2" fmla="*/ 1947053 w 2038493"/>
                <a:gd name="connsiteY2" fmla="*/ 2173543 h 2173543"/>
                <a:gd name="connsiteX3" fmla="*/ 0 w 2038493"/>
                <a:gd name="connsiteY3" fmla="*/ 1965785 h 2173543"/>
                <a:gd name="connsiteX4" fmla="*/ 282746 w 2038493"/>
                <a:gd name="connsiteY4" fmla="*/ 495959 h 2173543"/>
                <a:gd name="connsiteX0" fmla="*/ 282746 w 2038493"/>
                <a:gd name="connsiteY0" fmla="*/ 495959 h 2363861"/>
                <a:gd name="connsiteX1" fmla="*/ 1726742 w 2038493"/>
                <a:gd name="connsiteY1" fmla="*/ 700935 h 2363861"/>
                <a:gd name="connsiteX2" fmla="*/ 1947053 w 2038493"/>
                <a:gd name="connsiteY2" fmla="*/ 2173543 h 2363861"/>
                <a:gd name="connsiteX3" fmla="*/ 0 w 2038493"/>
                <a:gd name="connsiteY3" fmla="*/ 1965785 h 2363861"/>
                <a:gd name="connsiteX4" fmla="*/ 282746 w 2038493"/>
                <a:gd name="connsiteY4" fmla="*/ 495959 h 2363861"/>
                <a:gd name="connsiteX0" fmla="*/ 282746 w 2038493"/>
                <a:gd name="connsiteY0" fmla="*/ 495959 h 2414044"/>
                <a:gd name="connsiteX1" fmla="*/ 1726742 w 2038493"/>
                <a:gd name="connsiteY1" fmla="*/ 700935 h 2414044"/>
                <a:gd name="connsiteX2" fmla="*/ 1947053 w 2038493"/>
                <a:gd name="connsiteY2" fmla="*/ 2173543 h 2414044"/>
                <a:gd name="connsiteX3" fmla="*/ 988819 w 2038493"/>
                <a:gd name="connsiteY3" fmla="*/ 1924015 h 2414044"/>
                <a:gd name="connsiteX4" fmla="*/ 0 w 2038493"/>
                <a:gd name="connsiteY4" fmla="*/ 1965785 h 2414044"/>
                <a:gd name="connsiteX5" fmla="*/ 282746 w 2038493"/>
                <a:gd name="connsiteY5" fmla="*/ 495959 h 2414044"/>
                <a:gd name="connsiteX0" fmla="*/ 282746 w 1797585"/>
                <a:gd name="connsiteY0" fmla="*/ 495959 h 2240448"/>
                <a:gd name="connsiteX1" fmla="*/ 1726742 w 1797585"/>
                <a:gd name="connsiteY1" fmla="*/ 700935 h 2240448"/>
                <a:gd name="connsiteX2" fmla="*/ 1706145 w 1797585"/>
                <a:gd name="connsiteY2" fmla="*/ 1954058 h 2240448"/>
                <a:gd name="connsiteX3" fmla="*/ 988819 w 1797585"/>
                <a:gd name="connsiteY3" fmla="*/ 1924015 h 2240448"/>
                <a:gd name="connsiteX4" fmla="*/ 0 w 1797585"/>
                <a:gd name="connsiteY4" fmla="*/ 1965785 h 2240448"/>
                <a:gd name="connsiteX5" fmla="*/ 282746 w 1797585"/>
                <a:gd name="connsiteY5" fmla="*/ 495959 h 2240448"/>
                <a:gd name="connsiteX0" fmla="*/ 282746 w 2055701"/>
                <a:gd name="connsiteY0" fmla="*/ 495959 h 2240448"/>
                <a:gd name="connsiteX1" fmla="*/ 1726742 w 2055701"/>
                <a:gd name="connsiteY1" fmla="*/ 700935 h 2240448"/>
                <a:gd name="connsiteX2" fmla="*/ 1706145 w 2055701"/>
                <a:gd name="connsiteY2" fmla="*/ 1954058 h 2240448"/>
                <a:gd name="connsiteX3" fmla="*/ 988819 w 2055701"/>
                <a:gd name="connsiteY3" fmla="*/ 1924015 h 2240448"/>
                <a:gd name="connsiteX4" fmla="*/ 0 w 2055701"/>
                <a:gd name="connsiteY4" fmla="*/ 1965785 h 2240448"/>
                <a:gd name="connsiteX5" fmla="*/ 282746 w 2055701"/>
                <a:gd name="connsiteY5" fmla="*/ 495959 h 2240448"/>
                <a:gd name="connsiteX0" fmla="*/ 282746 w 2055701"/>
                <a:gd name="connsiteY0" fmla="*/ 495959 h 2240448"/>
                <a:gd name="connsiteX1" fmla="*/ 1726742 w 2055701"/>
                <a:gd name="connsiteY1" fmla="*/ 700935 h 2240448"/>
                <a:gd name="connsiteX2" fmla="*/ 1706145 w 2055701"/>
                <a:gd name="connsiteY2" fmla="*/ 1954058 h 2240448"/>
                <a:gd name="connsiteX3" fmla="*/ 988819 w 2055701"/>
                <a:gd name="connsiteY3" fmla="*/ 1924015 h 2240448"/>
                <a:gd name="connsiteX4" fmla="*/ 0 w 2055701"/>
                <a:gd name="connsiteY4" fmla="*/ 1965785 h 2240448"/>
                <a:gd name="connsiteX5" fmla="*/ 282746 w 2055701"/>
                <a:gd name="connsiteY5" fmla="*/ 495959 h 2240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55701" h="2240448">
                  <a:moveTo>
                    <a:pt x="282746" y="495959"/>
                  </a:moveTo>
                  <a:cubicBezTo>
                    <a:pt x="870575" y="173742"/>
                    <a:pt x="1439996" y="0"/>
                    <a:pt x="1726742" y="700935"/>
                  </a:cubicBezTo>
                  <a:cubicBezTo>
                    <a:pt x="1410102" y="1700319"/>
                    <a:pt x="2055701" y="1944174"/>
                    <a:pt x="1706145" y="1954058"/>
                  </a:cubicBezTo>
                  <a:cubicBezTo>
                    <a:pt x="1239005" y="1924423"/>
                    <a:pt x="1273176" y="1922061"/>
                    <a:pt x="988819" y="1924015"/>
                  </a:cubicBezTo>
                  <a:cubicBezTo>
                    <a:pt x="704462" y="1925969"/>
                    <a:pt x="117679" y="2240448"/>
                    <a:pt x="0" y="1965785"/>
                  </a:cubicBezTo>
                  <a:cubicBezTo>
                    <a:pt x="174884" y="1170196"/>
                    <a:pt x="364797" y="823872"/>
                    <a:pt x="282746" y="495959"/>
                  </a:cubicBezTo>
                  <a:close/>
                </a:path>
              </a:pathLst>
            </a:custGeom>
            <a:solidFill>
              <a:srgbClr val="FFD9B3"/>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30000" smtClean="0">
                <a:ln>
                  <a:noFill/>
                </a:ln>
                <a:solidFill>
                  <a:schemeClr val="tx1"/>
                </a:solidFill>
                <a:effectLst/>
                <a:latin typeface="Arial" charset="0"/>
                <a:cs typeface="Arial" charset="0"/>
              </a:endParaRPr>
            </a:p>
          </p:txBody>
        </p:sp>
        <p:cxnSp>
          <p:nvCxnSpPr>
            <p:cNvPr id="25" name="Straight Connector 24"/>
            <p:cNvCxnSpPr>
              <a:stCxn id="33" idx="5"/>
              <a:endCxn id="27" idx="1"/>
            </p:cNvCxnSpPr>
            <p:nvPr/>
          </p:nvCxnSpPr>
          <p:spPr bwMode="auto">
            <a:xfrm flipH="1">
              <a:off x="6287483" y="2882921"/>
              <a:ext cx="1211913" cy="1199737"/>
            </a:xfrm>
            <a:prstGeom prst="line">
              <a:avLst/>
            </a:prstGeom>
            <a:solidFill>
              <a:schemeClr val="accent1"/>
            </a:solidFill>
            <a:ln w="38100" cap="flat" cmpd="sng" algn="ctr">
              <a:solidFill>
                <a:srgbClr val="FF0000"/>
              </a:solidFill>
              <a:prstDash val="solid"/>
              <a:round/>
              <a:headEnd type="none" w="med" len="med"/>
              <a:tailEnd type="none" w="med" len="med"/>
            </a:ln>
            <a:effectLst/>
          </p:spPr>
        </p:cxnSp>
        <p:sp>
          <p:nvSpPr>
            <p:cNvPr id="27" name="Oval 26"/>
            <p:cNvSpPr/>
            <p:nvPr/>
          </p:nvSpPr>
          <p:spPr bwMode="auto">
            <a:xfrm>
              <a:off x="5967420" y="3787747"/>
              <a:ext cx="2185523" cy="2013779"/>
            </a:xfrm>
            <a:prstGeom prst="ellipse">
              <a:avLst/>
            </a:prstGeom>
            <a:solidFill>
              <a:schemeClr val="accent6">
                <a:lumMod val="60000"/>
                <a:lumOff val="40000"/>
              </a:schemeClr>
            </a:solidFill>
            <a:ln w="285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30000" smtClean="0">
                <a:ln>
                  <a:noFill/>
                </a:ln>
                <a:solidFill>
                  <a:schemeClr val="tx1"/>
                </a:solidFill>
                <a:effectLst/>
                <a:latin typeface="Arial" charset="0"/>
                <a:cs typeface="Arial" charset="0"/>
              </a:endParaRPr>
            </a:p>
          </p:txBody>
        </p:sp>
        <p:grpSp>
          <p:nvGrpSpPr>
            <p:cNvPr id="3" name="Group 8"/>
            <p:cNvGrpSpPr/>
            <p:nvPr/>
          </p:nvGrpSpPr>
          <p:grpSpPr>
            <a:xfrm>
              <a:off x="6725808" y="4553628"/>
              <a:ext cx="668746" cy="482017"/>
              <a:chOff x="7281069" y="3457213"/>
              <a:chExt cx="373062" cy="291827"/>
            </a:xfrm>
          </p:grpSpPr>
          <p:sp>
            <p:nvSpPr>
              <p:cNvPr id="29" name="AutoShape 2"/>
              <p:cNvSpPr>
                <a:spLocks noChangeArrowheads="1"/>
              </p:cNvSpPr>
              <p:nvPr/>
            </p:nvSpPr>
            <p:spPr bwMode="auto">
              <a:xfrm rot="16200000">
                <a:off x="7357039" y="3441550"/>
                <a:ext cx="221122" cy="252448"/>
              </a:xfrm>
              <a:prstGeom prst="flowChartDelay">
                <a:avLst/>
              </a:prstGeom>
              <a:solidFill>
                <a:srgbClr val="DDD8C2"/>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0" name="Oval 3"/>
              <p:cNvSpPr>
                <a:spLocks noChangeArrowheads="1"/>
              </p:cNvSpPr>
              <p:nvPr/>
            </p:nvSpPr>
            <p:spPr bwMode="auto">
              <a:xfrm>
                <a:off x="7408415" y="3523526"/>
                <a:ext cx="118370" cy="115748"/>
              </a:xfrm>
              <a:prstGeom prst="ellipse">
                <a:avLst/>
              </a:prstGeom>
              <a:solidFill>
                <a:srgbClr val="974706"/>
              </a:solidFill>
              <a:ln w="28575">
                <a:solidFill>
                  <a:srgbClr val="FFFF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1" name="Rectangle 4"/>
              <p:cNvSpPr>
                <a:spLocks noChangeArrowheads="1"/>
              </p:cNvSpPr>
              <p:nvPr/>
            </p:nvSpPr>
            <p:spPr bwMode="auto">
              <a:xfrm>
                <a:off x="7281069" y="3677516"/>
                <a:ext cx="373062" cy="71524"/>
              </a:xfrm>
              <a:prstGeom prst="rect">
                <a:avLst/>
              </a:prstGeom>
              <a:solidFill>
                <a:srgbClr val="5A5A5A"/>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a:p>
            </p:txBody>
          </p:sp>
        </p:grpSp>
        <p:sp>
          <p:nvSpPr>
            <p:cNvPr id="38" name="Rectangle 37"/>
            <p:cNvSpPr/>
            <p:nvPr/>
          </p:nvSpPr>
          <p:spPr>
            <a:xfrm>
              <a:off x="6502612" y="3260759"/>
              <a:ext cx="341760" cy="369332"/>
            </a:xfrm>
            <a:prstGeom prst="rect">
              <a:avLst/>
            </a:prstGeom>
            <a:noFill/>
          </p:spPr>
          <p:txBody>
            <a:bodyPr wrap="none">
              <a:spAutoFit/>
            </a:bodyPr>
            <a:lstStyle/>
            <a:p>
              <a:r>
                <a:rPr lang="en-US" b="1" i="1" baseline="0" dirty="0" smtClean="0">
                  <a:latin typeface="Calibri" pitchFamily="34" charset="0"/>
                </a:rPr>
                <a:t>Q</a:t>
              </a:r>
              <a:endParaRPr lang="en-US" b="1" i="1" dirty="0">
                <a:latin typeface="Calibri" pitchFamily="34" charset="0"/>
              </a:endParaRPr>
            </a:p>
          </p:txBody>
        </p:sp>
        <p:sp>
          <p:nvSpPr>
            <p:cNvPr id="39" name="Freeform 38"/>
            <p:cNvSpPr/>
            <p:nvPr/>
          </p:nvSpPr>
          <p:spPr bwMode="auto">
            <a:xfrm>
              <a:off x="6858000" y="3021330"/>
              <a:ext cx="680720" cy="488950"/>
            </a:xfrm>
            <a:custGeom>
              <a:avLst/>
              <a:gdLst>
                <a:gd name="connsiteX0" fmla="*/ 0 w 985520"/>
                <a:gd name="connsiteY0" fmla="*/ 0 h 670560"/>
                <a:gd name="connsiteX1" fmla="*/ 355600 w 985520"/>
                <a:gd name="connsiteY1" fmla="*/ 528320 h 670560"/>
                <a:gd name="connsiteX2" fmla="*/ 985520 w 985520"/>
                <a:gd name="connsiteY2" fmla="*/ 670560 h 670560"/>
                <a:gd name="connsiteX3" fmla="*/ 985520 w 985520"/>
                <a:gd name="connsiteY3" fmla="*/ 670560 h 670560"/>
                <a:gd name="connsiteX0" fmla="*/ 0 w 985520"/>
                <a:gd name="connsiteY0" fmla="*/ 0 h 863600"/>
                <a:gd name="connsiteX1" fmla="*/ 370310 w 985520"/>
                <a:gd name="connsiteY1" fmla="*/ 751840 h 863600"/>
                <a:gd name="connsiteX2" fmla="*/ 985520 w 985520"/>
                <a:gd name="connsiteY2" fmla="*/ 670560 h 863600"/>
                <a:gd name="connsiteX3" fmla="*/ 985520 w 985520"/>
                <a:gd name="connsiteY3" fmla="*/ 670560 h 863600"/>
                <a:gd name="connsiteX0" fmla="*/ 0 w 985520"/>
                <a:gd name="connsiteY0" fmla="*/ 0 h 670560"/>
                <a:gd name="connsiteX1" fmla="*/ 985520 w 985520"/>
                <a:gd name="connsiteY1" fmla="*/ 670560 h 670560"/>
                <a:gd name="connsiteX2" fmla="*/ 985520 w 985520"/>
                <a:gd name="connsiteY2" fmla="*/ 670560 h 670560"/>
                <a:gd name="connsiteX0" fmla="*/ 0 w 985520"/>
                <a:gd name="connsiteY0" fmla="*/ 0 h 789771"/>
                <a:gd name="connsiteX1" fmla="*/ 985520 w 985520"/>
                <a:gd name="connsiteY1" fmla="*/ 670560 h 789771"/>
                <a:gd name="connsiteX2" fmla="*/ 985520 w 985520"/>
                <a:gd name="connsiteY2" fmla="*/ 670560 h 789771"/>
                <a:gd name="connsiteX0" fmla="*/ 0 w 985520"/>
                <a:gd name="connsiteY0" fmla="*/ 0 h 789771"/>
                <a:gd name="connsiteX1" fmla="*/ 985520 w 985520"/>
                <a:gd name="connsiteY1" fmla="*/ 670560 h 789771"/>
                <a:gd name="connsiteX2" fmla="*/ 985520 w 985520"/>
                <a:gd name="connsiteY2" fmla="*/ 670560 h 789771"/>
                <a:gd name="connsiteX0" fmla="*/ 0 w 985520"/>
                <a:gd name="connsiteY0" fmla="*/ 0 h 670560"/>
                <a:gd name="connsiteX1" fmla="*/ 985520 w 985520"/>
                <a:gd name="connsiteY1" fmla="*/ 670560 h 670560"/>
                <a:gd name="connsiteX2" fmla="*/ 985520 w 985520"/>
                <a:gd name="connsiteY2" fmla="*/ 670560 h 670560"/>
                <a:gd name="connsiteX0" fmla="*/ 0 w 985520"/>
                <a:gd name="connsiteY0" fmla="*/ 0 h 670560"/>
                <a:gd name="connsiteX1" fmla="*/ 985520 w 985520"/>
                <a:gd name="connsiteY1" fmla="*/ 670560 h 670560"/>
                <a:gd name="connsiteX2" fmla="*/ 985520 w 985520"/>
                <a:gd name="connsiteY2" fmla="*/ 670560 h 670560"/>
                <a:gd name="connsiteX0" fmla="*/ 0 w 985520"/>
                <a:gd name="connsiteY0" fmla="*/ 0 h 692912"/>
                <a:gd name="connsiteX1" fmla="*/ 985520 w 985520"/>
                <a:gd name="connsiteY1" fmla="*/ 670560 h 692912"/>
                <a:gd name="connsiteX2" fmla="*/ 985520 w 985520"/>
                <a:gd name="connsiteY2" fmla="*/ 670560 h 692912"/>
              </a:gdLst>
              <a:ahLst/>
              <a:cxnLst>
                <a:cxn ang="0">
                  <a:pos x="connsiteX0" y="connsiteY0"/>
                </a:cxn>
                <a:cxn ang="0">
                  <a:pos x="connsiteX1" y="connsiteY1"/>
                </a:cxn>
                <a:cxn ang="0">
                  <a:pos x="connsiteX2" y="connsiteY2"/>
                </a:cxn>
              </a:cxnLst>
              <a:rect l="l" t="t" r="r" b="b"/>
              <a:pathLst>
                <a:path w="985520" h="692912">
                  <a:moveTo>
                    <a:pt x="0" y="0"/>
                  </a:moveTo>
                  <a:cubicBezTo>
                    <a:pt x="19613" y="413512"/>
                    <a:pt x="557725" y="692912"/>
                    <a:pt x="985520" y="670560"/>
                  </a:cubicBezTo>
                  <a:lnTo>
                    <a:pt x="985520" y="670560"/>
                  </a:lnTo>
                </a:path>
              </a:pathLst>
            </a:custGeom>
            <a:noFill/>
            <a:ln w="28575" cap="flat" cmpd="sng" algn="ctr">
              <a:solidFill>
                <a:srgbClr val="FF0000"/>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30000" smtClean="0">
                <a:ln>
                  <a:noFill/>
                </a:ln>
                <a:solidFill>
                  <a:schemeClr val="tx1"/>
                </a:solidFill>
                <a:effectLst/>
                <a:latin typeface="Arial" charset="0"/>
                <a:cs typeface="Arial" charset="0"/>
              </a:endParaRPr>
            </a:p>
          </p:txBody>
        </p:sp>
        <p:grpSp>
          <p:nvGrpSpPr>
            <p:cNvPr id="4" name="Group 17"/>
            <p:cNvGrpSpPr/>
            <p:nvPr/>
          </p:nvGrpSpPr>
          <p:grpSpPr>
            <a:xfrm>
              <a:off x="6439037" y="1905887"/>
              <a:ext cx="1242288" cy="1144666"/>
              <a:chOff x="6687234" y="2232459"/>
              <a:chExt cx="1242288" cy="1144666"/>
            </a:xfrm>
          </p:grpSpPr>
          <p:sp>
            <p:nvSpPr>
              <p:cNvPr id="33" name="Oval 32"/>
              <p:cNvSpPr/>
              <p:nvPr/>
            </p:nvSpPr>
            <p:spPr bwMode="auto">
              <a:xfrm>
                <a:off x="6687234" y="2232459"/>
                <a:ext cx="1242288" cy="1144666"/>
              </a:xfrm>
              <a:prstGeom prst="ellipse">
                <a:avLst/>
              </a:prstGeom>
              <a:solidFill>
                <a:srgbClr val="FFC000"/>
              </a:solidFill>
              <a:ln w="285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30000" smtClean="0">
                  <a:ln>
                    <a:noFill/>
                  </a:ln>
                  <a:solidFill>
                    <a:schemeClr val="tx1"/>
                  </a:solidFill>
                  <a:effectLst/>
                  <a:latin typeface="Arial" charset="0"/>
                  <a:cs typeface="Arial" charset="0"/>
                </a:endParaRPr>
              </a:p>
            </p:txBody>
          </p:sp>
          <p:sp>
            <p:nvSpPr>
              <p:cNvPr id="34" name="AutoShape 2"/>
              <p:cNvSpPr>
                <a:spLocks noChangeArrowheads="1"/>
              </p:cNvSpPr>
              <p:nvPr/>
            </p:nvSpPr>
            <p:spPr bwMode="auto">
              <a:xfrm rot="16200000">
                <a:off x="7116564" y="2567681"/>
                <a:ext cx="365232" cy="452535"/>
              </a:xfrm>
              <a:prstGeom prst="flowChartDelay">
                <a:avLst/>
              </a:prstGeom>
              <a:solidFill>
                <a:srgbClr val="DDD8C2"/>
              </a:solidFill>
              <a:ln w="2857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5" name="Oval 3"/>
              <p:cNvSpPr>
                <a:spLocks noChangeArrowheads="1"/>
              </p:cNvSpPr>
              <p:nvPr/>
            </p:nvSpPr>
            <p:spPr bwMode="auto">
              <a:xfrm>
                <a:off x="7202284" y="2709201"/>
                <a:ext cx="212189" cy="191183"/>
              </a:xfrm>
              <a:prstGeom prst="ellipse">
                <a:avLst/>
              </a:prstGeom>
              <a:solidFill>
                <a:srgbClr val="974706"/>
              </a:solidFill>
              <a:ln w="28575">
                <a:solidFill>
                  <a:srgbClr val="FFFF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6" name="Rectangle 4"/>
              <p:cNvSpPr>
                <a:spLocks noChangeArrowheads="1"/>
              </p:cNvSpPr>
              <p:nvPr/>
            </p:nvSpPr>
            <p:spPr bwMode="auto">
              <a:xfrm>
                <a:off x="6964807" y="2975212"/>
                <a:ext cx="668746" cy="118138"/>
              </a:xfrm>
              <a:prstGeom prst="rect">
                <a:avLst/>
              </a:prstGeom>
              <a:solidFill>
                <a:srgbClr val="5A5A5A"/>
              </a:solidFill>
              <a:ln w="2857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a:p>
            </p:txBody>
          </p:sp>
        </p:grpSp>
        <p:sp>
          <p:nvSpPr>
            <p:cNvPr id="40" name="Freeform 39"/>
            <p:cNvSpPr/>
            <p:nvPr/>
          </p:nvSpPr>
          <p:spPr bwMode="auto">
            <a:xfrm flipH="1" flipV="1">
              <a:off x="6710680" y="3174344"/>
              <a:ext cx="523240" cy="625496"/>
            </a:xfrm>
            <a:custGeom>
              <a:avLst/>
              <a:gdLst>
                <a:gd name="connsiteX0" fmla="*/ 0 w 985520"/>
                <a:gd name="connsiteY0" fmla="*/ 0 h 670560"/>
                <a:gd name="connsiteX1" fmla="*/ 355600 w 985520"/>
                <a:gd name="connsiteY1" fmla="*/ 528320 h 670560"/>
                <a:gd name="connsiteX2" fmla="*/ 985520 w 985520"/>
                <a:gd name="connsiteY2" fmla="*/ 670560 h 670560"/>
                <a:gd name="connsiteX3" fmla="*/ 985520 w 985520"/>
                <a:gd name="connsiteY3" fmla="*/ 670560 h 670560"/>
                <a:gd name="connsiteX0" fmla="*/ 0 w 985520"/>
                <a:gd name="connsiteY0" fmla="*/ 0 h 863600"/>
                <a:gd name="connsiteX1" fmla="*/ 370310 w 985520"/>
                <a:gd name="connsiteY1" fmla="*/ 751840 h 863600"/>
                <a:gd name="connsiteX2" fmla="*/ 985520 w 985520"/>
                <a:gd name="connsiteY2" fmla="*/ 670560 h 863600"/>
                <a:gd name="connsiteX3" fmla="*/ 985520 w 985520"/>
                <a:gd name="connsiteY3" fmla="*/ 670560 h 863600"/>
                <a:gd name="connsiteX0" fmla="*/ 0 w 985520"/>
                <a:gd name="connsiteY0" fmla="*/ 0 h 670560"/>
                <a:gd name="connsiteX1" fmla="*/ 985520 w 985520"/>
                <a:gd name="connsiteY1" fmla="*/ 670560 h 670560"/>
                <a:gd name="connsiteX2" fmla="*/ 985520 w 985520"/>
                <a:gd name="connsiteY2" fmla="*/ 670560 h 670560"/>
                <a:gd name="connsiteX0" fmla="*/ 0 w 985520"/>
                <a:gd name="connsiteY0" fmla="*/ 0 h 789771"/>
                <a:gd name="connsiteX1" fmla="*/ 985520 w 985520"/>
                <a:gd name="connsiteY1" fmla="*/ 670560 h 789771"/>
                <a:gd name="connsiteX2" fmla="*/ 985520 w 985520"/>
                <a:gd name="connsiteY2" fmla="*/ 670560 h 789771"/>
                <a:gd name="connsiteX0" fmla="*/ 0 w 985520"/>
                <a:gd name="connsiteY0" fmla="*/ 0 h 789771"/>
                <a:gd name="connsiteX1" fmla="*/ 985520 w 985520"/>
                <a:gd name="connsiteY1" fmla="*/ 670560 h 789771"/>
                <a:gd name="connsiteX2" fmla="*/ 985520 w 985520"/>
                <a:gd name="connsiteY2" fmla="*/ 670560 h 789771"/>
                <a:gd name="connsiteX0" fmla="*/ 0 w 985520"/>
                <a:gd name="connsiteY0" fmla="*/ 0 h 670560"/>
                <a:gd name="connsiteX1" fmla="*/ 985520 w 985520"/>
                <a:gd name="connsiteY1" fmla="*/ 670560 h 670560"/>
                <a:gd name="connsiteX2" fmla="*/ 985520 w 985520"/>
                <a:gd name="connsiteY2" fmla="*/ 670560 h 670560"/>
                <a:gd name="connsiteX0" fmla="*/ 0 w 985520"/>
                <a:gd name="connsiteY0" fmla="*/ 0 h 670560"/>
                <a:gd name="connsiteX1" fmla="*/ 985520 w 985520"/>
                <a:gd name="connsiteY1" fmla="*/ 670560 h 670560"/>
                <a:gd name="connsiteX2" fmla="*/ 985520 w 985520"/>
                <a:gd name="connsiteY2" fmla="*/ 670560 h 670560"/>
                <a:gd name="connsiteX0" fmla="*/ 0 w 985520"/>
                <a:gd name="connsiteY0" fmla="*/ 0 h 692912"/>
                <a:gd name="connsiteX1" fmla="*/ 985520 w 985520"/>
                <a:gd name="connsiteY1" fmla="*/ 670560 h 692912"/>
                <a:gd name="connsiteX2" fmla="*/ 985520 w 985520"/>
                <a:gd name="connsiteY2" fmla="*/ 670560 h 692912"/>
                <a:gd name="connsiteX0" fmla="*/ 0 w 985520"/>
                <a:gd name="connsiteY0" fmla="*/ 0 h 670559"/>
                <a:gd name="connsiteX1" fmla="*/ 985520 w 985520"/>
                <a:gd name="connsiteY1" fmla="*/ 670560 h 670559"/>
                <a:gd name="connsiteX2" fmla="*/ 985520 w 985520"/>
                <a:gd name="connsiteY2" fmla="*/ 670560 h 670559"/>
                <a:gd name="connsiteX0" fmla="*/ 0 w 985520"/>
                <a:gd name="connsiteY0" fmla="*/ 0 h 780271"/>
                <a:gd name="connsiteX1" fmla="*/ 985520 w 985520"/>
                <a:gd name="connsiteY1" fmla="*/ 670560 h 780271"/>
                <a:gd name="connsiteX2" fmla="*/ 821267 w 985520"/>
                <a:gd name="connsiteY2" fmla="*/ 780271 h 780271"/>
                <a:gd name="connsiteX0" fmla="*/ 0 w 890426"/>
                <a:gd name="connsiteY0" fmla="*/ 0 h 780271"/>
                <a:gd name="connsiteX1" fmla="*/ 890426 w 890426"/>
                <a:gd name="connsiteY1" fmla="*/ 710980 h 780271"/>
                <a:gd name="connsiteX2" fmla="*/ 821267 w 890426"/>
                <a:gd name="connsiteY2" fmla="*/ 780271 h 780271"/>
                <a:gd name="connsiteX0" fmla="*/ 0 w 890426"/>
                <a:gd name="connsiteY0" fmla="*/ 0 h 710980"/>
                <a:gd name="connsiteX1" fmla="*/ 890426 w 890426"/>
                <a:gd name="connsiteY1" fmla="*/ 710980 h 710980"/>
              </a:gdLst>
              <a:ahLst/>
              <a:cxnLst>
                <a:cxn ang="0">
                  <a:pos x="connsiteX0" y="connsiteY0"/>
                </a:cxn>
                <a:cxn ang="0">
                  <a:pos x="connsiteX1" y="connsiteY1"/>
                </a:cxn>
              </a:cxnLst>
              <a:rect l="l" t="t" r="r" b="b"/>
              <a:pathLst>
                <a:path w="890426" h="710980">
                  <a:moveTo>
                    <a:pt x="0" y="0"/>
                  </a:moveTo>
                  <a:cubicBezTo>
                    <a:pt x="19613" y="413512"/>
                    <a:pt x="549081" y="629395"/>
                    <a:pt x="890426" y="710980"/>
                  </a:cubicBezTo>
                </a:path>
              </a:pathLst>
            </a:custGeom>
            <a:noFill/>
            <a:ln w="28575" cap="flat" cmpd="sng" algn="ctr">
              <a:solidFill>
                <a:srgbClr val="FF0000"/>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mtClean="0"/>
            </a:p>
          </p:txBody>
        </p:sp>
        <p:sp>
          <p:nvSpPr>
            <p:cNvPr id="37" name="Oval 36"/>
            <p:cNvSpPr/>
            <p:nvPr/>
          </p:nvSpPr>
          <p:spPr bwMode="auto">
            <a:xfrm>
              <a:off x="6976720" y="3286880"/>
              <a:ext cx="127322" cy="127322"/>
            </a:xfrm>
            <a:prstGeom prst="ellipse">
              <a:avLst/>
            </a:prstGeom>
            <a:solidFill>
              <a:srgbClr val="6699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30000" smtClean="0">
                <a:ln>
                  <a:noFill/>
                </a:ln>
                <a:solidFill>
                  <a:schemeClr val="tx1"/>
                </a:solidFill>
                <a:effectLst/>
                <a:latin typeface="Arial" charset="0"/>
                <a:cs typeface="Arial" charset="0"/>
              </a:endParaRPr>
            </a:p>
          </p:txBody>
        </p:sp>
      </p:grpSp>
      <p:cxnSp>
        <p:nvCxnSpPr>
          <p:cNvPr id="42" name="Straight Connector 41"/>
          <p:cNvCxnSpPr/>
          <p:nvPr/>
        </p:nvCxnSpPr>
        <p:spPr bwMode="auto">
          <a:xfrm flipV="1">
            <a:off x="7197633" y="1436914"/>
            <a:ext cx="0" cy="4781006"/>
          </a:xfrm>
          <a:prstGeom prst="line">
            <a:avLst/>
          </a:prstGeom>
          <a:solidFill>
            <a:schemeClr val="accent1"/>
          </a:solidFill>
          <a:ln w="9525" cap="flat" cmpd="sng" algn="ctr">
            <a:solidFill>
              <a:schemeClr val="tx1"/>
            </a:solidFill>
            <a:prstDash val="dashDot"/>
            <a:round/>
            <a:headEnd type="none" w="med" len="med"/>
            <a:tailEnd type="none" w="med" len="med"/>
          </a:ln>
          <a:effectLst/>
        </p:spPr>
      </p:cxnSp>
      <p:cxnSp>
        <p:nvCxnSpPr>
          <p:cNvPr id="43" name="Straight Connector 42"/>
          <p:cNvCxnSpPr/>
          <p:nvPr/>
        </p:nvCxnSpPr>
        <p:spPr bwMode="auto">
          <a:xfrm>
            <a:off x="6087291" y="2481943"/>
            <a:ext cx="2403566" cy="0"/>
          </a:xfrm>
          <a:prstGeom prst="line">
            <a:avLst/>
          </a:prstGeom>
          <a:solidFill>
            <a:schemeClr val="accent1"/>
          </a:solidFill>
          <a:ln w="9525" cap="flat" cmpd="sng" algn="ctr">
            <a:solidFill>
              <a:schemeClr val="tx1"/>
            </a:solidFill>
            <a:prstDash val="dashDot"/>
            <a:round/>
            <a:headEnd type="none" w="med" len="med"/>
            <a:tailEnd type="none" w="med" len="med"/>
          </a:ln>
          <a:effectLst/>
        </p:spPr>
      </p:cxnSp>
      <p:cxnSp>
        <p:nvCxnSpPr>
          <p:cNvPr id="44" name="Straight Connector 43"/>
          <p:cNvCxnSpPr/>
          <p:nvPr/>
        </p:nvCxnSpPr>
        <p:spPr bwMode="auto">
          <a:xfrm>
            <a:off x="5939245" y="4763589"/>
            <a:ext cx="2403566" cy="0"/>
          </a:xfrm>
          <a:prstGeom prst="line">
            <a:avLst/>
          </a:prstGeom>
          <a:solidFill>
            <a:schemeClr val="accent1"/>
          </a:solidFill>
          <a:ln w="9525" cap="flat" cmpd="sng" algn="ctr">
            <a:solidFill>
              <a:schemeClr val="tx1"/>
            </a:solidFill>
            <a:prstDash val="dashDot"/>
            <a:round/>
            <a:headEnd type="none" w="med" len="med"/>
            <a:tailEnd type="none" w="med" len="med"/>
          </a:ln>
          <a:effectLst/>
        </p:spPr>
      </p:cxn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p:txBody>
          <a:bodyPr/>
          <a:lstStyle/>
          <a:p>
            <a:pPr eaLnBrk="1" hangingPunct="1"/>
            <a:r>
              <a:rPr lang="en-US" sz="4000" b="1" dirty="0" smtClean="0">
                <a:latin typeface="Calibri" pitchFamily="34" charset="0"/>
              </a:rPr>
              <a:t>Pressure Angle</a:t>
            </a:r>
            <a:endParaRPr lang="en-US" sz="1800" b="1" dirty="0" smtClean="0">
              <a:latin typeface="Calibri" pitchFamily="34" charset="0"/>
            </a:endParaRPr>
          </a:p>
        </p:txBody>
      </p:sp>
      <p:sp>
        <p:nvSpPr>
          <p:cNvPr id="4099" name="Text Box 3"/>
          <p:cNvSpPr txBox="1">
            <a:spLocks noChangeArrowheads="1"/>
          </p:cNvSpPr>
          <p:nvPr/>
        </p:nvSpPr>
        <p:spPr bwMode="auto">
          <a:xfrm>
            <a:off x="596534" y="1480457"/>
            <a:ext cx="5164186" cy="3693319"/>
          </a:xfrm>
          <a:prstGeom prst="rect">
            <a:avLst/>
          </a:prstGeom>
          <a:noFill/>
          <a:ln w="9525">
            <a:noFill/>
            <a:miter lim="800000"/>
            <a:headEnd/>
            <a:tailEnd/>
          </a:ln>
        </p:spPr>
        <p:txBody>
          <a:bodyPr wrap="square">
            <a:spAutoFit/>
          </a:bodyPr>
          <a:lstStyle/>
          <a:p>
            <a:pPr marL="342900" indent="-342900">
              <a:spcBef>
                <a:spcPct val="50000"/>
              </a:spcBef>
              <a:buFont typeface="Wingdings" pitchFamily="2" charset="2"/>
              <a:buChar char="q"/>
            </a:pPr>
            <a:r>
              <a:rPr lang="en-US" baseline="0" dirty="0" smtClean="0">
                <a:latin typeface="Calibri" pitchFamily="34" charset="0"/>
              </a:rPr>
              <a:t>The pressure angle in a </a:t>
            </a:r>
            <a:r>
              <a:rPr lang="en-US" baseline="0" dirty="0" err="1" smtClean="0">
                <a:latin typeface="Calibri" pitchFamily="34" charset="0"/>
              </a:rPr>
              <a:t>gearset</a:t>
            </a:r>
            <a:r>
              <a:rPr lang="en-US" baseline="0" dirty="0" smtClean="0">
                <a:latin typeface="Calibri" pitchFamily="34" charset="0"/>
              </a:rPr>
              <a:t> is the angle between the axis of transmission or line of action (common normal) and the direction of velocity at the pitch point. Pressure angles of </a:t>
            </a:r>
            <a:r>
              <a:rPr lang="en-US" baseline="0" dirty="0" err="1" smtClean="0">
                <a:latin typeface="Calibri" pitchFamily="34" charset="0"/>
              </a:rPr>
              <a:t>gearsets</a:t>
            </a:r>
            <a:r>
              <a:rPr lang="en-US" baseline="0" dirty="0" smtClean="0">
                <a:latin typeface="Calibri" pitchFamily="34" charset="0"/>
              </a:rPr>
              <a:t> are standardized at a few values by the gear manufacturers.</a:t>
            </a:r>
          </a:p>
          <a:p>
            <a:pPr marL="342900" indent="-342900">
              <a:spcBef>
                <a:spcPct val="50000"/>
              </a:spcBef>
              <a:buFont typeface="Wingdings" pitchFamily="2" charset="2"/>
              <a:buChar char="q"/>
            </a:pPr>
            <a:r>
              <a:rPr lang="en-US" baseline="0" dirty="0" smtClean="0">
                <a:latin typeface="Calibri" pitchFamily="34" charset="0"/>
              </a:rPr>
              <a:t>These are defined at the nominal center distance for the </a:t>
            </a:r>
            <a:r>
              <a:rPr lang="en-US" baseline="0" dirty="0" err="1" smtClean="0">
                <a:latin typeface="Calibri" pitchFamily="34" charset="0"/>
              </a:rPr>
              <a:t>gearset</a:t>
            </a:r>
            <a:r>
              <a:rPr lang="en-US" baseline="0" dirty="0" smtClean="0">
                <a:latin typeface="Calibri" pitchFamily="34" charset="0"/>
              </a:rPr>
              <a:t> as cut. The standard values are 14.5°, 20°, and 25° with 20° being the most commonly used and 14.5° now being considered obsolete.</a:t>
            </a:r>
          </a:p>
          <a:p>
            <a:pPr marL="342900" indent="-342900">
              <a:spcBef>
                <a:spcPct val="50000"/>
              </a:spcBef>
              <a:buFont typeface="Wingdings" pitchFamily="2" charset="2"/>
              <a:buChar char="q"/>
            </a:pPr>
            <a:endParaRPr lang="en-US" baseline="0" dirty="0" smtClean="0">
              <a:latin typeface="Calibri" pitchFamily="34" charset="0"/>
            </a:endParaRPr>
          </a:p>
        </p:txBody>
      </p:sp>
      <p:grpSp>
        <p:nvGrpSpPr>
          <p:cNvPr id="2" name="Group 20"/>
          <p:cNvGrpSpPr/>
          <p:nvPr/>
        </p:nvGrpSpPr>
        <p:grpSpPr>
          <a:xfrm>
            <a:off x="6609805" y="1567543"/>
            <a:ext cx="1580605" cy="2636715"/>
            <a:chOff x="5956663" y="1905887"/>
            <a:chExt cx="2457540" cy="3895639"/>
          </a:xfrm>
        </p:grpSpPr>
        <p:cxnSp>
          <p:nvCxnSpPr>
            <p:cNvPr id="20" name="Straight Connector 19"/>
            <p:cNvCxnSpPr>
              <a:stCxn id="11" idx="3"/>
              <a:endCxn id="8" idx="7"/>
            </p:cNvCxnSpPr>
            <p:nvPr/>
          </p:nvCxnSpPr>
          <p:spPr bwMode="auto">
            <a:xfrm>
              <a:off x="6882226" y="2882921"/>
              <a:ext cx="1211914" cy="1199737"/>
            </a:xfrm>
            <a:prstGeom prst="line">
              <a:avLst/>
            </a:prstGeom>
            <a:solidFill>
              <a:schemeClr val="accent1"/>
            </a:solidFill>
            <a:ln w="38100" cap="flat" cmpd="sng" algn="ctr">
              <a:solidFill>
                <a:srgbClr val="FF0000"/>
              </a:solidFill>
              <a:prstDash val="solid"/>
              <a:round/>
              <a:headEnd type="none" w="med" len="med"/>
              <a:tailEnd type="none" w="med" len="med"/>
            </a:ln>
            <a:effectLst/>
          </p:spPr>
        </p:cxnSp>
        <p:sp>
          <p:nvSpPr>
            <p:cNvPr id="8" name="Oval 7"/>
            <p:cNvSpPr/>
            <p:nvPr/>
          </p:nvSpPr>
          <p:spPr bwMode="auto">
            <a:xfrm>
              <a:off x="6228680" y="3787747"/>
              <a:ext cx="2185523" cy="2013779"/>
            </a:xfrm>
            <a:prstGeom prst="ellipse">
              <a:avLst/>
            </a:prstGeom>
            <a:solidFill>
              <a:schemeClr val="accent1"/>
            </a:solidFill>
            <a:ln w="285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30000" smtClean="0">
                <a:ln>
                  <a:noFill/>
                </a:ln>
                <a:solidFill>
                  <a:schemeClr val="tx1"/>
                </a:solidFill>
                <a:effectLst/>
                <a:latin typeface="Arial" charset="0"/>
                <a:cs typeface="Arial" charset="0"/>
              </a:endParaRPr>
            </a:p>
          </p:txBody>
        </p:sp>
        <p:grpSp>
          <p:nvGrpSpPr>
            <p:cNvPr id="3" name="Group 8"/>
            <p:cNvGrpSpPr/>
            <p:nvPr/>
          </p:nvGrpSpPr>
          <p:grpSpPr>
            <a:xfrm>
              <a:off x="6987068" y="4553628"/>
              <a:ext cx="668746" cy="482017"/>
              <a:chOff x="7281069" y="3457213"/>
              <a:chExt cx="373062" cy="291827"/>
            </a:xfrm>
          </p:grpSpPr>
          <p:sp>
            <p:nvSpPr>
              <p:cNvPr id="15" name="AutoShape 2"/>
              <p:cNvSpPr>
                <a:spLocks noChangeArrowheads="1"/>
              </p:cNvSpPr>
              <p:nvPr/>
            </p:nvSpPr>
            <p:spPr bwMode="auto">
              <a:xfrm rot="16200000">
                <a:off x="7357039" y="3441550"/>
                <a:ext cx="221122" cy="252448"/>
              </a:xfrm>
              <a:prstGeom prst="flowChartDelay">
                <a:avLst/>
              </a:prstGeom>
              <a:solidFill>
                <a:srgbClr val="DDD8C2"/>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6" name="Oval 3"/>
              <p:cNvSpPr>
                <a:spLocks noChangeArrowheads="1"/>
              </p:cNvSpPr>
              <p:nvPr/>
            </p:nvSpPr>
            <p:spPr bwMode="auto">
              <a:xfrm>
                <a:off x="7408415" y="3523526"/>
                <a:ext cx="118370" cy="115748"/>
              </a:xfrm>
              <a:prstGeom prst="ellipse">
                <a:avLst/>
              </a:prstGeom>
              <a:solidFill>
                <a:srgbClr val="974706"/>
              </a:solidFill>
              <a:ln w="28575">
                <a:solidFill>
                  <a:srgbClr val="FFFF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 name="Rectangle 4"/>
              <p:cNvSpPr>
                <a:spLocks noChangeArrowheads="1"/>
              </p:cNvSpPr>
              <p:nvPr/>
            </p:nvSpPr>
            <p:spPr bwMode="auto">
              <a:xfrm>
                <a:off x="7281069" y="3677516"/>
                <a:ext cx="373062" cy="71524"/>
              </a:xfrm>
              <a:prstGeom prst="rect">
                <a:avLst/>
              </a:prstGeom>
              <a:solidFill>
                <a:srgbClr val="5A5A5A"/>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4" name="Group 17"/>
            <p:cNvGrpSpPr/>
            <p:nvPr/>
          </p:nvGrpSpPr>
          <p:grpSpPr>
            <a:xfrm>
              <a:off x="6700297" y="1905887"/>
              <a:ext cx="1242288" cy="1144666"/>
              <a:chOff x="6687234" y="2232459"/>
              <a:chExt cx="1242288" cy="1144666"/>
            </a:xfrm>
          </p:grpSpPr>
          <p:sp>
            <p:nvSpPr>
              <p:cNvPr id="11" name="Oval 10"/>
              <p:cNvSpPr/>
              <p:nvPr/>
            </p:nvSpPr>
            <p:spPr bwMode="auto">
              <a:xfrm>
                <a:off x="6687234" y="2232459"/>
                <a:ext cx="1242288" cy="1144666"/>
              </a:xfrm>
              <a:prstGeom prst="ellipse">
                <a:avLst/>
              </a:prstGeom>
              <a:solidFill>
                <a:srgbClr val="FFC000"/>
              </a:solidFill>
              <a:ln w="285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30000" smtClean="0">
                  <a:ln>
                    <a:noFill/>
                  </a:ln>
                  <a:solidFill>
                    <a:schemeClr val="tx1"/>
                  </a:solidFill>
                  <a:effectLst/>
                  <a:latin typeface="Arial" charset="0"/>
                  <a:cs typeface="Arial" charset="0"/>
                </a:endParaRPr>
              </a:p>
            </p:txBody>
          </p:sp>
          <p:sp>
            <p:nvSpPr>
              <p:cNvPr id="12" name="AutoShape 2"/>
              <p:cNvSpPr>
                <a:spLocks noChangeArrowheads="1"/>
              </p:cNvSpPr>
              <p:nvPr/>
            </p:nvSpPr>
            <p:spPr bwMode="auto">
              <a:xfrm rot="16200000">
                <a:off x="7116564" y="2567681"/>
                <a:ext cx="365232" cy="452535"/>
              </a:xfrm>
              <a:prstGeom prst="flowChartDelay">
                <a:avLst/>
              </a:prstGeom>
              <a:solidFill>
                <a:srgbClr val="DDD8C2"/>
              </a:solidFill>
              <a:ln w="2857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3" name="Oval 3"/>
              <p:cNvSpPr>
                <a:spLocks noChangeArrowheads="1"/>
              </p:cNvSpPr>
              <p:nvPr/>
            </p:nvSpPr>
            <p:spPr bwMode="auto">
              <a:xfrm>
                <a:off x="7202284" y="2709201"/>
                <a:ext cx="212189" cy="191183"/>
              </a:xfrm>
              <a:prstGeom prst="ellipse">
                <a:avLst/>
              </a:prstGeom>
              <a:solidFill>
                <a:srgbClr val="974706"/>
              </a:solidFill>
              <a:ln w="28575">
                <a:solidFill>
                  <a:srgbClr val="FFFF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Rectangle 4"/>
              <p:cNvSpPr>
                <a:spLocks noChangeArrowheads="1"/>
              </p:cNvSpPr>
              <p:nvPr/>
            </p:nvSpPr>
            <p:spPr bwMode="auto">
              <a:xfrm>
                <a:off x="6964807" y="2975212"/>
                <a:ext cx="668746" cy="118138"/>
              </a:xfrm>
              <a:prstGeom prst="rect">
                <a:avLst/>
              </a:prstGeom>
              <a:solidFill>
                <a:srgbClr val="5A5A5A"/>
              </a:solidFill>
              <a:ln w="2857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a:p>
            </p:txBody>
          </p:sp>
        </p:grpSp>
        <p:sp>
          <p:nvSpPr>
            <p:cNvPr id="22" name="Oval 21"/>
            <p:cNvSpPr/>
            <p:nvPr/>
          </p:nvSpPr>
          <p:spPr bwMode="auto">
            <a:xfrm>
              <a:off x="7407797" y="3391382"/>
              <a:ext cx="127322" cy="127322"/>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30000" smtClean="0">
                <a:ln>
                  <a:noFill/>
                </a:ln>
                <a:solidFill>
                  <a:schemeClr val="tx1"/>
                </a:solidFill>
                <a:effectLst/>
                <a:latin typeface="Arial" charset="0"/>
                <a:cs typeface="Arial" charset="0"/>
              </a:endParaRPr>
            </a:p>
          </p:txBody>
        </p:sp>
        <p:cxnSp>
          <p:nvCxnSpPr>
            <p:cNvPr id="19" name="Straight Connector 18"/>
            <p:cNvCxnSpPr/>
            <p:nvPr/>
          </p:nvCxnSpPr>
          <p:spPr bwMode="auto">
            <a:xfrm flipH="1">
              <a:off x="5956663" y="3409406"/>
              <a:ext cx="2416628"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grpSp>
      <p:grpSp>
        <p:nvGrpSpPr>
          <p:cNvPr id="5" name="Group 25"/>
          <p:cNvGrpSpPr/>
          <p:nvPr/>
        </p:nvGrpSpPr>
        <p:grpSpPr>
          <a:xfrm>
            <a:off x="2063930" y="4650377"/>
            <a:ext cx="5467447" cy="1826089"/>
            <a:chOff x="1560850" y="4334927"/>
            <a:chExt cx="5970528" cy="2141539"/>
          </a:xfrm>
        </p:grpSpPr>
        <p:pic>
          <p:nvPicPr>
            <p:cNvPr id="23" name="Picture 4"/>
            <p:cNvPicPr>
              <a:picLocks noChangeAspect="1" noChangeArrowheads="1"/>
            </p:cNvPicPr>
            <p:nvPr/>
          </p:nvPicPr>
          <p:blipFill>
            <a:blip r:embed="rId2" cstate="print"/>
            <a:stretch>
              <a:fillRect/>
            </a:stretch>
          </p:blipFill>
          <p:spPr bwMode="auto">
            <a:xfrm>
              <a:off x="3658204" y="4404905"/>
              <a:ext cx="1684505" cy="2030206"/>
            </a:xfrm>
            <a:prstGeom prst="rect">
              <a:avLst/>
            </a:prstGeom>
            <a:noFill/>
            <a:ln>
              <a:noFill/>
            </a:ln>
          </p:spPr>
        </p:pic>
        <p:pic>
          <p:nvPicPr>
            <p:cNvPr id="24" name="Picture 5"/>
            <p:cNvPicPr>
              <a:picLocks noChangeAspect="1" noChangeArrowheads="1"/>
            </p:cNvPicPr>
            <p:nvPr/>
          </p:nvPicPr>
          <p:blipFill>
            <a:blip r:embed="rId3" cstate="print"/>
            <a:stretch>
              <a:fillRect/>
            </a:stretch>
          </p:blipFill>
          <p:spPr bwMode="auto">
            <a:xfrm>
              <a:off x="1560850" y="4446260"/>
              <a:ext cx="1307377" cy="2030206"/>
            </a:xfrm>
            <a:prstGeom prst="rect">
              <a:avLst/>
            </a:prstGeom>
            <a:noFill/>
            <a:ln>
              <a:noFill/>
            </a:ln>
          </p:spPr>
        </p:pic>
        <p:pic>
          <p:nvPicPr>
            <p:cNvPr id="25" name="Picture 6"/>
            <p:cNvPicPr>
              <a:picLocks noChangeAspect="1" noChangeArrowheads="1"/>
            </p:cNvPicPr>
            <p:nvPr/>
          </p:nvPicPr>
          <p:blipFill>
            <a:blip r:embed="rId4" cstate="print"/>
            <a:stretch>
              <a:fillRect/>
            </a:stretch>
          </p:blipFill>
          <p:spPr bwMode="auto">
            <a:xfrm>
              <a:off x="6136004" y="4334927"/>
              <a:ext cx="1395374" cy="2099346"/>
            </a:xfrm>
            <a:prstGeom prst="rect">
              <a:avLst/>
            </a:prstGeom>
            <a:noFill/>
            <a:ln>
              <a:noFill/>
            </a:ln>
          </p:spPr>
        </p:pic>
      </p:gr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p:txBody>
          <a:bodyPr/>
          <a:lstStyle/>
          <a:p>
            <a:pPr eaLnBrk="1" hangingPunct="1"/>
            <a:r>
              <a:rPr lang="en-US" sz="4000" b="1" dirty="0" smtClean="0">
                <a:latin typeface="Calibri" pitchFamily="34" charset="0"/>
              </a:rPr>
              <a:t>Pressure Angle</a:t>
            </a:r>
            <a:endParaRPr lang="en-US" sz="1800" b="1" dirty="0" smtClean="0">
              <a:latin typeface="Calibri" pitchFamily="34" charset="0"/>
            </a:endParaRPr>
          </a:p>
        </p:txBody>
      </p:sp>
      <p:sp>
        <p:nvSpPr>
          <p:cNvPr id="4099" name="Text Box 3"/>
          <p:cNvSpPr txBox="1">
            <a:spLocks noChangeArrowheads="1"/>
          </p:cNvSpPr>
          <p:nvPr/>
        </p:nvSpPr>
        <p:spPr bwMode="auto">
          <a:xfrm>
            <a:off x="596534" y="1480457"/>
            <a:ext cx="4811489" cy="4385816"/>
          </a:xfrm>
          <a:prstGeom prst="rect">
            <a:avLst/>
          </a:prstGeom>
          <a:noFill/>
          <a:ln w="9525">
            <a:noFill/>
            <a:miter lim="800000"/>
            <a:headEnd/>
            <a:tailEnd/>
          </a:ln>
        </p:spPr>
        <p:txBody>
          <a:bodyPr wrap="square">
            <a:spAutoFit/>
          </a:bodyPr>
          <a:lstStyle/>
          <a:p>
            <a:pPr marL="342900" indent="-342900">
              <a:spcBef>
                <a:spcPct val="50000"/>
              </a:spcBef>
              <a:buFont typeface="Wingdings" pitchFamily="2" charset="2"/>
              <a:buChar char="q"/>
            </a:pPr>
            <a:r>
              <a:rPr lang="en-US" baseline="0" dirty="0" smtClean="0">
                <a:latin typeface="Calibri" pitchFamily="34" charset="0"/>
              </a:rPr>
              <a:t>If there is an error in the location of the gear centers, the fundamental law of gearing still holds in the modified center distance case because the involute shape is only determined by the base circles radii, which are un changing once the gear is cut. The common normal is still tangent to the two base circles and still goes through the pitch point.</a:t>
            </a:r>
          </a:p>
          <a:p>
            <a:pPr marL="342900" indent="-342900">
              <a:spcBef>
                <a:spcPct val="50000"/>
              </a:spcBef>
              <a:buFont typeface="Wingdings" pitchFamily="2" charset="2"/>
              <a:buChar char="q"/>
            </a:pPr>
            <a:r>
              <a:rPr lang="en-US" baseline="0" dirty="0" smtClean="0">
                <a:latin typeface="Calibri" pitchFamily="34" charset="0"/>
              </a:rPr>
              <a:t>The pitch point has moved, but in proportion to the move of the center distance and the gear radii. The velocity ratio is unchanged despite the shift in center distance. As the center distance increases, so will the pressure angle and vice versa</a:t>
            </a:r>
          </a:p>
        </p:txBody>
      </p:sp>
      <p:cxnSp>
        <p:nvCxnSpPr>
          <p:cNvPr id="25" name="Straight Connector 24"/>
          <p:cNvCxnSpPr>
            <a:stCxn id="32" idx="3"/>
            <a:endCxn id="26" idx="7"/>
          </p:cNvCxnSpPr>
          <p:nvPr/>
        </p:nvCxnSpPr>
        <p:spPr bwMode="auto">
          <a:xfrm>
            <a:off x="6882226" y="2882921"/>
            <a:ext cx="1211914" cy="1199737"/>
          </a:xfrm>
          <a:prstGeom prst="line">
            <a:avLst/>
          </a:prstGeom>
          <a:solidFill>
            <a:schemeClr val="accent1"/>
          </a:solidFill>
          <a:ln w="38100" cap="flat" cmpd="sng" algn="ctr">
            <a:solidFill>
              <a:srgbClr val="FF0000"/>
            </a:solidFill>
            <a:prstDash val="solid"/>
            <a:round/>
            <a:headEnd type="none" w="med" len="med"/>
            <a:tailEnd type="none" w="med" len="med"/>
          </a:ln>
          <a:effectLst/>
        </p:spPr>
      </p:cxnSp>
      <p:sp>
        <p:nvSpPr>
          <p:cNvPr id="26" name="Oval 25"/>
          <p:cNvSpPr/>
          <p:nvPr/>
        </p:nvSpPr>
        <p:spPr bwMode="auto">
          <a:xfrm>
            <a:off x="6228680" y="3787747"/>
            <a:ext cx="2185523" cy="2013779"/>
          </a:xfrm>
          <a:prstGeom prst="ellipse">
            <a:avLst/>
          </a:prstGeom>
          <a:solidFill>
            <a:schemeClr val="accent1"/>
          </a:solidFill>
          <a:ln w="285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30000" smtClean="0">
              <a:ln>
                <a:noFill/>
              </a:ln>
              <a:solidFill>
                <a:schemeClr val="tx1"/>
              </a:solidFill>
              <a:effectLst/>
              <a:latin typeface="Arial" charset="0"/>
              <a:cs typeface="Arial" charset="0"/>
            </a:endParaRPr>
          </a:p>
        </p:txBody>
      </p:sp>
      <p:grpSp>
        <p:nvGrpSpPr>
          <p:cNvPr id="2" name="Group 8"/>
          <p:cNvGrpSpPr/>
          <p:nvPr/>
        </p:nvGrpSpPr>
        <p:grpSpPr>
          <a:xfrm>
            <a:off x="6987068" y="4553628"/>
            <a:ext cx="668746" cy="482017"/>
            <a:chOff x="7281069" y="3457213"/>
            <a:chExt cx="373062" cy="291827"/>
          </a:xfrm>
        </p:grpSpPr>
        <p:sp>
          <p:nvSpPr>
            <p:cNvPr id="28" name="AutoShape 2"/>
            <p:cNvSpPr>
              <a:spLocks noChangeArrowheads="1"/>
            </p:cNvSpPr>
            <p:nvPr/>
          </p:nvSpPr>
          <p:spPr bwMode="auto">
            <a:xfrm rot="16200000">
              <a:off x="7357039" y="3441550"/>
              <a:ext cx="221122" cy="252448"/>
            </a:xfrm>
            <a:prstGeom prst="flowChartDelay">
              <a:avLst/>
            </a:prstGeom>
            <a:solidFill>
              <a:srgbClr val="DDD8C2"/>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9" name="Oval 3"/>
            <p:cNvSpPr>
              <a:spLocks noChangeArrowheads="1"/>
            </p:cNvSpPr>
            <p:nvPr/>
          </p:nvSpPr>
          <p:spPr bwMode="auto">
            <a:xfrm>
              <a:off x="7408415" y="3523526"/>
              <a:ext cx="118370" cy="115748"/>
            </a:xfrm>
            <a:prstGeom prst="ellipse">
              <a:avLst/>
            </a:prstGeom>
            <a:solidFill>
              <a:srgbClr val="974706"/>
            </a:solidFill>
            <a:ln w="28575">
              <a:solidFill>
                <a:srgbClr val="FFFF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0" name="Rectangle 4"/>
            <p:cNvSpPr>
              <a:spLocks noChangeArrowheads="1"/>
            </p:cNvSpPr>
            <p:nvPr/>
          </p:nvSpPr>
          <p:spPr bwMode="auto">
            <a:xfrm>
              <a:off x="7281069" y="3677516"/>
              <a:ext cx="373062" cy="71524"/>
            </a:xfrm>
            <a:prstGeom prst="rect">
              <a:avLst/>
            </a:prstGeom>
            <a:solidFill>
              <a:srgbClr val="5A5A5A"/>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3" name="Group 17"/>
          <p:cNvGrpSpPr/>
          <p:nvPr/>
        </p:nvGrpSpPr>
        <p:grpSpPr>
          <a:xfrm>
            <a:off x="6700297" y="1905887"/>
            <a:ext cx="1242288" cy="1144666"/>
            <a:chOff x="6687234" y="2232459"/>
            <a:chExt cx="1242288" cy="1144666"/>
          </a:xfrm>
        </p:grpSpPr>
        <p:sp>
          <p:nvSpPr>
            <p:cNvPr id="32" name="Oval 31"/>
            <p:cNvSpPr/>
            <p:nvPr/>
          </p:nvSpPr>
          <p:spPr bwMode="auto">
            <a:xfrm>
              <a:off x="6687234" y="2232459"/>
              <a:ext cx="1242288" cy="1144666"/>
            </a:xfrm>
            <a:prstGeom prst="ellipse">
              <a:avLst/>
            </a:prstGeom>
            <a:solidFill>
              <a:srgbClr val="FFC000"/>
            </a:solidFill>
            <a:ln w="285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30000" smtClean="0">
                <a:ln>
                  <a:noFill/>
                </a:ln>
                <a:solidFill>
                  <a:schemeClr val="tx1"/>
                </a:solidFill>
                <a:effectLst/>
                <a:latin typeface="Arial" charset="0"/>
                <a:cs typeface="Arial" charset="0"/>
              </a:endParaRPr>
            </a:p>
          </p:txBody>
        </p:sp>
        <p:sp>
          <p:nvSpPr>
            <p:cNvPr id="33" name="AutoShape 2"/>
            <p:cNvSpPr>
              <a:spLocks noChangeArrowheads="1"/>
            </p:cNvSpPr>
            <p:nvPr/>
          </p:nvSpPr>
          <p:spPr bwMode="auto">
            <a:xfrm rot="16200000">
              <a:off x="7116564" y="2567681"/>
              <a:ext cx="365232" cy="452535"/>
            </a:xfrm>
            <a:prstGeom prst="flowChartDelay">
              <a:avLst/>
            </a:prstGeom>
            <a:solidFill>
              <a:srgbClr val="DDD8C2"/>
            </a:solidFill>
            <a:ln w="2857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4" name="Oval 3"/>
            <p:cNvSpPr>
              <a:spLocks noChangeArrowheads="1"/>
            </p:cNvSpPr>
            <p:nvPr/>
          </p:nvSpPr>
          <p:spPr bwMode="auto">
            <a:xfrm>
              <a:off x="7202284" y="2709201"/>
              <a:ext cx="212189" cy="191183"/>
            </a:xfrm>
            <a:prstGeom prst="ellipse">
              <a:avLst/>
            </a:prstGeom>
            <a:solidFill>
              <a:srgbClr val="974706"/>
            </a:solidFill>
            <a:ln w="28575">
              <a:solidFill>
                <a:srgbClr val="FFFF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5" name="Rectangle 4"/>
            <p:cNvSpPr>
              <a:spLocks noChangeArrowheads="1"/>
            </p:cNvSpPr>
            <p:nvPr/>
          </p:nvSpPr>
          <p:spPr bwMode="auto">
            <a:xfrm>
              <a:off x="6964807" y="2975212"/>
              <a:ext cx="668746" cy="118138"/>
            </a:xfrm>
            <a:prstGeom prst="rect">
              <a:avLst/>
            </a:prstGeom>
            <a:solidFill>
              <a:srgbClr val="5A5A5A"/>
            </a:solidFill>
            <a:ln w="2857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a:p>
          </p:txBody>
        </p:sp>
      </p:grpSp>
      <p:sp>
        <p:nvSpPr>
          <p:cNvPr id="36" name="Oval 35"/>
          <p:cNvSpPr/>
          <p:nvPr/>
        </p:nvSpPr>
        <p:spPr bwMode="auto">
          <a:xfrm>
            <a:off x="7407797" y="3391382"/>
            <a:ext cx="127322" cy="127322"/>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30000" smtClean="0">
              <a:ln>
                <a:noFill/>
              </a:ln>
              <a:solidFill>
                <a:schemeClr val="tx1"/>
              </a:solidFill>
              <a:effectLst/>
              <a:latin typeface="Arial" charset="0"/>
              <a:cs typeface="Arial" charset="0"/>
            </a:endParaRPr>
          </a:p>
        </p:txBody>
      </p:sp>
      <p:cxnSp>
        <p:nvCxnSpPr>
          <p:cNvPr id="37" name="Straight Connector 36"/>
          <p:cNvCxnSpPr/>
          <p:nvPr/>
        </p:nvCxnSpPr>
        <p:spPr bwMode="auto">
          <a:xfrm flipH="1">
            <a:off x="5956663" y="3409406"/>
            <a:ext cx="2416628"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p:txBody>
          <a:bodyPr/>
          <a:lstStyle/>
          <a:p>
            <a:pPr eaLnBrk="1" hangingPunct="1"/>
            <a:r>
              <a:rPr lang="en-US" sz="4000" b="1" dirty="0" smtClean="0">
                <a:latin typeface="Calibri" pitchFamily="34" charset="0"/>
              </a:rPr>
              <a:t>Example</a:t>
            </a:r>
            <a:endParaRPr lang="en-US" sz="1800" b="1" dirty="0" smtClean="0">
              <a:latin typeface="Calibri" pitchFamily="34" charset="0"/>
            </a:endParaRPr>
          </a:p>
        </p:txBody>
      </p:sp>
      <p:sp>
        <p:nvSpPr>
          <p:cNvPr id="4099" name="Text Box 3"/>
          <p:cNvSpPr txBox="1">
            <a:spLocks noChangeArrowheads="1"/>
          </p:cNvSpPr>
          <p:nvPr/>
        </p:nvSpPr>
        <p:spPr bwMode="auto">
          <a:xfrm>
            <a:off x="596534" y="1480457"/>
            <a:ext cx="4811489" cy="1477328"/>
          </a:xfrm>
          <a:prstGeom prst="rect">
            <a:avLst/>
          </a:prstGeom>
          <a:noFill/>
          <a:ln w="9525">
            <a:noFill/>
            <a:miter lim="800000"/>
            <a:headEnd/>
            <a:tailEnd/>
          </a:ln>
        </p:spPr>
        <p:txBody>
          <a:bodyPr wrap="square">
            <a:spAutoFit/>
          </a:bodyPr>
          <a:lstStyle/>
          <a:p>
            <a:pPr marL="342900" indent="-342900">
              <a:spcBef>
                <a:spcPct val="50000"/>
              </a:spcBef>
              <a:buFont typeface="Wingdings" pitchFamily="2" charset="2"/>
              <a:buChar char="q"/>
            </a:pPr>
            <a:r>
              <a:rPr lang="en-US" baseline="0" dirty="0" smtClean="0">
                <a:latin typeface="Calibri" pitchFamily="34" charset="0"/>
              </a:rPr>
              <a:t>The base circle diameter of the gear in a </a:t>
            </a:r>
            <a:r>
              <a:rPr lang="en-US" baseline="0" dirty="0" err="1" smtClean="0">
                <a:latin typeface="Calibri" pitchFamily="34" charset="0"/>
              </a:rPr>
              <a:t>gearset</a:t>
            </a:r>
            <a:r>
              <a:rPr lang="en-US" baseline="0" dirty="0" smtClean="0">
                <a:latin typeface="Calibri" pitchFamily="34" charset="0"/>
              </a:rPr>
              <a:t> is 30 mm and a that of the pinion is 20 mm.  Determine the pressure angle if the center distance between the gear and the pinion is  (a) 60 mm, and (b) 80 mm</a:t>
            </a:r>
          </a:p>
        </p:txBody>
      </p:sp>
      <p:cxnSp>
        <p:nvCxnSpPr>
          <p:cNvPr id="25" name="Straight Connector 24"/>
          <p:cNvCxnSpPr>
            <a:stCxn id="32" idx="3"/>
            <a:endCxn id="26" idx="7"/>
          </p:cNvCxnSpPr>
          <p:nvPr/>
        </p:nvCxnSpPr>
        <p:spPr bwMode="auto">
          <a:xfrm>
            <a:off x="6882226" y="2882921"/>
            <a:ext cx="1211914" cy="1199737"/>
          </a:xfrm>
          <a:prstGeom prst="line">
            <a:avLst/>
          </a:prstGeom>
          <a:solidFill>
            <a:schemeClr val="accent1"/>
          </a:solidFill>
          <a:ln w="38100" cap="flat" cmpd="sng" algn="ctr">
            <a:solidFill>
              <a:srgbClr val="FF0000"/>
            </a:solidFill>
            <a:prstDash val="solid"/>
            <a:round/>
            <a:headEnd type="none" w="med" len="med"/>
            <a:tailEnd type="none" w="med" len="med"/>
          </a:ln>
          <a:effectLst/>
        </p:spPr>
      </p:cxnSp>
      <p:sp>
        <p:nvSpPr>
          <p:cNvPr id="26" name="Oval 25"/>
          <p:cNvSpPr/>
          <p:nvPr/>
        </p:nvSpPr>
        <p:spPr bwMode="auto">
          <a:xfrm>
            <a:off x="6228680" y="3787747"/>
            <a:ext cx="2185523" cy="2013779"/>
          </a:xfrm>
          <a:prstGeom prst="ellipse">
            <a:avLst/>
          </a:prstGeom>
          <a:solidFill>
            <a:schemeClr val="accent1"/>
          </a:solidFill>
          <a:ln w="285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30000" smtClean="0">
              <a:ln>
                <a:noFill/>
              </a:ln>
              <a:solidFill>
                <a:schemeClr val="tx1"/>
              </a:solidFill>
              <a:effectLst/>
              <a:latin typeface="Arial" charset="0"/>
              <a:cs typeface="Arial" charset="0"/>
            </a:endParaRPr>
          </a:p>
        </p:txBody>
      </p:sp>
      <p:grpSp>
        <p:nvGrpSpPr>
          <p:cNvPr id="2" name="Group 8"/>
          <p:cNvGrpSpPr/>
          <p:nvPr/>
        </p:nvGrpSpPr>
        <p:grpSpPr>
          <a:xfrm>
            <a:off x="6987068" y="4553628"/>
            <a:ext cx="668746" cy="482017"/>
            <a:chOff x="7281069" y="3457213"/>
            <a:chExt cx="373062" cy="291827"/>
          </a:xfrm>
        </p:grpSpPr>
        <p:sp>
          <p:nvSpPr>
            <p:cNvPr id="28" name="AutoShape 2"/>
            <p:cNvSpPr>
              <a:spLocks noChangeArrowheads="1"/>
            </p:cNvSpPr>
            <p:nvPr/>
          </p:nvSpPr>
          <p:spPr bwMode="auto">
            <a:xfrm rot="16200000">
              <a:off x="7357039" y="3441550"/>
              <a:ext cx="221122" cy="252448"/>
            </a:xfrm>
            <a:prstGeom prst="flowChartDelay">
              <a:avLst/>
            </a:prstGeom>
            <a:solidFill>
              <a:srgbClr val="DDD8C2"/>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9" name="Oval 3"/>
            <p:cNvSpPr>
              <a:spLocks noChangeArrowheads="1"/>
            </p:cNvSpPr>
            <p:nvPr/>
          </p:nvSpPr>
          <p:spPr bwMode="auto">
            <a:xfrm>
              <a:off x="7408415" y="3523526"/>
              <a:ext cx="118370" cy="115748"/>
            </a:xfrm>
            <a:prstGeom prst="ellipse">
              <a:avLst/>
            </a:prstGeom>
            <a:solidFill>
              <a:srgbClr val="974706"/>
            </a:solidFill>
            <a:ln w="28575">
              <a:solidFill>
                <a:srgbClr val="FFFF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0" name="Rectangle 4"/>
            <p:cNvSpPr>
              <a:spLocks noChangeArrowheads="1"/>
            </p:cNvSpPr>
            <p:nvPr/>
          </p:nvSpPr>
          <p:spPr bwMode="auto">
            <a:xfrm>
              <a:off x="7281069" y="3677516"/>
              <a:ext cx="373062" cy="71524"/>
            </a:xfrm>
            <a:prstGeom prst="rect">
              <a:avLst/>
            </a:prstGeom>
            <a:solidFill>
              <a:srgbClr val="5A5A5A"/>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3" name="Group 17"/>
          <p:cNvGrpSpPr/>
          <p:nvPr/>
        </p:nvGrpSpPr>
        <p:grpSpPr>
          <a:xfrm>
            <a:off x="6700297" y="1905887"/>
            <a:ext cx="1242288" cy="1144666"/>
            <a:chOff x="6687234" y="2232459"/>
            <a:chExt cx="1242288" cy="1144666"/>
          </a:xfrm>
        </p:grpSpPr>
        <p:sp>
          <p:nvSpPr>
            <p:cNvPr id="32" name="Oval 31"/>
            <p:cNvSpPr/>
            <p:nvPr/>
          </p:nvSpPr>
          <p:spPr bwMode="auto">
            <a:xfrm>
              <a:off x="6687234" y="2232459"/>
              <a:ext cx="1242288" cy="1144666"/>
            </a:xfrm>
            <a:prstGeom prst="ellipse">
              <a:avLst/>
            </a:prstGeom>
            <a:solidFill>
              <a:srgbClr val="FFC000"/>
            </a:solidFill>
            <a:ln w="285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30000" smtClean="0">
                <a:ln>
                  <a:noFill/>
                </a:ln>
                <a:solidFill>
                  <a:schemeClr val="tx1"/>
                </a:solidFill>
                <a:effectLst/>
                <a:latin typeface="Arial" charset="0"/>
                <a:cs typeface="Arial" charset="0"/>
              </a:endParaRPr>
            </a:p>
          </p:txBody>
        </p:sp>
        <p:sp>
          <p:nvSpPr>
            <p:cNvPr id="33" name="AutoShape 2"/>
            <p:cNvSpPr>
              <a:spLocks noChangeArrowheads="1"/>
            </p:cNvSpPr>
            <p:nvPr/>
          </p:nvSpPr>
          <p:spPr bwMode="auto">
            <a:xfrm rot="16200000">
              <a:off x="7116564" y="2567681"/>
              <a:ext cx="365232" cy="452535"/>
            </a:xfrm>
            <a:prstGeom prst="flowChartDelay">
              <a:avLst/>
            </a:prstGeom>
            <a:solidFill>
              <a:srgbClr val="DDD8C2"/>
            </a:solidFill>
            <a:ln w="2857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4" name="Oval 3"/>
            <p:cNvSpPr>
              <a:spLocks noChangeArrowheads="1"/>
            </p:cNvSpPr>
            <p:nvPr/>
          </p:nvSpPr>
          <p:spPr bwMode="auto">
            <a:xfrm>
              <a:off x="7202284" y="2709201"/>
              <a:ext cx="212189" cy="191183"/>
            </a:xfrm>
            <a:prstGeom prst="ellipse">
              <a:avLst/>
            </a:prstGeom>
            <a:solidFill>
              <a:srgbClr val="974706"/>
            </a:solidFill>
            <a:ln w="28575">
              <a:solidFill>
                <a:srgbClr val="FFFF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5" name="Rectangle 4"/>
            <p:cNvSpPr>
              <a:spLocks noChangeArrowheads="1"/>
            </p:cNvSpPr>
            <p:nvPr/>
          </p:nvSpPr>
          <p:spPr bwMode="auto">
            <a:xfrm>
              <a:off x="6964807" y="2975212"/>
              <a:ext cx="668746" cy="118138"/>
            </a:xfrm>
            <a:prstGeom prst="rect">
              <a:avLst/>
            </a:prstGeom>
            <a:solidFill>
              <a:srgbClr val="5A5A5A"/>
            </a:solidFill>
            <a:ln w="2857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a:p>
          </p:txBody>
        </p:sp>
      </p:grpSp>
      <p:cxnSp>
        <p:nvCxnSpPr>
          <p:cNvPr id="37" name="Straight Connector 36"/>
          <p:cNvCxnSpPr/>
          <p:nvPr/>
        </p:nvCxnSpPr>
        <p:spPr bwMode="auto">
          <a:xfrm flipH="1">
            <a:off x="5956663" y="3331028"/>
            <a:ext cx="2416628"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8" name="Straight Connector 17"/>
          <p:cNvCxnSpPr/>
          <p:nvPr/>
        </p:nvCxnSpPr>
        <p:spPr bwMode="auto">
          <a:xfrm flipV="1">
            <a:off x="7328263" y="1110343"/>
            <a:ext cx="0" cy="5081451"/>
          </a:xfrm>
          <a:prstGeom prst="line">
            <a:avLst/>
          </a:prstGeom>
          <a:solidFill>
            <a:schemeClr val="accent1"/>
          </a:solidFill>
          <a:ln w="9525" cap="flat" cmpd="sng" algn="ctr">
            <a:solidFill>
              <a:schemeClr val="tx1"/>
            </a:solidFill>
            <a:prstDash val="solid"/>
            <a:round/>
            <a:headEnd type="none" w="med" len="med"/>
            <a:tailEnd type="none" w="med" len="med"/>
          </a:ln>
          <a:effectLst/>
        </p:spPr>
      </p:cxn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p:txBody>
          <a:bodyPr/>
          <a:lstStyle/>
          <a:p>
            <a:pPr eaLnBrk="1" hangingPunct="1"/>
            <a:r>
              <a:rPr lang="en-US" sz="4000" b="1" dirty="0" smtClean="0">
                <a:latin typeface="Calibri" pitchFamily="34" charset="0"/>
              </a:rPr>
              <a:t>Example</a:t>
            </a:r>
            <a:endParaRPr lang="en-US" sz="1800" b="1" dirty="0" smtClean="0">
              <a:latin typeface="Calibri" pitchFamily="34" charset="0"/>
            </a:endParaRPr>
          </a:p>
        </p:txBody>
      </p:sp>
      <p:sp>
        <p:nvSpPr>
          <p:cNvPr id="4099" name="Text Box 3"/>
          <p:cNvSpPr txBox="1">
            <a:spLocks noChangeArrowheads="1"/>
          </p:cNvSpPr>
          <p:nvPr/>
        </p:nvSpPr>
        <p:spPr bwMode="auto">
          <a:xfrm>
            <a:off x="596534" y="1480457"/>
            <a:ext cx="4811489" cy="1477328"/>
          </a:xfrm>
          <a:prstGeom prst="rect">
            <a:avLst/>
          </a:prstGeom>
          <a:noFill/>
          <a:ln w="9525">
            <a:noFill/>
            <a:miter lim="800000"/>
            <a:headEnd/>
            <a:tailEnd/>
          </a:ln>
        </p:spPr>
        <p:txBody>
          <a:bodyPr wrap="square">
            <a:spAutoFit/>
          </a:bodyPr>
          <a:lstStyle/>
          <a:p>
            <a:pPr marL="342900" indent="-342900">
              <a:spcBef>
                <a:spcPct val="50000"/>
              </a:spcBef>
              <a:buFont typeface="Wingdings" pitchFamily="2" charset="2"/>
              <a:buChar char="q"/>
            </a:pPr>
            <a:r>
              <a:rPr lang="en-US" baseline="0" dirty="0" smtClean="0">
                <a:latin typeface="Calibri" pitchFamily="34" charset="0"/>
              </a:rPr>
              <a:t>The base circle diameter of the gear in a </a:t>
            </a:r>
            <a:r>
              <a:rPr lang="en-US" baseline="0" dirty="0" err="1" smtClean="0">
                <a:latin typeface="Calibri" pitchFamily="34" charset="0"/>
              </a:rPr>
              <a:t>gearset</a:t>
            </a:r>
            <a:r>
              <a:rPr lang="en-US" baseline="0" dirty="0" smtClean="0">
                <a:latin typeface="Calibri" pitchFamily="34" charset="0"/>
              </a:rPr>
              <a:t> is 30 mm and a that of the pinion is 20 mm.  Determine the pressure angle if the center distance between the gear and the pinion is  (a) 60 mm, and (b) 80 mm</a:t>
            </a:r>
          </a:p>
        </p:txBody>
      </p:sp>
      <p:cxnSp>
        <p:nvCxnSpPr>
          <p:cNvPr id="25" name="Straight Connector 24"/>
          <p:cNvCxnSpPr>
            <a:stCxn id="32" idx="3"/>
            <a:endCxn id="26" idx="7"/>
          </p:cNvCxnSpPr>
          <p:nvPr/>
        </p:nvCxnSpPr>
        <p:spPr bwMode="auto">
          <a:xfrm>
            <a:off x="6882226" y="2882921"/>
            <a:ext cx="1211914" cy="1199737"/>
          </a:xfrm>
          <a:prstGeom prst="line">
            <a:avLst/>
          </a:prstGeom>
          <a:solidFill>
            <a:schemeClr val="accent1"/>
          </a:solidFill>
          <a:ln w="38100" cap="flat" cmpd="sng" algn="ctr">
            <a:solidFill>
              <a:srgbClr val="FF0000"/>
            </a:solidFill>
            <a:prstDash val="solid"/>
            <a:round/>
            <a:headEnd type="none" w="med" len="med"/>
            <a:tailEnd type="none" w="med" len="med"/>
          </a:ln>
          <a:effectLst/>
        </p:spPr>
      </p:cxnSp>
      <p:sp>
        <p:nvSpPr>
          <p:cNvPr id="26" name="Oval 25"/>
          <p:cNvSpPr/>
          <p:nvPr/>
        </p:nvSpPr>
        <p:spPr bwMode="auto">
          <a:xfrm>
            <a:off x="6228680" y="3787747"/>
            <a:ext cx="2185523" cy="2013779"/>
          </a:xfrm>
          <a:prstGeom prst="ellipse">
            <a:avLst/>
          </a:prstGeom>
          <a:solidFill>
            <a:schemeClr val="accent1"/>
          </a:solidFill>
          <a:ln w="285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30000" smtClean="0">
              <a:ln>
                <a:noFill/>
              </a:ln>
              <a:solidFill>
                <a:schemeClr val="tx1"/>
              </a:solidFill>
              <a:effectLst/>
              <a:latin typeface="Arial" charset="0"/>
              <a:cs typeface="Arial" charset="0"/>
            </a:endParaRPr>
          </a:p>
        </p:txBody>
      </p:sp>
      <p:grpSp>
        <p:nvGrpSpPr>
          <p:cNvPr id="2" name="Group 8"/>
          <p:cNvGrpSpPr/>
          <p:nvPr/>
        </p:nvGrpSpPr>
        <p:grpSpPr>
          <a:xfrm>
            <a:off x="6987068" y="4553628"/>
            <a:ext cx="668746" cy="482017"/>
            <a:chOff x="7281069" y="3457213"/>
            <a:chExt cx="373062" cy="291827"/>
          </a:xfrm>
        </p:grpSpPr>
        <p:sp>
          <p:nvSpPr>
            <p:cNvPr id="28" name="AutoShape 2"/>
            <p:cNvSpPr>
              <a:spLocks noChangeArrowheads="1"/>
            </p:cNvSpPr>
            <p:nvPr/>
          </p:nvSpPr>
          <p:spPr bwMode="auto">
            <a:xfrm rot="16200000">
              <a:off x="7357039" y="3441550"/>
              <a:ext cx="221122" cy="252448"/>
            </a:xfrm>
            <a:prstGeom prst="flowChartDelay">
              <a:avLst/>
            </a:prstGeom>
            <a:solidFill>
              <a:srgbClr val="DDD8C2"/>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9" name="Oval 3"/>
            <p:cNvSpPr>
              <a:spLocks noChangeArrowheads="1"/>
            </p:cNvSpPr>
            <p:nvPr/>
          </p:nvSpPr>
          <p:spPr bwMode="auto">
            <a:xfrm>
              <a:off x="7408415" y="3523526"/>
              <a:ext cx="118370" cy="115748"/>
            </a:xfrm>
            <a:prstGeom prst="ellipse">
              <a:avLst/>
            </a:prstGeom>
            <a:solidFill>
              <a:srgbClr val="974706"/>
            </a:solidFill>
            <a:ln w="28575">
              <a:solidFill>
                <a:srgbClr val="FFFF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0" name="Rectangle 4"/>
            <p:cNvSpPr>
              <a:spLocks noChangeArrowheads="1"/>
            </p:cNvSpPr>
            <p:nvPr/>
          </p:nvSpPr>
          <p:spPr bwMode="auto">
            <a:xfrm>
              <a:off x="7281069" y="3677516"/>
              <a:ext cx="373062" cy="71524"/>
            </a:xfrm>
            <a:prstGeom prst="rect">
              <a:avLst/>
            </a:prstGeom>
            <a:solidFill>
              <a:srgbClr val="5A5A5A"/>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3" name="Group 17"/>
          <p:cNvGrpSpPr/>
          <p:nvPr/>
        </p:nvGrpSpPr>
        <p:grpSpPr>
          <a:xfrm>
            <a:off x="6700297" y="1905887"/>
            <a:ext cx="1242288" cy="1144666"/>
            <a:chOff x="6687234" y="2232459"/>
            <a:chExt cx="1242288" cy="1144666"/>
          </a:xfrm>
        </p:grpSpPr>
        <p:sp>
          <p:nvSpPr>
            <p:cNvPr id="32" name="Oval 31"/>
            <p:cNvSpPr/>
            <p:nvPr/>
          </p:nvSpPr>
          <p:spPr bwMode="auto">
            <a:xfrm>
              <a:off x="6687234" y="2232459"/>
              <a:ext cx="1242288" cy="1144666"/>
            </a:xfrm>
            <a:prstGeom prst="ellipse">
              <a:avLst/>
            </a:prstGeom>
            <a:solidFill>
              <a:srgbClr val="FFC000"/>
            </a:solidFill>
            <a:ln w="285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30000" smtClean="0">
                <a:ln>
                  <a:noFill/>
                </a:ln>
                <a:solidFill>
                  <a:schemeClr val="tx1"/>
                </a:solidFill>
                <a:effectLst/>
                <a:latin typeface="Arial" charset="0"/>
                <a:cs typeface="Arial" charset="0"/>
              </a:endParaRPr>
            </a:p>
          </p:txBody>
        </p:sp>
        <p:sp>
          <p:nvSpPr>
            <p:cNvPr id="33" name="AutoShape 2"/>
            <p:cNvSpPr>
              <a:spLocks noChangeArrowheads="1"/>
            </p:cNvSpPr>
            <p:nvPr/>
          </p:nvSpPr>
          <p:spPr bwMode="auto">
            <a:xfrm rot="16200000">
              <a:off x="7116564" y="2567681"/>
              <a:ext cx="365232" cy="452535"/>
            </a:xfrm>
            <a:prstGeom prst="flowChartDelay">
              <a:avLst/>
            </a:prstGeom>
            <a:solidFill>
              <a:srgbClr val="DDD8C2"/>
            </a:solidFill>
            <a:ln w="2857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4" name="Oval 3"/>
            <p:cNvSpPr>
              <a:spLocks noChangeArrowheads="1"/>
            </p:cNvSpPr>
            <p:nvPr/>
          </p:nvSpPr>
          <p:spPr bwMode="auto">
            <a:xfrm>
              <a:off x="7202284" y="2709201"/>
              <a:ext cx="212189" cy="191183"/>
            </a:xfrm>
            <a:prstGeom prst="ellipse">
              <a:avLst/>
            </a:prstGeom>
            <a:solidFill>
              <a:srgbClr val="974706"/>
            </a:solidFill>
            <a:ln w="28575">
              <a:solidFill>
                <a:srgbClr val="FFFF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5" name="Rectangle 4"/>
            <p:cNvSpPr>
              <a:spLocks noChangeArrowheads="1"/>
            </p:cNvSpPr>
            <p:nvPr/>
          </p:nvSpPr>
          <p:spPr bwMode="auto">
            <a:xfrm>
              <a:off x="6964807" y="2975212"/>
              <a:ext cx="668746" cy="118138"/>
            </a:xfrm>
            <a:prstGeom prst="rect">
              <a:avLst/>
            </a:prstGeom>
            <a:solidFill>
              <a:srgbClr val="5A5A5A"/>
            </a:solidFill>
            <a:ln w="2857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a:p>
          </p:txBody>
        </p:sp>
      </p:grpSp>
      <p:cxnSp>
        <p:nvCxnSpPr>
          <p:cNvPr id="37" name="Straight Connector 36"/>
          <p:cNvCxnSpPr/>
          <p:nvPr/>
        </p:nvCxnSpPr>
        <p:spPr bwMode="auto">
          <a:xfrm flipH="1">
            <a:off x="5956663" y="3331028"/>
            <a:ext cx="2416628"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8" name="Straight Connector 17"/>
          <p:cNvCxnSpPr/>
          <p:nvPr/>
        </p:nvCxnSpPr>
        <p:spPr bwMode="auto">
          <a:xfrm flipV="1">
            <a:off x="7328263" y="1110343"/>
            <a:ext cx="0" cy="5081451"/>
          </a:xfrm>
          <a:prstGeom prst="line">
            <a:avLst/>
          </a:prstGeom>
          <a:solidFill>
            <a:schemeClr val="accent1"/>
          </a:solidFill>
          <a:ln w="9525" cap="flat" cmpd="sng" algn="ctr">
            <a:solidFill>
              <a:schemeClr val="tx1"/>
            </a:solidFill>
            <a:prstDash val="solid"/>
            <a:round/>
            <a:headEnd type="none" w="med" len="med"/>
            <a:tailEnd type="none" w="med" len="med"/>
          </a:ln>
          <a:effectLst/>
        </p:spPr>
      </p:cxnSp>
      <p:graphicFrame>
        <p:nvGraphicFramePr>
          <p:cNvPr id="19" name="Object 18"/>
          <p:cNvGraphicFramePr>
            <a:graphicFrameLocks noChangeAspect="1"/>
          </p:cNvGraphicFramePr>
          <p:nvPr/>
        </p:nvGraphicFramePr>
        <p:xfrm>
          <a:off x="1068388" y="3143068"/>
          <a:ext cx="3678237" cy="3117850"/>
        </p:xfrm>
        <a:graphic>
          <a:graphicData uri="http://schemas.openxmlformats.org/presentationml/2006/ole">
            <p:oleObj spid="_x0000_s253954" name="Equation" r:id="rId3" imgW="2044440" imgH="1726920" progId="Equation.3">
              <p:embed/>
            </p:oleObj>
          </a:graphicData>
        </a:graphic>
      </p:graphicFrame>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2"/>
          <p:cNvSpPr>
            <a:spLocks noGrp="1" noChangeArrowheads="1"/>
          </p:cNvSpPr>
          <p:nvPr>
            <p:ph type="title"/>
          </p:nvPr>
        </p:nvSpPr>
        <p:spPr>
          <a:xfrm>
            <a:off x="457200" y="274638"/>
            <a:ext cx="8229600" cy="1143000"/>
          </a:xfrm>
        </p:spPr>
        <p:txBody>
          <a:bodyPr/>
          <a:lstStyle/>
          <a:p>
            <a:pPr eaLnBrk="1" hangingPunct="1"/>
            <a:r>
              <a:rPr lang="en-US" sz="4000" b="1" dirty="0" smtClean="0">
                <a:latin typeface="Calibri" pitchFamily="34" charset="0"/>
              </a:rPr>
              <a:t>The Involute Tooth Form</a:t>
            </a:r>
            <a:endParaRPr lang="en-US" sz="1800" b="1" dirty="0" smtClean="0">
              <a:latin typeface="Calibri" pitchFamily="34" charset="0"/>
            </a:endParaRPr>
          </a:p>
        </p:txBody>
      </p:sp>
      <p:pic>
        <p:nvPicPr>
          <p:cNvPr id="116738" name="Picture 2"/>
          <p:cNvPicPr>
            <a:picLocks noChangeAspect="1" noChangeArrowheads="1"/>
          </p:cNvPicPr>
          <p:nvPr/>
        </p:nvPicPr>
        <p:blipFill>
          <a:blip r:embed="rId2" cstate="print"/>
          <a:srcRect/>
          <a:stretch>
            <a:fillRect/>
          </a:stretch>
        </p:blipFill>
        <p:spPr bwMode="auto">
          <a:xfrm>
            <a:off x="5316" y="436120"/>
            <a:ext cx="9138683" cy="624825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p:cNvPicPr>
            <a:picLocks noChangeAspect="1" noChangeArrowheads="1"/>
          </p:cNvPicPr>
          <p:nvPr/>
        </p:nvPicPr>
        <p:blipFill>
          <a:blip r:embed="rId2" cstate="print"/>
          <a:srcRect/>
          <a:stretch>
            <a:fillRect/>
          </a:stretch>
        </p:blipFill>
        <p:spPr bwMode="auto">
          <a:xfrm>
            <a:off x="928634" y="2913017"/>
            <a:ext cx="7037206" cy="3749040"/>
          </a:xfrm>
          <a:prstGeom prst="rect">
            <a:avLst/>
          </a:prstGeom>
          <a:noFill/>
          <a:ln w="9525">
            <a:noFill/>
            <a:miter lim="800000"/>
            <a:headEnd/>
            <a:tailEnd/>
          </a:ln>
        </p:spPr>
      </p:pic>
      <p:sp>
        <p:nvSpPr>
          <p:cNvPr id="4098" name="Rectangle 2"/>
          <p:cNvSpPr>
            <a:spLocks noGrp="1" noChangeArrowheads="1"/>
          </p:cNvSpPr>
          <p:nvPr>
            <p:ph type="title"/>
          </p:nvPr>
        </p:nvSpPr>
        <p:spPr/>
        <p:txBody>
          <a:bodyPr/>
          <a:lstStyle/>
          <a:p>
            <a:pPr eaLnBrk="1" hangingPunct="1"/>
            <a:r>
              <a:rPr lang="en-US" sz="4000" b="1" dirty="0" smtClean="0">
                <a:latin typeface="Calibri" pitchFamily="34" charset="0"/>
              </a:rPr>
              <a:t>Addendum and Dedendum</a:t>
            </a:r>
            <a:endParaRPr lang="en-US" sz="1800" b="1" dirty="0" smtClean="0">
              <a:latin typeface="Calibri" pitchFamily="34" charset="0"/>
            </a:endParaRPr>
          </a:p>
        </p:txBody>
      </p:sp>
      <p:sp>
        <p:nvSpPr>
          <p:cNvPr id="4099" name="Text Box 3"/>
          <p:cNvSpPr txBox="1">
            <a:spLocks noChangeArrowheads="1"/>
          </p:cNvSpPr>
          <p:nvPr/>
        </p:nvSpPr>
        <p:spPr bwMode="auto">
          <a:xfrm>
            <a:off x="596536" y="1480457"/>
            <a:ext cx="7685315" cy="2169825"/>
          </a:xfrm>
          <a:prstGeom prst="rect">
            <a:avLst/>
          </a:prstGeom>
          <a:noFill/>
          <a:ln w="9525">
            <a:noFill/>
            <a:miter lim="800000"/>
            <a:headEnd/>
            <a:tailEnd/>
          </a:ln>
        </p:spPr>
        <p:txBody>
          <a:bodyPr wrap="square">
            <a:spAutoFit/>
          </a:bodyPr>
          <a:lstStyle/>
          <a:p>
            <a:pPr marL="342900" indent="-342900">
              <a:spcBef>
                <a:spcPct val="50000"/>
              </a:spcBef>
              <a:buFont typeface="Wingdings" pitchFamily="2" charset="2"/>
              <a:buChar char="q"/>
            </a:pPr>
            <a:r>
              <a:rPr lang="en-US" baseline="0" dirty="0" smtClean="0">
                <a:latin typeface="Calibri" pitchFamily="34" charset="0"/>
              </a:rPr>
              <a:t>The gear tooth must project both below and above the rolling cylinder surface (pitch circle) and the involute only exists outside of the base circle. The amount of tooth that sticks out above the pitch circle is the addendum, </a:t>
            </a:r>
            <a:r>
              <a:rPr lang="en-US" i="1" baseline="0" dirty="0" smtClean="0">
                <a:latin typeface="Calibri" pitchFamily="34" charset="0"/>
              </a:rPr>
              <a:t>a</a:t>
            </a:r>
            <a:r>
              <a:rPr lang="en-US" baseline="0" dirty="0" smtClean="0">
                <a:latin typeface="Calibri" pitchFamily="34" charset="0"/>
              </a:rPr>
              <a:t>, and the amount that goes below is </a:t>
            </a:r>
            <a:r>
              <a:rPr lang="en-US" baseline="0" dirty="0" err="1" smtClean="0">
                <a:latin typeface="Calibri" pitchFamily="34" charset="0"/>
              </a:rPr>
              <a:t>dedendum</a:t>
            </a:r>
            <a:r>
              <a:rPr lang="en-US" baseline="0" dirty="0" smtClean="0">
                <a:latin typeface="Calibri" pitchFamily="34" charset="0"/>
              </a:rPr>
              <a:t>, </a:t>
            </a:r>
            <a:r>
              <a:rPr lang="en-US" i="1" baseline="0" dirty="0" smtClean="0">
                <a:latin typeface="Calibri" pitchFamily="34" charset="0"/>
              </a:rPr>
              <a:t>b</a:t>
            </a:r>
            <a:r>
              <a:rPr lang="en-US" baseline="0" dirty="0" smtClean="0">
                <a:latin typeface="Calibri" pitchFamily="34" charset="0"/>
              </a:rPr>
              <a:t>. These are related by </a:t>
            </a:r>
            <a:r>
              <a:rPr lang="en-US" i="1" baseline="0" dirty="0" err="1" smtClean="0">
                <a:latin typeface="Calibri" pitchFamily="34" charset="0"/>
              </a:rPr>
              <a:t>a</a:t>
            </a:r>
            <a:r>
              <a:rPr lang="en-US" i="1" baseline="-25000" dirty="0" err="1" smtClean="0">
                <a:latin typeface="Calibri" pitchFamily="34" charset="0"/>
              </a:rPr>
              <a:t>p</a:t>
            </a:r>
            <a:r>
              <a:rPr lang="en-US" baseline="0" dirty="0" smtClean="0">
                <a:latin typeface="Calibri" pitchFamily="34" charset="0"/>
              </a:rPr>
              <a:t> = </a:t>
            </a:r>
            <a:r>
              <a:rPr lang="en-US" i="1" baseline="0" dirty="0" err="1" smtClean="0">
                <a:latin typeface="Calibri" pitchFamily="34" charset="0"/>
              </a:rPr>
              <a:t>a</a:t>
            </a:r>
            <a:r>
              <a:rPr lang="en-US" i="1" baseline="-25000" dirty="0" err="1" smtClean="0">
                <a:latin typeface="Calibri" pitchFamily="34" charset="0"/>
              </a:rPr>
              <a:t>g</a:t>
            </a:r>
            <a:r>
              <a:rPr lang="en-US" baseline="0" dirty="0" smtClean="0">
                <a:latin typeface="Calibri" pitchFamily="34" charset="0"/>
              </a:rPr>
              <a:t> and </a:t>
            </a:r>
            <a:r>
              <a:rPr lang="en-US" i="1" baseline="0" dirty="0" err="1" smtClean="0">
                <a:latin typeface="Calibri" pitchFamily="34" charset="0"/>
              </a:rPr>
              <a:t>b</a:t>
            </a:r>
            <a:r>
              <a:rPr lang="en-US" i="1" baseline="-25000" dirty="0" err="1" smtClean="0">
                <a:latin typeface="Calibri" pitchFamily="34" charset="0"/>
              </a:rPr>
              <a:t>p</a:t>
            </a:r>
            <a:r>
              <a:rPr lang="en-US" baseline="0" dirty="0" smtClean="0">
                <a:latin typeface="Calibri" pitchFamily="34" charset="0"/>
              </a:rPr>
              <a:t> = </a:t>
            </a:r>
            <a:r>
              <a:rPr lang="en-US" i="1" baseline="0" dirty="0" err="1" smtClean="0">
                <a:latin typeface="Calibri" pitchFamily="34" charset="0"/>
              </a:rPr>
              <a:t>b</a:t>
            </a:r>
            <a:r>
              <a:rPr lang="en-US" i="1" baseline="-25000" dirty="0" err="1" smtClean="0">
                <a:latin typeface="Calibri" pitchFamily="34" charset="0"/>
              </a:rPr>
              <a:t>g</a:t>
            </a:r>
            <a:r>
              <a:rPr lang="en-US" baseline="0" dirty="0" smtClean="0">
                <a:latin typeface="Calibri" pitchFamily="34" charset="0"/>
              </a:rPr>
              <a:t> for pinion and gear, respectively, are equal for standard, full-depth gear teeth.</a:t>
            </a:r>
          </a:p>
          <a:p>
            <a:pPr marL="342900" indent="-342900">
              <a:spcBef>
                <a:spcPct val="50000"/>
              </a:spcBef>
              <a:buFont typeface="Wingdings" pitchFamily="2" charset="2"/>
              <a:buChar char="q"/>
            </a:pPr>
            <a:endParaRPr lang="en-US" baseline="0" dirty="0" smtClean="0">
              <a:latin typeface="Calibri" pitchFamily="34" charset="0"/>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p:txBody>
          <a:bodyPr/>
          <a:lstStyle/>
          <a:p>
            <a:r>
              <a:rPr lang="en-US" sz="4000" b="1" dirty="0" smtClean="0"/>
              <a:t>Tooth Height and Clearance</a:t>
            </a:r>
            <a:endParaRPr lang="en-US" sz="4000" dirty="0"/>
          </a:p>
        </p:txBody>
      </p:sp>
      <p:sp>
        <p:nvSpPr>
          <p:cNvPr id="4099" name="Text Box 3"/>
          <p:cNvSpPr txBox="1">
            <a:spLocks noChangeArrowheads="1"/>
          </p:cNvSpPr>
          <p:nvPr/>
        </p:nvSpPr>
        <p:spPr bwMode="auto">
          <a:xfrm>
            <a:off x="596533" y="1480457"/>
            <a:ext cx="7802883" cy="1477328"/>
          </a:xfrm>
          <a:prstGeom prst="rect">
            <a:avLst/>
          </a:prstGeom>
          <a:noFill/>
          <a:ln w="9525">
            <a:noFill/>
            <a:miter lim="800000"/>
            <a:headEnd/>
            <a:tailEnd/>
          </a:ln>
        </p:spPr>
        <p:txBody>
          <a:bodyPr wrap="square">
            <a:spAutoFit/>
          </a:bodyPr>
          <a:lstStyle/>
          <a:p>
            <a:pPr marL="342900" indent="-342900">
              <a:spcBef>
                <a:spcPct val="50000"/>
              </a:spcBef>
              <a:buFont typeface="Wingdings" pitchFamily="2" charset="2"/>
              <a:buChar char="q"/>
            </a:pPr>
            <a:r>
              <a:rPr lang="en-US" baseline="0" dirty="0" smtClean="0">
                <a:latin typeface="Calibri" pitchFamily="34" charset="0"/>
              </a:rPr>
              <a:t>The tooth height is defined by the addendum and the </a:t>
            </a:r>
            <a:r>
              <a:rPr lang="en-US" baseline="0" dirty="0" err="1" smtClean="0">
                <a:latin typeface="Calibri" pitchFamily="34" charset="0"/>
              </a:rPr>
              <a:t>dedendum</a:t>
            </a:r>
            <a:r>
              <a:rPr lang="en-US" baseline="0" dirty="0" smtClean="0">
                <a:latin typeface="Calibri" pitchFamily="34" charset="0"/>
              </a:rPr>
              <a:t>, which are referenced to the nominal pitch circle radius. The </a:t>
            </a:r>
            <a:r>
              <a:rPr lang="en-US" baseline="0" dirty="0" err="1" smtClean="0">
                <a:latin typeface="Calibri" pitchFamily="34" charset="0"/>
              </a:rPr>
              <a:t>dedendum</a:t>
            </a:r>
            <a:r>
              <a:rPr lang="en-US" baseline="0" dirty="0" smtClean="0">
                <a:latin typeface="Calibri" pitchFamily="34" charset="0"/>
              </a:rPr>
              <a:t> is slightly  larger than the addendum to provide a small amount of clearance between the tip of one mating tooth (addendum circle) and the bottom of the tooth space of the other (</a:t>
            </a:r>
            <a:r>
              <a:rPr lang="en-US" baseline="0" dirty="0" err="1" smtClean="0">
                <a:latin typeface="Calibri" pitchFamily="34" charset="0"/>
              </a:rPr>
              <a:t>dedendum</a:t>
            </a:r>
            <a:r>
              <a:rPr lang="en-US" baseline="0" dirty="0" smtClean="0">
                <a:latin typeface="Calibri" pitchFamily="34" charset="0"/>
              </a:rPr>
              <a:t> circle). </a:t>
            </a:r>
          </a:p>
        </p:txBody>
      </p:sp>
      <p:pic>
        <p:nvPicPr>
          <p:cNvPr id="17" name="Picture 2"/>
          <p:cNvPicPr>
            <a:picLocks noChangeAspect="1" noChangeArrowheads="1"/>
          </p:cNvPicPr>
          <p:nvPr/>
        </p:nvPicPr>
        <p:blipFill>
          <a:blip r:embed="rId3" cstate="print"/>
          <a:srcRect/>
          <a:stretch>
            <a:fillRect/>
          </a:stretch>
        </p:blipFill>
        <p:spPr bwMode="auto">
          <a:xfrm>
            <a:off x="2285999" y="3130072"/>
            <a:ext cx="6212938" cy="3309916"/>
          </a:xfrm>
          <a:prstGeom prst="rect">
            <a:avLst/>
          </a:prstGeom>
          <a:noFill/>
          <a:ln w="9525">
            <a:noFill/>
            <a:miter lim="800000"/>
            <a:headEnd/>
            <a:tailEnd/>
          </a:ln>
        </p:spPr>
      </p:pic>
      <p:graphicFrame>
        <p:nvGraphicFramePr>
          <p:cNvPr id="233474" name="Object 2"/>
          <p:cNvGraphicFramePr>
            <a:graphicFrameLocks noChangeAspect="1"/>
          </p:cNvGraphicFramePr>
          <p:nvPr/>
        </p:nvGraphicFramePr>
        <p:xfrm>
          <a:off x="896258" y="3413488"/>
          <a:ext cx="1133116" cy="753564"/>
        </p:xfrm>
        <a:graphic>
          <a:graphicData uri="http://schemas.openxmlformats.org/presentationml/2006/ole">
            <p:oleObj spid="_x0000_s233474" name="Equation" r:id="rId4" imgW="609480" imgH="406080" progId="Equation.3">
              <p:embed/>
            </p:oleObj>
          </a:graphicData>
        </a:graphic>
      </p:graphicFrame>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p:txBody>
          <a:bodyPr/>
          <a:lstStyle/>
          <a:p>
            <a:r>
              <a:rPr lang="en-US" sz="3200" b="1" dirty="0" smtClean="0"/>
              <a:t>Tooth Thickness and Tooth Space Width</a:t>
            </a:r>
            <a:endParaRPr lang="en-US" sz="3200" dirty="0"/>
          </a:p>
        </p:txBody>
      </p:sp>
      <p:sp>
        <p:nvSpPr>
          <p:cNvPr id="4099" name="Text Box 3"/>
          <p:cNvSpPr txBox="1">
            <a:spLocks noChangeArrowheads="1"/>
          </p:cNvSpPr>
          <p:nvPr/>
        </p:nvSpPr>
        <p:spPr bwMode="auto">
          <a:xfrm>
            <a:off x="596533" y="1480457"/>
            <a:ext cx="7802883" cy="923330"/>
          </a:xfrm>
          <a:prstGeom prst="rect">
            <a:avLst/>
          </a:prstGeom>
          <a:noFill/>
          <a:ln w="9525">
            <a:noFill/>
            <a:miter lim="800000"/>
            <a:headEnd/>
            <a:tailEnd/>
          </a:ln>
        </p:spPr>
        <p:txBody>
          <a:bodyPr wrap="square">
            <a:spAutoFit/>
          </a:bodyPr>
          <a:lstStyle/>
          <a:p>
            <a:pPr marL="342900" indent="-342900">
              <a:spcBef>
                <a:spcPct val="50000"/>
              </a:spcBef>
              <a:buFont typeface="Wingdings" pitchFamily="2" charset="2"/>
              <a:buChar char="q"/>
            </a:pPr>
            <a:r>
              <a:rPr lang="en-US" baseline="0" dirty="0" smtClean="0">
                <a:latin typeface="Calibri" pitchFamily="34" charset="0"/>
              </a:rPr>
              <a:t>The tooth thickness is measured at the pitch circle, and the tooth space width is slightly larger than the tooth thickness.  The difference between these two dimensions is the backlash. </a:t>
            </a:r>
          </a:p>
        </p:txBody>
      </p:sp>
      <p:pic>
        <p:nvPicPr>
          <p:cNvPr id="17" name="Picture 2"/>
          <p:cNvPicPr>
            <a:picLocks noChangeAspect="1" noChangeArrowheads="1"/>
          </p:cNvPicPr>
          <p:nvPr/>
        </p:nvPicPr>
        <p:blipFill>
          <a:blip r:embed="rId2" cstate="print"/>
          <a:srcRect/>
          <a:stretch>
            <a:fillRect/>
          </a:stretch>
        </p:blipFill>
        <p:spPr bwMode="auto">
          <a:xfrm>
            <a:off x="1789611" y="3130072"/>
            <a:ext cx="6212938" cy="330991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p:txBody>
          <a:bodyPr/>
          <a:lstStyle/>
          <a:p>
            <a:pPr eaLnBrk="1" hangingPunct="1"/>
            <a:r>
              <a:rPr lang="en-US" sz="4000" b="1" dirty="0" smtClean="0">
                <a:latin typeface="Calibri" pitchFamily="34" charset="0"/>
              </a:rPr>
              <a:t>Introduction</a:t>
            </a:r>
            <a:endParaRPr lang="en-US" sz="1800" b="1" dirty="0" smtClean="0">
              <a:latin typeface="Calibri" pitchFamily="34" charset="0"/>
            </a:endParaRPr>
          </a:p>
        </p:txBody>
      </p:sp>
      <p:sp>
        <p:nvSpPr>
          <p:cNvPr id="4099" name="Text Box 3"/>
          <p:cNvSpPr txBox="1">
            <a:spLocks noChangeArrowheads="1"/>
          </p:cNvSpPr>
          <p:nvPr/>
        </p:nvSpPr>
        <p:spPr bwMode="auto">
          <a:xfrm>
            <a:off x="609600" y="1676400"/>
            <a:ext cx="7848600" cy="1338828"/>
          </a:xfrm>
          <a:prstGeom prst="rect">
            <a:avLst/>
          </a:prstGeom>
          <a:noFill/>
          <a:ln w="9525">
            <a:noFill/>
            <a:miter lim="800000"/>
            <a:headEnd/>
            <a:tailEnd/>
          </a:ln>
        </p:spPr>
        <p:txBody>
          <a:bodyPr wrap="square">
            <a:spAutoFit/>
          </a:bodyPr>
          <a:lstStyle/>
          <a:p>
            <a:pPr marL="342900" indent="-342900">
              <a:spcBef>
                <a:spcPct val="50000"/>
              </a:spcBef>
              <a:buFont typeface="Wingdings" pitchFamily="2" charset="2"/>
              <a:buChar char="q"/>
            </a:pPr>
            <a:r>
              <a:rPr lang="en-US" baseline="0" dirty="0" smtClean="0">
                <a:latin typeface="Calibri" pitchFamily="34" charset="0"/>
              </a:rPr>
              <a:t>Gears of various sizes and styles are readily available from many manufacturers. Assembled gearboxes for particular ratios are also stock items. </a:t>
            </a:r>
          </a:p>
          <a:p>
            <a:pPr marL="342900" indent="-342900">
              <a:spcBef>
                <a:spcPct val="50000"/>
              </a:spcBef>
              <a:buFont typeface="Wingdings" pitchFamily="2" charset="2"/>
              <a:buChar char="q"/>
            </a:pPr>
            <a:r>
              <a:rPr lang="en-US" baseline="0" dirty="0" smtClean="0">
                <a:latin typeface="Calibri" pitchFamily="34" charset="0"/>
              </a:rPr>
              <a:t>The kinematic design of gear trains is principally involved with the selection of appropriate ratios and gear diameters. </a:t>
            </a:r>
          </a:p>
        </p:txBody>
      </p:sp>
      <p:pic>
        <p:nvPicPr>
          <p:cNvPr id="90116" name="Picture 4" descr="http://www.servocity.com/assets/images/High_Power_Gear_Box_72003.jpg"/>
          <p:cNvPicPr>
            <a:picLocks noChangeAspect="1" noChangeArrowheads="1"/>
          </p:cNvPicPr>
          <p:nvPr/>
        </p:nvPicPr>
        <p:blipFill>
          <a:blip r:embed="rId2" cstate="print"/>
          <a:srcRect/>
          <a:stretch>
            <a:fillRect/>
          </a:stretch>
        </p:blipFill>
        <p:spPr bwMode="auto">
          <a:xfrm>
            <a:off x="5029200" y="4038600"/>
            <a:ext cx="3695699" cy="2441196"/>
          </a:xfrm>
          <a:prstGeom prst="rect">
            <a:avLst/>
          </a:prstGeom>
          <a:noFill/>
        </p:spPr>
      </p:pic>
      <p:pic>
        <p:nvPicPr>
          <p:cNvPr id="90118" name="Picture 6" descr="http://www.servocity.com/assets/images/Worm_Gear_Box_72004.jpg"/>
          <p:cNvPicPr>
            <a:picLocks noChangeAspect="1" noChangeArrowheads="1"/>
          </p:cNvPicPr>
          <p:nvPr/>
        </p:nvPicPr>
        <p:blipFill>
          <a:blip r:embed="rId3" cstate="print"/>
          <a:srcRect/>
          <a:stretch>
            <a:fillRect/>
          </a:stretch>
        </p:blipFill>
        <p:spPr bwMode="auto">
          <a:xfrm>
            <a:off x="685800" y="3962400"/>
            <a:ext cx="3733800" cy="2433934"/>
          </a:xfrm>
          <a:prstGeom prst="rect">
            <a:avLst/>
          </a:prstGeom>
          <a:noFill/>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p:txBody>
          <a:bodyPr/>
          <a:lstStyle/>
          <a:p>
            <a:r>
              <a:rPr lang="en-US" sz="2800" b="1" dirty="0" smtClean="0"/>
              <a:t>Tooth Thickness, Space Width and Face Width</a:t>
            </a:r>
            <a:endParaRPr lang="en-US" sz="2800" dirty="0"/>
          </a:p>
        </p:txBody>
      </p:sp>
      <p:sp>
        <p:nvSpPr>
          <p:cNvPr id="4099" name="Text Box 3"/>
          <p:cNvSpPr txBox="1">
            <a:spLocks noChangeArrowheads="1"/>
          </p:cNvSpPr>
          <p:nvPr/>
        </p:nvSpPr>
        <p:spPr bwMode="auto">
          <a:xfrm>
            <a:off x="596533" y="1480457"/>
            <a:ext cx="7802883" cy="1338828"/>
          </a:xfrm>
          <a:prstGeom prst="rect">
            <a:avLst/>
          </a:prstGeom>
          <a:noFill/>
          <a:ln w="9525">
            <a:noFill/>
            <a:miter lim="800000"/>
            <a:headEnd/>
            <a:tailEnd/>
          </a:ln>
        </p:spPr>
        <p:txBody>
          <a:bodyPr wrap="square">
            <a:spAutoFit/>
          </a:bodyPr>
          <a:lstStyle/>
          <a:p>
            <a:pPr marL="342900" indent="-342900">
              <a:spcBef>
                <a:spcPct val="50000"/>
              </a:spcBef>
              <a:buFont typeface="Wingdings" pitchFamily="2" charset="2"/>
              <a:buChar char="q"/>
            </a:pPr>
            <a:r>
              <a:rPr lang="en-US" baseline="0" dirty="0" smtClean="0">
                <a:latin typeface="Calibri" pitchFamily="34" charset="0"/>
              </a:rPr>
              <a:t>The tooth thick­ </a:t>
            </a:r>
            <a:r>
              <a:rPr lang="en-US" baseline="0" dirty="0" err="1" smtClean="0">
                <a:latin typeface="Calibri" pitchFamily="34" charset="0"/>
              </a:rPr>
              <a:t>ness</a:t>
            </a:r>
            <a:r>
              <a:rPr lang="en-US" baseline="0" dirty="0" smtClean="0">
                <a:latin typeface="Calibri" pitchFamily="34" charset="0"/>
              </a:rPr>
              <a:t> is measured at the pitch circle, and the tooth space  width is slightly larger than the tooth thickness.  The difference between these two dimensions is the backlash. </a:t>
            </a:r>
          </a:p>
          <a:p>
            <a:pPr marL="342900" indent="-342900">
              <a:spcBef>
                <a:spcPct val="50000"/>
              </a:spcBef>
              <a:buFont typeface="Wingdings" pitchFamily="2" charset="2"/>
              <a:buChar char="q"/>
            </a:pPr>
            <a:r>
              <a:rPr lang="en-US" baseline="0" dirty="0" smtClean="0">
                <a:latin typeface="Calibri" pitchFamily="34" charset="0"/>
              </a:rPr>
              <a:t>The face  width  of the tooth is measured along the axis of the gear</a:t>
            </a:r>
          </a:p>
        </p:txBody>
      </p:sp>
      <p:pic>
        <p:nvPicPr>
          <p:cNvPr id="17" name="Picture 2"/>
          <p:cNvPicPr>
            <a:picLocks noChangeAspect="1" noChangeArrowheads="1"/>
          </p:cNvPicPr>
          <p:nvPr/>
        </p:nvPicPr>
        <p:blipFill>
          <a:blip r:embed="rId2" cstate="print"/>
          <a:srcRect/>
          <a:stretch>
            <a:fillRect/>
          </a:stretch>
        </p:blipFill>
        <p:spPr bwMode="auto">
          <a:xfrm>
            <a:off x="1789611" y="3130072"/>
            <a:ext cx="6212938" cy="330991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p:txBody>
          <a:bodyPr/>
          <a:lstStyle/>
          <a:p>
            <a:r>
              <a:rPr lang="en-US" sz="2800" b="1" dirty="0" smtClean="0"/>
              <a:t>Circular Pitch</a:t>
            </a:r>
            <a:endParaRPr lang="en-US" sz="2800" dirty="0"/>
          </a:p>
        </p:txBody>
      </p:sp>
      <p:sp>
        <p:nvSpPr>
          <p:cNvPr id="4099" name="Text Box 3"/>
          <p:cNvSpPr txBox="1">
            <a:spLocks noChangeArrowheads="1"/>
          </p:cNvSpPr>
          <p:nvPr/>
        </p:nvSpPr>
        <p:spPr bwMode="auto">
          <a:xfrm>
            <a:off x="596533" y="1480457"/>
            <a:ext cx="7802883" cy="1200329"/>
          </a:xfrm>
          <a:prstGeom prst="rect">
            <a:avLst/>
          </a:prstGeom>
          <a:noFill/>
          <a:ln w="9525">
            <a:noFill/>
            <a:miter lim="800000"/>
            <a:headEnd/>
            <a:tailEnd/>
          </a:ln>
        </p:spPr>
        <p:txBody>
          <a:bodyPr wrap="square">
            <a:spAutoFit/>
          </a:bodyPr>
          <a:lstStyle/>
          <a:p>
            <a:pPr marL="342900" indent="-342900">
              <a:spcBef>
                <a:spcPct val="50000"/>
              </a:spcBef>
              <a:buFont typeface="Wingdings" pitchFamily="2" charset="2"/>
              <a:buChar char="q"/>
            </a:pPr>
            <a:r>
              <a:rPr lang="en-US" baseline="0" dirty="0" smtClean="0">
                <a:latin typeface="Calibri" pitchFamily="34" charset="0"/>
              </a:rPr>
              <a:t>The circular pitch  is the arc length along the pitch circle circumference  measured from a point on one tooth to the same point on the next. The circular pitch defines the tooth size. The other tooth dimensions are standardized  based on that dimension as shown in the table </a:t>
            </a:r>
          </a:p>
        </p:txBody>
      </p:sp>
      <p:pic>
        <p:nvPicPr>
          <p:cNvPr id="17" name="Picture 2"/>
          <p:cNvPicPr>
            <a:picLocks noChangeAspect="1" noChangeArrowheads="1"/>
          </p:cNvPicPr>
          <p:nvPr/>
        </p:nvPicPr>
        <p:blipFill>
          <a:blip r:embed="rId3" cstate="print"/>
          <a:srcRect/>
          <a:stretch>
            <a:fillRect/>
          </a:stretch>
        </p:blipFill>
        <p:spPr bwMode="auto">
          <a:xfrm>
            <a:off x="2351314" y="3051695"/>
            <a:ext cx="6212938" cy="3309916"/>
          </a:xfrm>
          <a:prstGeom prst="rect">
            <a:avLst/>
          </a:prstGeom>
          <a:noFill/>
          <a:ln w="9525">
            <a:noFill/>
            <a:miter lim="800000"/>
            <a:headEnd/>
            <a:tailEnd/>
          </a:ln>
        </p:spPr>
      </p:pic>
      <p:graphicFrame>
        <p:nvGraphicFramePr>
          <p:cNvPr id="5" name="Object 4"/>
          <p:cNvGraphicFramePr>
            <a:graphicFrameLocks noChangeAspect="1"/>
          </p:cNvGraphicFramePr>
          <p:nvPr/>
        </p:nvGraphicFramePr>
        <p:xfrm>
          <a:off x="368844" y="4306661"/>
          <a:ext cx="1786527" cy="1272324"/>
        </p:xfrm>
        <a:graphic>
          <a:graphicData uri="http://schemas.openxmlformats.org/presentationml/2006/ole">
            <p:oleObj spid="_x0000_s230402" name="Equation" r:id="rId4" imgW="1460160" imgH="1041120" progId="Equation.3">
              <p:embed/>
            </p:oleObj>
          </a:graphicData>
        </a:graphic>
      </p:graphicFrame>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p:txBody>
          <a:bodyPr/>
          <a:lstStyle/>
          <a:p>
            <a:r>
              <a:rPr lang="en-US" sz="2800" b="1" dirty="0" smtClean="0"/>
              <a:t>Circular Pitch</a:t>
            </a:r>
            <a:endParaRPr lang="en-US" sz="2800" dirty="0"/>
          </a:p>
        </p:txBody>
      </p:sp>
      <p:pic>
        <p:nvPicPr>
          <p:cNvPr id="167938" name="Picture 2"/>
          <p:cNvPicPr>
            <a:picLocks noChangeAspect="1" noChangeArrowheads="1"/>
          </p:cNvPicPr>
          <p:nvPr/>
        </p:nvPicPr>
        <p:blipFill>
          <a:blip r:embed="rId2" cstate="print"/>
          <a:srcRect/>
          <a:stretch>
            <a:fillRect/>
          </a:stretch>
        </p:blipFill>
        <p:spPr bwMode="auto">
          <a:xfrm>
            <a:off x="615996" y="1973035"/>
            <a:ext cx="7572375" cy="39052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p:txBody>
          <a:bodyPr/>
          <a:lstStyle/>
          <a:p>
            <a:r>
              <a:rPr lang="en-US" sz="2800" b="1" dirty="0" smtClean="0"/>
              <a:t>Base Pitch</a:t>
            </a:r>
            <a:endParaRPr lang="en-US" sz="2800" dirty="0"/>
          </a:p>
        </p:txBody>
      </p:sp>
      <p:sp>
        <p:nvSpPr>
          <p:cNvPr id="4099" name="Text Box 3"/>
          <p:cNvSpPr txBox="1">
            <a:spLocks noChangeArrowheads="1"/>
          </p:cNvSpPr>
          <p:nvPr/>
        </p:nvSpPr>
        <p:spPr bwMode="auto">
          <a:xfrm>
            <a:off x="596533" y="1480457"/>
            <a:ext cx="7802883" cy="369332"/>
          </a:xfrm>
          <a:prstGeom prst="rect">
            <a:avLst/>
          </a:prstGeom>
          <a:noFill/>
          <a:ln w="9525">
            <a:noFill/>
            <a:miter lim="800000"/>
            <a:headEnd/>
            <a:tailEnd/>
          </a:ln>
        </p:spPr>
        <p:txBody>
          <a:bodyPr wrap="square">
            <a:spAutoFit/>
          </a:bodyPr>
          <a:lstStyle/>
          <a:p>
            <a:pPr marL="342900" indent="-342900">
              <a:spcBef>
                <a:spcPct val="50000"/>
              </a:spcBef>
              <a:buFont typeface="Wingdings" pitchFamily="2" charset="2"/>
              <a:buChar char="q"/>
            </a:pPr>
            <a:r>
              <a:rPr lang="en-US" baseline="0" dirty="0" smtClean="0">
                <a:latin typeface="Calibri" pitchFamily="34" charset="0"/>
              </a:rPr>
              <a:t>The base pitch  is defined base on the base circle diameter</a:t>
            </a:r>
          </a:p>
        </p:txBody>
      </p:sp>
      <p:pic>
        <p:nvPicPr>
          <p:cNvPr id="17" name="Picture 2"/>
          <p:cNvPicPr>
            <a:picLocks noChangeAspect="1" noChangeArrowheads="1"/>
          </p:cNvPicPr>
          <p:nvPr/>
        </p:nvPicPr>
        <p:blipFill>
          <a:blip r:embed="rId3" cstate="print"/>
          <a:srcRect/>
          <a:stretch>
            <a:fillRect/>
          </a:stretch>
        </p:blipFill>
        <p:spPr bwMode="auto">
          <a:xfrm>
            <a:off x="2351314" y="3051695"/>
            <a:ext cx="6212938" cy="3309916"/>
          </a:xfrm>
          <a:prstGeom prst="rect">
            <a:avLst/>
          </a:prstGeom>
          <a:noFill/>
          <a:ln w="9525">
            <a:noFill/>
            <a:miter lim="800000"/>
            <a:headEnd/>
            <a:tailEnd/>
          </a:ln>
        </p:spPr>
      </p:pic>
      <p:graphicFrame>
        <p:nvGraphicFramePr>
          <p:cNvPr id="5" name="Object 4"/>
          <p:cNvGraphicFramePr>
            <a:graphicFrameLocks noChangeAspect="1"/>
          </p:cNvGraphicFramePr>
          <p:nvPr/>
        </p:nvGraphicFramePr>
        <p:xfrm>
          <a:off x="639808" y="2582591"/>
          <a:ext cx="1819275" cy="1271587"/>
        </p:xfrm>
        <a:graphic>
          <a:graphicData uri="http://schemas.openxmlformats.org/presentationml/2006/ole">
            <p:oleObj spid="_x0000_s231426" name="Equation" r:id="rId4" imgW="1485720" imgH="1041120" progId="Equation.3">
              <p:embed/>
            </p:oleObj>
          </a:graphicData>
        </a:graphic>
      </p:graphicFrame>
      <p:graphicFrame>
        <p:nvGraphicFramePr>
          <p:cNvPr id="6" name="Object 5"/>
          <p:cNvGraphicFramePr>
            <a:graphicFrameLocks noChangeAspect="1"/>
          </p:cNvGraphicFramePr>
          <p:nvPr/>
        </p:nvGraphicFramePr>
        <p:xfrm>
          <a:off x="588963" y="5175250"/>
          <a:ext cx="1336675" cy="1117600"/>
        </p:xfrm>
        <a:graphic>
          <a:graphicData uri="http://schemas.openxmlformats.org/presentationml/2006/ole">
            <p:oleObj spid="_x0000_s231427" name="Equation" r:id="rId5" imgW="1091880" imgH="914400" progId="Equation.3">
              <p:embed/>
            </p:oleObj>
          </a:graphicData>
        </a:graphic>
      </p:graphicFrame>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p:txBody>
          <a:bodyPr/>
          <a:lstStyle/>
          <a:p>
            <a:r>
              <a:rPr lang="en-US" sz="2800" b="1" dirty="0" smtClean="0"/>
              <a:t>Diametral Pitch and Module</a:t>
            </a:r>
            <a:endParaRPr lang="en-US" sz="2800" dirty="0"/>
          </a:p>
        </p:txBody>
      </p:sp>
      <p:sp>
        <p:nvSpPr>
          <p:cNvPr id="4099" name="Text Box 3"/>
          <p:cNvSpPr txBox="1">
            <a:spLocks noChangeArrowheads="1"/>
          </p:cNvSpPr>
          <p:nvPr/>
        </p:nvSpPr>
        <p:spPr bwMode="auto">
          <a:xfrm>
            <a:off x="596533" y="1480457"/>
            <a:ext cx="7802883" cy="2862322"/>
          </a:xfrm>
          <a:prstGeom prst="rect">
            <a:avLst/>
          </a:prstGeom>
          <a:noFill/>
          <a:ln w="9525">
            <a:noFill/>
            <a:miter lim="800000"/>
            <a:headEnd/>
            <a:tailEnd/>
          </a:ln>
        </p:spPr>
        <p:txBody>
          <a:bodyPr wrap="square">
            <a:spAutoFit/>
          </a:bodyPr>
          <a:lstStyle/>
          <a:p>
            <a:pPr marL="342900" indent="-342900">
              <a:spcBef>
                <a:spcPct val="50000"/>
              </a:spcBef>
              <a:buFont typeface="Wingdings" pitchFamily="2" charset="2"/>
              <a:buChar char="q"/>
            </a:pPr>
            <a:r>
              <a:rPr lang="en-US" baseline="0" dirty="0" smtClean="0">
                <a:latin typeface="Calibri" pitchFamily="34" charset="0"/>
              </a:rPr>
              <a:t>Used to define tooth size.</a:t>
            </a:r>
          </a:p>
          <a:p>
            <a:pPr marL="342900" indent="-342900">
              <a:spcBef>
                <a:spcPct val="50000"/>
              </a:spcBef>
              <a:buFont typeface="Wingdings" pitchFamily="2" charset="2"/>
              <a:buChar char="q"/>
            </a:pPr>
            <a:r>
              <a:rPr lang="en-US" baseline="0" dirty="0" smtClean="0">
                <a:latin typeface="Calibri" pitchFamily="34" charset="0"/>
              </a:rPr>
              <a:t>Diametral Pitch: American standards</a:t>
            </a:r>
          </a:p>
          <a:p>
            <a:pPr marL="342900" indent="-342900">
              <a:spcBef>
                <a:spcPct val="50000"/>
              </a:spcBef>
              <a:buFont typeface="Wingdings" pitchFamily="2" charset="2"/>
              <a:buChar char="q"/>
            </a:pPr>
            <a:endParaRPr lang="en-US" baseline="0" dirty="0" smtClean="0">
              <a:latin typeface="Calibri" pitchFamily="34" charset="0"/>
            </a:endParaRPr>
          </a:p>
          <a:p>
            <a:pPr marL="342900" indent="-342900">
              <a:spcBef>
                <a:spcPct val="50000"/>
              </a:spcBef>
              <a:buFont typeface="Wingdings" pitchFamily="2" charset="2"/>
              <a:buChar char="q"/>
            </a:pPr>
            <a:endParaRPr lang="en-US" baseline="0" dirty="0" smtClean="0">
              <a:latin typeface="Calibri" pitchFamily="34" charset="0"/>
            </a:endParaRPr>
          </a:p>
          <a:p>
            <a:pPr marL="342900" indent="-342900">
              <a:spcBef>
                <a:spcPct val="50000"/>
              </a:spcBef>
              <a:buFont typeface="Wingdings" pitchFamily="2" charset="2"/>
              <a:buChar char="q"/>
            </a:pPr>
            <a:endParaRPr lang="en-US" baseline="0" dirty="0" smtClean="0">
              <a:latin typeface="Calibri" pitchFamily="34" charset="0"/>
            </a:endParaRPr>
          </a:p>
          <a:p>
            <a:pPr marL="342900" indent="-342900">
              <a:spcBef>
                <a:spcPct val="50000"/>
              </a:spcBef>
            </a:pPr>
            <a:endParaRPr lang="en-US" baseline="0" dirty="0" smtClean="0">
              <a:latin typeface="Calibri" pitchFamily="34" charset="0"/>
            </a:endParaRPr>
          </a:p>
          <a:p>
            <a:pPr marL="342900" indent="-342900">
              <a:spcBef>
                <a:spcPct val="50000"/>
              </a:spcBef>
              <a:buFont typeface="Wingdings" pitchFamily="2" charset="2"/>
              <a:buChar char="q"/>
            </a:pPr>
            <a:r>
              <a:rPr lang="en-US" baseline="0" dirty="0" smtClean="0">
                <a:latin typeface="Calibri" pitchFamily="34" charset="0"/>
              </a:rPr>
              <a:t>Module: SI standards</a:t>
            </a:r>
          </a:p>
        </p:txBody>
      </p:sp>
      <p:graphicFrame>
        <p:nvGraphicFramePr>
          <p:cNvPr id="5" name="Object 4"/>
          <p:cNvGraphicFramePr>
            <a:graphicFrameLocks noChangeAspect="1"/>
          </p:cNvGraphicFramePr>
          <p:nvPr/>
        </p:nvGraphicFramePr>
        <p:xfrm>
          <a:off x="774473" y="2486161"/>
          <a:ext cx="1789112" cy="1273175"/>
        </p:xfrm>
        <a:graphic>
          <a:graphicData uri="http://schemas.openxmlformats.org/presentationml/2006/ole">
            <p:oleObj spid="_x0000_s232450" name="Equation" r:id="rId3" imgW="1460160" imgH="1041120" progId="Equation.3">
              <p:embed/>
            </p:oleObj>
          </a:graphicData>
        </a:graphic>
      </p:graphicFrame>
      <p:graphicFrame>
        <p:nvGraphicFramePr>
          <p:cNvPr id="7" name="Object 6"/>
          <p:cNvGraphicFramePr>
            <a:graphicFrameLocks noChangeAspect="1"/>
          </p:cNvGraphicFramePr>
          <p:nvPr/>
        </p:nvGraphicFramePr>
        <p:xfrm>
          <a:off x="815567" y="4385401"/>
          <a:ext cx="1789112" cy="1271588"/>
        </p:xfrm>
        <a:graphic>
          <a:graphicData uri="http://schemas.openxmlformats.org/presentationml/2006/ole">
            <p:oleObj spid="_x0000_s232451" name="Equation" r:id="rId4" imgW="1460160" imgH="1041120" progId="Equation.3">
              <p:embed/>
            </p:oleObj>
          </a:graphicData>
        </a:graphic>
      </p:graphicFrame>
      <p:graphicFrame>
        <p:nvGraphicFramePr>
          <p:cNvPr id="8" name="Object 7"/>
          <p:cNvGraphicFramePr>
            <a:graphicFrameLocks noChangeAspect="1"/>
          </p:cNvGraphicFramePr>
          <p:nvPr/>
        </p:nvGraphicFramePr>
        <p:xfrm>
          <a:off x="3628799" y="4384267"/>
          <a:ext cx="746125" cy="527050"/>
        </p:xfrm>
        <a:graphic>
          <a:graphicData uri="http://schemas.openxmlformats.org/presentationml/2006/ole">
            <p:oleObj spid="_x0000_s232452" name="Equation" r:id="rId5" imgW="609480" imgH="431640" progId="Equation.3">
              <p:embed/>
            </p:oleObj>
          </a:graphicData>
        </a:graphic>
      </p:graphicFrame>
      <p:grpSp>
        <p:nvGrpSpPr>
          <p:cNvPr id="11" name="Group 10"/>
          <p:cNvGrpSpPr/>
          <p:nvPr/>
        </p:nvGrpSpPr>
        <p:grpSpPr>
          <a:xfrm>
            <a:off x="5110528" y="1645921"/>
            <a:ext cx="3733025" cy="4547166"/>
            <a:chOff x="4744768" y="1828801"/>
            <a:chExt cx="3733025" cy="4547166"/>
          </a:xfrm>
        </p:grpSpPr>
        <p:pic>
          <p:nvPicPr>
            <p:cNvPr id="9" name="Picture 5"/>
            <p:cNvPicPr>
              <a:picLocks noChangeAspect="1" noChangeArrowheads="1"/>
            </p:cNvPicPr>
            <p:nvPr/>
          </p:nvPicPr>
          <p:blipFill>
            <a:blip r:embed="rId6" cstate="print"/>
            <a:srcRect/>
            <a:stretch>
              <a:fillRect/>
            </a:stretch>
          </p:blipFill>
          <p:spPr bwMode="auto">
            <a:xfrm>
              <a:off x="4744768" y="1828801"/>
              <a:ext cx="3733025" cy="3768325"/>
            </a:xfrm>
            <a:prstGeom prst="rect">
              <a:avLst/>
            </a:prstGeom>
            <a:noFill/>
            <a:ln w="9525">
              <a:noFill/>
              <a:miter lim="800000"/>
              <a:headEnd/>
              <a:tailEnd/>
            </a:ln>
          </p:spPr>
        </p:pic>
        <p:sp>
          <p:nvSpPr>
            <p:cNvPr id="10" name="Rectangle 9"/>
            <p:cNvSpPr/>
            <p:nvPr/>
          </p:nvSpPr>
          <p:spPr>
            <a:xfrm>
              <a:off x="5244867" y="5729636"/>
              <a:ext cx="2732826" cy="646331"/>
            </a:xfrm>
            <a:prstGeom prst="rect">
              <a:avLst/>
            </a:prstGeom>
            <a:noFill/>
          </p:spPr>
          <p:txBody>
            <a:bodyPr wrap="square">
              <a:spAutoFit/>
            </a:bodyPr>
            <a:lstStyle/>
            <a:p>
              <a:pPr algn="ctr"/>
              <a:r>
                <a:rPr lang="en-US" b="1" baseline="0" dirty="0" smtClean="0">
                  <a:latin typeface="Calibri" pitchFamily="34" charset="0"/>
                </a:rPr>
                <a:t>Tooth size for various Diametral Pitches</a:t>
              </a:r>
              <a:endParaRPr lang="en-US" b="1" dirty="0">
                <a:latin typeface="Calibri" pitchFamily="34" charset="0"/>
              </a:endParaRPr>
            </a:p>
          </p:txBody>
        </p:sp>
      </p:grpSp>
      <p:graphicFrame>
        <p:nvGraphicFramePr>
          <p:cNvPr id="232453" name="Object 5"/>
          <p:cNvGraphicFramePr>
            <a:graphicFrameLocks noChangeAspect="1"/>
          </p:cNvGraphicFramePr>
          <p:nvPr/>
        </p:nvGraphicFramePr>
        <p:xfrm>
          <a:off x="3068729" y="2731769"/>
          <a:ext cx="668337" cy="527050"/>
        </p:xfrm>
        <a:graphic>
          <a:graphicData uri="http://schemas.openxmlformats.org/presentationml/2006/ole">
            <p:oleObj spid="_x0000_s232453" name="Equation" r:id="rId7" imgW="545760" imgH="431640" progId="Equation.3">
              <p:embed/>
            </p:oleObj>
          </a:graphicData>
        </a:graphic>
      </p:graphicFrame>
      <p:graphicFrame>
        <p:nvGraphicFramePr>
          <p:cNvPr id="12" name="Object 5"/>
          <p:cNvGraphicFramePr>
            <a:graphicFrameLocks noChangeAspect="1"/>
          </p:cNvGraphicFramePr>
          <p:nvPr/>
        </p:nvGraphicFramePr>
        <p:xfrm>
          <a:off x="2541451" y="4458063"/>
          <a:ext cx="668338" cy="277813"/>
        </p:xfrm>
        <a:graphic>
          <a:graphicData uri="http://schemas.openxmlformats.org/presentationml/2006/ole">
            <p:oleObj spid="_x0000_s232454" name="Equation" r:id="rId8" imgW="545760" imgH="228600" progId="">
              <p:embed/>
            </p:oleObj>
          </a:graphicData>
        </a:graphic>
      </p:graphicFrame>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p:txBody>
          <a:bodyPr/>
          <a:lstStyle/>
          <a:p>
            <a:r>
              <a:rPr lang="en-US" sz="4000" b="1" dirty="0" smtClean="0"/>
              <a:t>Backlash</a:t>
            </a:r>
            <a:endParaRPr lang="en-US" sz="4000" dirty="0"/>
          </a:p>
        </p:txBody>
      </p:sp>
      <p:sp>
        <p:nvSpPr>
          <p:cNvPr id="4099" name="Text Box 3"/>
          <p:cNvSpPr txBox="1">
            <a:spLocks noChangeArrowheads="1"/>
          </p:cNvSpPr>
          <p:nvPr/>
        </p:nvSpPr>
        <p:spPr bwMode="auto">
          <a:xfrm>
            <a:off x="596534" y="1480457"/>
            <a:ext cx="4367352" cy="4939814"/>
          </a:xfrm>
          <a:prstGeom prst="rect">
            <a:avLst/>
          </a:prstGeom>
          <a:noFill/>
          <a:ln w="9525">
            <a:noFill/>
            <a:miter lim="800000"/>
            <a:headEnd/>
            <a:tailEnd/>
          </a:ln>
        </p:spPr>
        <p:txBody>
          <a:bodyPr wrap="square">
            <a:spAutoFit/>
          </a:bodyPr>
          <a:lstStyle/>
          <a:p>
            <a:pPr marL="342900" indent="-342900">
              <a:spcBef>
                <a:spcPct val="50000"/>
              </a:spcBef>
              <a:buFont typeface="Wingdings" pitchFamily="2" charset="2"/>
              <a:buChar char="q"/>
            </a:pPr>
            <a:r>
              <a:rPr lang="en-US" baseline="0" dirty="0" smtClean="0">
                <a:latin typeface="Calibri" pitchFamily="34" charset="0"/>
              </a:rPr>
              <a:t>Manufacturing tolerances preclude a zero clearance, and all teeth cannot be exactly the same dimensions, so, there must be some small difference between the tooth thickness and the space width. Backlash is defined as the clearance between mating teeth measured along the circumference of the pitch circle. Increasing the center distance will increase the backlash and vice versa.</a:t>
            </a:r>
          </a:p>
          <a:p>
            <a:pPr marL="342900" indent="-342900">
              <a:spcBef>
                <a:spcPct val="50000"/>
              </a:spcBef>
              <a:buFont typeface="Wingdings" pitchFamily="2" charset="2"/>
              <a:buChar char="q"/>
            </a:pPr>
            <a:r>
              <a:rPr lang="en-US" baseline="0" dirty="0" smtClean="0">
                <a:latin typeface="Calibri" pitchFamily="34" charset="0"/>
              </a:rPr>
              <a:t>As long as the </a:t>
            </a:r>
            <a:r>
              <a:rPr lang="en-US" baseline="0" dirty="0" err="1" smtClean="0">
                <a:latin typeface="Calibri" pitchFamily="34" charset="0"/>
              </a:rPr>
              <a:t>gearset</a:t>
            </a:r>
            <a:r>
              <a:rPr lang="en-US" baseline="0" dirty="0" smtClean="0">
                <a:latin typeface="Calibri" pitchFamily="34" charset="0"/>
              </a:rPr>
              <a:t> is run with a non-reversing torque, backlash causes no problem. But, whenever torque changes sign, the teeth will move from contact on one side to the other. The backlash gap will be traversed and the teeth will impact with noticeable noise.</a:t>
            </a:r>
          </a:p>
        </p:txBody>
      </p:sp>
      <p:pic>
        <p:nvPicPr>
          <p:cNvPr id="173058" name="Picture 2" descr="http://openmoco.org/img/tutorials/gears/backlash.png"/>
          <p:cNvPicPr>
            <a:picLocks noChangeAspect="1" noChangeArrowheads="1"/>
          </p:cNvPicPr>
          <p:nvPr/>
        </p:nvPicPr>
        <p:blipFill>
          <a:blip r:embed="rId2" cstate="print"/>
          <a:srcRect/>
          <a:stretch>
            <a:fillRect/>
          </a:stretch>
        </p:blipFill>
        <p:spPr bwMode="auto">
          <a:xfrm>
            <a:off x="5310414" y="1619542"/>
            <a:ext cx="3585391" cy="1907429"/>
          </a:xfrm>
          <a:prstGeom prst="rect">
            <a:avLst/>
          </a:prstGeom>
          <a:noFill/>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p:txBody>
          <a:bodyPr/>
          <a:lstStyle/>
          <a:p>
            <a:pPr eaLnBrk="1" hangingPunct="1"/>
            <a:r>
              <a:rPr lang="en-US" sz="4000" b="1" dirty="0" smtClean="0">
                <a:latin typeface="Calibri" pitchFamily="34" charset="0"/>
              </a:rPr>
              <a:t>Length of Action</a:t>
            </a:r>
            <a:endParaRPr lang="en-US" sz="1800" b="1" dirty="0" smtClean="0">
              <a:latin typeface="Calibri" pitchFamily="34" charset="0"/>
            </a:endParaRPr>
          </a:p>
        </p:txBody>
      </p:sp>
      <p:sp>
        <p:nvSpPr>
          <p:cNvPr id="4099" name="Text Box 3"/>
          <p:cNvSpPr txBox="1">
            <a:spLocks noChangeArrowheads="1"/>
          </p:cNvSpPr>
          <p:nvPr/>
        </p:nvSpPr>
        <p:spPr bwMode="auto">
          <a:xfrm>
            <a:off x="596536" y="1480457"/>
            <a:ext cx="7998824" cy="923330"/>
          </a:xfrm>
          <a:prstGeom prst="rect">
            <a:avLst/>
          </a:prstGeom>
          <a:noFill/>
          <a:ln w="9525">
            <a:noFill/>
            <a:miter lim="800000"/>
            <a:headEnd/>
            <a:tailEnd/>
          </a:ln>
        </p:spPr>
        <p:txBody>
          <a:bodyPr wrap="square">
            <a:spAutoFit/>
          </a:bodyPr>
          <a:lstStyle/>
          <a:p>
            <a:pPr marL="342900" indent="-342900">
              <a:spcBef>
                <a:spcPct val="50000"/>
              </a:spcBef>
              <a:buFont typeface="Wingdings" pitchFamily="2" charset="2"/>
              <a:buChar char="q"/>
            </a:pPr>
            <a:r>
              <a:rPr lang="en-US" baseline="0" dirty="0" smtClean="0">
                <a:latin typeface="Calibri" pitchFamily="34" charset="0"/>
              </a:rPr>
              <a:t>The figure shows a pair of involute tooth forms in two positions, just beginning contact and about to leave contact. The common </a:t>
            </a:r>
            <a:r>
              <a:rPr lang="en-US" baseline="0" dirty="0" err="1" smtClean="0">
                <a:latin typeface="Calibri" pitchFamily="34" charset="0"/>
              </a:rPr>
              <a:t>normals</a:t>
            </a:r>
            <a:r>
              <a:rPr lang="en-US" baseline="0" dirty="0" smtClean="0">
                <a:latin typeface="Calibri" pitchFamily="34" charset="0"/>
              </a:rPr>
              <a:t> of both these contact points still pass through the same pitch point.</a:t>
            </a:r>
          </a:p>
        </p:txBody>
      </p:sp>
      <p:pic>
        <p:nvPicPr>
          <p:cNvPr id="18" name="Picture 2"/>
          <p:cNvPicPr>
            <a:picLocks noChangeAspect="1" noChangeArrowheads="1"/>
          </p:cNvPicPr>
          <p:nvPr/>
        </p:nvPicPr>
        <p:blipFill>
          <a:blip r:embed="rId2" cstate="print"/>
          <a:srcRect/>
          <a:stretch>
            <a:fillRect/>
          </a:stretch>
        </p:blipFill>
        <p:spPr bwMode="auto">
          <a:xfrm>
            <a:off x="854977" y="2573383"/>
            <a:ext cx="7596692" cy="382741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p:txBody>
          <a:bodyPr/>
          <a:lstStyle/>
          <a:p>
            <a:pPr eaLnBrk="1" hangingPunct="1"/>
            <a:r>
              <a:rPr lang="en-US" sz="4000" b="1" dirty="0" smtClean="0">
                <a:latin typeface="Calibri" pitchFamily="34" charset="0"/>
              </a:rPr>
              <a:t>Length of Action</a:t>
            </a:r>
            <a:endParaRPr lang="en-US" sz="1800" b="1" dirty="0" smtClean="0">
              <a:latin typeface="Calibri" pitchFamily="34" charset="0"/>
            </a:endParaRPr>
          </a:p>
        </p:txBody>
      </p:sp>
      <p:sp>
        <p:nvSpPr>
          <p:cNvPr id="4099" name="Text Box 3"/>
          <p:cNvSpPr txBox="1">
            <a:spLocks noChangeArrowheads="1"/>
          </p:cNvSpPr>
          <p:nvPr/>
        </p:nvSpPr>
        <p:spPr bwMode="auto">
          <a:xfrm>
            <a:off x="596537" y="1480457"/>
            <a:ext cx="2995749" cy="3831818"/>
          </a:xfrm>
          <a:prstGeom prst="rect">
            <a:avLst/>
          </a:prstGeom>
          <a:noFill/>
          <a:ln w="9525">
            <a:noFill/>
            <a:miter lim="800000"/>
            <a:headEnd/>
            <a:tailEnd/>
          </a:ln>
        </p:spPr>
        <p:txBody>
          <a:bodyPr wrap="square">
            <a:spAutoFit/>
          </a:bodyPr>
          <a:lstStyle/>
          <a:p>
            <a:pPr marL="342900" indent="-342900">
              <a:spcBef>
                <a:spcPct val="50000"/>
              </a:spcBef>
              <a:buFont typeface="Wingdings" pitchFamily="2" charset="2"/>
              <a:buChar char="q"/>
            </a:pPr>
            <a:r>
              <a:rPr lang="en-US" baseline="0" dirty="0" smtClean="0">
                <a:latin typeface="Calibri" pitchFamily="34" charset="0"/>
              </a:rPr>
              <a:t>The points of beginning and leaving contact define the mesh distance between the two gears</a:t>
            </a:r>
          </a:p>
          <a:p>
            <a:pPr marL="342900" indent="-342900">
              <a:spcBef>
                <a:spcPct val="50000"/>
              </a:spcBef>
              <a:buFont typeface="Wingdings" pitchFamily="2" charset="2"/>
              <a:buChar char="q"/>
            </a:pPr>
            <a:r>
              <a:rPr lang="en-US" baseline="0" dirty="0" smtClean="0">
                <a:latin typeface="Calibri" pitchFamily="34" charset="0"/>
              </a:rPr>
              <a:t>The distance along the line of action between these points within the mesh is called the length of action, Z, defined by the intersections of the respective addendum circles with the line of action.</a:t>
            </a:r>
          </a:p>
        </p:txBody>
      </p:sp>
      <p:grpSp>
        <p:nvGrpSpPr>
          <p:cNvPr id="7" name="Group 6"/>
          <p:cNvGrpSpPr/>
          <p:nvPr/>
        </p:nvGrpSpPr>
        <p:grpSpPr>
          <a:xfrm>
            <a:off x="4728755" y="1512295"/>
            <a:ext cx="3174274" cy="3908791"/>
            <a:chOff x="4049486" y="1290226"/>
            <a:chExt cx="4258491" cy="5280391"/>
          </a:xfrm>
        </p:grpSpPr>
        <p:pic>
          <p:nvPicPr>
            <p:cNvPr id="6" name="Picture 2" descr="C:\UJ\Teaching\Theory of Machines\Involute_wheel.gif"/>
            <p:cNvPicPr>
              <a:picLocks noChangeAspect="1" noChangeArrowheads="1" noCrop="1"/>
            </p:cNvPicPr>
            <p:nvPr/>
          </p:nvPicPr>
          <p:blipFill>
            <a:blip r:embed="rId2" cstate="print"/>
            <a:srcRect/>
            <a:stretch>
              <a:fillRect/>
            </a:stretch>
          </p:blipFill>
          <p:spPr bwMode="auto">
            <a:xfrm rot="5400000" flipH="1">
              <a:off x="3901012" y="1739149"/>
              <a:ext cx="4555439" cy="4258491"/>
            </a:xfrm>
            <a:prstGeom prst="rect">
              <a:avLst/>
            </a:prstGeom>
            <a:noFill/>
          </p:spPr>
        </p:pic>
        <p:cxnSp>
          <p:nvCxnSpPr>
            <p:cNvPr id="5" name="Straight Connector 4"/>
            <p:cNvCxnSpPr/>
            <p:nvPr/>
          </p:nvCxnSpPr>
          <p:spPr bwMode="auto">
            <a:xfrm flipH="1">
              <a:off x="6165347" y="1290226"/>
              <a:ext cx="13061" cy="5280391"/>
            </a:xfrm>
            <a:prstGeom prst="line">
              <a:avLst/>
            </a:prstGeom>
            <a:solidFill>
              <a:schemeClr val="accent1"/>
            </a:solidFill>
            <a:ln w="28575" cap="flat" cmpd="sng" algn="ctr">
              <a:solidFill>
                <a:schemeClr val="tx1"/>
              </a:solidFill>
              <a:prstDash val="dashDot"/>
              <a:round/>
              <a:headEnd type="none" w="med" len="med"/>
              <a:tailEnd type="none" w="med" len="med"/>
            </a:ln>
            <a:effectLst/>
          </p:spPr>
        </p:cxnSp>
      </p:gr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p:txBody>
          <a:bodyPr/>
          <a:lstStyle/>
          <a:p>
            <a:pPr eaLnBrk="1" hangingPunct="1"/>
            <a:r>
              <a:rPr lang="en-US" sz="4000" b="1" dirty="0" smtClean="0">
                <a:latin typeface="Calibri" pitchFamily="34" charset="0"/>
              </a:rPr>
              <a:t>Introduction</a:t>
            </a:r>
            <a:endParaRPr lang="en-US" sz="1800" b="1" dirty="0" smtClean="0">
              <a:latin typeface="Calibri" pitchFamily="34" charset="0"/>
            </a:endParaRPr>
          </a:p>
        </p:txBody>
      </p:sp>
      <p:pic>
        <p:nvPicPr>
          <p:cNvPr id="90116" name="Picture 4" descr="http://www.servocity.com/assets/images/High_Power_Gear_Box_72003.jpg"/>
          <p:cNvPicPr>
            <a:picLocks noChangeAspect="1" noChangeArrowheads="1"/>
          </p:cNvPicPr>
          <p:nvPr/>
        </p:nvPicPr>
        <p:blipFill>
          <a:blip r:embed="rId2" cstate="print"/>
          <a:srcRect/>
          <a:stretch>
            <a:fillRect/>
          </a:stretch>
        </p:blipFill>
        <p:spPr bwMode="auto">
          <a:xfrm>
            <a:off x="240182" y="404949"/>
            <a:ext cx="8484718" cy="6074847"/>
          </a:xfrm>
          <a:prstGeom prst="rect">
            <a:avLst/>
          </a:prstGeom>
          <a:noFill/>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p:txBody>
          <a:bodyPr/>
          <a:lstStyle/>
          <a:p>
            <a:pPr eaLnBrk="1" hangingPunct="1"/>
            <a:r>
              <a:rPr lang="en-US" sz="4000" b="1" dirty="0" smtClean="0">
                <a:latin typeface="Calibri" pitchFamily="34" charset="0"/>
              </a:rPr>
              <a:t>The Involute Tooth Form</a:t>
            </a:r>
            <a:endParaRPr lang="en-US" sz="1800" b="1" dirty="0" smtClean="0">
              <a:latin typeface="Calibri" pitchFamily="34" charset="0"/>
            </a:endParaRPr>
          </a:p>
        </p:txBody>
      </p:sp>
      <p:pic>
        <p:nvPicPr>
          <p:cNvPr id="114690" name="Picture 2"/>
          <p:cNvPicPr>
            <a:picLocks noChangeAspect="1" noChangeArrowheads="1"/>
          </p:cNvPicPr>
          <p:nvPr/>
        </p:nvPicPr>
        <p:blipFill>
          <a:blip r:embed="rId2" cstate="print"/>
          <a:srcRect/>
          <a:stretch>
            <a:fillRect/>
          </a:stretch>
        </p:blipFill>
        <p:spPr bwMode="auto">
          <a:xfrm>
            <a:off x="613955" y="1371601"/>
            <a:ext cx="7837713" cy="495082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p:txBody>
          <a:bodyPr/>
          <a:lstStyle/>
          <a:p>
            <a:r>
              <a:rPr lang="en-US" sz="2800" b="1" dirty="0" smtClean="0"/>
              <a:t>Arc of Action and Angle of Action</a:t>
            </a:r>
            <a:endParaRPr lang="en-US" sz="2800" dirty="0"/>
          </a:p>
        </p:txBody>
      </p:sp>
      <p:sp>
        <p:nvSpPr>
          <p:cNvPr id="4099" name="Text Box 3"/>
          <p:cNvSpPr txBox="1">
            <a:spLocks noChangeArrowheads="1"/>
          </p:cNvSpPr>
          <p:nvPr/>
        </p:nvSpPr>
        <p:spPr bwMode="auto">
          <a:xfrm>
            <a:off x="596534" y="1480457"/>
            <a:ext cx="3792586" cy="5078313"/>
          </a:xfrm>
          <a:prstGeom prst="rect">
            <a:avLst/>
          </a:prstGeom>
          <a:noFill/>
          <a:ln w="9525">
            <a:noFill/>
            <a:miter lim="800000"/>
            <a:headEnd/>
            <a:tailEnd/>
          </a:ln>
        </p:spPr>
        <p:txBody>
          <a:bodyPr wrap="square">
            <a:spAutoFit/>
          </a:bodyPr>
          <a:lstStyle/>
          <a:p>
            <a:pPr marL="342900" indent="-342900">
              <a:spcBef>
                <a:spcPct val="50000"/>
              </a:spcBef>
              <a:buFont typeface="Wingdings" pitchFamily="2" charset="2"/>
              <a:buChar char="q"/>
            </a:pPr>
            <a:r>
              <a:rPr lang="en-US" baseline="0" dirty="0" smtClean="0">
                <a:latin typeface="Calibri" pitchFamily="34" charset="0"/>
              </a:rPr>
              <a:t>The arc of action is the path traced by a point on the pitch circle from the beginning to the end of engagement of a given pair of teeth. The arc of action in the figure  is EPF or GPH.</a:t>
            </a:r>
          </a:p>
          <a:p>
            <a:pPr marL="342900" indent="-342900">
              <a:spcBef>
                <a:spcPct val="50000"/>
              </a:spcBef>
              <a:buFont typeface="Wingdings" pitchFamily="2" charset="2"/>
              <a:buChar char="q"/>
            </a:pPr>
            <a:r>
              <a:rPr lang="en-US" baseline="0" dirty="0" smtClean="0">
                <a:latin typeface="Calibri" pitchFamily="34" charset="0"/>
              </a:rPr>
              <a:t>The arc of action GPH is divided into two parts i.e. arc GP and arc PH. The arc GP is known as arc of approach and the arc PH is called arc of recess.</a:t>
            </a:r>
          </a:p>
          <a:p>
            <a:pPr marL="342900" indent="-342900">
              <a:spcBef>
                <a:spcPct val="50000"/>
              </a:spcBef>
              <a:buFont typeface="Wingdings" pitchFamily="2" charset="2"/>
              <a:buChar char="q"/>
            </a:pPr>
            <a:r>
              <a:rPr lang="en-US" baseline="0" dirty="0" smtClean="0">
                <a:latin typeface="Calibri" pitchFamily="34" charset="0"/>
              </a:rPr>
              <a:t>The angles subtended by these arcs at O1 are called angle of approach and angle of recess respectively.  The sum of these two angles is called the angle of action.</a:t>
            </a:r>
          </a:p>
        </p:txBody>
      </p:sp>
      <p:pic>
        <p:nvPicPr>
          <p:cNvPr id="195588" name="Picture 4"/>
          <p:cNvPicPr>
            <a:picLocks noChangeAspect="1" noChangeArrowheads="1"/>
          </p:cNvPicPr>
          <p:nvPr/>
        </p:nvPicPr>
        <p:blipFill>
          <a:blip r:embed="rId2" cstate="print"/>
          <a:srcRect/>
          <a:stretch>
            <a:fillRect/>
          </a:stretch>
        </p:blipFill>
        <p:spPr bwMode="auto">
          <a:xfrm>
            <a:off x="5038725" y="1540737"/>
            <a:ext cx="4105275" cy="37242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p:txBody>
          <a:bodyPr/>
          <a:lstStyle/>
          <a:p>
            <a:r>
              <a:rPr lang="en-US" sz="2800" b="1" dirty="0" smtClean="0"/>
              <a:t>Interference and Undercutting</a:t>
            </a:r>
            <a:endParaRPr lang="en-US" sz="2800" dirty="0"/>
          </a:p>
        </p:txBody>
      </p:sp>
      <p:sp>
        <p:nvSpPr>
          <p:cNvPr id="4099" name="Text Box 3"/>
          <p:cNvSpPr txBox="1">
            <a:spLocks noChangeArrowheads="1"/>
          </p:cNvSpPr>
          <p:nvPr/>
        </p:nvSpPr>
        <p:spPr bwMode="auto">
          <a:xfrm>
            <a:off x="596533" y="1480457"/>
            <a:ext cx="5634450" cy="1892826"/>
          </a:xfrm>
          <a:prstGeom prst="rect">
            <a:avLst/>
          </a:prstGeom>
          <a:noFill/>
          <a:ln w="9525">
            <a:noFill/>
            <a:miter lim="800000"/>
            <a:headEnd/>
            <a:tailEnd/>
          </a:ln>
        </p:spPr>
        <p:txBody>
          <a:bodyPr wrap="square">
            <a:spAutoFit/>
          </a:bodyPr>
          <a:lstStyle/>
          <a:p>
            <a:pPr marL="342900" indent="-342900">
              <a:spcBef>
                <a:spcPct val="50000"/>
              </a:spcBef>
              <a:buFont typeface="Wingdings" pitchFamily="2" charset="2"/>
              <a:buChar char="q"/>
            </a:pPr>
            <a:r>
              <a:rPr lang="en-US" baseline="0" dirty="0" smtClean="0">
                <a:latin typeface="Calibri" pitchFamily="34" charset="0"/>
              </a:rPr>
              <a:t>The involute tooth form is only defined outside of the base circle.  In some cases, the </a:t>
            </a:r>
            <a:r>
              <a:rPr lang="en-US" baseline="0" dirty="0" err="1" smtClean="0">
                <a:latin typeface="Calibri" pitchFamily="34" charset="0"/>
              </a:rPr>
              <a:t>dedendum</a:t>
            </a:r>
            <a:r>
              <a:rPr lang="en-US" baseline="0" dirty="0" smtClean="0">
                <a:latin typeface="Calibri" pitchFamily="34" charset="0"/>
              </a:rPr>
              <a:t> will be large enough to extend below the base circle.</a:t>
            </a:r>
          </a:p>
          <a:p>
            <a:pPr marL="342900" indent="-342900">
              <a:spcBef>
                <a:spcPct val="50000"/>
              </a:spcBef>
              <a:buFont typeface="Wingdings" pitchFamily="2" charset="2"/>
              <a:buChar char="q"/>
            </a:pPr>
            <a:r>
              <a:rPr lang="en-US" baseline="0" dirty="0" smtClean="0">
                <a:latin typeface="Calibri" pitchFamily="34" charset="0"/>
              </a:rPr>
              <a:t>If so, then the portion of tooth below the base circle will not be an involute and will interfere with the tip of the tooth on the mating gear, which is an involute. </a:t>
            </a:r>
          </a:p>
        </p:txBody>
      </p:sp>
      <p:pic>
        <p:nvPicPr>
          <p:cNvPr id="218115" name="Picture 3"/>
          <p:cNvPicPr>
            <a:picLocks noChangeAspect="1" noChangeArrowheads="1"/>
          </p:cNvPicPr>
          <p:nvPr/>
        </p:nvPicPr>
        <p:blipFill>
          <a:blip r:embed="rId2" cstate="print"/>
          <a:srcRect/>
          <a:stretch>
            <a:fillRect/>
          </a:stretch>
        </p:blipFill>
        <p:spPr bwMode="auto">
          <a:xfrm>
            <a:off x="1121410" y="3796030"/>
            <a:ext cx="6565900" cy="2832100"/>
          </a:xfrm>
          <a:prstGeom prst="rect">
            <a:avLst/>
          </a:prstGeom>
          <a:noFill/>
          <a:ln w="9525">
            <a:noFill/>
            <a:miter lim="800000"/>
            <a:headEnd/>
            <a:tailEnd/>
          </a:ln>
        </p:spPr>
      </p:pic>
      <p:grpSp>
        <p:nvGrpSpPr>
          <p:cNvPr id="6" name="Group 40"/>
          <p:cNvGrpSpPr/>
          <p:nvPr/>
        </p:nvGrpSpPr>
        <p:grpSpPr>
          <a:xfrm flipH="1">
            <a:off x="7056119" y="1143000"/>
            <a:ext cx="1648095" cy="2682240"/>
            <a:chOff x="5964297" y="1905887"/>
            <a:chExt cx="2343679" cy="3895639"/>
          </a:xfrm>
        </p:grpSpPr>
        <p:sp>
          <p:nvSpPr>
            <p:cNvPr id="8" name="Freeform 7"/>
            <p:cNvSpPr/>
            <p:nvPr/>
          </p:nvSpPr>
          <p:spPr bwMode="auto">
            <a:xfrm flipV="1">
              <a:off x="5964297" y="2706791"/>
              <a:ext cx="2343679" cy="2662042"/>
            </a:xfrm>
            <a:custGeom>
              <a:avLst/>
              <a:gdLst>
                <a:gd name="connsiteX0" fmla="*/ 313509 w 3344092"/>
                <a:gd name="connsiteY0" fmla="*/ 509451 h 3592285"/>
                <a:gd name="connsiteX1" fmla="*/ 1946366 w 3344092"/>
                <a:gd name="connsiteY1" fmla="*/ 0 h 3592285"/>
                <a:gd name="connsiteX2" fmla="*/ 3344092 w 3344092"/>
                <a:gd name="connsiteY2" fmla="*/ 1214845 h 3592285"/>
                <a:gd name="connsiteX3" fmla="*/ 2690949 w 3344092"/>
                <a:gd name="connsiteY3" fmla="*/ 2364377 h 3592285"/>
                <a:gd name="connsiteX4" fmla="*/ 0 w 3344092"/>
                <a:gd name="connsiteY4" fmla="*/ 3592285 h 3592285"/>
                <a:gd name="connsiteX5" fmla="*/ 483326 w 3344092"/>
                <a:gd name="connsiteY5" fmla="*/ 1515291 h 3592285"/>
                <a:gd name="connsiteX6" fmla="*/ 313509 w 3344092"/>
                <a:gd name="connsiteY6" fmla="*/ 509451 h 3592285"/>
                <a:gd name="connsiteX0" fmla="*/ 653143 w 3683726"/>
                <a:gd name="connsiteY0" fmla="*/ 509451 h 3592285"/>
                <a:gd name="connsiteX1" fmla="*/ 2286000 w 3683726"/>
                <a:gd name="connsiteY1" fmla="*/ 0 h 3592285"/>
                <a:gd name="connsiteX2" fmla="*/ 3683726 w 3683726"/>
                <a:gd name="connsiteY2" fmla="*/ 1214845 h 3592285"/>
                <a:gd name="connsiteX3" fmla="*/ 3030583 w 3683726"/>
                <a:gd name="connsiteY3" fmla="*/ 2364377 h 3592285"/>
                <a:gd name="connsiteX4" fmla="*/ 339634 w 3683726"/>
                <a:gd name="connsiteY4" fmla="*/ 3592285 h 3592285"/>
                <a:gd name="connsiteX5" fmla="*/ 0 w 3683726"/>
                <a:gd name="connsiteY5" fmla="*/ 404948 h 3592285"/>
                <a:gd name="connsiteX6" fmla="*/ 653143 w 3683726"/>
                <a:gd name="connsiteY6" fmla="*/ 509451 h 3592285"/>
                <a:gd name="connsiteX0" fmla="*/ 0 w 3683726"/>
                <a:gd name="connsiteY0" fmla="*/ 404948 h 3592285"/>
                <a:gd name="connsiteX1" fmla="*/ 2286000 w 3683726"/>
                <a:gd name="connsiteY1" fmla="*/ 0 h 3592285"/>
                <a:gd name="connsiteX2" fmla="*/ 3683726 w 3683726"/>
                <a:gd name="connsiteY2" fmla="*/ 1214845 h 3592285"/>
                <a:gd name="connsiteX3" fmla="*/ 3030583 w 3683726"/>
                <a:gd name="connsiteY3" fmla="*/ 2364377 h 3592285"/>
                <a:gd name="connsiteX4" fmla="*/ 339634 w 3683726"/>
                <a:gd name="connsiteY4" fmla="*/ 3592285 h 3592285"/>
                <a:gd name="connsiteX5" fmla="*/ 0 w 3683726"/>
                <a:gd name="connsiteY5" fmla="*/ 404948 h 3592285"/>
                <a:gd name="connsiteX0" fmla="*/ 0 w 3683726"/>
                <a:gd name="connsiteY0" fmla="*/ 404948 h 2364377"/>
                <a:gd name="connsiteX1" fmla="*/ 2286000 w 3683726"/>
                <a:gd name="connsiteY1" fmla="*/ 0 h 2364377"/>
                <a:gd name="connsiteX2" fmla="*/ 3683726 w 3683726"/>
                <a:gd name="connsiteY2" fmla="*/ 1214845 h 2364377"/>
                <a:gd name="connsiteX3" fmla="*/ 3030583 w 3683726"/>
                <a:gd name="connsiteY3" fmla="*/ 2364377 h 2364377"/>
                <a:gd name="connsiteX4" fmla="*/ 418011 w 3683726"/>
                <a:gd name="connsiteY4" fmla="*/ 2246810 h 2364377"/>
                <a:gd name="connsiteX5" fmla="*/ 0 w 3683726"/>
                <a:gd name="connsiteY5" fmla="*/ 404948 h 2364377"/>
                <a:gd name="connsiteX0" fmla="*/ 0 w 3683726"/>
                <a:gd name="connsiteY0" fmla="*/ 404948 h 3278776"/>
                <a:gd name="connsiteX1" fmla="*/ 2286000 w 3683726"/>
                <a:gd name="connsiteY1" fmla="*/ 0 h 3278776"/>
                <a:gd name="connsiteX2" fmla="*/ 3683726 w 3683726"/>
                <a:gd name="connsiteY2" fmla="*/ 1214845 h 3278776"/>
                <a:gd name="connsiteX3" fmla="*/ 3030583 w 3683726"/>
                <a:gd name="connsiteY3" fmla="*/ 2364377 h 3278776"/>
                <a:gd name="connsiteX4" fmla="*/ 418011 w 3683726"/>
                <a:gd name="connsiteY4" fmla="*/ 2246810 h 3278776"/>
                <a:gd name="connsiteX5" fmla="*/ 0 w 3683726"/>
                <a:gd name="connsiteY5" fmla="*/ 404948 h 3278776"/>
                <a:gd name="connsiteX0" fmla="*/ 0 w 3683726"/>
                <a:gd name="connsiteY0" fmla="*/ 404948 h 3278776"/>
                <a:gd name="connsiteX1" fmla="*/ 2286000 w 3683726"/>
                <a:gd name="connsiteY1" fmla="*/ 0 h 3278776"/>
                <a:gd name="connsiteX2" fmla="*/ 3683726 w 3683726"/>
                <a:gd name="connsiteY2" fmla="*/ 1214845 h 3278776"/>
                <a:gd name="connsiteX3" fmla="*/ 3030583 w 3683726"/>
                <a:gd name="connsiteY3" fmla="*/ 2364377 h 3278776"/>
                <a:gd name="connsiteX4" fmla="*/ 418011 w 3683726"/>
                <a:gd name="connsiteY4" fmla="*/ 2246810 h 3278776"/>
                <a:gd name="connsiteX5" fmla="*/ 0 w 3683726"/>
                <a:gd name="connsiteY5" fmla="*/ 404948 h 3278776"/>
                <a:gd name="connsiteX0" fmla="*/ 0 w 3683726"/>
                <a:gd name="connsiteY0" fmla="*/ 404948 h 2782388"/>
                <a:gd name="connsiteX1" fmla="*/ 2286000 w 3683726"/>
                <a:gd name="connsiteY1" fmla="*/ 0 h 2782388"/>
                <a:gd name="connsiteX2" fmla="*/ 3683726 w 3683726"/>
                <a:gd name="connsiteY2" fmla="*/ 1214845 h 2782388"/>
                <a:gd name="connsiteX3" fmla="*/ 3030583 w 3683726"/>
                <a:gd name="connsiteY3" fmla="*/ 2364377 h 2782388"/>
                <a:gd name="connsiteX4" fmla="*/ 535576 w 3683726"/>
                <a:gd name="connsiteY4" fmla="*/ 1750422 h 2782388"/>
                <a:gd name="connsiteX5" fmla="*/ 0 w 3683726"/>
                <a:gd name="connsiteY5" fmla="*/ 404948 h 2782388"/>
                <a:gd name="connsiteX0" fmla="*/ 0 w 3683726"/>
                <a:gd name="connsiteY0" fmla="*/ 0 h 2377440"/>
                <a:gd name="connsiteX1" fmla="*/ 3683726 w 3683726"/>
                <a:gd name="connsiteY1" fmla="*/ 809897 h 2377440"/>
                <a:gd name="connsiteX2" fmla="*/ 3030583 w 3683726"/>
                <a:gd name="connsiteY2" fmla="*/ 1959429 h 2377440"/>
                <a:gd name="connsiteX3" fmla="*/ 535576 w 3683726"/>
                <a:gd name="connsiteY3" fmla="*/ 1345474 h 2377440"/>
                <a:gd name="connsiteX4" fmla="*/ 0 w 3683726"/>
                <a:gd name="connsiteY4" fmla="*/ 0 h 2377440"/>
                <a:gd name="connsiteX0" fmla="*/ 0 w 3304903"/>
                <a:gd name="connsiteY0" fmla="*/ 248195 h 2625635"/>
                <a:gd name="connsiteX1" fmla="*/ 3304903 w 3304903"/>
                <a:gd name="connsiteY1" fmla="*/ 0 h 2625635"/>
                <a:gd name="connsiteX2" fmla="*/ 3030583 w 3304903"/>
                <a:gd name="connsiteY2" fmla="*/ 2207624 h 2625635"/>
                <a:gd name="connsiteX3" fmla="*/ 535576 w 3304903"/>
                <a:gd name="connsiteY3" fmla="*/ 1593669 h 2625635"/>
                <a:gd name="connsiteX4" fmla="*/ 0 w 3304903"/>
                <a:gd name="connsiteY4" fmla="*/ 248195 h 2625635"/>
                <a:gd name="connsiteX0" fmla="*/ 265612 w 2852058"/>
                <a:gd name="connsiteY0" fmla="*/ 104503 h 2625635"/>
                <a:gd name="connsiteX1" fmla="*/ 2852058 w 2852058"/>
                <a:gd name="connsiteY1" fmla="*/ 0 h 2625635"/>
                <a:gd name="connsiteX2" fmla="*/ 2577738 w 2852058"/>
                <a:gd name="connsiteY2" fmla="*/ 2207624 h 2625635"/>
                <a:gd name="connsiteX3" fmla="*/ 82731 w 2852058"/>
                <a:gd name="connsiteY3" fmla="*/ 1593669 h 2625635"/>
                <a:gd name="connsiteX4" fmla="*/ 265612 w 2852058"/>
                <a:gd name="connsiteY4" fmla="*/ 104503 h 2625635"/>
                <a:gd name="connsiteX0" fmla="*/ 265612 w 2852058"/>
                <a:gd name="connsiteY0" fmla="*/ 322217 h 2843349"/>
                <a:gd name="connsiteX1" fmla="*/ 2852058 w 2852058"/>
                <a:gd name="connsiteY1" fmla="*/ 217714 h 2843349"/>
                <a:gd name="connsiteX2" fmla="*/ 2577738 w 2852058"/>
                <a:gd name="connsiteY2" fmla="*/ 2425338 h 2843349"/>
                <a:gd name="connsiteX3" fmla="*/ 82731 w 2852058"/>
                <a:gd name="connsiteY3" fmla="*/ 1811383 h 2843349"/>
                <a:gd name="connsiteX4" fmla="*/ 265612 w 2852058"/>
                <a:gd name="connsiteY4" fmla="*/ 322217 h 2843349"/>
                <a:gd name="connsiteX0" fmla="*/ 265612 w 3126378"/>
                <a:gd name="connsiteY0" fmla="*/ 322217 h 2843349"/>
                <a:gd name="connsiteX1" fmla="*/ 2852058 w 3126378"/>
                <a:gd name="connsiteY1" fmla="*/ 217714 h 2843349"/>
                <a:gd name="connsiteX2" fmla="*/ 2577738 w 3126378"/>
                <a:gd name="connsiteY2" fmla="*/ 2425338 h 2843349"/>
                <a:gd name="connsiteX3" fmla="*/ 82731 w 3126378"/>
                <a:gd name="connsiteY3" fmla="*/ 1811383 h 2843349"/>
                <a:gd name="connsiteX4" fmla="*/ 265612 w 3126378"/>
                <a:gd name="connsiteY4" fmla="*/ 322217 h 2843349"/>
                <a:gd name="connsiteX0" fmla="*/ 265612 w 3126378"/>
                <a:gd name="connsiteY0" fmla="*/ 322217 h 2843349"/>
                <a:gd name="connsiteX1" fmla="*/ 2852058 w 3126378"/>
                <a:gd name="connsiteY1" fmla="*/ 217714 h 2843349"/>
                <a:gd name="connsiteX2" fmla="*/ 2577738 w 3126378"/>
                <a:gd name="connsiteY2" fmla="*/ 2425338 h 2843349"/>
                <a:gd name="connsiteX3" fmla="*/ 82731 w 3126378"/>
                <a:gd name="connsiteY3" fmla="*/ 1811383 h 2843349"/>
                <a:gd name="connsiteX4" fmla="*/ 265612 w 3126378"/>
                <a:gd name="connsiteY4" fmla="*/ 322217 h 2843349"/>
                <a:gd name="connsiteX0" fmla="*/ 265612 w 3126378"/>
                <a:gd name="connsiteY0" fmla="*/ 322217 h 2843349"/>
                <a:gd name="connsiteX1" fmla="*/ 2852058 w 3126378"/>
                <a:gd name="connsiteY1" fmla="*/ 217714 h 2843349"/>
                <a:gd name="connsiteX2" fmla="*/ 2577738 w 3126378"/>
                <a:gd name="connsiteY2" fmla="*/ 2425338 h 2843349"/>
                <a:gd name="connsiteX3" fmla="*/ 82731 w 3126378"/>
                <a:gd name="connsiteY3" fmla="*/ 1811383 h 2843349"/>
                <a:gd name="connsiteX4" fmla="*/ 265612 w 3126378"/>
                <a:gd name="connsiteY4" fmla="*/ 322217 h 2843349"/>
                <a:gd name="connsiteX0" fmla="*/ 761258 w 3126378"/>
                <a:gd name="connsiteY0" fmla="*/ 510697 h 2625635"/>
                <a:gd name="connsiteX1" fmla="*/ 2852058 w 3126378"/>
                <a:gd name="connsiteY1" fmla="*/ 0 h 2625635"/>
                <a:gd name="connsiteX2" fmla="*/ 2577738 w 3126378"/>
                <a:gd name="connsiteY2" fmla="*/ 2207624 h 2625635"/>
                <a:gd name="connsiteX3" fmla="*/ 82731 w 3126378"/>
                <a:gd name="connsiteY3" fmla="*/ 1593669 h 2625635"/>
                <a:gd name="connsiteX4" fmla="*/ 761258 w 3126378"/>
                <a:gd name="connsiteY4" fmla="*/ 510697 h 2625635"/>
                <a:gd name="connsiteX0" fmla="*/ 761258 w 2669178"/>
                <a:gd name="connsiteY0" fmla="*/ 322217 h 2437155"/>
                <a:gd name="connsiteX1" fmla="*/ 2394539 w 2669178"/>
                <a:gd name="connsiteY1" fmla="*/ 411137 h 2437155"/>
                <a:gd name="connsiteX2" fmla="*/ 2577738 w 2669178"/>
                <a:gd name="connsiteY2" fmla="*/ 2019144 h 2437155"/>
                <a:gd name="connsiteX3" fmla="*/ 82731 w 2669178"/>
                <a:gd name="connsiteY3" fmla="*/ 1405189 h 2437155"/>
                <a:gd name="connsiteX4" fmla="*/ 761258 w 2669178"/>
                <a:gd name="connsiteY4" fmla="*/ 322217 h 2437155"/>
                <a:gd name="connsiteX0" fmla="*/ 761258 w 2669178"/>
                <a:gd name="connsiteY0" fmla="*/ 612014 h 2726952"/>
                <a:gd name="connsiteX1" fmla="*/ 2394539 w 2669178"/>
                <a:gd name="connsiteY1" fmla="*/ 700934 h 2726952"/>
                <a:gd name="connsiteX2" fmla="*/ 2577738 w 2669178"/>
                <a:gd name="connsiteY2" fmla="*/ 2308941 h 2726952"/>
                <a:gd name="connsiteX3" fmla="*/ 82731 w 2669178"/>
                <a:gd name="connsiteY3" fmla="*/ 1694986 h 2726952"/>
                <a:gd name="connsiteX4" fmla="*/ 761258 w 2669178"/>
                <a:gd name="connsiteY4" fmla="*/ 612014 h 2726952"/>
                <a:gd name="connsiteX0" fmla="*/ 761258 w 2669178"/>
                <a:gd name="connsiteY0" fmla="*/ 612015 h 2726953"/>
                <a:gd name="connsiteX1" fmla="*/ 2394539 w 2669178"/>
                <a:gd name="connsiteY1" fmla="*/ 700935 h 2726953"/>
                <a:gd name="connsiteX2" fmla="*/ 2577738 w 2669178"/>
                <a:gd name="connsiteY2" fmla="*/ 2308942 h 2726953"/>
                <a:gd name="connsiteX3" fmla="*/ 82731 w 2669178"/>
                <a:gd name="connsiteY3" fmla="*/ 1694987 h 2726953"/>
                <a:gd name="connsiteX4" fmla="*/ 761258 w 2669178"/>
                <a:gd name="connsiteY4" fmla="*/ 612015 h 2726953"/>
                <a:gd name="connsiteX0" fmla="*/ 739368 w 2647288"/>
                <a:gd name="connsiteY0" fmla="*/ 612015 h 2649584"/>
                <a:gd name="connsiteX1" fmla="*/ 2372649 w 2647288"/>
                <a:gd name="connsiteY1" fmla="*/ 700935 h 2649584"/>
                <a:gd name="connsiteX2" fmla="*/ 2555848 w 2647288"/>
                <a:gd name="connsiteY2" fmla="*/ 2308942 h 2649584"/>
                <a:gd name="connsiteX3" fmla="*/ 613677 w 2647288"/>
                <a:gd name="connsiteY3" fmla="*/ 1617617 h 2649584"/>
                <a:gd name="connsiteX4" fmla="*/ 739368 w 2647288"/>
                <a:gd name="connsiteY4" fmla="*/ 612015 h 2649584"/>
                <a:gd name="connsiteX0" fmla="*/ 739368 w 2647288"/>
                <a:gd name="connsiteY0" fmla="*/ 612015 h 3268544"/>
                <a:gd name="connsiteX1" fmla="*/ 2372649 w 2647288"/>
                <a:gd name="connsiteY1" fmla="*/ 700935 h 3268544"/>
                <a:gd name="connsiteX2" fmla="*/ 2555848 w 2647288"/>
                <a:gd name="connsiteY2" fmla="*/ 2308942 h 3268544"/>
                <a:gd name="connsiteX3" fmla="*/ 442107 w 2647288"/>
                <a:gd name="connsiteY3" fmla="*/ 2236578 h 3268544"/>
                <a:gd name="connsiteX4" fmla="*/ 739368 w 2647288"/>
                <a:gd name="connsiteY4" fmla="*/ 612015 h 3268544"/>
                <a:gd name="connsiteX0" fmla="*/ 739368 w 3028553"/>
                <a:gd name="connsiteY0" fmla="*/ 612015 h 3268544"/>
                <a:gd name="connsiteX1" fmla="*/ 2372649 w 3028553"/>
                <a:gd name="connsiteY1" fmla="*/ 700935 h 3268544"/>
                <a:gd name="connsiteX2" fmla="*/ 2937113 w 3028553"/>
                <a:gd name="connsiteY2" fmla="*/ 2444339 h 3268544"/>
                <a:gd name="connsiteX3" fmla="*/ 442107 w 3028553"/>
                <a:gd name="connsiteY3" fmla="*/ 2236578 h 3268544"/>
                <a:gd name="connsiteX4" fmla="*/ 739368 w 3028553"/>
                <a:gd name="connsiteY4" fmla="*/ 612015 h 3268544"/>
                <a:gd name="connsiteX0" fmla="*/ 739368 w 3028553"/>
                <a:gd name="connsiteY0" fmla="*/ 612015 h 3268544"/>
                <a:gd name="connsiteX1" fmla="*/ 2372649 w 3028553"/>
                <a:gd name="connsiteY1" fmla="*/ 700935 h 3268544"/>
                <a:gd name="connsiteX2" fmla="*/ 2937113 w 3028553"/>
                <a:gd name="connsiteY2" fmla="*/ 2444339 h 3268544"/>
                <a:gd name="connsiteX3" fmla="*/ 442107 w 3028553"/>
                <a:gd name="connsiteY3" fmla="*/ 2236578 h 3268544"/>
                <a:gd name="connsiteX4" fmla="*/ 739368 w 3028553"/>
                <a:gd name="connsiteY4" fmla="*/ 612015 h 3268544"/>
                <a:gd name="connsiteX0" fmla="*/ 739368 w 3028553"/>
                <a:gd name="connsiteY0" fmla="*/ 612015 h 2843009"/>
                <a:gd name="connsiteX1" fmla="*/ 2372649 w 3028553"/>
                <a:gd name="connsiteY1" fmla="*/ 700935 h 2843009"/>
                <a:gd name="connsiteX2" fmla="*/ 2937113 w 3028553"/>
                <a:gd name="connsiteY2" fmla="*/ 2444339 h 2843009"/>
                <a:gd name="connsiteX3" fmla="*/ 327728 w 3028553"/>
                <a:gd name="connsiteY3" fmla="*/ 1811043 h 2843009"/>
                <a:gd name="connsiteX4" fmla="*/ 739368 w 3028553"/>
                <a:gd name="connsiteY4" fmla="*/ 612015 h 2843009"/>
                <a:gd name="connsiteX0" fmla="*/ 739368 w 3028553"/>
                <a:gd name="connsiteY0" fmla="*/ 612015 h 2444338"/>
                <a:gd name="connsiteX1" fmla="*/ 2372649 w 3028553"/>
                <a:gd name="connsiteY1" fmla="*/ 700935 h 2444338"/>
                <a:gd name="connsiteX2" fmla="*/ 2937113 w 3028553"/>
                <a:gd name="connsiteY2" fmla="*/ 2444339 h 2444338"/>
                <a:gd name="connsiteX3" fmla="*/ 327728 w 3028553"/>
                <a:gd name="connsiteY3" fmla="*/ 1811043 h 2444338"/>
                <a:gd name="connsiteX4" fmla="*/ 739368 w 3028553"/>
                <a:gd name="connsiteY4" fmla="*/ 612015 h 2444338"/>
                <a:gd name="connsiteX0" fmla="*/ 739368 w 3028553"/>
                <a:gd name="connsiteY0" fmla="*/ 612015 h 2649584"/>
                <a:gd name="connsiteX1" fmla="*/ 2372649 w 3028553"/>
                <a:gd name="connsiteY1" fmla="*/ 700935 h 2649584"/>
                <a:gd name="connsiteX2" fmla="*/ 2937113 w 3028553"/>
                <a:gd name="connsiteY2" fmla="*/ 2444339 h 2649584"/>
                <a:gd name="connsiteX3" fmla="*/ 480235 w 3028553"/>
                <a:gd name="connsiteY3" fmla="*/ 2430005 h 2649584"/>
                <a:gd name="connsiteX4" fmla="*/ 739368 w 3028553"/>
                <a:gd name="connsiteY4" fmla="*/ 612015 h 2649584"/>
                <a:gd name="connsiteX0" fmla="*/ 739368 w 3028553"/>
                <a:gd name="connsiteY0" fmla="*/ 612015 h 2444339"/>
                <a:gd name="connsiteX1" fmla="*/ 2372649 w 3028553"/>
                <a:gd name="connsiteY1" fmla="*/ 700935 h 2444339"/>
                <a:gd name="connsiteX2" fmla="*/ 2937113 w 3028553"/>
                <a:gd name="connsiteY2" fmla="*/ 2444339 h 2444339"/>
                <a:gd name="connsiteX3" fmla="*/ 480235 w 3028553"/>
                <a:gd name="connsiteY3" fmla="*/ 2430005 h 2444339"/>
                <a:gd name="connsiteX4" fmla="*/ 739368 w 3028553"/>
                <a:gd name="connsiteY4" fmla="*/ 612015 h 2444339"/>
                <a:gd name="connsiteX0" fmla="*/ 1139697 w 3428882"/>
                <a:gd name="connsiteY0" fmla="*/ 612015 h 2444339"/>
                <a:gd name="connsiteX1" fmla="*/ 2772978 w 3428882"/>
                <a:gd name="connsiteY1" fmla="*/ 700935 h 2444339"/>
                <a:gd name="connsiteX2" fmla="*/ 3337442 w 3428882"/>
                <a:gd name="connsiteY2" fmla="*/ 2444339 h 2444339"/>
                <a:gd name="connsiteX3" fmla="*/ 880564 w 3428882"/>
                <a:gd name="connsiteY3" fmla="*/ 2430005 h 2444339"/>
                <a:gd name="connsiteX4" fmla="*/ 1139697 w 3428882"/>
                <a:gd name="connsiteY4" fmla="*/ 612015 h 2444339"/>
                <a:gd name="connsiteX0" fmla="*/ 1139697 w 3428882"/>
                <a:gd name="connsiteY0" fmla="*/ 612015 h 2444339"/>
                <a:gd name="connsiteX1" fmla="*/ 2772978 w 3428882"/>
                <a:gd name="connsiteY1" fmla="*/ 700935 h 2444339"/>
                <a:gd name="connsiteX2" fmla="*/ 3337442 w 3428882"/>
                <a:gd name="connsiteY2" fmla="*/ 2444339 h 2444339"/>
                <a:gd name="connsiteX3" fmla="*/ 880564 w 3428882"/>
                <a:gd name="connsiteY3" fmla="*/ 2430005 h 2444339"/>
                <a:gd name="connsiteX4" fmla="*/ 1139697 w 3428882"/>
                <a:gd name="connsiteY4" fmla="*/ 612015 h 2444339"/>
                <a:gd name="connsiteX0" fmla="*/ 1243572 w 3532757"/>
                <a:gd name="connsiteY0" fmla="*/ 612015 h 2444339"/>
                <a:gd name="connsiteX1" fmla="*/ 2876853 w 3532757"/>
                <a:gd name="connsiteY1" fmla="*/ 700935 h 2444339"/>
                <a:gd name="connsiteX2" fmla="*/ 3441317 w 3532757"/>
                <a:gd name="connsiteY2" fmla="*/ 2444339 h 2444339"/>
                <a:gd name="connsiteX3" fmla="*/ 565047 w 3532757"/>
                <a:gd name="connsiteY3" fmla="*/ 2178553 h 2444339"/>
                <a:gd name="connsiteX4" fmla="*/ 1243572 w 3532757"/>
                <a:gd name="connsiteY4" fmla="*/ 612015 h 2444339"/>
                <a:gd name="connsiteX0" fmla="*/ 1243572 w 3532757"/>
                <a:gd name="connsiteY0" fmla="*/ 612015 h 2444339"/>
                <a:gd name="connsiteX1" fmla="*/ 2876853 w 3532757"/>
                <a:gd name="connsiteY1" fmla="*/ 700935 h 2444339"/>
                <a:gd name="connsiteX2" fmla="*/ 3441317 w 3532757"/>
                <a:gd name="connsiteY2" fmla="*/ 2444339 h 2444339"/>
                <a:gd name="connsiteX3" fmla="*/ 565047 w 3532757"/>
                <a:gd name="connsiteY3" fmla="*/ 2178553 h 2444339"/>
                <a:gd name="connsiteX4" fmla="*/ 1243572 w 3532757"/>
                <a:gd name="connsiteY4" fmla="*/ 612015 h 2444339"/>
                <a:gd name="connsiteX0" fmla="*/ 1243572 w 3532757"/>
                <a:gd name="connsiteY0" fmla="*/ 650700 h 2483024"/>
                <a:gd name="connsiteX1" fmla="*/ 2481075 w 3532757"/>
                <a:gd name="connsiteY1" fmla="*/ 700935 h 2483024"/>
                <a:gd name="connsiteX2" fmla="*/ 3441317 w 3532757"/>
                <a:gd name="connsiteY2" fmla="*/ 2483024 h 2483024"/>
                <a:gd name="connsiteX3" fmla="*/ 565047 w 3532757"/>
                <a:gd name="connsiteY3" fmla="*/ 2217238 h 2483024"/>
                <a:gd name="connsiteX4" fmla="*/ 1243572 w 3532757"/>
                <a:gd name="connsiteY4" fmla="*/ 650700 h 2483024"/>
                <a:gd name="connsiteX0" fmla="*/ 1243572 w 2999318"/>
                <a:gd name="connsiteY0" fmla="*/ 650700 h 2328284"/>
                <a:gd name="connsiteX1" fmla="*/ 2481075 w 2999318"/>
                <a:gd name="connsiteY1" fmla="*/ 700935 h 2328284"/>
                <a:gd name="connsiteX2" fmla="*/ 2907879 w 2999318"/>
                <a:gd name="connsiteY2" fmla="*/ 2328284 h 2328284"/>
                <a:gd name="connsiteX3" fmla="*/ 565047 w 2999318"/>
                <a:gd name="connsiteY3" fmla="*/ 2217238 h 2328284"/>
                <a:gd name="connsiteX4" fmla="*/ 1243572 w 2999318"/>
                <a:gd name="connsiteY4" fmla="*/ 650700 h 2328284"/>
                <a:gd name="connsiteX0" fmla="*/ 1139698 w 2895445"/>
                <a:gd name="connsiteY0" fmla="*/ 650700 h 2328284"/>
                <a:gd name="connsiteX1" fmla="*/ 2377201 w 2895445"/>
                <a:gd name="connsiteY1" fmla="*/ 700935 h 2328284"/>
                <a:gd name="connsiteX2" fmla="*/ 2804005 w 2895445"/>
                <a:gd name="connsiteY2" fmla="*/ 2328284 h 2328284"/>
                <a:gd name="connsiteX3" fmla="*/ 616043 w 2895445"/>
                <a:gd name="connsiteY3" fmla="*/ 1946443 h 2328284"/>
                <a:gd name="connsiteX4" fmla="*/ 1139698 w 2895445"/>
                <a:gd name="connsiteY4" fmla="*/ 650700 h 2328284"/>
                <a:gd name="connsiteX0" fmla="*/ 1139697 w 2895444"/>
                <a:gd name="connsiteY0" fmla="*/ 650700 h 2518602"/>
                <a:gd name="connsiteX1" fmla="*/ 2377200 w 2895444"/>
                <a:gd name="connsiteY1" fmla="*/ 700935 h 2518602"/>
                <a:gd name="connsiteX2" fmla="*/ 2804004 w 2895444"/>
                <a:gd name="connsiteY2" fmla="*/ 2328284 h 2518602"/>
                <a:gd name="connsiteX3" fmla="*/ 616042 w 2895444"/>
                <a:gd name="connsiteY3" fmla="*/ 1946443 h 2518602"/>
                <a:gd name="connsiteX4" fmla="*/ 1139697 w 2895444"/>
                <a:gd name="connsiteY4" fmla="*/ 650700 h 2518602"/>
                <a:gd name="connsiteX0" fmla="*/ 1277986 w 3033733"/>
                <a:gd name="connsiteY0" fmla="*/ 650700 h 2328284"/>
                <a:gd name="connsiteX1" fmla="*/ 2515489 w 3033733"/>
                <a:gd name="connsiteY1" fmla="*/ 700935 h 2328284"/>
                <a:gd name="connsiteX2" fmla="*/ 2942293 w 3033733"/>
                <a:gd name="connsiteY2" fmla="*/ 2328284 h 2328284"/>
                <a:gd name="connsiteX3" fmla="*/ 565047 w 3033733"/>
                <a:gd name="connsiteY3" fmla="*/ 1694991 h 2328284"/>
                <a:gd name="connsiteX4" fmla="*/ 1277986 w 3033733"/>
                <a:gd name="connsiteY4" fmla="*/ 650700 h 2328284"/>
                <a:gd name="connsiteX0" fmla="*/ 1139697 w 2895444"/>
                <a:gd name="connsiteY0" fmla="*/ 650700 h 2328284"/>
                <a:gd name="connsiteX1" fmla="*/ 2377200 w 2895444"/>
                <a:gd name="connsiteY1" fmla="*/ 700935 h 2328284"/>
                <a:gd name="connsiteX2" fmla="*/ 2804004 w 2895444"/>
                <a:gd name="connsiteY2" fmla="*/ 2328284 h 2328284"/>
                <a:gd name="connsiteX3" fmla="*/ 426758 w 2895444"/>
                <a:gd name="connsiteY3" fmla="*/ 1694991 h 2328284"/>
                <a:gd name="connsiteX4" fmla="*/ 1139697 w 2895444"/>
                <a:gd name="connsiteY4" fmla="*/ 650700 h 2328284"/>
                <a:gd name="connsiteX0" fmla="*/ 1139697 w 2895444"/>
                <a:gd name="connsiteY0" fmla="*/ 495960 h 2173544"/>
                <a:gd name="connsiteX1" fmla="*/ 2583693 w 2895444"/>
                <a:gd name="connsiteY1" fmla="*/ 700936 h 2173544"/>
                <a:gd name="connsiteX2" fmla="*/ 2804004 w 2895444"/>
                <a:gd name="connsiteY2" fmla="*/ 2173544 h 2173544"/>
                <a:gd name="connsiteX3" fmla="*/ 426758 w 2895444"/>
                <a:gd name="connsiteY3" fmla="*/ 1540251 h 2173544"/>
                <a:gd name="connsiteX4" fmla="*/ 1139697 w 2895444"/>
                <a:gd name="connsiteY4" fmla="*/ 495960 h 2173544"/>
                <a:gd name="connsiteX0" fmla="*/ 1139697 w 2895444"/>
                <a:gd name="connsiteY0" fmla="*/ 495959 h 2173543"/>
                <a:gd name="connsiteX1" fmla="*/ 2583693 w 2895444"/>
                <a:gd name="connsiteY1" fmla="*/ 700935 h 2173543"/>
                <a:gd name="connsiteX2" fmla="*/ 2804004 w 2895444"/>
                <a:gd name="connsiteY2" fmla="*/ 2173543 h 2173543"/>
                <a:gd name="connsiteX3" fmla="*/ 564420 w 2895444"/>
                <a:gd name="connsiteY3" fmla="*/ 1366168 h 2173543"/>
                <a:gd name="connsiteX4" fmla="*/ 1139697 w 2895444"/>
                <a:gd name="connsiteY4" fmla="*/ 495959 h 2173543"/>
                <a:gd name="connsiteX0" fmla="*/ 1139697 w 2895444"/>
                <a:gd name="connsiteY0" fmla="*/ 495959 h 2173543"/>
                <a:gd name="connsiteX1" fmla="*/ 2583693 w 2895444"/>
                <a:gd name="connsiteY1" fmla="*/ 700935 h 2173543"/>
                <a:gd name="connsiteX2" fmla="*/ 2804004 w 2895444"/>
                <a:gd name="connsiteY2" fmla="*/ 2173543 h 2173543"/>
                <a:gd name="connsiteX3" fmla="*/ 564420 w 2895444"/>
                <a:gd name="connsiteY3" fmla="*/ 1366168 h 2173543"/>
                <a:gd name="connsiteX4" fmla="*/ 1139697 w 2895444"/>
                <a:gd name="connsiteY4" fmla="*/ 495959 h 2173543"/>
                <a:gd name="connsiteX0" fmla="*/ 1139697 w 2895444"/>
                <a:gd name="connsiteY0" fmla="*/ 495959 h 2173543"/>
                <a:gd name="connsiteX1" fmla="*/ 2583693 w 2895444"/>
                <a:gd name="connsiteY1" fmla="*/ 700935 h 2173543"/>
                <a:gd name="connsiteX2" fmla="*/ 2804004 w 2895444"/>
                <a:gd name="connsiteY2" fmla="*/ 2173543 h 2173543"/>
                <a:gd name="connsiteX3" fmla="*/ 564420 w 2895444"/>
                <a:gd name="connsiteY3" fmla="*/ 1366168 h 2173543"/>
                <a:gd name="connsiteX4" fmla="*/ 1139697 w 2895444"/>
                <a:gd name="connsiteY4" fmla="*/ 495959 h 2173543"/>
                <a:gd name="connsiteX0" fmla="*/ 1139697 w 2895444"/>
                <a:gd name="connsiteY0" fmla="*/ 495959 h 2173543"/>
                <a:gd name="connsiteX1" fmla="*/ 2583693 w 2895444"/>
                <a:gd name="connsiteY1" fmla="*/ 700935 h 2173543"/>
                <a:gd name="connsiteX2" fmla="*/ 2804004 w 2895444"/>
                <a:gd name="connsiteY2" fmla="*/ 2173543 h 2173543"/>
                <a:gd name="connsiteX3" fmla="*/ 908574 w 2895444"/>
                <a:gd name="connsiteY3" fmla="*/ 1424195 h 2173543"/>
                <a:gd name="connsiteX4" fmla="*/ 1139697 w 2895444"/>
                <a:gd name="connsiteY4" fmla="*/ 495959 h 2173543"/>
                <a:gd name="connsiteX0" fmla="*/ 1139697 w 2895444"/>
                <a:gd name="connsiteY0" fmla="*/ 495959 h 2173543"/>
                <a:gd name="connsiteX1" fmla="*/ 2583693 w 2895444"/>
                <a:gd name="connsiteY1" fmla="*/ 700935 h 2173543"/>
                <a:gd name="connsiteX2" fmla="*/ 2804004 w 2895444"/>
                <a:gd name="connsiteY2" fmla="*/ 2173543 h 2173543"/>
                <a:gd name="connsiteX3" fmla="*/ 856951 w 2895444"/>
                <a:gd name="connsiteY3" fmla="*/ 1965785 h 2173543"/>
                <a:gd name="connsiteX4" fmla="*/ 1139697 w 2895444"/>
                <a:gd name="connsiteY4" fmla="*/ 495959 h 2173543"/>
                <a:gd name="connsiteX0" fmla="*/ 1139697 w 2895444"/>
                <a:gd name="connsiteY0" fmla="*/ 495959 h 2173543"/>
                <a:gd name="connsiteX1" fmla="*/ 2583693 w 2895444"/>
                <a:gd name="connsiteY1" fmla="*/ 700935 h 2173543"/>
                <a:gd name="connsiteX2" fmla="*/ 2804004 w 2895444"/>
                <a:gd name="connsiteY2" fmla="*/ 2173543 h 2173543"/>
                <a:gd name="connsiteX3" fmla="*/ 856951 w 2895444"/>
                <a:gd name="connsiteY3" fmla="*/ 1965785 h 2173543"/>
                <a:gd name="connsiteX4" fmla="*/ 1139697 w 2895444"/>
                <a:gd name="connsiteY4" fmla="*/ 495959 h 2173543"/>
                <a:gd name="connsiteX0" fmla="*/ 282746 w 2038493"/>
                <a:gd name="connsiteY0" fmla="*/ 495959 h 2173543"/>
                <a:gd name="connsiteX1" fmla="*/ 1726742 w 2038493"/>
                <a:gd name="connsiteY1" fmla="*/ 700935 h 2173543"/>
                <a:gd name="connsiteX2" fmla="*/ 1947053 w 2038493"/>
                <a:gd name="connsiteY2" fmla="*/ 2173543 h 2173543"/>
                <a:gd name="connsiteX3" fmla="*/ 0 w 2038493"/>
                <a:gd name="connsiteY3" fmla="*/ 1965785 h 2173543"/>
                <a:gd name="connsiteX4" fmla="*/ 282746 w 2038493"/>
                <a:gd name="connsiteY4" fmla="*/ 495959 h 2173543"/>
                <a:gd name="connsiteX0" fmla="*/ 282746 w 2038493"/>
                <a:gd name="connsiteY0" fmla="*/ 495959 h 2363861"/>
                <a:gd name="connsiteX1" fmla="*/ 1726742 w 2038493"/>
                <a:gd name="connsiteY1" fmla="*/ 700935 h 2363861"/>
                <a:gd name="connsiteX2" fmla="*/ 1947053 w 2038493"/>
                <a:gd name="connsiteY2" fmla="*/ 2173543 h 2363861"/>
                <a:gd name="connsiteX3" fmla="*/ 0 w 2038493"/>
                <a:gd name="connsiteY3" fmla="*/ 1965785 h 2363861"/>
                <a:gd name="connsiteX4" fmla="*/ 282746 w 2038493"/>
                <a:gd name="connsiteY4" fmla="*/ 495959 h 2363861"/>
                <a:gd name="connsiteX0" fmla="*/ 282746 w 2038493"/>
                <a:gd name="connsiteY0" fmla="*/ 495959 h 2757076"/>
                <a:gd name="connsiteX1" fmla="*/ 1726742 w 2038493"/>
                <a:gd name="connsiteY1" fmla="*/ 700935 h 2757076"/>
                <a:gd name="connsiteX2" fmla="*/ 1947053 w 2038493"/>
                <a:gd name="connsiteY2" fmla="*/ 2173543 h 2757076"/>
                <a:gd name="connsiteX3" fmla="*/ 0 w 2038493"/>
                <a:gd name="connsiteY3" fmla="*/ 1965785 h 2757076"/>
                <a:gd name="connsiteX4" fmla="*/ 282746 w 2038493"/>
                <a:gd name="connsiteY4" fmla="*/ 495959 h 2757076"/>
                <a:gd name="connsiteX0" fmla="*/ 282746 w 2038493"/>
                <a:gd name="connsiteY0" fmla="*/ 495959 h 2757076"/>
                <a:gd name="connsiteX1" fmla="*/ 1726742 w 2038493"/>
                <a:gd name="connsiteY1" fmla="*/ 700935 h 2757076"/>
                <a:gd name="connsiteX2" fmla="*/ 1947053 w 2038493"/>
                <a:gd name="connsiteY2" fmla="*/ 2173543 h 2757076"/>
                <a:gd name="connsiteX3" fmla="*/ 0 w 2038493"/>
                <a:gd name="connsiteY3" fmla="*/ 1965785 h 2757076"/>
                <a:gd name="connsiteX4" fmla="*/ 282746 w 2038493"/>
                <a:gd name="connsiteY4" fmla="*/ 495959 h 2757076"/>
                <a:gd name="connsiteX0" fmla="*/ 366684 w 2122431"/>
                <a:gd name="connsiteY0" fmla="*/ 495959 h 2757076"/>
                <a:gd name="connsiteX1" fmla="*/ 1810680 w 2122431"/>
                <a:gd name="connsiteY1" fmla="*/ 700935 h 2757076"/>
                <a:gd name="connsiteX2" fmla="*/ 2030991 w 2122431"/>
                <a:gd name="connsiteY2" fmla="*/ 2173543 h 2757076"/>
                <a:gd name="connsiteX3" fmla="*/ 0 w 2122431"/>
                <a:gd name="connsiteY3" fmla="*/ 2197212 h 2757076"/>
                <a:gd name="connsiteX4" fmla="*/ 366684 w 2122431"/>
                <a:gd name="connsiteY4" fmla="*/ 495959 h 2757076"/>
                <a:gd name="connsiteX0" fmla="*/ 90888 w 2122431"/>
                <a:gd name="connsiteY0" fmla="*/ 322217 h 2930474"/>
                <a:gd name="connsiteX1" fmla="*/ 1810680 w 2122431"/>
                <a:gd name="connsiteY1" fmla="*/ 874333 h 2930474"/>
                <a:gd name="connsiteX2" fmla="*/ 2030991 w 2122431"/>
                <a:gd name="connsiteY2" fmla="*/ 2346941 h 2930474"/>
                <a:gd name="connsiteX3" fmla="*/ 0 w 2122431"/>
                <a:gd name="connsiteY3" fmla="*/ 2370610 h 2930474"/>
                <a:gd name="connsiteX4" fmla="*/ 90888 w 2122431"/>
                <a:gd name="connsiteY4" fmla="*/ 322217 h 2930474"/>
                <a:gd name="connsiteX0" fmla="*/ 349630 w 2381173"/>
                <a:gd name="connsiteY0" fmla="*/ 322217 h 2930474"/>
                <a:gd name="connsiteX1" fmla="*/ 2069422 w 2381173"/>
                <a:gd name="connsiteY1" fmla="*/ 874333 h 2930474"/>
                <a:gd name="connsiteX2" fmla="*/ 2289733 w 2381173"/>
                <a:gd name="connsiteY2" fmla="*/ 2346941 h 2930474"/>
                <a:gd name="connsiteX3" fmla="*/ 258742 w 2381173"/>
                <a:gd name="connsiteY3" fmla="*/ 2370610 h 2930474"/>
                <a:gd name="connsiteX4" fmla="*/ 349630 w 2381173"/>
                <a:gd name="connsiteY4" fmla="*/ 322217 h 2930474"/>
                <a:gd name="connsiteX0" fmla="*/ 349630 w 2381173"/>
                <a:gd name="connsiteY0" fmla="*/ 148819 h 2757076"/>
                <a:gd name="connsiteX1" fmla="*/ 2069422 w 2381173"/>
                <a:gd name="connsiteY1" fmla="*/ 700935 h 2757076"/>
                <a:gd name="connsiteX2" fmla="*/ 2289733 w 2381173"/>
                <a:gd name="connsiteY2" fmla="*/ 2173543 h 2757076"/>
                <a:gd name="connsiteX3" fmla="*/ 258742 w 2381173"/>
                <a:gd name="connsiteY3" fmla="*/ 2197212 h 2757076"/>
                <a:gd name="connsiteX4" fmla="*/ 349630 w 2381173"/>
                <a:gd name="connsiteY4" fmla="*/ 148819 h 2757076"/>
                <a:gd name="connsiteX0" fmla="*/ 349630 w 2381173"/>
                <a:gd name="connsiteY0" fmla="*/ 611673 h 3219930"/>
                <a:gd name="connsiteX1" fmla="*/ 2081413 w 2381173"/>
                <a:gd name="connsiteY1" fmla="*/ 700935 h 3219930"/>
                <a:gd name="connsiteX2" fmla="*/ 2289733 w 2381173"/>
                <a:gd name="connsiteY2" fmla="*/ 2636397 h 3219930"/>
                <a:gd name="connsiteX3" fmla="*/ 258742 w 2381173"/>
                <a:gd name="connsiteY3" fmla="*/ 2660066 h 3219930"/>
                <a:gd name="connsiteX4" fmla="*/ 349630 w 2381173"/>
                <a:gd name="connsiteY4" fmla="*/ 611673 h 3219930"/>
                <a:gd name="connsiteX0" fmla="*/ 349630 w 2381173"/>
                <a:gd name="connsiteY0" fmla="*/ 611673 h 3219930"/>
                <a:gd name="connsiteX1" fmla="*/ 2081413 w 2381173"/>
                <a:gd name="connsiteY1" fmla="*/ 700935 h 3219930"/>
                <a:gd name="connsiteX2" fmla="*/ 2289733 w 2381173"/>
                <a:gd name="connsiteY2" fmla="*/ 2636397 h 3219930"/>
                <a:gd name="connsiteX3" fmla="*/ 258742 w 2381173"/>
                <a:gd name="connsiteY3" fmla="*/ 2660066 h 3219930"/>
                <a:gd name="connsiteX4" fmla="*/ 349630 w 2381173"/>
                <a:gd name="connsiteY4" fmla="*/ 611673 h 3219930"/>
                <a:gd name="connsiteX0" fmla="*/ 349630 w 2381173"/>
                <a:gd name="connsiteY0" fmla="*/ 760447 h 3368704"/>
                <a:gd name="connsiteX1" fmla="*/ 2081413 w 2381173"/>
                <a:gd name="connsiteY1" fmla="*/ 849709 h 3368704"/>
                <a:gd name="connsiteX2" fmla="*/ 2289733 w 2381173"/>
                <a:gd name="connsiteY2" fmla="*/ 2785171 h 3368704"/>
                <a:gd name="connsiteX3" fmla="*/ 258742 w 2381173"/>
                <a:gd name="connsiteY3" fmla="*/ 2808840 h 3368704"/>
                <a:gd name="connsiteX4" fmla="*/ 349630 w 2381173"/>
                <a:gd name="connsiteY4" fmla="*/ 760447 h 3368704"/>
                <a:gd name="connsiteX0" fmla="*/ 349630 w 2381173"/>
                <a:gd name="connsiteY0" fmla="*/ 760447 h 3368704"/>
                <a:gd name="connsiteX1" fmla="*/ 2081413 w 2381173"/>
                <a:gd name="connsiteY1" fmla="*/ 849709 h 3368704"/>
                <a:gd name="connsiteX2" fmla="*/ 2289733 w 2381173"/>
                <a:gd name="connsiteY2" fmla="*/ 2785171 h 3368704"/>
                <a:gd name="connsiteX3" fmla="*/ 258742 w 2381173"/>
                <a:gd name="connsiteY3" fmla="*/ 2808840 h 3368704"/>
                <a:gd name="connsiteX4" fmla="*/ 349630 w 2381173"/>
                <a:gd name="connsiteY4" fmla="*/ 760447 h 3368704"/>
                <a:gd name="connsiteX0" fmla="*/ 119853 w 2151396"/>
                <a:gd name="connsiteY0" fmla="*/ 760447 h 3368704"/>
                <a:gd name="connsiteX1" fmla="*/ 1851636 w 2151396"/>
                <a:gd name="connsiteY1" fmla="*/ 849709 h 3368704"/>
                <a:gd name="connsiteX2" fmla="*/ 2059956 w 2151396"/>
                <a:gd name="connsiteY2" fmla="*/ 2785171 h 3368704"/>
                <a:gd name="connsiteX3" fmla="*/ 28965 w 2151396"/>
                <a:gd name="connsiteY3" fmla="*/ 2808840 h 3368704"/>
                <a:gd name="connsiteX4" fmla="*/ 119853 w 2151396"/>
                <a:gd name="connsiteY4" fmla="*/ 760447 h 33687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1396" h="3368704">
                  <a:moveTo>
                    <a:pt x="119853" y="760447"/>
                  </a:moveTo>
                  <a:cubicBezTo>
                    <a:pt x="144099" y="818432"/>
                    <a:pt x="1325068" y="0"/>
                    <a:pt x="1851636" y="849709"/>
                  </a:cubicBezTo>
                  <a:cubicBezTo>
                    <a:pt x="1475041" y="972976"/>
                    <a:pt x="2151396" y="2049296"/>
                    <a:pt x="2059956" y="2785171"/>
                  </a:cubicBezTo>
                  <a:cubicBezTo>
                    <a:pt x="1774308" y="3368704"/>
                    <a:pt x="424568" y="2578757"/>
                    <a:pt x="28965" y="2808840"/>
                  </a:cubicBezTo>
                  <a:cubicBezTo>
                    <a:pt x="0" y="2740594"/>
                    <a:pt x="153939" y="1005708"/>
                    <a:pt x="119853" y="760447"/>
                  </a:cubicBezTo>
                  <a:close/>
                </a:path>
              </a:pathLst>
            </a:custGeom>
            <a:solidFill>
              <a:schemeClr val="accent5">
                <a:lumMod val="9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30000" smtClean="0">
                <a:ln>
                  <a:noFill/>
                </a:ln>
                <a:solidFill>
                  <a:schemeClr val="tx1"/>
                </a:solidFill>
                <a:effectLst/>
                <a:latin typeface="Arial" charset="0"/>
                <a:cs typeface="Arial" charset="0"/>
              </a:endParaRPr>
            </a:p>
          </p:txBody>
        </p:sp>
        <p:sp>
          <p:nvSpPr>
            <p:cNvPr id="9" name="Freeform 8"/>
            <p:cNvSpPr/>
            <p:nvPr/>
          </p:nvSpPr>
          <p:spPr bwMode="auto">
            <a:xfrm>
              <a:off x="6303304" y="2142537"/>
              <a:ext cx="1560540" cy="1733447"/>
            </a:xfrm>
            <a:custGeom>
              <a:avLst/>
              <a:gdLst>
                <a:gd name="connsiteX0" fmla="*/ 313509 w 3344092"/>
                <a:gd name="connsiteY0" fmla="*/ 509451 h 3592285"/>
                <a:gd name="connsiteX1" fmla="*/ 1946366 w 3344092"/>
                <a:gd name="connsiteY1" fmla="*/ 0 h 3592285"/>
                <a:gd name="connsiteX2" fmla="*/ 3344092 w 3344092"/>
                <a:gd name="connsiteY2" fmla="*/ 1214845 h 3592285"/>
                <a:gd name="connsiteX3" fmla="*/ 2690949 w 3344092"/>
                <a:gd name="connsiteY3" fmla="*/ 2364377 h 3592285"/>
                <a:gd name="connsiteX4" fmla="*/ 0 w 3344092"/>
                <a:gd name="connsiteY4" fmla="*/ 3592285 h 3592285"/>
                <a:gd name="connsiteX5" fmla="*/ 483326 w 3344092"/>
                <a:gd name="connsiteY5" fmla="*/ 1515291 h 3592285"/>
                <a:gd name="connsiteX6" fmla="*/ 313509 w 3344092"/>
                <a:gd name="connsiteY6" fmla="*/ 509451 h 3592285"/>
                <a:gd name="connsiteX0" fmla="*/ 653143 w 3683726"/>
                <a:gd name="connsiteY0" fmla="*/ 509451 h 3592285"/>
                <a:gd name="connsiteX1" fmla="*/ 2286000 w 3683726"/>
                <a:gd name="connsiteY1" fmla="*/ 0 h 3592285"/>
                <a:gd name="connsiteX2" fmla="*/ 3683726 w 3683726"/>
                <a:gd name="connsiteY2" fmla="*/ 1214845 h 3592285"/>
                <a:gd name="connsiteX3" fmla="*/ 3030583 w 3683726"/>
                <a:gd name="connsiteY3" fmla="*/ 2364377 h 3592285"/>
                <a:gd name="connsiteX4" fmla="*/ 339634 w 3683726"/>
                <a:gd name="connsiteY4" fmla="*/ 3592285 h 3592285"/>
                <a:gd name="connsiteX5" fmla="*/ 0 w 3683726"/>
                <a:gd name="connsiteY5" fmla="*/ 404948 h 3592285"/>
                <a:gd name="connsiteX6" fmla="*/ 653143 w 3683726"/>
                <a:gd name="connsiteY6" fmla="*/ 509451 h 3592285"/>
                <a:gd name="connsiteX0" fmla="*/ 0 w 3683726"/>
                <a:gd name="connsiteY0" fmla="*/ 404948 h 3592285"/>
                <a:gd name="connsiteX1" fmla="*/ 2286000 w 3683726"/>
                <a:gd name="connsiteY1" fmla="*/ 0 h 3592285"/>
                <a:gd name="connsiteX2" fmla="*/ 3683726 w 3683726"/>
                <a:gd name="connsiteY2" fmla="*/ 1214845 h 3592285"/>
                <a:gd name="connsiteX3" fmla="*/ 3030583 w 3683726"/>
                <a:gd name="connsiteY3" fmla="*/ 2364377 h 3592285"/>
                <a:gd name="connsiteX4" fmla="*/ 339634 w 3683726"/>
                <a:gd name="connsiteY4" fmla="*/ 3592285 h 3592285"/>
                <a:gd name="connsiteX5" fmla="*/ 0 w 3683726"/>
                <a:gd name="connsiteY5" fmla="*/ 404948 h 3592285"/>
                <a:gd name="connsiteX0" fmla="*/ 0 w 3683726"/>
                <a:gd name="connsiteY0" fmla="*/ 404948 h 2364377"/>
                <a:gd name="connsiteX1" fmla="*/ 2286000 w 3683726"/>
                <a:gd name="connsiteY1" fmla="*/ 0 h 2364377"/>
                <a:gd name="connsiteX2" fmla="*/ 3683726 w 3683726"/>
                <a:gd name="connsiteY2" fmla="*/ 1214845 h 2364377"/>
                <a:gd name="connsiteX3" fmla="*/ 3030583 w 3683726"/>
                <a:gd name="connsiteY3" fmla="*/ 2364377 h 2364377"/>
                <a:gd name="connsiteX4" fmla="*/ 418011 w 3683726"/>
                <a:gd name="connsiteY4" fmla="*/ 2246810 h 2364377"/>
                <a:gd name="connsiteX5" fmla="*/ 0 w 3683726"/>
                <a:gd name="connsiteY5" fmla="*/ 404948 h 2364377"/>
                <a:gd name="connsiteX0" fmla="*/ 0 w 3683726"/>
                <a:gd name="connsiteY0" fmla="*/ 404948 h 3278776"/>
                <a:gd name="connsiteX1" fmla="*/ 2286000 w 3683726"/>
                <a:gd name="connsiteY1" fmla="*/ 0 h 3278776"/>
                <a:gd name="connsiteX2" fmla="*/ 3683726 w 3683726"/>
                <a:gd name="connsiteY2" fmla="*/ 1214845 h 3278776"/>
                <a:gd name="connsiteX3" fmla="*/ 3030583 w 3683726"/>
                <a:gd name="connsiteY3" fmla="*/ 2364377 h 3278776"/>
                <a:gd name="connsiteX4" fmla="*/ 418011 w 3683726"/>
                <a:gd name="connsiteY4" fmla="*/ 2246810 h 3278776"/>
                <a:gd name="connsiteX5" fmla="*/ 0 w 3683726"/>
                <a:gd name="connsiteY5" fmla="*/ 404948 h 3278776"/>
                <a:gd name="connsiteX0" fmla="*/ 0 w 3683726"/>
                <a:gd name="connsiteY0" fmla="*/ 404948 h 3278776"/>
                <a:gd name="connsiteX1" fmla="*/ 2286000 w 3683726"/>
                <a:gd name="connsiteY1" fmla="*/ 0 h 3278776"/>
                <a:gd name="connsiteX2" fmla="*/ 3683726 w 3683726"/>
                <a:gd name="connsiteY2" fmla="*/ 1214845 h 3278776"/>
                <a:gd name="connsiteX3" fmla="*/ 3030583 w 3683726"/>
                <a:gd name="connsiteY3" fmla="*/ 2364377 h 3278776"/>
                <a:gd name="connsiteX4" fmla="*/ 418011 w 3683726"/>
                <a:gd name="connsiteY4" fmla="*/ 2246810 h 3278776"/>
                <a:gd name="connsiteX5" fmla="*/ 0 w 3683726"/>
                <a:gd name="connsiteY5" fmla="*/ 404948 h 3278776"/>
                <a:gd name="connsiteX0" fmla="*/ 0 w 3683726"/>
                <a:gd name="connsiteY0" fmla="*/ 404948 h 2782388"/>
                <a:gd name="connsiteX1" fmla="*/ 2286000 w 3683726"/>
                <a:gd name="connsiteY1" fmla="*/ 0 h 2782388"/>
                <a:gd name="connsiteX2" fmla="*/ 3683726 w 3683726"/>
                <a:gd name="connsiteY2" fmla="*/ 1214845 h 2782388"/>
                <a:gd name="connsiteX3" fmla="*/ 3030583 w 3683726"/>
                <a:gd name="connsiteY3" fmla="*/ 2364377 h 2782388"/>
                <a:gd name="connsiteX4" fmla="*/ 535576 w 3683726"/>
                <a:gd name="connsiteY4" fmla="*/ 1750422 h 2782388"/>
                <a:gd name="connsiteX5" fmla="*/ 0 w 3683726"/>
                <a:gd name="connsiteY5" fmla="*/ 404948 h 2782388"/>
                <a:gd name="connsiteX0" fmla="*/ 0 w 3683726"/>
                <a:gd name="connsiteY0" fmla="*/ 0 h 2377440"/>
                <a:gd name="connsiteX1" fmla="*/ 3683726 w 3683726"/>
                <a:gd name="connsiteY1" fmla="*/ 809897 h 2377440"/>
                <a:gd name="connsiteX2" fmla="*/ 3030583 w 3683726"/>
                <a:gd name="connsiteY2" fmla="*/ 1959429 h 2377440"/>
                <a:gd name="connsiteX3" fmla="*/ 535576 w 3683726"/>
                <a:gd name="connsiteY3" fmla="*/ 1345474 h 2377440"/>
                <a:gd name="connsiteX4" fmla="*/ 0 w 3683726"/>
                <a:gd name="connsiteY4" fmla="*/ 0 h 2377440"/>
                <a:gd name="connsiteX0" fmla="*/ 0 w 3304903"/>
                <a:gd name="connsiteY0" fmla="*/ 248195 h 2625635"/>
                <a:gd name="connsiteX1" fmla="*/ 3304903 w 3304903"/>
                <a:gd name="connsiteY1" fmla="*/ 0 h 2625635"/>
                <a:gd name="connsiteX2" fmla="*/ 3030583 w 3304903"/>
                <a:gd name="connsiteY2" fmla="*/ 2207624 h 2625635"/>
                <a:gd name="connsiteX3" fmla="*/ 535576 w 3304903"/>
                <a:gd name="connsiteY3" fmla="*/ 1593669 h 2625635"/>
                <a:gd name="connsiteX4" fmla="*/ 0 w 3304903"/>
                <a:gd name="connsiteY4" fmla="*/ 248195 h 2625635"/>
                <a:gd name="connsiteX0" fmla="*/ 265612 w 2852058"/>
                <a:gd name="connsiteY0" fmla="*/ 104503 h 2625635"/>
                <a:gd name="connsiteX1" fmla="*/ 2852058 w 2852058"/>
                <a:gd name="connsiteY1" fmla="*/ 0 h 2625635"/>
                <a:gd name="connsiteX2" fmla="*/ 2577738 w 2852058"/>
                <a:gd name="connsiteY2" fmla="*/ 2207624 h 2625635"/>
                <a:gd name="connsiteX3" fmla="*/ 82731 w 2852058"/>
                <a:gd name="connsiteY3" fmla="*/ 1593669 h 2625635"/>
                <a:gd name="connsiteX4" fmla="*/ 265612 w 2852058"/>
                <a:gd name="connsiteY4" fmla="*/ 104503 h 2625635"/>
                <a:gd name="connsiteX0" fmla="*/ 265612 w 2852058"/>
                <a:gd name="connsiteY0" fmla="*/ 322217 h 2843349"/>
                <a:gd name="connsiteX1" fmla="*/ 2852058 w 2852058"/>
                <a:gd name="connsiteY1" fmla="*/ 217714 h 2843349"/>
                <a:gd name="connsiteX2" fmla="*/ 2577738 w 2852058"/>
                <a:gd name="connsiteY2" fmla="*/ 2425338 h 2843349"/>
                <a:gd name="connsiteX3" fmla="*/ 82731 w 2852058"/>
                <a:gd name="connsiteY3" fmla="*/ 1811383 h 2843349"/>
                <a:gd name="connsiteX4" fmla="*/ 265612 w 2852058"/>
                <a:gd name="connsiteY4" fmla="*/ 322217 h 2843349"/>
                <a:gd name="connsiteX0" fmla="*/ 265612 w 3126378"/>
                <a:gd name="connsiteY0" fmla="*/ 322217 h 2843349"/>
                <a:gd name="connsiteX1" fmla="*/ 2852058 w 3126378"/>
                <a:gd name="connsiteY1" fmla="*/ 217714 h 2843349"/>
                <a:gd name="connsiteX2" fmla="*/ 2577738 w 3126378"/>
                <a:gd name="connsiteY2" fmla="*/ 2425338 h 2843349"/>
                <a:gd name="connsiteX3" fmla="*/ 82731 w 3126378"/>
                <a:gd name="connsiteY3" fmla="*/ 1811383 h 2843349"/>
                <a:gd name="connsiteX4" fmla="*/ 265612 w 3126378"/>
                <a:gd name="connsiteY4" fmla="*/ 322217 h 2843349"/>
                <a:gd name="connsiteX0" fmla="*/ 265612 w 3126378"/>
                <a:gd name="connsiteY0" fmla="*/ 322217 h 2843349"/>
                <a:gd name="connsiteX1" fmla="*/ 2852058 w 3126378"/>
                <a:gd name="connsiteY1" fmla="*/ 217714 h 2843349"/>
                <a:gd name="connsiteX2" fmla="*/ 2577738 w 3126378"/>
                <a:gd name="connsiteY2" fmla="*/ 2425338 h 2843349"/>
                <a:gd name="connsiteX3" fmla="*/ 82731 w 3126378"/>
                <a:gd name="connsiteY3" fmla="*/ 1811383 h 2843349"/>
                <a:gd name="connsiteX4" fmla="*/ 265612 w 3126378"/>
                <a:gd name="connsiteY4" fmla="*/ 322217 h 2843349"/>
                <a:gd name="connsiteX0" fmla="*/ 265612 w 3126378"/>
                <a:gd name="connsiteY0" fmla="*/ 322217 h 2843349"/>
                <a:gd name="connsiteX1" fmla="*/ 2852058 w 3126378"/>
                <a:gd name="connsiteY1" fmla="*/ 217714 h 2843349"/>
                <a:gd name="connsiteX2" fmla="*/ 2577738 w 3126378"/>
                <a:gd name="connsiteY2" fmla="*/ 2425338 h 2843349"/>
                <a:gd name="connsiteX3" fmla="*/ 82731 w 3126378"/>
                <a:gd name="connsiteY3" fmla="*/ 1811383 h 2843349"/>
                <a:gd name="connsiteX4" fmla="*/ 265612 w 3126378"/>
                <a:gd name="connsiteY4" fmla="*/ 322217 h 2843349"/>
                <a:gd name="connsiteX0" fmla="*/ 761258 w 3126378"/>
                <a:gd name="connsiteY0" fmla="*/ 510697 h 2625635"/>
                <a:gd name="connsiteX1" fmla="*/ 2852058 w 3126378"/>
                <a:gd name="connsiteY1" fmla="*/ 0 h 2625635"/>
                <a:gd name="connsiteX2" fmla="*/ 2577738 w 3126378"/>
                <a:gd name="connsiteY2" fmla="*/ 2207624 h 2625635"/>
                <a:gd name="connsiteX3" fmla="*/ 82731 w 3126378"/>
                <a:gd name="connsiteY3" fmla="*/ 1593669 h 2625635"/>
                <a:gd name="connsiteX4" fmla="*/ 761258 w 3126378"/>
                <a:gd name="connsiteY4" fmla="*/ 510697 h 2625635"/>
                <a:gd name="connsiteX0" fmla="*/ 761258 w 2669178"/>
                <a:gd name="connsiteY0" fmla="*/ 322217 h 2437155"/>
                <a:gd name="connsiteX1" fmla="*/ 2394539 w 2669178"/>
                <a:gd name="connsiteY1" fmla="*/ 411137 h 2437155"/>
                <a:gd name="connsiteX2" fmla="*/ 2577738 w 2669178"/>
                <a:gd name="connsiteY2" fmla="*/ 2019144 h 2437155"/>
                <a:gd name="connsiteX3" fmla="*/ 82731 w 2669178"/>
                <a:gd name="connsiteY3" fmla="*/ 1405189 h 2437155"/>
                <a:gd name="connsiteX4" fmla="*/ 761258 w 2669178"/>
                <a:gd name="connsiteY4" fmla="*/ 322217 h 2437155"/>
                <a:gd name="connsiteX0" fmla="*/ 761258 w 2669178"/>
                <a:gd name="connsiteY0" fmla="*/ 612014 h 2726952"/>
                <a:gd name="connsiteX1" fmla="*/ 2394539 w 2669178"/>
                <a:gd name="connsiteY1" fmla="*/ 700934 h 2726952"/>
                <a:gd name="connsiteX2" fmla="*/ 2577738 w 2669178"/>
                <a:gd name="connsiteY2" fmla="*/ 2308941 h 2726952"/>
                <a:gd name="connsiteX3" fmla="*/ 82731 w 2669178"/>
                <a:gd name="connsiteY3" fmla="*/ 1694986 h 2726952"/>
                <a:gd name="connsiteX4" fmla="*/ 761258 w 2669178"/>
                <a:gd name="connsiteY4" fmla="*/ 612014 h 2726952"/>
                <a:gd name="connsiteX0" fmla="*/ 761258 w 2669178"/>
                <a:gd name="connsiteY0" fmla="*/ 612015 h 2726953"/>
                <a:gd name="connsiteX1" fmla="*/ 2394539 w 2669178"/>
                <a:gd name="connsiteY1" fmla="*/ 700935 h 2726953"/>
                <a:gd name="connsiteX2" fmla="*/ 2577738 w 2669178"/>
                <a:gd name="connsiteY2" fmla="*/ 2308942 h 2726953"/>
                <a:gd name="connsiteX3" fmla="*/ 82731 w 2669178"/>
                <a:gd name="connsiteY3" fmla="*/ 1694987 h 2726953"/>
                <a:gd name="connsiteX4" fmla="*/ 761258 w 2669178"/>
                <a:gd name="connsiteY4" fmla="*/ 612015 h 2726953"/>
                <a:gd name="connsiteX0" fmla="*/ 739368 w 2647288"/>
                <a:gd name="connsiteY0" fmla="*/ 612015 h 2649584"/>
                <a:gd name="connsiteX1" fmla="*/ 2372649 w 2647288"/>
                <a:gd name="connsiteY1" fmla="*/ 700935 h 2649584"/>
                <a:gd name="connsiteX2" fmla="*/ 2555848 w 2647288"/>
                <a:gd name="connsiteY2" fmla="*/ 2308942 h 2649584"/>
                <a:gd name="connsiteX3" fmla="*/ 613677 w 2647288"/>
                <a:gd name="connsiteY3" fmla="*/ 1617617 h 2649584"/>
                <a:gd name="connsiteX4" fmla="*/ 739368 w 2647288"/>
                <a:gd name="connsiteY4" fmla="*/ 612015 h 2649584"/>
                <a:gd name="connsiteX0" fmla="*/ 739368 w 2647288"/>
                <a:gd name="connsiteY0" fmla="*/ 612015 h 3268544"/>
                <a:gd name="connsiteX1" fmla="*/ 2372649 w 2647288"/>
                <a:gd name="connsiteY1" fmla="*/ 700935 h 3268544"/>
                <a:gd name="connsiteX2" fmla="*/ 2555848 w 2647288"/>
                <a:gd name="connsiteY2" fmla="*/ 2308942 h 3268544"/>
                <a:gd name="connsiteX3" fmla="*/ 442107 w 2647288"/>
                <a:gd name="connsiteY3" fmla="*/ 2236578 h 3268544"/>
                <a:gd name="connsiteX4" fmla="*/ 739368 w 2647288"/>
                <a:gd name="connsiteY4" fmla="*/ 612015 h 3268544"/>
                <a:gd name="connsiteX0" fmla="*/ 739368 w 3028553"/>
                <a:gd name="connsiteY0" fmla="*/ 612015 h 3268544"/>
                <a:gd name="connsiteX1" fmla="*/ 2372649 w 3028553"/>
                <a:gd name="connsiteY1" fmla="*/ 700935 h 3268544"/>
                <a:gd name="connsiteX2" fmla="*/ 2937113 w 3028553"/>
                <a:gd name="connsiteY2" fmla="*/ 2444339 h 3268544"/>
                <a:gd name="connsiteX3" fmla="*/ 442107 w 3028553"/>
                <a:gd name="connsiteY3" fmla="*/ 2236578 h 3268544"/>
                <a:gd name="connsiteX4" fmla="*/ 739368 w 3028553"/>
                <a:gd name="connsiteY4" fmla="*/ 612015 h 3268544"/>
                <a:gd name="connsiteX0" fmla="*/ 739368 w 3028553"/>
                <a:gd name="connsiteY0" fmla="*/ 612015 h 3268544"/>
                <a:gd name="connsiteX1" fmla="*/ 2372649 w 3028553"/>
                <a:gd name="connsiteY1" fmla="*/ 700935 h 3268544"/>
                <a:gd name="connsiteX2" fmla="*/ 2937113 w 3028553"/>
                <a:gd name="connsiteY2" fmla="*/ 2444339 h 3268544"/>
                <a:gd name="connsiteX3" fmla="*/ 442107 w 3028553"/>
                <a:gd name="connsiteY3" fmla="*/ 2236578 h 3268544"/>
                <a:gd name="connsiteX4" fmla="*/ 739368 w 3028553"/>
                <a:gd name="connsiteY4" fmla="*/ 612015 h 3268544"/>
                <a:gd name="connsiteX0" fmla="*/ 739368 w 3028553"/>
                <a:gd name="connsiteY0" fmla="*/ 612015 h 2843009"/>
                <a:gd name="connsiteX1" fmla="*/ 2372649 w 3028553"/>
                <a:gd name="connsiteY1" fmla="*/ 700935 h 2843009"/>
                <a:gd name="connsiteX2" fmla="*/ 2937113 w 3028553"/>
                <a:gd name="connsiteY2" fmla="*/ 2444339 h 2843009"/>
                <a:gd name="connsiteX3" fmla="*/ 327728 w 3028553"/>
                <a:gd name="connsiteY3" fmla="*/ 1811043 h 2843009"/>
                <a:gd name="connsiteX4" fmla="*/ 739368 w 3028553"/>
                <a:gd name="connsiteY4" fmla="*/ 612015 h 2843009"/>
                <a:gd name="connsiteX0" fmla="*/ 739368 w 3028553"/>
                <a:gd name="connsiteY0" fmla="*/ 612015 h 2444338"/>
                <a:gd name="connsiteX1" fmla="*/ 2372649 w 3028553"/>
                <a:gd name="connsiteY1" fmla="*/ 700935 h 2444338"/>
                <a:gd name="connsiteX2" fmla="*/ 2937113 w 3028553"/>
                <a:gd name="connsiteY2" fmla="*/ 2444339 h 2444338"/>
                <a:gd name="connsiteX3" fmla="*/ 327728 w 3028553"/>
                <a:gd name="connsiteY3" fmla="*/ 1811043 h 2444338"/>
                <a:gd name="connsiteX4" fmla="*/ 739368 w 3028553"/>
                <a:gd name="connsiteY4" fmla="*/ 612015 h 2444338"/>
                <a:gd name="connsiteX0" fmla="*/ 739368 w 3028553"/>
                <a:gd name="connsiteY0" fmla="*/ 612015 h 2649584"/>
                <a:gd name="connsiteX1" fmla="*/ 2372649 w 3028553"/>
                <a:gd name="connsiteY1" fmla="*/ 700935 h 2649584"/>
                <a:gd name="connsiteX2" fmla="*/ 2937113 w 3028553"/>
                <a:gd name="connsiteY2" fmla="*/ 2444339 h 2649584"/>
                <a:gd name="connsiteX3" fmla="*/ 480235 w 3028553"/>
                <a:gd name="connsiteY3" fmla="*/ 2430005 h 2649584"/>
                <a:gd name="connsiteX4" fmla="*/ 739368 w 3028553"/>
                <a:gd name="connsiteY4" fmla="*/ 612015 h 2649584"/>
                <a:gd name="connsiteX0" fmla="*/ 739368 w 3028553"/>
                <a:gd name="connsiteY0" fmla="*/ 612015 h 2444339"/>
                <a:gd name="connsiteX1" fmla="*/ 2372649 w 3028553"/>
                <a:gd name="connsiteY1" fmla="*/ 700935 h 2444339"/>
                <a:gd name="connsiteX2" fmla="*/ 2937113 w 3028553"/>
                <a:gd name="connsiteY2" fmla="*/ 2444339 h 2444339"/>
                <a:gd name="connsiteX3" fmla="*/ 480235 w 3028553"/>
                <a:gd name="connsiteY3" fmla="*/ 2430005 h 2444339"/>
                <a:gd name="connsiteX4" fmla="*/ 739368 w 3028553"/>
                <a:gd name="connsiteY4" fmla="*/ 612015 h 2444339"/>
                <a:gd name="connsiteX0" fmla="*/ 1139697 w 3428882"/>
                <a:gd name="connsiteY0" fmla="*/ 612015 h 2444339"/>
                <a:gd name="connsiteX1" fmla="*/ 2772978 w 3428882"/>
                <a:gd name="connsiteY1" fmla="*/ 700935 h 2444339"/>
                <a:gd name="connsiteX2" fmla="*/ 3337442 w 3428882"/>
                <a:gd name="connsiteY2" fmla="*/ 2444339 h 2444339"/>
                <a:gd name="connsiteX3" fmla="*/ 880564 w 3428882"/>
                <a:gd name="connsiteY3" fmla="*/ 2430005 h 2444339"/>
                <a:gd name="connsiteX4" fmla="*/ 1139697 w 3428882"/>
                <a:gd name="connsiteY4" fmla="*/ 612015 h 2444339"/>
                <a:gd name="connsiteX0" fmla="*/ 1139697 w 3428882"/>
                <a:gd name="connsiteY0" fmla="*/ 612015 h 2444339"/>
                <a:gd name="connsiteX1" fmla="*/ 2772978 w 3428882"/>
                <a:gd name="connsiteY1" fmla="*/ 700935 h 2444339"/>
                <a:gd name="connsiteX2" fmla="*/ 3337442 w 3428882"/>
                <a:gd name="connsiteY2" fmla="*/ 2444339 h 2444339"/>
                <a:gd name="connsiteX3" fmla="*/ 880564 w 3428882"/>
                <a:gd name="connsiteY3" fmla="*/ 2430005 h 2444339"/>
                <a:gd name="connsiteX4" fmla="*/ 1139697 w 3428882"/>
                <a:gd name="connsiteY4" fmla="*/ 612015 h 2444339"/>
                <a:gd name="connsiteX0" fmla="*/ 1243572 w 3532757"/>
                <a:gd name="connsiteY0" fmla="*/ 612015 h 2444339"/>
                <a:gd name="connsiteX1" fmla="*/ 2876853 w 3532757"/>
                <a:gd name="connsiteY1" fmla="*/ 700935 h 2444339"/>
                <a:gd name="connsiteX2" fmla="*/ 3441317 w 3532757"/>
                <a:gd name="connsiteY2" fmla="*/ 2444339 h 2444339"/>
                <a:gd name="connsiteX3" fmla="*/ 565047 w 3532757"/>
                <a:gd name="connsiteY3" fmla="*/ 2178553 h 2444339"/>
                <a:gd name="connsiteX4" fmla="*/ 1243572 w 3532757"/>
                <a:gd name="connsiteY4" fmla="*/ 612015 h 2444339"/>
                <a:gd name="connsiteX0" fmla="*/ 1243572 w 3532757"/>
                <a:gd name="connsiteY0" fmla="*/ 612015 h 2444339"/>
                <a:gd name="connsiteX1" fmla="*/ 2876853 w 3532757"/>
                <a:gd name="connsiteY1" fmla="*/ 700935 h 2444339"/>
                <a:gd name="connsiteX2" fmla="*/ 3441317 w 3532757"/>
                <a:gd name="connsiteY2" fmla="*/ 2444339 h 2444339"/>
                <a:gd name="connsiteX3" fmla="*/ 565047 w 3532757"/>
                <a:gd name="connsiteY3" fmla="*/ 2178553 h 2444339"/>
                <a:gd name="connsiteX4" fmla="*/ 1243572 w 3532757"/>
                <a:gd name="connsiteY4" fmla="*/ 612015 h 2444339"/>
                <a:gd name="connsiteX0" fmla="*/ 1243572 w 3532757"/>
                <a:gd name="connsiteY0" fmla="*/ 650700 h 2483024"/>
                <a:gd name="connsiteX1" fmla="*/ 2481075 w 3532757"/>
                <a:gd name="connsiteY1" fmla="*/ 700935 h 2483024"/>
                <a:gd name="connsiteX2" fmla="*/ 3441317 w 3532757"/>
                <a:gd name="connsiteY2" fmla="*/ 2483024 h 2483024"/>
                <a:gd name="connsiteX3" fmla="*/ 565047 w 3532757"/>
                <a:gd name="connsiteY3" fmla="*/ 2217238 h 2483024"/>
                <a:gd name="connsiteX4" fmla="*/ 1243572 w 3532757"/>
                <a:gd name="connsiteY4" fmla="*/ 650700 h 2483024"/>
                <a:gd name="connsiteX0" fmla="*/ 1243572 w 2999318"/>
                <a:gd name="connsiteY0" fmla="*/ 650700 h 2328284"/>
                <a:gd name="connsiteX1" fmla="*/ 2481075 w 2999318"/>
                <a:gd name="connsiteY1" fmla="*/ 700935 h 2328284"/>
                <a:gd name="connsiteX2" fmla="*/ 2907879 w 2999318"/>
                <a:gd name="connsiteY2" fmla="*/ 2328284 h 2328284"/>
                <a:gd name="connsiteX3" fmla="*/ 565047 w 2999318"/>
                <a:gd name="connsiteY3" fmla="*/ 2217238 h 2328284"/>
                <a:gd name="connsiteX4" fmla="*/ 1243572 w 2999318"/>
                <a:gd name="connsiteY4" fmla="*/ 650700 h 2328284"/>
                <a:gd name="connsiteX0" fmla="*/ 1139698 w 2895445"/>
                <a:gd name="connsiteY0" fmla="*/ 650700 h 2328284"/>
                <a:gd name="connsiteX1" fmla="*/ 2377201 w 2895445"/>
                <a:gd name="connsiteY1" fmla="*/ 700935 h 2328284"/>
                <a:gd name="connsiteX2" fmla="*/ 2804005 w 2895445"/>
                <a:gd name="connsiteY2" fmla="*/ 2328284 h 2328284"/>
                <a:gd name="connsiteX3" fmla="*/ 616043 w 2895445"/>
                <a:gd name="connsiteY3" fmla="*/ 1946443 h 2328284"/>
                <a:gd name="connsiteX4" fmla="*/ 1139698 w 2895445"/>
                <a:gd name="connsiteY4" fmla="*/ 650700 h 2328284"/>
                <a:gd name="connsiteX0" fmla="*/ 1139697 w 2895444"/>
                <a:gd name="connsiteY0" fmla="*/ 650700 h 2518602"/>
                <a:gd name="connsiteX1" fmla="*/ 2377200 w 2895444"/>
                <a:gd name="connsiteY1" fmla="*/ 700935 h 2518602"/>
                <a:gd name="connsiteX2" fmla="*/ 2804004 w 2895444"/>
                <a:gd name="connsiteY2" fmla="*/ 2328284 h 2518602"/>
                <a:gd name="connsiteX3" fmla="*/ 616042 w 2895444"/>
                <a:gd name="connsiteY3" fmla="*/ 1946443 h 2518602"/>
                <a:gd name="connsiteX4" fmla="*/ 1139697 w 2895444"/>
                <a:gd name="connsiteY4" fmla="*/ 650700 h 2518602"/>
                <a:gd name="connsiteX0" fmla="*/ 1277986 w 3033733"/>
                <a:gd name="connsiteY0" fmla="*/ 650700 h 2328284"/>
                <a:gd name="connsiteX1" fmla="*/ 2515489 w 3033733"/>
                <a:gd name="connsiteY1" fmla="*/ 700935 h 2328284"/>
                <a:gd name="connsiteX2" fmla="*/ 2942293 w 3033733"/>
                <a:gd name="connsiteY2" fmla="*/ 2328284 h 2328284"/>
                <a:gd name="connsiteX3" fmla="*/ 565047 w 3033733"/>
                <a:gd name="connsiteY3" fmla="*/ 1694991 h 2328284"/>
                <a:gd name="connsiteX4" fmla="*/ 1277986 w 3033733"/>
                <a:gd name="connsiteY4" fmla="*/ 650700 h 2328284"/>
                <a:gd name="connsiteX0" fmla="*/ 1139697 w 2895444"/>
                <a:gd name="connsiteY0" fmla="*/ 650700 h 2328284"/>
                <a:gd name="connsiteX1" fmla="*/ 2377200 w 2895444"/>
                <a:gd name="connsiteY1" fmla="*/ 700935 h 2328284"/>
                <a:gd name="connsiteX2" fmla="*/ 2804004 w 2895444"/>
                <a:gd name="connsiteY2" fmla="*/ 2328284 h 2328284"/>
                <a:gd name="connsiteX3" fmla="*/ 426758 w 2895444"/>
                <a:gd name="connsiteY3" fmla="*/ 1694991 h 2328284"/>
                <a:gd name="connsiteX4" fmla="*/ 1139697 w 2895444"/>
                <a:gd name="connsiteY4" fmla="*/ 650700 h 2328284"/>
                <a:gd name="connsiteX0" fmla="*/ 1139697 w 2895444"/>
                <a:gd name="connsiteY0" fmla="*/ 495960 h 2173544"/>
                <a:gd name="connsiteX1" fmla="*/ 2583693 w 2895444"/>
                <a:gd name="connsiteY1" fmla="*/ 700936 h 2173544"/>
                <a:gd name="connsiteX2" fmla="*/ 2804004 w 2895444"/>
                <a:gd name="connsiteY2" fmla="*/ 2173544 h 2173544"/>
                <a:gd name="connsiteX3" fmla="*/ 426758 w 2895444"/>
                <a:gd name="connsiteY3" fmla="*/ 1540251 h 2173544"/>
                <a:gd name="connsiteX4" fmla="*/ 1139697 w 2895444"/>
                <a:gd name="connsiteY4" fmla="*/ 495960 h 2173544"/>
                <a:gd name="connsiteX0" fmla="*/ 1139697 w 2895444"/>
                <a:gd name="connsiteY0" fmla="*/ 495959 h 2173543"/>
                <a:gd name="connsiteX1" fmla="*/ 2583693 w 2895444"/>
                <a:gd name="connsiteY1" fmla="*/ 700935 h 2173543"/>
                <a:gd name="connsiteX2" fmla="*/ 2804004 w 2895444"/>
                <a:gd name="connsiteY2" fmla="*/ 2173543 h 2173543"/>
                <a:gd name="connsiteX3" fmla="*/ 564420 w 2895444"/>
                <a:gd name="connsiteY3" fmla="*/ 1366168 h 2173543"/>
                <a:gd name="connsiteX4" fmla="*/ 1139697 w 2895444"/>
                <a:gd name="connsiteY4" fmla="*/ 495959 h 2173543"/>
                <a:gd name="connsiteX0" fmla="*/ 1139697 w 2895444"/>
                <a:gd name="connsiteY0" fmla="*/ 495959 h 2173543"/>
                <a:gd name="connsiteX1" fmla="*/ 2583693 w 2895444"/>
                <a:gd name="connsiteY1" fmla="*/ 700935 h 2173543"/>
                <a:gd name="connsiteX2" fmla="*/ 2804004 w 2895444"/>
                <a:gd name="connsiteY2" fmla="*/ 2173543 h 2173543"/>
                <a:gd name="connsiteX3" fmla="*/ 564420 w 2895444"/>
                <a:gd name="connsiteY3" fmla="*/ 1366168 h 2173543"/>
                <a:gd name="connsiteX4" fmla="*/ 1139697 w 2895444"/>
                <a:gd name="connsiteY4" fmla="*/ 495959 h 2173543"/>
                <a:gd name="connsiteX0" fmla="*/ 1139697 w 2895444"/>
                <a:gd name="connsiteY0" fmla="*/ 495959 h 2173543"/>
                <a:gd name="connsiteX1" fmla="*/ 2583693 w 2895444"/>
                <a:gd name="connsiteY1" fmla="*/ 700935 h 2173543"/>
                <a:gd name="connsiteX2" fmla="*/ 2804004 w 2895444"/>
                <a:gd name="connsiteY2" fmla="*/ 2173543 h 2173543"/>
                <a:gd name="connsiteX3" fmla="*/ 564420 w 2895444"/>
                <a:gd name="connsiteY3" fmla="*/ 1366168 h 2173543"/>
                <a:gd name="connsiteX4" fmla="*/ 1139697 w 2895444"/>
                <a:gd name="connsiteY4" fmla="*/ 495959 h 2173543"/>
                <a:gd name="connsiteX0" fmla="*/ 1139697 w 2895444"/>
                <a:gd name="connsiteY0" fmla="*/ 495959 h 2173543"/>
                <a:gd name="connsiteX1" fmla="*/ 2583693 w 2895444"/>
                <a:gd name="connsiteY1" fmla="*/ 700935 h 2173543"/>
                <a:gd name="connsiteX2" fmla="*/ 2804004 w 2895444"/>
                <a:gd name="connsiteY2" fmla="*/ 2173543 h 2173543"/>
                <a:gd name="connsiteX3" fmla="*/ 908574 w 2895444"/>
                <a:gd name="connsiteY3" fmla="*/ 1424195 h 2173543"/>
                <a:gd name="connsiteX4" fmla="*/ 1139697 w 2895444"/>
                <a:gd name="connsiteY4" fmla="*/ 495959 h 2173543"/>
                <a:gd name="connsiteX0" fmla="*/ 1139697 w 2895444"/>
                <a:gd name="connsiteY0" fmla="*/ 495959 h 2173543"/>
                <a:gd name="connsiteX1" fmla="*/ 2583693 w 2895444"/>
                <a:gd name="connsiteY1" fmla="*/ 700935 h 2173543"/>
                <a:gd name="connsiteX2" fmla="*/ 2804004 w 2895444"/>
                <a:gd name="connsiteY2" fmla="*/ 2173543 h 2173543"/>
                <a:gd name="connsiteX3" fmla="*/ 856951 w 2895444"/>
                <a:gd name="connsiteY3" fmla="*/ 1965785 h 2173543"/>
                <a:gd name="connsiteX4" fmla="*/ 1139697 w 2895444"/>
                <a:gd name="connsiteY4" fmla="*/ 495959 h 2173543"/>
                <a:gd name="connsiteX0" fmla="*/ 1139697 w 2895444"/>
                <a:gd name="connsiteY0" fmla="*/ 495959 h 2173543"/>
                <a:gd name="connsiteX1" fmla="*/ 2583693 w 2895444"/>
                <a:gd name="connsiteY1" fmla="*/ 700935 h 2173543"/>
                <a:gd name="connsiteX2" fmla="*/ 2804004 w 2895444"/>
                <a:gd name="connsiteY2" fmla="*/ 2173543 h 2173543"/>
                <a:gd name="connsiteX3" fmla="*/ 856951 w 2895444"/>
                <a:gd name="connsiteY3" fmla="*/ 1965785 h 2173543"/>
                <a:gd name="connsiteX4" fmla="*/ 1139697 w 2895444"/>
                <a:gd name="connsiteY4" fmla="*/ 495959 h 2173543"/>
                <a:gd name="connsiteX0" fmla="*/ 282746 w 2038493"/>
                <a:gd name="connsiteY0" fmla="*/ 495959 h 2173543"/>
                <a:gd name="connsiteX1" fmla="*/ 1726742 w 2038493"/>
                <a:gd name="connsiteY1" fmla="*/ 700935 h 2173543"/>
                <a:gd name="connsiteX2" fmla="*/ 1947053 w 2038493"/>
                <a:gd name="connsiteY2" fmla="*/ 2173543 h 2173543"/>
                <a:gd name="connsiteX3" fmla="*/ 0 w 2038493"/>
                <a:gd name="connsiteY3" fmla="*/ 1965785 h 2173543"/>
                <a:gd name="connsiteX4" fmla="*/ 282746 w 2038493"/>
                <a:gd name="connsiteY4" fmla="*/ 495959 h 2173543"/>
                <a:gd name="connsiteX0" fmla="*/ 282746 w 2038493"/>
                <a:gd name="connsiteY0" fmla="*/ 495959 h 2363861"/>
                <a:gd name="connsiteX1" fmla="*/ 1726742 w 2038493"/>
                <a:gd name="connsiteY1" fmla="*/ 700935 h 2363861"/>
                <a:gd name="connsiteX2" fmla="*/ 1947053 w 2038493"/>
                <a:gd name="connsiteY2" fmla="*/ 2173543 h 2363861"/>
                <a:gd name="connsiteX3" fmla="*/ 0 w 2038493"/>
                <a:gd name="connsiteY3" fmla="*/ 1965785 h 2363861"/>
                <a:gd name="connsiteX4" fmla="*/ 282746 w 2038493"/>
                <a:gd name="connsiteY4" fmla="*/ 495959 h 2363861"/>
                <a:gd name="connsiteX0" fmla="*/ 282746 w 2038493"/>
                <a:gd name="connsiteY0" fmla="*/ 495959 h 2414044"/>
                <a:gd name="connsiteX1" fmla="*/ 1726742 w 2038493"/>
                <a:gd name="connsiteY1" fmla="*/ 700935 h 2414044"/>
                <a:gd name="connsiteX2" fmla="*/ 1947053 w 2038493"/>
                <a:gd name="connsiteY2" fmla="*/ 2173543 h 2414044"/>
                <a:gd name="connsiteX3" fmla="*/ 988819 w 2038493"/>
                <a:gd name="connsiteY3" fmla="*/ 1924015 h 2414044"/>
                <a:gd name="connsiteX4" fmla="*/ 0 w 2038493"/>
                <a:gd name="connsiteY4" fmla="*/ 1965785 h 2414044"/>
                <a:gd name="connsiteX5" fmla="*/ 282746 w 2038493"/>
                <a:gd name="connsiteY5" fmla="*/ 495959 h 2414044"/>
                <a:gd name="connsiteX0" fmla="*/ 282746 w 1797585"/>
                <a:gd name="connsiteY0" fmla="*/ 495959 h 2240448"/>
                <a:gd name="connsiteX1" fmla="*/ 1726742 w 1797585"/>
                <a:gd name="connsiteY1" fmla="*/ 700935 h 2240448"/>
                <a:gd name="connsiteX2" fmla="*/ 1706145 w 1797585"/>
                <a:gd name="connsiteY2" fmla="*/ 1954058 h 2240448"/>
                <a:gd name="connsiteX3" fmla="*/ 988819 w 1797585"/>
                <a:gd name="connsiteY3" fmla="*/ 1924015 h 2240448"/>
                <a:gd name="connsiteX4" fmla="*/ 0 w 1797585"/>
                <a:gd name="connsiteY4" fmla="*/ 1965785 h 2240448"/>
                <a:gd name="connsiteX5" fmla="*/ 282746 w 1797585"/>
                <a:gd name="connsiteY5" fmla="*/ 495959 h 2240448"/>
                <a:gd name="connsiteX0" fmla="*/ 282746 w 2055701"/>
                <a:gd name="connsiteY0" fmla="*/ 495959 h 2240448"/>
                <a:gd name="connsiteX1" fmla="*/ 1726742 w 2055701"/>
                <a:gd name="connsiteY1" fmla="*/ 700935 h 2240448"/>
                <a:gd name="connsiteX2" fmla="*/ 1706145 w 2055701"/>
                <a:gd name="connsiteY2" fmla="*/ 1954058 h 2240448"/>
                <a:gd name="connsiteX3" fmla="*/ 988819 w 2055701"/>
                <a:gd name="connsiteY3" fmla="*/ 1924015 h 2240448"/>
                <a:gd name="connsiteX4" fmla="*/ 0 w 2055701"/>
                <a:gd name="connsiteY4" fmla="*/ 1965785 h 2240448"/>
                <a:gd name="connsiteX5" fmla="*/ 282746 w 2055701"/>
                <a:gd name="connsiteY5" fmla="*/ 495959 h 2240448"/>
                <a:gd name="connsiteX0" fmla="*/ 282746 w 2055701"/>
                <a:gd name="connsiteY0" fmla="*/ 495959 h 2240448"/>
                <a:gd name="connsiteX1" fmla="*/ 1726742 w 2055701"/>
                <a:gd name="connsiteY1" fmla="*/ 700935 h 2240448"/>
                <a:gd name="connsiteX2" fmla="*/ 1706145 w 2055701"/>
                <a:gd name="connsiteY2" fmla="*/ 1954058 h 2240448"/>
                <a:gd name="connsiteX3" fmla="*/ 988819 w 2055701"/>
                <a:gd name="connsiteY3" fmla="*/ 1924015 h 2240448"/>
                <a:gd name="connsiteX4" fmla="*/ 0 w 2055701"/>
                <a:gd name="connsiteY4" fmla="*/ 1965785 h 2240448"/>
                <a:gd name="connsiteX5" fmla="*/ 282746 w 2055701"/>
                <a:gd name="connsiteY5" fmla="*/ 495959 h 2240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55701" h="2240448">
                  <a:moveTo>
                    <a:pt x="282746" y="495959"/>
                  </a:moveTo>
                  <a:cubicBezTo>
                    <a:pt x="870575" y="173742"/>
                    <a:pt x="1439996" y="0"/>
                    <a:pt x="1726742" y="700935"/>
                  </a:cubicBezTo>
                  <a:cubicBezTo>
                    <a:pt x="1410102" y="1700319"/>
                    <a:pt x="2055701" y="1944174"/>
                    <a:pt x="1706145" y="1954058"/>
                  </a:cubicBezTo>
                  <a:cubicBezTo>
                    <a:pt x="1239005" y="1924423"/>
                    <a:pt x="1273176" y="1922061"/>
                    <a:pt x="988819" y="1924015"/>
                  </a:cubicBezTo>
                  <a:cubicBezTo>
                    <a:pt x="704462" y="1925969"/>
                    <a:pt x="117679" y="2240448"/>
                    <a:pt x="0" y="1965785"/>
                  </a:cubicBezTo>
                  <a:cubicBezTo>
                    <a:pt x="174884" y="1170196"/>
                    <a:pt x="364797" y="823872"/>
                    <a:pt x="282746" y="495959"/>
                  </a:cubicBezTo>
                  <a:close/>
                </a:path>
              </a:pathLst>
            </a:custGeom>
            <a:solidFill>
              <a:srgbClr val="FFD9B3"/>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30000" smtClean="0">
                <a:ln>
                  <a:noFill/>
                </a:ln>
                <a:solidFill>
                  <a:schemeClr val="tx1"/>
                </a:solidFill>
                <a:effectLst/>
                <a:latin typeface="Arial" charset="0"/>
                <a:cs typeface="Arial" charset="0"/>
              </a:endParaRPr>
            </a:p>
          </p:txBody>
        </p:sp>
        <p:cxnSp>
          <p:nvCxnSpPr>
            <p:cNvPr id="10" name="Straight Connector 9"/>
            <p:cNvCxnSpPr>
              <a:stCxn id="18" idx="5"/>
              <a:endCxn id="11" idx="1"/>
            </p:cNvCxnSpPr>
            <p:nvPr/>
          </p:nvCxnSpPr>
          <p:spPr bwMode="auto">
            <a:xfrm flipH="1">
              <a:off x="6287483" y="2882921"/>
              <a:ext cx="1211913" cy="1199737"/>
            </a:xfrm>
            <a:prstGeom prst="line">
              <a:avLst/>
            </a:prstGeom>
            <a:solidFill>
              <a:schemeClr val="accent1"/>
            </a:solidFill>
            <a:ln w="38100" cap="flat" cmpd="sng" algn="ctr">
              <a:solidFill>
                <a:srgbClr val="FF0000"/>
              </a:solidFill>
              <a:prstDash val="solid"/>
              <a:round/>
              <a:headEnd type="none" w="med" len="med"/>
              <a:tailEnd type="none" w="med" len="med"/>
            </a:ln>
            <a:effectLst/>
          </p:spPr>
        </p:cxnSp>
        <p:sp>
          <p:nvSpPr>
            <p:cNvPr id="11" name="Oval 10"/>
            <p:cNvSpPr/>
            <p:nvPr/>
          </p:nvSpPr>
          <p:spPr bwMode="auto">
            <a:xfrm>
              <a:off x="5967420" y="3787747"/>
              <a:ext cx="2185523" cy="2013779"/>
            </a:xfrm>
            <a:prstGeom prst="ellipse">
              <a:avLst/>
            </a:prstGeom>
            <a:solidFill>
              <a:schemeClr val="accent6">
                <a:lumMod val="60000"/>
                <a:lumOff val="40000"/>
              </a:schemeClr>
            </a:solidFill>
            <a:ln w="285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30000" smtClean="0">
                <a:ln>
                  <a:noFill/>
                </a:ln>
                <a:solidFill>
                  <a:schemeClr val="tx1"/>
                </a:solidFill>
                <a:effectLst/>
                <a:latin typeface="Arial" charset="0"/>
                <a:cs typeface="Arial" charset="0"/>
              </a:endParaRPr>
            </a:p>
          </p:txBody>
        </p:sp>
        <p:grpSp>
          <p:nvGrpSpPr>
            <p:cNvPr id="12" name="Group 8"/>
            <p:cNvGrpSpPr/>
            <p:nvPr/>
          </p:nvGrpSpPr>
          <p:grpSpPr>
            <a:xfrm>
              <a:off x="6725808" y="4553628"/>
              <a:ext cx="668746" cy="482017"/>
              <a:chOff x="7281069" y="3457213"/>
              <a:chExt cx="373062" cy="291827"/>
            </a:xfrm>
          </p:grpSpPr>
          <p:sp>
            <p:nvSpPr>
              <p:cNvPr id="22" name="AutoShape 2"/>
              <p:cNvSpPr>
                <a:spLocks noChangeArrowheads="1"/>
              </p:cNvSpPr>
              <p:nvPr/>
            </p:nvSpPr>
            <p:spPr bwMode="auto">
              <a:xfrm rot="16200000">
                <a:off x="7357039" y="3441550"/>
                <a:ext cx="221122" cy="252448"/>
              </a:xfrm>
              <a:prstGeom prst="flowChartDelay">
                <a:avLst/>
              </a:prstGeom>
              <a:solidFill>
                <a:srgbClr val="DDD8C2"/>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3" name="Oval 3"/>
              <p:cNvSpPr>
                <a:spLocks noChangeArrowheads="1"/>
              </p:cNvSpPr>
              <p:nvPr/>
            </p:nvSpPr>
            <p:spPr bwMode="auto">
              <a:xfrm>
                <a:off x="7408415" y="3523526"/>
                <a:ext cx="118370" cy="115748"/>
              </a:xfrm>
              <a:prstGeom prst="ellipse">
                <a:avLst/>
              </a:prstGeom>
              <a:solidFill>
                <a:srgbClr val="974706"/>
              </a:solidFill>
              <a:ln w="28575">
                <a:solidFill>
                  <a:srgbClr val="FFFF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4" name="Rectangle 4"/>
              <p:cNvSpPr>
                <a:spLocks noChangeArrowheads="1"/>
              </p:cNvSpPr>
              <p:nvPr/>
            </p:nvSpPr>
            <p:spPr bwMode="auto">
              <a:xfrm>
                <a:off x="7281069" y="3677516"/>
                <a:ext cx="373062" cy="71524"/>
              </a:xfrm>
              <a:prstGeom prst="rect">
                <a:avLst/>
              </a:prstGeom>
              <a:solidFill>
                <a:srgbClr val="5A5A5A"/>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a:p>
            </p:txBody>
          </p:sp>
        </p:grpSp>
        <p:sp>
          <p:nvSpPr>
            <p:cNvPr id="13" name="Rectangle 12"/>
            <p:cNvSpPr/>
            <p:nvPr/>
          </p:nvSpPr>
          <p:spPr>
            <a:xfrm>
              <a:off x="6502612" y="3260759"/>
              <a:ext cx="341760" cy="369332"/>
            </a:xfrm>
            <a:prstGeom prst="rect">
              <a:avLst/>
            </a:prstGeom>
            <a:noFill/>
          </p:spPr>
          <p:txBody>
            <a:bodyPr wrap="none">
              <a:spAutoFit/>
            </a:bodyPr>
            <a:lstStyle/>
            <a:p>
              <a:r>
                <a:rPr lang="en-US" b="1" i="1" baseline="0" dirty="0" smtClean="0">
                  <a:latin typeface="Calibri" pitchFamily="34" charset="0"/>
                </a:rPr>
                <a:t>Q</a:t>
              </a:r>
              <a:endParaRPr lang="en-US" b="1" i="1" dirty="0">
                <a:latin typeface="Calibri" pitchFamily="34" charset="0"/>
              </a:endParaRPr>
            </a:p>
          </p:txBody>
        </p:sp>
        <p:sp>
          <p:nvSpPr>
            <p:cNvPr id="14" name="Freeform 13"/>
            <p:cNvSpPr/>
            <p:nvPr/>
          </p:nvSpPr>
          <p:spPr bwMode="auto">
            <a:xfrm>
              <a:off x="6858000" y="3021330"/>
              <a:ext cx="680720" cy="488950"/>
            </a:xfrm>
            <a:custGeom>
              <a:avLst/>
              <a:gdLst>
                <a:gd name="connsiteX0" fmla="*/ 0 w 985520"/>
                <a:gd name="connsiteY0" fmla="*/ 0 h 670560"/>
                <a:gd name="connsiteX1" fmla="*/ 355600 w 985520"/>
                <a:gd name="connsiteY1" fmla="*/ 528320 h 670560"/>
                <a:gd name="connsiteX2" fmla="*/ 985520 w 985520"/>
                <a:gd name="connsiteY2" fmla="*/ 670560 h 670560"/>
                <a:gd name="connsiteX3" fmla="*/ 985520 w 985520"/>
                <a:gd name="connsiteY3" fmla="*/ 670560 h 670560"/>
                <a:gd name="connsiteX0" fmla="*/ 0 w 985520"/>
                <a:gd name="connsiteY0" fmla="*/ 0 h 863600"/>
                <a:gd name="connsiteX1" fmla="*/ 370310 w 985520"/>
                <a:gd name="connsiteY1" fmla="*/ 751840 h 863600"/>
                <a:gd name="connsiteX2" fmla="*/ 985520 w 985520"/>
                <a:gd name="connsiteY2" fmla="*/ 670560 h 863600"/>
                <a:gd name="connsiteX3" fmla="*/ 985520 w 985520"/>
                <a:gd name="connsiteY3" fmla="*/ 670560 h 863600"/>
                <a:gd name="connsiteX0" fmla="*/ 0 w 985520"/>
                <a:gd name="connsiteY0" fmla="*/ 0 h 670560"/>
                <a:gd name="connsiteX1" fmla="*/ 985520 w 985520"/>
                <a:gd name="connsiteY1" fmla="*/ 670560 h 670560"/>
                <a:gd name="connsiteX2" fmla="*/ 985520 w 985520"/>
                <a:gd name="connsiteY2" fmla="*/ 670560 h 670560"/>
                <a:gd name="connsiteX0" fmla="*/ 0 w 985520"/>
                <a:gd name="connsiteY0" fmla="*/ 0 h 789771"/>
                <a:gd name="connsiteX1" fmla="*/ 985520 w 985520"/>
                <a:gd name="connsiteY1" fmla="*/ 670560 h 789771"/>
                <a:gd name="connsiteX2" fmla="*/ 985520 w 985520"/>
                <a:gd name="connsiteY2" fmla="*/ 670560 h 789771"/>
                <a:gd name="connsiteX0" fmla="*/ 0 w 985520"/>
                <a:gd name="connsiteY0" fmla="*/ 0 h 789771"/>
                <a:gd name="connsiteX1" fmla="*/ 985520 w 985520"/>
                <a:gd name="connsiteY1" fmla="*/ 670560 h 789771"/>
                <a:gd name="connsiteX2" fmla="*/ 985520 w 985520"/>
                <a:gd name="connsiteY2" fmla="*/ 670560 h 789771"/>
                <a:gd name="connsiteX0" fmla="*/ 0 w 985520"/>
                <a:gd name="connsiteY0" fmla="*/ 0 h 670560"/>
                <a:gd name="connsiteX1" fmla="*/ 985520 w 985520"/>
                <a:gd name="connsiteY1" fmla="*/ 670560 h 670560"/>
                <a:gd name="connsiteX2" fmla="*/ 985520 w 985520"/>
                <a:gd name="connsiteY2" fmla="*/ 670560 h 670560"/>
                <a:gd name="connsiteX0" fmla="*/ 0 w 985520"/>
                <a:gd name="connsiteY0" fmla="*/ 0 h 670560"/>
                <a:gd name="connsiteX1" fmla="*/ 985520 w 985520"/>
                <a:gd name="connsiteY1" fmla="*/ 670560 h 670560"/>
                <a:gd name="connsiteX2" fmla="*/ 985520 w 985520"/>
                <a:gd name="connsiteY2" fmla="*/ 670560 h 670560"/>
                <a:gd name="connsiteX0" fmla="*/ 0 w 985520"/>
                <a:gd name="connsiteY0" fmla="*/ 0 h 692912"/>
                <a:gd name="connsiteX1" fmla="*/ 985520 w 985520"/>
                <a:gd name="connsiteY1" fmla="*/ 670560 h 692912"/>
                <a:gd name="connsiteX2" fmla="*/ 985520 w 985520"/>
                <a:gd name="connsiteY2" fmla="*/ 670560 h 692912"/>
              </a:gdLst>
              <a:ahLst/>
              <a:cxnLst>
                <a:cxn ang="0">
                  <a:pos x="connsiteX0" y="connsiteY0"/>
                </a:cxn>
                <a:cxn ang="0">
                  <a:pos x="connsiteX1" y="connsiteY1"/>
                </a:cxn>
                <a:cxn ang="0">
                  <a:pos x="connsiteX2" y="connsiteY2"/>
                </a:cxn>
              </a:cxnLst>
              <a:rect l="l" t="t" r="r" b="b"/>
              <a:pathLst>
                <a:path w="985520" h="692912">
                  <a:moveTo>
                    <a:pt x="0" y="0"/>
                  </a:moveTo>
                  <a:cubicBezTo>
                    <a:pt x="19613" y="413512"/>
                    <a:pt x="557725" y="692912"/>
                    <a:pt x="985520" y="670560"/>
                  </a:cubicBezTo>
                  <a:lnTo>
                    <a:pt x="985520" y="670560"/>
                  </a:lnTo>
                </a:path>
              </a:pathLst>
            </a:custGeom>
            <a:noFill/>
            <a:ln w="28575" cap="flat" cmpd="sng" algn="ctr">
              <a:solidFill>
                <a:srgbClr val="FF0000"/>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30000" smtClean="0">
                <a:ln>
                  <a:noFill/>
                </a:ln>
                <a:solidFill>
                  <a:schemeClr val="tx1"/>
                </a:solidFill>
                <a:effectLst/>
                <a:latin typeface="Arial" charset="0"/>
                <a:cs typeface="Arial" charset="0"/>
              </a:endParaRPr>
            </a:p>
          </p:txBody>
        </p:sp>
        <p:grpSp>
          <p:nvGrpSpPr>
            <p:cNvPr id="15" name="Group 17"/>
            <p:cNvGrpSpPr/>
            <p:nvPr/>
          </p:nvGrpSpPr>
          <p:grpSpPr>
            <a:xfrm>
              <a:off x="6439037" y="1905887"/>
              <a:ext cx="1242288" cy="1144666"/>
              <a:chOff x="6687234" y="2232459"/>
              <a:chExt cx="1242288" cy="1144666"/>
            </a:xfrm>
          </p:grpSpPr>
          <p:sp>
            <p:nvSpPr>
              <p:cNvPr id="18" name="Oval 17"/>
              <p:cNvSpPr/>
              <p:nvPr/>
            </p:nvSpPr>
            <p:spPr bwMode="auto">
              <a:xfrm>
                <a:off x="6687234" y="2232459"/>
                <a:ext cx="1242288" cy="1144666"/>
              </a:xfrm>
              <a:prstGeom prst="ellipse">
                <a:avLst/>
              </a:prstGeom>
              <a:solidFill>
                <a:srgbClr val="FFC000"/>
              </a:solidFill>
              <a:ln w="285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30000" smtClean="0">
                  <a:ln>
                    <a:noFill/>
                  </a:ln>
                  <a:solidFill>
                    <a:schemeClr val="tx1"/>
                  </a:solidFill>
                  <a:effectLst/>
                  <a:latin typeface="Arial" charset="0"/>
                  <a:cs typeface="Arial" charset="0"/>
                </a:endParaRPr>
              </a:p>
            </p:txBody>
          </p:sp>
          <p:sp>
            <p:nvSpPr>
              <p:cNvPr id="19" name="AutoShape 2"/>
              <p:cNvSpPr>
                <a:spLocks noChangeArrowheads="1"/>
              </p:cNvSpPr>
              <p:nvPr/>
            </p:nvSpPr>
            <p:spPr bwMode="auto">
              <a:xfrm rot="16200000">
                <a:off x="7116564" y="2567681"/>
                <a:ext cx="365232" cy="452535"/>
              </a:xfrm>
              <a:prstGeom prst="flowChartDelay">
                <a:avLst/>
              </a:prstGeom>
              <a:solidFill>
                <a:srgbClr val="DDD8C2"/>
              </a:solidFill>
              <a:ln w="2857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0" name="Oval 3"/>
              <p:cNvSpPr>
                <a:spLocks noChangeArrowheads="1"/>
              </p:cNvSpPr>
              <p:nvPr/>
            </p:nvSpPr>
            <p:spPr bwMode="auto">
              <a:xfrm>
                <a:off x="7202284" y="2709201"/>
                <a:ext cx="212189" cy="191183"/>
              </a:xfrm>
              <a:prstGeom prst="ellipse">
                <a:avLst/>
              </a:prstGeom>
              <a:solidFill>
                <a:srgbClr val="974706"/>
              </a:solidFill>
              <a:ln w="28575">
                <a:solidFill>
                  <a:srgbClr val="FFFF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1" name="Rectangle 4"/>
              <p:cNvSpPr>
                <a:spLocks noChangeArrowheads="1"/>
              </p:cNvSpPr>
              <p:nvPr/>
            </p:nvSpPr>
            <p:spPr bwMode="auto">
              <a:xfrm>
                <a:off x="6964807" y="2975212"/>
                <a:ext cx="668746" cy="118138"/>
              </a:xfrm>
              <a:prstGeom prst="rect">
                <a:avLst/>
              </a:prstGeom>
              <a:solidFill>
                <a:srgbClr val="5A5A5A"/>
              </a:solidFill>
              <a:ln w="2857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a:p>
            </p:txBody>
          </p:sp>
        </p:grpSp>
        <p:sp>
          <p:nvSpPr>
            <p:cNvPr id="16" name="Freeform 15"/>
            <p:cNvSpPr/>
            <p:nvPr/>
          </p:nvSpPr>
          <p:spPr bwMode="auto">
            <a:xfrm flipH="1" flipV="1">
              <a:off x="6710680" y="3174344"/>
              <a:ext cx="523240" cy="625496"/>
            </a:xfrm>
            <a:custGeom>
              <a:avLst/>
              <a:gdLst>
                <a:gd name="connsiteX0" fmla="*/ 0 w 985520"/>
                <a:gd name="connsiteY0" fmla="*/ 0 h 670560"/>
                <a:gd name="connsiteX1" fmla="*/ 355600 w 985520"/>
                <a:gd name="connsiteY1" fmla="*/ 528320 h 670560"/>
                <a:gd name="connsiteX2" fmla="*/ 985520 w 985520"/>
                <a:gd name="connsiteY2" fmla="*/ 670560 h 670560"/>
                <a:gd name="connsiteX3" fmla="*/ 985520 w 985520"/>
                <a:gd name="connsiteY3" fmla="*/ 670560 h 670560"/>
                <a:gd name="connsiteX0" fmla="*/ 0 w 985520"/>
                <a:gd name="connsiteY0" fmla="*/ 0 h 863600"/>
                <a:gd name="connsiteX1" fmla="*/ 370310 w 985520"/>
                <a:gd name="connsiteY1" fmla="*/ 751840 h 863600"/>
                <a:gd name="connsiteX2" fmla="*/ 985520 w 985520"/>
                <a:gd name="connsiteY2" fmla="*/ 670560 h 863600"/>
                <a:gd name="connsiteX3" fmla="*/ 985520 w 985520"/>
                <a:gd name="connsiteY3" fmla="*/ 670560 h 863600"/>
                <a:gd name="connsiteX0" fmla="*/ 0 w 985520"/>
                <a:gd name="connsiteY0" fmla="*/ 0 h 670560"/>
                <a:gd name="connsiteX1" fmla="*/ 985520 w 985520"/>
                <a:gd name="connsiteY1" fmla="*/ 670560 h 670560"/>
                <a:gd name="connsiteX2" fmla="*/ 985520 w 985520"/>
                <a:gd name="connsiteY2" fmla="*/ 670560 h 670560"/>
                <a:gd name="connsiteX0" fmla="*/ 0 w 985520"/>
                <a:gd name="connsiteY0" fmla="*/ 0 h 789771"/>
                <a:gd name="connsiteX1" fmla="*/ 985520 w 985520"/>
                <a:gd name="connsiteY1" fmla="*/ 670560 h 789771"/>
                <a:gd name="connsiteX2" fmla="*/ 985520 w 985520"/>
                <a:gd name="connsiteY2" fmla="*/ 670560 h 789771"/>
                <a:gd name="connsiteX0" fmla="*/ 0 w 985520"/>
                <a:gd name="connsiteY0" fmla="*/ 0 h 789771"/>
                <a:gd name="connsiteX1" fmla="*/ 985520 w 985520"/>
                <a:gd name="connsiteY1" fmla="*/ 670560 h 789771"/>
                <a:gd name="connsiteX2" fmla="*/ 985520 w 985520"/>
                <a:gd name="connsiteY2" fmla="*/ 670560 h 789771"/>
                <a:gd name="connsiteX0" fmla="*/ 0 w 985520"/>
                <a:gd name="connsiteY0" fmla="*/ 0 h 670560"/>
                <a:gd name="connsiteX1" fmla="*/ 985520 w 985520"/>
                <a:gd name="connsiteY1" fmla="*/ 670560 h 670560"/>
                <a:gd name="connsiteX2" fmla="*/ 985520 w 985520"/>
                <a:gd name="connsiteY2" fmla="*/ 670560 h 670560"/>
                <a:gd name="connsiteX0" fmla="*/ 0 w 985520"/>
                <a:gd name="connsiteY0" fmla="*/ 0 h 670560"/>
                <a:gd name="connsiteX1" fmla="*/ 985520 w 985520"/>
                <a:gd name="connsiteY1" fmla="*/ 670560 h 670560"/>
                <a:gd name="connsiteX2" fmla="*/ 985520 w 985520"/>
                <a:gd name="connsiteY2" fmla="*/ 670560 h 670560"/>
                <a:gd name="connsiteX0" fmla="*/ 0 w 985520"/>
                <a:gd name="connsiteY0" fmla="*/ 0 h 692912"/>
                <a:gd name="connsiteX1" fmla="*/ 985520 w 985520"/>
                <a:gd name="connsiteY1" fmla="*/ 670560 h 692912"/>
                <a:gd name="connsiteX2" fmla="*/ 985520 w 985520"/>
                <a:gd name="connsiteY2" fmla="*/ 670560 h 692912"/>
                <a:gd name="connsiteX0" fmla="*/ 0 w 985520"/>
                <a:gd name="connsiteY0" fmla="*/ 0 h 670559"/>
                <a:gd name="connsiteX1" fmla="*/ 985520 w 985520"/>
                <a:gd name="connsiteY1" fmla="*/ 670560 h 670559"/>
                <a:gd name="connsiteX2" fmla="*/ 985520 w 985520"/>
                <a:gd name="connsiteY2" fmla="*/ 670560 h 670559"/>
                <a:gd name="connsiteX0" fmla="*/ 0 w 985520"/>
                <a:gd name="connsiteY0" fmla="*/ 0 h 780271"/>
                <a:gd name="connsiteX1" fmla="*/ 985520 w 985520"/>
                <a:gd name="connsiteY1" fmla="*/ 670560 h 780271"/>
                <a:gd name="connsiteX2" fmla="*/ 821267 w 985520"/>
                <a:gd name="connsiteY2" fmla="*/ 780271 h 780271"/>
                <a:gd name="connsiteX0" fmla="*/ 0 w 890426"/>
                <a:gd name="connsiteY0" fmla="*/ 0 h 780271"/>
                <a:gd name="connsiteX1" fmla="*/ 890426 w 890426"/>
                <a:gd name="connsiteY1" fmla="*/ 710980 h 780271"/>
                <a:gd name="connsiteX2" fmla="*/ 821267 w 890426"/>
                <a:gd name="connsiteY2" fmla="*/ 780271 h 780271"/>
                <a:gd name="connsiteX0" fmla="*/ 0 w 890426"/>
                <a:gd name="connsiteY0" fmla="*/ 0 h 710980"/>
                <a:gd name="connsiteX1" fmla="*/ 890426 w 890426"/>
                <a:gd name="connsiteY1" fmla="*/ 710980 h 710980"/>
              </a:gdLst>
              <a:ahLst/>
              <a:cxnLst>
                <a:cxn ang="0">
                  <a:pos x="connsiteX0" y="connsiteY0"/>
                </a:cxn>
                <a:cxn ang="0">
                  <a:pos x="connsiteX1" y="connsiteY1"/>
                </a:cxn>
              </a:cxnLst>
              <a:rect l="l" t="t" r="r" b="b"/>
              <a:pathLst>
                <a:path w="890426" h="710980">
                  <a:moveTo>
                    <a:pt x="0" y="0"/>
                  </a:moveTo>
                  <a:cubicBezTo>
                    <a:pt x="19613" y="413512"/>
                    <a:pt x="549081" y="629395"/>
                    <a:pt x="890426" y="710980"/>
                  </a:cubicBezTo>
                </a:path>
              </a:pathLst>
            </a:custGeom>
            <a:noFill/>
            <a:ln w="28575" cap="flat" cmpd="sng" algn="ctr">
              <a:solidFill>
                <a:srgbClr val="FF0000"/>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mtClean="0"/>
            </a:p>
          </p:txBody>
        </p:sp>
        <p:sp>
          <p:nvSpPr>
            <p:cNvPr id="17" name="Oval 16"/>
            <p:cNvSpPr/>
            <p:nvPr/>
          </p:nvSpPr>
          <p:spPr bwMode="auto">
            <a:xfrm>
              <a:off x="6976720" y="3286880"/>
              <a:ext cx="127322" cy="127322"/>
            </a:xfrm>
            <a:prstGeom prst="ellipse">
              <a:avLst/>
            </a:prstGeom>
            <a:solidFill>
              <a:srgbClr val="6699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30000" smtClean="0">
                <a:ln>
                  <a:noFill/>
                </a:ln>
                <a:solidFill>
                  <a:schemeClr val="tx1"/>
                </a:solidFill>
                <a:effectLst/>
                <a:latin typeface="Arial" charset="0"/>
                <a:cs typeface="Arial" charset="0"/>
              </a:endParaRPr>
            </a:p>
          </p:txBody>
        </p:sp>
      </p:gr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p:txBody>
          <a:bodyPr/>
          <a:lstStyle/>
          <a:p>
            <a:r>
              <a:rPr lang="en-US" sz="2800" b="1" dirty="0" smtClean="0"/>
              <a:t>Interference and Undercutting</a:t>
            </a:r>
            <a:endParaRPr lang="en-US" sz="2800" dirty="0"/>
          </a:p>
        </p:txBody>
      </p:sp>
      <p:sp>
        <p:nvSpPr>
          <p:cNvPr id="4099" name="Text Box 3"/>
          <p:cNvSpPr txBox="1">
            <a:spLocks noChangeArrowheads="1"/>
          </p:cNvSpPr>
          <p:nvPr/>
        </p:nvSpPr>
        <p:spPr bwMode="auto">
          <a:xfrm>
            <a:off x="596533" y="1480457"/>
            <a:ext cx="7306496" cy="2169825"/>
          </a:xfrm>
          <a:prstGeom prst="rect">
            <a:avLst/>
          </a:prstGeom>
          <a:noFill/>
          <a:ln w="9525">
            <a:noFill/>
            <a:miter lim="800000"/>
            <a:headEnd/>
            <a:tailEnd/>
          </a:ln>
        </p:spPr>
        <p:txBody>
          <a:bodyPr wrap="square">
            <a:spAutoFit/>
          </a:bodyPr>
          <a:lstStyle/>
          <a:p>
            <a:pPr marL="342900" indent="-342900">
              <a:spcBef>
                <a:spcPct val="50000"/>
              </a:spcBef>
              <a:buFont typeface="Wingdings" pitchFamily="2" charset="2"/>
              <a:buChar char="q"/>
            </a:pPr>
            <a:r>
              <a:rPr lang="en-US" baseline="0" dirty="0" smtClean="0">
                <a:latin typeface="Calibri" pitchFamily="34" charset="0"/>
              </a:rPr>
              <a:t>If the gear is cut with a standard gear shaper or a "hob," the cutting tool will also interfere with the portion of tooth below the base circle and will cut away the interfering material. This results in an undercut tooth.</a:t>
            </a:r>
          </a:p>
          <a:p>
            <a:pPr marL="342900" indent="-342900">
              <a:spcBef>
                <a:spcPct val="50000"/>
              </a:spcBef>
              <a:buFont typeface="Wingdings" pitchFamily="2" charset="2"/>
              <a:buChar char="q"/>
            </a:pPr>
            <a:r>
              <a:rPr lang="en-US" baseline="0" dirty="0" smtClean="0">
                <a:latin typeface="Calibri" pitchFamily="34" charset="0"/>
              </a:rPr>
              <a:t>This undercutting weakens the tooth by removing material at its root.  The maximum moment and maximum shear from the tooth loaded as a cantilever beam both occur in this region.  Severe undercutting will promote early tooth failure.</a:t>
            </a:r>
          </a:p>
        </p:txBody>
      </p:sp>
      <p:pic>
        <p:nvPicPr>
          <p:cNvPr id="25" name="Picture 3"/>
          <p:cNvPicPr>
            <a:picLocks noChangeAspect="1" noChangeArrowheads="1"/>
          </p:cNvPicPr>
          <p:nvPr/>
        </p:nvPicPr>
        <p:blipFill>
          <a:blip r:embed="rId2" cstate="print"/>
          <a:srcRect/>
          <a:stretch>
            <a:fillRect/>
          </a:stretch>
        </p:blipFill>
        <p:spPr bwMode="auto">
          <a:xfrm>
            <a:off x="1461044" y="3796030"/>
            <a:ext cx="6565900" cy="28321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p:txBody>
          <a:bodyPr/>
          <a:lstStyle/>
          <a:p>
            <a:r>
              <a:rPr lang="en-US" sz="2800" b="1" dirty="0" smtClean="0"/>
              <a:t>Interference and Undercutting</a:t>
            </a:r>
            <a:endParaRPr lang="en-US" sz="2800" dirty="0"/>
          </a:p>
        </p:txBody>
      </p:sp>
      <p:sp>
        <p:nvSpPr>
          <p:cNvPr id="4099" name="Text Box 3"/>
          <p:cNvSpPr txBox="1">
            <a:spLocks noChangeArrowheads="1"/>
          </p:cNvSpPr>
          <p:nvPr/>
        </p:nvSpPr>
        <p:spPr bwMode="auto">
          <a:xfrm>
            <a:off x="596534" y="1480457"/>
            <a:ext cx="3910152" cy="4524315"/>
          </a:xfrm>
          <a:prstGeom prst="rect">
            <a:avLst/>
          </a:prstGeom>
          <a:noFill/>
          <a:ln w="9525">
            <a:noFill/>
            <a:miter lim="800000"/>
            <a:headEnd/>
            <a:tailEnd/>
          </a:ln>
        </p:spPr>
        <p:txBody>
          <a:bodyPr wrap="square">
            <a:spAutoFit/>
          </a:bodyPr>
          <a:lstStyle/>
          <a:p>
            <a:pPr marL="342900" indent="-342900">
              <a:spcBef>
                <a:spcPct val="50000"/>
              </a:spcBef>
              <a:buFont typeface="Wingdings" pitchFamily="2" charset="2"/>
              <a:buChar char="q"/>
            </a:pPr>
            <a:r>
              <a:rPr lang="en-US" baseline="0" dirty="0" smtClean="0">
                <a:latin typeface="Calibri" pitchFamily="34" charset="0"/>
              </a:rPr>
              <a:t>Interference and undercutting can be prevented simply by avoiding gears with too few teeth. As the number of teeth is reduced for a fixed diameter gear, the teeth must become larger.  At some point, the </a:t>
            </a:r>
            <a:r>
              <a:rPr lang="en-US" baseline="0" dirty="0" err="1" smtClean="0">
                <a:latin typeface="Calibri" pitchFamily="34" charset="0"/>
              </a:rPr>
              <a:t>dedendum</a:t>
            </a:r>
            <a:r>
              <a:rPr lang="en-US" baseline="0" dirty="0" smtClean="0">
                <a:latin typeface="Calibri" pitchFamily="34" charset="0"/>
              </a:rPr>
              <a:t> will exceed the radial distance between the base circle and the pitch circle, and interference will occur.</a:t>
            </a:r>
          </a:p>
          <a:p>
            <a:pPr marL="342900" indent="-342900">
              <a:spcBef>
                <a:spcPct val="50000"/>
              </a:spcBef>
              <a:buFont typeface="Wingdings" pitchFamily="2" charset="2"/>
              <a:buChar char="q"/>
            </a:pPr>
            <a:r>
              <a:rPr lang="en-US" baseline="0" dirty="0" smtClean="0">
                <a:latin typeface="Calibri" pitchFamily="34" charset="0"/>
              </a:rPr>
              <a:t>The table shows the minimum number of teeth required to avoid undercutting against a standard rack as a function of pressure angle. </a:t>
            </a:r>
          </a:p>
          <a:p>
            <a:pPr marL="342900" indent="-342900">
              <a:spcBef>
                <a:spcPct val="50000"/>
              </a:spcBef>
              <a:buFont typeface="Wingdings" pitchFamily="2" charset="2"/>
              <a:buChar char="q"/>
            </a:pPr>
            <a:endParaRPr lang="en-US" baseline="0" dirty="0" smtClean="0">
              <a:latin typeface="Calibri" pitchFamily="34" charset="0"/>
            </a:endParaRPr>
          </a:p>
        </p:txBody>
      </p:sp>
      <p:pic>
        <p:nvPicPr>
          <p:cNvPr id="219138" name="Picture 2"/>
          <p:cNvPicPr>
            <a:picLocks noChangeAspect="1" noChangeArrowheads="1"/>
          </p:cNvPicPr>
          <p:nvPr/>
        </p:nvPicPr>
        <p:blipFill>
          <a:blip r:embed="rId2" cstate="print"/>
          <a:srcRect/>
          <a:stretch>
            <a:fillRect/>
          </a:stretch>
        </p:blipFill>
        <p:spPr bwMode="auto">
          <a:xfrm>
            <a:off x="5639331" y="1619794"/>
            <a:ext cx="2609456" cy="402209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p:txBody>
          <a:bodyPr/>
          <a:lstStyle/>
          <a:p>
            <a:r>
              <a:rPr lang="en-US" sz="2800" b="1" dirty="0" smtClean="0"/>
              <a:t>Interference and Undercutting</a:t>
            </a:r>
            <a:endParaRPr lang="en-US" sz="2800" dirty="0"/>
          </a:p>
        </p:txBody>
      </p:sp>
      <p:sp>
        <p:nvSpPr>
          <p:cNvPr id="4099" name="Text Box 3"/>
          <p:cNvSpPr txBox="1">
            <a:spLocks noChangeArrowheads="1"/>
          </p:cNvSpPr>
          <p:nvPr/>
        </p:nvSpPr>
        <p:spPr bwMode="auto">
          <a:xfrm>
            <a:off x="596533" y="1480457"/>
            <a:ext cx="2956563" cy="3277820"/>
          </a:xfrm>
          <a:prstGeom prst="rect">
            <a:avLst/>
          </a:prstGeom>
          <a:noFill/>
          <a:ln w="9525">
            <a:noFill/>
            <a:miter lim="800000"/>
            <a:headEnd/>
            <a:tailEnd/>
          </a:ln>
        </p:spPr>
        <p:txBody>
          <a:bodyPr wrap="square">
            <a:spAutoFit/>
          </a:bodyPr>
          <a:lstStyle/>
          <a:p>
            <a:pPr marL="342900" indent="-342900">
              <a:spcBef>
                <a:spcPct val="50000"/>
              </a:spcBef>
              <a:buFont typeface="Wingdings" pitchFamily="2" charset="2"/>
              <a:buChar char="q"/>
            </a:pPr>
            <a:r>
              <a:rPr lang="en-US" baseline="0" dirty="0" smtClean="0">
                <a:latin typeface="Calibri" pitchFamily="34" charset="0"/>
              </a:rPr>
              <a:t>The table shows the minimum number of full-depth pinion teeth that can be used against a selection of full-depth gears. of various sizes (for </a:t>
            </a:r>
            <a:r>
              <a:rPr lang="el-GR" baseline="0" dirty="0" smtClean="0">
                <a:latin typeface="+mj-lt"/>
              </a:rPr>
              <a:t>ϕ</a:t>
            </a:r>
            <a:r>
              <a:rPr lang="en-US" baseline="0" dirty="0" smtClean="0">
                <a:latin typeface="Calibri" pitchFamily="34" charset="0"/>
              </a:rPr>
              <a:t>= 20°).</a:t>
            </a:r>
          </a:p>
          <a:p>
            <a:pPr marL="342900" indent="-342900">
              <a:spcBef>
                <a:spcPct val="50000"/>
              </a:spcBef>
              <a:buFont typeface="Wingdings" pitchFamily="2" charset="2"/>
              <a:buChar char="q"/>
            </a:pPr>
            <a:r>
              <a:rPr lang="en-US" baseline="0" dirty="0" smtClean="0">
                <a:latin typeface="Calibri" pitchFamily="34" charset="0"/>
              </a:rPr>
              <a:t>As the mating gear gets smaller, the pinion can have fewer teeth and still avoid interference.</a:t>
            </a:r>
          </a:p>
        </p:txBody>
      </p:sp>
      <p:pic>
        <p:nvPicPr>
          <p:cNvPr id="220162" name="Picture 2"/>
          <p:cNvPicPr>
            <a:picLocks noChangeAspect="1" noChangeArrowheads="1"/>
          </p:cNvPicPr>
          <p:nvPr/>
        </p:nvPicPr>
        <p:blipFill>
          <a:blip r:embed="rId2" cstate="print"/>
          <a:srcRect/>
          <a:stretch>
            <a:fillRect/>
          </a:stretch>
        </p:blipFill>
        <p:spPr bwMode="auto">
          <a:xfrm>
            <a:off x="5347244" y="1626326"/>
            <a:ext cx="2603500" cy="4572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p:txBody>
          <a:bodyPr/>
          <a:lstStyle/>
          <a:p>
            <a:r>
              <a:rPr lang="en-US" sz="2800" b="1" dirty="0" smtClean="0"/>
              <a:t>Example 2</a:t>
            </a:r>
            <a:endParaRPr lang="en-US" sz="2800" dirty="0"/>
          </a:p>
        </p:txBody>
      </p:sp>
      <p:pic>
        <p:nvPicPr>
          <p:cNvPr id="221186" name="Picture 2"/>
          <p:cNvPicPr>
            <a:picLocks noChangeAspect="1" noChangeArrowheads="1"/>
          </p:cNvPicPr>
          <p:nvPr/>
        </p:nvPicPr>
        <p:blipFill>
          <a:blip r:embed="rId2" cstate="print"/>
          <a:srcRect/>
          <a:stretch>
            <a:fillRect/>
          </a:stretch>
        </p:blipFill>
        <p:spPr bwMode="auto">
          <a:xfrm>
            <a:off x="0" y="1828619"/>
            <a:ext cx="8177349" cy="309413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p:txBody>
          <a:bodyPr/>
          <a:lstStyle/>
          <a:p>
            <a:pPr eaLnBrk="1" hangingPunct="1"/>
            <a:r>
              <a:rPr lang="en-US" sz="4000" b="1" dirty="0" smtClean="0">
                <a:latin typeface="Calibri" pitchFamily="34" charset="0"/>
              </a:rPr>
              <a:t>Rolling Cylinders</a:t>
            </a:r>
            <a:endParaRPr lang="en-US" sz="1800" b="1" dirty="0" smtClean="0">
              <a:latin typeface="Calibri" pitchFamily="34" charset="0"/>
            </a:endParaRPr>
          </a:p>
        </p:txBody>
      </p:sp>
      <p:sp>
        <p:nvSpPr>
          <p:cNvPr id="4099" name="Text Box 3"/>
          <p:cNvSpPr txBox="1">
            <a:spLocks noChangeArrowheads="1"/>
          </p:cNvSpPr>
          <p:nvPr/>
        </p:nvSpPr>
        <p:spPr bwMode="auto">
          <a:xfrm>
            <a:off x="609599" y="1676400"/>
            <a:ext cx="3870961" cy="4385816"/>
          </a:xfrm>
          <a:prstGeom prst="rect">
            <a:avLst/>
          </a:prstGeom>
          <a:noFill/>
          <a:ln w="9525">
            <a:noFill/>
            <a:miter lim="800000"/>
            <a:headEnd/>
            <a:tailEnd/>
          </a:ln>
        </p:spPr>
        <p:txBody>
          <a:bodyPr wrap="square">
            <a:spAutoFit/>
          </a:bodyPr>
          <a:lstStyle/>
          <a:p>
            <a:pPr marL="342900" indent="-342900">
              <a:spcBef>
                <a:spcPct val="50000"/>
              </a:spcBef>
              <a:buFont typeface="Wingdings" pitchFamily="2" charset="2"/>
              <a:buChar char="q"/>
            </a:pPr>
            <a:r>
              <a:rPr lang="en-US" baseline="0" dirty="0" smtClean="0">
                <a:latin typeface="Calibri" pitchFamily="34" charset="0"/>
              </a:rPr>
              <a:t>The simplest means of transferring rotary motion from one shaft to another is a pair of rolling cylinders. They may be an external or an internal set of rolling cylinders.</a:t>
            </a:r>
          </a:p>
          <a:p>
            <a:pPr marL="342900" indent="-342900">
              <a:spcBef>
                <a:spcPct val="50000"/>
              </a:spcBef>
              <a:buFont typeface="Wingdings" pitchFamily="2" charset="2"/>
              <a:buChar char="q"/>
            </a:pPr>
            <a:r>
              <a:rPr lang="en-US" baseline="0" dirty="0" smtClean="0">
                <a:latin typeface="Calibri" pitchFamily="34" charset="0"/>
              </a:rPr>
              <a:t>Provided that sufficient friction is available, the joint at the interface will be pure rolling and the mobility of the mechanism will be theoretically zero. The cylindrical shape of the two cylinder , however, renders the length constraint between the two cylinders redundant, and the mobility will thus be one.</a:t>
            </a:r>
          </a:p>
        </p:txBody>
      </p:sp>
      <p:grpSp>
        <p:nvGrpSpPr>
          <p:cNvPr id="38" name="Group 37"/>
          <p:cNvGrpSpPr/>
          <p:nvPr/>
        </p:nvGrpSpPr>
        <p:grpSpPr>
          <a:xfrm>
            <a:off x="6189106" y="1540129"/>
            <a:ext cx="1241248" cy="2026031"/>
            <a:chOff x="7014478" y="1135181"/>
            <a:chExt cx="1326389" cy="2349643"/>
          </a:xfrm>
        </p:grpSpPr>
        <p:grpSp>
          <p:nvGrpSpPr>
            <p:cNvPr id="16" name="Group 15"/>
            <p:cNvGrpSpPr/>
            <p:nvPr/>
          </p:nvGrpSpPr>
          <p:grpSpPr>
            <a:xfrm>
              <a:off x="7029268" y="1135181"/>
              <a:ext cx="1219200" cy="1907739"/>
              <a:chOff x="6858000" y="2283261"/>
              <a:chExt cx="1219200" cy="1907739"/>
            </a:xfrm>
          </p:grpSpPr>
          <p:sp>
            <p:nvSpPr>
              <p:cNvPr id="8" name="Oval 7"/>
              <p:cNvSpPr/>
              <p:nvPr/>
            </p:nvSpPr>
            <p:spPr bwMode="auto">
              <a:xfrm>
                <a:off x="6858000" y="2971800"/>
                <a:ext cx="1219200" cy="1219200"/>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30000" smtClean="0">
                  <a:ln>
                    <a:noFill/>
                  </a:ln>
                  <a:solidFill>
                    <a:schemeClr val="tx1"/>
                  </a:solidFill>
                  <a:effectLst/>
                  <a:latin typeface="Arial" charset="0"/>
                  <a:cs typeface="Arial" charset="0"/>
                </a:endParaRPr>
              </a:p>
            </p:txBody>
          </p:sp>
          <p:grpSp>
            <p:nvGrpSpPr>
              <p:cNvPr id="9" name="Group 8"/>
              <p:cNvGrpSpPr/>
              <p:nvPr/>
            </p:nvGrpSpPr>
            <p:grpSpPr>
              <a:xfrm>
                <a:off x="7281069" y="3457213"/>
                <a:ext cx="373062" cy="291827"/>
                <a:chOff x="7281069" y="3457213"/>
                <a:chExt cx="373062" cy="291827"/>
              </a:xfrm>
            </p:grpSpPr>
            <p:sp>
              <p:nvSpPr>
                <p:cNvPr id="58370" name="AutoShape 2"/>
                <p:cNvSpPr>
                  <a:spLocks noChangeArrowheads="1"/>
                </p:cNvSpPr>
                <p:nvPr/>
              </p:nvSpPr>
              <p:spPr bwMode="auto">
                <a:xfrm rot="16200000">
                  <a:off x="7357039" y="3441550"/>
                  <a:ext cx="221122" cy="252448"/>
                </a:xfrm>
                <a:prstGeom prst="flowChartDelay">
                  <a:avLst/>
                </a:prstGeom>
                <a:solidFill>
                  <a:srgbClr val="DDD8C2"/>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8371" name="Oval 3"/>
                <p:cNvSpPr>
                  <a:spLocks noChangeArrowheads="1"/>
                </p:cNvSpPr>
                <p:nvPr/>
              </p:nvSpPr>
              <p:spPr bwMode="auto">
                <a:xfrm>
                  <a:off x="7408415" y="3523526"/>
                  <a:ext cx="118370" cy="115748"/>
                </a:xfrm>
                <a:prstGeom prst="ellipse">
                  <a:avLst/>
                </a:prstGeom>
                <a:solidFill>
                  <a:srgbClr val="974706"/>
                </a:solidFill>
                <a:ln w="28575">
                  <a:solidFill>
                    <a:srgbClr val="FFFF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8372" name="Rectangle 4"/>
                <p:cNvSpPr>
                  <a:spLocks noChangeArrowheads="1"/>
                </p:cNvSpPr>
                <p:nvPr/>
              </p:nvSpPr>
              <p:spPr bwMode="auto">
                <a:xfrm>
                  <a:off x="7281069" y="3677516"/>
                  <a:ext cx="373062" cy="71524"/>
                </a:xfrm>
                <a:prstGeom prst="rect">
                  <a:avLst/>
                </a:prstGeom>
                <a:solidFill>
                  <a:srgbClr val="5A5A5A"/>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15" name="Group 14"/>
              <p:cNvGrpSpPr/>
              <p:nvPr/>
            </p:nvGrpSpPr>
            <p:grpSpPr>
              <a:xfrm>
                <a:off x="7121093" y="2283261"/>
                <a:ext cx="693014" cy="693014"/>
                <a:chOff x="7097674" y="2002845"/>
                <a:chExt cx="693014" cy="693014"/>
              </a:xfrm>
            </p:grpSpPr>
            <p:sp>
              <p:nvSpPr>
                <p:cNvPr id="10" name="Oval 9"/>
                <p:cNvSpPr/>
                <p:nvPr/>
              </p:nvSpPr>
              <p:spPr bwMode="auto">
                <a:xfrm>
                  <a:off x="7097674" y="2002845"/>
                  <a:ext cx="693014" cy="693014"/>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30000" smtClean="0">
                    <a:ln>
                      <a:noFill/>
                    </a:ln>
                    <a:solidFill>
                      <a:schemeClr val="tx1"/>
                    </a:solidFill>
                    <a:effectLst/>
                    <a:latin typeface="Arial" charset="0"/>
                    <a:cs typeface="Arial" charset="0"/>
                  </a:endParaRPr>
                </a:p>
              </p:txBody>
            </p:sp>
            <p:sp>
              <p:nvSpPr>
                <p:cNvPr id="12" name="AutoShape 2"/>
                <p:cNvSpPr>
                  <a:spLocks noChangeArrowheads="1"/>
                </p:cNvSpPr>
                <p:nvPr/>
              </p:nvSpPr>
              <p:spPr bwMode="auto">
                <a:xfrm rot="16200000">
                  <a:off x="7328489" y="2216563"/>
                  <a:ext cx="221122" cy="252448"/>
                </a:xfrm>
                <a:prstGeom prst="flowChartDelay">
                  <a:avLst/>
                </a:prstGeom>
                <a:solidFill>
                  <a:srgbClr val="DDD8C2"/>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3" name="Oval 3"/>
                <p:cNvSpPr>
                  <a:spLocks noChangeArrowheads="1"/>
                </p:cNvSpPr>
                <p:nvPr/>
              </p:nvSpPr>
              <p:spPr bwMode="auto">
                <a:xfrm>
                  <a:off x="7384996" y="2291478"/>
                  <a:ext cx="118370" cy="115748"/>
                </a:xfrm>
                <a:prstGeom prst="ellipse">
                  <a:avLst/>
                </a:prstGeom>
                <a:solidFill>
                  <a:srgbClr val="974706"/>
                </a:solidFill>
                <a:ln w="28575">
                  <a:solidFill>
                    <a:srgbClr val="FFFF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Rectangle 4"/>
                <p:cNvSpPr>
                  <a:spLocks noChangeArrowheads="1"/>
                </p:cNvSpPr>
                <p:nvPr/>
              </p:nvSpPr>
              <p:spPr bwMode="auto">
                <a:xfrm>
                  <a:off x="7252519" y="2452529"/>
                  <a:ext cx="373062" cy="71524"/>
                </a:xfrm>
                <a:prstGeom prst="rect">
                  <a:avLst/>
                </a:prstGeom>
                <a:solidFill>
                  <a:srgbClr val="5A5A5A"/>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a:p>
              </p:txBody>
            </p:sp>
          </p:grpSp>
        </p:grpSp>
        <p:sp>
          <p:nvSpPr>
            <p:cNvPr id="34" name="Rectangle 33"/>
            <p:cNvSpPr/>
            <p:nvPr/>
          </p:nvSpPr>
          <p:spPr>
            <a:xfrm>
              <a:off x="7014478" y="3115492"/>
              <a:ext cx="1326389" cy="369332"/>
            </a:xfrm>
            <a:prstGeom prst="rect">
              <a:avLst/>
            </a:prstGeom>
            <a:noFill/>
          </p:spPr>
          <p:txBody>
            <a:bodyPr wrap="none">
              <a:spAutoFit/>
            </a:bodyPr>
            <a:lstStyle/>
            <a:p>
              <a:r>
                <a:rPr lang="en-US" b="1" baseline="0" dirty="0" smtClean="0">
                  <a:latin typeface="Calibri" pitchFamily="34" charset="0"/>
                </a:rPr>
                <a:t>External Set</a:t>
              </a:r>
              <a:endParaRPr lang="en-US" b="1" dirty="0">
                <a:latin typeface="Calibri" pitchFamily="34" charset="0"/>
              </a:endParaRPr>
            </a:p>
          </p:txBody>
        </p:sp>
      </p:grpSp>
      <p:grpSp>
        <p:nvGrpSpPr>
          <p:cNvPr id="37" name="Group 36"/>
          <p:cNvGrpSpPr/>
          <p:nvPr/>
        </p:nvGrpSpPr>
        <p:grpSpPr>
          <a:xfrm>
            <a:off x="5725150" y="3975463"/>
            <a:ext cx="2169160" cy="2561716"/>
            <a:chOff x="6639560" y="4053840"/>
            <a:chExt cx="2169160" cy="2561716"/>
          </a:xfrm>
        </p:grpSpPr>
        <p:grpSp>
          <p:nvGrpSpPr>
            <p:cNvPr id="33" name="Group 32"/>
            <p:cNvGrpSpPr/>
            <p:nvPr/>
          </p:nvGrpSpPr>
          <p:grpSpPr>
            <a:xfrm>
              <a:off x="6639560" y="4053840"/>
              <a:ext cx="2169160" cy="2169160"/>
              <a:chOff x="6136640" y="3723640"/>
              <a:chExt cx="2428240" cy="2428240"/>
            </a:xfrm>
          </p:grpSpPr>
          <p:grpSp>
            <p:nvGrpSpPr>
              <p:cNvPr id="32" name="Group 31"/>
              <p:cNvGrpSpPr/>
              <p:nvPr/>
            </p:nvGrpSpPr>
            <p:grpSpPr>
              <a:xfrm>
                <a:off x="6136640" y="3723640"/>
                <a:ext cx="2428240" cy="2428240"/>
                <a:chOff x="6136640" y="3723640"/>
                <a:chExt cx="2428240" cy="2428240"/>
              </a:xfrm>
            </p:grpSpPr>
            <p:sp>
              <p:nvSpPr>
                <p:cNvPr id="29" name="Oval 28"/>
                <p:cNvSpPr/>
                <p:nvPr/>
              </p:nvSpPr>
              <p:spPr bwMode="auto">
                <a:xfrm>
                  <a:off x="6136640" y="3723640"/>
                  <a:ext cx="2428240" cy="2428240"/>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30000" smtClean="0">
                    <a:ln>
                      <a:noFill/>
                    </a:ln>
                    <a:solidFill>
                      <a:schemeClr val="tx1"/>
                    </a:solidFill>
                    <a:effectLst/>
                    <a:latin typeface="Arial" charset="0"/>
                    <a:cs typeface="Arial" charset="0"/>
                  </a:endParaRPr>
                </a:p>
              </p:txBody>
            </p:sp>
            <p:sp>
              <p:nvSpPr>
                <p:cNvPr id="19" name="Oval 18"/>
                <p:cNvSpPr/>
                <p:nvPr/>
              </p:nvSpPr>
              <p:spPr bwMode="auto">
                <a:xfrm>
                  <a:off x="6332220" y="3919220"/>
                  <a:ext cx="2037080" cy="2037080"/>
                </a:xfrm>
                <a:prstGeom prst="ellipse">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30000" smtClean="0">
                    <a:ln>
                      <a:noFill/>
                    </a:ln>
                    <a:solidFill>
                      <a:schemeClr val="tx1"/>
                    </a:solidFill>
                    <a:effectLst/>
                    <a:latin typeface="Arial" charset="0"/>
                    <a:cs typeface="Arial" charset="0"/>
                  </a:endParaRPr>
                </a:p>
              </p:txBody>
            </p:sp>
            <p:grpSp>
              <p:nvGrpSpPr>
                <p:cNvPr id="31" name="Group 30"/>
                <p:cNvGrpSpPr/>
                <p:nvPr/>
              </p:nvGrpSpPr>
              <p:grpSpPr>
                <a:xfrm>
                  <a:off x="7164229" y="4828813"/>
                  <a:ext cx="373062" cy="291827"/>
                  <a:chOff x="7164229" y="4828813"/>
                  <a:chExt cx="373062" cy="291827"/>
                </a:xfrm>
              </p:grpSpPr>
              <p:sp>
                <p:nvSpPr>
                  <p:cNvPr id="26" name="AutoShape 2"/>
                  <p:cNvSpPr>
                    <a:spLocks noChangeArrowheads="1"/>
                  </p:cNvSpPr>
                  <p:nvPr/>
                </p:nvSpPr>
                <p:spPr bwMode="auto">
                  <a:xfrm rot="16200000">
                    <a:off x="7240199" y="4813150"/>
                    <a:ext cx="221122" cy="252448"/>
                  </a:xfrm>
                  <a:prstGeom prst="flowChartDelay">
                    <a:avLst/>
                  </a:prstGeom>
                  <a:solidFill>
                    <a:srgbClr val="DDD8C2"/>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7" name="Oval 3"/>
                  <p:cNvSpPr>
                    <a:spLocks noChangeArrowheads="1"/>
                  </p:cNvSpPr>
                  <p:nvPr/>
                </p:nvSpPr>
                <p:spPr bwMode="auto">
                  <a:xfrm>
                    <a:off x="7291575" y="4879886"/>
                    <a:ext cx="118370" cy="115748"/>
                  </a:xfrm>
                  <a:prstGeom prst="ellipse">
                    <a:avLst/>
                  </a:prstGeom>
                  <a:solidFill>
                    <a:srgbClr val="974706"/>
                  </a:solidFill>
                  <a:ln w="28575">
                    <a:solidFill>
                      <a:srgbClr val="FFFF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8" name="Rectangle 4"/>
                  <p:cNvSpPr>
                    <a:spLocks noChangeArrowheads="1"/>
                  </p:cNvSpPr>
                  <p:nvPr/>
                </p:nvSpPr>
                <p:spPr bwMode="auto">
                  <a:xfrm>
                    <a:off x="7164229" y="5049116"/>
                    <a:ext cx="373062" cy="71524"/>
                  </a:xfrm>
                  <a:prstGeom prst="rect">
                    <a:avLst/>
                  </a:prstGeom>
                  <a:solidFill>
                    <a:srgbClr val="5A5A5A"/>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a:p>
                </p:txBody>
              </p:sp>
            </p:grpSp>
          </p:grpSp>
          <p:grpSp>
            <p:nvGrpSpPr>
              <p:cNvPr id="21" name="Group 20"/>
              <p:cNvGrpSpPr/>
              <p:nvPr/>
            </p:nvGrpSpPr>
            <p:grpSpPr>
              <a:xfrm>
                <a:off x="7004253" y="3919021"/>
                <a:ext cx="693014" cy="693014"/>
                <a:chOff x="7097674" y="2002845"/>
                <a:chExt cx="693014" cy="693014"/>
              </a:xfrm>
            </p:grpSpPr>
            <p:sp>
              <p:nvSpPr>
                <p:cNvPr id="22" name="Oval 21"/>
                <p:cNvSpPr/>
                <p:nvPr/>
              </p:nvSpPr>
              <p:spPr bwMode="auto">
                <a:xfrm>
                  <a:off x="7097674" y="2002845"/>
                  <a:ext cx="693014" cy="693014"/>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30000" smtClean="0">
                    <a:ln>
                      <a:noFill/>
                    </a:ln>
                    <a:solidFill>
                      <a:schemeClr val="tx1"/>
                    </a:solidFill>
                    <a:effectLst/>
                    <a:latin typeface="Arial" charset="0"/>
                    <a:cs typeface="Arial" charset="0"/>
                  </a:endParaRPr>
                </a:p>
              </p:txBody>
            </p:sp>
            <p:sp>
              <p:nvSpPr>
                <p:cNvPr id="23" name="AutoShape 2"/>
                <p:cNvSpPr>
                  <a:spLocks noChangeArrowheads="1"/>
                </p:cNvSpPr>
                <p:nvPr/>
              </p:nvSpPr>
              <p:spPr bwMode="auto">
                <a:xfrm rot="16200000">
                  <a:off x="7328489" y="2216563"/>
                  <a:ext cx="221122" cy="252448"/>
                </a:xfrm>
                <a:prstGeom prst="flowChartDelay">
                  <a:avLst/>
                </a:prstGeom>
                <a:solidFill>
                  <a:srgbClr val="DDD8C2"/>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4" name="Oval 3"/>
                <p:cNvSpPr>
                  <a:spLocks noChangeArrowheads="1"/>
                </p:cNvSpPr>
                <p:nvPr/>
              </p:nvSpPr>
              <p:spPr bwMode="auto">
                <a:xfrm>
                  <a:off x="7384996" y="2291478"/>
                  <a:ext cx="118370" cy="115748"/>
                </a:xfrm>
                <a:prstGeom prst="ellipse">
                  <a:avLst/>
                </a:prstGeom>
                <a:solidFill>
                  <a:srgbClr val="974706"/>
                </a:solidFill>
                <a:ln w="28575">
                  <a:solidFill>
                    <a:srgbClr val="FFFF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5" name="Rectangle 4"/>
                <p:cNvSpPr>
                  <a:spLocks noChangeArrowheads="1"/>
                </p:cNvSpPr>
                <p:nvPr/>
              </p:nvSpPr>
              <p:spPr bwMode="auto">
                <a:xfrm>
                  <a:off x="7252519" y="2452529"/>
                  <a:ext cx="373062" cy="71524"/>
                </a:xfrm>
                <a:prstGeom prst="rect">
                  <a:avLst/>
                </a:prstGeom>
                <a:solidFill>
                  <a:srgbClr val="5A5A5A"/>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a:p>
              </p:txBody>
            </p:sp>
          </p:grpSp>
        </p:grpSp>
        <p:sp>
          <p:nvSpPr>
            <p:cNvPr id="36" name="Rectangle 35"/>
            <p:cNvSpPr/>
            <p:nvPr/>
          </p:nvSpPr>
          <p:spPr>
            <a:xfrm>
              <a:off x="7036250" y="6246224"/>
              <a:ext cx="1290610" cy="369332"/>
            </a:xfrm>
            <a:prstGeom prst="rect">
              <a:avLst/>
            </a:prstGeom>
            <a:noFill/>
          </p:spPr>
          <p:txBody>
            <a:bodyPr wrap="none">
              <a:spAutoFit/>
            </a:bodyPr>
            <a:lstStyle/>
            <a:p>
              <a:r>
                <a:rPr lang="en-US" b="1" baseline="0" dirty="0" smtClean="0">
                  <a:latin typeface="Calibri" pitchFamily="34" charset="0"/>
                </a:rPr>
                <a:t>Internal Set</a:t>
              </a:r>
              <a:endParaRPr lang="en-US" b="1" dirty="0">
                <a:latin typeface="Calibri" pitchFamily="34" charset="0"/>
              </a:endParaRPr>
            </a:p>
          </p:txBody>
        </p:sp>
      </p:gr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p:txBody>
          <a:bodyPr/>
          <a:lstStyle/>
          <a:p>
            <a:r>
              <a:rPr lang="en-US" sz="2800" b="1" dirty="0" smtClean="0"/>
              <a:t>Example 2</a:t>
            </a:r>
            <a:endParaRPr lang="en-US" sz="2800" dirty="0"/>
          </a:p>
        </p:txBody>
      </p:sp>
      <p:graphicFrame>
        <p:nvGraphicFramePr>
          <p:cNvPr id="222211" name="Object 2"/>
          <p:cNvGraphicFramePr>
            <a:graphicFrameLocks noChangeAspect="1"/>
          </p:cNvGraphicFramePr>
          <p:nvPr/>
        </p:nvGraphicFramePr>
        <p:xfrm>
          <a:off x="690564" y="4369187"/>
          <a:ext cx="2313893" cy="2296725"/>
        </p:xfrm>
        <a:graphic>
          <a:graphicData uri="http://schemas.openxmlformats.org/presentationml/2006/ole">
            <p:oleObj spid="_x0000_s222211" name="Equation" r:id="rId3" imgW="2108160" imgH="2095200" progId="Equation.3">
              <p:embed/>
            </p:oleObj>
          </a:graphicData>
        </a:graphic>
      </p:graphicFrame>
      <p:pic>
        <p:nvPicPr>
          <p:cNvPr id="6" name="Picture 2"/>
          <p:cNvPicPr>
            <a:picLocks noChangeAspect="1" noChangeArrowheads="1"/>
          </p:cNvPicPr>
          <p:nvPr/>
        </p:nvPicPr>
        <p:blipFill>
          <a:blip r:embed="rId4" cstate="print"/>
          <a:srcRect/>
          <a:stretch>
            <a:fillRect/>
          </a:stretch>
        </p:blipFill>
        <p:spPr bwMode="auto">
          <a:xfrm>
            <a:off x="600892" y="1188539"/>
            <a:ext cx="8177349" cy="3094132"/>
          </a:xfrm>
          <a:prstGeom prst="rect">
            <a:avLst/>
          </a:prstGeom>
          <a:noFill/>
          <a:ln w="9525">
            <a:noFill/>
            <a:miter lim="800000"/>
            <a:headEnd/>
            <a:tailEnd/>
          </a:ln>
        </p:spPr>
      </p:pic>
      <p:graphicFrame>
        <p:nvGraphicFramePr>
          <p:cNvPr id="222222" name="Object 14"/>
          <p:cNvGraphicFramePr>
            <a:graphicFrameLocks noChangeAspect="1"/>
          </p:cNvGraphicFramePr>
          <p:nvPr/>
        </p:nvGraphicFramePr>
        <p:xfrm>
          <a:off x="3781017" y="4535170"/>
          <a:ext cx="4611687" cy="1944688"/>
        </p:xfrm>
        <a:graphic>
          <a:graphicData uri="http://schemas.openxmlformats.org/presentationml/2006/ole">
            <p:oleObj spid="_x0000_s222222" name="Equation" r:id="rId5" imgW="3822480" imgH="1612800" progId="Equation.3">
              <p:embed/>
            </p:oleObj>
          </a:graphicData>
        </a:graphic>
      </p:graphicFrame>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p:txBody>
          <a:bodyPr/>
          <a:lstStyle/>
          <a:p>
            <a:r>
              <a:rPr lang="en-US" sz="2800" b="1" dirty="0" smtClean="0"/>
              <a:t>Example 2</a:t>
            </a:r>
            <a:endParaRPr lang="en-US" sz="2800" dirty="0"/>
          </a:p>
        </p:txBody>
      </p:sp>
      <p:graphicFrame>
        <p:nvGraphicFramePr>
          <p:cNvPr id="222211" name="Object 2"/>
          <p:cNvGraphicFramePr>
            <a:graphicFrameLocks noChangeAspect="1"/>
          </p:cNvGraphicFramePr>
          <p:nvPr/>
        </p:nvGraphicFramePr>
        <p:xfrm>
          <a:off x="745355" y="4648699"/>
          <a:ext cx="4294187" cy="808037"/>
        </p:xfrm>
        <a:graphic>
          <a:graphicData uri="http://schemas.openxmlformats.org/presentationml/2006/ole">
            <p:oleObj spid="_x0000_s224258" name="Equation" r:id="rId3" imgW="0" imgH="0" progId="">
              <p:embed/>
            </p:oleObj>
          </a:graphicData>
        </a:graphic>
      </p:graphicFrame>
      <p:pic>
        <p:nvPicPr>
          <p:cNvPr id="6" name="Picture 2"/>
          <p:cNvPicPr>
            <a:picLocks noChangeAspect="1" noChangeArrowheads="1"/>
          </p:cNvPicPr>
          <p:nvPr/>
        </p:nvPicPr>
        <p:blipFill>
          <a:blip r:embed="rId4" cstate="print"/>
          <a:srcRect/>
          <a:stretch>
            <a:fillRect/>
          </a:stretch>
        </p:blipFill>
        <p:spPr bwMode="auto">
          <a:xfrm>
            <a:off x="600892" y="1188539"/>
            <a:ext cx="8177349" cy="309413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p:txBody>
          <a:bodyPr/>
          <a:lstStyle/>
          <a:p>
            <a:r>
              <a:rPr lang="en-US" sz="2800" b="1" dirty="0" smtClean="0"/>
              <a:t>Gear Types</a:t>
            </a:r>
            <a:endParaRPr lang="en-US" sz="2800" dirty="0"/>
          </a:p>
        </p:txBody>
      </p:sp>
      <p:sp>
        <p:nvSpPr>
          <p:cNvPr id="4099" name="Text Box 3"/>
          <p:cNvSpPr txBox="1">
            <a:spLocks noChangeArrowheads="1"/>
          </p:cNvSpPr>
          <p:nvPr/>
        </p:nvSpPr>
        <p:spPr bwMode="auto">
          <a:xfrm>
            <a:off x="596533" y="1480457"/>
            <a:ext cx="2721433" cy="4108817"/>
          </a:xfrm>
          <a:prstGeom prst="rect">
            <a:avLst/>
          </a:prstGeom>
          <a:noFill/>
          <a:ln w="9525">
            <a:noFill/>
            <a:miter lim="800000"/>
            <a:headEnd/>
            <a:tailEnd/>
          </a:ln>
        </p:spPr>
        <p:txBody>
          <a:bodyPr wrap="square">
            <a:spAutoFit/>
          </a:bodyPr>
          <a:lstStyle/>
          <a:p>
            <a:pPr marL="342900" indent="-342900">
              <a:spcBef>
                <a:spcPct val="50000"/>
              </a:spcBef>
              <a:buFont typeface="Wingdings" pitchFamily="2" charset="2"/>
              <a:buChar char="q"/>
            </a:pPr>
            <a:r>
              <a:rPr lang="en-US" baseline="0" dirty="0" smtClean="0">
                <a:latin typeface="Calibri" pitchFamily="34" charset="0"/>
              </a:rPr>
              <a:t>Gears are made in many different shapes and configurations depending on the application.</a:t>
            </a:r>
          </a:p>
          <a:p>
            <a:pPr marL="342900" indent="-342900">
              <a:spcBef>
                <a:spcPct val="50000"/>
              </a:spcBef>
              <a:buFont typeface="Wingdings" pitchFamily="2" charset="2"/>
              <a:buChar char="q"/>
            </a:pPr>
            <a:r>
              <a:rPr lang="en-US" baseline="0" dirty="0" smtClean="0">
                <a:latin typeface="Calibri" pitchFamily="34" charset="0"/>
              </a:rPr>
              <a:t>Factors determining the appropriate type of gear include the required reduction ratio, space constraints, torque constraints, vibration constraints, and thrust force requirements </a:t>
            </a:r>
          </a:p>
        </p:txBody>
      </p:sp>
      <p:pic>
        <p:nvPicPr>
          <p:cNvPr id="279558" name="Picture 6" descr="http://www.ustudy.in/sites/default/files/gears%20types.jpg"/>
          <p:cNvPicPr>
            <a:picLocks noChangeAspect="1" noChangeArrowheads="1"/>
          </p:cNvPicPr>
          <p:nvPr/>
        </p:nvPicPr>
        <p:blipFill>
          <a:blip r:embed="rId2" cstate="print">
            <a:duotone>
              <a:prstClr val="black"/>
              <a:srgbClr val="FFFF99">
                <a:tint val="45000"/>
                <a:satMod val="400000"/>
              </a:srgbClr>
            </a:duotone>
          </a:blip>
          <a:srcRect/>
          <a:stretch>
            <a:fillRect/>
          </a:stretch>
        </p:blipFill>
        <p:spPr bwMode="auto">
          <a:xfrm>
            <a:off x="4414066" y="1543911"/>
            <a:ext cx="4194358" cy="4099243"/>
          </a:xfrm>
          <a:prstGeom prst="rect">
            <a:avLst/>
          </a:prstGeom>
          <a:noFill/>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p:txBody>
          <a:bodyPr/>
          <a:lstStyle/>
          <a:p>
            <a:r>
              <a:rPr lang="en-US" sz="2800" b="1" dirty="0" smtClean="0"/>
              <a:t>Spur Gears</a:t>
            </a:r>
            <a:endParaRPr lang="en-US" sz="2800" dirty="0"/>
          </a:p>
        </p:txBody>
      </p:sp>
      <p:sp>
        <p:nvSpPr>
          <p:cNvPr id="4099" name="Text Box 3"/>
          <p:cNvSpPr txBox="1">
            <a:spLocks noChangeArrowheads="1"/>
          </p:cNvSpPr>
          <p:nvPr/>
        </p:nvSpPr>
        <p:spPr bwMode="auto">
          <a:xfrm>
            <a:off x="596533" y="1480457"/>
            <a:ext cx="2486301" cy="3831818"/>
          </a:xfrm>
          <a:prstGeom prst="rect">
            <a:avLst/>
          </a:prstGeom>
          <a:noFill/>
          <a:ln w="9525">
            <a:noFill/>
            <a:miter lim="800000"/>
            <a:headEnd/>
            <a:tailEnd/>
          </a:ln>
        </p:spPr>
        <p:txBody>
          <a:bodyPr wrap="square">
            <a:spAutoFit/>
          </a:bodyPr>
          <a:lstStyle/>
          <a:p>
            <a:pPr marL="342900" indent="-342900">
              <a:spcBef>
                <a:spcPct val="50000"/>
              </a:spcBef>
              <a:buFont typeface="Wingdings" pitchFamily="2" charset="2"/>
              <a:buChar char="q"/>
            </a:pPr>
            <a:r>
              <a:rPr lang="en-US" baseline="0" dirty="0" smtClean="0">
                <a:latin typeface="Calibri" pitchFamily="34" charset="0"/>
              </a:rPr>
              <a:t>Spur gears are the most commonly used gear type. They are characterized by teeth which are perpendicular to the face of the base cylinder of the gear.</a:t>
            </a:r>
          </a:p>
          <a:p>
            <a:pPr marL="342900" indent="-342900">
              <a:spcBef>
                <a:spcPct val="50000"/>
              </a:spcBef>
              <a:buFont typeface="Wingdings" pitchFamily="2" charset="2"/>
              <a:buChar char="q"/>
            </a:pPr>
            <a:r>
              <a:rPr lang="en-US" baseline="0" dirty="0" smtClean="0">
                <a:latin typeface="Calibri" pitchFamily="34" charset="0"/>
              </a:rPr>
              <a:t>Spur gears are by far the most commonly available, and are generally the least expensive.</a:t>
            </a:r>
          </a:p>
        </p:txBody>
      </p:sp>
      <p:pic>
        <p:nvPicPr>
          <p:cNvPr id="280578" name="Picture 2"/>
          <p:cNvPicPr>
            <a:picLocks noChangeAspect="1" noChangeArrowheads="1"/>
          </p:cNvPicPr>
          <p:nvPr/>
        </p:nvPicPr>
        <p:blipFill>
          <a:blip r:embed="rId2" cstate="print"/>
          <a:srcRect/>
          <a:stretch>
            <a:fillRect/>
          </a:stretch>
        </p:blipFill>
        <p:spPr bwMode="auto">
          <a:xfrm>
            <a:off x="4104634" y="1254034"/>
            <a:ext cx="3816220" cy="302282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p:txBody>
          <a:bodyPr/>
          <a:lstStyle/>
          <a:p>
            <a:r>
              <a:rPr lang="en-US" sz="2800" b="1" dirty="0" smtClean="0"/>
              <a:t>Spur Gears</a:t>
            </a:r>
            <a:endParaRPr lang="en-US" sz="2800" dirty="0"/>
          </a:p>
        </p:txBody>
      </p:sp>
      <p:pic>
        <p:nvPicPr>
          <p:cNvPr id="280578" name="Picture 2"/>
          <p:cNvPicPr>
            <a:picLocks noChangeAspect="1" noChangeArrowheads="1"/>
          </p:cNvPicPr>
          <p:nvPr/>
        </p:nvPicPr>
        <p:blipFill>
          <a:blip r:embed="rId2" cstate="print"/>
          <a:srcRect/>
          <a:stretch>
            <a:fillRect/>
          </a:stretch>
        </p:blipFill>
        <p:spPr bwMode="auto">
          <a:xfrm>
            <a:off x="4104634" y="1254034"/>
            <a:ext cx="3816220" cy="3022827"/>
          </a:xfrm>
          <a:prstGeom prst="rect">
            <a:avLst/>
          </a:prstGeom>
          <a:noFill/>
          <a:ln w="9525">
            <a:noFill/>
            <a:miter lim="800000"/>
            <a:headEnd/>
            <a:tailEnd/>
          </a:ln>
        </p:spPr>
      </p:pic>
      <p:sp>
        <p:nvSpPr>
          <p:cNvPr id="6" name="Text Box 3"/>
          <p:cNvSpPr txBox="1">
            <a:spLocks noChangeArrowheads="1"/>
          </p:cNvSpPr>
          <p:nvPr/>
        </p:nvSpPr>
        <p:spPr bwMode="auto">
          <a:xfrm>
            <a:off x="596532" y="1480457"/>
            <a:ext cx="2825938" cy="3693319"/>
          </a:xfrm>
          <a:prstGeom prst="rect">
            <a:avLst/>
          </a:prstGeom>
          <a:noFill/>
          <a:ln w="9525">
            <a:noFill/>
            <a:miter lim="800000"/>
            <a:headEnd/>
            <a:tailEnd/>
          </a:ln>
        </p:spPr>
        <p:txBody>
          <a:bodyPr wrap="square">
            <a:spAutoFit/>
          </a:bodyPr>
          <a:lstStyle/>
          <a:p>
            <a:pPr marL="342900" indent="-342900">
              <a:spcBef>
                <a:spcPct val="50000"/>
              </a:spcBef>
              <a:buFont typeface="Wingdings" pitchFamily="2" charset="2"/>
              <a:buChar char="q"/>
            </a:pPr>
            <a:r>
              <a:rPr lang="en-US" b="1" baseline="0" dirty="0" smtClean="0">
                <a:latin typeface="Calibri" pitchFamily="34" charset="0"/>
              </a:rPr>
              <a:t>Advantages</a:t>
            </a:r>
            <a:r>
              <a:rPr lang="en-US" baseline="0" dirty="0" smtClean="0">
                <a:latin typeface="Calibri" pitchFamily="34" charset="0"/>
              </a:rPr>
              <a:t>:</a:t>
            </a:r>
          </a:p>
          <a:p>
            <a:pPr marL="342900" indent="-342900">
              <a:spcBef>
                <a:spcPct val="50000"/>
              </a:spcBef>
            </a:pPr>
            <a:r>
              <a:rPr lang="en-US" baseline="0" dirty="0" smtClean="0">
                <a:latin typeface="Calibri" pitchFamily="34" charset="0"/>
              </a:rPr>
              <a:t>	 Spur gears are easy to find, inexpensive, and efficient.</a:t>
            </a:r>
          </a:p>
          <a:p>
            <a:pPr marL="342900" indent="-342900">
              <a:spcBef>
                <a:spcPct val="50000"/>
              </a:spcBef>
            </a:pPr>
            <a:endParaRPr lang="en-US" baseline="0" dirty="0" smtClean="0">
              <a:latin typeface="Calibri" pitchFamily="34" charset="0"/>
            </a:endParaRPr>
          </a:p>
          <a:p>
            <a:pPr marL="342900" indent="-342900">
              <a:spcBef>
                <a:spcPct val="50000"/>
              </a:spcBef>
              <a:buFont typeface="Wingdings" pitchFamily="2" charset="2"/>
              <a:buChar char="q"/>
            </a:pPr>
            <a:r>
              <a:rPr lang="en-US" b="1" baseline="0" dirty="0" smtClean="0">
                <a:latin typeface="Calibri" pitchFamily="34" charset="0"/>
              </a:rPr>
              <a:t>Limitations</a:t>
            </a:r>
            <a:r>
              <a:rPr lang="en-US" baseline="0" dirty="0" smtClean="0">
                <a:latin typeface="Calibri" pitchFamily="34" charset="0"/>
              </a:rPr>
              <a:t>:</a:t>
            </a:r>
          </a:p>
          <a:p>
            <a:pPr marL="342900" indent="-342900">
              <a:spcBef>
                <a:spcPct val="50000"/>
              </a:spcBef>
            </a:pPr>
            <a:r>
              <a:rPr lang="en-US" baseline="0" dirty="0" smtClean="0">
                <a:latin typeface="Calibri" pitchFamily="34" charset="0"/>
              </a:rPr>
              <a:t>	 They generally cannot be used when a direction change between the two shafts is required.</a:t>
            </a: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p:txBody>
          <a:bodyPr/>
          <a:lstStyle/>
          <a:p>
            <a:r>
              <a:rPr lang="en-US" sz="2800" b="1" dirty="0" smtClean="0"/>
              <a:t>Helical Gears</a:t>
            </a:r>
            <a:endParaRPr lang="en-US" sz="2800" dirty="0"/>
          </a:p>
        </p:txBody>
      </p:sp>
      <p:sp>
        <p:nvSpPr>
          <p:cNvPr id="4099" name="Text Box 3"/>
          <p:cNvSpPr txBox="1">
            <a:spLocks noChangeArrowheads="1"/>
          </p:cNvSpPr>
          <p:nvPr/>
        </p:nvSpPr>
        <p:spPr bwMode="auto">
          <a:xfrm>
            <a:off x="596532" y="1480457"/>
            <a:ext cx="2225045" cy="4108817"/>
          </a:xfrm>
          <a:prstGeom prst="rect">
            <a:avLst/>
          </a:prstGeom>
          <a:noFill/>
          <a:ln w="9525">
            <a:noFill/>
            <a:miter lim="800000"/>
            <a:headEnd/>
            <a:tailEnd/>
          </a:ln>
        </p:spPr>
        <p:txBody>
          <a:bodyPr wrap="square">
            <a:spAutoFit/>
          </a:bodyPr>
          <a:lstStyle/>
          <a:p>
            <a:pPr marL="342900" indent="-342900">
              <a:spcBef>
                <a:spcPct val="50000"/>
              </a:spcBef>
              <a:buFont typeface="Wingdings" pitchFamily="2" charset="2"/>
              <a:buChar char="q"/>
            </a:pPr>
            <a:r>
              <a:rPr lang="en-US" baseline="0" dirty="0" smtClean="0">
                <a:latin typeface="Calibri" pitchFamily="34" charset="0"/>
              </a:rPr>
              <a:t>Helical gears are similar to the spur gear except that the teeth are at an angle to the shaft, rather than parallel to it as in a spur gear. </a:t>
            </a:r>
          </a:p>
          <a:p>
            <a:pPr marL="342900" indent="-342900">
              <a:spcBef>
                <a:spcPct val="50000"/>
              </a:spcBef>
              <a:buFont typeface="Wingdings" pitchFamily="2" charset="2"/>
              <a:buChar char="q"/>
            </a:pPr>
            <a:r>
              <a:rPr lang="en-US" baseline="0" dirty="0" smtClean="0">
                <a:latin typeface="Calibri" pitchFamily="34" charset="0"/>
              </a:rPr>
              <a:t>The resulting teeth are longer than the teeth on a spur gear of equivalent pitch diameter. </a:t>
            </a:r>
          </a:p>
        </p:txBody>
      </p:sp>
      <p:pic>
        <p:nvPicPr>
          <p:cNvPr id="281602" name="Picture 2"/>
          <p:cNvPicPr>
            <a:picLocks noChangeAspect="1" noChangeArrowheads="1"/>
          </p:cNvPicPr>
          <p:nvPr/>
        </p:nvPicPr>
        <p:blipFill>
          <a:blip r:embed="rId2" cstate="print"/>
          <a:srcRect/>
          <a:stretch>
            <a:fillRect/>
          </a:stretch>
        </p:blipFill>
        <p:spPr bwMode="auto">
          <a:xfrm>
            <a:off x="3435531" y="1509939"/>
            <a:ext cx="5205957" cy="350422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p:txBody>
          <a:bodyPr/>
          <a:lstStyle/>
          <a:p>
            <a:r>
              <a:rPr lang="en-US" sz="2800" b="1" dirty="0" smtClean="0"/>
              <a:t>Helical Gears</a:t>
            </a:r>
            <a:endParaRPr lang="en-US" sz="2800" dirty="0"/>
          </a:p>
        </p:txBody>
      </p:sp>
      <p:sp>
        <p:nvSpPr>
          <p:cNvPr id="4099" name="Text Box 3"/>
          <p:cNvSpPr txBox="1">
            <a:spLocks noChangeArrowheads="1"/>
          </p:cNvSpPr>
          <p:nvPr/>
        </p:nvSpPr>
        <p:spPr bwMode="auto">
          <a:xfrm>
            <a:off x="596531" y="1480457"/>
            <a:ext cx="3505205" cy="4662815"/>
          </a:xfrm>
          <a:prstGeom prst="rect">
            <a:avLst/>
          </a:prstGeom>
          <a:noFill/>
          <a:ln w="9525">
            <a:noFill/>
            <a:miter lim="800000"/>
            <a:headEnd/>
            <a:tailEnd/>
          </a:ln>
        </p:spPr>
        <p:txBody>
          <a:bodyPr wrap="square">
            <a:spAutoFit/>
          </a:bodyPr>
          <a:lstStyle/>
          <a:p>
            <a:pPr marL="342900" indent="-342900">
              <a:spcBef>
                <a:spcPct val="50000"/>
              </a:spcBef>
              <a:buFont typeface="Wingdings" pitchFamily="2" charset="2"/>
              <a:buChar char="q"/>
            </a:pPr>
            <a:r>
              <a:rPr lang="en-US" baseline="0" dirty="0" smtClean="0">
                <a:latin typeface="Calibri" pitchFamily="34" charset="0"/>
              </a:rPr>
              <a:t>The longer teeth cause helical gears to have the following differences from spur gears of the same size:</a:t>
            </a:r>
          </a:p>
          <a:p>
            <a:pPr marL="800100" lvl="1" indent="-342900">
              <a:spcBef>
                <a:spcPct val="50000"/>
              </a:spcBef>
              <a:buFont typeface="Wingdings" pitchFamily="2" charset="2"/>
              <a:buChar char="q"/>
            </a:pPr>
            <a:r>
              <a:rPr lang="en-US" baseline="0" dirty="0" smtClean="0">
                <a:latin typeface="Calibri" pitchFamily="34" charset="0"/>
              </a:rPr>
              <a:t>Tooth strength is greater because the teeth are longer.</a:t>
            </a:r>
          </a:p>
          <a:p>
            <a:pPr marL="800100" lvl="1" indent="-342900">
              <a:spcBef>
                <a:spcPct val="50000"/>
              </a:spcBef>
              <a:buFont typeface="Wingdings" pitchFamily="2" charset="2"/>
              <a:buChar char="q"/>
            </a:pPr>
            <a:r>
              <a:rPr lang="en-US" baseline="0" dirty="0" smtClean="0">
                <a:latin typeface="Calibri" pitchFamily="34" charset="0"/>
              </a:rPr>
              <a:t>Greater surface contact on the teeth allows a helical gear to carry more load than a spur gear.</a:t>
            </a:r>
          </a:p>
          <a:p>
            <a:pPr marL="800100" lvl="1" indent="-342900">
              <a:spcBef>
                <a:spcPct val="50000"/>
              </a:spcBef>
              <a:buFont typeface="Wingdings" pitchFamily="2" charset="2"/>
              <a:buChar char="q"/>
            </a:pPr>
            <a:r>
              <a:rPr lang="en-US" baseline="0" dirty="0" smtClean="0">
                <a:latin typeface="Calibri" pitchFamily="34" charset="0"/>
              </a:rPr>
              <a:t>The longer surface of contact reduces the efficiency of a helical gear relative to a spur gear.</a:t>
            </a:r>
          </a:p>
        </p:txBody>
      </p:sp>
      <p:pic>
        <p:nvPicPr>
          <p:cNvPr id="281602" name="Picture 2"/>
          <p:cNvPicPr>
            <a:picLocks noChangeAspect="1" noChangeArrowheads="1"/>
          </p:cNvPicPr>
          <p:nvPr/>
        </p:nvPicPr>
        <p:blipFill>
          <a:blip r:embed="rId2" cstate="print"/>
          <a:srcRect/>
          <a:stretch>
            <a:fillRect/>
          </a:stretch>
        </p:blipFill>
        <p:spPr bwMode="auto">
          <a:xfrm>
            <a:off x="4767942" y="1536065"/>
            <a:ext cx="4056426" cy="273045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p:txBody>
          <a:bodyPr/>
          <a:lstStyle/>
          <a:p>
            <a:r>
              <a:rPr lang="en-US" sz="2800" b="1" dirty="0" smtClean="0"/>
              <a:t>Helical Gears</a:t>
            </a:r>
            <a:endParaRPr lang="en-US" sz="2800" dirty="0"/>
          </a:p>
        </p:txBody>
      </p:sp>
      <p:sp>
        <p:nvSpPr>
          <p:cNvPr id="4099" name="Text Box 3"/>
          <p:cNvSpPr txBox="1">
            <a:spLocks noChangeArrowheads="1"/>
          </p:cNvSpPr>
          <p:nvPr/>
        </p:nvSpPr>
        <p:spPr bwMode="auto">
          <a:xfrm>
            <a:off x="596532" y="1480457"/>
            <a:ext cx="2786748" cy="3831818"/>
          </a:xfrm>
          <a:prstGeom prst="rect">
            <a:avLst/>
          </a:prstGeom>
          <a:noFill/>
          <a:ln w="9525">
            <a:noFill/>
            <a:miter lim="800000"/>
            <a:headEnd/>
            <a:tailEnd/>
          </a:ln>
        </p:spPr>
        <p:txBody>
          <a:bodyPr wrap="square">
            <a:spAutoFit/>
          </a:bodyPr>
          <a:lstStyle/>
          <a:p>
            <a:pPr marL="342900" indent="-342900">
              <a:spcBef>
                <a:spcPct val="50000"/>
              </a:spcBef>
              <a:buFont typeface="Wingdings" pitchFamily="2" charset="2"/>
              <a:buChar char="q"/>
            </a:pPr>
            <a:r>
              <a:rPr lang="en-US" baseline="0" dirty="0" smtClean="0">
                <a:latin typeface="Calibri" pitchFamily="34" charset="0"/>
              </a:rPr>
              <a:t>Helical gears may be used to mesh two shafts that are not parallel, although they are still primarily use in parallel shaft applications.</a:t>
            </a:r>
          </a:p>
          <a:p>
            <a:pPr marL="342900" indent="-342900">
              <a:spcBef>
                <a:spcPct val="50000"/>
              </a:spcBef>
              <a:buFont typeface="Wingdings" pitchFamily="2" charset="2"/>
              <a:buChar char="q"/>
            </a:pPr>
            <a:r>
              <a:rPr lang="en-US" baseline="0" dirty="0" smtClean="0">
                <a:latin typeface="Calibri" pitchFamily="34" charset="0"/>
              </a:rPr>
              <a:t>A special application in which helical gears are used is a crossed gear mesh, in which the two shafts are perpendicular to each other:</a:t>
            </a:r>
          </a:p>
        </p:txBody>
      </p:sp>
      <p:pic>
        <p:nvPicPr>
          <p:cNvPr id="282626" name="Picture 2"/>
          <p:cNvPicPr>
            <a:picLocks noChangeAspect="1" noChangeArrowheads="1"/>
          </p:cNvPicPr>
          <p:nvPr/>
        </p:nvPicPr>
        <p:blipFill>
          <a:blip r:embed="rId2" cstate="print"/>
          <a:srcRect/>
          <a:stretch>
            <a:fillRect/>
          </a:stretch>
        </p:blipFill>
        <p:spPr bwMode="auto">
          <a:xfrm>
            <a:off x="4235497" y="1577491"/>
            <a:ext cx="4150858" cy="1640054"/>
          </a:xfrm>
          <a:prstGeom prst="rect">
            <a:avLst/>
          </a:prstGeom>
          <a:noFill/>
          <a:ln w="9525">
            <a:noFill/>
            <a:miter lim="800000"/>
            <a:headEnd/>
            <a:tailEnd/>
          </a:ln>
        </p:spPr>
      </p:pic>
      <p:pic>
        <p:nvPicPr>
          <p:cNvPr id="282627" name="Picture 3"/>
          <p:cNvPicPr>
            <a:picLocks noChangeAspect="1" noChangeArrowheads="1"/>
          </p:cNvPicPr>
          <p:nvPr/>
        </p:nvPicPr>
        <p:blipFill>
          <a:blip r:embed="rId3" cstate="print"/>
          <a:srcRect/>
          <a:stretch>
            <a:fillRect/>
          </a:stretch>
        </p:blipFill>
        <p:spPr bwMode="auto">
          <a:xfrm>
            <a:off x="4219304" y="3762102"/>
            <a:ext cx="4149362" cy="174919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p:txBody>
          <a:bodyPr/>
          <a:lstStyle/>
          <a:p>
            <a:r>
              <a:rPr lang="en-US" sz="2800" b="1" dirty="0" smtClean="0"/>
              <a:t>Helical Gears</a:t>
            </a:r>
            <a:endParaRPr lang="en-US" sz="2800" dirty="0"/>
          </a:p>
        </p:txBody>
      </p:sp>
      <p:sp>
        <p:nvSpPr>
          <p:cNvPr id="4099" name="Text Box 3"/>
          <p:cNvSpPr txBox="1">
            <a:spLocks noChangeArrowheads="1"/>
          </p:cNvSpPr>
          <p:nvPr/>
        </p:nvSpPr>
        <p:spPr bwMode="auto">
          <a:xfrm>
            <a:off x="596531" y="1480457"/>
            <a:ext cx="3844840" cy="4108817"/>
          </a:xfrm>
          <a:prstGeom prst="rect">
            <a:avLst/>
          </a:prstGeom>
          <a:noFill/>
          <a:ln w="9525">
            <a:noFill/>
            <a:miter lim="800000"/>
            <a:headEnd/>
            <a:tailEnd/>
          </a:ln>
        </p:spPr>
        <p:txBody>
          <a:bodyPr wrap="square">
            <a:spAutoFit/>
          </a:bodyPr>
          <a:lstStyle/>
          <a:p>
            <a:pPr marL="342900" indent="-342900">
              <a:spcBef>
                <a:spcPct val="50000"/>
              </a:spcBef>
              <a:buFont typeface="Wingdings" pitchFamily="2" charset="2"/>
              <a:buChar char="q"/>
            </a:pPr>
            <a:r>
              <a:rPr lang="en-US" baseline="0" dirty="0" smtClean="0">
                <a:latin typeface="Calibri" pitchFamily="34" charset="0"/>
              </a:rPr>
              <a:t>One problem in helical gears is a large axial thrust on the gear shaft.  This can be eliminated by a special arrangement of helical gears referred to as Herringbone gears.</a:t>
            </a:r>
          </a:p>
          <a:p>
            <a:pPr marL="342900" indent="-342900">
              <a:spcBef>
                <a:spcPct val="50000"/>
              </a:spcBef>
              <a:buFont typeface="Wingdings" pitchFamily="2" charset="2"/>
              <a:buChar char="q"/>
            </a:pPr>
            <a:r>
              <a:rPr lang="en-US" baseline="0" dirty="0" smtClean="0">
                <a:latin typeface="Calibri" pitchFamily="34" charset="0"/>
              </a:rPr>
              <a:t>Herringbone gears are formed by joining two helical gears of identical pitch and </a:t>
            </a:r>
            <a:r>
              <a:rPr lang="en-US" baseline="0" dirty="0" err="1" smtClean="0">
                <a:latin typeface="Calibri" pitchFamily="34" charset="0"/>
              </a:rPr>
              <a:t>diemater</a:t>
            </a:r>
            <a:r>
              <a:rPr lang="en-US" baseline="0" dirty="0" smtClean="0">
                <a:latin typeface="Calibri" pitchFamily="34" charset="0"/>
              </a:rPr>
              <a:t>, but opposite hand on the same shaft.  This cancels the axial thrust which would occur if only one set of helical gears was used.  This eliminates the need to use an axial thrust bearing.</a:t>
            </a:r>
          </a:p>
        </p:txBody>
      </p:sp>
      <p:pic>
        <p:nvPicPr>
          <p:cNvPr id="293892" name="Picture 4"/>
          <p:cNvPicPr>
            <a:picLocks noChangeAspect="1" noChangeArrowheads="1"/>
          </p:cNvPicPr>
          <p:nvPr/>
        </p:nvPicPr>
        <p:blipFill>
          <a:blip r:embed="rId2" cstate="print"/>
          <a:srcRect/>
          <a:stretch>
            <a:fillRect/>
          </a:stretch>
        </p:blipFill>
        <p:spPr bwMode="auto">
          <a:xfrm>
            <a:off x="5759904" y="1713956"/>
            <a:ext cx="2457450" cy="38481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p:txBody>
          <a:bodyPr/>
          <a:lstStyle/>
          <a:p>
            <a:r>
              <a:rPr lang="en-US" sz="2800" b="1" dirty="0" smtClean="0"/>
              <a:t>Helical Gears</a:t>
            </a:r>
            <a:endParaRPr lang="en-US" sz="2800" dirty="0"/>
          </a:p>
        </p:txBody>
      </p:sp>
      <p:sp>
        <p:nvSpPr>
          <p:cNvPr id="4099" name="Text Box 3"/>
          <p:cNvSpPr txBox="1">
            <a:spLocks noChangeArrowheads="1"/>
          </p:cNvSpPr>
          <p:nvPr/>
        </p:nvSpPr>
        <p:spPr bwMode="auto">
          <a:xfrm>
            <a:off x="596531" y="1480457"/>
            <a:ext cx="3165571" cy="4801314"/>
          </a:xfrm>
          <a:prstGeom prst="rect">
            <a:avLst/>
          </a:prstGeom>
          <a:noFill/>
          <a:ln w="9525">
            <a:noFill/>
            <a:miter lim="800000"/>
            <a:headEnd/>
            <a:tailEnd/>
          </a:ln>
        </p:spPr>
        <p:txBody>
          <a:bodyPr wrap="square">
            <a:spAutoFit/>
          </a:bodyPr>
          <a:lstStyle/>
          <a:p>
            <a:pPr marL="342900" indent="-342900">
              <a:spcBef>
                <a:spcPct val="50000"/>
              </a:spcBef>
              <a:buFont typeface="Wingdings" pitchFamily="2" charset="2"/>
              <a:buChar char="q"/>
            </a:pPr>
            <a:r>
              <a:rPr lang="en-US" b="1" baseline="0" dirty="0" smtClean="0">
                <a:latin typeface="Calibri" pitchFamily="34" charset="0"/>
              </a:rPr>
              <a:t>Advantages</a:t>
            </a:r>
            <a:r>
              <a:rPr lang="en-US" baseline="0" dirty="0" smtClean="0">
                <a:latin typeface="Calibri" pitchFamily="34" charset="0"/>
              </a:rPr>
              <a:t>:</a:t>
            </a:r>
          </a:p>
          <a:p>
            <a:pPr marL="342900" indent="-342900">
              <a:spcBef>
                <a:spcPct val="50000"/>
              </a:spcBef>
            </a:pPr>
            <a:r>
              <a:rPr lang="en-US" baseline="0" dirty="0" smtClean="0">
                <a:latin typeface="Calibri" pitchFamily="34" charset="0"/>
              </a:rPr>
              <a:t>	Helical gears can be used on non parallel and even </a:t>
            </a:r>
            <a:r>
              <a:rPr lang="en-US" baseline="0" dirty="0" err="1" smtClean="0">
                <a:latin typeface="Calibri" pitchFamily="34" charset="0"/>
              </a:rPr>
              <a:t>perpindicular</a:t>
            </a:r>
            <a:r>
              <a:rPr lang="en-US" baseline="0" dirty="0" smtClean="0">
                <a:latin typeface="Calibri" pitchFamily="34" charset="0"/>
              </a:rPr>
              <a:t> shafts, and can carry higher loads than can spur gears.</a:t>
            </a:r>
          </a:p>
          <a:p>
            <a:pPr marL="342900" indent="-342900">
              <a:spcBef>
                <a:spcPct val="50000"/>
              </a:spcBef>
            </a:pPr>
            <a:endParaRPr lang="en-US" baseline="0" dirty="0" smtClean="0">
              <a:latin typeface="Calibri" pitchFamily="34" charset="0"/>
            </a:endParaRPr>
          </a:p>
          <a:p>
            <a:pPr marL="342900" indent="-342900">
              <a:spcBef>
                <a:spcPct val="50000"/>
              </a:spcBef>
              <a:buFont typeface="Wingdings" pitchFamily="2" charset="2"/>
              <a:buChar char="q"/>
            </a:pPr>
            <a:r>
              <a:rPr lang="en-US" b="1" baseline="0" dirty="0" smtClean="0">
                <a:latin typeface="Calibri" pitchFamily="34" charset="0"/>
              </a:rPr>
              <a:t>Limitations</a:t>
            </a:r>
            <a:r>
              <a:rPr lang="en-US" baseline="0" dirty="0" smtClean="0">
                <a:latin typeface="Calibri" pitchFamily="34" charset="0"/>
              </a:rPr>
              <a:t>:</a:t>
            </a:r>
          </a:p>
          <a:p>
            <a:pPr marL="342900" indent="-342900">
              <a:spcBef>
                <a:spcPct val="50000"/>
              </a:spcBef>
            </a:pPr>
            <a:r>
              <a:rPr lang="en-US" baseline="0" dirty="0" smtClean="0">
                <a:latin typeface="Calibri" pitchFamily="34" charset="0"/>
              </a:rPr>
              <a:t>	Helical gears have the major disadvantage that they are expensive and much more difficult to find. Helical gears are also slightly less efficient than a spur gear of the same size.</a:t>
            </a:r>
          </a:p>
        </p:txBody>
      </p:sp>
      <p:pic>
        <p:nvPicPr>
          <p:cNvPr id="6" name="Picture 2"/>
          <p:cNvPicPr>
            <a:picLocks noChangeAspect="1" noChangeArrowheads="1"/>
          </p:cNvPicPr>
          <p:nvPr/>
        </p:nvPicPr>
        <p:blipFill>
          <a:blip r:embed="rId2" cstate="print"/>
          <a:srcRect/>
          <a:stretch>
            <a:fillRect/>
          </a:stretch>
        </p:blipFill>
        <p:spPr bwMode="auto">
          <a:xfrm>
            <a:off x="4767942" y="1536065"/>
            <a:ext cx="4056426" cy="273045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p:txBody>
          <a:bodyPr/>
          <a:lstStyle/>
          <a:p>
            <a:pPr eaLnBrk="1" hangingPunct="1"/>
            <a:r>
              <a:rPr lang="en-US" sz="4000" b="1" dirty="0" smtClean="0">
                <a:latin typeface="Calibri" pitchFamily="34" charset="0"/>
              </a:rPr>
              <a:t>Rolling Cylinders</a:t>
            </a:r>
            <a:endParaRPr lang="en-US" sz="1800" b="1" dirty="0" smtClean="0">
              <a:latin typeface="Calibri" pitchFamily="34" charset="0"/>
            </a:endParaRPr>
          </a:p>
        </p:txBody>
      </p:sp>
      <p:sp>
        <p:nvSpPr>
          <p:cNvPr id="4099" name="Text Box 3"/>
          <p:cNvSpPr txBox="1">
            <a:spLocks noChangeArrowheads="1"/>
          </p:cNvSpPr>
          <p:nvPr/>
        </p:nvSpPr>
        <p:spPr bwMode="auto">
          <a:xfrm>
            <a:off x="596537" y="1480457"/>
            <a:ext cx="3779519" cy="4385816"/>
          </a:xfrm>
          <a:prstGeom prst="rect">
            <a:avLst/>
          </a:prstGeom>
          <a:noFill/>
          <a:ln w="9525">
            <a:noFill/>
            <a:miter lim="800000"/>
            <a:headEnd/>
            <a:tailEnd/>
          </a:ln>
        </p:spPr>
        <p:txBody>
          <a:bodyPr wrap="square">
            <a:spAutoFit/>
          </a:bodyPr>
          <a:lstStyle/>
          <a:p>
            <a:pPr marL="342900" indent="-342900">
              <a:spcBef>
                <a:spcPct val="50000"/>
              </a:spcBef>
              <a:buFont typeface="Wingdings" pitchFamily="2" charset="2"/>
              <a:buChar char="q"/>
            </a:pPr>
            <a:r>
              <a:rPr lang="en-US" baseline="0" dirty="0" smtClean="0">
                <a:latin typeface="Calibri" pitchFamily="34" charset="0"/>
              </a:rPr>
              <a:t>The mechanism works well as long as sufficient friction is available. There will be no slip between the cylinders until the maximum available frictional force at the joint is exceeded by the demands of torque transfer.</a:t>
            </a:r>
          </a:p>
          <a:p>
            <a:pPr marL="342900" indent="-342900">
              <a:spcBef>
                <a:spcPct val="50000"/>
              </a:spcBef>
              <a:buFont typeface="Wingdings" pitchFamily="2" charset="2"/>
              <a:buChar char="q"/>
            </a:pPr>
            <a:r>
              <a:rPr lang="en-US" baseline="0" dirty="0" smtClean="0">
                <a:latin typeface="Calibri" pitchFamily="34" charset="0"/>
              </a:rPr>
              <a:t>Some early automobiles had rolling cylinder drives inside the transmission, as do some present-day garden tractors, which use a rubber-coated wheel rolling against a steel disk to transmit power from the engine to the wheels</a:t>
            </a:r>
          </a:p>
        </p:txBody>
      </p:sp>
      <p:grpSp>
        <p:nvGrpSpPr>
          <p:cNvPr id="35" name="Group 34"/>
          <p:cNvGrpSpPr/>
          <p:nvPr/>
        </p:nvGrpSpPr>
        <p:grpSpPr>
          <a:xfrm>
            <a:off x="6189106" y="1540129"/>
            <a:ext cx="1241248" cy="2026031"/>
            <a:chOff x="7014478" y="1135181"/>
            <a:chExt cx="1326389" cy="2349643"/>
          </a:xfrm>
        </p:grpSpPr>
        <p:grpSp>
          <p:nvGrpSpPr>
            <p:cNvPr id="37" name="Group 15"/>
            <p:cNvGrpSpPr/>
            <p:nvPr/>
          </p:nvGrpSpPr>
          <p:grpSpPr>
            <a:xfrm>
              <a:off x="7029268" y="1135181"/>
              <a:ext cx="1219200" cy="1907739"/>
              <a:chOff x="6858000" y="2283261"/>
              <a:chExt cx="1219200" cy="1907739"/>
            </a:xfrm>
          </p:grpSpPr>
          <p:sp>
            <p:nvSpPr>
              <p:cNvPr id="39" name="Oval 38"/>
              <p:cNvSpPr/>
              <p:nvPr/>
            </p:nvSpPr>
            <p:spPr bwMode="auto">
              <a:xfrm>
                <a:off x="6858000" y="2971800"/>
                <a:ext cx="1219200" cy="1219200"/>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30000" smtClean="0">
                  <a:ln>
                    <a:noFill/>
                  </a:ln>
                  <a:solidFill>
                    <a:schemeClr val="tx1"/>
                  </a:solidFill>
                  <a:effectLst/>
                  <a:latin typeface="Arial" charset="0"/>
                  <a:cs typeface="Arial" charset="0"/>
                </a:endParaRPr>
              </a:p>
            </p:txBody>
          </p:sp>
          <p:grpSp>
            <p:nvGrpSpPr>
              <p:cNvPr id="40" name="Group 8"/>
              <p:cNvGrpSpPr/>
              <p:nvPr/>
            </p:nvGrpSpPr>
            <p:grpSpPr>
              <a:xfrm>
                <a:off x="7281069" y="3457213"/>
                <a:ext cx="373062" cy="291827"/>
                <a:chOff x="7281069" y="3457213"/>
                <a:chExt cx="373062" cy="291827"/>
              </a:xfrm>
            </p:grpSpPr>
            <p:sp>
              <p:nvSpPr>
                <p:cNvPr id="46" name="AutoShape 2"/>
                <p:cNvSpPr>
                  <a:spLocks noChangeArrowheads="1"/>
                </p:cNvSpPr>
                <p:nvPr/>
              </p:nvSpPr>
              <p:spPr bwMode="auto">
                <a:xfrm rot="16200000">
                  <a:off x="7357039" y="3441550"/>
                  <a:ext cx="221122" cy="252448"/>
                </a:xfrm>
                <a:prstGeom prst="flowChartDelay">
                  <a:avLst/>
                </a:prstGeom>
                <a:solidFill>
                  <a:srgbClr val="DDD8C2"/>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7" name="Oval 3"/>
                <p:cNvSpPr>
                  <a:spLocks noChangeArrowheads="1"/>
                </p:cNvSpPr>
                <p:nvPr/>
              </p:nvSpPr>
              <p:spPr bwMode="auto">
                <a:xfrm>
                  <a:off x="7408415" y="3523526"/>
                  <a:ext cx="118370" cy="115748"/>
                </a:xfrm>
                <a:prstGeom prst="ellipse">
                  <a:avLst/>
                </a:prstGeom>
                <a:solidFill>
                  <a:srgbClr val="974706"/>
                </a:solidFill>
                <a:ln w="28575">
                  <a:solidFill>
                    <a:srgbClr val="FFFF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 name="Rectangle 4"/>
                <p:cNvSpPr>
                  <a:spLocks noChangeArrowheads="1"/>
                </p:cNvSpPr>
                <p:nvPr/>
              </p:nvSpPr>
              <p:spPr bwMode="auto">
                <a:xfrm>
                  <a:off x="7281069" y="3677516"/>
                  <a:ext cx="373062" cy="71524"/>
                </a:xfrm>
                <a:prstGeom prst="rect">
                  <a:avLst/>
                </a:prstGeom>
                <a:solidFill>
                  <a:srgbClr val="5A5A5A"/>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41" name="Group 14"/>
              <p:cNvGrpSpPr/>
              <p:nvPr/>
            </p:nvGrpSpPr>
            <p:grpSpPr>
              <a:xfrm>
                <a:off x="7121093" y="2283261"/>
                <a:ext cx="693014" cy="693014"/>
                <a:chOff x="7097674" y="2002845"/>
                <a:chExt cx="693014" cy="693014"/>
              </a:xfrm>
            </p:grpSpPr>
            <p:sp>
              <p:nvSpPr>
                <p:cNvPr id="42" name="Oval 41"/>
                <p:cNvSpPr/>
                <p:nvPr/>
              </p:nvSpPr>
              <p:spPr bwMode="auto">
                <a:xfrm>
                  <a:off x="7097674" y="2002845"/>
                  <a:ext cx="693014" cy="693014"/>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30000" smtClean="0">
                    <a:ln>
                      <a:noFill/>
                    </a:ln>
                    <a:solidFill>
                      <a:schemeClr val="tx1"/>
                    </a:solidFill>
                    <a:effectLst/>
                    <a:latin typeface="Arial" charset="0"/>
                    <a:cs typeface="Arial" charset="0"/>
                  </a:endParaRPr>
                </a:p>
              </p:txBody>
            </p:sp>
            <p:sp>
              <p:nvSpPr>
                <p:cNvPr id="43" name="AutoShape 2"/>
                <p:cNvSpPr>
                  <a:spLocks noChangeArrowheads="1"/>
                </p:cNvSpPr>
                <p:nvPr/>
              </p:nvSpPr>
              <p:spPr bwMode="auto">
                <a:xfrm rot="16200000">
                  <a:off x="7328489" y="2216563"/>
                  <a:ext cx="221122" cy="252448"/>
                </a:xfrm>
                <a:prstGeom prst="flowChartDelay">
                  <a:avLst/>
                </a:prstGeom>
                <a:solidFill>
                  <a:srgbClr val="DDD8C2"/>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4" name="Oval 3"/>
                <p:cNvSpPr>
                  <a:spLocks noChangeArrowheads="1"/>
                </p:cNvSpPr>
                <p:nvPr/>
              </p:nvSpPr>
              <p:spPr bwMode="auto">
                <a:xfrm>
                  <a:off x="7384996" y="2291478"/>
                  <a:ext cx="118370" cy="115748"/>
                </a:xfrm>
                <a:prstGeom prst="ellipse">
                  <a:avLst/>
                </a:prstGeom>
                <a:solidFill>
                  <a:srgbClr val="974706"/>
                </a:solidFill>
                <a:ln w="28575">
                  <a:solidFill>
                    <a:srgbClr val="FFFF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5" name="Rectangle 4"/>
                <p:cNvSpPr>
                  <a:spLocks noChangeArrowheads="1"/>
                </p:cNvSpPr>
                <p:nvPr/>
              </p:nvSpPr>
              <p:spPr bwMode="auto">
                <a:xfrm>
                  <a:off x="7252519" y="2452529"/>
                  <a:ext cx="373062" cy="71524"/>
                </a:xfrm>
                <a:prstGeom prst="rect">
                  <a:avLst/>
                </a:prstGeom>
                <a:solidFill>
                  <a:srgbClr val="5A5A5A"/>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a:p>
              </p:txBody>
            </p:sp>
          </p:grpSp>
        </p:grpSp>
        <p:sp>
          <p:nvSpPr>
            <p:cNvPr id="38" name="Rectangle 37"/>
            <p:cNvSpPr/>
            <p:nvPr/>
          </p:nvSpPr>
          <p:spPr>
            <a:xfrm>
              <a:off x="7014478" y="3115492"/>
              <a:ext cx="1326389" cy="369332"/>
            </a:xfrm>
            <a:prstGeom prst="rect">
              <a:avLst/>
            </a:prstGeom>
            <a:noFill/>
          </p:spPr>
          <p:txBody>
            <a:bodyPr wrap="none">
              <a:spAutoFit/>
            </a:bodyPr>
            <a:lstStyle/>
            <a:p>
              <a:r>
                <a:rPr lang="en-US" b="1" baseline="0" dirty="0" smtClean="0">
                  <a:latin typeface="Calibri" pitchFamily="34" charset="0"/>
                </a:rPr>
                <a:t>External Set</a:t>
              </a:r>
              <a:endParaRPr lang="en-US" b="1" dirty="0">
                <a:latin typeface="Calibri" pitchFamily="34" charset="0"/>
              </a:endParaRPr>
            </a:p>
          </p:txBody>
        </p:sp>
      </p:grpSp>
      <p:grpSp>
        <p:nvGrpSpPr>
          <p:cNvPr id="49" name="Group 48"/>
          <p:cNvGrpSpPr/>
          <p:nvPr/>
        </p:nvGrpSpPr>
        <p:grpSpPr>
          <a:xfrm>
            <a:off x="5725150" y="3975463"/>
            <a:ext cx="2169160" cy="2561716"/>
            <a:chOff x="6639560" y="4053840"/>
            <a:chExt cx="2169160" cy="2561716"/>
          </a:xfrm>
        </p:grpSpPr>
        <p:grpSp>
          <p:nvGrpSpPr>
            <p:cNvPr id="50" name="Group 32"/>
            <p:cNvGrpSpPr/>
            <p:nvPr/>
          </p:nvGrpSpPr>
          <p:grpSpPr>
            <a:xfrm>
              <a:off x="6639560" y="4053840"/>
              <a:ext cx="2169160" cy="2169160"/>
              <a:chOff x="6136640" y="3723640"/>
              <a:chExt cx="2428240" cy="2428240"/>
            </a:xfrm>
          </p:grpSpPr>
          <p:grpSp>
            <p:nvGrpSpPr>
              <p:cNvPr id="52" name="Group 31"/>
              <p:cNvGrpSpPr/>
              <p:nvPr/>
            </p:nvGrpSpPr>
            <p:grpSpPr>
              <a:xfrm>
                <a:off x="6136640" y="3723640"/>
                <a:ext cx="2428240" cy="2428240"/>
                <a:chOff x="6136640" y="3723640"/>
                <a:chExt cx="2428240" cy="2428240"/>
              </a:xfrm>
            </p:grpSpPr>
            <p:sp>
              <p:nvSpPr>
                <p:cNvPr id="58" name="Oval 57"/>
                <p:cNvSpPr/>
                <p:nvPr/>
              </p:nvSpPr>
              <p:spPr bwMode="auto">
                <a:xfrm>
                  <a:off x="6136640" y="3723640"/>
                  <a:ext cx="2428240" cy="2428240"/>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30000" smtClean="0">
                    <a:ln>
                      <a:noFill/>
                    </a:ln>
                    <a:solidFill>
                      <a:schemeClr val="tx1"/>
                    </a:solidFill>
                    <a:effectLst/>
                    <a:latin typeface="Arial" charset="0"/>
                    <a:cs typeface="Arial" charset="0"/>
                  </a:endParaRPr>
                </a:p>
              </p:txBody>
            </p:sp>
            <p:sp>
              <p:nvSpPr>
                <p:cNvPr id="59" name="Oval 18"/>
                <p:cNvSpPr/>
                <p:nvPr/>
              </p:nvSpPr>
              <p:spPr bwMode="auto">
                <a:xfrm>
                  <a:off x="6332220" y="3919220"/>
                  <a:ext cx="2037080" cy="2037080"/>
                </a:xfrm>
                <a:prstGeom prst="ellipse">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30000" smtClean="0">
                    <a:ln>
                      <a:noFill/>
                    </a:ln>
                    <a:solidFill>
                      <a:schemeClr val="tx1"/>
                    </a:solidFill>
                    <a:effectLst/>
                    <a:latin typeface="Arial" charset="0"/>
                    <a:cs typeface="Arial" charset="0"/>
                  </a:endParaRPr>
                </a:p>
              </p:txBody>
            </p:sp>
            <p:grpSp>
              <p:nvGrpSpPr>
                <p:cNvPr id="60" name="Group 30"/>
                <p:cNvGrpSpPr/>
                <p:nvPr/>
              </p:nvGrpSpPr>
              <p:grpSpPr>
                <a:xfrm>
                  <a:off x="7164229" y="4828813"/>
                  <a:ext cx="373062" cy="291827"/>
                  <a:chOff x="7164229" y="4828813"/>
                  <a:chExt cx="373062" cy="291827"/>
                </a:xfrm>
              </p:grpSpPr>
              <p:sp>
                <p:nvSpPr>
                  <p:cNvPr id="61" name="AutoShape 2"/>
                  <p:cNvSpPr>
                    <a:spLocks noChangeArrowheads="1"/>
                  </p:cNvSpPr>
                  <p:nvPr/>
                </p:nvSpPr>
                <p:spPr bwMode="auto">
                  <a:xfrm rot="16200000">
                    <a:off x="7240199" y="4813150"/>
                    <a:ext cx="221122" cy="252448"/>
                  </a:xfrm>
                  <a:prstGeom prst="flowChartDelay">
                    <a:avLst/>
                  </a:prstGeom>
                  <a:solidFill>
                    <a:srgbClr val="DDD8C2"/>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2" name="Oval 3"/>
                  <p:cNvSpPr>
                    <a:spLocks noChangeArrowheads="1"/>
                  </p:cNvSpPr>
                  <p:nvPr/>
                </p:nvSpPr>
                <p:spPr bwMode="auto">
                  <a:xfrm>
                    <a:off x="7291575" y="4879886"/>
                    <a:ext cx="118370" cy="115748"/>
                  </a:xfrm>
                  <a:prstGeom prst="ellipse">
                    <a:avLst/>
                  </a:prstGeom>
                  <a:solidFill>
                    <a:srgbClr val="974706"/>
                  </a:solidFill>
                  <a:ln w="28575">
                    <a:solidFill>
                      <a:srgbClr val="FFFF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63" name="Rectangle 4"/>
                  <p:cNvSpPr>
                    <a:spLocks noChangeArrowheads="1"/>
                  </p:cNvSpPr>
                  <p:nvPr/>
                </p:nvSpPr>
                <p:spPr bwMode="auto">
                  <a:xfrm>
                    <a:off x="7164229" y="5049116"/>
                    <a:ext cx="373062" cy="71524"/>
                  </a:xfrm>
                  <a:prstGeom prst="rect">
                    <a:avLst/>
                  </a:prstGeom>
                  <a:solidFill>
                    <a:srgbClr val="5A5A5A"/>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a:p>
                </p:txBody>
              </p:sp>
            </p:grpSp>
          </p:grpSp>
          <p:grpSp>
            <p:nvGrpSpPr>
              <p:cNvPr id="53" name="Group 20"/>
              <p:cNvGrpSpPr/>
              <p:nvPr/>
            </p:nvGrpSpPr>
            <p:grpSpPr>
              <a:xfrm>
                <a:off x="7004253" y="3919021"/>
                <a:ext cx="693014" cy="693014"/>
                <a:chOff x="7097674" y="2002845"/>
                <a:chExt cx="693014" cy="693014"/>
              </a:xfrm>
            </p:grpSpPr>
            <p:sp>
              <p:nvSpPr>
                <p:cNvPr id="54" name="Oval 53"/>
                <p:cNvSpPr/>
                <p:nvPr/>
              </p:nvSpPr>
              <p:spPr bwMode="auto">
                <a:xfrm>
                  <a:off x="7097674" y="2002845"/>
                  <a:ext cx="693014" cy="693014"/>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30000" smtClean="0">
                    <a:ln>
                      <a:noFill/>
                    </a:ln>
                    <a:solidFill>
                      <a:schemeClr val="tx1"/>
                    </a:solidFill>
                    <a:effectLst/>
                    <a:latin typeface="Arial" charset="0"/>
                    <a:cs typeface="Arial" charset="0"/>
                  </a:endParaRPr>
                </a:p>
              </p:txBody>
            </p:sp>
            <p:sp>
              <p:nvSpPr>
                <p:cNvPr id="55" name="AutoShape 2"/>
                <p:cNvSpPr>
                  <a:spLocks noChangeArrowheads="1"/>
                </p:cNvSpPr>
                <p:nvPr/>
              </p:nvSpPr>
              <p:spPr bwMode="auto">
                <a:xfrm rot="16200000">
                  <a:off x="7328489" y="2216563"/>
                  <a:ext cx="221122" cy="252448"/>
                </a:xfrm>
                <a:prstGeom prst="flowChartDelay">
                  <a:avLst/>
                </a:prstGeom>
                <a:solidFill>
                  <a:srgbClr val="DDD8C2"/>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6" name="Oval 3"/>
                <p:cNvSpPr>
                  <a:spLocks noChangeArrowheads="1"/>
                </p:cNvSpPr>
                <p:nvPr/>
              </p:nvSpPr>
              <p:spPr bwMode="auto">
                <a:xfrm>
                  <a:off x="7384996" y="2291478"/>
                  <a:ext cx="118370" cy="115748"/>
                </a:xfrm>
                <a:prstGeom prst="ellipse">
                  <a:avLst/>
                </a:prstGeom>
                <a:solidFill>
                  <a:srgbClr val="974706"/>
                </a:solidFill>
                <a:ln w="28575">
                  <a:solidFill>
                    <a:srgbClr val="FFFF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7" name="Rectangle 4"/>
                <p:cNvSpPr>
                  <a:spLocks noChangeArrowheads="1"/>
                </p:cNvSpPr>
                <p:nvPr/>
              </p:nvSpPr>
              <p:spPr bwMode="auto">
                <a:xfrm>
                  <a:off x="7252519" y="2452529"/>
                  <a:ext cx="373062" cy="71524"/>
                </a:xfrm>
                <a:prstGeom prst="rect">
                  <a:avLst/>
                </a:prstGeom>
                <a:solidFill>
                  <a:srgbClr val="5A5A5A"/>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a:p>
              </p:txBody>
            </p:sp>
          </p:grpSp>
        </p:grpSp>
        <p:sp>
          <p:nvSpPr>
            <p:cNvPr id="51" name="Rectangle 50"/>
            <p:cNvSpPr/>
            <p:nvPr/>
          </p:nvSpPr>
          <p:spPr>
            <a:xfrm>
              <a:off x="7036250" y="6246224"/>
              <a:ext cx="1290610" cy="369332"/>
            </a:xfrm>
            <a:prstGeom prst="rect">
              <a:avLst/>
            </a:prstGeom>
            <a:noFill/>
          </p:spPr>
          <p:txBody>
            <a:bodyPr wrap="none">
              <a:spAutoFit/>
            </a:bodyPr>
            <a:lstStyle/>
            <a:p>
              <a:r>
                <a:rPr lang="en-US" b="1" baseline="0" dirty="0" smtClean="0">
                  <a:latin typeface="Calibri" pitchFamily="34" charset="0"/>
                </a:rPr>
                <a:t>Internal Set</a:t>
              </a:r>
              <a:endParaRPr lang="en-US" b="1" dirty="0">
                <a:latin typeface="Calibri" pitchFamily="34" charset="0"/>
              </a:endParaRPr>
            </a:p>
          </p:txBody>
        </p:sp>
      </p:gr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p:txBody>
          <a:bodyPr/>
          <a:lstStyle/>
          <a:p>
            <a:r>
              <a:rPr lang="en-US" sz="2800" b="1" dirty="0" smtClean="0"/>
              <a:t>Bevel Gears</a:t>
            </a:r>
            <a:endParaRPr lang="en-US" sz="2800" dirty="0"/>
          </a:p>
        </p:txBody>
      </p:sp>
      <p:sp>
        <p:nvSpPr>
          <p:cNvPr id="4099" name="Text Box 3"/>
          <p:cNvSpPr txBox="1">
            <a:spLocks noChangeArrowheads="1"/>
          </p:cNvSpPr>
          <p:nvPr/>
        </p:nvSpPr>
        <p:spPr bwMode="auto">
          <a:xfrm>
            <a:off x="596531" y="1480457"/>
            <a:ext cx="3844840" cy="4385816"/>
          </a:xfrm>
          <a:prstGeom prst="rect">
            <a:avLst/>
          </a:prstGeom>
          <a:noFill/>
          <a:ln w="9525">
            <a:noFill/>
            <a:miter lim="800000"/>
            <a:headEnd/>
            <a:tailEnd/>
          </a:ln>
        </p:spPr>
        <p:txBody>
          <a:bodyPr wrap="square">
            <a:spAutoFit/>
          </a:bodyPr>
          <a:lstStyle/>
          <a:p>
            <a:pPr marL="342900" indent="-342900">
              <a:spcBef>
                <a:spcPct val="50000"/>
              </a:spcBef>
              <a:buFont typeface="Wingdings" pitchFamily="2" charset="2"/>
              <a:buChar char="q"/>
            </a:pPr>
            <a:r>
              <a:rPr lang="en-US" baseline="0" dirty="0" smtClean="0">
                <a:latin typeface="Calibri" pitchFamily="34" charset="0"/>
              </a:rPr>
              <a:t>Bevel gears are primarily used to transfer power between intersecting shafts. The teeth of these gears are formed on a conical surface. Standard bevel gears have teeth which are cut straight and are all parallel to the line pointing the apex of the cone on which the teeth are based.</a:t>
            </a:r>
          </a:p>
          <a:p>
            <a:pPr marL="342900" indent="-342900">
              <a:spcBef>
                <a:spcPct val="50000"/>
              </a:spcBef>
              <a:buFont typeface="Wingdings" pitchFamily="2" charset="2"/>
              <a:buChar char="q"/>
            </a:pPr>
            <a:r>
              <a:rPr lang="en-US" baseline="0" dirty="0" smtClean="0">
                <a:latin typeface="Calibri" pitchFamily="34" charset="0"/>
              </a:rPr>
              <a:t>Spiral bevel gears are also available which have teeth that form arcs. Hypocycloid bevel gears are a special type of spiral gear that will allow nonintersecting, non-parallel shafts to mesh. </a:t>
            </a:r>
          </a:p>
        </p:txBody>
      </p:sp>
      <p:pic>
        <p:nvPicPr>
          <p:cNvPr id="286722" name="Picture 2"/>
          <p:cNvPicPr>
            <a:picLocks noChangeAspect="1" noChangeArrowheads="1"/>
          </p:cNvPicPr>
          <p:nvPr/>
        </p:nvPicPr>
        <p:blipFill>
          <a:blip r:embed="rId2" cstate="print"/>
          <a:srcRect/>
          <a:stretch>
            <a:fillRect/>
          </a:stretch>
        </p:blipFill>
        <p:spPr bwMode="auto">
          <a:xfrm>
            <a:off x="4911362" y="1262471"/>
            <a:ext cx="3762375" cy="2190750"/>
          </a:xfrm>
          <a:prstGeom prst="rect">
            <a:avLst/>
          </a:prstGeom>
          <a:noFill/>
          <a:ln w="9525">
            <a:noFill/>
            <a:miter lim="800000"/>
            <a:headEnd/>
            <a:tailEnd/>
          </a:ln>
        </p:spPr>
      </p:pic>
      <p:pic>
        <p:nvPicPr>
          <p:cNvPr id="286724" name="Picture 4" descr="http://www.expellerindia.com/product/helical%20gears.jpg"/>
          <p:cNvPicPr>
            <a:picLocks noChangeAspect="1" noChangeArrowheads="1"/>
          </p:cNvPicPr>
          <p:nvPr/>
        </p:nvPicPr>
        <p:blipFill>
          <a:blip r:embed="rId3" cstate="print"/>
          <a:srcRect/>
          <a:stretch>
            <a:fillRect/>
          </a:stretch>
        </p:blipFill>
        <p:spPr bwMode="auto">
          <a:xfrm>
            <a:off x="4820194" y="4833256"/>
            <a:ext cx="2021779" cy="1516335"/>
          </a:xfrm>
          <a:prstGeom prst="rect">
            <a:avLst/>
          </a:prstGeom>
          <a:noFill/>
        </p:spPr>
      </p:pic>
      <p:pic>
        <p:nvPicPr>
          <p:cNvPr id="286725" name="Picture 5"/>
          <p:cNvPicPr>
            <a:picLocks noChangeAspect="1" noChangeArrowheads="1"/>
          </p:cNvPicPr>
          <p:nvPr/>
        </p:nvPicPr>
        <p:blipFill>
          <a:blip r:embed="rId4" cstate="print"/>
          <a:srcRect/>
          <a:stretch>
            <a:fillRect/>
          </a:stretch>
        </p:blipFill>
        <p:spPr bwMode="auto">
          <a:xfrm>
            <a:off x="6705697" y="3749040"/>
            <a:ext cx="1964639" cy="161870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p:txBody>
          <a:bodyPr/>
          <a:lstStyle/>
          <a:p>
            <a:r>
              <a:rPr lang="en-US" sz="2800" b="1" dirty="0" smtClean="0"/>
              <a:t>Bevel Gears</a:t>
            </a:r>
            <a:endParaRPr lang="en-US" sz="2800" dirty="0"/>
          </a:p>
        </p:txBody>
      </p:sp>
      <p:sp>
        <p:nvSpPr>
          <p:cNvPr id="4099" name="Text Box 3"/>
          <p:cNvSpPr txBox="1">
            <a:spLocks noChangeArrowheads="1"/>
          </p:cNvSpPr>
          <p:nvPr/>
        </p:nvSpPr>
        <p:spPr bwMode="auto">
          <a:xfrm>
            <a:off x="596531" y="1480457"/>
            <a:ext cx="2799812" cy="3554819"/>
          </a:xfrm>
          <a:prstGeom prst="rect">
            <a:avLst/>
          </a:prstGeom>
          <a:noFill/>
          <a:ln w="9525">
            <a:noFill/>
            <a:miter lim="800000"/>
            <a:headEnd/>
            <a:tailEnd/>
          </a:ln>
        </p:spPr>
        <p:txBody>
          <a:bodyPr wrap="square">
            <a:spAutoFit/>
          </a:bodyPr>
          <a:lstStyle/>
          <a:p>
            <a:pPr marL="342900" indent="-342900">
              <a:spcBef>
                <a:spcPct val="50000"/>
              </a:spcBef>
              <a:buFont typeface="Wingdings" pitchFamily="2" charset="2"/>
              <a:buChar char="q"/>
            </a:pPr>
            <a:r>
              <a:rPr lang="en-US" baseline="0" dirty="0" smtClean="0">
                <a:latin typeface="Calibri" pitchFamily="34" charset="0"/>
              </a:rPr>
              <a:t>Straight tool bevel gears are generally considered the best choice for systems with speeds lower than 1000 feet per minute. they commonly become noisy above this point.</a:t>
            </a:r>
          </a:p>
          <a:p>
            <a:pPr marL="342900" indent="-342900">
              <a:spcBef>
                <a:spcPct val="50000"/>
              </a:spcBef>
              <a:buFont typeface="Wingdings" pitchFamily="2" charset="2"/>
              <a:buChar char="q"/>
            </a:pPr>
            <a:r>
              <a:rPr lang="en-US" baseline="0" dirty="0" smtClean="0">
                <a:latin typeface="Calibri" pitchFamily="34" charset="0"/>
              </a:rPr>
              <a:t>One of the most common applications of bevel gears is the bevel gear differential.</a:t>
            </a:r>
          </a:p>
        </p:txBody>
      </p:sp>
      <p:pic>
        <p:nvPicPr>
          <p:cNvPr id="286722" name="Picture 2"/>
          <p:cNvPicPr>
            <a:picLocks noChangeAspect="1" noChangeArrowheads="1"/>
          </p:cNvPicPr>
          <p:nvPr/>
        </p:nvPicPr>
        <p:blipFill>
          <a:blip r:embed="rId2" cstate="print"/>
          <a:srcRect/>
          <a:stretch>
            <a:fillRect/>
          </a:stretch>
        </p:blipFill>
        <p:spPr bwMode="auto">
          <a:xfrm>
            <a:off x="5381625" y="1915613"/>
            <a:ext cx="3762375" cy="21907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p:txBody>
          <a:bodyPr/>
          <a:lstStyle/>
          <a:p>
            <a:r>
              <a:rPr lang="en-US" sz="2800" b="1" dirty="0" smtClean="0"/>
              <a:t>Bevel Gears</a:t>
            </a:r>
            <a:endParaRPr lang="en-US" sz="2800" dirty="0"/>
          </a:p>
        </p:txBody>
      </p:sp>
      <p:pic>
        <p:nvPicPr>
          <p:cNvPr id="286722" name="Picture 2"/>
          <p:cNvPicPr>
            <a:picLocks noChangeAspect="1" noChangeArrowheads="1"/>
          </p:cNvPicPr>
          <p:nvPr/>
        </p:nvPicPr>
        <p:blipFill>
          <a:blip r:embed="rId2" cstate="print"/>
          <a:srcRect/>
          <a:stretch>
            <a:fillRect/>
          </a:stretch>
        </p:blipFill>
        <p:spPr bwMode="auto">
          <a:xfrm>
            <a:off x="5381625" y="1915613"/>
            <a:ext cx="3762375" cy="2190750"/>
          </a:xfrm>
          <a:prstGeom prst="rect">
            <a:avLst/>
          </a:prstGeom>
          <a:noFill/>
          <a:ln w="9525">
            <a:noFill/>
            <a:miter lim="800000"/>
            <a:headEnd/>
            <a:tailEnd/>
          </a:ln>
        </p:spPr>
      </p:pic>
      <p:sp>
        <p:nvSpPr>
          <p:cNvPr id="5" name="Text Box 3"/>
          <p:cNvSpPr txBox="1">
            <a:spLocks noChangeArrowheads="1"/>
          </p:cNvSpPr>
          <p:nvPr/>
        </p:nvSpPr>
        <p:spPr bwMode="auto">
          <a:xfrm>
            <a:off x="596531" y="1480457"/>
            <a:ext cx="3165571" cy="3139321"/>
          </a:xfrm>
          <a:prstGeom prst="rect">
            <a:avLst/>
          </a:prstGeom>
          <a:noFill/>
          <a:ln w="9525">
            <a:noFill/>
            <a:miter lim="800000"/>
            <a:headEnd/>
            <a:tailEnd/>
          </a:ln>
        </p:spPr>
        <p:txBody>
          <a:bodyPr wrap="square">
            <a:spAutoFit/>
          </a:bodyPr>
          <a:lstStyle/>
          <a:p>
            <a:pPr marL="342900" indent="-342900">
              <a:spcBef>
                <a:spcPct val="50000"/>
              </a:spcBef>
              <a:buFont typeface="Wingdings" pitchFamily="2" charset="2"/>
              <a:buChar char="q"/>
            </a:pPr>
            <a:r>
              <a:rPr lang="en-US" b="1" baseline="0" dirty="0" smtClean="0">
                <a:latin typeface="Calibri" pitchFamily="34" charset="0"/>
              </a:rPr>
              <a:t>Advantages</a:t>
            </a:r>
            <a:r>
              <a:rPr lang="en-US" baseline="0" dirty="0" smtClean="0">
                <a:latin typeface="Calibri" pitchFamily="34" charset="0"/>
              </a:rPr>
              <a:t>:</a:t>
            </a:r>
          </a:p>
          <a:p>
            <a:pPr marL="342900" indent="-342900">
              <a:spcBef>
                <a:spcPct val="50000"/>
              </a:spcBef>
            </a:pPr>
            <a:r>
              <a:rPr lang="en-US" baseline="0" dirty="0" smtClean="0">
                <a:latin typeface="Calibri" pitchFamily="34" charset="0"/>
              </a:rPr>
              <a:t>	Excellent choice for intersecting shaft systems.</a:t>
            </a:r>
          </a:p>
          <a:p>
            <a:pPr marL="342900" indent="-342900">
              <a:spcBef>
                <a:spcPct val="50000"/>
              </a:spcBef>
            </a:pPr>
            <a:endParaRPr lang="en-US" baseline="0" dirty="0" smtClean="0">
              <a:latin typeface="Calibri" pitchFamily="34" charset="0"/>
            </a:endParaRPr>
          </a:p>
          <a:p>
            <a:pPr marL="342900" indent="-342900">
              <a:spcBef>
                <a:spcPct val="50000"/>
              </a:spcBef>
              <a:buFont typeface="Wingdings" pitchFamily="2" charset="2"/>
              <a:buChar char="q"/>
            </a:pPr>
            <a:r>
              <a:rPr lang="en-US" b="1" baseline="0" dirty="0" smtClean="0">
                <a:latin typeface="Calibri" pitchFamily="34" charset="0"/>
              </a:rPr>
              <a:t>Limitations</a:t>
            </a:r>
            <a:r>
              <a:rPr lang="en-US" baseline="0" dirty="0" smtClean="0">
                <a:latin typeface="Calibri" pitchFamily="34" charset="0"/>
              </a:rPr>
              <a:t>:</a:t>
            </a:r>
          </a:p>
          <a:p>
            <a:pPr marL="342900" indent="-342900">
              <a:spcBef>
                <a:spcPct val="50000"/>
              </a:spcBef>
            </a:pPr>
            <a:r>
              <a:rPr lang="en-US" baseline="0" dirty="0" smtClean="0">
                <a:latin typeface="Calibri" pitchFamily="34" charset="0"/>
              </a:rPr>
              <a:t>	Limited availability. Cannot be used for parallel shafts. Can become noisy at high speeds</a:t>
            </a:r>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p:txBody>
          <a:bodyPr/>
          <a:lstStyle/>
          <a:p>
            <a:r>
              <a:rPr lang="en-US" sz="2800" b="1" dirty="0" smtClean="0"/>
              <a:t>Worm Gears</a:t>
            </a:r>
            <a:endParaRPr lang="en-US" sz="2800" dirty="0"/>
          </a:p>
        </p:txBody>
      </p:sp>
      <p:sp>
        <p:nvSpPr>
          <p:cNvPr id="4099" name="Text Box 3"/>
          <p:cNvSpPr txBox="1">
            <a:spLocks noChangeArrowheads="1"/>
          </p:cNvSpPr>
          <p:nvPr/>
        </p:nvSpPr>
        <p:spPr bwMode="auto">
          <a:xfrm>
            <a:off x="596531" y="1480457"/>
            <a:ext cx="2538555" cy="4108817"/>
          </a:xfrm>
          <a:prstGeom prst="rect">
            <a:avLst/>
          </a:prstGeom>
          <a:noFill/>
          <a:ln w="9525">
            <a:noFill/>
            <a:miter lim="800000"/>
            <a:headEnd/>
            <a:tailEnd/>
          </a:ln>
        </p:spPr>
        <p:txBody>
          <a:bodyPr wrap="square">
            <a:spAutoFit/>
          </a:bodyPr>
          <a:lstStyle/>
          <a:p>
            <a:pPr marL="342900" indent="-342900">
              <a:spcBef>
                <a:spcPct val="50000"/>
              </a:spcBef>
              <a:buFont typeface="Wingdings" pitchFamily="2" charset="2"/>
              <a:buChar char="q"/>
            </a:pPr>
            <a:r>
              <a:rPr lang="en-US" baseline="0" dirty="0" smtClean="0">
                <a:latin typeface="Calibri" pitchFamily="34" charset="0"/>
              </a:rPr>
              <a:t>Worm gears are special gears that resemble screws, and can be used to drive spur gears or helical gears.</a:t>
            </a:r>
          </a:p>
          <a:p>
            <a:pPr marL="342900" indent="-342900">
              <a:spcBef>
                <a:spcPct val="50000"/>
              </a:spcBef>
              <a:buFont typeface="Wingdings" pitchFamily="2" charset="2"/>
              <a:buChar char="q"/>
            </a:pPr>
            <a:r>
              <a:rPr lang="en-US" baseline="0" dirty="0" smtClean="0">
                <a:latin typeface="Calibri" pitchFamily="34" charset="0"/>
              </a:rPr>
              <a:t>Worm gears, like helical gears, allow two non-intersecting 'skew' shafts to mesh. Normally, the two shafts are at right angles to each other.</a:t>
            </a:r>
          </a:p>
        </p:txBody>
      </p:sp>
      <p:pic>
        <p:nvPicPr>
          <p:cNvPr id="290818" name="Picture 2"/>
          <p:cNvPicPr>
            <a:picLocks noChangeAspect="1" noChangeArrowheads="1"/>
          </p:cNvPicPr>
          <p:nvPr/>
        </p:nvPicPr>
        <p:blipFill>
          <a:blip r:embed="rId2" cstate="print"/>
          <a:srcRect/>
          <a:stretch>
            <a:fillRect/>
          </a:stretch>
        </p:blipFill>
        <p:spPr bwMode="auto">
          <a:xfrm>
            <a:off x="4885508" y="1625918"/>
            <a:ext cx="3649574" cy="381932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p:txBody>
          <a:bodyPr/>
          <a:lstStyle/>
          <a:p>
            <a:r>
              <a:rPr lang="en-US" sz="2800" b="1" dirty="0" smtClean="0"/>
              <a:t>Worm Gears</a:t>
            </a:r>
            <a:endParaRPr lang="en-US" sz="2800" dirty="0"/>
          </a:p>
        </p:txBody>
      </p:sp>
      <p:sp>
        <p:nvSpPr>
          <p:cNvPr id="4099" name="Text Box 3"/>
          <p:cNvSpPr txBox="1">
            <a:spLocks noChangeArrowheads="1"/>
          </p:cNvSpPr>
          <p:nvPr/>
        </p:nvSpPr>
        <p:spPr bwMode="auto">
          <a:xfrm>
            <a:off x="596530" y="1480457"/>
            <a:ext cx="2734499" cy="4108817"/>
          </a:xfrm>
          <a:prstGeom prst="rect">
            <a:avLst/>
          </a:prstGeom>
          <a:noFill/>
          <a:ln w="9525">
            <a:noFill/>
            <a:miter lim="800000"/>
            <a:headEnd/>
            <a:tailEnd/>
          </a:ln>
        </p:spPr>
        <p:txBody>
          <a:bodyPr wrap="square">
            <a:spAutoFit/>
          </a:bodyPr>
          <a:lstStyle/>
          <a:p>
            <a:pPr marL="342900" indent="-342900">
              <a:spcBef>
                <a:spcPct val="50000"/>
              </a:spcBef>
              <a:buFont typeface="Wingdings" pitchFamily="2" charset="2"/>
              <a:buChar char="q"/>
            </a:pPr>
            <a:r>
              <a:rPr lang="en-US" baseline="0" dirty="0" smtClean="0">
                <a:latin typeface="Calibri" pitchFamily="34" charset="0"/>
              </a:rPr>
              <a:t>A worm gear is equivalent to a V-type screw thread. Another way of looking at a worm gear is that it is a helical gear with a very high helix angle.</a:t>
            </a:r>
          </a:p>
          <a:p>
            <a:pPr marL="342900" indent="-342900">
              <a:spcBef>
                <a:spcPct val="50000"/>
              </a:spcBef>
              <a:buFont typeface="Wingdings" pitchFamily="2" charset="2"/>
              <a:buChar char="q"/>
            </a:pPr>
            <a:r>
              <a:rPr lang="en-US" baseline="0" dirty="0" smtClean="0">
                <a:latin typeface="Calibri" pitchFamily="34" charset="0"/>
              </a:rPr>
              <a:t>Worm gears are normally used when a high gear ratio is desired, or again when the shafts are perpendicular to each other.</a:t>
            </a:r>
          </a:p>
        </p:txBody>
      </p:sp>
      <p:pic>
        <p:nvPicPr>
          <p:cNvPr id="5" name="Picture 2"/>
          <p:cNvPicPr>
            <a:picLocks noChangeAspect="1" noChangeArrowheads="1"/>
          </p:cNvPicPr>
          <p:nvPr/>
        </p:nvPicPr>
        <p:blipFill>
          <a:blip r:embed="rId2" cstate="print"/>
          <a:srcRect/>
          <a:stretch>
            <a:fillRect/>
          </a:stretch>
        </p:blipFill>
        <p:spPr bwMode="auto">
          <a:xfrm>
            <a:off x="4885508" y="1625918"/>
            <a:ext cx="3649574" cy="381932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p:txBody>
          <a:bodyPr/>
          <a:lstStyle/>
          <a:p>
            <a:r>
              <a:rPr lang="en-US" sz="2800" b="1" dirty="0" smtClean="0"/>
              <a:t>Worm Gears</a:t>
            </a:r>
            <a:endParaRPr lang="en-US" sz="2800" dirty="0"/>
          </a:p>
        </p:txBody>
      </p:sp>
      <p:sp>
        <p:nvSpPr>
          <p:cNvPr id="4099" name="Text Box 3"/>
          <p:cNvSpPr txBox="1">
            <a:spLocks noChangeArrowheads="1"/>
          </p:cNvSpPr>
          <p:nvPr/>
        </p:nvSpPr>
        <p:spPr bwMode="auto">
          <a:xfrm>
            <a:off x="596531" y="1480457"/>
            <a:ext cx="2434052" cy="4385816"/>
          </a:xfrm>
          <a:prstGeom prst="rect">
            <a:avLst/>
          </a:prstGeom>
          <a:noFill/>
          <a:ln w="9525">
            <a:noFill/>
            <a:miter lim="800000"/>
            <a:headEnd/>
            <a:tailEnd/>
          </a:ln>
        </p:spPr>
        <p:txBody>
          <a:bodyPr wrap="square">
            <a:spAutoFit/>
          </a:bodyPr>
          <a:lstStyle/>
          <a:p>
            <a:pPr marL="342900" indent="-342900">
              <a:spcBef>
                <a:spcPct val="50000"/>
              </a:spcBef>
              <a:buFont typeface="Wingdings" pitchFamily="2" charset="2"/>
              <a:buChar char="q"/>
            </a:pPr>
            <a:r>
              <a:rPr lang="en-US" baseline="0" dirty="0" smtClean="0">
                <a:latin typeface="Calibri" pitchFamily="34" charset="0"/>
              </a:rPr>
              <a:t>One very important feature of worm gear meshes that is often of use is their irreversibility : when a worm gear is turned, the meshing spur gear will turn, but turning the spur gear will not turn the worm gear. </a:t>
            </a:r>
          </a:p>
          <a:p>
            <a:pPr marL="342900" indent="-342900">
              <a:spcBef>
                <a:spcPct val="50000"/>
              </a:spcBef>
              <a:buFont typeface="Wingdings" pitchFamily="2" charset="2"/>
              <a:buChar char="q"/>
            </a:pPr>
            <a:r>
              <a:rPr lang="en-US" baseline="0" dirty="0" smtClean="0">
                <a:latin typeface="Calibri" pitchFamily="34" charset="0"/>
              </a:rPr>
              <a:t>The resulting mesh is 'self locking', and is useful in </a:t>
            </a:r>
            <a:r>
              <a:rPr lang="en-US" baseline="0" dirty="0" err="1" smtClean="0">
                <a:latin typeface="Calibri" pitchFamily="34" charset="0"/>
              </a:rPr>
              <a:t>racheting</a:t>
            </a:r>
            <a:r>
              <a:rPr lang="en-US" baseline="0" dirty="0" smtClean="0">
                <a:latin typeface="Calibri" pitchFamily="34" charset="0"/>
              </a:rPr>
              <a:t> mechanisms.</a:t>
            </a:r>
          </a:p>
        </p:txBody>
      </p:sp>
      <p:pic>
        <p:nvPicPr>
          <p:cNvPr id="5" name="Picture 2"/>
          <p:cNvPicPr>
            <a:picLocks noChangeAspect="1" noChangeArrowheads="1"/>
          </p:cNvPicPr>
          <p:nvPr/>
        </p:nvPicPr>
        <p:blipFill>
          <a:blip r:embed="rId2" cstate="print"/>
          <a:srcRect/>
          <a:stretch>
            <a:fillRect/>
          </a:stretch>
        </p:blipFill>
        <p:spPr bwMode="auto">
          <a:xfrm>
            <a:off x="4885508" y="1625918"/>
            <a:ext cx="3649574" cy="381932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p:txBody>
          <a:bodyPr/>
          <a:lstStyle/>
          <a:p>
            <a:r>
              <a:rPr lang="en-US" sz="2800" b="1" dirty="0" smtClean="0"/>
              <a:t>Worm Gears</a:t>
            </a:r>
            <a:endParaRPr lang="en-US" sz="2800" dirty="0"/>
          </a:p>
        </p:txBody>
      </p:sp>
      <p:pic>
        <p:nvPicPr>
          <p:cNvPr id="5" name="Picture 2"/>
          <p:cNvPicPr>
            <a:picLocks noChangeAspect="1" noChangeArrowheads="1"/>
          </p:cNvPicPr>
          <p:nvPr/>
        </p:nvPicPr>
        <p:blipFill>
          <a:blip r:embed="rId2" cstate="print"/>
          <a:srcRect/>
          <a:stretch>
            <a:fillRect/>
          </a:stretch>
        </p:blipFill>
        <p:spPr bwMode="auto">
          <a:xfrm>
            <a:off x="4885508" y="1625918"/>
            <a:ext cx="3649574" cy="3819322"/>
          </a:xfrm>
          <a:prstGeom prst="rect">
            <a:avLst/>
          </a:prstGeom>
          <a:noFill/>
          <a:ln w="9525">
            <a:noFill/>
            <a:miter lim="800000"/>
            <a:headEnd/>
            <a:tailEnd/>
          </a:ln>
        </p:spPr>
      </p:pic>
      <p:sp>
        <p:nvSpPr>
          <p:cNvPr id="6" name="Text Box 3"/>
          <p:cNvSpPr txBox="1">
            <a:spLocks noChangeArrowheads="1"/>
          </p:cNvSpPr>
          <p:nvPr/>
        </p:nvSpPr>
        <p:spPr bwMode="auto">
          <a:xfrm>
            <a:off x="596531" y="1480457"/>
            <a:ext cx="3165571" cy="3831818"/>
          </a:xfrm>
          <a:prstGeom prst="rect">
            <a:avLst/>
          </a:prstGeom>
          <a:noFill/>
          <a:ln w="9525">
            <a:noFill/>
            <a:miter lim="800000"/>
            <a:headEnd/>
            <a:tailEnd/>
          </a:ln>
        </p:spPr>
        <p:txBody>
          <a:bodyPr wrap="square">
            <a:spAutoFit/>
          </a:bodyPr>
          <a:lstStyle/>
          <a:p>
            <a:pPr marL="342900" indent="-342900">
              <a:spcBef>
                <a:spcPct val="50000"/>
              </a:spcBef>
              <a:buFont typeface="Wingdings" pitchFamily="2" charset="2"/>
              <a:buChar char="q"/>
            </a:pPr>
            <a:r>
              <a:rPr lang="en-US" b="1" baseline="0" dirty="0" smtClean="0">
                <a:latin typeface="Calibri" pitchFamily="34" charset="0"/>
              </a:rPr>
              <a:t>Advantages</a:t>
            </a:r>
            <a:r>
              <a:rPr lang="en-US" baseline="0" dirty="0" smtClean="0">
                <a:latin typeface="Calibri" pitchFamily="34" charset="0"/>
              </a:rPr>
              <a:t>:</a:t>
            </a:r>
          </a:p>
          <a:p>
            <a:pPr marL="342900" indent="-342900">
              <a:spcBef>
                <a:spcPct val="50000"/>
              </a:spcBef>
            </a:pPr>
            <a:r>
              <a:rPr lang="en-US" baseline="0" dirty="0" smtClean="0">
                <a:latin typeface="Calibri" pitchFamily="34" charset="0"/>
              </a:rPr>
              <a:t>	Will tolerate large loads and high speed ratios. Provides self-locking functionality.</a:t>
            </a:r>
          </a:p>
          <a:p>
            <a:pPr marL="342900" indent="-342900">
              <a:spcBef>
                <a:spcPct val="50000"/>
              </a:spcBef>
            </a:pPr>
            <a:endParaRPr lang="en-US" baseline="0" dirty="0" smtClean="0">
              <a:latin typeface="Calibri" pitchFamily="34" charset="0"/>
            </a:endParaRPr>
          </a:p>
          <a:p>
            <a:pPr marL="342900" indent="-342900">
              <a:spcBef>
                <a:spcPct val="50000"/>
              </a:spcBef>
              <a:buFont typeface="Wingdings" pitchFamily="2" charset="2"/>
              <a:buChar char="q"/>
            </a:pPr>
            <a:r>
              <a:rPr lang="en-US" b="1" baseline="0" dirty="0" smtClean="0">
                <a:latin typeface="Calibri" pitchFamily="34" charset="0"/>
              </a:rPr>
              <a:t>Limitations</a:t>
            </a:r>
            <a:r>
              <a:rPr lang="en-US" baseline="0" dirty="0" smtClean="0">
                <a:latin typeface="Calibri" pitchFamily="34" charset="0"/>
              </a:rPr>
              <a:t>:</a:t>
            </a:r>
          </a:p>
          <a:p>
            <a:pPr marL="342900" indent="-342900">
              <a:spcBef>
                <a:spcPct val="50000"/>
              </a:spcBef>
            </a:pPr>
            <a:r>
              <a:rPr lang="en-US" baseline="0" dirty="0" smtClean="0">
                <a:latin typeface="Calibri" pitchFamily="34" charset="0"/>
              </a:rPr>
              <a:t>	Low efficiency. The worm drives the drive gear primarily with slipping motion, thus there are high friction losses.</a:t>
            </a:r>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p:txBody>
          <a:bodyPr/>
          <a:lstStyle/>
          <a:p>
            <a:r>
              <a:rPr lang="en-US" sz="2800" b="1" dirty="0" smtClean="0"/>
              <a:t>Racks (straight gears)</a:t>
            </a:r>
            <a:endParaRPr lang="en-US" sz="2800" dirty="0"/>
          </a:p>
        </p:txBody>
      </p:sp>
      <p:sp>
        <p:nvSpPr>
          <p:cNvPr id="6" name="Text Box 3"/>
          <p:cNvSpPr txBox="1">
            <a:spLocks noChangeArrowheads="1"/>
          </p:cNvSpPr>
          <p:nvPr/>
        </p:nvSpPr>
        <p:spPr bwMode="auto">
          <a:xfrm>
            <a:off x="596532" y="1480457"/>
            <a:ext cx="2812874" cy="3554819"/>
          </a:xfrm>
          <a:prstGeom prst="rect">
            <a:avLst/>
          </a:prstGeom>
          <a:noFill/>
          <a:ln w="9525">
            <a:noFill/>
            <a:miter lim="800000"/>
            <a:headEnd/>
            <a:tailEnd/>
          </a:ln>
        </p:spPr>
        <p:txBody>
          <a:bodyPr wrap="square">
            <a:spAutoFit/>
          </a:bodyPr>
          <a:lstStyle/>
          <a:p>
            <a:pPr marL="342900" indent="-342900">
              <a:spcBef>
                <a:spcPct val="50000"/>
              </a:spcBef>
              <a:buFont typeface="Wingdings" pitchFamily="2" charset="2"/>
              <a:buChar char="q"/>
            </a:pPr>
            <a:r>
              <a:rPr lang="en-US" baseline="0" dirty="0" smtClean="0">
                <a:latin typeface="Calibri" pitchFamily="34" charset="0"/>
              </a:rPr>
              <a:t>Racks are straight gears that are used to convert rotational motion to translational motion by means of a gear mesh.  They are in theory a gear with an infinite pitch diameter.</a:t>
            </a:r>
          </a:p>
          <a:p>
            <a:pPr marL="342900" indent="-342900">
              <a:spcBef>
                <a:spcPct val="50000"/>
              </a:spcBef>
              <a:buFont typeface="Wingdings" pitchFamily="2" charset="2"/>
              <a:buChar char="q"/>
            </a:pPr>
            <a:r>
              <a:rPr lang="en-US" baseline="0" dirty="0" smtClean="0">
                <a:latin typeface="Calibri" pitchFamily="34" charset="0"/>
              </a:rPr>
              <a:t>A </a:t>
            </a:r>
            <a:r>
              <a:rPr lang="en-US" baseline="0" dirty="0" err="1" smtClean="0">
                <a:latin typeface="Calibri" pitchFamily="34" charset="0"/>
              </a:rPr>
              <a:t>gearset</a:t>
            </a:r>
            <a:r>
              <a:rPr lang="en-US" baseline="0" dirty="0" smtClean="0">
                <a:latin typeface="Calibri" pitchFamily="34" charset="0"/>
              </a:rPr>
              <a:t> involving one rack is commonly referred to as a “rack and pinion” </a:t>
            </a:r>
            <a:r>
              <a:rPr lang="en-US" baseline="0" dirty="0" err="1" smtClean="0">
                <a:latin typeface="Calibri" pitchFamily="34" charset="0"/>
              </a:rPr>
              <a:t>gearset</a:t>
            </a:r>
            <a:r>
              <a:rPr lang="en-US" baseline="0" dirty="0" smtClean="0">
                <a:latin typeface="Calibri" pitchFamily="34" charset="0"/>
              </a:rPr>
              <a:t>.</a:t>
            </a:r>
          </a:p>
        </p:txBody>
      </p:sp>
      <p:pic>
        <p:nvPicPr>
          <p:cNvPr id="291842" name="Picture 2"/>
          <p:cNvPicPr>
            <a:picLocks noChangeAspect="1" noChangeArrowheads="1"/>
          </p:cNvPicPr>
          <p:nvPr/>
        </p:nvPicPr>
        <p:blipFill>
          <a:blip r:embed="rId2" cstate="print"/>
          <a:srcRect/>
          <a:stretch>
            <a:fillRect/>
          </a:stretch>
        </p:blipFill>
        <p:spPr bwMode="auto">
          <a:xfrm>
            <a:off x="4047340" y="3357153"/>
            <a:ext cx="4325952" cy="2901315"/>
          </a:xfrm>
          <a:prstGeom prst="rect">
            <a:avLst/>
          </a:prstGeom>
          <a:noFill/>
          <a:ln w="9525">
            <a:noFill/>
            <a:miter lim="800000"/>
            <a:headEnd/>
            <a:tailEnd/>
          </a:ln>
        </p:spPr>
      </p:pic>
      <p:pic>
        <p:nvPicPr>
          <p:cNvPr id="7" name="Picture 2"/>
          <p:cNvPicPr>
            <a:picLocks noChangeAspect="1" noChangeArrowheads="1"/>
          </p:cNvPicPr>
          <p:nvPr/>
        </p:nvPicPr>
        <p:blipFill>
          <a:blip r:embed="rId3" cstate="print"/>
          <a:srcRect/>
          <a:stretch>
            <a:fillRect/>
          </a:stretch>
        </p:blipFill>
        <p:spPr bwMode="auto">
          <a:xfrm>
            <a:off x="3853542" y="2062843"/>
            <a:ext cx="4804517" cy="66729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p:txBody>
          <a:bodyPr/>
          <a:lstStyle/>
          <a:p>
            <a:r>
              <a:rPr lang="en-US" sz="2800" b="1" dirty="0" smtClean="0"/>
              <a:t>Racks (straight gears)</a:t>
            </a:r>
            <a:endParaRPr lang="en-US" sz="2800" dirty="0"/>
          </a:p>
        </p:txBody>
      </p:sp>
      <p:sp>
        <p:nvSpPr>
          <p:cNvPr id="5" name="Text Box 3"/>
          <p:cNvSpPr txBox="1">
            <a:spLocks noChangeArrowheads="1"/>
          </p:cNvSpPr>
          <p:nvPr/>
        </p:nvSpPr>
        <p:spPr bwMode="auto">
          <a:xfrm>
            <a:off x="596531" y="1480457"/>
            <a:ext cx="2995755" cy="4247317"/>
          </a:xfrm>
          <a:prstGeom prst="rect">
            <a:avLst/>
          </a:prstGeom>
          <a:noFill/>
          <a:ln w="9525">
            <a:noFill/>
            <a:miter lim="800000"/>
            <a:headEnd/>
            <a:tailEnd/>
          </a:ln>
        </p:spPr>
        <p:txBody>
          <a:bodyPr wrap="square">
            <a:spAutoFit/>
          </a:bodyPr>
          <a:lstStyle/>
          <a:p>
            <a:pPr marL="342900" indent="-342900">
              <a:spcBef>
                <a:spcPct val="50000"/>
              </a:spcBef>
              <a:buFont typeface="Wingdings" pitchFamily="2" charset="2"/>
              <a:buChar char="q"/>
            </a:pPr>
            <a:r>
              <a:rPr lang="en-US" b="1" baseline="0" dirty="0" smtClean="0">
                <a:latin typeface="Calibri" pitchFamily="34" charset="0"/>
              </a:rPr>
              <a:t>Advantages</a:t>
            </a:r>
            <a:r>
              <a:rPr lang="en-US" baseline="0" dirty="0" smtClean="0">
                <a:latin typeface="Calibri" pitchFamily="34" charset="0"/>
              </a:rPr>
              <a:t>:</a:t>
            </a:r>
          </a:p>
          <a:p>
            <a:pPr marL="342900" indent="-342900">
              <a:spcBef>
                <a:spcPct val="50000"/>
              </a:spcBef>
            </a:pPr>
            <a:r>
              <a:rPr lang="en-US" baseline="0" dirty="0" smtClean="0">
                <a:latin typeface="Calibri" pitchFamily="34" charset="0"/>
              </a:rPr>
              <a:t>	The only gearing component that converts rotational motion to translational motion. Efficiently transmits power. Generally offers better precision than other conversion methods</a:t>
            </a:r>
          </a:p>
          <a:p>
            <a:pPr marL="342900" indent="-342900">
              <a:spcBef>
                <a:spcPct val="50000"/>
              </a:spcBef>
            </a:pPr>
            <a:endParaRPr lang="en-US" baseline="0" dirty="0" smtClean="0">
              <a:latin typeface="Calibri" pitchFamily="34" charset="0"/>
            </a:endParaRPr>
          </a:p>
          <a:p>
            <a:pPr marL="342900" indent="-342900">
              <a:spcBef>
                <a:spcPct val="50000"/>
              </a:spcBef>
              <a:buFont typeface="Wingdings" pitchFamily="2" charset="2"/>
              <a:buChar char="q"/>
            </a:pPr>
            <a:r>
              <a:rPr lang="en-US" b="1" baseline="0" dirty="0" smtClean="0">
                <a:latin typeface="Calibri" pitchFamily="34" charset="0"/>
              </a:rPr>
              <a:t>Limitations</a:t>
            </a:r>
            <a:r>
              <a:rPr lang="en-US" baseline="0" dirty="0" smtClean="0">
                <a:latin typeface="Calibri" pitchFamily="34" charset="0"/>
              </a:rPr>
              <a:t>:</a:t>
            </a:r>
          </a:p>
          <a:p>
            <a:pPr marL="342900" indent="-342900">
              <a:spcBef>
                <a:spcPct val="50000"/>
              </a:spcBef>
            </a:pPr>
            <a:r>
              <a:rPr lang="en-US" baseline="0" dirty="0" smtClean="0">
                <a:latin typeface="Calibri" pitchFamily="34" charset="0"/>
              </a:rPr>
              <a:t>	Limited usefulness. Difficult to find.</a:t>
            </a:r>
          </a:p>
        </p:txBody>
      </p:sp>
      <p:pic>
        <p:nvPicPr>
          <p:cNvPr id="7" name="Picture 2"/>
          <p:cNvPicPr>
            <a:picLocks noChangeAspect="1" noChangeArrowheads="1"/>
          </p:cNvPicPr>
          <p:nvPr/>
        </p:nvPicPr>
        <p:blipFill>
          <a:blip r:embed="rId2" cstate="print"/>
          <a:srcRect/>
          <a:stretch>
            <a:fillRect/>
          </a:stretch>
        </p:blipFill>
        <p:spPr bwMode="auto">
          <a:xfrm>
            <a:off x="4047340" y="3357153"/>
            <a:ext cx="4325952" cy="2901315"/>
          </a:xfrm>
          <a:prstGeom prst="rect">
            <a:avLst/>
          </a:prstGeom>
          <a:noFill/>
          <a:ln w="9525">
            <a:noFill/>
            <a:miter lim="800000"/>
            <a:headEnd/>
            <a:tailEnd/>
          </a:ln>
        </p:spPr>
      </p:pic>
      <p:pic>
        <p:nvPicPr>
          <p:cNvPr id="8" name="Picture 2"/>
          <p:cNvPicPr>
            <a:picLocks noChangeAspect="1" noChangeArrowheads="1"/>
          </p:cNvPicPr>
          <p:nvPr/>
        </p:nvPicPr>
        <p:blipFill>
          <a:blip r:embed="rId3" cstate="print"/>
          <a:srcRect/>
          <a:stretch>
            <a:fillRect/>
          </a:stretch>
        </p:blipFill>
        <p:spPr bwMode="auto">
          <a:xfrm>
            <a:off x="3853542" y="2062843"/>
            <a:ext cx="4804517" cy="66729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p:txBody>
          <a:bodyPr/>
          <a:lstStyle/>
          <a:p>
            <a:r>
              <a:rPr lang="en-US" sz="2800" b="1" dirty="0" smtClean="0"/>
              <a:t>Gear Types</a:t>
            </a:r>
            <a:endParaRPr lang="en-US" sz="2800" dirty="0"/>
          </a:p>
        </p:txBody>
      </p:sp>
      <p:pic>
        <p:nvPicPr>
          <p:cNvPr id="292866" name="Picture 2"/>
          <p:cNvPicPr>
            <a:picLocks noChangeAspect="1" noChangeArrowheads="1"/>
          </p:cNvPicPr>
          <p:nvPr/>
        </p:nvPicPr>
        <p:blipFill>
          <a:blip r:embed="rId2" cstate="print"/>
          <a:srcRect/>
          <a:stretch>
            <a:fillRect/>
          </a:stretch>
        </p:blipFill>
        <p:spPr bwMode="auto">
          <a:xfrm>
            <a:off x="548640" y="1162050"/>
            <a:ext cx="7746274" cy="567848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p:txBody>
          <a:bodyPr/>
          <a:lstStyle/>
          <a:p>
            <a:pPr eaLnBrk="1" hangingPunct="1"/>
            <a:r>
              <a:rPr lang="en-US" sz="4000" b="1" dirty="0" smtClean="0">
                <a:latin typeface="Calibri" pitchFamily="34" charset="0"/>
              </a:rPr>
              <a:t>Rolling Cylinders</a:t>
            </a:r>
            <a:endParaRPr lang="en-US" sz="1800" b="1" dirty="0" smtClean="0">
              <a:latin typeface="Calibri" pitchFamily="34" charset="0"/>
            </a:endParaRPr>
          </a:p>
        </p:txBody>
      </p:sp>
      <p:sp>
        <p:nvSpPr>
          <p:cNvPr id="4099" name="Text Box 3"/>
          <p:cNvSpPr txBox="1">
            <a:spLocks noChangeArrowheads="1"/>
          </p:cNvSpPr>
          <p:nvPr/>
        </p:nvSpPr>
        <p:spPr bwMode="auto">
          <a:xfrm>
            <a:off x="596536" y="1480457"/>
            <a:ext cx="4524103" cy="4385816"/>
          </a:xfrm>
          <a:prstGeom prst="rect">
            <a:avLst/>
          </a:prstGeom>
          <a:noFill/>
          <a:ln w="9525">
            <a:noFill/>
            <a:miter lim="800000"/>
            <a:headEnd/>
            <a:tailEnd/>
          </a:ln>
        </p:spPr>
        <p:txBody>
          <a:bodyPr wrap="square">
            <a:spAutoFit/>
          </a:bodyPr>
          <a:lstStyle/>
          <a:p>
            <a:pPr marL="342900" indent="-342900">
              <a:spcBef>
                <a:spcPct val="50000"/>
              </a:spcBef>
              <a:buFont typeface="Wingdings" pitchFamily="2" charset="2"/>
              <a:buChar char="q"/>
            </a:pPr>
            <a:r>
              <a:rPr lang="en-US" baseline="0" dirty="0" smtClean="0">
                <a:latin typeface="Calibri" pitchFamily="34" charset="0"/>
              </a:rPr>
              <a:t>A variant on the rolling cylinder drive is the flat or </a:t>
            </a:r>
            <a:r>
              <a:rPr lang="en-US" baseline="0" dirty="0" err="1" smtClean="0">
                <a:latin typeface="Calibri" pitchFamily="34" charset="0"/>
              </a:rPr>
              <a:t>vee</a:t>
            </a:r>
            <a:r>
              <a:rPr lang="en-US" baseline="0" dirty="0" smtClean="0">
                <a:latin typeface="Calibri" pitchFamily="34" charset="0"/>
              </a:rPr>
              <a:t> belt. This mechanism transfers power through friction and is capable of quite large power levels, provided enough belt cross section is provided.</a:t>
            </a:r>
          </a:p>
          <a:p>
            <a:pPr marL="342900" indent="-342900">
              <a:spcBef>
                <a:spcPct val="50000"/>
              </a:spcBef>
              <a:buFont typeface="Wingdings" pitchFamily="2" charset="2"/>
              <a:buChar char="q"/>
            </a:pPr>
            <a:r>
              <a:rPr lang="en-US" baseline="0" dirty="0" smtClean="0">
                <a:latin typeface="Calibri" pitchFamily="34" charset="0"/>
              </a:rPr>
              <a:t>Friction belts are used in a wide variety of applications from small sewing machines to the alternator drive on automobile, to multi horsepower generators and pumps. Whenever absolute phasing is not required and power levels are moderate, a friction belt drive may be the best choice. They are relatively quiet running, require no lubrication, and are inexpensive compared to gears and chain drives.</a:t>
            </a:r>
          </a:p>
        </p:txBody>
      </p:sp>
      <p:pic>
        <p:nvPicPr>
          <p:cNvPr id="104451" name="Picture 3"/>
          <p:cNvPicPr>
            <a:picLocks noChangeAspect="1" noChangeArrowheads="1"/>
          </p:cNvPicPr>
          <p:nvPr/>
        </p:nvPicPr>
        <p:blipFill>
          <a:blip r:embed="rId2" cstate="print"/>
          <a:srcRect/>
          <a:stretch>
            <a:fillRect/>
          </a:stretch>
        </p:blipFill>
        <p:spPr bwMode="auto">
          <a:xfrm>
            <a:off x="5891349" y="1554044"/>
            <a:ext cx="2918370" cy="137321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3" name="Picture 9" descr="D:\Class Lecture\KOM\Presentation\bevels.gif"/>
          <p:cNvPicPr>
            <a:picLocks noChangeAspect="1" noChangeArrowheads="1" noCrop="1"/>
          </p:cNvPicPr>
          <p:nvPr/>
        </p:nvPicPr>
        <p:blipFill>
          <a:blip r:embed="rId3"/>
          <a:srcRect/>
          <a:stretch>
            <a:fillRect/>
          </a:stretch>
        </p:blipFill>
        <p:spPr bwMode="auto">
          <a:xfrm>
            <a:off x="6324600" y="1661160"/>
            <a:ext cx="2590800" cy="2072640"/>
          </a:xfrm>
          <a:prstGeom prst="rect">
            <a:avLst/>
          </a:prstGeom>
          <a:noFill/>
        </p:spPr>
      </p:pic>
      <p:pic>
        <p:nvPicPr>
          <p:cNvPr id="1034" name="Picture 10" descr="D:\Class Lecture\KOM\Presentation\worm.gif"/>
          <p:cNvPicPr>
            <a:picLocks noChangeAspect="1" noChangeArrowheads="1" noCrop="1"/>
          </p:cNvPicPr>
          <p:nvPr/>
        </p:nvPicPr>
        <p:blipFill>
          <a:blip r:embed="rId4"/>
          <a:srcRect/>
          <a:stretch>
            <a:fillRect/>
          </a:stretch>
        </p:blipFill>
        <p:spPr bwMode="auto">
          <a:xfrm>
            <a:off x="0" y="0"/>
            <a:ext cx="2590800" cy="1943100"/>
          </a:xfrm>
          <a:prstGeom prst="rect">
            <a:avLst/>
          </a:prstGeom>
          <a:noFill/>
        </p:spPr>
      </p:pic>
      <p:pic>
        <p:nvPicPr>
          <p:cNvPr id="1035" name="Picture 11" descr="D:\Class Lecture\KOM\Presentation\rack.gif"/>
          <p:cNvPicPr>
            <a:picLocks noChangeAspect="1" noChangeArrowheads="1" noCrop="1"/>
          </p:cNvPicPr>
          <p:nvPr/>
        </p:nvPicPr>
        <p:blipFill>
          <a:blip r:embed="rId5"/>
          <a:srcRect/>
          <a:stretch>
            <a:fillRect/>
          </a:stretch>
        </p:blipFill>
        <p:spPr bwMode="auto">
          <a:xfrm>
            <a:off x="0" y="2599879"/>
            <a:ext cx="2819400" cy="1585913"/>
          </a:xfrm>
          <a:prstGeom prst="rect">
            <a:avLst/>
          </a:prstGeom>
          <a:noFill/>
        </p:spPr>
      </p:pic>
      <p:pic>
        <p:nvPicPr>
          <p:cNvPr id="1037" name="Picture 13" descr="D:\Class Lecture\KOM\Presentation\driving.gif"/>
          <p:cNvPicPr>
            <a:picLocks noChangeAspect="1" noChangeArrowheads="1" noCrop="1"/>
          </p:cNvPicPr>
          <p:nvPr/>
        </p:nvPicPr>
        <p:blipFill>
          <a:blip r:embed="rId6"/>
          <a:srcRect/>
          <a:stretch>
            <a:fillRect/>
          </a:stretch>
        </p:blipFill>
        <p:spPr bwMode="auto">
          <a:xfrm>
            <a:off x="6066692" y="4953000"/>
            <a:ext cx="3077308" cy="1905000"/>
          </a:xfrm>
          <a:prstGeom prst="rect">
            <a:avLst/>
          </a:prstGeom>
          <a:noFill/>
        </p:spPr>
      </p:pic>
      <p:sp>
        <p:nvSpPr>
          <p:cNvPr id="5" name="Rectangle 4"/>
          <p:cNvSpPr/>
          <p:nvPr/>
        </p:nvSpPr>
        <p:spPr>
          <a:xfrm>
            <a:off x="2743200" y="3200400"/>
            <a:ext cx="4267200" cy="1569660"/>
          </a:xfrm>
          <a:prstGeom prst="rect">
            <a:avLst/>
          </a:prstGeom>
          <a:noFill/>
        </p:spPr>
        <p:txBody>
          <a:bodyPr wrap="square" lIns="91440" tIns="45720" rIns="91440" bIns="45720">
            <a:spAutoFit/>
          </a:bodyPr>
          <a:lstStyle/>
          <a:p>
            <a:pPr algn="ctr"/>
            <a:endParaRPr lang="en-US" sz="72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a:p>
            <a:pPr algn="ctr"/>
            <a:r>
              <a:rPr lang="en-US" sz="72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Spur </a:t>
            </a:r>
            <a:r>
              <a:rPr lang="en-US" sz="72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Gears</a:t>
            </a:r>
            <a:endParaRPr lang="en-US" sz="72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pic>
        <p:nvPicPr>
          <p:cNvPr id="19" name="Picture 14" descr="D:\Class Lecture\KOM\Presentation\Spur_gears_animation.gif"/>
          <p:cNvPicPr>
            <a:picLocks noChangeAspect="1" noChangeArrowheads="1" noCrop="1"/>
          </p:cNvPicPr>
          <p:nvPr/>
        </p:nvPicPr>
        <p:blipFill>
          <a:blip r:embed="rId7" cstate="print"/>
          <a:srcRect/>
          <a:stretch>
            <a:fillRect/>
          </a:stretch>
        </p:blipFill>
        <p:spPr bwMode="auto">
          <a:xfrm>
            <a:off x="7239000" y="25824"/>
            <a:ext cx="1905000" cy="1071563"/>
          </a:xfrm>
          <a:prstGeom prst="rect">
            <a:avLst/>
          </a:prstGeom>
          <a:noFill/>
        </p:spPr>
      </p:pic>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4525963"/>
          </a:xfrm>
        </p:spPr>
        <p:txBody>
          <a:bodyPr>
            <a:normAutofit/>
          </a:bodyPr>
          <a:lstStyle/>
          <a:p>
            <a:pPr algn="ctr">
              <a:buNone/>
            </a:pPr>
            <a:r>
              <a:rPr lang="en-US" sz="2800" b="1" dirty="0" smtClean="0"/>
              <a:t>SPUR GEARS</a:t>
            </a:r>
          </a:p>
          <a:p>
            <a:r>
              <a:rPr lang="en-US" sz="2800" dirty="0" smtClean="0"/>
              <a:t>Gear terminology, law of gearing, Characteristics of </a:t>
            </a:r>
            <a:r>
              <a:rPr lang="en-US" sz="2800" dirty="0" err="1" smtClean="0"/>
              <a:t>involute</a:t>
            </a:r>
            <a:r>
              <a:rPr lang="en-US" sz="2800" dirty="0" smtClean="0"/>
              <a:t> action, Path of contact, Arc of contact, Contact ratio of spur, helical, bevel and worm gears.</a:t>
            </a:r>
          </a:p>
          <a:p>
            <a:r>
              <a:rPr lang="en-US" sz="2800" dirty="0" smtClean="0"/>
              <a:t>Interference in </a:t>
            </a:r>
            <a:r>
              <a:rPr lang="en-US" sz="2800" dirty="0" err="1" smtClean="0"/>
              <a:t>involute</a:t>
            </a:r>
            <a:r>
              <a:rPr lang="en-US" sz="2800" dirty="0" smtClean="0"/>
              <a:t> gears. </a:t>
            </a:r>
          </a:p>
          <a:p>
            <a:r>
              <a:rPr lang="en-US" sz="2800" dirty="0" smtClean="0"/>
              <a:t>Methods of avoiding interference and Back lash. </a:t>
            </a:r>
          </a:p>
          <a:p>
            <a:r>
              <a:rPr lang="en-US" sz="2800" dirty="0" smtClean="0"/>
              <a:t>Comparison of </a:t>
            </a:r>
            <a:r>
              <a:rPr lang="en-US" sz="2800" dirty="0" err="1" smtClean="0"/>
              <a:t>involute</a:t>
            </a:r>
            <a:r>
              <a:rPr lang="en-US" sz="2800" dirty="0" smtClean="0"/>
              <a:t> and </a:t>
            </a:r>
            <a:r>
              <a:rPr lang="en-US" sz="2800" dirty="0" err="1" smtClean="0"/>
              <a:t>cycloidal</a:t>
            </a:r>
            <a:r>
              <a:rPr lang="en-US" sz="2800" dirty="0" smtClean="0"/>
              <a:t> teeth Profile modification.</a:t>
            </a:r>
          </a:p>
        </p:txBody>
      </p:sp>
      <p:pic>
        <p:nvPicPr>
          <p:cNvPr id="5" name="Picture 14" descr="D:\Class Lecture\KOM\Presentation\Spur_gears_animation.gif"/>
          <p:cNvPicPr>
            <a:picLocks noChangeAspect="1" noChangeArrowheads="1" noCrop="1"/>
          </p:cNvPicPr>
          <p:nvPr/>
        </p:nvPicPr>
        <p:blipFill>
          <a:blip r:embed="rId2"/>
          <a:srcRect/>
          <a:stretch>
            <a:fillRect/>
          </a:stretch>
        </p:blipFill>
        <p:spPr bwMode="auto">
          <a:xfrm>
            <a:off x="3048000" y="3886200"/>
            <a:ext cx="4953000" cy="2786063"/>
          </a:xfrm>
          <a:prstGeom prst="rect">
            <a:avLst/>
          </a:prstGeom>
          <a:noFill/>
        </p:spPr>
      </p:pic>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4525963"/>
          </a:xfrm>
        </p:spPr>
        <p:txBody>
          <a:bodyPr/>
          <a:lstStyle/>
          <a:p>
            <a:pPr>
              <a:buNone/>
            </a:pPr>
            <a:r>
              <a:rPr lang="en-US" dirty="0" smtClean="0"/>
              <a:t>Introduction</a:t>
            </a:r>
          </a:p>
          <a:p>
            <a:r>
              <a:rPr lang="en-US" sz="2000" dirty="0" smtClean="0"/>
              <a:t>Let the wheel </a:t>
            </a:r>
            <a:r>
              <a:rPr lang="en-US" sz="2000" i="1" dirty="0" smtClean="0"/>
              <a:t>A be keyed to the rotating shaft and the wheel B to the shaft, to be rotated. </a:t>
            </a:r>
          </a:p>
          <a:p>
            <a:r>
              <a:rPr lang="en-US" sz="2000" i="1" dirty="0" smtClean="0"/>
              <a:t>A </a:t>
            </a:r>
            <a:r>
              <a:rPr lang="en-US" sz="2000" dirty="0" smtClean="0"/>
              <a:t>little consideration will show, that when the wheel </a:t>
            </a:r>
            <a:r>
              <a:rPr lang="en-US" sz="2000" i="1" dirty="0" smtClean="0"/>
              <a:t>A is rotated by a rotating shaft, it will rotate the </a:t>
            </a:r>
            <a:r>
              <a:rPr lang="en-US" sz="2000" dirty="0" smtClean="0"/>
              <a:t>wheel </a:t>
            </a:r>
            <a:r>
              <a:rPr lang="en-US" sz="2000" i="1" dirty="0" smtClean="0"/>
              <a:t>B in the opposite direction as shown in Fig. (a).</a:t>
            </a:r>
          </a:p>
          <a:p>
            <a:r>
              <a:rPr lang="en-US" sz="2000" dirty="0" smtClean="0"/>
              <a:t>The wheel </a:t>
            </a:r>
            <a:r>
              <a:rPr lang="en-US" sz="2000" i="1" dirty="0" smtClean="0"/>
              <a:t>B will be rotated (by the wheel A) so long as the tangential force exerted by the </a:t>
            </a:r>
            <a:r>
              <a:rPr lang="en-US" sz="2000" dirty="0" smtClean="0"/>
              <a:t>wheel </a:t>
            </a:r>
            <a:r>
              <a:rPr lang="en-US" sz="2000" i="1" dirty="0" smtClean="0"/>
              <a:t>A does not exceed the maximum frictional resistance between the two wheels. </a:t>
            </a:r>
          </a:p>
          <a:p>
            <a:r>
              <a:rPr lang="en-US" sz="2000" i="1" dirty="0" smtClean="0"/>
              <a:t>But when the </a:t>
            </a:r>
            <a:r>
              <a:rPr lang="en-US" sz="2000" dirty="0" smtClean="0"/>
              <a:t>tangential force (</a:t>
            </a:r>
            <a:r>
              <a:rPr lang="en-US" sz="2000" i="1" dirty="0" smtClean="0"/>
              <a:t>P) exceeds the </a:t>
            </a:r>
            <a:r>
              <a:rPr lang="en-US" sz="2000" b="1" i="1" dirty="0" smtClean="0"/>
              <a:t>frictional resistance (F), slipping will take place between the two </a:t>
            </a:r>
            <a:r>
              <a:rPr lang="en-US" sz="2000" dirty="0" smtClean="0"/>
              <a:t>wheels. Thus the friction drive is not a positive drive.</a:t>
            </a:r>
            <a:endParaRPr lang="en-US" sz="2000" dirty="0"/>
          </a:p>
        </p:txBody>
      </p:sp>
      <p:pic>
        <p:nvPicPr>
          <p:cNvPr id="1027" name="Picture 3"/>
          <p:cNvPicPr>
            <a:picLocks noChangeAspect="1" noChangeArrowheads="1"/>
          </p:cNvPicPr>
          <p:nvPr/>
        </p:nvPicPr>
        <p:blipFill>
          <a:blip r:embed="rId2"/>
          <a:srcRect/>
          <a:stretch>
            <a:fillRect/>
          </a:stretch>
        </p:blipFill>
        <p:spPr bwMode="auto">
          <a:xfrm>
            <a:off x="6267450" y="3776841"/>
            <a:ext cx="2876550" cy="3081158"/>
          </a:xfrm>
          <a:prstGeom prst="rect">
            <a:avLst/>
          </a:prstGeom>
          <a:noFill/>
          <a:ln w="9525">
            <a:noFill/>
            <a:miter lim="800000"/>
            <a:headEnd/>
            <a:tailEnd/>
          </a:ln>
          <a:effectLst/>
        </p:spPr>
      </p:pic>
      <p:sp>
        <p:nvSpPr>
          <p:cNvPr id="6" name="Rectangle 5"/>
          <p:cNvSpPr/>
          <p:nvPr/>
        </p:nvSpPr>
        <p:spPr>
          <a:xfrm>
            <a:off x="0" y="3657600"/>
            <a:ext cx="3505200" cy="2862322"/>
          </a:xfrm>
          <a:prstGeom prst="rect">
            <a:avLst/>
          </a:prstGeom>
        </p:spPr>
        <p:txBody>
          <a:bodyPr wrap="square">
            <a:spAutoFit/>
          </a:bodyPr>
          <a:lstStyle/>
          <a:p>
            <a:r>
              <a:rPr lang="en-US" dirty="0" smtClean="0"/>
              <a:t>In order to avoid the slipping, a number of projections (called teeth) as shown in Fig. (</a:t>
            </a:r>
            <a:r>
              <a:rPr lang="en-US" i="1" dirty="0" smtClean="0"/>
              <a:t>b), are provided on the periphery of the wheel A, which will fit into the corresponding </a:t>
            </a:r>
            <a:r>
              <a:rPr lang="en-US" dirty="0" smtClean="0"/>
              <a:t>recesses on the periphery of the wheel </a:t>
            </a:r>
            <a:r>
              <a:rPr lang="en-US" i="1" dirty="0" smtClean="0"/>
              <a:t>B. A friction wheel with the teeth cut on it is known as </a:t>
            </a:r>
            <a:r>
              <a:rPr lang="en-US" b="1" i="1" dirty="0" smtClean="0"/>
              <a:t>toothed</a:t>
            </a:r>
          </a:p>
          <a:p>
            <a:r>
              <a:rPr lang="en-US" b="1" i="1" dirty="0" smtClean="0"/>
              <a:t>wheel or gear. </a:t>
            </a:r>
            <a:endParaRPr lang="en-US" dirty="0"/>
          </a:p>
        </p:txBody>
      </p:sp>
      <p:pic>
        <p:nvPicPr>
          <p:cNvPr id="1026" name="Picture 2"/>
          <p:cNvPicPr>
            <a:picLocks noChangeAspect="1" noChangeArrowheads="1"/>
          </p:cNvPicPr>
          <p:nvPr/>
        </p:nvPicPr>
        <p:blipFill>
          <a:blip r:embed="rId3"/>
          <a:srcRect/>
          <a:stretch>
            <a:fillRect/>
          </a:stretch>
        </p:blipFill>
        <p:spPr bwMode="auto">
          <a:xfrm>
            <a:off x="3352800" y="3943803"/>
            <a:ext cx="3048000" cy="2866572"/>
          </a:xfrm>
          <a:prstGeom prst="rect">
            <a:avLst/>
          </a:prstGeom>
          <a:noFill/>
          <a:ln w="9525">
            <a:noFill/>
            <a:miter lim="800000"/>
            <a:headEnd/>
            <a:tailEnd/>
          </a:ln>
          <a:effectLst/>
        </p:spPr>
      </p:pic>
      <p:pic>
        <p:nvPicPr>
          <p:cNvPr id="7" name="Picture 14" descr="D:\Class Lecture\KOM\Presentation\Spur_gears_animation.gif"/>
          <p:cNvPicPr>
            <a:picLocks noChangeAspect="1" noChangeArrowheads="1" noCrop="1"/>
          </p:cNvPicPr>
          <p:nvPr/>
        </p:nvPicPr>
        <p:blipFill>
          <a:blip r:embed="rId4" cstate="print"/>
          <a:srcRect/>
          <a:stretch>
            <a:fillRect/>
          </a:stretch>
        </p:blipFill>
        <p:spPr bwMode="auto">
          <a:xfrm>
            <a:off x="8077200" y="0"/>
            <a:ext cx="1066800" cy="600075"/>
          </a:xfrm>
          <a:prstGeom prst="rect">
            <a:avLst/>
          </a:prstGeom>
          <a:noFill/>
        </p:spPr>
      </p:pic>
      <p:pic>
        <p:nvPicPr>
          <p:cNvPr id="8" name="Picture 14" descr="D:\Class Lecture\KOM\Presentation\Spur_gears_animation.gif"/>
          <p:cNvPicPr>
            <a:picLocks noChangeAspect="1" noChangeArrowheads="1" noCrop="1"/>
          </p:cNvPicPr>
          <p:nvPr/>
        </p:nvPicPr>
        <p:blipFill>
          <a:blip r:embed="rId5" cstate="print"/>
          <a:srcRect/>
          <a:stretch>
            <a:fillRect/>
          </a:stretch>
        </p:blipFill>
        <p:spPr bwMode="auto">
          <a:xfrm>
            <a:off x="7924800" y="1"/>
            <a:ext cx="1219200" cy="685800"/>
          </a:xfrm>
          <a:prstGeom prst="rect">
            <a:avLst/>
          </a:prstGeom>
          <a:noFill/>
        </p:spPr>
      </p:pic>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457200" y="274638"/>
            <a:ext cx="8229600" cy="1020762"/>
          </a:xfrm>
        </p:spPr>
        <p:txBody>
          <a:bodyPr/>
          <a:lstStyle/>
          <a:p>
            <a:r>
              <a:rPr lang="en-US" b="1">
                <a:latin typeface="Times New Roman" pitchFamily="18" charset="0"/>
              </a:rPr>
              <a:t>GEAR…..</a:t>
            </a:r>
          </a:p>
        </p:txBody>
      </p:sp>
      <p:sp>
        <p:nvSpPr>
          <p:cNvPr id="6147" name="Rectangle 3"/>
          <p:cNvSpPr>
            <a:spLocks noGrp="1" noChangeArrowheads="1"/>
          </p:cNvSpPr>
          <p:nvPr>
            <p:ph type="body" idx="1"/>
          </p:nvPr>
        </p:nvSpPr>
        <p:spPr>
          <a:xfrm>
            <a:off x="457200" y="1447800"/>
            <a:ext cx="8229600" cy="4678363"/>
          </a:xfrm>
        </p:spPr>
        <p:txBody>
          <a:bodyPr/>
          <a:lstStyle/>
          <a:p>
            <a:r>
              <a:rPr lang="en-US">
                <a:latin typeface="Times New Roman" pitchFamily="18" charset="0"/>
              </a:rPr>
              <a:t>Power transmission is the movement of energy from its place of generation to a location where it is applied to performing useful work</a:t>
            </a:r>
          </a:p>
          <a:p>
            <a:pPr>
              <a:buFontTx/>
              <a:buNone/>
            </a:pPr>
            <a:endParaRPr lang="en-US">
              <a:latin typeface="Times New Roman" pitchFamily="18" charset="0"/>
            </a:endParaRPr>
          </a:p>
          <a:p>
            <a:r>
              <a:rPr lang="en-US">
                <a:latin typeface="Times New Roman" pitchFamily="18" charset="0"/>
              </a:rPr>
              <a:t>A gear is a component within a transmission device that transmits rotational force to another gear or device </a:t>
            </a:r>
          </a:p>
        </p:txBody>
      </p:sp>
      <p:pic>
        <p:nvPicPr>
          <p:cNvPr id="4" name="Picture 14" descr="D:\Class Lecture\KOM\Presentation\Spur_gears_animation.gif"/>
          <p:cNvPicPr>
            <a:picLocks noChangeAspect="1" noChangeArrowheads="1" noCrop="1"/>
          </p:cNvPicPr>
          <p:nvPr/>
        </p:nvPicPr>
        <p:blipFill>
          <a:blip r:embed="rId3" cstate="print"/>
          <a:srcRect/>
          <a:stretch>
            <a:fillRect/>
          </a:stretch>
        </p:blipFill>
        <p:spPr bwMode="auto">
          <a:xfrm>
            <a:off x="8077200" y="0"/>
            <a:ext cx="1066800" cy="600075"/>
          </a:xfrm>
          <a:prstGeom prst="rect">
            <a:avLst/>
          </a:prstGeom>
          <a:noFill/>
        </p:spPr>
      </p:pic>
      <p:pic>
        <p:nvPicPr>
          <p:cNvPr id="5" name="Picture 14" descr="D:\Class Lecture\KOM\Presentation\Spur_gears_animation.gif"/>
          <p:cNvPicPr>
            <a:picLocks noChangeAspect="1" noChangeArrowheads="1" noCrop="1"/>
          </p:cNvPicPr>
          <p:nvPr/>
        </p:nvPicPr>
        <p:blipFill>
          <a:blip r:embed="rId4" cstate="print"/>
          <a:srcRect/>
          <a:stretch>
            <a:fillRect/>
          </a:stretch>
        </p:blipFill>
        <p:spPr bwMode="auto">
          <a:xfrm>
            <a:off x="7924800" y="1"/>
            <a:ext cx="1219200" cy="685800"/>
          </a:xfrm>
          <a:prstGeom prst="rect">
            <a:avLst/>
          </a:prstGeom>
          <a:noFill/>
        </p:spPr>
      </p:pic>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381000" y="228600"/>
            <a:ext cx="8153400" cy="914400"/>
          </a:xfrm>
        </p:spPr>
        <p:txBody>
          <a:bodyPr/>
          <a:lstStyle/>
          <a:p>
            <a:r>
              <a:rPr lang="en-US" b="1">
                <a:latin typeface="Times New Roman" pitchFamily="18" charset="0"/>
              </a:rPr>
              <a:t>TYPES OF GEARS</a:t>
            </a:r>
          </a:p>
        </p:txBody>
      </p:sp>
      <p:sp>
        <p:nvSpPr>
          <p:cNvPr id="7171" name="Rectangle 3"/>
          <p:cNvSpPr>
            <a:spLocks noGrp="1" noChangeArrowheads="1"/>
          </p:cNvSpPr>
          <p:nvPr>
            <p:ph type="body" idx="1"/>
          </p:nvPr>
        </p:nvSpPr>
        <p:spPr>
          <a:xfrm>
            <a:off x="609600" y="1219200"/>
            <a:ext cx="8077200" cy="5257800"/>
          </a:xfrm>
        </p:spPr>
        <p:txBody>
          <a:bodyPr/>
          <a:lstStyle/>
          <a:p>
            <a:pPr marL="609600" indent="-609600">
              <a:lnSpc>
                <a:spcPct val="80000"/>
              </a:lnSpc>
              <a:buFontTx/>
              <a:buNone/>
            </a:pPr>
            <a:r>
              <a:rPr lang="en-US">
                <a:latin typeface="Times New Roman" pitchFamily="18" charset="0"/>
              </a:rPr>
              <a:t>1. According to the position of axes of the shafts.</a:t>
            </a:r>
          </a:p>
          <a:p>
            <a:pPr marL="609600" indent="-609600">
              <a:lnSpc>
                <a:spcPct val="80000"/>
              </a:lnSpc>
              <a:buFontTx/>
              <a:buAutoNum type="alphaLcPeriod"/>
            </a:pPr>
            <a:r>
              <a:rPr lang="en-US">
                <a:latin typeface="Times New Roman" pitchFamily="18" charset="0"/>
              </a:rPr>
              <a:t>Parallel</a:t>
            </a:r>
          </a:p>
          <a:p>
            <a:pPr marL="609600" indent="-609600">
              <a:lnSpc>
                <a:spcPct val="80000"/>
              </a:lnSpc>
              <a:buFontTx/>
              <a:buNone/>
            </a:pPr>
            <a:r>
              <a:rPr lang="en-US">
                <a:latin typeface="Times New Roman" pitchFamily="18" charset="0"/>
              </a:rPr>
              <a:t>	1.Spur Gear</a:t>
            </a:r>
          </a:p>
          <a:p>
            <a:pPr marL="609600" indent="-609600">
              <a:lnSpc>
                <a:spcPct val="80000"/>
              </a:lnSpc>
              <a:buFontTx/>
              <a:buNone/>
            </a:pPr>
            <a:r>
              <a:rPr lang="en-US">
                <a:latin typeface="Times New Roman" pitchFamily="18" charset="0"/>
              </a:rPr>
              <a:t>	2.Helical Gear</a:t>
            </a:r>
          </a:p>
          <a:p>
            <a:pPr marL="609600" indent="-609600">
              <a:lnSpc>
                <a:spcPct val="80000"/>
              </a:lnSpc>
              <a:buFontTx/>
              <a:buNone/>
            </a:pPr>
            <a:r>
              <a:rPr lang="en-US">
                <a:latin typeface="Times New Roman" pitchFamily="18" charset="0"/>
              </a:rPr>
              <a:t>	3.Rack and Pinion</a:t>
            </a:r>
          </a:p>
          <a:p>
            <a:pPr marL="609600" indent="-609600">
              <a:lnSpc>
                <a:spcPct val="80000"/>
              </a:lnSpc>
              <a:buFontTx/>
              <a:buNone/>
            </a:pPr>
            <a:r>
              <a:rPr lang="en-US">
                <a:latin typeface="Times New Roman" pitchFamily="18" charset="0"/>
              </a:rPr>
              <a:t>b. Intersecting</a:t>
            </a:r>
          </a:p>
          <a:p>
            <a:pPr marL="609600" indent="-609600">
              <a:lnSpc>
                <a:spcPct val="80000"/>
              </a:lnSpc>
              <a:buFontTx/>
              <a:buNone/>
            </a:pPr>
            <a:r>
              <a:rPr lang="en-US">
                <a:latin typeface="Times New Roman" pitchFamily="18" charset="0"/>
              </a:rPr>
              <a:t>	Bevel Gear</a:t>
            </a:r>
          </a:p>
          <a:p>
            <a:pPr marL="609600" indent="-609600">
              <a:lnSpc>
                <a:spcPct val="80000"/>
              </a:lnSpc>
              <a:buFontTx/>
              <a:buNone/>
            </a:pPr>
            <a:r>
              <a:rPr lang="en-US">
                <a:latin typeface="Times New Roman" pitchFamily="18" charset="0"/>
              </a:rPr>
              <a:t>c. Non-intersecting and Non-parallel</a:t>
            </a:r>
          </a:p>
          <a:p>
            <a:pPr marL="609600" indent="-609600">
              <a:lnSpc>
                <a:spcPct val="80000"/>
              </a:lnSpc>
              <a:buFontTx/>
              <a:buNone/>
            </a:pPr>
            <a:r>
              <a:rPr lang="en-US">
                <a:latin typeface="Times New Roman" pitchFamily="18" charset="0"/>
              </a:rPr>
              <a:t>	worm and worm gears</a:t>
            </a:r>
          </a:p>
        </p:txBody>
      </p:sp>
      <p:pic>
        <p:nvPicPr>
          <p:cNvPr id="4" name="Picture 14" descr="D:\Class Lecture\KOM\Presentation\Spur_gears_animation.gif"/>
          <p:cNvPicPr>
            <a:picLocks noChangeAspect="1" noChangeArrowheads="1" noCrop="1"/>
          </p:cNvPicPr>
          <p:nvPr/>
        </p:nvPicPr>
        <p:blipFill>
          <a:blip r:embed="rId3" cstate="print"/>
          <a:srcRect/>
          <a:stretch>
            <a:fillRect/>
          </a:stretch>
        </p:blipFill>
        <p:spPr bwMode="auto">
          <a:xfrm>
            <a:off x="8077200" y="0"/>
            <a:ext cx="1066800" cy="600075"/>
          </a:xfrm>
          <a:prstGeom prst="rect">
            <a:avLst/>
          </a:prstGeom>
          <a:noFill/>
        </p:spPr>
      </p:pic>
      <p:pic>
        <p:nvPicPr>
          <p:cNvPr id="5" name="Picture 14" descr="D:\Class Lecture\KOM\Presentation\Spur_gears_animation.gif"/>
          <p:cNvPicPr>
            <a:picLocks noChangeAspect="1" noChangeArrowheads="1" noCrop="1"/>
          </p:cNvPicPr>
          <p:nvPr/>
        </p:nvPicPr>
        <p:blipFill>
          <a:blip r:embed="rId4" cstate="print"/>
          <a:srcRect/>
          <a:stretch>
            <a:fillRect/>
          </a:stretch>
        </p:blipFill>
        <p:spPr bwMode="auto">
          <a:xfrm>
            <a:off x="7924800" y="1"/>
            <a:ext cx="1219200" cy="685800"/>
          </a:xfrm>
          <a:prstGeom prst="rect">
            <a:avLst/>
          </a:prstGeom>
          <a:noFill/>
        </p:spPr>
      </p:pic>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lstStyle/>
          <a:p>
            <a:r>
              <a:rPr lang="en-US" b="1">
                <a:latin typeface="Times New Roman" pitchFamily="18" charset="0"/>
              </a:rPr>
              <a:t>SPUR GEAR</a:t>
            </a:r>
          </a:p>
        </p:txBody>
      </p:sp>
      <p:sp>
        <p:nvSpPr>
          <p:cNvPr id="10243" name="Rectangle 3"/>
          <p:cNvSpPr>
            <a:spLocks noGrp="1" noChangeArrowheads="1"/>
          </p:cNvSpPr>
          <p:nvPr>
            <p:ph type="body" sz="half" idx="1"/>
          </p:nvPr>
        </p:nvSpPr>
        <p:spPr>
          <a:xfrm>
            <a:off x="457200" y="1676400"/>
            <a:ext cx="4495800" cy="4953000"/>
          </a:xfrm>
        </p:spPr>
        <p:txBody>
          <a:bodyPr/>
          <a:lstStyle/>
          <a:p>
            <a:pPr>
              <a:lnSpc>
                <a:spcPct val="90000"/>
              </a:lnSpc>
            </a:pPr>
            <a:r>
              <a:rPr lang="en-US">
                <a:latin typeface="Times New Roman" pitchFamily="18" charset="0"/>
              </a:rPr>
              <a:t>Teeth is parallel to axis of rotation </a:t>
            </a:r>
          </a:p>
          <a:p>
            <a:pPr>
              <a:lnSpc>
                <a:spcPct val="90000"/>
              </a:lnSpc>
            </a:pPr>
            <a:r>
              <a:rPr lang="en-US">
                <a:latin typeface="Times New Roman" pitchFamily="18" charset="0"/>
              </a:rPr>
              <a:t>Transmit power from one shaft to another parallel shaft</a:t>
            </a:r>
          </a:p>
          <a:p>
            <a:pPr>
              <a:lnSpc>
                <a:spcPct val="90000"/>
              </a:lnSpc>
            </a:pPr>
            <a:r>
              <a:rPr lang="en-US">
                <a:latin typeface="Times New Roman" pitchFamily="18" charset="0"/>
              </a:rPr>
              <a:t>Used in Electric screwdriver, oscillating sprinkler, windup alarm clock, washing machine and clothes dryer</a:t>
            </a:r>
          </a:p>
          <a:p>
            <a:pPr>
              <a:lnSpc>
                <a:spcPct val="90000"/>
              </a:lnSpc>
            </a:pPr>
            <a:endParaRPr lang="en-US">
              <a:latin typeface="Times New Roman" pitchFamily="18" charset="0"/>
            </a:endParaRPr>
          </a:p>
        </p:txBody>
      </p:sp>
      <p:pic>
        <p:nvPicPr>
          <p:cNvPr id="10244" name="Picture 1" descr="C:\Automotive\Powerpoints\Graphics\Manual Drivetrain\spur geqr.bmp"/>
          <p:cNvPicPr>
            <a:picLocks noGrp="1" noChangeAspect="1" noChangeArrowheads="1"/>
          </p:cNvPicPr>
          <p:nvPr>
            <p:ph sz="quarter" idx="2"/>
          </p:nvPr>
        </p:nvPicPr>
        <p:blipFill>
          <a:blip r:embed="rId3"/>
          <a:srcRect/>
          <a:stretch>
            <a:fillRect/>
          </a:stretch>
        </p:blipFill>
        <p:spPr>
          <a:xfrm>
            <a:off x="5048250" y="1600200"/>
            <a:ext cx="3236913" cy="2185988"/>
          </a:xfrm>
          <a:noFill/>
          <a:ln/>
        </p:spPr>
      </p:pic>
      <p:pic>
        <p:nvPicPr>
          <p:cNvPr id="7" name="Picture 14" descr="D:\Class Lecture\KOM\Presentation\Spur_gears_animation.gif"/>
          <p:cNvPicPr>
            <a:picLocks noChangeAspect="1" noChangeArrowheads="1" noCrop="1"/>
          </p:cNvPicPr>
          <p:nvPr/>
        </p:nvPicPr>
        <p:blipFill>
          <a:blip r:embed="rId4"/>
          <a:srcRect/>
          <a:stretch>
            <a:fillRect/>
          </a:stretch>
        </p:blipFill>
        <p:spPr bwMode="auto">
          <a:xfrm>
            <a:off x="5410200" y="4419600"/>
            <a:ext cx="3522133" cy="1981200"/>
          </a:xfrm>
          <a:prstGeom prst="rect">
            <a:avLst/>
          </a:prstGeom>
          <a:noFill/>
        </p:spPr>
      </p:pic>
      <p:pic>
        <p:nvPicPr>
          <p:cNvPr id="8" name="Picture 14" descr="D:\Class Lecture\KOM\Presentation\Spur_gears_animation.gif"/>
          <p:cNvPicPr>
            <a:picLocks noChangeAspect="1" noChangeArrowheads="1" noCrop="1"/>
          </p:cNvPicPr>
          <p:nvPr/>
        </p:nvPicPr>
        <p:blipFill>
          <a:blip r:embed="rId5" cstate="print"/>
          <a:srcRect/>
          <a:stretch>
            <a:fillRect/>
          </a:stretch>
        </p:blipFill>
        <p:spPr bwMode="auto">
          <a:xfrm>
            <a:off x="8077200" y="0"/>
            <a:ext cx="1066800" cy="600075"/>
          </a:xfrm>
          <a:prstGeom prst="rect">
            <a:avLst/>
          </a:prstGeom>
          <a:noFill/>
        </p:spPr>
      </p:pic>
      <p:pic>
        <p:nvPicPr>
          <p:cNvPr id="9" name="Picture 14" descr="D:\Class Lecture\KOM\Presentation\Spur_gears_animation.gif"/>
          <p:cNvPicPr>
            <a:picLocks noChangeAspect="1" noChangeArrowheads="1" noCrop="1"/>
          </p:cNvPicPr>
          <p:nvPr/>
        </p:nvPicPr>
        <p:blipFill>
          <a:blip r:embed="rId6" cstate="print"/>
          <a:srcRect/>
          <a:stretch>
            <a:fillRect/>
          </a:stretch>
        </p:blipFill>
        <p:spPr bwMode="auto">
          <a:xfrm>
            <a:off x="7924800" y="1"/>
            <a:ext cx="1219200" cy="685800"/>
          </a:xfrm>
          <a:prstGeom prst="rect">
            <a:avLst/>
          </a:prstGeom>
          <a:noFill/>
        </p:spPr>
      </p:pic>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lstStyle/>
          <a:p>
            <a:r>
              <a:rPr lang="en-US" sz="4000" b="1">
                <a:latin typeface="Times New Roman" pitchFamily="18" charset="0"/>
              </a:rPr>
              <a:t>External and Internal spur Gear…</a:t>
            </a:r>
          </a:p>
        </p:txBody>
      </p:sp>
      <p:pic>
        <p:nvPicPr>
          <p:cNvPr id="14340" name="Picture 8" descr="gears"/>
          <p:cNvPicPr>
            <a:picLocks noGrp="1" noChangeAspect="1" noChangeArrowheads="1"/>
          </p:cNvPicPr>
          <p:nvPr>
            <p:ph sz="half" idx="1"/>
          </p:nvPr>
        </p:nvPicPr>
        <p:blipFill>
          <a:blip r:embed="rId3"/>
          <a:srcRect/>
          <a:stretch>
            <a:fillRect/>
          </a:stretch>
        </p:blipFill>
        <p:spPr>
          <a:xfrm>
            <a:off x="1581150" y="1905000"/>
            <a:ext cx="2060575" cy="2752725"/>
          </a:xfrm>
          <a:noFill/>
          <a:ln/>
        </p:spPr>
      </p:pic>
      <p:pic>
        <p:nvPicPr>
          <p:cNvPr id="14342" name="Picture 20" descr="gears"/>
          <p:cNvPicPr>
            <a:picLocks noGrp="1" noChangeAspect="1" noChangeArrowheads="1"/>
          </p:cNvPicPr>
          <p:nvPr>
            <p:ph sz="half" idx="2"/>
          </p:nvPr>
        </p:nvPicPr>
        <p:blipFill>
          <a:blip r:embed="rId4"/>
          <a:srcRect/>
          <a:stretch>
            <a:fillRect/>
          </a:stretch>
        </p:blipFill>
        <p:spPr>
          <a:xfrm>
            <a:off x="5041900" y="2209800"/>
            <a:ext cx="2698750" cy="2743200"/>
          </a:xfrm>
          <a:noFill/>
          <a:ln/>
        </p:spPr>
      </p:pic>
      <p:pic>
        <p:nvPicPr>
          <p:cNvPr id="5" name="Picture 14" descr="D:\Class Lecture\KOM\Presentation\Spur_gears_animation.gif"/>
          <p:cNvPicPr>
            <a:picLocks noChangeAspect="1" noChangeArrowheads="1" noCrop="1"/>
          </p:cNvPicPr>
          <p:nvPr/>
        </p:nvPicPr>
        <p:blipFill>
          <a:blip r:embed="rId5" cstate="print"/>
          <a:srcRect/>
          <a:stretch>
            <a:fillRect/>
          </a:stretch>
        </p:blipFill>
        <p:spPr bwMode="auto">
          <a:xfrm>
            <a:off x="8077200" y="0"/>
            <a:ext cx="1066800" cy="600075"/>
          </a:xfrm>
          <a:prstGeom prst="rect">
            <a:avLst/>
          </a:prstGeom>
          <a:noFill/>
        </p:spPr>
      </p:pic>
      <p:pic>
        <p:nvPicPr>
          <p:cNvPr id="6" name="Picture 14" descr="D:\Class Lecture\KOM\Presentation\Spur_gears_animation.gif"/>
          <p:cNvPicPr>
            <a:picLocks noChangeAspect="1" noChangeArrowheads="1" noCrop="1"/>
          </p:cNvPicPr>
          <p:nvPr/>
        </p:nvPicPr>
        <p:blipFill>
          <a:blip r:embed="rId6" cstate="print"/>
          <a:srcRect/>
          <a:stretch>
            <a:fillRect/>
          </a:stretch>
        </p:blipFill>
        <p:spPr bwMode="auto">
          <a:xfrm>
            <a:off x="7924800" y="1"/>
            <a:ext cx="1219200" cy="685800"/>
          </a:xfrm>
          <a:prstGeom prst="rect">
            <a:avLst/>
          </a:prstGeom>
          <a:noFill/>
        </p:spPr>
      </p:pic>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457200" y="274638"/>
            <a:ext cx="8229600" cy="715962"/>
          </a:xfrm>
        </p:spPr>
        <p:txBody>
          <a:bodyPr>
            <a:normAutofit fontScale="90000"/>
          </a:bodyPr>
          <a:lstStyle/>
          <a:p>
            <a:r>
              <a:rPr lang="en-US" b="1" dirty="0">
                <a:latin typeface="Times New Roman" pitchFamily="18" charset="0"/>
              </a:rPr>
              <a:t>Helical Gear</a:t>
            </a:r>
          </a:p>
        </p:txBody>
      </p:sp>
      <p:sp>
        <p:nvSpPr>
          <p:cNvPr id="18435" name="Rectangle 3"/>
          <p:cNvSpPr>
            <a:spLocks noGrp="1" noChangeArrowheads="1"/>
          </p:cNvSpPr>
          <p:nvPr>
            <p:ph type="body" idx="1"/>
          </p:nvPr>
        </p:nvSpPr>
        <p:spPr>
          <a:xfrm>
            <a:off x="533400" y="1295400"/>
            <a:ext cx="8153400" cy="4830763"/>
          </a:xfrm>
        </p:spPr>
        <p:txBody>
          <a:bodyPr>
            <a:normAutofit/>
          </a:bodyPr>
          <a:lstStyle/>
          <a:p>
            <a:r>
              <a:rPr lang="en-US" sz="2400" dirty="0">
                <a:latin typeface="Times New Roman" pitchFamily="18" charset="0"/>
              </a:rPr>
              <a:t>The teeth on helical gears are cut at an angle to the face of the gear </a:t>
            </a:r>
          </a:p>
          <a:p>
            <a:r>
              <a:rPr lang="en-US" sz="2400" dirty="0">
                <a:latin typeface="Times New Roman" pitchFamily="18" charset="0"/>
              </a:rPr>
              <a:t>This gradual engagement makes helical gears operate much more smoothly and quietly than spur gears </a:t>
            </a:r>
          </a:p>
          <a:p>
            <a:r>
              <a:rPr lang="en-US" sz="2400" dirty="0">
                <a:latin typeface="Times New Roman" pitchFamily="18" charset="0"/>
              </a:rPr>
              <a:t>One interesting thing about helical gears is that if the angles of the gear teeth are correct, they can be mounted on perpendicular shafts, adjusting the rotation angle by 90 degrees </a:t>
            </a:r>
          </a:p>
        </p:txBody>
      </p:sp>
      <p:pic>
        <p:nvPicPr>
          <p:cNvPr id="2050" name="Picture 2" descr="D:\Class Lecture\KOM\Presentation\helical 2.jpeg"/>
          <p:cNvPicPr>
            <a:picLocks noChangeAspect="1" noChangeArrowheads="1"/>
          </p:cNvPicPr>
          <p:nvPr/>
        </p:nvPicPr>
        <p:blipFill>
          <a:blip r:embed="rId3"/>
          <a:srcRect/>
          <a:stretch>
            <a:fillRect/>
          </a:stretch>
        </p:blipFill>
        <p:spPr bwMode="auto">
          <a:xfrm>
            <a:off x="990600" y="4648200"/>
            <a:ext cx="2619375" cy="1743075"/>
          </a:xfrm>
          <a:prstGeom prst="rect">
            <a:avLst/>
          </a:prstGeom>
          <a:noFill/>
        </p:spPr>
      </p:pic>
      <p:pic>
        <p:nvPicPr>
          <p:cNvPr id="2051" name="Picture 3" descr="D:\Class Lecture\KOM\Presentation\helical gears.jpeg"/>
          <p:cNvPicPr>
            <a:picLocks noChangeAspect="1" noChangeArrowheads="1"/>
          </p:cNvPicPr>
          <p:nvPr/>
        </p:nvPicPr>
        <p:blipFill>
          <a:blip r:embed="rId4"/>
          <a:srcRect/>
          <a:stretch>
            <a:fillRect/>
          </a:stretch>
        </p:blipFill>
        <p:spPr bwMode="auto">
          <a:xfrm>
            <a:off x="6781800" y="4343400"/>
            <a:ext cx="1676400" cy="1990725"/>
          </a:xfrm>
          <a:prstGeom prst="rect">
            <a:avLst/>
          </a:prstGeom>
          <a:noFill/>
        </p:spPr>
      </p:pic>
      <p:pic>
        <p:nvPicPr>
          <p:cNvPr id="6" name="Picture 14" descr="D:\Class Lecture\KOM\Presentation\Spur_gears_animation.gif"/>
          <p:cNvPicPr>
            <a:picLocks noChangeAspect="1" noChangeArrowheads="1" noCrop="1"/>
          </p:cNvPicPr>
          <p:nvPr/>
        </p:nvPicPr>
        <p:blipFill>
          <a:blip r:embed="rId5" cstate="print"/>
          <a:srcRect/>
          <a:stretch>
            <a:fillRect/>
          </a:stretch>
        </p:blipFill>
        <p:spPr bwMode="auto">
          <a:xfrm>
            <a:off x="8077200" y="0"/>
            <a:ext cx="1066800" cy="600075"/>
          </a:xfrm>
          <a:prstGeom prst="rect">
            <a:avLst/>
          </a:prstGeom>
          <a:noFill/>
        </p:spPr>
      </p:pic>
      <p:pic>
        <p:nvPicPr>
          <p:cNvPr id="7" name="Picture 14" descr="D:\Class Lecture\KOM\Presentation\Spur_gears_animation.gif"/>
          <p:cNvPicPr>
            <a:picLocks noChangeAspect="1" noChangeArrowheads="1" noCrop="1"/>
          </p:cNvPicPr>
          <p:nvPr/>
        </p:nvPicPr>
        <p:blipFill>
          <a:blip r:embed="rId6" cstate="print"/>
          <a:srcRect/>
          <a:stretch>
            <a:fillRect/>
          </a:stretch>
        </p:blipFill>
        <p:spPr bwMode="auto">
          <a:xfrm>
            <a:off x="7924800" y="1"/>
            <a:ext cx="1219200" cy="685800"/>
          </a:xfrm>
          <a:prstGeom prst="rect">
            <a:avLst/>
          </a:prstGeom>
          <a:noFill/>
        </p:spPr>
      </p:pic>
      <p:pic>
        <p:nvPicPr>
          <p:cNvPr id="8" name="Picture 2"/>
          <p:cNvPicPr>
            <a:picLocks noChangeAspect="1" noChangeArrowheads="1"/>
          </p:cNvPicPr>
          <p:nvPr/>
        </p:nvPicPr>
        <p:blipFill>
          <a:blip r:embed="rId7"/>
          <a:srcRect/>
          <a:stretch>
            <a:fillRect/>
          </a:stretch>
        </p:blipFill>
        <p:spPr bwMode="auto">
          <a:xfrm>
            <a:off x="3581400" y="4005807"/>
            <a:ext cx="3124200" cy="2852193"/>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p:txBody>
          <a:bodyPr/>
          <a:lstStyle/>
          <a:p>
            <a:r>
              <a:rPr lang="en-US" b="1">
                <a:latin typeface="Times New Roman" pitchFamily="18" charset="0"/>
              </a:rPr>
              <a:t>Herringbone gears</a:t>
            </a:r>
          </a:p>
        </p:txBody>
      </p:sp>
      <p:sp>
        <p:nvSpPr>
          <p:cNvPr id="24579" name="Rectangle 3"/>
          <p:cNvSpPr>
            <a:spLocks noGrp="1" noChangeArrowheads="1"/>
          </p:cNvSpPr>
          <p:nvPr>
            <p:ph type="body" sz="half" idx="1"/>
          </p:nvPr>
        </p:nvSpPr>
        <p:spPr>
          <a:xfrm>
            <a:off x="457200" y="1600200"/>
            <a:ext cx="4648200" cy="4572000"/>
          </a:xfrm>
        </p:spPr>
        <p:txBody>
          <a:bodyPr/>
          <a:lstStyle/>
          <a:p>
            <a:r>
              <a:rPr lang="en-US" sz="2800">
                <a:latin typeface="Times New Roman" pitchFamily="18" charset="0"/>
              </a:rPr>
              <a:t>To avoid axial thrust, two helical gears of opposite hand can be mounted side by side, to cancel resulting thrust forces</a:t>
            </a:r>
          </a:p>
          <a:p>
            <a:endParaRPr lang="en-US" sz="2800">
              <a:latin typeface="Times New Roman" pitchFamily="18" charset="0"/>
            </a:endParaRPr>
          </a:p>
          <a:p>
            <a:r>
              <a:rPr lang="en-US" sz="2800">
                <a:latin typeface="Times New Roman" pitchFamily="18" charset="0"/>
              </a:rPr>
              <a:t>Herringbone gears are mostly used on heavy machinery.  </a:t>
            </a:r>
          </a:p>
        </p:txBody>
      </p:sp>
      <p:pic>
        <p:nvPicPr>
          <p:cNvPr id="24580" name="Picture 29" descr="gears"/>
          <p:cNvPicPr>
            <a:picLocks noGrp="1" noChangeAspect="1" noChangeArrowheads="1"/>
          </p:cNvPicPr>
          <p:nvPr>
            <p:ph sz="quarter" idx="2"/>
          </p:nvPr>
        </p:nvPicPr>
        <p:blipFill>
          <a:blip r:embed="rId3"/>
          <a:srcRect/>
          <a:stretch>
            <a:fillRect/>
          </a:stretch>
        </p:blipFill>
        <p:spPr>
          <a:xfrm>
            <a:off x="5410200" y="1465263"/>
            <a:ext cx="2286000" cy="2230437"/>
          </a:xfrm>
          <a:noFill/>
          <a:ln/>
        </p:spPr>
      </p:pic>
      <p:pic>
        <p:nvPicPr>
          <p:cNvPr id="24582" name="Picture 2" descr="Herringbone Gears"/>
          <p:cNvPicPr>
            <a:picLocks noGrp="1" noChangeAspect="1" noChangeArrowheads="1"/>
          </p:cNvPicPr>
          <p:nvPr>
            <p:ph sz="quarter" idx="3"/>
          </p:nvPr>
        </p:nvPicPr>
        <p:blipFill>
          <a:blip r:embed="rId4"/>
          <a:srcRect/>
          <a:stretch>
            <a:fillRect/>
          </a:stretch>
        </p:blipFill>
        <p:spPr>
          <a:xfrm>
            <a:off x="5843588" y="4191000"/>
            <a:ext cx="2190750" cy="1905000"/>
          </a:xfrm>
          <a:noFill/>
          <a:ln/>
        </p:spPr>
      </p:pic>
      <p:pic>
        <p:nvPicPr>
          <p:cNvPr id="6" name="Picture 14" descr="D:\Class Lecture\KOM\Presentation\Spur_gears_animation.gif"/>
          <p:cNvPicPr>
            <a:picLocks noChangeAspect="1" noChangeArrowheads="1" noCrop="1"/>
          </p:cNvPicPr>
          <p:nvPr/>
        </p:nvPicPr>
        <p:blipFill>
          <a:blip r:embed="rId5" cstate="print"/>
          <a:srcRect/>
          <a:stretch>
            <a:fillRect/>
          </a:stretch>
        </p:blipFill>
        <p:spPr bwMode="auto">
          <a:xfrm>
            <a:off x="8077200" y="0"/>
            <a:ext cx="1066800" cy="600075"/>
          </a:xfrm>
          <a:prstGeom prst="rect">
            <a:avLst/>
          </a:prstGeom>
          <a:noFill/>
        </p:spPr>
      </p:pic>
      <p:pic>
        <p:nvPicPr>
          <p:cNvPr id="7" name="Picture 14" descr="D:\Class Lecture\KOM\Presentation\Spur_gears_animation.gif"/>
          <p:cNvPicPr>
            <a:picLocks noChangeAspect="1" noChangeArrowheads="1" noCrop="1"/>
          </p:cNvPicPr>
          <p:nvPr/>
        </p:nvPicPr>
        <p:blipFill>
          <a:blip r:embed="rId6" cstate="print"/>
          <a:srcRect/>
          <a:stretch>
            <a:fillRect/>
          </a:stretch>
        </p:blipFill>
        <p:spPr bwMode="auto">
          <a:xfrm>
            <a:off x="7924800" y="1"/>
            <a:ext cx="1219200" cy="685800"/>
          </a:xfrm>
          <a:prstGeom prst="rect">
            <a:avLst/>
          </a:prstGeom>
          <a:noFill/>
        </p:spPr>
      </p:pic>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457200" y="274638"/>
            <a:ext cx="8229600" cy="563562"/>
          </a:xfrm>
        </p:spPr>
        <p:txBody>
          <a:bodyPr>
            <a:normAutofit fontScale="90000"/>
          </a:bodyPr>
          <a:lstStyle/>
          <a:p>
            <a:r>
              <a:rPr lang="en-US" b="1" dirty="0">
                <a:latin typeface="Times New Roman" pitchFamily="18" charset="0"/>
              </a:rPr>
              <a:t>Rack and pinion</a:t>
            </a:r>
          </a:p>
        </p:txBody>
      </p:sp>
      <p:sp>
        <p:nvSpPr>
          <p:cNvPr id="29699" name="Rectangle 3"/>
          <p:cNvSpPr>
            <a:spLocks noGrp="1" noChangeArrowheads="1"/>
          </p:cNvSpPr>
          <p:nvPr>
            <p:ph type="body" sz="half" idx="1"/>
          </p:nvPr>
        </p:nvSpPr>
        <p:spPr>
          <a:xfrm>
            <a:off x="0" y="914400"/>
            <a:ext cx="8458200" cy="2209800"/>
          </a:xfrm>
        </p:spPr>
        <p:txBody>
          <a:bodyPr>
            <a:normAutofit/>
          </a:bodyPr>
          <a:lstStyle/>
          <a:p>
            <a:r>
              <a:rPr lang="en-US" sz="2400" b="1" dirty="0">
                <a:latin typeface="Times New Roman" pitchFamily="18" charset="0"/>
              </a:rPr>
              <a:t>Rack and pinion gears</a:t>
            </a:r>
            <a:r>
              <a:rPr lang="en-US" sz="2400" dirty="0">
                <a:latin typeface="Times New Roman" pitchFamily="18" charset="0"/>
              </a:rPr>
              <a:t> are used to convert rotation (From the pinion) into linear motion (of the rack)</a:t>
            </a:r>
          </a:p>
          <a:p>
            <a:pPr>
              <a:buFontTx/>
              <a:buNone/>
            </a:pPr>
            <a:endParaRPr lang="en-US" sz="2400" dirty="0">
              <a:latin typeface="Times New Roman" pitchFamily="18" charset="0"/>
            </a:endParaRPr>
          </a:p>
          <a:p>
            <a:r>
              <a:rPr lang="en-US" sz="2400" dirty="0">
                <a:latin typeface="Times New Roman" pitchFamily="18" charset="0"/>
              </a:rPr>
              <a:t>A perfect example of this is the steering system on many cars </a:t>
            </a:r>
          </a:p>
        </p:txBody>
      </p:sp>
      <p:pic>
        <p:nvPicPr>
          <p:cNvPr id="6" name="Picture 11" descr="D:\Class Lecture\KOM\Presentation\rack.gif"/>
          <p:cNvPicPr>
            <a:picLocks noChangeAspect="1" noChangeArrowheads="1" noCrop="1"/>
          </p:cNvPicPr>
          <p:nvPr/>
        </p:nvPicPr>
        <p:blipFill>
          <a:blip r:embed="rId3"/>
          <a:srcRect/>
          <a:stretch>
            <a:fillRect/>
          </a:stretch>
        </p:blipFill>
        <p:spPr bwMode="auto">
          <a:xfrm>
            <a:off x="3886201" y="3900487"/>
            <a:ext cx="5257799" cy="2957513"/>
          </a:xfrm>
          <a:prstGeom prst="rect">
            <a:avLst/>
          </a:prstGeom>
          <a:noFill/>
        </p:spPr>
      </p:pic>
      <p:pic>
        <p:nvPicPr>
          <p:cNvPr id="3074" name="Picture 2"/>
          <p:cNvPicPr>
            <a:picLocks noChangeAspect="1" noChangeArrowheads="1"/>
          </p:cNvPicPr>
          <p:nvPr/>
        </p:nvPicPr>
        <p:blipFill>
          <a:blip r:embed="rId4"/>
          <a:srcRect/>
          <a:stretch>
            <a:fillRect/>
          </a:stretch>
        </p:blipFill>
        <p:spPr bwMode="auto">
          <a:xfrm>
            <a:off x="381000" y="3733800"/>
            <a:ext cx="3348990" cy="2790825"/>
          </a:xfrm>
          <a:prstGeom prst="rect">
            <a:avLst/>
          </a:prstGeom>
          <a:noFill/>
          <a:ln w="9525">
            <a:noFill/>
            <a:miter lim="800000"/>
            <a:headEnd/>
            <a:tailEnd/>
          </a:ln>
          <a:effectLst/>
        </p:spPr>
      </p:pic>
      <p:pic>
        <p:nvPicPr>
          <p:cNvPr id="8" name="Picture 14" descr="D:\Class Lecture\KOM\Presentation\Spur_gears_animation.gif"/>
          <p:cNvPicPr>
            <a:picLocks noChangeAspect="1" noChangeArrowheads="1" noCrop="1"/>
          </p:cNvPicPr>
          <p:nvPr/>
        </p:nvPicPr>
        <p:blipFill>
          <a:blip r:embed="rId5" cstate="print"/>
          <a:srcRect/>
          <a:stretch>
            <a:fillRect/>
          </a:stretch>
        </p:blipFill>
        <p:spPr bwMode="auto">
          <a:xfrm>
            <a:off x="8077200" y="0"/>
            <a:ext cx="1066800" cy="600075"/>
          </a:xfrm>
          <a:prstGeom prst="rect">
            <a:avLst/>
          </a:prstGeom>
          <a:noFill/>
        </p:spPr>
      </p:pic>
      <p:pic>
        <p:nvPicPr>
          <p:cNvPr id="9" name="Picture 14" descr="D:\Class Lecture\KOM\Presentation\Spur_gears_animation.gif"/>
          <p:cNvPicPr>
            <a:picLocks noChangeAspect="1" noChangeArrowheads="1" noCrop="1"/>
          </p:cNvPicPr>
          <p:nvPr/>
        </p:nvPicPr>
        <p:blipFill>
          <a:blip r:embed="rId6" cstate="print"/>
          <a:srcRect/>
          <a:stretch>
            <a:fillRect/>
          </a:stretch>
        </p:blipFill>
        <p:spPr bwMode="auto">
          <a:xfrm>
            <a:off x="7924800" y="1"/>
            <a:ext cx="1219200" cy="685800"/>
          </a:xfrm>
          <a:prstGeom prst="rect">
            <a:avLst/>
          </a:prstGeom>
          <a:noFill/>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p:txBody>
          <a:bodyPr/>
          <a:lstStyle/>
          <a:p>
            <a:pPr eaLnBrk="1" hangingPunct="1"/>
            <a:r>
              <a:rPr lang="en-US" sz="4000" b="1" dirty="0" smtClean="0">
                <a:latin typeface="Calibri" pitchFamily="34" charset="0"/>
              </a:rPr>
              <a:t>Rolling Cylinders</a:t>
            </a:r>
            <a:endParaRPr lang="en-US" sz="1800" b="1" dirty="0" smtClean="0">
              <a:latin typeface="Calibri" pitchFamily="34" charset="0"/>
            </a:endParaRPr>
          </a:p>
        </p:txBody>
      </p:sp>
      <p:sp>
        <p:nvSpPr>
          <p:cNvPr id="4099" name="Text Box 3"/>
          <p:cNvSpPr txBox="1">
            <a:spLocks noChangeArrowheads="1"/>
          </p:cNvSpPr>
          <p:nvPr/>
        </p:nvSpPr>
        <p:spPr bwMode="auto">
          <a:xfrm>
            <a:off x="596536" y="1480457"/>
            <a:ext cx="2290355" cy="4939814"/>
          </a:xfrm>
          <a:prstGeom prst="rect">
            <a:avLst/>
          </a:prstGeom>
          <a:noFill/>
          <a:ln w="9525">
            <a:noFill/>
            <a:miter lim="800000"/>
            <a:headEnd/>
            <a:tailEnd/>
          </a:ln>
        </p:spPr>
        <p:txBody>
          <a:bodyPr wrap="square">
            <a:spAutoFit/>
          </a:bodyPr>
          <a:lstStyle/>
          <a:p>
            <a:pPr marL="342900" indent="-342900">
              <a:spcBef>
                <a:spcPct val="50000"/>
              </a:spcBef>
              <a:buFont typeface="Wingdings" pitchFamily="2" charset="2"/>
              <a:buChar char="q"/>
            </a:pPr>
            <a:r>
              <a:rPr lang="en-US" baseline="0" dirty="0" smtClean="0">
                <a:latin typeface="Calibri" pitchFamily="34" charset="0"/>
              </a:rPr>
              <a:t>Both rolling cylinders and belt (or chain) drives have effective linkage equivalents. </a:t>
            </a:r>
          </a:p>
          <a:p>
            <a:pPr marL="342900" indent="-342900">
              <a:spcBef>
                <a:spcPct val="50000"/>
              </a:spcBef>
              <a:buFont typeface="Wingdings" pitchFamily="2" charset="2"/>
              <a:buChar char="q"/>
            </a:pPr>
            <a:r>
              <a:rPr lang="en-US" baseline="0" dirty="0" smtClean="0">
                <a:latin typeface="Calibri" pitchFamily="34" charset="0"/>
              </a:rPr>
              <a:t>These effective linkages are valid only for one instantaneous position but nevertheless show that these devices could be analyzed as a variation of the </a:t>
            </a:r>
            <a:r>
              <a:rPr lang="en-US" baseline="0" dirty="0" err="1" smtClean="0">
                <a:latin typeface="Calibri" pitchFamily="34" charset="0"/>
              </a:rPr>
              <a:t>four­bar</a:t>
            </a:r>
            <a:r>
              <a:rPr lang="en-US" baseline="0" dirty="0" smtClean="0">
                <a:latin typeface="Calibri" pitchFamily="34" charset="0"/>
              </a:rPr>
              <a:t> linkage</a:t>
            </a:r>
          </a:p>
        </p:txBody>
      </p:sp>
      <p:pic>
        <p:nvPicPr>
          <p:cNvPr id="105474" name="Picture 2"/>
          <p:cNvPicPr>
            <a:picLocks noChangeAspect="1" noChangeArrowheads="1"/>
          </p:cNvPicPr>
          <p:nvPr/>
        </p:nvPicPr>
        <p:blipFill>
          <a:blip r:embed="rId2" cstate="print"/>
          <a:srcRect/>
          <a:stretch>
            <a:fillRect/>
          </a:stretch>
        </p:blipFill>
        <p:spPr bwMode="auto">
          <a:xfrm>
            <a:off x="4624089" y="1518559"/>
            <a:ext cx="2957948" cy="2361112"/>
          </a:xfrm>
          <a:prstGeom prst="rect">
            <a:avLst/>
          </a:prstGeom>
          <a:noFill/>
          <a:ln w="9525">
            <a:noFill/>
            <a:miter lim="800000"/>
            <a:headEnd/>
            <a:tailEnd/>
          </a:ln>
        </p:spPr>
      </p:pic>
      <p:pic>
        <p:nvPicPr>
          <p:cNvPr id="105475" name="Picture 3"/>
          <p:cNvPicPr>
            <a:picLocks noChangeAspect="1" noChangeArrowheads="1"/>
          </p:cNvPicPr>
          <p:nvPr/>
        </p:nvPicPr>
        <p:blipFill>
          <a:blip r:embed="rId3" cstate="print"/>
          <a:srcRect/>
          <a:stretch>
            <a:fillRect/>
          </a:stretch>
        </p:blipFill>
        <p:spPr bwMode="auto">
          <a:xfrm>
            <a:off x="4741818" y="4271374"/>
            <a:ext cx="3166791" cy="202628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457200" y="274638"/>
            <a:ext cx="8229600" cy="563562"/>
          </a:xfrm>
        </p:spPr>
        <p:txBody>
          <a:bodyPr>
            <a:normAutofit fontScale="90000"/>
          </a:bodyPr>
          <a:lstStyle/>
          <a:p>
            <a:r>
              <a:rPr lang="en-US" b="1" dirty="0">
                <a:latin typeface="Times New Roman" pitchFamily="18" charset="0"/>
              </a:rPr>
              <a:t>Bevel gears</a:t>
            </a:r>
          </a:p>
        </p:txBody>
      </p:sp>
      <p:sp>
        <p:nvSpPr>
          <p:cNvPr id="32771" name="Rectangle 3"/>
          <p:cNvSpPr>
            <a:spLocks noGrp="1" noChangeArrowheads="1"/>
          </p:cNvSpPr>
          <p:nvPr>
            <p:ph type="body" idx="1"/>
          </p:nvPr>
        </p:nvSpPr>
        <p:spPr>
          <a:xfrm>
            <a:off x="0" y="914400"/>
            <a:ext cx="9144000" cy="4678363"/>
          </a:xfrm>
        </p:spPr>
        <p:txBody>
          <a:bodyPr>
            <a:normAutofit/>
          </a:bodyPr>
          <a:lstStyle/>
          <a:p>
            <a:pPr>
              <a:lnSpc>
                <a:spcPct val="90000"/>
              </a:lnSpc>
            </a:pPr>
            <a:r>
              <a:rPr lang="en-US" sz="2400" b="1" dirty="0">
                <a:latin typeface="Times New Roman" pitchFamily="18" charset="0"/>
              </a:rPr>
              <a:t>Bevel gears</a:t>
            </a:r>
            <a:r>
              <a:rPr lang="en-US" sz="2400" dirty="0">
                <a:latin typeface="Times New Roman" pitchFamily="18" charset="0"/>
              </a:rPr>
              <a:t> are useful when the direction of a shaft's rotation needs to be changed </a:t>
            </a:r>
          </a:p>
          <a:p>
            <a:pPr>
              <a:lnSpc>
                <a:spcPct val="90000"/>
              </a:lnSpc>
            </a:pPr>
            <a:r>
              <a:rPr lang="en-US" sz="2400" dirty="0">
                <a:latin typeface="Times New Roman" pitchFamily="18" charset="0"/>
              </a:rPr>
              <a:t>They are usually mounted on shafts that are 90 degrees apart, but can be designed to work at other angles as well</a:t>
            </a:r>
          </a:p>
          <a:p>
            <a:pPr>
              <a:lnSpc>
                <a:spcPct val="90000"/>
              </a:lnSpc>
            </a:pPr>
            <a:r>
              <a:rPr lang="en-US" sz="2400" dirty="0">
                <a:latin typeface="Times New Roman" pitchFamily="18" charset="0"/>
              </a:rPr>
              <a:t>The teeth on bevel gears can be </a:t>
            </a:r>
            <a:r>
              <a:rPr lang="en-US" sz="2400" b="1" dirty="0">
                <a:latin typeface="Times New Roman" pitchFamily="18" charset="0"/>
              </a:rPr>
              <a:t>straight</a:t>
            </a:r>
            <a:r>
              <a:rPr lang="en-US" sz="2400" dirty="0">
                <a:latin typeface="Times New Roman" pitchFamily="18" charset="0"/>
              </a:rPr>
              <a:t>, </a:t>
            </a:r>
            <a:r>
              <a:rPr lang="en-US" sz="2400" b="1" dirty="0">
                <a:latin typeface="Times New Roman" pitchFamily="18" charset="0"/>
              </a:rPr>
              <a:t>spiral</a:t>
            </a:r>
            <a:r>
              <a:rPr lang="en-US" sz="2400" dirty="0">
                <a:latin typeface="Times New Roman" pitchFamily="18" charset="0"/>
              </a:rPr>
              <a:t> or </a:t>
            </a:r>
            <a:r>
              <a:rPr lang="en-US" sz="2400" b="1" dirty="0">
                <a:latin typeface="Times New Roman" pitchFamily="18" charset="0"/>
              </a:rPr>
              <a:t>hypoid</a:t>
            </a:r>
            <a:endParaRPr lang="en-US" sz="2400" dirty="0">
              <a:latin typeface="Times New Roman" pitchFamily="18" charset="0"/>
            </a:endParaRPr>
          </a:p>
          <a:p>
            <a:pPr>
              <a:lnSpc>
                <a:spcPct val="90000"/>
              </a:lnSpc>
            </a:pPr>
            <a:r>
              <a:rPr lang="en-US" sz="2400" dirty="0">
                <a:latin typeface="Times New Roman" pitchFamily="18" charset="0"/>
              </a:rPr>
              <a:t>locomotives, marine applications, automobiles, printing presses, cooling towers, power plants, steel plants, railway track inspection machines, etc.</a:t>
            </a:r>
          </a:p>
        </p:txBody>
      </p:sp>
      <p:pic>
        <p:nvPicPr>
          <p:cNvPr id="4" name="Picture 38" descr="gear-bevel2"/>
          <p:cNvPicPr>
            <a:picLocks noChangeAspect="1" noChangeArrowheads="1"/>
          </p:cNvPicPr>
          <p:nvPr/>
        </p:nvPicPr>
        <p:blipFill>
          <a:blip r:embed="rId3"/>
          <a:srcRect/>
          <a:stretch>
            <a:fillRect/>
          </a:stretch>
        </p:blipFill>
        <p:spPr>
          <a:xfrm>
            <a:off x="0" y="4264152"/>
            <a:ext cx="2819400" cy="2593848"/>
          </a:xfrm>
          <a:prstGeom prst="rect">
            <a:avLst/>
          </a:prstGeom>
          <a:noFill/>
          <a:ln/>
        </p:spPr>
      </p:pic>
      <p:pic>
        <p:nvPicPr>
          <p:cNvPr id="5" name="Picture 2"/>
          <p:cNvPicPr>
            <a:picLocks noChangeAspect="1" noChangeArrowheads="1"/>
          </p:cNvPicPr>
          <p:nvPr/>
        </p:nvPicPr>
        <p:blipFill>
          <a:blip r:embed="rId4"/>
          <a:srcRect/>
          <a:stretch>
            <a:fillRect/>
          </a:stretch>
        </p:blipFill>
        <p:spPr bwMode="auto">
          <a:xfrm rot="5400000">
            <a:off x="6914472" y="4628473"/>
            <a:ext cx="2096856" cy="2362199"/>
          </a:xfrm>
          <a:prstGeom prst="rect">
            <a:avLst/>
          </a:prstGeom>
          <a:noFill/>
          <a:ln w="9525">
            <a:noFill/>
            <a:miter lim="800000"/>
            <a:headEnd/>
            <a:tailEnd/>
          </a:ln>
          <a:effectLst/>
        </p:spPr>
      </p:pic>
      <p:pic>
        <p:nvPicPr>
          <p:cNvPr id="6" name="Picture 9" descr="D:\Class Lecture\KOM\Presentation\bevels.gif"/>
          <p:cNvPicPr>
            <a:picLocks noChangeAspect="1" noChangeArrowheads="1" noCrop="1"/>
          </p:cNvPicPr>
          <p:nvPr/>
        </p:nvPicPr>
        <p:blipFill>
          <a:blip r:embed="rId5"/>
          <a:srcRect/>
          <a:stretch>
            <a:fillRect/>
          </a:stretch>
        </p:blipFill>
        <p:spPr bwMode="auto">
          <a:xfrm>
            <a:off x="2743200" y="3505200"/>
            <a:ext cx="4191000" cy="3352800"/>
          </a:xfrm>
          <a:prstGeom prst="rect">
            <a:avLst/>
          </a:prstGeom>
          <a:noFill/>
        </p:spPr>
      </p:pic>
      <p:pic>
        <p:nvPicPr>
          <p:cNvPr id="7" name="Picture 14" descr="D:\Class Lecture\KOM\Presentation\Spur_gears_animation.gif"/>
          <p:cNvPicPr>
            <a:picLocks noChangeAspect="1" noChangeArrowheads="1" noCrop="1"/>
          </p:cNvPicPr>
          <p:nvPr/>
        </p:nvPicPr>
        <p:blipFill>
          <a:blip r:embed="rId6" cstate="print"/>
          <a:srcRect/>
          <a:stretch>
            <a:fillRect/>
          </a:stretch>
        </p:blipFill>
        <p:spPr bwMode="auto">
          <a:xfrm>
            <a:off x="8077200" y="0"/>
            <a:ext cx="1066800" cy="600075"/>
          </a:xfrm>
          <a:prstGeom prst="rect">
            <a:avLst/>
          </a:prstGeom>
          <a:noFill/>
        </p:spPr>
      </p:pic>
      <p:pic>
        <p:nvPicPr>
          <p:cNvPr id="8" name="Picture 14" descr="D:\Class Lecture\KOM\Presentation\Spur_gears_animation.gif"/>
          <p:cNvPicPr>
            <a:picLocks noChangeAspect="1" noChangeArrowheads="1" noCrop="1"/>
          </p:cNvPicPr>
          <p:nvPr/>
        </p:nvPicPr>
        <p:blipFill>
          <a:blip r:embed="rId7" cstate="print"/>
          <a:srcRect/>
          <a:stretch>
            <a:fillRect/>
          </a:stretch>
        </p:blipFill>
        <p:spPr bwMode="auto">
          <a:xfrm>
            <a:off x="7924800" y="1"/>
            <a:ext cx="1219200" cy="685800"/>
          </a:xfrm>
          <a:prstGeom prst="rect">
            <a:avLst/>
          </a:prstGeom>
          <a:noFill/>
        </p:spPr>
      </p:pic>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00" name="Rectangle 8"/>
          <p:cNvSpPr>
            <a:spLocks noGrp="1" noChangeArrowheads="1"/>
          </p:cNvSpPr>
          <p:nvPr>
            <p:ph type="title"/>
          </p:nvPr>
        </p:nvSpPr>
        <p:spPr>
          <a:xfrm>
            <a:off x="304800" y="152400"/>
            <a:ext cx="8229600" cy="563562"/>
          </a:xfrm>
        </p:spPr>
        <p:txBody>
          <a:bodyPr>
            <a:normAutofit fontScale="90000"/>
          </a:bodyPr>
          <a:lstStyle/>
          <a:p>
            <a:r>
              <a:rPr lang="en-US" b="1" dirty="0">
                <a:latin typeface="Times New Roman" pitchFamily="18" charset="0"/>
              </a:rPr>
              <a:t>Straight and Spiral Bevel Gears</a:t>
            </a:r>
          </a:p>
        </p:txBody>
      </p:sp>
      <p:pic>
        <p:nvPicPr>
          <p:cNvPr id="33796" name="Picture 35" descr="gear-bevel"/>
          <p:cNvPicPr>
            <a:picLocks noGrp="1" noChangeAspect="1" noChangeArrowheads="1"/>
          </p:cNvPicPr>
          <p:nvPr>
            <p:ph sz="half" idx="1"/>
          </p:nvPr>
        </p:nvPicPr>
        <p:blipFill>
          <a:blip r:embed="rId3"/>
          <a:srcRect/>
          <a:stretch>
            <a:fillRect/>
          </a:stretch>
        </p:blipFill>
        <p:spPr>
          <a:xfrm>
            <a:off x="457200" y="685800"/>
            <a:ext cx="4038600" cy="3462337"/>
          </a:xfrm>
          <a:noFill/>
          <a:ln/>
        </p:spPr>
      </p:pic>
      <p:pic>
        <p:nvPicPr>
          <p:cNvPr id="33799" name="Picture 38" descr="gear-bevel2"/>
          <p:cNvPicPr>
            <a:picLocks noGrp="1" noChangeAspect="1" noChangeArrowheads="1"/>
          </p:cNvPicPr>
          <p:nvPr>
            <p:ph sz="half" idx="2"/>
          </p:nvPr>
        </p:nvPicPr>
        <p:blipFill>
          <a:blip r:embed="rId4"/>
          <a:srcRect/>
          <a:stretch>
            <a:fillRect/>
          </a:stretch>
        </p:blipFill>
        <p:spPr>
          <a:xfrm>
            <a:off x="4876800" y="698500"/>
            <a:ext cx="3810000" cy="3505200"/>
          </a:xfrm>
          <a:noFill/>
          <a:ln/>
        </p:spPr>
      </p:pic>
      <p:pic>
        <p:nvPicPr>
          <p:cNvPr id="5122" name="Picture 2"/>
          <p:cNvPicPr>
            <a:picLocks noChangeAspect="1" noChangeArrowheads="1"/>
          </p:cNvPicPr>
          <p:nvPr/>
        </p:nvPicPr>
        <p:blipFill>
          <a:blip r:embed="rId5"/>
          <a:srcRect/>
          <a:stretch>
            <a:fillRect/>
          </a:stretch>
        </p:blipFill>
        <p:spPr bwMode="auto">
          <a:xfrm rot="5400000">
            <a:off x="2633663" y="3500437"/>
            <a:ext cx="3086100" cy="3476625"/>
          </a:xfrm>
          <a:prstGeom prst="rect">
            <a:avLst/>
          </a:prstGeom>
          <a:noFill/>
          <a:ln w="9525">
            <a:noFill/>
            <a:miter lim="800000"/>
            <a:headEnd/>
            <a:tailEnd/>
          </a:ln>
          <a:effectLst/>
        </p:spPr>
      </p:pic>
      <p:pic>
        <p:nvPicPr>
          <p:cNvPr id="6" name="Picture 14" descr="D:\Class Lecture\KOM\Presentation\Spur_gears_animation.gif"/>
          <p:cNvPicPr>
            <a:picLocks noChangeAspect="1" noChangeArrowheads="1" noCrop="1"/>
          </p:cNvPicPr>
          <p:nvPr/>
        </p:nvPicPr>
        <p:blipFill>
          <a:blip r:embed="rId6" cstate="print"/>
          <a:srcRect/>
          <a:stretch>
            <a:fillRect/>
          </a:stretch>
        </p:blipFill>
        <p:spPr bwMode="auto">
          <a:xfrm>
            <a:off x="8077200" y="0"/>
            <a:ext cx="1066800" cy="600075"/>
          </a:xfrm>
          <a:prstGeom prst="rect">
            <a:avLst/>
          </a:prstGeom>
          <a:noFill/>
        </p:spPr>
      </p:pic>
      <p:pic>
        <p:nvPicPr>
          <p:cNvPr id="7" name="Picture 14" descr="D:\Class Lecture\KOM\Presentation\Spur_gears_animation.gif"/>
          <p:cNvPicPr>
            <a:picLocks noChangeAspect="1" noChangeArrowheads="1" noCrop="1"/>
          </p:cNvPicPr>
          <p:nvPr/>
        </p:nvPicPr>
        <p:blipFill>
          <a:blip r:embed="rId7" cstate="print"/>
          <a:srcRect/>
          <a:stretch>
            <a:fillRect/>
          </a:stretch>
        </p:blipFill>
        <p:spPr bwMode="auto">
          <a:xfrm>
            <a:off x="7924800" y="1"/>
            <a:ext cx="1219200" cy="685800"/>
          </a:xfrm>
          <a:prstGeom prst="rect">
            <a:avLst/>
          </a:prstGeom>
          <a:noFill/>
        </p:spPr>
      </p:pic>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a:xfrm>
            <a:off x="457200" y="274638"/>
            <a:ext cx="8001000" cy="639762"/>
          </a:xfrm>
        </p:spPr>
        <p:txBody>
          <a:bodyPr>
            <a:normAutofit fontScale="90000"/>
          </a:bodyPr>
          <a:lstStyle/>
          <a:p>
            <a:r>
              <a:rPr lang="en-US" b="1" dirty="0">
                <a:latin typeface="Times New Roman" pitchFamily="18" charset="0"/>
              </a:rPr>
              <a:t>WORM AND WORM GEAR</a:t>
            </a:r>
          </a:p>
        </p:txBody>
      </p:sp>
      <p:sp>
        <p:nvSpPr>
          <p:cNvPr id="38915" name="Rectangle 3"/>
          <p:cNvSpPr>
            <a:spLocks noGrp="1" noChangeArrowheads="1"/>
          </p:cNvSpPr>
          <p:nvPr>
            <p:ph type="body" idx="1"/>
          </p:nvPr>
        </p:nvSpPr>
        <p:spPr>
          <a:xfrm>
            <a:off x="152400" y="914400"/>
            <a:ext cx="8991600" cy="5105400"/>
          </a:xfrm>
        </p:spPr>
        <p:txBody>
          <a:bodyPr>
            <a:normAutofit/>
          </a:bodyPr>
          <a:lstStyle/>
          <a:p>
            <a:r>
              <a:rPr lang="en-US" sz="2000" b="1" dirty="0">
                <a:latin typeface="Times New Roman" pitchFamily="18" charset="0"/>
              </a:rPr>
              <a:t>Worm gears</a:t>
            </a:r>
            <a:r>
              <a:rPr lang="en-US" sz="2000" dirty="0">
                <a:latin typeface="Times New Roman" pitchFamily="18" charset="0"/>
              </a:rPr>
              <a:t> are used when large gear reductions are needed. It is common for worm gears to have reductions of 20:1, and even up to 300:1 or greater</a:t>
            </a:r>
          </a:p>
          <a:p>
            <a:r>
              <a:rPr lang="en-US" sz="2000" dirty="0">
                <a:latin typeface="Times New Roman" pitchFamily="18" charset="0"/>
              </a:rPr>
              <a:t>Many worm gears have an interesting property that no other gear set has: the worm can easily turn the gear, but the gear cannot turn the worm</a:t>
            </a:r>
          </a:p>
          <a:p>
            <a:r>
              <a:rPr lang="en-US" sz="2000" dirty="0">
                <a:latin typeface="Times New Roman" pitchFamily="18" charset="0"/>
              </a:rPr>
              <a:t> Worm gears are used widely in material handling and transportation machinery, machine tools, automobiles etc</a:t>
            </a:r>
          </a:p>
        </p:txBody>
      </p:sp>
      <p:pic>
        <p:nvPicPr>
          <p:cNvPr id="4" name="Picture 41" descr="gear-worm"/>
          <p:cNvPicPr>
            <a:picLocks noChangeAspect="1" noChangeArrowheads="1"/>
          </p:cNvPicPr>
          <p:nvPr/>
        </p:nvPicPr>
        <p:blipFill>
          <a:blip r:embed="rId3"/>
          <a:srcRect/>
          <a:stretch>
            <a:fillRect/>
          </a:stretch>
        </p:blipFill>
        <p:spPr>
          <a:xfrm>
            <a:off x="0" y="3524731"/>
            <a:ext cx="3086099" cy="3333269"/>
          </a:xfrm>
          <a:prstGeom prst="rect">
            <a:avLst/>
          </a:prstGeom>
          <a:noFill/>
          <a:ln/>
        </p:spPr>
      </p:pic>
      <p:pic>
        <p:nvPicPr>
          <p:cNvPr id="5" name="Picture 10" descr="D:\Class Lecture\KOM\Presentation\worm.gif"/>
          <p:cNvPicPr>
            <a:picLocks noChangeAspect="1" noChangeArrowheads="1" noCrop="1"/>
          </p:cNvPicPr>
          <p:nvPr/>
        </p:nvPicPr>
        <p:blipFill>
          <a:blip r:embed="rId4"/>
          <a:srcRect/>
          <a:stretch>
            <a:fillRect/>
          </a:stretch>
        </p:blipFill>
        <p:spPr bwMode="auto">
          <a:xfrm>
            <a:off x="3759200" y="2819400"/>
            <a:ext cx="5384800" cy="4038600"/>
          </a:xfrm>
          <a:prstGeom prst="rect">
            <a:avLst/>
          </a:prstGeom>
          <a:noFill/>
        </p:spPr>
      </p:pic>
      <p:pic>
        <p:nvPicPr>
          <p:cNvPr id="6" name="Picture 14" descr="D:\Class Lecture\KOM\Presentation\Spur_gears_animation.gif"/>
          <p:cNvPicPr>
            <a:picLocks noChangeAspect="1" noChangeArrowheads="1" noCrop="1"/>
          </p:cNvPicPr>
          <p:nvPr/>
        </p:nvPicPr>
        <p:blipFill>
          <a:blip r:embed="rId5" cstate="print"/>
          <a:srcRect/>
          <a:stretch>
            <a:fillRect/>
          </a:stretch>
        </p:blipFill>
        <p:spPr bwMode="auto">
          <a:xfrm>
            <a:off x="8077200" y="0"/>
            <a:ext cx="1066800" cy="600075"/>
          </a:xfrm>
          <a:prstGeom prst="rect">
            <a:avLst/>
          </a:prstGeom>
          <a:noFill/>
        </p:spPr>
      </p:pic>
      <p:pic>
        <p:nvPicPr>
          <p:cNvPr id="7" name="Picture 14" descr="D:\Class Lecture\KOM\Presentation\Spur_gears_animation.gif"/>
          <p:cNvPicPr>
            <a:picLocks noChangeAspect="1" noChangeArrowheads="1" noCrop="1"/>
          </p:cNvPicPr>
          <p:nvPr/>
        </p:nvPicPr>
        <p:blipFill>
          <a:blip r:embed="rId6" cstate="print"/>
          <a:srcRect/>
          <a:stretch>
            <a:fillRect/>
          </a:stretch>
        </p:blipFill>
        <p:spPr bwMode="auto">
          <a:xfrm>
            <a:off x="7924800" y="1"/>
            <a:ext cx="1219200" cy="685800"/>
          </a:xfrm>
          <a:prstGeom prst="rect">
            <a:avLst/>
          </a:prstGeom>
          <a:noFill/>
        </p:spPr>
      </p:pic>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xfrm>
            <a:off x="457200" y="274638"/>
            <a:ext cx="8229600" cy="715962"/>
          </a:xfrm>
        </p:spPr>
        <p:txBody>
          <a:bodyPr>
            <a:normAutofit/>
          </a:bodyPr>
          <a:lstStyle/>
          <a:p>
            <a:r>
              <a:rPr lang="en-US" sz="3600" b="1" dirty="0">
                <a:latin typeface="Times New Roman" pitchFamily="18" charset="0"/>
              </a:rPr>
              <a:t>NOMENCLATURE OF SPUR GEARS</a:t>
            </a:r>
          </a:p>
        </p:txBody>
      </p:sp>
      <p:sp>
        <p:nvSpPr>
          <p:cNvPr id="4" name="Content Placeholder 3"/>
          <p:cNvSpPr>
            <a:spLocks noGrp="1"/>
          </p:cNvSpPr>
          <p:nvPr>
            <p:ph idx="1"/>
          </p:nvPr>
        </p:nvSpPr>
        <p:spPr/>
        <p:txBody>
          <a:bodyPr/>
          <a:lstStyle/>
          <a:p>
            <a:endParaRPr lang="en-US"/>
          </a:p>
        </p:txBody>
      </p:sp>
      <p:pic>
        <p:nvPicPr>
          <p:cNvPr id="6146" name="Picture 2"/>
          <p:cNvPicPr>
            <a:picLocks noChangeAspect="1" noChangeArrowheads="1"/>
          </p:cNvPicPr>
          <p:nvPr/>
        </p:nvPicPr>
        <p:blipFill>
          <a:blip r:embed="rId3"/>
          <a:srcRect/>
          <a:stretch>
            <a:fillRect/>
          </a:stretch>
        </p:blipFill>
        <p:spPr bwMode="auto">
          <a:xfrm>
            <a:off x="195263" y="1276350"/>
            <a:ext cx="8753475" cy="5276850"/>
          </a:xfrm>
          <a:prstGeom prst="rect">
            <a:avLst/>
          </a:prstGeom>
          <a:noFill/>
          <a:ln w="9525">
            <a:noFill/>
            <a:miter lim="800000"/>
            <a:headEnd/>
            <a:tailEnd/>
          </a:ln>
          <a:effectLst/>
        </p:spPr>
      </p:pic>
      <p:pic>
        <p:nvPicPr>
          <p:cNvPr id="5" name="Picture 14" descr="D:\Class Lecture\KOM\Presentation\Spur_gears_animation.gif"/>
          <p:cNvPicPr>
            <a:picLocks noChangeAspect="1" noChangeArrowheads="1" noCrop="1"/>
          </p:cNvPicPr>
          <p:nvPr/>
        </p:nvPicPr>
        <p:blipFill>
          <a:blip r:embed="rId4" cstate="print"/>
          <a:srcRect/>
          <a:stretch>
            <a:fillRect/>
          </a:stretch>
        </p:blipFill>
        <p:spPr bwMode="auto">
          <a:xfrm>
            <a:off x="8077200" y="0"/>
            <a:ext cx="1066800" cy="600075"/>
          </a:xfrm>
          <a:prstGeom prst="rect">
            <a:avLst/>
          </a:prstGeom>
          <a:noFill/>
        </p:spPr>
      </p:pic>
      <p:pic>
        <p:nvPicPr>
          <p:cNvPr id="6" name="Picture 14" descr="D:\Class Lecture\KOM\Presentation\Spur_gears_animation.gif"/>
          <p:cNvPicPr>
            <a:picLocks noChangeAspect="1" noChangeArrowheads="1" noCrop="1"/>
          </p:cNvPicPr>
          <p:nvPr/>
        </p:nvPicPr>
        <p:blipFill>
          <a:blip r:embed="rId5" cstate="print"/>
          <a:srcRect/>
          <a:stretch>
            <a:fillRect/>
          </a:stretch>
        </p:blipFill>
        <p:spPr bwMode="auto">
          <a:xfrm>
            <a:off x="7924800" y="1"/>
            <a:ext cx="1219200" cy="685800"/>
          </a:xfrm>
          <a:prstGeom prst="rect">
            <a:avLst/>
          </a:prstGeom>
          <a:noFill/>
        </p:spPr>
      </p:pic>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429" descr="Spur Gear Geometry Picture"/>
          <p:cNvPicPr>
            <a:picLocks noChangeAspect="1" noChangeArrowheads="1"/>
          </p:cNvPicPr>
          <p:nvPr/>
        </p:nvPicPr>
        <p:blipFill>
          <a:blip r:embed="rId2">
            <a:grayscl/>
          </a:blip>
          <a:srcRect b="4156"/>
          <a:stretch>
            <a:fillRect/>
          </a:stretch>
        </p:blipFill>
        <p:spPr bwMode="auto">
          <a:xfrm>
            <a:off x="1752600" y="0"/>
            <a:ext cx="5334000" cy="6858000"/>
          </a:xfrm>
          <a:prstGeom prst="rect">
            <a:avLst/>
          </a:prstGeom>
          <a:noFill/>
          <a:ln w="9525">
            <a:noFill/>
            <a:miter lim="800000"/>
            <a:headEnd/>
            <a:tailEnd/>
          </a:ln>
        </p:spPr>
      </p:pic>
      <p:pic>
        <p:nvPicPr>
          <p:cNvPr id="3" name="Picture 14" descr="D:\Class Lecture\KOM\Presentation\Spur_gears_animation.gif"/>
          <p:cNvPicPr>
            <a:picLocks noChangeAspect="1" noChangeArrowheads="1" noCrop="1"/>
          </p:cNvPicPr>
          <p:nvPr/>
        </p:nvPicPr>
        <p:blipFill>
          <a:blip r:embed="rId3" cstate="print"/>
          <a:srcRect/>
          <a:stretch>
            <a:fillRect/>
          </a:stretch>
        </p:blipFill>
        <p:spPr bwMode="auto">
          <a:xfrm>
            <a:off x="8077200" y="0"/>
            <a:ext cx="1066800" cy="600075"/>
          </a:xfrm>
          <a:prstGeom prst="rect">
            <a:avLst/>
          </a:prstGeom>
          <a:noFill/>
        </p:spPr>
      </p:pic>
      <p:pic>
        <p:nvPicPr>
          <p:cNvPr id="4" name="Picture 14" descr="D:\Class Lecture\KOM\Presentation\Spur_gears_animation.gif"/>
          <p:cNvPicPr>
            <a:picLocks noChangeAspect="1" noChangeArrowheads="1" noCrop="1"/>
          </p:cNvPicPr>
          <p:nvPr/>
        </p:nvPicPr>
        <p:blipFill>
          <a:blip r:embed="rId4" cstate="print"/>
          <a:srcRect/>
          <a:stretch>
            <a:fillRect/>
          </a:stretch>
        </p:blipFill>
        <p:spPr bwMode="auto">
          <a:xfrm>
            <a:off x="7924800" y="1"/>
            <a:ext cx="1219200" cy="685800"/>
          </a:xfrm>
          <a:prstGeom prst="rect">
            <a:avLst/>
          </a:prstGeom>
          <a:noFill/>
        </p:spPr>
      </p:pic>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4191000"/>
          </a:xfrm>
        </p:spPr>
        <p:txBody>
          <a:bodyPr>
            <a:normAutofit fontScale="70000" lnSpcReduction="20000"/>
          </a:bodyPr>
          <a:lstStyle/>
          <a:p>
            <a:r>
              <a:rPr lang="en-US" b="1" i="1" dirty="0" smtClean="0"/>
              <a:t>Pitch circle. </a:t>
            </a:r>
            <a:r>
              <a:rPr lang="en-US" i="1" dirty="0" smtClean="0"/>
              <a:t>It is an imaginary circle which by pure rolling action would give the same </a:t>
            </a:r>
            <a:r>
              <a:rPr lang="en-US" dirty="0" smtClean="0"/>
              <a:t>motion as the actual gear.</a:t>
            </a:r>
          </a:p>
          <a:p>
            <a:r>
              <a:rPr lang="en-US" b="1" i="1" dirty="0" smtClean="0"/>
              <a:t>Pitch circle diameter. </a:t>
            </a:r>
            <a:r>
              <a:rPr lang="en-US" i="1" dirty="0" smtClean="0"/>
              <a:t>It is the diameter of the pitch circle. The size of the gear is usually </a:t>
            </a:r>
            <a:r>
              <a:rPr lang="en-US" dirty="0" smtClean="0"/>
              <a:t>specified by the pitch circle diameter. It is also known as </a:t>
            </a:r>
            <a:r>
              <a:rPr lang="en-US" i="1" dirty="0" smtClean="0"/>
              <a:t>pitch diameter.</a:t>
            </a:r>
          </a:p>
          <a:p>
            <a:r>
              <a:rPr lang="en-US" b="1" i="1" dirty="0" smtClean="0"/>
              <a:t>Pitch point. </a:t>
            </a:r>
            <a:r>
              <a:rPr lang="en-US" i="1" dirty="0" smtClean="0"/>
              <a:t>It is a common point of contact between two pitch circles.</a:t>
            </a:r>
          </a:p>
          <a:p>
            <a:r>
              <a:rPr lang="en-US" b="1" i="1" dirty="0" smtClean="0"/>
              <a:t>Pitch surface. </a:t>
            </a:r>
            <a:r>
              <a:rPr lang="en-US" i="1" dirty="0" smtClean="0"/>
              <a:t>It is the surface of the rolling discs which the meshing gears have replaced </a:t>
            </a:r>
            <a:r>
              <a:rPr lang="en-US" dirty="0" smtClean="0"/>
              <a:t>at the pitch circle.</a:t>
            </a:r>
          </a:p>
          <a:p>
            <a:r>
              <a:rPr lang="en-US" b="1" i="1" dirty="0" smtClean="0"/>
              <a:t>Pressure angle or angle of obliquity. </a:t>
            </a:r>
            <a:r>
              <a:rPr lang="en-US" i="1" dirty="0" smtClean="0"/>
              <a:t>It is the angle between the common normal to two </a:t>
            </a:r>
            <a:r>
              <a:rPr lang="en-US" dirty="0" smtClean="0"/>
              <a:t>gear teeth at the point of contact and the common tangent at the pitch point. It is usually denoted by </a:t>
            </a:r>
            <a:r>
              <a:rPr lang="el-GR" dirty="0" smtClean="0"/>
              <a:t>φ</a:t>
            </a:r>
            <a:r>
              <a:rPr lang="en-US" dirty="0" smtClean="0"/>
              <a:t>. The standard pressure angles are 14 1/2 ° and 20°.</a:t>
            </a:r>
          </a:p>
        </p:txBody>
      </p:sp>
      <p:pic>
        <p:nvPicPr>
          <p:cNvPr id="4" name="Picture 2"/>
          <p:cNvPicPr>
            <a:picLocks noChangeAspect="1" noChangeArrowheads="1"/>
          </p:cNvPicPr>
          <p:nvPr/>
        </p:nvPicPr>
        <p:blipFill>
          <a:blip r:embed="rId2"/>
          <a:srcRect/>
          <a:stretch>
            <a:fillRect/>
          </a:stretch>
        </p:blipFill>
        <p:spPr bwMode="auto">
          <a:xfrm>
            <a:off x="3929063" y="3501354"/>
            <a:ext cx="5062537" cy="305184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lstStyle/>
          <a:p>
            <a:r>
              <a:rPr lang="en-US" sz="2400" b="1" i="1" dirty="0" smtClean="0"/>
              <a:t>Addendum. </a:t>
            </a:r>
            <a:r>
              <a:rPr lang="en-US" sz="2400" i="1" dirty="0" smtClean="0"/>
              <a:t>It is the radial distance of a tooth from the pitch circle to the top of the tooth.</a:t>
            </a:r>
          </a:p>
          <a:p>
            <a:r>
              <a:rPr lang="en-US" sz="2400" b="1" i="1" dirty="0" err="1" smtClean="0"/>
              <a:t>Dedendum</a:t>
            </a:r>
            <a:r>
              <a:rPr lang="en-US" sz="2400" b="1" i="1" dirty="0" smtClean="0"/>
              <a:t>.</a:t>
            </a:r>
            <a:r>
              <a:rPr lang="en-US" sz="2400" i="1" dirty="0" smtClean="0"/>
              <a:t> It is the radial distance of a tooth from the pitch circle to the bottom of the tooth.</a:t>
            </a:r>
          </a:p>
          <a:p>
            <a:r>
              <a:rPr lang="en-US" sz="2400" b="1" i="1" dirty="0" smtClean="0"/>
              <a:t>Addendum circle. </a:t>
            </a:r>
            <a:r>
              <a:rPr lang="en-US" sz="2400" i="1" dirty="0" smtClean="0"/>
              <a:t>It is the circle drawn through the top of the teeth and is concentric with </a:t>
            </a:r>
            <a:r>
              <a:rPr lang="en-US" sz="2400" dirty="0" smtClean="0"/>
              <a:t>the pitch circle.</a:t>
            </a:r>
          </a:p>
          <a:p>
            <a:r>
              <a:rPr lang="en-US" sz="2400" b="1" i="1" dirty="0" err="1" smtClean="0"/>
              <a:t>Dedendum</a:t>
            </a:r>
            <a:r>
              <a:rPr lang="en-US" sz="2400" b="1" i="1" dirty="0" smtClean="0"/>
              <a:t> circle. </a:t>
            </a:r>
            <a:r>
              <a:rPr lang="en-US" sz="2400" i="1" dirty="0" smtClean="0"/>
              <a:t>It is the circle drawn through the bottom of the teeth. It is also called </a:t>
            </a:r>
            <a:r>
              <a:rPr lang="en-US" sz="2400" dirty="0" smtClean="0"/>
              <a:t>root circle.</a:t>
            </a:r>
          </a:p>
          <a:p>
            <a:endParaRPr lang="en-US" dirty="0"/>
          </a:p>
        </p:txBody>
      </p:sp>
      <p:pic>
        <p:nvPicPr>
          <p:cNvPr id="4" name="Picture 2"/>
          <p:cNvPicPr>
            <a:picLocks noChangeAspect="1" noChangeArrowheads="1"/>
          </p:cNvPicPr>
          <p:nvPr/>
        </p:nvPicPr>
        <p:blipFill>
          <a:blip r:embed="rId2"/>
          <a:srcRect/>
          <a:stretch>
            <a:fillRect/>
          </a:stretch>
        </p:blipFill>
        <p:spPr bwMode="auto">
          <a:xfrm>
            <a:off x="3929063" y="3501354"/>
            <a:ext cx="5062537" cy="3051845"/>
          </a:xfrm>
          <a:prstGeom prst="rect">
            <a:avLst/>
          </a:prstGeom>
          <a:noFill/>
          <a:ln w="9525">
            <a:noFill/>
            <a:miter lim="800000"/>
            <a:headEnd/>
            <a:tailEnd/>
          </a:ln>
          <a:effectLst/>
        </p:spPr>
      </p:pic>
      <p:sp>
        <p:nvSpPr>
          <p:cNvPr id="5" name="Rectangle 4"/>
          <p:cNvSpPr/>
          <p:nvPr/>
        </p:nvSpPr>
        <p:spPr>
          <a:xfrm>
            <a:off x="228600" y="3733800"/>
            <a:ext cx="3505200" cy="923330"/>
          </a:xfrm>
          <a:prstGeom prst="rect">
            <a:avLst/>
          </a:prstGeom>
        </p:spPr>
        <p:txBody>
          <a:bodyPr wrap="square">
            <a:spAutoFit/>
          </a:bodyPr>
          <a:lstStyle/>
          <a:p>
            <a:r>
              <a:rPr lang="en-US" b="1" dirty="0" smtClean="0"/>
              <a:t>Note : Root circle diameter = Pitch circle diameter × </a:t>
            </a:r>
            <a:r>
              <a:rPr lang="en-US" b="1" dirty="0" err="1" smtClean="0"/>
              <a:t>cos</a:t>
            </a:r>
            <a:r>
              <a:rPr lang="el-GR" dirty="0" smtClean="0"/>
              <a:t> φ</a:t>
            </a:r>
            <a:r>
              <a:rPr lang="en-US" b="1" dirty="0" smtClean="0"/>
              <a:t> , where </a:t>
            </a:r>
            <a:r>
              <a:rPr lang="el-GR" dirty="0" smtClean="0"/>
              <a:t>φ</a:t>
            </a:r>
            <a:r>
              <a:rPr lang="en-US" b="1" dirty="0" smtClean="0"/>
              <a:t> is the pressure angle.</a:t>
            </a:r>
            <a:endParaRPr lang="en-US" dirty="0"/>
          </a:p>
        </p:txBody>
      </p:sp>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a:bodyPr>
          <a:lstStyle/>
          <a:p>
            <a:pPr>
              <a:buNone/>
            </a:pPr>
            <a:r>
              <a:rPr lang="en-US" sz="2400" b="1" i="1" dirty="0" smtClean="0"/>
              <a:t>Circular pitch. </a:t>
            </a:r>
            <a:r>
              <a:rPr lang="en-US" sz="2400" i="1" dirty="0" smtClean="0"/>
              <a:t>It is the distance measured on the circumference of the pitch circle from </a:t>
            </a:r>
            <a:r>
              <a:rPr lang="en-US" sz="2400" dirty="0" smtClean="0"/>
              <a:t>a point of one tooth to the corresponding point on the next tooth. It is usually denoted by </a:t>
            </a:r>
            <a:r>
              <a:rPr lang="en-US" sz="2400" i="1" dirty="0" smtClean="0"/>
              <a:t>P</a:t>
            </a:r>
            <a:r>
              <a:rPr lang="en-US" sz="2400" i="1" baseline="-25000" dirty="0" smtClean="0"/>
              <a:t>c</a:t>
            </a:r>
            <a:r>
              <a:rPr lang="en-US" sz="2400" i="1" dirty="0" smtClean="0"/>
              <a:t> ,</a:t>
            </a:r>
            <a:r>
              <a:rPr lang="en-US" sz="2400" dirty="0" smtClean="0"/>
              <a:t>Mathematically,</a:t>
            </a:r>
          </a:p>
          <a:p>
            <a:pPr>
              <a:buNone/>
            </a:pPr>
            <a:endParaRPr lang="en-US" sz="2400" dirty="0" smtClean="0"/>
          </a:p>
          <a:p>
            <a:pPr>
              <a:buNone/>
            </a:pPr>
            <a:endParaRPr lang="en-US" sz="2400" dirty="0" smtClean="0"/>
          </a:p>
          <a:p>
            <a:pPr>
              <a:buNone/>
            </a:pPr>
            <a:endParaRPr lang="en-US" sz="2400" dirty="0" smtClean="0"/>
          </a:p>
          <a:p>
            <a:pPr>
              <a:buNone/>
            </a:pPr>
            <a:endParaRPr lang="en-US" sz="2400" dirty="0" smtClean="0"/>
          </a:p>
          <a:p>
            <a:r>
              <a:rPr lang="en-US" sz="2400" dirty="0" smtClean="0"/>
              <a:t>A little consideration will show that the two gears will mesh together correctly, if the two wheels have the same circular pitch.</a:t>
            </a:r>
          </a:p>
          <a:p>
            <a:pPr>
              <a:buNone/>
            </a:pPr>
            <a:r>
              <a:rPr lang="en-US" sz="2400" b="1" dirty="0" smtClean="0"/>
              <a:t>Note : If </a:t>
            </a:r>
            <a:r>
              <a:rPr lang="en-US" sz="2400" b="1" i="1" dirty="0" smtClean="0"/>
              <a:t>D</a:t>
            </a:r>
            <a:r>
              <a:rPr lang="en-US" sz="2400" dirty="0" smtClean="0"/>
              <a:t>1 and </a:t>
            </a:r>
            <a:r>
              <a:rPr lang="en-US" sz="2400" i="1" dirty="0" smtClean="0"/>
              <a:t>D</a:t>
            </a:r>
            <a:r>
              <a:rPr lang="en-US" sz="2400" dirty="0" smtClean="0"/>
              <a:t>2 are the diameters of the two meshing gears having the teeth </a:t>
            </a:r>
            <a:r>
              <a:rPr lang="en-US" sz="2400" i="1" dirty="0" smtClean="0"/>
              <a:t>T</a:t>
            </a:r>
            <a:r>
              <a:rPr lang="en-US" sz="2400" dirty="0" smtClean="0"/>
              <a:t>1 and </a:t>
            </a:r>
            <a:r>
              <a:rPr lang="en-US" sz="2400" i="1" dirty="0" smtClean="0"/>
              <a:t>T</a:t>
            </a:r>
            <a:r>
              <a:rPr lang="en-US" sz="2400" dirty="0" smtClean="0"/>
              <a:t>2 respectively, then for them to mesh correctly,</a:t>
            </a:r>
            <a:endParaRPr lang="en-US" sz="2400" dirty="0"/>
          </a:p>
        </p:txBody>
      </p:sp>
      <p:pic>
        <p:nvPicPr>
          <p:cNvPr id="5121" name="Picture 1"/>
          <p:cNvPicPr>
            <a:picLocks noChangeAspect="1" noChangeArrowheads="1"/>
          </p:cNvPicPr>
          <p:nvPr/>
        </p:nvPicPr>
        <p:blipFill>
          <a:blip r:embed="rId2"/>
          <a:srcRect t="47059" r="25113"/>
          <a:stretch>
            <a:fillRect/>
          </a:stretch>
        </p:blipFill>
        <p:spPr bwMode="auto">
          <a:xfrm>
            <a:off x="304800" y="1295400"/>
            <a:ext cx="7924800" cy="1200150"/>
          </a:xfrm>
          <a:prstGeom prst="rect">
            <a:avLst/>
          </a:prstGeom>
          <a:noFill/>
          <a:ln w="9525">
            <a:noFill/>
            <a:miter lim="800000"/>
            <a:headEnd/>
            <a:tailEnd/>
          </a:ln>
          <a:effectLst/>
        </p:spPr>
      </p:pic>
      <p:pic>
        <p:nvPicPr>
          <p:cNvPr id="5123" name="Picture 3"/>
          <p:cNvPicPr>
            <a:picLocks noChangeAspect="1" noChangeArrowheads="1"/>
          </p:cNvPicPr>
          <p:nvPr/>
        </p:nvPicPr>
        <p:blipFill>
          <a:blip r:embed="rId3"/>
          <a:srcRect/>
          <a:stretch>
            <a:fillRect/>
          </a:stretch>
        </p:blipFill>
        <p:spPr bwMode="auto">
          <a:xfrm>
            <a:off x="2667000" y="4724400"/>
            <a:ext cx="3895725" cy="857250"/>
          </a:xfrm>
          <a:prstGeom prst="rect">
            <a:avLst/>
          </a:prstGeom>
          <a:noFill/>
          <a:ln w="9525">
            <a:noFill/>
            <a:miter lim="800000"/>
            <a:headEnd/>
            <a:tailEnd/>
          </a:ln>
          <a:effectLst/>
        </p:spPr>
      </p:pic>
      <p:pic>
        <p:nvPicPr>
          <p:cNvPr id="7" name="Picture 2"/>
          <p:cNvPicPr>
            <a:picLocks noChangeAspect="1" noChangeArrowheads="1"/>
          </p:cNvPicPr>
          <p:nvPr/>
        </p:nvPicPr>
        <p:blipFill>
          <a:blip r:embed="rId4"/>
          <a:srcRect l="21731" t="10113" r="33114" b="24969"/>
          <a:stretch>
            <a:fillRect/>
          </a:stretch>
        </p:blipFill>
        <p:spPr bwMode="auto">
          <a:xfrm>
            <a:off x="6629400" y="4876800"/>
            <a:ext cx="2286000" cy="19812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a:bodyPr>
          <a:lstStyle/>
          <a:p>
            <a:pPr>
              <a:buNone/>
            </a:pPr>
            <a:r>
              <a:rPr lang="en-US" sz="2400" b="1" i="1" dirty="0" err="1" smtClean="0"/>
              <a:t>Diametral</a:t>
            </a:r>
            <a:r>
              <a:rPr lang="en-US" sz="2400" b="1" i="1" dirty="0" smtClean="0"/>
              <a:t> pitch. </a:t>
            </a:r>
            <a:r>
              <a:rPr lang="en-US" sz="2400" i="1" dirty="0" smtClean="0"/>
              <a:t>It is the ratio of number of teeth to the pitch circle diameter in </a:t>
            </a:r>
            <a:r>
              <a:rPr lang="en-US" sz="2400" i="1" dirty="0" err="1" smtClean="0"/>
              <a:t>millimetres</a:t>
            </a:r>
            <a:r>
              <a:rPr lang="en-US" sz="2400" i="1" dirty="0" smtClean="0"/>
              <a:t>. </a:t>
            </a:r>
            <a:r>
              <a:rPr lang="en-US" sz="2400" dirty="0" smtClean="0"/>
              <a:t>It is denoted by </a:t>
            </a:r>
            <a:r>
              <a:rPr lang="en-US" sz="2400" i="1" dirty="0" smtClean="0"/>
              <a:t>p</a:t>
            </a:r>
            <a:r>
              <a:rPr lang="en-US" sz="2400" i="1" baseline="-25000" dirty="0" smtClean="0"/>
              <a:t>d</a:t>
            </a:r>
            <a:r>
              <a:rPr lang="en-US" sz="2400" dirty="0" smtClean="0"/>
              <a:t>. Mathematically,</a:t>
            </a:r>
          </a:p>
          <a:p>
            <a:pPr>
              <a:buNone/>
            </a:pPr>
            <a:endParaRPr lang="en-US" sz="2400" dirty="0" smtClean="0"/>
          </a:p>
          <a:p>
            <a:pPr>
              <a:buNone/>
            </a:pPr>
            <a:endParaRPr lang="en-US" sz="2400" dirty="0" smtClean="0"/>
          </a:p>
          <a:p>
            <a:pPr>
              <a:buNone/>
            </a:pPr>
            <a:endParaRPr lang="en-US" sz="2400" dirty="0" smtClean="0"/>
          </a:p>
          <a:p>
            <a:pPr>
              <a:buNone/>
            </a:pPr>
            <a:endParaRPr lang="en-US" sz="2400" dirty="0" smtClean="0"/>
          </a:p>
          <a:p>
            <a:pPr>
              <a:buNone/>
            </a:pPr>
            <a:r>
              <a:rPr lang="en-US" sz="2400" b="1" i="1" dirty="0" smtClean="0"/>
              <a:t>Module. </a:t>
            </a:r>
            <a:r>
              <a:rPr lang="en-US" sz="2400" i="1" dirty="0" smtClean="0"/>
              <a:t>It is the ratio of the pitch circle diameter in millimeters to the number of teeth. </a:t>
            </a:r>
            <a:r>
              <a:rPr lang="en-US" sz="2400" dirty="0" smtClean="0"/>
              <a:t>It is usually denoted by </a:t>
            </a:r>
            <a:r>
              <a:rPr lang="en-US" sz="2400" i="1" dirty="0" smtClean="0"/>
              <a:t>m. Mathematically,</a:t>
            </a:r>
          </a:p>
          <a:p>
            <a:pPr>
              <a:buNone/>
            </a:pPr>
            <a:endParaRPr lang="en-US" sz="2400" i="1" dirty="0" smtClean="0"/>
          </a:p>
          <a:p>
            <a:pPr>
              <a:buNone/>
            </a:pPr>
            <a:r>
              <a:rPr lang="en-US" sz="2400" b="1" i="1" dirty="0" smtClean="0"/>
              <a:t>Clearance. </a:t>
            </a:r>
            <a:r>
              <a:rPr lang="en-US" sz="2400" i="1" dirty="0" smtClean="0"/>
              <a:t>It is the radial distance from the top of the tooth to the bottom of the tooth, in </a:t>
            </a:r>
            <a:r>
              <a:rPr lang="en-US" sz="2400" dirty="0" smtClean="0"/>
              <a:t>a meshing gear. A circle passing through the top of the meshing gear is known as </a:t>
            </a:r>
            <a:r>
              <a:rPr lang="en-US" sz="2400" b="1" i="1" dirty="0" smtClean="0"/>
              <a:t>clearance circle.</a:t>
            </a:r>
          </a:p>
          <a:p>
            <a:pPr>
              <a:buNone/>
            </a:pPr>
            <a:r>
              <a:rPr lang="en-US" sz="2400" b="1" i="1" dirty="0" smtClean="0"/>
              <a:t>Total depth. </a:t>
            </a:r>
            <a:r>
              <a:rPr lang="en-US" sz="2400" i="1" dirty="0" smtClean="0"/>
              <a:t>It is the radial distance between the addendum and the </a:t>
            </a:r>
            <a:r>
              <a:rPr lang="en-US" sz="2400" i="1" dirty="0" err="1" smtClean="0"/>
              <a:t>dedendum</a:t>
            </a:r>
            <a:r>
              <a:rPr lang="en-US" sz="2400" i="1" dirty="0" smtClean="0"/>
              <a:t> circles of </a:t>
            </a:r>
            <a:r>
              <a:rPr lang="en-US" sz="2400" dirty="0" smtClean="0"/>
              <a:t>a gear. It is equal to the sum of the addendum and </a:t>
            </a:r>
            <a:r>
              <a:rPr lang="en-US" sz="2400" dirty="0" err="1" smtClean="0"/>
              <a:t>dedendum</a:t>
            </a:r>
            <a:r>
              <a:rPr lang="en-US" sz="2400" dirty="0" smtClean="0"/>
              <a:t>.</a:t>
            </a:r>
            <a:endParaRPr lang="en-US" sz="2400" dirty="0"/>
          </a:p>
        </p:txBody>
      </p:sp>
      <p:pic>
        <p:nvPicPr>
          <p:cNvPr id="55299" name="Picture 3"/>
          <p:cNvPicPr>
            <a:picLocks noChangeAspect="1" noChangeArrowheads="1"/>
          </p:cNvPicPr>
          <p:nvPr/>
        </p:nvPicPr>
        <p:blipFill>
          <a:blip r:embed="rId2"/>
          <a:srcRect/>
          <a:stretch>
            <a:fillRect/>
          </a:stretch>
        </p:blipFill>
        <p:spPr bwMode="auto">
          <a:xfrm>
            <a:off x="457200" y="762000"/>
            <a:ext cx="6619875" cy="1638300"/>
          </a:xfrm>
          <a:prstGeom prst="rect">
            <a:avLst/>
          </a:prstGeom>
          <a:noFill/>
          <a:ln w="9525">
            <a:noFill/>
            <a:miter lim="800000"/>
            <a:headEnd/>
            <a:tailEnd/>
          </a:ln>
          <a:effectLst/>
        </p:spPr>
      </p:pic>
      <p:pic>
        <p:nvPicPr>
          <p:cNvPr id="55300" name="Picture 4"/>
          <p:cNvPicPr>
            <a:picLocks noChangeAspect="1" noChangeArrowheads="1"/>
          </p:cNvPicPr>
          <p:nvPr/>
        </p:nvPicPr>
        <p:blipFill>
          <a:blip r:embed="rId3"/>
          <a:srcRect/>
          <a:stretch>
            <a:fillRect/>
          </a:stretch>
        </p:blipFill>
        <p:spPr bwMode="auto">
          <a:xfrm>
            <a:off x="7334250" y="990600"/>
            <a:ext cx="1809750" cy="1000125"/>
          </a:xfrm>
          <a:prstGeom prst="rect">
            <a:avLst/>
          </a:prstGeom>
          <a:noFill/>
          <a:ln w="9525">
            <a:noFill/>
            <a:miter lim="800000"/>
            <a:headEnd/>
            <a:tailEnd/>
          </a:ln>
          <a:effectLst/>
        </p:spPr>
      </p:pic>
      <p:pic>
        <p:nvPicPr>
          <p:cNvPr id="55301" name="Picture 5"/>
          <p:cNvPicPr>
            <a:picLocks noChangeAspect="1" noChangeArrowheads="1"/>
          </p:cNvPicPr>
          <p:nvPr/>
        </p:nvPicPr>
        <p:blipFill>
          <a:blip r:embed="rId4"/>
          <a:srcRect/>
          <a:stretch>
            <a:fillRect/>
          </a:stretch>
        </p:blipFill>
        <p:spPr bwMode="auto">
          <a:xfrm>
            <a:off x="3276600" y="3429000"/>
            <a:ext cx="2266950" cy="419100"/>
          </a:xfrm>
          <a:prstGeom prst="rect">
            <a:avLst/>
          </a:prstGeom>
          <a:noFill/>
          <a:ln w="9525">
            <a:noFill/>
            <a:miter lim="800000"/>
            <a:headEnd/>
            <a:tailEnd/>
          </a:ln>
          <a:effectLst/>
        </p:spPr>
      </p:pic>
      <p:pic>
        <p:nvPicPr>
          <p:cNvPr id="6" name="Picture 14" descr="D:\Class Lecture\KOM\Presentation\Spur_gears_animation.gif"/>
          <p:cNvPicPr>
            <a:picLocks noChangeAspect="1" noChangeArrowheads="1" noCrop="1"/>
          </p:cNvPicPr>
          <p:nvPr/>
        </p:nvPicPr>
        <p:blipFill>
          <a:blip r:embed="rId5" cstate="print"/>
          <a:srcRect/>
          <a:stretch>
            <a:fillRect/>
          </a:stretch>
        </p:blipFill>
        <p:spPr bwMode="auto">
          <a:xfrm>
            <a:off x="8077200" y="0"/>
            <a:ext cx="1066800" cy="600075"/>
          </a:xfrm>
          <a:prstGeom prst="rect">
            <a:avLst/>
          </a:prstGeom>
          <a:noFill/>
        </p:spPr>
      </p:pic>
      <p:pic>
        <p:nvPicPr>
          <p:cNvPr id="7" name="Picture 14" descr="D:\Class Lecture\KOM\Presentation\Spur_gears_animation.gif"/>
          <p:cNvPicPr>
            <a:picLocks noChangeAspect="1" noChangeArrowheads="1" noCrop="1"/>
          </p:cNvPicPr>
          <p:nvPr/>
        </p:nvPicPr>
        <p:blipFill>
          <a:blip r:embed="rId6" cstate="print"/>
          <a:srcRect/>
          <a:stretch>
            <a:fillRect/>
          </a:stretch>
        </p:blipFill>
        <p:spPr bwMode="auto">
          <a:xfrm>
            <a:off x="7924800" y="1"/>
            <a:ext cx="1219200" cy="685800"/>
          </a:xfrm>
          <a:prstGeom prst="rect">
            <a:avLst/>
          </a:prstGeom>
          <a:noFill/>
        </p:spPr>
      </p:pic>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a:bodyPr>
          <a:lstStyle/>
          <a:p>
            <a:pPr>
              <a:buNone/>
            </a:pPr>
            <a:r>
              <a:rPr lang="en-US" sz="2200" b="1" i="1" dirty="0" smtClean="0"/>
              <a:t>Working depth. </a:t>
            </a:r>
            <a:r>
              <a:rPr lang="en-US" sz="2200" i="1" dirty="0" smtClean="0"/>
              <a:t>It is the radial distance from the addendum circle to the clearance circle. </a:t>
            </a:r>
            <a:r>
              <a:rPr lang="en-US" sz="2200" dirty="0" smtClean="0"/>
              <a:t>It is equal to the sum of the addendum of the two meshing gears.</a:t>
            </a:r>
          </a:p>
          <a:p>
            <a:pPr>
              <a:buNone/>
            </a:pPr>
            <a:r>
              <a:rPr lang="en-US" sz="2200" b="1" i="1" dirty="0" smtClean="0"/>
              <a:t>Tooth thickness. </a:t>
            </a:r>
            <a:r>
              <a:rPr lang="en-US" sz="2200" i="1" dirty="0" smtClean="0"/>
              <a:t>It is the width of the tooth measured along the pitch circle.</a:t>
            </a:r>
          </a:p>
          <a:p>
            <a:pPr>
              <a:buNone/>
            </a:pPr>
            <a:r>
              <a:rPr lang="en-US" sz="2200" b="1" i="1" dirty="0" smtClean="0"/>
              <a:t>Tooth space . </a:t>
            </a:r>
            <a:r>
              <a:rPr lang="en-US" sz="2200" i="1" dirty="0" smtClean="0"/>
              <a:t>It is the width of space between the two adjacent teeth measured along the pitch </a:t>
            </a:r>
            <a:r>
              <a:rPr lang="en-US" sz="2200" dirty="0" smtClean="0"/>
              <a:t>circle.</a:t>
            </a:r>
          </a:p>
          <a:p>
            <a:pPr>
              <a:buNone/>
            </a:pPr>
            <a:r>
              <a:rPr lang="en-US" sz="2200" b="1" i="1" dirty="0" smtClean="0"/>
              <a:t>Backlash. </a:t>
            </a:r>
            <a:r>
              <a:rPr lang="en-US" sz="2200" i="1" dirty="0" smtClean="0"/>
              <a:t>It is the difference between the tooth space and the tooth thickness, as measured </a:t>
            </a:r>
            <a:r>
              <a:rPr lang="en-US" sz="2200" dirty="0" smtClean="0"/>
              <a:t>along the pitch circle. Theoretically, the backlash should be zero, but in actual practice some backlash must be allowed to prevent jamming of the teeth due to tooth errors and thermal expansion.</a:t>
            </a:r>
          </a:p>
        </p:txBody>
      </p:sp>
      <p:pic>
        <p:nvPicPr>
          <p:cNvPr id="4" name="Picture 2"/>
          <p:cNvPicPr>
            <a:picLocks noChangeAspect="1" noChangeArrowheads="1"/>
          </p:cNvPicPr>
          <p:nvPr/>
        </p:nvPicPr>
        <p:blipFill>
          <a:blip r:embed="rId2"/>
          <a:srcRect/>
          <a:stretch>
            <a:fillRect/>
          </a:stretch>
        </p:blipFill>
        <p:spPr bwMode="auto">
          <a:xfrm>
            <a:off x="3929063" y="3806155"/>
            <a:ext cx="5062537" cy="305184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p:txBody>
          <a:bodyPr/>
          <a:lstStyle/>
          <a:p>
            <a:pPr eaLnBrk="1" hangingPunct="1"/>
            <a:r>
              <a:rPr lang="en-US" sz="4000" b="1" dirty="0" smtClean="0">
                <a:latin typeface="Calibri" pitchFamily="34" charset="0"/>
              </a:rPr>
              <a:t>Rolling Cylinders</a:t>
            </a:r>
            <a:endParaRPr lang="en-US" sz="1800" b="1" dirty="0" smtClean="0">
              <a:latin typeface="Calibri" pitchFamily="34" charset="0"/>
            </a:endParaRPr>
          </a:p>
        </p:txBody>
      </p:sp>
      <p:sp>
        <p:nvSpPr>
          <p:cNvPr id="4099" name="Text Box 3"/>
          <p:cNvSpPr txBox="1">
            <a:spLocks noChangeArrowheads="1"/>
          </p:cNvSpPr>
          <p:nvPr/>
        </p:nvSpPr>
        <p:spPr bwMode="auto">
          <a:xfrm>
            <a:off x="596535" y="1480457"/>
            <a:ext cx="4354287" cy="4801314"/>
          </a:xfrm>
          <a:prstGeom prst="rect">
            <a:avLst/>
          </a:prstGeom>
          <a:noFill/>
          <a:ln w="9525">
            <a:noFill/>
            <a:miter lim="800000"/>
            <a:headEnd/>
            <a:tailEnd/>
          </a:ln>
        </p:spPr>
        <p:txBody>
          <a:bodyPr wrap="square">
            <a:spAutoFit/>
          </a:bodyPr>
          <a:lstStyle/>
          <a:p>
            <a:pPr marL="342900" indent="-342900">
              <a:spcBef>
                <a:spcPct val="50000"/>
              </a:spcBef>
              <a:buFont typeface="Wingdings" pitchFamily="2" charset="2"/>
              <a:buChar char="q"/>
            </a:pPr>
            <a:r>
              <a:rPr lang="en-US" baseline="0" dirty="0" smtClean="0">
                <a:latin typeface="Calibri" pitchFamily="34" charset="0"/>
              </a:rPr>
              <a:t>The principal drawbacks to the rolling cylinder drive (or smooth belt) mechanism are its relatively low torque capability and the possibility of slip.</a:t>
            </a:r>
          </a:p>
          <a:p>
            <a:pPr marL="342900" indent="-342900">
              <a:spcBef>
                <a:spcPct val="50000"/>
              </a:spcBef>
              <a:buFont typeface="Wingdings" pitchFamily="2" charset="2"/>
              <a:buChar char="q"/>
            </a:pPr>
            <a:r>
              <a:rPr lang="en-US" baseline="0" dirty="0" smtClean="0">
                <a:latin typeface="Calibri" pitchFamily="34" charset="0"/>
              </a:rPr>
              <a:t>Some drives require absolute phasing of the input and output shafts for timing purposes. A common example is the valve train drive in an automobile engine. The valve cams must be kept in phase with the piston motion or the engine will not run properly.</a:t>
            </a:r>
          </a:p>
          <a:p>
            <a:pPr marL="342900" indent="-342900">
              <a:spcBef>
                <a:spcPct val="50000"/>
              </a:spcBef>
              <a:buFont typeface="Wingdings" pitchFamily="2" charset="2"/>
              <a:buChar char="q"/>
            </a:pPr>
            <a:r>
              <a:rPr lang="en-US" baseline="0" dirty="0" smtClean="0">
                <a:latin typeface="Calibri" pitchFamily="34" charset="0"/>
              </a:rPr>
              <a:t>A smooth belt or rolling cylinder drive from crankshaft to camshaft would not guarantee correct phasing. In this case some means of preventing slip is needed.</a:t>
            </a:r>
          </a:p>
        </p:txBody>
      </p:sp>
      <p:pic>
        <p:nvPicPr>
          <p:cNvPr id="105474" name="Picture 2"/>
          <p:cNvPicPr>
            <a:picLocks noChangeAspect="1" noChangeArrowheads="1"/>
          </p:cNvPicPr>
          <p:nvPr/>
        </p:nvPicPr>
        <p:blipFill>
          <a:blip r:embed="rId2" cstate="print"/>
          <a:srcRect/>
          <a:stretch>
            <a:fillRect/>
          </a:stretch>
        </p:blipFill>
        <p:spPr bwMode="auto">
          <a:xfrm>
            <a:off x="5394797" y="1440182"/>
            <a:ext cx="2957948" cy="2361112"/>
          </a:xfrm>
          <a:prstGeom prst="rect">
            <a:avLst/>
          </a:prstGeom>
          <a:noFill/>
          <a:ln w="9525">
            <a:noFill/>
            <a:miter lim="800000"/>
            <a:headEnd/>
            <a:tailEnd/>
          </a:ln>
        </p:spPr>
      </p:pic>
      <p:pic>
        <p:nvPicPr>
          <p:cNvPr id="105475" name="Picture 3"/>
          <p:cNvPicPr>
            <a:picLocks noChangeAspect="1" noChangeArrowheads="1"/>
          </p:cNvPicPr>
          <p:nvPr/>
        </p:nvPicPr>
        <p:blipFill>
          <a:blip r:embed="rId3" cstate="print"/>
          <a:srcRect/>
          <a:stretch>
            <a:fillRect/>
          </a:stretch>
        </p:blipFill>
        <p:spPr bwMode="auto">
          <a:xfrm>
            <a:off x="5603967" y="4245249"/>
            <a:ext cx="3166791" cy="202628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lstStyle/>
          <a:p>
            <a:pPr>
              <a:buNone/>
            </a:pPr>
            <a:r>
              <a:rPr lang="en-US" sz="2200" b="1" i="1" dirty="0" smtClean="0"/>
              <a:t>Face of tooth. </a:t>
            </a:r>
            <a:r>
              <a:rPr lang="en-US" sz="2200" i="1" dirty="0" smtClean="0"/>
              <a:t>It is the surface of the gear tooth above the pitch surface.</a:t>
            </a:r>
          </a:p>
          <a:p>
            <a:pPr>
              <a:buNone/>
            </a:pPr>
            <a:r>
              <a:rPr lang="en-US" sz="2200" b="1" i="1" dirty="0" smtClean="0"/>
              <a:t>Flank of tooth. </a:t>
            </a:r>
            <a:r>
              <a:rPr lang="en-US" sz="2200" i="1" dirty="0" smtClean="0"/>
              <a:t>It is the surface of the gear tooth below the pitch surface.</a:t>
            </a:r>
          </a:p>
          <a:p>
            <a:pPr>
              <a:buNone/>
            </a:pPr>
            <a:r>
              <a:rPr lang="en-US" sz="2200" b="1" i="1" dirty="0" smtClean="0"/>
              <a:t>Top land. </a:t>
            </a:r>
            <a:r>
              <a:rPr lang="en-US" sz="2200" i="1" dirty="0" smtClean="0"/>
              <a:t>It is the surface of the top of the tooth.</a:t>
            </a:r>
          </a:p>
          <a:p>
            <a:pPr>
              <a:buNone/>
            </a:pPr>
            <a:r>
              <a:rPr lang="en-US" sz="2200" b="1" i="1" dirty="0" smtClean="0"/>
              <a:t>Face width. </a:t>
            </a:r>
            <a:r>
              <a:rPr lang="en-US" sz="2200" i="1" dirty="0" smtClean="0"/>
              <a:t>It is the width of the gear tooth measured parallel to its axis.</a:t>
            </a:r>
          </a:p>
          <a:p>
            <a:pPr>
              <a:buNone/>
            </a:pPr>
            <a:r>
              <a:rPr lang="en-US" sz="2200" b="1" i="1" dirty="0" smtClean="0"/>
              <a:t>Profile. </a:t>
            </a:r>
            <a:r>
              <a:rPr lang="en-US" sz="2200" i="1" dirty="0" smtClean="0"/>
              <a:t>It is the curve formed by the face and flank of the tooth.</a:t>
            </a:r>
          </a:p>
          <a:p>
            <a:pPr>
              <a:buNone/>
            </a:pPr>
            <a:r>
              <a:rPr lang="en-US" sz="2200" b="1" i="1" dirty="0" smtClean="0"/>
              <a:t>Fillet radius. </a:t>
            </a:r>
            <a:r>
              <a:rPr lang="en-US" sz="2200" i="1" dirty="0" smtClean="0"/>
              <a:t>It is the radius that connects the root circle to the profile of the tooth.</a:t>
            </a:r>
            <a:endParaRPr lang="en-US" sz="2200" dirty="0" smtClean="0"/>
          </a:p>
          <a:p>
            <a:endParaRPr lang="en-US" dirty="0"/>
          </a:p>
        </p:txBody>
      </p:sp>
      <p:pic>
        <p:nvPicPr>
          <p:cNvPr id="4" name="Picture 2"/>
          <p:cNvPicPr>
            <a:picLocks noChangeAspect="1" noChangeArrowheads="1"/>
          </p:cNvPicPr>
          <p:nvPr/>
        </p:nvPicPr>
        <p:blipFill>
          <a:blip r:embed="rId2"/>
          <a:srcRect/>
          <a:stretch>
            <a:fillRect/>
          </a:stretch>
        </p:blipFill>
        <p:spPr bwMode="auto">
          <a:xfrm>
            <a:off x="3929063" y="3501354"/>
            <a:ext cx="5062537" cy="3051845"/>
          </a:xfrm>
          <a:prstGeom prst="rect">
            <a:avLst/>
          </a:prstGeom>
          <a:noFill/>
          <a:ln w="9525">
            <a:noFill/>
            <a:miter lim="800000"/>
            <a:headEnd/>
            <a:tailEnd/>
          </a:ln>
          <a:effectLst/>
        </p:spPr>
      </p:pic>
      <p:pic>
        <p:nvPicPr>
          <p:cNvPr id="5" name="Picture 14" descr="D:\Class Lecture\KOM\Presentation\Spur_gears_animation.gif"/>
          <p:cNvPicPr>
            <a:picLocks noChangeAspect="1" noChangeArrowheads="1" noCrop="1"/>
          </p:cNvPicPr>
          <p:nvPr/>
        </p:nvPicPr>
        <p:blipFill>
          <a:blip r:embed="rId3" cstate="print"/>
          <a:srcRect/>
          <a:stretch>
            <a:fillRect/>
          </a:stretch>
        </p:blipFill>
        <p:spPr bwMode="auto">
          <a:xfrm>
            <a:off x="8077200" y="0"/>
            <a:ext cx="1066800" cy="600075"/>
          </a:xfrm>
          <a:prstGeom prst="rect">
            <a:avLst/>
          </a:prstGeom>
          <a:noFill/>
        </p:spPr>
      </p:pic>
      <p:pic>
        <p:nvPicPr>
          <p:cNvPr id="6" name="Picture 14" descr="D:\Class Lecture\KOM\Presentation\Spur_gears_animation.gif"/>
          <p:cNvPicPr>
            <a:picLocks noChangeAspect="1" noChangeArrowheads="1" noCrop="1"/>
          </p:cNvPicPr>
          <p:nvPr/>
        </p:nvPicPr>
        <p:blipFill>
          <a:blip r:embed="rId4" cstate="print"/>
          <a:srcRect/>
          <a:stretch>
            <a:fillRect/>
          </a:stretch>
        </p:blipFill>
        <p:spPr bwMode="auto">
          <a:xfrm>
            <a:off x="7924800" y="1"/>
            <a:ext cx="1219200" cy="685800"/>
          </a:xfrm>
          <a:prstGeom prst="rect">
            <a:avLst/>
          </a:prstGeom>
          <a:noFill/>
        </p:spPr>
      </p:pic>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5410200" cy="6858000"/>
          </a:xfrm>
        </p:spPr>
        <p:txBody>
          <a:bodyPr>
            <a:normAutofit/>
          </a:bodyPr>
          <a:lstStyle/>
          <a:p>
            <a:pPr>
              <a:buNone/>
            </a:pPr>
            <a:r>
              <a:rPr lang="en-US" sz="2000" b="1" i="1" dirty="0" smtClean="0"/>
              <a:t>Path of contact. </a:t>
            </a:r>
            <a:r>
              <a:rPr lang="en-US" sz="2000" i="1" dirty="0" smtClean="0"/>
              <a:t>It is the path traced by the point of contact of two teeth from the </a:t>
            </a:r>
            <a:r>
              <a:rPr lang="en-US" sz="2000" dirty="0" smtClean="0"/>
              <a:t>beginning to the end of engagement.</a:t>
            </a:r>
          </a:p>
          <a:p>
            <a:pPr>
              <a:buNone/>
            </a:pPr>
            <a:r>
              <a:rPr lang="en-US" sz="2000" b="1" i="1" dirty="0" smtClean="0"/>
              <a:t>Length of the path of contact</a:t>
            </a:r>
            <a:r>
              <a:rPr lang="en-US" sz="2000" i="1" dirty="0" smtClean="0"/>
              <a:t>. It is the length of the common normal cut-off by the </a:t>
            </a:r>
            <a:r>
              <a:rPr lang="en-US" sz="2000" dirty="0" smtClean="0"/>
              <a:t>addendum circles of the wheel and pinion.</a:t>
            </a:r>
          </a:p>
          <a:p>
            <a:pPr>
              <a:buNone/>
            </a:pPr>
            <a:r>
              <a:rPr lang="en-US" sz="2000" b="1" i="1" dirty="0" smtClean="0"/>
              <a:t>Arc of contact. </a:t>
            </a:r>
            <a:r>
              <a:rPr lang="en-US" sz="2000" i="1" dirty="0" smtClean="0"/>
              <a:t>It is the path traced by a point on the pitch circle from the beginning </a:t>
            </a:r>
            <a:r>
              <a:rPr lang="en-US" sz="2000" dirty="0" smtClean="0"/>
              <a:t>to the end of engagement of a given pair of teeth. The arc of contact consists of two parts, </a:t>
            </a:r>
            <a:r>
              <a:rPr lang="en-US" sz="2000" i="1" dirty="0" smtClean="0"/>
              <a:t>i.e.</a:t>
            </a:r>
          </a:p>
          <a:p>
            <a:pPr>
              <a:buNone/>
            </a:pPr>
            <a:r>
              <a:rPr lang="en-US" sz="2000" b="1" dirty="0" smtClean="0"/>
              <a:t>	(</a:t>
            </a:r>
            <a:r>
              <a:rPr lang="en-US" sz="2000" b="1" i="1" dirty="0" smtClean="0"/>
              <a:t>a) Arc of approach. </a:t>
            </a:r>
            <a:r>
              <a:rPr lang="en-US" sz="2000" i="1" dirty="0" smtClean="0"/>
              <a:t>It is the portion of the path of contact from the beginning of the </a:t>
            </a:r>
            <a:r>
              <a:rPr lang="en-US" sz="2000" dirty="0" smtClean="0"/>
              <a:t>engagement to the pitch point.</a:t>
            </a:r>
          </a:p>
          <a:p>
            <a:pPr>
              <a:buNone/>
            </a:pPr>
            <a:r>
              <a:rPr lang="en-US" sz="2000" b="1" dirty="0" smtClean="0"/>
              <a:t>	(</a:t>
            </a:r>
            <a:r>
              <a:rPr lang="en-US" sz="2000" b="1" i="1" dirty="0" smtClean="0"/>
              <a:t>b) Arc of recess. </a:t>
            </a:r>
            <a:r>
              <a:rPr lang="en-US" sz="2000" i="1" dirty="0" smtClean="0"/>
              <a:t>It is the portion of the path of contact from the pitch point to the end of the </a:t>
            </a:r>
            <a:r>
              <a:rPr lang="en-US" sz="2000" dirty="0" smtClean="0"/>
              <a:t>engagement of a pair of teeth.</a:t>
            </a:r>
            <a:endParaRPr lang="en-US" sz="2000" dirty="0"/>
          </a:p>
        </p:txBody>
      </p:sp>
      <p:pic>
        <p:nvPicPr>
          <p:cNvPr id="4" name="Picture 2"/>
          <p:cNvPicPr>
            <a:picLocks noChangeAspect="1" noChangeArrowheads="1"/>
          </p:cNvPicPr>
          <p:nvPr/>
        </p:nvPicPr>
        <p:blipFill>
          <a:blip r:embed="rId2"/>
          <a:srcRect l="56250" t="29000" r="13750" b="18000"/>
          <a:stretch>
            <a:fillRect/>
          </a:stretch>
        </p:blipFill>
        <p:spPr bwMode="auto">
          <a:xfrm>
            <a:off x="5181600" y="2254250"/>
            <a:ext cx="3962400" cy="4375150"/>
          </a:xfrm>
          <a:prstGeom prst="rect">
            <a:avLst/>
          </a:prstGeom>
          <a:noFill/>
          <a:ln w="9525">
            <a:noFill/>
            <a:miter lim="800000"/>
            <a:headEnd/>
            <a:tailEnd/>
          </a:ln>
          <a:effectLst/>
        </p:spPr>
      </p:pic>
      <p:pic>
        <p:nvPicPr>
          <p:cNvPr id="8" name="Picture 2"/>
          <p:cNvPicPr>
            <a:picLocks noChangeAspect="1" noChangeArrowheads="1"/>
          </p:cNvPicPr>
          <p:nvPr/>
        </p:nvPicPr>
        <p:blipFill>
          <a:blip r:embed="rId3"/>
          <a:srcRect l="33750" t="53000" r="39375" b="22000"/>
          <a:stretch>
            <a:fillRect/>
          </a:stretch>
        </p:blipFill>
        <p:spPr bwMode="auto">
          <a:xfrm>
            <a:off x="5867400" y="228600"/>
            <a:ext cx="3276600" cy="1905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a:bodyPr>
          <a:lstStyle/>
          <a:p>
            <a:pPr algn="just">
              <a:buNone/>
            </a:pPr>
            <a:r>
              <a:rPr lang="en-US" sz="2400" b="1" dirty="0" smtClean="0"/>
              <a:t>Forms of Teeth</a:t>
            </a:r>
          </a:p>
          <a:p>
            <a:pPr algn="just"/>
            <a:r>
              <a:rPr lang="en-US" sz="2400" dirty="0" smtClean="0"/>
              <a:t>In actual practice following are the two types of teeth commonly used </a:t>
            </a:r>
          </a:p>
          <a:p>
            <a:pPr algn="just">
              <a:buNone/>
            </a:pPr>
            <a:r>
              <a:rPr lang="en-US" sz="2400" dirty="0" smtClean="0"/>
              <a:t>	1. </a:t>
            </a:r>
            <a:r>
              <a:rPr lang="en-US" sz="2400" i="1" dirty="0" smtClean="0"/>
              <a:t>Cycloidal teeth ; and 2. Involute teeth.</a:t>
            </a:r>
          </a:p>
          <a:p>
            <a:pPr algn="just">
              <a:buNone/>
            </a:pPr>
            <a:r>
              <a:rPr lang="en-US" sz="2400" b="1" dirty="0" smtClean="0"/>
              <a:t>Cycloidal Teeth</a:t>
            </a:r>
          </a:p>
          <a:p>
            <a:pPr algn="just"/>
            <a:r>
              <a:rPr lang="en-US" sz="2400" dirty="0" smtClean="0"/>
              <a:t>A </a:t>
            </a:r>
            <a:r>
              <a:rPr lang="en-US" sz="2400" i="1" dirty="0" smtClean="0"/>
              <a:t>cycloid is the curve traced by a point on the circumference of a circle which rolls without </a:t>
            </a:r>
            <a:r>
              <a:rPr lang="en-US" sz="2400" dirty="0" smtClean="0"/>
              <a:t>slipping on a fixed straight line. </a:t>
            </a:r>
          </a:p>
          <a:p>
            <a:pPr algn="just"/>
            <a:r>
              <a:rPr lang="en-US" sz="2400" dirty="0" smtClean="0"/>
              <a:t>When a circle rolls without slipping on the outside of a fixed circle, the curve traced by a point on the circumference of a circle is known as </a:t>
            </a:r>
            <a:r>
              <a:rPr lang="en-US" sz="2400" b="1" i="1" dirty="0" err="1" smtClean="0"/>
              <a:t>epi</a:t>
            </a:r>
            <a:r>
              <a:rPr lang="en-US" sz="2400" b="1" i="1" dirty="0" smtClean="0"/>
              <a:t>-cycloid</a:t>
            </a:r>
            <a:r>
              <a:rPr lang="en-US" sz="2400" i="1" dirty="0" smtClean="0"/>
              <a:t>. </a:t>
            </a:r>
          </a:p>
          <a:p>
            <a:pPr algn="just"/>
            <a:r>
              <a:rPr lang="en-US" sz="2400" i="1" dirty="0" smtClean="0"/>
              <a:t>On the other </a:t>
            </a:r>
            <a:r>
              <a:rPr lang="en-US" sz="2400" dirty="0" smtClean="0"/>
              <a:t>hand, if a circle rolls without slipping on the inside of a fixed circle, then the curve traced by a point on the circumference of a circle is called </a:t>
            </a:r>
            <a:r>
              <a:rPr lang="en-US" sz="2400" b="1" i="1" dirty="0" smtClean="0"/>
              <a:t>hypo-cycloid.</a:t>
            </a:r>
            <a:endParaRPr lang="en-US" sz="2400" b="1" dirty="0"/>
          </a:p>
        </p:txBody>
      </p:sp>
      <p:pic>
        <p:nvPicPr>
          <p:cNvPr id="4" name="Picture 14" descr="D:\Class Lecture\KOM\Presentation\Spur_gears_animation.gif"/>
          <p:cNvPicPr>
            <a:picLocks noChangeAspect="1" noChangeArrowheads="1" noCrop="1"/>
          </p:cNvPicPr>
          <p:nvPr/>
        </p:nvPicPr>
        <p:blipFill>
          <a:blip r:embed="rId2" cstate="print"/>
          <a:srcRect/>
          <a:stretch>
            <a:fillRect/>
          </a:stretch>
        </p:blipFill>
        <p:spPr bwMode="auto">
          <a:xfrm>
            <a:off x="8077200" y="0"/>
            <a:ext cx="1066800" cy="600075"/>
          </a:xfrm>
          <a:prstGeom prst="rect">
            <a:avLst/>
          </a:prstGeom>
          <a:noFill/>
        </p:spPr>
      </p:pic>
      <p:pic>
        <p:nvPicPr>
          <p:cNvPr id="5" name="Picture 14" descr="D:\Class Lecture\KOM\Presentation\Spur_gears_animation.gif"/>
          <p:cNvPicPr>
            <a:picLocks noChangeAspect="1" noChangeArrowheads="1" noCrop="1"/>
          </p:cNvPicPr>
          <p:nvPr/>
        </p:nvPicPr>
        <p:blipFill>
          <a:blip r:embed="rId3" cstate="print"/>
          <a:srcRect/>
          <a:stretch>
            <a:fillRect/>
          </a:stretch>
        </p:blipFill>
        <p:spPr bwMode="auto">
          <a:xfrm>
            <a:off x="7924800" y="1"/>
            <a:ext cx="1219200" cy="685800"/>
          </a:xfrm>
          <a:prstGeom prst="rect">
            <a:avLst/>
          </a:prstGeom>
          <a:noFill/>
        </p:spPr>
      </p:pic>
      <p:pic>
        <p:nvPicPr>
          <p:cNvPr id="9" name="Content Placeholder 3" descr="Cycloid_f.gif_hyuncompressed.gif"/>
          <p:cNvPicPr>
            <a:picLocks noChangeAspect="1"/>
          </p:cNvPicPr>
          <p:nvPr/>
        </p:nvPicPr>
        <p:blipFill>
          <a:blip r:embed="rId4"/>
          <a:srcRect/>
          <a:stretch>
            <a:fillRect/>
          </a:stretch>
        </p:blipFill>
        <p:spPr>
          <a:xfrm>
            <a:off x="6096000" y="838200"/>
            <a:ext cx="2590800" cy="1295400"/>
          </a:xfrm>
          <a:prstGeom prst="rect">
            <a:avLst/>
          </a:prstGeom>
        </p:spPr>
      </p:pic>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a:bodyPr>
          <a:lstStyle/>
          <a:p>
            <a:pPr>
              <a:buNone/>
            </a:pPr>
            <a:r>
              <a:rPr lang="en-US" sz="2000" b="1" dirty="0" smtClean="0"/>
              <a:t>Construction of cycloidal teeth for Rack</a:t>
            </a:r>
          </a:p>
          <a:p>
            <a:r>
              <a:rPr lang="en-US" sz="2000" dirty="0" smtClean="0"/>
              <a:t>In Fig. (</a:t>
            </a:r>
            <a:r>
              <a:rPr lang="en-US" sz="2000" i="1" dirty="0" smtClean="0"/>
              <a:t>a), the fixed line or pitch line of a rack is shown. When the circle C rolls without </a:t>
            </a:r>
            <a:r>
              <a:rPr lang="en-US" sz="2000" dirty="0" smtClean="0"/>
              <a:t>slipping above the pitch line in the direction as indicated in Fig. (</a:t>
            </a:r>
            <a:r>
              <a:rPr lang="en-US" sz="2000" i="1" dirty="0" smtClean="0"/>
              <a:t>a), then the point P on the circle </a:t>
            </a:r>
            <a:r>
              <a:rPr lang="en-US" sz="2000" dirty="0" smtClean="0"/>
              <a:t>traces </a:t>
            </a:r>
            <a:r>
              <a:rPr lang="en-US" sz="2000" dirty="0" err="1" smtClean="0"/>
              <a:t>epi</a:t>
            </a:r>
            <a:r>
              <a:rPr lang="en-US" sz="2000" dirty="0" smtClean="0"/>
              <a:t>-cycloid </a:t>
            </a:r>
            <a:r>
              <a:rPr lang="en-US" sz="2000" i="1" dirty="0" smtClean="0"/>
              <a:t>PA. This represents the face of the cycloidal tooth profile.</a:t>
            </a:r>
          </a:p>
          <a:p>
            <a:r>
              <a:rPr lang="en-US" sz="2000" i="1" dirty="0" smtClean="0"/>
              <a:t>When the circle D rolls </a:t>
            </a:r>
            <a:r>
              <a:rPr lang="en-US" sz="2000" dirty="0" smtClean="0"/>
              <a:t>without slipping below the pitch line, then the point </a:t>
            </a:r>
            <a:r>
              <a:rPr lang="en-US" sz="2000" i="1" dirty="0" smtClean="0"/>
              <a:t>P on the circle D traces hypo-cycloid PB, which </a:t>
            </a:r>
            <a:r>
              <a:rPr lang="en-US" sz="2000" dirty="0" smtClean="0"/>
              <a:t>represents the flank of the cycloidal tooth. The profile </a:t>
            </a:r>
            <a:r>
              <a:rPr lang="en-US" sz="2000" i="1" dirty="0" smtClean="0"/>
              <a:t>BPA is one side of the cycloidal rack tooth.</a:t>
            </a:r>
          </a:p>
        </p:txBody>
      </p:sp>
      <p:pic>
        <p:nvPicPr>
          <p:cNvPr id="1027" name="Picture 3"/>
          <p:cNvPicPr>
            <a:picLocks noChangeAspect="1" noChangeArrowheads="1"/>
          </p:cNvPicPr>
          <p:nvPr/>
        </p:nvPicPr>
        <p:blipFill>
          <a:blip r:embed="rId2"/>
          <a:srcRect/>
          <a:stretch>
            <a:fillRect/>
          </a:stretch>
        </p:blipFill>
        <p:spPr bwMode="auto">
          <a:xfrm>
            <a:off x="4572000" y="2604692"/>
            <a:ext cx="4572000" cy="4253308"/>
          </a:xfrm>
          <a:prstGeom prst="rect">
            <a:avLst/>
          </a:prstGeom>
          <a:noFill/>
          <a:ln w="9525">
            <a:noFill/>
            <a:miter lim="800000"/>
            <a:headEnd/>
            <a:tailEnd/>
          </a:ln>
          <a:effectLst/>
        </p:spPr>
      </p:pic>
      <p:sp>
        <p:nvSpPr>
          <p:cNvPr id="6" name="Rectangle 5"/>
          <p:cNvSpPr/>
          <p:nvPr/>
        </p:nvSpPr>
        <p:spPr>
          <a:xfrm>
            <a:off x="152400" y="2971800"/>
            <a:ext cx="4572000" cy="1631216"/>
          </a:xfrm>
          <a:prstGeom prst="rect">
            <a:avLst/>
          </a:prstGeom>
        </p:spPr>
        <p:txBody>
          <a:bodyPr>
            <a:spAutoFit/>
          </a:bodyPr>
          <a:lstStyle/>
          <a:p>
            <a:r>
              <a:rPr lang="en-US" sz="2000" dirty="0" smtClean="0"/>
              <a:t>Similarly, the two curves </a:t>
            </a:r>
            <a:r>
              <a:rPr lang="en-US" sz="2000" i="1" dirty="0" smtClean="0"/>
              <a:t>P' A' and P'B' forming the opposite side of the tooth profile are traced by </a:t>
            </a:r>
            <a:r>
              <a:rPr lang="en-US" sz="2000" dirty="0" smtClean="0"/>
              <a:t>the point </a:t>
            </a:r>
            <a:r>
              <a:rPr lang="en-US" sz="2000" i="1" dirty="0" smtClean="0"/>
              <a:t>P' when the circles C and D roll in the opposite directions.</a:t>
            </a:r>
            <a:endParaRPr lang="en-US" sz="2000" dirty="0"/>
          </a:p>
        </p:txBody>
      </p:sp>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Autofit/>
          </a:bodyPr>
          <a:lstStyle/>
          <a:p>
            <a:pPr>
              <a:buNone/>
            </a:pPr>
            <a:r>
              <a:rPr lang="en-US" sz="2400" b="1" dirty="0" smtClean="0"/>
              <a:t>Construction of cycloidal teeth for gear</a:t>
            </a:r>
          </a:p>
          <a:p>
            <a:r>
              <a:rPr lang="en-US" sz="2400" dirty="0" smtClean="0"/>
              <a:t>In the similar way, the cycloidal teeth of a gear may be constructed as shown in Fig. (</a:t>
            </a:r>
            <a:r>
              <a:rPr lang="en-US" sz="2400" i="1" dirty="0" smtClean="0"/>
              <a:t>b).</a:t>
            </a:r>
          </a:p>
          <a:p>
            <a:r>
              <a:rPr lang="en-US" sz="2400" dirty="0" smtClean="0"/>
              <a:t>The circle </a:t>
            </a:r>
            <a:r>
              <a:rPr lang="en-US" sz="2400" i="1" dirty="0" smtClean="0"/>
              <a:t>C is rolled without slipping on the outside of the pitch circle and the point P on the circle C traces </a:t>
            </a:r>
            <a:r>
              <a:rPr lang="en-US" sz="2400" i="1" dirty="0" err="1" smtClean="0"/>
              <a:t>epi</a:t>
            </a:r>
            <a:r>
              <a:rPr lang="en-US" sz="2400" i="1" dirty="0" smtClean="0"/>
              <a:t>-cycloid PA, which represents the face of the cycloidal tooth. </a:t>
            </a:r>
          </a:p>
          <a:p>
            <a:r>
              <a:rPr lang="en-US" sz="2400" i="1" dirty="0" smtClean="0"/>
              <a:t>The circle D is rolled on the </a:t>
            </a:r>
            <a:r>
              <a:rPr lang="en-US" sz="2400" dirty="0" smtClean="0"/>
              <a:t>inside of pitch circle and the point </a:t>
            </a:r>
            <a:r>
              <a:rPr lang="en-US" sz="2400" i="1" dirty="0" smtClean="0"/>
              <a:t>P on the circle D traces hypo-cycloid PB, which represents the </a:t>
            </a:r>
            <a:r>
              <a:rPr lang="en-US" sz="2400" dirty="0" smtClean="0"/>
              <a:t>flank of the tooth profile. </a:t>
            </a:r>
          </a:p>
          <a:p>
            <a:endParaRPr lang="en-US" sz="2400" dirty="0"/>
          </a:p>
        </p:txBody>
      </p:sp>
      <p:pic>
        <p:nvPicPr>
          <p:cNvPr id="2050" name="Picture 2"/>
          <p:cNvPicPr>
            <a:picLocks noChangeAspect="1" noChangeArrowheads="1"/>
          </p:cNvPicPr>
          <p:nvPr/>
        </p:nvPicPr>
        <p:blipFill>
          <a:blip r:embed="rId2"/>
          <a:srcRect/>
          <a:stretch>
            <a:fillRect/>
          </a:stretch>
        </p:blipFill>
        <p:spPr bwMode="auto">
          <a:xfrm>
            <a:off x="4572000" y="2819400"/>
            <a:ext cx="4399878" cy="3657600"/>
          </a:xfrm>
          <a:prstGeom prst="rect">
            <a:avLst/>
          </a:prstGeom>
          <a:noFill/>
          <a:ln w="9525">
            <a:noFill/>
            <a:miter lim="800000"/>
            <a:headEnd/>
            <a:tailEnd/>
          </a:ln>
          <a:effectLst/>
        </p:spPr>
      </p:pic>
      <p:sp>
        <p:nvSpPr>
          <p:cNvPr id="5" name="Rectangle 4"/>
          <p:cNvSpPr/>
          <p:nvPr/>
        </p:nvSpPr>
        <p:spPr>
          <a:xfrm>
            <a:off x="304800" y="3810000"/>
            <a:ext cx="4572000" cy="1569660"/>
          </a:xfrm>
          <a:prstGeom prst="rect">
            <a:avLst/>
          </a:prstGeom>
        </p:spPr>
        <p:txBody>
          <a:bodyPr>
            <a:spAutoFit/>
          </a:bodyPr>
          <a:lstStyle/>
          <a:p>
            <a:r>
              <a:rPr lang="en-US" sz="2400" dirty="0" smtClean="0"/>
              <a:t>The profile </a:t>
            </a:r>
            <a:r>
              <a:rPr lang="en-US" sz="2400" i="1" dirty="0" smtClean="0"/>
              <a:t>BPA is one side of the cycloidal tooth. The opposite side of the </a:t>
            </a:r>
            <a:r>
              <a:rPr lang="en-US" sz="2400" dirty="0" smtClean="0"/>
              <a:t>tooth is traced as explained above.</a:t>
            </a:r>
            <a:endParaRPr lang="en-US" sz="2400" dirty="0"/>
          </a:p>
        </p:txBody>
      </p:sp>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a:bodyPr>
          <a:lstStyle/>
          <a:p>
            <a:pPr>
              <a:buNone/>
            </a:pPr>
            <a:r>
              <a:rPr lang="en-US" sz="2400" b="1" dirty="0" smtClean="0"/>
              <a:t>Involute Teeth</a:t>
            </a:r>
          </a:p>
          <a:p>
            <a:r>
              <a:rPr lang="en-US" sz="2200" dirty="0" smtClean="0"/>
              <a:t>An involute of a circle is a plane curve generated by a point on a tangent, which rolls on the circle without slipping or by a point on a taut string which in unwrapped from a reel as shown in Fig.</a:t>
            </a:r>
          </a:p>
          <a:p>
            <a:r>
              <a:rPr lang="en-US" sz="2200" dirty="0" smtClean="0"/>
              <a:t>In connection with toothed wheels, the circle is known as base circle. The involute is traced as follows :</a:t>
            </a:r>
          </a:p>
          <a:p>
            <a:endParaRPr lang="en-US" sz="2200" dirty="0" smtClean="0"/>
          </a:p>
          <a:p>
            <a:endParaRPr lang="en-US" sz="2200" dirty="0" smtClean="0"/>
          </a:p>
          <a:p>
            <a:endParaRPr lang="en-US" sz="2200" dirty="0" smtClean="0"/>
          </a:p>
          <a:p>
            <a:endParaRPr lang="en-US" sz="2200" dirty="0" smtClean="0"/>
          </a:p>
          <a:p>
            <a:endParaRPr lang="en-US" sz="2200" dirty="0" smtClean="0"/>
          </a:p>
          <a:p>
            <a:r>
              <a:rPr lang="en-US" sz="2200" i="1" dirty="0" smtClean="0"/>
              <a:t>A</a:t>
            </a:r>
            <a:r>
              <a:rPr lang="en-US" sz="2200" dirty="0" smtClean="0"/>
              <a:t>3, the tangent </a:t>
            </a:r>
            <a:r>
              <a:rPr lang="en-US" sz="2200" i="1" dirty="0" smtClean="0"/>
              <a:t>A</a:t>
            </a:r>
            <a:r>
              <a:rPr lang="en-US" sz="2200" dirty="0" smtClean="0"/>
              <a:t>3</a:t>
            </a:r>
            <a:r>
              <a:rPr lang="en-US" sz="2200" i="1" dirty="0" smtClean="0"/>
              <a:t>T to the involute is </a:t>
            </a:r>
          </a:p>
          <a:p>
            <a:pPr>
              <a:buNone/>
            </a:pPr>
            <a:r>
              <a:rPr lang="en-US" sz="2200" i="1" dirty="0" smtClean="0"/>
              <a:t>	perpendicular to P</a:t>
            </a:r>
            <a:r>
              <a:rPr lang="en-US" sz="2200" dirty="0" smtClean="0"/>
              <a:t>3</a:t>
            </a:r>
            <a:r>
              <a:rPr lang="en-US" sz="2200" i="1" dirty="0" smtClean="0"/>
              <a:t>A</a:t>
            </a:r>
            <a:r>
              <a:rPr lang="en-US" sz="2200" dirty="0" smtClean="0"/>
              <a:t>3 and </a:t>
            </a:r>
            <a:r>
              <a:rPr lang="en-US" sz="2200" i="1" dirty="0" smtClean="0"/>
              <a:t>P</a:t>
            </a:r>
            <a:r>
              <a:rPr lang="en-US" sz="2200" dirty="0" smtClean="0"/>
              <a:t>3</a:t>
            </a:r>
            <a:r>
              <a:rPr lang="en-US" sz="2200" i="1" dirty="0" smtClean="0"/>
              <a:t>A</a:t>
            </a:r>
            <a:r>
              <a:rPr lang="en-US" sz="2200" dirty="0" smtClean="0"/>
              <a:t>3 is the</a:t>
            </a:r>
          </a:p>
          <a:p>
            <a:pPr>
              <a:buNone/>
            </a:pPr>
            <a:r>
              <a:rPr lang="en-US" sz="2200" dirty="0" smtClean="0"/>
              <a:t>	normal to the involute. </a:t>
            </a:r>
          </a:p>
          <a:p>
            <a:r>
              <a:rPr lang="en-US" sz="2200" dirty="0" smtClean="0"/>
              <a:t>In other words, </a:t>
            </a:r>
            <a:r>
              <a:rPr lang="en-US" sz="2200" b="1" i="1" dirty="0" smtClean="0"/>
              <a:t>normal at any point of an </a:t>
            </a:r>
          </a:p>
          <a:p>
            <a:pPr>
              <a:buNone/>
            </a:pPr>
            <a:r>
              <a:rPr lang="en-US" sz="2200" b="1" i="1" dirty="0" smtClean="0"/>
              <a:t>	involute is a tangent to the circle.</a:t>
            </a:r>
            <a:endParaRPr lang="en-US" sz="2200" dirty="0" smtClean="0"/>
          </a:p>
          <a:p>
            <a:endParaRPr lang="en-US" sz="2400" i="1" dirty="0" smtClean="0"/>
          </a:p>
        </p:txBody>
      </p:sp>
      <p:pic>
        <p:nvPicPr>
          <p:cNvPr id="3074" name="Picture 2"/>
          <p:cNvPicPr>
            <a:picLocks noChangeAspect="1" noChangeArrowheads="1"/>
          </p:cNvPicPr>
          <p:nvPr/>
        </p:nvPicPr>
        <p:blipFill>
          <a:blip r:embed="rId2"/>
          <a:srcRect/>
          <a:stretch>
            <a:fillRect/>
          </a:stretch>
        </p:blipFill>
        <p:spPr bwMode="auto">
          <a:xfrm>
            <a:off x="5486400" y="3200400"/>
            <a:ext cx="3638550" cy="3571875"/>
          </a:xfrm>
          <a:prstGeom prst="rect">
            <a:avLst/>
          </a:prstGeom>
          <a:noFill/>
          <a:ln w="9525">
            <a:noFill/>
            <a:miter lim="800000"/>
            <a:headEnd/>
            <a:tailEnd/>
          </a:ln>
          <a:effectLst/>
        </p:spPr>
      </p:pic>
      <p:pic>
        <p:nvPicPr>
          <p:cNvPr id="3075" name="Picture 3"/>
          <p:cNvPicPr>
            <a:picLocks noChangeAspect="1" noChangeArrowheads="1"/>
          </p:cNvPicPr>
          <p:nvPr/>
        </p:nvPicPr>
        <p:blipFill>
          <a:blip r:embed="rId3"/>
          <a:srcRect/>
          <a:stretch>
            <a:fillRect/>
          </a:stretch>
        </p:blipFill>
        <p:spPr bwMode="auto">
          <a:xfrm>
            <a:off x="152400" y="2286666"/>
            <a:ext cx="6248400" cy="1828134"/>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Autofit/>
          </a:bodyPr>
          <a:lstStyle/>
          <a:p>
            <a:pPr algn="just">
              <a:buNone/>
            </a:pPr>
            <a:r>
              <a:rPr lang="en-US" sz="1900" b="1" dirty="0" smtClean="0"/>
              <a:t>Comparison Between Involute and Cycloidal Gears</a:t>
            </a:r>
          </a:p>
          <a:p>
            <a:pPr algn="just"/>
            <a:r>
              <a:rPr lang="en-US" sz="1900" dirty="0" smtClean="0"/>
              <a:t>In actual practice, the involute gears are more commonly used as compared to cycloidal gears, due to the following advantages :</a:t>
            </a:r>
          </a:p>
          <a:p>
            <a:pPr algn="just">
              <a:buNone/>
            </a:pPr>
            <a:r>
              <a:rPr lang="en-US" sz="1900" b="1" i="1" dirty="0" smtClean="0"/>
              <a:t>Advantages of involute gears</a:t>
            </a:r>
          </a:p>
          <a:p>
            <a:pPr algn="just"/>
            <a:r>
              <a:rPr lang="en-US" sz="1900" dirty="0" smtClean="0"/>
              <a:t>The most important advantage of the involute gears is that </a:t>
            </a:r>
            <a:r>
              <a:rPr lang="en-US" sz="1900" b="1" dirty="0" smtClean="0"/>
              <a:t>the centre distance for a pair of involute gears can be varied within limits </a:t>
            </a:r>
            <a:r>
              <a:rPr lang="en-US" sz="1900" dirty="0" smtClean="0"/>
              <a:t>without changing the velocity ratio. This is not true for cycloidal gears which requires exact centre distance to be maintained.</a:t>
            </a:r>
          </a:p>
          <a:p>
            <a:pPr algn="just"/>
            <a:r>
              <a:rPr lang="en-US" sz="1900" b="1" dirty="0" smtClean="0"/>
              <a:t>In involute gears, the pressure angle, from the start of the engagement of teeth to the end of the engagement, remains constant</a:t>
            </a:r>
            <a:r>
              <a:rPr lang="en-US" sz="1900" dirty="0" smtClean="0"/>
              <a:t>. It is necessary for smooth running and less wear of gears. But in cycloidal gears, the pressure angle is maximum at the beginning of  engagement, reduces to zero at pitch point, starts decreasing and again becomes maximum at the end of engagement. This results in less smooth running of gears.</a:t>
            </a:r>
          </a:p>
          <a:p>
            <a:pPr algn="just"/>
            <a:r>
              <a:rPr lang="en-US" sz="1900" dirty="0" smtClean="0"/>
              <a:t>The face and flank of involute teeth are generated by a single curve where as in cycloidal gears, double curves (</a:t>
            </a:r>
            <a:r>
              <a:rPr lang="en-US" sz="1900" i="1" dirty="0" smtClean="0"/>
              <a:t>i.e. </a:t>
            </a:r>
            <a:r>
              <a:rPr lang="en-US" sz="1900" i="1" dirty="0" err="1" smtClean="0"/>
              <a:t>epi</a:t>
            </a:r>
            <a:r>
              <a:rPr lang="en-US" sz="1900" i="1" dirty="0" smtClean="0"/>
              <a:t>-cycloid and hypo-cycloid) are required for the face and flank respectively. </a:t>
            </a:r>
            <a:r>
              <a:rPr lang="en-US" sz="1900" dirty="0" smtClean="0"/>
              <a:t>Thus the </a:t>
            </a:r>
            <a:r>
              <a:rPr lang="en-US" sz="1900" b="1" dirty="0" smtClean="0"/>
              <a:t>involute teeth are easy to manufacture than cycloidal teeth</a:t>
            </a:r>
            <a:r>
              <a:rPr lang="en-US" sz="1900" dirty="0" smtClean="0"/>
              <a:t>. In involute system, the basic rack has straight teeth and the same can be cut with simple tools.</a:t>
            </a:r>
          </a:p>
          <a:p>
            <a:pPr algn="just"/>
            <a:r>
              <a:rPr lang="en-US" sz="1900" dirty="0" smtClean="0"/>
              <a:t>Note : </a:t>
            </a:r>
            <a:r>
              <a:rPr lang="en-US" sz="1900" b="1" dirty="0" smtClean="0"/>
              <a:t>The only disadvantage of the involute teeth is that the interference occurs with pinions having smaller number of teeth</a:t>
            </a:r>
            <a:r>
              <a:rPr lang="en-US" sz="1900" dirty="0" smtClean="0"/>
              <a:t>. This may be avoided by altering the heights of addendum and </a:t>
            </a:r>
            <a:r>
              <a:rPr lang="en-US" sz="1900" dirty="0" err="1" smtClean="0"/>
              <a:t>dedendum</a:t>
            </a:r>
            <a:r>
              <a:rPr lang="en-US" sz="1900" dirty="0" smtClean="0"/>
              <a:t> of the mating teeth or the angle of obliquity of the teeth.</a:t>
            </a:r>
            <a:endParaRPr lang="en-US" sz="1900" dirty="0"/>
          </a:p>
        </p:txBody>
      </p:sp>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a:bodyPr>
          <a:lstStyle/>
          <a:p>
            <a:pPr>
              <a:buNone/>
            </a:pPr>
            <a:r>
              <a:rPr lang="en-US" sz="2000" b="1" i="1" dirty="0" smtClean="0"/>
              <a:t>Advantages of cycloidal gears</a:t>
            </a:r>
          </a:p>
          <a:p>
            <a:pPr>
              <a:buNone/>
            </a:pPr>
            <a:r>
              <a:rPr lang="en-US" sz="2000" dirty="0" smtClean="0"/>
              <a:t>		Following are the advantages of cycloidal gears :</a:t>
            </a:r>
          </a:p>
          <a:p>
            <a:r>
              <a:rPr lang="en-US" sz="2000" dirty="0" smtClean="0"/>
              <a:t>Since the cycloidal teeth have wider flanks, therefore the </a:t>
            </a:r>
            <a:r>
              <a:rPr lang="en-US" sz="2000" b="1" dirty="0" smtClean="0"/>
              <a:t>cycloidal gears are stronger than the involute gears</a:t>
            </a:r>
            <a:r>
              <a:rPr lang="en-US" sz="2000" dirty="0" smtClean="0"/>
              <a:t>, for the same pitch. Due to this reason, the cycloidal teeth are  preferred specially for cast teeth.</a:t>
            </a:r>
          </a:p>
          <a:p>
            <a:r>
              <a:rPr lang="en-US" sz="2000" dirty="0" smtClean="0"/>
              <a:t>In cycloidal gears, the contact takes place between a convex flank and concave surface, whereas in involute gears, the convex surfaces are in contact. This condition results in </a:t>
            </a:r>
            <a:r>
              <a:rPr lang="en-US" sz="2000" b="1" dirty="0" smtClean="0"/>
              <a:t>less wear in cycloidal gears as compared to involute gears</a:t>
            </a:r>
            <a:r>
              <a:rPr lang="en-US" sz="2000" dirty="0" smtClean="0"/>
              <a:t>. However the difference in wear is negligible.</a:t>
            </a:r>
          </a:p>
          <a:p>
            <a:r>
              <a:rPr lang="en-US" sz="2000" b="1" dirty="0" smtClean="0"/>
              <a:t>In cycloidal gears, the interference does not occur at all</a:t>
            </a:r>
            <a:r>
              <a:rPr lang="en-US" sz="2000" dirty="0" smtClean="0"/>
              <a:t>. Though there are advantages of cycloidal gears but they are outweighed by the greater simplicity and flexibility of the involute gears.</a:t>
            </a:r>
            <a:endParaRPr lang="en-US" sz="2000" dirty="0"/>
          </a:p>
        </p:txBody>
      </p:sp>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0" y="990600"/>
            <a:ext cx="6400800" cy="4525963"/>
          </a:xfrm>
        </p:spPr>
        <p:txBody>
          <a:bodyPr>
            <a:noAutofit/>
          </a:bodyPr>
          <a:lstStyle/>
          <a:p>
            <a:pPr algn="just"/>
            <a:r>
              <a:rPr lang="en-US" sz="2100" dirty="0" smtClean="0"/>
              <a:t>Consider the portions of the two teeth, one on the wheel 1 (or pinion) and the other on the wheel 2, as shown by thick line curves in Fig.</a:t>
            </a:r>
          </a:p>
          <a:p>
            <a:pPr algn="just"/>
            <a:r>
              <a:rPr lang="en-US" sz="2100" dirty="0" smtClean="0"/>
              <a:t> Let the two teeth come in contact at point </a:t>
            </a:r>
            <a:r>
              <a:rPr lang="en-US" sz="2100" i="1" dirty="0" smtClean="0"/>
              <a:t>Q, and the wheels rotate in the directions as </a:t>
            </a:r>
            <a:r>
              <a:rPr lang="en-US" sz="2100" dirty="0" smtClean="0"/>
              <a:t>shown in the figure.</a:t>
            </a:r>
          </a:p>
          <a:p>
            <a:pPr algn="just"/>
            <a:r>
              <a:rPr lang="en-US" sz="2100" dirty="0" smtClean="0"/>
              <a:t>Let </a:t>
            </a:r>
            <a:r>
              <a:rPr lang="en-US" sz="2100" i="1" dirty="0" smtClean="0"/>
              <a:t>TT be the common tangent and MN be the </a:t>
            </a:r>
            <a:r>
              <a:rPr lang="en-US" sz="2100" dirty="0" smtClean="0"/>
              <a:t>common normal to the curves at the point of contact </a:t>
            </a:r>
            <a:r>
              <a:rPr lang="en-US" sz="2100" i="1" dirty="0" smtClean="0"/>
              <a:t>Q. From the </a:t>
            </a:r>
            <a:r>
              <a:rPr lang="en-US" sz="2100" dirty="0" err="1" smtClean="0"/>
              <a:t>centres</a:t>
            </a:r>
            <a:r>
              <a:rPr lang="en-US" sz="2100" dirty="0" smtClean="0"/>
              <a:t> </a:t>
            </a:r>
            <a:r>
              <a:rPr lang="en-US" sz="2100" i="1" dirty="0" smtClean="0"/>
              <a:t>O</a:t>
            </a:r>
            <a:r>
              <a:rPr lang="en-US" sz="2100" dirty="0" smtClean="0"/>
              <a:t>1 and </a:t>
            </a:r>
            <a:r>
              <a:rPr lang="en-US" sz="2100" i="1" dirty="0" smtClean="0"/>
              <a:t>O</a:t>
            </a:r>
            <a:r>
              <a:rPr lang="en-US" sz="2100" dirty="0" smtClean="0"/>
              <a:t>2 , draw </a:t>
            </a:r>
            <a:r>
              <a:rPr lang="en-US" sz="2100" i="1" dirty="0" smtClean="0"/>
              <a:t>O</a:t>
            </a:r>
            <a:r>
              <a:rPr lang="en-US" sz="2100" dirty="0" smtClean="0"/>
              <a:t>1</a:t>
            </a:r>
            <a:r>
              <a:rPr lang="en-US" sz="2100" i="1" dirty="0" smtClean="0"/>
              <a:t>M and O</a:t>
            </a:r>
            <a:r>
              <a:rPr lang="en-US" sz="2100" dirty="0" smtClean="0"/>
              <a:t>2</a:t>
            </a:r>
            <a:r>
              <a:rPr lang="pt-BR" sz="2100" i="1" dirty="0" smtClean="0"/>
              <a:t>N perpendicular to MN.</a:t>
            </a:r>
          </a:p>
          <a:p>
            <a:pPr algn="just"/>
            <a:r>
              <a:rPr lang="pt-BR" sz="2100" i="1" dirty="0" smtClean="0"/>
              <a:t> </a:t>
            </a:r>
            <a:r>
              <a:rPr lang="en-US" sz="2100" dirty="0" smtClean="0"/>
              <a:t>Let </a:t>
            </a:r>
            <a:r>
              <a:rPr lang="en-US" sz="2100" i="1" dirty="0" smtClean="0"/>
              <a:t>v</a:t>
            </a:r>
            <a:r>
              <a:rPr lang="en-US" sz="2100" dirty="0" smtClean="0"/>
              <a:t>1 and </a:t>
            </a:r>
            <a:r>
              <a:rPr lang="en-US" sz="2100" i="1" dirty="0" smtClean="0"/>
              <a:t>v</a:t>
            </a:r>
            <a:r>
              <a:rPr lang="en-US" sz="2100" dirty="0" smtClean="0"/>
              <a:t>2 be the velocities of the point </a:t>
            </a:r>
            <a:r>
              <a:rPr lang="en-US" sz="2100" i="1" dirty="0" smtClean="0"/>
              <a:t>Q on the wheels </a:t>
            </a:r>
            <a:r>
              <a:rPr lang="en-US" sz="2100" dirty="0" smtClean="0"/>
              <a:t>1 and 2 respectively. If the teeth are to remain in contact, then the components of these velocities along the common normal </a:t>
            </a:r>
            <a:r>
              <a:rPr lang="en-US" sz="2100" i="1" dirty="0" smtClean="0"/>
              <a:t>MN must </a:t>
            </a:r>
            <a:r>
              <a:rPr lang="en-US" sz="2100" dirty="0" smtClean="0"/>
              <a:t>be equal.</a:t>
            </a:r>
            <a:endParaRPr lang="en-US" sz="2100" dirty="0"/>
          </a:p>
        </p:txBody>
      </p:sp>
      <p:pic>
        <p:nvPicPr>
          <p:cNvPr id="4099" name="Picture 3"/>
          <p:cNvPicPr>
            <a:picLocks noChangeAspect="1" noChangeArrowheads="1"/>
          </p:cNvPicPr>
          <p:nvPr/>
        </p:nvPicPr>
        <p:blipFill>
          <a:blip r:embed="rId2"/>
          <a:srcRect/>
          <a:stretch>
            <a:fillRect/>
          </a:stretch>
        </p:blipFill>
        <p:spPr bwMode="auto">
          <a:xfrm>
            <a:off x="6477000" y="0"/>
            <a:ext cx="2667000" cy="4419600"/>
          </a:xfrm>
          <a:prstGeom prst="rect">
            <a:avLst/>
          </a:prstGeom>
          <a:noFill/>
          <a:ln w="9525">
            <a:noFill/>
            <a:miter lim="800000"/>
            <a:headEnd/>
            <a:tailEnd/>
          </a:ln>
          <a:effectLst/>
        </p:spPr>
      </p:pic>
      <p:sp>
        <p:nvSpPr>
          <p:cNvPr id="9" name="Title 1"/>
          <p:cNvSpPr>
            <a:spLocks noGrp="1"/>
          </p:cNvSpPr>
          <p:nvPr>
            <p:ph type="title"/>
          </p:nvPr>
        </p:nvSpPr>
        <p:spPr>
          <a:xfrm>
            <a:off x="0" y="0"/>
            <a:ext cx="6248400" cy="1143000"/>
          </a:xfrm>
        </p:spPr>
        <p:txBody>
          <a:bodyPr>
            <a:noAutofit/>
          </a:bodyPr>
          <a:lstStyle/>
          <a:p>
            <a:r>
              <a:rPr lang="en-US" sz="2800" b="1" dirty="0" smtClean="0"/>
              <a:t>Condition for Constant Velocity Ratio of Toothed Wheels–Law of Gearing</a:t>
            </a:r>
            <a:endParaRPr lang="en-US" sz="2800" b="1" dirty="0"/>
          </a:p>
        </p:txBody>
      </p:sp>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srcRect/>
          <a:stretch>
            <a:fillRect/>
          </a:stretch>
        </p:blipFill>
        <p:spPr bwMode="auto">
          <a:xfrm>
            <a:off x="1" y="0"/>
            <a:ext cx="3429000" cy="1338872"/>
          </a:xfrm>
          <a:prstGeom prst="rect">
            <a:avLst/>
          </a:prstGeom>
          <a:noFill/>
          <a:ln w="9525">
            <a:noFill/>
            <a:miter lim="800000"/>
            <a:headEnd/>
            <a:tailEnd/>
          </a:ln>
          <a:effectLst/>
        </p:spPr>
      </p:pic>
      <p:pic>
        <p:nvPicPr>
          <p:cNvPr id="5123" name="Picture 3"/>
          <p:cNvPicPr>
            <a:picLocks noGrp="1" noChangeAspect="1" noChangeArrowheads="1"/>
          </p:cNvPicPr>
          <p:nvPr>
            <p:ph idx="1"/>
          </p:nvPr>
        </p:nvPicPr>
        <p:blipFill>
          <a:blip r:embed="rId3"/>
          <a:srcRect/>
          <a:stretch>
            <a:fillRect/>
          </a:stretch>
        </p:blipFill>
        <p:spPr bwMode="auto">
          <a:xfrm>
            <a:off x="3733800" y="762000"/>
            <a:ext cx="2514600" cy="397880"/>
          </a:xfrm>
          <a:prstGeom prst="rect">
            <a:avLst/>
          </a:prstGeom>
          <a:noFill/>
          <a:ln w="9525">
            <a:noFill/>
            <a:miter lim="800000"/>
            <a:headEnd/>
            <a:tailEnd/>
          </a:ln>
          <a:effectLst/>
        </p:spPr>
      </p:pic>
      <p:pic>
        <p:nvPicPr>
          <p:cNvPr id="5124" name="Picture 4"/>
          <p:cNvPicPr>
            <a:picLocks noChangeAspect="1" noChangeArrowheads="1"/>
          </p:cNvPicPr>
          <p:nvPr/>
        </p:nvPicPr>
        <p:blipFill>
          <a:blip r:embed="rId4"/>
          <a:srcRect/>
          <a:stretch>
            <a:fillRect/>
          </a:stretch>
        </p:blipFill>
        <p:spPr bwMode="auto">
          <a:xfrm>
            <a:off x="0" y="1219200"/>
            <a:ext cx="4033013" cy="2438400"/>
          </a:xfrm>
          <a:prstGeom prst="rect">
            <a:avLst/>
          </a:prstGeom>
          <a:noFill/>
          <a:ln w="9525">
            <a:noFill/>
            <a:miter lim="800000"/>
            <a:headEnd/>
            <a:tailEnd/>
          </a:ln>
          <a:effectLst/>
        </p:spPr>
      </p:pic>
      <p:pic>
        <p:nvPicPr>
          <p:cNvPr id="7" name="Picture 3"/>
          <p:cNvPicPr>
            <a:picLocks noChangeAspect="1" noChangeArrowheads="1"/>
          </p:cNvPicPr>
          <p:nvPr/>
        </p:nvPicPr>
        <p:blipFill>
          <a:blip r:embed="rId5"/>
          <a:srcRect/>
          <a:stretch>
            <a:fillRect/>
          </a:stretch>
        </p:blipFill>
        <p:spPr bwMode="auto">
          <a:xfrm>
            <a:off x="6477000" y="76200"/>
            <a:ext cx="2209800" cy="3661954"/>
          </a:xfrm>
          <a:prstGeom prst="rect">
            <a:avLst/>
          </a:prstGeom>
          <a:noFill/>
          <a:ln w="9525">
            <a:noFill/>
            <a:miter lim="800000"/>
            <a:headEnd/>
            <a:tailEnd/>
          </a:ln>
          <a:effectLst/>
        </p:spPr>
      </p:pic>
      <p:sp>
        <p:nvSpPr>
          <p:cNvPr id="8" name="Content Placeholder 2"/>
          <p:cNvSpPr txBox="1">
            <a:spLocks/>
          </p:cNvSpPr>
          <p:nvPr/>
        </p:nvSpPr>
        <p:spPr>
          <a:xfrm>
            <a:off x="0" y="3581400"/>
            <a:ext cx="9144000" cy="3048000"/>
          </a:xfrm>
          <a:prstGeom prst="rect">
            <a:avLst/>
          </a:prstGeom>
        </p:spPr>
        <p:txBody>
          <a:bodyPr vert="horz" lIns="91440" tIns="45720" rIns="91440" bIns="45720" rtlCol="0">
            <a:noAutofit/>
          </a:bodyPr>
          <a:lstStyle/>
          <a:p>
            <a:pPr marL="342900" marR="0" lvl="0" indent="-342900" algn="just"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000" b="0" i="0" u="none" strike="noStrike" kern="1200" cap="none" spc="0" normalizeH="0" baseline="0" noProof="0" dirty="0" smtClean="0">
                <a:ln>
                  <a:noFill/>
                </a:ln>
                <a:solidFill>
                  <a:schemeClr val="tx1"/>
                </a:solidFill>
                <a:effectLst/>
                <a:uLnTx/>
                <a:uFillTx/>
                <a:latin typeface="+mn-lt"/>
                <a:ea typeface="+mn-ea"/>
                <a:cs typeface="+mn-cs"/>
              </a:rPr>
              <a:t>From above, we see that the angular velocity ratio is inversely proportional to the ratio of the distances of the point </a:t>
            </a:r>
            <a:r>
              <a:rPr kumimoji="0" lang="en-US" sz="2000" b="0" i="1" u="none" strike="noStrike" kern="1200" cap="none" spc="0" normalizeH="0" baseline="0" noProof="0" dirty="0" smtClean="0">
                <a:ln>
                  <a:noFill/>
                </a:ln>
                <a:solidFill>
                  <a:schemeClr val="tx1"/>
                </a:solidFill>
                <a:effectLst/>
                <a:uLnTx/>
                <a:uFillTx/>
                <a:latin typeface="+mn-lt"/>
                <a:ea typeface="+mn-ea"/>
                <a:cs typeface="+mn-cs"/>
              </a:rPr>
              <a:t>P from the </a:t>
            </a:r>
            <a:r>
              <a:rPr kumimoji="0" lang="en-US" sz="2000" b="0" i="1" u="none" strike="noStrike" kern="1200" cap="none" spc="0" normalizeH="0" baseline="0" noProof="0" dirty="0" err="1" smtClean="0">
                <a:ln>
                  <a:noFill/>
                </a:ln>
                <a:solidFill>
                  <a:schemeClr val="tx1"/>
                </a:solidFill>
                <a:effectLst/>
                <a:uLnTx/>
                <a:uFillTx/>
                <a:latin typeface="+mn-lt"/>
                <a:ea typeface="+mn-ea"/>
                <a:cs typeface="+mn-cs"/>
              </a:rPr>
              <a:t>centres</a:t>
            </a:r>
            <a:r>
              <a:rPr kumimoji="0" lang="en-US" sz="2000" b="0" i="1" u="none" strike="noStrike" kern="1200" cap="none" spc="0" normalizeH="0" baseline="0" noProof="0" dirty="0" smtClean="0">
                <a:ln>
                  <a:noFill/>
                </a:ln>
                <a:solidFill>
                  <a:schemeClr val="tx1"/>
                </a:solidFill>
                <a:effectLst/>
                <a:uLnTx/>
                <a:uFillTx/>
                <a:latin typeface="+mn-lt"/>
                <a:ea typeface="+mn-ea"/>
                <a:cs typeface="+mn-cs"/>
              </a:rPr>
              <a:t> O</a:t>
            </a:r>
            <a:r>
              <a:rPr kumimoji="0" lang="en-US" sz="2000" b="0" i="0" u="none" strike="noStrike" kern="1200" cap="none" spc="0" normalizeH="0" baseline="0" noProof="0" dirty="0" smtClean="0">
                <a:ln>
                  <a:noFill/>
                </a:ln>
                <a:solidFill>
                  <a:schemeClr val="tx1"/>
                </a:solidFill>
                <a:effectLst/>
                <a:uLnTx/>
                <a:uFillTx/>
                <a:latin typeface="+mn-lt"/>
                <a:ea typeface="+mn-ea"/>
                <a:cs typeface="+mn-cs"/>
              </a:rPr>
              <a:t>1 and </a:t>
            </a:r>
            <a:r>
              <a:rPr kumimoji="0" lang="en-US" sz="2000" b="0" i="1" u="none" strike="noStrike" kern="1200" cap="none" spc="0" normalizeH="0" baseline="0" noProof="0" dirty="0" smtClean="0">
                <a:ln>
                  <a:noFill/>
                </a:ln>
                <a:solidFill>
                  <a:schemeClr val="tx1"/>
                </a:solidFill>
                <a:effectLst/>
                <a:uLnTx/>
                <a:uFillTx/>
                <a:latin typeface="+mn-lt"/>
                <a:ea typeface="+mn-ea"/>
                <a:cs typeface="+mn-cs"/>
              </a:rPr>
              <a:t>O</a:t>
            </a:r>
            <a:r>
              <a:rPr kumimoji="0" lang="en-US" sz="2000" b="0" i="0" u="none" strike="noStrike" kern="1200" cap="none" spc="0" normalizeH="0" baseline="0" noProof="0" dirty="0" smtClean="0">
                <a:ln>
                  <a:noFill/>
                </a:ln>
                <a:solidFill>
                  <a:schemeClr val="tx1"/>
                </a:solidFill>
                <a:effectLst/>
                <a:uLnTx/>
                <a:uFillTx/>
                <a:latin typeface="+mn-lt"/>
                <a:ea typeface="+mn-ea"/>
                <a:cs typeface="+mn-cs"/>
              </a:rPr>
              <a:t>2, or the common normal to the two surfaces at the point of contact </a:t>
            </a:r>
            <a:r>
              <a:rPr kumimoji="0" lang="en-US" sz="2000" b="0" i="1" u="none" strike="noStrike" kern="1200" cap="none" spc="0" normalizeH="0" baseline="0" noProof="0" dirty="0" smtClean="0">
                <a:ln>
                  <a:noFill/>
                </a:ln>
                <a:solidFill>
                  <a:schemeClr val="tx1"/>
                </a:solidFill>
                <a:effectLst/>
                <a:uLnTx/>
                <a:uFillTx/>
                <a:latin typeface="+mn-lt"/>
                <a:ea typeface="+mn-ea"/>
                <a:cs typeface="+mn-cs"/>
              </a:rPr>
              <a:t>Q intersects the line of </a:t>
            </a:r>
            <a:r>
              <a:rPr kumimoji="0" lang="en-US" sz="2000" b="0" i="1" u="none" strike="noStrike" kern="1200" cap="none" spc="0" normalizeH="0" baseline="0" noProof="0" dirty="0" err="1" smtClean="0">
                <a:ln>
                  <a:noFill/>
                </a:ln>
                <a:solidFill>
                  <a:schemeClr val="tx1"/>
                </a:solidFill>
                <a:effectLst/>
                <a:uLnTx/>
                <a:uFillTx/>
                <a:latin typeface="+mn-lt"/>
                <a:ea typeface="+mn-ea"/>
                <a:cs typeface="+mn-cs"/>
              </a:rPr>
              <a:t>centres</a:t>
            </a:r>
            <a:r>
              <a:rPr kumimoji="0" lang="en-US" sz="2000" b="0" i="1" u="none" strike="noStrike" kern="1200" cap="none" spc="0" normalizeH="0" baseline="0" noProof="0" dirty="0" smtClean="0">
                <a:ln>
                  <a:noFill/>
                </a:ln>
                <a:solidFill>
                  <a:schemeClr val="tx1"/>
                </a:solidFill>
                <a:effectLst/>
                <a:uLnTx/>
                <a:uFillTx/>
                <a:latin typeface="+mn-lt"/>
                <a:ea typeface="+mn-ea"/>
                <a:cs typeface="+mn-cs"/>
              </a:rPr>
              <a:t> at point P which divides the centre distance inversely </a:t>
            </a:r>
            <a:r>
              <a:rPr kumimoji="0" lang="en-US" sz="2000" b="0" i="0" u="none" strike="noStrike" kern="1200" cap="none" spc="0" normalizeH="0" baseline="0" noProof="0" dirty="0" smtClean="0">
                <a:ln>
                  <a:noFill/>
                </a:ln>
                <a:solidFill>
                  <a:schemeClr val="tx1"/>
                </a:solidFill>
                <a:effectLst/>
                <a:uLnTx/>
                <a:uFillTx/>
                <a:latin typeface="+mn-lt"/>
                <a:ea typeface="+mn-ea"/>
                <a:cs typeface="+mn-cs"/>
              </a:rPr>
              <a:t>as the ratio of angular velocities.</a:t>
            </a:r>
          </a:p>
          <a:p>
            <a:pPr marL="342900" marR="0" lvl="0" indent="-342900" algn="just"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000" b="0" i="0" u="none" strike="noStrike" kern="1200" cap="none" spc="0" normalizeH="0" baseline="0" noProof="0" dirty="0" smtClean="0">
                <a:ln>
                  <a:noFill/>
                </a:ln>
                <a:solidFill>
                  <a:schemeClr val="tx1"/>
                </a:solidFill>
                <a:effectLst/>
                <a:uLnTx/>
                <a:uFillTx/>
                <a:latin typeface="+mn-lt"/>
                <a:ea typeface="+mn-ea"/>
                <a:cs typeface="+mn-cs"/>
              </a:rPr>
              <a:t>Therefore in order to have a constant angular velocity ratio for all positions of the wheels, the point </a:t>
            </a:r>
            <a:r>
              <a:rPr kumimoji="0" lang="en-US" sz="2000" b="0" i="1" u="none" strike="noStrike" kern="1200" cap="none" spc="0" normalizeH="0" baseline="0" noProof="0" dirty="0" smtClean="0">
                <a:ln>
                  <a:noFill/>
                </a:ln>
                <a:solidFill>
                  <a:schemeClr val="tx1"/>
                </a:solidFill>
                <a:effectLst/>
                <a:uLnTx/>
                <a:uFillTx/>
                <a:latin typeface="+mn-lt"/>
                <a:ea typeface="+mn-ea"/>
                <a:cs typeface="+mn-cs"/>
              </a:rPr>
              <a:t>P must be the fixed point (called pitch point) for the two wheels. In other words, </a:t>
            </a:r>
            <a:r>
              <a:rPr kumimoji="0" lang="en-US" sz="2000" b="1" i="1" u="none" strike="noStrike" kern="1200" cap="none" spc="0" normalizeH="0" baseline="0" noProof="0" dirty="0" smtClean="0">
                <a:ln>
                  <a:noFill/>
                </a:ln>
                <a:solidFill>
                  <a:schemeClr val="tx1"/>
                </a:solidFill>
                <a:effectLst/>
                <a:uLnTx/>
                <a:uFillTx/>
                <a:latin typeface="+mn-lt"/>
                <a:ea typeface="+mn-ea"/>
                <a:cs typeface="+mn-cs"/>
              </a:rPr>
              <a:t>the common normal at the point of contact between a pair of teeth must always pass through the pitch point</a:t>
            </a:r>
            <a:r>
              <a:rPr kumimoji="0" lang="en-US" sz="2000" b="0" i="1" u="none" strike="noStrike" kern="1200" cap="none" spc="0" normalizeH="0" baseline="0" noProof="0" dirty="0" smtClean="0">
                <a:ln>
                  <a:noFill/>
                </a:ln>
                <a:solidFill>
                  <a:schemeClr val="tx1"/>
                </a:solidFill>
                <a:effectLst/>
                <a:uLnTx/>
                <a:uFillTx/>
                <a:latin typeface="+mn-lt"/>
                <a:ea typeface="+mn-ea"/>
                <a:cs typeface="+mn-cs"/>
              </a:rPr>
              <a:t>.</a:t>
            </a:r>
          </a:p>
          <a:p>
            <a:pPr marL="342900" marR="0" lvl="0" indent="-342900" algn="just"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000" b="0" i="0" u="none" strike="noStrike" kern="1200" cap="none" spc="0" normalizeH="0" baseline="0" noProof="0" dirty="0" smtClean="0">
                <a:ln>
                  <a:noFill/>
                </a:ln>
                <a:solidFill>
                  <a:schemeClr val="tx1"/>
                </a:solidFill>
                <a:effectLst/>
                <a:uLnTx/>
                <a:uFillTx/>
                <a:latin typeface="+mn-lt"/>
                <a:ea typeface="+mn-ea"/>
                <a:cs typeface="+mn-cs"/>
              </a:rPr>
              <a:t>This is the fundamental condition which must be satisfied while designing the profiles for the teeth of gear wheels. It is also known as </a:t>
            </a:r>
            <a:r>
              <a:rPr kumimoji="0" lang="en-US" sz="2000" b="0" i="1" u="none" strike="noStrike" kern="1200" cap="none" spc="0" normalizeH="0" baseline="0" noProof="0" dirty="0" smtClean="0">
                <a:ln>
                  <a:noFill/>
                </a:ln>
                <a:solidFill>
                  <a:schemeClr val="tx1"/>
                </a:solidFill>
                <a:effectLst/>
                <a:uLnTx/>
                <a:uFillTx/>
                <a:latin typeface="+mn-lt"/>
                <a:ea typeface="+mn-ea"/>
                <a:cs typeface="+mn-cs"/>
              </a:rPr>
              <a:t>law of gearing.</a:t>
            </a:r>
            <a:endParaRPr kumimoji="0" lang="en-US" sz="2000" b="0" i="0" u="none" strike="noStrike" kern="1200" cap="none" spc="0" normalizeH="0" baseline="0" noProof="0" dirty="0">
              <a:ln>
                <a:noFill/>
              </a:ln>
              <a:solidFill>
                <a:schemeClr val="tx1"/>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3000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30000" smtClean="0">
            <a:ln>
              <a:noFill/>
            </a:ln>
            <a:solidFill>
              <a:schemeClr val="tx1"/>
            </a:solidFill>
            <a:effectLst/>
            <a:latin typeface="Arial" charset="0"/>
            <a:cs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TotalTime>
  <Words>6447</Words>
  <PresentationFormat>On-screen Show (4:3)</PresentationFormat>
  <Paragraphs>407</Paragraphs>
  <Slides>125</Slides>
  <Notes>12</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125</vt:i4>
      </vt:variant>
    </vt:vector>
  </HeadingPairs>
  <TitlesOfParts>
    <vt:vector size="127" baseType="lpstr">
      <vt:lpstr>Default Design</vt:lpstr>
      <vt:lpstr>Equation</vt:lpstr>
      <vt:lpstr>Mechanics of Machines  </vt:lpstr>
      <vt:lpstr>Introduction</vt:lpstr>
      <vt:lpstr>Introduction</vt:lpstr>
      <vt:lpstr>Introduction</vt:lpstr>
      <vt:lpstr>Rolling Cylinders</vt:lpstr>
      <vt:lpstr>Rolling Cylinders</vt:lpstr>
      <vt:lpstr>Rolling Cylinders</vt:lpstr>
      <vt:lpstr>Rolling Cylinders</vt:lpstr>
      <vt:lpstr>Rolling Cylinders</vt:lpstr>
      <vt:lpstr>Rolling Cylinders</vt:lpstr>
      <vt:lpstr>The Fundamental Law of Gearing</vt:lpstr>
      <vt:lpstr>The Fundamental Law of Gearing</vt:lpstr>
      <vt:lpstr>The Fundamental Law of Gearing</vt:lpstr>
      <vt:lpstr>The Fundamental Law of Gearing</vt:lpstr>
      <vt:lpstr>The Fundamental Law of Gearing</vt:lpstr>
      <vt:lpstr>The Involute Tooth Form</vt:lpstr>
      <vt:lpstr>The Involute Tooth Form</vt:lpstr>
      <vt:lpstr>The Involute Tooth Form</vt:lpstr>
      <vt:lpstr>The Involute Tooth Form</vt:lpstr>
      <vt:lpstr>The Involute Tooth Form</vt:lpstr>
      <vt:lpstr>The Involute Tooth Form</vt:lpstr>
      <vt:lpstr>Pressure Angle</vt:lpstr>
      <vt:lpstr>Pressure Angle</vt:lpstr>
      <vt:lpstr>Example</vt:lpstr>
      <vt:lpstr>Example</vt:lpstr>
      <vt:lpstr>The Involute Tooth Form</vt:lpstr>
      <vt:lpstr>Addendum and Dedendum</vt:lpstr>
      <vt:lpstr>Tooth Height and Clearance</vt:lpstr>
      <vt:lpstr>Tooth Thickness and Tooth Space Width</vt:lpstr>
      <vt:lpstr>Tooth Thickness, Space Width and Face Width</vt:lpstr>
      <vt:lpstr>Circular Pitch</vt:lpstr>
      <vt:lpstr>Circular Pitch</vt:lpstr>
      <vt:lpstr>Base Pitch</vt:lpstr>
      <vt:lpstr>Diametral Pitch and Module</vt:lpstr>
      <vt:lpstr>Backlash</vt:lpstr>
      <vt:lpstr>Slide 36</vt:lpstr>
      <vt:lpstr>Length of Action</vt:lpstr>
      <vt:lpstr>Length of Action</vt:lpstr>
      <vt:lpstr>Slide 39</vt:lpstr>
      <vt:lpstr>The Involute Tooth Form</vt:lpstr>
      <vt:lpstr>Arc of Action and Angle of Action</vt:lpstr>
      <vt:lpstr>Slide 42</vt:lpstr>
      <vt:lpstr>Slide 43</vt:lpstr>
      <vt:lpstr>Interference and Undercutting</vt:lpstr>
      <vt:lpstr>Interference and Undercutting</vt:lpstr>
      <vt:lpstr>Interference and Undercutting</vt:lpstr>
      <vt:lpstr>Interference and Undercutting</vt:lpstr>
      <vt:lpstr>Example 2</vt:lpstr>
      <vt:lpstr>Slide 49</vt:lpstr>
      <vt:lpstr>Example 2</vt:lpstr>
      <vt:lpstr>Example 2</vt:lpstr>
      <vt:lpstr>Gear Types</vt:lpstr>
      <vt:lpstr>Spur Gears</vt:lpstr>
      <vt:lpstr>Spur Gears</vt:lpstr>
      <vt:lpstr>Helical Gears</vt:lpstr>
      <vt:lpstr>Helical Gears</vt:lpstr>
      <vt:lpstr>Helical Gears</vt:lpstr>
      <vt:lpstr>Helical Gears</vt:lpstr>
      <vt:lpstr>Helical Gears</vt:lpstr>
      <vt:lpstr>Bevel Gears</vt:lpstr>
      <vt:lpstr>Bevel Gears</vt:lpstr>
      <vt:lpstr>Bevel Gears</vt:lpstr>
      <vt:lpstr>Worm Gears</vt:lpstr>
      <vt:lpstr>Worm Gears</vt:lpstr>
      <vt:lpstr>Worm Gears</vt:lpstr>
      <vt:lpstr>Worm Gears</vt:lpstr>
      <vt:lpstr>Racks (straight gears)</vt:lpstr>
      <vt:lpstr>Racks (straight gears)</vt:lpstr>
      <vt:lpstr>Gear Types</vt:lpstr>
      <vt:lpstr>Slide 70</vt:lpstr>
      <vt:lpstr>Slide 71</vt:lpstr>
      <vt:lpstr>Slide 72</vt:lpstr>
      <vt:lpstr>GEAR…..</vt:lpstr>
      <vt:lpstr>TYPES OF GEARS</vt:lpstr>
      <vt:lpstr>SPUR GEAR</vt:lpstr>
      <vt:lpstr>External and Internal spur Gear…</vt:lpstr>
      <vt:lpstr>Helical Gear</vt:lpstr>
      <vt:lpstr>Herringbone gears</vt:lpstr>
      <vt:lpstr>Rack and pinion</vt:lpstr>
      <vt:lpstr>Bevel gears</vt:lpstr>
      <vt:lpstr>Straight and Spiral Bevel Gears</vt:lpstr>
      <vt:lpstr>WORM AND WORM GEAR</vt:lpstr>
      <vt:lpstr>NOMENCLATURE OF SPUR GEARS</vt:lpstr>
      <vt:lpstr>Slide 84</vt:lpstr>
      <vt:lpstr>Slide 85</vt:lpstr>
      <vt:lpstr>Slide 86</vt:lpstr>
      <vt:lpstr>Slide 87</vt:lpstr>
      <vt:lpstr>Slide 88</vt:lpstr>
      <vt:lpstr>Slide 89</vt:lpstr>
      <vt:lpstr>Slide 90</vt:lpstr>
      <vt:lpstr>Slide 91</vt:lpstr>
      <vt:lpstr>Slide 92</vt:lpstr>
      <vt:lpstr>Slide 93</vt:lpstr>
      <vt:lpstr>Slide 94</vt:lpstr>
      <vt:lpstr>Slide 95</vt:lpstr>
      <vt:lpstr>Slide 96</vt:lpstr>
      <vt:lpstr>Slide 97</vt:lpstr>
      <vt:lpstr>Condition for Constant Velocity Ratio of Toothed Wheels–Law of Gearing</vt:lpstr>
      <vt:lpstr>Slide 99</vt:lpstr>
      <vt:lpstr>Path of contact</vt:lpstr>
      <vt:lpstr>Slide 101</vt:lpstr>
      <vt:lpstr>ARC OF CONTACT</vt:lpstr>
      <vt:lpstr>Slide 103</vt:lpstr>
      <vt:lpstr>Slide 104</vt:lpstr>
      <vt:lpstr>Slide 105</vt:lpstr>
      <vt:lpstr>Slide 106</vt:lpstr>
      <vt:lpstr>Slide 107</vt:lpstr>
      <vt:lpstr>Slide 108</vt:lpstr>
      <vt:lpstr>Slide 109</vt:lpstr>
      <vt:lpstr>Slide 110</vt:lpstr>
      <vt:lpstr>Slide 111</vt:lpstr>
      <vt:lpstr>Slide 112</vt:lpstr>
      <vt:lpstr>Slide 113</vt:lpstr>
      <vt:lpstr>Slide 114</vt:lpstr>
      <vt:lpstr>Slide 115</vt:lpstr>
      <vt:lpstr>Slide 116</vt:lpstr>
      <vt:lpstr>Slide 117</vt:lpstr>
      <vt:lpstr>Slide 118</vt:lpstr>
      <vt:lpstr>Slide 119</vt:lpstr>
      <vt:lpstr>Slide 120</vt:lpstr>
      <vt:lpstr>Slide 121</vt:lpstr>
      <vt:lpstr>Slide 122</vt:lpstr>
      <vt:lpstr>Slide 123</vt:lpstr>
      <vt:lpstr>Slide 124</vt:lpstr>
      <vt:lpstr>Slide 125</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Mechanics of Machines  Dr. Mohammad Kilani </dc:title>
  <dc:creator>aychiluhim hailu</dc:creator>
  <cp:lastModifiedBy>alpha</cp:lastModifiedBy>
  <cp:revision>3</cp:revision>
  <dcterms:modified xsi:type="dcterms:W3CDTF">2020-05-02T15:55:10Z</dcterms:modified>
</cp:coreProperties>
</file>