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6"/>
  </p:notesMasterIdLst>
  <p:sldIdLst>
    <p:sldId id="256" r:id="rId2"/>
    <p:sldId id="257" r:id="rId3"/>
    <p:sldId id="258" r:id="rId4"/>
    <p:sldId id="259" r:id="rId5"/>
    <p:sldId id="265" r:id="rId6"/>
    <p:sldId id="266" r:id="rId7"/>
    <p:sldId id="260" r:id="rId8"/>
    <p:sldId id="261" r:id="rId9"/>
    <p:sldId id="264" r:id="rId10"/>
    <p:sldId id="268" r:id="rId11"/>
    <p:sldId id="262" r:id="rId12"/>
    <p:sldId id="263" r:id="rId13"/>
    <p:sldId id="267" r:id="rId14"/>
    <p:sldId id="269" r:id="rId15"/>
    <p:sldId id="270" r:id="rId16"/>
    <p:sldId id="271" r:id="rId17"/>
    <p:sldId id="272" r:id="rId18"/>
    <p:sldId id="273" r:id="rId19"/>
    <p:sldId id="274" r:id="rId20"/>
    <p:sldId id="275" r:id="rId21"/>
    <p:sldId id="276"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322" r:id="rId39"/>
    <p:sldId id="323" r:id="rId40"/>
    <p:sldId id="295" r:id="rId41"/>
    <p:sldId id="296" r:id="rId42"/>
    <p:sldId id="319" r:id="rId43"/>
    <p:sldId id="297" r:id="rId44"/>
    <p:sldId id="298" r:id="rId45"/>
    <p:sldId id="299" r:id="rId46"/>
    <p:sldId id="318" r:id="rId47"/>
    <p:sldId id="306" r:id="rId48"/>
    <p:sldId id="305" r:id="rId49"/>
    <p:sldId id="307" r:id="rId50"/>
    <p:sldId id="308" r:id="rId51"/>
    <p:sldId id="309" r:id="rId52"/>
    <p:sldId id="310" r:id="rId53"/>
    <p:sldId id="311" r:id="rId54"/>
    <p:sldId id="312" r:id="rId55"/>
    <p:sldId id="313" r:id="rId56"/>
    <p:sldId id="314" r:id="rId57"/>
    <p:sldId id="315" r:id="rId58"/>
    <p:sldId id="316" r:id="rId59"/>
    <p:sldId id="317" r:id="rId60"/>
    <p:sldId id="277" r:id="rId61"/>
    <p:sldId id="300" r:id="rId62"/>
    <p:sldId id="301" r:id="rId63"/>
    <p:sldId id="302" r:id="rId64"/>
    <p:sldId id="303" r:id="rId65"/>
    <p:sldId id="304" r:id="rId66"/>
    <p:sldId id="324" r:id="rId67"/>
    <p:sldId id="325" r:id="rId68"/>
    <p:sldId id="326" r:id="rId69"/>
    <p:sldId id="327" r:id="rId70"/>
    <p:sldId id="328" r:id="rId71"/>
    <p:sldId id="329" r:id="rId72"/>
    <p:sldId id="330" r:id="rId73"/>
    <p:sldId id="331" r:id="rId74"/>
    <p:sldId id="332"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7.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5.wmf"/><Relationship Id="rId1" Type="http://schemas.openxmlformats.org/officeDocument/2006/relationships/image" Target="../media/image37.wmf"/><Relationship Id="rId5" Type="http://schemas.openxmlformats.org/officeDocument/2006/relationships/image" Target="../media/image40.wmf"/><Relationship Id="rId4" Type="http://schemas.openxmlformats.org/officeDocument/2006/relationships/image" Target="../media/image3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A62ED8-635B-401D-9E78-93243C4BE53D}" type="datetimeFigureOut">
              <a:rPr lang="en-US" smtClean="0"/>
              <a:t>5/2/2020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078605-0338-48EC-AA0F-D872F4F2291C}"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CCAB9F-0C35-48A5-AF5B-455AE16E4485}" type="slidenum">
              <a:rPr lang="tr-TR"/>
              <a:pPr/>
              <a:t>66</a:t>
            </a:fld>
            <a:endParaRPr lang="tr-TR"/>
          </a:p>
        </p:txBody>
      </p:sp>
      <p:sp>
        <p:nvSpPr>
          <p:cNvPr id="16386" name="Rectangle 2"/>
          <p:cNvSpPr>
            <a:spLocks noChangeArrowheads="1" noTextEdit="1"/>
          </p:cNvSpPr>
          <p:nvPr>
            <p:ph type="sldImg"/>
          </p:nvPr>
        </p:nvSpPr>
        <p:spPr>
          <a:xfrm>
            <a:off x="1150938" y="692150"/>
            <a:ext cx="4556125" cy="3416300"/>
          </a:xfrm>
          <a:ln/>
        </p:spPr>
      </p:sp>
      <p:sp>
        <p:nvSpPr>
          <p:cNvPr id="16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874CB5-C27B-415F-A753-8AF810A04B21}" type="slidenum">
              <a:rPr lang="tr-TR"/>
              <a:pPr/>
              <a:t>67</a:t>
            </a:fld>
            <a:endParaRPr lang="tr-TR"/>
          </a:p>
        </p:txBody>
      </p:sp>
      <p:sp>
        <p:nvSpPr>
          <p:cNvPr id="284674" name="Rectangle 2"/>
          <p:cNvSpPr>
            <a:spLocks noChangeArrowheads="1" noTextEdit="1"/>
          </p:cNvSpPr>
          <p:nvPr>
            <p:ph type="sldImg"/>
          </p:nvPr>
        </p:nvSpPr>
        <p:spPr>
          <a:xfrm>
            <a:off x="1150938" y="692150"/>
            <a:ext cx="4556125" cy="3416300"/>
          </a:xfrm>
          <a:ln/>
        </p:spPr>
      </p:sp>
      <p:sp>
        <p:nvSpPr>
          <p:cNvPr id="284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429F06-D242-40DF-9D24-38E08754F4FE}" type="slidenum">
              <a:rPr lang="tr-TR"/>
              <a:pPr/>
              <a:t>68</a:t>
            </a:fld>
            <a:endParaRPr lang="tr-TR"/>
          </a:p>
        </p:txBody>
      </p:sp>
      <p:sp>
        <p:nvSpPr>
          <p:cNvPr id="443394" name="Rectangle 2"/>
          <p:cNvSpPr>
            <a:spLocks noChangeArrowheads="1" noTextEdit="1"/>
          </p:cNvSpPr>
          <p:nvPr>
            <p:ph type="sldImg"/>
          </p:nvPr>
        </p:nvSpPr>
        <p:spPr>
          <a:xfrm>
            <a:off x="1150938" y="692150"/>
            <a:ext cx="4556125" cy="3416300"/>
          </a:xfrm>
          <a:ln/>
        </p:spPr>
      </p:sp>
      <p:sp>
        <p:nvSpPr>
          <p:cNvPr id="44339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429781F-A396-4553-8BB7-C60A1D51FF3F}" type="datetimeFigureOut">
              <a:rPr lang="en-US" smtClean="0"/>
              <a:pPr/>
              <a:t>5/2/2020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9B25290-F7E6-4797-AAD4-503F965C3E0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429781F-A396-4553-8BB7-C60A1D51FF3F}" type="datetimeFigureOut">
              <a:rPr lang="en-US" smtClean="0"/>
              <a:pPr/>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B25290-F7E6-4797-AAD4-503F965C3E0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2"/>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429781F-A396-4553-8BB7-C60A1D51FF3F}" type="datetimeFigureOut">
              <a:rPr lang="en-US" smtClean="0"/>
              <a:pPr/>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B25290-F7E6-4797-AAD4-503F965C3E0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xfrm>
            <a:off x="6553200" y="6248400"/>
            <a:ext cx="1905000" cy="457200"/>
          </a:xfrm>
        </p:spPr>
        <p:txBody>
          <a:bodyPr/>
          <a:lstStyle>
            <a:lvl1pPr>
              <a:defRPr/>
            </a:lvl1pPr>
          </a:lstStyle>
          <a:p>
            <a:fld id="{88E79D00-CC27-452C-BFD3-261D3AAAEEB2}" type="slidenum">
              <a:rPr lang="tr-T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429781F-A396-4553-8BB7-C60A1D51FF3F}" type="datetimeFigureOut">
              <a:rPr lang="en-US" smtClean="0"/>
              <a:pPr/>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B25290-F7E6-4797-AAD4-503F965C3E0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5"/>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429781F-A396-4553-8BB7-C60A1D51FF3F}" type="datetimeFigureOut">
              <a:rPr lang="en-US" smtClean="0"/>
              <a:pPr/>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B25290-F7E6-4797-AAD4-503F965C3E0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429781F-A396-4553-8BB7-C60A1D51FF3F}" type="datetimeFigureOut">
              <a:rPr lang="en-US" smtClean="0"/>
              <a:pPr/>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B25290-F7E6-4797-AAD4-503F965C3E0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1"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859758"/>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1" y="2514601"/>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2514601"/>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429781F-A396-4553-8BB7-C60A1D51FF3F}" type="datetimeFigureOut">
              <a:rPr lang="en-US" smtClean="0"/>
              <a:pPr/>
              <a:t>5/2/2020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B25290-F7E6-4797-AAD4-503F965C3E0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429781F-A396-4553-8BB7-C60A1D51FF3F}" type="datetimeFigureOut">
              <a:rPr lang="en-US" smtClean="0"/>
              <a:pPr/>
              <a:t>5/2/2020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B25290-F7E6-4797-AAD4-503F965C3E0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29781F-A396-4553-8BB7-C60A1D51FF3F}" type="datetimeFigureOut">
              <a:rPr lang="en-US" smtClean="0"/>
              <a:pPr/>
              <a:t>5/2/2020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B25290-F7E6-4797-AAD4-503F965C3E0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1"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429781F-A396-4553-8BB7-C60A1D51FF3F}" type="datetimeFigureOut">
              <a:rPr lang="en-US" smtClean="0"/>
              <a:pPr/>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B25290-F7E6-4797-AAD4-503F965C3E0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5"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7"/>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429781F-A396-4553-8BB7-C60A1D51FF3F}" type="datetimeFigureOut">
              <a:rPr lang="en-US" smtClean="0"/>
              <a:pPr/>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1"/>
            <a:ext cx="609600" cy="365125"/>
          </a:xfrm>
        </p:spPr>
        <p:txBody>
          <a:bodyPr/>
          <a:lstStyle/>
          <a:p>
            <a:fld id="{89B25290-F7E6-4797-AAD4-503F965C3E02}"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6" y="5816601"/>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1" y="6219826"/>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6" y="-7144"/>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1"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1"/>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429781F-A396-4553-8BB7-C60A1D51FF3F}" type="datetimeFigureOut">
              <a:rPr lang="en-US" smtClean="0"/>
              <a:pPr/>
              <a:t>5/2/2020</a:t>
            </a:fld>
            <a:endParaRPr lang="en-US"/>
          </a:p>
        </p:txBody>
      </p:sp>
      <p:sp>
        <p:nvSpPr>
          <p:cNvPr id="22" name="Footer Placeholder 21"/>
          <p:cNvSpPr>
            <a:spLocks noGrp="1"/>
          </p:cNvSpPr>
          <p:nvPr>
            <p:ph type="ftr" sz="quarter" idx="3"/>
          </p:nvPr>
        </p:nvSpPr>
        <p:spPr>
          <a:xfrm>
            <a:off x="2667000" y="6356351"/>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1"/>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9B25290-F7E6-4797-AAD4-503F965C3E02}"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68.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3.xml"/><Relationship Id="rId7" Type="http://schemas.openxmlformats.org/officeDocument/2006/relationships/oleObject" Target="../embeddings/oleObject6.bin"/><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oleObject15.bin"/></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16.bin"/><Relationship Id="rId7"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9.bin"/><Relationship Id="rId5" Type="http://schemas.openxmlformats.org/officeDocument/2006/relationships/oleObject" Target="../embeddings/oleObject18.bin"/><Relationship Id="rId4" Type="http://schemas.openxmlformats.org/officeDocument/2006/relationships/oleObject" Target="../embeddings/oleObject17.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944562"/>
          </a:xfrm>
        </p:spPr>
        <p:txBody>
          <a:bodyPr/>
          <a:lstStyle/>
          <a:p>
            <a:r>
              <a:rPr lang="en-US" b="1" dirty="0" smtClean="0"/>
              <a:t>Introduction</a:t>
            </a:r>
            <a:endParaRPr lang="en-US" b="1" dirty="0"/>
          </a:p>
        </p:txBody>
      </p:sp>
      <p:sp>
        <p:nvSpPr>
          <p:cNvPr id="5" name="Content Placeholder 4"/>
          <p:cNvSpPr>
            <a:spLocks noGrp="1"/>
          </p:cNvSpPr>
          <p:nvPr>
            <p:ph idx="1"/>
          </p:nvPr>
        </p:nvSpPr>
        <p:spPr>
          <a:xfrm>
            <a:off x="304800" y="1371601"/>
            <a:ext cx="8382000" cy="4754563"/>
          </a:xfrm>
        </p:spPr>
        <p:txBody>
          <a:bodyPr>
            <a:normAutofit/>
          </a:bodyPr>
          <a:lstStyle/>
          <a:p>
            <a:pPr>
              <a:buFont typeface="Wingdings" pitchFamily="2" charset="2"/>
              <a:buChar char="Ø"/>
            </a:pPr>
            <a:r>
              <a:rPr lang="en-US" dirty="0" smtClean="0"/>
              <a:t>Relation </a:t>
            </a:r>
            <a:r>
              <a:rPr lang="en-US" dirty="0"/>
              <a:t>between motion and forces causing is a fascinating subject. This study is a </a:t>
            </a:r>
            <a:r>
              <a:rPr lang="en-US" dirty="0" smtClean="0"/>
              <a:t>generally referred </a:t>
            </a:r>
            <a:r>
              <a:rPr lang="en-US" dirty="0"/>
              <a:t>as </a:t>
            </a:r>
            <a:r>
              <a:rPr lang="en-US" dirty="0" smtClean="0">
                <a:solidFill>
                  <a:srgbClr val="FF0000"/>
                </a:solidFill>
              </a:rPr>
              <a:t>dynamics. </a:t>
            </a:r>
          </a:p>
          <a:p>
            <a:pPr>
              <a:buFont typeface="Wingdings" pitchFamily="2" charset="2"/>
              <a:buChar char="Ø"/>
            </a:pPr>
            <a:r>
              <a:rPr lang="en-US" dirty="0" smtClean="0"/>
              <a:t>Modern </a:t>
            </a:r>
            <a:r>
              <a:rPr lang="en-US" dirty="0"/>
              <a:t>Engineering aims at </a:t>
            </a:r>
            <a:r>
              <a:rPr lang="en-US" dirty="0" smtClean="0"/>
              <a:t>analyzing </a:t>
            </a:r>
            <a:r>
              <a:rPr lang="en-US" dirty="0"/>
              <a:t>and predicting dynamics </a:t>
            </a:r>
            <a:r>
              <a:rPr lang="en-US" dirty="0" smtClean="0"/>
              <a:t>behavior of </a:t>
            </a:r>
            <a:r>
              <a:rPr lang="en-US" dirty="0"/>
              <a:t>physical </a:t>
            </a:r>
            <a:r>
              <a:rPr lang="en-US" dirty="0" smtClean="0"/>
              <a:t>systems</a:t>
            </a:r>
          </a:p>
          <a:p>
            <a:pPr>
              <a:buNone/>
            </a:pPr>
            <a:endParaRPr lang="en-US" dirty="0" smtClean="0"/>
          </a:p>
          <a:p>
            <a:pPr>
              <a:buFont typeface="Wingdings" pitchFamily="2" charset="2"/>
              <a:buChar char="Ø"/>
            </a:pPr>
            <a:r>
              <a:rPr lang="en-US" dirty="0" smtClean="0"/>
              <a:t>Theory </a:t>
            </a:r>
            <a:r>
              <a:rPr lang="en-US" dirty="0"/>
              <a:t>of Mechanisms &amp; Machines is used to understand the relationships between </a:t>
            </a:r>
            <a:r>
              <a:rPr lang="en-US" dirty="0" smtClean="0"/>
              <a:t>the geometry </a:t>
            </a:r>
            <a:r>
              <a:rPr lang="en-US" dirty="0"/>
              <a:t>and motions of the parts of a machine or mechanism and forces which </a:t>
            </a:r>
            <a:r>
              <a:rPr lang="en-US" dirty="0" smtClean="0"/>
              <a:t>produce motion</a:t>
            </a:r>
            <a:r>
              <a:rPr lang="en-US" dirty="0"/>
              <a: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609600"/>
          </a:xfrm>
        </p:spPr>
        <p:txBody>
          <a:bodyPr>
            <a:normAutofit fontScale="90000"/>
          </a:bodyPr>
          <a:lstStyle/>
          <a:p>
            <a:r>
              <a:rPr lang="en-US" b="1" dirty="0" smtClean="0"/>
              <a:t>Force analysis:</a:t>
            </a:r>
            <a:endParaRPr lang="en-US" dirty="0"/>
          </a:p>
        </p:txBody>
      </p:sp>
      <p:sp>
        <p:nvSpPr>
          <p:cNvPr id="3" name="Content Placeholder 2"/>
          <p:cNvSpPr>
            <a:spLocks noGrp="1"/>
          </p:cNvSpPr>
          <p:nvPr>
            <p:ph idx="1"/>
          </p:nvPr>
        </p:nvSpPr>
        <p:spPr>
          <a:xfrm>
            <a:off x="304800" y="1219200"/>
            <a:ext cx="8382000" cy="5105400"/>
          </a:xfrm>
        </p:spPr>
        <p:txBody>
          <a:bodyPr>
            <a:normAutofit/>
          </a:bodyPr>
          <a:lstStyle/>
          <a:p>
            <a:pPr algn="just"/>
            <a:r>
              <a:rPr lang="en-US" sz="3200" dirty="0" smtClean="0"/>
              <a:t>A mechanism is a device that transmits/ transform motion and in doing so transmits power by means of forces and torques in its elements.</a:t>
            </a:r>
          </a:p>
          <a:p>
            <a:pPr algn="just"/>
            <a:r>
              <a:rPr lang="en-US" sz="3200" dirty="0" smtClean="0"/>
              <a:t>In designing a mechanism it is necessary to know the manner in which forces (force or torque) are transmitted from input to output so that components of the mechanism can be properly sized to withstand the stresses developed.</a:t>
            </a:r>
            <a:endParaRPr lang="en-US" sz="3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609600"/>
          </a:xfrm>
        </p:spPr>
        <p:txBody>
          <a:bodyPr>
            <a:normAutofit fontScale="90000"/>
          </a:bodyPr>
          <a:lstStyle/>
          <a:p>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Force analysis:</a:t>
            </a:r>
            <a:endParaRPr lang="en-US" dirty="0"/>
          </a:p>
        </p:txBody>
      </p:sp>
      <p:sp>
        <p:nvSpPr>
          <p:cNvPr id="3" name="Content Placeholder 2"/>
          <p:cNvSpPr>
            <a:spLocks noGrp="1"/>
          </p:cNvSpPr>
          <p:nvPr>
            <p:ph idx="1"/>
          </p:nvPr>
        </p:nvSpPr>
        <p:spPr>
          <a:xfrm>
            <a:off x="0" y="685800"/>
            <a:ext cx="9144000" cy="5791200"/>
          </a:xfrm>
        </p:spPr>
        <p:txBody>
          <a:bodyPr>
            <a:normAutofit/>
          </a:bodyPr>
          <a:lstStyle/>
          <a:p>
            <a:pPr algn="just">
              <a:buFont typeface="Wingdings" pitchFamily="2" charset="2"/>
              <a:buChar char="Ø"/>
            </a:pPr>
            <a:r>
              <a:rPr lang="en-US" dirty="0" smtClean="0"/>
              <a:t>The </a:t>
            </a:r>
            <a:r>
              <a:rPr lang="en-US" dirty="0"/>
              <a:t>analysis is aimed at determining the forces transmitted from one point to </a:t>
            </a:r>
            <a:r>
              <a:rPr lang="en-US" dirty="0" smtClean="0"/>
              <a:t>another,  essentially </a:t>
            </a:r>
            <a:r>
              <a:rPr lang="en-US" dirty="0"/>
              <a:t>from input point to out put point. </a:t>
            </a:r>
            <a:endParaRPr lang="en-US" dirty="0" smtClean="0"/>
          </a:p>
          <a:p>
            <a:pPr>
              <a:buNone/>
            </a:pPr>
            <a:endParaRPr lang="en-US" dirty="0" smtClean="0"/>
          </a:p>
          <a:p>
            <a:pPr algn="just">
              <a:buFont typeface="Wingdings" pitchFamily="2" charset="2"/>
              <a:buChar char="Ø"/>
            </a:pPr>
            <a:r>
              <a:rPr lang="en-US" dirty="0" smtClean="0"/>
              <a:t>This </a:t>
            </a:r>
            <a:r>
              <a:rPr lang="en-US" dirty="0"/>
              <a:t>would be the starting point for </a:t>
            </a:r>
            <a:r>
              <a:rPr lang="en-US" dirty="0" smtClean="0"/>
              <a:t>strength design </a:t>
            </a:r>
            <a:r>
              <a:rPr lang="en-US" dirty="0"/>
              <a:t>of a component/ system, basically to decide the dimensions of the </a:t>
            </a:r>
            <a:r>
              <a:rPr lang="en-US" dirty="0" smtClean="0"/>
              <a:t>components</a:t>
            </a:r>
          </a:p>
          <a:p>
            <a:pPr>
              <a:buNone/>
            </a:pPr>
            <a:endParaRPr lang="en-US" dirty="0" smtClean="0"/>
          </a:p>
          <a:p>
            <a:pPr algn="just">
              <a:buFont typeface="Wingdings" pitchFamily="2" charset="2"/>
              <a:buChar char="Ø"/>
            </a:pPr>
            <a:r>
              <a:rPr lang="en-US" dirty="0" smtClean="0"/>
              <a:t>Force </a:t>
            </a:r>
            <a:r>
              <a:rPr lang="en-US" dirty="0"/>
              <a:t>analysis is essential to avoid either overestimation or under estimation of forces </a:t>
            </a:r>
            <a:r>
              <a:rPr lang="en-US" dirty="0" smtClean="0"/>
              <a:t>on machine </a:t>
            </a:r>
            <a:r>
              <a:rPr lang="en-US" dirty="0"/>
              <a:t>member</a:t>
            </a:r>
            <a:r>
              <a:rPr lang="en-US" dirty="0" smtClean="0"/>
              <a:t>.</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990600"/>
            <a:ext cx="8229600" cy="5486400"/>
          </a:xfrm>
        </p:spPr>
        <p:txBody>
          <a:bodyPr>
            <a:normAutofit/>
          </a:bodyPr>
          <a:lstStyle/>
          <a:p>
            <a:pPr>
              <a:buFont typeface="Wingdings" pitchFamily="2" charset="2"/>
              <a:buChar char="Ø"/>
            </a:pPr>
            <a:r>
              <a:rPr lang="en-US" dirty="0" smtClean="0">
                <a:solidFill>
                  <a:srgbClr val="FF0000"/>
                </a:solidFill>
              </a:rPr>
              <a:t>Under estimation: </a:t>
            </a:r>
            <a:r>
              <a:rPr lang="en-US" dirty="0" smtClean="0"/>
              <a:t>leads to design of insufficient strength and to early failure.</a:t>
            </a:r>
          </a:p>
          <a:p>
            <a:pPr>
              <a:buNone/>
            </a:pPr>
            <a:endParaRPr lang="en-US" dirty="0" smtClean="0"/>
          </a:p>
          <a:p>
            <a:pPr>
              <a:buFont typeface="Wingdings" pitchFamily="2" charset="2"/>
              <a:buChar char="Ø"/>
            </a:pPr>
            <a:r>
              <a:rPr lang="en-US" dirty="0" smtClean="0">
                <a:solidFill>
                  <a:srgbClr val="FF0000"/>
                </a:solidFill>
              </a:rPr>
              <a:t>Overestimation</a:t>
            </a:r>
            <a:r>
              <a:rPr lang="en-US" dirty="0" smtClean="0"/>
              <a:t>: machine component would have more strength than required.</a:t>
            </a:r>
          </a:p>
          <a:p>
            <a:pPr>
              <a:buNone/>
            </a:pPr>
            <a:endParaRPr lang="en-US" dirty="0" smtClean="0"/>
          </a:p>
          <a:p>
            <a:pPr>
              <a:buFont typeface="Wingdings" pitchFamily="2" charset="2"/>
              <a:buChar char="Ø"/>
            </a:pPr>
            <a:r>
              <a:rPr lang="en-US" dirty="0" smtClean="0">
                <a:solidFill>
                  <a:srgbClr val="FF0000"/>
                </a:solidFill>
              </a:rPr>
              <a:t>Over design </a:t>
            </a:r>
            <a:r>
              <a:rPr lang="en-US" dirty="0" smtClean="0"/>
              <a:t>leads to heavier machines, costlier and becomes not competitive</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382000" cy="5867400"/>
          </a:xfrm>
        </p:spPr>
        <p:txBody>
          <a:bodyPr>
            <a:normAutofit lnSpcReduction="10000"/>
          </a:bodyPr>
          <a:lstStyle/>
          <a:p>
            <a:pPr algn="just"/>
            <a:r>
              <a:rPr lang="en-US" sz="3200" dirty="0" smtClean="0"/>
              <a:t>The first part of this chapter deal with the force analysis in mechanisms without accelerations, or where the accelerations can neglected. This condition is termed </a:t>
            </a:r>
            <a:r>
              <a:rPr lang="en-US" sz="3200" i="1" dirty="0" smtClean="0"/>
              <a:t>static equilibrium.</a:t>
            </a:r>
          </a:p>
          <a:p>
            <a:endParaRPr lang="en-US" sz="3200" dirty="0" smtClean="0"/>
          </a:p>
          <a:p>
            <a:r>
              <a:rPr lang="en-US" sz="3200" dirty="0" smtClean="0"/>
              <a:t>Static equilibrium is applicable in many machines where movement is relatively slow.</a:t>
            </a:r>
          </a:p>
          <a:p>
            <a:endParaRPr lang="en-US" sz="3200" dirty="0" smtClean="0"/>
          </a:p>
          <a:p>
            <a:r>
              <a:rPr lang="en-US" sz="3200" dirty="0" smtClean="0"/>
              <a:t>Examples: clamps, latches, support linkages, and many hand-operated tools, such as pliers and cutters.</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305800" cy="4419600"/>
          </a:xfrm>
        </p:spPr>
        <p:txBody>
          <a:bodyPr>
            <a:noAutofit/>
          </a:bodyPr>
          <a:lstStyle/>
          <a:p>
            <a:pPr algn="ctr"/>
            <a:r>
              <a:rPr lang="en-US" sz="9600" b="1" dirty="0" smtClean="0"/>
              <a:t>  </a:t>
            </a:r>
            <a:r>
              <a:rPr lang="en-US" sz="9600" b="1" spc="300" dirty="0" smtClean="0"/>
              <a:t>STATIC FORCE ANALYSIS OF MACHINERY</a:t>
            </a:r>
            <a:endParaRPr lang="en-US" sz="9600" b="1" spc="3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dirty="0" smtClean="0"/>
              <a:t>Introduction</a:t>
            </a:r>
            <a:endParaRPr lang="en-US" dirty="0"/>
          </a:p>
        </p:txBody>
      </p:sp>
      <p:sp>
        <p:nvSpPr>
          <p:cNvPr id="3" name="Content Placeholder 2"/>
          <p:cNvSpPr>
            <a:spLocks noGrp="1"/>
          </p:cNvSpPr>
          <p:nvPr>
            <p:ph idx="1"/>
          </p:nvPr>
        </p:nvSpPr>
        <p:spPr>
          <a:xfrm>
            <a:off x="381000" y="838200"/>
            <a:ext cx="8305800" cy="5486400"/>
          </a:xfrm>
        </p:spPr>
        <p:txBody>
          <a:bodyPr>
            <a:normAutofit/>
          </a:bodyPr>
          <a:lstStyle/>
          <a:p>
            <a:r>
              <a:rPr lang="en-US" dirty="0" smtClean="0"/>
              <a:t> When the inertia forces are neglected in comparison to the externally applied load, one may go for static force analysis.</a:t>
            </a:r>
          </a:p>
          <a:p>
            <a:r>
              <a:rPr lang="en-US" dirty="0" smtClean="0"/>
              <a:t> If the body is under equilibrium condition, then this equilibrium is known as static equilibrium and this condition is applicable in many machines where the movement is relatively slow. </a:t>
            </a:r>
          </a:p>
          <a:p>
            <a:r>
              <a:rPr lang="en-US" dirty="0" smtClean="0"/>
              <a:t>These include clamps, latches, support linkages, and many hand operated tools, such as pliers and cutters. </a:t>
            </a:r>
          </a:p>
          <a:p>
            <a:r>
              <a:rPr lang="en-US" dirty="0" smtClean="0"/>
              <a:t>In case of lifting cranes also, the bucket load and the static weight loads may be quite high relative to any dynamic loads due to accelerating masses and hence one may go for static force analysis.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normAutofit fontScale="90000"/>
          </a:bodyPr>
          <a:lstStyle/>
          <a:p>
            <a:r>
              <a:rPr lang="en-US" dirty="0" smtClean="0"/>
              <a:t/>
            </a:r>
            <a:br>
              <a:rPr lang="en-US" dirty="0" smtClean="0"/>
            </a:br>
            <a:r>
              <a:rPr lang="en-US" dirty="0" smtClean="0"/>
              <a:t> Applied and Constraint forces:</a:t>
            </a:r>
            <a:endParaRPr lang="en-US" dirty="0"/>
          </a:p>
        </p:txBody>
      </p:sp>
      <p:sp>
        <p:nvSpPr>
          <p:cNvPr id="3" name="Content Placeholder 2"/>
          <p:cNvSpPr>
            <a:spLocks noGrp="1"/>
          </p:cNvSpPr>
          <p:nvPr>
            <p:ph idx="1"/>
          </p:nvPr>
        </p:nvSpPr>
        <p:spPr>
          <a:xfrm>
            <a:off x="457200" y="1371600"/>
            <a:ext cx="8229600" cy="4953000"/>
          </a:xfrm>
        </p:spPr>
        <p:txBody>
          <a:bodyPr/>
          <a:lstStyle/>
          <a:p>
            <a:r>
              <a:rPr lang="en-US" dirty="0" smtClean="0"/>
              <a:t>When two or more bodies are connected together to form a group or system, the pair of action and reaction forces between any two of the connecting bodies is called </a:t>
            </a:r>
            <a:r>
              <a:rPr lang="en-US" dirty="0" smtClean="0">
                <a:solidFill>
                  <a:srgbClr val="FF0000"/>
                </a:solidFill>
              </a:rPr>
              <a:t>constrained forces. </a:t>
            </a:r>
          </a:p>
          <a:p>
            <a:r>
              <a:rPr lang="en-US" dirty="0" smtClean="0"/>
              <a:t>These forces constrain the connected bodies to behave in a specific manner defined by the nature of the connection. </a:t>
            </a:r>
          </a:p>
          <a:p>
            <a:r>
              <a:rPr lang="en-US" dirty="0" smtClean="0"/>
              <a:t>Forces acting on this system of bodies from outside the system are called </a:t>
            </a:r>
            <a:r>
              <a:rPr lang="en-US" dirty="0" smtClean="0">
                <a:solidFill>
                  <a:srgbClr val="FF0000"/>
                </a:solidFill>
              </a:rPr>
              <a:t>applied forces.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5486400" cy="685800"/>
          </a:xfrm>
        </p:spPr>
        <p:txBody>
          <a:bodyPr>
            <a:normAutofit/>
          </a:bodyPr>
          <a:lstStyle/>
          <a:p>
            <a:r>
              <a:rPr lang="en-US" dirty="0" smtClean="0"/>
              <a:t>Examples of external forces</a:t>
            </a:r>
            <a:endParaRPr lang="en-US" dirty="0"/>
          </a:p>
        </p:txBody>
      </p:sp>
      <p:sp>
        <p:nvSpPr>
          <p:cNvPr id="3" name="Content Placeholder 2"/>
          <p:cNvSpPr>
            <a:spLocks noGrp="1"/>
          </p:cNvSpPr>
          <p:nvPr>
            <p:ph sz="half" idx="1"/>
          </p:nvPr>
        </p:nvSpPr>
        <p:spPr>
          <a:xfrm>
            <a:off x="1" y="1066800"/>
            <a:ext cx="4343399" cy="5410200"/>
          </a:xfrm>
        </p:spPr>
        <p:txBody>
          <a:bodyPr>
            <a:normAutofit fontScale="92500" lnSpcReduction="10000"/>
          </a:bodyPr>
          <a:lstStyle/>
          <a:p>
            <a:pPr>
              <a:buFont typeface="Wingdings" pitchFamily="2" charset="2"/>
              <a:buChar char="Ø"/>
            </a:pPr>
            <a:r>
              <a:rPr lang="en-US" dirty="0" smtClean="0"/>
              <a:t>Electric, Magnetic and gravitational forces are example of forces that may be applied without actual physical contact. </a:t>
            </a:r>
          </a:p>
          <a:p>
            <a:pPr>
              <a:buFont typeface="Wingdings" pitchFamily="2" charset="2"/>
              <a:buChar char="Ø"/>
            </a:pPr>
            <a:r>
              <a:rPr lang="en-US" dirty="0" smtClean="0"/>
              <a:t>But most of the forces we are concerned in mechanical equipment occur through direct physical or mechanical contact.</a:t>
            </a:r>
          </a:p>
          <a:p>
            <a:endParaRPr lang="en-US" dirty="0" smtClean="0"/>
          </a:p>
          <a:p>
            <a:r>
              <a:rPr lang="en-US" dirty="0" smtClean="0"/>
              <a:t>	</a:t>
            </a:r>
          </a:p>
          <a:p>
            <a:pPr>
              <a:buFont typeface="Wingdings" pitchFamily="2" charset="2"/>
              <a:buChar char="Ø"/>
            </a:pPr>
            <a:endParaRPr lang="en-US" dirty="0"/>
          </a:p>
        </p:txBody>
      </p:sp>
      <p:pic>
        <p:nvPicPr>
          <p:cNvPr id="7" name="Picture 2"/>
          <p:cNvPicPr>
            <a:picLocks noGrp="1" noChangeAspect="1" noChangeArrowheads="1"/>
          </p:cNvPicPr>
          <p:nvPr>
            <p:ph sz="half" idx="1"/>
          </p:nvPr>
        </p:nvPicPr>
        <p:blipFill>
          <a:blip r:embed="rId2" cstate="print"/>
          <a:stretch>
            <a:fillRect/>
          </a:stretch>
        </p:blipFill>
        <p:spPr bwMode="auto">
          <a:xfrm>
            <a:off x="4343399" y="2667000"/>
            <a:ext cx="4627293"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04800" y="533400"/>
            <a:ext cx="8382000" cy="5791200"/>
          </a:xfrm>
        </p:spPr>
        <p:txBody>
          <a:bodyPr>
            <a:normAutofit/>
          </a:bodyPr>
          <a:lstStyle/>
          <a:p>
            <a:r>
              <a:rPr lang="en-US" dirty="0" smtClean="0"/>
              <a:t>Constraint forces of action and reaction at a mechanical contact occur in pairs and thus have no net force effect on the system of bodies being considered. </a:t>
            </a:r>
          </a:p>
          <a:p>
            <a:r>
              <a:rPr lang="en-US" dirty="0" smtClean="0"/>
              <a:t>When a part of the body is considered in isolation the effect of such force is considered by using the </a:t>
            </a:r>
            <a:r>
              <a:rPr lang="en-US" dirty="0" err="1" smtClean="0"/>
              <a:t>freebody</a:t>
            </a:r>
            <a:r>
              <a:rPr lang="en-US" dirty="0" smtClean="0"/>
              <a:t> diagram. </a:t>
            </a:r>
          </a:p>
          <a:p>
            <a:endParaRPr lang="en-US" dirty="0" smtClean="0"/>
          </a:p>
          <a:p>
            <a:r>
              <a:rPr lang="en-US" dirty="0" smtClean="0"/>
              <a:t>Characteristics of a force are its magnitude, its direction and its point of application</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8305800" cy="5791200"/>
          </a:xfrm>
        </p:spPr>
        <p:txBody>
          <a:bodyPr>
            <a:normAutofit/>
          </a:bodyPr>
          <a:lstStyle/>
          <a:p>
            <a:pPr algn="just"/>
            <a:r>
              <a:rPr lang="en-US" dirty="0" smtClean="0"/>
              <a:t>Two equal and opposite forces along two parallel but </a:t>
            </a:r>
            <a:r>
              <a:rPr lang="en-US" dirty="0" err="1" smtClean="0"/>
              <a:t>noncollinear</a:t>
            </a:r>
            <a:r>
              <a:rPr lang="en-US" dirty="0" smtClean="0"/>
              <a:t> straight lines in a body cannot be combined to constitute a single force and they constitute a couple. The arm of the couple is the perpendicular distance between their lines of action and the plane of the couple is the plane containing the two lines of action. </a:t>
            </a:r>
          </a:p>
          <a:p>
            <a:pPr algn="just"/>
            <a:endParaRPr lang="en-US" dirty="0" smtClean="0"/>
          </a:p>
          <a:p>
            <a:r>
              <a:rPr lang="en-US" dirty="0" smtClean="0"/>
              <a:t>The moment of the couple </a:t>
            </a:r>
            <a:r>
              <a:rPr lang="en-US" b="1" i="1" dirty="0" smtClean="0"/>
              <a:t>M is a vector directed normal to the plane of the couple and the sense of M is in accordance to the right-hand rule for rotation 	</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err="1" smtClean="0"/>
              <a:t>TOM&amp;M</a:t>
            </a:r>
            <a:r>
              <a:rPr lang="en-US" dirty="0" smtClean="0"/>
              <a:t> is divided into two </a:t>
            </a:r>
            <a:endParaRPr lang="en-US" dirty="0"/>
          </a:p>
        </p:txBody>
      </p:sp>
      <p:sp>
        <p:nvSpPr>
          <p:cNvPr id="3" name="Content Placeholder 2"/>
          <p:cNvSpPr>
            <a:spLocks noGrp="1"/>
          </p:cNvSpPr>
          <p:nvPr>
            <p:ph idx="1"/>
          </p:nvPr>
        </p:nvSpPr>
        <p:spPr>
          <a:xfrm>
            <a:off x="0" y="1295400"/>
            <a:ext cx="8915400" cy="5257800"/>
          </a:xfrm>
        </p:spPr>
        <p:txBody>
          <a:bodyPr>
            <a:normAutofit fontScale="70000" lnSpcReduction="20000"/>
          </a:bodyPr>
          <a:lstStyle/>
          <a:p>
            <a:pPr marL="514350" indent="-514350">
              <a:buNone/>
            </a:pPr>
            <a:r>
              <a:rPr lang="en-US" b="1" i="1" dirty="0" smtClean="0"/>
              <a:t>1. </a:t>
            </a:r>
            <a:r>
              <a:rPr lang="en-US" b="1" i="1" dirty="0">
                <a:solidFill>
                  <a:srgbClr val="0000CC"/>
                </a:solidFill>
              </a:rPr>
              <a:t>Kinematics of Machinery: </a:t>
            </a:r>
          </a:p>
          <a:p>
            <a:pPr marL="514350" indent="-514350" algn="just">
              <a:buNone/>
            </a:pPr>
            <a:r>
              <a:rPr lang="en-US" sz="3800" i="1" dirty="0" smtClean="0"/>
              <a:t>Study </a:t>
            </a:r>
            <a:r>
              <a:rPr lang="en-US" sz="3800" i="1" dirty="0"/>
              <a:t>of motion of the components and basic geometry of</a:t>
            </a:r>
          </a:p>
          <a:p>
            <a:pPr algn="just">
              <a:buNone/>
            </a:pPr>
            <a:r>
              <a:rPr lang="en-US" sz="3800" dirty="0"/>
              <a:t>the mechanism and is not concerned with the forces which cause or affect motion. </a:t>
            </a:r>
            <a:r>
              <a:rPr lang="en-US" sz="3800" dirty="0" smtClean="0"/>
              <a:t>Study includes </a:t>
            </a:r>
            <a:r>
              <a:rPr lang="en-US" sz="3800" dirty="0"/>
              <a:t>the determination of velocity and acceleration of the machine </a:t>
            </a:r>
            <a:r>
              <a:rPr lang="en-US" sz="3800" dirty="0" smtClean="0"/>
              <a:t>members</a:t>
            </a:r>
          </a:p>
          <a:p>
            <a:pPr algn="just">
              <a:buNone/>
            </a:pPr>
            <a:r>
              <a:rPr lang="en-US" dirty="0"/>
              <a:t/>
            </a:r>
            <a:br>
              <a:rPr lang="en-US" dirty="0"/>
            </a:br>
            <a:endParaRPr lang="en-US" dirty="0" smtClean="0"/>
          </a:p>
          <a:p>
            <a:pPr marL="514350" indent="-514350">
              <a:buNone/>
            </a:pPr>
            <a:r>
              <a:rPr lang="en-US" b="1" i="1" dirty="0" smtClean="0"/>
              <a:t>2</a:t>
            </a:r>
            <a:r>
              <a:rPr lang="en-US" b="1" i="1" dirty="0" smtClean="0">
                <a:solidFill>
                  <a:srgbClr val="0000CC"/>
                </a:solidFill>
              </a:rPr>
              <a:t>. Dynamics of machinery</a:t>
            </a:r>
          </a:p>
          <a:p>
            <a:pPr marL="514350" indent="-514350" algn="just">
              <a:buNone/>
            </a:pPr>
            <a:r>
              <a:rPr lang="en-US" sz="4100" i="1" dirty="0" smtClean="0"/>
              <a:t>Analyses </a:t>
            </a:r>
            <a:r>
              <a:rPr lang="en-US" sz="4100" i="1" dirty="0"/>
              <a:t>the forces and couples on the members of the</a:t>
            </a:r>
          </a:p>
          <a:p>
            <a:pPr algn="just">
              <a:buNone/>
            </a:pPr>
            <a:r>
              <a:rPr lang="en-US" sz="4100" dirty="0"/>
              <a:t>machine due to external forces (static force analysis) also analyses the forces </a:t>
            </a:r>
            <a:r>
              <a:rPr lang="en-US" sz="4100" dirty="0" smtClean="0"/>
              <a:t>and couples </a:t>
            </a:r>
            <a:r>
              <a:rPr lang="en-US" sz="4100" dirty="0"/>
              <a:t>due to accelerations of machine members ( Dynamic force analysis)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48200" y="1676400"/>
            <a:ext cx="3352800" cy="1143000"/>
          </a:xfrm>
        </p:spPr>
        <p:txBody>
          <a:bodyPr/>
          <a:lstStyle/>
          <a:p>
            <a:r>
              <a:rPr lang="en-US" dirty="0" smtClean="0"/>
              <a:t>M=RBA x F</a:t>
            </a:r>
            <a:endParaRPr lang="en-US" dirty="0"/>
          </a:p>
        </p:txBody>
      </p:sp>
      <p:sp>
        <p:nvSpPr>
          <p:cNvPr id="5" name="Content Placeholder 4"/>
          <p:cNvSpPr>
            <a:spLocks noGrp="1"/>
          </p:cNvSpPr>
          <p:nvPr>
            <p:ph sz="half" idx="1"/>
          </p:nvPr>
        </p:nvSpPr>
        <p:spPr/>
        <p:txBody>
          <a:bodyPr>
            <a:normAutofit fontScale="92500" lnSpcReduction="10000"/>
          </a:bodyPr>
          <a:lstStyle/>
          <a:p>
            <a:r>
              <a:rPr lang="en-US" dirty="0" smtClean="0"/>
              <a:t>The value of </a:t>
            </a:r>
            <a:r>
              <a:rPr lang="en-US" i="1" dirty="0" smtClean="0"/>
              <a:t>M </a:t>
            </a:r>
            <a:r>
              <a:rPr lang="en-US" dirty="0" smtClean="0"/>
              <a:t>is independent of the choice of the reference point about which the moments are taken, because the vector RBA is the same for all positions of the origin. </a:t>
            </a:r>
          </a:p>
          <a:p>
            <a:r>
              <a:rPr lang="en-US" dirty="0" smtClean="0"/>
              <a:t>As the moment vector </a:t>
            </a:r>
            <a:r>
              <a:rPr lang="en-US" i="1" dirty="0" smtClean="0"/>
              <a:t>M </a:t>
            </a:r>
            <a:r>
              <a:rPr lang="en-US" dirty="0" smtClean="0"/>
              <a:t>is independent of any particular origin or line of application, hence it is a free vector. 	</a:t>
            </a:r>
          </a:p>
          <a:p>
            <a:endParaRPr lang="en-US"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648200" y="2741010"/>
            <a:ext cx="4038600" cy="27936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0"/>
            <a:ext cx="8229600" cy="667512"/>
          </a:xfrm>
        </p:spPr>
        <p:txBody>
          <a:bodyPr>
            <a:normAutofit fontScale="90000"/>
          </a:bodyPr>
          <a:lstStyle/>
          <a:p>
            <a:r>
              <a:rPr lang="en-US" dirty="0" smtClean="0"/>
              <a:t>Static force analysis procedures</a:t>
            </a:r>
            <a:endParaRPr lang="en-US" dirty="0"/>
          </a:p>
        </p:txBody>
      </p:sp>
      <p:sp>
        <p:nvSpPr>
          <p:cNvPr id="7" name="Content Placeholder 6"/>
          <p:cNvSpPr>
            <a:spLocks noGrp="1"/>
          </p:cNvSpPr>
          <p:nvPr>
            <p:ph idx="1"/>
          </p:nvPr>
        </p:nvSpPr>
        <p:spPr>
          <a:xfrm>
            <a:off x="381000" y="762000"/>
            <a:ext cx="8305800" cy="5562600"/>
          </a:xfrm>
        </p:spPr>
        <p:txBody>
          <a:bodyPr>
            <a:normAutofit fontScale="92500" lnSpcReduction="10000"/>
          </a:bodyPr>
          <a:lstStyle/>
          <a:p>
            <a:pPr>
              <a:buNone/>
            </a:pPr>
            <a:r>
              <a:rPr lang="en-US" dirty="0" smtClean="0"/>
              <a:t>Consider a planar (2D) mechanism:</a:t>
            </a:r>
          </a:p>
          <a:p>
            <a:pPr>
              <a:buFont typeface="Wingdings" pitchFamily="2" charset="2"/>
              <a:buChar char="ü"/>
            </a:pPr>
            <a:r>
              <a:rPr lang="en-US" dirty="0" smtClean="0"/>
              <a:t>Given input motion (displacements, velocities and accelerations)</a:t>
            </a:r>
          </a:p>
          <a:p>
            <a:pPr>
              <a:buFont typeface="Wingdings" pitchFamily="2" charset="2"/>
              <a:buChar char="ü"/>
            </a:pPr>
            <a:r>
              <a:rPr lang="en-US" dirty="0" smtClean="0"/>
              <a:t>Find:</a:t>
            </a:r>
          </a:p>
          <a:p>
            <a:pPr lvl="3" algn="just">
              <a:buFont typeface="Wingdings" pitchFamily="2" charset="2"/>
              <a:buChar char="Ø"/>
            </a:pPr>
            <a:r>
              <a:rPr lang="en-US" b="1" dirty="0" smtClean="0">
                <a:solidFill>
                  <a:srgbClr val="0000CC"/>
                </a:solidFill>
              </a:rPr>
              <a:t>Motion of the rest of the mechanism</a:t>
            </a:r>
          </a:p>
          <a:p>
            <a:pPr lvl="3" algn="just">
              <a:buFont typeface="Wingdings" pitchFamily="2" charset="2"/>
              <a:buChar char="Ø"/>
            </a:pPr>
            <a:r>
              <a:rPr lang="en-US" b="1" dirty="0" smtClean="0">
                <a:solidFill>
                  <a:srgbClr val="0000CC"/>
                </a:solidFill>
              </a:rPr>
              <a:t> The forces necessary to generate the motion of the mechanism ,(# independent forces required to generate the motion of the mechanism is equal to the DOF of that mechanism)</a:t>
            </a:r>
          </a:p>
          <a:p>
            <a:pPr lvl="3" algn="just">
              <a:buFont typeface="Wingdings" pitchFamily="2" charset="2"/>
              <a:buChar char="Ø"/>
            </a:pPr>
            <a:r>
              <a:rPr lang="en-US" b="1" dirty="0" smtClean="0">
                <a:solidFill>
                  <a:srgbClr val="0000CC"/>
                </a:solidFill>
              </a:rPr>
              <a:t> Joint (reaction) forces</a:t>
            </a:r>
          </a:p>
          <a:p>
            <a:pPr>
              <a:buNone/>
            </a:pPr>
            <a:r>
              <a:rPr lang="en-US" dirty="0" smtClean="0"/>
              <a:t>ASSUMPTIONS</a:t>
            </a:r>
          </a:p>
          <a:p>
            <a:pPr>
              <a:buFont typeface="Wingdings" pitchFamily="2" charset="2"/>
              <a:buChar char="ü"/>
            </a:pPr>
            <a:r>
              <a:rPr lang="en-US" dirty="0" smtClean="0"/>
              <a:t>Rigid body assumptions of the components are used</a:t>
            </a:r>
          </a:p>
          <a:p>
            <a:pPr>
              <a:buFont typeface="Wingdings" pitchFamily="2" charset="2"/>
              <a:buChar char="ü"/>
            </a:pPr>
            <a:r>
              <a:rPr lang="en-US" dirty="0" smtClean="0"/>
              <a:t>Gravity may or may not be considered</a:t>
            </a:r>
          </a:p>
          <a:p>
            <a:pPr>
              <a:buFont typeface="Wingdings" pitchFamily="2" charset="2"/>
              <a:buChar char="ü"/>
            </a:pPr>
            <a:r>
              <a:rPr lang="en-US" dirty="0" smtClean="0"/>
              <a:t>Frictional forces at the joints will be assumed to be negligible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ox(in)">
                                      <p:cBhvr>
                                        <p:cTn id="7" dur="500"/>
                                        <p:tgtEl>
                                          <p:spTgt spid="7">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box(in)">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diamond(in)">
                                      <p:cBhvr>
                                        <p:cTn id="15" dur="2000"/>
                                        <p:tgtEl>
                                          <p:spTgt spid="7">
                                            <p:txEl>
                                              <p:pRg st="2" end="2"/>
                                            </p:txEl>
                                          </p:spTgt>
                                        </p:tgtEl>
                                      </p:cBhvr>
                                    </p:animEffect>
                                  </p:childTnLst>
                                </p:cTn>
                              </p:par>
                              <p:par>
                                <p:cTn id="16" presetID="8" presetClass="entr" presetSubtype="16" fill="hold"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diamond(in)">
                                      <p:cBhvr>
                                        <p:cTn id="18" dur="2000"/>
                                        <p:tgtEl>
                                          <p:spTgt spid="7">
                                            <p:txEl>
                                              <p:pRg st="3" end="3"/>
                                            </p:txEl>
                                          </p:spTgt>
                                        </p:tgtEl>
                                      </p:cBhvr>
                                    </p:animEffect>
                                  </p:childTnLst>
                                </p:cTn>
                              </p:par>
                              <p:par>
                                <p:cTn id="19" presetID="8" presetClass="entr" presetSubtype="16" fill="hold"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diamond(in)">
                                      <p:cBhvr>
                                        <p:cTn id="21" dur="2000"/>
                                        <p:tgtEl>
                                          <p:spTgt spid="7">
                                            <p:txEl>
                                              <p:pRg st="4" end="4"/>
                                            </p:txEl>
                                          </p:spTgt>
                                        </p:tgtEl>
                                      </p:cBhvr>
                                    </p:animEffect>
                                  </p:childTnLst>
                                </p:cTn>
                              </p:par>
                              <p:par>
                                <p:cTn id="22" presetID="8" presetClass="entr" presetSubtype="16" fill="hold" nodeType="withEffect">
                                  <p:stCondLst>
                                    <p:cond delay="0"/>
                                  </p:stCondLst>
                                  <p:childTnLst>
                                    <p:set>
                                      <p:cBhvr>
                                        <p:cTn id="23" dur="1" fill="hold">
                                          <p:stCondLst>
                                            <p:cond delay="0"/>
                                          </p:stCondLst>
                                        </p:cTn>
                                        <p:tgtEl>
                                          <p:spTgt spid="7">
                                            <p:txEl>
                                              <p:pRg st="5" end="5"/>
                                            </p:txEl>
                                          </p:spTgt>
                                        </p:tgtEl>
                                        <p:attrNameLst>
                                          <p:attrName>style.visibility</p:attrName>
                                        </p:attrNameLst>
                                      </p:cBhvr>
                                      <p:to>
                                        <p:strVal val="visible"/>
                                      </p:to>
                                    </p:set>
                                    <p:animEffect transition="in" filter="diamond(in)">
                                      <p:cBhvr>
                                        <p:cTn id="24" dur="2000"/>
                                        <p:tgtEl>
                                          <p:spTgt spid="7">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anim calcmode="lin" valueType="num">
                                      <p:cBhvr additive="base">
                                        <p:cTn id="29"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7">
                                            <p:txEl>
                                              <p:pRg st="7" end="7"/>
                                            </p:txEl>
                                          </p:spTgt>
                                        </p:tgtEl>
                                        <p:attrNameLst>
                                          <p:attrName>style.visibility</p:attrName>
                                        </p:attrNameLst>
                                      </p:cBhvr>
                                      <p:to>
                                        <p:strVal val="visible"/>
                                      </p:to>
                                    </p:set>
                                    <p:anim calcmode="lin" valueType="num">
                                      <p:cBhvr additive="base">
                                        <p:cTn id="33"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7">
                                            <p:txEl>
                                              <p:pRg st="8" end="8"/>
                                            </p:txEl>
                                          </p:spTgt>
                                        </p:tgtEl>
                                        <p:attrNameLst>
                                          <p:attrName>style.visibility</p:attrName>
                                        </p:attrNameLst>
                                      </p:cBhvr>
                                      <p:to>
                                        <p:strVal val="visible"/>
                                      </p:to>
                                    </p:set>
                                    <p:anim calcmode="lin" valueType="num">
                                      <p:cBhvr additive="base">
                                        <p:cTn id="37"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7">
                                            <p:txEl>
                                              <p:pRg st="9" end="9"/>
                                            </p:txEl>
                                          </p:spTgt>
                                        </p:tgtEl>
                                        <p:attrNameLst>
                                          <p:attrName>style.visibility</p:attrName>
                                        </p:attrNameLst>
                                      </p:cBhvr>
                                      <p:to>
                                        <p:strVal val="visible"/>
                                      </p:to>
                                    </p:set>
                                    <p:anim calcmode="lin" valueType="num">
                                      <p:cBhvr additive="base">
                                        <p:cTn id="41"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914400"/>
          </a:xfrm>
        </p:spPr>
        <p:txBody>
          <a:bodyPr/>
          <a:lstStyle/>
          <a:p>
            <a:r>
              <a:rPr lang="en-US" dirty="0" smtClean="0"/>
              <a:t>Free-Body Diagrams </a:t>
            </a:r>
            <a:endParaRPr lang="en-US" dirty="0"/>
          </a:p>
        </p:txBody>
      </p:sp>
      <p:sp>
        <p:nvSpPr>
          <p:cNvPr id="3" name="Content Placeholder 2"/>
          <p:cNvSpPr>
            <a:spLocks noGrp="1"/>
          </p:cNvSpPr>
          <p:nvPr>
            <p:ph idx="1"/>
          </p:nvPr>
        </p:nvSpPr>
        <p:spPr>
          <a:xfrm>
            <a:off x="381000" y="1600200"/>
            <a:ext cx="8305800" cy="4724400"/>
          </a:xfrm>
        </p:spPr>
        <p:txBody>
          <a:bodyPr/>
          <a:lstStyle/>
          <a:p>
            <a:r>
              <a:rPr lang="en-US" dirty="0" smtClean="0"/>
              <a:t>FBD is the best method to represent all the known and unknown forces in a system.</a:t>
            </a:r>
          </a:p>
          <a:p>
            <a:r>
              <a:rPr lang="en-US" dirty="0" smtClean="0"/>
              <a:t>FBD is a sketch of the outlined shape of the body, which represents it being isolated or free from its surroundings.</a:t>
            </a:r>
          </a:p>
          <a:p>
            <a:r>
              <a:rPr lang="en-US" dirty="0" smtClean="0"/>
              <a:t>Necessary to show all the forces and couple moments that the surroundings exert on the body so that these effects can be accounted for when equations of equilibrium are applied </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1" descr="a2eF5CE.tmp"/>
          <p:cNvPicPr>
            <a:picLocks/>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2513342" y="515938"/>
            <a:ext cx="4836452" cy="605294"/>
          </a:xfrm>
          <a:prstGeom prst="rect">
            <a:avLst/>
          </a:prstGeom>
          <a:noFill/>
        </p:spPr>
        <p:txBody>
          <a:bodyPr wrap="none" lIns="0">
            <a:spAutoFit/>
          </a:bodyPr>
          <a:lstStyle/>
          <a:p>
            <a:pPr algn="just" fontAlgn="auto">
              <a:lnSpc>
                <a:spcPts val="4002"/>
              </a:lnSpc>
              <a:spcBef>
                <a:spcPts val="0"/>
              </a:spcBef>
              <a:spcAft>
                <a:spcPts val="0"/>
              </a:spcAft>
              <a:defRPr/>
            </a:pPr>
            <a:r>
              <a:rPr lang="en-US" sz="4002" dirty="0" smtClean="0">
                <a:solidFill>
                  <a:srgbClr val="FFFFCC"/>
                </a:solidFill>
                <a:latin typeface="Tahoma"/>
                <a:cs typeface="+mn-cs"/>
              </a:rPr>
              <a:t>Free-Body </a:t>
            </a:r>
            <a:r>
              <a:rPr lang="en-US" sz="4002" dirty="0">
                <a:solidFill>
                  <a:srgbClr val="FFFFCC"/>
                </a:solidFill>
                <a:latin typeface="Tahoma"/>
                <a:cs typeface="+mn-cs"/>
              </a:rPr>
              <a:t>Diagrams </a:t>
            </a:r>
          </a:p>
        </p:txBody>
      </p:sp>
      <p:sp>
        <p:nvSpPr>
          <p:cNvPr id="4" name="TextBox 3"/>
          <p:cNvSpPr txBox="1"/>
          <p:nvPr/>
        </p:nvSpPr>
        <p:spPr>
          <a:xfrm>
            <a:off x="8432800" y="6354763"/>
            <a:ext cx="241300" cy="271462"/>
          </a:xfrm>
          <a:prstGeom prst="rect">
            <a:avLst/>
          </a:prstGeom>
          <a:noFill/>
        </p:spPr>
        <p:txBody>
          <a:bodyPr wrap="none" lIns="0">
            <a:spAutoFit/>
          </a:bodyPr>
          <a:lstStyle/>
          <a:p>
            <a:pPr algn="just" fontAlgn="auto">
              <a:lnSpc>
                <a:spcPts val="1398"/>
              </a:lnSpc>
              <a:spcBef>
                <a:spcPts val="0"/>
              </a:spcBef>
              <a:spcAft>
                <a:spcPts val="0"/>
              </a:spcAft>
              <a:defRPr/>
            </a:pPr>
            <a:r>
              <a:rPr lang="en-US" sz="1398">
                <a:solidFill>
                  <a:srgbClr val="FFFFFF"/>
                </a:solidFill>
                <a:latin typeface="Arial"/>
                <a:cs typeface="+mn-cs"/>
              </a:rPr>
              <a:t>4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2226" name="Picture 1" descr="a2eF727.tmp"/>
          <p:cNvPicPr>
            <a:picLocks/>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2287142" y="590550"/>
            <a:ext cx="4996752" cy="605294"/>
          </a:xfrm>
          <a:prstGeom prst="rect">
            <a:avLst/>
          </a:prstGeom>
          <a:noFill/>
        </p:spPr>
        <p:txBody>
          <a:bodyPr wrap="none" lIns="0">
            <a:spAutoFit/>
          </a:bodyPr>
          <a:lstStyle/>
          <a:p>
            <a:pPr algn="just" fontAlgn="auto">
              <a:lnSpc>
                <a:spcPts val="4002"/>
              </a:lnSpc>
              <a:spcBef>
                <a:spcPts val="0"/>
              </a:spcBef>
              <a:spcAft>
                <a:spcPts val="0"/>
              </a:spcAft>
              <a:defRPr/>
            </a:pPr>
            <a:r>
              <a:rPr lang="en-US" sz="4002" dirty="0" smtClean="0">
                <a:solidFill>
                  <a:srgbClr val="FFFFCC"/>
                </a:solidFill>
                <a:latin typeface="Tahoma"/>
                <a:cs typeface="+mn-cs"/>
              </a:rPr>
              <a:t> </a:t>
            </a:r>
            <a:r>
              <a:rPr lang="en-US" sz="4002" dirty="0">
                <a:solidFill>
                  <a:srgbClr val="FFFFCC"/>
                </a:solidFill>
                <a:latin typeface="Tahoma"/>
                <a:cs typeface="+mn-cs"/>
              </a:rPr>
              <a:t>Free-Body Diagrams </a:t>
            </a:r>
          </a:p>
        </p:txBody>
      </p:sp>
      <p:sp>
        <p:nvSpPr>
          <p:cNvPr id="4" name="TextBox 3"/>
          <p:cNvSpPr txBox="1"/>
          <p:nvPr/>
        </p:nvSpPr>
        <p:spPr>
          <a:xfrm>
            <a:off x="8432800" y="5707063"/>
            <a:ext cx="341313" cy="271462"/>
          </a:xfrm>
          <a:prstGeom prst="rect">
            <a:avLst/>
          </a:prstGeom>
          <a:noFill/>
        </p:spPr>
        <p:txBody>
          <a:bodyPr wrap="none" lIns="0">
            <a:spAutoFit/>
          </a:bodyPr>
          <a:lstStyle/>
          <a:p>
            <a:pPr algn="just" fontAlgn="auto">
              <a:lnSpc>
                <a:spcPts val="1398"/>
              </a:lnSpc>
              <a:spcBef>
                <a:spcPts val="0"/>
              </a:spcBef>
              <a:spcAft>
                <a:spcPts val="0"/>
              </a:spcAft>
              <a:defRPr/>
            </a:pPr>
            <a:r>
              <a:rPr lang="en-US" sz="1398">
                <a:solidFill>
                  <a:srgbClr val="FFFFFF"/>
                </a:solidFill>
                <a:latin typeface="Arial"/>
                <a:cs typeface="+mn-cs"/>
              </a:rPr>
              <a:t>50 </a:t>
            </a:r>
          </a:p>
        </p:txBody>
      </p:sp>
      <p:sp>
        <p:nvSpPr>
          <p:cNvPr id="5" name="TextBox 4"/>
          <p:cNvSpPr txBox="1"/>
          <p:nvPr/>
        </p:nvSpPr>
        <p:spPr>
          <a:xfrm>
            <a:off x="8432800" y="6354763"/>
            <a:ext cx="341313" cy="271462"/>
          </a:xfrm>
          <a:prstGeom prst="rect">
            <a:avLst/>
          </a:prstGeom>
          <a:noFill/>
        </p:spPr>
        <p:txBody>
          <a:bodyPr wrap="none" lIns="0">
            <a:spAutoFit/>
          </a:bodyPr>
          <a:lstStyle/>
          <a:p>
            <a:pPr algn="just" fontAlgn="auto">
              <a:lnSpc>
                <a:spcPts val="1398"/>
              </a:lnSpc>
              <a:spcBef>
                <a:spcPts val="0"/>
              </a:spcBef>
              <a:spcAft>
                <a:spcPts val="0"/>
              </a:spcAft>
              <a:defRPr/>
            </a:pPr>
            <a:r>
              <a:rPr lang="en-US" sz="1398">
                <a:solidFill>
                  <a:srgbClr val="FFFFFF"/>
                </a:solidFill>
                <a:latin typeface="Arial"/>
                <a:cs typeface="+mn-cs"/>
              </a:rPr>
              <a:t>50 </a:t>
            </a:r>
          </a:p>
        </p:txBody>
      </p:sp>
      <p:sp>
        <p:nvSpPr>
          <p:cNvPr id="6" name="TextBox 5"/>
          <p:cNvSpPr txBox="1"/>
          <p:nvPr/>
        </p:nvSpPr>
        <p:spPr>
          <a:xfrm>
            <a:off x="4327525" y="6570663"/>
            <a:ext cx="460375" cy="271462"/>
          </a:xfrm>
          <a:prstGeom prst="rect">
            <a:avLst/>
          </a:prstGeom>
          <a:noFill/>
        </p:spPr>
        <p:txBody>
          <a:bodyPr wrap="none" lIns="0">
            <a:spAutoFit/>
          </a:bodyPr>
          <a:lstStyle/>
          <a:p>
            <a:pPr algn="just" fontAlgn="auto">
              <a:lnSpc>
                <a:spcPts val="1398"/>
              </a:lnSpc>
              <a:spcBef>
                <a:spcPts val="0"/>
              </a:spcBef>
              <a:spcAft>
                <a:spcPts val="0"/>
              </a:spcAft>
              <a:defRPr/>
            </a:pPr>
            <a:r>
              <a:rPr lang="en-US" sz="1398">
                <a:solidFill>
                  <a:srgbClr val="000000"/>
                </a:solidFill>
                <a:latin typeface="Arial Bold"/>
                <a:cs typeface="+mn-cs"/>
              </a:rPr>
              <a:t>(50)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1" descr="a2eF8DC.tmp"/>
          <p:cNvPicPr>
            <a:picLocks/>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2367292" y="590550"/>
            <a:ext cx="4836452" cy="605294"/>
          </a:xfrm>
          <a:prstGeom prst="rect">
            <a:avLst/>
          </a:prstGeom>
          <a:noFill/>
        </p:spPr>
        <p:txBody>
          <a:bodyPr wrap="none" lIns="0">
            <a:spAutoFit/>
          </a:bodyPr>
          <a:lstStyle/>
          <a:p>
            <a:pPr algn="just" fontAlgn="auto">
              <a:lnSpc>
                <a:spcPts val="4002"/>
              </a:lnSpc>
              <a:spcBef>
                <a:spcPts val="0"/>
              </a:spcBef>
              <a:spcAft>
                <a:spcPts val="0"/>
              </a:spcAft>
              <a:defRPr/>
            </a:pPr>
            <a:r>
              <a:rPr lang="en-US" sz="4002" dirty="0" smtClean="0">
                <a:solidFill>
                  <a:srgbClr val="FFFFCC"/>
                </a:solidFill>
                <a:latin typeface="Tahoma"/>
                <a:cs typeface="+mn-cs"/>
              </a:rPr>
              <a:t>Free-Body </a:t>
            </a:r>
            <a:r>
              <a:rPr lang="en-US" sz="4002" dirty="0">
                <a:solidFill>
                  <a:srgbClr val="FFFFCC"/>
                </a:solidFill>
                <a:latin typeface="Tahoma"/>
                <a:cs typeface="+mn-cs"/>
              </a:rPr>
              <a:t>Diagrams </a:t>
            </a:r>
          </a:p>
        </p:txBody>
      </p:sp>
      <p:sp>
        <p:nvSpPr>
          <p:cNvPr id="4" name="TextBox 3"/>
          <p:cNvSpPr txBox="1"/>
          <p:nvPr/>
        </p:nvSpPr>
        <p:spPr>
          <a:xfrm>
            <a:off x="8432800" y="6354763"/>
            <a:ext cx="341313" cy="271462"/>
          </a:xfrm>
          <a:prstGeom prst="rect">
            <a:avLst/>
          </a:prstGeom>
          <a:noFill/>
        </p:spPr>
        <p:txBody>
          <a:bodyPr wrap="none" lIns="0">
            <a:spAutoFit/>
          </a:bodyPr>
          <a:lstStyle/>
          <a:p>
            <a:pPr algn="just" fontAlgn="auto">
              <a:lnSpc>
                <a:spcPts val="1398"/>
              </a:lnSpc>
              <a:spcBef>
                <a:spcPts val="0"/>
              </a:spcBef>
              <a:spcAft>
                <a:spcPts val="0"/>
              </a:spcAft>
              <a:defRPr/>
            </a:pPr>
            <a:r>
              <a:rPr lang="en-US" sz="1398">
                <a:solidFill>
                  <a:srgbClr val="FFFFFF"/>
                </a:solidFill>
                <a:latin typeface="Arial"/>
                <a:cs typeface="+mn-cs"/>
              </a:rPr>
              <a:t>51 </a:t>
            </a:r>
          </a:p>
        </p:txBody>
      </p:sp>
      <p:sp>
        <p:nvSpPr>
          <p:cNvPr id="5" name="TextBox 4"/>
          <p:cNvSpPr txBox="1"/>
          <p:nvPr/>
        </p:nvSpPr>
        <p:spPr>
          <a:xfrm>
            <a:off x="4327525" y="6570663"/>
            <a:ext cx="460375" cy="271462"/>
          </a:xfrm>
          <a:prstGeom prst="rect">
            <a:avLst/>
          </a:prstGeom>
          <a:noFill/>
        </p:spPr>
        <p:txBody>
          <a:bodyPr wrap="none" lIns="0">
            <a:spAutoFit/>
          </a:bodyPr>
          <a:lstStyle/>
          <a:p>
            <a:pPr algn="just" fontAlgn="auto">
              <a:lnSpc>
                <a:spcPts val="1398"/>
              </a:lnSpc>
              <a:spcBef>
                <a:spcPts val="0"/>
              </a:spcBef>
              <a:spcAft>
                <a:spcPts val="0"/>
              </a:spcAft>
              <a:defRPr/>
            </a:pPr>
            <a:r>
              <a:rPr lang="en-US" sz="1398">
                <a:solidFill>
                  <a:srgbClr val="000000"/>
                </a:solidFill>
                <a:latin typeface="Arial Bold"/>
                <a:cs typeface="+mn-cs"/>
              </a:rPr>
              <a:t>(51)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1" descr="a2e40FA.tmp"/>
          <p:cNvPicPr>
            <a:picLocks/>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2367292" y="590550"/>
            <a:ext cx="4836452" cy="605294"/>
          </a:xfrm>
          <a:prstGeom prst="rect">
            <a:avLst/>
          </a:prstGeom>
          <a:noFill/>
        </p:spPr>
        <p:txBody>
          <a:bodyPr wrap="none" lIns="0">
            <a:spAutoFit/>
          </a:bodyPr>
          <a:lstStyle/>
          <a:p>
            <a:pPr algn="just" fontAlgn="auto">
              <a:lnSpc>
                <a:spcPts val="4002"/>
              </a:lnSpc>
              <a:spcBef>
                <a:spcPts val="0"/>
              </a:spcBef>
              <a:spcAft>
                <a:spcPts val="0"/>
              </a:spcAft>
              <a:defRPr/>
            </a:pPr>
            <a:r>
              <a:rPr lang="en-US" sz="4002" dirty="0" smtClean="0">
                <a:solidFill>
                  <a:srgbClr val="FFFFCC"/>
                </a:solidFill>
                <a:latin typeface="Tahoma"/>
                <a:cs typeface="+mn-cs"/>
              </a:rPr>
              <a:t>Free-Body </a:t>
            </a:r>
            <a:r>
              <a:rPr lang="en-US" sz="4002" dirty="0">
                <a:solidFill>
                  <a:srgbClr val="FFFFCC"/>
                </a:solidFill>
                <a:latin typeface="Tahoma"/>
                <a:cs typeface="+mn-cs"/>
              </a:rPr>
              <a:t>Diagrams </a:t>
            </a:r>
          </a:p>
        </p:txBody>
      </p:sp>
      <p:sp>
        <p:nvSpPr>
          <p:cNvPr id="4" name="TextBox 3"/>
          <p:cNvSpPr txBox="1"/>
          <p:nvPr/>
        </p:nvSpPr>
        <p:spPr>
          <a:xfrm>
            <a:off x="342349" y="1803400"/>
            <a:ext cx="1656864" cy="451406"/>
          </a:xfrm>
          <a:prstGeom prst="rect">
            <a:avLst/>
          </a:prstGeom>
          <a:noFill/>
        </p:spPr>
        <p:txBody>
          <a:bodyPr wrap="none" lIns="0">
            <a:spAutoFit/>
          </a:bodyPr>
          <a:lstStyle/>
          <a:p>
            <a:pPr algn="just" fontAlgn="auto">
              <a:lnSpc>
                <a:spcPts val="2802"/>
              </a:lnSpc>
              <a:spcBef>
                <a:spcPts val="0"/>
              </a:spcBef>
              <a:spcAft>
                <a:spcPts val="0"/>
              </a:spcAft>
              <a:defRPr/>
            </a:pPr>
            <a:r>
              <a:rPr lang="en-US" sz="2802" dirty="0">
                <a:solidFill>
                  <a:srgbClr val="D49F06"/>
                </a:solidFill>
                <a:latin typeface="Tahoma"/>
                <a:cs typeface="+mn-cs"/>
              </a:rPr>
              <a:t>Example </a:t>
            </a:r>
            <a:r>
              <a:rPr lang="en-US" sz="2802" dirty="0" smtClean="0">
                <a:solidFill>
                  <a:srgbClr val="D49F06"/>
                </a:solidFill>
                <a:latin typeface="Tahoma"/>
                <a:cs typeface="+mn-cs"/>
              </a:rPr>
              <a:t> </a:t>
            </a:r>
            <a:endParaRPr lang="en-US" sz="2802" dirty="0">
              <a:solidFill>
                <a:srgbClr val="D49F06"/>
              </a:solidFill>
              <a:latin typeface="Tahoma"/>
              <a:cs typeface="+mn-cs"/>
            </a:endParaRPr>
          </a:p>
        </p:txBody>
      </p:sp>
      <p:sp>
        <p:nvSpPr>
          <p:cNvPr id="5" name="TextBox 4"/>
          <p:cNvSpPr txBox="1"/>
          <p:nvPr/>
        </p:nvSpPr>
        <p:spPr>
          <a:xfrm>
            <a:off x="92075" y="2316163"/>
            <a:ext cx="3281363" cy="450850"/>
          </a:xfrm>
          <a:prstGeom prst="rect">
            <a:avLst/>
          </a:prstGeom>
          <a:noFill/>
        </p:spPr>
        <p:txBody>
          <a:bodyPr wrap="none" lIns="0">
            <a:spAutoFit/>
          </a:bodyPr>
          <a:lstStyle/>
          <a:p>
            <a:pPr algn="just" fontAlgn="auto">
              <a:lnSpc>
                <a:spcPts val="2802"/>
              </a:lnSpc>
              <a:spcBef>
                <a:spcPts val="0"/>
              </a:spcBef>
              <a:spcAft>
                <a:spcPts val="0"/>
              </a:spcAft>
              <a:defRPr/>
            </a:pPr>
            <a:r>
              <a:rPr lang="en-US" sz="2802" dirty="0">
                <a:solidFill>
                  <a:srgbClr val="00009A"/>
                </a:solidFill>
                <a:latin typeface="Tahoma"/>
                <a:cs typeface="+mn-cs"/>
              </a:rPr>
              <a:t>Draw the free-body </a:t>
            </a:r>
          </a:p>
        </p:txBody>
      </p:sp>
      <p:sp>
        <p:nvSpPr>
          <p:cNvPr id="6" name="TextBox 5"/>
          <p:cNvSpPr txBox="1"/>
          <p:nvPr/>
        </p:nvSpPr>
        <p:spPr>
          <a:xfrm>
            <a:off x="92075" y="2828925"/>
            <a:ext cx="4732338" cy="3016250"/>
          </a:xfrm>
          <a:prstGeom prst="rect">
            <a:avLst/>
          </a:prstGeom>
          <a:noFill/>
        </p:spPr>
        <p:txBody>
          <a:bodyPr lIns="0">
            <a:spAutoFit/>
          </a:bodyPr>
          <a:lstStyle/>
          <a:p>
            <a:pPr fontAlgn="auto">
              <a:lnSpc>
                <a:spcPts val="3831"/>
              </a:lnSpc>
              <a:spcBef>
                <a:spcPts val="0"/>
              </a:spcBef>
              <a:spcAft>
                <a:spcPts val="0"/>
              </a:spcAft>
              <a:defRPr/>
            </a:pPr>
            <a:r>
              <a:rPr lang="en-US" sz="2802">
                <a:solidFill>
                  <a:srgbClr val="00009A"/>
                </a:solidFill>
                <a:latin typeface="Tahoma"/>
                <a:cs typeface="+mn-cs"/>
              </a:rPr>
              <a:t>diagrams of the bucket and the vertical boom of the back hoe. The bucket and its content has a weight W. Neglect the weight of the members. </a:t>
            </a:r>
          </a:p>
        </p:txBody>
      </p:sp>
      <p:sp>
        <p:nvSpPr>
          <p:cNvPr id="7" name="TextBox 6"/>
          <p:cNvSpPr txBox="1"/>
          <p:nvPr/>
        </p:nvSpPr>
        <p:spPr>
          <a:xfrm>
            <a:off x="8432800" y="6354763"/>
            <a:ext cx="241300" cy="271462"/>
          </a:xfrm>
          <a:prstGeom prst="rect">
            <a:avLst/>
          </a:prstGeom>
          <a:noFill/>
        </p:spPr>
        <p:txBody>
          <a:bodyPr wrap="none" lIns="0">
            <a:spAutoFit/>
          </a:bodyPr>
          <a:lstStyle/>
          <a:p>
            <a:pPr algn="just" fontAlgn="auto">
              <a:lnSpc>
                <a:spcPts val="1398"/>
              </a:lnSpc>
              <a:spcBef>
                <a:spcPts val="0"/>
              </a:spcBef>
              <a:spcAft>
                <a:spcPts val="0"/>
              </a:spcAft>
              <a:defRPr/>
            </a:pPr>
            <a:r>
              <a:rPr lang="en-US" sz="1398">
                <a:solidFill>
                  <a:srgbClr val="FFFFFF"/>
                </a:solidFill>
                <a:latin typeface="Arial"/>
                <a:cs typeface="+mn-cs"/>
              </a:rPr>
              <a:t>7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1" descr="a2e43A9.tmp"/>
          <p:cNvPicPr>
            <a:picLocks/>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2287142" y="590550"/>
            <a:ext cx="4996752" cy="605294"/>
          </a:xfrm>
          <a:prstGeom prst="rect">
            <a:avLst/>
          </a:prstGeom>
          <a:noFill/>
        </p:spPr>
        <p:txBody>
          <a:bodyPr wrap="none" lIns="0">
            <a:spAutoFit/>
          </a:bodyPr>
          <a:lstStyle/>
          <a:p>
            <a:pPr algn="just" fontAlgn="auto">
              <a:lnSpc>
                <a:spcPts val="4002"/>
              </a:lnSpc>
              <a:spcBef>
                <a:spcPts val="0"/>
              </a:spcBef>
              <a:spcAft>
                <a:spcPts val="0"/>
              </a:spcAft>
              <a:defRPr/>
            </a:pPr>
            <a:r>
              <a:rPr lang="en-US" sz="4002" dirty="0" smtClean="0">
                <a:solidFill>
                  <a:srgbClr val="FFFFCC"/>
                </a:solidFill>
                <a:latin typeface="Tahoma"/>
                <a:cs typeface="+mn-cs"/>
              </a:rPr>
              <a:t> </a:t>
            </a:r>
            <a:r>
              <a:rPr lang="en-US" sz="4002" dirty="0">
                <a:solidFill>
                  <a:srgbClr val="FFFFCC"/>
                </a:solidFill>
                <a:latin typeface="Tahoma"/>
                <a:cs typeface="+mn-cs"/>
              </a:rPr>
              <a:t>Free-Body Diagrams </a:t>
            </a:r>
          </a:p>
        </p:txBody>
      </p:sp>
      <p:sp>
        <p:nvSpPr>
          <p:cNvPr id="4" name="TextBox 3"/>
          <p:cNvSpPr txBox="1"/>
          <p:nvPr/>
        </p:nvSpPr>
        <p:spPr>
          <a:xfrm>
            <a:off x="847725" y="1822450"/>
            <a:ext cx="1679575" cy="503238"/>
          </a:xfrm>
          <a:prstGeom prst="rect">
            <a:avLst/>
          </a:prstGeom>
          <a:noFill/>
        </p:spPr>
        <p:txBody>
          <a:bodyPr wrap="none" lIns="0">
            <a:spAutoFit/>
          </a:bodyPr>
          <a:lstStyle/>
          <a:p>
            <a:pPr algn="just" fontAlgn="auto">
              <a:lnSpc>
                <a:spcPts val="3198"/>
              </a:lnSpc>
              <a:spcBef>
                <a:spcPts val="0"/>
              </a:spcBef>
              <a:spcAft>
                <a:spcPts val="0"/>
              </a:spcAft>
              <a:defRPr/>
            </a:pPr>
            <a:r>
              <a:rPr lang="en-US" sz="3198">
                <a:solidFill>
                  <a:srgbClr val="D49F06"/>
                </a:solidFill>
                <a:latin typeface="Tahoma"/>
                <a:cs typeface="+mn-cs"/>
              </a:rPr>
              <a:t>Solution </a:t>
            </a:r>
          </a:p>
        </p:txBody>
      </p:sp>
      <p:sp>
        <p:nvSpPr>
          <p:cNvPr id="76805" name="TextBox 4"/>
          <p:cNvSpPr txBox="1">
            <a:spLocks noChangeArrowheads="1"/>
          </p:cNvSpPr>
          <p:nvPr/>
        </p:nvSpPr>
        <p:spPr bwMode="auto">
          <a:xfrm>
            <a:off x="847725" y="2508250"/>
            <a:ext cx="630238" cy="400050"/>
          </a:xfrm>
          <a:prstGeom prst="rect">
            <a:avLst/>
          </a:prstGeom>
          <a:noFill/>
          <a:ln w="9525">
            <a:noFill/>
            <a:miter lim="800000"/>
            <a:headEnd/>
            <a:tailEnd/>
          </a:ln>
        </p:spPr>
        <p:txBody>
          <a:bodyPr wrap="none" lIns="0">
            <a:spAutoFit/>
          </a:bodyPr>
          <a:lstStyle/>
          <a:p>
            <a:pPr algn="just">
              <a:lnSpc>
                <a:spcPts val="2400"/>
              </a:lnSpc>
            </a:pPr>
            <a:r>
              <a:rPr lang="en-US" sz="2400">
                <a:solidFill>
                  <a:srgbClr val="00009A"/>
                </a:solidFill>
                <a:latin typeface="Wingdings" pitchFamily="2" charset="2"/>
              </a:rPr>
              <a:t> </a:t>
            </a:r>
          </a:p>
        </p:txBody>
      </p:sp>
      <p:sp>
        <p:nvSpPr>
          <p:cNvPr id="6" name="TextBox 5"/>
          <p:cNvSpPr txBox="1"/>
          <p:nvPr/>
        </p:nvSpPr>
        <p:spPr>
          <a:xfrm>
            <a:off x="1457325" y="2406650"/>
            <a:ext cx="6051550" cy="503238"/>
          </a:xfrm>
          <a:prstGeom prst="rect">
            <a:avLst/>
          </a:prstGeom>
          <a:noFill/>
        </p:spPr>
        <p:txBody>
          <a:bodyPr wrap="none" lIns="0">
            <a:spAutoFit/>
          </a:bodyPr>
          <a:lstStyle/>
          <a:p>
            <a:pPr algn="just" fontAlgn="auto">
              <a:lnSpc>
                <a:spcPts val="3198"/>
              </a:lnSpc>
              <a:spcBef>
                <a:spcPts val="0"/>
              </a:spcBef>
              <a:spcAft>
                <a:spcPts val="0"/>
              </a:spcAft>
              <a:defRPr/>
            </a:pPr>
            <a:r>
              <a:rPr lang="en-US" sz="3198">
                <a:solidFill>
                  <a:srgbClr val="00009A"/>
                </a:solidFill>
                <a:latin typeface="Tahoma"/>
                <a:cs typeface="+mn-cs"/>
              </a:rPr>
              <a:t>Idealized model of the assembly </a:t>
            </a:r>
          </a:p>
        </p:txBody>
      </p:sp>
      <p:sp>
        <p:nvSpPr>
          <p:cNvPr id="76807" name="TextBox 6"/>
          <p:cNvSpPr txBox="1">
            <a:spLocks noChangeArrowheads="1"/>
          </p:cNvSpPr>
          <p:nvPr/>
        </p:nvSpPr>
        <p:spPr bwMode="auto">
          <a:xfrm>
            <a:off x="847725" y="3092450"/>
            <a:ext cx="630238" cy="400050"/>
          </a:xfrm>
          <a:prstGeom prst="rect">
            <a:avLst/>
          </a:prstGeom>
          <a:noFill/>
          <a:ln w="9525">
            <a:noFill/>
            <a:miter lim="800000"/>
            <a:headEnd/>
            <a:tailEnd/>
          </a:ln>
        </p:spPr>
        <p:txBody>
          <a:bodyPr wrap="none" lIns="0">
            <a:spAutoFit/>
          </a:bodyPr>
          <a:lstStyle/>
          <a:p>
            <a:pPr algn="just">
              <a:lnSpc>
                <a:spcPts val="2400"/>
              </a:lnSpc>
            </a:pPr>
            <a:r>
              <a:rPr lang="en-US" sz="2400">
                <a:solidFill>
                  <a:srgbClr val="00009A"/>
                </a:solidFill>
                <a:latin typeface="Wingdings" pitchFamily="2" charset="2"/>
              </a:rPr>
              <a:t> </a:t>
            </a:r>
          </a:p>
        </p:txBody>
      </p:sp>
      <p:sp>
        <p:nvSpPr>
          <p:cNvPr id="8" name="TextBox 7"/>
          <p:cNvSpPr txBox="1"/>
          <p:nvPr/>
        </p:nvSpPr>
        <p:spPr>
          <a:xfrm>
            <a:off x="1457325" y="2990850"/>
            <a:ext cx="6804025" cy="503238"/>
          </a:xfrm>
          <a:prstGeom prst="rect">
            <a:avLst/>
          </a:prstGeom>
          <a:noFill/>
        </p:spPr>
        <p:txBody>
          <a:bodyPr wrap="none" lIns="0">
            <a:spAutoFit/>
          </a:bodyPr>
          <a:lstStyle/>
          <a:p>
            <a:pPr algn="just" fontAlgn="auto">
              <a:lnSpc>
                <a:spcPts val="3198"/>
              </a:lnSpc>
              <a:spcBef>
                <a:spcPts val="0"/>
              </a:spcBef>
              <a:spcAft>
                <a:spcPts val="0"/>
              </a:spcAft>
              <a:defRPr/>
            </a:pPr>
            <a:r>
              <a:rPr lang="en-US" sz="3198">
                <a:solidFill>
                  <a:srgbClr val="00009A"/>
                </a:solidFill>
                <a:latin typeface="Tahoma"/>
                <a:cs typeface="+mn-cs"/>
              </a:rPr>
              <a:t>Members AB, BC, BE and HI are two </a:t>
            </a:r>
          </a:p>
        </p:txBody>
      </p:sp>
      <p:sp>
        <p:nvSpPr>
          <p:cNvPr id="9" name="TextBox 8"/>
          <p:cNvSpPr txBox="1"/>
          <p:nvPr/>
        </p:nvSpPr>
        <p:spPr>
          <a:xfrm>
            <a:off x="1457325" y="3478213"/>
            <a:ext cx="2927350" cy="503237"/>
          </a:xfrm>
          <a:prstGeom prst="rect">
            <a:avLst/>
          </a:prstGeom>
          <a:noFill/>
        </p:spPr>
        <p:txBody>
          <a:bodyPr wrap="none" lIns="0">
            <a:spAutoFit/>
          </a:bodyPr>
          <a:lstStyle/>
          <a:p>
            <a:pPr algn="just" fontAlgn="auto">
              <a:lnSpc>
                <a:spcPts val="3198"/>
              </a:lnSpc>
              <a:spcBef>
                <a:spcPts val="0"/>
              </a:spcBef>
              <a:spcAft>
                <a:spcPts val="0"/>
              </a:spcAft>
              <a:defRPr/>
            </a:pPr>
            <a:r>
              <a:rPr lang="en-US" sz="3198">
                <a:solidFill>
                  <a:srgbClr val="00009A"/>
                </a:solidFill>
                <a:latin typeface="Tahoma"/>
                <a:cs typeface="+mn-cs"/>
              </a:rPr>
              <a:t>force members </a:t>
            </a:r>
          </a:p>
        </p:txBody>
      </p:sp>
      <p:sp>
        <p:nvSpPr>
          <p:cNvPr id="10" name="TextBox 9"/>
          <p:cNvSpPr txBox="1"/>
          <p:nvPr/>
        </p:nvSpPr>
        <p:spPr>
          <a:xfrm>
            <a:off x="8432800" y="6354763"/>
            <a:ext cx="241300" cy="271462"/>
          </a:xfrm>
          <a:prstGeom prst="rect">
            <a:avLst/>
          </a:prstGeom>
          <a:noFill/>
        </p:spPr>
        <p:txBody>
          <a:bodyPr wrap="none" lIns="0">
            <a:spAutoFit/>
          </a:bodyPr>
          <a:lstStyle/>
          <a:p>
            <a:pPr algn="just" fontAlgn="auto">
              <a:lnSpc>
                <a:spcPts val="1398"/>
              </a:lnSpc>
              <a:spcBef>
                <a:spcPts val="0"/>
              </a:spcBef>
              <a:spcAft>
                <a:spcPts val="0"/>
              </a:spcAft>
              <a:defRPr/>
            </a:pPr>
            <a:r>
              <a:rPr lang="en-US" sz="1398">
                <a:solidFill>
                  <a:srgbClr val="FFFFFF"/>
                </a:solidFill>
                <a:latin typeface="Arial"/>
                <a:cs typeface="+mn-cs"/>
              </a:rPr>
              <a:t>7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1" descr="a2e4659.tmp"/>
          <p:cNvPicPr>
            <a:picLocks/>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2287142" y="590550"/>
            <a:ext cx="4996752" cy="605294"/>
          </a:xfrm>
          <a:prstGeom prst="rect">
            <a:avLst/>
          </a:prstGeom>
          <a:noFill/>
        </p:spPr>
        <p:txBody>
          <a:bodyPr wrap="none" lIns="0">
            <a:spAutoFit/>
          </a:bodyPr>
          <a:lstStyle/>
          <a:p>
            <a:pPr algn="just" fontAlgn="auto">
              <a:lnSpc>
                <a:spcPts val="4002"/>
              </a:lnSpc>
              <a:spcBef>
                <a:spcPts val="0"/>
              </a:spcBef>
              <a:spcAft>
                <a:spcPts val="0"/>
              </a:spcAft>
              <a:defRPr/>
            </a:pPr>
            <a:r>
              <a:rPr lang="en-US" sz="4002" dirty="0" smtClean="0">
                <a:solidFill>
                  <a:srgbClr val="FFFFCC"/>
                </a:solidFill>
                <a:latin typeface="Tahoma"/>
                <a:cs typeface="+mn-cs"/>
              </a:rPr>
              <a:t> </a:t>
            </a:r>
            <a:r>
              <a:rPr lang="en-US" sz="4002" dirty="0">
                <a:solidFill>
                  <a:srgbClr val="FFFFCC"/>
                </a:solidFill>
                <a:latin typeface="Tahoma"/>
                <a:cs typeface="+mn-cs"/>
              </a:rPr>
              <a:t>Free-Body Diagrams </a:t>
            </a:r>
          </a:p>
        </p:txBody>
      </p:sp>
      <p:sp>
        <p:nvSpPr>
          <p:cNvPr id="4" name="TextBox 3"/>
          <p:cNvSpPr txBox="1"/>
          <p:nvPr/>
        </p:nvSpPr>
        <p:spPr>
          <a:xfrm>
            <a:off x="701675" y="1677988"/>
            <a:ext cx="1481138" cy="452437"/>
          </a:xfrm>
          <a:prstGeom prst="rect">
            <a:avLst/>
          </a:prstGeom>
          <a:noFill/>
        </p:spPr>
        <p:txBody>
          <a:bodyPr wrap="none" lIns="0">
            <a:spAutoFit/>
          </a:bodyPr>
          <a:lstStyle/>
          <a:p>
            <a:pPr algn="just" fontAlgn="auto">
              <a:lnSpc>
                <a:spcPts val="2802"/>
              </a:lnSpc>
              <a:spcBef>
                <a:spcPts val="0"/>
              </a:spcBef>
              <a:spcAft>
                <a:spcPts val="0"/>
              </a:spcAft>
              <a:defRPr/>
            </a:pPr>
            <a:r>
              <a:rPr lang="en-US" sz="2802">
                <a:solidFill>
                  <a:srgbClr val="D49F06"/>
                </a:solidFill>
                <a:latin typeface="Tahoma"/>
                <a:cs typeface="+mn-cs"/>
              </a:rPr>
              <a:t>Solution </a:t>
            </a:r>
          </a:p>
        </p:txBody>
      </p:sp>
      <p:sp>
        <p:nvSpPr>
          <p:cNvPr id="77829" name="TextBox 4"/>
          <p:cNvSpPr txBox="1">
            <a:spLocks noChangeArrowheads="1"/>
          </p:cNvSpPr>
          <p:nvPr/>
        </p:nvSpPr>
        <p:spPr bwMode="auto">
          <a:xfrm>
            <a:off x="701675" y="2281238"/>
            <a:ext cx="561975" cy="360362"/>
          </a:xfrm>
          <a:prstGeom prst="rect">
            <a:avLst/>
          </a:prstGeom>
          <a:noFill/>
          <a:ln w="9525">
            <a:noFill/>
            <a:miter lim="800000"/>
            <a:headEnd/>
            <a:tailEnd/>
          </a:ln>
        </p:spPr>
        <p:txBody>
          <a:bodyPr wrap="none" lIns="0">
            <a:spAutoFit/>
          </a:bodyPr>
          <a:lstStyle/>
          <a:p>
            <a:pPr algn="just">
              <a:lnSpc>
                <a:spcPts val="2100"/>
              </a:lnSpc>
            </a:pPr>
            <a:r>
              <a:rPr lang="en-US" sz="2100">
                <a:solidFill>
                  <a:srgbClr val="00009A"/>
                </a:solidFill>
                <a:latin typeface="Wingdings" pitchFamily="2" charset="2"/>
              </a:rPr>
              <a:t> </a:t>
            </a:r>
          </a:p>
        </p:txBody>
      </p:sp>
      <p:sp>
        <p:nvSpPr>
          <p:cNvPr id="6" name="TextBox 5"/>
          <p:cNvSpPr txBox="1"/>
          <p:nvPr/>
        </p:nvSpPr>
        <p:spPr>
          <a:xfrm>
            <a:off x="1311275" y="2190750"/>
            <a:ext cx="4757738" cy="452438"/>
          </a:xfrm>
          <a:prstGeom prst="rect">
            <a:avLst/>
          </a:prstGeom>
          <a:noFill/>
        </p:spPr>
        <p:txBody>
          <a:bodyPr wrap="none" lIns="0">
            <a:spAutoFit/>
          </a:bodyPr>
          <a:lstStyle/>
          <a:p>
            <a:pPr algn="just" fontAlgn="auto">
              <a:lnSpc>
                <a:spcPts val="2802"/>
              </a:lnSpc>
              <a:spcBef>
                <a:spcPts val="0"/>
              </a:spcBef>
              <a:spcAft>
                <a:spcPts val="0"/>
              </a:spcAft>
              <a:defRPr/>
            </a:pPr>
            <a:r>
              <a:rPr lang="en-US" sz="2802">
                <a:solidFill>
                  <a:srgbClr val="00009A"/>
                </a:solidFill>
                <a:latin typeface="Tahoma"/>
                <a:cs typeface="+mn-cs"/>
              </a:rPr>
              <a:t>FBD of the bucket and boom </a:t>
            </a:r>
          </a:p>
        </p:txBody>
      </p:sp>
      <p:sp>
        <p:nvSpPr>
          <p:cNvPr id="77831" name="TextBox 6"/>
          <p:cNvSpPr txBox="1">
            <a:spLocks noChangeArrowheads="1"/>
          </p:cNvSpPr>
          <p:nvPr/>
        </p:nvSpPr>
        <p:spPr bwMode="auto">
          <a:xfrm>
            <a:off x="701675" y="2794000"/>
            <a:ext cx="561975" cy="360363"/>
          </a:xfrm>
          <a:prstGeom prst="rect">
            <a:avLst/>
          </a:prstGeom>
          <a:noFill/>
          <a:ln w="9525">
            <a:noFill/>
            <a:miter lim="800000"/>
            <a:headEnd/>
            <a:tailEnd/>
          </a:ln>
        </p:spPr>
        <p:txBody>
          <a:bodyPr wrap="none" lIns="0">
            <a:spAutoFit/>
          </a:bodyPr>
          <a:lstStyle/>
          <a:p>
            <a:pPr algn="just">
              <a:lnSpc>
                <a:spcPts val="2100"/>
              </a:lnSpc>
            </a:pPr>
            <a:r>
              <a:rPr lang="en-US" sz="2100">
                <a:solidFill>
                  <a:srgbClr val="00009A"/>
                </a:solidFill>
                <a:latin typeface="Wingdings" pitchFamily="2" charset="2"/>
              </a:rPr>
              <a:t> </a:t>
            </a:r>
          </a:p>
        </p:txBody>
      </p:sp>
      <p:sp>
        <p:nvSpPr>
          <p:cNvPr id="8" name="TextBox 7"/>
          <p:cNvSpPr txBox="1"/>
          <p:nvPr/>
        </p:nvSpPr>
        <p:spPr>
          <a:xfrm>
            <a:off x="1311275" y="2705100"/>
            <a:ext cx="5454650" cy="450850"/>
          </a:xfrm>
          <a:prstGeom prst="rect">
            <a:avLst/>
          </a:prstGeom>
          <a:noFill/>
        </p:spPr>
        <p:txBody>
          <a:bodyPr wrap="none" lIns="0">
            <a:spAutoFit/>
          </a:bodyPr>
          <a:lstStyle/>
          <a:p>
            <a:pPr algn="just" fontAlgn="auto">
              <a:lnSpc>
                <a:spcPts val="2802"/>
              </a:lnSpc>
              <a:spcBef>
                <a:spcPts val="0"/>
              </a:spcBef>
              <a:spcAft>
                <a:spcPts val="0"/>
              </a:spcAft>
              <a:defRPr/>
            </a:pPr>
            <a:r>
              <a:rPr lang="en-US" sz="2802">
                <a:solidFill>
                  <a:srgbClr val="00009A"/>
                </a:solidFill>
                <a:latin typeface="Tahoma"/>
                <a:cs typeface="+mn-cs"/>
              </a:rPr>
              <a:t>Pin C subjected to 2 forces, force </a:t>
            </a:r>
          </a:p>
        </p:txBody>
      </p:sp>
      <p:sp>
        <p:nvSpPr>
          <p:cNvPr id="9" name="TextBox 8"/>
          <p:cNvSpPr txBox="1"/>
          <p:nvPr/>
        </p:nvSpPr>
        <p:spPr>
          <a:xfrm>
            <a:off x="1311275" y="3132138"/>
            <a:ext cx="4859338" cy="887412"/>
          </a:xfrm>
          <a:prstGeom prst="rect">
            <a:avLst/>
          </a:prstGeom>
          <a:noFill/>
        </p:spPr>
        <p:txBody>
          <a:bodyPr lIns="0">
            <a:spAutoFit/>
          </a:bodyPr>
          <a:lstStyle/>
          <a:p>
            <a:pPr algn="just" fontAlgn="auto">
              <a:lnSpc>
                <a:spcPts val="3081"/>
              </a:lnSpc>
              <a:spcBef>
                <a:spcPts val="0"/>
              </a:spcBef>
              <a:spcAft>
                <a:spcPts val="0"/>
              </a:spcAft>
              <a:defRPr/>
            </a:pPr>
            <a:r>
              <a:rPr lang="en-US" sz="2802">
                <a:solidFill>
                  <a:srgbClr val="00009A"/>
                </a:solidFill>
                <a:latin typeface="Tahoma"/>
                <a:cs typeface="+mn-cs"/>
              </a:rPr>
              <a:t>of the link BC and force of the boom </a:t>
            </a:r>
          </a:p>
        </p:txBody>
      </p:sp>
      <p:sp>
        <p:nvSpPr>
          <p:cNvPr id="10" name="TextBox 9"/>
          <p:cNvSpPr txBox="1"/>
          <p:nvPr/>
        </p:nvSpPr>
        <p:spPr>
          <a:xfrm>
            <a:off x="701675" y="4071938"/>
            <a:ext cx="6169025" cy="1322387"/>
          </a:xfrm>
          <a:prstGeom prst="rect">
            <a:avLst/>
          </a:prstGeom>
          <a:noFill/>
        </p:spPr>
        <p:txBody>
          <a:bodyPr lIns="0">
            <a:spAutoFit/>
          </a:bodyPr>
          <a:lstStyle/>
          <a:p>
            <a:pPr marL="609600" indent="-609600" fontAlgn="auto">
              <a:lnSpc>
                <a:spcPts val="3176"/>
              </a:lnSpc>
              <a:spcBef>
                <a:spcPts val="0"/>
              </a:spcBef>
              <a:spcAft>
                <a:spcPts val="0"/>
              </a:spcAft>
              <a:defRPr/>
            </a:pPr>
            <a:r>
              <a:rPr lang="en-US" sz="2100" dirty="0" smtClean="0">
                <a:solidFill>
                  <a:srgbClr val="00009A"/>
                </a:solidFill>
                <a:latin typeface="Wingdings"/>
                <a:cs typeface="+mn-cs"/>
              </a:rPr>
              <a:t></a:t>
            </a:r>
            <a:r>
              <a:rPr lang="en-US" sz="2802" dirty="0" smtClean="0">
                <a:solidFill>
                  <a:srgbClr val="00009A"/>
                </a:solidFill>
                <a:latin typeface="Tahoma"/>
                <a:cs typeface="+mn-cs"/>
              </a:rPr>
              <a:t>Pin </a:t>
            </a:r>
            <a:r>
              <a:rPr lang="en-US" sz="2802" dirty="0">
                <a:solidFill>
                  <a:srgbClr val="00009A"/>
                </a:solidFill>
                <a:latin typeface="Tahoma"/>
                <a:cs typeface="+mn-cs"/>
              </a:rPr>
              <a:t>at B subjected to three forces, force by the hydraulic cylinder and the forces caused by the link </a:t>
            </a:r>
          </a:p>
        </p:txBody>
      </p:sp>
      <p:sp>
        <p:nvSpPr>
          <p:cNvPr id="11" name="TextBox 10"/>
          <p:cNvSpPr txBox="1"/>
          <p:nvPr/>
        </p:nvSpPr>
        <p:spPr>
          <a:xfrm>
            <a:off x="701675" y="5438775"/>
            <a:ext cx="5254625" cy="887422"/>
          </a:xfrm>
          <a:prstGeom prst="rect">
            <a:avLst/>
          </a:prstGeom>
          <a:noFill/>
        </p:spPr>
        <p:txBody>
          <a:bodyPr lIns="0">
            <a:spAutoFit/>
          </a:bodyPr>
          <a:lstStyle/>
          <a:p>
            <a:pPr marL="609600" indent="-609600" algn="just" fontAlgn="auto">
              <a:lnSpc>
                <a:spcPts val="3081"/>
              </a:lnSpc>
              <a:spcBef>
                <a:spcPts val="0"/>
              </a:spcBef>
              <a:spcAft>
                <a:spcPts val="0"/>
              </a:spcAft>
              <a:defRPr/>
            </a:pPr>
            <a:r>
              <a:rPr lang="en-US" sz="2100" dirty="0" smtClean="0">
                <a:solidFill>
                  <a:srgbClr val="00009A"/>
                </a:solidFill>
                <a:latin typeface="Wingdings"/>
                <a:cs typeface="+mn-cs"/>
              </a:rPr>
              <a:t></a:t>
            </a:r>
            <a:r>
              <a:rPr lang="en-US" sz="2802" dirty="0" smtClean="0">
                <a:solidFill>
                  <a:srgbClr val="00009A"/>
                </a:solidFill>
                <a:latin typeface="Tahoma"/>
                <a:cs typeface="+mn-cs"/>
              </a:rPr>
              <a:t>These </a:t>
            </a:r>
            <a:r>
              <a:rPr lang="en-US" sz="2802" dirty="0">
                <a:solidFill>
                  <a:srgbClr val="00009A"/>
                </a:solidFill>
                <a:latin typeface="Tahoma"/>
                <a:cs typeface="+mn-cs"/>
              </a:rPr>
              <a:t>forces are related by equation of force equilibrium </a:t>
            </a:r>
          </a:p>
        </p:txBody>
      </p:sp>
      <p:sp>
        <p:nvSpPr>
          <p:cNvPr id="12" name="TextBox 11"/>
          <p:cNvSpPr txBox="1"/>
          <p:nvPr/>
        </p:nvSpPr>
        <p:spPr>
          <a:xfrm>
            <a:off x="8432800" y="6354763"/>
            <a:ext cx="341313" cy="271462"/>
          </a:xfrm>
          <a:prstGeom prst="rect">
            <a:avLst/>
          </a:prstGeom>
          <a:noFill/>
        </p:spPr>
        <p:txBody>
          <a:bodyPr wrap="none" lIns="0">
            <a:spAutoFit/>
          </a:bodyPr>
          <a:lstStyle/>
          <a:p>
            <a:pPr algn="just" fontAlgn="auto">
              <a:lnSpc>
                <a:spcPts val="1398"/>
              </a:lnSpc>
              <a:spcBef>
                <a:spcPts val="0"/>
              </a:spcBef>
              <a:spcAft>
                <a:spcPts val="0"/>
              </a:spcAft>
              <a:defRPr/>
            </a:pPr>
            <a:r>
              <a:rPr lang="en-US" sz="1398">
                <a:solidFill>
                  <a:srgbClr val="FFFFFF"/>
                </a:solidFill>
                <a:latin typeface="Arial"/>
                <a:cs typeface="+mn-cs"/>
              </a:rPr>
              <a:t>75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1" descr="a2e4A40.tmp"/>
          <p:cNvPicPr>
            <a:picLocks/>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2697399" y="590550"/>
            <a:ext cx="4179414" cy="605294"/>
          </a:xfrm>
          <a:prstGeom prst="rect">
            <a:avLst/>
          </a:prstGeom>
          <a:noFill/>
        </p:spPr>
        <p:txBody>
          <a:bodyPr wrap="none" lIns="0">
            <a:spAutoFit/>
          </a:bodyPr>
          <a:lstStyle/>
          <a:p>
            <a:pPr algn="just" fontAlgn="auto">
              <a:lnSpc>
                <a:spcPts val="4002"/>
              </a:lnSpc>
              <a:spcBef>
                <a:spcPts val="0"/>
              </a:spcBef>
              <a:spcAft>
                <a:spcPts val="0"/>
              </a:spcAft>
              <a:defRPr/>
            </a:pPr>
            <a:r>
              <a:rPr lang="en-US" sz="4002" dirty="0" smtClean="0">
                <a:solidFill>
                  <a:srgbClr val="FFFFCC"/>
                </a:solidFill>
                <a:latin typeface="Tahoma"/>
                <a:cs typeface="+mn-cs"/>
              </a:rPr>
              <a:t>Static </a:t>
            </a:r>
            <a:r>
              <a:rPr lang="en-US" sz="4002" dirty="0">
                <a:solidFill>
                  <a:srgbClr val="FFFFCC"/>
                </a:solidFill>
                <a:latin typeface="Tahoma"/>
                <a:cs typeface="+mn-cs"/>
              </a:rPr>
              <a:t>Equilibrium </a:t>
            </a:r>
          </a:p>
        </p:txBody>
      </p:sp>
      <p:sp>
        <p:nvSpPr>
          <p:cNvPr id="4" name="TextBox 3"/>
          <p:cNvSpPr txBox="1"/>
          <p:nvPr/>
        </p:nvSpPr>
        <p:spPr>
          <a:xfrm>
            <a:off x="847725" y="1824038"/>
            <a:ext cx="7504113" cy="887412"/>
          </a:xfrm>
          <a:prstGeom prst="rect">
            <a:avLst/>
          </a:prstGeom>
          <a:noFill/>
        </p:spPr>
        <p:txBody>
          <a:bodyPr lIns="0">
            <a:spAutoFit/>
          </a:bodyPr>
          <a:lstStyle/>
          <a:p>
            <a:pPr marL="609662" indent="-609662" algn="just" fontAlgn="auto">
              <a:lnSpc>
                <a:spcPts val="3081"/>
              </a:lnSpc>
              <a:spcBef>
                <a:spcPts val="0"/>
              </a:spcBef>
              <a:spcAft>
                <a:spcPts val="0"/>
              </a:spcAft>
              <a:defRPr/>
            </a:pPr>
            <a:r>
              <a:rPr lang="en-US" sz="2100" dirty="0" smtClean="0">
                <a:solidFill>
                  <a:srgbClr val="00009A"/>
                </a:solidFill>
                <a:latin typeface="Wingdings"/>
                <a:cs typeface="+mn-cs"/>
              </a:rPr>
              <a:t></a:t>
            </a:r>
            <a:r>
              <a:rPr lang="en-US" sz="2802" dirty="0" smtClean="0">
                <a:solidFill>
                  <a:srgbClr val="00009A"/>
                </a:solidFill>
                <a:latin typeface="Tahoma"/>
                <a:cs typeface="+mn-cs"/>
              </a:rPr>
              <a:t>Static </a:t>
            </a:r>
            <a:r>
              <a:rPr lang="en-US" sz="2802" dirty="0">
                <a:solidFill>
                  <a:srgbClr val="00009A"/>
                </a:solidFill>
                <a:latin typeface="Tahoma"/>
                <a:cs typeface="+mn-cs"/>
              </a:rPr>
              <a:t>Equilibrium - all links that are at rest or moving at constant velocity. </a:t>
            </a:r>
          </a:p>
        </p:txBody>
      </p:sp>
      <p:sp>
        <p:nvSpPr>
          <p:cNvPr id="78853" name="TextBox 4"/>
          <p:cNvSpPr txBox="1">
            <a:spLocks noChangeArrowheads="1"/>
          </p:cNvSpPr>
          <p:nvPr/>
        </p:nvSpPr>
        <p:spPr bwMode="auto">
          <a:xfrm>
            <a:off x="847725" y="2852738"/>
            <a:ext cx="561975" cy="360362"/>
          </a:xfrm>
          <a:prstGeom prst="rect">
            <a:avLst/>
          </a:prstGeom>
          <a:noFill/>
          <a:ln w="9525">
            <a:noFill/>
            <a:miter lim="800000"/>
            <a:headEnd/>
            <a:tailEnd/>
          </a:ln>
        </p:spPr>
        <p:txBody>
          <a:bodyPr wrap="none" lIns="0">
            <a:spAutoFit/>
          </a:bodyPr>
          <a:lstStyle/>
          <a:p>
            <a:pPr algn="just">
              <a:lnSpc>
                <a:spcPts val="2100"/>
              </a:lnSpc>
            </a:pPr>
            <a:r>
              <a:rPr lang="en-US" sz="2100">
                <a:solidFill>
                  <a:srgbClr val="00009A"/>
                </a:solidFill>
                <a:latin typeface="Wingdings" pitchFamily="2" charset="2"/>
              </a:rPr>
              <a:t> </a:t>
            </a:r>
          </a:p>
        </p:txBody>
      </p:sp>
      <p:sp>
        <p:nvSpPr>
          <p:cNvPr id="6" name="TextBox 5"/>
          <p:cNvSpPr txBox="1"/>
          <p:nvPr/>
        </p:nvSpPr>
        <p:spPr>
          <a:xfrm>
            <a:off x="1457325" y="2762250"/>
            <a:ext cx="6259513" cy="452438"/>
          </a:xfrm>
          <a:prstGeom prst="rect">
            <a:avLst/>
          </a:prstGeom>
          <a:noFill/>
        </p:spPr>
        <p:txBody>
          <a:bodyPr wrap="none" lIns="0">
            <a:spAutoFit/>
          </a:bodyPr>
          <a:lstStyle/>
          <a:p>
            <a:pPr algn="just" fontAlgn="auto">
              <a:lnSpc>
                <a:spcPts val="2802"/>
              </a:lnSpc>
              <a:spcBef>
                <a:spcPts val="0"/>
              </a:spcBef>
              <a:spcAft>
                <a:spcPts val="0"/>
              </a:spcAft>
              <a:defRPr/>
            </a:pPr>
            <a:r>
              <a:rPr lang="en-US" sz="2802">
                <a:solidFill>
                  <a:srgbClr val="00009A"/>
                </a:solidFill>
                <a:latin typeface="Tahoma"/>
                <a:cs typeface="+mn-cs"/>
              </a:rPr>
              <a:t>Conditions for an object to be in static </a:t>
            </a:r>
          </a:p>
        </p:txBody>
      </p:sp>
      <p:sp>
        <p:nvSpPr>
          <p:cNvPr id="7" name="TextBox 6"/>
          <p:cNvSpPr txBox="1"/>
          <p:nvPr/>
        </p:nvSpPr>
        <p:spPr>
          <a:xfrm>
            <a:off x="1457325" y="3190875"/>
            <a:ext cx="2078038" cy="450850"/>
          </a:xfrm>
          <a:prstGeom prst="rect">
            <a:avLst/>
          </a:prstGeom>
          <a:noFill/>
        </p:spPr>
        <p:txBody>
          <a:bodyPr wrap="none" lIns="0">
            <a:spAutoFit/>
          </a:bodyPr>
          <a:lstStyle/>
          <a:p>
            <a:pPr algn="just" fontAlgn="auto">
              <a:lnSpc>
                <a:spcPts val="2802"/>
              </a:lnSpc>
              <a:spcBef>
                <a:spcPts val="0"/>
              </a:spcBef>
              <a:spcAft>
                <a:spcPts val="0"/>
              </a:spcAft>
              <a:defRPr/>
            </a:pPr>
            <a:r>
              <a:rPr lang="en-US" sz="2802">
                <a:solidFill>
                  <a:srgbClr val="00009A"/>
                </a:solidFill>
                <a:latin typeface="Tahoma"/>
                <a:cs typeface="+mn-cs"/>
              </a:rPr>
              <a:t>equilibrium: </a:t>
            </a:r>
          </a:p>
        </p:txBody>
      </p:sp>
      <p:sp>
        <p:nvSpPr>
          <p:cNvPr id="78856" name="TextBox 7"/>
          <p:cNvSpPr txBox="1">
            <a:spLocks noChangeArrowheads="1"/>
          </p:cNvSpPr>
          <p:nvPr/>
        </p:nvSpPr>
        <p:spPr bwMode="auto">
          <a:xfrm>
            <a:off x="1304925" y="3689350"/>
            <a:ext cx="6710363" cy="1208088"/>
          </a:xfrm>
          <a:prstGeom prst="rect">
            <a:avLst/>
          </a:prstGeom>
          <a:solidFill>
            <a:srgbClr val="FFC000"/>
          </a:solidFill>
          <a:ln w="9525">
            <a:noFill/>
            <a:miter lim="800000"/>
            <a:headEnd/>
            <a:tailEnd/>
          </a:ln>
        </p:spPr>
        <p:txBody>
          <a:bodyPr lIns="0">
            <a:spAutoFit/>
          </a:bodyPr>
          <a:lstStyle/>
          <a:p>
            <a:pPr marL="533400" indent="-533400">
              <a:lnSpc>
                <a:spcPts val="2875"/>
              </a:lnSpc>
            </a:pPr>
            <a:r>
              <a:rPr lang="en-US" dirty="0">
                <a:solidFill>
                  <a:srgbClr val="00009A"/>
                </a:solidFill>
                <a:latin typeface="Tahoma" pitchFamily="34" charset="0"/>
              </a:rPr>
              <a:t>1.T</a:t>
            </a:r>
            <a:r>
              <a:rPr lang="en-US" sz="2400" dirty="0">
                <a:solidFill>
                  <a:srgbClr val="00009A"/>
                </a:solidFill>
                <a:latin typeface="Tahoma" pitchFamily="34" charset="0"/>
              </a:rPr>
              <a:t>he resultant, of all external forces acting on the object is equivalent to zero and does not cause it to translate. </a:t>
            </a:r>
          </a:p>
        </p:txBody>
      </p:sp>
      <p:sp>
        <p:nvSpPr>
          <p:cNvPr id="78857" name="TextBox 8"/>
          <p:cNvSpPr txBox="1">
            <a:spLocks noChangeArrowheads="1"/>
          </p:cNvSpPr>
          <p:nvPr/>
        </p:nvSpPr>
        <p:spPr bwMode="auto">
          <a:xfrm>
            <a:off x="1219200" y="4919663"/>
            <a:ext cx="6862763" cy="759182"/>
          </a:xfrm>
          <a:prstGeom prst="rect">
            <a:avLst/>
          </a:prstGeom>
          <a:solidFill>
            <a:schemeClr val="accent6"/>
          </a:solidFill>
          <a:ln w="9525">
            <a:noFill/>
            <a:miter lim="800000"/>
            <a:headEnd/>
            <a:tailEnd/>
          </a:ln>
        </p:spPr>
        <p:txBody>
          <a:bodyPr wrap="square" lIns="0">
            <a:spAutoFit/>
          </a:bodyPr>
          <a:lstStyle/>
          <a:p>
            <a:pPr marL="533400" indent="-533400" algn="just">
              <a:lnSpc>
                <a:spcPts val="2638"/>
              </a:lnSpc>
            </a:pPr>
            <a:r>
              <a:rPr lang="en-US" dirty="0">
                <a:solidFill>
                  <a:srgbClr val="00009A"/>
                </a:solidFill>
                <a:latin typeface="Tahoma" pitchFamily="34" charset="0"/>
              </a:rPr>
              <a:t>2.T</a:t>
            </a:r>
            <a:r>
              <a:rPr lang="en-US" sz="2400" dirty="0">
                <a:solidFill>
                  <a:srgbClr val="00009A"/>
                </a:solidFill>
                <a:latin typeface="Tahoma" pitchFamily="34" charset="0"/>
              </a:rPr>
              <a:t>he moment due to any external force is cancelled by the moments of the other forces </a:t>
            </a:r>
          </a:p>
        </p:txBody>
      </p:sp>
      <p:sp>
        <p:nvSpPr>
          <p:cNvPr id="10" name="TextBox 9"/>
          <p:cNvSpPr txBox="1"/>
          <p:nvPr/>
        </p:nvSpPr>
        <p:spPr>
          <a:xfrm>
            <a:off x="8432800" y="5707063"/>
            <a:ext cx="341313" cy="271462"/>
          </a:xfrm>
          <a:prstGeom prst="rect">
            <a:avLst/>
          </a:prstGeom>
          <a:noFill/>
        </p:spPr>
        <p:txBody>
          <a:bodyPr wrap="none" lIns="0">
            <a:spAutoFit/>
          </a:bodyPr>
          <a:lstStyle/>
          <a:p>
            <a:pPr algn="just" fontAlgn="auto">
              <a:lnSpc>
                <a:spcPts val="1398"/>
              </a:lnSpc>
              <a:spcBef>
                <a:spcPts val="0"/>
              </a:spcBef>
              <a:spcAft>
                <a:spcPts val="0"/>
              </a:spcAft>
              <a:defRPr/>
            </a:pPr>
            <a:r>
              <a:rPr lang="en-US" sz="1398">
                <a:solidFill>
                  <a:srgbClr val="FFFFFF"/>
                </a:solidFill>
                <a:latin typeface="Arial"/>
                <a:cs typeface="+mn-cs"/>
              </a:rPr>
              <a:t>76 </a:t>
            </a:r>
          </a:p>
        </p:txBody>
      </p:sp>
      <p:sp>
        <p:nvSpPr>
          <p:cNvPr id="78859" name="TextBox 10"/>
          <p:cNvSpPr txBox="1">
            <a:spLocks noChangeArrowheads="1"/>
          </p:cNvSpPr>
          <p:nvPr/>
        </p:nvSpPr>
        <p:spPr bwMode="auto">
          <a:xfrm>
            <a:off x="1838325" y="5649913"/>
            <a:ext cx="5978525" cy="400050"/>
          </a:xfrm>
          <a:prstGeom prst="rect">
            <a:avLst/>
          </a:prstGeom>
          <a:solidFill>
            <a:schemeClr val="accent6"/>
          </a:solidFill>
          <a:ln w="9525">
            <a:noFill/>
            <a:miter lim="800000"/>
            <a:headEnd/>
            <a:tailEnd/>
          </a:ln>
        </p:spPr>
        <p:txBody>
          <a:bodyPr wrap="none" lIns="0">
            <a:spAutoFit/>
          </a:bodyPr>
          <a:lstStyle/>
          <a:p>
            <a:pPr algn="just">
              <a:lnSpc>
                <a:spcPts val="2400"/>
              </a:lnSpc>
            </a:pPr>
            <a:r>
              <a:rPr lang="en-US" sz="2400" dirty="0">
                <a:solidFill>
                  <a:srgbClr val="00009A"/>
                </a:solidFill>
                <a:latin typeface="Tahoma" pitchFamily="34" charset="0"/>
              </a:rPr>
              <a:t>acting on the object and do not cause it to </a:t>
            </a:r>
          </a:p>
        </p:txBody>
      </p:sp>
      <p:sp>
        <p:nvSpPr>
          <p:cNvPr id="78860" name="TextBox 11"/>
          <p:cNvSpPr txBox="1">
            <a:spLocks noChangeArrowheads="1"/>
          </p:cNvSpPr>
          <p:nvPr/>
        </p:nvSpPr>
        <p:spPr bwMode="auto">
          <a:xfrm>
            <a:off x="1838325" y="6015038"/>
            <a:ext cx="3314700" cy="400050"/>
          </a:xfrm>
          <a:prstGeom prst="rect">
            <a:avLst/>
          </a:prstGeom>
          <a:solidFill>
            <a:schemeClr val="accent6"/>
          </a:solidFill>
          <a:ln w="9525">
            <a:noFill/>
            <a:miter lim="800000"/>
            <a:headEnd/>
            <a:tailEnd/>
          </a:ln>
        </p:spPr>
        <p:txBody>
          <a:bodyPr wrap="none" lIns="0">
            <a:spAutoFit/>
          </a:bodyPr>
          <a:lstStyle/>
          <a:p>
            <a:pPr algn="just">
              <a:lnSpc>
                <a:spcPts val="2400"/>
              </a:lnSpc>
            </a:pPr>
            <a:r>
              <a:rPr lang="en-US" sz="2400" dirty="0">
                <a:solidFill>
                  <a:srgbClr val="00009A"/>
                </a:solidFill>
                <a:latin typeface="Tahoma" pitchFamily="34" charset="0"/>
              </a:rPr>
              <a:t>rotate about any point. </a:t>
            </a:r>
          </a:p>
        </p:txBody>
      </p:sp>
      <p:sp>
        <p:nvSpPr>
          <p:cNvPr id="13" name="TextBox 12"/>
          <p:cNvSpPr txBox="1"/>
          <p:nvPr/>
        </p:nvSpPr>
        <p:spPr>
          <a:xfrm>
            <a:off x="8432800" y="6354763"/>
            <a:ext cx="341313" cy="271462"/>
          </a:xfrm>
          <a:prstGeom prst="rect">
            <a:avLst/>
          </a:prstGeom>
          <a:noFill/>
        </p:spPr>
        <p:txBody>
          <a:bodyPr wrap="none" lIns="0">
            <a:spAutoFit/>
          </a:bodyPr>
          <a:lstStyle/>
          <a:p>
            <a:pPr algn="just" fontAlgn="auto">
              <a:lnSpc>
                <a:spcPts val="1398"/>
              </a:lnSpc>
              <a:spcBef>
                <a:spcPts val="0"/>
              </a:spcBef>
              <a:spcAft>
                <a:spcPts val="0"/>
              </a:spcAft>
              <a:defRPr/>
            </a:pPr>
            <a:r>
              <a:rPr lang="en-US" sz="1398">
                <a:solidFill>
                  <a:srgbClr val="FFFFFF"/>
                </a:solidFill>
                <a:latin typeface="Arial"/>
                <a:cs typeface="+mn-cs"/>
              </a:rPr>
              <a:t>76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382000" cy="5791200"/>
          </a:xfrm>
        </p:spPr>
        <p:txBody>
          <a:bodyPr>
            <a:normAutofit/>
          </a:bodyPr>
          <a:lstStyle/>
          <a:p>
            <a:pPr>
              <a:buFont typeface="Wingdings" pitchFamily="2" charset="2"/>
              <a:buChar char="Ø"/>
            </a:pPr>
            <a:endParaRPr lang="en-US" dirty="0" smtClean="0"/>
          </a:p>
          <a:p>
            <a:pPr>
              <a:buFont typeface="Wingdings" pitchFamily="2" charset="2"/>
              <a:buChar char="Ø"/>
            </a:pPr>
            <a:r>
              <a:rPr lang="en-US" dirty="0" smtClean="0"/>
              <a:t>Deflections </a:t>
            </a:r>
            <a:r>
              <a:rPr lang="en-US" dirty="0"/>
              <a:t>of the machine members are neglected in general by treating machine members </a:t>
            </a:r>
            <a:r>
              <a:rPr lang="en-US" dirty="0" smtClean="0"/>
              <a:t>as rigid bodies </a:t>
            </a:r>
            <a:r>
              <a:rPr lang="en-US" dirty="0"/>
              <a:t>(also called rigid body dynamics</a:t>
            </a:r>
            <a:r>
              <a:rPr lang="en-US" dirty="0" smtClean="0"/>
              <a:t>).</a:t>
            </a:r>
          </a:p>
          <a:p>
            <a:pPr>
              <a:buFont typeface="Wingdings" pitchFamily="2" charset="2"/>
              <a:buChar char="Ø"/>
            </a:pPr>
            <a:endParaRPr lang="en-US" dirty="0"/>
          </a:p>
          <a:p>
            <a:pPr>
              <a:buFont typeface="Wingdings" pitchFamily="2" charset="2"/>
              <a:buChar char="Ø"/>
            </a:pPr>
            <a:endParaRPr lang="en-US" dirty="0" smtClean="0"/>
          </a:p>
          <a:p>
            <a:pPr>
              <a:buFont typeface="Wingdings" pitchFamily="2" charset="2"/>
              <a:buChar char="Ø"/>
            </a:pPr>
            <a:r>
              <a:rPr lang="en-US" dirty="0" smtClean="0"/>
              <a:t>In </a:t>
            </a:r>
            <a:r>
              <a:rPr lang="en-US" dirty="0"/>
              <a:t>other words the link must be </a:t>
            </a:r>
            <a:r>
              <a:rPr lang="en-US" dirty="0" smtClean="0"/>
              <a:t>properly designed </a:t>
            </a:r>
            <a:r>
              <a:rPr lang="en-US" dirty="0"/>
              <a:t>to withstand the forces without undue </a:t>
            </a:r>
            <a:r>
              <a:rPr lang="en-US" dirty="0" smtClean="0"/>
              <a:t> deformation </a:t>
            </a:r>
            <a:r>
              <a:rPr lang="en-US" dirty="0"/>
              <a:t>to facilitate proper functioning </a:t>
            </a:r>
            <a:r>
              <a:rPr lang="en-US" dirty="0" smtClean="0"/>
              <a:t>of the </a:t>
            </a:r>
            <a:r>
              <a:rPr lang="en-US" dirty="0"/>
              <a:t>system</a:t>
            </a:r>
            <a:r>
              <a:rPr lang="en-US" dirty="0" smtClean="0"/>
              <a:t>.</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1" descr="a2e4E95.tmp"/>
          <p:cNvPicPr>
            <a:picLocks/>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2617249" y="590550"/>
            <a:ext cx="4339714" cy="605294"/>
          </a:xfrm>
          <a:prstGeom prst="rect">
            <a:avLst/>
          </a:prstGeom>
          <a:noFill/>
        </p:spPr>
        <p:txBody>
          <a:bodyPr wrap="none" lIns="0">
            <a:spAutoFit/>
          </a:bodyPr>
          <a:lstStyle/>
          <a:p>
            <a:pPr algn="just" fontAlgn="auto">
              <a:lnSpc>
                <a:spcPts val="4002"/>
              </a:lnSpc>
              <a:spcBef>
                <a:spcPts val="0"/>
              </a:spcBef>
              <a:spcAft>
                <a:spcPts val="0"/>
              </a:spcAft>
              <a:defRPr/>
            </a:pPr>
            <a:r>
              <a:rPr lang="en-US" sz="4002" dirty="0" smtClean="0">
                <a:solidFill>
                  <a:srgbClr val="FFFFCC"/>
                </a:solidFill>
                <a:latin typeface="Tahoma"/>
                <a:cs typeface="+mn-cs"/>
              </a:rPr>
              <a:t> </a:t>
            </a:r>
            <a:r>
              <a:rPr lang="en-US" sz="4002" dirty="0">
                <a:solidFill>
                  <a:srgbClr val="FFFFCC"/>
                </a:solidFill>
                <a:latin typeface="Tahoma"/>
                <a:cs typeface="+mn-cs"/>
              </a:rPr>
              <a:t>Static Equilibrium </a:t>
            </a:r>
          </a:p>
        </p:txBody>
      </p:sp>
      <p:sp>
        <p:nvSpPr>
          <p:cNvPr id="79876" name="TextBox 3"/>
          <p:cNvSpPr txBox="1">
            <a:spLocks noChangeArrowheads="1"/>
          </p:cNvSpPr>
          <p:nvPr/>
        </p:nvSpPr>
        <p:spPr bwMode="auto">
          <a:xfrm>
            <a:off x="703263" y="1797050"/>
            <a:ext cx="561975" cy="361950"/>
          </a:xfrm>
          <a:prstGeom prst="rect">
            <a:avLst/>
          </a:prstGeom>
          <a:noFill/>
          <a:ln w="9525">
            <a:noFill/>
            <a:miter lim="800000"/>
            <a:headEnd/>
            <a:tailEnd/>
          </a:ln>
        </p:spPr>
        <p:txBody>
          <a:bodyPr wrap="none" lIns="0">
            <a:spAutoFit/>
          </a:bodyPr>
          <a:lstStyle/>
          <a:p>
            <a:pPr algn="just">
              <a:lnSpc>
                <a:spcPts val="2100"/>
              </a:lnSpc>
            </a:pPr>
            <a:r>
              <a:rPr lang="en-US" sz="2100">
                <a:solidFill>
                  <a:srgbClr val="00009A"/>
                </a:solidFill>
                <a:latin typeface="Wingdings" pitchFamily="2" charset="2"/>
              </a:rPr>
              <a:t> </a:t>
            </a:r>
          </a:p>
        </p:txBody>
      </p:sp>
      <p:sp>
        <p:nvSpPr>
          <p:cNvPr id="5" name="TextBox 4"/>
          <p:cNvSpPr txBox="1"/>
          <p:nvPr/>
        </p:nvSpPr>
        <p:spPr>
          <a:xfrm>
            <a:off x="1046163" y="1708150"/>
            <a:ext cx="5572125" cy="450850"/>
          </a:xfrm>
          <a:prstGeom prst="rect">
            <a:avLst/>
          </a:prstGeom>
          <a:noFill/>
        </p:spPr>
        <p:txBody>
          <a:bodyPr wrap="none" lIns="0">
            <a:spAutoFit/>
          </a:bodyPr>
          <a:lstStyle/>
          <a:p>
            <a:pPr algn="just" fontAlgn="auto">
              <a:lnSpc>
                <a:spcPts val="2802"/>
              </a:lnSpc>
              <a:spcBef>
                <a:spcPts val="0"/>
              </a:spcBef>
              <a:spcAft>
                <a:spcPts val="0"/>
              </a:spcAft>
              <a:defRPr/>
            </a:pPr>
            <a:r>
              <a:rPr lang="en-US" sz="2802">
                <a:solidFill>
                  <a:srgbClr val="00009A"/>
                </a:solidFill>
                <a:latin typeface="Arial"/>
                <a:cs typeface="+mn-cs"/>
              </a:rPr>
              <a:t>For equilibrium of an object in 2D, </a:t>
            </a:r>
          </a:p>
        </p:txBody>
      </p:sp>
      <p:sp>
        <p:nvSpPr>
          <p:cNvPr id="6" name="TextBox 5"/>
          <p:cNvSpPr txBox="1"/>
          <p:nvPr/>
        </p:nvSpPr>
        <p:spPr>
          <a:xfrm>
            <a:off x="1617663" y="2178050"/>
            <a:ext cx="757237" cy="450850"/>
          </a:xfrm>
          <a:prstGeom prst="rect">
            <a:avLst/>
          </a:prstGeom>
          <a:noFill/>
        </p:spPr>
        <p:txBody>
          <a:bodyPr wrap="none" lIns="0">
            <a:spAutoFit/>
          </a:bodyPr>
          <a:lstStyle/>
          <a:p>
            <a:pPr algn="just" fontAlgn="auto">
              <a:lnSpc>
                <a:spcPts val="2802"/>
              </a:lnSpc>
              <a:spcBef>
                <a:spcPts val="0"/>
              </a:spcBef>
              <a:spcAft>
                <a:spcPts val="0"/>
              </a:spcAft>
              <a:defRPr/>
            </a:pPr>
            <a:r>
              <a:rPr lang="en-US" sz="2802">
                <a:solidFill>
                  <a:srgbClr val="00009A"/>
                </a:solidFill>
                <a:latin typeface="Arial Bold"/>
                <a:cs typeface="+mn-cs"/>
              </a:rPr>
              <a:t>∑F</a:t>
            </a:r>
            <a:r>
              <a:rPr lang="en-US" sz="1902">
                <a:solidFill>
                  <a:srgbClr val="00009A"/>
                </a:solidFill>
                <a:latin typeface="Arial Bold"/>
                <a:cs typeface="+mn-cs"/>
              </a:rPr>
              <a:t>x </a:t>
            </a:r>
          </a:p>
        </p:txBody>
      </p:sp>
      <p:sp>
        <p:nvSpPr>
          <p:cNvPr id="7" name="TextBox 6"/>
          <p:cNvSpPr txBox="1"/>
          <p:nvPr/>
        </p:nvSpPr>
        <p:spPr>
          <a:xfrm>
            <a:off x="2322513" y="2178050"/>
            <a:ext cx="1565275" cy="450850"/>
          </a:xfrm>
          <a:prstGeom prst="rect">
            <a:avLst/>
          </a:prstGeom>
          <a:noFill/>
        </p:spPr>
        <p:txBody>
          <a:bodyPr wrap="none" lIns="0">
            <a:spAutoFit/>
          </a:bodyPr>
          <a:lstStyle/>
          <a:p>
            <a:pPr algn="just" fontAlgn="auto">
              <a:lnSpc>
                <a:spcPts val="2802"/>
              </a:lnSpc>
              <a:spcBef>
                <a:spcPts val="0"/>
              </a:spcBef>
              <a:spcAft>
                <a:spcPts val="0"/>
              </a:spcAft>
              <a:defRPr/>
            </a:pPr>
            <a:r>
              <a:rPr lang="en-US" sz="2802">
                <a:solidFill>
                  <a:srgbClr val="00009A"/>
                </a:solidFill>
                <a:latin typeface="Arial Bold"/>
                <a:cs typeface="+mn-cs"/>
              </a:rPr>
              <a:t>= 0;  ∑F</a:t>
            </a:r>
            <a:r>
              <a:rPr lang="en-US" sz="1902">
                <a:solidFill>
                  <a:srgbClr val="00009A"/>
                </a:solidFill>
                <a:latin typeface="Arial Bold"/>
                <a:cs typeface="+mn-cs"/>
              </a:rPr>
              <a:t>y </a:t>
            </a:r>
          </a:p>
        </p:txBody>
      </p:sp>
      <p:sp>
        <p:nvSpPr>
          <p:cNvPr id="8" name="TextBox 7"/>
          <p:cNvSpPr txBox="1"/>
          <p:nvPr/>
        </p:nvSpPr>
        <p:spPr>
          <a:xfrm>
            <a:off x="3849688" y="2178050"/>
            <a:ext cx="800100" cy="450850"/>
          </a:xfrm>
          <a:prstGeom prst="rect">
            <a:avLst/>
          </a:prstGeom>
          <a:noFill/>
        </p:spPr>
        <p:txBody>
          <a:bodyPr wrap="none" lIns="0">
            <a:spAutoFit/>
          </a:bodyPr>
          <a:lstStyle/>
          <a:p>
            <a:pPr algn="just" fontAlgn="auto">
              <a:lnSpc>
                <a:spcPts val="2802"/>
              </a:lnSpc>
              <a:spcBef>
                <a:spcPts val="0"/>
              </a:spcBef>
              <a:spcAft>
                <a:spcPts val="0"/>
              </a:spcAft>
              <a:defRPr/>
            </a:pPr>
            <a:r>
              <a:rPr lang="en-US" sz="2802">
                <a:solidFill>
                  <a:srgbClr val="00009A"/>
                </a:solidFill>
                <a:latin typeface="Arial Bold"/>
                <a:cs typeface="+mn-cs"/>
              </a:rPr>
              <a:t>= 0; </a:t>
            </a:r>
          </a:p>
        </p:txBody>
      </p:sp>
      <p:sp>
        <p:nvSpPr>
          <p:cNvPr id="9" name="TextBox 8"/>
          <p:cNvSpPr txBox="1"/>
          <p:nvPr/>
        </p:nvSpPr>
        <p:spPr>
          <a:xfrm>
            <a:off x="4768850" y="2178050"/>
            <a:ext cx="904875" cy="450850"/>
          </a:xfrm>
          <a:prstGeom prst="rect">
            <a:avLst/>
          </a:prstGeom>
          <a:noFill/>
        </p:spPr>
        <p:txBody>
          <a:bodyPr wrap="none" lIns="0">
            <a:spAutoFit/>
          </a:bodyPr>
          <a:lstStyle/>
          <a:p>
            <a:pPr algn="just" fontAlgn="auto">
              <a:lnSpc>
                <a:spcPts val="2802"/>
              </a:lnSpc>
              <a:spcBef>
                <a:spcPts val="0"/>
              </a:spcBef>
              <a:spcAft>
                <a:spcPts val="0"/>
              </a:spcAft>
              <a:defRPr/>
            </a:pPr>
            <a:r>
              <a:rPr lang="en-US" sz="2802">
                <a:solidFill>
                  <a:srgbClr val="00009A"/>
                </a:solidFill>
                <a:latin typeface="Arial Bold"/>
                <a:cs typeface="+mn-cs"/>
              </a:rPr>
              <a:t>∑M</a:t>
            </a:r>
            <a:r>
              <a:rPr lang="en-US" sz="1902">
                <a:solidFill>
                  <a:srgbClr val="00009A"/>
                </a:solidFill>
                <a:latin typeface="Arial Bold"/>
                <a:cs typeface="+mn-cs"/>
              </a:rPr>
              <a:t>O </a:t>
            </a:r>
          </a:p>
        </p:txBody>
      </p:sp>
      <p:sp>
        <p:nvSpPr>
          <p:cNvPr id="10" name="TextBox 9"/>
          <p:cNvSpPr txBox="1"/>
          <p:nvPr/>
        </p:nvSpPr>
        <p:spPr>
          <a:xfrm>
            <a:off x="5603875" y="2178050"/>
            <a:ext cx="701675" cy="450850"/>
          </a:xfrm>
          <a:prstGeom prst="rect">
            <a:avLst/>
          </a:prstGeom>
          <a:noFill/>
        </p:spPr>
        <p:txBody>
          <a:bodyPr wrap="none" lIns="0">
            <a:spAutoFit/>
          </a:bodyPr>
          <a:lstStyle/>
          <a:p>
            <a:pPr algn="just" fontAlgn="auto">
              <a:lnSpc>
                <a:spcPts val="2802"/>
              </a:lnSpc>
              <a:spcBef>
                <a:spcPts val="0"/>
              </a:spcBef>
              <a:spcAft>
                <a:spcPts val="0"/>
              </a:spcAft>
              <a:defRPr/>
            </a:pPr>
            <a:r>
              <a:rPr lang="en-US" sz="2802">
                <a:solidFill>
                  <a:srgbClr val="00009A"/>
                </a:solidFill>
                <a:latin typeface="Arial Bold"/>
                <a:cs typeface="+mn-cs"/>
              </a:rPr>
              <a:t>= 0 </a:t>
            </a:r>
          </a:p>
        </p:txBody>
      </p:sp>
      <p:sp>
        <p:nvSpPr>
          <p:cNvPr id="79883" name="TextBox 10"/>
          <p:cNvSpPr txBox="1">
            <a:spLocks noChangeArrowheads="1"/>
          </p:cNvSpPr>
          <p:nvPr/>
        </p:nvSpPr>
        <p:spPr bwMode="auto">
          <a:xfrm>
            <a:off x="703263" y="3206750"/>
            <a:ext cx="561975" cy="361950"/>
          </a:xfrm>
          <a:prstGeom prst="rect">
            <a:avLst/>
          </a:prstGeom>
          <a:noFill/>
          <a:ln w="9525">
            <a:noFill/>
            <a:miter lim="800000"/>
            <a:headEnd/>
            <a:tailEnd/>
          </a:ln>
        </p:spPr>
        <p:txBody>
          <a:bodyPr wrap="none" lIns="0">
            <a:spAutoFit/>
          </a:bodyPr>
          <a:lstStyle/>
          <a:p>
            <a:pPr algn="just">
              <a:lnSpc>
                <a:spcPts val="2100"/>
              </a:lnSpc>
            </a:pPr>
            <a:r>
              <a:rPr lang="en-US" sz="2100">
                <a:solidFill>
                  <a:srgbClr val="00009A"/>
                </a:solidFill>
                <a:latin typeface="Wingdings" pitchFamily="2" charset="2"/>
              </a:rPr>
              <a:t> </a:t>
            </a:r>
          </a:p>
        </p:txBody>
      </p:sp>
      <p:sp>
        <p:nvSpPr>
          <p:cNvPr id="12" name="TextBox 11"/>
          <p:cNvSpPr txBox="1"/>
          <p:nvPr/>
        </p:nvSpPr>
        <p:spPr>
          <a:xfrm>
            <a:off x="1046163" y="3117850"/>
            <a:ext cx="757237" cy="450850"/>
          </a:xfrm>
          <a:prstGeom prst="rect">
            <a:avLst/>
          </a:prstGeom>
          <a:noFill/>
        </p:spPr>
        <p:txBody>
          <a:bodyPr wrap="none" lIns="0">
            <a:spAutoFit/>
          </a:bodyPr>
          <a:lstStyle/>
          <a:p>
            <a:pPr algn="just" fontAlgn="auto">
              <a:lnSpc>
                <a:spcPts val="2802"/>
              </a:lnSpc>
              <a:spcBef>
                <a:spcPts val="0"/>
              </a:spcBef>
              <a:spcAft>
                <a:spcPts val="0"/>
              </a:spcAft>
              <a:defRPr/>
            </a:pPr>
            <a:r>
              <a:rPr lang="en-US" sz="2802" dirty="0">
                <a:solidFill>
                  <a:srgbClr val="00009A"/>
                </a:solidFill>
                <a:latin typeface="Arial Bold"/>
                <a:cs typeface="+mn-cs"/>
              </a:rPr>
              <a:t>∑</a:t>
            </a:r>
            <a:r>
              <a:rPr lang="en-US" sz="2802" dirty="0" err="1">
                <a:solidFill>
                  <a:srgbClr val="00009A"/>
                </a:solidFill>
                <a:latin typeface="Arial Bold"/>
                <a:cs typeface="+mn-cs"/>
              </a:rPr>
              <a:t>F</a:t>
            </a:r>
            <a:r>
              <a:rPr lang="en-US" sz="1902" dirty="0" err="1">
                <a:solidFill>
                  <a:srgbClr val="00009A"/>
                </a:solidFill>
                <a:latin typeface="Arial Bold"/>
                <a:cs typeface="+mn-cs"/>
              </a:rPr>
              <a:t>x</a:t>
            </a:r>
            <a:r>
              <a:rPr lang="en-US" sz="1902" dirty="0">
                <a:solidFill>
                  <a:srgbClr val="00009A"/>
                </a:solidFill>
                <a:latin typeface="Arial Bold"/>
                <a:cs typeface="+mn-cs"/>
              </a:rPr>
              <a:t> </a:t>
            </a:r>
          </a:p>
        </p:txBody>
      </p:sp>
      <p:sp>
        <p:nvSpPr>
          <p:cNvPr id="13" name="TextBox 12"/>
          <p:cNvSpPr txBox="1"/>
          <p:nvPr/>
        </p:nvSpPr>
        <p:spPr>
          <a:xfrm>
            <a:off x="1751013" y="3117850"/>
            <a:ext cx="1458912" cy="450850"/>
          </a:xfrm>
          <a:prstGeom prst="rect">
            <a:avLst/>
          </a:prstGeom>
          <a:noFill/>
        </p:spPr>
        <p:txBody>
          <a:bodyPr wrap="none" lIns="0">
            <a:spAutoFit/>
          </a:bodyPr>
          <a:lstStyle/>
          <a:p>
            <a:pPr algn="just" fontAlgn="auto">
              <a:lnSpc>
                <a:spcPts val="2802"/>
              </a:lnSpc>
              <a:spcBef>
                <a:spcPts val="0"/>
              </a:spcBef>
              <a:spcAft>
                <a:spcPts val="0"/>
              </a:spcAft>
              <a:defRPr/>
            </a:pPr>
            <a:r>
              <a:rPr lang="en-US" sz="2802" dirty="0">
                <a:solidFill>
                  <a:srgbClr val="00009A"/>
                </a:solidFill>
                <a:latin typeface="Arial"/>
                <a:cs typeface="+mn-cs"/>
              </a:rPr>
              <a:t>and </a:t>
            </a:r>
            <a:r>
              <a:rPr lang="en-US" sz="2802" dirty="0">
                <a:solidFill>
                  <a:srgbClr val="00009A"/>
                </a:solidFill>
                <a:latin typeface="Arial Bold"/>
                <a:cs typeface="+mn-cs"/>
              </a:rPr>
              <a:t>∑</a:t>
            </a:r>
            <a:r>
              <a:rPr lang="en-US" sz="2802" dirty="0" err="1">
                <a:solidFill>
                  <a:srgbClr val="00009A"/>
                </a:solidFill>
                <a:latin typeface="Arial Bold"/>
                <a:cs typeface="+mn-cs"/>
              </a:rPr>
              <a:t>F</a:t>
            </a:r>
            <a:r>
              <a:rPr lang="en-US" sz="1902" dirty="0" err="1">
                <a:solidFill>
                  <a:srgbClr val="00009A"/>
                </a:solidFill>
                <a:latin typeface="Arial Bold"/>
                <a:cs typeface="+mn-cs"/>
              </a:rPr>
              <a:t>y</a:t>
            </a:r>
            <a:r>
              <a:rPr lang="en-US" sz="1902" dirty="0">
                <a:solidFill>
                  <a:srgbClr val="00009A"/>
                </a:solidFill>
                <a:latin typeface="Arial Bold"/>
                <a:cs typeface="+mn-cs"/>
              </a:rPr>
              <a:t> </a:t>
            </a:r>
          </a:p>
        </p:txBody>
      </p:sp>
      <p:sp>
        <p:nvSpPr>
          <p:cNvPr id="14" name="TextBox 13"/>
          <p:cNvSpPr txBox="1"/>
          <p:nvPr/>
        </p:nvSpPr>
        <p:spPr>
          <a:xfrm>
            <a:off x="3149600" y="3117850"/>
            <a:ext cx="5830888" cy="450850"/>
          </a:xfrm>
          <a:prstGeom prst="rect">
            <a:avLst/>
          </a:prstGeom>
          <a:noFill/>
        </p:spPr>
        <p:txBody>
          <a:bodyPr wrap="none" lIns="0">
            <a:spAutoFit/>
          </a:bodyPr>
          <a:lstStyle/>
          <a:p>
            <a:pPr algn="just" fontAlgn="auto">
              <a:lnSpc>
                <a:spcPts val="2802"/>
              </a:lnSpc>
              <a:spcBef>
                <a:spcPts val="0"/>
              </a:spcBef>
              <a:spcAft>
                <a:spcPts val="0"/>
              </a:spcAft>
              <a:defRPr/>
            </a:pPr>
            <a:r>
              <a:rPr lang="en-US" sz="2802">
                <a:solidFill>
                  <a:srgbClr val="00009A"/>
                </a:solidFill>
                <a:latin typeface="Arial"/>
                <a:cs typeface="+mn-cs"/>
              </a:rPr>
              <a:t>represent the algebraic sums of the </a:t>
            </a:r>
          </a:p>
        </p:txBody>
      </p:sp>
      <p:sp>
        <p:nvSpPr>
          <p:cNvPr id="15" name="TextBox 14"/>
          <p:cNvSpPr txBox="1"/>
          <p:nvPr/>
        </p:nvSpPr>
        <p:spPr>
          <a:xfrm>
            <a:off x="1046163" y="3502025"/>
            <a:ext cx="7507287" cy="450850"/>
          </a:xfrm>
          <a:prstGeom prst="rect">
            <a:avLst/>
          </a:prstGeom>
          <a:noFill/>
        </p:spPr>
        <p:txBody>
          <a:bodyPr wrap="none" lIns="0">
            <a:spAutoFit/>
          </a:bodyPr>
          <a:lstStyle/>
          <a:p>
            <a:pPr algn="just" fontAlgn="auto">
              <a:lnSpc>
                <a:spcPts val="2802"/>
              </a:lnSpc>
              <a:spcBef>
                <a:spcPts val="0"/>
              </a:spcBef>
              <a:spcAft>
                <a:spcPts val="0"/>
              </a:spcAft>
              <a:defRPr/>
            </a:pPr>
            <a:r>
              <a:rPr lang="en-US" sz="2802">
                <a:solidFill>
                  <a:srgbClr val="00009A"/>
                </a:solidFill>
                <a:latin typeface="Arial"/>
                <a:cs typeface="+mn-cs"/>
              </a:rPr>
              <a:t>x and y components of all the forces acting on </a:t>
            </a:r>
          </a:p>
        </p:txBody>
      </p:sp>
      <p:sp>
        <p:nvSpPr>
          <p:cNvPr id="16" name="TextBox 15"/>
          <p:cNvSpPr txBox="1"/>
          <p:nvPr/>
        </p:nvSpPr>
        <p:spPr>
          <a:xfrm>
            <a:off x="703263" y="3884613"/>
            <a:ext cx="8110537" cy="2875146"/>
          </a:xfrm>
          <a:prstGeom prst="rect">
            <a:avLst/>
          </a:prstGeom>
          <a:noFill/>
        </p:spPr>
        <p:txBody>
          <a:bodyPr lIns="0">
            <a:spAutoFit/>
          </a:bodyPr>
          <a:lstStyle/>
          <a:p>
            <a:pPr fontAlgn="auto">
              <a:lnSpc>
                <a:spcPts val="3101"/>
              </a:lnSpc>
              <a:spcBef>
                <a:spcPts val="0"/>
              </a:spcBef>
              <a:spcAft>
                <a:spcPts val="0"/>
              </a:spcAft>
              <a:defRPr/>
            </a:pPr>
            <a:r>
              <a:rPr lang="en-US" sz="2802" dirty="0">
                <a:solidFill>
                  <a:srgbClr val="00009A"/>
                </a:solidFill>
                <a:latin typeface="Arial"/>
                <a:cs typeface="+mn-cs"/>
              </a:rPr>
              <a:t>the object. </a:t>
            </a:r>
            <a:endParaRPr lang="en-US" sz="2802" dirty="0" smtClean="0">
              <a:solidFill>
                <a:srgbClr val="00009A"/>
              </a:solidFill>
              <a:latin typeface="Arial"/>
              <a:cs typeface="+mn-cs"/>
            </a:endParaRPr>
          </a:p>
          <a:p>
            <a:pPr fontAlgn="auto">
              <a:lnSpc>
                <a:spcPts val="3101"/>
              </a:lnSpc>
              <a:spcBef>
                <a:spcPts val="0"/>
              </a:spcBef>
              <a:spcAft>
                <a:spcPts val="0"/>
              </a:spcAft>
              <a:defRPr/>
            </a:pPr>
            <a:r>
              <a:rPr lang="en-US" sz="2100" dirty="0" smtClean="0">
                <a:solidFill>
                  <a:srgbClr val="00009A"/>
                </a:solidFill>
                <a:latin typeface="Wingdings"/>
                <a:cs typeface="+mn-cs"/>
              </a:rPr>
              <a:t>  </a:t>
            </a:r>
          </a:p>
          <a:p>
            <a:pPr fontAlgn="auto">
              <a:lnSpc>
                <a:spcPts val="3101"/>
              </a:lnSpc>
              <a:spcBef>
                <a:spcPts val="0"/>
              </a:spcBef>
              <a:spcAft>
                <a:spcPts val="0"/>
              </a:spcAft>
              <a:defRPr/>
            </a:pPr>
            <a:r>
              <a:rPr lang="en-US" sz="2802" dirty="0" smtClean="0">
                <a:solidFill>
                  <a:srgbClr val="00009A"/>
                </a:solidFill>
                <a:latin typeface="Arial"/>
                <a:cs typeface="+mn-cs"/>
              </a:rPr>
              <a:t>presents </a:t>
            </a:r>
            <a:r>
              <a:rPr lang="en-US" sz="2802" dirty="0">
                <a:solidFill>
                  <a:srgbClr val="00009A"/>
                </a:solidFill>
                <a:latin typeface="Arial"/>
                <a:cs typeface="+mn-cs"/>
              </a:rPr>
              <a:t>the algebraic sum of the couple moments and moments of the force components about an axis perpendicular to x-</a:t>
            </a:r>
            <a:r>
              <a:rPr lang="en-US" sz="2802" dirty="0" err="1">
                <a:solidFill>
                  <a:srgbClr val="00009A"/>
                </a:solidFill>
                <a:latin typeface="Arial"/>
                <a:cs typeface="+mn-cs"/>
              </a:rPr>
              <a:t>yplane</a:t>
            </a:r>
            <a:r>
              <a:rPr lang="en-US" sz="2802" dirty="0">
                <a:solidFill>
                  <a:srgbClr val="00009A"/>
                </a:solidFill>
                <a:latin typeface="Arial"/>
                <a:cs typeface="+mn-cs"/>
              </a:rPr>
              <a:t> and passing through arbitrary point O, which may lie on or off the object. </a:t>
            </a:r>
          </a:p>
        </p:txBody>
      </p:sp>
      <p:sp>
        <p:nvSpPr>
          <p:cNvPr id="17" name="TextBox 16"/>
          <p:cNvSpPr txBox="1"/>
          <p:nvPr/>
        </p:nvSpPr>
        <p:spPr>
          <a:xfrm>
            <a:off x="8432800" y="6354763"/>
            <a:ext cx="341313" cy="271462"/>
          </a:xfrm>
          <a:prstGeom prst="rect">
            <a:avLst/>
          </a:prstGeom>
          <a:noFill/>
        </p:spPr>
        <p:txBody>
          <a:bodyPr wrap="none" lIns="0">
            <a:spAutoFit/>
          </a:bodyPr>
          <a:lstStyle/>
          <a:p>
            <a:pPr algn="just" fontAlgn="auto">
              <a:lnSpc>
                <a:spcPts val="1398"/>
              </a:lnSpc>
              <a:spcBef>
                <a:spcPts val="0"/>
              </a:spcBef>
              <a:spcAft>
                <a:spcPts val="0"/>
              </a:spcAft>
              <a:defRPr/>
            </a:pPr>
            <a:r>
              <a:rPr lang="en-US" sz="1398">
                <a:solidFill>
                  <a:srgbClr val="FFFFFF"/>
                </a:solidFill>
                <a:latin typeface="Arial"/>
                <a:cs typeface="+mn-cs"/>
              </a:rPr>
              <a:t>77 </a:t>
            </a:r>
          </a:p>
        </p:txBody>
      </p:sp>
      <p:graphicFrame>
        <p:nvGraphicFramePr>
          <p:cNvPr id="19" name="Object 18"/>
          <p:cNvGraphicFramePr>
            <a:graphicFrameLocks noChangeAspect="1"/>
          </p:cNvGraphicFramePr>
          <p:nvPr/>
        </p:nvGraphicFramePr>
        <p:xfrm>
          <a:off x="2590800" y="3962400"/>
          <a:ext cx="1985962" cy="744207"/>
        </p:xfrm>
        <a:graphic>
          <a:graphicData uri="http://schemas.openxmlformats.org/presentationml/2006/ole">
            <p:oleObj spid="_x0000_s9217" name="Equation" r:id="rId4" imgW="609480" imgH="380880" progId="">
              <p:embed/>
            </p:oleObj>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1" descr="a2e549E.tmp"/>
          <p:cNvPicPr>
            <a:picLocks/>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1706563" y="285750"/>
            <a:ext cx="5984875" cy="1220788"/>
          </a:xfrm>
          <a:prstGeom prst="rect">
            <a:avLst/>
          </a:prstGeom>
          <a:noFill/>
        </p:spPr>
        <p:txBody>
          <a:bodyPr lIns="0">
            <a:spAutoFit/>
          </a:bodyPr>
          <a:lstStyle/>
          <a:p>
            <a:pPr marL="1906461" indent="-1906461" algn="just" fontAlgn="auto">
              <a:lnSpc>
                <a:spcPts val="4400"/>
              </a:lnSpc>
              <a:spcBef>
                <a:spcPts val="0"/>
              </a:spcBef>
              <a:spcAft>
                <a:spcPts val="0"/>
              </a:spcAft>
              <a:defRPr/>
            </a:pPr>
            <a:r>
              <a:rPr lang="en-US" sz="4002" dirty="0" smtClean="0">
                <a:solidFill>
                  <a:srgbClr val="FFFFCC"/>
                </a:solidFill>
                <a:latin typeface="Tahoma"/>
                <a:cs typeface="+mn-cs"/>
              </a:rPr>
              <a:t>Two- </a:t>
            </a:r>
            <a:r>
              <a:rPr lang="en-US" sz="4002" dirty="0">
                <a:solidFill>
                  <a:srgbClr val="FFFFCC"/>
                </a:solidFill>
                <a:latin typeface="Tahoma"/>
                <a:cs typeface="+mn-cs"/>
              </a:rPr>
              <a:t>and Three-Force Members </a:t>
            </a:r>
          </a:p>
        </p:txBody>
      </p:sp>
      <p:sp>
        <p:nvSpPr>
          <p:cNvPr id="80900" name="TextBox 3"/>
          <p:cNvSpPr txBox="1">
            <a:spLocks noChangeArrowheads="1"/>
          </p:cNvSpPr>
          <p:nvPr/>
        </p:nvSpPr>
        <p:spPr bwMode="auto">
          <a:xfrm>
            <a:off x="701675" y="1892300"/>
            <a:ext cx="561975" cy="361950"/>
          </a:xfrm>
          <a:prstGeom prst="rect">
            <a:avLst/>
          </a:prstGeom>
          <a:noFill/>
          <a:ln w="9525">
            <a:noFill/>
            <a:miter lim="800000"/>
            <a:headEnd/>
            <a:tailEnd/>
          </a:ln>
        </p:spPr>
        <p:txBody>
          <a:bodyPr wrap="none" lIns="0">
            <a:spAutoFit/>
          </a:bodyPr>
          <a:lstStyle/>
          <a:p>
            <a:pPr algn="just">
              <a:lnSpc>
                <a:spcPts val="2100"/>
              </a:lnSpc>
            </a:pPr>
            <a:r>
              <a:rPr lang="en-US" sz="2100">
                <a:solidFill>
                  <a:srgbClr val="00009A"/>
                </a:solidFill>
                <a:latin typeface="Wingdings" pitchFamily="2" charset="2"/>
              </a:rPr>
              <a:t> </a:t>
            </a:r>
          </a:p>
        </p:txBody>
      </p:sp>
      <p:sp>
        <p:nvSpPr>
          <p:cNvPr id="5" name="TextBox 4"/>
          <p:cNvSpPr txBox="1"/>
          <p:nvPr/>
        </p:nvSpPr>
        <p:spPr>
          <a:xfrm>
            <a:off x="1044575" y="1803400"/>
            <a:ext cx="6313488" cy="450850"/>
          </a:xfrm>
          <a:prstGeom prst="rect">
            <a:avLst/>
          </a:prstGeom>
          <a:noFill/>
        </p:spPr>
        <p:txBody>
          <a:bodyPr wrap="none" lIns="0">
            <a:spAutoFit/>
          </a:bodyPr>
          <a:lstStyle/>
          <a:p>
            <a:pPr algn="just" fontAlgn="auto">
              <a:lnSpc>
                <a:spcPts val="2802"/>
              </a:lnSpc>
              <a:spcBef>
                <a:spcPts val="0"/>
              </a:spcBef>
              <a:spcAft>
                <a:spcPts val="0"/>
              </a:spcAft>
              <a:defRPr/>
            </a:pPr>
            <a:r>
              <a:rPr lang="en-US" sz="2802">
                <a:solidFill>
                  <a:srgbClr val="00009A"/>
                </a:solidFill>
                <a:latin typeface="Tahoma"/>
                <a:cs typeface="+mn-cs"/>
              </a:rPr>
              <a:t>Simplify some equilibrium problems by </a:t>
            </a:r>
          </a:p>
        </p:txBody>
      </p:sp>
      <p:sp>
        <p:nvSpPr>
          <p:cNvPr id="6" name="TextBox 5"/>
          <p:cNvSpPr txBox="1"/>
          <p:nvPr/>
        </p:nvSpPr>
        <p:spPr>
          <a:xfrm>
            <a:off x="1044575" y="2228850"/>
            <a:ext cx="7978775" cy="452438"/>
          </a:xfrm>
          <a:prstGeom prst="rect">
            <a:avLst/>
          </a:prstGeom>
          <a:noFill/>
        </p:spPr>
        <p:txBody>
          <a:bodyPr wrap="none" lIns="0">
            <a:spAutoFit/>
          </a:bodyPr>
          <a:lstStyle/>
          <a:p>
            <a:pPr algn="just" fontAlgn="auto">
              <a:lnSpc>
                <a:spcPts val="2802"/>
              </a:lnSpc>
              <a:spcBef>
                <a:spcPts val="0"/>
              </a:spcBef>
              <a:spcAft>
                <a:spcPts val="0"/>
              </a:spcAft>
              <a:defRPr/>
            </a:pPr>
            <a:r>
              <a:rPr lang="en-US" sz="2802" dirty="0">
                <a:solidFill>
                  <a:srgbClr val="00009A"/>
                </a:solidFill>
                <a:latin typeface="Tahoma"/>
                <a:cs typeface="+mn-cs"/>
              </a:rPr>
              <a:t>recognizing members that are subjected </a:t>
            </a:r>
            <a:r>
              <a:rPr lang="en-US" sz="2802" dirty="0" smtClean="0">
                <a:solidFill>
                  <a:srgbClr val="00009A"/>
                </a:solidFill>
                <a:latin typeface="Tahoma"/>
                <a:cs typeface="+mn-cs"/>
              </a:rPr>
              <a:t>to </a:t>
            </a:r>
            <a:r>
              <a:rPr lang="en-US" sz="2802" dirty="0">
                <a:solidFill>
                  <a:srgbClr val="00009A"/>
                </a:solidFill>
                <a:latin typeface="Tahoma"/>
                <a:cs typeface="+mn-cs"/>
              </a:rPr>
              <a:t>only </a:t>
            </a:r>
          </a:p>
        </p:txBody>
      </p:sp>
      <p:sp>
        <p:nvSpPr>
          <p:cNvPr id="7" name="TextBox 6"/>
          <p:cNvSpPr txBox="1"/>
          <p:nvPr/>
        </p:nvSpPr>
        <p:spPr>
          <a:xfrm>
            <a:off x="1044575" y="2657475"/>
            <a:ext cx="2206625" cy="450850"/>
          </a:xfrm>
          <a:prstGeom prst="rect">
            <a:avLst/>
          </a:prstGeom>
          <a:noFill/>
        </p:spPr>
        <p:txBody>
          <a:bodyPr wrap="none" lIns="0">
            <a:spAutoFit/>
          </a:bodyPr>
          <a:lstStyle/>
          <a:p>
            <a:pPr algn="just" fontAlgn="auto">
              <a:lnSpc>
                <a:spcPts val="2802"/>
              </a:lnSpc>
              <a:spcBef>
                <a:spcPts val="0"/>
              </a:spcBef>
              <a:spcAft>
                <a:spcPts val="0"/>
              </a:spcAft>
              <a:defRPr/>
            </a:pPr>
            <a:r>
              <a:rPr lang="en-US" sz="2802">
                <a:solidFill>
                  <a:srgbClr val="00009A"/>
                </a:solidFill>
                <a:latin typeface="Tahoma"/>
                <a:cs typeface="+mn-cs"/>
              </a:rPr>
              <a:t>2 or 3 forces </a:t>
            </a:r>
          </a:p>
        </p:txBody>
      </p:sp>
      <p:sp>
        <p:nvSpPr>
          <p:cNvPr id="8" name="TextBox 7"/>
          <p:cNvSpPr txBox="1"/>
          <p:nvPr/>
        </p:nvSpPr>
        <p:spPr>
          <a:xfrm>
            <a:off x="701675" y="3179763"/>
            <a:ext cx="3852863" cy="503237"/>
          </a:xfrm>
          <a:prstGeom prst="rect">
            <a:avLst/>
          </a:prstGeom>
          <a:noFill/>
        </p:spPr>
        <p:txBody>
          <a:bodyPr wrap="none" lIns="0">
            <a:spAutoFit/>
          </a:bodyPr>
          <a:lstStyle/>
          <a:p>
            <a:pPr algn="just" fontAlgn="auto">
              <a:lnSpc>
                <a:spcPts val="3198"/>
              </a:lnSpc>
              <a:spcBef>
                <a:spcPts val="0"/>
              </a:spcBef>
              <a:spcAft>
                <a:spcPts val="0"/>
              </a:spcAft>
              <a:defRPr/>
            </a:pPr>
            <a:r>
              <a:rPr lang="en-US" sz="3198">
                <a:solidFill>
                  <a:srgbClr val="D49F06"/>
                </a:solidFill>
                <a:latin typeface="Tahoma"/>
                <a:cs typeface="+mn-cs"/>
              </a:rPr>
              <a:t>Two-Force Members </a:t>
            </a:r>
          </a:p>
        </p:txBody>
      </p:sp>
      <p:sp>
        <p:nvSpPr>
          <p:cNvPr id="9" name="TextBox 8"/>
          <p:cNvSpPr txBox="1"/>
          <p:nvPr/>
        </p:nvSpPr>
        <p:spPr>
          <a:xfrm>
            <a:off x="701675" y="3752850"/>
            <a:ext cx="5308600" cy="2528888"/>
          </a:xfrm>
          <a:prstGeom prst="rect">
            <a:avLst/>
          </a:prstGeom>
          <a:noFill/>
        </p:spPr>
        <p:txBody>
          <a:bodyPr lIns="0">
            <a:spAutoFit/>
          </a:bodyPr>
          <a:lstStyle/>
          <a:p>
            <a:pPr marL="342900" indent="-342900" fontAlgn="auto">
              <a:lnSpc>
                <a:spcPts val="3791"/>
              </a:lnSpc>
              <a:spcBef>
                <a:spcPts val="0"/>
              </a:spcBef>
              <a:spcAft>
                <a:spcPts val="0"/>
              </a:spcAft>
              <a:defRPr/>
            </a:pPr>
            <a:r>
              <a:rPr lang="en-US" sz="2100" dirty="0" smtClean="0">
                <a:solidFill>
                  <a:srgbClr val="00009A"/>
                </a:solidFill>
                <a:latin typeface="Wingdings"/>
                <a:cs typeface="+mn-cs"/>
              </a:rPr>
              <a:t></a:t>
            </a:r>
            <a:r>
              <a:rPr lang="en-US" sz="2802" dirty="0" smtClean="0">
                <a:solidFill>
                  <a:srgbClr val="00009A"/>
                </a:solidFill>
                <a:latin typeface="Tahoma"/>
                <a:cs typeface="+mn-cs"/>
              </a:rPr>
              <a:t>Then </a:t>
            </a:r>
            <a:r>
              <a:rPr lang="en-US" sz="2802" dirty="0">
                <a:solidFill>
                  <a:srgbClr val="00009A"/>
                </a:solidFill>
                <a:latin typeface="Tahoma"/>
                <a:cs typeface="+mn-cs"/>
              </a:rPr>
              <a:t>a member is subject to no couple moments and forces are applied at only two points on a member, the member is called a two-force member </a:t>
            </a:r>
          </a:p>
        </p:txBody>
      </p:sp>
      <p:sp>
        <p:nvSpPr>
          <p:cNvPr id="10" name="TextBox 9"/>
          <p:cNvSpPr txBox="1"/>
          <p:nvPr/>
        </p:nvSpPr>
        <p:spPr>
          <a:xfrm>
            <a:off x="8432800" y="6354763"/>
            <a:ext cx="241300" cy="271462"/>
          </a:xfrm>
          <a:prstGeom prst="rect">
            <a:avLst/>
          </a:prstGeom>
          <a:noFill/>
        </p:spPr>
        <p:txBody>
          <a:bodyPr wrap="none" lIns="0">
            <a:spAutoFit/>
          </a:bodyPr>
          <a:lstStyle/>
          <a:p>
            <a:pPr algn="just" fontAlgn="auto">
              <a:lnSpc>
                <a:spcPts val="1398"/>
              </a:lnSpc>
              <a:spcBef>
                <a:spcPts val="0"/>
              </a:spcBef>
              <a:spcAft>
                <a:spcPts val="0"/>
              </a:spcAft>
              <a:defRPr/>
            </a:pPr>
            <a:r>
              <a:rPr lang="en-US" sz="1398">
                <a:solidFill>
                  <a:srgbClr val="FFFFFF"/>
                </a:solidFill>
                <a:latin typeface="Arial"/>
                <a:cs typeface="+mn-cs"/>
              </a:rPr>
              <a:t>7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1" descr="a2e5847.tmp"/>
          <p:cNvPicPr>
            <a:picLocks/>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1706563" y="285750"/>
            <a:ext cx="5984875" cy="1220788"/>
          </a:xfrm>
          <a:prstGeom prst="rect">
            <a:avLst/>
          </a:prstGeom>
          <a:noFill/>
        </p:spPr>
        <p:txBody>
          <a:bodyPr lIns="0">
            <a:spAutoFit/>
          </a:bodyPr>
          <a:lstStyle/>
          <a:p>
            <a:pPr marL="1906461" indent="-1906461" algn="just" fontAlgn="auto">
              <a:lnSpc>
                <a:spcPts val="4400"/>
              </a:lnSpc>
              <a:spcBef>
                <a:spcPts val="0"/>
              </a:spcBef>
              <a:spcAft>
                <a:spcPts val="0"/>
              </a:spcAft>
              <a:defRPr/>
            </a:pPr>
            <a:r>
              <a:rPr lang="en-US" sz="4002">
                <a:solidFill>
                  <a:srgbClr val="FFFFCC"/>
                </a:solidFill>
                <a:latin typeface="Tahoma"/>
                <a:cs typeface="+mn-cs"/>
              </a:rPr>
              <a:t>5.6 Two- and Three-Force Members </a:t>
            </a:r>
          </a:p>
        </p:txBody>
      </p:sp>
      <p:sp>
        <p:nvSpPr>
          <p:cNvPr id="4" name="TextBox 3"/>
          <p:cNvSpPr txBox="1"/>
          <p:nvPr/>
        </p:nvSpPr>
        <p:spPr>
          <a:xfrm>
            <a:off x="701675" y="1720850"/>
            <a:ext cx="3852863" cy="503238"/>
          </a:xfrm>
          <a:prstGeom prst="rect">
            <a:avLst/>
          </a:prstGeom>
          <a:noFill/>
        </p:spPr>
        <p:txBody>
          <a:bodyPr wrap="none" lIns="0">
            <a:spAutoFit/>
          </a:bodyPr>
          <a:lstStyle/>
          <a:p>
            <a:pPr algn="just" fontAlgn="auto">
              <a:lnSpc>
                <a:spcPts val="3198"/>
              </a:lnSpc>
              <a:spcBef>
                <a:spcPts val="0"/>
              </a:spcBef>
              <a:spcAft>
                <a:spcPts val="0"/>
              </a:spcAft>
              <a:defRPr/>
            </a:pPr>
            <a:r>
              <a:rPr lang="en-US" sz="3198">
                <a:solidFill>
                  <a:srgbClr val="D49F06"/>
                </a:solidFill>
                <a:latin typeface="Tahoma"/>
                <a:cs typeface="+mn-cs"/>
              </a:rPr>
              <a:t>Two-Force Members </a:t>
            </a:r>
          </a:p>
        </p:txBody>
      </p:sp>
      <p:sp>
        <p:nvSpPr>
          <p:cNvPr id="5" name="TextBox 4"/>
          <p:cNvSpPr txBox="1"/>
          <p:nvPr/>
        </p:nvSpPr>
        <p:spPr>
          <a:xfrm>
            <a:off x="701675" y="2208213"/>
            <a:ext cx="1544638" cy="450850"/>
          </a:xfrm>
          <a:prstGeom prst="rect">
            <a:avLst/>
          </a:prstGeom>
          <a:noFill/>
        </p:spPr>
        <p:txBody>
          <a:bodyPr wrap="none" lIns="0">
            <a:spAutoFit/>
          </a:bodyPr>
          <a:lstStyle/>
          <a:p>
            <a:pPr algn="just" fontAlgn="auto">
              <a:lnSpc>
                <a:spcPts val="2802"/>
              </a:lnSpc>
              <a:spcBef>
                <a:spcPts val="0"/>
              </a:spcBef>
              <a:spcAft>
                <a:spcPts val="0"/>
              </a:spcAft>
              <a:defRPr/>
            </a:pPr>
            <a:r>
              <a:rPr lang="en-US" sz="2802">
                <a:solidFill>
                  <a:srgbClr val="00009A"/>
                </a:solidFill>
                <a:latin typeface="Tahoma"/>
                <a:cs typeface="+mn-cs"/>
              </a:rPr>
              <a:t>Example </a:t>
            </a:r>
          </a:p>
        </p:txBody>
      </p:sp>
      <p:sp>
        <p:nvSpPr>
          <p:cNvPr id="6" name="TextBox 5"/>
          <p:cNvSpPr txBox="1"/>
          <p:nvPr/>
        </p:nvSpPr>
        <p:spPr>
          <a:xfrm>
            <a:off x="701675" y="2635250"/>
            <a:ext cx="6080125" cy="1130300"/>
          </a:xfrm>
          <a:prstGeom prst="rect">
            <a:avLst/>
          </a:prstGeom>
          <a:noFill/>
        </p:spPr>
        <p:txBody>
          <a:bodyPr lIns="0">
            <a:spAutoFit/>
          </a:bodyPr>
          <a:lstStyle/>
          <a:p>
            <a:pPr marL="342900" indent="-342900" fontAlgn="auto">
              <a:lnSpc>
                <a:spcPts val="2726"/>
              </a:lnSpc>
              <a:spcBef>
                <a:spcPts val="0"/>
              </a:spcBef>
              <a:spcAft>
                <a:spcPts val="0"/>
              </a:spcAft>
              <a:defRPr/>
            </a:pPr>
            <a:r>
              <a:rPr lang="en-US" sz="2100" dirty="0" smtClean="0">
                <a:solidFill>
                  <a:srgbClr val="00009A"/>
                </a:solidFill>
                <a:latin typeface="Wingdings"/>
                <a:cs typeface="+mn-cs"/>
              </a:rPr>
              <a:t></a:t>
            </a:r>
            <a:r>
              <a:rPr lang="en-US" sz="2802" dirty="0" smtClean="0">
                <a:solidFill>
                  <a:srgbClr val="00009A"/>
                </a:solidFill>
                <a:latin typeface="Tahoma"/>
                <a:cs typeface="+mn-cs"/>
              </a:rPr>
              <a:t>Forces </a:t>
            </a:r>
            <a:r>
              <a:rPr lang="en-US" sz="2802" dirty="0">
                <a:solidFill>
                  <a:srgbClr val="00009A"/>
                </a:solidFill>
                <a:latin typeface="Tahoma"/>
                <a:cs typeface="+mn-cs"/>
              </a:rPr>
              <a:t>at A and B are summed to obtain their respective resultants F</a:t>
            </a:r>
            <a:r>
              <a:rPr lang="en-US" sz="2802" dirty="0">
                <a:solidFill>
                  <a:srgbClr val="00009A"/>
                </a:solidFill>
                <a:latin typeface="Tahoma Bold"/>
                <a:cs typeface="+mn-cs"/>
              </a:rPr>
              <a:t>A</a:t>
            </a:r>
            <a:r>
              <a:rPr lang="en-US" sz="1902" dirty="0">
                <a:solidFill>
                  <a:srgbClr val="00009A"/>
                </a:solidFill>
                <a:latin typeface="Tahoma"/>
                <a:cs typeface="+mn-cs"/>
              </a:rPr>
              <a:t> a</a:t>
            </a:r>
            <a:r>
              <a:rPr lang="en-US" sz="2802" dirty="0">
                <a:solidFill>
                  <a:srgbClr val="00009A"/>
                </a:solidFill>
                <a:latin typeface="Tahoma"/>
                <a:cs typeface="+mn-cs"/>
              </a:rPr>
              <a:t>nd F</a:t>
            </a:r>
            <a:r>
              <a:rPr lang="en-US" sz="2802" dirty="0">
                <a:solidFill>
                  <a:srgbClr val="00009A"/>
                </a:solidFill>
                <a:latin typeface="Tahoma Bold"/>
                <a:cs typeface="+mn-cs"/>
              </a:rPr>
              <a:t>B</a:t>
            </a:r>
            <a:r>
              <a:rPr lang="en-US" sz="1902" dirty="0">
                <a:solidFill>
                  <a:srgbClr val="00009A"/>
                </a:solidFill>
                <a:latin typeface="Tahoma"/>
                <a:cs typeface="+mn-cs"/>
              </a:rPr>
              <a:t> </a:t>
            </a:r>
          </a:p>
        </p:txBody>
      </p:sp>
      <p:sp>
        <p:nvSpPr>
          <p:cNvPr id="7" name="TextBox 6"/>
          <p:cNvSpPr txBox="1"/>
          <p:nvPr/>
        </p:nvSpPr>
        <p:spPr>
          <a:xfrm>
            <a:off x="701675" y="3744913"/>
            <a:ext cx="5824538" cy="1476375"/>
          </a:xfrm>
          <a:prstGeom prst="rect">
            <a:avLst/>
          </a:prstGeom>
          <a:noFill/>
        </p:spPr>
        <p:txBody>
          <a:bodyPr lIns="0">
            <a:spAutoFit/>
          </a:bodyPr>
          <a:lstStyle/>
          <a:p>
            <a:pPr marL="342900" indent="-342900" fontAlgn="auto">
              <a:lnSpc>
                <a:spcPts val="2716"/>
              </a:lnSpc>
              <a:spcBef>
                <a:spcPts val="0"/>
              </a:spcBef>
              <a:spcAft>
                <a:spcPts val="0"/>
              </a:spcAft>
              <a:defRPr/>
            </a:pPr>
            <a:r>
              <a:rPr lang="en-US" sz="2100" dirty="0" smtClean="0">
                <a:solidFill>
                  <a:srgbClr val="00009A"/>
                </a:solidFill>
                <a:latin typeface="Wingdings"/>
                <a:cs typeface="+mn-cs"/>
              </a:rPr>
              <a:t></a:t>
            </a:r>
            <a:r>
              <a:rPr lang="en-US" sz="2802" dirty="0" smtClean="0">
                <a:solidFill>
                  <a:srgbClr val="00009A"/>
                </a:solidFill>
                <a:latin typeface="Tahoma"/>
                <a:cs typeface="+mn-cs"/>
              </a:rPr>
              <a:t>These </a:t>
            </a:r>
            <a:r>
              <a:rPr lang="en-US" sz="2802" dirty="0">
                <a:solidFill>
                  <a:srgbClr val="00009A"/>
                </a:solidFill>
                <a:latin typeface="Tahoma"/>
                <a:cs typeface="+mn-cs"/>
              </a:rPr>
              <a:t>two forces will maintain translational and force equilibrium provided F</a:t>
            </a:r>
            <a:r>
              <a:rPr lang="en-US" sz="2802" dirty="0">
                <a:solidFill>
                  <a:srgbClr val="00009A"/>
                </a:solidFill>
                <a:latin typeface="Tahoma Bold"/>
                <a:cs typeface="+mn-cs"/>
              </a:rPr>
              <a:t>A</a:t>
            </a:r>
            <a:r>
              <a:rPr lang="en-US" sz="1902" dirty="0">
                <a:solidFill>
                  <a:srgbClr val="00009A"/>
                </a:solidFill>
                <a:latin typeface="Tahoma"/>
                <a:cs typeface="+mn-cs"/>
              </a:rPr>
              <a:t> i</a:t>
            </a:r>
            <a:r>
              <a:rPr lang="en-US" sz="2802" dirty="0">
                <a:solidFill>
                  <a:srgbClr val="00009A"/>
                </a:solidFill>
                <a:latin typeface="Tahoma"/>
                <a:cs typeface="+mn-cs"/>
              </a:rPr>
              <a:t>s of equal magnitude and opposite direction to F</a:t>
            </a:r>
            <a:r>
              <a:rPr lang="en-US" sz="2802" dirty="0">
                <a:solidFill>
                  <a:srgbClr val="00009A"/>
                </a:solidFill>
                <a:latin typeface="Tahoma Bold"/>
                <a:cs typeface="+mn-cs"/>
              </a:rPr>
              <a:t>B</a:t>
            </a:r>
            <a:r>
              <a:rPr lang="en-US" sz="1902" dirty="0">
                <a:solidFill>
                  <a:srgbClr val="00009A"/>
                </a:solidFill>
                <a:latin typeface="Tahoma"/>
                <a:cs typeface="+mn-cs"/>
              </a:rPr>
              <a:t> </a:t>
            </a:r>
          </a:p>
        </p:txBody>
      </p:sp>
      <p:sp>
        <p:nvSpPr>
          <p:cNvPr id="8" name="TextBox 7"/>
          <p:cNvSpPr txBox="1"/>
          <p:nvPr/>
        </p:nvSpPr>
        <p:spPr>
          <a:xfrm>
            <a:off x="701675" y="5195888"/>
            <a:ext cx="6038850" cy="787400"/>
          </a:xfrm>
          <a:prstGeom prst="rect">
            <a:avLst/>
          </a:prstGeom>
          <a:noFill/>
        </p:spPr>
        <p:txBody>
          <a:bodyPr lIns="0">
            <a:spAutoFit/>
          </a:bodyPr>
          <a:lstStyle/>
          <a:p>
            <a:pPr marL="342900" indent="-342900" algn="just" fontAlgn="auto">
              <a:lnSpc>
                <a:spcPts val="2745"/>
              </a:lnSpc>
              <a:spcBef>
                <a:spcPts val="0"/>
              </a:spcBef>
              <a:spcAft>
                <a:spcPts val="0"/>
              </a:spcAft>
              <a:defRPr/>
            </a:pPr>
            <a:r>
              <a:rPr lang="en-US" sz="2100" dirty="0" smtClean="0">
                <a:solidFill>
                  <a:srgbClr val="00009A"/>
                </a:solidFill>
                <a:latin typeface="Wingdings"/>
                <a:cs typeface="+mn-cs"/>
              </a:rPr>
              <a:t></a:t>
            </a:r>
            <a:r>
              <a:rPr lang="en-US" sz="2802" dirty="0" smtClean="0">
                <a:solidFill>
                  <a:srgbClr val="00009A"/>
                </a:solidFill>
                <a:latin typeface="Tahoma"/>
                <a:cs typeface="+mn-cs"/>
              </a:rPr>
              <a:t>line </a:t>
            </a:r>
            <a:r>
              <a:rPr lang="en-US" sz="2802" dirty="0">
                <a:solidFill>
                  <a:srgbClr val="00009A"/>
                </a:solidFill>
                <a:latin typeface="Tahoma"/>
                <a:cs typeface="+mn-cs"/>
              </a:rPr>
              <a:t>of action of both forces is known and passes through A and B </a:t>
            </a:r>
          </a:p>
        </p:txBody>
      </p:sp>
      <p:sp>
        <p:nvSpPr>
          <p:cNvPr id="9" name="TextBox 8"/>
          <p:cNvSpPr txBox="1"/>
          <p:nvPr/>
        </p:nvSpPr>
        <p:spPr>
          <a:xfrm>
            <a:off x="8432800" y="6354763"/>
            <a:ext cx="341313" cy="271462"/>
          </a:xfrm>
          <a:prstGeom prst="rect">
            <a:avLst/>
          </a:prstGeom>
          <a:noFill/>
        </p:spPr>
        <p:txBody>
          <a:bodyPr wrap="none" lIns="0">
            <a:spAutoFit/>
          </a:bodyPr>
          <a:lstStyle/>
          <a:p>
            <a:pPr algn="just" fontAlgn="auto">
              <a:lnSpc>
                <a:spcPts val="1398"/>
              </a:lnSpc>
              <a:spcBef>
                <a:spcPts val="0"/>
              </a:spcBef>
              <a:spcAft>
                <a:spcPts val="0"/>
              </a:spcAft>
              <a:defRPr/>
            </a:pPr>
            <a:r>
              <a:rPr lang="en-US" sz="1398">
                <a:solidFill>
                  <a:srgbClr val="FFFFFF"/>
                </a:solidFill>
                <a:latin typeface="Arial"/>
                <a:cs typeface="+mn-cs"/>
              </a:rPr>
              <a:t>79 </a:t>
            </a:r>
          </a:p>
        </p:txBody>
      </p:sp>
      <p:sp>
        <p:nvSpPr>
          <p:cNvPr id="10" name="TextBox 9"/>
          <p:cNvSpPr txBox="1"/>
          <p:nvPr/>
        </p:nvSpPr>
        <p:spPr>
          <a:xfrm>
            <a:off x="4327525" y="6570663"/>
            <a:ext cx="460375" cy="271462"/>
          </a:xfrm>
          <a:prstGeom prst="rect">
            <a:avLst/>
          </a:prstGeom>
          <a:noFill/>
        </p:spPr>
        <p:txBody>
          <a:bodyPr wrap="none" lIns="0">
            <a:spAutoFit/>
          </a:bodyPr>
          <a:lstStyle/>
          <a:p>
            <a:pPr algn="just" fontAlgn="auto">
              <a:lnSpc>
                <a:spcPts val="1398"/>
              </a:lnSpc>
              <a:spcBef>
                <a:spcPts val="0"/>
              </a:spcBef>
              <a:spcAft>
                <a:spcPts val="0"/>
              </a:spcAft>
              <a:defRPr/>
            </a:pPr>
            <a:r>
              <a:rPr lang="en-US" sz="1398">
                <a:solidFill>
                  <a:srgbClr val="000000"/>
                </a:solidFill>
                <a:latin typeface="Arial Bold"/>
                <a:cs typeface="+mn-cs"/>
              </a:rPr>
              <a:t>(79)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1" descr="a2e5CDA.tmp"/>
          <p:cNvPicPr>
            <a:picLocks/>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1706563" y="285750"/>
            <a:ext cx="5984875" cy="1220788"/>
          </a:xfrm>
          <a:prstGeom prst="rect">
            <a:avLst/>
          </a:prstGeom>
          <a:noFill/>
        </p:spPr>
        <p:txBody>
          <a:bodyPr lIns="0">
            <a:spAutoFit/>
          </a:bodyPr>
          <a:lstStyle/>
          <a:p>
            <a:pPr marL="1906461" indent="-1906461" algn="just" fontAlgn="auto">
              <a:lnSpc>
                <a:spcPts val="4400"/>
              </a:lnSpc>
              <a:spcBef>
                <a:spcPts val="0"/>
              </a:spcBef>
              <a:spcAft>
                <a:spcPts val="0"/>
              </a:spcAft>
              <a:defRPr/>
            </a:pPr>
            <a:r>
              <a:rPr lang="en-US" sz="4002" dirty="0" smtClean="0">
                <a:solidFill>
                  <a:srgbClr val="FFFFCC"/>
                </a:solidFill>
                <a:latin typeface="Tahoma"/>
                <a:cs typeface="+mn-cs"/>
              </a:rPr>
              <a:t> </a:t>
            </a:r>
            <a:r>
              <a:rPr lang="en-US" sz="4002" dirty="0">
                <a:solidFill>
                  <a:srgbClr val="FFFFCC"/>
                </a:solidFill>
                <a:latin typeface="Tahoma"/>
                <a:cs typeface="+mn-cs"/>
              </a:rPr>
              <a:t>Two- and Three-Force Members </a:t>
            </a:r>
          </a:p>
        </p:txBody>
      </p:sp>
      <p:sp>
        <p:nvSpPr>
          <p:cNvPr id="4" name="TextBox 3"/>
          <p:cNvSpPr txBox="1"/>
          <p:nvPr/>
        </p:nvSpPr>
        <p:spPr>
          <a:xfrm>
            <a:off x="847725" y="1822450"/>
            <a:ext cx="3854450" cy="503238"/>
          </a:xfrm>
          <a:prstGeom prst="rect">
            <a:avLst/>
          </a:prstGeom>
          <a:noFill/>
        </p:spPr>
        <p:txBody>
          <a:bodyPr wrap="none" lIns="0">
            <a:spAutoFit/>
          </a:bodyPr>
          <a:lstStyle/>
          <a:p>
            <a:pPr algn="just" fontAlgn="auto">
              <a:lnSpc>
                <a:spcPts val="3198"/>
              </a:lnSpc>
              <a:spcBef>
                <a:spcPts val="0"/>
              </a:spcBef>
              <a:spcAft>
                <a:spcPts val="0"/>
              </a:spcAft>
              <a:defRPr/>
            </a:pPr>
            <a:r>
              <a:rPr lang="en-US" sz="3198">
                <a:solidFill>
                  <a:srgbClr val="D49F06"/>
                </a:solidFill>
                <a:latin typeface="Tahoma"/>
                <a:cs typeface="+mn-cs"/>
              </a:rPr>
              <a:t>Two-Force Members </a:t>
            </a:r>
          </a:p>
        </p:txBody>
      </p:sp>
      <p:sp>
        <p:nvSpPr>
          <p:cNvPr id="5" name="TextBox 4"/>
          <p:cNvSpPr txBox="1"/>
          <p:nvPr/>
        </p:nvSpPr>
        <p:spPr>
          <a:xfrm>
            <a:off x="747662" y="2397125"/>
            <a:ext cx="3897414" cy="451406"/>
          </a:xfrm>
          <a:prstGeom prst="rect">
            <a:avLst/>
          </a:prstGeom>
          <a:noFill/>
        </p:spPr>
        <p:txBody>
          <a:bodyPr wrap="none" lIns="0">
            <a:spAutoFit/>
          </a:bodyPr>
          <a:lstStyle/>
          <a:p>
            <a:pPr algn="just" fontAlgn="auto">
              <a:lnSpc>
                <a:spcPts val="2802"/>
              </a:lnSpc>
              <a:spcBef>
                <a:spcPts val="0"/>
              </a:spcBef>
              <a:spcAft>
                <a:spcPts val="0"/>
              </a:spcAft>
              <a:defRPr/>
            </a:pPr>
            <a:r>
              <a:rPr lang="en-US" sz="2100" dirty="0" smtClean="0">
                <a:solidFill>
                  <a:srgbClr val="00009A"/>
                </a:solidFill>
                <a:latin typeface="Wingdings"/>
                <a:cs typeface="+mn-cs"/>
              </a:rPr>
              <a:t></a:t>
            </a:r>
            <a:r>
              <a:rPr lang="en-US" sz="2802" dirty="0" smtClean="0">
                <a:solidFill>
                  <a:srgbClr val="00009A"/>
                </a:solidFill>
                <a:latin typeface="Tahoma"/>
                <a:cs typeface="+mn-cs"/>
              </a:rPr>
              <a:t>hence</a:t>
            </a:r>
            <a:r>
              <a:rPr lang="en-US" sz="2802" dirty="0">
                <a:solidFill>
                  <a:srgbClr val="00009A"/>
                </a:solidFill>
                <a:latin typeface="Tahoma"/>
                <a:cs typeface="+mn-cs"/>
              </a:rPr>
              <a:t>, only the force </a:t>
            </a:r>
          </a:p>
        </p:txBody>
      </p:sp>
      <p:sp>
        <p:nvSpPr>
          <p:cNvPr id="6" name="TextBox 5"/>
          <p:cNvSpPr txBox="1"/>
          <p:nvPr/>
        </p:nvSpPr>
        <p:spPr>
          <a:xfrm>
            <a:off x="1190625" y="2822575"/>
            <a:ext cx="5065713" cy="887413"/>
          </a:xfrm>
          <a:prstGeom prst="rect">
            <a:avLst/>
          </a:prstGeom>
          <a:noFill/>
        </p:spPr>
        <p:txBody>
          <a:bodyPr lIns="0">
            <a:spAutoFit/>
          </a:bodyPr>
          <a:lstStyle/>
          <a:p>
            <a:pPr algn="just" fontAlgn="auto">
              <a:lnSpc>
                <a:spcPts val="3084"/>
              </a:lnSpc>
              <a:spcBef>
                <a:spcPts val="0"/>
              </a:spcBef>
              <a:spcAft>
                <a:spcPts val="0"/>
              </a:spcAft>
              <a:defRPr/>
            </a:pPr>
            <a:r>
              <a:rPr lang="en-US" sz="2802">
                <a:solidFill>
                  <a:srgbClr val="00009A"/>
                </a:solidFill>
                <a:latin typeface="Tahoma"/>
                <a:cs typeface="+mn-cs"/>
              </a:rPr>
              <a:t>magnitude must be determined or stated </a:t>
            </a:r>
          </a:p>
        </p:txBody>
      </p:sp>
      <p:sp>
        <p:nvSpPr>
          <p:cNvPr id="7" name="TextBox 6"/>
          <p:cNvSpPr txBox="1"/>
          <p:nvPr/>
        </p:nvSpPr>
        <p:spPr>
          <a:xfrm>
            <a:off x="847725" y="3763963"/>
            <a:ext cx="4945063" cy="1733550"/>
          </a:xfrm>
          <a:prstGeom prst="rect">
            <a:avLst/>
          </a:prstGeom>
          <a:noFill/>
        </p:spPr>
        <p:txBody>
          <a:bodyPr lIns="0">
            <a:spAutoFit/>
          </a:bodyPr>
          <a:lstStyle/>
          <a:p>
            <a:pPr marL="342900" indent="-342900" fontAlgn="auto">
              <a:lnSpc>
                <a:spcPts val="3222"/>
              </a:lnSpc>
              <a:spcBef>
                <a:spcPts val="0"/>
              </a:spcBef>
              <a:spcAft>
                <a:spcPts val="0"/>
              </a:spcAft>
              <a:defRPr/>
            </a:pPr>
            <a:r>
              <a:rPr lang="en-US" sz="2100" dirty="0" smtClean="0">
                <a:solidFill>
                  <a:srgbClr val="00009A"/>
                </a:solidFill>
                <a:latin typeface="Wingdings"/>
                <a:cs typeface="+mn-cs"/>
              </a:rPr>
              <a:t></a:t>
            </a:r>
            <a:r>
              <a:rPr lang="en-US" sz="2802" dirty="0" smtClean="0">
                <a:solidFill>
                  <a:srgbClr val="00009A"/>
                </a:solidFill>
                <a:latin typeface="Tahoma"/>
                <a:cs typeface="+mn-cs"/>
              </a:rPr>
              <a:t>Other </a:t>
            </a:r>
            <a:r>
              <a:rPr lang="en-US" sz="2802" dirty="0">
                <a:solidFill>
                  <a:srgbClr val="00009A"/>
                </a:solidFill>
                <a:latin typeface="Tahoma"/>
                <a:cs typeface="+mn-cs"/>
              </a:rPr>
              <a:t>examples of the two- force members held in equilibrium are shown in the figures to the right </a:t>
            </a:r>
          </a:p>
        </p:txBody>
      </p:sp>
      <p:sp>
        <p:nvSpPr>
          <p:cNvPr id="8" name="TextBox 7"/>
          <p:cNvSpPr txBox="1"/>
          <p:nvPr/>
        </p:nvSpPr>
        <p:spPr>
          <a:xfrm>
            <a:off x="8432800" y="6354763"/>
            <a:ext cx="341313" cy="271462"/>
          </a:xfrm>
          <a:prstGeom prst="rect">
            <a:avLst/>
          </a:prstGeom>
          <a:noFill/>
        </p:spPr>
        <p:txBody>
          <a:bodyPr wrap="none" lIns="0">
            <a:spAutoFit/>
          </a:bodyPr>
          <a:lstStyle/>
          <a:p>
            <a:pPr algn="just" fontAlgn="auto">
              <a:lnSpc>
                <a:spcPts val="1398"/>
              </a:lnSpc>
              <a:spcBef>
                <a:spcPts val="0"/>
              </a:spcBef>
              <a:spcAft>
                <a:spcPts val="0"/>
              </a:spcAft>
              <a:defRPr/>
            </a:pPr>
            <a:r>
              <a:rPr lang="en-US" sz="1398">
                <a:solidFill>
                  <a:srgbClr val="FFFFFF"/>
                </a:solidFill>
                <a:latin typeface="Arial"/>
                <a:cs typeface="+mn-cs"/>
              </a:rPr>
              <a:t>80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1" descr="a2e5FE7.tmp"/>
          <p:cNvPicPr>
            <a:picLocks/>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1706563" y="285750"/>
            <a:ext cx="5984875" cy="1220788"/>
          </a:xfrm>
          <a:prstGeom prst="rect">
            <a:avLst/>
          </a:prstGeom>
          <a:noFill/>
        </p:spPr>
        <p:txBody>
          <a:bodyPr lIns="0">
            <a:spAutoFit/>
          </a:bodyPr>
          <a:lstStyle/>
          <a:p>
            <a:pPr marL="1906461" indent="-1906461" algn="just" fontAlgn="auto">
              <a:lnSpc>
                <a:spcPts val="4400"/>
              </a:lnSpc>
              <a:spcBef>
                <a:spcPts val="0"/>
              </a:spcBef>
              <a:spcAft>
                <a:spcPts val="0"/>
              </a:spcAft>
              <a:defRPr/>
            </a:pPr>
            <a:r>
              <a:rPr lang="en-US" sz="4002" dirty="0" smtClean="0">
                <a:solidFill>
                  <a:srgbClr val="FFFFCC"/>
                </a:solidFill>
                <a:latin typeface="Tahoma"/>
                <a:cs typeface="+mn-cs"/>
              </a:rPr>
              <a:t>Two- </a:t>
            </a:r>
            <a:r>
              <a:rPr lang="en-US" sz="4002" dirty="0">
                <a:solidFill>
                  <a:srgbClr val="FFFFCC"/>
                </a:solidFill>
                <a:latin typeface="Tahoma"/>
                <a:cs typeface="+mn-cs"/>
              </a:rPr>
              <a:t>and Three-Force Members </a:t>
            </a:r>
          </a:p>
        </p:txBody>
      </p:sp>
      <p:sp>
        <p:nvSpPr>
          <p:cNvPr id="4" name="TextBox 3"/>
          <p:cNvSpPr txBox="1"/>
          <p:nvPr/>
        </p:nvSpPr>
        <p:spPr>
          <a:xfrm>
            <a:off x="92075" y="1801813"/>
            <a:ext cx="4171950" cy="503237"/>
          </a:xfrm>
          <a:prstGeom prst="rect">
            <a:avLst/>
          </a:prstGeom>
          <a:noFill/>
        </p:spPr>
        <p:txBody>
          <a:bodyPr wrap="none" lIns="0">
            <a:spAutoFit/>
          </a:bodyPr>
          <a:lstStyle/>
          <a:p>
            <a:pPr algn="just" fontAlgn="auto">
              <a:lnSpc>
                <a:spcPts val="3198"/>
              </a:lnSpc>
              <a:spcBef>
                <a:spcPts val="0"/>
              </a:spcBef>
              <a:spcAft>
                <a:spcPts val="0"/>
              </a:spcAft>
              <a:defRPr/>
            </a:pPr>
            <a:r>
              <a:rPr lang="en-US" sz="3198">
                <a:solidFill>
                  <a:srgbClr val="D49F06"/>
                </a:solidFill>
                <a:latin typeface="Tahoma"/>
                <a:cs typeface="+mn-cs"/>
              </a:rPr>
              <a:t>Three-Force Members </a:t>
            </a:r>
          </a:p>
        </p:txBody>
      </p:sp>
      <p:sp>
        <p:nvSpPr>
          <p:cNvPr id="5" name="TextBox 4"/>
          <p:cNvSpPr txBox="1"/>
          <p:nvPr/>
        </p:nvSpPr>
        <p:spPr>
          <a:xfrm>
            <a:off x="92075" y="2376488"/>
            <a:ext cx="8337550" cy="1322387"/>
          </a:xfrm>
          <a:prstGeom prst="rect">
            <a:avLst/>
          </a:prstGeom>
          <a:noFill/>
        </p:spPr>
        <p:txBody>
          <a:bodyPr lIns="0">
            <a:spAutoFit/>
          </a:bodyPr>
          <a:lstStyle/>
          <a:p>
            <a:pPr marL="342900" indent="-342900" fontAlgn="auto">
              <a:lnSpc>
                <a:spcPts val="3176"/>
              </a:lnSpc>
              <a:spcBef>
                <a:spcPts val="0"/>
              </a:spcBef>
              <a:spcAft>
                <a:spcPts val="0"/>
              </a:spcAft>
              <a:defRPr/>
            </a:pPr>
            <a:r>
              <a:rPr lang="en-US" sz="2100" dirty="0" smtClean="0">
                <a:solidFill>
                  <a:srgbClr val="00009A"/>
                </a:solidFill>
                <a:latin typeface="Wingdings"/>
                <a:cs typeface="+mn-cs"/>
              </a:rPr>
              <a:t></a:t>
            </a:r>
            <a:r>
              <a:rPr lang="en-US" sz="2802" dirty="0" smtClean="0">
                <a:solidFill>
                  <a:srgbClr val="00009A"/>
                </a:solidFill>
                <a:latin typeface="Tahoma"/>
                <a:cs typeface="+mn-cs"/>
              </a:rPr>
              <a:t>If a </a:t>
            </a:r>
            <a:r>
              <a:rPr lang="en-US" sz="2802" dirty="0">
                <a:solidFill>
                  <a:srgbClr val="00009A"/>
                </a:solidFill>
                <a:latin typeface="Tahoma"/>
                <a:cs typeface="+mn-cs"/>
              </a:rPr>
              <a:t>member is subjected to only three forces, it is necessary that the forces be either concurrent or parallel for the member to be in equilibrium </a:t>
            </a:r>
          </a:p>
        </p:txBody>
      </p:sp>
      <p:sp>
        <p:nvSpPr>
          <p:cNvPr id="6" name="TextBox 5"/>
          <p:cNvSpPr txBox="1"/>
          <p:nvPr/>
        </p:nvSpPr>
        <p:spPr>
          <a:xfrm>
            <a:off x="115722" y="3743325"/>
            <a:ext cx="4361194" cy="451406"/>
          </a:xfrm>
          <a:prstGeom prst="rect">
            <a:avLst/>
          </a:prstGeom>
          <a:noFill/>
        </p:spPr>
        <p:txBody>
          <a:bodyPr wrap="none" lIns="0">
            <a:spAutoFit/>
          </a:bodyPr>
          <a:lstStyle/>
          <a:p>
            <a:pPr algn="just" fontAlgn="auto">
              <a:lnSpc>
                <a:spcPts val="2802"/>
              </a:lnSpc>
              <a:spcBef>
                <a:spcPts val="0"/>
              </a:spcBef>
              <a:spcAft>
                <a:spcPts val="0"/>
              </a:spcAft>
              <a:defRPr/>
            </a:pPr>
            <a:r>
              <a:rPr lang="en-US" sz="2100" dirty="0" smtClean="0">
                <a:solidFill>
                  <a:srgbClr val="00009A"/>
                </a:solidFill>
                <a:latin typeface="Wingdings"/>
                <a:cs typeface="+mn-cs"/>
              </a:rPr>
              <a:t></a:t>
            </a:r>
            <a:r>
              <a:rPr lang="en-US" sz="2802" dirty="0" smtClean="0">
                <a:solidFill>
                  <a:srgbClr val="00009A"/>
                </a:solidFill>
                <a:latin typeface="Tahoma"/>
                <a:cs typeface="+mn-cs"/>
              </a:rPr>
              <a:t>To show </a:t>
            </a:r>
            <a:r>
              <a:rPr lang="en-US" sz="2802" dirty="0">
                <a:solidFill>
                  <a:srgbClr val="00009A"/>
                </a:solidFill>
                <a:latin typeface="Tahoma"/>
                <a:cs typeface="+mn-cs"/>
              </a:rPr>
              <a:t>the concurrency </a:t>
            </a:r>
          </a:p>
        </p:txBody>
      </p:sp>
      <p:sp>
        <p:nvSpPr>
          <p:cNvPr id="7" name="TextBox 6"/>
          <p:cNvSpPr txBox="1"/>
          <p:nvPr/>
        </p:nvSpPr>
        <p:spPr>
          <a:xfrm>
            <a:off x="434975" y="4256088"/>
            <a:ext cx="5172075" cy="1989137"/>
          </a:xfrm>
          <a:prstGeom prst="rect">
            <a:avLst/>
          </a:prstGeom>
          <a:noFill/>
        </p:spPr>
        <p:txBody>
          <a:bodyPr lIns="0">
            <a:spAutoFit/>
          </a:bodyPr>
          <a:lstStyle/>
          <a:p>
            <a:pPr fontAlgn="auto">
              <a:lnSpc>
                <a:spcPts val="3727"/>
              </a:lnSpc>
              <a:spcBef>
                <a:spcPts val="0"/>
              </a:spcBef>
              <a:spcAft>
                <a:spcPts val="0"/>
              </a:spcAft>
              <a:defRPr/>
            </a:pPr>
            <a:r>
              <a:rPr lang="en-US" sz="2802">
                <a:solidFill>
                  <a:srgbClr val="00009A"/>
                </a:solidFill>
                <a:latin typeface="Tahoma"/>
                <a:cs typeface="+mn-cs"/>
              </a:rPr>
              <a:t>requirement, consider a body with any two of the three forces acting on it, to have line of actions that intersect at point O </a:t>
            </a:r>
          </a:p>
        </p:txBody>
      </p:sp>
      <p:sp>
        <p:nvSpPr>
          <p:cNvPr id="8" name="TextBox 7"/>
          <p:cNvSpPr txBox="1"/>
          <p:nvPr/>
        </p:nvSpPr>
        <p:spPr>
          <a:xfrm>
            <a:off x="8432800" y="6354763"/>
            <a:ext cx="241300" cy="271462"/>
          </a:xfrm>
          <a:prstGeom prst="rect">
            <a:avLst/>
          </a:prstGeom>
          <a:noFill/>
        </p:spPr>
        <p:txBody>
          <a:bodyPr wrap="none" lIns="0">
            <a:spAutoFit/>
          </a:bodyPr>
          <a:lstStyle/>
          <a:p>
            <a:pPr algn="just" fontAlgn="auto">
              <a:lnSpc>
                <a:spcPts val="1398"/>
              </a:lnSpc>
              <a:spcBef>
                <a:spcPts val="0"/>
              </a:spcBef>
              <a:spcAft>
                <a:spcPts val="0"/>
              </a:spcAft>
              <a:defRPr/>
            </a:pPr>
            <a:r>
              <a:rPr lang="en-US" sz="1398">
                <a:solidFill>
                  <a:srgbClr val="FFFFFF"/>
                </a:solidFill>
                <a:latin typeface="Arial"/>
                <a:cs typeface="+mn-cs"/>
              </a:rPr>
              <a:t>8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1" descr="a2e6323.tmp"/>
          <p:cNvPicPr>
            <a:picLocks/>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1706563" y="285750"/>
            <a:ext cx="5984875" cy="1220788"/>
          </a:xfrm>
          <a:prstGeom prst="rect">
            <a:avLst/>
          </a:prstGeom>
          <a:noFill/>
        </p:spPr>
        <p:txBody>
          <a:bodyPr lIns="0">
            <a:spAutoFit/>
          </a:bodyPr>
          <a:lstStyle/>
          <a:p>
            <a:pPr marL="1906461" indent="-1906461" algn="just" fontAlgn="auto">
              <a:lnSpc>
                <a:spcPts val="4400"/>
              </a:lnSpc>
              <a:spcBef>
                <a:spcPts val="0"/>
              </a:spcBef>
              <a:spcAft>
                <a:spcPts val="0"/>
              </a:spcAft>
              <a:defRPr/>
            </a:pPr>
            <a:r>
              <a:rPr lang="en-US" sz="4002" dirty="0" smtClean="0">
                <a:solidFill>
                  <a:srgbClr val="FFFFCC"/>
                </a:solidFill>
                <a:latin typeface="Tahoma"/>
                <a:cs typeface="+mn-cs"/>
              </a:rPr>
              <a:t> </a:t>
            </a:r>
            <a:r>
              <a:rPr lang="en-US" sz="4002" dirty="0">
                <a:solidFill>
                  <a:srgbClr val="FFFFCC"/>
                </a:solidFill>
                <a:latin typeface="Tahoma"/>
                <a:cs typeface="+mn-cs"/>
              </a:rPr>
              <a:t>Two- and Three-Force Members </a:t>
            </a:r>
          </a:p>
        </p:txBody>
      </p:sp>
      <p:sp>
        <p:nvSpPr>
          <p:cNvPr id="4" name="TextBox 3"/>
          <p:cNvSpPr txBox="1"/>
          <p:nvPr/>
        </p:nvSpPr>
        <p:spPr>
          <a:xfrm>
            <a:off x="701675" y="1762125"/>
            <a:ext cx="4171950" cy="501650"/>
          </a:xfrm>
          <a:prstGeom prst="rect">
            <a:avLst/>
          </a:prstGeom>
          <a:noFill/>
        </p:spPr>
        <p:txBody>
          <a:bodyPr wrap="none" lIns="0">
            <a:spAutoFit/>
          </a:bodyPr>
          <a:lstStyle/>
          <a:p>
            <a:pPr algn="just" fontAlgn="auto">
              <a:lnSpc>
                <a:spcPts val="3198"/>
              </a:lnSpc>
              <a:spcBef>
                <a:spcPts val="0"/>
              </a:spcBef>
              <a:spcAft>
                <a:spcPts val="0"/>
              </a:spcAft>
              <a:defRPr/>
            </a:pPr>
            <a:r>
              <a:rPr lang="en-US" sz="3198">
                <a:solidFill>
                  <a:srgbClr val="D49F06"/>
                </a:solidFill>
                <a:latin typeface="Tahoma"/>
                <a:cs typeface="+mn-cs"/>
              </a:rPr>
              <a:t>Three-Force Members </a:t>
            </a:r>
          </a:p>
        </p:txBody>
      </p:sp>
      <p:sp>
        <p:nvSpPr>
          <p:cNvPr id="5" name="TextBox 4"/>
          <p:cNvSpPr txBox="1"/>
          <p:nvPr/>
        </p:nvSpPr>
        <p:spPr>
          <a:xfrm>
            <a:off x="701675" y="2292350"/>
            <a:ext cx="8154988" cy="1246188"/>
          </a:xfrm>
          <a:prstGeom prst="rect">
            <a:avLst/>
          </a:prstGeom>
          <a:noFill/>
        </p:spPr>
        <p:txBody>
          <a:bodyPr lIns="0">
            <a:spAutoFit/>
          </a:bodyPr>
          <a:lstStyle/>
          <a:p>
            <a:pPr marL="342900" indent="-342900" fontAlgn="auto">
              <a:lnSpc>
                <a:spcPts val="2950"/>
              </a:lnSpc>
              <a:spcBef>
                <a:spcPts val="0"/>
              </a:spcBef>
              <a:spcAft>
                <a:spcPts val="0"/>
              </a:spcAft>
              <a:defRPr/>
            </a:pPr>
            <a:r>
              <a:rPr lang="en-US" sz="2100" dirty="0" smtClean="0">
                <a:solidFill>
                  <a:srgbClr val="00009A"/>
                </a:solidFill>
                <a:latin typeface="Wingdings"/>
                <a:cs typeface="+mn-cs"/>
              </a:rPr>
              <a:t></a:t>
            </a:r>
            <a:r>
              <a:rPr lang="en-US" sz="2802" dirty="0" smtClean="0">
                <a:solidFill>
                  <a:srgbClr val="00009A"/>
                </a:solidFill>
                <a:latin typeface="Tahoma"/>
                <a:cs typeface="+mn-cs"/>
              </a:rPr>
              <a:t>To </a:t>
            </a:r>
            <a:r>
              <a:rPr lang="en-US" sz="2802" dirty="0">
                <a:solidFill>
                  <a:srgbClr val="00009A"/>
                </a:solidFill>
                <a:latin typeface="Tahoma"/>
                <a:cs typeface="+mn-cs"/>
              </a:rPr>
              <a:t>satisfy moment equilibrium about O, the third force must also pass through O, which then makes the force concurrent </a:t>
            </a:r>
          </a:p>
        </p:txBody>
      </p:sp>
      <p:sp>
        <p:nvSpPr>
          <p:cNvPr id="6" name="TextBox 5"/>
          <p:cNvSpPr txBox="1"/>
          <p:nvPr/>
        </p:nvSpPr>
        <p:spPr>
          <a:xfrm>
            <a:off x="701675" y="3530600"/>
            <a:ext cx="5773738" cy="938719"/>
          </a:xfrm>
          <a:prstGeom prst="rect">
            <a:avLst/>
          </a:prstGeom>
          <a:noFill/>
        </p:spPr>
        <p:txBody>
          <a:bodyPr lIns="0">
            <a:spAutoFit/>
          </a:bodyPr>
          <a:lstStyle/>
          <a:p>
            <a:pPr marL="342900" indent="-342900" algn="just" fontAlgn="auto">
              <a:lnSpc>
                <a:spcPts val="3252"/>
              </a:lnSpc>
              <a:spcBef>
                <a:spcPts val="0"/>
              </a:spcBef>
              <a:spcAft>
                <a:spcPts val="0"/>
              </a:spcAft>
              <a:defRPr/>
            </a:pPr>
            <a:r>
              <a:rPr lang="en-US" sz="2100" dirty="0" smtClean="0">
                <a:solidFill>
                  <a:srgbClr val="00009A"/>
                </a:solidFill>
                <a:latin typeface="Wingdings"/>
                <a:cs typeface="+mn-cs"/>
              </a:rPr>
              <a:t></a:t>
            </a:r>
            <a:r>
              <a:rPr lang="en-US" sz="2802" dirty="0" smtClean="0">
                <a:solidFill>
                  <a:srgbClr val="00009A"/>
                </a:solidFill>
                <a:latin typeface="Tahoma"/>
                <a:cs typeface="+mn-cs"/>
              </a:rPr>
              <a:t>If </a:t>
            </a:r>
            <a:r>
              <a:rPr lang="en-US" sz="2802" dirty="0">
                <a:solidFill>
                  <a:srgbClr val="00009A"/>
                </a:solidFill>
                <a:latin typeface="Tahoma"/>
                <a:cs typeface="+mn-cs"/>
              </a:rPr>
              <a:t>two of the three forces parallel, the point of currency O, is </a:t>
            </a:r>
          </a:p>
        </p:txBody>
      </p:sp>
      <p:sp>
        <p:nvSpPr>
          <p:cNvPr id="7" name="TextBox 6"/>
          <p:cNvSpPr txBox="1"/>
          <p:nvPr/>
        </p:nvSpPr>
        <p:spPr>
          <a:xfrm>
            <a:off x="1044575" y="4470400"/>
            <a:ext cx="3790950" cy="450850"/>
          </a:xfrm>
          <a:prstGeom prst="rect">
            <a:avLst/>
          </a:prstGeom>
          <a:noFill/>
        </p:spPr>
        <p:txBody>
          <a:bodyPr wrap="none" lIns="0">
            <a:spAutoFit/>
          </a:bodyPr>
          <a:lstStyle/>
          <a:p>
            <a:pPr algn="just" fontAlgn="auto">
              <a:lnSpc>
                <a:spcPts val="2802"/>
              </a:lnSpc>
              <a:spcBef>
                <a:spcPts val="0"/>
              </a:spcBef>
              <a:spcAft>
                <a:spcPts val="0"/>
              </a:spcAft>
              <a:defRPr/>
            </a:pPr>
            <a:r>
              <a:rPr lang="en-US" sz="2802">
                <a:solidFill>
                  <a:srgbClr val="00009A"/>
                </a:solidFill>
                <a:latin typeface="Tahoma"/>
                <a:cs typeface="+mn-cs"/>
              </a:rPr>
              <a:t>considered at “infinity” </a:t>
            </a:r>
          </a:p>
        </p:txBody>
      </p:sp>
      <p:sp>
        <p:nvSpPr>
          <p:cNvPr id="8" name="TextBox 7"/>
          <p:cNvSpPr txBox="1"/>
          <p:nvPr/>
        </p:nvSpPr>
        <p:spPr>
          <a:xfrm>
            <a:off x="701675" y="4940300"/>
            <a:ext cx="5099050" cy="938719"/>
          </a:xfrm>
          <a:prstGeom prst="rect">
            <a:avLst/>
          </a:prstGeom>
          <a:noFill/>
        </p:spPr>
        <p:txBody>
          <a:bodyPr lIns="0">
            <a:spAutoFit/>
          </a:bodyPr>
          <a:lstStyle/>
          <a:p>
            <a:pPr marL="342900" indent="-342900" algn="just" fontAlgn="auto">
              <a:lnSpc>
                <a:spcPts val="3252"/>
              </a:lnSpc>
              <a:spcBef>
                <a:spcPts val="0"/>
              </a:spcBef>
              <a:spcAft>
                <a:spcPts val="0"/>
              </a:spcAft>
              <a:defRPr/>
            </a:pPr>
            <a:r>
              <a:rPr lang="en-US" sz="2100" dirty="0" smtClean="0">
                <a:solidFill>
                  <a:srgbClr val="00009A"/>
                </a:solidFill>
                <a:latin typeface="Wingdings"/>
                <a:cs typeface="+mn-cs"/>
              </a:rPr>
              <a:t></a:t>
            </a:r>
            <a:r>
              <a:rPr lang="en-US" sz="2802" dirty="0" smtClean="0">
                <a:solidFill>
                  <a:srgbClr val="00009A"/>
                </a:solidFill>
                <a:latin typeface="Tahoma"/>
                <a:cs typeface="+mn-cs"/>
              </a:rPr>
              <a:t>Third </a:t>
            </a:r>
            <a:r>
              <a:rPr lang="en-US" sz="2802" dirty="0">
                <a:solidFill>
                  <a:srgbClr val="00009A"/>
                </a:solidFill>
                <a:latin typeface="Tahoma"/>
                <a:cs typeface="+mn-cs"/>
              </a:rPr>
              <a:t>force must parallel to the other two forces to insect </a:t>
            </a:r>
          </a:p>
        </p:txBody>
      </p:sp>
      <p:sp>
        <p:nvSpPr>
          <p:cNvPr id="9" name="TextBox 8"/>
          <p:cNvSpPr txBox="1"/>
          <p:nvPr/>
        </p:nvSpPr>
        <p:spPr>
          <a:xfrm>
            <a:off x="1044575" y="5880100"/>
            <a:ext cx="2389188" cy="450850"/>
          </a:xfrm>
          <a:prstGeom prst="rect">
            <a:avLst/>
          </a:prstGeom>
          <a:noFill/>
        </p:spPr>
        <p:txBody>
          <a:bodyPr wrap="none" lIns="0">
            <a:spAutoFit/>
          </a:bodyPr>
          <a:lstStyle/>
          <a:p>
            <a:pPr algn="just" fontAlgn="auto">
              <a:lnSpc>
                <a:spcPts val="2802"/>
              </a:lnSpc>
              <a:spcBef>
                <a:spcPts val="0"/>
              </a:spcBef>
              <a:spcAft>
                <a:spcPts val="0"/>
              </a:spcAft>
              <a:defRPr/>
            </a:pPr>
            <a:r>
              <a:rPr lang="en-US" sz="2802">
                <a:solidFill>
                  <a:srgbClr val="00009A"/>
                </a:solidFill>
                <a:latin typeface="Tahoma"/>
                <a:cs typeface="+mn-cs"/>
              </a:rPr>
              <a:t>at this “point” </a:t>
            </a:r>
          </a:p>
        </p:txBody>
      </p:sp>
      <p:sp>
        <p:nvSpPr>
          <p:cNvPr id="10" name="TextBox 9"/>
          <p:cNvSpPr txBox="1"/>
          <p:nvPr/>
        </p:nvSpPr>
        <p:spPr>
          <a:xfrm>
            <a:off x="8432800" y="6354763"/>
            <a:ext cx="241300" cy="271462"/>
          </a:xfrm>
          <a:prstGeom prst="rect">
            <a:avLst/>
          </a:prstGeom>
          <a:noFill/>
        </p:spPr>
        <p:txBody>
          <a:bodyPr wrap="none" lIns="0">
            <a:spAutoFit/>
          </a:bodyPr>
          <a:lstStyle/>
          <a:p>
            <a:pPr algn="just" fontAlgn="auto">
              <a:lnSpc>
                <a:spcPts val="1398"/>
              </a:lnSpc>
              <a:spcBef>
                <a:spcPts val="0"/>
              </a:spcBef>
              <a:spcAft>
                <a:spcPts val="0"/>
              </a:spcAft>
              <a:defRPr/>
            </a:pPr>
            <a:r>
              <a:rPr lang="en-US" sz="1398">
                <a:solidFill>
                  <a:srgbClr val="FFFFFF"/>
                </a:solidFill>
                <a:latin typeface="Arial"/>
                <a:cs typeface="+mn-cs"/>
              </a:rPr>
              <a:t>8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1" descr="a2e66DB.tmp"/>
          <p:cNvPicPr>
            <a:picLocks/>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1706563" y="285750"/>
            <a:ext cx="5984875" cy="1220788"/>
          </a:xfrm>
          <a:prstGeom prst="rect">
            <a:avLst/>
          </a:prstGeom>
          <a:noFill/>
        </p:spPr>
        <p:txBody>
          <a:bodyPr lIns="0">
            <a:spAutoFit/>
          </a:bodyPr>
          <a:lstStyle/>
          <a:p>
            <a:pPr marL="1906461" indent="-1906461" algn="just" fontAlgn="auto">
              <a:lnSpc>
                <a:spcPts val="4400"/>
              </a:lnSpc>
              <a:spcBef>
                <a:spcPts val="0"/>
              </a:spcBef>
              <a:spcAft>
                <a:spcPts val="0"/>
              </a:spcAft>
              <a:defRPr/>
            </a:pPr>
            <a:r>
              <a:rPr lang="en-US" sz="4002" dirty="0" smtClean="0">
                <a:solidFill>
                  <a:srgbClr val="FFFFCC"/>
                </a:solidFill>
                <a:latin typeface="Tahoma"/>
                <a:cs typeface="+mn-cs"/>
              </a:rPr>
              <a:t>Two- </a:t>
            </a:r>
            <a:r>
              <a:rPr lang="en-US" sz="4002" dirty="0">
                <a:solidFill>
                  <a:srgbClr val="FFFFCC"/>
                </a:solidFill>
                <a:latin typeface="Tahoma"/>
                <a:cs typeface="+mn-cs"/>
              </a:rPr>
              <a:t>and Three-Force Members </a:t>
            </a:r>
          </a:p>
        </p:txBody>
      </p:sp>
      <p:sp>
        <p:nvSpPr>
          <p:cNvPr id="4" name="TextBox 3"/>
          <p:cNvSpPr txBox="1"/>
          <p:nvPr/>
        </p:nvSpPr>
        <p:spPr>
          <a:xfrm>
            <a:off x="3800475" y="1789113"/>
            <a:ext cx="4959350" cy="2786062"/>
          </a:xfrm>
          <a:prstGeom prst="rect">
            <a:avLst/>
          </a:prstGeom>
          <a:noFill/>
        </p:spPr>
        <p:txBody>
          <a:bodyPr lIns="0">
            <a:spAutoFit/>
          </a:bodyPr>
          <a:lstStyle/>
          <a:p>
            <a:pPr marL="342900" indent="-342900" fontAlgn="auto">
              <a:lnSpc>
                <a:spcPts val="2993"/>
              </a:lnSpc>
              <a:spcBef>
                <a:spcPts val="0"/>
              </a:spcBef>
              <a:spcAft>
                <a:spcPts val="0"/>
              </a:spcAft>
              <a:defRPr/>
            </a:pPr>
            <a:r>
              <a:rPr lang="en-US" sz="2100" dirty="0" smtClean="0">
                <a:solidFill>
                  <a:srgbClr val="00009A"/>
                </a:solidFill>
                <a:latin typeface="Wingdings"/>
                <a:cs typeface="+mn-cs"/>
              </a:rPr>
              <a:t></a:t>
            </a:r>
            <a:r>
              <a:rPr lang="en-US" sz="2802" dirty="0" smtClean="0">
                <a:solidFill>
                  <a:srgbClr val="00009A"/>
                </a:solidFill>
                <a:latin typeface="Tahoma"/>
                <a:cs typeface="+mn-cs"/>
              </a:rPr>
              <a:t>bucket </a:t>
            </a:r>
            <a:r>
              <a:rPr lang="en-US" sz="2802" dirty="0">
                <a:solidFill>
                  <a:srgbClr val="00009A"/>
                </a:solidFill>
                <a:latin typeface="Tahoma"/>
                <a:cs typeface="+mn-cs"/>
              </a:rPr>
              <a:t>link AB on the back hoe is a typical example of a two-force member since it is pin connected at its end provided its weight is neglected, no other force acts on this member </a:t>
            </a:r>
          </a:p>
        </p:txBody>
      </p:sp>
      <p:sp>
        <p:nvSpPr>
          <p:cNvPr id="5" name="TextBox 4"/>
          <p:cNvSpPr txBox="1"/>
          <p:nvPr/>
        </p:nvSpPr>
        <p:spPr>
          <a:xfrm>
            <a:off x="3800475" y="4564063"/>
            <a:ext cx="4800600" cy="836126"/>
          </a:xfrm>
          <a:prstGeom prst="rect">
            <a:avLst/>
          </a:prstGeom>
          <a:noFill/>
        </p:spPr>
        <p:txBody>
          <a:bodyPr lIns="0">
            <a:spAutoFit/>
          </a:bodyPr>
          <a:lstStyle/>
          <a:p>
            <a:pPr marL="342900" indent="-342900" algn="just" fontAlgn="auto">
              <a:lnSpc>
                <a:spcPts val="2915"/>
              </a:lnSpc>
              <a:spcBef>
                <a:spcPts val="0"/>
              </a:spcBef>
              <a:spcAft>
                <a:spcPts val="0"/>
              </a:spcAft>
              <a:defRPr/>
            </a:pPr>
            <a:r>
              <a:rPr lang="en-US" sz="2100" dirty="0" smtClean="0">
                <a:solidFill>
                  <a:srgbClr val="00009A"/>
                </a:solidFill>
                <a:latin typeface="Wingdings"/>
                <a:cs typeface="+mn-cs"/>
              </a:rPr>
              <a:t></a:t>
            </a:r>
            <a:r>
              <a:rPr lang="en-US" sz="2802" dirty="0" smtClean="0">
                <a:solidFill>
                  <a:srgbClr val="00009A"/>
                </a:solidFill>
                <a:latin typeface="Tahoma"/>
                <a:cs typeface="+mn-cs"/>
              </a:rPr>
              <a:t>the </a:t>
            </a:r>
            <a:r>
              <a:rPr lang="en-US" sz="2802" dirty="0">
                <a:solidFill>
                  <a:srgbClr val="00009A"/>
                </a:solidFill>
                <a:latin typeface="Tahoma"/>
                <a:cs typeface="+mn-cs"/>
              </a:rPr>
              <a:t>hydraulic cylinder BC is pin connected at its ends, </a:t>
            </a:r>
          </a:p>
        </p:txBody>
      </p:sp>
      <p:sp>
        <p:nvSpPr>
          <p:cNvPr id="6" name="TextBox 5"/>
          <p:cNvSpPr txBox="1"/>
          <p:nvPr/>
        </p:nvSpPr>
        <p:spPr>
          <a:xfrm>
            <a:off x="4143375" y="5332413"/>
            <a:ext cx="4470400" cy="450850"/>
          </a:xfrm>
          <a:prstGeom prst="rect">
            <a:avLst/>
          </a:prstGeom>
          <a:noFill/>
        </p:spPr>
        <p:txBody>
          <a:bodyPr wrap="none" lIns="0">
            <a:spAutoFit/>
          </a:bodyPr>
          <a:lstStyle/>
          <a:p>
            <a:pPr algn="just" fontAlgn="auto">
              <a:lnSpc>
                <a:spcPts val="2802"/>
              </a:lnSpc>
              <a:spcBef>
                <a:spcPts val="0"/>
              </a:spcBef>
              <a:spcAft>
                <a:spcPts val="0"/>
              </a:spcAft>
              <a:defRPr/>
            </a:pPr>
            <a:r>
              <a:rPr lang="en-US" sz="2802">
                <a:solidFill>
                  <a:srgbClr val="00009A"/>
                </a:solidFill>
                <a:latin typeface="Tahoma"/>
                <a:cs typeface="+mn-cs"/>
              </a:rPr>
              <a:t>being a two-force member. </a:t>
            </a:r>
          </a:p>
        </p:txBody>
      </p:sp>
      <p:sp>
        <p:nvSpPr>
          <p:cNvPr id="7" name="TextBox 6"/>
          <p:cNvSpPr txBox="1"/>
          <p:nvPr/>
        </p:nvSpPr>
        <p:spPr>
          <a:xfrm>
            <a:off x="8432800" y="5707063"/>
            <a:ext cx="341313" cy="271462"/>
          </a:xfrm>
          <a:prstGeom prst="rect">
            <a:avLst/>
          </a:prstGeom>
          <a:noFill/>
        </p:spPr>
        <p:txBody>
          <a:bodyPr wrap="none" lIns="0">
            <a:spAutoFit/>
          </a:bodyPr>
          <a:lstStyle/>
          <a:p>
            <a:pPr algn="just" fontAlgn="auto">
              <a:lnSpc>
                <a:spcPts val="1398"/>
              </a:lnSpc>
              <a:spcBef>
                <a:spcPts val="0"/>
              </a:spcBef>
              <a:spcAft>
                <a:spcPts val="0"/>
              </a:spcAft>
              <a:defRPr/>
            </a:pPr>
            <a:r>
              <a:rPr lang="en-US" sz="1398">
                <a:solidFill>
                  <a:srgbClr val="FFFFFF"/>
                </a:solidFill>
                <a:latin typeface="Arial"/>
                <a:cs typeface="+mn-cs"/>
              </a:rPr>
              <a:t>83 </a:t>
            </a:r>
          </a:p>
        </p:txBody>
      </p:sp>
      <p:sp>
        <p:nvSpPr>
          <p:cNvPr id="8" name="TextBox 7"/>
          <p:cNvSpPr txBox="1"/>
          <p:nvPr/>
        </p:nvSpPr>
        <p:spPr>
          <a:xfrm>
            <a:off x="8432800" y="6354763"/>
            <a:ext cx="341313" cy="271462"/>
          </a:xfrm>
          <a:prstGeom prst="rect">
            <a:avLst/>
          </a:prstGeom>
          <a:noFill/>
        </p:spPr>
        <p:txBody>
          <a:bodyPr wrap="none" lIns="0">
            <a:spAutoFit/>
          </a:bodyPr>
          <a:lstStyle/>
          <a:p>
            <a:pPr algn="just" fontAlgn="auto">
              <a:lnSpc>
                <a:spcPts val="1398"/>
              </a:lnSpc>
              <a:spcBef>
                <a:spcPts val="0"/>
              </a:spcBef>
              <a:spcAft>
                <a:spcPts val="0"/>
              </a:spcAft>
              <a:defRPr/>
            </a:pPr>
            <a:r>
              <a:rPr lang="en-US" sz="1398">
                <a:solidFill>
                  <a:srgbClr val="FFFFFF"/>
                </a:solidFill>
                <a:latin typeface="Arial"/>
                <a:cs typeface="+mn-cs"/>
              </a:rPr>
              <a:t>83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1" descr="a2e6A75.tmp"/>
          <p:cNvPicPr>
            <a:picLocks/>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1706563" y="285750"/>
            <a:ext cx="5984875" cy="1220788"/>
          </a:xfrm>
          <a:prstGeom prst="rect">
            <a:avLst/>
          </a:prstGeom>
          <a:noFill/>
        </p:spPr>
        <p:txBody>
          <a:bodyPr lIns="0">
            <a:spAutoFit/>
          </a:bodyPr>
          <a:lstStyle/>
          <a:p>
            <a:pPr marL="1906461" indent="-1906461" algn="just" fontAlgn="auto">
              <a:lnSpc>
                <a:spcPts val="4400"/>
              </a:lnSpc>
              <a:spcBef>
                <a:spcPts val="0"/>
              </a:spcBef>
              <a:spcAft>
                <a:spcPts val="0"/>
              </a:spcAft>
              <a:defRPr/>
            </a:pPr>
            <a:r>
              <a:rPr lang="en-US" sz="4002" dirty="0" smtClean="0">
                <a:solidFill>
                  <a:srgbClr val="FFFFCC"/>
                </a:solidFill>
                <a:latin typeface="Tahoma"/>
                <a:cs typeface="+mn-cs"/>
              </a:rPr>
              <a:t> </a:t>
            </a:r>
            <a:r>
              <a:rPr lang="en-US" sz="4002" dirty="0">
                <a:solidFill>
                  <a:srgbClr val="FFFFCC"/>
                </a:solidFill>
                <a:latin typeface="Tahoma"/>
                <a:cs typeface="+mn-cs"/>
              </a:rPr>
              <a:t>Two- and Three-Force Members </a:t>
            </a:r>
          </a:p>
        </p:txBody>
      </p:sp>
      <p:sp>
        <p:nvSpPr>
          <p:cNvPr id="87044" name="TextBox 3"/>
          <p:cNvSpPr txBox="1">
            <a:spLocks noChangeArrowheads="1"/>
          </p:cNvSpPr>
          <p:nvPr/>
        </p:nvSpPr>
        <p:spPr bwMode="auto">
          <a:xfrm>
            <a:off x="3368675" y="1965325"/>
            <a:ext cx="5580063" cy="2246313"/>
          </a:xfrm>
          <a:prstGeom prst="rect">
            <a:avLst/>
          </a:prstGeom>
          <a:noFill/>
          <a:ln w="9525">
            <a:noFill/>
            <a:miter lim="800000"/>
            <a:headEnd/>
            <a:tailEnd/>
          </a:ln>
        </p:spPr>
        <p:txBody>
          <a:bodyPr lIns="0">
            <a:spAutoFit/>
          </a:bodyPr>
          <a:lstStyle/>
          <a:p>
            <a:pPr marL="342900" indent="-342900">
              <a:lnSpc>
                <a:spcPts val="2800"/>
              </a:lnSpc>
            </a:pPr>
            <a:r>
              <a:rPr lang="en-US" dirty="0" smtClean="0">
                <a:solidFill>
                  <a:srgbClr val="00009A"/>
                </a:solidFill>
                <a:latin typeface="Wingdings" pitchFamily="2" charset="2"/>
              </a:rPr>
              <a:t></a:t>
            </a:r>
            <a:r>
              <a:rPr lang="en-US" sz="2400" dirty="0" smtClean="0">
                <a:solidFill>
                  <a:srgbClr val="00009A"/>
                </a:solidFill>
                <a:latin typeface="Tahoma" pitchFamily="34" charset="0"/>
              </a:rPr>
              <a:t>The </a:t>
            </a:r>
            <a:r>
              <a:rPr lang="en-US" sz="2400" dirty="0">
                <a:solidFill>
                  <a:srgbClr val="00009A"/>
                </a:solidFill>
                <a:latin typeface="Tahoma" pitchFamily="34" charset="0"/>
              </a:rPr>
              <a:t>boom ABD is subjected to the weight of the suspended motor at D, the forces of the hydraulic cylinder at B, and the force of the pin at A. If the boom’s weight is neglected, it is a three-force member </a:t>
            </a:r>
          </a:p>
        </p:txBody>
      </p:sp>
      <p:sp>
        <p:nvSpPr>
          <p:cNvPr id="87045" name="TextBox 4"/>
          <p:cNvSpPr txBox="1">
            <a:spLocks noChangeArrowheads="1"/>
          </p:cNvSpPr>
          <p:nvPr/>
        </p:nvSpPr>
        <p:spPr bwMode="auto">
          <a:xfrm>
            <a:off x="3368675" y="4229100"/>
            <a:ext cx="5354638" cy="1131079"/>
          </a:xfrm>
          <a:prstGeom prst="rect">
            <a:avLst/>
          </a:prstGeom>
          <a:noFill/>
          <a:ln w="9525">
            <a:noFill/>
            <a:miter lim="800000"/>
            <a:headEnd/>
            <a:tailEnd/>
          </a:ln>
        </p:spPr>
        <p:txBody>
          <a:bodyPr lIns="0">
            <a:spAutoFit/>
          </a:bodyPr>
          <a:lstStyle/>
          <a:p>
            <a:pPr marL="342900" indent="-342900">
              <a:lnSpc>
                <a:spcPts val="2713"/>
              </a:lnSpc>
            </a:pPr>
            <a:r>
              <a:rPr lang="en-US" dirty="0" smtClean="0">
                <a:solidFill>
                  <a:srgbClr val="00009A"/>
                </a:solidFill>
                <a:latin typeface="Wingdings" pitchFamily="2" charset="2"/>
              </a:rPr>
              <a:t></a:t>
            </a:r>
            <a:r>
              <a:rPr lang="en-US" sz="2400" dirty="0" smtClean="0">
                <a:solidFill>
                  <a:srgbClr val="00009A"/>
                </a:solidFill>
                <a:latin typeface="Tahoma" pitchFamily="34" charset="0"/>
              </a:rPr>
              <a:t>The </a:t>
            </a:r>
            <a:r>
              <a:rPr lang="en-US" sz="2400" dirty="0">
                <a:solidFill>
                  <a:srgbClr val="00009A"/>
                </a:solidFill>
                <a:latin typeface="Tahoma" pitchFamily="34" charset="0"/>
              </a:rPr>
              <a:t>dump bed of the truck operates by extending the hydraulic cylinder AB. If the weight of AB is neglected, </a:t>
            </a:r>
          </a:p>
        </p:txBody>
      </p:sp>
      <p:sp>
        <p:nvSpPr>
          <p:cNvPr id="87046" name="TextBox 5"/>
          <p:cNvSpPr txBox="1">
            <a:spLocks noChangeArrowheads="1"/>
          </p:cNvSpPr>
          <p:nvPr/>
        </p:nvSpPr>
        <p:spPr bwMode="auto">
          <a:xfrm>
            <a:off x="3711575" y="5324475"/>
            <a:ext cx="4878388" cy="400050"/>
          </a:xfrm>
          <a:prstGeom prst="rect">
            <a:avLst/>
          </a:prstGeom>
          <a:noFill/>
          <a:ln w="9525">
            <a:noFill/>
            <a:miter lim="800000"/>
            <a:headEnd/>
            <a:tailEnd/>
          </a:ln>
        </p:spPr>
        <p:txBody>
          <a:bodyPr wrap="none" lIns="0">
            <a:spAutoFit/>
          </a:bodyPr>
          <a:lstStyle/>
          <a:p>
            <a:pPr algn="just">
              <a:lnSpc>
                <a:spcPts val="2400"/>
              </a:lnSpc>
            </a:pPr>
            <a:r>
              <a:rPr lang="en-US" sz="2400">
                <a:solidFill>
                  <a:srgbClr val="00009A"/>
                </a:solidFill>
                <a:latin typeface="Tahoma" pitchFamily="34" charset="0"/>
              </a:rPr>
              <a:t>it is a two-force member since it is </a:t>
            </a:r>
          </a:p>
        </p:txBody>
      </p:sp>
      <p:sp>
        <p:nvSpPr>
          <p:cNvPr id="7" name="TextBox 6"/>
          <p:cNvSpPr txBox="1"/>
          <p:nvPr/>
        </p:nvSpPr>
        <p:spPr>
          <a:xfrm>
            <a:off x="8432800" y="5707063"/>
            <a:ext cx="341313" cy="271462"/>
          </a:xfrm>
          <a:prstGeom prst="rect">
            <a:avLst/>
          </a:prstGeom>
          <a:noFill/>
        </p:spPr>
        <p:txBody>
          <a:bodyPr wrap="none" lIns="0">
            <a:spAutoFit/>
          </a:bodyPr>
          <a:lstStyle/>
          <a:p>
            <a:pPr algn="just" fontAlgn="auto">
              <a:lnSpc>
                <a:spcPts val="1398"/>
              </a:lnSpc>
              <a:spcBef>
                <a:spcPts val="0"/>
              </a:spcBef>
              <a:spcAft>
                <a:spcPts val="0"/>
              </a:spcAft>
              <a:defRPr/>
            </a:pPr>
            <a:r>
              <a:rPr lang="en-US" sz="1398">
                <a:solidFill>
                  <a:srgbClr val="FFFFFF"/>
                </a:solidFill>
                <a:latin typeface="Arial"/>
                <a:cs typeface="+mn-cs"/>
              </a:rPr>
              <a:t>84 </a:t>
            </a:r>
          </a:p>
        </p:txBody>
      </p:sp>
      <p:sp>
        <p:nvSpPr>
          <p:cNvPr id="87048" name="TextBox 7"/>
          <p:cNvSpPr txBox="1">
            <a:spLocks noChangeArrowheads="1"/>
          </p:cNvSpPr>
          <p:nvPr/>
        </p:nvSpPr>
        <p:spPr bwMode="auto">
          <a:xfrm>
            <a:off x="3711575" y="5689600"/>
            <a:ext cx="4387850" cy="400050"/>
          </a:xfrm>
          <a:prstGeom prst="rect">
            <a:avLst/>
          </a:prstGeom>
          <a:noFill/>
          <a:ln w="9525">
            <a:noFill/>
            <a:miter lim="800000"/>
            <a:headEnd/>
            <a:tailEnd/>
          </a:ln>
        </p:spPr>
        <p:txBody>
          <a:bodyPr wrap="none" lIns="0">
            <a:spAutoFit/>
          </a:bodyPr>
          <a:lstStyle/>
          <a:p>
            <a:pPr algn="just">
              <a:lnSpc>
                <a:spcPts val="2400"/>
              </a:lnSpc>
            </a:pPr>
            <a:r>
              <a:rPr lang="en-US" sz="2400">
                <a:solidFill>
                  <a:srgbClr val="00009A"/>
                </a:solidFill>
                <a:latin typeface="Tahoma" pitchFamily="34" charset="0"/>
              </a:rPr>
              <a:t>pin-connected at its end points </a:t>
            </a:r>
          </a:p>
        </p:txBody>
      </p:sp>
      <p:sp>
        <p:nvSpPr>
          <p:cNvPr id="9" name="TextBox 8"/>
          <p:cNvSpPr txBox="1"/>
          <p:nvPr/>
        </p:nvSpPr>
        <p:spPr>
          <a:xfrm>
            <a:off x="8432800" y="6354763"/>
            <a:ext cx="341313" cy="271462"/>
          </a:xfrm>
          <a:prstGeom prst="rect">
            <a:avLst/>
          </a:prstGeom>
          <a:noFill/>
        </p:spPr>
        <p:txBody>
          <a:bodyPr wrap="none" lIns="0">
            <a:spAutoFit/>
          </a:bodyPr>
          <a:lstStyle/>
          <a:p>
            <a:pPr algn="just" fontAlgn="auto">
              <a:lnSpc>
                <a:spcPts val="1398"/>
              </a:lnSpc>
              <a:spcBef>
                <a:spcPts val="0"/>
              </a:spcBef>
              <a:spcAft>
                <a:spcPts val="0"/>
              </a:spcAft>
              <a:defRPr/>
            </a:pPr>
            <a:r>
              <a:rPr lang="en-US" sz="1398">
                <a:solidFill>
                  <a:srgbClr val="FFFFFF"/>
                </a:solidFill>
                <a:latin typeface="Arial"/>
                <a:cs typeface="+mn-cs"/>
              </a:rPr>
              <a:t>84 </a:t>
            </a:r>
          </a:p>
        </p:txBody>
      </p:sp>
      <p:sp>
        <p:nvSpPr>
          <p:cNvPr id="10" name="TextBox 9"/>
          <p:cNvSpPr txBox="1"/>
          <p:nvPr/>
        </p:nvSpPr>
        <p:spPr>
          <a:xfrm>
            <a:off x="4327525" y="6570663"/>
            <a:ext cx="460375" cy="271462"/>
          </a:xfrm>
          <a:prstGeom prst="rect">
            <a:avLst/>
          </a:prstGeom>
          <a:noFill/>
        </p:spPr>
        <p:txBody>
          <a:bodyPr wrap="none" lIns="0">
            <a:spAutoFit/>
          </a:bodyPr>
          <a:lstStyle/>
          <a:p>
            <a:pPr algn="just" fontAlgn="auto">
              <a:lnSpc>
                <a:spcPts val="1398"/>
              </a:lnSpc>
              <a:spcBef>
                <a:spcPts val="0"/>
              </a:spcBef>
              <a:spcAft>
                <a:spcPts val="0"/>
              </a:spcAft>
              <a:defRPr/>
            </a:pPr>
            <a:r>
              <a:rPr lang="en-US" sz="1398">
                <a:solidFill>
                  <a:srgbClr val="000000"/>
                </a:solidFill>
                <a:latin typeface="Arial Bold"/>
                <a:cs typeface="+mn-cs"/>
              </a:rPr>
              <a:t>(84)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0"/>
            <a:ext cx="8305800" cy="914400"/>
          </a:xfrm>
        </p:spPr>
        <p:txBody>
          <a:bodyPr>
            <a:normAutofit fontScale="90000"/>
          </a:bodyPr>
          <a:lstStyle/>
          <a:p>
            <a:r>
              <a:rPr lang="en-US" b="1" i="1" dirty="0" smtClean="0"/>
              <a:t/>
            </a:r>
            <a:br>
              <a:rPr lang="en-US" b="1" i="1" dirty="0" smtClean="0"/>
            </a:br>
            <a:r>
              <a:rPr lang="en-US" b="1" i="1" dirty="0" smtClean="0"/>
              <a:t/>
            </a:r>
            <a:br>
              <a:rPr lang="en-US" b="1" i="1" dirty="0" smtClean="0"/>
            </a:br>
            <a:r>
              <a:rPr lang="en-US" b="1" i="1" dirty="0" smtClean="0"/>
              <a:t/>
            </a:r>
            <a:br>
              <a:rPr lang="en-US" b="1" i="1" dirty="0" smtClean="0"/>
            </a:br>
            <a:r>
              <a:rPr lang="en-US" b="1" i="1" dirty="0" smtClean="0"/>
              <a:t/>
            </a:r>
            <a:br>
              <a:rPr lang="en-US" b="1" i="1" dirty="0" smtClean="0"/>
            </a:br>
            <a:r>
              <a:rPr lang="en-US" b="1" i="1" dirty="0" smtClean="0"/>
              <a:t/>
            </a:r>
            <a:br>
              <a:rPr lang="en-US" b="1" i="1" dirty="0" smtClean="0"/>
            </a:br>
            <a:endParaRPr lang="en-US" dirty="0"/>
          </a:p>
        </p:txBody>
      </p:sp>
      <p:sp>
        <p:nvSpPr>
          <p:cNvPr id="6" name="Content Placeholder 5"/>
          <p:cNvSpPr>
            <a:spLocks noGrp="1"/>
          </p:cNvSpPr>
          <p:nvPr>
            <p:ph idx="1"/>
          </p:nvPr>
        </p:nvSpPr>
        <p:spPr>
          <a:xfrm>
            <a:off x="228600" y="228600"/>
            <a:ext cx="8458200" cy="6096000"/>
          </a:xfrm>
        </p:spPr>
        <p:txBody>
          <a:bodyPr>
            <a:normAutofit/>
          </a:bodyPr>
          <a:lstStyle/>
          <a:p>
            <a:pPr>
              <a:buNone/>
            </a:pPr>
            <a:r>
              <a:rPr lang="en-US" sz="5400" b="1" i="1" u="sng" dirty="0" smtClean="0">
                <a:solidFill>
                  <a:srgbClr val="0000CC"/>
                </a:solidFill>
              </a:rPr>
              <a:t>Superposition:</a:t>
            </a:r>
            <a:r>
              <a:rPr lang="en-US" dirty="0" smtClean="0"/>
              <a:t/>
            </a:r>
            <a:br>
              <a:rPr lang="en-US" dirty="0" smtClean="0"/>
            </a:br>
            <a:endParaRPr lang="en-US" dirty="0" smtClean="0"/>
          </a:p>
          <a:p>
            <a:r>
              <a:rPr lang="en-US" sz="3200" dirty="0" smtClean="0"/>
              <a:t>The principle of superposition of forces is an extremely useful concept, particularly in graphical force analysis. </a:t>
            </a:r>
            <a:r>
              <a:rPr lang="en-US" sz="3200" dirty="0" smtClean="0">
                <a:solidFill>
                  <a:srgbClr val="FF0000"/>
                </a:solidFill>
              </a:rPr>
              <a:t>Basically, the principle states that, for linear systems, the net effect of multiple loads on a system is equal to the superposition (i.e., vector summation) of the effects of the individual loads considered one at a time</a:t>
            </a:r>
            <a:endParaRPr lang="en-US" sz="3200" dirty="0">
              <a:solidFill>
                <a:srgbClr val="FF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09600"/>
            <a:ext cx="8686800" cy="5715000"/>
          </a:xfrm>
        </p:spPr>
        <p:txBody>
          <a:bodyPr/>
          <a:lstStyle/>
          <a:p>
            <a:pPr algn="just"/>
            <a:r>
              <a:rPr lang="en-US" dirty="0" smtClean="0"/>
              <a:t>. </a:t>
            </a:r>
            <a:r>
              <a:rPr lang="en-US" sz="3200" dirty="0" smtClean="0"/>
              <a:t>Physically, linearity refers to a direct proportionality between input force and output force. </a:t>
            </a:r>
            <a:endParaRPr lang="en-US" sz="3200" smtClean="0"/>
          </a:p>
          <a:p>
            <a:pPr algn="just"/>
            <a:r>
              <a:rPr lang="en-US" sz="3200" smtClean="0"/>
              <a:t>Generally</a:t>
            </a:r>
            <a:r>
              <a:rPr lang="en-US" sz="3200" dirty="0" smtClean="0"/>
              <a:t>, in the absence of Coulomb or dry friction, most mechanisms are linear for force analysis purposes, despite the fact that many of these mechanisms exhibit very nonlinear motions. Examples and further discussion in later sections will demonstrate the application of this principle</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1"/>
            <a:ext cx="8458200" cy="5287963"/>
          </a:xfrm>
        </p:spPr>
        <p:txBody>
          <a:bodyPr/>
          <a:lstStyle/>
          <a:p>
            <a:pPr>
              <a:buFont typeface="Wingdings" pitchFamily="2" charset="2"/>
              <a:buChar char="Ø"/>
            </a:pPr>
            <a:r>
              <a:rPr lang="en-US" dirty="0" smtClean="0"/>
              <a:t>In order to design the parts of a machine or mechanism for strength, it is necessary to determine the forces and torques acting on individual links. </a:t>
            </a:r>
          </a:p>
          <a:p>
            <a:pPr>
              <a:buFont typeface="Wingdings" pitchFamily="2" charset="2"/>
              <a:buChar char="Ø"/>
            </a:pPr>
            <a:endParaRPr lang="en-US" dirty="0"/>
          </a:p>
          <a:p>
            <a:pPr>
              <a:buFont typeface="Wingdings" pitchFamily="2" charset="2"/>
              <a:buChar char="Ø"/>
            </a:pPr>
            <a:r>
              <a:rPr lang="en-US" dirty="0" smtClean="0"/>
              <a:t>Each component however small, should be</a:t>
            </a:r>
          </a:p>
          <a:p>
            <a:pPr>
              <a:buNone/>
            </a:pPr>
            <a:r>
              <a:rPr lang="en-US" dirty="0" smtClean="0"/>
              <a:t>    carefully analyzed for its role in transmitting force.</a:t>
            </a:r>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0"/>
            <a:ext cx="8229600" cy="838200"/>
          </a:xfrm>
        </p:spPr>
        <p:txBody>
          <a:bodyPr/>
          <a:lstStyle/>
          <a:p>
            <a:r>
              <a:rPr lang="en-US" dirty="0" smtClean="0"/>
              <a:t>Static Force Analysis</a:t>
            </a:r>
            <a:endParaRPr lang="en-US" dirty="0"/>
          </a:p>
        </p:txBody>
      </p:sp>
      <p:sp>
        <p:nvSpPr>
          <p:cNvPr id="5" name="Content Placeholder 4"/>
          <p:cNvSpPr>
            <a:spLocks noGrp="1"/>
          </p:cNvSpPr>
          <p:nvPr>
            <p:ph sz="quarter" idx="1"/>
          </p:nvPr>
        </p:nvSpPr>
        <p:spPr>
          <a:xfrm>
            <a:off x="0" y="990600"/>
            <a:ext cx="4572000" cy="5867400"/>
          </a:xfrm>
        </p:spPr>
        <p:txBody>
          <a:bodyPr>
            <a:normAutofit/>
          </a:bodyPr>
          <a:lstStyle/>
          <a:p>
            <a:r>
              <a:rPr lang="en-US" dirty="0" smtClean="0"/>
              <a:t>Consider the simple four-bar system shown:</a:t>
            </a:r>
          </a:p>
          <a:p>
            <a:r>
              <a:rPr lang="en-US" dirty="0" smtClean="0"/>
              <a:t>The system is in equilibrium under the action of the external force F</a:t>
            </a:r>
            <a:r>
              <a:rPr lang="en-US" baseline="-25000" dirty="0" smtClean="0"/>
              <a:t>14</a:t>
            </a:r>
            <a:r>
              <a:rPr lang="en-US" dirty="0" smtClean="0"/>
              <a:t> and T</a:t>
            </a:r>
            <a:r>
              <a:rPr lang="en-US" baseline="-25000" dirty="0" smtClean="0"/>
              <a:t>12</a:t>
            </a:r>
            <a:r>
              <a:rPr lang="en-US" dirty="0" smtClean="0"/>
              <a:t>. </a:t>
            </a:r>
          </a:p>
          <a:p>
            <a:r>
              <a:rPr lang="en-US" dirty="0" smtClean="0"/>
              <a:t>The magnitude and direction (</a:t>
            </a:r>
            <a:r>
              <a:rPr lang="el-GR" dirty="0" smtClean="0"/>
              <a:t>η</a:t>
            </a:r>
            <a:r>
              <a:rPr lang="en-US" dirty="0" smtClean="0"/>
              <a:t>) of the force F</a:t>
            </a:r>
            <a:r>
              <a:rPr lang="en-US" baseline="-25000" dirty="0" smtClean="0"/>
              <a:t>14 </a:t>
            </a:r>
            <a:r>
              <a:rPr lang="en-US" dirty="0" smtClean="0"/>
              <a:t>are known. </a:t>
            </a:r>
          </a:p>
          <a:p>
            <a:r>
              <a:rPr lang="en-US" dirty="0" smtClean="0"/>
              <a:t>We are to determine T</a:t>
            </a:r>
            <a:r>
              <a:rPr lang="en-US" baseline="-25000" dirty="0" smtClean="0"/>
              <a:t>12</a:t>
            </a:r>
            <a:r>
              <a:rPr lang="en-US" dirty="0" smtClean="0"/>
              <a:t> and the forces acting at the joints. In free-body diagrams of the moving links are shown. </a:t>
            </a:r>
          </a:p>
          <a:p>
            <a:endParaRPr lang="en-US" dirty="0" smtClean="0"/>
          </a:p>
          <a:p>
            <a:endParaRPr lang="en-US" dirty="0"/>
          </a:p>
        </p:txBody>
      </p:sp>
      <p:pic>
        <p:nvPicPr>
          <p:cNvPr id="7" name="Content Placeholder 6" descr="http://ocw.metu.edu.tr/pluginfile.php/6467/mod_resource/content/6/ch6/6_2/6_2001.gif"/>
          <p:cNvPicPr>
            <a:picLocks noGrp="1"/>
          </p:cNvPicPr>
          <p:nvPr>
            <p:ph sz="quarter" idx="2"/>
          </p:nvPr>
        </p:nvPicPr>
        <p:blipFill>
          <a:blip r:embed="rId2" cstate="print"/>
          <a:srcRect/>
          <a:stretch>
            <a:fillRect/>
          </a:stretch>
        </p:blipFill>
        <p:spPr bwMode="auto">
          <a:xfrm>
            <a:off x="4800600" y="2362200"/>
            <a:ext cx="3835400" cy="2903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 Body Diagram</a:t>
            </a:r>
            <a:endParaRPr lang="en-US" dirty="0"/>
          </a:p>
        </p:txBody>
      </p:sp>
      <p:pic>
        <p:nvPicPr>
          <p:cNvPr id="6" name="Content Placeholder 5" descr="http://ocw.metu.edu.tr/pluginfile.php/6467/mod_resource/content/6/ch6/6_2/6_2002.gif"/>
          <p:cNvPicPr>
            <a:picLocks noGrp="1"/>
          </p:cNvPicPr>
          <p:nvPr>
            <p:ph sz="quarter" idx="1"/>
          </p:nvPr>
        </p:nvPicPr>
        <p:blipFill>
          <a:blip r:embed="rId2" cstate="print"/>
          <a:srcRect/>
          <a:stretch>
            <a:fillRect/>
          </a:stretch>
        </p:blipFill>
        <p:spPr bwMode="auto">
          <a:xfrm>
            <a:off x="1219200" y="1600200"/>
            <a:ext cx="6858000" cy="3505200"/>
          </a:xfrm>
          <a:prstGeom prst="rect">
            <a:avLst/>
          </a:prstGeom>
          <a:noFill/>
          <a:ln w="9525">
            <a:noFill/>
            <a:miter lim="800000"/>
            <a:headEnd/>
            <a:tailEnd/>
          </a:ln>
        </p:spPr>
      </p:pic>
      <p:sp>
        <p:nvSpPr>
          <p:cNvPr id="7" name="TextBox 6"/>
          <p:cNvSpPr txBox="1"/>
          <p:nvPr/>
        </p:nvSpPr>
        <p:spPr>
          <a:xfrm>
            <a:off x="838200" y="5334000"/>
            <a:ext cx="7620000" cy="923330"/>
          </a:xfrm>
          <a:prstGeom prst="rect">
            <a:avLst/>
          </a:prstGeom>
          <a:noFill/>
        </p:spPr>
        <p:txBody>
          <a:bodyPr wrap="square" rtlCol="0">
            <a:spAutoFit/>
          </a:bodyPr>
          <a:lstStyle/>
          <a:p>
            <a:r>
              <a:rPr lang="en-US" dirty="0"/>
              <a:t>On the free-body diagrams the unknown joint force components (</a:t>
            </a:r>
            <a:r>
              <a:rPr lang="en-US" dirty="0" err="1"/>
              <a:t>F</a:t>
            </a:r>
            <a:r>
              <a:rPr lang="en-US" baseline="-25000" dirty="0" err="1"/>
              <a:t>ijx</a:t>
            </a:r>
            <a:r>
              <a:rPr lang="en-US" dirty="0"/>
              <a:t> and </a:t>
            </a:r>
            <a:r>
              <a:rPr lang="en-US" dirty="0" err="1"/>
              <a:t>F</a:t>
            </a:r>
            <a:r>
              <a:rPr lang="en-US" baseline="-25000" dirty="0" err="1"/>
              <a:t>ijy</a:t>
            </a:r>
            <a:r>
              <a:rPr lang="en-US" dirty="0"/>
              <a:t>) are all shown acting in the positive x and y directions. a negative value is obtained in the result, it means that force component is in the opposite direction. </a:t>
            </a:r>
          </a:p>
        </p:txBody>
      </p:sp>
      <p:sp>
        <p:nvSpPr>
          <p:cNvPr id="8" name="Slide Number Placeholder 7"/>
          <p:cNvSpPr>
            <a:spLocks noGrp="1"/>
          </p:cNvSpPr>
          <p:nvPr>
            <p:ph type="sldNum" sz="quarter" idx="12"/>
          </p:nvPr>
        </p:nvSpPr>
        <p:spPr/>
        <p:txBody>
          <a:bodyPr>
            <a:normAutofit/>
          </a:bodyPr>
          <a:lstStyle/>
          <a:p>
            <a:fld id="{E33494FB-617A-45F1-99D4-D51D53667032}"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685800"/>
          </a:xfrm>
        </p:spPr>
        <p:txBody>
          <a:bodyPr>
            <a:normAutofit fontScale="90000"/>
          </a:bodyPr>
          <a:lstStyle/>
          <a:p>
            <a:r>
              <a:rPr lang="en-US" dirty="0" err="1" smtClean="0"/>
              <a:t>FBD</a:t>
            </a:r>
            <a:r>
              <a:rPr lang="en-US" dirty="0" smtClean="0"/>
              <a:t> if direction of forces is known</a:t>
            </a:r>
            <a:endParaRPr lang="en-US" dirty="0"/>
          </a:p>
        </p:txBody>
      </p:sp>
      <p:pic>
        <p:nvPicPr>
          <p:cNvPr id="4" name="Content Placeholder 3" descr="http://ocw.metu.edu.tr/pluginfile.php/6467/mod_resource/content/6/ch6/6_2/6_2003.gif"/>
          <p:cNvPicPr>
            <a:picLocks noGrp="1"/>
          </p:cNvPicPr>
          <p:nvPr>
            <p:ph idx="1"/>
          </p:nvPr>
        </p:nvPicPr>
        <p:blipFill>
          <a:blip r:embed="rId2" cstate="print"/>
          <a:srcRect/>
          <a:stretch>
            <a:fillRect/>
          </a:stretch>
        </p:blipFill>
        <p:spPr bwMode="auto">
          <a:xfrm>
            <a:off x="0" y="1219200"/>
            <a:ext cx="8839200"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a:t>
            </a:r>
            <a:endParaRPr lang="en-US" dirty="0"/>
          </a:p>
        </p:txBody>
      </p:sp>
      <p:sp>
        <p:nvSpPr>
          <p:cNvPr id="4" name="Slide Number Placeholder 3"/>
          <p:cNvSpPr>
            <a:spLocks noGrp="1"/>
          </p:cNvSpPr>
          <p:nvPr>
            <p:ph type="sldNum" sz="quarter" idx="12"/>
          </p:nvPr>
        </p:nvSpPr>
        <p:spPr/>
        <p:txBody>
          <a:bodyPr>
            <a:normAutofit/>
          </a:bodyPr>
          <a:lstStyle/>
          <a:p>
            <a:fld id="{E33494FB-617A-45F1-99D4-D51D53667032}" type="slidenum">
              <a:rPr lang="en-US" smtClean="0"/>
              <a:pPr/>
              <a:t>43</a:t>
            </a:fld>
            <a:endParaRPr lang="en-US"/>
          </a:p>
        </p:txBody>
      </p:sp>
      <p:pic>
        <p:nvPicPr>
          <p:cNvPr id="1026" name="Picture 2"/>
          <p:cNvPicPr>
            <a:picLocks noGrp="1" noChangeAspect="1" noChangeArrowheads="1"/>
          </p:cNvPicPr>
          <p:nvPr>
            <p:ph sz="quarter" idx="1"/>
          </p:nvPr>
        </p:nvPicPr>
        <p:blipFill>
          <a:blip r:embed="rId2" cstate="print">
            <a:duotone>
              <a:prstClr val="black"/>
              <a:schemeClr val="accent2">
                <a:tint val="45000"/>
                <a:satMod val="400000"/>
              </a:schemeClr>
            </a:duotone>
          </a:blip>
          <a:srcRect/>
          <a:stretch>
            <a:fillRect/>
          </a:stretch>
        </p:blipFill>
        <p:spPr bwMode="auto">
          <a:xfrm>
            <a:off x="304800" y="1752600"/>
            <a:ext cx="8641080" cy="480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a:bodyPr>
          <a:lstStyle/>
          <a:p>
            <a:fld id="{E33494FB-617A-45F1-99D4-D51D53667032}" type="slidenum">
              <a:rPr lang="en-US" smtClean="0"/>
              <a:pPr/>
              <a:t>44</a:t>
            </a:fld>
            <a:endParaRPr lang="en-US"/>
          </a:p>
        </p:txBody>
      </p:sp>
      <p:pic>
        <p:nvPicPr>
          <p:cNvPr id="2050" name="Picture 2"/>
          <p:cNvPicPr>
            <a:picLocks noGrp="1" noChangeAspect="1" noChangeArrowheads="1"/>
          </p:cNvPicPr>
          <p:nvPr>
            <p:ph sz="quarter" idx="1"/>
          </p:nvPr>
        </p:nvPicPr>
        <p:blipFill>
          <a:blip r:embed="rId2" cstate="print">
            <a:duotone>
              <a:prstClr val="black"/>
              <a:schemeClr val="accent2">
                <a:tint val="45000"/>
                <a:satMod val="400000"/>
              </a:schemeClr>
            </a:duotone>
          </a:blip>
          <a:srcRect/>
          <a:stretch>
            <a:fillRect/>
          </a:stretch>
        </p:blipFill>
        <p:spPr bwMode="auto">
          <a:xfrm>
            <a:off x="571119" y="1600200"/>
            <a:ext cx="8360916" cy="518238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normAutofit/>
          </a:bodyPr>
          <a:lstStyle/>
          <a:p>
            <a:fld id="{E33494FB-617A-45F1-99D4-D51D53667032}" type="slidenum">
              <a:rPr lang="en-US" smtClean="0"/>
              <a:pPr/>
              <a:t>45</a:t>
            </a:fld>
            <a:endParaRPr lang="en-US"/>
          </a:p>
        </p:txBody>
      </p:sp>
      <p:sp>
        <p:nvSpPr>
          <p:cNvPr id="9" name="Content Placeholder 8"/>
          <p:cNvSpPr>
            <a:spLocks noGrp="1"/>
          </p:cNvSpPr>
          <p:nvPr>
            <p:ph sz="quarter" idx="1"/>
          </p:nvPr>
        </p:nvSpPr>
        <p:spPr>
          <a:xfrm>
            <a:off x="304800" y="1295400"/>
            <a:ext cx="8382000" cy="5029200"/>
          </a:xfrm>
        </p:spPr>
        <p:txBody>
          <a:bodyPr>
            <a:normAutofit/>
          </a:bodyPr>
          <a:lstStyle/>
          <a:p>
            <a:r>
              <a:rPr lang="en-US" dirty="0" smtClean="0"/>
              <a:t>If the displacement analysis is performed beforehand, e.g. if </a:t>
            </a:r>
            <a:r>
              <a:rPr lang="en-US" dirty="0" smtClean="0">
                <a:latin typeface="Times New Roman"/>
                <a:cs typeface="Times New Roman"/>
              </a:rPr>
              <a:t>Ɵ</a:t>
            </a:r>
            <a:r>
              <a:rPr lang="en-US" baseline="-25000" dirty="0" smtClean="0"/>
              <a:t>13</a:t>
            </a:r>
            <a:r>
              <a:rPr lang="en-US" dirty="0" smtClean="0"/>
              <a:t>, </a:t>
            </a:r>
            <a:r>
              <a:rPr lang="en-US" dirty="0" smtClean="0">
                <a:latin typeface="Times New Roman"/>
                <a:cs typeface="Times New Roman"/>
              </a:rPr>
              <a:t>Ɵ</a:t>
            </a:r>
            <a:r>
              <a:rPr lang="en-US" baseline="-25000" dirty="0" smtClean="0"/>
              <a:t>14</a:t>
            </a:r>
            <a:r>
              <a:rPr lang="en-US" dirty="0" smtClean="0"/>
              <a:t> values are determined for different </a:t>
            </a:r>
            <a:r>
              <a:rPr lang="en-US" dirty="0" smtClean="0">
                <a:latin typeface="Times New Roman"/>
                <a:cs typeface="Times New Roman"/>
              </a:rPr>
              <a:t>Ɵ</a:t>
            </a:r>
            <a:r>
              <a:rPr lang="en-US" baseline="-25000" dirty="0" smtClean="0"/>
              <a:t>12</a:t>
            </a:r>
            <a:r>
              <a:rPr lang="en-US" dirty="0" smtClean="0"/>
              <a:t> values, the above equations can be used for every position of the mechanism. </a:t>
            </a:r>
          </a:p>
          <a:p>
            <a:r>
              <a:rPr lang="en-US" dirty="0" smtClean="0"/>
              <a:t>Another important point is that this formulation is very general. It can be used for mechanisms where there are several external forces acting on the same or different links and in cases where we have resisting forces at the joints. However, the resulting number of equations is usually too large (if there are</a:t>
            </a:r>
            <a:r>
              <a:rPr lang="en-US" i="1" dirty="0" smtClean="0"/>
              <a:t> l</a:t>
            </a:r>
            <a:r>
              <a:rPr lang="en-US" dirty="0" smtClean="0"/>
              <a:t> links in the mechanism there will be 3(</a:t>
            </a:r>
            <a:r>
              <a:rPr lang="en-US" i="1" dirty="0" smtClean="0"/>
              <a:t>l</a:t>
            </a:r>
            <a:r>
              <a:rPr lang="en-US" dirty="0" smtClean="0"/>
              <a:t>-1) equilibrium equations).</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686800" cy="6324600"/>
          </a:xfrm>
        </p:spPr>
        <p:txBody>
          <a:bodyPr>
            <a:normAutofit lnSpcReduction="10000"/>
          </a:bodyPr>
          <a:lstStyle/>
          <a:p>
            <a:r>
              <a:rPr lang="en-US" dirty="0" smtClean="0"/>
              <a:t>If we </a:t>
            </a:r>
            <a:r>
              <a:rPr lang="en-US" dirty="0" err="1" smtClean="0"/>
              <a:t>generalise</a:t>
            </a:r>
            <a:r>
              <a:rPr lang="en-US" dirty="0" smtClean="0"/>
              <a:t> the above result, we can see that:</a:t>
            </a:r>
          </a:p>
          <a:p>
            <a:r>
              <a:rPr lang="en-US" dirty="0" smtClean="0"/>
              <a:t>              </a:t>
            </a:r>
          </a:p>
          <a:p>
            <a:r>
              <a:rPr lang="en-US" dirty="0" smtClean="0"/>
              <a:t>  a) </a:t>
            </a:r>
            <a:r>
              <a:rPr lang="en-US" sz="2800" dirty="0" smtClean="0"/>
              <a:t>For two-force members you don't have to write the equilibrium equations. You can simply state that the forces are equal and opposite and their line of action coincides with the line joining the points of applications.</a:t>
            </a:r>
          </a:p>
          <a:p>
            <a:r>
              <a:rPr lang="en-US" sz="2800" dirty="0" smtClean="0"/>
              <a:t> b) For two-force plus a moment members you must write the moment equilibrium equation only. The two forces are equal and opposite and they form a couple equal and opposite to the moment applied.</a:t>
            </a:r>
          </a:p>
          <a:p>
            <a:r>
              <a:rPr lang="en-US" sz="2800" dirty="0" smtClean="0"/>
              <a:t>c) In case of three or four force members, the three equilibrium equations (</a:t>
            </a:r>
            <a:r>
              <a:rPr lang="en-US" sz="2800" dirty="0" smtClean="0">
                <a:sym typeface="Symbol"/>
              </a:rPr>
              <a:t></a:t>
            </a:r>
            <a:r>
              <a:rPr lang="en-US" sz="2800" dirty="0" err="1" smtClean="0"/>
              <a:t>F</a:t>
            </a:r>
            <a:r>
              <a:rPr lang="en-US" sz="2800" baseline="-25000" dirty="0" err="1" smtClean="0"/>
              <a:t>x</a:t>
            </a:r>
            <a:r>
              <a:rPr lang="en-US" sz="2800" dirty="0" smtClean="0"/>
              <a:t> = 0, </a:t>
            </a:r>
            <a:r>
              <a:rPr lang="en-US" sz="2800" dirty="0" smtClean="0">
                <a:sym typeface="Symbol"/>
              </a:rPr>
              <a:t> </a:t>
            </a:r>
            <a:r>
              <a:rPr lang="en-US" sz="2800" dirty="0" err="1" smtClean="0"/>
              <a:t>F</a:t>
            </a:r>
            <a:r>
              <a:rPr lang="en-US" sz="2800" baseline="-25000" dirty="0" err="1" smtClean="0"/>
              <a:t>y</a:t>
            </a:r>
            <a:r>
              <a:rPr lang="en-US" sz="2800" dirty="0" smtClean="0"/>
              <a:t> = 0, </a:t>
            </a:r>
            <a:r>
              <a:rPr lang="en-US" sz="2800" dirty="0" smtClean="0">
                <a:sym typeface="Symbol"/>
              </a:rPr>
              <a:t> </a:t>
            </a:r>
            <a:r>
              <a:rPr lang="en-US" sz="2800" dirty="0" smtClean="0"/>
              <a:t>M= 0) must be written.</a:t>
            </a:r>
          </a:p>
          <a:p>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dirty="0" smtClean="0"/>
              <a:t>Figure shows </a:t>
            </a:r>
            <a:r>
              <a:rPr lang="en-US" dirty="0" err="1" smtClean="0"/>
              <a:t>Whithworth</a:t>
            </a:r>
            <a:r>
              <a:rPr lang="en-US" dirty="0" smtClean="0"/>
              <a:t> quick-return motion mechanism. We want to determine driving torque and the joint forces when the system is assumed to be in static equilibrium when the input crank angle </a:t>
            </a:r>
            <a:r>
              <a:rPr lang="en-US" dirty="0" err="1" smtClean="0"/>
              <a:t>q</a:t>
            </a:r>
            <a:r>
              <a:rPr lang="en-US" baseline="-25000" dirty="0" err="1" smtClean="0"/>
              <a:t>12</a:t>
            </a:r>
            <a:r>
              <a:rPr lang="en-US" dirty="0" smtClean="0"/>
              <a:t>=30</a:t>
            </a:r>
            <a:r>
              <a:rPr lang="en-US" baseline="30000" dirty="0" smtClean="0"/>
              <a:t>0</a:t>
            </a:r>
            <a:r>
              <a:rPr lang="en-US" dirty="0" smtClean="0"/>
              <a:t>. After performing the kinematic analysis (either graphically or analytically) at the position shown, the position variables have the following values:</a:t>
            </a:r>
          </a:p>
          <a:p>
            <a:r>
              <a:rPr lang="en-US" dirty="0" smtClean="0"/>
              <a:t>              </a:t>
            </a:r>
            <a:r>
              <a:rPr lang="en-US" dirty="0" err="1" smtClean="0"/>
              <a:t>B</a:t>
            </a:r>
            <a:r>
              <a:rPr lang="en-US" baseline="-25000" dirty="0" err="1" smtClean="0"/>
              <a:t>0</a:t>
            </a:r>
            <a:r>
              <a:rPr lang="en-US" dirty="0" err="1" smtClean="0"/>
              <a:t>A</a:t>
            </a:r>
            <a:r>
              <a:rPr lang="en-US" dirty="0" smtClean="0"/>
              <a:t> = 158.75 mm;     </a:t>
            </a:r>
            <a:r>
              <a:rPr lang="en-US" dirty="0" err="1" smtClean="0"/>
              <a:t>q</a:t>
            </a:r>
            <a:r>
              <a:rPr lang="en-US" baseline="-25000" dirty="0" err="1" smtClean="0"/>
              <a:t>14</a:t>
            </a:r>
            <a:r>
              <a:rPr lang="en-US" dirty="0" smtClean="0"/>
              <a:t>= 49.11</a:t>
            </a:r>
            <a:r>
              <a:rPr lang="en-US" baseline="30000" dirty="0" smtClean="0"/>
              <a:t>0</a:t>
            </a:r>
            <a:r>
              <a:rPr lang="en-US" dirty="0" smtClean="0"/>
              <a:t> </a:t>
            </a:r>
            <a:r>
              <a:rPr lang="en-US" dirty="0" err="1" smtClean="0"/>
              <a:t>B</a:t>
            </a:r>
            <a:r>
              <a:rPr lang="en-US" baseline="-25000" dirty="0" err="1" smtClean="0"/>
              <a:t>0</a:t>
            </a:r>
            <a:r>
              <a:rPr lang="en-US" dirty="0" err="1" smtClean="0"/>
              <a:t>C</a:t>
            </a:r>
            <a:r>
              <a:rPr lang="en-US" dirty="0" smtClean="0"/>
              <a:t> = 285.13 mm;    </a:t>
            </a:r>
            <a:r>
              <a:rPr lang="en-US" dirty="0" err="1" smtClean="0"/>
              <a:t>q</a:t>
            </a:r>
            <a:r>
              <a:rPr lang="en-US" baseline="-25000" dirty="0" err="1" smtClean="0"/>
              <a:t>15</a:t>
            </a:r>
            <a:r>
              <a:rPr lang="en-US" dirty="0" smtClean="0"/>
              <a:t> = 169.55</a:t>
            </a:r>
            <a:r>
              <a:rPr lang="en-US" baseline="30000" dirty="0" smtClean="0"/>
              <a:t>0</a:t>
            </a:r>
            <a:endParaRPr lang="en-US" dirty="0" smtClean="0"/>
          </a:p>
          <a:p>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ocw.metu.edu.tr/pluginfile.php/6467/mod_resource/content/6/ch6/6_2/6_2012.gif"/>
          <p:cNvPicPr>
            <a:picLocks noGrp="1"/>
          </p:cNvPicPr>
          <p:nvPr>
            <p:ph idx="1"/>
          </p:nvPr>
        </p:nvPicPr>
        <p:blipFill>
          <a:blip r:embed="rId2" cstate="print"/>
          <a:srcRect/>
          <a:stretch>
            <a:fillRect/>
          </a:stretch>
        </p:blipFill>
        <p:spPr bwMode="auto">
          <a:xfrm>
            <a:off x="381000" y="1905000"/>
            <a:ext cx="8305800" cy="4158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FBD</a:t>
            </a:r>
            <a:endParaRPr lang="en-US" dirty="0"/>
          </a:p>
        </p:txBody>
      </p:sp>
      <p:pic>
        <p:nvPicPr>
          <p:cNvPr id="45058" name="Picture 2"/>
          <p:cNvPicPr>
            <a:picLocks noGrp="1" noChangeAspect="1" noChangeArrowheads="1"/>
          </p:cNvPicPr>
          <p:nvPr>
            <p:ph idx="1"/>
          </p:nvPr>
        </p:nvPicPr>
        <p:blipFill>
          <a:blip r:embed="rId2" cstate="print"/>
          <a:srcRect/>
          <a:stretch>
            <a:fillRect/>
          </a:stretch>
        </p:blipFill>
        <p:spPr bwMode="auto">
          <a:xfrm>
            <a:off x="1031558" y="2209800"/>
            <a:ext cx="7446784"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839200" cy="1143000"/>
          </a:xfrm>
        </p:spPr>
        <p:txBody>
          <a:bodyPr>
            <a:normAutofit fontScale="90000"/>
          </a:bodyPr>
          <a:lstStyle/>
          <a:p>
            <a:r>
              <a:rPr lang="en-US" sz="5400" dirty="0" smtClean="0"/>
              <a:t/>
            </a:r>
            <a:br>
              <a:rPr lang="en-US" sz="5400" dirty="0" smtClean="0"/>
            </a:br>
            <a:r>
              <a:rPr lang="en-US" sz="4900" dirty="0" smtClean="0"/>
              <a:t>Forces in machines and mechanisms</a:t>
            </a:r>
            <a:endParaRPr lang="en-US" sz="4900" dirty="0"/>
          </a:p>
        </p:txBody>
      </p:sp>
      <p:sp>
        <p:nvSpPr>
          <p:cNvPr id="3" name="Content Placeholder 2"/>
          <p:cNvSpPr>
            <a:spLocks noGrp="1"/>
          </p:cNvSpPr>
          <p:nvPr>
            <p:ph idx="1"/>
          </p:nvPr>
        </p:nvSpPr>
        <p:spPr>
          <a:xfrm>
            <a:off x="304800" y="1524000"/>
            <a:ext cx="8382000" cy="4800600"/>
          </a:xfrm>
        </p:spPr>
        <p:txBody>
          <a:bodyPr>
            <a:normAutofit fontScale="77500" lnSpcReduction="20000"/>
          </a:bodyPr>
          <a:lstStyle/>
          <a:p>
            <a:pPr algn="just">
              <a:buFont typeface="Wingdings" pitchFamily="2" charset="2"/>
              <a:buChar char="ü"/>
            </a:pPr>
            <a:r>
              <a:rPr lang="en-US" sz="3500" dirty="0" smtClean="0"/>
              <a:t>The general function of any machine is to transmit motion and forces from an actuator to the components that perform the desired task. </a:t>
            </a:r>
          </a:p>
          <a:p>
            <a:pPr algn="just">
              <a:buNone/>
            </a:pPr>
            <a:endParaRPr lang="en-US" sz="3500" dirty="0" smtClean="0"/>
          </a:p>
          <a:p>
            <a:pPr algn="just">
              <a:buFont typeface="Wingdings" pitchFamily="2" charset="2"/>
              <a:buChar char="ü"/>
            </a:pPr>
            <a:r>
              <a:rPr lang="en-US" sz="3500" dirty="0" smtClean="0"/>
              <a:t>Example:</a:t>
            </a:r>
          </a:p>
          <a:p>
            <a:pPr algn="just">
              <a:buNone/>
            </a:pPr>
            <a:endParaRPr lang="en-US" sz="3500" dirty="0" smtClean="0"/>
          </a:p>
          <a:p>
            <a:pPr algn="just"/>
            <a:r>
              <a:rPr lang="en-US" sz="3500" dirty="0" smtClean="0">
                <a:solidFill>
                  <a:srgbClr val="0000CC"/>
                </a:solidFill>
              </a:rPr>
              <a:t>Escalator used in many commercial building</a:t>
            </a:r>
          </a:p>
          <a:p>
            <a:pPr algn="just">
              <a:buNone/>
            </a:pPr>
            <a:endParaRPr lang="en-US" sz="3500" dirty="0" smtClean="0"/>
          </a:p>
          <a:p>
            <a:pPr algn="just">
              <a:buNone/>
            </a:pPr>
            <a:r>
              <a:rPr lang="en-US" sz="3500" dirty="0" smtClean="0"/>
              <a:t> Electrical power is fed into motors, which drive mechanisms that move and fold the stairs. The task is to safely and efficiently move people up and down at multilevel buildings.</a:t>
            </a:r>
          </a:p>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FBD</a:t>
            </a:r>
            <a:endParaRPr lang="en-US" dirty="0"/>
          </a:p>
        </p:txBody>
      </p:sp>
      <p:pic>
        <p:nvPicPr>
          <p:cNvPr id="46082" name="Picture 2"/>
          <p:cNvPicPr>
            <a:picLocks noGrp="1" noChangeAspect="1" noChangeArrowheads="1"/>
          </p:cNvPicPr>
          <p:nvPr>
            <p:ph idx="1"/>
          </p:nvPr>
        </p:nvPicPr>
        <p:blipFill>
          <a:blip r:embed="rId2" cstate="print"/>
          <a:srcRect/>
          <a:stretch>
            <a:fillRect/>
          </a:stretch>
        </p:blipFill>
        <p:spPr bwMode="auto">
          <a:xfrm>
            <a:off x="985401" y="2667000"/>
            <a:ext cx="7325821"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lstStyle/>
          <a:p>
            <a:r>
              <a:rPr lang="en-US" dirty="0" err="1" smtClean="0"/>
              <a:t>FBD</a:t>
            </a:r>
            <a:endParaRPr lang="en-US" dirty="0"/>
          </a:p>
        </p:txBody>
      </p:sp>
      <p:pic>
        <p:nvPicPr>
          <p:cNvPr id="47106" name="Picture 2"/>
          <p:cNvPicPr>
            <a:picLocks noGrp="1" noChangeAspect="1" noChangeArrowheads="1"/>
          </p:cNvPicPr>
          <p:nvPr>
            <p:ph idx="1"/>
          </p:nvPr>
        </p:nvPicPr>
        <p:blipFill>
          <a:blip r:embed="rId2" cstate="print"/>
          <a:srcRect/>
          <a:stretch>
            <a:fillRect/>
          </a:stretch>
        </p:blipFill>
        <p:spPr bwMode="auto">
          <a:xfrm>
            <a:off x="1017604" y="1326112"/>
            <a:ext cx="6678596" cy="51048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FBD</a:t>
            </a:r>
            <a:endParaRPr lang="en-US" dirty="0"/>
          </a:p>
        </p:txBody>
      </p:sp>
      <p:pic>
        <p:nvPicPr>
          <p:cNvPr id="48130" name="Picture 2"/>
          <p:cNvPicPr>
            <a:picLocks noGrp="1" noChangeAspect="1" noChangeArrowheads="1"/>
          </p:cNvPicPr>
          <p:nvPr>
            <p:ph idx="1"/>
          </p:nvPr>
        </p:nvPicPr>
        <p:blipFill>
          <a:blip r:embed="rId2" cstate="print"/>
          <a:srcRect/>
          <a:stretch>
            <a:fillRect/>
          </a:stretch>
        </p:blipFill>
        <p:spPr bwMode="auto">
          <a:xfrm>
            <a:off x="446641" y="1219200"/>
            <a:ext cx="8562907"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8686800" cy="6019800"/>
          </a:xfrm>
        </p:spPr>
        <p:txBody>
          <a:bodyPr>
            <a:normAutofit/>
          </a:bodyPr>
          <a:lstStyle/>
          <a:p>
            <a:r>
              <a:rPr lang="en-US" dirty="0" smtClean="0"/>
              <a:t> </a:t>
            </a:r>
            <a:r>
              <a:rPr lang="en-US" b="1" dirty="0" err="1" smtClean="0"/>
              <a:t>F</a:t>
            </a:r>
            <a:r>
              <a:rPr lang="en-US" b="1" baseline="-25000" dirty="0" err="1" smtClean="0"/>
              <a:t>56</a:t>
            </a:r>
            <a:r>
              <a:rPr lang="en-US" b="1" dirty="0" smtClean="0"/>
              <a:t> = - </a:t>
            </a:r>
            <a:r>
              <a:rPr lang="en-US" b="1" dirty="0" err="1" smtClean="0"/>
              <a:t>F</a:t>
            </a:r>
            <a:r>
              <a:rPr lang="en-US" b="1" baseline="-25000" dirty="0" err="1" smtClean="0"/>
              <a:t>65</a:t>
            </a:r>
            <a:r>
              <a:rPr lang="en-US" b="1" dirty="0" smtClean="0"/>
              <a:t> = </a:t>
            </a:r>
            <a:r>
              <a:rPr lang="en-US" b="1" dirty="0" err="1" smtClean="0"/>
              <a:t>F</a:t>
            </a:r>
            <a:r>
              <a:rPr lang="en-US" b="1" baseline="-25000" dirty="0" err="1" smtClean="0"/>
              <a:t>45</a:t>
            </a:r>
            <a:r>
              <a:rPr lang="en-US" b="1" dirty="0" smtClean="0"/>
              <a:t> = -</a:t>
            </a:r>
            <a:r>
              <a:rPr lang="en-US" b="1" dirty="0" err="1" smtClean="0"/>
              <a:t>F</a:t>
            </a:r>
            <a:r>
              <a:rPr lang="en-US" b="1" baseline="-25000" dirty="0" err="1" smtClean="0"/>
              <a:t>54</a:t>
            </a:r>
            <a:endParaRPr lang="en-US" dirty="0" smtClean="0"/>
          </a:p>
          <a:p>
            <a:r>
              <a:rPr lang="en-US" dirty="0" smtClean="0"/>
              <a:t>  </a:t>
            </a:r>
            <a:r>
              <a:rPr lang="en-US" b="1" dirty="0" err="1" smtClean="0"/>
              <a:t>F</a:t>
            </a:r>
            <a:r>
              <a:rPr lang="en-US" b="1" baseline="-25000" dirty="0" err="1" smtClean="0"/>
              <a:t>34</a:t>
            </a:r>
            <a:r>
              <a:rPr lang="en-US" b="1" dirty="0" smtClean="0"/>
              <a:t> = - </a:t>
            </a:r>
            <a:r>
              <a:rPr lang="en-US" b="1" dirty="0" err="1" smtClean="0"/>
              <a:t>F</a:t>
            </a:r>
            <a:r>
              <a:rPr lang="en-US" b="1" baseline="-25000" dirty="0" err="1" smtClean="0"/>
              <a:t>43</a:t>
            </a:r>
            <a:r>
              <a:rPr lang="en-US" b="1" dirty="0" smtClean="0"/>
              <a:t> = </a:t>
            </a:r>
            <a:r>
              <a:rPr lang="en-US" b="1" dirty="0" err="1" smtClean="0"/>
              <a:t>F</a:t>
            </a:r>
            <a:r>
              <a:rPr lang="en-US" b="1" baseline="-25000" dirty="0" err="1" smtClean="0"/>
              <a:t>23</a:t>
            </a:r>
            <a:r>
              <a:rPr lang="en-US" b="1" dirty="0" smtClean="0"/>
              <a:t> = -</a:t>
            </a:r>
            <a:r>
              <a:rPr lang="en-US" b="1" dirty="0" err="1" smtClean="0"/>
              <a:t>F</a:t>
            </a:r>
            <a:r>
              <a:rPr lang="en-US" b="1" baseline="-25000" dirty="0" err="1" smtClean="0"/>
              <a:t>32</a:t>
            </a:r>
            <a:r>
              <a:rPr lang="en-US" b="1" dirty="0" smtClean="0"/>
              <a:t> = </a:t>
            </a:r>
            <a:r>
              <a:rPr lang="en-US" b="1" dirty="0" err="1" smtClean="0"/>
              <a:t>G</a:t>
            </a:r>
            <a:r>
              <a:rPr lang="en-US" b="1" baseline="-25000" dirty="0" err="1" smtClean="0"/>
              <a:t>12</a:t>
            </a:r>
            <a:endParaRPr lang="en-US" dirty="0" smtClean="0"/>
          </a:p>
          <a:p>
            <a:r>
              <a:rPr lang="en-US" dirty="0" smtClean="0"/>
              <a:t>  </a:t>
            </a:r>
            <a:r>
              <a:rPr lang="en-US" b="1" dirty="0" err="1" smtClean="0"/>
              <a:t>F</a:t>
            </a:r>
            <a:r>
              <a:rPr lang="en-US" b="1" baseline="-25000" dirty="0" err="1" smtClean="0"/>
              <a:t>56</a:t>
            </a:r>
            <a:r>
              <a:rPr lang="en-US" dirty="0" smtClean="0"/>
              <a:t> = - </a:t>
            </a:r>
            <a:r>
              <a:rPr lang="en-US" dirty="0" err="1" smtClean="0"/>
              <a:t>F</a:t>
            </a:r>
            <a:r>
              <a:rPr lang="en-US" baseline="-25000" dirty="0" err="1" smtClean="0"/>
              <a:t>56</a:t>
            </a:r>
            <a:r>
              <a:rPr lang="en-US" b="1" dirty="0" smtClean="0"/>
              <a:t> </a:t>
            </a:r>
            <a:r>
              <a:rPr lang="en-US" b="1" dirty="0" err="1" smtClean="0"/>
              <a:t>u</a:t>
            </a:r>
            <a:r>
              <a:rPr lang="en-US" b="1" baseline="-25000" dirty="0" err="1" smtClean="0"/>
              <a:t>5</a:t>
            </a:r>
            <a:r>
              <a:rPr lang="en-US" dirty="0" smtClean="0"/>
              <a:t> where </a:t>
            </a:r>
            <a:r>
              <a:rPr lang="en-US" b="1" dirty="0" err="1" smtClean="0"/>
              <a:t>u</a:t>
            </a:r>
            <a:r>
              <a:rPr lang="en-US" b="1" baseline="-25000" dirty="0" err="1" smtClean="0"/>
              <a:t>5</a:t>
            </a:r>
            <a:r>
              <a:rPr lang="en-US" dirty="0" smtClean="0"/>
              <a:t>= 1 &lt; 169.95</a:t>
            </a:r>
            <a:r>
              <a:rPr lang="en-US" baseline="30000" dirty="0" smtClean="0"/>
              <a:t>0</a:t>
            </a:r>
            <a:r>
              <a:rPr lang="en-US" dirty="0" smtClean="0"/>
              <a:t> = </a:t>
            </a:r>
            <a:r>
              <a:rPr lang="en-US" dirty="0" err="1" smtClean="0"/>
              <a:t>cos</a:t>
            </a:r>
            <a:r>
              <a:rPr lang="en-US" dirty="0" smtClean="0"/>
              <a:t>(169.95</a:t>
            </a:r>
            <a:r>
              <a:rPr lang="en-US" baseline="30000" dirty="0" smtClean="0"/>
              <a:t>0</a:t>
            </a:r>
            <a:r>
              <a:rPr lang="en-US" dirty="0" smtClean="0"/>
              <a:t>)</a:t>
            </a:r>
            <a:r>
              <a:rPr lang="en-US" dirty="0" err="1" smtClean="0"/>
              <a:t>i</a:t>
            </a:r>
            <a:r>
              <a:rPr lang="en-US" dirty="0" smtClean="0"/>
              <a:t> +sin(169.95</a:t>
            </a:r>
            <a:r>
              <a:rPr lang="en-US" baseline="30000" dirty="0" smtClean="0"/>
              <a:t>0</a:t>
            </a:r>
            <a:r>
              <a:rPr lang="en-US" dirty="0" smtClean="0"/>
              <a:t>)j</a:t>
            </a:r>
          </a:p>
          <a:p>
            <a:r>
              <a:rPr lang="en-US" dirty="0" smtClean="0"/>
              <a:t>             </a:t>
            </a:r>
            <a:r>
              <a:rPr lang="en-US" b="1" dirty="0" smtClean="0"/>
              <a:t> </a:t>
            </a:r>
            <a:r>
              <a:rPr lang="en-US" b="1" dirty="0" err="1" smtClean="0"/>
              <a:t>F</a:t>
            </a:r>
            <a:r>
              <a:rPr lang="en-US" b="1" baseline="-25000" dirty="0" err="1" smtClean="0"/>
              <a:t>16</a:t>
            </a:r>
            <a:r>
              <a:rPr lang="en-US" b="1" dirty="0" smtClean="0"/>
              <a:t> </a:t>
            </a:r>
            <a:r>
              <a:rPr lang="en-US" dirty="0" smtClean="0"/>
              <a:t>= -100 </a:t>
            </a:r>
            <a:r>
              <a:rPr lang="en-US" dirty="0" err="1" smtClean="0"/>
              <a:t>i</a:t>
            </a:r>
            <a:r>
              <a:rPr lang="en-US" dirty="0" smtClean="0"/>
              <a:t> (N)</a:t>
            </a:r>
          </a:p>
          <a:p>
            <a:r>
              <a:rPr lang="en-US" dirty="0" smtClean="0"/>
              <a:t>              </a:t>
            </a:r>
            <a:r>
              <a:rPr lang="en-US" b="1" dirty="0" err="1" smtClean="0"/>
              <a:t>G”</a:t>
            </a:r>
            <a:r>
              <a:rPr lang="en-US" b="1" baseline="-25000" dirty="0" err="1" smtClean="0"/>
              <a:t>16</a:t>
            </a:r>
            <a:r>
              <a:rPr lang="en-US" dirty="0" smtClean="0"/>
              <a:t> = </a:t>
            </a:r>
            <a:r>
              <a:rPr lang="en-US" dirty="0" err="1" smtClean="0"/>
              <a:t>G”</a:t>
            </a:r>
            <a:r>
              <a:rPr lang="en-US" baseline="-25000" dirty="0" err="1" smtClean="0"/>
              <a:t>16</a:t>
            </a:r>
            <a:r>
              <a:rPr lang="en-US" b="1" dirty="0" err="1" smtClean="0"/>
              <a:t>j</a:t>
            </a:r>
            <a:r>
              <a:rPr lang="en-US" b="1" dirty="0" smtClean="0"/>
              <a:t> </a:t>
            </a:r>
            <a:r>
              <a:rPr lang="en-US" dirty="0" smtClean="0"/>
              <a:t>and </a:t>
            </a:r>
            <a:r>
              <a:rPr lang="en-US" b="1" dirty="0" err="1" smtClean="0"/>
              <a:t>G’</a:t>
            </a:r>
            <a:r>
              <a:rPr lang="en-US" b="1" baseline="-25000" dirty="0" err="1" smtClean="0"/>
              <a:t>16</a:t>
            </a:r>
            <a:r>
              <a:rPr lang="en-US" b="1" dirty="0" smtClean="0"/>
              <a:t> </a:t>
            </a:r>
            <a:r>
              <a:rPr lang="en-US" dirty="0" smtClean="0"/>
              <a:t>= -</a:t>
            </a:r>
            <a:r>
              <a:rPr lang="en-US" dirty="0" err="1" smtClean="0"/>
              <a:t>G’</a:t>
            </a:r>
            <a:r>
              <a:rPr lang="en-US" baseline="-25000" dirty="0" err="1" smtClean="0"/>
              <a:t>16</a:t>
            </a:r>
            <a:r>
              <a:rPr lang="en-US" b="1" dirty="0" err="1" smtClean="0"/>
              <a:t>j</a:t>
            </a:r>
            <a:endParaRPr lang="en-US" dirty="0" smtClean="0"/>
          </a:p>
          <a:p>
            <a:r>
              <a:rPr lang="en-US" dirty="0" smtClean="0"/>
              <a:t>Force equilibrium of link 6 results: </a:t>
            </a:r>
          </a:p>
          <a:p>
            <a:r>
              <a:rPr lang="en-US" dirty="0" smtClean="0"/>
              <a:t>              (</a:t>
            </a:r>
            <a:r>
              <a:rPr lang="en-US" dirty="0" err="1" smtClean="0"/>
              <a:t>G”</a:t>
            </a:r>
            <a:r>
              <a:rPr lang="en-US" baseline="-25000" dirty="0" err="1" smtClean="0"/>
              <a:t>16</a:t>
            </a:r>
            <a:r>
              <a:rPr lang="en-US" dirty="0" smtClean="0"/>
              <a:t>- </a:t>
            </a:r>
            <a:r>
              <a:rPr lang="en-US" dirty="0" err="1" smtClean="0"/>
              <a:t>G’</a:t>
            </a:r>
            <a:r>
              <a:rPr lang="en-US" baseline="-25000" dirty="0" err="1" smtClean="0"/>
              <a:t>16</a:t>
            </a:r>
            <a:r>
              <a:rPr lang="en-US" dirty="0" smtClean="0"/>
              <a:t>)</a:t>
            </a:r>
            <a:r>
              <a:rPr lang="en-US" b="1" dirty="0" smtClean="0"/>
              <a:t>j</a:t>
            </a:r>
            <a:r>
              <a:rPr lang="en-US" dirty="0" smtClean="0"/>
              <a:t> - </a:t>
            </a:r>
            <a:r>
              <a:rPr lang="en-US" dirty="0" err="1" smtClean="0"/>
              <a:t>F</a:t>
            </a:r>
            <a:r>
              <a:rPr lang="en-US" baseline="-25000" dirty="0" err="1" smtClean="0"/>
              <a:t>56</a:t>
            </a:r>
            <a:r>
              <a:rPr lang="en-US" b="1" dirty="0" smtClean="0"/>
              <a:t> </a:t>
            </a:r>
            <a:r>
              <a:rPr lang="en-US" b="1" dirty="0" err="1" smtClean="0"/>
              <a:t>u</a:t>
            </a:r>
            <a:r>
              <a:rPr lang="en-US" b="1" baseline="-25000" dirty="0" err="1" smtClean="0"/>
              <a:t>5</a:t>
            </a:r>
            <a:r>
              <a:rPr lang="en-US" dirty="0" smtClean="0"/>
              <a:t> - 100 j = 0</a:t>
            </a:r>
          </a:p>
          <a:p>
            <a:r>
              <a:rPr lang="en-US" dirty="0" smtClean="0"/>
              <a:t>or</a:t>
            </a:r>
            <a:br>
              <a:rPr lang="en-US" dirty="0" smtClean="0"/>
            </a:br>
            <a:r>
              <a:rPr lang="en-US" dirty="0" smtClean="0"/>
              <a:t>              (</a:t>
            </a:r>
            <a:r>
              <a:rPr lang="en-US" dirty="0" err="1" smtClean="0"/>
              <a:t>G”</a:t>
            </a:r>
            <a:r>
              <a:rPr lang="en-US" baseline="-25000" dirty="0" err="1" smtClean="0"/>
              <a:t>16</a:t>
            </a:r>
            <a:r>
              <a:rPr lang="en-US" dirty="0" smtClean="0"/>
              <a:t>- </a:t>
            </a:r>
            <a:r>
              <a:rPr lang="en-US" dirty="0" err="1" smtClean="0"/>
              <a:t>G’</a:t>
            </a:r>
            <a:r>
              <a:rPr lang="en-US" baseline="-25000" dirty="0" err="1" smtClean="0"/>
              <a:t>16</a:t>
            </a:r>
            <a:r>
              <a:rPr lang="en-US" dirty="0" smtClean="0"/>
              <a:t>)- </a:t>
            </a:r>
            <a:r>
              <a:rPr lang="en-US" dirty="0" err="1" smtClean="0"/>
              <a:t>F</a:t>
            </a:r>
            <a:r>
              <a:rPr lang="en-US" baseline="-25000" dirty="0" err="1" smtClean="0"/>
              <a:t>56</a:t>
            </a:r>
            <a:r>
              <a:rPr lang="en-US" dirty="0" smtClean="0"/>
              <a:t> sin(169.95</a:t>
            </a:r>
            <a:r>
              <a:rPr lang="en-US" baseline="30000" dirty="0" smtClean="0"/>
              <a:t>0</a:t>
            </a:r>
            <a:r>
              <a:rPr lang="en-US" dirty="0" smtClean="0"/>
              <a:t>) = 0</a:t>
            </a:r>
          </a:p>
          <a:p>
            <a:r>
              <a:rPr lang="en-US" dirty="0" smtClean="0"/>
              <a:t>              - </a:t>
            </a:r>
            <a:r>
              <a:rPr lang="en-US" dirty="0" err="1" smtClean="0"/>
              <a:t>F</a:t>
            </a:r>
            <a:r>
              <a:rPr lang="en-US" baseline="-25000" dirty="0" err="1" smtClean="0"/>
              <a:t>56</a:t>
            </a:r>
            <a:r>
              <a:rPr lang="en-US" dirty="0" smtClean="0"/>
              <a:t> </a:t>
            </a:r>
            <a:r>
              <a:rPr lang="en-US" dirty="0" err="1" smtClean="0"/>
              <a:t>cos</a:t>
            </a:r>
            <a:r>
              <a:rPr lang="en-US" dirty="0" smtClean="0"/>
              <a:t>(169.95</a:t>
            </a:r>
            <a:r>
              <a:rPr lang="en-US" baseline="30000" dirty="0" smtClean="0"/>
              <a:t>0</a:t>
            </a:r>
            <a:r>
              <a:rPr lang="en-US" dirty="0" smtClean="0"/>
              <a:t>) -100 = 0</a:t>
            </a:r>
          </a:p>
          <a:p>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458200" cy="6019800"/>
          </a:xfrm>
        </p:spPr>
        <p:txBody>
          <a:bodyPr/>
          <a:lstStyle/>
          <a:p>
            <a:r>
              <a:rPr lang="en-US" dirty="0" smtClean="0"/>
              <a:t>The moment equilibrium equation (SM</a:t>
            </a:r>
            <a:r>
              <a:rPr lang="en-US" baseline="-25000" dirty="0" smtClean="0"/>
              <a:t>C</a:t>
            </a:r>
            <a:r>
              <a:rPr lang="en-US" dirty="0" smtClean="0"/>
              <a:t>= 0) yields (the distance from point B to the two boundaries are 70 and 30 mm respectively. These distances will be a function of the mechanism position):</a:t>
            </a:r>
          </a:p>
          <a:p>
            <a:r>
              <a:rPr lang="en-US" dirty="0" smtClean="0"/>
              <a:t>   </a:t>
            </a:r>
            <a:r>
              <a:rPr lang="en-US" dirty="0" err="1" smtClean="0"/>
              <a:t>G’</a:t>
            </a:r>
            <a:r>
              <a:rPr lang="en-US" baseline="-25000" dirty="0" err="1" smtClean="0"/>
              <a:t>16</a:t>
            </a:r>
            <a:r>
              <a:rPr lang="en-US" dirty="0" smtClean="0"/>
              <a:t>*70 +</a:t>
            </a:r>
            <a:r>
              <a:rPr lang="en-US" dirty="0" err="1" smtClean="0"/>
              <a:t>G”</a:t>
            </a:r>
            <a:r>
              <a:rPr lang="en-US" baseline="-25000" dirty="0" err="1" smtClean="0"/>
              <a:t>16</a:t>
            </a:r>
            <a:r>
              <a:rPr lang="en-US" dirty="0" smtClean="0"/>
              <a:t>*30 -100*20=0 </a:t>
            </a:r>
          </a:p>
          <a:p>
            <a:r>
              <a:rPr lang="en-US" dirty="0" smtClean="0"/>
              <a:t>We obtain:</a:t>
            </a:r>
          </a:p>
          <a:p>
            <a:r>
              <a:rPr lang="en-US" dirty="0" smtClean="0"/>
              <a:t>    </a:t>
            </a:r>
            <a:r>
              <a:rPr lang="en-US" b="1" dirty="0" err="1" smtClean="0"/>
              <a:t>F</a:t>
            </a:r>
            <a:r>
              <a:rPr lang="en-US" b="1" baseline="-25000" dirty="0" err="1" smtClean="0"/>
              <a:t>56</a:t>
            </a:r>
            <a:r>
              <a:rPr lang="en-US" dirty="0" smtClean="0"/>
              <a:t> = 101.56 N &lt;-10.05</a:t>
            </a:r>
            <a:r>
              <a:rPr lang="en-US" baseline="30000" dirty="0" smtClean="0"/>
              <a:t>0</a:t>
            </a:r>
            <a:r>
              <a:rPr lang="en-US" dirty="0" smtClean="0"/>
              <a:t>; </a:t>
            </a:r>
            <a:r>
              <a:rPr lang="en-US" b="1" dirty="0" err="1" smtClean="0"/>
              <a:t>G’</a:t>
            </a:r>
            <a:r>
              <a:rPr lang="en-US" b="1" baseline="-25000" dirty="0" err="1" smtClean="0"/>
              <a:t>16</a:t>
            </a:r>
            <a:r>
              <a:rPr lang="en-US" dirty="0" smtClean="0"/>
              <a:t>= 14.68 N &lt; 90</a:t>
            </a:r>
            <a:r>
              <a:rPr lang="en-US" baseline="30000" dirty="0" smtClean="0"/>
              <a:t>0</a:t>
            </a:r>
            <a:r>
              <a:rPr lang="en-US" dirty="0" smtClean="0"/>
              <a:t>;</a:t>
            </a:r>
            <a:r>
              <a:rPr lang="en-US" b="1" dirty="0" smtClean="0"/>
              <a:t> </a:t>
            </a:r>
            <a:r>
              <a:rPr lang="en-US" b="1" dirty="0" err="1" smtClean="0"/>
              <a:t>G”</a:t>
            </a:r>
            <a:r>
              <a:rPr lang="en-US" b="1" baseline="-25000" dirty="0" err="1" smtClean="0"/>
              <a:t>16</a:t>
            </a:r>
            <a:r>
              <a:rPr lang="en-US" dirty="0" smtClean="0"/>
              <a:t>= 32.41 N &lt; 90</a:t>
            </a:r>
            <a:r>
              <a:rPr lang="en-US" baseline="30000" dirty="0" smtClean="0"/>
              <a:t>0</a:t>
            </a:r>
            <a:endParaRPr lang="en-US" dirty="0" smtClean="0"/>
          </a:p>
          <a:p>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458200" cy="5867400"/>
          </a:xfrm>
        </p:spPr>
        <p:txBody>
          <a:bodyPr/>
          <a:lstStyle/>
          <a:p>
            <a:r>
              <a:rPr lang="en-US" dirty="0" smtClean="0"/>
              <a:t>Since link 5 is a two force member </a:t>
            </a:r>
            <a:r>
              <a:rPr lang="en-US" b="1" dirty="0" err="1" smtClean="0"/>
              <a:t>F</a:t>
            </a:r>
            <a:r>
              <a:rPr lang="en-US" b="1" baseline="-25000" dirty="0" err="1" smtClean="0"/>
              <a:t>54</a:t>
            </a:r>
            <a:r>
              <a:rPr lang="en-US" b="1" dirty="0" smtClean="0"/>
              <a:t>=-</a:t>
            </a:r>
            <a:r>
              <a:rPr lang="en-US" b="1" dirty="0" err="1" smtClean="0"/>
              <a:t>F</a:t>
            </a:r>
            <a:r>
              <a:rPr lang="en-US" b="1" baseline="-25000" dirty="0" err="1" smtClean="0"/>
              <a:t>45</a:t>
            </a:r>
            <a:r>
              <a:rPr lang="en-US" b="1" dirty="0" smtClean="0"/>
              <a:t>=</a:t>
            </a:r>
            <a:r>
              <a:rPr lang="en-US" b="1" dirty="0" err="1" smtClean="0"/>
              <a:t>F</a:t>
            </a:r>
            <a:r>
              <a:rPr lang="en-US" b="1" baseline="-25000" dirty="0" err="1" smtClean="0"/>
              <a:t>65</a:t>
            </a:r>
            <a:r>
              <a:rPr lang="en-US" b="1" dirty="0" smtClean="0"/>
              <a:t>=-</a:t>
            </a:r>
            <a:r>
              <a:rPr lang="en-US" b="1" dirty="0" err="1" smtClean="0"/>
              <a:t>F</a:t>
            </a:r>
            <a:r>
              <a:rPr lang="en-US" b="1" baseline="-25000" dirty="0" err="1" smtClean="0"/>
              <a:t>56</a:t>
            </a:r>
            <a:r>
              <a:rPr lang="en-US" dirty="0" smtClean="0"/>
              <a:t>=107.56 N &lt; 169.95</a:t>
            </a:r>
            <a:r>
              <a:rPr lang="en-US" baseline="30000" dirty="0" smtClean="0"/>
              <a:t>0</a:t>
            </a:r>
            <a:r>
              <a:rPr lang="en-US" dirty="0" smtClean="0"/>
              <a:t>. </a:t>
            </a:r>
          </a:p>
          <a:p>
            <a:r>
              <a:rPr lang="en-US" dirty="0" smtClean="0"/>
              <a:t>The force equilibrium equation for link 4 is:</a:t>
            </a:r>
          </a:p>
          <a:p>
            <a:r>
              <a:rPr lang="en-US" dirty="0" smtClean="0"/>
              <a:t>              </a:t>
            </a:r>
            <a:r>
              <a:rPr lang="en-US" dirty="0" err="1" smtClean="0"/>
              <a:t>F</a:t>
            </a:r>
            <a:r>
              <a:rPr lang="en-US" baseline="-25000" dirty="0" err="1" smtClean="0"/>
              <a:t>54</a:t>
            </a:r>
            <a:r>
              <a:rPr lang="en-US" b="1" dirty="0" err="1" smtClean="0"/>
              <a:t>u</a:t>
            </a:r>
            <a:r>
              <a:rPr lang="en-US" b="1" baseline="-25000" dirty="0" err="1" smtClean="0"/>
              <a:t>5</a:t>
            </a:r>
            <a:r>
              <a:rPr lang="en-US" dirty="0" smtClean="0"/>
              <a:t> + </a:t>
            </a:r>
            <a:r>
              <a:rPr lang="en-US" dirty="0" err="1" smtClean="0"/>
              <a:t>G</a:t>
            </a:r>
            <a:r>
              <a:rPr lang="en-US" baseline="-25000" dirty="0" err="1" smtClean="0"/>
              <a:t>14</a:t>
            </a:r>
            <a:r>
              <a:rPr lang="en-US" b="1" dirty="0" err="1" smtClean="0"/>
              <a:t>v</a:t>
            </a:r>
            <a:r>
              <a:rPr lang="en-US" b="1" baseline="-25000" dirty="0" err="1" smtClean="0"/>
              <a:t>4</a:t>
            </a:r>
            <a:r>
              <a:rPr lang="en-US" dirty="0" smtClean="0"/>
              <a:t> + </a:t>
            </a:r>
            <a:r>
              <a:rPr lang="en-US" dirty="0" err="1" smtClean="0"/>
              <a:t>F</a:t>
            </a:r>
            <a:r>
              <a:rPr lang="en-US" baseline="-25000" dirty="0" err="1" smtClean="0"/>
              <a:t>34</a:t>
            </a:r>
            <a:r>
              <a:rPr lang="en-US" b="1" dirty="0" err="1" smtClean="0"/>
              <a:t>u</a:t>
            </a:r>
            <a:r>
              <a:rPr lang="en-US" b="1" baseline="-25000" dirty="0" err="1" smtClean="0"/>
              <a:t>3</a:t>
            </a:r>
            <a:r>
              <a:rPr lang="en-US" dirty="0" smtClean="0"/>
              <a:t> = 0</a:t>
            </a:r>
          </a:p>
          <a:p>
            <a:r>
              <a:rPr lang="en-US" dirty="0" smtClean="0"/>
              <a:t>Where</a:t>
            </a:r>
          </a:p>
          <a:p>
            <a:r>
              <a:rPr lang="en-US" dirty="0" smtClean="0"/>
              <a:t>             </a:t>
            </a:r>
            <a:r>
              <a:rPr lang="en-US" b="1" dirty="0" smtClean="0"/>
              <a:t> </a:t>
            </a:r>
            <a:r>
              <a:rPr lang="en-US" b="1" dirty="0" err="1" smtClean="0"/>
              <a:t>v</a:t>
            </a:r>
            <a:r>
              <a:rPr lang="en-US" b="1" baseline="-25000" dirty="0" err="1" smtClean="0"/>
              <a:t>4</a:t>
            </a:r>
            <a:r>
              <a:rPr lang="en-US" b="1" dirty="0" smtClean="0"/>
              <a:t> </a:t>
            </a:r>
            <a:r>
              <a:rPr lang="en-US" dirty="0" smtClean="0"/>
              <a:t>= 1 &lt; f= </a:t>
            </a:r>
            <a:r>
              <a:rPr lang="en-US" dirty="0" err="1" smtClean="0"/>
              <a:t>cosf</a:t>
            </a:r>
            <a:r>
              <a:rPr lang="en-US" dirty="0" smtClean="0"/>
              <a:t> </a:t>
            </a:r>
            <a:r>
              <a:rPr lang="en-US" dirty="0" err="1" smtClean="0"/>
              <a:t>i</a:t>
            </a:r>
            <a:r>
              <a:rPr lang="en-US" dirty="0" smtClean="0"/>
              <a:t> + </a:t>
            </a:r>
            <a:r>
              <a:rPr lang="en-US" dirty="0" err="1" smtClean="0"/>
              <a:t>sinf</a:t>
            </a:r>
            <a:r>
              <a:rPr lang="en-US" dirty="0" smtClean="0"/>
              <a:t> j</a:t>
            </a:r>
            <a:br>
              <a:rPr lang="en-US" dirty="0" smtClean="0"/>
            </a:br>
            <a:r>
              <a:rPr lang="en-US" dirty="0" smtClean="0"/>
              <a:t>              </a:t>
            </a:r>
            <a:r>
              <a:rPr lang="en-US" b="1" dirty="0" err="1" smtClean="0"/>
              <a:t>u</a:t>
            </a:r>
            <a:r>
              <a:rPr lang="en-US" b="1" baseline="-25000" dirty="0" err="1" smtClean="0"/>
              <a:t>3</a:t>
            </a:r>
            <a:r>
              <a:rPr lang="en-US" dirty="0" smtClean="0"/>
              <a:t> = 1 &lt;(</a:t>
            </a:r>
            <a:r>
              <a:rPr lang="en-US" dirty="0" err="1" smtClean="0"/>
              <a:t>q14</a:t>
            </a:r>
            <a:r>
              <a:rPr lang="en-US" dirty="0" smtClean="0"/>
              <a:t> -90</a:t>
            </a:r>
            <a:r>
              <a:rPr lang="en-US" baseline="30000" dirty="0" smtClean="0"/>
              <a:t>0</a:t>
            </a:r>
            <a:r>
              <a:rPr lang="en-US" dirty="0" smtClean="0"/>
              <a:t>) = </a:t>
            </a:r>
            <a:r>
              <a:rPr lang="en-US" dirty="0" err="1" smtClean="0"/>
              <a:t>cos</a:t>
            </a:r>
            <a:r>
              <a:rPr lang="en-US" dirty="0" smtClean="0"/>
              <a:t> 40.89</a:t>
            </a:r>
            <a:r>
              <a:rPr lang="en-US" baseline="30000" dirty="0" smtClean="0"/>
              <a:t>0</a:t>
            </a:r>
            <a:r>
              <a:rPr lang="en-US" dirty="0" smtClean="0"/>
              <a:t> </a:t>
            </a:r>
            <a:r>
              <a:rPr lang="en-US" dirty="0" err="1" smtClean="0"/>
              <a:t>i</a:t>
            </a:r>
            <a:r>
              <a:rPr lang="en-US" dirty="0" smtClean="0"/>
              <a:t> - sin 40.89</a:t>
            </a:r>
            <a:r>
              <a:rPr lang="en-US" baseline="30000" dirty="0" smtClean="0"/>
              <a:t>0</a:t>
            </a:r>
            <a:r>
              <a:rPr lang="en-US" dirty="0" smtClean="0"/>
              <a:t> j</a:t>
            </a:r>
          </a:p>
          <a:p>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458200" cy="6019800"/>
          </a:xfrm>
        </p:spPr>
        <p:txBody>
          <a:bodyPr/>
          <a:lstStyle/>
          <a:p>
            <a:r>
              <a:rPr lang="en-US" dirty="0" smtClean="0"/>
              <a:t>The force equilibrium equations can also be written as:</a:t>
            </a:r>
          </a:p>
          <a:p>
            <a:r>
              <a:rPr lang="en-US" dirty="0" smtClean="0"/>
              <a:t>              </a:t>
            </a:r>
            <a:r>
              <a:rPr lang="en-US" dirty="0" err="1" smtClean="0"/>
              <a:t>F</a:t>
            </a:r>
            <a:r>
              <a:rPr lang="en-US" baseline="-25000" dirty="0" err="1" smtClean="0"/>
              <a:t>54</a:t>
            </a:r>
            <a:r>
              <a:rPr lang="en-US" dirty="0" smtClean="0"/>
              <a:t> </a:t>
            </a:r>
            <a:r>
              <a:rPr lang="en-US" dirty="0" err="1" smtClean="0"/>
              <a:t>cos</a:t>
            </a:r>
            <a:r>
              <a:rPr lang="en-US" dirty="0" smtClean="0"/>
              <a:t> 169.95</a:t>
            </a:r>
            <a:r>
              <a:rPr lang="en-US" baseline="30000" dirty="0" smtClean="0"/>
              <a:t>0</a:t>
            </a:r>
            <a:r>
              <a:rPr lang="en-US" dirty="0" smtClean="0"/>
              <a:t> + </a:t>
            </a:r>
            <a:r>
              <a:rPr lang="en-US" dirty="0" err="1" smtClean="0"/>
              <a:t>G</a:t>
            </a:r>
            <a:r>
              <a:rPr lang="en-US" baseline="-25000" dirty="0" err="1" smtClean="0"/>
              <a:t>14</a:t>
            </a:r>
            <a:r>
              <a:rPr lang="en-US" dirty="0" smtClean="0"/>
              <a:t> </a:t>
            </a:r>
            <a:r>
              <a:rPr lang="en-US" dirty="0" err="1" smtClean="0"/>
              <a:t>cosf</a:t>
            </a:r>
            <a:r>
              <a:rPr lang="en-US" dirty="0" smtClean="0"/>
              <a:t> + </a:t>
            </a:r>
            <a:r>
              <a:rPr lang="en-US" dirty="0" err="1" smtClean="0"/>
              <a:t>F</a:t>
            </a:r>
            <a:r>
              <a:rPr lang="en-US" baseline="-25000" dirty="0" err="1" smtClean="0"/>
              <a:t>34</a:t>
            </a:r>
            <a:r>
              <a:rPr lang="en-US" dirty="0" smtClean="0"/>
              <a:t> </a:t>
            </a:r>
            <a:r>
              <a:rPr lang="en-US" dirty="0" err="1" smtClean="0"/>
              <a:t>cos</a:t>
            </a:r>
            <a:r>
              <a:rPr lang="en-US" dirty="0" smtClean="0"/>
              <a:t> 40.89</a:t>
            </a:r>
            <a:r>
              <a:rPr lang="en-US" baseline="30000" dirty="0" smtClean="0"/>
              <a:t>0</a:t>
            </a:r>
            <a:r>
              <a:rPr lang="en-US" dirty="0" smtClean="0"/>
              <a:t> = 0 </a:t>
            </a:r>
            <a:br>
              <a:rPr lang="en-US" dirty="0" smtClean="0"/>
            </a:br>
            <a:r>
              <a:rPr lang="en-US" dirty="0" smtClean="0"/>
              <a:t>              </a:t>
            </a:r>
            <a:r>
              <a:rPr lang="en-US" dirty="0" err="1" smtClean="0"/>
              <a:t>F</a:t>
            </a:r>
            <a:r>
              <a:rPr lang="en-US" baseline="-25000" dirty="0" err="1" smtClean="0"/>
              <a:t>54</a:t>
            </a:r>
            <a:r>
              <a:rPr lang="en-US" dirty="0" smtClean="0"/>
              <a:t> sin </a:t>
            </a:r>
            <a:r>
              <a:rPr lang="en-US" dirty="0" err="1" smtClean="0"/>
              <a:t>l69.95</a:t>
            </a:r>
            <a:r>
              <a:rPr lang="en-US" baseline="30000" dirty="0" err="1" smtClean="0"/>
              <a:t>0</a:t>
            </a:r>
            <a:r>
              <a:rPr lang="en-US" dirty="0" smtClean="0"/>
              <a:t> + </a:t>
            </a:r>
            <a:r>
              <a:rPr lang="en-US" dirty="0" err="1" smtClean="0"/>
              <a:t>G</a:t>
            </a:r>
            <a:r>
              <a:rPr lang="en-US" baseline="-25000" dirty="0" err="1" smtClean="0"/>
              <a:t>14</a:t>
            </a:r>
            <a:r>
              <a:rPr lang="en-US" dirty="0" smtClean="0"/>
              <a:t> sin f-</a:t>
            </a:r>
            <a:r>
              <a:rPr lang="en-US" dirty="0" err="1" smtClean="0"/>
              <a:t>F</a:t>
            </a:r>
            <a:r>
              <a:rPr lang="en-US" baseline="-25000" dirty="0" err="1" smtClean="0"/>
              <a:t>34</a:t>
            </a:r>
            <a:r>
              <a:rPr lang="en-US" dirty="0" smtClean="0"/>
              <a:t> sin 40.89</a:t>
            </a:r>
            <a:r>
              <a:rPr lang="en-US" baseline="30000" dirty="0" smtClean="0"/>
              <a:t>0</a:t>
            </a:r>
            <a:r>
              <a:rPr lang="en-US" dirty="0" smtClean="0"/>
              <a:t> = 0 </a:t>
            </a:r>
          </a:p>
          <a:p>
            <a:r>
              <a:rPr lang="en-US" dirty="0" smtClean="0"/>
              <a:t>The moment equilibrium equation (</a:t>
            </a:r>
            <a:r>
              <a:rPr lang="en-US" dirty="0" err="1" smtClean="0"/>
              <a:t>SM</a:t>
            </a:r>
            <a:r>
              <a:rPr lang="en-US" baseline="-25000" dirty="0" err="1" smtClean="0"/>
              <a:t>B</a:t>
            </a:r>
            <a:r>
              <a:rPr lang="en-US" dirty="0" smtClean="0"/>
              <a:t> = 0) is: </a:t>
            </a:r>
          </a:p>
          <a:p>
            <a:r>
              <a:rPr lang="en-US" dirty="0" smtClean="0"/>
              <a:t>              </a:t>
            </a:r>
            <a:r>
              <a:rPr lang="en-US" dirty="0" err="1" smtClean="0"/>
              <a:t>a</a:t>
            </a:r>
            <a:r>
              <a:rPr lang="en-US" baseline="-25000" dirty="0" err="1" smtClean="0"/>
              <a:t>4</a:t>
            </a:r>
            <a:r>
              <a:rPr lang="en-US" b="1" dirty="0" err="1" smtClean="0"/>
              <a:t>u</a:t>
            </a:r>
            <a:r>
              <a:rPr lang="en-US" b="1" baseline="-25000" dirty="0" err="1" smtClean="0"/>
              <a:t>4</a:t>
            </a:r>
            <a:r>
              <a:rPr lang="en-US" dirty="0" err="1" smtClean="0"/>
              <a:t>x</a:t>
            </a:r>
            <a:r>
              <a:rPr lang="en-US" dirty="0" smtClean="0"/>
              <a:t> </a:t>
            </a:r>
            <a:r>
              <a:rPr lang="en-US" dirty="0" err="1" smtClean="0"/>
              <a:t>F</a:t>
            </a:r>
            <a:r>
              <a:rPr lang="en-US" baseline="-25000" dirty="0" err="1" smtClean="0"/>
              <a:t>54</a:t>
            </a:r>
            <a:r>
              <a:rPr lang="en-US" dirty="0" smtClean="0"/>
              <a:t> </a:t>
            </a:r>
            <a:r>
              <a:rPr lang="en-US" b="1" dirty="0" err="1" smtClean="0"/>
              <a:t>u</a:t>
            </a:r>
            <a:r>
              <a:rPr lang="en-US" b="1" baseline="-25000" dirty="0" err="1" smtClean="0"/>
              <a:t>5</a:t>
            </a:r>
            <a:r>
              <a:rPr lang="en-US" dirty="0" smtClean="0"/>
              <a:t> + </a:t>
            </a:r>
            <a:r>
              <a:rPr lang="en-US" dirty="0" err="1" smtClean="0"/>
              <a:t>r</a:t>
            </a:r>
            <a:r>
              <a:rPr lang="en-US" baseline="-25000" dirty="0" err="1" smtClean="0"/>
              <a:t>4</a:t>
            </a:r>
            <a:r>
              <a:rPr lang="en-US" b="1" dirty="0" err="1" smtClean="0"/>
              <a:t>u</a:t>
            </a:r>
            <a:r>
              <a:rPr lang="en-US" b="1" baseline="-25000" dirty="0" err="1" smtClean="0"/>
              <a:t>4</a:t>
            </a:r>
            <a:r>
              <a:rPr lang="en-US" dirty="0" err="1" smtClean="0"/>
              <a:t>x</a:t>
            </a:r>
            <a:r>
              <a:rPr lang="en-US" dirty="0" smtClean="0"/>
              <a:t> </a:t>
            </a:r>
            <a:r>
              <a:rPr lang="en-US" dirty="0" err="1" smtClean="0"/>
              <a:t>F</a:t>
            </a:r>
            <a:r>
              <a:rPr lang="en-US" baseline="-25000" dirty="0" err="1" smtClean="0"/>
              <a:t>34</a:t>
            </a:r>
            <a:r>
              <a:rPr lang="en-US" b="1" dirty="0" smtClean="0"/>
              <a:t> </a:t>
            </a:r>
            <a:r>
              <a:rPr lang="en-US" b="1" dirty="0" err="1" smtClean="0"/>
              <a:t>u</a:t>
            </a:r>
            <a:r>
              <a:rPr lang="en-US" b="1" baseline="-25000" dirty="0" err="1" smtClean="0"/>
              <a:t>3</a:t>
            </a:r>
            <a:r>
              <a:rPr lang="en-US" dirty="0" smtClean="0"/>
              <a:t> = 0 </a:t>
            </a:r>
            <a:br>
              <a:rPr lang="en-US" dirty="0" smtClean="0"/>
            </a:br>
            <a:r>
              <a:rPr lang="en-US" dirty="0" smtClean="0"/>
              <a:t>Where: </a:t>
            </a:r>
            <a:br>
              <a:rPr lang="en-US" dirty="0" smtClean="0"/>
            </a:br>
            <a:r>
              <a:rPr lang="en-US" dirty="0" smtClean="0"/>
              <a:t>              </a:t>
            </a:r>
            <a:r>
              <a:rPr lang="en-US" dirty="0" err="1" smtClean="0"/>
              <a:t>u</a:t>
            </a:r>
            <a:r>
              <a:rPr lang="en-US" b="1" baseline="-25000" dirty="0" err="1" smtClean="0"/>
              <a:t>4</a:t>
            </a:r>
            <a:r>
              <a:rPr lang="en-US" dirty="0" smtClean="0"/>
              <a:t> = 1 &lt; </a:t>
            </a:r>
            <a:r>
              <a:rPr lang="en-US" dirty="0" err="1" smtClean="0"/>
              <a:t>q</a:t>
            </a:r>
            <a:r>
              <a:rPr lang="en-US" baseline="-25000" dirty="0" err="1" smtClean="0"/>
              <a:t>14</a:t>
            </a:r>
            <a:r>
              <a:rPr lang="en-US" dirty="0" smtClean="0"/>
              <a:t> = </a:t>
            </a:r>
            <a:r>
              <a:rPr lang="en-US" dirty="0" err="1" smtClean="0"/>
              <a:t>cos</a:t>
            </a:r>
            <a:r>
              <a:rPr lang="en-US" dirty="0" smtClean="0"/>
              <a:t> 49.11</a:t>
            </a:r>
            <a:r>
              <a:rPr lang="en-US" baseline="30000" dirty="0" smtClean="0"/>
              <a:t>0</a:t>
            </a:r>
            <a:r>
              <a:rPr lang="en-US" dirty="0" smtClean="0"/>
              <a:t> </a:t>
            </a:r>
            <a:r>
              <a:rPr lang="en-US" dirty="0" err="1" smtClean="0"/>
              <a:t>i</a:t>
            </a:r>
            <a:r>
              <a:rPr lang="en-US" dirty="0" smtClean="0"/>
              <a:t> + </a:t>
            </a:r>
            <a:r>
              <a:rPr lang="en-US" dirty="0" err="1" smtClean="0"/>
              <a:t>sin49.11</a:t>
            </a:r>
            <a:r>
              <a:rPr lang="en-US" baseline="30000" dirty="0" err="1" smtClean="0"/>
              <a:t>0</a:t>
            </a:r>
            <a:r>
              <a:rPr lang="en-US" dirty="0" smtClean="0"/>
              <a:t> j </a:t>
            </a:r>
            <a:br>
              <a:rPr lang="en-US" dirty="0" smtClean="0"/>
            </a:br>
            <a:r>
              <a:rPr lang="en-US" dirty="0" smtClean="0"/>
              <a:t>and</a:t>
            </a:r>
            <a:br>
              <a:rPr lang="en-US" dirty="0" smtClean="0"/>
            </a:br>
            <a:r>
              <a:rPr lang="en-US" dirty="0" smtClean="0"/>
              <a:t>              </a:t>
            </a:r>
            <a:r>
              <a:rPr lang="en-US" dirty="0" err="1" smtClean="0"/>
              <a:t>B</a:t>
            </a:r>
            <a:r>
              <a:rPr lang="en-US" baseline="-25000" dirty="0" err="1" smtClean="0"/>
              <a:t>0</a:t>
            </a:r>
            <a:r>
              <a:rPr lang="en-US" dirty="0" err="1" smtClean="0"/>
              <a:t>B</a:t>
            </a:r>
            <a:r>
              <a:rPr lang="en-US" dirty="0" smtClean="0"/>
              <a:t> = </a:t>
            </a:r>
            <a:r>
              <a:rPr lang="en-US" dirty="0" err="1" smtClean="0"/>
              <a:t>a</a:t>
            </a:r>
            <a:r>
              <a:rPr lang="en-US" baseline="-25000" dirty="0" err="1" smtClean="0"/>
              <a:t>4</a:t>
            </a:r>
            <a:r>
              <a:rPr lang="en-US" dirty="0" smtClean="0"/>
              <a:t> = 60 mm , </a:t>
            </a:r>
            <a:r>
              <a:rPr lang="en-US" dirty="0" err="1" smtClean="0"/>
              <a:t>B</a:t>
            </a:r>
            <a:r>
              <a:rPr lang="en-US" baseline="-25000" dirty="0" err="1" smtClean="0"/>
              <a:t>0</a:t>
            </a:r>
            <a:r>
              <a:rPr lang="en-US" dirty="0" err="1" smtClean="0"/>
              <a:t>A</a:t>
            </a:r>
            <a:r>
              <a:rPr lang="en-US" dirty="0" smtClean="0"/>
              <a:t> = </a:t>
            </a:r>
            <a:r>
              <a:rPr lang="en-US" dirty="0" err="1" smtClean="0"/>
              <a:t>r</a:t>
            </a:r>
            <a:r>
              <a:rPr lang="en-US" baseline="-25000" dirty="0" err="1" smtClean="0"/>
              <a:t>4</a:t>
            </a:r>
            <a:r>
              <a:rPr lang="en-US" dirty="0" smtClean="0"/>
              <a:t> = 158.75 mm</a:t>
            </a:r>
          </a:p>
          <a:p>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62000"/>
            <a:ext cx="8382000" cy="5562600"/>
          </a:xfrm>
        </p:spPr>
        <p:txBody>
          <a:bodyPr/>
          <a:lstStyle/>
          <a:p>
            <a:r>
              <a:rPr lang="en-US" dirty="0" smtClean="0"/>
              <a:t>When the moment equilibrium equation is simplified: </a:t>
            </a:r>
          </a:p>
          <a:p>
            <a:r>
              <a:rPr lang="en-US" dirty="0" smtClean="0"/>
              <a:t>              </a:t>
            </a:r>
            <a:r>
              <a:rPr lang="en-US" dirty="0" err="1" smtClean="0"/>
              <a:t>a</a:t>
            </a:r>
            <a:r>
              <a:rPr lang="en-US" baseline="-25000" dirty="0" err="1" smtClean="0"/>
              <a:t>4</a:t>
            </a:r>
            <a:r>
              <a:rPr lang="en-US" dirty="0" smtClean="0"/>
              <a:t> </a:t>
            </a:r>
            <a:r>
              <a:rPr lang="en-US" dirty="0" err="1" smtClean="0"/>
              <a:t>F</a:t>
            </a:r>
            <a:r>
              <a:rPr lang="en-US" baseline="-25000" dirty="0" err="1" smtClean="0"/>
              <a:t>54</a:t>
            </a:r>
            <a:r>
              <a:rPr lang="en-US" dirty="0" smtClean="0"/>
              <a:t> sin(</a:t>
            </a:r>
            <a:r>
              <a:rPr lang="en-US" dirty="0" err="1" smtClean="0"/>
              <a:t>q</a:t>
            </a:r>
            <a:r>
              <a:rPr lang="en-US" baseline="-25000" dirty="0" err="1" smtClean="0"/>
              <a:t>15</a:t>
            </a:r>
            <a:r>
              <a:rPr lang="en-US" dirty="0" err="1" smtClean="0"/>
              <a:t>-q</a:t>
            </a:r>
            <a:r>
              <a:rPr lang="en-US" baseline="-25000" dirty="0" err="1" smtClean="0"/>
              <a:t>14</a:t>
            </a:r>
            <a:r>
              <a:rPr lang="en-US" dirty="0" smtClean="0"/>
              <a:t> + </a:t>
            </a:r>
            <a:r>
              <a:rPr lang="en-US" dirty="0" err="1" smtClean="0"/>
              <a:t>r</a:t>
            </a:r>
            <a:r>
              <a:rPr lang="en-US" baseline="-25000" dirty="0" err="1" smtClean="0"/>
              <a:t>4</a:t>
            </a:r>
            <a:r>
              <a:rPr lang="en-US" dirty="0" smtClean="0"/>
              <a:t> </a:t>
            </a:r>
            <a:r>
              <a:rPr lang="en-US" dirty="0" err="1" smtClean="0"/>
              <a:t>F</a:t>
            </a:r>
            <a:r>
              <a:rPr lang="en-US" baseline="-25000" dirty="0" err="1" smtClean="0"/>
              <a:t>34</a:t>
            </a:r>
            <a:r>
              <a:rPr lang="en-US" dirty="0" smtClean="0"/>
              <a:t> sin(</a:t>
            </a:r>
            <a:r>
              <a:rPr lang="en-US" dirty="0" err="1" smtClean="0"/>
              <a:t>q</a:t>
            </a:r>
            <a:r>
              <a:rPr lang="en-US" baseline="-25000" dirty="0" err="1" smtClean="0"/>
              <a:t>14</a:t>
            </a:r>
            <a:r>
              <a:rPr lang="en-US" dirty="0" smtClean="0"/>
              <a:t>-90</a:t>
            </a:r>
            <a:r>
              <a:rPr lang="en-US" baseline="30000" dirty="0" smtClean="0"/>
              <a:t>0</a:t>
            </a:r>
            <a:r>
              <a:rPr lang="en-US" dirty="0" smtClean="0"/>
              <a:t> -</a:t>
            </a:r>
            <a:r>
              <a:rPr lang="en-US" dirty="0" err="1" smtClean="0"/>
              <a:t>q</a:t>
            </a:r>
            <a:r>
              <a:rPr lang="en-US" baseline="-25000" dirty="0" err="1" smtClean="0"/>
              <a:t>14</a:t>
            </a:r>
            <a:r>
              <a:rPr lang="en-US" dirty="0" smtClean="0"/>
              <a:t>) =0</a:t>
            </a:r>
            <a:br>
              <a:rPr lang="en-US" dirty="0" smtClean="0"/>
            </a:br>
            <a:r>
              <a:rPr lang="en-US" dirty="0" smtClean="0"/>
              <a:t>or:</a:t>
            </a:r>
            <a:br>
              <a:rPr lang="en-US" dirty="0" smtClean="0"/>
            </a:br>
            <a:r>
              <a:rPr lang="en-US" dirty="0" smtClean="0"/>
              <a:t>              </a:t>
            </a:r>
            <a:r>
              <a:rPr lang="en-US" dirty="0" err="1" smtClean="0"/>
              <a:t>a</a:t>
            </a:r>
            <a:r>
              <a:rPr lang="en-US" baseline="-25000" dirty="0" err="1" smtClean="0"/>
              <a:t>4</a:t>
            </a:r>
            <a:r>
              <a:rPr lang="en-US" dirty="0" smtClean="0"/>
              <a:t> </a:t>
            </a:r>
            <a:r>
              <a:rPr lang="en-US" dirty="0" err="1" smtClean="0"/>
              <a:t>F</a:t>
            </a:r>
            <a:r>
              <a:rPr lang="en-US" baseline="-25000" dirty="0" err="1" smtClean="0"/>
              <a:t>54</a:t>
            </a:r>
            <a:r>
              <a:rPr lang="en-US" dirty="0" smtClean="0"/>
              <a:t> sin(120.44</a:t>
            </a:r>
            <a:r>
              <a:rPr lang="en-US" baseline="30000" dirty="0" smtClean="0"/>
              <a:t>0</a:t>
            </a:r>
            <a:r>
              <a:rPr lang="en-US" dirty="0" smtClean="0"/>
              <a:t>) - </a:t>
            </a:r>
            <a:r>
              <a:rPr lang="en-US" dirty="0" err="1" smtClean="0"/>
              <a:t>r</a:t>
            </a:r>
            <a:r>
              <a:rPr lang="en-US" baseline="-25000" dirty="0" err="1" smtClean="0"/>
              <a:t>4</a:t>
            </a:r>
            <a:r>
              <a:rPr lang="en-US" dirty="0" smtClean="0"/>
              <a:t> </a:t>
            </a:r>
            <a:r>
              <a:rPr lang="en-US" dirty="0" err="1" smtClean="0"/>
              <a:t>F</a:t>
            </a:r>
            <a:r>
              <a:rPr lang="en-US" baseline="-25000" dirty="0" err="1" smtClean="0"/>
              <a:t>34</a:t>
            </a:r>
            <a:r>
              <a:rPr lang="en-US" dirty="0" smtClean="0"/>
              <a:t> = 0</a:t>
            </a:r>
          </a:p>
          <a:p>
            <a:r>
              <a:rPr lang="en-US" dirty="0" smtClean="0"/>
              <a:t>Which yield:</a:t>
            </a:r>
            <a:br>
              <a:rPr lang="en-US" dirty="0" smtClean="0"/>
            </a:br>
            <a:r>
              <a:rPr lang="en-US" dirty="0" smtClean="0"/>
              <a:t>             </a:t>
            </a:r>
            <a:r>
              <a:rPr lang="en-US" b="1" dirty="0" smtClean="0"/>
              <a:t> </a:t>
            </a:r>
            <a:r>
              <a:rPr lang="en-US" b="1" dirty="0" err="1" smtClean="0"/>
              <a:t>F</a:t>
            </a:r>
            <a:r>
              <a:rPr lang="en-US" b="1" baseline="-25000" dirty="0" err="1" smtClean="0"/>
              <a:t>34</a:t>
            </a:r>
            <a:r>
              <a:rPr lang="en-US" dirty="0" smtClean="0"/>
              <a:t> = 33.14 N &lt; -40.89</a:t>
            </a:r>
            <a:r>
              <a:rPr lang="en-US" baseline="30000" dirty="0" smtClean="0"/>
              <a:t>0 </a:t>
            </a:r>
            <a:r>
              <a:rPr lang="en-US" b="1" dirty="0" smtClean="0"/>
              <a:t>, </a:t>
            </a:r>
            <a:r>
              <a:rPr lang="en-US" b="1" dirty="0" err="1" smtClean="0"/>
              <a:t>G</a:t>
            </a:r>
            <a:r>
              <a:rPr lang="en-US" b="1" baseline="-25000" dirty="0" err="1" smtClean="0"/>
              <a:t>14</a:t>
            </a:r>
            <a:r>
              <a:rPr lang="en-US" dirty="0" smtClean="0"/>
              <a:t> = 75.02 N &lt; 2.48</a:t>
            </a:r>
            <a:r>
              <a:rPr lang="en-US" baseline="30000" dirty="0" smtClean="0"/>
              <a:t>0</a:t>
            </a:r>
            <a:r>
              <a:rPr lang="en-US" dirty="0" smtClean="0"/>
              <a:t> </a:t>
            </a:r>
          </a:p>
          <a:p>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0"/>
            <a:ext cx="8305800" cy="6324600"/>
          </a:xfrm>
        </p:spPr>
        <p:txBody>
          <a:bodyPr/>
          <a:lstStyle/>
          <a:p>
            <a:r>
              <a:rPr lang="en-US" dirty="0" smtClean="0"/>
              <a:t>For link 2 :</a:t>
            </a:r>
          </a:p>
          <a:p>
            <a:r>
              <a:rPr lang="en-US" dirty="0" smtClean="0"/>
              <a:t>              </a:t>
            </a:r>
            <a:r>
              <a:rPr lang="en-US" b="1" dirty="0" err="1" smtClean="0"/>
              <a:t>F</a:t>
            </a:r>
            <a:r>
              <a:rPr lang="en-US" b="1" baseline="-25000" dirty="0" err="1" smtClean="0"/>
              <a:t>32</a:t>
            </a:r>
            <a:r>
              <a:rPr lang="en-US" dirty="0" smtClean="0"/>
              <a:t> = 33.14 N &lt; 139.11</a:t>
            </a:r>
            <a:r>
              <a:rPr lang="en-US" baseline="30000" dirty="0" smtClean="0"/>
              <a:t>0 </a:t>
            </a:r>
            <a:r>
              <a:rPr lang="en-US" dirty="0" smtClean="0"/>
              <a:t/>
            </a:r>
            <a:br>
              <a:rPr lang="en-US" dirty="0" smtClean="0"/>
            </a:br>
            <a:r>
              <a:rPr lang="en-US" dirty="0" smtClean="0"/>
              <a:t>              </a:t>
            </a:r>
            <a:r>
              <a:rPr lang="en-US" b="1" dirty="0" err="1" smtClean="0"/>
              <a:t>G</a:t>
            </a:r>
            <a:r>
              <a:rPr lang="en-US" b="1" baseline="-25000" dirty="0" err="1" smtClean="0"/>
              <a:t>12</a:t>
            </a:r>
            <a:r>
              <a:rPr lang="en-US" dirty="0" smtClean="0"/>
              <a:t> = 33.14 N &lt;40.89</a:t>
            </a:r>
            <a:r>
              <a:rPr lang="en-US" baseline="30000" dirty="0" smtClean="0"/>
              <a:t>0 </a:t>
            </a:r>
            <a:endParaRPr lang="en-US" dirty="0" smtClean="0"/>
          </a:p>
          <a:p>
            <a:r>
              <a:rPr lang="en-US" dirty="0" smtClean="0"/>
              <a:t>And the moment equilibrium equation yields:</a:t>
            </a:r>
          </a:p>
          <a:p>
            <a:r>
              <a:rPr lang="en-US" dirty="0" smtClean="0"/>
              <a:t>              </a:t>
            </a:r>
            <a:r>
              <a:rPr lang="fr-BE" dirty="0" smtClean="0"/>
              <a:t>T</a:t>
            </a:r>
            <a:r>
              <a:rPr lang="fr-BE" baseline="-25000" dirty="0" smtClean="0"/>
              <a:t>12</a:t>
            </a:r>
            <a:r>
              <a:rPr lang="fr-BE" dirty="0" smtClean="0"/>
              <a:t> + 120 * 33.14 sin(139.11</a:t>
            </a:r>
            <a:r>
              <a:rPr lang="fr-BE" baseline="30000" dirty="0" smtClean="0"/>
              <a:t>0 </a:t>
            </a:r>
            <a:r>
              <a:rPr lang="fr-BE" dirty="0" smtClean="0"/>
              <a:t>-30</a:t>
            </a:r>
            <a:r>
              <a:rPr lang="fr-BE" baseline="30000" dirty="0" smtClean="0"/>
              <a:t>0 </a:t>
            </a:r>
            <a:r>
              <a:rPr lang="fr-BE" dirty="0" smtClean="0"/>
              <a:t>) = 0 </a:t>
            </a:r>
            <a:br>
              <a:rPr lang="fr-BE" dirty="0" smtClean="0"/>
            </a:br>
            <a:r>
              <a:rPr lang="fr-BE" dirty="0" smtClean="0"/>
              <a:t>or</a:t>
            </a:r>
            <a:br>
              <a:rPr lang="fr-BE" dirty="0" smtClean="0"/>
            </a:br>
            <a:r>
              <a:rPr lang="fr-BE" dirty="0" smtClean="0"/>
              <a:t>              T</a:t>
            </a:r>
            <a:r>
              <a:rPr lang="fr-BE" baseline="-25000" dirty="0" smtClean="0"/>
              <a:t>12</a:t>
            </a:r>
            <a:r>
              <a:rPr lang="fr-BE" dirty="0" smtClean="0"/>
              <a:t> = -3757.65 N-mm</a:t>
            </a:r>
            <a:br>
              <a:rPr lang="fr-BE" dirty="0" smtClean="0"/>
            </a:br>
            <a:r>
              <a:rPr lang="fr-BE" dirty="0" smtClean="0"/>
              <a:t>or</a:t>
            </a:r>
            <a:br>
              <a:rPr lang="fr-BE" dirty="0" smtClean="0"/>
            </a:br>
            <a:r>
              <a:rPr lang="fr-BE" dirty="0" smtClean="0"/>
              <a:t>              T</a:t>
            </a:r>
            <a:r>
              <a:rPr lang="fr-BE" baseline="-25000" dirty="0" smtClean="0"/>
              <a:t>12</a:t>
            </a:r>
            <a:r>
              <a:rPr lang="fr-BE" dirty="0" smtClean="0"/>
              <a:t> = 3.76 N-m (</a:t>
            </a:r>
            <a:r>
              <a:rPr lang="fr-BE" dirty="0" err="1" smtClean="0"/>
              <a:t>CW</a:t>
            </a:r>
            <a:r>
              <a:rPr lang="fr-BE" dirty="0" smtClean="0"/>
              <a:t>)</a:t>
            </a:r>
            <a:endParaRPr lang="en-US" dirty="0" smtClean="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382000" cy="6019800"/>
          </a:xfrm>
        </p:spPr>
        <p:txBody>
          <a:bodyPr>
            <a:normAutofit/>
          </a:bodyPr>
          <a:lstStyle/>
          <a:p>
            <a:pPr algn="just">
              <a:buFont typeface="Wingdings" pitchFamily="2" charset="2"/>
              <a:buChar char="q"/>
            </a:pPr>
            <a:endParaRPr lang="en-US" sz="3200" dirty="0" smtClean="0"/>
          </a:p>
          <a:p>
            <a:pPr algn="just">
              <a:buFont typeface="Wingdings" pitchFamily="2" charset="2"/>
              <a:buChar char="q"/>
            </a:pPr>
            <a:endParaRPr lang="en-US" sz="3200" dirty="0" smtClean="0"/>
          </a:p>
          <a:p>
            <a:pPr algn="just">
              <a:buFont typeface="Wingdings" pitchFamily="2" charset="2"/>
              <a:buChar char="q"/>
            </a:pPr>
            <a:r>
              <a:rPr lang="en-US" sz="3200" dirty="0" smtClean="0"/>
              <a:t>A critical task in the design of machines is to ensure that the strength of the links and joints is sufficient to withstand the forces imposed on them. Therefore, a full understanding of the forces in the various components of a machine is vital.</a:t>
            </a:r>
          </a:p>
          <a:p>
            <a:pPr algn="just">
              <a:buNone/>
            </a:pPr>
            <a:endParaRPr lang="en-US" sz="3200" dirty="0" smtClean="0"/>
          </a:p>
          <a:p>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10600" cy="1143000"/>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consider the slider-crank mechanism shown</a:t>
            </a:r>
            <a:endParaRPr lang="en-US" dirty="0"/>
          </a:p>
        </p:txBody>
      </p:sp>
      <p:pic>
        <p:nvPicPr>
          <p:cNvPr id="4" name="Content Placeholder 3" descr="http://ocw.metu.edu.tr/pluginfile.php/6467/mod_resource/content/6/ch6/6_2/6_2007.gif"/>
          <p:cNvPicPr>
            <a:picLocks noGrp="1"/>
          </p:cNvPicPr>
          <p:nvPr>
            <p:ph idx="1"/>
          </p:nvPr>
        </p:nvPicPr>
        <p:blipFill>
          <a:blip r:embed="rId2" cstate="print"/>
          <a:srcRect/>
          <a:stretch>
            <a:fillRect/>
          </a:stretch>
        </p:blipFill>
        <p:spPr bwMode="auto">
          <a:xfrm>
            <a:off x="914400" y="1676400"/>
            <a:ext cx="7391400"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system is in static equilibrium for all crank angles under the action of a known force F</a:t>
            </a:r>
            <a:r>
              <a:rPr lang="en-US" baseline="-25000" dirty="0" smtClean="0"/>
              <a:t>14 </a:t>
            </a:r>
            <a:r>
              <a:rPr lang="en-US" dirty="0" smtClean="0"/>
              <a:t>acting on link 4 and unknown torque T</a:t>
            </a:r>
            <a:r>
              <a:rPr lang="en-US" baseline="-25000" dirty="0" smtClean="0"/>
              <a:t>12 </a:t>
            </a:r>
            <a:r>
              <a:rPr lang="en-US" dirty="0" smtClean="0"/>
              <a:t>acting on link 2. We are to determine the joint forces and the input torque, T</a:t>
            </a:r>
            <a:r>
              <a:rPr lang="en-US" baseline="-25000" dirty="0" smtClean="0"/>
              <a:t>12 </a:t>
            </a:r>
            <a:r>
              <a:rPr lang="en-US" dirty="0" smtClean="0"/>
              <a:t>.</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Note that link 3 is a two force, link 2 is a two force and a moment member. In case of link 4, there is a known external force F</a:t>
            </a:r>
            <a:r>
              <a:rPr lang="en-US" baseline="-25000" dirty="0" smtClean="0"/>
              <a:t>14 </a:t>
            </a:r>
            <a:r>
              <a:rPr lang="en-US" dirty="0" smtClean="0"/>
              <a:t>, a joint force F</a:t>
            </a:r>
            <a:r>
              <a:rPr lang="en-US" baseline="-25000" dirty="0" smtClean="0"/>
              <a:t>34 </a:t>
            </a:r>
            <a:r>
              <a:rPr lang="en-US" dirty="0" smtClean="0"/>
              <a:t>whose direction is known (along AB). There must be a joint force G</a:t>
            </a:r>
            <a:r>
              <a:rPr lang="en-US" baseline="-25000" dirty="0" smtClean="0"/>
              <a:t>14 </a:t>
            </a:r>
            <a:r>
              <a:rPr lang="en-US" dirty="0" smtClean="0"/>
              <a:t>(perpendicular to the slider axis) and moment M</a:t>
            </a:r>
            <a:r>
              <a:rPr lang="en-US" baseline="-25000" dirty="0" smtClean="0"/>
              <a:t>14 </a:t>
            </a:r>
            <a:r>
              <a:rPr lang="en-US" dirty="0" smtClean="0"/>
              <a:t>(perpendicular to the plane) due to the action of link 1 on link 4 . The rigid body is in equilibrium under the action of three forces and a moment.</a:t>
            </a:r>
          </a:p>
          <a:p>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05800" cy="762000"/>
          </a:xfrm>
        </p:spPr>
        <p:txBody>
          <a:bodyPr>
            <a:normAutofit fontScale="90000"/>
          </a:bodyPr>
          <a:lstStyle/>
          <a:p>
            <a:r>
              <a:rPr lang="en-US" dirty="0" smtClean="0"/>
              <a:t>FBD</a:t>
            </a:r>
            <a:endParaRPr lang="en-US" dirty="0"/>
          </a:p>
        </p:txBody>
      </p:sp>
      <p:pic>
        <p:nvPicPr>
          <p:cNvPr id="4" name="Content Placeholder 3" descr="http://ocw.metu.edu.tr/pluginfile.php/6467/mod_resource/content/6/ch6/6_2/6_2008.gif"/>
          <p:cNvPicPr>
            <a:picLocks noGrp="1"/>
          </p:cNvPicPr>
          <p:nvPr>
            <p:ph idx="1"/>
          </p:nvPr>
        </p:nvPicPr>
        <p:blipFill>
          <a:blip r:embed="rId2" cstate="print"/>
          <a:srcRect/>
          <a:stretch>
            <a:fillRect/>
          </a:stretch>
        </p:blipFill>
        <p:spPr bwMode="auto">
          <a:xfrm>
            <a:off x="1143000" y="1600200"/>
            <a:ext cx="7010399"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85800"/>
            <a:ext cx="8382000" cy="5638800"/>
          </a:xfrm>
        </p:spPr>
        <p:txBody>
          <a:bodyPr/>
          <a:lstStyle/>
          <a:p>
            <a:r>
              <a:rPr lang="en-US" dirty="0" smtClean="0"/>
              <a:t>The force </a:t>
            </a:r>
            <a:r>
              <a:rPr lang="en-US" b="1" dirty="0" smtClean="0"/>
              <a:t>G</a:t>
            </a:r>
            <a:r>
              <a:rPr lang="en-US" b="1" baseline="-25000" dirty="0" smtClean="0"/>
              <a:t>14</a:t>
            </a:r>
            <a:r>
              <a:rPr lang="en-US" dirty="0" smtClean="0"/>
              <a:t> can be placed anywhere on link 4. </a:t>
            </a:r>
          </a:p>
          <a:p>
            <a:pPr>
              <a:buNone/>
            </a:pPr>
            <a:endParaRPr lang="en-US" dirty="0" smtClean="0"/>
          </a:p>
          <a:p>
            <a:pPr>
              <a:buNone/>
            </a:pPr>
            <a:r>
              <a:rPr lang="en-US" dirty="0" smtClean="0"/>
              <a:t>Since link 4 is in static equilibrium, this will change the magnitude of the moment </a:t>
            </a:r>
            <a:r>
              <a:rPr lang="en-US" b="1" dirty="0" smtClean="0"/>
              <a:t>M</a:t>
            </a:r>
            <a:r>
              <a:rPr lang="en-US" b="1" baseline="-25000" dirty="0" smtClean="0"/>
              <a:t>14</a:t>
            </a:r>
            <a:r>
              <a:rPr lang="en-US" dirty="0" smtClean="0"/>
              <a:t> . </a:t>
            </a:r>
          </a:p>
          <a:p>
            <a:pPr>
              <a:buNone/>
            </a:pPr>
            <a:r>
              <a:rPr lang="en-US" dirty="0" smtClean="0"/>
              <a:t>If the line of action of </a:t>
            </a:r>
            <a:r>
              <a:rPr lang="en-US" b="1" dirty="0" smtClean="0"/>
              <a:t>G</a:t>
            </a:r>
            <a:r>
              <a:rPr lang="en-US" b="1" baseline="-25000" dirty="0" smtClean="0"/>
              <a:t>14</a:t>
            </a:r>
            <a:r>
              <a:rPr lang="en-US" dirty="0" smtClean="0"/>
              <a:t> passes through the point of intersection of</a:t>
            </a:r>
            <a:r>
              <a:rPr lang="en-US" b="1" dirty="0" smtClean="0"/>
              <a:t> F</a:t>
            </a:r>
            <a:r>
              <a:rPr lang="en-US" b="1" baseline="-25000" dirty="0" smtClean="0"/>
              <a:t>14</a:t>
            </a:r>
            <a:r>
              <a:rPr lang="en-US" dirty="0" smtClean="0"/>
              <a:t> and </a:t>
            </a:r>
            <a:r>
              <a:rPr lang="en-US" b="1" dirty="0" smtClean="0"/>
              <a:t>F</a:t>
            </a:r>
            <a:r>
              <a:rPr lang="en-US" b="1" baseline="-25000" dirty="0" smtClean="0"/>
              <a:t>34 </a:t>
            </a:r>
            <a:r>
              <a:rPr lang="en-US" dirty="0" smtClean="0"/>
              <a:t>, the moment </a:t>
            </a:r>
            <a:r>
              <a:rPr lang="en-US" b="1" dirty="0" smtClean="0"/>
              <a:t>M</a:t>
            </a:r>
            <a:r>
              <a:rPr lang="en-US" b="1" baseline="-25000" dirty="0" smtClean="0"/>
              <a:t>14 </a:t>
            </a:r>
            <a:r>
              <a:rPr lang="en-US" dirty="0" smtClean="0"/>
              <a:t>will be zero and rigid body will be in equilibrium under the action of three forces.</a:t>
            </a:r>
          </a:p>
          <a:p>
            <a:pPr>
              <a:buNone/>
            </a:pPr>
            <a:r>
              <a:rPr lang="en-US" dirty="0" smtClean="0"/>
              <a:t>If the point of concurrency, O, of the three forces lie within the physical boundaries of the sliding joint, there will be surface contact between links 1 and 4. </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ttp://ocw.metu.edu.tr/pluginfile.php/6467/mod_resource/content/6/ch6/6_2/6_2012.gif"/>
          <p:cNvPicPr>
            <a:picLocks noGrp="1"/>
          </p:cNvPicPr>
          <p:nvPr>
            <p:ph idx="1"/>
          </p:nvPr>
        </p:nvPicPr>
        <p:blipFill>
          <a:blip r:embed="rId2" cstate="print"/>
          <a:srcRect/>
          <a:stretch>
            <a:fillRect/>
          </a:stretch>
        </p:blipFill>
        <p:spPr bwMode="auto">
          <a:xfrm>
            <a:off x="457200" y="2196150"/>
            <a:ext cx="8229600" cy="3867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sldNum" sz="quarter" idx="4294967295"/>
          </p:nvPr>
        </p:nvSpPr>
        <p:spPr>
          <a:xfrm>
            <a:off x="6553200" y="6248400"/>
            <a:ext cx="1905000" cy="457200"/>
          </a:xfrm>
          <a:prstGeom prst="rect">
            <a:avLst/>
          </a:prstGeom>
        </p:spPr>
        <p:txBody>
          <a:bodyPr/>
          <a:lstStyle/>
          <a:p>
            <a:fld id="{F8DEC240-C0A9-417D-B51D-A64CFF5B9969}" type="slidenum">
              <a:rPr lang="tr-TR"/>
              <a:pPr/>
              <a:t>66</a:t>
            </a:fld>
            <a:endParaRPr lang="tr-TR"/>
          </a:p>
        </p:txBody>
      </p:sp>
      <p:sp>
        <p:nvSpPr>
          <p:cNvPr id="5122" name="Rectangle 2"/>
          <p:cNvSpPr>
            <a:spLocks noGrp="1" noChangeArrowheads="1"/>
          </p:cNvSpPr>
          <p:nvPr>
            <p:ph type="ctrTitle"/>
          </p:nvPr>
        </p:nvSpPr>
        <p:spPr>
          <a:noFill/>
          <a:ln/>
        </p:spPr>
        <p:txBody>
          <a:bodyPr/>
          <a:lstStyle/>
          <a:p>
            <a:pPr algn="l"/>
            <a:r>
              <a:rPr lang="en-US" sz="4000" dirty="0" smtClean="0"/>
              <a:t>STATIC FORCE ANALYSIS </a:t>
            </a:r>
            <a:r>
              <a:rPr lang="tr-TR" sz="4000" dirty="0" smtClean="0"/>
              <a:t>OF </a:t>
            </a:r>
            <a:r>
              <a:rPr lang="tr-TR" sz="4000" dirty="0"/>
              <a:t>MACHINERY</a:t>
            </a:r>
          </a:p>
        </p:txBody>
      </p:sp>
      <p:sp>
        <p:nvSpPr>
          <p:cNvPr id="5123" name="Rectangle 3"/>
          <p:cNvSpPr>
            <a:spLocks noGrp="1" noChangeArrowheads="1"/>
          </p:cNvSpPr>
          <p:nvPr>
            <p:ph type="subTitle" idx="1"/>
          </p:nvPr>
        </p:nvSpPr>
        <p:spPr>
          <a:xfrm>
            <a:off x="685800" y="3429000"/>
            <a:ext cx="7239000" cy="2286000"/>
          </a:xfrm>
          <a:noFill/>
          <a:ln/>
        </p:spPr>
        <p:txBody>
          <a:bodyPr/>
          <a:lstStyle/>
          <a:p>
            <a:pPr algn="l"/>
            <a:r>
              <a:rPr lang="tr-TR" dirty="0"/>
              <a:t>Method of Superposition</a:t>
            </a:r>
          </a:p>
          <a:p>
            <a:pPr algn="l"/>
            <a:r>
              <a:rPr lang="tr-TR" dirty="0"/>
              <a:t>Dr. Sadettin KAPUCU</a:t>
            </a: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5"/>
          <p:cNvSpPr>
            <a:spLocks noGrp="1"/>
          </p:cNvSpPr>
          <p:nvPr>
            <p:ph type="sldNum" sz="quarter" idx="10"/>
          </p:nvPr>
        </p:nvSpPr>
        <p:spPr/>
        <p:txBody>
          <a:bodyPr/>
          <a:lstStyle/>
          <a:p>
            <a:fld id="{47870E92-3A2A-433C-A07C-BB89A7972C3E}" type="slidenum">
              <a:rPr lang="tr-TR"/>
              <a:pPr/>
              <a:t>67</a:t>
            </a:fld>
            <a:endParaRPr lang="tr-TR"/>
          </a:p>
        </p:txBody>
      </p:sp>
      <p:sp>
        <p:nvSpPr>
          <p:cNvPr id="113666" name="Rectangle 2"/>
          <p:cNvSpPr>
            <a:spLocks noGrp="1" noChangeArrowheads="1"/>
          </p:cNvSpPr>
          <p:nvPr>
            <p:ph type="title"/>
          </p:nvPr>
        </p:nvSpPr>
        <p:spPr>
          <a:xfrm>
            <a:off x="614363" y="0"/>
            <a:ext cx="7772400" cy="1143000"/>
          </a:xfrm>
        </p:spPr>
        <p:txBody>
          <a:bodyPr/>
          <a:lstStyle/>
          <a:p>
            <a:r>
              <a:rPr lang="tr-TR" sz="2800"/>
              <a:t>METHOD of SUPERPOSITION</a:t>
            </a:r>
            <a:endParaRPr lang="en-US" sz="2800"/>
          </a:p>
        </p:txBody>
      </p:sp>
      <p:sp>
        <p:nvSpPr>
          <p:cNvPr id="113700" name="Text Box 36"/>
          <p:cNvSpPr txBox="1">
            <a:spLocks noChangeArrowheads="1"/>
          </p:cNvSpPr>
          <p:nvPr/>
        </p:nvSpPr>
        <p:spPr bwMode="auto">
          <a:xfrm>
            <a:off x="407988" y="1096963"/>
            <a:ext cx="8388350" cy="641350"/>
          </a:xfrm>
          <a:prstGeom prst="rect">
            <a:avLst/>
          </a:prstGeom>
          <a:noFill/>
          <a:ln w="28575">
            <a:noFill/>
            <a:miter lim="800000"/>
            <a:headEnd type="none" w="med" len="lg"/>
            <a:tailEnd type="none" w="med" len="lg"/>
          </a:ln>
          <a:effectLst/>
        </p:spPr>
        <p:txBody>
          <a:bodyPr>
            <a:spAutoFit/>
          </a:bodyPr>
          <a:lstStyle/>
          <a:p>
            <a:r>
              <a:rPr lang="en-US"/>
              <a:t>Sometimes the number external forces and inertial forces acting on a mechanism is too much for graphical solution. </a:t>
            </a:r>
          </a:p>
        </p:txBody>
      </p:sp>
      <p:sp>
        <p:nvSpPr>
          <p:cNvPr id="113702" name="Rectangle 38"/>
          <p:cNvSpPr>
            <a:spLocks noChangeArrowheads="1"/>
          </p:cNvSpPr>
          <p:nvPr/>
        </p:nvSpPr>
        <p:spPr bwMode="auto">
          <a:xfrm>
            <a:off x="0" y="3300413"/>
            <a:ext cx="9144000" cy="0"/>
          </a:xfrm>
          <a:prstGeom prst="rect">
            <a:avLst/>
          </a:prstGeom>
          <a:noFill/>
          <a:ln w="38100" algn="ctr">
            <a:noFill/>
            <a:miter lim="800000"/>
            <a:headEnd type="none" w="sm" len="lg"/>
            <a:tailEnd type="none" w="sm" len="lg"/>
          </a:ln>
          <a:effectLst/>
        </p:spPr>
        <p:txBody>
          <a:bodyPr wrap="none" anchor="ctr">
            <a:spAutoFit/>
          </a:bodyPr>
          <a:lstStyle/>
          <a:p>
            <a:endParaRPr lang="en-US"/>
          </a:p>
        </p:txBody>
      </p:sp>
      <p:sp>
        <p:nvSpPr>
          <p:cNvPr id="113730" name="Rectangle 66"/>
          <p:cNvSpPr>
            <a:spLocks noChangeArrowheads="1"/>
          </p:cNvSpPr>
          <p:nvPr/>
        </p:nvSpPr>
        <p:spPr bwMode="auto">
          <a:xfrm>
            <a:off x="0" y="952500"/>
            <a:ext cx="9144000" cy="0"/>
          </a:xfrm>
          <a:prstGeom prst="rect">
            <a:avLst/>
          </a:prstGeom>
          <a:noFill/>
          <a:ln w="38100" algn="ctr">
            <a:noFill/>
            <a:miter lim="800000"/>
            <a:headEnd type="none" w="sm" len="lg"/>
            <a:tailEnd type="none" w="sm" len="lg"/>
          </a:ln>
          <a:effectLst/>
        </p:spPr>
        <p:txBody>
          <a:bodyPr wrap="none" anchor="ctr">
            <a:spAutoFit/>
          </a:bodyPr>
          <a:lstStyle/>
          <a:p>
            <a:endParaRPr lang="en-US"/>
          </a:p>
        </p:txBody>
      </p:sp>
      <p:sp>
        <p:nvSpPr>
          <p:cNvPr id="113732" name="Rectangle 68"/>
          <p:cNvSpPr>
            <a:spLocks noChangeArrowheads="1"/>
          </p:cNvSpPr>
          <p:nvPr/>
        </p:nvSpPr>
        <p:spPr bwMode="auto">
          <a:xfrm>
            <a:off x="0" y="3333750"/>
            <a:ext cx="9144000" cy="0"/>
          </a:xfrm>
          <a:prstGeom prst="rect">
            <a:avLst/>
          </a:prstGeom>
          <a:noFill/>
          <a:ln w="38100" algn="ctr">
            <a:noFill/>
            <a:miter lim="800000"/>
            <a:headEnd type="none" w="sm" len="lg"/>
            <a:tailEnd type="none" w="sm" len="lg"/>
          </a:ln>
          <a:effectLst/>
        </p:spPr>
        <p:txBody>
          <a:bodyPr wrap="none" anchor="ctr">
            <a:spAutoFit/>
          </a:bodyPr>
          <a:lstStyle/>
          <a:p>
            <a:endParaRPr lang="en-US"/>
          </a:p>
        </p:txBody>
      </p:sp>
      <p:graphicFrame>
        <p:nvGraphicFramePr>
          <p:cNvPr id="113733" name="Object 69"/>
          <p:cNvGraphicFramePr>
            <a:graphicFrameLocks noChangeAspect="1"/>
          </p:cNvGraphicFramePr>
          <p:nvPr/>
        </p:nvGraphicFramePr>
        <p:xfrm>
          <a:off x="1655763" y="1941513"/>
          <a:ext cx="5095875" cy="3157537"/>
        </p:xfrm>
        <a:graphic>
          <a:graphicData uri="http://schemas.openxmlformats.org/presentationml/2006/ole">
            <p:oleObj spid="_x0000_s1026" name="Solid Edge Draft Document" r:id="rId4" imgW="3619440" imgH="2238480" progId="SolidEdge.DraftDocument">
              <p:embed/>
            </p:oleObj>
          </a:graphicData>
        </a:graphic>
      </p:graphicFrame>
      <p:sp>
        <p:nvSpPr>
          <p:cNvPr id="113734" name="Rectangle 70"/>
          <p:cNvSpPr>
            <a:spLocks noChangeArrowheads="1"/>
          </p:cNvSpPr>
          <p:nvPr/>
        </p:nvSpPr>
        <p:spPr bwMode="auto">
          <a:xfrm>
            <a:off x="5122863" y="2032000"/>
            <a:ext cx="1058862" cy="449263"/>
          </a:xfrm>
          <a:prstGeom prst="rect">
            <a:avLst/>
          </a:prstGeom>
          <a:solidFill>
            <a:schemeClr val="tx1"/>
          </a:solidFill>
          <a:ln w="38100" algn="ctr">
            <a:solidFill>
              <a:schemeClr val="tx1"/>
            </a:solidFill>
            <a:miter lim="800000"/>
            <a:headEnd type="none" w="sm" len="lg"/>
            <a:tailEnd type="none" w="sm" len="lg"/>
          </a:ln>
          <a:effectLst/>
        </p:spPr>
        <p:txBody>
          <a:bodyPr wrap="none" anchor="ctr"/>
          <a:lstStyle/>
          <a:p>
            <a:endParaRPr lang="en-US"/>
          </a:p>
        </p:txBody>
      </p:sp>
      <p:sp>
        <p:nvSpPr>
          <p:cNvPr id="113735" name="Line 71"/>
          <p:cNvSpPr>
            <a:spLocks noChangeShapeType="1"/>
          </p:cNvSpPr>
          <p:nvPr/>
        </p:nvSpPr>
        <p:spPr bwMode="auto">
          <a:xfrm flipH="1">
            <a:off x="6473825" y="2627313"/>
            <a:ext cx="14288" cy="1058862"/>
          </a:xfrm>
          <a:prstGeom prst="line">
            <a:avLst/>
          </a:prstGeom>
          <a:noFill/>
          <a:ln w="38100">
            <a:solidFill>
              <a:schemeClr val="hlink"/>
            </a:solidFill>
            <a:round/>
            <a:headEnd type="triangle" w="sm" len="lg"/>
            <a:tailEnd/>
          </a:ln>
          <a:effectLst/>
        </p:spPr>
        <p:txBody>
          <a:bodyPr wrap="none" anchor="ctr"/>
          <a:lstStyle/>
          <a:p>
            <a:endParaRPr lang="en-US"/>
          </a:p>
        </p:txBody>
      </p:sp>
      <p:sp>
        <p:nvSpPr>
          <p:cNvPr id="113736" name="Rectangle 72"/>
          <p:cNvSpPr>
            <a:spLocks noChangeArrowheads="1"/>
          </p:cNvSpPr>
          <p:nvPr/>
        </p:nvSpPr>
        <p:spPr bwMode="auto">
          <a:xfrm>
            <a:off x="5805488" y="2989263"/>
            <a:ext cx="638175" cy="465137"/>
          </a:xfrm>
          <a:prstGeom prst="rect">
            <a:avLst/>
          </a:prstGeom>
          <a:solidFill>
            <a:schemeClr val="tx1"/>
          </a:solidFill>
          <a:ln w="38100" algn="ctr">
            <a:solidFill>
              <a:schemeClr val="tx1"/>
            </a:solidFill>
            <a:miter lim="800000"/>
            <a:headEnd type="none" w="sm" len="lg"/>
            <a:tailEnd type="none" w="sm" len="lg"/>
          </a:ln>
          <a:effectLst/>
        </p:spPr>
        <p:txBody>
          <a:bodyPr wrap="none" anchor="ctr"/>
          <a:lstStyle/>
          <a:p>
            <a:endParaRPr lang="en-US"/>
          </a:p>
        </p:txBody>
      </p:sp>
      <p:sp>
        <p:nvSpPr>
          <p:cNvPr id="113737" name="Text Box 73"/>
          <p:cNvSpPr txBox="1">
            <a:spLocks noChangeArrowheads="1"/>
          </p:cNvSpPr>
          <p:nvPr/>
        </p:nvSpPr>
        <p:spPr bwMode="auto">
          <a:xfrm>
            <a:off x="6075363" y="3157538"/>
            <a:ext cx="407987" cy="366712"/>
          </a:xfrm>
          <a:prstGeom prst="rect">
            <a:avLst/>
          </a:prstGeom>
          <a:noFill/>
          <a:ln w="38100" algn="ctr">
            <a:noFill/>
            <a:miter lim="800000"/>
            <a:headEnd type="none" w="sm" len="lg"/>
            <a:tailEnd type="none" w="sm" len="lg"/>
          </a:ln>
          <a:effectLst/>
        </p:spPr>
        <p:txBody>
          <a:bodyPr wrap="none">
            <a:spAutoFit/>
          </a:bodyPr>
          <a:lstStyle/>
          <a:p>
            <a:r>
              <a:rPr lang="tr-TR">
                <a:solidFill>
                  <a:schemeClr val="hlink"/>
                </a:solidFill>
              </a:rPr>
              <a:t>F</a:t>
            </a:r>
            <a:r>
              <a:rPr lang="tr-TR" sz="1200">
                <a:solidFill>
                  <a:schemeClr val="hlink"/>
                </a:solidFill>
              </a:rPr>
              <a:t>1</a:t>
            </a:r>
            <a:endParaRPr lang="en-US" sz="1200">
              <a:solidFill>
                <a:schemeClr val="hlink"/>
              </a:solidFill>
            </a:endParaRPr>
          </a:p>
        </p:txBody>
      </p:sp>
      <p:sp>
        <p:nvSpPr>
          <p:cNvPr id="113738" name="Line 74"/>
          <p:cNvSpPr>
            <a:spLocks noChangeShapeType="1"/>
          </p:cNvSpPr>
          <p:nvPr/>
        </p:nvSpPr>
        <p:spPr bwMode="auto">
          <a:xfrm>
            <a:off x="5195888" y="4630738"/>
            <a:ext cx="928687" cy="0"/>
          </a:xfrm>
          <a:prstGeom prst="line">
            <a:avLst/>
          </a:prstGeom>
          <a:noFill/>
          <a:ln w="38100">
            <a:solidFill>
              <a:schemeClr val="hlink"/>
            </a:solidFill>
            <a:round/>
            <a:headEnd type="none" w="sm" len="lg"/>
            <a:tailEnd type="triangle" w="sm" len="lg"/>
          </a:ln>
          <a:effectLst/>
        </p:spPr>
        <p:txBody>
          <a:bodyPr wrap="none" anchor="ctr"/>
          <a:lstStyle/>
          <a:p>
            <a:endParaRPr lang="en-US"/>
          </a:p>
        </p:txBody>
      </p:sp>
      <p:sp>
        <p:nvSpPr>
          <p:cNvPr id="113739" name="Text Box 75"/>
          <p:cNvSpPr txBox="1">
            <a:spLocks noChangeArrowheads="1"/>
          </p:cNvSpPr>
          <p:nvPr/>
        </p:nvSpPr>
        <p:spPr bwMode="auto">
          <a:xfrm>
            <a:off x="5564188" y="4186238"/>
            <a:ext cx="407987" cy="366712"/>
          </a:xfrm>
          <a:prstGeom prst="rect">
            <a:avLst/>
          </a:prstGeom>
          <a:noFill/>
          <a:ln w="38100" algn="ctr">
            <a:noFill/>
            <a:miter lim="800000"/>
            <a:headEnd type="none" w="sm" len="lg"/>
            <a:tailEnd type="none" w="sm" len="lg"/>
          </a:ln>
          <a:effectLst/>
        </p:spPr>
        <p:txBody>
          <a:bodyPr wrap="none">
            <a:spAutoFit/>
          </a:bodyPr>
          <a:lstStyle/>
          <a:p>
            <a:r>
              <a:rPr lang="tr-TR">
                <a:solidFill>
                  <a:schemeClr val="hlink"/>
                </a:solidFill>
              </a:rPr>
              <a:t>F</a:t>
            </a:r>
            <a:r>
              <a:rPr lang="tr-TR" sz="1200">
                <a:solidFill>
                  <a:schemeClr val="hlink"/>
                </a:solidFill>
              </a:rPr>
              <a:t>2</a:t>
            </a:r>
            <a:endParaRPr lang="en-US" sz="1200">
              <a:solidFill>
                <a:schemeClr val="hlink"/>
              </a:solidFill>
            </a:endParaRPr>
          </a:p>
        </p:txBody>
      </p:sp>
      <p:sp>
        <p:nvSpPr>
          <p:cNvPr id="113740" name="Freeform 76"/>
          <p:cNvSpPr>
            <a:spLocks/>
          </p:cNvSpPr>
          <p:nvPr/>
        </p:nvSpPr>
        <p:spPr bwMode="auto">
          <a:xfrm>
            <a:off x="2249488" y="3486150"/>
            <a:ext cx="481012" cy="258763"/>
          </a:xfrm>
          <a:custGeom>
            <a:avLst/>
            <a:gdLst/>
            <a:ahLst/>
            <a:cxnLst>
              <a:cxn ang="0">
                <a:pos x="0" y="7"/>
              </a:cxn>
              <a:cxn ang="0">
                <a:pos x="119" y="17"/>
              </a:cxn>
              <a:cxn ang="0">
                <a:pos x="274" y="108"/>
              </a:cxn>
              <a:cxn ang="0">
                <a:pos x="293" y="163"/>
              </a:cxn>
            </a:cxnLst>
            <a:rect l="0" t="0" r="r" b="b"/>
            <a:pathLst>
              <a:path w="303" h="163">
                <a:moveTo>
                  <a:pt x="0" y="7"/>
                </a:moveTo>
                <a:cubicBezTo>
                  <a:pt x="36" y="3"/>
                  <a:pt x="73" y="0"/>
                  <a:pt x="119" y="17"/>
                </a:cubicBezTo>
                <a:cubicBezTo>
                  <a:pt x="165" y="34"/>
                  <a:pt x="245" y="84"/>
                  <a:pt x="274" y="108"/>
                </a:cubicBezTo>
                <a:cubicBezTo>
                  <a:pt x="303" y="132"/>
                  <a:pt x="298" y="147"/>
                  <a:pt x="293" y="163"/>
                </a:cubicBezTo>
              </a:path>
            </a:pathLst>
          </a:custGeom>
          <a:noFill/>
          <a:ln w="38100" cap="flat" cmpd="sng">
            <a:solidFill>
              <a:schemeClr val="hlink"/>
            </a:solidFill>
            <a:prstDash val="solid"/>
            <a:round/>
            <a:headEnd type="none" w="sm" len="lg"/>
            <a:tailEnd type="triangle" w="sm" len="lg"/>
          </a:ln>
          <a:effectLst/>
        </p:spPr>
        <p:txBody>
          <a:bodyPr wrap="none" anchor="ctr"/>
          <a:lstStyle/>
          <a:p>
            <a:endParaRPr lang="en-US"/>
          </a:p>
        </p:txBody>
      </p:sp>
      <p:sp>
        <p:nvSpPr>
          <p:cNvPr id="113741" name="Text Box 77"/>
          <p:cNvSpPr txBox="1">
            <a:spLocks noChangeArrowheads="1"/>
          </p:cNvSpPr>
          <p:nvPr/>
        </p:nvSpPr>
        <p:spPr bwMode="auto">
          <a:xfrm>
            <a:off x="2576513" y="3309938"/>
            <a:ext cx="406400" cy="457200"/>
          </a:xfrm>
          <a:prstGeom prst="rect">
            <a:avLst/>
          </a:prstGeom>
          <a:noFill/>
          <a:ln w="38100" algn="ctr">
            <a:noFill/>
            <a:miter lim="800000"/>
            <a:headEnd type="none" w="sm" len="lg"/>
            <a:tailEnd type="none" w="sm" len="lg"/>
          </a:ln>
          <a:effectLst/>
        </p:spPr>
        <p:txBody>
          <a:bodyPr wrap="none">
            <a:spAutoFit/>
          </a:bodyPr>
          <a:lstStyle/>
          <a:p>
            <a:r>
              <a:rPr lang="tr-TR" sz="2400">
                <a:solidFill>
                  <a:schemeClr val="hlink"/>
                </a:solidFill>
                <a:latin typeface="Symbol" pitchFamily="18" charset="2"/>
              </a:rPr>
              <a:t>t</a:t>
            </a:r>
            <a:r>
              <a:rPr lang="tr-TR" sz="1400">
                <a:solidFill>
                  <a:schemeClr val="hlink"/>
                </a:solidFill>
                <a:latin typeface="Symbol" pitchFamily="18" charset="2"/>
              </a:rPr>
              <a:t>1</a:t>
            </a:r>
            <a:endParaRPr lang="en-US" sz="1400">
              <a:solidFill>
                <a:schemeClr val="hlink"/>
              </a:solidFill>
              <a:latin typeface="Symbol" pitchFamily="18" charset="2"/>
            </a:endParaRPr>
          </a:p>
        </p:txBody>
      </p:sp>
      <p:sp>
        <p:nvSpPr>
          <p:cNvPr id="113742" name="Line 78"/>
          <p:cNvSpPr>
            <a:spLocks noChangeShapeType="1"/>
          </p:cNvSpPr>
          <p:nvPr/>
        </p:nvSpPr>
        <p:spPr bwMode="auto">
          <a:xfrm flipV="1">
            <a:off x="4005263" y="2670175"/>
            <a:ext cx="0" cy="1176338"/>
          </a:xfrm>
          <a:prstGeom prst="line">
            <a:avLst/>
          </a:prstGeom>
          <a:noFill/>
          <a:ln w="38100">
            <a:solidFill>
              <a:schemeClr val="hlink"/>
            </a:solidFill>
            <a:round/>
            <a:headEnd type="none" w="sm" len="lg"/>
            <a:tailEnd type="triangle" w="sm" len="lg"/>
          </a:ln>
          <a:effectLst/>
        </p:spPr>
        <p:txBody>
          <a:bodyPr wrap="none" anchor="ctr"/>
          <a:lstStyle/>
          <a:p>
            <a:endParaRPr lang="en-US"/>
          </a:p>
        </p:txBody>
      </p:sp>
      <p:sp>
        <p:nvSpPr>
          <p:cNvPr id="113743" name="Text Box 79"/>
          <p:cNvSpPr txBox="1">
            <a:spLocks noChangeArrowheads="1"/>
          </p:cNvSpPr>
          <p:nvPr/>
        </p:nvSpPr>
        <p:spPr bwMode="auto">
          <a:xfrm>
            <a:off x="4081463" y="3081338"/>
            <a:ext cx="407987" cy="366712"/>
          </a:xfrm>
          <a:prstGeom prst="rect">
            <a:avLst/>
          </a:prstGeom>
          <a:noFill/>
          <a:ln w="38100" algn="ctr">
            <a:noFill/>
            <a:miter lim="800000"/>
            <a:headEnd type="none" w="sm" len="lg"/>
            <a:tailEnd type="none" w="sm" len="lg"/>
          </a:ln>
          <a:effectLst/>
        </p:spPr>
        <p:txBody>
          <a:bodyPr wrap="none">
            <a:spAutoFit/>
          </a:bodyPr>
          <a:lstStyle/>
          <a:p>
            <a:r>
              <a:rPr lang="tr-TR">
                <a:solidFill>
                  <a:schemeClr val="hlink"/>
                </a:solidFill>
              </a:rPr>
              <a:t>F</a:t>
            </a:r>
            <a:r>
              <a:rPr lang="tr-TR" sz="1200">
                <a:solidFill>
                  <a:schemeClr val="hlink"/>
                </a:solidFill>
              </a:rPr>
              <a:t>3</a:t>
            </a:r>
            <a:endParaRPr lang="en-US" sz="1200">
              <a:solidFill>
                <a:schemeClr val="hlink"/>
              </a:solidFill>
            </a:endParaRPr>
          </a:p>
        </p:txBody>
      </p:sp>
      <p:sp>
        <p:nvSpPr>
          <p:cNvPr id="113744" name="Text Box 80"/>
          <p:cNvSpPr txBox="1">
            <a:spLocks noChangeArrowheads="1"/>
          </p:cNvSpPr>
          <p:nvPr/>
        </p:nvSpPr>
        <p:spPr bwMode="auto">
          <a:xfrm>
            <a:off x="406400" y="5260975"/>
            <a:ext cx="8388350" cy="915988"/>
          </a:xfrm>
          <a:prstGeom prst="rect">
            <a:avLst/>
          </a:prstGeom>
          <a:noFill/>
          <a:ln w="28575">
            <a:noFill/>
            <a:miter lim="800000"/>
            <a:headEnd type="none" w="med" len="lg"/>
            <a:tailEnd type="none" w="med" len="lg"/>
          </a:ln>
          <a:effectLst/>
        </p:spPr>
        <p:txBody>
          <a:bodyPr>
            <a:spAutoFit/>
          </a:bodyPr>
          <a:lstStyle/>
          <a:p>
            <a:r>
              <a:rPr lang="en-US"/>
              <a:t>In this case we apply the method of superposition. Using superposition the entire system is broken up into (n</a:t>
            </a:r>
            <a:r>
              <a:rPr lang="tr-TR"/>
              <a:t>-1</a:t>
            </a:r>
            <a:r>
              <a:rPr lang="en-US"/>
              <a:t>) problems, where n is the number of forces, by considering the external and inertial forces of each link individually.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3738"/>
                                        </p:tgtEl>
                                        <p:attrNameLst>
                                          <p:attrName>style.visibility</p:attrName>
                                        </p:attrNameLst>
                                      </p:cBhvr>
                                      <p:to>
                                        <p:strVal val="visible"/>
                                      </p:to>
                                    </p:set>
                                    <p:anim calcmode="lin" valueType="num">
                                      <p:cBhvr additive="base">
                                        <p:cTn id="7" dur="500" fill="hold"/>
                                        <p:tgtEl>
                                          <p:spTgt spid="113738"/>
                                        </p:tgtEl>
                                        <p:attrNameLst>
                                          <p:attrName>ppt_x</p:attrName>
                                        </p:attrNameLst>
                                      </p:cBhvr>
                                      <p:tavLst>
                                        <p:tav tm="0">
                                          <p:val>
                                            <p:strVal val="#ppt_x"/>
                                          </p:val>
                                        </p:tav>
                                        <p:tav tm="100000">
                                          <p:val>
                                            <p:strVal val="#ppt_x"/>
                                          </p:val>
                                        </p:tav>
                                      </p:tavLst>
                                    </p:anim>
                                    <p:anim calcmode="lin" valueType="num">
                                      <p:cBhvr additive="base">
                                        <p:cTn id="8" dur="500" fill="hold"/>
                                        <p:tgtEl>
                                          <p:spTgt spid="11373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3739"/>
                                        </p:tgtEl>
                                        <p:attrNameLst>
                                          <p:attrName>style.visibility</p:attrName>
                                        </p:attrNameLst>
                                      </p:cBhvr>
                                      <p:to>
                                        <p:strVal val="visible"/>
                                      </p:to>
                                    </p:set>
                                    <p:anim calcmode="lin" valueType="num">
                                      <p:cBhvr additive="base">
                                        <p:cTn id="11" dur="500" fill="hold"/>
                                        <p:tgtEl>
                                          <p:spTgt spid="113739"/>
                                        </p:tgtEl>
                                        <p:attrNameLst>
                                          <p:attrName>ppt_x</p:attrName>
                                        </p:attrNameLst>
                                      </p:cBhvr>
                                      <p:tavLst>
                                        <p:tav tm="0">
                                          <p:val>
                                            <p:strVal val="#ppt_x"/>
                                          </p:val>
                                        </p:tav>
                                        <p:tav tm="100000">
                                          <p:val>
                                            <p:strVal val="#ppt_x"/>
                                          </p:val>
                                        </p:tav>
                                      </p:tavLst>
                                    </p:anim>
                                    <p:anim calcmode="lin" valueType="num">
                                      <p:cBhvr additive="base">
                                        <p:cTn id="12" dur="500" fill="hold"/>
                                        <p:tgtEl>
                                          <p:spTgt spid="11373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3742"/>
                                        </p:tgtEl>
                                        <p:attrNameLst>
                                          <p:attrName>style.visibility</p:attrName>
                                        </p:attrNameLst>
                                      </p:cBhvr>
                                      <p:to>
                                        <p:strVal val="visible"/>
                                      </p:to>
                                    </p:set>
                                    <p:animEffect transition="in" filter="dissolve">
                                      <p:cBhvr>
                                        <p:cTn id="17" dur="500"/>
                                        <p:tgtEl>
                                          <p:spTgt spid="113742"/>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13743"/>
                                        </p:tgtEl>
                                        <p:attrNameLst>
                                          <p:attrName>style.visibility</p:attrName>
                                        </p:attrNameLst>
                                      </p:cBhvr>
                                      <p:to>
                                        <p:strVal val="visible"/>
                                      </p:to>
                                    </p:set>
                                    <p:animEffect transition="in" filter="dissolve">
                                      <p:cBhvr>
                                        <p:cTn id="20" dur="500"/>
                                        <p:tgtEl>
                                          <p:spTgt spid="113743"/>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13740"/>
                                        </p:tgtEl>
                                        <p:attrNameLst>
                                          <p:attrName>style.visibility</p:attrName>
                                        </p:attrNameLst>
                                      </p:cBhvr>
                                      <p:to>
                                        <p:strVal val="visible"/>
                                      </p:to>
                                    </p:set>
                                    <p:animEffect transition="in" filter="dissolve">
                                      <p:cBhvr>
                                        <p:cTn id="25" dur="500"/>
                                        <p:tgtEl>
                                          <p:spTgt spid="113740"/>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13741"/>
                                        </p:tgtEl>
                                        <p:attrNameLst>
                                          <p:attrName>style.visibility</p:attrName>
                                        </p:attrNameLst>
                                      </p:cBhvr>
                                      <p:to>
                                        <p:strVal val="visible"/>
                                      </p:to>
                                    </p:set>
                                    <p:animEffect transition="in" filter="dissolve">
                                      <p:cBhvr>
                                        <p:cTn id="28" dur="500"/>
                                        <p:tgtEl>
                                          <p:spTgt spid="1137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738" grpId="0" animBg="1"/>
      <p:bldP spid="113739" grpId="0"/>
      <p:bldP spid="113740" grpId="0" animBg="1"/>
      <p:bldP spid="113741" grpId="0"/>
      <p:bldP spid="113742" grpId="0" animBg="1"/>
      <p:bldP spid="11374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5"/>
          <p:cNvSpPr>
            <a:spLocks noGrp="1"/>
          </p:cNvSpPr>
          <p:nvPr>
            <p:ph type="sldNum" sz="quarter" idx="10"/>
          </p:nvPr>
        </p:nvSpPr>
        <p:spPr/>
        <p:txBody>
          <a:bodyPr/>
          <a:lstStyle/>
          <a:p>
            <a:fld id="{C1B98497-3686-4C80-8FAD-06D141646FA1}" type="slidenum">
              <a:rPr lang="tr-TR"/>
              <a:pPr/>
              <a:t>68</a:t>
            </a:fld>
            <a:endParaRPr lang="tr-TR"/>
          </a:p>
        </p:txBody>
      </p:sp>
      <p:sp>
        <p:nvSpPr>
          <p:cNvPr id="442370" name="Rectangle 2"/>
          <p:cNvSpPr>
            <a:spLocks noGrp="1" noChangeArrowheads="1"/>
          </p:cNvSpPr>
          <p:nvPr>
            <p:ph type="title"/>
          </p:nvPr>
        </p:nvSpPr>
        <p:spPr>
          <a:xfrm>
            <a:off x="614363" y="0"/>
            <a:ext cx="7772400" cy="1143000"/>
          </a:xfrm>
        </p:spPr>
        <p:txBody>
          <a:bodyPr/>
          <a:lstStyle/>
          <a:p>
            <a:r>
              <a:rPr lang="tr-TR" sz="2800"/>
              <a:t>METHOD of SUPERPOSITION</a:t>
            </a:r>
            <a:endParaRPr lang="en-US" sz="2800"/>
          </a:p>
        </p:txBody>
      </p:sp>
      <p:sp>
        <p:nvSpPr>
          <p:cNvPr id="442372" name="Rectangle 4"/>
          <p:cNvSpPr>
            <a:spLocks noChangeArrowheads="1"/>
          </p:cNvSpPr>
          <p:nvPr/>
        </p:nvSpPr>
        <p:spPr bwMode="auto">
          <a:xfrm>
            <a:off x="0" y="3300413"/>
            <a:ext cx="9144000" cy="0"/>
          </a:xfrm>
          <a:prstGeom prst="rect">
            <a:avLst/>
          </a:prstGeom>
          <a:noFill/>
          <a:ln w="38100" algn="ctr">
            <a:noFill/>
            <a:miter lim="800000"/>
            <a:headEnd type="none" w="sm" len="lg"/>
            <a:tailEnd type="none" w="sm" len="lg"/>
          </a:ln>
          <a:effectLst/>
        </p:spPr>
        <p:txBody>
          <a:bodyPr wrap="none" anchor="ctr">
            <a:spAutoFit/>
          </a:bodyPr>
          <a:lstStyle/>
          <a:p>
            <a:endParaRPr lang="en-US"/>
          </a:p>
        </p:txBody>
      </p:sp>
      <p:sp>
        <p:nvSpPr>
          <p:cNvPr id="442373" name="Rectangle 5"/>
          <p:cNvSpPr>
            <a:spLocks noChangeArrowheads="1"/>
          </p:cNvSpPr>
          <p:nvPr/>
        </p:nvSpPr>
        <p:spPr bwMode="auto">
          <a:xfrm>
            <a:off x="0" y="952500"/>
            <a:ext cx="9144000" cy="0"/>
          </a:xfrm>
          <a:prstGeom prst="rect">
            <a:avLst/>
          </a:prstGeom>
          <a:noFill/>
          <a:ln w="38100" algn="ctr">
            <a:noFill/>
            <a:miter lim="800000"/>
            <a:headEnd type="none" w="sm" len="lg"/>
            <a:tailEnd type="none" w="sm" len="lg"/>
          </a:ln>
          <a:effectLst/>
        </p:spPr>
        <p:txBody>
          <a:bodyPr wrap="none" anchor="ctr">
            <a:spAutoFit/>
          </a:bodyPr>
          <a:lstStyle/>
          <a:p>
            <a:endParaRPr lang="en-US"/>
          </a:p>
        </p:txBody>
      </p:sp>
      <p:sp>
        <p:nvSpPr>
          <p:cNvPr id="442374" name="Rectangle 6"/>
          <p:cNvSpPr>
            <a:spLocks noChangeArrowheads="1"/>
          </p:cNvSpPr>
          <p:nvPr/>
        </p:nvSpPr>
        <p:spPr bwMode="auto">
          <a:xfrm>
            <a:off x="0" y="3333750"/>
            <a:ext cx="9144000" cy="0"/>
          </a:xfrm>
          <a:prstGeom prst="rect">
            <a:avLst/>
          </a:prstGeom>
          <a:noFill/>
          <a:ln w="38100" algn="ctr">
            <a:noFill/>
            <a:miter lim="800000"/>
            <a:headEnd type="none" w="sm" len="lg"/>
            <a:tailEnd type="none" w="sm" len="lg"/>
          </a:ln>
          <a:effectLst/>
        </p:spPr>
        <p:txBody>
          <a:bodyPr wrap="none" anchor="ctr">
            <a:spAutoFit/>
          </a:bodyPr>
          <a:lstStyle/>
          <a:p>
            <a:endParaRPr lang="en-US"/>
          </a:p>
        </p:txBody>
      </p:sp>
      <p:grpSp>
        <p:nvGrpSpPr>
          <p:cNvPr id="2" name="Group 19"/>
          <p:cNvGrpSpPr>
            <a:grpSpLocks/>
          </p:cNvGrpSpPr>
          <p:nvPr/>
        </p:nvGrpSpPr>
        <p:grpSpPr bwMode="auto">
          <a:xfrm>
            <a:off x="0" y="2362200"/>
            <a:ext cx="3179763" cy="2141538"/>
            <a:chOff x="1043" y="1223"/>
            <a:chExt cx="3210" cy="1989"/>
          </a:xfrm>
        </p:grpSpPr>
        <p:graphicFrame>
          <p:nvGraphicFramePr>
            <p:cNvPr id="442375" name="Object 7"/>
            <p:cNvGraphicFramePr>
              <a:graphicFrameLocks noChangeAspect="1"/>
            </p:cNvGraphicFramePr>
            <p:nvPr/>
          </p:nvGraphicFramePr>
          <p:xfrm>
            <a:off x="1043" y="1223"/>
            <a:ext cx="3210" cy="1989"/>
          </p:xfrm>
          <a:graphic>
            <a:graphicData uri="http://schemas.openxmlformats.org/presentationml/2006/ole">
              <p:oleObj spid="_x0000_s2054" name="Solid Edge Draft Document" r:id="rId4" imgW="3619440" imgH="2238480" progId="SolidEdge.DraftDocument">
                <p:embed/>
              </p:oleObj>
            </a:graphicData>
          </a:graphic>
        </p:graphicFrame>
        <p:sp>
          <p:nvSpPr>
            <p:cNvPr id="442376" name="Rectangle 8"/>
            <p:cNvSpPr>
              <a:spLocks noChangeArrowheads="1"/>
            </p:cNvSpPr>
            <p:nvPr/>
          </p:nvSpPr>
          <p:spPr bwMode="auto">
            <a:xfrm>
              <a:off x="3227" y="1280"/>
              <a:ext cx="667" cy="283"/>
            </a:xfrm>
            <a:prstGeom prst="rect">
              <a:avLst/>
            </a:prstGeom>
            <a:solidFill>
              <a:schemeClr val="tx1"/>
            </a:solidFill>
            <a:ln w="38100" algn="ctr">
              <a:solidFill>
                <a:schemeClr val="tx1"/>
              </a:solidFill>
              <a:miter lim="800000"/>
              <a:headEnd type="none" w="sm" len="lg"/>
              <a:tailEnd type="none" w="sm" len="lg"/>
            </a:ln>
            <a:effectLst/>
          </p:spPr>
          <p:txBody>
            <a:bodyPr wrap="none" anchor="ctr"/>
            <a:lstStyle/>
            <a:p>
              <a:endParaRPr lang="en-US"/>
            </a:p>
          </p:txBody>
        </p:sp>
        <p:sp>
          <p:nvSpPr>
            <p:cNvPr id="442377" name="Line 9"/>
            <p:cNvSpPr>
              <a:spLocks noChangeShapeType="1"/>
            </p:cNvSpPr>
            <p:nvPr/>
          </p:nvSpPr>
          <p:spPr bwMode="auto">
            <a:xfrm flipH="1">
              <a:off x="4078" y="1655"/>
              <a:ext cx="9" cy="667"/>
            </a:xfrm>
            <a:prstGeom prst="line">
              <a:avLst/>
            </a:prstGeom>
            <a:noFill/>
            <a:ln w="38100">
              <a:solidFill>
                <a:schemeClr val="hlink"/>
              </a:solidFill>
              <a:round/>
              <a:headEnd type="triangle" w="sm" len="lg"/>
              <a:tailEnd/>
            </a:ln>
            <a:effectLst/>
          </p:spPr>
          <p:txBody>
            <a:bodyPr wrap="none" anchor="ctr"/>
            <a:lstStyle/>
            <a:p>
              <a:endParaRPr lang="en-US"/>
            </a:p>
          </p:txBody>
        </p:sp>
        <p:sp>
          <p:nvSpPr>
            <p:cNvPr id="442378" name="Rectangle 10"/>
            <p:cNvSpPr>
              <a:spLocks noChangeArrowheads="1"/>
            </p:cNvSpPr>
            <p:nvPr/>
          </p:nvSpPr>
          <p:spPr bwMode="auto">
            <a:xfrm>
              <a:off x="3657" y="1883"/>
              <a:ext cx="402" cy="293"/>
            </a:xfrm>
            <a:prstGeom prst="rect">
              <a:avLst/>
            </a:prstGeom>
            <a:solidFill>
              <a:schemeClr val="tx1"/>
            </a:solidFill>
            <a:ln w="38100" algn="ctr">
              <a:solidFill>
                <a:schemeClr val="tx1"/>
              </a:solidFill>
              <a:miter lim="800000"/>
              <a:headEnd type="none" w="sm" len="lg"/>
              <a:tailEnd type="none" w="sm" len="lg"/>
            </a:ln>
            <a:effectLst/>
          </p:spPr>
          <p:txBody>
            <a:bodyPr wrap="none" anchor="ctr"/>
            <a:lstStyle/>
            <a:p>
              <a:endParaRPr lang="en-US"/>
            </a:p>
          </p:txBody>
        </p:sp>
        <p:sp>
          <p:nvSpPr>
            <p:cNvPr id="442379" name="Text Box 11"/>
            <p:cNvSpPr txBox="1">
              <a:spLocks noChangeArrowheads="1"/>
            </p:cNvSpPr>
            <p:nvPr/>
          </p:nvSpPr>
          <p:spPr bwMode="auto">
            <a:xfrm>
              <a:off x="3827" y="1988"/>
              <a:ext cx="412" cy="341"/>
            </a:xfrm>
            <a:prstGeom prst="rect">
              <a:avLst/>
            </a:prstGeom>
            <a:noFill/>
            <a:ln w="38100" algn="ctr">
              <a:noFill/>
              <a:miter lim="800000"/>
              <a:headEnd type="none" w="sm" len="lg"/>
              <a:tailEnd type="none" w="sm" len="lg"/>
            </a:ln>
            <a:effectLst/>
          </p:spPr>
          <p:txBody>
            <a:bodyPr wrap="none">
              <a:spAutoFit/>
            </a:bodyPr>
            <a:lstStyle/>
            <a:p>
              <a:r>
                <a:rPr lang="tr-TR">
                  <a:solidFill>
                    <a:schemeClr val="hlink"/>
                  </a:solidFill>
                </a:rPr>
                <a:t>F</a:t>
              </a:r>
              <a:r>
                <a:rPr lang="tr-TR" sz="1200">
                  <a:solidFill>
                    <a:schemeClr val="hlink"/>
                  </a:solidFill>
                </a:rPr>
                <a:t>1</a:t>
              </a:r>
              <a:endParaRPr lang="en-US" sz="1200">
                <a:solidFill>
                  <a:schemeClr val="hlink"/>
                </a:solidFill>
              </a:endParaRPr>
            </a:p>
          </p:txBody>
        </p:sp>
        <p:sp>
          <p:nvSpPr>
            <p:cNvPr id="442380" name="Line 12"/>
            <p:cNvSpPr>
              <a:spLocks noChangeShapeType="1"/>
            </p:cNvSpPr>
            <p:nvPr/>
          </p:nvSpPr>
          <p:spPr bwMode="auto">
            <a:xfrm>
              <a:off x="3273" y="2917"/>
              <a:ext cx="585" cy="1"/>
            </a:xfrm>
            <a:prstGeom prst="line">
              <a:avLst/>
            </a:prstGeom>
            <a:noFill/>
            <a:ln w="38100">
              <a:solidFill>
                <a:schemeClr val="hlink"/>
              </a:solidFill>
              <a:round/>
              <a:headEnd type="none" w="sm" len="lg"/>
              <a:tailEnd type="triangle" w="sm" len="lg"/>
            </a:ln>
            <a:effectLst/>
          </p:spPr>
          <p:txBody>
            <a:bodyPr wrap="none" anchor="ctr"/>
            <a:lstStyle/>
            <a:p>
              <a:endParaRPr lang="en-US"/>
            </a:p>
          </p:txBody>
        </p:sp>
        <p:sp>
          <p:nvSpPr>
            <p:cNvPr id="442381" name="Text Box 13"/>
            <p:cNvSpPr txBox="1">
              <a:spLocks noChangeArrowheads="1"/>
            </p:cNvSpPr>
            <p:nvPr/>
          </p:nvSpPr>
          <p:spPr bwMode="auto">
            <a:xfrm>
              <a:off x="3506" y="2637"/>
              <a:ext cx="412" cy="341"/>
            </a:xfrm>
            <a:prstGeom prst="rect">
              <a:avLst/>
            </a:prstGeom>
            <a:noFill/>
            <a:ln w="38100" algn="ctr">
              <a:noFill/>
              <a:miter lim="800000"/>
              <a:headEnd type="none" w="sm" len="lg"/>
              <a:tailEnd type="none" w="sm" len="lg"/>
            </a:ln>
            <a:effectLst/>
          </p:spPr>
          <p:txBody>
            <a:bodyPr wrap="none">
              <a:spAutoFit/>
            </a:bodyPr>
            <a:lstStyle/>
            <a:p>
              <a:r>
                <a:rPr lang="tr-TR">
                  <a:solidFill>
                    <a:schemeClr val="hlink"/>
                  </a:solidFill>
                </a:rPr>
                <a:t>F</a:t>
              </a:r>
              <a:r>
                <a:rPr lang="tr-TR" sz="1200">
                  <a:solidFill>
                    <a:schemeClr val="hlink"/>
                  </a:solidFill>
                </a:rPr>
                <a:t>2</a:t>
              </a:r>
              <a:endParaRPr lang="en-US" sz="1200">
                <a:solidFill>
                  <a:schemeClr val="hlink"/>
                </a:solidFill>
              </a:endParaRPr>
            </a:p>
          </p:txBody>
        </p:sp>
        <p:sp>
          <p:nvSpPr>
            <p:cNvPr id="442382" name="Freeform 14"/>
            <p:cNvSpPr>
              <a:spLocks/>
            </p:cNvSpPr>
            <p:nvPr/>
          </p:nvSpPr>
          <p:spPr bwMode="auto">
            <a:xfrm>
              <a:off x="1417" y="2196"/>
              <a:ext cx="303" cy="163"/>
            </a:xfrm>
            <a:custGeom>
              <a:avLst/>
              <a:gdLst/>
              <a:ahLst/>
              <a:cxnLst>
                <a:cxn ang="0">
                  <a:pos x="0" y="7"/>
                </a:cxn>
                <a:cxn ang="0">
                  <a:pos x="119" y="17"/>
                </a:cxn>
                <a:cxn ang="0">
                  <a:pos x="274" y="108"/>
                </a:cxn>
                <a:cxn ang="0">
                  <a:pos x="293" y="163"/>
                </a:cxn>
              </a:cxnLst>
              <a:rect l="0" t="0" r="r" b="b"/>
              <a:pathLst>
                <a:path w="303" h="163">
                  <a:moveTo>
                    <a:pt x="0" y="7"/>
                  </a:moveTo>
                  <a:cubicBezTo>
                    <a:pt x="36" y="3"/>
                    <a:pt x="73" y="0"/>
                    <a:pt x="119" y="17"/>
                  </a:cubicBezTo>
                  <a:cubicBezTo>
                    <a:pt x="165" y="34"/>
                    <a:pt x="245" y="84"/>
                    <a:pt x="274" y="108"/>
                  </a:cubicBezTo>
                  <a:cubicBezTo>
                    <a:pt x="303" y="132"/>
                    <a:pt x="298" y="147"/>
                    <a:pt x="293" y="163"/>
                  </a:cubicBezTo>
                </a:path>
              </a:pathLst>
            </a:custGeom>
            <a:noFill/>
            <a:ln w="38100" cap="flat" cmpd="sng">
              <a:solidFill>
                <a:schemeClr val="hlink"/>
              </a:solidFill>
              <a:prstDash val="solid"/>
              <a:round/>
              <a:headEnd type="none" w="sm" len="lg"/>
              <a:tailEnd type="triangle" w="sm" len="lg"/>
            </a:ln>
            <a:effectLst/>
          </p:spPr>
          <p:txBody>
            <a:bodyPr wrap="none" anchor="ctr"/>
            <a:lstStyle/>
            <a:p>
              <a:endParaRPr lang="en-US"/>
            </a:p>
          </p:txBody>
        </p:sp>
        <p:sp>
          <p:nvSpPr>
            <p:cNvPr id="442383" name="Text Box 15"/>
            <p:cNvSpPr txBox="1">
              <a:spLocks noChangeArrowheads="1"/>
            </p:cNvSpPr>
            <p:nvPr/>
          </p:nvSpPr>
          <p:spPr bwMode="auto">
            <a:xfrm>
              <a:off x="1625" y="2084"/>
              <a:ext cx="320" cy="425"/>
            </a:xfrm>
            <a:prstGeom prst="rect">
              <a:avLst/>
            </a:prstGeom>
            <a:noFill/>
            <a:ln w="38100" algn="ctr">
              <a:noFill/>
              <a:miter lim="800000"/>
              <a:headEnd type="none" w="sm" len="lg"/>
              <a:tailEnd type="none" w="sm" len="lg"/>
            </a:ln>
            <a:effectLst/>
          </p:spPr>
          <p:txBody>
            <a:bodyPr wrap="none">
              <a:spAutoFit/>
            </a:bodyPr>
            <a:lstStyle/>
            <a:p>
              <a:r>
                <a:rPr lang="tr-TR" sz="2400">
                  <a:solidFill>
                    <a:schemeClr val="hlink"/>
                  </a:solidFill>
                  <a:latin typeface="Symbol" pitchFamily="18" charset="2"/>
                </a:rPr>
                <a:t>t</a:t>
              </a:r>
              <a:endParaRPr lang="en-US" sz="1400">
                <a:solidFill>
                  <a:schemeClr val="hlink"/>
                </a:solidFill>
                <a:latin typeface="Symbol" pitchFamily="18" charset="2"/>
              </a:endParaRPr>
            </a:p>
          </p:txBody>
        </p:sp>
        <p:sp>
          <p:nvSpPr>
            <p:cNvPr id="442384" name="Line 16"/>
            <p:cNvSpPr>
              <a:spLocks noChangeShapeType="1"/>
            </p:cNvSpPr>
            <p:nvPr/>
          </p:nvSpPr>
          <p:spPr bwMode="auto">
            <a:xfrm flipV="1">
              <a:off x="2523" y="1682"/>
              <a:ext cx="1" cy="741"/>
            </a:xfrm>
            <a:prstGeom prst="line">
              <a:avLst/>
            </a:prstGeom>
            <a:noFill/>
            <a:ln w="38100">
              <a:solidFill>
                <a:schemeClr val="hlink"/>
              </a:solidFill>
              <a:round/>
              <a:headEnd type="none" w="sm" len="lg"/>
              <a:tailEnd type="triangle" w="sm" len="lg"/>
            </a:ln>
            <a:effectLst/>
          </p:spPr>
          <p:txBody>
            <a:bodyPr wrap="none" anchor="ctr"/>
            <a:lstStyle/>
            <a:p>
              <a:endParaRPr lang="en-US"/>
            </a:p>
          </p:txBody>
        </p:sp>
        <p:sp>
          <p:nvSpPr>
            <p:cNvPr id="442385" name="Text Box 17"/>
            <p:cNvSpPr txBox="1">
              <a:spLocks noChangeArrowheads="1"/>
            </p:cNvSpPr>
            <p:nvPr/>
          </p:nvSpPr>
          <p:spPr bwMode="auto">
            <a:xfrm>
              <a:off x="2570" y="1940"/>
              <a:ext cx="412" cy="340"/>
            </a:xfrm>
            <a:prstGeom prst="rect">
              <a:avLst/>
            </a:prstGeom>
            <a:noFill/>
            <a:ln w="38100" algn="ctr">
              <a:noFill/>
              <a:miter lim="800000"/>
              <a:headEnd type="none" w="sm" len="lg"/>
              <a:tailEnd type="none" w="sm" len="lg"/>
            </a:ln>
            <a:effectLst/>
          </p:spPr>
          <p:txBody>
            <a:bodyPr wrap="none">
              <a:spAutoFit/>
            </a:bodyPr>
            <a:lstStyle/>
            <a:p>
              <a:r>
                <a:rPr lang="tr-TR">
                  <a:solidFill>
                    <a:schemeClr val="hlink"/>
                  </a:solidFill>
                </a:rPr>
                <a:t>F</a:t>
              </a:r>
              <a:r>
                <a:rPr lang="tr-TR" sz="1200">
                  <a:solidFill>
                    <a:schemeClr val="hlink"/>
                  </a:solidFill>
                </a:rPr>
                <a:t>3</a:t>
              </a:r>
              <a:endParaRPr lang="en-US" sz="1200">
                <a:solidFill>
                  <a:schemeClr val="hlink"/>
                </a:solidFill>
              </a:endParaRPr>
            </a:p>
          </p:txBody>
        </p:sp>
      </p:grpSp>
      <p:sp>
        <p:nvSpPr>
          <p:cNvPr id="442386" name="Text Box 18"/>
          <p:cNvSpPr txBox="1">
            <a:spLocks noChangeArrowheads="1"/>
          </p:cNvSpPr>
          <p:nvPr/>
        </p:nvSpPr>
        <p:spPr bwMode="auto">
          <a:xfrm>
            <a:off x="334963" y="936625"/>
            <a:ext cx="4005262" cy="1190625"/>
          </a:xfrm>
          <a:prstGeom prst="rect">
            <a:avLst/>
          </a:prstGeom>
          <a:noFill/>
          <a:ln w="28575">
            <a:noFill/>
            <a:miter lim="800000"/>
            <a:headEnd type="none" w="med" len="lg"/>
            <a:tailEnd type="none" w="med" len="lg"/>
          </a:ln>
          <a:effectLst/>
        </p:spPr>
        <p:txBody>
          <a:bodyPr>
            <a:spAutoFit/>
          </a:bodyPr>
          <a:lstStyle/>
          <a:p>
            <a:r>
              <a:rPr lang="en-US"/>
              <a:t>Response of a linear system to several forces acting simultaneously is equal to the sum of responses of the system to the forces individually. </a:t>
            </a:r>
          </a:p>
        </p:txBody>
      </p:sp>
      <p:grpSp>
        <p:nvGrpSpPr>
          <p:cNvPr id="3" name="Group 95"/>
          <p:cNvGrpSpPr>
            <a:grpSpLocks/>
          </p:cNvGrpSpPr>
          <p:nvPr/>
        </p:nvGrpSpPr>
        <p:grpSpPr bwMode="auto">
          <a:xfrm>
            <a:off x="4672013" y="246063"/>
            <a:ext cx="3179762" cy="2141537"/>
            <a:chOff x="2916" y="128"/>
            <a:chExt cx="2003" cy="1349"/>
          </a:xfrm>
        </p:grpSpPr>
        <p:graphicFrame>
          <p:nvGraphicFramePr>
            <p:cNvPr id="442425" name="Object 57"/>
            <p:cNvGraphicFramePr>
              <a:graphicFrameLocks noChangeAspect="1"/>
            </p:cNvGraphicFramePr>
            <p:nvPr/>
          </p:nvGraphicFramePr>
          <p:xfrm>
            <a:off x="2916" y="128"/>
            <a:ext cx="2003" cy="1349"/>
          </p:xfrm>
          <a:graphic>
            <a:graphicData uri="http://schemas.openxmlformats.org/presentationml/2006/ole">
              <p:oleObj spid="_x0000_s2053" name="Solid Edge Draft Document" r:id="rId5" imgW="3619440" imgH="2238480" progId="SolidEdge.DraftDocument">
                <p:embed/>
              </p:oleObj>
            </a:graphicData>
          </a:graphic>
        </p:graphicFrame>
        <p:sp>
          <p:nvSpPr>
            <p:cNvPr id="442426" name="Rectangle 58"/>
            <p:cNvSpPr>
              <a:spLocks noChangeArrowheads="1"/>
            </p:cNvSpPr>
            <p:nvPr/>
          </p:nvSpPr>
          <p:spPr bwMode="auto">
            <a:xfrm>
              <a:off x="4279" y="167"/>
              <a:ext cx="416" cy="192"/>
            </a:xfrm>
            <a:prstGeom prst="rect">
              <a:avLst/>
            </a:prstGeom>
            <a:solidFill>
              <a:schemeClr val="tx1"/>
            </a:solidFill>
            <a:ln w="38100" algn="ctr">
              <a:solidFill>
                <a:schemeClr val="tx1"/>
              </a:solidFill>
              <a:miter lim="800000"/>
              <a:headEnd type="none" w="sm" len="lg"/>
              <a:tailEnd type="none" w="sm" len="lg"/>
            </a:ln>
            <a:effectLst/>
          </p:spPr>
          <p:txBody>
            <a:bodyPr wrap="none" anchor="ctr"/>
            <a:lstStyle/>
            <a:p>
              <a:endParaRPr lang="en-US"/>
            </a:p>
          </p:txBody>
        </p:sp>
        <p:sp>
          <p:nvSpPr>
            <p:cNvPr id="442427" name="Line 59"/>
            <p:cNvSpPr>
              <a:spLocks noChangeShapeType="1"/>
            </p:cNvSpPr>
            <p:nvPr/>
          </p:nvSpPr>
          <p:spPr bwMode="auto">
            <a:xfrm flipH="1">
              <a:off x="4810" y="421"/>
              <a:ext cx="5" cy="452"/>
            </a:xfrm>
            <a:prstGeom prst="line">
              <a:avLst/>
            </a:prstGeom>
            <a:noFill/>
            <a:ln w="38100">
              <a:solidFill>
                <a:schemeClr val="hlink"/>
              </a:solidFill>
              <a:round/>
              <a:headEnd type="triangle" w="sm" len="lg"/>
              <a:tailEnd/>
            </a:ln>
            <a:effectLst/>
          </p:spPr>
          <p:txBody>
            <a:bodyPr wrap="none" anchor="ctr"/>
            <a:lstStyle/>
            <a:p>
              <a:endParaRPr lang="en-US"/>
            </a:p>
          </p:txBody>
        </p:sp>
        <p:sp>
          <p:nvSpPr>
            <p:cNvPr id="442428" name="Rectangle 60"/>
            <p:cNvSpPr>
              <a:spLocks noChangeArrowheads="1"/>
            </p:cNvSpPr>
            <p:nvPr/>
          </p:nvSpPr>
          <p:spPr bwMode="auto">
            <a:xfrm>
              <a:off x="4547" y="576"/>
              <a:ext cx="251" cy="198"/>
            </a:xfrm>
            <a:prstGeom prst="rect">
              <a:avLst/>
            </a:prstGeom>
            <a:solidFill>
              <a:schemeClr val="tx1"/>
            </a:solidFill>
            <a:ln w="38100" algn="ctr">
              <a:solidFill>
                <a:schemeClr val="tx1"/>
              </a:solidFill>
              <a:miter lim="800000"/>
              <a:headEnd type="none" w="sm" len="lg"/>
              <a:tailEnd type="none" w="sm" len="lg"/>
            </a:ln>
            <a:effectLst/>
          </p:spPr>
          <p:txBody>
            <a:bodyPr wrap="none" anchor="ctr"/>
            <a:lstStyle/>
            <a:p>
              <a:endParaRPr lang="en-US"/>
            </a:p>
          </p:txBody>
        </p:sp>
        <p:sp>
          <p:nvSpPr>
            <p:cNvPr id="442429" name="Text Box 61"/>
            <p:cNvSpPr txBox="1">
              <a:spLocks noChangeArrowheads="1"/>
            </p:cNvSpPr>
            <p:nvPr/>
          </p:nvSpPr>
          <p:spPr bwMode="auto">
            <a:xfrm>
              <a:off x="4653" y="647"/>
              <a:ext cx="257" cy="231"/>
            </a:xfrm>
            <a:prstGeom prst="rect">
              <a:avLst/>
            </a:prstGeom>
            <a:noFill/>
            <a:ln w="38100" algn="ctr">
              <a:noFill/>
              <a:miter lim="800000"/>
              <a:headEnd type="none" w="sm" len="lg"/>
              <a:tailEnd type="none" w="sm" len="lg"/>
            </a:ln>
            <a:effectLst/>
          </p:spPr>
          <p:txBody>
            <a:bodyPr wrap="none">
              <a:spAutoFit/>
            </a:bodyPr>
            <a:lstStyle/>
            <a:p>
              <a:r>
                <a:rPr lang="tr-TR">
                  <a:solidFill>
                    <a:schemeClr val="hlink"/>
                  </a:solidFill>
                </a:rPr>
                <a:t>F</a:t>
              </a:r>
              <a:r>
                <a:rPr lang="tr-TR" sz="1200">
                  <a:solidFill>
                    <a:schemeClr val="hlink"/>
                  </a:solidFill>
                </a:rPr>
                <a:t>1</a:t>
              </a:r>
              <a:endParaRPr lang="en-US" sz="1200">
                <a:solidFill>
                  <a:schemeClr val="hlink"/>
                </a:solidFill>
              </a:endParaRPr>
            </a:p>
          </p:txBody>
        </p:sp>
        <p:sp>
          <p:nvSpPr>
            <p:cNvPr id="442432" name="Freeform 64"/>
            <p:cNvSpPr>
              <a:spLocks/>
            </p:cNvSpPr>
            <p:nvPr/>
          </p:nvSpPr>
          <p:spPr bwMode="auto">
            <a:xfrm>
              <a:off x="3149" y="788"/>
              <a:ext cx="189" cy="110"/>
            </a:xfrm>
            <a:custGeom>
              <a:avLst/>
              <a:gdLst/>
              <a:ahLst/>
              <a:cxnLst>
                <a:cxn ang="0">
                  <a:pos x="0" y="7"/>
                </a:cxn>
                <a:cxn ang="0">
                  <a:pos x="119" y="17"/>
                </a:cxn>
                <a:cxn ang="0">
                  <a:pos x="274" y="108"/>
                </a:cxn>
                <a:cxn ang="0">
                  <a:pos x="293" y="163"/>
                </a:cxn>
              </a:cxnLst>
              <a:rect l="0" t="0" r="r" b="b"/>
              <a:pathLst>
                <a:path w="303" h="163">
                  <a:moveTo>
                    <a:pt x="0" y="7"/>
                  </a:moveTo>
                  <a:cubicBezTo>
                    <a:pt x="36" y="3"/>
                    <a:pt x="73" y="0"/>
                    <a:pt x="119" y="17"/>
                  </a:cubicBezTo>
                  <a:cubicBezTo>
                    <a:pt x="165" y="34"/>
                    <a:pt x="245" y="84"/>
                    <a:pt x="274" y="108"/>
                  </a:cubicBezTo>
                  <a:cubicBezTo>
                    <a:pt x="303" y="132"/>
                    <a:pt x="298" y="147"/>
                    <a:pt x="293" y="163"/>
                  </a:cubicBezTo>
                </a:path>
              </a:pathLst>
            </a:custGeom>
            <a:noFill/>
            <a:ln w="38100" cap="flat" cmpd="sng">
              <a:solidFill>
                <a:schemeClr val="hlink"/>
              </a:solidFill>
              <a:prstDash val="solid"/>
              <a:round/>
              <a:headEnd type="none" w="sm" len="lg"/>
              <a:tailEnd type="triangle" w="sm" len="lg"/>
            </a:ln>
            <a:effectLst/>
          </p:spPr>
          <p:txBody>
            <a:bodyPr wrap="none" anchor="ctr"/>
            <a:lstStyle/>
            <a:p>
              <a:endParaRPr lang="en-US"/>
            </a:p>
          </p:txBody>
        </p:sp>
        <p:sp>
          <p:nvSpPr>
            <p:cNvPr id="442433" name="Text Box 65"/>
            <p:cNvSpPr txBox="1">
              <a:spLocks noChangeArrowheads="1"/>
            </p:cNvSpPr>
            <p:nvPr/>
          </p:nvSpPr>
          <p:spPr bwMode="auto">
            <a:xfrm>
              <a:off x="3279" y="712"/>
              <a:ext cx="256" cy="288"/>
            </a:xfrm>
            <a:prstGeom prst="rect">
              <a:avLst/>
            </a:prstGeom>
            <a:noFill/>
            <a:ln w="38100" algn="ctr">
              <a:noFill/>
              <a:miter lim="800000"/>
              <a:headEnd type="none" w="sm" len="lg"/>
              <a:tailEnd type="none" w="sm" len="lg"/>
            </a:ln>
            <a:effectLst/>
          </p:spPr>
          <p:txBody>
            <a:bodyPr wrap="none">
              <a:spAutoFit/>
            </a:bodyPr>
            <a:lstStyle/>
            <a:p>
              <a:r>
                <a:rPr lang="tr-TR" sz="2400">
                  <a:solidFill>
                    <a:schemeClr val="hlink"/>
                  </a:solidFill>
                  <a:latin typeface="Symbol" pitchFamily="18" charset="2"/>
                </a:rPr>
                <a:t>t</a:t>
              </a:r>
              <a:r>
                <a:rPr lang="tr-TR" sz="1400">
                  <a:solidFill>
                    <a:schemeClr val="hlink"/>
                  </a:solidFill>
                  <a:latin typeface="Symbol" pitchFamily="18" charset="2"/>
                </a:rPr>
                <a:t>1</a:t>
              </a:r>
              <a:endParaRPr lang="en-US" sz="1400">
                <a:solidFill>
                  <a:schemeClr val="hlink"/>
                </a:solidFill>
                <a:latin typeface="Symbol" pitchFamily="18" charset="2"/>
              </a:endParaRPr>
            </a:p>
          </p:txBody>
        </p:sp>
      </p:grpSp>
      <p:grpSp>
        <p:nvGrpSpPr>
          <p:cNvPr id="4" name="Group 96"/>
          <p:cNvGrpSpPr>
            <a:grpSpLocks/>
          </p:cNvGrpSpPr>
          <p:nvPr/>
        </p:nvGrpSpPr>
        <p:grpSpPr bwMode="auto">
          <a:xfrm>
            <a:off x="4660900" y="2374900"/>
            <a:ext cx="3179763" cy="2141538"/>
            <a:chOff x="2936" y="1496"/>
            <a:chExt cx="2003" cy="1349"/>
          </a:xfrm>
        </p:grpSpPr>
        <p:graphicFrame>
          <p:nvGraphicFramePr>
            <p:cNvPr id="442437" name="Object 69"/>
            <p:cNvGraphicFramePr>
              <a:graphicFrameLocks noChangeAspect="1"/>
            </p:cNvGraphicFramePr>
            <p:nvPr/>
          </p:nvGraphicFramePr>
          <p:xfrm>
            <a:off x="2936" y="1496"/>
            <a:ext cx="2003" cy="1349"/>
          </p:xfrm>
          <a:graphic>
            <a:graphicData uri="http://schemas.openxmlformats.org/presentationml/2006/ole">
              <p:oleObj spid="_x0000_s2052" name="Solid Edge Draft Document" r:id="rId6" imgW="3619440" imgH="2238480" progId="SolidEdge.DraftDocument">
                <p:embed/>
              </p:oleObj>
            </a:graphicData>
          </a:graphic>
        </p:graphicFrame>
        <p:sp>
          <p:nvSpPr>
            <p:cNvPr id="442438" name="Rectangle 70"/>
            <p:cNvSpPr>
              <a:spLocks noChangeArrowheads="1"/>
            </p:cNvSpPr>
            <p:nvPr/>
          </p:nvSpPr>
          <p:spPr bwMode="auto">
            <a:xfrm>
              <a:off x="4299" y="1535"/>
              <a:ext cx="416" cy="192"/>
            </a:xfrm>
            <a:prstGeom prst="rect">
              <a:avLst/>
            </a:prstGeom>
            <a:solidFill>
              <a:schemeClr val="tx1"/>
            </a:solidFill>
            <a:ln w="38100" algn="ctr">
              <a:solidFill>
                <a:schemeClr val="tx1"/>
              </a:solidFill>
              <a:miter lim="800000"/>
              <a:headEnd type="none" w="sm" len="lg"/>
              <a:tailEnd type="none" w="sm" len="lg"/>
            </a:ln>
            <a:effectLst/>
          </p:spPr>
          <p:txBody>
            <a:bodyPr wrap="none" anchor="ctr"/>
            <a:lstStyle/>
            <a:p>
              <a:endParaRPr lang="en-US"/>
            </a:p>
          </p:txBody>
        </p:sp>
        <p:sp>
          <p:nvSpPr>
            <p:cNvPr id="442440" name="Rectangle 72"/>
            <p:cNvSpPr>
              <a:spLocks noChangeArrowheads="1"/>
            </p:cNvSpPr>
            <p:nvPr/>
          </p:nvSpPr>
          <p:spPr bwMode="auto">
            <a:xfrm>
              <a:off x="4567" y="1807"/>
              <a:ext cx="343" cy="417"/>
            </a:xfrm>
            <a:prstGeom prst="rect">
              <a:avLst/>
            </a:prstGeom>
            <a:solidFill>
              <a:schemeClr val="tx1"/>
            </a:solidFill>
            <a:ln w="38100" algn="ctr">
              <a:solidFill>
                <a:schemeClr val="tx1"/>
              </a:solidFill>
              <a:miter lim="800000"/>
              <a:headEnd type="none" w="sm" len="lg"/>
              <a:tailEnd type="none" w="sm" len="lg"/>
            </a:ln>
            <a:effectLst/>
          </p:spPr>
          <p:txBody>
            <a:bodyPr wrap="none" anchor="ctr"/>
            <a:lstStyle/>
            <a:p>
              <a:endParaRPr lang="en-US"/>
            </a:p>
          </p:txBody>
        </p:sp>
        <p:sp>
          <p:nvSpPr>
            <p:cNvPr id="442442" name="Line 74"/>
            <p:cNvSpPr>
              <a:spLocks noChangeShapeType="1"/>
            </p:cNvSpPr>
            <p:nvPr/>
          </p:nvSpPr>
          <p:spPr bwMode="auto">
            <a:xfrm>
              <a:off x="4327" y="2645"/>
              <a:ext cx="366" cy="1"/>
            </a:xfrm>
            <a:prstGeom prst="line">
              <a:avLst/>
            </a:prstGeom>
            <a:noFill/>
            <a:ln w="38100">
              <a:solidFill>
                <a:schemeClr val="hlink"/>
              </a:solidFill>
              <a:round/>
              <a:headEnd type="none" w="sm" len="lg"/>
              <a:tailEnd type="triangle" w="sm" len="lg"/>
            </a:ln>
            <a:effectLst/>
          </p:spPr>
          <p:txBody>
            <a:bodyPr wrap="none" anchor="ctr"/>
            <a:lstStyle/>
            <a:p>
              <a:endParaRPr lang="en-US"/>
            </a:p>
          </p:txBody>
        </p:sp>
        <p:sp>
          <p:nvSpPr>
            <p:cNvPr id="442443" name="Text Box 75"/>
            <p:cNvSpPr txBox="1">
              <a:spLocks noChangeArrowheads="1"/>
            </p:cNvSpPr>
            <p:nvPr/>
          </p:nvSpPr>
          <p:spPr bwMode="auto">
            <a:xfrm>
              <a:off x="4473" y="2455"/>
              <a:ext cx="257" cy="231"/>
            </a:xfrm>
            <a:prstGeom prst="rect">
              <a:avLst/>
            </a:prstGeom>
            <a:noFill/>
            <a:ln w="38100" algn="ctr">
              <a:noFill/>
              <a:miter lim="800000"/>
              <a:headEnd type="none" w="sm" len="lg"/>
              <a:tailEnd type="none" w="sm" len="lg"/>
            </a:ln>
            <a:effectLst/>
          </p:spPr>
          <p:txBody>
            <a:bodyPr wrap="none">
              <a:spAutoFit/>
            </a:bodyPr>
            <a:lstStyle/>
            <a:p>
              <a:r>
                <a:rPr lang="tr-TR">
                  <a:solidFill>
                    <a:schemeClr val="hlink"/>
                  </a:solidFill>
                </a:rPr>
                <a:t>F</a:t>
              </a:r>
              <a:r>
                <a:rPr lang="tr-TR" sz="1200">
                  <a:solidFill>
                    <a:schemeClr val="hlink"/>
                  </a:solidFill>
                </a:rPr>
                <a:t>2</a:t>
              </a:r>
              <a:endParaRPr lang="en-US" sz="1200">
                <a:solidFill>
                  <a:schemeClr val="hlink"/>
                </a:solidFill>
              </a:endParaRPr>
            </a:p>
          </p:txBody>
        </p:sp>
        <p:sp>
          <p:nvSpPr>
            <p:cNvPr id="442444" name="Freeform 76"/>
            <p:cNvSpPr>
              <a:spLocks/>
            </p:cNvSpPr>
            <p:nvPr/>
          </p:nvSpPr>
          <p:spPr bwMode="auto">
            <a:xfrm>
              <a:off x="3169" y="2156"/>
              <a:ext cx="189" cy="110"/>
            </a:xfrm>
            <a:custGeom>
              <a:avLst/>
              <a:gdLst/>
              <a:ahLst/>
              <a:cxnLst>
                <a:cxn ang="0">
                  <a:pos x="0" y="7"/>
                </a:cxn>
                <a:cxn ang="0">
                  <a:pos x="119" y="17"/>
                </a:cxn>
                <a:cxn ang="0">
                  <a:pos x="274" y="108"/>
                </a:cxn>
                <a:cxn ang="0">
                  <a:pos x="293" y="163"/>
                </a:cxn>
              </a:cxnLst>
              <a:rect l="0" t="0" r="r" b="b"/>
              <a:pathLst>
                <a:path w="303" h="163">
                  <a:moveTo>
                    <a:pt x="0" y="7"/>
                  </a:moveTo>
                  <a:cubicBezTo>
                    <a:pt x="36" y="3"/>
                    <a:pt x="73" y="0"/>
                    <a:pt x="119" y="17"/>
                  </a:cubicBezTo>
                  <a:cubicBezTo>
                    <a:pt x="165" y="34"/>
                    <a:pt x="245" y="84"/>
                    <a:pt x="274" y="108"/>
                  </a:cubicBezTo>
                  <a:cubicBezTo>
                    <a:pt x="303" y="132"/>
                    <a:pt x="298" y="147"/>
                    <a:pt x="293" y="163"/>
                  </a:cubicBezTo>
                </a:path>
              </a:pathLst>
            </a:custGeom>
            <a:noFill/>
            <a:ln w="38100" cap="flat" cmpd="sng">
              <a:solidFill>
                <a:schemeClr val="hlink"/>
              </a:solidFill>
              <a:prstDash val="solid"/>
              <a:round/>
              <a:headEnd type="none" w="sm" len="lg"/>
              <a:tailEnd type="triangle" w="sm" len="lg"/>
            </a:ln>
            <a:effectLst/>
          </p:spPr>
          <p:txBody>
            <a:bodyPr wrap="none" anchor="ctr"/>
            <a:lstStyle/>
            <a:p>
              <a:endParaRPr lang="en-US"/>
            </a:p>
          </p:txBody>
        </p:sp>
        <p:sp>
          <p:nvSpPr>
            <p:cNvPr id="442445" name="Text Box 77"/>
            <p:cNvSpPr txBox="1">
              <a:spLocks noChangeArrowheads="1"/>
            </p:cNvSpPr>
            <p:nvPr/>
          </p:nvSpPr>
          <p:spPr bwMode="auto">
            <a:xfrm>
              <a:off x="3299" y="2080"/>
              <a:ext cx="256" cy="288"/>
            </a:xfrm>
            <a:prstGeom prst="rect">
              <a:avLst/>
            </a:prstGeom>
            <a:noFill/>
            <a:ln w="38100" algn="ctr">
              <a:noFill/>
              <a:miter lim="800000"/>
              <a:headEnd type="none" w="sm" len="lg"/>
              <a:tailEnd type="none" w="sm" len="lg"/>
            </a:ln>
            <a:effectLst/>
          </p:spPr>
          <p:txBody>
            <a:bodyPr wrap="none">
              <a:spAutoFit/>
            </a:bodyPr>
            <a:lstStyle/>
            <a:p>
              <a:r>
                <a:rPr lang="tr-TR" sz="2400">
                  <a:solidFill>
                    <a:schemeClr val="hlink"/>
                  </a:solidFill>
                  <a:latin typeface="Symbol" pitchFamily="18" charset="2"/>
                </a:rPr>
                <a:t>t</a:t>
              </a:r>
              <a:r>
                <a:rPr lang="tr-TR" sz="1400">
                  <a:solidFill>
                    <a:schemeClr val="hlink"/>
                  </a:solidFill>
                  <a:latin typeface="Symbol" pitchFamily="18" charset="2"/>
                </a:rPr>
                <a:t>2</a:t>
              </a:r>
              <a:endParaRPr lang="en-US" sz="1400">
                <a:solidFill>
                  <a:schemeClr val="hlink"/>
                </a:solidFill>
                <a:latin typeface="Symbol" pitchFamily="18" charset="2"/>
              </a:endParaRPr>
            </a:p>
          </p:txBody>
        </p:sp>
      </p:grpSp>
      <p:grpSp>
        <p:nvGrpSpPr>
          <p:cNvPr id="5" name="Group 97"/>
          <p:cNvGrpSpPr>
            <a:grpSpLocks/>
          </p:cNvGrpSpPr>
          <p:nvPr/>
        </p:nvGrpSpPr>
        <p:grpSpPr bwMode="auto">
          <a:xfrm>
            <a:off x="4670425" y="4524375"/>
            <a:ext cx="3179763" cy="2141538"/>
            <a:chOff x="2942" y="2850"/>
            <a:chExt cx="2003" cy="1349"/>
          </a:xfrm>
        </p:grpSpPr>
        <p:graphicFrame>
          <p:nvGraphicFramePr>
            <p:cNvPr id="442449" name="Object 81"/>
            <p:cNvGraphicFramePr>
              <a:graphicFrameLocks noChangeAspect="1"/>
            </p:cNvGraphicFramePr>
            <p:nvPr/>
          </p:nvGraphicFramePr>
          <p:xfrm>
            <a:off x="2942" y="2850"/>
            <a:ext cx="2003" cy="1349"/>
          </p:xfrm>
          <a:graphic>
            <a:graphicData uri="http://schemas.openxmlformats.org/presentationml/2006/ole">
              <p:oleObj spid="_x0000_s2051" name="Solid Edge Draft Document" r:id="rId7" imgW="3619440" imgH="2238480" progId="SolidEdge.DraftDocument">
                <p:embed/>
              </p:oleObj>
            </a:graphicData>
          </a:graphic>
        </p:graphicFrame>
        <p:sp>
          <p:nvSpPr>
            <p:cNvPr id="442450" name="Rectangle 82"/>
            <p:cNvSpPr>
              <a:spLocks noChangeArrowheads="1"/>
            </p:cNvSpPr>
            <p:nvPr/>
          </p:nvSpPr>
          <p:spPr bwMode="auto">
            <a:xfrm>
              <a:off x="4305" y="2889"/>
              <a:ext cx="416" cy="192"/>
            </a:xfrm>
            <a:prstGeom prst="rect">
              <a:avLst/>
            </a:prstGeom>
            <a:solidFill>
              <a:schemeClr val="tx1"/>
            </a:solidFill>
            <a:ln w="38100" algn="ctr">
              <a:solidFill>
                <a:schemeClr val="tx1"/>
              </a:solidFill>
              <a:miter lim="800000"/>
              <a:headEnd type="none" w="sm" len="lg"/>
              <a:tailEnd type="none" w="sm" len="lg"/>
            </a:ln>
            <a:effectLst/>
          </p:spPr>
          <p:txBody>
            <a:bodyPr wrap="none" anchor="ctr"/>
            <a:lstStyle/>
            <a:p>
              <a:endParaRPr lang="en-US"/>
            </a:p>
          </p:txBody>
        </p:sp>
        <p:sp>
          <p:nvSpPr>
            <p:cNvPr id="442452" name="Rectangle 84"/>
            <p:cNvSpPr>
              <a:spLocks noChangeArrowheads="1"/>
            </p:cNvSpPr>
            <p:nvPr/>
          </p:nvSpPr>
          <p:spPr bwMode="auto">
            <a:xfrm>
              <a:off x="4573" y="3160"/>
              <a:ext cx="343" cy="454"/>
            </a:xfrm>
            <a:prstGeom prst="rect">
              <a:avLst/>
            </a:prstGeom>
            <a:solidFill>
              <a:schemeClr val="tx1"/>
            </a:solidFill>
            <a:ln w="38100" algn="ctr">
              <a:solidFill>
                <a:schemeClr val="tx1"/>
              </a:solidFill>
              <a:miter lim="800000"/>
              <a:headEnd type="none" w="sm" len="lg"/>
              <a:tailEnd type="none" w="sm" len="lg"/>
            </a:ln>
            <a:effectLst/>
          </p:spPr>
          <p:txBody>
            <a:bodyPr wrap="none" anchor="ctr"/>
            <a:lstStyle/>
            <a:p>
              <a:endParaRPr lang="en-US"/>
            </a:p>
          </p:txBody>
        </p:sp>
        <p:sp>
          <p:nvSpPr>
            <p:cNvPr id="442456" name="Freeform 88"/>
            <p:cNvSpPr>
              <a:spLocks/>
            </p:cNvSpPr>
            <p:nvPr/>
          </p:nvSpPr>
          <p:spPr bwMode="auto">
            <a:xfrm>
              <a:off x="3175" y="3510"/>
              <a:ext cx="189" cy="110"/>
            </a:xfrm>
            <a:custGeom>
              <a:avLst/>
              <a:gdLst/>
              <a:ahLst/>
              <a:cxnLst>
                <a:cxn ang="0">
                  <a:pos x="0" y="7"/>
                </a:cxn>
                <a:cxn ang="0">
                  <a:pos x="119" y="17"/>
                </a:cxn>
                <a:cxn ang="0">
                  <a:pos x="274" y="108"/>
                </a:cxn>
                <a:cxn ang="0">
                  <a:pos x="293" y="163"/>
                </a:cxn>
              </a:cxnLst>
              <a:rect l="0" t="0" r="r" b="b"/>
              <a:pathLst>
                <a:path w="303" h="163">
                  <a:moveTo>
                    <a:pt x="0" y="7"/>
                  </a:moveTo>
                  <a:cubicBezTo>
                    <a:pt x="36" y="3"/>
                    <a:pt x="73" y="0"/>
                    <a:pt x="119" y="17"/>
                  </a:cubicBezTo>
                  <a:cubicBezTo>
                    <a:pt x="165" y="34"/>
                    <a:pt x="245" y="84"/>
                    <a:pt x="274" y="108"/>
                  </a:cubicBezTo>
                  <a:cubicBezTo>
                    <a:pt x="303" y="132"/>
                    <a:pt x="298" y="147"/>
                    <a:pt x="293" y="163"/>
                  </a:cubicBezTo>
                </a:path>
              </a:pathLst>
            </a:custGeom>
            <a:noFill/>
            <a:ln w="38100" cap="flat" cmpd="sng">
              <a:solidFill>
                <a:schemeClr val="hlink"/>
              </a:solidFill>
              <a:prstDash val="solid"/>
              <a:round/>
              <a:headEnd type="none" w="sm" len="lg"/>
              <a:tailEnd type="triangle" w="sm" len="lg"/>
            </a:ln>
            <a:effectLst/>
          </p:spPr>
          <p:txBody>
            <a:bodyPr wrap="none" anchor="ctr"/>
            <a:lstStyle/>
            <a:p>
              <a:endParaRPr lang="en-US"/>
            </a:p>
          </p:txBody>
        </p:sp>
        <p:sp>
          <p:nvSpPr>
            <p:cNvPr id="442457" name="Text Box 89"/>
            <p:cNvSpPr txBox="1">
              <a:spLocks noChangeArrowheads="1"/>
            </p:cNvSpPr>
            <p:nvPr/>
          </p:nvSpPr>
          <p:spPr bwMode="auto">
            <a:xfrm>
              <a:off x="3305" y="3434"/>
              <a:ext cx="256" cy="288"/>
            </a:xfrm>
            <a:prstGeom prst="rect">
              <a:avLst/>
            </a:prstGeom>
            <a:noFill/>
            <a:ln w="38100" algn="ctr">
              <a:noFill/>
              <a:miter lim="800000"/>
              <a:headEnd type="none" w="sm" len="lg"/>
              <a:tailEnd type="none" w="sm" len="lg"/>
            </a:ln>
            <a:effectLst/>
          </p:spPr>
          <p:txBody>
            <a:bodyPr wrap="none">
              <a:spAutoFit/>
            </a:bodyPr>
            <a:lstStyle/>
            <a:p>
              <a:r>
                <a:rPr lang="tr-TR" sz="2400">
                  <a:solidFill>
                    <a:schemeClr val="hlink"/>
                  </a:solidFill>
                  <a:latin typeface="Symbol" pitchFamily="18" charset="2"/>
                </a:rPr>
                <a:t>t</a:t>
              </a:r>
              <a:r>
                <a:rPr lang="tr-TR" sz="1400">
                  <a:solidFill>
                    <a:schemeClr val="hlink"/>
                  </a:solidFill>
                  <a:latin typeface="Symbol" pitchFamily="18" charset="2"/>
                </a:rPr>
                <a:t>3</a:t>
              </a:r>
              <a:endParaRPr lang="en-US" sz="1400">
                <a:solidFill>
                  <a:schemeClr val="hlink"/>
                </a:solidFill>
                <a:latin typeface="Symbol" pitchFamily="18" charset="2"/>
              </a:endParaRPr>
            </a:p>
          </p:txBody>
        </p:sp>
        <p:sp>
          <p:nvSpPr>
            <p:cNvPr id="442458" name="Line 90"/>
            <p:cNvSpPr>
              <a:spLocks noChangeShapeType="1"/>
            </p:cNvSpPr>
            <p:nvPr/>
          </p:nvSpPr>
          <p:spPr bwMode="auto">
            <a:xfrm flipV="1">
              <a:off x="3866" y="3161"/>
              <a:ext cx="0" cy="503"/>
            </a:xfrm>
            <a:prstGeom prst="line">
              <a:avLst/>
            </a:prstGeom>
            <a:noFill/>
            <a:ln w="38100">
              <a:solidFill>
                <a:schemeClr val="hlink"/>
              </a:solidFill>
              <a:round/>
              <a:headEnd type="none" w="sm" len="lg"/>
              <a:tailEnd type="triangle" w="sm" len="lg"/>
            </a:ln>
            <a:effectLst/>
          </p:spPr>
          <p:txBody>
            <a:bodyPr wrap="none" anchor="ctr"/>
            <a:lstStyle/>
            <a:p>
              <a:endParaRPr lang="en-US"/>
            </a:p>
          </p:txBody>
        </p:sp>
        <p:sp>
          <p:nvSpPr>
            <p:cNvPr id="442459" name="Text Box 91"/>
            <p:cNvSpPr txBox="1">
              <a:spLocks noChangeArrowheads="1"/>
            </p:cNvSpPr>
            <p:nvPr/>
          </p:nvSpPr>
          <p:spPr bwMode="auto">
            <a:xfrm>
              <a:off x="3895" y="3336"/>
              <a:ext cx="257" cy="231"/>
            </a:xfrm>
            <a:prstGeom prst="rect">
              <a:avLst/>
            </a:prstGeom>
            <a:noFill/>
            <a:ln w="38100" algn="ctr">
              <a:noFill/>
              <a:miter lim="800000"/>
              <a:headEnd type="none" w="sm" len="lg"/>
              <a:tailEnd type="none" w="sm" len="lg"/>
            </a:ln>
            <a:effectLst/>
          </p:spPr>
          <p:txBody>
            <a:bodyPr wrap="none">
              <a:spAutoFit/>
            </a:bodyPr>
            <a:lstStyle/>
            <a:p>
              <a:r>
                <a:rPr lang="tr-TR">
                  <a:solidFill>
                    <a:schemeClr val="hlink"/>
                  </a:solidFill>
                </a:rPr>
                <a:t>F</a:t>
              </a:r>
              <a:r>
                <a:rPr lang="tr-TR" sz="1200">
                  <a:solidFill>
                    <a:schemeClr val="hlink"/>
                  </a:solidFill>
                </a:rPr>
                <a:t>3</a:t>
              </a:r>
              <a:endParaRPr lang="en-US" sz="1200">
                <a:solidFill>
                  <a:schemeClr val="hlink"/>
                </a:solidFill>
              </a:endParaRPr>
            </a:p>
          </p:txBody>
        </p:sp>
      </p:grpSp>
      <p:sp>
        <p:nvSpPr>
          <p:cNvPr id="442460" name="Line 92"/>
          <p:cNvSpPr>
            <a:spLocks noChangeShapeType="1"/>
          </p:cNvSpPr>
          <p:nvPr/>
        </p:nvSpPr>
        <p:spPr bwMode="auto">
          <a:xfrm>
            <a:off x="3525838" y="3019425"/>
            <a:ext cx="638175" cy="0"/>
          </a:xfrm>
          <a:prstGeom prst="line">
            <a:avLst/>
          </a:prstGeom>
          <a:noFill/>
          <a:ln w="38100">
            <a:solidFill>
              <a:schemeClr val="accent2"/>
            </a:solidFill>
            <a:round/>
            <a:headEnd type="none" w="sm" len="lg"/>
            <a:tailEnd type="none" w="sm" len="lg"/>
          </a:ln>
          <a:effectLst/>
        </p:spPr>
        <p:txBody>
          <a:bodyPr wrap="none" anchor="ctr"/>
          <a:lstStyle/>
          <a:p>
            <a:endParaRPr lang="en-US"/>
          </a:p>
        </p:txBody>
      </p:sp>
      <p:sp>
        <p:nvSpPr>
          <p:cNvPr id="442461" name="Line 93"/>
          <p:cNvSpPr>
            <a:spLocks noChangeShapeType="1"/>
          </p:cNvSpPr>
          <p:nvPr/>
        </p:nvSpPr>
        <p:spPr bwMode="auto">
          <a:xfrm>
            <a:off x="3511550" y="3263900"/>
            <a:ext cx="638175" cy="0"/>
          </a:xfrm>
          <a:prstGeom prst="line">
            <a:avLst/>
          </a:prstGeom>
          <a:noFill/>
          <a:ln w="38100">
            <a:solidFill>
              <a:schemeClr val="accent2"/>
            </a:solidFill>
            <a:round/>
            <a:headEnd type="none" w="sm" len="lg"/>
            <a:tailEnd type="none" w="sm" len="lg"/>
          </a:ln>
          <a:effectLst/>
        </p:spPr>
        <p:txBody>
          <a:bodyPr wrap="none" anchor="ctr"/>
          <a:lstStyle/>
          <a:p>
            <a:endParaRPr lang="en-US"/>
          </a:p>
        </p:txBody>
      </p:sp>
      <p:sp>
        <p:nvSpPr>
          <p:cNvPr id="442462" name="Line 94"/>
          <p:cNvSpPr>
            <a:spLocks noChangeShapeType="1"/>
          </p:cNvSpPr>
          <p:nvPr/>
        </p:nvSpPr>
        <p:spPr bwMode="auto">
          <a:xfrm>
            <a:off x="3521075" y="3495675"/>
            <a:ext cx="638175" cy="0"/>
          </a:xfrm>
          <a:prstGeom prst="line">
            <a:avLst/>
          </a:prstGeom>
          <a:noFill/>
          <a:ln w="38100">
            <a:solidFill>
              <a:schemeClr val="accent2"/>
            </a:solidFill>
            <a:round/>
            <a:headEnd type="none" w="sm" len="lg"/>
            <a:tailEnd type="none" w="sm" len="lg"/>
          </a:ln>
          <a:effectLst/>
        </p:spPr>
        <p:txBody>
          <a:bodyPr wrap="none" anchor="ctr"/>
          <a:lstStyle/>
          <a:p>
            <a:endParaRPr lang="en-US"/>
          </a:p>
        </p:txBody>
      </p:sp>
      <p:graphicFrame>
        <p:nvGraphicFramePr>
          <p:cNvPr id="442466" name="Object 98"/>
          <p:cNvGraphicFramePr>
            <a:graphicFrameLocks noChangeAspect="1"/>
          </p:cNvGraphicFramePr>
          <p:nvPr/>
        </p:nvGraphicFramePr>
        <p:xfrm>
          <a:off x="1404938" y="5060950"/>
          <a:ext cx="2362200" cy="582613"/>
        </p:xfrm>
        <a:graphic>
          <a:graphicData uri="http://schemas.openxmlformats.org/presentationml/2006/ole">
            <p:oleObj spid="_x0000_s2050" name="Denklem" r:id="rId8" imgW="927000" imgH="228600" progId="Equation.3">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2460"/>
                                        </p:tgtEl>
                                        <p:attrNameLst>
                                          <p:attrName>style.visibility</p:attrName>
                                        </p:attrNameLst>
                                      </p:cBhvr>
                                      <p:to>
                                        <p:strVal val="visible"/>
                                      </p:to>
                                    </p:set>
                                    <p:anim calcmode="lin" valueType="num">
                                      <p:cBhvr additive="base">
                                        <p:cTn id="7" dur="500" fill="hold"/>
                                        <p:tgtEl>
                                          <p:spTgt spid="442460"/>
                                        </p:tgtEl>
                                        <p:attrNameLst>
                                          <p:attrName>ppt_x</p:attrName>
                                        </p:attrNameLst>
                                      </p:cBhvr>
                                      <p:tavLst>
                                        <p:tav tm="0">
                                          <p:val>
                                            <p:strVal val="#ppt_x"/>
                                          </p:val>
                                        </p:tav>
                                        <p:tav tm="100000">
                                          <p:val>
                                            <p:strVal val="#ppt_x"/>
                                          </p:val>
                                        </p:tav>
                                      </p:tavLst>
                                    </p:anim>
                                    <p:anim calcmode="lin" valueType="num">
                                      <p:cBhvr additive="base">
                                        <p:cTn id="8" dur="500" fill="hold"/>
                                        <p:tgtEl>
                                          <p:spTgt spid="44246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42461"/>
                                        </p:tgtEl>
                                        <p:attrNameLst>
                                          <p:attrName>style.visibility</p:attrName>
                                        </p:attrNameLst>
                                      </p:cBhvr>
                                      <p:to>
                                        <p:strVal val="visible"/>
                                      </p:to>
                                    </p:set>
                                    <p:anim calcmode="lin" valueType="num">
                                      <p:cBhvr additive="base">
                                        <p:cTn id="11" dur="500" fill="hold"/>
                                        <p:tgtEl>
                                          <p:spTgt spid="442461"/>
                                        </p:tgtEl>
                                        <p:attrNameLst>
                                          <p:attrName>ppt_x</p:attrName>
                                        </p:attrNameLst>
                                      </p:cBhvr>
                                      <p:tavLst>
                                        <p:tav tm="0">
                                          <p:val>
                                            <p:strVal val="#ppt_x"/>
                                          </p:val>
                                        </p:tav>
                                        <p:tav tm="100000">
                                          <p:val>
                                            <p:strVal val="#ppt_x"/>
                                          </p:val>
                                        </p:tav>
                                      </p:tavLst>
                                    </p:anim>
                                    <p:anim calcmode="lin" valueType="num">
                                      <p:cBhvr additive="base">
                                        <p:cTn id="12" dur="500" fill="hold"/>
                                        <p:tgtEl>
                                          <p:spTgt spid="4424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2462"/>
                                        </p:tgtEl>
                                        <p:attrNameLst>
                                          <p:attrName>style.visibility</p:attrName>
                                        </p:attrNameLst>
                                      </p:cBhvr>
                                      <p:to>
                                        <p:strVal val="visible"/>
                                      </p:to>
                                    </p:set>
                                    <p:anim calcmode="lin" valueType="num">
                                      <p:cBhvr additive="base">
                                        <p:cTn id="15" dur="500" fill="hold"/>
                                        <p:tgtEl>
                                          <p:spTgt spid="442462"/>
                                        </p:tgtEl>
                                        <p:attrNameLst>
                                          <p:attrName>ppt_x</p:attrName>
                                        </p:attrNameLst>
                                      </p:cBhvr>
                                      <p:tavLst>
                                        <p:tav tm="0">
                                          <p:val>
                                            <p:strVal val="#ppt_x"/>
                                          </p:val>
                                        </p:tav>
                                        <p:tav tm="100000">
                                          <p:val>
                                            <p:strVal val="#ppt_x"/>
                                          </p:val>
                                        </p:tav>
                                      </p:tavLst>
                                    </p:anim>
                                    <p:anim calcmode="lin" valueType="num">
                                      <p:cBhvr additive="base">
                                        <p:cTn id="16" dur="500" fill="hold"/>
                                        <p:tgtEl>
                                          <p:spTgt spid="44246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dissolv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dissolv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dissolv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442386"/>
                                        </p:tgtEl>
                                        <p:attrNameLst>
                                          <p:attrName>style.visibility</p:attrName>
                                        </p:attrNameLst>
                                      </p:cBhvr>
                                      <p:to>
                                        <p:strVal val="visible"/>
                                      </p:to>
                                    </p:set>
                                    <p:animEffect transition="in" filter="wipe(down)">
                                      <p:cBhvr>
                                        <p:cTn id="36" dur="500"/>
                                        <p:tgtEl>
                                          <p:spTgt spid="442386"/>
                                        </p:tgtEl>
                                      </p:cBhvr>
                                    </p:animEffect>
                                  </p:childTnLst>
                                </p:cTn>
                              </p:par>
                            </p:childTnLst>
                          </p:cTn>
                        </p:par>
                        <p:par>
                          <p:cTn id="37" fill="hold">
                            <p:stCondLst>
                              <p:cond delay="500"/>
                            </p:stCondLst>
                            <p:childTnLst>
                              <p:par>
                                <p:cTn id="38" presetID="9" presetClass="entr" presetSubtype="0" fill="hold" nodeType="afterEffect">
                                  <p:stCondLst>
                                    <p:cond delay="0"/>
                                  </p:stCondLst>
                                  <p:childTnLst>
                                    <p:set>
                                      <p:cBhvr>
                                        <p:cTn id="39" dur="1" fill="hold">
                                          <p:stCondLst>
                                            <p:cond delay="0"/>
                                          </p:stCondLst>
                                        </p:cTn>
                                        <p:tgtEl>
                                          <p:spTgt spid="442466"/>
                                        </p:tgtEl>
                                        <p:attrNameLst>
                                          <p:attrName>style.visibility</p:attrName>
                                        </p:attrNameLst>
                                      </p:cBhvr>
                                      <p:to>
                                        <p:strVal val="visible"/>
                                      </p:to>
                                    </p:set>
                                    <p:animEffect transition="in" filter="dissolve">
                                      <p:cBhvr>
                                        <p:cTn id="40" dur="500"/>
                                        <p:tgtEl>
                                          <p:spTgt spid="442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386" grpId="0"/>
      <p:bldP spid="442460" grpId="0" animBg="1"/>
      <p:bldP spid="442461" grpId="0" animBg="1"/>
      <p:bldP spid="442462"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fld id="{2FF293C2-36D6-44DB-9752-09D54442E47E}" type="slidenum">
              <a:rPr lang="tr-TR"/>
              <a:pPr/>
              <a:t>69</a:t>
            </a:fld>
            <a:endParaRPr lang="tr-TR"/>
          </a:p>
        </p:txBody>
      </p:sp>
      <p:sp>
        <p:nvSpPr>
          <p:cNvPr id="430082" name="Rectangle 2"/>
          <p:cNvSpPr>
            <a:spLocks noGrp="1" noChangeArrowheads="1"/>
          </p:cNvSpPr>
          <p:nvPr>
            <p:ph type="title"/>
          </p:nvPr>
        </p:nvSpPr>
        <p:spPr>
          <a:xfrm>
            <a:off x="715963" y="0"/>
            <a:ext cx="7772400" cy="1143000"/>
          </a:xfrm>
        </p:spPr>
        <p:txBody>
          <a:bodyPr/>
          <a:lstStyle/>
          <a:p>
            <a:r>
              <a:rPr lang="tr-TR"/>
              <a:t>Example 1</a:t>
            </a:r>
            <a:endParaRPr lang="en-US"/>
          </a:p>
        </p:txBody>
      </p:sp>
      <p:sp>
        <p:nvSpPr>
          <p:cNvPr id="430083" name="Rectangle 3"/>
          <p:cNvSpPr>
            <a:spLocks noChangeArrowheads="1"/>
          </p:cNvSpPr>
          <p:nvPr/>
        </p:nvSpPr>
        <p:spPr bwMode="auto">
          <a:xfrm>
            <a:off x="0" y="2119313"/>
            <a:ext cx="9144000" cy="0"/>
          </a:xfrm>
          <a:prstGeom prst="rect">
            <a:avLst/>
          </a:prstGeom>
          <a:noFill/>
          <a:ln w="38100" algn="ctr">
            <a:noFill/>
            <a:miter lim="800000"/>
            <a:headEnd type="none" w="sm" len="lg"/>
            <a:tailEnd type="none" w="sm" len="lg"/>
          </a:ln>
          <a:effectLst/>
        </p:spPr>
        <p:txBody>
          <a:bodyPr wrap="none" anchor="ctr">
            <a:spAutoFit/>
          </a:bodyPr>
          <a:lstStyle/>
          <a:p>
            <a:endParaRPr lang="en-US"/>
          </a:p>
        </p:txBody>
      </p:sp>
      <p:sp>
        <p:nvSpPr>
          <p:cNvPr id="430088" name="Rectangle 8"/>
          <p:cNvSpPr>
            <a:spLocks noChangeArrowheads="1"/>
          </p:cNvSpPr>
          <p:nvPr/>
        </p:nvSpPr>
        <p:spPr bwMode="auto">
          <a:xfrm>
            <a:off x="331788" y="963613"/>
            <a:ext cx="8340725" cy="1465262"/>
          </a:xfrm>
          <a:prstGeom prst="rect">
            <a:avLst/>
          </a:prstGeom>
          <a:noFill/>
          <a:ln w="38100" algn="ctr">
            <a:noFill/>
            <a:miter lim="800000"/>
            <a:headEnd type="none" w="sm" len="lg"/>
            <a:tailEnd type="none" w="sm" len="lg"/>
          </a:ln>
          <a:effectLst/>
        </p:spPr>
        <p:txBody>
          <a:bodyPr anchor="ctr">
            <a:spAutoFit/>
          </a:bodyPr>
          <a:lstStyle/>
          <a:p>
            <a:pPr algn="ctr"/>
            <a:r>
              <a:rPr lang="en-US"/>
              <a:t>Onto crank CD of the mechanism shown, a CCW torque of 100 N.m is acting. Onto the slider of link 6 a 50 N force is acting horizontally rightward. Calculate the amount of torque required on crank AB to keep the mechanism in static equilibrium using the method of “superposition”. AB = BE=CE = 7 cm.</a:t>
            </a:r>
            <a:r>
              <a:rPr lang="tr-TR"/>
              <a:t>              </a:t>
            </a:r>
            <a:r>
              <a:rPr lang="en-US"/>
              <a:t>CD = EF = 6 cm.AD = 10 cm.e = 8 cm.</a:t>
            </a:r>
            <a:endParaRPr lang="tr-TR"/>
          </a:p>
        </p:txBody>
      </p:sp>
      <p:sp>
        <p:nvSpPr>
          <p:cNvPr id="430106" name="Rectangle 26"/>
          <p:cNvSpPr>
            <a:spLocks noChangeArrowheads="1"/>
          </p:cNvSpPr>
          <p:nvPr/>
        </p:nvSpPr>
        <p:spPr bwMode="auto">
          <a:xfrm>
            <a:off x="0" y="1585913"/>
            <a:ext cx="9144000" cy="0"/>
          </a:xfrm>
          <a:prstGeom prst="rect">
            <a:avLst/>
          </a:prstGeom>
          <a:noFill/>
          <a:ln w="38100" algn="ctr">
            <a:noFill/>
            <a:miter lim="800000"/>
            <a:headEnd type="none" w="sm" len="lg"/>
            <a:tailEnd type="none" w="sm" len="lg"/>
          </a:ln>
          <a:effectLst/>
        </p:spPr>
        <p:txBody>
          <a:bodyPr wrap="none" anchor="ctr">
            <a:spAutoFit/>
          </a:bodyPr>
          <a:lstStyle/>
          <a:p>
            <a:endParaRPr lang="en-US"/>
          </a:p>
        </p:txBody>
      </p:sp>
      <p:graphicFrame>
        <p:nvGraphicFramePr>
          <p:cNvPr id="430105" name="Object 25"/>
          <p:cNvGraphicFramePr>
            <a:graphicFrameLocks noChangeAspect="1"/>
          </p:cNvGraphicFramePr>
          <p:nvPr/>
        </p:nvGraphicFramePr>
        <p:xfrm>
          <a:off x="1684338" y="2443163"/>
          <a:ext cx="5864225" cy="4281487"/>
        </p:xfrm>
        <a:graphic>
          <a:graphicData uri="http://schemas.openxmlformats.org/presentationml/2006/ole">
            <p:oleObj spid="_x0000_s3074" name="Solid Edge Draft Document" r:id="rId3" imgW="5057775" imgH="3695700" progId="SolidEdge.DraftDocument">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30088"/>
                                        </p:tgtEl>
                                        <p:attrNameLst>
                                          <p:attrName>style.visibility</p:attrName>
                                        </p:attrNameLst>
                                      </p:cBhvr>
                                      <p:to>
                                        <p:strVal val="visible"/>
                                      </p:to>
                                    </p:set>
                                    <p:animEffect transition="in" filter="dissolve">
                                      <p:cBhvr>
                                        <p:cTn id="7" dur="500"/>
                                        <p:tgtEl>
                                          <p:spTgt spid="430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08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82000" cy="1143000"/>
          </a:xfrm>
        </p:spPr>
        <p:txBody>
          <a:bodyPr>
            <a:noAutofit/>
          </a:bodyPr>
          <a:lstStyle/>
          <a:p>
            <a:r>
              <a:rPr lang="en-US" sz="4400" dirty="0" smtClean="0"/>
              <a:t>Forces in machines and mechanisms</a:t>
            </a:r>
            <a:endParaRPr lang="en-US" sz="4400" dirty="0"/>
          </a:p>
        </p:txBody>
      </p:sp>
      <p:sp>
        <p:nvSpPr>
          <p:cNvPr id="3" name="Content Placeholder 2"/>
          <p:cNvSpPr>
            <a:spLocks noGrp="1"/>
          </p:cNvSpPr>
          <p:nvPr>
            <p:ph idx="1"/>
          </p:nvPr>
        </p:nvSpPr>
        <p:spPr>
          <a:xfrm>
            <a:off x="457200" y="1219200"/>
            <a:ext cx="8229600" cy="5334000"/>
          </a:xfrm>
        </p:spPr>
        <p:txBody>
          <a:bodyPr>
            <a:normAutofit/>
          </a:bodyPr>
          <a:lstStyle/>
          <a:p>
            <a:r>
              <a:rPr lang="en-US" dirty="0"/>
              <a:t>The forces associated with the principal function of the machine are usually known or assumed.</a:t>
            </a:r>
          </a:p>
          <a:p>
            <a:pPr>
              <a:buNone/>
            </a:pPr>
            <a:r>
              <a:rPr lang="en-US" b="1" dirty="0" smtClean="0"/>
              <a:t>For example:</a:t>
            </a:r>
            <a:endParaRPr lang="en-US" b="1" dirty="0"/>
          </a:p>
          <a:p>
            <a:pPr marL="514350" indent="-514350">
              <a:buAutoNum type="alphaLcParenR"/>
            </a:pPr>
            <a:r>
              <a:rPr lang="en-US" b="1" dirty="0" smtClean="0">
                <a:solidFill>
                  <a:srgbClr val="0000CC"/>
                </a:solidFill>
              </a:rPr>
              <a:t>Piston </a:t>
            </a:r>
            <a:r>
              <a:rPr lang="en-US" b="1" dirty="0">
                <a:solidFill>
                  <a:srgbClr val="0000CC"/>
                </a:solidFill>
              </a:rPr>
              <a:t>type of engine</a:t>
            </a:r>
            <a:r>
              <a:rPr lang="en-US" dirty="0"/>
              <a:t>: gas force on the piston is known or </a:t>
            </a:r>
            <a:r>
              <a:rPr lang="en-US" dirty="0" smtClean="0"/>
              <a:t>assumed</a:t>
            </a:r>
          </a:p>
          <a:p>
            <a:pPr marL="514350" indent="-514350">
              <a:buAutoNum type="alphaLcParenR"/>
            </a:pPr>
            <a:r>
              <a:rPr lang="en-US" dirty="0" smtClean="0">
                <a:solidFill>
                  <a:srgbClr val="0000CC"/>
                </a:solidFill>
              </a:rPr>
              <a:t> </a:t>
            </a:r>
            <a:r>
              <a:rPr lang="en-US" dirty="0" err="1" smtClean="0">
                <a:solidFill>
                  <a:srgbClr val="0000CC"/>
                </a:solidFill>
              </a:rPr>
              <a:t>QRM</a:t>
            </a:r>
            <a:r>
              <a:rPr lang="en-US" dirty="0" smtClean="0">
                <a:solidFill>
                  <a:srgbClr val="0000CC"/>
                </a:solidFill>
              </a:rPr>
              <a:t> (quick return mechanism_ </a:t>
            </a:r>
            <a:r>
              <a:rPr lang="en-US" dirty="0"/>
              <a:t>– Resistance of the cutting tool is </a:t>
            </a:r>
            <a:r>
              <a:rPr lang="en-US" dirty="0" smtClean="0"/>
              <a:t>assumed.</a:t>
            </a:r>
          </a:p>
          <a:p>
            <a:pPr marL="514350" indent="-514350">
              <a:buNone/>
            </a:pPr>
            <a:r>
              <a:rPr lang="en-US" dirty="0" smtClean="0"/>
              <a:t>Above two forces are examples of static forces</a:t>
            </a:r>
          </a:p>
          <a:p>
            <a:pPr marL="514350" indent="-514350">
              <a:buAutoNum type="alphaLcParenR"/>
            </a:pP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p:txBody>
          <a:bodyPr/>
          <a:lstStyle/>
          <a:p>
            <a:fld id="{C5756667-D993-41E4-968B-5DC0DE438A8F}" type="slidenum">
              <a:rPr lang="tr-TR"/>
              <a:pPr/>
              <a:t>70</a:t>
            </a:fld>
            <a:endParaRPr lang="tr-TR"/>
          </a:p>
        </p:txBody>
      </p:sp>
      <p:sp>
        <p:nvSpPr>
          <p:cNvPr id="444418" name="Rectangle 2"/>
          <p:cNvSpPr>
            <a:spLocks noGrp="1" noChangeArrowheads="1"/>
          </p:cNvSpPr>
          <p:nvPr>
            <p:ph type="title"/>
          </p:nvPr>
        </p:nvSpPr>
        <p:spPr>
          <a:xfrm>
            <a:off x="715963" y="0"/>
            <a:ext cx="7772400" cy="1143000"/>
          </a:xfrm>
        </p:spPr>
        <p:txBody>
          <a:bodyPr/>
          <a:lstStyle/>
          <a:p>
            <a:r>
              <a:rPr lang="tr-TR"/>
              <a:t>Example 1</a:t>
            </a:r>
            <a:endParaRPr lang="en-US"/>
          </a:p>
        </p:txBody>
      </p:sp>
      <p:sp>
        <p:nvSpPr>
          <p:cNvPr id="444419" name="Rectangle 3"/>
          <p:cNvSpPr>
            <a:spLocks noChangeArrowheads="1"/>
          </p:cNvSpPr>
          <p:nvPr/>
        </p:nvSpPr>
        <p:spPr bwMode="auto">
          <a:xfrm>
            <a:off x="0" y="2119313"/>
            <a:ext cx="9144000" cy="0"/>
          </a:xfrm>
          <a:prstGeom prst="rect">
            <a:avLst/>
          </a:prstGeom>
          <a:noFill/>
          <a:ln w="38100" algn="ctr">
            <a:noFill/>
            <a:miter lim="800000"/>
            <a:headEnd type="none" w="sm" len="lg"/>
            <a:tailEnd type="none" w="sm" len="lg"/>
          </a:ln>
          <a:effectLst/>
        </p:spPr>
        <p:txBody>
          <a:bodyPr wrap="none" anchor="ctr">
            <a:spAutoFit/>
          </a:bodyPr>
          <a:lstStyle/>
          <a:p>
            <a:endParaRPr lang="en-US"/>
          </a:p>
        </p:txBody>
      </p:sp>
      <p:sp>
        <p:nvSpPr>
          <p:cNvPr id="444420" name="Rectangle 4"/>
          <p:cNvSpPr>
            <a:spLocks noChangeArrowheads="1"/>
          </p:cNvSpPr>
          <p:nvPr/>
        </p:nvSpPr>
        <p:spPr bwMode="auto">
          <a:xfrm>
            <a:off x="331788" y="963613"/>
            <a:ext cx="8340725" cy="1465262"/>
          </a:xfrm>
          <a:prstGeom prst="rect">
            <a:avLst/>
          </a:prstGeom>
          <a:noFill/>
          <a:ln w="38100" algn="ctr">
            <a:noFill/>
            <a:miter lim="800000"/>
            <a:headEnd type="none" w="sm" len="lg"/>
            <a:tailEnd type="none" w="sm" len="lg"/>
          </a:ln>
          <a:effectLst/>
        </p:spPr>
        <p:txBody>
          <a:bodyPr anchor="ctr">
            <a:spAutoFit/>
          </a:bodyPr>
          <a:lstStyle/>
          <a:p>
            <a:pPr marL="457200" indent="-457200" algn="just"/>
            <a:r>
              <a:rPr lang="en-US"/>
              <a:t>This problem can not be solved graphically. We have to use the method of superposition.</a:t>
            </a:r>
          </a:p>
          <a:p>
            <a:pPr marL="457200" indent="-457200" algn="just">
              <a:buFontTx/>
              <a:buChar char="•"/>
            </a:pPr>
            <a:r>
              <a:rPr lang="en-US"/>
              <a:t>Assume, only 50 N force is acting onto mechanism. Then,</a:t>
            </a:r>
          </a:p>
          <a:p>
            <a:pPr marL="457200" indent="-457200" algn="just"/>
            <a:r>
              <a:rPr lang="en-US"/>
              <a:t>Link 6, 3 are three force member. </a:t>
            </a:r>
          </a:p>
          <a:p>
            <a:pPr marL="457200" indent="-457200" algn="just"/>
            <a:r>
              <a:rPr lang="en-US"/>
              <a:t>Link 5, 4 are two force member.</a:t>
            </a:r>
            <a:endParaRPr lang="tr-TR"/>
          </a:p>
        </p:txBody>
      </p:sp>
      <p:sp>
        <p:nvSpPr>
          <p:cNvPr id="444421" name="Rectangle 5"/>
          <p:cNvSpPr>
            <a:spLocks noChangeArrowheads="1"/>
          </p:cNvSpPr>
          <p:nvPr/>
        </p:nvSpPr>
        <p:spPr bwMode="auto">
          <a:xfrm>
            <a:off x="0" y="1585913"/>
            <a:ext cx="9144000" cy="0"/>
          </a:xfrm>
          <a:prstGeom prst="rect">
            <a:avLst/>
          </a:prstGeom>
          <a:noFill/>
          <a:ln w="38100" algn="ctr">
            <a:noFill/>
            <a:miter lim="800000"/>
            <a:headEnd type="none" w="sm" len="lg"/>
            <a:tailEnd type="none" w="sm" len="lg"/>
          </a:ln>
          <a:effectLst/>
        </p:spPr>
        <p:txBody>
          <a:bodyPr wrap="none" anchor="ctr">
            <a:spAutoFit/>
          </a:bodyPr>
          <a:lstStyle/>
          <a:p>
            <a:endParaRPr lang="en-US"/>
          </a:p>
        </p:txBody>
      </p:sp>
      <p:graphicFrame>
        <p:nvGraphicFramePr>
          <p:cNvPr id="444422" name="Object 6"/>
          <p:cNvGraphicFramePr>
            <a:graphicFrameLocks noChangeAspect="1"/>
          </p:cNvGraphicFramePr>
          <p:nvPr/>
        </p:nvGraphicFramePr>
        <p:xfrm>
          <a:off x="1684338" y="2443163"/>
          <a:ext cx="5864225" cy="4281487"/>
        </p:xfrm>
        <a:graphic>
          <a:graphicData uri="http://schemas.openxmlformats.org/presentationml/2006/ole">
            <p:oleObj spid="_x0000_s4098" name="Solid Edge Draft Document" r:id="rId3" imgW="5057775" imgH="3695700" progId="SolidEdge.DraftDocument">
              <p:embed/>
            </p:oleObj>
          </a:graphicData>
        </a:graphic>
      </p:graphicFrame>
      <p:sp>
        <p:nvSpPr>
          <p:cNvPr id="444423" name="Rectangle 7"/>
          <p:cNvSpPr>
            <a:spLocks noChangeArrowheads="1"/>
          </p:cNvSpPr>
          <p:nvPr/>
        </p:nvSpPr>
        <p:spPr bwMode="auto">
          <a:xfrm>
            <a:off x="5443538" y="5167313"/>
            <a:ext cx="869950" cy="493712"/>
          </a:xfrm>
          <a:prstGeom prst="rect">
            <a:avLst/>
          </a:prstGeom>
          <a:solidFill>
            <a:schemeClr val="tx1"/>
          </a:solidFill>
          <a:ln w="38100" algn="ctr">
            <a:solidFill>
              <a:schemeClr val="tx1"/>
            </a:solidFill>
            <a:miter lim="800000"/>
            <a:headEnd type="none" w="sm" len="lg"/>
            <a:tailEnd type="none" w="sm" len="lg"/>
          </a:ln>
          <a:effectLst/>
        </p:spPr>
        <p:txBody>
          <a:bodyPr wrap="none" anchor="ctr"/>
          <a:lstStyle/>
          <a:p>
            <a:endParaRPr lang="en-US"/>
          </a:p>
        </p:txBody>
      </p:sp>
      <p:sp>
        <p:nvSpPr>
          <p:cNvPr id="444424" name="Rectangle 8"/>
          <p:cNvSpPr>
            <a:spLocks noChangeArrowheads="1"/>
          </p:cNvSpPr>
          <p:nvPr/>
        </p:nvSpPr>
        <p:spPr bwMode="auto">
          <a:xfrm>
            <a:off x="6399213" y="5194300"/>
            <a:ext cx="608012" cy="406400"/>
          </a:xfrm>
          <a:prstGeom prst="rect">
            <a:avLst/>
          </a:prstGeom>
          <a:solidFill>
            <a:schemeClr val="tx1"/>
          </a:solidFill>
          <a:ln w="38100" algn="ctr">
            <a:solidFill>
              <a:schemeClr val="tx1"/>
            </a:solidFill>
            <a:miter lim="800000"/>
            <a:headEnd type="none" w="sm" len="lg"/>
            <a:tailEnd type="none" w="sm" len="lg"/>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4420"/>
                                        </p:tgtEl>
                                        <p:attrNameLst>
                                          <p:attrName>style.visibility</p:attrName>
                                        </p:attrNameLst>
                                      </p:cBhvr>
                                      <p:to>
                                        <p:strVal val="visible"/>
                                      </p:to>
                                    </p:set>
                                    <p:animEffect transition="in" filter="dissolve">
                                      <p:cBhvr>
                                        <p:cTn id="7" dur="500"/>
                                        <p:tgtEl>
                                          <p:spTgt spid="444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4420"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lide Number Placeholder 3"/>
          <p:cNvSpPr>
            <a:spLocks noGrp="1"/>
          </p:cNvSpPr>
          <p:nvPr>
            <p:ph type="sldNum" sz="quarter" idx="10"/>
          </p:nvPr>
        </p:nvSpPr>
        <p:spPr/>
        <p:txBody>
          <a:bodyPr/>
          <a:lstStyle/>
          <a:p>
            <a:fld id="{6B65CC45-F17F-4B0E-9316-17B8ADC7D358}" type="slidenum">
              <a:rPr lang="tr-TR"/>
              <a:pPr/>
              <a:t>71</a:t>
            </a:fld>
            <a:endParaRPr lang="tr-TR"/>
          </a:p>
        </p:txBody>
      </p:sp>
      <p:sp>
        <p:nvSpPr>
          <p:cNvPr id="445442" name="Rectangle 2"/>
          <p:cNvSpPr>
            <a:spLocks noGrp="1" noChangeArrowheads="1"/>
          </p:cNvSpPr>
          <p:nvPr>
            <p:ph type="title"/>
          </p:nvPr>
        </p:nvSpPr>
        <p:spPr>
          <a:xfrm>
            <a:off x="715963" y="0"/>
            <a:ext cx="7772400" cy="1143000"/>
          </a:xfrm>
        </p:spPr>
        <p:txBody>
          <a:bodyPr/>
          <a:lstStyle/>
          <a:p>
            <a:r>
              <a:rPr lang="tr-TR"/>
              <a:t>Example 1</a:t>
            </a:r>
            <a:endParaRPr lang="en-US"/>
          </a:p>
        </p:txBody>
      </p:sp>
      <p:sp>
        <p:nvSpPr>
          <p:cNvPr id="445443" name="Rectangle 3"/>
          <p:cNvSpPr>
            <a:spLocks noChangeArrowheads="1"/>
          </p:cNvSpPr>
          <p:nvPr/>
        </p:nvSpPr>
        <p:spPr bwMode="auto">
          <a:xfrm>
            <a:off x="0" y="2119313"/>
            <a:ext cx="9144000" cy="0"/>
          </a:xfrm>
          <a:prstGeom prst="rect">
            <a:avLst/>
          </a:prstGeom>
          <a:noFill/>
          <a:ln w="38100" algn="ctr">
            <a:noFill/>
            <a:miter lim="800000"/>
            <a:headEnd type="none" w="sm" len="lg"/>
            <a:tailEnd type="none" w="sm" len="lg"/>
          </a:ln>
          <a:effectLst/>
        </p:spPr>
        <p:txBody>
          <a:bodyPr wrap="none" anchor="ctr">
            <a:spAutoFit/>
          </a:bodyPr>
          <a:lstStyle/>
          <a:p>
            <a:endParaRPr lang="en-US"/>
          </a:p>
        </p:txBody>
      </p:sp>
      <p:sp>
        <p:nvSpPr>
          <p:cNvPr id="445444" name="Rectangle 4"/>
          <p:cNvSpPr>
            <a:spLocks noChangeArrowheads="1"/>
          </p:cNvSpPr>
          <p:nvPr/>
        </p:nvSpPr>
        <p:spPr bwMode="auto">
          <a:xfrm>
            <a:off x="5346700" y="909638"/>
            <a:ext cx="3797300" cy="641350"/>
          </a:xfrm>
          <a:prstGeom prst="rect">
            <a:avLst/>
          </a:prstGeom>
          <a:noFill/>
          <a:ln w="38100" algn="ctr">
            <a:noFill/>
            <a:miter lim="800000"/>
            <a:headEnd type="none" w="sm" len="lg"/>
            <a:tailEnd type="none" w="sm" len="lg"/>
          </a:ln>
          <a:effectLst/>
        </p:spPr>
        <p:txBody>
          <a:bodyPr anchor="ctr">
            <a:spAutoFit/>
          </a:bodyPr>
          <a:lstStyle/>
          <a:p>
            <a:pPr marL="457200" indent="-457200" algn="just"/>
            <a:r>
              <a:rPr lang="en-US"/>
              <a:t>Link 6, 3 are three force member. </a:t>
            </a:r>
          </a:p>
          <a:p>
            <a:pPr marL="457200" indent="-457200" algn="just"/>
            <a:r>
              <a:rPr lang="en-US"/>
              <a:t>Link 5, 4 are two force member.</a:t>
            </a:r>
            <a:endParaRPr lang="tr-TR"/>
          </a:p>
        </p:txBody>
      </p:sp>
      <p:sp>
        <p:nvSpPr>
          <p:cNvPr id="445445" name="Rectangle 5"/>
          <p:cNvSpPr>
            <a:spLocks noChangeArrowheads="1"/>
          </p:cNvSpPr>
          <p:nvPr/>
        </p:nvSpPr>
        <p:spPr bwMode="auto">
          <a:xfrm>
            <a:off x="0" y="1585913"/>
            <a:ext cx="9144000" cy="0"/>
          </a:xfrm>
          <a:prstGeom prst="rect">
            <a:avLst/>
          </a:prstGeom>
          <a:noFill/>
          <a:ln w="38100" algn="ctr">
            <a:noFill/>
            <a:miter lim="800000"/>
            <a:headEnd type="none" w="sm" len="lg"/>
            <a:tailEnd type="none" w="sm" len="lg"/>
          </a:ln>
          <a:effectLst/>
        </p:spPr>
        <p:txBody>
          <a:bodyPr wrap="none" anchor="ctr">
            <a:spAutoFit/>
          </a:bodyPr>
          <a:lstStyle/>
          <a:p>
            <a:endParaRPr lang="en-US"/>
          </a:p>
        </p:txBody>
      </p:sp>
      <p:graphicFrame>
        <p:nvGraphicFramePr>
          <p:cNvPr id="445449" name="Object 9"/>
          <p:cNvGraphicFramePr>
            <a:graphicFrameLocks noChangeAspect="1"/>
          </p:cNvGraphicFramePr>
          <p:nvPr/>
        </p:nvGraphicFramePr>
        <p:xfrm>
          <a:off x="188913" y="739775"/>
          <a:ext cx="5257800" cy="2962275"/>
        </p:xfrm>
        <a:graphic>
          <a:graphicData uri="http://schemas.openxmlformats.org/presentationml/2006/ole">
            <p:oleObj spid="_x0000_s5122" name="Solid Edge Draft Document" r:id="rId3" imgW="5248440" imgH="2886120" progId="SolidEdge.DraftDocument">
              <p:embed/>
            </p:oleObj>
          </a:graphicData>
        </a:graphic>
      </p:graphicFrame>
      <p:graphicFrame>
        <p:nvGraphicFramePr>
          <p:cNvPr id="445452" name="Object 12"/>
          <p:cNvGraphicFramePr>
            <a:graphicFrameLocks noChangeAspect="1"/>
          </p:cNvGraphicFramePr>
          <p:nvPr/>
        </p:nvGraphicFramePr>
        <p:xfrm>
          <a:off x="3228975" y="3076575"/>
          <a:ext cx="5915025" cy="3781425"/>
        </p:xfrm>
        <a:graphic>
          <a:graphicData uri="http://schemas.openxmlformats.org/presentationml/2006/ole">
            <p:oleObj spid="_x0000_s5123" name="Solid Edge Draft Document" r:id="rId4" imgW="5915160" imgH="3781440" progId="SolidEdge.DraftDocument">
              <p:embed/>
            </p:oleObj>
          </a:graphicData>
        </a:graphic>
      </p:graphicFrame>
      <p:sp>
        <p:nvSpPr>
          <p:cNvPr id="445453" name="Line 13"/>
          <p:cNvSpPr>
            <a:spLocks noChangeShapeType="1"/>
          </p:cNvSpPr>
          <p:nvPr/>
        </p:nvSpPr>
        <p:spPr bwMode="auto">
          <a:xfrm flipH="1" flipV="1">
            <a:off x="4833938" y="2511425"/>
            <a:ext cx="508000" cy="361950"/>
          </a:xfrm>
          <a:prstGeom prst="line">
            <a:avLst/>
          </a:prstGeom>
          <a:noFill/>
          <a:ln w="38100">
            <a:solidFill>
              <a:schemeClr val="hlink"/>
            </a:solidFill>
            <a:round/>
            <a:headEnd type="none" w="sm" len="lg"/>
            <a:tailEnd type="triangle" w="sm" len="lg"/>
          </a:ln>
          <a:effectLst/>
        </p:spPr>
        <p:txBody>
          <a:bodyPr wrap="none" anchor="ctr"/>
          <a:lstStyle/>
          <a:p>
            <a:endParaRPr lang="en-US"/>
          </a:p>
        </p:txBody>
      </p:sp>
      <p:sp>
        <p:nvSpPr>
          <p:cNvPr id="445454" name="Line 14"/>
          <p:cNvSpPr>
            <a:spLocks noChangeShapeType="1"/>
          </p:cNvSpPr>
          <p:nvPr/>
        </p:nvSpPr>
        <p:spPr bwMode="auto">
          <a:xfrm>
            <a:off x="2481263" y="928688"/>
            <a:ext cx="479425" cy="333375"/>
          </a:xfrm>
          <a:prstGeom prst="line">
            <a:avLst/>
          </a:prstGeom>
          <a:noFill/>
          <a:ln w="38100">
            <a:solidFill>
              <a:schemeClr val="hlink"/>
            </a:solidFill>
            <a:round/>
            <a:headEnd type="none" w="sm" len="lg"/>
            <a:tailEnd type="triangle" w="sm" len="lg"/>
          </a:ln>
          <a:effectLst/>
        </p:spPr>
        <p:txBody>
          <a:bodyPr wrap="none" anchor="ctr"/>
          <a:lstStyle/>
          <a:p>
            <a:endParaRPr lang="en-US"/>
          </a:p>
        </p:txBody>
      </p:sp>
      <p:sp>
        <p:nvSpPr>
          <p:cNvPr id="445455" name="Line 15"/>
          <p:cNvSpPr>
            <a:spLocks noChangeShapeType="1"/>
          </p:cNvSpPr>
          <p:nvPr/>
        </p:nvSpPr>
        <p:spPr bwMode="auto">
          <a:xfrm>
            <a:off x="5688013" y="3351213"/>
            <a:ext cx="536575" cy="361950"/>
          </a:xfrm>
          <a:prstGeom prst="line">
            <a:avLst/>
          </a:prstGeom>
          <a:noFill/>
          <a:ln w="38100">
            <a:solidFill>
              <a:schemeClr val="hlink"/>
            </a:solidFill>
            <a:round/>
            <a:headEnd type="none" w="sm" len="lg"/>
            <a:tailEnd type="triangle" w="sm" len="lg"/>
          </a:ln>
          <a:effectLst/>
        </p:spPr>
        <p:txBody>
          <a:bodyPr wrap="none" anchor="ctr"/>
          <a:lstStyle/>
          <a:p>
            <a:endParaRPr lang="en-US"/>
          </a:p>
        </p:txBody>
      </p:sp>
      <p:sp>
        <p:nvSpPr>
          <p:cNvPr id="445456" name="Line 16"/>
          <p:cNvSpPr>
            <a:spLocks noChangeShapeType="1"/>
          </p:cNvSpPr>
          <p:nvPr/>
        </p:nvSpPr>
        <p:spPr bwMode="auto">
          <a:xfrm flipH="1" flipV="1">
            <a:off x="957263" y="1449388"/>
            <a:ext cx="609600" cy="404812"/>
          </a:xfrm>
          <a:prstGeom prst="line">
            <a:avLst/>
          </a:prstGeom>
          <a:noFill/>
          <a:ln w="38100">
            <a:solidFill>
              <a:schemeClr val="hlink"/>
            </a:solidFill>
            <a:round/>
            <a:headEnd type="none" w="sm" len="lg"/>
            <a:tailEnd type="triangle" w="sm" len="lg"/>
          </a:ln>
          <a:effectLst/>
        </p:spPr>
        <p:txBody>
          <a:bodyPr wrap="none" anchor="ctr"/>
          <a:lstStyle/>
          <a:p>
            <a:endParaRPr lang="en-US"/>
          </a:p>
        </p:txBody>
      </p:sp>
      <p:sp>
        <p:nvSpPr>
          <p:cNvPr id="445458" name="Line 18"/>
          <p:cNvSpPr>
            <a:spLocks noChangeShapeType="1"/>
          </p:cNvSpPr>
          <p:nvPr/>
        </p:nvSpPr>
        <p:spPr bwMode="auto">
          <a:xfrm>
            <a:off x="8431213" y="3192463"/>
            <a:ext cx="44450" cy="812800"/>
          </a:xfrm>
          <a:prstGeom prst="line">
            <a:avLst/>
          </a:prstGeom>
          <a:noFill/>
          <a:ln w="38100">
            <a:solidFill>
              <a:schemeClr val="hlink"/>
            </a:solidFill>
            <a:round/>
            <a:headEnd type="none" w="sm" len="lg"/>
            <a:tailEnd type="triangle" w="sm" len="lg"/>
          </a:ln>
          <a:effectLst/>
        </p:spPr>
        <p:txBody>
          <a:bodyPr wrap="none" anchor="ctr"/>
          <a:lstStyle/>
          <a:p>
            <a:endParaRPr lang="en-US"/>
          </a:p>
        </p:txBody>
      </p:sp>
      <p:sp>
        <p:nvSpPr>
          <p:cNvPr id="445459" name="Line 19"/>
          <p:cNvSpPr>
            <a:spLocks noChangeShapeType="1"/>
          </p:cNvSpPr>
          <p:nvPr/>
        </p:nvSpPr>
        <p:spPr bwMode="auto">
          <a:xfrm flipH="1" flipV="1">
            <a:off x="8620125" y="6146800"/>
            <a:ext cx="44450" cy="711200"/>
          </a:xfrm>
          <a:prstGeom prst="line">
            <a:avLst/>
          </a:prstGeom>
          <a:noFill/>
          <a:ln w="38100">
            <a:solidFill>
              <a:schemeClr val="hlink"/>
            </a:solidFill>
            <a:round/>
            <a:headEnd type="none" w="sm" len="lg"/>
            <a:tailEnd type="triangle" w="sm" len="lg"/>
          </a:ln>
          <a:effectLst/>
        </p:spPr>
        <p:txBody>
          <a:bodyPr wrap="none" anchor="ctr"/>
          <a:lstStyle/>
          <a:p>
            <a:endParaRPr lang="en-US"/>
          </a:p>
        </p:txBody>
      </p:sp>
      <p:sp>
        <p:nvSpPr>
          <p:cNvPr id="445460" name="Line 20"/>
          <p:cNvSpPr>
            <a:spLocks noChangeShapeType="1"/>
          </p:cNvSpPr>
          <p:nvPr/>
        </p:nvSpPr>
        <p:spPr bwMode="auto">
          <a:xfrm flipH="1" flipV="1">
            <a:off x="7588250" y="3271838"/>
            <a:ext cx="44450" cy="711200"/>
          </a:xfrm>
          <a:prstGeom prst="line">
            <a:avLst/>
          </a:prstGeom>
          <a:noFill/>
          <a:ln w="38100">
            <a:solidFill>
              <a:schemeClr val="hlink"/>
            </a:solidFill>
            <a:round/>
            <a:headEnd type="none" w="sm" len="lg"/>
            <a:tailEnd type="triangle" w="sm" len="lg"/>
          </a:ln>
          <a:effectLst/>
        </p:spPr>
        <p:txBody>
          <a:bodyPr wrap="none" anchor="ctr"/>
          <a:lstStyle/>
          <a:p>
            <a:endParaRPr lang="en-US"/>
          </a:p>
        </p:txBody>
      </p:sp>
      <p:sp>
        <p:nvSpPr>
          <p:cNvPr id="445461" name="Line 21"/>
          <p:cNvSpPr>
            <a:spLocks noChangeShapeType="1"/>
          </p:cNvSpPr>
          <p:nvPr/>
        </p:nvSpPr>
        <p:spPr bwMode="auto">
          <a:xfrm flipH="1" flipV="1">
            <a:off x="4891088" y="4151313"/>
            <a:ext cx="798512" cy="158750"/>
          </a:xfrm>
          <a:prstGeom prst="line">
            <a:avLst/>
          </a:prstGeom>
          <a:noFill/>
          <a:ln w="38100">
            <a:solidFill>
              <a:schemeClr val="hlink"/>
            </a:solidFill>
            <a:round/>
            <a:headEnd type="none" w="sm" len="lg"/>
            <a:tailEnd type="triangle" w="sm" len="lg"/>
          </a:ln>
          <a:effectLst/>
        </p:spPr>
        <p:txBody>
          <a:bodyPr wrap="none" anchor="ctr"/>
          <a:lstStyle/>
          <a:p>
            <a:endParaRPr lang="en-US"/>
          </a:p>
        </p:txBody>
      </p:sp>
      <p:sp>
        <p:nvSpPr>
          <p:cNvPr id="445462" name="Line 22"/>
          <p:cNvSpPr>
            <a:spLocks noChangeShapeType="1"/>
          </p:cNvSpPr>
          <p:nvPr/>
        </p:nvSpPr>
        <p:spPr bwMode="auto">
          <a:xfrm>
            <a:off x="4397375" y="4659313"/>
            <a:ext cx="812800" cy="160337"/>
          </a:xfrm>
          <a:prstGeom prst="line">
            <a:avLst/>
          </a:prstGeom>
          <a:noFill/>
          <a:ln w="38100">
            <a:solidFill>
              <a:schemeClr val="hlink"/>
            </a:solidFill>
            <a:round/>
            <a:headEnd type="none" w="sm" len="lg"/>
            <a:tailEnd type="triangle" w="sm" len="lg"/>
          </a:ln>
          <a:effectLst/>
        </p:spPr>
        <p:txBody>
          <a:bodyPr wrap="none" anchor="ctr"/>
          <a:lstStyle/>
          <a:p>
            <a:endParaRPr lang="en-US"/>
          </a:p>
        </p:txBody>
      </p:sp>
      <p:sp>
        <p:nvSpPr>
          <p:cNvPr id="445463" name="Line 23"/>
          <p:cNvSpPr>
            <a:spLocks noChangeShapeType="1"/>
          </p:cNvSpPr>
          <p:nvPr/>
        </p:nvSpPr>
        <p:spPr bwMode="auto">
          <a:xfrm flipH="1" flipV="1">
            <a:off x="3611563" y="5888038"/>
            <a:ext cx="798512" cy="158750"/>
          </a:xfrm>
          <a:prstGeom prst="line">
            <a:avLst/>
          </a:prstGeom>
          <a:noFill/>
          <a:ln w="38100">
            <a:solidFill>
              <a:schemeClr val="hlink"/>
            </a:solidFill>
            <a:round/>
            <a:headEnd type="none" w="sm" len="lg"/>
            <a:tailEnd type="triangle" w="sm" len="lg"/>
          </a:ln>
          <a:effectLst/>
        </p:spPr>
        <p:txBody>
          <a:bodyPr wrap="none" anchor="ctr"/>
          <a:lstStyle/>
          <a:p>
            <a:endParaRPr lang="en-US"/>
          </a:p>
        </p:txBody>
      </p:sp>
      <p:sp>
        <p:nvSpPr>
          <p:cNvPr id="445464" name="Line 24"/>
          <p:cNvSpPr>
            <a:spLocks noChangeShapeType="1"/>
          </p:cNvSpPr>
          <p:nvPr/>
        </p:nvSpPr>
        <p:spPr bwMode="auto">
          <a:xfrm>
            <a:off x="942975" y="798513"/>
            <a:ext cx="0" cy="550862"/>
          </a:xfrm>
          <a:prstGeom prst="line">
            <a:avLst/>
          </a:prstGeom>
          <a:noFill/>
          <a:ln w="38100">
            <a:solidFill>
              <a:schemeClr val="hlink"/>
            </a:solidFill>
            <a:round/>
            <a:headEnd type="none" w="sm" len="lg"/>
            <a:tailEnd type="triangle" w="sm" len="lg"/>
          </a:ln>
          <a:effectLst/>
        </p:spPr>
        <p:txBody>
          <a:bodyPr wrap="none" anchor="ctr"/>
          <a:lstStyle/>
          <a:p>
            <a:endParaRPr lang="en-US"/>
          </a:p>
        </p:txBody>
      </p:sp>
      <p:sp>
        <p:nvSpPr>
          <p:cNvPr id="445465" name="Line 25"/>
          <p:cNvSpPr>
            <a:spLocks noChangeShapeType="1"/>
          </p:cNvSpPr>
          <p:nvPr/>
        </p:nvSpPr>
        <p:spPr bwMode="auto">
          <a:xfrm>
            <a:off x="333375" y="2293938"/>
            <a:ext cx="1785938" cy="0"/>
          </a:xfrm>
          <a:prstGeom prst="line">
            <a:avLst/>
          </a:prstGeom>
          <a:noFill/>
          <a:ln w="38100">
            <a:solidFill>
              <a:schemeClr val="hlink"/>
            </a:solidFill>
            <a:round/>
            <a:headEnd type="none" w="sm" len="lg"/>
            <a:tailEnd type="triangle" w="sm" len="lg"/>
          </a:ln>
          <a:effectLst/>
        </p:spPr>
        <p:txBody>
          <a:bodyPr wrap="none" anchor="ctr"/>
          <a:lstStyle/>
          <a:p>
            <a:endParaRPr lang="en-US"/>
          </a:p>
        </p:txBody>
      </p:sp>
      <p:sp>
        <p:nvSpPr>
          <p:cNvPr id="445466" name="Line 26"/>
          <p:cNvSpPr>
            <a:spLocks noChangeShapeType="1"/>
          </p:cNvSpPr>
          <p:nvPr/>
        </p:nvSpPr>
        <p:spPr bwMode="auto">
          <a:xfrm>
            <a:off x="947738" y="368300"/>
            <a:ext cx="0" cy="1828800"/>
          </a:xfrm>
          <a:prstGeom prst="line">
            <a:avLst/>
          </a:prstGeom>
          <a:noFill/>
          <a:ln w="38100">
            <a:solidFill>
              <a:schemeClr val="accent2"/>
            </a:solidFill>
            <a:round/>
            <a:headEnd type="none" w="sm" len="lg"/>
            <a:tailEnd type="none" w="sm" len="lg"/>
          </a:ln>
          <a:effectLst/>
        </p:spPr>
        <p:txBody>
          <a:bodyPr wrap="none" anchor="ctr"/>
          <a:lstStyle/>
          <a:p>
            <a:endParaRPr lang="en-US"/>
          </a:p>
        </p:txBody>
      </p:sp>
      <p:sp>
        <p:nvSpPr>
          <p:cNvPr id="445467" name="Line 27"/>
          <p:cNvSpPr>
            <a:spLocks noChangeShapeType="1"/>
          </p:cNvSpPr>
          <p:nvPr/>
        </p:nvSpPr>
        <p:spPr bwMode="auto">
          <a:xfrm>
            <a:off x="565150" y="1162050"/>
            <a:ext cx="2017713" cy="1377950"/>
          </a:xfrm>
          <a:prstGeom prst="line">
            <a:avLst/>
          </a:prstGeom>
          <a:noFill/>
          <a:ln w="38100">
            <a:solidFill>
              <a:schemeClr val="accent2"/>
            </a:solidFill>
            <a:round/>
            <a:headEnd type="none" w="sm" len="lg"/>
            <a:tailEnd type="none" w="sm" len="lg"/>
          </a:ln>
          <a:effectLst/>
        </p:spPr>
        <p:txBody>
          <a:bodyPr wrap="none" anchor="ctr"/>
          <a:lstStyle/>
          <a:p>
            <a:endParaRPr lang="en-US"/>
          </a:p>
        </p:txBody>
      </p:sp>
      <p:sp>
        <p:nvSpPr>
          <p:cNvPr id="445468" name="Line 28"/>
          <p:cNvSpPr>
            <a:spLocks noChangeShapeType="1"/>
          </p:cNvSpPr>
          <p:nvPr/>
        </p:nvSpPr>
        <p:spPr bwMode="auto">
          <a:xfrm flipH="1" flipV="1">
            <a:off x="304800" y="2305050"/>
            <a:ext cx="1819275" cy="1228725"/>
          </a:xfrm>
          <a:prstGeom prst="line">
            <a:avLst/>
          </a:prstGeom>
          <a:noFill/>
          <a:ln w="38100">
            <a:solidFill>
              <a:schemeClr val="hlink"/>
            </a:solidFill>
            <a:round/>
            <a:headEnd type="none" w="sm" len="lg"/>
            <a:tailEnd type="triangle" w="sm" len="lg"/>
          </a:ln>
          <a:effectLst/>
        </p:spPr>
        <p:txBody>
          <a:bodyPr wrap="none" anchor="ctr"/>
          <a:lstStyle/>
          <a:p>
            <a:endParaRPr lang="en-US"/>
          </a:p>
        </p:txBody>
      </p:sp>
      <p:sp>
        <p:nvSpPr>
          <p:cNvPr id="445469" name="Line 29"/>
          <p:cNvSpPr>
            <a:spLocks noChangeShapeType="1"/>
          </p:cNvSpPr>
          <p:nvPr/>
        </p:nvSpPr>
        <p:spPr bwMode="auto">
          <a:xfrm>
            <a:off x="2124075" y="2305050"/>
            <a:ext cx="0" cy="1238250"/>
          </a:xfrm>
          <a:prstGeom prst="line">
            <a:avLst/>
          </a:prstGeom>
          <a:noFill/>
          <a:ln w="38100">
            <a:solidFill>
              <a:schemeClr val="hlink"/>
            </a:solidFill>
            <a:round/>
            <a:headEnd type="none" w="sm" len="lg"/>
            <a:tailEnd type="triangle" w="sm" len="lg"/>
          </a:ln>
          <a:effectLst/>
        </p:spPr>
        <p:txBody>
          <a:bodyPr wrap="none" anchor="ctr"/>
          <a:lstStyle/>
          <a:p>
            <a:endParaRPr lang="en-US"/>
          </a:p>
        </p:txBody>
      </p:sp>
      <p:sp>
        <p:nvSpPr>
          <p:cNvPr id="445470" name="Text Box 30"/>
          <p:cNvSpPr txBox="1">
            <a:spLocks noChangeArrowheads="1"/>
          </p:cNvSpPr>
          <p:nvPr/>
        </p:nvSpPr>
        <p:spPr bwMode="auto">
          <a:xfrm>
            <a:off x="2155825" y="2665413"/>
            <a:ext cx="349250" cy="366712"/>
          </a:xfrm>
          <a:prstGeom prst="rect">
            <a:avLst/>
          </a:prstGeom>
          <a:noFill/>
          <a:ln w="38100" algn="ctr">
            <a:noFill/>
            <a:miter lim="800000"/>
            <a:headEnd type="none" w="sm" len="lg"/>
            <a:tailEnd type="none" w="sm" len="lg"/>
          </a:ln>
          <a:effectLst/>
        </p:spPr>
        <p:txBody>
          <a:bodyPr wrap="none">
            <a:spAutoFit/>
          </a:bodyPr>
          <a:lstStyle/>
          <a:p>
            <a:r>
              <a:rPr lang="tr-TR">
                <a:solidFill>
                  <a:schemeClr val="hlink"/>
                </a:solidFill>
              </a:rPr>
              <a:t>N</a:t>
            </a:r>
            <a:endParaRPr lang="en-US">
              <a:solidFill>
                <a:schemeClr val="hlink"/>
              </a:solidFill>
            </a:endParaRPr>
          </a:p>
        </p:txBody>
      </p:sp>
      <p:sp>
        <p:nvSpPr>
          <p:cNvPr id="445471" name="Text Box 31"/>
          <p:cNvSpPr txBox="1">
            <a:spLocks noChangeArrowheads="1"/>
          </p:cNvSpPr>
          <p:nvPr/>
        </p:nvSpPr>
        <p:spPr bwMode="auto">
          <a:xfrm>
            <a:off x="1009650" y="795338"/>
            <a:ext cx="349250" cy="366712"/>
          </a:xfrm>
          <a:prstGeom prst="rect">
            <a:avLst/>
          </a:prstGeom>
          <a:noFill/>
          <a:ln w="38100" algn="ctr">
            <a:noFill/>
            <a:miter lim="800000"/>
            <a:headEnd type="none" w="sm" len="lg"/>
            <a:tailEnd type="none" w="sm" len="lg"/>
          </a:ln>
          <a:effectLst/>
        </p:spPr>
        <p:txBody>
          <a:bodyPr wrap="none">
            <a:spAutoFit/>
          </a:bodyPr>
          <a:lstStyle/>
          <a:p>
            <a:r>
              <a:rPr lang="tr-TR">
                <a:solidFill>
                  <a:schemeClr val="hlink"/>
                </a:solidFill>
              </a:rPr>
              <a:t>N</a:t>
            </a:r>
            <a:endParaRPr lang="en-US">
              <a:solidFill>
                <a:schemeClr val="hlink"/>
              </a:solidFill>
            </a:endParaRPr>
          </a:p>
        </p:txBody>
      </p:sp>
      <p:sp>
        <p:nvSpPr>
          <p:cNvPr id="445472" name="Text Box 32"/>
          <p:cNvSpPr txBox="1">
            <a:spLocks noChangeArrowheads="1"/>
          </p:cNvSpPr>
          <p:nvPr/>
        </p:nvSpPr>
        <p:spPr bwMode="auto">
          <a:xfrm>
            <a:off x="2736850" y="779463"/>
            <a:ext cx="401638" cy="366712"/>
          </a:xfrm>
          <a:prstGeom prst="rect">
            <a:avLst/>
          </a:prstGeom>
          <a:noFill/>
          <a:ln w="38100" algn="ctr">
            <a:noFill/>
            <a:miter lim="800000"/>
            <a:headEnd type="none" w="sm" len="lg"/>
            <a:tailEnd type="none" w="sm" len="lg"/>
          </a:ln>
          <a:effectLst/>
        </p:spPr>
        <p:txBody>
          <a:bodyPr wrap="none">
            <a:spAutoFit/>
          </a:bodyPr>
          <a:lstStyle/>
          <a:p>
            <a:r>
              <a:rPr lang="tr-TR">
                <a:solidFill>
                  <a:schemeClr val="hlink"/>
                </a:solidFill>
              </a:rPr>
              <a:t>F</a:t>
            </a:r>
            <a:r>
              <a:rPr lang="tr-TR" sz="1000">
                <a:solidFill>
                  <a:schemeClr val="hlink"/>
                </a:solidFill>
              </a:rPr>
              <a:t>F</a:t>
            </a:r>
            <a:endParaRPr lang="en-US" sz="1000">
              <a:solidFill>
                <a:schemeClr val="hlink"/>
              </a:solidFill>
            </a:endParaRPr>
          </a:p>
        </p:txBody>
      </p:sp>
      <p:sp>
        <p:nvSpPr>
          <p:cNvPr id="445473" name="Text Box 33"/>
          <p:cNvSpPr txBox="1">
            <a:spLocks noChangeArrowheads="1"/>
          </p:cNvSpPr>
          <p:nvPr/>
        </p:nvSpPr>
        <p:spPr bwMode="auto">
          <a:xfrm>
            <a:off x="344488" y="3019425"/>
            <a:ext cx="1144587" cy="366713"/>
          </a:xfrm>
          <a:prstGeom prst="rect">
            <a:avLst/>
          </a:prstGeom>
          <a:noFill/>
          <a:ln w="38100" algn="ctr">
            <a:noFill/>
            <a:miter lim="800000"/>
            <a:headEnd type="none" w="sm" len="lg"/>
            <a:tailEnd type="none" w="sm" len="lg"/>
          </a:ln>
          <a:effectLst/>
        </p:spPr>
        <p:txBody>
          <a:bodyPr wrap="none">
            <a:spAutoFit/>
          </a:bodyPr>
          <a:lstStyle/>
          <a:p>
            <a:r>
              <a:rPr lang="tr-TR">
                <a:solidFill>
                  <a:schemeClr val="hlink"/>
                </a:solidFill>
              </a:rPr>
              <a:t>F</a:t>
            </a:r>
            <a:r>
              <a:rPr lang="tr-TR" sz="1000">
                <a:solidFill>
                  <a:schemeClr val="hlink"/>
                </a:solidFill>
              </a:rPr>
              <a:t>F</a:t>
            </a:r>
            <a:r>
              <a:rPr lang="tr-TR">
                <a:solidFill>
                  <a:schemeClr val="hlink"/>
                </a:solidFill>
              </a:rPr>
              <a:t>=59.8N</a:t>
            </a:r>
            <a:endParaRPr lang="en-US">
              <a:solidFill>
                <a:schemeClr val="hlink"/>
              </a:solidFill>
            </a:endParaRPr>
          </a:p>
        </p:txBody>
      </p:sp>
      <p:sp>
        <p:nvSpPr>
          <p:cNvPr id="445474" name="Text Box 34"/>
          <p:cNvSpPr txBox="1">
            <a:spLocks noChangeArrowheads="1"/>
          </p:cNvSpPr>
          <p:nvPr/>
        </p:nvSpPr>
        <p:spPr bwMode="auto">
          <a:xfrm>
            <a:off x="1349375" y="1458913"/>
            <a:ext cx="401638" cy="366712"/>
          </a:xfrm>
          <a:prstGeom prst="rect">
            <a:avLst/>
          </a:prstGeom>
          <a:noFill/>
          <a:ln w="38100" algn="ctr">
            <a:noFill/>
            <a:miter lim="800000"/>
            <a:headEnd type="none" w="sm" len="lg"/>
            <a:tailEnd type="none" w="sm" len="lg"/>
          </a:ln>
          <a:effectLst/>
        </p:spPr>
        <p:txBody>
          <a:bodyPr wrap="none">
            <a:spAutoFit/>
          </a:bodyPr>
          <a:lstStyle/>
          <a:p>
            <a:r>
              <a:rPr lang="tr-TR">
                <a:solidFill>
                  <a:schemeClr val="hlink"/>
                </a:solidFill>
              </a:rPr>
              <a:t>F</a:t>
            </a:r>
            <a:r>
              <a:rPr lang="tr-TR" sz="1000">
                <a:solidFill>
                  <a:schemeClr val="hlink"/>
                </a:solidFill>
              </a:rPr>
              <a:t>F</a:t>
            </a:r>
            <a:endParaRPr lang="en-US" sz="1000">
              <a:solidFill>
                <a:schemeClr val="hlink"/>
              </a:solidFill>
            </a:endParaRPr>
          </a:p>
        </p:txBody>
      </p:sp>
      <p:sp>
        <p:nvSpPr>
          <p:cNvPr id="445475" name="Text Box 35"/>
          <p:cNvSpPr txBox="1">
            <a:spLocks noChangeArrowheads="1"/>
          </p:cNvSpPr>
          <p:nvPr/>
        </p:nvSpPr>
        <p:spPr bwMode="auto">
          <a:xfrm>
            <a:off x="4981575" y="2271713"/>
            <a:ext cx="407988" cy="366712"/>
          </a:xfrm>
          <a:prstGeom prst="rect">
            <a:avLst/>
          </a:prstGeom>
          <a:noFill/>
          <a:ln w="38100" algn="ctr">
            <a:noFill/>
            <a:miter lim="800000"/>
            <a:headEnd type="none" w="sm" len="lg"/>
            <a:tailEnd type="none" w="sm" len="lg"/>
          </a:ln>
          <a:effectLst/>
        </p:spPr>
        <p:txBody>
          <a:bodyPr wrap="none">
            <a:spAutoFit/>
          </a:bodyPr>
          <a:lstStyle/>
          <a:p>
            <a:r>
              <a:rPr lang="tr-TR">
                <a:solidFill>
                  <a:schemeClr val="hlink"/>
                </a:solidFill>
              </a:rPr>
              <a:t>F</a:t>
            </a:r>
            <a:r>
              <a:rPr lang="tr-TR" sz="1000">
                <a:solidFill>
                  <a:schemeClr val="hlink"/>
                </a:solidFill>
              </a:rPr>
              <a:t>E</a:t>
            </a:r>
            <a:endParaRPr lang="en-US" sz="1000">
              <a:solidFill>
                <a:schemeClr val="hlink"/>
              </a:solidFill>
            </a:endParaRPr>
          </a:p>
        </p:txBody>
      </p:sp>
      <p:sp>
        <p:nvSpPr>
          <p:cNvPr id="445476" name="Text Box 36"/>
          <p:cNvSpPr txBox="1">
            <a:spLocks noChangeArrowheads="1"/>
          </p:cNvSpPr>
          <p:nvPr/>
        </p:nvSpPr>
        <p:spPr bwMode="auto">
          <a:xfrm>
            <a:off x="5730875" y="3135313"/>
            <a:ext cx="407988" cy="366712"/>
          </a:xfrm>
          <a:prstGeom prst="rect">
            <a:avLst/>
          </a:prstGeom>
          <a:noFill/>
          <a:ln w="38100" algn="ctr">
            <a:noFill/>
            <a:miter lim="800000"/>
            <a:headEnd type="none" w="sm" len="lg"/>
            <a:tailEnd type="none" w="sm" len="lg"/>
          </a:ln>
          <a:effectLst/>
        </p:spPr>
        <p:txBody>
          <a:bodyPr wrap="none">
            <a:spAutoFit/>
          </a:bodyPr>
          <a:lstStyle/>
          <a:p>
            <a:r>
              <a:rPr lang="tr-TR">
                <a:solidFill>
                  <a:schemeClr val="hlink"/>
                </a:solidFill>
              </a:rPr>
              <a:t>F</a:t>
            </a:r>
            <a:r>
              <a:rPr lang="tr-TR" sz="1000">
                <a:solidFill>
                  <a:schemeClr val="hlink"/>
                </a:solidFill>
              </a:rPr>
              <a:t>E</a:t>
            </a:r>
            <a:endParaRPr lang="en-US" sz="1000">
              <a:solidFill>
                <a:schemeClr val="hlink"/>
              </a:solidFill>
            </a:endParaRPr>
          </a:p>
        </p:txBody>
      </p:sp>
      <p:sp>
        <p:nvSpPr>
          <p:cNvPr id="445477" name="Text Box 37"/>
          <p:cNvSpPr txBox="1">
            <a:spLocks noChangeArrowheads="1"/>
          </p:cNvSpPr>
          <p:nvPr/>
        </p:nvSpPr>
        <p:spPr bwMode="auto">
          <a:xfrm>
            <a:off x="7623175" y="3617913"/>
            <a:ext cx="415925" cy="366712"/>
          </a:xfrm>
          <a:prstGeom prst="rect">
            <a:avLst/>
          </a:prstGeom>
          <a:noFill/>
          <a:ln w="38100" algn="ctr">
            <a:noFill/>
            <a:miter lim="800000"/>
            <a:headEnd type="none" w="sm" len="lg"/>
            <a:tailEnd type="none" w="sm" len="lg"/>
          </a:ln>
          <a:effectLst/>
        </p:spPr>
        <p:txBody>
          <a:bodyPr wrap="none">
            <a:spAutoFit/>
          </a:bodyPr>
          <a:lstStyle/>
          <a:p>
            <a:r>
              <a:rPr lang="tr-TR">
                <a:solidFill>
                  <a:schemeClr val="hlink"/>
                </a:solidFill>
              </a:rPr>
              <a:t>F</a:t>
            </a:r>
            <a:r>
              <a:rPr lang="tr-TR" sz="1000">
                <a:solidFill>
                  <a:schemeClr val="hlink"/>
                </a:solidFill>
              </a:rPr>
              <a:t>C</a:t>
            </a:r>
            <a:endParaRPr lang="en-US" sz="1000">
              <a:solidFill>
                <a:schemeClr val="hlink"/>
              </a:solidFill>
            </a:endParaRPr>
          </a:p>
        </p:txBody>
      </p:sp>
      <p:sp>
        <p:nvSpPr>
          <p:cNvPr id="445478" name="Text Box 38"/>
          <p:cNvSpPr txBox="1">
            <a:spLocks noChangeArrowheads="1"/>
          </p:cNvSpPr>
          <p:nvPr/>
        </p:nvSpPr>
        <p:spPr bwMode="auto">
          <a:xfrm>
            <a:off x="8496300" y="3262313"/>
            <a:ext cx="415925" cy="366712"/>
          </a:xfrm>
          <a:prstGeom prst="rect">
            <a:avLst/>
          </a:prstGeom>
          <a:noFill/>
          <a:ln w="38100" algn="ctr">
            <a:noFill/>
            <a:miter lim="800000"/>
            <a:headEnd type="none" w="sm" len="lg"/>
            <a:tailEnd type="none" w="sm" len="lg"/>
          </a:ln>
          <a:effectLst/>
        </p:spPr>
        <p:txBody>
          <a:bodyPr wrap="none">
            <a:spAutoFit/>
          </a:bodyPr>
          <a:lstStyle/>
          <a:p>
            <a:r>
              <a:rPr lang="tr-TR">
                <a:solidFill>
                  <a:schemeClr val="hlink"/>
                </a:solidFill>
              </a:rPr>
              <a:t>F</a:t>
            </a:r>
            <a:r>
              <a:rPr lang="tr-TR" sz="1000">
                <a:solidFill>
                  <a:schemeClr val="hlink"/>
                </a:solidFill>
              </a:rPr>
              <a:t>C</a:t>
            </a:r>
            <a:endParaRPr lang="en-US" sz="1000">
              <a:solidFill>
                <a:schemeClr val="hlink"/>
              </a:solidFill>
            </a:endParaRPr>
          </a:p>
        </p:txBody>
      </p:sp>
      <p:sp>
        <p:nvSpPr>
          <p:cNvPr id="445479" name="Text Box 39"/>
          <p:cNvSpPr txBox="1">
            <a:spLocks noChangeArrowheads="1"/>
          </p:cNvSpPr>
          <p:nvPr/>
        </p:nvSpPr>
        <p:spPr bwMode="auto">
          <a:xfrm>
            <a:off x="8728075" y="6367463"/>
            <a:ext cx="415925" cy="366712"/>
          </a:xfrm>
          <a:prstGeom prst="rect">
            <a:avLst/>
          </a:prstGeom>
          <a:noFill/>
          <a:ln w="38100" algn="ctr">
            <a:noFill/>
            <a:miter lim="800000"/>
            <a:headEnd type="none" w="sm" len="lg"/>
            <a:tailEnd type="none" w="sm" len="lg"/>
          </a:ln>
          <a:effectLst/>
        </p:spPr>
        <p:txBody>
          <a:bodyPr wrap="none">
            <a:spAutoFit/>
          </a:bodyPr>
          <a:lstStyle/>
          <a:p>
            <a:r>
              <a:rPr lang="tr-TR">
                <a:solidFill>
                  <a:schemeClr val="hlink"/>
                </a:solidFill>
              </a:rPr>
              <a:t>F</a:t>
            </a:r>
            <a:r>
              <a:rPr lang="tr-TR" sz="1000">
                <a:solidFill>
                  <a:schemeClr val="hlink"/>
                </a:solidFill>
              </a:rPr>
              <a:t>D</a:t>
            </a:r>
            <a:endParaRPr lang="en-US" sz="1000">
              <a:solidFill>
                <a:schemeClr val="hlink"/>
              </a:solidFill>
            </a:endParaRPr>
          </a:p>
        </p:txBody>
      </p:sp>
      <p:sp>
        <p:nvSpPr>
          <p:cNvPr id="445480" name="Text Box 40"/>
          <p:cNvSpPr txBox="1">
            <a:spLocks noChangeArrowheads="1"/>
          </p:cNvSpPr>
          <p:nvPr/>
        </p:nvSpPr>
        <p:spPr bwMode="auto">
          <a:xfrm>
            <a:off x="5238750" y="4224338"/>
            <a:ext cx="407988" cy="366712"/>
          </a:xfrm>
          <a:prstGeom prst="rect">
            <a:avLst/>
          </a:prstGeom>
          <a:noFill/>
          <a:ln w="38100" algn="ctr">
            <a:noFill/>
            <a:miter lim="800000"/>
            <a:headEnd type="none" w="sm" len="lg"/>
            <a:tailEnd type="none" w="sm" len="lg"/>
          </a:ln>
          <a:effectLst/>
        </p:spPr>
        <p:txBody>
          <a:bodyPr wrap="none">
            <a:spAutoFit/>
          </a:bodyPr>
          <a:lstStyle/>
          <a:p>
            <a:r>
              <a:rPr lang="tr-TR">
                <a:solidFill>
                  <a:schemeClr val="hlink"/>
                </a:solidFill>
              </a:rPr>
              <a:t>F</a:t>
            </a:r>
            <a:r>
              <a:rPr lang="tr-TR" sz="1000">
                <a:solidFill>
                  <a:schemeClr val="hlink"/>
                </a:solidFill>
              </a:rPr>
              <a:t>B</a:t>
            </a:r>
            <a:endParaRPr lang="en-US" sz="1000">
              <a:solidFill>
                <a:schemeClr val="hlink"/>
              </a:solidFill>
            </a:endParaRPr>
          </a:p>
        </p:txBody>
      </p:sp>
      <p:sp>
        <p:nvSpPr>
          <p:cNvPr id="445481" name="Text Box 41"/>
          <p:cNvSpPr txBox="1">
            <a:spLocks noChangeArrowheads="1"/>
          </p:cNvSpPr>
          <p:nvPr/>
        </p:nvSpPr>
        <p:spPr bwMode="auto">
          <a:xfrm>
            <a:off x="4702175" y="4440238"/>
            <a:ext cx="407988" cy="366712"/>
          </a:xfrm>
          <a:prstGeom prst="rect">
            <a:avLst/>
          </a:prstGeom>
          <a:noFill/>
          <a:ln w="38100" algn="ctr">
            <a:noFill/>
            <a:miter lim="800000"/>
            <a:headEnd type="none" w="sm" len="lg"/>
            <a:tailEnd type="none" w="sm" len="lg"/>
          </a:ln>
          <a:effectLst/>
        </p:spPr>
        <p:txBody>
          <a:bodyPr wrap="none">
            <a:spAutoFit/>
          </a:bodyPr>
          <a:lstStyle/>
          <a:p>
            <a:r>
              <a:rPr lang="tr-TR">
                <a:solidFill>
                  <a:schemeClr val="hlink"/>
                </a:solidFill>
              </a:rPr>
              <a:t>F</a:t>
            </a:r>
            <a:r>
              <a:rPr lang="tr-TR" sz="1000">
                <a:solidFill>
                  <a:schemeClr val="hlink"/>
                </a:solidFill>
              </a:rPr>
              <a:t>B</a:t>
            </a:r>
            <a:endParaRPr lang="en-US" sz="1000">
              <a:solidFill>
                <a:schemeClr val="hlink"/>
              </a:solidFill>
            </a:endParaRPr>
          </a:p>
        </p:txBody>
      </p:sp>
      <p:sp>
        <p:nvSpPr>
          <p:cNvPr id="445482" name="Text Box 42"/>
          <p:cNvSpPr txBox="1">
            <a:spLocks noChangeArrowheads="1"/>
          </p:cNvSpPr>
          <p:nvPr/>
        </p:nvSpPr>
        <p:spPr bwMode="auto">
          <a:xfrm>
            <a:off x="4089400" y="5665788"/>
            <a:ext cx="407988" cy="366712"/>
          </a:xfrm>
          <a:prstGeom prst="rect">
            <a:avLst/>
          </a:prstGeom>
          <a:noFill/>
          <a:ln w="38100" algn="ctr">
            <a:noFill/>
            <a:miter lim="800000"/>
            <a:headEnd type="none" w="sm" len="lg"/>
            <a:tailEnd type="none" w="sm" len="lg"/>
          </a:ln>
          <a:effectLst/>
        </p:spPr>
        <p:txBody>
          <a:bodyPr wrap="none">
            <a:spAutoFit/>
          </a:bodyPr>
          <a:lstStyle/>
          <a:p>
            <a:r>
              <a:rPr lang="tr-TR">
                <a:solidFill>
                  <a:schemeClr val="hlink"/>
                </a:solidFill>
              </a:rPr>
              <a:t>F</a:t>
            </a:r>
            <a:r>
              <a:rPr lang="tr-TR" sz="1000">
                <a:solidFill>
                  <a:schemeClr val="hlink"/>
                </a:solidFill>
              </a:rPr>
              <a:t>A</a:t>
            </a:r>
            <a:endParaRPr lang="en-US" sz="1000">
              <a:solidFill>
                <a:schemeClr val="hlink"/>
              </a:solidFill>
            </a:endParaRPr>
          </a:p>
        </p:txBody>
      </p:sp>
      <p:sp>
        <p:nvSpPr>
          <p:cNvPr id="445483" name="Line 43"/>
          <p:cNvSpPr>
            <a:spLocks noChangeShapeType="1"/>
          </p:cNvSpPr>
          <p:nvPr/>
        </p:nvSpPr>
        <p:spPr bwMode="auto">
          <a:xfrm>
            <a:off x="7575550" y="3022600"/>
            <a:ext cx="146050" cy="1962150"/>
          </a:xfrm>
          <a:prstGeom prst="line">
            <a:avLst/>
          </a:prstGeom>
          <a:noFill/>
          <a:ln w="38100">
            <a:solidFill>
              <a:schemeClr val="accent2"/>
            </a:solidFill>
            <a:round/>
            <a:headEnd type="none" w="sm" len="lg"/>
            <a:tailEnd type="none" w="sm" len="lg"/>
          </a:ln>
          <a:effectLst/>
        </p:spPr>
        <p:txBody>
          <a:bodyPr wrap="none" anchor="ctr"/>
          <a:lstStyle/>
          <a:p>
            <a:endParaRPr lang="en-US"/>
          </a:p>
        </p:txBody>
      </p:sp>
      <p:sp>
        <p:nvSpPr>
          <p:cNvPr id="445484" name="Line 44"/>
          <p:cNvSpPr>
            <a:spLocks noChangeShapeType="1"/>
          </p:cNvSpPr>
          <p:nvPr/>
        </p:nvSpPr>
        <p:spPr bwMode="auto">
          <a:xfrm flipH="1" flipV="1">
            <a:off x="5607050" y="3295650"/>
            <a:ext cx="2197100" cy="1441450"/>
          </a:xfrm>
          <a:prstGeom prst="line">
            <a:avLst/>
          </a:prstGeom>
          <a:noFill/>
          <a:ln w="38100">
            <a:solidFill>
              <a:schemeClr val="accent2"/>
            </a:solidFill>
            <a:round/>
            <a:headEnd type="none" w="sm" len="lg"/>
            <a:tailEnd type="none" w="sm" len="lg"/>
          </a:ln>
          <a:effectLst/>
        </p:spPr>
        <p:txBody>
          <a:bodyPr wrap="none" anchor="ctr"/>
          <a:lstStyle/>
          <a:p>
            <a:endParaRPr lang="en-US"/>
          </a:p>
        </p:txBody>
      </p:sp>
      <p:sp>
        <p:nvSpPr>
          <p:cNvPr id="445485" name="Oval 45"/>
          <p:cNvSpPr>
            <a:spLocks noChangeArrowheads="1"/>
          </p:cNvSpPr>
          <p:nvPr/>
        </p:nvSpPr>
        <p:spPr bwMode="auto">
          <a:xfrm>
            <a:off x="7632700" y="4616450"/>
            <a:ext cx="120650" cy="101600"/>
          </a:xfrm>
          <a:prstGeom prst="ellipse">
            <a:avLst/>
          </a:prstGeom>
          <a:solidFill>
            <a:schemeClr val="hlink"/>
          </a:solidFill>
          <a:ln w="38100" algn="ctr">
            <a:solidFill>
              <a:schemeClr val="accent2"/>
            </a:solidFill>
            <a:round/>
            <a:headEnd type="none" w="sm" len="lg"/>
            <a:tailEnd type="none" w="sm" len="lg"/>
          </a:ln>
          <a:effectLst/>
        </p:spPr>
        <p:txBody>
          <a:bodyPr wrap="none" anchor="ctr"/>
          <a:lstStyle/>
          <a:p>
            <a:endParaRPr lang="en-US"/>
          </a:p>
        </p:txBody>
      </p:sp>
      <p:sp>
        <p:nvSpPr>
          <p:cNvPr id="445486" name="Line 46"/>
          <p:cNvSpPr>
            <a:spLocks noChangeShapeType="1"/>
          </p:cNvSpPr>
          <p:nvPr/>
        </p:nvSpPr>
        <p:spPr bwMode="auto">
          <a:xfrm flipH="1" flipV="1">
            <a:off x="4521200" y="4083050"/>
            <a:ext cx="3365500" cy="622300"/>
          </a:xfrm>
          <a:prstGeom prst="line">
            <a:avLst/>
          </a:prstGeom>
          <a:noFill/>
          <a:ln w="38100">
            <a:solidFill>
              <a:schemeClr val="accent2"/>
            </a:solidFill>
            <a:round/>
            <a:headEnd type="none" w="sm" len="lg"/>
            <a:tailEnd type="none" w="sm" len="lg"/>
          </a:ln>
          <a:effectLst/>
        </p:spPr>
        <p:txBody>
          <a:bodyPr wrap="none" anchor="ctr"/>
          <a:lstStyle/>
          <a:p>
            <a:endParaRPr lang="en-US"/>
          </a:p>
        </p:txBody>
      </p:sp>
      <p:sp>
        <p:nvSpPr>
          <p:cNvPr id="445487" name="Line 47"/>
          <p:cNvSpPr>
            <a:spLocks noChangeShapeType="1"/>
          </p:cNvSpPr>
          <p:nvPr/>
        </p:nvSpPr>
        <p:spPr bwMode="auto">
          <a:xfrm>
            <a:off x="5461000" y="5213350"/>
            <a:ext cx="1752600" cy="1168400"/>
          </a:xfrm>
          <a:prstGeom prst="line">
            <a:avLst/>
          </a:prstGeom>
          <a:noFill/>
          <a:ln w="38100">
            <a:solidFill>
              <a:schemeClr val="bg1"/>
            </a:solidFill>
            <a:round/>
            <a:headEnd type="none" w="sm" len="lg"/>
            <a:tailEnd type="triangle" w="sm" len="lg"/>
          </a:ln>
          <a:effectLst/>
        </p:spPr>
        <p:txBody>
          <a:bodyPr wrap="none" anchor="ctr"/>
          <a:lstStyle/>
          <a:p>
            <a:endParaRPr lang="en-US"/>
          </a:p>
        </p:txBody>
      </p:sp>
      <p:sp>
        <p:nvSpPr>
          <p:cNvPr id="445489" name="Text Box 49"/>
          <p:cNvSpPr txBox="1">
            <a:spLocks noChangeArrowheads="1"/>
          </p:cNvSpPr>
          <p:nvPr/>
        </p:nvSpPr>
        <p:spPr bwMode="auto">
          <a:xfrm>
            <a:off x="5264150" y="5761038"/>
            <a:ext cx="1144588" cy="366712"/>
          </a:xfrm>
          <a:prstGeom prst="rect">
            <a:avLst/>
          </a:prstGeom>
          <a:noFill/>
          <a:ln w="38100" algn="ctr">
            <a:noFill/>
            <a:miter lim="800000"/>
            <a:headEnd type="none" w="sm" len="lg"/>
            <a:tailEnd type="none" w="sm" len="lg"/>
          </a:ln>
          <a:effectLst/>
        </p:spPr>
        <p:txBody>
          <a:bodyPr wrap="none">
            <a:spAutoFit/>
          </a:bodyPr>
          <a:lstStyle/>
          <a:p>
            <a:r>
              <a:rPr lang="tr-TR">
                <a:solidFill>
                  <a:schemeClr val="hlink"/>
                </a:solidFill>
              </a:rPr>
              <a:t>F</a:t>
            </a:r>
            <a:r>
              <a:rPr lang="tr-TR" sz="1000">
                <a:solidFill>
                  <a:schemeClr val="hlink"/>
                </a:solidFill>
              </a:rPr>
              <a:t>F</a:t>
            </a:r>
            <a:r>
              <a:rPr lang="tr-TR">
                <a:solidFill>
                  <a:schemeClr val="hlink"/>
                </a:solidFill>
              </a:rPr>
              <a:t>=59.8N</a:t>
            </a:r>
            <a:endParaRPr lang="en-US">
              <a:solidFill>
                <a:schemeClr val="hlink"/>
              </a:solidFill>
            </a:endParaRPr>
          </a:p>
        </p:txBody>
      </p:sp>
      <p:sp>
        <p:nvSpPr>
          <p:cNvPr id="445490" name="Line 50"/>
          <p:cNvSpPr>
            <a:spLocks noChangeShapeType="1"/>
          </p:cNvSpPr>
          <p:nvPr/>
        </p:nvSpPr>
        <p:spPr bwMode="auto">
          <a:xfrm flipH="1" flipV="1">
            <a:off x="7150100" y="5518150"/>
            <a:ext cx="63500" cy="863600"/>
          </a:xfrm>
          <a:prstGeom prst="line">
            <a:avLst/>
          </a:prstGeom>
          <a:noFill/>
          <a:ln w="38100">
            <a:solidFill>
              <a:schemeClr val="bg1"/>
            </a:solidFill>
            <a:round/>
            <a:headEnd type="none" w="sm" len="lg"/>
            <a:tailEnd type="triangle" w="sm" len="lg"/>
          </a:ln>
          <a:effectLst/>
        </p:spPr>
        <p:txBody>
          <a:bodyPr wrap="none" anchor="ctr"/>
          <a:lstStyle/>
          <a:p>
            <a:endParaRPr lang="en-US"/>
          </a:p>
        </p:txBody>
      </p:sp>
      <p:sp>
        <p:nvSpPr>
          <p:cNvPr id="445491" name="Text Box 51"/>
          <p:cNvSpPr txBox="1">
            <a:spLocks noChangeArrowheads="1"/>
          </p:cNvSpPr>
          <p:nvPr/>
        </p:nvSpPr>
        <p:spPr bwMode="auto">
          <a:xfrm>
            <a:off x="7267575" y="5757863"/>
            <a:ext cx="415925" cy="366712"/>
          </a:xfrm>
          <a:prstGeom prst="rect">
            <a:avLst/>
          </a:prstGeom>
          <a:noFill/>
          <a:ln w="38100" algn="ctr">
            <a:noFill/>
            <a:miter lim="800000"/>
            <a:headEnd type="none" w="sm" len="lg"/>
            <a:tailEnd type="none" w="sm" len="lg"/>
          </a:ln>
          <a:effectLst/>
        </p:spPr>
        <p:txBody>
          <a:bodyPr wrap="none">
            <a:spAutoFit/>
          </a:bodyPr>
          <a:lstStyle/>
          <a:p>
            <a:r>
              <a:rPr lang="tr-TR">
                <a:solidFill>
                  <a:schemeClr val="hlink"/>
                </a:solidFill>
              </a:rPr>
              <a:t>F</a:t>
            </a:r>
            <a:r>
              <a:rPr lang="tr-TR" sz="1000">
                <a:solidFill>
                  <a:schemeClr val="hlink"/>
                </a:solidFill>
              </a:rPr>
              <a:t>C</a:t>
            </a:r>
            <a:endParaRPr lang="en-US" sz="1000">
              <a:solidFill>
                <a:schemeClr val="hlink"/>
              </a:solidFill>
            </a:endParaRPr>
          </a:p>
        </p:txBody>
      </p:sp>
      <p:sp>
        <p:nvSpPr>
          <p:cNvPr id="445492" name="Line 52"/>
          <p:cNvSpPr>
            <a:spLocks noChangeShapeType="1"/>
          </p:cNvSpPr>
          <p:nvPr/>
        </p:nvSpPr>
        <p:spPr bwMode="auto">
          <a:xfrm flipH="1" flipV="1">
            <a:off x="5448300" y="5207000"/>
            <a:ext cx="1701800" cy="311150"/>
          </a:xfrm>
          <a:prstGeom prst="line">
            <a:avLst/>
          </a:prstGeom>
          <a:noFill/>
          <a:ln w="38100">
            <a:solidFill>
              <a:schemeClr val="bg1"/>
            </a:solidFill>
            <a:round/>
            <a:headEnd type="none" w="sm" len="lg"/>
            <a:tailEnd type="triangle" w="sm" len="lg"/>
          </a:ln>
          <a:effectLst/>
        </p:spPr>
        <p:txBody>
          <a:bodyPr wrap="none" anchor="ctr"/>
          <a:lstStyle/>
          <a:p>
            <a:endParaRPr lang="en-US"/>
          </a:p>
        </p:txBody>
      </p:sp>
      <p:sp>
        <p:nvSpPr>
          <p:cNvPr id="445493" name="Text Box 53"/>
          <p:cNvSpPr txBox="1">
            <a:spLocks noChangeArrowheads="1"/>
          </p:cNvSpPr>
          <p:nvPr/>
        </p:nvSpPr>
        <p:spPr bwMode="auto">
          <a:xfrm>
            <a:off x="6197600" y="5018088"/>
            <a:ext cx="960438" cy="366712"/>
          </a:xfrm>
          <a:prstGeom prst="rect">
            <a:avLst/>
          </a:prstGeom>
          <a:noFill/>
          <a:ln w="38100" algn="ctr">
            <a:noFill/>
            <a:miter lim="800000"/>
            <a:headEnd type="none" w="sm" len="lg"/>
            <a:tailEnd type="none" w="sm" len="lg"/>
          </a:ln>
          <a:effectLst/>
        </p:spPr>
        <p:txBody>
          <a:bodyPr wrap="none">
            <a:spAutoFit/>
          </a:bodyPr>
          <a:lstStyle/>
          <a:p>
            <a:r>
              <a:rPr lang="tr-TR">
                <a:solidFill>
                  <a:schemeClr val="hlink"/>
                </a:solidFill>
              </a:rPr>
              <a:t>F</a:t>
            </a:r>
            <a:r>
              <a:rPr lang="tr-TR" sz="1000">
                <a:solidFill>
                  <a:schemeClr val="hlink"/>
                </a:solidFill>
              </a:rPr>
              <a:t>B</a:t>
            </a:r>
            <a:r>
              <a:rPr lang="tr-TR">
                <a:solidFill>
                  <a:schemeClr val="hlink"/>
                </a:solidFill>
              </a:rPr>
              <a:t>=49N</a:t>
            </a:r>
            <a:endParaRPr lang="en-US">
              <a:solidFill>
                <a:schemeClr val="hlink"/>
              </a:solidFill>
            </a:endParaRPr>
          </a:p>
        </p:txBody>
      </p:sp>
      <p:sp>
        <p:nvSpPr>
          <p:cNvPr id="445494" name="Line 54"/>
          <p:cNvSpPr>
            <a:spLocks noChangeShapeType="1"/>
          </p:cNvSpPr>
          <p:nvPr/>
        </p:nvSpPr>
        <p:spPr bwMode="auto">
          <a:xfrm flipH="1" flipV="1">
            <a:off x="3460750" y="4483100"/>
            <a:ext cx="1866900" cy="355600"/>
          </a:xfrm>
          <a:prstGeom prst="line">
            <a:avLst/>
          </a:prstGeom>
          <a:noFill/>
          <a:ln w="12700">
            <a:solidFill>
              <a:schemeClr val="bg1"/>
            </a:solidFill>
            <a:round/>
            <a:headEnd type="none" w="sm" len="lg"/>
            <a:tailEnd type="none" w="sm" len="lg"/>
          </a:ln>
          <a:effectLst/>
        </p:spPr>
        <p:txBody>
          <a:bodyPr wrap="none" anchor="ctr"/>
          <a:lstStyle/>
          <a:p>
            <a:endParaRPr lang="en-US"/>
          </a:p>
        </p:txBody>
      </p:sp>
      <p:sp>
        <p:nvSpPr>
          <p:cNvPr id="445495" name="Line 55"/>
          <p:cNvSpPr>
            <a:spLocks noChangeShapeType="1"/>
          </p:cNvSpPr>
          <p:nvPr/>
        </p:nvSpPr>
        <p:spPr bwMode="auto">
          <a:xfrm flipV="1">
            <a:off x="3632200" y="4540250"/>
            <a:ext cx="241300" cy="1346200"/>
          </a:xfrm>
          <a:prstGeom prst="line">
            <a:avLst/>
          </a:prstGeom>
          <a:noFill/>
          <a:ln w="12700">
            <a:solidFill>
              <a:schemeClr val="bg1"/>
            </a:solidFill>
            <a:round/>
            <a:headEnd type="none" w="sm" len="lg"/>
            <a:tailEnd type="none" w="sm" len="lg"/>
          </a:ln>
          <a:effectLst/>
        </p:spPr>
        <p:txBody>
          <a:bodyPr wrap="none" anchor="ctr"/>
          <a:lstStyle/>
          <a:p>
            <a:endParaRPr lang="en-US"/>
          </a:p>
        </p:txBody>
      </p:sp>
      <p:sp>
        <p:nvSpPr>
          <p:cNvPr id="445496" name="Text Box 56"/>
          <p:cNvSpPr txBox="1">
            <a:spLocks noChangeArrowheads="1"/>
          </p:cNvSpPr>
          <p:nvPr/>
        </p:nvSpPr>
        <p:spPr bwMode="auto">
          <a:xfrm rot="-4837109">
            <a:off x="2783682" y="5006181"/>
            <a:ext cx="1333500" cy="366713"/>
          </a:xfrm>
          <a:prstGeom prst="rect">
            <a:avLst/>
          </a:prstGeom>
          <a:noFill/>
          <a:ln w="38100" algn="ctr">
            <a:noFill/>
            <a:miter lim="800000"/>
            <a:headEnd type="none" w="sm" len="lg"/>
            <a:tailEnd type="none" w="sm" len="lg"/>
          </a:ln>
          <a:effectLst/>
        </p:spPr>
        <p:txBody>
          <a:bodyPr wrap="none">
            <a:spAutoFit/>
          </a:bodyPr>
          <a:lstStyle/>
          <a:p>
            <a:r>
              <a:rPr lang="tr-TR">
                <a:solidFill>
                  <a:schemeClr val="hlink"/>
                </a:solidFill>
              </a:rPr>
              <a:t>d=37.5 mm</a:t>
            </a:r>
            <a:endParaRPr lang="en-US" sz="1000">
              <a:solidFill>
                <a:schemeClr val="hlink"/>
              </a:solidFill>
            </a:endParaRPr>
          </a:p>
        </p:txBody>
      </p:sp>
      <p:graphicFrame>
        <p:nvGraphicFramePr>
          <p:cNvPr id="445497" name="Object 57"/>
          <p:cNvGraphicFramePr>
            <a:graphicFrameLocks noChangeAspect="1"/>
          </p:cNvGraphicFramePr>
          <p:nvPr/>
        </p:nvGraphicFramePr>
        <p:xfrm>
          <a:off x="2324100" y="6367463"/>
          <a:ext cx="4514850" cy="490537"/>
        </p:xfrm>
        <a:graphic>
          <a:graphicData uri="http://schemas.openxmlformats.org/presentationml/2006/ole">
            <p:oleObj spid="_x0000_s5124" name="Denklem" r:id="rId5" imgW="1841400" imgH="20304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5444"/>
                                        </p:tgtEl>
                                        <p:attrNameLst>
                                          <p:attrName>style.visibility</p:attrName>
                                        </p:attrNameLst>
                                      </p:cBhvr>
                                      <p:to>
                                        <p:strVal val="visible"/>
                                      </p:to>
                                    </p:set>
                                    <p:animEffect transition="in" filter="dissolve">
                                      <p:cBhvr>
                                        <p:cTn id="7" dur="500"/>
                                        <p:tgtEl>
                                          <p:spTgt spid="44544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45454"/>
                                        </p:tgtEl>
                                        <p:attrNameLst>
                                          <p:attrName>style.visibility</p:attrName>
                                        </p:attrNameLst>
                                      </p:cBhvr>
                                      <p:to>
                                        <p:strVal val="visible"/>
                                      </p:to>
                                    </p:set>
                                    <p:animEffect transition="in" filter="dissolve">
                                      <p:cBhvr>
                                        <p:cTn id="12" dur="500"/>
                                        <p:tgtEl>
                                          <p:spTgt spid="445454"/>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445472"/>
                                        </p:tgtEl>
                                        <p:attrNameLst>
                                          <p:attrName>style.visibility</p:attrName>
                                        </p:attrNameLst>
                                      </p:cBhvr>
                                      <p:to>
                                        <p:strVal val="visible"/>
                                      </p:to>
                                    </p:set>
                                    <p:animEffect transition="in" filter="dissolve">
                                      <p:cBhvr>
                                        <p:cTn id="15" dur="500"/>
                                        <p:tgtEl>
                                          <p:spTgt spid="445472"/>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445456"/>
                                        </p:tgtEl>
                                        <p:attrNameLst>
                                          <p:attrName>style.visibility</p:attrName>
                                        </p:attrNameLst>
                                      </p:cBhvr>
                                      <p:to>
                                        <p:strVal val="visible"/>
                                      </p:to>
                                    </p:set>
                                    <p:animEffect transition="in" filter="dissolve">
                                      <p:cBhvr>
                                        <p:cTn id="20" dur="500"/>
                                        <p:tgtEl>
                                          <p:spTgt spid="445456"/>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445474"/>
                                        </p:tgtEl>
                                        <p:attrNameLst>
                                          <p:attrName>style.visibility</p:attrName>
                                        </p:attrNameLst>
                                      </p:cBhvr>
                                      <p:to>
                                        <p:strVal val="visible"/>
                                      </p:to>
                                    </p:set>
                                    <p:animEffect transition="in" filter="dissolve">
                                      <p:cBhvr>
                                        <p:cTn id="23" dur="500"/>
                                        <p:tgtEl>
                                          <p:spTgt spid="445474"/>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445453"/>
                                        </p:tgtEl>
                                        <p:attrNameLst>
                                          <p:attrName>style.visibility</p:attrName>
                                        </p:attrNameLst>
                                      </p:cBhvr>
                                      <p:to>
                                        <p:strVal val="visible"/>
                                      </p:to>
                                    </p:set>
                                    <p:animEffect transition="in" filter="dissolve">
                                      <p:cBhvr>
                                        <p:cTn id="28" dur="500"/>
                                        <p:tgtEl>
                                          <p:spTgt spid="445453"/>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445475"/>
                                        </p:tgtEl>
                                        <p:attrNameLst>
                                          <p:attrName>style.visibility</p:attrName>
                                        </p:attrNameLst>
                                      </p:cBhvr>
                                      <p:to>
                                        <p:strVal val="visible"/>
                                      </p:to>
                                    </p:set>
                                    <p:animEffect transition="in" filter="dissolve">
                                      <p:cBhvr>
                                        <p:cTn id="31" dur="500"/>
                                        <p:tgtEl>
                                          <p:spTgt spid="445475"/>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445455"/>
                                        </p:tgtEl>
                                        <p:attrNameLst>
                                          <p:attrName>style.visibility</p:attrName>
                                        </p:attrNameLst>
                                      </p:cBhvr>
                                      <p:to>
                                        <p:strVal val="visible"/>
                                      </p:to>
                                    </p:set>
                                    <p:animEffect transition="in" filter="dissolve">
                                      <p:cBhvr>
                                        <p:cTn id="36" dur="500"/>
                                        <p:tgtEl>
                                          <p:spTgt spid="445455"/>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445476"/>
                                        </p:tgtEl>
                                        <p:attrNameLst>
                                          <p:attrName>style.visibility</p:attrName>
                                        </p:attrNameLst>
                                      </p:cBhvr>
                                      <p:to>
                                        <p:strVal val="visible"/>
                                      </p:to>
                                    </p:set>
                                    <p:animEffect transition="in" filter="dissolve">
                                      <p:cBhvr>
                                        <p:cTn id="39" dur="500"/>
                                        <p:tgtEl>
                                          <p:spTgt spid="445476"/>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445464"/>
                                        </p:tgtEl>
                                        <p:attrNameLst>
                                          <p:attrName>style.visibility</p:attrName>
                                        </p:attrNameLst>
                                      </p:cBhvr>
                                      <p:to>
                                        <p:strVal val="visible"/>
                                      </p:to>
                                    </p:set>
                                    <p:animEffect transition="in" filter="dissolve">
                                      <p:cBhvr>
                                        <p:cTn id="44" dur="500"/>
                                        <p:tgtEl>
                                          <p:spTgt spid="445464"/>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445471"/>
                                        </p:tgtEl>
                                        <p:attrNameLst>
                                          <p:attrName>style.visibility</p:attrName>
                                        </p:attrNameLst>
                                      </p:cBhvr>
                                      <p:to>
                                        <p:strVal val="visible"/>
                                      </p:to>
                                    </p:set>
                                    <p:animEffect transition="in" filter="dissolve">
                                      <p:cBhvr>
                                        <p:cTn id="47" dur="500"/>
                                        <p:tgtEl>
                                          <p:spTgt spid="445471"/>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445458"/>
                                        </p:tgtEl>
                                        <p:attrNameLst>
                                          <p:attrName>style.visibility</p:attrName>
                                        </p:attrNameLst>
                                      </p:cBhvr>
                                      <p:to>
                                        <p:strVal val="visible"/>
                                      </p:to>
                                    </p:set>
                                    <p:animEffect transition="in" filter="dissolve">
                                      <p:cBhvr>
                                        <p:cTn id="52" dur="500"/>
                                        <p:tgtEl>
                                          <p:spTgt spid="445458"/>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445478"/>
                                        </p:tgtEl>
                                        <p:attrNameLst>
                                          <p:attrName>style.visibility</p:attrName>
                                        </p:attrNameLst>
                                      </p:cBhvr>
                                      <p:to>
                                        <p:strVal val="visible"/>
                                      </p:to>
                                    </p:set>
                                    <p:animEffect transition="in" filter="dissolve">
                                      <p:cBhvr>
                                        <p:cTn id="55" dur="500"/>
                                        <p:tgtEl>
                                          <p:spTgt spid="445478"/>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445459"/>
                                        </p:tgtEl>
                                        <p:attrNameLst>
                                          <p:attrName>style.visibility</p:attrName>
                                        </p:attrNameLst>
                                      </p:cBhvr>
                                      <p:to>
                                        <p:strVal val="visible"/>
                                      </p:to>
                                    </p:set>
                                    <p:animEffect transition="in" filter="dissolve">
                                      <p:cBhvr>
                                        <p:cTn id="60" dur="500"/>
                                        <p:tgtEl>
                                          <p:spTgt spid="445459"/>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445479"/>
                                        </p:tgtEl>
                                        <p:attrNameLst>
                                          <p:attrName>style.visibility</p:attrName>
                                        </p:attrNameLst>
                                      </p:cBhvr>
                                      <p:to>
                                        <p:strVal val="visible"/>
                                      </p:to>
                                    </p:set>
                                    <p:animEffect transition="in" filter="dissolve">
                                      <p:cBhvr>
                                        <p:cTn id="63" dur="500"/>
                                        <p:tgtEl>
                                          <p:spTgt spid="445479"/>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grpId="0" nodeType="clickEffect">
                                  <p:stCondLst>
                                    <p:cond delay="0"/>
                                  </p:stCondLst>
                                  <p:childTnLst>
                                    <p:set>
                                      <p:cBhvr>
                                        <p:cTn id="67" dur="1" fill="hold">
                                          <p:stCondLst>
                                            <p:cond delay="0"/>
                                          </p:stCondLst>
                                        </p:cTn>
                                        <p:tgtEl>
                                          <p:spTgt spid="445460"/>
                                        </p:tgtEl>
                                        <p:attrNameLst>
                                          <p:attrName>style.visibility</p:attrName>
                                        </p:attrNameLst>
                                      </p:cBhvr>
                                      <p:to>
                                        <p:strVal val="visible"/>
                                      </p:to>
                                    </p:set>
                                    <p:animEffect transition="in" filter="dissolve">
                                      <p:cBhvr>
                                        <p:cTn id="68" dur="500"/>
                                        <p:tgtEl>
                                          <p:spTgt spid="445460"/>
                                        </p:tgtEl>
                                      </p:cBhvr>
                                    </p:animEffect>
                                  </p:childTnLst>
                                </p:cTn>
                              </p:par>
                              <p:par>
                                <p:cTn id="69" presetID="9" presetClass="entr" presetSubtype="0" fill="hold" grpId="0" nodeType="withEffect">
                                  <p:stCondLst>
                                    <p:cond delay="0"/>
                                  </p:stCondLst>
                                  <p:childTnLst>
                                    <p:set>
                                      <p:cBhvr>
                                        <p:cTn id="70" dur="1" fill="hold">
                                          <p:stCondLst>
                                            <p:cond delay="0"/>
                                          </p:stCondLst>
                                        </p:cTn>
                                        <p:tgtEl>
                                          <p:spTgt spid="445477"/>
                                        </p:tgtEl>
                                        <p:attrNameLst>
                                          <p:attrName>style.visibility</p:attrName>
                                        </p:attrNameLst>
                                      </p:cBhvr>
                                      <p:to>
                                        <p:strVal val="visible"/>
                                      </p:to>
                                    </p:set>
                                    <p:animEffect transition="in" filter="dissolve">
                                      <p:cBhvr>
                                        <p:cTn id="71" dur="500"/>
                                        <p:tgtEl>
                                          <p:spTgt spid="445477"/>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grpId="0" nodeType="clickEffect">
                                  <p:stCondLst>
                                    <p:cond delay="0"/>
                                  </p:stCondLst>
                                  <p:childTnLst>
                                    <p:set>
                                      <p:cBhvr>
                                        <p:cTn id="75" dur="1" fill="hold">
                                          <p:stCondLst>
                                            <p:cond delay="0"/>
                                          </p:stCondLst>
                                        </p:cTn>
                                        <p:tgtEl>
                                          <p:spTgt spid="445483"/>
                                        </p:tgtEl>
                                        <p:attrNameLst>
                                          <p:attrName>style.visibility</p:attrName>
                                        </p:attrNameLst>
                                      </p:cBhvr>
                                      <p:to>
                                        <p:strVal val="visible"/>
                                      </p:to>
                                    </p:set>
                                    <p:animEffect transition="in" filter="dissolve">
                                      <p:cBhvr>
                                        <p:cTn id="76" dur="500"/>
                                        <p:tgtEl>
                                          <p:spTgt spid="445483"/>
                                        </p:tgtEl>
                                      </p:cBhvr>
                                    </p:animEffect>
                                  </p:childTnLst>
                                </p:cTn>
                              </p:par>
                            </p:childTnLst>
                          </p:cTn>
                        </p:par>
                      </p:childTnLst>
                    </p:cTn>
                  </p:par>
                  <p:par>
                    <p:cTn id="77" fill="hold">
                      <p:stCondLst>
                        <p:cond delay="indefinite"/>
                      </p:stCondLst>
                      <p:childTnLst>
                        <p:par>
                          <p:cTn id="78" fill="hold">
                            <p:stCondLst>
                              <p:cond delay="0"/>
                            </p:stCondLst>
                            <p:childTnLst>
                              <p:par>
                                <p:cTn id="79" presetID="9" presetClass="entr" presetSubtype="0" fill="hold" grpId="0" nodeType="clickEffect">
                                  <p:stCondLst>
                                    <p:cond delay="0"/>
                                  </p:stCondLst>
                                  <p:childTnLst>
                                    <p:set>
                                      <p:cBhvr>
                                        <p:cTn id="80" dur="1" fill="hold">
                                          <p:stCondLst>
                                            <p:cond delay="0"/>
                                          </p:stCondLst>
                                        </p:cTn>
                                        <p:tgtEl>
                                          <p:spTgt spid="445484"/>
                                        </p:tgtEl>
                                        <p:attrNameLst>
                                          <p:attrName>style.visibility</p:attrName>
                                        </p:attrNameLst>
                                      </p:cBhvr>
                                      <p:to>
                                        <p:strVal val="visible"/>
                                      </p:to>
                                    </p:set>
                                    <p:animEffect transition="in" filter="dissolve">
                                      <p:cBhvr>
                                        <p:cTn id="81" dur="500"/>
                                        <p:tgtEl>
                                          <p:spTgt spid="445484"/>
                                        </p:tgtEl>
                                      </p:cBhvr>
                                    </p:animEffect>
                                  </p:childTnLst>
                                </p:cTn>
                              </p:par>
                            </p:childTnLst>
                          </p:cTn>
                        </p:par>
                      </p:childTnLst>
                    </p:cTn>
                  </p:par>
                  <p:par>
                    <p:cTn id="82" fill="hold">
                      <p:stCondLst>
                        <p:cond delay="indefinite"/>
                      </p:stCondLst>
                      <p:childTnLst>
                        <p:par>
                          <p:cTn id="83" fill="hold">
                            <p:stCondLst>
                              <p:cond delay="0"/>
                            </p:stCondLst>
                            <p:childTnLst>
                              <p:par>
                                <p:cTn id="84" presetID="9" presetClass="entr" presetSubtype="0" fill="hold" grpId="0" nodeType="clickEffect">
                                  <p:stCondLst>
                                    <p:cond delay="0"/>
                                  </p:stCondLst>
                                  <p:childTnLst>
                                    <p:set>
                                      <p:cBhvr>
                                        <p:cTn id="85" dur="1" fill="hold">
                                          <p:stCondLst>
                                            <p:cond delay="0"/>
                                          </p:stCondLst>
                                        </p:cTn>
                                        <p:tgtEl>
                                          <p:spTgt spid="445485"/>
                                        </p:tgtEl>
                                        <p:attrNameLst>
                                          <p:attrName>style.visibility</p:attrName>
                                        </p:attrNameLst>
                                      </p:cBhvr>
                                      <p:to>
                                        <p:strVal val="visible"/>
                                      </p:to>
                                    </p:set>
                                    <p:animEffect transition="in" filter="dissolve">
                                      <p:cBhvr>
                                        <p:cTn id="86" dur="500"/>
                                        <p:tgtEl>
                                          <p:spTgt spid="445485"/>
                                        </p:tgtEl>
                                      </p:cBhvr>
                                    </p:animEffect>
                                  </p:childTnLst>
                                </p:cTn>
                              </p:par>
                            </p:childTnLst>
                          </p:cTn>
                        </p:par>
                      </p:childTnLst>
                    </p:cTn>
                  </p:par>
                  <p:par>
                    <p:cTn id="87" fill="hold">
                      <p:stCondLst>
                        <p:cond delay="indefinite"/>
                      </p:stCondLst>
                      <p:childTnLst>
                        <p:par>
                          <p:cTn id="88" fill="hold">
                            <p:stCondLst>
                              <p:cond delay="0"/>
                            </p:stCondLst>
                            <p:childTnLst>
                              <p:par>
                                <p:cTn id="89" presetID="9" presetClass="entr" presetSubtype="0" fill="hold" grpId="0" nodeType="clickEffect">
                                  <p:stCondLst>
                                    <p:cond delay="0"/>
                                  </p:stCondLst>
                                  <p:childTnLst>
                                    <p:set>
                                      <p:cBhvr>
                                        <p:cTn id="90" dur="1" fill="hold">
                                          <p:stCondLst>
                                            <p:cond delay="0"/>
                                          </p:stCondLst>
                                        </p:cTn>
                                        <p:tgtEl>
                                          <p:spTgt spid="445486"/>
                                        </p:tgtEl>
                                        <p:attrNameLst>
                                          <p:attrName>style.visibility</p:attrName>
                                        </p:attrNameLst>
                                      </p:cBhvr>
                                      <p:to>
                                        <p:strVal val="visible"/>
                                      </p:to>
                                    </p:set>
                                    <p:animEffect transition="in" filter="dissolve">
                                      <p:cBhvr>
                                        <p:cTn id="91" dur="500"/>
                                        <p:tgtEl>
                                          <p:spTgt spid="445486"/>
                                        </p:tgtEl>
                                      </p:cBhvr>
                                    </p:animEffect>
                                  </p:childTnLst>
                                </p:cTn>
                              </p:par>
                            </p:childTnLst>
                          </p:cTn>
                        </p:par>
                      </p:childTnLst>
                    </p:cTn>
                  </p:par>
                  <p:par>
                    <p:cTn id="92" fill="hold">
                      <p:stCondLst>
                        <p:cond delay="indefinite"/>
                      </p:stCondLst>
                      <p:childTnLst>
                        <p:par>
                          <p:cTn id="93" fill="hold">
                            <p:stCondLst>
                              <p:cond delay="0"/>
                            </p:stCondLst>
                            <p:childTnLst>
                              <p:par>
                                <p:cTn id="94" presetID="9" presetClass="entr" presetSubtype="0" fill="hold" grpId="0" nodeType="clickEffect">
                                  <p:stCondLst>
                                    <p:cond delay="0"/>
                                  </p:stCondLst>
                                  <p:childTnLst>
                                    <p:set>
                                      <p:cBhvr>
                                        <p:cTn id="95" dur="1" fill="hold">
                                          <p:stCondLst>
                                            <p:cond delay="0"/>
                                          </p:stCondLst>
                                        </p:cTn>
                                        <p:tgtEl>
                                          <p:spTgt spid="445461"/>
                                        </p:tgtEl>
                                        <p:attrNameLst>
                                          <p:attrName>style.visibility</p:attrName>
                                        </p:attrNameLst>
                                      </p:cBhvr>
                                      <p:to>
                                        <p:strVal val="visible"/>
                                      </p:to>
                                    </p:set>
                                    <p:animEffect transition="in" filter="dissolve">
                                      <p:cBhvr>
                                        <p:cTn id="96" dur="500"/>
                                        <p:tgtEl>
                                          <p:spTgt spid="445461"/>
                                        </p:tgtEl>
                                      </p:cBhvr>
                                    </p:animEffect>
                                  </p:childTnLst>
                                </p:cTn>
                              </p:par>
                              <p:par>
                                <p:cTn id="97" presetID="9" presetClass="entr" presetSubtype="0" fill="hold" grpId="0" nodeType="withEffect">
                                  <p:stCondLst>
                                    <p:cond delay="0"/>
                                  </p:stCondLst>
                                  <p:childTnLst>
                                    <p:set>
                                      <p:cBhvr>
                                        <p:cTn id="98" dur="1" fill="hold">
                                          <p:stCondLst>
                                            <p:cond delay="0"/>
                                          </p:stCondLst>
                                        </p:cTn>
                                        <p:tgtEl>
                                          <p:spTgt spid="445480"/>
                                        </p:tgtEl>
                                        <p:attrNameLst>
                                          <p:attrName>style.visibility</p:attrName>
                                        </p:attrNameLst>
                                      </p:cBhvr>
                                      <p:to>
                                        <p:strVal val="visible"/>
                                      </p:to>
                                    </p:set>
                                    <p:animEffect transition="in" filter="dissolve">
                                      <p:cBhvr>
                                        <p:cTn id="99" dur="500"/>
                                        <p:tgtEl>
                                          <p:spTgt spid="445480"/>
                                        </p:tgtEl>
                                      </p:cBhvr>
                                    </p:animEffect>
                                  </p:childTnLst>
                                </p:cTn>
                              </p:par>
                            </p:childTnLst>
                          </p:cTn>
                        </p:par>
                      </p:childTnLst>
                    </p:cTn>
                  </p:par>
                  <p:par>
                    <p:cTn id="100" fill="hold">
                      <p:stCondLst>
                        <p:cond delay="indefinite"/>
                      </p:stCondLst>
                      <p:childTnLst>
                        <p:par>
                          <p:cTn id="101" fill="hold">
                            <p:stCondLst>
                              <p:cond delay="0"/>
                            </p:stCondLst>
                            <p:childTnLst>
                              <p:par>
                                <p:cTn id="102" presetID="9" presetClass="entr" presetSubtype="0" fill="hold" grpId="0" nodeType="clickEffect">
                                  <p:stCondLst>
                                    <p:cond delay="0"/>
                                  </p:stCondLst>
                                  <p:childTnLst>
                                    <p:set>
                                      <p:cBhvr>
                                        <p:cTn id="103" dur="1" fill="hold">
                                          <p:stCondLst>
                                            <p:cond delay="0"/>
                                          </p:stCondLst>
                                        </p:cTn>
                                        <p:tgtEl>
                                          <p:spTgt spid="445462"/>
                                        </p:tgtEl>
                                        <p:attrNameLst>
                                          <p:attrName>style.visibility</p:attrName>
                                        </p:attrNameLst>
                                      </p:cBhvr>
                                      <p:to>
                                        <p:strVal val="visible"/>
                                      </p:to>
                                    </p:set>
                                    <p:animEffect transition="in" filter="dissolve">
                                      <p:cBhvr>
                                        <p:cTn id="104" dur="500"/>
                                        <p:tgtEl>
                                          <p:spTgt spid="445462"/>
                                        </p:tgtEl>
                                      </p:cBhvr>
                                    </p:animEffect>
                                  </p:childTnLst>
                                </p:cTn>
                              </p:par>
                              <p:par>
                                <p:cTn id="105" presetID="9" presetClass="entr" presetSubtype="0" fill="hold" grpId="0" nodeType="withEffect">
                                  <p:stCondLst>
                                    <p:cond delay="0"/>
                                  </p:stCondLst>
                                  <p:childTnLst>
                                    <p:set>
                                      <p:cBhvr>
                                        <p:cTn id="106" dur="1" fill="hold">
                                          <p:stCondLst>
                                            <p:cond delay="0"/>
                                          </p:stCondLst>
                                        </p:cTn>
                                        <p:tgtEl>
                                          <p:spTgt spid="445481"/>
                                        </p:tgtEl>
                                        <p:attrNameLst>
                                          <p:attrName>style.visibility</p:attrName>
                                        </p:attrNameLst>
                                      </p:cBhvr>
                                      <p:to>
                                        <p:strVal val="visible"/>
                                      </p:to>
                                    </p:set>
                                    <p:animEffect transition="in" filter="dissolve">
                                      <p:cBhvr>
                                        <p:cTn id="107" dur="500"/>
                                        <p:tgtEl>
                                          <p:spTgt spid="445481"/>
                                        </p:tgtEl>
                                      </p:cBhvr>
                                    </p:animEffect>
                                  </p:childTnLst>
                                </p:cTn>
                              </p:par>
                            </p:childTnLst>
                          </p:cTn>
                        </p:par>
                      </p:childTnLst>
                    </p:cTn>
                  </p:par>
                  <p:par>
                    <p:cTn id="108" fill="hold">
                      <p:stCondLst>
                        <p:cond delay="indefinite"/>
                      </p:stCondLst>
                      <p:childTnLst>
                        <p:par>
                          <p:cTn id="109" fill="hold">
                            <p:stCondLst>
                              <p:cond delay="0"/>
                            </p:stCondLst>
                            <p:childTnLst>
                              <p:par>
                                <p:cTn id="110" presetID="9" presetClass="entr" presetSubtype="0" fill="hold" grpId="0" nodeType="clickEffect">
                                  <p:stCondLst>
                                    <p:cond delay="0"/>
                                  </p:stCondLst>
                                  <p:childTnLst>
                                    <p:set>
                                      <p:cBhvr>
                                        <p:cTn id="111" dur="1" fill="hold">
                                          <p:stCondLst>
                                            <p:cond delay="0"/>
                                          </p:stCondLst>
                                        </p:cTn>
                                        <p:tgtEl>
                                          <p:spTgt spid="445463"/>
                                        </p:tgtEl>
                                        <p:attrNameLst>
                                          <p:attrName>style.visibility</p:attrName>
                                        </p:attrNameLst>
                                      </p:cBhvr>
                                      <p:to>
                                        <p:strVal val="visible"/>
                                      </p:to>
                                    </p:set>
                                    <p:animEffect transition="in" filter="dissolve">
                                      <p:cBhvr>
                                        <p:cTn id="112" dur="500"/>
                                        <p:tgtEl>
                                          <p:spTgt spid="445463"/>
                                        </p:tgtEl>
                                      </p:cBhvr>
                                    </p:animEffect>
                                  </p:childTnLst>
                                </p:cTn>
                              </p:par>
                              <p:par>
                                <p:cTn id="113" presetID="9" presetClass="entr" presetSubtype="0" fill="hold" grpId="0" nodeType="withEffect">
                                  <p:stCondLst>
                                    <p:cond delay="0"/>
                                  </p:stCondLst>
                                  <p:childTnLst>
                                    <p:set>
                                      <p:cBhvr>
                                        <p:cTn id="114" dur="1" fill="hold">
                                          <p:stCondLst>
                                            <p:cond delay="0"/>
                                          </p:stCondLst>
                                        </p:cTn>
                                        <p:tgtEl>
                                          <p:spTgt spid="445482"/>
                                        </p:tgtEl>
                                        <p:attrNameLst>
                                          <p:attrName>style.visibility</p:attrName>
                                        </p:attrNameLst>
                                      </p:cBhvr>
                                      <p:to>
                                        <p:strVal val="visible"/>
                                      </p:to>
                                    </p:set>
                                    <p:animEffect transition="in" filter="dissolve">
                                      <p:cBhvr>
                                        <p:cTn id="115" dur="500"/>
                                        <p:tgtEl>
                                          <p:spTgt spid="445482"/>
                                        </p:tgtEl>
                                      </p:cBhvr>
                                    </p:animEffect>
                                  </p:childTnLst>
                                </p:cTn>
                              </p:par>
                            </p:childTnLst>
                          </p:cTn>
                        </p:par>
                      </p:childTnLst>
                    </p:cTn>
                  </p:par>
                  <p:par>
                    <p:cTn id="116" fill="hold">
                      <p:stCondLst>
                        <p:cond delay="indefinite"/>
                      </p:stCondLst>
                      <p:childTnLst>
                        <p:par>
                          <p:cTn id="117" fill="hold">
                            <p:stCondLst>
                              <p:cond delay="0"/>
                            </p:stCondLst>
                            <p:childTnLst>
                              <p:par>
                                <p:cTn id="118" presetID="9" presetClass="entr" presetSubtype="0" fill="hold" grpId="0" nodeType="clickEffect">
                                  <p:stCondLst>
                                    <p:cond delay="0"/>
                                  </p:stCondLst>
                                  <p:childTnLst>
                                    <p:set>
                                      <p:cBhvr>
                                        <p:cTn id="119" dur="1" fill="hold">
                                          <p:stCondLst>
                                            <p:cond delay="0"/>
                                          </p:stCondLst>
                                        </p:cTn>
                                        <p:tgtEl>
                                          <p:spTgt spid="445465"/>
                                        </p:tgtEl>
                                        <p:attrNameLst>
                                          <p:attrName>style.visibility</p:attrName>
                                        </p:attrNameLst>
                                      </p:cBhvr>
                                      <p:to>
                                        <p:strVal val="visible"/>
                                      </p:to>
                                    </p:set>
                                    <p:animEffect transition="in" filter="dissolve">
                                      <p:cBhvr>
                                        <p:cTn id="120" dur="500"/>
                                        <p:tgtEl>
                                          <p:spTgt spid="445465"/>
                                        </p:tgtEl>
                                      </p:cBhvr>
                                    </p:animEffect>
                                  </p:childTnLst>
                                </p:cTn>
                              </p:par>
                            </p:childTnLst>
                          </p:cTn>
                        </p:par>
                      </p:childTnLst>
                    </p:cTn>
                  </p:par>
                  <p:par>
                    <p:cTn id="121" fill="hold">
                      <p:stCondLst>
                        <p:cond delay="indefinite"/>
                      </p:stCondLst>
                      <p:childTnLst>
                        <p:par>
                          <p:cTn id="122" fill="hold">
                            <p:stCondLst>
                              <p:cond delay="0"/>
                            </p:stCondLst>
                            <p:childTnLst>
                              <p:par>
                                <p:cTn id="123" presetID="9" presetClass="entr" presetSubtype="0" fill="hold" grpId="0" nodeType="clickEffect">
                                  <p:stCondLst>
                                    <p:cond delay="0"/>
                                  </p:stCondLst>
                                  <p:childTnLst>
                                    <p:set>
                                      <p:cBhvr>
                                        <p:cTn id="124" dur="1" fill="hold">
                                          <p:stCondLst>
                                            <p:cond delay="0"/>
                                          </p:stCondLst>
                                        </p:cTn>
                                        <p:tgtEl>
                                          <p:spTgt spid="445466"/>
                                        </p:tgtEl>
                                        <p:attrNameLst>
                                          <p:attrName>style.visibility</p:attrName>
                                        </p:attrNameLst>
                                      </p:cBhvr>
                                      <p:to>
                                        <p:strVal val="visible"/>
                                      </p:to>
                                    </p:set>
                                    <p:animEffect transition="in" filter="dissolve">
                                      <p:cBhvr>
                                        <p:cTn id="125" dur="500"/>
                                        <p:tgtEl>
                                          <p:spTgt spid="445466"/>
                                        </p:tgtEl>
                                      </p:cBhvr>
                                    </p:animEffect>
                                  </p:childTnLst>
                                </p:cTn>
                              </p:par>
                            </p:childTnLst>
                          </p:cTn>
                        </p:par>
                      </p:childTnLst>
                    </p:cTn>
                  </p:par>
                  <p:par>
                    <p:cTn id="126" fill="hold">
                      <p:stCondLst>
                        <p:cond delay="indefinite"/>
                      </p:stCondLst>
                      <p:childTnLst>
                        <p:par>
                          <p:cTn id="127" fill="hold">
                            <p:stCondLst>
                              <p:cond delay="0"/>
                            </p:stCondLst>
                            <p:childTnLst>
                              <p:par>
                                <p:cTn id="128" presetID="49" presetClass="path" presetSubtype="0" accel="50000" decel="50000" fill="hold" grpId="1" nodeType="clickEffect">
                                  <p:stCondLst>
                                    <p:cond delay="0"/>
                                  </p:stCondLst>
                                  <p:childTnLst>
                                    <p:animMotion origin="layout" path="M -2.5E-6 1.90751E-6 L 0.13264 0.22936 " pathEditMode="relative" rAng="0" ptsTypes="AA">
                                      <p:cBhvr>
                                        <p:cTn id="129" dur="2000" fill="hold"/>
                                        <p:tgtEl>
                                          <p:spTgt spid="445466"/>
                                        </p:tgtEl>
                                        <p:attrNameLst>
                                          <p:attrName>ppt_x</p:attrName>
                                          <p:attrName>ppt_y</p:attrName>
                                        </p:attrNameLst>
                                      </p:cBhvr>
                                      <p:rCtr x="66" y="115"/>
                                    </p:animMotion>
                                  </p:childTnLst>
                                </p:cTn>
                              </p:par>
                            </p:childTnLst>
                          </p:cTn>
                        </p:par>
                      </p:childTnLst>
                    </p:cTn>
                  </p:par>
                  <p:par>
                    <p:cTn id="130" fill="hold">
                      <p:stCondLst>
                        <p:cond delay="indefinite"/>
                      </p:stCondLst>
                      <p:childTnLst>
                        <p:par>
                          <p:cTn id="131" fill="hold">
                            <p:stCondLst>
                              <p:cond delay="0"/>
                            </p:stCondLst>
                            <p:childTnLst>
                              <p:par>
                                <p:cTn id="132" presetID="9" presetClass="entr" presetSubtype="0" fill="hold" grpId="0" nodeType="clickEffect">
                                  <p:stCondLst>
                                    <p:cond delay="0"/>
                                  </p:stCondLst>
                                  <p:childTnLst>
                                    <p:set>
                                      <p:cBhvr>
                                        <p:cTn id="133" dur="1" fill="hold">
                                          <p:stCondLst>
                                            <p:cond delay="0"/>
                                          </p:stCondLst>
                                        </p:cTn>
                                        <p:tgtEl>
                                          <p:spTgt spid="445467"/>
                                        </p:tgtEl>
                                        <p:attrNameLst>
                                          <p:attrName>style.visibility</p:attrName>
                                        </p:attrNameLst>
                                      </p:cBhvr>
                                      <p:to>
                                        <p:strVal val="visible"/>
                                      </p:to>
                                    </p:set>
                                    <p:animEffect transition="in" filter="dissolve">
                                      <p:cBhvr>
                                        <p:cTn id="134" dur="500"/>
                                        <p:tgtEl>
                                          <p:spTgt spid="445467"/>
                                        </p:tgtEl>
                                      </p:cBhvr>
                                    </p:animEffect>
                                  </p:childTnLst>
                                </p:cTn>
                              </p:par>
                            </p:childTnLst>
                          </p:cTn>
                        </p:par>
                      </p:childTnLst>
                    </p:cTn>
                  </p:par>
                  <p:par>
                    <p:cTn id="135" fill="hold">
                      <p:stCondLst>
                        <p:cond delay="indefinite"/>
                      </p:stCondLst>
                      <p:childTnLst>
                        <p:par>
                          <p:cTn id="136" fill="hold">
                            <p:stCondLst>
                              <p:cond delay="0"/>
                            </p:stCondLst>
                            <p:childTnLst>
                              <p:par>
                                <p:cTn id="137" presetID="56" presetClass="path" presetSubtype="0" accel="50000" decel="50000" fill="hold" grpId="1" nodeType="clickEffect">
                                  <p:stCondLst>
                                    <p:cond delay="0"/>
                                  </p:stCondLst>
                                  <p:childTnLst>
                                    <p:animMotion origin="layout" path="M 1.38889E-6 4.62428E-6 L -0.03577 0.1556 " pathEditMode="relative" rAng="0" ptsTypes="AA">
                                      <p:cBhvr>
                                        <p:cTn id="138" dur="2000" fill="hold"/>
                                        <p:tgtEl>
                                          <p:spTgt spid="445467"/>
                                        </p:tgtEl>
                                        <p:attrNameLst>
                                          <p:attrName>ppt_x</p:attrName>
                                          <p:attrName>ppt_y</p:attrName>
                                        </p:attrNameLst>
                                      </p:cBhvr>
                                      <p:rCtr x="-18" y="78"/>
                                    </p:animMotion>
                                  </p:childTnLst>
                                </p:cTn>
                              </p:par>
                            </p:childTnLst>
                          </p:cTn>
                        </p:par>
                      </p:childTnLst>
                    </p:cTn>
                  </p:par>
                  <p:par>
                    <p:cTn id="139" fill="hold">
                      <p:stCondLst>
                        <p:cond delay="indefinite"/>
                      </p:stCondLst>
                      <p:childTnLst>
                        <p:par>
                          <p:cTn id="140" fill="hold">
                            <p:stCondLst>
                              <p:cond delay="0"/>
                            </p:stCondLst>
                            <p:childTnLst>
                              <p:par>
                                <p:cTn id="141" presetID="9" presetClass="entr" presetSubtype="0" fill="hold" grpId="0" nodeType="clickEffect">
                                  <p:stCondLst>
                                    <p:cond delay="0"/>
                                  </p:stCondLst>
                                  <p:childTnLst>
                                    <p:set>
                                      <p:cBhvr>
                                        <p:cTn id="142" dur="1" fill="hold">
                                          <p:stCondLst>
                                            <p:cond delay="0"/>
                                          </p:stCondLst>
                                        </p:cTn>
                                        <p:tgtEl>
                                          <p:spTgt spid="445469"/>
                                        </p:tgtEl>
                                        <p:attrNameLst>
                                          <p:attrName>style.visibility</p:attrName>
                                        </p:attrNameLst>
                                      </p:cBhvr>
                                      <p:to>
                                        <p:strVal val="visible"/>
                                      </p:to>
                                    </p:set>
                                    <p:animEffect transition="in" filter="dissolve">
                                      <p:cBhvr>
                                        <p:cTn id="143" dur="500"/>
                                        <p:tgtEl>
                                          <p:spTgt spid="445469"/>
                                        </p:tgtEl>
                                      </p:cBhvr>
                                    </p:animEffect>
                                  </p:childTnLst>
                                </p:cTn>
                              </p:par>
                              <p:par>
                                <p:cTn id="144" presetID="9" presetClass="entr" presetSubtype="0" fill="hold" grpId="0" nodeType="withEffect">
                                  <p:stCondLst>
                                    <p:cond delay="0"/>
                                  </p:stCondLst>
                                  <p:childTnLst>
                                    <p:set>
                                      <p:cBhvr>
                                        <p:cTn id="145" dur="1" fill="hold">
                                          <p:stCondLst>
                                            <p:cond delay="0"/>
                                          </p:stCondLst>
                                        </p:cTn>
                                        <p:tgtEl>
                                          <p:spTgt spid="445470"/>
                                        </p:tgtEl>
                                        <p:attrNameLst>
                                          <p:attrName>style.visibility</p:attrName>
                                        </p:attrNameLst>
                                      </p:cBhvr>
                                      <p:to>
                                        <p:strVal val="visible"/>
                                      </p:to>
                                    </p:set>
                                    <p:animEffect transition="in" filter="dissolve">
                                      <p:cBhvr>
                                        <p:cTn id="146" dur="500"/>
                                        <p:tgtEl>
                                          <p:spTgt spid="445470"/>
                                        </p:tgtEl>
                                      </p:cBhvr>
                                    </p:animEffect>
                                  </p:childTnLst>
                                </p:cTn>
                              </p:par>
                            </p:childTnLst>
                          </p:cTn>
                        </p:par>
                      </p:childTnLst>
                    </p:cTn>
                  </p:par>
                  <p:par>
                    <p:cTn id="147" fill="hold">
                      <p:stCondLst>
                        <p:cond delay="indefinite"/>
                      </p:stCondLst>
                      <p:childTnLst>
                        <p:par>
                          <p:cTn id="148" fill="hold">
                            <p:stCondLst>
                              <p:cond delay="0"/>
                            </p:stCondLst>
                            <p:childTnLst>
                              <p:par>
                                <p:cTn id="149" presetID="9" presetClass="entr" presetSubtype="0" fill="hold" grpId="0" nodeType="clickEffect">
                                  <p:stCondLst>
                                    <p:cond delay="0"/>
                                  </p:stCondLst>
                                  <p:childTnLst>
                                    <p:set>
                                      <p:cBhvr>
                                        <p:cTn id="150" dur="1" fill="hold">
                                          <p:stCondLst>
                                            <p:cond delay="0"/>
                                          </p:stCondLst>
                                        </p:cTn>
                                        <p:tgtEl>
                                          <p:spTgt spid="445468"/>
                                        </p:tgtEl>
                                        <p:attrNameLst>
                                          <p:attrName>style.visibility</p:attrName>
                                        </p:attrNameLst>
                                      </p:cBhvr>
                                      <p:to>
                                        <p:strVal val="visible"/>
                                      </p:to>
                                    </p:set>
                                    <p:animEffect transition="in" filter="dissolve">
                                      <p:cBhvr>
                                        <p:cTn id="151" dur="500"/>
                                        <p:tgtEl>
                                          <p:spTgt spid="445468"/>
                                        </p:tgtEl>
                                      </p:cBhvr>
                                    </p:animEffect>
                                  </p:childTnLst>
                                </p:cTn>
                              </p:par>
                              <p:par>
                                <p:cTn id="152" presetID="9" presetClass="entr" presetSubtype="0" fill="hold" grpId="0" nodeType="withEffect">
                                  <p:stCondLst>
                                    <p:cond delay="0"/>
                                  </p:stCondLst>
                                  <p:childTnLst>
                                    <p:set>
                                      <p:cBhvr>
                                        <p:cTn id="153" dur="1" fill="hold">
                                          <p:stCondLst>
                                            <p:cond delay="0"/>
                                          </p:stCondLst>
                                        </p:cTn>
                                        <p:tgtEl>
                                          <p:spTgt spid="445473"/>
                                        </p:tgtEl>
                                        <p:attrNameLst>
                                          <p:attrName>style.visibility</p:attrName>
                                        </p:attrNameLst>
                                      </p:cBhvr>
                                      <p:to>
                                        <p:strVal val="visible"/>
                                      </p:to>
                                    </p:set>
                                    <p:animEffect transition="in" filter="dissolve">
                                      <p:cBhvr>
                                        <p:cTn id="154" dur="500"/>
                                        <p:tgtEl>
                                          <p:spTgt spid="445473"/>
                                        </p:tgtEl>
                                      </p:cBhvr>
                                    </p:animEffect>
                                  </p:childTnLst>
                                </p:cTn>
                              </p:par>
                            </p:childTnLst>
                          </p:cTn>
                        </p:par>
                      </p:childTnLst>
                    </p:cTn>
                  </p:par>
                  <p:par>
                    <p:cTn id="155" fill="hold">
                      <p:stCondLst>
                        <p:cond delay="indefinite"/>
                      </p:stCondLst>
                      <p:childTnLst>
                        <p:par>
                          <p:cTn id="156" fill="hold">
                            <p:stCondLst>
                              <p:cond delay="0"/>
                            </p:stCondLst>
                            <p:childTnLst>
                              <p:par>
                                <p:cTn id="157" presetID="56" presetClass="path" presetSubtype="0" accel="50000" decel="50000" fill="hold" grpId="1" nodeType="clickEffect">
                                  <p:stCondLst>
                                    <p:cond delay="0"/>
                                  </p:stCondLst>
                                  <p:childTnLst>
                                    <p:animMotion origin="layout" path="M -3.33333E-6 1.85185E-6 L -0.03333 0.26852 " pathEditMode="relative" rAng="0" ptsTypes="AA">
                                      <p:cBhvr>
                                        <p:cTn id="158" dur="2000" fill="hold"/>
                                        <p:tgtEl>
                                          <p:spTgt spid="445484"/>
                                        </p:tgtEl>
                                        <p:attrNameLst>
                                          <p:attrName>ppt_x</p:attrName>
                                          <p:attrName>ppt_y</p:attrName>
                                        </p:attrNameLst>
                                      </p:cBhvr>
                                      <p:rCtr x="-17" y="134"/>
                                    </p:animMotion>
                                  </p:childTnLst>
                                </p:cTn>
                              </p:par>
                            </p:childTnLst>
                          </p:cTn>
                        </p:par>
                      </p:childTnLst>
                    </p:cTn>
                  </p:par>
                  <p:par>
                    <p:cTn id="159" fill="hold">
                      <p:stCondLst>
                        <p:cond delay="indefinite"/>
                      </p:stCondLst>
                      <p:childTnLst>
                        <p:par>
                          <p:cTn id="160" fill="hold">
                            <p:stCondLst>
                              <p:cond delay="0"/>
                            </p:stCondLst>
                            <p:childTnLst>
                              <p:par>
                                <p:cTn id="161" presetID="9" presetClass="entr" presetSubtype="0" fill="hold" grpId="0" nodeType="clickEffect">
                                  <p:stCondLst>
                                    <p:cond delay="0"/>
                                  </p:stCondLst>
                                  <p:childTnLst>
                                    <p:set>
                                      <p:cBhvr>
                                        <p:cTn id="162" dur="1" fill="hold">
                                          <p:stCondLst>
                                            <p:cond delay="0"/>
                                          </p:stCondLst>
                                        </p:cTn>
                                        <p:tgtEl>
                                          <p:spTgt spid="445487"/>
                                        </p:tgtEl>
                                        <p:attrNameLst>
                                          <p:attrName>style.visibility</p:attrName>
                                        </p:attrNameLst>
                                      </p:cBhvr>
                                      <p:to>
                                        <p:strVal val="visible"/>
                                      </p:to>
                                    </p:set>
                                    <p:animEffect transition="in" filter="dissolve">
                                      <p:cBhvr>
                                        <p:cTn id="163" dur="500"/>
                                        <p:tgtEl>
                                          <p:spTgt spid="445487"/>
                                        </p:tgtEl>
                                      </p:cBhvr>
                                    </p:animEffect>
                                  </p:childTnLst>
                                </p:cTn>
                              </p:par>
                              <p:par>
                                <p:cTn id="164" presetID="9" presetClass="entr" presetSubtype="0" fill="hold" grpId="0" nodeType="withEffect">
                                  <p:stCondLst>
                                    <p:cond delay="0"/>
                                  </p:stCondLst>
                                  <p:childTnLst>
                                    <p:set>
                                      <p:cBhvr>
                                        <p:cTn id="165" dur="1" fill="hold">
                                          <p:stCondLst>
                                            <p:cond delay="0"/>
                                          </p:stCondLst>
                                        </p:cTn>
                                        <p:tgtEl>
                                          <p:spTgt spid="445489"/>
                                        </p:tgtEl>
                                        <p:attrNameLst>
                                          <p:attrName>style.visibility</p:attrName>
                                        </p:attrNameLst>
                                      </p:cBhvr>
                                      <p:to>
                                        <p:strVal val="visible"/>
                                      </p:to>
                                    </p:set>
                                    <p:animEffect transition="in" filter="dissolve">
                                      <p:cBhvr>
                                        <p:cTn id="166" dur="500"/>
                                        <p:tgtEl>
                                          <p:spTgt spid="445489"/>
                                        </p:tgtEl>
                                      </p:cBhvr>
                                    </p:animEffect>
                                  </p:childTnLst>
                                </p:cTn>
                              </p:par>
                            </p:childTnLst>
                          </p:cTn>
                        </p:par>
                      </p:childTnLst>
                    </p:cTn>
                  </p:par>
                  <p:par>
                    <p:cTn id="167" fill="hold">
                      <p:stCondLst>
                        <p:cond delay="indefinite"/>
                      </p:stCondLst>
                      <p:childTnLst>
                        <p:par>
                          <p:cTn id="168" fill="hold">
                            <p:stCondLst>
                              <p:cond delay="0"/>
                            </p:stCondLst>
                            <p:childTnLst>
                              <p:par>
                                <p:cTn id="169" presetID="0" presetClass="path" presetSubtype="0" accel="50000" decel="50000" fill="hold" grpId="1" nodeType="clickEffect">
                                  <p:stCondLst>
                                    <p:cond delay="0"/>
                                  </p:stCondLst>
                                  <p:childTnLst>
                                    <p:animMotion origin="layout" path="M 1.66667E-6 -8.51852E-6 L -0.05 0.30092 " pathEditMode="relative" ptsTypes="AA">
                                      <p:cBhvr>
                                        <p:cTn id="170" dur="2000" fill="hold"/>
                                        <p:tgtEl>
                                          <p:spTgt spid="445483"/>
                                        </p:tgtEl>
                                        <p:attrNameLst>
                                          <p:attrName>ppt_x</p:attrName>
                                          <p:attrName>ppt_y</p:attrName>
                                        </p:attrNameLst>
                                      </p:cBhvr>
                                    </p:animMotion>
                                  </p:childTnLst>
                                </p:cTn>
                              </p:par>
                            </p:childTnLst>
                          </p:cTn>
                        </p:par>
                      </p:childTnLst>
                    </p:cTn>
                  </p:par>
                  <p:par>
                    <p:cTn id="171" fill="hold">
                      <p:stCondLst>
                        <p:cond delay="indefinite"/>
                      </p:stCondLst>
                      <p:childTnLst>
                        <p:par>
                          <p:cTn id="172" fill="hold">
                            <p:stCondLst>
                              <p:cond delay="0"/>
                            </p:stCondLst>
                            <p:childTnLst>
                              <p:par>
                                <p:cTn id="173" presetID="9" presetClass="entr" presetSubtype="0" fill="hold" grpId="0" nodeType="clickEffect">
                                  <p:stCondLst>
                                    <p:cond delay="0"/>
                                  </p:stCondLst>
                                  <p:childTnLst>
                                    <p:set>
                                      <p:cBhvr>
                                        <p:cTn id="174" dur="1" fill="hold">
                                          <p:stCondLst>
                                            <p:cond delay="0"/>
                                          </p:stCondLst>
                                        </p:cTn>
                                        <p:tgtEl>
                                          <p:spTgt spid="445490"/>
                                        </p:tgtEl>
                                        <p:attrNameLst>
                                          <p:attrName>style.visibility</p:attrName>
                                        </p:attrNameLst>
                                      </p:cBhvr>
                                      <p:to>
                                        <p:strVal val="visible"/>
                                      </p:to>
                                    </p:set>
                                    <p:animEffect transition="in" filter="dissolve">
                                      <p:cBhvr>
                                        <p:cTn id="175" dur="500"/>
                                        <p:tgtEl>
                                          <p:spTgt spid="445490"/>
                                        </p:tgtEl>
                                      </p:cBhvr>
                                    </p:animEffect>
                                  </p:childTnLst>
                                </p:cTn>
                              </p:par>
                              <p:par>
                                <p:cTn id="176" presetID="9" presetClass="entr" presetSubtype="0" fill="hold" grpId="0" nodeType="withEffect">
                                  <p:stCondLst>
                                    <p:cond delay="0"/>
                                  </p:stCondLst>
                                  <p:childTnLst>
                                    <p:set>
                                      <p:cBhvr>
                                        <p:cTn id="177" dur="1" fill="hold">
                                          <p:stCondLst>
                                            <p:cond delay="0"/>
                                          </p:stCondLst>
                                        </p:cTn>
                                        <p:tgtEl>
                                          <p:spTgt spid="445491"/>
                                        </p:tgtEl>
                                        <p:attrNameLst>
                                          <p:attrName>style.visibility</p:attrName>
                                        </p:attrNameLst>
                                      </p:cBhvr>
                                      <p:to>
                                        <p:strVal val="visible"/>
                                      </p:to>
                                    </p:set>
                                    <p:animEffect transition="in" filter="dissolve">
                                      <p:cBhvr>
                                        <p:cTn id="178" dur="500"/>
                                        <p:tgtEl>
                                          <p:spTgt spid="445491"/>
                                        </p:tgtEl>
                                      </p:cBhvr>
                                    </p:animEffect>
                                  </p:childTnLst>
                                </p:cTn>
                              </p:par>
                            </p:childTnLst>
                          </p:cTn>
                        </p:par>
                      </p:childTnLst>
                    </p:cTn>
                  </p:par>
                  <p:par>
                    <p:cTn id="179" fill="hold">
                      <p:stCondLst>
                        <p:cond delay="indefinite"/>
                      </p:stCondLst>
                      <p:childTnLst>
                        <p:par>
                          <p:cTn id="180" fill="hold">
                            <p:stCondLst>
                              <p:cond delay="0"/>
                            </p:stCondLst>
                            <p:childTnLst>
                              <p:par>
                                <p:cTn id="181" presetID="0" presetClass="path" presetSubtype="0" accel="50000" decel="50000" fill="hold" grpId="1" nodeType="clickEffect">
                                  <p:stCondLst>
                                    <p:cond delay="0"/>
                                  </p:stCondLst>
                                  <p:childTnLst>
                                    <p:animMotion origin="layout" path="M 5.55556E-6 -2.22222E-6 L 0.02501 0.1463 " pathEditMode="relative" ptsTypes="AA">
                                      <p:cBhvr>
                                        <p:cTn id="182" dur="2000" fill="hold"/>
                                        <p:tgtEl>
                                          <p:spTgt spid="445486"/>
                                        </p:tgtEl>
                                        <p:attrNameLst>
                                          <p:attrName>ppt_x</p:attrName>
                                          <p:attrName>ppt_y</p:attrName>
                                        </p:attrNameLst>
                                      </p:cBhvr>
                                    </p:animMotion>
                                  </p:childTnLst>
                                </p:cTn>
                              </p:par>
                            </p:childTnLst>
                          </p:cTn>
                        </p:par>
                      </p:childTnLst>
                    </p:cTn>
                  </p:par>
                  <p:par>
                    <p:cTn id="183" fill="hold">
                      <p:stCondLst>
                        <p:cond delay="indefinite"/>
                      </p:stCondLst>
                      <p:childTnLst>
                        <p:par>
                          <p:cTn id="184" fill="hold">
                            <p:stCondLst>
                              <p:cond delay="0"/>
                            </p:stCondLst>
                            <p:childTnLst>
                              <p:par>
                                <p:cTn id="185" presetID="9" presetClass="entr" presetSubtype="0" fill="hold" grpId="0" nodeType="clickEffect">
                                  <p:stCondLst>
                                    <p:cond delay="0"/>
                                  </p:stCondLst>
                                  <p:childTnLst>
                                    <p:set>
                                      <p:cBhvr>
                                        <p:cTn id="186" dur="1" fill="hold">
                                          <p:stCondLst>
                                            <p:cond delay="0"/>
                                          </p:stCondLst>
                                        </p:cTn>
                                        <p:tgtEl>
                                          <p:spTgt spid="445492"/>
                                        </p:tgtEl>
                                        <p:attrNameLst>
                                          <p:attrName>style.visibility</p:attrName>
                                        </p:attrNameLst>
                                      </p:cBhvr>
                                      <p:to>
                                        <p:strVal val="visible"/>
                                      </p:to>
                                    </p:set>
                                    <p:animEffect transition="in" filter="dissolve">
                                      <p:cBhvr>
                                        <p:cTn id="187" dur="500"/>
                                        <p:tgtEl>
                                          <p:spTgt spid="445492"/>
                                        </p:tgtEl>
                                      </p:cBhvr>
                                    </p:animEffect>
                                  </p:childTnLst>
                                </p:cTn>
                              </p:par>
                              <p:par>
                                <p:cTn id="188" presetID="9" presetClass="entr" presetSubtype="0" fill="hold" grpId="0" nodeType="withEffect">
                                  <p:stCondLst>
                                    <p:cond delay="0"/>
                                  </p:stCondLst>
                                  <p:childTnLst>
                                    <p:set>
                                      <p:cBhvr>
                                        <p:cTn id="189" dur="1" fill="hold">
                                          <p:stCondLst>
                                            <p:cond delay="0"/>
                                          </p:stCondLst>
                                        </p:cTn>
                                        <p:tgtEl>
                                          <p:spTgt spid="445493"/>
                                        </p:tgtEl>
                                        <p:attrNameLst>
                                          <p:attrName>style.visibility</p:attrName>
                                        </p:attrNameLst>
                                      </p:cBhvr>
                                      <p:to>
                                        <p:strVal val="visible"/>
                                      </p:to>
                                    </p:set>
                                    <p:animEffect transition="in" filter="dissolve">
                                      <p:cBhvr>
                                        <p:cTn id="190" dur="500"/>
                                        <p:tgtEl>
                                          <p:spTgt spid="445493"/>
                                        </p:tgtEl>
                                      </p:cBhvr>
                                    </p:animEffect>
                                  </p:childTnLst>
                                </p:cTn>
                              </p:par>
                            </p:childTnLst>
                          </p:cTn>
                        </p:par>
                      </p:childTnLst>
                    </p:cTn>
                  </p:par>
                  <p:par>
                    <p:cTn id="191" fill="hold">
                      <p:stCondLst>
                        <p:cond delay="indefinite"/>
                      </p:stCondLst>
                      <p:childTnLst>
                        <p:par>
                          <p:cTn id="192" fill="hold">
                            <p:stCondLst>
                              <p:cond delay="0"/>
                            </p:stCondLst>
                            <p:childTnLst>
                              <p:par>
                                <p:cTn id="193" presetID="9" presetClass="entr" presetSubtype="0" fill="hold" grpId="0" nodeType="clickEffect">
                                  <p:stCondLst>
                                    <p:cond delay="0"/>
                                  </p:stCondLst>
                                  <p:childTnLst>
                                    <p:set>
                                      <p:cBhvr>
                                        <p:cTn id="194" dur="1" fill="hold">
                                          <p:stCondLst>
                                            <p:cond delay="0"/>
                                          </p:stCondLst>
                                        </p:cTn>
                                        <p:tgtEl>
                                          <p:spTgt spid="445494"/>
                                        </p:tgtEl>
                                        <p:attrNameLst>
                                          <p:attrName>style.visibility</p:attrName>
                                        </p:attrNameLst>
                                      </p:cBhvr>
                                      <p:to>
                                        <p:strVal val="visible"/>
                                      </p:to>
                                    </p:set>
                                    <p:animEffect transition="in" filter="dissolve">
                                      <p:cBhvr>
                                        <p:cTn id="195" dur="500"/>
                                        <p:tgtEl>
                                          <p:spTgt spid="445494"/>
                                        </p:tgtEl>
                                      </p:cBhvr>
                                    </p:animEffect>
                                  </p:childTnLst>
                                </p:cTn>
                              </p:par>
                            </p:childTnLst>
                          </p:cTn>
                        </p:par>
                      </p:childTnLst>
                    </p:cTn>
                  </p:par>
                  <p:par>
                    <p:cTn id="196" fill="hold">
                      <p:stCondLst>
                        <p:cond delay="indefinite"/>
                      </p:stCondLst>
                      <p:childTnLst>
                        <p:par>
                          <p:cTn id="197" fill="hold">
                            <p:stCondLst>
                              <p:cond delay="0"/>
                            </p:stCondLst>
                            <p:childTnLst>
                              <p:par>
                                <p:cTn id="198" presetID="9" presetClass="entr" presetSubtype="0" fill="hold" grpId="0" nodeType="clickEffect">
                                  <p:stCondLst>
                                    <p:cond delay="0"/>
                                  </p:stCondLst>
                                  <p:childTnLst>
                                    <p:set>
                                      <p:cBhvr>
                                        <p:cTn id="199" dur="1" fill="hold">
                                          <p:stCondLst>
                                            <p:cond delay="0"/>
                                          </p:stCondLst>
                                        </p:cTn>
                                        <p:tgtEl>
                                          <p:spTgt spid="445495"/>
                                        </p:tgtEl>
                                        <p:attrNameLst>
                                          <p:attrName>style.visibility</p:attrName>
                                        </p:attrNameLst>
                                      </p:cBhvr>
                                      <p:to>
                                        <p:strVal val="visible"/>
                                      </p:to>
                                    </p:set>
                                    <p:animEffect transition="in" filter="dissolve">
                                      <p:cBhvr>
                                        <p:cTn id="200" dur="500"/>
                                        <p:tgtEl>
                                          <p:spTgt spid="445495"/>
                                        </p:tgtEl>
                                      </p:cBhvr>
                                    </p:animEffect>
                                  </p:childTnLst>
                                </p:cTn>
                              </p:par>
                              <p:par>
                                <p:cTn id="201" presetID="9" presetClass="entr" presetSubtype="0" fill="hold" grpId="0" nodeType="withEffect">
                                  <p:stCondLst>
                                    <p:cond delay="0"/>
                                  </p:stCondLst>
                                  <p:childTnLst>
                                    <p:set>
                                      <p:cBhvr>
                                        <p:cTn id="202" dur="1" fill="hold">
                                          <p:stCondLst>
                                            <p:cond delay="0"/>
                                          </p:stCondLst>
                                        </p:cTn>
                                        <p:tgtEl>
                                          <p:spTgt spid="445496"/>
                                        </p:tgtEl>
                                        <p:attrNameLst>
                                          <p:attrName>style.visibility</p:attrName>
                                        </p:attrNameLst>
                                      </p:cBhvr>
                                      <p:to>
                                        <p:strVal val="visible"/>
                                      </p:to>
                                    </p:set>
                                    <p:animEffect transition="in" filter="dissolve">
                                      <p:cBhvr>
                                        <p:cTn id="203" dur="500"/>
                                        <p:tgtEl>
                                          <p:spTgt spid="445496"/>
                                        </p:tgtEl>
                                      </p:cBhvr>
                                    </p:animEffect>
                                  </p:childTnLst>
                                </p:cTn>
                              </p:par>
                            </p:childTnLst>
                          </p:cTn>
                        </p:par>
                      </p:childTnLst>
                    </p:cTn>
                  </p:par>
                  <p:par>
                    <p:cTn id="204" fill="hold">
                      <p:stCondLst>
                        <p:cond delay="indefinite"/>
                      </p:stCondLst>
                      <p:childTnLst>
                        <p:par>
                          <p:cTn id="205" fill="hold">
                            <p:stCondLst>
                              <p:cond delay="0"/>
                            </p:stCondLst>
                            <p:childTnLst>
                              <p:par>
                                <p:cTn id="206" presetID="9" presetClass="entr" presetSubtype="0" fill="hold" nodeType="clickEffect">
                                  <p:stCondLst>
                                    <p:cond delay="0"/>
                                  </p:stCondLst>
                                  <p:childTnLst>
                                    <p:set>
                                      <p:cBhvr>
                                        <p:cTn id="207" dur="1" fill="hold">
                                          <p:stCondLst>
                                            <p:cond delay="0"/>
                                          </p:stCondLst>
                                        </p:cTn>
                                        <p:tgtEl>
                                          <p:spTgt spid="445497"/>
                                        </p:tgtEl>
                                        <p:attrNameLst>
                                          <p:attrName>style.visibility</p:attrName>
                                        </p:attrNameLst>
                                      </p:cBhvr>
                                      <p:to>
                                        <p:strVal val="visible"/>
                                      </p:to>
                                    </p:set>
                                    <p:animEffect transition="in" filter="dissolve">
                                      <p:cBhvr>
                                        <p:cTn id="208" dur="500"/>
                                        <p:tgtEl>
                                          <p:spTgt spid="4454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444" grpId="0"/>
      <p:bldP spid="445453" grpId="0" animBg="1"/>
      <p:bldP spid="445454" grpId="0" animBg="1"/>
      <p:bldP spid="445455" grpId="0" animBg="1"/>
      <p:bldP spid="445456" grpId="0" animBg="1"/>
      <p:bldP spid="445458" grpId="0" animBg="1"/>
      <p:bldP spid="445459" grpId="0" animBg="1"/>
      <p:bldP spid="445460" grpId="0" animBg="1"/>
      <p:bldP spid="445461" grpId="0" animBg="1"/>
      <p:bldP spid="445462" grpId="0" animBg="1"/>
      <p:bldP spid="445463" grpId="0" animBg="1"/>
      <p:bldP spid="445464" grpId="0" animBg="1"/>
      <p:bldP spid="445465" grpId="0" animBg="1"/>
      <p:bldP spid="445466" grpId="0" animBg="1"/>
      <p:bldP spid="445466" grpId="1" animBg="1"/>
      <p:bldP spid="445467" grpId="0" animBg="1"/>
      <p:bldP spid="445467" grpId="1" animBg="1"/>
      <p:bldP spid="445468" grpId="0" animBg="1"/>
      <p:bldP spid="445469" grpId="0" animBg="1"/>
      <p:bldP spid="445470" grpId="0"/>
      <p:bldP spid="445471" grpId="0"/>
      <p:bldP spid="445472" grpId="0"/>
      <p:bldP spid="445473" grpId="0"/>
      <p:bldP spid="445474" grpId="0"/>
      <p:bldP spid="445475" grpId="0"/>
      <p:bldP spid="445476" grpId="0"/>
      <p:bldP spid="445477" grpId="0"/>
      <p:bldP spid="445478" grpId="0"/>
      <p:bldP spid="445479" grpId="0"/>
      <p:bldP spid="445480" grpId="0"/>
      <p:bldP spid="445481" grpId="0"/>
      <p:bldP spid="445482" grpId="0"/>
      <p:bldP spid="445483" grpId="0" animBg="1"/>
      <p:bldP spid="445483" grpId="1" animBg="1"/>
      <p:bldP spid="445484" grpId="0" animBg="1"/>
      <p:bldP spid="445484" grpId="1" animBg="1"/>
      <p:bldP spid="445485" grpId="0" animBg="1"/>
      <p:bldP spid="445486" grpId="0" animBg="1"/>
      <p:bldP spid="445486" grpId="1" animBg="1"/>
      <p:bldP spid="445487" grpId="0" animBg="1"/>
      <p:bldP spid="445489" grpId="0"/>
      <p:bldP spid="445490" grpId="0" animBg="1"/>
      <p:bldP spid="445491" grpId="0"/>
      <p:bldP spid="445492" grpId="0" animBg="1"/>
      <p:bldP spid="445493" grpId="0"/>
      <p:bldP spid="445494" grpId="0" animBg="1"/>
      <p:bldP spid="445495" grpId="0" animBg="1"/>
      <p:bldP spid="445496"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p:txBody>
          <a:bodyPr/>
          <a:lstStyle/>
          <a:p>
            <a:fld id="{20C30987-2F20-4E58-866D-69CD8DFF2616}" type="slidenum">
              <a:rPr lang="tr-TR"/>
              <a:pPr/>
              <a:t>72</a:t>
            </a:fld>
            <a:endParaRPr lang="tr-TR"/>
          </a:p>
        </p:txBody>
      </p:sp>
      <p:sp>
        <p:nvSpPr>
          <p:cNvPr id="446466" name="Rectangle 2"/>
          <p:cNvSpPr>
            <a:spLocks noGrp="1" noChangeArrowheads="1"/>
          </p:cNvSpPr>
          <p:nvPr>
            <p:ph type="title"/>
          </p:nvPr>
        </p:nvSpPr>
        <p:spPr>
          <a:xfrm>
            <a:off x="715963" y="0"/>
            <a:ext cx="7772400" cy="1143000"/>
          </a:xfrm>
        </p:spPr>
        <p:txBody>
          <a:bodyPr/>
          <a:lstStyle/>
          <a:p>
            <a:r>
              <a:rPr lang="tr-TR"/>
              <a:t>Example 1</a:t>
            </a:r>
            <a:endParaRPr lang="en-US"/>
          </a:p>
        </p:txBody>
      </p:sp>
      <p:sp>
        <p:nvSpPr>
          <p:cNvPr id="446467" name="Rectangle 3"/>
          <p:cNvSpPr>
            <a:spLocks noChangeArrowheads="1"/>
          </p:cNvSpPr>
          <p:nvPr/>
        </p:nvSpPr>
        <p:spPr bwMode="auto">
          <a:xfrm>
            <a:off x="0" y="2119313"/>
            <a:ext cx="9144000" cy="0"/>
          </a:xfrm>
          <a:prstGeom prst="rect">
            <a:avLst/>
          </a:prstGeom>
          <a:noFill/>
          <a:ln w="38100" algn="ctr">
            <a:noFill/>
            <a:miter lim="800000"/>
            <a:headEnd type="none" w="sm" len="lg"/>
            <a:tailEnd type="none" w="sm" len="lg"/>
          </a:ln>
          <a:effectLst/>
        </p:spPr>
        <p:txBody>
          <a:bodyPr wrap="none" anchor="ctr">
            <a:spAutoFit/>
          </a:bodyPr>
          <a:lstStyle/>
          <a:p>
            <a:endParaRPr lang="en-US"/>
          </a:p>
        </p:txBody>
      </p:sp>
      <p:sp>
        <p:nvSpPr>
          <p:cNvPr id="446468" name="Rectangle 4"/>
          <p:cNvSpPr>
            <a:spLocks noChangeArrowheads="1"/>
          </p:cNvSpPr>
          <p:nvPr/>
        </p:nvSpPr>
        <p:spPr bwMode="auto">
          <a:xfrm>
            <a:off x="331788" y="1238250"/>
            <a:ext cx="8340725" cy="915988"/>
          </a:xfrm>
          <a:prstGeom prst="rect">
            <a:avLst/>
          </a:prstGeom>
          <a:noFill/>
          <a:ln w="38100" algn="ctr">
            <a:noFill/>
            <a:miter lim="800000"/>
            <a:headEnd type="none" w="sm" len="lg"/>
            <a:tailEnd type="none" w="sm" len="lg"/>
          </a:ln>
          <a:effectLst/>
        </p:spPr>
        <p:txBody>
          <a:bodyPr anchor="ctr">
            <a:spAutoFit/>
          </a:bodyPr>
          <a:lstStyle/>
          <a:p>
            <a:pPr marL="457200" indent="-457200" algn="just">
              <a:buFontTx/>
              <a:buChar char="•"/>
            </a:pPr>
            <a:r>
              <a:rPr lang="en-US"/>
              <a:t>Assume, only 100 N.m torque is acting onto mechanism. Then,</a:t>
            </a:r>
          </a:p>
          <a:p>
            <a:pPr marL="457200" indent="-457200" algn="just"/>
            <a:r>
              <a:rPr lang="en-US"/>
              <a:t>Link 3 is two force member. </a:t>
            </a:r>
          </a:p>
          <a:p>
            <a:pPr marL="457200" indent="-457200" algn="just"/>
            <a:r>
              <a:rPr lang="en-US"/>
              <a:t>There is no force and torque on link 5 and 6.</a:t>
            </a:r>
            <a:endParaRPr lang="tr-TR"/>
          </a:p>
        </p:txBody>
      </p:sp>
      <p:sp>
        <p:nvSpPr>
          <p:cNvPr id="446469" name="Rectangle 5"/>
          <p:cNvSpPr>
            <a:spLocks noChangeArrowheads="1"/>
          </p:cNvSpPr>
          <p:nvPr/>
        </p:nvSpPr>
        <p:spPr bwMode="auto">
          <a:xfrm>
            <a:off x="0" y="1585913"/>
            <a:ext cx="9144000" cy="0"/>
          </a:xfrm>
          <a:prstGeom prst="rect">
            <a:avLst/>
          </a:prstGeom>
          <a:noFill/>
          <a:ln w="38100" algn="ctr">
            <a:noFill/>
            <a:miter lim="800000"/>
            <a:headEnd type="none" w="sm" len="lg"/>
            <a:tailEnd type="none" w="sm" len="lg"/>
          </a:ln>
          <a:effectLst/>
        </p:spPr>
        <p:txBody>
          <a:bodyPr wrap="none" anchor="ctr">
            <a:spAutoFit/>
          </a:bodyPr>
          <a:lstStyle/>
          <a:p>
            <a:endParaRPr lang="en-US"/>
          </a:p>
        </p:txBody>
      </p:sp>
      <p:graphicFrame>
        <p:nvGraphicFramePr>
          <p:cNvPr id="446470" name="Object 6"/>
          <p:cNvGraphicFramePr>
            <a:graphicFrameLocks noChangeAspect="1"/>
          </p:cNvGraphicFramePr>
          <p:nvPr/>
        </p:nvGraphicFramePr>
        <p:xfrm>
          <a:off x="1684338" y="2443163"/>
          <a:ext cx="5864225" cy="4281487"/>
        </p:xfrm>
        <a:graphic>
          <a:graphicData uri="http://schemas.openxmlformats.org/presentationml/2006/ole">
            <p:oleObj spid="_x0000_s6146" name="Solid Edge Draft Document" r:id="rId3" imgW="5057775" imgH="3695700" progId="SolidEdge.DraftDocument">
              <p:embed/>
            </p:oleObj>
          </a:graphicData>
        </a:graphic>
      </p:graphicFrame>
      <p:sp>
        <p:nvSpPr>
          <p:cNvPr id="446473" name="Rectangle 9"/>
          <p:cNvSpPr>
            <a:spLocks noChangeArrowheads="1"/>
          </p:cNvSpPr>
          <p:nvPr/>
        </p:nvSpPr>
        <p:spPr bwMode="auto">
          <a:xfrm>
            <a:off x="3124200" y="2882900"/>
            <a:ext cx="533400" cy="304800"/>
          </a:xfrm>
          <a:prstGeom prst="rect">
            <a:avLst/>
          </a:prstGeom>
          <a:solidFill>
            <a:schemeClr val="tx1"/>
          </a:solidFill>
          <a:ln w="38100" algn="ctr">
            <a:solidFill>
              <a:schemeClr val="tx1"/>
            </a:solidFill>
            <a:miter lim="800000"/>
            <a:headEnd type="none" w="sm" len="lg"/>
            <a:tailEnd type="none" w="sm" len="lg"/>
          </a:ln>
          <a:effectLst/>
        </p:spPr>
        <p:txBody>
          <a:bodyPr wrap="none" anchor="ctr"/>
          <a:lstStyle/>
          <a:p>
            <a:endParaRPr lang="en-US"/>
          </a:p>
        </p:txBody>
      </p:sp>
      <p:sp>
        <p:nvSpPr>
          <p:cNvPr id="446474" name="Rectangle 10"/>
          <p:cNvSpPr>
            <a:spLocks noChangeArrowheads="1"/>
          </p:cNvSpPr>
          <p:nvPr/>
        </p:nvSpPr>
        <p:spPr bwMode="auto">
          <a:xfrm>
            <a:off x="3441700" y="2743200"/>
            <a:ext cx="76200" cy="215900"/>
          </a:xfrm>
          <a:prstGeom prst="rect">
            <a:avLst/>
          </a:prstGeom>
          <a:solidFill>
            <a:schemeClr val="tx1"/>
          </a:solidFill>
          <a:ln w="38100" algn="ctr">
            <a:solidFill>
              <a:schemeClr val="tx1"/>
            </a:solidFill>
            <a:miter lim="800000"/>
            <a:headEnd type="none" w="sm" len="lg"/>
            <a:tailEnd type="none" w="sm" len="lg"/>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6468"/>
                                        </p:tgtEl>
                                        <p:attrNameLst>
                                          <p:attrName>style.visibility</p:attrName>
                                        </p:attrNameLst>
                                      </p:cBhvr>
                                      <p:to>
                                        <p:strVal val="visible"/>
                                      </p:to>
                                    </p:set>
                                    <p:animEffect transition="in" filter="dissolve">
                                      <p:cBhvr>
                                        <p:cTn id="7" dur="500"/>
                                        <p:tgtEl>
                                          <p:spTgt spid="446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6468"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3"/>
          <p:cNvSpPr>
            <a:spLocks noGrp="1"/>
          </p:cNvSpPr>
          <p:nvPr>
            <p:ph type="sldNum" sz="quarter" idx="10"/>
          </p:nvPr>
        </p:nvSpPr>
        <p:spPr/>
        <p:txBody>
          <a:bodyPr/>
          <a:lstStyle/>
          <a:p>
            <a:fld id="{F2477F43-5A9C-4C0C-97F6-72B07B9E2ECF}" type="slidenum">
              <a:rPr lang="tr-TR"/>
              <a:pPr/>
              <a:t>73</a:t>
            </a:fld>
            <a:endParaRPr lang="tr-TR"/>
          </a:p>
        </p:txBody>
      </p:sp>
      <p:sp>
        <p:nvSpPr>
          <p:cNvPr id="447490" name="Rectangle 2"/>
          <p:cNvSpPr>
            <a:spLocks noGrp="1" noChangeArrowheads="1"/>
          </p:cNvSpPr>
          <p:nvPr>
            <p:ph type="title"/>
          </p:nvPr>
        </p:nvSpPr>
        <p:spPr>
          <a:xfrm>
            <a:off x="715963" y="0"/>
            <a:ext cx="7772400" cy="1143000"/>
          </a:xfrm>
        </p:spPr>
        <p:txBody>
          <a:bodyPr/>
          <a:lstStyle/>
          <a:p>
            <a:r>
              <a:rPr lang="tr-TR"/>
              <a:t>Example 1</a:t>
            </a:r>
            <a:endParaRPr lang="en-US"/>
          </a:p>
        </p:txBody>
      </p:sp>
      <p:sp>
        <p:nvSpPr>
          <p:cNvPr id="447491" name="Rectangle 3"/>
          <p:cNvSpPr>
            <a:spLocks noChangeArrowheads="1"/>
          </p:cNvSpPr>
          <p:nvPr/>
        </p:nvSpPr>
        <p:spPr bwMode="auto">
          <a:xfrm>
            <a:off x="0" y="2119313"/>
            <a:ext cx="9144000" cy="0"/>
          </a:xfrm>
          <a:prstGeom prst="rect">
            <a:avLst/>
          </a:prstGeom>
          <a:noFill/>
          <a:ln w="38100" algn="ctr">
            <a:noFill/>
            <a:miter lim="800000"/>
            <a:headEnd type="none" w="sm" len="lg"/>
            <a:tailEnd type="none" w="sm" len="lg"/>
          </a:ln>
          <a:effectLst/>
        </p:spPr>
        <p:txBody>
          <a:bodyPr wrap="none" anchor="ctr">
            <a:spAutoFit/>
          </a:bodyPr>
          <a:lstStyle/>
          <a:p>
            <a:endParaRPr lang="en-US"/>
          </a:p>
        </p:txBody>
      </p:sp>
      <p:sp>
        <p:nvSpPr>
          <p:cNvPr id="447492" name="Rectangle 4"/>
          <p:cNvSpPr>
            <a:spLocks noChangeArrowheads="1"/>
          </p:cNvSpPr>
          <p:nvPr/>
        </p:nvSpPr>
        <p:spPr bwMode="auto">
          <a:xfrm>
            <a:off x="5346700" y="773113"/>
            <a:ext cx="3797300" cy="915987"/>
          </a:xfrm>
          <a:prstGeom prst="rect">
            <a:avLst/>
          </a:prstGeom>
          <a:noFill/>
          <a:ln w="38100" algn="ctr">
            <a:noFill/>
            <a:miter lim="800000"/>
            <a:headEnd type="none" w="sm" len="lg"/>
            <a:tailEnd type="none" w="sm" len="lg"/>
          </a:ln>
          <a:effectLst/>
        </p:spPr>
        <p:txBody>
          <a:bodyPr anchor="ctr">
            <a:spAutoFit/>
          </a:bodyPr>
          <a:lstStyle/>
          <a:p>
            <a:pPr marL="457200" indent="-457200" algn="ctr"/>
            <a:r>
              <a:rPr lang="en-US"/>
              <a:t>Link 3 is two force member. </a:t>
            </a:r>
          </a:p>
          <a:p>
            <a:pPr marL="457200" indent="-457200" algn="ctr"/>
            <a:r>
              <a:rPr lang="en-US"/>
              <a:t>There is no force and torque on link 5 and 6.</a:t>
            </a:r>
            <a:endParaRPr lang="tr-TR"/>
          </a:p>
        </p:txBody>
      </p:sp>
      <p:sp>
        <p:nvSpPr>
          <p:cNvPr id="447493" name="Rectangle 5"/>
          <p:cNvSpPr>
            <a:spLocks noChangeArrowheads="1"/>
          </p:cNvSpPr>
          <p:nvPr/>
        </p:nvSpPr>
        <p:spPr bwMode="auto">
          <a:xfrm>
            <a:off x="0" y="1585913"/>
            <a:ext cx="9144000" cy="0"/>
          </a:xfrm>
          <a:prstGeom prst="rect">
            <a:avLst/>
          </a:prstGeom>
          <a:noFill/>
          <a:ln w="38100" algn="ctr">
            <a:noFill/>
            <a:miter lim="800000"/>
            <a:headEnd type="none" w="sm" len="lg"/>
            <a:tailEnd type="none" w="sm" len="lg"/>
          </a:ln>
          <a:effectLst/>
        </p:spPr>
        <p:txBody>
          <a:bodyPr wrap="none" anchor="ctr">
            <a:spAutoFit/>
          </a:bodyPr>
          <a:lstStyle/>
          <a:p>
            <a:endParaRPr lang="en-US"/>
          </a:p>
        </p:txBody>
      </p:sp>
      <p:graphicFrame>
        <p:nvGraphicFramePr>
          <p:cNvPr id="447494" name="Object 6"/>
          <p:cNvGraphicFramePr>
            <a:graphicFrameLocks noChangeAspect="1"/>
          </p:cNvGraphicFramePr>
          <p:nvPr/>
        </p:nvGraphicFramePr>
        <p:xfrm>
          <a:off x="188913" y="739775"/>
          <a:ext cx="5257800" cy="2962275"/>
        </p:xfrm>
        <a:graphic>
          <a:graphicData uri="http://schemas.openxmlformats.org/presentationml/2006/ole">
            <p:oleObj spid="_x0000_s7170" name="Solid Edge Draft Document" r:id="rId3" imgW="5248440" imgH="2886120" progId="SolidEdge.DraftDocument">
              <p:embed/>
            </p:oleObj>
          </a:graphicData>
        </a:graphic>
      </p:graphicFrame>
      <p:graphicFrame>
        <p:nvGraphicFramePr>
          <p:cNvPr id="447495" name="Object 7"/>
          <p:cNvGraphicFramePr>
            <a:graphicFrameLocks noChangeAspect="1"/>
          </p:cNvGraphicFramePr>
          <p:nvPr/>
        </p:nvGraphicFramePr>
        <p:xfrm>
          <a:off x="3228975" y="3076575"/>
          <a:ext cx="5915025" cy="3781425"/>
        </p:xfrm>
        <a:graphic>
          <a:graphicData uri="http://schemas.openxmlformats.org/presentationml/2006/ole">
            <p:oleObj spid="_x0000_s7171" name="Solid Edge Draft Document" r:id="rId4" imgW="5915160" imgH="3781440" progId="SolidEdge.DraftDocument">
              <p:embed/>
            </p:oleObj>
          </a:graphicData>
        </a:graphic>
      </p:graphicFrame>
      <p:sp>
        <p:nvSpPr>
          <p:cNvPr id="447496" name="Line 8"/>
          <p:cNvSpPr>
            <a:spLocks noChangeShapeType="1"/>
          </p:cNvSpPr>
          <p:nvPr/>
        </p:nvSpPr>
        <p:spPr bwMode="auto">
          <a:xfrm flipH="1" flipV="1">
            <a:off x="4833938" y="2511425"/>
            <a:ext cx="508000" cy="361950"/>
          </a:xfrm>
          <a:prstGeom prst="line">
            <a:avLst/>
          </a:prstGeom>
          <a:noFill/>
          <a:ln w="38100">
            <a:solidFill>
              <a:schemeClr val="hlink"/>
            </a:solidFill>
            <a:round/>
            <a:headEnd type="none" w="sm" len="lg"/>
            <a:tailEnd type="triangle" w="sm" len="lg"/>
          </a:ln>
          <a:effectLst/>
        </p:spPr>
        <p:txBody>
          <a:bodyPr wrap="none" anchor="ctr"/>
          <a:lstStyle/>
          <a:p>
            <a:endParaRPr lang="en-US"/>
          </a:p>
        </p:txBody>
      </p:sp>
      <p:sp>
        <p:nvSpPr>
          <p:cNvPr id="447497" name="Line 9"/>
          <p:cNvSpPr>
            <a:spLocks noChangeShapeType="1"/>
          </p:cNvSpPr>
          <p:nvPr/>
        </p:nvSpPr>
        <p:spPr bwMode="auto">
          <a:xfrm>
            <a:off x="2481263" y="928688"/>
            <a:ext cx="479425" cy="333375"/>
          </a:xfrm>
          <a:prstGeom prst="line">
            <a:avLst/>
          </a:prstGeom>
          <a:noFill/>
          <a:ln w="38100">
            <a:solidFill>
              <a:schemeClr val="hlink"/>
            </a:solidFill>
            <a:round/>
            <a:headEnd type="none" w="sm" len="lg"/>
            <a:tailEnd type="triangle" w="sm" len="lg"/>
          </a:ln>
          <a:effectLst/>
        </p:spPr>
        <p:txBody>
          <a:bodyPr wrap="none" anchor="ctr"/>
          <a:lstStyle/>
          <a:p>
            <a:endParaRPr lang="en-US"/>
          </a:p>
        </p:txBody>
      </p:sp>
      <p:sp>
        <p:nvSpPr>
          <p:cNvPr id="447499" name="Line 11"/>
          <p:cNvSpPr>
            <a:spLocks noChangeShapeType="1"/>
          </p:cNvSpPr>
          <p:nvPr/>
        </p:nvSpPr>
        <p:spPr bwMode="auto">
          <a:xfrm flipH="1" flipV="1">
            <a:off x="957263" y="1449388"/>
            <a:ext cx="609600" cy="404812"/>
          </a:xfrm>
          <a:prstGeom prst="line">
            <a:avLst/>
          </a:prstGeom>
          <a:noFill/>
          <a:ln w="38100">
            <a:solidFill>
              <a:schemeClr val="hlink"/>
            </a:solidFill>
            <a:round/>
            <a:headEnd type="none" w="sm" len="lg"/>
            <a:tailEnd type="triangle" w="sm" len="lg"/>
          </a:ln>
          <a:effectLst/>
        </p:spPr>
        <p:txBody>
          <a:bodyPr wrap="none" anchor="ctr"/>
          <a:lstStyle/>
          <a:p>
            <a:endParaRPr lang="en-US"/>
          </a:p>
        </p:txBody>
      </p:sp>
      <p:sp>
        <p:nvSpPr>
          <p:cNvPr id="447506" name="Line 18"/>
          <p:cNvSpPr>
            <a:spLocks noChangeShapeType="1"/>
          </p:cNvSpPr>
          <p:nvPr/>
        </p:nvSpPr>
        <p:spPr bwMode="auto">
          <a:xfrm>
            <a:off x="942975" y="798513"/>
            <a:ext cx="0" cy="550862"/>
          </a:xfrm>
          <a:prstGeom prst="line">
            <a:avLst/>
          </a:prstGeom>
          <a:noFill/>
          <a:ln w="38100">
            <a:solidFill>
              <a:schemeClr val="hlink"/>
            </a:solidFill>
            <a:round/>
            <a:headEnd type="none" w="sm" len="lg"/>
            <a:tailEnd type="triangle" w="sm" len="lg"/>
          </a:ln>
          <a:effectLst/>
        </p:spPr>
        <p:txBody>
          <a:bodyPr wrap="none" anchor="ctr"/>
          <a:lstStyle/>
          <a:p>
            <a:endParaRPr lang="en-US"/>
          </a:p>
        </p:txBody>
      </p:sp>
      <p:sp>
        <p:nvSpPr>
          <p:cNvPr id="447513" name="Text Box 25"/>
          <p:cNvSpPr txBox="1">
            <a:spLocks noChangeArrowheads="1"/>
          </p:cNvSpPr>
          <p:nvPr/>
        </p:nvSpPr>
        <p:spPr bwMode="auto">
          <a:xfrm>
            <a:off x="1009650" y="795338"/>
            <a:ext cx="349250" cy="366712"/>
          </a:xfrm>
          <a:prstGeom prst="rect">
            <a:avLst/>
          </a:prstGeom>
          <a:noFill/>
          <a:ln w="38100" algn="ctr">
            <a:noFill/>
            <a:miter lim="800000"/>
            <a:headEnd type="none" w="sm" len="lg"/>
            <a:tailEnd type="none" w="sm" len="lg"/>
          </a:ln>
          <a:effectLst/>
        </p:spPr>
        <p:txBody>
          <a:bodyPr wrap="none">
            <a:spAutoFit/>
          </a:bodyPr>
          <a:lstStyle/>
          <a:p>
            <a:r>
              <a:rPr lang="tr-TR">
                <a:solidFill>
                  <a:schemeClr val="hlink"/>
                </a:solidFill>
              </a:rPr>
              <a:t>N</a:t>
            </a:r>
            <a:endParaRPr lang="en-US">
              <a:solidFill>
                <a:schemeClr val="hlink"/>
              </a:solidFill>
            </a:endParaRPr>
          </a:p>
        </p:txBody>
      </p:sp>
      <p:sp>
        <p:nvSpPr>
          <p:cNvPr id="447514" name="Text Box 26"/>
          <p:cNvSpPr txBox="1">
            <a:spLocks noChangeArrowheads="1"/>
          </p:cNvSpPr>
          <p:nvPr/>
        </p:nvSpPr>
        <p:spPr bwMode="auto">
          <a:xfrm>
            <a:off x="2736850" y="779463"/>
            <a:ext cx="401638" cy="366712"/>
          </a:xfrm>
          <a:prstGeom prst="rect">
            <a:avLst/>
          </a:prstGeom>
          <a:noFill/>
          <a:ln w="38100" algn="ctr">
            <a:noFill/>
            <a:miter lim="800000"/>
            <a:headEnd type="none" w="sm" len="lg"/>
            <a:tailEnd type="none" w="sm" len="lg"/>
          </a:ln>
          <a:effectLst/>
        </p:spPr>
        <p:txBody>
          <a:bodyPr wrap="none">
            <a:spAutoFit/>
          </a:bodyPr>
          <a:lstStyle/>
          <a:p>
            <a:r>
              <a:rPr lang="tr-TR">
                <a:solidFill>
                  <a:schemeClr val="hlink"/>
                </a:solidFill>
              </a:rPr>
              <a:t>F</a:t>
            </a:r>
            <a:r>
              <a:rPr lang="tr-TR" sz="1000">
                <a:solidFill>
                  <a:schemeClr val="hlink"/>
                </a:solidFill>
              </a:rPr>
              <a:t>F</a:t>
            </a:r>
            <a:endParaRPr lang="en-US" sz="1000">
              <a:solidFill>
                <a:schemeClr val="hlink"/>
              </a:solidFill>
            </a:endParaRPr>
          </a:p>
        </p:txBody>
      </p:sp>
      <p:sp>
        <p:nvSpPr>
          <p:cNvPr id="447516" name="Text Box 28"/>
          <p:cNvSpPr txBox="1">
            <a:spLocks noChangeArrowheads="1"/>
          </p:cNvSpPr>
          <p:nvPr/>
        </p:nvSpPr>
        <p:spPr bwMode="auto">
          <a:xfrm>
            <a:off x="1349375" y="1458913"/>
            <a:ext cx="401638" cy="366712"/>
          </a:xfrm>
          <a:prstGeom prst="rect">
            <a:avLst/>
          </a:prstGeom>
          <a:noFill/>
          <a:ln w="38100" algn="ctr">
            <a:noFill/>
            <a:miter lim="800000"/>
            <a:headEnd type="none" w="sm" len="lg"/>
            <a:tailEnd type="none" w="sm" len="lg"/>
          </a:ln>
          <a:effectLst/>
        </p:spPr>
        <p:txBody>
          <a:bodyPr wrap="none">
            <a:spAutoFit/>
          </a:bodyPr>
          <a:lstStyle/>
          <a:p>
            <a:r>
              <a:rPr lang="tr-TR">
                <a:solidFill>
                  <a:schemeClr val="hlink"/>
                </a:solidFill>
              </a:rPr>
              <a:t>F</a:t>
            </a:r>
            <a:r>
              <a:rPr lang="tr-TR" sz="1000">
                <a:solidFill>
                  <a:schemeClr val="hlink"/>
                </a:solidFill>
              </a:rPr>
              <a:t>F</a:t>
            </a:r>
            <a:endParaRPr lang="en-US" sz="1000">
              <a:solidFill>
                <a:schemeClr val="hlink"/>
              </a:solidFill>
            </a:endParaRPr>
          </a:p>
        </p:txBody>
      </p:sp>
      <p:sp>
        <p:nvSpPr>
          <p:cNvPr id="447517" name="Text Box 29"/>
          <p:cNvSpPr txBox="1">
            <a:spLocks noChangeArrowheads="1"/>
          </p:cNvSpPr>
          <p:nvPr/>
        </p:nvSpPr>
        <p:spPr bwMode="auto">
          <a:xfrm>
            <a:off x="4981575" y="2271713"/>
            <a:ext cx="407988" cy="366712"/>
          </a:xfrm>
          <a:prstGeom prst="rect">
            <a:avLst/>
          </a:prstGeom>
          <a:noFill/>
          <a:ln w="38100" algn="ctr">
            <a:noFill/>
            <a:miter lim="800000"/>
            <a:headEnd type="none" w="sm" len="lg"/>
            <a:tailEnd type="none" w="sm" len="lg"/>
          </a:ln>
          <a:effectLst/>
        </p:spPr>
        <p:txBody>
          <a:bodyPr wrap="none">
            <a:spAutoFit/>
          </a:bodyPr>
          <a:lstStyle/>
          <a:p>
            <a:r>
              <a:rPr lang="tr-TR">
                <a:solidFill>
                  <a:schemeClr val="hlink"/>
                </a:solidFill>
              </a:rPr>
              <a:t>F</a:t>
            </a:r>
            <a:r>
              <a:rPr lang="tr-TR" sz="1000">
                <a:solidFill>
                  <a:schemeClr val="hlink"/>
                </a:solidFill>
              </a:rPr>
              <a:t>E</a:t>
            </a:r>
            <a:endParaRPr lang="en-US" sz="1000">
              <a:solidFill>
                <a:schemeClr val="hlink"/>
              </a:solidFill>
            </a:endParaRPr>
          </a:p>
        </p:txBody>
      </p:sp>
      <p:sp>
        <p:nvSpPr>
          <p:cNvPr id="447539" name="Line 51"/>
          <p:cNvSpPr>
            <a:spLocks noChangeShapeType="1"/>
          </p:cNvSpPr>
          <p:nvPr/>
        </p:nvSpPr>
        <p:spPr bwMode="auto">
          <a:xfrm flipH="1">
            <a:off x="342900" y="787400"/>
            <a:ext cx="1371600" cy="1308100"/>
          </a:xfrm>
          <a:prstGeom prst="line">
            <a:avLst/>
          </a:prstGeom>
          <a:noFill/>
          <a:ln w="76200">
            <a:solidFill>
              <a:schemeClr val="accent2"/>
            </a:solidFill>
            <a:round/>
            <a:headEnd type="none" w="sm" len="lg"/>
            <a:tailEnd type="none" w="sm" len="lg"/>
          </a:ln>
          <a:effectLst/>
        </p:spPr>
        <p:txBody>
          <a:bodyPr wrap="none" anchor="ctr"/>
          <a:lstStyle/>
          <a:p>
            <a:endParaRPr lang="en-US"/>
          </a:p>
        </p:txBody>
      </p:sp>
      <p:sp>
        <p:nvSpPr>
          <p:cNvPr id="447540" name="Line 52"/>
          <p:cNvSpPr>
            <a:spLocks noChangeShapeType="1"/>
          </p:cNvSpPr>
          <p:nvPr/>
        </p:nvSpPr>
        <p:spPr bwMode="auto">
          <a:xfrm>
            <a:off x="355600" y="914400"/>
            <a:ext cx="1587500" cy="1155700"/>
          </a:xfrm>
          <a:prstGeom prst="line">
            <a:avLst/>
          </a:prstGeom>
          <a:noFill/>
          <a:ln w="76200">
            <a:solidFill>
              <a:schemeClr val="accent2"/>
            </a:solidFill>
            <a:round/>
            <a:headEnd type="none" w="sm" len="lg"/>
            <a:tailEnd type="none" w="sm" len="lg"/>
          </a:ln>
          <a:effectLst/>
        </p:spPr>
        <p:txBody>
          <a:bodyPr wrap="none" anchor="ctr"/>
          <a:lstStyle/>
          <a:p>
            <a:endParaRPr lang="en-US"/>
          </a:p>
        </p:txBody>
      </p:sp>
      <p:sp>
        <p:nvSpPr>
          <p:cNvPr id="447541" name="Freeform 53"/>
          <p:cNvSpPr>
            <a:spLocks/>
          </p:cNvSpPr>
          <p:nvPr/>
        </p:nvSpPr>
        <p:spPr bwMode="auto">
          <a:xfrm>
            <a:off x="8191500" y="5145088"/>
            <a:ext cx="723900" cy="201612"/>
          </a:xfrm>
          <a:custGeom>
            <a:avLst/>
            <a:gdLst/>
            <a:ahLst/>
            <a:cxnLst>
              <a:cxn ang="0">
                <a:pos x="456" y="87"/>
              </a:cxn>
              <a:cxn ang="0">
                <a:pos x="376" y="39"/>
              </a:cxn>
              <a:cxn ang="0">
                <a:pos x="248" y="15"/>
              </a:cxn>
              <a:cxn ang="0">
                <a:pos x="0" y="127"/>
              </a:cxn>
            </a:cxnLst>
            <a:rect l="0" t="0" r="r" b="b"/>
            <a:pathLst>
              <a:path w="456" h="127">
                <a:moveTo>
                  <a:pt x="456" y="87"/>
                </a:moveTo>
                <a:cubicBezTo>
                  <a:pt x="433" y="69"/>
                  <a:pt x="411" y="51"/>
                  <a:pt x="376" y="39"/>
                </a:cubicBezTo>
                <a:cubicBezTo>
                  <a:pt x="341" y="27"/>
                  <a:pt x="311" y="0"/>
                  <a:pt x="248" y="15"/>
                </a:cubicBezTo>
                <a:cubicBezTo>
                  <a:pt x="185" y="30"/>
                  <a:pt x="36" y="111"/>
                  <a:pt x="0" y="127"/>
                </a:cubicBezTo>
              </a:path>
            </a:pathLst>
          </a:custGeom>
          <a:noFill/>
          <a:ln w="38100" cap="flat" cmpd="sng">
            <a:solidFill>
              <a:schemeClr val="hlink"/>
            </a:solidFill>
            <a:prstDash val="solid"/>
            <a:round/>
            <a:headEnd type="none" w="sm" len="lg"/>
            <a:tailEnd type="triangle" w="sm" len="lg"/>
          </a:ln>
          <a:effectLst/>
        </p:spPr>
        <p:txBody>
          <a:bodyPr wrap="none" anchor="ctr"/>
          <a:lstStyle/>
          <a:p>
            <a:endParaRPr lang="en-US"/>
          </a:p>
        </p:txBody>
      </p:sp>
      <p:sp>
        <p:nvSpPr>
          <p:cNvPr id="447542" name="Text Box 54"/>
          <p:cNvSpPr txBox="1">
            <a:spLocks noChangeArrowheads="1"/>
          </p:cNvSpPr>
          <p:nvPr/>
        </p:nvSpPr>
        <p:spPr bwMode="auto">
          <a:xfrm>
            <a:off x="7604125" y="4811713"/>
            <a:ext cx="984250" cy="366712"/>
          </a:xfrm>
          <a:prstGeom prst="rect">
            <a:avLst/>
          </a:prstGeom>
          <a:noFill/>
          <a:ln w="38100" algn="ctr">
            <a:noFill/>
            <a:miter lim="800000"/>
            <a:headEnd type="none" w="sm" len="lg"/>
            <a:tailEnd type="none" w="sm" len="lg"/>
          </a:ln>
          <a:effectLst/>
        </p:spPr>
        <p:txBody>
          <a:bodyPr wrap="none">
            <a:spAutoFit/>
          </a:bodyPr>
          <a:lstStyle/>
          <a:p>
            <a:r>
              <a:rPr lang="tr-TR">
                <a:solidFill>
                  <a:schemeClr val="hlink"/>
                </a:solidFill>
              </a:rPr>
              <a:t>100 Nm</a:t>
            </a:r>
            <a:endParaRPr lang="en-US">
              <a:solidFill>
                <a:schemeClr va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7492"/>
                                        </p:tgtEl>
                                        <p:attrNameLst>
                                          <p:attrName>style.visibility</p:attrName>
                                        </p:attrNameLst>
                                      </p:cBhvr>
                                      <p:to>
                                        <p:strVal val="visible"/>
                                      </p:to>
                                    </p:set>
                                    <p:animEffect transition="in" filter="dissolve">
                                      <p:cBhvr>
                                        <p:cTn id="7" dur="500"/>
                                        <p:tgtEl>
                                          <p:spTgt spid="44749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47497"/>
                                        </p:tgtEl>
                                        <p:attrNameLst>
                                          <p:attrName>style.visibility</p:attrName>
                                        </p:attrNameLst>
                                      </p:cBhvr>
                                      <p:to>
                                        <p:strVal val="visible"/>
                                      </p:to>
                                    </p:set>
                                    <p:animEffect transition="in" filter="dissolve">
                                      <p:cBhvr>
                                        <p:cTn id="12" dur="500"/>
                                        <p:tgtEl>
                                          <p:spTgt spid="447497"/>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447514"/>
                                        </p:tgtEl>
                                        <p:attrNameLst>
                                          <p:attrName>style.visibility</p:attrName>
                                        </p:attrNameLst>
                                      </p:cBhvr>
                                      <p:to>
                                        <p:strVal val="visible"/>
                                      </p:to>
                                    </p:set>
                                    <p:animEffect transition="in" filter="dissolve">
                                      <p:cBhvr>
                                        <p:cTn id="15" dur="500"/>
                                        <p:tgtEl>
                                          <p:spTgt spid="447514"/>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447499"/>
                                        </p:tgtEl>
                                        <p:attrNameLst>
                                          <p:attrName>style.visibility</p:attrName>
                                        </p:attrNameLst>
                                      </p:cBhvr>
                                      <p:to>
                                        <p:strVal val="visible"/>
                                      </p:to>
                                    </p:set>
                                    <p:animEffect transition="in" filter="dissolve">
                                      <p:cBhvr>
                                        <p:cTn id="20" dur="500"/>
                                        <p:tgtEl>
                                          <p:spTgt spid="447499"/>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447516"/>
                                        </p:tgtEl>
                                        <p:attrNameLst>
                                          <p:attrName>style.visibility</p:attrName>
                                        </p:attrNameLst>
                                      </p:cBhvr>
                                      <p:to>
                                        <p:strVal val="visible"/>
                                      </p:to>
                                    </p:set>
                                    <p:animEffect transition="in" filter="dissolve">
                                      <p:cBhvr>
                                        <p:cTn id="23" dur="500"/>
                                        <p:tgtEl>
                                          <p:spTgt spid="447516"/>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447496"/>
                                        </p:tgtEl>
                                        <p:attrNameLst>
                                          <p:attrName>style.visibility</p:attrName>
                                        </p:attrNameLst>
                                      </p:cBhvr>
                                      <p:to>
                                        <p:strVal val="visible"/>
                                      </p:to>
                                    </p:set>
                                    <p:animEffect transition="in" filter="dissolve">
                                      <p:cBhvr>
                                        <p:cTn id="28" dur="500"/>
                                        <p:tgtEl>
                                          <p:spTgt spid="447496"/>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447517"/>
                                        </p:tgtEl>
                                        <p:attrNameLst>
                                          <p:attrName>style.visibility</p:attrName>
                                        </p:attrNameLst>
                                      </p:cBhvr>
                                      <p:to>
                                        <p:strVal val="visible"/>
                                      </p:to>
                                    </p:set>
                                    <p:animEffect transition="in" filter="dissolve">
                                      <p:cBhvr>
                                        <p:cTn id="31" dur="500"/>
                                        <p:tgtEl>
                                          <p:spTgt spid="447517"/>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447506"/>
                                        </p:tgtEl>
                                        <p:attrNameLst>
                                          <p:attrName>style.visibility</p:attrName>
                                        </p:attrNameLst>
                                      </p:cBhvr>
                                      <p:to>
                                        <p:strVal val="visible"/>
                                      </p:to>
                                    </p:set>
                                    <p:animEffect transition="in" filter="dissolve">
                                      <p:cBhvr>
                                        <p:cTn id="36" dur="500"/>
                                        <p:tgtEl>
                                          <p:spTgt spid="447506"/>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447513"/>
                                        </p:tgtEl>
                                        <p:attrNameLst>
                                          <p:attrName>style.visibility</p:attrName>
                                        </p:attrNameLst>
                                      </p:cBhvr>
                                      <p:to>
                                        <p:strVal val="visible"/>
                                      </p:to>
                                    </p:set>
                                    <p:animEffect transition="in" filter="dissolve">
                                      <p:cBhvr>
                                        <p:cTn id="39" dur="500"/>
                                        <p:tgtEl>
                                          <p:spTgt spid="447513"/>
                                        </p:tgtEl>
                                      </p:cBhvr>
                                    </p:animEffect>
                                  </p:childTnLst>
                                </p:cTn>
                              </p:par>
                            </p:childTnLst>
                          </p:cTn>
                        </p:par>
                        <p:par>
                          <p:cTn id="40" fill="hold">
                            <p:stCondLst>
                              <p:cond delay="500"/>
                            </p:stCondLst>
                            <p:childTnLst>
                              <p:par>
                                <p:cTn id="41" presetID="9" presetClass="entr" presetSubtype="0" fill="hold" grpId="0" nodeType="afterEffect">
                                  <p:stCondLst>
                                    <p:cond delay="0"/>
                                  </p:stCondLst>
                                  <p:childTnLst>
                                    <p:set>
                                      <p:cBhvr>
                                        <p:cTn id="42" dur="1" fill="hold">
                                          <p:stCondLst>
                                            <p:cond delay="0"/>
                                          </p:stCondLst>
                                        </p:cTn>
                                        <p:tgtEl>
                                          <p:spTgt spid="447539"/>
                                        </p:tgtEl>
                                        <p:attrNameLst>
                                          <p:attrName>style.visibility</p:attrName>
                                        </p:attrNameLst>
                                      </p:cBhvr>
                                      <p:to>
                                        <p:strVal val="visible"/>
                                      </p:to>
                                    </p:set>
                                    <p:animEffect transition="in" filter="dissolve">
                                      <p:cBhvr>
                                        <p:cTn id="43" dur="500"/>
                                        <p:tgtEl>
                                          <p:spTgt spid="447539"/>
                                        </p:tgtEl>
                                      </p:cBhvr>
                                    </p:animEffect>
                                  </p:childTnLst>
                                </p:cTn>
                              </p:par>
                            </p:childTnLst>
                          </p:cTn>
                        </p:par>
                        <p:par>
                          <p:cTn id="44" fill="hold">
                            <p:stCondLst>
                              <p:cond delay="1000"/>
                            </p:stCondLst>
                            <p:childTnLst>
                              <p:par>
                                <p:cTn id="45" presetID="9" presetClass="entr" presetSubtype="0" fill="hold" grpId="0" nodeType="afterEffect">
                                  <p:stCondLst>
                                    <p:cond delay="0"/>
                                  </p:stCondLst>
                                  <p:childTnLst>
                                    <p:set>
                                      <p:cBhvr>
                                        <p:cTn id="46" dur="1" fill="hold">
                                          <p:stCondLst>
                                            <p:cond delay="0"/>
                                          </p:stCondLst>
                                        </p:cTn>
                                        <p:tgtEl>
                                          <p:spTgt spid="447540"/>
                                        </p:tgtEl>
                                        <p:attrNameLst>
                                          <p:attrName>style.visibility</p:attrName>
                                        </p:attrNameLst>
                                      </p:cBhvr>
                                      <p:to>
                                        <p:strVal val="visible"/>
                                      </p:to>
                                    </p:set>
                                    <p:animEffect transition="in" filter="dissolve">
                                      <p:cBhvr>
                                        <p:cTn id="47" dur="500"/>
                                        <p:tgtEl>
                                          <p:spTgt spid="447540"/>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xit" presetSubtype="10" fill="hold" grpId="1" nodeType="clickEffect">
                                  <p:stCondLst>
                                    <p:cond delay="0"/>
                                  </p:stCondLst>
                                  <p:childTnLst>
                                    <p:animEffect transition="out" filter="blinds(horizontal)">
                                      <p:cBhvr>
                                        <p:cTn id="51" dur="500"/>
                                        <p:tgtEl>
                                          <p:spTgt spid="447496"/>
                                        </p:tgtEl>
                                      </p:cBhvr>
                                    </p:animEffect>
                                    <p:set>
                                      <p:cBhvr>
                                        <p:cTn id="52" dur="1" fill="hold">
                                          <p:stCondLst>
                                            <p:cond delay="499"/>
                                          </p:stCondLst>
                                        </p:cTn>
                                        <p:tgtEl>
                                          <p:spTgt spid="447496"/>
                                        </p:tgtEl>
                                        <p:attrNameLst>
                                          <p:attrName>style.visibility</p:attrName>
                                        </p:attrNameLst>
                                      </p:cBhvr>
                                      <p:to>
                                        <p:strVal val="hidden"/>
                                      </p:to>
                                    </p:set>
                                  </p:childTnLst>
                                </p:cTn>
                              </p:par>
                              <p:par>
                                <p:cTn id="53" presetID="3" presetClass="exit" presetSubtype="10" fill="hold" grpId="1" nodeType="withEffect">
                                  <p:stCondLst>
                                    <p:cond delay="0"/>
                                  </p:stCondLst>
                                  <p:childTnLst>
                                    <p:animEffect transition="out" filter="blinds(horizontal)">
                                      <p:cBhvr>
                                        <p:cTn id="54" dur="500"/>
                                        <p:tgtEl>
                                          <p:spTgt spid="447497"/>
                                        </p:tgtEl>
                                      </p:cBhvr>
                                    </p:animEffect>
                                    <p:set>
                                      <p:cBhvr>
                                        <p:cTn id="55" dur="1" fill="hold">
                                          <p:stCondLst>
                                            <p:cond delay="499"/>
                                          </p:stCondLst>
                                        </p:cTn>
                                        <p:tgtEl>
                                          <p:spTgt spid="447497"/>
                                        </p:tgtEl>
                                        <p:attrNameLst>
                                          <p:attrName>style.visibility</p:attrName>
                                        </p:attrNameLst>
                                      </p:cBhvr>
                                      <p:to>
                                        <p:strVal val="hidden"/>
                                      </p:to>
                                    </p:set>
                                  </p:childTnLst>
                                </p:cTn>
                              </p:par>
                              <p:par>
                                <p:cTn id="56" presetID="3" presetClass="exit" presetSubtype="10" fill="hold" grpId="1" nodeType="withEffect">
                                  <p:stCondLst>
                                    <p:cond delay="0"/>
                                  </p:stCondLst>
                                  <p:childTnLst>
                                    <p:animEffect transition="out" filter="blinds(horizontal)">
                                      <p:cBhvr>
                                        <p:cTn id="57" dur="500"/>
                                        <p:tgtEl>
                                          <p:spTgt spid="447499"/>
                                        </p:tgtEl>
                                      </p:cBhvr>
                                    </p:animEffect>
                                    <p:set>
                                      <p:cBhvr>
                                        <p:cTn id="58" dur="1" fill="hold">
                                          <p:stCondLst>
                                            <p:cond delay="499"/>
                                          </p:stCondLst>
                                        </p:cTn>
                                        <p:tgtEl>
                                          <p:spTgt spid="447499"/>
                                        </p:tgtEl>
                                        <p:attrNameLst>
                                          <p:attrName>style.visibility</p:attrName>
                                        </p:attrNameLst>
                                      </p:cBhvr>
                                      <p:to>
                                        <p:strVal val="hidden"/>
                                      </p:to>
                                    </p:set>
                                  </p:childTnLst>
                                </p:cTn>
                              </p:par>
                              <p:par>
                                <p:cTn id="59" presetID="3" presetClass="exit" presetSubtype="10" fill="hold" grpId="1" nodeType="withEffect">
                                  <p:stCondLst>
                                    <p:cond delay="0"/>
                                  </p:stCondLst>
                                  <p:childTnLst>
                                    <p:animEffect transition="out" filter="blinds(horizontal)">
                                      <p:cBhvr>
                                        <p:cTn id="60" dur="500"/>
                                        <p:tgtEl>
                                          <p:spTgt spid="447506"/>
                                        </p:tgtEl>
                                      </p:cBhvr>
                                    </p:animEffect>
                                    <p:set>
                                      <p:cBhvr>
                                        <p:cTn id="61" dur="1" fill="hold">
                                          <p:stCondLst>
                                            <p:cond delay="499"/>
                                          </p:stCondLst>
                                        </p:cTn>
                                        <p:tgtEl>
                                          <p:spTgt spid="447506"/>
                                        </p:tgtEl>
                                        <p:attrNameLst>
                                          <p:attrName>style.visibility</p:attrName>
                                        </p:attrNameLst>
                                      </p:cBhvr>
                                      <p:to>
                                        <p:strVal val="hidden"/>
                                      </p:to>
                                    </p:set>
                                  </p:childTnLst>
                                </p:cTn>
                              </p:par>
                              <p:par>
                                <p:cTn id="62" presetID="3" presetClass="exit" presetSubtype="10" fill="hold" grpId="1" nodeType="withEffect">
                                  <p:stCondLst>
                                    <p:cond delay="0"/>
                                  </p:stCondLst>
                                  <p:childTnLst>
                                    <p:animEffect transition="out" filter="blinds(horizontal)">
                                      <p:cBhvr>
                                        <p:cTn id="63" dur="500"/>
                                        <p:tgtEl>
                                          <p:spTgt spid="447513"/>
                                        </p:tgtEl>
                                      </p:cBhvr>
                                    </p:animEffect>
                                    <p:set>
                                      <p:cBhvr>
                                        <p:cTn id="64" dur="1" fill="hold">
                                          <p:stCondLst>
                                            <p:cond delay="499"/>
                                          </p:stCondLst>
                                        </p:cTn>
                                        <p:tgtEl>
                                          <p:spTgt spid="447513"/>
                                        </p:tgtEl>
                                        <p:attrNameLst>
                                          <p:attrName>style.visibility</p:attrName>
                                        </p:attrNameLst>
                                      </p:cBhvr>
                                      <p:to>
                                        <p:strVal val="hidden"/>
                                      </p:to>
                                    </p:set>
                                  </p:childTnLst>
                                </p:cTn>
                              </p:par>
                              <p:par>
                                <p:cTn id="65" presetID="3" presetClass="exit" presetSubtype="10" fill="hold" grpId="1" nodeType="withEffect">
                                  <p:stCondLst>
                                    <p:cond delay="0"/>
                                  </p:stCondLst>
                                  <p:childTnLst>
                                    <p:animEffect transition="out" filter="blinds(horizontal)">
                                      <p:cBhvr>
                                        <p:cTn id="66" dur="500"/>
                                        <p:tgtEl>
                                          <p:spTgt spid="447514"/>
                                        </p:tgtEl>
                                      </p:cBhvr>
                                    </p:animEffect>
                                    <p:set>
                                      <p:cBhvr>
                                        <p:cTn id="67" dur="1" fill="hold">
                                          <p:stCondLst>
                                            <p:cond delay="499"/>
                                          </p:stCondLst>
                                        </p:cTn>
                                        <p:tgtEl>
                                          <p:spTgt spid="447514"/>
                                        </p:tgtEl>
                                        <p:attrNameLst>
                                          <p:attrName>style.visibility</p:attrName>
                                        </p:attrNameLst>
                                      </p:cBhvr>
                                      <p:to>
                                        <p:strVal val="hidden"/>
                                      </p:to>
                                    </p:set>
                                  </p:childTnLst>
                                </p:cTn>
                              </p:par>
                              <p:par>
                                <p:cTn id="68" presetID="3" presetClass="exit" presetSubtype="10" fill="hold" grpId="1" nodeType="withEffect">
                                  <p:stCondLst>
                                    <p:cond delay="0"/>
                                  </p:stCondLst>
                                  <p:childTnLst>
                                    <p:animEffect transition="out" filter="blinds(horizontal)">
                                      <p:cBhvr>
                                        <p:cTn id="69" dur="500"/>
                                        <p:tgtEl>
                                          <p:spTgt spid="447516"/>
                                        </p:tgtEl>
                                      </p:cBhvr>
                                    </p:animEffect>
                                    <p:set>
                                      <p:cBhvr>
                                        <p:cTn id="70" dur="1" fill="hold">
                                          <p:stCondLst>
                                            <p:cond delay="499"/>
                                          </p:stCondLst>
                                        </p:cTn>
                                        <p:tgtEl>
                                          <p:spTgt spid="447516"/>
                                        </p:tgtEl>
                                        <p:attrNameLst>
                                          <p:attrName>style.visibility</p:attrName>
                                        </p:attrNameLst>
                                      </p:cBhvr>
                                      <p:to>
                                        <p:strVal val="hidden"/>
                                      </p:to>
                                    </p:set>
                                  </p:childTnLst>
                                </p:cTn>
                              </p:par>
                              <p:par>
                                <p:cTn id="71" presetID="3" presetClass="exit" presetSubtype="10" fill="hold" grpId="1" nodeType="withEffect">
                                  <p:stCondLst>
                                    <p:cond delay="0"/>
                                  </p:stCondLst>
                                  <p:childTnLst>
                                    <p:animEffect transition="out" filter="blinds(horizontal)">
                                      <p:cBhvr>
                                        <p:cTn id="72" dur="500"/>
                                        <p:tgtEl>
                                          <p:spTgt spid="447517"/>
                                        </p:tgtEl>
                                      </p:cBhvr>
                                    </p:animEffect>
                                    <p:set>
                                      <p:cBhvr>
                                        <p:cTn id="73" dur="1" fill="hold">
                                          <p:stCondLst>
                                            <p:cond delay="499"/>
                                          </p:stCondLst>
                                        </p:cTn>
                                        <p:tgtEl>
                                          <p:spTgt spid="447517"/>
                                        </p:tgtEl>
                                        <p:attrNameLst>
                                          <p:attrName>style.visibility</p:attrName>
                                        </p:attrNameLst>
                                      </p:cBhvr>
                                      <p:to>
                                        <p:strVal val="hidden"/>
                                      </p:to>
                                    </p:set>
                                  </p:childTnLst>
                                </p:cTn>
                              </p:par>
                              <p:par>
                                <p:cTn id="74" presetID="3" presetClass="exit" presetSubtype="10" fill="hold" grpId="1" nodeType="withEffect">
                                  <p:stCondLst>
                                    <p:cond delay="0"/>
                                  </p:stCondLst>
                                  <p:childTnLst>
                                    <p:animEffect transition="out" filter="blinds(horizontal)">
                                      <p:cBhvr>
                                        <p:cTn id="75" dur="500"/>
                                        <p:tgtEl>
                                          <p:spTgt spid="447539"/>
                                        </p:tgtEl>
                                      </p:cBhvr>
                                    </p:animEffect>
                                    <p:set>
                                      <p:cBhvr>
                                        <p:cTn id="76" dur="1" fill="hold">
                                          <p:stCondLst>
                                            <p:cond delay="499"/>
                                          </p:stCondLst>
                                        </p:cTn>
                                        <p:tgtEl>
                                          <p:spTgt spid="447539"/>
                                        </p:tgtEl>
                                        <p:attrNameLst>
                                          <p:attrName>style.visibility</p:attrName>
                                        </p:attrNameLst>
                                      </p:cBhvr>
                                      <p:to>
                                        <p:strVal val="hidden"/>
                                      </p:to>
                                    </p:set>
                                  </p:childTnLst>
                                </p:cTn>
                              </p:par>
                              <p:par>
                                <p:cTn id="77" presetID="3" presetClass="exit" presetSubtype="10" fill="hold" grpId="1" nodeType="withEffect">
                                  <p:stCondLst>
                                    <p:cond delay="0"/>
                                  </p:stCondLst>
                                  <p:childTnLst>
                                    <p:animEffect transition="out" filter="blinds(horizontal)">
                                      <p:cBhvr>
                                        <p:cTn id="78" dur="500"/>
                                        <p:tgtEl>
                                          <p:spTgt spid="447540"/>
                                        </p:tgtEl>
                                      </p:cBhvr>
                                    </p:animEffect>
                                    <p:set>
                                      <p:cBhvr>
                                        <p:cTn id="79" dur="1" fill="hold">
                                          <p:stCondLst>
                                            <p:cond delay="499"/>
                                          </p:stCondLst>
                                        </p:cTn>
                                        <p:tgtEl>
                                          <p:spTgt spid="4475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7492" grpId="0"/>
      <p:bldP spid="447496" grpId="0" animBg="1"/>
      <p:bldP spid="447496" grpId="1" animBg="1"/>
      <p:bldP spid="447497" grpId="0" animBg="1"/>
      <p:bldP spid="447497" grpId="1" animBg="1"/>
      <p:bldP spid="447499" grpId="0" animBg="1"/>
      <p:bldP spid="447499" grpId="1" animBg="1"/>
      <p:bldP spid="447506" grpId="0" animBg="1"/>
      <p:bldP spid="447506" grpId="1" animBg="1"/>
      <p:bldP spid="447513" grpId="0"/>
      <p:bldP spid="447513" grpId="1"/>
      <p:bldP spid="447514" grpId="0"/>
      <p:bldP spid="447514" grpId="1"/>
      <p:bldP spid="447516" grpId="0"/>
      <p:bldP spid="447516" grpId="1"/>
      <p:bldP spid="447517" grpId="0"/>
      <p:bldP spid="447517" grpId="1"/>
      <p:bldP spid="447539" grpId="0" animBg="1"/>
      <p:bldP spid="447539" grpId="1" animBg="1"/>
      <p:bldP spid="447540" grpId="0" animBg="1"/>
      <p:bldP spid="447540" grpId="1"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lide Number Placeholder 3"/>
          <p:cNvSpPr>
            <a:spLocks noGrp="1"/>
          </p:cNvSpPr>
          <p:nvPr>
            <p:ph type="sldNum" sz="quarter" idx="10"/>
          </p:nvPr>
        </p:nvSpPr>
        <p:spPr/>
        <p:txBody>
          <a:bodyPr/>
          <a:lstStyle/>
          <a:p>
            <a:fld id="{3F43C0E9-F1E3-4F69-BC4B-613192CB1CF5}" type="slidenum">
              <a:rPr lang="tr-TR"/>
              <a:pPr/>
              <a:t>74</a:t>
            </a:fld>
            <a:endParaRPr lang="tr-TR"/>
          </a:p>
        </p:txBody>
      </p:sp>
      <p:sp>
        <p:nvSpPr>
          <p:cNvPr id="448514" name="Rectangle 2"/>
          <p:cNvSpPr>
            <a:spLocks noGrp="1" noChangeArrowheads="1"/>
          </p:cNvSpPr>
          <p:nvPr>
            <p:ph type="title"/>
          </p:nvPr>
        </p:nvSpPr>
        <p:spPr>
          <a:xfrm>
            <a:off x="715963" y="0"/>
            <a:ext cx="7772400" cy="1143000"/>
          </a:xfrm>
        </p:spPr>
        <p:txBody>
          <a:bodyPr/>
          <a:lstStyle/>
          <a:p>
            <a:r>
              <a:rPr lang="tr-TR"/>
              <a:t>Example 1</a:t>
            </a:r>
            <a:endParaRPr lang="en-US"/>
          </a:p>
        </p:txBody>
      </p:sp>
      <p:sp>
        <p:nvSpPr>
          <p:cNvPr id="448515" name="Rectangle 3"/>
          <p:cNvSpPr>
            <a:spLocks noChangeArrowheads="1"/>
          </p:cNvSpPr>
          <p:nvPr/>
        </p:nvSpPr>
        <p:spPr bwMode="auto">
          <a:xfrm>
            <a:off x="0" y="2119313"/>
            <a:ext cx="9144000" cy="0"/>
          </a:xfrm>
          <a:prstGeom prst="rect">
            <a:avLst/>
          </a:prstGeom>
          <a:noFill/>
          <a:ln w="38100" algn="ctr">
            <a:noFill/>
            <a:miter lim="800000"/>
            <a:headEnd type="none" w="sm" len="lg"/>
            <a:tailEnd type="none" w="sm" len="lg"/>
          </a:ln>
          <a:effectLst/>
        </p:spPr>
        <p:txBody>
          <a:bodyPr wrap="none" anchor="ctr">
            <a:spAutoFit/>
          </a:bodyPr>
          <a:lstStyle/>
          <a:p>
            <a:endParaRPr lang="en-US"/>
          </a:p>
        </p:txBody>
      </p:sp>
      <p:sp>
        <p:nvSpPr>
          <p:cNvPr id="448516" name="Rectangle 4"/>
          <p:cNvSpPr>
            <a:spLocks noChangeArrowheads="1"/>
          </p:cNvSpPr>
          <p:nvPr/>
        </p:nvSpPr>
        <p:spPr bwMode="auto">
          <a:xfrm>
            <a:off x="5346700" y="773113"/>
            <a:ext cx="3797300" cy="915987"/>
          </a:xfrm>
          <a:prstGeom prst="rect">
            <a:avLst/>
          </a:prstGeom>
          <a:noFill/>
          <a:ln w="38100" algn="ctr">
            <a:noFill/>
            <a:miter lim="800000"/>
            <a:headEnd type="none" w="sm" len="lg"/>
            <a:tailEnd type="none" w="sm" len="lg"/>
          </a:ln>
          <a:effectLst/>
        </p:spPr>
        <p:txBody>
          <a:bodyPr anchor="ctr">
            <a:spAutoFit/>
          </a:bodyPr>
          <a:lstStyle/>
          <a:p>
            <a:pPr marL="457200" indent="-457200" algn="ctr"/>
            <a:r>
              <a:rPr lang="en-US"/>
              <a:t>Link 3 is two force member. </a:t>
            </a:r>
          </a:p>
          <a:p>
            <a:pPr marL="457200" indent="-457200" algn="ctr"/>
            <a:r>
              <a:rPr lang="en-US"/>
              <a:t>There is no force and torque on link 5 and 6.</a:t>
            </a:r>
            <a:endParaRPr lang="tr-TR"/>
          </a:p>
        </p:txBody>
      </p:sp>
      <p:sp>
        <p:nvSpPr>
          <p:cNvPr id="448517" name="Rectangle 5"/>
          <p:cNvSpPr>
            <a:spLocks noChangeArrowheads="1"/>
          </p:cNvSpPr>
          <p:nvPr/>
        </p:nvSpPr>
        <p:spPr bwMode="auto">
          <a:xfrm>
            <a:off x="0" y="1585913"/>
            <a:ext cx="9144000" cy="0"/>
          </a:xfrm>
          <a:prstGeom prst="rect">
            <a:avLst/>
          </a:prstGeom>
          <a:noFill/>
          <a:ln w="38100" algn="ctr">
            <a:noFill/>
            <a:miter lim="800000"/>
            <a:headEnd type="none" w="sm" len="lg"/>
            <a:tailEnd type="none" w="sm" len="lg"/>
          </a:ln>
          <a:effectLst/>
        </p:spPr>
        <p:txBody>
          <a:bodyPr wrap="none" anchor="ctr">
            <a:spAutoFit/>
          </a:bodyPr>
          <a:lstStyle/>
          <a:p>
            <a:endParaRPr lang="en-US"/>
          </a:p>
        </p:txBody>
      </p:sp>
      <p:graphicFrame>
        <p:nvGraphicFramePr>
          <p:cNvPr id="448518" name="Object 6"/>
          <p:cNvGraphicFramePr>
            <a:graphicFrameLocks noChangeAspect="1"/>
          </p:cNvGraphicFramePr>
          <p:nvPr/>
        </p:nvGraphicFramePr>
        <p:xfrm>
          <a:off x="188913" y="739775"/>
          <a:ext cx="5257800" cy="2962275"/>
        </p:xfrm>
        <a:graphic>
          <a:graphicData uri="http://schemas.openxmlformats.org/presentationml/2006/ole">
            <p:oleObj spid="_x0000_s8194" name="Solid Edge Draft Document" r:id="rId3" imgW="5248440" imgH="2886120" progId="SolidEdge.DraftDocument">
              <p:embed/>
            </p:oleObj>
          </a:graphicData>
        </a:graphic>
      </p:graphicFrame>
      <p:graphicFrame>
        <p:nvGraphicFramePr>
          <p:cNvPr id="448519" name="Object 7"/>
          <p:cNvGraphicFramePr>
            <a:graphicFrameLocks noChangeAspect="1"/>
          </p:cNvGraphicFramePr>
          <p:nvPr/>
        </p:nvGraphicFramePr>
        <p:xfrm>
          <a:off x="3228975" y="3063875"/>
          <a:ext cx="5915025" cy="3781425"/>
        </p:xfrm>
        <a:graphic>
          <a:graphicData uri="http://schemas.openxmlformats.org/presentationml/2006/ole">
            <p:oleObj spid="_x0000_s8195" name="Solid Edge Draft Document" r:id="rId4" imgW="5915160" imgH="3781440" progId="SolidEdge.DraftDocument">
              <p:embed/>
            </p:oleObj>
          </a:graphicData>
        </a:graphic>
      </p:graphicFrame>
      <p:sp>
        <p:nvSpPr>
          <p:cNvPr id="448520" name="Line 8"/>
          <p:cNvSpPr>
            <a:spLocks noChangeShapeType="1"/>
          </p:cNvSpPr>
          <p:nvPr/>
        </p:nvSpPr>
        <p:spPr bwMode="auto">
          <a:xfrm flipH="1" flipV="1">
            <a:off x="4833938" y="2511425"/>
            <a:ext cx="12700" cy="666750"/>
          </a:xfrm>
          <a:prstGeom prst="line">
            <a:avLst/>
          </a:prstGeom>
          <a:noFill/>
          <a:ln w="38100">
            <a:solidFill>
              <a:schemeClr val="hlink"/>
            </a:solidFill>
            <a:round/>
            <a:headEnd type="none" w="sm" len="lg"/>
            <a:tailEnd type="triangle" w="sm" len="lg"/>
          </a:ln>
          <a:effectLst/>
        </p:spPr>
        <p:txBody>
          <a:bodyPr wrap="none" anchor="ctr"/>
          <a:lstStyle/>
          <a:p>
            <a:endParaRPr lang="en-US"/>
          </a:p>
        </p:txBody>
      </p:sp>
      <p:sp>
        <p:nvSpPr>
          <p:cNvPr id="448521" name="Line 9"/>
          <p:cNvSpPr>
            <a:spLocks noChangeShapeType="1"/>
          </p:cNvSpPr>
          <p:nvPr/>
        </p:nvSpPr>
        <p:spPr bwMode="auto">
          <a:xfrm flipH="1">
            <a:off x="2960688" y="598488"/>
            <a:ext cx="3175" cy="663575"/>
          </a:xfrm>
          <a:prstGeom prst="line">
            <a:avLst/>
          </a:prstGeom>
          <a:noFill/>
          <a:ln w="38100">
            <a:solidFill>
              <a:schemeClr val="hlink"/>
            </a:solidFill>
            <a:round/>
            <a:headEnd type="none" w="sm" len="lg"/>
            <a:tailEnd type="triangle" w="sm" len="lg"/>
          </a:ln>
          <a:effectLst/>
        </p:spPr>
        <p:txBody>
          <a:bodyPr wrap="none" anchor="ctr"/>
          <a:lstStyle/>
          <a:p>
            <a:endParaRPr lang="en-US"/>
          </a:p>
        </p:txBody>
      </p:sp>
      <p:sp>
        <p:nvSpPr>
          <p:cNvPr id="448523" name="Line 11"/>
          <p:cNvSpPr>
            <a:spLocks noChangeShapeType="1"/>
          </p:cNvSpPr>
          <p:nvPr/>
        </p:nvSpPr>
        <p:spPr bwMode="auto">
          <a:xfrm flipV="1">
            <a:off x="957263" y="1449388"/>
            <a:ext cx="0" cy="633412"/>
          </a:xfrm>
          <a:prstGeom prst="line">
            <a:avLst/>
          </a:prstGeom>
          <a:noFill/>
          <a:ln w="38100">
            <a:solidFill>
              <a:schemeClr val="hlink"/>
            </a:solidFill>
            <a:round/>
            <a:headEnd type="none" w="sm" len="lg"/>
            <a:tailEnd type="triangle" w="sm" len="lg"/>
          </a:ln>
          <a:effectLst/>
        </p:spPr>
        <p:txBody>
          <a:bodyPr wrap="none" anchor="ctr"/>
          <a:lstStyle/>
          <a:p>
            <a:endParaRPr lang="en-US"/>
          </a:p>
        </p:txBody>
      </p:sp>
      <p:sp>
        <p:nvSpPr>
          <p:cNvPr id="448524" name="Line 12"/>
          <p:cNvSpPr>
            <a:spLocks noChangeShapeType="1"/>
          </p:cNvSpPr>
          <p:nvPr/>
        </p:nvSpPr>
        <p:spPr bwMode="auto">
          <a:xfrm flipV="1">
            <a:off x="7656513" y="4005263"/>
            <a:ext cx="819150" cy="228600"/>
          </a:xfrm>
          <a:prstGeom prst="line">
            <a:avLst/>
          </a:prstGeom>
          <a:noFill/>
          <a:ln w="38100">
            <a:solidFill>
              <a:schemeClr val="hlink"/>
            </a:solidFill>
            <a:round/>
            <a:headEnd type="none" w="sm" len="lg"/>
            <a:tailEnd type="triangle" w="sm" len="lg"/>
          </a:ln>
          <a:effectLst/>
        </p:spPr>
        <p:txBody>
          <a:bodyPr wrap="none" anchor="ctr"/>
          <a:lstStyle/>
          <a:p>
            <a:endParaRPr lang="en-US"/>
          </a:p>
        </p:txBody>
      </p:sp>
      <p:sp>
        <p:nvSpPr>
          <p:cNvPr id="448525" name="Line 13"/>
          <p:cNvSpPr>
            <a:spLocks noChangeShapeType="1"/>
          </p:cNvSpPr>
          <p:nvPr/>
        </p:nvSpPr>
        <p:spPr bwMode="auto">
          <a:xfrm flipH="1">
            <a:off x="7820025" y="6108700"/>
            <a:ext cx="793750" cy="228600"/>
          </a:xfrm>
          <a:prstGeom prst="line">
            <a:avLst/>
          </a:prstGeom>
          <a:noFill/>
          <a:ln w="38100">
            <a:solidFill>
              <a:schemeClr val="hlink"/>
            </a:solidFill>
            <a:round/>
            <a:headEnd type="none" w="sm" len="lg"/>
            <a:tailEnd type="triangle" w="sm" len="lg"/>
          </a:ln>
          <a:effectLst/>
        </p:spPr>
        <p:txBody>
          <a:bodyPr wrap="none" anchor="ctr"/>
          <a:lstStyle/>
          <a:p>
            <a:endParaRPr lang="en-US"/>
          </a:p>
        </p:txBody>
      </p:sp>
      <p:sp>
        <p:nvSpPr>
          <p:cNvPr id="448526" name="Line 14"/>
          <p:cNvSpPr>
            <a:spLocks noChangeShapeType="1"/>
          </p:cNvSpPr>
          <p:nvPr/>
        </p:nvSpPr>
        <p:spPr bwMode="auto">
          <a:xfrm flipH="1">
            <a:off x="7588250" y="3055938"/>
            <a:ext cx="793750" cy="215900"/>
          </a:xfrm>
          <a:prstGeom prst="line">
            <a:avLst/>
          </a:prstGeom>
          <a:noFill/>
          <a:ln w="38100">
            <a:solidFill>
              <a:schemeClr val="hlink"/>
            </a:solidFill>
            <a:round/>
            <a:headEnd type="none" w="sm" len="lg"/>
            <a:tailEnd type="triangle" w="sm" len="lg"/>
          </a:ln>
          <a:effectLst/>
        </p:spPr>
        <p:txBody>
          <a:bodyPr wrap="none" anchor="ctr"/>
          <a:lstStyle/>
          <a:p>
            <a:endParaRPr lang="en-US"/>
          </a:p>
        </p:txBody>
      </p:sp>
      <p:sp>
        <p:nvSpPr>
          <p:cNvPr id="448527" name="Line 15"/>
          <p:cNvSpPr>
            <a:spLocks noChangeShapeType="1"/>
          </p:cNvSpPr>
          <p:nvPr/>
        </p:nvSpPr>
        <p:spPr bwMode="auto">
          <a:xfrm flipV="1">
            <a:off x="3975100" y="4164013"/>
            <a:ext cx="852488" cy="273050"/>
          </a:xfrm>
          <a:prstGeom prst="line">
            <a:avLst/>
          </a:prstGeom>
          <a:noFill/>
          <a:ln w="38100">
            <a:solidFill>
              <a:schemeClr val="hlink"/>
            </a:solidFill>
            <a:round/>
            <a:headEnd type="none" w="sm" len="lg"/>
            <a:tailEnd type="triangle" w="sm" len="lg"/>
          </a:ln>
          <a:effectLst/>
        </p:spPr>
        <p:txBody>
          <a:bodyPr wrap="none" anchor="ctr"/>
          <a:lstStyle/>
          <a:p>
            <a:endParaRPr lang="en-US"/>
          </a:p>
        </p:txBody>
      </p:sp>
      <p:sp>
        <p:nvSpPr>
          <p:cNvPr id="448528" name="Line 16"/>
          <p:cNvSpPr>
            <a:spLocks noChangeShapeType="1"/>
          </p:cNvSpPr>
          <p:nvPr/>
        </p:nvSpPr>
        <p:spPr bwMode="auto">
          <a:xfrm flipV="1">
            <a:off x="3648075" y="5632450"/>
            <a:ext cx="850900" cy="284163"/>
          </a:xfrm>
          <a:prstGeom prst="line">
            <a:avLst/>
          </a:prstGeom>
          <a:noFill/>
          <a:ln w="38100">
            <a:solidFill>
              <a:schemeClr val="hlink"/>
            </a:solidFill>
            <a:round/>
            <a:headEnd type="none" w="sm" len="lg"/>
            <a:tailEnd type="triangle" w="sm" len="lg"/>
          </a:ln>
          <a:effectLst/>
        </p:spPr>
        <p:txBody>
          <a:bodyPr wrap="none" anchor="ctr"/>
          <a:lstStyle/>
          <a:p>
            <a:endParaRPr lang="en-US"/>
          </a:p>
        </p:txBody>
      </p:sp>
      <p:sp>
        <p:nvSpPr>
          <p:cNvPr id="448529" name="Line 17"/>
          <p:cNvSpPr>
            <a:spLocks noChangeShapeType="1"/>
          </p:cNvSpPr>
          <p:nvPr/>
        </p:nvSpPr>
        <p:spPr bwMode="auto">
          <a:xfrm flipH="1">
            <a:off x="4348163" y="4357688"/>
            <a:ext cx="798512" cy="273050"/>
          </a:xfrm>
          <a:prstGeom prst="line">
            <a:avLst/>
          </a:prstGeom>
          <a:noFill/>
          <a:ln w="38100">
            <a:solidFill>
              <a:schemeClr val="hlink"/>
            </a:solidFill>
            <a:round/>
            <a:headEnd type="none" w="sm" len="lg"/>
            <a:tailEnd type="triangle" w="sm" len="lg"/>
          </a:ln>
          <a:effectLst/>
        </p:spPr>
        <p:txBody>
          <a:bodyPr wrap="none" anchor="ctr"/>
          <a:lstStyle/>
          <a:p>
            <a:endParaRPr lang="en-US"/>
          </a:p>
        </p:txBody>
      </p:sp>
      <p:sp>
        <p:nvSpPr>
          <p:cNvPr id="448530" name="Line 18"/>
          <p:cNvSpPr>
            <a:spLocks noChangeShapeType="1"/>
          </p:cNvSpPr>
          <p:nvPr/>
        </p:nvSpPr>
        <p:spPr bwMode="auto">
          <a:xfrm>
            <a:off x="942975" y="798513"/>
            <a:ext cx="0" cy="550862"/>
          </a:xfrm>
          <a:prstGeom prst="line">
            <a:avLst/>
          </a:prstGeom>
          <a:noFill/>
          <a:ln w="38100">
            <a:solidFill>
              <a:schemeClr val="hlink"/>
            </a:solidFill>
            <a:round/>
            <a:headEnd type="none" w="sm" len="lg"/>
            <a:tailEnd type="triangle" w="sm" len="lg"/>
          </a:ln>
          <a:effectLst/>
        </p:spPr>
        <p:txBody>
          <a:bodyPr wrap="none" anchor="ctr"/>
          <a:lstStyle/>
          <a:p>
            <a:endParaRPr lang="en-US"/>
          </a:p>
        </p:txBody>
      </p:sp>
      <p:sp>
        <p:nvSpPr>
          <p:cNvPr id="448531" name="Text Box 19"/>
          <p:cNvSpPr txBox="1">
            <a:spLocks noChangeArrowheads="1"/>
          </p:cNvSpPr>
          <p:nvPr/>
        </p:nvSpPr>
        <p:spPr bwMode="auto">
          <a:xfrm>
            <a:off x="1009650" y="795338"/>
            <a:ext cx="349250" cy="366712"/>
          </a:xfrm>
          <a:prstGeom prst="rect">
            <a:avLst/>
          </a:prstGeom>
          <a:noFill/>
          <a:ln w="38100" algn="ctr">
            <a:noFill/>
            <a:miter lim="800000"/>
            <a:headEnd type="none" w="sm" len="lg"/>
            <a:tailEnd type="none" w="sm" len="lg"/>
          </a:ln>
          <a:effectLst/>
        </p:spPr>
        <p:txBody>
          <a:bodyPr wrap="none">
            <a:spAutoFit/>
          </a:bodyPr>
          <a:lstStyle/>
          <a:p>
            <a:r>
              <a:rPr lang="tr-TR">
                <a:solidFill>
                  <a:schemeClr val="hlink"/>
                </a:solidFill>
              </a:rPr>
              <a:t>N</a:t>
            </a:r>
            <a:endParaRPr lang="en-US">
              <a:solidFill>
                <a:schemeClr val="hlink"/>
              </a:solidFill>
            </a:endParaRPr>
          </a:p>
        </p:txBody>
      </p:sp>
      <p:sp>
        <p:nvSpPr>
          <p:cNvPr id="448532" name="Text Box 20"/>
          <p:cNvSpPr txBox="1">
            <a:spLocks noChangeArrowheads="1"/>
          </p:cNvSpPr>
          <p:nvPr/>
        </p:nvSpPr>
        <p:spPr bwMode="auto">
          <a:xfrm>
            <a:off x="2978150" y="665163"/>
            <a:ext cx="401638" cy="366712"/>
          </a:xfrm>
          <a:prstGeom prst="rect">
            <a:avLst/>
          </a:prstGeom>
          <a:noFill/>
          <a:ln w="38100" algn="ctr">
            <a:noFill/>
            <a:miter lim="800000"/>
            <a:headEnd type="none" w="sm" len="lg"/>
            <a:tailEnd type="none" w="sm" len="lg"/>
          </a:ln>
          <a:effectLst/>
        </p:spPr>
        <p:txBody>
          <a:bodyPr wrap="none">
            <a:spAutoFit/>
          </a:bodyPr>
          <a:lstStyle/>
          <a:p>
            <a:r>
              <a:rPr lang="tr-TR">
                <a:solidFill>
                  <a:schemeClr val="hlink"/>
                </a:solidFill>
              </a:rPr>
              <a:t>F</a:t>
            </a:r>
            <a:r>
              <a:rPr lang="tr-TR" sz="1000">
                <a:solidFill>
                  <a:schemeClr val="hlink"/>
                </a:solidFill>
              </a:rPr>
              <a:t>F</a:t>
            </a:r>
            <a:endParaRPr lang="en-US" sz="1000">
              <a:solidFill>
                <a:schemeClr val="hlink"/>
              </a:solidFill>
            </a:endParaRPr>
          </a:p>
        </p:txBody>
      </p:sp>
      <p:sp>
        <p:nvSpPr>
          <p:cNvPr id="448533" name="Text Box 21"/>
          <p:cNvSpPr txBox="1">
            <a:spLocks noChangeArrowheads="1"/>
          </p:cNvSpPr>
          <p:nvPr/>
        </p:nvSpPr>
        <p:spPr bwMode="auto">
          <a:xfrm>
            <a:off x="993775" y="1674813"/>
            <a:ext cx="401638" cy="366712"/>
          </a:xfrm>
          <a:prstGeom prst="rect">
            <a:avLst/>
          </a:prstGeom>
          <a:noFill/>
          <a:ln w="38100" algn="ctr">
            <a:noFill/>
            <a:miter lim="800000"/>
            <a:headEnd type="none" w="sm" len="lg"/>
            <a:tailEnd type="none" w="sm" len="lg"/>
          </a:ln>
          <a:effectLst/>
        </p:spPr>
        <p:txBody>
          <a:bodyPr wrap="none">
            <a:spAutoFit/>
          </a:bodyPr>
          <a:lstStyle/>
          <a:p>
            <a:r>
              <a:rPr lang="tr-TR">
                <a:solidFill>
                  <a:schemeClr val="hlink"/>
                </a:solidFill>
              </a:rPr>
              <a:t>F</a:t>
            </a:r>
            <a:r>
              <a:rPr lang="tr-TR" sz="1000">
                <a:solidFill>
                  <a:schemeClr val="hlink"/>
                </a:solidFill>
              </a:rPr>
              <a:t>F</a:t>
            </a:r>
            <a:endParaRPr lang="en-US" sz="1000">
              <a:solidFill>
                <a:schemeClr val="hlink"/>
              </a:solidFill>
            </a:endParaRPr>
          </a:p>
        </p:txBody>
      </p:sp>
      <p:sp>
        <p:nvSpPr>
          <p:cNvPr id="448534" name="Text Box 22"/>
          <p:cNvSpPr txBox="1">
            <a:spLocks noChangeArrowheads="1"/>
          </p:cNvSpPr>
          <p:nvPr/>
        </p:nvSpPr>
        <p:spPr bwMode="auto">
          <a:xfrm>
            <a:off x="4867275" y="2817813"/>
            <a:ext cx="407988" cy="366712"/>
          </a:xfrm>
          <a:prstGeom prst="rect">
            <a:avLst/>
          </a:prstGeom>
          <a:noFill/>
          <a:ln w="38100" algn="ctr">
            <a:noFill/>
            <a:miter lim="800000"/>
            <a:headEnd type="none" w="sm" len="lg"/>
            <a:tailEnd type="none" w="sm" len="lg"/>
          </a:ln>
          <a:effectLst/>
        </p:spPr>
        <p:txBody>
          <a:bodyPr wrap="none">
            <a:spAutoFit/>
          </a:bodyPr>
          <a:lstStyle/>
          <a:p>
            <a:r>
              <a:rPr lang="tr-TR">
                <a:solidFill>
                  <a:schemeClr val="hlink"/>
                </a:solidFill>
              </a:rPr>
              <a:t>F</a:t>
            </a:r>
            <a:r>
              <a:rPr lang="tr-TR" sz="1000">
                <a:solidFill>
                  <a:schemeClr val="hlink"/>
                </a:solidFill>
              </a:rPr>
              <a:t>E</a:t>
            </a:r>
            <a:endParaRPr lang="en-US" sz="1000">
              <a:solidFill>
                <a:schemeClr val="hlink"/>
              </a:solidFill>
            </a:endParaRPr>
          </a:p>
        </p:txBody>
      </p:sp>
      <p:sp>
        <p:nvSpPr>
          <p:cNvPr id="448536" name="Text Box 24"/>
          <p:cNvSpPr txBox="1">
            <a:spLocks noChangeArrowheads="1"/>
          </p:cNvSpPr>
          <p:nvPr/>
        </p:nvSpPr>
        <p:spPr bwMode="auto">
          <a:xfrm>
            <a:off x="7534275" y="3821113"/>
            <a:ext cx="415925" cy="366712"/>
          </a:xfrm>
          <a:prstGeom prst="rect">
            <a:avLst/>
          </a:prstGeom>
          <a:noFill/>
          <a:ln w="38100" algn="ctr">
            <a:noFill/>
            <a:miter lim="800000"/>
            <a:headEnd type="none" w="sm" len="lg"/>
            <a:tailEnd type="none" w="sm" len="lg"/>
          </a:ln>
          <a:effectLst/>
        </p:spPr>
        <p:txBody>
          <a:bodyPr wrap="none">
            <a:spAutoFit/>
          </a:bodyPr>
          <a:lstStyle/>
          <a:p>
            <a:r>
              <a:rPr lang="tr-TR">
                <a:solidFill>
                  <a:schemeClr val="hlink"/>
                </a:solidFill>
              </a:rPr>
              <a:t>F</a:t>
            </a:r>
            <a:r>
              <a:rPr lang="tr-TR" sz="1000">
                <a:solidFill>
                  <a:schemeClr val="hlink"/>
                </a:solidFill>
              </a:rPr>
              <a:t>C</a:t>
            </a:r>
            <a:endParaRPr lang="en-US" sz="1000">
              <a:solidFill>
                <a:schemeClr val="hlink"/>
              </a:solidFill>
            </a:endParaRPr>
          </a:p>
        </p:txBody>
      </p:sp>
      <p:sp>
        <p:nvSpPr>
          <p:cNvPr id="448537" name="Text Box 25"/>
          <p:cNvSpPr txBox="1">
            <a:spLocks noChangeArrowheads="1"/>
          </p:cNvSpPr>
          <p:nvPr/>
        </p:nvSpPr>
        <p:spPr bwMode="auto">
          <a:xfrm>
            <a:off x="7912100" y="3186113"/>
            <a:ext cx="415925" cy="366712"/>
          </a:xfrm>
          <a:prstGeom prst="rect">
            <a:avLst/>
          </a:prstGeom>
          <a:noFill/>
          <a:ln w="38100" algn="ctr">
            <a:noFill/>
            <a:miter lim="800000"/>
            <a:headEnd type="none" w="sm" len="lg"/>
            <a:tailEnd type="none" w="sm" len="lg"/>
          </a:ln>
          <a:effectLst/>
        </p:spPr>
        <p:txBody>
          <a:bodyPr wrap="none">
            <a:spAutoFit/>
          </a:bodyPr>
          <a:lstStyle/>
          <a:p>
            <a:r>
              <a:rPr lang="tr-TR">
                <a:solidFill>
                  <a:schemeClr val="hlink"/>
                </a:solidFill>
              </a:rPr>
              <a:t>F</a:t>
            </a:r>
            <a:r>
              <a:rPr lang="tr-TR" sz="1000">
                <a:solidFill>
                  <a:schemeClr val="hlink"/>
                </a:solidFill>
              </a:rPr>
              <a:t>C</a:t>
            </a:r>
            <a:endParaRPr lang="en-US" sz="1000">
              <a:solidFill>
                <a:schemeClr val="hlink"/>
              </a:solidFill>
            </a:endParaRPr>
          </a:p>
        </p:txBody>
      </p:sp>
      <p:sp>
        <p:nvSpPr>
          <p:cNvPr id="448538" name="Text Box 26"/>
          <p:cNvSpPr txBox="1">
            <a:spLocks noChangeArrowheads="1"/>
          </p:cNvSpPr>
          <p:nvPr/>
        </p:nvSpPr>
        <p:spPr bwMode="auto">
          <a:xfrm>
            <a:off x="8029575" y="6316663"/>
            <a:ext cx="415925" cy="366712"/>
          </a:xfrm>
          <a:prstGeom prst="rect">
            <a:avLst/>
          </a:prstGeom>
          <a:noFill/>
          <a:ln w="38100" algn="ctr">
            <a:noFill/>
            <a:miter lim="800000"/>
            <a:headEnd type="none" w="sm" len="lg"/>
            <a:tailEnd type="none" w="sm" len="lg"/>
          </a:ln>
          <a:effectLst/>
        </p:spPr>
        <p:txBody>
          <a:bodyPr wrap="none">
            <a:spAutoFit/>
          </a:bodyPr>
          <a:lstStyle/>
          <a:p>
            <a:r>
              <a:rPr lang="tr-TR">
                <a:solidFill>
                  <a:schemeClr val="hlink"/>
                </a:solidFill>
              </a:rPr>
              <a:t>F</a:t>
            </a:r>
            <a:r>
              <a:rPr lang="tr-TR" sz="1000">
                <a:solidFill>
                  <a:schemeClr val="hlink"/>
                </a:solidFill>
              </a:rPr>
              <a:t>D</a:t>
            </a:r>
            <a:endParaRPr lang="en-US" sz="1000">
              <a:solidFill>
                <a:schemeClr val="hlink"/>
              </a:solidFill>
            </a:endParaRPr>
          </a:p>
        </p:txBody>
      </p:sp>
      <p:sp>
        <p:nvSpPr>
          <p:cNvPr id="448539" name="Text Box 27"/>
          <p:cNvSpPr txBox="1">
            <a:spLocks noChangeArrowheads="1"/>
          </p:cNvSpPr>
          <p:nvPr/>
        </p:nvSpPr>
        <p:spPr bwMode="auto">
          <a:xfrm>
            <a:off x="3968750" y="3932238"/>
            <a:ext cx="407988" cy="366712"/>
          </a:xfrm>
          <a:prstGeom prst="rect">
            <a:avLst/>
          </a:prstGeom>
          <a:noFill/>
          <a:ln w="38100" algn="ctr">
            <a:noFill/>
            <a:miter lim="800000"/>
            <a:headEnd type="none" w="sm" len="lg"/>
            <a:tailEnd type="none" w="sm" len="lg"/>
          </a:ln>
          <a:effectLst/>
        </p:spPr>
        <p:txBody>
          <a:bodyPr wrap="none">
            <a:spAutoFit/>
          </a:bodyPr>
          <a:lstStyle/>
          <a:p>
            <a:r>
              <a:rPr lang="tr-TR">
                <a:solidFill>
                  <a:schemeClr val="hlink"/>
                </a:solidFill>
              </a:rPr>
              <a:t>F</a:t>
            </a:r>
            <a:r>
              <a:rPr lang="tr-TR" sz="1000">
                <a:solidFill>
                  <a:schemeClr val="hlink"/>
                </a:solidFill>
              </a:rPr>
              <a:t>B</a:t>
            </a:r>
            <a:endParaRPr lang="en-US" sz="1000">
              <a:solidFill>
                <a:schemeClr val="hlink"/>
              </a:solidFill>
            </a:endParaRPr>
          </a:p>
        </p:txBody>
      </p:sp>
      <p:sp>
        <p:nvSpPr>
          <p:cNvPr id="448540" name="Text Box 28"/>
          <p:cNvSpPr txBox="1">
            <a:spLocks noChangeArrowheads="1"/>
          </p:cNvSpPr>
          <p:nvPr/>
        </p:nvSpPr>
        <p:spPr bwMode="auto">
          <a:xfrm>
            <a:off x="4956175" y="4452938"/>
            <a:ext cx="407988" cy="366712"/>
          </a:xfrm>
          <a:prstGeom prst="rect">
            <a:avLst/>
          </a:prstGeom>
          <a:noFill/>
          <a:ln w="38100" algn="ctr">
            <a:noFill/>
            <a:miter lim="800000"/>
            <a:headEnd type="none" w="sm" len="lg"/>
            <a:tailEnd type="none" w="sm" len="lg"/>
          </a:ln>
          <a:effectLst/>
        </p:spPr>
        <p:txBody>
          <a:bodyPr wrap="none">
            <a:spAutoFit/>
          </a:bodyPr>
          <a:lstStyle/>
          <a:p>
            <a:r>
              <a:rPr lang="tr-TR">
                <a:solidFill>
                  <a:schemeClr val="hlink"/>
                </a:solidFill>
              </a:rPr>
              <a:t>F</a:t>
            </a:r>
            <a:r>
              <a:rPr lang="tr-TR" sz="1000">
                <a:solidFill>
                  <a:schemeClr val="hlink"/>
                </a:solidFill>
              </a:rPr>
              <a:t>B</a:t>
            </a:r>
            <a:endParaRPr lang="en-US" sz="1000">
              <a:solidFill>
                <a:schemeClr val="hlink"/>
              </a:solidFill>
            </a:endParaRPr>
          </a:p>
        </p:txBody>
      </p:sp>
      <p:sp>
        <p:nvSpPr>
          <p:cNvPr id="448541" name="Text Box 29"/>
          <p:cNvSpPr txBox="1">
            <a:spLocks noChangeArrowheads="1"/>
          </p:cNvSpPr>
          <p:nvPr/>
        </p:nvSpPr>
        <p:spPr bwMode="auto">
          <a:xfrm>
            <a:off x="4152900" y="5729288"/>
            <a:ext cx="407988" cy="366712"/>
          </a:xfrm>
          <a:prstGeom prst="rect">
            <a:avLst/>
          </a:prstGeom>
          <a:noFill/>
          <a:ln w="38100" algn="ctr">
            <a:noFill/>
            <a:miter lim="800000"/>
            <a:headEnd type="none" w="sm" len="lg"/>
            <a:tailEnd type="none" w="sm" len="lg"/>
          </a:ln>
          <a:effectLst/>
        </p:spPr>
        <p:txBody>
          <a:bodyPr wrap="none">
            <a:spAutoFit/>
          </a:bodyPr>
          <a:lstStyle/>
          <a:p>
            <a:r>
              <a:rPr lang="tr-TR">
                <a:solidFill>
                  <a:schemeClr val="hlink"/>
                </a:solidFill>
              </a:rPr>
              <a:t>F</a:t>
            </a:r>
            <a:r>
              <a:rPr lang="tr-TR" sz="1000">
                <a:solidFill>
                  <a:schemeClr val="hlink"/>
                </a:solidFill>
              </a:rPr>
              <a:t>A</a:t>
            </a:r>
            <a:endParaRPr lang="en-US" sz="1000">
              <a:solidFill>
                <a:schemeClr val="hlink"/>
              </a:solidFill>
            </a:endParaRPr>
          </a:p>
        </p:txBody>
      </p:sp>
      <p:sp>
        <p:nvSpPr>
          <p:cNvPr id="448552" name="Line 40"/>
          <p:cNvSpPr>
            <a:spLocks noChangeShapeType="1"/>
          </p:cNvSpPr>
          <p:nvPr/>
        </p:nvSpPr>
        <p:spPr bwMode="auto">
          <a:xfrm flipH="1">
            <a:off x="2927350" y="4292600"/>
            <a:ext cx="2400300" cy="850900"/>
          </a:xfrm>
          <a:prstGeom prst="line">
            <a:avLst/>
          </a:prstGeom>
          <a:noFill/>
          <a:ln w="12700">
            <a:solidFill>
              <a:schemeClr val="bg1"/>
            </a:solidFill>
            <a:round/>
            <a:headEnd type="none" w="sm" len="lg"/>
            <a:tailEnd type="none" w="sm" len="lg"/>
          </a:ln>
          <a:effectLst/>
        </p:spPr>
        <p:txBody>
          <a:bodyPr wrap="none" anchor="ctr"/>
          <a:lstStyle/>
          <a:p>
            <a:endParaRPr lang="en-US"/>
          </a:p>
        </p:txBody>
      </p:sp>
      <p:sp>
        <p:nvSpPr>
          <p:cNvPr id="448553" name="Line 41"/>
          <p:cNvSpPr>
            <a:spLocks noChangeShapeType="1"/>
          </p:cNvSpPr>
          <p:nvPr/>
        </p:nvSpPr>
        <p:spPr bwMode="auto">
          <a:xfrm flipH="1" flipV="1">
            <a:off x="3276600" y="4984750"/>
            <a:ext cx="355600" cy="901700"/>
          </a:xfrm>
          <a:prstGeom prst="line">
            <a:avLst/>
          </a:prstGeom>
          <a:noFill/>
          <a:ln w="12700">
            <a:solidFill>
              <a:schemeClr val="bg1"/>
            </a:solidFill>
            <a:round/>
            <a:headEnd type="none" w="sm" len="lg"/>
            <a:tailEnd type="none" w="sm" len="lg"/>
          </a:ln>
          <a:effectLst/>
        </p:spPr>
        <p:txBody>
          <a:bodyPr wrap="none" anchor="ctr"/>
          <a:lstStyle/>
          <a:p>
            <a:endParaRPr lang="en-US"/>
          </a:p>
        </p:txBody>
      </p:sp>
      <p:sp>
        <p:nvSpPr>
          <p:cNvPr id="448554" name="Text Box 42"/>
          <p:cNvSpPr txBox="1">
            <a:spLocks noChangeArrowheads="1"/>
          </p:cNvSpPr>
          <p:nvPr/>
        </p:nvSpPr>
        <p:spPr bwMode="auto">
          <a:xfrm rot="-6603419">
            <a:off x="2510632" y="5252243"/>
            <a:ext cx="1403350" cy="366713"/>
          </a:xfrm>
          <a:prstGeom prst="rect">
            <a:avLst/>
          </a:prstGeom>
          <a:noFill/>
          <a:ln w="38100" algn="ctr">
            <a:noFill/>
            <a:miter lim="800000"/>
            <a:headEnd type="none" w="sm" len="lg"/>
            <a:tailEnd type="none" w="sm" len="lg"/>
          </a:ln>
          <a:effectLst/>
        </p:spPr>
        <p:txBody>
          <a:bodyPr wrap="none">
            <a:spAutoFit/>
          </a:bodyPr>
          <a:lstStyle/>
          <a:p>
            <a:r>
              <a:rPr lang="tr-TR">
                <a:solidFill>
                  <a:schemeClr val="hlink"/>
                </a:solidFill>
              </a:rPr>
              <a:t>d</a:t>
            </a:r>
            <a:r>
              <a:rPr lang="tr-TR" sz="1000">
                <a:solidFill>
                  <a:schemeClr val="hlink"/>
                </a:solidFill>
              </a:rPr>
              <a:t>3</a:t>
            </a:r>
            <a:r>
              <a:rPr lang="tr-TR">
                <a:solidFill>
                  <a:schemeClr val="hlink"/>
                </a:solidFill>
              </a:rPr>
              <a:t>=26.7 mm</a:t>
            </a:r>
            <a:endParaRPr lang="en-US" sz="1000">
              <a:solidFill>
                <a:schemeClr val="hlink"/>
              </a:solidFill>
            </a:endParaRPr>
          </a:p>
        </p:txBody>
      </p:sp>
      <p:graphicFrame>
        <p:nvGraphicFramePr>
          <p:cNvPr id="448555" name="Object 43"/>
          <p:cNvGraphicFramePr>
            <a:graphicFrameLocks noChangeAspect="1"/>
          </p:cNvGraphicFramePr>
          <p:nvPr/>
        </p:nvGraphicFramePr>
        <p:xfrm>
          <a:off x="3813175" y="6070600"/>
          <a:ext cx="3884613" cy="374650"/>
        </p:xfrm>
        <a:graphic>
          <a:graphicData uri="http://schemas.openxmlformats.org/presentationml/2006/ole">
            <p:oleObj spid="_x0000_s8196" name="Denklem" r:id="rId5" imgW="2336760" imgH="228600" progId="Equation.3">
              <p:embed/>
            </p:oleObj>
          </a:graphicData>
        </a:graphic>
      </p:graphicFrame>
      <p:sp>
        <p:nvSpPr>
          <p:cNvPr id="448556" name="Line 44"/>
          <p:cNvSpPr>
            <a:spLocks noChangeShapeType="1"/>
          </p:cNvSpPr>
          <p:nvPr/>
        </p:nvSpPr>
        <p:spPr bwMode="auto">
          <a:xfrm flipH="1">
            <a:off x="2806700" y="1130300"/>
            <a:ext cx="1371600" cy="1308100"/>
          </a:xfrm>
          <a:prstGeom prst="line">
            <a:avLst/>
          </a:prstGeom>
          <a:noFill/>
          <a:ln w="76200">
            <a:solidFill>
              <a:schemeClr val="accent2"/>
            </a:solidFill>
            <a:round/>
            <a:headEnd type="none" w="sm" len="lg"/>
            <a:tailEnd type="none" w="sm" len="lg"/>
          </a:ln>
          <a:effectLst/>
        </p:spPr>
        <p:txBody>
          <a:bodyPr wrap="none" anchor="ctr"/>
          <a:lstStyle/>
          <a:p>
            <a:endParaRPr lang="en-US"/>
          </a:p>
        </p:txBody>
      </p:sp>
      <p:sp>
        <p:nvSpPr>
          <p:cNvPr id="448557" name="Line 45"/>
          <p:cNvSpPr>
            <a:spLocks noChangeShapeType="1"/>
          </p:cNvSpPr>
          <p:nvPr/>
        </p:nvSpPr>
        <p:spPr bwMode="auto">
          <a:xfrm>
            <a:off x="2781300" y="1270000"/>
            <a:ext cx="1587500" cy="1155700"/>
          </a:xfrm>
          <a:prstGeom prst="line">
            <a:avLst/>
          </a:prstGeom>
          <a:noFill/>
          <a:ln w="76200">
            <a:solidFill>
              <a:schemeClr val="accent2"/>
            </a:solidFill>
            <a:round/>
            <a:headEnd type="none" w="sm" len="lg"/>
            <a:tailEnd type="none" w="sm" len="lg"/>
          </a:ln>
          <a:effectLst/>
        </p:spPr>
        <p:txBody>
          <a:bodyPr wrap="none" anchor="ctr"/>
          <a:lstStyle/>
          <a:p>
            <a:endParaRPr lang="en-US"/>
          </a:p>
        </p:txBody>
      </p:sp>
      <p:sp>
        <p:nvSpPr>
          <p:cNvPr id="448558" name="Line 46"/>
          <p:cNvSpPr>
            <a:spLocks noChangeShapeType="1"/>
          </p:cNvSpPr>
          <p:nvPr/>
        </p:nvSpPr>
        <p:spPr bwMode="auto">
          <a:xfrm flipH="1" flipV="1">
            <a:off x="7975600" y="4133850"/>
            <a:ext cx="635000" cy="1993900"/>
          </a:xfrm>
          <a:prstGeom prst="line">
            <a:avLst/>
          </a:prstGeom>
          <a:noFill/>
          <a:ln w="12700">
            <a:solidFill>
              <a:schemeClr val="bg1"/>
            </a:solidFill>
            <a:round/>
            <a:headEnd type="none" w="sm" len="lg"/>
            <a:tailEnd type="none" w="sm" len="lg"/>
          </a:ln>
          <a:effectLst/>
        </p:spPr>
        <p:txBody>
          <a:bodyPr wrap="none" anchor="ctr"/>
          <a:lstStyle/>
          <a:p>
            <a:endParaRPr lang="en-US"/>
          </a:p>
        </p:txBody>
      </p:sp>
      <p:sp>
        <p:nvSpPr>
          <p:cNvPr id="448559" name="Text Box 47"/>
          <p:cNvSpPr txBox="1">
            <a:spLocks noChangeArrowheads="1"/>
          </p:cNvSpPr>
          <p:nvPr/>
        </p:nvSpPr>
        <p:spPr bwMode="auto">
          <a:xfrm rot="-6603419">
            <a:off x="7476332" y="5036343"/>
            <a:ext cx="1212850" cy="366713"/>
          </a:xfrm>
          <a:prstGeom prst="rect">
            <a:avLst/>
          </a:prstGeom>
          <a:noFill/>
          <a:ln w="38100" algn="ctr">
            <a:noFill/>
            <a:miter lim="800000"/>
            <a:headEnd type="none" w="sm" len="lg"/>
            <a:tailEnd type="none" w="sm" len="lg"/>
          </a:ln>
          <a:effectLst/>
        </p:spPr>
        <p:txBody>
          <a:bodyPr wrap="none">
            <a:spAutoFit/>
          </a:bodyPr>
          <a:lstStyle/>
          <a:p>
            <a:r>
              <a:rPr lang="tr-TR">
                <a:solidFill>
                  <a:schemeClr val="bg1"/>
                </a:solidFill>
              </a:rPr>
              <a:t>d</a:t>
            </a:r>
            <a:r>
              <a:rPr lang="tr-TR" sz="1000">
                <a:solidFill>
                  <a:schemeClr val="bg1"/>
                </a:solidFill>
              </a:rPr>
              <a:t>2</a:t>
            </a:r>
            <a:r>
              <a:rPr lang="tr-TR">
                <a:solidFill>
                  <a:schemeClr val="bg1"/>
                </a:solidFill>
              </a:rPr>
              <a:t>=58 mm</a:t>
            </a:r>
            <a:endParaRPr lang="en-US" sz="1000">
              <a:solidFill>
                <a:schemeClr val="bg1"/>
              </a:solidFill>
            </a:endParaRPr>
          </a:p>
        </p:txBody>
      </p:sp>
      <p:sp>
        <p:nvSpPr>
          <p:cNvPr id="448560" name="Freeform 48"/>
          <p:cNvSpPr>
            <a:spLocks/>
          </p:cNvSpPr>
          <p:nvPr/>
        </p:nvSpPr>
        <p:spPr bwMode="auto">
          <a:xfrm>
            <a:off x="8191500" y="5145088"/>
            <a:ext cx="723900" cy="201612"/>
          </a:xfrm>
          <a:custGeom>
            <a:avLst/>
            <a:gdLst/>
            <a:ahLst/>
            <a:cxnLst>
              <a:cxn ang="0">
                <a:pos x="456" y="87"/>
              </a:cxn>
              <a:cxn ang="0">
                <a:pos x="376" y="39"/>
              </a:cxn>
              <a:cxn ang="0">
                <a:pos x="248" y="15"/>
              </a:cxn>
              <a:cxn ang="0">
                <a:pos x="0" y="127"/>
              </a:cxn>
            </a:cxnLst>
            <a:rect l="0" t="0" r="r" b="b"/>
            <a:pathLst>
              <a:path w="456" h="127">
                <a:moveTo>
                  <a:pt x="456" y="87"/>
                </a:moveTo>
                <a:cubicBezTo>
                  <a:pt x="433" y="69"/>
                  <a:pt x="411" y="51"/>
                  <a:pt x="376" y="39"/>
                </a:cubicBezTo>
                <a:cubicBezTo>
                  <a:pt x="341" y="27"/>
                  <a:pt x="311" y="0"/>
                  <a:pt x="248" y="15"/>
                </a:cubicBezTo>
                <a:cubicBezTo>
                  <a:pt x="185" y="30"/>
                  <a:pt x="36" y="111"/>
                  <a:pt x="0" y="127"/>
                </a:cubicBezTo>
              </a:path>
            </a:pathLst>
          </a:custGeom>
          <a:noFill/>
          <a:ln w="38100" cap="flat" cmpd="sng">
            <a:solidFill>
              <a:schemeClr val="hlink"/>
            </a:solidFill>
            <a:prstDash val="solid"/>
            <a:round/>
            <a:headEnd type="none" w="sm" len="lg"/>
            <a:tailEnd type="triangle" w="sm" len="lg"/>
          </a:ln>
          <a:effectLst/>
        </p:spPr>
        <p:txBody>
          <a:bodyPr wrap="none" anchor="ctr"/>
          <a:lstStyle/>
          <a:p>
            <a:endParaRPr lang="en-US"/>
          </a:p>
        </p:txBody>
      </p:sp>
      <p:sp>
        <p:nvSpPr>
          <p:cNvPr id="448561" name="Text Box 49"/>
          <p:cNvSpPr txBox="1">
            <a:spLocks noChangeArrowheads="1"/>
          </p:cNvSpPr>
          <p:nvPr/>
        </p:nvSpPr>
        <p:spPr bwMode="auto">
          <a:xfrm>
            <a:off x="8124825" y="4786313"/>
            <a:ext cx="984250" cy="366712"/>
          </a:xfrm>
          <a:prstGeom prst="rect">
            <a:avLst/>
          </a:prstGeom>
          <a:noFill/>
          <a:ln w="38100" algn="ctr">
            <a:noFill/>
            <a:miter lim="800000"/>
            <a:headEnd type="none" w="sm" len="lg"/>
            <a:tailEnd type="none" w="sm" len="lg"/>
          </a:ln>
          <a:effectLst/>
        </p:spPr>
        <p:txBody>
          <a:bodyPr wrap="none">
            <a:spAutoFit/>
          </a:bodyPr>
          <a:lstStyle/>
          <a:p>
            <a:r>
              <a:rPr lang="tr-TR">
                <a:solidFill>
                  <a:schemeClr val="hlink"/>
                </a:solidFill>
              </a:rPr>
              <a:t>100 Nm</a:t>
            </a:r>
            <a:endParaRPr lang="en-US">
              <a:solidFill>
                <a:schemeClr val="hlink"/>
              </a:solidFill>
            </a:endParaRPr>
          </a:p>
        </p:txBody>
      </p:sp>
      <p:graphicFrame>
        <p:nvGraphicFramePr>
          <p:cNvPr id="448562" name="Object 50"/>
          <p:cNvGraphicFramePr>
            <a:graphicFrameLocks noChangeAspect="1"/>
          </p:cNvGraphicFramePr>
          <p:nvPr/>
        </p:nvGraphicFramePr>
        <p:xfrm>
          <a:off x="3327400" y="6451600"/>
          <a:ext cx="5238750" cy="374650"/>
        </p:xfrm>
        <a:graphic>
          <a:graphicData uri="http://schemas.openxmlformats.org/presentationml/2006/ole">
            <p:oleObj spid="_x0000_s8197" name="Denklem" r:id="rId6" imgW="3149280" imgH="228600" progId="Equation.3">
              <p:embed/>
            </p:oleObj>
          </a:graphicData>
        </a:graphic>
      </p:graphicFrame>
      <p:sp>
        <p:nvSpPr>
          <p:cNvPr id="448564" name="Rectangle 52"/>
          <p:cNvSpPr>
            <a:spLocks noChangeArrowheads="1"/>
          </p:cNvSpPr>
          <p:nvPr/>
        </p:nvSpPr>
        <p:spPr bwMode="auto">
          <a:xfrm>
            <a:off x="0" y="3314700"/>
            <a:ext cx="9144000" cy="0"/>
          </a:xfrm>
          <a:prstGeom prst="rect">
            <a:avLst/>
          </a:prstGeom>
          <a:noFill/>
          <a:ln w="38100" algn="ctr">
            <a:noFill/>
            <a:miter lim="800000"/>
            <a:headEnd type="none" w="sm" len="lg"/>
            <a:tailEnd type="none" w="sm" len="lg"/>
          </a:ln>
          <a:effectLst/>
        </p:spPr>
        <p:txBody>
          <a:bodyPr wrap="none" anchor="ctr">
            <a:spAutoFit/>
          </a:bodyPr>
          <a:lstStyle/>
          <a:p>
            <a:endParaRPr lang="en-US"/>
          </a:p>
        </p:txBody>
      </p:sp>
      <p:graphicFrame>
        <p:nvGraphicFramePr>
          <p:cNvPr id="448563" name="Object 51"/>
          <p:cNvGraphicFramePr>
            <a:graphicFrameLocks noChangeAspect="1"/>
          </p:cNvGraphicFramePr>
          <p:nvPr/>
        </p:nvGraphicFramePr>
        <p:xfrm>
          <a:off x="-73025" y="2254250"/>
          <a:ext cx="9234488" cy="750888"/>
        </p:xfrm>
        <a:graphic>
          <a:graphicData uri="http://schemas.openxmlformats.org/presentationml/2006/ole">
            <p:oleObj spid="_x0000_s8198" name="Denklem" r:id="rId7" imgW="2971800" imgH="2412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8530"/>
                                        </p:tgtEl>
                                        <p:attrNameLst>
                                          <p:attrName>style.visibility</p:attrName>
                                        </p:attrNameLst>
                                      </p:cBhvr>
                                      <p:to>
                                        <p:strVal val="visible"/>
                                      </p:to>
                                    </p:set>
                                    <p:animEffect transition="in" filter="dissolve">
                                      <p:cBhvr>
                                        <p:cTn id="7" dur="500"/>
                                        <p:tgtEl>
                                          <p:spTgt spid="44853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48531"/>
                                        </p:tgtEl>
                                        <p:attrNameLst>
                                          <p:attrName>style.visibility</p:attrName>
                                        </p:attrNameLst>
                                      </p:cBhvr>
                                      <p:to>
                                        <p:strVal val="visible"/>
                                      </p:to>
                                    </p:set>
                                    <p:animEffect transition="in" filter="dissolve">
                                      <p:cBhvr>
                                        <p:cTn id="10" dur="500"/>
                                        <p:tgtEl>
                                          <p:spTgt spid="448531"/>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48523"/>
                                        </p:tgtEl>
                                        <p:attrNameLst>
                                          <p:attrName>style.visibility</p:attrName>
                                        </p:attrNameLst>
                                      </p:cBhvr>
                                      <p:to>
                                        <p:strVal val="visible"/>
                                      </p:to>
                                    </p:set>
                                    <p:animEffect transition="in" filter="dissolve">
                                      <p:cBhvr>
                                        <p:cTn id="15" dur="500"/>
                                        <p:tgtEl>
                                          <p:spTgt spid="448523"/>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448533"/>
                                        </p:tgtEl>
                                        <p:attrNameLst>
                                          <p:attrName>style.visibility</p:attrName>
                                        </p:attrNameLst>
                                      </p:cBhvr>
                                      <p:to>
                                        <p:strVal val="visible"/>
                                      </p:to>
                                    </p:set>
                                    <p:animEffect transition="in" filter="dissolve">
                                      <p:cBhvr>
                                        <p:cTn id="18" dur="500"/>
                                        <p:tgtEl>
                                          <p:spTgt spid="448533"/>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448521"/>
                                        </p:tgtEl>
                                        <p:attrNameLst>
                                          <p:attrName>style.visibility</p:attrName>
                                        </p:attrNameLst>
                                      </p:cBhvr>
                                      <p:to>
                                        <p:strVal val="visible"/>
                                      </p:to>
                                    </p:set>
                                    <p:animEffect transition="in" filter="dissolve">
                                      <p:cBhvr>
                                        <p:cTn id="23" dur="500"/>
                                        <p:tgtEl>
                                          <p:spTgt spid="448521"/>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448532"/>
                                        </p:tgtEl>
                                        <p:attrNameLst>
                                          <p:attrName>style.visibility</p:attrName>
                                        </p:attrNameLst>
                                      </p:cBhvr>
                                      <p:to>
                                        <p:strVal val="visible"/>
                                      </p:to>
                                    </p:set>
                                    <p:animEffect transition="in" filter="dissolve">
                                      <p:cBhvr>
                                        <p:cTn id="26" dur="500"/>
                                        <p:tgtEl>
                                          <p:spTgt spid="448532"/>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448520"/>
                                        </p:tgtEl>
                                        <p:attrNameLst>
                                          <p:attrName>style.visibility</p:attrName>
                                        </p:attrNameLst>
                                      </p:cBhvr>
                                      <p:to>
                                        <p:strVal val="visible"/>
                                      </p:to>
                                    </p:set>
                                    <p:animEffect transition="in" filter="dissolve">
                                      <p:cBhvr>
                                        <p:cTn id="31" dur="500"/>
                                        <p:tgtEl>
                                          <p:spTgt spid="448520"/>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448534"/>
                                        </p:tgtEl>
                                        <p:attrNameLst>
                                          <p:attrName>style.visibility</p:attrName>
                                        </p:attrNameLst>
                                      </p:cBhvr>
                                      <p:to>
                                        <p:strVal val="visible"/>
                                      </p:to>
                                    </p:set>
                                    <p:animEffect transition="in" filter="dissolve">
                                      <p:cBhvr>
                                        <p:cTn id="34" dur="500"/>
                                        <p:tgtEl>
                                          <p:spTgt spid="448534"/>
                                        </p:tgtEl>
                                      </p:cBhvr>
                                    </p:animEffect>
                                  </p:childTnLst>
                                </p:cTn>
                              </p:par>
                            </p:childTnLst>
                          </p:cTn>
                        </p:par>
                        <p:par>
                          <p:cTn id="35" fill="hold">
                            <p:stCondLst>
                              <p:cond delay="500"/>
                            </p:stCondLst>
                            <p:childTnLst>
                              <p:par>
                                <p:cTn id="36" presetID="9" presetClass="entr" presetSubtype="0" fill="hold" grpId="0" nodeType="afterEffect">
                                  <p:stCondLst>
                                    <p:cond delay="0"/>
                                  </p:stCondLst>
                                  <p:childTnLst>
                                    <p:set>
                                      <p:cBhvr>
                                        <p:cTn id="37" dur="1" fill="hold">
                                          <p:stCondLst>
                                            <p:cond delay="0"/>
                                          </p:stCondLst>
                                        </p:cTn>
                                        <p:tgtEl>
                                          <p:spTgt spid="448556"/>
                                        </p:tgtEl>
                                        <p:attrNameLst>
                                          <p:attrName>style.visibility</p:attrName>
                                        </p:attrNameLst>
                                      </p:cBhvr>
                                      <p:to>
                                        <p:strVal val="visible"/>
                                      </p:to>
                                    </p:set>
                                    <p:animEffect transition="in" filter="dissolve">
                                      <p:cBhvr>
                                        <p:cTn id="38" dur="500"/>
                                        <p:tgtEl>
                                          <p:spTgt spid="448556"/>
                                        </p:tgtEl>
                                      </p:cBhvr>
                                    </p:animEffect>
                                  </p:childTnLst>
                                </p:cTn>
                              </p:par>
                            </p:childTnLst>
                          </p:cTn>
                        </p:par>
                        <p:par>
                          <p:cTn id="39" fill="hold">
                            <p:stCondLst>
                              <p:cond delay="1000"/>
                            </p:stCondLst>
                            <p:childTnLst>
                              <p:par>
                                <p:cTn id="40" presetID="9" presetClass="entr" presetSubtype="0" fill="hold" grpId="0" nodeType="afterEffect">
                                  <p:stCondLst>
                                    <p:cond delay="0"/>
                                  </p:stCondLst>
                                  <p:childTnLst>
                                    <p:set>
                                      <p:cBhvr>
                                        <p:cTn id="41" dur="1" fill="hold">
                                          <p:stCondLst>
                                            <p:cond delay="0"/>
                                          </p:stCondLst>
                                        </p:cTn>
                                        <p:tgtEl>
                                          <p:spTgt spid="448557"/>
                                        </p:tgtEl>
                                        <p:attrNameLst>
                                          <p:attrName>style.visibility</p:attrName>
                                        </p:attrNameLst>
                                      </p:cBhvr>
                                      <p:to>
                                        <p:strVal val="visible"/>
                                      </p:to>
                                    </p:set>
                                    <p:animEffect transition="in" filter="dissolve">
                                      <p:cBhvr>
                                        <p:cTn id="42" dur="500"/>
                                        <p:tgtEl>
                                          <p:spTgt spid="44855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grpId="1" nodeType="clickEffect">
                                  <p:stCondLst>
                                    <p:cond delay="0"/>
                                  </p:stCondLst>
                                  <p:childTnLst>
                                    <p:animEffect transition="out" filter="blinds(horizontal)">
                                      <p:cBhvr>
                                        <p:cTn id="46" dur="500"/>
                                        <p:tgtEl>
                                          <p:spTgt spid="448520"/>
                                        </p:tgtEl>
                                      </p:cBhvr>
                                    </p:animEffect>
                                    <p:set>
                                      <p:cBhvr>
                                        <p:cTn id="47" dur="1" fill="hold">
                                          <p:stCondLst>
                                            <p:cond delay="499"/>
                                          </p:stCondLst>
                                        </p:cTn>
                                        <p:tgtEl>
                                          <p:spTgt spid="448520"/>
                                        </p:tgtEl>
                                        <p:attrNameLst>
                                          <p:attrName>style.visibility</p:attrName>
                                        </p:attrNameLst>
                                      </p:cBhvr>
                                      <p:to>
                                        <p:strVal val="hidden"/>
                                      </p:to>
                                    </p:set>
                                  </p:childTnLst>
                                </p:cTn>
                              </p:par>
                              <p:par>
                                <p:cTn id="48" presetID="3" presetClass="exit" presetSubtype="10" fill="hold" grpId="1" nodeType="withEffect">
                                  <p:stCondLst>
                                    <p:cond delay="0"/>
                                  </p:stCondLst>
                                  <p:childTnLst>
                                    <p:animEffect transition="out" filter="blinds(horizontal)">
                                      <p:cBhvr>
                                        <p:cTn id="49" dur="500"/>
                                        <p:tgtEl>
                                          <p:spTgt spid="448521"/>
                                        </p:tgtEl>
                                      </p:cBhvr>
                                    </p:animEffect>
                                    <p:set>
                                      <p:cBhvr>
                                        <p:cTn id="50" dur="1" fill="hold">
                                          <p:stCondLst>
                                            <p:cond delay="499"/>
                                          </p:stCondLst>
                                        </p:cTn>
                                        <p:tgtEl>
                                          <p:spTgt spid="448521"/>
                                        </p:tgtEl>
                                        <p:attrNameLst>
                                          <p:attrName>style.visibility</p:attrName>
                                        </p:attrNameLst>
                                      </p:cBhvr>
                                      <p:to>
                                        <p:strVal val="hidden"/>
                                      </p:to>
                                    </p:set>
                                  </p:childTnLst>
                                </p:cTn>
                              </p:par>
                              <p:par>
                                <p:cTn id="51" presetID="3" presetClass="exit" presetSubtype="10" fill="hold" grpId="1" nodeType="withEffect">
                                  <p:stCondLst>
                                    <p:cond delay="0"/>
                                  </p:stCondLst>
                                  <p:childTnLst>
                                    <p:animEffect transition="out" filter="blinds(horizontal)">
                                      <p:cBhvr>
                                        <p:cTn id="52" dur="500"/>
                                        <p:tgtEl>
                                          <p:spTgt spid="448523"/>
                                        </p:tgtEl>
                                      </p:cBhvr>
                                    </p:animEffect>
                                    <p:set>
                                      <p:cBhvr>
                                        <p:cTn id="53" dur="1" fill="hold">
                                          <p:stCondLst>
                                            <p:cond delay="499"/>
                                          </p:stCondLst>
                                        </p:cTn>
                                        <p:tgtEl>
                                          <p:spTgt spid="448523"/>
                                        </p:tgtEl>
                                        <p:attrNameLst>
                                          <p:attrName>style.visibility</p:attrName>
                                        </p:attrNameLst>
                                      </p:cBhvr>
                                      <p:to>
                                        <p:strVal val="hidden"/>
                                      </p:to>
                                    </p:set>
                                  </p:childTnLst>
                                </p:cTn>
                              </p:par>
                              <p:par>
                                <p:cTn id="54" presetID="3" presetClass="exit" presetSubtype="10" fill="hold" grpId="1" nodeType="withEffect">
                                  <p:stCondLst>
                                    <p:cond delay="0"/>
                                  </p:stCondLst>
                                  <p:childTnLst>
                                    <p:animEffect transition="out" filter="blinds(horizontal)">
                                      <p:cBhvr>
                                        <p:cTn id="55" dur="500"/>
                                        <p:tgtEl>
                                          <p:spTgt spid="448530"/>
                                        </p:tgtEl>
                                      </p:cBhvr>
                                    </p:animEffect>
                                    <p:set>
                                      <p:cBhvr>
                                        <p:cTn id="56" dur="1" fill="hold">
                                          <p:stCondLst>
                                            <p:cond delay="499"/>
                                          </p:stCondLst>
                                        </p:cTn>
                                        <p:tgtEl>
                                          <p:spTgt spid="448530"/>
                                        </p:tgtEl>
                                        <p:attrNameLst>
                                          <p:attrName>style.visibility</p:attrName>
                                        </p:attrNameLst>
                                      </p:cBhvr>
                                      <p:to>
                                        <p:strVal val="hidden"/>
                                      </p:to>
                                    </p:set>
                                  </p:childTnLst>
                                </p:cTn>
                              </p:par>
                              <p:par>
                                <p:cTn id="57" presetID="3" presetClass="exit" presetSubtype="10" fill="hold" grpId="1" nodeType="withEffect">
                                  <p:stCondLst>
                                    <p:cond delay="0"/>
                                  </p:stCondLst>
                                  <p:childTnLst>
                                    <p:animEffect transition="out" filter="blinds(horizontal)">
                                      <p:cBhvr>
                                        <p:cTn id="58" dur="500"/>
                                        <p:tgtEl>
                                          <p:spTgt spid="448531"/>
                                        </p:tgtEl>
                                      </p:cBhvr>
                                    </p:animEffect>
                                    <p:set>
                                      <p:cBhvr>
                                        <p:cTn id="59" dur="1" fill="hold">
                                          <p:stCondLst>
                                            <p:cond delay="499"/>
                                          </p:stCondLst>
                                        </p:cTn>
                                        <p:tgtEl>
                                          <p:spTgt spid="448531"/>
                                        </p:tgtEl>
                                        <p:attrNameLst>
                                          <p:attrName>style.visibility</p:attrName>
                                        </p:attrNameLst>
                                      </p:cBhvr>
                                      <p:to>
                                        <p:strVal val="hidden"/>
                                      </p:to>
                                    </p:set>
                                  </p:childTnLst>
                                </p:cTn>
                              </p:par>
                              <p:par>
                                <p:cTn id="60" presetID="3" presetClass="exit" presetSubtype="10" fill="hold" grpId="1" nodeType="withEffect">
                                  <p:stCondLst>
                                    <p:cond delay="0"/>
                                  </p:stCondLst>
                                  <p:childTnLst>
                                    <p:animEffect transition="out" filter="blinds(horizontal)">
                                      <p:cBhvr>
                                        <p:cTn id="61" dur="500"/>
                                        <p:tgtEl>
                                          <p:spTgt spid="448532"/>
                                        </p:tgtEl>
                                      </p:cBhvr>
                                    </p:animEffect>
                                    <p:set>
                                      <p:cBhvr>
                                        <p:cTn id="62" dur="1" fill="hold">
                                          <p:stCondLst>
                                            <p:cond delay="499"/>
                                          </p:stCondLst>
                                        </p:cTn>
                                        <p:tgtEl>
                                          <p:spTgt spid="448532"/>
                                        </p:tgtEl>
                                        <p:attrNameLst>
                                          <p:attrName>style.visibility</p:attrName>
                                        </p:attrNameLst>
                                      </p:cBhvr>
                                      <p:to>
                                        <p:strVal val="hidden"/>
                                      </p:to>
                                    </p:set>
                                  </p:childTnLst>
                                </p:cTn>
                              </p:par>
                              <p:par>
                                <p:cTn id="63" presetID="3" presetClass="exit" presetSubtype="10" fill="hold" grpId="1" nodeType="withEffect">
                                  <p:stCondLst>
                                    <p:cond delay="0"/>
                                  </p:stCondLst>
                                  <p:childTnLst>
                                    <p:animEffect transition="out" filter="blinds(horizontal)">
                                      <p:cBhvr>
                                        <p:cTn id="64" dur="500"/>
                                        <p:tgtEl>
                                          <p:spTgt spid="448533"/>
                                        </p:tgtEl>
                                      </p:cBhvr>
                                    </p:animEffect>
                                    <p:set>
                                      <p:cBhvr>
                                        <p:cTn id="65" dur="1" fill="hold">
                                          <p:stCondLst>
                                            <p:cond delay="499"/>
                                          </p:stCondLst>
                                        </p:cTn>
                                        <p:tgtEl>
                                          <p:spTgt spid="448533"/>
                                        </p:tgtEl>
                                        <p:attrNameLst>
                                          <p:attrName>style.visibility</p:attrName>
                                        </p:attrNameLst>
                                      </p:cBhvr>
                                      <p:to>
                                        <p:strVal val="hidden"/>
                                      </p:to>
                                    </p:set>
                                  </p:childTnLst>
                                </p:cTn>
                              </p:par>
                              <p:par>
                                <p:cTn id="66" presetID="3" presetClass="exit" presetSubtype="10" fill="hold" grpId="1" nodeType="withEffect">
                                  <p:stCondLst>
                                    <p:cond delay="0"/>
                                  </p:stCondLst>
                                  <p:childTnLst>
                                    <p:animEffect transition="out" filter="blinds(horizontal)">
                                      <p:cBhvr>
                                        <p:cTn id="67" dur="500"/>
                                        <p:tgtEl>
                                          <p:spTgt spid="448534"/>
                                        </p:tgtEl>
                                      </p:cBhvr>
                                    </p:animEffect>
                                    <p:set>
                                      <p:cBhvr>
                                        <p:cTn id="68" dur="1" fill="hold">
                                          <p:stCondLst>
                                            <p:cond delay="499"/>
                                          </p:stCondLst>
                                        </p:cTn>
                                        <p:tgtEl>
                                          <p:spTgt spid="448534"/>
                                        </p:tgtEl>
                                        <p:attrNameLst>
                                          <p:attrName>style.visibility</p:attrName>
                                        </p:attrNameLst>
                                      </p:cBhvr>
                                      <p:to>
                                        <p:strVal val="hidden"/>
                                      </p:to>
                                    </p:set>
                                  </p:childTnLst>
                                </p:cTn>
                              </p:par>
                              <p:par>
                                <p:cTn id="69" presetID="3" presetClass="exit" presetSubtype="10" fill="hold" grpId="1" nodeType="withEffect">
                                  <p:stCondLst>
                                    <p:cond delay="0"/>
                                  </p:stCondLst>
                                  <p:childTnLst>
                                    <p:animEffect transition="out" filter="blinds(horizontal)">
                                      <p:cBhvr>
                                        <p:cTn id="70" dur="500"/>
                                        <p:tgtEl>
                                          <p:spTgt spid="448556"/>
                                        </p:tgtEl>
                                      </p:cBhvr>
                                    </p:animEffect>
                                    <p:set>
                                      <p:cBhvr>
                                        <p:cTn id="71" dur="1" fill="hold">
                                          <p:stCondLst>
                                            <p:cond delay="499"/>
                                          </p:stCondLst>
                                        </p:cTn>
                                        <p:tgtEl>
                                          <p:spTgt spid="448556"/>
                                        </p:tgtEl>
                                        <p:attrNameLst>
                                          <p:attrName>style.visibility</p:attrName>
                                        </p:attrNameLst>
                                      </p:cBhvr>
                                      <p:to>
                                        <p:strVal val="hidden"/>
                                      </p:to>
                                    </p:set>
                                  </p:childTnLst>
                                </p:cTn>
                              </p:par>
                              <p:par>
                                <p:cTn id="72" presetID="3" presetClass="exit" presetSubtype="10" fill="hold" grpId="1" nodeType="withEffect">
                                  <p:stCondLst>
                                    <p:cond delay="0"/>
                                  </p:stCondLst>
                                  <p:childTnLst>
                                    <p:animEffect transition="out" filter="blinds(horizontal)">
                                      <p:cBhvr>
                                        <p:cTn id="73" dur="500"/>
                                        <p:tgtEl>
                                          <p:spTgt spid="448557"/>
                                        </p:tgtEl>
                                      </p:cBhvr>
                                    </p:animEffect>
                                    <p:set>
                                      <p:cBhvr>
                                        <p:cTn id="74" dur="1" fill="hold">
                                          <p:stCondLst>
                                            <p:cond delay="499"/>
                                          </p:stCondLst>
                                        </p:cTn>
                                        <p:tgtEl>
                                          <p:spTgt spid="448557"/>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9" presetClass="entr" presetSubtype="0" fill="hold" grpId="0" nodeType="clickEffect">
                                  <p:stCondLst>
                                    <p:cond delay="0"/>
                                  </p:stCondLst>
                                  <p:childTnLst>
                                    <p:set>
                                      <p:cBhvr>
                                        <p:cTn id="78" dur="1" fill="hold">
                                          <p:stCondLst>
                                            <p:cond delay="0"/>
                                          </p:stCondLst>
                                        </p:cTn>
                                        <p:tgtEl>
                                          <p:spTgt spid="448516"/>
                                        </p:tgtEl>
                                        <p:attrNameLst>
                                          <p:attrName>style.visibility</p:attrName>
                                        </p:attrNameLst>
                                      </p:cBhvr>
                                      <p:to>
                                        <p:strVal val="visible"/>
                                      </p:to>
                                    </p:set>
                                    <p:animEffect transition="in" filter="dissolve">
                                      <p:cBhvr>
                                        <p:cTn id="79" dur="500"/>
                                        <p:tgtEl>
                                          <p:spTgt spid="448516"/>
                                        </p:tgtEl>
                                      </p:cBhvr>
                                    </p:animEffect>
                                  </p:childTnLst>
                                </p:cTn>
                              </p:par>
                            </p:childTnLst>
                          </p:cTn>
                        </p:par>
                      </p:childTnLst>
                    </p:cTn>
                  </p:par>
                  <p:par>
                    <p:cTn id="80" fill="hold">
                      <p:stCondLst>
                        <p:cond delay="indefinite"/>
                      </p:stCondLst>
                      <p:childTnLst>
                        <p:par>
                          <p:cTn id="81" fill="hold">
                            <p:stCondLst>
                              <p:cond delay="0"/>
                            </p:stCondLst>
                            <p:childTnLst>
                              <p:par>
                                <p:cTn id="82" presetID="9" presetClass="entr" presetSubtype="0" fill="hold" grpId="0" nodeType="clickEffect">
                                  <p:stCondLst>
                                    <p:cond delay="0"/>
                                  </p:stCondLst>
                                  <p:childTnLst>
                                    <p:set>
                                      <p:cBhvr>
                                        <p:cTn id="83" dur="1" fill="hold">
                                          <p:stCondLst>
                                            <p:cond delay="0"/>
                                          </p:stCondLst>
                                        </p:cTn>
                                        <p:tgtEl>
                                          <p:spTgt spid="448526"/>
                                        </p:tgtEl>
                                        <p:attrNameLst>
                                          <p:attrName>style.visibility</p:attrName>
                                        </p:attrNameLst>
                                      </p:cBhvr>
                                      <p:to>
                                        <p:strVal val="visible"/>
                                      </p:to>
                                    </p:set>
                                    <p:animEffect transition="in" filter="dissolve">
                                      <p:cBhvr>
                                        <p:cTn id="84" dur="500"/>
                                        <p:tgtEl>
                                          <p:spTgt spid="448526"/>
                                        </p:tgtEl>
                                      </p:cBhvr>
                                    </p:animEffect>
                                  </p:childTnLst>
                                </p:cTn>
                              </p:par>
                              <p:par>
                                <p:cTn id="85" presetID="9" presetClass="entr" presetSubtype="0" fill="hold" grpId="0" nodeType="withEffect">
                                  <p:stCondLst>
                                    <p:cond delay="0"/>
                                  </p:stCondLst>
                                  <p:childTnLst>
                                    <p:set>
                                      <p:cBhvr>
                                        <p:cTn id="86" dur="1" fill="hold">
                                          <p:stCondLst>
                                            <p:cond delay="0"/>
                                          </p:stCondLst>
                                        </p:cTn>
                                        <p:tgtEl>
                                          <p:spTgt spid="448537"/>
                                        </p:tgtEl>
                                        <p:attrNameLst>
                                          <p:attrName>style.visibility</p:attrName>
                                        </p:attrNameLst>
                                      </p:cBhvr>
                                      <p:to>
                                        <p:strVal val="visible"/>
                                      </p:to>
                                    </p:set>
                                    <p:animEffect transition="in" filter="dissolve">
                                      <p:cBhvr>
                                        <p:cTn id="87" dur="500"/>
                                        <p:tgtEl>
                                          <p:spTgt spid="448537"/>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448527"/>
                                        </p:tgtEl>
                                        <p:attrNameLst>
                                          <p:attrName>style.visibility</p:attrName>
                                        </p:attrNameLst>
                                      </p:cBhvr>
                                      <p:to>
                                        <p:strVal val="visible"/>
                                      </p:to>
                                    </p:set>
                                    <p:animEffect transition="in" filter="dissolve">
                                      <p:cBhvr>
                                        <p:cTn id="92" dur="500"/>
                                        <p:tgtEl>
                                          <p:spTgt spid="448527"/>
                                        </p:tgtEl>
                                      </p:cBhvr>
                                    </p:animEffect>
                                  </p:childTnLst>
                                </p:cTn>
                              </p:par>
                              <p:par>
                                <p:cTn id="93" presetID="9" presetClass="entr" presetSubtype="0" fill="hold" grpId="0" nodeType="withEffect">
                                  <p:stCondLst>
                                    <p:cond delay="0"/>
                                  </p:stCondLst>
                                  <p:childTnLst>
                                    <p:set>
                                      <p:cBhvr>
                                        <p:cTn id="94" dur="1" fill="hold">
                                          <p:stCondLst>
                                            <p:cond delay="0"/>
                                          </p:stCondLst>
                                        </p:cTn>
                                        <p:tgtEl>
                                          <p:spTgt spid="448539"/>
                                        </p:tgtEl>
                                        <p:attrNameLst>
                                          <p:attrName>style.visibility</p:attrName>
                                        </p:attrNameLst>
                                      </p:cBhvr>
                                      <p:to>
                                        <p:strVal val="visible"/>
                                      </p:to>
                                    </p:set>
                                    <p:animEffect transition="in" filter="dissolve">
                                      <p:cBhvr>
                                        <p:cTn id="95" dur="500"/>
                                        <p:tgtEl>
                                          <p:spTgt spid="448539"/>
                                        </p:tgtEl>
                                      </p:cBhvr>
                                    </p:animEffect>
                                  </p:childTnLst>
                                </p:cTn>
                              </p:par>
                            </p:childTnLst>
                          </p:cTn>
                        </p:par>
                      </p:childTnLst>
                    </p:cTn>
                  </p:par>
                  <p:par>
                    <p:cTn id="96" fill="hold">
                      <p:stCondLst>
                        <p:cond delay="indefinite"/>
                      </p:stCondLst>
                      <p:childTnLst>
                        <p:par>
                          <p:cTn id="97" fill="hold">
                            <p:stCondLst>
                              <p:cond delay="0"/>
                            </p:stCondLst>
                            <p:childTnLst>
                              <p:par>
                                <p:cTn id="98" presetID="9" presetClass="entr" presetSubtype="0" fill="hold" grpId="0" nodeType="clickEffect">
                                  <p:stCondLst>
                                    <p:cond delay="0"/>
                                  </p:stCondLst>
                                  <p:childTnLst>
                                    <p:set>
                                      <p:cBhvr>
                                        <p:cTn id="99" dur="1" fill="hold">
                                          <p:stCondLst>
                                            <p:cond delay="0"/>
                                          </p:stCondLst>
                                        </p:cTn>
                                        <p:tgtEl>
                                          <p:spTgt spid="448524"/>
                                        </p:tgtEl>
                                        <p:attrNameLst>
                                          <p:attrName>style.visibility</p:attrName>
                                        </p:attrNameLst>
                                      </p:cBhvr>
                                      <p:to>
                                        <p:strVal val="visible"/>
                                      </p:to>
                                    </p:set>
                                    <p:animEffect transition="in" filter="dissolve">
                                      <p:cBhvr>
                                        <p:cTn id="100" dur="500"/>
                                        <p:tgtEl>
                                          <p:spTgt spid="448524"/>
                                        </p:tgtEl>
                                      </p:cBhvr>
                                    </p:animEffect>
                                  </p:childTnLst>
                                </p:cTn>
                              </p:par>
                              <p:par>
                                <p:cTn id="101" presetID="9" presetClass="entr" presetSubtype="0" fill="hold" grpId="0" nodeType="withEffect">
                                  <p:stCondLst>
                                    <p:cond delay="0"/>
                                  </p:stCondLst>
                                  <p:childTnLst>
                                    <p:set>
                                      <p:cBhvr>
                                        <p:cTn id="102" dur="1" fill="hold">
                                          <p:stCondLst>
                                            <p:cond delay="0"/>
                                          </p:stCondLst>
                                        </p:cTn>
                                        <p:tgtEl>
                                          <p:spTgt spid="448536"/>
                                        </p:tgtEl>
                                        <p:attrNameLst>
                                          <p:attrName>style.visibility</p:attrName>
                                        </p:attrNameLst>
                                      </p:cBhvr>
                                      <p:to>
                                        <p:strVal val="visible"/>
                                      </p:to>
                                    </p:set>
                                    <p:animEffect transition="in" filter="dissolve">
                                      <p:cBhvr>
                                        <p:cTn id="103" dur="500"/>
                                        <p:tgtEl>
                                          <p:spTgt spid="448536"/>
                                        </p:tgtEl>
                                      </p:cBhvr>
                                    </p:animEffect>
                                  </p:childTnLst>
                                </p:cTn>
                              </p:par>
                            </p:childTnLst>
                          </p:cTn>
                        </p:par>
                      </p:childTnLst>
                    </p:cTn>
                  </p:par>
                  <p:par>
                    <p:cTn id="104" fill="hold">
                      <p:stCondLst>
                        <p:cond delay="indefinite"/>
                      </p:stCondLst>
                      <p:childTnLst>
                        <p:par>
                          <p:cTn id="105" fill="hold">
                            <p:stCondLst>
                              <p:cond delay="0"/>
                            </p:stCondLst>
                            <p:childTnLst>
                              <p:par>
                                <p:cTn id="106" presetID="9" presetClass="entr" presetSubtype="0" fill="hold" grpId="0" nodeType="clickEffect">
                                  <p:stCondLst>
                                    <p:cond delay="0"/>
                                  </p:stCondLst>
                                  <p:childTnLst>
                                    <p:set>
                                      <p:cBhvr>
                                        <p:cTn id="107" dur="1" fill="hold">
                                          <p:stCondLst>
                                            <p:cond delay="0"/>
                                          </p:stCondLst>
                                        </p:cTn>
                                        <p:tgtEl>
                                          <p:spTgt spid="448525"/>
                                        </p:tgtEl>
                                        <p:attrNameLst>
                                          <p:attrName>style.visibility</p:attrName>
                                        </p:attrNameLst>
                                      </p:cBhvr>
                                      <p:to>
                                        <p:strVal val="visible"/>
                                      </p:to>
                                    </p:set>
                                    <p:animEffect transition="in" filter="dissolve">
                                      <p:cBhvr>
                                        <p:cTn id="108" dur="500"/>
                                        <p:tgtEl>
                                          <p:spTgt spid="448525"/>
                                        </p:tgtEl>
                                      </p:cBhvr>
                                    </p:animEffect>
                                  </p:childTnLst>
                                </p:cTn>
                              </p:par>
                              <p:par>
                                <p:cTn id="109" presetID="9" presetClass="entr" presetSubtype="0" fill="hold" grpId="0" nodeType="withEffect">
                                  <p:stCondLst>
                                    <p:cond delay="0"/>
                                  </p:stCondLst>
                                  <p:childTnLst>
                                    <p:set>
                                      <p:cBhvr>
                                        <p:cTn id="110" dur="1" fill="hold">
                                          <p:stCondLst>
                                            <p:cond delay="0"/>
                                          </p:stCondLst>
                                        </p:cTn>
                                        <p:tgtEl>
                                          <p:spTgt spid="448538"/>
                                        </p:tgtEl>
                                        <p:attrNameLst>
                                          <p:attrName>style.visibility</p:attrName>
                                        </p:attrNameLst>
                                      </p:cBhvr>
                                      <p:to>
                                        <p:strVal val="visible"/>
                                      </p:to>
                                    </p:set>
                                    <p:animEffect transition="in" filter="dissolve">
                                      <p:cBhvr>
                                        <p:cTn id="111" dur="500"/>
                                        <p:tgtEl>
                                          <p:spTgt spid="448538"/>
                                        </p:tgtEl>
                                      </p:cBhvr>
                                    </p:animEffect>
                                  </p:childTnLst>
                                </p:cTn>
                              </p:par>
                            </p:childTnLst>
                          </p:cTn>
                        </p:par>
                      </p:childTnLst>
                    </p:cTn>
                  </p:par>
                  <p:par>
                    <p:cTn id="112" fill="hold">
                      <p:stCondLst>
                        <p:cond delay="indefinite"/>
                      </p:stCondLst>
                      <p:childTnLst>
                        <p:par>
                          <p:cTn id="113" fill="hold">
                            <p:stCondLst>
                              <p:cond delay="0"/>
                            </p:stCondLst>
                            <p:childTnLst>
                              <p:par>
                                <p:cTn id="114" presetID="9" presetClass="entr" presetSubtype="0" fill="hold" grpId="0" nodeType="clickEffect">
                                  <p:stCondLst>
                                    <p:cond delay="0"/>
                                  </p:stCondLst>
                                  <p:childTnLst>
                                    <p:set>
                                      <p:cBhvr>
                                        <p:cTn id="115" dur="1" fill="hold">
                                          <p:stCondLst>
                                            <p:cond delay="0"/>
                                          </p:stCondLst>
                                        </p:cTn>
                                        <p:tgtEl>
                                          <p:spTgt spid="448558"/>
                                        </p:tgtEl>
                                        <p:attrNameLst>
                                          <p:attrName>style.visibility</p:attrName>
                                        </p:attrNameLst>
                                      </p:cBhvr>
                                      <p:to>
                                        <p:strVal val="visible"/>
                                      </p:to>
                                    </p:set>
                                    <p:animEffect transition="in" filter="dissolve">
                                      <p:cBhvr>
                                        <p:cTn id="116" dur="500"/>
                                        <p:tgtEl>
                                          <p:spTgt spid="448558"/>
                                        </p:tgtEl>
                                      </p:cBhvr>
                                    </p:animEffect>
                                  </p:childTnLst>
                                </p:cTn>
                              </p:par>
                              <p:par>
                                <p:cTn id="117" presetID="9" presetClass="entr" presetSubtype="0" fill="hold" grpId="0" nodeType="withEffect">
                                  <p:stCondLst>
                                    <p:cond delay="0"/>
                                  </p:stCondLst>
                                  <p:childTnLst>
                                    <p:set>
                                      <p:cBhvr>
                                        <p:cTn id="118" dur="1" fill="hold">
                                          <p:stCondLst>
                                            <p:cond delay="0"/>
                                          </p:stCondLst>
                                        </p:cTn>
                                        <p:tgtEl>
                                          <p:spTgt spid="448559"/>
                                        </p:tgtEl>
                                        <p:attrNameLst>
                                          <p:attrName>style.visibility</p:attrName>
                                        </p:attrNameLst>
                                      </p:cBhvr>
                                      <p:to>
                                        <p:strVal val="visible"/>
                                      </p:to>
                                    </p:set>
                                    <p:animEffect transition="in" filter="dissolve">
                                      <p:cBhvr>
                                        <p:cTn id="119" dur="500"/>
                                        <p:tgtEl>
                                          <p:spTgt spid="448559"/>
                                        </p:tgtEl>
                                      </p:cBhvr>
                                    </p:animEffect>
                                  </p:childTnLst>
                                </p:cTn>
                              </p:par>
                            </p:childTnLst>
                          </p:cTn>
                        </p:par>
                      </p:childTnLst>
                    </p:cTn>
                  </p:par>
                  <p:par>
                    <p:cTn id="120" fill="hold">
                      <p:stCondLst>
                        <p:cond delay="indefinite"/>
                      </p:stCondLst>
                      <p:childTnLst>
                        <p:par>
                          <p:cTn id="121" fill="hold">
                            <p:stCondLst>
                              <p:cond delay="0"/>
                            </p:stCondLst>
                            <p:childTnLst>
                              <p:par>
                                <p:cTn id="122" presetID="9" presetClass="entr" presetSubtype="0" fill="hold" nodeType="clickEffect">
                                  <p:stCondLst>
                                    <p:cond delay="0"/>
                                  </p:stCondLst>
                                  <p:childTnLst>
                                    <p:set>
                                      <p:cBhvr>
                                        <p:cTn id="123" dur="1" fill="hold">
                                          <p:stCondLst>
                                            <p:cond delay="0"/>
                                          </p:stCondLst>
                                        </p:cTn>
                                        <p:tgtEl>
                                          <p:spTgt spid="448555"/>
                                        </p:tgtEl>
                                        <p:attrNameLst>
                                          <p:attrName>style.visibility</p:attrName>
                                        </p:attrNameLst>
                                      </p:cBhvr>
                                      <p:to>
                                        <p:strVal val="visible"/>
                                      </p:to>
                                    </p:set>
                                    <p:animEffect transition="in" filter="dissolve">
                                      <p:cBhvr>
                                        <p:cTn id="124" dur="500"/>
                                        <p:tgtEl>
                                          <p:spTgt spid="448555"/>
                                        </p:tgtEl>
                                      </p:cBhvr>
                                    </p:animEffect>
                                  </p:childTnLst>
                                </p:cTn>
                              </p:par>
                            </p:childTnLst>
                          </p:cTn>
                        </p:par>
                      </p:childTnLst>
                    </p:cTn>
                  </p:par>
                  <p:par>
                    <p:cTn id="125" fill="hold">
                      <p:stCondLst>
                        <p:cond delay="indefinite"/>
                      </p:stCondLst>
                      <p:childTnLst>
                        <p:par>
                          <p:cTn id="126" fill="hold">
                            <p:stCondLst>
                              <p:cond delay="0"/>
                            </p:stCondLst>
                            <p:childTnLst>
                              <p:par>
                                <p:cTn id="127" presetID="9" presetClass="entr" presetSubtype="0" fill="hold" grpId="0" nodeType="clickEffect">
                                  <p:stCondLst>
                                    <p:cond delay="0"/>
                                  </p:stCondLst>
                                  <p:childTnLst>
                                    <p:set>
                                      <p:cBhvr>
                                        <p:cTn id="128" dur="1" fill="hold">
                                          <p:stCondLst>
                                            <p:cond delay="0"/>
                                          </p:stCondLst>
                                        </p:cTn>
                                        <p:tgtEl>
                                          <p:spTgt spid="448529"/>
                                        </p:tgtEl>
                                        <p:attrNameLst>
                                          <p:attrName>style.visibility</p:attrName>
                                        </p:attrNameLst>
                                      </p:cBhvr>
                                      <p:to>
                                        <p:strVal val="visible"/>
                                      </p:to>
                                    </p:set>
                                    <p:animEffect transition="in" filter="dissolve">
                                      <p:cBhvr>
                                        <p:cTn id="129" dur="500"/>
                                        <p:tgtEl>
                                          <p:spTgt spid="448529"/>
                                        </p:tgtEl>
                                      </p:cBhvr>
                                    </p:animEffect>
                                  </p:childTnLst>
                                </p:cTn>
                              </p:par>
                              <p:par>
                                <p:cTn id="130" presetID="9" presetClass="entr" presetSubtype="0" fill="hold" grpId="0" nodeType="withEffect">
                                  <p:stCondLst>
                                    <p:cond delay="0"/>
                                  </p:stCondLst>
                                  <p:childTnLst>
                                    <p:set>
                                      <p:cBhvr>
                                        <p:cTn id="131" dur="1" fill="hold">
                                          <p:stCondLst>
                                            <p:cond delay="0"/>
                                          </p:stCondLst>
                                        </p:cTn>
                                        <p:tgtEl>
                                          <p:spTgt spid="448540"/>
                                        </p:tgtEl>
                                        <p:attrNameLst>
                                          <p:attrName>style.visibility</p:attrName>
                                        </p:attrNameLst>
                                      </p:cBhvr>
                                      <p:to>
                                        <p:strVal val="visible"/>
                                      </p:to>
                                    </p:set>
                                    <p:animEffect transition="in" filter="dissolve">
                                      <p:cBhvr>
                                        <p:cTn id="132" dur="500"/>
                                        <p:tgtEl>
                                          <p:spTgt spid="448540"/>
                                        </p:tgtEl>
                                      </p:cBhvr>
                                    </p:animEffect>
                                  </p:childTnLst>
                                </p:cTn>
                              </p:par>
                            </p:childTnLst>
                          </p:cTn>
                        </p:par>
                      </p:childTnLst>
                    </p:cTn>
                  </p:par>
                  <p:par>
                    <p:cTn id="133" fill="hold">
                      <p:stCondLst>
                        <p:cond delay="indefinite"/>
                      </p:stCondLst>
                      <p:childTnLst>
                        <p:par>
                          <p:cTn id="134" fill="hold">
                            <p:stCondLst>
                              <p:cond delay="0"/>
                            </p:stCondLst>
                            <p:childTnLst>
                              <p:par>
                                <p:cTn id="135" presetID="9" presetClass="entr" presetSubtype="0" fill="hold" grpId="0" nodeType="clickEffect">
                                  <p:stCondLst>
                                    <p:cond delay="0"/>
                                  </p:stCondLst>
                                  <p:childTnLst>
                                    <p:set>
                                      <p:cBhvr>
                                        <p:cTn id="136" dur="1" fill="hold">
                                          <p:stCondLst>
                                            <p:cond delay="0"/>
                                          </p:stCondLst>
                                        </p:cTn>
                                        <p:tgtEl>
                                          <p:spTgt spid="448528"/>
                                        </p:tgtEl>
                                        <p:attrNameLst>
                                          <p:attrName>style.visibility</p:attrName>
                                        </p:attrNameLst>
                                      </p:cBhvr>
                                      <p:to>
                                        <p:strVal val="visible"/>
                                      </p:to>
                                    </p:set>
                                    <p:animEffect transition="in" filter="dissolve">
                                      <p:cBhvr>
                                        <p:cTn id="137" dur="500"/>
                                        <p:tgtEl>
                                          <p:spTgt spid="448528"/>
                                        </p:tgtEl>
                                      </p:cBhvr>
                                    </p:animEffect>
                                  </p:childTnLst>
                                </p:cTn>
                              </p:par>
                              <p:par>
                                <p:cTn id="138" presetID="9" presetClass="entr" presetSubtype="0" fill="hold" grpId="0" nodeType="withEffect">
                                  <p:stCondLst>
                                    <p:cond delay="0"/>
                                  </p:stCondLst>
                                  <p:childTnLst>
                                    <p:set>
                                      <p:cBhvr>
                                        <p:cTn id="139" dur="1" fill="hold">
                                          <p:stCondLst>
                                            <p:cond delay="0"/>
                                          </p:stCondLst>
                                        </p:cTn>
                                        <p:tgtEl>
                                          <p:spTgt spid="448541"/>
                                        </p:tgtEl>
                                        <p:attrNameLst>
                                          <p:attrName>style.visibility</p:attrName>
                                        </p:attrNameLst>
                                      </p:cBhvr>
                                      <p:to>
                                        <p:strVal val="visible"/>
                                      </p:to>
                                    </p:set>
                                    <p:animEffect transition="in" filter="dissolve">
                                      <p:cBhvr>
                                        <p:cTn id="140" dur="500"/>
                                        <p:tgtEl>
                                          <p:spTgt spid="448541"/>
                                        </p:tgtEl>
                                      </p:cBhvr>
                                    </p:animEffect>
                                  </p:childTnLst>
                                </p:cTn>
                              </p:par>
                            </p:childTnLst>
                          </p:cTn>
                        </p:par>
                      </p:childTnLst>
                    </p:cTn>
                  </p:par>
                  <p:par>
                    <p:cTn id="141" fill="hold">
                      <p:stCondLst>
                        <p:cond delay="indefinite"/>
                      </p:stCondLst>
                      <p:childTnLst>
                        <p:par>
                          <p:cTn id="142" fill="hold">
                            <p:stCondLst>
                              <p:cond delay="0"/>
                            </p:stCondLst>
                            <p:childTnLst>
                              <p:par>
                                <p:cTn id="143" presetID="9" presetClass="entr" presetSubtype="0" fill="hold" grpId="0" nodeType="clickEffect">
                                  <p:stCondLst>
                                    <p:cond delay="0"/>
                                  </p:stCondLst>
                                  <p:childTnLst>
                                    <p:set>
                                      <p:cBhvr>
                                        <p:cTn id="144" dur="1" fill="hold">
                                          <p:stCondLst>
                                            <p:cond delay="0"/>
                                          </p:stCondLst>
                                        </p:cTn>
                                        <p:tgtEl>
                                          <p:spTgt spid="448552"/>
                                        </p:tgtEl>
                                        <p:attrNameLst>
                                          <p:attrName>style.visibility</p:attrName>
                                        </p:attrNameLst>
                                      </p:cBhvr>
                                      <p:to>
                                        <p:strVal val="visible"/>
                                      </p:to>
                                    </p:set>
                                    <p:animEffect transition="in" filter="dissolve">
                                      <p:cBhvr>
                                        <p:cTn id="145" dur="500"/>
                                        <p:tgtEl>
                                          <p:spTgt spid="448552"/>
                                        </p:tgtEl>
                                      </p:cBhvr>
                                    </p:animEffect>
                                  </p:childTnLst>
                                </p:cTn>
                              </p:par>
                            </p:childTnLst>
                          </p:cTn>
                        </p:par>
                      </p:childTnLst>
                    </p:cTn>
                  </p:par>
                  <p:par>
                    <p:cTn id="146" fill="hold">
                      <p:stCondLst>
                        <p:cond delay="indefinite"/>
                      </p:stCondLst>
                      <p:childTnLst>
                        <p:par>
                          <p:cTn id="147" fill="hold">
                            <p:stCondLst>
                              <p:cond delay="0"/>
                            </p:stCondLst>
                            <p:childTnLst>
                              <p:par>
                                <p:cTn id="148" presetID="9" presetClass="entr" presetSubtype="0" fill="hold" grpId="0" nodeType="clickEffect">
                                  <p:stCondLst>
                                    <p:cond delay="0"/>
                                  </p:stCondLst>
                                  <p:childTnLst>
                                    <p:set>
                                      <p:cBhvr>
                                        <p:cTn id="149" dur="1" fill="hold">
                                          <p:stCondLst>
                                            <p:cond delay="0"/>
                                          </p:stCondLst>
                                        </p:cTn>
                                        <p:tgtEl>
                                          <p:spTgt spid="448553"/>
                                        </p:tgtEl>
                                        <p:attrNameLst>
                                          <p:attrName>style.visibility</p:attrName>
                                        </p:attrNameLst>
                                      </p:cBhvr>
                                      <p:to>
                                        <p:strVal val="visible"/>
                                      </p:to>
                                    </p:set>
                                    <p:animEffect transition="in" filter="dissolve">
                                      <p:cBhvr>
                                        <p:cTn id="150" dur="500"/>
                                        <p:tgtEl>
                                          <p:spTgt spid="448553"/>
                                        </p:tgtEl>
                                      </p:cBhvr>
                                    </p:animEffect>
                                  </p:childTnLst>
                                </p:cTn>
                              </p:par>
                              <p:par>
                                <p:cTn id="151" presetID="9" presetClass="entr" presetSubtype="0" fill="hold" grpId="0" nodeType="withEffect">
                                  <p:stCondLst>
                                    <p:cond delay="0"/>
                                  </p:stCondLst>
                                  <p:childTnLst>
                                    <p:set>
                                      <p:cBhvr>
                                        <p:cTn id="152" dur="1" fill="hold">
                                          <p:stCondLst>
                                            <p:cond delay="0"/>
                                          </p:stCondLst>
                                        </p:cTn>
                                        <p:tgtEl>
                                          <p:spTgt spid="448554"/>
                                        </p:tgtEl>
                                        <p:attrNameLst>
                                          <p:attrName>style.visibility</p:attrName>
                                        </p:attrNameLst>
                                      </p:cBhvr>
                                      <p:to>
                                        <p:strVal val="visible"/>
                                      </p:to>
                                    </p:set>
                                    <p:animEffect transition="in" filter="dissolve">
                                      <p:cBhvr>
                                        <p:cTn id="153" dur="500"/>
                                        <p:tgtEl>
                                          <p:spTgt spid="448554"/>
                                        </p:tgtEl>
                                      </p:cBhvr>
                                    </p:animEffect>
                                  </p:childTnLst>
                                </p:cTn>
                              </p:par>
                            </p:childTnLst>
                          </p:cTn>
                        </p:par>
                      </p:childTnLst>
                    </p:cTn>
                  </p:par>
                  <p:par>
                    <p:cTn id="154" fill="hold">
                      <p:stCondLst>
                        <p:cond delay="indefinite"/>
                      </p:stCondLst>
                      <p:childTnLst>
                        <p:par>
                          <p:cTn id="155" fill="hold">
                            <p:stCondLst>
                              <p:cond delay="0"/>
                            </p:stCondLst>
                            <p:childTnLst>
                              <p:par>
                                <p:cTn id="156" presetID="9" presetClass="entr" presetSubtype="0" fill="hold" nodeType="clickEffect">
                                  <p:stCondLst>
                                    <p:cond delay="0"/>
                                  </p:stCondLst>
                                  <p:childTnLst>
                                    <p:set>
                                      <p:cBhvr>
                                        <p:cTn id="157" dur="1" fill="hold">
                                          <p:stCondLst>
                                            <p:cond delay="0"/>
                                          </p:stCondLst>
                                        </p:cTn>
                                        <p:tgtEl>
                                          <p:spTgt spid="448562"/>
                                        </p:tgtEl>
                                        <p:attrNameLst>
                                          <p:attrName>style.visibility</p:attrName>
                                        </p:attrNameLst>
                                      </p:cBhvr>
                                      <p:to>
                                        <p:strVal val="visible"/>
                                      </p:to>
                                    </p:set>
                                    <p:animEffect transition="in" filter="dissolve">
                                      <p:cBhvr>
                                        <p:cTn id="158" dur="500"/>
                                        <p:tgtEl>
                                          <p:spTgt spid="448562"/>
                                        </p:tgtEl>
                                      </p:cBhvr>
                                    </p:animEffect>
                                  </p:childTnLst>
                                </p:cTn>
                              </p:par>
                            </p:childTnLst>
                          </p:cTn>
                        </p:par>
                      </p:childTnLst>
                    </p:cTn>
                  </p:par>
                  <p:par>
                    <p:cTn id="159" fill="hold">
                      <p:stCondLst>
                        <p:cond delay="indefinite"/>
                      </p:stCondLst>
                      <p:childTnLst>
                        <p:par>
                          <p:cTn id="160" fill="hold">
                            <p:stCondLst>
                              <p:cond delay="0"/>
                            </p:stCondLst>
                            <p:childTnLst>
                              <p:par>
                                <p:cTn id="161" presetID="26" presetClass="entr" presetSubtype="0" fill="hold" nodeType="clickEffect">
                                  <p:stCondLst>
                                    <p:cond delay="0"/>
                                  </p:stCondLst>
                                  <p:childTnLst>
                                    <p:set>
                                      <p:cBhvr>
                                        <p:cTn id="162" dur="1" fill="hold">
                                          <p:stCondLst>
                                            <p:cond delay="0"/>
                                          </p:stCondLst>
                                        </p:cTn>
                                        <p:tgtEl>
                                          <p:spTgt spid="448563"/>
                                        </p:tgtEl>
                                        <p:attrNameLst>
                                          <p:attrName>style.visibility</p:attrName>
                                        </p:attrNameLst>
                                      </p:cBhvr>
                                      <p:to>
                                        <p:strVal val="visible"/>
                                      </p:to>
                                    </p:set>
                                    <p:animEffect transition="in" filter="wipe(down)">
                                      <p:cBhvr>
                                        <p:cTn id="163" dur="580">
                                          <p:stCondLst>
                                            <p:cond delay="0"/>
                                          </p:stCondLst>
                                        </p:cTn>
                                        <p:tgtEl>
                                          <p:spTgt spid="448563"/>
                                        </p:tgtEl>
                                      </p:cBhvr>
                                    </p:animEffect>
                                    <p:anim calcmode="lin" valueType="num">
                                      <p:cBhvr>
                                        <p:cTn id="164" dur="1822" tmFilter="0,0; 0.14,0.36; 0.43,0.73; 0.71,0.91; 1.0,1.0">
                                          <p:stCondLst>
                                            <p:cond delay="0"/>
                                          </p:stCondLst>
                                        </p:cTn>
                                        <p:tgtEl>
                                          <p:spTgt spid="448563"/>
                                        </p:tgtEl>
                                        <p:attrNameLst>
                                          <p:attrName>ppt_x</p:attrName>
                                        </p:attrNameLst>
                                      </p:cBhvr>
                                      <p:tavLst>
                                        <p:tav tm="0">
                                          <p:val>
                                            <p:strVal val="#ppt_x-0.25"/>
                                          </p:val>
                                        </p:tav>
                                        <p:tav tm="100000">
                                          <p:val>
                                            <p:strVal val="#ppt_x"/>
                                          </p:val>
                                        </p:tav>
                                      </p:tavLst>
                                    </p:anim>
                                    <p:anim calcmode="lin" valueType="num">
                                      <p:cBhvr>
                                        <p:cTn id="165" dur="664" tmFilter="0.0,0.0; 0.25,0.07; 0.50,0.2; 0.75,0.467; 1.0,1.0">
                                          <p:stCondLst>
                                            <p:cond delay="0"/>
                                          </p:stCondLst>
                                        </p:cTn>
                                        <p:tgtEl>
                                          <p:spTgt spid="448563"/>
                                        </p:tgtEl>
                                        <p:attrNameLst>
                                          <p:attrName>ppt_y</p:attrName>
                                        </p:attrNameLst>
                                      </p:cBhvr>
                                      <p:tavLst>
                                        <p:tav tm="0" fmla="#ppt_y-sin(pi*$)/3">
                                          <p:val>
                                            <p:fltVal val="0.5"/>
                                          </p:val>
                                        </p:tav>
                                        <p:tav tm="100000">
                                          <p:val>
                                            <p:fltVal val="1"/>
                                          </p:val>
                                        </p:tav>
                                      </p:tavLst>
                                    </p:anim>
                                    <p:anim calcmode="lin" valueType="num">
                                      <p:cBhvr>
                                        <p:cTn id="166" dur="664" tmFilter="0, 0; 0.125,0.2665; 0.25,0.4; 0.375,0.465; 0.5,0.5;  0.625,0.535; 0.75,0.6; 0.875,0.7335; 1,1">
                                          <p:stCondLst>
                                            <p:cond delay="664"/>
                                          </p:stCondLst>
                                        </p:cTn>
                                        <p:tgtEl>
                                          <p:spTgt spid="448563"/>
                                        </p:tgtEl>
                                        <p:attrNameLst>
                                          <p:attrName>ppt_y</p:attrName>
                                        </p:attrNameLst>
                                      </p:cBhvr>
                                      <p:tavLst>
                                        <p:tav tm="0" fmla="#ppt_y-sin(pi*$)/9">
                                          <p:val>
                                            <p:fltVal val="0"/>
                                          </p:val>
                                        </p:tav>
                                        <p:tav tm="100000">
                                          <p:val>
                                            <p:fltVal val="1"/>
                                          </p:val>
                                        </p:tav>
                                      </p:tavLst>
                                    </p:anim>
                                    <p:anim calcmode="lin" valueType="num">
                                      <p:cBhvr>
                                        <p:cTn id="167" dur="332" tmFilter="0, 0; 0.125,0.2665; 0.25,0.4; 0.375,0.465; 0.5,0.5;  0.625,0.535; 0.75,0.6; 0.875,0.7335; 1,1">
                                          <p:stCondLst>
                                            <p:cond delay="1324"/>
                                          </p:stCondLst>
                                        </p:cTn>
                                        <p:tgtEl>
                                          <p:spTgt spid="448563"/>
                                        </p:tgtEl>
                                        <p:attrNameLst>
                                          <p:attrName>ppt_y</p:attrName>
                                        </p:attrNameLst>
                                      </p:cBhvr>
                                      <p:tavLst>
                                        <p:tav tm="0" fmla="#ppt_y-sin(pi*$)/27">
                                          <p:val>
                                            <p:fltVal val="0"/>
                                          </p:val>
                                        </p:tav>
                                        <p:tav tm="100000">
                                          <p:val>
                                            <p:fltVal val="1"/>
                                          </p:val>
                                        </p:tav>
                                      </p:tavLst>
                                    </p:anim>
                                    <p:anim calcmode="lin" valueType="num">
                                      <p:cBhvr>
                                        <p:cTn id="168" dur="164" tmFilter="0, 0; 0.125,0.2665; 0.25,0.4; 0.375,0.465; 0.5,0.5;  0.625,0.535; 0.75,0.6; 0.875,0.7335; 1,1">
                                          <p:stCondLst>
                                            <p:cond delay="1656"/>
                                          </p:stCondLst>
                                        </p:cTn>
                                        <p:tgtEl>
                                          <p:spTgt spid="448563"/>
                                        </p:tgtEl>
                                        <p:attrNameLst>
                                          <p:attrName>ppt_y</p:attrName>
                                        </p:attrNameLst>
                                      </p:cBhvr>
                                      <p:tavLst>
                                        <p:tav tm="0" fmla="#ppt_y-sin(pi*$)/81">
                                          <p:val>
                                            <p:fltVal val="0"/>
                                          </p:val>
                                        </p:tav>
                                        <p:tav tm="100000">
                                          <p:val>
                                            <p:fltVal val="1"/>
                                          </p:val>
                                        </p:tav>
                                      </p:tavLst>
                                    </p:anim>
                                    <p:animScale>
                                      <p:cBhvr>
                                        <p:cTn id="169" dur="26">
                                          <p:stCondLst>
                                            <p:cond delay="650"/>
                                          </p:stCondLst>
                                        </p:cTn>
                                        <p:tgtEl>
                                          <p:spTgt spid="448563"/>
                                        </p:tgtEl>
                                      </p:cBhvr>
                                      <p:to x="100000" y="60000"/>
                                    </p:animScale>
                                    <p:animScale>
                                      <p:cBhvr>
                                        <p:cTn id="170" dur="166" decel="50000">
                                          <p:stCondLst>
                                            <p:cond delay="676"/>
                                          </p:stCondLst>
                                        </p:cTn>
                                        <p:tgtEl>
                                          <p:spTgt spid="448563"/>
                                        </p:tgtEl>
                                      </p:cBhvr>
                                      <p:to x="100000" y="100000"/>
                                    </p:animScale>
                                    <p:animScale>
                                      <p:cBhvr>
                                        <p:cTn id="171" dur="26">
                                          <p:stCondLst>
                                            <p:cond delay="1312"/>
                                          </p:stCondLst>
                                        </p:cTn>
                                        <p:tgtEl>
                                          <p:spTgt spid="448563"/>
                                        </p:tgtEl>
                                      </p:cBhvr>
                                      <p:to x="100000" y="80000"/>
                                    </p:animScale>
                                    <p:animScale>
                                      <p:cBhvr>
                                        <p:cTn id="172" dur="166" decel="50000">
                                          <p:stCondLst>
                                            <p:cond delay="1338"/>
                                          </p:stCondLst>
                                        </p:cTn>
                                        <p:tgtEl>
                                          <p:spTgt spid="448563"/>
                                        </p:tgtEl>
                                      </p:cBhvr>
                                      <p:to x="100000" y="100000"/>
                                    </p:animScale>
                                    <p:animScale>
                                      <p:cBhvr>
                                        <p:cTn id="173" dur="26">
                                          <p:stCondLst>
                                            <p:cond delay="1642"/>
                                          </p:stCondLst>
                                        </p:cTn>
                                        <p:tgtEl>
                                          <p:spTgt spid="448563"/>
                                        </p:tgtEl>
                                      </p:cBhvr>
                                      <p:to x="100000" y="90000"/>
                                    </p:animScale>
                                    <p:animScale>
                                      <p:cBhvr>
                                        <p:cTn id="174" dur="166" decel="50000">
                                          <p:stCondLst>
                                            <p:cond delay="1668"/>
                                          </p:stCondLst>
                                        </p:cTn>
                                        <p:tgtEl>
                                          <p:spTgt spid="448563"/>
                                        </p:tgtEl>
                                      </p:cBhvr>
                                      <p:to x="100000" y="100000"/>
                                    </p:animScale>
                                    <p:animScale>
                                      <p:cBhvr>
                                        <p:cTn id="175" dur="26">
                                          <p:stCondLst>
                                            <p:cond delay="1808"/>
                                          </p:stCondLst>
                                        </p:cTn>
                                        <p:tgtEl>
                                          <p:spTgt spid="448563"/>
                                        </p:tgtEl>
                                      </p:cBhvr>
                                      <p:to x="100000" y="95000"/>
                                    </p:animScale>
                                    <p:animScale>
                                      <p:cBhvr>
                                        <p:cTn id="176" dur="166" decel="50000">
                                          <p:stCondLst>
                                            <p:cond delay="1834"/>
                                          </p:stCondLst>
                                        </p:cTn>
                                        <p:tgtEl>
                                          <p:spTgt spid="448563"/>
                                        </p:tgtEl>
                                      </p:cBhvr>
                                      <p:to x="100000" y="100000"/>
                                    </p:animScale>
                                  </p:childTnLst>
                                </p:cTn>
                              </p:par>
                            </p:childTnLst>
                          </p:cTn>
                        </p:par>
                        <p:par>
                          <p:cTn id="177" fill="hold">
                            <p:stCondLst>
                              <p:cond delay="2000"/>
                            </p:stCondLst>
                            <p:childTnLst>
                              <p:par>
                                <p:cTn id="178" presetID="32" presetClass="emph" presetSubtype="0" fill="hold" nodeType="afterEffect">
                                  <p:stCondLst>
                                    <p:cond delay="0"/>
                                  </p:stCondLst>
                                  <p:childTnLst>
                                    <p:animClr clrSpc="rgb" dir="cw">
                                      <p:cBhvr override="childStyle">
                                        <p:cTn id="179" dur="100" fill="hold"/>
                                        <p:tgtEl>
                                          <p:spTgt spid="448563"/>
                                        </p:tgtEl>
                                        <p:attrNameLst>
                                          <p:attrName>style.color</p:attrName>
                                        </p:attrNameLst>
                                      </p:cBhvr>
                                      <p:to>
                                        <a:schemeClr val="accent2"/>
                                      </p:to>
                                    </p:animClr>
                                    <p:animClr clrSpc="rgb" dir="cw">
                                      <p:cBhvr>
                                        <p:cTn id="180" dur="100" fill="hold"/>
                                        <p:tgtEl>
                                          <p:spTgt spid="448563"/>
                                        </p:tgtEl>
                                        <p:attrNameLst>
                                          <p:attrName>fillcolor</p:attrName>
                                        </p:attrNameLst>
                                      </p:cBhvr>
                                      <p:to>
                                        <a:schemeClr val="accent2"/>
                                      </p:to>
                                    </p:animClr>
                                    <p:set>
                                      <p:cBhvr>
                                        <p:cTn id="181" dur="100" fill="hold"/>
                                        <p:tgtEl>
                                          <p:spTgt spid="448563"/>
                                        </p:tgtEl>
                                        <p:attrNameLst>
                                          <p:attrName>fill.type</p:attrName>
                                        </p:attrNameLst>
                                      </p:cBhvr>
                                      <p:to>
                                        <p:strVal val="solid"/>
                                      </p:to>
                                    </p:set>
                                    <p:set>
                                      <p:cBhvr>
                                        <p:cTn id="182" dur="100" fill="hold"/>
                                        <p:tgtEl>
                                          <p:spTgt spid="448563"/>
                                        </p:tgtEl>
                                        <p:attrNameLst>
                                          <p:attrName>fill.on</p:attrName>
                                        </p:attrNameLst>
                                      </p:cBhvr>
                                      <p:to>
                                        <p:strVal val="true"/>
                                      </p:to>
                                    </p:set>
                                    <p:animRot by="120000">
                                      <p:cBhvr>
                                        <p:cTn id="183" dur="100" fill="hold">
                                          <p:stCondLst>
                                            <p:cond delay="0"/>
                                          </p:stCondLst>
                                        </p:cTn>
                                        <p:tgtEl>
                                          <p:spTgt spid="448563"/>
                                        </p:tgtEl>
                                        <p:attrNameLst>
                                          <p:attrName>r</p:attrName>
                                        </p:attrNameLst>
                                      </p:cBhvr>
                                    </p:animRot>
                                    <p:animRot by="-240000">
                                      <p:cBhvr>
                                        <p:cTn id="184" dur="200" fill="hold">
                                          <p:stCondLst>
                                            <p:cond delay="200"/>
                                          </p:stCondLst>
                                        </p:cTn>
                                        <p:tgtEl>
                                          <p:spTgt spid="448563"/>
                                        </p:tgtEl>
                                        <p:attrNameLst>
                                          <p:attrName>r</p:attrName>
                                        </p:attrNameLst>
                                      </p:cBhvr>
                                    </p:animRot>
                                    <p:animRot by="240000">
                                      <p:cBhvr>
                                        <p:cTn id="185" dur="200" fill="hold">
                                          <p:stCondLst>
                                            <p:cond delay="400"/>
                                          </p:stCondLst>
                                        </p:cTn>
                                        <p:tgtEl>
                                          <p:spTgt spid="448563"/>
                                        </p:tgtEl>
                                        <p:attrNameLst>
                                          <p:attrName>r</p:attrName>
                                        </p:attrNameLst>
                                      </p:cBhvr>
                                    </p:animRot>
                                    <p:animRot by="-240000">
                                      <p:cBhvr>
                                        <p:cTn id="186" dur="200" fill="hold">
                                          <p:stCondLst>
                                            <p:cond delay="600"/>
                                          </p:stCondLst>
                                        </p:cTn>
                                        <p:tgtEl>
                                          <p:spTgt spid="448563"/>
                                        </p:tgtEl>
                                        <p:attrNameLst>
                                          <p:attrName>r</p:attrName>
                                        </p:attrNameLst>
                                      </p:cBhvr>
                                    </p:animRot>
                                    <p:animRot by="120000">
                                      <p:cBhvr>
                                        <p:cTn id="187" dur="200" fill="hold">
                                          <p:stCondLst>
                                            <p:cond delay="800"/>
                                          </p:stCondLst>
                                        </p:cTn>
                                        <p:tgtEl>
                                          <p:spTgt spid="44856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516" grpId="0"/>
      <p:bldP spid="448520" grpId="0" animBg="1"/>
      <p:bldP spid="448520" grpId="1" animBg="1"/>
      <p:bldP spid="448521" grpId="0" animBg="1"/>
      <p:bldP spid="448521" grpId="1" animBg="1"/>
      <p:bldP spid="448523" grpId="0" animBg="1"/>
      <p:bldP spid="448523" grpId="1" animBg="1"/>
      <p:bldP spid="448524" grpId="0" animBg="1"/>
      <p:bldP spid="448525" grpId="0" animBg="1"/>
      <p:bldP spid="448526" grpId="0" animBg="1"/>
      <p:bldP spid="448527" grpId="0" animBg="1"/>
      <p:bldP spid="448528" grpId="0" animBg="1"/>
      <p:bldP spid="448529" grpId="0" animBg="1"/>
      <p:bldP spid="448530" grpId="0" animBg="1"/>
      <p:bldP spid="448530" grpId="1" animBg="1"/>
      <p:bldP spid="448531" grpId="0"/>
      <p:bldP spid="448531" grpId="1"/>
      <p:bldP spid="448532" grpId="0"/>
      <p:bldP spid="448532" grpId="1"/>
      <p:bldP spid="448533" grpId="0"/>
      <p:bldP spid="448533" grpId="1"/>
      <p:bldP spid="448534" grpId="0"/>
      <p:bldP spid="448534" grpId="1"/>
      <p:bldP spid="448536" grpId="0"/>
      <p:bldP spid="448537" grpId="0"/>
      <p:bldP spid="448538" grpId="0"/>
      <p:bldP spid="448539" grpId="0"/>
      <p:bldP spid="448540" grpId="0"/>
      <p:bldP spid="448541" grpId="0"/>
      <p:bldP spid="448552" grpId="0" animBg="1"/>
      <p:bldP spid="448553" grpId="0" animBg="1"/>
      <p:bldP spid="448554" grpId="0"/>
      <p:bldP spid="448556" grpId="0" animBg="1"/>
      <p:bldP spid="448556" grpId="1" animBg="1"/>
      <p:bldP spid="448557" grpId="0" animBg="1"/>
      <p:bldP spid="448557" grpId="1" animBg="1"/>
      <p:bldP spid="448558" grpId="0" animBg="1"/>
      <p:bldP spid="44855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a:t>Example of other static forces are:</a:t>
            </a:r>
            <a:endParaRPr lang="en-US" dirty="0"/>
          </a:p>
        </p:txBody>
      </p:sp>
      <p:sp>
        <p:nvSpPr>
          <p:cNvPr id="3" name="Content Placeholder 2"/>
          <p:cNvSpPr>
            <a:spLocks noGrp="1"/>
          </p:cNvSpPr>
          <p:nvPr>
            <p:ph idx="1"/>
          </p:nvPr>
        </p:nvSpPr>
        <p:spPr>
          <a:xfrm>
            <a:off x="457200" y="990600"/>
            <a:ext cx="8229600" cy="5486400"/>
          </a:xfrm>
        </p:spPr>
        <p:txBody>
          <a:bodyPr>
            <a:normAutofit/>
          </a:bodyPr>
          <a:lstStyle/>
          <a:p>
            <a:pPr marL="514350" indent="-514350">
              <a:lnSpc>
                <a:spcPct val="120000"/>
              </a:lnSpc>
              <a:buFont typeface="+mj-lt"/>
              <a:buAutoNum type="alphaLcParenR"/>
            </a:pPr>
            <a:r>
              <a:rPr lang="en-US" dirty="0" smtClean="0">
                <a:solidFill>
                  <a:srgbClr val="0000CC"/>
                </a:solidFill>
              </a:rPr>
              <a:t>Energy transmitted</a:t>
            </a:r>
          </a:p>
          <a:p>
            <a:pPr marL="514350" indent="-514350">
              <a:lnSpc>
                <a:spcPct val="120000"/>
              </a:lnSpc>
              <a:buFont typeface="+mj-lt"/>
              <a:buAutoNum type="alphaLcParenR"/>
            </a:pPr>
            <a:r>
              <a:rPr lang="en-US" dirty="0" smtClean="0">
                <a:solidFill>
                  <a:srgbClr val="0000CC"/>
                </a:solidFill>
              </a:rPr>
              <a:t> </a:t>
            </a:r>
            <a:r>
              <a:rPr lang="en-US" dirty="0">
                <a:solidFill>
                  <a:srgbClr val="0000CC"/>
                </a:solidFill>
              </a:rPr>
              <a:t>Forces due to </a:t>
            </a:r>
            <a:r>
              <a:rPr lang="en-US" dirty="0" smtClean="0">
                <a:solidFill>
                  <a:srgbClr val="0000CC"/>
                </a:solidFill>
              </a:rPr>
              <a:t>assembly</a:t>
            </a:r>
          </a:p>
          <a:p>
            <a:pPr marL="514350" indent="-514350">
              <a:lnSpc>
                <a:spcPct val="120000"/>
              </a:lnSpc>
              <a:buFont typeface="+mj-lt"/>
              <a:buAutoNum type="alphaLcParenR"/>
            </a:pPr>
            <a:r>
              <a:rPr lang="en-US" dirty="0" smtClean="0">
                <a:solidFill>
                  <a:srgbClr val="0000CC"/>
                </a:solidFill>
              </a:rPr>
              <a:t> </a:t>
            </a:r>
            <a:r>
              <a:rPr lang="en-US" dirty="0">
                <a:solidFill>
                  <a:srgbClr val="0000CC"/>
                </a:solidFill>
              </a:rPr>
              <a:t>Forces due to applied </a:t>
            </a:r>
            <a:r>
              <a:rPr lang="en-US" dirty="0" smtClean="0">
                <a:solidFill>
                  <a:srgbClr val="0000CC"/>
                </a:solidFill>
              </a:rPr>
              <a:t>loads</a:t>
            </a:r>
          </a:p>
          <a:p>
            <a:pPr marL="514350" indent="-514350">
              <a:lnSpc>
                <a:spcPct val="120000"/>
              </a:lnSpc>
              <a:buFont typeface="+mj-lt"/>
              <a:buAutoNum type="alphaLcParenR"/>
            </a:pPr>
            <a:r>
              <a:rPr lang="en-US" dirty="0" smtClean="0">
                <a:solidFill>
                  <a:srgbClr val="0000CC"/>
                </a:solidFill>
              </a:rPr>
              <a:t>Forces </a:t>
            </a:r>
            <a:r>
              <a:rPr lang="en-US" dirty="0">
                <a:solidFill>
                  <a:srgbClr val="0000CC"/>
                </a:solidFill>
              </a:rPr>
              <a:t>due to changes in </a:t>
            </a:r>
            <a:r>
              <a:rPr lang="en-US" dirty="0" smtClean="0">
                <a:solidFill>
                  <a:srgbClr val="0000CC"/>
                </a:solidFill>
              </a:rPr>
              <a:t>temperature</a:t>
            </a:r>
          </a:p>
          <a:p>
            <a:pPr marL="514350" indent="-514350">
              <a:lnSpc>
                <a:spcPct val="120000"/>
              </a:lnSpc>
              <a:buFont typeface="+mj-lt"/>
              <a:buAutoNum type="alphaLcParenR"/>
            </a:pPr>
            <a:r>
              <a:rPr lang="en-US" dirty="0" smtClean="0">
                <a:solidFill>
                  <a:srgbClr val="0000CC"/>
                </a:solidFill>
              </a:rPr>
              <a:t> </a:t>
            </a:r>
            <a:r>
              <a:rPr lang="en-US" dirty="0">
                <a:solidFill>
                  <a:srgbClr val="0000CC"/>
                </a:solidFill>
              </a:rPr>
              <a:t>Impact </a:t>
            </a:r>
            <a:r>
              <a:rPr lang="en-US" dirty="0" smtClean="0">
                <a:solidFill>
                  <a:srgbClr val="0000CC"/>
                </a:solidFill>
              </a:rPr>
              <a:t>forces</a:t>
            </a:r>
          </a:p>
          <a:p>
            <a:pPr marL="514350" indent="-514350">
              <a:lnSpc>
                <a:spcPct val="120000"/>
              </a:lnSpc>
              <a:buFont typeface="+mj-lt"/>
              <a:buAutoNum type="alphaLcParenR"/>
            </a:pPr>
            <a:r>
              <a:rPr lang="en-US" dirty="0" smtClean="0">
                <a:solidFill>
                  <a:srgbClr val="0000CC"/>
                </a:solidFill>
              </a:rPr>
              <a:t> </a:t>
            </a:r>
            <a:r>
              <a:rPr lang="en-US" dirty="0">
                <a:solidFill>
                  <a:srgbClr val="0000CC"/>
                </a:solidFill>
              </a:rPr>
              <a:t>Spring </a:t>
            </a:r>
            <a:r>
              <a:rPr lang="en-US" dirty="0" smtClean="0">
                <a:solidFill>
                  <a:srgbClr val="0000CC"/>
                </a:solidFill>
              </a:rPr>
              <a:t>forces</a:t>
            </a:r>
          </a:p>
          <a:p>
            <a:pPr marL="514350" indent="-514350">
              <a:lnSpc>
                <a:spcPct val="120000"/>
              </a:lnSpc>
              <a:buFont typeface="+mj-lt"/>
              <a:buAutoNum type="alphaLcParenR"/>
            </a:pPr>
            <a:r>
              <a:rPr lang="en-US" dirty="0" smtClean="0">
                <a:solidFill>
                  <a:srgbClr val="0000CC"/>
                </a:solidFill>
              </a:rPr>
              <a:t> </a:t>
            </a:r>
            <a:r>
              <a:rPr lang="en-US" dirty="0">
                <a:solidFill>
                  <a:srgbClr val="0000CC"/>
                </a:solidFill>
              </a:rPr>
              <a:t>Belt and </a:t>
            </a:r>
            <a:r>
              <a:rPr lang="en-US" dirty="0" smtClean="0">
                <a:solidFill>
                  <a:srgbClr val="0000CC"/>
                </a:solidFill>
              </a:rPr>
              <a:t>pulley</a:t>
            </a:r>
          </a:p>
          <a:p>
            <a:pPr marL="514350" indent="-514350">
              <a:lnSpc>
                <a:spcPct val="120000"/>
              </a:lnSpc>
              <a:buFont typeface="+mj-lt"/>
              <a:buAutoNum type="alphaLcParenR"/>
            </a:pPr>
            <a:r>
              <a:rPr lang="en-US" dirty="0" smtClean="0">
                <a:solidFill>
                  <a:srgbClr val="0000CC"/>
                </a:solidFill>
              </a:rPr>
              <a:t> </a:t>
            </a:r>
            <a:r>
              <a:rPr lang="en-US" dirty="0">
                <a:solidFill>
                  <a:srgbClr val="0000CC"/>
                </a:solidFill>
              </a:rPr>
              <a:t>Weights of different parts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Dynamic forces</a:t>
            </a:r>
            <a:endParaRPr lang="en-US" dirty="0"/>
          </a:p>
        </p:txBody>
      </p:sp>
      <p:sp>
        <p:nvSpPr>
          <p:cNvPr id="3" name="Content Placeholder 2"/>
          <p:cNvSpPr>
            <a:spLocks noGrp="1"/>
          </p:cNvSpPr>
          <p:nvPr>
            <p:ph idx="1"/>
          </p:nvPr>
        </p:nvSpPr>
        <p:spPr>
          <a:xfrm>
            <a:off x="457200" y="1600200"/>
            <a:ext cx="8229600" cy="4724400"/>
          </a:xfrm>
        </p:spPr>
        <p:txBody>
          <a:bodyPr>
            <a:noAutofit/>
          </a:bodyPr>
          <a:lstStyle/>
          <a:p>
            <a:pPr algn="just">
              <a:buFont typeface="Wingdings" pitchFamily="2" charset="2"/>
              <a:buChar char="Ø"/>
            </a:pPr>
            <a:r>
              <a:rPr lang="en-US" sz="3600" dirty="0"/>
              <a:t>Apart from static forces, mechanism also experiences inertia forces when subjected </a:t>
            </a:r>
            <a:r>
              <a:rPr lang="en-US" sz="3600" dirty="0" smtClean="0"/>
              <a:t>to acceleration</a:t>
            </a:r>
            <a:r>
              <a:rPr lang="en-US" sz="3600" dirty="0"/>
              <a:t>, called dynamic forces</a:t>
            </a:r>
            <a:r>
              <a:rPr lang="en-US" sz="3600" dirty="0" smtClean="0"/>
              <a:t>.</a:t>
            </a:r>
          </a:p>
          <a:p>
            <a:pPr algn="just">
              <a:buFont typeface="Wingdings" pitchFamily="2" charset="2"/>
              <a:buChar char="Ø"/>
            </a:pPr>
            <a:r>
              <a:rPr lang="en-US" sz="3600" dirty="0" smtClean="0">
                <a:solidFill>
                  <a:srgbClr val="0000CC"/>
                </a:solidFill>
              </a:rPr>
              <a:t>Static </a:t>
            </a:r>
            <a:r>
              <a:rPr lang="en-US" sz="3600" dirty="0">
                <a:solidFill>
                  <a:srgbClr val="0000CC"/>
                </a:solidFill>
              </a:rPr>
              <a:t>forces are predominant at lower speeds and dynamic forces are predominant at </a:t>
            </a:r>
            <a:r>
              <a:rPr lang="en-US" sz="3600" dirty="0" smtClean="0">
                <a:solidFill>
                  <a:srgbClr val="0000CC"/>
                </a:solidFill>
              </a:rPr>
              <a:t>higher speeds</a:t>
            </a:r>
            <a:r>
              <a:rPr lang="en-US" sz="3600" dirty="0">
                <a:solidFill>
                  <a:srgbClr val="0000CC"/>
                </a:solidFill>
              </a:rPr>
              <a:t>.</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392</TotalTime>
  <Words>3166</Words>
  <Application>Microsoft Office PowerPoint</Application>
  <PresentationFormat>On-screen Show (4:3)</PresentationFormat>
  <Paragraphs>379</Paragraphs>
  <Slides>74</Slides>
  <Notes>3</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74</vt:i4>
      </vt:variant>
    </vt:vector>
  </HeadingPairs>
  <TitlesOfParts>
    <vt:vector size="78" baseType="lpstr">
      <vt:lpstr>Flow</vt:lpstr>
      <vt:lpstr>Solid Edge Draft Document</vt:lpstr>
      <vt:lpstr>Microsoft Denklem 3.0</vt:lpstr>
      <vt:lpstr>Equation</vt:lpstr>
      <vt:lpstr>Introduction</vt:lpstr>
      <vt:lpstr>TOM&amp;M is divided into two </vt:lpstr>
      <vt:lpstr>Slide 3</vt:lpstr>
      <vt:lpstr>Slide 4</vt:lpstr>
      <vt:lpstr> Forces in machines and mechanisms</vt:lpstr>
      <vt:lpstr>Slide 6</vt:lpstr>
      <vt:lpstr>Forces in machines and mechanisms</vt:lpstr>
      <vt:lpstr>Example of other static forces are:</vt:lpstr>
      <vt:lpstr>Dynamic forces</vt:lpstr>
      <vt:lpstr>Force analysis:</vt:lpstr>
      <vt:lpstr>         Force analysis:</vt:lpstr>
      <vt:lpstr>Slide 12</vt:lpstr>
      <vt:lpstr>Slide 13</vt:lpstr>
      <vt:lpstr>  STATIC FORCE ANALYSIS OF MACHINERY</vt:lpstr>
      <vt:lpstr>Introduction</vt:lpstr>
      <vt:lpstr>  Applied and Constraint forces:</vt:lpstr>
      <vt:lpstr>Examples of external forces</vt:lpstr>
      <vt:lpstr>Slide 18</vt:lpstr>
      <vt:lpstr>Slide 19</vt:lpstr>
      <vt:lpstr>M=RBA x F</vt:lpstr>
      <vt:lpstr>Static force analysis procedures</vt:lpstr>
      <vt:lpstr>Free-Body Diagrams </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     </vt:lpstr>
      <vt:lpstr>Slide 39</vt:lpstr>
      <vt:lpstr>Static Force Analysis</vt:lpstr>
      <vt:lpstr>Free Body Diagram</vt:lpstr>
      <vt:lpstr>FBD if direction of forces is known</vt:lpstr>
      <vt:lpstr>Analysis</vt:lpstr>
      <vt:lpstr>Slide 44</vt:lpstr>
      <vt:lpstr>Slide 45</vt:lpstr>
      <vt:lpstr>Slide 46</vt:lpstr>
      <vt:lpstr>example</vt:lpstr>
      <vt:lpstr>Slide 48</vt:lpstr>
      <vt:lpstr>FBD</vt:lpstr>
      <vt:lpstr>FBD</vt:lpstr>
      <vt:lpstr>FBD</vt:lpstr>
      <vt:lpstr>FBD</vt:lpstr>
      <vt:lpstr>Slide 53</vt:lpstr>
      <vt:lpstr>Slide 54</vt:lpstr>
      <vt:lpstr>Slide 55</vt:lpstr>
      <vt:lpstr>Slide 56</vt:lpstr>
      <vt:lpstr>Slide 57</vt:lpstr>
      <vt:lpstr>Slide 58</vt:lpstr>
      <vt:lpstr>Slide 59</vt:lpstr>
      <vt:lpstr>           consider the slider-crank mechanism shown</vt:lpstr>
      <vt:lpstr>Slide 61</vt:lpstr>
      <vt:lpstr>Slide 62</vt:lpstr>
      <vt:lpstr>FBD</vt:lpstr>
      <vt:lpstr>Slide 64</vt:lpstr>
      <vt:lpstr>Slide 65</vt:lpstr>
      <vt:lpstr>STATIC FORCE ANALYSIS OF MACHINERY</vt:lpstr>
      <vt:lpstr>METHOD of SUPERPOSITION</vt:lpstr>
      <vt:lpstr>METHOD of SUPERPOSITION</vt:lpstr>
      <vt:lpstr>Example 1</vt:lpstr>
      <vt:lpstr>Example 1</vt:lpstr>
      <vt:lpstr>Example 1</vt:lpstr>
      <vt:lpstr>Example 1</vt:lpstr>
      <vt:lpstr>Example 1</vt:lpstr>
      <vt:lpstr>Example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aychil</dc:creator>
  <cp:lastModifiedBy>alpha</cp:lastModifiedBy>
  <cp:revision>51</cp:revision>
  <dcterms:created xsi:type="dcterms:W3CDTF">2013-12-15T17:51:37Z</dcterms:created>
  <dcterms:modified xsi:type="dcterms:W3CDTF">2020-05-02T16:46:19Z</dcterms:modified>
</cp:coreProperties>
</file>