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68"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5613" indent="1588" algn="l" rtl="0" fontAlgn="base">
      <a:spcBef>
        <a:spcPct val="0"/>
      </a:spcBef>
      <a:spcAft>
        <a:spcPct val="0"/>
      </a:spcAft>
      <a:defRPr kern="1200">
        <a:solidFill>
          <a:schemeClr val="tx1"/>
        </a:solidFill>
        <a:latin typeface="Arial" pitchFamily="34" charset="0"/>
        <a:ea typeface="+mn-ea"/>
        <a:cs typeface="+mn-cs"/>
      </a:defRPr>
    </a:lvl2pPr>
    <a:lvl3pPr marL="912813" indent="1588" algn="l" rtl="0" fontAlgn="base">
      <a:spcBef>
        <a:spcPct val="0"/>
      </a:spcBef>
      <a:spcAft>
        <a:spcPct val="0"/>
      </a:spcAft>
      <a:defRPr kern="1200">
        <a:solidFill>
          <a:schemeClr val="tx1"/>
        </a:solidFill>
        <a:latin typeface="Arial" pitchFamily="34" charset="0"/>
        <a:ea typeface="+mn-ea"/>
        <a:cs typeface="+mn-cs"/>
      </a:defRPr>
    </a:lvl3pPr>
    <a:lvl4pPr marL="1370013" indent="1588" algn="l" rtl="0" fontAlgn="base">
      <a:spcBef>
        <a:spcPct val="0"/>
      </a:spcBef>
      <a:spcAft>
        <a:spcPct val="0"/>
      </a:spcAft>
      <a:defRPr kern="1200">
        <a:solidFill>
          <a:schemeClr val="tx1"/>
        </a:solidFill>
        <a:latin typeface="Arial" pitchFamily="34" charset="0"/>
        <a:ea typeface="+mn-ea"/>
        <a:cs typeface="+mn-cs"/>
      </a:defRPr>
    </a:lvl4pPr>
    <a:lvl5pPr marL="1827213" indent="1588"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96" y="-1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806FE896-19AE-487F-8DEC-F512066F1820}" type="datetimeFigureOut">
              <a:rPr lang="en-US"/>
              <a:pPr>
                <a:defRPr/>
              </a:pPr>
              <a:t>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F1865331-EC30-4C48-8F79-A19E6F19636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m-ET" smtClean="0">
              <a:latin typeface="Calibri" pitchFamily="34" charset="0"/>
            </a:endParaRP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a:fld id="{E2A9EC80-4D49-4A5F-A3E6-90AE607079B7}" type="slidenum">
              <a:rPr lang="en-US" smtClean="0">
                <a:latin typeface="Arial" pitchFamily="34" charset="0"/>
              </a:rPr>
              <a:pPr defTabSz="912813"/>
              <a:t>2</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7BB2D6-5B88-486B-B823-33204464DC3F}" type="slidenum">
              <a:rPr lang="en-US" smtClean="0">
                <a:latin typeface="Arial" pitchFamily="34" charset="0"/>
              </a:rPr>
              <a:pPr/>
              <a:t>20</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82E3FDD-3B08-4B9C-8D56-EB585BF622F8}" type="datetimeFigureOut">
              <a:rPr lang="en-US"/>
              <a:pPr>
                <a:defRPr/>
              </a:pPr>
              <a:t>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FFBF40-A9D5-49A5-8117-0E488B3337F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20436-7CF1-495F-85CC-49EB0813FBF1}" type="datetimeFigureOut">
              <a:rPr lang="en-US"/>
              <a:pPr>
                <a:defRPr/>
              </a:pPr>
              <a:t>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138D79-7C4D-4ED8-A154-411AB94525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6668CC-B53C-43C7-B9D6-39C1C7C90FEE}" type="datetimeFigureOut">
              <a:rPr lang="en-US"/>
              <a:pPr>
                <a:defRPr/>
              </a:pPr>
              <a:t>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166EC9-33D8-4935-B86A-3F5D58F248C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9ED981-2CA1-491F-8241-359F562DA90A}" type="datetimeFigureOut">
              <a:rPr lang="en-US"/>
              <a:pPr>
                <a:defRPr/>
              </a:pPr>
              <a:t>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CD1D92-DA82-441C-AF36-1D9751EDF5E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D0C3B0B-D41A-467F-AAB9-B39D31B25F69}" type="datetimeFigureOut">
              <a:rPr lang="en-US"/>
              <a:pPr>
                <a:defRPr/>
              </a:pPr>
              <a:t>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ABEC0F-2EB9-4A9F-811B-1203B44959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6E9ED93-185E-4621-89DA-63D893C69AE5}" type="datetimeFigureOut">
              <a:rPr lang="en-US"/>
              <a:pPr>
                <a:defRPr/>
              </a:pPr>
              <a:t>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20A921-DA36-4E58-9B56-82E8E218913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67AA808-E2E9-414D-A2A8-D34BBF1804E9}" type="datetimeFigureOut">
              <a:rPr lang="en-US"/>
              <a:pPr>
                <a:defRPr/>
              </a:pPr>
              <a:t>1/1/2014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A8DBF3-1713-4848-9FD6-7CDAE483ED3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319806D-DA49-454E-9C90-065C9511D0D3}" type="datetimeFigureOut">
              <a:rPr lang="en-US"/>
              <a:pPr>
                <a:defRPr/>
              </a:pPr>
              <a:t>1/1/2014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59ECF5-A30D-4EDB-BE59-8589E3F95FD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CAFF01-7E09-4CBA-B6CD-763BFA46925D}" type="datetimeFigureOut">
              <a:rPr lang="en-US"/>
              <a:pPr>
                <a:defRPr/>
              </a:pPr>
              <a:t>1/1/2014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897D313-FB38-4838-A19F-DE7CF26C3B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44B763-9E75-4A2E-A033-C6EFCC7371CB}" type="datetimeFigureOut">
              <a:rPr lang="en-US"/>
              <a:pPr>
                <a:defRPr/>
              </a:pPr>
              <a:t>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B5615A-1CBD-4495-BA17-899B83157E7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AC94BF-049C-4CE6-BB5C-9B581171DBF8}" type="datetimeFigureOut">
              <a:rPr lang="en-US"/>
              <a:pPr>
                <a:defRPr/>
              </a:pPr>
              <a:t>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B7E2C9-B0CC-420D-8889-3C549B5CBC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FE3925EF-2778-4B3C-99AF-3753FD211946}" type="datetimeFigureOut">
              <a:rPr lang="en-US"/>
              <a:pPr>
                <a:defRPr/>
              </a:pPr>
              <a:t>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CC7D8BF3-9ABC-43A8-AE6B-836182F932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xplainthatstuff.com/composites.html" TargetMode="External"/><Relationship Id="rId2" Type="http://schemas.openxmlformats.org/officeDocument/2006/relationships/hyperlink" Target="http://www.explainthatstuff.com/ironsteel.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image" Target="../media/image26.emf"/><Relationship Id="rId1" Type="http://schemas.openxmlformats.org/officeDocument/2006/relationships/slideLayout" Target="../slideLayouts/slideLayout1.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3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xml"/><Relationship Id="rId5" Type="http://schemas.openxmlformats.org/officeDocument/2006/relationships/image" Target="../media/image36.emf"/><Relationship Id="rId4" Type="http://schemas.openxmlformats.org/officeDocument/2006/relationships/image" Target="../media/image35.emf"/></Relationships>
</file>

<file path=ppt/slides/_rels/slide3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xml"/><Relationship Id="rId5" Type="http://schemas.openxmlformats.org/officeDocument/2006/relationships/image" Target="../media/image44.emf"/><Relationship Id="rId4" Type="http://schemas.openxmlformats.org/officeDocument/2006/relationships/image" Target="../media/image43.emf"/></Relationships>
</file>

<file path=ppt/slides/_rels/slide4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1.xml"/><Relationship Id="rId4" Type="http://schemas.openxmlformats.org/officeDocument/2006/relationships/image" Target="../media/image47.emf"/></Relationships>
</file>

<file path=ppt/slides/_rels/slide4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1.xml"/><Relationship Id="rId5" Type="http://schemas.openxmlformats.org/officeDocument/2006/relationships/image" Target="../media/image51.emf"/><Relationship Id="rId4" Type="http://schemas.openxmlformats.org/officeDocument/2006/relationships/image" Target="../media/image50.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1.xml"/><Relationship Id="rId4" Type="http://schemas.openxmlformats.org/officeDocument/2006/relationships/image" Target="../media/image54.emf"/></Relationships>
</file>

<file path=ppt/slides/_rels/slide4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defTabSz="912813" eaLnBrk="1" hangingPunct="1"/>
            <a:r>
              <a:rPr lang="en-US" smtClean="0"/>
              <a:t>Flywheel mechanism</a:t>
            </a:r>
            <a:br>
              <a:rPr lang="en-US" smtClean="0"/>
            </a:br>
            <a:r>
              <a:rPr lang="en-US" b="1" u="sng" smtClean="0"/>
              <a:t> Introduction</a:t>
            </a:r>
            <a:endParaRPr lang="en-US" smtClean="0"/>
          </a:p>
        </p:txBody>
      </p:sp>
      <p:sp>
        <p:nvSpPr>
          <p:cNvPr id="2051" name="Content Placeholder 2"/>
          <p:cNvSpPr>
            <a:spLocks noGrp="1"/>
          </p:cNvSpPr>
          <p:nvPr>
            <p:ph sz="half" idx="1"/>
          </p:nvPr>
        </p:nvSpPr>
        <p:spPr>
          <a:xfrm>
            <a:off x="457200" y="1600200"/>
            <a:ext cx="8077200" cy="4525963"/>
          </a:xfrm>
        </p:spPr>
        <p:txBody>
          <a:bodyPr/>
          <a:lstStyle/>
          <a:p>
            <a:pPr defTabSz="912813"/>
            <a:r>
              <a:rPr lang="am-ET" smtClean="0"/>
              <a:t>A flywheel is a rotating disk that stores energy as kinetic energy.</a:t>
            </a:r>
            <a:endParaRPr lang="en-US" smtClean="0"/>
          </a:p>
          <a:p>
            <a:pPr lvl="4" defTabSz="912813">
              <a:buFont typeface="Arial" pitchFamily="34" charset="0"/>
              <a:buNone/>
            </a:pPr>
            <a:endParaRPr lang="en-US" smtClean="0"/>
          </a:p>
          <a:p>
            <a:pPr lvl="4" defTabSz="912813">
              <a:buFont typeface="Arial" pitchFamily="34" charset="0"/>
              <a:buNone/>
            </a:pPr>
            <a:endParaRPr lang="en-US" smtClean="0"/>
          </a:p>
          <a:p>
            <a:pPr lvl="4" defTabSz="912813">
              <a:buFont typeface="Arial" pitchFamily="34" charset="0"/>
              <a:buNone/>
            </a:pPr>
            <a:r>
              <a:rPr lang="en-US" smtClean="0"/>
              <a:t>				Flywheel</a:t>
            </a:r>
          </a:p>
          <a:p>
            <a:pPr defTabSz="912813"/>
            <a:r>
              <a:rPr lang="am-ET" smtClean="0"/>
              <a:t>The faster the flywheel spins the more kinetic energy it stores. </a:t>
            </a:r>
            <a:endParaRPr lang="en-US" smtClean="0"/>
          </a:p>
          <a:p>
            <a:pPr defTabSz="912813"/>
            <a:r>
              <a:rPr lang="am-ET" smtClean="0"/>
              <a:t>The flywheel rotates with a connecting rod, known as the shaft.</a:t>
            </a:r>
            <a:endParaRPr lang="en-US" smtClean="0"/>
          </a:p>
          <a:p>
            <a:pPr defTabSz="912813"/>
            <a:r>
              <a:rPr lang="am-ET" smtClean="0"/>
              <a:t>The shaft is where the energy moves in and out of the flywheel.</a:t>
            </a:r>
            <a:endParaRPr lang="en-US" smtClean="0"/>
          </a:p>
          <a:p>
            <a:pPr defTabSz="912813">
              <a:buFont typeface="Arial" pitchFamily="34" charset="0"/>
              <a:buNone/>
            </a:pPr>
            <a:endParaRPr lang="en-US" smtClean="0"/>
          </a:p>
        </p:txBody>
      </p:sp>
      <p:pic>
        <p:nvPicPr>
          <p:cNvPr id="2052" name="Picture 3"/>
          <p:cNvPicPr>
            <a:picLocks noChangeAspect="1" noChangeArrowheads="1"/>
          </p:cNvPicPr>
          <p:nvPr/>
        </p:nvPicPr>
        <p:blipFill>
          <a:blip r:embed="rId2"/>
          <a:srcRect/>
          <a:stretch>
            <a:fillRect/>
          </a:stretch>
        </p:blipFill>
        <p:spPr bwMode="auto">
          <a:xfrm>
            <a:off x="4953000" y="2286000"/>
            <a:ext cx="1600200" cy="990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u="sng" smtClean="0"/>
              <a:t>Introduction</a:t>
            </a:r>
            <a:endParaRPr lang="en-US" smtClean="0"/>
          </a:p>
        </p:txBody>
      </p:sp>
      <p:sp>
        <p:nvSpPr>
          <p:cNvPr id="11267" name="Content Placeholder 2"/>
          <p:cNvSpPr>
            <a:spLocks noGrp="1"/>
          </p:cNvSpPr>
          <p:nvPr>
            <p:ph idx="1"/>
          </p:nvPr>
        </p:nvSpPr>
        <p:spPr/>
        <p:txBody>
          <a:bodyPr/>
          <a:lstStyle/>
          <a:p>
            <a:pPr algn="just"/>
            <a:r>
              <a:rPr lang="am-ET" smtClean="0"/>
              <a:t>More recent improvements in material, magnetic bearings and power electronics make flywheels a competitive choice for a number of energy storage applications. The progress inpower electronics, IGBTs and FETs, makes it possible to operate flywheel at high power, with a power electronics unit comparable in size to the flywheel itself or smaller.</a:t>
            </a:r>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1" u="sng" smtClean="0"/>
              <a:t>Introduction</a:t>
            </a:r>
            <a:endParaRPr lang="en-US" smtClean="0"/>
          </a:p>
        </p:txBody>
      </p:sp>
      <p:sp>
        <p:nvSpPr>
          <p:cNvPr id="12291" name="Content Placeholder 2"/>
          <p:cNvSpPr>
            <a:spLocks noGrp="1"/>
          </p:cNvSpPr>
          <p:nvPr>
            <p:ph idx="1"/>
          </p:nvPr>
        </p:nvSpPr>
        <p:spPr/>
        <p:txBody>
          <a:bodyPr/>
          <a:lstStyle/>
          <a:p>
            <a:pPr algn="just"/>
            <a:r>
              <a:rPr lang="am-ET" smtClean="0"/>
              <a:t>The use of composite materials enables high rotational velocity with power density greater than that of chemical batteries. Magnetic bearings offer very low friction enabling low internal losses during long-term storage. High speed is desirable since the energy stored is proportional tothe square of the speed but only linearly proportional to the mass.</a:t>
            </a:r>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u="sng" smtClean="0"/>
              <a:t>Introduction</a:t>
            </a:r>
            <a:endParaRPr lang="en-US" smtClean="0"/>
          </a:p>
        </p:txBody>
      </p:sp>
      <p:sp>
        <p:nvSpPr>
          <p:cNvPr id="13315" name="Content Placeholder 2"/>
          <p:cNvSpPr>
            <a:spLocks noGrp="1"/>
          </p:cNvSpPr>
          <p:nvPr>
            <p:ph idx="1"/>
          </p:nvPr>
        </p:nvSpPr>
        <p:spPr/>
        <p:txBody>
          <a:bodyPr/>
          <a:lstStyle/>
          <a:p>
            <a:pPr>
              <a:buFont typeface="Arial" pitchFamily="34" charset="0"/>
              <a:buNone/>
            </a:pPr>
            <a:r>
              <a:rPr lang="am-ET" smtClean="0"/>
              <a:t>There are a number of attributes that make flywheels useful for applications where other storing units are now used.</a:t>
            </a:r>
            <a:endParaRPr lang="en-US" smtClean="0"/>
          </a:p>
          <a:p>
            <a:r>
              <a:rPr lang="am-ET" smtClean="0"/>
              <a:t>High energy density.</a:t>
            </a:r>
            <a:endParaRPr lang="en-US" smtClean="0"/>
          </a:p>
          <a:p>
            <a:r>
              <a:rPr lang="am-ET" smtClean="0"/>
              <a:t>High power density.</a:t>
            </a:r>
            <a:endParaRPr lang="en-US" smtClean="0"/>
          </a:p>
          <a:p>
            <a:r>
              <a:rPr lang="am-ET" smtClean="0"/>
              <a:t>No capacity degradation, the life time of the flywheel is almost independent of the depth of the discharge and discharge cycle. </a:t>
            </a:r>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b="1" u="sng" smtClean="0"/>
              <a:t>Introduction</a:t>
            </a:r>
            <a:endParaRPr lang="en-US" smtClean="0"/>
          </a:p>
        </p:txBody>
      </p:sp>
      <p:sp>
        <p:nvSpPr>
          <p:cNvPr id="14339" name="Content Placeholder 2"/>
          <p:cNvSpPr>
            <a:spLocks noGrp="1"/>
          </p:cNvSpPr>
          <p:nvPr>
            <p:ph idx="1"/>
          </p:nvPr>
        </p:nvSpPr>
        <p:spPr/>
        <p:txBody>
          <a:bodyPr/>
          <a:lstStyle/>
          <a:p>
            <a:pPr algn="just"/>
            <a:r>
              <a:rPr lang="am-ET" smtClean="0"/>
              <a:t> The state of charge can easily be measured, since it is given by the rotational velocity.</a:t>
            </a:r>
            <a:endParaRPr lang="en-US" smtClean="0"/>
          </a:p>
          <a:p>
            <a:pPr algn="just"/>
            <a:r>
              <a:rPr lang="am-ET" smtClean="0"/>
              <a:t>No periodic maintenance is required.</a:t>
            </a:r>
            <a:endParaRPr lang="en-US" smtClean="0"/>
          </a:p>
          <a:p>
            <a:pPr algn="just"/>
            <a:r>
              <a:rPr lang="am-ET" smtClean="0"/>
              <a:t>Short recharge time.</a:t>
            </a:r>
            <a:endParaRPr lang="en-US" smtClean="0"/>
          </a:p>
          <a:p>
            <a:pPr algn="just"/>
            <a:r>
              <a:rPr lang="am-ET" smtClean="0"/>
              <a:t>Scalable technology and universal localization.</a:t>
            </a:r>
            <a:endParaRPr lang="en-US" smtClean="0"/>
          </a:p>
          <a:p>
            <a:pPr algn="just"/>
            <a:r>
              <a:rPr lang="am-ET" smtClean="0"/>
              <a:t>Environmental friendly materials, low environmental impact.</a:t>
            </a:r>
            <a:endParaRPr lang="en-US" smtClean="0"/>
          </a:p>
          <a:p>
            <a:pPr>
              <a:buFont typeface="Arial" pitchFamily="34" charset="0"/>
              <a:buNone/>
            </a:pPr>
            <a:endParaRPr lang="en-US" smtClean="0"/>
          </a:p>
          <a:p>
            <a:pPr algn="just"/>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u="sng" smtClean="0"/>
              <a:t>Introduction</a:t>
            </a:r>
            <a:endParaRPr lang="en-US" smtClean="0"/>
          </a:p>
        </p:txBody>
      </p:sp>
      <p:sp>
        <p:nvSpPr>
          <p:cNvPr id="15363" name="Content Placeholder 2"/>
          <p:cNvSpPr>
            <a:spLocks noGrp="1"/>
          </p:cNvSpPr>
          <p:nvPr>
            <p:ph idx="1"/>
          </p:nvPr>
        </p:nvSpPr>
        <p:spPr/>
        <p:txBody>
          <a:bodyPr/>
          <a:lstStyle/>
          <a:p>
            <a:pPr algn="just"/>
            <a:r>
              <a:rPr lang="am-ET" smtClean="0"/>
              <a:t>Individual flywheels are capable of storing up to 500MJ and peak power ranges from</a:t>
            </a:r>
            <a:endParaRPr lang="en-US" smtClean="0"/>
          </a:p>
          <a:p>
            <a:pPr algn="just"/>
            <a:r>
              <a:rPr lang="am-ET" smtClean="0"/>
              <a:t>kilowatts to gigawatts, with the higher powers aimed at pulsed power applications.</a:t>
            </a:r>
            <a:endParaRPr lang="en-US" smtClean="0"/>
          </a:p>
          <a:p>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u="sng" smtClean="0"/>
              <a:t>Introduction</a:t>
            </a:r>
            <a:endParaRPr lang="en-US" smtClean="0"/>
          </a:p>
        </p:txBody>
      </p:sp>
      <p:sp>
        <p:nvSpPr>
          <p:cNvPr id="16387" name="Content Placeholder 2"/>
          <p:cNvSpPr>
            <a:spLocks noGrp="1"/>
          </p:cNvSpPr>
          <p:nvPr>
            <p:ph idx="1"/>
          </p:nvPr>
        </p:nvSpPr>
        <p:spPr/>
        <p:txBody>
          <a:bodyPr/>
          <a:lstStyle/>
          <a:p>
            <a:pPr algn="just"/>
            <a:r>
              <a:rPr lang="en-US" smtClean="0"/>
              <a:t>In machines where the operation is intermittent like punching machines, shearing machines, riveting machines, crushers etc., the flywheel stores energy from the power source during the greater portion of the operating cycle and gives it up during a small period of the cycle.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b="1" u="sng" smtClean="0"/>
              <a:t>Introduction</a:t>
            </a:r>
            <a:endParaRPr lang="en-US" smtClean="0"/>
          </a:p>
        </p:txBody>
      </p:sp>
      <p:sp>
        <p:nvSpPr>
          <p:cNvPr id="17411" name="Content Placeholder 2"/>
          <p:cNvSpPr>
            <a:spLocks noGrp="1"/>
          </p:cNvSpPr>
          <p:nvPr>
            <p:ph idx="1"/>
          </p:nvPr>
        </p:nvSpPr>
        <p:spPr>
          <a:xfrm>
            <a:off x="457200" y="1524000"/>
            <a:ext cx="8229600" cy="4602163"/>
          </a:xfrm>
        </p:spPr>
        <p:txBody>
          <a:bodyPr/>
          <a:lstStyle/>
          <a:p>
            <a:endParaRPr lang="en-US" smtClean="0"/>
          </a:p>
          <a:p>
            <a:endParaRPr lang="en-US" smtClean="0"/>
          </a:p>
          <a:p>
            <a:endParaRPr lang="en-US" smtClean="0"/>
          </a:p>
          <a:p>
            <a:pPr algn="ctr">
              <a:buFont typeface="Arial" pitchFamily="34" charset="0"/>
              <a:buNone/>
            </a:pPr>
            <a:endParaRPr lang="en-US" smtClean="0"/>
          </a:p>
          <a:p>
            <a:pPr algn="ctr">
              <a:buFont typeface="Arial" pitchFamily="34" charset="0"/>
              <a:buNone/>
            </a:pPr>
            <a:r>
              <a:rPr lang="en-US" smtClean="0"/>
              <a:t>Punching machine</a:t>
            </a:r>
          </a:p>
          <a:p>
            <a:pPr algn="just">
              <a:buFont typeface="Arial" pitchFamily="34" charset="0"/>
              <a:buNone/>
            </a:pPr>
            <a:r>
              <a:rPr lang="en-US" smtClean="0"/>
              <a:t>Thus the energy from the power source to the machines is supplied practically at a constant rate throughout the operation.</a:t>
            </a:r>
          </a:p>
        </p:txBody>
      </p:sp>
      <p:pic>
        <p:nvPicPr>
          <p:cNvPr id="17412" name="Picture 3"/>
          <p:cNvPicPr>
            <a:picLocks noChangeAspect="1" noChangeArrowheads="1"/>
          </p:cNvPicPr>
          <p:nvPr/>
        </p:nvPicPr>
        <p:blipFill>
          <a:blip r:embed="rId2"/>
          <a:srcRect/>
          <a:stretch>
            <a:fillRect/>
          </a:stretch>
        </p:blipFill>
        <p:spPr bwMode="auto">
          <a:xfrm>
            <a:off x="2286000" y="1524000"/>
            <a:ext cx="4343400" cy="2286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u="sng" smtClean="0"/>
              <a:t>Introduction</a:t>
            </a:r>
            <a:endParaRPr lang="en-US" smtClean="0"/>
          </a:p>
        </p:txBody>
      </p:sp>
      <p:sp>
        <p:nvSpPr>
          <p:cNvPr id="18435" name="Content Placeholder 2"/>
          <p:cNvSpPr>
            <a:spLocks noGrp="1"/>
          </p:cNvSpPr>
          <p:nvPr>
            <p:ph idx="1"/>
          </p:nvPr>
        </p:nvSpPr>
        <p:spPr>
          <a:xfrm>
            <a:off x="457200" y="1371600"/>
            <a:ext cx="8229600" cy="4525963"/>
          </a:xfrm>
        </p:spPr>
        <p:txBody>
          <a:bodyPr/>
          <a:lstStyle/>
          <a:p>
            <a:pPr algn="just"/>
            <a:r>
              <a:rPr lang="am-ET" smtClean="0"/>
              <a:t>Modern flywheels are a bit different from the ones that were popular during the Industrial Revolution. Instead of wide and heavy steel wheels with even heavier </a:t>
            </a:r>
            <a:r>
              <a:rPr lang="am-ET" smtClean="0">
                <a:hlinkClick r:id="rId2"/>
              </a:rPr>
              <a:t>steel</a:t>
            </a:r>
            <a:r>
              <a:rPr lang="am-ET" smtClean="0"/>
              <a:t> rims, 21st-century flywheels tend to be more compact and made from carbon-fiber or </a:t>
            </a:r>
            <a:r>
              <a:rPr lang="am-ET" smtClean="0">
                <a:solidFill>
                  <a:srgbClr val="FF0000"/>
                </a:solidFill>
                <a:hlinkClick r:id="rId3"/>
              </a:rPr>
              <a:t>composite materials</a:t>
            </a:r>
            <a:r>
              <a:rPr lang="am-ET" smtClean="0">
                <a:solidFill>
                  <a:srgbClr val="FF0000"/>
                </a:solidFill>
              </a:rPr>
              <a:t>,</a:t>
            </a:r>
            <a:r>
              <a:rPr lang="am-ET" smtClean="0"/>
              <a:t> sometimes with steel rims, which work out perhaps a quarter as heavy.</a:t>
            </a:r>
            <a:endParaRPr lang="en-US" smtClean="0"/>
          </a:p>
          <a:p>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 flywheel mechanism</a:t>
            </a:r>
          </a:p>
        </p:txBody>
      </p:sp>
      <p:sp>
        <p:nvSpPr>
          <p:cNvPr id="3" name="Content Placeholder 2"/>
          <p:cNvSpPr>
            <a:spLocks noGrp="1"/>
          </p:cNvSpPr>
          <p:nvPr>
            <p:ph idx="1"/>
          </p:nvPr>
        </p:nvSpPr>
        <p:spPr/>
        <p:txBody>
          <a:bodyPr/>
          <a:lstStyle/>
          <a:p>
            <a:pPr marL="0" indent="0">
              <a:lnSpc>
                <a:spcPct val="115000"/>
              </a:lnSpc>
              <a:spcBef>
                <a:spcPts val="0"/>
              </a:spcBef>
              <a:spcAft>
                <a:spcPts val="1000"/>
              </a:spcAft>
              <a:buFont typeface="Arial" pitchFamily="34" charset="0"/>
              <a:buNone/>
              <a:defRPr/>
            </a:pPr>
            <a:r>
              <a:rPr lang="en-US" dirty="0" smtClean="0">
                <a:latin typeface="Arial"/>
                <a:ea typeface="Nyala"/>
                <a:cs typeface="Times New Roman"/>
              </a:rPr>
              <a:t>                      Background</a:t>
            </a:r>
          </a:p>
          <a:p>
            <a:pPr>
              <a:lnSpc>
                <a:spcPct val="115000"/>
              </a:lnSpc>
              <a:spcBef>
                <a:spcPts val="0"/>
              </a:spcBef>
              <a:spcAft>
                <a:spcPts val="1000"/>
              </a:spcAft>
              <a:defRPr/>
            </a:pPr>
            <a:r>
              <a:rPr lang="en-US" dirty="0" smtClean="0">
                <a:latin typeface="Arial"/>
                <a:ea typeface="Nyala"/>
                <a:cs typeface="Times New Roman"/>
              </a:rPr>
              <a:t>  consider the slider-crank mechanism that moves in a </a:t>
            </a:r>
            <a:r>
              <a:rPr lang="en-US" i="1" dirty="0" smtClean="0">
                <a:latin typeface="Arial"/>
                <a:ea typeface="Nyala"/>
                <a:cs typeface="Times New Roman"/>
              </a:rPr>
              <a:t>horizontal </a:t>
            </a:r>
            <a:r>
              <a:rPr lang="en-US" dirty="0" smtClean="0">
                <a:latin typeface="Arial"/>
                <a:ea typeface="Nyala"/>
                <a:cs typeface="Times New Roman"/>
              </a:rPr>
              <a:t>plane as shown below.</a:t>
            </a:r>
            <a:endParaRPr lang="en-US" sz="2800" dirty="0" smtClean="0">
              <a:latin typeface="Nyala"/>
              <a:ea typeface="Nyala"/>
              <a:cs typeface="Times New Roman"/>
            </a:endParaRPr>
          </a:p>
          <a:p>
            <a:pPr marL="0" indent="0">
              <a:lnSpc>
                <a:spcPct val="115000"/>
              </a:lnSpc>
              <a:spcBef>
                <a:spcPts val="0"/>
              </a:spcBef>
              <a:spcAft>
                <a:spcPts val="0"/>
              </a:spcAft>
              <a:buFont typeface="Arial" pitchFamily="34" charset="0"/>
              <a:buNone/>
              <a:defRPr/>
            </a:pPr>
            <a:r>
              <a:rPr lang="en-US" dirty="0" smtClean="0">
                <a:latin typeface="Arial"/>
                <a:ea typeface="Nyala"/>
                <a:cs typeface="Times New Roman"/>
              </a:rPr>
              <a:t> </a:t>
            </a:r>
            <a:endParaRPr lang="en-US" sz="2800" dirty="0" smtClean="0">
              <a:latin typeface="Nyala"/>
              <a:ea typeface="Nyala"/>
              <a:cs typeface="Times New Roman"/>
            </a:endParaRPr>
          </a:p>
          <a:p>
            <a:pPr marL="0" indent="0">
              <a:lnSpc>
                <a:spcPct val="115000"/>
              </a:lnSpc>
              <a:spcBef>
                <a:spcPts val="0"/>
              </a:spcBef>
              <a:spcAft>
                <a:spcPts val="0"/>
              </a:spcAft>
              <a:buFont typeface="Arial" pitchFamily="34" charset="0"/>
              <a:buNone/>
              <a:defRPr/>
            </a:pPr>
            <a:r>
              <a:rPr lang="en-US" dirty="0" smtClean="0"/>
              <a:t>            </a:t>
            </a:r>
            <a:endParaRPr lang="en-US" dirty="0" smtClean="0">
              <a:latin typeface="Arial"/>
              <a:ea typeface="Nyala"/>
              <a:cs typeface="Times New Roman"/>
            </a:endParaRPr>
          </a:p>
          <a:p>
            <a:pPr marL="0" indent="0">
              <a:buFont typeface="Arial" pitchFamily="34" charset="0"/>
              <a:buNone/>
              <a:defRPr/>
            </a:pPr>
            <a:r>
              <a:rPr lang="en-US" dirty="0" smtClean="0"/>
              <a:t>    </a:t>
            </a:r>
            <a:endParaRPr lang="en-US" dirty="0"/>
          </a:p>
        </p:txBody>
      </p:sp>
      <p:pic>
        <p:nvPicPr>
          <p:cNvPr id="19460" name="Picture 3"/>
          <p:cNvPicPr>
            <a:picLocks noChangeAspect="1" noChangeArrowheads="1"/>
          </p:cNvPicPr>
          <p:nvPr/>
        </p:nvPicPr>
        <p:blipFill>
          <a:blip r:embed="rId2"/>
          <a:srcRect/>
          <a:stretch>
            <a:fillRect/>
          </a:stretch>
        </p:blipFill>
        <p:spPr bwMode="auto">
          <a:xfrm>
            <a:off x="2438400" y="4267200"/>
            <a:ext cx="3498850" cy="15271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solidFill>
                  <a:srgbClr val="FFFFFF"/>
                </a:solidFill>
              </a:rPr>
              <a:t>flywheel mechanism</a:t>
            </a:r>
            <a:endParaRPr lang="en-US" smtClean="0"/>
          </a:p>
        </p:txBody>
      </p:sp>
      <p:sp>
        <p:nvSpPr>
          <p:cNvPr id="3" name="Content Placeholder 2"/>
          <p:cNvSpPr>
            <a:spLocks noGrp="1"/>
          </p:cNvSpPr>
          <p:nvPr>
            <p:ph idx="1"/>
          </p:nvPr>
        </p:nvSpPr>
        <p:spPr>
          <a:xfrm>
            <a:off x="228600" y="304800"/>
            <a:ext cx="8534400" cy="5257800"/>
          </a:xfrm>
        </p:spPr>
        <p:txBody>
          <a:bodyPr/>
          <a:lstStyle/>
          <a:p>
            <a:pPr>
              <a:defRPr/>
            </a:pPr>
            <a:r>
              <a:rPr lang="en-US" dirty="0" smtClean="0">
                <a:latin typeface="Arial"/>
                <a:ea typeface="Nyala"/>
              </a:rPr>
              <a:t>The mechanism may be driven by a torque at </a:t>
            </a:r>
            <a:r>
              <a:rPr lang="en-US" i="1" dirty="0" smtClean="0">
                <a:latin typeface="Arial"/>
                <a:ea typeface="Nyala"/>
              </a:rPr>
              <a:t>O </a:t>
            </a:r>
            <a:r>
              <a:rPr lang="en-US" dirty="0" smtClean="0">
                <a:latin typeface="Arial"/>
                <a:ea typeface="Nyala"/>
              </a:rPr>
              <a:t>or a force on the slider (or piston) at </a:t>
            </a:r>
            <a:r>
              <a:rPr lang="en-US" i="1" dirty="0" smtClean="0">
                <a:latin typeface="Arial"/>
                <a:ea typeface="Nyala"/>
              </a:rPr>
              <a:t>B</a:t>
            </a:r>
            <a:r>
              <a:rPr lang="en-US" dirty="0" smtClean="0">
                <a:latin typeface="Arial"/>
                <a:ea typeface="Nyala"/>
              </a:rPr>
              <a:t>. </a:t>
            </a:r>
          </a:p>
          <a:p>
            <a:pPr marL="0">
              <a:lnSpc>
                <a:spcPct val="115000"/>
              </a:lnSpc>
              <a:spcBef>
                <a:spcPts val="0"/>
              </a:spcBef>
              <a:spcAft>
                <a:spcPts val="0"/>
              </a:spcAft>
              <a:defRPr/>
            </a:pPr>
            <a:r>
              <a:rPr lang="en-US" dirty="0">
                <a:latin typeface="Arial"/>
                <a:ea typeface="Nyala"/>
              </a:rPr>
              <a:t>A</a:t>
            </a:r>
            <a:r>
              <a:rPr lang="en-US" dirty="0" smtClean="0">
                <a:latin typeface="Arial"/>
                <a:ea typeface="Nyala"/>
              </a:rPr>
              <a:t>ssume the mechanism is driven by a                               torque at </a:t>
            </a:r>
            <a:r>
              <a:rPr lang="en-US" i="1" dirty="0" smtClean="0">
                <a:latin typeface="Arial"/>
                <a:ea typeface="Nyala"/>
              </a:rPr>
              <a:t>O</a:t>
            </a:r>
            <a:r>
              <a:rPr lang="en-US" dirty="0" smtClean="0">
                <a:latin typeface="Arial"/>
                <a:ea typeface="Nyala"/>
              </a:rPr>
              <a:t>.</a:t>
            </a:r>
            <a:r>
              <a:rPr lang="en-US" dirty="0" smtClean="0">
                <a:latin typeface="Arial"/>
                <a:ea typeface="Nyala"/>
                <a:cs typeface="Times New Roman"/>
              </a:rPr>
              <a:t> </a:t>
            </a:r>
          </a:p>
          <a:p>
            <a:pPr marL="0">
              <a:lnSpc>
                <a:spcPct val="115000"/>
              </a:lnSpc>
              <a:spcBef>
                <a:spcPts val="0"/>
              </a:spcBef>
              <a:spcAft>
                <a:spcPts val="0"/>
              </a:spcAft>
              <a:defRPr/>
            </a:pPr>
            <a:r>
              <a:rPr lang="en-US" dirty="0" smtClean="0">
                <a:latin typeface="Arial"/>
                <a:ea typeface="Nyala"/>
                <a:cs typeface="Times New Roman"/>
              </a:rPr>
              <a:t>  It can be shown that </a:t>
            </a:r>
            <a:r>
              <a:rPr lang="en-US" i="1" dirty="0" smtClean="0">
                <a:latin typeface="Arial"/>
                <a:ea typeface="Nyala"/>
                <a:cs typeface="Times New Roman"/>
              </a:rPr>
              <a:t>T </a:t>
            </a:r>
            <a:r>
              <a:rPr lang="en-US" dirty="0" smtClean="0">
                <a:latin typeface="Arial"/>
                <a:ea typeface="Nyala"/>
                <a:cs typeface="Times New Roman"/>
              </a:rPr>
              <a:t>the </a:t>
            </a:r>
            <a:r>
              <a:rPr lang="en-US" i="1" dirty="0" smtClean="0">
                <a:latin typeface="Arial"/>
                <a:ea typeface="Nyala"/>
                <a:cs typeface="Times New Roman"/>
              </a:rPr>
              <a:t>kinetic energy </a:t>
            </a:r>
            <a:r>
              <a:rPr lang="en-US" dirty="0" smtClean="0">
                <a:latin typeface="Arial"/>
                <a:ea typeface="Nyala"/>
                <a:cs typeface="Times New Roman"/>
              </a:rPr>
              <a:t>of the mechanism may be written as</a:t>
            </a:r>
            <a:endParaRPr lang="en-US" sz="2800" dirty="0" smtClean="0">
              <a:latin typeface="Nyala"/>
              <a:ea typeface="Nyala"/>
              <a:cs typeface="Times New Roman"/>
            </a:endParaRPr>
          </a:p>
          <a:p>
            <a:pPr>
              <a:defRPr/>
            </a:pPr>
            <a:endParaRPr lang="en-US" dirty="0" smtClean="0">
              <a:latin typeface="Arial"/>
              <a:ea typeface="Nyala"/>
            </a:endParaRPr>
          </a:p>
          <a:p>
            <a:pPr>
              <a:defRPr/>
            </a:pPr>
            <a:endParaRPr lang="en-US" dirty="0" smtClean="0">
              <a:latin typeface="Arial"/>
              <a:ea typeface="Nyala"/>
            </a:endParaRPr>
          </a:p>
          <a:p>
            <a:pPr>
              <a:defRPr/>
            </a:pPr>
            <a:endParaRPr lang="en-US" dirty="0"/>
          </a:p>
        </p:txBody>
      </p:sp>
      <p:pic>
        <p:nvPicPr>
          <p:cNvPr id="20484" name="Picture 3"/>
          <p:cNvPicPr>
            <a:picLocks noChangeAspect="1" noChangeArrowheads="1"/>
          </p:cNvPicPr>
          <p:nvPr/>
        </p:nvPicPr>
        <p:blipFill>
          <a:blip r:embed="rId2"/>
          <a:srcRect/>
          <a:stretch>
            <a:fillRect/>
          </a:stretch>
        </p:blipFill>
        <p:spPr bwMode="auto">
          <a:xfrm>
            <a:off x="762000" y="3886200"/>
            <a:ext cx="7772400" cy="1981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defTabSz="912813" eaLnBrk="1" hangingPunct="1"/>
            <a:r>
              <a:rPr lang="en-US" b="1" u="sng" smtClean="0"/>
              <a:t>Introduction</a:t>
            </a:r>
            <a:br>
              <a:rPr lang="en-US" b="1" u="sng" smtClean="0"/>
            </a:br>
            <a:endParaRPr lang="en-US" smtClean="0"/>
          </a:p>
        </p:txBody>
      </p:sp>
      <p:sp>
        <p:nvSpPr>
          <p:cNvPr id="3075" name="Content Placeholder 3"/>
          <p:cNvSpPr>
            <a:spLocks noGrp="1"/>
          </p:cNvSpPr>
          <p:nvPr>
            <p:ph sz="half" idx="2"/>
          </p:nvPr>
        </p:nvSpPr>
        <p:spPr>
          <a:xfrm>
            <a:off x="533400" y="1219200"/>
            <a:ext cx="8229600" cy="4724400"/>
          </a:xfrm>
        </p:spPr>
        <p:txBody>
          <a:bodyPr/>
          <a:lstStyle/>
          <a:p>
            <a:pPr defTabSz="912813">
              <a:buFont typeface="Arial" pitchFamily="34" charset="0"/>
              <a:buNone/>
            </a:pPr>
            <a:r>
              <a:rPr lang="am-ET" smtClean="0"/>
              <a:t>As the main source of energy decreases, the energy stored in the flywheel is released. </a:t>
            </a:r>
            <a:endParaRPr lang="en-US" smtClean="0"/>
          </a:p>
          <a:p>
            <a:pPr defTabSz="912813">
              <a:buFont typeface="Arial" pitchFamily="34" charset="0"/>
              <a:buNone/>
            </a:pPr>
            <a:endParaRPr lang="en-US" smtClean="0"/>
          </a:p>
          <a:p>
            <a:pPr defTabSz="912813">
              <a:buFont typeface="Arial" pitchFamily="34" charset="0"/>
              <a:buNone/>
            </a:pPr>
            <a:endParaRPr lang="en-US" smtClean="0"/>
          </a:p>
          <a:p>
            <a:pPr defTabSz="912813">
              <a:buFont typeface="Arial" pitchFamily="34" charset="0"/>
              <a:buNone/>
            </a:pPr>
            <a:endParaRPr lang="en-US" smtClean="0"/>
          </a:p>
          <a:p>
            <a:pPr defTabSz="912813">
              <a:buFont typeface="Arial" pitchFamily="34" charset="0"/>
              <a:buNone/>
            </a:pPr>
            <a:endParaRPr lang="en-US" smtClean="0"/>
          </a:p>
          <a:p>
            <a:pPr defTabSz="912813">
              <a:buFont typeface="Arial" pitchFamily="34" charset="0"/>
              <a:buNone/>
            </a:pPr>
            <a:endParaRPr lang="en-US" smtClean="0"/>
          </a:p>
          <a:p>
            <a:pPr defTabSz="912813">
              <a:buFont typeface="Arial" pitchFamily="34" charset="0"/>
              <a:buNone/>
            </a:pPr>
            <a:endParaRPr lang="en-US" smtClean="0"/>
          </a:p>
          <a:p>
            <a:pPr algn="ctr" defTabSz="912813">
              <a:buFont typeface="Arial" pitchFamily="34" charset="0"/>
              <a:buNone/>
            </a:pPr>
            <a:r>
              <a:rPr lang="en-US" sz="1600" smtClean="0"/>
              <a:t>Flywheel stores energy when the supply is in excess.</a:t>
            </a:r>
          </a:p>
          <a:p>
            <a:pPr algn="ctr" defTabSz="912813">
              <a:buFont typeface="Arial" pitchFamily="34" charset="0"/>
              <a:buNone/>
            </a:pPr>
            <a:endParaRPr lang="en-US" sz="1600" smtClean="0"/>
          </a:p>
          <a:p>
            <a:pPr defTabSz="912813">
              <a:buFont typeface="Arial" pitchFamily="34" charset="0"/>
              <a:buNone/>
            </a:pPr>
            <a:r>
              <a:rPr lang="am-ET" smtClean="0"/>
              <a:t>Mechanisms will receive an uninterrupted supply of energy.</a:t>
            </a:r>
            <a:endParaRPr lang="en-US" smtClean="0"/>
          </a:p>
          <a:p>
            <a:pPr defTabSz="912813">
              <a:buFont typeface="Arial" pitchFamily="34" charset="0"/>
              <a:buNone/>
            </a:pPr>
            <a:r>
              <a:rPr lang="en-US" smtClean="0"/>
              <a:t> </a:t>
            </a:r>
          </a:p>
        </p:txBody>
      </p:sp>
      <p:pic>
        <p:nvPicPr>
          <p:cNvPr id="5" name="Picture 4"/>
          <p:cNvPicPr/>
          <p:nvPr/>
        </p:nvPicPr>
        <p:blipFill>
          <a:blip r:embed="rId3"/>
          <a:srcRect/>
          <a:stretch>
            <a:fillRect/>
          </a:stretch>
        </p:blipFill>
        <p:spPr bwMode="auto">
          <a:xfrm>
            <a:off x="3176588" y="2471738"/>
            <a:ext cx="2790825" cy="19145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normAutofit fontScale="92500" lnSpcReduction="20000"/>
          </a:bodyPr>
          <a:lstStyle/>
          <a:p>
            <a:pPr>
              <a:lnSpc>
                <a:spcPct val="115000"/>
              </a:lnSpc>
              <a:spcBef>
                <a:spcPts val="0"/>
              </a:spcBef>
              <a:spcAft>
                <a:spcPts val="0"/>
              </a:spcAft>
              <a:defRPr/>
            </a:pPr>
            <a:r>
              <a:rPr lang="en-US" dirty="0" smtClean="0">
                <a:latin typeface="Arial"/>
                <a:ea typeface="Nyala"/>
                <a:cs typeface="Times New Roman"/>
              </a:rPr>
              <a:t> </a:t>
            </a:r>
            <a:r>
              <a:rPr lang="en-US" dirty="0" smtClean="0">
                <a:latin typeface="Arial"/>
                <a:ea typeface="Nyala"/>
              </a:rPr>
              <a:t>Here, </a:t>
            </a:r>
            <a:r>
              <a:rPr lang="en-US" i="1" dirty="0" smtClean="0">
                <a:latin typeface="Arial"/>
                <a:ea typeface="Nyala"/>
              </a:rPr>
              <a:t>I</a:t>
            </a:r>
            <a:r>
              <a:rPr lang="en-US" baseline="-25000" dirty="0" smtClean="0">
                <a:latin typeface="Arial"/>
                <a:ea typeface="Nyala"/>
              </a:rPr>
              <a:t>gen</a:t>
            </a:r>
            <a:r>
              <a:rPr lang="en-US" dirty="0" smtClean="0">
                <a:latin typeface="Arial"/>
                <a:ea typeface="Nyala"/>
              </a:rPr>
              <a:t> is the </a:t>
            </a:r>
            <a:r>
              <a:rPr lang="en-US" i="1" dirty="0" smtClean="0">
                <a:latin typeface="Arial"/>
                <a:ea typeface="Nyala"/>
              </a:rPr>
              <a:t>generalized inertia </a:t>
            </a:r>
            <a:r>
              <a:rPr lang="en-US" dirty="0" smtClean="0">
                <a:latin typeface="Arial"/>
                <a:ea typeface="Nyala"/>
              </a:rPr>
              <a:t>of the system associated with the crank rotation</a:t>
            </a:r>
          </a:p>
          <a:p>
            <a:pPr>
              <a:defRPr/>
            </a:pPr>
            <a:r>
              <a:rPr lang="en-US" dirty="0" smtClean="0">
                <a:latin typeface="Arial"/>
                <a:ea typeface="Nyala"/>
              </a:rPr>
              <a:t>  inertia of the mechanism (and hence its kinetic energy) is position dependent</a:t>
            </a:r>
          </a:p>
          <a:p>
            <a:pPr>
              <a:defRPr/>
            </a:pPr>
            <a:r>
              <a:rPr lang="en-US" dirty="0" smtClean="0">
                <a:latin typeface="Arial"/>
                <a:ea typeface="Nyala"/>
              </a:rPr>
              <a:t>If we now assume that the mechanism has negligible friction and is given some initial kinetic energy and allowed to rotate freely (i.e. with no driving torque), then (by conservation of energy) the kinetic energy of the mechanism must remain constant</a:t>
            </a:r>
          </a:p>
          <a:p>
            <a:pPr>
              <a:defRPr/>
            </a:pPr>
            <a:endParaRPr lang="en-US" dirty="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solidFill>
                  <a:srgbClr val="FFFFFF"/>
                </a:solidFill>
              </a:rPr>
              <a:t>flywheel mechanism</a:t>
            </a:r>
            <a:endParaRPr lang="en-US" smtClean="0"/>
          </a:p>
        </p:txBody>
      </p:sp>
      <p:sp>
        <p:nvSpPr>
          <p:cNvPr id="3" name="Content Placeholder 2"/>
          <p:cNvSpPr>
            <a:spLocks noGrp="1"/>
          </p:cNvSpPr>
          <p:nvPr>
            <p:ph idx="1"/>
          </p:nvPr>
        </p:nvSpPr>
        <p:spPr>
          <a:xfrm>
            <a:off x="406400" y="1806575"/>
            <a:ext cx="8432800" cy="5051425"/>
          </a:xfrm>
        </p:spPr>
        <p:txBody>
          <a:bodyPr>
            <a:normAutofit lnSpcReduction="10000"/>
          </a:bodyPr>
          <a:lstStyle/>
          <a:p>
            <a:pPr marL="457200" indent="-457200">
              <a:lnSpc>
                <a:spcPct val="115000"/>
              </a:lnSpc>
              <a:spcBef>
                <a:spcPts val="0"/>
              </a:spcBef>
              <a:spcAft>
                <a:spcPts val="1000"/>
              </a:spcAft>
              <a:buFont typeface="Wingdings" pitchFamily="2" charset="2"/>
              <a:buChar char="Ø"/>
              <a:defRPr/>
            </a:pPr>
            <a:r>
              <a:rPr lang="en-US" sz="1200" dirty="0" smtClean="0">
                <a:latin typeface="Arial"/>
                <a:ea typeface="Nyala"/>
                <a:cs typeface="Times New Roman"/>
              </a:rPr>
              <a:t>  The </a:t>
            </a:r>
            <a:r>
              <a:rPr lang="en-US" sz="1200" dirty="0">
                <a:latin typeface="Arial"/>
                <a:ea typeface="Nyala"/>
                <a:cs typeface="Times New Roman"/>
              </a:rPr>
              <a:t>motion </a:t>
            </a:r>
            <a:r>
              <a:rPr lang="en-US" sz="1200" dirty="0" smtClean="0">
                <a:latin typeface="Arial"/>
                <a:ea typeface="Nyala"/>
                <a:cs typeface="Times New Roman"/>
              </a:rPr>
              <a:t>of </a:t>
            </a:r>
            <a:r>
              <a:rPr lang="en-US" sz="1200" dirty="0">
                <a:latin typeface="Arial"/>
                <a:ea typeface="Nyala"/>
                <a:cs typeface="Times New Roman"/>
              </a:rPr>
              <a:t>the system </a:t>
            </a:r>
            <a:r>
              <a:rPr lang="en-US" sz="1200" i="1" dirty="0">
                <a:latin typeface="Arial"/>
                <a:ea typeface="Nyala"/>
                <a:cs typeface="Times New Roman"/>
              </a:rPr>
              <a:t>vary with position </a:t>
            </a:r>
            <a:r>
              <a:rPr lang="en-US" sz="1200" dirty="0">
                <a:latin typeface="Arial"/>
                <a:ea typeface="Nyala"/>
                <a:cs typeface="Times New Roman"/>
              </a:rPr>
              <a:t>to counteract the changes of inertia.</a:t>
            </a:r>
            <a:endParaRPr lang="en-US" sz="1200" dirty="0">
              <a:latin typeface="Nyala"/>
              <a:ea typeface="Nyala"/>
              <a:cs typeface="Times New Roman"/>
            </a:endParaRPr>
          </a:p>
          <a:p>
            <a:pPr indent="-342900">
              <a:lnSpc>
                <a:spcPct val="115000"/>
              </a:lnSpc>
              <a:spcBef>
                <a:spcPts val="0"/>
              </a:spcBef>
              <a:spcAft>
                <a:spcPts val="0"/>
              </a:spcAft>
              <a:buFont typeface="Wingdings" pitchFamily="2" charset="2"/>
              <a:buChar char="Ø"/>
              <a:defRPr/>
            </a:pPr>
            <a:endParaRPr lang="en-US" sz="2400" dirty="0">
              <a:latin typeface="Nyala"/>
              <a:ea typeface="Nyala"/>
              <a:cs typeface="Times New Roman"/>
            </a:endParaRPr>
          </a:p>
          <a:p>
            <a:pPr marL="68580" indent="-342900">
              <a:lnSpc>
                <a:spcPct val="115000"/>
              </a:lnSpc>
              <a:spcBef>
                <a:spcPts val="0"/>
              </a:spcBef>
              <a:spcAft>
                <a:spcPts val="0"/>
              </a:spcAft>
              <a:buFont typeface="Wingdings" pitchFamily="2" charset="2"/>
              <a:buChar char="Ø"/>
              <a:defRPr/>
            </a:pPr>
            <a:r>
              <a:rPr lang="en-US" sz="1200" dirty="0" smtClean="0">
                <a:latin typeface="Arial"/>
                <a:ea typeface="Nyala"/>
                <a:cs typeface="Times New Roman"/>
              </a:rPr>
              <a:t>Flywheels can be used to lower the motion fluctuations of a mechanical system</a:t>
            </a:r>
            <a:r>
              <a:rPr lang="en-US" sz="2400" dirty="0" smtClean="0">
                <a:latin typeface="Arial"/>
                <a:ea typeface="Nyala"/>
                <a:cs typeface="Times New Roman"/>
              </a:rPr>
              <a:t>.</a:t>
            </a:r>
            <a:endParaRPr lang="en-US" sz="2000" dirty="0" smtClean="0">
              <a:latin typeface="Nyala"/>
              <a:ea typeface="Nyala"/>
              <a:cs typeface="Times New Roman"/>
            </a:endParaRPr>
          </a:p>
          <a:p>
            <a:pPr marL="68580" indent="-342900">
              <a:lnSpc>
                <a:spcPct val="115000"/>
              </a:lnSpc>
              <a:spcBef>
                <a:spcPts val="0"/>
              </a:spcBef>
              <a:spcAft>
                <a:spcPts val="0"/>
              </a:spcAft>
              <a:buFont typeface="Wingdings" pitchFamily="2" charset="2"/>
              <a:buChar char="Ø"/>
              <a:defRPr/>
            </a:pPr>
            <a:r>
              <a:rPr lang="en-US" dirty="0" smtClean="0">
                <a:latin typeface="Arial"/>
                <a:ea typeface="Nyala"/>
                <a:cs typeface="Times New Roman"/>
              </a:rPr>
              <a:t>so </a:t>
            </a:r>
            <a:r>
              <a:rPr lang="en-US" dirty="0">
                <a:latin typeface="Arial"/>
                <a:ea typeface="Nyala"/>
                <a:cs typeface="Times New Roman"/>
              </a:rPr>
              <a:t>that it will naturally resist </a:t>
            </a:r>
            <a:r>
              <a:rPr lang="en-US" dirty="0" err="1">
                <a:latin typeface="Arial"/>
                <a:ea typeface="Nyala"/>
                <a:cs typeface="Times New Roman"/>
              </a:rPr>
              <a:t>moThe</a:t>
            </a:r>
            <a:r>
              <a:rPr lang="en-US" dirty="0">
                <a:latin typeface="Arial"/>
                <a:ea typeface="Nyala"/>
                <a:cs typeface="Times New Roman"/>
              </a:rPr>
              <a:t> basic idea here is to add enough </a:t>
            </a:r>
            <a:r>
              <a:rPr lang="en-US" i="1" dirty="0">
                <a:latin typeface="Arial"/>
                <a:ea typeface="Nyala"/>
                <a:cs typeface="Times New Roman"/>
              </a:rPr>
              <a:t>constant inertia </a:t>
            </a:r>
            <a:r>
              <a:rPr lang="en-US" dirty="0">
                <a:latin typeface="Arial"/>
                <a:ea typeface="Nyala"/>
                <a:cs typeface="Times New Roman"/>
              </a:rPr>
              <a:t>to the system </a:t>
            </a:r>
            <a:r>
              <a:rPr lang="en-US" dirty="0" err="1">
                <a:latin typeface="Arial"/>
                <a:ea typeface="Nyala"/>
                <a:cs typeface="Times New Roman"/>
              </a:rPr>
              <a:t>tion</a:t>
            </a:r>
            <a:r>
              <a:rPr lang="en-US" dirty="0">
                <a:latin typeface="Arial"/>
                <a:ea typeface="Nyala"/>
                <a:cs typeface="Times New Roman"/>
              </a:rPr>
              <a:t> fluctuations from any source. </a:t>
            </a:r>
            <a:endParaRPr lang="en-US" dirty="0" smtClean="0">
              <a:latin typeface="Arial"/>
              <a:ea typeface="Nyala"/>
              <a:cs typeface="Times New Roman"/>
            </a:endParaRPr>
          </a:p>
          <a:p>
            <a:pPr marL="68580" indent="-342900">
              <a:lnSpc>
                <a:spcPct val="115000"/>
              </a:lnSpc>
              <a:spcBef>
                <a:spcPts val="0"/>
              </a:spcBef>
              <a:spcAft>
                <a:spcPts val="0"/>
              </a:spcAft>
              <a:buFont typeface="Wingdings" pitchFamily="2" charset="2"/>
              <a:buChar char="Ø"/>
              <a:defRPr/>
            </a:pPr>
            <a:r>
              <a:rPr lang="en-US" dirty="0" smtClean="0">
                <a:latin typeface="Arial"/>
                <a:ea typeface="Nyala"/>
                <a:cs typeface="Times New Roman"/>
              </a:rPr>
              <a:t>The </a:t>
            </a:r>
            <a:r>
              <a:rPr lang="en-US" dirty="0">
                <a:latin typeface="Arial"/>
                <a:ea typeface="Nyala"/>
                <a:cs typeface="Times New Roman"/>
              </a:rPr>
              <a:t>following sections develop equations for determining the inertia required for the flywheel to keep motion fluctuations within some specified limits</a:t>
            </a:r>
            <a:r>
              <a:rPr lang="en-US" dirty="0" smtClean="0">
                <a:latin typeface="Arial"/>
                <a:ea typeface="Nyala"/>
                <a:cs typeface="Times New Roman"/>
              </a:rPr>
              <a:t>.</a:t>
            </a:r>
            <a:r>
              <a:rPr lang="en-US" b="1" dirty="0">
                <a:latin typeface="Arial"/>
                <a:ea typeface="Nyala"/>
                <a:cs typeface="Times New Roman"/>
              </a:rPr>
              <a:t> </a:t>
            </a:r>
            <a:endParaRPr lang="en-US" sz="1600" dirty="0">
              <a:latin typeface="Nyala"/>
              <a:ea typeface="Nyala"/>
              <a:cs typeface="Times New Roman"/>
            </a:endParaRPr>
          </a:p>
          <a:p>
            <a:pP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solidFill>
                  <a:srgbClr val="FFFFFF"/>
                </a:solidFill>
              </a:rPr>
              <a:t>flywheel mechanism</a:t>
            </a:r>
            <a:endParaRPr lang="en-US" smtClean="0"/>
          </a:p>
        </p:txBody>
      </p:sp>
      <p:sp>
        <p:nvSpPr>
          <p:cNvPr id="3" name="Content Placeholder 2"/>
          <p:cNvSpPr>
            <a:spLocks noGrp="1"/>
          </p:cNvSpPr>
          <p:nvPr>
            <p:ph idx="1"/>
          </p:nvPr>
        </p:nvSpPr>
        <p:spPr>
          <a:xfrm>
            <a:off x="685800" y="1600200"/>
            <a:ext cx="7772400" cy="4572000"/>
          </a:xfrm>
        </p:spPr>
        <p:txBody>
          <a:bodyPr>
            <a:normAutofit fontScale="62500" lnSpcReduction="20000"/>
          </a:bodyPr>
          <a:lstStyle/>
          <a:p>
            <a:pPr>
              <a:defRPr/>
            </a:pPr>
            <a:r>
              <a:rPr lang="en-US" dirty="0" smtClean="0">
                <a:latin typeface="Arial"/>
                <a:ea typeface="Nyala"/>
              </a:rPr>
              <a:t> Here, </a:t>
            </a:r>
            <a:r>
              <a:rPr lang="en-US" i="1" dirty="0" smtClean="0">
                <a:latin typeface="Arial"/>
                <a:ea typeface="Nyala"/>
              </a:rPr>
              <a:t>T</a:t>
            </a:r>
            <a:r>
              <a:rPr lang="en-US" i="1" baseline="-25000" dirty="0" smtClean="0">
                <a:latin typeface="Arial"/>
                <a:ea typeface="Nyala"/>
              </a:rPr>
              <a:t>L</a:t>
            </a:r>
            <a:r>
              <a:rPr lang="en-US" i="1" dirty="0" smtClean="0">
                <a:latin typeface="Arial"/>
                <a:ea typeface="Nyala"/>
              </a:rPr>
              <a:t> </a:t>
            </a:r>
            <a:r>
              <a:rPr lang="en-US" dirty="0" smtClean="0">
                <a:latin typeface="Arial"/>
                <a:ea typeface="Nyala"/>
              </a:rPr>
              <a:t>is the position varying load </a:t>
            </a:r>
            <a:r>
              <a:rPr lang="en-US" dirty="0" err="1" smtClean="0">
                <a:latin typeface="Arial"/>
                <a:ea typeface="Nyala"/>
              </a:rPr>
              <a:t>torque</a:t>
            </a:r>
            <a:r>
              <a:rPr lang="en-US" i="1" dirty="0" err="1" smtClean="0">
                <a:latin typeface="Arial"/>
                <a:ea typeface="Nyala"/>
              </a:rPr>
              <a:t>T</a:t>
            </a:r>
            <a:r>
              <a:rPr lang="en-US" i="1" baseline="-25000" dirty="0" err="1" smtClean="0">
                <a:latin typeface="Arial"/>
                <a:ea typeface="Nyala"/>
              </a:rPr>
              <a:t>f</a:t>
            </a:r>
            <a:r>
              <a:rPr lang="en-US" i="1" dirty="0" smtClean="0">
                <a:latin typeface="Arial"/>
                <a:ea typeface="Nyala"/>
              </a:rPr>
              <a:t> </a:t>
            </a:r>
            <a:r>
              <a:rPr lang="en-US" dirty="0" smtClean="0">
                <a:latin typeface="Arial"/>
                <a:ea typeface="Nyala"/>
              </a:rPr>
              <a:t>is the friction torque and </a:t>
            </a:r>
            <a:r>
              <a:rPr lang="en-US" i="1" dirty="0" smtClean="0">
                <a:latin typeface="Arial"/>
                <a:ea typeface="Nyala"/>
              </a:rPr>
              <a:t>TM </a:t>
            </a:r>
            <a:r>
              <a:rPr lang="en-US" dirty="0" smtClean="0">
                <a:latin typeface="Arial"/>
                <a:ea typeface="Nyala"/>
              </a:rPr>
              <a:t>is the motor torque</a:t>
            </a:r>
          </a:p>
          <a:p>
            <a:pPr indent="-342900">
              <a:lnSpc>
                <a:spcPct val="115000"/>
              </a:lnSpc>
              <a:spcBef>
                <a:spcPts val="0"/>
              </a:spcBef>
              <a:spcAft>
                <a:spcPts val="0"/>
              </a:spcAft>
              <a:buFont typeface="Wingdings" pitchFamily="2" charset="2"/>
              <a:buChar char="Ø"/>
              <a:tabLst>
                <a:tab pos="3407410" algn="l"/>
              </a:tabLst>
              <a:defRPr/>
            </a:pPr>
            <a:r>
              <a:rPr lang="en-US" dirty="0" smtClean="0">
                <a:latin typeface="Arial"/>
                <a:ea typeface="Nyala"/>
                <a:cs typeface="Times New Roman"/>
              </a:rPr>
              <a:t>Consider the free-body diagram of </a:t>
            </a:r>
            <a:r>
              <a:rPr lang="en-US" dirty="0" err="1" smtClean="0">
                <a:latin typeface="Arial"/>
                <a:ea typeface="Nyala"/>
                <a:cs typeface="Times New Roman"/>
              </a:rPr>
              <a:t>theflywheel</a:t>
            </a:r>
            <a:r>
              <a:rPr lang="en-US" dirty="0" smtClean="0">
                <a:latin typeface="Arial"/>
                <a:ea typeface="Nyala"/>
                <a:cs typeface="Times New Roman"/>
              </a:rPr>
              <a:t> shown below. 	</a:t>
            </a:r>
            <a:endParaRPr lang="en-US" sz="1600" dirty="0" smtClean="0">
              <a:latin typeface="Nyala"/>
              <a:ea typeface="Nyala"/>
              <a:cs typeface="Times New Roman"/>
            </a:endParaRPr>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0" indent="0">
              <a:lnSpc>
                <a:spcPct val="115000"/>
              </a:lnSpc>
              <a:spcBef>
                <a:spcPts val="0"/>
              </a:spcBef>
              <a:spcAft>
                <a:spcPts val="0"/>
              </a:spcAft>
              <a:buFont typeface="Arial" pitchFamily="34" charset="0"/>
              <a:buNone/>
              <a:defRPr/>
            </a:pPr>
            <a:r>
              <a:rPr lang="en-US" dirty="0" smtClean="0">
                <a:latin typeface="Arial"/>
                <a:ea typeface="Nyala"/>
                <a:cs typeface="Times New Roman"/>
              </a:rPr>
              <a:t>                                      Fig.11</a:t>
            </a:r>
            <a:r>
              <a:rPr lang="en-US" dirty="0">
                <a:latin typeface="Arial"/>
                <a:ea typeface="Nyala"/>
                <a:cs typeface="Times New Roman"/>
              </a:rPr>
              <a:t> </a:t>
            </a:r>
            <a:endParaRPr lang="en-US" sz="1800" dirty="0">
              <a:latin typeface="Nyala"/>
              <a:ea typeface="Nyala"/>
              <a:cs typeface="Times New Roman"/>
            </a:endParaRPr>
          </a:p>
          <a:p>
            <a:pPr marL="0">
              <a:lnSpc>
                <a:spcPct val="115000"/>
              </a:lnSpc>
              <a:spcBef>
                <a:spcPts val="0"/>
              </a:spcBef>
              <a:spcAft>
                <a:spcPts val="0"/>
              </a:spcAft>
              <a:defRPr/>
            </a:pPr>
            <a:endParaRPr lang="en-US" dirty="0" smtClean="0">
              <a:latin typeface="Arial"/>
              <a:ea typeface="Nyala"/>
              <a:cs typeface="Times New Roman"/>
            </a:endParaRPr>
          </a:p>
          <a:p>
            <a:pPr marL="0">
              <a:lnSpc>
                <a:spcPct val="115000"/>
              </a:lnSpc>
              <a:spcBef>
                <a:spcPts val="0"/>
              </a:spcBef>
              <a:spcAft>
                <a:spcPts val="0"/>
              </a:spcAft>
              <a:defRPr/>
            </a:pPr>
            <a:r>
              <a:rPr lang="en-US" dirty="0" smtClean="0">
                <a:latin typeface="Arial"/>
                <a:ea typeface="Nyala"/>
                <a:cs typeface="Times New Roman"/>
              </a:rPr>
              <a:t>Summing </a:t>
            </a:r>
            <a:r>
              <a:rPr lang="en-US" dirty="0">
                <a:latin typeface="Arial"/>
                <a:ea typeface="Nyala"/>
                <a:cs typeface="Times New Roman"/>
              </a:rPr>
              <a:t>moments on the flywheel gives</a:t>
            </a:r>
            <a:endParaRPr lang="en-US" sz="1800" dirty="0">
              <a:latin typeface="Nyala"/>
              <a:ea typeface="Nyala"/>
              <a:cs typeface="Times New Roman"/>
            </a:endParaRPr>
          </a:p>
          <a:p>
            <a:pPr marL="0" indent="0">
              <a:lnSpc>
                <a:spcPct val="115000"/>
              </a:lnSpc>
              <a:spcBef>
                <a:spcPts val="0"/>
              </a:spcBef>
              <a:spcAft>
                <a:spcPts val="0"/>
              </a:spcAft>
              <a:buFont typeface="Arial" pitchFamily="34" charset="0"/>
              <a:buNone/>
              <a:defRPr/>
            </a:pPr>
            <a:r>
              <a:rPr lang="en-US" sz="4000" dirty="0" smtClean="0">
                <a:latin typeface="Symbol"/>
                <a:ea typeface="Nyala"/>
                <a:cs typeface="Symbol"/>
              </a:rPr>
              <a:t>                </a:t>
            </a:r>
            <a:r>
              <a:rPr lang="en-US" sz="4000" dirty="0" err="1" smtClean="0">
                <a:latin typeface="Symbol"/>
                <a:ea typeface="Nyala"/>
                <a:cs typeface="Symbol"/>
              </a:rPr>
              <a:t>å</a:t>
            </a:r>
            <a:r>
              <a:rPr lang="en-US" sz="2400" i="1" dirty="0" err="1" smtClean="0">
                <a:latin typeface="Times New Roman"/>
                <a:ea typeface="Nyala"/>
                <a:cs typeface="Times New Roman"/>
              </a:rPr>
              <a:t>M</a:t>
            </a:r>
            <a:r>
              <a:rPr lang="en-US" sz="2400" i="1" dirty="0" smtClean="0">
                <a:latin typeface="Times New Roman"/>
                <a:ea typeface="Nyala"/>
                <a:cs typeface="Times New Roman"/>
              </a:rPr>
              <a:t> </a:t>
            </a:r>
            <a:r>
              <a:rPr lang="en-US" sz="2400" dirty="0" smtClean="0">
                <a:latin typeface="Symbol"/>
                <a:ea typeface="Nyala"/>
                <a:cs typeface="Symbol"/>
              </a:rPr>
              <a:t>= </a:t>
            </a:r>
            <a:r>
              <a:rPr lang="en-US" sz="2400" i="1" dirty="0" smtClean="0">
                <a:latin typeface="Times New Roman"/>
                <a:ea typeface="Nyala"/>
                <a:cs typeface="Times New Roman"/>
              </a:rPr>
              <a:t>T</a:t>
            </a:r>
            <a:r>
              <a:rPr lang="en-US" sz="1100" i="1" dirty="0" smtClean="0">
                <a:latin typeface="Times New Roman"/>
                <a:ea typeface="Nyala"/>
                <a:cs typeface="Times New Roman"/>
              </a:rPr>
              <a:t>M </a:t>
            </a:r>
            <a:r>
              <a:rPr lang="en-US" sz="2400" dirty="0" smtClean="0">
                <a:latin typeface="Symbol"/>
                <a:ea typeface="Nyala"/>
                <a:cs typeface="Symbol"/>
              </a:rPr>
              <a:t>-</a:t>
            </a:r>
            <a:r>
              <a:rPr lang="en-US" sz="2400" i="1" dirty="0" err="1" smtClean="0">
                <a:latin typeface="Times New Roman"/>
                <a:ea typeface="Nyala"/>
                <a:cs typeface="Times New Roman"/>
              </a:rPr>
              <a:t>T</a:t>
            </a:r>
            <a:r>
              <a:rPr lang="en-US" sz="1100" i="1" dirty="0" err="1" smtClean="0">
                <a:latin typeface="Times New Roman"/>
                <a:ea typeface="Nyala"/>
                <a:cs typeface="Times New Roman"/>
              </a:rPr>
              <a:t>f</a:t>
            </a:r>
            <a:r>
              <a:rPr lang="en-US" sz="2400" dirty="0" smtClean="0">
                <a:latin typeface="Symbol"/>
                <a:ea typeface="Nyala"/>
                <a:cs typeface="Symbol"/>
              </a:rPr>
              <a:t>- </a:t>
            </a:r>
            <a:r>
              <a:rPr lang="en-US" sz="2400" i="1" dirty="0" smtClean="0">
                <a:latin typeface="Times New Roman"/>
                <a:ea typeface="Nyala"/>
                <a:cs typeface="Times New Roman"/>
              </a:rPr>
              <a:t>T</a:t>
            </a:r>
            <a:r>
              <a:rPr lang="en-US" sz="1100" i="1" dirty="0" smtClean="0">
                <a:latin typeface="Times New Roman"/>
                <a:ea typeface="Nyala"/>
                <a:cs typeface="Times New Roman"/>
              </a:rPr>
              <a:t>L </a:t>
            </a:r>
            <a:r>
              <a:rPr lang="en-US" sz="2400" dirty="0" smtClean="0">
                <a:latin typeface="Symbol"/>
                <a:ea typeface="Nyala"/>
                <a:cs typeface="Symbol"/>
              </a:rPr>
              <a:t>= </a:t>
            </a:r>
            <a:r>
              <a:rPr lang="en-US" sz="2400" i="1" dirty="0" smtClean="0">
                <a:latin typeface="Times New Roman"/>
                <a:ea typeface="Nyala"/>
                <a:cs typeface="Times New Roman"/>
              </a:rPr>
              <a:t>I</a:t>
            </a:r>
            <a:r>
              <a:rPr lang="en-US" sz="1100" i="1" dirty="0" smtClean="0">
                <a:latin typeface="Times New Roman"/>
                <a:ea typeface="Nyala"/>
                <a:cs typeface="Times New Roman"/>
              </a:rPr>
              <a:t>F </a:t>
            </a:r>
            <a:r>
              <a:rPr lang="en-US" sz="2400" i="1" dirty="0" smtClean="0">
                <a:latin typeface="Symbol,Italic"/>
                <a:ea typeface="Nyala"/>
                <a:cs typeface="Symbol,Italic"/>
              </a:rPr>
              <a:t>a</a:t>
            </a:r>
            <a:endParaRPr lang="en-US" sz="1800" dirty="0" smtClean="0">
              <a:latin typeface="Nyala"/>
              <a:ea typeface="Nyala"/>
              <a:cs typeface="Times New Roman"/>
            </a:endParaRPr>
          </a:p>
          <a:p>
            <a:pPr>
              <a:defRPr/>
            </a:pPr>
            <a:endParaRPr lang="en-US" dirty="0"/>
          </a:p>
        </p:txBody>
      </p:sp>
      <p:pic>
        <p:nvPicPr>
          <p:cNvPr id="23556" name="Picture 3"/>
          <p:cNvPicPr>
            <a:picLocks noChangeAspect="1" noChangeArrowheads="1"/>
          </p:cNvPicPr>
          <p:nvPr/>
        </p:nvPicPr>
        <p:blipFill>
          <a:blip r:embed="rId2"/>
          <a:srcRect/>
          <a:stretch>
            <a:fillRect/>
          </a:stretch>
        </p:blipFill>
        <p:spPr bwMode="auto">
          <a:xfrm>
            <a:off x="2346325" y="3086100"/>
            <a:ext cx="4451350" cy="1252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a:xfrm>
            <a:off x="871538" y="1600200"/>
            <a:ext cx="7772400" cy="4286250"/>
          </a:xfrm>
        </p:spPr>
        <p:txBody>
          <a:bodyPr>
            <a:normAutofit fontScale="77500" lnSpcReduction="20000"/>
          </a:bodyPr>
          <a:lstStyle/>
          <a:p>
            <a:pPr marL="0">
              <a:lnSpc>
                <a:spcPct val="115000"/>
              </a:lnSpc>
              <a:spcBef>
                <a:spcPts val="0"/>
              </a:spcBef>
              <a:spcAft>
                <a:spcPts val="0"/>
              </a:spcAft>
              <a:defRPr/>
            </a:pPr>
            <a:r>
              <a:rPr lang="en-US" dirty="0" smtClean="0">
                <a:latin typeface="Arial"/>
                <a:ea typeface="Nyala"/>
                <a:cs typeface="Times New Roman"/>
              </a:rPr>
              <a:t>Assuming that the motor torque just cancels the friction torque, then the above equation may be rewritten as</a:t>
            </a:r>
          </a:p>
          <a:p>
            <a:pPr marL="0">
              <a:lnSpc>
                <a:spcPct val="115000"/>
              </a:lnSpc>
              <a:spcBef>
                <a:spcPts val="0"/>
              </a:spcBef>
              <a:spcAft>
                <a:spcPts val="0"/>
              </a:spcAft>
              <a:defRPr/>
            </a:pPr>
            <a:endParaRPr lang="en-US" sz="1800" dirty="0">
              <a:latin typeface="Arial"/>
              <a:ea typeface="Nyala"/>
              <a:cs typeface="Times New Roman"/>
            </a:endParaRPr>
          </a:p>
          <a:p>
            <a:pPr marL="0">
              <a:lnSpc>
                <a:spcPct val="115000"/>
              </a:lnSpc>
              <a:spcBef>
                <a:spcPts val="0"/>
              </a:spcBef>
              <a:spcAft>
                <a:spcPts val="0"/>
              </a:spcAft>
              <a:defRPr/>
            </a:pPr>
            <a:endParaRPr lang="en-US" sz="1800" dirty="0" smtClean="0">
              <a:latin typeface="Arial"/>
              <a:ea typeface="Nyala"/>
              <a:cs typeface="Times New Roman"/>
            </a:endParaRPr>
          </a:p>
          <a:p>
            <a:pPr marL="0">
              <a:lnSpc>
                <a:spcPct val="115000"/>
              </a:lnSpc>
              <a:spcBef>
                <a:spcPts val="0"/>
              </a:spcBef>
              <a:spcAft>
                <a:spcPts val="0"/>
              </a:spcAft>
              <a:defRPr/>
            </a:pPr>
            <a:endParaRPr lang="en-US" sz="1800" dirty="0" smtClean="0">
              <a:latin typeface="Arial"/>
              <a:ea typeface="Nyala"/>
              <a:cs typeface="Times New Roman"/>
            </a:endParaRPr>
          </a:p>
          <a:p>
            <a:pPr marL="0">
              <a:lnSpc>
                <a:spcPct val="115000"/>
              </a:lnSpc>
              <a:spcBef>
                <a:spcPts val="0"/>
              </a:spcBef>
              <a:spcAft>
                <a:spcPts val="0"/>
              </a:spcAft>
              <a:defRPr/>
            </a:pPr>
            <a:r>
              <a:rPr lang="en-US" sz="1800" dirty="0" smtClean="0">
                <a:latin typeface="Arial"/>
                <a:ea typeface="Nyala"/>
                <a:cs typeface="Times New Roman"/>
              </a:rPr>
              <a:t>Integrating </a:t>
            </a:r>
            <a:r>
              <a:rPr lang="en-US" sz="1800" dirty="0">
                <a:latin typeface="Arial"/>
                <a:ea typeface="Nyala"/>
                <a:cs typeface="Times New Roman"/>
              </a:rPr>
              <a:t>this equation with respect to </a:t>
            </a:r>
            <a:r>
              <a:rPr lang="en-US" sz="1800" i="1" dirty="0">
                <a:latin typeface="Arial"/>
                <a:ea typeface="Nyala"/>
                <a:cs typeface="Times New Roman"/>
              </a:rPr>
              <a:t>q </a:t>
            </a:r>
            <a:r>
              <a:rPr lang="en-US" sz="1800" dirty="0">
                <a:latin typeface="Arial"/>
                <a:ea typeface="Nyala"/>
                <a:cs typeface="Times New Roman"/>
              </a:rPr>
              <a:t>gives</a:t>
            </a:r>
            <a:endParaRPr lang="en-US" sz="1600" dirty="0">
              <a:latin typeface="Nyala"/>
              <a:ea typeface="Nyala"/>
              <a:cs typeface="Times New Roman"/>
            </a:endParaRPr>
          </a:p>
          <a:p>
            <a:pPr marL="0">
              <a:lnSpc>
                <a:spcPct val="115000"/>
              </a:lnSpc>
              <a:spcBef>
                <a:spcPts val="0"/>
              </a:spcBef>
              <a:spcAft>
                <a:spcPts val="0"/>
              </a:spcAft>
              <a:defRPr/>
            </a:pPr>
            <a:endParaRPr lang="en-US" sz="1800" dirty="0" smtClean="0">
              <a:latin typeface="Arial"/>
              <a:ea typeface="Nyala"/>
              <a:cs typeface="Times New Roman"/>
            </a:endParaRPr>
          </a:p>
          <a:p>
            <a:pPr marL="0">
              <a:lnSpc>
                <a:spcPct val="115000"/>
              </a:lnSpc>
              <a:spcBef>
                <a:spcPts val="0"/>
              </a:spcBef>
              <a:spcAft>
                <a:spcPts val="0"/>
              </a:spcAft>
              <a:defRPr/>
            </a:pPr>
            <a:endParaRPr lang="en-US" sz="1800" dirty="0">
              <a:latin typeface="Arial"/>
              <a:ea typeface="Nyala"/>
              <a:cs typeface="Times New Roman"/>
            </a:endParaRPr>
          </a:p>
          <a:p>
            <a:pPr marL="0">
              <a:lnSpc>
                <a:spcPct val="115000"/>
              </a:lnSpc>
              <a:spcBef>
                <a:spcPts val="0"/>
              </a:spcBef>
              <a:spcAft>
                <a:spcPts val="0"/>
              </a:spcAft>
              <a:defRPr/>
            </a:pPr>
            <a:endParaRPr lang="en-US" sz="1800" dirty="0">
              <a:latin typeface="Arial"/>
              <a:ea typeface="Nyala"/>
              <a:cs typeface="Times New Roman"/>
            </a:endParaRPr>
          </a:p>
          <a:p>
            <a:pPr marL="0">
              <a:lnSpc>
                <a:spcPct val="115000"/>
              </a:lnSpc>
              <a:spcBef>
                <a:spcPts val="0"/>
              </a:spcBef>
              <a:spcAft>
                <a:spcPts val="0"/>
              </a:spcAft>
              <a:defRPr/>
            </a:pPr>
            <a:endParaRPr lang="en-US" sz="1800" dirty="0" smtClean="0">
              <a:latin typeface="Nyala"/>
              <a:ea typeface="Nyala"/>
              <a:cs typeface="Times New Roman"/>
            </a:endParaRPr>
          </a:p>
          <a:p>
            <a:pPr>
              <a:defRPr/>
            </a:pPr>
            <a:r>
              <a:rPr lang="en-US" dirty="0">
                <a:latin typeface="Arial"/>
                <a:ea typeface="Nyala"/>
              </a:rPr>
              <a:t>The term on the left side of this equation represents the </a:t>
            </a:r>
            <a:r>
              <a:rPr lang="en-US" i="1" dirty="0">
                <a:latin typeface="Arial"/>
                <a:ea typeface="Nyala"/>
              </a:rPr>
              <a:t>work done on the flywheel </a:t>
            </a:r>
            <a:r>
              <a:rPr lang="en-US" dirty="0">
                <a:latin typeface="Arial"/>
                <a:ea typeface="Nyala"/>
              </a:rPr>
              <a:t>by the load torque, and the term on the right side is the </a:t>
            </a:r>
            <a:r>
              <a:rPr lang="en-US" i="1" dirty="0">
                <a:latin typeface="Arial"/>
                <a:ea typeface="Nyala"/>
              </a:rPr>
              <a:t>change in kinetic energy </a:t>
            </a:r>
            <a:r>
              <a:rPr lang="en-US" dirty="0" smtClean="0">
                <a:latin typeface="Arial"/>
                <a:ea typeface="Nyala"/>
              </a:rPr>
              <a:t>of the </a:t>
            </a:r>
            <a:r>
              <a:rPr lang="en-US" dirty="0">
                <a:latin typeface="Arial"/>
                <a:ea typeface="Nyala"/>
              </a:rPr>
              <a:t>flywheel</a:t>
            </a:r>
            <a:endParaRPr lang="en-US" dirty="0"/>
          </a:p>
        </p:txBody>
      </p:sp>
      <p:pic>
        <p:nvPicPr>
          <p:cNvPr id="24580" name="Picture 3"/>
          <p:cNvPicPr>
            <a:picLocks noChangeAspect="1" noChangeArrowheads="1"/>
          </p:cNvPicPr>
          <p:nvPr/>
        </p:nvPicPr>
        <p:blipFill>
          <a:blip r:embed="rId2"/>
          <a:srcRect/>
          <a:stretch>
            <a:fillRect/>
          </a:stretch>
        </p:blipFill>
        <p:spPr bwMode="auto">
          <a:xfrm>
            <a:off x="2946400" y="2514600"/>
            <a:ext cx="2576513" cy="411163"/>
          </a:xfrm>
          <a:prstGeom prst="rect">
            <a:avLst/>
          </a:prstGeom>
          <a:noFill/>
          <a:ln w="9525">
            <a:noFill/>
            <a:miter lim="800000"/>
            <a:headEnd/>
            <a:tailEnd/>
          </a:ln>
        </p:spPr>
      </p:pic>
      <p:pic>
        <p:nvPicPr>
          <p:cNvPr id="24581" name="Picture 4"/>
          <p:cNvPicPr>
            <a:picLocks noChangeAspect="1" noChangeArrowheads="1"/>
          </p:cNvPicPr>
          <p:nvPr/>
        </p:nvPicPr>
        <p:blipFill>
          <a:blip r:embed="rId3"/>
          <a:srcRect/>
          <a:stretch>
            <a:fillRect/>
          </a:stretch>
        </p:blipFill>
        <p:spPr bwMode="auto">
          <a:xfrm>
            <a:off x="1328738" y="3692525"/>
            <a:ext cx="6486525" cy="50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solidFill>
                  <a:srgbClr val="FFFFFF"/>
                </a:solidFill>
              </a:rPr>
              <a:t>flywheel mechanism</a:t>
            </a:r>
            <a:endParaRPr lang="en-US" smtClean="0"/>
          </a:p>
        </p:txBody>
      </p:sp>
      <p:sp>
        <p:nvSpPr>
          <p:cNvPr id="3" name="Content Placeholder 2"/>
          <p:cNvSpPr>
            <a:spLocks noGrp="1"/>
          </p:cNvSpPr>
          <p:nvPr>
            <p:ph idx="1"/>
          </p:nvPr>
        </p:nvSpPr>
        <p:spPr>
          <a:xfrm>
            <a:off x="508000" y="1600200"/>
            <a:ext cx="8229600" cy="5257800"/>
          </a:xfrm>
        </p:spPr>
        <p:txBody>
          <a:bodyPr>
            <a:normAutofit/>
          </a:bodyPr>
          <a:lstStyle/>
          <a:p>
            <a:pPr marL="0">
              <a:lnSpc>
                <a:spcPct val="95000"/>
              </a:lnSpc>
              <a:spcBef>
                <a:spcPct val="0"/>
              </a:spcBef>
            </a:pPr>
            <a:r>
              <a:rPr lang="en-US" sz="2200" smtClean="0">
                <a:latin typeface="Arial" pitchFamily="34" charset="0"/>
                <a:ea typeface="Nyala" pitchFamily="2" charset="0"/>
                <a:cs typeface="Times New Roman" pitchFamily="18" charset="0"/>
              </a:rPr>
              <a:t> To decrease the angular velocity fluctuations of the flywheel associated with some load torque, its inertia must be increased.</a:t>
            </a:r>
          </a:p>
          <a:p>
            <a:pPr marL="0">
              <a:lnSpc>
                <a:spcPct val="95000"/>
              </a:lnSpc>
              <a:spcBef>
                <a:spcPct val="0"/>
              </a:spcBef>
            </a:pPr>
            <a:r>
              <a:rPr lang="en-US" sz="2200" smtClean="0">
                <a:latin typeface="Arial" pitchFamily="34" charset="0"/>
                <a:ea typeface="Nyala" pitchFamily="2" charset="0"/>
                <a:cs typeface="Times New Roman" pitchFamily="18" charset="0"/>
              </a:rPr>
              <a:t> </a:t>
            </a:r>
            <a:r>
              <a:rPr lang="en-US" sz="2200" smtClean="0">
                <a:latin typeface="Arial" pitchFamily="34" charset="0"/>
                <a:ea typeface="Nyala" pitchFamily="2" charset="0"/>
                <a:cs typeface="Arial" pitchFamily="34" charset="0"/>
              </a:rPr>
              <a:t>However, increasing the inertia of the flywheel also increases the amount of energy required to start or stop the system </a:t>
            </a:r>
            <a:endParaRPr lang="en-US" sz="1300" smtClean="0">
              <a:latin typeface="Nyala" pitchFamily="2" charset="0"/>
              <a:ea typeface="Nyala" pitchFamily="2" charset="0"/>
              <a:cs typeface="Arial" pitchFamily="34" charset="0"/>
            </a:endParaRPr>
          </a:p>
          <a:p>
            <a:pPr marL="0">
              <a:lnSpc>
                <a:spcPct val="95000"/>
              </a:lnSpc>
              <a:spcBef>
                <a:spcPct val="0"/>
              </a:spcBef>
              <a:buFont typeface="Arial" pitchFamily="34" charset="0"/>
              <a:buNone/>
            </a:pPr>
            <a:r>
              <a:rPr lang="en-US" sz="2200" smtClean="0">
                <a:latin typeface="Arial" pitchFamily="34" charset="0"/>
                <a:ea typeface="Nyala" pitchFamily="2" charset="0"/>
                <a:cs typeface="Nyala" pitchFamily="2" charset="0"/>
              </a:rPr>
              <a:t>      </a:t>
            </a:r>
          </a:p>
          <a:p>
            <a:pPr marL="0">
              <a:lnSpc>
                <a:spcPct val="95000"/>
              </a:lnSpc>
              <a:spcBef>
                <a:spcPct val="0"/>
              </a:spcBef>
              <a:buFont typeface="Arial" pitchFamily="34" charset="0"/>
              <a:buNone/>
            </a:pPr>
            <a:r>
              <a:rPr lang="en-US" sz="2200" smtClean="0">
                <a:latin typeface="Arial" pitchFamily="34" charset="0"/>
                <a:ea typeface="Nyala" pitchFamily="2" charset="0"/>
                <a:cs typeface="Nyala" pitchFamily="2" charset="0"/>
              </a:rPr>
              <a:t>           </a:t>
            </a:r>
            <a:r>
              <a:rPr lang="en-US" sz="2200" b="1" smtClean="0">
                <a:latin typeface="Arial" pitchFamily="34" charset="0"/>
                <a:ea typeface="Nyala" pitchFamily="2" charset="0"/>
                <a:cs typeface="Nyala" pitchFamily="2" charset="0"/>
              </a:rPr>
              <a:t>Coefficient of Fluctuation</a:t>
            </a:r>
            <a:endParaRPr lang="en-US" sz="1300" smtClean="0">
              <a:latin typeface="Nyala" pitchFamily="2" charset="0"/>
              <a:ea typeface="Nyala" pitchFamily="2" charset="0"/>
              <a:cs typeface="Nyala" pitchFamily="2" charset="0"/>
            </a:endParaRPr>
          </a:p>
          <a:p>
            <a:pPr marL="0">
              <a:lnSpc>
                <a:spcPct val="95000"/>
              </a:lnSpc>
              <a:spcBef>
                <a:spcPct val="0"/>
              </a:spcBef>
            </a:pPr>
            <a:endParaRPr lang="en-US" sz="2200" smtClean="0">
              <a:latin typeface="Arial" pitchFamily="34" charset="0"/>
              <a:ea typeface="Nyala" pitchFamily="2" charset="0"/>
              <a:cs typeface="Nyala" pitchFamily="2" charset="0"/>
            </a:endParaRPr>
          </a:p>
          <a:p>
            <a:pPr marL="0">
              <a:lnSpc>
                <a:spcPct val="95000"/>
              </a:lnSpc>
              <a:spcBef>
                <a:spcPct val="0"/>
              </a:spcBef>
            </a:pPr>
            <a:r>
              <a:rPr lang="en-US" sz="2200" smtClean="0">
                <a:latin typeface="Arial" pitchFamily="34" charset="0"/>
                <a:ea typeface="Nyala" pitchFamily="2" charset="0"/>
                <a:cs typeface="Nyala" pitchFamily="2" charset="0"/>
              </a:rPr>
              <a:t>The coefficient of fluctuation (</a:t>
            </a:r>
            <a:r>
              <a:rPr lang="en-US" sz="2200" i="1" smtClean="0">
                <a:latin typeface="Arial" pitchFamily="34" charset="0"/>
                <a:ea typeface="Nyala" pitchFamily="2" charset="0"/>
                <a:cs typeface="Nyala" pitchFamily="2" charset="0"/>
              </a:rPr>
              <a:t>k</a:t>
            </a:r>
            <a:r>
              <a:rPr lang="en-US" sz="2200" smtClean="0">
                <a:latin typeface="Arial" pitchFamily="34" charset="0"/>
                <a:ea typeface="Nyala" pitchFamily="2" charset="0"/>
                <a:cs typeface="Nyala" pitchFamily="2" charset="0"/>
              </a:rPr>
              <a:t>) of the motion is defined as follows</a:t>
            </a:r>
          </a:p>
          <a:p>
            <a:pPr marL="0">
              <a:lnSpc>
                <a:spcPct val="95000"/>
              </a:lnSpc>
              <a:spcBef>
                <a:spcPct val="0"/>
              </a:spcBef>
            </a:pPr>
            <a:endParaRPr lang="en-US" sz="1300" smtClean="0">
              <a:latin typeface="Arial" pitchFamily="34" charset="0"/>
              <a:ea typeface="Nyala" pitchFamily="2" charset="0"/>
              <a:cs typeface="Nyala" pitchFamily="2" charset="0"/>
            </a:endParaRPr>
          </a:p>
          <a:p>
            <a:pPr marL="0">
              <a:lnSpc>
                <a:spcPct val="95000"/>
              </a:lnSpc>
              <a:spcBef>
                <a:spcPct val="0"/>
              </a:spcBef>
            </a:pPr>
            <a:endParaRPr lang="en-US" sz="1300" smtClean="0">
              <a:latin typeface="Nyala" pitchFamily="2" charset="0"/>
              <a:ea typeface="Nyala" pitchFamily="2" charset="0"/>
              <a:cs typeface="Nyala" pitchFamily="2" charset="0"/>
            </a:endParaRPr>
          </a:p>
          <a:p>
            <a:pPr marL="0">
              <a:lnSpc>
                <a:spcPct val="95000"/>
              </a:lnSpc>
              <a:spcBef>
                <a:spcPct val="0"/>
              </a:spcBef>
            </a:pPr>
            <a:endParaRPr lang="en-US" sz="2200" smtClean="0">
              <a:latin typeface="Arial" pitchFamily="34" charset="0"/>
              <a:ea typeface="Nyala" pitchFamily="2" charset="0"/>
              <a:cs typeface="Nyala" pitchFamily="2" charset="0"/>
            </a:endParaRPr>
          </a:p>
          <a:p>
            <a:pPr marL="0">
              <a:lnSpc>
                <a:spcPct val="95000"/>
              </a:lnSpc>
              <a:spcBef>
                <a:spcPct val="0"/>
              </a:spcBef>
            </a:pPr>
            <a:endParaRPr lang="en-US" sz="2200" smtClean="0">
              <a:latin typeface="Arial" pitchFamily="34" charset="0"/>
              <a:ea typeface="Nyala" pitchFamily="2" charset="0"/>
              <a:cs typeface="Nyala" pitchFamily="2" charset="0"/>
            </a:endParaRPr>
          </a:p>
          <a:p>
            <a:pPr marL="0">
              <a:lnSpc>
                <a:spcPct val="95000"/>
              </a:lnSpc>
              <a:spcBef>
                <a:spcPct val="0"/>
              </a:spcBef>
            </a:pPr>
            <a:r>
              <a:rPr lang="en-US" sz="2200" smtClean="0">
                <a:latin typeface="Arial" pitchFamily="34" charset="0"/>
                <a:ea typeface="Nyala" pitchFamily="2" charset="0"/>
                <a:cs typeface="Nyala" pitchFamily="2" charset="0"/>
              </a:rPr>
              <a:t>where</a:t>
            </a:r>
            <a:r>
              <a:rPr lang="en-US" sz="2000" i="1" smtClean="0">
                <a:latin typeface="Arial" pitchFamily="34" charset="0"/>
                <a:ea typeface="Nyala" pitchFamily="2" charset="0"/>
                <a:cs typeface="Nyala" pitchFamily="2" charset="0"/>
                <a:sym typeface="Symbol" pitchFamily="18" charset="2"/>
              </a:rPr>
              <a:t></a:t>
            </a:r>
            <a:r>
              <a:rPr lang="en-US" sz="2200" baseline="-25000" smtClean="0">
                <a:latin typeface="Arial" pitchFamily="34" charset="0"/>
                <a:ea typeface="Nyala" pitchFamily="2" charset="0"/>
                <a:cs typeface="Nyala" pitchFamily="2" charset="0"/>
              </a:rPr>
              <a:t>max</a:t>
            </a:r>
            <a:r>
              <a:rPr lang="en-US" sz="2200" smtClean="0">
                <a:latin typeface="Arial" pitchFamily="34" charset="0"/>
                <a:ea typeface="Nyala" pitchFamily="2" charset="0"/>
                <a:cs typeface="Nyala" pitchFamily="2" charset="0"/>
              </a:rPr>
              <a:t> is the maximum angular velocity, </a:t>
            </a:r>
            <a:r>
              <a:rPr lang="en-US" sz="2000" smtClean="0">
                <a:latin typeface="Arial" pitchFamily="34" charset="0"/>
                <a:ea typeface="Nyala" pitchFamily="2" charset="0"/>
                <a:cs typeface="Nyala" pitchFamily="2" charset="0"/>
                <a:sym typeface="Symbol" pitchFamily="18" charset="2"/>
              </a:rPr>
              <a:t></a:t>
            </a:r>
            <a:r>
              <a:rPr lang="en-US" sz="2200" baseline="-25000" smtClean="0">
                <a:latin typeface="Arial" pitchFamily="34" charset="0"/>
                <a:ea typeface="Nyala" pitchFamily="2" charset="0"/>
                <a:cs typeface="Nyala" pitchFamily="2" charset="0"/>
              </a:rPr>
              <a:t>min</a:t>
            </a:r>
            <a:r>
              <a:rPr lang="en-US" sz="2200" smtClean="0">
                <a:latin typeface="Arial" pitchFamily="34" charset="0"/>
                <a:ea typeface="Nyala" pitchFamily="2" charset="0"/>
                <a:cs typeface="Nyala" pitchFamily="2" charset="0"/>
              </a:rPr>
              <a:t> is the minimum angular velocity, and </a:t>
            </a:r>
            <a:r>
              <a:rPr lang="en-US" sz="2000" i="1" smtClean="0">
                <a:latin typeface="Arial" pitchFamily="34" charset="0"/>
                <a:ea typeface="Nyala" pitchFamily="2" charset="0"/>
                <a:cs typeface="Nyala" pitchFamily="2" charset="0"/>
                <a:sym typeface="Symbol" pitchFamily="18" charset="2"/>
              </a:rPr>
              <a:t></a:t>
            </a:r>
            <a:r>
              <a:rPr lang="en-US" sz="2200" baseline="-25000" smtClean="0">
                <a:latin typeface="Arial" pitchFamily="34" charset="0"/>
                <a:ea typeface="Nyala" pitchFamily="2" charset="0"/>
                <a:cs typeface="Nyala" pitchFamily="2" charset="0"/>
              </a:rPr>
              <a:t>avg</a:t>
            </a:r>
            <a:r>
              <a:rPr lang="en-US" sz="2200" smtClean="0">
                <a:latin typeface="Arial" pitchFamily="34" charset="0"/>
                <a:ea typeface="Nyala" pitchFamily="2" charset="0"/>
                <a:cs typeface="Nyala" pitchFamily="2" charset="0"/>
              </a:rPr>
              <a:t> is the average angular velocity over some interval of motion</a:t>
            </a:r>
            <a:endParaRPr lang="en-US" sz="2200" smtClean="0"/>
          </a:p>
          <a:p>
            <a:pPr marL="0">
              <a:lnSpc>
                <a:spcPct val="95000"/>
              </a:lnSpc>
              <a:spcBef>
                <a:spcPct val="0"/>
              </a:spcBef>
            </a:pPr>
            <a:endParaRPr lang="en-US" sz="2200" smtClean="0"/>
          </a:p>
          <a:p>
            <a:pPr marL="0">
              <a:lnSpc>
                <a:spcPct val="95000"/>
              </a:lnSpc>
              <a:spcBef>
                <a:spcPct val="0"/>
              </a:spcBef>
            </a:pPr>
            <a:endParaRPr lang="en-US" sz="2200" smtClean="0"/>
          </a:p>
          <a:p>
            <a:pPr marL="0">
              <a:lnSpc>
                <a:spcPct val="95000"/>
              </a:lnSpc>
              <a:spcBef>
                <a:spcPct val="0"/>
              </a:spcBef>
            </a:pPr>
            <a:endParaRPr lang="en-US" sz="2200" smtClean="0"/>
          </a:p>
        </p:txBody>
      </p:sp>
      <p:pic>
        <p:nvPicPr>
          <p:cNvPr id="25604" name="Picture 3"/>
          <p:cNvPicPr>
            <a:picLocks noChangeAspect="1" noChangeArrowheads="1"/>
          </p:cNvPicPr>
          <p:nvPr/>
        </p:nvPicPr>
        <p:blipFill>
          <a:blip r:embed="rId2"/>
          <a:srcRect/>
          <a:stretch>
            <a:fillRect/>
          </a:stretch>
        </p:blipFill>
        <p:spPr bwMode="auto">
          <a:xfrm>
            <a:off x="1016000" y="4686300"/>
            <a:ext cx="7112000"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solidFill>
                  <a:srgbClr val="FFFFFF"/>
                </a:solidFill>
              </a:rPr>
              <a:t>flywheel mechanism</a:t>
            </a:r>
            <a:endParaRPr lang="en-US" smtClean="0"/>
          </a:p>
        </p:txBody>
      </p:sp>
      <p:sp>
        <p:nvSpPr>
          <p:cNvPr id="3" name="Content Placeholder 2"/>
          <p:cNvSpPr>
            <a:spLocks noGrp="1"/>
          </p:cNvSpPr>
          <p:nvPr>
            <p:ph idx="1"/>
          </p:nvPr>
        </p:nvSpPr>
        <p:spPr>
          <a:xfrm>
            <a:off x="685800" y="1600200"/>
            <a:ext cx="7772400" cy="4914900"/>
          </a:xfrm>
        </p:spPr>
        <p:txBody>
          <a:bodyPr>
            <a:normAutofit fontScale="70000" lnSpcReduction="20000"/>
          </a:bodyPr>
          <a:lstStyle/>
          <a:p>
            <a:pPr marL="0" indent="0">
              <a:lnSpc>
                <a:spcPct val="115000"/>
              </a:lnSpc>
              <a:spcBef>
                <a:spcPts val="0"/>
              </a:spcBef>
              <a:spcAft>
                <a:spcPts val="0"/>
              </a:spcAft>
              <a:buFont typeface="Arial" pitchFamily="34" charset="0"/>
              <a:buNone/>
              <a:defRPr/>
            </a:pPr>
            <a:r>
              <a:rPr lang="en-US" b="1" dirty="0" smtClean="0">
                <a:latin typeface="Arial"/>
                <a:ea typeface="Nyala"/>
                <a:cs typeface="Times New Roman"/>
              </a:rPr>
              <a:t>                  Sizing </a:t>
            </a:r>
            <a:r>
              <a:rPr lang="en-US" b="1" dirty="0">
                <a:latin typeface="Arial"/>
                <a:ea typeface="Nyala"/>
                <a:cs typeface="Times New Roman"/>
              </a:rPr>
              <a:t>the </a:t>
            </a:r>
            <a:r>
              <a:rPr lang="en-US" b="1" dirty="0" smtClean="0">
                <a:latin typeface="Arial"/>
                <a:ea typeface="Nyala"/>
                <a:cs typeface="Times New Roman"/>
              </a:rPr>
              <a:t>Flywheel</a:t>
            </a:r>
            <a:r>
              <a:rPr lang="en-US" dirty="0">
                <a:latin typeface="Arial"/>
                <a:ea typeface="Nyala"/>
                <a:cs typeface="Times New Roman"/>
              </a:rPr>
              <a:t> </a:t>
            </a:r>
            <a:endParaRPr lang="en-US" sz="1800" dirty="0">
              <a:latin typeface="Nyala"/>
              <a:ea typeface="Nyala"/>
              <a:cs typeface="Times New Roman"/>
            </a:endParaRPr>
          </a:p>
          <a:p>
            <a:pPr>
              <a:defRPr/>
            </a:pPr>
            <a:endParaRPr lang="en-US" dirty="0" smtClean="0">
              <a:latin typeface="Arial"/>
              <a:ea typeface="Nyala"/>
            </a:endParaRPr>
          </a:p>
          <a:p>
            <a:pPr>
              <a:defRPr/>
            </a:pPr>
            <a:r>
              <a:rPr lang="en-US" dirty="0" smtClean="0">
                <a:latin typeface="Arial"/>
                <a:ea typeface="Nyala"/>
              </a:rPr>
              <a:t>To </a:t>
            </a:r>
            <a:r>
              <a:rPr lang="en-US" dirty="0">
                <a:latin typeface="Arial"/>
                <a:ea typeface="Nyala"/>
              </a:rPr>
              <a:t>size a flywheel for a given system, we </a:t>
            </a:r>
            <a:r>
              <a:rPr lang="en-US" i="1" dirty="0">
                <a:latin typeface="Arial"/>
                <a:ea typeface="Nyala"/>
              </a:rPr>
              <a:t>equate </a:t>
            </a:r>
            <a:r>
              <a:rPr lang="en-US" dirty="0">
                <a:latin typeface="Arial"/>
                <a:ea typeface="Nyala"/>
              </a:rPr>
              <a:t>the work done by the load torque to the work done by the torque required to drive the system at a constant </a:t>
            </a:r>
            <a:r>
              <a:rPr lang="en-US" dirty="0" smtClean="0">
                <a:latin typeface="Arial"/>
                <a:ea typeface="Nyala"/>
              </a:rPr>
              <a:t>speed</a:t>
            </a:r>
          </a:p>
          <a:p>
            <a:pPr>
              <a:defRPr/>
            </a:pPr>
            <a:r>
              <a:rPr lang="en-US" dirty="0">
                <a:latin typeface="Arial"/>
                <a:ea typeface="Nyala"/>
              </a:rPr>
              <a:t>The work done by the latter may be calculated from an </a:t>
            </a:r>
            <a:r>
              <a:rPr lang="en-US" i="1" dirty="0">
                <a:latin typeface="Arial"/>
                <a:ea typeface="Nyala"/>
              </a:rPr>
              <a:t>inverse </a:t>
            </a:r>
            <a:r>
              <a:rPr lang="en-US" i="1" dirty="0" smtClean="0">
                <a:latin typeface="Arial"/>
                <a:ea typeface="Nyala"/>
              </a:rPr>
              <a:t>dynamic analysis</a:t>
            </a:r>
            <a:r>
              <a:rPr lang="en-US" dirty="0">
                <a:latin typeface="Arial"/>
                <a:ea typeface="Nyala"/>
              </a:rPr>
              <a:t>. </a:t>
            </a:r>
            <a:endParaRPr lang="en-US" dirty="0" smtClean="0">
              <a:latin typeface="Arial"/>
              <a:ea typeface="Nyala"/>
            </a:endParaRPr>
          </a:p>
          <a:p>
            <a:pPr>
              <a:defRPr/>
            </a:pPr>
            <a:r>
              <a:rPr lang="en-US" dirty="0" smtClean="0">
                <a:latin typeface="Arial"/>
                <a:ea typeface="Nyala"/>
              </a:rPr>
              <a:t>Suppose</a:t>
            </a:r>
            <a:r>
              <a:rPr lang="en-US" dirty="0">
                <a:latin typeface="Arial"/>
                <a:ea typeface="Nyala"/>
              </a:rPr>
              <a:t>, for example that the torque curve for a complete cycle of the mechanism is as shown in the figure </a:t>
            </a:r>
            <a:r>
              <a:rPr lang="en-US" dirty="0" smtClean="0">
                <a:latin typeface="Arial"/>
                <a:ea typeface="Nyala"/>
              </a:rPr>
              <a:t>below</a:t>
            </a:r>
          </a:p>
          <a:p>
            <a:pPr>
              <a:defRPr/>
            </a:pPr>
            <a:r>
              <a:rPr lang="en-US" dirty="0">
                <a:latin typeface="Arial"/>
                <a:ea typeface="Nyala"/>
              </a:rPr>
              <a:t>The areas ( 1,2,3,4) </a:t>
            </a:r>
            <a:r>
              <a:rPr lang="en-US" i="1" dirty="0">
                <a:latin typeface="Arial"/>
                <a:ea typeface="Nyala"/>
              </a:rPr>
              <a:t>i A i</a:t>
            </a:r>
            <a:r>
              <a:rPr lang="en-US" dirty="0">
                <a:latin typeface="Arial"/>
                <a:ea typeface="Nyala"/>
              </a:rPr>
              <a:t>=represent the work done during certain portions of the motion</a:t>
            </a:r>
            <a:r>
              <a:rPr lang="en-US" dirty="0" smtClean="0">
                <a:latin typeface="Arial"/>
                <a:ea typeface="Nyala"/>
              </a:rPr>
              <a:t>.</a:t>
            </a:r>
          </a:p>
          <a:p>
            <a:pPr>
              <a:defRPr/>
            </a:pPr>
            <a:r>
              <a:rPr lang="en-US" dirty="0">
                <a:latin typeface="Arial"/>
                <a:ea typeface="Nyala"/>
              </a:rPr>
              <a:t>The largest of these are as represents the largest amount of work that must be supplied to the system (and hence, the largest potential swing in angular velocity).</a:t>
            </a:r>
            <a:r>
              <a:rPr lang="en-US" dirty="0" smtClean="0">
                <a:latin typeface="Arial"/>
                <a:ea typeface="Nyala"/>
              </a:rPr>
              <a: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solidFill>
                  <a:srgbClr val="FFFFFF"/>
                </a:solidFill>
              </a:rPr>
              <a:t>flywheel mechanism</a:t>
            </a:r>
            <a:endParaRPr lang="en-US" smtClean="0"/>
          </a:p>
        </p:txBody>
      </p:sp>
      <p:sp>
        <p:nvSpPr>
          <p:cNvPr id="3" name="Content Placeholder 2"/>
          <p:cNvSpPr>
            <a:spLocks noGrp="1"/>
          </p:cNvSpPr>
          <p:nvPr>
            <p:ph idx="1"/>
          </p:nvPr>
        </p:nvSpPr>
        <p:spPr>
          <a:xfrm>
            <a:off x="533400" y="381000"/>
            <a:ext cx="8229600" cy="4525963"/>
          </a:xfrm>
        </p:spPr>
        <p:txBody>
          <a:bodyPr/>
          <a:lstStyle/>
          <a:p>
            <a:pPr marL="0">
              <a:lnSpc>
                <a:spcPct val="115000"/>
              </a:lnSpc>
              <a:spcBef>
                <a:spcPts val="0"/>
              </a:spcBef>
              <a:spcAft>
                <a:spcPts val="0"/>
              </a:spcAft>
              <a:defRPr/>
            </a:pPr>
            <a:r>
              <a:rPr lang="en-US" dirty="0">
                <a:latin typeface="Arial"/>
                <a:ea typeface="Nyala"/>
                <a:cs typeface="Times New Roman"/>
              </a:rPr>
              <a:t>Equating the largest area to the largest kinetic energy change of the flywheel gives</a:t>
            </a:r>
            <a:endParaRPr lang="en-US" sz="1800" dirty="0">
              <a:latin typeface="Nyala"/>
              <a:ea typeface="Nyala"/>
              <a:cs typeface="Times New Roman"/>
            </a:endParaRPr>
          </a:p>
          <a:p>
            <a:pPr>
              <a:defRPr/>
            </a:pPr>
            <a:endParaRPr lang="en-US" dirty="0"/>
          </a:p>
        </p:txBody>
      </p:sp>
      <p:pic>
        <p:nvPicPr>
          <p:cNvPr id="27652" name="Picture 3"/>
          <p:cNvPicPr>
            <a:picLocks noChangeAspect="1" noChangeArrowheads="1"/>
          </p:cNvPicPr>
          <p:nvPr/>
        </p:nvPicPr>
        <p:blipFill>
          <a:blip r:embed="rId2"/>
          <a:srcRect/>
          <a:stretch>
            <a:fillRect/>
          </a:stretch>
        </p:blipFill>
        <p:spPr bwMode="auto">
          <a:xfrm>
            <a:off x="990601" y="1828800"/>
            <a:ext cx="6934200" cy="2819400"/>
          </a:xfrm>
          <a:prstGeom prst="rect">
            <a:avLst/>
          </a:prstGeom>
          <a:noFill/>
          <a:ln w="9525">
            <a:noFill/>
            <a:miter lim="800000"/>
            <a:headEnd/>
            <a:tailEnd/>
          </a:ln>
        </p:spPr>
      </p:pic>
      <p:sp>
        <p:nvSpPr>
          <p:cNvPr id="27653" name="Rectangle 8"/>
          <p:cNvSpPr>
            <a:spLocks noChangeArrowheads="1"/>
          </p:cNvSpPr>
          <p:nvPr/>
        </p:nvSpPr>
        <p:spPr bwMode="auto">
          <a:xfrm>
            <a:off x="304800" y="4743450"/>
            <a:ext cx="8582025" cy="646113"/>
          </a:xfrm>
          <a:prstGeom prst="rect">
            <a:avLst/>
          </a:prstGeom>
          <a:noFill/>
          <a:ln w="9525">
            <a:noFill/>
            <a:miter lim="800000"/>
            <a:headEnd/>
            <a:tailEnd/>
          </a:ln>
        </p:spPr>
        <p:txBody>
          <a:bodyPr>
            <a:spAutoFit/>
          </a:bodyPr>
          <a:lstStyle/>
          <a:p>
            <a:r>
              <a:rPr lang="en-US">
                <a:ea typeface="Nyala" pitchFamily="2" charset="0"/>
                <a:cs typeface="Nyala" pitchFamily="2" charset="0"/>
              </a:rPr>
              <a:t>The actual dimensions of the flywheel are determined by </a:t>
            </a:r>
            <a:r>
              <a:rPr lang="en-US" i="1">
                <a:ea typeface="Nyala" pitchFamily="2" charset="0"/>
                <a:cs typeface="Nyala" pitchFamily="2" charset="0"/>
              </a:rPr>
              <a:t>IF </a:t>
            </a:r>
            <a:r>
              <a:rPr lang="en-US">
                <a:ea typeface="Nyala" pitchFamily="2" charset="0"/>
                <a:cs typeface="Nyala" pitchFamily="2" charset="0"/>
              </a:rPr>
              <a:t>and the type of flywheel chosen.</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274638"/>
            <a:ext cx="8051800" cy="1143000"/>
          </a:xfrm>
        </p:spPr>
        <p:txBody>
          <a:bodyPr/>
          <a:lstStyle/>
          <a:p>
            <a:r>
              <a:rPr lang="en-US" smtClean="0">
                <a:solidFill>
                  <a:srgbClr val="FFFFFF"/>
                </a:solidFill>
              </a:rPr>
              <a:t>flywheel mechanism</a:t>
            </a:r>
            <a:endParaRPr lang="en-US" smtClean="0"/>
          </a:p>
        </p:txBody>
      </p:sp>
      <p:sp>
        <p:nvSpPr>
          <p:cNvPr id="3" name="Content Placeholder 2"/>
          <p:cNvSpPr>
            <a:spLocks noGrp="1"/>
          </p:cNvSpPr>
          <p:nvPr>
            <p:ph idx="1"/>
          </p:nvPr>
        </p:nvSpPr>
        <p:spPr>
          <a:xfrm>
            <a:off x="406400" y="1600200"/>
            <a:ext cx="8534400" cy="4972050"/>
          </a:xfrm>
        </p:spPr>
        <p:txBody>
          <a:bodyPr>
            <a:normAutofit fontScale="85000" lnSpcReduction="10000"/>
          </a:bodyPr>
          <a:lstStyle/>
          <a:p>
            <a:pPr marL="0" indent="0">
              <a:lnSpc>
                <a:spcPct val="115000"/>
              </a:lnSpc>
              <a:spcBef>
                <a:spcPts val="0"/>
              </a:spcBef>
              <a:spcAft>
                <a:spcPts val="0"/>
              </a:spcAft>
              <a:buFont typeface="Arial" pitchFamily="34" charset="0"/>
              <a:buNone/>
              <a:defRPr/>
            </a:pPr>
            <a:r>
              <a:rPr lang="en-US" b="1" dirty="0" smtClean="0">
                <a:solidFill>
                  <a:srgbClr val="000000"/>
                </a:solidFill>
                <a:latin typeface="Arial"/>
                <a:ea typeface="Nyala"/>
                <a:cs typeface="Times New Roman"/>
              </a:rPr>
              <a:t>     DYNAMICALLY </a:t>
            </a:r>
            <a:r>
              <a:rPr lang="en-US" b="1" dirty="0">
                <a:solidFill>
                  <a:srgbClr val="000000"/>
                </a:solidFill>
                <a:latin typeface="Arial"/>
                <a:ea typeface="Nyala"/>
                <a:cs typeface="Times New Roman"/>
              </a:rPr>
              <a:t>EQUIVALENT SYSTEM </a:t>
            </a:r>
            <a:endParaRPr lang="en-US" sz="1800" dirty="0">
              <a:latin typeface="Nyala"/>
              <a:ea typeface="Nyala"/>
              <a:cs typeface="Times New Roman"/>
            </a:endParaRPr>
          </a:p>
          <a:p>
            <a:pPr marL="0" indent="0">
              <a:lnSpc>
                <a:spcPct val="115000"/>
              </a:lnSpc>
              <a:spcBef>
                <a:spcPts val="0"/>
              </a:spcBef>
              <a:spcAft>
                <a:spcPts val="0"/>
              </a:spcAft>
              <a:buFont typeface="Arial" pitchFamily="34" charset="0"/>
              <a:buNone/>
              <a:defRPr/>
            </a:pPr>
            <a:r>
              <a:rPr lang="en-US" dirty="0">
                <a:solidFill>
                  <a:srgbClr val="000000"/>
                </a:solidFill>
                <a:latin typeface="Arial"/>
                <a:ea typeface="Nyala"/>
                <a:cs typeface="Times New Roman"/>
              </a:rPr>
              <a:t> </a:t>
            </a:r>
            <a:endParaRPr lang="en-US" sz="1800" dirty="0">
              <a:latin typeface="Nyala"/>
              <a:ea typeface="Nyala"/>
              <a:cs typeface="Times New Roman"/>
            </a:endParaRPr>
          </a:p>
          <a:p>
            <a:pPr>
              <a:defRPr/>
            </a:pPr>
            <a:r>
              <a:rPr lang="en-US" dirty="0">
                <a:solidFill>
                  <a:srgbClr val="000000"/>
                </a:solidFill>
                <a:latin typeface="Arial"/>
                <a:ea typeface="Nyala"/>
              </a:rPr>
              <a:t>The slider-crank mechanism is one of the most commonly used </a:t>
            </a:r>
            <a:r>
              <a:rPr lang="en-US" dirty="0" smtClean="0">
                <a:solidFill>
                  <a:srgbClr val="000000"/>
                </a:solidFill>
                <a:latin typeface="Arial"/>
                <a:ea typeface="Nyala"/>
              </a:rPr>
              <a:t>mechanisms</a:t>
            </a:r>
          </a:p>
          <a:p>
            <a:pPr marL="0">
              <a:lnSpc>
                <a:spcPct val="115000"/>
              </a:lnSpc>
              <a:spcBef>
                <a:spcPts val="0"/>
              </a:spcBef>
              <a:spcAft>
                <a:spcPts val="0"/>
              </a:spcAft>
              <a:defRPr/>
            </a:pPr>
            <a:r>
              <a:rPr lang="en-US" dirty="0">
                <a:solidFill>
                  <a:srgbClr val="000000"/>
                </a:solidFill>
                <a:latin typeface="Arial"/>
                <a:ea typeface="Nyala"/>
                <a:cs typeface="Times New Roman"/>
              </a:rPr>
              <a:t>It is used in prime movers, reciprocating compressors, punching machine, press, etc. The reciprocating mass comprises mass of the piston and part of the mass of the connecting rod</a:t>
            </a:r>
            <a:r>
              <a:rPr lang="en-US" dirty="0" smtClean="0">
                <a:solidFill>
                  <a:srgbClr val="000000"/>
                </a:solidFill>
                <a:latin typeface="Arial"/>
                <a:ea typeface="Nyala"/>
                <a:cs typeface="Times New Roman"/>
              </a:rPr>
              <a:t>.</a:t>
            </a:r>
          </a:p>
          <a:p>
            <a:pPr marL="0">
              <a:lnSpc>
                <a:spcPct val="115000"/>
              </a:lnSpc>
              <a:spcBef>
                <a:spcPts val="0"/>
              </a:spcBef>
              <a:spcAft>
                <a:spcPts val="0"/>
              </a:spcAft>
              <a:defRPr/>
            </a:pPr>
            <a:r>
              <a:rPr lang="en-US" sz="1800" dirty="0">
                <a:solidFill>
                  <a:srgbClr val="000000"/>
                </a:solidFill>
                <a:latin typeface="Arial"/>
                <a:ea typeface="Nyala"/>
                <a:cs typeface="Times New Roman"/>
              </a:rPr>
              <a:t>In a general case, we can think of a rigid link of any shape as shown in Figure 12</a:t>
            </a:r>
            <a:r>
              <a:rPr lang="en-US" sz="1800" dirty="0" smtClean="0">
                <a:solidFill>
                  <a:srgbClr val="000000"/>
                </a:solidFill>
                <a:latin typeface="Arial"/>
                <a:ea typeface="Nyala"/>
                <a:cs typeface="Times New Roman"/>
              </a:rPr>
              <a:t>.</a:t>
            </a:r>
          </a:p>
          <a:p>
            <a:pPr marL="11430" indent="-285750">
              <a:lnSpc>
                <a:spcPct val="115000"/>
              </a:lnSpc>
              <a:spcBef>
                <a:spcPts val="0"/>
              </a:spcBef>
              <a:spcAft>
                <a:spcPts val="0"/>
              </a:spcAft>
              <a:defRPr/>
            </a:pPr>
            <a:r>
              <a:rPr lang="en-US" sz="1800" dirty="0" smtClean="0">
                <a:solidFill>
                  <a:srgbClr val="000000"/>
                </a:solidFill>
                <a:latin typeface="Arial"/>
                <a:ea typeface="Nyala"/>
                <a:cs typeface="Times New Roman"/>
              </a:rPr>
              <a:t> </a:t>
            </a:r>
            <a:r>
              <a:rPr lang="en-US" sz="1800" dirty="0">
                <a:solidFill>
                  <a:srgbClr val="000000"/>
                </a:solidFill>
                <a:latin typeface="Arial"/>
                <a:ea typeface="Nyala"/>
                <a:cs typeface="Times New Roman"/>
              </a:rPr>
              <a:t>Let this be subjected to a system of forces whose resultant is say ‘</a:t>
            </a:r>
            <a:r>
              <a:rPr lang="en-US" sz="1800" i="1" dirty="0">
                <a:solidFill>
                  <a:srgbClr val="000000"/>
                </a:solidFill>
                <a:latin typeface="Arial"/>
                <a:ea typeface="Nyala"/>
                <a:cs typeface="Times New Roman"/>
              </a:rPr>
              <a:t>F</a:t>
            </a:r>
            <a:r>
              <a:rPr lang="en-US" sz="1800" dirty="0">
                <a:solidFill>
                  <a:srgbClr val="000000"/>
                </a:solidFill>
                <a:latin typeface="Arial"/>
                <a:ea typeface="Nyala"/>
                <a:cs typeface="Times New Roman"/>
              </a:rPr>
              <a:t>’ generating a couple </a:t>
            </a:r>
            <a:r>
              <a:rPr lang="en-US" sz="1800" i="1" dirty="0">
                <a:solidFill>
                  <a:srgbClr val="000000"/>
                </a:solidFill>
                <a:latin typeface="Arial"/>
                <a:ea typeface="Nyala"/>
                <a:cs typeface="Times New Roman"/>
              </a:rPr>
              <a:t>Fe </a:t>
            </a:r>
            <a:r>
              <a:rPr lang="en-US" sz="1800" dirty="0">
                <a:solidFill>
                  <a:srgbClr val="000000"/>
                </a:solidFill>
                <a:latin typeface="Arial"/>
                <a:ea typeface="Nyala"/>
                <a:cs typeface="Times New Roman"/>
              </a:rPr>
              <a:t>about center of gravity </a:t>
            </a:r>
            <a:r>
              <a:rPr lang="en-US" sz="1800" i="1" dirty="0">
                <a:solidFill>
                  <a:srgbClr val="000000"/>
                </a:solidFill>
                <a:latin typeface="Arial"/>
                <a:ea typeface="Nyala"/>
                <a:cs typeface="Times New Roman"/>
              </a:rPr>
              <a:t>G</a:t>
            </a:r>
            <a:r>
              <a:rPr lang="en-US" sz="1800" dirty="0" smtClean="0">
                <a:solidFill>
                  <a:srgbClr val="000000"/>
                </a:solidFill>
                <a:latin typeface="Arial"/>
                <a:ea typeface="Nyala"/>
                <a:cs typeface="Times New Roman"/>
              </a:rPr>
              <a:t>.</a:t>
            </a:r>
          </a:p>
          <a:p>
            <a:pPr marL="11430" indent="-285750">
              <a:lnSpc>
                <a:spcPct val="115000"/>
              </a:lnSpc>
              <a:spcBef>
                <a:spcPts val="0"/>
              </a:spcBef>
              <a:spcAft>
                <a:spcPts val="0"/>
              </a:spcAft>
              <a:defRPr/>
            </a:pPr>
            <a:r>
              <a:rPr lang="en-US" sz="1800" dirty="0" smtClean="0">
                <a:solidFill>
                  <a:srgbClr val="000000"/>
                </a:solidFill>
                <a:latin typeface="Arial"/>
                <a:ea typeface="Nyala"/>
                <a:cs typeface="Times New Roman"/>
              </a:rPr>
              <a:t> This </a:t>
            </a:r>
            <a:r>
              <a:rPr lang="en-US" sz="1800" dirty="0">
                <a:solidFill>
                  <a:srgbClr val="000000"/>
                </a:solidFill>
                <a:latin typeface="Arial"/>
                <a:ea typeface="Nyala"/>
                <a:cs typeface="Times New Roman"/>
              </a:rPr>
              <a:t>force produces linear acceleration : </a:t>
            </a:r>
            <a:r>
              <a:rPr lang="en-US" sz="1800" dirty="0" smtClean="0">
                <a:solidFill>
                  <a:srgbClr val="000000"/>
                </a:solidFill>
                <a:latin typeface="Arial"/>
                <a:ea typeface="Nyala"/>
                <a:cs typeface="Times New Roman"/>
              </a:rPr>
              <a:t>                                     and </a:t>
            </a:r>
            <a:r>
              <a:rPr lang="en-US" sz="1800" dirty="0">
                <a:solidFill>
                  <a:srgbClr val="000000"/>
                </a:solidFill>
                <a:latin typeface="Arial"/>
                <a:ea typeface="Nyala"/>
                <a:cs typeface="Times New Roman"/>
              </a:rPr>
              <a:t>angular acceleration:</a:t>
            </a:r>
            <a:endParaRPr lang="en-US" sz="1600" dirty="0">
              <a:latin typeface="Nyala"/>
              <a:ea typeface="Nyala"/>
              <a:cs typeface="Times New Roman"/>
            </a:endParaRPr>
          </a:p>
          <a:p>
            <a:pPr marL="0" indent="0">
              <a:lnSpc>
                <a:spcPct val="115000"/>
              </a:lnSpc>
              <a:spcBef>
                <a:spcPts val="0"/>
              </a:spcBef>
              <a:spcAft>
                <a:spcPts val="0"/>
              </a:spcAft>
              <a:buFont typeface="Arial" pitchFamily="34" charset="0"/>
              <a:buNone/>
              <a:defRPr/>
            </a:pPr>
            <a:r>
              <a:rPr lang="en-US" sz="1800" dirty="0" smtClean="0">
                <a:solidFill>
                  <a:srgbClr val="000000"/>
                </a:solidFill>
                <a:latin typeface="Arial"/>
                <a:ea typeface="Nyala"/>
                <a:cs typeface="Times New Roman"/>
              </a:rPr>
              <a:t>     </a:t>
            </a:r>
          </a:p>
          <a:p>
            <a:pPr marL="0" indent="0">
              <a:lnSpc>
                <a:spcPct val="115000"/>
              </a:lnSpc>
              <a:spcBef>
                <a:spcPts val="0"/>
              </a:spcBef>
              <a:spcAft>
                <a:spcPts val="0"/>
              </a:spcAft>
              <a:buFont typeface="Arial" pitchFamily="34" charset="0"/>
              <a:buNone/>
              <a:defRPr/>
            </a:pPr>
            <a:r>
              <a:rPr lang="en-US" sz="1800" dirty="0" err="1" smtClean="0">
                <a:solidFill>
                  <a:srgbClr val="000000"/>
                </a:solidFill>
                <a:latin typeface="Arial"/>
                <a:ea typeface="Nyala"/>
                <a:cs typeface="Times New Roman"/>
              </a:rPr>
              <a:t>Where</a:t>
            </a:r>
            <a:r>
              <a:rPr lang="en-US" sz="1800" i="1" dirty="0" err="1" smtClean="0">
                <a:solidFill>
                  <a:srgbClr val="000000"/>
                </a:solidFill>
                <a:latin typeface="Arial"/>
                <a:ea typeface="Nyala"/>
                <a:cs typeface="Times New Roman"/>
              </a:rPr>
              <a:t>I</a:t>
            </a:r>
            <a:r>
              <a:rPr lang="en-US" sz="1800" i="1" dirty="0" smtClean="0">
                <a:solidFill>
                  <a:srgbClr val="000000"/>
                </a:solidFill>
                <a:latin typeface="Arial"/>
                <a:ea typeface="Nyala"/>
                <a:cs typeface="Times New Roman"/>
              </a:rPr>
              <a:t> </a:t>
            </a:r>
            <a:r>
              <a:rPr lang="en-US" sz="1800" dirty="0">
                <a:solidFill>
                  <a:srgbClr val="000000"/>
                </a:solidFill>
                <a:latin typeface="Arial"/>
                <a:ea typeface="Nyala"/>
                <a:cs typeface="Times New Roman"/>
              </a:rPr>
              <a:t>is mass moment of inertia about a perpendicular axis through </a:t>
            </a:r>
            <a:r>
              <a:rPr lang="en-US" sz="1800" i="1" dirty="0" smtClean="0">
                <a:solidFill>
                  <a:srgbClr val="000000"/>
                </a:solidFill>
                <a:latin typeface="Arial"/>
                <a:ea typeface="Nyala"/>
                <a:cs typeface="Times New Roman"/>
              </a:rPr>
              <a:t>G</a:t>
            </a:r>
            <a:r>
              <a:rPr lang="en-US" sz="1800" dirty="0">
                <a:solidFill>
                  <a:srgbClr val="000000"/>
                </a:solidFill>
                <a:latin typeface="Arial"/>
                <a:ea typeface="Nyala"/>
                <a:cs typeface="Times New Roman"/>
              </a:rPr>
              <a:t> 	</a:t>
            </a:r>
            <a:endParaRPr lang="en-US" sz="1600" dirty="0">
              <a:latin typeface="Nyala"/>
              <a:ea typeface="Nyala"/>
              <a:cs typeface="Times New Roman"/>
            </a:endParaRPr>
          </a:p>
          <a:p>
            <a:pPr marL="0">
              <a:lnSpc>
                <a:spcPct val="115000"/>
              </a:lnSpc>
              <a:spcBef>
                <a:spcPts val="0"/>
              </a:spcBef>
              <a:spcAft>
                <a:spcPts val="0"/>
              </a:spcAft>
              <a:defRPr/>
            </a:pPr>
            <a:endParaRPr lang="en-US" sz="1800" dirty="0">
              <a:latin typeface="Nyala"/>
              <a:ea typeface="Nyala"/>
              <a:cs typeface="Times New Roman"/>
            </a:endParaRPr>
          </a:p>
          <a:p>
            <a:pPr>
              <a:defRPr/>
            </a:pPr>
            <a:endParaRPr lang="en-US" dirty="0"/>
          </a:p>
        </p:txBody>
      </p:sp>
      <p:pic>
        <p:nvPicPr>
          <p:cNvPr id="28676" name="Picture 4"/>
          <p:cNvPicPr>
            <a:picLocks noChangeAspect="1" noChangeArrowheads="1"/>
          </p:cNvPicPr>
          <p:nvPr/>
        </p:nvPicPr>
        <p:blipFill>
          <a:blip r:embed="rId2"/>
          <a:srcRect/>
          <a:stretch>
            <a:fillRect/>
          </a:stretch>
        </p:blipFill>
        <p:spPr bwMode="auto">
          <a:xfrm>
            <a:off x="4476750" y="4894263"/>
            <a:ext cx="1155700" cy="333375"/>
          </a:xfrm>
          <a:prstGeom prst="rect">
            <a:avLst/>
          </a:prstGeom>
          <a:noFill/>
          <a:ln w="9525">
            <a:noFill/>
            <a:miter lim="800000"/>
            <a:headEnd/>
            <a:tailEnd/>
          </a:ln>
        </p:spPr>
      </p:pic>
      <p:pic>
        <p:nvPicPr>
          <p:cNvPr id="28677" name="Picture 2"/>
          <p:cNvPicPr>
            <a:picLocks noChangeAspect="1" noChangeArrowheads="1"/>
          </p:cNvPicPr>
          <p:nvPr/>
        </p:nvPicPr>
        <p:blipFill>
          <a:blip r:embed="rId3"/>
          <a:srcRect/>
          <a:stretch>
            <a:fillRect/>
          </a:stretch>
        </p:blipFill>
        <p:spPr bwMode="auto">
          <a:xfrm>
            <a:off x="6502400" y="4748213"/>
            <a:ext cx="1047750" cy="292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solidFill>
                  <a:srgbClr val="FFFFFF"/>
                </a:solidFill>
              </a:rPr>
              <a:t>flywheel mechanism</a:t>
            </a:r>
            <a:endParaRPr lang="en-US" smtClean="0"/>
          </a:p>
        </p:txBody>
      </p:sp>
      <p:pic>
        <p:nvPicPr>
          <p:cNvPr id="29699" name="Content Placeholder 3"/>
          <p:cNvPicPr>
            <a:picLocks noGrp="1"/>
          </p:cNvPicPr>
          <p:nvPr>
            <p:ph idx="1"/>
          </p:nvPr>
        </p:nvPicPr>
        <p:blipFill>
          <a:blip r:embed="rId2"/>
          <a:srcRect/>
          <a:stretch>
            <a:fillRect/>
          </a:stretch>
        </p:blipFill>
        <p:spPr>
          <a:xfrm>
            <a:off x="1016000" y="1600200"/>
            <a:ext cx="6835775" cy="2238375"/>
          </a:xfrm>
        </p:spPr>
      </p:pic>
      <p:sp>
        <p:nvSpPr>
          <p:cNvPr id="6" name="Rectangle 5"/>
          <p:cNvSpPr/>
          <p:nvPr/>
        </p:nvSpPr>
        <p:spPr>
          <a:xfrm>
            <a:off x="609600" y="4114800"/>
            <a:ext cx="7924800" cy="3348038"/>
          </a:xfrm>
          <a:prstGeom prst="rect">
            <a:avLst/>
          </a:prstGeom>
        </p:spPr>
        <p:txBody>
          <a:bodyPr>
            <a:spAutoFit/>
          </a:bodyPr>
          <a:lstStyle/>
          <a:p>
            <a:pPr>
              <a:lnSpc>
                <a:spcPct val="115000"/>
              </a:lnSpc>
            </a:pPr>
            <a:r>
              <a:rPr lang="en-US">
                <a:solidFill>
                  <a:srgbClr val="000000"/>
                </a:solidFill>
                <a:ea typeface="Nyala" pitchFamily="2" charset="0"/>
                <a:cs typeface="Times New Roman" pitchFamily="18" charset="0"/>
              </a:rPr>
              <a:t>Let </a:t>
            </a:r>
            <a:r>
              <a:rPr lang="en-US" i="1">
                <a:solidFill>
                  <a:srgbClr val="000000"/>
                </a:solidFill>
                <a:ea typeface="Nyala" pitchFamily="2" charset="0"/>
                <a:cs typeface="Times New Roman" pitchFamily="18" charset="0"/>
              </a:rPr>
              <a:t>a</a:t>
            </a:r>
            <a:r>
              <a:rPr lang="en-US" baseline="-25000">
                <a:solidFill>
                  <a:srgbClr val="000000"/>
                </a:solidFill>
                <a:ea typeface="Nyala" pitchFamily="2" charset="0"/>
                <a:cs typeface="Times New Roman" pitchFamily="18" charset="0"/>
              </a:rPr>
              <a:t>1</a:t>
            </a:r>
            <a:r>
              <a:rPr lang="en-US">
                <a:solidFill>
                  <a:srgbClr val="000000"/>
                </a:solidFill>
                <a:ea typeface="Nyala" pitchFamily="2" charset="0"/>
                <a:cs typeface="Times New Roman" pitchFamily="18" charset="0"/>
              </a:rPr>
              <a:t> and </a:t>
            </a:r>
            <a:r>
              <a:rPr lang="en-US" i="1">
                <a:solidFill>
                  <a:srgbClr val="000000"/>
                </a:solidFill>
                <a:ea typeface="Nyala" pitchFamily="2" charset="0"/>
                <a:cs typeface="Times New Roman" pitchFamily="18" charset="0"/>
              </a:rPr>
              <a:t>a</a:t>
            </a:r>
            <a:r>
              <a:rPr lang="en-US" baseline="-25000">
                <a:solidFill>
                  <a:srgbClr val="000000"/>
                </a:solidFill>
                <a:ea typeface="Nyala" pitchFamily="2" charset="0"/>
                <a:cs typeface="Times New Roman" pitchFamily="18" charset="0"/>
              </a:rPr>
              <a:t>2</a:t>
            </a:r>
            <a:r>
              <a:rPr lang="en-US">
                <a:solidFill>
                  <a:srgbClr val="000000"/>
                </a:solidFill>
                <a:ea typeface="Nyala" pitchFamily="2" charset="0"/>
                <a:cs typeface="Times New Roman" pitchFamily="18" charset="0"/>
              </a:rPr>
              <a:t> be the distances of the point masses </a:t>
            </a:r>
            <a:r>
              <a:rPr lang="en-US" i="1">
                <a:solidFill>
                  <a:srgbClr val="000000"/>
                </a:solidFill>
                <a:ea typeface="Nyala" pitchFamily="2" charset="0"/>
                <a:cs typeface="Times New Roman" pitchFamily="18" charset="0"/>
              </a:rPr>
              <a:t>m</a:t>
            </a:r>
            <a:r>
              <a:rPr lang="en-US" baseline="-25000">
                <a:solidFill>
                  <a:srgbClr val="000000"/>
                </a:solidFill>
                <a:ea typeface="Nyala" pitchFamily="2" charset="0"/>
                <a:cs typeface="Times New Roman" pitchFamily="18" charset="0"/>
              </a:rPr>
              <a:t>1</a:t>
            </a:r>
            <a:r>
              <a:rPr lang="en-US">
                <a:solidFill>
                  <a:srgbClr val="000000"/>
                </a:solidFill>
                <a:ea typeface="Nyala" pitchFamily="2" charset="0"/>
                <a:cs typeface="Times New Roman" pitchFamily="18" charset="0"/>
              </a:rPr>
              <a:t> and </a:t>
            </a:r>
            <a:r>
              <a:rPr lang="en-US" i="1">
                <a:solidFill>
                  <a:srgbClr val="000000"/>
                </a:solidFill>
                <a:ea typeface="Nyala" pitchFamily="2" charset="0"/>
                <a:cs typeface="Times New Roman" pitchFamily="18" charset="0"/>
              </a:rPr>
              <a:t>m</a:t>
            </a:r>
            <a:r>
              <a:rPr lang="en-US" baseline="-25000">
                <a:solidFill>
                  <a:srgbClr val="000000"/>
                </a:solidFill>
                <a:ea typeface="Nyala" pitchFamily="2" charset="0"/>
                <a:cs typeface="Times New Roman" pitchFamily="18" charset="0"/>
              </a:rPr>
              <a:t>2</a:t>
            </a:r>
            <a:r>
              <a:rPr lang="en-US">
                <a:solidFill>
                  <a:srgbClr val="000000"/>
                </a:solidFill>
                <a:ea typeface="Nyala" pitchFamily="2" charset="0"/>
                <a:cs typeface="Times New Roman" pitchFamily="18" charset="0"/>
              </a:rPr>
              <a:t> from center of gravity </a:t>
            </a:r>
            <a:r>
              <a:rPr lang="en-US" i="1">
                <a:solidFill>
                  <a:srgbClr val="000000"/>
                </a:solidFill>
                <a:ea typeface="Nyala" pitchFamily="2" charset="0"/>
                <a:cs typeface="Times New Roman" pitchFamily="18" charset="0"/>
              </a:rPr>
              <a:t>G</a:t>
            </a:r>
            <a:r>
              <a:rPr lang="en-US">
                <a:solidFill>
                  <a:srgbClr val="000000"/>
                </a:solidFill>
                <a:ea typeface="Nyala" pitchFamily="2" charset="0"/>
                <a:cs typeface="Times New Roman" pitchFamily="18" charset="0"/>
              </a:rPr>
              <a:t>, respectively.</a:t>
            </a:r>
          </a:p>
          <a:p>
            <a:pPr>
              <a:lnSpc>
                <a:spcPct val="115000"/>
              </a:lnSpc>
              <a:buFont typeface="Arial" pitchFamily="34" charset="0"/>
              <a:buChar char="•"/>
            </a:pPr>
            <a:r>
              <a:rPr lang="en-US">
                <a:solidFill>
                  <a:srgbClr val="000000"/>
                </a:solidFill>
                <a:ea typeface="Nyala" pitchFamily="2" charset="0"/>
                <a:cs typeface="Times New Roman" pitchFamily="18" charset="0"/>
              </a:rPr>
              <a:t>  </a:t>
            </a:r>
            <a:r>
              <a:rPr lang="en-US">
                <a:solidFill>
                  <a:srgbClr val="000000"/>
                </a:solidFill>
                <a:ea typeface="Nyala" pitchFamily="2" charset="0"/>
                <a:cs typeface="Nyala" pitchFamily="2" charset="0"/>
              </a:rPr>
              <a:t>For a dynamically equivalent system having        accelerations ‘</a:t>
            </a:r>
            <a:r>
              <a:rPr lang="en-US" i="1">
                <a:solidFill>
                  <a:srgbClr val="000000"/>
                </a:solidFill>
                <a:ea typeface="Nyala" pitchFamily="2" charset="0"/>
                <a:cs typeface="Nyala" pitchFamily="2" charset="0"/>
              </a:rPr>
              <a:t>a</a:t>
            </a:r>
            <a:r>
              <a:rPr lang="en-US">
                <a:solidFill>
                  <a:srgbClr val="000000"/>
                </a:solidFill>
                <a:ea typeface="Nyala" pitchFamily="2" charset="0"/>
                <a:cs typeface="Nyala" pitchFamily="2" charset="0"/>
              </a:rPr>
              <a:t>’ and ‘α’.</a:t>
            </a:r>
          </a:p>
          <a:p>
            <a:pPr>
              <a:lnSpc>
                <a:spcPct val="115000"/>
              </a:lnSpc>
            </a:pPr>
            <a:endParaRPr lang="en-US" sz="1600">
              <a:solidFill>
                <a:srgbClr val="000000"/>
              </a:solidFill>
              <a:ea typeface="Nyala" pitchFamily="2" charset="0"/>
              <a:cs typeface="Nyala" pitchFamily="2" charset="0"/>
            </a:endParaRPr>
          </a:p>
          <a:p>
            <a:pPr>
              <a:lnSpc>
                <a:spcPct val="115000"/>
              </a:lnSpc>
            </a:pPr>
            <a:endParaRPr lang="en-US" sz="1600">
              <a:solidFill>
                <a:srgbClr val="000000"/>
              </a:solidFill>
              <a:ea typeface="Nyala" pitchFamily="2" charset="0"/>
              <a:cs typeface="Nyala" pitchFamily="2" charset="0"/>
            </a:endParaRPr>
          </a:p>
          <a:p>
            <a:pPr>
              <a:lnSpc>
                <a:spcPct val="115000"/>
              </a:lnSpc>
            </a:pPr>
            <a:endParaRPr lang="en-US" sz="1600">
              <a:solidFill>
                <a:srgbClr val="000000"/>
              </a:solidFill>
              <a:ea typeface="Nyala" pitchFamily="2" charset="0"/>
              <a:cs typeface="Nyala" pitchFamily="2" charset="0"/>
            </a:endParaRPr>
          </a:p>
          <a:p>
            <a:pPr>
              <a:lnSpc>
                <a:spcPct val="115000"/>
              </a:lnSpc>
            </a:pPr>
            <a:endParaRPr lang="en-US" sz="1600">
              <a:solidFill>
                <a:srgbClr val="000000"/>
              </a:solidFill>
              <a:ea typeface="Nyala" pitchFamily="2" charset="0"/>
              <a:cs typeface="Nyala" pitchFamily="2" charset="0"/>
            </a:endParaRPr>
          </a:p>
          <a:p>
            <a:pPr>
              <a:lnSpc>
                <a:spcPct val="115000"/>
              </a:lnSpc>
            </a:pPr>
            <a:endParaRPr lang="en-US" sz="1600">
              <a:solidFill>
                <a:srgbClr val="000000"/>
              </a:solidFill>
              <a:ea typeface="Nyala" pitchFamily="2" charset="0"/>
              <a:cs typeface="Nyala" pitchFamily="2" charset="0"/>
            </a:endParaRPr>
          </a:p>
          <a:p>
            <a:pPr>
              <a:lnSpc>
                <a:spcPct val="115000"/>
              </a:lnSpc>
            </a:pPr>
            <a:endParaRPr lang="en-US" sz="1600">
              <a:solidFill>
                <a:srgbClr val="000000"/>
              </a:solidFill>
              <a:ea typeface="Nyala" pitchFamily="2" charset="0"/>
              <a:cs typeface="Nyala" pitchFamily="2" charset="0"/>
            </a:endParaRPr>
          </a:p>
          <a:p>
            <a:pPr>
              <a:lnSpc>
                <a:spcPct val="115000"/>
              </a:lnSpc>
            </a:pPr>
            <a:endParaRPr lang="en-US" sz="1600">
              <a:latin typeface="Nyala" pitchFamily="2" charset="0"/>
              <a:ea typeface="Nyala" pitchFamily="2" charset="0"/>
              <a:cs typeface="Nyala" pitchFamily="2" charset="0"/>
            </a:endParaRPr>
          </a:p>
        </p:txBody>
      </p:sp>
      <p:pic>
        <p:nvPicPr>
          <p:cNvPr id="29701" name="Picture 6"/>
          <p:cNvPicPr>
            <a:picLocks noChangeAspect="1" noChangeArrowheads="1"/>
          </p:cNvPicPr>
          <p:nvPr/>
        </p:nvPicPr>
        <p:blipFill>
          <a:blip r:embed="rId3"/>
          <a:srcRect/>
          <a:stretch>
            <a:fillRect/>
          </a:stretch>
        </p:blipFill>
        <p:spPr bwMode="auto">
          <a:xfrm>
            <a:off x="914400" y="5132388"/>
            <a:ext cx="6705600" cy="161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solidFill>
                  <a:srgbClr val="FFFFFF"/>
                </a:solidFill>
              </a:rPr>
              <a:t>flywheel mechanism</a:t>
            </a:r>
            <a:endParaRPr lang="en-US" smtClean="0"/>
          </a:p>
        </p:txBody>
      </p:sp>
      <p:sp>
        <p:nvSpPr>
          <p:cNvPr id="3" name="Content Placeholder 2"/>
          <p:cNvSpPr>
            <a:spLocks noGrp="1"/>
          </p:cNvSpPr>
          <p:nvPr>
            <p:ph idx="1"/>
          </p:nvPr>
        </p:nvSpPr>
        <p:spPr/>
        <p:txBody>
          <a:bodyPr/>
          <a:lstStyle/>
          <a:p>
            <a:pPr marL="0">
              <a:lnSpc>
                <a:spcPct val="115000"/>
              </a:lnSpc>
              <a:spcBef>
                <a:spcPts val="0"/>
              </a:spcBef>
              <a:spcAft>
                <a:spcPts val="1000"/>
              </a:spcAft>
              <a:tabLst>
                <a:tab pos="776605" algn="l"/>
              </a:tabLst>
              <a:defRPr/>
            </a:pPr>
            <a:r>
              <a:rPr lang="en-US" dirty="0">
                <a:latin typeface="Arial"/>
                <a:ea typeface="Nyala"/>
                <a:cs typeface="Times New Roman"/>
              </a:rPr>
              <a:t>The correction couple has to be determined and it will be </a:t>
            </a:r>
            <a:r>
              <a:rPr lang="en-US" dirty="0" smtClean="0">
                <a:latin typeface="Arial"/>
                <a:ea typeface="Nyala"/>
                <a:cs typeface="Times New Roman"/>
              </a:rPr>
              <a:t>, </a:t>
            </a:r>
          </a:p>
          <a:p>
            <a:pPr marL="0">
              <a:lnSpc>
                <a:spcPct val="115000"/>
              </a:lnSpc>
              <a:spcBef>
                <a:spcPts val="0"/>
              </a:spcBef>
              <a:spcAft>
                <a:spcPts val="1000"/>
              </a:spcAft>
              <a:tabLst>
                <a:tab pos="776605" algn="l"/>
              </a:tabLst>
              <a:defRPr/>
            </a:pPr>
            <a:r>
              <a:rPr lang="en-US" dirty="0" smtClean="0">
                <a:latin typeface="Arial"/>
                <a:ea typeface="Nyala"/>
                <a:cs typeface="Times New Roman"/>
              </a:rPr>
              <a:t>This </a:t>
            </a:r>
            <a:r>
              <a:rPr lang="en-US" dirty="0">
                <a:latin typeface="Arial"/>
                <a:ea typeface="Nyala"/>
                <a:cs typeface="Times New Roman"/>
              </a:rPr>
              <a:t>couple can be thought of applied by the two forces </a:t>
            </a:r>
            <a:r>
              <a:rPr lang="en-US" i="1" dirty="0">
                <a:latin typeface="Arial"/>
                <a:ea typeface="Nyala"/>
                <a:cs typeface="Times New Roman"/>
              </a:rPr>
              <a:t>FC </a:t>
            </a:r>
            <a:r>
              <a:rPr lang="en-US" dirty="0">
                <a:latin typeface="Arial"/>
                <a:ea typeface="Nyala"/>
                <a:cs typeface="Times New Roman"/>
              </a:rPr>
              <a:t>as shown in Figure </a:t>
            </a:r>
            <a:r>
              <a:rPr lang="en-US" dirty="0" smtClean="0">
                <a:latin typeface="Arial"/>
                <a:ea typeface="Nyala"/>
                <a:cs typeface="Times New Roman"/>
              </a:rPr>
              <a:t>13</a:t>
            </a:r>
          </a:p>
          <a:p>
            <a:pPr marL="0">
              <a:lnSpc>
                <a:spcPct val="115000"/>
              </a:lnSpc>
              <a:spcBef>
                <a:spcPts val="0"/>
              </a:spcBef>
              <a:spcAft>
                <a:spcPts val="1000"/>
              </a:spcAft>
              <a:tabLst>
                <a:tab pos="776605" algn="l"/>
              </a:tabLst>
              <a:defRPr/>
            </a:pPr>
            <a:endParaRPr lang="en-US" sz="1800" dirty="0">
              <a:latin typeface="Arial"/>
              <a:ea typeface="Nyala"/>
              <a:cs typeface="Times New Roman"/>
            </a:endParaRPr>
          </a:p>
          <a:p>
            <a:pPr marL="0">
              <a:lnSpc>
                <a:spcPct val="115000"/>
              </a:lnSpc>
              <a:spcBef>
                <a:spcPts val="0"/>
              </a:spcBef>
              <a:spcAft>
                <a:spcPts val="1000"/>
              </a:spcAft>
              <a:tabLst>
                <a:tab pos="776605" algn="l"/>
              </a:tabLst>
              <a:defRPr/>
            </a:pPr>
            <a:r>
              <a:rPr lang="en-US" sz="1800" dirty="0" smtClean="0">
                <a:latin typeface="Nyala"/>
                <a:ea typeface="Nyala"/>
                <a:cs typeface="Times New Roman"/>
              </a:rPr>
              <a:t>            </a:t>
            </a:r>
            <a:endParaRPr lang="en-US" sz="1800" dirty="0">
              <a:latin typeface="Nyala"/>
              <a:ea typeface="Nyala"/>
              <a:cs typeface="Times New Roman"/>
            </a:endParaRPr>
          </a:p>
          <a:p>
            <a:pPr>
              <a:defRPr/>
            </a:pPr>
            <a:endParaRPr lang="en-US" dirty="0"/>
          </a:p>
        </p:txBody>
      </p:sp>
      <p:pic>
        <p:nvPicPr>
          <p:cNvPr id="30724" name="Picture 3"/>
          <p:cNvPicPr>
            <a:picLocks noChangeAspect="1" noChangeArrowheads="1"/>
          </p:cNvPicPr>
          <p:nvPr/>
        </p:nvPicPr>
        <p:blipFill>
          <a:blip r:embed="rId2"/>
          <a:srcRect/>
          <a:stretch>
            <a:fillRect/>
          </a:stretch>
        </p:blipFill>
        <p:spPr bwMode="auto">
          <a:xfrm>
            <a:off x="2235200" y="1919288"/>
            <a:ext cx="1558925" cy="173037"/>
          </a:xfrm>
          <a:prstGeom prst="rect">
            <a:avLst/>
          </a:prstGeom>
          <a:noFill/>
          <a:ln w="9525">
            <a:noFill/>
            <a:miter lim="800000"/>
            <a:headEnd/>
            <a:tailEnd/>
          </a:ln>
        </p:spPr>
      </p:pic>
      <p:pic>
        <p:nvPicPr>
          <p:cNvPr id="30725" name="Picture 4"/>
          <p:cNvPicPr>
            <a:picLocks noChangeAspect="1" noChangeArrowheads="1"/>
          </p:cNvPicPr>
          <p:nvPr/>
        </p:nvPicPr>
        <p:blipFill>
          <a:blip r:embed="rId3"/>
          <a:srcRect/>
          <a:stretch>
            <a:fillRect/>
          </a:stretch>
        </p:blipFill>
        <p:spPr bwMode="auto">
          <a:xfrm>
            <a:off x="1930400" y="3314700"/>
            <a:ext cx="4611688" cy="1431925"/>
          </a:xfrm>
          <a:prstGeom prst="rect">
            <a:avLst/>
          </a:prstGeom>
          <a:noFill/>
          <a:ln w="9525">
            <a:noFill/>
            <a:miter lim="800000"/>
            <a:headEnd/>
            <a:tailEnd/>
          </a:ln>
        </p:spPr>
      </p:pic>
      <p:sp>
        <p:nvSpPr>
          <p:cNvPr id="30726" name="Rectangle 5"/>
          <p:cNvSpPr>
            <a:spLocks noChangeArrowheads="1"/>
          </p:cNvSpPr>
          <p:nvPr/>
        </p:nvSpPr>
        <p:spPr bwMode="auto">
          <a:xfrm>
            <a:off x="1727200" y="4779963"/>
            <a:ext cx="5791200" cy="2584450"/>
          </a:xfrm>
          <a:prstGeom prst="rect">
            <a:avLst/>
          </a:prstGeom>
          <a:noFill/>
          <a:ln w="9525">
            <a:noFill/>
            <a:miter lim="800000"/>
            <a:headEnd/>
            <a:tailEnd/>
          </a:ln>
        </p:spPr>
        <p:txBody>
          <a:bodyPr>
            <a:spAutoFit/>
          </a:bodyPr>
          <a:lstStyle/>
          <a:p>
            <a:r>
              <a:rPr lang="en-US" b="1">
                <a:ea typeface="Nyala" pitchFamily="2" charset="0"/>
                <a:cs typeface="Nyala" pitchFamily="2" charset="0"/>
              </a:rPr>
              <a:t>Figure 13 : Slider Crank Mechanism</a:t>
            </a:r>
          </a:p>
          <a:p>
            <a:endParaRPr lang="en-US" b="1"/>
          </a:p>
          <a:p>
            <a:endParaRPr lang="en-US" b="1"/>
          </a:p>
          <a:p>
            <a:endParaRPr lang="en-US" b="1"/>
          </a:p>
          <a:p>
            <a:endParaRPr lang="en-US" b="1"/>
          </a:p>
          <a:p>
            <a:endParaRPr lang="en-US" b="1"/>
          </a:p>
          <a:p>
            <a:endParaRPr lang="en-US" b="1"/>
          </a:p>
          <a:p>
            <a:endParaRPr lang="en-US" b="1"/>
          </a:p>
          <a:p>
            <a:endParaRPr lang="en-US"/>
          </a:p>
        </p:txBody>
      </p:sp>
      <p:pic>
        <p:nvPicPr>
          <p:cNvPr id="30727" name="Picture 6"/>
          <p:cNvPicPr>
            <a:picLocks noChangeAspect="1" noChangeArrowheads="1"/>
          </p:cNvPicPr>
          <p:nvPr/>
        </p:nvPicPr>
        <p:blipFill>
          <a:blip r:embed="rId4"/>
          <a:srcRect/>
          <a:stretch>
            <a:fillRect/>
          </a:stretch>
        </p:blipFill>
        <p:spPr bwMode="auto">
          <a:xfrm>
            <a:off x="2132013" y="5200650"/>
            <a:ext cx="5386387" cy="120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defTabSz="912813" eaLnBrk="1" hangingPunct="1"/>
            <a:r>
              <a:rPr lang="en-US" b="1" u="sng" smtClean="0"/>
              <a:t>Introduction</a:t>
            </a:r>
            <a:endParaRPr lang="en-US" smtClean="0"/>
          </a:p>
        </p:txBody>
      </p:sp>
      <p:sp>
        <p:nvSpPr>
          <p:cNvPr id="4099" name="Content Placeholder 8"/>
          <p:cNvSpPr>
            <a:spLocks noGrp="1"/>
          </p:cNvSpPr>
          <p:nvPr>
            <p:ph idx="1"/>
          </p:nvPr>
        </p:nvSpPr>
        <p:spPr>
          <a:xfrm>
            <a:off x="381000" y="1295400"/>
            <a:ext cx="8229600" cy="4525963"/>
          </a:xfrm>
        </p:spPr>
        <p:txBody>
          <a:bodyPr/>
          <a:lstStyle/>
          <a:p>
            <a:pPr algn="just" defTabSz="912813"/>
            <a:r>
              <a:rPr lang="am-ET" smtClean="0"/>
              <a:t>One of the earliest uses of the flywheel was in the potter’s wheel. A potter’s wheel is a mechanism with a rotating turntable on top where the clay is shaped. There is a pedal that must be pressed and released in order to power the turn table. A shaft from the turntable to the pedal has a flywheel attached. The flywheel provides uninterrupted, steady rotation of the turntable between pedaling.</a:t>
            </a:r>
            <a:endParaRPr lang="en-US" smtClean="0"/>
          </a:p>
          <a:p>
            <a:pPr defTabSz="912813">
              <a:buFont typeface="Arial" pitchFamily="34" charset="0"/>
              <a:buNone/>
            </a:pPr>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solidFill>
                  <a:srgbClr val="FFFFFF"/>
                </a:solidFill>
              </a:rPr>
              <a:t>flywheel mechanism</a:t>
            </a:r>
            <a:endParaRPr lang="en-US" smtClean="0"/>
          </a:p>
        </p:txBody>
      </p:sp>
      <p:sp>
        <p:nvSpPr>
          <p:cNvPr id="3" name="Content Placeholder 2"/>
          <p:cNvSpPr>
            <a:spLocks noGrp="1"/>
          </p:cNvSpPr>
          <p:nvPr>
            <p:ph idx="1"/>
          </p:nvPr>
        </p:nvSpPr>
        <p:spPr>
          <a:xfrm>
            <a:off x="685800" y="1600200"/>
            <a:ext cx="8153400" cy="4343400"/>
          </a:xfrm>
        </p:spPr>
        <p:txBody>
          <a:bodyPr>
            <a:normAutofit fontScale="70000" lnSpcReduction="20000"/>
          </a:bodyPr>
          <a:lstStyle/>
          <a:p>
            <a:pPr marL="0" indent="0">
              <a:lnSpc>
                <a:spcPct val="115000"/>
              </a:lnSpc>
              <a:spcBef>
                <a:spcPts val="0"/>
              </a:spcBef>
              <a:spcAft>
                <a:spcPts val="0"/>
              </a:spcAft>
              <a:buFont typeface="Arial" pitchFamily="34" charset="0"/>
              <a:buNone/>
              <a:defRPr/>
            </a:pPr>
            <a:r>
              <a:rPr lang="en-US" b="1" dirty="0">
                <a:latin typeface="Arial"/>
                <a:ea typeface="Nyala"/>
                <a:cs typeface="Times New Roman"/>
              </a:rPr>
              <a:t> </a:t>
            </a:r>
            <a:r>
              <a:rPr lang="en-US" b="1" dirty="0" smtClean="0">
                <a:latin typeface="Arial"/>
                <a:ea typeface="Nyala"/>
                <a:cs typeface="Times New Roman"/>
              </a:rPr>
              <a:t>    Turning </a:t>
            </a:r>
            <a:r>
              <a:rPr lang="en-US" b="1" dirty="0">
                <a:latin typeface="Arial"/>
                <a:ea typeface="Nyala"/>
                <a:cs typeface="Times New Roman"/>
              </a:rPr>
              <a:t>Moment Diagram of a Single Cylinder 4-stroke IC Engine </a:t>
            </a:r>
            <a:endParaRPr lang="en-US" sz="1800" dirty="0">
              <a:latin typeface="Nyala"/>
              <a:ea typeface="Nyala"/>
              <a:cs typeface="Times New Roman"/>
            </a:endParaRPr>
          </a:p>
          <a:p>
            <a:pPr marL="0">
              <a:lnSpc>
                <a:spcPct val="115000"/>
              </a:lnSpc>
              <a:spcBef>
                <a:spcPts val="0"/>
              </a:spcBef>
              <a:spcAft>
                <a:spcPts val="0"/>
              </a:spcAft>
              <a:defRPr/>
            </a:pPr>
            <a:r>
              <a:rPr lang="en-US" dirty="0">
                <a:latin typeface="Arial"/>
                <a:ea typeface="Nyala"/>
                <a:cs typeface="Times New Roman"/>
              </a:rPr>
              <a:t>If the effect of correction couple is ignored, the approximate turning moment </a:t>
            </a:r>
            <a:endParaRPr lang="en-US" sz="1800" dirty="0">
              <a:latin typeface="Nyala"/>
              <a:ea typeface="Nyala"/>
              <a:cs typeface="Times New Roman"/>
            </a:endParaRPr>
          </a:p>
          <a:p>
            <a:pPr marL="0" indent="0">
              <a:lnSpc>
                <a:spcPct val="115000"/>
              </a:lnSpc>
              <a:spcBef>
                <a:spcPts val="0"/>
              </a:spcBef>
              <a:spcAft>
                <a:spcPts val="0"/>
              </a:spcAft>
              <a:buFont typeface="Arial" pitchFamily="34" charset="0"/>
              <a:buNone/>
              <a:defRPr/>
            </a:pPr>
            <a:r>
              <a:rPr lang="en-US" i="1" dirty="0" smtClean="0">
                <a:latin typeface="Arial"/>
                <a:ea typeface="Nyala"/>
                <a:cs typeface="Times New Roman"/>
              </a:rPr>
              <a:t>       M </a:t>
            </a:r>
            <a:r>
              <a:rPr lang="en-US" dirty="0">
                <a:latin typeface="Arial"/>
                <a:ea typeface="Nyala"/>
                <a:cs typeface="Times New Roman"/>
              </a:rPr>
              <a:t>= (Gas force + Inertia force) </a:t>
            </a:r>
            <a:r>
              <a:rPr lang="en-US" i="1" dirty="0">
                <a:latin typeface="Arial"/>
                <a:ea typeface="Nyala"/>
                <a:cs typeface="Times New Roman"/>
              </a:rPr>
              <a:t>O</a:t>
            </a:r>
            <a:r>
              <a:rPr lang="en-US" dirty="0">
                <a:latin typeface="Arial"/>
                <a:ea typeface="Nyala"/>
                <a:cs typeface="Times New Roman"/>
              </a:rPr>
              <a:t>2 </a:t>
            </a:r>
            <a:r>
              <a:rPr lang="en-US" i="1" dirty="0">
                <a:latin typeface="Arial"/>
                <a:ea typeface="Nyala"/>
                <a:cs typeface="Times New Roman"/>
              </a:rPr>
              <a:t>D </a:t>
            </a:r>
            <a:endParaRPr lang="en-US" sz="1800" dirty="0">
              <a:latin typeface="Nyala"/>
              <a:ea typeface="Nyala"/>
              <a:cs typeface="Times New Roman"/>
            </a:endParaRPr>
          </a:p>
          <a:p>
            <a:pPr marL="0">
              <a:lnSpc>
                <a:spcPct val="115000"/>
              </a:lnSpc>
              <a:spcBef>
                <a:spcPts val="0"/>
              </a:spcBef>
              <a:spcAft>
                <a:spcPts val="0"/>
              </a:spcAft>
              <a:defRPr/>
            </a:pPr>
            <a:r>
              <a:rPr lang="en-US" dirty="0">
                <a:latin typeface="Arial"/>
                <a:ea typeface="Nyala"/>
                <a:cs typeface="Times New Roman"/>
              </a:rPr>
              <a:t>The diagram which is plotted for ‘</a:t>
            </a:r>
            <a:r>
              <a:rPr lang="en-US" i="1" dirty="0">
                <a:latin typeface="Arial"/>
                <a:ea typeface="Nyala"/>
                <a:cs typeface="Times New Roman"/>
              </a:rPr>
              <a:t>M</a:t>
            </a:r>
            <a:r>
              <a:rPr lang="en-US" dirty="0">
                <a:latin typeface="Arial"/>
                <a:ea typeface="Nyala"/>
                <a:cs typeface="Times New Roman"/>
              </a:rPr>
              <a:t>’ against crank angle ‘</a:t>
            </a:r>
            <a:r>
              <a:rPr lang="en-US" dirty="0">
                <a:latin typeface="Arial"/>
                <a:ea typeface="Nyala"/>
                <a:cs typeface="Arial"/>
                <a:sym typeface="Symbol"/>
              </a:rPr>
              <a:t></a:t>
            </a:r>
            <a:r>
              <a:rPr lang="en-US" dirty="0">
                <a:latin typeface="Arial"/>
                <a:ea typeface="Nyala"/>
                <a:cs typeface="Times New Roman"/>
              </a:rPr>
              <a:t>’ is called turning moment diagram</a:t>
            </a:r>
            <a:r>
              <a:rPr lang="en-US" dirty="0" smtClean="0">
                <a:latin typeface="Arial"/>
                <a:ea typeface="Nyala"/>
                <a:cs typeface="Times New Roman"/>
              </a:rPr>
              <a:t>.</a:t>
            </a:r>
          </a:p>
          <a:p>
            <a:pPr marL="0">
              <a:lnSpc>
                <a:spcPct val="115000"/>
              </a:lnSpc>
              <a:spcBef>
                <a:spcPts val="0"/>
              </a:spcBef>
              <a:spcAft>
                <a:spcPts val="0"/>
              </a:spcAft>
              <a:defRPr/>
            </a:pPr>
            <a:r>
              <a:rPr lang="en-US" dirty="0" smtClean="0">
                <a:latin typeface="Arial"/>
                <a:ea typeface="Nyala"/>
                <a:cs typeface="Times New Roman"/>
              </a:rPr>
              <a:t> This </a:t>
            </a:r>
            <a:r>
              <a:rPr lang="en-US" dirty="0">
                <a:latin typeface="Arial"/>
                <a:ea typeface="Nyala"/>
                <a:cs typeface="Times New Roman"/>
              </a:rPr>
              <a:t>diagram can be plotted progressively as </a:t>
            </a:r>
            <a:r>
              <a:rPr lang="en-US" dirty="0" smtClean="0">
                <a:latin typeface="Arial"/>
                <a:ea typeface="Nyala"/>
                <a:cs typeface="Times New Roman"/>
              </a:rPr>
              <a:t>explained </a:t>
            </a:r>
            <a:r>
              <a:rPr lang="en-US" dirty="0">
                <a:latin typeface="Arial"/>
                <a:ea typeface="Nyala"/>
                <a:cs typeface="Times New Roman"/>
              </a:rPr>
              <a:t>below</a:t>
            </a:r>
            <a:r>
              <a:rPr lang="en-US" dirty="0" smtClean="0">
                <a:latin typeface="Arial"/>
                <a:ea typeface="Nyala"/>
                <a:cs typeface="Times New Roman"/>
              </a:rPr>
              <a:t>:</a:t>
            </a:r>
            <a:endParaRPr lang="en-US" sz="1800" dirty="0" smtClean="0">
              <a:latin typeface="Nyala"/>
              <a:ea typeface="Nyala"/>
              <a:cs typeface="Times New Roman"/>
            </a:endParaRPr>
          </a:p>
          <a:p>
            <a:pPr marL="0" indent="0">
              <a:lnSpc>
                <a:spcPct val="115000"/>
              </a:lnSpc>
              <a:spcBef>
                <a:spcPts val="0"/>
              </a:spcBef>
              <a:spcAft>
                <a:spcPts val="0"/>
              </a:spcAft>
              <a:buFont typeface="Arial" pitchFamily="34" charset="0"/>
              <a:buNone/>
              <a:defRPr/>
            </a:pPr>
            <a:endParaRPr lang="en-US" sz="1800" dirty="0" smtClean="0">
              <a:latin typeface="Nyala"/>
              <a:ea typeface="Nyala"/>
              <a:cs typeface="Times New Roman"/>
            </a:endParaRPr>
          </a:p>
          <a:p>
            <a:pPr marL="0">
              <a:lnSpc>
                <a:spcPct val="115000"/>
              </a:lnSpc>
              <a:spcBef>
                <a:spcPts val="0"/>
              </a:spcBef>
              <a:spcAft>
                <a:spcPts val="0"/>
              </a:spcAft>
              <a:defRPr/>
            </a:pPr>
            <a:r>
              <a:rPr lang="en-US" dirty="0" smtClean="0">
                <a:latin typeface="Arial"/>
                <a:ea typeface="Nyala"/>
                <a:cs typeface="Times New Roman"/>
              </a:rPr>
              <a:t>(</a:t>
            </a:r>
            <a:r>
              <a:rPr lang="en-US" dirty="0">
                <a:latin typeface="Arial"/>
                <a:ea typeface="Nyala"/>
                <a:cs typeface="Times New Roman"/>
              </a:rPr>
              <a:t>a) There are two forces, i.e. gas force and inertia force. </a:t>
            </a:r>
            <a:endParaRPr lang="en-US" sz="1800" dirty="0" smtClean="0">
              <a:latin typeface="Nyala"/>
              <a:ea typeface="Nyala"/>
              <a:cs typeface="Times New Roman"/>
            </a:endParaRPr>
          </a:p>
          <a:p>
            <a:pPr marL="0" indent="0">
              <a:lnSpc>
                <a:spcPct val="115000"/>
              </a:lnSpc>
              <a:spcBef>
                <a:spcPts val="0"/>
              </a:spcBef>
              <a:spcAft>
                <a:spcPts val="0"/>
              </a:spcAft>
              <a:buFont typeface="Arial" pitchFamily="34" charset="0"/>
              <a:buNone/>
              <a:defRPr/>
            </a:pPr>
            <a:r>
              <a:rPr lang="en-US" dirty="0" smtClean="0">
                <a:latin typeface="Arial"/>
                <a:ea typeface="Nyala"/>
                <a:cs typeface="Times New Roman"/>
              </a:rPr>
              <a:t>         Gas force = </a:t>
            </a:r>
            <a:r>
              <a:rPr lang="en-US" i="1" dirty="0" err="1" smtClean="0">
                <a:latin typeface="Arial"/>
                <a:ea typeface="Nyala"/>
                <a:cs typeface="Times New Roman"/>
              </a:rPr>
              <a:t>pX</a:t>
            </a:r>
            <a:r>
              <a:rPr lang="en-US" dirty="0" err="1" smtClean="0">
                <a:latin typeface="Arial"/>
                <a:ea typeface="Nyala"/>
                <a:cs typeface="Times New Roman"/>
              </a:rPr>
              <a:t>Piston</a:t>
            </a:r>
            <a:r>
              <a:rPr lang="en-US" dirty="0" smtClean="0">
                <a:latin typeface="Arial"/>
                <a:ea typeface="Nyala"/>
                <a:cs typeface="Times New Roman"/>
              </a:rPr>
              <a:t> area </a:t>
            </a:r>
            <a:endParaRPr lang="en-US" sz="1800" dirty="0" smtClean="0">
              <a:latin typeface="Nyala"/>
              <a:ea typeface="Nyala"/>
              <a:cs typeface="Times New Roman"/>
            </a:endParaRPr>
          </a:p>
          <a:p>
            <a:pPr marL="68580" indent="0">
              <a:buFont typeface="Arial" pitchFamily="34" charset="0"/>
              <a:buNone/>
              <a:defRPr/>
            </a:pPr>
            <a:r>
              <a:rPr lang="en-US" dirty="0" smtClean="0">
                <a:latin typeface="Arial"/>
                <a:ea typeface="Nyala"/>
              </a:rPr>
              <a:t>        </a:t>
            </a:r>
            <a:r>
              <a:rPr lang="en-US" dirty="0" err="1" smtClean="0">
                <a:latin typeface="Arial"/>
                <a:ea typeface="Nyala"/>
              </a:rPr>
              <a:t>where</a:t>
            </a:r>
            <a:r>
              <a:rPr lang="en-US" i="1" dirty="0" err="1" smtClean="0">
                <a:latin typeface="Arial"/>
                <a:ea typeface="Nyala"/>
              </a:rPr>
              <a:t>p</a:t>
            </a:r>
            <a:r>
              <a:rPr lang="en-US" i="1" dirty="0" smtClean="0">
                <a:latin typeface="Arial"/>
                <a:ea typeface="Nyala"/>
              </a:rPr>
              <a:t> </a:t>
            </a:r>
            <a:r>
              <a:rPr lang="en-US" dirty="0">
                <a:latin typeface="Arial"/>
                <a:ea typeface="Nyala"/>
              </a:rPr>
              <a:t>is the gas pressure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solidFill>
                  <a:srgbClr val="FFFFFF"/>
                </a:solidFill>
              </a:rPr>
              <a:t>flywheel mechanism</a:t>
            </a:r>
            <a:endParaRPr lang="en-US" smtClean="0"/>
          </a:p>
        </p:txBody>
      </p:sp>
      <p:pic>
        <p:nvPicPr>
          <p:cNvPr id="32771" name="Content Placeholder 3"/>
          <p:cNvPicPr>
            <a:picLocks noGrp="1"/>
          </p:cNvPicPr>
          <p:nvPr>
            <p:ph idx="1"/>
          </p:nvPr>
        </p:nvPicPr>
        <p:blipFill>
          <a:blip r:embed="rId2"/>
          <a:srcRect/>
          <a:stretch>
            <a:fillRect/>
          </a:stretch>
        </p:blipFill>
        <p:spPr>
          <a:xfrm>
            <a:off x="1320800" y="2057400"/>
            <a:ext cx="6294438" cy="1638300"/>
          </a:xfrm>
        </p:spPr>
      </p:pic>
      <p:sp>
        <p:nvSpPr>
          <p:cNvPr id="32772" name="Rectangle 4"/>
          <p:cNvSpPr>
            <a:spLocks noChangeArrowheads="1"/>
          </p:cNvSpPr>
          <p:nvPr/>
        </p:nvSpPr>
        <p:spPr bwMode="auto">
          <a:xfrm>
            <a:off x="3454400" y="3714750"/>
            <a:ext cx="1350963" cy="369888"/>
          </a:xfrm>
          <a:prstGeom prst="rect">
            <a:avLst/>
          </a:prstGeom>
          <a:noFill/>
          <a:ln w="9525">
            <a:noFill/>
            <a:miter lim="800000"/>
            <a:headEnd/>
            <a:tailEnd/>
          </a:ln>
        </p:spPr>
        <p:txBody>
          <a:bodyPr wrap="none">
            <a:spAutoFit/>
          </a:bodyPr>
          <a:lstStyle/>
          <a:p>
            <a:r>
              <a:rPr lang="en-US" b="1">
                <a:ea typeface="Nyala" pitchFamily="2" charset="0"/>
                <a:cs typeface="Nyala" pitchFamily="2" charset="0"/>
              </a:rPr>
              <a:t>Figure15(a</a:t>
            </a:r>
            <a:endParaRPr lang="en-US"/>
          </a:p>
        </p:txBody>
      </p:sp>
      <p:sp>
        <p:nvSpPr>
          <p:cNvPr id="32773" name="Rectangle 5"/>
          <p:cNvSpPr>
            <a:spLocks noChangeArrowheads="1"/>
          </p:cNvSpPr>
          <p:nvPr/>
        </p:nvSpPr>
        <p:spPr bwMode="auto">
          <a:xfrm>
            <a:off x="406400" y="4060825"/>
            <a:ext cx="8737600" cy="1047750"/>
          </a:xfrm>
          <a:prstGeom prst="rect">
            <a:avLst/>
          </a:prstGeom>
          <a:noFill/>
          <a:ln w="9525">
            <a:noFill/>
            <a:miter lim="800000"/>
            <a:headEnd/>
            <a:tailEnd/>
          </a:ln>
        </p:spPr>
        <p:txBody>
          <a:bodyPr>
            <a:spAutoFit/>
          </a:bodyPr>
          <a:lstStyle/>
          <a:p>
            <a:pPr>
              <a:lnSpc>
                <a:spcPct val="115000"/>
              </a:lnSpc>
            </a:pPr>
            <a:r>
              <a:rPr lang="en-US">
                <a:ea typeface="Nyala" pitchFamily="2" charset="0"/>
                <a:cs typeface="Times New Roman" pitchFamily="18" charset="0"/>
              </a:rPr>
              <a:t>The net force is the resultant of gas force and inertia force. It can be plotted in reference to θ as shown in Figure 15(b). </a:t>
            </a:r>
            <a:endParaRPr lang="en-US" sz="1600">
              <a:latin typeface="Nyala" pitchFamily="2" charset="0"/>
              <a:ea typeface="Nyala" pitchFamily="2" charset="0"/>
              <a:cs typeface="Times New Roman" pitchFamily="18" charset="0"/>
            </a:endParaRPr>
          </a:p>
          <a:p>
            <a:pPr>
              <a:lnSpc>
                <a:spcPct val="115000"/>
              </a:lnSpc>
            </a:pPr>
            <a:r>
              <a:rPr lang="en-US">
                <a:ea typeface="Nyala" pitchFamily="2" charset="0"/>
                <a:cs typeface="Times New Roman" pitchFamily="18" charset="0"/>
              </a:rPr>
              <a:t> </a:t>
            </a:r>
            <a:endParaRPr lang="en-US" sz="1600">
              <a:latin typeface="Nyala" pitchFamily="2" charset="0"/>
              <a:ea typeface="Nyala" pitchFamily="2" charset="0"/>
              <a:cs typeface="Times New Roman" pitchFamily="18" charset="0"/>
            </a:endParaRPr>
          </a:p>
        </p:txBody>
      </p:sp>
      <p:pic>
        <p:nvPicPr>
          <p:cNvPr id="32774" name="Picture 6"/>
          <p:cNvPicPr>
            <a:picLocks noChangeAspect="1" noChangeArrowheads="1"/>
          </p:cNvPicPr>
          <p:nvPr/>
        </p:nvPicPr>
        <p:blipFill>
          <a:blip r:embed="rId3"/>
          <a:srcRect/>
          <a:stretch>
            <a:fillRect/>
          </a:stretch>
        </p:blipFill>
        <p:spPr bwMode="auto">
          <a:xfrm>
            <a:off x="2268538" y="5172075"/>
            <a:ext cx="5013325" cy="1127125"/>
          </a:xfrm>
          <a:prstGeom prst="rect">
            <a:avLst/>
          </a:prstGeom>
          <a:noFill/>
          <a:ln w="9525">
            <a:noFill/>
            <a:miter lim="800000"/>
            <a:headEnd/>
            <a:tailEnd/>
          </a:ln>
        </p:spPr>
      </p:pic>
      <p:sp>
        <p:nvSpPr>
          <p:cNvPr id="32775" name="Rectangle 7"/>
          <p:cNvSpPr>
            <a:spLocks noChangeArrowheads="1"/>
          </p:cNvSpPr>
          <p:nvPr/>
        </p:nvSpPr>
        <p:spPr bwMode="auto">
          <a:xfrm>
            <a:off x="3670300" y="6299200"/>
            <a:ext cx="1428750" cy="369888"/>
          </a:xfrm>
          <a:prstGeom prst="rect">
            <a:avLst/>
          </a:prstGeom>
          <a:noFill/>
          <a:ln w="9525">
            <a:noFill/>
            <a:miter lim="800000"/>
            <a:headEnd/>
            <a:tailEnd/>
          </a:ln>
        </p:spPr>
        <p:txBody>
          <a:bodyPr wrap="none">
            <a:spAutoFit/>
          </a:bodyPr>
          <a:lstStyle/>
          <a:p>
            <a:r>
              <a:rPr lang="en-US" b="1">
                <a:ea typeface="Nyala" pitchFamily="2" charset="0"/>
                <a:cs typeface="Nyala" pitchFamily="2" charset="0"/>
              </a:rPr>
              <a:t>Figure 15(b</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539750" y="549275"/>
            <a:ext cx="8208963" cy="1365250"/>
          </a:xfrm>
          <a:prstGeom prst="rect">
            <a:avLst/>
          </a:prstGeom>
          <a:noFill/>
          <a:ln w="9525">
            <a:noFill/>
            <a:miter lim="800000"/>
            <a:headEnd/>
            <a:tailEnd/>
          </a:ln>
        </p:spPr>
        <p:txBody>
          <a:bodyPr>
            <a:spAutoFit/>
          </a:bodyPr>
          <a:lstStyle/>
          <a:p>
            <a:pPr algn="ctr">
              <a:lnSpc>
                <a:spcPct val="115000"/>
              </a:lnSpc>
            </a:pPr>
            <a:r>
              <a:rPr lang="en-US" b="1">
                <a:solidFill>
                  <a:srgbClr val="005AAB"/>
                </a:solidFill>
                <a:latin typeface="AvantGarde-Demi"/>
                <a:ea typeface="Nyala" pitchFamily="2" charset="0"/>
                <a:cs typeface="AvantGarde-Demi"/>
              </a:rPr>
              <a:t> </a:t>
            </a:r>
            <a:r>
              <a:rPr lang="am-ET" b="1">
                <a:solidFill>
                  <a:srgbClr val="005AAB"/>
                </a:solidFill>
                <a:latin typeface="AvantGarde-Demi"/>
                <a:ea typeface="Nyala" pitchFamily="2" charset="0"/>
                <a:cs typeface="AvantGarde-Demi"/>
              </a:rPr>
              <a:t>Energy Stored in a Flywheel</a:t>
            </a:r>
            <a:endParaRPr lang="am-ET" sz="1600">
              <a:ea typeface="Nyala" pitchFamily="2" charset="0"/>
              <a:cs typeface="Times New Roman" pitchFamily="18" charset="0"/>
            </a:endParaRPr>
          </a:p>
          <a:p>
            <a:pPr>
              <a:lnSpc>
                <a:spcPct val="115000"/>
              </a:lnSpc>
            </a:pPr>
            <a:r>
              <a:rPr lang="en-US" b="1">
                <a:solidFill>
                  <a:srgbClr val="005AAB"/>
                </a:solidFill>
                <a:latin typeface="AvantGarde-Demi"/>
                <a:ea typeface="Nyala" pitchFamily="2" charset="0"/>
                <a:cs typeface="AvantGarde-Demi"/>
              </a:rPr>
              <a:t> </a:t>
            </a:r>
            <a:endParaRPr lang="am-ET" sz="1600">
              <a:ea typeface="Nyala" pitchFamily="2" charset="0"/>
              <a:cs typeface="Times New Roman" pitchFamily="18" charset="0"/>
            </a:endParaRPr>
          </a:p>
          <a:p>
            <a:pPr>
              <a:lnSpc>
                <a:spcPct val="115000"/>
              </a:lnSpc>
            </a:pPr>
            <a:r>
              <a:rPr lang="en-US">
                <a:solidFill>
                  <a:srgbClr val="231F20"/>
                </a:solidFill>
                <a:latin typeface="Times New Roman" pitchFamily="18" charset="0"/>
                <a:ea typeface="Nyala" pitchFamily="2" charset="0"/>
                <a:cs typeface="Times New Roman" pitchFamily="18" charset="0"/>
              </a:rPr>
              <a:t>        </a:t>
            </a:r>
            <a:r>
              <a:rPr lang="am-ET">
                <a:solidFill>
                  <a:srgbClr val="231F20"/>
                </a:solidFill>
                <a:latin typeface="Times New Roman" pitchFamily="18" charset="0"/>
                <a:ea typeface="Nyala" pitchFamily="2" charset="0"/>
                <a:cs typeface="Times New Roman" pitchFamily="18" charset="0"/>
              </a:rPr>
              <a:t>A flywheel is shown in Fig. </a:t>
            </a:r>
            <a:r>
              <a:rPr lang="en-US">
                <a:solidFill>
                  <a:srgbClr val="231F20"/>
                </a:solidFill>
                <a:latin typeface="Times New Roman" pitchFamily="18" charset="0"/>
                <a:ea typeface="Nyala" pitchFamily="2" charset="0"/>
                <a:cs typeface="Times New Roman" pitchFamily="18" charset="0"/>
              </a:rPr>
              <a:t>1</a:t>
            </a:r>
            <a:r>
              <a:rPr lang="am-ET">
                <a:solidFill>
                  <a:srgbClr val="231F20"/>
                </a:solidFill>
                <a:latin typeface="Times New Roman" pitchFamily="18" charset="0"/>
                <a:ea typeface="Nyala" pitchFamily="2" charset="0"/>
                <a:cs typeface="Times New Roman" pitchFamily="18" charset="0"/>
              </a:rPr>
              <a:t>.</a:t>
            </a:r>
            <a:r>
              <a:rPr lang="en-US">
                <a:solidFill>
                  <a:srgbClr val="231F20"/>
                </a:solidFill>
                <a:latin typeface="Times New Roman" pitchFamily="18" charset="0"/>
                <a:ea typeface="Nyala" pitchFamily="2" charset="0"/>
                <a:cs typeface="Times New Roman" pitchFamily="18" charset="0"/>
              </a:rPr>
              <a:t>1</a:t>
            </a:r>
            <a:r>
              <a:rPr lang="am-ET">
                <a:solidFill>
                  <a:srgbClr val="231F20"/>
                </a:solidFill>
                <a:latin typeface="Times New Roman" pitchFamily="18" charset="0"/>
                <a:ea typeface="Nyala" pitchFamily="2" charset="0"/>
                <a:cs typeface="Times New Roman" pitchFamily="18" charset="0"/>
              </a:rPr>
              <a:t>. We have already discussed that when a flywheel absorbs</a:t>
            </a:r>
            <a:r>
              <a:rPr lang="en-US" sz="1600">
                <a:ea typeface="Nyala" pitchFamily="2" charset="0"/>
                <a:cs typeface="Times New Roman" pitchFamily="18" charset="0"/>
              </a:rPr>
              <a:t> </a:t>
            </a:r>
            <a:r>
              <a:rPr lang="am-ET">
                <a:solidFill>
                  <a:srgbClr val="231F20"/>
                </a:solidFill>
                <a:latin typeface="Times New Roman" pitchFamily="18" charset="0"/>
                <a:ea typeface="Nyala" pitchFamily="2" charset="0"/>
                <a:cs typeface="Times New Roman" pitchFamily="18" charset="0"/>
              </a:rPr>
              <a:t>energy its speed increases and when it gives up energy its speed decreases.</a:t>
            </a:r>
            <a:endParaRPr lang="am-ET" sz="1600">
              <a:ea typeface="Nyala" pitchFamily="2" charset="0"/>
              <a:cs typeface="Times New Roman" pitchFamily="18" charset="0"/>
            </a:endParaRPr>
          </a:p>
        </p:txBody>
      </p:sp>
      <p:sp>
        <p:nvSpPr>
          <p:cNvPr id="33795" name="Rectangle 6"/>
          <p:cNvSpPr>
            <a:spLocks noChangeArrowheads="1"/>
          </p:cNvSpPr>
          <p:nvPr/>
        </p:nvSpPr>
        <p:spPr bwMode="auto">
          <a:xfrm>
            <a:off x="395288" y="1981200"/>
            <a:ext cx="8208962" cy="2586038"/>
          </a:xfrm>
          <a:prstGeom prst="rect">
            <a:avLst/>
          </a:prstGeom>
          <a:noFill/>
          <a:ln w="9525">
            <a:noFill/>
            <a:miter lim="800000"/>
            <a:headEnd/>
            <a:tailEnd/>
          </a:ln>
        </p:spPr>
        <p:txBody>
          <a:bodyPr>
            <a:spAutoFit/>
          </a:bodyPr>
          <a:lstStyle/>
          <a:p>
            <a:r>
              <a:rPr lang="am-ET"/>
              <a:t> Let </a:t>
            </a:r>
            <a:r>
              <a:rPr lang="am-ET" i="1"/>
              <a:t>m </a:t>
            </a:r>
            <a:r>
              <a:rPr lang="am-ET"/>
              <a:t>= Mass of the flywheel in kg,</a:t>
            </a:r>
          </a:p>
          <a:p>
            <a:r>
              <a:rPr lang="en-US"/>
              <a:t>       </a:t>
            </a:r>
            <a:r>
              <a:rPr lang="am-ET" i="1"/>
              <a:t>k </a:t>
            </a:r>
            <a:r>
              <a:rPr lang="am-ET"/>
              <a:t>= Radius of gyration of the flywheel in metres,</a:t>
            </a:r>
          </a:p>
          <a:p>
            <a:r>
              <a:rPr lang="en-US"/>
              <a:t>      </a:t>
            </a:r>
            <a:r>
              <a:rPr lang="am-ET" i="1"/>
              <a:t> I </a:t>
            </a:r>
            <a:r>
              <a:rPr lang="am-ET"/>
              <a:t>= Mass moment of inertia of the flywheel about th</a:t>
            </a:r>
            <a:r>
              <a:rPr lang="en-US"/>
              <a:t>e </a:t>
            </a:r>
            <a:r>
              <a:rPr lang="am-ET"/>
              <a:t>axis of rotation in kg-m</a:t>
            </a:r>
            <a:r>
              <a:rPr lang="am-ET" baseline="30000"/>
              <a:t>2</a:t>
            </a:r>
            <a:endParaRPr lang="am-ET"/>
          </a:p>
          <a:p>
            <a:r>
              <a:rPr lang="en-US"/>
              <a:t>         </a:t>
            </a:r>
            <a:r>
              <a:rPr lang="am-ET"/>
              <a:t>= </a:t>
            </a:r>
            <a:r>
              <a:rPr lang="am-ET" i="1"/>
              <a:t>m.k</a:t>
            </a:r>
            <a:r>
              <a:rPr lang="am-ET" baseline="30000"/>
              <a:t>2</a:t>
            </a:r>
            <a:r>
              <a:rPr lang="am-ET"/>
              <a:t>,</a:t>
            </a:r>
          </a:p>
          <a:p>
            <a:r>
              <a:rPr lang="en-US"/>
              <a:t>      </a:t>
            </a:r>
            <a:r>
              <a:rPr lang="am-ET" i="1"/>
              <a:t> N</a:t>
            </a:r>
            <a:r>
              <a:rPr lang="am-ET" baseline="-25000"/>
              <a:t>1</a:t>
            </a:r>
            <a:r>
              <a:rPr lang="am-ET"/>
              <a:t> and </a:t>
            </a:r>
            <a:r>
              <a:rPr lang="am-ET" i="1"/>
              <a:t>N</a:t>
            </a:r>
            <a:r>
              <a:rPr lang="am-ET" baseline="-25000"/>
              <a:t>2</a:t>
            </a:r>
            <a:r>
              <a:rPr lang="am-ET"/>
              <a:t> = Maximum and minimum speeds during the cycle in r.p.m., </a:t>
            </a:r>
          </a:p>
          <a:p>
            <a:r>
              <a:rPr lang="en-US"/>
              <a:t>       w</a:t>
            </a:r>
            <a:r>
              <a:rPr lang="am-ET" baseline="-25000"/>
              <a:t>1</a:t>
            </a:r>
            <a:r>
              <a:rPr lang="am-ET"/>
              <a:t> and </a:t>
            </a:r>
            <a:r>
              <a:rPr lang="en-US"/>
              <a:t>w</a:t>
            </a:r>
            <a:r>
              <a:rPr lang="am-ET" baseline="-25000"/>
              <a:t>2</a:t>
            </a:r>
            <a:r>
              <a:rPr lang="am-ET"/>
              <a:t> = Maximum and minimum</a:t>
            </a:r>
            <a:r>
              <a:rPr lang="en-US"/>
              <a:t> angular</a:t>
            </a:r>
            <a:r>
              <a:rPr lang="am-ET"/>
              <a:t> speeds during the cycle in rad / s,</a:t>
            </a:r>
          </a:p>
          <a:p>
            <a:r>
              <a:rPr lang="en-US" i="1"/>
              <a:t>       </a:t>
            </a:r>
            <a:r>
              <a:rPr lang="am-ET" i="1"/>
              <a:t>N </a:t>
            </a:r>
            <a:r>
              <a:rPr lang="am-ET"/>
              <a:t>= Mean speed during the cycle in r.p.m.</a:t>
            </a:r>
            <a:r>
              <a:rPr lang="en-US"/>
              <a:t>(N</a:t>
            </a:r>
            <a:r>
              <a:rPr lang="en-US" baseline="-25000"/>
              <a:t>1</a:t>
            </a:r>
            <a:r>
              <a:rPr lang="en-US"/>
              <a:t>+N</a:t>
            </a:r>
            <a:r>
              <a:rPr lang="en-US" baseline="-25000"/>
              <a:t>2</a:t>
            </a:r>
            <a:r>
              <a:rPr lang="en-US"/>
              <a:t>)/2</a:t>
            </a:r>
            <a:endParaRPr lang="am-ET"/>
          </a:p>
          <a:p>
            <a:r>
              <a:rPr lang="en-US"/>
              <a:t>       w</a:t>
            </a:r>
            <a:r>
              <a:rPr lang="am-ET"/>
              <a:t>= Mean angular speed during the cycle in rad / s</a:t>
            </a:r>
            <a:r>
              <a:rPr lang="en-US"/>
              <a:t>= (w</a:t>
            </a:r>
            <a:r>
              <a:rPr lang="en-US" baseline="-25000"/>
              <a:t>1</a:t>
            </a:r>
            <a:r>
              <a:rPr lang="en-US"/>
              <a:t>+w</a:t>
            </a:r>
            <a:r>
              <a:rPr lang="en-US" baseline="-25000"/>
              <a:t>2</a:t>
            </a:r>
            <a:r>
              <a:rPr lang="en-US"/>
              <a:t>)/2</a:t>
            </a:r>
            <a:endParaRPr lang="am-ET"/>
          </a:p>
          <a:p>
            <a:r>
              <a:rPr lang="en-US" i="1"/>
              <a:t>      </a:t>
            </a:r>
            <a:r>
              <a:rPr lang="am-ET" i="1"/>
              <a:t>C</a:t>
            </a:r>
            <a:r>
              <a:rPr lang="am-ET" baseline="-25000"/>
              <a:t>S</a:t>
            </a:r>
            <a:r>
              <a:rPr lang="am-ET"/>
              <a:t> = Coefficient of fluctuation of speed</a:t>
            </a:r>
            <a:r>
              <a:rPr lang="en-US"/>
              <a:t>=(N</a:t>
            </a:r>
            <a:r>
              <a:rPr lang="en-US" baseline="-25000"/>
              <a:t>1</a:t>
            </a:r>
            <a:r>
              <a:rPr lang="en-US"/>
              <a:t>-N</a:t>
            </a:r>
            <a:r>
              <a:rPr lang="en-US" baseline="-25000"/>
              <a:t>2</a:t>
            </a:r>
            <a:r>
              <a:rPr lang="en-US"/>
              <a:t>)/N or (w</a:t>
            </a:r>
            <a:r>
              <a:rPr lang="en-US" baseline="-25000"/>
              <a:t>1</a:t>
            </a:r>
            <a:r>
              <a:rPr lang="en-US"/>
              <a:t>+w</a:t>
            </a:r>
            <a:r>
              <a:rPr lang="en-US" baseline="-25000"/>
              <a:t>2</a:t>
            </a:r>
            <a:r>
              <a:rPr lang="en-US"/>
              <a:t>)/w</a:t>
            </a:r>
            <a:endParaRPr lang="am-E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2"/>
          <a:srcRect/>
          <a:stretch>
            <a:fillRect/>
          </a:stretch>
        </p:blipFill>
        <p:spPr bwMode="auto">
          <a:xfrm>
            <a:off x="900113" y="290513"/>
            <a:ext cx="6551612" cy="5154612"/>
          </a:xfrm>
          <a:prstGeom prst="rect">
            <a:avLst/>
          </a:prstGeom>
          <a:noFill/>
          <a:ln w="9525">
            <a:noFill/>
            <a:miter lim="800000"/>
            <a:headEnd/>
            <a:tailEnd/>
          </a:ln>
        </p:spPr>
      </p:pic>
      <p:sp>
        <p:nvSpPr>
          <p:cNvPr id="34819" name="Rectangle 4"/>
          <p:cNvSpPr>
            <a:spLocks noChangeArrowheads="1"/>
          </p:cNvSpPr>
          <p:nvPr/>
        </p:nvSpPr>
        <p:spPr bwMode="auto">
          <a:xfrm>
            <a:off x="3063875" y="5589588"/>
            <a:ext cx="1846263" cy="368300"/>
          </a:xfrm>
          <a:prstGeom prst="rect">
            <a:avLst/>
          </a:prstGeom>
          <a:noFill/>
          <a:ln w="9525">
            <a:noFill/>
            <a:miter lim="800000"/>
            <a:headEnd/>
            <a:tailEnd/>
          </a:ln>
        </p:spPr>
        <p:txBody>
          <a:bodyPr wrap="none">
            <a:spAutoFit/>
          </a:bodyPr>
          <a:lstStyle/>
          <a:p>
            <a:r>
              <a:rPr lang="am-ET" b="1"/>
              <a:t>Fig. </a:t>
            </a:r>
            <a:r>
              <a:rPr lang="en-US" b="1"/>
              <a:t>1</a:t>
            </a:r>
            <a:r>
              <a:rPr lang="am-ET" b="1"/>
              <a:t>.</a:t>
            </a:r>
            <a:r>
              <a:rPr lang="en-US" b="1"/>
              <a:t>1 </a:t>
            </a:r>
            <a:r>
              <a:rPr lang="en-US"/>
              <a:t>FLYWHEEL</a:t>
            </a:r>
            <a:endParaRPr lang="am-E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684213" y="392113"/>
            <a:ext cx="7775575" cy="2862262"/>
          </a:xfrm>
          <a:prstGeom prst="rect">
            <a:avLst/>
          </a:prstGeom>
          <a:noFill/>
          <a:ln w="9525">
            <a:noFill/>
            <a:miter lim="800000"/>
            <a:headEnd/>
            <a:tailEnd/>
          </a:ln>
        </p:spPr>
        <p:txBody>
          <a:bodyPr>
            <a:spAutoFit/>
          </a:bodyPr>
          <a:lstStyle/>
          <a:p>
            <a:pPr algn="ctr"/>
            <a:r>
              <a:rPr lang="am-ET" b="1"/>
              <a:t> Stresses in a Flywheel Rim</a:t>
            </a:r>
            <a:endParaRPr lang="am-ET"/>
          </a:p>
          <a:p>
            <a:r>
              <a:rPr lang="en-US"/>
              <a:t>              </a:t>
            </a:r>
            <a:r>
              <a:rPr lang="am-ET"/>
              <a:t>A flywheel, as shown in Fig. </a:t>
            </a:r>
            <a:r>
              <a:rPr lang="en-US"/>
              <a:t>1</a:t>
            </a:r>
            <a:r>
              <a:rPr lang="am-ET"/>
              <a:t>.</a:t>
            </a:r>
            <a:r>
              <a:rPr lang="en-US"/>
              <a:t>2</a:t>
            </a:r>
            <a:r>
              <a:rPr lang="am-ET"/>
              <a:t> consists of a rim at which the major portion of the mass or weight of flywheel is concentrated, a boss or hub for fixing the flywheel on to the shaft and a number of arms for supporting the rim on the hub. </a:t>
            </a:r>
          </a:p>
          <a:p>
            <a:r>
              <a:rPr lang="am-ET"/>
              <a:t>The following types of stresses are induced in the rim of a flywheel:</a:t>
            </a:r>
          </a:p>
          <a:p>
            <a:r>
              <a:rPr lang="am-ET" b="1"/>
              <a:t>1. </a:t>
            </a:r>
            <a:r>
              <a:rPr lang="am-ET"/>
              <a:t>Tensile stress due to centrifugal force,</a:t>
            </a:r>
          </a:p>
          <a:p>
            <a:r>
              <a:rPr lang="am-ET" b="1"/>
              <a:t>2. </a:t>
            </a:r>
            <a:r>
              <a:rPr lang="am-ET"/>
              <a:t>Tensile bending stress caused by the restraint of the arms, and</a:t>
            </a:r>
          </a:p>
          <a:p>
            <a:r>
              <a:rPr lang="am-ET" b="1"/>
              <a:t>3. </a:t>
            </a:r>
            <a:r>
              <a:rPr lang="am-ET"/>
              <a:t>The shrinkage stresses due to unequal rate of cooling of casting. These stresses may be very high but there is no easy method of determining. This stress is taken care of by a factor of safety.</a:t>
            </a:r>
          </a:p>
        </p:txBody>
      </p:sp>
      <p:pic>
        <p:nvPicPr>
          <p:cNvPr id="35843" name="Picture 4"/>
          <p:cNvPicPr>
            <a:picLocks noChangeAspect="1" noChangeArrowheads="1"/>
          </p:cNvPicPr>
          <p:nvPr/>
        </p:nvPicPr>
        <p:blipFill>
          <a:blip r:embed="rId2"/>
          <a:srcRect/>
          <a:stretch>
            <a:fillRect/>
          </a:stretch>
        </p:blipFill>
        <p:spPr bwMode="auto">
          <a:xfrm>
            <a:off x="1403350" y="3338513"/>
            <a:ext cx="4067175" cy="2717800"/>
          </a:xfrm>
          <a:prstGeom prst="rect">
            <a:avLst/>
          </a:prstGeom>
          <a:noFill/>
          <a:ln w="9525">
            <a:noFill/>
            <a:miter lim="800000"/>
            <a:headEnd/>
            <a:tailEnd/>
          </a:ln>
        </p:spPr>
      </p:pic>
      <p:sp>
        <p:nvSpPr>
          <p:cNvPr id="35844" name="Rectangle 5"/>
          <p:cNvSpPr>
            <a:spLocks noChangeArrowheads="1"/>
          </p:cNvSpPr>
          <p:nvPr/>
        </p:nvSpPr>
        <p:spPr bwMode="auto">
          <a:xfrm>
            <a:off x="2411413" y="6165850"/>
            <a:ext cx="823912" cy="368300"/>
          </a:xfrm>
          <a:prstGeom prst="rect">
            <a:avLst/>
          </a:prstGeom>
          <a:noFill/>
          <a:ln w="9525">
            <a:noFill/>
            <a:miter lim="800000"/>
            <a:headEnd/>
            <a:tailEnd/>
          </a:ln>
        </p:spPr>
        <p:txBody>
          <a:bodyPr wrap="none">
            <a:spAutoFit/>
          </a:bodyPr>
          <a:lstStyle/>
          <a:p>
            <a:r>
              <a:rPr lang="am-ET" b="1"/>
              <a:t>Fig. </a:t>
            </a:r>
            <a:r>
              <a:rPr lang="en-US" b="1"/>
              <a:t>1</a:t>
            </a:r>
            <a:r>
              <a:rPr lang="am-ET" b="1"/>
              <a:t>.</a:t>
            </a:r>
            <a:r>
              <a:rPr lang="en-US" b="1"/>
              <a:t>2</a:t>
            </a:r>
            <a:endParaRPr lang="am-E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468313" y="288925"/>
            <a:ext cx="8207375" cy="2309813"/>
          </a:xfrm>
          <a:prstGeom prst="rect">
            <a:avLst/>
          </a:prstGeom>
          <a:noFill/>
          <a:ln w="9525">
            <a:noFill/>
            <a:miter lim="800000"/>
            <a:headEnd/>
            <a:tailEnd/>
          </a:ln>
        </p:spPr>
        <p:txBody>
          <a:bodyPr>
            <a:spAutoFit/>
          </a:bodyPr>
          <a:lstStyle/>
          <a:p>
            <a:r>
              <a:rPr lang="am-ET"/>
              <a:t>We shall now discuss the first two types of stresses as follows:</a:t>
            </a:r>
          </a:p>
          <a:p>
            <a:r>
              <a:rPr lang="en-US"/>
              <a:t> </a:t>
            </a:r>
            <a:endParaRPr lang="am-ET"/>
          </a:p>
          <a:p>
            <a:pPr algn="ctr"/>
            <a:r>
              <a:rPr lang="en-US" b="1" i="1"/>
              <a:t>1.</a:t>
            </a:r>
            <a:r>
              <a:rPr lang="am-ET" b="1" i="1"/>
              <a:t>Tensile stress due to the centrifugal force</a:t>
            </a:r>
            <a:endParaRPr lang="am-ET"/>
          </a:p>
          <a:p>
            <a:r>
              <a:rPr lang="am-ET"/>
              <a:t>The tensile stress in the rim due to the centrifugal force, assuming that the rim is unstrained by the arms, is determined in a similar way as a thin cylinder subjected to internal pressure.</a:t>
            </a:r>
          </a:p>
          <a:p>
            <a:r>
              <a:rPr lang="en-US"/>
              <a:t> </a:t>
            </a:r>
            <a:endParaRPr lang="am-ET"/>
          </a:p>
          <a:p>
            <a:r>
              <a:rPr lang="am-ET"/>
              <a:t>Let</a:t>
            </a:r>
            <a:r>
              <a:rPr lang="en-US"/>
              <a:t>                   </a:t>
            </a:r>
            <a:r>
              <a:rPr lang="am-ET" i="1"/>
              <a:t>b </a:t>
            </a:r>
            <a:r>
              <a:rPr lang="am-ET"/>
              <a:t>= Width of rim,</a:t>
            </a:r>
          </a:p>
          <a:p>
            <a:r>
              <a:rPr lang="en-US" i="1"/>
              <a:t>                         </a:t>
            </a:r>
            <a:r>
              <a:rPr lang="am-ET" i="1"/>
              <a:t>t </a:t>
            </a:r>
            <a:r>
              <a:rPr lang="am-ET"/>
              <a:t>= Thickness of rim,</a:t>
            </a:r>
          </a:p>
        </p:txBody>
      </p:sp>
      <p:sp>
        <p:nvSpPr>
          <p:cNvPr id="6" name="Rectangle 5"/>
          <p:cNvSpPr>
            <a:spLocks noRot="1" noChangeAspect="1" noMove="1" noResize="1" noEditPoints="1" noAdjustHandles="1" noChangeArrowheads="1" noChangeShapeType="1" noTextEdit="1"/>
          </p:cNvSpPr>
          <p:nvPr/>
        </p:nvSpPr>
        <p:spPr>
          <a:xfrm>
            <a:off x="251520" y="2924944"/>
            <a:ext cx="4572000" cy="2308324"/>
          </a:xfrm>
          <a:prstGeom prst="rect">
            <a:avLst/>
          </a:prstGeom>
          <a:blipFill rotWithShape="1">
            <a:blip r:embed="rId2"/>
            <a:stretch>
              <a:fillRect l="-1067" t="-1323" b="-3439"/>
            </a:stretch>
          </a:blipFill>
        </p:spPr>
        <p:txBody>
          <a:bodyPr/>
          <a:lstStyle/>
          <a:p>
            <a:r>
              <a:rPr lang="am-ET">
                <a:noFill/>
              </a:rPr>
              <a:t> </a:t>
            </a:r>
          </a:p>
        </p:txBody>
      </p:sp>
      <p:sp>
        <p:nvSpPr>
          <p:cNvPr id="36868" name="Rectangle 7"/>
          <p:cNvSpPr>
            <a:spLocks noChangeArrowheads="1"/>
          </p:cNvSpPr>
          <p:nvPr/>
        </p:nvSpPr>
        <p:spPr bwMode="auto">
          <a:xfrm>
            <a:off x="4745038" y="5233988"/>
            <a:ext cx="1703387" cy="368300"/>
          </a:xfrm>
          <a:prstGeom prst="rect">
            <a:avLst/>
          </a:prstGeom>
          <a:noFill/>
          <a:ln w="9525">
            <a:noFill/>
            <a:miter lim="800000"/>
            <a:headEnd/>
            <a:tailEnd/>
          </a:ln>
        </p:spPr>
        <p:txBody>
          <a:bodyPr wrap="none">
            <a:spAutoFit/>
          </a:bodyPr>
          <a:lstStyle/>
          <a:p>
            <a:r>
              <a:rPr lang="am-ET" b="1"/>
              <a:t>Fig. </a:t>
            </a:r>
            <a:r>
              <a:rPr lang="en-US" b="1"/>
              <a:t>1</a:t>
            </a:r>
            <a:r>
              <a:rPr lang="am-ET" b="1"/>
              <a:t>.</a:t>
            </a:r>
            <a:r>
              <a:rPr lang="en-US" b="1"/>
              <a:t>3</a:t>
            </a:r>
            <a:r>
              <a:rPr lang="am-ET" b="1"/>
              <a:t>. </a:t>
            </a:r>
            <a:r>
              <a:rPr lang="am-ET"/>
              <a:t>Flywheel.</a:t>
            </a:r>
          </a:p>
        </p:txBody>
      </p:sp>
      <p:pic>
        <p:nvPicPr>
          <p:cNvPr id="36869" name="Picture 2"/>
          <p:cNvPicPr>
            <a:picLocks noChangeAspect="1" noChangeArrowheads="1"/>
          </p:cNvPicPr>
          <p:nvPr/>
        </p:nvPicPr>
        <p:blipFill>
          <a:blip r:embed="rId3"/>
          <a:srcRect/>
          <a:stretch>
            <a:fillRect/>
          </a:stretch>
        </p:blipFill>
        <p:spPr bwMode="auto">
          <a:xfrm>
            <a:off x="3924300" y="2924175"/>
            <a:ext cx="2152650" cy="2190750"/>
          </a:xfrm>
          <a:prstGeom prst="rect">
            <a:avLst/>
          </a:prstGeom>
          <a:noFill/>
          <a:ln w="9525">
            <a:noFill/>
            <a:miter lim="800000"/>
            <a:headEnd/>
            <a:tailEnd/>
          </a:ln>
          <a:effectLst/>
        </p:spPr>
      </p:pic>
      <p:pic>
        <p:nvPicPr>
          <p:cNvPr id="36870" name="Picture 3"/>
          <p:cNvPicPr>
            <a:picLocks noChangeAspect="1" noChangeArrowheads="1"/>
          </p:cNvPicPr>
          <p:nvPr/>
        </p:nvPicPr>
        <p:blipFill>
          <a:blip r:embed="rId4"/>
          <a:srcRect/>
          <a:stretch>
            <a:fillRect/>
          </a:stretch>
        </p:blipFill>
        <p:spPr bwMode="auto">
          <a:xfrm>
            <a:off x="6227763" y="2754313"/>
            <a:ext cx="1609725" cy="2390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2"/>
          <a:srcRect/>
          <a:stretch>
            <a:fillRect/>
          </a:stretch>
        </p:blipFill>
        <p:spPr bwMode="auto">
          <a:xfrm>
            <a:off x="179388" y="115888"/>
            <a:ext cx="3343275" cy="2581275"/>
          </a:xfrm>
          <a:prstGeom prst="rect">
            <a:avLst/>
          </a:prstGeom>
          <a:noFill/>
          <a:ln w="9525">
            <a:noFill/>
            <a:miter lim="800000"/>
            <a:headEnd/>
            <a:tailEnd/>
          </a:ln>
        </p:spPr>
      </p:pic>
      <p:sp>
        <p:nvSpPr>
          <p:cNvPr id="37891" name="Rectangle 10"/>
          <p:cNvSpPr>
            <a:spLocks noChangeArrowheads="1"/>
          </p:cNvSpPr>
          <p:nvPr/>
        </p:nvSpPr>
        <p:spPr bwMode="auto">
          <a:xfrm>
            <a:off x="468313" y="3405188"/>
            <a:ext cx="4572000" cy="923925"/>
          </a:xfrm>
          <a:prstGeom prst="rect">
            <a:avLst/>
          </a:prstGeom>
          <a:noFill/>
          <a:ln w="9525">
            <a:noFill/>
            <a:miter lim="800000"/>
            <a:headEnd/>
            <a:tailEnd/>
          </a:ln>
        </p:spPr>
        <p:txBody>
          <a:bodyPr>
            <a:spAutoFit/>
          </a:bodyPr>
          <a:lstStyle/>
          <a:p>
            <a:r>
              <a:rPr lang="am-ET"/>
              <a:t> Volume of the small element</a:t>
            </a:r>
          </a:p>
          <a:p>
            <a:r>
              <a:rPr lang="en-US"/>
              <a:t>             =A.R </a:t>
            </a:r>
            <a:r>
              <a:rPr lang="en-US">
                <a:sym typeface="Symbol" pitchFamily="18" charset="2"/>
              </a:rPr>
              <a:t></a:t>
            </a:r>
            <a:endParaRPr lang="am-ET"/>
          </a:p>
          <a:p>
            <a:r>
              <a:rPr lang="am-ET"/>
              <a:t> </a:t>
            </a:r>
            <a:r>
              <a:rPr lang="am-ET">
                <a:sym typeface="Symbol" pitchFamily="18" charset="2"/>
              </a:rPr>
              <a:t></a:t>
            </a:r>
            <a:r>
              <a:rPr lang="am-ET"/>
              <a:t>Mass of the small element,</a:t>
            </a:r>
          </a:p>
        </p:txBody>
      </p:sp>
      <p:pic>
        <p:nvPicPr>
          <p:cNvPr id="37892" name="Picture 18"/>
          <p:cNvPicPr>
            <a:picLocks noChangeAspect="1" noChangeArrowheads="1"/>
          </p:cNvPicPr>
          <p:nvPr/>
        </p:nvPicPr>
        <p:blipFill>
          <a:blip r:embed="rId3"/>
          <a:srcRect/>
          <a:stretch>
            <a:fillRect/>
          </a:stretch>
        </p:blipFill>
        <p:spPr bwMode="auto">
          <a:xfrm>
            <a:off x="719138" y="4419600"/>
            <a:ext cx="2695575" cy="485775"/>
          </a:xfrm>
          <a:prstGeom prst="rect">
            <a:avLst/>
          </a:prstGeom>
          <a:noFill/>
          <a:ln w="9525">
            <a:noFill/>
            <a:miter lim="800000"/>
            <a:headEnd/>
            <a:tailEnd/>
          </a:ln>
        </p:spPr>
      </p:pic>
      <p:sp>
        <p:nvSpPr>
          <p:cNvPr id="37893" name="Rectangle 14"/>
          <p:cNvSpPr>
            <a:spLocks noChangeArrowheads="1"/>
          </p:cNvSpPr>
          <p:nvPr/>
        </p:nvSpPr>
        <p:spPr bwMode="auto">
          <a:xfrm>
            <a:off x="320675" y="4935538"/>
            <a:ext cx="3346450" cy="368300"/>
          </a:xfrm>
          <a:prstGeom prst="rect">
            <a:avLst/>
          </a:prstGeom>
          <a:noFill/>
          <a:ln w="9525">
            <a:noFill/>
            <a:miter lim="800000"/>
            <a:headEnd/>
            <a:tailEnd/>
          </a:ln>
        </p:spPr>
        <p:txBody>
          <a:bodyPr wrap="none">
            <a:spAutoFit/>
          </a:bodyPr>
          <a:lstStyle/>
          <a:p>
            <a:r>
              <a:rPr lang="am-ET"/>
              <a:t>and centrifugal force on the element,</a:t>
            </a:r>
          </a:p>
        </p:txBody>
      </p:sp>
      <p:pic>
        <p:nvPicPr>
          <p:cNvPr id="37894" name="Picture 20"/>
          <p:cNvPicPr>
            <a:picLocks noChangeAspect="1" noChangeArrowheads="1"/>
          </p:cNvPicPr>
          <p:nvPr/>
        </p:nvPicPr>
        <p:blipFill>
          <a:blip r:embed="rId4"/>
          <a:srcRect/>
          <a:stretch>
            <a:fillRect/>
          </a:stretch>
        </p:blipFill>
        <p:spPr bwMode="auto">
          <a:xfrm>
            <a:off x="584200" y="5586413"/>
            <a:ext cx="3267075" cy="533400"/>
          </a:xfrm>
          <a:prstGeom prst="rect">
            <a:avLst/>
          </a:prstGeom>
          <a:noFill/>
          <a:ln w="9525">
            <a:noFill/>
            <a:miter lim="800000"/>
            <a:headEnd/>
            <a:tailEnd/>
          </a:ln>
        </p:spPr>
      </p:pic>
      <p:sp>
        <p:nvSpPr>
          <p:cNvPr id="37895" name="Rectangle 15"/>
          <p:cNvSpPr>
            <a:spLocks noChangeArrowheads="1"/>
          </p:cNvSpPr>
          <p:nvPr/>
        </p:nvSpPr>
        <p:spPr bwMode="auto">
          <a:xfrm>
            <a:off x="3851275" y="454025"/>
            <a:ext cx="4935538" cy="923925"/>
          </a:xfrm>
          <a:prstGeom prst="rect">
            <a:avLst/>
          </a:prstGeom>
          <a:noFill/>
          <a:ln w="9525">
            <a:noFill/>
            <a:miter lim="800000"/>
            <a:headEnd/>
            <a:tailEnd/>
          </a:ln>
        </p:spPr>
        <p:txBody>
          <a:bodyPr>
            <a:spAutoFit/>
          </a:bodyPr>
          <a:lstStyle/>
          <a:p>
            <a:r>
              <a:rPr lang="am-ET"/>
              <a:t>Vertical component of </a:t>
            </a:r>
            <a:r>
              <a:rPr lang="am-ET" i="1"/>
              <a:t>dF</a:t>
            </a:r>
            <a:endParaRPr lang="am-ET"/>
          </a:p>
          <a:p>
            <a:r>
              <a:rPr lang="en-US" i="1"/>
              <a:t>=dF.Sin</a:t>
            </a:r>
            <a:r>
              <a:rPr lang="en-US" i="1">
                <a:sym typeface="Symbol" pitchFamily="18" charset="2"/>
              </a:rPr>
              <a:t></a:t>
            </a:r>
            <a:endParaRPr lang="am-ET"/>
          </a:p>
          <a:p>
            <a:r>
              <a:rPr lang="en-US" i="1"/>
              <a:t>=</a:t>
            </a:r>
            <a:r>
              <a:rPr lang="en-US" i="1">
                <a:sym typeface="Symbol" pitchFamily="18" charset="2"/>
              </a:rPr>
              <a:t></a:t>
            </a:r>
            <a:r>
              <a:rPr lang="en-US" i="1"/>
              <a:t>.A.R</a:t>
            </a:r>
            <a:r>
              <a:rPr lang="en-US" i="1" baseline="30000"/>
              <a:t>2</a:t>
            </a:r>
            <a:r>
              <a:rPr lang="en-US"/>
              <a:t>w</a:t>
            </a:r>
            <a:r>
              <a:rPr lang="en-US" baseline="30000"/>
              <a:t>2</a:t>
            </a:r>
            <a:r>
              <a:rPr lang="en-US"/>
              <a:t>.</a:t>
            </a:r>
            <a:r>
              <a:rPr lang="en-US" i="1"/>
              <a:t> </a:t>
            </a:r>
            <a:r>
              <a:rPr lang="en-US" i="1">
                <a:sym typeface="Symbol" pitchFamily="18" charset="2"/>
              </a:rPr>
              <a:t></a:t>
            </a:r>
            <a:r>
              <a:rPr lang="en-US" i="1"/>
              <a:t> Sin</a:t>
            </a:r>
            <a:r>
              <a:rPr lang="en-US" i="1">
                <a:sym typeface="Symbol" pitchFamily="18" charset="2"/>
              </a:rPr>
              <a:t></a:t>
            </a:r>
            <a:endParaRPr lang="am-ET"/>
          </a:p>
        </p:txBody>
      </p:sp>
      <p:sp>
        <p:nvSpPr>
          <p:cNvPr id="37896" name="Rectangle 1"/>
          <p:cNvSpPr>
            <a:spLocks noChangeArrowheads="1"/>
          </p:cNvSpPr>
          <p:nvPr/>
        </p:nvSpPr>
        <p:spPr bwMode="auto">
          <a:xfrm>
            <a:off x="3649663" y="1409700"/>
            <a:ext cx="5507037" cy="369888"/>
          </a:xfrm>
          <a:prstGeom prst="rect">
            <a:avLst/>
          </a:prstGeom>
          <a:noFill/>
          <a:ln w="9525">
            <a:noFill/>
            <a:miter lim="800000"/>
            <a:headEnd/>
            <a:tailEnd/>
          </a:ln>
        </p:spPr>
        <p:txBody>
          <a:bodyPr>
            <a:spAutoFit/>
          </a:bodyPr>
          <a:lstStyle/>
          <a:p>
            <a:r>
              <a:rPr lang="en-US">
                <a:sym typeface="Symbol" pitchFamily="18" charset="2"/>
              </a:rPr>
              <a:t></a:t>
            </a:r>
            <a:r>
              <a:rPr lang="am-ET"/>
              <a:t>Total vertical bursting force across the rim diameter </a:t>
            </a:r>
            <a:r>
              <a:rPr lang="am-ET" i="1"/>
              <a:t>X-Y</a:t>
            </a:r>
            <a:r>
              <a:rPr lang="am-ET"/>
              <a:t>,</a:t>
            </a:r>
          </a:p>
        </p:txBody>
      </p:sp>
      <p:pic>
        <p:nvPicPr>
          <p:cNvPr id="37897" name="Picture 8"/>
          <p:cNvPicPr>
            <a:picLocks noChangeAspect="1" noChangeArrowheads="1"/>
          </p:cNvPicPr>
          <p:nvPr/>
        </p:nvPicPr>
        <p:blipFill>
          <a:blip r:embed="rId5"/>
          <a:srcRect/>
          <a:stretch>
            <a:fillRect/>
          </a:stretch>
        </p:blipFill>
        <p:spPr bwMode="auto">
          <a:xfrm>
            <a:off x="3413125" y="1916113"/>
            <a:ext cx="5730875" cy="781050"/>
          </a:xfrm>
          <a:prstGeom prst="rect">
            <a:avLst/>
          </a:prstGeom>
          <a:noFill/>
          <a:ln w="9525">
            <a:noFill/>
            <a:miter lim="800000"/>
            <a:headEnd/>
            <a:tailEnd/>
          </a:ln>
        </p:spPr>
      </p:pic>
      <p:sp>
        <p:nvSpPr>
          <p:cNvPr id="37898" name="Rectangle 2"/>
          <p:cNvSpPr>
            <a:spLocks noChangeArrowheads="1"/>
          </p:cNvSpPr>
          <p:nvPr/>
        </p:nvSpPr>
        <p:spPr bwMode="auto">
          <a:xfrm>
            <a:off x="3992563" y="2951163"/>
            <a:ext cx="4572000" cy="646112"/>
          </a:xfrm>
          <a:prstGeom prst="rect">
            <a:avLst/>
          </a:prstGeom>
          <a:noFill/>
          <a:ln w="9525">
            <a:noFill/>
            <a:miter lim="800000"/>
            <a:headEnd/>
            <a:tailEnd/>
          </a:ln>
        </p:spPr>
        <p:txBody>
          <a:bodyPr>
            <a:spAutoFit/>
          </a:bodyPr>
          <a:lstStyle/>
          <a:p>
            <a:r>
              <a:rPr lang="am-ET"/>
              <a:t>This vertical force is resisted by a force of 2</a:t>
            </a:r>
            <a:r>
              <a:rPr lang="am-ET" i="1"/>
              <a:t>P</a:t>
            </a:r>
            <a:r>
              <a:rPr lang="am-ET"/>
              <a:t>, such that</a:t>
            </a:r>
          </a:p>
        </p:txBody>
      </p:sp>
      <p:pic>
        <p:nvPicPr>
          <p:cNvPr id="37899" name="Picture 11"/>
          <p:cNvPicPr>
            <a:picLocks noChangeAspect="1" noChangeArrowheads="1"/>
          </p:cNvPicPr>
          <p:nvPr/>
        </p:nvPicPr>
        <p:blipFill>
          <a:blip r:embed="rId6"/>
          <a:srcRect/>
          <a:stretch>
            <a:fillRect/>
          </a:stretch>
        </p:blipFill>
        <p:spPr bwMode="auto">
          <a:xfrm>
            <a:off x="4368800" y="3597275"/>
            <a:ext cx="4787900" cy="369888"/>
          </a:xfrm>
          <a:prstGeom prst="rect">
            <a:avLst/>
          </a:prstGeom>
          <a:noFill/>
          <a:ln w="9525">
            <a:noFill/>
            <a:miter lim="800000"/>
            <a:headEnd/>
            <a:tailEnd/>
          </a:ln>
        </p:spPr>
      </p:pic>
      <p:sp>
        <p:nvSpPr>
          <p:cNvPr id="37900" name="Rectangle 4"/>
          <p:cNvSpPr>
            <a:spLocks noChangeArrowheads="1"/>
          </p:cNvSpPr>
          <p:nvPr/>
        </p:nvSpPr>
        <p:spPr bwMode="auto">
          <a:xfrm>
            <a:off x="4214813" y="4016375"/>
            <a:ext cx="4572000" cy="646113"/>
          </a:xfrm>
          <a:prstGeom prst="rect">
            <a:avLst/>
          </a:prstGeom>
          <a:noFill/>
          <a:ln w="9525">
            <a:noFill/>
            <a:miter lim="800000"/>
            <a:headEnd/>
            <a:tailEnd/>
          </a:ln>
        </p:spPr>
        <p:txBody>
          <a:bodyPr>
            <a:spAutoFit/>
          </a:bodyPr>
          <a:lstStyle/>
          <a:p>
            <a:r>
              <a:rPr lang="am-ET"/>
              <a:t>From equations (</a:t>
            </a:r>
            <a:r>
              <a:rPr lang="am-ET" i="1"/>
              <a:t>i</a:t>
            </a:r>
            <a:r>
              <a:rPr lang="am-ET"/>
              <a:t>) and (</a:t>
            </a:r>
            <a:r>
              <a:rPr lang="am-ET" i="1"/>
              <a:t>ii</a:t>
            </a:r>
            <a:r>
              <a:rPr lang="am-ET"/>
              <a:t>), we have</a:t>
            </a:r>
          </a:p>
          <a:p>
            <a:r>
              <a:rPr lang="en-US"/>
              <a:t> </a:t>
            </a:r>
            <a:endParaRPr lang="am-ET"/>
          </a:p>
        </p:txBody>
      </p:sp>
      <p:pic>
        <p:nvPicPr>
          <p:cNvPr id="37901" name="Picture 12"/>
          <p:cNvPicPr>
            <a:picLocks noChangeAspect="1" noChangeArrowheads="1"/>
          </p:cNvPicPr>
          <p:nvPr/>
        </p:nvPicPr>
        <p:blipFill>
          <a:blip r:embed="rId7"/>
          <a:srcRect/>
          <a:stretch>
            <a:fillRect/>
          </a:stretch>
        </p:blipFill>
        <p:spPr bwMode="auto">
          <a:xfrm>
            <a:off x="3522663" y="4478338"/>
            <a:ext cx="5634037" cy="914400"/>
          </a:xfrm>
          <a:prstGeom prst="rect">
            <a:avLst/>
          </a:prstGeom>
          <a:noFill/>
          <a:ln w="9525">
            <a:noFill/>
            <a:miter lim="800000"/>
            <a:headEnd/>
            <a:tailEnd/>
          </a:ln>
        </p:spPr>
      </p:pic>
      <p:sp>
        <p:nvSpPr>
          <p:cNvPr id="6" name="Rectangle 5"/>
          <p:cNvSpPr>
            <a:spLocks noRot="1" noChangeAspect="1" noMove="1" noResize="1" noEditPoints="1" noAdjustHandles="1" noChangeArrowheads="1" noChangeShapeType="1" noTextEdit="1"/>
          </p:cNvSpPr>
          <p:nvPr/>
        </p:nvSpPr>
        <p:spPr>
          <a:xfrm>
            <a:off x="3635896" y="5460522"/>
            <a:ext cx="4572000" cy="1200329"/>
          </a:xfrm>
          <a:prstGeom prst="rect">
            <a:avLst/>
          </a:prstGeom>
          <a:blipFill rotWithShape="1">
            <a:blip r:embed="rId8"/>
            <a:stretch>
              <a:fillRect l="-1067" t="-2538" b="-7107"/>
            </a:stretch>
          </a:blipFill>
        </p:spPr>
        <p:txBody>
          <a:bodyPr/>
          <a:lstStyle/>
          <a:p>
            <a:r>
              <a:rPr lang="am-ET">
                <a:noFill/>
              </a:rPr>
              <a:t> </a:t>
            </a:r>
          </a:p>
        </p:txBody>
      </p:sp>
      <p:sp>
        <p:nvSpPr>
          <p:cNvPr id="37903" name="Rectangle 17"/>
          <p:cNvSpPr>
            <a:spLocks noChangeArrowheads="1"/>
          </p:cNvSpPr>
          <p:nvPr/>
        </p:nvSpPr>
        <p:spPr bwMode="auto">
          <a:xfrm>
            <a:off x="1322388" y="2697163"/>
            <a:ext cx="868362" cy="369887"/>
          </a:xfrm>
          <a:prstGeom prst="rect">
            <a:avLst/>
          </a:prstGeom>
          <a:noFill/>
          <a:ln w="9525">
            <a:noFill/>
            <a:miter lim="800000"/>
            <a:headEnd/>
            <a:tailEnd/>
          </a:ln>
        </p:spPr>
        <p:txBody>
          <a:bodyPr wrap="none">
            <a:spAutoFit/>
          </a:bodyPr>
          <a:lstStyle/>
          <a:p>
            <a:r>
              <a:rPr lang="am-ET" b="1"/>
              <a:t>Fig. </a:t>
            </a:r>
            <a:r>
              <a:rPr lang="en-US" b="1"/>
              <a:t>1</a:t>
            </a:r>
            <a:r>
              <a:rPr lang="am-ET" b="1"/>
              <a:t>.</a:t>
            </a:r>
            <a:r>
              <a:rPr lang="en-US" b="1"/>
              <a:t>4</a:t>
            </a:r>
            <a:r>
              <a:rPr lang="am-ET" b="1"/>
              <a:t>.</a:t>
            </a:r>
            <a:endParaRPr lang="am-E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539750" y="404813"/>
            <a:ext cx="8424863" cy="1200150"/>
          </a:xfrm>
          <a:prstGeom prst="rect">
            <a:avLst/>
          </a:prstGeom>
          <a:noFill/>
          <a:ln w="9525">
            <a:noFill/>
            <a:miter lim="800000"/>
            <a:headEnd/>
            <a:tailEnd/>
          </a:ln>
        </p:spPr>
        <p:txBody>
          <a:bodyPr>
            <a:spAutoFit/>
          </a:bodyPr>
          <a:lstStyle/>
          <a:p>
            <a:pPr algn="ctr"/>
            <a:r>
              <a:rPr lang="en-US" b="1"/>
              <a:t>2.</a:t>
            </a:r>
            <a:r>
              <a:rPr lang="am-ET" b="1"/>
              <a:t> </a:t>
            </a:r>
            <a:r>
              <a:rPr lang="am-ET" b="1" i="1"/>
              <a:t>Tensile bending stress caused by restraint of the arms</a:t>
            </a:r>
            <a:endParaRPr lang="am-ET"/>
          </a:p>
          <a:p>
            <a:r>
              <a:rPr lang="am-ET"/>
              <a:t>The tensile bending stress in the rim due to the restraint of the arms is based on the assumption that each portion of the rim between a pair of arms behaves like a beam fixed at both ends and uniformly loaded, as shown in Fig. </a:t>
            </a:r>
            <a:r>
              <a:rPr lang="en-US"/>
              <a:t>1</a:t>
            </a:r>
            <a:r>
              <a:rPr lang="am-ET"/>
              <a:t>.</a:t>
            </a:r>
            <a:r>
              <a:rPr lang="en-US"/>
              <a:t>5</a:t>
            </a:r>
            <a:r>
              <a:rPr lang="am-ET"/>
              <a:t>, such that length between fixed ends,</a:t>
            </a:r>
          </a:p>
        </p:txBody>
      </p:sp>
      <p:pic>
        <p:nvPicPr>
          <p:cNvPr id="38915" name="Picture 4"/>
          <p:cNvPicPr>
            <a:picLocks noChangeAspect="1" noChangeArrowheads="1"/>
          </p:cNvPicPr>
          <p:nvPr/>
        </p:nvPicPr>
        <p:blipFill>
          <a:blip r:embed="rId2"/>
          <a:srcRect/>
          <a:stretch>
            <a:fillRect/>
          </a:stretch>
        </p:blipFill>
        <p:spPr bwMode="auto">
          <a:xfrm>
            <a:off x="1187450" y="1604963"/>
            <a:ext cx="2992438" cy="673100"/>
          </a:xfrm>
          <a:prstGeom prst="rect">
            <a:avLst/>
          </a:prstGeom>
          <a:noFill/>
          <a:ln w="9525">
            <a:noFill/>
            <a:miter lim="800000"/>
            <a:headEnd/>
            <a:tailEnd/>
          </a:ln>
        </p:spPr>
      </p:pic>
      <p:sp>
        <p:nvSpPr>
          <p:cNvPr id="38916" name="Rectangle 5"/>
          <p:cNvSpPr>
            <a:spLocks noChangeArrowheads="1"/>
          </p:cNvSpPr>
          <p:nvPr/>
        </p:nvSpPr>
        <p:spPr bwMode="auto">
          <a:xfrm>
            <a:off x="684213" y="2182813"/>
            <a:ext cx="7848600" cy="646112"/>
          </a:xfrm>
          <a:prstGeom prst="rect">
            <a:avLst/>
          </a:prstGeom>
          <a:noFill/>
          <a:ln w="9525">
            <a:noFill/>
            <a:miter lim="800000"/>
            <a:headEnd/>
            <a:tailEnd/>
          </a:ln>
        </p:spPr>
        <p:txBody>
          <a:bodyPr>
            <a:spAutoFit/>
          </a:bodyPr>
          <a:lstStyle/>
          <a:p>
            <a:r>
              <a:rPr lang="am-ET"/>
              <a:t>The uniformly distributed load (</a:t>
            </a:r>
            <a:r>
              <a:rPr lang="am-ET" i="1"/>
              <a:t>w</a:t>
            </a:r>
            <a:r>
              <a:rPr lang="am-ET"/>
              <a:t>) per metre length will be equal to the centrifugal force</a:t>
            </a:r>
          </a:p>
          <a:p>
            <a:r>
              <a:rPr lang="am-ET"/>
              <a:t>between a pair of arms</a:t>
            </a:r>
          </a:p>
        </p:txBody>
      </p:sp>
      <p:pic>
        <p:nvPicPr>
          <p:cNvPr id="38917" name="Picture 6"/>
          <p:cNvPicPr>
            <a:picLocks noChangeAspect="1" noChangeArrowheads="1"/>
          </p:cNvPicPr>
          <p:nvPr/>
        </p:nvPicPr>
        <p:blipFill>
          <a:blip r:embed="rId3"/>
          <a:srcRect/>
          <a:stretch>
            <a:fillRect/>
          </a:stretch>
        </p:blipFill>
        <p:spPr bwMode="auto">
          <a:xfrm>
            <a:off x="1082675" y="2828925"/>
            <a:ext cx="3313113" cy="546100"/>
          </a:xfrm>
          <a:prstGeom prst="rect">
            <a:avLst/>
          </a:prstGeom>
          <a:noFill/>
          <a:ln w="9525">
            <a:noFill/>
            <a:miter lim="800000"/>
            <a:headEnd/>
            <a:tailEnd/>
          </a:ln>
        </p:spPr>
      </p:pic>
      <p:sp>
        <p:nvSpPr>
          <p:cNvPr id="38918" name="Rectangle 7"/>
          <p:cNvSpPr>
            <a:spLocks noChangeArrowheads="1"/>
          </p:cNvSpPr>
          <p:nvPr/>
        </p:nvSpPr>
        <p:spPr bwMode="auto">
          <a:xfrm>
            <a:off x="827088" y="3213100"/>
            <a:ext cx="4572000" cy="646113"/>
          </a:xfrm>
          <a:prstGeom prst="rect">
            <a:avLst/>
          </a:prstGeom>
          <a:noFill/>
          <a:ln w="9525">
            <a:noFill/>
            <a:miter lim="800000"/>
            <a:headEnd/>
            <a:tailEnd/>
          </a:ln>
        </p:spPr>
        <p:txBody>
          <a:bodyPr>
            <a:spAutoFit/>
          </a:bodyPr>
          <a:lstStyle/>
          <a:p>
            <a:r>
              <a:rPr lang="am-ET"/>
              <a:t>We know that maximum bending moment,</a:t>
            </a:r>
          </a:p>
          <a:p>
            <a:r>
              <a:rPr lang="en-US"/>
              <a:t> </a:t>
            </a:r>
            <a:endParaRPr lang="am-ET"/>
          </a:p>
        </p:txBody>
      </p:sp>
      <p:pic>
        <p:nvPicPr>
          <p:cNvPr id="38919" name="Picture 8"/>
          <p:cNvPicPr>
            <a:picLocks noChangeAspect="1" noChangeArrowheads="1"/>
          </p:cNvPicPr>
          <p:nvPr/>
        </p:nvPicPr>
        <p:blipFill>
          <a:blip r:embed="rId4"/>
          <a:srcRect/>
          <a:stretch>
            <a:fillRect/>
          </a:stretch>
        </p:blipFill>
        <p:spPr bwMode="auto">
          <a:xfrm>
            <a:off x="0" y="4365625"/>
            <a:ext cx="4643438" cy="590550"/>
          </a:xfrm>
          <a:prstGeom prst="rect">
            <a:avLst/>
          </a:prstGeom>
          <a:noFill/>
          <a:ln w="9525">
            <a:noFill/>
            <a:miter lim="800000"/>
            <a:headEnd/>
            <a:tailEnd/>
          </a:ln>
        </p:spPr>
      </p:pic>
      <p:pic>
        <p:nvPicPr>
          <p:cNvPr id="38920" name="Picture 9"/>
          <p:cNvPicPr>
            <a:picLocks noChangeAspect="1" noChangeArrowheads="1"/>
          </p:cNvPicPr>
          <p:nvPr/>
        </p:nvPicPr>
        <p:blipFill>
          <a:blip r:embed="rId5"/>
          <a:srcRect/>
          <a:stretch>
            <a:fillRect/>
          </a:stretch>
        </p:blipFill>
        <p:spPr bwMode="auto">
          <a:xfrm>
            <a:off x="4325938" y="3505200"/>
            <a:ext cx="4818062" cy="2663825"/>
          </a:xfrm>
          <a:prstGeom prst="rect">
            <a:avLst/>
          </a:prstGeom>
          <a:noFill/>
          <a:ln w="9525">
            <a:noFill/>
            <a:miter lim="800000"/>
            <a:headEnd/>
            <a:tailEnd/>
          </a:ln>
        </p:spPr>
      </p:pic>
      <p:sp>
        <p:nvSpPr>
          <p:cNvPr id="38921" name="Rectangle 10"/>
          <p:cNvSpPr>
            <a:spLocks noChangeArrowheads="1"/>
          </p:cNvSpPr>
          <p:nvPr/>
        </p:nvSpPr>
        <p:spPr bwMode="auto">
          <a:xfrm>
            <a:off x="5795963" y="6311900"/>
            <a:ext cx="868362" cy="368300"/>
          </a:xfrm>
          <a:prstGeom prst="rect">
            <a:avLst/>
          </a:prstGeom>
          <a:noFill/>
          <a:ln w="9525">
            <a:noFill/>
            <a:miter lim="800000"/>
            <a:headEnd/>
            <a:tailEnd/>
          </a:ln>
        </p:spPr>
        <p:txBody>
          <a:bodyPr wrap="none">
            <a:spAutoFit/>
          </a:bodyPr>
          <a:lstStyle/>
          <a:p>
            <a:r>
              <a:rPr lang="am-ET" b="1"/>
              <a:t>Fig. </a:t>
            </a:r>
            <a:r>
              <a:rPr lang="en-US" b="1"/>
              <a:t>1</a:t>
            </a:r>
            <a:r>
              <a:rPr lang="am-ET" b="1"/>
              <a:t>.</a:t>
            </a:r>
            <a:r>
              <a:rPr lang="en-US" b="1"/>
              <a:t>5</a:t>
            </a:r>
            <a:r>
              <a:rPr lang="am-ET" b="1"/>
              <a:t>.</a:t>
            </a:r>
            <a:endParaRPr lang="am-E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2"/>
          <a:srcRect/>
          <a:stretch>
            <a:fillRect/>
          </a:stretch>
        </p:blipFill>
        <p:spPr bwMode="auto">
          <a:xfrm>
            <a:off x="323850" y="333375"/>
            <a:ext cx="5803900" cy="1835150"/>
          </a:xfrm>
          <a:prstGeom prst="rect">
            <a:avLst/>
          </a:prstGeom>
          <a:noFill/>
          <a:ln w="9525">
            <a:noFill/>
            <a:miter lim="800000"/>
            <a:headEnd/>
            <a:tailEnd/>
          </a:ln>
        </p:spPr>
      </p:pic>
      <p:sp>
        <p:nvSpPr>
          <p:cNvPr id="39939" name="Rectangle 4"/>
          <p:cNvSpPr>
            <a:spLocks noChangeArrowheads="1"/>
          </p:cNvSpPr>
          <p:nvPr/>
        </p:nvSpPr>
        <p:spPr bwMode="auto">
          <a:xfrm>
            <a:off x="539750" y="2420938"/>
            <a:ext cx="8353425" cy="646112"/>
          </a:xfrm>
          <a:prstGeom prst="rect">
            <a:avLst/>
          </a:prstGeom>
          <a:noFill/>
          <a:ln w="9525">
            <a:noFill/>
            <a:miter lim="800000"/>
            <a:headEnd/>
            <a:tailEnd/>
          </a:ln>
        </p:spPr>
        <p:txBody>
          <a:bodyPr>
            <a:spAutoFit/>
          </a:bodyPr>
          <a:lstStyle/>
          <a:p>
            <a:r>
              <a:rPr lang="am-ET"/>
              <a:t>If the arms of a flywheel do not stretch at all and are placed very close together, then centrifugal force will not set up stress in the rim. In other words, </a:t>
            </a:r>
            <a:r>
              <a:rPr lang="am-ET">
                <a:sym typeface="Symbol" pitchFamily="18" charset="2"/>
              </a:rPr>
              <a:t></a:t>
            </a:r>
            <a:r>
              <a:rPr lang="am-ET" i="1" baseline="-25000"/>
              <a:t>t</a:t>
            </a:r>
            <a:r>
              <a:rPr lang="am-ET" i="1"/>
              <a:t> </a:t>
            </a:r>
            <a:r>
              <a:rPr lang="am-ET"/>
              <a:t>will be zero. On the other </a:t>
            </a:r>
          </a:p>
        </p:txBody>
      </p:sp>
      <p:sp>
        <p:nvSpPr>
          <p:cNvPr id="39940" name="Rectangle 5"/>
          <p:cNvSpPr>
            <a:spLocks noChangeArrowheads="1"/>
          </p:cNvSpPr>
          <p:nvPr/>
        </p:nvSpPr>
        <p:spPr bwMode="auto">
          <a:xfrm>
            <a:off x="539750" y="3079750"/>
            <a:ext cx="8353425" cy="1476375"/>
          </a:xfrm>
          <a:prstGeom prst="rect">
            <a:avLst/>
          </a:prstGeom>
          <a:noFill/>
          <a:ln w="9525">
            <a:noFill/>
            <a:miter lim="800000"/>
            <a:headEnd/>
            <a:tailEnd/>
          </a:ln>
        </p:spPr>
        <p:txBody>
          <a:bodyPr>
            <a:spAutoFit/>
          </a:bodyPr>
          <a:lstStyle/>
          <a:p>
            <a:r>
              <a:rPr lang="am-ET"/>
              <a:t>hand, if the arms are stretched enough to allow free expansion of the rim due to centrifugal action, there will be no restraint due to the arms, </a:t>
            </a:r>
            <a:r>
              <a:rPr lang="am-ET" i="1"/>
              <a:t>i.e. </a:t>
            </a:r>
            <a:r>
              <a:rPr lang="am-ET">
                <a:sym typeface="Symbol" pitchFamily="18" charset="2"/>
              </a:rPr>
              <a:t></a:t>
            </a:r>
            <a:r>
              <a:rPr lang="am-ET" i="1" baseline="-25000"/>
              <a:t>b</a:t>
            </a:r>
            <a:r>
              <a:rPr lang="am-ET" i="1"/>
              <a:t> </a:t>
            </a:r>
            <a:r>
              <a:rPr lang="am-ET"/>
              <a:t>will be zero.</a:t>
            </a:r>
          </a:p>
          <a:p>
            <a:r>
              <a:rPr lang="en-US"/>
              <a:t>             </a:t>
            </a:r>
            <a:r>
              <a:rPr lang="am-ET"/>
              <a:t>It has been shown by G. Lanza that the arms of a flywheel stretch about ¾ th of the amount necessary for free expansion. Therefore the total stress in the rim,</a:t>
            </a:r>
          </a:p>
          <a:p>
            <a:r>
              <a:rPr lang="en-US"/>
              <a:t> </a:t>
            </a:r>
            <a:endParaRPr lang="am-ET"/>
          </a:p>
        </p:txBody>
      </p:sp>
      <p:pic>
        <p:nvPicPr>
          <p:cNvPr id="39941" name="Picture 6"/>
          <p:cNvPicPr>
            <a:picLocks noChangeAspect="1" noChangeArrowheads="1"/>
          </p:cNvPicPr>
          <p:nvPr/>
        </p:nvPicPr>
        <p:blipFill>
          <a:blip r:embed="rId3"/>
          <a:srcRect/>
          <a:stretch>
            <a:fillRect/>
          </a:stretch>
        </p:blipFill>
        <p:spPr bwMode="auto">
          <a:xfrm>
            <a:off x="684213" y="4365625"/>
            <a:ext cx="6235700" cy="1366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827088" y="333375"/>
            <a:ext cx="7777162" cy="3970338"/>
          </a:xfrm>
          <a:prstGeom prst="rect">
            <a:avLst/>
          </a:prstGeom>
          <a:noFill/>
          <a:ln w="9525">
            <a:noFill/>
            <a:miter lim="800000"/>
            <a:headEnd/>
            <a:tailEnd/>
          </a:ln>
        </p:spPr>
        <p:txBody>
          <a:bodyPr>
            <a:spAutoFit/>
          </a:bodyPr>
          <a:lstStyle/>
          <a:p>
            <a:pPr lvl="1" algn="ctr"/>
            <a:r>
              <a:rPr lang="am-ET" b="1"/>
              <a:t>Stresses in Flywheel Arms</a:t>
            </a:r>
            <a:endParaRPr lang="am-ET"/>
          </a:p>
          <a:p>
            <a:r>
              <a:rPr lang="en-US" b="1"/>
              <a:t> </a:t>
            </a:r>
            <a:endParaRPr lang="am-ET"/>
          </a:p>
          <a:p>
            <a:r>
              <a:rPr lang="am-ET"/>
              <a:t>The following stresses are induced in the arms of a flywheel.</a:t>
            </a:r>
            <a:endParaRPr lang="am-ET" sz="1600"/>
          </a:p>
          <a:p>
            <a:r>
              <a:rPr lang="am-ET" b="1"/>
              <a:t>1. </a:t>
            </a:r>
            <a:r>
              <a:rPr lang="am-ET"/>
              <a:t>Tensile stress due to centrifugal force acting on the rim.</a:t>
            </a:r>
            <a:endParaRPr lang="am-ET" sz="1600"/>
          </a:p>
          <a:p>
            <a:r>
              <a:rPr lang="am-ET" b="1"/>
              <a:t>2. </a:t>
            </a:r>
            <a:r>
              <a:rPr lang="am-ET"/>
              <a:t>Bending stress due to the torque transmitted from the rim to the shaft or from the shaft to </a:t>
            </a:r>
            <a:r>
              <a:rPr lang="en-US"/>
              <a:t>  </a:t>
            </a:r>
            <a:r>
              <a:rPr lang="am-ET"/>
              <a:t>the rim.</a:t>
            </a:r>
            <a:endParaRPr lang="am-ET" sz="1600"/>
          </a:p>
          <a:p>
            <a:r>
              <a:rPr lang="am-ET" b="1"/>
              <a:t>3. </a:t>
            </a:r>
            <a:r>
              <a:rPr lang="am-ET"/>
              <a:t>Shrinkage stresses due to unequal rate of cooling of casting. These stresses are difficult to</a:t>
            </a:r>
            <a:endParaRPr lang="am-ET" sz="1600"/>
          </a:p>
          <a:p>
            <a:r>
              <a:rPr lang="am-ET"/>
              <a:t>determine.</a:t>
            </a:r>
            <a:endParaRPr lang="am-ET" sz="1600"/>
          </a:p>
          <a:p>
            <a:r>
              <a:rPr lang="am-ET"/>
              <a:t>We shall now discuss the first two types of stresses as follows:</a:t>
            </a:r>
            <a:endParaRPr lang="am-ET" sz="1600"/>
          </a:p>
          <a:p>
            <a:pPr algn="ctr"/>
            <a:r>
              <a:rPr lang="am-ET" b="1"/>
              <a:t>1. </a:t>
            </a:r>
            <a:r>
              <a:rPr lang="am-ET" b="1" i="1"/>
              <a:t>Tensile stress due to the centrifugal force</a:t>
            </a:r>
            <a:endParaRPr lang="am-ET" sz="1600"/>
          </a:p>
          <a:p>
            <a:r>
              <a:rPr lang="am-ET"/>
              <a:t>Due to the centrifugal force acting on the rim, the arms will be subjected to direct tensile stress whose magnitude is same as discussed in the previous article.</a:t>
            </a:r>
            <a:endParaRPr lang="am-ET" sz="1600"/>
          </a:p>
          <a:p>
            <a:r>
              <a:rPr lang="am-ET">
                <a:sym typeface="Symbol" pitchFamily="18" charset="2"/>
              </a:rPr>
              <a:t></a:t>
            </a:r>
            <a:r>
              <a:rPr lang="am-ET"/>
              <a:t> Tensile stress in the arms,</a:t>
            </a:r>
            <a:endParaRPr lang="am-ET" sz="1600"/>
          </a:p>
        </p:txBody>
      </p:sp>
      <p:pic>
        <p:nvPicPr>
          <p:cNvPr id="40963" name="Picture 4"/>
          <p:cNvPicPr>
            <a:picLocks noChangeAspect="1" noChangeArrowheads="1"/>
          </p:cNvPicPr>
          <p:nvPr/>
        </p:nvPicPr>
        <p:blipFill>
          <a:blip r:embed="rId2"/>
          <a:srcRect/>
          <a:stretch>
            <a:fillRect/>
          </a:stretch>
        </p:blipFill>
        <p:spPr bwMode="auto">
          <a:xfrm>
            <a:off x="2339975" y="4303713"/>
            <a:ext cx="2517775" cy="763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defTabSz="912813" eaLnBrk="1" hangingPunct="1"/>
            <a:r>
              <a:rPr lang="en-US" b="1" u="sng" smtClean="0"/>
              <a:t> Introduction</a:t>
            </a:r>
            <a:endParaRPr lang="en-US" smtClean="0"/>
          </a:p>
        </p:txBody>
      </p:sp>
      <p:sp>
        <p:nvSpPr>
          <p:cNvPr id="5123"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defTabSz="912813"/>
            <a:r>
              <a:rPr lang="en-US" sz="1200">
                <a:latin typeface="Calibri" pitchFamily="34" charset="0"/>
                <a:cs typeface="Times New Roman" pitchFamily="18" charset="0"/>
              </a:rPr>
              <a:t>N=</a:t>
            </a:r>
            <a:endParaRPr lang="en-US">
              <a:latin typeface="Calibri" pitchFamily="34" charset="0"/>
            </a:endParaRPr>
          </a:p>
        </p:txBody>
      </p:sp>
      <p:pic>
        <p:nvPicPr>
          <p:cNvPr id="5124" name="Content Placeholder 9"/>
          <p:cNvPicPr>
            <a:picLocks noGrp="1"/>
          </p:cNvPicPr>
          <p:nvPr>
            <p:ph idx="1"/>
          </p:nvPr>
        </p:nvPicPr>
        <p:blipFill>
          <a:blip r:embed="rId2"/>
          <a:srcRect/>
          <a:stretch>
            <a:fillRect/>
          </a:stretch>
        </p:blipFill>
        <p:spPr>
          <a:xfrm>
            <a:off x="2362200" y="1676400"/>
            <a:ext cx="4800600" cy="3048000"/>
          </a:xfrm>
        </p:spPr>
      </p:pic>
      <p:sp>
        <p:nvSpPr>
          <p:cNvPr id="5125" name="Rectangle 10"/>
          <p:cNvSpPr>
            <a:spLocks noChangeArrowheads="1"/>
          </p:cNvSpPr>
          <p:nvPr/>
        </p:nvSpPr>
        <p:spPr bwMode="auto">
          <a:xfrm>
            <a:off x="914400" y="4800600"/>
            <a:ext cx="7543800" cy="646113"/>
          </a:xfrm>
          <a:prstGeom prst="rect">
            <a:avLst/>
          </a:prstGeom>
          <a:noFill/>
          <a:ln w="9525">
            <a:noFill/>
            <a:miter lim="800000"/>
            <a:headEnd/>
            <a:tailEnd/>
          </a:ln>
        </p:spPr>
        <p:txBody>
          <a:bodyPr>
            <a:spAutoFit/>
          </a:bodyPr>
          <a:lstStyle/>
          <a:p>
            <a:pPr defTabSz="912813"/>
            <a:r>
              <a:rPr lang="am-ET"/>
              <a:t>As the person operating the potter’s wheel presses down and releases the pedal, the flywheel keeps the turntable moving at a constant speed. </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468313" y="476250"/>
            <a:ext cx="8351837" cy="3140075"/>
          </a:xfrm>
          <a:prstGeom prst="rect">
            <a:avLst/>
          </a:prstGeom>
          <a:noFill/>
          <a:ln w="9525">
            <a:noFill/>
            <a:miter lim="800000"/>
            <a:headEnd/>
            <a:tailEnd/>
          </a:ln>
        </p:spPr>
        <p:txBody>
          <a:bodyPr>
            <a:spAutoFit/>
          </a:bodyPr>
          <a:lstStyle/>
          <a:p>
            <a:pPr algn="ctr"/>
            <a:r>
              <a:rPr lang="am-ET" b="1"/>
              <a:t>2. </a:t>
            </a:r>
            <a:r>
              <a:rPr lang="am-ET" b="1" i="1"/>
              <a:t>Bending stress due to the torque transmitted</a:t>
            </a:r>
            <a:endParaRPr lang="am-ET"/>
          </a:p>
          <a:p>
            <a:r>
              <a:rPr lang="am-ET"/>
              <a:t>Due to the torque transmitted from the rim to the shaft or from the shaft to the rim, the arms will be subjected to bending, because they are required to carry the full torque load. In order to find out the maximum bending moment on the arms, it may be assumed as a centilever beam fixed at the hub and carrying a concentrated load at the free end of the rim as shown in Fig. </a:t>
            </a:r>
            <a:r>
              <a:rPr lang="en-US"/>
              <a:t>1</a:t>
            </a:r>
            <a:r>
              <a:rPr lang="am-ET"/>
              <a:t>.</a:t>
            </a:r>
            <a:r>
              <a:rPr lang="en-US"/>
              <a:t>6</a:t>
            </a:r>
            <a:r>
              <a:rPr lang="am-ET"/>
              <a:t>.</a:t>
            </a:r>
          </a:p>
          <a:p>
            <a:r>
              <a:rPr lang="am-ET"/>
              <a:t>Let</a:t>
            </a:r>
            <a:r>
              <a:rPr lang="en-US"/>
              <a:t>            </a:t>
            </a:r>
            <a:r>
              <a:rPr lang="am-ET" i="1"/>
              <a:t>T </a:t>
            </a:r>
            <a:r>
              <a:rPr lang="am-ET"/>
              <a:t>= Maximum torque transmitted by the shaft,</a:t>
            </a:r>
          </a:p>
          <a:p>
            <a:r>
              <a:rPr lang="en-US" i="1"/>
              <a:t>                 </a:t>
            </a:r>
            <a:r>
              <a:rPr lang="am-ET" i="1"/>
              <a:t>R </a:t>
            </a:r>
            <a:r>
              <a:rPr lang="am-ET"/>
              <a:t>= Mean radius of the rim,</a:t>
            </a:r>
          </a:p>
          <a:p>
            <a:r>
              <a:rPr lang="en-US" i="1"/>
              <a:t>                  </a:t>
            </a:r>
            <a:r>
              <a:rPr lang="am-ET" i="1"/>
              <a:t>r </a:t>
            </a:r>
            <a:r>
              <a:rPr lang="am-ET"/>
              <a:t>= Radius of the hub,</a:t>
            </a:r>
          </a:p>
          <a:p>
            <a:r>
              <a:rPr lang="en-US" i="1"/>
              <a:t>                  </a:t>
            </a:r>
            <a:r>
              <a:rPr lang="am-ET" i="1"/>
              <a:t>n </a:t>
            </a:r>
            <a:r>
              <a:rPr lang="am-ET"/>
              <a:t>= Number of arms, and</a:t>
            </a:r>
          </a:p>
          <a:p>
            <a:r>
              <a:rPr lang="en-US" i="1"/>
              <a:t>                  </a:t>
            </a:r>
            <a:r>
              <a:rPr lang="am-ET" i="1"/>
              <a:t>Z </a:t>
            </a:r>
            <a:r>
              <a:rPr lang="am-ET"/>
              <a:t>= Section modulus for the cross-section of arms.</a:t>
            </a:r>
          </a:p>
        </p:txBody>
      </p:sp>
      <p:pic>
        <p:nvPicPr>
          <p:cNvPr id="41987" name="Picture 4"/>
          <p:cNvPicPr>
            <a:picLocks noChangeAspect="1" noChangeArrowheads="1"/>
          </p:cNvPicPr>
          <p:nvPr/>
        </p:nvPicPr>
        <p:blipFill>
          <a:blip r:embed="rId2"/>
          <a:srcRect/>
          <a:stretch>
            <a:fillRect/>
          </a:stretch>
        </p:blipFill>
        <p:spPr bwMode="auto">
          <a:xfrm>
            <a:off x="1042988" y="3500438"/>
            <a:ext cx="4341812" cy="2271712"/>
          </a:xfrm>
          <a:prstGeom prst="rect">
            <a:avLst/>
          </a:prstGeom>
          <a:noFill/>
          <a:ln w="9525">
            <a:noFill/>
            <a:miter lim="800000"/>
            <a:headEnd/>
            <a:tailEnd/>
          </a:ln>
        </p:spPr>
      </p:pic>
      <p:sp>
        <p:nvSpPr>
          <p:cNvPr id="41988" name="Rectangle 5"/>
          <p:cNvSpPr>
            <a:spLocks noChangeArrowheads="1"/>
          </p:cNvSpPr>
          <p:nvPr/>
        </p:nvSpPr>
        <p:spPr bwMode="auto">
          <a:xfrm>
            <a:off x="2484438" y="5772150"/>
            <a:ext cx="919162" cy="368300"/>
          </a:xfrm>
          <a:prstGeom prst="rect">
            <a:avLst/>
          </a:prstGeom>
          <a:noFill/>
          <a:ln w="9525">
            <a:noFill/>
            <a:miter lim="800000"/>
            <a:headEnd/>
            <a:tailEnd/>
          </a:ln>
        </p:spPr>
        <p:txBody>
          <a:bodyPr wrap="none">
            <a:spAutoFit/>
          </a:bodyPr>
          <a:lstStyle/>
          <a:p>
            <a:r>
              <a:rPr lang="en-US" b="1"/>
              <a:t> </a:t>
            </a:r>
            <a:r>
              <a:rPr lang="am-ET" b="1"/>
              <a:t>Fig. </a:t>
            </a:r>
            <a:r>
              <a:rPr lang="en-US" b="1"/>
              <a:t>1</a:t>
            </a:r>
            <a:r>
              <a:rPr lang="am-ET" b="1"/>
              <a:t>.</a:t>
            </a:r>
            <a:r>
              <a:rPr lang="en-US" b="1"/>
              <a:t>6</a:t>
            </a:r>
            <a:r>
              <a:rPr lang="am-ET" b="1"/>
              <a:t>.</a:t>
            </a:r>
            <a:endParaRPr lang="am-E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395288" y="333375"/>
            <a:ext cx="8280400" cy="646113"/>
          </a:xfrm>
          <a:prstGeom prst="rect">
            <a:avLst/>
          </a:prstGeom>
          <a:noFill/>
          <a:ln w="9525">
            <a:noFill/>
            <a:miter lim="800000"/>
            <a:headEnd/>
            <a:tailEnd/>
          </a:ln>
        </p:spPr>
        <p:txBody>
          <a:bodyPr>
            <a:spAutoFit/>
          </a:bodyPr>
          <a:lstStyle/>
          <a:p>
            <a:r>
              <a:rPr lang="am-ET"/>
              <a:t>We know that the load at the mean radius of the rim,</a:t>
            </a:r>
          </a:p>
          <a:p>
            <a:r>
              <a:rPr lang="en-US"/>
              <a:t> </a:t>
            </a:r>
            <a:endParaRPr lang="am-ET"/>
          </a:p>
        </p:txBody>
      </p:sp>
      <p:pic>
        <p:nvPicPr>
          <p:cNvPr id="43011" name="Picture 4"/>
          <p:cNvPicPr>
            <a:picLocks noChangeAspect="1" noChangeArrowheads="1"/>
          </p:cNvPicPr>
          <p:nvPr/>
        </p:nvPicPr>
        <p:blipFill>
          <a:blip r:embed="rId2"/>
          <a:srcRect/>
          <a:stretch>
            <a:fillRect/>
          </a:stretch>
        </p:blipFill>
        <p:spPr bwMode="auto">
          <a:xfrm>
            <a:off x="1187450" y="765175"/>
            <a:ext cx="3686175" cy="1009650"/>
          </a:xfrm>
          <a:prstGeom prst="rect">
            <a:avLst/>
          </a:prstGeom>
          <a:noFill/>
          <a:ln w="9525">
            <a:noFill/>
            <a:miter lim="800000"/>
            <a:headEnd/>
            <a:tailEnd/>
          </a:ln>
        </p:spPr>
      </p:pic>
      <p:sp>
        <p:nvSpPr>
          <p:cNvPr id="43012" name="Rectangle 5"/>
          <p:cNvSpPr>
            <a:spLocks noChangeArrowheads="1"/>
          </p:cNvSpPr>
          <p:nvPr/>
        </p:nvSpPr>
        <p:spPr bwMode="auto">
          <a:xfrm>
            <a:off x="468313" y="1916113"/>
            <a:ext cx="6911975" cy="369887"/>
          </a:xfrm>
          <a:prstGeom prst="rect">
            <a:avLst/>
          </a:prstGeom>
          <a:noFill/>
          <a:ln w="9525">
            <a:noFill/>
            <a:miter lim="800000"/>
            <a:headEnd/>
            <a:tailEnd/>
          </a:ln>
        </p:spPr>
        <p:txBody>
          <a:bodyPr>
            <a:spAutoFit/>
          </a:bodyPr>
          <a:lstStyle/>
          <a:p>
            <a:r>
              <a:rPr lang="am-ET"/>
              <a:t>and maximum bending moment which lies on the arm at the hub,</a:t>
            </a:r>
          </a:p>
        </p:txBody>
      </p:sp>
      <p:pic>
        <p:nvPicPr>
          <p:cNvPr id="43013" name="Picture 6"/>
          <p:cNvPicPr>
            <a:picLocks noChangeAspect="1" noChangeArrowheads="1"/>
          </p:cNvPicPr>
          <p:nvPr/>
        </p:nvPicPr>
        <p:blipFill>
          <a:blip r:embed="rId3"/>
          <a:srcRect/>
          <a:stretch>
            <a:fillRect/>
          </a:stretch>
        </p:blipFill>
        <p:spPr bwMode="auto">
          <a:xfrm>
            <a:off x="1854200" y="2420938"/>
            <a:ext cx="2352675" cy="495300"/>
          </a:xfrm>
          <a:prstGeom prst="rect">
            <a:avLst/>
          </a:prstGeom>
          <a:noFill/>
          <a:ln w="9525">
            <a:noFill/>
            <a:miter lim="800000"/>
            <a:headEnd/>
            <a:tailEnd/>
          </a:ln>
        </p:spPr>
      </p:pic>
      <p:sp>
        <p:nvSpPr>
          <p:cNvPr id="43014" name="Rectangle 7"/>
          <p:cNvSpPr>
            <a:spLocks noChangeArrowheads="1"/>
          </p:cNvSpPr>
          <p:nvPr/>
        </p:nvSpPr>
        <p:spPr bwMode="auto">
          <a:xfrm>
            <a:off x="611188" y="2916238"/>
            <a:ext cx="4572000" cy="646112"/>
          </a:xfrm>
          <a:prstGeom prst="rect">
            <a:avLst/>
          </a:prstGeom>
          <a:noFill/>
          <a:ln w="9525">
            <a:noFill/>
            <a:miter lim="800000"/>
            <a:headEnd/>
            <a:tailEnd/>
          </a:ln>
        </p:spPr>
        <p:txBody>
          <a:bodyPr>
            <a:spAutoFit/>
          </a:bodyPr>
          <a:lstStyle/>
          <a:p>
            <a:r>
              <a:rPr lang="am-ET">
                <a:sym typeface="Symbol" pitchFamily="18" charset="2"/>
              </a:rPr>
              <a:t></a:t>
            </a:r>
            <a:r>
              <a:rPr lang="am-ET"/>
              <a:t> Bending stress in arms,</a:t>
            </a:r>
          </a:p>
          <a:p>
            <a:r>
              <a:rPr lang="en-US"/>
              <a:t> </a:t>
            </a:r>
            <a:endParaRPr lang="am-ET"/>
          </a:p>
        </p:txBody>
      </p:sp>
      <p:pic>
        <p:nvPicPr>
          <p:cNvPr id="43015" name="Picture 8"/>
          <p:cNvPicPr>
            <a:picLocks noChangeAspect="1" noChangeArrowheads="1"/>
          </p:cNvPicPr>
          <p:nvPr/>
        </p:nvPicPr>
        <p:blipFill>
          <a:blip r:embed="rId4"/>
          <a:srcRect/>
          <a:stretch>
            <a:fillRect/>
          </a:stretch>
        </p:blipFill>
        <p:spPr bwMode="auto">
          <a:xfrm>
            <a:off x="1947863" y="3387725"/>
            <a:ext cx="2619375" cy="504825"/>
          </a:xfrm>
          <a:prstGeom prst="rect">
            <a:avLst/>
          </a:prstGeom>
          <a:noFill/>
          <a:ln w="9525">
            <a:noFill/>
            <a:miter lim="800000"/>
            <a:headEnd/>
            <a:tailEnd/>
          </a:ln>
        </p:spPr>
      </p:pic>
      <p:sp>
        <p:nvSpPr>
          <p:cNvPr id="43016" name="Rectangle 9"/>
          <p:cNvSpPr>
            <a:spLocks noChangeArrowheads="1"/>
          </p:cNvSpPr>
          <p:nvPr/>
        </p:nvSpPr>
        <p:spPr bwMode="auto">
          <a:xfrm>
            <a:off x="601663" y="4005263"/>
            <a:ext cx="4468812" cy="369887"/>
          </a:xfrm>
          <a:prstGeom prst="rect">
            <a:avLst/>
          </a:prstGeom>
          <a:noFill/>
          <a:ln w="9525">
            <a:noFill/>
            <a:miter lim="800000"/>
            <a:headEnd/>
            <a:tailEnd/>
          </a:ln>
        </p:spPr>
        <p:txBody>
          <a:bodyPr wrap="none">
            <a:spAutoFit/>
          </a:bodyPr>
          <a:lstStyle/>
          <a:p>
            <a:r>
              <a:rPr lang="am-ET">
                <a:sym typeface="Symbol" pitchFamily="18" charset="2"/>
              </a:rPr>
              <a:t></a:t>
            </a:r>
            <a:r>
              <a:rPr lang="am-ET"/>
              <a:t> Total tensile stress in the arms at the hub end,</a:t>
            </a:r>
          </a:p>
        </p:txBody>
      </p:sp>
      <p:pic>
        <p:nvPicPr>
          <p:cNvPr id="43017" name="Picture 10"/>
          <p:cNvPicPr>
            <a:picLocks noChangeAspect="1" noChangeArrowheads="1"/>
          </p:cNvPicPr>
          <p:nvPr/>
        </p:nvPicPr>
        <p:blipFill>
          <a:blip r:embed="rId5"/>
          <a:srcRect/>
          <a:stretch>
            <a:fillRect/>
          </a:stretch>
        </p:blipFill>
        <p:spPr bwMode="auto">
          <a:xfrm>
            <a:off x="1854200" y="4437063"/>
            <a:ext cx="1552575" cy="33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323850" y="260350"/>
            <a:ext cx="8640763" cy="1754188"/>
          </a:xfrm>
          <a:prstGeom prst="rect">
            <a:avLst/>
          </a:prstGeom>
          <a:noFill/>
          <a:ln w="9525">
            <a:noFill/>
            <a:miter lim="800000"/>
            <a:headEnd/>
            <a:tailEnd/>
          </a:ln>
        </p:spPr>
        <p:txBody>
          <a:bodyPr>
            <a:spAutoFit/>
          </a:bodyPr>
          <a:lstStyle/>
          <a:p>
            <a:r>
              <a:rPr lang="am-ET" b="1"/>
              <a:t>Notes: 1</a:t>
            </a:r>
            <a:r>
              <a:rPr lang="am-ET"/>
              <a:t>. The total stress on the arms should not exceed the allowable permissible stress.</a:t>
            </a:r>
          </a:p>
          <a:p>
            <a:r>
              <a:rPr lang="en-US" b="1"/>
              <a:t>            </a:t>
            </a:r>
            <a:r>
              <a:rPr lang="am-ET" b="1"/>
              <a:t>2</a:t>
            </a:r>
            <a:r>
              <a:rPr lang="am-ET"/>
              <a:t>. If the flywheel is used as a belt pulley, then the arms are also subjected to bending due to net belt tension (</a:t>
            </a:r>
            <a:r>
              <a:rPr lang="am-ET" i="1"/>
              <a:t>T</a:t>
            </a:r>
            <a:r>
              <a:rPr lang="am-ET"/>
              <a:t>1 – </a:t>
            </a:r>
            <a:r>
              <a:rPr lang="am-ET" i="1"/>
              <a:t>T</a:t>
            </a:r>
            <a:r>
              <a:rPr lang="am-ET"/>
              <a:t>2), where </a:t>
            </a:r>
            <a:r>
              <a:rPr lang="am-ET" i="1"/>
              <a:t>T</a:t>
            </a:r>
            <a:r>
              <a:rPr lang="am-ET"/>
              <a:t>1 and </a:t>
            </a:r>
            <a:r>
              <a:rPr lang="am-ET" i="1"/>
              <a:t>T</a:t>
            </a:r>
            <a:r>
              <a:rPr lang="am-ET"/>
              <a:t>2 are the tensions in the tight side and slack side of the belt respectively. </a:t>
            </a:r>
          </a:p>
          <a:p>
            <a:r>
              <a:rPr lang="am-ET"/>
              <a:t>Therefore the bending stress due to the belt tensions,</a:t>
            </a:r>
          </a:p>
          <a:p>
            <a:r>
              <a:rPr lang="en-US"/>
              <a:t> </a:t>
            </a:r>
            <a:endParaRPr lang="am-ET"/>
          </a:p>
        </p:txBody>
      </p:sp>
      <p:pic>
        <p:nvPicPr>
          <p:cNvPr id="44035" name="Picture 4"/>
          <p:cNvPicPr>
            <a:picLocks noChangeAspect="1" noChangeArrowheads="1"/>
          </p:cNvPicPr>
          <p:nvPr/>
        </p:nvPicPr>
        <p:blipFill>
          <a:blip r:embed="rId2"/>
          <a:srcRect/>
          <a:stretch>
            <a:fillRect/>
          </a:stretch>
        </p:blipFill>
        <p:spPr bwMode="auto">
          <a:xfrm>
            <a:off x="2555875" y="1773238"/>
            <a:ext cx="2581275" cy="857250"/>
          </a:xfrm>
          <a:prstGeom prst="rect">
            <a:avLst/>
          </a:prstGeom>
          <a:noFill/>
          <a:ln w="9525">
            <a:noFill/>
            <a:miter lim="800000"/>
            <a:headEnd/>
            <a:tailEnd/>
          </a:ln>
        </p:spPr>
      </p:pic>
      <p:sp>
        <p:nvSpPr>
          <p:cNvPr id="44036" name="Rectangle 5"/>
          <p:cNvSpPr>
            <a:spLocks noChangeArrowheads="1"/>
          </p:cNvSpPr>
          <p:nvPr/>
        </p:nvSpPr>
        <p:spPr bwMode="auto">
          <a:xfrm>
            <a:off x="468313" y="2630488"/>
            <a:ext cx="8424862" cy="922337"/>
          </a:xfrm>
          <a:prstGeom prst="rect">
            <a:avLst/>
          </a:prstGeom>
          <a:noFill/>
          <a:ln w="9525">
            <a:noFill/>
            <a:miter lim="800000"/>
            <a:headEnd/>
            <a:tailEnd/>
          </a:ln>
        </p:spPr>
        <p:txBody>
          <a:bodyPr>
            <a:spAutoFit/>
          </a:bodyPr>
          <a:lstStyle/>
          <a:p>
            <a:r>
              <a:rPr lang="am-ET"/>
              <a:t>... (</a:t>
            </a:r>
            <a:r>
              <a:rPr lang="en-US"/>
              <a:t>..</a:t>
            </a:r>
            <a:r>
              <a:rPr lang="am-ET"/>
              <a:t>Only half the number of arms are considered to be effective in transmitting the belt tensions)</a:t>
            </a:r>
          </a:p>
          <a:p>
            <a:r>
              <a:rPr lang="am-ET">
                <a:sym typeface="Symbol" pitchFamily="18" charset="2"/>
              </a:rPr>
              <a:t></a:t>
            </a:r>
            <a:r>
              <a:rPr lang="am-ET"/>
              <a:t> Total bending stress in the arms at the hub end,</a:t>
            </a:r>
          </a:p>
        </p:txBody>
      </p:sp>
      <p:pic>
        <p:nvPicPr>
          <p:cNvPr id="44037" name="Picture 6"/>
          <p:cNvPicPr>
            <a:picLocks noChangeAspect="1" noChangeArrowheads="1"/>
          </p:cNvPicPr>
          <p:nvPr/>
        </p:nvPicPr>
        <p:blipFill>
          <a:blip r:embed="rId3"/>
          <a:srcRect/>
          <a:stretch>
            <a:fillRect/>
          </a:stretch>
        </p:blipFill>
        <p:spPr bwMode="auto">
          <a:xfrm>
            <a:off x="2917825" y="3789363"/>
            <a:ext cx="1857375" cy="371475"/>
          </a:xfrm>
          <a:prstGeom prst="rect">
            <a:avLst/>
          </a:prstGeom>
          <a:noFill/>
          <a:ln w="9525">
            <a:noFill/>
            <a:miter lim="800000"/>
            <a:headEnd/>
            <a:tailEnd/>
          </a:ln>
        </p:spPr>
      </p:pic>
      <p:sp>
        <p:nvSpPr>
          <p:cNvPr id="44038" name="Rectangle 7"/>
          <p:cNvSpPr>
            <a:spLocks noChangeArrowheads="1"/>
          </p:cNvSpPr>
          <p:nvPr/>
        </p:nvSpPr>
        <p:spPr bwMode="auto">
          <a:xfrm>
            <a:off x="631825" y="4160838"/>
            <a:ext cx="6677025" cy="368300"/>
          </a:xfrm>
          <a:prstGeom prst="rect">
            <a:avLst/>
          </a:prstGeom>
          <a:noFill/>
          <a:ln w="9525">
            <a:noFill/>
            <a:miter lim="800000"/>
            <a:headEnd/>
            <a:tailEnd/>
          </a:ln>
        </p:spPr>
        <p:txBody>
          <a:bodyPr>
            <a:spAutoFit/>
          </a:bodyPr>
          <a:lstStyle/>
          <a:p>
            <a:r>
              <a:rPr lang="am-ET"/>
              <a:t>and the total tensile stress in the arms at the hub end,</a:t>
            </a:r>
          </a:p>
        </p:txBody>
      </p:sp>
      <p:pic>
        <p:nvPicPr>
          <p:cNvPr id="44039" name="Picture 8"/>
          <p:cNvPicPr>
            <a:picLocks noChangeAspect="1" noChangeArrowheads="1"/>
          </p:cNvPicPr>
          <p:nvPr/>
        </p:nvPicPr>
        <p:blipFill>
          <a:blip r:embed="rId4"/>
          <a:srcRect/>
          <a:stretch>
            <a:fillRect/>
          </a:stretch>
        </p:blipFill>
        <p:spPr bwMode="auto">
          <a:xfrm>
            <a:off x="2952750" y="5013325"/>
            <a:ext cx="2047875"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323850" y="333375"/>
            <a:ext cx="8424863" cy="1754188"/>
          </a:xfrm>
          <a:prstGeom prst="rect">
            <a:avLst/>
          </a:prstGeom>
          <a:noFill/>
          <a:ln w="9525">
            <a:noFill/>
            <a:miter lim="800000"/>
            <a:headEnd/>
            <a:tailEnd/>
          </a:ln>
        </p:spPr>
        <p:txBody>
          <a:bodyPr>
            <a:spAutoFit/>
          </a:bodyPr>
          <a:lstStyle/>
          <a:p>
            <a:pPr lvl="1" algn="ctr"/>
            <a:r>
              <a:rPr lang="am-ET" b="1"/>
              <a:t>Design of Flywheel Arms</a:t>
            </a:r>
            <a:endParaRPr lang="am-ET"/>
          </a:p>
          <a:p>
            <a:r>
              <a:rPr lang="en-US" b="1"/>
              <a:t> </a:t>
            </a:r>
            <a:endParaRPr lang="am-ET"/>
          </a:p>
          <a:p>
            <a:r>
              <a:rPr lang="en-US"/>
              <a:t>         </a:t>
            </a:r>
            <a:r>
              <a:rPr lang="am-ET"/>
              <a:t>The cross-section of the arms is usually elliptical with major axis as twice the minor axis, as shown in Fig. </a:t>
            </a:r>
            <a:r>
              <a:rPr lang="en-US"/>
              <a:t>1</a:t>
            </a:r>
            <a:r>
              <a:rPr lang="am-ET"/>
              <a:t>.7 and it is designed for the maximum bending stress.</a:t>
            </a:r>
            <a:endParaRPr lang="am-ET" sz="1600"/>
          </a:p>
          <a:p>
            <a:r>
              <a:rPr lang="am-ET"/>
              <a:t>Let</a:t>
            </a:r>
            <a:r>
              <a:rPr lang="en-US"/>
              <a:t>                  </a:t>
            </a:r>
            <a:r>
              <a:rPr lang="am-ET" i="1"/>
              <a:t>a</a:t>
            </a:r>
            <a:r>
              <a:rPr lang="am-ET" baseline="-25000"/>
              <a:t>1</a:t>
            </a:r>
            <a:r>
              <a:rPr lang="am-ET"/>
              <a:t> = Major axis, and</a:t>
            </a:r>
            <a:endParaRPr lang="am-ET" sz="1600"/>
          </a:p>
          <a:p>
            <a:r>
              <a:rPr lang="en-US" i="1"/>
              <a:t>                       </a:t>
            </a:r>
            <a:r>
              <a:rPr lang="am-ET" i="1"/>
              <a:t>b</a:t>
            </a:r>
            <a:r>
              <a:rPr lang="am-ET" baseline="-25000"/>
              <a:t>1</a:t>
            </a:r>
            <a:r>
              <a:rPr lang="am-ET"/>
              <a:t> = Minor axis.</a:t>
            </a:r>
            <a:endParaRPr lang="am-ET" sz="1600"/>
          </a:p>
        </p:txBody>
      </p:sp>
      <p:pic>
        <p:nvPicPr>
          <p:cNvPr id="45059" name="Picture 4"/>
          <p:cNvPicPr>
            <a:picLocks noChangeAspect="1" noChangeArrowheads="1"/>
          </p:cNvPicPr>
          <p:nvPr/>
        </p:nvPicPr>
        <p:blipFill>
          <a:blip r:embed="rId2"/>
          <a:srcRect/>
          <a:stretch>
            <a:fillRect/>
          </a:stretch>
        </p:blipFill>
        <p:spPr bwMode="auto">
          <a:xfrm>
            <a:off x="717550" y="2093913"/>
            <a:ext cx="5730875" cy="581025"/>
          </a:xfrm>
          <a:prstGeom prst="rect">
            <a:avLst/>
          </a:prstGeom>
          <a:noFill/>
          <a:ln w="9525">
            <a:noFill/>
            <a:miter lim="800000"/>
            <a:headEnd/>
            <a:tailEnd/>
          </a:ln>
        </p:spPr>
      </p:pic>
      <p:sp>
        <p:nvSpPr>
          <p:cNvPr id="45060" name="Rectangle 5"/>
          <p:cNvSpPr>
            <a:spLocks noChangeArrowheads="1"/>
          </p:cNvSpPr>
          <p:nvPr/>
        </p:nvSpPr>
        <p:spPr bwMode="auto">
          <a:xfrm>
            <a:off x="717550" y="2874963"/>
            <a:ext cx="3862388" cy="369887"/>
          </a:xfrm>
          <a:prstGeom prst="rect">
            <a:avLst/>
          </a:prstGeom>
          <a:noFill/>
          <a:ln w="9525">
            <a:noFill/>
            <a:miter lim="800000"/>
            <a:headEnd/>
            <a:tailEnd/>
          </a:ln>
        </p:spPr>
        <p:txBody>
          <a:bodyPr wrap="none">
            <a:spAutoFit/>
          </a:bodyPr>
          <a:lstStyle/>
          <a:p>
            <a:r>
              <a:rPr lang="am-ET"/>
              <a:t>We know that maximum bending moment,</a:t>
            </a:r>
          </a:p>
        </p:txBody>
      </p:sp>
      <p:pic>
        <p:nvPicPr>
          <p:cNvPr id="45061" name="Picture 6"/>
          <p:cNvPicPr>
            <a:picLocks noChangeAspect="1" noChangeArrowheads="1"/>
          </p:cNvPicPr>
          <p:nvPr/>
        </p:nvPicPr>
        <p:blipFill>
          <a:blip r:embed="rId3"/>
          <a:srcRect/>
          <a:stretch>
            <a:fillRect/>
          </a:stretch>
        </p:blipFill>
        <p:spPr bwMode="auto">
          <a:xfrm>
            <a:off x="2847975" y="3297238"/>
            <a:ext cx="2124075" cy="542925"/>
          </a:xfrm>
          <a:prstGeom prst="rect">
            <a:avLst/>
          </a:prstGeom>
          <a:noFill/>
          <a:ln w="9525">
            <a:noFill/>
            <a:miter lim="800000"/>
            <a:headEnd/>
            <a:tailEnd/>
          </a:ln>
        </p:spPr>
      </p:pic>
      <p:sp>
        <p:nvSpPr>
          <p:cNvPr id="45062" name="Rectangle 7"/>
          <p:cNvSpPr>
            <a:spLocks noChangeArrowheads="1"/>
          </p:cNvSpPr>
          <p:nvPr/>
        </p:nvSpPr>
        <p:spPr bwMode="auto">
          <a:xfrm>
            <a:off x="717550" y="3840163"/>
            <a:ext cx="2635250" cy="369887"/>
          </a:xfrm>
          <a:prstGeom prst="rect">
            <a:avLst/>
          </a:prstGeom>
          <a:noFill/>
          <a:ln w="9525">
            <a:noFill/>
            <a:miter lim="800000"/>
            <a:headEnd/>
            <a:tailEnd/>
          </a:ln>
        </p:spPr>
        <p:txBody>
          <a:bodyPr wrap="none">
            <a:spAutoFit/>
          </a:bodyPr>
          <a:lstStyle/>
          <a:p>
            <a:r>
              <a:rPr lang="am-ET">
                <a:sym typeface="Symbol" pitchFamily="18" charset="2"/>
              </a:rPr>
              <a:t></a:t>
            </a:r>
            <a:r>
              <a:rPr lang="am-ET"/>
              <a:t> Maximum bending stress,</a:t>
            </a:r>
          </a:p>
        </p:txBody>
      </p:sp>
      <p:pic>
        <p:nvPicPr>
          <p:cNvPr id="45063" name="Picture 8"/>
          <p:cNvPicPr>
            <a:picLocks noChangeAspect="1" noChangeArrowheads="1"/>
          </p:cNvPicPr>
          <p:nvPr/>
        </p:nvPicPr>
        <p:blipFill>
          <a:blip r:embed="rId4"/>
          <a:srcRect/>
          <a:stretch>
            <a:fillRect/>
          </a:stretch>
        </p:blipFill>
        <p:spPr bwMode="auto">
          <a:xfrm>
            <a:off x="717550" y="4365625"/>
            <a:ext cx="4962525" cy="504825"/>
          </a:xfrm>
          <a:prstGeom prst="rect">
            <a:avLst/>
          </a:prstGeom>
          <a:noFill/>
          <a:ln w="9525">
            <a:noFill/>
            <a:miter lim="800000"/>
            <a:headEnd/>
            <a:tailEnd/>
          </a:ln>
        </p:spPr>
      </p:pic>
      <p:pic>
        <p:nvPicPr>
          <p:cNvPr id="45064" name="Picture 9"/>
          <p:cNvPicPr>
            <a:picLocks noChangeAspect="1" noChangeArrowheads="1"/>
          </p:cNvPicPr>
          <p:nvPr/>
        </p:nvPicPr>
        <p:blipFill>
          <a:blip r:embed="rId5"/>
          <a:srcRect/>
          <a:stretch>
            <a:fillRect/>
          </a:stretch>
        </p:blipFill>
        <p:spPr bwMode="auto">
          <a:xfrm>
            <a:off x="5737225" y="2590800"/>
            <a:ext cx="3419475" cy="1476375"/>
          </a:xfrm>
          <a:prstGeom prst="rect">
            <a:avLst/>
          </a:prstGeom>
          <a:noFill/>
          <a:ln w="9525">
            <a:noFill/>
            <a:miter lim="800000"/>
            <a:headEnd/>
            <a:tailEnd/>
          </a:ln>
        </p:spPr>
      </p:pic>
      <p:sp>
        <p:nvSpPr>
          <p:cNvPr id="45065" name="Rectangle 10"/>
          <p:cNvSpPr>
            <a:spLocks noChangeArrowheads="1"/>
          </p:cNvSpPr>
          <p:nvPr/>
        </p:nvSpPr>
        <p:spPr bwMode="auto">
          <a:xfrm>
            <a:off x="5076825" y="4067175"/>
            <a:ext cx="3560763" cy="369888"/>
          </a:xfrm>
          <a:prstGeom prst="rect">
            <a:avLst/>
          </a:prstGeom>
          <a:noFill/>
          <a:ln w="9525">
            <a:noFill/>
            <a:miter lim="800000"/>
            <a:headEnd/>
            <a:tailEnd/>
          </a:ln>
        </p:spPr>
        <p:txBody>
          <a:bodyPr wrap="none">
            <a:spAutoFit/>
          </a:bodyPr>
          <a:lstStyle/>
          <a:p>
            <a:r>
              <a:rPr lang="am-ET" b="1"/>
              <a:t>Fig. </a:t>
            </a:r>
            <a:r>
              <a:rPr lang="en-US" b="1"/>
              <a:t>1</a:t>
            </a:r>
            <a:r>
              <a:rPr lang="am-ET" b="1"/>
              <a:t>.7. </a:t>
            </a:r>
            <a:r>
              <a:rPr lang="am-ET"/>
              <a:t>Elliptical cross section of arms.</a:t>
            </a:r>
          </a:p>
        </p:txBody>
      </p:sp>
      <p:sp>
        <p:nvSpPr>
          <p:cNvPr id="45066" name="Rectangle 11"/>
          <p:cNvSpPr>
            <a:spLocks noChangeArrowheads="1"/>
          </p:cNvSpPr>
          <p:nvPr/>
        </p:nvSpPr>
        <p:spPr bwMode="auto">
          <a:xfrm>
            <a:off x="539750" y="5300663"/>
            <a:ext cx="7561263" cy="646112"/>
          </a:xfrm>
          <a:prstGeom prst="rect">
            <a:avLst/>
          </a:prstGeom>
          <a:noFill/>
          <a:ln w="9525">
            <a:noFill/>
            <a:miter lim="800000"/>
            <a:headEnd/>
            <a:tailEnd/>
          </a:ln>
        </p:spPr>
        <p:txBody>
          <a:bodyPr>
            <a:spAutoFit/>
          </a:bodyPr>
          <a:lstStyle/>
          <a:p>
            <a:r>
              <a:rPr lang="am-ET"/>
              <a:t>Assuming </a:t>
            </a:r>
            <a:r>
              <a:rPr lang="am-ET" i="1"/>
              <a:t>a</a:t>
            </a:r>
            <a:r>
              <a:rPr lang="am-ET" baseline="-25000"/>
              <a:t>1</a:t>
            </a:r>
            <a:r>
              <a:rPr lang="am-ET"/>
              <a:t> = 2 </a:t>
            </a:r>
            <a:r>
              <a:rPr lang="am-ET" i="1"/>
              <a:t>b</a:t>
            </a:r>
            <a:r>
              <a:rPr lang="am-ET" baseline="-25000"/>
              <a:t>1</a:t>
            </a:r>
            <a:r>
              <a:rPr lang="am-ET"/>
              <a:t>, the dimensions of the arms may be obtained</a:t>
            </a:r>
          </a:p>
          <a:p>
            <a:r>
              <a:rPr lang="am-ET"/>
              <a:t>from equations </a:t>
            </a:r>
            <a:r>
              <a:rPr lang="am-ET" b="1"/>
              <a:t>(</a:t>
            </a:r>
            <a:r>
              <a:rPr lang="am-ET" b="1" i="1"/>
              <a:t>i</a:t>
            </a:r>
            <a:r>
              <a:rPr lang="am-ET" b="1"/>
              <a:t>) </a:t>
            </a:r>
            <a:r>
              <a:rPr lang="am-ET"/>
              <a:t>and </a:t>
            </a:r>
            <a:r>
              <a:rPr lang="am-ET" b="1"/>
              <a:t>(</a:t>
            </a:r>
            <a:r>
              <a:rPr lang="am-ET" b="1" i="1"/>
              <a:t>ii</a:t>
            </a:r>
            <a:r>
              <a:rPr lang="am-ET" b="1"/>
              <a:t>).</a:t>
            </a:r>
            <a:endParaRPr lang="am-E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468313" y="476250"/>
            <a:ext cx="8351837" cy="3970338"/>
          </a:xfrm>
          <a:prstGeom prst="rect">
            <a:avLst/>
          </a:prstGeom>
          <a:noFill/>
          <a:ln w="9525">
            <a:noFill/>
            <a:miter lim="800000"/>
            <a:headEnd/>
            <a:tailEnd/>
          </a:ln>
        </p:spPr>
        <p:txBody>
          <a:bodyPr>
            <a:spAutoFit/>
          </a:bodyPr>
          <a:lstStyle/>
          <a:p>
            <a:r>
              <a:rPr lang="am-ET" b="1">
                <a:solidFill>
                  <a:srgbClr val="FF0000"/>
                </a:solidFill>
              </a:rPr>
              <a:t>Notes: </a:t>
            </a:r>
            <a:endParaRPr lang="en-US" b="1">
              <a:solidFill>
                <a:srgbClr val="FF0000"/>
              </a:solidFill>
            </a:endParaRPr>
          </a:p>
          <a:p>
            <a:r>
              <a:rPr lang="am-ET" b="1"/>
              <a:t>1. </a:t>
            </a:r>
            <a:r>
              <a:rPr lang="am-ET"/>
              <a:t>The arms of the flywheel have a taper from the hub to the rim. The</a:t>
            </a:r>
          </a:p>
          <a:p>
            <a:r>
              <a:rPr lang="am-ET"/>
              <a:t>taper is about 20 mm per metre length of the arm for the major axis and 10 mm per metre length for the minor axis.</a:t>
            </a:r>
          </a:p>
          <a:p>
            <a:r>
              <a:rPr lang="en-US" b="1"/>
              <a:t>            </a:t>
            </a:r>
            <a:r>
              <a:rPr lang="am-ET" b="1"/>
              <a:t>2. </a:t>
            </a:r>
            <a:r>
              <a:rPr lang="am-ET"/>
              <a:t>The number of arms are usually 6. Sometimes the arms may be 8, 10 or 12 for very large size flywheels.</a:t>
            </a:r>
          </a:p>
          <a:p>
            <a:r>
              <a:rPr lang="en-US" b="1"/>
              <a:t>            </a:t>
            </a:r>
            <a:r>
              <a:rPr lang="am-ET" b="1"/>
              <a:t>3. </a:t>
            </a:r>
            <a:r>
              <a:rPr lang="am-ET"/>
              <a:t>The arms may be curved or straight. But straight arms are easy to cast and are lighter.</a:t>
            </a:r>
          </a:p>
          <a:p>
            <a:r>
              <a:rPr lang="en-US" b="1"/>
              <a:t>            </a:t>
            </a:r>
            <a:r>
              <a:rPr lang="am-ET" b="1"/>
              <a:t>4. </a:t>
            </a:r>
            <a:r>
              <a:rPr lang="am-ET"/>
              <a:t>Since arms are subjected to reversal of stresses, therefore a minimum factor of safety 8 should be used.</a:t>
            </a:r>
          </a:p>
          <a:p>
            <a:r>
              <a:rPr lang="am-ET"/>
              <a:t>In some cases like punching machines amd machines subjected to severe shock, a factor of safety 15 may be used.</a:t>
            </a:r>
          </a:p>
          <a:p>
            <a:r>
              <a:rPr lang="en-US" b="1"/>
              <a:t>            </a:t>
            </a:r>
            <a:r>
              <a:rPr lang="am-ET" b="1"/>
              <a:t>5. </a:t>
            </a:r>
            <a:r>
              <a:rPr lang="am-ET"/>
              <a:t>The smaller flywheels (less than 600 mm diameter) are not provided with arms. They are made web type with holes in the web to facilitate handling.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250825" y="333375"/>
            <a:ext cx="8893175" cy="922338"/>
          </a:xfrm>
          <a:prstGeom prst="rect">
            <a:avLst/>
          </a:prstGeom>
          <a:noFill/>
          <a:ln w="9525">
            <a:noFill/>
            <a:miter lim="800000"/>
            <a:headEnd/>
            <a:tailEnd/>
          </a:ln>
        </p:spPr>
        <p:txBody>
          <a:bodyPr>
            <a:spAutoFit/>
          </a:bodyPr>
          <a:lstStyle/>
          <a:p>
            <a:r>
              <a:rPr lang="en-US" b="1"/>
              <a:t>1</a:t>
            </a:r>
            <a:r>
              <a:rPr lang="am-ET" b="1"/>
              <a:t>.</a:t>
            </a:r>
            <a:r>
              <a:rPr lang="en-US" b="1"/>
              <a:t>5</a:t>
            </a:r>
            <a:r>
              <a:rPr lang="am-ET" b="1"/>
              <a:t> Design of Shaft, Hub and Key</a:t>
            </a:r>
            <a:endParaRPr lang="am-ET"/>
          </a:p>
          <a:p>
            <a:r>
              <a:rPr lang="am-ET"/>
              <a:t>The diameter of shaft for flywheel is obtained from the maximum torque transmitted. We know that the maximum torque transmitted, </a:t>
            </a:r>
          </a:p>
        </p:txBody>
      </p:sp>
      <p:pic>
        <p:nvPicPr>
          <p:cNvPr id="47107" name="Picture 4"/>
          <p:cNvPicPr>
            <a:picLocks noChangeAspect="1" noChangeArrowheads="1"/>
          </p:cNvPicPr>
          <p:nvPr/>
        </p:nvPicPr>
        <p:blipFill>
          <a:blip r:embed="rId2"/>
          <a:srcRect/>
          <a:stretch>
            <a:fillRect/>
          </a:stretch>
        </p:blipFill>
        <p:spPr bwMode="auto">
          <a:xfrm>
            <a:off x="1331913" y="1412875"/>
            <a:ext cx="5730875" cy="735013"/>
          </a:xfrm>
          <a:prstGeom prst="rect">
            <a:avLst/>
          </a:prstGeom>
          <a:noFill/>
          <a:ln w="9525">
            <a:noFill/>
            <a:miter lim="800000"/>
            <a:headEnd/>
            <a:tailEnd/>
          </a:ln>
        </p:spPr>
      </p:pic>
      <p:sp>
        <p:nvSpPr>
          <p:cNvPr id="47108" name="Rectangle 5"/>
          <p:cNvSpPr>
            <a:spLocks noChangeArrowheads="1"/>
          </p:cNvSpPr>
          <p:nvPr/>
        </p:nvSpPr>
        <p:spPr bwMode="auto">
          <a:xfrm>
            <a:off x="250825" y="2349500"/>
            <a:ext cx="8642350" cy="646113"/>
          </a:xfrm>
          <a:prstGeom prst="rect">
            <a:avLst/>
          </a:prstGeom>
          <a:noFill/>
          <a:ln w="9525">
            <a:noFill/>
            <a:miter lim="800000"/>
            <a:headEnd/>
            <a:tailEnd/>
          </a:ln>
        </p:spPr>
        <p:txBody>
          <a:bodyPr>
            <a:spAutoFit/>
          </a:bodyPr>
          <a:lstStyle/>
          <a:p>
            <a:r>
              <a:rPr lang="am-ET"/>
              <a:t>The hub is designed as a hollow shaft, for the maximum torque transmitted. We know that the</a:t>
            </a:r>
          </a:p>
          <a:p>
            <a:r>
              <a:rPr lang="am-ET"/>
              <a:t>maximum torque transmitted,</a:t>
            </a:r>
          </a:p>
        </p:txBody>
      </p:sp>
      <p:pic>
        <p:nvPicPr>
          <p:cNvPr id="47109" name="Picture 6"/>
          <p:cNvPicPr>
            <a:picLocks noChangeAspect="1" noChangeArrowheads="1"/>
          </p:cNvPicPr>
          <p:nvPr/>
        </p:nvPicPr>
        <p:blipFill>
          <a:blip r:embed="rId3"/>
          <a:srcRect/>
          <a:stretch>
            <a:fillRect/>
          </a:stretch>
        </p:blipFill>
        <p:spPr bwMode="auto">
          <a:xfrm>
            <a:off x="1706563" y="2986088"/>
            <a:ext cx="5730875" cy="885825"/>
          </a:xfrm>
          <a:prstGeom prst="rect">
            <a:avLst/>
          </a:prstGeom>
          <a:noFill/>
          <a:ln w="9525">
            <a:noFill/>
            <a:miter lim="800000"/>
            <a:headEnd/>
            <a:tailEnd/>
          </a:ln>
        </p:spPr>
      </p:pic>
      <p:sp>
        <p:nvSpPr>
          <p:cNvPr id="47110" name="Rectangle 7"/>
          <p:cNvSpPr>
            <a:spLocks noChangeArrowheads="1"/>
          </p:cNvSpPr>
          <p:nvPr/>
        </p:nvSpPr>
        <p:spPr bwMode="auto">
          <a:xfrm>
            <a:off x="323850" y="3871913"/>
            <a:ext cx="8569325" cy="1477962"/>
          </a:xfrm>
          <a:prstGeom prst="rect">
            <a:avLst/>
          </a:prstGeom>
          <a:noFill/>
          <a:ln w="9525">
            <a:noFill/>
            <a:miter lim="800000"/>
            <a:headEnd/>
            <a:tailEnd/>
          </a:ln>
        </p:spPr>
        <p:txBody>
          <a:bodyPr>
            <a:spAutoFit/>
          </a:bodyPr>
          <a:lstStyle/>
          <a:p>
            <a:r>
              <a:rPr lang="en-US"/>
              <a:t> </a:t>
            </a:r>
            <a:r>
              <a:rPr lang="am-ET"/>
              <a:t>The diameter of hub is usually taken as twice the diameter of shaft and length from 2 to 2.5</a:t>
            </a:r>
          </a:p>
          <a:p>
            <a:r>
              <a:rPr lang="am-ET"/>
              <a:t>times the shaft diameter. It is generally taken equal to width of the rim.</a:t>
            </a:r>
          </a:p>
          <a:p>
            <a:r>
              <a:rPr lang="en-US"/>
              <a:t>   </a:t>
            </a:r>
            <a:r>
              <a:rPr lang="am-ET"/>
              <a:t>A standard sunk key is used for the shaft and hub. The length of key is obtained by considering the failure of key in shearing. We know that torque transmitted by shaft,</a:t>
            </a:r>
          </a:p>
          <a:p>
            <a:r>
              <a:rPr lang="en-US"/>
              <a:t> </a:t>
            </a:r>
            <a:endParaRPr lang="am-ET"/>
          </a:p>
        </p:txBody>
      </p:sp>
      <p:pic>
        <p:nvPicPr>
          <p:cNvPr id="47111" name="Picture 8"/>
          <p:cNvPicPr>
            <a:picLocks noChangeAspect="1" noChangeArrowheads="1"/>
          </p:cNvPicPr>
          <p:nvPr/>
        </p:nvPicPr>
        <p:blipFill>
          <a:blip r:embed="rId4"/>
          <a:srcRect/>
          <a:stretch>
            <a:fillRect/>
          </a:stretch>
        </p:blipFill>
        <p:spPr bwMode="auto">
          <a:xfrm>
            <a:off x="2051050" y="5229225"/>
            <a:ext cx="5732463" cy="108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noChangeArrowheads="1"/>
          </p:cNvPicPr>
          <p:nvPr/>
        </p:nvPicPr>
        <p:blipFill>
          <a:blip r:embed="rId2"/>
          <a:srcRect/>
          <a:stretch>
            <a:fillRect/>
          </a:stretch>
        </p:blipFill>
        <p:spPr bwMode="auto">
          <a:xfrm>
            <a:off x="468313" y="188913"/>
            <a:ext cx="6264275" cy="2878137"/>
          </a:xfrm>
          <a:prstGeom prst="rect">
            <a:avLst/>
          </a:prstGeom>
          <a:noFill/>
          <a:ln w="9525">
            <a:noFill/>
            <a:miter lim="800000"/>
            <a:headEnd/>
            <a:tailEnd/>
          </a:ln>
        </p:spPr>
      </p:pic>
      <p:pic>
        <p:nvPicPr>
          <p:cNvPr id="48131" name="Picture 4"/>
          <p:cNvPicPr>
            <a:picLocks noChangeAspect="1" noChangeArrowheads="1"/>
          </p:cNvPicPr>
          <p:nvPr/>
        </p:nvPicPr>
        <p:blipFill>
          <a:blip r:embed="rId3"/>
          <a:srcRect/>
          <a:stretch>
            <a:fillRect/>
          </a:stretch>
        </p:blipFill>
        <p:spPr bwMode="auto">
          <a:xfrm>
            <a:off x="207963" y="3789363"/>
            <a:ext cx="5227637" cy="2519362"/>
          </a:xfrm>
          <a:prstGeom prst="rect">
            <a:avLst/>
          </a:prstGeom>
          <a:noFill/>
          <a:ln w="9525">
            <a:noFill/>
            <a:miter lim="800000"/>
            <a:headEnd/>
            <a:tailEnd/>
          </a:ln>
        </p:spPr>
      </p:pic>
      <p:sp>
        <p:nvSpPr>
          <p:cNvPr id="48132" name="Rectangle 5"/>
          <p:cNvSpPr>
            <a:spLocks noChangeArrowheads="1"/>
          </p:cNvSpPr>
          <p:nvPr/>
        </p:nvSpPr>
        <p:spPr bwMode="auto">
          <a:xfrm>
            <a:off x="2481263" y="3244850"/>
            <a:ext cx="2170112" cy="368300"/>
          </a:xfrm>
          <a:prstGeom prst="rect">
            <a:avLst/>
          </a:prstGeom>
          <a:noFill/>
          <a:ln w="9525">
            <a:noFill/>
            <a:miter lim="800000"/>
            <a:headEnd/>
            <a:tailEnd/>
          </a:ln>
        </p:spPr>
        <p:txBody>
          <a:bodyPr wrap="none">
            <a:spAutoFit/>
          </a:bodyPr>
          <a:lstStyle/>
          <a:p>
            <a:r>
              <a:rPr lang="en-US" b="1"/>
              <a:t> </a:t>
            </a:r>
            <a:r>
              <a:rPr lang="am-ET" b="1"/>
              <a:t>Fig. </a:t>
            </a:r>
            <a:r>
              <a:rPr lang="en-US" b="1"/>
              <a:t>1</a:t>
            </a:r>
            <a:r>
              <a:rPr lang="am-ET" b="1"/>
              <a:t>.</a:t>
            </a:r>
            <a:r>
              <a:rPr lang="en-US" b="1"/>
              <a:t>8</a:t>
            </a:r>
            <a:r>
              <a:rPr lang="am-ET" b="1"/>
              <a:t>. </a:t>
            </a:r>
            <a:r>
              <a:rPr lang="am-ET"/>
              <a:t>Split flywheel.</a:t>
            </a:r>
          </a:p>
        </p:txBody>
      </p:sp>
      <p:sp>
        <p:nvSpPr>
          <p:cNvPr id="48133" name="Rectangle 7"/>
          <p:cNvSpPr>
            <a:spLocks noChangeArrowheads="1"/>
          </p:cNvSpPr>
          <p:nvPr/>
        </p:nvSpPr>
        <p:spPr bwMode="auto">
          <a:xfrm>
            <a:off x="6227763" y="6227763"/>
            <a:ext cx="2128837" cy="369887"/>
          </a:xfrm>
          <a:prstGeom prst="rect">
            <a:avLst/>
          </a:prstGeom>
          <a:noFill/>
          <a:ln w="9525">
            <a:noFill/>
            <a:miter lim="800000"/>
            <a:headEnd/>
            <a:tailEnd/>
          </a:ln>
        </p:spPr>
        <p:txBody>
          <a:bodyPr wrap="none">
            <a:spAutoFit/>
          </a:bodyPr>
          <a:lstStyle/>
          <a:p>
            <a:r>
              <a:rPr lang="am-ET" b="1"/>
              <a:t> Fig. </a:t>
            </a:r>
            <a:r>
              <a:rPr lang="en-US" b="1"/>
              <a:t>1</a:t>
            </a:r>
            <a:r>
              <a:rPr lang="am-ET" b="1"/>
              <a:t>.</a:t>
            </a:r>
            <a:r>
              <a:rPr lang="en-US" b="1"/>
              <a:t>10</a:t>
            </a:r>
            <a:r>
              <a:rPr lang="am-ET" b="1"/>
              <a:t>. </a:t>
            </a:r>
            <a:r>
              <a:rPr lang="am-ET"/>
              <a:t>Shrink links</a:t>
            </a:r>
          </a:p>
        </p:txBody>
      </p:sp>
      <p:pic>
        <p:nvPicPr>
          <p:cNvPr id="48134" name="Picture 2"/>
          <p:cNvPicPr>
            <a:picLocks noChangeAspect="1" noChangeArrowheads="1"/>
          </p:cNvPicPr>
          <p:nvPr/>
        </p:nvPicPr>
        <p:blipFill>
          <a:blip r:embed="rId4"/>
          <a:srcRect/>
          <a:stretch>
            <a:fillRect/>
          </a:stretch>
        </p:blipFill>
        <p:spPr bwMode="auto">
          <a:xfrm>
            <a:off x="6330950" y="3933825"/>
            <a:ext cx="1924050" cy="723900"/>
          </a:xfrm>
          <a:prstGeom prst="rect">
            <a:avLst/>
          </a:prstGeom>
          <a:noFill/>
          <a:ln w="9525">
            <a:noFill/>
            <a:miter lim="800000"/>
            <a:headEnd/>
            <a:tailEnd/>
          </a:ln>
          <a:effectLst/>
        </p:spPr>
      </p:pic>
      <p:pic>
        <p:nvPicPr>
          <p:cNvPr id="48135" name="Picture 3"/>
          <p:cNvPicPr>
            <a:picLocks noChangeAspect="1" noChangeArrowheads="1"/>
          </p:cNvPicPr>
          <p:nvPr/>
        </p:nvPicPr>
        <p:blipFill>
          <a:blip r:embed="rId5"/>
          <a:srcRect/>
          <a:stretch>
            <a:fillRect/>
          </a:stretch>
        </p:blipFill>
        <p:spPr bwMode="auto">
          <a:xfrm>
            <a:off x="6369050" y="5049838"/>
            <a:ext cx="1847850" cy="790575"/>
          </a:xfrm>
          <a:prstGeom prst="rect">
            <a:avLst/>
          </a:prstGeom>
          <a:noFill/>
          <a:ln w="9525">
            <a:noFill/>
            <a:miter lim="800000"/>
            <a:headEnd/>
            <a:tailEnd/>
          </a:ln>
          <a:effectLst/>
        </p:spPr>
      </p:pic>
      <p:sp>
        <p:nvSpPr>
          <p:cNvPr id="48136" name="Rectangle 8"/>
          <p:cNvSpPr>
            <a:spLocks noChangeArrowheads="1"/>
          </p:cNvSpPr>
          <p:nvPr/>
        </p:nvSpPr>
        <p:spPr bwMode="auto">
          <a:xfrm>
            <a:off x="1736725" y="6386513"/>
            <a:ext cx="2171700" cy="369887"/>
          </a:xfrm>
          <a:prstGeom prst="rect">
            <a:avLst/>
          </a:prstGeom>
          <a:noFill/>
          <a:ln w="9525">
            <a:noFill/>
            <a:miter lim="800000"/>
            <a:headEnd/>
            <a:tailEnd/>
          </a:ln>
        </p:spPr>
        <p:txBody>
          <a:bodyPr wrap="none">
            <a:spAutoFit/>
          </a:bodyPr>
          <a:lstStyle/>
          <a:p>
            <a:r>
              <a:rPr lang="en-US" b="1"/>
              <a:t> </a:t>
            </a:r>
            <a:r>
              <a:rPr lang="am-ET" b="1"/>
              <a:t>Fig. </a:t>
            </a:r>
            <a:r>
              <a:rPr lang="en-US" b="1"/>
              <a:t>1</a:t>
            </a:r>
            <a:r>
              <a:rPr lang="am-ET" b="1"/>
              <a:t>.</a:t>
            </a:r>
            <a:r>
              <a:rPr lang="en-US" b="1"/>
              <a:t>9</a:t>
            </a:r>
            <a:r>
              <a:rPr lang="am-ET" b="1"/>
              <a:t>. </a:t>
            </a:r>
            <a:r>
              <a:rPr lang="am-ET"/>
              <a:t>Split flywheel.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defTabSz="912813" eaLnBrk="1" hangingPunct="1"/>
            <a:r>
              <a:rPr lang="en-US" b="1" u="sng" smtClean="0"/>
              <a:t> Introduction</a:t>
            </a:r>
            <a:endParaRPr lang="en-US" smtClean="0"/>
          </a:p>
        </p:txBody>
      </p:sp>
      <p:sp>
        <p:nvSpPr>
          <p:cNvPr id="6147" name="Content Placeholder 4"/>
          <p:cNvSpPr>
            <a:spLocks noGrp="1"/>
          </p:cNvSpPr>
          <p:nvPr>
            <p:ph idx="1"/>
          </p:nvPr>
        </p:nvSpPr>
        <p:spPr/>
        <p:txBody>
          <a:bodyPr/>
          <a:lstStyle/>
          <a:p>
            <a:pPr algn="just" defTabSz="912813"/>
            <a:r>
              <a:rPr lang="am-ET" smtClean="0"/>
              <a:t>The operator could even stop pedaling and the turntable would keep moving due to the energy stored in the flywheel. The convenience of the flywheel allows the potter to form the clay without problems caused by an uneven rate of spinning.</a:t>
            </a:r>
            <a:r>
              <a:rPr lang="en-US" smtClean="0"/>
              <a:t> </a:t>
            </a:r>
          </a:p>
          <a:p>
            <a:pPr algn="just" defTabSz="912813"/>
            <a:r>
              <a:rPr lang="am-ET" smtClean="0"/>
              <a:t>The early models where purely mechanical consisting of only a stone wheel attached to an axle. </a:t>
            </a:r>
            <a:endParaRPr lang="en-US" smtClean="0"/>
          </a:p>
          <a:p>
            <a:pPr defTabSz="912813">
              <a:buFont typeface="Arial" pitchFamily="34" charset="0"/>
              <a:buNone/>
            </a:pPr>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defTabSz="912813" eaLnBrk="1" hangingPunct="1"/>
            <a:r>
              <a:rPr lang="en-US" b="1" u="sng" smtClean="0"/>
              <a:t>Introduction</a:t>
            </a:r>
            <a:endParaRPr lang="en-US" smtClean="0"/>
          </a:p>
        </p:txBody>
      </p:sp>
      <p:sp>
        <p:nvSpPr>
          <p:cNvPr id="7171" name="Content Placeholder 2"/>
          <p:cNvSpPr>
            <a:spLocks noGrp="1"/>
          </p:cNvSpPr>
          <p:nvPr>
            <p:ph sz="half" idx="1"/>
          </p:nvPr>
        </p:nvSpPr>
        <p:spPr>
          <a:xfrm>
            <a:off x="228600" y="1447800"/>
            <a:ext cx="8077200" cy="4525963"/>
          </a:xfrm>
        </p:spPr>
        <p:txBody>
          <a:bodyPr/>
          <a:lstStyle/>
          <a:p>
            <a:pPr algn="just" defTabSz="912813"/>
            <a:r>
              <a:rPr lang="am-ET" sz="3200" smtClean="0"/>
              <a:t>Nowadays flywheels are complex constructions where energy is stored mechanically and transferred to and from the flywheel by an integrated motor/generator. The stone wheel has been replaced by a steel or composite rotor and magnetic bearings have been introduced. </a:t>
            </a:r>
            <a:endParaRPr lang="en-US" sz="3200" smtClean="0"/>
          </a:p>
          <a:p>
            <a:pPr algn="just" defTabSz="912813"/>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228600"/>
            <a:ext cx="8229600" cy="1143000"/>
          </a:xfrm>
        </p:spPr>
        <p:txBody>
          <a:bodyPr/>
          <a:lstStyle/>
          <a:p>
            <a:pPr defTabSz="912813"/>
            <a:r>
              <a:rPr lang="en-US" b="1" u="sng" smtClean="0"/>
              <a:t>Introduction</a:t>
            </a:r>
            <a:endParaRPr lang="en-US" smtClean="0"/>
          </a:p>
        </p:txBody>
      </p:sp>
      <p:sp>
        <p:nvSpPr>
          <p:cNvPr id="8195" name="Content Placeholder 2"/>
          <p:cNvSpPr>
            <a:spLocks noGrp="1"/>
          </p:cNvSpPr>
          <p:nvPr>
            <p:ph idx="1"/>
          </p:nvPr>
        </p:nvSpPr>
        <p:spPr>
          <a:xfrm>
            <a:off x="457200" y="1371600"/>
            <a:ext cx="8229600" cy="4525963"/>
          </a:xfrm>
        </p:spPr>
        <p:txBody>
          <a:bodyPr/>
          <a:lstStyle/>
          <a:p>
            <a:pPr algn="just" defTabSz="912813"/>
            <a:r>
              <a:rPr lang="am-ET" smtClean="0"/>
              <a:t>Today flywheels are used as supplementary UPS storage at several industries world over. Future applications span a wide range including electric vehicles, intermediate storage for renewable energy generation and direct grid applications from power quality issues to offering an alternative to strengthening transmission. </a:t>
            </a:r>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defTabSz="912813"/>
            <a:r>
              <a:rPr lang="en-US" b="1" u="sng" smtClean="0"/>
              <a:t>Introduction</a:t>
            </a:r>
            <a:endParaRPr lang="en-US" smtClean="0"/>
          </a:p>
        </p:txBody>
      </p:sp>
      <p:sp>
        <p:nvSpPr>
          <p:cNvPr id="9219" name="Content Placeholder 2"/>
          <p:cNvSpPr>
            <a:spLocks noGrp="1"/>
          </p:cNvSpPr>
          <p:nvPr>
            <p:ph idx="1"/>
          </p:nvPr>
        </p:nvSpPr>
        <p:spPr/>
        <p:txBody>
          <a:bodyPr/>
          <a:lstStyle/>
          <a:p>
            <a:pPr algn="just" defTabSz="912813"/>
            <a:r>
              <a:rPr lang="am-ET" smtClean="0"/>
              <a:t>Today flywheels are used as supplementary UPS storage at several industries world over. Future applications span a wide range including electric vehicles, intermediate storage for renewable energy generation and direct grid applications from power quality issues to offering an alternative to strengthening transmission.</a:t>
            </a:r>
            <a:endParaRPr lang="en-US" smtClean="0"/>
          </a:p>
          <a:p>
            <a:pPr algn="just" defTabSz="912813"/>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defTabSz="912813"/>
            <a:r>
              <a:rPr lang="en-US" b="1" u="sng" smtClean="0"/>
              <a:t>Introduction</a:t>
            </a:r>
            <a:endParaRPr lang="en-US" smtClean="0"/>
          </a:p>
        </p:txBody>
      </p:sp>
      <p:sp>
        <p:nvSpPr>
          <p:cNvPr id="10243" name="Content Placeholder 2"/>
          <p:cNvSpPr>
            <a:spLocks noGrp="1"/>
          </p:cNvSpPr>
          <p:nvPr>
            <p:ph idx="1"/>
          </p:nvPr>
        </p:nvSpPr>
        <p:spPr/>
        <p:txBody>
          <a:bodyPr/>
          <a:lstStyle/>
          <a:p>
            <a:pPr algn="just" defTabSz="912813"/>
            <a:r>
              <a:rPr lang="am-ET" smtClean="0"/>
              <a:t>So far flywheels over 10 kV have not been constructed, mainly due to isolation problems associated with high voltage, but also because of limitations in the power electronics. Recent progress in semi-conductor technology enables faster switching and lower costs.</a:t>
            </a:r>
            <a:endParaRPr lang="en-US" smtClean="0"/>
          </a:p>
          <a:p>
            <a:pPr defTabSz="912813"/>
            <a:endParaRPr lang="en-US"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2658</Words>
  <Application>Microsoft Office PowerPoint</Application>
  <PresentationFormat>On-screen Show (4:3)</PresentationFormat>
  <Paragraphs>293</Paragraphs>
  <Slides>46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Nyala</vt:lpstr>
      <vt:lpstr>Times New Roman</vt:lpstr>
      <vt:lpstr>Wingdings</vt:lpstr>
      <vt:lpstr>Symbol</vt:lpstr>
      <vt:lpstr>Symbol,Italic</vt:lpstr>
      <vt:lpstr>AvantGarde-Demi</vt:lpstr>
      <vt:lpstr>Office Theme</vt:lpstr>
      <vt:lpstr>Flywheel mechanism  Introduction</vt:lpstr>
      <vt:lpstr>Introduction </vt:lpstr>
      <vt:lpstr>Introduction</vt:lpstr>
      <vt:lpstr> Introduction</vt:lpstr>
      <vt:lpstr> 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 flywheel mechanism</vt:lpstr>
      <vt:lpstr>flywheel mechanism</vt:lpstr>
      <vt:lpstr>Slide 20</vt:lpstr>
      <vt:lpstr>flywheel mechanism</vt:lpstr>
      <vt:lpstr>flywheel mechanism</vt:lpstr>
      <vt:lpstr>Slide 23</vt:lpstr>
      <vt:lpstr>flywheel mechanism</vt:lpstr>
      <vt:lpstr>flywheel mechanism</vt:lpstr>
      <vt:lpstr>flywheel mechanism</vt:lpstr>
      <vt:lpstr>flywheel mechanism</vt:lpstr>
      <vt:lpstr>flywheel mechanism</vt:lpstr>
      <vt:lpstr>flywheel mechanism</vt:lpstr>
      <vt:lpstr>flywheel mechanism</vt:lpstr>
      <vt:lpstr>flywheel mechanism</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CSU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Flywheel Selection</dc:title>
  <dc:creator>aychiluhim hailu</dc:creator>
  <cp:lastModifiedBy>hailua</cp:lastModifiedBy>
  <cp:revision>19</cp:revision>
  <dcterms:created xsi:type="dcterms:W3CDTF">2007-11-27T22:33:51Z</dcterms:created>
  <dcterms:modified xsi:type="dcterms:W3CDTF">2014-01-01T12:11:34Z</dcterms:modified>
</cp:coreProperties>
</file>