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4"/>
  </p:notesMasterIdLst>
  <p:sldIdLst>
    <p:sldId id="469" r:id="rId2"/>
    <p:sldId id="429" r:id="rId3"/>
    <p:sldId id="441" r:id="rId4"/>
    <p:sldId id="442" r:id="rId5"/>
    <p:sldId id="443" r:id="rId6"/>
    <p:sldId id="444" r:id="rId7"/>
    <p:sldId id="463" r:id="rId8"/>
    <p:sldId id="445" r:id="rId9"/>
    <p:sldId id="446" r:id="rId10"/>
    <p:sldId id="447" r:id="rId11"/>
    <p:sldId id="448" r:id="rId12"/>
    <p:sldId id="449" r:id="rId13"/>
    <p:sldId id="450" r:id="rId14"/>
    <p:sldId id="430" r:id="rId15"/>
    <p:sldId id="451" r:id="rId16"/>
    <p:sldId id="452" r:id="rId17"/>
    <p:sldId id="453" r:id="rId18"/>
    <p:sldId id="454" r:id="rId19"/>
    <p:sldId id="461" r:id="rId20"/>
    <p:sldId id="462" r:id="rId21"/>
    <p:sldId id="431" r:id="rId22"/>
    <p:sldId id="432" r:id="rId23"/>
    <p:sldId id="433" r:id="rId24"/>
    <p:sldId id="434" r:id="rId25"/>
    <p:sldId id="483" r:id="rId26"/>
    <p:sldId id="435" r:id="rId27"/>
    <p:sldId id="436" r:id="rId28"/>
    <p:sldId id="437" r:id="rId29"/>
    <p:sldId id="438" r:id="rId30"/>
    <p:sldId id="439" r:id="rId31"/>
    <p:sldId id="440" r:id="rId32"/>
    <p:sldId id="484" r:id="rId33"/>
    <p:sldId id="481" r:id="rId34"/>
    <p:sldId id="480" r:id="rId35"/>
    <p:sldId id="465" r:id="rId36"/>
    <p:sldId id="479" r:id="rId37"/>
    <p:sldId id="475" r:id="rId38"/>
    <p:sldId id="476" r:id="rId39"/>
    <p:sldId id="477" r:id="rId40"/>
    <p:sldId id="466" r:id="rId41"/>
    <p:sldId id="467" r:id="rId42"/>
    <p:sldId id="468" r:id="rId43"/>
  </p:sldIdLst>
  <p:sldSz cx="9144000" cy="6858000" type="screen4x3"/>
  <p:notesSz cx="6858000" cy="9144000"/>
  <p:defaultTex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p:defaultTextStyle>
  <p:extLst>
    <p:ext uri="{521415D9-36F7-43E2-AB2F-B90AF26B5E84}">
      <p14:sectionLst xmlns:p14="http://schemas.microsoft.com/office/powerpoint/2010/main">
        <p14:section name="Untitled Section" id="{6FD65848-A8AB-49CC-8896-7EFD4C35BFE6}">
          <p14:sldIdLst>
            <p14:sldId id="469"/>
            <p14:sldId id="429"/>
            <p14:sldId id="441"/>
            <p14:sldId id="442"/>
            <p14:sldId id="443"/>
            <p14:sldId id="444"/>
            <p14:sldId id="463"/>
            <p14:sldId id="445"/>
            <p14:sldId id="446"/>
            <p14:sldId id="447"/>
            <p14:sldId id="448"/>
            <p14:sldId id="449"/>
            <p14:sldId id="450"/>
            <p14:sldId id="430"/>
            <p14:sldId id="451"/>
            <p14:sldId id="452"/>
            <p14:sldId id="453"/>
            <p14:sldId id="454"/>
            <p14:sldId id="461"/>
            <p14:sldId id="462"/>
            <p14:sldId id="431"/>
            <p14:sldId id="432"/>
            <p14:sldId id="433"/>
            <p14:sldId id="434"/>
            <p14:sldId id="483"/>
            <p14:sldId id="435"/>
            <p14:sldId id="436"/>
            <p14:sldId id="437"/>
            <p14:sldId id="438"/>
            <p14:sldId id="439"/>
            <p14:sldId id="440"/>
            <p14:sldId id="484"/>
            <p14:sldId id="481"/>
            <p14:sldId id="480"/>
            <p14:sldId id="465"/>
            <p14:sldId id="479"/>
            <p14:sldId id="475"/>
            <p14:sldId id="476"/>
            <p14:sldId id="477"/>
            <p14:sldId id="466"/>
            <p14:sldId id="467"/>
            <p14:sldId id="4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AEAEA"/>
    <a:srgbClr val="FF9933"/>
    <a:srgbClr val="FF5050"/>
    <a:srgbClr val="CCFFFF"/>
    <a:srgbClr val="FF9966"/>
    <a:srgbClr val="FF99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9314" autoAdjust="0"/>
  </p:normalViewPr>
  <p:slideViewPr>
    <p:cSldViewPr snapToGrid="0">
      <p:cViewPr>
        <p:scale>
          <a:sx n="75" d="100"/>
          <a:sy n="75" d="100"/>
        </p:scale>
        <p:origin x="-1368" y="-330"/>
      </p:cViewPr>
      <p:guideLst>
        <p:guide orient="horz" pos="216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28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h-TH" altLang="en-US"/>
          </a:p>
        </p:txBody>
      </p:sp>
      <p:sp>
        <p:nvSpPr>
          <p:cNvPr id="1228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h-TH" altLang="en-US"/>
          </a:p>
        </p:txBody>
      </p:sp>
      <p:sp>
        <p:nvSpPr>
          <p:cNvPr id="122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h-TH" altLang="en-US"/>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EB0BFF-A33B-4D60-872F-34E314DA0096}" type="slidenum">
              <a:rPr lang="en-US" altLang="en-US"/>
              <a:pPr/>
              <a:t>‹#›</a:t>
            </a:fld>
            <a:endParaRPr lang="th-TH" altLang="en-US"/>
          </a:p>
        </p:txBody>
      </p:sp>
    </p:spTree>
    <p:extLst>
      <p:ext uri="{BB962C8B-B14F-4D97-AF65-F5344CB8AC3E}">
        <p14:creationId xmlns:p14="http://schemas.microsoft.com/office/powerpoint/2010/main" val="24659977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imes New Roman" pitchFamily="18" charset="0"/>
        <a:ea typeface="+mn-ea"/>
        <a:cs typeface="Angsana New" pitchFamily="18" charset="-34"/>
      </a:defRPr>
    </a:lvl1pPr>
    <a:lvl2pPr marL="457200" algn="l" rtl="0" fontAlgn="base">
      <a:spcBef>
        <a:spcPct val="30000"/>
      </a:spcBef>
      <a:spcAft>
        <a:spcPct val="0"/>
      </a:spcAft>
      <a:defRPr kern="1200">
        <a:solidFill>
          <a:schemeClr val="tx1"/>
        </a:solidFill>
        <a:latin typeface="Times New Roman" pitchFamily="18" charset="0"/>
        <a:ea typeface="+mn-ea"/>
        <a:cs typeface="Angsana New" pitchFamily="18" charset="-34"/>
      </a:defRPr>
    </a:lvl2pPr>
    <a:lvl3pPr marL="914400" algn="l" rtl="0" fontAlgn="base">
      <a:spcBef>
        <a:spcPct val="30000"/>
      </a:spcBef>
      <a:spcAft>
        <a:spcPct val="0"/>
      </a:spcAft>
      <a:defRPr kern="1200">
        <a:solidFill>
          <a:schemeClr val="tx1"/>
        </a:solidFill>
        <a:latin typeface="Times New Roman" pitchFamily="18" charset="0"/>
        <a:ea typeface="+mn-ea"/>
        <a:cs typeface="Angsana New" pitchFamily="18" charset="-34"/>
      </a:defRPr>
    </a:lvl3pPr>
    <a:lvl4pPr marL="1371600" algn="l" rtl="0" fontAlgn="base">
      <a:spcBef>
        <a:spcPct val="30000"/>
      </a:spcBef>
      <a:spcAft>
        <a:spcPct val="0"/>
      </a:spcAft>
      <a:defRPr kern="1200">
        <a:solidFill>
          <a:schemeClr val="tx1"/>
        </a:solidFill>
        <a:latin typeface="Times New Roman" pitchFamily="18" charset="0"/>
        <a:ea typeface="+mn-ea"/>
        <a:cs typeface="Angsana New" pitchFamily="18" charset="-34"/>
      </a:defRPr>
    </a:lvl4pPr>
    <a:lvl5pPr marL="1828800" algn="l" rtl="0" fontAlgn="base">
      <a:spcBef>
        <a:spcPct val="30000"/>
      </a:spcBef>
      <a:spcAft>
        <a:spcPct val="0"/>
      </a:spcAft>
      <a:defRPr kern="1200">
        <a:solidFill>
          <a:schemeClr val="tx1"/>
        </a:solidFill>
        <a:latin typeface="Times New Roman" pitchFamily="18" charset="0"/>
        <a:ea typeface="+mn-ea"/>
        <a:cs typeface="Angsana New" pitchFamily="18" charset="-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29</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30</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31</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14</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21</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22</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23</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24</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26</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27</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28</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5C6DEC-507D-4E51-8F97-8858D5B28A9F}"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306587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C589734-6D47-4524-8A22-481E6ECBBA33}"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39028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79EF9D-EC5F-43B6-9ADF-9E71FD8A28D8}"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42270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zh-CN">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E45F90F-9DDF-48C6-AE1B-5F3FF3CC920B}" type="slidenum">
              <a:rPr lang="en-US" altLang="zh-CN">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31064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8EF661-27C2-4A3B-AAF8-9A0577751DF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8539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A4103D-DD47-4A0C-A409-F72FDFF6F62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2678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014071-D3B2-41A0-BCDA-20BC7542FA4A}"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04792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zh-CN">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77BB079-8571-4EFA-8CEE-D3314C9C5EA8}"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244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zh-CN">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B53991-ADF8-4153-BED7-3270CB57DDF4}"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323738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244F8F-3960-4A49-941C-30BB72B72DA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80710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1D64EC-0608-4AC2-A207-4D428C3241C0}"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4668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0CF3A-B69C-4488-92FB-7BDE73CA3FBB}"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4741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solidFill>
                <a:prstClr val="black">
                  <a:tint val="75000"/>
                </a:prstClr>
              </a:solidFill>
              <a:latin typeface="Arial" charset="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solidFill>
                  <a:prstClr val="black">
                    <a:tint val="75000"/>
                  </a:prstClr>
                </a:solidFill>
                <a:latin typeface="Arial" charset="0"/>
                <a:cs typeface="+mn-cs"/>
              </a:rPr>
              <a:t>AAiT - Department of mechanical engineering</a:t>
            </a:r>
            <a:endParaRPr lang="en-US" altLang="zh-CN" dirty="0">
              <a:solidFill>
                <a:prstClr val="black">
                  <a:tint val="75000"/>
                </a:prstClr>
              </a:solidFill>
              <a:latin typeface="Arial" charset="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832C4-8BAB-4844-B1C8-06A7B73DB5DE}" type="slidenum">
              <a:rPr lang="en-US" altLang="zh-CN" smtClean="0">
                <a:solidFill>
                  <a:prstClr val="black">
                    <a:tint val="75000"/>
                  </a:prstClr>
                </a:solidFill>
                <a:latin typeface="Arial" charset="0"/>
                <a:cs typeface="+mn-cs"/>
              </a:rPr>
              <a:pPr/>
              <a:t>‹#›</a:t>
            </a:fld>
            <a:endParaRPr lang="en-US" altLang="zh-CN">
              <a:solidFill>
                <a:prstClr val="black">
                  <a:tint val="75000"/>
                </a:prstClr>
              </a:solidFill>
              <a:latin typeface="Arial" charset="0"/>
              <a:cs typeface="+mn-cs"/>
            </a:endParaRPr>
          </a:p>
        </p:txBody>
      </p:sp>
    </p:spTree>
    <p:extLst>
      <p:ext uri="{BB962C8B-B14F-4D97-AF65-F5344CB8AC3E}">
        <p14:creationId xmlns:p14="http://schemas.microsoft.com/office/powerpoint/2010/main" val="10514030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wtmus@gmail.com"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txBox="1">
            <a:spLocks/>
          </p:cNvSpPr>
          <p:nvPr/>
        </p:nvSpPr>
        <p:spPr bwMode="auto">
          <a:xfrm>
            <a:off x="2699792" y="5329952"/>
            <a:ext cx="604867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zh-CN"/>
            </a:defPPr>
            <a:lvl1pPr algn="ctr" rtl="0" fontAlgn="base">
              <a:spcBef>
                <a:spcPct val="0"/>
              </a:spcBef>
              <a:spcAft>
                <a:spcPct val="0"/>
              </a:spcAft>
              <a:defRPr sz="1200" kern="1200">
                <a:solidFill>
                  <a:schemeClr val="tx1"/>
                </a:solidFill>
                <a:latin typeface="+mj-lt"/>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r"/>
            <a:r>
              <a:rPr lang="en-US" altLang="zh-CN" sz="1600" b="1" dirty="0" smtClean="0">
                <a:solidFill>
                  <a:srgbClr val="C0504D"/>
                </a:solidFill>
                <a:latin typeface="Lao UI" pitchFamily="34" charset="0"/>
                <a:cs typeface="Lao UI" pitchFamily="34" charset="0"/>
              </a:rPr>
              <a:t>Prepared</a:t>
            </a:r>
            <a:r>
              <a:rPr lang="en-US" altLang="zh-CN" sz="1600" b="1" dirty="0" smtClean="0">
                <a:solidFill>
                  <a:srgbClr val="002060"/>
                </a:solidFill>
                <a:latin typeface="Lao UI" pitchFamily="34" charset="0"/>
                <a:cs typeface="Lao UI" pitchFamily="34" charset="0"/>
              </a:rPr>
              <a:t> </a:t>
            </a:r>
            <a:r>
              <a:rPr lang="en-US" altLang="zh-CN" sz="1600" b="1" dirty="0">
                <a:solidFill>
                  <a:srgbClr val="C0504D"/>
                </a:solidFill>
                <a:latin typeface="Lao UI" pitchFamily="34" charset="0"/>
                <a:cs typeface="Lao UI" pitchFamily="34" charset="0"/>
              </a:rPr>
              <a:t>by: </a:t>
            </a:r>
            <a:r>
              <a:rPr lang="en-US" altLang="zh-CN" sz="1600" b="1" dirty="0" smtClean="0">
                <a:solidFill>
                  <a:srgbClr val="002060"/>
                </a:solidFill>
                <a:latin typeface="Lao UI" pitchFamily="34" charset="0"/>
                <a:cs typeface="Lao UI" pitchFamily="34" charset="0"/>
              </a:rPr>
              <a:t> Dawit M. (M.Sc.)</a:t>
            </a:r>
            <a:endParaRPr lang="en-US" altLang="zh-CN" sz="1600" b="1" dirty="0">
              <a:solidFill>
                <a:srgbClr val="002060"/>
              </a:solidFill>
              <a:latin typeface="Lao UI" pitchFamily="34" charset="0"/>
              <a:cs typeface="Lao UI" pitchFamily="34" charset="0"/>
            </a:endParaRPr>
          </a:p>
          <a:p>
            <a:pPr algn="r"/>
            <a:r>
              <a:rPr lang="en-US" altLang="zh-CN" sz="1600" b="1" dirty="0" smtClean="0">
                <a:solidFill>
                  <a:srgbClr val="C0504D"/>
                </a:solidFill>
                <a:latin typeface="Lao UI" pitchFamily="34" charset="0"/>
                <a:cs typeface="Lao UI" pitchFamily="34" charset="0"/>
              </a:rPr>
              <a:t>           Office:  </a:t>
            </a:r>
            <a:r>
              <a:rPr lang="en-US" altLang="zh-CN" sz="1600" b="1" dirty="0" smtClean="0">
                <a:solidFill>
                  <a:srgbClr val="002060"/>
                </a:solidFill>
                <a:latin typeface="Lao UI" pitchFamily="34" charset="0"/>
                <a:cs typeface="Lao UI" pitchFamily="34" charset="0"/>
              </a:rPr>
              <a:t>314 - C</a:t>
            </a:r>
            <a:endParaRPr lang="en-US" altLang="zh-CN" sz="1600" b="1" dirty="0">
              <a:solidFill>
                <a:srgbClr val="002060"/>
              </a:solidFill>
              <a:latin typeface="Lao UI" pitchFamily="34" charset="0"/>
              <a:cs typeface="Lao UI" pitchFamily="34" charset="0"/>
            </a:endParaRPr>
          </a:p>
          <a:p>
            <a:pPr algn="r"/>
            <a:r>
              <a:rPr lang="en-US" altLang="zh-CN" sz="1600" b="1" dirty="0" smtClean="0">
                <a:solidFill>
                  <a:srgbClr val="C0504D"/>
                </a:solidFill>
                <a:latin typeface="Lao UI" pitchFamily="34" charset="0"/>
                <a:cs typeface="Lao UI" pitchFamily="34" charset="0"/>
              </a:rPr>
              <a:t>          E-mail:   </a:t>
            </a:r>
            <a:r>
              <a:rPr lang="en-US" altLang="zh-CN" sz="1600" b="1" dirty="0" smtClean="0">
                <a:solidFill>
                  <a:srgbClr val="002060"/>
                </a:solidFill>
                <a:latin typeface="Lao UI" pitchFamily="34" charset="0"/>
                <a:cs typeface="Lao UI" pitchFamily="34" charset="0"/>
                <a:hlinkClick r:id="rId2"/>
              </a:rPr>
              <a:t>dwtmus@gmail.com</a:t>
            </a:r>
            <a:endParaRPr lang="en-US" altLang="zh-CN" sz="1600" b="1" dirty="0" smtClean="0">
              <a:solidFill>
                <a:srgbClr val="002060"/>
              </a:solidFill>
              <a:latin typeface="Lao UI" pitchFamily="34" charset="0"/>
              <a:cs typeface="Lao UI" pitchFamily="34" charset="0"/>
            </a:endParaRPr>
          </a:p>
        </p:txBody>
      </p:sp>
      <p:sp>
        <p:nvSpPr>
          <p:cNvPr id="5" name="TextBox 7"/>
          <p:cNvSpPr txBox="1"/>
          <p:nvPr/>
        </p:nvSpPr>
        <p:spPr>
          <a:xfrm>
            <a:off x="152399" y="2021939"/>
            <a:ext cx="8812089" cy="1015663"/>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en-US" sz="2000" b="1" dirty="0" smtClean="0">
                <a:solidFill>
                  <a:srgbClr val="002060"/>
                </a:solidFill>
                <a:latin typeface="Lao UI" panose="020B0502040204020203" pitchFamily="34" charset="0"/>
                <a:cs typeface="Lao UI" panose="020B0502040204020203" pitchFamily="34" charset="0"/>
              </a:rPr>
              <a:t>Addis Ababa University</a:t>
            </a:r>
          </a:p>
          <a:p>
            <a:pPr algn="ctr"/>
            <a:r>
              <a:rPr lang="en-US" sz="2000" b="1" dirty="0" smtClean="0">
                <a:solidFill>
                  <a:srgbClr val="002060"/>
                </a:solidFill>
                <a:latin typeface="Lao UI" panose="020B0502040204020203" pitchFamily="34" charset="0"/>
                <a:cs typeface="Lao UI" panose="020B0502040204020203" pitchFamily="34" charset="0"/>
              </a:rPr>
              <a:t>Addis Ababa Institute of Technology</a:t>
            </a:r>
          </a:p>
          <a:p>
            <a:pPr algn="ctr"/>
            <a:r>
              <a:rPr lang="en-US" sz="2000" b="1" dirty="0" smtClean="0">
                <a:solidFill>
                  <a:srgbClr val="002060"/>
                </a:solidFill>
                <a:latin typeface="Lao UI" panose="020B0502040204020203" pitchFamily="34" charset="0"/>
                <a:cs typeface="Lao UI" panose="020B0502040204020203" pitchFamily="34" charset="0"/>
              </a:rPr>
              <a:t>School of Mechanical &amp; Industrial Engineering</a:t>
            </a:r>
          </a:p>
        </p:txBody>
      </p:sp>
      <p:sp>
        <p:nvSpPr>
          <p:cNvPr id="6" name="TextBox 5"/>
          <p:cNvSpPr txBox="1"/>
          <p:nvPr/>
        </p:nvSpPr>
        <p:spPr>
          <a:xfrm>
            <a:off x="152399" y="3234575"/>
            <a:ext cx="8812089" cy="830997"/>
          </a:xfrm>
          <a:prstGeom prst="rect">
            <a:avLst/>
          </a:prstGeom>
          <a:solidFill>
            <a:schemeClr val="accent5">
              <a:lumMod val="50000"/>
            </a:schemeClr>
          </a:solidFill>
        </p:spPr>
        <p:txBody>
          <a:bodyPr wrap="square" rtlCol="0">
            <a:spAutoFit/>
          </a:bodyPr>
          <a:lstStyle/>
          <a:p>
            <a:pPr algn="ctr"/>
            <a:r>
              <a:rPr lang="en-US" sz="2400" dirty="0" smtClean="0">
                <a:solidFill>
                  <a:prstClr val="white"/>
                </a:solidFill>
                <a:latin typeface="Eras Bold ITC" panose="020B0907030504020204" pitchFamily="34" charset="0"/>
                <a:ea typeface="宋体" pitchFamily="2" charset="-122"/>
                <a:cs typeface="Lao UI" pitchFamily="34" charset="0"/>
              </a:rPr>
              <a:t>Design of Shell and Tube Heat Exchanger </a:t>
            </a:r>
          </a:p>
          <a:p>
            <a:pPr algn="ctr"/>
            <a:r>
              <a:rPr lang="en-US" sz="2400" dirty="0" smtClean="0">
                <a:solidFill>
                  <a:prstClr val="white"/>
                </a:solidFill>
                <a:latin typeface="Eras Bold ITC" panose="020B0907030504020204" pitchFamily="34" charset="0"/>
                <a:ea typeface="宋体" pitchFamily="2" charset="-122"/>
                <a:cs typeface="Lao UI" pitchFamily="34" charset="0"/>
              </a:rPr>
              <a:t>(Kern’s Method)</a:t>
            </a:r>
            <a:endParaRPr lang="en-US" sz="2400" dirty="0">
              <a:solidFill>
                <a:prstClr val="white"/>
              </a:solidFill>
              <a:latin typeface="Lao UI" pitchFamily="34" charset="0"/>
              <a:ea typeface="宋体" pitchFamily="2" charset="-122"/>
              <a:cs typeface="Lao UI" pitchFamily="34" charset="0"/>
            </a:endParaRPr>
          </a:p>
        </p:txBody>
      </p:sp>
      <p:pic>
        <p:nvPicPr>
          <p:cNvPr id="7" name="Picture 6" descr="Addis_Ababa_University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32656"/>
            <a:ext cx="1403842" cy="1656184"/>
          </a:xfrm>
          <a:prstGeom prst="rect">
            <a:avLst/>
          </a:prstGeom>
          <a:noFill/>
          <a:ln>
            <a:noFill/>
          </a:ln>
        </p:spPr>
      </p:pic>
      <p:pic>
        <p:nvPicPr>
          <p:cNvPr id="9" name="Picture 7" descr="Image result for heat exchanger animation gif"/>
          <p:cNvPicPr>
            <a:picLocks noChangeAspect="1" noChangeArrowheads="1" noCrop="1"/>
          </p:cNvPicPr>
          <p:nvPr/>
        </p:nvPicPr>
        <p:blipFill>
          <a:blip r:embed="rId4" cstate="print"/>
          <a:srcRect/>
          <a:stretch>
            <a:fillRect/>
          </a:stretch>
        </p:blipFill>
        <p:spPr bwMode="auto">
          <a:xfrm>
            <a:off x="950124" y="4065571"/>
            <a:ext cx="4305638" cy="2755541"/>
          </a:xfrm>
          <a:prstGeom prst="rect">
            <a:avLst/>
          </a:prstGeom>
          <a:noFill/>
        </p:spPr>
      </p:pic>
    </p:spTree>
    <p:extLst>
      <p:ext uri="{BB962C8B-B14F-4D97-AF65-F5344CB8AC3E}">
        <p14:creationId xmlns:p14="http://schemas.microsoft.com/office/powerpoint/2010/main" val="21083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382" y="865929"/>
            <a:ext cx="8613124" cy="5016758"/>
          </a:xfrm>
          <a:prstGeom prst="rect">
            <a:avLst/>
          </a:prstGeom>
          <a:noFill/>
        </p:spPr>
        <p:txBody>
          <a:bodyPr wrap="square" rtlCol="0">
            <a:spAutoFit/>
          </a:bodyPr>
          <a:lstStyle/>
          <a:p>
            <a:pPr algn="just"/>
            <a:r>
              <a:rPr lang="en-US" sz="2000" dirty="0">
                <a:solidFill>
                  <a:schemeClr val="tx2">
                    <a:lumMod val="75000"/>
                  </a:schemeClr>
                </a:solidFill>
                <a:latin typeface="Arial" pitchFamily="34" charset="0"/>
                <a:cs typeface="Arial" pitchFamily="34" charset="0"/>
              </a:rPr>
              <a:t>Select the outside tube (shell side) dirt factor </a:t>
            </a:r>
            <a:r>
              <a:rPr lang="en-US" sz="2000" dirty="0" smtClean="0">
                <a:solidFill>
                  <a:schemeClr val="tx2">
                    <a:lumMod val="75000"/>
                  </a:schemeClr>
                </a:solidFill>
                <a:latin typeface="Arial" pitchFamily="34" charset="0"/>
                <a:cs typeface="Arial" pitchFamily="34" charset="0"/>
              </a:rPr>
              <a:t>(R</a:t>
            </a:r>
            <a:r>
              <a:rPr lang="en-US" sz="2000" baseline="-25000" dirty="0" smtClean="0">
                <a:solidFill>
                  <a:schemeClr val="tx2">
                    <a:lumMod val="75000"/>
                  </a:schemeClr>
                </a:solidFill>
                <a:latin typeface="Arial" pitchFamily="34" charset="0"/>
                <a:cs typeface="Arial" pitchFamily="34" charset="0"/>
              </a:rPr>
              <a:t>do</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and inside tube (tube side) dirt factor </a:t>
            </a:r>
            <a:r>
              <a:rPr lang="en-US" sz="2000" dirty="0" smtClean="0">
                <a:solidFill>
                  <a:schemeClr val="tx2">
                    <a:lumMod val="75000"/>
                  </a:schemeClr>
                </a:solidFill>
                <a:latin typeface="Arial" pitchFamily="34" charset="0"/>
                <a:cs typeface="Arial" pitchFamily="34" charset="0"/>
              </a:rPr>
              <a:t>(R</a:t>
            </a:r>
            <a:r>
              <a:rPr lang="en-US" sz="2000" baseline="-25000" dirty="0" smtClean="0">
                <a:solidFill>
                  <a:schemeClr val="tx2">
                    <a:lumMod val="75000"/>
                  </a:schemeClr>
                </a:solidFill>
                <a:latin typeface="Arial" pitchFamily="34" charset="0"/>
                <a:cs typeface="Arial" pitchFamily="34" charset="0"/>
              </a:rPr>
              <a:t>di</a:t>
            </a:r>
            <a:r>
              <a:rPr lang="en-US" sz="2000" dirty="0" smtClean="0">
                <a:solidFill>
                  <a:schemeClr val="tx2">
                    <a:lumMod val="75000"/>
                  </a:schemeClr>
                </a:solidFill>
                <a:latin typeface="Arial" pitchFamily="34" charset="0"/>
                <a:cs typeface="Arial" pitchFamily="34" charset="0"/>
              </a:rPr>
              <a:t>)</a:t>
            </a:r>
          </a:p>
          <a:p>
            <a:pPr algn="just"/>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10: </a:t>
            </a:r>
            <a:r>
              <a:rPr lang="en-US" sz="2000" dirty="0" smtClean="0">
                <a:solidFill>
                  <a:schemeClr val="tx2">
                    <a:lumMod val="75000"/>
                  </a:schemeClr>
                </a:solidFill>
                <a:latin typeface="Arial" pitchFamily="34" charset="0"/>
                <a:cs typeface="Arial" pitchFamily="34" charset="0"/>
              </a:rPr>
              <a:t>Calculate </a:t>
            </a:r>
            <a:r>
              <a:rPr lang="en-US" sz="2000" dirty="0">
                <a:solidFill>
                  <a:schemeClr val="tx2">
                    <a:lumMod val="75000"/>
                  </a:schemeClr>
                </a:solidFill>
                <a:latin typeface="Arial" pitchFamily="34" charset="0"/>
                <a:cs typeface="Arial" pitchFamily="34" charset="0"/>
              </a:rPr>
              <a:t>overall heat transfer coefficient </a:t>
            </a:r>
            <a:r>
              <a:rPr lang="en-US" sz="2000" dirty="0" smtClean="0">
                <a:solidFill>
                  <a:schemeClr val="tx2">
                    <a:lumMod val="75000"/>
                  </a:schemeClr>
                </a:solidFill>
                <a:latin typeface="Arial" pitchFamily="34" charset="0"/>
                <a:cs typeface="Arial" pitchFamily="34" charset="0"/>
              </a:rPr>
              <a:t>(U</a:t>
            </a:r>
            <a:r>
              <a:rPr lang="en-US" sz="2000" baseline="-25000" dirty="0" smtClean="0">
                <a:solidFill>
                  <a:schemeClr val="tx2">
                    <a:lumMod val="75000"/>
                  </a:schemeClr>
                </a:solidFill>
                <a:latin typeface="Arial" pitchFamily="34" charset="0"/>
                <a:cs typeface="Arial" pitchFamily="34" charset="0"/>
              </a:rPr>
              <a:t>o,cal</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based on the outside tube area (you may neglect the tube-wall resistance) including dirt factors: </a:t>
            </a:r>
            <a:endParaRPr lang="en-US" sz="2000" dirty="0" smtClean="0">
              <a:solidFill>
                <a:schemeClr val="tx2">
                  <a:lumMod val="75000"/>
                </a:schemeClr>
              </a:solidFill>
              <a:latin typeface="Arial" pitchFamily="34" charset="0"/>
              <a:cs typeface="Arial" pitchFamily="34" charset="0"/>
            </a:endParaRPr>
          </a:p>
          <a:p>
            <a:pPr algn="just"/>
            <a:endParaRPr lang="en-US" sz="2000" dirty="0">
              <a:solidFill>
                <a:schemeClr val="tx2">
                  <a:lumMod val="75000"/>
                </a:schemeClr>
              </a:solidFill>
              <a:latin typeface="Arial" pitchFamily="34" charset="0"/>
              <a:ea typeface="Batang" pitchFamily="18" charset="-127"/>
              <a:cs typeface="Arial" pitchFamily="34" charset="0"/>
            </a:endParaRPr>
          </a:p>
          <a:p>
            <a:pPr algn="just"/>
            <a:endParaRPr lang="en-US" sz="2000" dirty="0" smtClean="0">
              <a:solidFill>
                <a:schemeClr val="tx2">
                  <a:lumMod val="75000"/>
                </a:schemeClr>
              </a:solidFill>
              <a:latin typeface="Arial" pitchFamily="34" charset="0"/>
              <a:ea typeface="Batang" pitchFamily="18" charset="-127"/>
              <a:cs typeface="Arial" pitchFamily="34" charset="0"/>
            </a:endParaRPr>
          </a:p>
          <a:p>
            <a:pPr algn="just"/>
            <a:endParaRPr lang="en-US" sz="2000" dirty="0">
              <a:solidFill>
                <a:schemeClr val="tx2">
                  <a:lumMod val="75000"/>
                </a:schemeClr>
              </a:solidFill>
              <a:latin typeface="Arial" pitchFamily="34" charset="0"/>
              <a:ea typeface="Batang" pitchFamily="18" charset="-127"/>
              <a:cs typeface="Arial" pitchFamily="34" charset="0"/>
            </a:endParaRPr>
          </a:p>
          <a:p>
            <a:pPr algn="just"/>
            <a:r>
              <a:rPr lang="en-US" sz="2000" dirty="0" smtClean="0">
                <a:solidFill>
                  <a:schemeClr val="tx2">
                    <a:lumMod val="75000"/>
                  </a:schemeClr>
                </a:solidFill>
                <a:latin typeface="Arial" pitchFamily="34" charset="0"/>
                <a:ea typeface="Batang" pitchFamily="18" charset="-127"/>
                <a:cs typeface="Arial" pitchFamily="34" charset="0"/>
              </a:rPr>
              <a:t>If                   </a:t>
            </a:r>
            <a:r>
              <a:rPr lang="en-US" sz="2000" dirty="0" smtClean="0">
                <a:solidFill>
                  <a:schemeClr val="tx2">
                    <a:lumMod val="75000"/>
                  </a:schemeClr>
                </a:solidFill>
                <a:latin typeface="Arial" pitchFamily="34" charset="0"/>
                <a:ea typeface="Batang" pitchFamily="18" charset="-127"/>
                <a:cs typeface="Arial" pitchFamily="34" charset="0"/>
              </a:rPr>
              <a:t> </a:t>
            </a:r>
            <a:r>
              <a:rPr lang="en-US" sz="2000" dirty="0" smtClean="0">
                <a:solidFill>
                  <a:schemeClr val="tx2">
                    <a:lumMod val="75000"/>
                  </a:schemeClr>
                </a:solidFill>
                <a:latin typeface="Arial" pitchFamily="34" charset="0"/>
                <a:cs typeface="Arial" pitchFamily="34" charset="0"/>
              </a:rPr>
              <a:t>, go to </a:t>
            </a:r>
            <a:r>
              <a:rPr lang="en-US" sz="2000" b="1" dirty="0" smtClean="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11</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Otherwise go to </a:t>
            </a:r>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5</a:t>
            </a:r>
            <a:r>
              <a:rPr lang="en-US" sz="2000" dirty="0" smtClean="0">
                <a:solidFill>
                  <a:schemeClr val="tx2">
                    <a:lumMod val="75000"/>
                  </a:schemeClr>
                </a:solidFill>
                <a:latin typeface="Arial" pitchFamily="34" charset="0"/>
                <a:cs typeface="Arial" pitchFamily="34" charset="0"/>
              </a:rPr>
              <a:t>,calculate </a:t>
            </a:r>
            <a:r>
              <a:rPr lang="en-US" sz="2000" dirty="0">
                <a:solidFill>
                  <a:schemeClr val="tx2">
                    <a:lumMod val="75000"/>
                  </a:schemeClr>
                </a:solidFill>
                <a:latin typeface="Arial" pitchFamily="34" charset="0"/>
                <a:cs typeface="Arial" pitchFamily="34" charset="0"/>
              </a:rPr>
              <a:t>heat transfer area (</a:t>
            </a:r>
            <a:r>
              <a:rPr lang="en-US" sz="2000" i="1" dirty="0">
                <a:solidFill>
                  <a:schemeClr val="tx2">
                    <a:lumMod val="75000"/>
                  </a:schemeClr>
                </a:solidFill>
                <a:latin typeface="Arial" pitchFamily="34" charset="0"/>
                <a:cs typeface="Arial" pitchFamily="34" charset="0"/>
              </a:rPr>
              <a:t>A</a:t>
            </a:r>
            <a:r>
              <a:rPr lang="en-US" sz="2000" dirty="0">
                <a:solidFill>
                  <a:schemeClr val="tx2">
                    <a:lumMod val="75000"/>
                  </a:schemeClr>
                </a:solidFill>
                <a:latin typeface="Arial" pitchFamily="34" charset="0"/>
                <a:cs typeface="Arial" pitchFamily="34" charset="0"/>
              </a:rPr>
              <a:t>) required using U</a:t>
            </a:r>
            <a:r>
              <a:rPr lang="en-US" sz="2000" baseline="-25000" dirty="0">
                <a:solidFill>
                  <a:schemeClr val="tx2">
                    <a:lumMod val="75000"/>
                  </a:schemeClr>
                </a:solidFill>
                <a:latin typeface="Arial" pitchFamily="34" charset="0"/>
                <a:cs typeface="Arial" pitchFamily="34" charset="0"/>
              </a:rPr>
              <a:t>o,cal </a:t>
            </a:r>
            <a:r>
              <a:rPr lang="en-US" sz="2000" dirty="0" smtClean="0">
                <a:solidFill>
                  <a:schemeClr val="tx2">
                    <a:lumMod val="75000"/>
                  </a:schemeClr>
                </a:solidFill>
                <a:latin typeface="Arial" pitchFamily="34" charset="0"/>
                <a:cs typeface="Arial" pitchFamily="34" charset="0"/>
              </a:rPr>
              <a:t>and </a:t>
            </a:r>
            <a:r>
              <a:rPr lang="en-US" sz="2000" dirty="0">
                <a:solidFill>
                  <a:schemeClr val="tx2">
                    <a:lumMod val="75000"/>
                  </a:schemeClr>
                </a:solidFill>
                <a:latin typeface="Arial" pitchFamily="34" charset="0"/>
                <a:cs typeface="Arial" pitchFamily="34" charset="0"/>
              </a:rPr>
              <a:t>repeat the calculations </a:t>
            </a:r>
            <a:r>
              <a:rPr lang="en-US" sz="2000" dirty="0" smtClean="0">
                <a:solidFill>
                  <a:schemeClr val="tx2">
                    <a:lumMod val="75000"/>
                  </a:schemeClr>
                </a:solidFill>
                <a:latin typeface="Arial" pitchFamily="34" charset="0"/>
                <a:cs typeface="Arial" pitchFamily="34" charset="0"/>
              </a:rPr>
              <a:t>starting from </a:t>
            </a:r>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5</a:t>
            </a:r>
            <a:r>
              <a:rPr lang="en-US" sz="2000" dirty="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ea typeface="Batang" pitchFamily="18" charset="-127"/>
                <a:cs typeface="Arial" pitchFamily="34" charset="0"/>
              </a:rPr>
              <a:t>  </a:t>
            </a:r>
          </a:p>
          <a:p>
            <a:pPr algn="just"/>
            <a:r>
              <a:rPr lang="en-US" sz="2000" dirty="0" smtClean="0">
                <a:solidFill>
                  <a:schemeClr val="tx2">
                    <a:lumMod val="75000"/>
                  </a:schemeClr>
                </a:solidFill>
                <a:latin typeface="Arial" pitchFamily="34" charset="0"/>
                <a:ea typeface="Batang" pitchFamily="18" charset="-127"/>
                <a:cs typeface="Arial" pitchFamily="34" charset="0"/>
              </a:rPr>
              <a:t>Note:</a:t>
            </a:r>
          </a:p>
          <a:p>
            <a:pPr marL="342900" indent="-342900" algn="just">
              <a:buFont typeface="Arial" pitchFamily="34" charset="0"/>
              <a:buChar char="•"/>
            </a:pPr>
            <a:r>
              <a:rPr lang="en-US" sz="2000" dirty="0">
                <a:solidFill>
                  <a:schemeClr val="tx2">
                    <a:lumMod val="60000"/>
                    <a:lumOff val="40000"/>
                  </a:schemeClr>
                </a:solidFill>
                <a:latin typeface="Arial" pitchFamily="34" charset="0"/>
                <a:cs typeface="Arial" pitchFamily="34" charset="0"/>
              </a:rPr>
              <a:t>If the calculated shell side heat transfer coefficient </a:t>
            </a:r>
            <a:r>
              <a:rPr lang="en-US" sz="2000" dirty="0" smtClean="0">
                <a:solidFill>
                  <a:schemeClr val="tx2">
                    <a:lumMod val="60000"/>
                    <a:lumOff val="40000"/>
                  </a:schemeClr>
                </a:solidFill>
                <a:latin typeface="Arial" pitchFamily="34" charset="0"/>
                <a:cs typeface="Arial" pitchFamily="34" charset="0"/>
              </a:rPr>
              <a:t>(h</a:t>
            </a:r>
            <a:r>
              <a:rPr lang="en-US" sz="2000" baseline="-25000" dirty="0" smtClean="0">
                <a:solidFill>
                  <a:schemeClr val="tx2">
                    <a:lumMod val="60000"/>
                    <a:lumOff val="40000"/>
                  </a:schemeClr>
                </a:solidFill>
                <a:latin typeface="Arial" pitchFamily="34" charset="0"/>
                <a:cs typeface="Arial" pitchFamily="34" charset="0"/>
              </a:rPr>
              <a:t>o</a:t>
            </a:r>
            <a:r>
              <a:rPr lang="en-US" sz="2000" dirty="0" smtClean="0">
                <a:solidFill>
                  <a:schemeClr val="tx2">
                    <a:lumMod val="60000"/>
                    <a:lumOff val="40000"/>
                  </a:schemeClr>
                </a:solidFill>
                <a:latin typeface="Arial" pitchFamily="34" charset="0"/>
                <a:cs typeface="Arial" pitchFamily="34" charset="0"/>
              </a:rPr>
              <a:t>) </a:t>
            </a:r>
            <a:r>
              <a:rPr lang="en-US" sz="2000" dirty="0">
                <a:solidFill>
                  <a:schemeClr val="tx2">
                    <a:lumMod val="60000"/>
                    <a:lumOff val="40000"/>
                  </a:schemeClr>
                </a:solidFill>
                <a:latin typeface="Arial" pitchFamily="34" charset="0"/>
                <a:cs typeface="Arial" pitchFamily="34" charset="0"/>
              </a:rPr>
              <a:t>is too low, assume closer </a:t>
            </a:r>
            <a:r>
              <a:rPr lang="en-US" sz="2000" dirty="0" smtClean="0">
                <a:solidFill>
                  <a:schemeClr val="tx2">
                    <a:lumMod val="60000"/>
                    <a:lumOff val="40000"/>
                  </a:schemeClr>
                </a:solidFill>
                <a:latin typeface="Arial" pitchFamily="34" charset="0"/>
                <a:cs typeface="Arial" pitchFamily="34" charset="0"/>
              </a:rPr>
              <a:t>baffle spacing (</a:t>
            </a:r>
            <a:r>
              <a:rPr lang="en-US" sz="2000" i="1" dirty="0" smtClean="0">
                <a:solidFill>
                  <a:schemeClr val="tx2">
                    <a:lumMod val="60000"/>
                    <a:lumOff val="40000"/>
                  </a:schemeClr>
                </a:solidFill>
                <a:latin typeface="Arial" pitchFamily="34" charset="0"/>
                <a:cs typeface="Arial" pitchFamily="34" charset="0"/>
              </a:rPr>
              <a:t>B</a:t>
            </a:r>
            <a:r>
              <a:rPr lang="en-US" sz="2000" dirty="0" smtClean="0">
                <a:solidFill>
                  <a:schemeClr val="tx2">
                    <a:lumMod val="60000"/>
                    <a:lumOff val="40000"/>
                  </a:schemeClr>
                </a:solidFill>
                <a:latin typeface="Arial" pitchFamily="34" charset="0"/>
                <a:cs typeface="Arial" pitchFamily="34" charset="0"/>
              </a:rPr>
              <a:t>) </a:t>
            </a:r>
            <a:r>
              <a:rPr lang="en-US" sz="2000" dirty="0">
                <a:solidFill>
                  <a:schemeClr val="tx2">
                    <a:lumMod val="60000"/>
                    <a:lumOff val="40000"/>
                  </a:schemeClr>
                </a:solidFill>
                <a:latin typeface="Arial" pitchFamily="34" charset="0"/>
                <a:cs typeface="Arial" pitchFamily="34" charset="0"/>
              </a:rPr>
              <a:t>close to 0.2 </a:t>
            </a:r>
            <a:r>
              <a:rPr lang="en-US" sz="2000" i="1" dirty="0" smtClean="0">
                <a:solidFill>
                  <a:schemeClr val="tx2">
                    <a:lumMod val="60000"/>
                    <a:lumOff val="40000"/>
                  </a:schemeClr>
                </a:solidFill>
                <a:latin typeface="Arial" pitchFamily="34" charset="0"/>
                <a:cs typeface="Arial" pitchFamily="34" charset="0"/>
              </a:rPr>
              <a:t>D</a:t>
            </a:r>
            <a:r>
              <a:rPr lang="en-US" sz="2000" i="1" baseline="-25000" dirty="0" smtClean="0">
                <a:solidFill>
                  <a:schemeClr val="tx2">
                    <a:lumMod val="60000"/>
                    <a:lumOff val="40000"/>
                  </a:schemeClr>
                </a:solidFill>
                <a:latin typeface="Arial" pitchFamily="34" charset="0"/>
                <a:cs typeface="Arial" pitchFamily="34" charset="0"/>
              </a:rPr>
              <a:t>s</a:t>
            </a:r>
            <a:r>
              <a:rPr lang="en-US" sz="2000" i="1" dirty="0" smtClean="0">
                <a:solidFill>
                  <a:schemeClr val="tx2">
                    <a:lumMod val="60000"/>
                    <a:lumOff val="40000"/>
                  </a:schemeClr>
                </a:solidFill>
                <a:latin typeface="Arial" pitchFamily="34" charset="0"/>
                <a:cs typeface="Arial" pitchFamily="34" charset="0"/>
              </a:rPr>
              <a:t> </a:t>
            </a:r>
            <a:r>
              <a:rPr lang="en-US" sz="2000" dirty="0">
                <a:solidFill>
                  <a:schemeClr val="tx2">
                    <a:lumMod val="60000"/>
                    <a:lumOff val="40000"/>
                  </a:schemeClr>
                </a:solidFill>
                <a:latin typeface="Arial" pitchFamily="34" charset="0"/>
                <a:cs typeface="Arial" pitchFamily="34" charset="0"/>
              </a:rPr>
              <a:t>and recalculate shell side heat transfer coefficient. </a:t>
            </a:r>
            <a:r>
              <a:rPr lang="en-US" sz="2000" dirty="0" smtClean="0">
                <a:solidFill>
                  <a:schemeClr val="tx2">
                    <a:lumMod val="60000"/>
                    <a:lumOff val="40000"/>
                  </a:schemeClr>
                </a:solidFill>
                <a:latin typeface="Arial" pitchFamily="34" charset="0"/>
                <a:cs typeface="Arial" pitchFamily="34" charset="0"/>
              </a:rPr>
              <a:t>However, this </a:t>
            </a:r>
            <a:r>
              <a:rPr lang="en-US" sz="2000" dirty="0">
                <a:solidFill>
                  <a:schemeClr val="tx2">
                    <a:lumMod val="60000"/>
                    <a:lumOff val="40000"/>
                  </a:schemeClr>
                </a:solidFill>
                <a:latin typeface="Arial" pitchFamily="34" charset="0"/>
                <a:cs typeface="Arial" pitchFamily="34" charset="0"/>
              </a:rPr>
              <a:t>is subject to allowable pressure drop across the heat exchanger.</a:t>
            </a:r>
            <a:endParaRPr lang="en-US" sz="2000" dirty="0">
              <a:solidFill>
                <a:schemeClr val="tx2">
                  <a:lumMod val="60000"/>
                  <a:lumOff val="40000"/>
                </a:schemeClr>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55106" y="6047601"/>
            <a:ext cx="712694"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822" y="2304378"/>
            <a:ext cx="52768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38" y="3196002"/>
            <a:ext cx="1721476" cy="51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26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170" y="838200"/>
            <a:ext cx="8518995" cy="5663089"/>
          </a:xfrm>
          <a:prstGeom prst="rect">
            <a:avLst/>
          </a:prstGeom>
          <a:noFill/>
        </p:spPr>
        <p:txBody>
          <a:bodyPr wrap="square" rtlCol="0">
            <a:spAutoFit/>
          </a:bodyPr>
          <a:lstStyle/>
          <a:p>
            <a:pPr algn="just"/>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11: </a:t>
            </a:r>
            <a:r>
              <a:rPr lang="en-US" sz="2000" dirty="0" smtClean="0">
                <a:solidFill>
                  <a:schemeClr val="tx2">
                    <a:lumMod val="75000"/>
                  </a:schemeClr>
                </a:solidFill>
                <a:latin typeface="Arial" pitchFamily="34" charset="0"/>
                <a:cs typeface="Arial" pitchFamily="34" charset="0"/>
              </a:rPr>
              <a:t>Calculate </a:t>
            </a:r>
            <a:r>
              <a:rPr lang="en-US" sz="2000" dirty="0">
                <a:solidFill>
                  <a:schemeClr val="tx2">
                    <a:lumMod val="75000"/>
                  </a:schemeClr>
                </a:solidFill>
                <a:latin typeface="Arial" pitchFamily="34" charset="0"/>
                <a:cs typeface="Arial" pitchFamily="34" charset="0"/>
              </a:rPr>
              <a:t>% overdesign. Overdesign represents extra surface area provided beyond that required to compensate for fouling. Typical value of 10% or less is acceptable</a:t>
            </a:r>
            <a:r>
              <a:rPr lang="en-US" sz="2000" dirty="0" smtClean="0">
                <a:solidFill>
                  <a:schemeClr val="tx2">
                    <a:lumMod val="75000"/>
                  </a:schemeClr>
                </a:solidFill>
                <a:latin typeface="Arial" pitchFamily="34" charset="0"/>
                <a:cs typeface="Arial" pitchFamily="34" charset="0"/>
              </a:rPr>
              <a:t>.</a:t>
            </a:r>
          </a:p>
          <a:p>
            <a:pPr algn="just"/>
            <a:endParaRPr lang="en-US" sz="2000" dirty="0">
              <a:solidFill>
                <a:schemeClr val="tx2">
                  <a:lumMod val="75000"/>
                </a:schemeClr>
              </a:solidFill>
              <a:latin typeface="Arial" pitchFamily="34" charset="0"/>
              <a:ea typeface="Batang" pitchFamily="18" charset="-127"/>
              <a:cs typeface="Arial" pitchFamily="34" charset="0"/>
            </a:endParaRPr>
          </a:p>
          <a:p>
            <a:pPr algn="just"/>
            <a:endParaRPr lang="en-US" sz="2000" dirty="0" smtClean="0">
              <a:solidFill>
                <a:schemeClr val="tx2">
                  <a:lumMod val="75000"/>
                </a:schemeClr>
              </a:solidFill>
              <a:latin typeface="Arial" pitchFamily="34" charset="0"/>
              <a:ea typeface="Batang" pitchFamily="18" charset="-127"/>
              <a:cs typeface="Arial" pitchFamily="34" charset="0"/>
            </a:endParaRPr>
          </a:p>
          <a:p>
            <a:pPr algn="just"/>
            <a:endParaRPr lang="en-US" sz="2000" dirty="0">
              <a:solidFill>
                <a:schemeClr val="tx2">
                  <a:lumMod val="75000"/>
                </a:schemeClr>
              </a:solidFill>
              <a:latin typeface="Arial" pitchFamily="34" charset="0"/>
              <a:ea typeface="Batang" pitchFamily="18" charset="-127"/>
              <a:cs typeface="Arial" pitchFamily="34" charset="0"/>
            </a:endParaRPr>
          </a:p>
          <a:p>
            <a:pPr algn="just"/>
            <a:r>
              <a:rPr lang="en-US" sz="1600" dirty="0" smtClean="0">
                <a:solidFill>
                  <a:schemeClr val="tx2">
                    <a:lumMod val="75000"/>
                  </a:schemeClr>
                </a:solidFill>
                <a:latin typeface="Arial" pitchFamily="34" charset="0"/>
                <a:cs typeface="Arial" pitchFamily="34" charset="0"/>
              </a:rPr>
              <a:t>A = </a:t>
            </a:r>
            <a:r>
              <a:rPr lang="en-US" sz="1600" dirty="0">
                <a:solidFill>
                  <a:schemeClr val="tx2">
                    <a:lumMod val="75000"/>
                  </a:schemeClr>
                </a:solidFill>
                <a:latin typeface="Arial" pitchFamily="34" charset="0"/>
                <a:cs typeface="Arial" pitchFamily="34" charset="0"/>
              </a:rPr>
              <a:t>design area of heat transfer in the exchanger; </a:t>
            </a:r>
            <a:endParaRPr lang="en-US" sz="1600" dirty="0" smtClean="0">
              <a:solidFill>
                <a:schemeClr val="tx2">
                  <a:lumMod val="75000"/>
                </a:schemeClr>
              </a:solidFill>
              <a:latin typeface="Arial" pitchFamily="34" charset="0"/>
              <a:cs typeface="Arial" pitchFamily="34" charset="0"/>
            </a:endParaRPr>
          </a:p>
          <a:p>
            <a:pPr algn="just"/>
            <a:r>
              <a:rPr lang="en-US" sz="1600" dirty="0" smtClean="0">
                <a:solidFill>
                  <a:schemeClr val="tx2">
                    <a:lumMod val="75000"/>
                  </a:schemeClr>
                </a:solidFill>
                <a:latin typeface="Arial" pitchFamily="34" charset="0"/>
                <a:cs typeface="Arial" pitchFamily="34" charset="0"/>
              </a:rPr>
              <a:t>A</a:t>
            </a:r>
            <a:r>
              <a:rPr lang="en-US" sz="1600" baseline="-25000" dirty="0" smtClean="0">
                <a:solidFill>
                  <a:schemeClr val="tx2">
                    <a:lumMod val="75000"/>
                  </a:schemeClr>
                </a:solidFill>
                <a:latin typeface="Arial" pitchFamily="34" charset="0"/>
                <a:cs typeface="Arial" pitchFamily="34" charset="0"/>
              </a:rPr>
              <a:t>req</a:t>
            </a:r>
            <a:r>
              <a:rPr lang="en-US" sz="1600" baseline="-25000" dirty="0" smtClean="0">
                <a:solidFill>
                  <a:schemeClr val="tx2">
                    <a:lumMod val="75000"/>
                  </a:schemeClr>
                </a:solidFill>
                <a:latin typeface="Arial" panose="020B0604020202020204" pitchFamily="34" charset="0"/>
                <a:ea typeface="Batang" pitchFamily="18" charset="-127"/>
                <a:cs typeface="Arial" panose="020B0604020202020204" pitchFamily="34" charset="0"/>
              </a:rPr>
              <a:t> </a:t>
            </a:r>
            <a:r>
              <a:rPr lang="en-US" sz="1600" dirty="0" smtClean="0">
                <a:solidFill>
                  <a:schemeClr val="tx2">
                    <a:lumMod val="75000"/>
                  </a:schemeClr>
                </a:solidFill>
                <a:latin typeface="Arial" pitchFamily="34" charset="0"/>
                <a:cs typeface="Arial" pitchFamily="34" charset="0"/>
              </a:rPr>
              <a:t>= </a:t>
            </a:r>
            <a:r>
              <a:rPr lang="en-US" sz="1600" dirty="0">
                <a:solidFill>
                  <a:schemeClr val="tx2">
                    <a:lumMod val="75000"/>
                  </a:schemeClr>
                </a:solidFill>
                <a:latin typeface="Arial" pitchFamily="34" charset="0"/>
                <a:cs typeface="Arial" pitchFamily="34" charset="0"/>
              </a:rPr>
              <a:t>required heat transfer area. </a:t>
            </a:r>
            <a:endParaRPr lang="en-US" sz="1600" dirty="0" smtClean="0">
              <a:solidFill>
                <a:schemeClr val="tx2">
                  <a:lumMod val="75000"/>
                </a:schemeClr>
              </a:solidFill>
              <a:latin typeface="Arial" pitchFamily="34" charset="0"/>
              <a:cs typeface="Arial" pitchFamily="34" charset="0"/>
            </a:endParaRPr>
          </a:p>
          <a:p>
            <a:pPr algn="just"/>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12: </a:t>
            </a:r>
            <a:r>
              <a:rPr lang="en-US" sz="2000" dirty="0" smtClean="0">
                <a:solidFill>
                  <a:schemeClr val="tx2">
                    <a:lumMod val="75000"/>
                  </a:schemeClr>
                </a:solidFill>
                <a:latin typeface="Arial" pitchFamily="34" charset="0"/>
                <a:cs typeface="Arial" pitchFamily="34" charset="0"/>
              </a:rPr>
              <a:t>Calculate </a:t>
            </a:r>
            <a:r>
              <a:rPr lang="en-US" sz="2000" dirty="0">
                <a:solidFill>
                  <a:schemeClr val="tx2">
                    <a:lumMod val="75000"/>
                  </a:schemeClr>
                </a:solidFill>
                <a:latin typeface="Arial" pitchFamily="34" charset="0"/>
                <a:cs typeface="Arial" pitchFamily="34" charset="0"/>
              </a:rPr>
              <a:t>shell side </a:t>
            </a:r>
            <a:r>
              <a:rPr lang="en-US" sz="2000" dirty="0" smtClean="0">
                <a:solidFill>
                  <a:schemeClr val="tx2">
                    <a:lumMod val="75000"/>
                  </a:schemeClr>
                </a:solidFill>
                <a:latin typeface="Arial" pitchFamily="34" charset="0"/>
                <a:cs typeface="Arial" pitchFamily="34" charset="0"/>
              </a:rPr>
              <a:t>and tube side pressure drops.</a:t>
            </a:r>
          </a:p>
          <a:p>
            <a:pPr algn="just"/>
            <a:r>
              <a:rPr lang="en-US" sz="2000" dirty="0" smtClean="0">
                <a:solidFill>
                  <a:schemeClr val="tx2">
                    <a:lumMod val="75000"/>
                  </a:schemeClr>
                </a:solidFill>
                <a:latin typeface="Arial" pitchFamily="34" charset="0"/>
                <a:cs typeface="Arial" pitchFamily="34" charset="0"/>
              </a:rPr>
              <a:t>Consider the following for the shell side pressure drop: </a:t>
            </a:r>
          </a:p>
          <a:p>
            <a:pPr marL="400050" indent="-400050" algn="just">
              <a:buAutoNum type="romanLcParenBoth"/>
            </a:pPr>
            <a:r>
              <a:rPr lang="en-US" sz="2000" dirty="0" smtClean="0">
                <a:solidFill>
                  <a:schemeClr val="tx2">
                    <a:lumMod val="75000"/>
                  </a:schemeClr>
                </a:solidFill>
                <a:latin typeface="Arial" pitchFamily="34" charset="0"/>
                <a:cs typeface="Arial" pitchFamily="34" charset="0"/>
              </a:rPr>
              <a:t>pressure </a:t>
            </a:r>
            <a:r>
              <a:rPr lang="en-US" sz="2000" dirty="0">
                <a:solidFill>
                  <a:schemeClr val="tx2">
                    <a:lumMod val="75000"/>
                  </a:schemeClr>
                </a:solidFill>
                <a:latin typeface="Arial" pitchFamily="34" charset="0"/>
                <a:cs typeface="Arial" pitchFamily="34" charset="0"/>
              </a:rPr>
              <a:t>drop for flow across the tube bundle (frictional loss) </a:t>
            </a:r>
            <a:r>
              <a:rPr lang="en-US" sz="2000" dirty="0" smtClean="0">
                <a:solidFill>
                  <a:schemeClr val="tx2">
                    <a:lumMod val="75000"/>
                  </a:schemeClr>
                </a:solidFill>
                <a:latin typeface="Arial" pitchFamily="34" charset="0"/>
                <a:cs typeface="Arial" pitchFamily="34" charset="0"/>
              </a:rPr>
              <a:t>(</a:t>
            </a:r>
            <a:r>
              <a:rPr lang="en-US" sz="2000" dirty="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P</a:t>
            </a:r>
            <a:r>
              <a:rPr lang="en-US" sz="2000" baseline="-25000" dirty="0" smtClean="0">
                <a:solidFill>
                  <a:schemeClr val="tx2">
                    <a:lumMod val="75000"/>
                  </a:schemeClr>
                </a:solidFill>
                <a:latin typeface="Arial" pitchFamily="34" charset="0"/>
                <a:cs typeface="Arial" pitchFamily="34" charset="0"/>
              </a:rPr>
              <a:t>s</a:t>
            </a:r>
            <a:r>
              <a:rPr lang="en-US" sz="2000" dirty="0" smtClean="0">
                <a:solidFill>
                  <a:schemeClr val="tx2">
                    <a:lumMod val="75000"/>
                  </a:schemeClr>
                </a:solidFill>
                <a:latin typeface="Arial" pitchFamily="34" charset="0"/>
                <a:cs typeface="Arial" pitchFamily="34" charset="0"/>
              </a:rPr>
              <a:t>)</a:t>
            </a:r>
          </a:p>
          <a:p>
            <a:pPr marL="400050" indent="-400050" algn="just">
              <a:buAutoNum type="romanLcParenBoth"/>
            </a:pPr>
            <a:r>
              <a:rPr lang="en-US" sz="2000" dirty="0" smtClean="0">
                <a:solidFill>
                  <a:schemeClr val="tx2">
                    <a:lumMod val="75000"/>
                  </a:schemeClr>
                </a:solidFill>
                <a:latin typeface="Arial" pitchFamily="34" charset="0"/>
                <a:cs typeface="Arial" pitchFamily="34" charset="0"/>
              </a:rPr>
              <a:t>return </a:t>
            </a:r>
            <a:r>
              <a:rPr lang="en-US" sz="2000" dirty="0">
                <a:solidFill>
                  <a:schemeClr val="tx2">
                    <a:lumMod val="75000"/>
                  </a:schemeClr>
                </a:solidFill>
                <a:latin typeface="Arial" pitchFamily="34" charset="0"/>
                <a:cs typeface="Arial" pitchFamily="34" charset="0"/>
              </a:rPr>
              <a:t>loss </a:t>
            </a:r>
            <a:r>
              <a:rPr lang="en-US" sz="2000" dirty="0" smtClean="0">
                <a:solidFill>
                  <a:schemeClr val="tx2">
                    <a:lumMod val="75000"/>
                  </a:schemeClr>
                </a:solidFill>
                <a:latin typeface="Arial" pitchFamily="34" charset="0"/>
                <a:cs typeface="Arial" pitchFamily="34" charset="0"/>
              </a:rPr>
              <a:t>(</a:t>
            </a:r>
            <a:r>
              <a:rPr lang="en-US" sz="2000" dirty="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P</a:t>
            </a:r>
            <a:r>
              <a:rPr lang="en-US" sz="2000" baseline="-25000" dirty="0" smtClean="0">
                <a:solidFill>
                  <a:schemeClr val="tx2">
                    <a:lumMod val="75000"/>
                  </a:schemeClr>
                </a:solidFill>
                <a:latin typeface="Arial" pitchFamily="34" charset="0"/>
                <a:cs typeface="Arial" pitchFamily="34" charset="0"/>
              </a:rPr>
              <a:t>rs</a:t>
            </a:r>
            <a:r>
              <a:rPr lang="en-US" sz="2000" dirty="0" smtClean="0">
                <a:solidFill>
                  <a:schemeClr val="tx2">
                    <a:lumMod val="75000"/>
                  </a:schemeClr>
                </a:solidFill>
                <a:latin typeface="Arial" pitchFamily="34" charset="0"/>
                <a:cs typeface="Arial" pitchFamily="34" charset="0"/>
              </a:rPr>
              <a:t> ) </a:t>
            </a:r>
            <a:r>
              <a:rPr lang="en-US" sz="2000" dirty="0">
                <a:solidFill>
                  <a:schemeClr val="tx2">
                    <a:lumMod val="75000"/>
                  </a:schemeClr>
                </a:solidFill>
                <a:latin typeface="Arial" pitchFamily="34" charset="0"/>
                <a:cs typeface="Arial" pitchFamily="34" charset="0"/>
              </a:rPr>
              <a:t>due to change of direction of fluid. </a:t>
            </a:r>
            <a:endParaRPr lang="en-US" sz="2000" dirty="0" smtClean="0">
              <a:solidFill>
                <a:schemeClr val="tx2">
                  <a:lumMod val="75000"/>
                </a:schemeClr>
              </a:solidFill>
              <a:latin typeface="Arial" pitchFamily="34" charset="0"/>
              <a:cs typeface="Arial" pitchFamily="34" charset="0"/>
            </a:endParaRPr>
          </a:p>
          <a:p>
            <a:pPr algn="just"/>
            <a:r>
              <a:rPr lang="en-US" sz="2000" dirty="0" smtClean="0">
                <a:solidFill>
                  <a:schemeClr val="tx2">
                    <a:lumMod val="75000"/>
                  </a:schemeClr>
                </a:solidFill>
                <a:latin typeface="Arial" pitchFamily="34" charset="0"/>
                <a:cs typeface="Arial" pitchFamily="34" charset="0"/>
              </a:rPr>
              <a:t>Total </a:t>
            </a:r>
            <a:r>
              <a:rPr lang="en-US" sz="2000" dirty="0">
                <a:solidFill>
                  <a:schemeClr val="tx2">
                    <a:lumMod val="75000"/>
                  </a:schemeClr>
                </a:solidFill>
                <a:latin typeface="Arial" pitchFamily="34" charset="0"/>
                <a:cs typeface="Arial" pitchFamily="34" charset="0"/>
              </a:rPr>
              <a:t>shell side pressure </a:t>
            </a:r>
            <a:r>
              <a:rPr lang="en-US" sz="2000" dirty="0" smtClean="0">
                <a:solidFill>
                  <a:schemeClr val="tx2">
                    <a:lumMod val="75000"/>
                  </a:schemeClr>
                </a:solidFill>
                <a:latin typeface="Arial" pitchFamily="34" charset="0"/>
                <a:cs typeface="Arial" pitchFamily="34" charset="0"/>
              </a:rPr>
              <a:t>drop </a:t>
            </a:r>
            <a:r>
              <a:rPr lang="en-US" sz="2000" dirty="0">
                <a:solidFill>
                  <a:schemeClr val="tx2">
                    <a:lumMod val="75000"/>
                  </a:schemeClr>
                </a:solidFill>
                <a:latin typeface="Arial" pitchFamily="34" charset="0"/>
                <a:cs typeface="Arial" pitchFamily="34" charset="0"/>
              </a:rPr>
              <a:t>(∆P</a:t>
            </a:r>
            <a:r>
              <a:rPr lang="en-US" sz="2000" baseline="-25000" dirty="0">
                <a:solidFill>
                  <a:schemeClr val="tx2">
                    <a:lumMod val="75000"/>
                  </a:schemeClr>
                </a:solidFill>
                <a:latin typeface="Arial" pitchFamily="34" charset="0"/>
                <a:cs typeface="Arial" pitchFamily="34" charset="0"/>
              </a:rPr>
              <a:t>S</a:t>
            </a:r>
            <a:r>
              <a:rPr lang="en-US" sz="2000" dirty="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a:t>
            </a:r>
          </a:p>
          <a:p>
            <a:pPr algn="just"/>
            <a:r>
              <a:rPr lang="en-US" sz="2000" dirty="0" smtClean="0">
                <a:solidFill>
                  <a:srgbClr val="C00000"/>
                </a:solidFill>
                <a:latin typeface="Arial" pitchFamily="34" charset="0"/>
                <a:cs typeface="Arial" pitchFamily="34" charset="0"/>
              </a:rPr>
              <a:t>Note:</a:t>
            </a:r>
          </a:p>
          <a:p>
            <a:pPr marL="342900" indent="-342900" algn="just">
              <a:buFont typeface="Arial" pitchFamily="34" charset="0"/>
              <a:buChar char="•"/>
            </a:pPr>
            <a:r>
              <a:rPr lang="en-US" sz="1800" dirty="0" smtClean="0">
                <a:solidFill>
                  <a:schemeClr val="tx2">
                    <a:lumMod val="60000"/>
                    <a:lumOff val="40000"/>
                  </a:schemeClr>
                </a:solidFill>
                <a:latin typeface="Arial" pitchFamily="34" charset="0"/>
                <a:cs typeface="Arial" pitchFamily="34" charset="0"/>
              </a:rPr>
              <a:t>If </a:t>
            </a:r>
            <a:r>
              <a:rPr lang="en-US" sz="1800" dirty="0">
                <a:solidFill>
                  <a:schemeClr val="tx2">
                    <a:lumMod val="60000"/>
                    <a:lumOff val="40000"/>
                  </a:schemeClr>
                </a:solidFill>
                <a:latin typeface="Arial" pitchFamily="34" charset="0"/>
                <a:cs typeface="Arial" pitchFamily="34" charset="0"/>
              </a:rPr>
              <a:t>the tube-side pressure drop exceeds the allowable pressure drop for the process system, decrease the number of tube passes or increase number of tubes per pass. Go back to </a:t>
            </a:r>
            <a:r>
              <a:rPr lang="en-US" sz="1800" b="1" dirty="0">
                <a:solidFill>
                  <a:srgbClr val="C00000"/>
                </a:solidFill>
                <a:latin typeface="Arial" pitchFamily="34" charset="0"/>
                <a:cs typeface="Arial" pitchFamily="34" charset="0"/>
              </a:rPr>
              <a:t>step </a:t>
            </a:r>
            <a:r>
              <a:rPr lang="en-US" sz="1800" b="1" dirty="0" smtClean="0">
                <a:solidFill>
                  <a:srgbClr val="C00000"/>
                </a:solidFill>
                <a:latin typeface="Arial" pitchFamily="34" charset="0"/>
                <a:cs typeface="Arial" pitchFamily="34" charset="0"/>
              </a:rPr>
              <a:t>6</a:t>
            </a:r>
            <a:r>
              <a:rPr lang="en-US" sz="1800" b="1" dirty="0" smtClean="0">
                <a:solidFill>
                  <a:schemeClr val="tx2">
                    <a:lumMod val="60000"/>
                    <a:lumOff val="40000"/>
                  </a:schemeClr>
                </a:solidFill>
                <a:latin typeface="Arial" pitchFamily="34" charset="0"/>
                <a:cs typeface="Arial" pitchFamily="34" charset="0"/>
              </a:rPr>
              <a:t> </a:t>
            </a:r>
            <a:r>
              <a:rPr lang="en-US" sz="1800" dirty="0">
                <a:solidFill>
                  <a:schemeClr val="tx2">
                    <a:lumMod val="60000"/>
                    <a:lumOff val="40000"/>
                  </a:schemeClr>
                </a:solidFill>
                <a:latin typeface="Arial" pitchFamily="34" charset="0"/>
                <a:cs typeface="Arial" pitchFamily="34" charset="0"/>
              </a:rPr>
              <a:t>and repeat the </a:t>
            </a:r>
            <a:r>
              <a:rPr lang="en-US" sz="1800" dirty="0" smtClean="0">
                <a:solidFill>
                  <a:schemeClr val="tx2">
                    <a:lumMod val="60000"/>
                    <a:lumOff val="40000"/>
                  </a:schemeClr>
                </a:solidFill>
                <a:latin typeface="Arial" pitchFamily="34" charset="0"/>
                <a:cs typeface="Arial" pitchFamily="34" charset="0"/>
              </a:rPr>
              <a:t>calculations steps.</a:t>
            </a:r>
          </a:p>
          <a:p>
            <a:pPr marL="342900" indent="-342900" algn="just">
              <a:buFont typeface="Arial" pitchFamily="34" charset="0"/>
              <a:buChar char="•"/>
            </a:pPr>
            <a:r>
              <a:rPr lang="en-US" sz="1800" dirty="0">
                <a:solidFill>
                  <a:schemeClr val="tx2">
                    <a:lumMod val="60000"/>
                    <a:lumOff val="40000"/>
                  </a:schemeClr>
                </a:solidFill>
                <a:latin typeface="Arial" pitchFamily="34" charset="0"/>
                <a:cs typeface="Arial" pitchFamily="34" charset="0"/>
              </a:rPr>
              <a:t>If the shell-side pressure drop exceeds the allowable pressure drop, go back to </a:t>
            </a:r>
            <a:r>
              <a:rPr lang="en-US" sz="1800" b="1" dirty="0">
                <a:solidFill>
                  <a:srgbClr val="C00000"/>
                </a:solidFill>
                <a:latin typeface="Arial" pitchFamily="34" charset="0"/>
                <a:cs typeface="Arial" pitchFamily="34" charset="0"/>
              </a:rPr>
              <a:t>step </a:t>
            </a:r>
            <a:r>
              <a:rPr lang="en-US" sz="1800" b="1" dirty="0" smtClean="0">
                <a:solidFill>
                  <a:srgbClr val="C00000"/>
                </a:solidFill>
                <a:latin typeface="Arial" pitchFamily="34" charset="0"/>
                <a:cs typeface="Arial" pitchFamily="34" charset="0"/>
              </a:rPr>
              <a:t>7 </a:t>
            </a:r>
            <a:r>
              <a:rPr lang="en-US" sz="1800" dirty="0">
                <a:solidFill>
                  <a:schemeClr val="tx2">
                    <a:lumMod val="60000"/>
                    <a:lumOff val="40000"/>
                  </a:schemeClr>
                </a:solidFill>
                <a:latin typeface="Arial" pitchFamily="34" charset="0"/>
                <a:cs typeface="Arial" pitchFamily="34" charset="0"/>
              </a:rPr>
              <a:t>and repeat the calculations steps.</a:t>
            </a:r>
            <a:endParaRPr lang="en-US" sz="1800" dirty="0">
              <a:solidFill>
                <a:schemeClr val="tx2">
                  <a:lumMod val="60000"/>
                  <a:lumOff val="40000"/>
                </a:schemeClr>
              </a:solidFill>
              <a:latin typeface="Arial" pitchFamily="34" charset="0"/>
              <a:ea typeface="Batang" pitchFamily="18" charset="-127"/>
              <a:cs typeface="Arial"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712" y="1853862"/>
            <a:ext cx="31908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652" y="4407627"/>
            <a:ext cx="16287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69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070" y="935180"/>
            <a:ext cx="8498541" cy="1938992"/>
          </a:xfrm>
          <a:prstGeom prst="rect">
            <a:avLst/>
          </a:prstGeom>
          <a:noFill/>
        </p:spPr>
        <p:txBody>
          <a:bodyPr wrap="square" rtlCol="0">
            <a:spAutoFit/>
          </a:bodyPr>
          <a:lstStyle/>
          <a:p>
            <a:pPr algn="just"/>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13: </a:t>
            </a:r>
            <a:r>
              <a:rPr lang="en-US" sz="2000" dirty="0" smtClean="0">
                <a:solidFill>
                  <a:schemeClr val="tx2">
                    <a:lumMod val="75000"/>
                  </a:schemeClr>
                </a:solidFill>
                <a:latin typeface="Arial" pitchFamily="34" charset="0"/>
                <a:cs typeface="Arial" pitchFamily="34" charset="0"/>
              </a:rPr>
              <a:t>The design will be completed upon fulfillment of </a:t>
            </a:r>
            <a:r>
              <a:rPr lang="en-US" sz="2000" dirty="0">
                <a:solidFill>
                  <a:schemeClr val="tx2">
                    <a:lumMod val="75000"/>
                  </a:schemeClr>
                </a:solidFill>
                <a:latin typeface="Arial" pitchFamily="34" charset="0"/>
                <a:cs typeface="Arial" pitchFamily="34" charset="0"/>
              </a:rPr>
              <a:t>pressure drop </a:t>
            </a:r>
            <a:r>
              <a:rPr lang="en-US" sz="2000" dirty="0" smtClean="0">
                <a:solidFill>
                  <a:schemeClr val="tx2">
                    <a:lumMod val="75000"/>
                  </a:schemeClr>
                </a:solidFill>
                <a:latin typeface="Arial" pitchFamily="34" charset="0"/>
                <a:cs typeface="Arial" pitchFamily="34" charset="0"/>
              </a:rPr>
              <a:t>criteria and design output will be reported. </a:t>
            </a:r>
          </a:p>
          <a:p>
            <a:pPr algn="just"/>
            <a:endParaRPr lang="en-US" sz="2000" dirty="0" smtClean="0">
              <a:latin typeface="Arial" pitchFamily="34" charset="0"/>
              <a:cs typeface="Arial" pitchFamily="34" charset="0"/>
            </a:endParaRPr>
          </a:p>
          <a:p>
            <a:pPr algn="just"/>
            <a:r>
              <a:rPr lang="en-US" sz="2000" dirty="0" smtClean="0">
                <a:solidFill>
                  <a:srgbClr val="C00000"/>
                </a:solidFill>
                <a:latin typeface="Arial" pitchFamily="34" charset="0"/>
                <a:cs typeface="Arial" pitchFamily="34" charset="0"/>
              </a:rPr>
              <a:t>Note:</a:t>
            </a:r>
            <a:endParaRPr lang="en-US" sz="2000" dirty="0">
              <a:solidFill>
                <a:srgbClr val="C00000"/>
              </a:solidFill>
              <a:latin typeface="Arial" pitchFamily="34" charset="0"/>
              <a:cs typeface="Arial" pitchFamily="34" charset="0"/>
            </a:endParaRPr>
          </a:p>
          <a:p>
            <a:pPr algn="just"/>
            <a:r>
              <a:rPr lang="en-US" sz="2000" dirty="0" smtClean="0">
                <a:solidFill>
                  <a:schemeClr val="tx2">
                    <a:lumMod val="75000"/>
                  </a:schemeClr>
                </a:solidFill>
                <a:latin typeface="Arial" pitchFamily="34" charset="0"/>
                <a:cs typeface="Arial" pitchFamily="34" charset="0"/>
              </a:rPr>
              <a:t>Further mechanical design can be carried out if the heat exchanger is going to be custom built. </a:t>
            </a: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23729" y="6096000"/>
            <a:ext cx="74407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12</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49485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Example - Design Problem</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58200" y="6096000"/>
            <a:ext cx="6096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13</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1" name="TextBox 10"/>
          <p:cNvSpPr txBox="1"/>
          <p:nvPr/>
        </p:nvSpPr>
        <p:spPr>
          <a:xfrm>
            <a:off x="363070" y="935180"/>
            <a:ext cx="8498541" cy="5940088"/>
          </a:xfrm>
          <a:prstGeom prst="rect">
            <a:avLst/>
          </a:prstGeom>
          <a:noFill/>
        </p:spPr>
        <p:txBody>
          <a:bodyPr wrap="square" rtlCol="0">
            <a:spAutoFit/>
          </a:bodyPr>
          <a:lstStyle/>
          <a:p>
            <a:pPr algn="just"/>
            <a:r>
              <a:rPr lang="en-US" sz="2000" dirty="0">
                <a:solidFill>
                  <a:schemeClr val="tx2">
                    <a:lumMod val="75000"/>
                  </a:schemeClr>
                </a:solidFill>
                <a:latin typeface="Arial" pitchFamily="34" charset="0"/>
                <a:cs typeface="Arial" pitchFamily="34" charset="0"/>
              </a:rPr>
              <a:t>Design an exchanger to sub-cool condensate from </a:t>
            </a:r>
            <a:r>
              <a:rPr lang="en-US" sz="2000" dirty="0" smtClean="0">
                <a:solidFill>
                  <a:schemeClr val="tx2">
                    <a:lumMod val="75000"/>
                  </a:schemeClr>
                </a:solidFill>
                <a:latin typeface="Arial" pitchFamily="34" charset="0"/>
                <a:cs typeface="Arial" pitchFamily="34" charset="0"/>
              </a:rPr>
              <a:t>a methanol </a:t>
            </a:r>
            <a:r>
              <a:rPr lang="en-US" sz="2000" dirty="0">
                <a:solidFill>
                  <a:schemeClr val="tx2">
                    <a:lumMod val="75000"/>
                  </a:schemeClr>
                </a:solidFill>
                <a:latin typeface="Arial" pitchFamily="34" charset="0"/>
                <a:cs typeface="Arial" pitchFamily="34" charset="0"/>
              </a:rPr>
              <a:t>condenser from 95 °C to 40 °</a:t>
            </a:r>
            <a:r>
              <a:rPr lang="en-US" sz="2000" dirty="0" smtClean="0">
                <a:solidFill>
                  <a:schemeClr val="tx2">
                    <a:lumMod val="75000"/>
                  </a:schemeClr>
                </a:solidFill>
                <a:latin typeface="Arial" pitchFamily="34" charset="0"/>
                <a:cs typeface="Arial" pitchFamily="34" charset="0"/>
              </a:rPr>
              <a:t>C. </a:t>
            </a:r>
            <a:r>
              <a:rPr lang="en-US" sz="2000" dirty="0">
                <a:solidFill>
                  <a:schemeClr val="tx2">
                    <a:lumMod val="75000"/>
                  </a:schemeClr>
                </a:solidFill>
                <a:latin typeface="Arial" pitchFamily="34" charset="0"/>
                <a:cs typeface="Arial" pitchFamily="34" charset="0"/>
              </a:rPr>
              <a:t>Flow-rate of methanol 100,000 </a:t>
            </a:r>
            <a:r>
              <a:rPr lang="en-US" sz="2000" dirty="0" smtClean="0">
                <a:solidFill>
                  <a:schemeClr val="tx2">
                    <a:lumMod val="75000"/>
                  </a:schemeClr>
                </a:solidFill>
                <a:latin typeface="Arial" pitchFamily="34" charset="0"/>
                <a:cs typeface="Arial" pitchFamily="34" charset="0"/>
              </a:rPr>
              <a:t>kg/h. </a:t>
            </a:r>
            <a:r>
              <a:rPr lang="en-US" sz="2000" dirty="0">
                <a:solidFill>
                  <a:schemeClr val="tx2">
                    <a:lumMod val="75000"/>
                  </a:schemeClr>
                </a:solidFill>
                <a:latin typeface="Arial" pitchFamily="34" charset="0"/>
                <a:cs typeface="Arial" pitchFamily="34" charset="0"/>
              </a:rPr>
              <a:t>Brackish water (seawater) will be used as the coolant, with </a:t>
            </a:r>
            <a:r>
              <a:rPr lang="en-US" sz="2000" dirty="0" smtClean="0">
                <a:solidFill>
                  <a:schemeClr val="tx2">
                    <a:lumMod val="75000"/>
                  </a:schemeClr>
                </a:solidFill>
                <a:latin typeface="Arial" pitchFamily="34" charset="0"/>
                <a:cs typeface="Arial" pitchFamily="34" charset="0"/>
              </a:rPr>
              <a:t>a temperature </a:t>
            </a:r>
            <a:r>
              <a:rPr lang="en-US" sz="2000" dirty="0">
                <a:solidFill>
                  <a:schemeClr val="tx2">
                    <a:lumMod val="75000"/>
                  </a:schemeClr>
                </a:solidFill>
                <a:latin typeface="Arial" pitchFamily="34" charset="0"/>
                <a:cs typeface="Arial" pitchFamily="34" charset="0"/>
              </a:rPr>
              <a:t>rise from 25° to 40 °</a:t>
            </a:r>
            <a:r>
              <a:rPr lang="en-US" sz="2000" dirty="0" smtClean="0">
                <a:solidFill>
                  <a:schemeClr val="tx2">
                    <a:lumMod val="75000"/>
                  </a:schemeClr>
                </a:solidFill>
                <a:latin typeface="Arial" pitchFamily="34" charset="0"/>
                <a:cs typeface="Arial" pitchFamily="34" charset="0"/>
              </a:rPr>
              <a:t>C.</a:t>
            </a:r>
          </a:p>
          <a:p>
            <a:pPr algn="ctr"/>
            <a:r>
              <a:rPr lang="en-US" sz="2000" b="1" u="sng" dirty="0" smtClean="0">
                <a:solidFill>
                  <a:srgbClr val="C00000"/>
                </a:solidFill>
                <a:latin typeface="Arial" pitchFamily="34" charset="0"/>
                <a:cs typeface="Arial" pitchFamily="34" charset="0"/>
              </a:rPr>
              <a:t>Step by Step Design</a:t>
            </a:r>
          </a:p>
          <a:p>
            <a:endParaRPr lang="en-US" sz="2000" b="1" dirty="0" smtClean="0">
              <a:solidFill>
                <a:srgbClr val="C00000"/>
              </a:solidFill>
              <a:latin typeface="Arial" pitchFamily="34" charset="0"/>
              <a:cs typeface="Arial" pitchFamily="34" charset="0"/>
            </a:endParaRPr>
          </a:p>
          <a:p>
            <a:pPr algn="just"/>
            <a:r>
              <a:rPr lang="en-US" sz="2000" b="1" dirty="0" smtClean="0">
                <a:solidFill>
                  <a:srgbClr val="C00000"/>
                </a:solidFill>
                <a:latin typeface="Arial" pitchFamily="34" charset="0"/>
                <a:cs typeface="Arial" pitchFamily="34" charset="0"/>
              </a:rPr>
              <a:t>Step </a:t>
            </a:r>
            <a:r>
              <a:rPr lang="en-US" sz="2000" b="1" dirty="0">
                <a:solidFill>
                  <a:srgbClr val="C00000"/>
                </a:solidFill>
                <a:latin typeface="Arial" pitchFamily="34" charset="0"/>
                <a:cs typeface="Arial" pitchFamily="34" charset="0"/>
              </a:rPr>
              <a:t>1: </a:t>
            </a:r>
            <a:r>
              <a:rPr lang="en-US" sz="2000" dirty="0">
                <a:solidFill>
                  <a:schemeClr val="tx2">
                    <a:lumMod val="75000"/>
                  </a:schemeClr>
                </a:solidFill>
                <a:latin typeface="Arial" pitchFamily="34" charset="0"/>
                <a:cs typeface="Arial" pitchFamily="34" charset="0"/>
              </a:rPr>
              <a:t>Obtain the required thermo-physical properties of hot and cold fluids at the </a:t>
            </a:r>
            <a:r>
              <a:rPr lang="en-US" sz="2000" b="1" dirty="0">
                <a:solidFill>
                  <a:srgbClr val="0070C0"/>
                </a:solidFill>
                <a:latin typeface="Arial" pitchFamily="34" charset="0"/>
                <a:cs typeface="Arial" pitchFamily="34" charset="0"/>
              </a:rPr>
              <a:t>caloric temperature or arithmetic mean temperature</a:t>
            </a:r>
            <a:r>
              <a:rPr lang="en-US" sz="2000" dirty="0">
                <a:solidFill>
                  <a:schemeClr val="tx2">
                    <a:lumMod val="75000"/>
                  </a:schemeClr>
                </a:solidFill>
                <a:latin typeface="Arial" pitchFamily="34" charset="0"/>
                <a:cs typeface="Arial" pitchFamily="34" charset="0"/>
              </a:rPr>
              <a:t>. Calculate these properties at the caloric temperature if the variation of viscosity with temperature is large. </a:t>
            </a:r>
            <a:endParaRPr lang="en-US" sz="2000" dirty="0" smtClean="0">
              <a:solidFill>
                <a:schemeClr val="tx2">
                  <a:lumMod val="75000"/>
                </a:schemeClr>
              </a:solidFill>
              <a:latin typeface="Arial" pitchFamily="34" charset="0"/>
              <a:cs typeface="Arial" pitchFamily="34" charset="0"/>
            </a:endParaRPr>
          </a:p>
          <a:p>
            <a:endParaRPr lang="en-US" sz="2000" dirty="0">
              <a:solidFill>
                <a:schemeClr val="tx2">
                  <a:lumMod val="75000"/>
                </a:schemeClr>
              </a:solidFill>
              <a:latin typeface="Arial" pitchFamily="34" charset="0"/>
              <a:cs typeface="Arial" pitchFamily="34" charset="0"/>
            </a:endParaRPr>
          </a:p>
          <a:p>
            <a:endParaRPr lang="en-US" sz="2000" dirty="0" smtClean="0">
              <a:solidFill>
                <a:schemeClr val="tx2">
                  <a:lumMod val="75000"/>
                </a:schemeClr>
              </a:solidFill>
              <a:latin typeface="Arial" pitchFamily="34" charset="0"/>
              <a:cs typeface="Arial" pitchFamily="34" charset="0"/>
            </a:endParaRPr>
          </a:p>
          <a:p>
            <a:endParaRPr lang="en-US" sz="2000" dirty="0">
              <a:solidFill>
                <a:schemeClr val="tx2">
                  <a:lumMod val="75000"/>
                </a:schemeClr>
              </a:solidFill>
              <a:latin typeface="Arial" pitchFamily="34" charset="0"/>
              <a:cs typeface="Arial" pitchFamily="34" charset="0"/>
            </a:endParaRPr>
          </a:p>
          <a:p>
            <a:endParaRPr lang="en-US" sz="2000" dirty="0" smtClean="0">
              <a:solidFill>
                <a:schemeClr val="tx2">
                  <a:lumMod val="75000"/>
                </a:schemeClr>
              </a:solidFill>
              <a:latin typeface="Arial" pitchFamily="34" charset="0"/>
              <a:cs typeface="Arial" pitchFamily="34" charset="0"/>
            </a:endParaRPr>
          </a:p>
          <a:p>
            <a:endParaRPr lang="en-US" sz="2000" dirty="0">
              <a:solidFill>
                <a:schemeClr val="tx2">
                  <a:lumMod val="75000"/>
                </a:schemeClr>
              </a:solidFill>
              <a:latin typeface="Arial" pitchFamily="34" charset="0"/>
              <a:cs typeface="Arial" pitchFamily="34" charset="0"/>
            </a:endParaRPr>
          </a:p>
          <a:p>
            <a:endParaRPr lang="en-US" sz="2000" dirty="0" smtClean="0">
              <a:solidFill>
                <a:schemeClr val="tx2">
                  <a:lumMod val="75000"/>
                </a:schemeClr>
              </a:solidFill>
              <a:latin typeface="Arial" pitchFamily="34" charset="0"/>
              <a:cs typeface="Arial" pitchFamily="34" charset="0"/>
            </a:endParaRPr>
          </a:p>
          <a:p>
            <a:endParaRPr lang="en-US" sz="2000" dirty="0">
              <a:solidFill>
                <a:schemeClr val="tx2">
                  <a:lumMod val="75000"/>
                </a:schemeClr>
              </a:solidFill>
              <a:latin typeface="Arial" pitchFamily="34" charset="0"/>
              <a:cs typeface="Arial" pitchFamily="34" charset="0"/>
            </a:endParaRPr>
          </a:p>
          <a:p>
            <a:r>
              <a:rPr lang="en-US" sz="2000" dirty="0" smtClean="0">
                <a:solidFill>
                  <a:schemeClr val="tx2">
                    <a:lumMod val="60000"/>
                    <a:lumOff val="40000"/>
                  </a:schemeClr>
                </a:solidFill>
                <a:latin typeface="Arial" pitchFamily="34" charset="0"/>
                <a:cs typeface="Arial" pitchFamily="34" charset="0"/>
              </a:rPr>
              <a:t>Note: Mean temp. is average film temp. </a:t>
            </a:r>
            <a:endParaRPr lang="en-US" sz="2000" dirty="0">
              <a:solidFill>
                <a:schemeClr val="tx2">
                  <a:lumMod val="60000"/>
                  <a:lumOff val="40000"/>
                </a:schemeClr>
              </a:solidFill>
              <a:latin typeface="Arial" pitchFamily="34" charset="0"/>
              <a:cs typeface="Arial" pitchFamily="34" charset="0"/>
            </a:endParaRPr>
          </a:p>
          <a:p>
            <a:endParaRPr lang="en-US" sz="2000" b="1" u="sng" dirty="0" smtClean="0">
              <a:solidFill>
                <a:srgbClr val="C00000"/>
              </a:solidFill>
              <a:latin typeface="Arial" pitchFamily="34" charset="0"/>
              <a:cs typeface="Arial"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463" y="4075425"/>
            <a:ext cx="42576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3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2276" y="865929"/>
            <a:ext cx="8559336" cy="1631216"/>
          </a:xfrm>
          <a:prstGeom prst="rect">
            <a:avLst/>
          </a:prstGeom>
          <a:noFill/>
        </p:spPr>
        <p:txBody>
          <a:bodyPr wrap="square" rtlCol="0">
            <a:spAutoFit/>
          </a:bodyPr>
          <a:lstStyle/>
          <a:p>
            <a:pPr algn="just"/>
            <a:r>
              <a:rPr lang="en-US" sz="2000" b="1" dirty="0">
                <a:solidFill>
                  <a:srgbClr val="C00000"/>
                </a:solidFill>
                <a:latin typeface="Arial" pitchFamily="34" charset="0"/>
                <a:cs typeface="Arial" pitchFamily="34" charset="0"/>
              </a:rPr>
              <a:t>Step 2: </a:t>
            </a:r>
            <a:r>
              <a:rPr lang="en-US" sz="2000" dirty="0">
                <a:solidFill>
                  <a:schemeClr val="tx2">
                    <a:lumMod val="75000"/>
                  </a:schemeClr>
                </a:solidFill>
                <a:latin typeface="Arial" pitchFamily="34" charset="0"/>
                <a:cs typeface="Arial" pitchFamily="34" charset="0"/>
              </a:rPr>
              <a:t>Perform energy balance and find out the heat duty (Q) of the exchanger. </a:t>
            </a:r>
            <a:endParaRPr lang="en-US" sz="2000" dirty="0" smtClean="0">
              <a:solidFill>
                <a:schemeClr val="tx2">
                  <a:lumMod val="75000"/>
                </a:schemeClr>
              </a:solidFill>
              <a:latin typeface="Arial" pitchFamily="34" charset="0"/>
              <a:cs typeface="Arial" pitchFamily="34" charset="0"/>
            </a:endParaRPr>
          </a:p>
          <a:p>
            <a:pPr algn="just"/>
            <a:r>
              <a:rPr lang="en-US" sz="2000" dirty="0">
                <a:solidFill>
                  <a:schemeClr val="tx2">
                    <a:lumMod val="75000"/>
                  </a:schemeClr>
                </a:solidFill>
                <a:latin typeface="Arial" pitchFamily="34" charset="0"/>
                <a:cs typeface="Arial" pitchFamily="34" charset="0"/>
              </a:rPr>
              <a:t>To start step 2, the duty (heat transfer rate) of methanol (the hot stream </a:t>
            </a:r>
            <a:r>
              <a:rPr lang="en-US" sz="2000" dirty="0" smtClean="0">
                <a:solidFill>
                  <a:schemeClr val="tx2">
                    <a:lumMod val="75000"/>
                  </a:schemeClr>
                </a:solidFill>
                <a:latin typeface="Arial" pitchFamily="34" charset="0"/>
                <a:cs typeface="Arial" pitchFamily="34" charset="0"/>
              </a:rPr>
              <a:t>or water</a:t>
            </a:r>
            <a:r>
              <a:rPr lang="en-US" sz="2000" dirty="0">
                <a:solidFill>
                  <a:schemeClr val="tx2">
                    <a:lumMod val="75000"/>
                  </a:schemeClr>
                </a:solidFill>
                <a:latin typeface="Arial" pitchFamily="34" charset="0"/>
                <a:cs typeface="Arial" pitchFamily="34" charset="0"/>
              </a:rPr>
              <a:t>, the cold stream) needed to be calculated</a:t>
            </a:r>
            <a:r>
              <a:rPr lang="en-US" sz="2000" dirty="0" smtClean="0">
                <a:solidFill>
                  <a:schemeClr val="tx2">
                    <a:lumMod val="75000"/>
                  </a:schemeClr>
                </a:solidFill>
                <a:latin typeface="Arial" pitchFamily="34" charset="0"/>
                <a:cs typeface="Arial" pitchFamily="34" charset="0"/>
              </a:rPr>
              <a:t>.</a:t>
            </a:r>
          </a:p>
          <a:p>
            <a:pPr algn="just"/>
            <a:endParaRPr lang="en-US" sz="2000" dirty="0">
              <a:solidFill>
                <a:schemeClr val="tx2">
                  <a:lumMod val="75000"/>
                </a:schemeClr>
              </a:solidFill>
              <a:latin typeface="Arial" pitchFamily="34" charset="0"/>
              <a:cs typeface="Arial"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14</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00" y="2279291"/>
            <a:ext cx="76295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80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277" y="852482"/>
            <a:ext cx="8492099" cy="5940088"/>
          </a:xfrm>
          <a:prstGeom prst="rect">
            <a:avLst/>
          </a:prstGeom>
          <a:noFill/>
        </p:spPr>
        <p:txBody>
          <a:bodyPr wrap="square" rtlCol="0">
            <a:spAutoFit/>
          </a:bodyPr>
          <a:lstStyle/>
          <a:p>
            <a:pPr algn="just"/>
            <a:r>
              <a:rPr lang="en-US" sz="2000" dirty="0">
                <a:solidFill>
                  <a:schemeClr val="tx2">
                    <a:lumMod val="75000"/>
                  </a:schemeClr>
                </a:solidFill>
                <a:latin typeface="Arial" pitchFamily="34" charset="0"/>
                <a:cs typeface="Arial" pitchFamily="34" charset="0"/>
              </a:rPr>
              <a:t>The cold and the hot stream heat loads are equal. So, cooling water flow </a:t>
            </a:r>
            <a:r>
              <a:rPr lang="en-US" sz="2000" dirty="0" smtClean="0">
                <a:solidFill>
                  <a:schemeClr val="tx2">
                    <a:lumMod val="75000"/>
                  </a:schemeClr>
                </a:solidFill>
                <a:latin typeface="Arial" pitchFamily="34" charset="0"/>
                <a:cs typeface="Arial" pitchFamily="34" charset="0"/>
              </a:rPr>
              <a:t>rate is </a:t>
            </a:r>
            <a:r>
              <a:rPr lang="en-US" sz="2000" dirty="0">
                <a:solidFill>
                  <a:schemeClr val="tx2">
                    <a:lumMod val="75000"/>
                  </a:schemeClr>
                </a:solidFill>
                <a:latin typeface="Arial" pitchFamily="34" charset="0"/>
                <a:cs typeface="Arial" pitchFamily="34" charset="0"/>
              </a:rPr>
              <a:t>calculated as </a:t>
            </a:r>
            <a:r>
              <a:rPr lang="en-US" sz="2000" dirty="0" smtClean="0">
                <a:solidFill>
                  <a:schemeClr val="tx2">
                    <a:lumMod val="75000"/>
                  </a:schemeClr>
                </a:solidFill>
                <a:latin typeface="Arial" pitchFamily="34" charset="0"/>
                <a:cs typeface="Arial" pitchFamily="34" charset="0"/>
              </a:rPr>
              <a:t>follows:</a:t>
            </a:r>
          </a:p>
          <a:p>
            <a:pPr algn="just"/>
            <a:endParaRPr lang="en-US" sz="2000" dirty="0">
              <a:solidFill>
                <a:schemeClr val="tx2">
                  <a:lumMod val="75000"/>
                </a:schemeClr>
              </a:solidFill>
              <a:latin typeface="Arial" pitchFamily="34" charset="0"/>
              <a:cs typeface="Arial" pitchFamily="34" charset="0"/>
            </a:endParaRPr>
          </a:p>
          <a:p>
            <a:pPr algn="just"/>
            <a:endParaRPr lang="en-US" sz="2000" dirty="0" smtClean="0">
              <a:solidFill>
                <a:schemeClr val="tx2">
                  <a:lumMod val="75000"/>
                </a:schemeClr>
              </a:solidFill>
              <a:latin typeface="Arial" pitchFamily="34" charset="0"/>
              <a:cs typeface="Arial" pitchFamily="34" charset="0"/>
            </a:endParaRPr>
          </a:p>
          <a:p>
            <a:pPr algn="just"/>
            <a:endParaRPr lang="en-US" sz="2000" dirty="0">
              <a:solidFill>
                <a:schemeClr val="tx2">
                  <a:lumMod val="75000"/>
                </a:schemeClr>
              </a:solidFill>
              <a:latin typeface="Arial" pitchFamily="34" charset="0"/>
              <a:cs typeface="Arial" pitchFamily="34" charset="0"/>
            </a:endParaRPr>
          </a:p>
          <a:p>
            <a:pPr algn="just"/>
            <a:r>
              <a:rPr lang="en-US" sz="2000" b="1" dirty="0">
                <a:solidFill>
                  <a:srgbClr val="C00000"/>
                </a:solidFill>
                <a:latin typeface="Arial" pitchFamily="34" charset="0"/>
                <a:cs typeface="Arial" pitchFamily="34" charset="0"/>
              </a:rPr>
              <a:t>Step 3: </a:t>
            </a:r>
            <a:r>
              <a:rPr lang="en-US" sz="2000" dirty="0">
                <a:solidFill>
                  <a:schemeClr val="tx2">
                    <a:lumMod val="75000"/>
                  </a:schemeClr>
                </a:solidFill>
                <a:latin typeface="Arial" pitchFamily="34" charset="0"/>
                <a:cs typeface="Arial" pitchFamily="34" charset="0"/>
              </a:rPr>
              <a:t>Assume a reasonable value of overall heat transfer coefficient (</a:t>
            </a:r>
            <a:r>
              <a:rPr lang="en-US" sz="2000" i="1" dirty="0">
                <a:solidFill>
                  <a:schemeClr val="tx2">
                    <a:lumMod val="75000"/>
                  </a:schemeClr>
                </a:solidFill>
                <a:latin typeface="Arial" pitchFamily="34" charset="0"/>
                <a:cs typeface="Arial" pitchFamily="34" charset="0"/>
              </a:rPr>
              <a:t>U</a:t>
            </a:r>
            <a:r>
              <a:rPr lang="en-US" sz="2000" i="1" baseline="-25000" dirty="0">
                <a:solidFill>
                  <a:schemeClr val="tx2">
                    <a:lumMod val="75000"/>
                  </a:schemeClr>
                </a:solidFill>
                <a:latin typeface="Arial" pitchFamily="34" charset="0"/>
                <a:cs typeface="Arial" pitchFamily="34" charset="0"/>
              </a:rPr>
              <a:t>o,assm</a:t>
            </a:r>
            <a:r>
              <a:rPr lang="en-US" sz="2000" dirty="0">
                <a:solidFill>
                  <a:schemeClr val="tx2">
                    <a:lumMod val="75000"/>
                  </a:schemeClr>
                </a:solidFill>
                <a:latin typeface="Arial" pitchFamily="34" charset="0"/>
                <a:cs typeface="Arial" pitchFamily="34" charset="0"/>
              </a:rPr>
              <a:t>). The value of </a:t>
            </a:r>
            <a:r>
              <a:rPr lang="en-US" sz="2000" i="1" dirty="0">
                <a:solidFill>
                  <a:schemeClr val="tx2">
                    <a:lumMod val="75000"/>
                  </a:schemeClr>
                </a:solidFill>
                <a:latin typeface="Arial" pitchFamily="34" charset="0"/>
                <a:cs typeface="Arial" pitchFamily="34" charset="0"/>
              </a:rPr>
              <a:t>U</a:t>
            </a:r>
            <a:r>
              <a:rPr lang="en-US" sz="2000" i="1" baseline="-25000" dirty="0">
                <a:solidFill>
                  <a:schemeClr val="tx2">
                    <a:lumMod val="75000"/>
                  </a:schemeClr>
                </a:solidFill>
                <a:latin typeface="Arial" pitchFamily="34" charset="0"/>
                <a:cs typeface="Arial" pitchFamily="34" charset="0"/>
              </a:rPr>
              <a:t>o,assm</a:t>
            </a:r>
            <a:r>
              <a:rPr lang="en-US" sz="2000" i="1" dirty="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with respect to the process hot and cold fluids can be taken from books/other references. </a:t>
            </a:r>
            <a:endParaRPr lang="en-US" sz="2000" dirty="0" smtClean="0">
              <a:solidFill>
                <a:schemeClr val="tx2">
                  <a:lumMod val="75000"/>
                </a:schemeClr>
              </a:solidFill>
              <a:latin typeface="Arial" pitchFamily="34" charset="0"/>
              <a:cs typeface="Arial" pitchFamily="34" charset="0"/>
            </a:endParaRPr>
          </a:p>
          <a:p>
            <a:pPr marL="342900" indent="-342900" algn="just">
              <a:buFont typeface="Arial" pitchFamily="34" charset="0"/>
              <a:buChar char="•"/>
            </a:pPr>
            <a:r>
              <a:rPr lang="en-US" sz="2000" dirty="0">
                <a:solidFill>
                  <a:schemeClr val="tx2">
                    <a:lumMod val="75000"/>
                  </a:schemeClr>
                </a:solidFill>
                <a:latin typeface="Arial" pitchFamily="34" charset="0"/>
                <a:cs typeface="Arial" pitchFamily="34" charset="0"/>
              </a:rPr>
              <a:t>Typical values of the overall heat-transfer coefficient for </a:t>
            </a:r>
            <a:r>
              <a:rPr lang="en-US" sz="2000" dirty="0" smtClean="0">
                <a:solidFill>
                  <a:schemeClr val="tx2">
                    <a:lumMod val="75000"/>
                  </a:schemeClr>
                </a:solidFill>
                <a:latin typeface="Arial" pitchFamily="34" charset="0"/>
                <a:cs typeface="Arial" pitchFamily="34" charset="0"/>
              </a:rPr>
              <a:t>various types </a:t>
            </a:r>
            <a:r>
              <a:rPr lang="en-US" sz="2000" dirty="0">
                <a:solidFill>
                  <a:schemeClr val="tx2">
                    <a:lumMod val="75000"/>
                  </a:schemeClr>
                </a:solidFill>
                <a:latin typeface="Arial" pitchFamily="34" charset="0"/>
                <a:cs typeface="Arial" pitchFamily="34" charset="0"/>
              </a:rPr>
              <a:t>of heat exchanger are given in Table 1</a:t>
            </a:r>
            <a:r>
              <a:rPr lang="en-US" sz="2000" dirty="0" smtClean="0">
                <a:solidFill>
                  <a:schemeClr val="tx2">
                    <a:lumMod val="75000"/>
                  </a:schemeClr>
                </a:solidFill>
                <a:latin typeface="Arial" pitchFamily="34" charset="0"/>
                <a:cs typeface="Arial" pitchFamily="34" charset="0"/>
              </a:rPr>
              <a:t>.</a:t>
            </a:r>
          </a:p>
          <a:p>
            <a:pPr marL="342900" indent="-342900" algn="just">
              <a:buFont typeface="Arial" pitchFamily="34" charset="0"/>
              <a:buChar char="•"/>
            </a:pPr>
            <a:r>
              <a:rPr lang="en-US" sz="2000" dirty="0">
                <a:solidFill>
                  <a:schemeClr val="tx2">
                    <a:lumMod val="75000"/>
                  </a:schemeClr>
                </a:solidFill>
                <a:latin typeface="Arial" pitchFamily="34" charset="0"/>
                <a:cs typeface="Arial" pitchFamily="34" charset="0"/>
              </a:rPr>
              <a:t>Fig. 5 can be used to estimate the overall coefficient for </a:t>
            </a:r>
            <a:r>
              <a:rPr lang="en-US" sz="2000" dirty="0" smtClean="0">
                <a:solidFill>
                  <a:schemeClr val="tx2">
                    <a:lumMod val="75000"/>
                  </a:schemeClr>
                </a:solidFill>
                <a:latin typeface="Arial" pitchFamily="34" charset="0"/>
                <a:cs typeface="Arial" pitchFamily="34" charset="0"/>
              </a:rPr>
              <a:t>tubular exchangers </a:t>
            </a:r>
            <a:r>
              <a:rPr lang="en-US" sz="2000" dirty="0">
                <a:solidFill>
                  <a:schemeClr val="tx2">
                    <a:lumMod val="75000"/>
                  </a:schemeClr>
                </a:solidFill>
                <a:latin typeface="Arial" pitchFamily="34" charset="0"/>
                <a:cs typeface="Arial" pitchFamily="34" charset="0"/>
              </a:rPr>
              <a:t>(shell and tube</a:t>
            </a:r>
            <a:r>
              <a:rPr lang="en-US" sz="2000" dirty="0" smtClean="0">
                <a:solidFill>
                  <a:schemeClr val="tx2">
                    <a:lumMod val="75000"/>
                  </a:schemeClr>
                </a:solidFill>
                <a:latin typeface="Arial" pitchFamily="34" charset="0"/>
                <a:cs typeface="Arial" pitchFamily="34" charset="0"/>
              </a:rPr>
              <a:t>).</a:t>
            </a:r>
          </a:p>
          <a:p>
            <a:pPr marL="342900" indent="-342900" algn="just">
              <a:buFont typeface="Arial" pitchFamily="34" charset="0"/>
              <a:buChar char="•"/>
            </a:pPr>
            <a:r>
              <a:rPr lang="en-US" sz="2000" dirty="0">
                <a:solidFill>
                  <a:schemeClr val="tx2">
                    <a:lumMod val="75000"/>
                  </a:schemeClr>
                </a:solidFill>
                <a:latin typeface="Arial" pitchFamily="34" charset="0"/>
                <a:cs typeface="Arial" pitchFamily="34" charset="0"/>
              </a:rPr>
              <a:t>The film coefficients given in Fig. 5 include an allowance for fouling</a:t>
            </a:r>
            <a:r>
              <a:rPr lang="en-US" sz="2000" dirty="0" smtClean="0">
                <a:solidFill>
                  <a:schemeClr val="tx2">
                    <a:lumMod val="75000"/>
                  </a:schemeClr>
                </a:solidFill>
                <a:latin typeface="Arial" pitchFamily="34" charset="0"/>
                <a:cs typeface="Arial" pitchFamily="34" charset="0"/>
              </a:rPr>
              <a:t>.</a:t>
            </a:r>
          </a:p>
          <a:p>
            <a:pPr algn="just"/>
            <a:endParaRPr lang="en-US" sz="2000" dirty="0" smtClean="0">
              <a:solidFill>
                <a:schemeClr val="tx2">
                  <a:lumMod val="75000"/>
                </a:schemeClr>
              </a:solidFill>
              <a:latin typeface="Arial" pitchFamily="34" charset="0"/>
              <a:cs typeface="Arial" pitchFamily="34" charset="0"/>
            </a:endParaRPr>
          </a:p>
          <a:p>
            <a:pPr algn="just"/>
            <a:r>
              <a:rPr lang="en-US" sz="2000" dirty="0" smtClean="0">
                <a:solidFill>
                  <a:schemeClr val="tx2">
                    <a:lumMod val="75000"/>
                  </a:schemeClr>
                </a:solidFill>
                <a:latin typeface="Arial" pitchFamily="34" charset="0"/>
                <a:cs typeface="Arial" pitchFamily="34" charset="0"/>
              </a:rPr>
              <a:t>The </a:t>
            </a:r>
            <a:r>
              <a:rPr lang="en-US" sz="2000" dirty="0">
                <a:solidFill>
                  <a:schemeClr val="tx2">
                    <a:lumMod val="75000"/>
                  </a:schemeClr>
                </a:solidFill>
                <a:latin typeface="Arial" pitchFamily="34" charset="0"/>
                <a:cs typeface="Arial" pitchFamily="34" charset="0"/>
              </a:rPr>
              <a:t>values given in Table 1 and Fig. 5 can be used for the </a:t>
            </a:r>
            <a:r>
              <a:rPr lang="en-US" sz="2000" dirty="0" smtClean="0">
                <a:solidFill>
                  <a:schemeClr val="tx2">
                    <a:lumMod val="75000"/>
                  </a:schemeClr>
                </a:solidFill>
                <a:latin typeface="Arial" pitchFamily="34" charset="0"/>
                <a:cs typeface="Arial" pitchFamily="34" charset="0"/>
              </a:rPr>
              <a:t>preliminary sizing </a:t>
            </a:r>
            <a:r>
              <a:rPr lang="en-US" sz="2000" dirty="0">
                <a:solidFill>
                  <a:schemeClr val="tx2">
                    <a:lumMod val="75000"/>
                  </a:schemeClr>
                </a:solidFill>
                <a:latin typeface="Arial" pitchFamily="34" charset="0"/>
                <a:cs typeface="Arial" pitchFamily="34" charset="0"/>
              </a:rPr>
              <a:t>of equipment for process evaluation, and as trial values </a:t>
            </a:r>
            <a:r>
              <a:rPr lang="en-US" sz="2000" dirty="0" smtClean="0">
                <a:solidFill>
                  <a:schemeClr val="tx2">
                    <a:lumMod val="75000"/>
                  </a:schemeClr>
                </a:solidFill>
                <a:latin typeface="Arial" pitchFamily="34" charset="0"/>
                <a:cs typeface="Arial" pitchFamily="34" charset="0"/>
              </a:rPr>
              <a:t>for starting </a:t>
            </a:r>
            <a:r>
              <a:rPr lang="en-US" sz="2000" dirty="0">
                <a:solidFill>
                  <a:schemeClr val="tx2">
                    <a:lumMod val="75000"/>
                  </a:schemeClr>
                </a:solidFill>
                <a:latin typeface="Arial" pitchFamily="34" charset="0"/>
                <a:cs typeface="Arial" pitchFamily="34" charset="0"/>
              </a:rPr>
              <a:t>a detailed thermal design</a:t>
            </a:r>
            <a:r>
              <a:rPr lang="en-US" sz="2000" dirty="0" smtClean="0">
                <a:solidFill>
                  <a:schemeClr val="tx2">
                    <a:lumMod val="75000"/>
                  </a:schemeClr>
                </a:solidFill>
                <a:latin typeface="Arial" pitchFamily="34" charset="0"/>
                <a:cs typeface="Arial" pitchFamily="34" charset="0"/>
              </a:rPr>
              <a:t>. </a:t>
            </a:r>
          </a:p>
          <a:p>
            <a:pPr algn="just"/>
            <a:endParaRPr lang="en-US" sz="2000" dirty="0">
              <a:solidFill>
                <a:schemeClr val="tx2">
                  <a:lumMod val="75000"/>
                </a:schemeClr>
              </a:solidFill>
              <a:latin typeface="Arial" pitchFamily="34" charset="0"/>
              <a:ea typeface="Batang" pitchFamily="18" charset="-127"/>
              <a:cs typeface="Arial" pitchFamily="34" charset="0"/>
            </a:endParaRPr>
          </a:p>
          <a:p>
            <a:pPr algn="just"/>
            <a:endParaRPr lang="en-US" sz="2000" dirty="0">
              <a:solidFill>
                <a:schemeClr val="tx2">
                  <a:lumMod val="75000"/>
                </a:schemeClr>
              </a:solidFill>
              <a:latin typeface="Arial" pitchFamily="34" charset="0"/>
              <a:ea typeface="Batang" pitchFamily="18" charset="-127"/>
              <a:cs typeface="Arial"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176" y="1514201"/>
            <a:ext cx="69723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3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16</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22" y="894575"/>
            <a:ext cx="8477250"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97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0157"/>
            <a:ext cx="9144000" cy="558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H="1">
            <a:off x="2918012" y="3561008"/>
            <a:ext cx="50095" cy="1481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103809" y="4301543"/>
            <a:ext cx="1970468" cy="103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277" y="4091120"/>
            <a:ext cx="27241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33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282" y="838200"/>
            <a:ext cx="8399929" cy="5632311"/>
          </a:xfrm>
          <a:prstGeom prst="rect">
            <a:avLst/>
          </a:prstGeom>
          <a:noFill/>
        </p:spPr>
        <p:txBody>
          <a:bodyPr wrap="square" rtlCol="0">
            <a:spAutoFit/>
          </a:bodyPr>
          <a:lstStyle/>
          <a:p>
            <a:pPr algn="just"/>
            <a:r>
              <a:rPr lang="en-US" sz="2000" b="1" dirty="0">
                <a:solidFill>
                  <a:srgbClr val="C00000"/>
                </a:solidFill>
                <a:latin typeface="Arial" pitchFamily="34" charset="0"/>
                <a:cs typeface="Arial" pitchFamily="34" charset="0"/>
              </a:rPr>
              <a:t>Step 4: </a:t>
            </a:r>
            <a:r>
              <a:rPr lang="en-US" sz="2000" dirty="0">
                <a:solidFill>
                  <a:schemeClr val="tx2">
                    <a:lumMod val="75000"/>
                  </a:schemeClr>
                </a:solidFill>
                <a:latin typeface="Arial" pitchFamily="34" charset="0"/>
                <a:cs typeface="Arial" pitchFamily="34" charset="0"/>
              </a:rPr>
              <a:t>Decide tentative number of shell and tube passes (n</a:t>
            </a:r>
            <a:r>
              <a:rPr lang="en-US" sz="2000" baseline="-25000" dirty="0">
                <a:solidFill>
                  <a:schemeClr val="tx2">
                    <a:lumMod val="75000"/>
                  </a:schemeClr>
                </a:solidFill>
                <a:latin typeface="Arial" pitchFamily="34" charset="0"/>
                <a:cs typeface="Arial" pitchFamily="34" charset="0"/>
              </a:rPr>
              <a:t>p</a:t>
            </a:r>
            <a:r>
              <a:rPr lang="en-US" sz="2000" dirty="0">
                <a:solidFill>
                  <a:schemeClr val="tx2">
                    <a:lumMod val="75000"/>
                  </a:schemeClr>
                </a:solidFill>
                <a:latin typeface="Arial" pitchFamily="34" charset="0"/>
                <a:cs typeface="Arial" pitchFamily="34" charset="0"/>
              </a:rPr>
              <a:t>). Determine the LMTD and the correction factor F</a:t>
            </a:r>
            <a:r>
              <a:rPr lang="en-US" sz="2000" baseline="-25000" dirty="0">
                <a:solidFill>
                  <a:schemeClr val="tx2">
                    <a:lumMod val="75000"/>
                  </a:schemeClr>
                </a:solidFill>
                <a:latin typeface="Arial" pitchFamily="34" charset="0"/>
                <a:cs typeface="Arial" pitchFamily="34" charset="0"/>
              </a:rPr>
              <a:t>T</a:t>
            </a:r>
            <a:r>
              <a:rPr lang="en-US" sz="2000" dirty="0">
                <a:solidFill>
                  <a:schemeClr val="tx2">
                    <a:lumMod val="75000"/>
                  </a:schemeClr>
                </a:solidFill>
                <a:latin typeface="Arial" pitchFamily="34" charset="0"/>
                <a:cs typeface="Arial" pitchFamily="34" charset="0"/>
              </a:rPr>
              <a:t>.</a:t>
            </a: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r>
              <a:rPr lang="en-US" sz="2000" dirty="0" smtClean="0">
                <a:solidFill>
                  <a:srgbClr val="002060"/>
                </a:solidFill>
                <a:latin typeface="Arial" panose="020B0604020202020204" pitchFamily="34" charset="0"/>
                <a:ea typeface="Batang" pitchFamily="18" charset="-127"/>
                <a:cs typeface="Arial" panose="020B0604020202020204" pitchFamily="34" charset="0"/>
              </a:rPr>
              <a:t>Deciding on one shell 2 pass heat exchanger, the </a:t>
            </a:r>
            <a:r>
              <a:rPr lang="en-US" sz="2000" dirty="0" smtClean="0">
                <a:solidFill>
                  <a:schemeClr val="tx2">
                    <a:lumMod val="75000"/>
                  </a:schemeClr>
                </a:solidFill>
                <a:latin typeface="Arial" pitchFamily="34" charset="0"/>
                <a:cs typeface="Arial" pitchFamily="34" charset="0"/>
              </a:rPr>
              <a:t>LMTD is calculated as:</a:t>
            </a:r>
          </a:p>
          <a:p>
            <a:endParaRPr lang="en-US" sz="2000" dirty="0">
              <a:solidFill>
                <a:schemeClr val="tx2">
                  <a:lumMod val="75000"/>
                </a:schemeClr>
              </a:solidFill>
              <a:latin typeface="Arial" pitchFamily="34" charset="0"/>
              <a:cs typeface="Arial" pitchFamily="34" charset="0"/>
            </a:endParaRPr>
          </a:p>
          <a:p>
            <a:endParaRPr lang="en-US" sz="2000" dirty="0" smtClean="0">
              <a:solidFill>
                <a:schemeClr val="tx2">
                  <a:lumMod val="75000"/>
                </a:schemeClr>
              </a:solidFill>
              <a:latin typeface="Arial" pitchFamily="34" charset="0"/>
              <a:cs typeface="Arial" pitchFamily="34" charset="0"/>
            </a:endParaRPr>
          </a:p>
          <a:p>
            <a:endParaRPr lang="en-US" sz="2000" dirty="0">
              <a:solidFill>
                <a:schemeClr val="tx2">
                  <a:lumMod val="75000"/>
                </a:schemeClr>
              </a:solidFill>
              <a:latin typeface="Arial" pitchFamily="34" charset="0"/>
              <a:cs typeface="Arial" pitchFamily="34" charset="0"/>
            </a:endParaRPr>
          </a:p>
          <a:p>
            <a:endParaRPr lang="en-US" sz="2000" dirty="0" smtClean="0">
              <a:solidFill>
                <a:schemeClr val="tx2">
                  <a:lumMod val="75000"/>
                </a:schemeClr>
              </a:solidFill>
              <a:latin typeface="Arial" pitchFamily="34" charset="0"/>
              <a:cs typeface="Arial" pitchFamily="34" charset="0"/>
            </a:endParaRPr>
          </a:p>
          <a:p>
            <a:endParaRPr lang="en-US" sz="2000" dirty="0">
              <a:solidFill>
                <a:schemeClr val="tx2">
                  <a:lumMod val="75000"/>
                </a:schemeClr>
              </a:solidFill>
              <a:latin typeface="Arial" pitchFamily="34" charset="0"/>
              <a:cs typeface="Arial" pitchFamily="34" charset="0"/>
            </a:endParaRPr>
          </a:p>
          <a:p>
            <a:pPr algn="just"/>
            <a:r>
              <a:rPr lang="en-US" sz="2000" dirty="0">
                <a:solidFill>
                  <a:schemeClr val="tx2">
                    <a:lumMod val="75000"/>
                  </a:schemeClr>
                </a:solidFill>
                <a:latin typeface="Arial" pitchFamily="34" charset="0"/>
                <a:cs typeface="Arial" pitchFamily="34" charset="0"/>
              </a:rPr>
              <a:t>The usual practice in the design of shell and </a:t>
            </a:r>
            <a:r>
              <a:rPr lang="en-US" sz="2000" dirty="0" smtClean="0">
                <a:solidFill>
                  <a:schemeClr val="tx2">
                    <a:lumMod val="75000"/>
                  </a:schemeClr>
                </a:solidFill>
                <a:latin typeface="Arial" pitchFamily="34" charset="0"/>
                <a:cs typeface="Arial" pitchFamily="34" charset="0"/>
              </a:rPr>
              <a:t>tube exchangers </a:t>
            </a:r>
            <a:r>
              <a:rPr lang="en-US" sz="2000" dirty="0">
                <a:solidFill>
                  <a:schemeClr val="tx2">
                    <a:lumMod val="75000"/>
                  </a:schemeClr>
                </a:solidFill>
                <a:latin typeface="Arial" pitchFamily="34" charset="0"/>
                <a:cs typeface="Arial" pitchFamily="34" charset="0"/>
              </a:rPr>
              <a:t>is to estimate the “true temperature </a:t>
            </a:r>
            <a:r>
              <a:rPr lang="en-US" sz="2000" dirty="0" smtClean="0">
                <a:solidFill>
                  <a:schemeClr val="tx2">
                    <a:lumMod val="75000"/>
                  </a:schemeClr>
                </a:solidFill>
                <a:latin typeface="Arial" pitchFamily="34" charset="0"/>
                <a:cs typeface="Arial" pitchFamily="34" charset="0"/>
              </a:rPr>
              <a:t>difference” from </a:t>
            </a:r>
            <a:r>
              <a:rPr lang="en-US" sz="2000" dirty="0">
                <a:solidFill>
                  <a:schemeClr val="tx2">
                    <a:lumMod val="75000"/>
                  </a:schemeClr>
                </a:solidFill>
                <a:latin typeface="Arial" pitchFamily="34" charset="0"/>
                <a:cs typeface="Arial" pitchFamily="34" charset="0"/>
              </a:rPr>
              <a:t>the logarithmic mean temperature by applying </a:t>
            </a:r>
            <a:r>
              <a:rPr lang="en-US" sz="2000" dirty="0" smtClean="0">
                <a:solidFill>
                  <a:schemeClr val="tx2">
                    <a:lumMod val="75000"/>
                  </a:schemeClr>
                </a:solidFill>
                <a:latin typeface="Arial" pitchFamily="34" charset="0"/>
                <a:cs typeface="Arial" pitchFamily="34" charset="0"/>
              </a:rPr>
              <a:t>a correction </a:t>
            </a:r>
            <a:r>
              <a:rPr lang="en-US" sz="2000" dirty="0">
                <a:solidFill>
                  <a:schemeClr val="tx2">
                    <a:lumMod val="75000"/>
                  </a:schemeClr>
                </a:solidFill>
                <a:latin typeface="Arial" pitchFamily="34" charset="0"/>
                <a:cs typeface="Arial" pitchFamily="34" charset="0"/>
              </a:rPr>
              <a:t>factor to allow for the departure from </a:t>
            </a:r>
            <a:r>
              <a:rPr lang="en-US" sz="2000" dirty="0" smtClean="0">
                <a:solidFill>
                  <a:schemeClr val="tx2">
                    <a:lumMod val="75000"/>
                  </a:schemeClr>
                </a:solidFill>
                <a:latin typeface="Arial" pitchFamily="34" charset="0"/>
                <a:cs typeface="Arial" pitchFamily="34" charset="0"/>
              </a:rPr>
              <a:t>true counter-current </a:t>
            </a:r>
            <a:r>
              <a:rPr lang="en-US" sz="2000" dirty="0">
                <a:solidFill>
                  <a:schemeClr val="tx2">
                    <a:lumMod val="75000"/>
                  </a:schemeClr>
                </a:solidFill>
                <a:latin typeface="Arial" pitchFamily="34" charset="0"/>
                <a:cs typeface="Arial" pitchFamily="34" charset="0"/>
              </a:rPr>
              <a:t>flow</a:t>
            </a:r>
            <a:r>
              <a:rPr lang="en-US" sz="2000" dirty="0" smtClean="0">
                <a:solidFill>
                  <a:schemeClr val="tx2">
                    <a:lumMod val="75000"/>
                  </a:schemeClr>
                </a:solidFill>
                <a:latin typeface="Arial" pitchFamily="34" charset="0"/>
                <a:cs typeface="Arial" pitchFamily="34" charset="0"/>
              </a:rPr>
              <a:t>:</a:t>
            </a:r>
          </a:p>
          <a:p>
            <a:pPr algn="just"/>
            <a:endParaRPr lang="en-US" sz="2000" dirty="0">
              <a:solidFill>
                <a:schemeClr val="tx2">
                  <a:lumMod val="75000"/>
                </a:schemeClr>
              </a:solidFill>
              <a:latin typeface="Arial" pitchFamily="34" charset="0"/>
              <a:cs typeface="Arial" pitchFamily="34" charset="0"/>
            </a:endParaRPr>
          </a:p>
          <a:p>
            <a:pPr algn="just"/>
            <a:endParaRPr lang="en-US" sz="2000" dirty="0" smtClean="0">
              <a:solidFill>
                <a:schemeClr val="tx2">
                  <a:lumMod val="75000"/>
                </a:schemeClr>
              </a:solidFill>
              <a:latin typeface="Arial" pitchFamily="34" charset="0"/>
              <a:cs typeface="Arial" pitchFamily="34" charset="0"/>
            </a:endParaRPr>
          </a:p>
          <a:p>
            <a:pPr algn="just"/>
            <a:r>
              <a:rPr lang="en-US" sz="2000" dirty="0">
                <a:solidFill>
                  <a:schemeClr val="tx2">
                    <a:lumMod val="75000"/>
                  </a:schemeClr>
                </a:solidFill>
                <a:latin typeface="Arial" pitchFamily="34" charset="0"/>
                <a:cs typeface="Arial" pitchFamily="34" charset="0"/>
              </a:rPr>
              <a:t>The correction factor (Ft) is a function of the shell and </a:t>
            </a:r>
            <a:r>
              <a:rPr lang="en-US" sz="2000" dirty="0" smtClean="0">
                <a:solidFill>
                  <a:schemeClr val="tx2">
                    <a:lumMod val="75000"/>
                  </a:schemeClr>
                </a:solidFill>
                <a:latin typeface="Arial" pitchFamily="34" charset="0"/>
                <a:cs typeface="Arial" pitchFamily="34" charset="0"/>
              </a:rPr>
              <a:t>tube fluid temperatures</a:t>
            </a:r>
            <a:r>
              <a:rPr lang="en-US" sz="2000" dirty="0">
                <a:solidFill>
                  <a:schemeClr val="tx2">
                    <a:lumMod val="75000"/>
                  </a:schemeClr>
                </a:solidFill>
                <a:latin typeface="Arial" pitchFamily="34" charset="0"/>
                <a:cs typeface="Arial" pitchFamily="34" charset="0"/>
              </a:rPr>
              <a:t>, and the number of tube and </a:t>
            </a:r>
            <a:r>
              <a:rPr lang="en-US" sz="2000" dirty="0" smtClean="0">
                <a:solidFill>
                  <a:schemeClr val="tx2">
                    <a:lumMod val="75000"/>
                  </a:schemeClr>
                </a:solidFill>
                <a:latin typeface="Arial" pitchFamily="34" charset="0"/>
                <a:cs typeface="Arial" pitchFamily="34" charset="0"/>
              </a:rPr>
              <a:t>shell passes</a:t>
            </a:r>
            <a:r>
              <a:rPr lang="en-US" sz="2000" dirty="0">
                <a:solidFill>
                  <a:schemeClr val="tx2">
                    <a:lumMod val="75000"/>
                  </a:schemeClr>
                </a:solidFill>
                <a:latin typeface="Arial" pitchFamily="34" charset="0"/>
                <a:cs typeface="Arial" pitchFamily="34" charset="0"/>
              </a:rPr>
              <a:t>.</a:t>
            </a:r>
            <a:endParaRPr lang="en-US" sz="2000" dirty="0" smtClean="0">
              <a:solidFill>
                <a:schemeClr val="tx2">
                  <a:lumMod val="75000"/>
                </a:schemeClr>
              </a:solidFill>
              <a:latin typeface="Arial" pitchFamily="34" charset="0"/>
              <a:cs typeface="Arial" pitchFamily="34" charset="0"/>
            </a:endParaRPr>
          </a:p>
          <a:p>
            <a:endParaRPr lang="en-US" sz="2000" dirty="0">
              <a:solidFill>
                <a:schemeClr val="tx2">
                  <a:lumMod val="75000"/>
                </a:schemeClr>
              </a:solidFill>
              <a:latin typeface="Arial" pitchFamily="34" charset="0"/>
              <a:ea typeface="Batang" pitchFamily="18" charset="-127"/>
              <a:cs typeface="Arial"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235237"/>
            <a:ext cx="6998795" cy="127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189" y="4961643"/>
            <a:ext cx="2276811" cy="44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4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488" y="906270"/>
            <a:ext cx="8666912" cy="1323439"/>
          </a:xfrm>
          <a:prstGeom prst="rect">
            <a:avLst/>
          </a:prstGeom>
          <a:noFill/>
        </p:spPr>
        <p:txBody>
          <a:bodyPr wrap="square" rtlCol="0">
            <a:spAutoFit/>
          </a:bodyPr>
          <a:lstStyle/>
          <a:p>
            <a:pPr algn="just"/>
            <a:r>
              <a:rPr lang="en-US" sz="2000" dirty="0">
                <a:solidFill>
                  <a:schemeClr val="tx2">
                    <a:lumMod val="75000"/>
                  </a:schemeClr>
                </a:solidFill>
                <a:latin typeface="Arial" pitchFamily="34" charset="0"/>
                <a:cs typeface="Arial" pitchFamily="34" charset="0"/>
              </a:rPr>
              <a:t>For a 1 shell : 2 tube pass exchanger, the correction </a:t>
            </a:r>
            <a:r>
              <a:rPr lang="en-US" sz="2000" dirty="0" smtClean="0">
                <a:solidFill>
                  <a:schemeClr val="tx2">
                    <a:lumMod val="75000"/>
                  </a:schemeClr>
                </a:solidFill>
                <a:latin typeface="Arial" pitchFamily="34" charset="0"/>
                <a:cs typeface="Arial" pitchFamily="34" charset="0"/>
              </a:rPr>
              <a:t>factor is </a:t>
            </a:r>
            <a:r>
              <a:rPr lang="en-US" sz="2000" dirty="0">
                <a:solidFill>
                  <a:schemeClr val="tx2">
                    <a:lumMod val="75000"/>
                  </a:schemeClr>
                </a:solidFill>
                <a:latin typeface="Arial" pitchFamily="34" charset="0"/>
                <a:cs typeface="Arial" pitchFamily="34" charset="0"/>
              </a:rPr>
              <a:t>plotted </a:t>
            </a:r>
            <a:r>
              <a:rPr lang="en-US" sz="2000" dirty="0" smtClean="0">
                <a:solidFill>
                  <a:schemeClr val="tx2">
                    <a:lumMod val="75000"/>
                  </a:schemeClr>
                </a:solidFill>
                <a:latin typeface="Arial" pitchFamily="34" charset="0"/>
                <a:cs typeface="Arial" pitchFamily="34" charset="0"/>
              </a:rPr>
              <a:t>in [Kern, text book]</a:t>
            </a:r>
          </a:p>
          <a:p>
            <a:pPr algn="just"/>
            <a:endParaRPr lang="en-US" sz="2000" dirty="0">
              <a:solidFill>
                <a:schemeClr val="tx2">
                  <a:lumMod val="75000"/>
                </a:schemeClr>
              </a:solidFill>
              <a:latin typeface="Arial" pitchFamily="34" charset="0"/>
              <a:ea typeface="Batang" pitchFamily="18" charset="-127"/>
              <a:cs typeface="Arial" pitchFamily="34" charset="0"/>
            </a:endParaRPr>
          </a:p>
          <a:p>
            <a:pPr algn="just"/>
            <a:endParaRPr lang="en-US" sz="2000" dirty="0">
              <a:solidFill>
                <a:schemeClr val="tx2">
                  <a:lumMod val="75000"/>
                </a:schemeClr>
              </a:solidFill>
              <a:latin typeface="Arial" pitchFamily="34" charset="0"/>
              <a:ea typeface="Batang" pitchFamily="18" charset="-127"/>
              <a:cs typeface="Arial"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8294"/>
            <a:ext cx="6503831" cy="437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433" y="2525923"/>
            <a:ext cx="2310181" cy="185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533" y="5083428"/>
            <a:ext cx="3464081" cy="22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532" y="5576311"/>
            <a:ext cx="4704002" cy="54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93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519" y="870065"/>
            <a:ext cx="8256938" cy="4616648"/>
          </a:xfrm>
          <a:prstGeom prst="rect">
            <a:avLst/>
          </a:prstGeom>
          <a:noFill/>
        </p:spPr>
        <p:txBody>
          <a:bodyPr wrap="square" rtlCol="0">
            <a:spAutoFit/>
          </a:bodyPr>
          <a:lstStyle/>
          <a:p>
            <a:pPr marL="742950" lvl="1" indent="-285750">
              <a:buFont typeface="Courier New" panose="02070309020205020404" pitchFamily="49" charset="0"/>
              <a:buChar char="o"/>
            </a:pPr>
            <a:endParaRPr lang="en-US" sz="1800" b="1" dirty="0" smtClean="0">
              <a:solidFill>
                <a:schemeClr val="tx2">
                  <a:lumMod val="60000"/>
                  <a:lumOff val="40000"/>
                </a:schemeClr>
              </a:solidFill>
              <a:latin typeface="ArEAL"/>
              <a:ea typeface="Batang" pitchFamily="18" charset="-127"/>
              <a:cs typeface="Arial" panose="020B0604020202020204" pitchFamily="34" charset="0"/>
              <a:hlinkClick r:id="rId3" action="ppaction://hlinksldjump"/>
            </a:endParaRPr>
          </a:p>
          <a:p>
            <a:pPr marL="742950" lvl="1" indent="-285750">
              <a:buFont typeface="Courier New" panose="02070309020205020404" pitchFamily="49" charset="0"/>
              <a:buChar char="o"/>
            </a:pPr>
            <a:r>
              <a:rPr lang="en-US" sz="1800" b="1" dirty="0" smtClean="0">
                <a:solidFill>
                  <a:schemeClr val="tx2">
                    <a:lumMod val="60000"/>
                    <a:lumOff val="40000"/>
                  </a:schemeClr>
                </a:solidFill>
                <a:latin typeface="ArEAL"/>
                <a:ea typeface="Batang" pitchFamily="18" charset="-127"/>
                <a:cs typeface="Arial" panose="020B0604020202020204" pitchFamily="34" charset="0"/>
                <a:hlinkClick r:id="rId3" action="ppaction://hlinksldjump"/>
              </a:rPr>
              <a:t>Introduction</a:t>
            </a:r>
            <a:endParaRPr lang="en-US" sz="1800" b="1" dirty="0" smtClean="0">
              <a:solidFill>
                <a:schemeClr val="tx2">
                  <a:lumMod val="60000"/>
                  <a:lumOff val="40000"/>
                </a:schemeClr>
              </a:solidFill>
              <a:latin typeface="ArEAL"/>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b="1" dirty="0" smtClean="0">
                <a:solidFill>
                  <a:schemeClr val="tx2">
                    <a:lumMod val="60000"/>
                    <a:lumOff val="40000"/>
                  </a:schemeClr>
                </a:solidFill>
                <a:latin typeface="ArEAL"/>
                <a:ea typeface="Batang" pitchFamily="18" charset="-127"/>
                <a:cs typeface="Arial" panose="020B0604020202020204" pitchFamily="34" charset="0"/>
                <a:hlinkClick r:id="rId4" action="ppaction://hlinksldjump"/>
              </a:rPr>
              <a:t>Objectives</a:t>
            </a:r>
            <a:endParaRPr lang="en-US" sz="1800" b="1" dirty="0" smtClean="0">
              <a:solidFill>
                <a:schemeClr val="tx2">
                  <a:lumMod val="60000"/>
                  <a:lumOff val="40000"/>
                </a:schemeClr>
              </a:solidFill>
              <a:latin typeface="ArEAL"/>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b="1" dirty="0" smtClean="0">
                <a:solidFill>
                  <a:schemeClr val="tx2">
                    <a:lumMod val="60000"/>
                    <a:lumOff val="40000"/>
                  </a:schemeClr>
                </a:solidFill>
                <a:latin typeface="ArEAL"/>
                <a:ea typeface="Batang" pitchFamily="18" charset="-127"/>
                <a:cs typeface="Arial" panose="020B0604020202020204" pitchFamily="34" charset="0"/>
                <a:hlinkClick r:id="rId5" action="ppaction://hlinksldjump"/>
              </a:rPr>
              <a:t>Kern’s Method</a:t>
            </a:r>
            <a:endParaRPr lang="en-US" sz="1800" b="1" dirty="0" smtClean="0">
              <a:solidFill>
                <a:schemeClr val="tx2">
                  <a:lumMod val="60000"/>
                  <a:lumOff val="40000"/>
                </a:schemeClr>
              </a:solidFill>
              <a:latin typeface="ArEAL"/>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b="1" dirty="0">
                <a:solidFill>
                  <a:schemeClr val="tx2">
                    <a:lumMod val="60000"/>
                    <a:lumOff val="40000"/>
                  </a:schemeClr>
                </a:solidFill>
                <a:latin typeface="ArEAL"/>
                <a:ea typeface="宋体" pitchFamily="2" charset="-122"/>
                <a:cs typeface="Lao UI" pitchFamily="34" charset="0"/>
                <a:hlinkClick r:id="rId6" action="ppaction://hlinksldjump"/>
              </a:rPr>
              <a:t>Design Procedures – Kern’s </a:t>
            </a:r>
            <a:r>
              <a:rPr lang="en-US" sz="1800" b="1" dirty="0" smtClean="0">
                <a:solidFill>
                  <a:schemeClr val="tx2">
                    <a:lumMod val="60000"/>
                    <a:lumOff val="40000"/>
                  </a:schemeClr>
                </a:solidFill>
                <a:latin typeface="ArEAL"/>
                <a:ea typeface="宋体" pitchFamily="2" charset="-122"/>
                <a:cs typeface="Lao UI" pitchFamily="34" charset="0"/>
                <a:hlinkClick r:id="rId6" action="ppaction://hlinksldjump"/>
              </a:rPr>
              <a:t>Method</a:t>
            </a:r>
            <a:endParaRPr lang="en-US" sz="1800" b="1" dirty="0" smtClean="0">
              <a:solidFill>
                <a:schemeClr val="tx2">
                  <a:lumMod val="60000"/>
                  <a:lumOff val="40000"/>
                </a:schemeClr>
              </a:solidFill>
              <a:latin typeface="ArEAL"/>
              <a:ea typeface="宋体" pitchFamily="2" charset="-122"/>
              <a:cs typeface="Lao UI" pitchFamily="34" charset="0"/>
            </a:endParaRPr>
          </a:p>
          <a:p>
            <a:pPr marL="742950" lvl="1" indent="-285750">
              <a:buFont typeface="Courier New" panose="02070309020205020404" pitchFamily="49" charset="0"/>
              <a:buChar char="o"/>
            </a:pPr>
            <a:r>
              <a:rPr lang="en-US" sz="1800" b="1" dirty="0">
                <a:solidFill>
                  <a:schemeClr val="tx2">
                    <a:lumMod val="60000"/>
                    <a:lumOff val="40000"/>
                  </a:schemeClr>
                </a:solidFill>
                <a:latin typeface="ArEAL"/>
                <a:ea typeface="宋体" pitchFamily="2" charset="-122"/>
                <a:cs typeface="Lao UI" pitchFamily="34" charset="0"/>
                <a:hlinkClick r:id="rId7" action="ppaction://hlinksldjump"/>
              </a:rPr>
              <a:t>Process (Thermal) Design </a:t>
            </a:r>
            <a:r>
              <a:rPr lang="en-US" sz="1800" b="1" dirty="0" smtClean="0">
                <a:solidFill>
                  <a:schemeClr val="tx2">
                    <a:lumMod val="60000"/>
                    <a:lumOff val="40000"/>
                  </a:schemeClr>
                </a:solidFill>
                <a:latin typeface="ArEAL"/>
                <a:ea typeface="宋体" pitchFamily="2" charset="-122"/>
                <a:cs typeface="Lao UI" pitchFamily="34" charset="0"/>
                <a:hlinkClick r:id="rId7" action="ppaction://hlinksldjump"/>
              </a:rPr>
              <a:t>Procedure</a:t>
            </a:r>
            <a:endParaRPr lang="en-US" sz="1800" b="1" dirty="0" smtClean="0">
              <a:solidFill>
                <a:schemeClr val="tx2">
                  <a:lumMod val="60000"/>
                  <a:lumOff val="40000"/>
                </a:schemeClr>
              </a:solidFill>
              <a:latin typeface="ArEAL"/>
              <a:ea typeface="宋体" pitchFamily="2" charset="-122"/>
              <a:cs typeface="Lao UI" pitchFamily="34" charset="0"/>
            </a:endParaRPr>
          </a:p>
          <a:p>
            <a:pPr marL="742950" lvl="1" indent="-285750">
              <a:buFont typeface="Courier New" panose="02070309020205020404" pitchFamily="49" charset="0"/>
              <a:buChar char="o"/>
            </a:pPr>
            <a:r>
              <a:rPr lang="en-US" sz="1800" b="1" dirty="0">
                <a:solidFill>
                  <a:schemeClr val="tx2">
                    <a:lumMod val="60000"/>
                    <a:lumOff val="40000"/>
                  </a:schemeClr>
                </a:solidFill>
                <a:latin typeface="ArEAL"/>
                <a:ea typeface="宋体" pitchFamily="2" charset="-122"/>
                <a:cs typeface="Lao UI" pitchFamily="34" charset="0"/>
                <a:hlinkClick r:id="rId8" action="ppaction://hlinksldjump"/>
              </a:rPr>
              <a:t>Example - Design Problem</a:t>
            </a:r>
            <a:endParaRPr lang="en-US" sz="1800" b="1" dirty="0">
              <a:solidFill>
                <a:schemeClr val="tx2">
                  <a:lumMod val="60000"/>
                  <a:lumOff val="40000"/>
                </a:schemeClr>
              </a:solidFill>
              <a:latin typeface="ArEAL"/>
              <a:ea typeface="宋体" pitchFamily="2" charset="-122"/>
              <a:cs typeface="Lao UI" pitchFamily="34" charset="0"/>
            </a:endParaRPr>
          </a:p>
          <a:p>
            <a:pPr marL="742950" lvl="1" indent="-285750">
              <a:buFont typeface="Courier New" panose="02070309020205020404" pitchFamily="49" charset="0"/>
              <a:buChar char="o"/>
            </a:pPr>
            <a:endParaRPr lang="en-US" sz="1800" b="1" dirty="0">
              <a:solidFill>
                <a:srgbClr val="C00000"/>
              </a:solidFill>
              <a:latin typeface="Lao UI" pitchFamily="34" charset="0"/>
              <a:ea typeface="宋体" pitchFamily="2" charset="-122"/>
              <a:cs typeface="Lao UI" pitchFamily="34" charset="0"/>
            </a:endParaRPr>
          </a:p>
          <a:p>
            <a:pPr marL="742950" lvl="1" indent="-285750">
              <a:buFont typeface="Courier New" panose="02070309020205020404" pitchFamily="49" charset="0"/>
              <a:buChar char="o"/>
            </a:pPr>
            <a:endParaRPr lang="en-US" sz="1800" b="1" dirty="0">
              <a:solidFill>
                <a:srgbClr val="C00000"/>
              </a:solidFill>
              <a:latin typeface="Lao UI" pitchFamily="34" charset="0"/>
              <a:ea typeface="宋体" pitchFamily="2" charset="-122"/>
              <a:cs typeface="Lao UI" pitchFamily="34" charset="0"/>
            </a:endParaRPr>
          </a:p>
          <a:p>
            <a:pPr marL="742950" lvl="1" indent="-285750">
              <a:buFont typeface="Courier New" panose="02070309020205020404" pitchFamily="49" charset="0"/>
              <a:buChar char="o"/>
            </a:pP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endParaRPr lang="en-US" sz="2000" dirty="0" smtClean="0">
              <a:solidFill>
                <a:prstClr val="black"/>
              </a:solidFill>
              <a:latin typeface="Maiandra GD" panose="020E0502030308020204" pitchFamily="34" charset="0"/>
              <a:ea typeface="Batang" pitchFamily="18" charset="-127"/>
              <a:cs typeface="Lao UI" panose="020B0502040204020203" pitchFamily="34" charset="0"/>
            </a:endParaRPr>
          </a:p>
          <a:p>
            <a:endParaRPr lang="en-US" sz="2000" dirty="0" smtClean="0">
              <a:solidFill>
                <a:prstClr val="black"/>
              </a:solidFill>
              <a:latin typeface="Maiandra GD" panose="020E0502030308020204" pitchFamily="34" charset="0"/>
              <a:ea typeface="Batang" pitchFamily="18" charset="-127"/>
              <a:cs typeface="Lao UI" panose="020B0502040204020203" pitchFamily="34" charset="0"/>
            </a:endParaRPr>
          </a:p>
          <a:p>
            <a:endParaRPr lang="en-US" sz="2000" dirty="0">
              <a:solidFill>
                <a:prstClr val="black"/>
              </a:solidFill>
              <a:latin typeface="Maiandra GD" panose="020E0502030308020204" pitchFamily="34" charset="0"/>
              <a:ea typeface="Batang" pitchFamily="18" charset="-127"/>
              <a:cs typeface="Lao UI" panose="020B0502040204020203" pitchFamily="34" charset="0"/>
            </a:endParaRPr>
          </a:p>
        </p:txBody>
      </p:sp>
      <p:sp>
        <p:nvSpPr>
          <p:cNvPr id="4" name="TextBox 3"/>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Outline</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88408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489" y="894839"/>
            <a:ext cx="8666911" cy="6370975"/>
          </a:xfrm>
          <a:prstGeom prst="rect">
            <a:avLst/>
          </a:prstGeom>
          <a:noFill/>
        </p:spPr>
        <p:txBody>
          <a:bodyPr wrap="square" rtlCol="0">
            <a:spAutoFit/>
          </a:bodyPr>
          <a:lstStyle/>
          <a:p>
            <a:pPr algn="just"/>
            <a:r>
              <a:rPr lang="en-US" sz="2400" b="1" dirty="0">
                <a:solidFill>
                  <a:srgbClr val="C00000"/>
                </a:solidFill>
                <a:latin typeface="Arial" pitchFamily="34" charset="0"/>
                <a:cs typeface="Arial" pitchFamily="34" charset="0"/>
              </a:rPr>
              <a:t>Step 5: </a:t>
            </a:r>
            <a:r>
              <a:rPr lang="en-US" sz="2000" dirty="0">
                <a:solidFill>
                  <a:schemeClr val="tx2">
                    <a:lumMod val="75000"/>
                  </a:schemeClr>
                </a:solidFill>
                <a:latin typeface="Arial" pitchFamily="34" charset="0"/>
                <a:cs typeface="Arial" pitchFamily="34" charset="0"/>
              </a:rPr>
              <a:t>Calculate heat transfer area (</a:t>
            </a:r>
            <a:r>
              <a:rPr lang="en-US" sz="2000" i="1" dirty="0">
                <a:solidFill>
                  <a:schemeClr val="tx2">
                    <a:lumMod val="75000"/>
                  </a:schemeClr>
                </a:solidFill>
                <a:latin typeface="Arial" pitchFamily="34" charset="0"/>
                <a:cs typeface="Arial" pitchFamily="34" charset="0"/>
              </a:rPr>
              <a:t>A</a:t>
            </a:r>
            <a:r>
              <a:rPr lang="en-US" sz="2000" dirty="0">
                <a:solidFill>
                  <a:schemeClr val="tx2">
                    <a:lumMod val="75000"/>
                  </a:schemeClr>
                </a:solidFill>
                <a:latin typeface="Arial" pitchFamily="34" charset="0"/>
                <a:cs typeface="Arial" pitchFamily="34" charset="0"/>
              </a:rPr>
              <a:t>) required</a:t>
            </a:r>
            <a:r>
              <a:rPr lang="en-US" sz="2000" dirty="0" smtClean="0">
                <a:solidFill>
                  <a:schemeClr val="tx2">
                    <a:lumMod val="75000"/>
                  </a:schemeClr>
                </a:solidFill>
                <a:latin typeface="Arial" pitchFamily="34" charset="0"/>
                <a:cs typeface="Arial" pitchFamily="34" charset="0"/>
              </a:rPr>
              <a:t>:</a:t>
            </a:r>
          </a:p>
          <a:p>
            <a:pPr algn="just"/>
            <a:endParaRPr lang="en-US" sz="2000" dirty="0">
              <a:solidFill>
                <a:schemeClr val="tx2">
                  <a:lumMod val="75000"/>
                </a:schemeClr>
              </a:solidFill>
              <a:latin typeface="Arial" pitchFamily="34" charset="0"/>
              <a:cs typeface="Arial" pitchFamily="34" charset="0"/>
            </a:endParaRPr>
          </a:p>
          <a:p>
            <a:pPr algn="just"/>
            <a:endParaRPr lang="en-US" sz="2000" dirty="0">
              <a:solidFill>
                <a:schemeClr val="tx2">
                  <a:lumMod val="75000"/>
                </a:schemeClr>
              </a:solidFill>
              <a:latin typeface="Arial" pitchFamily="34" charset="0"/>
              <a:cs typeface="Arial" pitchFamily="34" charset="0"/>
            </a:endParaRPr>
          </a:p>
          <a:p>
            <a:pPr algn="just"/>
            <a:r>
              <a:rPr lang="en-US" sz="2400" b="1" dirty="0">
                <a:solidFill>
                  <a:srgbClr val="C00000"/>
                </a:solidFill>
                <a:latin typeface="Arial" pitchFamily="34" charset="0"/>
                <a:cs typeface="Arial" pitchFamily="34" charset="0"/>
              </a:rPr>
              <a:t>Step 6: </a:t>
            </a:r>
            <a:r>
              <a:rPr lang="en-US" sz="2000" dirty="0">
                <a:solidFill>
                  <a:schemeClr val="tx2">
                    <a:lumMod val="75000"/>
                  </a:schemeClr>
                </a:solidFill>
                <a:latin typeface="Arial" pitchFamily="34" charset="0"/>
                <a:cs typeface="Arial" pitchFamily="34" charset="0"/>
              </a:rPr>
              <a:t>Select tube material, decide the tube diameter (ID= d</a:t>
            </a:r>
            <a:r>
              <a:rPr lang="en-US" sz="2000" baseline="-25000" dirty="0">
                <a:solidFill>
                  <a:schemeClr val="tx2">
                    <a:lumMod val="75000"/>
                  </a:schemeClr>
                </a:solidFill>
                <a:latin typeface="Arial" pitchFamily="34" charset="0"/>
                <a:cs typeface="Arial" pitchFamily="34" charset="0"/>
              </a:rPr>
              <a:t>i</a:t>
            </a:r>
            <a:r>
              <a:rPr lang="en-US" sz="2000" dirty="0">
                <a:solidFill>
                  <a:schemeClr val="tx2">
                    <a:lumMod val="75000"/>
                  </a:schemeClr>
                </a:solidFill>
                <a:latin typeface="Arial" pitchFamily="34" charset="0"/>
                <a:cs typeface="Arial" pitchFamily="34" charset="0"/>
              </a:rPr>
              <a:t>, OD = d</a:t>
            </a:r>
            <a:r>
              <a:rPr lang="en-US" sz="2000" baseline="-25000" dirty="0">
                <a:solidFill>
                  <a:schemeClr val="tx2">
                    <a:lumMod val="75000"/>
                  </a:schemeClr>
                </a:solidFill>
                <a:latin typeface="Arial" pitchFamily="34" charset="0"/>
                <a:cs typeface="Arial" pitchFamily="34" charset="0"/>
              </a:rPr>
              <a:t>o</a:t>
            </a:r>
            <a:r>
              <a:rPr lang="en-US" sz="2000" dirty="0">
                <a:solidFill>
                  <a:schemeClr val="tx2">
                    <a:lumMod val="75000"/>
                  </a:schemeClr>
                </a:solidFill>
                <a:latin typeface="Arial" pitchFamily="34" charset="0"/>
                <a:cs typeface="Arial" pitchFamily="34" charset="0"/>
              </a:rPr>
              <a:t>), its wall thickness (in terms of BWG or SWG) and tube length (L). Calculate the number of tubes (n</a:t>
            </a:r>
            <a:r>
              <a:rPr lang="en-US" sz="2000" baseline="-25000" dirty="0">
                <a:solidFill>
                  <a:schemeClr val="tx2">
                    <a:lumMod val="75000"/>
                  </a:schemeClr>
                </a:solidFill>
                <a:latin typeface="Arial" pitchFamily="34" charset="0"/>
                <a:cs typeface="Arial" pitchFamily="34" charset="0"/>
              </a:rPr>
              <a:t>t</a:t>
            </a:r>
            <a:r>
              <a:rPr lang="en-US" sz="2000" dirty="0">
                <a:solidFill>
                  <a:schemeClr val="tx2">
                    <a:lumMod val="75000"/>
                  </a:schemeClr>
                </a:solidFill>
                <a:latin typeface="Arial" pitchFamily="34" charset="0"/>
                <a:cs typeface="Arial" pitchFamily="34" charset="0"/>
              </a:rPr>
              <a:t>) required to provide the heat transfer area (</a:t>
            </a:r>
            <a:r>
              <a:rPr lang="en-US" sz="2000" i="1" dirty="0">
                <a:solidFill>
                  <a:schemeClr val="tx2">
                    <a:lumMod val="75000"/>
                  </a:schemeClr>
                </a:solidFill>
                <a:latin typeface="Arial" pitchFamily="34" charset="0"/>
                <a:cs typeface="Arial" pitchFamily="34" charset="0"/>
              </a:rPr>
              <a:t>A</a:t>
            </a:r>
            <a:r>
              <a:rPr lang="en-US" sz="2000" dirty="0">
                <a:solidFill>
                  <a:schemeClr val="tx2">
                    <a:lumMod val="75000"/>
                  </a:schemeClr>
                </a:solidFill>
                <a:latin typeface="Arial" pitchFamily="34" charset="0"/>
                <a:cs typeface="Arial" pitchFamily="34" charset="0"/>
              </a:rPr>
              <a:t>):</a:t>
            </a:r>
          </a:p>
          <a:p>
            <a:pPr algn="just"/>
            <a:endParaRPr lang="en-US" sz="2000" dirty="0" smtClean="0">
              <a:solidFill>
                <a:schemeClr val="tx2">
                  <a:lumMod val="75000"/>
                </a:schemeClr>
              </a:solidFill>
              <a:latin typeface="Arial" pitchFamily="34" charset="0"/>
              <a:cs typeface="Arial" pitchFamily="34" charset="0"/>
            </a:endParaRPr>
          </a:p>
          <a:p>
            <a:pPr algn="just"/>
            <a:r>
              <a:rPr lang="en-US" sz="2000" dirty="0" smtClean="0">
                <a:solidFill>
                  <a:schemeClr val="tx2">
                    <a:lumMod val="75000"/>
                  </a:schemeClr>
                </a:solidFill>
                <a:latin typeface="Arial" pitchFamily="34" charset="0"/>
                <a:cs typeface="Arial" pitchFamily="34" charset="0"/>
              </a:rPr>
              <a:t>Choose </a:t>
            </a:r>
            <a:r>
              <a:rPr lang="en-US" sz="2000" dirty="0">
                <a:solidFill>
                  <a:schemeClr val="tx2">
                    <a:lumMod val="75000"/>
                  </a:schemeClr>
                </a:solidFill>
                <a:latin typeface="Arial" pitchFamily="34" charset="0"/>
                <a:cs typeface="Arial" pitchFamily="34" charset="0"/>
              </a:rPr>
              <a:t>20 mm </a:t>
            </a:r>
            <a:r>
              <a:rPr lang="en-US" sz="2000" dirty="0" err="1">
                <a:solidFill>
                  <a:schemeClr val="tx2">
                    <a:lumMod val="75000"/>
                  </a:schemeClr>
                </a:solidFill>
                <a:latin typeface="Arial" pitchFamily="34" charset="0"/>
                <a:cs typeface="Arial" pitchFamily="34" charset="0"/>
              </a:rPr>
              <a:t>o.d</a:t>
            </a:r>
            <a:r>
              <a:rPr lang="en-US" sz="2000" dirty="0">
                <a:solidFill>
                  <a:schemeClr val="tx2">
                    <a:lumMod val="75000"/>
                  </a:schemeClr>
                </a:solidFill>
                <a:latin typeface="Arial" pitchFamily="34" charset="0"/>
                <a:cs typeface="Arial" pitchFamily="34" charset="0"/>
              </a:rPr>
              <a:t>. (outside diameter), </a:t>
            </a:r>
            <a:endParaRPr lang="en-US" sz="2000" dirty="0" smtClean="0">
              <a:solidFill>
                <a:schemeClr val="tx2">
                  <a:lumMod val="75000"/>
                </a:schemeClr>
              </a:solidFill>
              <a:latin typeface="Arial" pitchFamily="34" charset="0"/>
              <a:cs typeface="Arial" pitchFamily="34" charset="0"/>
            </a:endParaRPr>
          </a:p>
          <a:p>
            <a:pPr algn="just"/>
            <a:r>
              <a:rPr lang="en-US" sz="2000" dirty="0" smtClean="0">
                <a:solidFill>
                  <a:schemeClr val="tx2">
                    <a:lumMod val="75000"/>
                  </a:schemeClr>
                </a:solidFill>
                <a:latin typeface="Arial" pitchFamily="34" charset="0"/>
                <a:cs typeface="Arial" pitchFamily="34" charset="0"/>
              </a:rPr>
              <a:t>16 </a:t>
            </a:r>
            <a:r>
              <a:rPr lang="en-US" sz="2000" dirty="0">
                <a:solidFill>
                  <a:schemeClr val="tx2">
                    <a:lumMod val="75000"/>
                  </a:schemeClr>
                </a:solidFill>
                <a:latin typeface="Arial" pitchFamily="34" charset="0"/>
                <a:cs typeface="Arial" pitchFamily="34" charset="0"/>
              </a:rPr>
              <a:t>mm </a:t>
            </a:r>
            <a:r>
              <a:rPr lang="en-US" sz="2000" dirty="0" err="1">
                <a:solidFill>
                  <a:schemeClr val="tx2">
                    <a:lumMod val="75000"/>
                  </a:schemeClr>
                </a:solidFill>
                <a:latin typeface="Arial" pitchFamily="34" charset="0"/>
                <a:cs typeface="Arial" pitchFamily="34" charset="0"/>
              </a:rPr>
              <a:t>i.d.</a:t>
            </a:r>
            <a:r>
              <a:rPr lang="en-US" sz="2000" dirty="0">
                <a:solidFill>
                  <a:schemeClr val="tx2">
                    <a:lumMod val="75000"/>
                  </a:schemeClr>
                </a:solidFill>
                <a:latin typeface="Arial" pitchFamily="34" charset="0"/>
                <a:cs typeface="Arial" pitchFamily="34" charset="0"/>
              </a:rPr>
              <a:t> (inside diameter</a:t>
            </a:r>
            <a:r>
              <a:rPr lang="en-US" sz="2000" dirty="0" smtClean="0">
                <a:solidFill>
                  <a:schemeClr val="tx2">
                    <a:lumMod val="75000"/>
                  </a:schemeClr>
                </a:solidFill>
                <a:latin typeface="Arial" pitchFamily="34" charset="0"/>
                <a:cs typeface="Arial" pitchFamily="34" charset="0"/>
              </a:rPr>
              <a:t>),</a:t>
            </a:r>
          </a:p>
          <a:p>
            <a:pPr algn="just"/>
            <a:r>
              <a:rPr lang="en-US" sz="2000" dirty="0" smtClean="0">
                <a:solidFill>
                  <a:schemeClr val="tx2">
                    <a:lumMod val="75000"/>
                  </a:schemeClr>
                </a:solidFill>
                <a:latin typeface="Arial" pitchFamily="34" charset="0"/>
                <a:cs typeface="Arial" pitchFamily="34" charset="0"/>
              </a:rPr>
              <a:t> 4.88-m-long </a:t>
            </a:r>
            <a:r>
              <a:rPr lang="en-US" sz="2000" dirty="0">
                <a:solidFill>
                  <a:schemeClr val="tx2">
                    <a:lumMod val="75000"/>
                  </a:schemeClr>
                </a:solidFill>
                <a:latin typeface="Arial" pitchFamily="34" charset="0"/>
                <a:cs typeface="Arial" pitchFamily="34" charset="0"/>
              </a:rPr>
              <a:t>tubes ( </a:t>
            </a:r>
            <a:r>
              <a:rPr lang="en-US" sz="2000" dirty="0" smtClean="0">
                <a:solidFill>
                  <a:schemeClr val="tx2">
                    <a:lumMod val="75000"/>
                  </a:schemeClr>
                </a:solidFill>
                <a:latin typeface="Arial" pitchFamily="34" charset="0"/>
                <a:cs typeface="Arial" pitchFamily="34" charset="0"/>
              </a:rPr>
              <a:t>¾ in X 16ft), </a:t>
            </a:r>
          </a:p>
          <a:p>
            <a:pPr algn="just"/>
            <a:r>
              <a:rPr lang="en-US" sz="2000" dirty="0" err="1" smtClean="0">
                <a:solidFill>
                  <a:schemeClr val="tx2">
                    <a:lumMod val="75000"/>
                  </a:schemeClr>
                </a:solidFill>
                <a:latin typeface="Arial" pitchFamily="34" charset="0"/>
                <a:cs typeface="Arial" pitchFamily="34" charset="0"/>
              </a:rPr>
              <a:t>cupro</a:t>
            </a:r>
            <a:r>
              <a:rPr lang="en-US" sz="2000" dirty="0" smtClean="0">
                <a:solidFill>
                  <a:schemeClr val="tx2">
                    <a:lumMod val="75000"/>
                  </a:schemeClr>
                </a:solidFill>
                <a:latin typeface="Arial" pitchFamily="34" charset="0"/>
                <a:cs typeface="Arial" pitchFamily="34" charset="0"/>
              </a:rPr>
              <a:t>-nickel</a:t>
            </a:r>
            <a:r>
              <a:rPr lang="en-US" sz="2000" dirty="0">
                <a:solidFill>
                  <a:schemeClr val="tx2">
                    <a:lumMod val="75000"/>
                  </a:schemeClr>
                </a:solidFill>
                <a:latin typeface="Arial" pitchFamily="34" charset="0"/>
                <a:cs typeface="Arial" pitchFamily="34" charset="0"/>
              </a:rPr>
              <a:t>.</a:t>
            </a:r>
          </a:p>
          <a:p>
            <a:pPr algn="just"/>
            <a:endParaRPr lang="en-US" sz="2000" dirty="0" smtClean="0">
              <a:solidFill>
                <a:schemeClr val="tx2">
                  <a:lumMod val="75000"/>
                </a:schemeClr>
              </a:solidFill>
              <a:latin typeface="Arial" pitchFamily="34" charset="0"/>
              <a:cs typeface="Arial" pitchFamily="34" charset="0"/>
            </a:endParaRPr>
          </a:p>
          <a:p>
            <a:pPr algn="just"/>
            <a:endParaRPr lang="en-US" sz="2000" dirty="0" smtClean="0">
              <a:solidFill>
                <a:schemeClr val="tx2">
                  <a:lumMod val="75000"/>
                </a:schemeClr>
              </a:solidFill>
              <a:latin typeface="Arial" pitchFamily="34" charset="0"/>
              <a:cs typeface="Arial" pitchFamily="34" charset="0"/>
            </a:endParaRPr>
          </a:p>
          <a:p>
            <a:pPr algn="just"/>
            <a:endParaRPr lang="en-US" sz="2000" dirty="0">
              <a:solidFill>
                <a:schemeClr val="tx2">
                  <a:lumMod val="75000"/>
                </a:schemeClr>
              </a:solidFill>
              <a:latin typeface="Arial" pitchFamily="34" charset="0"/>
              <a:cs typeface="Arial" pitchFamily="34" charset="0"/>
            </a:endParaRPr>
          </a:p>
          <a:p>
            <a:pPr algn="just"/>
            <a:endParaRPr lang="en-US" sz="2000" dirty="0">
              <a:solidFill>
                <a:schemeClr val="tx2">
                  <a:lumMod val="75000"/>
                </a:schemeClr>
              </a:solidFill>
              <a:latin typeface="Arial" pitchFamily="34" charset="0"/>
              <a:cs typeface="Arial" pitchFamily="34" charset="0"/>
            </a:endParaRP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443" y="1353185"/>
            <a:ext cx="3174307" cy="62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820" y="2936383"/>
            <a:ext cx="4336479" cy="3568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64" y="5129146"/>
            <a:ext cx="4934888" cy="911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04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8489" y="852482"/>
            <a:ext cx="8788005" cy="2862322"/>
          </a:xfrm>
          <a:prstGeom prst="rect">
            <a:avLst/>
          </a:prstGeom>
          <a:noFill/>
        </p:spPr>
        <p:txBody>
          <a:bodyPr wrap="square" rtlCol="0">
            <a:spAutoFit/>
          </a:bodyPr>
          <a:lstStyle/>
          <a:p>
            <a:pPr algn="just"/>
            <a:r>
              <a:rPr lang="en-US" sz="2000" b="1" dirty="0">
                <a:solidFill>
                  <a:srgbClr val="C00000"/>
                </a:solidFill>
                <a:latin typeface="Arial" pitchFamily="34" charset="0"/>
                <a:cs typeface="Arial" pitchFamily="34" charset="0"/>
              </a:rPr>
              <a:t>Step 7: </a:t>
            </a:r>
            <a:r>
              <a:rPr lang="en-US" sz="2000" dirty="0">
                <a:solidFill>
                  <a:schemeClr val="tx2">
                    <a:lumMod val="75000"/>
                  </a:schemeClr>
                </a:solidFill>
                <a:latin typeface="Arial" pitchFamily="34" charset="0"/>
                <a:cs typeface="Arial" pitchFamily="34" charset="0"/>
              </a:rPr>
              <a:t>Decide type of shell and tube exchanger (fixed tube sheet, U-tube etc.). Select the tube pitch (</a:t>
            </a:r>
            <a:r>
              <a:rPr lang="en-US" sz="2000" i="1" dirty="0">
                <a:solidFill>
                  <a:schemeClr val="tx2">
                    <a:lumMod val="75000"/>
                  </a:schemeClr>
                </a:solidFill>
                <a:latin typeface="Arial" pitchFamily="34" charset="0"/>
                <a:cs typeface="Arial" pitchFamily="34" charset="0"/>
              </a:rPr>
              <a:t>P</a:t>
            </a:r>
            <a:r>
              <a:rPr lang="en-US" sz="2000" i="1" baseline="-25000" dirty="0">
                <a:solidFill>
                  <a:schemeClr val="tx2">
                    <a:lumMod val="75000"/>
                  </a:schemeClr>
                </a:solidFill>
                <a:latin typeface="Arial" pitchFamily="34" charset="0"/>
                <a:cs typeface="Arial" pitchFamily="34" charset="0"/>
              </a:rPr>
              <a:t>T</a:t>
            </a:r>
            <a:r>
              <a:rPr lang="en-US" sz="2000" dirty="0">
                <a:solidFill>
                  <a:schemeClr val="tx2">
                    <a:lumMod val="75000"/>
                  </a:schemeClr>
                </a:solidFill>
                <a:latin typeface="Arial" pitchFamily="34" charset="0"/>
                <a:cs typeface="Arial" pitchFamily="34" charset="0"/>
              </a:rPr>
              <a:t>), determine inside shell diameter (</a:t>
            </a:r>
            <a:r>
              <a:rPr lang="en-US" sz="2000" i="1" dirty="0">
                <a:solidFill>
                  <a:schemeClr val="tx2">
                    <a:lumMod val="75000"/>
                  </a:schemeClr>
                </a:solidFill>
                <a:latin typeface="Arial" pitchFamily="34" charset="0"/>
                <a:cs typeface="Arial" pitchFamily="34" charset="0"/>
              </a:rPr>
              <a:t>D</a:t>
            </a:r>
            <a:r>
              <a:rPr lang="en-US" sz="2000" i="1" baseline="-25000" dirty="0">
                <a:solidFill>
                  <a:schemeClr val="tx2">
                    <a:lumMod val="75000"/>
                  </a:schemeClr>
                </a:solidFill>
                <a:latin typeface="Arial" pitchFamily="34" charset="0"/>
                <a:cs typeface="Arial" pitchFamily="34" charset="0"/>
              </a:rPr>
              <a:t>s</a:t>
            </a:r>
            <a:r>
              <a:rPr lang="en-US" sz="2000" dirty="0">
                <a:solidFill>
                  <a:schemeClr val="tx2">
                    <a:lumMod val="75000"/>
                  </a:schemeClr>
                </a:solidFill>
                <a:latin typeface="Arial" pitchFamily="34" charset="0"/>
                <a:cs typeface="Arial" pitchFamily="34" charset="0"/>
              </a:rPr>
              <a:t>) that can accommodate the calculated number of tubes (</a:t>
            </a:r>
            <a:r>
              <a:rPr lang="en-US" sz="2000" i="1" dirty="0">
                <a:solidFill>
                  <a:schemeClr val="tx2">
                    <a:lumMod val="75000"/>
                  </a:schemeClr>
                </a:solidFill>
                <a:latin typeface="Arial" pitchFamily="34" charset="0"/>
                <a:cs typeface="Arial" pitchFamily="34" charset="0"/>
              </a:rPr>
              <a:t>n</a:t>
            </a:r>
            <a:r>
              <a:rPr lang="en-US" sz="2000" i="1" baseline="-25000" dirty="0">
                <a:solidFill>
                  <a:schemeClr val="tx2">
                    <a:lumMod val="75000"/>
                  </a:schemeClr>
                </a:solidFill>
                <a:latin typeface="Arial" pitchFamily="34" charset="0"/>
                <a:cs typeface="Arial" pitchFamily="34" charset="0"/>
              </a:rPr>
              <a:t>t</a:t>
            </a:r>
            <a:r>
              <a:rPr lang="en-US" sz="2000" dirty="0">
                <a:solidFill>
                  <a:schemeClr val="tx2">
                    <a:lumMod val="75000"/>
                  </a:schemeClr>
                </a:solidFill>
                <a:latin typeface="Arial" pitchFamily="34" charset="0"/>
                <a:cs typeface="Arial" pitchFamily="34" charset="0"/>
              </a:rPr>
              <a:t>). Use the standard tube counts table for this purpose. Tube counts are available in standard text books.</a:t>
            </a:r>
          </a:p>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Tube Arrangements:</a:t>
            </a:r>
          </a:p>
          <a:p>
            <a:pPr algn="just"/>
            <a:r>
              <a:rPr lang="en-US" sz="2000" dirty="0">
                <a:solidFill>
                  <a:schemeClr val="tx2">
                    <a:lumMod val="75000"/>
                  </a:schemeClr>
                </a:solidFill>
                <a:latin typeface="Arial" pitchFamily="34" charset="0"/>
                <a:cs typeface="Arial" pitchFamily="34" charset="0"/>
              </a:rPr>
              <a:t>The tubes in an exchanger are usually arranged in </a:t>
            </a:r>
            <a:r>
              <a:rPr lang="en-US" sz="2000" dirty="0" smtClean="0">
                <a:solidFill>
                  <a:schemeClr val="tx2">
                    <a:lumMod val="75000"/>
                  </a:schemeClr>
                </a:solidFill>
                <a:latin typeface="Arial" pitchFamily="34" charset="0"/>
                <a:cs typeface="Arial" pitchFamily="34" charset="0"/>
              </a:rPr>
              <a:t>an equilateral </a:t>
            </a:r>
            <a:r>
              <a:rPr lang="en-US" sz="2000" dirty="0">
                <a:solidFill>
                  <a:schemeClr val="tx2">
                    <a:lumMod val="75000"/>
                  </a:schemeClr>
                </a:solidFill>
                <a:latin typeface="Arial" pitchFamily="34" charset="0"/>
                <a:cs typeface="Arial" pitchFamily="34" charset="0"/>
              </a:rPr>
              <a:t>triangular, square, or rotated square pattern</a:t>
            </a:r>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 </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31306" y="6096000"/>
            <a:ext cx="636494"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90" y="3498725"/>
            <a:ext cx="6908619" cy="273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98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1935" y="906270"/>
            <a:ext cx="8599677" cy="5940088"/>
          </a:xfrm>
          <a:prstGeom prst="rect">
            <a:avLst/>
          </a:prstGeom>
          <a:noFill/>
        </p:spPr>
        <p:txBody>
          <a:bodyPr wrap="square" rtlCol="0">
            <a:spAutoFit/>
          </a:bodyPr>
          <a:lstStyle/>
          <a:p>
            <a:pPr marL="342900" indent="-342900" algn="just">
              <a:buFont typeface="Wingdings" pitchFamily="2" charset="2"/>
              <a:buChar char="§"/>
            </a:pPr>
            <a:r>
              <a:rPr lang="en-US" sz="2000" dirty="0">
                <a:solidFill>
                  <a:schemeClr val="tx2">
                    <a:lumMod val="75000"/>
                  </a:schemeClr>
                </a:solidFill>
                <a:latin typeface="Arial" pitchFamily="34" charset="0"/>
                <a:cs typeface="Arial" pitchFamily="34" charset="0"/>
              </a:rPr>
              <a:t>The triangular and rotated square patterns give higher </a:t>
            </a:r>
            <a:r>
              <a:rPr lang="en-US" sz="2000" dirty="0" smtClean="0">
                <a:solidFill>
                  <a:schemeClr val="tx2">
                    <a:lumMod val="75000"/>
                  </a:schemeClr>
                </a:solidFill>
                <a:latin typeface="Arial" pitchFamily="34" charset="0"/>
                <a:cs typeface="Arial" pitchFamily="34" charset="0"/>
              </a:rPr>
              <a:t>heat transfer rates, but </a:t>
            </a:r>
            <a:r>
              <a:rPr lang="en-US" sz="2000" dirty="0">
                <a:solidFill>
                  <a:schemeClr val="tx2">
                    <a:lumMod val="75000"/>
                  </a:schemeClr>
                </a:solidFill>
                <a:latin typeface="Arial" pitchFamily="34" charset="0"/>
                <a:cs typeface="Arial" pitchFamily="34" charset="0"/>
              </a:rPr>
              <a:t>at the expense of a higher pressure </a:t>
            </a:r>
            <a:r>
              <a:rPr lang="en-US" sz="2000" dirty="0" smtClean="0">
                <a:solidFill>
                  <a:schemeClr val="tx2">
                    <a:lumMod val="75000"/>
                  </a:schemeClr>
                </a:solidFill>
                <a:latin typeface="Arial" pitchFamily="34" charset="0"/>
                <a:cs typeface="Arial" pitchFamily="34" charset="0"/>
              </a:rPr>
              <a:t>drop than </a:t>
            </a:r>
            <a:r>
              <a:rPr lang="en-US" sz="2000" dirty="0">
                <a:solidFill>
                  <a:schemeClr val="tx2">
                    <a:lumMod val="75000"/>
                  </a:schemeClr>
                </a:solidFill>
                <a:latin typeface="Arial" pitchFamily="34" charset="0"/>
                <a:cs typeface="Arial" pitchFamily="34" charset="0"/>
              </a:rPr>
              <a:t>the square pattern</a:t>
            </a:r>
            <a:r>
              <a:rPr lang="en-US" sz="2000" dirty="0" smtClean="0">
                <a:solidFill>
                  <a:schemeClr val="tx2">
                    <a:lumMod val="75000"/>
                  </a:schemeClr>
                </a:solidFill>
                <a:latin typeface="Arial" pitchFamily="34" charset="0"/>
                <a:cs typeface="Arial" pitchFamily="34" charset="0"/>
              </a:rPr>
              <a:t>.</a:t>
            </a:r>
          </a:p>
          <a:p>
            <a:pPr marL="342900" indent="-342900" algn="just">
              <a:buFont typeface="Wingdings" pitchFamily="2" charset="2"/>
              <a:buChar char="§"/>
            </a:pPr>
            <a:r>
              <a:rPr lang="en-US" sz="2000" dirty="0">
                <a:solidFill>
                  <a:schemeClr val="tx2">
                    <a:lumMod val="75000"/>
                  </a:schemeClr>
                </a:solidFill>
                <a:latin typeface="Arial" pitchFamily="34" charset="0"/>
                <a:cs typeface="Arial" pitchFamily="34" charset="0"/>
              </a:rPr>
              <a:t>A square, or rotated square arrangement, is used </a:t>
            </a:r>
            <a:r>
              <a:rPr lang="en-US" sz="2000" dirty="0" smtClean="0">
                <a:solidFill>
                  <a:schemeClr val="tx2">
                    <a:lumMod val="75000"/>
                  </a:schemeClr>
                </a:solidFill>
                <a:latin typeface="Arial" pitchFamily="34" charset="0"/>
                <a:cs typeface="Arial" pitchFamily="34" charset="0"/>
              </a:rPr>
              <a:t>for heavily </a:t>
            </a:r>
            <a:r>
              <a:rPr lang="en-US" sz="2000" dirty="0">
                <a:solidFill>
                  <a:schemeClr val="tx2">
                    <a:lumMod val="75000"/>
                  </a:schemeClr>
                </a:solidFill>
                <a:latin typeface="Arial" pitchFamily="34" charset="0"/>
                <a:cs typeface="Arial" pitchFamily="34" charset="0"/>
              </a:rPr>
              <a:t>fouling </a:t>
            </a:r>
            <a:r>
              <a:rPr lang="en-US" sz="2000" dirty="0" smtClean="0">
                <a:solidFill>
                  <a:schemeClr val="tx2">
                    <a:lumMod val="75000"/>
                  </a:schemeClr>
                </a:solidFill>
                <a:latin typeface="Arial" pitchFamily="34" charset="0"/>
                <a:cs typeface="Arial" pitchFamily="34" charset="0"/>
              </a:rPr>
              <a:t>fluids, where </a:t>
            </a:r>
            <a:r>
              <a:rPr lang="en-US" sz="2000" dirty="0">
                <a:solidFill>
                  <a:schemeClr val="tx2">
                    <a:lumMod val="75000"/>
                  </a:schemeClr>
                </a:solidFill>
                <a:latin typeface="Arial" pitchFamily="34" charset="0"/>
                <a:cs typeface="Arial" pitchFamily="34" charset="0"/>
              </a:rPr>
              <a:t>it is necessary to </a:t>
            </a:r>
            <a:r>
              <a:rPr lang="en-US" sz="2000" dirty="0" smtClean="0">
                <a:solidFill>
                  <a:schemeClr val="tx2">
                    <a:lumMod val="75000"/>
                  </a:schemeClr>
                </a:solidFill>
                <a:latin typeface="Arial" pitchFamily="34" charset="0"/>
                <a:cs typeface="Arial" pitchFamily="34" charset="0"/>
              </a:rPr>
              <a:t>mechanically clean </a:t>
            </a:r>
            <a:r>
              <a:rPr lang="en-US" sz="2000" dirty="0">
                <a:solidFill>
                  <a:schemeClr val="tx2">
                    <a:lumMod val="75000"/>
                  </a:schemeClr>
                </a:solidFill>
                <a:latin typeface="Arial" pitchFamily="34" charset="0"/>
                <a:cs typeface="Arial" pitchFamily="34" charset="0"/>
              </a:rPr>
              <a:t>the outside of the tubes</a:t>
            </a:r>
            <a:r>
              <a:rPr lang="en-US" sz="2000" dirty="0" smtClean="0">
                <a:solidFill>
                  <a:schemeClr val="tx2">
                    <a:lumMod val="75000"/>
                  </a:schemeClr>
                </a:solidFill>
                <a:latin typeface="Arial" pitchFamily="34" charset="0"/>
                <a:cs typeface="Arial" pitchFamily="34" charset="0"/>
              </a:rPr>
              <a:t>.</a:t>
            </a:r>
          </a:p>
          <a:p>
            <a:pPr marL="342900" indent="-342900" algn="just">
              <a:buFont typeface="Wingdings" pitchFamily="2" charset="2"/>
              <a:buChar char="§"/>
            </a:pPr>
            <a:r>
              <a:rPr lang="en-US" sz="2000" dirty="0">
                <a:solidFill>
                  <a:schemeClr val="tx2">
                    <a:lumMod val="75000"/>
                  </a:schemeClr>
                </a:solidFill>
                <a:latin typeface="Arial" pitchFamily="34" charset="0"/>
                <a:cs typeface="Arial" pitchFamily="34" charset="0"/>
              </a:rPr>
              <a:t>The recommended tube pitch is 1.25 times the tube </a:t>
            </a:r>
            <a:r>
              <a:rPr lang="en-US" sz="2000" dirty="0" smtClean="0">
                <a:solidFill>
                  <a:schemeClr val="tx2">
                    <a:lumMod val="75000"/>
                  </a:schemeClr>
                </a:solidFill>
                <a:latin typeface="Arial" pitchFamily="34" charset="0"/>
                <a:cs typeface="Arial" pitchFamily="34" charset="0"/>
              </a:rPr>
              <a:t>outside diameter</a:t>
            </a:r>
            <a:r>
              <a:rPr lang="en-US" sz="2000" dirty="0">
                <a:solidFill>
                  <a:schemeClr val="tx2">
                    <a:lumMod val="75000"/>
                  </a:schemeClr>
                </a:solidFill>
                <a:latin typeface="Arial" pitchFamily="34" charset="0"/>
                <a:cs typeface="Arial" pitchFamily="34" charset="0"/>
              </a:rPr>
              <a:t>; and </a:t>
            </a:r>
            <a:r>
              <a:rPr lang="en-US" sz="2000" dirty="0" smtClean="0">
                <a:solidFill>
                  <a:schemeClr val="tx2">
                    <a:lumMod val="75000"/>
                  </a:schemeClr>
                </a:solidFill>
                <a:latin typeface="Arial" pitchFamily="34" charset="0"/>
                <a:cs typeface="Arial" pitchFamily="34" charset="0"/>
              </a:rPr>
              <a:t>this will </a:t>
            </a:r>
            <a:r>
              <a:rPr lang="en-US" sz="2000" dirty="0">
                <a:solidFill>
                  <a:schemeClr val="tx2">
                    <a:lumMod val="75000"/>
                  </a:schemeClr>
                </a:solidFill>
                <a:latin typeface="Arial" pitchFamily="34" charset="0"/>
                <a:cs typeface="Arial" pitchFamily="34" charset="0"/>
              </a:rPr>
              <a:t>normally be used unless </a:t>
            </a:r>
            <a:r>
              <a:rPr lang="en-US" sz="2000" dirty="0" smtClean="0">
                <a:solidFill>
                  <a:schemeClr val="tx2">
                    <a:lumMod val="75000"/>
                  </a:schemeClr>
                </a:solidFill>
                <a:latin typeface="Arial" pitchFamily="34" charset="0"/>
                <a:cs typeface="Arial" pitchFamily="34" charset="0"/>
              </a:rPr>
              <a:t>process requirements </a:t>
            </a:r>
            <a:r>
              <a:rPr lang="en-US" sz="2000" dirty="0">
                <a:solidFill>
                  <a:schemeClr val="tx2">
                    <a:lumMod val="75000"/>
                  </a:schemeClr>
                </a:solidFill>
                <a:latin typeface="Arial" pitchFamily="34" charset="0"/>
                <a:cs typeface="Arial" pitchFamily="34" charset="0"/>
              </a:rPr>
              <a:t>dictate otherwise.</a:t>
            </a:r>
            <a:endParaRPr lang="en-US" sz="2000" dirty="0">
              <a:solidFill>
                <a:schemeClr val="tx2">
                  <a:lumMod val="75000"/>
                </a:schemeClr>
              </a:solidFill>
              <a:latin typeface="Arial" pitchFamily="34" charset="0"/>
              <a:ea typeface="Batang" pitchFamily="18" charset="-127"/>
              <a:cs typeface="Arial" pitchFamily="34" charset="0"/>
            </a:endParaRPr>
          </a:p>
          <a:p>
            <a:pPr algn="just"/>
            <a:r>
              <a:rPr lang="en-US" sz="2000" dirty="0">
                <a:solidFill>
                  <a:schemeClr val="tx2">
                    <a:lumMod val="75000"/>
                  </a:schemeClr>
                </a:solidFill>
                <a:latin typeface="Arial" pitchFamily="34" charset="0"/>
                <a:cs typeface="Arial" pitchFamily="34" charset="0"/>
              </a:rPr>
              <a:t>An estimate of the bundle diameter D</a:t>
            </a:r>
            <a:r>
              <a:rPr lang="en-US" sz="2000" baseline="-25000" dirty="0">
                <a:solidFill>
                  <a:schemeClr val="tx2">
                    <a:lumMod val="75000"/>
                  </a:schemeClr>
                </a:solidFill>
                <a:latin typeface="Arial" pitchFamily="34" charset="0"/>
                <a:cs typeface="Arial" pitchFamily="34" charset="0"/>
              </a:rPr>
              <a:t>b</a:t>
            </a:r>
            <a:r>
              <a:rPr lang="en-US" sz="2000" dirty="0">
                <a:solidFill>
                  <a:schemeClr val="tx2">
                    <a:lumMod val="75000"/>
                  </a:schemeClr>
                </a:solidFill>
                <a:latin typeface="Arial" pitchFamily="34" charset="0"/>
                <a:cs typeface="Arial" pitchFamily="34" charset="0"/>
              </a:rPr>
              <a:t> can be obtained </a:t>
            </a:r>
            <a:r>
              <a:rPr lang="en-US" sz="2000" dirty="0" smtClean="0">
                <a:solidFill>
                  <a:schemeClr val="tx2">
                    <a:lumMod val="75000"/>
                  </a:schemeClr>
                </a:solidFill>
                <a:latin typeface="Arial" pitchFamily="34" charset="0"/>
                <a:cs typeface="Arial" pitchFamily="34" charset="0"/>
              </a:rPr>
              <a:t>from equation below </a:t>
            </a:r>
            <a:r>
              <a:rPr lang="en-US" sz="2000" dirty="0">
                <a:solidFill>
                  <a:schemeClr val="tx2">
                    <a:lumMod val="75000"/>
                  </a:schemeClr>
                </a:solidFill>
                <a:latin typeface="Arial" pitchFamily="34" charset="0"/>
                <a:cs typeface="Arial" pitchFamily="34" charset="0"/>
              </a:rPr>
              <a:t>which is an empirical equation based on </a:t>
            </a:r>
            <a:r>
              <a:rPr lang="en-US" sz="2000" dirty="0" smtClean="0">
                <a:solidFill>
                  <a:schemeClr val="tx2">
                    <a:lumMod val="75000"/>
                  </a:schemeClr>
                </a:solidFill>
                <a:latin typeface="Arial" pitchFamily="34" charset="0"/>
                <a:cs typeface="Arial" pitchFamily="34" charset="0"/>
              </a:rPr>
              <a:t>standard tube </a:t>
            </a:r>
            <a:r>
              <a:rPr lang="en-US" sz="2000" dirty="0">
                <a:solidFill>
                  <a:schemeClr val="tx2">
                    <a:lumMod val="75000"/>
                  </a:schemeClr>
                </a:solidFill>
                <a:latin typeface="Arial" pitchFamily="34" charset="0"/>
                <a:cs typeface="Arial" pitchFamily="34" charset="0"/>
              </a:rPr>
              <a:t>layouts. The constants for use in this equation, for </a:t>
            </a:r>
            <a:r>
              <a:rPr lang="en-US" sz="2000" dirty="0" smtClean="0">
                <a:solidFill>
                  <a:schemeClr val="tx2">
                    <a:lumMod val="75000"/>
                  </a:schemeClr>
                </a:solidFill>
                <a:latin typeface="Arial" pitchFamily="34" charset="0"/>
                <a:cs typeface="Arial" pitchFamily="34" charset="0"/>
              </a:rPr>
              <a:t>triangular and </a:t>
            </a:r>
            <a:r>
              <a:rPr lang="en-US" sz="2000" dirty="0">
                <a:solidFill>
                  <a:schemeClr val="tx2">
                    <a:lumMod val="75000"/>
                  </a:schemeClr>
                </a:solidFill>
                <a:latin typeface="Arial" pitchFamily="34" charset="0"/>
                <a:cs typeface="Arial" pitchFamily="34" charset="0"/>
              </a:rPr>
              <a:t>square patterns, are given in Table 3</a:t>
            </a:r>
            <a:r>
              <a:rPr lang="en-US" sz="2000" dirty="0" smtClean="0">
                <a:solidFill>
                  <a:schemeClr val="tx2">
                    <a:lumMod val="75000"/>
                  </a:schemeClr>
                </a:solidFill>
                <a:latin typeface="Arial" pitchFamily="34" charset="0"/>
                <a:cs typeface="Arial" pitchFamily="34" charset="0"/>
              </a:rPr>
              <a:t>.</a:t>
            </a:r>
          </a:p>
          <a:p>
            <a:pPr algn="just"/>
            <a:endParaRPr lang="en-US" sz="2000" dirty="0">
              <a:solidFill>
                <a:schemeClr val="tx2">
                  <a:lumMod val="75000"/>
                </a:schemeClr>
              </a:solidFill>
              <a:latin typeface="Arial" pitchFamily="34" charset="0"/>
              <a:ea typeface="Batang" pitchFamily="18" charset="-127"/>
              <a:cs typeface="Arial" pitchFamily="34" charset="0"/>
            </a:endParaRPr>
          </a:p>
          <a:p>
            <a:pPr algn="just"/>
            <a:endParaRPr lang="en-US" sz="2000" dirty="0" smtClean="0">
              <a:solidFill>
                <a:schemeClr val="tx2">
                  <a:lumMod val="75000"/>
                </a:schemeClr>
              </a:solidFill>
              <a:latin typeface="Arial" pitchFamily="34" charset="0"/>
              <a:ea typeface="Batang" pitchFamily="18" charset="-127"/>
              <a:cs typeface="Arial" pitchFamily="34" charset="0"/>
            </a:endParaRPr>
          </a:p>
          <a:p>
            <a:pPr algn="just"/>
            <a:r>
              <a:rPr lang="en-US" sz="2000" dirty="0">
                <a:solidFill>
                  <a:schemeClr val="tx2">
                    <a:lumMod val="75000"/>
                  </a:schemeClr>
                </a:solidFill>
                <a:latin typeface="Arial" pitchFamily="34" charset="0"/>
                <a:cs typeface="Arial" pitchFamily="34" charset="0"/>
              </a:rPr>
              <a:t>where D</a:t>
            </a:r>
            <a:r>
              <a:rPr lang="en-US" sz="2000" baseline="-25000" dirty="0">
                <a:solidFill>
                  <a:schemeClr val="tx2">
                    <a:lumMod val="75000"/>
                  </a:schemeClr>
                </a:solidFill>
                <a:latin typeface="Arial" pitchFamily="34" charset="0"/>
                <a:cs typeface="Arial" pitchFamily="34" charset="0"/>
              </a:rPr>
              <a:t>b</a:t>
            </a:r>
            <a:r>
              <a:rPr lang="en-US" sz="2000" dirty="0">
                <a:solidFill>
                  <a:schemeClr val="tx2">
                    <a:lumMod val="75000"/>
                  </a:schemeClr>
                </a:solidFill>
                <a:latin typeface="Arial" pitchFamily="34" charset="0"/>
                <a:cs typeface="Arial" pitchFamily="34" charset="0"/>
              </a:rPr>
              <a:t> = bundle diameter in mm, d</a:t>
            </a:r>
            <a:r>
              <a:rPr lang="en-US" sz="2000" baseline="-25000" dirty="0">
                <a:solidFill>
                  <a:schemeClr val="tx2">
                    <a:lumMod val="75000"/>
                  </a:schemeClr>
                </a:solidFill>
                <a:latin typeface="Arial" pitchFamily="34" charset="0"/>
                <a:cs typeface="Arial" pitchFamily="34" charset="0"/>
              </a:rPr>
              <a:t>o</a:t>
            </a:r>
            <a:r>
              <a:rPr lang="en-US" sz="2000" dirty="0">
                <a:solidFill>
                  <a:schemeClr val="tx2">
                    <a:lumMod val="75000"/>
                  </a:schemeClr>
                </a:solidFill>
                <a:latin typeface="Arial" pitchFamily="34" charset="0"/>
                <a:cs typeface="Arial" pitchFamily="34" charset="0"/>
              </a:rPr>
              <a:t> = tube outside diameter </a:t>
            </a:r>
            <a:r>
              <a:rPr lang="en-US" sz="2000" dirty="0" smtClean="0">
                <a:solidFill>
                  <a:schemeClr val="tx2">
                    <a:lumMod val="75000"/>
                  </a:schemeClr>
                </a:solidFill>
                <a:latin typeface="Arial" pitchFamily="34" charset="0"/>
                <a:cs typeface="Arial" pitchFamily="34" charset="0"/>
              </a:rPr>
              <a:t>in mm</a:t>
            </a:r>
            <a:r>
              <a:rPr lang="en-US" sz="2000" dirty="0">
                <a:solidFill>
                  <a:schemeClr val="tx2">
                    <a:lumMod val="75000"/>
                  </a:schemeClr>
                </a:solidFill>
                <a:latin typeface="Arial" pitchFamily="34" charset="0"/>
                <a:cs typeface="Arial" pitchFamily="34" charset="0"/>
              </a:rPr>
              <a:t>., N</a:t>
            </a:r>
            <a:r>
              <a:rPr lang="en-US" sz="2000" baseline="-25000" dirty="0">
                <a:solidFill>
                  <a:schemeClr val="tx2">
                    <a:lumMod val="75000"/>
                  </a:schemeClr>
                </a:solidFill>
                <a:latin typeface="Arial" pitchFamily="34" charset="0"/>
                <a:cs typeface="Arial" pitchFamily="34" charset="0"/>
              </a:rPr>
              <a:t>t</a:t>
            </a:r>
            <a:r>
              <a:rPr lang="en-US" sz="2000" dirty="0">
                <a:solidFill>
                  <a:schemeClr val="tx2">
                    <a:lumMod val="75000"/>
                  </a:schemeClr>
                </a:solidFill>
                <a:latin typeface="Arial" pitchFamily="34" charset="0"/>
                <a:cs typeface="Arial" pitchFamily="34" charset="0"/>
              </a:rPr>
              <a:t> = number of tubes.</a:t>
            </a:r>
            <a:endParaRPr lang="en-US" sz="2000" dirty="0">
              <a:solidFill>
                <a:schemeClr val="tx2">
                  <a:lumMod val="75000"/>
                </a:schemeClr>
              </a:solidFill>
              <a:latin typeface="Arial" pitchFamily="34" charset="0"/>
              <a:ea typeface="Batang" pitchFamily="18" charset="-127"/>
              <a:cs typeface="Arial"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 </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64071" y="6096000"/>
            <a:ext cx="70372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22</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979" y="4654120"/>
            <a:ext cx="2018328" cy="845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465" y="887899"/>
            <a:ext cx="8619564" cy="1631216"/>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Selecting, </a:t>
            </a:r>
            <a:r>
              <a:rPr lang="en-US" sz="2000" dirty="0">
                <a:solidFill>
                  <a:schemeClr val="tx2">
                    <a:lumMod val="75000"/>
                  </a:schemeClr>
                </a:solidFill>
                <a:latin typeface="Arial" pitchFamily="34" charset="0"/>
                <a:cs typeface="Arial" pitchFamily="34" charset="0"/>
              </a:rPr>
              <a:t>1.25 triangular </a:t>
            </a:r>
            <a:r>
              <a:rPr lang="en-US" sz="2000" dirty="0" smtClean="0">
                <a:solidFill>
                  <a:schemeClr val="tx2">
                    <a:lumMod val="75000"/>
                  </a:schemeClr>
                </a:solidFill>
                <a:latin typeface="Arial" pitchFamily="34" charset="0"/>
                <a:cs typeface="Arial" pitchFamily="34" charset="0"/>
              </a:rPr>
              <a:t>pitch</a:t>
            </a:r>
          </a:p>
          <a:p>
            <a:pPr algn="just"/>
            <a:endParaRPr lang="en-US" sz="2000" dirty="0">
              <a:solidFill>
                <a:schemeClr val="tx2">
                  <a:lumMod val="75000"/>
                </a:schemeClr>
              </a:solidFill>
              <a:latin typeface="Arial" pitchFamily="34" charset="0"/>
              <a:ea typeface="Batang" pitchFamily="18" charset="-127"/>
              <a:cs typeface="Arial" pitchFamily="34" charset="0"/>
            </a:endParaRPr>
          </a:p>
          <a:p>
            <a:pPr algn="just"/>
            <a:endParaRPr lang="en-US" sz="2000" dirty="0" smtClean="0">
              <a:solidFill>
                <a:schemeClr val="tx2">
                  <a:lumMod val="75000"/>
                </a:schemeClr>
              </a:solidFill>
              <a:latin typeface="Arial" pitchFamily="34" charset="0"/>
              <a:ea typeface="Batang" pitchFamily="18" charset="-127"/>
              <a:cs typeface="Arial" pitchFamily="34" charset="0"/>
            </a:endParaRPr>
          </a:p>
          <a:p>
            <a:pPr algn="just"/>
            <a:endParaRPr lang="en-US" sz="2000" dirty="0" smtClean="0">
              <a:solidFill>
                <a:schemeClr val="tx2">
                  <a:lumMod val="75000"/>
                </a:schemeClr>
              </a:solidFill>
              <a:latin typeface="Arial" pitchFamily="34" charset="0"/>
              <a:ea typeface="Batang" pitchFamily="18" charset="-127"/>
              <a:cs typeface="Arial"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50624" y="6096000"/>
            <a:ext cx="717176"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890" y="1276723"/>
            <a:ext cx="5249885" cy="74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666570"/>
            <a:ext cx="6172200" cy="283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8171" y="1781963"/>
            <a:ext cx="3429312" cy="1884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0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2" y="892823"/>
            <a:ext cx="8633012" cy="5324535"/>
          </a:xfrm>
          <a:prstGeom prst="rect">
            <a:avLst/>
          </a:prstGeom>
          <a:noFill/>
        </p:spPr>
        <p:txBody>
          <a:bodyPr wrap="square" rtlCol="0">
            <a:spAutoFit/>
          </a:bodyPr>
          <a:lstStyle/>
          <a:p>
            <a:pPr algn="just"/>
            <a:r>
              <a:rPr lang="en-US" sz="2000" dirty="0" smtClean="0">
                <a:solidFill>
                  <a:schemeClr val="tx2">
                    <a:lumMod val="75000"/>
                  </a:schemeClr>
                </a:solidFill>
                <a:latin typeface="Arial" pitchFamily="34" charset="0"/>
                <a:ea typeface="Batang" pitchFamily="18" charset="-127"/>
                <a:cs typeface="Arial" panose="020B0604020202020204" pitchFamily="34" charset="0"/>
              </a:rPr>
              <a:t>To determine bundle clearance, use </a:t>
            </a:r>
            <a:r>
              <a:rPr lang="en-US" sz="2000" dirty="0" smtClean="0">
                <a:solidFill>
                  <a:schemeClr val="tx2">
                    <a:lumMod val="75000"/>
                  </a:schemeClr>
                </a:solidFill>
                <a:latin typeface="Arial" pitchFamily="34" charset="0"/>
                <a:cs typeface="Arial" pitchFamily="34" charset="0"/>
              </a:rPr>
              <a:t>fixed and u - tube </a:t>
            </a:r>
            <a:r>
              <a:rPr lang="en-US" sz="2000" dirty="0">
                <a:solidFill>
                  <a:schemeClr val="tx2">
                    <a:lumMod val="75000"/>
                  </a:schemeClr>
                </a:solidFill>
                <a:latin typeface="Arial" pitchFamily="34" charset="0"/>
                <a:cs typeface="Arial" pitchFamily="34" charset="0"/>
              </a:rPr>
              <a:t>for Fig. 6</a:t>
            </a:r>
            <a:r>
              <a:rPr lang="en-US" sz="2000" dirty="0" smtClean="0">
                <a:solidFill>
                  <a:schemeClr val="tx2">
                    <a:lumMod val="75000"/>
                  </a:schemeClr>
                </a:solidFill>
                <a:latin typeface="Arial" pitchFamily="34" charset="0"/>
                <a:cs typeface="Arial" pitchFamily="34" charset="0"/>
              </a:rPr>
              <a:t>.</a:t>
            </a: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r>
              <a:rPr lang="en-US" sz="2000" dirty="0">
                <a:solidFill>
                  <a:schemeClr val="tx2">
                    <a:lumMod val="75000"/>
                  </a:schemeClr>
                </a:solidFill>
                <a:latin typeface="Arial" pitchFamily="34" charset="0"/>
                <a:cs typeface="Arial" pitchFamily="34" charset="0"/>
              </a:rPr>
              <a:t>B</a:t>
            </a:r>
            <a:r>
              <a:rPr lang="en-US" sz="2000" dirty="0" smtClean="0">
                <a:solidFill>
                  <a:schemeClr val="tx2">
                    <a:lumMod val="75000"/>
                  </a:schemeClr>
                </a:solidFill>
                <a:latin typeface="Arial" pitchFamily="34" charset="0"/>
                <a:cs typeface="Arial" pitchFamily="34" charset="0"/>
              </a:rPr>
              <a:t>undle </a:t>
            </a:r>
            <a:r>
              <a:rPr lang="en-US" sz="2000" dirty="0">
                <a:solidFill>
                  <a:schemeClr val="tx2">
                    <a:lumMod val="75000"/>
                  </a:schemeClr>
                </a:solidFill>
                <a:latin typeface="Arial" pitchFamily="34" charset="0"/>
                <a:cs typeface="Arial" pitchFamily="34" charset="0"/>
              </a:rPr>
              <a:t>diametrical clearance is </a:t>
            </a:r>
            <a:r>
              <a:rPr lang="en-US" sz="2000" dirty="0" smtClean="0">
                <a:solidFill>
                  <a:schemeClr val="tx2">
                    <a:lumMod val="75000"/>
                  </a:schemeClr>
                </a:solidFill>
                <a:latin typeface="Arial" pitchFamily="34" charset="0"/>
                <a:cs typeface="Arial" pitchFamily="34" charset="0"/>
              </a:rPr>
              <a:t>20 </a:t>
            </a:r>
            <a:r>
              <a:rPr lang="en-US" sz="2000" dirty="0">
                <a:solidFill>
                  <a:schemeClr val="tx2">
                    <a:lumMod val="75000"/>
                  </a:schemeClr>
                </a:solidFill>
                <a:latin typeface="Arial" pitchFamily="34" charset="0"/>
                <a:cs typeface="Arial" pitchFamily="34" charset="0"/>
              </a:rPr>
              <a:t>mm.</a:t>
            </a:r>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r>
              <a:rPr lang="en-US" sz="2000" dirty="0">
                <a:solidFill>
                  <a:schemeClr val="tx2">
                    <a:lumMod val="75000"/>
                  </a:schemeClr>
                </a:solidFill>
                <a:latin typeface="Arial" pitchFamily="34" charset="0"/>
                <a:cs typeface="Arial" pitchFamily="34" charset="0"/>
              </a:rPr>
              <a:t>Shell diameter (D</a:t>
            </a:r>
            <a:r>
              <a:rPr lang="en-US" sz="2000" baseline="-25000" dirty="0">
                <a:solidFill>
                  <a:schemeClr val="tx2">
                    <a:lumMod val="75000"/>
                  </a:schemeClr>
                </a:solidFill>
                <a:latin typeface="Arial" pitchFamily="34" charset="0"/>
                <a:cs typeface="Arial" pitchFamily="34" charset="0"/>
              </a:rPr>
              <a:t>s</a:t>
            </a:r>
            <a:r>
              <a:rPr lang="en-US" sz="2000" dirty="0">
                <a:solidFill>
                  <a:schemeClr val="tx2">
                    <a:lumMod val="75000"/>
                  </a:schemeClr>
                </a:solidFill>
                <a:latin typeface="Arial" pitchFamily="34" charset="0"/>
                <a:cs typeface="Arial" pitchFamily="34" charset="0"/>
              </a:rPr>
              <a:t>):</a:t>
            </a:r>
          </a:p>
          <a:p>
            <a:r>
              <a:rPr lang="en-US" sz="2000" dirty="0" smtClean="0">
                <a:solidFill>
                  <a:schemeClr val="tx2">
                    <a:lumMod val="75000"/>
                  </a:schemeClr>
                </a:solidFill>
                <a:latin typeface="Arial" pitchFamily="34" charset="0"/>
                <a:cs typeface="Arial" pitchFamily="34" charset="0"/>
              </a:rPr>
              <a:t>D</a:t>
            </a:r>
            <a:r>
              <a:rPr lang="en-US" sz="2000" baseline="-25000" dirty="0" smtClean="0">
                <a:solidFill>
                  <a:schemeClr val="tx2">
                    <a:lumMod val="75000"/>
                  </a:schemeClr>
                </a:solidFill>
                <a:latin typeface="Arial" pitchFamily="34" charset="0"/>
                <a:cs typeface="Arial" pitchFamily="34" charset="0"/>
              </a:rPr>
              <a:t>s</a:t>
            </a:r>
            <a:r>
              <a:rPr lang="en-US" sz="2000" dirty="0" smtClean="0">
                <a:solidFill>
                  <a:schemeClr val="tx2">
                    <a:lumMod val="75000"/>
                  </a:schemeClr>
                </a:solidFill>
                <a:latin typeface="Arial" pitchFamily="34" charset="0"/>
                <a:cs typeface="Arial" pitchFamily="34" charset="0"/>
              </a:rPr>
              <a:t> = </a:t>
            </a:r>
            <a:r>
              <a:rPr lang="en-US" sz="2000" dirty="0">
                <a:solidFill>
                  <a:schemeClr val="tx2">
                    <a:lumMod val="75000"/>
                  </a:schemeClr>
                </a:solidFill>
                <a:latin typeface="Arial" pitchFamily="34" charset="0"/>
                <a:cs typeface="Arial" pitchFamily="34" charset="0"/>
              </a:rPr>
              <a:t>Bundle diameter + </a:t>
            </a:r>
            <a:r>
              <a:rPr lang="en-US" sz="2000" dirty="0" smtClean="0">
                <a:solidFill>
                  <a:schemeClr val="tx2">
                    <a:lumMod val="75000"/>
                  </a:schemeClr>
                </a:solidFill>
                <a:latin typeface="Arial" pitchFamily="34" charset="0"/>
                <a:cs typeface="Arial" pitchFamily="34" charset="0"/>
              </a:rPr>
              <a:t>Clearance</a:t>
            </a:r>
          </a:p>
          <a:p>
            <a:r>
              <a:rPr lang="en-US" sz="2000" dirty="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 826 + </a:t>
            </a:r>
            <a:r>
              <a:rPr lang="en-US" sz="2000" dirty="0" smtClean="0">
                <a:solidFill>
                  <a:schemeClr val="tx2">
                    <a:lumMod val="75000"/>
                  </a:schemeClr>
                </a:solidFill>
                <a:latin typeface="Arial" pitchFamily="34" charset="0"/>
                <a:cs typeface="Arial" pitchFamily="34" charset="0"/>
              </a:rPr>
              <a:t>20 </a:t>
            </a:r>
            <a:r>
              <a:rPr lang="en-US" sz="2000" dirty="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846 </a:t>
            </a:r>
            <a:r>
              <a:rPr lang="en-US" sz="2000" dirty="0">
                <a:solidFill>
                  <a:schemeClr val="tx2">
                    <a:lumMod val="75000"/>
                  </a:schemeClr>
                </a:solidFill>
                <a:latin typeface="Arial" pitchFamily="34" charset="0"/>
                <a:cs typeface="Arial" pitchFamily="34" charset="0"/>
              </a:rPr>
              <a:t>mm</a:t>
            </a:r>
            <a:r>
              <a:rPr lang="en-US" sz="2000" dirty="0" smtClean="0">
                <a:solidFill>
                  <a:schemeClr val="tx2">
                    <a:lumMod val="75000"/>
                  </a:schemeClr>
                </a:solidFill>
                <a:latin typeface="Arial" pitchFamily="34" charset="0"/>
                <a:cs typeface="Arial" pitchFamily="34" charset="0"/>
              </a:rPr>
              <a:t>.</a:t>
            </a:r>
          </a:p>
          <a:p>
            <a:endParaRPr lang="en-US" sz="2000" dirty="0">
              <a:solidFill>
                <a:schemeClr val="tx2">
                  <a:lumMod val="75000"/>
                </a:schemeClr>
              </a:solidFill>
              <a:latin typeface="Arial" pitchFamily="34" charset="0"/>
              <a:ea typeface="Batang" pitchFamily="18" charset="-127"/>
              <a:cs typeface="Arial" pitchFamily="34" charset="0"/>
            </a:endParaRPr>
          </a:p>
          <a:p>
            <a:r>
              <a:rPr lang="en-US" sz="2000" dirty="0">
                <a:solidFill>
                  <a:schemeClr val="tx2">
                    <a:lumMod val="75000"/>
                  </a:schemeClr>
                </a:solidFill>
                <a:latin typeface="Arial" pitchFamily="34" charset="0"/>
                <a:cs typeface="Arial" pitchFamily="34" charset="0"/>
              </a:rPr>
              <a:t>Shell size could be read from standard </a:t>
            </a:r>
          </a:p>
          <a:p>
            <a:r>
              <a:rPr lang="en-US" sz="2000" dirty="0">
                <a:solidFill>
                  <a:schemeClr val="tx2">
                    <a:lumMod val="75000"/>
                  </a:schemeClr>
                </a:solidFill>
                <a:latin typeface="Arial" pitchFamily="34" charset="0"/>
                <a:cs typeface="Arial" pitchFamily="34" charset="0"/>
              </a:rPr>
              <a:t>tube count tables</a:t>
            </a:r>
            <a:endParaRPr lang="en-US" sz="2000" dirty="0">
              <a:solidFill>
                <a:schemeClr val="tx2">
                  <a:lumMod val="75000"/>
                </a:schemeClr>
              </a:solidFill>
              <a:latin typeface="Arial" pitchFamily="34" charset="0"/>
              <a:ea typeface="Batang" pitchFamily="18" charset="-127"/>
              <a:cs typeface="Arial" pitchFamily="34" charset="0"/>
            </a:endParaRPr>
          </a:p>
          <a:p>
            <a:endParaRPr lang="en-US" sz="2000" dirty="0" smtClean="0">
              <a:solidFill>
                <a:schemeClr val="tx2">
                  <a:lumMod val="75000"/>
                </a:schemeClr>
              </a:solidFill>
              <a:latin typeface="Arial" pitchFamily="34" charset="0"/>
              <a:cs typeface="Arial" pitchFamily="34" charset="0"/>
            </a:endParaRPr>
          </a:p>
          <a:p>
            <a:r>
              <a:rPr lang="en-US" sz="2000" dirty="0" smtClean="0">
                <a:solidFill>
                  <a:schemeClr val="tx2">
                    <a:lumMod val="75000"/>
                  </a:schemeClr>
                </a:solidFill>
                <a:latin typeface="Arial" pitchFamily="34" charset="0"/>
                <a:cs typeface="Arial" pitchFamily="34" charset="0"/>
              </a:rPr>
              <a:t>Nearest </a:t>
            </a:r>
            <a:r>
              <a:rPr lang="en-US" sz="2000" dirty="0">
                <a:solidFill>
                  <a:schemeClr val="tx2">
                    <a:lumMod val="75000"/>
                  </a:schemeClr>
                </a:solidFill>
                <a:latin typeface="Arial" pitchFamily="34" charset="0"/>
                <a:cs typeface="Arial" pitchFamily="34" charset="0"/>
              </a:rPr>
              <a:t>standard pipe size </a:t>
            </a:r>
            <a:r>
              <a:rPr lang="en-US" sz="2000" dirty="0" smtClean="0">
                <a:solidFill>
                  <a:schemeClr val="tx2">
                    <a:lumMod val="75000"/>
                  </a:schemeClr>
                </a:solidFill>
                <a:latin typeface="Arial" pitchFamily="34" charset="0"/>
                <a:cs typeface="Arial" pitchFamily="34" charset="0"/>
              </a:rPr>
              <a:t>is 888.3mm</a:t>
            </a:r>
          </a:p>
          <a:p>
            <a:endParaRPr lang="en-US" sz="2000" dirty="0">
              <a:solidFill>
                <a:schemeClr val="tx2">
                  <a:lumMod val="75000"/>
                </a:schemeClr>
              </a:solidFill>
              <a:latin typeface="Arial" pitchFamily="34" charset="0"/>
              <a:cs typeface="Arial" pitchFamily="34" charset="0"/>
            </a:endParaRPr>
          </a:p>
          <a:p>
            <a:r>
              <a:rPr lang="en-US" sz="2000" dirty="0" smtClean="0">
                <a:solidFill>
                  <a:schemeClr val="tx2">
                    <a:lumMod val="75000"/>
                  </a:schemeClr>
                </a:solidFill>
                <a:latin typeface="Arial" pitchFamily="34" charset="0"/>
                <a:cs typeface="Arial" pitchFamily="34" charset="0"/>
              </a:rPr>
              <a:t>The standard number of tubes is 938.</a:t>
            </a:r>
          </a:p>
          <a:p>
            <a:r>
              <a:rPr lang="en-US" sz="2000" dirty="0" smtClean="0">
                <a:solidFill>
                  <a:schemeClr val="tx2">
                    <a:lumMod val="75000"/>
                  </a:schemeClr>
                </a:solidFill>
                <a:latin typeface="Arial" pitchFamily="34" charset="0"/>
                <a:cs typeface="Arial" pitchFamily="34" charset="0"/>
              </a:rPr>
              <a:t> </a:t>
            </a:r>
          </a:p>
          <a:p>
            <a:endParaRPr lang="en-US" sz="2000" dirty="0" smtClean="0">
              <a:solidFill>
                <a:schemeClr val="tx2">
                  <a:lumMod val="75000"/>
                </a:schemeClr>
              </a:solidFill>
              <a:latin typeface="Arial" pitchFamily="34" charset="0"/>
              <a:ea typeface="Batang" pitchFamily="18" charset="-127"/>
              <a:cs typeface="Arial" pitchFamily="34" charset="0"/>
            </a:endParaRPr>
          </a:p>
          <a:p>
            <a:pPr algn="just"/>
            <a:endParaRPr lang="en-US" sz="2000" dirty="0">
              <a:solidFill>
                <a:schemeClr val="tx2">
                  <a:lumMod val="75000"/>
                </a:schemeClr>
              </a:solidFill>
              <a:latin typeface="Arial" pitchFamily="34" charset="0"/>
              <a:ea typeface="Batang" pitchFamily="18" charset="-127"/>
              <a:cs typeface="Arial"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10282" y="6096000"/>
            <a:ext cx="75751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24</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093" y="1400654"/>
            <a:ext cx="4350908" cy="470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70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10282" y="6096000"/>
            <a:ext cx="75751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396216"/>
            <a:ext cx="3854873" cy="4237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a:off x="73585" y="5082988"/>
            <a:ext cx="7175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5835" y="892823"/>
            <a:ext cx="8606118" cy="400110"/>
          </a:xfrm>
          <a:prstGeom prst="rect">
            <a:avLst/>
          </a:prstGeom>
          <a:noFill/>
        </p:spPr>
        <p:txBody>
          <a:bodyPr wrap="square" rtlCol="0">
            <a:spAutoFit/>
          </a:bodyPr>
          <a:lstStyle/>
          <a:p>
            <a:r>
              <a:rPr lang="en-US" sz="2000" dirty="0" smtClean="0">
                <a:solidFill>
                  <a:schemeClr val="tx2">
                    <a:lumMod val="75000"/>
                  </a:schemeClr>
                </a:solidFill>
                <a:latin typeface="ArEAL"/>
                <a:ea typeface="Batang" pitchFamily="18" charset="-127"/>
                <a:cs typeface="Lao UI" panose="020B0502040204020203" pitchFamily="34" charset="0"/>
              </a:rPr>
              <a:t>Standard tube count (tube sheet data):</a:t>
            </a:r>
            <a:endParaRPr lang="en-US" sz="2000" dirty="0">
              <a:solidFill>
                <a:schemeClr val="tx2">
                  <a:lumMod val="75000"/>
                </a:schemeClr>
              </a:solidFill>
              <a:latin typeface="ArEAL"/>
              <a:ea typeface="Batang" pitchFamily="18" charset="-127"/>
              <a:cs typeface="Lao UI" panose="020B0502040204020203" pitchFamily="34" charset="0"/>
            </a:endParaRP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488" y="1396215"/>
            <a:ext cx="4677312" cy="423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a:off x="4331123" y="3216088"/>
            <a:ext cx="47442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65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2" y="892823"/>
            <a:ext cx="8633012" cy="5539978"/>
          </a:xfrm>
          <a:prstGeom prst="rect">
            <a:avLst/>
          </a:prstGeom>
          <a:noFill/>
        </p:spPr>
        <p:txBody>
          <a:bodyPr wrap="square" rtlCol="0">
            <a:spAutoFit/>
          </a:bodyPr>
          <a:lstStyle/>
          <a:p>
            <a:pPr algn="just"/>
            <a:r>
              <a:rPr lang="en-US" sz="2000" b="1" dirty="0">
                <a:solidFill>
                  <a:srgbClr val="C00000"/>
                </a:solidFill>
                <a:latin typeface="Arial" pitchFamily="34" charset="0"/>
                <a:cs typeface="Arial" pitchFamily="34" charset="0"/>
              </a:rPr>
              <a:t>Step 8: </a:t>
            </a:r>
            <a:r>
              <a:rPr lang="en-US" sz="2000" dirty="0">
                <a:solidFill>
                  <a:schemeClr val="tx2">
                    <a:lumMod val="75000"/>
                  </a:schemeClr>
                </a:solidFill>
                <a:latin typeface="Arial" pitchFamily="34" charset="0"/>
                <a:cs typeface="Arial" pitchFamily="34" charset="0"/>
              </a:rPr>
              <a:t>Assign fluid to shell side or tube side (a general guideline for placing the fluids is summarized in text books). Select the type of baffle (segmental, doughnut etc.), its size (i.e. percentage cut, 25% baffles are widely used), spacing (B) and number. The baffle spacing is usually chosen to be within 0.2</a:t>
            </a:r>
            <a:r>
              <a:rPr lang="en-US" sz="2000" i="1" dirty="0">
                <a:solidFill>
                  <a:schemeClr val="tx2">
                    <a:lumMod val="75000"/>
                  </a:schemeClr>
                </a:solidFill>
                <a:latin typeface="Arial" pitchFamily="34" charset="0"/>
                <a:cs typeface="Arial" pitchFamily="34" charset="0"/>
              </a:rPr>
              <a:t> D</a:t>
            </a:r>
            <a:r>
              <a:rPr lang="en-US" sz="2000" i="1" baseline="-25000" dirty="0">
                <a:solidFill>
                  <a:schemeClr val="tx2">
                    <a:lumMod val="75000"/>
                  </a:schemeClr>
                </a:solidFill>
                <a:latin typeface="Arial" pitchFamily="34" charset="0"/>
                <a:cs typeface="Arial" pitchFamily="34" charset="0"/>
              </a:rPr>
              <a:t>s</a:t>
            </a:r>
            <a:r>
              <a:rPr lang="en-US" sz="2000" dirty="0">
                <a:solidFill>
                  <a:schemeClr val="tx2">
                    <a:lumMod val="75000"/>
                  </a:schemeClr>
                </a:solidFill>
                <a:latin typeface="Arial" pitchFamily="34" charset="0"/>
                <a:cs typeface="Arial" pitchFamily="34" charset="0"/>
              </a:rPr>
              <a:t> to </a:t>
            </a:r>
            <a:r>
              <a:rPr lang="en-US" sz="2000" i="1" dirty="0">
                <a:solidFill>
                  <a:schemeClr val="tx2">
                    <a:lumMod val="75000"/>
                  </a:schemeClr>
                </a:solidFill>
                <a:latin typeface="Arial" pitchFamily="34" charset="0"/>
                <a:cs typeface="Arial" pitchFamily="34" charset="0"/>
              </a:rPr>
              <a:t>D</a:t>
            </a:r>
            <a:r>
              <a:rPr lang="en-US" sz="2000" i="1" baseline="-25000" dirty="0">
                <a:solidFill>
                  <a:schemeClr val="tx2">
                    <a:lumMod val="75000"/>
                  </a:schemeClr>
                </a:solidFill>
                <a:latin typeface="Arial" pitchFamily="34" charset="0"/>
                <a:cs typeface="Arial" pitchFamily="34" charset="0"/>
              </a:rPr>
              <a:t>s</a:t>
            </a:r>
            <a:r>
              <a:rPr lang="en-US" sz="2000" dirty="0">
                <a:solidFill>
                  <a:schemeClr val="tx2">
                    <a:lumMod val="75000"/>
                  </a:schemeClr>
                </a:solidFill>
                <a:latin typeface="Arial" pitchFamily="34" charset="0"/>
                <a:cs typeface="Arial" pitchFamily="34" charset="0"/>
              </a:rPr>
              <a:t>. </a:t>
            </a:r>
            <a:endParaRPr lang="en-US" sz="2000" dirty="0" smtClean="0">
              <a:solidFill>
                <a:schemeClr val="tx2">
                  <a:lumMod val="75000"/>
                </a:schemeClr>
              </a:solidFill>
              <a:latin typeface="Arial" pitchFamily="34" charset="0"/>
              <a:cs typeface="Arial" pitchFamily="34" charset="0"/>
            </a:endParaRPr>
          </a:p>
          <a:p>
            <a:pPr algn="just"/>
            <a:endParaRPr lang="en-US" sz="2000" dirty="0" smtClean="0">
              <a:solidFill>
                <a:schemeClr val="tx2">
                  <a:lumMod val="75000"/>
                </a:schemeClr>
              </a:solidFill>
              <a:latin typeface="Arial" pitchFamily="34" charset="0"/>
              <a:cs typeface="Arial" pitchFamily="34" charset="0"/>
            </a:endParaRPr>
          </a:p>
          <a:p>
            <a:pPr algn="just"/>
            <a:endParaRPr lang="en-US" sz="2000" dirty="0">
              <a:solidFill>
                <a:schemeClr val="tx2">
                  <a:lumMod val="75000"/>
                </a:schemeClr>
              </a:solidFill>
              <a:latin typeface="Arial" pitchFamily="34" charset="0"/>
              <a:cs typeface="Arial" pitchFamily="34" charset="0"/>
            </a:endParaRPr>
          </a:p>
          <a:p>
            <a:pPr algn="just"/>
            <a:endParaRPr lang="en-US" sz="2000" dirty="0" smtClean="0">
              <a:solidFill>
                <a:schemeClr val="tx2">
                  <a:lumMod val="75000"/>
                </a:schemeClr>
              </a:solidFill>
              <a:latin typeface="Arial" pitchFamily="34" charset="0"/>
              <a:cs typeface="Arial" pitchFamily="34" charset="0"/>
            </a:endParaRPr>
          </a:p>
          <a:p>
            <a:pPr algn="just"/>
            <a:endParaRPr lang="en-US" sz="2000" dirty="0">
              <a:solidFill>
                <a:schemeClr val="tx2">
                  <a:lumMod val="75000"/>
                </a:schemeClr>
              </a:solidFill>
              <a:latin typeface="Arial" pitchFamily="34" charset="0"/>
              <a:cs typeface="Arial" pitchFamily="34" charset="0"/>
            </a:endParaRPr>
          </a:p>
          <a:p>
            <a:pPr algn="just"/>
            <a:endParaRPr lang="en-US" sz="2000" dirty="0" smtClean="0">
              <a:solidFill>
                <a:schemeClr val="tx2">
                  <a:lumMod val="75000"/>
                </a:schemeClr>
              </a:solidFill>
              <a:latin typeface="Arial" pitchFamily="34" charset="0"/>
              <a:cs typeface="Arial" pitchFamily="34" charset="0"/>
            </a:endParaRPr>
          </a:p>
          <a:p>
            <a:pPr algn="just"/>
            <a:endParaRPr lang="en-US" sz="2000" dirty="0" smtClean="0">
              <a:solidFill>
                <a:schemeClr val="tx2">
                  <a:lumMod val="75000"/>
                </a:schemeClr>
              </a:solidFill>
              <a:latin typeface="Arial" pitchFamily="34" charset="0"/>
              <a:cs typeface="Arial" pitchFamily="34" charset="0"/>
            </a:endParaRPr>
          </a:p>
          <a:p>
            <a:pPr marL="342900" indent="-342900" algn="just">
              <a:buFont typeface="Wingdings" pitchFamily="2" charset="2"/>
              <a:buChar char="Ø"/>
            </a:pPr>
            <a:r>
              <a:rPr lang="en-US" sz="1800" dirty="0">
                <a:solidFill>
                  <a:schemeClr val="tx2">
                    <a:lumMod val="75000"/>
                  </a:schemeClr>
                </a:solidFill>
                <a:latin typeface="Arial" pitchFamily="34" charset="0"/>
                <a:cs typeface="Arial" pitchFamily="34" charset="0"/>
              </a:rPr>
              <a:t>Coolant (brackish water) is corrosive, so assign to </a:t>
            </a:r>
            <a:r>
              <a:rPr lang="en-US" sz="1800" dirty="0">
                <a:solidFill>
                  <a:srgbClr val="C00000"/>
                </a:solidFill>
                <a:latin typeface="Arial" pitchFamily="34" charset="0"/>
                <a:cs typeface="Arial" pitchFamily="34" charset="0"/>
              </a:rPr>
              <a:t>tube-side</a:t>
            </a:r>
            <a:r>
              <a:rPr lang="en-US" sz="1800" dirty="0">
                <a:solidFill>
                  <a:schemeClr val="tx2">
                    <a:lumMod val="75000"/>
                  </a:schemeClr>
                </a:solidFill>
                <a:latin typeface="Arial" pitchFamily="34" charset="0"/>
                <a:cs typeface="Arial" pitchFamily="34" charset="0"/>
              </a:rPr>
              <a:t>.</a:t>
            </a:r>
          </a:p>
          <a:p>
            <a:pPr marL="342900" indent="-342900" algn="just">
              <a:buFont typeface="Wingdings" pitchFamily="2" charset="2"/>
              <a:buChar char="Ø"/>
            </a:pPr>
            <a:r>
              <a:rPr lang="en-US" sz="1800" dirty="0" smtClean="0">
                <a:solidFill>
                  <a:schemeClr val="tx2">
                    <a:lumMod val="75000"/>
                  </a:schemeClr>
                </a:solidFill>
                <a:latin typeface="Arial" pitchFamily="34" charset="0"/>
                <a:cs typeface="Arial" pitchFamily="34" charset="0"/>
              </a:rPr>
              <a:t>At </a:t>
            </a:r>
            <a:r>
              <a:rPr lang="en-US" sz="1800" dirty="0">
                <a:solidFill>
                  <a:srgbClr val="C00000"/>
                </a:solidFill>
                <a:latin typeface="Arial" pitchFamily="34" charset="0"/>
                <a:cs typeface="Arial" pitchFamily="34" charset="0"/>
              </a:rPr>
              <a:t>shell side</a:t>
            </a:r>
            <a:r>
              <a:rPr lang="en-US" sz="1800" dirty="0">
                <a:solidFill>
                  <a:schemeClr val="tx2">
                    <a:lumMod val="75000"/>
                  </a:schemeClr>
                </a:solidFill>
                <a:latin typeface="Arial" pitchFamily="34" charset="0"/>
                <a:cs typeface="Arial" pitchFamily="34" charset="0"/>
              </a:rPr>
              <a:t>, fluid (methanol) is </a:t>
            </a:r>
            <a:r>
              <a:rPr lang="en-US" sz="1800" dirty="0" smtClean="0">
                <a:solidFill>
                  <a:schemeClr val="tx2">
                    <a:lumMod val="75000"/>
                  </a:schemeClr>
                </a:solidFill>
                <a:latin typeface="Arial" pitchFamily="34" charset="0"/>
                <a:cs typeface="Arial" pitchFamily="34" charset="0"/>
              </a:rPr>
              <a:t>a condensing vapor and relatively clean. </a:t>
            </a:r>
          </a:p>
          <a:p>
            <a:pPr algn="just"/>
            <a:endParaRPr lang="en-US" sz="1800" dirty="0">
              <a:solidFill>
                <a:schemeClr val="tx2">
                  <a:lumMod val="75000"/>
                </a:schemeClr>
              </a:solidFill>
              <a:latin typeface="Arial" pitchFamily="34" charset="0"/>
              <a:cs typeface="Arial" pitchFamily="34" charset="0"/>
            </a:endParaRPr>
          </a:p>
          <a:p>
            <a:pPr algn="just"/>
            <a:r>
              <a:rPr lang="en-US" sz="2000" dirty="0" smtClean="0">
                <a:solidFill>
                  <a:srgbClr val="C00000"/>
                </a:solidFill>
                <a:latin typeface="Arial" pitchFamily="34" charset="0"/>
                <a:cs typeface="Arial" pitchFamily="34" charset="0"/>
              </a:rPr>
              <a:t>Baffle </a:t>
            </a:r>
            <a:r>
              <a:rPr lang="en-US" sz="2000" dirty="0">
                <a:solidFill>
                  <a:srgbClr val="C00000"/>
                </a:solidFill>
                <a:latin typeface="Arial" pitchFamily="34" charset="0"/>
                <a:cs typeface="Arial" pitchFamily="34" charset="0"/>
              </a:rPr>
              <a:t>spacing: </a:t>
            </a:r>
            <a:r>
              <a:rPr lang="en-US" sz="2000" dirty="0">
                <a:solidFill>
                  <a:schemeClr val="tx2">
                    <a:lumMod val="75000"/>
                  </a:schemeClr>
                </a:solidFill>
                <a:latin typeface="Arial" pitchFamily="34" charset="0"/>
                <a:cs typeface="Arial" pitchFamily="34" charset="0"/>
              </a:rPr>
              <a:t>The baffle </a:t>
            </a:r>
            <a:r>
              <a:rPr lang="en-US" sz="2000" dirty="0" smtClean="0">
                <a:solidFill>
                  <a:schemeClr val="tx2">
                    <a:lumMod val="75000"/>
                  </a:schemeClr>
                </a:solidFill>
                <a:latin typeface="Arial" pitchFamily="34" charset="0"/>
                <a:cs typeface="Arial" pitchFamily="34" charset="0"/>
              </a:rPr>
              <a:t>spacing </a:t>
            </a:r>
            <a:r>
              <a:rPr lang="en-US" sz="2000" dirty="0">
                <a:solidFill>
                  <a:schemeClr val="tx2">
                    <a:lumMod val="75000"/>
                  </a:schemeClr>
                </a:solidFill>
                <a:latin typeface="Arial" pitchFamily="34" charset="0"/>
                <a:cs typeface="Arial" pitchFamily="34" charset="0"/>
              </a:rPr>
              <a:t>used range from 0.2 to 1.0 </a:t>
            </a:r>
            <a:r>
              <a:rPr lang="en-US" sz="2000" dirty="0" smtClean="0">
                <a:solidFill>
                  <a:schemeClr val="tx2">
                    <a:lumMod val="75000"/>
                  </a:schemeClr>
                </a:solidFill>
                <a:latin typeface="Arial" pitchFamily="34" charset="0"/>
                <a:cs typeface="Arial" pitchFamily="34" charset="0"/>
              </a:rPr>
              <a:t>X shell diameters</a:t>
            </a:r>
            <a:r>
              <a:rPr lang="en-US" sz="2000" dirty="0">
                <a:solidFill>
                  <a:schemeClr val="tx2">
                    <a:lumMod val="75000"/>
                  </a:schemeClr>
                </a:solidFill>
                <a:latin typeface="Arial" pitchFamily="34" charset="0"/>
                <a:cs typeface="Arial" pitchFamily="34" charset="0"/>
              </a:rPr>
              <a:t>.</a:t>
            </a:r>
          </a:p>
          <a:p>
            <a:pPr algn="just"/>
            <a:r>
              <a:rPr lang="en-US" sz="2000" dirty="0">
                <a:solidFill>
                  <a:schemeClr val="tx2">
                    <a:lumMod val="75000"/>
                  </a:schemeClr>
                </a:solidFill>
                <a:latin typeface="Arial" pitchFamily="34" charset="0"/>
                <a:cs typeface="Arial" pitchFamily="34" charset="0"/>
              </a:rPr>
              <a:t>A close baffle spacing will give higher heat transfer coefficients but at </a:t>
            </a:r>
            <a:r>
              <a:rPr lang="en-US" sz="2000" dirty="0" smtClean="0">
                <a:solidFill>
                  <a:schemeClr val="tx2">
                    <a:lumMod val="75000"/>
                  </a:schemeClr>
                </a:solidFill>
                <a:latin typeface="Arial" pitchFamily="34" charset="0"/>
                <a:cs typeface="Arial" pitchFamily="34" charset="0"/>
              </a:rPr>
              <a:t>the expense </a:t>
            </a:r>
            <a:r>
              <a:rPr lang="en-US" sz="2000" dirty="0">
                <a:solidFill>
                  <a:schemeClr val="tx2">
                    <a:lumMod val="75000"/>
                  </a:schemeClr>
                </a:solidFill>
                <a:latin typeface="Arial" pitchFamily="34" charset="0"/>
                <a:cs typeface="Arial" pitchFamily="34" charset="0"/>
              </a:rPr>
              <a:t>of higher pressure drop</a:t>
            </a:r>
            <a:r>
              <a:rPr lang="en-US" sz="2000" dirty="0" smtClean="0">
                <a:solidFill>
                  <a:schemeClr val="tx2">
                    <a:lumMod val="75000"/>
                  </a:schemeClr>
                </a:solidFill>
                <a:latin typeface="Arial" pitchFamily="34" charset="0"/>
                <a:cs typeface="Arial" pitchFamily="34" charset="0"/>
              </a:rPr>
              <a:t>.</a:t>
            </a:r>
            <a:endParaRPr lang="en-US" sz="2000" dirty="0">
              <a:solidFill>
                <a:schemeClr val="tx2">
                  <a:lumMod val="75000"/>
                </a:schemeClr>
              </a:solidFill>
              <a:latin typeface="Arial" pitchFamily="34" charset="0"/>
              <a:cs typeface="Arial"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10282" y="6096000"/>
            <a:ext cx="75751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26</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973" y="2487706"/>
            <a:ext cx="6528547" cy="1799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94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8422783" cy="198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856093"/>
            <a:ext cx="8884094" cy="5016758"/>
          </a:xfrm>
          <a:prstGeom prst="rect">
            <a:avLst/>
          </a:prstGeom>
        </p:spPr>
        <p:txBody>
          <a:bodyPr wrap="square">
            <a:spAutoFit/>
          </a:bodyPr>
          <a:lstStyle/>
          <a:p>
            <a:r>
              <a:rPr lang="en-US" sz="2000" dirty="0">
                <a:solidFill>
                  <a:srgbClr val="C00000"/>
                </a:solidFill>
                <a:latin typeface="Arial" pitchFamily="34" charset="0"/>
                <a:cs typeface="Arial" pitchFamily="34" charset="0"/>
              </a:rPr>
              <a:t>Area for cross-flow: </a:t>
            </a:r>
            <a:r>
              <a:rPr lang="en-US" sz="2000" dirty="0">
                <a:solidFill>
                  <a:schemeClr val="tx2">
                    <a:lumMod val="75000"/>
                  </a:schemeClr>
                </a:solidFill>
                <a:latin typeface="Arial" pitchFamily="34" charset="0"/>
                <a:cs typeface="Arial" pitchFamily="34" charset="0"/>
              </a:rPr>
              <a:t>calculate the area for cross-flow As for the hypothetical row at the shell equator, given by:</a:t>
            </a:r>
          </a:p>
          <a:p>
            <a:endParaRPr lang="en-US" sz="2000" dirty="0" smtClean="0">
              <a:solidFill>
                <a:srgbClr val="C00000"/>
              </a:solidFill>
              <a:latin typeface="Arial" pitchFamily="34" charset="0"/>
              <a:cs typeface="Arial" pitchFamily="34" charset="0"/>
            </a:endParaRPr>
          </a:p>
          <a:p>
            <a:endParaRPr lang="en-US" sz="2000" dirty="0">
              <a:solidFill>
                <a:srgbClr val="C00000"/>
              </a:solidFill>
              <a:latin typeface="Arial" pitchFamily="34" charset="0"/>
              <a:cs typeface="Arial" pitchFamily="34" charset="0"/>
            </a:endParaRPr>
          </a:p>
          <a:p>
            <a:endParaRPr lang="en-US" sz="2000" dirty="0" smtClean="0">
              <a:solidFill>
                <a:srgbClr val="C00000"/>
              </a:solidFill>
              <a:latin typeface="Arial" pitchFamily="34" charset="0"/>
              <a:cs typeface="Arial" pitchFamily="34" charset="0"/>
            </a:endParaRPr>
          </a:p>
          <a:p>
            <a:endParaRPr lang="en-US" sz="2000" dirty="0">
              <a:solidFill>
                <a:srgbClr val="C00000"/>
              </a:solidFill>
              <a:latin typeface="Arial" pitchFamily="34" charset="0"/>
              <a:cs typeface="Arial" pitchFamily="34" charset="0"/>
            </a:endParaRPr>
          </a:p>
          <a:p>
            <a:endParaRPr lang="en-US" sz="2000" dirty="0" smtClean="0">
              <a:solidFill>
                <a:srgbClr val="C00000"/>
              </a:solidFill>
              <a:latin typeface="Arial" pitchFamily="34" charset="0"/>
              <a:cs typeface="Arial" pitchFamily="34" charset="0"/>
            </a:endParaRPr>
          </a:p>
          <a:p>
            <a:endParaRPr lang="en-US" sz="2000" dirty="0">
              <a:solidFill>
                <a:srgbClr val="C00000"/>
              </a:solidFill>
              <a:latin typeface="Arial" pitchFamily="34" charset="0"/>
              <a:cs typeface="Arial" pitchFamily="34" charset="0"/>
            </a:endParaRPr>
          </a:p>
          <a:p>
            <a:endParaRPr lang="en-US" sz="2000" dirty="0" smtClean="0">
              <a:solidFill>
                <a:srgbClr val="C00000"/>
              </a:solidFill>
              <a:latin typeface="Arial" pitchFamily="34" charset="0"/>
              <a:cs typeface="Arial" pitchFamily="34" charset="0"/>
            </a:endParaRPr>
          </a:p>
          <a:p>
            <a:endParaRPr lang="en-US" sz="2000" dirty="0" smtClean="0">
              <a:solidFill>
                <a:srgbClr val="C00000"/>
              </a:solidFill>
              <a:latin typeface="Arial" pitchFamily="34" charset="0"/>
              <a:cs typeface="Arial" pitchFamily="34" charset="0"/>
            </a:endParaRPr>
          </a:p>
          <a:p>
            <a:endParaRPr lang="en-US" sz="2000" dirty="0">
              <a:solidFill>
                <a:srgbClr val="C00000"/>
              </a:solidFill>
              <a:latin typeface="Arial" pitchFamily="34" charset="0"/>
              <a:cs typeface="Arial" pitchFamily="34" charset="0"/>
            </a:endParaRPr>
          </a:p>
          <a:p>
            <a:r>
              <a:rPr lang="en-US" sz="2000" dirty="0" smtClean="0">
                <a:solidFill>
                  <a:srgbClr val="C00000"/>
                </a:solidFill>
                <a:latin typeface="Arial" pitchFamily="34" charset="0"/>
                <a:cs typeface="Arial" pitchFamily="34" charset="0"/>
              </a:rPr>
              <a:t>Baffle </a:t>
            </a:r>
            <a:r>
              <a:rPr lang="en-US" sz="2000" dirty="0">
                <a:solidFill>
                  <a:srgbClr val="C00000"/>
                </a:solidFill>
                <a:latin typeface="Arial" pitchFamily="34" charset="0"/>
                <a:cs typeface="Arial" pitchFamily="34" charset="0"/>
              </a:rPr>
              <a:t>spacing:</a:t>
            </a:r>
          </a:p>
          <a:p>
            <a:pPr algn="ctr"/>
            <a:r>
              <a:rPr lang="en-US" sz="2000" dirty="0">
                <a:solidFill>
                  <a:schemeClr val="tx2">
                    <a:lumMod val="75000"/>
                  </a:schemeClr>
                </a:solidFill>
                <a:latin typeface="Arial" pitchFamily="34" charset="0"/>
                <a:cs typeface="Arial" pitchFamily="34" charset="0"/>
              </a:rPr>
              <a:t>Choose baffle spacing = 0.2 </a:t>
            </a:r>
            <a:r>
              <a:rPr lang="en-US" sz="2000" dirty="0" smtClean="0">
                <a:solidFill>
                  <a:schemeClr val="tx2">
                    <a:lumMod val="75000"/>
                  </a:schemeClr>
                </a:solidFill>
                <a:latin typeface="Arial" pitchFamily="34" charset="0"/>
                <a:cs typeface="Arial" pitchFamily="34" charset="0"/>
              </a:rPr>
              <a:t>D</a:t>
            </a:r>
            <a:r>
              <a:rPr lang="en-US" sz="2000" baseline="-25000" dirty="0" smtClean="0">
                <a:solidFill>
                  <a:schemeClr val="tx2">
                    <a:lumMod val="75000"/>
                  </a:schemeClr>
                </a:solidFill>
                <a:latin typeface="Arial" pitchFamily="34" charset="0"/>
                <a:cs typeface="Arial" pitchFamily="34" charset="0"/>
              </a:rPr>
              <a:t>s</a:t>
            </a:r>
            <a:r>
              <a:rPr lang="en-US" sz="2000" dirty="0" smtClean="0">
                <a:solidFill>
                  <a:schemeClr val="tx2">
                    <a:lumMod val="75000"/>
                  </a:schemeClr>
                </a:solidFill>
                <a:latin typeface="Arial" pitchFamily="34" charset="0"/>
                <a:cs typeface="Arial" pitchFamily="34" charset="0"/>
              </a:rPr>
              <a:t>=0.2 x 894mm </a:t>
            </a:r>
            <a:r>
              <a:rPr lang="en-US" sz="2000" dirty="0">
                <a:solidFill>
                  <a:schemeClr val="tx2">
                    <a:lumMod val="75000"/>
                  </a:schemeClr>
                </a:solidFill>
                <a:latin typeface="Arial" pitchFamily="34" charset="0"/>
                <a:cs typeface="Arial" pitchFamily="34" charset="0"/>
              </a:rPr>
              <a:t>= 178 </a:t>
            </a:r>
            <a:r>
              <a:rPr lang="en-US" sz="2000" dirty="0" smtClean="0">
                <a:solidFill>
                  <a:schemeClr val="tx2">
                    <a:lumMod val="75000"/>
                  </a:schemeClr>
                </a:solidFill>
                <a:latin typeface="Arial" pitchFamily="34" charset="0"/>
                <a:cs typeface="Arial" pitchFamily="34" charset="0"/>
              </a:rPr>
              <a:t>mm</a:t>
            </a:r>
          </a:p>
          <a:p>
            <a:r>
              <a:rPr lang="en-US" sz="2000" dirty="0">
                <a:solidFill>
                  <a:srgbClr val="C00000"/>
                </a:solidFill>
                <a:latin typeface="Arial" pitchFamily="34" charset="0"/>
                <a:cs typeface="Arial" pitchFamily="34" charset="0"/>
              </a:rPr>
              <a:t>Tube pitch:</a:t>
            </a:r>
          </a:p>
          <a:p>
            <a:pPr algn="ctr"/>
            <a:r>
              <a:rPr lang="pl-PL" sz="2000" dirty="0">
                <a:solidFill>
                  <a:schemeClr val="tx2">
                    <a:lumMod val="75000"/>
                  </a:schemeClr>
                </a:solidFill>
                <a:latin typeface="Arial" pitchFamily="34" charset="0"/>
                <a:cs typeface="Arial" pitchFamily="34" charset="0"/>
              </a:rPr>
              <a:t>P</a:t>
            </a:r>
            <a:r>
              <a:rPr lang="pl-PL" sz="2000" baseline="-25000" dirty="0">
                <a:solidFill>
                  <a:schemeClr val="tx2">
                    <a:lumMod val="75000"/>
                  </a:schemeClr>
                </a:solidFill>
                <a:latin typeface="Arial" pitchFamily="34" charset="0"/>
                <a:cs typeface="Arial" pitchFamily="34" charset="0"/>
              </a:rPr>
              <a:t>t</a:t>
            </a:r>
            <a:r>
              <a:rPr lang="pl-PL" sz="2000" dirty="0">
                <a:solidFill>
                  <a:schemeClr val="tx2">
                    <a:lumMod val="75000"/>
                  </a:schemeClr>
                </a:solidFill>
                <a:latin typeface="Arial" pitchFamily="34" charset="0"/>
                <a:cs typeface="Arial" pitchFamily="34" charset="0"/>
              </a:rPr>
              <a:t> = 1.25 </a:t>
            </a:r>
            <a:r>
              <a:rPr lang="pl-PL" sz="2000" dirty="0" smtClean="0">
                <a:solidFill>
                  <a:schemeClr val="tx2">
                    <a:lumMod val="75000"/>
                  </a:schemeClr>
                </a:solidFill>
                <a:latin typeface="Arial" pitchFamily="34" charset="0"/>
                <a:cs typeface="Arial" pitchFamily="34" charset="0"/>
              </a:rPr>
              <a:t>d</a:t>
            </a:r>
            <a:r>
              <a:rPr lang="pl-PL" sz="2000" baseline="-25000" dirty="0" smtClean="0">
                <a:solidFill>
                  <a:schemeClr val="tx2">
                    <a:lumMod val="75000"/>
                  </a:schemeClr>
                </a:solidFill>
                <a:latin typeface="Arial" pitchFamily="34" charset="0"/>
                <a:cs typeface="Arial" pitchFamily="34" charset="0"/>
              </a:rPr>
              <a:t>o</a:t>
            </a:r>
            <a:r>
              <a:rPr lang="en-US" sz="2000" baseline="-25000" dirty="0" smtClean="0">
                <a:solidFill>
                  <a:schemeClr val="tx2">
                    <a:lumMod val="75000"/>
                  </a:schemeClr>
                </a:solidFill>
                <a:latin typeface="Arial" pitchFamily="34" charset="0"/>
                <a:cs typeface="Arial" pitchFamily="34" charset="0"/>
              </a:rPr>
              <a:t> </a:t>
            </a:r>
            <a:r>
              <a:rPr lang="pl-PL" sz="2000" dirty="0" smtClean="0">
                <a:solidFill>
                  <a:schemeClr val="tx2">
                    <a:lumMod val="75000"/>
                  </a:schemeClr>
                </a:solidFill>
                <a:latin typeface="Arial" pitchFamily="34" charset="0"/>
                <a:cs typeface="Arial" pitchFamily="34" charset="0"/>
              </a:rPr>
              <a:t>= </a:t>
            </a:r>
            <a:r>
              <a:rPr lang="pl-PL" sz="2000" dirty="0">
                <a:solidFill>
                  <a:schemeClr val="tx2">
                    <a:lumMod val="75000"/>
                  </a:schemeClr>
                </a:solidFill>
                <a:latin typeface="Arial" pitchFamily="34" charset="0"/>
                <a:cs typeface="Arial" pitchFamily="34" charset="0"/>
              </a:rPr>
              <a:t>1.25 </a:t>
            </a:r>
            <a:r>
              <a:rPr lang="en-US" sz="2000" dirty="0" smtClean="0">
                <a:solidFill>
                  <a:schemeClr val="tx2">
                    <a:lumMod val="75000"/>
                  </a:schemeClr>
                </a:solidFill>
                <a:latin typeface="Arial" pitchFamily="34" charset="0"/>
                <a:cs typeface="Arial" pitchFamily="34" charset="0"/>
              </a:rPr>
              <a:t>x </a:t>
            </a:r>
            <a:r>
              <a:rPr lang="pl-PL" sz="2000" dirty="0" smtClean="0">
                <a:solidFill>
                  <a:schemeClr val="tx2">
                    <a:lumMod val="75000"/>
                  </a:schemeClr>
                </a:solidFill>
                <a:latin typeface="Arial" pitchFamily="34" charset="0"/>
                <a:cs typeface="Arial" pitchFamily="34" charset="0"/>
              </a:rPr>
              <a:t>20</a:t>
            </a:r>
            <a:r>
              <a:rPr lang="en-US" sz="2000" dirty="0" smtClean="0">
                <a:solidFill>
                  <a:schemeClr val="tx2">
                    <a:lumMod val="75000"/>
                  </a:schemeClr>
                </a:solidFill>
                <a:latin typeface="Arial" pitchFamily="34" charset="0"/>
                <a:cs typeface="Arial" pitchFamily="34" charset="0"/>
              </a:rPr>
              <a:t>mm</a:t>
            </a:r>
            <a:r>
              <a:rPr lang="pl-PL" sz="2000" dirty="0" smtClean="0">
                <a:solidFill>
                  <a:schemeClr val="tx2">
                    <a:lumMod val="75000"/>
                  </a:schemeClr>
                </a:solidFill>
                <a:latin typeface="Arial" pitchFamily="34" charset="0"/>
                <a:cs typeface="Arial" pitchFamily="34" charset="0"/>
              </a:rPr>
              <a:t> </a:t>
            </a:r>
            <a:r>
              <a:rPr lang="pl-PL" sz="2000" dirty="0">
                <a:solidFill>
                  <a:schemeClr val="tx2">
                    <a:lumMod val="75000"/>
                  </a:schemeClr>
                </a:solidFill>
                <a:latin typeface="Arial" pitchFamily="34" charset="0"/>
                <a:cs typeface="Arial" pitchFamily="34" charset="0"/>
              </a:rPr>
              <a:t>= 25 </a:t>
            </a:r>
            <a:r>
              <a:rPr lang="pl-PL" sz="2000" dirty="0" smtClean="0">
                <a:solidFill>
                  <a:schemeClr val="tx2">
                    <a:lumMod val="75000"/>
                  </a:schemeClr>
                </a:solidFill>
                <a:latin typeface="Arial" pitchFamily="34" charset="0"/>
                <a:cs typeface="Arial" pitchFamily="34" charset="0"/>
              </a:rPr>
              <a:t>mm</a:t>
            </a:r>
            <a:endParaRPr lang="en-US" sz="2000" dirty="0" smtClean="0">
              <a:solidFill>
                <a:schemeClr val="tx2">
                  <a:lumMod val="75000"/>
                </a:schemeClr>
              </a:solidFill>
              <a:latin typeface="Arial" pitchFamily="34" charset="0"/>
              <a:cs typeface="Arial" pitchFamily="34" charset="0"/>
            </a:endParaRPr>
          </a:p>
          <a:p>
            <a:r>
              <a:rPr lang="en-US" sz="2000" dirty="0">
                <a:solidFill>
                  <a:srgbClr val="C00000"/>
                </a:solidFill>
                <a:latin typeface="Arial" pitchFamily="34" charset="0"/>
                <a:cs typeface="Arial" pitchFamily="34" charset="0"/>
              </a:rPr>
              <a:t>Cross-flow area:</a:t>
            </a:r>
          </a:p>
        </p:txBody>
      </p:sp>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7814" y="5776735"/>
            <a:ext cx="5884572" cy="728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9072" y="1476375"/>
            <a:ext cx="21907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54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1" y="892823"/>
            <a:ext cx="8633012" cy="5324535"/>
          </a:xfrm>
          <a:prstGeom prst="rect">
            <a:avLst/>
          </a:prstGeom>
          <a:noFill/>
        </p:spPr>
        <p:txBody>
          <a:bodyPr wrap="square" rtlCol="0">
            <a:spAutoFit/>
          </a:bodyPr>
          <a:lstStyle/>
          <a:p>
            <a:pPr algn="just"/>
            <a:r>
              <a:rPr lang="en-US" sz="2000" b="1" dirty="0">
                <a:solidFill>
                  <a:srgbClr val="C00000"/>
                </a:solidFill>
                <a:latin typeface="Arial" pitchFamily="34" charset="0"/>
                <a:cs typeface="Arial" pitchFamily="34" charset="0"/>
              </a:rPr>
              <a:t>Step 8: </a:t>
            </a:r>
            <a:r>
              <a:rPr lang="en-US" sz="2000" dirty="0" smtClean="0">
                <a:solidFill>
                  <a:schemeClr val="tx2">
                    <a:lumMod val="75000"/>
                  </a:schemeClr>
                </a:solidFill>
                <a:latin typeface="Arial" pitchFamily="34" charset="0"/>
                <a:cs typeface="Arial" pitchFamily="34" charset="0"/>
              </a:rPr>
              <a:t>Determine </a:t>
            </a:r>
            <a:r>
              <a:rPr lang="en-US" sz="2000" dirty="0">
                <a:solidFill>
                  <a:schemeClr val="tx2">
                    <a:lumMod val="75000"/>
                  </a:schemeClr>
                </a:solidFill>
                <a:latin typeface="Arial" pitchFamily="34" charset="0"/>
                <a:cs typeface="Arial" pitchFamily="34" charset="0"/>
              </a:rPr>
              <a:t>the tube side film heat transfer coefficient (h</a:t>
            </a:r>
            <a:r>
              <a:rPr lang="en-US" sz="2000" baseline="-25000" dirty="0">
                <a:solidFill>
                  <a:schemeClr val="tx2">
                    <a:lumMod val="75000"/>
                  </a:schemeClr>
                </a:solidFill>
                <a:latin typeface="Arial" pitchFamily="34" charset="0"/>
                <a:cs typeface="Arial" pitchFamily="34" charset="0"/>
              </a:rPr>
              <a:t>i</a:t>
            </a:r>
            <a:r>
              <a:rPr lang="en-US" sz="2000" dirty="0">
                <a:solidFill>
                  <a:schemeClr val="tx2">
                    <a:lumMod val="75000"/>
                  </a:schemeClr>
                </a:solidFill>
                <a:latin typeface="Arial" pitchFamily="34" charset="0"/>
                <a:cs typeface="Arial" pitchFamily="34" charset="0"/>
              </a:rPr>
              <a:t>) using the suitable form of </a:t>
            </a:r>
            <a:r>
              <a:rPr lang="en-US" sz="2000" dirty="0" err="1">
                <a:solidFill>
                  <a:schemeClr val="tx2">
                    <a:lumMod val="75000"/>
                  </a:schemeClr>
                </a:solidFill>
                <a:latin typeface="Arial" pitchFamily="34" charset="0"/>
                <a:cs typeface="Arial" pitchFamily="34" charset="0"/>
              </a:rPr>
              <a:t>Sieder</a:t>
            </a:r>
            <a:r>
              <a:rPr lang="en-US" sz="2000" dirty="0">
                <a:solidFill>
                  <a:schemeClr val="tx2">
                    <a:lumMod val="75000"/>
                  </a:schemeClr>
                </a:solidFill>
                <a:latin typeface="Arial" pitchFamily="34" charset="0"/>
                <a:cs typeface="Arial" pitchFamily="34" charset="0"/>
              </a:rPr>
              <a:t>-Tate equation in laminar and turbulent flow </a:t>
            </a:r>
            <a:r>
              <a:rPr lang="en-US" sz="2000" dirty="0" smtClean="0">
                <a:solidFill>
                  <a:schemeClr val="tx2">
                    <a:lumMod val="75000"/>
                  </a:schemeClr>
                </a:solidFill>
                <a:latin typeface="Arial" pitchFamily="34" charset="0"/>
                <a:cs typeface="Arial" pitchFamily="34" charset="0"/>
              </a:rPr>
              <a:t>regimes. Estimate </a:t>
            </a:r>
            <a:r>
              <a:rPr lang="en-US" sz="2000" dirty="0">
                <a:solidFill>
                  <a:schemeClr val="tx2">
                    <a:lumMod val="75000"/>
                  </a:schemeClr>
                </a:solidFill>
                <a:latin typeface="Arial" pitchFamily="34" charset="0"/>
                <a:cs typeface="Arial" pitchFamily="34" charset="0"/>
              </a:rPr>
              <a:t>the shell-side film heat transfer coefficient (h</a:t>
            </a:r>
            <a:r>
              <a:rPr lang="en-US" sz="2000" baseline="-25000" dirty="0">
                <a:solidFill>
                  <a:schemeClr val="tx2">
                    <a:lumMod val="75000"/>
                  </a:schemeClr>
                </a:solidFill>
                <a:latin typeface="Arial" pitchFamily="34" charset="0"/>
                <a:cs typeface="Arial" pitchFamily="34" charset="0"/>
              </a:rPr>
              <a:t>o</a:t>
            </a:r>
            <a:r>
              <a:rPr lang="en-US" sz="2000" dirty="0" smtClean="0">
                <a:solidFill>
                  <a:schemeClr val="tx2">
                    <a:lumMod val="75000"/>
                  </a:schemeClr>
                </a:solidFill>
                <a:latin typeface="Arial" pitchFamily="34" charset="0"/>
                <a:cs typeface="Arial" pitchFamily="34" charset="0"/>
              </a:rPr>
              <a:t>).</a:t>
            </a:r>
          </a:p>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Tube side heat transfer coefficient:</a:t>
            </a:r>
          </a:p>
          <a:p>
            <a:pPr algn="just"/>
            <a:endParaRPr lang="en-US" sz="2000" dirty="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C00000"/>
              </a:solidFill>
              <a:latin typeface="Arial" panose="020B0604020202020204" pitchFamily="34" charset="0"/>
              <a:ea typeface="Batang" pitchFamily="18" charset="-127"/>
              <a:cs typeface="Arial" panose="020B0604020202020204" pitchFamily="34" charset="0"/>
            </a:endParaRPr>
          </a:p>
          <a:p>
            <a:pPr algn="just"/>
            <a:r>
              <a:rPr lang="en-US" sz="2000" dirty="0">
                <a:solidFill>
                  <a:schemeClr val="tx2">
                    <a:lumMod val="75000"/>
                  </a:schemeClr>
                </a:solidFill>
                <a:latin typeface="Arial" pitchFamily="34" charset="0"/>
                <a:cs typeface="Arial" pitchFamily="34" charset="0"/>
              </a:rPr>
              <a:t>Since we have two tubes pass, we divide the total numbers of </a:t>
            </a:r>
            <a:r>
              <a:rPr lang="en-US" sz="2000" dirty="0" smtClean="0">
                <a:solidFill>
                  <a:schemeClr val="tx2">
                    <a:lumMod val="75000"/>
                  </a:schemeClr>
                </a:solidFill>
                <a:latin typeface="Arial" pitchFamily="34" charset="0"/>
                <a:cs typeface="Arial" pitchFamily="34" charset="0"/>
              </a:rPr>
              <a:t>tubes by </a:t>
            </a:r>
            <a:r>
              <a:rPr lang="en-US" sz="2000" dirty="0">
                <a:solidFill>
                  <a:schemeClr val="tx2">
                    <a:lumMod val="75000"/>
                  </a:schemeClr>
                </a:solidFill>
                <a:latin typeface="Arial" pitchFamily="34" charset="0"/>
                <a:cs typeface="Arial" pitchFamily="34" charset="0"/>
              </a:rPr>
              <a:t>two to find the numbers of tubes per pass, that is</a:t>
            </a:r>
            <a:r>
              <a:rPr lang="en-US" sz="2000" dirty="0" smtClean="0">
                <a:solidFill>
                  <a:schemeClr val="tx2">
                    <a:lumMod val="75000"/>
                  </a:schemeClr>
                </a:solidFill>
                <a:latin typeface="Arial" pitchFamily="34" charset="0"/>
                <a:cs typeface="Arial" pitchFamily="34" charset="0"/>
              </a:rPr>
              <a:t>:</a:t>
            </a:r>
          </a:p>
          <a:p>
            <a:pPr algn="just"/>
            <a:endParaRPr lang="en-US" sz="2000" dirty="0">
              <a:solidFill>
                <a:schemeClr val="tx2">
                  <a:lumMod val="75000"/>
                </a:schemeClr>
              </a:solidFill>
              <a:latin typeface="Arial" pitchFamily="34" charset="0"/>
              <a:cs typeface="Arial" pitchFamily="34" charset="0"/>
            </a:endParaRPr>
          </a:p>
          <a:p>
            <a:pPr algn="just"/>
            <a:endParaRPr lang="en-US" sz="2000" dirty="0" smtClean="0">
              <a:solidFill>
                <a:schemeClr val="tx2">
                  <a:lumMod val="75000"/>
                </a:schemeClr>
              </a:solidFill>
              <a:latin typeface="Arial" pitchFamily="34" charset="0"/>
              <a:cs typeface="Arial" pitchFamily="34" charset="0"/>
            </a:endParaRPr>
          </a:p>
          <a:p>
            <a:pPr algn="just"/>
            <a:r>
              <a:rPr lang="en-US" sz="2000" dirty="0">
                <a:solidFill>
                  <a:schemeClr val="tx2">
                    <a:lumMod val="75000"/>
                  </a:schemeClr>
                </a:solidFill>
                <a:latin typeface="Arial" pitchFamily="34" charset="0"/>
                <a:cs typeface="Arial" pitchFamily="34" charset="0"/>
              </a:rPr>
              <a:t>Total flow area is equal to numbers of tubes per pass multiply </a:t>
            </a:r>
            <a:r>
              <a:rPr lang="en-US" sz="2000" dirty="0" smtClean="0">
                <a:solidFill>
                  <a:schemeClr val="tx2">
                    <a:lumMod val="75000"/>
                  </a:schemeClr>
                </a:solidFill>
                <a:latin typeface="Arial" pitchFamily="34" charset="0"/>
                <a:cs typeface="Arial" pitchFamily="34" charset="0"/>
              </a:rPr>
              <a:t>by tube </a:t>
            </a:r>
            <a:r>
              <a:rPr lang="en-US" sz="2000" dirty="0">
                <a:solidFill>
                  <a:schemeClr val="tx2">
                    <a:lumMod val="75000"/>
                  </a:schemeClr>
                </a:solidFill>
                <a:latin typeface="Arial" pitchFamily="34" charset="0"/>
                <a:cs typeface="Arial" pitchFamily="34" charset="0"/>
              </a:rPr>
              <a:t>cross sectional area</a:t>
            </a:r>
            <a:r>
              <a:rPr lang="en-US" sz="2000" dirty="0" smtClean="0">
                <a:solidFill>
                  <a:schemeClr val="tx2">
                    <a:lumMod val="75000"/>
                  </a:schemeClr>
                </a:solidFill>
                <a:latin typeface="Arial" pitchFamily="34" charset="0"/>
                <a:cs typeface="Arial" pitchFamily="34" charset="0"/>
              </a:rPr>
              <a:t>:</a:t>
            </a:r>
          </a:p>
          <a:p>
            <a:endParaRPr lang="en-US" sz="2000" b="1" dirty="0" smtClean="0"/>
          </a:p>
          <a:p>
            <a:endParaRPr lang="en-US" sz="2000" dirty="0" smtClean="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C00000"/>
              </a:solidFill>
              <a:latin typeface="Arial" pitchFamily="34" charset="0"/>
              <a:ea typeface="Batang" pitchFamily="18" charset="-127"/>
              <a:cs typeface="Arial"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50624" y="6096000"/>
            <a:ext cx="717176"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977" y="2188204"/>
            <a:ext cx="6510539" cy="108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594" y="4056234"/>
            <a:ext cx="2853945" cy="48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165" y="5397959"/>
            <a:ext cx="5066362" cy="31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87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50624" y="6096000"/>
            <a:ext cx="717176"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29</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8" name="TextBox 7"/>
          <p:cNvSpPr txBox="1"/>
          <p:nvPr/>
        </p:nvSpPr>
        <p:spPr>
          <a:xfrm>
            <a:off x="268941" y="892823"/>
            <a:ext cx="8633012" cy="5016758"/>
          </a:xfrm>
          <a:prstGeom prst="rect">
            <a:avLst/>
          </a:prstGeom>
          <a:noFill/>
        </p:spPr>
        <p:txBody>
          <a:bodyPr wrap="square" rtlCol="0">
            <a:spAutoFit/>
          </a:bodyPr>
          <a:lstStyle/>
          <a:p>
            <a:pPr algn="just"/>
            <a:r>
              <a:rPr lang="en-US" sz="2000" b="1" dirty="0">
                <a:solidFill>
                  <a:srgbClr val="C00000"/>
                </a:solidFill>
                <a:latin typeface="Arial" pitchFamily="34" charset="0"/>
                <a:cs typeface="Arial" pitchFamily="34" charset="0"/>
              </a:rPr>
              <a:t>Step 8: </a:t>
            </a:r>
            <a:r>
              <a:rPr lang="en-US" sz="2000" dirty="0" smtClean="0">
                <a:solidFill>
                  <a:schemeClr val="tx2">
                    <a:lumMod val="75000"/>
                  </a:schemeClr>
                </a:solidFill>
                <a:latin typeface="Arial" pitchFamily="34" charset="0"/>
                <a:cs typeface="Arial" pitchFamily="34" charset="0"/>
              </a:rPr>
              <a:t>Determine </a:t>
            </a:r>
            <a:r>
              <a:rPr lang="en-US" sz="2000" dirty="0">
                <a:solidFill>
                  <a:schemeClr val="tx2">
                    <a:lumMod val="75000"/>
                  </a:schemeClr>
                </a:solidFill>
                <a:latin typeface="Arial" pitchFamily="34" charset="0"/>
                <a:cs typeface="Arial" pitchFamily="34" charset="0"/>
              </a:rPr>
              <a:t>the tube side film heat transfer coefficient (h</a:t>
            </a:r>
            <a:r>
              <a:rPr lang="en-US" sz="2000" baseline="-25000" dirty="0">
                <a:solidFill>
                  <a:schemeClr val="tx2">
                    <a:lumMod val="75000"/>
                  </a:schemeClr>
                </a:solidFill>
                <a:latin typeface="Arial" pitchFamily="34" charset="0"/>
                <a:cs typeface="Arial" pitchFamily="34" charset="0"/>
              </a:rPr>
              <a:t>i</a:t>
            </a:r>
            <a:r>
              <a:rPr lang="en-US" sz="2000" dirty="0">
                <a:solidFill>
                  <a:schemeClr val="tx2">
                    <a:lumMod val="75000"/>
                  </a:schemeClr>
                </a:solidFill>
                <a:latin typeface="Arial" pitchFamily="34" charset="0"/>
                <a:cs typeface="Arial" pitchFamily="34" charset="0"/>
              </a:rPr>
              <a:t>) using the suitable form of </a:t>
            </a:r>
            <a:r>
              <a:rPr lang="en-US" sz="2000" dirty="0" err="1">
                <a:solidFill>
                  <a:schemeClr val="tx2">
                    <a:lumMod val="75000"/>
                  </a:schemeClr>
                </a:solidFill>
                <a:latin typeface="Arial" pitchFamily="34" charset="0"/>
                <a:cs typeface="Arial" pitchFamily="34" charset="0"/>
              </a:rPr>
              <a:t>Sieder</a:t>
            </a:r>
            <a:r>
              <a:rPr lang="en-US" sz="2000" dirty="0">
                <a:solidFill>
                  <a:schemeClr val="tx2">
                    <a:lumMod val="75000"/>
                  </a:schemeClr>
                </a:solidFill>
                <a:latin typeface="Arial" pitchFamily="34" charset="0"/>
                <a:cs typeface="Arial" pitchFamily="34" charset="0"/>
              </a:rPr>
              <a:t>-Tate equation in laminar and turbulent flow </a:t>
            </a:r>
            <a:r>
              <a:rPr lang="en-US" sz="2000" dirty="0" smtClean="0">
                <a:solidFill>
                  <a:schemeClr val="tx2">
                    <a:lumMod val="75000"/>
                  </a:schemeClr>
                </a:solidFill>
                <a:latin typeface="Arial" pitchFamily="34" charset="0"/>
                <a:cs typeface="Arial" pitchFamily="34" charset="0"/>
              </a:rPr>
              <a:t>regimes. Estimate </a:t>
            </a:r>
            <a:r>
              <a:rPr lang="en-US" sz="2000" dirty="0">
                <a:solidFill>
                  <a:schemeClr val="tx2">
                    <a:lumMod val="75000"/>
                  </a:schemeClr>
                </a:solidFill>
                <a:latin typeface="Arial" pitchFamily="34" charset="0"/>
                <a:cs typeface="Arial" pitchFamily="34" charset="0"/>
              </a:rPr>
              <a:t>the shell-side film heat transfer coefficient (h</a:t>
            </a:r>
            <a:r>
              <a:rPr lang="en-US" sz="2000" baseline="-25000" dirty="0">
                <a:solidFill>
                  <a:schemeClr val="tx2">
                    <a:lumMod val="75000"/>
                  </a:schemeClr>
                </a:solidFill>
                <a:latin typeface="Arial" pitchFamily="34" charset="0"/>
                <a:cs typeface="Arial" pitchFamily="34" charset="0"/>
              </a:rPr>
              <a:t>o</a:t>
            </a:r>
            <a:r>
              <a:rPr lang="en-US" sz="2000" dirty="0" smtClean="0">
                <a:solidFill>
                  <a:schemeClr val="tx2">
                    <a:lumMod val="75000"/>
                  </a:schemeClr>
                </a:solidFill>
                <a:latin typeface="Arial" pitchFamily="34" charset="0"/>
                <a:cs typeface="Arial" pitchFamily="34" charset="0"/>
              </a:rPr>
              <a:t>).</a:t>
            </a:r>
          </a:p>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Tube side heat transfer coefficient:</a:t>
            </a:r>
          </a:p>
          <a:p>
            <a:pPr algn="just"/>
            <a:endParaRPr lang="en-US" sz="2000" dirty="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lumMod val="75000"/>
                </a:schemeClr>
              </a:solidFill>
              <a:latin typeface="Arial" pitchFamily="34" charset="0"/>
              <a:cs typeface="Arial" pitchFamily="34" charset="0"/>
            </a:endParaRPr>
          </a:p>
          <a:p>
            <a:pPr algn="just"/>
            <a:r>
              <a:rPr lang="en-US" sz="2000" dirty="0">
                <a:solidFill>
                  <a:schemeClr val="tx2">
                    <a:lumMod val="75000"/>
                  </a:schemeClr>
                </a:solidFill>
                <a:latin typeface="Arial" pitchFamily="34" charset="0"/>
                <a:cs typeface="Arial" pitchFamily="34" charset="0"/>
              </a:rPr>
              <a:t>Coefficients for water: a more accurate </a:t>
            </a:r>
            <a:r>
              <a:rPr lang="en-US" sz="2000" dirty="0" smtClean="0">
                <a:solidFill>
                  <a:schemeClr val="tx2">
                    <a:lumMod val="75000"/>
                  </a:schemeClr>
                </a:solidFill>
                <a:latin typeface="Arial" pitchFamily="34" charset="0"/>
                <a:cs typeface="Arial" pitchFamily="34" charset="0"/>
              </a:rPr>
              <a:t>estimate </a:t>
            </a:r>
            <a:r>
              <a:rPr lang="en-US" sz="2000" dirty="0">
                <a:solidFill>
                  <a:schemeClr val="tx2">
                    <a:lumMod val="75000"/>
                  </a:schemeClr>
                </a:solidFill>
                <a:latin typeface="Arial" pitchFamily="34" charset="0"/>
                <a:cs typeface="Arial" pitchFamily="34" charset="0"/>
              </a:rPr>
              <a:t>can be made </a:t>
            </a:r>
            <a:r>
              <a:rPr lang="en-US" sz="2000" dirty="0" smtClean="0">
                <a:solidFill>
                  <a:schemeClr val="tx2">
                    <a:lumMod val="75000"/>
                  </a:schemeClr>
                </a:solidFill>
                <a:latin typeface="Arial" pitchFamily="34" charset="0"/>
                <a:cs typeface="Arial" pitchFamily="34" charset="0"/>
              </a:rPr>
              <a:t>by using </a:t>
            </a:r>
            <a:r>
              <a:rPr lang="en-US" sz="2000" dirty="0">
                <a:solidFill>
                  <a:schemeClr val="tx2">
                    <a:lumMod val="75000"/>
                  </a:schemeClr>
                </a:solidFill>
                <a:latin typeface="Arial" pitchFamily="34" charset="0"/>
                <a:cs typeface="Arial" pitchFamily="34" charset="0"/>
              </a:rPr>
              <a:t>equations developed specifically for water.</a:t>
            </a:r>
          </a:p>
          <a:p>
            <a:pPr algn="just"/>
            <a:r>
              <a:rPr lang="en-US" sz="2000" dirty="0">
                <a:solidFill>
                  <a:schemeClr val="tx2">
                    <a:lumMod val="75000"/>
                  </a:schemeClr>
                </a:solidFill>
                <a:latin typeface="Arial" pitchFamily="34" charset="0"/>
                <a:cs typeface="Arial" pitchFamily="34" charset="0"/>
              </a:rPr>
              <a:t>The physical properties are conveniently incorporated into </a:t>
            </a:r>
            <a:r>
              <a:rPr lang="en-US" sz="2000" dirty="0" smtClean="0">
                <a:solidFill>
                  <a:schemeClr val="tx2">
                    <a:lumMod val="75000"/>
                  </a:schemeClr>
                </a:solidFill>
                <a:latin typeface="Arial" pitchFamily="34" charset="0"/>
                <a:cs typeface="Arial" pitchFamily="34" charset="0"/>
              </a:rPr>
              <a:t>the correlation</a:t>
            </a:r>
            <a:r>
              <a:rPr lang="en-US" sz="2000" dirty="0">
                <a:solidFill>
                  <a:schemeClr val="tx2">
                    <a:lumMod val="75000"/>
                  </a:schemeClr>
                </a:solidFill>
                <a:latin typeface="Arial" pitchFamily="34" charset="0"/>
                <a:cs typeface="Arial" pitchFamily="34" charset="0"/>
              </a:rPr>
              <a:t>. The equation below has been adapted from data given </a:t>
            </a:r>
            <a:r>
              <a:rPr lang="en-US" sz="2000" dirty="0" smtClean="0">
                <a:solidFill>
                  <a:schemeClr val="tx2">
                    <a:lumMod val="75000"/>
                  </a:schemeClr>
                </a:solidFill>
                <a:latin typeface="Arial" pitchFamily="34" charset="0"/>
                <a:cs typeface="Arial" pitchFamily="34" charset="0"/>
              </a:rPr>
              <a:t>by Eagle and Ferguson </a:t>
            </a:r>
            <a:r>
              <a:rPr lang="en-US" sz="2000" dirty="0">
                <a:solidFill>
                  <a:schemeClr val="tx2">
                    <a:lumMod val="75000"/>
                  </a:schemeClr>
                </a:solidFill>
                <a:latin typeface="Arial" pitchFamily="34" charset="0"/>
                <a:cs typeface="Arial" pitchFamily="34" charset="0"/>
              </a:rPr>
              <a:t>(1930):</a:t>
            </a:r>
            <a:endParaRPr lang="en-US" sz="2000" dirty="0" smtClean="0">
              <a:solidFill>
                <a:schemeClr val="tx2">
                  <a:lumMod val="75000"/>
                </a:schemeClr>
              </a:solidFill>
              <a:latin typeface="Arial" pitchFamily="34" charset="0"/>
              <a:cs typeface="Arial" pitchFamily="34" charset="0"/>
            </a:endParaRPr>
          </a:p>
          <a:p>
            <a:endParaRPr lang="en-US" sz="2000" dirty="0" smtClean="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C00000"/>
              </a:solidFill>
              <a:latin typeface="Arial" pitchFamily="34" charset="0"/>
              <a:ea typeface="Batang" pitchFamily="18" charset="-127"/>
              <a:cs typeface="Arial" pitchFamily="34" charset="0"/>
            </a:endParaRP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311" y="2385808"/>
            <a:ext cx="6349578" cy="101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661" y="5241154"/>
            <a:ext cx="3276027" cy="66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458" y="5297210"/>
            <a:ext cx="3780025" cy="82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31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012665"/>
            <a:ext cx="8411417" cy="5324535"/>
          </a:xfrm>
          <a:prstGeom prst="rect">
            <a:avLst/>
          </a:prstGeom>
          <a:noFill/>
        </p:spPr>
        <p:txBody>
          <a:bodyPr wrap="square" rtlCol="0">
            <a:spAutoFit/>
          </a:bodyPr>
          <a:lstStyle/>
          <a:p>
            <a:pPr algn="just"/>
            <a:r>
              <a:rPr lang="en-US" sz="2000" dirty="0" smtClean="0">
                <a:solidFill>
                  <a:schemeClr val="tx2">
                    <a:lumMod val="75000"/>
                  </a:schemeClr>
                </a:solidFill>
                <a:latin typeface="Arial" pitchFamily="34" charset="0"/>
                <a:cs typeface="Arial" pitchFamily="34" charset="0"/>
              </a:rPr>
              <a:t>Thermal </a:t>
            </a:r>
            <a:r>
              <a:rPr lang="en-US" sz="2000" dirty="0">
                <a:solidFill>
                  <a:schemeClr val="tx2">
                    <a:lumMod val="75000"/>
                  </a:schemeClr>
                </a:solidFill>
                <a:latin typeface="Arial" pitchFamily="34" charset="0"/>
                <a:cs typeface="Arial" pitchFamily="34" charset="0"/>
              </a:rPr>
              <a:t>design of a shell and tube heat exchanger typically includes the determination </a:t>
            </a:r>
            <a:r>
              <a:rPr lang="en-US" sz="2000" dirty="0" smtClean="0">
                <a:solidFill>
                  <a:schemeClr val="tx2">
                    <a:lumMod val="75000"/>
                  </a:schemeClr>
                </a:solidFill>
                <a:latin typeface="Arial" pitchFamily="34" charset="0"/>
                <a:cs typeface="Arial" pitchFamily="34" charset="0"/>
              </a:rPr>
              <a:t>of: </a:t>
            </a:r>
            <a:endParaRPr lang="en-US" sz="2000" b="1" dirty="0">
              <a:solidFill>
                <a:schemeClr val="tx2">
                  <a:lumMod val="75000"/>
                </a:schemeClr>
              </a:solidFill>
              <a:latin typeface="Arial" pitchFamily="34" charset="0"/>
              <a:ea typeface="Batang" pitchFamily="18" charset="-127"/>
              <a:cs typeface="Arial" pitchFamily="34" charset="0"/>
            </a:endParaRPr>
          </a:p>
          <a:p>
            <a:pPr marL="800100" lvl="1" indent="-342900" algn="just">
              <a:lnSpc>
                <a:spcPct val="150000"/>
              </a:lnSpc>
              <a:buFont typeface="Wingdings" pitchFamily="2" charset="2"/>
              <a:buChar char="§"/>
            </a:pPr>
            <a:r>
              <a:rPr lang="en-US" sz="2000" dirty="0" smtClean="0">
                <a:solidFill>
                  <a:schemeClr val="tx2">
                    <a:lumMod val="75000"/>
                  </a:schemeClr>
                </a:solidFill>
                <a:latin typeface="Arial" pitchFamily="34" charset="0"/>
                <a:cs typeface="Arial" pitchFamily="34" charset="0"/>
              </a:rPr>
              <a:t>heat </a:t>
            </a:r>
            <a:r>
              <a:rPr lang="en-US" sz="2000" dirty="0">
                <a:solidFill>
                  <a:schemeClr val="tx2">
                    <a:lumMod val="75000"/>
                  </a:schemeClr>
                </a:solidFill>
                <a:latin typeface="Arial" pitchFamily="34" charset="0"/>
                <a:cs typeface="Arial" pitchFamily="34" charset="0"/>
              </a:rPr>
              <a:t>transfer </a:t>
            </a:r>
            <a:r>
              <a:rPr lang="en-US" sz="2000" dirty="0" smtClean="0">
                <a:solidFill>
                  <a:schemeClr val="tx2">
                    <a:lumMod val="75000"/>
                  </a:schemeClr>
                </a:solidFill>
                <a:latin typeface="Arial" pitchFamily="34" charset="0"/>
                <a:cs typeface="Arial" pitchFamily="34" charset="0"/>
              </a:rPr>
              <a:t>area </a:t>
            </a:r>
          </a:p>
          <a:p>
            <a:pPr marL="800100" lvl="1" indent="-342900" algn="just">
              <a:lnSpc>
                <a:spcPct val="150000"/>
              </a:lnSpc>
              <a:buFont typeface="Wingdings" pitchFamily="2" charset="2"/>
              <a:buChar char="§"/>
            </a:pPr>
            <a:r>
              <a:rPr lang="en-US" sz="2000" dirty="0" smtClean="0">
                <a:solidFill>
                  <a:schemeClr val="tx2">
                    <a:lumMod val="75000"/>
                  </a:schemeClr>
                </a:solidFill>
                <a:latin typeface="Arial" pitchFamily="34" charset="0"/>
                <a:cs typeface="Arial" pitchFamily="34" charset="0"/>
              </a:rPr>
              <a:t>number </a:t>
            </a:r>
            <a:r>
              <a:rPr lang="en-US" sz="2000" dirty="0">
                <a:solidFill>
                  <a:schemeClr val="tx2">
                    <a:lumMod val="75000"/>
                  </a:schemeClr>
                </a:solidFill>
                <a:latin typeface="Arial" pitchFamily="34" charset="0"/>
                <a:cs typeface="Arial" pitchFamily="34" charset="0"/>
              </a:rPr>
              <a:t>of </a:t>
            </a:r>
            <a:r>
              <a:rPr lang="en-US" sz="2000" dirty="0" smtClean="0">
                <a:solidFill>
                  <a:schemeClr val="tx2">
                    <a:lumMod val="75000"/>
                  </a:schemeClr>
                </a:solidFill>
                <a:latin typeface="Arial" pitchFamily="34" charset="0"/>
                <a:cs typeface="Arial" pitchFamily="34" charset="0"/>
              </a:rPr>
              <a:t>tubes</a:t>
            </a:r>
          </a:p>
          <a:p>
            <a:pPr marL="800100" lvl="1" indent="-342900" algn="just">
              <a:lnSpc>
                <a:spcPct val="150000"/>
              </a:lnSpc>
              <a:buFont typeface="Wingdings" pitchFamily="2" charset="2"/>
              <a:buChar char="§"/>
            </a:pPr>
            <a:r>
              <a:rPr lang="en-US" sz="2000" dirty="0" smtClean="0">
                <a:solidFill>
                  <a:schemeClr val="tx2">
                    <a:lumMod val="75000"/>
                  </a:schemeClr>
                </a:solidFill>
                <a:latin typeface="Arial" pitchFamily="34" charset="0"/>
                <a:cs typeface="Arial" pitchFamily="34" charset="0"/>
              </a:rPr>
              <a:t>tube </a:t>
            </a:r>
            <a:r>
              <a:rPr lang="en-US" sz="2000" dirty="0">
                <a:solidFill>
                  <a:schemeClr val="tx2">
                    <a:lumMod val="75000"/>
                  </a:schemeClr>
                </a:solidFill>
                <a:latin typeface="Arial" pitchFamily="34" charset="0"/>
                <a:cs typeface="Arial" pitchFamily="34" charset="0"/>
              </a:rPr>
              <a:t>length and </a:t>
            </a:r>
            <a:r>
              <a:rPr lang="en-US" sz="2000" dirty="0" smtClean="0">
                <a:solidFill>
                  <a:schemeClr val="tx2">
                    <a:lumMod val="75000"/>
                  </a:schemeClr>
                </a:solidFill>
                <a:latin typeface="Arial" pitchFamily="34" charset="0"/>
                <a:cs typeface="Arial" pitchFamily="34" charset="0"/>
              </a:rPr>
              <a:t>diameter</a:t>
            </a:r>
          </a:p>
          <a:p>
            <a:pPr marL="800100" lvl="1" indent="-342900" algn="just">
              <a:lnSpc>
                <a:spcPct val="150000"/>
              </a:lnSpc>
              <a:buFont typeface="Wingdings" pitchFamily="2" charset="2"/>
              <a:buChar char="§"/>
            </a:pPr>
            <a:r>
              <a:rPr lang="en-US" sz="2000" dirty="0" smtClean="0">
                <a:solidFill>
                  <a:schemeClr val="tx2">
                    <a:lumMod val="75000"/>
                  </a:schemeClr>
                </a:solidFill>
                <a:latin typeface="Arial" pitchFamily="34" charset="0"/>
                <a:cs typeface="Arial" pitchFamily="34" charset="0"/>
              </a:rPr>
              <a:t>tube layout</a:t>
            </a:r>
          </a:p>
          <a:p>
            <a:pPr marL="800100" lvl="1" indent="-342900" algn="just">
              <a:lnSpc>
                <a:spcPct val="150000"/>
              </a:lnSpc>
              <a:buFont typeface="Wingdings" pitchFamily="2" charset="2"/>
              <a:buChar char="§"/>
            </a:pPr>
            <a:r>
              <a:rPr lang="en-US" sz="2000" dirty="0" smtClean="0">
                <a:solidFill>
                  <a:schemeClr val="tx2">
                    <a:lumMod val="75000"/>
                  </a:schemeClr>
                </a:solidFill>
                <a:latin typeface="Arial" pitchFamily="34" charset="0"/>
                <a:cs typeface="Arial" pitchFamily="34" charset="0"/>
              </a:rPr>
              <a:t>number </a:t>
            </a:r>
            <a:r>
              <a:rPr lang="en-US" sz="2000" dirty="0">
                <a:solidFill>
                  <a:schemeClr val="tx2">
                    <a:lumMod val="75000"/>
                  </a:schemeClr>
                </a:solidFill>
                <a:latin typeface="Arial" pitchFamily="34" charset="0"/>
                <a:cs typeface="Arial" pitchFamily="34" charset="0"/>
              </a:rPr>
              <a:t>of shell and tube </a:t>
            </a:r>
            <a:r>
              <a:rPr lang="en-US" sz="2000" dirty="0" smtClean="0">
                <a:solidFill>
                  <a:schemeClr val="tx2">
                    <a:lumMod val="75000"/>
                  </a:schemeClr>
                </a:solidFill>
                <a:latin typeface="Arial" pitchFamily="34" charset="0"/>
                <a:cs typeface="Arial" pitchFamily="34" charset="0"/>
              </a:rPr>
              <a:t>passes</a:t>
            </a:r>
          </a:p>
          <a:p>
            <a:pPr marL="800100" lvl="1" indent="-342900" algn="just">
              <a:lnSpc>
                <a:spcPct val="150000"/>
              </a:lnSpc>
              <a:buFont typeface="Wingdings" pitchFamily="2" charset="2"/>
              <a:buChar char="§"/>
            </a:pPr>
            <a:r>
              <a:rPr lang="en-US" sz="2000" dirty="0" smtClean="0">
                <a:solidFill>
                  <a:schemeClr val="tx2">
                    <a:lumMod val="75000"/>
                  </a:schemeClr>
                </a:solidFill>
                <a:latin typeface="Arial" pitchFamily="34" charset="0"/>
                <a:cs typeface="Arial" pitchFamily="34" charset="0"/>
              </a:rPr>
              <a:t>type </a:t>
            </a:r>
            <a:r>
              <a:rPr lang="en-US" sz="2000" dirty="0">
                <a:solidFill>
                  <a:schemeClr val="tx2">
                    <a:lumMod val="75000"/>
                  </a:schemeClr>
                </a:solidFill>
                <a:latin typeface="Arial" pitchFamily="34" charset="0"/>
                <a:cs typeface="Arial" pitchFamily="34" charset="0"/>
              </a:rPr>
              <a:t>of heat exchanger (fixed tube sheet, removable tube bundle </a:t>
            </a:r>
            <a:r>
              <a:rPr lang="en-US" sz="2000" dirty="0" err="1">
                <a:solidFill>
                  <a:schemeClr val="tx2">
                    <a:lumMod val="75000"/>
                  </a:schemeClr>
                </a:solidFill>
                <a:latin typeface="Arial" pitchFamily="34" charset="0"/>
                <a:cs typeface="Arial" pitchFamily="34" charset="0"/>
              </a:rPr>
              <a:t>etc</a:t>
            </a:r>
            <a:r>
              <a:rPr lang="en-US" sz="2000" dirty="0">
                <a:solidFill>
                  <a:schemeClr val="tx2">
                    <a:lumMod val="75000"/>
                  </a:schemeClr>
                </a:solidFill>
                <a:latin typeface="Arial" pitchFamily="34" charset="0"/>
                <a:cs typeface="Arial" pitchFamily="34" charset="0"/>
              </a:rPr>
              <a:t>), </a:t>
            </a:r>
            <a:endParaRPr lang="en-US" sz="2000" dirty="0" smtClean="0">
              <a:solidFill>
                <a:schemeClr val="tx2">
                  <a:lumMod val="75000"/>
                </a:schemeClr>
              </a:solidFill>
              <a:latin typeface="Arial" pitchFamily="34" charset="0"/>
              <a:cs typeface="Arial" pitchFamily="34" charset="0"/>
            </a:endParaRPr>
          </a:p>
          <a:p>
            <a:pPr marL="800100" lvl="1" indent="-342900" algn="just">
              <a:lnSpc>
                <a:spcPct val="150000"/>
              </a:lnSpc>
              <a:buFont typeface="Wingdings" pitchFamily="2" charset="2"/>
              <a:buChar char="§"/>
            </a:pPr>
            <a:r>
              <a:rPr lang="en-US" sz="2000" dirty="0" smtClean="0">
                <a:solidFill>
                  <a:schemeClr val="tx2">
                    <a:lumMod val="75000"/>
                  </a:schemeClr>
                </a:solidFill>
                <a:latin typeface="Arial" pitchFamily="34" charset="0"/>
                <a:cs typeface="Arial" pitchFamily="34" charset="0"/>
              </a:rPr>
              <a:t>tube pitch,</a:t>
            </a:r>
          </a:p>
          <a:p>
            <a:pPr marL="800100" lvl="1" indent="-342900" algn="just">
              <a:lnSpc>
                <a:spcPct val="150000"/>
              </a:lnSpc>
              <a:buFont typeface="Wingdings" pitchFamily="2" charset="2"/>
              <a:buChar char="§"/>
            </a:pPr>
            <a:r>
              <a:rPr lang="en-US" sz="2000" dirty="0" smtClean="0">
                <a:solidFill>
                  <a:schemeClr val="tx2">
                    <a:lumMod val="75000"/>
                  </a:schemeClr>
                </a:solidFill>
                <a:latin typeface="Arial" pitchFamily="34" charset="0"/>
                <a:cs typeface="Arial" pitchFamily="34" charset="0"/>
              </a:rPr>
              <a:t>number </a:t>
            </a:r>
            <a:r>
              <a:rPr lang="en-US" sz="2000" dirty="0">
                <a:solidFill>
                  <a:schemeClr val="tx2">
                    <a:lumMod val="75000"/>
                  </a:schemeClr>
                </a:solidFill>
                <a:latin typeface="Arial" pitchFamily="34" charset="0"/>
                <a:cs typeface="Arial" pitchFamily="34" charset="0"/>
              </a:rPr>
              <a:t>of baffles, its type and size, </a:t>
            </a:r>
            <a:endParaRPr lang="en-US" sz="2000" dirty="0" smtClean="0">
              <a:solidFill>
                <a:schemeClr val="tx2">
                  <a:lumMod val="75000"/>
                </a:schemeClr>
              </a:solidFill>
              <a:latin typeface="Arial" pitchFamily="34" charset="0"/>
              <a:cs typeface="Arial" pitchFamily="34" charset="0"/>
            </a:endParaRPr>
          </a:p>
          <a:p>
            <a:pPr marL="800100" lvl="1" indent="-342900" algn="just">
              <a:lnSpc>
                <a:spcPct val="150000"/>
              </a:lnSpc>
              <a:buFont typeface="Wingdings" pitchFamily="2" charset="2"/>
              <a:buChar char="§"/>
            </a:pPr>
            <a:r>
              <a:rPr lang="en-US" sz="2000" dirty="0" smtClean="0">
                <a:solidFill>
                  <a:schemeClr val="tx2">
                    <a:lumMod val="75000"/>
                  </a:schemeClr>
                </a:solidFill>
                <a:latin typeface="Arial" pitchFamily="34" charset="0"/>
                <a:cs typeface="Arial" pitchFamily="34" charset="0"/>
              </a:rPr>
              <a:t>shell </a:t>
            </a:r>
            <a:r>
              <a:rPr lang="en-US" sz="2000" dirty="0">
                <a:solidFill>
                  <a:schemeClr val="tx2">
                    <a:lumMod val="75000"/>
                  </a:schemeClr>
                </a:solidFill>
                <a:latin typeface="Arial" pitchFamily="34" charset="0"/>
                <a:cs typeface="Arial" pitchFamily="34" charset="0"/>
              </a:rPr>
              <a:t>and tube side pressure drop etc. </a:t>
            </a:r>
            <a:endParaRPr lang="en-US" sz="2000" b="1" dirty="0" smtClean="0">
              <a:solidFill>
                <a:schemeClr val="tx2">
                  <a:lumMod val="75000"/>
                </a:schemeClr>
              </a:solidFill>
              <a:latin typeface="Arial" pitchFamily="34" charset="0"/>
              <a:ea typeface="Batang" pitchFamily="18" charset="-127"/>
              <a:cs typeface="Arial"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Introduction</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7905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1" y="892823"/>
            <a:ext cx="8633012" cy="3477875"/>
          </a:xfrm>
          <a:prstGeom prst="rect">
            <a:avLst/>
          </a:prstGeom>
          <a:noFill/>
        </p:spPr>
        <p:txBody>
          <a:bodyPr wrap="square" rtlCol="0">
            <a:spAutoFit/>
          </a:bodyPr>
          <a:lstStyle/>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lumMod val="75000"/>
                </a:schemeClr>
              </a:solidFill>
              <a:latin typeface="Arial" pitchFamily="34" charset="0"/>
              <a:ea typeface="Batang" pitchFamily="18" charset="-127"/>
              <a:cs typeface="Arial" panose="020B0604020202020204" pitchFamily="34" charset="0"/>
            </a:endParaRPr>
          </a:p>
          <a:p>
            <a:r>
              <a:rPr lang="en-US" sz="2000" dirty="0">
                <a:solidFill>
                  <a:schemeClr val="tx2">
                    <a:lumMod val="75000"/>
                  </a:schemeClr>
                </a:solidFill>
                <a:latin typeface="Arial" pitchFamily="34" charset="0"/>
                <a:cs typeface="Arial" pitchFamily="34" charset="0"/>
              </a:rPr>
              <a:t>The equation can also be calculated using equation below; this </a:t>
            </a:r>
            <a:r>
              <a:rPr lang="en-US" sz="2000" dirty="0" smtClean="0">
                <a:solidFill>
                  <a:schemeClr val="tx2">
                    <a:lumMod val="75000"/>
                  </a:schemeClr>
                </a:solidFill>
                <a:latin typeface="Arial" pitchFamily="34" charset="0"/>
                <a:cs typeface="Arial" pitchFamily="34" charset="0"/>
              </a:rPr>
              <a:t>is done </a:t>
            </a:r>
            <a:r>
              <a:rPr lang="en-US" sz="2000" dirty="0">
                <a:solidFill>
                  <a:schemeClr val="tx2">
                    <a:lumMod val="75000"/>
                  </a:schemeClr>
                </a:solidFill>
                <a:latin typeface="Arial" pitchFamily="34" charset="0"/>
                <a:cs typeface="Arial" pitchFamily="34" charset="0"/>
              </a:rPr>
              <a:t>to illustrate use of this method</a:t>
            </a:r>
            <a:r>
              <a:rPr lang="en-US" sz="2000" dirty="0" smtClean="0">
                <a:solidFill>
                  <a:schemeClr val="tx2">
                    <a:lumMod val="75000"/>
                  </a:schemeClr>
                </a:solidFill>
                <a:latin typeface="Arial" pitchFamily="34" charset="0"/>
                <a:cs typeface="Arial" pitchFamily="34" charset="0"/>
              </a:rPr>
              <a:t>.</a:t>
            </a:r>
          </a:p>
          <a:p>
            <a:endParaRPr lang="en-US" sz="2000" dirty="0">
              <a:solidFill>
                <a:schemeClr val="tx2">
                  <a:lumMod val="75000"/>
                </a:schemeClr>
              </a:solidFill>
              <a:latin typeface="Arial" pitchFamily="34" charset="0"/>
              <a:ea typeface="Batang" pitchFamily="18" charset="-127"/>
              <a:cs typeface="Arial" pitchFamily="34" charset="0"/>
            </a:endParaRPr>
          </a:p>
          <a:p>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r>
              <a:rPr lang="en-US" sz="2000" dirty="0" smtClean="0">
                <a:solidFill>
                  <a:srgbClr val="C00000"/>
                </a:solidFill>
                <a:latin typeface="Arial" panose="020B0604020202020204" pitchFamily="34" charset="0"/>
                <a:ea typeface="Batang" pitchFamily="18" charset="-127"/>
                <a:cs typeface="Arial" panose="020B0604020202020204" pitchFamily="34" charset="0"/>
              </a:rPr>
              <a:t>Shell side heat transfer coefficient:</a:t>
            </a:r>
          </a:p>
          <a:p>
            <a:r>
              <a:rPr lang="en-US" sz="2000" dirty="0">
                <a:solidFill>
                  <a:schemeClr val="tx2">
                    <a:lumMod val="75000"/>
                  </a:schemeClr>
                </a:solidFill>
                <a:latin typeface="Arial" pitchFamily="34" charset="0"/>
                <a:cs typeface="Arial" pitchFamily="34" charset="0"/>
              </a:rPr>
              <a:t>Shell-side mass velocity G</a:t>
            </a:r>
            <a:r>
              <a:rPr lang="en-US" sz="2000" baseline="-25000" dirty="0">
                <a:solidFill>
                  <a:schemeClr val="tx2">
                    <a:lumMod val="75000"/>
                  </a:schemeClr>
                </a:solidFill>
                <a:latin typeface="Arial" pitchFamily="34" charset="0"/>
                <a:cs typeface="Arial" pitchFamily="34" charset="0"/>
              </a:rPr>
              <a:t>s</a:t>
            </a:r>
            <a:r>
              <a:rPr lang="en-US" sz="2000" dirty="0">
                <a:solidFill>
                  <a:schemeClr val="tx2">
                    <a:lumMod val="75000"/>
                  </a:schemeClr>
                </a:solidFill>
                <a:latin typeface="Arial" pitchFamily="34" charset="0"/>
                <a:cs typeface="Arial" pitchFamily="34" charset="0"/>
              </a:rPr>
              <a:t> and the linear velocity u</a:t>
            </a:r>
            <a:r>
              <a:rPr lang="en-US" sz="2000" baseline="-25000" dirty="0">
                <a:solidFill>
                  <a:schemeClr val="tx2">
                    <a:lumMod val="75000"/>
                  </a:schemeClr>
                </a:solidFill>
                <a:latin typeface="Arial" pitchFamily="34" charset="0"/>
                <a:cs typeface="Arial" pitchFamily="34" charset="0"/>
              </a:rPr>
              <a:t>t</a:t>
            </a:r>
            <a:r>
              <a:rPr lang="en-US" sz="2000" dirty="0">
                <a:solidFill>
                  <a:schemeClr val="tx2">
                    <a:lumMod val="75000"/>
                  </a:schemeClr>
                </a:solidFill>
                <a:latin typeface="Arial" pitchFamily="34" charset="0"/>
                <a:cs typeface="Arial" pitchFamily="34" charset="0"/>
              </a:rPr>
              <a:t>:</a:t>
            </a:r>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64071" y="6096000"/>
            <a:ext cx="70372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892823"/>
            <a:ext cx="8359028" cy="71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761" y="2216113"/>
            <a:ext cx="2840972" cy="63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272" y="3726746"/>
            <a:ext cx="49339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109" y="5304865"/>
            <a:ext cx="50958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1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31</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2" name="Rectangle 1"/>
          <p:cNvSpPr/>
          <p:nvPr/>
        </p:nvSpPr>
        <p:spPr>
          <a:xfrm>
            <a:off x="152400" y="939405"/>
            <a:ext cx="8884094" cy="5386090"/>
          </a:xfrm>
          <a:prstGeom prst="rect">
            <a:avLst/>
          </a:prstGeom>
        </p:spPr>
        <p:txBody>
          <a:bodyPr wrap="square">
            <a:spAutoFit/>
          </a:bodyPr>
          <a:lstStyle/>
          <a:p>
            <a:r>
              <a:rPr lang="en-US" sz="2000" dirty="0">
                <a:solidFill>
                  <a:schemeClr val="tx2">
                    <a:lumMod val="75000"/>
                  </a:schemeClr>
                </a:solidFill>
                <a:latin typeface="Arial" pitchFamily="34" charset="0"/>
                <a:cs typeface="Arial" pitchFamily="34" charset="0"/>
              </a:rPr>
              <a:t>Shell equivalent diameter (hydraulic diameter</a:t>
            </a:r>
            <a:r>
              <a:rPr lang="en-US" sz="2000" dirty="0" smtClean="0">
                <a:solidFill>
                  <a:schemeClr val="tx2">
                    <a:lumMod val="75000"/>
                  </a:schemeClr>
                </a:solidFill>
                <a:latin typeface="Arial" pitchFamily="34" charset="0"/>
                <a:cs typeface="Arial" pitchFamily="34" charset="0"/>
              </a:rPr>
              <a:t>):</a:t>
            </a:r>
          </a:p>
          <a:p>
            <a:endParaRPr lang="en-US" sz="2000" dirty="0">
              <a:solidFill>
                <a:schemeClr val="tx2">
                  <a:lumMod val="75000"/>
                </a:schemeClr>
              </a:solidFill>
              <a:latin typeface="Arial" pitchFamily="34" charset="0"/>
              <a:cs typeface="Arial" pitchFamily="34" charset="0"/>
            </a:endParaRPr>
          </a:p>
          <a:p>
            <a:endParaRPr lang="en-US" sz="2000" dirty="0" smtClean="0">
              <a:solidFill>
                <a:schemeClr val="tx2">
                  <a:lumMod val="75000"/>
                </a:schemeClr>
              </a:solidFill>
              <a:latin typeface="Arial" pitchFamily="34" charset="0"/>
              <a:cs typeface="Arial" pitchFamily="34" charset="0"/>
            </a:endParaRPr>
          </a:p>
          <a:p>
            <a:endParaRPr lang="en-US" sz="2000" dirty="0">
              <a:solidFill>
                <a:schemeClr val="tx2">
                  <a:lumMod val="75000"/>
                </a:schemeClr>
              </a:solidFill>
              <a:latin typeface="Arial" pitchFamily="34" charset="0"/>
              <a:cs typeface="Arial" pitchFamily="34" charset="0"/>
            </a:endParaRPr>
          </a:p>
          <a:p>
            <a:r>
              <a:rPr lang="en-US" sz="2000" dirty="0">
                <a:solidFill>
                  <a:schemeClr val="tx2">
                    <a:lumMod val="75000"/>
                  </a:schemeClr>
                </a:solidFill>
                <a:latin typeface="Arial" pitchFamily="34" charset="0"/>
                <a:cs typeface="Arial" pitchFamily="34" charset="0"/>
              </a:rPr>
              <a:t>Mean shell side </a:t>
            </a:r>
            <a:r>
              <a:rPr lang="en-US" sz="2000" dirty="0" smtClean="0">
                <a:solidFill>
                  <a:schemeClr val="tx2">
                    <a:lumMod val="75000"/>
                  </a:schemeClr>
                </a:solidFill>
                <a:latin typeface="Arial" pitchFamily="34" charset="0"/>
                <a:cs typeface="Arial" pitchFamily="34" charset="0"/>
              </a:rPr>
              <a:t>temperature</a:t>
            </a:r>
          </a:p>
          <a:p>
            <a:endParaRPr lang="en-US" sz="2000" dirty="0">
              <a:solidFill>
                <a:schemeClr val="tx2">
                  <a:lumMod val="75000"/>
                </a:schemeClr>
              </a:solidFill>
              <a:latin typeface="Arial" pitchFamily="34" charset="0"/>
              <a:cs typeface="Arial" pitchFamily="34" charset="0"/>
            </a:endParaRPr>
          </a:p>
          <a:p>
            <a:endParaRPr lang="en-US" sz="2000" dirty="0" smtClean="0">
              <a:solidFill>
                <a:schemeClr val="tx2">
                  <a:lumMod val="75000"/>
                </a:schemeClr>
              </a:solidFill>
              <a:latin typeface="Arial" pitchFamily="34" charset="0"/>
              <a:cs typeface="Arial" pitchFamily="34" charset="0"/>
            </a:endParaRPr>
          </a:p>
          <a:p>
            <a:endParaRPr lang="en-US" sz="2000" dirty="0">
              <a:solidFill>
                <a:schemeClr val="tx2">
                  <a:lumMod val="75000"/>
                </a:schemeClr>
              </a:solidFill>
              <a:latin typeface="Arial" pitchFamily="34" charset="0"/>
              <a:cs typeface="Arial" pitchFamily="34" charset="0"/>
            </a:endParaRPr>
          </a:p>
          <a:p>
            <a:endParaRPr lang="en-US" sz="2000" dirty="0" smtClean="0">
              <a:solidFill>
                <a:schemeClr val="tx2">
                  <a:lumMod val="75000"/>
                </a:schemeClr>
              </a:solidFill>
              <a:latin typeface="Arial" pitchFamily="34" charset="0"/>
              <a:cs typeface="Arial" pitchFamily="34" charset="0"/>
            </a:endParaRPr>
          </a:p>
          <a:p>
            <a:endParaRPr lang="en-US" sz="2000" dirty="0">
              <a:solidFill>
                <a:schemeClr val="tx2">
                  <a:lumMod val="75000"/>
                </a:schemeClr>
              </a:solidFill>
              <a:latin typeface="Arial" pitchFamily="34" charset="0"/>
              <a:cs typeface="Arial" pitchFamily="34" charset="0"/>
            </a:endParaRPr>
          </a:p>
          <a:p>
            <a:r>
              <a:rPr lang="en-US" sz="2000" dirty="0">
                <a:solidFill>
                  <a:schemeClr val="tx2">
                    <a:lumMod val="75000"/>
                  </a:schemeClr>
                </a:solidFill>
                <a:latin typeface="Arial" pitchFamily="34" charset="0"/>
                <a:cs typeface="Arial" pitchFamily="34" charset="0"/>
              </a:rPr>
              <a:t>Choose </a:t>
            </a:r>
            <a:r>
              <a:rPr lang="en-US" sz="2000" dirty="0" smtClean="0">
                <a:solidFill>
                  <a:schemeClr val="tx2">
                    <a:lumMod val="75000"/>
                  </a:schemeClr>
                </a:solidFill>
                <a:latin typeface="Arial" pitchFamily="34" charset="0"/>
                <a:cs typeface="Arial" pitchFamily="34" charset="0"/>
              </a:rPr>
              <a:t>25% baffle </a:t>
            </a:r>
            <a:r>
              <a:rPr lang="en-US" sz="2000" dirty="0">
                <a:solidFill>
                  <a:schemeClr val="tx2">
                    <a:lumMod val="75000"/>
                  </a:schemeClr>
                </a:solidFill>
                <a:latin typeface="Arial" pitchFamily="34" charset="0"/>
                <a:cs typeface="Arial" pitchFamily="34" charset="0"/>
              </a:rPr>
              <a:t>cut, from Fig. </a:t>
            </a:r>
            <a:r>
              <a:rPr lang="en-US" sz="2000" dirty="0" smtClean="0">
                <a:solidFill>
                  <a:schemeClr val="tx2">
                    <a:lumMod val="75000"/>
                  </a:schemeClr>
                </a:solidFill>
                <a:latin typeface="Arial" pitchFamily="34" charset="0"/>
                <a:cs typeface="Arial" pitchFamily="34" charset="0"/>
              </a:rPr>
              <a:t>9</a:t>
            </a:r>
          </a:p>
          <a:p>
            <a:endParaRPr lang="en-US" sz="2000" dirty="0">
              <a:solidFill>
                <a:schemeClr val="tx2">
                  <a:lumMod val="75000"/>
                </a:schemeClr>
              </a:solidFill>
              <a:latin typeface="Arial" pitchFamily="34" charset="0"/>
              <a:cs typeface="Arial" pitchFamily="34" charset="0"/>
            </a:endParaRPr>
          </a:p>
          <a:p>
            <a:endParaRPr lang="en-US" sz="2000" dirty="0" smtClean="0">
              <a:solidFill>
                <a:schemeClr val="tx2">
                  <a:lumMod val="75000"/>
                </a:schemeClr>
              </a:solidFill>
              <a:latin typeface="Arial" pitchFamily="34" charset="0"/>
              <a:cs typeface="Arial" pitchFamily="34" charset="0"/>
            </a:endParaRPr>
          </a:p>
          <a:p>
            <a:endParaRPr lang="en-US" sz="2000" dirty="0">
              <a:solidFill>
                <a:schemeClr val="tx2">
                  <a:lumMod val="75000"/>
                </a:schemeClr>
              </a:solidFill>
              <a:latin typeface="Arial" pitchFamily="34" charset="0"/>
              <a:cs typeface="Arial" pitchFamily="34" charset="0"/>
            </a:endParaRPr>
          </a:p>
          <a:p>
            <a:pPr algn="just"/>
            <a:r>
              <a:rPr lang="en-US" sz="1600" dirty="0">
                <a:solidFill>
                  <a:schemeClr val="tx2">
                    <a:lumMod val="75000"/>
                  </a:schemeClr>
                </a:solidFill>
                <a:latin typeface="Arial" pitchFamily="34" charset="0"/>
                <a:cs typeface="Arial" pitchFamily="34" charset="0"/>
              </a:rPr>
              <a:t>The tube wall temperature can be estimated using the </a:t>
            </a:r>
            <a:r>
              <a:rPr lang="en-US" sz="1600" dirty="0" smtClean="0">
                <a:solidFill>
                  <a:schemeClr val="tx2">
                    <a:lumMod val="75000"/>
                  </a:schemeClr>
                </a:solidFill>
                <a:latin typeface="Arial" pitchFamily="34" charset="0"/>
                <a:cs typeface="Arial" pitchFamily="34" charset="0"/>
              </a:rPr>
              <a:t>following method: Mean </a:t>
            </a:r>
            <a:r>
              <a:rPr lang="en-US" sz="1600" dirty="0">
                <a:solidFill>
                  <a:schemeClr val="tx2">
                    <a:lumMod val="75000"/>
                  </a:schemeClr>
                </a:solidFill>
                <a:latin typeface="Arial" pitchFamily="34" charset="0"/>
                <a:cs typeface="Arial" pitchFamily="34" charset="0"/>
              </a:rPr>
              <a:t>temperature difference across all resistance: 68 -33 =35 °C</a:t>
            </a:r>
            <a:endParaRPr lang="en-US" sz="1600" dirty="0" smtClean="0">
              <a:solidFill>
                <a:schemeClr val="tx2">
                  <a:lumMod val="75000"/>
                </a:schemeClr>
              </a:solidFill>
              <a:latin typeface="Arial" pitchFamily="34" charset="0"/>
              <a:cs typeface="Arial" pitchFamily="34" charset="0"/>
            </a:endParaRPr>
          </a:p>
          <a:p>
            <a:pPr algn="just"/>
            <a:endParaRPr lang="en-US" sz="1600" dirty="0" smtClean="0">
              <a:solidFill>
                <a:schemeClr val="tx2">
                  <a:lumMod val="75000"/>
                </a:schemeClr>
              </a:solidFill>
              <a:latin typeface="Arial" pitchFamily="34" charset="0"/>
              <a:cs typeface="Arial" pitchFamily="34" charset="0"/>
            </a:endParaRPr>
          </a:p>
          <a:p>
            <a:pPr algn="just"/>
            <a:r>
              <a:rPr lang="en-US" sz="1600" dirty="0" smtClean="0">
                <a:solidFill>
                  <a:schemeClr val="tx2">
                    <a:lumMod val="75000"/>
                  </a:schemeClr>
                </a:solidFill>
                <a:latin typeface="Arial" pitchFamily="34" charset="0"/>
                <a:cs typeface="Arial" pitchFamily="34" charset="0"/>
              </a:rPr>
              <a:t>Across </a:t>
            </a:r>
            <a:r>
              <a:rPr lang="en-US" sz="1600" dirty="0">
                <a:solidFill>
                  <a:schemeClr val="tx2">
                    <a:lumMod val="75000"/>
                  </a:schemeClr>
                </a:solidFill>
                <a:latin typeface="Arial" pitchFamily="34" charset="0"/>
                <a:cs typeface="Arial" pitchFamily="34" charset="0"/>
              </a:rPr>
              <a:t>methanol </a:t>
            </a:r>
            <a:r>
              <a:rPr lang="en-US" sz="1600" dirty="0" smtClean="0">
                <a:solidFill>
                  <a:schemeClr val="tx2">
                    <a:lumMod val="75000"/>
                  </a:schemeClr>
                </a:solidFill>
                <a:latin typeface="Arial" pitchFamily="34" charset="0"/>
                <a:cs typeface="Arial" pitchFamily="34" charset="0"/>
              </a:rPr>
              <a:t>film, </a:t>
            </a:r>
            <a:endParaRPr lang="en-US" sz="1600" dirty="0">
              <a:solidFill>
                <a:schemeClr val="tx2">
                  <a:lumMod val="75000"/>
                </a:schemeClr>
              </a:solidFill>
              <a:latin typeface="Arial" pitchFamily="34" charset="0"/>
              <a:cs typeface="Arial" pitchFamily="34"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7" y="1339515"/>
            <a:ext cx="58769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731" y="2179265"/>
            <a:ext cx="13906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881" y="2833688"/>
            <a:ext cx="43243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406" y="3983043"/>
            <a:ext cx="16478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64" y="4525968"/>
            <a:ext cx="8526366" cy="63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356" y="5893640"/>
            <a:ext cx="19240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78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938213"/>
            <a:ext cx="438150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32</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98243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5" name="TextBox 4"/>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6" name="TextBox 5"/>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7" name="TextBox 6"/>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8"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33" y="1185863"/>
            <a:ext cx="7970134" cy="465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51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058419"/>
            <a:ext cx="8670551" cy="2862322"/>
          </a:xfrm>
          <a:prstGeom prst="rect">
            <a:avLst/>
          </a:prstGeom>
          <a:noFill/>
        </p:spPr>
        <p:txBody>
          <a:bodyPr wrap="square" rtlCol="0">
            <a:spAutoFit/>
          </a:bodyPr>
          <a:lstStyle/>
          <a:p>
            <a:pPr algn="just"/>
            <a:r>
              <a:rPr lang="en-US" sz="2000" dirty="0">
                <a:solidFill>
                  <a:schemeClr val="tx2">
                    <a:lumMod val="75000"/>
                  </a:schemeClr>
                </a:solidFill>
                <a:latin typeface="Arial" pitchFamily="34" charset="0"/>
                <a:cs typeface="Arial" pitchFamily="34" charset="0"/>
              </a:rPr>
              <a:t>Which shows that the correction for low-viscosity fluid is not significant</a:t>
            </a:r>
            <a:r>
              <a:rPr lang="en-US" sz="2000" dirty="0" smtClean="0">
                <a:solidFill>
                  <a:schemeClr val="tx2">
                    <a:lumMod val="75000"/>
                  </a:schemeClr>
                </a:solidFill>
                <a:latin typeface="Arial" pitchFamily="34" charset="0"/>
                <a:cs typeface="Arial" pitchFamily="34" charset="0"/>
              </a:rPr>
              <a:t>.</a:t>
            </a:r>
          </a:p>
          <a:p>
            <a:pPr algn="just"/>
            <a:endParaRPr lang="en-US" sz="2000" b="1" dirty="0" smtClean="0">
              <a:solidFill>
                <a:srgbClr val="C00000"/>
              </a:solidFill>
              <a:latin typeface="Arial" pitchFamily="34" charset="0"/>
              <a:cs typeface="Arial" pitchFamily="34" charset="0"/>
            </a:endParaRPr>
          </a:p>
          <a:p>
            <a:pPr algn="just"/>
            <a:r>
              <a:rPr lang="en-US" sz="2000" b="1" dirty="0" smtClean="0">
                <a:solidFill>
                  <a:srgbClr val="C00000"/>
                </a:solidFill>
                <a:latin typeface="Arial" pitchFamily="34" charset="0"/>
                <a:cs typeface="Arial" pitchFamily="34" charset="0"/>
              </a:rPr>
              <a:t>Step </a:t>
            </a:r>
            <a:r>
              <a:rPr lang="en-US" sz="2000" b="1" dirty="0">
                <a:solidFill>
                  <a:srgbClr val="C00000"/>
                </a:solidFill>
                <a:latin typeface="Arial" pitchFamily="34" charset="0"/>
                <a:cs typeface="Arial" pitchFamily="34" charset="0"/>
              </a:rPr>
              <a:t>10: </a:t>
            </a:r>
            <a:r>
              <a:rPr lang="en-US" sz="2000" dirty="0">
                <a:solidFill>
                  <a:schemeClr val="tx2">
                    <a:lumMod val="75000"/>
                  </a:schemeClr>
                </a:solidFill>
                <a:latin typeface="Arial" pitchFamily="34" charset="0"/>
                <a:cs typeface="Arial" pitchFamily="34" charset="0"/>
              </a:rPr>
              <a:t>Calculate overall heat transfer coefficient (U</a:t>
            </a:r>
            <a:r>
              <a:rPr lang="en-US" sz="2000" baseline="-25000" dirty="0">
                <a:solidFill>
                  <a:schemeClr val="tx2">
                    <a:lumMod val="75000"/>
                  </a:schemeClr>
                </a:solidFill>
                <a:latin typeface="Arial" pitchFamily="34" charset="0"/>
                <a:cs typeface="Arial" pitchFamily="34" charset="0"/>
              </a:rPr>
              <a:t>o,cal</a:t>
            </a:r>
            <a:r>
              <a:rPr lang="en-US" sz="2000" dirty="0">
                <a:solidFill>
                  <a:schemeClr val="tx2">
                    <a:lumMod val="75000"/>
                  </a:schemeClr>
                </a:solidFill>
                <a:latin typeface="Arial" pitchFamily="34" charset="0"/>
                <a:cs typeface="Arial" pitchFamily="34" charset="0"/>
              </a:rPr>
              <a:t>) based on the outside tube area (you may neglect the tube-wall resistance) including dirt factors: </a:t>
            </a:r>
            <a:endParaRPr lang="en-US" sz="2000" dirty="0" smtClean="0">
              <a:solidFill>
                <a:schemeClr val="tx2">
                  <a:lumMod val="75000"/>
                </a:schemeClr>
              </a:solidFill>
              <a:latin typeface="Arial" pitchFamily="34" charset="0"/>
              <a:cs typeface="Arial" pitchFamily="34" charset="0"/>
            </a:endParaRPr>
          </a:p>
          <a:p>
            <a:pPr algn="just"/>
            <a:r>
              <a:rPr lang="en-US" sz="2000" dirty="0">
                <a:solidFill>
                  <a:schemeClr val="tx2">
                    <a:lumMod val="75000"/>
                  </a:schemeClr>
                </a:solidFill>
                <a:latin typeface="Arial" pitchFamily="34" charset="0"/>
                <a:cs typeface="Arial" pitchFamily="34" charset="0"/>
              </a:rPr>
              <a:t>Take the thermal conductivity of </a:t>
            </a:r>
            <a:r>
              <a:rPr lang="en-US" sz="2000" dirty="0" err="1">
                <a:solidFill>
                  <a:schemeClr val="tx2">
                    <a:lumMod val="75000"/>
                  </a:schemeClr>
                </a:solidFill>
                <a:latin typeface="Arial" pitchFamily="34" charset="0"/>
                <a:cs typeface="Arial" pitchFamily="34" charset="0"/>
              </a:rPr>
              <a:t>cupro</a:t>
            </a:r>
            <a:r>
              <a:rPr lang="en-US" sz="2000" dirty="0">
                <a:solidFill>
                  <a:schemeClr val="tx2">
                    <a:lumMod val="75000"/>
                  </a:schemeClr>
                </a:solidFill>
                <a:latin typeface="Arial" pitchFamily="34" charset="0"/>
                <a:cs typeface="Arial" pitchFamily="34" charset="0"/>
              </a:rPr>
              <a:t>-nickel alloys from t</a:t>
            </a:r>
            <a:r>
              <a:rPr lang="en-US" sz="2000" dirty="0" smtClean="0">
                <a:solidFill>
                  <a:schemeClr val="tx2">
                    <a:lumMod val="75000"/>
                  </a:schemeClr>
                </a:solidFill>
                <a:latin typeface="Arial" pitchFamily="34" charset="0"/>
                <a:cs typeface="Arial" pitchFamily="34" charset="0"/>
              </a:rPr>
              <a:t>ables, 50 W/</a:t>
            </a:r>
            <a:r>
              <a:rPr lang="en-US" sz="2000" dirty="0" err="1" smtClean="0">
                <a:solidFill>
                  <a:schemeClr val="tx2">
                    <a:lumMod val="75000"/>
                  </a:schemeClr>
                </a:solidFill>
                <a:latin typeface="Arial" pitchFamily="34" charset="0"/>
                <a:cs typeface="Arial" pitchFamily="34" charset="0"/>
              </a:rPr>
              <a:t>m°C</a:t>
            </a:r>
            <a:r>
              <a:rPr lang="en-US" sz="2000" dirty="0">
                <a:solidFill>
                  <a:schemeClr val="tx2">
                    <a:lumMod val="75000"/>
                  </a:schemeClr>
                </a:solidFill>
                <a:latin typeface="Arial" pitchFamily="34" charset="0"/>
                <a:cs typeface="Arial" pitchFamily="34" charset="0"/>
              </a:rPr>
              <a:t>, the fouling coefficients from Table 3; methanol (light </a:t>
            </a:r>
            <a:r>
              <a:rPr lang="en-US" sz="2000" dirty="0" smtClean="0">
                <a:solidFill>
                  <a:schemeClr val="tx2">
                    <a:lumMod val="75000"/>
                  </a:schemeClr>
                </a:solidFill>
                <a:latin typeface="Arial" pitchFamily="34" charset="0"/>
                <a:cs typeface="Arial" pitchFamily="34" charset="0"/>
              </a:rPr>
              <a:t>organic) 5000 </a:t>
            </a:r>
            <a:r>
              <a:rPr lang="en-US" sz="2000" dirty="0">
                <a:solidFill>
                  <a:schemeClr val="tx2">
                    <a:lumMod val="75000"/>
                  </a:schemeClr>
                </a:solidFill>
                <a:latin typeface="Arial" pitchFamily="34" charset="0"/>
                <a:cs typeface="Arial" pitchFamily="34" charset="0"/>
              </a:rPr>
              <a:t>Wm</a:t>
            </a:r>
            <a:r>
              <a:rPr lang="en-US" sz="2000" baseline="30000" dirty="0">
                <a:solidFill>
                  <a:schemeClr val="tx2">
                    <a:lumMod val="75000"/>
                  </a:schemeClr>
                </a:solidFill>
                <a:latin typeface="Arial" pitchFamily="34" charset="0"/>
                <a:cs typeface="Arial" pitchFamily="34" charset="0"/>
              </a:rPr>
              <a:t>-2</a:t>
            </a:r>
            <a:r>
              <a:rPr lang="en-US" sz="2000" dirty="0">
                <a:solidFill>
                  <a:schemeClr val="tx2">
                    <a:lumMod val="75000"/>
                  </a:schemeClr>
                </a:solidFill>
                <a:latin typeface="Arial" pitchFamily="34" charset="0"/>
                <a:cs typeface="Arial" pitchFamily="34" charset="0"/>
              </a:rPr>
              <a:t>°C</a:t>
            </a:r>
            <a:r>
              <a:rPr lang="en-US" sz="2000" baseline="30000" dirty="0">
                <a:solidFill>
                  <a:schemeClr val="tx2">
                    <a:lumMod val="75000"/>
                  </a:schemeClr>
                </a:solidFill>
                <a:latin typeface="Arial" pitchFamily="34" charset="0"/>
                <a:cs typeface="Arial" pitchFamily="34" charset="0"/>
              </a:rPr>
              <a:t>-1</a:t>
            </a:r>
            <a:r>
              <a:rPr lang="en-US" sz="2000" dirty="0">
                <a:solidFill>
                  <a:schemeClr val="tx2">
                    <a:lumMod val="75000"/>
                  </a:schemeClr>
                </a:solidFill>
                <a:latin typeface="Arial" pitchFamily="34" charset="0"/>
                <a:cs typeface="Arial" pitchFamily="34" charset="0"/>
              </a:rPr>
              <a:t>, brackish water (sea water), take as highest value, </a:t>
            </a:r>
            <a:r>
              <a:rPr lang="en-US" sz="2000" dirty="0" smtClean="0">
                <a:solidFill>
                  <a:schemeClr val="tx2">
                    <a:lumMod val="75000"/>
                  </a:schemeClr>
                </a:solidFill>
                <a:latin typeface="Arial" pitchFamily="34" charset="0"/>
                <a:cs typeface="Arial" pitchFamily="34" charset="0"/>
              </a:rPr>
              <a:t>3000 Wm</a:t>
            </a:r>
            <a:r>
              <a:rPr lang="en-US" sz="2000" baseline="30000" dirty="0" smtClean="0">
                <a:solidFill>
                  <a:schemeClr val="tx2">
                    <a:lumMod val="75000"/>
                  </a:schemeClr>
                </a:solidFill>
                <a:latin typeface="Arial" pitchFamily="34" charset="0"/>
                <a:cs typeface="Arial" pitchFamily="34" charset="0"/>
              </a:rPr>
              <a:t>-2</a:t>
            </a:r>
            <a:r>
              <a:rPr lang="en-US" sz="2000" dirty="0" smtClean="0">
                <a:solidFill>
                  <a:schemeClr val="tx2">
                    <a:lumMod val="75000"/>
                  </a:schemeClr>
                </a:solidFill>
                <a:latin typeface="Arial" pitchFamily="34" charset="0"/>
                <a:cs typeface="Arial" pitchFamily="34" charset="0"/>
              </a:rPr>
              <a:t>°C</a:t>
            </a:r>
            <a:r>
              <a:rPr lang="en-US" sz="2000" baseline="30000" dirty="0" smtClean="0">
                <a:solidFill>
                  <a:schemeClr val="tx2">
                    <a:lumMod val="75000"/>
                  </a:schemeClr>
                </a:solidFill>
                <a:latin typeface="Arial" pitchFamily="34" charset="0"/>
                <a:cs typeface="Arial" pitchFamily="34" charset="0"/>
              </a:rPr>
              <a:t>-1</a:t>
            </a:r>
            <a:endParaRPr lang="en-US" sz="2000" baseline="30000" dirty="0">
              <a:solidFill>
                <a:schemeClr val="tx2">
                  <a:lumMod val="75000"/>
                </a:schemeClr>
              </a:solidFill>
              <a:latin typeface="Arial" pitchFamily="34" charset="0"/>
              <a:cs typeface="Arial" pitchFamily="34" charset="0"/>
            </a:endParaRPr>
          </a:p>
          <a:p>
            <a:pPr algn="just"/>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34</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222" y="912403"/>
            <a:ext cx="39052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405" y="4572001"/>
            <a:ext cx="5997389" cy="182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58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smtClean="0">
                <a:solidFill>
                  <a:prstClr val="white"/>
                </a:solidFill>
                <a:latin typeface="Cambria Math"/>
                <a:ea typeface="Cambria Math"/>
                <a:cs typeface="Lao UI" pitchFamily="34" charset="0"/>
              </a:rPr>
              <a:t>∞</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35</a:t>
            </a:fld>
            <a:endParaRPr lang="en-US" altLang="zh-CN" sz="2800" b="1" dirty="0">
              <a:solidFill>
                <a:prstClr val="black"/>
              </a:solidFill>
              <a:latin typeface="Lao UI" panose="020B0502040204020203" pitchFamily="34" charset="0"/>
              <a:cs typeface="Lao UI" panose="020B05020402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9739218"/>
              </p:ext>
            </p:extLst>
          </p:nvPr>
        </p:nvGraphicFramePr>
        <p:xfrm>
          <a:off x="1739153" y="941293"/>
          <a:ext cx="5741893" cy="5448166"/>
        </p:xfrm>
        <a:graphic>
          <a:graphicData uri="http://schemas.openxmlformats.org/drawingml/2006/table">
            <a:tbl>
              <a:tblPr firstRow="1" firstCol="1" bandRow="1">
                <a:tableStyleId>{5C22544A-7EE6-4342-B048-85BDC9FD1C3A}</a:tableStyleId>
              </a:tblPr>
              <a:tblGrid>
                <a:gridCol w="2374010"/>
                <a:gridCol w="1675261"/>
                <a:gridCol w="1692622"/>
              </a:tblGrid>
              <a:tr h="213046">
                <a:tc>
                  <a:txBody>
                    <a:bodyPr/>
                    <a:lstStyle/>
                    <a:p>
                      <a:pPr marL="0" marR="0" algn="ctr">
                        <a:lnSpc>
                          <a:spcPct val="150000"/>
                        </a:lnSpc>
                        <a:spcBef>
                          <a:spcPts val="0"/>
                        </a:spcBef>
                        <a:spcAft>
                          <a:spcPts val="0"/>
                        </a:spcAft>
                      </a:pPr>
                      <a:r>
                        <a:rPr lang="en-US" sz="1000">
                          <a:effectLst/>
                        </a:rPr>
                        <a:t>Fluid</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Coefficient, W/m</a:t>
                      </a:r>
                      <a:r>
                        <a:rPr lang="en-US" sz="1000" baseline="30000">
                          <a:effectLst/>
                        </a:rPr>
                        <a:t>2</a:t>
                      </a:r>
                      <a:r>
                        <a:rPr lang="en-US" sz="1000">
                          <a:effectLst/>
                        </a:rPr>
                        <a:t> </a:t>
                      </a:r>
                      <a:r>
                        <a:rPr lang="en-US" sz="1000" baseline="30000">
                          <a:effectLst/>
                        </a:rPr>
                        <a:t>0</a:t>
                      </a:r>
                      <a:r>
                        <a:rPr lang="en-US" sz="1000">
                          <a:effectLst/>
                        </a:rPr>
                        <a:t>C</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Resistance, m</a:t>
                      </a:r>
                      <a:r>
                        <a:rPr lang="en-US" sz="1000" baseline="30000">
                          <a:effectLst/>
                        </a:rPr>
                        <a:t>2</a:t>
                      </a:r>
                      <a:r>
                        <a:rPr lang="en-US" sz="1000">
                          <a:effectLst/>
                        </a:rPr>
                        <a:t> </a:t>
                      </a:r>
                      <a:r>
                        <a:rPr lang="en-US" sz="1000" baseline="30000">
                          <a:effectLst/>
                        </a:rPr>
                        <a:t>0</a:t>
                      </a:r>
                      <a:r>
                        <a:rPr lang="en-US" sz="1000">
                          <a:effectLst/>
                        </a:rPr>
                        <a:t>C/W</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River Water</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3000 – 12000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0.003 – 0.001</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Sea Water</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dirty="0">
                          <a:effectLst/>
                        </a:rPr>
                        <a:t>1000 – </a:t>
                      </a:r>
                      <a:r>
                        <a:rPr lang="en-US" sz="1000" dirty="0" smtClean="0">
                          <a:effectLst/>
                        </a:rPr>
                        <a:t>3000</a:t>
                      </a:r>
                      <a:endParaRPr lang="en-US" sz="1000" dirty="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0.001 – 0.0003</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Cooling Water (Towers)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3000 – 6000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0.0003 – 0.00017</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Towns Water (Soft)</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3000 – 5000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0.0003 – 0.0002</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Towns Water (Hard)</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1000 – 2000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0.001 – 0.0005</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Steam Condensate</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1500 – 5000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0.00067 - 0.0002</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Steam (Oil Free)</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4000 – 10000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0.0025 – 0.0001</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Steam (Oil Traces)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2000 – 50000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0.0005 – 0.0002</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Refrigerated Brine</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3000 - 5000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0.0003 – 0.0002</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Air and Industrial Gases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5000 - 10000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0.0002 – 0.0001</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Flue Gases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2000 - 5000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0.0005 – 0.0002</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Organic Vapors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5000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0.0002</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Organic Liquids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5000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0.0002</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Light Hydrocarbons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5000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0.0002</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Heavy Hydrocarbons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5000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0.0002</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Boiling Organics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2500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0.0004</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Condensing Organics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5000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0.0002</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Heat Transfer Fluids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5000</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a:effectLst/>
                        </a:rPr>
                        <a:t>0.0002</a:t>
                      </a:r>
                      <a:endParaRPr lang="en-US" sz="1000">
                        <a:effectLst/>
                        <a:latin typeface="Times New Roman"/>
                        <a:ea typeface="Times New Roman"/>
                      </a:endParaRPr>
                    </a:p>
                  </a:txBody>
                  <a:tcPr marL="56575" marR="56575" marT="0" marB="0"/>
                </a:tc>
              </a:tr>
              <a:tr h="274714">
                <a:tc>
                  <a:txBody>
                    <a:bodyPr/>
                    <a:lstStyle/>
                    <a:p>
                      <a:pPr marL="0" marR="0" algn="just">
                        <a:lnSpc>
                          <a:spcPct val="150000"/>
                        </a:lnSpc>
                        <a:spcBef>
                          <a:spcPts val="0"/>
                        </a:spcBef>
                        <a:spcAft>
                          <a:spcPts val="0"/>
                        </a:spcAft>
                      </a:pPr>
                      <a:r>
                        <a:rPr lang="en-US" sz="1000">
                          <a:effectLst/>
                        </a:rPr>
                        <a:t>Aqueous Salt Solutions</a:t>
                      </a:r>
                      <a:endParaRPr lang="en-US" sz="100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dirty="0">
                          <a:effectLst/>
                        </a:rPr>
                        <a:t>3000 – 5000</a:t>
                      </a:r>
                      <a:endParaRPr lang="en-US" sz="1000" dirty="0">
                        <a:effectLst/>
                        <a:latin typeface="Times New Roman"/>
                        <a:ea typeface="Times New Roman"/>
                      </a:endParaRPr>
                    </a:p>
                  </a:txBody>
                  <a:tcPr marL="56575" marR="56575" marT="0" marB="0"/>
                </a:tc>
                <a:tc>
                  <a:txBody>
                    <a:bodyPr/>
                    <a:lstStyle/>
                    <a:p>
                      <a:pPr marL="0" marR="0" algn="ctr">
                        <a:lnSpc>
                          <a:spcPct val="150000"/>
                        </a:lnSpc>
                        <a:spcBef>
                          <a:spcPts val="0"/>
                        </a:spcBef>
                        <a:spcAft>
                          <a:spcPts val="0"/>
                        </a:spcAft>
                      </a:pPr>
                      <a:r>
                        <a:rPr lang="en-US" sz="1000" dirty="0">
                          <a:effectLst/>
                        </a:rPr>
                        <a:t>0.0003 – 0.0002</a:t>
                      </a:r>
                      <a:endParaRPr lang="en-US" sz="1000" dirty="0">
                        <a:effectLst/>
                        <a:latin typeface="Times New Roman"/>
                        <a:ea typeface="Times New Roman"/>
                      </a:endParaRPr>
                    </a:p>
                  </a:txBody>
                  <a:tcPr marL="56575" marR="56575" marT="0" marB="0"/>
                </a:tc>
              </a:tr>
            </a:tbl>
          </a:graphicData>
        </a:graphic>
      </p:graphicFrame>
    </p:spTree>
    <p:extLst>
      <p:ext uri="{BB962C8B-B14F-4D97-AF65-F5344CB8AC3E}">
        <p14:creationId xmlns:p14="http://schemas.microsoft.com/office/powerpoint/2010/main" val="314686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95" y="883858"/>
            <a:ext cx="8596558" cy="5529719"/>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Checking:</a:t>
            </a:r>
          </a:p>
          <a:p>
            <a:pPr algn="just"/>
            <a:endParaRPr lang="en-US" sz="2000" baseline="-25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 23% &lt; 30% (</a:t>
            </a:r>
            <a:r>
              <a:rPr lang="en-US" sz="2000" dirty="0" smtClean="0">
                <a:solidFill>
                  <a:srgbClr val="C00000"/>
                </a:solidFill>
                <a:latin typeface="Arial" panose="020B0604020202020204" pitchFamily="34" charset="0"/>
                <a:ea typeface="Batang" pitchFamily="18" charset="-127"/>
                <a:cs typeface="Arial" panose="020B0604020202020204" pitchFamily="34" charset="0"/>
              </a:rPr>
              <a:t>Ok!</a:t>
            </a:r>
            <a:r>
              <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rPr>
              <a:t>)</a:t>
            </a: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r>
              <a:rPr lang="en-US" sz="2000" b="1" dirty="0">
                <a:solidFill>
                  <a:srgbClr val="C00000"/>
                </a:solidFill>
                <a:latin typeface="Arial" pitchFamily="34" charset="0"/>
                <a:cs typeface="Arial" pitchFamily="34" charset="0"/>
              </a:rPr>
              <a:t>Step 10: </a:t>
            </a:r>
            <a:r>
              <a:rPr lang="en-US" sz="2000" dirty="0" smtClean="0">
                <a:solidFill>
                  <a:schemeClr val="tx2">
                    <a:lumMod val="75000"/>
                  </a:schemeClr>
                </a:solidFill>
                <a:latin typeface="Arial" pitchFamily="34" charset="0"/>
                <a:cs typeface="Arial" pitchFamily="34" charset="0"/>
              </a:rPr>
              <a:t>Calculate </a:t>
            </a:r>
            <a:r>
              <a:rPr lang="en-US" sz="2000" dirty="0">
                <a:solidFill>
                  <a:schemeClr val="tx2">
                    <a:lumMod val="75000"/>
                  </a:schemeClr>
                </a:solidFill>
                <a:latin typeface="Arial" pitchFamily="34" charset="0"/>
                <a:cs typeface="Arial" pitchFamily="34" charset="0"/>
              </a:rPr>
              <a:t>% overdesign. Overdesign represents extra surface area provided beyond that required to compensate for fouling. Typical value of 10% or less is acceptable</a:t>
            </a:r>
            <a:r>
              <a:rPr lang="en-US" sz="2000" dirty="0" smtClean="0">
                <a:solidFill>
                  <a:schemeClr val="tx2">
                    <a:lumMod val="75000"/>
                  </a:schemeClr>
                </a:solidFill>
                <a:latin typeface="Arial" pitchFamily="34" charset="0"/>
                <a:cs typeface="Arial" pitchFamily="34" charset="0"/>
              </a:rPr>
              <a:t>.</a:t>
            </a:r>
          </a:p>
          <a:p>
            <a:pPr algn="just"/>
            <a:r>
              <a:rPr lang="en-US" sz="2000" dirty="0" smtClean="0">
                <a:solidFill>
                  <a:schemeClr val="tx2">
                    <a:lumMod val="75000"/>
                  </a:schemeClr>
                </a:solidFill>
                <a:latin typeface="Arial" pitchFamily="34" charset="0"/>
                <a:cs typeface="Arial" pitchFamily="34" charset="0"/>
              </a:rPr>
              <a:t>The area required (A</a:t>
            </a:r>
            <a:r>
              <a:rPr lang="en-US" sz="2000" baseline="-25000" dirty="0" smtClean="0">
                <a:solidFill>
                  <a:schemeClr val="tx2">
                    <a:lumMod val="75000"/>
                  </a:schemeClr>
                </a:solidFill>
                <a:latin typeface="Arial" pitchFamily="34" charset="0"/>
                <a:cs typeface="Arial" pitchFamily="34" charset="0"/>
              </a:rPr>
              <a:t>req</a:t>
            </a:r>
            <a:r>
              <a:rPr lang="en-US" sz="2000" dirty="0" smtClean="0">
                <a:solidFill>
                  <a:schemeClr val="tx2">
                    <a:lumMod val="75000"/>
                  </a:schemeClr>
                </a:solidFill>
                <a:latin typeface="Arial" pitchFamily="34" charset="0"/>
                <a:cs typeface="Arial" pitchFamily="34" charset="0"/>
              </a:rPr>
              <a:t>) calculated previously as </a:t>
            </a:r>
            <a:endParaRPr lang="en-US" sz="2000" dirty="0">
              <a:solidFill>
                <a:schemeClr val="tx2">
                  <a:lumMod val="75000"/>
                </a:schemeClr>
              </a:solidFill>
              <a:latin typeface="Arial" pitchFamily="34" charset="0"/>
              <a:cs typeface="Arial" pitchFamily="34" charset="0"/>
            </a:endParaRPr>
          </a:p>
          <a:p>
            <a:pPr algn="just"/>
            <a:endParaRPr lang="en-US" sz="2000" dirty="0">
              <a:solidFill>
                <a:schemeClr val="tx2">
                  <a:lumMod val="75000"/>
                </a:schemeClr>
              </a:solidFill>
              <a:latin typeface="Arial" pitchFamily="34" charset="0"/>
              <a:cs typeface="Arial" pitchFamily="34" charset="0"/>
            </a:endParaRPr>
          </a:p>
          <a:p>
            <a:pPr algn="just"/>
            <a:r>
              <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rPr>
              <a:t>The heat transfer area (A) from the design is:</a:t>
            </a:r>
          </a:p>
          <a:p>
            <a:pPr algn="just"/>
            <a:r>
              <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rPr>
              <a:t>A = n</a:t>
            </a:r>
            <a:r>
              <a:rPr lang="en-US" sz="2000" baseline="-25000" dirty="0" smtClean="0">
                <a:solidFill>
                  <a:schemeClr val="tx2">
                    <a:lumMod val="75000"/>
                  </a:schemeClr>
                </a:solidFill>
                <a:latin typeface="Arial" panose="020B0604020202020204" pitchFamily="34" charset="0"/>
                <a:ea typeface="Batang" pitchFamily="18" charset="-127"/>
                <a:cs typeface="Arial" panose="020B0604020202020204" pitchFamily="34" charset="0"/>
              </a:rPr>
              <a:t>t</a:t>
            </a:r>
            <a:r>
              <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rPr>
              <a:t> X 3.14 X d</a:t>
            </a:r>
            <a:r>
              <a:rPr lang="en-US" sz="2000" baseline="-25000" dirty="0" smtClean="0">
                <a:solidFill>
                  <a:schemeClr val="tx2">
                    <a:lumMod val="75000"/>
                  </a:schemeClr>
                </a:solidFill>
                <a:latin typeface="Arial" panose="020B0604020202020204" pitchFamily="34" charset="0"/>
                <a:ea typeface="Batang" pitchFamily="18" charset="-127"/>
                <a:cs typeface="Arial" panose="020B0604020202020204" pitchFamily="34" charset="0"/>
              </a:rPr>
              <a:t>o</a:t>
            </a:r>
            <a:r>
              <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rPr>
              <a:t> X L </a:t>
            </a:r>
          </a:p>
          <a:p>
            <a:pPr algn="just"/>
            <a:r>
              <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rPr>
              <a:t>= 938 tubes X 3.14 X 0.02m X 4.88m</a:t>
            </a:r>
          </a:p>
          <a:p>
            <a:pPr algn="just"/>
            <a:r>
              <a:rPr lang="en-US" sz="2000" u="sng" dirty="0" smtClean="0">
                <a:solidFill>
                  <a:schemeClr val="tx2">
                    <a:lumMod val="75000"/>
                  </a:schemeClr>
                </a:solidFill>
                <a:latin typeface="Arial" panose="020B0604020202020204" pitchFamily="34" charset="0"/>
                <a:ea typeface="Batang" pitchFamily="18" charset="-127"/>
                <a:cs typeface="Arial" panose="020B0604020202020204" pitchFamily="34" charset="0"/>
              </a:rPr>
              <a:t>= 287.46m</a:t>
            </a:r>
            <a:r>
              <a:rPr lang="en-US" sz="2000" u="sng" baseline="30000" dirty="0" smtClean="0">
                <a:solidFill>
                  <a:schemeClr val="tx2">
                    <a:lumMod val="75000"/>
                  </a:schemeClr>
                </a:solidFill>
                <a:latin typeface="Arial" panose="020B0604020202020204" pitchFamily="34" charset="0"/>
                <a:ea typeface="Batang" pitchFamily="18" charset="-127"/>
                <a:cs typeface="Arial" panose="020B0604020202020204" pitchFamily="34" charset="0"/>
              </a:rPr>
              <a:t>2</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Checking overdesign: </a:t>
            </a: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u="sng"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3.4% </a:t>
            </a:r>
            <a:r>
              <a:rPr lang="en-US" sz="2000" dirty="0">
                <a:solidFill>
                  <a:srgbClr val="002060"/>
                </a:solidFill>
                <a:latin typeface="Arial" panose="020B0604020202020204" pitchFamily="34" charset="0"/>
                <a:ea typeface="Batang" pitchFamily="18" charset="-127"/>
                <a:cs typeface="Arial" panose="020B0604020202020204" pitchFamily="34" charset="0"/>
              </a:rPr>
              <a:t>&lt;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10</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C00000"/>
                </a:solidFill>
                <a:latin typeface="Arial" panose="020B0604020202020204" pitchFamily="34" charset="0"/>
                <a:ea typeface="Batang" pitchFamily="18" charset="-127"/>
                <a:cs typeface="Arial" panose="020B0604020202020204" pitchFamily="34" charset="0"/>
              </a:rPr>
              <a:t>Ok</a:t>
            </a:r>
            <a:r>
              <a:rPr lang="en-US" sz="2000" dirty="0" smtClean="0">
                <a:solidFill>
                  <a:srgbClr val="C00000"/>
                </a:solidFill>
                <a:latin typeface="Arial" panose="020B0604020202020204" pitchFamily="34" charset="0"/>
                <a:ea typeface="Batang" pitchFamily="18" charset="-127"/>
                <a:cs typeface="Arial" panose="020B0604020202020204" pitchFamily="34" charset="0"/>
              </a:rPr>
              <a:t>!</a:t>
            </a:r>
            <a:r>
              <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rPr>
              <a:t>)</a:t>
            </a: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36</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076" y="870008"/>
            <a:ext cx="2050677" cy="60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493" y="3136671"/>
            <a:ext cx="3174307" cy="62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2" y="5081550"/>
            <a:ext cx="31908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72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94" y="938481"/>
            <a:ext cx="8623453" cy="1528624"/>
          </a:xfrm>
          <a:prstGeom prst="rect">
            <a:avLst/>
          </a:prstGeom>
          <a:noFill/>
        </p:spPr>
        <p:txBody>
          <a:bodyPr wrap="square" rtlCol="0">
            <a:spAutoFit/>
          </a:bodyPr>
          <a:lstStyle/>
          <a:p>
            <a:pPr algn="just"/>
            <a:r>
              <a:rPr lang="en-US" sz="2000" b="1" dirty="0">
                <a:solidFill>
                  <a:srgbClr val="C00000"/>
                </a:solidFill>
                <a:latin typeface="Arial" pitchFamily="34" charset="0"/>
                <a:cs typeface="Arial" pitchFamily="34" charset="0"/>
              </a:rPr>
              <a:t>Step 12: </a:t>
            </a:r>
            <a:r>
              <a:rPr lang="en-US" sz="2000" dirty="0">
                <a:solidFill>
                  <a:schemeClr val="tx2">
                    <a:lumMod val="75000"/>
                  </a:schemeClr>
                </a:solidFill>
                <a:latin typeface="Arial" pitchFamily="34" charset="0"/>
                <a:cs typeface="Arial" pitchFamily="34" charset="0"/>
              </a:rPr>
              <a:t>Calculate shell side and tube side pressure drops</a:t>
            </a:r>
            <a:r>
              <a:rPr lang="en-US" sz="2000" dirty="0" smtClean="0">
                <a:solidFill>
                  <a:schemeClr val="tx2">
                    <a:lumMod val="75000"/>
                  </a:schemeClr>
                </a:solidFill>
                <a:latin typeface="Arial" pitchFamily="34" charset="0"/>
                <a:cs typeface="Arial" pitchFamily="34" charset="0"/>
              </a:rPr>
              <a:t>.</a:t>
            </a:r>
          </a:p>
          <a:p>
            <a:pPr algn="just"/>
            <a:r>
              <a:rPr lang="en-US" sz="2000" dirty="0" smtClean="0">
                <a:solidFill>
                  <a:srgbClr val="C00000"/>
                </a:solidFill>
                <a:latin typeface="Arial" pitchFamily="34" charset="0"/>
                <a:cs typeface="Arial" pitchFamily="34" charset="0"/>
              </a:rPr>
              <a:t>Tube Side Pressure Drop:</a:t>
            </a:r>
          </a:p>
          <a:p>
            <a:pPr algn="just"/>
            <a:r>
              <a:rPr lang="en-US" sz="2000" dirty="0">
                <a:solidFill>
                  <a:schemeClr val="tx2">
                    <a:lumMod val="75000"/>
                  </a:schemeClr>
                </a:solidFill>
                <a:latin typeface="ArEAL"/>
              </a:rPr>
              <a:t>Re = 14925</a:t>
            </a:r>
            <a:endParaRPr lang="en-US" sz="2000" dirty="0" smtClean="0">
              <a:solidFill>
                <a:schemeClr val="tx2">
                  <a:lumMod val="75000"/>
                </a:schemeClr>
              </a:solidFill>
              <a:latin typeface="ArEAL"/>
              <a:cs typeface="Arial" pitchFamily="34" charset="0"/>
            </a:endParaRPr>
          </a:p>
          <a:p>
            <a:pPr algn="just"/>
            <a:r>
              <a:rPr lang="en-US" sz="2000" dirty="0">
                <a:solidFill>
                  <a:schemeClr val="tx2">
                    <a:lumMod val="75000"/>
                  </a:schemeClr>
                </a:solidFill>
                <a:latin typeface="ArEAL"/>
              </a:rPr>
              <a:t>From Fig. 10</a:t>
            </a:r>
            <a:r>
              <a:rPr lang="en-US" sz="2000" dirty="0" smtClean="0">
                <a:solidFill>
                  <a:schemeClr val="tx2">
                    <a:lumMod val="75000"/>
                  </a:schemeClr>
                </a:solidFill>
                <a:latin typeface="ArEAL"/>
              </a:rPr>
              <a:t>, </a:t>
            </a:r>
            <a:r>
              <a:rPr lang="en-US" sz="2000" dirty="0">
                <a:solidFill>
                  <a:schemeClr val="tx2">
                    <a:lumMod val="75000"/>
                  </a:schemeClr>
                </a:solidFill>
                <a:latin typeface="ArEAL"/>
              </a:rPr>
              <a:t>j</a:t>
            </a:r>
            <a:r>
              <a:rPr lang="en-US" sz="2000" baseline="-25000" dirty="0">
                <a:solidFill>
                  <a:schemeClr val="tx2">
                    <a:lumMod val="75000"/>
                  </a:schemeClr>
                </a:solidFill>
                <a:latin typeface="ArEAL"/>
              </a:rPr>
              <a:t>f</a:t>
            </a:r>
            <a:r>
              <a:rPr lang="en-US" sz="2000" dirty="0">
                <a:solidFill>
                  <a:schemeClr val="tx2">
                    <a:lumMod val="75000"/>
                  </a:schemeClr>
                </a:solidFill>
                <a:latin typeface="ArEAL"/>
              </a:rPr>
              <a:t> = </a:t>
            </a:r>
            <a:r>
              <a:rPr lang="en-US" sz="2000" dirty="0" smtClean="0">
                <a:solidFill>
                  <a:schemeClr val="tx2">
                    <a:lumMod val="75000"/>
                  </a:schemeClr>
                </a:solidFill>
                <a:latin typeface="ArEAL"/>
              </a:rPr>
              <a:t>4.3 X 10</a:t>
            </a:r>
            <a:r>
              <a:rPr lang="en-US" sz="2000" baseline="30000" dirty="0" smtClean="0">
                <a:solidFill>
                  <a:schemeClr val="tx2">
                    <a:lumMod val="75000"/>
                  </a:schemeClr>
                </a:solidFill>
                <a:latin typeface="ArEAL"/>
              </a:rPr>
              <a:t>-3</a:t>
            </a:r>
          </a:p>
          <a:p>
            <a:pPr algn="just"/>
            <a:endParaRPr lang="en-US" sz="2000" baseline="30000" dirty="0">
              <a:solidFill>
                <a:schemeClr val="tx2">
                  <a:lumMod val="75000"/>
                </a:schemeClr>
              </a:solidFill>
              <a:latin typeface="ArEAL"/>
              <a:cs typeface="Arial" pitchFamily="34" charset="0"/>
            </a:endParaRPr>
          </a:p>
        </p:txBody>
      </p:sp>
      <p:sp>
        <p:nvSpPr>
          <p:cNvPr id="5" name="TextBox 4"/>
          <p:cNvSpPr txBox="1"/>
          <p:nvPr/>
        </p:nvSpPr>
        <p:spPr>
          <a:xfrm>
            <a:off x="-1" y="142291"/>
            <a:ext cx="9036495" cy="461665"/>
          </a:xfrm>
          <a:prstGeom prst="rect">
            <a:avLst/>
          </a:prstGeom>
          <a:noFill/>
        </p:spPr>
        <p:txBody>
          <a:bodyPr wrap="square" rtlCol="0">
            <a:spAutoFit/>
          </a:bodyPr>
          <a:lstStyle/>
          <a:p>
            <a:r>
              <a:rPr lang="en-US" sz="24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244" y="2254054"/>
            <a:ext cx="7029712" cy="42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35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389" y="951092"/>
            <a:ext cx="8754105" cy="4401205"/>
          </a:xfrm>
          <a:prstGeom prst="rect">
            <a:avLst/>
          </a:prstGeom>
          <a:noFill/>
        </p:spPr>
        <p:txBody>
          <a:bodyPr wrap="square" rtlCol="0">
            <a:spAutoFit/>
          </a:bodyPr>
          <a:lstStyle/>
          <a:p>
            <a:pPr algn="just"/>
            <a:r>
              <a:rPr lang="en-US" sz="2000" dirty="0">
                <a:solidFill>
                  <a:schemeClr val="tx2">
                    <a:lumMod val="75000"/>
                  </a:schemeClr>
                </a:solidFill>
                <a:latin typeface="ArEAL"/>
              </a:rPr>
              <a:t>Neglecting the viscosity </a:t>
            </a:r>
            <a:r>
              <a:rPr lang="en-US" sz="2000" dirty="0" smtClean="0">
                <a:solidFill>
                  <a:schemeClr val="tx2">
                    <a:lumMod val="75000"/>
                  </a:schemeClr>
                </a:solidFill>
                <a:latin typeface="ArEAL"/>
              </a:rPr>
              <a:t>correction </a:t>
            </a:r>
            <a:r>
              <a:rPr lang="en-US" sz="2000" dirty="0">
                <a:solidFill>
                  <a:schemeClr val="tx2">
                    <a:lumMod val="75000"/>
                  </a:schemeClr>
                </a:solidFill>
                <a:latin typeface="ArEAL"/>
              </a:rPr>
              <a:t>term</a:t>
            </a:r>
            <a:r>
              <a:rPr lang="en-US" sz="2000" dirty="0" smtClean="0">
                <a:solidFill>
                  <a:schemeClr val="tx2">
                    <a:lumMod val="75000"/>
                  </a:schemeClr>
                </a:solidFill>
                <a:latin typeface="ArEAL"/>
              </a:rPr>
              <a:t>:</a:t>
            </a:r>
          </a:p>
          <a:p>
            <a:pPr algn="just"/>
            <a:endParaRPr lang="en-US" sz="2000" dirty="0">
              <a:solidFill>
                <a:schemeClr val="tx2">
                  <a:lumMod val="75000"/>
                </a:schemeClr>
              </a:solidFill>
              <a:latin typeface="ArEAL"/>
              <a:cs typeface="Arial" pitchFamily="34" charset="0"/>
            </a:endParaRPr>
          </a:p>
          <a:p>
            <a:pPr algn="just"/>
            <a:endParaRPr lang="en-US" sz="2000" dirty="0" smtClean="0">
              <a:solidFill>
                <a:schemeClr val="tx2">
                  <a:lumMod val="75000"/>
                </a:schemeClr>
              </a:solidFill>
              <a:latin typeface="ArEAL"/>
              <a:cs typeface="Arial" pitchFamily="34" charset="0"/>
            </a:endParaRPr>
          </a:p>
          <a:p>
            <a:pPr algn="just"/>
            <a:endParaRPr lang="en-US" sz="2000" dirty="0">
              <a:solidFill>
                <a:schemeClr val="tx2">
                  <a:lumMod val="75000"/>
                </a:schemeClr>
              </a:solidFill>
              <a:latin typeface="ArEAL"/>
              <a:cs typeface="Arial" pitchFamily="34" charset="0"/>
            </a:endParaRPr>
          </a:p>
          <a:p>
            <a:pPr algn="just"/>
            <a:endParaRPr lang="en-US" sz="2000" dirty="0" smtClean="0">
              <a:solidFill>
                <a:schemeClr val="tx2">
                  <a:lumMod val="75000"/>
                </a:schemeClr>
              </a:solidFill>
              <a:latin typeface="ArEAL"/>
              <a:cs typeface="Arial" pitchFamily="34" charset="0"/>
            </a:endParaRPr>
          </a:p>
          <a:p>
            <a:pPr algn="just"/>
            <a:endParaRPr lang="en-US" sz="2000" dirty="0">
              <a:solidFill>
                <a:schemeClr val="tx2">
                  <a:lumMod val="75000"/>
                </a:schemeClr>
              </a:solidFill>
              <a:latin typeface="ArEAL"/>
              <a:cs typeface="Arial" pitchFamily="34" charset="0"/>
            </a:endParaRPr>
          </a:p>
          <a:p>
            <a:pPr algn="just"/>
            <a:r>
              <a:rPr lang="en-US" sz="2000" dirty="0" smtClean="0">
                <a:solidFill>
                  <a:schemeClr val="tx2">
                    <a:lumMod val="75000"/>
                  </a:schemeClr>
                </a:solidFill>
                <a:latin typeface="Arial" pitchFamily="34" charset="0"/>
                <a:cs typeface="Arial" pitchFamily="34" charset="0"/>
              </a:rPr>
              <a:t>Low (</a:t>
            </a:r>
            <a:r>
              <a:rPr lang="en-US" sz="2000" dirty="0" smtClean="0">
                <a:solidFill>
                  <a:srgbClr val="C00000"/>
                </a:solidFill>
                <a:latin typeface="Arial" pitchFamily="34" charset="0"/>
                <a:cs typeface="Arial" pitchFamily="34" charset="0"/>
              </a:rPr>
              <a:t>Ok!</a:t>
            </a:r>
            <a:r>
              <a:rPr lang="en-US" sz="2000" dirty="0" smtClean="0">
                <a:solidFill>
                  <a:schemeClr val="tx2">
                    <a:lumMod val="75000"/>
                  </a:schemeClr>
                </a:solidFill>
                <a:latin typeface="Arial" pitchFamily="34" charset="0"/>
                <a:cs typeface="Arial" pitchFamily="34" charset="0"/>
              </a:rPr>
              <a:t>)</a:t>
            </a:r>
            <a:r>
              <a:rPr lang="en-US" sz="2000" b="1" dirty="0" smtClean="0"/>
              <a:t>, </a:t>
            </a:r>
            <a:r>
              <a:rPr lang="en-US" sz="2000" dirty="0" smtClean="0">
                <a:solidFill>
                  <a:schemeClr val="tx2">
                    <a:lumMod val="75000"/>
                  </a:schemeClr>
                </a:solidFill>
                <a:latin typeface="ArEAL"/>
              </a:rPr>
              <a:t>or could </a:t>
            </a:r>
            <a:r>
              <a:rPr lang="en-US" sz="2000" dirty="0">
                <a:solidFill>
                  <a:schemeClr val="tx2">
                    <a:lumMod val="75000"/>
                  </a:schemeClr>
                </a:solidFill>
                <a:latin typeface="ArEAL"/>
              </a:rPr>
              <a:t>consider increasing the number of tube </a:t>
            </a:r>
            <a:r>
              <a:rPr lang="en-US" sz="2000" dirty="0" smtClean="0">
                <a:solidFill>
                  <a:schemeClr val="tx2">
                    <a:lumMod val="75000"/>
                  </a:schemeClr>
                </a:solidFill>
                <a:latin typeface="ArEAL"/>
              </a:rPr>
              <a:t>passes and repeat calculations from </a:t>
            </a:r>
            <a:r>
              <a:rPr lang="en-US" sz="2000" dirty="0" smtClean="0">
                <a:solidFill>
                  <a:srgbClr val="C00000"/>
                </a:solidFill>
                <a:latin typeface="ArEAL"/>
              </a:rPr>
              <a:t>Step 6 </a:t>
            </a:r>
            <a:r>
              <a:rPr lang="en-US" sz="2000" dirty="0" smtClean="0">
                <a:solidFill>
                  <a:schemeClr val="tx2">
                    <a:lumMod val="75000"/>
                  </a:schemeClr>
                </a:solidFill>
                <a:latin typeface="ArEAL"/>
              </a:rPr>
              <a:t>on.</a:t>
            </a:r>
            <a:endParaRPr lang="en-US" sz="2000" dirty="0" smtClean="0">
              <a:solidFill>
                <a:schemeClr val="tx2">
                  <a:lumMod val="75000"/>
                </a:schemeClr>
              </a:solidFill>
              <a:latin typeface="ArEAL"/>
              <a:cs typeface="Arial" pitchFamily="34" charset="0"/>
            </a:endParaRPr>
          </a:p>
          <a:p>
            <a:pPr algn="just"/>
            <a:r>
              <a:rPr lang="en-US" sz="2000" dirty="0" smtClean="0">
                <a:solidFill>
                  <a:srgbClr val="C00000"/>
                </a:solidFill>
                <a:latin typeface="Arial" pitchFamily="34" charset="0"/>
                <a:cs typeface="Arial" pitchFamily="34" charset="0"/>
              </a:rPr>
              <a:t>Shell </a:t>
            </a:r>
            <a:r>
              <a:rPr lang="en-US" sz="2000" dirty="0">
                <a:solidFill>
                  <a:srgbClr val="C00000"/>
                </a:solidFill>
                <a:latin typeface="Arial" pitchFamily="34" charset="0"/>
                <a:cs typeface="Arial" pitchFamily="34" charset="0"/>
              </a:rPr>
              <a:t>Side Pressure Drop</a:t>
            </a:r>
            <a:r>
              <a:rPr lang="en-US" sz="2000" dirty="0" smtClean="0">
                <a:solidFill>
                  <a:srgbClr val="C00000"/>
                </a:solidFill>
                <a:latin typeface="Arial" pitchFamily="34" charset="0"/>
                <a:cs typeface="Arial" pitchFamily="34" charset="0"/>
              </a:rPr>
              <a:t>:</a:t>
            </a:r>
          </a:p>
          <a:p>
            <a:pPr algn="just"/>
            <a:endParaRPr lang="en-US" sz="2000" dirty="0">
              <a:solidFill>
                <a:srgbClr val="C00000"/>
              </a:solidFill>
              <a:latin typeface="Arial" pitchFamily="34" charset="0"/>
              <a:cs typeface="Arial" pitchFamily="34" charset="0"/>
            </a:endParaRPr>
          </a:p>
          <a:p>
            <a:pPr algn="just"/>
            <a:endParaRPr lang="en-US" sz="2000" dirty="0">
              <a:solidFill>
                <a:schemeClr val="tx2">
                  <a:lumMod val="75000"/>
                </a:schemeClr>
              </a:solidFill>
              <a:latin typeface="ArEAL"/>
              <a:cs typeface="Arial" pitchFamily="34" charset="0"/>
            </a:endParaRPr>
          </a:p>
          <a:p>
            <a:pPr algn="just"/>
            <a:r>
              <a:rPr lang="en-US" sz="2000" dirty="0">
                <a:solidFill>
                  <a:schemeClr val="tx2">
                    <a:lumMod val="75000"/>
                  </a:schemeClr>
                </a:solidFill>
                <a:latin typeface="ArEAL"/>
              </a:rPr>
              <a:t>From Fig. 11, for Re = </a:t>
            </a:r>
            <a:r>
              <a:rPr lang="en-US" sz="2000" dirty="0" smtClean="0">
                <a:solidFill>
                  <a:schemeClr val="tx2">
                    <a:lumMod val="75000"/>
                  </a:schemeClr>
                </a:solidFill>
                <a:latin typeface="ArEAL"/>
              </a:rPr>
              <a:t>36762</a:t>
            </a:r>
          </a:p>
          <a:p>
            <a:pPr algn="just"/>
            <a:r>
              <a:rPr lang="en-US" sz="2000" dirty="0">
                <a:solidFill>
                  <a:schemeClr val="tx2">
                    <a:lumMod val="75000"/>
                  </a:schemeClr>
                </a:solidFill>
                <a:latin typeface="ArEAL"/>
              </a:rPr>
              <a:t>From Fig. 10, j</a:t>
            </a:r>
            <a:r>
              <a:rPr lang="en-US" sz="2000" baseline="-25000" dirty="0">
                <a:solidFill>
                  <a:schemeClr val="tx2">
                    <a:lumMod val="75000"/>
                  </a:schemeClr>
                </a:solidFill>
                <a:latin typeface="ArEAL"/>
              </a:rPr>
              <a:t>f</a:t>
            </a:r>
            <a:r>
              <a:rPr lang="en-US" sz="2000" dirty="0">
                <a:solidFill>
                  <a:schemeClr val="tx2">
                    <a:lumMod val="75000"/>
                  </a:schemeClr>
                </a:solidFill>
                <a:latin typeface="ArEAL"/>
              </a:rPr>
              <a:t> = </a:t>
            </a:r>
            <a:r>
              <a:rPr lang="en-US" sz="2000" dirty="0" smtClean="0">
                <a:solidFill>
                  <a:schemeClr val="tx2">
                    <a:lumMod val="75000"/>
                  </a:schemeClr>
                </a:solidFill>
                <a:latin typeface="ArEAL"/>
              </a:rPr>
              <a:t>4 X 10</a:t>
            </a:r>
            <a:r>
              <a:rPr lang="en-US" sz="2000" baseline="30000" dirty="0" smtClean="0">
                <a:solidFill>
                  <a:schemeClr val="tx2">
                    <a:lumMod val="75000"/>
                  </a:schemeClr>
                </a:solidFill>
                <a:latin typeface="ArEAL"/>
              </a:rPr>
              <a:t>-2</a:t>
            </a:r>
            <a:endParaRPr lang="en-US" sz="2000" baseline="30000" dirty="0">
              <a:solidFill>
                <a:schemeClr val="tx2">
                  <a:lumMod val="75000"/>
                </a:schemeClr>
              </a:solidFill>
              <a:latin typeface="ArEAL"/>
            </a:endParaRPr>
          </a:p>
          <a:p>
            <a:pPr algn="just"/>
            <a:r>
              <a:rPr lang="en-US" sz="2000" dirty="0">
                <a:solidFill>
                  <a:schemeClr val="tx2">
                    <a:lumMod val="75000"/>
                  </a:schemeClr>
                </a:solidFill>
                <a:latin typeface="ArEAL"/>
              </a:rPr>
              <a:t>Neglect viscosity correction</a:t>
            </a:r>
            <a:endParaRPr lang="en-US" sz="2000" dirty="0">
              <a:solidFill>
                <a:schemeClr val="tx2">
                  <a:lumMod val="75000"/>
                </a:schemeClr>
              </a:solidFill>
              <a:latin typeface="ArEAL"/>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321" y="1432110"/>
            <a:ext cx="5337731" cy="141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088" y="3773606"/>
            <a:ext cx="4110318" cy="559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83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89" y="960834"/>
            <a:ext cx="8601222" cy="544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75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156" y="986607"/>
            <a:ext cx="8545888" cy="3266985"/>
          </a:xfrm>
          <a:prstGeom prst="rect">
            <a:avLst/>
          </a:prstGeom>
          <a:noFill/>
        </p:spPr>
        <p:txBody>
          <a:bodyPr wrap="square" rtlCol="0">
            <a:spAutoFit/>
          </a:bodyPr>
          <a:lstStyle/>
          <a:p>
            <a:pPr algn="just"/>
            <a:r>
              <a:rPr lang="en-US" sz="2000" dirty="0">
                <a:solidFill>
                  <a:schemeClr val="tx2">
                    <a:lumMod val="75000"/>
                  </a:schemeClr>
                </a:solidFill>
                <a:latin typeface="Arial" pitchFamily="34" charset="0"/>
                <a:cs typeface="Arial" pitchFamily="34" charset="0"/>
              </a:rPr>
              <a:t>This lecture on designing shell-and-tube HEs serves as </a:t>
            </a:r>
            <a:r>
              <a:rPr lang="en-US" sz="2000" dirty="0" smtClean="0">
                <a:solidFill>
                  <a:schemeClr val="tx2">
                    <a:lumMod val="75000"/>
                  </a:schemeClr>
                </a:solidFill>
                <a:latin typeface="Arial" pitchFamily="34" charset="0"/>
                <a:cs typeface="Arial" pitchFamily="34" charset="0"/>
              </a:rPr>
              <a:t>an introduction and </a:t>
            </a:r>
            <a:r>
              <a:rPr lang="en-US" sz="2000" dirty="0">
                <a:solidFill>
                  <a:schemeClr val="tx2">
                    <a:lumMod val="75000"/>
                  </a:schemeClr>
                </a:solidFill>
                <a:latin typeface="Arial" pitchFamily="34" charset="0"/>
                <a:cs typeface="Arial" pitchFamily="34" charset="0"/>
              </a:rPr>
              <a:t>covers</a:t>
            </a:r>
            <a:r>
              <a:rPr lang="en-US" sz="2000" dirty="0" smtClean="0">
                <a:solidFill>
                  <a:schemeClr val="tx2">
                    <a:lumMod val="75000"/>
                  </a:schemeClr>
                </a:solidFill>
                <a:latin typeface="Arial" pitchFamily="34" charset="0"/>
                <a:cs typeface="Arial" pitchFamily="34" charset="0"/>
              </a:rPr>
              <a:t>:</a:t>
            </a:r>
          </a:p>
          <a:p>
            <a:pPr algn="just"/>
            <a:endParaRPr lang="en-US" sz="2000" dirty="0">
              <a:solidFill>
                <a:schemeClr val="tx2">
                  <a:lumMod val="75000"/>
                </a:schemeClr>
              </a:solidFill>
              <a:latin typeface="Arial" pitchFamily="34" charset="0"/>
              <a:cs typeface="Arial" pitchFamily="34" charset="0"/>
            </a:endParaRPr>
          </a:p>
          <a:p>
            <a:pPr marL="342900" indent="-342900" algn="just">
              <a:lnSpc>
                <a:spcPct val="150000"/>
              </a:lnSpc>
              <a:buFont typeface="Wingdings" pitchFamily="2" charset="2"/>
              <a:buChar char="§"/>
            </a:pPr>
            <a:r>
              <a:rPr lang="en-US" sz="2000" dirty="0">
                <a:solidFill>
                  <a:schemeClr val="tx2">
                    <a:lumMod val="75000"/>
                  </a:schemeClr>
                </a:solidFill>
                <a:latin typeface="Arial" pitchFamily="34" charset="0"/>
                <a:cs typeface="Arial" pitchFamily="34" charset="0"/>
              </a:rPr>
              <a:t>Introduction to “Kern’s method” definition along with </a:t>
            </a:r>
            <a:r>
              <a:rPr lang="en-US" sz="2000" dirty="0" smtClean="0">
                <a:solidFill>
                  <a:schemeClr val="tx2">
                    <a:lumMod val="75000"/>
                  </a:schemeClr>
                </a:solidFill>
                <a:latin typeface="Arial" pitchFamily="34" charset="0"/>
                <a:cs typeface="Arial" pitchFamily="34" charset="0"/>
              </a:rPr>
              <a:t>its advantages </a:t>
            </a:r>
            <a:r>
              <a:rPr lang="en-US" sz="2000" dirty="0">
                <a:solidFill>
                  <a:schemeClr val="tx2">
                    <a:lumMod val="75000"/>
                  </a:schemeClr>
                </a:solidFill>
                <a:latin typeface="Arial" pitchFamily="34" charset="0"/>
                <a:cs typeface="Arial" pitchFamily="34" charset="0"/>
              </a:rPr>
              <a:t>and disadvantages</a:t>
            </a:r>
          </a:p>
          <a:p>
            <a:pPr marL="342900" indent="-342900" algn="just">
              <a:lnSpc>
                <a:spcPct val="150000"/>
              </a:lnSpc>
              <a:buFont typeface="Wingdings" pitchFamily="2" charset="2"/>
              <a:buChar char="§"/>
            </a:pPr>
            <a:r>
              <a:rPr lang="en-US" sz="2000" dirty="0">
                <a:solidFill>
                  <a:schemeClr val="tx2">
                    <a:lumMod val="75000"/>
                  </a:schemeClr>
                </a:solidFill>
                <a:latin typeface="Arial" pitchFamily="34" charset="0"/>
                <a:cs typeface="Arial" pitchFamily="34" charset="0"/>
              </a:rPr>
              <a:t>Developing an algorithm for the design of </a:t>
            </a:r>
            <a:r>
              <a:rPr lang="en-US" sz="2000" dirty="0" smtClean="0">
                <a:solidFill>
                  <a:schemeClr val="tx2">
                    <a:lumMod val="75000"/>
                  </a:schemeClr>
                </a:solidFill>
                <a:latin typeface="Arial" pitchFamily="34" charset="0"/>
                <a:cs typeface="Arial" pitchFamily="34" charset="0"/>
              </a:rPr>
              <a:t>shell-and-tube exchangers</a:t>
            </a:r>
            <a:endParaRPr lang="en-US" sz="2000" dirty="0">
              <a:solidFill>
                <a:schemeClr val="tx2">
                  <a:lumMod val="75000"/>
                </a:schemeClr>
              </a:solidFill>
              <a:latin typeface="Arial" pitchFamily="34" charset="0"/>
              <a:cs typeface="Arial" pitchFamily="34" charset="0"/>
            </a:endParaRPr>
          </a:p>
          <a:p>
            <a:pPr marL="342900" indent="-342900" algn="just">
              <a:lnSpc>
                <a:spcPct val="150000"/>
              </a:lnSpc>
              <a:buFont typeface="Wingdings" pitchFamily="2" charset="2"/>
              <a:buChar char="§"/>
            </a:pPr>
            <a:r>
              <a:rPr lang="en-US" sz="2000" dirty="0">
                <a:solidFill>
                  <a:schemeClr val="tx2">
                    <a:lumMod val="75000"/>
                  </a:schemeClr>
                </a:solidFill>
                <a:latin typeface="Arial" pitchFamily="34" charset="0"/>
                <a:cs typeface="Arial" pitchFamily="34" charset="0"/>
              </a:rPr>
              <a:t>Finally, following up the procedure set out in the algorithm in </a:t>
            </a:r>
            <a:r>
              <a:rPr lang="en-US" sz="2000" dirty="0" smtClean="0">
                <a:solidFill>
                  <a:schemeClr val="tx2">
                    <a:lumMod val="75000"/>
                  </a:schemeClr>
                </a:solidFill>
                <a:latin typeface="Arial" pitchFamily="34" charset="0"/>
                <a:cs typeface="Arial" pitchFamily="34" charset="0"/>
              </a:rPr>
              <a:t>an example</a:t>
            </a:r>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Objectives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9951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836" y="892823"/>
            <a:ext cx="8606118" cy="5324535"/>
          </a:xfrm>
          <a:prstGeom prst="rect">
            <a:avLst/>
          </a:prstGeom>
          <a:noFill/>
        </p:spPr>
        <p:txBody>
          <a:bodyPr wrap="square" rtlCol="0">
            <a:spAutoFit/>
          </a:bodyPr>
          <a:lstStyle/>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chemeClr val="tx2">
                    <a:lumMod val="75000"/>
                  </a:schemeClr>
                </a:solidFill>
                <a:latin typeface="ArEAL"/>
              </a:rPr>
              <a:t>This could </a:t>
            </a:r>
            <a:r>
              <a:rPr lang="en-US" sz="2000" dirty="0">
                <a:solidFill>
                  <a:schemeClr val="tx2">
                    <a:lumMod val="75000"/>
                  </a:schemeClr>
                </a:solidFill>
                <a:latin typeface="ArEAL"/>
              </a:rPr>
              <a:t>be reduced by increasing the baffle pitch. Doubling the pitch </a:t>
            </a:r>
            <a:r>
              <a:rPr lang="en-US" sz="2000" dirty="0" smtClean="0">
                <a:solidFill>
                  <a:schemeClr val="tx2">
                    <a:lumMod val="75000"/>
                  </a:schemeClr>
                </a:solidFill>
                <a:latin typeface="ArEAL"/>
              </a:rPr>
              <a:t>halves the </a:t>
            </a:r>
            <a:r>
              <a:rPr lang="en-US" sz="2000" dirty="0">
                <a:solidFill>
                  <a:schemeClr val="tx2">
                    <a:lumMod val="75000"/>
                  </a:schemeClr>
                </a:solidFill>
                <a:latin typeface="ArEAL"/>
              </a:rPr>
              <a:t>shell side velocity, which reduces the pressure drop by a factor </a:t>
            </a:r>
            <a:r>
              <a:rPr lang="en-US" sz="2000" dirty="0" smtClean="0">
                <a:solidFill>
                  <a:schemeClr val="tx2">
                    <a:lumMod val="75000"/>
                  </a:schemeClr>
                </a:solidFill>
                <a:latin typeface="ArEAL"/>
              </a:rPr>
              <a:t>of approximately </a:t>
            </a:r>
            <a:r>
              <a:rPr lang="en-US" sz="2000" dirty="0">
                <a:solidFill>
                  <a:schemeClr val="tx2">
                    <a:lumMod val="75000"/>
                  </a:schemeClr>
                </a:solidFill>
                <a:latin typeface="ArEAL"/>
              </a:rPr>
              <a:t>(</a:t>
            </a:r>
            <a:r>
              <a:rPr lang="en-US" sz="2000" dirty="0" smtClean="0">
                <a:solidFill>
                  <a:schemeClr val="tx2">
                    <a:lumMod val="75000"/>
                  </a:schemeClr>
                </a:solidFill>
                <a:latin typeface="ArEAL"/>
              </a:rPr>
              <a:t>1/2)</a:t>
            </a:r>
            <a:r>
              <a:rPr lang="en-US" sz="2000" baseline="30000" dirty="0" smtClean="0">
                <a:solidFill>
                  <a:schemeClr val="tx2">
                    <a:lumMod val="75000"/>
                  </a:schemeClr>
                </a:solidFill>
                <a:latin typeface="ArEAL"/>
              </a:rPr>
              <a:t>2</a:t>
            </a:r>
            <a:endParaRPr lang="en-US" sz="2000" baseline="30000" dirty="0" smtClean="0">
              <a:solidFill>
                <a:schemeClr val="tx2">
                  <a:lumMod val="75000"/>
                </a:schemeClr>
              </a:solidFill>
              <a:latin typeface="ArEAL"/>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Acceptable!</a:t>
            </a:r>
            <a:endParaRPr lang="en-US" sz="2000" dirty="0">
              <a:solidFill>
                <a:srgbClr val="C00000"/>
              </a:solidFill>
              <a:latin typeface="Arial" panose="020B0604020202020204" pitchFamily="34" charset="0"/>
              <a:ea typeface="Batang" pitchFamily="18" charset="-127"/>
              <a:cs typeface="Arial" panose="020B0604020202020204" pitchFamily="34" charset="0"/>
            </a:endParaRPr>
          </a:p>
          <a:p>
            <a:pPr algn="just"/>
            <a:r>
              <a:rPr lang="en-US" sz="2000" dirty="0">
                <a:solidFill>
                  <a:schemeClr val="tx2">
                    <a:lumMod val="75000"/>
                  </a:schemeClr>
                </a:solidFill>
                <a:latin typeface="ArEAL"/>
              </a:rPr>
              <a:t>This will reduce the shell-side heat-transfer coefficient by a factor </a:t>
            </a:r>
            <a:r>
              <a:rPr lang="en-US" sz="2000" dirty="0" smtClean="0">
                <a:solidFill>
                  <a:schemeClr val="tx2">
                    <a:lumMod val="75000"/>
                  </a:schemeClr>
                </a:solidFill>
                <a:latin typeface="ArEAL"/>
              </a:rPr>
              <a:t>of:</a:t>
            </a:r>
          </a:p>
          <a:p>
            <a:pPr algn="just"/>
            <a:endParaRPr lang="en-US" sz="2000" dirty="0">
              <a:solidFill>
                <a:schemeClr val="tx2">
                  <a:lumMod val="75000"/>
                </a:schemeClr>
              </a:solidFill>
              <a:latin typeface="ArEAL"/>
            </a:endParaRPr>
          </a:p>
          <a:p>
            <a:pPr algn="just"/>
            <a:endParaRPr lang="en-US" sz="2000" b="1" dirty="0" smtClean="0"/>
          </a:p>
          <a:p>
            <a:pPr algn="just"/>
            <a:r>
              <a:rPr lang="en-US" sz="2000" dirty="0" smtClean="0">
                <a:solidFill>
                  <a:schemeClr val="tx2">
                    <a:lumMod val="75000"/>
                  </a:schemeClr>
                </a:solidFill>
                <a:latin typeface="ArEAL"/>
              </a:rPr>
              <a:t>h</a:t>
            </a:r>
            <a:r>
              <a:rPr lang="en-US" sz="2000" baseline="-25000" dirty="0" smtClean="0">
                <a:solidFill>
                  <a:schemeClr val="tx2">
                    <a:lumMod val="75000"/>
                  </a:schemeClr>
                </a:solidFill>
                <a:latin typeface="ArEAL"/>
              </a:rPr>
              <a:t>o</a:t>
            </a:r>
            <a:r>
              <a:rPr lang="en-US" sz="2000" dirty="0" smtClean="0">
                <a:solidFill>
                  <a:schemeClr val="tx2">
                    <a:lumMod val="75000"/>
                  </a:schemeClr>
                </a:solidFill>
                <a:latin typeface="ArEAL"/>
              </a:rPr>
              <a:t> </a:t>
            </a:r>
            <a:r>
              <a:rPr lang="en-US" sz="2000" dirty="0">
                <a:solidFill>
                  <a:schemeClr val="tx2">
                    <a:lumMod val="75000"/>
                  </a:schemeClr>
                </a:solidFill>
                <a:latin typeface="ArEAL"/>
              </a:rPr>
              <a:t>= 2740 </a:t>
            </a:r>
            <a:r>
              <a:rPr lang="en-US" sz="2000" dirty="0" smtClean="0">
                <a:solidFill>
                  <a:schemeClr val="tx2">
                    <a:lumMod val="75000"/>
                  </a:schemeClr>
                </a:solidFill>
                <a:latin typeface="ArEAL"/>
              </a:rPr>
              <a:t> X (1/2)</a:t>
            </a:r>
            <a:r>
              <a:rPr lang="en-US" sz="2000" baseline="30000" dirty="0" smtClean="0">
                <a:solidFill>
                  <a:schemeClr val="tx2">
                    <a:lumMod val="75000"/>
                  </a:schemeClr>
                </a:solidFill>
                <a:latin typeface="ArEAL"/>
              </a:rPr>
              <a:t>0.8</a:t>
            </a:r>
            <a:r>
              <a:rPr lang="en-US" sz="2000" dirty="0" smtClean="0">
                <a:solidFill>
                  <a:schemeClr val="tx2">
                    <a:lumMod val="75000"/>
                  </a:schemeClr>
                </a:solidFill>
                <a:latin typeface="ArEAL"/>
              </a:rPr>
              <a:t> </a:t>
            </a:r>
            <a:r>
              <a:rPr lang="en-US" sz="2000" dirty="0">
                <a:solidFill>
                  <a:schemeClr val="tx2">
                    <a:lumMod val="75000"/>
                  </a:schemeClr>
                </a:solidFill>
                <a:latin typeface="ArEAL"/>
              </a:rPr>
              <a:t>= 1573 W/m</a:t>
            </a:r>
            <a:r>
              <a:rPr lang="en-US" sz="2000" baseline="30000" dirty="0">
                <a:solidFill>
                  <a:schemeClr val="tx2">
                    <a:lumMod val="75000"/>
                  </a:schemeClr>
                </a:solidFill>
                <a:latin typeface="ArEAL"/>
              </a:rPr>
              <a:t>2</a:t>
            </a:r>
            <a:r>
              <a:rPr lang="en-US" sz="2000" dirty="0">
                <a:solidFill>
                  <a:schemeClr val="tx2">
                    <a:lumMod val="75000"/>
                  </a:schemeClr>
                </a:solidFill>
                <a:latin typeface="ArEAL"/>
              </a:rPr>
              <a:t>°C</a:t>
            </a:r>
            <a:endParaRPr lang="en-US" sz="2000" dirty="0" smtClean="0">
              <a:solidFill>
                <a:schemeClr val="tx2">
                  <a:lumMod val="75000"/>
                </a:schemeClr>
              </a:solidFill>
              <a:latin typeface="ArEAL"/>
            </a:endParaRPr>
          </a:p>
          <a:p>
            <a:endParaRPr lang="en-US" sz="2000" b="1" dirty="0" smtClean="0"/>
          </a:p>
          <a:p>
            <a:pPr algn="just"/>
            <a:r>
              <a:rPr lang="en-US" sz="2000" dirty="0" smtClean="0">
                <a:solidFill>
                  <a:schemeClr val="tx2">
                    <a:lumMod val="75000"/>
                  </a:schemeClr>
                </a:solidFill>
                <a:latin typeface="ArEAL"/>
              </a:rPr>
              <a:t>This </a:t>
            </a:r>
            <a:r>
              <a:rPr lang="en-US" sz="2000" dirty="0">
                <a:solidFill>
                  <a:schemeClr val="tx2">
                    <a:lumMod val="75000"/>
                  </a:schemeClr>
                </a:solidFill>
                <a:latin typeface="ArEAL"/>
              </a:rPr>
              <a:t>gives an overall coefficient of 615 W/m2°C – still above </a:t>
            </a:r>
            <a:r>
              <a:rPr lang="en-US" sz="2000" dirty="0" smtClean="0">
                <a:solidFill>
                  <a:schemeClr val="tx2">
                    <a:lumMod val="75000"/>
                  </a:schemeClr>
                </a:solidFill>
                <a:latin typeface="ArEAL"/>
              </a:rPr>
              <a:t>assumed value of 600 W/m2°C, which makes it more acceptable.</a:t>
            </a:r>
          </a:p>
          <a:p>
            <a:pPr algn="just"/>
            <a:endParaRPr lang="en-US" sz="2000" dirty="0">
              <a:solidFill>
                <a:schemeClr val="tx2">
                  <a:lumMod val="75000"/>
                </a:schemeClr>
              </a:solidFill>
              <a:latin typeface="ArEAL"/>
              <a:ea typeface="Batang" pitchFamily="18" charset="-127"/>
              <a:cs typeface="Arial" panose="020B0604020202020204" pitchFamily="34" charset="0"/>
            </a:endParaRPr>
          </a:p>
          <a:p>
            <a:pPr algn="just"/>
            <a:r>
              <a:rPr lang="en-US" sz="2000" dirty="0" smtClean="0">
                <a:solidFill>
                  <a:schemeClr val="tx2">
                    <a:lumMod val="75000"/>
                  </a:schemeClr>
                </a:solidFill>
                <a:latin typeface="ArEAL"/>
                <a:ea typeface="Batang" pitchFamily="18" charset="-127"/>
                <a:cs typeface="Arial" panose="020B0604020202020204" pitchFamily="34" charset="0"/>
              </a:rPr>
              <a:t>New baffle spacing = 2 X 178mm = 356mm</a:t>
            </a:r>
            <a:endParaRPr lang="en-US" sz="2000" dirty="0">
              <a:solidFill>
                <a:schemeClr val="tx2">
                  <a:lumMod val="75000"/>
                </a:schemeClr>
              </a:solidFill>
              <a:latin typeface="ArEAL"/>
              <a:ea typeface="Batang" pitchFamily="18" charset="-127"/>
              <a:cs typeface="Arial" panose="020B0604020202020204" pitchFamily="34" charset="0"/>
            </a:endParaRPr>
          </a:p>
        </p:txBody>
      </p:sp>
      <p:sp>
        <p:nvSpPr>
          <p:cNvPr id="5" name="TextBox 4"/>
          <p:cNvSpPr txBox="1"/>
          <p:nvPr/>
        </p:nvSpPr>
        <p:spPr>
          <a:xfrm>
            <a:off x="0" y="297523"/>
            <a:ext cx="9036495" cy="461665"/>
          </a:xfrm>
          <a:prstGeom prst="rect">
            <a:avLst/>
          </a:prstGeom>
          <a:noFill/>
        </p:spPr>
        <p:txBody>
          <a:bodyPr wrap="square" rtlCol="0">
            <a:spAutoFit/>
          </a:bodyPr>
          <a:lstStyle/>
          <a:p>
            <a:r>
              <a:rPr lang="en-US" sz="24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84" y="892823"/>
            <a:ext cx="6689632" cy="65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359" y="2457450"/>
            <a:ext cx="35337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808" y="3861693"/>
            <a:ext cx="31908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76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295835" y="892823"/>
                <a:ext cx="8606118" cy="550529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Number of Baffles, </a:t>
                </a:r>
                <a14:m>
                  <m:oMath xmlns:m="http://schemas.openxmlformats.org/officeDocument/2006/math">
                    <m:sSub>
                      <m:sSubPr>
                        <m:ctrlPr>
                          <a:rPr lang="en-US" sz="2000" i="1">
                            <a:latin typeface="Cambria Math"/>
                          </a:rPr>
                        </m:ctrlPr>
                      </m:sSubPr>
                      <m:e>
                        <m:r>
                          <a:rPr lang="en-US" sz="2000" i="1">
                            <a:latin typeface="Cambria Math"/>
                          </a:rPr>
                          <m:t>𝑛</m:t>
                        </m:r>
                      </m:e>
                      <m:sub>
                        <m:r>
                          <a:rPr lang="en-US" sz="2000" i="1">
                            <a:latin typeface="Cambria Math"/>
                          </a:rPr>
                          <m:t>𝑏</m:t>
                        </m:r>
                      </m:sub>
                    </m:sSub>
                    <m:r>
                      <a:rPr lang="en-US" sz="2000" i="1">
                        <a:latin typeface="Cambria Math"/>
                      </a:rPr>
                      <m:t>= </m:t>
                    </m:r>
                    <m:f>
                      <m:fPr>
                        <m:ctrlPr>
                          <a:rPr lang="en-US" sz="2000" i="1">
                            <a:latin typeface="Cambria Math"/>
                          </a:rPr>
                        </m:ctrlPr>
                      </m:fPr>
                      <m:num>
                        <m:r>
                          <a:rPr lang="en-US" sz="2000" i="1">
                            <a:latin typeface="Cambria Math"/>
                          </a:rPr>
                          <m:t>𝑇𝑢𝑏𝑒</m:t>
                        </m:r>
                        <m:r>
                          <a:rPr lang="en-US" sz="2000" i="1">
                            <a:latin typeface="Cambria Math"/>
                          </a:rPr>
                          <m:t> </m:t>
                        </m:r>
                        <m:r>
                          <a:rPr lang="en-US" sz="2000" i="1">
                            <a:latin typeface="Cambria Math"/>
                          </a:rPr>
                          <m:t>𝑙𝑒𝑛𝑔𝑡h</m:t>
                        </m:r>
                      </m:num>
                      <m:den>
                        <m:r>
                          <a:rPr lang="en-US" sz="2000" i="1">
                            <a:latin typeface="Cambria Math"/>
                          </a:rPr>
                          <m:t>𝐵𝑎𝑓𝑓𝑙𝑒</m:t>
                        </m:r>
                        <m:r>
                          <a:rPr lang="en-US" sz="2000" i="1">
                            <a:latin typeface="Cambria Math"/>
                          </a:rPr>
                          <m:t> </m:t>
                        </m:r>
                        <m:r>
                          <a:rPr lang="en-US" sz="2000" i="1">
                            <a:latin typeface="Cambria Math"/>
                          </a:rPr>
                          <m:t>𝑠𝑝𝑎𝑐𝑖𝑛𝑔</m:t>
                        </m:r>
                      </m:den>
                    </m:f>
                  </m:oMath>
                </a14:m>
                <a:r>
                  <a:rPr lang="en-US" sz="2000" b="1" dirty="0" smtClean="0">
                    <a:solidFill>
                      <a:srgbClr val="C00000"/>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 4.88m/0.356m = 14 baffles</a:t>
                </a:r>
              </a:p>
              <a:p>
                <a:endParaRPr lang="en-US" sz="2000" b="1" dirty="0">
                  <a:solidFill>
                    <a:srgbClr val="C00000"/>
                  </a:solidFill>
                  <a:latin typeface="Arial" pitchFamily="34" charset="0"/>
                  <a:cs typeface="Arial" pitchFamily="34" charset="0"/>
                </a:endParaRPr>
              </a:p>
              <a:p>
                <a:r>
                  <a:rPr lang="en-US" sz="2000" b="1" dirty="0" smtClean="0">
                    <a:solidFill>
                      <a:srgbClr val="C00000"/>
                    </a:solidFill>
                    <a:latin typeface="Arial" pitchFamily="34" charset="0"/>
                    <a:cs typeface="Arial" pitchFamily="34" charset="0"/>
                  </a:rPr>
                  <a:t>Step </a:t>
                </a:r>
                <a:r>
                  <a:rPr lang="en-US" sz="2000" b="1" dirty="0">
                    <a:solidFill>
                      <a:srgbClr val="C00000"/>
                    </a:solidFill>
                    <a:latin typeface="Arial" pitchFamily="34" charset="0"/>
                    <a:cs typeface="Arial" pitchFamily="34" charset="0"/>
                  </a:rPr>
                  <a:t>13: </a:t>
                </a:r>
                <a:r>
                  <a:rPr lang="en-US" sz="2000" dirty="0">
                    <a:solidFill>
                      <a:schemeClr val="tx2">
                        <a:lumMod val="75000"/>
                      </a:schemeClr>
                    </a:solidFill>
                    <a:latin typeface="Arial" pitchFamily="34" charset="0"/>
                    <a:cs typeface="Arial" pitchFamily="34" charset="0"/>
                  </a:rPr>
                  <a:t>The design will be completed upon fulfillment of pressure drop criteria and design output will be reported. </a:t>
                </a:r>
                <a:endParaRPr lang="en-US" sz="2000" dirty="0" smtClean="0">
                  <a:solidFill>
                    <a:schemeClr val="tx2">
                      <a:lumMod val="75000"/>
                    </a:schemeClr>
                  </a:solidFill>
                  <a:latin typeface="Arial" pitchFamily="34" charset="0"/>
                  <a:cs typeface="Arial" pitchFamily="34" charset="0"/>
                </a:endParaRPr>
              </a:p>
              <a:p>
                <a:pPr lvl="0"/>
                <a:endParaRPr lang="en-US" sz="2000" dirty="0" smtClean="0"/>
              </a:p>
              <a:p>
                <a:pPr lvl="0"/>
                <a:r>
                  <a:rPr lang="en-US" sz="2000" dirty="0" smtClean="0">
                    <a:solidFill>
                      <a:schemeClr val="tx2">
                        <a:lumMod val="75000"/>
                      </a:schemeClr>
                    </a:solidFill>
                    <a:latin typeface="ArEAL"/>
                  </a:rPr>
                  <a:t>Type</a:t>
                </a:r>
                <a:r>
                  <a:rPr lang="en-US" sz="2000" dirty="0">
                    <a:solidFill>
                      <a:schemeClr val="tx2">
                        <a:lumMod val="75000"/>
                      </a:schemeClr>
                    </a:solidFill>
                    <a:latin typeface="ArEAL"/>
                  </a:rPr>
                  <a:t>: </a:t>
                </a:r>
                <a:r>
                  <a:rPr lang="en-US" sz="2000" b="1" dirty="0" smtClean="0">
                    <a:solidFill>
                      <a:srgbClr val="C00000"/>
                    </a:solidFill>
                    <a:latin typeface="ArEAL"/>
                  </a:rPr>
                  <a:t>¾ inch </a:t>
                </a:r>
                <a:r>
                  <a:rPr lang="en-US" sz="2000" b="1" dirty="0">
                    <a:solidFill>
                      <a:srgbClr val="C00000"/>
                    </a:solidFill>
                    <a:latin typeface="ArEAL"/>
                  </a:rPr>
                  <a:t>OD tubes (</a:t>
                </a:r>
                <a:r>
                  <a:rPr lang="en-US" sz="2000" b="1" dirty="0" smtClean="0">
                    <a:solidFill>
                      <a:srgbClr val="C00000"/>
                    </a:solidFill>
                    <a:latin typeface="ArEAL"/>
                  </a:rPr>
                  <a:t>18 </a:t>
                </a:r>
                <a:r>
                  <a:rPr lang="en-US" sz="2000" b="1" dirty="0">
                    <a:solidFill>
                      <a:srgbClr val="C00000"/>
                    </a:solidFill>
                    <a:latin typeface="ArEAL"/>
                  </a:rPr>
                  <a:t>BWG) on </a:t>
                </a:r>
                <a:r>
                  <a:rPr lang="en-US" sz="2000" b="1" dirty="0" smtClean="0">
                    <a:solidFill>
                      <a:srgbClr val="C00000"/>
                    </a:solidFill>
                    <a:latin typeface="ArEAL"/>
                  </a:rPr>
                  <a:t>1 </a:t>
                </a:r>
                <a:r>
                  <a:rPr lang="en-US" sz="2000" b="1" dirty="0">
                    <a:solidFill>
                      <a:srgbClr val="C00000"/>
                    </a:solidFill>
                    <a:latin typeface="ArEAL"/>
                  </a:rPr>
                  <a:t>in </a:t>
                </a:r>
                <a:r>
                  <a:rPr lang="en-US" sz="2000" b="1" dirty="0" smtClean="0">
                    <a:solidFill>
                      <a:srgbClr val="C00000"/>
                    </a:solidFill>
                    <a:latin typeface="ArEAL"/>
                  </a:rPr>
                  <a:t>Triangular </a:t>
                </a:r>
                <a:r>
                  <a:rPr lang="en-US" sz="2000" b="1" dirty="0">
                    <a:solidFill>
                      <a:srgbClr val="C00000"/>
                    </a:solidFill>
                    <a:latin typeface="ArEAL"/>
                  </a:rPr>
                  <a:t>pitch, single shell and </a:t>
                </a:r>
                <a:r>
                  <a:rPr lang="en-US" sz="2000" b="1" dirty="0" smtClean="0">
                    <a:solidFill>
                      <a:srgbClr val="C00000"/>
                    </a:solidFill>
                    <a:latin typeface="ArEAL"/>
                  </a:rPr>
                  <a:t>two </a:t>
                </a:r>
                <a:r>
                  <a:rPr lang="en-US" sz="2000" b="1" dirty="0">
                    <a:solidFill>
                      <a:srgbClr val="C00000"/>
                    </a:solidFill>
                    <a:latin typeface="ArEAL"/>
                  </a:rPr>
                  <a:t>tube </a:t>
                </a:r>
                <a:r>
                  <a:rPr lang="en-US" sz="2000" b="1" dirty="0" smtClean="0">
                    <a:solidFill>
                      <a:srgbClr val="C00000"/>
                    </a:solidFill>
                    <a:latin typeface="ArEAL"/>
                  </a:rPr>
                  <a:t>passes, </a:t>
                </a:r>
                <a:r>
                  <a:rPr lang="en-US" sz="2000" b="1" dirty="0">
                    <a:solidFill>
                      <a:srgbClr val="C00000"/>
                    </a:solidFill>
                    <a:latin typeface="ArEAL"/>
                  </a:rPr>
                  <a:t>shell and tube heat exchanger.</a:t>
                </a:r>
                <a:endParaRPr lang="en-US" sz="2000" dirty="0">
                  <a:solidFill>
                    <a:srgbClr val="C00000"/>
                  </a:solidFill>
                  <a:latin typeface="ArEAL"/>
                </a:endParaRPr>
              </a:p>
              <a:p>
                <a:pPr lvl="0"/>
                <a:r>
                  <a:rPr lang="en-US" sz="2000" dirty="0" smtClean="0">
                    <a:solidFill>
                      <a:schemeClr val="tx2">
                        <a:lumMod val="75000"/>
                      </a:schemeClr>
                    </a:solidFill>
                    <a:latin typeface="ArEAL"/>
                  </a:rPr>
                  <a:t>Shell </a:t>
                </a:r>
                <a:r>
                  <a:rPr lang="en-US" sz="2000" dirty="0">
                    <a:solidFill>
                      <a:schemeClr val="tx2">
                        <a:lumMod val="75000"/>
                      </a:schemeClr>
                    </a:solidFill>
                    <a:latin typeface="ArEAL"/>
                  </a:rPr>
                  <a:t>ID: </a:t>
                </a:r>
                <a:r>
                  <a:rPr lang="en-US" sz="2000" b="1" dirty="0" smtClean="0">
                    <a:solidFill>
                      <a:srgbClr val="C00000"/>
                    </a:solidFill>
                    <a:latin typeface="ArEAL"/>
                  </a:rPr>
                  <a:t>35 </a:t>
                </a:r>
                <a:r>
                  <a:rPr lang="en-US" sz="2000" b="1" dirty="0">
                    <a:solidFill>
                      <a:srgbClr val="C00000"/>
                    </a:solidFill>
                    <a:latin typeface="ArEAL"/>
                  </a:rPr>
                  <a:t>inch</a:t>
                </a:r>
                <a:endParaRPr lang="en-US" sz="2000" dirty="0">
                  <a:solidFill>
                    <a:srgbClr val="C00000"/>
                  </a:solidFill>
                  <a:latin typeface="ArEAL"/>
                </a:endParaRPr>
              </a:p>
              <a:p>
                <a:pPr lvl="0"/>
                <a:r>
                  <a:rPr lang="en-US" sz="2000" dirty="0">
                    <a:solidFill>
                      <a:schemeClr val="tx2">
                        <a:lumMod val="75000"/>
                      </a:schemeClr>
                    </a:solidFill>
                    <a:latin typeface="ArEAL"/>
                  </a:rPr>
                  <a:t>Outer tube diameter (d</a:t>
                </a:r>
                <a:r>
                  <a:rPr lang="en-US" sz="2000" baseline="-25000" dirty="0">
                    <a:solidFill>
                      <a:schemeClr val="tx2">
                        <a:lumMod val="75000"/>
                      </a:schemeClr>
                    </a:solidFill>
                    <a:latin typeface="ArEAL"/>
                  </a:rPr>
                  <a:t>o</a:t>
                </a:r>
                <a:r>
                  <a:rPr lang="en-US" sz="2000" dirty="0">
                    <a:solidFill>
                      <a:schemeClr val="tx2">
                        <a:lumMod val="75000"/>
                      </a:schemeClr>
                    </a:solidFill>
                    <a:latin typeface="ArEAL"/>
                  </a:rPr>
                  <a:t>) = </a:t>
                </a:r>
                <a:r>
                  <a:rPr lang="en-US" sz="2000" b="1" dirty="0" smtClean="0">
                    <a:solidFill>
                      <a:srgbClr val="C00000"/>
                    </a:solidFill>
                    <a:latin typeface="ArEAL"/>
                  </a:rPr>
                  <a:t>¾ inch</a:t>
                </a:r>
                <a:endParaRPr lang="en-US" sz="2000" dirty="0">
                  <a:solidFill>
                    <a:srgbClr val="C00000"/>
                  </a:solidFill>
                  <a:latin typeface="ArEAL"/>
                </a:endParaRPr>
              </a:p>
              <a:p>
                <a:pPr lvl="0"/>
                <a:r>
                  <a:rPr lang="en-US" sz="2000" dirty="0">
                    <a:solidFill>
                      <a:schemeClr val="tx2">
                        <a:lumMod val="75000"/>
                      </a:schemeClr>
                    </a:solidFill>
                    <a:latin typeface="ArEAL"/>
                  </a:rPr>
                  <a:t>Inner tube diameter (d</a:t>
                </a:r>
                <a:r>
                  <a:rPr lang="en-US" sz="2000" baseline="-25000" dirty="0">
                    <a:solidFill>
                      <a:schemeClr val="tx2">
                        <a:lumMod val="75000"/>
                      </a:schemeClr>
                    </a:solidFill>
                    <a:latin typeface="ArEAL"/>
                  </a:rPr>
                  <a:t>i</a:t>
                </a:r>
                <a:r>
                  <a:rPr lang="en-US" sz="2000" dirty="0">
                    <a:solidFill>
                      <a:schemeClr val="tx2">
                        <a:lumMod val="75000"/>
                      </a:schemeClr>
                    </a:solidFill>
                    <a:latin typeface="ArEAL"/>
                  </a:rPr>
                  <a:t>) = </a:t>
                </a:r>
                <a:r>
                  <a:rPr lang="en-US" sz="2000" b="1" dirty="0" smtClean="0">
                    <a:solidFill>
                      <a:srgbClr val="C00000"/>
                    </a:solidFill>
                    <a:latin typeface="ArEAL"/>
                  </a:rPr>
                  <a:t>0.652 </a:t>
                </a:r>
                <a:r>
                  <a:rPr lang="en-US" sz="2000" b="1" dirty="0">
                    <a:solidFill>
                      <a:srgbClr val="C00000"/>
                    </a:solidFill>
                    <a:latin typeface="ArEAL"/>
                  </a:rPr>
                  <a:t>inch</a:t>
                </a:r>
                <a:endParaRPr lang="en-US" sz="2000" dirty="0">
                  <a:solidFill>
                    <a:srgbClr val="C00000"/>
                  </a:solidFill>
                  <a:latin typeface="ArEAL"/>
                </a:endParaRPr>
              </a:p>
              <a:p>
                <a:pPr lvl="0"/>
                <a:r>
                  <a:rPr lang="en-US" sz="2000" dirty="0">
                    <a:solidFill>
                      <a:schemeClr val="tx2">
                        <a:lumMod val="75000"/>
                      </a:schemeClr>
                    </a:solidFill>
                    <a:latin typeface="ArEAL"/>
                  </a:rPr>
                  <a:t>Tube length (L</a:t>
                </a:r>
                <a:r>
                  <a:rPr lang="en-US" sz="2000" baseline="-25000" dirty="0">
                    <a:solidFill>
                      <a:schemeClr val="tx2">
                        <a:lumMod val="75000"/>
                      </a:schemeClr>
                    </a:solidFill>
                    <a:latin typeface="ArEAL"/>
                  </a:rPr>
                  <a:t>t</a:t>
                </a:r>
                <a:r>
                  <a:rPr lang="en-US" sz="2000" dirty="0">
                    <a:solidFill>
                      <a:schemeClr val="tx2">
                        <a:lumMod val="75000"/>
                      </a:schemeClr>
                    </a:solidFill>
                    <a:latin typeface="ArEAL"/>
                  </a:rPr>
                  <a:t>) = </a:t>
                </a:r>
                <a:r>
                  <a:rPr lang="en-US" sz="2000" b="1" dirty="0" smtClean="0">
                    <a:solidFill>
                      <a:srgbClr val="C00000"/>
                    </a:solidFill>
                    <a:latin typeface="ArEAL"/>
                  </a:rPr>
                  <a:t>16 </a:t>
                </a:r>
                <a:r>
                  <a:rPr lang="en-US" sz="2000" b="1" dirty="0">
                    <a:solidFill>
                      <a:srgbClr val="C00000"/>
                    </a:solidFill>
                    <a:latin typeface="ArEAL"/>
                  </a:rPr>
                  <a:t>feet</a:t>
                </a:r>
                <a:endParaRPr lang="en-US" sz="2000" dirty="0">
                  <a:solidFill>
                    <a:srgbClr val="C00000"/>
                  </a:solidFill>
                  <a:latin typeface="ArEAL"/>
                </a:endParaRPr>
              </a:p>
              <a:p>
                <a:pPr lvl="0"/>
                <a:r>
                  <a:rPr lang="en-US" sz="2000" dirty="0" smtClean="0">
                    <a:solidFill>
                      <a:schemeClr val="tx2">
                        <a:lumMod val="75000"/>
                      </a:schemeClr>
                    </a:solidFill>
                    <a:latin typeface="ArEAL"/>
                  </a:rPr>
                  <a:t>Tube arrangement: </a:t>
                </a:r>
                <a:r>
                  <a:rPr lang="en-US" sz="2000" b="1" dirty="0" smtClean="0">
                    <a:solidFill>
                      <a:srgbClr val="C00000"/>
                    </a:solidFill>
                    <a:latin typeface="ArEAL"/>
                  </a:rPr>
                  <a:t>Fixed U - tube plate</a:t>
                </a:r>
                <a:endParaRPr lang="en-US" sz="2000" dirty="0">
                  <a:solidFill>
                    <a:srgbClr val="C00000"/>
                  </a:solidFill>
                  <a:latin typeface="ArEAL"/>
                </a:endParaRPr>
              </a:p>
              <a:p>
                <a:pPr lvl="0"/>
                <a:r>
                  <a:rPr lang="en-US" sz="2000" dirty="0">
                    <a:solidFill>
                      <a:schemeClr val="tx2">
                        <a:lumMod val="75000"/>
                      </a:schemeClr>
                    </a:solidFill>
                    <a:latin typeface="ArEAL"/>
                  </a:rPr>
                  <a:t>Baffle Type: </a:t>
                </a:r>
                <a:r>
                  <a:rPr lang="en-US" sz="2000" b="1" dirty="0">
                    <a:solidFill>
                      <a:srgbClr val="C00000"/>
                    </a:solidFill>
                    <a:latin typeface="ArEAL"/>
                  </a:rPr>
                  <a:t>25% cut segmental baffle</a:t>
                </a:r>
                <a:endParaRPr lang="en-US" sz="2000" dirty="0">
                  <a:solidFill>
                    <a:srgbClr val="C00000"/>
                  </a:solidFill>
                  <a:latin typeface="ArEAL"/>
                </a:endParaRPr>
              </a:p>
              <a:p>
                <a:pPr lvl="0"/>
                <a:r>
                  <a:rPr lang="en-US" sz="2000" dirty="0">
                    <a:solidFill>
                      <a:schemeClr val="tx2">
                        <a:lumMod val="75000"/>
                      </a:schemeClr>
                    </a:solidFill>
                    <a:latin typeface="ArEAL"/>
                  </a:rPr>
                  <a:t>Number of </a:t>
                </a:r>
                <a:r>
                  <a:rPr lang="en-US" sz="2000" dirty="0" smtClean="0">
                    <a:solidFill>
                      <a:schemeClr val="tx2">
                        <a:lumMod val="75000"/>
                      </a:schemeClr>
                    </a:solidFill>
                    <a:latin typeface="ArEAL"/>
                  </a:rPr>
                  <a:t>tubes = </a:t>
                </a:r>
                <a:r>
                  <a:rPr lang="en-US" sz="2000" b="1" dirty="0" smtClean="0">
                    <a:solidFill>
                      <a:srgbClr val="C00000"/>
                    </a:solidFill>
                    <a:latin typeface="ArEAL"/>
                  </a:rPr>
                  <a:t>938 tubes</a:t>
                </a:r>
              </a:p>
              <a:p>
                <a:pPr lvl="0"/>
                <a:r>
                  <a:rPr lang="en-US" sz="2000" dirty="0" smtClean="0">
                    <a:solidFill>
                      <a:schemeClr val="tx2">
                        <a:lumMod val="75000"/>
                      </a:schemeClr>
                    </a:solidFill>
                    <a:latin typeface="ArEAL"/>
                  </a:rPr>
                  <a:t>Number </a:t>
                </a:r>
                <a:r>
                  <a:rPr lang="en-US" sz="2000" dirty="0">
                    <a:solidFill>
                      <a:schemeClr val="tx2">
                        <a:lumMod val="75000"/>
                      </a:schemeClr>
                    </a:solidFill>
                    <a:latin typeface="ArEAL"/>
                  </a:rPr>
                  <a:t>of baffles</a:t>
                </a:r>
                <a:r>
                  <a:rPr lang="en-US" sz="2000" b="1" dirty="0">
                    <a:solidFill>
                      <a:schemeClr val="tx2">
                        <a:lumMod val="75000"/>
                      </a:schemeClr>
                    </a:solidFill>
                    <a:latin typeface="ArEAL"/>
                  </a:rPr>
                  <a:t> = </a:t>
                </a:r>
                <a:r>
                  <a:rPr lang="en-US" sz="2000" b="1" dirty="0" smtClean="0">
                    <a:solidFill>
                      <a:srgbClr val="C00000"/>
                    </a:solidFill>
                    <a:latin typeface="ArEAL"/>
                  </a:rPr>
                  <a:t>14 </a:t>
                </a:r>
                <a:r>
                  <a:rPr lang="en-US" sz="2000" b="1" dirty="0">
                    <a:solidFill>
                      <a:srgbClr val="C00000"/>
                    </a:solidFill>
                    <a:latin typeface="ArEAL"/>
                  </a:rPr>
                  <a:t>baffles</a:t>
                </a:r>
                <a:endParaRPr lang="en-US" sz="2000" dirty="0">
                  <a:solidFill>
                    <a:srgbClr val="C00000"/>
                  </a:solidFill>
                  <a:latin typeface="ArEAL"/>
                </a:endParaRPr>
              </a:p>
              <a:p>
                <a:endParaRPr lang="en-US" sz="2000" dirty="0">
                  <a:solidFill>
                    <a:schemeClr val="tx2">
                      <a:lumMod val="75000"/>
                    </a:schemeClr>
                  </a:solidFill>
                  <a:latin typeface="Arial" pitchFamily="34" charset="0"/>
                  <a:cs typeface="Arial"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295835" y="892823"/>
                <a:ext cx="8606118" cy="5505290"/>
              </a:xfrm>
              <a:prstGeom prst="rect">
                <a:avLst/>
              </a:prstGeom>
              <a:blipFill rotWithShape="1">
                <a:blip r:embed="rId2"/>
                <a:stretch>
                  <a:fillRect l="-780"/>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41</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52976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399" y="3203738"/>
            <a:ext cx="8884095" cy="1384995"/>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Thank You</a:t>
            </a:r>
          </a:p>
          <a:p>
            <a:pPr algn="ctr"/>
            <a:endParaRPr lang="en-US" sz="2800" b="1" dirty="0">
              <a:solidFill>
                <a:srgbClr val="C00000"/>
              </a:solidFill>
              <a:latin typeface="Lao UI" pitchFamily="34" charset="0"/>
              <a:ea typeface="宋体" pitchFamily="2" charset="-122"/>
              <a:cs typeface="Lao UI" pitchFamily="34" charset="0"/>
            </a:endParaRPr>
          </a:p>
          <a:p>
            <a:pPr algn="ctr"/>
            <a:r>
              <a:rPr lang="en-US" sz="2800" b="1" dirty="0" smtClean="0">
                <a:solidFill>
                  <a:srgbClr val="C00000"/>
                </a:solidFill>
                <a:latin typeface="Lao UI" pitchFamily="34" charset="0"/>
                <a:ea typeface="宋体" pitchFamily="2" charset="-122"/>
                <a:cs typeface="Lao UI" pitchFamily="34" charset="0"/>
              </a:rPr>
              <a:t>Questions are Welcomed!</a:t>
            </a:r>
            <a:endParaRPr lang="en-US" sz="2800" b="1" dirty="0">
              <a:solidFill>
                <a:srgbClr val="C00000"/>
              </a:solidFill>
              <a:latin typeface="Lao UI" pitchFamily="34" charset="0"/>
              <a:ea typeface="宋体" pitchFamily="2" charset="-122"/>
              <a:cs typeface="Lao UI" pitchFamily="34" charset="0"/>
            </a:endParaRPr>
          </a:p>
        </p:txBody>
      </p:sp>
      <p:sp>
        <p:nvSpPr>
          <p:cNvPr id="11" name="TextBox 10"/>
          <p:cNvSpPr txBox="1"/>
          <p:nvPr/>
        </p:nvSpPr>
        <p:spPr>
          <a:xfrm>
            <a:off x="152399" y="3208074"/>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2" name="TextBox 11"/>
          <p:cNvSpPr txBox="1"/>
          <p:nvPr/>
        </p:nvSpPr>
        <p:spPr>
          <a:xfrm>
            <a:off x="152399" y="3769331"/>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41848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Kern’s Method</a:t>
            </a:r>
            <a:endParaRPr lang="en-US" sz="2800" b="1" dirty="0">
              <a:solidFill>
                <a:srgbClr val="C00000"/>
              </a:solidFill>
              <a:latin typeface="Lao UI" pitchFamily="34" charset="0"/>
              <a:ea typeface="宋体" pitchFamily="2" charset="-122"/>
              <a:cs typeface="Lao UI" pitchFamily="34" charset="0"/>
            </a:endParaRPr>
          </a:p>
        </p:txBody>
      </p:sp>
      <p:sp>
        <p:nvSpPr>
          <p:cNvPr id="11" name="TextBox 10"/>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2" name="TextBox 11"/>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3" name="TextBox 12"/>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4"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7" name="TextBox 16"/>
          <p:cNvSpPr txBox="1"/>
          <p:nvPr/>
        </p:nvSpPr>
        <p:spPr>
          <a:xfrm>
            <a:off x="337156" y="986607"/>
            <a:ext cx="8545888" cy="5170646"/>
          </a:xfrm>
          <a:prstGeom prst="rect">
            <a:avLst/>
          </a:prstGeom>
          <a:noFill/>
        </p:spPr>
        <p:txBody>
          <a:bodyPr wrap="square" rtlCol="0">
            <a:spAutoFit/>
          </a:bodyPr>
          <a:lstStyle/>
          <a:p>
            <a:pPr algn="just"/>
            <a:r>
              <a:rPr lang="en-US" sz="2000" dirty="0">
                <a:solidFill>
                  <a:schemeClr val="tx2">
                    <a:lumMod val="75000"/>
                  </a:schemeClr>
                </a:solidFill>
                <a:latin typeface="Arial" pitchFamily="34" charset="0"/>
                <a:cs typeface="Arial" pitchFamily="34" charset="0"/>
              </a:rPr>
              <a:t>Kern’s was based on experimental work on </a:t>
            </a:r>
            <a:r>
              <a:rPr lang="en-US" sz="2000" dirty="0" smtClean="0">
                <a:solidFill>
                  <a:schemeClr val="tx2">
                    <a:lumMod val="75000"/>
                  </a:schemeClr>
                </a:solidFill>
                <a:latin typeface="Arial" pitchFamily="34" charset="0"/>
                <a:cs typeface="Arial" pitchFamily="34" charset="0"/>
              </a:rPr>
              <a:t>commercial exchanger</a:t>
            </a:r>
            <a:endParaRPr lang="en-US" sz="2000" dirty="0">
              <a:solidFill>
                <a:schemeClr val="tx2">
                  <a:lumMod val="75000"/>
                </a:schemeClr>
              </a:solidFill>
              <a:latin typeface="Arial" pitchFamily="34" charset="0"/>
              <a:cs typeface="Arial" pitchFamily="34" charset="0"/>
            </a:endParaRPr>
          </a:p>
          <a:p>
            <a:pPr algn="just"/>
            <a:r>
              <a:rPr lang="en-US" sz="2000" b="1" dirty="0">
                <a:solidFill>
                  <a:srgbClr val="C00000"/>
                </a:solidFill>
                <a:latin typeface="Arial" pitchFamily="34" charset="0"/>
                <a:cs typeface="Arial" pitchFamily="34" charset="0"/>
              </a:rPr>
              <a:t>Advantages:</a:t>
            </a:r>
          </a:p>
          <a:p>
            <a:pPr marL="342900" indent="-342900" algn="just">
              <a:lnSpc>
                <a:spcPct val="150000"/>
              </a:lnSpc>
              <a:buFont typeface="Wingdings" pitchFamily="2" charset="2"/>
              <a:buChar char="Ø"/>
            </a:pPr>
            <a:r>
              <a:rPr lang="en-US" sz="2000" dirty="0">
                <a:solidFill>
                  <a:schemeClr val="tx2">
                    <a:lumMod val="75000"/>
                  </a:schemeClr>
                </a:solidFill>
                <a:latin typeface="Arial" pitchFamily="34" charset="0"/>
                <a:cs typeface="Arial" pitchFamily="34" charset="0"/>
              </a:rPr>
              <a:t>Giving reasonably satisfactory prediction of the </a:t>
            </a:r>
            <a:r>
              <a:rPr lang="en-US" sz="2000" dirty="0" smtClean="0">
                <a:solidFill>
                  <a:schemeClr val="tx2">
                    <a:lumMod val="75000"/>
                  </a:schemeClr>
                </a:solidFill>
                <a:latin typeface="Arial" pitchFamily="34" charset="0"/>
                <a:cs typeface="Arial" pitchFamily="34" charset="0"/>
              </a:rPr>
              <a:t>heat-transfer coefficient for standard </a:t>
            </a:r>
            <a:r>
              <a:rPr lang="en-US" sz="2000" dirty="0">
                <a:solidFill>
                  <a:schemeClr val="tx2">
                    <a:lumMod val="75000"/>
                  </a:schemeClr>
                </a:solidFill>
                <a:latin typeface="Arial" pitchFamily="34" charset="0"/>
                <a:cs typeface="Arial" pitchFamily="34" charset="0"/>
              </a:rPr>
              <a:t>design</a:t>
            </a:r>
          </a:p>
          <a:p>
            <a:pPr marL="342900" indent="-342900" algn="just">
              <a:lnSpc>
                <a:spcPct val="150000"/>
              </a:lnSpc>
              <a:buFont typeface="Wingdings" pitchFamily="2" charset="2"/>
              <a:buChar char="Ø"/>
            </a:pPr>
            <a:r>
              <a:rPr lang="en-US" sz="2000" dirty="0">
                <a:solidFill>
                  <a:schemeClr val="tx2">
                    <a:lumMod val="75000"/>
                  </a:schemeClr>
                </a:solidFill>
                <a:latin typeface="Arial" pitchFamily="34" charset="0"/>
                <a:cs typeface="Arial" pitchFamily="34" charset="0"/>
              </a:rPr>
              <a:t>Simple to apply</a:t>
            </a:r>
          </a:p>
          <a:p>
            <a:pPr marL="342900" indent="-342900" algn="just">
              <a:lnSpc>
                <a:spcPct val="150000"/>
              </a:lnSpc>
              <a:buFont typeface="Wingdings" pitchFamily="2" charset="2"/>
              <a:buChar char="Ø"/>
            </a:pPr>
            <a:r>
              <a:rPr lang="en-US" sz="2000" dirty="0">
                <a:solidFill>
                  <a:schemeClr val="tx2">
                    <a:lumMod val="75000"/>
                  </a:schemeClr>
                </a:solidFill>
                <a:latin typeface="Arial" pitchFamily="34" charset="0"/>
                <a:cs typeface="Arial" pitchFamily="34" charset="0"/>
              </a:rPr>
              <a:t>Accurate enough for preliminary design calculations</a:t>
            </a:r>
          </a:p>
          <a:p>
            <a:pPr marL="342900" indent="-342900" algn="just">
              <a:lnSpc>
                <a:spcPct val="150000"/>
              </a:lnSpc>
              <a:buFont typeface="Wingdings" pitchFamily="2" charset="2"/>
              <a:buChar char="Ø"/>
            </a:pPr>
            <a:r>
              <a:rPr lang="en-US" sz="2000" dirty="0">
                <a:solidFill>
                  <a:schemeClr val="tx2">
                    <a:lumMod val="75000"/>
                  </a:schemeClr>
                </a:solidFill>
                <a:latin typeface="Arial" pitchFamily="34" charset="0"/>
                <a:cs typeface="Arial" pitchFamily="34" charset="0"/>
              </a:rPr>
              <a:t>Accurate enough for designs when uncertainty in other </a:t>
            </a:r>
            <a:r>
              <a:rPr lang="en-US" sz="2000" dirty="0" smtClean="0">
                <a:solidFill>
                  <a:schemeClr val="tx2">
                    <a:lumMod val="75000"/>
                  </a:schemeClr>
                </a:solidFill>
                <a:latin typeface="Arial" pitchFamily="34" charset="0"/>
                <a:cs typeface="Arial" pitchFamily="34" charset="0"/>
              </a:rPr>
              <a:t>design parameter </a:t>
            </a:r>
            <a:r>
              <a:rPr lang="en-US" sz="2000" dirty="0">
                <a:solidFill>
                  <a:schemeClr val="tx2">
                    <a:lumMod val="75000"/>
                  </a:schemeClr>
                </a:solidFill>
                <a:latin typeface="Arial" pitchFamily="34" charset="0"/>
                <a:cs typeface="Arial" pitchFamily="34" charset="0"/>
              </a:rPr>
              <a:t>is such that the use of more elaborate method is </a:t>
            </a:r>
            <a:r>
              <a:rPr lang="en-US" sz="2000" dirty="0" smtClean="0">
                <a:solidFill>
                  <a:schemeClr val="tx2">
                    <a:lumMod val="75000"/>
                  </a:schemeClr>
                </a:solidFill>
                <a:latin typeface="Arial" pitchFamily="34" charset="0"/>
                <a:cs typeface="Arial" pitchFamily="34" charset="0"/>
              </a:rPr>
              <a:t>not justified</a:t>
            </a:r>
            <a:endParaRPr lang="en-US" sz="2000" dirty="0">
              <a:solidFill>
                <a:schemeClr val="tx2">
                  <a:lumMod val="75000"/>
                </a:schemeClr>
              </a:solidFill>
              <a:latin typeface="Arial" pitchFamily="34" charset="0"/>
              <a:cs typeface="Arial" pitchFamily="34" charset="0"/>
            </a:endParaRPr>
          </a:p>
          <a:p>
            <a:pPr algn="just"/>
            <a:r>
              <a:rPr lang="en-US" sz="2000" b="1" dirty="0" smtClean="0">
                <a:solidFill>
                  <a:srgbClr val="C00000"/>
                </a:solidFill>
                <a:latin typeface="Arial" pitchFamily="34" charset="0"/>
                <a:cs typeface="Arial" pitchFamily="34" charset="0"/>
              </a:rPr>
              <a:t>Disadvantages:</a:t>
            </a:r>
            <a:endParaRPr lang="en-US" sz="2000" b="1" dirty="0">
              <a:solidFill>
                <a:srgbClr val="C00000"/>
              </a:solidFill>
              <a:latin typeface="Arial" pitchFamily="34" charset="0"/>
              <a:cs typeface="Arial" pitchFamily="34" charset="0"/>
            </a:endParaRPr>
          </a:p>
          <a:p>
            <a:pPr marL="342900" indent="-342900" algn="just">
              <a:lnSpc>
                <a:spcPct val="150000"/>
              </a:lnSpc>
              <a:buFont typeface="Wingdings" pitchFamily="2" charset="2"/>
              <a:buChar char="Ø"/>
            </a:pPr>
            <a:r>
              <a:rPr lang="en-US" sz="2000" dirty="0">
                <a:solidFill>
                  <a:schemeClr val="tx2">
                    <a:lumMod val="75000"/>
                  </a:schemeClr>
                </a:solidFill>
                <a:latin typeface="Arial" pitchFamily="34" charset="0"/>
                <a:cs typeface="Arial" pitchFamily="34" charset="0"/>
              </a:rPr>
              <a:t>The prediction of </a:t>
            </a:r>
            <a:r>
              <a:rPr lang="en-US" sz="2000" i="1" dirty="0">
                <a:solidFill>
                  <a:schemeClr val="tx2">
                    <a:lumMod val="75000"/>
                  </a:schemeClr>
                </a:solidFill>
                <a:latin typeface="Arial" pitchFamily="34" charset="0"/>
                <a:cs typeface="Arial" pitchFamily="34" charset="0"/>
              </a:rPr>
              <a:t>pressure drop </a:t>
            </a:r>
            <a:r>
              <a:rPr lang="en-US" sz="2000" dirty="0">
                <a:solidFill>
                  <a:schemeClr val="tx2">
                    <a:lumMod val="75000"/>
                  </a:schemeClr>
                </a:solidFill>
                <a:latin typeface="Arial" pitchFamily="34" charset="0"/>
                <a:cs typeface="Arial" pitchFamily="34" charset="0"/>
              </a:rPr>
              <a:t>is less satisfactory, as </a:t>
            </a:r>
            <a:r>
              <a:rPr lang="en-US" sz="2000" dirty="0" smtClean="0">
                <a:solidFill>
                  <a:schemeClr val="tx2">
                    <a:lumMod val="75000"/>
                  </a:schemeClr>
                </a:solidFill>
                <a:latin typeface="Arial" pitchFamily="34" charset="0"/>
                <a:cs typeface="Arial" pitchFamily="34" charset="0"/>
              </a:rPr>
              <a:t>pressure drop </a:t>
            </a:r>
            <a:r>
              <a:rPr lang="en-US" sz="2000" dirty="0">
                <a:solidFill>
                  <a:schemeClr val="tx2">
                    <a:lumMod val="75000"/>
                  </a:schemeClr>
                </a:solidFill>
                <a:latin typeface="Arial" pitchFamily="34" charset="0"/>
                <a:cs typeface="Arial" pitchFamily="34" charset="0"/>
              </a:rPr>
              <a:t>is more affected by leakage and bypassing than heat transfer</a:t>
            </a:r>
          </a:p>
          <a:p>
            <a:pPr marL="342900" indent="-342900" algn="just">
              <a:lnSpc>
                <a:spcPct val="150000"/>
              </a:lnSpc>
              <a:buFont typeface="Wingdings" pitchFamily="2" charset="2"/>
              <a:buChar char="Ø"/>
            </a:pPr>
            <a:r>
              <a:rPr lang="en-US" sz="2000" dirty="0">
                <a:solidFill>
                  <a:schemeClr val="tx2">
                    <a:lumMod val="75000"/>
                  </a:schemeClr>
                </a:solidFill>
                <a:latin typeface="Arial" pitchFamily="34" charset="0"/>
                <a:cs typeface="Arial" pitchFamily="34" charset="0"/>
              </a:rPr>
              <a:t>The method does not take account of the </a:t>
            </a:r>
            <a:r>
              <a:rPr lang="en-US" sz="2000" i="1" dirty="0">
                <a:solidFill>
                  <a:schemeClr val="tx2">
                    <a:lumMod val="75000"/>
                  </a:schemeClr>
                </a:solidFill>
                <a:latin typeface="Arial" pitchFamily="34" charset="0"/>
                <a:cs typeface="Arial" pitchFamily="34" charset="0"/>
              </a:rPr>
              <a:t>bypass </a:t>
            </a:r>
            <a:r>
              <a:rPr lang="en-US" sz="2000" dirty="0">
                <a:solidFill>
                  <a:schemeClr val="tx2">
                    <a:lumMod val="75000"/>
                  </a:schemeClr>
                </a:solidFill>
                <a:latin typeface="Arial" pitchFamily="34" charset="0"/>
                <a:cs typeface="Arial" pitchFamily="34" charset="0"/>
              </a:rPr>
              <a:t>and </a:t>
            </a:r>
            <a:r>
              <a:rPr lang="en-US" sz="2000" i="1" dirty="0" smtClean="0">
                <a:solidFill>
                  <a:schemeClr val="tx2">
                    <a:lumMod val="75000"/>
                  </a:schemeClr>
                </a:solidFill>
                <a:latin typeface="Arial" pitchFamily="34" charset="0"/>
                <a:cs typeface="Arial" pitchFamily="34" charset="0"/>
              </a:rPr>
              <a:t>leakage </a:t>
            </a:r>
            <a:r>
              <a:rPr lang="en-US" sz="2000" dirty="0" smtClean="0">
                <a:solidFill>
                  <a:schemeClr val="tx2">
                    <a:lumMod val="75000"/>
                  </a:schemeClr>
                </a:solidFill>
                <a:latin typeface="Arial" pitchFamily="34" charset="0"/>
                <a:cs typeface="Arial" pitchFamily="34" charset="0"/>
              </a:rPr>
              <a:t>streams</a:t>
            </a:r>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p:txBody>
      </p:sp>
    </p:spTree>
    <p:extLst>
      <p:ext uri="{BB962C8B-B14F-4D97-AF65-F5344CB8AC3E}">
        <p14:creationId xmlns:p14="http://schemas.microsoft.com/office/powerpoint/2010/main" val="6848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Design Procedures – Kern’s Method</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6</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499"/>
            <a:ext cx="9144000" cy="524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44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Process (Thermal) Design Procedure</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7</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1" name="Rectangle 10"/>
          <p:cNvSpPr/>
          <p:nvPr/>
        </p:nvSpPr>
        <p:spPr>
          <a:xfrm>
            <a:off x="355785" y="865981"/>
            <a:ext cx="8296835" cy="5262979"/>
          </a:xfrm>
          <a:prstGeom prst="rect">
            <a:avLst/>
          </a:prstGeom>
        </p:spPr>
        <p:txBody>
          <a:bodyPr wrap="square">
            <a:spAutoFit/>
          </a:bodyPr>
          <a:lstStyle/>
          <a:p>
            <a:pPr algn="just"/>
            <a:r>
              <a:rPr lang="en-US" sz="2000" dirty="0">
                <a:solidFill>
                  <a:schemeClr val="tx2">
                    <a:lumMod val="75000"/>
                  </a:schemeClr>
                </a:solidFill>
                <a:latin typeface="Arial" pitchFamily="34" charset="0"/>
                <a:cs typeface="Arial" pitchFamily="34" charset="0"/>
              </a:rPr>
              <a:t>Shell and tube heat exchanger is designed by trial and error calculations. The main steps of design following the </a:t>
            </a:r>
            <a:r>
              <a:rPr lang="en-US" sz="2000" b="1" dirty="0">
                <a:solidFill>
                  <a:schemeClr val="tx2">
                    <a:lumMod val="75000"/>
                  </a:schemeClr>
                </a:solidFill>
                <a:latin typeface="Arial" pitchFamily="34" charset="0"/>
                <a:cs typeface="Arial" pitchFamily="34" charset="0"/>
              </a:rPr>
              <a:t>Kern method </a:t>
            </a:r>
            <a:r>
              <a:rPr lang="en-US" sz="2000" dirty="0">
                <a:solidFill>
                  <a:schemeClr val="tx2">
                    <a:lumMod val="75000"/>
                  </a:schemeClr>
                </a:solidFill>
                <a:latin typeface="Arial" pitchFamily="34" charset="0"/>
                <a:cs typeface="Arial" pitchFamily="34" charset="0"/>
              </a:rPr>
              <a:t>are summarized as follows: </a:t>
            </a:r>
            <a:endParaRPr lang="en-US" sz="2000" dirty="0" smtClean="0">
              <a:solidFill>
                <a:schemeClr val="tx2">
                  <a:lumMod val="75000"/>
                </a:schemeClr>
              </a:solidFill>
              <a:latin typeface="Arial" pitchFamily="34" charset="0"/>
              <a:cs typeface="Arial" pitchFamily="34" charset="0"/>
            </a:endParaRPr>
          </a:p>
          <a:p>
            <a:pPr algn="just"/>
            <a:r>
              <a:rPr lang="en-US" sz="2000" b="1" dirty="0" smtClean="0">
                <a:solidFill>
                  <a:srgbClr val="C00000"/>
                </a:solidFill>
                <a:latin typeface="Arial" pitchFamily="34" charset="0"/>
                <a:cs typeface="Arial" pitchFamily="34" charset="0"/>
              </a:rPr>
              <a:t>Step 1: </a:t>
            </a:r>
            <a:r>
              <a:rPr lang="en-US" sz="2000" dirty="0">
                <a:solidFill>
                  <a:schemeClr val="tx2">
                    <a:lumMod val="75000"/>
                  </a:schemeClr>
                </a:solidFill>
                <a:latin typeface="Arial" pitchFamily="34" charset="0"/>
                <a:cs typeface="Arial" pitchFamily="34" charset="0"/>
              </a:rPr>
              <a:t>Obtain the required </a:t>
            </a:r>
            <a:r>
              <a:rPr lang="en-US" sz="2000" dirty="0" smtClean="0">
                <a:solidFill>
                  <a:schemeClr val="tx2">
                    <a:lumMod val="75000"/>
                  </a:schemeClr>
                </a:solidFill>
                <a:latin typeface="Arial" pitchFamily="34" charset="0"/>
                <a:cs typeface="Arial" pitchFamily="34" charset="0"/>
              </a:rPr>
              <a:t>thermo-physical </a:t>
            </a:r>
            <a:r>
              <a:rPr lang="en-US" sz="2000" dirty="0">
                <a:solidFill>
                  <a:schemeClr val="tx2">
                    <a:lumMod val="75000"/>
                  </a:schemeClr>
                </a:solidFill>
                <a:latin typeface="Arial" pitchFamily="34" charset="0"/>
                <a:cs typeface="Arial" pitchFamily="34" charset="0"/>
              </a:rPr>
              <a:t>properties of hot and cold fluids at the </a:t>
            </a:r>
            <a:r>
              <a:rPr lang="en-US" sz="2000" b="1" dirty="0">
                <a:solidFill>
                  <a:srgbClr val="0070C0"/>
                </a:solidFill>
                <a:latin typeface="Arial" pitchFamily="34" charset="0"/>
                <a:cs typeface="Arial" pitchFamily="34" charset="0"/>
              </a:rPr>
              <a:t>caloric temperature or arithmetic mean temperature</a:t>
            </a:r>
            <a:r>
              <a:rPr lang="en-US" sz="2000" dirty="0">
                <a:solidFill>
                  <a:schemeClr val="tx2">
                    <a:lumMod val="75000"/>
                  </a:schemeClr>
                </a:solidFill>
                <a:latin typeface="Arial" pitchFamily="34" charset="0"/>
                <a:cs typeface="Arial" pitchFamily="34" charset="0"/>
              </a:rPr>
              <a:t>. Calculate these properties at the caloric temperature if the variation of viscosity with temperature is large. </a:t>
            </a:r>
            <a:endParaRPr lang="en-US" sz="2000" dirty="0" smtClean="0">
              <a:solidFill>
                <a:schemeClr val="tx2">
                  <a:lumMod val="75000"/>
                </a:schemeClr>
              </a:solidFill>
              <a:latin typeface="Arial" pitchFamily="34" charset="0"/>
              <a:cs typeface="Arial" pitchFamily="34" charset="0"/>
            </a:endParaRPr>
          </a:p>
          <a:p>
            <a:pPr algn="just"/>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2: </a:t>
            </a:r>
            <a:r>
              <a:rPr lang="en-US" sz="2000" dirty="0" smtClean="0">
                <a:solidFill>
                  <a:schemeClr val="tx2">
                    <a:lumMod val="75000"/>
                  </a:schemeClr>
                </a:solidFill>
                <a:latin typeface="Arial" pitchFamily="34" charset="0"/>
                <a:cs typeface="Arial" pitchFamily="34" charset="0"/>
              </a:rPr>
              <a:t>Perform </a:t>
            </a:r>
            <a:r>
              <a:rPr lang="en-US" sz="2000" dirty="0">
                <a:solidFill>
                  <a:schemeClr val="tx2">
                    <a:lumMod val="75000"/>
                  </a:schemeClr>
                </a:solidFill>
                <a:latin typeface="Arial" pitchFamily="34" charset="0"/>
                <a:cs typeface="Arial" pitchFamily="34" charset="0"/>
              </a:rPr>
              <a:t>energy balance and find out the heat duty </a:t>
            </a:r>
            <a:r>
              <a:rPr lang="en-US" sz="2000" dirty="0" smtClean="0">
                <a:solidFill>
                  <a:schemeClr val="tx2">
                    <a:lumMod val="75000"/>
                  </a:schemeClr>
                </a:solidFill>
                <a:latin typeface="Arial" pitchFamily="34" charset="0"/>
                <a:cs typeface="Arial" pitchFamily="34" charset="0"/>
              </a:rPr>
              <a:t>(Q) </a:t>
            </a:r>
            <a:r>
              <a:rPr lang="en-US" sz="2000" dirty="0">
                <a:solidFill>
                  <a:schemeClr val="tx2">
                    <a:lumMod val="75000"/>
                  </a:schemeClr>
                </a:solidFill>
                <a:latin typeface="Arial" pitchFamily="34" charset="0"/>
                <a:cs typeface="Arial" pitchFamily="34" charset="0"/>
              </a:rPr>
              <a:t>of the exchanger. </a:t>
            </a:r>
            <a:endParaRPr lang="en-US" sz="2000" dirty="0" smtClean="0">
              <a:solidFill>
                <a:schemeClr val="tx2">
                  <a:lumMod val="75000"/>
                </a:schemeClr>
              </a:solidFill>
              <a:latin typeface="Arial" pitchFamily="34" charset="0"/>
              <a:cs typeface="Arial" pitchFamily="34" charset="0"/>
            </a:endParaRPr>
          </a:p>
          <a:p>
            <a:pPr algn="just"/>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3: </a:t>
            </a:r>
            <a:r>
              <a:rPr lang="en-US" sz="2000" dirty="0" smtClean="0">
                <a:solidFill>
                  <a:schemeClr val="tx2">
                    <a:lumMod val="75000"/>
                  </a:schemeClr>
                </a:solidFill>
                <a:latin typeface="Arial" pitchFamily="34" charset="0"/>
                <a:cs typeface="Arial" pitchFamily="34" charset="0"/>
              </a:rPr>
              <a:t>Assume </a:t>
            </a:r>
            <a:r>
              <a:rPr lang="en-US" sz="2000" dirty="0">
                <a:solidFill>
                  <a:schemeClr val="tx2">
                    <a:lumMod val="75000"/>
                  </a:schemeClr>
                </a:solidFill>
                <a:latin typeface="Arial" pitchFamily="34" charset="0"/>
                <a:cs typeface="Arial" pitchFamily="34" charset="0"/>
              </a:rPr>
              <a:t>a reasonable value of overall heat transfer coefficient </a:t>
            </a:r>
            <a:r>
              <a:rPr lang="en-US" sz="2000" dirty="0" smtClean="0">
                <a:solidFill>
                  <a:schemeClr val="tx2">
                    <a:lumMod val="75000"/>
                  </a:schemeClr>
                </a:solidFill>
                <a:latin typeface="Arial" pitchFamily="34" charset="0"/>
                <a:cs typeface="Arial" pitchFamily="34" charset="0"/>
              </a:rPr>
              <a:t>(</a:t>
            </a:r>
            <a:r>
              <a:rPr lang="en-US" sz="2000" i="1" dirty="0">
                <a:solidFill>
                  <a:schemeClr val="tx2">
                    <a:lumMod val="75000"/>
                  </a:schemeClr>
                </a:solidFill>
                <a:latin typeface="Arial" pitchFamily="34" charset="0"/>
                <a:cs typeface="Arial" pitchFamily="34" charset="0"/>
              </a:rPr>
              <a:t>U</a:t>
            </a:r>
            <a:r>
              <a:rPr lang="en-US" sz="2000" i="1" baseline="-25000" dirty="0">
                <a:solidFill>
                  <a:schemeClr val="tx2">
                    <a:lumMod val="75000"/>
                  </a:schemeClr>
                </a:solidFill>
                <a:latin typeface="Arial" pitchFamily="34" charset="0"/>
                <a:cs typeface="Arial" pitchFamily="34" charset="0"/>
              </a:rPr>
              <a:t>o,assm</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The value of </a:t>
            </a:r>
            <a:r>
              <a:rPr lang="en-US" sz="2000" i="1" dirty="0">
                <a:solidFill>
                  <a:schemeClr val="tx2">
                    <a:lumMod val="75000"/>
                  </a:schemeClr>
                </a:solidFill>
                <a:latin typeface="Arial" pitchFamily="34" charset="0"/>
                <a:cs typeface="Arial" pitchFamily="34" charset="0"/>
              </a:rPr>
              <a:t>U</a:t>
            </a:r>
            <a:r>
              <a:rPr lang="en-US" sz="2000" i="1" baseline="-25000" dirty="0">
                <a:solidFill>
                  <a:schemeClr val="tx2">
                    <a:lumMod val="75000"/>
                  </a:schemeClr>
                </a:solidFill>
                <a:latin typeface="Arial" pitchFamily="34" charset="0"/>
                <a:cs typeface="Arial" pitchFamily="34" charset="0"/>
              </a:rPr>
              <a:t>o,assm</a:t>
            </a:r>
            <a:r>
              <a:rPr lang="en-US" sz="2000" i="1" dirty="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with respect to the process hot and cold fluids can be taken </a:t>
            </a:r>
            <a:r>
              <a:rPr lang="en-US" sz="2000" dirty="0" smtClean="0">
                <a:solidFill>
                  <a:schemeClr val="tx2">
                    <a:lumMod val="75000"/>
                  </a:schemeClr>
                </a:solidFill>
                <a:latin typeface="Arial" pitchFamily="34" charset="0"/>
                <a:cs typeface="Arial" pitchFamily="34" charset="0"/>
              </a:rPr>
              <a:t>from books/other references. </a:t>
            </a:r>
          </a:p>
          <a:p>
            <a:pPr algn="just"/>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4: </a:t>
            </a:r>
            <a:r>
              <a:rPr lang="en-US" sz="2000" dirty="0" smtClean="0">
                <a:solidFill>
                  <a:schemeClr val="tx2">
                    <a:lumMod val="75000"/>
                  </a:schemeClr>
                </a:solidFill>
                <a:latin typeface="Arial" pitchFamily="34" charset="0"/>
                <a:cs typeface="Arial" pitchFamily="34" charset="0"/>
              </a:rPr>
              <a:t>Decide </a:t>
            </a:r>
            <a:r>
              <a:rPr lang="en-US" sz="2000" dirty="0">
                <a:solidFill>
                  <a:schemeClr val="tx2">
                    <a:lumMod val="75000"/>
                  </a:schemeClr>
                </a:solidFill>
                <a:latin typeface="Arial" pitchFamily="34" charset="0"/>
                <a:cs typeface="Arial" pitchFamily="34" charset="0"/>
              </a:rPr>
              <a:t>tentative number of shell and tube passes </a:t>
            </a:r>
            <a:r>
              <a:rPr lang="en-US" sz="2000" dirty="0" smtClean="0">
                <a:solidFill>
                  <a:schemeClr val="tx2">
                    <a:lumMod val="75000"/>
                  </a:schemeClr>
                </a:solidFill>
                <a:latin typeface="Arial" pitchFamily="34" charset="0"/>
                <a:cs typeface="Arial" pitchFamily="34" charset="0"/>
              </a:rPr>
              <a:t>(n</a:t>
            </a:r>
            <a:r>
              <a:rPr lang="en-US" sz="2000" baseline="-25000" dirty="0" smtClean="0">
                <a:solidFill>
                  <a:schemeClr val="tx2">
                    <a:lumMod val="75000"/>
                  </a:schemeClr>
                </a:solidFill>
                <a:latin typeface="Arial" pitchFamily="34" charset="0"/>
                <a:cs typeface="Arial" pitchFamily="34" charset="0"/>
              </a:rPr>
              <a:t>p</a:t>
            </a:r>
            <a:r>
              <a:rPr lang="en-US" sz="2000" dirty="0" smtClean="0">
                <a:solidFill>
                  <a:schemeClr val="tx2">
                    <a:lumMod val="75000"/>
                  </a:schemeClr>
                </a:solidFill>
                <a:latin typeface="Arial" pitchFamily="34" charset="0"/>
                <a:cs typeface="Arial" pitchFamily="34" charset="0"/>
              </a:rPr>
              <a:t>). Determine the LMTD and the correction factor F</a:t>
            </a:r>
            <a:r>
              <a:rPr lang="en-US" sz="2000" baseline="-25000" dirty="0" smtClean="0">
                <a:solidFill>
                  <a:schemeClr val="tx2">
                    <a:lumMod val="75000"/>
                  </a:schemeClr>
                </a:solidFill>
                <a:latin typeface="Arial" pitchFamily="34" charset="0"/>
                <a:cs typeface="Arial" pitchFamily="34" charset="0"/>
              </a:rPr>
              <a:t>T</a:t>
            </a:r>
            <a:r>
              <a:rPr lang="en-US" sz="2000" dirty="0" smtClean="0">
                <a:solidFill>
                  <a:schemeClr val="tx2">
                    <a:lumMod val="75000"/>
                  </a:schemeClr>
                </a:solidFill>
                <a:latin typeface="Arial" pitchFamily="34" charset="0"/>
                <a:cs typeface="Arial" pitchFamily="34" charset="0"/>
              </a:rPr>
              <a:t>.</a:t>
            </a:r>
          </a:p>
          <a:p>
            <a:pPr algn="just"/>
            <a:r>
              <a:rPr lang="en-US" sz="2000" i="1" dirty="0" smtClean="0">
                <a:solidFill>
                  <a:srgbClr val="FF0000"/>
                </a:solidFill>
                <a:latin typeface="Arial" pitchFamily="34" charset="0"/>
                <a:cs typeface="Arial" pitchFamily="34" charset="0"/>
              </a:rPr>
              <a:t>Note: </a:t>
            </a:r>
            <a:r>
              <a:rPr lang="en-US" sz="1800" b="1" dirty="0">
                <a:solidFill>
                  <a:schemeClr val="tx2">
                    <a:lumMod val="60000"/>
                    <a:lumOff val="40000"/>
                  </a:schemeClr>
                </a:solidFill>
                <a:latin typeface="Arial" pitchFamily="34" charset="0"/>
                <a:cs typeface="Arial" pitchFamily="34" charset="0"/>
              </a:rPr>
              <a:t>F</a:t>
            </a:r>
            <a:r>
              <a:rPr lang="en-US" sz="1800" b="1" baseline="-25000" dirty="0">
                <a:solidFill>
                  <a:schemeClr val="tx2">
                    <a:lumMod val="60000"/>
                    <a:lumOff val="40000"/>
                  </a:schemeClr>
                </a:solidFill>
                <a:latin typeface="Arial" pitchFamily="34" charset="0"/>
                <a:cs typeface="Arial" pitchFamily="34" charset="0"/>
              </a:rPr>
              <a:t>T</a:t>
            </a:r>
            <a:r>
              <a:rPr lang="en-US" sz="1800" b="1" dirty="0">
                <a:solidFill>
                  <a:schemeClr val="tx2">
                    <a:lumMod val="60000"/>
                    <a:lumOff val="40000"/>
                  </a:schemeClr>
                </a:solidFill>
                <a:latin typeface="Arial" pitchFamily="34" charset="0"/>
                <a:cs typeface="Arial" pitchFamily="34" charset="0"/>
              </a:rPr>
              <a:t> normally should be greater than 0.75 for the steady operation of the exchangers. Otherwise it is required to increase the number of passes to obtain </a:t>
            </a:r>
            <a:r>
              <a:rPr lang="en-US" sz="1800" b="1" dirty="0">
                <a:solidFill>
                  <a:schemeClr val="tx2">
                    <a:lumMod val="60000"/>
                    <a:lumOff val="40000"/>
                  </a:schemeClr>
                </a:solidFill>
                <a:latin typeface="Arial" pitchFamily="34" charset="0"/>
                <a:cs typeface="Arial" pitchFamily="34" charset="0"/>
              </a:rPr>
              <a:t>higher F</a:t>
            </a:r>
            <a:r>
              <a:rPr lang="en-US" sz="1800" b="1" baseline="-25000" dirty="0">
                <a:solidFill>
                  <a:schemeClr val="tx2">
                    <a:lumMod val="60000"/>
                    <a:lumOff val="40000"/>
                  </a:schemeClr>
                </a:solidFill>
                <a:latin typeface="Arial" pitchFamily="34" charset="0"/>
                <a:cs typeface="Arial" pitchFamily="34" charset="0"/>
              </a:rPr>
              <a:t>T </a:t>
            </a:r>
            <a:r>
              <a:rPr lang="en-US" sz="1800" b="1" dirty="0" smtClean="0">
                <a:solidFill>
                  <a:schemeClr val="tx2">
                    <a:lumMod val="60000"/>
                    <a:lumOff val="40000"/>
                  </a:schemeClr>
                </a:solidFill>
                <a:latin typeface="Arial" pitchFamily="34" charset="0"/>
                <a:cs typeface="Arial" pitchFamily="34" charset="0"/>
              </a:rPr>
              <a:t>values</a:t>
            </a:r>
            <a:r>
              <a:rPr lang="en-US" sz="1800" b="1" dirty="0">
                <a:solidFill>
                  <a:schemeClr val="tx2">
                    <a:lumMod val="60000"/>
                    <a:lumOff val="40000"/>
                  </a:schemeClr>
                </a:solidFill>
                <a:latin typeface="Arial" pitchFamily="34" charset="0"/>
                <a:cs typeface="Arial" pitchFamily="34" charset="0"/>
              </a:rPr>
              <a:t>. </a:t>
            </a:r>
            <a:endParaRPr lang="en-US" sz="1800" b="1" i="1" dirty="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135121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57104" y="871738"/>
                <a:ext cx="8464167" cy="5201424"/>
              </a:xfrm>
              <a:prstGeom prst="rect">
                <a:avLst/>
              </a:prstGeom>
              <a:noFill/>
            </p:spPr>
            <p:txBody>
              <a:bodyPr wrap="square" rtlCol="0">
                <a:spAutoFit/>
              </a:bodyPr>
              <a:lstStyle/>
              <a:p>
                <a:pPr algn="just"/>
                <a:r>
                  <a:rPr lang="en-US" sz="2400" b="1" dirty="0" smtClean="0">
                    <a:solidFill>
                      <a:srgbClr val="C00000"/>
                    </a:solidFill>
                    <a:latin typeface="Arial" pitchFamily="34" charset="0"/>
                    <a:cs typeface="Arial" pitchFamily="34" charset="0"/>
                  </a:rPr>
                  <a:t>Step 5: </a:t>
                </a:r>
                <a:r>
                  <a:rPr lang="en-US" sz="2000" dirty="0" smtClean="0">
                    <a:solidFill>
                      <a:schemeClr val="tx2">
                        <a:lumMod val="75000"/>
                      </a:schemeClr>
                    </a:solidFill>
                    <a:latin typeface="Arial" pitchFamily="34" charset="0"/>
                    <a:cs typeface="Arial" pitchFamily="34" charset="0"/>
                  </a:rPr>
                  <a:t>Calculate </a:t>
                </a:r>
                <a:r>
                  <a:rPr lang="en-US" sz="2000" dirty="0">
                    <a:solidFill>
                      <a:schemeClr val="tx2">
                        <a:lumMod val="75000"/>
                      </a:schemeClr>
                    </a:solidFill>
                    <a:latin typeface="Arial" pitchFamily="34" charset="0"/>
                    <a:cs typeface="Arial" pitchFamily="34" charset="0"/>
                  </a:rPr>
                  <a:t>heat transfer area (</a:t>
                </a:r>
                <a:r>
                  <a:rPr lang="en-US" sz="2000" i="1" dirty="0">
                    <a:solidFill>
                      <a:schemeClr val="tx2">
                        <a:lumMod val="75000"/>
                      </a:schemeClr>
                    </a:solidFill>
                    <a:latin typeface="Arial" pitchFamily="34" charset="0"/>
                    <a:cs typeface="Arial" pitchFamily="34" charset="0"/>
                  </a:rPr>
                  <a:t>A</a:t>
                </a:r>
                <a:r>
                  <a:rPr lang="en-US" sz="2000" dirty="0">
                    <a:solidFill>
                      <a:schemeClr val="tx2">
                        <a:lumMod val="75000"/>
                      </a:schemeClr>
                    </a:solidFill>
                    <a:latin typeface="Arial" pitchFamily="34" charset="0"/>
                    <a:cs typeface="Arial" pitchFamily="34" charset="0"/>
                  </a:rPr>
                  <a:t>) required</a:t>
                </a:r>
                <a:r>
                  <a:rPr lang="en-US" sz="2000" dirty="0" smtClean="0">
                    <a:solidFill>
                      <a:schemeClr val="tx2">
                        <a:lumMod val="75000"/>
                      </a:schemeClr>
                    </a:solidFill>
                    <a:latin typeface="Arial" pitchFamily="34" charset="0"/>
                    <a:cs typeface="Arial" pitchFamily="34" charset="0"/>
                  </a:rPr>
                  <a:t>:</a:t>
                </a:r>
              </a:p>
              <a:p>
                <a:pPr algn="just"/>
                <a:endParaRPr lang="en-US" sz="2400" b="1" dirty="0" smtClean="0">
                  <a:solidFill>
                    <a:srgbClr val="C00000"/>
                  </a:solidFill>
                  <a:latin typeface="Arial" pitchFamily="34" charset="0"/>
                  <a:cs typeface="Arial" pitchFamily="34" charset="0"/>
                </a:endParaRPr>
              </a:p>
              <a:p>
                <a:pPr algn="just"/>
                <a:r>
                  <a:rPr lang="en-US" sz="2400" b="1" dirty="0" smtClean="0">
                    <a:solidFill>
                      <a:srgbClr val="C00000"/>
                    </a:solidFill>
                    <a:latin typeface="Arial" pitchFamily="34" charset="0"/>
                    <a:cs typeface="Arial" pitchFamily="34" charset="0"/>
                  </a:rPr>
                  <a:t>Step 6: </a:t>
                </a:r>
                <a:r>
                  <a:rPr lang="en-US" sz="2000" dirty="0" smtClean="0">
                    <a:solidFill>
                      <a:schemeClr val="tx2">
                        <a:lumMod val="75000"/>
                      </a:schemeClr>
                    </a:solidFill>
                    <a:latin typeface="Arial" pitchFamily="34" charset="0"/>
                    <a:cs typeface="Arial" pitchFamily="34" charset="0"/>
                  </a:rPr>
                  <a:t>Select </a:t>
                </a:r>
                <a:r>
                  <a:rPr lang="en-US" sz="2000" dirty="0">
                    <a:solidFill>
                      <a:schemeClr val="tx2">
                        <a:lumMod val="75000"/>
                      </a:schemeClr>
                    </a:solidFill>
                    <a:latin typeface="Arial" pitchFamily="34" charset="0"/>
                    <a:cs typeface="Arial" pitchFamily="34" charset="0"/>
                  </a:rPr>
                  <a:t>tube material, decide the tube diameter (ID= </a:t>
                </a:r>
                <a:r>
                  <a:rPr lang="en-US" sz="2000" dirty="0" smtClean="0">
                    <a:solidFill>
                      <a:schemeClr val="tx2">
                        <a:lumMod val="75000"/>
                      </a:schemeClr>
                    </a:solidFill>
                    <a:latin typeface="Arial" pitchFamily="34" charset="0"/>
                    <a:cs typeface="Arial" pitchFamily="34" charset="0"/>
                  </a:rPr>
                  <a:t>d</a:t>
                </a:r>
                <a:r>
                  <a:rPr lang="en-US" sz="2000" baseline="-25000" dirty="0" smtClean="0">
                    <a:solidFill>
                      <a:schemeClr val="tx2">
                        <a:lumMod val="75000"/>
                      </a:schemeClr>
                    </a:solidFill>
                    <a:latin typeface="Arial" pitchFamily="34" charset="0"/>
                    <a:cs typeface="Arial" pitchFamily="34" charset="0"/>
                  </a:rPr>
                  <a:t>i</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OD = </a:t>
                </a:r>
                <a:r>
                  <a:rPr lang="en-US" sz="2000" dirty="0" smtClean="0">
                    <a:solidFill>
                      <a:schemeClr val="tx2">
                        <a:lumMod val="75000"/>
                      </a:schemeClr>
                    </a:solidFill>
                    <a:latin typeface="Arial" pitchFamily="34" charset="0"/>
                    <a:cs typeface="Arial" pitchFamily="34" charset="0"/>
                  </a:rPr>
                  <a:t>d</a:t>
                </a:r>
                <a:r>
                  <a:rPr lang="en-US" sz="2000" baseline="-25000" dirty="0" smtClean="0">
                    <a:solidFill>
                      <a:schemeClr val="tx2">
                        <a:lumMod val="75000"/>
                      </a:schemeClr>
                    </a:solidFill>
                    <a:latin typeface="Arial" pitchFamily="34" charset="0"/>
                    <a:cs typeface="Arial" pitchFamily="34" charset="0"/>
                  </a:rPr>
                  <a:t>o</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its wall thickness (in terms of BWG or SWG) and tube length </a:t>
                </a:r>
                <a:r>
                  <a:rPr lang="en-US" sz="2000" dirty="0" smtClean="0">
                    <a:solidFill>
                      <a:schemeClr val="tx2">
                        <a:lumMod val="75000"/>
                      </a:schemeClr>
                    </a:solidFill>
                    <a:latin typeface="Arial" pitchFamily="34" charset="0"/>
                    <a:cs typeface="Arial" pitchFamily="34" charset="0"/>
                  </a:rPr>
                  <a:t>(L). </a:t>
                </a:r>
                <a:r>
                  <a:rPr lang="en-US" sz="2000" dirty="0">
                    <a:solidFill>
                      <a:schemeClr val="tx2">
                        <a:lumMod val="75000"/>
                      </a:schemeClr>
                    </a:solidFill>
                    <a:latin typeface="Arial" pitchFamily="34" charset="0"/>
                    <a:cs typeface="Arial" pitchFamily="34" charset="0"/>
                  </a:rPr>
                  <a:t>Calculate the number of tubes </a:t>
                </a:r>
                <a:r>
                  <a:rPr lang="en-US" sz="2000" dirty="0" smtClean="0">
                    <a:solidFill>
                      <a:schemeClr val="tx2">
                        <a:lumMod val="75000"/>
                      </a:schemeClr>
                    </a:solidFill>
                    <a:latin typeface="Arial" pitchFamily="34" charset="0"/>
                    <a:cs typeface="Arial" pitchFamily="34" charset="0"/>
                  </a:rPr>
                  <a:t>(n</a:t>
                </a:r>
                <a:r>
                  <a:rPr lang="en-US" sz="2000" baseline="-25000" dirty="0" smtClean="0">
                    <a:solidFill>
                      <a:schemeClr val="tx2">
                        <a:lumMod val="75000"/>
                      </a:schemeClr>
                    </a:solidFill>
                    <a:latin typeface="Arial" pitchFamily="34" charset="0"/>
                    <a:cs typeface="Arial" pitchFamily="34" charset="0"/>
                  </a:rPr>
                  <a:t>t</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required to provide the heat transfer area (</a:t>
                </a:r>
                <a:r>
                  <a:rPr lang="en-US" sz="2000" i="1" dirty="0">
                    <a:solidFill>
                      <a:schemeClr val="tx2">
                        <a:lumMod val="75000"/>
                      </a:schemeClr>
                    </a:solidFill>
                    <a:latin typeface="Arial" pitchFamily="34" charset="0"/>
                    <a:cs typeface="Arial" pitchFamily="34" charset="0"/>
                  </a:rPr>
                  <a:t>A</a:t>
                </a:r>
                <a:r>
                  <a:rPr lang="en-US" sz="2000" dirty="0" smtClean="0">
                    <a:solidFill>
                      <a:schemeClr val="tx2">
                        <a:lumMod val="75000"/>
                      </a:schemeClr>
                    </a:solidFill>
                    <a:latin typeface="Arial" pitchFamily="34" charset="0"/>
                    <a:cs typeface="Arial" pitchFamily="34" charset="0"/>
                  </a:rPr>
                  <a:t>):</a:t>
                </a:r>
              </a:p>
              <a:p>
                <a:pPr algn="just"/>
                <a:endParaRPr lang="en-US" sz="2000" dirty="0">
                  <a:solidFill>
                    <a:schemeClr val="tx2">
                      <a:lumMod val="75000"/>
                    </a:schemeClr>
                  </a:solidFill>
                  <a:latin typeface="Arial" pitchFamily="34" charset="0"/>
                  <a:ea typeface="Batang" pitchFamily="18" charset="-127"/>
                  <a:cs typeface="Arial" pitchFamily="34" charset="0"/>
                </a:endParaRPr>
              </a:p>
              <a:p>
                <a:pPr algn="just"/>
                <a:endParaRPr lang="en-US" sz="2000" dirty="0" smtClean="0">
                  <a:solidFill>
                    <a:schemeClr val="tx2">
                      <a:lumMod val="75000"/>
                    </a:schemeClr>
                  </a:solidFill>
                  <a:latin typeface="Arial" pitchFamily="34" charset="0"/>
                  <a:ea typeface="Batang" pitchFamily="18" charset="-127"/>
                  <a:cs typeface="Arial" pitchFamily="34" charset="0"/>
                </a:endParaRPr>
              </a:p>
              <a:p>
                <a:pPr algn="just"/>
                <a:r>
                  <a:rPr lang="en-US" sz="2000" dirty="0">
                    <a:solidFill>
                      <a:schemeClr val="tx2">
                        <a:lumMod val="75000"/>
                      </a:schemeClr>
                    </a:solidFill>
                    <a:latin typeface="Arial" pitchFamily="34" charset="0"/>
                    <a:cs typeface="Arial" pitchFamily="34" charset="0"/>
                  </a:rPr>
                  <a:t>Calculate tube side fluid velocity</a:t>
                </a:r>
                <a:r>
                  <a:rPr lang="en-US" sz="2000" dirty="0" smtClean="0">
                    <a:solidFill>
                      <a:schemeClr val="tx2">
                        <a:lumMod val="75000"/>
                      </a:schemeClr>
                    </a:solidFill>
                    <a:latin typeface="Arial" pitchFamily="34" charset="0"/>
                    <a:cs typeface="Arial" pitchFamily="34" charset="0"/>
                  </a:rPr>
                  <a:t>, u,</a:t>
                </a:r>
              </a:p>
              <a:p>
                <a:pPr algn="just"/>
                <a:endParaRPr lang="en-US" sz="2000" dirty="0">
                  <a:solidFill>
                    <a:schemeClr val="tx2">
                      <a:lumMod val="75000"/>
                    </a:schemeClr>
                  </a:solidFill>
                  <a:latin typeface="Arial" pitchFamily="34" charset="0"/>
                  <a:cs typeface="Arial" pitchFamily="34" charset="0"/>
                </a:endParaRPr>
              </a:p>
              <a:p>
                <a:pPr algn="just"/>
                <a:endParaRPr lang="en-US" sz="2000" dirty="0" smtClean="0">
                  <a:solidFill>
                    <a:schemeClr val="tx2">
                      <a:lumMod val="75000"/>
                    </a:schemeClr>
                  </a:solidFill>
                  <a:latin typeface="Arial" pitchFamily="34" charset="0"/>
                  <a:cs typeface="Arial" pitchFamily="34" charset="0"/>
                </a:endParaRPr>
              </a:p>
              <a:p>
                <a:pPr algn="just"/>
                <a:r>
                  <a:rPr lang="en-US" sz="2000" dirty="0" smtClean="0">
                    <a:solidFill>
                      <a:schemeClr val="tx2">
                        <a:lumMod val="75000"/>
                      </a:schemeClr>
                    </a:solidFill>
                    <a:latin typeface="Arial" pitchFamily="34" charset="0"/>
                    <a:cs typeface="Arial" pitchFamily="34" charset="0"/>
                  </a:rPr>
                  <a:t>If u &lt; 1 </a:t>
                </a:r>
                <a:r>
                  <a:rPr lang="en-US" sz="2000" dirty="0">
                    <a:solidFill>
                      <a:schemeClr val="tx2">
                        <a:lumMod val="75000"/>
                      </a:schemeClr>
                    </a:solidFill>
                    <a:latin typeface="Arial" pitchFamily="34" charset="0"/>
                    <a:cs typeface="Arial" pitchFamily="34" charset="0"/>
                  </a:rPr>
                  <a:t>m/s, fix n</a:t>
                </a:r>
                <a:r>
                  <a:rPr lang="en-US" sz="2000" baseline="-25000" dirty="0">
                    <a:solidFill>
                      <a:schemeClr val="tx2">
                        <a:lumMod val="75000"/>
                      </a:schemeClr>
                    </a:solidFill>
                    <a:latin typeface="Arial" pitchFamily="34" charset="0"/>
                    <a:cs typeface="Arial" pitchFamily="34" charset="0"/>
                  </a:rPr>
                  <a:t>t </a:t>
                </a:r>
                <a:r>
                  <a:rPr lang="en-US" sz="2000" dirty="0" smtClean="0">
                    <a:solidFill>
                      <a:schemeClr val="tx2">
                        <a:lumMod val="75000"/>
                      </a:schemeClr>
                    </a:solidFill>
                    <a:latin typeface="Arial" pitchFamily="34" charset="0"/>
                    <a:cs typeface="Arial" pitchFamily="34" charset="0"/>
                  </a:rPr>
                  <a:t>so </a:t>
                </a:r>
                <a:r>
                  <a:rPr lang="en-US" sz="2000" dirty="0">
                    <a:solidFill>
                      <a:schemeClr val="tx2">
                        <a:lumMod val="75000"/>
                      </a:schemeClr>
                    </a:solidFill>
                    <a:latin typeface="Arial" pitchFamily="34" charset="0"/>
                    <a:cs typeface="Arial" pitchFamily="34" charset="0"/>
                  </a:rPr>
                  <a:t>that, </a:t>
                </a:r>
                <a:r>
                  <a:rPr lang="en-US" sz="2000" dirty="0" smtClean="0">
                    <a:solidFill>
                      <a:schemeClr val="tx2">
                        <a:lumMod val="75000"/>
                      </a:schemeClr>
                    </a:solidFill>
                    <a:latin typeface="Arial" pitchFamily="34" charset="0"/>
                    <a:cs typeface="Arial" pitchFamily="34" charset="0"/>
                  </a:rPr>
                  <a:t> </a:t>
                </a: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r>
                  <a:rPr lang="en-US" sz="1800" dirty="0" smtClean="0">
                    <a:solidFill>
                      <a:schemeClr val="tx2">
                        <a:lumMod val="60000"/>
                        <a:lumOff val="40000"/>
                      </a:schemeClr>
                    </a:solidFill>
                    <a:latin typeface="Arial" pitchFamily="34" charset="0"/>
                    <a:cs typeface="Arial" pitchFamily="34" charset="0"/>
                  </a:rPr>
                  <a:t>Where </a:t>
                </a:r>
                <a14:m>
                  <m:oMath xmlns:m="http://schemas.openxmlformats.org/officeDocument/2006/math">
                    <m:acc>
                      <m:accPr>
                        <m:chr m:val="̇"/>
                        <m:ctrlPr>
                          <a:rPr lang="en-US" sz="1800" i="1" smtClean="0">
                            <a:solidFill>
                              <a:schemeClr val="tx2">
                                <a:lumMod val="60000"/>
                                <a:lumOff val="40000"/>
                              </a:schemeClr>
                            </a:solidFill>
                            <a:latin typeface="Cambria Math"/>
                          </a:rPr>
                        </m:ctrlPr>
                      </m:accPr>
                      <m:e>
                        <m:r>
                          <a:rPr lang="en-US" sz="1800" b="0" i="1" smtClean="0">
                            <a:solidFill>
                              <a:schemeClr val="tx2">
                                <a:lumMod val="60000"/>
                                <a:lumOff val="40000"/>
                              </a:schemeClr>
                            </a:solidFill>
                            <a:latin typeface="Cambria Math"/>
                          </a:rPr>
                          <m:t>𝑚</m:t>
                        </m:r>
                      </m:e>
                    </m:acc>
                  </m:oMath>
                </a14:m>
                <a:r>
                  <a:rPr lang="en-US" sz="1800" dirty="0" smtClean="0">
                    <a:solidFill>
                      <a:schemeClr val="tx2">
                        <a:lumMod val="60000"/>
                        <a:lumOff val="40000"/>
                      </a:schemeClr>
                    </a:solidFill>
                    <a:latin typeface="Arial" pitchFamily="34" charset="0"/>
                    <a:cs typeface="Arial" pitchFamily="34" charset="0"/>
                  </a:rPr>
                  <a:t>, </a:t>
                </a:r>
                <a:r>
                  <a:rPr lang="el-GR" sz="1800" dirty="0" smtClean="0">
                    <a:solidFill>
                      <a:schemeClr val="tx2">
                        <a:lumMod val="60000"/>
                        <a:lumOff val="40000"/>
                      </a:schemeClr>
                    </a:solidFill>
                    <a:latin typeface="Arial" pitchFamily="34" charset="0"/>
                    <a:cs typeface="Arial" pitchFamily="34" charset="0"/>
                  </a:rPr>
                  <a:t>ρ</a:t>
                </a:r>
                <a:r>
                  <a:rPr lang="en-US" sz="1800" dirty="0" smtClean="0">
                    <a:solidFill>
                      <a:schemeClr val="tx2">
                        <a:lumMod val="60000"/>
                        <a:lumOff val="40000"/>
                      </a:schemeClr>
                    </a:solidFill>
                    <a:latin typeface="Arial" pitchFamily="34" charset="0"/>
                    <a:cs typeface="Arial" pitchFamily="34" charset="0"/>
                  </a:rPr>
                  <a:t> and µ </a:t>
                </a:r>
                <a:r>
                  <a:rPr lang="en-US" sz="1800" dirty="0">
                    <a:solidFill>
                      <a:schemeClr val="tx2">
                        <a:lumMod val="60000"/>
                        <a:lumOff val="40000"/>
                      </a:schemeClr>
                    </a:solidFill>
                    <a:latin typeface="Arial" pitchFamily="34" charset="0"/>
                    <a:cs typeface="Arial" pitchFamily="34" charset="0"/>
                  </a:rPr>
                  <a:t>are mass flow rate, density and viscosity of tube side fluid. However, this is subject to allowable pressure drop in the tube side of the heat exchanger</a:t>
                </a:r>
                <a:r>
                  <a:rPr lang="en-US" sz="1800" dirty="0" smtClean="0">
                    <a:solidFill>
                      <a:schemeClr val="tx2">
                        <a:lumMod val="60000"/>
                        <a:lumOff val="40000"/>
                      </a:schemeClr>
                    </a:solidFill>
                    <a:latin typeface="Arial" pitchFamily="34" charset="0"/>
                    <a:cs typeface="Arial" pitchFamily="34" charset="0"/>
                  </a:rPr>
                  <a:t>.</a:t>
                </a:r>
                <a:endParaRPr lang="en-US" sz="1800" dirty="0">
                  <a:solidFill>
                    <a:schemeClr val="tx2">
                      <a:lumMod val="60000"/>
                      <a:lumOff val="40000"/>
                    </a:schemeClr>
                  </a:solidFill>
                  <a:latin typeface="Arial" panose="020B0604020202020204" pitchFamily="34" charset="0"/>
                  <a:ea typeface="Batang" pitchFamily="18" charset="-127"/>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57104" y="871738"/>
                <a:ext cx="8464167" cy="5201424"/>
              </a:xfrm>
              <a:prstGeom prst="rect">
                <a:avLst/>
              </a:prstGeom>
              <a:blipFill rotWithShape="1">
                <a:blip r:embed="rId2"/>
                <a:stretch>
                  <a:fillRect l="-1153" t="-821" r="-720"/>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164" y="871739"/>
            <a:ext cx="2146776" cy="71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466" y="2676524"/>
            <a:ext cx="1072612" cy="75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985" y="3294158"/>
            <a:ext cx="15906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772" y="4271746"/>
            <a:ext cx="22669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84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936" y="893657"/>
            <a:ext cx="8640017" cy="5324535"/>
          </a:xfrm>
          <a:prstGeom prst="rect">
            <a:avLst/>
          </a:prstGeom>
          <a:noFill/>
        </p:spPr>
        <p:txBody>
          <a:bodyPr wrap="square" rtlCol="0">
            <a:spAutoFit/>
          </a:bodyPr>
          <a:lstStyle/>
          <a:p>
            <a:pPr algn="just"/>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7: </a:t>
            </a:r>
            <a:r>
              <a:rPr lang="en-US" sz="2000" dirty="0" smtClean="0">
                <a:solidFill>
                  <a:schemeClr val="tx2">
                    <a:lumMod val="75000"/>
                  </a:schemeClr>
                </a:solidFill>
                <a:latin typeface="Arial" pitchFamily="34" charset="0"/>
                <a:cs typeface="Arial" pitchFamily="34" charset="0"/>
              </a:rPr>
              <a:t>Decide </a:t>
            </a:r>
            <a:r>
              <a:rPr lang="en-US" sz="2000" dirty="0">
                <a:solidFill>
                  <a:schemeClr val="tx2">
                    <a:lumMod val="75000"/>
                  </a:schemeClr>
                </a:solidFill>
                <a:latin typeface="Arial" pitchFamily="34" charset="0"/>
                <a:cs typeface="Arial" pitchFamily="34" charset="0"/>
              </a:rPr>
              <a:t>type of shell and tube exchanger (fixed </a:t>
            </a:r>
            <a:r>
              <a:rPr lang="en-US" sz="2000" dirty="0" smtClean="0">
                <a:solidFill>
                  <a:schemeClr val="tx2">
                    <a:lumMod val="75000"/>
                  </a:schemeClr>
                </a:solidFill>
                <a:latin typeface="Arial" pitchFamily="34" charset="0"/>
                <a:cs typeface="Arial" pitchFamily="34" charset="0"/>
              </a:rPr>
              <a:t>tube sheet</a:t>
            </a:r>
            <a:r>
              <a:rPr lang="en-US" sz="2000" dirty="0">
                <a:solidFill>
                  <a:schemeClr val="tx2">
                    <a:lumMod val="75000"/>
                  </a:schemeClr>
                </a:solidFill>
                <a:latin typeface="Arial" pitchFamily="34" charset="0"/>
                <a:cs typeface="Arial" pitchFamily="34" charset="0"/>
              </a:rPr>
              <a:t>, U-tube etc.). </a:t>
            </a:r>
            <a:r>
              <a:rPr lang="en-US" sz="2000" dirty="0" smtClean="0">
                <a:solidFill>
                  <a:schemeClr val="tx2">
                    <a:lumMod val="75000"/>
                  </a:schemeClr>
                </a:solidFill>
                <a:latin typeface="Arial" pitchFamily="34" charset="0"/>
                <a:cs typeface="Arial" pitchFamily="34" charset="0"/>
              </a:rPr>
              <a:t>Select the </a:t>
            </a:r>
            <a:r>
              <a:rPr lang="en-US" sz="2000" dirty="0">
                <a:solidFill>
                  <a:schemeClr val="tx2">
                    <a:lumMod val="75000"/>
                  </a:schemeClr>
                </a:solidFill>
                <a:latin typeface="Arial" pitchFamily="34" charset="0"/>
                <a:cs typeface="Arial" pitchFamily="34" charset="0"/>
              </a:rPr>
              <a:t>tube pitch (</a:t>
            </a:r>
            <a:r>
              <a:rPr lang="en-US" sz="2000" i="1" dirty="0">
                <a:solidFill>
                  <a:schemeClr val="tx2">
                    <a:lumMod val="75000"/>
                  </a:schemeClr>
                </a:solidFill>
                <a:latin typeface="Arial" pitchFamily="34" charset="0"/>
                <a:cs typeface="Arial" pitchFamily="34" charset="0"/>
              </a:rPr>
              <a:t>P</a:t>
            </a:r>
            <a:r>
              <a:rPr lang="en-US" sz="2000" i="1" baseline="-25000" dirty="0">
                <a:solidFill>
                  <a:schemeClr val="tx2">
                    <a:lumMod val="75000"/>
                  </a:schemeClr>
                </a:solidFill>
                <a:latin typeface="Arial" pitchFamily="34" charset="0"/>
                <a:cs typeface="Arial" pitchFamily="34" charset="0"/>
              </a:rPr>
              <a:t>T</a:t>
            </a:r>
            <a:r>
              <a:rPr lang="en-US" sz="2000" dirty="0">
                <a:solidFill>
                  <a:schemeClr val="tx2">
                    <a:lumMod val="75000"/>
                  </a:schemeClr>
                </a:solidFill>
                <a:latin typeface="Arial" pitchFamily="34" charset="0"/>
                <a:cs typeface="Arial" pitchFamily="34" charset="0"/>
              </a:rPr>
              <a:t>), determine inside shell diameter </a:t>
            </a:r>
            <a:r>
              <a:rPr lang="en-US" sz="2000" dirty="0" smtClean="0">
                <a:solidFill>
                  <a:schemeClr val="tx2">
                    <a:lumMod val="75000"/>
                  </a:schemeClr>
                </a:solidFill>
                <a:latin typeface="Arial" pitchFamily="34" charset="0"/>
                <a:cs typeface="Arial" pitchFamily="34" charset="0"/>
              </a:rPr>
              <a:t>(</a:t>
            </a:r>
            <a:r>
              <a:rPr lang="en-US" sz="2000" i="1" dirty="0" smtClean="0">
                <a:solidFill>
                  <a:schemeClr val="tx2">
                    <a:lumMod val="75000"/>
                  </a:schemeClr>
                </a:solidFill>
                <a:latin typeface="Arial" pitchFamily="34" charset="0"/>
                <a:cs typeface="Arial" pitchFamily="34" charset="0"/>
              </a:rPr>
              <a:t>D</a:t>
            </a:r>
            <a:r>
              <a:rPr lang="en-US" sz="2000" i="1" baseline="-25000" dirty="0" smtClean="0">
                <a:solidFill>
                  <a:schemeClr val="tx2">
                    <a:lumMod val="75000"/>
                  </a:schemeClr>
                </a:solidFill>
                <a:latin typeface="Arial" pitchFamily="34" charset="0"/>
                <a:cs typeface="Arial" pitchFamily="34" charset="0"/>
              </a:rPr>
              <a:t>s</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that can accommodate </a:t>
            </a:r>
            <a:r>
              <a:rPr lang="en-US" sz="2000" dirty="0" smtClean="0">
                <a:solidFill>
                  <a:schemeClr val="tx2">
                    <a:lumMod val="75000"/>
                  </a:schemeClr>
                </a:solidFill>
                <a:latin typeface="Arial" pitchFamily="34" charset="0"/>
                <a:cs typeface="Arial" pitchFamily="34" charset="0"/>
              </a:rPr>
              <a:t>the calculated </a:t>
            </a:r>
            <a:r>
              <a:rPr lang="en-US" sz="2000" dirty="0">
                <a:solidFill>
                  <a:schemeClr val="tx2">
                    <a:lumMod val="75000"/>
                  </a:schemeClr>
                </a:solidFill>
                <a:latin typeface="Arial" pitchFamily="34" charset="0"/>
                <a:cs typeface="Arial" pitchFamily="34" charset="0"/>
              </a:rPr>
              <a:t>number of tubes </a:t>
            </a:r>
            <a:r>
              <a:rPr lang="en-US" sz="2000" dirty="0" smtClean="0">
                <a:solidFill>
                  <a:schemeClr val="tx2">
                    <a:lumMod val="75000"/>
                  </a:schemeClr>
                </a:solidFill>
                <a:latin typeface="Arial" pitchFamily="34" charset="0"/>
                <a:cs typeface="Arial" pitchFamily="34" charset="0"/>
              </a:rPr>
              <a:t>(</a:t>
            </a:r>
            <a:r>
              <a:rPr lang="en-US" sz="2000" i="1" dirty="0" smtClean="0">
                <a:solidFill>
                  <a:schemeClr val="tx2">
                    <a:lumMod val="75000"/>
                  </a:schemeClr>
                </a:solidFill>
                <a:latin typeface="Arial" pitchFamily="34" charset="0"/>
                <a:cs typeface="Arial" pitchFamily="34" charset="0"/>
              </a:rPr>
              <a:t>n</a:t>
            </a:r>
            <a:r>
              <a:rPr lang="en-US" sz="2000" i="1" baseline="-25000" dirty="0" smtClean="0">
                <a:solidFill>
                  <a:schemeClr val="tx2">
                    <a:lumMod val="75000"/>
                  </a:schemeClr>
                </a:solidFill>
                <a:latin typeface="Arial" pitchFamily="34" charset="0"/>
                <a:cs typeface="Arial" pitchFamily="34" charset="0"/>
              </a:rPr>
              <a:t>t</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Use the standard tube counts table for </a:t>
            </a:r>
            <a:r>
              <a:rPr lang="en-US" sz="2000" dirty="0" smtClean="0">
                <a:solidFill>
                  <a:schemeClr val="tx2">
                    <a:lumMod val="75000"/>
                  </a:schemeClr>
                </a:solidFill>
                <a:latin typeface="Arial" pitchFamily="34" charset="0"/>
                <a:cs typeface="Arial" pitchFamily="34" charset="0"/>
              </a:rPr>
              <a:t>this purpose</a:t>
            </a:r>
            <a:r>
              <a:rPr lang="en-US" sz="2000" dirty="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Tube counts </a:t>
            </a:r>
            <a:r>
              <a:rPr lang="en-US" sz="2000" dirty="0">
                <a:solidFill>
                  <a:schemeClr val="tx2">
                    <a:lumMod val="75000"/>
                  </a:schemeClr>
                </a:solidFill>
                <a:latin typeface="Arial" pitchFamily="34" charset="0"/>
                <a:cs typeface="Arial" pitchFamily="34" charset="0"/>
              </a:rPr>
              <a:t>are available in standard text </a:t>
            </a:r>
            <a:r>
              <a:rPr lang="en-US" sz="2000" dirty="0" smtClean="0">
                <a:solidFill>
                  <a:schemeClr val="tx2">
                    <a:lumMod val="75000"/>
                  </a:schemeClr>
                </a:solidFill>
                <a:latin typeface="Arial" pitchFamily="34" charset="0"/>
                <a:cs typeface="Arial" pitchFamily="34" charset="0"/>
              </a:rPr>
              <a:t>books </a:t>
            </a:r>
            <a:r>
              <a:rPr lang="en-US" sz="1400" dirty="0" smtClean="0">
                <a:solidFill>
                  <a:schemeClr val="tx2">
                    <a:lumMod val="75000"/>
                  </a:schemeClr>
                </a:solidFill>
                <a:latin typeface="Arial" pitchFamily="34" charset="0"/>
                <a:cs typeface="Arial" pitchFamily="34" charset="0"/>
              </a:rPr>
              <a:t>(</a:t>
            </a:r>
            <a:r>
              <a:rPr lang="en-US" sz="1400" dirty="0" smtClean="0">
                <a:solidFill>
                  <a:srgbClr val="FF0000"/>
                </a:solidFill>
                <a:latin typeface="Arial" pitchFamily="34" charset="0"/>
                <a:cs typeface="Arial" pitchFamily="34" charset="0"/>
              </a:rPr>
              <a:t>Check ‘Process Heat Transfer, Donald Q. Kern, 24</a:t>
            </a:r>
            <a:r>
              <a:rPr lang="en-US" sz="1400" baseline="30000" dirty="0" smtClean="0">
                <a:solidFill>
                  <a:srgbClr val="FF0000"/>
                </a:solidFill>
                <a:latin typeface="Arial" pitchFamily="34" charset="0"/>
                <a:cs typeface="Arial" pitchFamily="34" charset="0"/>
              </a:rPr>
              <a:t>th</a:t>
            </a:r>
            <a:r>
              <a:rPr lang="en-US" sz="1400" dirty="0" smtClean="0">
                <a:solidFill>
                  <a:srgbClr val="FF0000"/>
                </a:solidFill>
                <a:latin typeface="Arial" pitchFamily="34" charset="0"/>
                <a:cs typeface="Arial" pitchFamily="34" charset="0"/>
              </a:rPr>
              <a:t> Edition’</a:t>
            </a:r>
            <a:r>
              <a:rPr lang="en-US" sz="1400" dirty="0" smtClean="0">
                <a:solidFill>
                  <a:schemeClr val="tx2">
                    <a:lumMod val="75000"/>
                  </a:schemeClr>
                </a:solidFill>
                <a:latin typeface="Arial" pitchFamily="34" charset="0"/>
                <a:cs typeface="Arial" pitchFamily="34" charset="0"/>
              </a:rPr>
              <a:t>).</a:t>
            </a:r>
            <a:endParaRPr lang="en-US" sz="2000" dirty="0" smtClean="0">
              <a:solidFill>
                <a:schemeClr val="tx2">
                  <a:lumMod val="75000"/>
                </a:schemeClr>
              </a:solidFill>
              <a:latin typeface="Arial" pitchFamily="34" charset="0"/>
              <a:cs typeface="Arial" pitchFamily="34" charset="0"/>
            </a:endParaRPr>
          </a:p>
          <a:p>
            <a:pPr algn="just"/>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8: </a:t>
            </a:r>
            <a:r>
              <a:rPr lang="en-US" sz="2000" dirty="0" smtClean="0">
                <a:solidFill>
                  <a:schemeClr val="tx2">
                    <a:lumMod val="75000"/>
                  </a:schemeClr>
                </a:solidFill>
                <a:latin typeface="Arial" pitchFamily="34" charset="0"/>
                <a:cs typeface="Arial" pitchFamily="34" charset="0"/>
              </a:rPr>
              <a:t>Assign </a:t>
            </a:r>
            <a:r>
              <a:rPr lang="en-US" sz="2000" dirty="0">
                <a:solidFill>
                  <a:schemeClr val="tx2">
                    <a:lumMod val="75000"/>
                  </a:schemeClr>
                </a:solidFill>
                <a:latin typeface="Arial" pitchFamily="34" charset="0"/>
                <a:cs typeface="Arial" pitchFamily="34" charset="0"/>
              </a:rPr>
              <a:t>fluid to shell side or tube side (a general guideline for placing the fluids is summarized in </a:t>
            </a:r>
            <a:r>
              <a:rPr lang="en-US" sz="2000" dirty="0" smtClean="0">
                <a:solidFill>
                  <a:schemeClr val="tx2">
                    <a:lumMod val="75000"/>
                  </a:schemeClr>
                </a:solidFill>
                <a:latin typeface="Arial" pitchFamily="34" charset="0"/>
                <a:cs typeface="Arial" pitchFamily="34" charset="0"/>
              </a:rPr>
              <a:t>text books). </a:t>
            </a:r>
            <a:r>
              <a:rPr lang="en-US" sz="2000" dirty="0">
                <a:solidFill>
                  <a:schemeClr val="tx2">
                    <a:lumMod val="75000"/>
                  </a:schemeClr>
                </a:solidFill>
                <a:latin typeface="Arial" pitchFamily="34" charset="0"/>
                <a:cs typeface="Arial" pitchFamily="34" charset="0"/>
              </a:rPr>
              <a:t>Select the type of baffle (segmental, doughnut etc.), its size (i.e. percentage cut, 25% baffles are widely used), spacing </a:t>
            </a:r>
            <a:r>
              <a:rPr lang="en-US" sz="2000" dirty="0" smtClean="0">
                <a:solidFill>
                  <a:schemeClr val="tx2">
                    <a:lumMod val="75000"/>
                  </a:schemeClr>
                </a:solidFill>
                <a:latin typeface="Arial" pitchFamily="34" charset="0"/>
                <a:cs typeface="Arial" pitchFamily="34" charset="0"/>
              </a:rPr>
              <a:t>(B) </a:t>
            </a:r>
            <a:r>
              <a:rPr lang="en-US" sz="2000" dirty="0">
                <a:solidFill>
                  <a:schemeClr val="tx2">
                    <a:lumMod val="75000"/>
                  </a:schemeClr>
                </a:solidFill>
                <a:latin typeface="Arial" pitchFamily="34" charset="0"/>
                <a:cs typeface="Arial" pitchFamily="34" charset="0"/>
              </a:rPr>
              <a:t>and number. The baffle spacing is usually chosen to be within </a:t>
            </a:r>
            <a:r>
              <a:rPr lang="en-US" sz="2000" dirty="0" smtClean="0">
                <a:solidFill>
                  <a:schemeClr val="tx2">
                    <a:lumMod val="75000"/>
                  </a:schemeClr>
                </a:solidFill>
                <a:latin typeface="Arial" pitchFamily="34" charset="0"/>
                <a:cs typeface="Arial" pitchFamily="34" charset="0"/>
              </a:rPr>
              <a:t>0.2</a:t>
            </a:r>
            <a:r>
              <a:rPr lang="en-US" sz="2000" i="1" dirty="0">
                <a:solidFill>
                  <a:schemeClr val="tx2">
                    <a:lumMod val="75000"/>
                  </a:schemeClr>
                </a:solidFill>
                <a:latin typeface="Arial" pitchFamily="34" charset="0"/>
                <a:cs typeface="Arial" pitchFamily="34" charset="0"/>
              </a:rPr>
              <a:t> D</a:t>
            </a:r>
            <a:r>
              <a:rPr lang="en-US" sz="2000" i="1" baseline="-25000" dirty="0">
                <a:solidFill>
                  <a:schemeClr val="tx2">
                    <a:lumMod val="75000"/>
                  </a:schemeClr>
                </a:solidFill>
                <a:latin typeface="Arial" pitchFamily="34" charset="0"/>
                <a:cs typeface="Arial" pitchFamily="34" charset="0"/>
              </a:rPr>
              <a:t>s</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to </a:t>
            </a:r>
            <a:r>
              <a:rPr lang="en-US" sz="2000" i="1" dirty="0">
                <a:solidFill>
                  <a:schemeClr val="tx2">
                    <a:lumMod val="75000"/>
                  </a:schemeClr>
                </a:solidFill>
                <a:latin typeface="Arial" pitchFamily="34" charset="0"/>
                <a:cs typeface="Arial" pitchFamily="34" charset="0"/>
              </a:rPr>
              <a:t>D</a:t>
            </a:r>
            <a:r>
              <a:rPr lang="en-US" sz="2000" i="1" baseline="-25000" dirty="0">
                <a:solidFill>
                  <a:schemeClr val="tx2">
                    <a:lumMod val="75000"/>
                  </a:schemeClr>
                </a:solidFill>
                <a:latin typeface="Arial" pitchFamily="34" charset="0"/>
                <a:cs typeface="Arial" pitchFamily="34" charset="0"/>
              </a:rPr>
              <a:t>s</a:t>
            </a:r>
            <a:r>
              <a:rPr lang="en-US" sz="2000" dirty="0" smtClean="0">
                <a:solidFill>
                  <a:schemeClr val="tx2">
                    <a:lumMod val="75000"/>
                  </a:schemeClr>
                </a:solidFill>
                <a:latin typeface="Arial" pitchFamily="34" charset="0"/>
                <a:cs typeface="Arial" pitchFamily="34" charset="0"/>
              </a:rPr>
              <a:t>. </a:t>
            </a:r>
          </a:p>
          <a:p>
            <a:pPr algn="just"/>
            <a:r>
              <a:rPr lang="en-US" sz="2000" b="1" dirty="0">
                <a:solidFill>
                  <a:srgbClr val="C00000"/>
                </a:solidFill>
                <a:latin typeface="Arial" pitchFamily="34" charset="0"/>
                <a:cs typeface="Arial" pitchFamily="34" charset="0"/>
              </a:rPr>
              <a:t>Step </a:t>
            </a:r>
            <a:r>
              <a:rPr lang="en-US" sz="2000" b="1" dirty="0" smtClean="0">
                <a:solidFill>
                  <a:srgbClr val="C00000"/>
                </a:solidFill>
                <a:latin typeface="Arial" pitchFamily="34" charset="0"/>
                <a:cs typeface="Arial" pitchFamily="34" charset="0"/>
              </a:rPr>
              <a:t>9: </a:t>
            </a:r>
            <a:r>
              <a:rPr lang="en-US" sz="2000" dirty="0" smtClean="0">
                <a:solidFill>
                  <a:schemeClr val="tx2">
                    <a:lumMod val="75000"/>
                  </a:schemeClr>
                </a:solidFill>
                <a:latin typeface="Arial" pitchFamily="34" charset="0"/>
                <a:cs typeface="Arial" pitchFamily="34" charset="0"/>
              </a:rPr>
              <a:t>Determine </a:t>
            </a:r>
            <a:r>
              <a:rPr lang="en-US" sz="2000" dirty="0">
                <a:solidFill>
                  <a:schemeClr val="tx2">
                    <a:lumMod val="75000"/>
                  </a:schemeClr>
                </a:solidFill>
                <a:latin typeface="Arial" pitchFamily="34" charset="0"/>
                <a:cs typeface="Arial" pitchFamily="34" charset="0"/>
              </a:rPr>
              <a:t>the tube side film heat transfer coefficient </a:t>
            </a:r>
            <a:r>
              <a:rPr lang="en-US" sz="2000" dirty="0" smtClean="0">
                <a:solidFill>
                  <a:schemeClr val="tx2">
                    <a:lumMod val="75000"/>
                  </a:schemeClr>
                </a:solidFill>
                <a:latin typeface="Arial" pitchFamily="34" charset="0"/>
                <a:cs typeface="Arial" pitchFamily="34" charset="0"/>
              </a:rPr>
              <a:t>(h</a:t>
            </a:r>
            <a:r>
              <a:rPr lang="en-US" sz="2000" baseline="-25000" dirty="0" smtClean="0">
                <a:solidFill>
                  <a:schemeClr val="tx2">
                    <a:lumMod val="75000"/>
                  </a:schemeClr>
                </a:solidFill>
                <a:latin typeface="Arial" pitchFamily="34" charset="0"/>
                <a:cs typeface="Arial" pitchFamily="34" charset="0"/>
              </a:rPr>
              <a:t>i</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using the suitable form of </a:t>
            </a:r>
            <a:r>
              <a:rPr lang="en-US" sz="2000" dirty="0" err="1">
                <a:solidFill>
                  <a:schemeClr val="tx2">
                    <a:lumMod val="75000"/>
                  </a:schemeClr>
                </a:solidFill>
                <a:latin typeface="Arial" pitchFamily="34" charset="0"/>
                <a:cs typeface="Arial" pitchFamily="34" charset="0"/>
              </a:rPr>
              <a:t>Sieder</a:t>
            </a:r>
            <a:r>
              <a:rPr lang="en-US" sz="2000" dirty="0">
                <a:solidFill>
                  <a:schemeClr val="tx2">
                    <a:lumMod val="75000"/>
                  </a:schemeClr>
                </a:solidFill>
                <a:latin typeface="Arial" pitchFamily="34" charset="0"/>
                <a:cs typeface="Arial" pitchFamily="34" charset="0"/>
              </a:rPr>
              <a:t>-Tate equation in laminar and turbulent flow </a:t>
            </a:r>
            <a:r>
              <a:rPr lang="en-US" sz="2000" dirty="0" smtClean="0">
                <a:solidFill>
                  <a:schemeClr val="tx2">
                    <a:lumMod val="75000"/>
                  </a:schemeClr>
                </a:solidFill>
                <a:latin typeface="Arial" pitchFamily="34" charset="0"/>
                <a:cs typeface="Arial" pitchFamily="34" charset="0"/>
              </a:rPr>
              <a:t>regimes.</a:t>
            </a:r>
          </a:p>
          <a:p>
            <a:pPr algn="just"/>
            <a:endParaRPr lang="en-US" sz="2000" dirty="0">
              <a:solidFill>
                <a:schemeClr val="tx2">
                  <a:lumMod val="75000"/>
                </a:schemeClr>
              </a:solidFill>
              <a:latin typeface="Arial" pitchFamily="34" charset="0"/>
              <a:ea typeface="Batang" pitchFamily="18" charset="-127"/>
              <a:cs typeface="Arial" pitchFamily="34" charset="0"/>
            </a:endParaRPr>
          </a:p>
          <a:p>
            <a:pPr algn="just"/>
            <a:r>
              <a:rPr lang="en-US" sz="2000" dirty="0">
                <a:solidFill>
                  <a:schemeClr val="tx2">
                    <a:lumMod val="75000"/>
                  </a:schemeClr>
                </a:solidFill>
                <a:latin typeface="Arial" pitchFamily="34" charset="0"/>
                <a:cs typeface="Arial" pitchFamily="34" charset="0"/>
              </a:rPr>
              <a:t>Estimate the shell-side film heat transfer coefficient </a:t>
            </a:r>
            <a:r>
              <a:rPr lang="en-US" sz="2000" dirty="0" smtClean="0">
                <a:solidFill>
                  <a:schemeClr val="tx2">
                    <a:lumMod val="75000"/>
                  </a:schemeClr>
                </a:solidFill>
                <a:latin typeface="Arial" pitchFamily="34" charset="0"/>
                <a:cs typeface="Arial" pitchFamily="34" charset="0"/>
              </a:rPr>
              <a:t>(h</a:t>
            </a:r>
            <a:r>
              <a:rPr lang="en-US" sz="2000" baseline="-25000" dirty="0" smtClean="0">
                <a:solidFill>
                  <a:schemeClr val="tx2">
                    <a:lumMod val="75000"/>
                  </a:schemeClr>
                </a:solidFill>
                <a:latin typeface="Arial" pitchFamily="34" charset="0"/>
                <a:cs typeface="Arial" pitchFamily="34" charset="0"/>
              </a:rPr>
              <a:t>o</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from</a:t>
            </a:r>
            <a:r>
              <a:rPr lang="en-US" sz="2000" dirty="0" smtClean="0">
                <a:solidFill>
                  <a:schemeClr val="tx2">
                    <a:lumMod val="75000"/>
                  </a:schemeClr>
                </a:solidFill>
                <a:latin typeface="Arial" pitchFamily="34" charset="0"/>
                <a:cs typeface="Arial" pitchFamily="34" charset="0"/>
              </a:rPr>
              <a:t>:</a:t>
            </a:r>
            <a:endParaRPr lang="en-US" sz="2000" dirty="0">
              <a:solidFill>
                <a:schemeClr val="tx2">
                  <a:lumMod val="75000"/>
                </a:schemeClr>
              </a:solidFill>
              <a:latin typeface="Arial" pitchFamily="34" charset="0"/>
              <a:ea typeface="Batang" pitchFamily="18" charset="-127"/>
              <a:cs typeface="Arial" pitchFamily="34" charset="0"/>
            </a:endParaRPr>
          </a:p>
          <a:p>
            <a:pPr algn="just"/>
            <a:endParaRPr lang="en-US" sz="2000" dirty="0" smtClean="0">
              <a:solidFill>
                <a:schemeClr val="tx2">
                  <a:lumMod val="75000"/>
                </a:schemeClr>
              </a:solidFill>
              <a:latin typeface="Arial" pitchFamily="34" charset="0"/>
              <a:ea typeface="Batang" pitchFamily="18" charset="-127"/>
              <a:cs typeface="Arial" pitchFamily="34" charset="0"/>
            </a:endParaRPr>
          </a:p>
          <a:p>
            <a:pPr algn="just"/>
            <a:endParaRPr lang="en-US" sz="2000" dirty="0" smtClean="0">
              <a:solidFill>
                <a:schemeClr val="tx2">
                  <a:lumMod val="75000"/>
                </a:schemeClr>
              </a:solidFill>
              <a:latin typeface="Arial" pitchFamily="34" charset="0"/>
              <a:ea typeface="Batang" pitchFamily="18" charset="-127"/>
              <a:cs typeface="Arial" pitchFamily="34" charset="0"/>
            </a:endParaRPr>
          </a:p>
          <a:p>
            <a:pPr algn="just"/>
            <a:r>
              <a:rPr lang="en-US" sz="2000" dirty="0" smtClean="0">
                <a:solidFill>
                  <a:schemeClr val="tx2">
                    <a:lumMod val="75000"/>
                  </a:schemeClr>
                </a:solidFill>
                <a:latin typeface="Arial" pitchFamily="34" charset="0"/>
                <a:ea typeface="Batang" pitchFamily="18" charset="-127"/>
                <a:cs typeface="Arial" pitchFamily="34" charset="0"/>
              </a:rPr>
              <a:t>You may consider: </a:t>
            </a:r>
            <a:endParaRPr lang="en-US" sz="2000" dirty="0">
              <a:solidFill>
                <a:schemeClr val="tx2">
                  <a:lumMod val="75000"/>
                </a:schemeClr>
              </a:solidFill>
              <a:latin typeface="Arial" pitchFamily="34" charset="0"/>
              <a:ea typeface="Batang" pitchFamily="18" charset="-127"/>
              <a:cs typeface="Arial"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873" y="5285420"/>
            <a:ext cx="285750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300" y="5675945"/>
            <a:ext cx="10382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40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10330</TotalTime>
  <Words>3450</Words>
  <Application>Microsoft Office PowerPoint</Application>
  <PresentationFormat>On-screen Show (4:3)</PresentationFormat>
  <Paragraphs>561</Paragraphs>
  <Slides>42</Slides>
  <Notes>12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Tawit</dc:creator>
  <cp:lastModifiedBy>Dawit M</cp:lastModifiedBy>
  <cp:revision>632</cp:revision>
  <dcterms:created xsi:type="dcterms:W3CDTF">2004-10-27T01:02:05Z</dcterms:created>
  <dcterms:modified xsi:type="dcterms:W3CDTF">2019-06-06T12:06:43Z</dcterms:modified>
</cp:coreProperties>
</file>