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90" r:id="rId2"/>
    <p:sldMasterId id="2147484702" r:id="rId3"/>
    <p:sldMasterId id="2147483663" r:id="rId4"/>
    <p:sldMasterId id="2147483664" r:id="rId5"/>
  </p:sldMasterIdLst>
  <p:notesMasterIdLst>
    <p:notesMasterId r:id="rId92"/>
  </p:notesMasterIdLst>
  <p:handoutMasterIdLst>
    <p:handoutMasterId r:id="rId93"/>
  </p:handoutMasterIdLst>
  <p:sldIdLst>
    <p:sldId id="463" r:id="rId6"/>
    <p:sldId id="858" r:id="rId7"/>
    <p:sldId id="848" r:id="rId8"/>
    <p:sldId id="852" r:id="rId9"/>
    <p:sldId id="849" r:id="rId10"/>
    <p:sldId id="724" r:id="rId11"/>
    <p:sldId id="847" r:id="rId12"/>
    <p:sldId id="725" r:id="rId13"/>
    <p:sldId id="726" r:id="rId14"/>
    <p:sldId id="727" r:id="rId15"/>
    <p:sldId id="729" r:id="rId16"/>
    <p:sldId id="730" r:id="rId17"/>
    <p:sldId id="731" r:id="rId18"/>
    <p:sldId id="732" r:id="rId19"/>
    <p:sldId id="851" r:id="rId20"/>
    <p:sldId id="734" r:id="rId21"/>
    <p:sldId id="735" r:id="rId22"/>
    <p:sldId id="736" r:id="rId23"/>
    <p:sldId id="737" r:id="rId24"/>
    <p:sldId id="738" r:id="rId25"/>
    <p:sldId id="739" r:id="rId26"/>
    <p:sldId id="733" r:id="rId27"/>
    <p:sldId id="740" r:id="rId28"/>
    <p:sldId id="741" r:id="rId29"/>
    <p:sldId id="742" r:id="rId30"/>
    <p:sldId id="743" r:id="rId31"/>
    <p:sldId id="744" r:id="rId32"/>
    <p:sldId id="745" r:id="rId33"/>
    <p:sldId id="746" r:id="rId34"/>
    <p:sldId id="747" r:id="rId35"/>
    <p:sldId id="755" r:id="rId36"/>
    <p:sldId id="748" r:id="rId37"/>
    <p:sldId id="749" r:id="rId38"/>
    <p:sldId id="750" r:id="rId39"/>
    <p:sldId id="751" r:id="rId40"/>
    <p:sldId id="752" r:id="rId41"/>
    <p:sldId id="753" r:id="rId42"/>
    <p:sldId id="754" r:id="rId43"/>
    <p:sldId id="756" r:id="rId44"/>
    <p:sldId id="757" r:id="rId45"/>
    <p:sldId id="758" r:id="rId46"/>
    <p:sldId id="759"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 id="856" r:id="rId61"/>
    <p:sldId id="854" r:id="rId62"/>
    <p:sldId id="780" r:id="rId63"/>
    <p:sldId id="781" r:id="rId64"/>
    <p:sldId id="782" r:id="rId65"/>
    <p:sldId id="783" r:id="rId66"/>
    <p:sldId id="784" r:id="rId67"/>
    <p:sldId id="785" r:id="rId68"/>
    <p:sldId id="786" r:id="rId69"/>
    <p:sldId id="787" r:id="rId70"/>
    <p:sldId id="788" r:id="rId71"/>
    <p:sldId id="789" r:id="rId72"/>
    <p:sldId id="790" r:id="rId73"/>
    <p:sldId id="791" r:id="rId74"/>
    <p:sldId id="797" r:id="rId75"/>
    <p:sldId id="798" r:id="rId76"/>
    <p:sldId id="799" r:id="rId77"/>
    <p:sldId id="803" r:id="rId78"/>
    <p:sldId id="805" r:id="rId79"/>
    <p:sldId id="806" r:id="rId80"/>
    <p:sldId id="807" r:id="rId81"/>
    <p:sldId id="809" r:id="rId82"/>
    <p:sldId id="810" r:id="rId83"/>
    <p:sldId id="861" r:id="rId84"/>
    <p:sldId id="862" r:id="rId85"/>
    <p:sldId id="811" r:id="rId86"/>
    <p:sldId id="812" r:id="rId87"/>
    <p:sldId id="814" r:id="rId88"/>
    <p:sldId id="815" r:id="rId89"/>
    <p:sldId id="800" r:id="rId90"/>
    <p:sldId id="857" r:id="rId91"/>
  </p:sldIdLst>
  <p:sldSz cx="9144000" cy="6858000" type="screen4x3"/>
  <p:notesSz cx="7010400" cy="9236075"/>
  <p:defaultTextStyle>
    <a:defPPr>
      <a:defRPr lang="fr-FR"/>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26B9"/>
    <a:srgbClr val="025837"/>
    <a:srgbClr val="3514AC"/>
    <a:srgbClr val="91B9F9"/>
    <a:srgbClr val="1C30EC"/>
    <a:srgbClr val="B281E7"/>
    <a:srgbClr val="2D82FF"/>
    <a:srgbClr val="F2EAF2"/>
    <a:srgbClr val="D27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6" autoAdjust="0"/>
    <p:restoredTop sz="92761" autoAdjust="0"/>
  </p:normalViewPr>
  <p:slideViewPr>
    <p:cSldViewPr snapToGrid="0">
      <p:cViewPr varScale="1">
        <p:scale>
          <a:sx n="65" d="100"/>
          <a:sy n="65" d="100"/>
        </p:scale>
        <p:origin x="-96" y="-384"/>
      </p:cViewPr>
      <p:guideLst>
        <p:guide orient="horz" pos="2160"/>
        <p:guide pos="2880"/>
      </p:guideLst>
    </p:cSldViewPr>
  </p:slideViewPr>
  <p:outlineViewPr>
    <p:cViewPr>
      <p:scale>
        <a:sx n="33" d="100"/>
        <a:sy n="33" d="100"/>
      </p:scale>
      <p:origin x="0" y="11898"/>
    </p:cViewPr>
  </p:outlineViewPr>
  <p:notesTextViewPr>
    <p:cViewPr>
      <p:scale>
        <a:sx n="150" d="100"/>
        <a:sy n="150" d="100"/>
      </p:scale>
      <p:origin x="0" y="0"/>
    </p:cViewPr>
  </p:notesTextViewPr>
  <p:sorterViewPr>
    <p:cViewPr>
      <p:scale>
        <a:sx n="45" d="100"/>
        <a:sy n="45" d="100"/>
      </p:scale>
      <p:origin x="0" y="3738"/>
    </p:cViewPr>
  </p:sorterViewPr>
  <p:notesViewPr>
    <p:cSldViewPr snapToGrid="0">
      <p:cViewPr varScale="1">
        <p:scale>
          <a:sx n="53" d="100"/>
          <a:sy n="53" d="100"/>
        </p:scale>
        <p:origin x="-2658"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28" tIns="46414" rIns="92828" bIns="46414" numCol="1" anchor="t" anchorCtr="0" compatLnSpc="1">
            <a:prstTxWarp prst="textNoShape">
              <a:avLst/>
            </a:prstTxWarp>
          </a:bodyPr>
          <a:lstStyle>
            <a:lvl1pPr>
              <a:defRPr sz="1200" b="0">
                <a:latin typeface="Arial" charset="0"/>
              </a:defRPr>
            </a:lvl1pPr>
          </a:lstStyle>
          <a:p>
            <a:pPr>
              <a:defRPr/>
            </a:pPr>
            <a:endParaRPr lang="fr-FR" dirty="0"/>
          </a:p>
        </p:txBody>
      </p:sp>
      <p:sp>
        <p:nvSpPr>
          <p:cNvPr id="5123" name="Rectangle 3"/>
          <p:cNvSpPr>
            <a:spLocks noGrp="1" noChangeArrowheads="1"/>
          </p:cNvSpPr>
          <p:nvPr>
            <p:ph type="dt" sz="quarter" idx="1"/>
          </p:nvPr>
        </p:nvSpPr>
        <p:spPr bwMode="auto">
          <a:xfrm>
            <a:off x="3970938" y="0"/>
            <a:ext cx="3037840" cy="461804"/>
          </a:xfrm>
          <a:prstGeom prst="rect">
            <a:avLst/>
          </a:prstGeom>
          <a:noFill/>
          <a:ln w="9525">
            <a:noFill/>
            <a:miter lim="800000"/>
            <a:headEnd/>
            <a:tailEnd/>
          </a:ln>
          <a:effectLst/>
        </p:spPr>
        <p:txBody>
          <a:bodyPr vert="horz" wrap="square" lIns="92828" tIns="46414" rIns="92828" bIns="46414" numCol="1" anchor="t" anchorCtr="0" compatLnSpc="1">
            <a:prstTxWarp prst="textNoShape">
              <a:avLst/>
            </a:prstTxWarp>
          </a:bodyPr>
          <a:lstStyle>
            <a:lvl1pPr algn="r">
              <a:defRPr sz="1200" b="0">
                <a:latin typeface="Arial" charset="0"/>
              </a:defRPr>
            </a:lvl1pPr>
          </a:lstStyle>
          <a:p>
            <a:pPr>
              <a:defRPr/>
            </a:pPr>
            <a:endParaRPr lang="fr-FR" dirty="0"/>
          </a:p>
        </p:txBody>
      </p:sp>
      <p:sp>
        <p:nvSpPr>
          <p:cNvPr id="5124" name="Rectangle 4"/>
          <p:cNvSpPr>
            <a:spLocks noGrp="1" noChangeArrowheads="1"/>
          </p:cNvSpPr>
          <p:nvPr>
            <p:ph type="ftr" sz="quarter" idx="2"/>
          </p:nvPr>
        </p:nvSpPr>
        <p:spPr bwMode="auto">
          <a:xfrm>
            <a:off x="0" y="8772669"/>
            <a:ext cx="3037840" cy="461804"/>
          </a:xfrm>
          <a:prstGeom prst="rect">
            <a:avLst/>
          </a:prstGeom>
          <a:noFill/>
          <a:ln w="9525">
            <a:noFill/>
            <a:miter lim="800000"/>
            <a:headEnd/>
            <a:tailEnd/>
          </a:ln>
          <a:effectLst/>
        </p:spPr>
        <p:txBody>
          <a:bodyPr vert="horz" wrap="square" lIns="92828" tIns="46414" rIns="92828" bIns="46414" numCol="1" anchor="b" anchorCtr="0" compatLnSpc="1">
            <a:prstTxWarp prst="textNoShape">
              <a:avLst/>
            </a:prstTxWarp>
          </a:bodyPr>
          <a:lstStyle>
            <a:lvl1pPr>
              <a:defRPr sz="1200" b="0">
                <a:latin typeface="Arial" charset="0"/>
              </a:defRPr>
            </a:lvl1pPr>
          </a:lstStyle>
          <a:p>
            <a:pPr>
              <a:defRPr/>
            </a:pPr>
            <a:endParaRPr lang="fr-FR" dirty="0"/>
          </a:p>
        </p:txBody>
      </p:sp>
      <p:sp>
        <p:nvSpPr>
          <p:cNvPr id="5125" name="Rectangle 5"/>
          <p:cNvSpPr>
            <a:spLocks noGrp="1" noChangeArrowheads="1"/>
          </p:cNvSpPr>
          <p:nvPr>
            <p:ph type="sldNum" sz="quarter" idx="3"/>
          </p:nvPr>
        </p:nvSpPr>
        <p:spPr bwMode="auto">
          <a:xfrm>
            <a:off x="3970938" y="8772669"/>
            <a:ext cx="3037840" cy="461804"/>
          </a:xfrm>
          <a:prstGeom prst="rect">
            <a:avLst/>
          </a:prstGeom>
          <a:noFill/>
          <a:ln w="9525">
            <a:noFill/>
            <a:miter lim="800000"/>
            <a:headEnd/>
            <a:tailEnd/>
          </a:ln>
          <a:effectLst/>
        </p:spPr>
        <p:txBody>
          <a:bodyPr vert="horz" wrap="square" lIns="92828" tIns="46414" rIns="92828" bIns="46414" numCol="1" anchor="b" anchorCtr="0" compatLnSpc="1">
            <a:prstTxWarp prst="textNoShape">
              <a:avLst/>
            </a:prstTxWarp>
          </a:bodyPr>
          <a:lstStyle>
            <a:lvl1pPr algn="r">
              <a:defRPr sz="1200" b="0">
                <a:latin typeface="Arial" charset="0"/>
              </a:defRPr>
            </a:lvl1pPr>
          </a:lstStyle>
          <a:p>
            <a:pPr>
              <a:defRPr/>
            </a:pPr>
            <a:fld id="{ADA06199-E208-487A-AE38-4D19CA0FF16A}" type="slidenum">
              <a:rPr lang="fr-FR"/>
              <a:pPr>
                <a:defRPr/>
              </a:pPr>
              <a:t>‹#›</a:t>
            </a:fld>
            <a:endParaRPr lang="fr-FR" dirty="0"/>
          </a:p>
        </p:txBody>
      </p:sp>
    </p:spTree>
    <p:extLst>
      <p:ext uri="{BB962C8B-B14F-4D97-AF65-F5344CB8AC3E}">
        <p14:creationId xmlns:p14="http://schemas.microsoft.com/office/powerpoint/2010/main" val="1879461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828" tIns="46414" rIns="92828" bIns="46414" numCol="1" anchor="t" anchorCtr="0" compatLnSpc="1">
            <a:prstTxWarp prst="textNoShape">
              <a:avLst/>
            </a:prstTxWarp>
          </a:bodyPr>
          <a:lstStyle>
            <a:lvl1pPr>
              <a:defRPr sz="1200" b="0">
                <a:latin typeface="Arial" charset="0"/>
              </a:defRPr>
            </a:lvl1pPr>
          </a:lstStyle>
          <a:p>
            <a:pPr>
              <a:defRPr/>
            </a:pPr>
            <a:endParaRPr lang="fr-FR" dirty="0"/>
          </a:p>
        </p:txBody>
      </p:sp>
      <p:sp>
        <p:nvSpPr>
          <p:cNvPr id="15363" name="Rectangle 3"/>
          <p:cNvSpPr>
            <a:spLocks noGrp="1" noChangeArrowheads="1"/>
          </p:cNvSpPr>
          <p:nvPr>
            <p:ph type="dt" idx="1"/>
          </p:nvPr>
        </p:nvSpPr>
        <p:spPr bwMode="auto">
          <a:xfrm>
            <a:off x="3970938" y="0"/>
            <a:ext cx="3037840" cy="461804"/>
          </a:xfrm>
          <a:prstGeom prst="rect">
            <a:avLst/>
          </a:prstGeom>
          <a:noFill/>
          <a:ln w="9525">
            <a:noFill/>
            <a:miter lim="800000"/>
            <a:headEnd/>
            <a:tailEnd/>
          </a:ln>
          <a:effectLst/>
        </p:spPr>
        <p:txBody>
          <a:bodyPr vert="horz" wrap="square" lIns="92828" tIns="46414" rIns="92828" bIns="46414" numCol="1" anchor="t" anchorCtr="0" compatLnSpc="1">
            <a:prstTxWarp prst="textNoShape">
              <a:avLst/>
            </a:prstTxWarp>
          </a:bodyPr>
          <a:lstStyle>
            <a:lvl1pPr algn="r">
              <a:defRPr sz="1200" b="0">
                <a:latin typeface="Arial" charset="0"/>
              </a:defRPr>
            </a:lvl1pPr>
          </a:lstStyle>
          <a:p>
            <a:pPr>
              <a:defRPr/>
            </a:pPr>
            <a:endParaRPr lang="fr-FR" dirty="0"/>
          </a:p>
        </p:txBody>
      </p:sp>
      <p:sp>
        <p:nvSpPr>
          <p:cNvPr id="69636" name="Rectangle 4"/>
          <p:cNvSpPr>
            <a:spLocks noGrp="1" noRot="1" noChangeAspect="1" noChangeArrowheads="1" noTextEdit="1"/>
          </p:cNvSpPr>
          <p:nvPr>
            <p:ph type="sldImg" idx="2"/>
          </p:nvPr>
        </p:nvSpPr>
        <p:spPr bwMode="auto">
          <a:xfrm>
            <a:off x="1196975" y="693738"/>
            <a:ext cx="4616450" cy="346233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1040" y="4387135"/>
            <a:ext cx="5608320" cy="4156234"/>
          </a:xfrm>
          <a:prstGeom prst="rect">
            <a:avLst/>
          </a:prstGeom>
          <a:noFill/>
          <a:ln w="9525">
            <a:noFill/>
            <a:miter lim="800000"/>
            <a:headEnd/>
            <a:tailEnd/>
          </a:ln>
          <a:effectLst/>
        </p:spPr>
        <p:txBody>
          <a:bodyPr vert="horz" wrap="square" lIns="92828" tIns="46414" rIns="92828" bIns="4641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366" name="Rectangle 6"/>
          <p:cNvSpPr>
            <a:spLocks noGrp="1" noChangeArrowheads="1"/>
          </p:cNvSpPr>
          <p:nvPr>
            <p:ph type="ftr" sz="quarter" idx="4"/>
          </p:nvPr>
        </p:nvSpPr>
        <p:spPr bwMode="auto">
          <a:xfrm>
            <a:off x="0" y="8772669"/>
            <a:ext cx="3037840" cy="461804"/>
          </a:xfrm>
          <a:prstGeom prst="rect">
            <a:avLst/>
          </a:prstGeom>
          <a:noFill/>
          <a:ln w="9525">
            <a:noFill/>
            <a:miter lim="800000"/>
            <a:headEnd/>
            <a:tailEnd/>
          </a:ln>
          <a:effectLst/>
        </p:spPr>
        <p:txBody>
          <a:bodyPr vert="horz" wrap="square" lIns="92828" tIns="46414" rIns="92828" bIns="46414" numCol="1" anchor="b" anchorCtr="0" compatLnSpc="1">
            <a:prstTxWarp prst="textNoShape">
              <a:avLst/>
            </a:prstTxWarp>
          </a:bodyPr>
          <a:lstStyle>
            <a:lvl1pPr>
              <a:defRPr sz="1200" b="0">
                <a:latin typeface="Arial" charset="0"/>
              </a:defRPr>
            </a:lvl1pPr>
          </a:lstStyle>
          <a:p>
            <a:pPr>
              <a:defRPr/>
            </a:pPr>
            <a:endParaRPr lang="fr-FR" dirty="0"/>
          </a:p>
        </p:txBody>
      </p:sp>
      <p:sp>
        <p:nvSpPr>
          <p:cNvPr id="15367" name="Rectangle 7"/>
          <p:cNvSpPr>
            <a:spLocks noGrp="1" noChangeArrowheads="1"/>
          </p:cNvSpPr>
          <p:nvPr>
            <p:ph type="sldNum" sz="quarter" idx="5"/>
          </p:nvPr>
        </p:nvSpPr>
        <p:spPr bwMode="auto">
          <a:xfrm>
            <a:off x="3970938" y="8772669"/>
            <a:ext cx="3037840" cy="461804"/>
          </a:xfrm>
          <a:prstGeom prst="rect">
            <a:avLst/>
          </a:prstGeom>
          <a:noFill/>
          <a:ln w="9525">
            <a:noFill/>
            <a:miter lim="800000"/>
            <a:headEnd/>
            <a:tailEnd/>
          </a:ln>
          <a:effectLst/>
        </p:spPr>
        <p:txBody>
          <a:bodyPr vert="horz" wrap="square" lIns="92828" tIns="46414" rIns="92828" bIns="46414" numCol="1" anchor="b" anchorCtr="0" compatLnSpc="1">
            <a:prstTxWarp prst="textNoShape">
              <a:avLst/>
            </a:prstTxWarp>
          </a:bodyPr>
          <a:lstStyle>
            <a:lvl1pPr algn="r">
              <a:defRPr sz="1200" b="0">
                <a:latin typeface="Arial" charset="0"/>
              </a:defRPr>
            </a:lvl1pPr>
          </a:lstStyle>
          <a:p>
            <a:pPr>
              <a:defRPr/>
            </a:pPr>
            <a:fld id="{C1559049-1D4D-4F91-9D96-A97EA0729D01}" type="slidenum">
              <a:rPr lang="fr-FR"/>
              <a:pPr>
                <a:defRPr/>
              </a:pPr>
              <a:t>‹#›</a:t>
            </a:fld>
            <a:endParaRPr lang="fr-FR" dirty="0"/>
          </a:p>
        </p:txBody>
      </p:sp>
    </p:spTree>
    <p:extLst>
      <p:ext uri="{BB962C8B-B14F-4D97-AF65-F5344CB8AC3E}">
        <p14:creationId xmlns:p14="http://schemas.microsoft.com/office/powerpoint/2010/main" val="7810425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7823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GB" dirty="0" smtClean="0"/>
          </a:p>
        </p:txBody>
      </p:sp>
      <p:sp>
        <p:nvSpPr>
          <p:cNvPr id="79875" name="Slide Number Placeholder 3"/>
          <p:cNvSpPr>
            <a:spLocks noGrp="1"/>
          </p:cNvSpPr>
          <p:nvPr>
            <p:ph type="sldNum" sz="quarter" idx="5"/>
          </p:nvPr>
        </p:nvSpPr>
        <p:spPr>
          <a:noFill/>
        </p:spPr>
        <p:txBody>
          <a:bodyPr/>
          <a:lstStyle/>
          <a:p>
            <a:fld id="{DA4FE9D1-7669-4C48-9C32-293C9C4496C4}" type="slidenum">
              <a:rPr lang="fr-FR" smtClean="0"/>
              <a:pPr/>
              <a:t>6</a:t>
            </a:fld>
            <a:endParaRPr lang="fr-FR" smtClean="0"/>
          </a:p>
        </p:txBody>
      </p:sp>
    </p:spTree>
    <p:extLst>
      <p:ext uri="{BB962C8B-B14F-4D97-AF65-F5344CB8AC3E}">
        <p14:creationId xmlns:p14="http://schemas.microsoft.com/office/powerpoint/2010/main" val="708477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wtmus@gmail.com" TargetMode="Externa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3" name="Footer Placeholder 5"/>
          <p:cNvSpPr txBox="1">
            <a:spLocks/>
          </p:cNvSpPr>
          <p:nvPr userDrawn="1"/>
        </p:nvSpPr>
        <p:spPr bwMode="auto">
          <a:xfrm>
            <a:off x="5161114" y="5354248"/>
            <a:ext cx="380337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endParaRPr lang="en-US" altLang="zh-CN" sz="1600" b="1" dirty="0">
              <a:solidFill>
                <a:srgbClr val="C0504D"/>
              </a:solidFill>
              <a:latin typeface="Lao UI" pitchFamily="34" charset="0"/>
              <a:cs typeface="Lao UI" pitchFamily="34" charset="0"/>
            </a:endParaRPr>
          </a:p>
          <a:p>
            <a:pPr algn="r"/>
            <a:endParaRPr lang="en-US" altLang="zh-CN" sz="1600" b="1" dirty="0" smtClean="0">
              <a:solidFill>
                <a:srgbClr val="C0504D"/>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 (M.Sc.)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r"/>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14" name="TextBox 7"/>
          <p:cNvSpPr txBox="1"/>
          <p:nvPr userDrawn="1"/>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16" name="TextBox 15"/>
          <p:cNvSpPr txBox="1"/>
          <p:nvPr userDrawn="1"/>
        </p:nvSpPr>
        <p:spPr>
          <a:xfrm>
            <a:off x="147796" y="3426769"/>
            <a:ext cx="8812089" cy="584775"/>
          </a:xfrm>
          <a:prstGeom prst="rect">
            <a:avLst/>
          </a:prstGeom>
          <a:solidFill>
            <a:schemeClr val="accent5">
              <a:lumMod val="50000"/>
            </a:schemeClr>
          </a:solidFill>
        </p:spPr>
        <p:txBody>
          <a:bodyPr wrap="square" rtlCol="0">
            <a:spAutoFit/>
          </a:bodyPr>
          <a:lstStyle/>
          <a:p>
            <a:pPr algn="ctr"/>
            <a:r>
              <a:rPr lang="en-US" sz="3200" b="1" dirty="0" smtClean="0">
                <a:solidFill>
                  <a:prstClr val="white"/>
                </a:solidFill>
                <a:latin typeface="Eras Bold ITC" panose="020B0907030504020204" pitchFamily="34" charset="0"/>
                <a:ea typeface="宋体" pitchFamily="2" charset="-122"/>
                <a:cs typeface="Lao UI" pitchFamily="34" charset="0"/>
              </a:rPr>
              <a:t>Solar Thermal Systems</a:t>
            </a:r>
            <a:endParaRPr lang="en-US" sz="3200" b="1" dirty="0">
              <a:solidFill>
                <a:prstClr val="white"/>
              </a:solidFill>
              <a:latin typeface="Lao UI" pitchFamily="34" charset="0"/>
              <a:ea typeface="宋体" pitchFamily="2" charset="-122"/>
              <a:cs typeface="Lao UI" pitchFamily="34" charset="0"/>
            </a:endParaRPr>
          </a:p>
        </p:txBody>
      </p:sp>
      <p:pic>
        <p:nvPicPr>
          <p:cNvPr id="17" name="Picture 16" descr="Addis_Ababa_University_logo"/>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6" name="Picture 2" descr="C:\Users\Wonde\Desktop\1248931907SOLAR ANIMATION.gif"/>
          <p:cNvPicPr>
            <a:picLocks noChangeAspect="1" noChangeArrowheads="1" noCrop="1"/>
          </p:cNvPicPr>
          <p:nvPr userDrawn="1"/>
        </p:nvPicPr>
        <p:blipFill>
          <a:blip r:embed="rId4"/>
          <a:srcRect/>
          <a:stretch>
            <a:fillRect/>
          </a:stretch>
        </p:blipFill>
        <p:spPr bwMode="auto">
          <a:xfrm>
            <a:off x="1822847" y="4141115"/>
            <a:ext cx="3338267" cy="2426266"/>
          </a:xfrm>
          <a:prstGeom prst="rect">
            <a:avLst/>
          </a:prstGeom>
          <a:noFill/>
          <a:ln w="38100">
            <a:solidFill>
              <a:schemeClr val="tx1"/>
            </a:solid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p:spTree>
      <p:nvGrpSpPr>
        <p:cNvPr id="1" name=""/>
        <p:cNvGrpSpPr/>
        <p:nvPr/>
      </p:nvGrpSpPr>
      <p:grpSpPr>
        <a:xfrm>
          <a:off x="0" y="0"/>
          <a:ext cx="0" cy="0"/>
          <a:chOff x="0" y="0"/>
          <a:chExt cx="0" cy="0"/>
        </a:xfrm>
      </p:grpSpPr>
      <p:sp>
        <p:nvSpPr>
          <p:cNvPr id="4" name="Text Box 41"/>
          <p:cNvSpPr txBox="1">
            <a:spLocks noChangeArrowheads="1"/>
          </p:cNvSpPr>
          <p:nvPr/>
        </p:nvSpPr>
        <p:spPr bwMode="auto">
          <a:xfrm>
            <a:off x="8243242" y="6503059"/>
            <a:ext cx="617503" cy="276999"/>
          </a:xfrm>
          <a:prstGeom prst="rect">
            <a:avLst/>
          </a:prstGeom>
          <a:solidFill>
            <a:schemeClr val="accent5">
              <a:lumMod val="50000"/>
            </a:schemeClr>
          </a:solidFill>
          <a:ln w="9525">
            <a:noFill/>
            <a:miter lim="800000"/>
            <a:headEnd/>
            <a:tailEnd/>
          </a:ln>
          <a:effectLst/>
        </p:spPr>
        <p:txBody>
          <a:bodyPr wrap="square">
            <a:spAutoFit/>
          </a:bodyPr>
          <a:lstStyle/>
          <a:p>
            <a:pPr algn="ctr">
              <a:defRPr/>
            </a:pPr>
            <a:fld id="{C1BB37B0-4AC6-4DAC-80D6-34C069E43235}" type="slidenum">
              <a:rPr lang="fr-FR" sz="1200" b="0">
                <a:solidFill>
                  <a:schemeClr val="bg1"/>
                </a:solidFill>
                <a:latin typeface="Lao UI" panose="020B0502040204020203" pitchFamily="34" charset="0"/>
                <a:cs typeface="Lao UI" panose="020B0502040204020203" pitchFamily="34" charset="0"/>
              </a:rPr>
              <a:pPr algn="ctr">
                <a:defRPr/>
              </a:pPr>
              <a:t>‹#›</a:t>
            </a:fld>
            <a:endParaRPr lang="fr-FR" sz="1200" b="0" dirty="0">
              <a:solidFill>
                <a:schemeClr val="bg1"/>
              </a:solidFill>
              <a:latin typeface="Lao UI" panose="020B0502040204020203" pitchFamily="34" charset="0"/>
              <a:cs typeface="Lao UI" panose="020B0502040204020203" pitchFamily="34" charset="0"/>
            </a:endParaRPr>
          </a:p>
        </p:txBody>
      </p:sp>
      <p:sp>
        <p:nvSpPr>
          <p:cNvPr id="3" name="Espace réservé du contenu 2"/>
          <p:cNvSpPr>
            <a:spLocks noGrp="1"/>
          </p:cNvSpPr>
          <p:nvPr>
            <p:ph idx="1" hasCustomPrompt="1"/>
          </p:nvPr>
        </p:nvSpPr>
        <p:spPr>
          <a:xfrm>
            <a:off x="466725" y="1190625"/>
            <a:ext cx="8229600" cy="4525963"/>
          </a:xfrm>
          <a:prstGeom prst="rect">
            <a:avLst/>
          </a:prstGeo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Click to </a:t>
            </a:r>
            <a:r>
              <a:rPr lang="fr-FR" dirty="0" err="1" smtClean="0"/>
              <a:t>add</a:t>
            </a:r>
            <a:r>
              <a:rPr lang="fr-FR" dirty="0" smtClean="0"/>
              <a:t> t</a:t>
            </a:r>
            <a:endParaRPr lang="fr-FR" dirty="0"/>
          </a:p>
        </p:txBody>
      </p:sp>
      <p:sp>
        <p:nvSpPr>
          <p:cNvPr id="12" name="Line 18"/>
          <p:cNvSpPr>
            <a:spLocks noChangeShapeType="1"/>
          </p:cNvSpPr>
          <p:nvPr userDrawn="1"/>
        </p:nvSpPr>
        <p:spPr bwMode="auto">
          <a:xfrm>
            <a:off x="152399" y="707001"/>
            <a:ext cx="8708345" cy="0"/>
          </a:xfrm>
          <a:prstGeom prst="line">
            <a:avLst/>
          </a:prstGeom>
          <a:noFill/>
          <a:ln w="28575">
            <a:solidFill>
              <a:srgbClr val="FF960A"/>
            </a:solidFill>
            <a:round/>
            <a:headEnd/>
            <a:tailEnd/>
          </a:ln>
          <a:effectLst/>
        </p:spPr>
        <p:txBody>
          <a:bodyPr/>
          <a:lstStyle/>
          <a:p>
            <a:pPr>
              <a:defRPr/>
            </a:pPr>
            <a:endParaRPr lang="fr-FR" b="0" dirty="0"/>
          </a:p>
        </p:txBody>
      </p:sp>
      <p:sp>
        <p:nvSpPr>
          <p:cNvPr id="6" name="TextBox 5"/>
          <p:cNvSpPr txBox="1"/>
          <p:nvPr userDrawn="1"/>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smtClean="0">
                <a:solidFill>
                  <a:schemeClr val="bg1"/>
                </a:solidFill>
                <a:latin typeface="Lao UI" pitchFamily="34" charset="0"/>
                <a:cs typeface="Lao UI" pitchFamily="34" charset="0"/>
              </a:rPr>
              <a:t>AAiT</a:t>
            </a:r>
          </a:p>
        </p:txBody>
      </p:sp>
      <p:sp>
        <p:nvSpPr>
          <p:cNvPr id="7" name="TextBox 6"/>
          <p:cNvSpPr txBox="1"/>
          <p:nvPr userDrawn="1"/>
        </p:nvSpPr>
        <p:spPr>
          <a:xfrm>
            <a:off x="879143" y="6504801"/>
            <a:ext cx="7303349" cy="276999"/>
          </a:xfrm>
          <a:prstGeom prst="rect">
            <a:avLst/>
          </a:prstGeom>
          <a:solidFill>
            <a:schemeClr val="accent5">
              <a:lumMod val="50000"/>
            </a:schemeClr>
          </a:solidFill>
        </p:spPr>
        <p:txBody>
          <a:bodyPr wrap="square" rtlCol="0">
            <a:spAutoFit/>
          </a:bodyPr>
          <a:lstStyle/>
          <a:p>
            <a:pPr algn="ctr"/>
            <a:r>
              <a:rPr lang="en-US" sz="1200" b="1" dirty="0" smtClean="0">
                <a:solidFill>
                  <a:schemeClr val="bg1"/>
                </a:solidFill>
                <a:latin typeface="Lao UI" pitchFamily="34" charset="0"/>
                <a:cs typeface="Lao UI" pitchFamily="34" charset="0"/>
              </a:rPr>
              <a:t>School of Mechanical and Industrial Engineering - SMIE</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F3908B0-B15A-457B-837D-E1D9750028B8}"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8A5DFC2D-C498-4404-866D-F8EBEA61B6DF}"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D7BF8BC-D1C0-43E5-8FAF-DE37C4B391B1}"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BE88A80A-D08A-4B2C-ABF2-9C18DB5BC245}"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2D9212-0CA1-4E12-8D7B-A1BD6D209B37}"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6D2E6A6-24A4-4733-AA1C-8AE2B533F8D5}"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1B6A861-2564-429D-815A-6584016B1E83}"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6E672BB1-262A-411A-AD04-54C29B61417F}"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 name="Line 18"/>
          <p:cNvSpPr>
            <a:spLocks noChangeShapeType="1"/>
          </p:cNvSpPr>
          <p:nvPr/>
        </p:nvSpPr>
        <p:spPr bwMode="auto">
          <a:xfrm>
            <a:off x="1116013" y="3441700"/>
            <a:ext cx="7323137" cy="0"/>
          </a:xfrm>
          <a:prstGeom prst="line">
            <a:avLst/>
          </a:prstGeom>
          <a:noFill/>
          <a:ln w="38100">
            <a:solidFill>
              <a:srgbClr val="FF960A"/>
            </a:solidFill>
            <a:round/>
            <a:headEnd/>
            <a:tailEnd/>
          </a:ln>
          <a:effectLst/>
        </p:spPr>
        <p:txBody>
          <a:bodyPr/>
          <a:lstStyle/>
          <a:p>
            <a:pPr>
              <a:defRPr/>
            </a:pPr>
            <a:endParaRPr lang="fr-FR" b="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3CD3393-1F75-4275-8329-262B48C73AEE}" type="datetime1">
              <a:rPr lang="fr-FR" smtClean="0"/>
              <a:pPr>
                <a:defRPr/>
              </a:pPr>
              <a:t>12/06/2019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97C324D4-4EBB-4DD1-BC49-D6A44BD2E390}"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9857BE-4D07-4574-B587-4CF694257C42}" type="datetime1">
              <a:rPr lang="fr-FR" smtClean="0"/>
              <a:pPr>
                <a:defRPr/>
              </a:pPr>
              <a:t>12/06/2019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0CF473BD-44AA-49A3-A788-69DB0F02958C}"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FFC2DC-36AC-4368-8ED3-3A8B0B1524BB}" type="datetime1">
              <a:rPr lang="fr-FR" smtClean="0"/>
              <a:pPr>
                <a:defRPr/>
              </a:pPr>
              <a:t>12/06/2019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D32F4152-6623-4578-AC96-1E78499C5F50}"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4B922A-268E-4908-BF37-C5838ED64636}"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2492FE4-5C02-4BD5-9625-95AC5BAF1356}"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2EC2B7-E4EA-401F-8B57-2E139AD312F0}"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1ABECD7-5410-4A32-A1BC-666958912F80}"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96712AE-4A04-4D11-8967-6D40C0DF890C}"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3C363AF-F8EA-491B-B667-A340769E2C7B}"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97823E-2A89-4EA2-8CAD-5332129BA08F}"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7F9B484-F345-490D-9C29-7146A6943D4D}"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7EC7F1A-7AA2-48A8-82F1-601E0CFA42B6}"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F56D8282-FE2C-4934-A812-77398FE035A4}"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5F98260-FF90-437D-B5DE-1EB9C6D79CEA}"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7663898-3F7B-4744-9F6D-CBB6DF2953B0}"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D20986-FD1A-41D4-99AE-D7B3D5FA7037}"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7B322DD-D7EF-4DF4-87D4-A631239F5E2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DA6D1FF-9FE3-4ED2-AACA-FCE1D2267979}"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158B2FCA-99A8-44C7-AE5D-182CDEDE8E85}"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C040877-2E3B-4F5B-89E9-CE2A72A0DC59}" type="datetime1">
              <a:rPr lang="fr-FR" smtClean="0"/>
              <a:pPr>
                <a:defRPr/>
              </a:pPr>
              <a:t>12/06/2019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E7F4E6AB-1098-499B-8FDC-494B59187003}"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9B66E7A-A36F-4D57-ADF0-6C47B0698ED1}" type="datetime1">
              <a:rPr lang="fr-FR" smtClean="0"/>
              <a:pPr>
                <a:defRPr/>
              </a:pPr>
              <a:t>12/06/2019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BCBDAF42-342B-4BC9-AB66-456C433DF1E5}"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FED7D7-C770-42AA-AB4D-C4E2AFE4B794}" type="datetime1">
              <a:rPr lang="fr-FR" smtClean="0"/>
              <a:pPr>
                <a:defRPr/>
              </a:pPr>
              <a:t>12/06/2019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EF2B1CA5-CD7B-47A0-86FD-C0D61D048DE4}"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CE6C2D-50E9-4C4D-880A-79E55300F151}"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03FC7BB-A649-4676-8D4B-2CD8C3DD7754}" type="slidenum">
              <a:rPr lang="en-GB"/>
              <a:pPr>
                <a:defRPr/>
              </a:pPr>
              <a:t>‹#›</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1C3630-0B5D-4857-B0F7-B8C9DCD1F439}" type="datetime1">
              <a:rPr lang="fr-FR" smtClean="0"/>
              <a:pPr>
                <a:defRPr/>
              </a:pPr>
              <a:t>12/06/2019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D628451-5346-4B09-B79F-ED21A931C117}"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D3AA2E7-CF19-4C68-B229-6B51F357D53A}"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A90C1-F20D-4321-BDBF-2991E879D5CC}"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9237937-9B36-444E-A50D-8FCD96C1EAE6}" type="datetime1">
              <a:rPr lang="fr-FR" smtClean="0"/>
              <a:pPr>
                <a:defRPr/>
              </a:pPr>
              <a:t>12/06/2019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2643383-F9BC-4CEC-BA4F-D7C42A21DC15}"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6660AFEA-B7FA-450B-88B8-BB70B9B4AD8F}"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B8D508-E1C2-4643-81D9-41B767AF13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75FB6819-3375-46F7-B259-82D2271B00E4}"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59357B-9E7B-43DA-B995-F9D71CB50F62}"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7FC7EF7F-007C-45BD-8AAE-1816AD9EA82B}"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C9ED000-8841-416F-ADCE-B5149A17D564}"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6E29F689-CB9D-4B3E-8190-F8A2406503C2}"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146EE9-E5ED-4C50-B181-1BE1EA912510}"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D0E08730-E7A8-48A2-BEB8-6E4841052C8A}" type="datetime1">
              <a:rPr lang="fr-FR" smtClean="0"/>
              <a:pPr>
                <a:defRPr/>
              </a:pPr>
              <a:t>12/06/2019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ADB09D0-0941-4917-A9CB-55B8021C7FE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D590C535-A144-4F84-B71F-F18C80EE41AA}" type="datetime1">
              <a:rPr lang="fr-FR" smtClean="0"/>
              <a:pPr>
                <a:defRPr/>
              </a:pPr>
              <a:t>12/06/2019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9F875A7-6921-48A0-83A2-D1BF52CF1314}"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ED8FB74-0897-4E83-80C7-C65AC64F45CC}" type="datetime1">
              <a:rPr lang="fr-FR" smtClean="0"/>
              <a:pPr>
                <a:defRPr/>
              </a:pPr>
              <a:t>12/06/2019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C5E3187-D7F4-4D4E-A6F2-56C443B50DB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D329846A-F33C-4F6C-A611-433BF354C60A}"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E476FA-EE52-42B0-8B01-41BA3343282B}"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3BB83B09-DAF1-4390-A295-7006779F57C0}"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9F1A-5771-445F-8E5D-A425793B53C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87FDA4F6-A532-4E8C-BF3D-986EC6A83E57}"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706D12-D669-41F7-9ACA-9735270B6FC1}"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9ABBAA27-DE6D-4219-8674-84C3D828887D}"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4D75F5-BB15-4EB4-8C60-69C06C9FFC7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05EBE566-02C3-4CBD-B8B9-BE897B735EC5}"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A4B2E5-2CCA-406A-B52B-A64EFFDBA18E}"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6ACBB38-F6D4-4AF0-9DFF-F7F41BE3A329}"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40275A-2DE7-4E7B-8AF3-6C91C4F55AB8}"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8E78F672-7562-455D-8CE7-7E744D2B286C}"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836A09-C32A-436D-9343-393E8579BAAC}"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51FEF6A8-B872-43AB-A96D-CD217312FB7B}"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9594EE-3917-46C1-A411-30C3EF032E78}"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D9746904-B6CB-4E3F-9CC3-05785F1238AE}" type="datetime1">
              <a:rPr lang="fr-FR" smtClean="0"/>
              <a:pPr>
                <a:defRPr/>
              </a:pPr>
              <a:t>12/06/2019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3AF6068-66D6-4612-951B-E004A2708E66}"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38120E8F-6900-433F-AF95-B54DF48902F8}" type="datetime1">
              <a:rPr lang="fr-FR" smtClean="0"/>
              <a:pPr>
                <a:defRPr/>
              </a:pPr>
              <a:t>12/06/2019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58036BD-2B63-467E-A18F-ADB36ACE2282}"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02DB690-F1E3-43A0-A915-411563401813}" type="datetime1">
              <a:rPr lang="fr-FR" smtClean="0"/>
              <a:pPr>
                <a:defRPr/>
              </a:pPr>
              <a:t>12/06/2019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DF5AB36-D333-4AB9-BC7E-8E2A5385C5F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E8AC2F43-016F-4AA8-AF9E-A20CE7E2334C}"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B8CB0B-E1DB-4BE4-A65A-82D8C474F703}"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B451D4D8-8B45-456D-97D7-CF38F1615ECC}" type="datetime1">
              <a:rPr lang="fr-FR" smtClean="0"/>
              <a:pPr>
                <a:defRPr/>
              </a:pPr>
              <a:t>12/06/2019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E2BC73-4556-4A60-A656-4C6987172A54}"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0FAB03EF-17FC-48DF-BC45-80476FC01E3B}"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5F0007-8B8C-47E1-8A43-475F15294F0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BEC22A45-0E9B-459D-8F22-C8A353A760F1}" type="datetime1">
              <a:rPr lang="fr-FR" smtClean="0"/>
              <a:pPr>
                <a:defRPr/>
              </a:pPr>
              <a:t>12/06/2019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3F8A9F-1D8B-4725-842C-D14708C5C5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Box 41"/>
          <p:cNvSpPr txBox="1">
            <a:spLocks noChangeArrowheads="1"/>
          </p:cNvSpPr>
          <p:nvPr/>
        </p:nvSpPr>
        <p:spPr bwMode="auto">
          <a:xfrm>
            <a:off x="8766175" y="6580188"/>
            <a:ext cx="400050" cy="304800"/>
          </a:xfrm>
          <a:prstGeom prst="rect">
            <a:avLst/>
          </a:prstGeom>
          <a:noFill/>
          <a:ln w="9525">
            <a:noFill/>
            <a:miter lim="800000"/>
            <a:headEnd/>
            <a:tailEnd/>
          </a:ln>
          <a:effectLst/>
        </p:spPr>
        <p:txBody>
          <a:bodyPr wrap="none">
            <a:spAutoFit/>
          </a:bodyPr>
          <a:lstStyle/>
          <a:p>
            <a:pPr>
              <a:defRPr/>
            </a:pPr>
            <a:fld id="{91EA005C-023F-4529-8684-E4A052D866AF}" type="slidenum">
              <a:rPr lang="fr-FR" sz="1400" b="0">
                <a:solidFill>
                  <a:srgbClr val="0A3250"/>
                </a:solidFill>
              </a:rPr>
              <a:pPr>
                <a:defRPr/>
              </a:pPr>
              <a:t>‹#›</a:t>
            </a:fld>
            <a:endParaRPr lang="fr-FR" sz="1400" b="0" dirty="0">
              <a:solidFill>
                <a:srgbClr val="0A3250"/>
              </a:solidFill>
            </a:endParaRPr>
          </a:p>
        </p:txBody>
      </p:sp>
      <p:pic>
        <p:nvPicPr>
          <p:cNvPr id="1027" name="Picture 16" descr="logo06-ptt"/>
          <p:cNvPicPr>
            <a:picLocks noChangeAspect="1" noChangeArrowheads="1"/>
          </p:cNvPicPr>
          <p:nvPr/>
        </p:nvPicPr>
        <p:blipFill>
          <a:blip r:embed="rId17" cstate="print"/>
          <a:srcRect/>
          <a:stretch>
            <a:fillRect/>
          </a:stretch>
        </p:blipFill>
        <p:spPr bwMode="auto">
          <a:xfrm>
            <a:off x="41275" y="39688"/>
            <a:ext cx="1519238" cy="703262"/>
          </a:xfrm>
          <a:prstGeom prst="rect">
            <a:avLst/>
          </a:prstGeom>
          <a:noFill/>
          <a:ln w="9525">
            <a:noFill/>
            <a:miter lim="800000"/>
            <a:headEnd/>
            <a:tailEnd/>
          </a:ln>
        </p:spPr>
      </p:pic>
      <p:sp>
        <p:nvSpPr>
          <p:cNvPr id="15" name="Line 17"/>
          <p:cNvSpPr>
            <a:spLocks noChangeShapeType="1"/>
          </p:cNvSpPr>
          <p:nvPr/>
        </p:nvSpPr>
        <p:spPr bwMode="auto">
          <a:xfrm flipV="1">
            <a:off x="1657350" y="650875"/>
            <a:ext cx="7369175" cy="20638"/>
          </a:xfrm>
          <a:prstGeom prst="line">
            <a:avLst/>
          </a:prstGeom>
          <a:noFill/>
          <a:ln w="28575">
            <a:solidFill>
              <a:srgbClr val="FF960A"/>
            </a:solidFill>
            <a:round/>
            <a:headEnd/>
            <a:tailEnd/>
          </a:ln>
        </p:spPr>
        <p:txBody>
          <a:bodyPr/>
          <a:lstStyle/>
          <a:p>
            <a:pPr>
              <a:defRPr/>
            </a:pPr>
            <a:endParaRPr lang="fr-FR" dirty="0"/>
          </a:p>
        </p:txBody>
      </p:sp>
      <p:sp>
        <p:nvSpPr>
          <p:cNvPr id="7" name="Rectangle 35"/>
          <p:cNvSpPr>
            <a:spLocks noChangeArrowheads="1"/>
          </p:cNvSpPr>
          <p:nvPr/>
        </p:nvSpPr>
        <p:spPr bwMode="auto">
          <a:xfrm>
            <a:off x="0" y="6410325"/>
            <a:ext cx="9144000" cy="447675"/>
          </a:xfrm>
          <a:prstGeom prst="rect">
            <a:avLst/>
          </a:prstGeom>
          <a:gradFill rotWithShape="0">
            <a:gsLst>
              <a:gs pos="0">
                <a:srgbClr val="F18E00">
                  <a:gamma/>
                  <a:tint val="0"/>
                  <a:invGamma/>
                </a:srgbClr>
              </a:gs>
              <a:gs pos="100000">
                <a:srgbClr val="F18E00"/>
              </a:gs>
            </a:gsLst>
            <a:lin ang="5400000" scaled="1"/>
          </a:gradFill>
          <a:ln w="9525">
            <a:noFill/>
            <a:miter lim="800000"/>
            <a:headEnd/>
            <a:tailEnd/>
          </a:ln>
          <a:effectLst/>
        </p:spPr>
        <p:txBody>
          <a:bodyPr wrap="none" anchor="ctr"/>
          <a:lstStyle/>
          <a:p>
            <a:pPr algn="ctr">
              <a:defRPr/>
            </a:pPr>
            <a:endParaRPr lang="fr-FR" b="0" dirty="0"/>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 id="2147484716" r:id="rId12"/>
    <p:sldLayoutId id="2147484767" r:id="rId13"/>
    <p:sldLayoutId id="2147484717" r:id="rId14"/>
    <p:sldLayoutId id="2147484718" r:id="rId15"/>
  </p:sldLayoutIdLst>
  <p:timing>
    <p:tnLst>
      <p:par>
        <p:cTn id="1" dur="indefinite" restart="never" nodeType="tmRoot"/>
      </p:par>
    </p:tnLst>
  </p:timing>
  <p:hf hdr="0" ftr="0"/>
  <p:txStyles>
    <p:titleStyle>
      <a:lvl1pPr algn="l" rtl="0" eaLnBrk="0" fontAlgn="base" hangingPunct="0">
        <a:spcBef>
          <a:spcPct val="0"/>
        </a:spcBef>
        <a:spcAft>
          <a:spcPct val="0"/>
        </a:spcAft>
        <a:defRPr sz="3600" b="1">
          <a:solidFill>
            <a:srgbClr val="0A3250"/>
          </a:solidFill>
          <a:latin typeface="+mj-lt"/>
          <a:ea typeface="+mj-ea"/>
          <a:cs typeface="+mj-cs"/>
        </a:defRPr>
      </a:lvl1pPr>
      <a:lvl2pPr algn="l" rtl="0" eaLnBrk="0" fontAlgn="base" hangingPunct="0">
        <a:spcBef>
          <a:spcPct val="0"/>
        </a:spcBef>
        <a:spcAft>
          <a:spcPct val="0"/>
        </a:spcAft>
        <a:defRPr sz="3600" b="1">
          <a:solidFill>
            <a:srgbClr val="0A3250"/>
          </a:solidFill>
          <a:latin typeface="Century Gothic" pitchFamily="34" charset="0"/>
        </a:defRPr>
      </a:lvl2pPr>
      <a:lvl3pPr algn="l" rtl="0" eaLnBrk="0" fontAlgn="base" hangingPunct="0">
        <a:spcBef>
          <a:spcPct val="0"/>
        </a:spcBef>
        <a:spcAft>
          <a:spcPct val="0"/>
        </a:spcAft>
        <a:defRPr sz="3600" b="1">
          <a:solidFill>
            <a:srgbClr val="0A3250"/>
          </a:solidFill>
          <a:latin typeface="Century Gothic" pitchFamily="34" charset="0"/>
        </a:defRPr>
      </a:lvl3pPr>
      <a:lvl4pPr algn="l" rtl="0" eaLnBrk="0" fontAlgn="base" hangingPunct="0">
        <a:spcBef>
          <a:spcPct val="0"/>
        </a:spcBef>
        <a:spcAft>
          <a:spcPct val="0"/>
        </a:spcAft>
        <a:defRPr sz="3600" b="1">
          <a:solidFill>
            <a:srgbClr val="0A3250"/>
          </a:solidFill>
          <a:latin typeface="Century Gothic" pitchFamily="34" charset="0"/>
        </a:defRPr>
      </a:lvl4pPr>
      <a:lvl5pPr algn="l" rtl="0" eaLnBrk="0" fontAlgn="base" hangingPunct="0">
        <a:spcBef>
          <a:spcPct val="0"/>
        </a:spcBef>
        <a:spcAft>
          <a:spcPct val="0"/>
        </a:spcAft>
        <a:defRPr sz="3600" b="1">
          <a:solidFill>
            <a:srgbClr val="0A3250"/>
          </a:solidFill>
          <a:latin typeface="Century Gothic" pitchFamily="34" charset="0"/>
        </a:defRPr>
      </a:lvl5pPr>
      <a:lvl6pPr marL="457200" algn="l" rtl="0" fontAlgn="base">
        <a:spcBef>
          <a:spcPct val="0"/>
        </a:spcBef>
        <a:spcAft>
          <a:spcPct val="0"/>
        </a:spcAft>
        <a:defRPr sz="3600" b="1">
          <a:solidFill>
            <a:srgbClr val="0A3250"/>
          </a:solidFill>
          <a:latin typeface="Century Gothic" pitchFamily="34" charset="0"/>
        </a:defRPr>
      </a:lvl6pPr>
      <a:lvl7pPr marL="914400" algn="l" rtl="0" fontAlgn="base">
        <a:spcBef>
          <a:spcPct val="0"/>
        </a:spcBef>
        <a:spcAft>
          <a:spcPct val="0"/>
        </a:spcAft>
        <a:defRPr sz="3600" b="1">
          <a:solidFill>
            <a:srgbClr val="0A3250"/>
          </a:solidFill>
          <a:latin typeface="Century Gothic" pitchFamily="34" charset="0"/>
        </a:defRPr>
      </a:lvl7pPr>
      <a:lvl8pPr marL="1371600" algn="l" rtl="0" fontAlgn="base">
        <a:spcBef>
          <a:spcPct val="0"/>
        </a:spcBef>
        <a:spcAft>
          <a:spcPct val="0"/>
        </a:spcAft>
        <a:defRPr sz="3600" b="1">
          <a:solidFill>
            <a:srgbClr val="0A3250"/>
          </a:solidFill>
          <a:latin typeface="Century Gothic" pitchFamily="34" charset="0"/>
        </a:defRPr>
      </a:lvl8pPr>
      <a:lvl9pPr marL="1828800" algn="l" rtl="0" fontAlgn="base">
        <a:spcBef>
          <a:spcPct val="0"/>
        </a:spcBef>
        <a:spcAft>
          <a:spcPct val="0"/>
        </a:spcAft>
        <a:defRPr sz="3600" b="1">
          <a:solidFill>
            <a:srgbClr val="0A3250"/>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rgbClr val="0A3250"/>
          </a:solidFill>
          <a:latin typeface="+mn-lt"/>
          <a:ea typeface="+mn-ea"/>
          <a:cs typeface="+mn-cs"/>
        </a:defRPr>
      </a:lvl1pPr>
      <a:lvl2pPr marL="742950" indent="-285750" algn="l" rtl="0" eaLnBrk="0" fontAlgn="base" hangingPunct="0">
        <a:spcBef>
          <a:spcPct val="20000"/>
        </a:spcBef>
        <a:spcAft>
          <a:spcPct val="0"/>
        </a:spcAft>
        <a:buChar char="–"/>
        <a:defRPr sz="2800">
          <a:solidFill>
            <a:srgbClr val="0A3250"/>
          </a:solidFill>
          <a:latin typeface="+mn-lt"/>
        </a:defRPr>
      </a:lvl2pPr>
      <a:lvl3pPr marL="1143000" indent="-228600" algn="l" rtl="0" eaLnBrk="0" fontAlgn="base" hangingPunct="0">
        <a:spcBef>
          <a:spcPct val="20000"/>
        </a:spcBef>
        <a:spcAft>
          <a:spcPct val="0"/>
        </a:spcAft>
        <a:buChar char="•"/>
        <a:defRPr sz="2400">
          <a:solidFill>
            <a:srgbClr val="0A3250"/>
          </a:solidFill>
          <a:latin typeface="+mn-lt"/>
        </a:defRPr>
      </a:lvl3pPr>
      <a:lvl4pPr marL="1600200" indent="-228600" algn="l" rtl="0" eaLnBrk="0" fontAlgn="base" hangingPunct="0">
        <a:spcBef>
          <a:spcPct val="20000"/>
        </a:spcBef>
        <a:spcAft>
          <a:spcPct val="0"/>
        </a:spcAft>
        <a:buChar char="–"/>
        <a:defRPr sz="2000">
          <a:solidFill>
            <a:srgbClr val="0A3250"/>
          </a:solidFill>
          <a:latin typeface="+mn-lt"/>
        </a:defRPr>
      </a:lvl4pPr>
      <a:lvl5pPr marL="2057400" indent="-228600" algn="l" rtl="0" eaLnBrk="0" fontAlgn="base" hangingPunct="0">
        <a:spcBef>
          <a:spcPct val="20000"/>
        </a:spcBef>
        <a:spcAft>
          <a:spcPct val="0"/>
        </a:spcAft>
        <a:buChar char="»"/>
        <a:defRPr sz="2000">
          <a:solidFill>
            <a:srgbClr val="0A3250"/>
          </a:solidFill>
          <a:latin typeface="+mn-lt"/>
        </a:defRPr>
      </a:lvl5pPr>
      <a:lvl6pPr marL="2514600" indent="-228600" algn="l" rtl="0" fontAlgn="base">
        <a:spcBef>
          <a:spcPct val="20000"/>
        </a:spcBef>
        <a:spcAft>
          <a:spcPct val="0"/>
        </a:spcAft>
        <a:buChar char="»"/>
        <a:defRPr sz="2000">
          <a:solidFill>
            <a:srgbClr val="0A3250"/>
          </a:solidFill>
          <a:latin typeface="+mn-lt"/>
        </a:defRPr>
      </a:lvl6pPr>
      <a:lvl7pPr marL="2971800" indent="-228600" algn="l" rtl="0" fontAlgn="base">
        <a:spcBef>
          <a:spcPct val="20000"/>
        </a:spcBef>
        <a:spcAft>
          <a:spcPct val="0"/>
        </a:spcAft>
        <a:buChar char="»"/>
        <a:defRPr sz="2000">
          <a:solidFill>
            <a:srgbClr val="0A3250"/>
          </a:solidFill>
          <a:latin typeface="+mn-lt"/>
        </a:defRPr>
      </a:lvl7pPr>
      <a:lvl8pPr marL="3429000" indent="-228600" algn="l" rtl="0" fontAlgn="base">
        <a:spcBef>
          <a:spcPct val="20000"/>
        </a:spcBef>
        <a:spcAft>
          <a:spcPct val="0"/>
        </a:spcAft>
        <a:buChar char="»"/>
        <a:defRPr sz="2000">
          <a:solidFill>
            <a:srgbClr val="0A3250"/>
          </a:solidFill>
          <a:latin typeface="+mn-lt"/>
        </a:defRPr>
      </a:lvl8pPr>
      <a:lvl9pPr marL="3886200" indent="-228600" algn="l" rtl="0" fontAlgn="base">
        <a:spcBef>
          <a:spcPct val="20000"/>
        </a:spcBef>
        <a:spcAft>
          <a:spcPct val="0"/>
        </a:spcAft>
        <a:buChar char="»"/>
        <a:defRPr sz="2000">
          <a:solidFill>
            <a:srgbClr val="0A325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CF3FF641-9488-424B-B675-96EDD200750D}" type="datetime1">
              <a:rPr lang="fr-FR" smtClean="0"/>
              <a:pPr>
                <a:defRPr/>
              </a:pPr>
              <a:t>12/06/2019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60C495E4-0BB3-42D9-948F-70BD26D0536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994ECC7-0DD1-49B0-876B-2C1EBF218E6D}" type="datetime1">
              <a:rPr lang="fr-FR" smtClean="0"/>
              <a:pPr>
                <a:defRPr/>
              </a:pPr>
              <a:t>12/06/2019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B5B8B89-73A0-42BF-A0EC-533819A85C0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 id="2147484768"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defRPr>
            </a:lvl1pPr>
          </a:lstStyle>
          <a:p>
            <a:pPr>
              <a:defRPr/>
            </a:pPr>
            <a:fld id="{FA0665ED-8316-439D-A4ED-F43AAD903C4B}" type="datetime1">
              <a:rPr lang="fr-FR" smtClean="0"/>
              <a:pPr>
                <a:defRPr/>
              </a:pPr>
              <a:t>12/06/2019</a:t>
            </a:fld>
            <a:endParaRPr lang="en-US" dirty="0"/>
          </a:p>
        </p:txBody>
      </p:sp>
      <p:sp>
        <p:nvSpPr>
          <p:cNvPr id="141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pitchFamily="34" charset="0"/>
              </a:defRPr>
            </a:lvl1pPr>
          </a:lstStyle>
          <a:p>
            <a:pPr>
              <a:defRPr/>
            </a:pPr>
            <a:endParaRPr lang="en-US" dirty="0"/>
          </a:p>
        </p:txBody>
      </p:sp>
      <p:sp>
        <p:nvSpPr>
          <p:cNvPr id="141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defRPr>
            </a:lvl1pPr>
          </a:lstStyle>
          <a:p>
            <a:pPr>
              <a:defRPr/>
            </a:pPr>
            <a:fld id="{79E97CA6-0D84-478E-98D6-D07D0160585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Arial" charset="0"/>
              </a:defRPr>
            </a:lvl1pPr>
          </a:lstStyle>
          <a:p>
            <a:pPr>
              <a:defRPr/>
            </a:pPr>
            <a:fld id="{576A2B72-95CF-4168-9DB7-CD0AAFFFA916}" type="datetime1">
              <a:rPr lang="fr-FR" smtClean="0"/>
              <a:pPr>
                <a:defRPr/>
              </a:pPr>
              <a:t>12/06/2019</a:t>
            </a:fld>
            <a:endParaRPr lang="en-US" dirty="0"/>
          </a:p>
        </p:txBody>
      </p:sp>
      <p:sp>
        <p:nvSpPr>
          <p:cNvPr id="142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Arial" pitchFamily="34" charset="0"/>
              </a:defRPr>
            </a:lvl1pPr>
          </a:lstStyle>
          <a:p>
            <a:pPr>
              <a:defRPr/>
            </a:pPr>
            <a:endParaRPr lang="en-US" dirty="0"/>
          </a:p>
        </p:txBody>
      </p:sp>
      <p:sp>
        <p:nvSpPr>
          <p:cNvPr id="142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defRPr>
            </a:lvl1pPr>
          </a:lstStyle>
          <a:p>
            <a:pPr>
              <a:defRPr/>
            </a:pPr>
            <a:fld id="{5D9D3A6B-CDE6-49E3-B208-BA7249FEAE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3.xml"/><Relationship Id="rId5" Type="http://schemas.openxmlformats.org/officeDocument/2006/relationships/image" Target="../media/image6.gif"/><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13.xml"/><Relationship Id="rId5" Type="http://schemas.openxmlformats.org/officeDocument/2006/relationships/image" Target="../media/image88.png"/><Relationship Id="rId4" Type="http://schemas.openxmlformats.org/officeDocument/2006/relationships/image" Target="../media/image87.jpeg"/></Relationships>
</file>

<file path=ppt/slides/_rels/slide5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7.png"/></Relationships>
</file>

<file path=ppt/slides/_rels/slide6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 Id="rId5" Type="http://schemas.openxmlformats.org/officeDocument/2006/relationships/image" Target="../media/image101.png"/><Relationship Id="rId4" Type="http://schemas.openxmlformats.org/officeDocument/2006/relationships/image" Target="../media/image100.png"/></Relationships>
</file>

<file path=ppt/slides/_rels/slide6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3.xml"/><Relationship Id="rId4" Type="http://schemas.openxmlformats.org/officeDocument/2006/relationships/image" Target="../media/image10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3.xml"/><Relationship Id="rId4" Type="http://schemas.openxmlformats.org/officeDocument/2006/relationships/image" Target="../media/image12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utoShape 2" descr="data:image/jpeg;base64,/9j/4AAQSkZJRgABAQAAAQABAAD/2wCEAAkGBxQTEhUUExQWFhUXGRsbGBgYGR0dIRsgHxocHyAdGx8gHigiHh0nIB8eIjIhJiosLi4uHB8zODMsNygtLisBCgoKDg0OFxAQFywcHBwsLCwsLCwsLCwsLCwsLCwsLCwsLCwsLCwsLCwsLCwsLCwsLCwsLCwsLCwsLCwsLCwsLP/AABEIAKgBLAMBIgACEQEDEQH/xAAcAAACAgMBAQAAAAAAAAAAAAAFBgQHAAIDAQj/xABAEAACAgAEBAQDBgQFBAEFAQABAgMRAAQSIQUGMUETIlFhMnGBBxQjQpGhM1KxwWJy0eHwQ4KSoiQWNFOy0hX/xAAXAQEBAQEAAAAAAAAAAAAAAAAAAQID/8QAGxEBAQEAAwEBAAAAAAAAAAAAAAERITFBcVH/2gAMAwEAAhEDEQA/ALnAxsBjAMbDGWnlYysbVj2sVGlY9rG1YzAaMgPUXiLm4QCZGLaVU+VRfuSANyTQ29sTcZgAWTzEjEWjJq6agdvQE11x2i4i0hK5dQ+k00rGo1I6qpG8hB2IXYEEFgRWOfFY2llXLh2AZS0zKSCsV0IxR2aRgRrAsKr0QaODMMKooVFCqoAVQKAA6ADsMBHjyrfnlZj6KAg+leb9WONc5GFXVZ8u51Fm271v1xOx4RgIQGPawPbMGGTw3sq38NtyWJJ8pJ2FWAL63gijA3RBo0axFC+P8t5XOqEzUKyhd1uwVvrTKQwuh0PbG/A+X8tk0KZaFYlNXVkmumpiSzfUnBOse1gNaxyzEmlS1FiAaVatj6LZAs9rIx7nM0kSPJIdKIrOxomlUWTQ3oD0xV/OfNgzcoyUAWRWcK2ySI6squksbg6ldfTtv6b0DOKctPnMycyp2GkbxhCQpJOpV2DEkg/8GMynLeaXQNO6lmBPdioVb9hQY+4xanBeGiOJE9APr74JrAPTEFf8s8k6XV5OiKqqD30giz7klm+bHBP7QuZFyGXUgjW7qqgjVtds2kEWAoJ6iyAL3wY4zzDDl6S9crbLGu526k+gHv8AtRIrjnvICRWzE7BpQp0rtpTYHST+UnytZHmCnpsMA3cA5my+bTVE4BpSUYjUmpmVA9EgM1WFu98GtOPmOPNNB4bRl9QIkDWBv+U12I3IHa/c4MZXmrNaQsU0mlVjWmO/4bmQG/VmNknqPKbAvFxF+5rNJGNUjBR5bJNVqYKL9ASQLwoZvikGaIE6SGElSsfTVpYN51unpl2aMkFWPXrhCh4RxLPCMCOdQXYO8i6UCu/iMwJrUurfQARsPlgz9q3M2Zy06wxoEi0A6mjB1k3YBYaaArYb74B95QyUEWXCZd1dVoMVUKdVCy4rUGP+LegNz1waxU/J/F5czGZ0XTmInCsUBAZCLFizYvUCh2+ErpxZEueIKoQPEIBYAMQu17sAQgI6auuIpX595Fgz0iyeMYZwoBIXWGQGrZbHS/ivp16YIR5xIF8pMhIRS5DN5UFAWoIJA99yT8sEZgK333uj3P8AMR0s9cCc8C5r9h1/TEtATi3GGzBWKypsHSAbJo0ACAT0JsVVWSuJ/LMOkNsKPRgLBrsHvzV/hGkdicCeMQCF1lbSEoq+o+WhuQ9KXlAFt4SMqkqoN47ycYSN7ss2wN6SxFdHb4IkHZE6bHcE0DJM2AXGH0SZfNLEZmg8QGMGj5woEi9iVojSeob23KRZpZFDqQVPcdPej3F98cXOIqLBxqSbXULxRsB/ECgk3vpAN/MmsYzY2kbEaSTAAOdqMK77hgR8HqP5hq/8SB67YDQZmZ1BAZ6u28MPZsncmvXoBQFVjfmjiZlk8CMKQm5JFnVuKAI2IF2RfX2wOy2XzMYpJJlBN0kjqCel0u17e56Y1Jwy+pxj3HoGB2Z4xEsgivVId6Xttdk9B/vgqU2cRZBEWp2BKqfzAddPrXcdtvUY1y+e1vImlg0dXqFA2LBVuhH9N8Qsvn5W1alRaNLRJNepsAG/b61jlm8zNLA4TVBLThW8rbj4WW7BU7GmF9iMVElOOp93OYZXRFvWGG60abbvR9PTE0ZxPJ5gNfwWa1bXt67b4WM1xl4ciJsyjuQiCaNlQkksqtQUBT1uu/tifn/u7y5VpWp1YtAtldTaNxoPUhd9PUUffAH8YcLhzz5Y5zM5mVfuy6WiUG9Kqgu7Apmbahe9euDeTzPiRJJoZdaBtDVqFi6O9A/XAcchH+LO56lkA/yiNSB+rMfqcT8QeGT6hfQ/CwsnSy9QSepqv0xPxQK5lzU0eXZsuqtMSiJq+EF5FTU1blV1aiO9YrvjfN+a4bxLLZVpnziTBBIJFRWBd9Nx6EFey7+l98WwcL/HUykUqZmdU8ZRUTaQZKuyEu9t6LUKBO4xAVzOXWZCD6kAjqCCRa+hB3BwHfgkoKaZdIQuAdvKGQgMAfLakkAGxQXHr8Sd8szQjwSVYRKU6tpYqo7dvy/Q4GcW8LJ5cZjNTPNZAG9AsQSKJsgUCevyxBJyuWzixBTnIDIMsEsjV+MD/FJ2LBh1Breve5mZhzLMfDzEKqZoWUAbiJdPioeuouQa6UG67Yq/O/a3oNRZNCLq3kc/79PbHCD7bJAfPkYiP8MrL/VTigtzZydxVx4gzBcJ99lASyyq5BXLoQdcniLsFqlqt6UYrp8tnuGSs+kxtF4YdqDKpdQ6oxqtRXqB+u4OLb5Z+1fJ5iVInSXLu5CqWIZCx2A1A2LO24A98WDNllcr4iq2htSFgDpYAjUt9GAJ3HqcB89wfa9xBQAWiNV1i61fWj3sfoKre9ZPtNzj/wASYkAdFpQdPc0LJ36Ai/ph55p+yqJ0BymkEKiKGO16j4ks0h1M500BpAIIHUdK5zPIucUgDLG2lMa1tqITVrBNDwyAfMa3BHXFEzI83rEx8Ma53JUNpJAa10EgbshsghTqFbA7Ye+JxQQ5MSZ2UXIfMxLPe7MsaWodlWzQI1bb9MUtASskLFWALIw8rbjVsRRUkbECmG4IBBG1z88csvxDJQiMjxojahiQGsUym3ej0Itj0qxeJYFDKcrZDiDEZTMsrqLZdBBqwLpwL3I3B74ZuVeU8rkops1KDKIlLAuA3wjVqCjayKI/zDobws8k8h5uHNLPmFESx3pGpWLMVKitJNLuTZIO3TFnzcJvKyZYuA0se3+EhEX6gEC/niKqtOeuIqzSS5jSz0fDCKVQC6ABBrrv1J2s7YaeWeb04iTks9FG4kB0mtmIF6SPytsSGBG4HQ1hIznKeZbxWZTEsPxl9tR6+W9itb6uleuO3IPDXfNwsm6xsrs46DSbAsdzttjXCGni/FF4UTlsllAF0hzIzmt733BLEV3PrtjpyfnfFMkrDzNW50k0T0vVrr5qFPYk2Tx53UZibw1mRCAqDUVOprJoAsOhPU3VfCTiJwSYQSvlwfMRdEiyw/w6S5O25crt+UYyp1lkvGuViMl6BYAOo9thZutz1G2A0ueHc7egwP4lzFMU8KKkj9Aav5nvjKp/MCmWFnjNqovUSVoLvQAo9aO1DYYrUArStZW/KTZ6kAAAfExJJ9sF5MxKRpeRio/JZr9O/wBcSYcorDzkAd7/AN/98anCIXD+ISQsChLWRt11USdOoA7Xfkjs7b4Z+HcUkkUFoyBQttgNgdbdTtYA0gki/NpwEzTpFERAN30gE7gqLrysx1DckAgjfEeDhss38R3a9zbH6d+3b0w4B0cZVjpVdRGnUVZSBYYsNV6SVCk9aNGuhwKz/wB5l8gZIx3CHU3SmG2wUhgd7I7euCXDuUkG5BPzJ9K9fQn9Thp4fwdUFBQPkMT4E7g3Knhjfcn/AJ/z5nDBFwU10w0w5UDtiSsAw7US4zmWcvBG5jYAFmCm6Podv1GFbmHnBMsxhh/FnoKRey30D11Y9dA9e22DPMHEhDGxctGHkSGJxpY3IQqvR2pWJNHsl96wHh5Ljy80UsEZZgNMkjSNrBuzMCTRk63Y36VROKyVOaspxcxrM7yqjGvDjbRo9NYTcKf8RPvW2CvKnIk5AlzE7r30qSD9WNnDtxDPSRItxyTsSFPgqtk+pDOAo9yaHesEXl1Kvko7dT0/QGz/AMvFCNzdzJleGqyfeJ455AJFA1TdCQNpSUVCQQQCpPqOuM5ckPEfDlz+TaObLP8Ah7uEYsEZZNF7bgUTqAI69sH+NQxsUklWxE3k8tszMCrR6WXzKysRsa7npYWeIc4RQKA8scCLSpGlsaF0LUFmr0XSq3Wo4inGMSapC5Uo+grG6jyVsy3fmG2oWOt710gcc4R94eOQzSI8Ql0eFI6C2rQW09aoX22qiLGIvKXGcpnQxhnMjLRZCDGQD0OmgSvvv88Vl9o/PGaizskGXPgJCQuyrqclQdTFgdt9h9e+wW/w2KaAuzzSZhCV3c6mVVjt2VUA3ZxQUDa9ttsMmWzIcAj0Bo7EWLGodQfY4qv7HOdps54sGZp3jUOsgUKSCaIYAAWNqIAve+l4sdxDCss5CooBklYAUdI+I11YAV9MVEXmnmFcqgAAaZ/4afoNTVvpBIFDckgDrYWIIhGWzGaYPLsWL7hO4Wh8TeiCgt+ptl1uKySGbPMmqUkrAh6KRtv1FJq0g9C7Mfz4WuKc3JI4GZ1mJXXTEtjy3+JZ2PiKbtTuSfmcQWZwHnZM5Mcs6aA38KVdvMNxsbptrBs7isFONcHGay7ZaYCy2pN6AkXegd6Vuo6nS5FeXFPTfaCscbJlYEi2mR2XZijkCGZHssHjHxC6s/8AjaXLXG/v2UTMmlmjpMxQ6FdxKo/lF6/8rSLucUfPvMDkZh49DR6HK6HostH4WIA1FTYv0rA9sX7zZyhFNmFzhQajSTrV0w2V/wBPLfelxOynKOXIAEKdGA8o/N8X698NFQfZtys2ezQLeXLwkPM/TYGwgPq1fQAn0u8+KZjx5fD1FEFGU3WlCRpj9Q8hokfy0vUm+cyR5SJMvlo1BLaUVRWtwBufVUABPuFHZsKnMGZkR44kBaEBpJZdMh8SRm0BtQGmrLUGPTzdNJxKp94Bx3LZiMNlz+HelWKFAx6eXUBd9j3xH5j4EZRqhleGQkMXQ7sQulQxNgIOpUDevXFfcRz/AI+WlykOmOVVVsv2ohQDpPZh5hf5dSnDn9nPG581ldOcjePMRHQ7MpUSbbSKehvoa2sHsRgEviXCTno5oMzGFzaIlPEmszRJq0CEF1RDqbcjYgnYdpv2ecZZ8uYXWpoLRkFeVlOkghIkjjBIpVtiRveG7iuVHiBmFsqybUXLKUIZfDA8yglNgd7rqd6By/EvCzcksGnSspsJGI1C7C4o31eE9Bls6iNRxUdM9zhnlkLvLKrAkEByoU2fKUvRt6Mp6YszhudabwZptSkxxvoFjS5jGpvUHqPlQPfELI5zKZwCRo4jIdyGXqVAJ+IBm0AgGQgAk7YE848vZnO5hEjZViCCw7UA2o2dI3Y1XQbeovEqnHOcbAUrN4b/AOF6H0I8w/T9MBI+PySsIIhFAP5EI1n2QbEfRb6YlZHgcWVy6xCVpZFrzPR0GjqVP5UsjyWaIPcnFacY4NJrOjKOC0hCFXDnavMaOrzbm2oD1wEDmbgs6ZqQmN3V2JRgpYFT0HTqBtR9MOWU4f4eXgaZtDqm9sFGnWxAOkW2xFkkmx1qsMXgsQjSkFgkYezWpwqqSfTU9n1N9rwh858fDsUjYlujMLGkdNIoggjdShBFURhug9kM2My5SLd9ywOwAFWzEWqiz0vfHTiM0GXoNqmlO4RdhXqfRfc7mvhxC5SyAhy2tgD5SzdDfotjUtduoPehiVlcmGt33djbH1OIO+Q48x6xog9FA9b/AK4MJlcvmRTAWf8AW+1Hc9fXADM5T07YzhUr6wEBJ/QYA9meHaHt1UgCwWsqKqyATpG21Uf3xyymYjk3TzAVTAADY/r79Bhvy3LzzQkSuNwaUDa6731GErLQssRjQkyAMBZs6q2v69gAPQAYipySOjKVY0ARpN1+Xr61R67m+oxLyXHioqTzyEWAgCjbrVkkL0AO/ucJPAuG5lImlnhzKzBwFL0quPzB9RsnrRArBzLyg0132NA7HuNwDsdsXpDxw/ikchrdT6N/Y9Ov19sFAuK3yucZSANRYb6jSj2FqB+2HmPjMAADTxFgN6YVfet8JQH+1TIfeeHpoZgqTIxJBBrSy9CAerDfBPl3hEjZbKSLmGBEUeom2L0o1arPc3ffE3hUzZ2IhhAcu6lR4ZYn2rbTVdCD1r0wvR8VigK5OCTM5p4nVgsO2gq1vG7LYdCTRUKdO4u+lBvJZLPHPPJJLEcoEZUjTUraiVIZgQdRABF6u+wGDcxVVLMQqgEsTVAAWSb7YE5MSMNTJPlq8Si0gKkydC421aPygkVhe59lzkOWaBrmifw1MqIzSlFppndY4xGiEArW2xJvFRoc2+fzHgx2kYUF620Rn4UHozjcn+Wh3wsfabyHO2Zjky0TSRFVUqBegrdChuFO2/QG7O+yXzBx/MBQsRkiR1EshVqMjMTvqXfw12RV2rTuLxdX2MZaRuFRSSyySNKzsNbFtChigVb6Dy3/AN2GCB9nXKuay8hbMiKlFRaTbANepW2rTdULNb4K83/Z7lc5Ks0wZZNhqRq1DsGsEH+uHCOAqw9MSZowylWFgiiMAm8s8sZbII0eXQq0nxOWLMxrazt032AAG5wC53T7hwoRKIxJPMPEaKIxBiPNqZCzbkoisb31drwQy/FBFM+UmfWquVDMSCB1W2G91XmG4OJPPvEYYhlmzHmgZZQ8YJqSwmkfqbs9MSDtyvwYRZeMEWDGle3Un62b979sVZ9rvLMcFTR6EAPS40DWbNDeSWW9yxNV9cXvw/8AhppXSukUNV0K2HTHdkvqL/T/AExR878k8miWMSsRv0ouCLHmR1YAbbEEXd9xRNucmcDTLMfD6MKb3rpf1/qcNTRDuo/8RjEWtgAPkKwERssIxqLKFGx1bDT2BJ9Ol+gGNIZUdby7RsLotGVbT69LF+g9a7YEcSykU2eC5qnRUBgietBbctIV6M9bC70iNq6nEDmeCDKTZWeO45ZJ0h0ofiDmqK9NIOm6rr61gN+FQGVWzL2uu0Rd7jjBNrvuGYjc9dydjeOPGyrrooewIsDbbbuB6YPFVE7r4i+cAmI1d93G/Q99uovvjV+ExE3pF/5m/wBcRVQcYGXjfw8yHhP4jJIdK+VFFaQrsSWa9Pwmq+WJ3JnGfAzUJOellRvCXwjRvxyFW7c2VJDGtwB74d+N8iZPMm5IF1Xu6nSx2rzMBZFdj6D0xG4PyBlctKJo4GLqbUszNpPqBVX6enbAHucl/Ac6go0EkmXwhsK8z0aXoeh98Uzyr9nWYZjLOwjTcABgxksfECpIC3Rvqa6d8XVx+UmAndTpeq0gjy9tY0g/5tvXCPy7zHloh91mzMfjI0lljQ80jMAX0rGXAYA6druumKK34jyrPkGMgk/CHxMAbIBFBgNmUtWx226Y68O57ddpLdbFmhqPnLMSCasghRRpQNhiyeb+J5dkfKtbvIulghA0BhYJY7Anal3JsbVvirJ4MjlWICPmZAT8TaVX2atr9qNEdsQM3BOZTmXCJCWbyago+Gy2o9fhHlAPubrDFluH5pgAsYUkDUdwN42ur82z11F188JOT4zmIiRFBDEzDX4aFwxFBNWxC+nv1NYI5f7QZJUMbs0Z/mB9qq6BX57++GGmz/8AylVrzL6zv+GvQWEsEempLo7b9MB+N8kQZlWbLJ4MoHl6BWIUALV7bKAOwtjRJxDhMv3SYQkePR0mwS2/UHSoJIuvmPXBj7P8zOuXZs3QlElJuoLJp8wcJ1ANUTv1xBzzGSZYJI2AEirpYAhjY366mYjsCdPsoxCyLgqKx7FOWzGY8MKsSSUfKFAJBNAaYlUjbc6r1fEcRs5G0ZJjFqdyo6r60O6/LpgIvB8lLFxIzSPeVbUXBY+YFSAmkdwa36UOvbEmTPKj2gNXsPQXsMDJOJl9l3+WOmTyE0mshSAgBcttVkAddz17YufotLlHj7OlsAoF/pWK0j5smizspyq69Y+ELqN25NAEkfELNA+Vd66nOMcQOWyQEAV9QYMb7BtLddj5rB36KcJMEeaidNUwgXMWSxdlWhQ0k7vQsCiPYX2QprizTzHxZldZO9s1b+gJ6e3bHZmxE4fm0ZdKyCQrszC/7nEgnGVY2+3bHPxJBsiRFe2pnB/RaGPScRszJR/hF9uo0/p5mGAN8N4A/DMpxB0J8VY3VJQMxETWlGbw3JiYKSSriyRR6YEZ3My5LhmQTKBl+9+I88sdhiVICxahuoFnoQfIfVrt3m7MpDEzSqTCwIm/DlkUJR1s4Q7LosXpO9HoLCTwjhssMQWBBncjIFmSNyFljDi1arBViO4677KScdGCHy3zznIJ0SMq6ySrG0TBmLamCkbmw3b59sWhmGDT53JkF4RGzhWWSUAjwzQRDrK2xHhr10/PBMcuQhfGysMMGYIOmaeItIhretW9gXvZ+owm+CscZy2Ub7zmc0FebMt4miRW1EPHNHJURVhdNWoj3xFInBMtCZpA7o0ClvEb8SLSrHTTeIPKCdglk3QonFx8icx8MjSLJZWXSN/CV9Y1aiWIUuNzZJr36Yp/iPKc8MUiaWfMRzAyILJZdLdOpbs4PcM/ddxvK/K+bzWZiEcMqaXVmkZWVUpgS1kAWOw6k4D6lzZ2wNz/ABhIEJc2a8qA+Zj6KP74j8T5gysB0z5iKM+juAf0vbHPOZGJwJEUNYsMNwQe4IvbCis5J5GnOYcFG1GRiD8Ju9jW1dvlhs56y33rhqup1GNt/OshGxIBZdixOjb3xB4zllY+G7RqSdlLKu/bYt5/rXywy8r5Jly5y8pJBFXUahfQ7AFnJ3s3uB9ZFoTw/KjO5eJnlbZF8gIpQBR29dQbc+ldsRuZSuWhpBpVd+rrvZJLNGpIs7k1WJXLV5SaXKuKHmaP5H4lHsDv7gk4U/tY4t4aEAkFrCEa1vsSkiNpte6N1r5WErhnMTtCrhpaN0XCqWF7MFQ/D2BNE1ffDjydxt5nZGsgLqs9twP74orkDiJhlEYjLiQ7LGimSRjSqmpiAqdWvtv67Xtnp1yUFBQ8zkLoG+tyPLH66FBsnuD0t6wzkSuM5jK5h1y0gZ5PK4CagyAG1cspGkbA0TuCtjcYyPl+GJzOqa5wKR5SWINGgOw61fXfEXgXDDArM7ap5Dqmk7lv5QfQdNvpQFYmLxPQwVzasaJPa/7XghTyHETDl/vTb5nMt+MxH8NlFeGB209AD6E44rzfKDu4Yf5V/sMG+YeHKrsG2izBCuf5JfyS/Xoff2BxWHHFMBZX2cEiqJBK1a2NwSDsfkcRTJn+e5TMEjky6Iu7mRW1bbaQDpXfqCCdh+pLk7j+YzEtTCBomvQ8eoNfYEEkEEd9ux36CmMzmCSep9NRJ29Lu8W39lazZl3zUqpHAg8OJUWgSPiazZIUeUdrZvTGrEO3M+YKQ0oYkKSAgUnc9g5CmquicUPJy4XSWZzsxJJCgfG3XSNh1uhsMW3zhOsvkaqJ/MqEXWwBJtZFG/Tv86WeKLUDxgdV26/2I/riauFfifGjTSsxHitpGn8q1uQAT0FDv2N3iCnCY08KWLVIHB8FQjMpZSBuR0C3ZBF+U/I+cU4cZEy6A1cvhk9dJfTRIBPocacRmVczEmlBl4wBB/1lKht2Hhtpd3YHUCfY9MVDjwPkC0DzvKSW1sHZlWw1nyAKaOxD31I22365/wCzzLu2oO6NZLV0c3e9k6dtrX51h7yGYWWFFjFDw1oadFbki0DNoVhdWfTA1eFsk8k2ubzoEMTMfDWiDrVa8rbdb/M3riKQM84y7mJEMIQ7KGZtjveo7sDeoX61W1YHZznRv+nEK9WJ9fTf5dcdubZfFzniRtqjKBbBsGhdj5lqvvWIkfBVOsk1qA9PL7j3vFyIkQ82Tqt3ApO5Hhsd+1nxAb6Y5ZHmF5JAiZeNnc+URsV3Au9LEqTsTZ36m8cjy7A9aXdz6qwNn9D+2CHL/L0SyHVrEg+DpamutV1HUWKw4UcyJcxsGXwZQwIcopPlIKnUS979Rq337YKDIylWZ2CbC/EJTxLNjSteYlht7nriRwnLnZrVyuwDHzH/ABUoo/tjlxCSWV2SJjqABklYkhNtgLsA1vVfTfbCoeZ4ap28S1Km/wAM9Tdru24Pr74Cvw0pKkrIJipNKpNgepvYdPpeJJ4XUlfeCX97J+tttgioeMhZ6Kno9aSvuetj3s4oiZELKGctFBI8jUAPiI1MdV35j0+ePGjcF9UbqsZCszChqK69NHf4SDfTfEbO5TwpAUKrXTSu7E73f0/rgJxvPRi45JpPFYl/EHUNVjXX8RSaBBvSNxVaWZqDH31NAkLaUPcg7begxBTieXJbxM3mYjeyrlkIqhuCy6qu+u+B3D42z08cbhoxMTbjz+aid9tlJB29xvQJxdvAMi8GXjill8VkFa9Omxe1izuBQu96vFwQftuzCDIFWCEsTp1xTML7aXjIWN97GvY102OKG4RmZorWF2QMyMQp2LIdSEg7HSdxiwPtA4xJn5/wi3hL0IXNxkj+WSMqV1Kb8w6+3QBcllSBRJ/8pD+oeqP0xpEfOccziFXkk8SnM2li0ZDuNJdWjdHBYEil8tXtucNX2MZfL5rMTXkoo/BRGUgu3mLHSTrYqWXSSCRY3xY3K+TizvDoUzUKSKo0DWoNhDpDC+hoAWO4OOyzZPh4MGWiRGPmMUKgsf8AE+4A/wAzkYg6Z3gjSUzGpY6VJyQS60CTMAqKLe6VL07EVZAnZczGMh10vRGxDb+o6WP0+mIK59mov5d7A1MT9dGkA/Q/PBKOAMupCSb/APyP9epP9MBRnDPsvz2azUjZu4Y9ZZ5WKs0m/wCRdR3I7tsB61WHblab7rnM1w2EnwkAaMsbIYoCx6BQCSDQAFgn8xw+F2G1N3+KugPXUNgT2BwJHC4DmTmAhWYjS3QXt3+g696HXAUTwmb7pxF5c6GMkDszh28z0CFIv4hdEH0rF0cm5/NyxNJnIykrTEKiqLiiYLo1AgGgdXmNmqJ9pvGM1BGomlVWAB02EYSAjsd2ABrfbGvCshJmgsuasR7eHBuFrsXH5j7HDR14nkPvSBlpJ42JQqwb4WIVrG1kC9PoaPtXHH+QRn55ZVbw5xFvANKhpV2V7I3jYWD+YGhi2s/nYYUZpHVFiGo7/COxIBusBJc3l805TWUnjeNBIBpYu6ax5PiVStbtXpgAvKPIcfDGaeSRZJdNI2ihEukeI1WSTdgexA/McCeOccMER4hKtTSAx5GJt/CQneZ+2pviPqSBZFENfNGSkdsqGDmASA5lla9aqjaAVAsprokCuvQ9QG505S+/OZoGV2KxohLkLAFLFyEVSWYg0B2JPTAK+W+1MgENHYHgqnc9/GdztZqioA69cQ+KfaFG5+BtPiMp/wAleVx7k/l7b4Ts3y7momIOWzAAPUwyAfqRv649TguYZTpy87H0WN7+lKcXIauXkjmAcTyDJKB40Y0SqL8yno6jqdh0/mUjvhV5u5fkzI1IuvNZekmVessdXHKo/Ma29T9AMTvsh5XzUE7zzRtCnhFArimYllN6eoA09wOorvh8z3AgZo5430SICtVsyE3ofvQNlSOl9CBWIKo5S5ClnkBkR4kVrLOpUkfyhWG596oftiz+J52HJQKiBFVVqOPUE1aRZVS2xNb13OPON8zwZbyu41gISgI1aXJAdQSNYBG4XCpk8rLmnMucYJDIEVIyxHiSCwJFRiQhKnoOtA+5AJFxmN8wk00srmBm00qKaZSAJApA1aW3I6/LBHXkcwAjSgFnZmLjQWJ+EIT5RWwoE9PUk4g5zIcNhklRocy0imnOoC9h08ygiqPTHfhvKmUzID5eSUIrAPHIAfcgHsa722IoTmuX8xEgR7a4/Ek0XUJU2CGJ0lgRews6a3BwrNmZAyo6ZZ6tUkdGA3JNeVgFNnpQNnv1xaXEuKlZjE6jwFpWQjc9CGB7/LoR74D828IthIqs4YamZFCxqn5QT36bgHfuN8NAn/6kkysFlYwwcm49SBiQQLW6NL/T6mPkOLvnI3ctQBAEYY/EosG7LC76jrgVxyQxhVESutE+ZbA2r5X0P0xO5UmkkZiVEcajZVXSLJHt2AP64Do2UXKwM1a2UM7dix7718I/p86G/CWTPZdo5K1Ebjp32ZfkaxvIGnM8Q8rMGjXUNhsQL9Aev1x5wbknOZeaKzG2sn4HJ0gddVqD37XgJnKGTOUOrMRqsKk6X1Akmz+Xr17gbemGbN5gyzPIHVoHVTEvQgEXZ9Pl2xpmeTSza2m86ggBQdr6gear7XWB2UcZcpH4cjuzFSVCClJ6ncNprrZN/XEob8nH5NirUP8ApjTp2/MxXzfK+2OM0IiyygUXkZ5D77mv02H0GOuSlDDQdJI2RAtD5kjf9TiFnZfCJLAsnegbjPfY76fX0xFKkEArVe53J7k9zhwljikyGrUxdSAtgb2wBA26Vf6YW81HC51JIwB3IUWD+230OJQnMoEaeWNerdAB7erf0wEzmeJPBhkTyl1GrSOtAdsAeGZMTSpG5/BawwC2xJ2XfcBfWxghxzMa9KgMEUUtGqr+x/tgpyusigVIpjN6lo2DX7Hpig/y/wAHjysIhi1aAWPmNnzGzvgqBiNE+JIbFRQss5nbSqAR3+ZVJPvulg/I4uLk5Mnmo9D5PLiWMDV+ElMOmobfqD64UuVuWA7aWcRiviIJ+gs/1P64tDgPAYssCY7Zmq2JF16CtgMO0Bee+ZPuqx5fL0JpR5dto0G2qvoQPkfSiuf/AGeXizDhvDlk/ElIJKg/9Rz182+56bDvur84cSL8SzbsfgdYl9gNv6qT9Ti88kVVAqkeUAbdqGLgFZOFGQOrKUItWBBB+RHX6Y6DjEEWzM6+7Ruo/UrWF/7S+cJcj4MeXQGSbUS7Cwqrpuh3Y6tr2FHY4l8ncdOcR459LEAbEAEg3Z22NbdB3wHHj/FnGbhBcjKyR/huh8rSlvhZh/h6A7H59DHDnLfGaKdHsA1731AxXHMGYVGzOS1eUOAo60HDdu5V1BHff3OGjhvC87l8rmmzWZEwET6FEaigE66xTHbsQPqbOIoRl8z9/wCJAHeNPNXalqh+pF/X1w9ca4okEepjQugB1Y7+Vdxvtd9gCcVd9lufH36UHbUh0/Rhhg57m/8AnZJH/hE73080iq1/Sh7AnAdJs5mJQJAYMvEwCeJNptx2W3BLgk+gBvbEppXi8+YUSJqVnljoeZRQ8Qx6WqtvMpWtjtiRwzKwSz5hp1WTMJKURXUN4UYVSmgHZVYHWWHUkizpoCH4EuW4tB90WopYZfvygVHVfhkqPKGJsetA+pJYOPMvHpuHRrNHIhgIjW3dV/6pLLBAqBS+gm2ZvTehjOE/aLlMy6iSDw2d5NxYKIqkoWK9XY7aQaB79LksjnISqhnqhp8Exh6IN0Zdh5auvN6Yq3hGUAKj1PzHX1/P8+mL4i585zZlcumqWWSM+Cs2gsrGia0rudTg9h+vXG8nOeTDlfvBNSrESChFsmrXfeMfCW7HbCD9o2r7lCtv+W1EiKt6ttUfxv7adgdz0wCyHDgukVvsPr88PBY3EOfolQmNGZikhGqzTqaRWA6q/XUDsK+nLK8VzeajklRJolWpYAAoDkRFTHd/iIXJO6+m/YLMvBjHLEk6jw3dQSCdLAkWoOx1V22J3q8P3DuExwLIIE0atz52IsHoFulFX0rEUh8pcpu+YVszFIEhW1DqaJvyqoO2kEltI2/XA/iubmzE/iy+JFv+GPDclKPlAFdbqz64dOBZyYz5mF5WJZbiJ/KRYOm/mp+hwnjmPiSyVHM02mQBkKR770UJ0hhfTbfAMvMXKxzQSZnEMnhgS+XUD39RVb+u1emAfM8rRRjKZXyRpH4skgNF9zsCO9gk/QdOr/NzBEriJ5Ywx2EZdQTq6D1P0wh8c4tFl5Hh+7iSj5vEUafNvpQddNVgJuUlOcyUcrj8VOpIrUPX5EU2PcsviZaRAFdonoB5GjUXR8xW+gJ29u3XEjhHEYUyZlaFIImatKXRva6ABG99PQnHVPu8ceZZVWNQVMjvqkVrUNZF30P98QKMcJMmnsO4PU2R+m31vHbJZjVLJEVIMdbk3YPcbCsZBm0YeMhHh21nSVFeqggGvTbHKfjeWGZXSaIWnc0FZTRGk9/XBRLhkhkYq3lokbC9x9cNGQVstT2KIGry/wBN7rAnJZMLNrvyEWfn/vthi4lnKj0qd2HmPoP+f3xAKjyhad5PGtSxYBTXU3Td9umB3Hsl4XmgkId9iCb2uzZPy27/AL4U5uO5mWd0gVVChtMci6XcL1YatvettvleGSSGR4lIAEmxo2Bfcd62/fF6QWy7Aj8NydIGojY+5NdN+2Jq5mNhUgKkfmTdj8y23v0xVPA89IMxOuXsmQhdd7BVJs+4ve+np2wxce5l+7xpERqkrrZur6tsaJ3r5YYDub4fAWvym+tIR9SRWo45OABSDcHbbb9OuBHD+ZhPMojjfwxG2vUACGtaIokUKrrvqPpjrPmZCsihPiLaSW6DTttXr77b9dsTFR+JcRhy7AzMEL2QSpI227X++FbKcemZ9pZLJ2WMqt/RXs7dsb8d4Nm5CHMvi6AaBJBAqzVHfcVvuaGIXB2KGbWPxIo2YI7KTYUsPKQW2oG16Y1MQ25fm2eM6DKpb+U0zdiOtEGux3wQh+0NgKbRY62rA/1wgffGywg8NA7TAu5O5clq0g9R/qbwW5hzawTtHUcoFENV7EXRvviov2HhwHQYK5OHSPnjYJjJZQoLMwUDqTsBgKS+0jgbJn5wNlzKh0P+IVt89QI/7xhy5C4/q8sprWARq2pgN1/56YP8ayGW4jGY9YLRkMGHVbv/ANWoj6e2B/AIkyy5kZpFiiGlTJKyhHFNfmY7iqu+t+t4lEjjSZLPMMuzeJIoLqYTbINgTqFqOoGk3fptsvcPzsOVJjyEMuZzTghDMyJ0Fm9hQFb+Uel468iNlEzmZGXz0c7SBfCiqtCKSWCt0k6jcdlF3j3O8NyuSzcuaZWM+aZkERZSsikLqK1vEuoBmY2b+YGKEnhGSnizOYzXEPDDI/iSjzNW+xUKCDGCaFsB03OHrLfaHA8xgnRoQVGpZAdXnACrpTUdTBhQNbdLxMAkCDVHl49SCNVlYKXRbpWZw7EbnYg9Se+BXE+MCJ1bOZNo1eRH+8ZeTUHZBS62TQxoCtJG4HcXgK/z0E3D+IaiD+G/X+dfUfNd/n8sWdnoIeJ5ZaYBxujdaJG4I/lPf5A9sRuYeCxZqKIE+evwpgCQRoMjFmZyTH6d0N9tsLuQyk2VorurUVZTasCNipGxBHpiWrBxcrL5RnMq0rINKZiJnD6fTxIjrI9jV9xiXPA3hFEAy0BrxGk1AmzXmZ/MbO3vfXHGDjr1RHYj6HElMw0h2UmwFO3UA2AfkTiAJzTC06DLRxroRmVzPECdQ6SwsGI3Brp029cecA5bWMgnzN/Mf7YaoeFHq5C+2BnEs6WSsstq1ASEKysdZVo3BII6Hp0/rQoc65tGzChxp8PYeJEoI22KSAkmNrujQuu4oSuX+X1njLiXcnZgdS+wK3VV/KQffHbgPAHjmTXlAqAGnV0Kp1PTVq9h5T17YNcSzaqGjioKv8QrWxPbbv1v5H0OJRJzPFVjART4jAAFu1+prv7DG8fEpIoDOyq8W5YirUDb12UUbvpjhwzhEGcyw0uVkQt50I7nuOhFACj6HBWCVcnlgMy6bWKRaBHYKvv6dBeAX4eEnM5f7zCWTNKzmIsf5WYBWHoy+U/O8SOCcJ8eF5MxCiTuzHUFKlToUA31JFdfW/mfIebUHkijWKNRsW9uwVen6nHr5jNSuBFnIogVDhTAHOk+/iDr2P8ApigPyvwBc0JZMzl/DIbQo8wa1+J9WzGzQF7ALtiFk+CDP7lyXiOmQ/z0T5dQ2DdzsepG2G7jfEczEmuBIswFUa1LeG216mBJK1W9Gqo/FdDnwLjETLpEa5Z2ttHlIturWuzWfWicAi8VzZzE6ZdUHhRPoEamg2k0fptV+l4aPAZUCAykgNLI8ejTJfxr5rrsAPljrwngEWSgMmYfxHAJaT4bJPQC+pNfU4F8Pysc24CsL1VpYCz3pgLHvWJQOySOQ7ZjwkyxWgrCtvdi2kqBY6C/asSOX+WocvP4hCszk+HdFV6nyivirfqa7YMzcEy+YMZ0y647AtCiN/hOoDbsD7nffG+SkdvFOZiECxtShuvUgMG6EEVVDvW+Aly5c67ABQ9exB/uMQuLcLkeEpCwRrBBYEggGyDW+/rvgioEcRk/ElGkNpQWSP8AAp7127/tgc3OWVlqMIxZWBCSOEIYdLAJb6VgOHCkzaUJFjIHdWsfvRwTdNXWNVPqGO/zFbfriLHxfWTI0kSxpsyRgtuxoanNHr0AUY6cQ43AsZs67W6Tcjbo1fD9cAD48UycTyRQrrkavKvVjZ1NW5HUkD3xV+h55izXI7nsLsnoFFWPQDFwxZZM9lXRv4bbKaIZa3B8wq1O9iwf1xx4DyzFlK3LyEfxCAK9lG9f837YsuFDeCcEGXj0t/Ebdj6eig+g/qTiSYMFpEJ2O/vhRz/NipnRlFjJJZUL3+dqoBe43AJvufTfPaixhxDzGSF6gN6IreiDuQQCAbNXeCkL6tQqmRirD0Io/wBCDjx0xAjR5cpaQBZowbCGQB4ySRswPQ6Sepv0xIhyGaYXHBEqn+a5CT6lr3xZfAMijJ5kVgDtar+3+u2GSKEKKAA+QrG0HT7C8BV4vKJhHLl2VGBph5rI7EjbcXt/YEjlzHls0fPHm1ijUg6RFbNuKGrUdRJ2ChRd1vgLLx2Vsw2sKEW0ruWB3C7+VARRJ3ci+gWiDvDeCxJLJLEgjaQAPpJrbpQvTfyFfPqY2U5cBZ2zDGXcgF6YEX3UjT9AKHYYO5TOxMo0sPkdj++JIUYoWshyLkYZ0zMUEaSJekpqUbqVNqrBDsT+XCq76+ZPDkrTHGPCXoD+Hr2/7i5/7cWjhI5/5QOYaPNZeQQ5qKgrE0HANqpPYgk0d+pBG+xFC80Z7NZyR3mRyysRIoBNMDRWvRTYrth1+yvIZj7ln1nVlyjRXGrgj8XejGD07fM6etYbssJWkvOcMYzGtcsOoa62BcISrGu5P6YZcyU0DWjIkamQRADUwTckICWYjb6kd6w1SPz1w5V4ZErqNYVlDfdTMwurVZLCwWSRZ69uhxB5Z5gaGFmzeYNmOOWpAukxLqCxwVSsxGmyq7lq6i8MPNHLmZ4hJp2hy4oBlaQGSMgMA0LeQOCSNTDt06Vs/B8skMWVmCySRmxqXxVBuz4litLXuvUCqAIWopYyH2n5dtHixhbd9ekE6Uo6AtfE90DsBscG8vzkzxgxxVqjbcDZX/LXqtbnvviNzBnHlZcuvDJmgUgyaEQL4imgsbGlAB2JBBOw6fEV5azgzKSocm+XER0+ejZ3tdh1G3r1wA+LjRlcmdqW42CDfSyfmU7EWd63wf8AEfMRgQeABe/jRs4PQghQy997vCdx2NI36E+2GTgEKzxqVzTRtW8cehWX28ykn5jEgP5aGXw6kZPEN+aNSoF9CAzMbHzwN4TxWRZTFmYo2VgFDxqSCQatlI8q79LbBmTNqsixWdZGqq6D1P6HBGDMFr1ArXc9D74oDcRWLJq7wQoJXAGkHSCFJ61YUbnoNzX0EIyZmMyEmjYfXsUI6q3YV+lURsQce5+ObPxDMZRgqk2niAjxVHsRap6Hv1FCiR83J02ahSQFctKQRLGdRBKsaujRFVVg9euAhScEMUUcr+aJ1B8QDYX01b7A2PN0+WDXDeFxnJmeBA0uhq3+MozeQ0d7IIomrrB7l/JSpl/BzCo2ksorcMnuD06kV6Yl5Th6xII4wI0W6VRQFmz+5JwwI3KfCHzWVkeWR1aQkWL8oUlShXpQN377XtgDlNLUrOCQNNA9vT/bFoZnJSFGVHFMCCK0kXdlWA2O97g74A5Rcjw2JBJ5DenU6lnYgWfhH1226euJg84TA0kXhzxeJDtRkWxYIKjfqLqj2/oRzma0/hrE7UBuq7D5bViNNznlpFKxrLIGBFhQB/7EH9sdOF8TllykUyxBpGA1JqAo9G3PuP3wEpS6kFY1YV+ZypB+Wg4mZ3IRzx6ZUDKaNMLojoR7g98R8hJI6AspikB8wYBh9CDRH74Kx3Xm6+2KBcnDqKFWNLtpuu1b+uOGd4Sku00Ucg7a0DV+owbK4jZ9ykbMASQNqBO/yG5wC4vK2UHSCMfKwP2OJcHC4o/gjRfpjpw3K6EAJJJ8zWXO561rZio/w3sbxKOAWuPcTKB4yrAsPI63Xbdja6aPYNZ7Y94VO0kY17suxNMP/wBlG/6/PBSTwpxVEjs2hq+asVr6jEOPhBhJaPde69+9AG6A7nbEHpjwscT5PjfMHMoQshq7XULArUBqFGv+dbbT/wA7Y5OMAG4dwxYE0KSxJLMx6sx6k/oB8hjeRMTnGJXDeFmRrOyj/h3G4I64ip3L+W0xg+u/5f6jr9d8GAuPUjoY2xpA1MuseYNySyKoViHYG5GsLXQeVbYg/wA0ZHTHWbgOTmbxDHokJPnFqSSbO42Nk3RwORwNVCgZJf8A0cxD/wBYlwycJoxD3u/1OCBk3LTAHw52B7a1Uj9gDhalnmyrt4hfWBqte631UXRG4vc1YusWEsddDQ9Ooxw4hkFmUK4Bo2pGxU+qm9j1HuCQbBIwwL/LHOSznw5Rok/KeoYe+2x/b+mOP2j5nNxxRvlYWl0tZ0gsVNGiUUaiBsdv264OcK5fhy7M6DzHqTW3yAAH+m9VgLzDz9FlnKeG7kdvhJ/ygjce+2L9Cpyr9oWad48vLlhNMTpBXyOD/M6kVY79KG597QyuWWMLYXUBV+l7kDvV/wBMAuLcUU5eSZVEUoVbcgagCyjTY3veqxx5a5my2ho3mGtWN673v36fS7xNB7iccjxusTCNiNnIuvp2+fb0wg8PyLxSFZJNR6n8UuCel7saPzAOGjjXEslOoifNxoSbA8RRqrtR6jfp61hWzfCxG1RHUvZgpX9v74lWCPGTmyjJkREZJRZMpICaAFZxsQWKmMAHbyE74ELxniEc0aZtIBHIGJkU0NvQl/isjYizv6Eifw2PMSK8cUvgyHZJCofTcclnSdj0H7YzJ8K8K14jFHnFYlo5iPEZdgCuhl8tnpoJu6rbFgFc2cCb7t99EoZQy6o9IACs2jVquyQxB7Cr9NzHK/LuXigjzEgOo6W1S+UKSRVDba6onrths4ZwmCKARRxBYjbeG1sBqOoghia37dBjfNQxyDU4SRUJZbogECr3Nahvv29t8MAPMrIue1IF3gUHUD01vfTv0wZ4hmGWCVxsyoxHzCk3uP64gZzNb5bNRg6G/DbWrKQspXSxUgEEOqDcbBzgnNEZEdHFBlK2PQgg4ALJzB5I1RfEchddnSBtvvp3N+gAxPy3DpFlLs+21KL+uq9jhI4PwJZ4yMzLI8kRMcsYYoupdr0rROob3fr6YcuBcNWNF8PUqfy6mPT5k0MAYNVjiQcdUI+eNZHwHigYH8ZkRV8RkLaOwXUfTYfX+uJROObOdarR3um7WK2J6gkXRqtj3qwS9c3EJUaNBBDC585IZ2O1rpGw+tj3PTHfk7J5iLJzxqoEq5icReKCFZQ+zbb0RZFbYN8SzwhYgR1K/wAu2wLev96xvl8rOkEYWQPKDqcy2dYJJZQR8PXY0QKAqsB14SZWjAmUrKPi0kUfdSNtPsfrgrGprfrjhHHq36EfqMTlX1wHIJiDxqDVEwIBG1ggEV8mIH64K1jSaIMCD3wAXGjqD1F43dSpo9seHAeLnxo0aG1dOm3zvp711xFYY7tjk+A5hAbvoATjrlOE60UliCR2H+u/0/fHLKKZTS/Ce/qP9MMaJQA9MANi4PGO19evuOmJ2nHQ40JwGpxoTj1jjQnAKpmI6qVOufymrH/yJSOhI3Uqfrhm5ZzOpGXup/Y/73jzGYnoNXiM+ZJNIpPvVD9TV4zGY0lbxSXtYLDrXQfXEPPcGhlkSWVQzRBtJPa6Jv5V/XGYzAZ4cE6SQimWqYD36EH2I6+owHg5Dyi7BWH/AHN//WMxmIAnH/syRz4kLtrHRWNg/r/qMLicRzWQbS6Wg/KwJX6Hqp/5Rx5jMFOOQlGey7UZMtexeNgGBGn4WroQxB6Gr6Yi8rcvTZXNvK2YGYiZKXdrLFtywJIDACrs3Z6YzGYBzimN2ccsplETZRS6mYAbUWYt/UnGYzASla722H9cQeGtmdUonWIKG/CaMnzr6sD8JHSsZjMArc58Mmgm+/5VdWwGYi7Oo/Nt6DqRuKB/muVwrjEWdQLCxQ/miY0w9dvzD3GPMZgGqGEIKAA9sYem+MxmA5SqSh0mmo0fQ4CT8yogKBhJKP5SCAf8RHQj0H7YzGYUZwqBmJnmPU2C21nt8h6YLpCQ7MWYhqpT0WvT59d979umYzAT44KIIOO9Y8xmA9xmPMZgOGZyocb/AK4DZjh0y/AQR6EX+hsEfW8ZjMBCZczdeFH89bn9vDH9cdIeCyufxWsfygaV/SyT9TXtj3GYA5lsqqCh9TjqceYzAak45scZjMBzY45k4zGY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Tm="227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067" y="747564"/>
            <a:ext cx="8733837" cy="4525963"/>
          </a:xfrm>
        </p:spPr>
        <p:txBody>
          <a:bodyPr/>
          <a:lstStyle/>
          <a:p>
            <a:r>
              <a:rPr lang="en-US" sz="2500" dirty="0" smtClean="0">
                <a:latin typeface="Arial" panose="020B0604020202020204" pitchFamily="34" charset="0"/>
                <a:cs typeface="Arial" panose="020B0604020202020204" pitchFamily="34" charset="0"/>
              </a:rPr>
              <a:t>Heat is lost to the surroundings from the plate through:</a:t>
            </a:r>
          </a:p>
          <a:p>
            <a:pPr lvl="1"/>
            <a:r>
              <a:rPr lang="en-US" sz="2500" dirty="0" smtClean="0">
                <a:latin typeface="Arial" panose="020B0604020202020204" pitchFamily="34" charset="0"/>
                <a:cs typeface="Arial" panose="020B0604020202020204" pitchFamily="34" charset="0"/>
              </a:rPr>
              <a:t> The glass cover (referred as top loss), </a:t>
            </a:r>
          </a:p>
          <a:p>
            <a:pPr lvl="1"/>
            <a:r>
              <a:rPr lang="en-US" sz="2500" dirty="0" smtClean="0">
                <a:latin typeface="Arial" panose="020B0604020202020204" pitchFamily="34" charset="0"/>
                <a:cs typeface="Arial" panose="020B0604020202020204" pitchFamily="34" charset="0"/>
              </a:rPr>
              <a:t>The insulation (referred as bottom loss</a:t>
            </a:r>
            <a:r>
              <a:rPr lang="en-US" sz="2500" dirty="0">
                <a:latin typeface="Arial" panose="020B0604020202020204" pitchFamily="34" charset="0"/>
                <a:cs typeface="Arial" panose="020B0604020202020204" pitchFamily="34" charset="0"/>
              </a:rPr>
              <a:t>) and</a:t>
            </a:r>
          </a:p>
          <a:p>
            <a:pPr lvl="1"/>
            <a:r>
              <a:rPr lang="en-US" sz="2500" dirty="0" smtClean="0">
                <a:latin typeface="Arial" panose="020B0604020202020204" pitchFamily="34" charset="0"/>
                <a:cs typeface="Arial" panose="020B0604020202020204" pitchFamily="34" charset="0"/>
              </a:rPr>
              <a:t>Side </a:t>
            </a:r>
            <a:r>
              <a:rPr lang="en-US" sz="2500" dirty="0">
                <a:latin typeface="Arial" panose="020B0604020202020204" pitchFamily="34" charset="0"/>
                <a:cs typeface="Arial" panose="020B0604020202020204" pitchFamily="34" charset="0"/>
              </a:rPr>
              <a:t>(referred as </a:t>
            </a:r>
            <a:r>
              <a:rPr lang="en-US" sz="2500" dirty="0" smtClean="0">
                <a:latin typeface="Arial" panose="020B0604020202020204" pitchFamily="34" charset="0"/>
                <a:cs typeface="Arial" panose="020B0604020202020204" pitchFamily="34" charset="0"/>
              </a:rPr>
              <a:t>edge </a:t>
            </a:r>
            <a:r>
              <a:rPr lang="en-US" sz="2500" dirty="0">
                <a:latin typeface="Arial" panose="020B0604020202020204" pitchFamily="34" charset="0"/>
                <a:cs typeface="Arial" panose="020B0604020202020204" pitchFamily="34" charset="0"/>
              </a:rPr>
              <a:t>loss) </a:t>
            </a:r>
            <a:endParaRPr lang="en-US" sz="2500" dirty="0" smtClean="0">
              <a:latin typeface="Arial" panose="020B0604020202020204" pitchFamily="34" charset="0"/>
              <a:cs typeface="Arial" panose="020B0604020202020204" pitchFamily="34" charset="0"/>
            </a:endParaRPr>
          </a:p>
          <a:p>
            <a:pPr algn="just"/>
            <a:r>
              <a:rPr lang="en-US" sz="2500" dirty="0" smtClean="0">
                <a:latin typeface="Arial" panose="020B0604020202020204" pitchFamily="34" charset="0"/>
                <a:cs typeface="Arial" panose="020B0604020202020204" pitchFamily="34" charset="0"/>
              </a:rPr>
              <a:t> These losses take place by conduction, convection and radiation which are shown in Fig. 3.3.</a:t>
            </a:r>
          </a:p>
          <a:p>
            <a:r>
              <a:rPr lang="en-US" sz="2500" dirty="0" smtClean="0">
                <a:latin typeface="Arial" panose="020B0604020202020204" pitchFamily="34" charset="0"/>
                <a:cs typeface="Arial" panose="020B0604020202020204" pitchFamily="34" charset="0"/>
              </a:rPr>
              <a:t> The equivalent losses are represented by a thermal resistance circuit in Fig. 3.4.</a:t>
            </a:r>
            <a:endParaRPr lang="en-US" sz="2500" dirty="0">
              <a:latin typeface="Arial" panose="020B0604020202020204" pitchFamily="34" charset="0"/>
              <a:cs typeface="Arial" panose="020B0604020202020204" pitchFamily="34" charset="0"/>
            </a:endParaRPr>
          </a:p>
        </p:txBody>
      </p:sp>
      <p:sp>
        <p:nvSpPr>
          <p:cNvPr id="3" name="Rectangle 2"/>
          <p:cNvSpPr/>
          <p:nvPr/>
        </p:nvSpPr>
        <p:spPr>
          <a:xfrm>
            <a:off x="1508469" y="0"/>
            <a:ext cx="6673815"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 Heat Transfer Coefficients</a:t>
            </a:r>
          </a:p>
        </p:txBody>
      </p:sp>
      <p:pic>
        <p:nvPicPr>
          <p:cNvPr id="4" name="Picture 2"/>
          <p:cNvPicPr>
            <a:picLocks noChangeAspect="1" noChangeArrowheads="1"/>
          </p:cNvPicPr>
          <p:nvPr/>
        </p:nvPicPr>
        <p:blipFill>
          <a:blip r:embed="rId2"/>
          <a:srcRect l="3324" t="3476" r="5206" b="12160"/>
          <a:stretch>
            <a:fillRect/>
          </a:stretch>
        </p:blipFill>
        <p:spPr bwMode="auto">
          <a:xfrm>
            <a:off x="1061884" y="4274754"/>
            <a:ext cx="3468266" cy="2173191"/>
          </a:xfrm>
          <a:prstGeom prst="rect">
            <a:avLst/>
          </a:prstGeom>
          <a:noFill/>
          <a:ln w="9525">
            <a:noFill/>
            <a:miter lim="800000"/>
            <a:headEnd/>
            <a:tailEnd/>
          </a:ln>
          <a:effectLst/>
        </p:spPr>
      </p:pic>
      <p:sp>
        <p:nvSpPr>
          <p:cNvPr id="5" name="Rectangle 4"/>
          <p:cNvSpPr/>
          <p:nvPr/>
        </p:nvSpPr>
        <p:spPr>
          <a:xfrm>
            <a:off x="4845376" y="5190311"/>
            <a:ext cx="3827284" cy="707886"/>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3.3. </a:t>
            </a:r>
            <a:r>
              <a:rPr lang="en-US" b="0" dirty="0" smtClean="0">
                <a:solidFill>
                  <a:schemeClr val="accent2">
                    <a:lumMod val="75000"/>
                  </a:schemeClr>
                </a:solidFill>
                <a:latin typeface="Arial" panose="020B0604020202020204" pitchFamily="34" charset="0"/>
                <a:cs typeface="Arial" panose="020B0604020202020204" pitchFamily="34" charset="0"/>
              </a:rPr>
              <a:t>Various Heat Losses from Absorber to Ambient</a:t>
            </a:r>
            <a:endParaRPr lang="en-US" b="0" dirty="0">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026" t="2080" r="2761" b="3239"/>
          <a:stretch>
            <a:fillRect/>
          </a:stretch>
        </p:blipFill>
        <p:spPr bwMode="auto">
          <a:xfrm>
            <a:off x="3170307" y="845004"/>
            <a:ext cx="4322711" cy="5118756"/>
          </a:xfrm>
          <a:prstGeom prst="rect">
            <a:avLst/>
          </a:prstGeom>
          <a:noFill/>
          <a:ln w="9525">
            <a:noFill/>
            <a:miter lim="800000"/>
            <a:headEnd/>
            <a:tailEnd/>
          </a:ln>
          <a:effectLst/>
        </p:spPr>
      </p:pic>
      <p:sp>
        <p:nvSpPr>
          <p:cNvPr id="4" name="Rectangle 3"/>
          <p:cNvSpPr/>
          <p:nvPr/>
        </p:nvSpPr>
        <p:spPr>
          <a:xfrm>
            <a:off x="1498862" y="6006792"/>
            <a:ext cx="6636469" cy="400110"/>
          </a:xfrm>
          <a:prstGeom prst="rect">
            <a:avLst/>
          </a:prstGeom>
        </p:spPr>
        <p:txBody>
          <a:bodyPr wrap="square">
            <a:spAutoFit/>
          </a:bodyPr>
          <a:lstStyle/>
          <a:p>
            <a:r>
              <a:rPr lang="en-US" dirty="0" smtClean="0">
                <a:solidFill>
                  <a:schemeClr val="accent1">
                    <a:lumMod val="25000"/>
                  </a:schemeClr>
                </a:solidFill>
                <a:latin typeface="Arial" panose="020B0604020202020204" pitchFamily="34" charset="0"/>
                <a:cs typeface="Arial" panose="020B0604020202020204" pitchFamily="34" charset="0"/>
              </a:rPr>
              <a:t>Fig 3.4 </a:t>
            </a:r>
            <a:r>
              <a:rPr lang="en-US" b="0" dirty="0" smtClean="0">
                <a:solidFill>
                  <a:schemeClr val="accent1">
                    <a:lumMod val="25000"/>
                  </a:schemeClr>
                </a:solidFill>
                <a:latin typeface="Arial" panose="020B0604020202020204" pitchFamily="34" charset="0"/>
                <a:cs typeface="Arial" panose="020B0604020202020204" pitchFamily="34" charset="0"/>
              </a:rPr>
              <a:t>Equivalent Thermal Circuit Diagram of Fig. 3.3</a:t>
            </a:r>
            <a:endParaRPr lang="en-US" b="0" dirty="0">
              <a:solidFill>
                <a:schemeClr val="accent1">
                  <a:lumMod val="2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l="4406" t="1205" r="6910" b="1033"/>
          <a:stretch>
            <a:fillRect/>
          </a:stretch>
        </p:blipFill>
        <p:spPr bwMode="auto">
          <a:xfrm>
            <a:off x="7493018" y="845004"/>
            <a:ext cx="1378532" cy="5084457"/>
          </a:xfrm>
          <a:prstGeom prst="rect">
            <a:avLst/>
          </a:prstGeom>
          <a:noFill/>
          <a:ln w="9525">
            <a:noFill/>
            <a:miter lim="800000"/>
            <a:headEnd/>
            <a:tailEnd/>
          </a:ln>
          <a:effectLst/>
        </p:spPr>
      </p:pic>
      <p:sp>
        <p:nvSpPr>
          <p:cNvPr id="6" name="Rectangle 5"/>
          <p:cNvSpPr/>
          <p:nvPr/>
        </p:nvSpPr>
        <p:spPr>
          <a:xfrm>
            <a:off x="1508469" y="0"/>
            <a:ext cx="6673815"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 Heat Transfer Coefficients</a:t>
            </a:r>
          </a:p>
        </p:txBody>
      </p:sp>
      <p:pic>
        <p:nvPicPr>
          <p:cNvPr id="7" name="Picture 2"/>
          <p:cNvPicPr>
            <a:picLocks noChangeAspect="1" noChangeArrowheads="1"/>
          </p:cNvPicPr>
          <p:nvPr/>
        </p:nvPicPr>
        <p:blipFill>
          <a:blip r:embed="rId4"/>
          <a:srcRect l="3324" t="3476" r="5206" b="12160"/>
          <a:stretch>
            <a:fillRect/>
          </a:stretch>
        </p:blipFill>
        <p:spPr bwMode="auto">
          <a:xfrm>
            <a:off x="319251" y="1111348"/>
            <a:ext cx="2851056" cy="191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548" y="851260"/>
            <a:ext cx="9021452" cy="4525963"/>
          </a:xfrm>
        </p:spPr>
        <p:txBody>
          <a:bodyPr/>
          <a:lstStyle/>
          <a:p>
            <a:r>
              <a:rPr lang="en-US" sz="2100" dirty="0" smtClean="0">
                <a:latin typeface="Arial" panose="020B0604020202020204" pitchFamily="34" charset="0"/>
                <a:cs typeface="Arial" panose="020B0604020202020204" pitchFamily="34" charset="0"/>
              </a:rPr>
              <a:t>From Plate to Cover (h</a:t>
            </a:r>
            <a:r>
              <a:rPr lang="en-US" sz="2100" baseline="-25000" dirty="0" smtClean="0">
                <a:latin typeface="Arial" panose="020B0604020202020204" pitchFamily="34" charset="0"/>
                <a:cs typeface="Arial" panose="020B0604020202020204" pitchFamily="34" charset="0"/>
              </a:rPr>
              <a:t>lc</a:t>
            </a:r>
            <a:r>
              <a:rPr lang="en-US" sz="2100" dirty="0" smtClean="0">
                <a:latin typeface="Arial" panose="020B0604020202020204" pitchFamily="34" charset="0"/>
                <a:cs typeface="Arial" panose="020B0604020202020204" pitchFamily="34" charset="0"/>
              </a:rPr>
              <a:t> = 1/R</a:t>
            </a:r>
            <a:r>
              <a:rPr lang="en-US" sz="2100" baseline="-25000" dirty="0" smtClean="0">
                <a:latin typeface="Arial" panose="020B0604020202020204" pitchFamily="34" charset="0"/>
                <a:cs typeface="Arial" panose="020B0604020202020204" pitchFamily="34" charset="0"/>
              </a:rPr>
              <a:t>3</a:t>
            </a:r>
            <a:r>
              <a:rPr lang="en-US" sz="2100" dirty="0" smtClean="0">
                <a:latin typeface="Arial" panose="020B0604020202020204" pitchFamily="34" charset="0"/>
                <a:cs typeface="Arial" panose="020B0604020202020204" pitchFamily="34" charset="0"/>
              </a:rPr>
              <a:t>)</a:t>
            </a:r>
          </a:p>
          <a:p>
            <a:pPr marL="0" indent="0">
              <a:buNone/>
            </a:pPr>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Nu the Nusselt number - the ratio of the convective heat transfer </a:t>
            </a:r>
          </a:p>
          <a:p>
            <a:pPr algn="just">
              <a:buNone/>
            </a:pPr>
            <a:r>
              <a:rPr lang="en-US" sz="2100" dirty="0" smtClean="0">
                <a:latin typeface="Arial" panose="020B0604020202020204" pitchFamily="34" charset="0"/>
                <a:cs typeface="Arial" panose="020B0604020202020204" pitchFamily="34" charset="0"/>
              </a:rPr>
              <a:t>     to the conductive heat transfer.</a:t>
            </a:r>
          </a:p>
          <a:p>
            <a:r>
              <a:rPr lang="en-US" sz="2100" dirty="0" smtClean="0">
                <a:latin typeface="Arial" panose="020B0604020202020204" pitchFamily="34" charset="0"/>
                <a:cs typeface="Arial" panose="020B0604020202020204" pitchFamily="34" charset="0"/>
              </a:rPr>
              <a:t>The Nu can be obtained from the expression (Holland et. al. (1976)).</a:t>
            </a: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 exponent means only the positive value of the term in square bracket is to be considered,</a:t>
            </a:r>
          </a:p>
          <a:p>
            <a:r>
              <a:rPr lang="en-US" sz="2100" dirty="0" smtClean="0">
                <a:latin typeface="Arial" panose="020B0604020202020204" pitchFamily="34" charset="0"/>
                <a:cs typeface="Arial" panose="020B0604020202020204" pitchFamily="34" charset="0"/>
              </a:rPr>
              <a:t> Zero is to be used for negative values, and</a:t>
            </a:r>
          </a:p>
          <a:p>
            <a:r>
              <a:rPr lang="en-US" sz="2100" dirty="0" smtClean="0">
                <a:latin typeface="Arial" panose="020B0604020202020204" pitchFamily="34" charset="0"/>
                <a:cs typeface="Arial" panose="020B0604020202020204" pitchFamily="34" charset="0"/>
              </a:rPr>
              <a:t> The angle of inclination can vary between 0 – 75</a:t>
            </a:r>
            <a:r>
              <a:rPr lang="en-US" sz="2100" baseline="30000" dirty="0" smtClean="0">
                <a:latin typeface="Arial" panose="020B0604020202020204" pitchFamily="34" charset="0"/>
                <a:cs typeface="Arial" panose="020B0604020202020204" pitchFamily="34" charset="0"/>
              </a:rPr>
              <a:t>O</a:t>
            </a:r>
            <a:r>
              <a:rPr lang="en-US" sz="2100" dirty="0" smtClean="0">
                <a:latin typeface="Arial" panose="020B0604020202020204" pitchFamily="34" charset="0"/>
                <a:cs typeface="Arial" panose="020B0604020202020204" pitchFamily="34" charset="0"/>
              </a:rPr>
              <a:t>,</a:t>
            </a: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p:txBody>
      </p:sp>
      <p:sp>
        <p:nvSpPr>
          <p:cNvPr id="3" name="Rectangle 2"/>
          <p:cNvSpPr/>
          <p:nvPr/>
        </p:nvSpPr>
        <p:spPr>
          <a:xfrm>
            <a:off x="1657093" y="19771"/>
            <a:ext cx="625466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3.2.1 .Top Loss Coefficients</a:t>
            </a:r>
          </a:p>
        </p:txBody>
      </p:sp>
      <p:pic>
        <p:nvPicPr>
          <p:cNvPr id="4098" name="Picture 2"/>
          <p:cNvPicPr>
            <a:picLocks noChangeAspect="1" noChangeArrowheads="1"/>
          </p:cNvPicPr>
          <p:nvPr/>
        </p:nvPicPr>
        <p:blipFill>
          <a:blip r:embed="rId2"/>
          <a:srcRect l="1264" t="12887" r="1691" b="9619"/>
          <a:stretch>
            <a:fillRect/>
          </a:stretch>
        </p:blipFill>
        <p:spPr bwMode="auto">
          <a:xfrm>
            <a:off x="745241" y="1282046"/>
            <a:ext cx="7814819" cy="58264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12805" y="3335838"/>
            <a:ext cx="6898949" cy="17284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615" y="936101"/>
            <a:ext cx="8229600" cy="4525963"/>
          </a:xfrm>
        </p:spPr>
        <p:txBody>
          <a:bodyPr/>
          <a:lstStyle/>
          <a:p>
            <a:r>
              <a:rPr lang="en-US" sz="2100" dirty="0" smtClean="0">
                <a:latin typeface="Arial" panose="020B0604020202020204" pitchFamily="34" charset="0"/>
                <a:cs typeface="Arial" panose="020B0604020202020204" pitchFamily="34" charset="0"/>
              </a:rPr>
              <a:t>The Rayleigh number Ra is given by:</a:t>
            </a: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From Glazing Cover to Ambient (h </a:t>
            </a:r>
            <a:r>
              <a:rPr lang="en-US" sz="2100" baseline="-25000" dirty="0" smtClean="0">
                <a:latin typeface="Arial" panose="020B0604020202020204" pitchFamily="34" charset="0"/>
                <a:cs typeface="Arial" panose="020B0604020202020204" pitchFamily="34" charset="0"/>
              </a:rPr>
              <a:t>2c</a:t>
            </a:r>
            <a:r>
              <a:rPr lang="en-US" sz="2100" dirty="0" smtClean="0">
                <a:latin typeface="Arial" panose="020B0604020202020204" pitchFamily="34" charset="0"/>
                <a:cs typeface="Arial" panose="020B0604020202020204" pitchFamily="34" charset="0"/>
              </a:rPr>
              <a:t> = 1/R</a:t>
            </a:r>
            <a:r>
              <a:rPr lang="en-US" sz="2100" baseline="-25000" dirty="0" smtClean="0">
                <a:latin typeface="Arial" panose="020B0604020202020204" pitchFamily="34" charset="0"/>
                <a:cs typeface="Arial" panose="020B0604020202020204" pitchFamily="34" charset="0"/>
              </a:rPr>
              <a:t>1</a:t>
            </a:r>
            <a:r>
              <a:rPr lang="en-US" sz="2100" dirty="0" smtClean="0">
                <a:latin typeface="Arial" panose="020B0604020202020204" pitchFamily="34" charset="0"/>
                <a:cs typeface="Arial" panose="020B0604020202020204" pitchFamily="34" charset="0"/>
              </a:rPr>
              <a:t>)</a:t>
            </a: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Where: V is the wind velocity in m/s over the collector.</a:t>
            </a:r>
          </a:p>
          <a:p>
            <a:pPr algn="just"/>
            <a:r>
              <a:rPr lang="en-US" sz="2100" b="1" dirty="0" smtClean="0">
                <a:solidFill>
                  <a:srgbClr val="FF0000"/>
                </a:solidFill>
                <a:latin typeface="Arial" panose="020B0604020202020204" pitchFamily="34" charset="0"/>
                <a:cs typeface="Arial" panose="020B0604020202020204" pitchFamily="34" charset="0"/>
              </a:rPr>
              <a:t>Note : In fluid mechanics, the Rayleigh number (Ra) for a fluid is a dimensionless number associated with buoyancy-driven flow, also known as free convection or natural convection.</a:t>
            </a:r>
          </a:p>
          <a:p>
            <a:pPr>
              <a:buNone/>
            </a:pPr>
            <a:r>
              <a:rPr lang="en-US" sz="2100" b="1" dirty="0" smtClean="0">
                <a:solidFill>
                  <a:srgbClr val="00B050"/>
                </a:solidFill>
                <a:latin typeface="Arial" panose="020B0604020202020204" pitchFamily="34" charset="0"/>
                <a:cs typeface="Arial" panose="020B0604020202020204" pitchFamily="34" charset="0"/>
              </a:rPr>
              <a:t>2. Radiative Heat Transfer Coefficient</a:t>
            </a:r>
          </a:p>
          <a:p>
            <a:r>
              <a:rPr lang="en-US" sz="2100" dirty="0" smtClean="0">
                <a:latin typeface="Arial" panose="020B0604020202020204" pitchFamily="34" charset="0"/>
                <a:cs typeface="Arial" panose="020B0604020202020204" pitchFamily="34" charset="0"/>
              </a:rPr>
              <a:t>From Plate to Cover (</a:t>
            </a:r>
            <a:r>
              <a:rPr lang="en-US" sz="2100" dirty="0" err="1" smtClean="0">
                <a:latin typeface="Arial" panose="020B0604020202020204" pitchFamily="34" charset="0"/>
                <a:cs typeface="Arial" panose="020B0604020202020204" pitchFamily="34" charset="0"/>
              </a:rPr>
              <a:t>h</a:t>
            </a:r>
            <a:r>
              <a:rPr lang="en-US" sz="2100" baseline="-25000" dirty="0" err="1" smtClean="0">
                <a:latin typeface="Arial" panose="020B0604020202020204" pitchFamily="34" charset="0"/>
                <a:cs typeface="Arial" panose="020B0604020202020204" pitchFamily="34" charset="0"/>
              </a:rPr>
              <a:t>lr</a:t>
            </a:r>
            <a:r>
              <a:rPr lang="en-US" sz="2100" dirty="0" smtClean="0">
                <a:latin typeface="Arial" panose="020B0604020202020204" pitchFamily="34" charset="0"/>
                <a:cs typeface="Arial" panose="020B0604020202020204" pitchFamily="34" charset="0"/>
              </a:rPr>
              <a:t> = 1/R</a:t>
            </a:r>
            <a:r>
              <a:rPr lang="en-US" sz="2100" baseline="-25000" dirty="0" smtClean="0">
                <a:latin typeface="Arial" panose="020B0604020202020204" pitchFamily="34" charset="0"/>
                <a:cs typeface="Arial" panose="020B0604020202020204" pitchFamily="34" charset="0"/>
              </a:rPr>
              <a:t>4</a:t>
            </a:r>
            <a:r>
              <a:rPr lang="en-US" sz="2100" dirty="0" smtClean="0">
                <a:latin typeface="Arial" panose="020B0604020202020204" pitchFamily="34" charset="0"/>
                <a:cs typeface="Arial" panose="020B0604020202020204" pitchFamily="34" charset="0"/>
              </a:rPr>
              <a:t>)</a:t>
            </a:r>
          </a:p>
          <a:p>
            <a:pPr>
              <a:buNone/>
            </a:pPr>
            <a:endParaRPr lang="en-US" sz="2100" dirty="0" smtClean="0">
              <a:latin typeface="Arial" panose="020B0604020202020204" pitchFamily="34" charset="0"/>
              <a:cs typeface="Arial" panose="020B0604020202020204" pitchFamily="34" charset="0"/>
            </a:endParaRPr>
          </a:p>
          <a:p>
            <a:pPr algn="just"/>
            <a:r>
              <a:rPr lang="en-US" sz="2100" dirty="0" err="1" smtClean="0">
                <a:latin typeface="Arial" panose="020B0604020202020204" pitchFamily="34" charset="0"/>
                <a:cs typeface="Arial" panose="020B0604020202020204" pitchFamily="34" charset="0"/>
              </a:rPr>
              <a:t>h</a:t>
            </a:r>
            <a:r>
              <a:rPr lang="en-US" sz="2100" baseline="-25000" dirty="0" err="1" smtClean="0">
                <a:latin typeface="Arial" panose="020B0604020202020204" pitchFamily="34" charset="0"/>
                <a:cs typeface="Arial" panose="020B0604020202020204" pitchFamily="34" charset="0"/>
              </a:rPr>
              <a:t>lr</a:t>
            </a:r>
            <a:r>
              <a:rPr lang="en-US" sz="2100" baseline="-25000" dirty="0" smtClean="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is the coefficient of radiative heat loss from collector plate to the cover, expressed as:</a:t>
            </a:r>
          </a:p>
          <a:p>
            <a:endParaRPr lang="en-US" sz="2100" b="1" dirty="0" smtClean="0">
              <a:solidFill>
                <a:srgbClr val="00B05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srcRect l="1583" t="7458" r="1465" b="6389"/>
          <a:stretch>
            <a:fillRect/>
          </a:stretch>
        </p:blipFill>
        <p:spPr bwMode="auto">
          <a:xfrm>
            <a:off x="1583704" y="1343465"/>
            <a:ext cx="5923514" cy="71745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l="3095" t="17328" r="1055" b="12886"/>
          <a:stretch>
            <a:fillRect/>
          </a:stretch>
        </p:blipFill>
        <p:spPr bwMode="auto">
          <a:xfrm>
            <a:off x="1402301" y="2565102"/>
            <a:ext cx="6286320" cy="356476"/>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l="1092" t="16212" r="708" b="13552"/>
          <a:stretch>
            <a:fillRect/>
          </a:stretch>
        </p:blipFill>
        <p:spPr bwMode="auto">
          <a:xfrm>
            <a:off x="955588" y="5314483"/>
            <a:ext cx="6551630" cy="486889"/>
          </a:xfrm>
          <a:prstGeom prst="rect">
            <a:avLst/>
          </a:prstGeom>
          <a:noFill/>
          <a:ln w="9525">
            <a:noFill/>
            <a:miter lim="800000"/>
            <a:headEnd/>
            <a:tailEnd/>
          </a:ln>
          <a:effectLst/>
        </p:spPr>
      </p:pic>
      <p:sp>
        <p:nvSpPr>
          <p:cNvPr id="8" name="Rectangle 7"/>
          <p:cNvSpPr/>
          <p:nvPr/>
        </p:nvSpPr>
        <p:spPr>
          <a:xfrm>
            <a:off x="1657093" y="19771"/>
            <a:ext cx="625466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3.2.1 .Top Loss Coefficients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736" y="841833"/>
            <a:ext cx="8573581" cy="4525963"/>
          </a:xfrm>
        </p:spPr>
        <p:txBody>
          <a:bodyPr/>
          <a:lstStyle/>
          <a:p>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The effective emissivity of plate-glazing system is given by:</a:t>
            </a:r>
          </a:p>
          <a:p>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From Glazing Cover to Ambient (h</a:t>
            </a:r>
            <a:r>
              <a:rPr lang="en-US" sz="2100" baseline="-25000" dirty="0" smtClean="0">
                <a:latin typeface="Arial" panose="020B0604020202020204" pitchFamily="34" charset="0"/>
                <a:cs typeface="Arial" panose="020B0604020202020204" pitchFamily="34" charset="0"/>
              </a:rPr>
              <a:t>2r</a:t>
            </a:r>
            <a:r>
              <a:rPr lang="en-US" sz="2100" dirty="0" smtClean="0">
                <a:latin typeface="Arial" panose="020B0604020202020204" pitchFamily="34" charset="0"/>
                <a:cs typeface="Arial" panose="020B0604020202020204" pitchFamily="34" charset="0"/>
              </a:rPr>
              <a:t> = 1/R</a:t>
            </a:r>
            <a:r>
              <a:rPr lang="en-US" sz="2100" baseline="-25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a:t>
            </a:r>
          </a:p>
          <a:p>
            <a:r>
              <a:rPr lang="en-US" sz="2100" dirty="0" smtClean="0">
                <a:latin typeface="Arial" panose="020B0604020202020204" pitchFamily="34" charset="0"/>
                <a:cs typeface="Arial" panose="020B0604020202020204" pitchFamily="34" charset="0"/>
              </a:rPr>
              <a:t>The sky temperature </a:t>
            </a:r>
            <a:r>
              <a:rPr lang="en-US" sz="2100" dirty="0" err="1" smtClean="0">
                <a:latin typeface="Arial" panose="020B0604020202020204" pitchFamily="34" charset="0"/>
                <a:cs typeface="Arial" panose="020B0604020202020204" pitchFamily="34" charset="0"/>
              </a:rPr>
              <a:t>T</a:t>
            </a:r>
            <a:r>
              <a:rPr lang="en-US" sz="2100" baseline="-25000" dirty="0" err="1" smtClean="0">
                <a:latin typeface="Arial" panose="020B0604020202020204" pitchFamily="34" charset="0"/>
                <a:cs typeface="Arial" panose="020B0604020202020204" pitchFamily="34" charset="0"/>
              </a:rPr>
              <a:t>sky</a:t>
            </a:r>
            <a:r>
              <a:rPr lang="en-US" sz="2100" dirty="0" smtClean="0">
                <a:latin typeface="Arial" panose="020B0604020202020204" pitchFamily="34" charset="0"/>
                <a:cs typeface="Arial" panose="020B0604020202020204" pitchFamily="34" charset="0"/>
              </a:rPr>
              <a:t> is given by:</a:t>
            </a:r>
          </a:p>
          <a:p>
            <a:pPr>
              <a:buNone/>
            </a:pPr>
            <a:endParaRPr lang="en-US" sz="2100" dirty="0" smtClean="0">
              <a:latin typeface="Arial" panose="020B0604020202020204" pitchFamily="34" charset="0"/>
              <a:cs typeface="Arial" panose="020B0604020202020204" pitchFamily="34" charset="0"/>
            </a:endParaRP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The radiative heat transfer coefficient is expressed as :</a:t>
            </a:r>
          </a:p>
        </p:txBody>
      </p:sp>
      <p:pic>
        <p:nvPicPr>
          <p:cNvPr id="6146" name="Picture 2"/>
          <p:cNvPicPr>
            <a:picLocks noChangeAspect="1" noChangeArrowheads="1"/>
          </p:cNvPicPr>
          <p:nvPr/>
        </p:nvPicPr>
        <p:blipFill>
          <a:blip r:embed="rId2"/>
          <a:srcRect l="1788" t="8287" r="1024" b="5432"/>
          <a:stretch>
            <a:fillRect/>
          </a:stretch>
        </p:blipFill>
        <p:spPr bwMode="auto">
          <a:xfrm>
            <a:off x="1159499" y="876695"/>
            <a:ext cx="6457359" cy="96860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l="1270" t="7881" r="2369" b="7504"/>
          <a:stretch>
            <a:fillRect/>
          </a:stretch>
        </p:blipFill>
        <p:spPr bwMode="auto">
          <a:xfrm>
            <a:off x="1282047" y="2462298"/>
            <a:ext cx="6334811" cy="101068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l="1960" t="12887" r="1117" b="16230"/>
          <a:stretch>
            <a:fillRect/>
          </a:stretch>
        </p:blipFill>
        <p:spPr bwMode="auto">
          <a:xfrm>
            <a:off x="1348039" y="4340534"/>
            <a:ext cx="7107810" cy="499620"/>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l="1892" t="7908" r="1174" b="8813"/>
          <a:stretch>
            <a:fillRect/>
          </a:stretch>
        </p:blipFill>
        <p:spPr bwMode="auto">
          <a:xfrm>
            <a:off x="820133" y="5429634"/>
            <a:ext cx="6909846" cy="1011885"/>
          </a:xfrm>
          <a:prstGeom prst="rect">
            <a:avLst/>
          </a:prstGeom>
          <a:noFill/>
          <a:ln w="9525">
            <a:noFill/>
            <a:miter lim="800000"/>
            <a:headEnd/>
            <a:tailEnd/>
          </a:ln>
          <a:effectLst/>
        </p:spPr>
      </p:pic>
      <p:sp>
        <p:nvSpPr>
          <p:cNvPr id="8" name="Rectangle 7"/>
          <p:cNvSpPr/>
          <p:nvPr/>
        </p:nvSpPr>
        <p:spPr>
          <a:xfrm>
            <a:off x="1657093" y="19771"/>
            <a:ext cx="625466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3.2.1 .Top Loss Coefficients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86119" y="824631"/>
            <a:ext cx="7428321" cy="5582495"/>
          </a:xfrm>
          <a:prstGeom prst="rect">
            <a:avLst/>
          </a:prstGeom>
          <a:noFill/>
          <a:ln w="9525">
            <a:noFill/>
            <a:miter lim="800000"/>
            <a:headEnd/>
            <a:tailEnd/>
          </a:ln>
          <a:effectLst/>
        </p:spPr>
      </p:pic>
      <p:sp>
        <p:nvSpPr>
          <p:cNvPr id="4" name="Rectangle 3"/>
          <p:cNvSpPr/>
          <p:nvPr/>
        </p:nvSpPr>
        <p:spPr>
          <a:xfrm>
            <a:off x="2599820" y="0"/>
            <a:ext cx="4801314"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Note : Sky Radiation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323" y="879541"/>
            <a:ext cx="8554726" cy="4525963"/>
          </a:xfrm>
        </p:spPr>
        <p:txBody>
          <a:bodyPr/>
          <a:lstStyle/>
          <a:p>
            <a:pPr>
              <a:buNone/>
            </a:pPr>
            <a:r>
              <a:rPr lang="en-US" sz="2000" b="1" i="1" dirty="0" smtClean="0">
                <a:solidFill>
                  <a:srgbClr val="00B050"/>
                </a:solidFill>
                <a:latin typeface="Arial" panose="020B0604020202020204" pitchFamily="34" charset="0"/>
                <a:cs typeface="Arial" panose="020B0604020202020204" pitchFamily="34" charset="0"/>
              </a:rPr>
              <a:t>3. Top Loss Coefficient</a:t>
            </a:r>
          </a:p>
          <a:p>
            <a:r>
              <a:rPr lang="en-US" sz="2000" dirty="0" smtClean="0">
                <a:latin typeface="Arial" panose="020B0604020202020204" pitchFamily="34" charset="0"/>
                <a:cs typeface="Arial" panose="020B0604020202020204" pitchFamily="34" charset="0"/>
              </a:rPr>
              <a:t>The total heat transfer coefficient from collector plate to cover is expressed as the sum of h</a:t>
            </a:r>
            <a:r>
              <a:rPr lang="en-US" sz="2000" baseline="-25000" dirty="0" smtClean="0">
                <a:latin typeface="Arial" panose="020B0604020202020204" pitchFamily="34" charset="0"/>
                <a:cs typeface="Arial" panose="020B0604020202020204" pitchFamily="34" charset="0"/>
              </a:rPr>
              <a:t>1c</a:t>
            </a:r>
            <a:r>
              <a:rPr lang="en-US" sz="2000" dirty="0" smtClean="0">
                <a:latin typeface="Arial" panose="020B0604020202020204" pitchFamily="34" charset="0"/>
                <a:cs typeface="Arial" panose="020B0604020202020204" pitchFamily="34" charset="0"/>
              </a:rPr>
              <a:t> and h</a:t>
            </a:r>
            <a:r>
              <a:rPr lang="en-US" sz="2000" baseline="-25000" dirty="0" smtClean="0">
                <a:latin typeface="Arial" panose="020B0604020202020204" pitchFamily="34" charset="0"/>
                <a:cs typeface="Arial" panose="020B0604020202020204" pitchFamily="34" charset="0"/>
              </a:rPr>
              <a:t>1r.</a:t>
            </a:r>
          </a:p>
          <a:p>
            <a:endParaRPr lang="en-US" sz="2000" baseline="-25000" dirty="0" smtClean="0">
              <a:latin typeface="Arial" panose="020B0604020202020204" pitchFamily="34" charset="0"/>
              <a:cs typeface="Arial" panose="020B0604020202020204" pitchFamily="34" charset="0"/>
            </a:endParaRPr>
          </a:p>
          <a:p>
            <a:endParaRPr lang="en-US" sz="2000" baseline="-25000" dirty="0" smtClean="0">
              <a:latin typeface="Arial" panose="020B0604020202020204" pitchFamily="34" charset="0"/>
              <a:cs typeface="Arial" panose="020B0604020202020204" pitchFamily="34" charset="0"/>
            </a:endParaRPr>
          </a:p>
          <a:p>
            <a:pPr marL="0" indent="0">
              <a:buNone/>
            </a:pPr>
            <a:endParaRPr lang="en-US" sz="2000" baseline="-25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The total heat transfer coefficient from the cover to ambient is expressed as:</a:t>
            </a:r>
          </a:p>
          <a:p>
            <a:pPr algn="just">
              <a:buNone/>
            </a:pPr>
            <a:endParaRPr lang="en-US" sz="2000" dirty="0" smtClean="0">
              <a:latin typeface="Arial" panose="020B0604020202020204" pitchFamily="34" charset="0"/>
              <a:cs typeface="Arial" panose="020B0604020202020204" pitchFamily="34" charset="0"/>
            </a:endParaRPr>
          </a:p>
          <a:p>
            <a:pPr algn="just">
              <a:buNone/>
            </a:pP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The effective top heat transfer coefficient from plate to ambient is given by:</a:t>
            </a:r>
          </a:p>
        </p:txBody>
      </p:sp>
      <p:pic>
        <p:nvPicPr>
          <p:cNvPr id="7170" name="Picture 2"/>
          <p:cNvPicPr>
            <a:picLocks noChangeAspect="1" noChangeArrowheads="1"/>
          </p:cNvPicPr>
          <p:nvPr/>
        </p:nvPicPr>
        <p:blipFill>
          <a:blip r:embed="rId2"/>
          <a:srcRect l="1759" t="13992" r="1261" b="8247"/>
          <a:stretch>
            <a:fillRect/>
          </a:stretch>
        </p:blipFill>
        <p:spPr bwMode="auto">
          <a:xfrm>
            <a:off x="1289266" y="1979630"/>
            <a:ext cx="6419654" cy="64102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l="643" t="8992" r="1152" b="9450"/>
          <a:stretch>
            <a:fillRect/>
          </a:stretch>
        </p:blipFill>
        <p:spPr bwMode="auto">
          <a:xfrm>
            <a:off x="1102937" y="3269215"/>
            <a:ext cx="5995448" cy="691185"/>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l="896" t="8512" r="1025" b="7313"/>
          <a:stretch>
            <a:fillRect/>
          </a:stretch>
        </p:blipFill>
        <p:spPr bwMode="auto">
          <a:xfrm>
            <a:off x="1192648" y="4730949"/>
            <a:ext cx="6719106" cy="942681"/>
          </a:xfrm>
          <a:prstGeom prst="rect">
            <a:avLst/>
          </a:prstGeom>
          <a:noFill/>
          <a:ln w="9525">
            <a:noFill/>
            <a:miter lim="800000"/>
            <a:headEnd/>
            <a:tailEnd/>
          </a:ln>
          <a:effectLst/>
        </p:spPr>
      </p:pic>
      <p:sp>
        <p:nvSpPr>
          <p:cNvPr id="7" name="Rectangle 6"/>
          <p:cNvSpPr/>
          <p:nvPr/>
        </p:nvSpPr>
        <p:spPr>
          <a:xfrm>
            <a:off x="1657093" y="19771"/>
            <a:ext cx="625466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3.2.1 .Top Loss Coefficients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256" y="794699"/>
            <a:ext cx="8766928" cy="4525963"/>
          </a:xfrm>
        </p:spPr>
        <p:txBody>
          <a:bodyPr/>
          <a:lstStyle/>
          <a:p>
            <a:r>
              <a:rPr lang="en-US" sz="2000" dirty="0" smtClean="0">
                <a:latin typeface="Arial" panose="020B0604020202020204" pitchFamily="34" charset="0"/>
                <a:cs typeface="Arial" panose="020B0604020202020204" pitchFamily="34" charset="0"/>
              </a:rPr>
              <a:t>The rate of heat loss from the top per unit area can be given as:</a:t>
            </a:r>
          </a:p>
          <a:p>
            <a:pPr>
              <a:buNone/>
            </a:pPr>
            <a:endParaRPr lang="en-US" sz="2000" dirty="0" smtClean="0">
              <a:latin typeface="Arial" panose="020B0604020202020204" pitchFamily="34" charset="0"/>
              <a:cs typeface="Arial" panose="020B0604020202020204" pitchFamily="34" charset="0"/>
            </a:endParaRPr>
          </a:p>
          <a:p>
            <a:pPr>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The value of </a:t>
            </a:r>
            <a:r>
              <a:rPr lang="en-US" sz="2000" dirty="0" err="1" smtClean="0">
                <a:latin typeface="Arial" panose="020B0604020202020204" pitchFamily="34" charset="0"/>
                <a:cs typeface="Arial" panose="020B0604020202020204" pitchFamily="34" charset="0"/>
              </a:rPr>
              <a:t>U</a:t>
            </a:r>
            <a:r>
              <a:rPr lang="en-US" sz="2000" baseline="-25000" dirty="0" err="1"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is calculated by the method of iteration.</a:t>
            </a:r>
          </a:p>
          <a:p>
            <a:r>
              <a:rPr lang="en-US" sz="2000" dirty="0" smtClean="0">
                <a:latin typeface="Arial" panose="020B0604020202020204" pitchFamily="34" charset="0"/>
                <a:cs typeface="Arial" panose="020B0604020202020204" pitchFamily="34" charset="0"/>
              </a:rPr>
              <a:t> In general, the cover temperature,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is not known.</a:t>
            </a:r>
          </a:p>
          <a:p>
            <a:pPr algn="just"/>
            <a:r>
              <a:rPr lang="en-US" sz="2000" dirty="0" smtClean="0">
                <a:latin typeface="Arial" panose="020B0604020202020204" pitchFamily="34" charset="0"/>
                <a:cs typeface="Arial" panose="020B0604020202020204" pitchFamily="34" charset="0"/>
              </a:rPr>
              <a:t> An arbitrary value of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is assumed and h</a:t>
            </a:r>
            <a:r>
              <a:rPr lang="en-US" sz="2000" baseline="-25000" dirty="0" smtClean="0">
                <a:latin typeface="Arial" panose="020B0604020202020204" pitchFamily="34" charset="0"/>
                <a:cs typeface="Arial" panose="020B0604020202020204" pitchFamily="34" charset="0"/>
              </a:rPr>
              <a:t>1c</a:t>
            </a:r>
            <a:r>
              <a:rPr lang="en-US" sz="2000" dirty="0" smtClean="0">
                <a:latin typeface="Arial" panose="020B0604020202020204" pitchFamily="34" charset="0"/>
                <a:cs typeface="Arial" panose="020B0604020202020204" pitchFamily="34" charset="0"/>
              </a:rPr>
              <a:t>, h</a:t>
            </a:r>
            <a:r>
              <a:rPr lang="en-US" sz="2000" baseline="-25000" dirty="0" smtClean="0">
                <a:latin typeface="Arial" panose="020B0604020202020204" pitchFamily="34" charset="0"/>
                <a:cs typeface="Arial" panose="020B0604020202020204" pitchFamily="34" charset="0"/>
              </a:rPr>
              <a:t>1r</a:t>
            </a:r>
            <a:r>
              <a:rPr lang="en-US" sz="2000" dirty="0" smtClean="0">
                <a:latin typeface="Arial" panose="020B0604020202020204" pitchFamily="34" charset="0"/>
                <a:cs typeface="Arial" panose="020B0604020202020204" pitchFamily="34" charset="0"/>
              </a:rPr>
              <a:t>, h</a:t>
            </a:r>
            <a:r>
              <a:rPr lang="en-US" sz="2000" baseline="-25000" dirty="0" smtClean="0">
                <a:latin typeface="Arial" panose="020B0604020202020204" pitchFamily="34" charset="0"/>
                <a:cs typeface="Arial" panose="020B0604020202020204" pitchFamily="34" charset="0"/>
              </a:rPr>
              <a:t>2r</a:t>
            </a:r>
            <a:r>
              <a:rPr lang="en-US" sz="2000" dirty="0" smtClean="0">
                <a:latin typeface="Arial" panose="020B0604020202020204" pitchFamily="34" charset="0"/>
                <a:cs typeface="Arial" panose="020B0604020202020204" pitchFamily="34" charset="0"/>
              </a:rPr>
              <a:t> are calculated at the mean temperature T</a:t>
            </a:r>
            <a:r>
              <a:rPr lang="en-US" sz="2000" baseline="-25000"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and</a:t>
            </a:r>
          </a:p>
          <a:p>
            <a:r>
              <a:rPr lang="en-US" sz="2000" dirty="0" smtClean="0">
                <a:latin typeface="Arial" panose="020B0604020202020204" pitchFamily="34" charset="0"/>
                <a:cs typeface="Arial" panose="020B0604020202020204" pitchFamily="34" charset="0"/>
              </a:rPr>
              <a:t> Then using these values, the top loss coefficient is calculated.</a:t>
            </a:r>
          </a:p>
          <a:p>
            <a:r>
              <a:rPr lang="en-US" sz="2000" dirty="0" smtClean="0">
                <a:latin typeface="Arial" panose="020B0604020202020204" pitchFamily="34" charset="0"/>
                <a:cs typeface="Arial" panose="020B0604020202020204" pitchFamily="34" charset="0"/>
              </a:rPr>
              <a:t> Substituting this value of </a:t>
            </a:r>
            <a:r>
              <a:rPr lang="en-US" sz="2000" dirty="0" err="1" smtClean="0">
                <a:latin typeface="Arial" panose="020B0604020202020204" pitchFamily="34" charset="0"/>
                <a:cs typeface="Arial" panose="020B0604020202020204" pitchFamily="34" charset="0"/>
              </a:rPr>
              <a:t>U</a:t>
            </a:r>
            <a:r>
              <a:rPr lang="en-US" sz="2000" baseline="-25000" dirty="0" err="1"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in the energy balance condition:</a:t>
            </a: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 new value of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is obtained from above equation as:</a:t>
            </a:r>
          </a:p>
          <a:p>
            <a:pPr>
              <a:buNone/>
            </a:pPr>
            <a:endParaRPr lang="en-US"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With this value of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the above calculations are repeated till the two consecutive values of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obtained are nearly the same.</a:t>
            </a:r>
          </a:p>
        </p:txBody>
      </p:sp>
      <p:pic>
        <p:nvPicPr>
          <p:cNvPr id="8195" name="Picture 3"/>
          <p:cNvPicPr>
            <a:picLocks noChangeAspect="1" noChangeArrowheads="1"/>
          </p:cNvPicPr>
          <p:nvPr/>
        </p:nvPicPr>
        <p:blipFill>
          <a:blip r:embed="rId2"/>
          <a:srcRect l="1084" t="17667" r="1590" b="10356"/>
          <a:stretch>
            <a:fillRect/>
          </a:stretch>
        </p:blipFill>
        <p:spPr bwMode="auto">
          <a:xfrm>
            <a:off x="1692498" y="1253765"/>
            <a:ext cx="6089715" cy="506157"/>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l="1058" t="11868" r="1299" b="14779"/>
          <a:stretch>
            <a:fillRect/>
          </a:stretch>
        </p:blipFill>
        <p:spPr bwMode="auto">
          <a:xfrm>
            <a:off x="1398679" y="4223209"/>
            <a:ext cx="6155702" cy="478777"/>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l="1430" t="12497" r="1076" b="10137"/>
          <a:stretch>
            <a:fillRect/>
          </a:stretch>
        </p:blipFill>
        <p:spPr bwMode="auto">
          <a:xfrm>
            <a:off x="1398679" y="5335277"/>
            <a:ext cx="6115688" cy="527903"/>
          </a:xfrm>
          <a:prstGeom prst="rect">
            <a:avLst/>
          </a:prstGeom>
          <a:noFill/>
          <a:ln w="9525">
            <a:noFill/>
            <a:miter lim="800000"/>
            <a:headEnd/>
            <a:tailEnd/>
          </a:ln>
          <a:effectLst/>
        </p:spPr>
      </p:pic>
      <p:sp>
        <p:nvSpPr>
          <p:cNvPr id="7" name="Rectangle 6"/>
          <p:cNvSpPr/>
          <p:nvPr/>
        </p:nvSpPr>
        <p:spPr>
          <a:xfrm>
            <a:off x="1657093" y="19771"/>
            <a:ext cx="625466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3.2.1 .Top Loss Coefficients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56991"/>
            <a:ext cx="8766928" cy="4525963"/>
          </a:xfrm>
        </p:spPr>
        <p:txBody>
          <a:bodyPr/>
          <a:lstStyle/>
          <a:p>
            <a:pPr algn="just">
              <a:buNone/>
            </a:pPr>
            <a:r>
              <a:rPr lang="en-US" sz="2600" dirty="0" smtClean="0">
                <a:latin typeface="Arial" panose="020B0604020202020204" pitchFamily="34" charset="0"/>
                <a:cs typeface="Arial" panose="020B0604020202020204" pitchFamily="34" charset="0"/>
              </a:rPr>
              <a:t>    Calculate the overall top loss coefficient (</a:t>
            </a:r>
            <a:r>
              <a:rPr lang="en-US" sz="2600" dirty="0" err="1" smtClean="0">
                <a:latin typeface="Arial" panose="020B0604020202020204" pitchFamily="34" charset="0"/>
                <a:cs typeface="Arial" panose="020B0604020202020204" pitchFamily="34" charset="0"/>
              </a:rPr>
              <a:t>U</a:t>
            </a:r>
            <a:r>
              <a:rPr lang="en-US" sz="2600" baseline="-25000" dirty="0" err="1" smtClean="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 from the absorber to ambient through the glass cover for the following collector specifications:</a:t>
            </a:r>
          </a:p>
          <a:p>
            <a:pPr lvl="1">
              <a:buNone/>
            </a:pPr>
            <a:r>
              <a:rPr lang="en-US" sz="2200" dirty="0" smtClean="0">
                <a:latin typeface="Arial" panose="020B0604020202020204" pitchFamily="34" charset="0"/>
                <a:cs typeface="Arial" panose="020B0604020202020204" pitchFamily="34" charset="0"/>
              </a:rPr>
              <a:t>Absorber-to-cover distance (L)                            0.025 m</a:t>
            </a:r>
          </a:p>
          <a:p>
            <a:pPr lvl="1">
              <a:buNone/>
            </a:pPr>
            <a:r>
              <a:rPr lang="en-US" sz="2200" dirty="0" smtClean="0">
                <a:latin typeface="Arial" panose="020B0604020202020204" pitchFamily="34" charset="0"/>
                <a:cs typeface="Arial" panose="020B0604020202020204" pitchFamily="34" charset="0"/>
              </a:rPr>
              <a:t>Absorber plate emittance                                      0.95</a:t>
            </a:r>
          </a:p>
          <a:p>
            <a:pPr lvl="1">
              <a:buNone/>
            </a:pPr>
            <a:r>
              <a:rPr lang="en-US" sz="2200" dirty="0" smtClean="0">
                <a:latin typeface="Arial" panose="020B0604020202020204" pitchFamily="34" charset="0"/>
                <a:cs typeface="Arial" panose="020B0604020202020204" pitchFamily="34" charset="0"/>
              </a:rPr>
              <a:t>Glass cover emittance                                           0.88</a:t>
            </a:r>
          </a:p>
          <a:p>
            <a:pPr lvl="1">
              <a:buNone/>
            </a:pPr>
            <a:r>
              <a:rPr lang="en-US" sz="2200" dirty="0" smtClean="0">
                <a:latin typeface="Arial" panose="020B0604020202020204" pitchFamily="34" charset="0"/>
                <a:cs typeface="Arial" panose="020B0604020202020204" pitchFamily="34" charset="0"/>
              </a:rPr>
              <a:t>Inclination of collector                                          45°</a:t>
            </a:r>
          </a:p>
          <a:p>
            <a:pPr lvl="1">
              <a:buNone/>
            </a:pPr>
            <a:r>
              <a:rPr lang="en-US" sz="2200" dirty="0" smtClean="0">
                <a:latin typeface="Arial" panose="020B0604020202020204" pitchFamily="34" charset="0"/>
                <a:cs typeface="Arial" panose="020B0604020202020204" pitchFamily="34" charset="0"/>
              </a:rPr>
              <a:t>Wind heat transfer coefficient (h</a:t>
            </a:r>
            <a:r>
              <a:rPr lang="en-US" sz="2200" baseline="-25000" dirty="0" smtClean="0">
                <a:latin typeface="Arial" panose="020B0604020202020204" pitchFamily="34" charset="0"/>
                <a:cs typeface="Arial" panose="020B0604020202020204" pitchFamily="34" charset="0"/>
              </a:rPr>
              <a:t>2c</a:t>
            </a:r>
            <a:r>
              <a:rPr lang="en-US" sz="2200" dirty="0" smtClean="0">
                <a:latin typeface="Arial" panose="020B0604020202020204" pitchFamily="34" charset="0"/>
                <a:cs typeface="Arial" panose="020B0604020202020204" pitchFamily="34" charset="0"/>
              </a:rPr>
              <a:t>)                      10 W/m</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°C</a:t>
            </a:r>
          </a:p>
          <a:p>
            <a:pPr lvl="1">
              <a:buNone/>
            </a:pPr>
            <a:r>
              <a:rPr lang="fr-FR" sz="2200" dirty="0" smtClean="0">
                <a:latin typeface="Arial" panose="020B0604020202020204" pitchFamily="34" charset="0"/>
                <a:cs typeface="Arial" panose="020B0604020202020204" pitchFamily="34" charset="0"/>
              </a:rPr>
              <a:t>Ambient air temperature (T</a:t>
            </a:r>
            <a:r>
              <a:rPr lang="fr-FR" sz="2200" baseline="-25000" dirty="0" smtClean="0">
                <a:latin typeface="Arial" panose="020B0604020202020204" pitchFamily="34" charset="0"/>
                <a:cs typeface="Arial" panose="020B0604020202020204" pitchFamily="34" charset="0"/>
              </a:rPr>
              <a:t>a</a:t>
            </a:r>
            <a:r>
              <a:rPr lang="fr-FR" sz="2200" dirty="0" smtClean="0">
                <a:latin typeface="Arial" panose="020B0604020202020204" pitchFamily="34" charset="0"/>
                <a:cs typeface="Arial" panose="020B0604020202020204" pitchFamily="34" charset="0"/>
              </a:rPr>
              <a:t>)                               16°C</a:t>
            </a:r>
          </a:p>
          <a:p>
            <a:pPr lvl="1">
              <a:buNone/>
            </a:pPr>
            <a:r>
              <a:rPr lang="en-US" sz="2200" dirty="0" smtClean="0">
                <a:latin typeface="Arial" panose="020B0604020202020204" pitchFamily="34" charset="0"/>
                <a:cs typeface="Arial" panose="020B0604020202020204" pitchFamily="34" charset="0"/>
              </a:rPr>
              <a:t>Mean absorber plate temperature (T</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100°C</a:t>
            </a:r>
          </a:p>
          <a:p>
            <a:pPr>
              <a:buNone/>
            </a:pP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3" name="Rectangle 2"/>
          <p:cNvSpPr/>
          <p:nvPr/>
        </p:nvSpPr>
        <p:spPr>
          <a:xfrm>
            <a:off x="3065791" y="136954"/>
            <a:ext cx="2800767"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Problem 3.1</a:t>
            </a:r>
            <a:endParaRPr lang="en-US" sz="36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896" y="841833"/>
            <a:ext cx="8229600" cy="4525963"/>
          </a:xfrm>
        </p:spPr>
        <p:txBody>
          <a:bodyPr/>
          <a:lstStyle/>
          <a:p>
            <a:r>
              <a:rPr lang="en-US" sz="2400" dirty="0" smtClean="0">
                <a:latin typeface="Arial" panose="020B0604020202020204" pitchFamily="34" charset="0"/>
                <a:cs typeface="Arial" panose="020B0604020202020204" pitchFamily="34" charset="0"/>
              </a:rPr>
              <a:t>From Equation (3.7):</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a:buNone/>
            </a:pPr>
            <a:r>
              <a:rPr lang="en-US" sz="2400" dirty="0" smtClean="0">
                <a:latin typeface="Arial" panose="020B0604020202020204" pitchFamily="34" charset="0"/>
                <a:cs typeface="Arial" panose="020B0604020202020204" pitchFamily="34" charset="0"/>
              </a:rPr>
              <a:t>and from Equation (3.8):</a:t>
            </a:r>
          </a:p>
          <a:p>
            <a:pPr>
              <a:buNone/>
            </a:pP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With an initial value of T </a:t>
            </a:r>
            <a:r>
              <a:rPr lang="en-US" sz="2400" baseline="-25000" dirty="0" smtClean="0">
                <a:latin typeface="Arial" panose="020B0604020202020204" pitchFamily="34" charset="0"/>
                <a:cs typeface="Arial" panose="020B0604020202020204" pitchFamily="34" charset="0"/>
              </a:rPr>
              <a:t>g</a:t>
            </a:r>
            <a:r>
              <a:rPr lang="en-US" sz="2400" dirty="0" smtClean="0">
                <a:latin typeface="Arial" panose="020B0604020202020204" pitchFamily="34" charset="0"/>
                <a:cs typeface="Arial" panose="020B0604020202020204" pitchFamily="34" charset="0"/>
              </a:rPr>
              <a:t> = 35 </a:t>
            </a:r>
            <a:r>
              <a:rPr lang="en-US" sz="2400" baseline="30000" dirty="0" smtClean="0">
                <a:latin typeface="Arial" panose="020B0604020202020204" pitchFamily="34" charset="0"/>
                <a:cs typeface="Arial" panose="020B0604020202020204" pitchFamily="34" charset="0"/>
              </a:rPr>
              <a:t>O</a:t>
            </a:r>
            <a:r>
              <a:rPr lang="en-US" sz="2400" dirty="0" smtClean="0">
                <a:latin typeface="Arial" panose="020B0604020202020204" pitchFamily="34" charset="0"/>
                <a:cs typeface="Arial" panose="020B0604020202020204" pitchFamily="34" charset="0"/>
              </a:rPr>
              <a:t>C for the glass cover, from Equations (3.6) and (3.9):</a:t>
            </a:r>
          </a:p>
        </p:txBody>
      </p:sp>
      <p:sp>
        <p:nvSpPr>
          <p:cNvPr id="3" name="Rectangle 2"/>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pic>
        <p:nvPicPr>
          <p:cNvPr id="9218" name="Picture 2"/>
          <p:cNvPicPr>
            <a:picLocks noChangeAspect="1" noChangeArrowheads="1"/>
          </p:cNvPicPr>
          <p:nvPr/>
        </p:nvPicPr>
        <p:blipFill>
          <a:blip r:embed="rId2"/>
          <a:srcRect l="2888" t="7557" r="2769" b="7938"/>
          <a:stretch>
            <a:fillRect/>
          </a:stretch>
        </p:blipFill>
        <p:spPr bwMode="auto">
          <a:xfrm>
            <a:off x="961534" y="1376313"/>
            <a:ext cx="4119514" cy="94988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l="3047" t="14386" r="5119" b="15136"/>
          <a:stretch>
            <a:fillRect/>
          </a:stretch>
        </p:blipFill>
        <p:spPr bwMode="auto">
          <a:xfrm>
            <a:off x="2170777" y="2993010"/>
            <a:ext cx="3761294" cy="443060"/>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615983" y="4354616"/>
            <a:ext cx="8237354" cy="2073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49909" y="719285"/>
            <a:ext cx="8441604" cy="4525963"/>
          </a:xfrm>
        </p:spPr>
        <p:txBody>
          <a:bodyPr/>
          <a:lstStyle/>
          <a:p>
            <a:pPr algn="just">
              <a:buFont typeface="Wingdings" panose="05000000000000000000" pitchFamily="2" charset="2"/>
              <a:buChar char="q"/>
            </a:pPr>
            <a:r>
              <a:rPr lang="en-US" sz="2200" b="1" dirty="0" smtClean="0">
                <a:solidFill>
                  <a:schemeClr val="accent2">
                    <a:lumMod val="75000"/>
                  </a:schemeClr>
                </a:solidFill>
                <a:latin typeface="Arial" panose="020B0604020202020204" pitchFamily="34" charset="0"/>
                <a:cs typeface="Arial" panose="020B0604020202020204" pitchFamily="34" charset="0"/>
              </a:rPr>
              <a:t>Solar Water Heating Systems</a:t>
            </a:r>
          </a:p>
          <a:p>
            <a:pPr lvl="1" algn="just">
              <a:buFont typeface="Wingdings" panose="05000000000000000000" pitchFamily="2" charset="2"/>
              <a:buChar char="§"/>
            </a:pPr>
            <a:r>
              <a:rPr lang="en-US" sz="1800" b="1" dirty="0" smtClean="0">
                <a:solidFill>
                  <a:schemeClr val="accent2">
                    <a:lumMod val="75000"/>
                  </a:schemeClr>
                </a:solidFill>
                <a:latin typeface="Arial" panose="020B0604020202020204" pitchFamily="34" charset="0"/>
                <a:cs typeface="Arial" panose="020B0604020202020204" pitchFamily="34" charset="0"/>
              </a:rPr>
              <a:t>Solar Collectors </a:t>
            </a:r>
          </a:p>
          <a:p>
            <a:pPr lvl="1" algn="just">
              <a:buFont typeface="Wingdings" panose="05000000000000000000" pitchFamily="2" charset="2"/>
              <a:buChar char="§"/>
            </a:pPr>
            <a:r>
              <a:rPr lang="en-US" sz="1800" b="1" dirty="0" smtClean="0">
                <a:solidFill>
                  <a:schemeClr val="accent2">
                    <a:lumMod val="75000"/>
                  </a:schemeClr>
                </a:solidFill>
                <a:latin typeface="Arial" panose="020B0604020202020204" pitchFamily="34" charset="0"/>
                <a:cs typeface="Arial" panose="020B0604020202020204" pitchFamily="34" charset="0"/>
              </a:rPr>
              <a:t>Solar Water Heater</a:t>
            </a:r>
          </a:p>
          <a:p>
            <a:pPr lvl="1" algn="just">
              <a:buFont typeface="Wingdings" panose="05000000000000000000" pitchFamily="2" charset="2"/>
              <a:buChar char="§"/>
            </a:pPr>
            <a:r>
              <a:rPr lang="en-US" sz="1800" b="1" dirty="0" smtClean="0">
                <a:solidFill>
                  <a:schemeClr val="accent2">
                    <a:lumMod val="75000"/>
                  </a:schemeClr>
                </a:solidFill>
                <a:latin typeface="Arial" panose="020B0604020202020204" pitchFamily="34" charset="0"/>
                <a:cs typeface="Arial" panose="020B0604020202020204" pitchFamily="34" charset="0"/>
              </a:rPr>
              <a:t>Thermal design Procedures/Process heat transfer analysis for Solar water heating systems </a:t>
            </a:r>
          </a:p>
          <a:p>
            <a:pPr marL="400050" algn="just">
              <a:buFont typeface="Wingdings" panose="05000000000000000000" pitchFamily="2" charset="2"/>
              <a:buChar char="q"/>
            </a:pPr>
            <a:r>
              <a:rPr lang="en-US" sz="2200" b="1" dirty="0" smtClean="0">
                <a:solidFill>
                  <a:schemeClr val="accent2">
                    <a:lumMod val="75000"/>
                  </a:schemeClr>
                </a:solidFill>
                <a:latin typeface="Arial" panose="020B0604020202020204" pitchFamily="34" charset="0"/>
                <a:cs typeface="Arial" panose="020B0604020202020204" pitchFamily="34" charset="0"/>
              </a:rPr>
              <a:t>Solar Air Heating Systems</a:t>
            </a:r>
          </a:p>
          <a:p>
            <a:pPr marL="800100" lvl="1" algn="just">
              <a:buFont typeface="Wingdings" panose="05000000000000000000" pitchFamily="2" charset="2"/>
              <a:buChar char="§"/>
            </a:pPr>
            <a:r>
              <a:rPr lang="en-US" sz="1800" b="1" dirty="0" smtClean="0">
                <a:solidFill>
                  <a:schemeClr val="accent2">
                    <a:lumMod val="75000"/>
                  </a:schemeClr>
                </a:solidFill>
                <a:latin typeface="Arial" panose="020B0604020202020204" pitchFamily="34" charset="0"/>
                <a:cs typeface="Arial" panose="020B0604020202020204" pitchFamily="34" charset="0"/>
              </a:rPr>
              <a:t>Solar Driers</a:t>
            </a:r>
          </a:p>
          <a:p>
            <a:pPr lvl="1" algn="just">
              <a:buFont typeface="Wingdings" panose="05000000000000000000" pitchFamily="2" charset="2"/>
              <a:buChar char="§"/>
            </a:pPr>
            <a:r>
              <a:rPr lang="en-US" sz="1800" b="1" dirty="0">
                <a:solidFill>
                  <a:schemeClr val="accent2">
                    <a:lumMod val="75000"/>
                  </a:schemeClr>
                </a:solidFill>
                <a:latin typeface="Arial" panose="020B0604020202020204" pitchFamily="34" charset="0"/>
                <a:cs typeface="Arial" panose="020B0604020202020204" pitchFamily="34" charset="0"/>
              </a:rPr>
              <a:t>Thermal design Procedures/Process heat transfer analysis for Solar </a:t>
            </a:r>
            <a:r>
              <a:rPr lang="en-US" sz="1800" b="1" dirty="0" smtClean="0">
                <a:solidFill>
                  <a:schemeClr val="accent2">
                    <a:lumMod val="75000"/>
                  </a:schemeClr>
                </a:solidFill>
                <a:latin typeface="Arial" panose="020B0604020202020204" pitchFamily="34" charset="0"/>
                <a:cs typeface="Arial" panose="020B0604020202020204" pitchFamily="34" charset="0"/>
              </a:rPr>
              <a:t>air </a:t>
            </a:r>
            <a:r>
              <a:rPr lang="en-US" sz="1800" b="1" dirty="0">
                <a:solidFill>
                  <a:schemeClr val="accent2">
                    <a:lumMod val="75000"/>
                  </a:schemeClr>
                </a:solidFill>
                <a:latin typeface="Arial" panose="020B0604020202020204" pitchFamily="34" charset="0"/>
                <a:cs typeface="Arial" panose="020B0604020202020204" pitchFamily="34" charset="0"/>
              </a:rPr>
              <a:t>heating systems </a:t>
            </a:r>
          </a:p>
          <a:p>
            <a:pPr marL="457200" lvl="1" indent="-342900" algn="just">
              <a:buFont typeface="Wingdings" panose="05000000000000000000" pitchFamily="2" charset="2"/>
              <a:buChar char="q"/>
            </a:pPr>
            <a:r>
              <a:rPr lang="en-US" sz="2200" b="1" dirty="0" smtClean="0">
                <a:solidFill>
                  <a:schemeClr val="accent2">
                    <a:lumMod val="75000"/>
                  </a:schemeClr>
                </a:solidFill>
                <a:latin typeface="Arial" panose="020B0604020202020204" pitchFamily="34" charset="0"/>
                <a:cs typeface="Arial" panose="020B0604020202020204" pitchFamily="34" charset="0"/>
              </a:rPr>
              <a:t>Solar </a:t>
            </a:r>
            <a:r>
              <a:rPr lang="en-US" sz="2200" b="1" dirty="0">
                <a:solidFill>
                  <a:schemeClr val="accent2">
                    <a:lumMod val="75000"/>
                  </a:schemeClr>
                </a:solidFill>
                <a:latin typeface="Arial" panose="020B0604020202020204" pitchFamily="34" charset="0"/>
                <a:cs typeface="Arial" panose="020B0604020202020204" pitchFamily="34" charset="0"/>
              </a:rPr>
              <a:t>Thermal Power </a:t>
            </a:r>
            <a:r>
              <a:rPr lang="en-US" sz="2200" b="1" dirty="0" smtClean="0">
                <a:solidFill>
                  <a:schemeClr val="accent2">
                    <a:lumMod val="75000"/>
                  </a:schemeClr>
                </a:solidFill>
                <a:latin typeface="Arial" panose="020B0604020202020204" pitchFamily="34" charset="0"/>
                <a:cs typeface="Arial" panose="020B0604020202020204" pitchFamily="34" charset="0"/>
              </a:rPr>
              <a:t>Plants</a:t>
            </a:r>
          </a:p>
          <a:p>
            <a:pPr marL="457200" algn="just">
              <a:buFont typeface="Wingdings" panose="05000000000000000000" pitchFamily="2" charset="2"/>
              <a:buChar char="q"/>
            </a:pPr>
            <a:r>
              <a:rPr lang="en-US" sz="2200" b="1" dirty="0" smtClean="0">
                <a:solidFill>
                  <a:schemeClr val="accent2">
                    <a:lumMod val="75000"/>
                  </a:schemeClr>
                </a:solidFill>
                <a:latin typeface="Arial" panose="020B0604020202020204" pitchFamily="34" charset="0"/>
                <a:cs typeface="Arial" panose="020B0604020202020204" pitchFamily="34" charset="0"/>
              </a:rPr>
              <a:t>Solar Desalination</a:t>
            </a:r>
          </a:p>
          <a:p>
            <a:pPr marL="800100" lvl="2" algn="just">
              <a:buFont typeface="Wingdings" panose="05000000000000000000" pitchFamily="2" charset="2"/>
              <a:buChar char="§"/>
            </a:pPr>
            <a:r>
              <a:rPr lang="en-US" sz="1800" b="1" dirty="0">
                <a:solidFill>
                  <a:schemeClr val="accent2">
                    <a:lumMod val="75000"/>
                  </a:schemeClr>
                </a:solidFill>
                <a:latin typeface="Arial" panose="020B0604020202020204" pitchFamily="34" charset="0"/>
                <a:cs typeface="Arial" panose="020B0604020202020204" pitchFamily="34" charset="0"/>
              </a:rPr>
              <a:t>Solar </a:t>
            </a:r>
            <a:r>
              <a:rPr lang="en-US" sz="1800" b="1" dirty="0" smtClean="0">
                <a:solidFill>
                  <a:schemeClr val="accent2">
                    <a:lumMod val="75000"/>
                  </a:schemeClr>
                </a:solidFill>
                <a:latin typeface="Arial" panose="020B0604020202020204" pitchFamily="34" charset="0"/>
                <a:cs typeface="Arial" panose="020B0604020202020204" pitchFamily="34" charset="0"/>
              </a:rPr>
              <a:t>Driers</a:t>
            </a:r>
          </a:p>
          <a:p>
            <a:pPr marL="800100" lvl="2" algn="just">
              <a:buFont typeface="Wingdings" panose="05000000000000000000" pitchFamily="2" charset="2"/>
              <a:buChar char="§"/>
            </a:pPr>
            <a:r>
              <a:rPr lang="en-US" sz="1800" b="1" dirty="0" smtClean="0">
                <a:solidFill>
                  <a:schemeClr val="accent2">
                    <a:lumMod val="75000"/>
                  </a:schemeClr>
                </a:solidFill>
                <a:latin typeface="Arial" panose="020B0604020202020204" pitchFamily="34" charset="0"/>
                <a:cs typeface="Arial" panose="020B0604020202020204" pitchFamily="34" charset="0"/>
              </a:rPr>
              <a:t>Equivalent thermal resistance circuit for solar desalination for thermal analysis of the system</a:t>
            </a:r>
            <a:endParaRPr lang="en-US" sz="1800" b="1" dirty="0">
              <a:solidFill>
                <a:schemeClr val="accent2">
                  <a:lumMod val="75000"/>
                </a:schemeClr>
              </a:solidFill>
              <a:latin typeface="Arial" panose="020B0604020202020204" pitchFamily="34" charset="0"/>
              <a:cs typeface="Arial" panose="020B0604020202020204" pitchFamily="34" charset="0"/>
            </a:endParaRPr>
          </a:p>
          <a:p>
            <a:pPr marL="800100" lvl="2" algn="just">
              <a:buFont typeface="Wingdings" panose="05000000000000000000" pitchFamily="2" charset="2"/>
              <a:buChar char="§"/>
            </a:pPr>
            <a:endParaRPr lang="en-US" sz="1800" b="1" dirty="0">
              <a:solidFill>
                <a:schemeClr val="accent2">
                  <a:lumMod val="75000"/>
                </a:schemeClr>
              </a:solidFill>
              <a:latin typeface="Arial" panose="020B0604020202020204" pitchFamily="34" charset="0"/>
              <a:cs typeface="Arial" panose="020B0604020202020204" pitchFamily="34" charset="0"/>
            </a:endParaRPr>
          </a:p>
          <a:p>
            <a:pPr marL="114300" indent="0" algn="just">
              <a:buNone/>
            </a:pPr>
            <a:endParaRPr lang="en-US" sz="2200" b="1" dirty="0" smtClean="0">
              <a:solidFill>
                <a:schemeClr val="accent2">
                  <a:lumMod val="75000"/>
                </a:schemeClr>
              </a:solidFill>
              <a:latin typeface="Arial" panose="020B0604020202020204" pitchFamily="34" charset="0"/>
              <a:cs typeface="Arial" panose="020B0604020202020204" pitchFamily="34" charset="0"/>
            </a:endParaRPr>
          </a:p>
          <a:p>
            <a:pPr marL="0" indent="0" algn="just">
              <a:buNone/>
            </a:pPr>
            <a:r>
              <a:rPr lang="en-US" sz="2200" b="1" dirty="0">
                <a:solidFill>
                  <a:schemeClr val="accent2">
                    <a:lumMod val="75000"/>
                  </a:schemeClr>
                </a:solidFill>
                <a:latin typeface="Arial" panose="020B0604020202020204" pitchFamily="34" charset="0"/>
                <a:cs typeface="Arial" panose="020B0604020202020204" pitchFamily="34" charset="0"/>
              </a:rPr>
              <a:t>	</a:t>
            </a:r>
            <a:endParaRPr lang="en-US" sz="2200" b="1" dirty="0" smtClean="0">
              <a:solidFill>
                <a:schemeClr val="accent2">
                  <a:lumMod val="75000"/>
                </a:schemeClr>
              </a:solidFill>
              <a:latin typeface="Arial" panose="020B0604020202020204" pitchFamily="34" charset="0"/>
              <a:cs typeface="Arial" panose="020B0604020202020204" pitchFamily="34" charset="0"/>
            </a:endParaRPr>
          </a:p>
        </p:txBody>
      </p:sp>
      <p:sp>
        <p:nvSpPr>
          <p:cNvPr id="4"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rPr>
              <a:t>Outline</a:t>
            </a:r>
            <a:endParaRPr lang="en-US" sz="3600" kern="0" dirty="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4254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390" y="775846"/>
            <a:ext cx="8540683" cy="4525963"/>
          </a:xfrm>
        </p:spPr>
        <p:txBody>
          <a:bodyPr/>
          <a:lstStyle/>
          <a:p>
            <a:r>
              <a:rPr lang="en-US" sz="2100" dirty="0" smtClean="0">
                <a:latin typeface="Arial" panose="020B0604020202020204" pitchFamily="34" charset="0"/>
                <a:cs typeface="Arial" panose="020B0604020202020204" pitchFamily="34" charset="0"/>
              </a:rPr>
              <a:t>In order to calculate the convective heat transfer coefficient</a:t>
            </a:r>
          </a:p>
          <a:p>
            <a:pPr algn="just">
              <a:buNone/>
            </a:pPr>
            <a:r>
              <a:rPr lang="en-US" sz="2100" dirty="0" smtClean="0">
                <a:latin typeface="Arial" panose="020B0604020202020204" pitchFamily="34" charset="0"/>
                <a:cs typeface="Arial" panose="020B0604020202020204" pitchFamily="34" charset="0"/>
              </a:rPr>
              <a:t>    between the absorber and the cover, the air properties will be considered at mean temperature between the absorber and the glass cover, i.e. 67.5 </a:t>
            </a:r>
            <a:r>
              <a:rPr lang="en-US" sz="2100" baseline="30000" dirty="0" smtClean="0">
                <a:latin typeface="Arial" panose="020B0604020202020204" pitchFamily="34" charset="0"/>
                <a:cs typeface="Arial" panose="020B0604020202020204" pitchFamily="34" charset="0"/>
              </a:rPr>
              <a:t>O</a:t>
            </a:r>
            <a:r>
              <a:rPr lang="en-US" sz="2100" dirty="0" smtClean="0">
                <a:latin typeface="Arial" panose="020B0604020202020204" pitchFamily="34" charset="0"/>
                <a:cs typeface="Arial" panose="020B0604020202020204" pitchFamily="34" charset="0"/>
              </a:rPr>
              <a:t>C. Air properties at 67.5 </a:t>
            </a:r>
            <a:r>
              <a:rPr lang="en-US" sz="2100" baseline="30000" dirty="0" smtClean="0">
                <a:latin typeface="Arial" panose="020B0604020202020204" pitchFamily="34" charset="0"/>
                <a:cs typeface="Arial" panose="020B0604020202020204" pitchFamily="34" charset="0"/>
              </a:rPr>
              <a:t>O</a:t>
            </a:r>
            <a:r>
              <a:rPr lang="en-US" sz="2100" dirty="0" smtClean="0">
                <a:latin typeface="Arial" panose="020B0604020202020204" pitchFamily="34" charset="0"/>
                <a:cs typeface="Arial" panose="020B0604020202020204" pitchFamily="34" charset="0"/>
              </a:rPr>
              <a:t>C are n =1.96 x 10</a:t>
            </a:r>
            <a:r>
              <a:rPr lang="en-US" sz="2100" baseline="30000" dirty="0" smtClean="0">
                <a:latin typeface="Arial" panose="020B0604020202020204" pitchFamily="34" charset="0"/>
                <a:cs typeface="Arial" panose="020B0604020202020204" pitchFamily="34" charset="0"/>
              </a:rPr>
              <a:t>-5</a:t>
            </a:r>
            <a:r>
              <a:rPr lang="en-US" sz="2100" dirty="0" smtClean="0">
                <a:latin typeface="Arial" panose="020B0604020202020204" pitchFamily="34" charset="0"/>
                <a:cs typeface="Arial" panose="020B0604020202020204" pitchFamily="34" charset="0"/>
              </a:rPr>
              <a:t> 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/s, K = 0.0293 W/m </a:t>
            </a:r>
            <a:r>
              <a:rPr lang="en-US" sz="2100" baseline="30000" dirty="0" smtClean="0">
                <a:latin typeface="Arial" panose="020B0604020202020204" pitchFamily="34" charset="0"/>
                <a:cs typeface="Arial" panose="020B0604020202020204" pitchFamily="34" charset="0"/>
              </a:rPr>
              <a:t>o</a:t>
            </a:r>
            <a:r>
              <a:rPr lang="en-US" sz="2100" dirty="0" smtClean="0">
                <a:latin typeface="Arial" panose="020B0604020202020204" pitchFamily="34" charset="0"/>
                <a:cs typeface="Arial" panose="020B0604020202020204" pitchFamily="34" charset="0"/>
              </a:rPr>
              <a:t>C, T = 340.5 K and Pr = 0.7.</a:t>
            </a:r>
          </a:p>
          <a:p>
            <a:r>
              <a:rPr lang="en-US" sz="2100" dirty="0" smtClean="0">
                <a:latin typeface="Arial" panose="020B0604020202020204" pitchFamily="34" charset="0"/>
                <a:cs typeface="Arial" panose="020B0604020202020204" pitchFamily="34" charset="0"/>
              </a:rPr>
              <a:t>The Rayleigh number is:</a:t>
            </a: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From Equation (3.2), the Nusselt number NU = 3.19. The convective heat transfer coefficient is, therefore:</a:t>
            </a:r>
          </a:p>
        </p:txBody>
      </p:sp>
      <p:pic>
        <p:nvPicPr>
          <p:cNvPr id="10242" name="Picture 2"/>
          <p:cNvPicPr>
            <a:picLocks noChangeAspect="1" noChangeArrowheads="1"/>
          </p:cNvPicPr>
          <p:nvPr/>
        </p:nvPicPr>
        <p:blipFill>
          <a:blip r:embed="rId2"/>
          <a:srcRect l="1107" t="4956" r="1238" b="4195"/>
          <a:stretch>
            <a:fillRect/>
          </a:stretch>
        </p:blipFill>
        <p:spPr bwMode="auto">
          <a:xfrm>
            <a:off x="1528649" y="2832974"/>
            <a:ext cx="4827048" cy="116290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952835" y="5003902"/>
            <a:ext cx="3913154" cy="656098"/>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pic>
        <p:nvPicPr>
          <p:cNvPr id="7" name="Picture 3"/>
          <p:cNvPicPr>
            <a:picLocks noChangeAspect="1" noChangeArrowheads="1"/>
          </p:cNvPicPr>
          <p:nvPr/>
        </p:nvPicPr>
        <p:blipFill>
          <a:blip r:embed="rId4"/>
          <a:srcRect/>
          <a:stretch>
            <a:fillRect/>
          </a:stretch>
        </p:blipFill>
        <p:spPr bwMode="auto">
          <a:xfrm>
            <a:off x="150042" y="4953554"/>
            <a:ext cx="4507372" cy="1129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62" y="851260"/>
            <a:ext cx="8554727" cy="4525963"/>
          </a:xfrm>
        </p:spPr>
        <p:txBody>
          <a:bodyPr/>
          <a:lstStyle/>
          <a:p>
            <a:r>
              <a:rPr lang="en-US" sz="2100" dirty="0" smtClean="0">
                <a:latin typeface="Arial" panose="020B0604020202020204" pitchFamily="34" charset="0"/>
                <a:cs typeface="Arial" panose="020B0604020202020204" pitchFamily="34" charset="0"/>
              </a:rPr>
              <a:t>The first estimate of </a:t>
            </a:r>
            <a:r>
              <a:rPr lang="en-US" sz="2100" dirty="0" err="1" smtClean="0">
                <a:latin typeface="Arial" panose="020B0604020202020204" pitchFamily="34" charset="0"/>
                <a:cs typeface="Arial" panose="020B0604020202020204" pitchFamily="34" charset="0"/>
              </a:rPr>
              <a:t>U</a:t>
            </a:r>
            <a:r>
              <a:rPr lang="en-US" sz="2100" baseline="-25000" dirty="0" err="1"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can be obtained from Equation (3.12) as:</a:t>
            </a:r>
          </a:p>
          <a:p>
            <a:endParaRPr lang="en-US" sz="2100" dirty="0" smtClean="0">
              <a:latin typeface="Arial" panose="020B0604020202020204" pitchFamily="34" charset="0"/>
              <a:cs typeface="Arial" panose="020B0604020202020204" pitchFamily="34" charset="0"/>
            </a:endParaRPr>
          </a:p>
          <a:p>
            <a:endParaRPr lang="en-US" sz="2100" dirty="0" smtClean="0">
              <a:latin typeface="Arial" panose="020B0604020202020204" pitchFamily="34" charset="0"/>
              <a:cs typeface="Arial" panose="020B0604020202020204" pitchFamily="34" charset="0"/>
            </a:endParaRPr>
          </a:p>
          <a:p>
            <a:pPr algn="just"/>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With </a:t>
            </a:r>
            <a:r>
              <a:rPr lang="en-US" sz="2100" dirty="0" err="1" smtClean="0">
                <a:latin typeface="Arial" panose="020B0604020202020204" pitchFamily="34" charset="0"/>
                <a:cs typeface="Arial" panose="020B0604020202020204" pitchFamily="34" charset="0"/>
              </a:rPr>
              <a:t>U</a:t>
            </a:r>
            <a:r>
              <a:rPr lang="en-US" sz="2100" baseline="-25000" dirty="0" err="1"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 6.75 W/m</a:t>
            </a:r>
            <a:r>
              <a:rPr lang="en-US" sz="2100" baseline="30000" dirty="0" smtClean="0">
                <a:latin typeface="Arial" panose="020B0604020202020204" pitchFamily="34" charset="0"/>
                <a:cs typeface="Arial" panose="020B0604020202020204" pitchFamily="34" charset="0"/>
              </a:rPr>
              <a:t>2</a:t>
            </a:r>
            <a:r>
              <a:rPr lang="en-US" sz="2100" dirty="0" smtClean="0">
                <a:latin typeface="Arial" panose="020B0604020202020204" pitchFamily="34" charset="0"/>
                <a:cs typeface="Arial" panose="020B0604020202020204" pitchFamily="34" charset="0"/>
              </a:rPr>
              <a:t> </a:t>
            </a:r>
            <a:r>
              <a:rPr lang="en-US" sz="2100" baseline="30000" dirty="0" smtClean="0">
                <a:latin typeface="Arial" panose="020B0604020202020204" pitchFamily="34" charset="0"/>
                <a:cs typeface="Arial" panose="020B0604020202020204" pitchFamily="34" charset="0"/>
              </a:rPr>
              <a:t>O</a:t>
            </a:r>
            <a:r>
              <a:rPr lang="en-US" sz="2100" dirty="0" smtClean="0">
                <a:latin typeface="Arial" panose="020B0604020202020204" pitchFamily="34" charset="0"/>
                <a:cs typeface="Arial" panose="020B0604020202020204" pitchFamily="34" charset="0"/>
              </a:rPr>
              <a:t>C, a new value of </a:t>
            </a:r>
            <a:r>
              <a:rPr lang="en-US" sz="2100" dirty="0" err="1" smtClean="0">
                <a:latin typeface="Arial" panose="020B0604020202020204" pitchFamily="34" charset="0"/>
                <a:cs typeface="Arial" panose="020B0604020202020204" pitchFamily="34" charset="0"/>
              </a:rPr>
              <a:t>T</a:t>
            </a:r>
            <a:r>
              <a:rPr lang="en-US" sz="2100" baseline="-25000" dirty="0" err="1" smtClean="0">
                <a:latin typeface="Arial" panose="020B0604020202020204" pitchFamily="34" charset="0"/>
                <a:cs typeface="Arial" panose="020B0604020202020204" pitchFamily="34" charset="0"/>
              </a:rPr>
              <a:t>g</a:t>
            </a:r>
            <a:r>
              <a:rPr lang="en-US" sz="2100" dirty="0" smtClean="0">
                <a:latin typeface="Arial" panose="020B0604020202020204" pitchFamily="34" charset="0"/>
                <a:cs typeface="Arial" panose="020B0604020202020204" pitchFamily="34" charset="0"/>
              </a:rPr>
              <a:t> is obtained from   Equation (3.15) as:</a:t>
            </a:r>
          </a:p>
          <a:p>
            <a:pPr algn="just">
              <a:buNone/>
            </a:pPr>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With this value of </a:t>
            </a:r>
            <a:r>
              <a:rPr lang="en-US" sz="2100" dirty="0" err="1" smtClean="0">
                <a:latin typeface="Arial" panose="020B0604020202020204" pitchFamily="34" charset="0"/>
                <a:cs typeface="Arial" panose="020B0604020202020204" pitchFamily="34" charset="0"/>
              </a:rPr>
              <a:t>Tg</a:t>
            </a:r>
            <a:r>
              <a:rPr lang="en-US" sz="2100" dirty="0" smtClean="0">
                <a:latin typeface="Arial" panose="020B0604020202020204" pitchFamily="34" charset="0"/>
                <a:cs typeface="Arial" panose="020B0604020202020204" pitchFamily="34" charset="0"/>
              </a:rPr>
              <a:t>, new values of h</a:t>
            </a:r>
            <a:r>
              <a:rPr lang="en-US" sz="2100" baseline="-25000" dirty="0" smtClean="0">
                <a:latin typeface="Arial" panose="020B0604020202020204" pitchFamily="34" charset="0"/>
                <a:cs typeface="Arial" panose="020B0604020202020204" pitchFamily="34" charset="0"/>
              </a:rPr>
              <a:t>1r</a:t>
            </a:r>
            <a:r>
              <a:rPr lang="en-US" sz="2100" dirty="0" smtClean="0">
                <a:latin typeface="Arial" panose="020B0604020202020204" pitchFamily="34" charset="0"/>
                <a:cs typeface="Arial" panose="020B0604020202020204" pitchFamily="34" charset="0"/>
              </a:rPr>
              <a:t> and h</a:t>
            </a:r>
            <a:r>
              <a:rPr lang="en-US" sz="2100" baseline="-25000" dirty="0" smtClean="0">
                <a:latin typeface="Arial" panose="020B0604020202020204" pitchFamily="34" charset="0"/>
                <a:cs typeface="Arial" panose="020B0604020202020204" pitchFamily="34" charset="0"/>
              </a:rPr>
              <a:t>2r</a:t>
            </a:r>
            <a:r>
              <a:rPr lang="en-US" sz="2100" dirty="0" smtClean="0">
                <a:latin typeface="Arial" panose="020B0604020202020204" pitchFamily="34" charset="0"/>
                <a:cs typeface="Arial" panose="020B0604020202020204" pitchFamily="34" charset="0"/>
              </a:rPr>
              <a:t> will be determined.</a:t>
            </a:r>
          </a:p>
          <a:p>
            <a:pPr algn="just"/>
            <a:endParaRPr lang="en-US" sz="2100" dirty="0" smtClean="0">
              <a:latin typeface="Arial" panose="020B0604020202020204" pitchFamily="34" charset="0"/>
              <a:cs typeface="Arial" panose="020B0604020202020204" pitchFamily="34" charset="0"/>
            </a:endParaRPr>
          </a:p>
          <a:p>
            <a:pPr algn="just"/>
            <a:endParaRPr lang="en-US" sz="2100" dirty="0" smtClean="0">
              <a:latin typeface="Arial" panose="020B0604020202020204" pitchFamily="34" charset="0"/>
              <a:cs typeface="Arial" panose="020B0604020202020204" pitchFamily="34" charset="0"/>
            </a:endParaRPr>
          </a:p>
          <a:p>
            <a:pPr algn="just"/>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And </a:t>
            </a:r>
          </a:p>
        </p:txBody>
      </p:sp>
      <p:pic>
        <p:nvPicPr>
          <p:cNvPr id="11266" name="Picture 2"/>
          <p:cNvPicPr>
            <a:picLocks noChangeAspect="1" noChangeArrowheads="1"/>
          </p:cNvPicPr>
          <p:nvPr/>
        </p:nvPicPr>
        <p:blipFill>
          <a:blip r:embed="rId2"/>
          <a:srcRect l="942" t="7575" r="870" b="9265"/>
          <a:stretch>
            <a:fillRect/>
          </a:stretch>
        </p:blipFill>
        <p:spPr bwMode="auto">
          <a:xfrm>
            <a:off x="744717" y="1282046"/>
            <a:ext cx="7447175" cy="86726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l="1046" t="12401" r="1576" b="9976"/>
          <a:stretch>
            <a:fillRect/>
          </a:stretch>
        </p:blipFill>
        <p:spPr bwMode="auto">
          <a:xfrm>
            <a:off x="3714165" y="2946877"/>
            <a:ext cx="3874414" cy="562529"/>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l="771" t="8763" r="1155" b="10518"/>
          <a:stretch>
            <a:fillRect/>
          </a:stretch>
        </p:blipFill>
        <p:spPr bwMode="auto">
          <a:xfrm>
            <a:off x="1319752" y="3943497"/>
            <a:ext cx="6872140" cy="1030373"/>
          </a:xfrm>
          <a:prstGeom prst="rect">
            <a:avLst/>
          </a:prstGeom>
          <a:noFill/>
          <a:ln w="9525">
            <a:noFill/>
            <a:miter lim="800000"/>
            <a:headEnd/>
            <a:tailEnd/>
          </a:ln>
          <a:effectLst/>
        </p:spPr>
      </p:pic>
      <p:pic>
        <p:nvPicPr>
          <p:cNvPr id="11269" name="Picture 5"/>
          <p:cNvPicPr>
            <a:picLocks noChangeAspect="1" noChangeArrowheads="1"/>
          </p:cNvPicPr>
          <p:nvPr/>
        </p:nvPicPr>
        <p:blipFill>
          <a:blip r:embed="rId5"/>
          <a:srcRect l="775" t="13170" r="1295" b="8259"/>
          <a:stretch>
            <a:fillRect/>
          </a:stretch>
        </p:blipFill>
        <p:spPr bwMode="auto">
          <a:xfrm>
            <a:off x="1208036" y="5444631"/>
            <a:ext cx="6589336" cy="908874"/>
          </a:xfrm>
          <a:prstGeom prst="rect">
            <a:avLst/>
          </a:prstGeom>
          <a:noFill/>
          <a:ln w="9525">
            <a:noFill/>
            <a:miter lim="800000"/>
            <a:headEnd/>
            <a:tailEnd/>
          </a:ln>
          <a:effectLst/>
        </p:spPr>
      </p:pic>
      <p:sp>
        <p:nvSpPr>
          <p:cNvPr id="8" name="Rectangle 7"/>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5896" y="907821"/>
            <a:ext cx="8229600" cy="4525963"/>
          </a:xfrm>
        </p:spPr>
        <p:txBody>
          <a:bodyPr/>
          <a:lstStyle/>
          <a:p>
            <a:r>
              <a:rPr lang="en-US" sz="2200" dirty="0" smtClean="0">
                <a:latin typeface="Arial" panose="020B0604020202020204" pitchFamily="34" charset="0"/>
                <a:cs typeface="Arial" panose="020B0604020202020204" pitchFamily="34" charset="0"/>
              </a:rPr>
              <a:t>Air properties at mean temperature of Tp and the new </a:t>
            </a:r>
            <a:r>
              <a:rPr lang="en-US" sz="2200" dirty="0" err="1" smtClean="0">
                <a:latin typeface="Arial" panose="020B0604020202020204" pitchFamily="34" charset="0"/>
                <a:cs typeface="Arial" panose="020B0604020202020204" pitchFamily="34" charset="0"/>
              </a:rPr>
              <a:t>Tg</a:t>
            </a:r>
            <a:r>
              <a:rPr lang="en-US" sz="2200" dirty="0" smtClean="0">
                <a:latin typeface="Arial" panose="020B0604020202020204" pitchFamily="34" charset="0"/>
                <a:cs typeface="Arial" panose="020B0604020202020204" pitchFamily="34" charset="0"/>
              </a:rPr>
              <a:t>, i.e. 75 </a:t>
            </a:r>
            <a:r>
              <a:rPr lang="en-US" sz="2200" baseline="30000" dirty="0" smtClean="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C are: and the second estimate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is: n = 2.076 x 10</a:t>
            </a:r>
            <a:r>
              <a:rPr lang="en-US" sz="2200" baseline="30000" dirty="0" smtClean="0">
                <a:latin typeface="Arial" panose="020B0604020202020204" pitchFamily="34" charset="0"/>
                <a:cs typeface="Arial" panose="020B0604020202020204" pitchFamily="34" charset="0"/>
              </a:rPr>
              <a:t>-5</a:t>
            </a:r>
            <a:r>
              <a:rPr lang="en-US" sz="2200" dirty="0" smtClean="0">
                <a:latin typeface="Arial" panose="020B0604020202020204" pitchFamily="34" charset="0"/>
                <a:cs typeface="Arial" panose="020B0604020202020204" pitchFamily="34" charset="0"/>
              </a:rPr>
              <a:t>m</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/s, K = 0.03 W/m </a:t>
            </a:r>
            <a:r>
              <a:rPr lang="en-US" sz="2200" baseline="30000" dirty="0" smtClean="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C, T = 348 K and P</a:t>
            </a:r>
            <a:r>
              <a:rPr lang="en-US" sz="2200" baseline="-25000" dirty="0" smtClean="0">
                <a:latin typeface="Arial" panose="020B0604020202020204" pitchFamily="34" charset="0"/>
                <a:cs typeface="Arial" panose="020B0604020202020204" pitchFamily="34" charset="0"/>
              </a:rPr>
              <a:t>r</a:t>
            </a:r>
            <a:r>
              <a:rPr lang="en-US" sz="2200" dirty="0" smtClean="0">
                <a:latin typeface="Arial" panose="020B0604020202020204" pitchFamily="34" charset="0"/>
                <a:cs typeface="Arial" panose="020B0604020202020204" pitchFamily="34" charset="0"/>
              </a:rPr>
              <a:t> = 0.697.</a:t>
            </a:r>
          </a:p>
          <a:p>
            <a:r>
              <a:rPr lang="en-US" sz="2200" dirty="0" smtClean="0">
                <a:latin typeface="Arial" panose="020B0604020202020204" pitchFamily="34" charset="0"/>
                <a:cs typeface="Arial" panose="020B0604020202020204" pitchFamily="34" charset="0"/>
              </a:rPr>
              <a:t>The Rayleigh number is:</a:t>
            </a:r>
          </a:p>
          <a:p>
            <a:endParaRPr lang="en-US" sz="2200" dirty="0" smtClean="0">
              <a:latin typeface="Arial" panose="020B0604020202020204" pitchFamily="34" charset="0"/>
              <a:cs typeface="Arial" panose="020B0604020202020204" pitchFamily="34" charset="0"/>
            </a:endParaRPr>
          </a:p>
          <a:p>
            <a:pPr algn="just">
              <a:buNone/>
            </a:pP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In this case, the Nusselt number Nu = 2.9, and the convective heat transfer coefficient is:</a:t>
            </a:r>
          </a:p>
          <a:p>
            <a:pPr algn="just">
              <a:buNone/>
            </a:pPr>
            <a:endParaRPr lang="en-US" sz="2200" dirty="0" smtClean="0">
              <a:latin typeface="Arial" panose="020B0604020202020204" pitchFamily="34" charset="0"/>
              <a:cs typeface="Arial" panose="020B0604020202020204" pitchFamily="34" charset="0"/>
            </a:endParaRPr>
          </a:p>
          <a:p>
            <a:pPr>
              <a:buNone/>
            </a:pPr>
            <a:r>
              <a:rPr lang="en-US" sz="2200" dirty="0" smtClean="0">
                <a:latin typeface="Arial" panose="020B0604020202020204" pitchFamily="34" charset="0"/>
                <a:cs typeface="Arial" panose="020B0604020202020204" pitchFamily="34" charset="0"/>
              </a:rPr>
              <a:t>and the second estimate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is:</a:t>
            </a:r>
          </a:p>
        </p:txBody>
      </p:sp>
      <p:pic>
        <p:nvPicPr>
          <p:cNvPr id="12290" name="Picture 2"/>
          <p:cNvPicPr>
            <a:picLocks noChangeAspect="1" noChangeArrowheads="1"/>
          </p:cNvPicPr>
          <p:nvPr/>
        </p:nvPicPr>
        <p:blipFill>
          <a:blip r:embed="rId2"/>
          <a:srcRect l="1628" t="11184" r="1094" b="11638"/>
          <a:stretch>
            <a:fillRect/>
          </a:stretch>
        </p:blipFill>
        <p:spPr bwMode="auto">
          <a:xfrm>
            <a:off x="631596" y="2397553"/>
            <a:ext cx="7541443" cy="774544"/>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l="4339" t="12360" r="2540" b="18151"/>
          <a:stretch>
            <a:fillRect/>
          </a:stretch>
        </p:blipFill>
        <p:spPr bwMode="auto">
          <a:xfrm>
            <a:off x="2776412" y="3817856"/>
            <a:ext cx="3902697" cy="622169"/>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l="1035" t="7917" r="1151" b="8340"/>
          <a:stretch>
            <a:fillRect/>
          </a:stretch>
        </p:blipFill>
        <p:spPr bwMode="auto">
          <a:xfrm>
            <a:off x="895764" y="4972516"/>
            <a:ext cx="7663992" cy="895792"/>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683" y="756991"/>
            <a:ext cx="8814061" cy="4525963"/>
          </a:xfrm>
        </p:spPr>
        <p:txBody>
          <a:bodyPr/>
          <a:lstStyle/>
          <a:p>
            <a:r>
              <a:rPr lang="en-US" sz="2200" dirty="0" smtClean="0">
                <a:latin typeface="Arial" panose="020B0604020202020204" pitchFamily="34" charset="0"/>
                <a:cs typeface="Arial" panose="020B0604020202020204" pitchFamily="34" charset="0"/>
              </a:rPr>
              <a:t>With the above new value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 6.802W/m</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a:t>
            </a:r>
            <a:r>
              <a:rPr lang="en-US" sz="2200" baseline="30000" dirty="0" smtClean="0">
                <a:latin typeface="Arial" panose="020B0604020202020204" pitchFamily="34" charset="0"/>
                <a:cs typeface="Arial" panose="020B0604020202020204" pitchFamily="34" charset="0"/>
              </a:rPr>
              <a:t>O</a:t>
            </a:r>
            <a:r>
              <a:rPr lang="en-US" sz="2200" dirty="0" smtClean="0">
                <a:latin typeface="Arial" panose="020B0604020202020204" pitchFamily="34" charset="0"/>
                <a:cs typeface="Arial" panose="020B0604020202020204" pitchFamily="34" charset="0"/>
              </a:rPr>
              <a:t>C, the new value of </a:t>
            </a:r>
          </a:p>
          <a:p>
            <a:pPr>
              <a:buNone/>
            </a:pP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a:t>
            </a:r>
            <a:r>
              <a:rPr lang="en-US" sz="2200" baseline="-25000" dirty="0" err="1" smtClean="0">
                <a:latin typeface="Arial" panose="020B0604020202020204" pitchFamily="34" charset="0"/>
                <a:cs typeface="Arial" panose="020B0604020202020204" pitchFamily="34" charset="0"/>
              </a:rPr>
              <a:t>g</a:t>
            </a:r>
            <a:r>
              <a:rPr lang="en-US" sz="2200" dirty="0" smtClean="0">
                <a:latin typeface="Arial" panose="020B0604020202020204" pitchFamily="34" charset="0"/>
                <a:cs typeface="Arial" panose="020B0604020202020204" pitchFamily="34" charset="0"/>
              </a:rPr>
              <a:t> will be:</a:t>
            </a: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Again, with the above new value of </a:t>
            </a:r>
            <a:r>
              <a:rPr lang="en-US" sz="2200" dirty="0" err="1" smtClean="0">
                <a:latin typeface="Arial" panose="020B0604020202020204" pitchFamily="34" charset="0"/>
                <a:cs typeface="Arial" panose="020B0604020202020204" pitchFamily="34" charset="0"/>
              </a:rPr>
              <a:t>Tg</a:t>
            </a:r>
            <a:r>
              <a:rPr lang="en-US" sz="2200" dirty="0" smtClean="0">
                <a:latin typeface="Arial" panose="020B0604020202020204" pitchFamily="34" charset="0"/>
                <a:cs typeface="Arial" panose="020B0604020202020204" pitchFamily="34" charset="0"/>
              </a:rPr>
              <a:t>=50.5 °C, h</a:t>
            </a:r>
            <a:r>
              <a:rPr lang="en-US" sz="2200" baseline="-25000" dirty="0" smtClean="0">
                <a:latin typeface="Arial" panose="020B0604020202020204" pitchFamily="34" charset="0"/>
                <a:cs typeface="Arial" panose="020B0604020202020204" pitchFamily="34" charset="0"/>
              </a:rPr>
              <a:t>1r</a:t>
            </a:r>
            <a:r>
              <a:rPr lang="en-US" sz="2200" dirty="0" smtClean="0">
                <a:latin typeface="Arial" panose="020B0604020202020204" pitchFamily="34" charset="0"/>
                <a:cs typeface="Arial" panose="020B0604020202020204" pitchFamily="34" charset="0"/>
              </a:rPr>
              <a:t> and h</a:t>
            </a:r>
            <a:r>
              <a:rPr lang="en-US" sz="2200" baseline="-25000" dirty="0" smtClean="0">
                <a:latin typeface="Arial" panose="020B0604020202020204" pitchFamily="34" charset="0"/>
                <a:cs typeface="Arial" panose="020B0604020202020204" pitchFamily="34" charset="0"/>
              </a:rPr>
              <a:t>2r</a:t>
            </a:r>
            <a:r>
              <a:rPr lang="en-US" sz="2200" dirty="0" smtClean="0">
                <a:latin typeface="Arial" panose="020B0604020202020204" pitchFamily="34" charset="0"/>
                <a:cs typeface="Arial" panose="020B0604020202020204" pitchFamily="34" charset="0"/>
              </a:rPr>
              <a:t> are calculated to yield: </a:t>
            </a:r>
            <a:r>
              <a:rPr lang="pt-BR" sz="2200" dirty="0" smtClean="0">
                <a:latin typeface="Arial" panose="020B0604020202020204" pitchFamily="34" charset="0"/>
                <a:cs typeface="Arial" panose="020B0604020202020204" pitchFamily="34" charset="0"/>
              </a:rPr>
              <a:t>h</a:t>
            </a:r>
            <a:r>
              <a:rPr lang="pt-BR" sz="2200" baseline="-25000" dirty="0" smtClean="0">
                <a:latin typeface="Arial" panose="020B0604020202020204" pitchFamily="34" charset="0"/>
                <a:cs typeface="Arial" panose="020B0604020202020204" pitchFamily="34" charset="0"/>
              </a:rPr>
              <a:t>1r</a:t>
            </a:r>
            <a:r>
              <a:rPr lang="pt-BR" sz="2200" dirty="0" smtClean="0">
                <a:latin typeface="Arial" panose="020B0604020202020204" pitchFamily="34" charset="0"/>
                <a:cs typeface="Arial" panose="020B0604020202020204" pitchFamily="34" charset="0"/>
              </a:rPr>
              <a:t> = 8.087W /m </a:t>
            </a:r>
            <a:r>
              <a:rPr lang="pt-BR"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°C</a:t>
            </a:r>
            <a:r>
              <a:rPr lang="pt-BR" sz="2200" dirty="0" smtClean="0">
                <a:latin typeface="Arial" panose="020B0604020202020204" pitchFamily="34" charset="0"/>
                <a:cs typeface="Arial" panose="020B0604020202020204" pitchFamily="34" charset="0"/>
              </a:rPr>
              <a:t> and h</a:t>
            </a:r>
            <a:r>
              <a:rPr lang="pt-BR" sz="2200" baseline="-25000" dirty="0" smtClean="0">
                <a:latin typeface="Arial" panose="020B0604020202020204" pitchFamily="34" charset="0"/>
                <a:cs typeface="Arial" panose="020B0604020202020204" pitchFamily="34" charset="0"/>
              </a:rPr>
              <a:t>2r</a:t>
            </a:r>
            <a:r>
              <a:rPr lang="pt-BR" sz="2200" dirty="0" smtClean="0">
                <a:latin typeface="Arial" panose="020B0604020202020204" pitchFamily="34" charset="0"/>
                <a:cs typeface="Arial" panose="020B0604020202020204" pitchFamily="34" charset="0"/>
              </a:rPr>
              <a:t> = 6.563 W /m</a:t>
            </a:r>
            <a:r>
              <a:rPr lang="pt-BR"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°C</a:t>
            </a:r>
            <a:r>
              <a:rPr lang="pt-BR" sz="2200" dirty="0" smtClean="0">
                <a:latin typeface="Arial" panose="020B0604020202020204" pitchFamily="34" charset="0"/>
                <a:cs typeface="Arial" panose="020B0604020202020204" pitchFamily="34" charset="0"/>
              </a:rPr>
              <a:t> .</a:t>
            </a:r>
          </a:p>
          <a:p>
            <a:pPr algn="just"/>
            <a:r>
              <a:rPr lang="en-US" sz="2200" dirty="0" smtClean="0">
                <a:latin typeface="Arial" panose="020B0604020202020204" pitchFamily="34" charset="0"/>
                <a:cs typeface="Arial" panose="020B0604020202020204" pitchFamily="34" charset="0"/>
              </a:rPr>
              <a:t>At mean temperature = 75.25 °C, approximately same as considered earlier at 75°C is used to obtain air properties.</a:t>
            </a:r>
          </a:p>
          <a:p>
            <a:pPr algn="just"/>
            <a:r>
              <a:rPr lang="en-US" sz="2200" dirty="0" smtClean="0">
                <a:latin typeface="Arial" panose="020B0604020202020204" pitchFamily="34" charset="0"/>
                <a:cs typeface="Arial" panose="020B0604020202020204" pitchFamily="34" charset="0"/>
              </a:rPr>
              <a:t>Now, the Rayleigh number is Ra =3.524 x 10</a:t>
            </a:r>
            <a:r>
              <a:rPr lang="en-US" sz="2200" baseline="30000" dirty="0" smtClean="0">
                <a:latin typeface="Arial" panose="020B0604020202020204" pitchFamily="34" charset="0"/>
                <a:cs typeface="Arial" panose="020B0604020202020204" pitchFamily="34" charset="0"/>
              </a:rPr>
              <a:t>4</a:t>
            </a:r>
            <a:r>
              <a:rPr lang="en-US" sz="2200" dirty="0" smtClean="0">
                <a:latin typeface="Arial" panose="020B0604020202020204" pitchFamily="34" charset="0"/>
                <a:cs typeface="Arial" panose="020B0604020202020204" pitchFamily="34" charset="0"/>
              </a:rPr>
              <a:t>, and the Nusselt number is Nu = 2.894.</a:t>
            </a:r>
          </a:p>
          <a:p>
            <a:r>
              <a:rPr lang="en-US" sz="2200" dirty="0" smtClean="0">
                <a:latin typeface="Arial" panose="020B0604020202020204" pitchFamily="34" charset="0"/>
                <a:cs typeface="Arial" panose="020B0604020202020204" pitchFamily="34" charset="0"/>
              </a:rPr>
              <a:t>The convective heat transfer is given by:</a:t>
            </a:r>
          </a:p>
        </p:txBody>
      </p:sp>
      <p:pic>
        <p:nvPicPr>
          <p:cNvPr id="13314" name="Picture 2"/>
          <p:cNvPicPr>
            <a:picLocks noChangeAspect="1" noChangeArrowheads="1"/>
          </p:cNvPicPr>
          <p:nvPr/>
        </p:nvPicPr>
        <p:blipFill>
          <a:blip r:embed="rId2"/>
          <a:srcRect l="2486" t="9318" r="2048" b="9794"/>
          <a:stretch>
            <a:fillRect/>
          </a:stretch>
        </p:blipFill>
        <p:spPr bwMode="auto">
          <a:xfrm>
            <a:off x="2064470" y="1451728"/>
            <a:ext cx="4110087" cy="801278"/>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l="5635" t="10461" r="2824" b="12887"/>
          <a:stretch>
            <a:fillRect/>
          </a:stretch>
        </p:blipFill>
        <p:spPr bwMode="auto">
          <a:xfrm>
            <a:off x="2603247" y="5067706"/>
            <a:ext cx="4298623" cy="744717"/>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7" y="888967"/>
            <a:ext cx="8229600" cy="4525963"/>
          </a:xfrm>
        </p:spPr>
        <p:txBody>
          <a:bodyPr/>
          <a:lstStyle/>
          <a:p>
            <a:r>
              <a:rPr lang="en-US" sz="2200" dirty="0" smtClean="0">
                <a:latin typeface="Arial" panose="020B0604020202020204" pitchFamily="34" charset="0"/>
                <a:cs typeface="Arial" panose="020B0604020202020204" pitchFamily="34" charset="0"/>
              </a:rPr>
              <a:t>A third estimate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is then determined as:</a:t>
            </a: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a:buNone/>
            </a:pPr>
            <a:r>
              <a:rPr lang="en-US" sz="2200" dirty="0" smtClean="0">
                <a:latin typeface="Arial" panose="020B0604020202020204" pitchFamily="34" charset="0"/>
                <a:cs typeface="Arial" panose="020B0604020202020204" pitchFamily="34" charset="0"/>
              </a:rPr>
              <a:t>and the new value of </a:t>
            </a:r>
            <a:r>
              <a:rPr lang="en-US" sz="2200" dirty="0" err="1" smtClean="0">
                <a:latin typeface="Arial" panose="020B0604020202020204" pitchFamily="34" charset="0"/>
                <a:cs typeface="Arial" panose="020B0604020202020204" pitchFamily="34" charset="0"/>
              </a:rPr>
              <a:t>T</a:t>
            </a:r>
            <a:r>
              <a:rPr lang="en-US" sz="2200" baseline="-25000" dirty="0" err="1" smtClean="0">
                <a:latin typeface="Arial" panose="020B0604020202020204" pitchFamily="34" charset="0"/>
                <a:cs typeface="Arial" panose="020B0604020202020204" pitchFamily="34" charset="0"/>
              </a:rPr>
              <a:t>g</a:t>
            </a:r>
            <a:r>
              <a:rPr lang="en-US" sz="2200" dirty="0" smtClean="0">
                <a:latin typeface="Arial" panose="020B0604020202020204" pitchFamily="34" charset="0"/>
                <a:cs typeface="Arial" panose="020B0604020202020204" pitchFamily="34" charset="0"/>
              </a:rPr>
              <a:t> is:</a:t>
            </a:r>
          </a:p>
          <a:p>
            <a:pPr>
              <a:buNone/>
            </a:pPr>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algn="just">
              <a:buNone/>
            </a:pPr>
            <a:r>
              <a:rPr lang="en-US" sz="2200" dirty="0" smtClean="0">
                <a:latin typeface="Arial" panose="020B0604020202020204" pitchFamily="34" charset="0"/>
                <a:cs typeface="Arial" panose="020B0604020202020204" pitchFamily="34" charset="0"/>
              </a:rPr>
              <a:t>    which is very close to the value calculated earlier. Hence, the same value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will be obtained if calculations are repeated further.</a:t>
            </a:r>
          </a:p>
          <a:p>
            <a:r>
              <a:rPr lang="en-US" sz="2200" dirty="0" smtClean="0">
                <a:latin typeface="Arial" panose="020B0604020202020204" pitchFamily="34" charset="0"/>
                <a:cs typeface="Arial" panose="020B0604020202020204" pitchFamily="34" charset="0"/>
              </a:rPr>
              <a:t>This means the exact value of </a:t>
            </a:r>
            <a:r>
              <a:rPr lang="en-US" sz="2200" dirty="0" err="1" smtClean="0">
                <a:latin typeface="Arial" panose="020B0604020202020204" pitchFamily="34" charset="0"/>
                <a:cs typeface="Arial" panose="020B0604020202020204" pitchFamily="34" charset="0"/>
              </a:rPr>
              <a:t>U</a:t>
            </a:r>
            <a:r>
              <a:rPr lang="en-US" sz="2200" baseline="-25000" dirty="0" err="1"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 6.934 W/m </a:t>
            </a:r>
            <a:r>
              <a:rPr lang="en-US" sz="2200" baseline="30000" dirty="0" smtClean="0">
                <a:latin typeface="Arial" panose="020B0604020202020204" pitchFamily="34" charset="0"/>
                <a:cs typeface="Arial" panose="020B0604020202020204" pitchFamily="34" charset="0"/>
              </a:rPr>
              <a:t>2 </a:t>
            </a:r>
            <a:r>
              <a:rPr lang="en-US" sz="2200" dirty="0" smtClean="0">
                <a:latin typeface="Arial" panose="020B0604020202020204" pitchFamily="34" charset="0"/>
                <a:cs typeface="Arial" panose="020B0604020202020204" pitchFamily="34" charset="0"/>
              </a:rPr>
              <a:t>°C.</a:t>
            </a:r>
          </a:p>
        </p:txBody>
      </p:sp>
      <p:pic>
        <p:nvPicPr>
          <p:cNvPr id="14339" name="Picture 3"/>
          <p:cNvPicPr>
            <a:picLocks noChangeAspect="1" noChangeArrowheads="1"/>
          </p:cNvPicPr>
          <p:nvPr/>
        </p:nvPicPr>
        <p:blipFill>
          <a:blip r:embed="rId2"/>
          <a:srcRect l="1318" t="10453" r="1585" b="6802"/>
          <a:stretch>
            <a:fillRect/>
          </a:stretch>
        </p:blipFill>
        <p:spPr bwMode="auto">
          <a:xfrm>
            <a:off x="867267" y="1385740"/>
            <a:ext cx="6843860" cy="961534"/>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a:srcRect l="2158" t="13371" r="3185" b="9006"/>
          <a:stretch>
            <a:fillRect/>
          </a:stretch>
        </p:blipFill>
        <p:spPr bwMode="auto">
          <a:xfrm>
            <a:off x="2329825" y="2959436"/>
            <a:ext cx="4345757" cy="754144"/>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188" y="841834"/>
            <a:ext cx="8469885" cy="4525963"/>
          </a:xfrm>
        </p:spPr>
        <p:txBody>
          <a:bodyPr/>
          <a:lstStyle/>
          <a:p>
            <a:pPr algn="just"/>
            <a:r>
              <a:rPr lang="en-US" sz="2600" dirty="0" smtClean="0">
                <a:latin typeface="Arial" panose="020B0604020202020204" pitchFamily="34" charset="0"/>
                <a:cs typeface="Arial" panose="020B0604020202020204" pitchFamily="34" charset="0"/>
              </a:rPr>
              <a:t>The main factors influencing the top heat transfer loss coefficient </a:t>
            </a:r>
            <a:r>
              <a:rPr lang="en-US" sz="2600" dirty="0" err="1" smtClean="0">
                <a:latin typeface="Arial" panose="020B0604020202020204" pitchFamily="34" charset="0"/>
                <a:cs typeface="Arial" panose="020B0604020202020204" pitchFamily="34" charset="0"/>
              </a:rPr>
              <a:t>U</a:t>
            </a:r>
            <a:r>
              <a:rPr lang="en-US" sz="2600" baseline="-25000" dirty="0" err="1" smtClean="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 are the number of covers and the emissivity of the absorber plate.</a:t>
            </a:r>
          </a:p>
          <a:p>
            <a:pPr algn="just"/>
            <a:r>
              <a:rPr lang="en-US" sz="2600" dirty="0" smtClean="0">
                <a:latin typeface="Arial" panose="020B0604020202020204" pitchFamily="34" charset="0"/>
                <a:cs typeface="Arial" panose="020B0604020202020204" pitchFamily="34" charset="0"/>
              </a:rPr>
              <a:t>Fig. 3.5 shows the effect of the number of covers on the top heat transfer loss coefficient </a:t>
            </a:r>
            <a:r>
              <a:rPr lang="en-US" sz="2600" dirty="0" err="1" smtClean="0">
                <a:latin typeface="Arial" panose="020B0604020202020204" pitchFamily="34" charset="0"/>
                <a:cs typeface="Arial" panose="020B0604020202020204" pitchFamily="34" charset="0"/>
              </a:rPr>
              <a:t>U</a:t>
            </a:r>
            <a:r>
              <a:rPr lang="en-US" sz="2600" baseline="-25000" dirty="0" err="1" smtClean="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 for different plate temperature.</a:t>
            </a:r>
          </a:p>
          <a:p>
            <a:r>
              <a:rPr lang="en-US" sz="2600" dirty="0" smtClean="0">
                <a:latin typeface="Arial" panose="020B0604020202020204" pitchFamily="34" charset="0"/>
                <a:cs typeface="Arial" panose="020B0604020202020204" pitchFamily="34" charset="0"/>
              </a:rPr>
              <a:t>The top heat transfer loss coefficient </a:t>
            </a:r>
            <a:r>
              <a:rPr lang="en-US" sz="2600" dirty="0" err="1" smtClean="0">
                <a:latin typeface="Arial" panose="020B0604020202020204" pitchFamily="34" charset="0"/>
                <a:cs typeface="Arial" panose="020B0604020202020204" pitchFamily="34" charset="0"/>
              </a:rPr>
              <a:t>U</a:t>
            </a:r>
            <a:r>
              <a:rPr lang="en-US" sz="2600" baseline="-25000" dirty="0" err="1" smtClean="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 reduces for higher number of covers.</a:t>
            </a:r>
          </a:p>
          <a:p>
            <a:pPr algn="just"/>
            <a:r>
              <a:rPr lang="en-US" sz="2600" dirty="0" smtClean="0">
                <a:latin typeface="Arial" panose="020B0604020202020204" pitchFamily="34" charset="0"/>
                <a:cs typeface="Arial" panose="020B0604020202020204" pitchFamily="34" charset="0"/>
              </a:rPr>
              <a:t> As may be expected, the top heat transfer loss coefficient </a:t>
            </a:r>
            <a:r>
              <a:rPr lang="en-US" sz="2600" dirty="0" err="1" smtClean="0">
                <a:latin typeface="Arial" panose="020B0604020202020204" pitchFamily="34" charset="0"/>
                <a:cs typeface="Arial" panose="020B0604020202020204" pitchFamily="34" charset="0"/>
              </a:rPr>
              <a:t>U</a:t>
            </a:r>
            <a:r>
              <a:rPr lang="en-US" sz="2600" baseline="-25000" dirty="0" err="1" smtClean="0">
                <a:latin typeface="Arial" panose="020B0604020202020204" pitchFamily="34" charset="0"/>
                <a:cs typeface="Arial" panose="020B0604020202020204" pitchFamily="34" charset="0"/>
              </a:rPr>
              <a:t>t</a:t>
            </a:r>
            <a:r>
              <a:rPr lang="en-US" sz="2600" baseline="-250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increases with increasing plate temperature.</a:t>
            </a:r>
            <a:endParaRPr lang="en-US" sz="2600" dirty="0">
              <a:latin typeface="Arial" panose="020B0604020202020204" pitchFamily="34" charset="0"/>
              <a:cs typeface="Arial" panose="020B0604020202020204" pitchFamily="34" charset="0"/>
            </a:endParaRPr>
          </a:p>
        </p:txBody>
      </p:sp>
      <p:sp>
        <p:nvSpPr>
          <p:cNvPr id="3" name="Rectangle 2"/>
          <p:cNvSpPr/>
          <p:nvPr/>
        </p:nvSpPr>
        <p:spPr>
          <a:xfrm>
            <a:off x="2154389" y="0"/>
            <a:ext cx="5596405" cy="646331"/>
          </a:xfrm>
          <a:prstGeom prst="rect">
            <a:avLst/>
          </a:prstGeom>
        </p:spPr>
        <p:txBody>
          <a:bodyPr wrap="none">
            <a:spAutoFit/>
          </a:bodyPr>
          <a:lstStyle/>
          <a:p>
            <a:pPr algn="ctr">
              <a:buNone/>
            </a:pPr>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Practical Considerations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l="3658" t="5479" r="1689" b="1926"/>
          <a:stretch>
            <a:fillRect/>
          </a:stretch>
        </p:blipFill>
        <p:spPr bwMode="auto">
          <a:xfrm>
            <a:off x="490194" y="838985"/>
            <a:ext cx="7626283" cy="4866891"/>
          </a:xfrm>
          <a:prstGeom prst="rect">
            <a:avLst/>
          </a:prstGeom>
          <a:noFill/>
          <a:ln w="9525">
            <a:noFill/>
            <a:miter lim="800000"/>
            <a:headEnd/>
            <a:tailEnd/>
          </a:ln>
          <a:effectLst/>
        </p:spPr>
      </p:pic>
      <p:sp>
        <p:nvSpPr>
          <p:cNvPr id="5" name="Rectangle 4"/>
          <p:cNvSpPr/>
          <p:nvPr/>
        </p:nvSpPr>
        <p:spPr>
          <a:xfrm>
            <a:off x="678729" y="5921952"/>
            <a:ext cx="7777114" cy="400110"/>
          </a:xfrm>
          <a:prstGeom prst="rect">
            <a:avLst/>
          </a:prstGeom>
        </p:spPr>
        <p:txBody>
          <a:bodyPr wrap="square">
            <a:spAutoFit/>
          </a:bodyPr>
          <a:lstStyle/>
          <a:p>
            <a:pPr algn="ctr"/>
            <a:r>
              <a:rPr lang="en-US" dirty="0" smtClean="0">
                <a:solidFill>
                  <a:schemeClr val="accent2">
                    <a:lumMod val="75000"/>
                  </a:schemeClr>
                </a:solidFill>
                <a:latin typeface="Arial" panose="020B0604020202020204" pitchFamily="34" charset="0"/>
                <a:cs typeface="Arial" panose="020B0604020202020204" pitchFamily="34" charset="0"/>
              </a:rPr>
              <a:t>Fig. 3.5. </a:t>
            </a:r>
            <a:r>
              <a:rPr lang="en-US" b="0" dirty="0" smtClean="0">
                <a:solidFill>
                  <a:schemeClr val="accent2">
                    <a:lumMod val="75000"/>
                  </a:schemeClr>
                </a:solidFill>
                <a:latin typeface="Arial" panose="020B0604020202020204" pitchFamily="34" charset="0"/>
                <a:cs typeface="Arial" panose="020B0604020202020204" pitchFamily="34" charset="0"/>
              </a:rPr>
              <a:t>Effect of Number of Covers on Top-Loss Coefficient</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335" y="917247"/>
            <a:ext cx="8229600" cy="4525963"/>
          </a:xfrm>
        </p:spPr>
        <p:txBody>
          <a:bodyPr/>
          <a:lstStyle/>
          <a:p>
            <a:pPr algn="just"/>
            <a:r>
              <a:rPr lang="en-US" sz="2600" dirty="0" smtClean="0">
                <a:latin typeface="Arial" panose="020B0604020202020204" pitchFamily="34" charset="0"/>
                <a:cs typeface="Arial" panose="020B0604020202020204" pitchFamily="34" charset="0"/>
              </a:rPr>
              <a:t>The effect of the emissivity of the plate on the top heat transfer loss coefficient </a:t>
            </a:r>
            <a:r>
              <a:rPr lang="en-US" sz="2600" dirty="0" err="1" smtClean="0">
                <a:latin typeface="Arial" panose="020B0604020202020204" pitchFamily="34" charset="0"/>
                <a:cs typeface="Arial" panose="020B0604020202020204" pitchFamily="34" charset="0"/>
              </a:rPr>
              <a:t>Ut</a:t>
            </a:r>
            <a:r>
              <a:rPr lang="en-US" sz="2600" dirty="0" smtClean="0">
                <a:latin typeface="Arial" panose="020B0604020202020204" pitchFamily="34" charset="0"/>
                <a:cs typeface="Arial" panose="020B0604020202020204" pitchFamily="34" charset="0"/>
              </a:rPr>
              <a:t> is shown in Fig. 3.6.</a:t>
            </a:r>
          </a:p>
          <a:p>
            <a:pPr algn="just"/>
            <a:r>
              <a:rPr lang="en-US" sz="2600" dirty="0" smtClean="0">
                <a:latin typeface="Arial" panose="020B0604020202020204" pitchFamily="34" charset="0"/>
                <a:cs typeface="Arial" panose="020B0604020202020204" pitchFamily="34" charset="0"/>
              </a:rPr>
              <a:t>The top loss heat transfer coefficient can be estimated by applying Equation (3.16) as given by Klein (1975).</a:t>
            </a:r>
          </a:p>
        </p:txBody>
      </p:sp>
      <p:pic>
        <p:nvPicPr>
          <p:cNvPr id="16386" name="Picture 2"/>
          <p:cNvPicPr>
            <a:picLocks noChangeAspect="1" noChangeArrowheads="1"/>
          </p:cNvPicPr>
          <p:nvPr/>
        </p:nvPicPr>
        <p:blipFill>
          <a:blip r:embed="rId2"/>
          <a:srcRect l="1510" t="3231" r="1289" b="2628"/>
          <a:stretch>
            <a:fillRect/>
          </a:stretch>
        </p:blipFill>
        <p:spPr bwMode="auto">
          <a:xfrm>
            <a:off x="810703" y="3043405"/>
            <a:ext cx="7572384" cy="3355943"/>
          </a:xfrm>
          <a:prstGeom prst="rect">
            <a:avLst/>
          </a:prstGeom>
          <a:noFill/>
          <a:ln w="9525">
            <a:noFill/>
            <a:miter lim="800000"/>
            <a:headEnd/>
            <a:tailEnd/>
          </a:ln>
          <a:effectLst/>
        </p:spPr>
      </p:pic>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The effect of the air-gap spacing on the top heat transfer loss coefficient </a:t>
            </a:r>
            <a:r>
              <a:rPr lang="en-US" sz="2600" dirty="0" err="1" smtClean="0">
                <a:latin typeface="Arial" panose="020B0604020202020204" pitchFamily="34" charset="0"/>
                <a:cs typeface="Arial" panose="020B0604020202020204" pitchFamily="34" charset="0"/>
              </a:rPr>
              <a:t>Ut</a:t>
            </a:r>
            <a:r>
              <a:rPr lang="en-US" sz="2600" dirty="0" smtClean="0">
                <a:latin typeface="Arial" panose="020B0604020202020204" pitchFamily="34" charset="0"/>
                <a:cs typeface="Arial" panose="020B0604020202020204" pitchFamily="34" charset="0"/>
              </a:rPr>
              <a:t> is shown in Fig. 3.8.</a:t>
            </a:r>
            <a:endParaRPr lang="en-US" sz="26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srcRect l="1372" t="2341" r="2312" b="3036"/>
          <a:stretch>
            <a:fillRect/>
          </a:stretch>
        </p:blipFill>
        <p:spPr bwMode="auto">
          <a:xfrm>
            <a:off x="603315" y="923826"/>
            <a:ext cx="8239027" cy="4572000"/>
          </a:xfrm>
          <a:prstGeom prst="rect">
            <a:avLst/>
          </a:prstGeom>
          <a:noFill/>
          <a:ln w="9525">
            <a:noFill/>
            <a:miter lim="800000"/>
            <a:headEnd/>
            <a:tailEnd/>
          </a:ln>
          <a:effectLst/>
        </p:spPr>
      </p:pic>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2066" t="3103" r="2093" b="2015"/>
          <a:stretch>
            <a:fillRect/>
          </a:stretch>
        </p:blipFill>
        <p:spPr bwMode="auto">
          <a:xfrm>
            <a:off x="641023" y="952107"/>
            <a:ext cx="7871381" cy="5015060"/>
          </a:xfrm>
          <a:prstGeom prst="rect">
            <a:avLst/>
          </a:prstGeom>
          <a:noFill/>
          <a:ln w="9525">
            <a:noFill/>
            <a:miter lim="800000"/>
            <a:headEnd/>
            <a:tailEnd/>
          </a:ln>
          <a:effectLst/>
        </p:spPr>
      </p:pic>
      <p:sp>
        <p:nvSpPr>
          <p:cNvPr id="4" name="Rectangle 3"/>
          <p:cNvSpPr/>
          <p:nvPr/>
        </p:nvSpPr>
        <p:spPr>
          <a:xfrm>
            <a:off x="1230197" y="6025647"/>
            <a:ext cx="7421434" cy="400110"/>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3.7 </a:t>
            </a:r>
            <a:r>
              <a:rPr lang="en-US" b="0" dirty="0" smtClean="0">
                <a:solidFill>
                  <a:schemeClr val="accent2">
                    <a:lumMod val="75000"/>
                  </a:schemeClr>
                </a:solidFill>
                <a:latin typeface="Arial" panose="020B0604020202020204" pitchFamily="34" charset="0"/>
                <a:cs typeface="Arial" panose="020B0604020202020204" pitchFamily="34" charset="0"/>
              </a:rPr>
              <a:t>Effect of Emissivity of the Plate on Top-Loss Coefficient</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909" y="719285"/>
            <a:ext cx="8441604" cy="4525963"/>
          </a:xfrm>
        </p:spPr>
        <p:txBody>
          <a:bodyPr/>
          <a:lstStyle/>
          <a:p>
            <a:pPr algn="just"/>
            <a:r>
              <a:rPr lang="en-US" sz="2100" b="1" dirty="0" smtClean="0">
                <a:solidFill>
                  <a:srgbClr val="00B050"/>
                </a:solidFill>
                <a:latin typeface="Arial" panose="020B0604020202020204" pitchFamily="34" charset="0"/>
                <a:cs typeface="Arial" panose="020B0604020202020204" pitchFamily="34" charset="0"/>
              </a:rPr>
              <a:t>A solar collector is a special kind of heat exchanger that transforms solar radiant energy into heat.</a:t>
            </a:r>
          </a:p>
          <a:p>
            <a:pPr algn="just"/>
            <a:r>
              <a:rPr lang="en-US" sz="2100" dirty="0" smtClean="0">
                <a:latin typeface="Arial" panose="020B0604020202020204" pitchFamily="34" charset="0"/>
                <a:cs typeface="Arial" panose="020B0604020202020204" pitchFamily="34" charset="0"/>
              </a:rPr>
              <a:t> </a:t>
            </a:r>
            <a:r>
              <a:rPr lang="en-US" sz="2100" b="1" dirty="0" smtClean="0">
                <a:latin typeface="Arial" panose="020B0604020202020204" pitchFamily="34" charset="0"/>
                <a:cs typeface="Arial" panose="020B0604020202020204" pitchFamily="34" charset="0"/>
              </a:rPr>
              <a:t>A solar collector differs in several respects from more conventional heat exchangers. </a:t>
            </a:r>
          </a:p>
          <a:p>
            <a:pPr algn="just"/>
            <a:r>
              <a:rPr lang="en-US" sz="2100" b="1" dirty="0" smtClean="0">
                <a:solidFill>
                  <a:srgbClr val="00B050"/>
                </a:solidFill>
                <a:latin typeface="Arial" panose="020B0604020202020204" pitchFamily="34" charset="0"/>
                <a:cs typeface="Arial" panose="020B0604020202020204" pitchFamily="34" charset="0"/>
              </a:rPr>
              <a:t>The latter usually accomplish a </a:t>
            </a:r>
            <a:r>
              <a:rPr lang="en-US" sz="2100" b="1" dirty="0" smtClean="0">
                <a:solidFill>
                  <a:srgbClr val="00B050"/>
                </a:solidFill>
                <a:latin typeface="Arial" panose="020B0604020202020204" pitchFamily="34" charset="0"/>
                <a:cs typeface="Arial" panose="020B0604020202020204" pitchFamily="34" charset="0"/>
              </a:rPr>
              <a:t>fluid-to-fluid </a:t>
            </a:r>
            <a:r>
              <a:rPr lang="en-US" sz="2100" b="1" dirty="0" smtClean="0">
                <a:solidFill>
                  <a:srgbClr val="00B050"/>
                </a:solidFill>
                <a:latin typeface="Arial" panose="020B0604020202020204" pitchFamily="34" charset="0"/>
                <a:cs typeface="Arial" panose="020B0604020202020204" pitchFamily="34" charset="0"/>
              </a:rPr>
              <a:t>exchange with high heat transfer rates and with radiation as an unimportant factor. In the solar collector, energy transfer is from a distant source of radiant energy to a fluid</a:t>
            </a:r>
            <a:r>
              <a:rPr lang="en-US" sz="2100" dirty="0" smtClean="0">
                <a:latin typeface="Arial" panose="020B0604020202020204" pitchFamily="34" charset="0"/>
                <a:cs typeface="Arial" panose="020B0604020202020204" pitchFamily="34" charset="0"/>
              </a:rPr>
              <a:t>.</a:t>
            </a:r>
          </a:p>
          <a:p>
            <a:pPr algn="just"/>
            <a:r>
              <a:rPr lang="en-US" sz="2100" dirty="0" smtClean="0">
                <a:latin typeface="Arial" panose="020B0604020202020204" pitchFamily="34" charset="0"/>
                <a:cs typeface="Arial" panose="020B0604020202020204" pitchFamily="34" charset="0"/>
              </a:rPr>
              <a:t>Flat-plate collectors can be designed for applications requiring energy delivery at  moderate temperatures, up to perhaps 100</a:t>
            </a:r>
            <a:r>
              <a:rPr lang="en-US" sz="2100" baseline="30000" dirty="0" smtClean="0">
                <a:latin typeface="Arial" panose="020B0604020202020204" pitchFamily="34" charset="0"/>
                <a:cs typeface="Arial" panose="020B0604020202020204" pitchFamily="34" charset="0"/>
              </a:rPr>
              <a:t>◦</a:t>
            </a:r>
            <a:r>
              <a:rPr lang="en-US" sz="2100" dirty="0" smtClean="0">
                <a:latin typeface="Arial" panose="020B0604020202020204" pitchFamily="34" charset="0"/>
                <a:cs typeface="Arial" panose="020B0604020202020204" pitchFamily="34" charset="0"/>
              </a:rPr>
              <a:t>C above ambient temperature. </a:t>
            </a:r>
          </a:p>
          <a:p>
            <a:pPr algn="just"/>
            <a:r>
              <a:rPr lang="en-US" sz="2100" b="1" dirty="0" smtClean="0">
                <a:solidFill>
                  <a:srgbClr val="C026B9"/>
                </a:solidFill>
                <a:latin typeface="Arial" panose="020B0604020202020204" pitchFamily="34" charset="0"/>
                <a:cs typeface="Arial" panose="020B0604020202020204" pitchFamily="34" charset="0"/>
              </a:rPr>
              <a:t>They use both beam and diffuse solar radiation, do not require tracking of the sun, and require little maintenance. </a:t>
            </a:r>
          </a:p>
          <a:p>
            <a:pPr algn="just"/>
            <a:r>
              <a:rPr lang="en-US" sz="2100" b="1" dirty="0" smtClean="0">
                <a:solidFill>
                  <a:srgbClr val="0000FF"/>
                </a:solidFill>
                <a:latin typeface="Arial" panose="020B0604020202020204" pitchFamily="34" charset="0"/>
                <a:cs typeface="Arial" panose="020B0604020202020204" pitchFamily="34" charset="0"/>
              </a:rPr>
              <a:t>They are mechanically simpler than concentrating collectors. The major applications of these units are in solar water heating, building heating, air conditioning, and industrial process heat. </a:t>
            </a:r>
          </a:p>
        </p:txBody>
      </p:sp>
      <p:sp>
        <p:nvSpPr>
          <p:cNvPr id="3"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rPr>
              <a:t>Solar Collector</a:t>
            </a:r>
            <a:endParaRPr lang="en-US" sz="3600" kern="0" dirty="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l="1872" t="4230" r="1355" b="2546"/>
          <a:stretch>
            <a:fillRect/>
          </a:stretch>
        </p:blipFill>
        <p:spPr bwMode="auto">
          <a:xfrm>
            <a:off x="744718" y="848412"/>
            <a:ext cx="7795967" cy="5137608"/>
          </a:xfrm>
          <a:prstGeom prst="rect">
            <a:avLst/>
          </a:prstGeom>
          <a:noFill/>
          <a:ln w="9525">
            <a:noFill/>
            <a:miter lim="800000"/>
            <a:headEnd/>
            <a:tailEnd/>
          </a:ln>
          <a:effectLst/>
        </p:spPr>
      </p:pic>
      <p:sp>
        <p:nvSpPr>
          <p:cNvPr id="4" name="Rectangle 3"/>
          <p:cNvSpPr/>
          <p:nvPr/>
        </p:nvSpPr>
        <p:spPr>
          <a:xfrm>
            <a:off x="1371600" y="6006793"/>
            <a:ext cx="6745458" cy="400110"/>
          </a:xfrm>
          <a:prstGeom prst="rect">
            <a:avLst/>
          </a:prstGeom>
        </p:spPr>
        <p:txBody>
          <a:bodyPr wrap="square">
            <a:spAutoFit/>
          </a:bodyPr>
          <a:lstStyle/>
          <a:p>
            <a:pPr algn="ctr"/>
            <a:r>
              <a:rPr lang="en-US" dirty="0" smtClean="0">
                <a:solidFill>
                  <a:schemeClr val="accent2">
                    <a:lumMod val="75000"/>
                  </a:schemeClr>
                </a:solidFill>
                <a:latin typeface="Arial" panose="020B0604020202020204" pitchFamily="34" charset="0"/>
                <a:cs typeface="Arial" panose="020B0604020202020204" pitchFamily="34" charset="0"/>
              </a:rPr>
              <a:t>Fig. 3.8 </a:t>
            </a:r>
            <a:r>
              <a:rPr lang="en-US" b="0" dirty="0" smtClean="0">
                <a:solidFill>
                  <a:schemeClr val="accent2">
                    <a:lumMod val="75000"/>
                  </a:schemeClr>
                </a:solidFill>
                <a:latin typeface="Arial" panose="020B0604020202020204" pitchFamily="34" charset="0"/>
                <a:cs typeface="Arial" panose="020B0604020202020204" pitchFamily="34" charset="0"/>
              </a:rPr>
              <a:t>Effect of Air-Gap Spacing on Top-Loss Coefficient</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774" y="898394"/>
            <a:ext cx="8229600" cy="4525963"/>
          </a:xfrm>
        </p:spPr>
        <p:txBody>
          <a:bodyPr/>
          <a:lstStyle/>
          <a:p>
            <a:pPr algn="just"/>
            <a:r>
              <a:rPr lang="en-US" sz="2400" dirty="0" smtClean="0">
                <a:latin typeface="Arial" panose="020B0604020202020204" pitchFamily="34" charset="0"/>
                <a:cs typeface="Arial" panose="020B0604020202020204" pitchFamily="34" charset="0"/>
              </a:rPr>
              <a:t>Heat is lost from the plate to ambient by conduction through the insulation and subsequently by convection and radiation from the bottom surface casing.</a:t>
            </a:r>
          </a:p>
          <a:p>
            <a:r>
              <a:rPr lang="en-US" sz="2400" dirty="0" smtClean="0">
                <a:latin typeface="Arial" panose="020B0604020202020204" pitchFamily="34" charset="0"/>
                <a:cs typeface="Arial" panose="020B0604020202020204" pitchFamily="34" charset="0"/>
              </a:rPr>
              <a:t> The bottom loss coefficient is given by:</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magnitude of K</a:t>
            </a:r>
            <a:r>
              <a:rPr lang="en-US" sz="2400" baseline="-25000" dirty="0" smtClean="0">
                <a:latin typeface="Arial" panose="020B0604020202020204" pitchFamily="34" charset="0"/>
                <a:cs typeface="Arial" panose="020B0604020202020204" pitchFamily="34" charset="0"/>
              </a:rPr>
              <a:t>in</a:t>
            </a:r>
            <a:r>
              <a:rPr lang="en-US" sz="2400" dirty="0" smtClean="0">
                <a:latin typeface="Arial" panose="020B0604020202020204" pitchFamily="34" charset="0"/>
                <a:cs typeface="Arial" panose="020B0604020202020204" pitchFamily="34" charset="0"/>
              </a:rPr>
              <a:t> and </a:t>
            </a:r>
            <a:r>
              <a:rPr lang="en-US" sz="2400" dirty="0" err="1" smtClean="0">
                <a:latin typeface="Arial" panose="020B0604020202020204" pitchFamily="34" charset="0"/>
                <a:cs typeface="Arial" panose="020B0604020202020204" pitchFamily="34" charset="0"/>
              </a:rPr>
              <a:t>h</a:t>
            </a:r>
            <a:r>
              <a:rPr lang="en-US" sz="2400" baseline="-25000" dirty="0" err="1"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are such that the second term in the Equation (3.17) is negligible. Therefore:</a:t>
            </a:r>
          </a:p>
        </p:txBody>
      </p:sp>
      <p:sp>
        <p:nvSpPr>
          <p:cNvPr id="3" name="Rectangle 2"/>
          <p:cNvSpPr/>
          <p:nvPr/>
        </p:nvSpPr>
        <p:spPr>
          <a:xfrm>
            <a:off x="1573665" y="24412"/>
            <a:ext cx="628890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3.2.2. Back Loss Coefficient</a:t>
            </a:r>
          </a:p>
        </p:txBody>
      </p:sp>
      <p:pic>
        <p:nvPicPr>
          <p:cNvPr id="97282" name="Picture 2"/>
          <p:cNvPicPr>
            <a:picLocks noChangeAspect="1" noChangeArrowheads="1"/>
          </p:cNvPicPr>
          <p:nvPr/>
        </p:nvPicPr>
        <p:blipFill>
          <a:blip r:embed="rId2"/>
          <a:srcRect l="2365" t="9465" r="1094" b="9816"/>
          <a:stretch>
            <a:fillRect/>
          </a:stretch>
        </p:blipFill>
        <p:spPr bwMode="auto">
          <a:xfrm>
            <a:off x="782425" y="2516957"/>
            <a:ext cx="7871382" cy="970961"/>
          </a:xfrm>
          <a:prstGeom prst="rect">
            <a:avLst/>
          </a:prstGeom>
          <a:noFill/>
          <a:ln w="9525">
            <a:noFill/>
            <a:miter lim="800000"/>
            <a:headEnd/>
            <a:tailEnd/>
          </a:ln>
          <a:effectLst/>
        </p:spPr>
      </p:pic>
      <p:pic>
        <p:nvPicPr>
          <p:cNvPr id="97283" name="Picture 3"/>
          <p:cNvPicPr>
            <a:picLocks noChangeAspect="1" noChangeArrowheads="1"/>
          </p:cNvPicPr>
          <p:nvPr/>
        </p:nvPicPr>
        <p:blipFill>
          <a:blip r:embed="rId3"/>
          <a:srcRect l="2304" t="9165" r="873" b="10372"/>
          <a:stretch>
            <a:fillRect/>
          </a:stretch>
        </p:blipFill>
        <p:spPr bwMode="auto">
          <a:xfrm>
            <a:off x="782424" y="4590854"/>
            <a:ext cx="7654565" cy="942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0736" y="851260"/>
            <a:ext cx="8413325" cy="4525963"/>
          </a:xfrm>
        </p:spPr>
        <p:txBody>
          <a:bodyPr/>
          <a:lstStyle/>
          <a:p>
            <a:pPr algn="just"/>
            <a:r>
              <a:rPr lang="en-US" sz="2600" dirty="0" smtClean="0">
                <a:latin typeface="Arial" panose="020B0604020202020204" pitchFamily="34" charset="0"/>
                <a:cs typeface="Arial" panose="020B0604020202020204" pitchFamily="34" charset="0"/>
              </a:rPr>
              <a:t>Energy lost from the side of the collector casing may be taken to have exactly the same value as that from the back, if the thickness of the edge insulation is the same as that of the back insulation (Tabor, 1958).</a:t>
            </a:r>
          </a:p>
          <a:p>
            <a:r>
              <a:rPr lang="en-US" sz="2600" dirty="0" smtClean="0">
                <a:latin typeface="Arial" panose="020B0604020202020204" pitchFamily="34" charset="0"/>
                <a:cs typeface="Arial" panose="020B0604020202020204" pitchFamily="34" charset="0"/>
              </a:rPr>
              <a:t>The edge loss is given as:</a:t>
            </a: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lgn="ctr">
              <a:buNone/>
            </a:pPr>
            <a:r>
              <a:rPr lang="en-US" sz="2600" dirty="0" smtClean="0">
                <a:latin typeface="Times New Roman" pitchFamily="18" charset="0"/>
                <a:cs typeface="Times New Roman" pitchFamily="18" charset="0"/>
              </a:rPr>
              <a:t> </a:t>
            </a:r>
          </a:p>
        </p:txBody>
      </p:sp>
      <p:sp>
        <p:nvSpPr>
          <p:cNvPr id="3" name="Rectangle 2"/>
          <p:cNvSpPr/>
          <p:nvPr/>
        </p:nvSpPr>
        <p:spPr>
          <a:xfrm>
            <a:off x="1521873" y="0"/>
            <a:ext cx="6186309"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3.2.3 Edge Loss Coefficient</a:t>
            </a:r>
          </a:p>
        </p:txBody>
      </p:sp>
      <p:pic>
        <p:nvPicPr>
          <p:cNvPr id="98306" name="Picture 2"/>
          <p:cNvPicPr>
            <a:picLocks noChangeAspect="1" noChangeArrowheads="1"/>
          </p:cNvPicPr>
          <p:nvPr/>
        </p:nvPicPr>
        <p:blipFill>
          <a:blip r:embed="rId2"/>
          <a:srcRect l="872" t="11579" r="1467" b="11177"/>
          <a:stretch>
            <a:fillRect/>
          </a:stretch>
        </p:blipFill>
        <p:spPr bwMode="auto">
          <a:xfrm>
            <a:off x="952106" y="3228752"/>
            <a:ext cx="7739406" cy="90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7" y="917248"/>
            <a:ext cx="8229600" cy="4525963"/>
          </a:xfrm>
        </p:spPr>
        <p:txBody>
          <a:bodyPr/>
          <a:lstStyle/>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overall heat loss coefficient U</a:t>
            </a:r>
            <a:r>
              <a:rPr lang="en-US" sz="2400" baseline="-250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is the sum of the top, bottom and edge loss coefficient. That is:</a:t>
            </a:r>
          </a:p>
          <a:p>
            <a:pPr marL="0" indent="0" algn="just">
              <a:buNone/>
            </a:pPr>
            <a:endParaRPr lang="en-US" sz="2400" dirty="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overall heat lost by the absorber to the ambient per unit area per unit time can be expressed as:</a:t>
            </a: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buNone/>
            </a:pPr>
            <a:endParaRPr lang="en-US" sz="2400" dirty="0">
              <a:latin typeface="Arial" panose="020B0604020202020204" pitchFamily="34" charset="0"/>
              <a:cs typeface="Arial" panose="020B0604020202020204" pitchFamily="34" charset="0"/>
            </a:endParaRPr>
          </a:p>
        </p:txBody>
      </p:sp>
      <p:pic>
        <p:nvPicPr>
          <p:cNvPr id="99331" name="Picture 3"/>
          <p:cNvPicPr>
            <a:picLocks noChangeAspect="1" noChangeArrowheads="1"/>
          </p:cNvPicPr>
          <p:nvPr/>
        </p:nvPicPr>
        <p:blipFill>
          <a:blip r:embed="rId2"/>
          <a:srcRect l="2230" t="13144" r="1048" b="20876"/>
          <a:stretch>
            <a:fillRect/>
          </a:stretch>
        </p:blipFill>
        <p:spPr bwMode="auto">
          <a:xfrm>
            <a:off x="928538" y="4149679"/>
            <a:ext cx="7711126" cy="603315"/>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1182" t="12252" r="818" b="11618"/>
          <a:stretch>
            <a:fillRect/>
          </a:stretch>
        </p:blipFill>
        <p:spPr bwMode="auto">
          <a:xfrm>
            <a:off x="928538" y="1976149"/>
            <a:ext cx="7626285" cy="565608"/>
          </a:xfrm>
          <a:prstGeom prst="rect">
            <a:avLst/>
          </a:prstGeom>
          <a:noFill/>
          <a:ln w="9525">
            <a:noFill/>
            <a:miter lim="800000"/>
            <a:headEnd/>
            <a:tailEnd/>
          </a:ln>
          <a:effectLst/>
        </p:spPr>
      </p:pic>
      <p:sp>
        <p:nvSpPr>
          <p:cNvPr id="5" name="Rectangle 4"/>
          <p:cNvSpPr/>
          <p:nvPr/>
        </p:nvSpPr>
        <p:spPr>
          <a:xfrm>
            <a:off x="739607" y="0"/>
            <a:ext cx="7750840" cy="646331"/>
          </a:xfrm>
          <a:prstGeom prst="rect">
            <a:avLst/>
          </a:prstGeom>
        </p:spPr>
        <p:txBody>
          <a:bodyPr wrap="none">
            <a:spAutoFit/>
          </a:bodyPr>
          <a:lstStyle/>
          <a:p>
            <a:pPr algn="ctr">
              <a:buNone/>
            </a:pPr>
            <a:r>
              <a:rPr lang="en-US" sz="36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3.2.4 Overall Heat Loss Coefficient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49" y="766419"/>
            <a:ext cx="8451031" cy="4525963"/>
          </a:xfrm>
        </p:spPr>
        <p:txBody>
          <a:bodyPr/>
          <a:lstStyle/>
          <a:p>
            <a:pPr algn="just"/>
            <a:r>
              <a:rPr lang="en-US" sz="2600" dirty="0" smtClean="0">
                <a:latin typeface="Arial" panose="020B0604020202020204" pitchFamily="34" charset="0"/>
                <a:cs typeface="Arial" panose="020B0604020202020204" pitchFamily="34" charset="0"/>
              </a:rPr>
              <a:t>Determine the overall heat transfer coefficient for a flat plate collector system inclined at 45° to the horizontal and facing south.</a:t>
            </a:r>
          </a:p>
          <a:p>
            <a:pPr algn="just"/>
            <a:r>
              <a:rPr lang="en-US" sz="2600" dirty="0" smtClean="0">
                <a:latin typeface="Arial" panose="020B0604020202020204" pitchFamily="34" charset="0"/>
                <a:cs typeface="Arial" panose="020B0604020202020204" pitchFamily="34" charset="0"/>
              </a:rPr>
              <a:t> The average ambient air temperature for the day is 20°C and the glass and absorber plate temperatures are 45°C and 69°C, respectively. The system is provided with 6 cm thick insulation, with thermal conductivity of 0.04 W/m °C, at the bottom.</a:t>
            </a:r>
          </a:p>
          <a:p>
            <a:r>
              <a:rPr lang="en-US" sz="2600" dirty="0" smtClean="0">
                <a:latin typeface="Arial" panose="020B0604020202020204" pitchFamily="34" charset="0"/>
                <a:cs typeface="Arial" panose="020B0604020202020204" pitchFamily="34" charset="0"/>
              </a:rPr>
              <a:t>The wind velocity is 5 m/s.</a:t>
            </a:r>
          </a:p>
          <a:p>
            <a:pPr algn="just"/>
            <a:r>
              <a:rPr lang="en-US" sz="2600" dirty="0" smtClean="0">
                <a:latin typeface="Arial" panose="020B0604020202020204" pitchFamily="34" charset="0"/>
                <a:cs typeface="Arial" panose="020B0604020202020204" pitchFamily="34" charset="0"/>
              </a:rPr>
              <a:t>The air space between the absorber plate and glass cover has optimum thickness of 7.5 cm and the emissivities of the glass and plate are 0.88 and 0.95 respectively.</a:t>
            </a:r>
          </a:p>
        </p:txBody>
      </p:sp>
      <p:sp>
        <p:nvSpPr>
          <p:cNvPr id="3" name="Rectangle 2"/>
          <p:cNvSpPr/>
          <p:nvPr/>
        </p:nvSpPr>
        <p:spPr>
          <a:xfrm>
            <a:off x="3227788" y="-1"/>
            <a:ext cx="2800767"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Problem 3.2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69" y="728712"/>
            <a:ext cx="8578392" cy="4525963"/>
          </a:xfrm>
        </p:spPr>
        <p:txBody>
          <a:bodyPr/>
          <a:lstStyle/>
          <a:p>
            <a:pPr algn="just">
              <a:buNone/>
            </a:pPr>
            <a:r>
              <a:rPr lang="en-US" sz="2000" dirty="0" smtClean="0">
                <a:latin typeface="Arial" panose="020B0604020202020204" pitchFamily="34" charset="0"/>
                <a:cs typeface="Arial" panose="020B0604020202020204" pitchFamily="34" charset="0"/>
              </a:rPr>
              <a:t> The average air temperature in the space between glass and plate is 57 </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C.</a:t>
            </a:r>
          </a:p>
          <a:p>
            <a:pPr algn="just"/>
            <a:r>
              <a:rPr lang="en-US" sz="2000" dirty="0" smtClean="0">
                <a:latin typeface="Arial" panose="020B0604020202020204" pitchFamily="34" charset="0"/>
                <a:cs typeface="Arial" panose="020B0604020202020204" pitchFamily="34" charset="0"/>
              </a:rPr>
              <a:t>The physical properties of air at this temperature are: ʋ = 1.88 x 10</a:t>
            </a:r>
            <a:r>
              <a:rPr lang="en-US" sz="2000" baseline="30000" dirty="0" smtClean="0">
                <a:latin typeface="Arial" panose="020B0604020202020204" pitchFamily="34" charset="0"/>
                <a:cs typeface="Arial" panose="020B0604020202020204" pitchFamily="34" charset="0"/>
              </a:rPr>
              <a:t>-5</a:t>
            </a:r>
            <a:r>
              <a:rPr lang="en-US" sz="2000" dirty="0" smtClean="0">
                <a:latin typeface="Arial" panose="020B0604020202020204" pitchFamily="34" charset="0"/>
                <a:cs typeface="Arial" panose="020B0604020202020204" pitchFamily="34" charset="0"/>
              </a:rPr>
              <a:t> 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/s; </a:t>
            </a:r>
            <a:r>
              <a:rPr lang="el-GR" sz="2000" dirty="0" smtClean="0">
                <a:latin typeface="Arial" panose="020B0604020202020204" pitchFamily="34" charset="0"/>
                <a:cs typeface="Arial" panose="020B0604020202020204" pitchFamily="34" charset="0"/>
              </a:rPr>
              <a:t>α</a:t>
            </a:r>
            <a:r>
              <a:rPr lang="en-US" sz="2000" dirty="0" smtClean="0">
                <a:latin typeface="Arial" panose="020B0604020202020204" pitchFamily="34" charset="0"/>
                <a:cs typeface="Arial" panose="020B0604020202020204" pitchFamily="34" charset="0"/>
              </a:rPr>
              <a:t> = 2.69 x 10-5 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/s; K = 0.028W/ m </a:t>
            </a:r>
            <a:r>
              <a:rPr lang="en-US" sz="2000" baseline="30000" dirty="0" smtClean="0">
                <a:latin typeface="Arial" panose="020B0604020202020204" pitchFamily="34" charset="0"/>
                <a:cs typeface="Arial" panose="020B0604020202020204" pitchFamily="34" charset="0"/>
              </a:rPr>
              <a:t>0</a:t>
            </a:r>
            <a:r>
              <a:rPr lang="en-US" sz="2000" dirty="0" smtClean="0">
                <a:latin typeface="Arial" panose="020B0604020202020204" pitchFamily="34" charset="0"/>
                <a:cs typeface="Arial" panose="020B0604020202020204" pitchFamily="34" charset="0"/>
              </a:rPr>
              <a:t>C,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pl-PL" sz="2000" dirty="0" smtClean="0">
                <a:latin typeface="Arial" panose="020B0604020202020204" pitchFamily="34" charset="0"/>
                <a:cs typeface="Arial" panose="020B0604020202020204" pitchFamily="34" charset="0"/>
              </a:rPr>
              <a:t>= 5.67 x 10-8 W/m</a:t>
            </a:r>
            <a:r>
              <a:rPr lang="pl-PL" sz="2000" baseline="30000" dirty="0" smtClean="0">
                <a:latin typeface="Arial" panose="020B0604020202020204" pitchFamily="34" charset="0"/>
                <a:cs typeface="Arial" panose="020B0604020202020204" pitchFamily="34" charset="0"/>
              </a:rPr>
              <a:t>2</a:t>
            </a:r>
            <a:r>
              <a:rPr lang="pl-PL" sz="2000" dirty="0" smtClean="0">
                <a:latin typeface="Arial" panose="020B0604020202020204" pitchFamily="34" charset="0"/>
                <a:cs typeface="Arial" panose="020B0604020202020204" pitchFamily="34" charset="0"/>
              </a:rPr>
              <a:t> K</a:t>
            </a:r>
            <a:r>
              <a:rPr lang="pl-PL" sz="2000" baseline="30000" dirty="0" smtClean="0">
                <a:latin typeface="Arial" panose="020B0604020202020204" pitchFamily="34" charset="0"/>
                <a:cs typeface="Arial" panose="020B0604020202020204" pitchFamily="34" charset="0"/>
              </a:rPr>
              <a:t>4</a:t>
            </a:r>
            <a:r>
              <a:rPr lang="pl-PL" sz="2000" dirty="0" smtClean="0">
                <a:latin typeface="Arial" panose="020B0604020202020204" pitchFamily="34" charset="0"/>
                <a:cs typeface="Arial" panose="020B0604020202020204" pitchFamily="34" charset="0"/>
              </a:rPr>
              <a:t>; g = 9.81 m/s</a:t>
            </a:r>
            <a:r>
              <a:rPr lang="pl-PL" sz="2000" baseline="30000" dirty="0" smtClean="0">
                <a:latin typeface="Arial" panose="020B0604020202020204" pitchFamily="34" charset="0"/>
                <a:cs typeface="Arial" panose="020B0604020202020204" pitchFamily="34" charset="0"/>
              </a:rPr>
              <a:t>2</a:t>
            </a:r>
            <a:endParaRPr lang="en-US" sz="2000" baseline="30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Now, the </a:t>
            </a:r>
            <a:r>
              <a:rPr lang="en-US" sz="2000" dirty="0" err="1" smtClean="0">
                <a:latin typeface="Arial" panose="020B0604020202020204" pitchFamily="34" charset="0"/>
                <a:cs typeface="Arial" panose="020B0604020202020204" pitchFamily="34" charset="0"/>
              </a:rPr>
              <a:t>Prandtl</a:t>
            </a:r>
            <a:r>
              <a:rPr lang="en-US" sz="2000" dirty="0" smtClean="0">
                <a:latin typeface="Arial" panose="020B0604020202020204" pitchFamily="34" charset="0"/>
                <a:cs typeface="Arial" panose="020B0604020202020204" pitchFamily="34" charset="0"/>
              </a:rPr>
              <a:t> number is:</a:t>
            </a:r>
          </a:p>
          <a:p>
            <a:pPr algn="ctr">
              <a:buNone/>
            </a:pPr>
            <a:r>
              <a:rPr lang="en-US" sz="2000" dirty="0" smtClean="0">
                <a:latin typeface="Arial" panose="020B0604020202020204" pitchFamily="34" charset="0"/>
                <a:cs typeface="Arial" panose="020B0604020202020204" pitchFamily="34" charset="0"/>
              </a:rPr>
              <a:t> Pr = v/</a:t>
            </a:r>
            <a:r>
              <a:rPr lang="el-GR" sz="2000" dirty="0" smtClean="0">
                <a:latin typeface="Arial" panose="020B0604020202020204" pitchFamily="34" charset="0"/>
                <a:cs typeface="Arial" panose="020B0604020202020204" pitchFamily="34" charset="0"/>
              </a:rPr>
              <a:t> α</a:t>
            </a:r>
            <a:r>
              <a:rPr lang="en-US" sz="2000" dirty="0" smtClean="0">
                <a:latin typeface="Arial" panose="020B0604020202020204" pitchFamily="34" charset="0"/>
                <a:cs typeface="Arial" panose="020B0604020202020204" pitchFamily="34" charset="0"/>
              </a:rPr>
              <a:t> = 0.7;</a:t>
            </a:r>
          </a:p>
          <a:p>
            <a:pPr algn="just"/>
            <a:r>
              <a:rPr lang="en-US" sz="2000" dirty="0" smtClean="0">
                <a:latin typeface="Arial" panose="020B0604020202020204" pitchFamily="34" charset="0"/>
                <a:cs typeface="Arial" panose="020B0604020202020204" pitchFamily="34" charset="0"/>
              </a:rPr>
              <a:t>Here, DT = 24 </a:t>
            </a:r>
            <a:r>
              <a:rPr lang="en-US" sz="2000" baseline="30000" dirty="0" smtClean="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C; L = 0.075m; Pr=0.7; </a:t>
            </a:r>
            <a:r>
              <a:rPr lang="en-US" sz="2000" dirty="0" err="1" smtClean="0">
                <a:latin typeface="Arial" panose="020B0604020202020204" pitchFamily="34" charset="0"/>
                <a:cs typeface="Arial" panose="020B0604020202020204" pitchFamily="34" charset="0"/>
              </a:rPr>
              <a:t>bV</a:t>
            </a:r>
            <a:r>
              <a:rPr lang="en-US" sz="2000" dirty="0" smtClean="0">
                <a:latin typeface="Arial" panose="020B0604020202020204" pitchFamily="34" charset="0"/>
                <a:cs typeface="Arial" panose="020B0604020202020204" pitchFamily="34" charset="0"/>
              </a:rPr>
              <a:t> = 1/330 K</a:t>
            </a:r>
            <a:r>
              <a:rPr lang="en-US" sz="2000" baseline="30000" dirty="0" smtClean="0">
                <a:latin typeface="Arial" panose="020B0604020202020204" pitchFamily="34" charset="0"/>
                <a:cs typeface="Arial" panose="020B0604020202020204" pitchFamily="34" charset="0"/>
              </a:rPr>
              <a:t>-1</a:t>
            </a:r>
            <a:r>
              <a:rPr lang="en-US" sz="2000" dirty="0" smtClean="0">
                <a:latin typeface="Arial" panose="020B0604020202020204" pitchFamily="34" charset="0"/>
                <a:cs typeface="Arial" panose="020B0604020202020204" pitchFamily="34" charset="0"/>
              </a:rPr>
              <a:t>.</a:t>
            </a:r>
          </a:p>
          <a:p>
            <a:pPr algn="just"/>
            <a:r>
              <a:rPr lang="en-US" sz="2000" dirty="0" smtClean="0">
                <a:latin typeface="Arial" panose="020B0604020202020204" pitchFamily="34" charset="0"/>
                <a:cs typeface="Arial" panose="020B0604020202020204" pitchFamily="34" charset="0"/>
              </a:rPr>
              <a:t>Then, the Rayleigh number (from Equation (3.3) is:</a:t>
            </a:r>
          </a:p>
          <a:p>
            <a:pPr algn="just"/>
            <a:endParaRPr lang="en-US" sz="2000" dirty="0" smtClean="0">
              <a:latin typeface="Arial" panose="020B0604020202020204" pitchFamily="34" charset="0"/>
              <a:cs typeface="Arial" panose="020B0604020202020204" pitchFamily="34" charset="0"/>
            </a:endParaRPr>
          </a:p>
          <a:p>
            <a:pPr algn="just"/>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Substituting the above values in Equation (3.2) yields:</a:t>
            </a:r>
          </a:p>
          <a:p>
            <a:pPr algn="just"/>
            <a:endParaRPr lang="en-US" sz="2000" dirty="0" smtClean="0">
              <a:latin typeface="Arial" panose="020B0604020202020204" pitchFamily="34" charset="0"/>
              <a:cs typeface="Arial" panose="020B0604020202020204" pitchFamily="34" charset="0"/>
            </a:endParaRPr>
          </a:p>
        </p:txBody>
      </p:sp>
      <p:sp>
        <p:nvSpPr>
          <p:cNvPr id="3" name="Rectangle 2"/>
          <p:cNvSpPr/>
          <p:nvPr/>
        </p:nvSpPr>
        <p:spPr>
          <a:xfrm>
            <a:off x="3533072" y="165234"/>
            <a:ext cx="2031325" cy="646331"/>
          </a:xfrm>
          <a:prstGeom prst="rect">
            <a:avLst/>
          </a:prstGeom>
        </p:spPr>
        <p:txBody>
          <a:bodyPr wrap="none">
            <a:spAutoFit/>
          </a:bodyPr>
          <a:lstStyle/>
          <a:p>
            <a:pPr>
              <a:buNone/>
            </a:pPr>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Solution</a:t>
            </a:r>
          </a:p>
        </p:txBody>
      </p:sp>
      <p:pic>
        <p:nvPicPr>
          <p:cNvPr id="100354" name="Picture 2"/>
          <p:cNvPicPr>
            <a:picLocks noChangeAspect="1" noChangeArrowheads="1"/>
          </p:cNvPicPr>
          <p:nvPr/>
        </p:nvPicPr>
        <p:blipFill>
          <a:blip r:embed="rId2"/>
          <a:srcRect l="3706" t="10944" r="4299" b="17078"/>
          <a:stretch>
            <a:fillRect/>
          </a:stretch>
        </p:blipFill>
        <p:spPr bwMode="auto">
          <a:xfrm>
            <a:off x="933254" y="3808429"/>
            <a:ext cx="5844618" cy="829559"/>
          </a:xfrm>
          <a:prstGeom prst="rect">
            <a:avLst/>
          </a:prstGeom>
          <a:noFill/>
          <a:ln w="9525">
            <a:noFill/>
            <a:miter lim="800000"/>
            <a:headEnd/>
            <a:tailEnd/>
          </a:ln>
          <a:effectLst/>
        </p:spPr>
      </p:pic>
      <p:pic>
        <p:nvPicPr>
          <p:cNvPr id="100355" name="Picture 3"/>
          <p:cNvPicPr>
            <a:picLocks noChangeAspect="1" noChangeArrowheads="1"/>
          </p:cNvPicPr>
          <p:nvPr/>
        </p:nvPicPr>
        <p:blipFill>
          <a:blip r:embed="rId3"/>
          <a:srcRect l="1254" t="4976" r="1374" b="5165"/>
          <a:stretch>
            <a:fillRect/>
          </a:stretch>
        </p:blipFill>
        <p:spPr bwMode="auto">
          <a:xfrm>
            <a:off x="1517715" y="5090474"/>
            <a:ext cx="4675695" cy="13574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041" y="832406"/>
            <a:ext cx="8394471" cy="4525963"/>
          </a:xfrm>
        </p:spPr>
        <p:txBody>
          <a:bodyPr/>
          <a:lstStyle/>
          <a:p>
            <a:r>
              <a:rPr lang="en-US" sz="2100" dirty="0" smtClean="0">
                <a:latin typeface="Arial" panose="020B0604020202020204" pitchFamily="34" charset="0"/>
                <a:cs typeface="Arial" panose="020B0604020202020204" pitchFamily="34" charset="0"/>
              </a:rPr>
              <a:t>From Equation (3.1):</a:t>
            </a:r>
          </a:p>
          <a:p>
            <a:pPr>
              <a:buNone/>
            </a:pPr>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From Equation (3.4), with V = 5 m/s:</a:t>
            </a:r>
          </a:p>
          <a:p>
            <a:endParaRPr lang="en-US" sz="2100" dirty="0" smtClean="0">
              <a:latin typeface="Arial" panose="020B0604020202020204" pitchFamily="34" charset="0"/>
              <a:cs typeface="Arial" panose="020B0604020202020204" pitchFamily="34" charset="0"/>
            </a:endParaRPr>
          </a:p>
          <a:p>
            <a:r>
              <a:rPr lang="en-US" sz="2100" dirty="0" smtClean="0">
                <a:latin typeface="Arial" panose="020B0604020202020204" pitchFamily="34" charset="0"/>
                <a:cs typeface="Arial" panose="020B0604020202020204" pitchFamily="34" charset="0"/>
              </a:rPr>
              <a:t>In this problem,</a:t>
            </a:r>
          </a:p>
          <a:p>
            <a:pPr marL="0" indent="0">
              <a:buNone/>
            </a:pPr>
            <a:endParaRPr lang="en-US" sz="2100" dirty="0" smtClean="0">
              <a:latin typeface="Arial" panose="020B0604020202020204" pitchFamily="34" charset="0"/>
              <a:cs typeface="Arial" panose="020B0604020202020204" pitchFamily="34" charset="0"/>
            </a:endParaRPr>
          </a:p>
          <a:p>
            <a:pPr algn="just"/>
            <a:r>
              <a:rPr lang="en-US" sz="2100" dirty="0" smtClean="0">
                <a:latin typeface="Arial" panose="020B0604020202020204" pitchFamily="34" charset="0"/>
                <a:cs typeface="Arial" panose="020B0604020202020204" pitchFamily="34" charset="0"/>
              </a:rPr>
              <a:t>From Equations (3.6), the radiative heat transfer coefficient h</a:t>
            </a:r>
            <a:r>
              <a:rPr lang="en-US" sz="2100" baseline="-25000" dirty="0" smtClean="0">
                <a:latin typeface="Arial" panose="020B0604020202020204" pitchFamily="34" charset="0"/>
                <a:cs typeface="Arial" panose="020B0604020202020204" pitchFamily="34" charset="0"/>
              </a:rPr>
              <a:t>1r</a:t>
            </a:r>
            <a:r>
              <a:rPr lang="en-US" sz="2100" dirty="0" smtClean="0">
                <a:latin typeface="Arial" panose="020B0604020202020204" pitchFamily="34" charset="0"/>
                <a:cs typeface="Arial" panose="020B0604020202020204" pitchFamily="34" charset="0"/>
              </a:rPr>
              <a:t> from the plate to cover, is given by:</a:t>
            </a:r>
          </a:p>
          <a:p>
            <a:pPr algn="just">
              <a:buNone/>
            </a:pPr>
            <a:endParaRPr lang="en-US" sz="2100" dirty="0" smtClean="0">
              <a:latin typeface="Arial" panose="020B0604020202020204" pitchFamily="34" charset="0"/>
              <a:cs typeface="Arial" panose="020B0604020202020204" pitchFamily="34" charset="0"/>
            </a:endParaRPr>
          </a:p>
          <a:p>
            <a:pPr algn="just">
              <a:buNone/>
            </a:pPr>
            <a:endParaRPr lang="en-US" sz="2100" dirty="0" smtClean="0">
              <a:latin typeface="Arial" panose="020B0604020202020204" pitchFamily="34" charset="0"/>
              <a:cs typeface="Arial" panose="020B0604020202020204" pitchFamily="34" charset="0"/>
            </a:endParaRPr>
          </a:p>
          <a:p>
            <a:pPr algn="just">
              <a:buNone/>
            </a:pPr>
            <a:r>
              <a:rPr lang="en-US" sz="2100" dirty="0" smtClean="0">
                <a:latin typeface="Arial" panose="020B0604020202020204" pitchFamily="34" charset="0"/>
                <a:cs typeface="Arial" panose="020B0604020202020204" pitchFamily="34" charset="0"/>
              </a:rPr>
              <a:t>   and the radiative heat transfer coefficient from the glass cover to the sky is, Equation (3.9):</a:t>
            </a:r>
          </a:p>
        </p:txBody>
      </p:sp>
      <p:pic>
        <p:nvPicPr>
          <p:cNvPr id="101378" name="Picture 2"/>
          <p:cNvPicPr>
            <a:picLocks noChangeAspect="1" noChangeArrowheads="1"/>
          </p:cNvPicPr>
          <p:nvPr/>
        </p:nvPicPr>
        <p:blipFill>
          <a:blip r:embed="rId2"/>
          <a:srcRect l="3259" t="14236" r="4275" b="11987"/>
          <a:stretch>
            <a:fillRect/>
          </a:stretch>
        </p:blipFill>
        <p:spPr bwMode="auto">
          <a:xfrm>
            <a:off x="3504792" y="887839"/>
            <a:ext cx="3223968" cy="581023"/>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3"/>
          <a:srcRect t="19249" b="25611"/>
          <a:stretch>
            <a:fillRect/>
          </a:stretch>
        </p:blipFill>
        <p:spPr bwMode="auto">
          <a:xfrm>
            <a:off x="617898" y="2130459"/>
            <a:ext cx="4547991" cy="241984"/>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4"/>
          <a:srcRect l="2760" t="8624" r="3401" b="8209"/>
          <a:stretch>
            <a:fillRect/>
          </a:stretch>
        </p:blipFill>
        <p:spPr bwMode="auto">
          <a:xfrm>
            <a:off x="2794868" y="2429700"/>
            <a:ext cx="2846893" cy="648494"/>
          </a:xfrm>
          <a:prstGeom prst="rect">
            <a:avLst/>
          </a:prstGeom>
          <a:noFill/>
          <a:ln w="9525">
            <a:noFill/>
            <a:miter lim="800000"/>
            <a:headEnd/>
            <a:tailEnd/>
          </a:ln>
          <a:effectLst/>
        </p:spPr>
      </p:pic>
      <p:pic>
        <p:nvPicPr>
          <p:cNvPr id="101381" name="Picture 5"/>
          <p:cNvPicPr>
            <a:picLocks noChangeAspect="1" noChangeArrowheads="1"/>
          </p:cNvPicPr>
          <p:nvPr/>
        </p:nvPicPr>
        <p:blipFill>
          <a:blip r:embed="rId5"/>
          <a:srcRect l="1377" t="9414" r="1509" b="10716"/>
          <a:stretch>
            <a:fillRect/>
          </a:stretch>
        </p:blipFill>
        <p:spPr bwMode="auto">
          <a:xfrm>
            <a:off x="1228761" y="3901971"/>
            <a:ext cx="5407710" cy="678730"/>
          </a:xfrm>
          <a:prstGeom prst="rect">
            <a:avLst/>
          </a:prstGeom>
          <a:noFill/>
          <a:ln w="9525">
            <a:noFill/>
            <a:miter lim="800000"/>
            <a:headEnd/>
            <a:tailEnd/>
          </a:ln>
          <a:effectLst/>
        </p:spPr>
      </p:pic>
      <p:pic>
        <p:nvPicPr>
          <p:cNvPr id="101382" name="Picture 6"/>
          <p:cNvPicPr>
            <a:picLocks noChangeAspect="1" noChangeArrowheads="1"/>
          </p:cNvPicPr>
          <p:nvPr/>
        </p:nvPicPr>
        <p:blipFill>
          <a:blip r:embed="rId6"/>
          <a:srcRect l="2079" t="7443" r="953" b="8631"/>
          <a:stretch>
            <a:fillRect/>
          </a:stretch>
        </p:blipFill>
        <p:spPr bwMode="auto">
          <a:xfrm>
            <a:off x="754145" y="5552387"/>
            <a:ext cx="5882326" cy="804551"/>
          </a:xfrm>
          <a:prstGeom prst="rect">
            <a:avLst/>
          </a:prstGeom>
          <a:noFill/>
          <a:ln w="9525">
            <a:noFill/>
            <a:miter lim="800000"/>
            <a:headEnd/>
            <a:tailEnd/>
          </a:ln>
          <a:effectLst/>
        </p:spPr>
      </p:pic>
      <p:sp>
        <p:nvSpPr>
          <p:cNvPr id="9" name="Rectangle 8"/>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189" y="832405"/>
            <a:ext cx="8545300" cy="4525963"/>
          </a:xfrm>
        </p:spPr>
        <p:txBody>
          <a:bodyPr/>
          <a:lstStyle/>
          <a:p>
            <a:pPr algn="just"/>
            <a:r>
              <a:rPr lang="en-US" sz="2200" dirty="0" smtClean="0">
                <a:latin typeface="Arial" panose="020B0604020202020204" pitchFamily="34" charset="0"/>
                <a:cs typeface="Arial" panose="020B0604020202020204" pitchFamily="34" charset="0"/>
              </a:rPr>
              <a:t>The overall top heat transfer coefficient can be obtained by using Equation (3.12) as:</a:t>
            </a: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Bottom loss coefficient (from Equation (3.18)) is:</a:t>
            </a:r>
          </a:p>
          <a:p>
            <a:pPr algn="just">
              <a:buNone/>
            </a:pPr>
            <a:endParaRPr lang="en-US" sz="2200" dirty="0" smtClean="0">
              <a:latin typeface="Arial" panose="020B0604020202020204" pitchFamily="34" charset="0"/>
              <a:cs typeface="Arial" panose="020B0604020202020204" pitchFamily="34" charset="0"/>
            </a:endParaRPr>
          </a:p>
          <a:p>
            <a:pPr algn="just">
              <a:buNone/>
            </a:pP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The overall heat transfer coefficient is, therefore:</a:t>
            </a:r>
          </a:p>
        </p:txBody>
      </p:sp>
      <p:pic>
        <p:nvPicPr>
          <p:cNvPr id="102402" name="Picture 2"/>
          <p:cNvPicPr>
            <a:picLocks noChangeAspect="1" noChangeArrowheads="1"/>
          </p:cNvPicPr>
          <p:nvPr/>
        </p:nvPicPr>
        <p:blipFill>
          <a:blip r:embed="rId2"/>
          <a:srcRect l="1999" t="8361" r="1483" b="8763"/>
          <a:stretch>
            <a:fillRect/>
          </a:stretch>
        </p:blipFill>
        <p:spPr bwMode="auto">
          <a:xfrm>
            <a:off x="1093510" y="1743959"/>
            <a:ext cx="6645896" cy="915143"/>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a:srcRect l="3090" t="11083" r="3090" b="9536"/>
          <a:stretch>
            <a:fillRect/>
          </a:stretch>
        </p:blipFill>
        <p:spPr bwMode="auto">
          <a:xfrm>
            <a:off x="1673259" y="3260516"/>
            <a:ext cx="4270341" cy="668326"/>
          </a:xfrm>
          <a:prstGeom prst="rect">
            <a:avLst/>
          </a:prstGeom>
          <a:noFill/>
          <a:ln w="9525">
            <a:noFill/>
            <a:miter lim="800000"/>
            <a:headEnd/>
            <a:tailEnd/>
          </a:ln>
          <a:effectLst/>
        </p:spPr>
      </p:pic>
      <p:pic>
        <p:nvPicPr>
          <p:cNvPr id="102404" name="Picture 4"/>
          <p:cNvPicPr>
            <a:picLocks noChangeAspect="1" noChangeArrowheads="1"/>
          </p:cNvPicPr>
          <p:nvPr/>
        </p:nvPicPr>
        <p:blipFill>
          <a:blip r:embed="rId4"/>
          <a:srcRect l="1622" t="14094" b="18318"/>
          <a:stretch>
            <a:fillRect/>
          </a:stretch>
        </p:blipFill>
        <p:spPr bwMode="auto">
          <a:xfrm>
            <a:off x="1389078" y="4546520"/>
            <a:ext cx="5373276" cy="483565"/>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68" y="813553"/>
            <a:ext cx="8517019" cy="4525963"/>
          </a:xfrm>
        </p:spPr>
        <p:txBody>
          <a:bodyPr/>
          <a:lstStyle/>
          <a:p>
            <a:pPr>
              <a:buNone/>
            </a:pPr>
            <a:r>
              <a:rPr lang="en-US" sz="2600" dirty="0" smtClean="0">
                <a:latin typeface="Arial" panose="020B0604020202020204" pitchFamily="34" charset="0"/>
                <a:cs typeface="Arial" panose="020B0604020202020204" pitchFamily="34" charset="0"/>
              </a:rPr>
              <a:t>Basic Energy Balance Equation</a:t>
            </a:r>
          </a:p>
          <a:p>
            <a:pPr algn="just"/>
            <a:r>
              <a:rPr lang="en-US" sz="2600" dirty="0" smtClean="0">
                <a:latin typeface="Arial" panose="020B0604020202020204" pitchFamily="34" charset="0"/>
                <a:cs typeface="Arial" panose="020B0604020202020204" pitchFamily="34" charset="0"/>
              </a:rPr>
              <a:t>The useful energy output per unit time of a collector area A</a:t>
            </a:r>
            <a:r>
              <a:rPr lang="en-US" sz="2600" baseline="-25000" dirty="0" smtClean="0">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 is the difference between the absorbed solar radiation and the thermal loss and is given by:</a:t>
            </a:r>
          </a:p>
        </p:txBody>
      </p:sp>
      <p:pic>
        <p:nvPicPr>
          <p:cNvPr id="103426" name="Picture 2"/>
          <p:cNvPicPr>
            <a:picLocks noChangeAspect="1" noChangeArrowheads="1"/>
          </p:cNvPicPr>
          <p:nvPr/>
        </p:nvPicPr>
        <p:blipFill>
          <a:blip r:embed="rId2"/>
          <a:srcRect l="1371" t="3302" r="943" b="3131"/>
          <a:stretch>
            <a:fillRect/>
          </a:stretch>
        </p:blipFill>
        <p:spPr bwMode="auto">
          <a:xfrm>
            <a:off x="659876" y="3026003"/>
            <a:ext cx="8074528" cy="3223967"/>
          </a:xfrm>
          <a:prstGeom prst="rect">
            <a:avLst/>
          </a:prstGeom>
          <a:noFill/>
          <a:ln w="9525">
            <a:noFill/>
            <a:miter lim="800000"/>
            <a:headEnd/>
            <a:tailEnd/>
          </a:ln>
          <a:effectLst/>
        </p:spPr>
      </p:pic>
      <p:sp>
        <p:nvSpPr>
          <p:cNvPr id="4" name="Rectangle 3"/>
          <p:cNvSpPr/>
          <p:nvPr/>
        </p:nvSpPr>
        <p:spPr>
          <a:xfrm>
            <a:off x="395926" y="143320"/>
            <a:ext cx="9549352" cy="523220"/>
          </a:xfrm>
          <a:prstGeom prst="rect">
            <a:avLst/>
          </a:prstGeom>
        </p:spPr>
        <p:txBody>
          <a:bodyPr wrap="square">
            <a:spAutoFit/>
          </a:bodyPr>
          <a:lstStyle/>
          <a:p>
            <a:pPr>
              <a:buNone/>
            </a:pPr>
            <a:r>
              <a:rPr lang="en-US" sz="28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3.3. Thermal Analysis of Flat-Plate Collectors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62" y="822980"/>
            <a:ext cx="8229600" cy="4525963"/>
          </a:xfrm>
        </p:spPr>
        <p:txBody>
          <a:bodyPr/>
          <a:lstStyle/>
          <a:p>
            <a:r>
              <a:rPr lang="en-US" sz="2600" dirty="0" smtClean="0">
                <a:latin typeface="Arial" panose="020B0604020202020204" pitchFamily="34" charset="0"/>
                <a:cs typeface="Arial" panose="020B0604020202020204" pitchFamily="34" charset="0"/>
              </a:rPr>
              <a:t>The instantaneous efficiency is given by:</a:t>
            </a: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The collection efficiency defined as the ratio of the useful gain to the incident solar energy over the same period of time, is given by:</a:t>
            </a:r>
          </a:p>
        </p:txBody>
      </p:sp>
      <p:pic>
        <p:nvPicPr>
          <p:cNvPr id="104450" name="Picture 2"/>
          <p:cNvPicPr>
            <a:picLocks noChangeAspect="1" noChangeArrowheads="1"/>
          </p:cNvPicPr>
          <p:nvPr/>
        </p:nvPicPr>
        <p:blipFill>
          <a:blip r:embed="rId2"/>
          <a:srcRect l="1628" t="6744" r="1160" b="4867"/>
          <a:stretch>
            <a:fillRect/>
          </a:stretch>
        </p:blipFill>
        <p:spPr bwMode="auto">
          <a:xfrm>
            <a:off x="838986" y="1329180"/>
            <a:ext cx="7249212" cy="2262104"/>
          </a:xfrm>
          <a:prstGeom prst="rect">
            <a:avLst/>
          </a:prstGeom>
          <a:noFill/>
          <a:ln w="9525">
            <a:noFill/>
            <a:miter lim="800000"/>
            <a:headEnd/>
            <a:tailEnd/>
          </a:ln>
          <a:effectLst/>
        </p:spPr>
      </p:pic>
      <p:pic>
        <p:nvPicPr>
          <p:cNvPr id="104451" name="Picture 3"/>
          <p:cNvPicPr>
            <a:picLocks noChangeAspect="1" noChangeArrowheads="1"/>
          </p:cNvPicPr>
          <p:nvPr/>
        </p:nvPicPr>
        <p:blipFill>
          <a:blip r:embed="rId3"/>
          <a:srcRect l="1692" t="7761" r="1073" b="8115"/>
          <a:stretch>
            <a:fillRect/>
          </a:stretch>
        </p:blipFill>
        <p:spPr bwMode="auto">
          <a:xfrm>
            <a:off x="678730" y="5043341"/>
            <a:ext cx="7400041" cy="1121789"/>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nde\Desktop\1248931907SOLAR ANIMATION.gif"/>
          <p:cNvPicPr>
            <a:picLocks noChangeAspect="1" noChangeArrowheads="1" noCrop="1"/>
          </p:cNvPicPr>
          <p:nvPr/>
        </p:nvPicPr>
        <p:blipFill>
          <a:blip r:embed="rId2"/>
          <a:srcRect/>
          <a:stretch>
            <a:fillRect/>
          </a:stretch>
        </p:blipFill>
        <p:spPr bwMode="auto">
          <a:xfrm>
            <a:off x="480767" y="895547"/>
            <a:ext cx="3657600" cy="2658358"/>
          </a:xfrm>
          <a:prstGeom prst="rect">
            <a:avLst/>
          </a:prstGeom>
          <a:noFill/>
          <a:ln w="38100">
            <a:solidFill>
              <a:schemeClr val="tx1"/>
            </a:solidFill>
          </a:ln>
        </p:spPr>
      </p:pic>
      <p:pic>
        <p:nvPicPr>
          <p:cNvPr id="1028" name="Picture 4" descr="C:\Users\Wonde\Desktop\thermal_simple_animated.gif"/>
          <p:cNvPicPr>
            <a:picLocks noChangeAspect="1" noChangeArrowheads="1" noCrop="1"/>
          </p:cNvPicPr>
          <p:nvPr/>
        </p:nvPicPr>
        <p:blipFill>
          <a:blip r:embed="rId3"/>
          <a:srcRect/>
          <a:stretch>
            <a:fillRect/>
          </a:stretch>
        </p:blipFill>
        <p:spPr bwMode="auto">
          <a:xfrm>
            <a:off x="4751109" y="876692"/>
            <a:ext cx="3629319" cy="2686640"/>
          </a:xfrm>
          <a:prstGeom prst="rect">
            <a:avLst/>
          </a:prstGeom>
          <a:noFill/>
          <a:ln w="38100">
            <a:solidFill>
              <a:schemeClr val="tx1"/>
            </a:solidFill>
          </a:ln>
        </p:spPr>
      </p:pic>
      <p:pic>
        <p:nvPicPr>
          <p:cNvPr id="1032" name="Picture 8" descr="http://solargre.s412.sureserver.com/images/electric-boosted-animation.gif"/>
          <p:cNvPicPr>
            <a:picLocks noChangeAspect="1" noChangeArrowheads="1" noCrop="1"/>
          </p:cNvPicPr>
          <p:nvPr/>
        </p:nvPicPr>
        <p:blipFill>
          <a:blip r:embed="rId4"/>
          <a:srcRect/>
          <a:stretch>
            <a:fillRect/>
          </a:stretch>
        </p:blipFill>
        <p:spPr bwMode="auto">
          <a:xfrm>
            <a:off x="4769963" y="3772063"/>
            <a:ext cx="3638746" cy="2600457"/>
          </a:xfrm>
          <a:prstGeom prst="rect">
            <a:avLst/>
          </a:prstGeom>
          <a:noFill/>
          <a:ln w="38100">
            <a:solidFill>
              <a:schemeClr val="tx1"/>
            </a:solidFill>
          </a:ln>
        </p:spPr>
      </p:pic>
      <p:pic>
        <p:nvPicPr>
          <p:cNvPr id="1034" name="Picture 10" descr="http://educypedia.karadimov.info/library/Solar%20Through.gif"/>
          <p:cNvPicPr>
            <a:picLocks noChangeAspect="1" noChangeArrowheads="1" noCrop="1"/>
          </p:cNvPicPr>
          <p:nvPr/>
        </p:nvPicPr>
        <p:blipFill>
          <a:blip r:embed="rId5"/>
          <a:srcRect/>
          <a:stretch>
            <a:fillRect/>
          </a:stretch>
        </p:blipFill>
        <p:spPr bwMode="auto">
          <a:xfrm>
            <a:off x="509047" y="3789575"/>
            <a:ext cx="3667027" cy="2601798"/>
          </a:xfrm>
          <a:prstGeom prst="rect">
            <a:avLst/>
          </a:prstGeom>
          <a:noFill/>
          <a:ln w="38100">
            <a:solidFill>
              <a:schemeClr val="tx1"/>
            </a:solidFill>
          </a:ln>
        </p:spPr>
      </p:pic>
      <p:sp>
        <p:nvSpPr>
          <p:cNvPr id="8"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rPr>
              <a:t>Solar Collector</a:t>
            </a:r>
            <a:endParaRPr lang="en-US" sz="3600" kern="0" dirty="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70" y="808767"/>
            <a:ext cx="8554726" cy="4525963"/>
          </a:xfrm>
        </p:spPr>
        <p:txBody>
          <a:bodyPr/>
          <a:lstStyle/>
          <a:p>
            <a:r>
              <a:rPr lang="en-US" sz="2600" dirty="0" smtClean="0">
                <a:latin typeface="Arial" panose="020B0604020202020204" pitchFamily="34" charset="0"/>
                <a:cs typeface="Arial" panose="020B0604020202020204" pitchFamily="34" charset="0"/>
              </a:rPr>
              <a:t>A flat plate collector can be used for heating liquid/air.</a:t>
            </a:r>
          </a:p>
          <a:p>
            <a:pPr algn="just"/>
            <a:r>
              <a:rPr lang="en-US" sz="2600" dirty="0" smtClean="0">
                <a:latin typeface="Arial" panose="020B0604020202020204" pitchFamily="34" charset="0"/>
                <a:cs typeface="Arial" panose="020B0604020202020204" pitchFamily="34" charset="0"/>
              </a:rPr>
              <a:t> Liquid (say water) circulating through the tubes of a flat plate collector receives heat from the solar energy absorbed and </a:t>
            </a:r>
            <a:r>
              <a:rPr lang="en-US" sz="2600" b="1" i="1" dirty="0" smtClean="0">
                <a:solidFill>
                  <a:srgbClr val="00B050"/>
                </a:solidFill>
                <a:latin typeface="Arial" panose="020B0604020202020204" pitchFamily="34" charset="0"/>
                <a:cs typeface="Arial" panose="020B0604020202020204" pitchFamily="34" charset="0"/>
              </a:rPr>
              <a:t>the heated water is stored in an insulated storage tank.</a:t>
            </a:r>
          </a:p>
          <a:p>
            <a:pPr algn="just"/>
            <a:r>
              <a:rPr lang="en-US" sz="2600" dirty="0" smtClean="0">
                <a:latin typeface="Arial" panose="020B0604020202020204" pitchFamily="34" charset="0"/>
                <a:cs typeface="Arial" panose="020B0604020202020204" pitchFamily="34" charset="0"/>
              </a:rPr>
              <a:t> The mode of circulation of heated water from the collector to an insulated storage tank can be </a:t>
            </a:r>
            <a:r>
              <a:rPr lang="en-US" sz="2600" b="1" i="1" dirty="0" smtClean="0">
                <a:solidFill>
                  <a:srgbClr val="00B050"/>
                </a:solidFill>
                <a:latin typeface="Arial" panose="020B0604020202020204" pitchFamily="34" charset="0"/>
                <a:cs typeface="Arial" panose="020B0604020202020204" pitchFamily="34" charset="0"/>
              </a:rPr>
              <a:t>either by natural circulation or forced circulation.</a:t>
            </a:r>
          </a:p>
          <a:p>
            <a:pPr algn="just"/>
            <a:r>
              <a:rPr lang="en-US" sz="2600" dirty="0" smtClean="0">
                <a:latin typeface="Arial" panose="020B0604020202020204" pitchFamily="34" charset="0"/>
                <a:cs typeface="Arial" panose="020B0604020202020204" pitchFamily="34" charset="0"/>
              </a:rPr>
              <a:t> A solar water heating system shown in fig. 3.9 has the following main components:</a:t>
            </a:r>
          </a:p>
          <a:p>
            <a:pPr lvl="1">
              <a:buFont typeface="Wingdings" pitchFamily="2" charset="2"/>
              <a:buChar char="v"/>
            </a:pPr>
            <a:r>
              <a:rPr lang="en-US" sz="2200" dirty="0" smtClean="0">
                <a:latin typeface="Arial" panose="020B0604020202020204" pitchFamily="34" charset="0"/>
                <a:cs typeface="Arial" panose="020B0604020202020204" pitchFamily="34" charset="0"/>
              </a:rPr>
              <a:t>	 A flat plate collector;  </a:t>
            </a:r>
          </a:p>
          <a:p>
            <a:pPr lvl="1">
              <a:buFont typeface="Wingdings" pitchFamily="2" charset="2"/>
              <a:buChar char="v"/>
            </a:pPr>
            <a:r>
              <a:rPr lang="en-US" sz="2200" dirty="0" smtClean="0">
                <a:latin typeface="Arial" panose="020B0604020202020204" pitchFamily="34" charset="0"/>
                <a:cs typeface="Arial" panose="020B0604020202020204" pitchFamily="34" charset="0"/>
              </a:rPr>
              <a:t>    A heat exchanger, and  </a:t>
            </a:r>
          </a:p>
          <a:p>
            <a:pPr lvl="1">
              <a:buFont typeface="Wingdings" pitchFamily="2" charset="2"/>
              <a:buChar char="v"/>
            </a:pPr>
            <a:r>
              <a:rPr lang="en-US" sz="2200" dirty="0" smtClean="0">
                <a:latin typeface="Arial" panose="020B0604020202020204" pitchFamily="34" charset="0"/>
                <a:cs typeface="Arial" panose="020B0604020202020204" pitchFamily="34" charset="0"/>
              </a:rPr>
              <a:t>    An insulated storage tank.</a:t>
            </a:r>
            <a:endParaRPr lang="en-US" sz="2200" dirty="0">
              <a:latin typeface="Arial" panose="020B0604020202020204" pitchFamily="34" charset="0"/>
              <a:cs typeface="Arial" panose="020B0604020202020204" pitchFamily="34" charset="0"/>
            </a:endParaRPr>
          </a:p>
        </p:txBody>
      </p:sp>
      <p:sp>
        <p:nvSpPr>
          <p:cNvPr id="3" name="Rectangle 2"/>
          <p:cNvSpPr/>
          <p:nvPr/>
        </p:nvSpPr>
        <p:spPr>
          <a:xfrm>
            <a:off x="1675829" y="165233"/>
            <a:ext cx="6547755" cy="584775"/>
          </a:xfrm>
          <a:prstGeom prst="rect">
            <a:avLst/>
          </a:prstGeom>
        </p:spPr>
        <p:txBody>
          <a:bodyPr wrap="none">
            <a:spAutoFit/>
          </a:bodyPr>
          <a:lstStyle/>
          <a:p>
            <a:pPr>
              <a:buNone/>
            </a:pPr>
            <a:r>
              <a:rPr lang="en-US" sz="32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3.3 Solar Water Heating Systems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l="970" t="2352" r="933" b="3176"/>
          <a:stretch>
            <a:fillRect/>
          </a:stretch>
        </p:blipFill>
        <p:spPr bwMode="auto">
          <a:xfrm>
            <a:off x="518474" y="1018095"/>
            <a:ext cx="8229600" cy="4543719"/>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62" y="855901"/>
            <a:ext cx="8385044" cy="4525963"/>
          </a:xfrm>
        </p:spPr>
        <p:txBody>
          <a:bodyPr/>
          <a:lstStyle/>
          <a:p>
            <a:pPr algn="just"/>
            <a:r>
              <a:rPr lang="en-US" sz="2400" dirty="0" smtClean="0">
                <a:latin typeface="Arial" panose="020B0604020202020204" pitchFamily="34" charset="0"/>
                <a:cs typeface="Arial" panose="020B0604020202020204" pitchFamily="34" charset="0"/>
              </a:rPr>
              <a:t>Pump 1 is used in the collector loop (primary stream) to circulate the fluid through the collector and another pump 2 is used to circulate the water in the outer loop (secondary stream) between the storage tank and a heat exchanger.</a:t>
            </a:r>
          </a:p>
          <a:p>
            <a:pPr marL="0" indent="0" algn="just">
              <a:buNone/>
            </a:pPr>
            <a:r>
              <a:rPr lang="en-US" sz="2400" dirty="0" smtClean="0">
                <a:solidFill>
                  <a:srgbClr val="C00000"/>
                </a:solidFill>
                <a:latin typeface="Arial" panose="020B0604020202020204" pitchFamily="34" charset="0"/>
                <a:cs typeface="Arial" panose="020B0604020202020204" pitchFamily="34" charset="0"/>
              </a:rPr>
              <a:t>Transient Analysis of Solar Water Heater</a:t>
            </a:r>
          </a:p>
          <a:p>
            <a:pPr algn="just"/>
            <a:r>
              <a:rPr lang="en-US" sz="2400" dirty="0" smtClean="0">
                <a:latin typeface="Arial" panose="020B0604020202020204" pitchFamily="34" charset="0"/>
                <a:cs typeface="Arial" panose="020B0604020202020204" pitchFamily="34" charset="0"/>
              </a:rPr>
              <a:t> A typical Thermo-syphon solar water-heating system with a flat-plate collector is shown in Fig. 3,10.</a:t>
            </a:r>
          </a:p>
          <a:p>
            <a:pPr algn="just"/>
            <a:r>
              <a:rPr lang="en-US" sz="2400" dirty="0" smtClean="0">
                <a:latin typeface="Arial" panose="020B0604020202020204" pitchFamily="34" charset="0"/>
                <a:cs typeface="Arial" panose="020B0604020202020204" pitchFamily="34" charset="0"/>
              </a:rPr>
              <a:t> A cross-section of the flat-plate collector and the thermal resistance and capacitance of the simplified collector model are given in Fig. 3.11 and Fig. 3.12.</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7" y="870114"/>
            <a:ext cx="8229600" cy="4525963"/>
          </a:xfrm>
        </p:spPr>
        <p:txBody>
          <a:bodyPr/>
          <a:lstStyle/>
          <a:p>
            <a:pPr algn="just"/>
            <a:r>
              <a:rPr lang="en-US" sz="2400" dirty="0" smtClean="0">
                <a:latin typeface="Arial" panose="020B0604020202020204" pitchFamily="34" charset="0"/>
                <a:cs typeface="Arial" panose="020B0604020202020204" pitchFamily="34" charset="0"/>
              </a:rPr>
              <a:t>The transient thermal performance of the solar collector is evaluated by applying energy balance on its components.</a:t>
            </a:r>
          </a:p>
          <a:p>
            <a:pPr algn="just"/>
            <a:r>
              <a:rPr lang="en-US" sz="2400" dirty="0" smtClean="0">
                <a:latin typeface="Arial" panose="020B0604020202020204" pitchFamily="34" charset="0"/>
                <a:cs typeface="Arial" panose="020B0604020202020204" pitchFamily="34" charset="0"/>
              </a:rPr>
              <a:t> The solar radiation energy incident on the collector surface which is inclined at an angle  to the horizontal, defined in terms of the global radiation I</a:t>
            </a:r>
            <a:r>
              <a:rPr lang="en-US" sz="2400" baseline="-25000" dirty="0"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 the diffuse radiation I</a:t>
            </a:r>
            <a:r>
              <a:rPr lang="en-US" sz="2400" baseline="-250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the beam radiation factor R</a:t>
            </a:r>
            <a:r>
              <a:rPr lang="en-US" sz="2400" baseline="-25000"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the diffuse radiation factor R</a:t>
            </a:r>
            <a:r>
              <a:rPr lang="en-US" sz="2400" baseline="-250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the ground reflectivity factor R</a:t>
            </a:r>
            <a:r>
              <a:rPr lang="en-US" sz="2400" baseline="-25000" dirty="0" smtClean="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 and the ground reflectivity r is given by:</a:t>
            </a: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flux collected per unit time is given by:</a:t>
            </a:r>
          </a:p>
        </p:txBody>
      </p:sp>
      <p:pic>
        <p:nvPicPr>
          <p:cNvPr id="106498" name="Picture 2"/>
          <p:cNvPicPr>
            <a:picLocks noChangeAspect="1" noChangeArrowheads="1"/>
          </p:cNvPicPr>
          <p:nvPr/>
        </p:nvPicPr>
        <p:blipFill>
          <a:blip r:embed="rId2"/>
          <a:srcRect l="1082" t="12744" r="1195" b="16726"/>
          <a:stretch>
            <a:fillRect/>
          </a:stretch>
        </p:blipFill>
        <p:spPr bwMode="auto">
          <a:xfrm>
            <a:off x="838986" y="4289358"/>
            <a:ext cx="7739407" cy="556018"/>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3"/>
          <a:srcRect l="1472" t="17385" b="15136"/>
          <a:stretch>
            <a:fillRect/>
          </a:stretch>
        </p:blipFill>
        <p:spPr bwMode="auto">
          <a:xfrm>
            <a:off x="862072" y="5244638"/>
            <a:ext cx="7381188" cy="371953"/>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a:srcRect l="1793" t="1726" r="1488" b="3165"/>
          <a:stretch>
            <a:fillRect/>
          </a:stretch>
        </p:blipFill>
        <p:spPr bwMode="auto">
          <a:xfrm>
            <a:off x="575035" y="820132"/>
            <a:ext cx="7937369" cy="4984157"/>
          </a:xfrm>
          <a:prstGeom prst="rect">
            <a:avLst/>
          </a:prstGeom>
          <a:noFill/>
          <a:ln w="9525">
            <a:noFill/>
            <a:miter lim="800000"/>
            <a:headEnd/>
            <a:tailEnd/>
          </a:ln>
          <a:effectLst/>
        </p:spPr>
      </p:pic>
      <p:sp>
        <p:nvSpPr>
          <p:cNvPr id="4" name="Rectangle 3"/>
          <p:cNvSpPr/>
          <p:nvPr/>
        </p:nvSpPr>
        <p:spPr>
          <a:xfrm>
            <a:off x="1277667" y="5932310"/>
            <a:ext cx="7234737" cy="492443"/>
          </a:xfrm>
          <a:prstGeom prst="rect">
            <a:avLst/>
          </a:prstGeom>
        </p:spPr>
        <p:txBody>
          <a:bodyPr wrap="none">
            <a:spAutoFit/>
          </a:bodyPr>
          <a:lstStyle/>
          <a:p>
            <a:pPr>
              <a:buNone/>
            </a:pPr>
            <a:r>
              <a:rPr lang="en-US" sz="2600" dirty="0" smtClean="0">
                <a:solidFill>
                  <a:schemeClr val="accent2">
                    <a:lumMod val="75000"/>
                  </a:schemeClr>
                </a:solidFill>
                <a:latin typeface="Arial" panose="020B0604020202020204" pitchFamily="34" charset="0"/>
                <a:cs typeface="Arial" panose="020B0604020202020204" pitchFamily="34" charset="0"/>
              </a:rPr>
              <a:t>Fig. 3.10 .</a:t>
            </a:r>
            <a:r>
              <a:rPr lang="en-US" sz="2600" b="0" dirty="0" smtClean="0">
                <a:solidFill>
                  <a:schemeClr val="accent2">
                    <a:lumMod val="75000"/>
                  </a:schemeClr>
                </a:solidFill>
                <a:latin typeface="Arial" panose="020B0604020202020204" pitchFamily="34" charset="0"/>
                <a:cs typeface="Arial" panose="020B0604020202020204" pitchFamily="34" charset="0"/>
              </a:rPr>
              <a:t>Typical Thermo-syphon Water Heater</a:t>
            </a:r>
            <a:endParaRPr lang="en-US" sz="2600" b="0"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algn="just">
              <a:buNone/>
            </a:pPr>
            <a:r>
              <a:rPr lang="en-US" sz="2600" dirty="0" smtClean="0">
                <a:latin typeface="Times New Roman" pitchFamily="18" charset="0"/>
                <a:cs typeface="Times New Roman" pitchFamily="18" charset="0"/>
              </a:rPr>
              <a:t>1. </a:t>
            </a:r>
            <a:r>
              <a:rPr lang="en-US" sz="2400" dirty="0" smtClean="0">
                <a:latin typeface="Arial" panose="020B0604020202020204" pitchFamily="34" charset="0"/>
                <a:cs typeface="Arial" panose="020B0604020202020204" pitchFamily="34" charset="0"/>
              </a:rPr>
              <a:t>The Absorber Plate: The plate temperature T</a:t>
            </a:r>
            <a:r>
              <a:rPr lang="en-US" sz="2400" baseline="-25000" dirty="0" smtClean="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 at any time (</a:t>
            </a:r>
            <a:r>
              <a:rPr lang="en-US" sz="2400" dirty="0" err="1" smtClean="0">
                <a:latin typeface="Arial" panose="020B0604020202020204" pitchFamily="34" charset="0"/>
                <a:cs typeface="Arial" panose="020B0604020202020204" pitchFamily="34" charset="0"/>
              </a:rPr>
              <a:t>t+D</a:t>
            </a:r>
            <a:r>
              <a:rPr lang="en-US" sz="2400" baseline="-25000" dirty="0" err="1"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 can be determined from conditions at time t and the energy absorbed by the plate and energy losses.</a:t>
            </a:r>
            <a:endParaRPr lang="en-US" sz="2400" dirty="0">
              <a:latin typeface="Arial" panose="020B0604020202020204" pitchFamily="34" charset="0"/>
              <a:cs typeface="Arial" panose="020B0604020202020204" pitchFamily="34" charset="0"/>
            </a:endParaRPr>
          </a:p>
        </p:txBody>
      </p:sp>
      <p:pic>
        <p:nvPicPr>
          <p:cNvPr id="108546" name="Picture 2"/>
          <p:cNvPicPr>
            <a:picLocks noChangeAspect="1" noChangeArrowheads="1"/>
          </p:cNvPicPr>
          <p:nvPr/>
        </p:nvPicPr>
        <p:blipFill>
          <a:blip r:embed="rId2"/>
          <a:srcRect l="1911" t="4379" r="1696" b="4214"/>
          <a:stretch>
            <a:fillRect/>
          </a:stretch>
        </p:blipFill>
        <p:spPr bwMode="auto">
          <a:xfrm>
            <a:off x="537328" y="838985"/>
            <a:ext cx="8465270" cy="2620651"/>
          </a:xfrm>
          <a:prstGeom prst="rect">
            <a:avLst/>
          </a:prstGeom>
          <a:noFill/>
          <a:ln w="9525">
            <a:noFill/>
            <a:miter lim="800000"/>
            <a:headEnd/>
            <a:tailEnd/>
          </a:ln>
          <a:effectLst/>
        </p:spPr>
      </p:pic>
      <p:pic>
        <p:nvPicPr>
          <p:cNvPr id="108547" name="Picture 3"/>
          <p:cNvPicPr>
            <a:picLocks noChangeAspect="1" noChangeArrowheads="1"/>
          </p:cNvPicPr>
          <p:nvPr/>
        </p:nvPicPr>
        <p:blipFill>
          <a:blip r:embed="rId3"/>
          <a:srcRect l="1056" t="7437" r="918" b="5554"/>
          <a:stretch>
            <a:fillRect/>
          </a:stretch>
        </p:blipFill>
        <p:spPr bwMode="auto">
          <a:xfrm>
            <a:off x="480767" y="5071621"/>
            <a:ext cx="8436990" cy="1202570"/>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l="5095" t="2026" r="4631" b="3471"/>
          <a:stretch>
            <a:fillRect/>
          </a:stretch>
        </p:blipFill>
        <p:spPr bwMode="auto">
          <a:xfrm>
            <a:off x="1046374" y="933253"/>
            <a:ext cx="6419655" cy="4784548"/>
          </a:xfrm>
          <a:prstGeom prst="rect">
            <a:avLst/>
          </a:prstGeom>
          <a:noFill/>
          <a:ln w="9525">
            <a:noFill/>
            <a:miter lim="800000"/>
            <a:headEnd/>
            <a:tailEnd/>
          </a:ln>
          <a:effectLst/>
        </p:spPr>
      </p:pic>
      <p:sp>
        <p:nvSpPr>
          <p:cNvPr id="5" name="Rectangle 4"/>
          <p:cNvSpPr/>
          <p:nvPr/>
        </p:nvSpPr>
        <p:spPr>
          <a:xfrm>
            <a:off x="1230196" y="5997366"/>
            <a:ext cx="7351095" cy="400110"/>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3.12 </a:t>
            </a:r>
            <a:r>
              <a:rPr lang="en-US" b="0" dirty="0" smtClean="0">
                <a:solidFill>
                  <a:schemeClr val="accent2">
                    <a:lumMod val="75000"/>
                  </a:schemeClr>
                </a:solidFill>
                <a:latin typeface="Arial" panose="020B0604020202020204" pitchFamily="34" charset="0"/>
                <a:cs typeface="Arial" panose="020B0604020202020204" pitchFamily="34" charset="0"/>
              </a:rPr>
              <a:t>Thermal Resistance and Capacitance of the Collector</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347" y="785274"/>
            <a:ext cx="8229600" cy="4525963"/>
          </a:xfrm>
        </p:spPr>
        <p:txBody>
          <a:bodyPr/>
          <a:lstStyle/>
          <a:p>
            <a:pPr algn="just"/>
            <a:r>
              <a:rPr lang="en-US" sz="2600" dirty="0" smtClean="0">
                <a:latin typeface="Arial" panose="020B0604020202020204" pitchFamily="34" charset="0"/>
                <a:cs typeface="Arial" panose="020B0604020202020204" pitchFamily="34" charset="0"/>
              </a:rPr>
              <a:t>The plate temperature T</a:t>
            </a:r>
            <a:r>
              <a:rPr lang="en-US" sz="2600" baseline="-25000" dirty="0" smtClean="0">
                <a:latin typeface="Arial" panose="020B0604020202020204" pitchFamily="34" charset="0"/>
                <a:cs typeface="Arial" panose="020B0604020202020204" pitchFamily="34" charset="0"/>
              </a:rPr>
              <a:t>p1</a:t>
            </a:r>
            <a:r>
              <a:rPr lang="en-US" sz="2600" dirty="0" smtClean="0">
                <a:latin typeface="Arial" panose="020B0604020202020204" pitchFamily="34" charset="0"/>
                <a:cs typeface="Arial" panose="020B0604020202020204" pitchFamily="34" charset="0"/>
              </a:rPr>
              <a:t> at any time (t+</a:t>
            </a:r>
            <a:r>
              <a:rPr lang="el-GR" sz="2600" dirty="0" smtClean="0">
                <a:latin typeface="Arial" panose="020B0604020202020204" pitchFamily="34" charset="0"/>
                <a:cs typeface="Arial" panose="020B0604020202020204" pitchFamily="34" charset="0"/>
              </a:rPr>
              <a:t> Δτ</a:t>
            </a:r>
            <a:r>
              <a:rPr lang="en-US" sz="2600" dirty="0" smtClean="0">
                <a:latin typeface="Arial" panose="020B0604020202020204" pitchFamily="34" charset="0"/>
                <a:cs typeface="Arial" panose="020B0604020202020204" pitchFamily="34" charset="0"/>
              </a:rPr>
              <a:t>) is estimated from energy absorbed during the time interval </a:t>
            </a:r>
            <a:r>
              <a:rPr lang="el-GR" sz="2600" dirty="0" smtClean="0">
                <a:latin typeface="Arial" panose="020B0604020202020204" pitchFamily="34" charset="0"/>
                <a:cs typeface="Arial" panose="020B0604020202020204" pitchFamily="34" charset="0"/>
              </a:rPr>
              <a:t>τ</a:t>
            </a:r>
            <a:r>
              <a:rPr lang="en-US" sz="2600" baseline="-25000" dirty="0" smtClean="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 and the energy losses at the same time interval as:</a:t>
            </a:r>
            <a:endParaRPr lang="en-US" sz="2600" dirty="0">
              <a:latin typeface="Arial" panose="020B0604020202020204" pitchFamily="34" charset="0"/>
              <a:cs typeface="Arial" panose="020B0604020202020204" pitchFamily="34" charset="0"/>
            </a:endParaRPr>
          </a:p>
        </p:txBody>
      </p:sp>
      <p:pic>
        <p:nvPicPr>
          <p:cNvPr id="110594" name="Picture 2"/>
          <p:cNvPicPr>
            <a:picLocks noChangeAspect="1" noChangeArrowheads="1"/>
          </p:cNvPicPr>
          <p:nvPr/>
        </p:nvPicPr>
        <p:blipFill>
          <a:blip r:embed="rId2"/>
          <a:srcRect l="2096" t="2050" r="1484" b="2511"/>
          <a:stretch>
            <a:fillRect/>
          </a:stretch>
        </p:blipFill>
        <p:spPr bwMode="auto">
          <a:xfrm>
            <a:off x="678730" y="2696065"/>
            <a:ext cx="7532016" cy="3660059"/>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883" y="860687"/>
            <a:ext cx="8441606" cy="4525963"/>
          </a:xfrm>
        </p:spPr>
        <p:txBody>
          <a:bodyPr/>
          <a:lstStyle/>
          <a:p>
            <a:pPr>
              <a:buNone/>
            </a:pPr>
            <a:r>
              <a:rPr lang="en-US" sz="2200" b="1" dirty="0" smtClean="0">
                <a:latin typeface="Arial" panose="020B0604020202020204" pitchFamily="34" charset="0"/>
                <a:cs typeface="Arial" panose="020B0604020202020204" pitchFamily="34" charset="0"/>
              </a:rPr>
              <a:t>2. The Glazing/Glass Cover</a:t>
            </a:r>
          </a:p>
          <a:p>
            <a:pPr algn="just"/>
            <a:r>
              <a:rPr lang="en-US" sz="2200" dirty="0" smtClean="0">
                <a:latin typeface="Arial" panose="020B0604020202020204" pitchFamily="34" charset="0"/>
                <a:cs typeface="Arial" panose="020B0604020202020204" pitchFamily="34" charset="0"/>
              </a:rPr>
              <a:t> Making energy balance on the glass cover, assumed single glazed collector, its temperature at any time (t+</a:t>
            </a:r>
            <a:r>
              <a:rPr lang="el-GR" sz="2200" dirty="0" smtClean="0">
                <a:latin typeface="Arial" panose="020B0604020202020204" pitchFamily="34" charset="0"/>
                <a:cs typeface="Arial" panose="020B0604020202020204" pitchFamily="34" charset="0"/>
              </a:rPr>
              <a:t>Δτ</a:t>
            </a:r>
            <a:r>
              <a:rPr lang="en-US" sz="2200" dirty="0" smtClean="0">
                <a:latin typeface="Arial" panose="020B0604020202020204" pitchFamily="34" charset="0"/>
                <a:cs typeface="Arial" panose="020B0604020202020204" pitchFamily="34" charset="0"/>
              </a:rPr>
              <a:t>) is determined from data at time t and energy absorbed and lost from the glass cover during the time interval </a:t>
            </a:r>
            <a:r>
              <a:rPr lang="el-GR" sz="2200" dirty="0" smtClean="0">
                <a:latin typeface="Arial" panose="020B0604020202020204" pitchFamily="34" charset="0"/>
                <a:cs typeface="Arial" panose="020B0604020202020204" pitchFamily="34" charset="0"/>
              </a:rPr>
              <a:t>τ</a:t>
            </a:r>
            <a:r>
              <a:rPr lang="en-US" sz="2200" baseline="-25000" dirty="0" smtClean="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 as follows:</a:t>
            </a:r>
          </a:p>
          <a:p>
            <a:pPr algn="just"/>
            <a:endParaRPr lang="en-US" sz="2000" dirty="0" smtClean="0">
              <a:latin typeface="Arial" panose="020B0604020202020204" pitchFamily="34" charset="0"/>
              <a:cs typeface="Arial" panose="020B0604020202020204" pitchFamily="34" charset="0"/>
            </a:endParaRPr>
          </a:p>
          <a:p>
            <a:pPr algn="just">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Upon integration, Equation (3.30) yields the temperature of the glass cover, after time interval of </a:t>
            </a:r>
            <a:r>
              <a:rPr lang="el-GR" sz="2200" dirty="0" smtClean="0">
                <a:latin typeface="Arial" panose="020B0604020202020204" pitchFamily="34" charset="0"/>
                <a:cs typeface="Arial" panose="020B0604020202020204" pitchFamily="34" charset="0"/>
              </a:rPr>
              <a:t>Δτ</a:t>
            </a:r>
            <a:r>
              <a:rPr lang="en-US" sz="2200" dirty="0" smtClean="0">
                <a:latin typeface="Arial" panose="020B0604020202020204" pitchFamily="34" charset="0"/>
                <a:cs typeface="Arial" panose="020B0604020202020204" pitchFamily="34" charset="0"/>
              </a:rPr>
              <a:t> , as:</a:t>
            </a:r>
          </a:p>
        </p:txBody>
      </p:sp>
      <p:pic>
        <p:nvPicPr>
          <p:cNvPr id="111618" name="Picture 2"/>
          <p:cNvPicPr>
            <a:picLocks noChangeAspect="1" noChangeArrowheads="1"/>
          </p:cNvPicPr>
          <p:nvPr/>
        </p:nvPicPr>
        <p:blipFill>
          <a:blip r:embed="rId2"/>
          <a:srcRect l="4586" t="12007" r="3305" b="12906"/>
          <a:stretch>
            <a:fillRect/>
          </a:stretch>
        </p:blipFill>
        <p:spPr bwMode="auto">
          <a:xfrm>
            <a:off x="678731" y="2724347"/>
            <a:ext cx="7456602" cy="603316"/>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3"/>
          <a:srcRect l="1263" t="3575" r="4366" b="3401"/>
          <a:stretch>
            <a:fillRect/>
          </a:stretch>
        </p:blipFill>
        <p:spPr bwMode="auto">
          <a:xfrm>
            <a:off x="980387" y="4144776"/>
            <a:ext cx="5646656" cy="1829488"/>
          </a:xfrm>
          <a:prstGeom prst="rect">
            <a:avLst/>
          </a:prstGeom>
          <a:noFill/>
          <a:ln w="9525">
            <a:noFill/>
            <a:miter lim="800000"/>
            <a:headEnd/>
            <a:tailEnd/>
          </a:ln>
          <a:effectLst/>
        </p:spPr>
      </p:pic>
      <p:pic>
        <p:nvPicPr>
          <p:cNvPr id="111621" name="Picture 5"/>
          <p:cNvPicPr>
            <a:picLocks noChangeAspect="1" noChangeArrowheads="1"/>
          </p:cNvPicPr>
          <p:nvPr/>
        </p:nvPicPr>
        <p:blipFill>
          <a:blip r:embed="rId4"/>
          <a:srcRect l="1347" t="15886" r="1763" b="12137"/>
          <a:stretch>
            <a:fillRect/>
          </a:stretch>
        </p:blipFill>
        <p:spPr bwMode="auto">
          <a:xfrm>
            <a:off x="1234911" y="6108570"/>
            <a:ext cx="3855563" cy="397139"/>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50" y="888967"/>
            <a:ext cx="8229600" cy="4525963"/>
          </a:xfrm>
        </p:spPr>
        <p:txBody>
          <a:bodyPr/>
          <a:lstStyle/>
          <a:p>
            <a:pPr>
              <a:buNone/>
            </a:pPr>
            <a:r>
              <a:rPr lang="en-US" sz="2600" b="1" dirty="0" smtClean="0">
                <a:latin typeface="Arial" panose="020B0604020202020204" pitchFamily="34" charset="0"/>
                <a:cs typeface="Arial" panose="020B0604020202020204" pitchFamily="34" charset="0"/>
              </a:rPr>
              <a:t>3. Water Stream</a:t>
            </a:r>
          </a:p>
          <a:p>
            <a:r>
              <a:rPr lang="en-US" sz="2600" dirty="0" smtClean="0">
                <a:latin typeface="Arial" panose="020B0604020202020204" pitchFamily="34" charset="0"/>
                <a:cs typeface="Arial" panose="020B0604020202020204" pitchFamily="34" charset="0"/>
              </a:rPr>
              <a:t>Application of similar approach yields an expression for the temperature of hot water leaving the solar collector as:</a:t>
            </a:r>
            <a:endParaRPr lang="en-US" sz="2600" dirty="0">
              <a:latin typeface="Arial" panose="020B0604020202020204" pitchFamily="34" charset="0"/>
              <a:cs typeface="Arial" panose="020B0604020202020204" pitchFamily="34" charset="0"/>
            </a:endParaRPr>
          </a:p>
        </p:txBody>
      </p:sp>
      <p:pic>
        <p:nvPicPr>
          <p:cNvPr id="112642" name="Picture 2"/>
          <p:cNvPicPr>
            <a:picLocks noChangeAspect="1" noChangeArrowheads="1"/>
          </p:cNvPicPr>
          <p:nvPr/>
        </p:nvPicPr>
        <p:blipFill>
          <a:blip r:embed="rId2"/>
          <a:srcRect/>
          <a:stretch>
            <a:fillRect/>
          </a:stretch>
        </p:blipFill>
        <p:spPr bwMode="auto">
          <a:xfrm>
            <a:off x="716437" y="2254629"/>
            <a:ext cx="7546549" cy="4162718"/>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029" y="860687"/>
            <a:ext cx="8443345" cy="4525963"/>
          </a:xfrm>
        </p:spPr>
        <p:txBody>
          <a:bodyPr/>
          <a:lstStyle/>
          <a:p>
            <a:pPr algn="just"/>
            <a:r>
              <a:rPr lang="en-US" sz="2400" dirty="0" smtClean="0">
                <a:latin typeface="Arial" panose="020B0604020202020204" pitchFamily="34" charset="0"/>
                <a:cs typeface="Arial" panose="020B0604020202020204" pitchFamily="34" charset="0"/>
              </a:rPr>
              <a:t>The important parts of a typical liquid heating flat-plate solar collector, as shown in fig 6.1, </a:t>
            </a:r>
            <a:r>
              <a:rPr lang="en-US" sz="2400" b="1" dirty="0" smtClean="0">
                <a:latin typeface="Arial" panose="020B0604020202020204" pitchFamily="34" charset="0"/>
                <a:cs typeface="Arial" panose="020B0604020202020204" pitchFamily="34" charset="0"/>
              </a:rPr>
              <a:t>are the ‘‘black’’ solar energy-absorbing surface with means for transferring the absorbed energy to a fluid</a:t>
            </a:r>
            <a:r>
              <a:rPr lang="en-US" sz="2400" dirty="0" smtClean="0">
                <a:latin typeface="Arial" panose="020B0604020202020204" pitchFamily="34" charset="0"/>
                <a:cs typeface="Arial" panose="020B0604020202020204" pitchFamily="34" charset="0"/>
              </a:rPr>
              <a:t>, </a:t>
            </a:r>
            <a:r>
              <a:rPr lang="en-US" sz="2400" b="1" dirty="0" smtClean="0">
                <a:solidFill>
                  <a:srgbClr val="00B050"/>
                </a:solidFill>
                <a:latin typeface="Arial" panose="020B0604020202020204" pitchFamily="34" charset="0"/>
                <a:cs typeface="Arial" panose="020B0604020202020204" pitchFamily="34" charset="0"/>
              </a:rPr>
              <a:t>envelopes transparent to solar radiation over the solar absorber surface that reduce convection and radiation losses to the atmosphere,</a:t>
            </a:r>
            <a:r>
              <a:rPr lang="en-US" sz="2400" dirty="0" smtClean="0">
                <a:latin typeface="Arial" panose="020B0604020202020204" pitchFamily="34" charset="0"/>
                <a:cs typeface="Arial" panose="020B0604020202020204" pitchFamily="34" charset="0"/>
              </a:rPr>
              <a:t> and back insulation to reduce conduction losses. </a:t>
            </a:r>
          </a:p>
          <a:p>
            <a:pPr algn="just"/>
            <a:r>
              <a:rPr lang="en-US" sz="2400" dirty="0" smtClean="0">
                <a:latin typeface="Arial" panose="020B0604020202020204" pitchFamily="34" charset="0"/>
                <a:cs typeface="Arial" panose="020B0604020202020204" pitchFamily="34" charset="0"/>
              </a:rPr>
              <a:t>Air heaters are fundamentally the same except that the fluid tubes are replaced by ducts. </a:t>
            </a:r>
          </a:p>
          <a:p>
            <a:pPr algn="just"/>
            <a:r>
              <a:rPr lang="en-US" sz="2400" dirty="0" smtClean="0">
                <a:latin typeface="Arial" panose="020B0604020202020204" pitchFamily="34" charset="0"/>
                <a:cs typeface="Arial" panose="020B0604020202020204" pitchFamily="34" charset="0"/>
              </a:rPr>
              <a:t>Flat-plate collectors are almost always mounted in a stationary position (e.g., as an integral part of a wall or roof structure) with an orientation optimized for the particular location in question for the time of year in which the solar device is intended to operate.</a:t>
            </a:r>
          </a:p>
        </p:txBody>
      </p:sp>
      <p:sp>
        <p:nvSpPr>
          <p:cNvPr id="3"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rPr>
              <a:t>Solar Collector</a:t>
            </a:r>
            <a:endParaRPr lang="en-US" sz="3600" kern="0" dirty="0">
              <a:solidFill>
                <a:srgbClr val="C00000"/>
              </a:solidFill>
              <a:effectLst>
                <a:outerShdw blurRad="38100" dist="38100" dir="2700000" algn="tl">
                  <a:srgbClr val="C0C0C0"/>
                </a:outerShdw>
              </a:effectLst>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69" y="813553"/>
            <a:ext cx="8592434" cy="4525963"/>
          </a:xfrm>
        </p:spPr>
        <p:txBody>
          <a:bodyPr/>
          <a:lstStyle/>
          <a:p>
            <a:pPr algn="just"/>
            <a:r>
              <a:rPr lang="en-US" sz="2600" dirty="0" smtClean="0">
                <a:latin typeface="Arial" panose="020B0604020202020204" pitchFamily="34" charset="0"/>
                <a:cs typeface="Arial" panose="020B0604020202020204" pitchFamily="34" charset="0"/>
              </a:rPr>
              <a:t>Application of similar approach yields an expression for the temperature of hot water leaving the solar collector as:</a:t>
            </a:r>
          </a:p>
          <a:p>
            <a:pPr algn="just"/>
            <a:r>
              <a:rPr lang="en-US" sz="2600" dirty="0" smtClean="0">
                <a:latin typeface="Arial" panose="020B0604020202020204" pitchFamily="34" charset="0"/>
                <a:cs typeface="Arial" panose="020B0604020202020204" pitchFamily="34" charset="0"/>
              </a:rPr>
              <a:t>Equations (3.29), (3.31) and (3.33) are derived from energy balance on the absorber plate, the glass cover and the water stream, respectively.</a:t>
            </a:r>
          </a:p>
          <a:p>
            <a:pPr algn="just"/>
            <a:r>
              <a:rPr lang="en-US" sz="2600" dirty="0" smtClean="0">
                <a:latin typeface="Arial" panose="020B0604020202020204" pitchFamily="34" charset="0"/>
                <a:cs typeface="Arial" panose="020B0604020202020204" pitchFamily="34" charset="0"/>
              </a:rPr>
              <a:t>The given sets of equations are non-linear due to temperature dependent radiant and convective heat transfer coefficients.</a:t>
            </a:r>
          </a:p>
          <a:p>
            <a:pPr algn="just"/>
            <a:r>
              <a:rPr lang="en-US" sz="2600" dirty="0" smtClean="0">
                <a:latin typeface="Arial" panose="020B0604020202020204" pitchFamily="34" charset="0"/>
                <a:cs typeface="Arial" panose="020B0604020202020204" pitchFamily="34" charset="0"/>
              </a:rPr>
              <a:t>The solutions are, therefore, determined by an integration scheme that </a:t>
            </a:r>
            <a:r>
              <a:rPr lang="en-US" sz="2600" dirty="0" err="1" smtClean="0">
                <a:latin typeface="Arial" panose="020B0604020202020204" pitchFamily="34" charset="0"/>
                <a:cs typeface="Arial" panose="020B0604020202020204" pitchFamily="34" charset="0"/>
              </a:rPr>
              <a:t>linearises</a:t>
            </a:r>
            <a:r>
              <a:rPr lang="en-US" sz="2600" dirty="0" smtClean="0">
                <a:latin typeface="Arial" panose="020B0604020202020204" pitchFamily="34" charset="0"/>
                <a:cs typeface="Arial" panose="020B0604020202020204" pitchFamily="34" charset="0"/>
              </a:rPr>
              <a:t> these equations within a set time step.</a:t>
            </a:r>
            <a:endParaRPr lang="en-US" sz="2600" dirty="0">
              <a:latin typeface="Arial" panose="020B0604020202020204" pitchFamily="34" charset="0"/>
              <a:cs typeface="Arial" panose="020B0604020202020204" pitchFamily="34" charset="0"/>
            </a:endParaRPr>
          </a:p>
        </p:txBody>
      </p:sp>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7" y="841833"/>
            <a:ext cx="8366190" cy="4525963"/>
          </a:xfrm>
        </p:spPr>
        <p:txBody>
          <a:bodyPr/>
          <a:lstStyle/>
          <a:p>
            <a:pPr>
              <a:buNone/>
            </a:pPr>
            <a:r>
              <a:rPr lang="en-US" sz="2600" b="1" dirty="0" smtClean="0">
                <a:latin typeface="Arial" panose="020B0604020202020204" pitchFamily="34" charset="0"/>
                <a:cs typeface="Arial" panose="020B0604020202020204" pitchFamily="34" charset="0"/>
              </a:rPr>
              <a:t>4. Storage Tank</a:t>
            </a:r>
          </a:p>
          <a:p>
            <a:pPr algn="just"/>
            <a:r>
              <a:rPr lang="en-US" sz="2600" dirty="0" smtClean="0">
                <a:latin typeface="Arial" panose="020B0604020202020204" pitchFamily="34" charset="0"/>
                <a:cs typeface="Arial" panose="020B0604020202020204" pitchFamily="34" charset="0"/>
              </a:rPr>
              <a:t> The temperature of the water at the inlet of the collector is evaluated by taking the hot water extracted from and the heat losses across the storage tank into account.</a:t>
            </a:r>
          </a:p>
          <a:p>
            <a:r>
              <a:rPr lang="en-US" sz="2600" dirty="0" smtClean="0">
                <a:latin typeface="Arial" panose="020B0604020202020204" pitchFamily="34" charset="0"/>
                <a:cs typeface="Arial" panose="020B0604020202020204" pitchFamily="34" charset="0"/>
              </a:rPr>
              <a:t> In the model, the level of water in the storage tank is to be controlled by a float valve keeping the mass of water in the storage constant.</a:t>
            </a:r>
          </a:p>
          <a:p>
            <a:r>
              <a:rPr lang="en-US" sz="2600" dirty="0" smtClean="0">
                <a:latin typeface="Arial" panose="020B0604020202020204" pitchFamily="34" charset="0"/>
                <a:cs typeface="Arial" panose="020B0604020202020204" pitchFamily="34" charset="0"/>
              </a:rPr>
              <a:t> After making energy balance in the time interval </a:t>
            </a:r>
            <a:r>
              <a:rPr lang="el-GR" sz="2800" dirty="0" smtClean="0">
                <a:latin typeface="Arial" panose="020B0604020202020204" pitchFamily="34" charset="0"/>
                <a:cs typeface="Arial" panose="020B0604020202020204" pitchFamily="34" charset="0"/>
              </a:rPr>
              <a:t>Δτ</a:t>
            </a:r>
            <a:r>
              <a:rPr lang="en-US" sz="2600" dirty="0" smtClean="0">
                <a:latin typeface="Arial" panose="020B0604020202020204" pitchFamily="34" charset="0"/>
                <a:cs typeface="Arial" panose="020B0604020202020204" pitchFamily="34" charset="0"/>
              </a:rPr>
              <a:t>, the storage tank temperature is evaluated from:</a:t>
            </a:r>
            <a:endParaRPr lang="en-US" sz="2600" dirty="0">
              <a:latin typeface="Arial" panose="020B0604020202020204" pitchFamily="34" charset="0"/>
              <a:cs typeface="Arial" panose="020B0604020202020204" pitchFamily="34" charset="0"/>
            </a:endParaRPr>
          </a:p>
        </p:txBody>
      </p:sp>
      <p:pic>
        <p:nvPicPr>
          <p:cNvPr id="113666" name="Picture 2"/>
          <p:cNvPicPr>
            <a:picLocks noChangeAspect="1" noChangeArrowheads="1"/>
          </p:cNvPicPr>
          <p:nvPr/>
        </p:nvPicPr>
        <p:blipFill>
          <a:blip r:embed="rId2"/>
          <a:srcRect l="1157" t="17080" r="1069" b="13421"/>
          <a:stretch>
            <a:fillRect/>
          </a:stretch>
        </p:blipFill>
        <p:spPr bwMode="auto">
          <a:xfrm>
            <a:off x="884670" y="5249568"/>
            <a:ext cx="7758260" cy="763571"/>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7871" y="1841074"/>
            <a:ext cx="8229600" cy="4525963"/>
          </a:xfrm>
        </p:spPr>
        <p:txBody>
          <a:bodyPr/>
          <a:lstStyle/>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endParaRPr lang="en-US" sz="2600" dirty="0" smtClean="0">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The temperature of the absorber plate varies across the width of the fin, having a maximum on the center line between the fluid ducts.</a:t>
            </a:r>
          </a:p>
        </p:txBody>
      </p:sp>
      <p:pic>
        <p:nvPicPr>
          <p:cNvPr id="114690" name="Picture 2"/>
          <p:cNvPicPr>
            <a:picLocks noChangeAspect="1" noChangeArrowheads="1"/>
          </p:cNvPicPr>
          <p:nvPr/>
        </p:nvPicPr>
        <p:blipFill>
          <a:blip r:embed="rId2"/>
          <a:srcRect l="1467" t="2759" r="890" b="2391"/>
          <a:stretch>
            <a:fillRect/>
          </a:stretch>
        </p:blipFill>
        <p:spPr bwMode="auto">
          <a:xfrm>
            <a:off x="329938" y="791851"/>
            <a:ext cx="8154186" cy="3365369"/>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110" y="851261"/>
            <a:ext cx="8795208" cy="4525963"/>
          </a:xfrm>
        </p:spPr>
        <p:txBody>
          <a:bodyPr/>
          <a:lstStyle/>
          <a:p>
            <a:r>
              <a:rPr lang="en-US" sz="2400" dirty="0" smtClean="0">
                <a:latin typeface="Arial" panose="020B0604020202020204" pitchFamily="34" charset="0"/>
                <a:cs typeface="Arial" panose="020B0604020202020204" pitchFamily="34" charset="0"/>
              </a:rPr>
              <a:t>Procedure for Simulation of the Solar Water Heater</a:t>
            </a:r>
          </a:p>
          <a:p>
            <a:pPr algn="just"/>
            <a:r>
              <a:rPr lang="en-US" sz="2400" dirty="0" smtClean="0">
                <a:latin typeface="Arial" panose="020B0604020202020204" pitchFamily="34" charset="0"/>
                <a:cs typeface="Arial" panose="020B0604020202020204" pitchFamily="34" charset="0"/>
              </a:rPr>
              <a:t>The flow chart, Fig. 3.13, shows the procedure that can be implemented for transient simulation of water heating system.</a:t>
            </a:r>
          </a:p>
          <a:p>
            <a:pPr algn="just"/>
            <a:r>
              <a:rPr lang="en-US" sz="2400" dirty="0" smtClean="0">
                <a:latin typeface="Arial" panose="020B0604020202020204" pitchFamily="34" charset="0"/>
                <a:cs typeface="Arial" panose="020B0604020202020204" pitchFamily="34" charset="0"/>
              </a:rPr>
              <a:t>The simulation program is used to predict the monthly and annual performance of the solar water heating system.</a:t>
            </a:r>
          </a:p>
          <a:p>
            <a:r>
              <a:rPr lang="en-US" sz="2400" dirty="0" smtClean="0">
                <a:latin typeface="Arial" panose="020B0604020202020204" pitchFamily="34" charset="0"/>
                <a:cs typeface="Arial" panose="020B0604020202020204" pitchFamily="34" charset="0"/>
              </a:rPr>
              <a:t>The parameters read from input files at the beginning of the simulation process include:</a:t>
            </a:r>
          </a:p>
          <a:p>
            <a:r>
              <a:rPr lang="en-US" sz="2400" dirty="0" smtClean="0">
                <a:latin typeface="Arial" panose="020B0604020202020204" pitchFamily="34" charset="0"/>
                <a:cs typeface="Arial" panose="020B0604020202020204" pitchFamily="34" charset="0"/>
              </a:rPr>
              <a:t> Latitude of the site, azimuth and slope of the solar collector,</a:t>
            </a:r>
          </a:p>
          <a:p>
            <a:r>
              <a:rPr lang="en-US" sz="2400" dirty="0" smtClean="0">
                <a:latin typeface="Arial" panose="020B0604020202020204" pitchFamily="34" charset="0"/>
                <a:cs typeface="Arial" panose="020B0604020202020204" pitchFamily="34" charset="0"/>
              </a:rPr>
              <a:t> Geometric dimensions and thermo-physical properties of the absorber plate, the glazing and the insulation,</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3831" y="6129341"/>
            <a:ext cx="5641942" cy="400110"/>
          </a:xfrm>
          <a:prstGeom prst="rect">
            <a:avLst/>
          </a:prstGeom>
        </p:spPr>
        <p:txBody>
          <a:bodyPr wrap="square">
            <a:spAutoFit/>
          </a:bodyPr>
          <a:lstStyle/>
          <a:p>
            <a:r>
              <a:rPr lang="en-US" b="0" dirty="0" smtClean="0">
                <a:latin typeface="Times New Roman" pitchFamily="18" charset="0"/>
                <a:cs typeface="Times New Roman" pitchFamily="18" charset="0"/>
              </a:rPr>
              <a:t>Fig. 3.13(a) Flowchart of Simulation </a:t>
            </a:r>
            <a:r>
              <a:rPr lang="en-US" b="0" dirty="0" err="1" smtClean="0">
                <a:latin typeface="Times New Roman" pitchFamily="18" charset="0"/>
                <a:cs typeface="Times New Roman" pitchFamily="18" charset="0"/>
              </a:rPr>
              <a:t>Programme</a:t>
            </a:r>
            <a:endParaRPr lang="en-US" b="0" dirty="0">
              <a:latin typeface="Times New Roman" pitchFamily="18" charset="0"/>
              <a:cs typeface="Times New Roman" pitchFamily="18" charset="0"/>
            </a:endParaRPr>
          </a:p>
        </p:txBody>
      </p:sp>
      <p:pic>
        <p:nvPicPr>
          <p:cNvPr id="115717" name="Picture 5"/>
          <p:cNvPicPr>
            <a:picLocks noChangeAspect="1" noChangeArrowheads="1"/>
          </p:cNvPicPr>
          <p:nvPr/>
        </p:nvPicPr>
        <p:blipFill>
          <a:blip r:embed="rId2"/>
          <a:srcRect t="2032" b="2937"/>
          <a:stretch>
            <a:fillRect/>
          </a:stretch>
        </p:blipFill>
        <p:spPr bwMode="auto">
          <a:xfrm>
            <a:off x="2083649" y="735291"/>
            <a:ext cx="5024161" cy="5427294"/>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176" y="907821"/>
            <a:ext cx="8229600" cy="4525963"/>
          </a:xfrm>
        </p:spPr>
        <p:txBody>
          <a:bodyPr/>
          <a:lstStyle/>
          <a:p>
            <a:pPr algn="just"/>
            <a:r>
              <a:rPr lang="en-US" sz="2600" dirty="0" smtClean="0">
                <a:solidFill>
                  <a:schemeClr val="accent2">
                    <a:lumMod val="75000"/>
                  </a:schemeClr>
                </a:solidFill>
                <a:latin typeface="Arial" panose="020B0604020202020204" pitchFamily="34" charset="0"/>
                <a:cs typeface="Arial" panose="020B0604020202020204" pitchFamily="34" charset="0"/>
              </a:rPr>
              <a:t>Thermo-physical properties of water, Storage capacity, daily hot water consumption pattern and hot water delivery and cold water supply temperatures, and Beam and diffuse solar radiation and ambient temperature for every hour of the day.</a:t>
            </a:r>
            <a:endParaRPr lang="en-US" sz="2600" dirty="0">
              <a:solidFill>
                <a:schemeClr val="accent2">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http://www.motherearthnews.com/~/media/Images/MEN/Editorial/Blogs/Homesteading%20and%20Livestock/Preserving%20Tomatoes%20and%20Apples%20With%20a%20Homemade%20Solar%20Food%20Dryer/tomatoes.JPG"/>
          <p:cNvPicPr>
            <a:picLocks noChangeAspect="1" noChangeArrowheads="1"/>
          </p:cNvPicPr>
          <p:nvPr/>
        </p:nvPicPr>
        <p:blipFill>
          <a:blip r:embed="rId2"/>
          <a:srcRect/>
          <a:stretch>
            <a:fillRect/>
          </a:stretch>
        </p:blipFill>
        <p:spPr bwMode="auto">
          <a:xfrm>
            <a:off x="485512" y="974413"/>
            <a:ext cx="3511453" cy="2615933"/>
          </a:xfrm>
          <a:prstGeom prst="rect">
            <a:avLst/>
          </a:prstGeom>
          <a:noFill/>
          <a:ln w="38100">
            <a:solidFill>
              <a:schemeClr val="tx1"/>
            </a:solidFill>
          </a:ln>
        </p:spPr>
      </p:pic>
      <p:pic>
        <p:nvPicPr>
          <p:cNvPr id="206853" name="Picture 5"/>
          <p:cNvPicPr>
            <a:picLocks noChangeAspect="1" noChangeArrowheads="1"/>
          </p:cNvPicPr>
          <p:nvPr/>
        </p:nvPicPr>
        <p:blipFill>
          <a:blip r:embed="rId3"/>
          <a:srcRect/>
          <a:stretch>
            <a:fillRect/>
          </a:stretch>
        </p:blipFill>
        <p:spPr bwMode="auto">
          <a:xfrm>
            <a:off x="4559824" y="968752"/>
            <a:ext cx="3547228" cy="2633707"/>
          </a:xfrm>
          <a:prstGeom prst="rect">
            <a:avLst/>
          </a:prstGeom>
          <a:noFill/>
          <a:ln w="38100">
            <a:solidFill>
              <a:schemeClr val="tx1"/>
            </a:solidFill>
          </a:ln>
        </p:spPr>
      </p:pic>
      <p:pic>
        <p:nvPicPr>
          <p:cNvPr id="206855" name="Picture 7" descr="http://www.siffordsojournal.com/uploaded_images/food_dryer_016-778358.jpg"/>
          <p:cNvPicPr>
            <a:picLocks noChangeAspect="1" noChangeArrowheads="1"/>
          </p:cNvPicPr>
          <p:nvPr/>
        </p:nvPicPr>
        <p:blipFill>
          <a:blip r:embed="rId4"/>
          <a:srcRect/>
          <a:stretch>
            <a:fillRect/>
          </a:stretch>
        </p:blipFill>
        <p:spPr bwMode="auto">
          <a:xfrm>
            <a:off x="457231" y="3808429"/>
            <a:ext cx="3530307" cy="2545296"/>
          </a:xfrm>
          <a:prstGeom prst="rect">
            <a:avLst/>
          </a:prstGeom>
          <a:noFill/>
          <a:ln w="38100">
            <a:solidFill>
              <a:schemeClr val="tx1"/>
            </a:solidFill>
          </a:ln>
        </p:spPr>
      </p:pic>
      <p:pic>
        <p:nvPicPr>
          <p:cNvPr id="9" name="Picture 11" descr="https://upload.wikimedia.org/wikipedia/commons/thumb/2/27/Direct_Solar_dryder.svg/2000px-Direct_Solar_dryder.svg.png"/>
          <p:cNvPicPr>
            <a:picLocks noChangeAspect="1" noChangeArrowheads="1"/>
          </p:cNvPicPr>
          <p:nvPr/>
        </p:nvPicPr>
        <p:blipFill>
          <a:blip r:embed="rId5" cstate="print"/>
          <a:srcRect/>
          <a:stretch>
            <a:fillRect/>
          </a:stretch>
        </p:blipFill>
        <p:spPr bwMode="auto">
          <a:xfrm>
            <a:off x="4581425" y="3826164"/>
            <a:ext cx="3563333" cy="2536929"/>
          </a:xfrm>
          <a:prstGeom prst="rect">
            <a:avLst/>
          </a:prstGeom>
          <a:noFill/>
          <a:ln w="38100">
            <a:solidFill>
              <a:schemeClr val="tx1"/>
            </a:solidFill>
          </a:ln>
        </p:spPr>
      </p:pic>
      <p:sp>
        <p:nvSpPr>
          <p:cNvPr id="10" name="Rectangle 9"/>
          <p:cNvSpPr/>
          <p:nvPr/>
        </p:nvSpPr>
        <p:spPr>
          <a:xfrm>
            <a:off x="617615" y="122547"/>
            <a:ext cx="7927619" cy="492443"/>
          </a:xfrm>
          <a:prstGeom prst="rect">
            <a:avLst/>
          </a:prstGeom>
        </p:spPr>
        <p:txBody>
          <a:bodyPr wrap="none">
            <a:spAutoFit/>
          </a:bodyPr>
          <a:lstStyle/>
          <a:p>
            <a:pPr>
              <a:buNone/>
            </a:pPr>
            <a:r>
              <a:rPr lang="en-US" sz="2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Solar air heater and Desalination – Applications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swm.info/sites/default/files/toolbox/MERCHELL%20and%20LESIKAR%202010%20Example%20of%20a%20Solar%20Desalination%20Process.jpg"/>
          <p:cNvPicPr>
            <a:picLocks noChangeAspect="1" noChangeArrowheads="1"/>
          </p:cNvPicPr>
          <p:nvPr/>
        </p:nvPicPr>
        <p:blipFill>
          <a:blip r:embed="rId2"/>
          <a:srcRect/>
          <a:stretch>
            <a:fillRect/>
          </a:stretch>
        </p:blipFill>
        <p:spPr bwMode="auto">
          <a:xfrm>
            <a:off x="292231" y="920209"/>
            <a:ext cx="8496300" cy="4867276"/>
          </a:xfrm>
          <a:prstGeom prst="rect">
            <a:avLst/>
          </a:prstGeom>
          <a:noFill/>
        </p:spPr>
      </p:pic>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481" y="879540"/>
            <a:ext cx="8229600" cy="4525963"/>
          </a:xfrm>
        </p:spPr>
        <p:txBody>
          <a:bodyPr/>
          <a:lstStyle/>
          <a:p>
            <a:pPr algn="just">
              <a:buNone/>
            </a:pPr>
            <a:r>
              <a:rPr lang="en-US" sz="2600" dirty="0" smtClean="0">
                <a:latin typeface="Arial" panose="020B0604020202020204" pitchFamily="34" charset="0"/>
                <a:cs typeface="Arial" panose="020B0604020202020204" pitchFamily="34" charset="0"/>
              </a:rPr>
              <a:t>Air heaters have certain disadvantages:</a:t>
            </a:r>
          </a:p>
          <a:p>
            <a:pPr algn="just">
              <a:buNone/>
            </a:pPr>
            <a:r>
              <a:rPr lang="en-US" sz="2600" dirty="0" smtClean="0">
                <a:latin typeface="Arial" panose="020B0604020202020204" pitchFamily="34" charset="0"/>
                <a:cs typeface="Arial" panose="020B0604020202020204" pitchFamily="34" charset="0"/>
              </a:rPr>
              <a:t>1. Because of its poor heat transfer properties, special care is required to improve the heat transfer of air.</a:t>
            </a:r>
          </a:p>
          <a:p>
            <a:pPr algn="just">
              <a:buNone/>
            </a:pPr>
            <a:r>
              <a:rPr lang="en-US" sz="2600" dirty="0" smtClean="0">
                <a:latin typeface="Arial" panose="020B0604020202020204" pitchFamily="34" charset="0"/>
                <a:cs typeface="Arial" panose="020B0604020202020204" pitchFamily="34" charset="0"/>
              </a:rPr>
              <a:t>2. Due to its low density, large volume of air is needed to be handled.</a:t>
            </a:r>
          </a:p>
          <a:p>
            <a:pPr algn="just">
              <a:buNone/>
            </a:pPr>
            <a:r>
              <a:rPr lang="en-US" sz="2600" dirty="0" smtClean="0">
                <a:latin typeface="Arial" panose="020B0604020202020204" pitchFamily="34" charset="0"/>
                <a:cs typeface="Arial" panose="020B0604020202020204" pitchFamily="34" charset="0"/>
              </a:rPr>
              <a:t>3. Since the thermal capacity of air is low, it cannot be used as a storage fluid.</a:t>
            </a:r>
          </a:p>
          <a:p>
            <a:pPr algn="just">
              <a:buNone/>
            </a:pPr>
            <a:r>
              <a:rPr lang="en-US" sz="2600" dirty="0" smtClean="0">
                <a:latin typeface="Arial" panose="020B0604020202020204" pitchFamily="34" charset="0"/>
                <a:cs typeface="Arial" panose="020B0604020202020204" pitchFamily="34" charset="0"/>
              </a:rPr>
              <a:t>4. In the absence of proper design, the cost of air heater is very high.</a:t>
            </a:r>
            <a:endParaRPr lang="en-US" sz="2600" dirty="0">
              <a:latin typeface="Arial" panose="020B0604020202020204" pitchFamily="34" charset="0"/>
              <a:cs typeface="Arial" panose="020B0604020202020204" pitchFamily="34" charset="0"/>
            </a:endParaRPr>
          </a:p>
        </p:txBody>
      </p:sp>
      <p:sp>
        <p:nvSpPr>
          <p:cNvPr id="3" name="Rectangle 2"/>
          <p:cNvSpPr/>
          <p:nvPr/>
        </p:nvSpPr>
        <p:spPr>
          <a:xfrm>
            <a:off x="2464055" y="127526"/>
            <a:ext cx="4361259" cy="584775"/>
          </a:xfrm>
          <a:prstGeom prst="rect">
            <a:avLst/>
          </a:prstGeom>
        </p:spPr>
        <p:txBody>
          <a:bodyPr wrap="none">
            <a:spAutoFit/>
          </a:bodyPr>
          <a:lstStyle/>
          <a:p>
            <a:pPr>
              <a:buNone/>
            </a:pPr>
            <a:r>
              <a:rPr lang="en-US" sz="32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3.4. Solar Air heaters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srcRect l="2601" t="1545" r="2691" b="3007"/>
          <a:stretch>
            <a:fillRect/>
          </a:stretch>
        </p:blipFill>
        <p:spPr bwMode="auto">
          <a:xfrm>
            <a:off x="527901" y="857839"/>
            <a:ext cx="7550870" cy="5062194"/>
          </a:xfrm>
          <a:prstGeom prst="rect">
            <a:avLst/>
          </a:prstGeom>
          <a:noFill/>
          <a:ln w="9525">
            <a:noFill/>
            <a:miter lim="800000"/>
            <a:headEnd/>
            <a:tailEnd/>
          </a:ln>
          <a:effectLst/>
        </p:spPr>
      </p:pic>
      <p:sp>
        <p:nvSpPr>
          <p:cNvPr id="5" name="Rectangle 4"/>
          <p:cNvSpPr/>
          <p:nvPr/>
        </p:nvSpPr>
        <p:spPr>
          <a:xfrm>
            <a:off x="1201917" y="6006793"/>
            <a:ext cx="6462074" cy="400110"/>
          </a:xfrm>
          <a:prstGeom prst="rect">
            <a:avLst/>
          </a:prstGeom>
        </p:spPr>
        <p:txBody>
          <a:bodyPr wrap="square">
            <a:spAutoFit/>
          </a:bodyPr>
          <a:lstStyle/>
          <a:p>
            <a:pPr algn="ctr"/>
            <a:r>
              <a:rPr lang="en-US" dirty="0" smtClean="0">
                <a:solidFill>
                  <a:schemeClr val="accent2">
                    <a:lumMod val="75000"/>
                  </a:schemeClr>
                </a:solidFill>
                <a:latin typeface="Arial" panose="020B0604020202020204" pitchFamily="34" charset="0"/>
                <a:cs typeface="Arial" panose="020B0604020202020204" pitchFamily="34" charset="0"/>
              </a:rPr>
              <a:t>Fig. 3.14 </a:t>
            </a:r>
            <a:r>
              <a:rPr lang="en-US" b="0" dirty="0" smtClean="0">
                <a:solidFill>
                  <a:schemeClr val="accent2">
                    <a:lumMod val="75000"/>
                  </a:schemeClr>
                </a:solidFill>
                <a:latin typeface="Arial" panose="020B0604020202020204" pitchFamily="34" charset="0"/>
                <a:cs typeface="Arial" panose="020B0604020202020204" pitchFamily="34" charset="0"/>
              </a:rPr>
              <a:t>Schematic Diagram of Air Heaters</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Calibri" pitchFamily="34" charset="0"/>
                <a:ea typeface="+mj-ea"/>
                <a:cs typeface="+mj-cs"/>
              </a:rPr>
              <a:t>Solar Thermal Systems</a:t>
            </a:r>
            <a:endParaRPr lang="en-US" sz="3600" kern="0" dirty="0">
              <a:solidFill>
                <a:srgbClr val="C00000"/>
              </a:solidFill>
              <a:effectLst>
                <a:outerShdw blurRad="38100" dist="38100" dir="2700000" algn="tl">
                  <a:srgbClr val="C0C0C0"/>
                </a:outerShdw>
              </a:effectLst>
              <a:latin typeface="Calibri" pitchFamily="34" charset="0"/>
              <a:ea typeface="+mj-ea"/>
              <a:cs typeface="+mj-cs"/>
            </a:endParaRPr>
          </a:p>
        </p:txBody>
      </p:sp>
      <p:sp>
        <p:nvSpPr>
          <p:cNvPr id="28" name="Content Placeholder 27"/>
          <p:cNvSpPr>
            <a:spLocks noGrp="1"/>
          </p:cNvSpPr>
          <p:nvPr>
            <p:ph idx="1"/>
          </p:nvPr>
        </p:nvSpPr>
        <p:spPr>
          <a:xfrm>
            <a:off x="219083" y="770986"/>
            <a:ext cx="8698674" cy="1892594"/>
          </a:xfrm>
        </p:spPr>
        <p:txBody>
          <a:bodyPr/>
          <a:lstStyle/>
          <a:p>
            <a:pPr marL="0" indent="0">
              <a:buNone/>
            </a:pPr>
            <a:r>
              <a:rPr lang="en-US" sz="2200" b="1" dirty="0" smtClean="0">
                <a:solidFill>
                  <a:srgbClr val="002060"/>
                </a:solidFill>
                <a:effectLst>
                  <a:outerShdw blurRad="38100" dist="38100" dir="2700000" algn="tl">
                    <a:srgbClr val="C0C0C0"/>
                  </a:outerShdw>
                </a:effectLst>
                <a:latin typeface="Arial" panose="020B0604020202020204" pitchFamily="34" charset="0"/>
                <a:ea typeface="+mj-ea"/>
                <a:cs typeface="Arial" panose="020B0604020202020204" pitchFamily="34" charset="0"/>
              </a:rPr>
              <a:t>3.1. Flat Plate Collector</a:t>
            </a:r>
          </a:p>
          <a:p>
            <a:r>
              <a:rPr lang="en-US" sz="2200" dirty="0" smtClean="0">
                <a:latin typeface="Arial" panose="020B0604020202020204" pitchFamily="34" charset="0"/>
                <a:cs typeface="Arial" panose="020B0604020202020204" pitchFamily="34" charset="0"/>
              </a:rPr>
              <a:t>The flat-plate collector is the heart of any solar energy collection system.</a:t>
            </a:r>
          </a:p>
          <a:p>
            <a:pPr algn="just"/>
            <a:r>
              <a:rPr lang="en-US" sz="2200" dirty="0" smtClean="0">
                <a:latin typeface="Arial" panose="020B0604020202020204" pitchFamily="34" charset="0"/>
                <a:cs typeface="Arial" panose="020B0604020202020204" pitchFamily="34" charset="0"/>
              </a:rPr>
              <a:t>The collector absorbs solar energy, converts it into heat and then transfers this heat to a stream of liquid or gas.</a:t>
            </a:r>
          </a:p>
          <a:p>
            <a:r>
              <a:rPr lang="en-US" sz="2200" dirty="0" smtClean="0">
                <a:latin typeface="Arial" panose="020B0604020202020204" pitchFamily="34" charset="0"/>
                <a:cs typeface="Arial" panose="020B0604020202020204" pitchFamily="34" charset="0"/>
              </a:rPr>
              <a:t> It absorbs both the beam and the diffuse radiation.</a:t>
            </a:r>
          </a:p>
          <a:p>
            <a:pPr algn="just"/>
            <a:r>
              <a:rPr lang="en-US" sz="2200" dirty="0" smtClean="0">
                <a:latin typeface="Arial" panose="020B0604020202020204" pitchFamily="34" charset="0"/>
                <a:cs typeface="Arial" panose="020B0604020202020204" pitchFamily="34" charset="0"/>
              </a:rPr>
              <a:t> A flat-plate collector, figure 6.1, usually consists of the following components:</a:t>
            </a:r>
            <a:endParaRPr lang="en-US" sz="2200" b="1" dirty="0" smtClean="0">
              <a:solidFill>
                <a:srgbClr val="002060"/>
              </a:solidFill>
              <a:effectLst>
                <a:outerShdw blurRad="38100" dist="38100" dir="2700000" algn="tl">
                  <a:srgbClr val="C0C0C0"/>
                </a:outerShdw>
              </a:effectLst>
              <a:latin typeface="Arial" panose="020B0604020202020204" pitchFamily="34" charset="0"/>
              <a:ea typeface="+mj-ea"/>
              <a:cs typeface="Arial" panose="020B0604020202020204" pitchFamily="34" charset="0"/>
            </a:endParaRPr>
          </a:p>
          <a:p>
            <a:pPr>
              <a:spcAft>
                <a:spcPts val="2000"/>
              </a:spcAft>
            </a:pPr>
            <a:endParaRPr lang="en-US" sz="2200" b="1" dirty="0" smtClean="0">
              <a:latin typeface="Arial" panose="020B0604020202020204" pitchFamily="34" charset="0"/>
              <a:cs typeface="Arial" panose="020B0604020202020204" pitchFamily="34" charset="0"/>
            </a:endParaRPr>
          </a:p>
          <a:p>
            <a:pPr>
              <a:spcAft>
                <a:spcPts val="2000"/>
              </a:spcAft>
            </a:pPr>
            <a:endParaRPr lang="en-US" sz="2200" b="1" dirty="0">
              <a:latin typeface="Arial" panose="020B0604020202020204" pitchFamily="34" charset="0"/>
              <a:cs typeface="Arial" panose="020B0604020202020204" pitchFamily="34" charset="0"/>
            </a:endParaRPr>
          </a:p>
          <a:p>
            <a:pPr marL="0" indent="0">
              <a:spcAft>
                <a:spcPts val="2000"/>
              </a:spcAft>
              <a:buNone/>
            </a:pPr>
            <a:endParaRPr lang="en-US" sz="2200" dirty="0" smtClean="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831237" y="4149712"/>
            <a:ext cx="4158018" cy="707886"/>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6.1. </a:t>
            </a:r>
            <a:r>
              <a:rPr lang="en-US" b="0" dirty="0" smtClean="0">
                <a:solidFill>
                  <a:schemeClr val="accent2">
                    <a:lumMod val="75000"/>
                  </a:schemeClr>
                </a:solidFill>
                <a:latin typeface="Arial" panose="020B0604020202020204" pitchFamily="34" charset="0"/>
                <a:cs typeface="Arial" panose="020B0604020202020204" pitchFamily="34" charset="0"/>
              </a:rPr>
              <a:t>A Typical Liquid Flat Plate Collector</a:t>
            </a:r>
            <a:endParaRPr lang="en-US" b="0" dirty="0">
              <a:solidFill>
                <a:schemeClr val="accent2">
                  <a:lumMod val="75000"/>
                </a:schemeClr>
              </a:solidFill>
              <a:latin typeface="Arial" panose="020B0604020202020204" pitchFamily="34" charset="0"/>
              <a:cs typeface="Arial" panose="020B0604020202020204" pitchFamily="34" charset="0"/>
            </a:endParaRPr>
          </a:p>
        </p:txBody>
      </p:sp>
      <p:pic>
        <p:nvPicPr>
          <p:cNvPr id="26626" name="Picture 2" descr="http://gogreenheatsolutions.co.za/sites/default/files/flat20plate20collector1.png"/>
          <p:cNvPicPr>
            <a:picLocks noChangeAspect="1" noChangeArrowheads="1"/>
          </p:cNvPicPr>
          <p:nvPr/>
        </p:nvPicPr>
        <p:blipFill>
          <a:blip r:embed="rId4"/>
          <a:srcRect l="1962" t="3156" r="2790" b="5026"/>
          <a:stretch>
            <a:fillRect/>
          </a:stretch>
        </p:blipFill>
        <p:spPr bwMode="auto">
          <a:xfrm>
            <a:off x="678731" y="3871046"/>
            <a:ext cx="4015818" cy="2422688"/>
          </a:xfrm>
          <a:prstGeom prst="rect">
            <a:avLst/>
          </a:prstGeom>
          <a:noFill/>
          <a:ln w="38100">
            <a:solidFill>
              <a:schemeClr val="tx1"/>
            </a:solidFill>
          </a:ln>
        </p:spPr>
      </p:pic>
    </p:spTree>
    <p:custDataLst>
      <p:tags r:id="rId1"/>
    </p:custDataLst>
    <p:extLst>
      <p:ext uri="{BB962C8B-B14F-4D97-AF65-F5344CB8AC3E}">
        <p14:creationId xmlns:p14="http://schemas.microsoft.com/office/powerpoint/2010/main" val="2033451894"/>
      </p:ext>
    </p:extLst>
  </p:cSld>
  <p:clrMapOvr>
    <a:masterClrMapping/>
  </p:clrMapOvr>
  <p:transition advTm="453"/>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69" y="898393"/>
            <a:ext cx="8564153" cy="4525963"/>
          </a:xfrm>
        </p:spPr>
        <p:txBody>
          <a:bodyPr/>
          <a:lstStyle/>
          <a:p>
            <a:pPr>
              <a:buNone/>
            </a:pPr>
            <a:r>
              <a:rPr lang="en-US" sz="2400" b="1" dirty="0" smtClean="0">
                <a:latin typeface="Arial" panose="020B0604020202020204" pitchFamily="34" charset="0"/>
                <a:cs typeface="Arial" panose="020B0604020202020204" pitchFamily="34" charset="0"/>
              </a:rPr>
              <a:t>Transient Analysis</a:t>
            </a:r>
          </a:p>
          <a:p>
            <a:pPr algn="just"/>
            <a:r>
              <a:rPr lang="en-US" sz="2400" dirty="0" smtClean="0">
                <a:latin typeface="Arial" panose="020B0604020202020204" pitchFamily="34" charset="0"/>
                <a:cs typeface="Arial" panose="020B0604020202020204" pitchFamily="34" charset="0"/>
              </a:rPr>
              <a:t>The transient thermal performance of the solar collector is evaluated by applying energy balance on its components.</a:t>
            </a:r>
          </a:p>
          <a:p>
            <a:pPr algn="just"/>
            <a:r>
              <a:rPr lang="en-US" sz="2400" dirty="0" smtClean="0">
                <a:latin typeface="Arial" panose="020B0604020202020204" pitchFamily="34" charset="0"/>
                <a:cs typeface="Arial" panose="020B0604020202020204" pitchFamily="34" charset="0"/>
              </a:rPr>
              <a:t>The solar radiation energy incident on the collector surface which is inclined at an angle </a:t>
            </a:r>
            <a:r>
              <a:rPr lang="el-GR" sz="2400" dirty="0" smtClean="0">
                <a:latin typeface="Arial" panose="020B0604020202020204" pitchFamily="34" charset="0"/>
                <a:cs typeface="Arial" panose="020B0604020202020204" pitchFamily="34" charset="0"/>
              </a:rPr>
              <a:t>β</a:t>
            </a:r>
            <a:r>
              <a:rPr lang="en-US" sz="2400" dirty="0" smtClean="0">
                <a:latin typeface="Arial" panose="020B0604020202020204" pitchFamily="34" charset="0"/>
                <a:cs typeface="Arial" panose="020B0604020202020204" pitchFamily="34" charset="0"/>
              </a:rPr>
              <a:t> to the horizontal, defined in terms of the global radiation I</a:t>
            </a:r>
            <a:r>
              <a:rPr lang="en-US" sz="2400" baseline="-25000" dirty="0" smtClean="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 the beam radiation </a:t>
            </a:r>
            <a:r>
              <a:rPr lang="en-US" sz="2400" dirty="0" err="1" smtClean="0">
                <a:latin typeface="Arial" panose="020B0604020202020204" pitchFamily="34" charset="0"/>
                <a:cs typeface="Arial" panose="020B0604020202020204" pitchFamily="34" charset="0"/>
              </a:rPr>
              <a:t>I</a:t>
            </a:r>
            <a:r>
              <a:rPr lang="en-US" sz="2400" baseline="-25000" dirty="0" err="1"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the diffuse radiation I</a:t>
            </a:r>
            <a:r>
              <a:rPr lang="en-US" sz="2400" baseline="-250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the beam radiation factor R</a:t>
            </a:r>
            <a:r>
              <a:rPr lang="en-US" sz="2400" baseline="-25000" dirty="0" smtClean="0">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the diffuse radiation factor R</a:t>
            </a:r>
            <a:r>
              <a:rPr lang="en-US" sz="2400" baseline="-250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the ground reflectivity factor R</a:t>
            </a:r>
            <a:r>
              <a:rPr lang="en-US" sz="2400" baseline="-25000" dirty="0" smtClean="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 and the ground reflectivity </a:t>
            </a:r>
            <a:r>
              <a:rPr lang="el-GR" sz="2400" dirty="0" smtClean="0">
                <a:latin typeface="Arial" panose="020B0604020202020204" pitchFamily="34" charset="0"/>
                <a:cs typeface="Arial" panose="020B0604020202020204" pitchFamily="34" charset="0"/>
              </a:rPr>
              <a:t>ρ</a:t>
            </a:r>
            <a:r>
              <a:rPr lang="en-US" sz="2400" dirty="0" smtClean="0">
                <a:latin typeface="Arial" panose="020B0604020202020204" pitchFamily="34" charset="0"/>
                <a:cs typeface="Arial" panose="020B0604020202020204" pitchFamily="34" charset="0"/>
              </a:rPr>
              <a:t> , is given by:</a:t>
            </a: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flux collected per unit time is given by:</a:t>
            </a:r>
          </a:p>
        </p:txBody>
      </p:sp>
      <p:pic>
        <p:nvPicPr>
          <p:cNvPr id="119810" name="Picture 2"/>
          <p:cNvPicPr>
            <a:picLocks noChangeAspect="1" noChangeArrowheads="1"/>
          </p:cNvPicPr>
          <p:nvPr/>
        </p:nvPicPr>
        <p:blipFill>
          <a:blip r:embed="rId2"/>
          <a:srcRect l="1568" t="15127" r="825" b="6945"/>
          <a:stretch>
            <a:fillRect/>
          </a:stretch>
        </p:blipFill>
        <p:spPr bwMode="auto">
          <a:xfrm>
            <a:off x="754145" y="4444085"/>
            <a:ext cx="7428322" cy="942681"/>
          </a:xfrm>
          <a:prstGeom prst="rect">
            <a:avLst/>
          </a:prstGeom>
          <a:noFill/>
          <a:ln w="9525">
            <a:noFill/>
            <a:miter lim="800000"/>
            <a:headEnd/>
            <a:tailEnd/>
          </a:ln>
          <a:effectLst/>
        </p:spPr>
      </p:pic>
      <p:pic>
        <p:nvPicPr>
          <p:cNvPr id="119811" name="Picture 3"/>
          <p:cNvPicPr>
            <a:picLocks noChangeAspect="1" noChangeArrowheads="1"/>
          </p:cNvPicPr>
          <p:nvPr/>
        </p:nvPicPr>
        <p:blipFill>
          <a:blip r:embed="rId3"/>
          <a:srcRect l="2048" t="14790" r="945" b="11618"/>
          <a:stretch>
            <a:fillRect/>
          </a:stretch>
        </p:blipFill>
        <p:spPr bwMode="auto">
          <a:xfrm>
            <a:off x="641023" y="5740924"/>
            <a:ext cx="7456602" cy="546755"/>
          </a:xfrm>
          <a:prstGeom prst="rect">
            <a:avLst/>
          </a:prstGeom>
          <a:noFill/>
          <a:ln w="9525">
            <a:noFill/>
            <a:miter lim="800000"/>
            <a:headEnd/>
            <a:tailEnd/>
          </a:ln>
          <a:effectLst/>
        </p:spPr>
      </p:pic>
      <p:sp>
        <p:nvSpPr>
          <p:cNvPr id="6" name="Rectangle 5"/>
          <p:cNvSpPr/>
          <p:nvPr/>
        </p:nvSpPr>
        <p:spPr>
          <a:xfrm>
            <a:off x="961534" y="14068"/>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algn="just"/>
            <a:r>
              <a:rPr lang="en-US" sz="2800" dirty="0" smtClean="0">
                <a:latin typeface="Arial" panose="020B0604020202020204" pitchFamily="34" charset="0"/>
                <a:cs typeface="Arial" panose="020B0604020202020204" pitchFamily="34" charset="0"/>
              </a:rPr>
              <a:t>Energy balance on the absorber plate, the air stream and the glass cover are performed based on the thermal circuit indicated in Fig. 3.16.</a:t>
            </a:r>
            <a:endParaRPr lang="en-US" sz="2800" dirty="0">
              <a:latin typeface="Arial" panose="020B0604020202020204" pitchFamily="34" charset="0"/>
              <a:cs typeface="Arial" panose="020B0604020202020204" pitchFamily="34" charset="0"/>
            </a:endParaRPr>
          </a:p>
        </p:txBody>
      </p:sp>
      <p:pic>
        <p:nvPicPr>
          <p:cNvPr id="120834" name="Picture 2"/>
          <p:cNvPicPr>
            <a:picLocks noChangeAspect="1" noChangeArrowheads="1"/>
          </p:cNvPicPr>
          <p:nvPr/>
        </p:nvPicPr>
        <p:blipFill>
          <a:blip r:embed="rId2"/>
          <a:srcRect l="1490" t="3148" r="1231" b="3888"/>
          <a:stretch>
            <a:fillRect/>
          </a:stretch>
        </p:blipFill>
        <p:spPr bwMode="auto">
          <a:xfrm>
            <a:off x="546755" y="1225485"/>
            <a:ext cx="8003356" cy="2479249"/>
          </a:xfrm>
          <a:prstGeom prst="rect">
            <a:avLst/>
          </a:prstGeom>
          <a:noFill/>
          <a:ln w="9525">
            <a:noFill/>
            <a:miter lim="800000"/>
            <a:headEnd/>
            <a:tailEnd/>
          </a:ln>
          <a:effectLst/>
        </p:spPr>
      </p:pic>
      <p:sp>
        <p:nvSpPr>
          <p:cNvPr id="4" name="Rectangle 3"/>
          <p:cNvSpPr/>
          <p:nvPr/>
        </p:nvSpPr>
        <p:spPr>
          <a:xfrm>
            <a:off x="2363293" y="3841687"/>
            <a:ext cx="4359142" cy="400110"/>
          </a:xfrm>
          <a:prstGeom prst="rect">
            <a:avLst/>
          </a:prstGeom>
        </p:spPr>
        <p:txBody>
          <a:bodyPr wrap="non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3.15. </a:t>
            </a:r>
            <a:r>
              <a:rPr lang="en-US" b="0" dirty="0" smtClean="0">
                <a:solidFill>
                  <a:schemeClr val="accent2">
                    <a:lumMod val="75000"/>
                  </a:schemeClr>
                </a:solidFill>
                <a:latin typeface="Arial" panose="020B0604020202020204" pitchFamily="34" charset="0"/>
                <a:cs typeface="Arial" panose="020B0604020202020204" pitchFamily="34" charset="0"/>
              </a:rPr>
              <a:t>Solar Air Heating Collector</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p:cNvPicPr>
            <a:picLocks noChangeAspect="1" noChangeArrowheads="1"/>
          </p:cNvPicPr>
          <p:nvPr/>
        </p:nvPicPr>
        <p:blipFill>
          <a:blip r:embed="rId2"/>
          <a:srcRect/>
          <a:stretch>
            <a:fillRect/>
          </a:stretch>
        </p:blipFill>
        <p:spPr bwMode="auto">
          <a:xfrm>
            <a:off x="967181" y="874337"/>
            <a:ext cx="6517702" cy="5012278"/>
          </a:xfrm>
          <a:prstGeom prst="rect">
            <a:avLst/>
          </a:prstGeom>
          <a:noFill/>
          <a:ln w="9525">
            <a:noFill/>
            <a:miter lim="800000"/>
            <a:headEnd/>
            <a:tailEnd/>
          </a:ln>
          <a:effectLst/>
        </p:spPr>
      </p:pic>
      <p:sp>
        <p:nvSpPr>
          <p:cNvPr id="5" name="Rectangle 4"/>
          <p:cNvSpPr/>
          <p:nvPr/>
        </p:nvSpPr>
        <p:spPr>
          <a:xfrm>
            <a:off x="933253" y="5931378"/>
            <a:ext cx="7249213" cy="400110"/>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3.16. </a:t>
            </a:r>
            <a:r>
              <a:rPr lang="en-US" b="0" dirty="0" smtClean="0">
                <a:solidFill>
                  <a:schemeClr val="accent2">
                    <a:lumMod val="75000"/>
                  </a:schemeClr>
                </a:solidFill>
                <a:latin typeface="Arial" panose="020B0604020202020204" pitchFamily="34" charset="0"/>
                <a:cs typeface="Arial" panose="020B0604020202020204" pitchFamily="34" charset="0"/>
              </a:rPr>
              <a:t>Thermal Circuit of Solar Air Heater</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615" y="851260"/>
            <a:ext cx="8441606" cy="4525963"/>
          </a:xfrm>
        </p:spPr>
        <p:txBody>
          <a:bodyPr/>
          <a:lstStyle/>
          <a:p>
            <a:pPr>
              <a:buNone/>
            </a:pPr>
            <a:r>
              <a:rPr lang="en-US" sz="2200" b="1" i="1" dirty="0" smtClean="0">
                <a:latin typeface="Arial" panose="020B0604020202020204" pitchFamily="34" charset="0"/>
                <a:cs typeface="Arial" panose="020B0604020202020204" pitchFamily="34" charset="0"/>
              </a:rPr>
              <a:t>1. Absorber Plate</a:t>
            </a:r>
          </a:p>
          <a:p>
            <a:pPr>
              <a:buNone/>
            </a:pPr>
            <a:r>
              <a:rPr lang="en-US" sz="2200" dirty="0" smtClean="0">
                <a:latin typeface="Arial" panose="020B0604020202020204" pitchFamily="34" charset="0"/>
                <a:cs typeface="Arial" panose="020B0604020202020204" pitchFamily="34" charset="0"/>
              </a:rPr>
              <a:t>Energy balance on the absorber plate is expressed as:</a:t>
            </a:r>
          </a:p>
          <a:p>
            <a:pPr>
              <a:buNone/>
            </a:pPr>
            <a:endParaRPr lang="en-US" sz="2200" dirty="0" smtClean="0">
              <a:latin typeface="Arial" panose="020B0604020202020204" pitchFamily="34" charset="0"/>
              <a:cs typeface="Arial" panose="020B0604020202020204" pitchFamily="34" charset="0"/>
            </a:endParaRPr>
          </a:p>
          <a:p>
            <a:pPr>
              <a:buNone/>
            </a:pPr>
            <a:endParaRPr lang="en-US" sz="2200" dirty="0" smtClean="0">
              <a:latin typeface="Arial" panose="020B0604020202020204" pitchFamily="34" charset="0"/>
              <a:cs typeface="Arial" panose="020B0604020202020204" pitchFamily="34" charset="0"/>
            </a:endParaRPr>
          </a:p>
          <a:p>
            <a:pPr>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Where: A</a:t>
            </a:r>
            <a:r>
              <a:rPr lang="en-US" sz="2200" baseline="-25000" dirty="0" smtClean="0">
                <a:latin typeface="Arial" panose="020B0604020202020204" pitchFamily="34" charset="0"/>
                <a:cs typeface="Arial" panose="020B0604020202020204" pitchFamily="34" charset="0"/>
              </a:rPr>
              <a:t>1</a:t>
            </a:r>
            <a:r>
              <a:rPr lang="en-US" sz="2200" dirty="0" smtClean="0">
                <a:latin typeface="Arial" panose="020B0604020202020204" pitchFamily="34" charset="0"/>
                <a:cs typeface="Arial" panose="020B0604020202020204" pitchFamily="34" charset="0"/>
              </a:rPr>
              <a:t> = collector perimeter x depth of the edge = </a:t>
            </a:r>
            <a:r>
              <a:rPr lang="en-US" sz="2200" dirty="0" err="1" smtClean="0">
                <a:latin typeface="Arial" panose="020B0604020202020204" pitchFamily="34" charset="0"/>
                <a:cs typeface="Arial" panose="020B0604020202020204" pitchFamily="34" charset="0"/>
              </a:rPr>
              <a:t>pxde</a:t>
            </a:r>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In Equation (3.45), the overall heat transfer coefficient from the plate to the glass, U</a:t>
            </a:r>
            <a:r>
              <a:rPr lang="en-US" sz="2200" baseline="-25000" dirty="0" smtClean="0">
                <a:latin typeface="Arial" panose="020B0604020202020204" pitchFamily="34" charset="0"/>
                <a:cs typeface="Arial" panose="020B0604020202020204" pitchFamily="34" charset="0"/>
              </a:rPr>
              <a:t>pg</a:t>
            </a:r>
            <a:r>
              <a:rPr lang="en-US" sz="2200" dirty="0" smtClean="0">
                <a:latin typeface="Arial" panose="020B0604020202020204" pitchFamily="34" charset="0"/>
                <a:cs typeface="Arial" panose="020B0604020202020204" pitchFamily="34" charset="0"/>
              </a:rPr>
              <a:t>, by convection and radiation is given by:</a:t>
            </a: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where the </a:t>
            </a:r>
            <a:r>
              <a:rPr lang="en-US" sz="2200" dirty="0" err="1" smtClean="0">
                <a:latin typeface="Arial" panose="020B0604020202020204" pitchFamily="34" charset="0"/>
                <a:cs typeface="Arial" panose="020B0604020202020204" pitchFamily="34" charset="0"/>
              </a:rPr>
              <a:t>Grashof</a:t>
            </a:r>
            <a:r>
              <a:rPr lang="en-US" sz="2200" dirty="0" smtClean="0">
                <a:latin typeface="Arial" panose="020B0604020202020204" pitchFamily="34" charset="0"/>
                <a:cs typeface="Arial" panose="020B0604020202020204" pitchFamily="34" charset="0"/>
              </a:rPr>
              <a:t> number G</a:t>
            </a:r>
            <a:r>
              <a:rPr lang="en-US" sz="2200" baseline="-25000" dirty="0" smtClean="0">
                <a:latin typeface="Arial" panose="020B0604020202020204" pitchFamily="34" charset="0"/>
                <a:cs typeface="Arial" panose="020B0604020202020204" pitchFamily="34" charset="0"/>
              </a:rPr>
              <a:t>rL</a:t>
            </a:r>
            <a:r>
              <a:rPr lang="en-US" sz="2200" dirty="0" smtClean="0">
                <a:latin typeface="Arial" panose="020B0604020202020204" pitchFamily="34" charset="0"/>
                <a:cs typeface="Arial" panose="020B0604020202020204" pitchFamily="34" charset="0"/>
              </a:rPr>
              <a:t> is defined by:</a:t>
            </a:r>
          </a:p>
        </p:txBody>
      </p:sp>
      <p:pic>
        <p:nvPicPr>
          <p:cNvPr id="122882" name="Picture 2"/>
          <p:cNvPicPr>
            <a:picLocks noChangeAspect="1" noChangeArrowheads="1"/>
          </p:cNvPicPr>
          <p:nvPr/>
        </p:nvPicPr>
        <p:blipFill>
          <a:blip r:embed="rId2"/>
          <a:srcRect l="1226" t="6979" r="1320" b="6238"/>
          <a:stretch>
            <a:fillRect/>
          </a:stretch>
        </p:blipFill>
        <p:spPr bwMode="auto">
          <a:xfrm>
            <a:off x="834272" y="1612710"/>
            <a:ext cx="6881567" cy="1347498"/>
          </a:xfrm>
          <a:prstGeom prst="rect">
            <a:avLst/>
          </a:prstGeom>
          <a:noFill/>
          <a:ln w="9525">
            <a:noFill/>
            <a:miter lim="800000"/>
            <a:headEnd/>
            <a:tailEnd/>
          </a:ln>
          <a:effectLst/>
        </p:spPr>
      </p:pic>
      <p:pic>
        <p:nvPicPr>
          <p:cNvPr id="122883" name="Picture 3"/>
          <p:cNvPicPr>
            <a:picLocks noChangeAspect="1" noChangeArrowheads="1"/>
          </p:cNvPicPr>
          <p:nvPr/>
        </p:nvPicPr>
        <p:blipFill>
          <a:blip r:embed="rId3"/>
          <a:srcRect l="849" t="12955" r="857" b="7767"/>
          <a:stretch>
            <a:fillRect/>
          </a:stretch>
        </p:blipFill>
        <p:spPr bwMode="auto">
          <a:xfrm>
            <a:off x="650450" y="4029959"/>
            <a:ext cx="7569724" cy="650449"/>
          </a:xfrm>
          <a:prstGeom prst="rect">
            <a:avLst/>
          </a:prstGeom>
          <a:noFill/>
          <a:ln w="9525">
            <a:noFill/>
            <a:miter lim="800000"/>
            <a:headEnd/>
            <a:tailEnd/>
          </a:ln>
          <a:effectLst/>
        </p:spPr>
      </p:pic>
      <p:pic>
        <p:nvPicPr>
          <p:cNvPr id="122884" name="Picture 4"/>
          <p:cNvPicPr>
            <a:picLocks noChangeAspect="1" noChangeArrowheads="1"/>
          </p:cNvPicPr>
          <p:nvPr/>
        </p:nvPicPr>
        <p:blipFill>
          <a:blip r:embed="rId4"/>
          <a:srcRect l="1069" t="10992" r="1806" b="16787"/>
          <a:stretch>
            <a:fillRect/>
          </a:stretch>
        </p:blipFill>
        <p:spPr bwMode="auto">
          <a:xfrm>
            <a:off x="725864" y="5429839"/>
            <a:ext cx="7098384" cy="727809"/>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603" y="832406"/>
            <a:ext cx="8564154" cy="4525963"/>
          </a:xfrm>
        </p:spPr>
        <p:txBody>
          <a:bodyPr/>
          <a:lstStyle/>
          <a:p>
            <a:pPr>
              <a:buNone/>
            </a:pPr>
            <a:r>
              <a:rPr lang="en-US" sz="2200" dirty="0" smtClean="0">
                <a:latin typeface="Arial" panose="020B0604020202020204" pitchFamily="34" charset="0"/>
                <a:cs typeface="Arial" panose="020B0604020202020204" pitchFamily="34" charset="0"/>
              </a:rPr>
              <a:t>and the volume expansion coefficient </a:t>
            </a:r>
            <a:r>
              <a:rPr lang="el-GR" sz="2200" dirty="0" smtClean="0">
                <a:latin typeface="Arial" panose="020B0604020202020204" pitchFamily="34" charset="0"/>
                <a:cs typeface="Arial" panose="020B0604020202020204" pitchFamily="34" charset="0"/>
              </a:rPr>
              <a:t>β</a:t>
            </a:r>
            <a:r>
              <a:rPr lang="en-US" sz="2200" baseline="-25000" dirty="0" smtClean="0">
                <a:latin typeface="Arial" panose="020B0604020202020204" pitchFamily="34" charset="0"/>
                <a:cs typeface="Arial" panose="020B0604020202020204" pitchFamily="34" charset="0"/>
              </a:rPr>
              <a:t>V</a:t>
            </a:r>
            <a:r>
              <a:rPr lang="en-US" sz="2200" dirty="0" smtClean="0">
                <a:latin typeface="Arial" panose="020B0604020202020204" pitchFamily="34" charset="0"/>
                <a:cs typeface="Arial" panose="020B0604020202020204" pitchFamily="34" charset="0"/>
              </a:rPr>
              <a:t> as:</a:t>
            </a:r>
          </a:p>
          <a:p>
            <a:pPr>
              <a:buNone/>
            </a:pPr>
            <a:endParaRPr lang="en-US" sz="2200" dirty="0" smtClean="0">
              <a:latin typeface="Arial" panose="020B0604020202020204" pitchFamily="34" charset="0"/>
              <a:cs typeface="Arial" panose="020B0604020202020204" pitchFamily="34" charset="0"/>
            </a:endParaRPr>
          </a:p>
          <a:p>
            <a:pPr>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 overall emittance factor </a:t>
            </a:r>
            <a:r>
              <a:rPr lang="en-US" sz="2200" dirty="0" err="1" smtClean="0">
                <a:latin typeface="Arial" panose="020B0604020202020204" pitchFamily="34" charset="0"/>
                <a:cs typeface="Arial" panose="020B0604020202020204" pitchFamily="34" charset="0"/>
              </a:rPr>
              <a:t>ɛ</a:t>
            </a:r>
            <a:r>
              <a:rPr lang="en-US" sz="2200" baseline="-25000" dirty="0" err="1" smtClean="0">
                <a:latin typeface="Arial" panose="020B0604020202020204" pitchFamily="34" charset="0"/>
                <a:cs typeface="Arial" panose="020B0604020202020204" pitchFamily="34" charset="0"/>
              </a:rPr>
              <a:t>pg</a:t>
            </a:r>
            <a:r>
              <a:rPr lang="en-US" sz="2200" dirty="0" smtClean="0">
                <a:latin typeface="Arial" panose="020B0604020202020204" pitchFamily="34" charset="0"/>
                <a:cs typeface="Arial" panose="020B0604020202020204" pitchFamily="34" charset="0"/>
              </a:rPr>
              <a:t> for the absorber plate and the glass cover is obtained from the relation:</a:t>
            </a:r>
          </a:p>
          <a:p>
            <a:endParaRPr lang="en-US" sz="2200" dirty="0" smtClean="0">
              <a:latin typeface="Arial" panose="020B0604020202020204" pitchFamily="34" charset="0"/>
              <a:cs typeface="Arial" panose="020B0604020202020204" pitchFamily="34" charset="0"/>
            </a:endParaRPr>
          </a:p>
          <a:p>
            <a:pPr>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The heat transfer coefficient U</a:t>
            </a:r>
            <a:r>
              <a:rPr lang="en-US" sz="2200" baseline="-25000"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of the air is defined as:</a:t>
            </a: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Where : </a:t>
            </a:r>
          </a:p>
        </p:txBody>
      </p:sp>
      <p:pic>
        <p:nvPicPr>
          <p:cNvPr id="123906" name="Picture 2"/>
          <p:cNvPicPr>
            <a:picLocks noChangeAspect="1" noChangeArrowheads="1"/>
          </p:cNvPicPr>
          <p:nvPr/>
        </p:nvPicPr>
        <p:blipFill>
          <a:blip r:embed="rId2"/>
          <a:srcRect l="2033" t="13528" r="982" b="14628"/>
          <a:stretch>
            <a:fillRect/>
          </a:stretch>
        </p:blipFill>
        <p:spPr bwMode="auto">
          <a:xfrm>
            <a:off x="980388" y="1195754"/>
            <a:ext cx="7041824" cy="795103"/>
          </a:xfrm>
          <a:prstGeom prst="rect">
            <a:avLst/>
          </a:prstGeom>
          <a:noFill/>
          <a:ln w="9525">
            <a:noFill/>
            <a:miter lim="800000"/>
            <a:headEnd/>
            <a:tailEnd/>
          </a:ln>
          <a:effectLst/>
        </p:spPr>
      </p:pic>
      <p:pic>
        <p:nvPicPr>
          <p:cNvPr id="123907" name="Picture 3"/>
          <p:cNvPicPr>
            <a:picLocks noChangeAspect="1" noChangeArrowheads="1"/>
          </p:cNvPicPr>
          <p:nvPr/>
        </p:nvPicPr>
        <p:blipFill>
          <a:blip r:embed="rId3"/>
          <a:srcRect l="1926" t="5658" r="1136" b="6493"/>
          <a:stretch>
            <a:fillRect/>
          </a:stretch>
        </p:blipFill>
        <p:spPr bwMode="auto">
          <a:xfrm>
            <a:off x="1228096" y="2794727"/>
            <a:ext cx="6061434" cy="862707"/>
          </a:xfrm>
          <a:prstGeom prst="rect">
            <a:avLst/>
          </a:prstGeom>
          <a:noFill/>
          <a:ln w="9525">
            <a:noFill/>
            <a:miter lim="800000"/>
            <a:headEnd/>
            <a:tailEnd/>
          </a:ln>
          <a:effectLst/>
        </p:spPr>
      </p:pic>
      <p:pic>
        <p:nvPicPr>
          <p:cNvPr id="123908" name="Picture 4"/>
          <p:cNvPicPr>
            <a:picLocks noChangeAspect="1" noChangeArrowheads="1"/>
          </p:cNvPicPr>
          <p:nvPr/>
        </p:nvPicPr>
        <p:blipFill>
          <a:blip r:embed="rId4"/>
          <a:srcRect l="2400" t="11629" r="2201" b="8693"/>
          <a:stretch>
            <a:fillRect/>
          </a:stretch>
        </p:blipFill>
        <p:spPr bwMode="auto">
          <a:xfrm>
            <a:off x="2405938" y="4078377"/>
            <a:ext cx="3705749" cy="731904"/>
          </a:xfrm>
          <a:prstGeom prst="rect">
            <a:avLst/>
          </a:prstGeom>
          <a:noFill/>
          <a:ln w="9525">
            <a:noFill/>
            <a:miter lim="800000"/>
            <a:headEnd/>
            <a:tailEnd/>
          </a:ln>
          <a:effectLst/>
        </p:spPr>
      </p:pic>
      <p:pic>
        <p:nvPicPr>
          <p:cNvPr id="123909" name="Picture 5"/>
          <p:cNvPicPr>
            <a:picLocks noChangeAspect="1" noChangeArrowheads="1"/>
          </p:cNvPicPr>
          <p:nvPr/>
        </p:nvPicPr>
        <p:blipFill>
          <a:blip r:embed="rId5"/>
          <a:srcRect l="3032" t="10052" r="5548" b="9536"/>
          <a:stretch>
            <a:fillRect/>
          </a:stretch>
        </p:blipFill>
        <p:spPr bwMode="auto">
          <a:xfrm>
            <a:off x="3231291" y="5410984"/>
            <a:ext cx="2055043" cy="735291"/>
          </a:xfrm>
          <a:prstGeom prst="rect">
            <a:avLst/>
          </a:prstGeom>
          <a:noFill/>
          <a:ln w="9525">
            <a:noFill/>
            <a:miter lim="800000"/>
            <a:headEnd/>
            <a:tailEnd/>
          </a:ln>
          <a:effectLst/>
        </p:spPr>
      </p:pic>
      <p:sp>
        <p:nvSpPr>
          <p:cNvPr id="8" name="Rectangle 7"/>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200" y="851260"/>
            <a:ext cx="8611288" cy="4525963"/>
          </a:xfrm>
        </p:spPr>
        <p:txBody>
          <a:bodyPr/>
          <a:lstStyle/>
          <a:p>
            <a:pPr algn="just"/>
            <a:r>
              <a:rPr lang="en-US" sz="2400" dirty="0" smtClean="0">
                <a:latin typeface="Arial" panose="020B0604020202020204" pitchFamily="34" charset="0"/>
                <a:cs typeface="Arial" panose="020B0604020202020204" pitchFamily="34" charset="0"/>
              </a:rPr>
              <a:t>All properties in the above equation are evaluated at the film temperature T</a:t>
            </a:r>
            <a:r>
              <a:rPr lang="en-US" sz="2400" baseline="-25000" dirty="0" smtClean="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 given by:</a:t>
            </a: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Due to the transient nature of the radiant and convective heat transfer coefficients, Equation (3.45) is a non-linear equation and its solution requires an integration scheme that </a:t>
            </a:r>
            <a:r>
              <a:rPr lang="en-US" sz="2400" dirty="0" err="1" smtClean="0">
                <a:latin typeface="Arial" panose="020B0604020202020204" pitchFamily="34" charset="0"/>
                <a:cs typeface="Arial" panose="020B0604020202020204" pitchFamily="34" charset="0"/>
              </a:rPr>
              <a:t>linearises</a:t>
            </a:r>
            <a:r>
              <a:rPr lang="en-US" sz="2400" dirty="0" smtClean="0">
                <a:latin typeface="Arial" panose="020B0604020202020204" pitchFamily="34" charset="0"/>
                <a:cs typeface="Arial" panose="020B0604020202020204" pitchFamily="34" charset="0"/>
              </a:rPr>
              <a:t> the given differential equation within a given time step.</a:t>
            </a:r>
          </a:p>
          <a:p>
            <a:pPr algn="just"/>
            <a:r>
              <a:rPr lang="en-US" sz="2400" dirty="0" smtClean="0">
                <a:latin typeface="Arial" panose="020B0604020202020204" pitchFamily="34" charset="0"/>
                <a:cs typeface="Arial" panose="020B0604020202020204" pitchFamily="34" charset="0"/>
              </a:rPr>
              <a:t>The plate-temperature at time (t+</a:t>
            </a:r>
            <a:r>
              <a:rPr lang="el-GR" sz="2400" dirty="0" smtClean="0">
                <a:latin typeface="Arial" panose="020B0604020202020204" pitchFamily="34" charset="0"/>
                <a:cs typeface="Arial" panose="020B0604020202020204" pitchFamily="34" charset="0"/>
              </a:rPr>
              <a:t>Δτ</a:t>
            </a:r>
            <a:r>
              <a:rPr lang="en-US" sz="2400" dirty="0" smtClean="0">
                <a:latin typeface="Arial" panose="020B0604020202020204" pitchFamily="34" charset="0"/>
                <a:cs typeface="Arial" panose="020B0604020202020204" pitchFamily="34" charset="0"/>
              </a:rPr>
              <a:t>) is evaluated from available data at time t and incident solar radiation and thermal losses during time interval </a:t>
            </a:r>
            <a:r>
              <a:rPr lang="el-GR" sz="2400" dirty="0" smtClean="0">
                <a:latin typeface="Arial" panose="020B0604020202020204" pitchFamily="34" charset="0"/>
                <a:cs typeface="Arial" panose="020B0604020202020204" pitchFamily="34" charset="0"/>
              </a:rPr>
              <a:t>Δτ</a:t>
            </a:r>
            <a:r>
              <a:rPr lang="en-US" sz="2400" dirty="0" smtClean="0">
                <a:latin typeface="Arial" panose="020B0604020202020204" pitchFamily="34" charset="0"/>
                <a:cs typeface="Arial" panose="020B0604020202020204" pitchFamily="34" charset="0"/>
              </a:rPr>
              <a:t>.</a:t>
            </a:r>
          </a:p>
        </p:txBody>
      </p:sp>
      <p:pic>
        <p:nvPicPr>
          <p:cNvPr id="124930" name="Picture 2"/>
          <p:cNvPicPr>
            <a:picLocks noChangeAspect="1" noChangeArrowheads="1"/>
          </p:cNvPicPr>
          <p:nvPr/>
        </p:nvPicPr>
        <p:blipFill>
          <a:blip r:embed="rId2"/>
          <a:srcRect l="4559" t="12617" r="4174" b="13156"/>
          <a:stretch>
            <a:fillRect/>
          </a:stretch>
        </p:blipFill>
        <p:spPr bwMode="auto">
          <a:xfrm>
            <a:off x="2300141" y="1838227"/>
            <a:ext cx="2234152" cy="650449"/>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48" y="907821"/>
            <a:ext cx="8366191" cy="4525963"/>
          </a:xfrm>
        </p:spPr>
        <p:txBody>
          <a:bodyPr/>
          <a:lstStyle/>
          <a:p>
            <a:pPr algn="just"/>
            <a:r>
              <a:rPr lang="en-US" sz="2400" dirty="0" smtClean="0">
                <a:latin typeface="Arial" panose="020B0604020202020204" pitchFamily="34" charset="0"/>
                <a:cs typeface="Arial" panose="020B0604020202020204" pitchFamily="34" charset="0"/>
              </a:rPr>
              <a:t>The temperature of the plate at time (t+</a:t>
            </a:r>
            <a:r>
              <a:rPr lang="el-GR" sz="2400" dirty="0" smtClean="0">
                <a:latin typeface="Arial" panose="020B0604020202020204" pitchFamily="34" charset="0"/>
                <a:cs typeface="Arial" panose="020B0604020202020204" pitchFamily="34" charset="0"/>
              </a:rPr>
              <a:t>Δτ</a:t>
            </a:r>
            <a:r>
              <a:rPr lang="en-US" sz="2400" dirty="0" smtClean="0">
                <a:latin typeface="Arial" panose="020B0604020202020204" pitchFamily="34" charset="0"/>
                <a:cs typeface="Arial" panose="020B0604020202020204" pitchFamily="34" charset="0"/>
              </a:rPr>
              <a:t>) in terms of the absorbed useful incident radiation on the surface of the plate, the heat losses through the glass cover and the collector edge, the quantity of heat absorbed by the air stream and temperatures of the collector components at time t is obtained from Equation (3.45) as:</a:t>
            </a:r>
          </a:p>
          <a:p>
            <a:pPr algn="just"/>
            <a:endParaRPr lang="en-US" sz="2400" dirty="0">
              <a:latin typeface="Arial" panose="020B0604020202020204" pitchFamily="34" charset="0"/>
              <a:cs typeface="Arial" panose="020B0604020202020204" pitchFamily="34" charset="0"/>
            </a:endParaRPr>
          </a:p>
        </p:txBody>
      </p:sp>
      <p:pic>
        <p:nvPicPr>
          <p:cNvPr id="125955" name="Picture 3"/>
          <p:cNvPicPr>
            <a:picLocks noChangeAspect="1" noChangeArrowheads="1"/>
          </p:cNvPicPr>
          <p:nvPr/>
        </p:nvPicPr>
        <p:blipFill>
          <a:blip r:embed="rId2"/>
          <a:srcRect l="2268" t="5868" r="1905" b="3586"/>
          <a:stretch>
            <a:fillRect/>
          </a:stretch>
        </p:blipFill>
        <p:spPr bwMode="auto">
          <a:xfrm>
            <a:off x="904974" y="3497344"/>
            <a:ext cx="7707252" cy="2507530"/>
          </a:xfrm>
          <a:prstGeom prst="rect">
            <a:avLst/>
          </a:prstGeom>
          <a:noFill/>
          <a:ln w="9525">
            <a:noFill/>
            <a:miter lim="800000"/>
            <a:headEnd/>
            <a:tailEnd/>
          </a:ln>
          <a:effectLst/>
        </p:spPr>
      </p:pic>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l="1683" t="1575" r="1332" b="1842"/>
          <a:stretch>
            <a:fillRect/>
          </a:stretch>
        </p:blipFill>
        <p:spPr bwMode="auto">
          <a:xfrm>
            <a:off x="546754" y="867266"/>
            <a:ext cx="7927943" cy="5266214"/>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0482" y="813553"/>
            <a:ext cx="8229600" cy="4525963"/>
          </a:xfrm>
        </p:spPr>
        <p:txBody>
          <a:bodyPr/>
          <a:lstStyle/>
          <a:p>
            <a:pPr algn="just">
              <a:buNone/>
            </a:pPr>
            <a:r>
              <a:rPr lang="en-US" sz="2400" b="1" i="1" dirty="0" smtClean="0">
                <a:latin typeface="Arial" panose="020B0604020202020204" pitchFamily="34" charset="0"/>
                <a:cs typeface="Arial" panose="020B0604020202020204" pitchFamily="34" charset="0"/>
              </a:rPr>
              <a:t>2. Air Stream</a:t>
            </a:r>
          </a:p>
          <a:p>
            <a:pPr algn="just"/>
            <a:r>
              <a:rPr lang="en-US" sz="2400" dirty="0" smtClean="0">
                <a:latin typeface="Arial" panose="020B0604020202020204" pitchFamily="34" charset="0"/>
                <a:cs typeface="Arial" panose="020B0604020202020204" pitchFamily="34" charset="0"/>
              </a:rPr>
              <a:t> Considering heat transfer from the collector plate to the air-stream, heat transfer from the air-stream to the glazing and heat transfer to the air entering the collector, energy balance on the stream yields:</a:t>
            </a: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where the mass flow rate of air at exit from the collector is determined from the solar flux collected per unit area, </a:t>
            </a:r>
            <a:r>
              <a:rPr lang="en-US" sz="2400" dirty="0" err="1" smtClean="0">
                <a:latin typeface="Arial" panose="020B0604020202020204" pitchFamily="34" charset="0"/>
                <a:cs typeface="Arial" panose="020B0604020202020204" pitchFamily="34" charset="0"/>
              </a:rPr>
              <a:t>I</a:t>
            </a:r>
            <a:r>
              <a:rPr lang="en-US" sz="2400" baseline="-25000" dirty="0" err="1" smtClean="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 the temperature difference between the heated air at outlet T</a:t>
            </a:r>
            <a:r>
              <a:rPr lang="en-US" sz="2400" baseline="-25000" dirty="0" smtClean="0">
                <a:latin typeface="Arial" panose="020B0604020202020204" pitchFamily="34" charset="0"/>
                <a:cs typeface="Arial" panose="020B0604020202020204" pitchFamily="34" charset="0"/>
              </a:rPr>
              <a:t>ao</a:t>
            </a:r>
            <a:r>
              <a:rPr lang="en-US" sz="2400" dirty="0" smtClean="0">
                <a:latin typeface="Arial" panose="020B0604020202020204" pitchFamily="34" charset="0"/>
                <a:cs typeface="Arial" panose="020B0604020202020204" pitchFamily="34" charset="0"/>
              </a:rPr>
              <a:t> and the ambient (incoming) air temperature at T</a:t>
            </a:r>
            <a:r>
              <a:rPr lang="en-US" sz="2400" baseline="-25000" dirty="0" smtClean="0">
                <a:latin typeface="Arial" panose="020B0604020202020204" pitchFamily="34" charset="0"/>
                <a:cs typeface="Arial" panose="020B0604020202020204" pitchFamily="34" charset="0"/>
              </a:rPr>
              <a:t>ai</a:t>
            </a:r>
            <a:r>
              <a:rPr lang="en-US" sz="2400" dirty="0" smtClean="0">
                <a:latin typeface="Arial" panose="020B0604020202020204" pitchFamily="34" charset="0"/>
                <a:cs typeface="Arial" panose="020B0604020202020204" pitchFamily="34" charset="0"/>
              </a:rPr>
              <a:t> = T</a:t>
            </a:r>
            <a:r>
              <a:rPr lang="en-US" sz="2400" baseline="-25000" dirty="0" smtClean="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and the plate temperature as:</a:t>
            </a:r>
          </a:p>
        </p:txBody>
      </p:sp>
      <p:pic>
        <p:nvPicPr>
          <p:cNvPr id="128002" name="Picture 2"/>
          <p:cNvPicPr>
            <a:picLocks noChangeAspect="1" noChangeArrowheads="1"/>
          </p:cNvPicPr>
          <p:nvPr/>
        </p:nvPicPr>
        <p:blipFill>
          <a:blip r:embed="rId2"/>
          <a:srcRect l="1068" t="8560" r="956" b="5979"/>
          <a:stretch>
            <a:fillRect/>
          </a:stretch>
        </p:blipFill>
        <p:spPr bwMode="auto">
          <a:xfrm>
            <a:off x="725864" y="2857338"/>
            <a:ext cx="7729979" cy="1187777"/>
          </a:xfrm>
          <a:prstGeom prst="rect">
            <a:avLst/>
          </a:prstGeom>
          <a:noFill/>
          <a:ln w="9525">
            <a:noFill/>
            <a:miter lim="800000"/>
            <a:headEnd/>
            <a:tailEnd/>
          </a:ln>
          <a:effectLst/>
        </p:spPr>
      </p:pic>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49" y="1605406"/>
            <a:ext cx="8507593" cy="4525963"/>
          </a:xfrm>
        </p:spPr>
        <p:txBody>
          <a:bodyPr/>
          <a:lstStyle/>
          <a:p>
            <a:pPr algn="just"/>
            <a:r>
              <a:rPr lang="en-US" sz="2200" dirty="0" smtClean="0">
                <a:latin typeface="Arial" panose="020B0604020202020204" pitchFamily="34" charset="0"/>
                <a:cs typeface="Arial" panose="020B0604020202020204" pitchFamily="34" charset="0"/>
              </a:rPr>
              <a:t>The temperature of the air stream entering the solar collector at the ambient conditions at time t gains energy from the incident radiant energy on the collector plate. </a:t>
            </a:r>
          </a:p>
          <a:p>
            <a:pPr algn="just"/>
            <a:r>
              <a:rPr lang="en-US" sz="2200" dirty="0" smtClean="0">
                <a:latin typeface="Arial" panose="020B0604020202020204" pitchFamily="34" charset="0"/>
                <a:cs typeface="Arial" panose="020B0604020202020204" pitchFamily="34" charset="0"/>
              </a:rPr>
              <a:t>In relation to the inlet air-stream temperature, the heat losses from the plate to the glass cover and the collector edge, the temperature of the air-stream at outlet from the collector at (t +</a:t>
            </a:r>
            <a:r>
              <a:rPr lang="el-GR" sz="2200" dirty="0" smtClean="0">
                <a:latin typeface="Arial" panose="020B0604020202020204" pitchFamily="34" charset="0"/>
                <a:cs typeface="Arial" panose="020B0604020202020204" pitchFamily="34" charset="0"/>
              </a:rPr>
              <a:t>Δτ</a:t>
            </a:r>
            <a:r>
              <a:rPr lang="en-US" sz="2200" dirty="0" smtClean="0">
                <a:latin typeface="Arial" panose="020B0604020202020204" pitchFamily="34" charset="0"/>
                <a:cs typeface="Arial" panose="020B0604020202020204" pitchFamily="34" charset="0"/>
              </a:rPr>
              <a:t>) is determined from:</a:t>
            </a:r>
            <a:endParaRPr lang="en-US" sz="2200" dirty="0">
              <a:latin typeface="Arial" panose="020B0604020202020204" pitchFamily="34" charset="0"/>
              <a:cs typeface="Arial" panose="020B0604020202020204" pitchFamily="34" charset="0"/>
            </a:endParaRPr>
          </a:p>
        </p:txBody>
      </p:sp>
      <p:pic>
        <p:nvPicPr>
          <p:cNvPr id="129026" name="Picture 2"/>
          <p:cNvPicPr>
            <a:picLocks noChangeAspect="1" noChangeArrowheads="1"/>
          </p:cNvPicPr>
          <p:nvPr/>
        </p:nvPicPr>
        <p:blipFill>
          <a:blip r:embed="rId2"/>
          <a:srcRect l="1926" t="8356" r="1681" b="9402"/>
          <a:stretch>
            <a:fillRect/>
          </a:stretch>
        </p:blipFill>
        <p:spPr bwMode="auto">
          <a:xfrm>
            <a:off x="1084083" y="735872"/>
            <a:ext cx="5429837" cy="815166"/>
          </a:xfrm>
          <a:prstGeom prst="rect">
            <a:avLst/>
          </a:prstGeom>
          <a:noFill/>
          <a:ln w="9525">
            <a:noFill/>
            <a:miter lim="800000"/>
            <a:headEnd/>
            <a:tailEnd/>
          </a:ln>
          <a:effectLst/>
        </p:spPr>
      </p:pic>
      <p:pic>
        <p:nvPicPr>
          <p:cNvPr id="129028" name="Picture 4"/>
          <p:cNvPicPr>
            <a:picLocks noChangeAspect="1" noChangeArrowheads="1"/>
          </p:cNvPicPr>
          <p:nvPr/>
        </p:nvPicPr>
        <p:blipFill>
          <a:blip r:embed="rId3"/>
          <a:srcRect/>
          <a:stretch>
            <a:fillRect/>
          </a:stretch>
        </p:blipFill>
        <p:spPr bwMode="auto">
          <a:xfrm>
            <a:off x="845126" y="4255615"/>
            <a:ext cx="6432368" cy="1741092"/>
          </a:xfrm>
          <a:prstGeom prst="rect">
            <a:avLst/>
          </a:prstGeom>
          <a:noFill/>
          <a:ln w="9525">
            <a:noFill/>
            <a:miter lim="800000"/>
            <a:headEnd/>
            <a:tailEnd/>
          </a:ln>
          <a:effectLst/>
        </p:spPr>
      </p:pic>
      <p:pic>
        <p:nvPicPr>
          <p:cNvPr id="129029" name="Picture 5"/>
          <p:cNvPicPr>
            <a:picLocks noChangeAspect="1" noChangeArrowheads="1"/>
          </p:cNvPicPr>
          <p:nvPr/>
        </p:nvPicPr>
        <p:blipFill>
          <a:blip r:embed="rId4"/>
          <a:srcRect l="739" t="14094" r="1186" b="12283"/>
          <a:stretch>
            <a:fillRect/>
          </a:stretch>
        </p:blipFill>
        <p:spPr bwMode="auto">
          <a:xfrm>
            <a:off x="923826" y="5995446"/>
            <a:ext cx="6825007" cy="474175"/>
          </a:xfrm>
          <a:prstGeom prst="rect">
            <a:avLst/>
          </a:prstGeom>
          <a:noFill/>
          <a:ln w="9525">
            <a:noFill/>
            <a:miter lim="800000"/>
            <a:headEnd/>
            <a:tailEnd/>
          </a:ln>
          <a:effectLst/>
        </p:spPr>
      </p:pic>
      <p:sp>
        <p:nvSpPr>
          <p:cNvPr id="7" name="Rectangle 6"/>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onde\Desktop\3_Flat-Plate-detail-shadows.jpg"/>
          <p:cNvPicPr>
            <a:picLocks noChangeAspect="1" noChangeArrowheads="1"/>
          </p:cNvPicPr>
          <p:nvPr/>
        </p:nvPicPr>
        <p:blipFill>
          <a:blip r:embed="rId2"/>
          <a:srcRect/>
          <a:stretch>
            <a:fillRect/>
          </a:stretch>
        </p:blipFill>
        <p:spPr bwMode="auto">
          <a:xfrm>
            <a:off x="485781" y="1304032"/>
            <a:ext cx="4152111" cy="4639568"/>
          </a:xfrm>
          <a:prstGeom prst="rect">
            <a:avLst/>
          </a:prstGeom>
          <a:noFill/>
          <a:ln w="38100">
            <a:solidFill>
              <a:schemeClr val="tx1"/>
            </a:solidFill>
          </a:ln>
        </p:spPr>
      </p:pic>
      <p:sp>
        <p:nvSpPr>
          <p:cNvPr id="4" name="Rectangle 4"/>
          <p:cNvSpPr txBox="1">
            <a:spLocks noChangeArrowheads="1"/>
          </p:cNvSpPr>
          <p:nvPr/>
        </p:nvSpPr>
        <p:spPr bwMode="auto">
          <a:xfrm>
            <a:off x="872523" y="0"/>
            <a:ext cx="7176780" cy="669851"/>
          </a:xfrm>
          <a:prstGeom prst="rect">
            <a:avLst/>
          </a:prstGeom>
          <a:ln>
            <a:miter lim="800000"/>
            <a:headEnd/>
            <a:tailEnd/>
          </a:ln>
        </p:spPr>
        <p:txBody>
          <a:bodyPr anchor="ctr"/>
          <a:lstStyle/>
          <a:p>
            <a:pPr algn="ctr">
              <a:spcBef>
                <a:spcPct val="50000"/>
              </a:spcBef>
              <a:defRPr/>
            </a:pPr>
            <a:r>
              <a:rPr lang="en-US" sz="3600" kern="0" dirty="0" smtClean="0">
                <a:solidFill>
                  <a:srgbClr val="C00000"/>
                </a:solidFill>
                <a:effectLst>
                  <a:outerShdw blurRad="38100" dist="38100" dir="2700000" algn="tl">
                    <a:srgbClr val="C0C0C0"/>
                  </a:outerShdw>
                </a:effectLst>
                <a:latin typeface="Calibri" pitchFamily="34" charset="0"/>
                <a:ea typeface="+mj-ea"/>
                <a:cs typeface="+mj-cs"/>
              </a:rPr>
              <a:t>Solar Thermal Systems</a:t>
            </a:r>
            <a:endParaRPr lang="en-US" sz="3600" kern="0" dirty="0">
              <a:solidFill>
                <a:srgbClr val="C00000"/>
              </a:solidFill>
              <a:effectLst>
                <a:outerShdw blurRad="38100" dist="38100" dir="2700000" algn="tl">
                  <a:srgbClr val="C0C0C0"/>
                </a:outerShdw>
              </a:effectLst>
              <a:latin typeface="Calibri" pitchFamily="34" charset="0"/>
              <a:ea typeface="+mj-ea"/>
              <a:cs typeface="+mj-cs"/>
            </a:endParaRPr>
          </a:p>
        </p:txBody>
      </p:sp>
      <p:pic>
        <p:nvPicPr>
          <p:cNvPr id="2" name="Picture 2" descr="C:\Dave\Files\SWH Project Pics\050620132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582" y="832084"/>
            <a:ext cx="3491991" cy="2335469"/>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027" name="Picture 3" descr="C:\Dave\Files\SWH Project Pics\2705201324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582" y="3359282"/>
            <a:ext cx="3491991" cy="311526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615" y="785272"/>
            <a:ext cx="8498165" cy="4525963"/>
          </a:xfrm>
        </p:spPr>
        <p:txBody>
          <a:bodyPr/>
          <a:lstStyle/>
          <a:p>
            <a:pPr>
              <a:buNone/>
            </a:pPr>
            <a:r>
              <a:rPr lang="en-US" sz="2000" b="1" dirty="0" smtClean="0">
                <a:solidFill>
                  <a:srgbClr val="00B050"/>
                </a:solidFill>
                <a:latin typeface="Arial" panose="020B0604020202020204" pitchFamily="34" charset="0"/>
                <a:cs typeface="Arial" panose="020B0604020202020204" pitchFamily="34" charset="0"/>
              </a:rPr>
              <a:t>Task of the Project:</a:t>
            </a:r>
          </a:p>
          <a:p>
            <a:pPr algn="just"/>
            <a:r>
              <a:rPr lang="en-US" sz="2000" dirty="0" smtClean="0">
                <a:latin typeface="Arial" panose="020B0604020202020204" pitchFamily="34" charset="0"/>
                <a:cs typeface="Arial" panose="020B0604020202020204" pitchFamily="34" charset="0"/>
              </a:rPr>
              <a:t> Transient thermal-analysis of a solar dryer is to be investigated using the available hourly-averaged solar radiation data - global and diffuse radiation intensities and ambient temperature - for a year, applying the theoretical analysis given in the preceding sections.</a:t>
            </a:r>
          </a:p>
          <a:p>
            <a:r>
              <a:rPr lang="en-US" sz="2000" dirty="0" smtClean="0">
                <a:latin typeface="Arial" panose="020B0604020202020204" pitchFamily="34" charset="0"/>
                <a:cs typeface="Arial" panose="020B0604020202020204" pitchFamily="34" charset="0"/>
              </a:rPr>
              <a:t>The following dimensions and parameters are to be used for the system simulation.</a:t>
            </a:r>
          </a:p>
          <a:p>
            <a:r>
              <a:rPr lang="en-US" sz="2000" dirty="0" smtClean="0">
                <a:latin typeface="Arial" panose="020B0604020202020204" pitchFamily="34" charset="0"/>
                <a:cs typeface="Arial" panose="020B0604020202020204" pitchFamily="34" charset="0"/>
              </a:rPr>
              <a:t>Collector area [ m</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 [L = 2 m, W=1 m]                        A</a:t>
            </a:r>
            <a:r>
              <a:rPr lang="en-US" sz="2000" baseline="-25000" dirty="0" smtClean="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      2.0</a:t>
            </a:r>
          </a:p>
          <a:p>
            <a:r>
              <a:rPr lang="en-US" sz="2000" dirty="0" smtClean="0">
                <a:latin typeface="Arial" panose="020B0604020202020204" pitchFamily="34" charset="0"/>
                <a:cs typeface="Arial" panose="020B0604020202020204" pitchFamily="34" charset="0"/>
              </a:rPr>
              <a:t>Collector perimeter [ m ]                                                 P       6.0</a:t>
            </a:r>
          </a:p>
          <a:p>
            <a:r>
              <a:rPr lang="en-US" sz="2000" dirty="0" smtClean="0">
                <a:latin typeface="Arial" panose="020B0604020202020204" pitchFamily="34" charset="0"/>
                <a:cs typeface="Arial" panose="020B0604020202020204" pitchFamily="34" charset="0"/>
              </a:rPr>
              <a:t>Collector slope (south facing)                                         </a:t>
            </a:r>
            <a:r>
              <a:rPr lang="el-GR" sz="2000" dirty="0" smtClean="0">
                <a:latin typeface="Arial" panose="020B0604020202020204" pitchFamily="34" charset="0"/>
                <a:cs typeface="Arial" panose="020B0604020202020204" pitchFamily="34" charset="0"/>
              </a:rPr>
              <a:t>β</a:t>
            </a:r>
            <a:r>
              <a:rPr lang="en-US" sz="2000" dirty="0" smtClean="0">
                <a:latin typeface="Arial" panose="020B0604020202020204" pitchFamily="34" charset="0"/>
                <a:cs typeface="Arial" panose="020B0604020202020204" pitchFamily="34" charset="0"/>
              </a:rPr>
              <a:t>       15</a:t>
            </a:r>
            <a:r>
              <a:rPr lang="en-US" sz="2000" baseline="30000" dirty="0" smtClean="0">
                <a:latin typeface="Arial" panose="020B0604020202020204" pitchFamily="34" charset="0"/>
                <a:cs typeface="Arial" panose="020B0604020202020204" pitchFamily="34" charset="0"/>
              </a:rPr>
              <a:t>O</a:t>
            </a:r>
          </a:p>
          <a:p>
            <a:r>
              <a:rPr lang="en-US" sz="2000" dirty="0" smtClean="0">
                <a:latin typeface="Arial" panose="020B0604020202020204" pitchFamily="34" charset="0"/>
                <a:cs typeface="Arial" panose="020B0604020202020204" pitchFamily="34" charset="0"/>
              </a:rPr>
              <a:t>Back insulation thickness [ m ]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be</a:t>
            </a:r>
            <a:r>
              <a:rPr lang="en-US" sz="2000" dirty="0" smtClean="0">
                <a:latin typeface="Arial" panose="020B0604020202020204" pitchFamily="34" charset="0"/>
                <a:cs typeface="Arial" panose="020B0604020202020204" pitchFamily="34" charset="0"/>
              </a:rPr>
              <a:t>     0.03</a:t>
            </a:r>
          </a:p>
          <a:p>
            <a:r>
              <a:rPr lang="en-US" sz="2000" dirty="0" smtClean="0">
                <a:latin typeface="Arial" panose="020B0604020202020204" pitchFamily="34" charset="0"/>
                <a:cs typeface="Arial" panose="020B0604020202020204" pitchFamily="34" charset="0"/>
              </a:rPr>
              <a:t>Edge insulation thickness [ m ]                                       </a:t>
            </a:r>
            <a:r>
              <a:rPr lang="en-US" sz="2000" dirty="0" err="1" smtClean="0">
                <a:latin typeface="Arial" panose="020B0604020202020204" pitchFamily="34" charset="0"/>
                <a:cs typeface="Arial" panose="020B0604020202020204" pitchFamily="34" charset="0"/>
              </a:rPr>
              <a:t>t</a:t>
            </a:r>
            <a:r>
              <a:rPr lang="en-US" sz="2000" baseline="-25000" dirty="0" err="1"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0.03</a:t>
            </a:r>
          </a:p>
          <a:p>
            <a:r>
              <a:rPr lang="en-US" sz="2000" dirty="0" smtClean="0">
                <a:latin typeface="Arial" panose="020B0604020202020204" pitchFamily="34" charset="0"/>
                <a:cs typeface="Arial" panose="020B0604020202020204" pitchFamily="34" charset="0"/>
              </a:rPr>
              <a:t>Depth of edge [ m ]                                                         d</a:t>
            </a:r>
            <a:r>
              <a:rPr lang="en-US" sz="2000" baseline="-25000" dirty="0" smtClean="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      0.05</a:t>
            </a:r>
          </a:p>
          <a:p>
            <a:r>
              <a:rPr lang="en-US" sz="2000" dirty="0" smtClean="0">
                <a:latin typeface="Arial" panose="020B0604020202020204" pitchFamily="34" charset="0"/>
                <a:cs typeface="Arial" panose="020B0604020202020204" pitchFamily="34" charset="0"/>
              </a:rPr>
              <a:t>Emissivity of panel [ - ]                                                  </a:t>
            </a:r>
            <a:r>
              <a:rPr lang="en-US" sz="2000" dirty="0" err="1" smtClean="0">
                <a:latin typeface="Arial" panose="020B0604020202020204" pitchFamily="34" charset="0"/>
                <a:cs typeface="Arial" panose="020B0604020202020204" pitchFamily="34" charset="0"/>
              </a:rPr>
              <a:t>ɛ</a:t>
            </a:r>
            <a:r>
              <a:rPr lang="en-US" sz="2000" baseline="-25000" dirty="0" err="1" smtClean="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      0 .10</a:t>
            </a:r>
          </a:p>
          <a:p>
            <a:r>
              <a:rPr lang="en-US" sz="2000" dirty="0" smtClean="0">
                <a:latin typeface="Arial" panose="020B0604020202020204" pitchFamily="34" charset="0"/>
                <a:cs typeface="Arial" panose="020B0604020202020204" pitchFamily="34" charset="0"/>
              </a:rPr>
              <a:t>Emissivity of glass [ - ]                                                   </a:t>
            </a:r>
            <a:r>
              <a:rPr lang="en-US" sz="2000" dirty="0" err="1" smtClean="0">
                <a:latin typeface="Arial" panose="020B0604020202020204" pitchFamily="34" charset="0"/>
                <a:cs typeface="Arial" panose="020B0604020202020204" pitchFamily="34" charset="0"/>
              </a:rPr>
              <a:t>ɛ</a:t>
            </a:r>
            <a:r>
              <a:rPr lang="en-US" sz="2000" baseline="-25000" dirty="0" err="1" smtClean="0">
                <a:latin typeface="Arial" panose="020B0604020202020204" pitchFamily="34" charset="0"/>
                <a:cs typeface="Arial" panose="020B0604020202020204" pitchFamily="34" charset="0"/>
              </a:rPr>
              <a:t>g</a:t>
            </a:r>
            <a:r>
              <a:rPr lang="en-US" sz="2000" dirty="0" smtClean="0">
                <a:latin typeface="Arial" panose="020B0604020202020204" pitchFamily="34" charset="0"/>
                <a:cs typeface="Arial" panose="020B0604020202020204" pitchFamily="34" charset="0"/>
              </a:rPr>
              <a:t>     0 .88</a:t>
            </a:r>
          </a:p>
          <a:p>
            <a:r>
              <a:rPr lang="en-US" sz="2000" dirty="0" smtClean="0">
                <a:latin typeface="Arial" panose="020B0604020202020204" pitchFamily="34" charset="0"/>
                <a:cs typeface="Arial" panose="020B0604020202020204" pitchFamily="34" charset="0"/>
              </a:rPr>
              <a:t>Conductivity of insulation [ W/m K ]                             </a:t>
            </a:r>
            <a:r>
              <a:rPr lang="en-US" sz="2000" dirty="0" err="1" smtClean="0">
                <a:latin typeface="Arial" panose="020B0604020202020204" pitchFamily="34" charset="0"/>
                <a:cs typeface="Arial" panose="020B0604020202020204" pitchFamily="34" charset="0"/>
              </a:rPr>
              <a:t>K</a:t>
            </a:r>
            <a:r>
              <a:rPr lang="en-US" sz="2000" baseline="-25000" dirty="0" err="1" smtClean="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 0.045</a:t>
            </a:r>
          </a:p>
        </p:txBody>
      </p:sp>
      <p:sp>
        <p:nvSpPr>
          <p:cNvPr id="3" name="Rectangle 2"/>
          <p:cNvSpPr/>
          <p:nvPr/>
        </p:nvSpPr>
        <p:spPr>
          <a:xfrm>
            <a:off x="3806158" y="127525"/>
            <a:ext cx="1574470" cy="584775"/>
          </a:xfrm>
          <a:prstGeom prst="rect">
            <a:avLst/>
          </a:prstGeom>
        </p:spPr>
        <p:txBody>
          <a:bodyPr wrap="none">
            <a:spAutoFit/>
          </a:bodyPr>
          <a:lstStyle/>
          <a:p>
            <a:pPr>
              <a:buNone/>
            </a:pPr>
            <a:r>
              <a:rPr lang="en-US" sz="32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Project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188" y="860687"/>
            <a:ext cx="8564153" cy="4525963"/>
          </a:xfrm>
        </p:spPr>
        <p:txBody>
          <a:bodyPr/>
          <a:lstStyle/>
          <a:p>
            <a:r>
              <a:rPr lang="en-US" sz="2200" dirty="0" smtClean="0">
                <a:latin typeface="Arial" panose="020B0604020202020204" pitchFamily="34" charset="0"/>
                <a:cs typeface="Arial" panose="020B0604020202020204" pitchFamily="34" charset="0"/>
              </a:rPr>
              <a:t>Absorptivity of panel [ - ]                                 </a:t>
            </a:r>
            <a:r>
              <a:rPr lang="el-GR" sz="2200" dirty="0" smtClean="0">
                <a:latin typeface="Arial" panose="020B0604020202020204" pitchFamily="34" charset="0"/>
                <a:cs typeface="Arial" panose="020B0604020202020204" pitchFamily="34" charset="0"/>
              </a:rPr>
              <a:t>α</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0.90</a:t>
            </a:r>
          </a:p>
          <a:p>
            <a:r>
              <a:rPr lang="en-US" sz="2200" dirty="0" smtClean="0">
                <a:latin typeface="Arial" panose="020B0604020202020204" pitchFamily="34" charset="0"/>
                <a:cs typeface="Arial" panose="020B0604020202020204" pitchFamily="34" charset="0"/>
              </a:rPr>
              <a:t>Transmisivity of glass [ - ]                                </a:t>
            </a:r>
            <a:r>
              <a:rPr lang="el-GR" sz="2200" dirty="0" smtClean="0">
                <a:latin typeface="Arial" panose="020B0604020202020204" pitchFamily="34" charset="0"/>
                <a:cs typeface="Arial" panose="020B0604020202020204" pitchFamily="34" charset="0"/>
              </a:rPr>
              <a:t>τ</a:t>
            </a:r>
            <a:r>
              <a:rPr lang="en-US" sz="2200" baseline="-25000" dirty="0" smtClean="0">
                <a:latin typeface="Arial" panose="020B0604020202020204" pitchFamily="34" charset="0"/>
                <a:cs typeface="Arial" panose="020B0604020202020204" pitchFamily="34" charset="0"/>
              </a:rPr>
              <a:t>g</a:t>
            </a:r>
            <a:r>
              <a:rPr lang="en-US" sz="2200" dirty="0" smtClean="0">
                <a:latin typeface="Arial" panose="020B0604020202020204" pitchFamily="34" charset="0"/>
                <a:cs typeface="Arial" panose="020B0604020202020204" pitchFamily="34" charset="0"/>
              </a:rPr>
              <a:t>           0.96</a:t>
            </a:r>
          </a:p>
          <a:p>
            <a:r>
              <a:rPr lang="en-US" sz="2200" dirty="0" smtClean="0">
                <a:latin typeface="Arial" panose="020B0604020202020204" pitchFamily="34" charset="0"/>
                <a:cs typeface="Arial" panose="020B0604020202020204" pitchFamily="34" charset="0"/>
              </a:rPr>
              <a:t>Space between panel and glass [ m ]                 L           0.040</a:t>
            </a:r>
          </a:p>
          <a:p>
            <a:r>
              <a:rPr lang="en-US" sz="2200" dirty="0" smtClean="0">
                <a:latin typeface="Arial" panose="020B0604020202020204" pitchFamily="34" charset="0"/>
                <a:cs typeface="Arial" panose="020B0604020202020204" pitchFamily="34" charset="0"/>
              </a:rPr>
              <a:t>Mass x Sp. heat of panel [ J/K ]               (m c</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          16500.0</a:t>
            </a:r>
          </a:p>
          <a:p>
            <a:r>
              <a:rPr lang="en-US" sz="2200" dirty="0" smtClean="0">
                <a:latin typeface="Arial" panose="020B0604020202020204" pitchFamily="34" charset="0"/>
                <a:cs typeface="Arial" panose="020B0604020202020204" pitchFamily="34" charset="0"/>
              </a:rPr>
              <a:t>Mass x Sp. heat of air [ J/K ]                    (m c</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a:t>
            </a:r>
            <a:r>
              <a:rPr lang="en-US" sz="2200" baseline="-25000" dirty="0" smtClean="0">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10050.0</a:t>
            </a:r>
          </a:p>
          <a:p>
            <a:r>
              <a:rPr lang="en-US" sz="2200" dirty="0" smtClean="0">
                <a:latin typeface="Arial" panose="020B0604020202020204" pitchFamily="34" charset="0"/>
                <a:cs typeface="Arial" panose="020B0604020202020204" pitchFamily="34" charset="0"/>
              </a:rPr>
              <a:t>Mass x Sp. heat of glass [ J/K]                 (m c</a:t>
            </a:r>
            <a:r>
              <a:rPr lang="en-US" sz="2200" baseline="-25000" dirty="0" smtClean="0">
                <a:latin typeface="Arial" panose="020B0604020202020204" pitchFamily="34" charset="0"/>
                <a:cs typeface="Arial" panose="020B0604020202020204" pitchFamily="34" charset="0"/>
              </a:rPr>
              <a:t>p</a:t>
            </a:r>
            <a:r>
              <a:rPr lang="en-US" sz="2200" dirty="0" smtClean="0">
                <a:latin typeface="Arial" panose="020B0604020202020204" pitchFamily="34" charset="0"/>
                <a:cs typeface="Arial" panose="020B0604020202020204" pitchFamily="34" charset="0"/>
              </a:rPr>
              <a:t>)</a:t>
            </a:r>
            <a:r>
              <a:rPr lang="en-US" sz="2200" baseline="-25000" dirty="0" smtClean="0">
                <a:latin typeface="Arial" panose="020B0604020202020204" pitchFamily="34" charset="0"/>
                <a:cs typeface="Arial" panose="020B0604020202020204" pitchFamily="34" charset="0"/>
              </a:rPr>
              <a:t>g</a:t>
            </a:r>
            <a:r>
              <a:rPr lang="en-US" sz="2200" dirty="0" smtClean="0">
                <a:latin typeface="Arial" panose="020B0604020202020204" pitchFamily="34" charset="0"/>
                <a:cs typeface="Arial" panose="020B0604020202020204" pitchFamily="34" charset="0"/>
              </a:rPr>
              <a:t>          18200.0</a:t>
            </a:r>
          </a:p>
          <a:p>
            <a:r>
              <a:rPr lang="en-US" sz="2200" dirty="0" smtClean="0">
                <a:latin typeface="Arial" panose="020B0604020202020204" pitchFamily="34" charset="0"/>
                <a:cs typeface="Arial" panose="020B0604020202020204" pitchFamily="34" charset="0"/>
              </a:rPr>
              <a:t>Wind velocity [m/s]                                        </a:t>
            </a:r>
            <a:r>
              <a:rPr lang="en-US" sz="2200" dirty="0" err="1" smtClean="0">
                <a:latin typeface="Arial" panose="020B0604020202020204" pitchFamily="34" charset="0"/>
                <a:cs typeface="Arial" panose="020B0604020202020204" pitchFamily="34" charset="0"/>
              </a:rPr>
              <a:t>V</a:t>
            </a:r>
            <a:r>
              <a:rPr lang="en-US" sz="2200" baseline="-25000" dirty="0" err="1" smtClean="0">
                <a:latin typeface="Arial" panose="020B0604020202020204" pitchFamily="34" charset="0"/>
                <a:cs typeface="Arial" panose="020B0604020202020204" pitchFamily="34" charset="0"/>
              </a:rPr>
              <a:t>m</a:t>
            </a:r>
            <a:r>
              <a:rPr lang="en-US" sz="2200" dirty="0" smtClean="0">
                <a:latin typeface="Arial" panose="020B0604020202020204" pitchFamily="34" charset="0"/>
                <a:cs typeface="Arial" panose="020B0604020202020204" pitchFamily="34" charset="0"/>
              </a:rPr>
              <a:t>           2.5</a:t>
            </a:r>
          </a:p>
          <a:p>
            <a:r>
              <a:rPr lang="en-US" sz="2200" dirty="0" smtClean="0">
                <a:latin typeface="Arial" panose="020B0604020202020204" pitchFamily="34" charset="0"/>
                <a:cs typeface="Arial" panose="020B0604020202020204" pitchFamily="34" charset="0"/>
              </a:rPr>
              <a:t>Representative results are indicated in Fig. 3.17.</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srcRect l="2214" t="2429" r="1666" b="2343"/>
          <a:stretch>
            <a:fillRect/>
          </a:stretch>
        </p:blipFill>
        <p:spPr bwMode="auto">
          <a:xfrm>
            <a:off x="405352" y="810706"/>
            <a:ext cx="7957284" cy="5081047"/>
          </a:xfrm>
          <a:prstGeom prst="rect">
            <a:avLst/>
          </a:prstGeom>
          <a:noFill/>
          <a:ln w="9525">
            <a:noFill/>
            <a:miter lim="800000"/>
            <a:headEnd/>
            <a:tailEnd/>
          </a:ln>
          <a:effectLst/>
        </p:spPr>
      </p:pic>
      <p:sp>
        <p:nvSpPr>
          <p:cNvPr id="4" name="Rectangle 3"/>
          <p:cNvSpPr/>
          <p:nvPr/>
        </p:nvSpPr>
        <p:spPr>
          <a:xfrm>
            <a:off x="1211343" y="5997366"/>
            <a:ext cx="6989975" cy="400110"/>
          </a:xfrm>
          <a:prstGeom prst="rect">
            <a:avLst/>
          </a:prstGeom>
        </p:spPr>
        <p:txBody>
          <a:bodyPr wrap="square">
            <a:spAutoFit/>
          </a:bodyPr>
          <a:lstStyle/>
          <a:p>
            <a:r>
              <a:rPr lang="en-US" dirty="0" smtClean="0">
                <a:latin typeface="Times New Roman" pitchFamily="18" charset="0"/>
                <a:cs typeface="Times New Roman" pitchFamily="18" charset="0"/>
              </a:rPr>
              <a:t>Fig. 3.17 </a:t>
            </a:r>
            <a:r>
              <a:rPr lang="en-US" b="0" dirty="0" smtClean="0">
                <a:latin typeface="Times New Roman" pitchFamily="18" charset="0"/>
                <a:cs typeface="Times New Roman" pitchFamily="18" charset="0"/>
              </a:rPr>
              <a:t>Temperature and Absorbed Heat Distribution for April</a:t>
            </a:r>
            <a:endParaRPr lang="en-US" b="0" dirty="0">
              <a:latin typeface="Times New Roman" pitchFamily="18" charset="0"/>
              <a:cs typeface="Times New Roman" pitchFamily="18"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309" y="804126"/>
            <a:ext cx="8385045" cy="4525963"/>
          </a:xfrm>
        </p:spPr>
        <p:txBody>
          <a:bodyPr/>
          <a:lstStyle/>
          <a:p>
            <a:pPr>
              <a:buNone/>
            </a:pPr>
            <a:r>
              <a:rPr lang="en-US" sz="2200" b="1" dirty="0" smtClean="0">
                <a:latin typeface="Arial" panose="020B0604020202020204" pitchFamily="34" charset="0"/>
                <a:cs typeface="Arial" panose="020B0604020202020204" pitchFamily="34" charset="0"/>
              </a:rPr>
              <a:t>Drying Mechanism</a:t>
            </a:r>
            <a:r>
              <a:rPr lang="en-US" sz="2200" dirty="0" smtClean="0">
                <a:latin typeface="Arial" panose="020B0604020202020204" pitchFamily="34" charset="0"/>
                <a:cs typeface="Arial" panose="020B0604020202020204" pitchFamily="34" charset="0"/>
              </a:rPr>
              <a:t> </a:t>
            </a:r>
          </a:p>
          <a:p>
            <a:pPr algn="just"/>
            <a:r>
              <a:rPr lang="en-US" sz="2200" dirty="0" smtClean="0">
                <a:latin typeface="Arial" panose="020B0604020202020204" pitchFamily="34" charset="0"/>
                <a:cs typeface="Arial" panose="020B0604020202020204" pitchFamily="34" charset="0"/>
              </a:rPr>
              <a:t>In the drying process, moisture is removed from material to be dried until the required final moisture content is reached.</a:t>
            </a:r>
          </a:p>
          <a:p>
            <a:r>
              <a:rPr lang="en-US" sz="2200" dirty="0" smtClean="0">
                <a:latin typeface="Arial" panose="020B0604020202020204" pitchFamily="34" charset="0"/>
                <a:cs typeface="Arial" panose="020B0604020202020204" pitchFamily="34" charset="0"/>
              </a:rPr>
              <a:t>The material to be dried is placed on a screen (</a:t>
            </a:r>
            <a:r>
              <a:rPr lang="en-US" sz="2200" dirty="0" err="1" smtClean="0">
                <a:latin typeface="Arial" panose="020B0604020202020204" pitchFamily="34" charset="0"/>
                <a:cs typeface="Arial" panose="020B0604020202020204" pitchFamily="34" charset="0"/>
              </a:rPr>
              <a:t>wiremesh</a:t>
            </a:r>
            <a:r>
              <a:rPr lang="en-US" sz="2200" dirty="0" smtClean="0">
                <a:latin typeface="Arial" panose="020B0604020202020204" pitchFamily="34" charset="0"/>
                <a:cs typeface="Arial" panose="020B0604020202020204" pitchFamily="34" charset="0"/>
              </a:rPr>
              <a:t>) in the drying chamber (cabinet) of the drier.</a:t>
            </a:r>
          </a:p>
          <a:p>
            <a:r>
              <a:rPr lang="en-US" sz="2200" dirty="0" smtClean="0">
                <a:latin typeface="Arial" panose="020B0604020202020204" pitchFamily="34" charset="0"/>
                <a:cs typeface="Arial" panose="020B0604020202020204" pitchFamily="34" charset="0"/>
              </a:rPr>
              <a:t>Heated air is passed upward through the bed of material to be dried.</a:t>
            </a:r>
          </a:p>
          <a:p>
            <a:pPr algn="just"/>
            <a:r>
              <a:rPr lang="en-US" sz="2200" dirty="0" smtClean="0">
                <a:latin typeface="Arial" panose="020B0604020202020204" pitchFamily="34" charset="0"/>
                <a:cs typeface="Arial" panose="020B0604020202020204" pitchFamily="34" charset="0"/>
              </a:rPr>
              <a:t>During the evaporation of moisture from the surface of the material to be dried into the air stream, a quantity of heat equal to the latent heat of evaporation plus the sensible heat necessary to bring the water to the temperature of the air is abstracted from the surrounding.</a:t>
            </a:r>
            <a:endParaRPr lang="en-US" sz="2200" dirty="0">
              <a:latin typeface="Arial" panose="020B0604020202020204" pitchFamily="34" charset="0"/>
              <a:cs typeface="Arial" panose="020B0604020202020204" pitchFamily="34" charset="0"/>
            </a:endParaRPr>
          </a:p>
        </p:txBody>
      </p:sp>
      <p:sp>
        <p:nvSpPr>
          <p:cNvPr id="4" name="Rectangle 3"/>
          <p:cNvSpPr/>
          <p:nvPr/>
        </p:nvSpPr>
        <p:spPr>
          <a:xfrm>
            <a:off x="663390" y="127525"/>
            <a:ext cx="7883633" cy="584775"/>
          </a:xfrm>
          <a:prstGeom prst="rect">
            <a:avLst/>
          </a:prstGeom>
        </p:spPr>
        <p:txBody>
          <a:bodyPr wrap="none">
            <a:spAutoFit/>
          </a:bodyPr>
          <a:lstStyle/>
          <a:p>
            <a:pPr>
              <a:buNone/>
            </a:pPr>
            <a:r>
              <a:rPr lang="en-US" sz="32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Working Principles of Solar Air heaters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srcRect l="1840" t="7131" r="1898" b="6066"/>
          <a:stretch>
            <a:fillRect/>
          </a:stretch>
        </p:blipFill>
        <p:spPr bwMode="auto">
          <a:xfrm>
            <a:off x="358219" y="933254"/>
            <a:ext cx="8479624" cy="4204354"/>
          </a:xfrm>
          <a:prstGeom prst="rect">
            <a:avLst/>
          </a:prstGeom>
          <a:noFill/>
          <a:ln w="9525">
            <a:noFill/>
            <a:miter lim="800000"/>
            <a:headEnd/>
            <a:tailEnd/>
          </a:ln>
          <a:effectLst/>
        </p:spPr>
      </p:pic>
      <p:sp>
        <p:nvSpPr>
          <p:cNvPr id="6" name="Rectangle 5"/>
          <p:cNvSpPr/>
          <p:nvPr/>
        </p:nvSpPr>
        <p:spPr>
          <a:xfrm>
            <a:off x="1409307" y="5450612"/>
            <a:ext cx="6056721" cy="400110"/>
          </a:xfrm>
          <a:prstGeom prst="rect">
            <a:avLst/>
          </a:prstGeom>
        </p:spPr>
        <p:txBody>
          <a:bodyPr wrap="square">
            <a:spAutoFit/>
          </a:bodyPr>
          <a:lstStyle/>
          <a:p>
            <a:pPr algn="ctr"/>
            <a:r>
              <a:rPr lang="en-US" b="0" dirty="0" smtClean="0">
                <a:solidFill>
                  <a:schemeClr val="accent2">
                    <a:lumMod val="75000"/>
                  </a:schemeClr>
                </a:solidFill>
                <a:latin typeface="Arial" panose="020B0604020202020204" pitchFamily="34" charset="0"/>
                <a:cs typeface="Arial" panose="020B0604020202020204" pitchFamily="34" charset="0"/>
              </a:rPr>
              <a:t>Fig. 3.18 (a) Indirect Type of Solar Dryer</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a:srcRect l="2606" t="1918" r="2467" b="3024"/>
          <a:stretch>
            <a:fillRect/>
          </a:stretch>
        </p:blipFill>
        <p:spPr bwMode="auto">
          <a:xfrm>
            <a:off x="989814" y="744718"/>
            <a:ext cx="6183984" cy="5076134"/>
          </a:xfrm>
          <a:prstGeom prst="rect">
            <a:avLst/>
          </a:prstGeom>
          <a:noFill/>
          <a:ln w="9525">
            <a:noFill/>
            <a:miter lim="800000"/>
            <a:headEnd/>
            <a:tailEnd/>
          </a:ln>
          <a:effectLst/>
        </p:spPr>
      </p:pic>
      <p:sp>
        <p:nvSpPr>
          <p:cNvPr id="4" name="Rectangle 3"/>
          <p:cNvSpPr/>
          <p:nvPr/>
        </p:nvSpPr>
        <p:spPr>
          <a:xfrm>
            <a:off x="1475293" y="5893671"/>
            <a:ext cx="6160417" cy="400110"/>
          </a:xfrm>
          <a:prstGeom prst="rect">
            <a:avLst/>
          </a:prstGeom>
        </p:spPr>
        <p:txBody>
          <a:bodyPr wrap="square">
            <a:spAutoFit/>
          </a:bodyPr>
          <a:lstStyle/>
          <a:p>
            <a:pPr algn="ctr"/>
            <a:r>
              <a:rPr lang="en-US" b="0" dirty="0" smtClean="0">
                <a:solidFill>
                  <a:schemeClr val="accent2">
                    <a:lumMod val="75000"/>
                  </a:schemeClr>
                </a:solidFill>
                <a:latin typeface="Arial" panose="020B0604020202020204" pitchFamily="34" charset="0"/>
                <a:cs typeface="Arial" panose="020B0604020202020204" pitchFamily="34" charset="0"/>
              </a:rPr>
              <a:t>Fig. 3.18 (b) Indirect Type of Solar Dryer</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l="3868" t="2965" r="3536" b="2094"/>
          <a:stretch>
            <a:fillRect/>
          </a:stretch>
        </p:blipFill>
        <p:spPr bwMode="auto">
          <a:xfrm>
            <a:off x="1102937" y="810703"/>
            <a:ext cx="6834432" cy="4913869"/>
          </a:xfrm>
          <a:prstGeom prst="rect">
            <a:avLst/>
          </a:prstGeom>
          <a:noFill/>
          <a:ln w="9525">
            <a:noFill/>
            <a:miter lim="800000"/>
            <a:headEnd/>
            <a:tailEnd/>
          </a:ln>
          <a:effectLst/>
        </p:spPr>
      </p:pic>
      <p:sp>
        <p:nvSpPr>
          <p:cNvPr id="4" name="Rectangle 3"/>
          <p:cNvSpPr/>
          <p:nvPr/>
        </p:nvSpPr>
        <p:spPr>
          <a:xfrm>
            <a:off x="1210290" y="5906156"/>
            <a:ext cx="5205464" cy="430887"/>
          </a:xfrm>
          <a:prstGeom prst="rect">
            <a:avLst/>
          </a:prstGeom>
        </p:spPr>
        <p:txBody>
          <a:bodyPr wrap="none">
            <a:spAutoFit/>
          </a:bodyPr>
          <a:lstStyle/>
          <a:p>
            <a:pPr>
              <a:buNone/>
            </a:pPr>
            <a:r>
              <a:rPr lang="en-US" sz="2200" b="0" dirty="0" smtClean="0">
                <a:solidFill>
                  <a:schemeClr val="accent2">
                    <a:lumMod val="75000"/>
                  </a:schemeClr>
                </a:solidFill>
                <a:latin typeface="Arial" panose="020B0604020202020204" pitchFamily="34" charset="0"/>
                <a:cs typeface="Arial" panose="020B0604020202020204" pitchFamily="34" charset="0"/>
              </a:rPr>
              <a:t>Fig. 3.18 (c) Indirect Type of Solar Dryer</a:t>
            </a:r>
            <a:endParaRPr lang="en-US" sz="2200" b="0" dirty="0" smtClean="0">
              <a:solidFill>
                <a:schemeClr val="accent2">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srcRect l="3095" t="2036" r="2939" b="1625"/>
          <a:stretch>
            <a:fillRect/>
          </a:stretch>
        </p:blipFill>
        <p:spPr bwMode="auto">
          <a:xfrm>
            <a:off x="1404595" y="895546"/>
            <a:ext cx="5231876" cy="5101298"/>
          </a:xfrm>
          <a:prstGeom prst="rect">
            <a:avLst/>
          </a:prstGeom>
          <a:noFill/>
          <a:ln w="9525">
            <a:noFill/>
            <a:miter lim="800000"/>
            <a:headEnd/>
            <a:tailEnd/>
          </a:ln>
          <a:effectLst/>
        </p:spPr>
      </p:pic>
      <p:sp>
        <p:nvSpPr>
          <p:cNvPr id="4" name="Rectangle 3"/>
          <p:cNvSpPr/>
          <p:nvPr/>
        </p:nvSpPr>
        <p:spPr>
          <a:xfrm>
            <a:off x="309489" y="6050868"/>
            <a:ext cx="8438585" cy="400110"/>
          </a:xfrm>
          <a:prstGeom prst="rect">
            <a:avLst/>
          </a:prstGeom>
        </p:spPr>
        <p:txBody>
          <a:bodyPr wrap="square">
            <a:spAutoFit/>
          </a:bodyPr>
          <a:lstStyle/>
          <a:p>
            <a:r>
              <a:rPr lang="en-US" b="0" dirty="0" smtClean="0">
                <a:solidFill>
                  <a:schemeClr val="accent2">
                    <a:lumMod val="75000"/>
                  </a:schemeClr>
                </a:solidFill>
                <a:latin typeface="Arial" panose="020B0604020202020204" pitchFamily="34" charset="0"/>
                <a:cs typeface="Arial" panose="020B0604020202020204" pitchFamily="34" charset="0"/>
              </a:rPr>
              <a:t>Fig. 3.19(a) </a:t>
            </a:r>
            <a:r>
              <a:rPr lang="en-US" b="0" dirty="0" err="1" smtClean="0">
                <a:solidFill>
                  <a:schemeClr val="accent2">
                    <a:lumMod val="75000"/>
                  </a:schemeClr>
                </a:solidFill>
                <a:latin typeface="Arial" panose="020B0604020202020204" pitchFamily="34" charset="0"/>
                <a:cs typeface="Arial" panose="020B0604020202020204" pitchFamily="34" charset="0"/>
              </a:rPr>
              <a:t>Psychrometric</a:t>
            </a:r>
            <a:r>
              <a:rPr lang="en-US" b="0" dirty="0" smtClean="0">
                <a:solidFill>
                  <a:schemeClr val="accent2">
                    <a:lumMod val="75000"/>
                  </a:schemeClr>
                </a:solidFill>
                <a:latin typeface="Arial" panose="020B0604020202020204" pitchFamily="34" charset="0"/>
                <a:cs typeface="Arial" panose="020B0604020202020204" pitchFamily="34" charset="0"/>
              </a:rPr>
              <a:t> Chart Representations of Drying Processes</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srcRect l="1871" t="1648" r="3301" b="1653"/>
          <a:stretch>
            <a:fillRect/>
          </a:stretch>
        </p:blipFill>
        <p:spPr bwMode="auto">
          <a:xfrm>
            <a:off x="1461155" y="923827"/>
            <a:ext cx="6212264" cy="4826524"/>
          </a:xfrm>
          <a:prstGeom prst="rect">
            <a:avLst/>
          </a:prstGeom>
          <a:noFill/>
          <a:ln w="9525">
            <a:noFill/>
            <a:miter lim="800000"/>
            <a:headEnd/>
            <a:tailEnd/>
          </a:ln>
          <a:effectLst/>
        </p:spPr>
      </p:pic>
      <p:sp>
        <p:nvSpPr>
          <p:cNvPr id="4" name="Rectangle 3"/>
          <p:cNvSpPr/>
          <p:nvPr/>
        </p:nvSpPr>
        <p:spPr>
          <a:xfrm>
            <a:off x="509047" y="5900040"/>
            <a:ext cx="8474697" cy="400110"/>
          </a:xfrm>
          <a:prstGeom prst="rect">
            <a:avLst/>
          </a:prstGeom>
        </p:spPr>
        <p:txBody>
          <a:bodyPr wrap="square">
            <a:spAutoFit/>
          </a:bodyPr>
          <a:lstStyle/>
          <a:p>
            <a:pPr algn="ctr"/>
            <a:r>
              <a:rPr lang="en-US" dirty="0" smtClean="0">
                <a:solidFill>
                  <a:schemeClr val="accent2">
                    <a:lumMod val="75000"/>
                  </a:schemeClr>
                </a:solidFill>
                <a:latin typeface="Arial" panose="020B0604020202020204" pitchFamily="34" charset="0"/>
                <a:cs typeface="Arial" panose="020B0604020202020204" pitchFamily="34" charset="0"/>
              </a:rPr>
              <a:t>Fig. 3.19(b) </a:t>
            </a:r>
            <a:r>
              <a:rPr lang="en-US" b="0" dirty="0" err="1" smtClean="0">
                <a:solidFill>
                  <a:schemeClr val="accent2">
                    <a:lumMod val="75000"/>
                  </a:schemeClr>
                </a:solidFill>
                <a:latin typeface="Arial" panose="020B0604020202020204" pitchFamily="34" charset="0"/>
                <a:cs typeface="Arial" panose="020B0604020202020204" pitchFamily="34" charset="0"/>
              </a:rPr>
              <a:t>Psychrometric</a:t>
            </a:r>
            <a:r>
              <a:rPr lang="en-US" b="0" dirty="0" smtClean="0">
                <a:solidFill>
                  <a:schemeClr val="accent2">
                    <a:lumMod val="75000"/>
                  </a:schemeClr>
                </a:solidFill>
                <a:latin typeface="Arial" panose="020B0604020202020204" pitchFamily="34" charset="0"/>
                <a:cs typeface="Arial" panose="020B0604020202020204" pitchFamily="34" charset="0"/>
              </a:rPr>
              <a:t> Chart Representations of Drying Processes</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http://www.thermoflow.com/images/image088.jpg"/>
          <p:cNvPicPr>
            <a:picLocks noChangeAspect="1" noChangeArrowheads="1"/>
          </p:cNvPicPr>
          <p:nvPr/>
        </p:nvPicPr>
        <p:blipFill>
          <a:blip r:embed="rId2"/>
          <a:srcRect/>
          <a:stretch>
            <a:fillRect/>
          </a:stretch>
        </p:blipFill>
        <p:spPr bwMode="auto">
          <a:xfrm>
            <a:off x="377070" y="1107895"/>
            <a:ext cx="8051432" cy="3680922"/>
          </a:xfrm>
          <a:prstGeom prst="rect">
            <a:avLst/>
          </a:prstGeom>
          <a:noFill/>
        </p:spPr>
      </p:pic>
      <p:sp>
        <p:nvSpPr>
          <p:cNvPr id="4" name="Rectangle 3"/>
          <p:cNvSpPr/>
          <p:nvPr/>
        </p:nvSpPr>
        <p:spPr>
          <a:xfrm>
            <a:off x="1285091" y="0"/>
            <a:ext cx="603242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Solar Thermal Power Plant</a:t>
            </a:r>
          </a:p>
        </p:txBody>
      </p:sp>
    </p:spTree>
    <p:extLst>
      <p:ext uri="{BB962C8B-B14F-4D97-AF65-F5344CB8AC3E}">
        <p14:creationId xmlns:p14="http://schemas.microsoft.com/office/powerpoint/2010/main" val="934692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756" y="727079"/>
            <a:ext cx="8533879" cy="4525963"/>
          </a:xfrm>
        </p:spPr>
        <p:txBody>
          <a:bodyPr/>
          <a:lstStyle/>
          <a:p>
            <a:pPr algn="just">
              <a:buNone/>
            </a:pPr>
            <a:r>
              <a:rPr lang="en-US" sz="2100" dirty="0" smtClean="0">
                <a:latin typeface="Arial" panose="020B0604020202020204" pitchFamily="34" charset="0"/>
                <a:cs typeface="Arial" panose="020B0604020202020204" pitchFamily="34" charset="0"/>
              </a:rPr>
              <a:t>1. </a:t>
            </a:r>
            <a:r>
              <a:rPr lang="en-US" sz="2100" b="1" dirty="0" smtClean="0">
                <a:latin typeface="Arial" panose="020B0604020202020204" pitchFamily="34" charset="0"/>
                <a:cs typeface="Arial" panose="020B0604020202020204" pitchFamily="34" charset="0"/>
              </a:rPr>
              <a:t>Glazing</a:t>
            </a:r>
            <a:r>
              <a:rPr lang="en-US" sz="2100" dirty="0" smtClean="0">
                <a:latin typeface="Arial" panose="020B0604020202020204" pitchFamily="34" charset="0"/>
                <a:cs typeface="Arial" panose="020B0604020202020204" pitchFamily="34" charset="0"/>
              </a:rPr>
              <a:t> - one or more sheets of glass or some other radiation transmitting material;</a:t>
            </a:r>
          </a:p>
          <a:p>
            <a:pPr algn="just">
              <a:buNone/>
            </a:pPr>
            <a:r>
              <a:rPr lang="en-US" sz="2100" dirty="0" smtClean="0">
                <a:latin typeface="Arial" panose="020B0604020202020204" pitchFamily="34" charset="0"/>
                <a:cs typeface="Arial" panose="020B0604020202020204" pitchFamily="34" charset="0"/>
              </a:rPr>
              <a:t>2. </a:t>
            </a:r>
            <a:r>
              <a:rPr lang="en-US" sz="2100" b="1" dirty="0" smtClean="0">
                <a:latin typeface="Arial" panose="020B0604020202020204" pitchFamily="34" charset="0"/>
                <a:cs typeface="Arial" panose="020B0604020202020204" pitchFamily="34" charset="0"/>
              </a:rPr>
              <a:t>Tubes, fins or passages </a:t>
            </a:r>
            <a:r>
              <a:rPr lang="en-US" sz="2100" dirty="0" smtClean="0">
                <a:latin typeface="Arial" panose="020B0604020202020204" pitchFamily="34" charset="0"/>
                <a:cs typeface="Arial" panose="020B0604020202020204" pitchFamily="34" charset="0"/>
              </a:rPr>
              <a:t>for conducting or directing the heat transfer fluid from the inlet to the outlet;</a:t>
            </a:r>
          </a:p>
          <a:p>
            <a:pPr algn="just">
              <a:buNone/>
            </a:pPr>
            <a:r>
              <a:rPr lang="en-US" sz="2100" dirty="0" smtClean="0">
                <a:latin typeface="Arial" panose="020B0604020202020204" pitchFamily="34" charset="0"/>
                <a:cs typeface="Arial" panose="020B0604020202020204" pitchFamily="34" charset="0"/>
              </a:rPr>
              <a:t>3. </a:t>
            </a:r>
            <a:r>
              <a:rPr lang="en-US" sz="2100" b="1" dirty="0" smtClean="0">
                <a:latin typeface="Arial" panose="020B0604020202020204" pitchFamily="34" charset="0"/>
                <a:cs typeface="Arial" panose="020B0604020202020204" pitchFamily="34" charset="0"/>
              </a:rPr>
              <a:t>Absorber plate </a:t>
            </a:r>
            <a:r>
              <a:rPr lang="en-US" sz="2100" dirty="0" smtClean="0">
                <a:latin typeface="Arial" panose="020B0604020202020204" pitchFamily="34" charset="0"/>
                <a:cs typeface="Arial" panose="020B0604020202020204" pitchFamily="34" charset="0"/>
              </a:rPr>
              <a:t>- flat, corrugated or grooved plate with tubes, fins or passages attached to it;</a:t>
            </a:r>
          </a:p>
          <a:p>
            <a:pPr>
              <a:buNone/>
            </a:pPr>
            <a:r>
              <a:rPr lang="en-US" sz="2100" dirty="0" smtClean="0">
                <a:latin typeface="Arial" panose="020B0604020202020204" pitchFamily="34" charset="0"/>
                <a:cs typeface="Arial" panose="020B0604020202020204" pitchFamily="34" charset="0"/>
              </a:rPr>
              <a:t>4. </a:t>
            </a:r>
            <a:r>
              <a:rPr lang="en-US" sz="2100" b="1" dirty="0" smtClean="0">
                <a:latin typeface="Arial" panose="020B0604020202020204" pitchFamily="34" charset="0"/>
                <a:cs typeface="Arial" panose="020B0604020202020204" pitchFamily="34" charset="0"/>
              </a:rPr>
              <a:t>Header or manifolds </a:t>
            </a:r>
            <a:r>
              <a:rPr lang="en-US" sz="2100" dirty="0" smtClean="0">
                <a:latin typeface="Arial" panose="020B0604020202020204" pitchFamily="34" charset="0"/>
                <a:cs typeface="Arial" panose="020B0604020202020204" pitchFamily="34" charset="0"/>
              </a:rPr>
              <a:t>to admit and discharge the fluid;</a:t>
            </a:r>
          </a:p>
          <a:p>
            <a:pPr>
              <a:buNone/>
            </a:pPr>
            <a:r>
              <a:rPr lang="en-US" sz="2100" dirty="0" smtClean="0">
                <a:latin typeface="Arial" panose="020B0604020202020204" pitchFamily="34" charset="0"/>
                <a:cs typeface="Arial" panose="020B0604020202020204" pitchFamily="34" charset="0"/>
              </a:rPr>
              <a:t>5. </a:t>
            </a:r>
            <a:r>
              <a:rPr lang="en-US" sz="2100" b="1" dirty="0" smtClean="0">
                <a:latin typeface="Arial" panose="020B0604020202020204" pitchFamily="34" charset="0"/>
                <a:cs typeface="Arial" panose="020B0604020202020204" pitchFamily="34" charset="0"/>
              </a:rPr>
              <a:t>Insulation</a:t>
            </a:r>
            <a:r>
              <a:rPr lang="en-US" sz="2100" dirty="0" smtClean="0">
                <a:latin typeface="Arial" panose="020B0604020202020204" pitchFamily="34" charset="0"/>
                <a:cs typeface="Arial" panose="020B0604020202020204" pitchFamily="34" charset="0"/>
              </a:rPr>
              <a:t> – to minimize heat loss from the back and sides of the collector; and</a:t>
            </a:r>
          </a:p>
          <a:p>
            <a:pPr algn="just">
              <a:buNone/>
            </a:pPr>
            <a:r>
              <a:rPr lang="en-US" sz="2100" dirty="0" smtClean="0">
                <a:latin typeface="Arial" panose="020B0604020202020204" pitchFamily="34" charset="0"/>
                <a:cs typeface="Arial" panose="020B0604020202020204" pitchFamily="34" charset="0"/>
              </a:rPr>
              <a:t>6. </a:t>
            </a:r>
            <a:r>
              <a:rPr lang="en-US" sz="2100" b="1" dirty="0" smtClean="0">
                <a:latin typeface="Arial" panose="020B0604020202020204" pitchFamily="34" charset="0"/>
                <a:cs typeface="Arial" panose="020B0604020202020204" pitchFamily="34" charset="0"/>
              </a:rPr>
              <a:t>Container or casing </a:t>
            </a:r>
            <a:r>
              <a:rPr lang="en-US" sz="2100" dirty="0" smtClean="0">
                <a:latin typeface="Arial" panose="020B0604020202020204" pitchFamily="34" charset="0"/>
                <a:cs typeface="Arial" panose="020B0604020202020204" pitchFamily="34" charset="0"/>
              </a:rPr>
              <a:t>which surrounds the various components and protects them from dust, moisture, etc.</a:t>
            </a:r>
          </a:p>
          <a:p>
            <a:pPr algn="just">
              <a:buNone/>
            </a:pPr>
            <a:endParaRPr lang="en-US" sz="2100" dirty="0" smtClean="0">
              <a:latin typeface="Arial" panose="020B0604020202020204" pitchFamily="34" charset="0"/>
              <a:cs typeface="Arial" panose="020B0604020202020204" pitchFamily="34" charset="0"/>
            </a:endParaRPr>
          </a:p>
          <a:p>
            <a:pPr marL="0" indent="0" algn="just">
              <a:buNone/>
            </a:pPr>
            <a:r>
              <a:rPr lang="en-US" sz="2100" b="1" dirty="0" smtClean="0">
                <a:latin typeface="Arial" panose="020B0604020202020204" pitchFamily="34" charset="0"/>
                <a:cs typeface="Arial" panose="020B0604020202020204" pitchFamily="34" charset="0"/>
              </a:rPr>
              <a:t>Note :</a:t>
            </a:r>
            <a:r>
              <a:rPr lang="en-US" sz="2100" dirty="0" smtClean="0">
                <a:latin typeface="Arial" panose="020B0604020202020204" pitchFamily="34" charset="0"/>
                <a:cs typeface="Arial" panose="020B0604020202020204" pitchFamily="34" charset="0"/>
              </a:rPr>
              <a:t>The role of glazing is to admit the maximum possible radiation and to minimize the upward heat losses.</a:t>
            </a:r>
            <a:endParaRPr lang="en-US" sz="2100" dirty="0">
              <a:latin typeface="Arial" panose="020B0604020202020204" pitchFamily="34" charset="0"/>
              <a:cs typeface="Arial" panose="020B0604020202020204" pitchFamily="34" charset="0"/>
            </a:endParaRPr>
          </a:p>
        </p:txBody>
      </p:sp>
      <p:sp>
        <p:nvSpPr>
          <p:cNvPr id="3" name="Rectangle 4"/>
          <p:cNvSpPr txBox="1">
            <a:spLocks noChangeArrowheads="1"/>
          </p:cNvSpPr>
          <p:nvPr/>
        </p:nvSpPr>
        <p:spPr bwMode="auto">
          <a:xfrm>
            <a:off x="580292" y="0"/>
            <a:ext cx="7176780" cy="669851"/>
          </a:xfrm>
          <a:prstGeom prst="rect">
            <a:avLst/>
          </a:prstGeom>
          <a:ln>
            <a:miter lim="800000"/>
            <a:headEnd/>
            <a:tailEnd/>
          </a:ln>
        </p:spPr>
        <p:txBody>
          <a:bodyPr anchor="ctr"/>
          <a:lstStyle/>
          <a:p>
            <a:pPr marL="0" indent="0" algn="ctr">
              <a:buNone/>
            </a:pPr>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3.1. Flat Plate Collector</a:t>
            </a:r>
          </a:p>
        </p:txBody>
      </p:sp>
    </p:spTree>
    <p:extLst>
      <p:ext uri="{BB962C8B-B14F-4D97-AF65-F5344CB8AC3E}">
        <p14:creationId xmlns:p14="http://schemas.microsoft.com/office/powerpoint/2010/main" val="39939896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http://www.thermoflow.com/images/image112.jpg"/>
          <p:cNvPicPr>
            <a:picLocks noChangeAspect="1" noChangeArrowheads="1"/>
          </p:cNvPicPr>
          <p:nvPr/>
        </p:nvPicPr>
        <p:blipFill>
          <a:blip r:embed="rId2"/>
          <a:srcRect/>
          <a:stretch>
            <a:fillRect/>
          </a:stretch>
        </p:blipFill>
        <p:spPr bwMode="auto">
          <a:xfrm>
            <a:off x="335322" y="913467"/>
            <a:ext cx="8610715" cy="4601214"/>
          </a:xfrm>
          <a:prstGeom prst="rect">
            <a:avLst/>
          </a:prstGeom>
          <a:noFill/>
        </p:spPr>
      </p:pic>
      <p:sp>
        <p:nvSpPr>
          <p:cNvPr id="6" name="Rectangle 5"/>
          <p:cNvSpPr/>
          <p:nvPr/>
        </p:nvSpPr>
        <p:spPr>
          <a:xfrm>
            <a:off x="1285091" y="0"/>
            <a:ext cx="6032421"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Solar Thermal Power Plant</a:t>
            </a:r>
          </a:p>
        </p:txBody>
      </p:sp>
    </p:spTree>
    <p:extLst>
      <p:ext uri="{BB962C8B-B14F-4D97-AF65-F5344CB8AC3E}">
        <p14:creationId xmlns:p14="http://schemas.microsoft.com/office/powerpoint/2010/main" val="15470253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323" y="813552"/>
            <a:ext cx="8460458" cy="4525963"/>
          </a:xfrm>
        </p:spPr>
        <p:txBody>
          <a:bodyPr/>
          <a:lstStyle/>
          <a:p>
            <a:pPr algn="just">
              <a:buNone/>
            </a:pPr>
            <a:r>
              <a:rPr lang="en-US" sz="2600" b="1" dirty="0" smtClean="0">
                <a:solidFill>
                  <a:schemeClr val="accent2">
                    <a:lumMod val="75000"/>
                  </a:schemeClr>
                </a:solidFill>
                <a:latin typeface="Arial" panose="020B0604020202020204" pitchFamily="34" charset="0"/>
                <a:cs typeface="Arial" panose="020B0604020202020204" pitchFamily="34" charset="0"/>
              </a:rPr>
              <a:t>3.5.1 Working Principle</a:t>
            </a:r>
          </a:p>
          <a:p>
            <a:pPr algn="just"/>
            <a:r>
              <a:rPr lang="en-US" sz="2600" dirty="0" smtClean="0">
                <a:solidFill>
                  <a:schemeClr val="accent2">
                    <a:lumMod val="75000"/>
                  </a:schemeClr>
                </a:solidFill>
                <a:latin typeface="Arial" panose="020B0604020202020204" pitchFamily="34" charset="0"/>
                <a:cs typeface="Arial" panose="020B0604020202020204" pitchFamily="34" charset="0"/>
              </a:rPr>
              <a:t>Fig. 3.20 shows various components of energy balance and thermal energy loss in a conventional solar distiller unit.</a:t>
            </a:r>
          </a:p>
          <a:p>
            <a:pPr algn="just"/>
            <a:r>
              <a:rPr lang="en-US" sz="2600" dirty="0" smtClean="0">
                <a:solidFill>
                  <a:schemeClr val="accent2">
                    <a:lumMod val="75000"/>
                  </a:schemeClr>
                </a:solidFill>
                <a:latin typeface="Arial" panose="020B0604020202020204" pitchFamily="34" charset="0"/>
                <a:cs typeface="Arial" panose="020B0604020202020204" pitchFamily="34" charset="0"/>
              </a:rPr>
              <a:t> It is an airtight basin, usually constructed out of concrete/cement, </a:t>
            </a:r>
            <a:r>
              <a:rPr lang="en-US" sz="2600" dirty="0" err="1" smtClean="0">
                <a:solidFill>
                  <a:schemeClr val="accent2">
                    <a:lumMod val="75000"/>
                  </a:schemeClr>
                </a:solidFill>
                <a:latin typeface="Arial" panose="020B0604020202020204" pitchFamily="34" charset="0"/>
                <a:cs typeface="Arial" panose="020B0604020202020204" pitchFamily="34" charset="0"/>
              </a:rPr>
              <a:t>galvanised</a:t>
            </a:r>
            <a:r>
              <a:rPr lang="en-US" sz="2600" dirty="0" smtClean="0">
                <a:solidFill>
                  <a:schemeClr val="accent2">
                    <a:lumMod val="75000"/>
                  </a:schemeClr>
                </a:solidFill>
                <a:latin typeface="Arial" panose="020B0604020202020204" pitchFamily="34" charset="0"/>
                <a:cs typeface="Arial" panose="020B0604020202020204" pitchFamily="34" charset="0"/>
              </a:rPr>
              <a:t> iron sheet or fiber reinforced plastic with a top cover of transparent material like glass, plastic, etc.</a:t>
            </a:r>
          </a:p>
          <a:p>
            <a:pPr algn="just"/>
            <a:r>
              <a:rPr lang="en-US" sz="2600" dirty="0" smtClean="0">
                <a:solidFill>
                  <a:schemeClr val="accent2">
                    <a:lumMod val="75000"/>
                  </a:schemeClr>
                </a:solidFill>
                <a:latin typeface="Arial" panose="020B0604020202020204" pitchFamily="34" charset="0"/>
                <a:cs typeface="Arial" panose="020B0604020202020204" pitchFamily="34" charset="0"/>
              </a:rPr>
              <a:t> The inner surface of the rectangular base is blackened to efficiently absorb the solar radiation incident at the surface.</a:t>
            </a:r>
          </a:p>
          <a:p>
            <a:pPr algn="just"/>
            <a:r>
              <a:rPr lang="en-US" sz="2600" dirty="0" smtClean="0">
                <a:solidFill>
                  <a:schemeClr val="accent2">
                    <a:lumMod val="75000"/>
                  </a:schemeClr>
                </a:solidFill>
                <a:latin typeface="Arial" panose="020B0604020202020204" pitchFamily="34" charset="0"/>
                <a:cs typeface="Arial" panose="020B0604020202020204" pitchFamily="34" charset="0"/>
              </a:rPr>
              <a:t> The distillate is collected at lower end of the glass cover.</a:t>
            </a:r>
            <a:endParaRPr lang="en-US" sz="2600" dirty="0">
              <a:solidFill>
                <a:schemeClr val="accent2">
                  <a:lumMod val="75000"/>
                </a:schemeClr>
              </a:solidFill>
              <a:latin typeface="Arial" panose="020B0604020202020204" pitchFamily="34" charset="0"/>
              <a:cs typeface="Arial" panose="020B0604020202020204" pitchFamily="34" charset="0"/>
            </a:endParaRPr>
          </a:p>
        </p:txBody>
      </p:sp>
      <p:sp>
        <p:nvSpPr>
          <p:cNvPr id="3" name="Rectangle 2"/>
          <p:cNvSpPr/>
          <p:nvPr/>
        </p:nvSpPr>
        <p:spPr>
          <a:xfrm>
            <a:off x="2334495" y="136953"/>
            <a:ext cx="4238661" cy="584775"/>
          </a:xfrm>
          <a:prstGeom prst="rect">
            <a:avLst/>
          </a:prstGeom>
        </p:spPr>
        <p:txBody>
          <a:bodyPr wrap="none">
            <a:spAutoFit/>
          </a:bodyPr>
          <a:lstStyle/>
          <a:p>
            <a:r>
              <a:rPr lang="en-US" sz="32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3.5 Solar Desalinator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srcRect l="1140" t="3309" r="1065" b="2435"/>
          <a:stretch>
            <a:fillRect/>
          </a:stretch>
        </p:blipFill>
        <p:spPr bwMode="auto">
          <a:xfrm>
            <a:off x="320511" y="980388"/>
            <a:ext cx="8250612" cy="4788816"/>
          </a:xfrm>
          <a:prstGeom prst="rect">
            <a:avLst/>
          </a:prstGeom>
          <a:noFill/>
          <a:ln w="9525">
            <a:noFill/>
            <a:miter lim="800000"/>
            <a:headEnd/>
            <a:tailEnd/>
          </a:ln>
          <a:effectLst/>
        </p:spPr>
      </p:pic>
      <p:sp>
        <p:nvSpPr>
          <p:cNvPr id="4" name="Rectangle 3"/>
          <p:cNvSpPr/>
          <p:nvPr/>
        </p:nvSpPr>
        <p:spPr>
          <a:xfrm>
            <a:off x="1296185" y="5705135"/>
            <a:ext cx="7060024" cy="400110"/>
          </a:xfrm>
          <a:prstGeom prst="rect">
            <a:avLst/>
          </a:prstGeom>
        </p:spPr>
        <p:txBody>
          <a:bodyPr wrap="square">
            <a:spAutoFit/>
          </a:bodyPr>
          <a:lstStyle/>
          <a:p>
            <a:r>
              <a:rPr lang="en-US" b="0" dirty="0" smtClean="0">
                <a:solidFill>
                  <a:schemeClr val="accent2">
                    <a:lumMod val="75000"/>
                  </a:schemeClr>
                </a:solidFill>
                <a:latin typeface="Arial" panose="020B0604020202020204" pitchFamily="34" charset="0"/>
                <a:cs typeface="Arial" panose="020B0604020202020204" pitchFamily="34" charset="0"/>
              </a:rPr>
              <a:t>Fig. 3.20 Energy Flow Diagram in a Conventional Solar Still</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6469" y="813553"/>
            <a:ext cx="8498165" cy="4525963"/>
          </a:xfrm>
        </p:spPr>
        <p:txBody>
          <a:bodyPr/>
          <a:lstStyle/>
          <a:p>
            <a:pPr algn="just"/>
            <a:r>
              <a:rPr lang="en-US" sz="2400" dirty="0" smtClean="0">
                <a:latin typeface="Arial" panose="020B0604020202020204" pitchFamily="34" charset="0"/>
                <a:cs typeface="Arial" panose="020B0604020202020204" pitchFamily="34" charset="0"/>
              </a:rPr>
              <a:t>Consequently, the water gets heated, leading to an increased difference of water and glass cover temperatures.</a:t>
            </a:r>
          </a:p>
          <a:p>
            <a:pPr algn="just"/>
            <a:r>
              <a:rPr lang="en-US" sz="2400" dirty="0" smtClean="0">
                <a:latin typeface="Arial" panose="020B0604020202020204" pitchFamily="34" charset="0"/>
                <a:cs typeface="Arial" panose="020B0604020202020204" pitchFamily="34" charset="0"/>
              </a:rPr>
              <a:t> There are basically three modes of heat transfer, radiation </a:t>
            </a:r>
          </a:p>
          <a:p>
            <a:pPr algn="just">
              <a:buNone/>
            </a:pPr>
            <a:r>
              <a:rPr lang="en-US" sz="2400" dirty="0" smtClean="0">
                <a:latin typeface="Arial" panose="020B0604020202020204" pitchFamily="34" charset="0"/>
                <a:cs typeface="Arial" panose="020B0604020202020204" pitchFamily="34" charset="0"/>
              </a:rPr>
              <a:t> (      ), convection (       )    and evaporation (        ) from the water surface to the glass cover.</a:t>
            </a:r>
          </a:p>
          <a:p>
            <a:pPr algn="just"/>
            <a:r>
              <a:rPr lang="en-US" sz="2400" dirty="0" smtClean="0">
                <a:latin typeface="Arial" panose="020B0604020202020204" pitchFamily="34" charset="0"/>
                <a:cs typeface="Arial" panose="020B0604020202020204" pitchFamily="34" charset="0"/>
              </a:rPr>
              <a:t> The evaporated water gets condensed on the inner surface of the glass cover after releasing the latent heat.</a:t>
            </a:r>
          </a:p>
          <a:p>
            <a:pPr algn="just"/>
            <a:r>
              <a:rPr lang="en-US" sz="2400" dirty="0" smtClean="0">
                <a:latin typeface="Arial" panose="020B0604020202020204" pitchFamily="34" charset="0"/>
                <a:cs typeface="Arial" panose="020B0604020202020204" pitchFamily="34" charset="0"/>
              </a:rPr>
              <a:t> The condensed water trickles into the channels provided at the lower ends of glass cover, under gravity.</a:t>
            </a:r>
          </a:p>
          <a:p>
            <a:pPr algn="just"/>
            <a:r>
              <a:rPr lang="en-US" sz="2400" dirty="0" smtClean="0">
                <a:latin typeface="Arial" panose="020B0604020202020204" pitchFamily="34" charset="0"/>
                <a:cs typeface="Arial" panose="020B0604020202020204" pitchFamily="34" charset="0"/>
              </a:rPr>
              <a:t> The collected condensed water in the channel is taken out of the system for further use.</a:t>
            </a:r>
            <a:endParaRPr lang="en-US" sz="2400" dirty="0">
              <a:latin typeface="Arial" panose="020B0604020202020204" pitchFamily="34" charset="0"/>
              <a:cs typeface="Arial" panose="020B0604020202020204" pitchFamily="34" charset="0"/>
            </a:endParaRPr>
          </a:p>
        </p:txBody>
      </p:sp>
      <p:pic>
        <p:nvPicPr>
          <p:cNvPr id="139266" name="Picture 2"/>
          <p:cNvPicPr>
            <a:picLocks noChangeAspect="1" noChangeArrowheads="1"/>
          </p:cNvPicPr>
          <p:nvPr/>
        </p:nvPicPr>
        <p:blipFill>
          <a:blip r:embed="rId2"/>
          <a:srcRect l="10227" t="11477" r="8378" b="12104"/>
          <a:stretch>
            <a:fillRect/>
          </a:stretch>
        </p:blipFill>
        <p:spPr bwMode="auto">
          <a:xfrm>
            <a:off x="590843" y="2520913"/>
            <a:ext cx="541174" cy="375131"/>
          </a:xfrm>
          <a:prstGeom prst="rect">
            <a:avLst/>
          </a:prstGeom>
          <a:noFill/>
          <a:ln w="9525">
            <a:noFill/>
            <a:miter lim="800000"/>
            <a:headEnd/>
            <a:tailEnd/>
          </a:ln>
          <a:effectLst/>
        </p:spPr>
      </p:pic>
      <p:pic>
        <p:nvPicPr>
          <p:cNvPr id="139267" name="Picture 3"/>
          <p:cNvPicPr>
            <a:picLocks noChangeAspect="1" noChangeArrowheads="1"/>
          </p:cNvPicPr>
          <p:nvPr/>
        </p:nvPicPr>
        <p:blipFill>
          <a:blip r:embed="rId3"/>
          <a:srcRect l="20807" t="13065" r="14005" b="11893"/>
          <a:stretch>
            <a:fillRect/>
          </a:stretch>
        </p:blipFill>
        <p:spPr bwMode="auto">
          <a:xfrm>
            <a:off x="3082565" y="2419028"/>
            <a:ext cx="631596" cy="360913"/>
          </a:xfrm>
          <a:prstGeom prst="rect">
            <a:avLst/>
          </a:prstGeom>
          <a:noFill/>
          <a:ln w="9525">
            <a:noFill/>
            <a:miter lim="800000"/>
            <a:headEnd/>
            <a:tailEnd/>
          </a:ln>
          <a:effectLst/>
        </p:spPr>
      </p:pic>
      <p:pic>
        <p:nvPicPr>
          <p:cNvPr id="139269" name="Picture 5"/>
          <p:cNvPicPr>
            <a:picLocks noChangeAspect="1" noChangeArrowheads="1"/>
          </p:cNvPicPr>
          <p:nvPr/>
        </p:nvPicPr>
        <p:blipFill>
          <a:blip r:embed="rId4"/>
          <a:srcRect l="9248" t="14613" r="8278" b="14037"/>
          <a:stretch>
            <a:fillRect/>
          </a:stretch>
        </p:blipFill>
        <p:spPr bwMode="auto">
          <a:xfrm>
            <a:off x="6683604" y="2449959"/>
            <a:ext cx="584462" cy="426313"/>
          </a:xfrm>
          <a:prstGeom prst="rect">
            <a:avLst/>
          </a:prstGeom>
          <a:noFill/>
          <a:ln w="9525">
            <a:noFill/>
            <a:miter lim="800000"/>
            <a:headEnd/>
            <a:tailEnd/>
          </a:ln>
          <a:effectLst/>
        </p:spPr>
      </p:pic>
      <p:sp>
        <p:nvSpPr>
          <p:cNvPr id="8" name="Rectangle 7"/>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615" y="879540"/>
            <a:ext cx="8545300" cy="4525963"/>
          </a:xfrm>
        </p:spPr>
        <p:txBody>
          <a:bodyPr/>
          <a:lstStyle/>
          <a:p>
            <a:pPr algn="just"/>
            <a:r>
              <a:rPr lang="en-US" sz="2800" dirty="0" smtClean="0">
                <a:latin typeface="Arial" panose="020B0604020202020204" pitchFamily="34" charset="0"/>
                <a:cs typeface="Arial" panose="020B0604020202020204" pitchFamily="34" charset="0"/>
              </a:rPr>
              <a:t>The thermal energy received by the glass cover, through radiation, convection and latent heat of evaporation, is lost to the ambient by radiation and convection.</a:t>
            </a:r>
          </a:p>
          <a:p>
            <a:r>
              <a:rPr lang="en-US" sz="2800" dirty="0" smtClean="0">
                <a:latin typeface="Arial" panose="020B0604020202020204" pitchFamily="34" charset="0"/>
                <a:cs typeface="Arial" panose="020B0604020202020204" pitchFamily="34" charset="0"/>
              </a:rPr>
              <a:t> A solar still system can be modeled using energy and mass balance equations on the system.</a:t>
            </a:r>
          </a:p>
          <a:p>
            <a:pPr algn="just"/>
            <a:r>
              <a:rPr lang="en-US" sz="2800" dirty="0" smtClean="0">
                <a:latin typeface="Arial" panose="020B0604020202020204" pitchFamily="34" charset="0"/>
                <a:cs typeface="Arial" panose="020B0604020202020204" pitchFamily="34" charset="0"/>
              </a:rPr>
              <a:t> Since the main energy source is solar intensity, which depends on the time of the day, the basic energy and mass balance equations must be time dependent – transient.</a:t>
            </a:r>
          </a:p>
        </p:txBody>
      </p:sp>
      <p:sp>
        <p:nvSpPr>
          <p:cNvPr id="4" name="Rectangle 3"/>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l="3375" t="2089" r="4005" b="2617"/>
          <a:stretch>
            <a:fillRect/>
          </a:stretch>
        </p:blipFill>
        <p:spPr bwMode="auto">
          <a:xfrm>
            <a:off x="1008668" y="820132"/>
            <a:ext cx="6249971" cy="5174903"/>
          </a:xfrm>
          <a:prstGeom prst="rect">
            <a:avLst/>
          </a:prstGeom>
          <a:noFill/>
          <a:ln w="9525">
            <a:noFill/>
            <a:miter lim="800000"/>
            <a:headEnd/>
            <a:tailEnd/>
          </a:ln>
          <a:effectLst/>
        </p:spPr>
      </p:pic>
      <p:sp>
        <p:nvSpPr>
          <p:cNvPr id="4" name="Rectangle 3"/>
          <p:cNvSpPr/>
          <p:nvPr/>
        </p:nvSpPr>
        <p:spPr>
          <a:xfrm>
            <a:off x="1654403" y="5978513"/>
            <a:ext cx="6744009" cy="400110"/>
          </a:xfrm>
          <a:prstGeom prst="rect">
            <a:avLst/>
          </a:prstGeom>
        </p:spPr>
        <p:txBody>
          <a:bodyPr wrap="square">
            <a:spAutoFit/>
          </a:bodyPr>
          <a:lstStyle/>
          <a:p>
            <a:r>
              <a:rPr lang="en-US" dirty="0" smtClean="0">
                <a:solidFill>
                  <a:schemeClr val="accent2">
                    <a:lumMod val="75000"/>
                  </a:schemeClr>
                </a:solidFill>
                <a:latin typeface="Arial" panose="020B0604020202020204" pitchFamily="34" charset="0"/>
                <a:cs typeface="Arial" panose="020B0604020202020204" pitchFamily="34" charset="0"/>
              </a:rPr>
              <a:t>Fig. 3.21 </a:t>
            </a:r>
            <a:r>
              <a:rPr lang="en-US" b="0" dirty="0" smtClean="0">
                <a:solidFill>
                  <a:schemeClr val="accent2">
                    <a:lumMod val="75000"/>
                  </a:schemeClr>
                </a:solidFill>
                <a:latin typeface="Arial" panose="020B0604020202020204" pitchFamily="34" charset="0"/>
                <a:cs typeface="Arial" panose="020B0604020202020204" pitchFamily="34" charset="0"/>
              </a:rPr>
              <a:t>Thermal Resistance for Conventional Solar Still</a:t>
            </a:r>
            <a:endParaRPr lang="en-US" b="0" dirty="0">
              <a:solidFill>
                <a:schemeClr val="accent2">
                  <a:lumMod val="75000"/>
                </a:schemeClr>
              </a:solidFill>
              <a:latin typeface="Arial" panose="020B0604020202020204" pitchFamily="34" charset="0"/>
              <a:cs typeface="Arial" panose="020B0604020202020204" pitchFamily="34" charset="0"/>
            </a:endParaRPr>
          </a:p>
        </p:txBody>
      </p:sp>
      <p:sp>
        <p:nvSpPr>
          <p:cNvPr id="6" name="Rectangle 5"/>
          <p:cNvSpPr/>
          <p:nvPr/>
        </p:nvSpPr>
        <p:spPr>
          <a:xfrm>
            <a:off x="961534" y="0"/>
            <a:ext cx="2236510" cy="646331"/>
          </a:xfrm>
          <a:prstGeom prst="rect">
            <a:avLst/>
          </a:prstGeom>
        </p:spPr>
        <p:txBody>
          <a:bodyPr wrap="none">
            <a:spAutoFit/>
          </a:bodyPr>
          <a:lstStyle/>
          <a:p>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Cont’d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Thank You!</a:t>
            </a:r>
          </a:p>
          <a:p>
            <a:pPr marL="0" indent="0" algn="ctr">
              <a:buNone/>
            </a:pPr>
            <a:endParaRPr lang="en-US" b="1" dirty="0"/>
          </a:p>
          <a:p>
            <a:pPr marL="0" indent="0" algn="ctr">
              <a:buNone/>
            </a:pPr>
            <a:r>
              <a:rPr lang="en-US" b="1" dirty="0" smtClean="0"/>
              <a:t>Questions, suggestions, comments … are welcomed! </a:t>
            </a:r>
            <a:endParaRPr lang="en-US" b="1" dirty="0"/>
          </a:p>
        </p:txBody>
      </p:sp>
    </p:spTree>
    <p:extLst>
      <p:ext uri="{BB962C8B-B14F-4D97-AF65-F5344CB8AC3E}">
        <p14:creationId xmlns:p14="http://schemas.microsoft.com/office/powerpoint/2010/main" val="1034990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808" t="1703" r="1773" b="1949"/>
          <a:stretch>
            <a:fillRect/>
          </a:stretch>
        </p:blipFill>
        <p:spPr bwMode="auto">
          <a:xfrm>
            <a:off x="1461155" y="782424"/>
            <a:ext cx="5618375" cy="5121867"/>
          </a:xfrm>
          <a:prstGeom prst="rect">
            <a:avLst/>
          </a:prstGeom>
          <a:noFill/>
          <a:ln w="9525">
            <a:noFill/>
            <a:miter lim="800000"/>
            <a:headEnd/>
            <a:tailEnd/>
          </a:ln>
          <a:effectLst/>
        </p:spPr>
      </p:pic>
      <p:sp>
        <p:nvSpPr>
          <p:cNvPr id="4" name="Rectangle 3"/>
          <p:cNvSpPr/>
          <p:nvPr/>
        </p:nvSpPr>
        <p:spPr>
          <a:xfrm>
            <a:off x="1616696" y="5940806"/>
            <a:ext cx="6820293" cy="400110"/>
          </a:xfrm>
          <a:prstGeom prst="rect">
            <a:avLst/>
          </a:prstGeom>
        </p:spPr>
        <p:txBody>
          <a:bodyPr wrap="square">
            <a:spAutoFit/>
          </a:bodyPr>
          <a:lstStyle/>
          <a:p>
            <a:r>
              <a:rPr lang="en-US" dirty="0" smtClean="0">
                <a:latin typeface="Times New Roman" pitchFamily="18" charset="0"/>
                <a:cs typeface="Times New Roman" pitchFamily="18" charset="0"/>
              </a:rPr>
              <a:t>Fig. 3.2 </a:t>
            </a:r>
            <a:r>
              <a:rPr lang="en-US" b="0" dirty="0" smtClean="0">
                <a:latin typeface="Times New Roman" pitchFamily="18" charset="0"/>
                <a:cs typeface="Times New Roman" pitchFamily="18" charset="0"/>
              </a:rPr>
              <a:t>.Various Types of Flat-Plate Water/ Air Heaters</a:t>
            </a:r>
            <a:endParaRPr lang="en-US" b="0" dirty="0">
              <a:latin typeface="Times New Roman" pitchFamily="18" charset="0"/>
              <a:cs typeface="Times New Roman" pitchFamily="18" charset="0"/>
            </a:endParaRPr>
          </a:p>
        </p:txBody>
      </p:sp>
      <p:sp>
        <p:nvSpPr>
          <p:cNvPr id="5" name="Rectangle 4"/>
          <p:cNvSpPr txBox="1">
            <a:spLocks noChangeArrowheads="1"/>
          </p:cNvSpPr>
          <p:nvPr/>
        </p:nvSpPr>
        <p:spPr bwMode="auto">
          <a:xfrm>
            <a:off x="580292" y="0"/>
            <a:ext cx="7176780" cy="669851"/>
          </a:xfrm>
          <a:prstGeom prst="rect">
            <a:avLst/>
          </a:prstGeom>
          <a:ln>
            <a:miter lim="800000"/>
            <a:headEnd/>
            <a:tailEnd/>
          </a:ln>
        </p:spPr>
        <p:txBody>
          <a:bodyPr anchor="ctr"/>
          <a:lstStyle/>
          <a:p>
            <a:pPr marL="0" indent="0" algn="ctr">
              <a:buNone/>
            </a:pPr>
            <a:r>
              <a:rPr lang="en-US" sz="3600" dirty="0" smtClean="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3.1. Flat Plate Collector</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33.7"/>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60553</TotalTime>
  <Words>4613</Words>
  <Application>Microsoft Office PowerPoint</Application>
  <PresentationFormat>On-screen Show (4:3)</PresentationFormat>
  <Paragraphs>487</Paragraphs>
  <Slides>86</Slides>
  <Notes>2</Notes>
  <HiddenSlides>1</HiddenSlides>
  <MMClips>0</MMClips>
  <ScaleCrop>false</ScaleCrop>
  <HeadingPairs>
    <vt:vector size="4" baseType="variant">
      <vt:variant>
        <vt:lpstr>Theme</vt:lpstr>
      </vt:variant>
      <vt:variant>
        <vt:i4>5</vt:i4>
      </vt:variant>
      <vt:variant>
        <vt:lpstr>Slide Titles</vt:lpstr>
      </vt:variant>
      <vt:variant>
        <vt:i4>86</vt:i4>
      </vt:variant>
    </vt:vector>
  </HeadingPairs>
  <TitlesOfParts>
    <vt:vector size="91" baseType="lpstr">
      <vt:lpstr>Modèle par défaut</vt:lpstr>
      <vt:lpstr>2_Custom Design</vt:lpstr>
      <vt:lpstr>3_Custom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masre</dc:creator>
  <cp:lastModifiedBy>Dawit M</cp:lastModifiedBy>
  <cp:revision>5844</cp:revision>
  <cp:lastPrinted>2015-07-13T13:13:17Z</cp:lastPrinted>
  <dcterms:created xsi:type="dcterms:W3CDTF">1601-01-01T00:00:00Z</dcterms:created>
  <dcterms:modified xsi:type="dcterms:W3CDTF">2019-06-12T13:30:01Z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